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60" r:id="rId14"/>
    <p:sldId id="361" r:id="rId15"/>
    <p:sldId id="367" r:id="rId16"/>
    <p:sldId id="368" r:id="rId17"/>
    <p:sldId id="383" r:id="rId18"/>
    <p:sldId id="385" r:id="rId19"/>
    <p:sldId id="386" r:id="rId20"/>
    <p:sldId id="393" r:id="rId21"/>
    <p:sldId id="390" r:id="rId22"/>
    <p:sldId id="391" r:id="rId23"/>
    <p:sldId id="394" r:id="rId24"/>
    <p:sldId id="392" r:id="rId25"/>
    <p:sldId id="395" r:id="rId26"/>
    <p:sldId id="396" r:id="rId27"/>
    <p:sldId id="397" r:id="rId28"/>
    <p:sldId id="398" r:id="rId29"/>
    <p:sldId id="268" r:id="rId30"/>
    <p:sldId id="269" r:id="rId31"/>
    <p:sldId id="270" r:id="rId32"/>
    <p:sldId id="271" r:id="rId33"/>
    <p:sldId id="272" r:id="rId34"/>
    <p:sldId id="273" r:id="rId35"/>
    <p:sldId id="274" r:id="rId36"/>
    <p:sldId id="275" r:id="rId37"/>
    <p:sldId id="276" r:id="rId38"/>
    <p:sldId id="408" r:id="rId39"/>
    <p:sldId id="399" r:id="rId40"/>
    <p:sldId id="400" r:id="rId41"/>
    <p:sldId id="401" r:id="rId42"/>
    <p:sldId id="402" r:id="rId43"/>
    <p:sldId id="409" r:id="rId44"/>
    <p:sldId id="410" r:id="rId45"/>
    <p:sldId id="411" r:id="rId46"/>
    <p:sldId id="412" r:id="rId47"/>
    <p:sldId id="403" r:id="rId48"/>
    <p:sldId id="404" r:id="rId49"/>
    <p:sldId id="405" r:id="rId50"/>
    <p:sldId id="406" r:id="rId51"/>
    <p:sldId id="407" r:id="rId52"/>
    <p:sldId id="413" r:id="rId53"/>
    <p:sldId id="414" r:id="rId54"/>
    <p:sldId id="415" r:id="rId55"/>
    <p:sldId id="416" r:id="rId56"/>
    <p:sldId id="417" r:id="rId57"/>
    <p:sldId id="418" r:id="rId58"/>
    <p:sldId id="419" r:id="rId59"/>
    <p:sldId id="420" r:id="rId60"/>
    <p:sldId id="421" r:id="rId61"/>
    <p:sldId id="422" r:id="rId62"/>
    <p:sldId id="423" r:id="rId63"/>
    <p:sldId id="424" r:id="rId64"/>
    <p:sldId id="425" r:id="rId65"/>
    <p:sldId id="426" r:id="rId66"/>
    <p:sldId id="427" r:id="rId6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C8B4DD6-33E9-480F-941A-926C94CE541C}" type="datetimeFigureOut">
              <a:rPr lang="el-GR" smtClean="0"/>
              <a:t>13/10/2025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01B6B24-0EEF-4598-AD4D-BDAE6079FF19}"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9838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8B4DD6-33E9-480F-941A-926C94CE541C}" type="datetimeFigureOut">
              <a:rPr lang="el-GR" smtClean="0"/>
              <a:t>13/10/2025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257022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8B4DD6-33E9-480F-941A-926C94CE541C}" type="datetimeFigureOut">
              <a:rPr lang="el-GR" smtClean="0"/>
              <a:t>13/10/2025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256783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8B4DD6-33E9-480F-941A-926C94CE541C}" type="datetimeFigureOut">
              <a:rPr lang="el-GR" smtClean="0"/>
              <a:t>13/10/2025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4196472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C8B4DD6-33E9-480F-941A-926C94CE541C}" type="datetimeFigureOut">
              <a:rPr lang="el-GR" smtClean="0"/>
              <a:t>13/10/2025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01B6B24-0EEF-4598-AD4D-BDAE6079FF19}"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6589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C8B4DD6-33E9-480F-941A-926C94CE541C}" type="datetimeFigureOut">
              <a:rPr lang="el-GR" smtClean="0"/>
              <a:t>13/10/2025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129912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C8B4DD6-33E9-480F-941A-926C94CE541C}" type="datetimeFigureOut">
              <a:rPr lang="el-GR" smtClean="0"/>
              <a:t>13/10/2025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1949790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C8B4DD6-33E9-480F-941A-926C94CE541C}" type="datetimeFigureOut">
              <a:rPr lang="el-GR" smtClean="0"/>
              <a:t>13/10/2025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185505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C8B4DD6-33E9-480F-941A-926C94CE541C}" type="datetimeFigureOut">
              <a:rPr lang="el-GR" smtClean="0"/>
              <a:t>13/10/2025</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2033208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C8B4DD6-33E9-480F-941A-926C94CE541C}" type="datetimeFigureOut">
              <a:rPr lang="el-GR" smtClean="0"/>
              <a:t>13/10/2025</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01B6B24-0EEF-4598-AD4D-BDAE6079FF19}" type="slidenum">
              <a:rPr lang="el-GR" smtClean="0"/>
              <a:t>‹#›</a:t>
            </a:fld>
            <a:endParaRPr lang="el-GR"/>
          </a:p>
        </p:txBody>
      </p:sp>
    </p:spTree>
    <p:extLst>
      <p:ext uri="{BB962C8B-B14F-4D97-AF65-F5344CB8AC3E}">
        <p14:creationId xmlns:p14="http://schemas.microsoft.com/office/powerpoint/2010/main" val="2294499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C8B4DD6-33E9-480F-941A-926C94CE541C}" type="datetimeFigureOut">
              <a:rPr lang="el-GR" smtClean="0"/>
              <a:t>13/10/2025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01B6B24-0EEF-4598-AD4D-BDAE6079FF19}" type="slidenum">
              <a:rPr lang="el-GR" smtClean="0"/>
              <a:t>‹#›</a:t>
            </a:fld>
            <a:endParaRPr lang="el-GR"/>
          </a:p>
        </p:txBody>
      </p:sp>
    </p:spTree>
    <p:extLst>
      <p:ext uri="{BB962C8B-B14F-4D97-AF65-F5344CB8AC3E}">
        <p14:creationId xmlns:p14="http://schemas.microsoft.com/office/powerpoint/2010/main" val="3687470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C8B4DD6-33E9-480F-941A-926C94CE541C}" type="datetimeFigureOut">
              <a:rPr lang="el-GR" smtClean="0"/>
              <a:t>13/10/2025</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01B6B24-0EEF-4598-AD4D-BDAE6079FF19}"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5055684"/>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6CF93-0114-44BE-AB59-832959A71521}"/>
              </a:ext>
            </a:extLst>
          </p:cNvPr>
          <p:cNvSpPr>
            <a:spLocks noGrp="1"/>
          </p:cNvSpPr>
          <p:nvPr>
            <p:ph type="ctrTitle"/>
          </p:nvPr>
        </p:nvSpPr>
        <p:spPr>
          <a:xfrm>
            <a:off x="1097280" y="758952"/>
            <a:ext cx="10058400" cy="2670048"/>
          </a:xfrm>
        </p:spPr>
        <p:txBody>
          <a:bodyPr/>
          <a:lstStyle/>
          <a:p>
            <a:r>
              <a:rPr lang="el-GR" dirty="0"/>
              <a:t>Εισαγωγή στην Έρευνα</a:t>
            </a:r>
          </a:p>
        </p:txBody>
      </p:sp>
      <p:sp>
        <p:nvSpPr>
          <p:cNvPr id="3" name="Subtitle 2">
            <a:extLst>
              <a:ext uri="{FF2B5EF4-FFF2-40B4-BE49-F238E27FC236}">
                <a16:creationId xmlns:a16="http://schemas.microsoft.com/office/drawing/2014/main" id="{00CF9A5C-92AF-4204-85E4-176B325625DB}"/>
              </a:ext>
            </a:extLst>
          </p:cNvPr>
          <p:cNvSpPr>
            <a:spLocks noGrp="1"/>
          </p:cNvSpPr>
          <p:nvPr>
            <p:ph type="subTitle" idx="1"/>
          </p:nvPr>
        </p:nvSpPr>
        <p:spPr/>
        <p:txBody>
          <a:bodyPr/>
          <a:lstStyle/>
          <a:p>
            <a:r>
              <a:rPr lang="el-GR" dirty="0"/>
              <a:t>Ανάπτυξη της νοσηλευτικής </a:t>
            </a:r>
            <a:r>
              <a:rPr lang="el-GR" dirty="0" err="1"/>
              <a:t>έρευνασ</a:t>
            </a:r>
            <a:endParaRPr lang="el-GR" dirty="0"/>
          </a:p>
        </p:txBody>
      </p:sp>
    </p:spTree>
    <p:extLst>
      <p:ext uri="{BB962C8B-B14F-4D97-AF65-F5344CB8AC3E}">
        <p14:creationId xmlns:p14="http://schemas.microsoft.com/office/powerpoint/2010/main" val="1065439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4F9D6-EDD3-47DF-AF24-3DDAB998C298}"/>
              </a:ext>
            </a:extLst>
          </p:cNvPr>
          <p:cNvSpPr>
            <a:spLocks noGrp="1"/>
          </p:cNvSpPr>
          <p:nvPr>
            <p:ph type="title"/>
          </p:nvPr>
        </p:nvSpPr>
        <p:spPr/>
        <p:txBody>
          <a:bodyPr/>
          <a:lstStyle/>
          <a:p>
            <a:r>
              <a:rPr lang="el-GR" dirty="0"/>
              <a:t>Η προαγωγή της τεκμηριωμένης νοσηλευτικής πρακτικής</a:t>
            </a:r>
          </a:p>
        </p:txBody>
      </p:sp>
      <p:sp>
        <p:nvSpPr>
          <p:cNvPr id="3" name="Content Placeholder 2">
            <a:extLst>
              <a:ext uri="{FF2B5EF4-FFF2-40B4-BE49-F238E27FC236}">
                <a16:creationId xmlns:a16="http://schemas.microsoft.com/office/drawing/2014/main" id="{CF200DFE-C2C6-477A-BC6D-465AA2DBE95C}"/>
              </a:ext>
            </a:extLst>
          </p:cNvPr>
          <p:cNvSpPr>
            <a:spLocks noGrp="1"/>
          </p:cNvSpPr>
          <p:nvPr>
            <p:ph idx="1"/>
          </p:nvPr>
        </p:nvSpPr>
        <p:spPr/>
        <p:txBody>
          <a:bodyPr/>
          <a:lstStyle/>
          <a:p>
            <a:r>
              <a:rPr lang="el-GR" dirty="0"/>
              <a:t>Ο </a:t>
            </a:r>
            <a:r>
              <a:rPr lang="el-GR" b="1" dirty="0"/>
              <a:t>κύριος λόγος </a:t>
            </a:r>
            <a:r>
              <a:rPr lang="el-GR" dirty="0"/>
              <a:t>για τη διεξαγωγή της νοσηλευτικής έρευνας είναι η προώθηση της βέλτιστης φροντίδας στους ασθενείς.</a:t>
            </a:r>
          </a:p>
          <a:p>
            <a:r>
              <a:rPr lang="el-GR" dirty="0"/>
              <a:t>Ο όρος </a:t>
            </a:r>
            <a:r>
              <a:rPr lang="el-GR" b="1" dirty="0"/>
              <a:t>τεκμηριωμένη νοσηλευτική πρακτική (ΤΝΠ) </a:t>
            </a:r>
            <a:r>
              <a:rPr lang="el-GR" dirty="0"/>
              <a:t>σημαίνει ότι οι νοσηλευτές παίρνουν κλινικές αποφάσεις βασισμένες στα καλύτερα ερευνητικά στοιχεία, στην κλινική εμπειρία και στις προτιμήσεις των ασθενών σχετικά με την υγειονομική τους περίθαλψη.</a:t>
            </a:r>
          </a:p>
          <a:p>
            <a:r>
              <a:rPr lang="el-GR" dirty="0"/>
              <a:t>Αν και η ΤΝΠ είναι δυνατόν να βασίζεται σε παράγοντες διαφορετικούς από τα ερευνητικά ευρήματα, όπως οι προτιμήσεις των ασθενών και η κλινική εμπειρία, ο στόχος της ΤΝΠ είναι η παροχή της καλύτερης δυνατής φροντίδας με βάση την καλύτερη διαθέσιμη έρευνα. </a:t>
            </a:r>
          </a:p>
          <a:p>
            <a:r>
              <a:rPr lang="el-GR" dirty="0"/>
              <a:t>Το νοσηλευτικό επάγγελμα υπάρχει για να παρέχει τις υπηρεσίες του στην κοινωνία: υπηρεσίες που θα πρέπει να βασίζονται στη σωστή γνώση. Η έρευνα έχει προσδιοριστεί ως το πιο αξιόπιστο μέσο απόκτησης γνώσης. </a:t>
            </a:r>
          </a:p>
          <a:p>
            <a:endParaRPr lang="el-GR" dirty="0"/>
          </a:p>
          <a:p>
            <a:endParaRPr lang="el-GR" dirty="0"/>
          </a:p>
        </p:txBody>
      </p:sp>
    </p:spTree>
    <p:extLst>
      <p:ext uri="{BB962C8B-B14F-4D97-AF65-F5344CB8AC3E}">
        <p14:creationId xmlns:p14="http://schemas.microsoft.com/office/powerpoint/2010/main" val="3749508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06598-840F-48BD-9EC1-236E318FB304}"/>
              </a:ext>
            </a:extLst>
          </p:cNvPr>
          <p:cNvSpPr>
            <a:spLocks noGrp="1"/>
          </p:cNvSpPr>
          <p:nvPr>
            <p:ph type="title"/>
          </p:nvPr>
        </p:nvSpPr>
        <p:spPr/>
        <p:txBody>
          <a:bodyPr>
            <a:normAutofit fontScale="90000"/>
          </a:bodyPr>
          <a:lstStyle/>
          <a:p>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br>
              <a:rPr lang="el-GR" dirty="0"/>
            </a:br>
            <a:r>
              <a:rPr lang="el-GR" dirty="0"/>
              <a:t>Η διασφάλιση της αξιοπιστίας του νοσηλευτικού επαγγέλματος</a:t>
            </a:r>
          </a:p>
        </p:txBody>
      </p:sp>
      <p:sp>
        <p:nvSpPr>
          <p:cNvPr id="3" name="Content Placeholder 2">
            <a:extLst>
              <a:ext uri="{FF2B5EF4-FFF2-40B4-BE49-F238E27FC236}">
                <a16:creationId xmlns:a16="http://schemas.microsoft.com/office/drawing/2014/main" id="{264A9D50-EE6A-40BD-8C68-067641D06F17}"/>
              </a:ext>
            </a:extLst>
          </p:cNvPr>
          <p:cNvSpPr>
            <a:spLocks noGrp="1"/>
          </p:cNvSpPr>
          <p:nvPr>
            <p:ph idx="1"/>
          </p:nvPr>
        </p:nvSpPr>
        <p:spPr/>
        <p:txBody>
          <a:bodyPr/>
          <a:lstStyle/>
          <a:p>
            <a:r>
              <a:rPr lang="el-GR" dirty="0"/>
              <a:t>Στο παρελθόν, η νοσηλευτική θεωρούνταν περισσότερο λειτούργημα παρά επάγγελμα.</a:t>
            </a:r>
          </a:p>
          <a:p>
            <a:r>
              <a:rPr lang="el-GR" dirty="0"/>
              <a:t>Στην πραγματικότητα, η μάχη για την απόκτηση επαγγελματικού κύρους ήταν μακροχρόνια και δύσκολη.</a:t>
            </a:r>
          </a:p>
          <a:p>
            <a:r>
              <a:rPr lang="el-GR" dirty="0"/>
              <a:t>Ένα από τα κριτήρια ενός επαγγέλματος είναι η ύπαρξη ενός κορμού γνώσης που διακρίνεται από εκείνη των άλλων ειδικοτήτων. </a:t>
            </a:r>
          </a:p>
          <a:p>
            <a:r>
              <a:rPr lang="el-GR" dirty="0"/>
              <a:t>Μέσω της έρευνας, οι νοσηλευτές έχουν τη δυνατότητα να αναδείξουν τι είναι αυτό που κάνουν και το οποίο τους διακρίνει από τις υπόλοιπες ομάδες του τομέα της υγειονομικής περίθαλψης. </a:t>
            </a:r>
          </a:p>
        </p:txBody>
      </p:sp>
    </p:spTree>
    <p:extLst>
      <p:ext uri="{BB962C8B-B14F-4D97-AF65-F5344CB8AC3E}">
        <p14:creationId xmlns:p14="http://schemas.microsoft.com/office/powerpoint/2010/main" val="1204239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5C5BC-F302-40A9-8424-BDDCC0DC4A49}"/>
              </a:ext>
            </a:extLst>
          </p:cNvPr>
          <p:cNvSpPr>
            <a:spLocks noGrp="1"/>
          </p:cNvSpPr>
          <p:nvPr>
            <p:ph type="title"/>
          </p:nvPr>
        </p:nvSpPr>
        <p:spPr/>
        <p:txBody>
          <a:bodyPr/>
          <a:lstStyle/>
          <a:p>
            <a:r>
              <a:rPr lang="el-GR" dirty="0"/>
              <a:t>Η υπευθυνότητα στη νοσηλευτική πρακτική</a:t>
            </a:r>
          </a:p>
        </p:txBody>
      </p:sp>
      <p:sp>
        <p:nvSpPr>
          <p:cNvPr id="3" name="Content Placeholder 2">
            <a:extLst>
              <a:ext uri="{FF2B5EF4-FFF2-40B4-BE49-F238E27FC236}">
                <a16:creationId xmlns:a16="http://schemas.microsoft.com/office/drawing/2014/main" id="{ECED0CF7-E661-4CF4-A300-85A05F69E16A}"/>
              </a:ext>
            </a:extLst>
          </p:cNvPr>
          <p:cNvSpPr>
            <a:spLocks noGrp="1"/>
          </p:cNvSpPr>
          <p:nvPr>
            <p:ph idx="1"/>
          </p:nvPr>
        </p:nvSpPr>
        <p:spPr/>
        <p:txBody>
          <a:bodyPr>
            <a:normAutofit fontScale="85000" lnSpcReduction="20000"/>
          </a:bodyPr>
          <a:lstStyle/>
          <a:p>
            <a:r>
              <a:rPr lang="el-GR" dirty="0"/>
              <a:t>Καθώς οι νοσηλευτές έχουν αποκτήσει και μεγαλύτερη ανεξαρτησία στη λήψη αποφάσεων σχετικά με τη φροντίδα των ασθενών, η ανεξαρτησία αυτή επέφερε και μεγαλύτερη ευθύνη.</a:t>
            </a:r>
          </a:p>
          <a:p>
            <a:r>
              <a:rPr lang="el-GR" dirty="0"/>
              <a:t>«Το κάθε προνόμιο συνοδεύεται από το ανάλογο καθήκον».</a:t>
            </a:r>
          </a:p>
          <a:p>
            <a:r>
              <a:rPr lang="el-GR" dirty="0"/>
              <a:t>Αν και οι νοσηλευτές ήταν γενικά ικανοποιημένοι που πέτυχαν κάποιου βαθμού ανεξαρτησία από το ιατρικό επάγγελμα, κατά κάποιο τρόπο, η ζωή έμοιαζε ευκολότερη όταν οι ιατροί θεωρούνταν υπεύθυνοι για όλες τις πτυχές της υγειονομικής περίθαλψης.</a:t>
            </a:r>
          </a:p>
          <a:p>
            <a:r>
              <a:rPr lang="el-GR" dirty="0"/>
              <a:t>Σε περίπτωση που ένας νοσηλευτής έκανε κάποιο λάθος κατά την παροχή φροντίδας, ο ιατρός και μερικές φορές το νοσοκομείο καθίσταντο υπεύθυνοι. Η ιδέα της υποβολής ενός νοσηλευτή σε δίκη ήταν αδιανόητη. </a:t>
            </a:r>
          </a:p>
          <a:p>
            <a:r>
              <a:rPr lang="el-GR" dirty="0"/>
              <a:t>Σήμερα, προκειμένου οι νοσηλευτές να είναι υπεύθυνοι για την πρακτική τους, θα πρέπει να διαθέτουν κοινή λογική για τις πράξεις τους, βασισμένη στη γνώση που αποκτήθηκε μέσω της επιστημονικής έρευνας. </a:t>
            </a:r>
          </a:p>
          <a:p>
            <a:r>
              <a:rPr lang="el-GR" dirty="0"/>
              <a:t>Οι νοσηλευτές είναι υπεύθυνοι να ανανεώνουν τις γνώσεις τους με βάση τις τρέχουσες εξελίξεις, ενώ μια από τις καλύτερες πηγές τρέχουσας γνώσης είναι η ερευνητική βιβλιογραφία. </a:t>
            </a:r>
          </a:p>
          <a:p>
            <a:r>
              <a:rPr lang="el-GR" dirty="0"/>
              <a:t>Η ικανότητα σχολιασμού των ερευνητικών άρθρων, καθώς και του προσδιορισμού των κατάλληλων για την πρακτική ευρημάτων, είναι δεξιότητες απαραίτητες για όλους τους νοσηλευτές.</a:t>
            </a:r>
          </a:p>
        </p:txBody>
      </p:sp>
    </p:spTree>
    <p:extLst>
      <p:ext uri="{BB962C8B-B14F-4D97-AF65-F5344CB8AC3E}">
        <p14:creationId xmlns:p14="http://schemas.microsoft.com/office/powerpoint/2010/main" val="1172371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Κώδικας δεοντολογίας νοσηλευτών</a:t>
            </a:r>
            <a:r>
              <a:rPr lang="en-US" dirty="0"/>
              <a:t> (</a:t>
            </a:r>
            <a:r>
              <a:rPr lang="el-GR" dirty="0"/>
              <a:t>ΚΔΝ)</a:t>
            </a:r>
          </a:p>
        </p:txBody>
      </p:sp>
      <p:pic>
        <p:nvPicPr>
          <p:cNvPr id="1026" name="Picture 2"/>
          <p:cNvPicPr>
            <a:picLocks noChangeAspect="1" noChangeArrowheads="1"/>
          </p:cNvPicPr>
          <p:nvPr/>
        </p:nvPicPr>
        <p:blipFill>
          <a:blip r:embed="rId2" cstate="print"/>
          <a:srcRect/>
          <a:stretch>
            <a:fillRect/>
          </a:stretch>
        </p:blipFill>
        <p:spPr bwMode="auto">
          <a:xfrm>
            <a:off x="2767012" y="2019591"/>
            <a:ext cx="6657975" cy="382845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Σκοπός του ΚΔΝ</a:t>
            </a:r>
          </a:p>
        </p:txBody>
      </p:sp>
      <p:sp>
        <p:nvSpPr>
          <p:cNvPr id="3" name="2 - Θέση περιεχομένου"/>
          <p:cNvSpPr>
            <a:spLocks noGrp="1"/>
          </p:cNvSpPr>
          <p:nvPr>
            <p:ph sz="quarter" idx="1"/>
          </p:nvPr>
        </p:nvSpPr>
        <p:spPr/>
        <p:txBody>
          <a:bodyPr>
            <a:normAutofit/>
          </a:bodyPr>
          <a:lstStyle/>
          <a:p>
            <a:r>
              <a:rPr lang="el-GR" dirty="0"/>
              <a:t>Ο ΚΔΝ αποτελεί το σύνολο αρχών, αξιών και κανόνων, που διέπουν τη σχέση των νοσηλευτών με τους λήπτες των υπηρεσιών υγείας και τους λοιπούς </a:t>
            </a:r>
            <a:r>
              <a:rPr lang="el-GR" dirty="0" err="1"/>
              <a:t>παρόχους</a:t>
            </a:r>
            <a:r>
              <a:rPr lang="el-GR" dirty="0"/>
              <a:t> υπηρεσιών υγείας, κατά την άσκηση του νοσηλευτικού επαγγέλματος. </a:t>
            </a:r>
          </a:p>
          <a:p>
            <a:r>
              <a:rPr lang="el-GR" dirty="0"/>
              <a:t>Σκοπός του παρόντος Κώδικα είναι η καθιέρωση ενιαίων και ομοιόμορφων κανόνων που διέπουν την άσκηση του νοσηλευτικού επαγγέλματος και διασφαλίζουν τη μέγιστη δυνατή απόδοσή του, με γνώμονα την αρχή της ισότητας, τα χρηστά ήθη και την επαγγελματική ευθύνη.</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Ηθική και Επιστημονική Ανεξαρτησία των Νοσηλευτών</a:t>
            </a:r>
          </a:p>
        </p:txBody>
      </p:sp>
      <p:sp>
        <p:nvSpPr>
          <p:cNvPr id="3" name="2 - Θέση περιεχομένου"/>
          <p:cNvSpPr>
            <a:spLocks noGrp="1"/>
          </p:cNvSpPr>
          <p:nvPr>
            <p:ph sz="quarter" idx="1"/>
          </p:nvPr>
        </p:nvSpPr>
        <p:spPr/>
        <p:txBody>
          <a:bodyPr>
            <a:normAutofit/>
          </a:bodyPr>
          <a:lstStyle/>
          <a:p>
            <a:r>
              <a:rPr lang="el-GR" dirty="0"/>
              <a:t>Οι νοσηλευτές απολαμβάνουν κατά την άσκηση του επαγγέλματός τους επιστημονικής αυτονομίας και ελευθερίας της συνείδησης, ενώ παρέχουν τις υπηρεσίες τους με σεβασμό στην ανθρώπινη αξιοπρέπεια. </a:t>
            </a:r>
          </a:p>
          <a:p>
            <a:r>
              <a:rPr lang="el-GR" dirty="0"/>
              <a:t>Οι νοσηλευτές ενεργούν με βάση την εκπαίδευση που έχουν λάβει κατά τη διάρκεια των σπουδών τους, την πείρα και τις δεξιότητες που αποκτούν κατά την άσκηση της νοσηλευτικής, της συνεχιζόμενης εκπαίδευσής τους και τους κανόνες της τεκμηριωμένης και βασισμένης σε ενδείξεις νοσηλευτικής επιστήμης.</a:t>
            </a:r>
          </a:p>
        </p:txBody>
      </p:sp>
      <p:pic>
        <p:nvPicPr>
          <p:cNvPr id="4" name="Picture 2">
            <a:extLst>
              <a:ext uri="{FF2B5EF4-FFF2-40B4-BE49-F238E27FC236}">
                <a16:creationId xmlns:a16="http://schemas.microsoft.com/office/drawing/2014/main" id="{6175E522-8BD9-463A-9DB7-BC8B7102FA5A}"/>
              </a:ext>
            </a:extLst>
          </p:cNvPr>
          <p:cNvPicPr>
            <a:picLocks noChangeAspect="1" noChangeArrowheads="1"/>
          </p:cNvPicPr>
          <p:nvPr/>
        </p:nvPicPr>
        <p:blipFill>
          <a:blip r:embed="rId2" cstate="print"/>
          <a:srcRect/>
          <a:stretch>
            <a:fillRect/>
          </a:stretch>
        </p:blipFill>
        <p:spPr bwMode="auto">
          <a:xfrm>
            <a:off x="8788866" y="4043493"/>
            <a:ext cx="3328987" cy="215689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Ηθική και Επιστημονική Ανεξαρτησία των Νοσηλευτών</a:t>
            </a:r>
          </a:p>
        </p:txBody>
      </p:sp>
      <p:sp>
        <p:nvSpPr>
          <p:cNvPr id="3" name="2 - Θέση περιεχομένου"/>
          <p:cNvSpPr>
            <a:spLocks noGrp="1"/>
          </p:cNvSpPr>
          <p:nvPr>
            <p:ph sz="quarter" idx="1"/>
          </p:nvPr>
        </p:nvSpPr>
        <p:spPr/>
        <p:txBody>
          <a:bodyPr>
            <a:normAutofit/>
          </a:bodyPr>
          <a:lstStyle/>
          <a:p>
            <a:r>
              <a:rPr lang="el-GR" dirty="0"/>
              <a:t>Οι νοσηλευτές είναι υπεύθυνοι και υπόλογοι για τις πράξεις και τις παραλείψεις τους. Αν υποπέσουν σε σφάλματα οφείλουν να τα αναγνωρίζουν, να μην τα αποκρύπτουν και να ενεργούν άμεσα με σκοπό την ελαχιστοποίηση της πιθανής βλάβης που απορρέει από αυτά. </a:t>
            </a:r>
          </a:p>
          <a:p>
            <a:r>
              <a:rPr lang="el-GR" dirty="0"/>
              <a:t>Οι νοσηλευτές ενεργούν σύμφωνα με τις επαγγελματικές αρχές και αξίες. Επικαλούμενοι τις ηθικές τους αρχές, έχουν δικαίωμα να απέχουν από νόμιμες νοσηλευτικές πράξεις στις οποίες αντιτίθεται συνειδησιακά, εκτός από τις περιπτώσεις όπου υπάρχει άμεσος κίνδυνος για την υγεία του ασθενούς, ιδιαίτερα όταν δεν υφίστανται εναλλακτικές επιλογές. Το δικαίωμα αυτό δεν πρέπει να ασκείται καταχρηστικά και χωρίς την έγκαιρη ενημέρωση της προϊσταμένης αρχής.</a:t>
            </a:r>
          </a:p>
        </p:txBody>
      </p:sp>
      <p:pic>
        <p:nvPicPr>
          <p:cNvPr id="4" name="Picture 2">
            <a:extLst>
              <a:ext uri="{FF2B5EF4-FFF2-40B4-BE49-F238E27FC236}">
                <a16:creationId xmlns:a16="http://schemas.microsoft.com/office/drawing/2014/main" id="{F78392ED-6D11-4C45-A782-1074CE529C4B}"/>
              </a:ext>
            </a:extLst>
          </p:cNvPr>
          <p:cNvPicPr>
            <a:picLocks noChangeAspect="1" noChangeArrowheads="1"/>
          </p:cNvPicPr>
          <p:nvPr/>
        </p:nvPicPr>
        <p:blipFill>
          <a:blip r:embed="rId2" cstate="print"/>
          <a:srcRect/>
          <a:stretch>
            <a:fillRect/>
          </a:stretch>
        </p:blipFill>
        <p:spPr bwMode="auto">
          <a:xfrm>
            <a:off x="9680895" y="4538443"/>
            <a:ext cx="2436958" cy="1661939"/>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Η Δια Βίου Συνεχιζόμενη Εκπαίδευση</a:t>
            </a:r>
          </a:p>
        </p:txBody>
      </p:sp>
      <p:sp>
        <p:nvSpPr>
          <p:cNvPr id="3" name="2 - Θέση περιεχομένου"/>
          <p:cNvSpPr>
            <a:spLocks noGrp="1"/>
          </p:cNvSpPr>
          <p:nvPr>
            <p:ph sz="quarter" idx="1"/>
          </p:nvPr>
        </p:nvSpPr>
        <p:spPr/>
        <p:txBody>
          <a:bodyPr>
            <a:normAutofit/>
          </a:bodyPr>
          <a:lstStyle/>
          <a:p>
            <a:r>
              <a:rPr lang="el-GR" dirty="0"/>
              <a:t>Οι νοσηλευτές φροντίζουν για τη συνεχιζόμενη επιστημονική τους κατάρτιση και ενημέρωση για τις εξελίξεις στο χώρο της επιστήμης τους αξιοποιώντας ευκαιρίες επιμόρφωσης, με σκοπό τη βελτίωση της παρεχόμενης φροντίδας υγείας. </a:t>
            </a:r>
          </a:p>
          <a:p>
            <a:r>
              <a:rPr lang="el-GR" dirty="0"/>
              <a:t>Οι νοσηλευτές ενημερώνονται και εκπαιδεύονται ώστε να μπορούν να χρησιμοποιούν τη σύγχρονη τεχνολογία για την παροχή ισότιμης, ποιοτικής, ασφαλούς νοσηλευτικής φροντίδας, που σέβεται τα θεμελιώδη ανθρώπινα δικαιώματα. </a:t>
            </a:r>
          </a:p>
        </p:txBody>
      </p:sp>
      <p:pic>
        <p:nvPicPr>
          <p:cNvPr id="4" name="Picture 2">
            <a:extLst>
              <a:ext uri="{FF2B5EF4-FFF2-40B4-BE49-F238E27FC236}">
                <a16:creationId xmlns:a16="http://schemas.microsoft.com/office/drawing/2014/main" id="{DAD4F8CB-7F13-4FF9-9EAD-9B8CB9EE71F5}"/>
              </a:ext>
            </a:extLst>
          </p:cNvPr>
          <p:cNvPicPr>
            <a:picLocks noChangeAspect="1" noChangeArrowheads="1"/>
          </p:cNvPicPr>
          <p:nvPr/>
        </p:nvPicPr>
        <p:blipFill>
          <a:blip r:embed="rId2" cstate="print"/>
          <a:srcRect/>
          <a:stretch>
            <a:fillRect/>
          </a:stretch>
        </p:blipFill>
        <p:spPr bwMode="auto">
          <a:xfrm>
            <a:off x="8788866" y="4043493"/>
            <a:ext cx="3328987" cy="215689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918283" y="744421"/>
            <a:ext cx="7772400" cy="778098"/>
          </a:xfrm>
        </p:spPr>
        <p:txBody>
          <a:bodyPr>
            <a:normAutofit/>
          </a:bodyPr>
          <a:lstStyle/>
          <a:p>
            <a:r>
              <a:rPr lang="el-GR" dirty="0"/>
              <a:t>Έρευνα </a:t>
            </a:r>
          </a:p>
        </p:txBody>
      </p:sp>
      <p:sp>
        <p:nvSpPr>
          <p:cNvPr id="3" name="2 - Θέση περιεχομένου"/>
          <p:cNvSpPr>
            <a:spLocks noGrp="1"/>
          </p:cNvSpPr>
          <p:nvPr>
            <p:ph sz="quarter" idx="1"/>
          </p:nvPr>
        </p:nvSpPr>
        <p:spPr>
          <a:xfrm>
            <a:off x="570451" y="1890936"/>
            <a:ext cx="11224470" cy="4333695"/>
          </a:xfrm>
        </p:spPr>
        <p:txBody>
          <a:bodyPr>
            <a:normAutofit fontScale="92500" lnSpcReduction="20000"/>
          </a:bodyPr>
          <a:lstStyle/>
          <a:p>
            <a:r>
              <a:rPr lang="el-GR" dirty="0"/>
              <a:t>Οι νοσηλευτές δύνανται να συμμετέχουν σε ερευνητικά προγράμματα, σύμφωνα με τους κανόνες εκτέλεσής τους, εφόσον αυτά διεξάγονται ελεύθερα, με σεβασμό στον άνθρωπο και την αξιοπρέπειά του, στο πλαίσιο των επαγγελματικών τους δικαιωμάτων είτε αυτόνομα είτε σε συνεργασία με άλλους επιστήμονες υγείας.</a:t>
            </a:r>
          </a:p>
          <a:p>
            <a:r>
              <a:rPr lang="el-GR" dirty="0"/>
              <a:t> Οι νοσηλευτές που συμμετέχουν σε ερευνητικές διαδικασίες λειτουργούν σύμφωνα με την κείμενη νομοθεσία και τις αρχές ηθικής και δεοντολογίας της έρευνας. Ειδικότερα μεριμνούν:</a:t>
            </a:r>
          </a:p>
          <a:p>
            <a:pPr lvl="1"/>
            <a:r>
              <a:rPr lang="el-GR" dirty="0"/>
              <a:t>α) Για την τήρηση του απορρήτου,</a:t>
            </a:r>
          </a:p>
          <a:p>
            <a:pPr lvl="1"/>
            <a:r>
              <a:rPr lang="el-GR" dirty="0"/>
              <a:t>β) Για την ελεύθερη συναίνεση των δυνητικών συμμετεχόντων ή των εκπροσώπων αυτών, καθιστώντας σαφές το μέγεθος πιθανών κινδύνων, ενημερώνοντας ότι η συμμετοχή είναι εθελοντική, ότι δεν υπάρχουν δυσμενείς επιπτώσεις σε περίπτωση άρνησης συμμετοχής στη μελέτη ή αποχώρησης από αυτήν</a:t>
            </a:r>
          </a:p>
          <a:p>
            <a:r>
              <a:rPr lang="el-GR" dirty="0"/>
              <a:t> Η έρευνα σε άτομα τα οποία δεν διαθέτουν ικανότητα συναίνεσης επιτρέπεται μόνον εφόσον τα αποτελέσματα της έρευνας μπορούν να οδηγήσουν σε άμεσο όφελος της υγείας του ατόμου και δεν μπορεί να πραγματοποιηθεί έρευνα αντίστοιχης αποτελεσματικότητας σε άτομα τα οποία διαθέτουν ικανότητα συναίνεσης. </a:t>
            </a:r>
          </a:p>
          <a:p>
            <a:r>
              <a:rPr lang="el-GR" dirty="0"/>
              <a:t>Για τη συμμετοχή του ατόμου στη μελέτη θα πρέπει να συναινεί ο εκπρόσωπός του, εφόσον δεν υπάρχουν γραπτές, προγενέστερες οδηγίες από τον χρήστη υπηρεσιών υγείας, και το ίδιο το άτομο να μην αντιτίθεται σε αυτή με οποιονδήποτε τρόπο. </a:t>
            </a:r>
          </a:p>
        </p:txBody>
      </p:sp>
      <p:pic>
        <p:nvPicPr>
          <p:cNvPr id="4" name="Picture 2">
            <a:extLst>
              <a:ext uri="{FF2B5EF4-FFF2-40B4-BE49-F238E27FC236}">
                <a16:creationId xmlns:a16="http://schemas.microsoft.com/office/drawing/2014/main" id="{6AF1E9A6-041A-4D94-8458-6F8E630F089C}"/>
              </a:ext>
            </a:extLst>
          </p:cNvPr>
          <p:cNvPicPr>
            <a:picLocks noChangeAspect="1" noChangeArrowheads="1"/>
          </p:cNvPicPr>
          <p:nvPr/>
        </p:nvPicPr>
        <p:blipFill>
          <a:blip r:embed="rId2" cstate="print"/>
          <a:srcRect/>
          <a:stretch>
            <a:fillRect/>
          </a:stretch>
        </p:blipFill>
        <p:spPr bwMode="auto">
          <a:xfrm>
            <a:off x="8863013" y="0"/>
            <a:ext cx="3328987" cy="1677798"/>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Έρευνα</a:t>
            </a:r>
          </a:p>
        </p:txBody>
      </p:sp>
      <p:sp>
        <p:nvSpPr>
          <p:cNvPr id="3" name="2 - Θέση περιεχομένου"/>
          <p:cNvSpPr>
            <a:spLocks noGrp="1"/>
          </p:cNvSpPr>
          <p:nvPr>
            <p:ph sz="quarter" idx="1"/>
          </p:nvPr>
        </p:nvSpPr>
        <p:spPr/>
        <p:txBody>
          <a:bodyPr>
            <a:normAutofit/>
          </a:bodyPr>
          <a:lstStyle/>
          <a:p>
            <a:r>
              <a:rPr lang="el-GR" dirty="0"/>
              <a:t>Προκειμένου να πραγματοποιηθεί έρευνα, το ερευνητικό πρωτόκολλο εγκρίνεται προηγουμένως από τα αρμόδια όργανα. </a:t>
            </a:r>
          </a:p>
          <a:p>
            <a:r>
              <a:rPr lang="el-GR" dirty="0"/>
              <a:t>Οι νοσηλευτές εφαρμόζουν το θεμελιώδη κανόνα ότι η πιθανή διαγνωστική ή θεραπευτική αξία, προς όφελος του λήπτη υπηρεσιών υγείας, έχει προτεραιότητα έναντι της επιστημονικής γνώσης, που ενδεχομένως να προκύψει. </a:t>
            </a:r>
          </a:p>
          <a:p>
            <a:r>
              <a:rPr lang="el-GR" dirty="0"/>
              <a:t>Οι νοσηλευτές δεν επιτρέπεται να εφαρμόζουν νέες νοσηλευτικές μεθόδους αγνώστων συνεπειών, χωρίς την αυστηρή εφαρμογή των κανόνων που διέπουν το σχεδιασμό και την εφαρμογή κλινικών μελετών.</a:t>
            </a:r>
          </a:p>
          <a:p>
            <a:endParaRPr lang="el-GR" dirty="0"/>
          </a:p>
        </p:txBody>
      </p:sp>
      <p:pic>
        <p:nvPicPr>
          <p:cNvPr id="4" name="Picture 2">
            <a:extLst>
              <a:ext uri="{FF2B5EF4-FFF2-40B4-BE49-F238E27FC236}">
                <a16:creationId xmlns:a16="http://schemas.microsoft.com/office/drawing/2014/main" id="{ABC8485E-B969-4C62-8A74-85042B0ADCC5}"/>
              </a:ext>
            </a:extLst>
          </p:cNvPr>
          <p:cNvPicPr>
            <a:picLocks noChangeAspect="1" noChangeArrowheads="1"/>
          </p:cNvPicPr>
          <p:nvPr/>
        </p:nvPicPr>
        <p:blipFill>
          <a:blip r:embed="rId2" cstate="print"/>
          <a:srcRect/>
          <a:stretch>
            <a:fillRect/>
          </a:stretch>
        </p:blipFill>
        <p:spPr bwMode="auto">
          <a:xfrm>
            <a:off x="8863013" y="0"/>
            <a:ext cx="3328987" cy="173736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05E65-A4E0-418D-B242-DA4F4106D663}"/>
              </a:ext>
            </a:extLst>
          </p:cNvPr>
          <p:cNvSpPr>
            <a:spLocks noGrp="1"/>
          </p:cNvSpPr>
          <p:nvPr>
            <p:ph type="title"/>
          </p:nvPr>
        </p:nvSpPr>
        <p:spPr/>
        <p:txBody>
          <a:bodyPr/>
          <a:lstStyle/>
          <a:p>
            <a:r>
              <a:rPr lang="el-GR" dirty="0"/>
              <a:t>Εισαγωγή </a:t>
            </a:r>
          </a:p>
        </p:txBody>
      </p:sp>
      <p:sp>
        <p:nvSpPr>
          <p:cNvPr id="3" name="Content Placeholder 2">
            <a:extLst>
              <a:ext uri="{FF2B5EF4-FFF2-40B4-BE49-F238E27FC236}">
                <a16:creationId xmlns:a16="http://schemas.microsoft.com/office/drawing/2014/main" id="{A98F8524-7935-4F04-A172-597D9626B594}"/>
              </a:ext>
            </a:extLst>
          </p:cNvPr>
          <p:cNvSpPr>
            <a:spLocks noGrp="1"/>
          </p:cNvSpPr>
          <p:nvPr>
            <p:ph idx="1"/>
          </p:nvPr>
        </p:nvSpPr>
        <p:spPr/>
        <p:txBody>
          <a:bodyPr/>
          <a:lstStyle/>
          <a:p>
            <a:r>
              <a:rPr lang="el-GR" dirty="0"/>
              <a:t>Αρκετοί άνθρωποι εξακολουθούν να αγνοούν το γεγονός ότι οι νοσηλευτές διεξάγουν ερευνητικό έργο.</a:t>
            </a:r>
          </a:p>
          <a:p>
            <a:r>
              <a:rPr lang="el-GR" dirty="0"/>
              <a:t>Ωστόσο:</a:t>
            </a:r>
          </a:p>
          <a:p>
            <a:pPr lvl="1"/>
            <a:r>
              <a:rPr lang="el-GR" dirty="0"/>
              <a:t>Πρωταρχικός στόχος όλων των επαγγελματιών νοσηλευτών είναι «να είναι συνήγοροι του ασθενούς και να παρέχουν το βέλτιστο επίπεδο φροντίδας με βάση τα ερευνητικά δεδομένα».</a:t>
            </a:r>
          </a:p>
          <a:p>
            <a:pPr lvl="1"/>
            <a:r>
              <a:rPr lang="el-GR" dirty="0"/>
              <a:t>Η επιτυχής και τεκμηριωμένη νοσηλευτική φροντίδα εξαρτάται από το υψηλό επίπεδο νοσηλευτικής έρευνας.</a:t>
            </a:r>
          </a:p>
          <a:p>
            <a:endParaRPr lang="el-GR" dirty="0"/>
          </a:p>
        </p:txBody>
      </p:sp>
    </p:spTree>
    <p:extLst>
      <p:ext uri="{BB962C8B-B14F-4D97-AF65-F5344CB8AC3E}">
        <p14:creationId xmlns:p14="http://schemas.microsoft.com/office/powerpoint/2010/main" val="2679492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Αρμοδιότητες και καθήκοντα νοσηλευτή</a:t>
            </a:r>
          </a:p>
        </p:txBody>
      </p:sp>
      <p:pic>
        <p:nvPicPr>
          <p:cNvPr id="2050" name="Picture 2"/>
          <p:cNvPicPr>
            <a:picLocks noChangeAspect="1" noChangeArrowheads="1"/>
          </p:cNvPicPr>
          <p:nvPr/>
        </p:nvPicPr>
        <p:blipFill>
          <a:blip r:embed="rId2" cstate="print"/>
          <a:srcRect/>
          <a:stretch>
            <a:fillRect/>
          </a:stretch>
        </p:blipFill>
        <p:spPr bwMode="auto">
          <a:xfrm>
            <a:off x="2957514" y="1957389"/>
            <a:ext cx="6276975" cy="29432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97280" y="286604"/>
            <a:ext cx="10058400" cy="1265360"/>
          </a:xfrm>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a:xfrm>
            <a:off x="629174" y="1853966"/>
            <a:ext cx="11241248" cy="4743385"/>
          </a:xfrm>
        </p:spPr>
        <p:txBody>
          <a:bodyPr>
            <a:normAutofit fontScale="92500" lnSpcReduction="10000"/>
          </a:bodyPr>
          <a:lstStyle/>
          <a:p>
            <a:r>
              <a:rPr lang="el-GR" dirty="0"/>
              <a:t>Η παροχή ολοκληρωμένης και εξατομικευμένης νοσηλευτικής φροντίδας σε ασθενείς με βάση τις γενικές και εξειδικευμένες επιστημονικές γνώσης του</a:t>
            </a:r>
          </a:p>
          <a:p>
            <a:r>
              <a:rPr lang="el-GR" dirty="0"/>
              <a:t>Η αξιολόγηση των βιολογικών, ψυχικών, διανοητικών, κοινωνικών και πολιτισμικών αναγκών, καθώς και των προβλημάτων υγείας - υπαρχόντων ή/και δυνητικών των ασθενών και του οικογενειακού περιβάλλοντος. </a:t>
            </a:r>
          </a:p>
          <a:p>
            <a:r>
              <a:rPr lang="el-GR" dirty="0"/>
              <a:t>Η λήψη νοσηλευτικού ιστορικού: </a:t>
            </a:r>
          </a:p>
          <a:p>
            <a:pPr lvl="1"/>
            <a:r>
              <a:rPr lang="el-GR" dirty="0"/>
              <a:t>α) Η συλλογή δεδομένων μέσω της συνέντευξης και της παρατήρησης. </a:t>
            </a:r>
          </a:p>
          <a:p>
            <a:pPr lvl="1"/>
            <a:r>
              <a:rPr lang="el-GR" dirty="0"/>
              <a:t>β) Η διενέργεια κλινικής νοσηλευτικής εξέτασης και η έγκαιρη διαπίστωση δυσχερειών ή επιπλοκών όλων των οργανικών λειτουργιών. </a:t>
            </a:r>
          </a:p>
          <a:p>
            <a:pPr lvl="1"/>
            <a:r>
              <a:rPr lang="el-GR" dirty="0"/>
              <a:t>γ) Η νοσηλευτική αξιολόγηση και η συνεκτίμηση των διαθέσιμων διαγνωστικών ευρημάτων. </a:t>
            </a:r>
          </a:p>
          <a:p>
            <a:pPr lvl="1"/>
            <a:r>
              <a:rPr lang="el-GR" dirty="0"/>
              <a:t>δ) Η μέτρηση, η καταγραφή και η αξιολόγηση των ζωτικών σημείων. </a:t>
            </a:r>
          </a:p>
          <a:p>
            <a:r>
              <a:rPr lang="el-GR" dirty="0"/>
              <a:t>Η συνεκτίμηση της κλινικής σημασίας των ευρημάτων της αξιολόγησης του ασθενούς με τα υπόλοιπα μέλη του νοσηλευτικού προσωπικού και τη διεπιστημονική ομάδα. </a:t>
            </a:r>
          </a:p>
          <a:p>
            <a:r>
              <a:rPr lang="el-GR" dirty="0"/>
              <a:t>Η αναγνώριση των υπαρκτών και δυνητικών προβλημάτων υγείας, ο ορισμός και η ιεράρχηση των νοσηλευτικών διαγνώσεων και των προβλημάτων που μπορούν να αντιμετωπιστούν με αυτόνομες νοσηλευτικές παρεμβάσεις ή σε συνεργασία με άλλους επαγγελματίες υγείας.</a:t>
            </a:r>
          </a:p>
        </p:txBody>
      </p:sp>
      <p:pic>
        <p:nvPicPr>
          <p:cNvPr id="4" name="Picture 2">
            <a:extLst>
              <a:ext uri="{FF2B5EF4-FFF2-40B4-BE49-F238E27FC236}">
                <a16:creationId xmlns:a16="http://schemas.microsoft.com/office/drawing/2014/main" id="{CECF61E1-4079-4D34-A597-67504F62484E}"/>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a:xfrm>
            <a:off x="436227" y="1887522"/>
            <a:ext cx="11258025" cy="4493805"/>
          </a:xfrm>
        </p:spPr>
        <p:txBody>
          <a:bodyPr>
            <a:normAutofit/>
          </a:bodyPr>
          <a:lstStyle/>
          <a:p>
            <a:r>
              <a:rPr lang="el-GR" dirty="0"/>
              <a:t>Η ανάπτυξη και η ανάλογη τροποποίηση του σχεδίου νοσηλευτικής φροντίδας με βάση τα ευρήματα της αξιολόγησης, τις επιθυμίες, τις αξίες, τις πολιτισμικές ιδιαιτερότητες και τις προτεραιότητες του ασθενούς.  </a:t>
            </a:r>
          </a:p>
          <a:p>
            <a:r>
              <a:rPr lang="el-GR" dirty="0"/>
              <a:t>Η εφαρμογή, η επίβλεψη και η υλοποίηση του σχεδίου νοσηλευτικής φροντίδας, με βάση επιστημονικές αρχές και δεδομένα (</a:t>
            </a:r>
            <a:r>
              <a:rPr lang="el-GR" dirty="0" err="1"/>
              <a:t>evidence</a:t>
            </a:r>
            <a:r>
              <a:rPr lang="el-GR" dirty="0"/>
              <a:t> </a:t>
            </a:r>
            <a:r>
              <a:rPr lang="el-GR" dirty="0" err="1"/>
              <a:t>based</a:t>
            </a:r>
            <a:r>
              <a:rPr lang="el-GR" dirty="0"/>
              <a:t> </a:t>
            </a:r>
            <a:r>
              <a:rPr lang="el-GR" dirty="0" err="1"/>
              <a:t>practice</a:t>
            </a:r>
            <a:r>
              <a:rPr lang="el-GR" dirty="0"/>
              <a:t>), για κάθε ασθενή για τον οποίο αναλαμβάνει την ευθύνη και η εφαρμογή των ισχυόντων νοσηλευτικών πρωτοκόλλων και κατευθυντήριων οδηγιών μέσω της νοσηλευτικής διεργασίας. </a:t>
            </a:r>
          </a:p>
          <a:p>
            <a:r>
              <a:rPr lang="el-GR" dirty="0"/>
              <a:t>Η επεξήγηση και η αποσαφήνιση των διαδικαστικών μέτρων και θεραπευτικών διαδικασιών στον ασθενή, προκειμένου να εξασφαλίσει την κατανόηση και τη συνεργασία του. </a:t>
            </a:r>
          </a:p>
          <a:p>
            <a:r>
              <a:rPr lang="el-GR" dirty="0"/>
              <a:t>Η προετοιμασία και η ενημέρωση των ασθενών για τις διαγνωστικές εξετάσεις και θεραπείες. </a:t>
            </a:r>
          </a:p>
          <a:p>
            <a:r>
              <a:rPr lang="el-GR" dirty="0"/>
              <a:t>Η ανάπτυξη και η εφαρμογή προγραμμάτων εκπαίδευσης των ασθενών και των οικογενειών με βάση τις τρέχουσες ή/και δυνητικές τους ανάγκες για </a:t>
            </a:r>
            <a:r>
              <a:rPr lang="el-GR" dirty="0" err="1"/>
              <a:t>αυτοφροντίδα</a:t>
            </a:r>
            <a:r>
              <a:rPr lang="el-GR" dirty="0"/>
              <a:t> και προαγωγή της ανεξαρτησίας τους και η αξιολόγηση των αποτελεσμάτων.</a:t>
            </a:r>
          </a:p>
        </p:txBody>
      </p:sp>
      <p:pic>
        <p:nvPicPr>
          <p:cNvPr id="4" name="Picture 2">
            <a:extLst>
              <a:ext uri="{FF2B5EF4-FFF2-40B4-BE49-F238E27FC236}">
                <a16:creationId xmlns:a16="http://schemas.microsoft.com/office/drawing/2014/main" id="{ABD5F288-3E3B-4C00-9B53-19AB38790BDB}"/>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p:txBody>
          <a:bodyPr>
            <a:normAutofit fontScale="92500" lnSpcReduction="20000"/>
          </a:bodyPr>
          <a:lstStyle/>
          <a:p>
            <a:r>
              <a:rPr lang="el-GR" dirty="0"/>
              <a:t>Η άσκηση συμβουλευτικής σε συγκεκριμένες ομάδες ασθενών, ανάλογα με την ειδίκευσή του. </a:t>
            </a:r>
          </a:p>
          <a:p>
            <a:r>
              <a:rPr lang="el-GR" dirty="0"/>
              <a:t>Η εκπαίδευση και η υποστήριξη του ψυχικά ασθενούς για τη βελτίωση και ανάπτυξη ατομικών, και κοινωνικών δεξιοτήτων με στόχο τη βελτίωση της ποιότητας ζωής των ατόμων. </a:t>
            </a:r>
          </a:p>
          <a:p>
            <a:r>
              <a:rPr lang="el-GR" dirty="0"/>
              <a:t>Η εφαρμογή τεχνικών αποκλιμάκωσης της έντασης και η διαχείριση της ψυχοκινητικής διέγερσης. </a:t>
            </a:r>
          </a:p>
          <a:p>
            <a:r>
              <a:rPr lang="el-GR" dirty="0"/>
              <a:t>Η εφαρμογή των ισχυόντων κανονισμών και συστάσεων, των ορθών κλινικών και νοσηλευτικών πρακτικών, για τις διαδικασίες χορήγησης, φύλαξης, ασφάλειας των φαρμάκων και των ελεγχόμενων φαρμάκων. </a:t>
            </a:r>
          </a:p>
          <a:p>
            <a:r>
              <a:rPr lang="el-GR" dirty="0"/>
              <a:t>Η ανάθεση, η καθοδήγηση και η επίβλεψη της εργασίας των βοηθών νοσηλευτών και του βοηθητικού υγειονομικού προσωπικού. </a:t>
            </a:r>
          </a:p>
          <a:p>
            <a:r>
              <a:rPr lang="el-GR" dirty="0"/>
              <a:t>Η καθοδήγηση, ο συντονισμός, η επίβλεψη και η εκπαίδευση των ειδικευόμενων νοσηλευτών, φοιτητών, των σπουδαστών και των μαθητευόμενων των σχολών νοσηλευτικής. </a:t>
            </a:r>
          </a:p>
          <a:p>
            <a:r>
              <a:rPr lang="el-GR" dirty="0"/>
              <a:t>Η καθοδήγηση και ο προσανατολισμός του νεοεισερχόμενου στην υγειονομική μονάδα νοσηλευτικού προσωπικού, καθώς και η μέριμνα για τη συνεχιζόμενη εκπαίδευση του.</a:t>
            </a:r>
          </a:p>
        </p:txBody>
      </p:sp>
      <p:pic>
        <p:nvPicPr>
          <p:cNvPr id="4" name="Picture 2">
            <a:extLst>
              <a:ext uri="{FF2B5EF4-FFF2-40B4-BE49-F238E27FC236}">
                <a16:creationId xmlns:a16="http://schemas.microsoft.com/office/drawing/2014/main" id="{FD076A0E-EA69-435B-BA57-497DAB3B5A38}"/>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p:txBody>
          <a:bodyPr>
            <a:normAutofit/>
          </a:bodyPr>
          <a:lstStyle/>
          <a:p>
            <a:r>
              <a:rPr lang="el-GR" dirty="0"/>
              <a:t>Η αναγνώριση των κλινικών προβλημάτων, η ανάπτυξη ερευνητικών προτάσεων και η διεξαγωγή κλινικών ερευνών με σκοπό την πρόοδο της επιστημονικής γνώσης και τη βελτίωση της παρεχόμενης νοσηλευτικής φροντίδας, τηρώντας τους κανόνες ηθικής και δεοντολογίας σύμφωνα με την κείμενη νομοθεσία και τους κανονισμούς και συστάσεις του Νοσηλευτικού Ιδρύματος. </a:t>
            </a:r>
          </a:p>
          <a:p>
            <a:r>
              <a:rPr lang="el-GR" dirty="0"/>
              <a:t>Η εισήγηση κριτηρίων ποιότητας και ασφάλειας της παρεχόμενης νοσηλευτικής φροντίδας και η τροποποίηση νοσηλευτικών πρακτικών με βάση τα ερευνητικά δεδομένα και τις κατευθυντήριες οδηγίες των επιστημονικών και θεσμοθετημένων οργάνων. </a:t>
            </a:r>
          </a:p>
          <a:p>
            <a:r>
              <a:rPr lang="el-GR" dirty="0"/>
              <a:t>Η συμμετοχή σε επιτροπές αντίστοιχες των νοσηλευτικών αρμοδιοτήτων του.</a:t>
            </a:r>
          </a:p>
        </p:txBody>
      </p:sp>
      <p:pic>
        <p:nvPicPr>
          <p:cNvPr id="4" name="Picture 2">
            <a:extLst>
              <a:ext uri="{FF2B5EF4-FFF2-40B4-BE49-F238E27FC236}">
                <a16:creationId xmlns:a16="http://schemas.microsoft.com/office/drawing/2014/main" id="{8824451F-6449-430A-AB7C-00138ADDA910}"/>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a:xfrm>
            <a:off x="1006679" y="1862356"/>
            <a:ext cx="10058400" cy="4734996"/>
          </a:xfrm>
        </p:spPr>
        <p:txBody>
          <a:bodyPr>
            <a:normAutofit/>
          </a:bodyPr>
          <a:lstStyle/>
          <a:p>
            <a:r>
              <a:rPr lang="el-GR" dirty="0"/>
              <a:t>Η συνεργασία με τα υπόλοιπα μέλη της ομάδας υγείας και με εμπλεκόμενους φορείς για την αντιμετώπιση των προβλημάτων υγείας σε περίπτωση μαζικών καταστροφών και άλλων έκτακτων καταστάσεων. </a:t>
            </a:r>
          </a:p>
          <a:p>
            <a:r>
              <a:rPr lang="el-GR" dirty="0"/>
              <a:t>Η συμμετοχή στον καθορισμό της πολιτικής υγείας στον εργασιακό του χώρο και σε όλα τα επίπεδα λήψης αποφάσεων του συστήματος υγείας. </a:t>
            </a:r>
          </a:p>
          <a:p>
            <a:r>
              <a:rPr lang="el-GR" dirty="0"/>
              <a:t>Η παροχή πληροφοριών στον ασθενή και τους οικείους του σε θέματα που αφορούν: </a:t>
            </a:r>
          </a:p>
          <a:p>
            <a:pPr lvl="1"/>
            <a:r>
              <a:rPr lang="el-GR" dirty="0"/>
              <a:t>α) Τη λειτουργία του νοσοκομείου. </a:t>
            </a:r>
          </a:p>
          <a:p>
            <a:pPr lvl="1"/>
            <a:r>
              <a:rPr lang="el-GR" dirty="0"/>
              <a:t>β) Τη νομοθεσία των υπηρεσιών υγείας. </a:t>
            </a:r>
          </a:p>
          <a:p>
            <a:pPr lvl="1"/>
            <a:r>
              <a:rPr lang="el-GR" dirty="0"/>
              <a:t>γ) Την εφαρμοζόμενη θεραπευτική αγωγή. </a:t>
            </a:r>
          </a:p>
          <a:p>
            <a:pPr lvl="1"/>
            <a:r>
              <a:rPr lang="el-GR" dirty="0"/>
              <a:t>δ) Την κάλυψη προϊόντων και υπηρεσιών από ασφαλιστικούς φορείς. </a:t>
            </a:r>
          </a:p>
          <a:p>
            <a:r>
              <a:rPr lang="el-GR" dirty="0"/>
              <a:t>Η συμμετοχή στη διαλογή ασθενών στα Τμήματα Επειγόντων Περιστατικών, θέτοντας προτεραιότητες και παραπέμποντας στους αρμόδιους κατά περίπτωση επαγγελματίες υγείας.</a:t>
            </a:r>
          </a:p>
        </p:txBody>
      </p:sp>
      <p:pic>
        <p:nvPicPr>
          <p:cNvPr id="4" name="Picture 2">
            <a:extLst>
              <a:ext uri="{FF2B5EF4-FFF2-40B4-BE49-F238E27FC236}">
                <a16:creationId xmlns:a16="http://schemas.microsoft.com/office/drawing/2014/main" id="{83A44C90-D7C5-4E40-B53C-F56243114A06}"/>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a:xfrm>
            <a:off x="1006679" y="1929468"/>
            <a:ext cx="10326848" cy="4595876"/>
          </a:xfrm>
        </p:spPr>
        <p:txBody>
          <a:bodyPr>
            <a:normAutofit fontScale="92500" lnSpcReduction="20000"/>
          </a:bodyPr>
          <a:lstStyle/>
          <a:p>
            <a:r>
              <a:rPr lang="el-GR" dirty="0"/>
              <a:t>Η διενέργεια περιφερικής προσπέλασης για τοποθέτηση </a:t>
            </a:r>
            <a:r>
              <a:rPr lang="el-GR" dirty="0" err="1"/>
              <a:t>φλεβοκαθετήρα</a:t>
            </a:r>
            <a:r>
              <a:rPr lang="el-GR" dirty="0"/>
              <a:t>. </a:t>
            </a:r>
          </a:p>
          <a:p>
            <a:r>
              <a:rPr lang="el-GR" dirty="0"/>
              <a:t>Η διενέργεια οξυμετρίας και </a:t>
            </a:r>
            <a:r>
              <a:rPr lang="el-GR" dirty="0" err="1"/>
              <a:t>καπνομετρίας</a:t>
            </a:r>
            <a:r>
              <a:rPr lang="el-GR" dirty="0"/>
              <a:t> και η εκτίμηση των αποτελεσμάτων τους. </a:t>
            </a:r>
          </a:p>
          <a:p>
            <a:r>
              <a:rPr lang="el-GR" dirty="0"/>
              <a:t>Η διενέργεια μέτρησης κεντρικής φλεβικής πίεσης. </a:t>
            </a:r>
          </a:p>
          <a:p>
            <a:r>
              <a:rPr lang="el-GR" dirty="0"/>
              <a:t>Η λήψη μέτρων για την πρόληψη και φροντίδα επιπλοκών από μακροχρόνια κατάκλιση. </a:t>
            </a:r>
          </a:p>
          <a:p>
            <a:r>
              <a:rPr lang="el-GR" dirty="0"/>
              <a:t>Η περιποίηση και η θεραπεία των κατακλίσεων. </a:t>
            </a:r>
          </a:p>
          <a:p>
            <a:r>
              <a:rPr lang="el-GR" dirty="0"/>
              <a:t>Η περιποίηση των </a:t>
            </a:r>
            <a:r>
              <a:rPr lang="el-GR" dirty="0" err="1"/>
              <a:t>στομιών</a:t>
            </a:r>
            <a:r>
              <a:rPr lang="el-GR" dirty="0"/>
              <a:t> και η εκπαίδευση του ασθενούς και των φροντιστών του. </a:t>
            </a:r>
          </a:p>
          <a:p>
            <a:r>
              <a:rPr lang="el-GR" dirty="0"/>
              <a:t>Η υποβοήθηση, η φροντίδα και η αξιολόγηση της λειτουργίας απέκκρισης εντέρου και ουροδόχου κύστης. </a:t>
            </a:r>
          </a:p>
          <a:p>
            <a:r>
              <a:rPr lang="el-GR" dirty="0"/>
              <a:t>Η υποστήριξη της αναπνευστικής λειτουργίας του ασθενούς με όλες τις μεθόδους. </a:t>
            </a:r>
          </a:p>
          <a:p>
            <a:r>
              <a:rPr lang="el-GR" dirty="0"/>
              <a:t>Η παρακολούθηση των ασθενών για έγκαιρη διαπίστωση δυσχερειών ή επιπλοκών από τη νόσο, τις διαγνωστικές εξετάσεις και τα θεραπευτικά σχήματα. </a:t>
            </a:r>
          </a:p>
          <a:p>
            <a:r>
              <a:rPr lang="el-GR" dirty="0"/>
              <a:t>Η διενέργεια ηλεκτροκαρδιογραφήματος και η εκτίμηση των επειγουσών παθολογικών καταστάσεων αυτού.</a:t>
            </a:r>
          </a:p>
        </p:txBody>
      </p:sp>
      <p:pic>
        <p:nvPicPr>
          <p:cNvPr id="4" name="Picture 2">
            <a:extLst>
              <a:ext uri="{FF2B5EF4-FFF2-40B4-BE49-F238E27FC236}">
                <a16:creationId xmlns:a16="http://schemas.microsoft.com/office/drawing/2014/main" id="{785162C7-EAE0-4A80-BFD9-A8E663A7E9DA}"/>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p:txBody>
          <a:bodyPr>
            <a:normAutofit/>
          </a:bodyPr>
          <a:lstStyle/>
          <a:p>
            <a:r>
              <a:rPr lang="el-GR" dirty="0"/>
              <a:t>Η διενέργεια μέτρησης και καταγραφής των προσλαμβανόμενων και αποβαλλόμενων υγρών, καθώς και η αξιολόγηση των ευρημάτων. </a:t>
            </a:r>
          </a:p>
          <a:p>
            <a:r>
              <a:rPr lang="el-GR" dirty="0"/>
              <a:t>Η διενέργεια αναρρόφησης (</a:t>
            </a:r>
            <a:r>
              <a:rPr lang="el-GR" dirty="0" err="1"/>
              <a:t>ενδοτραχειακή</a:t>
            </a:r>
            <a:r>
              <a:rPr lang="el-GR" dirty="0"/>
              <a:t> - </a:t>
            </a:r>
            <a:r>
              <a:rPr lang="el-GR" dirty="0" err="1"/>
              <a:t>ρινοτραχειακή</a:t>
            </a:r>
            <a:r>
              <a:rPr lang="el-GR" dirty="0"/>
              <a:t> - ρινική - στοματικής κοιλότητας, γαστρικού υγρού) στις Μονάδες Εντατικής Θεραπείας και στις Μονάδες Αυξημένης Φροντίδας. </a:t>
            </a:r>
          </a:p>
          <a:p>
            <a:r>
              <a:rPr lang="el-GR" dirty="0"/>
              <a:t>Η εξέταση αίματος και ούρων για σάκχαρο και οξόνη με χρήση </a:t>
            </a:r>
            <a:r>
              <a:rPr lang="el-GR" dirty="0" err="1"/>
              <a:t>stick</a:t>
            </a:r>
            <a:r>
              <a:rPr lang="el-GR" dirty="0"/>
              <a:t>. </a:t>
            </a:r>
          </a:p>
          <a:p>
            <a:r>
              <a:rPr lang="el-GR" dirty="0"/>
              <a:t>Η περιποίηση, η αξιολόγηση και η αλλαγή τραυμάτων και χειρουργικών τομών, καθώς και η αφαίρεση ραμμάτων. </a:t>
            </a:r>
          </a:p>
          <a:p>
            <a:r>
              <a:rPr lang="el-GR" dirty="0"/>
              <a:t>Η συμμετοχή στη διενέργεια της αιμοκάθαρσης και της περιτοναϊκής κάθαρσης. </a:t>
            </a:r>
          </a:p>
          <a:p>
            <a:r>
              <a:rPr lang="el-GR" dirty="0"/>
              <a:t>Η εφαρμογή πρωτοκόλλων επειγουσών ενεργειών σε χώρους ή μονάδες, όπου μπορεί να υπάρξουν προβλεπτά οξέα συμβάντα</a:t>
            </a:r>
          </a:p>
        </p:txBody>
      </p:sp>
      <p:pic>
        <p:nvPicPr>
          <p:cNvPr id="4" name="Picture 2">
            <a:extLst>
              <a:ext uri="{FF2B5EF4-FFF2-40B4-BE49-F238E27FC236}">
                <a16:creationId xmlns:a16="http://schemas.microsoft.com/office/drawing/2014/main" id="{79C9CF44-8B63-4873-BC1A-0BFC2DCCEAD3}"/>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Αυτόνομες νοσηλευτικές πράξεις</a:t>
            </a:r>
          </a:p>
        </p:txBody>
      </p:sp>
      <p:sp>
        <p:nvSpPr>
          <p:cNvPr id="3" name="2 - Θέση περιεχομένου"/>
          <p:cNvSpPr>
            <a:spLocks noGrp="1"/>
          </p:cNvSpPr>
          <p:nvPr>
            <p:ph sz="quarter" idx="1"/>
          </p:nvPr>
        </p:nvSpPr>
        <p:spPr/>
        <p:txBody>
          <a:bodyPr>
            <a:normAutofit fontScale="92500" lnSpcReduction="20000"/>
          </a:bodyPr>
          <a:lstStyle/>
          <a:p>
            <a:r>
              <a:rPr lang="el-GR" dirty="0"/>
              <a:t>Η εφαρμογή πρώτων βοηθειών. </a:t>
            </a:r>
          </a:p>
          <a:p>
            <a:r>
              <a:rPr lang="el-GR" dirty="0"/>
              <a:t>Η εφαρμογή συνδυασμένων μέτρων υποστήριξης της ζωής, βασική και εξειδικευμένη </a:t>
            </a:r>
            <a:r>
              <a:rPr lang="el-GR" dirty="0" err="1"/>
              <a:t>καρδιοαναπνευστική</a:t>
            </a:r>
            <a:r>
              <a:rPr lang="el-GR" dirty="0"/>
              <a:t> αναζωογόνηση. </a:t>
            </a:r>
          </a:p>
          <a:p>
            <a:r>
              <a:rPr lang="el-GR" dirty="0"/>
              <a:t>Η εφαρμογή πρωτοκόλλων και η </a:t>
            </a:r>
            <a:r>
              <a:rPr lang="el-GR" dirty="0" err="1"/>
              <a:t>βρογχοαναρρόφηση</a:t>
            </a:r>
            <a:r>
              <a:rPr lang="el-GR" dirty="0"/>
              <a:t> </a:t>
            </a:r>
            <a:r>
              <a:rPr lang="el-GR" dirty="0" err="1"/>
              <a:t>τραχειοστομίας</a:t>
            </a:r>
            <a:r>
              <a:rPr lang="el-GR" dirty="0"/>
              <a:t>, </a:t>
            </a:r>
            <a:r>
              <a:rPr lang="el-GR" dirty="0" err="1"/>
              <a:t>ενδοτραχειακού</a:t>
            </a:r>
            <a:r>
              <a:rPr lang="el-GR" dirty="0"/>
              <a:t> σωλήνα για την αντιμετώπιση επειγουσών καταστάσεων. </a:t>
            </a:r>
          </a:p>
          <a:p>
            <a:r>
              <a:rPr lang="el-GR" dirty="0"/>
              <a:t>Η παροχή ανακουφιστικής, υποστηρικτικής και παρηγορητικής νοσηλευτικής φροντίδας </a:t>
            </a:r>
          </a:p>
          <a:p>
            <a:r>
              <a:rPr lang="el-GR" dirty="0"/>
              <a:t>Η εκπαίδευση του ασθενούς για </a:t>
            </a:r>
            <a:r>
              <a:rPr lang="el-GR" dirty="0" err="1"/>
              <a:t>αυτοφροντίδα</a:t>
            </a:r>
            <a:r>
              <a:rPr lang="el-GR" dirty="0"/>
              <a:t>, εκπαίδευση οικογένειας, φροντιστών για συνέχιση της φροντίδας στην οικεία και τη συμμόρφωση στη θεραπευτική αγωγή. </a:t>
            </a:r>
          </a:p>
          <a:p>
            <a:r>
              <a:rPr lang="el-GR" dirty="0"/>
              <a:t>Η λήψη μέτρων για την ασφάλεια των ασθενών. </a:t>
            </a:r>
          </a:p>
          <a:p>
            <a:r>
              <a:rPr lang="el-GR" dirty="0"/>
              <a:t>Η υποστήριξη στη διαχείριση του πένθους. </a:t>
            </a:r>
          </a:p>
          <a:p>
            <a:r>
              <a:rPr lang="el-GR" dirty="0"/>
              <a:t>Η τήρηση του κώδικα νοσηλευτικής δεοντολογίας, των κανόνων, οδηγιών και συστάσεων που προκύπτουν από την κείμενη νομοθεσία, τον εσωτερικό κανονισμό λειτουργίας της υγειονομικής μονάδας, τα διεθνή πρότυπα.</a:t>
            </a:r>
          </a:p>
        </p:txBody>
      </p:sp>
      <p:pic>
        <p:nvPicPr>
          <p:cNvPr id="4" name="Picture 2">
            <a:extLst>
              <a:ext uri="{FF2B5EF4-FFF2-40B4-BE49-F238E27FC236}">
                <a16:creationId xmlns:a16="http://schemas.microsoft.com/office/drawing/2014/main" id="{B0D1143E-9917-44B8-82B9-9C225A9B2759}"/>
              </a:ext>
            </a:extLst>
          </p:cNvPr>
          <p:cNvPicPr>
            <a:picLocks noChangeAspect="1" noChangeArrowheads="1"/>
          </p:cNvPicPr>
          <p:nvPr/>
        </p:nvPicPr>
        <p:blipFill>
          <a:blip r:embed="rId2" cstate="print"/>
          <a:srcRect/>
          <a:stretch>
            <a:fillRect/>
          </a:stretch>
        </p:blipFill>
        <p:spPr bwMode="auto">
          <a:xfrm>
            <a:off x="9433812" y="0"/>
            <a:ext cx="2758188" cy="1686187"/>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2E0B3-83E1-49F9-8071-12FC726E1438}"/>
              </a:ext>
            </a:extLst>
          </p:cNvPr>
          <p:cNvSpPr>
            <a:spLocks noGrp="1"/>
          </p:cNvSpPr>
          <p:nvPr>
            <p:ph type="title"/>
          </p:nvPr>
        </p:nvSpPr>
        <p:spPr>
          <a:xfrm>
            <a:off x="570450" y="388673"/>
            <a:ext cx="11249637" cy="1200465"/>
          </a:xfrm>
        </p:spPr>
        <p:txBody>
          <a:bodyPr>
            <a:normAutofit fontScale="90000"/>
          </a:bodyPr>
          <a:lstStyle/>
          <a:p>
            <a:r>
              <a:rPr lang="el-GR" dirty="0"/>
              <a:t>Η τεκμηρίωση της σχέσης κόστους-αποτελεσματικότητας στη νοσηλευτική φροντίδα</a:t>
            </a:r>
          </a:p>
        </p:txBody>
      </p:sp>
      <p:sp>
        <p:nvSpPr>
          <p:cNvPr id="3" name="Content Placeholder 2">
            <a:extLst>
              <a:ext uri="{FF2B5EF4-FFF2-40B4-BE49-F238E27FC236}">
                <a16:creationId xmlns:a16="http://schemas.microsoft.com/office/drawing/2014/main" id="{53A3B266-BDEA-4D1C-BB62-F0A82975C73A}"/>
              </a:ext>
            </a:extLst>
          </p:cNvPr>
          <p:cNvSpPr>
            <a:spLocks noGrp="1"/>
          </p:cNvSpPr>
          <p:nvPr>
            <p:ph idx="1"/>
          </p:nvPr>
        </p:nvSpPr>
        <p:spPr>
          <a:xfrm>
            <a:off x="1097280" y="2181138"/>
            <a:ext cx="10058400" cy="3687956"/>
          </a:xfrm>
        </p:spPr>
        <p:txBody>
          <a:bodyPr/>
          <a:lstStyle/>
          <a:p>
            <a:r>
              <a:rPr lang="el-GR" dirty="0"/>
              <a:t>Εξαιτίας του ανθρωπιστικού και αλτρουιστικού πνεύματος που διέπει τη νοσηλευτική, ήταν δύσκολο για τους νοσηλευτές να εκτιμήσουν τη σχέση κόστους-αποτελεσματικότητας στη νοσηλευτική φροντίδα. </a:t>
            </a:r>
          </a:p>
          <a:p>
            <a:r>
              <a:rPr lang="el-GR" dirty="0"/>
              <a:t>Ο στόχος ήταν να βοηθήσουν τον κόσμο να θεραπευθεί ή να διατηρήσει την υγεία του, ανεξάρτητα του κόστους.</a:t>
            </a:r>
          </a:p>
          <a:p>
            <a:r>
              <a:rPr lang="el-GR" dirty="0"/>
              <a:t>Ωστόσο, η πραγματικότητα της εικόνας του υγειονομικού συστήματος ανάγκασε τους νοσηλευτές να σκέπτονται με οικονομικούς όρους:</a:t>
            </a:r>
          </a:p>
          <a:p>
            <a:pPr lvl="2"/>
            <a:r>
              <a:rPr lang="el-GR" dirty="0"/>
              <a:t>Με το αυξανόμενο κόστος στην υγειονομική περίθαλψη, όλες οι ειδικότητες κλήθηκαν να αποδείξουν την αξία τους σε χρήματα.</a:t>
            </a:r>
          </a:p>
          <a:p>
            <a:pPr lvl="2"/>
            <a:r>
              <a:rPr lang="el-GR" dirty="0"/>
              <a:t>Οι ασθενείς είναι περισσότερο ενήμεροι και ζητούν εξηγήσεις σχετικά με τις υπηρεσίες που λαμβάνουν.</a:t>
            </a:r>
          </a:p>
          <a:p>
            <a:pPr lvl="2"/>
            <a:endParaRPr lang="el-GR" dirty="0"/>
          </a:p>
        </p:txBody>
      </p:sp>
    </p:spTree>
    <p:extLst>
      <p:ext uri="{BB962C8B-B14F-4D97-AF65-F5344CB8AC3E}">
        <p14:creationId xmlns:p14="http://schemas.microsoft.com/office/powerpoint/2010/main" val="1617618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08C21-E91A-4717-9A7E-EDF44D7D0382}"/>
              </a:ext>
            </a:extLst>
          </p:cNvPr>
          <p:cNvSpPr>
            <a:spLocks noGrp="1"/>
          </p:cNvSpPr>
          <p:nvPr>
            <p:ph type="title"/>
          </p:nvPr>
        </p:nvSpPr>
        <p:spPr/>
        <p:txBody>
          <a:bodyPr/>
          <a:lstStyle/>
          <a:p>
            <a:r>
              <a:rPr lang="el-GR" dirty="0"/>
              <a:t>Η σπουδαιότητα της νοσηλευτικής έρευνας</a:t>
            </a:r>
          </a:p>
        </p:txBody>
      </p:sp>
      <p:sp>
        <p:nvSpPr>
          <p:cNvPr id="3" name="Content Placeholder 2">
            <a:extLst>
              <a:ext uri="{FF2B5EF4-FFF2-40B4-BE49-F238E27FC236}">
                <a16:creationId xmlns:a16="http://schemas.microsoft.com/office/drawing/2014/main" id="{15427998-F71B-41A2-9BCF-7D14B6103E36}"/>
              </a:ext>
            </a:extLst>
          </p:cNvPr>
          <p:cNvSpPr>
            <a:spLocks noGrp="1"/>
          </p:cNvSpPr>
          <p:nvPr>
            <p:ph idx="1"/>
          </p:nvPr>
        </p:nvSpPr>
        <p:spPr/>
        <p:txBody>
          <a:bodyPr/>
          <a:lstStyle/>
          <a:p>
            <a:r>
              <a:rPr lang="el-GR" dirty="0"/>
              <a:t>Η γνώση επί του συγκεκριμένου τομέα θα σας βοηθήσει να εξελιχθείτε σε εξαιρετικούς νοσηλευτές.</a:t>
            </a:r>
          </a:p>
          <a:p>
            <a:r>
              <a:rPr lang="el-GR" dirty="0"/>
              <a:t>Μέσω της μεθοδολογίας της έρευνας θα σας τεθεί η πρόκληση να διερωτάσθε διαρκώς για κάθε παρέμβαση που πραγματοποιείτε εσείς ή που παρατηρείτε να την πραγματοποιούν άλλοι.</a:t>
            </a:r>
          </a:p>
          <a:p>
            <a:r>
              <a:rPr lang="el-GR" dirty="0"/>
              <a:t>Θα είστε σε θέση να απαντήσετε στα:</a:t>
            </a:r>
          </a:p>
          <a:p>
            <a:pPr lvl="1"/>
            <a:r>
              <a:rPr lang="el-GR" dirty="0"/>
              <a:t> «Εκτελώ αυτή την παρέμβαση επειδή έτσι συστήνετε ή επειδή αυτή η παρέμβαση γινόταν πάντα</a:t>
            </a:r>
            <a:r>
              <a:rPr lang="en-US" dirty="0"/>
              <a:t>;</a:t>
            </a:r>
            <a:endParaRPr lang="el-GR" dirty="0"/>
          </a:p>
          <a:p>
            <a:pPr lvl="1"/>
            <a:r>
              <a:rPr lang="el-GR" dirty="0"/>
              <a:t>«Ποια είναι τα τεκμήρια που επιβεβαιώνουν ότι αυτή είναι η πιο αποτελεσματική παρέμβαση για το συγκεκριμένο πρόβλημα</a:t>
            </a:r>
            <a:r>
              <a:rPr lang="en-US" dirty="0"/>
              <a:t>;</a:t>
            </a:r>
            <a:r>
              <a:rPr lang="el-GR" dirty="0"/>
              <a:t>»</a:t>
            </a:r>
          </a:p>
          <a:p>
            <a:pPr lvl="1"/>
            <a:endParaRPr lang="el-GR" dirty="0"/>
          </a:p>
        </p:txBody>
      </p:sp>
    </p:spTree>
    <p:extLst>
      <p:ext uri="{BB962C8B-B14F-4D97-AF65-F5344CB8AC3E}">
        <p14:creationId xmlns:p14="http://schemas.microsoft.com/office/powerpoint/2010/main" val="2847014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03CED-82A5-4845-A37D-1C8361A8C2AD}"/>
              </a:ext>
            </a:extLst>
          </p:cNvPr>
          <p:cNvSpPr>
            <a:spLocks noGrp="1"/>
          </p:cNvSpPr>
          <p:nvPr>
            <p:ph type="title"/>
          </p:nvPr>
        </p:nvSpPr>
        <p:spPr/>
        <p:txBody>
          <a:bodyPr/>
          <a:lstStyle/>
          <a:p>
            <a:r>
              <a:rPr lang="el-GR" dirty="0"/>
              <a:t>Ποσοτική και ποιοτική έρευνα</a:t>
            </a:r>
          </a:p>
        </p:txBody>
      </p:sp>
      <p:sp>
        <p:nvSpPr>
          <p:cNvPr id="3" name="Content Placeholder 2">
            <a:extLst>
              <a:ext uri="{FF2B5EF4-FFF2-40B4-BE49-F238E27FC236}">
                <a16:creationId xmlns:a16="http://schemas.microsoft.com/office/drawing/2014/main" id="{536A1981-3506-4F20-975E-A438B6A75271}"/>
              </a:ext>
            </a:extLst>
          </p:cNvPr>
          <p:cNvSpPr>
            <a:spLocks noGrp="1"/>
          </p:cNvSpPr>
          <p:nvPr>
            <p:ph idx="1"/>
          </p:nvPr>
        </p:nvSpPr>
        <p:spPr/>
        <p:txBody>
          <a:bodyPr>
            <a:normAutofit lnSpcReduction="10000"/>
          </a:bodyPr>
          <a:lstStyle/>
          <a:p>
            <a:r>
              <a:rPr lang="el-GR" dirty="0"/>
              <a:t>Οι νοσηλευτές-ερευνητές διεξάγουν εξίσου ποσοτικές και ποιοτικές μελέτες.</a:t>
            </a:r>
          </a:p>
          <a:p>
            <a:r>
              <a:rPr lang="el-GR" dirty="0"/>
              <a:t>Η ποσοτική έρευνα ασχολείται με την αντικειμενικότητα, με τους αυστηρούς ελέγχους επί της ερευνητικής κατάστασης και με την ικανότητα της γενίκευσης των ευρημάτων.</a:t>
            </a:r>
          </a:p>
          <a:p>
            <a:r>
              <a:rPr lang="el-GR" dirty="0"/>
              <a:t>Η ποιοτική έρευνα ασχολείται με το υποκειμενικό νόημα των προσωπικών εμπειριών.</a:t>
            </a:r>
          </a:p>
          <a:p>
            <a:r>
              <a:rPr lang="el-GR" dirty="0"/>
              <a:t>Στο παρελθόν, οι νοσηλευτές διεξήγαγαν κατά κύριο λόγο ποσοτική έρευνα. </a:t>
            </a:r>
          </a:p>
          <a:p>
            <a:r>
              <a:rPr lang="el-GR" u="sng" dirty="0"/>
              <a:t>Παράδειγμα:</a:t>
            </a:r>
          </a:p>
          <a:p>
            <a:r>
              <a:rPr lang="el-GR" b="1" dirty="0"/>
              <a:t>Οι ασθενείς που πάσχουν από χρόνιο πόνο.</a:t>
            </a:r>
          </a:p>
          <a:p>
            <a:r>
              <a:rPr lang="el-GR" dirty="0"/>
              <a:t>Η ποσοτική έρευνα θα ασχολούνταν με την ένταση του πόνου που βιώνουν οι άνθρωποι αυτοί και τον τρόπο να το μειώσουν.</a:t>
            </a:r>
          </a:p>
          <a:p>
            <a:r>
              <a:rPr lang="el-GR" dirty="0"/>
              <a:t>Ενώ, η ποιοτική έρευνα θα ασχολούνταν με το τι σημαίνει να ζει κανείς με χρόνιο πόνο.</a:t>
            </a:r>
          </a:p>
          <a:p>
            <a:endParaRPr lang="el-GR" dirty="0"/>
          </a:p>
        </p:txBody>
      </p:sp>
    </p:spTree>
    <p:extLst>
      <p:ext uri="{BB962C8B-B14F-4D97-AF65-F5344CB8AC3E}">
        <p14:creationId xmlns:p14="http://schemas.microsoft.com/office/powerpoint/2010/main" val="36782328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E9F66-03BB-47D1-8E68-C9F11A53E4E2}"/>
              </a:ext>
            </a:extLst>
          </p:cNvPr>
          <p:cNvSpPr>
            <a:spLocks noGrp="1"/>
          </p:cNvSpPr>
          <p:nvPr>
            <p:ph type="title"/>
          </p:nvPr>
        </p:nvSpPr>
        <p:spPr/>
        <p:txBody>
          <a:bodyPr/>
          <a:lstStyle/>
          <a:p>
            <a:r>
              <a:rPr lang="el-GR" dirty="0"/>
              <a:t>Η έρευνα εκβάσεων</a:t>
            </a:r>
          </a:p>
        </p:txBody>
      </p:sp>
      <p:sp>
        <p:nvSpPr>
          <p:cNvPr id="3" name="Content Placeholder 2">
            <a:extLst>
              <a:ext uri="{FF2B5EF4-FFF2-40B4-BE49-F238E27FC236}">
                <a16:creationId xmlns:a16="http://schemas.microsoft.com/office/drawing/2014/main" id="{9D1E6D38-0CB2-4106-A578-2B79765D0CFE}"/>
              </a:ext>
            </a:extLst>
          </p:cNvPr>
          <p:cNvSpPr>
            <a:spLocks noGrp="1"/>
          </p:cNvSpPr>
          <p:nvPr>
            <p:ph idx="1"/>
          </p:nvPr>
        </p:nvSpPr>
        <p:spPr/>
        <p:txBody>
          <a:bodyPr>
            <a:normAutofit fontScale="92500" lnSpcReduction="10000"/>
          </a:bodyPr>
          <a:lstStyle/>
          <a:p>
            <a:r>
              <a:rPr lang="el-GR" dirty="0"/>
              <a:t>Η έρευνα εκβάσεων θεωρείται ως η έρευνα η οποία επικεντρώνεται στα μετρήσιμα αποτελέσματα των παρεμβάσεων σε συγκεκριμένους πληθυσμούς ασθενών.</a:t>
            </a:r>
          </a:p>
          <a:p>
            <a:r>
              <a:rPr lang="el-GR" dirty="0"/>
              <a:t>Το αυξημένο ενδιαφέρον για αυτόν τον τύπο μελετών, συνδέεται με το υψηλό κόστος της υγειονομικής περίθαλψης.</a:t>
            </a:r>
          </a:p>
          <a:p>
            <a:r>
              <a:rPr lang="el-GR" dirty="0"/>
              <a:t>Οι ιθύνοντες για τη χάραξη στρατηγικών στον τομέα της υγειονομικής περίθαλψης ενδιαφέρονται να μάθουν εάν η φροντίδα που παρέχεται είναι αποτελεσματική σε σχέση με το κόστος.</a:t>
            </a:r>
          </a:p>
          <a:p>
            <a:r>
              <a:rPr lang="el-GR" dirty="0"/>
              <a:t>Οι καταναλωτές επίσης, θέλουν να γνωρίζουν εάν οι υπηρεσίες που αγοράζουν θα βελτιώσουν την κατάσταση της υγείας τους.</a:t>
            </a:r>
          </a:p>
          <a:p>
            <a:r>
              <a:rPr lang="el-GR" b="1" u="sng" dirty="0"/>
              <a:t>Παραδείγματα:</a:t>
            </a:r>
          </a:p>
          <a:p>
            <a:r>
              <a:rPr lang="el-GR" dirty="0"/>
              <a:t>Ποιότητα ζωής</a:t>
            </a:r>
          </a:p>
          <a:p>
            <a:r>
              <a:rPr lang="el-GR" dirty="0"/>
              <a:t>θνησιμότητα</a:t>
            </a:r>
          </a:p>
        </p:txBody>
      </p:sp>
    </p:spTree>
    <p:extLst>
      <p:ext uri="{BB962C8B-B14F-4D97-AF65-F5344CB8AC3E}">
        <p14:creationId xmlns:p14="http://schemas.microsoft.com/office/powerpoint/2010/main" val="2764356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46664-DA41-4A63-8DEF-F80774128C73}"/>
              </a:ext>
            </a:extLst>
          </p:cNvPr>
          <p:cNvSpPr>
            <a:spLocks noGrp="1"/>
          </p:cNvSpPr>
          <p:nvPr>
            <p:ph type="title"/>
          </p:nvPr>
        </p:nvSpPr>
        <p:spPr/>
        <p:txBody>
          <a:bodyPr/>
          <a:lstStyle/>
          <a:p>
            <a:r>
              <a:rPr lang="el-GR" dirty="0"/>
              <a:t>Εκπαιδευτική προετοιμασία για τη νοσηλευτική έρευνα (1)</a:t>
            </a:r>
          </a:p>
        </p:txBody>
      </p:sp>
      <p:sp>
        <p:nvSpPr>
          <p:cNvPr id="3" name="Content Placeholder 2">
            <a:extLst>
              <a:ext uri="{FF2B5EF4-FFF2-40B4-BE49-F238E27FC236}">
                <a16:creationId xmlns:a16="http://schemas.microsoft.com/office/drawing/2014/main" id="{4812DA66-9AE8-4110-AB2C-DC12AA7D8C52}"/>
              </a:ext>
            </a:extLst>
          </p:cNvPr>
          <p:cNvSpPr>
            <a:spLocks noGrp="1"/>
          </p:cNvSpPr>
          <p:nvPr>
            <p:ph idx="1"/>
          </p:nvPr>
        </p:nvSpPr>
        <p:spPr/>
        <p:txBody>
          <a:bodyPr/>
          <a:lstStyle/>
          <a:p>
            <a:r>
              <a:rPr lang="el-GR" dirty="0"/>
              <a:t>Οι νοσηλευτές που προετοιμάζονται για βασικό πτυχίο, θα πρέπει να είναι ικανοί να κατανοούν και να εφαρμόζουν στην κλινική πράξη τα ερευνητικά ευρήματα  από τον κλάδο της νοσηλευτικής, καθώς και από άλλες ειδικότητες.</a:t>
            </a:r>
          </a:p>
          <a:p>
            <a:r>
              <a:rPr lang="el-GR" dirty="0"/>
              <a:t>Θα πρέπει να είναι ικανοί να συνεργαστούν με άλλους, συμμετέχοντας σε ερευνητικές ομάδες, με σκοπό να προσδιορίσουν δυνητικούς ερευνητικούς προβληματισμούς.</a:t>
            </a:r>
          </a:p>
          <a:p>
            <a:r>
              <a:rPr lang="el-GR" dirty="0"/>
              <a:t>Οι νοσηλευτές που προετοιμάζονται για μεταπτυχιακό θα πρέπει να είναι ικανοί να αξιολογούν τα ερευνητικά ευρήματα καθώς και να αναπτύσσουν και να εφαρμόζουν τις κατευθυντήριες για την τεκμηριωμένη πρακτική. </a:t>
            </a:r>
          </a:p>
          <a:p>
            <a:r>
              <a:rPr lang="el-GR" dirty="0"/>
              <a:t>Θα πρέπει να προσδιορίζουν προβληματισμούς σχετικούς με την πρακτική και το σύστημα, που να χρήζουν διερεύνησης, και να συνεργάζονται με άλλους επιστήμονες προκειμένου να ξεκινήσει η έρευνα.</a:t>
            </a:r>
          </a:p>
          <a:p>
            <a:endParaRPr lang="el-GR" dirty="0"/>
          </a:p>
        </p:txBody>
      </p:sp>
    </p:spTree>
    <p:extLst>
      <p:ext uri="{BB962C8B-B14F-4D97-AF65-F5344CB8AC3E}">
        <p14:creationId xmlns:p14="http://schemas.microsoft.com/office/powerpoint/2010/main" val="2626464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922CB-DA47-4C2E-9890-9A931644CC1C}"/>
              </a:ext>
            </a:extLst>
          </p:cNvPr>
          <p:cNvSpPr>
            <a:spLocks noGrp="1"/>
          </p:cNvSpPr>
          <p:nvPr>
            <p:ph type="title"/>
          </p:nvPr>
        </p:nvSpPr>
        <p:spPr/>
        <p:txBody>
          <a:bodyPr/>
          <a:lstStyle/>
          <a:p>
            <a:r>
              <a:rPr lang="el-GR" dirty="0"/>
              <a:t>Εκπαιδευτική προετοιμασία για τη νοσηλευτική έρευνα (2)</a:t>
            </a:r>
          </a:p>
        </p:txBody>
      </p:sp>
      <p:sp>
        <p:nvSpPr>
          <p:cNvPr id="3" name="Content Placeholder 2">
            <a:extLst>
              <a:ext uri="{FF2B5EF4-FFF2-40B4-BE49-F238E27FC236}">
                <a16:creationId xmlns:a16="http://schemas.microsoft.com/office/drawing/2014/main" id="{E123FAAE-80DA-42FA-907C-60583DA85585}"/>
              </a:ext>
            </a:extLst>
          </p:cNvPr>
          <p:cNvSpPr>
            <a:spLocks noGrp="1"/>
          </p:cNvSpPr>
          <p:nvPr>
            <p:ph idx="1"/>
          </p:nvPr>
        </p:nvSpPr>
        <p:spPr/>
        <p:txBody>
          <a:bodyPr>
            <a:normAutofit fontScale="92500"/>
          </a:bodyPr>
          <a:lstStyle/>
          <a:p>
            <a:r>
              <a:rPr lang="el-GR" dirty="0"/>
              <a:t>Οι απόφοιτοι των διδακτορικών προγραμμάτων που επικεντρώνονται στην πρακτική, χρησιμοποιούν προχωρημένες ηγετικές γνώσεις και δεξιότητες προκειμένου να μεταφράσουν την έρευνα σε πράξη και να συνεργαστούν με επιστήμονες επί της νέας υγειονομικής στρατηγικής. </a:t>
            </a:r>
          </a:p>
          <a:p>
            <a:r>
              <a:rPr lang="el-GR" dirty="0"/>
              <a:t>Επικεντρώνονται στην αξιολόγηση και στη χρήση της έρευνας, παρά στη διεξαγωγή της έρευνας.</a:t>
            </a:r>
          </a:p>
          <a:p>
            <a:r>
              <a:rPr lang="el-GR" dirty="0"/>
              <a:t>Οι απόφοιτοι των διδακτορικών προγραμμάτων που επικεντρώνονται στην έρευνα είναι προετοιμασμένοι να διεξάγουν ανεξάρτητη έρευνα. Προσδοκάται από αυτούς να σχεδιάζουν και να εφαρμόζουν ανεξάρτητα προγράμματα έρευνας, καθώς και να συνεργάζονται με άλλους στον ερευνητικό τομέα του </a:t>
            </a:r>
            <a:r>
              <a:rPr lang="el-GR" dirty="0" err="1"/>
              <a:t>ενδιαφέροντός</a:t>
            </a:r>
            <a:r>
              <a:rPr lang="el-GR" dirty="0"/>
              <a:t> τους.</a:t>
            </a:r>
          </a:p>
          <a:p>
            <a:r>
              <a:rPr lang="el-GR" dirty="0"/>
              <a:t>Εν τέλει, η μεταδιδακτορική μελέτη, παρέχει στους αποφοίτους των διδακτορικών προγραμμάτων που επικεντρώνονται στην έρευνα, να αναπτύσσουν πλήρως τις ερευνητικές τους δεξιότητες. Είναι ικανοί να αναπτύξουν το ερευνητικό τους πρόγραμμα με τη βοήθεια της επίσημης καθοδήγησης των ανωτέρων ερευνητών.  </a:t>
            </a:r>
          </a:p>
        </p:txBody>
      </p:sp>
    </p:spTree>
    <p:extLst>
      <p:ext uri="{BB962C8B-B14F-4D97-AF65-F5344CB8AC3E}">
        <p14:creationId xmlns:p14="http://schemas.microsoft.com/office/powerpoint/2010/main" val="25418016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6C24A-9663-4CD1-93E2-098D893A6761}"/>
              </a:ext>
            </a:extLst>
          </p:cNvPr>
          <p:cNvSpPr>
            <a:spLocks noGrp="1"/>
          </p:cNvSpPr>
          <p:nvPr>
            <p:ph type="title"/>
          </p:nvPr>
        </p:nvSpPr>
        <p:spPr/>
        <p:txBody>
          <a:bodyPr/>
          <a:lstStyle/>
          <a:p>
            <a:r>
              <a:rPr lang="el-GR" dirty="0"/>
              <a:t>Ο ρόλος των νοσηλευτών στην έρευνα</a:t>
            </a:r>
          </a:p>
        </p:txBody>
      </p:sp>
      <p:sp>
        <p:nvSpPr>
          <p:cNvPr id="3" name="Content Placeholder 2">
            <a:extLst>
              <a:ext uri="{FF2B5EF4-FFF2-40B4-BE49-F238E27FC236}">
                <a16:creationId xmlns:a16="http://schemas.microsoft.com/office/drawing/2014/main" id="{07A6FD46-2D4E-43BA-9314-A11F79E82851}"/>
              </a:ext>
            </a:extLst>
          </p:cNvPr>
          <p:cNvSpPr>
            <a:spLocks noGrp="1"/>
          </p:cNvSpPr>
          <p:nvPr>
            <p:ph idx="1"/>
          </p:nvPr>
        </p:nvSpPr>
        <p:spPr/>
        <p:txBody>
          <a:bodyPr>
            <a:normAutofit lnSpcReduction="10000"/>
          </a:bodyPr>
          <a:lstStyle/>
          <a:p>
            <a:r>
              <a:rPr lang="el-GR" dirty="0"/>
              <a:t>Στο σύνολό τους, οι νοσηλευτές μπορούν να αναλάβουν πολλούς ρόλους σχετικά με το ερευνητικό έργο.</a:t>
            </a:r>
          </a:p>
          <a:p>
            <a:r>
              <a:rPr lang="el-GR" dirty="0"/>
              <a:t>Μερικοί από τους ρόλους αυτούς περιλαμβάνουν:</a:t>
            </a:r>
          </a:p>
          <a:p>
            <a:pPr marL="457200" indent="-457200">
              <a:buFont typeface="+mj-lt"/>
              <a:buAutoNum type="arabicPeriod"/>
            </a:pPr>
            <a:r>
              <a:rPr lang="el-GR" dirty="0"/>
              <a:t>Κύριος ερευνητής.</a:t>
            </a:r>
          </a:p>
          <a:p>
            <a:pPr marL="457200" indent="-457200">
              <a:buFont typeface="+mj-lt"/>
              <a:buAutoNum type="arabicPeriod"/>
            </a:pPr>
            <a:r>
              <a:rPr lang="el-GR" dirty="0"/>
              <a:t>Μέλος της ερευνητικής ομάδας.</a:t>
            </a:r>
          </a:p>
          <a:p>
            <a:pPr marL="457200" indent="-457200">
              <a:buFont typeface="+mj-lt"/>
              <a:buAutoNum type="arabicPeriod"/>
            </a:pPr>
            <a:r>
              <a:rPr lang="el-GR" dirty="0"/>
              <a:t>Υπεύθυνος για τον προσδιορισμό ερευνητικών προβληματισμών.</a:t>
            </a:r>
          </a:p>
          <a:p>
            <a:pPr marL="457200" indent="-457200">
              <a:buFont typeface="+mj-lt"/>
              <a:buAutoNum type="arabicPeriod"/>
            </a:pPr>
            <a:r>
              <a:rPr lang="el-GR" dirty="0"/>
              <a:t>Υπεύθυνος για την αξιολόγηση των ερευνητικών ευρημάτων.</a:t>
            </a:r>
          </a:p>
          <a:p>
            <a:pPr marL="457200" indent="-457200">
              <a:buFont typeface="+mj-lt"/>
              <a:buAutoNum type="arabicPeriod"/>
            </a:pPr>
            <a:r>
              <a:rPr lang="el-GR" dirty="0"/>
              <a:t>Χρήστης των ερευνητικών ευρημάτων.</a:t>
            </a:r>
          </a:p>
          <a:p>
            <a:pPr marL="457200" indent="-457200">
              <a:buFont typeface="+mj-lt"/>
              <a:buAutoNum type="arabicPeriod"/>
            </a:pPr>
            <a:r>
              <a:rPr lang="el-GR" dirty="0"/>
              <a:t>Συνήγορος του ασθενή κατά τη διάρκεια των μελετών.</a:t>
            </a:r>
          </a:p>
          <a:p>
            <a:pPr marL="457200" indent="-457200">
              <a:buFont typeface="+mj-lt"/>
              <a:buAutoNum type="arabicPeriod"/>
            </a:pPr>
            <a:r>
              <a:rPr lang="el-GR" dirty="0"/>
              <a:t>Υποκείμενο/συμμετέχων στις μελέτες.</a:t>
            </a:r>
          </a:p>
        </p:txBody>
      </p:sp>
    </p:spTree>
    <p:extLst>
      <p:ext uri="{BB962C8B-B14F-4D97-AF65-F5344CB8AC3E}">
        <p14:creationId xmlns:p14="http://schemas.microsoft.com/office/powerpoint/2010/main" val="12596131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8DEB4-A9F5-4381-89F4-748CE91D388E}"/>
              </a:ext>
            </a:extLst>
          </p:cNvPr>
          <p:cNvSpPr>
            <a:spLocks noGrp="1"/>
          </p:cNvSpPr>
          <p:nvPr>
            <p:ph type="title"/>
          </p:nvPr>
        </p:nvSpPr>
        <p:spPr/>
        <p:txBody>
          <a:bodyPr/>
          <a:lstStyle/>
          <a:p>
            <a:r>
              <a:rPr lang="el-GR" dirty="0"/>
              <a:t>Κύριος ερευνητής</a:t>
            </a:r>
          </a:p>
        </p:txBody>
      </p:sp>
      <p:sp>
        <p:nvSpPr>
          <p:cNvPr id="3" name="Content Placeholder 2">
            <a:extLst>
              <a:ext uri="{FF2B5EF4-FFF2-40B4-BE49-F238E27FC236}">
                <a16:creationId xmlns:a16="http://schemas.microsoft.com/office/drawing/2014/main" id="{7A34D25F-5B5A-4B60-B57B-A71BF66742AF}"/>
              </a:ext>
            </a:extLst>
          </p:cNvPr>
          <p:cNvSpPr>
            <a:spLocks noGrp="1"/>
          </p:cNvSpPr>
          <p:nvPr>
            <p:ph idx="1"/>
          </p:nvPr>
        </p:nvSpPr>
        <p:spPr/>
        <p:txBody>
          <a:bodyPr/>
          <a:lstStyle/>
          <a:p>
            <a:r>
              <a:rPr lang="el-GR" dirty="0"/>
              <a:t>Οι νοσηλευτές μπορούν και πρέπει να προσφέρουν τις υπηρεσίες τους κατά τη διάρκεια των επιστημονικών ερευνών ως κύριοι ερευνητές.</a:t>
            </a:r>
          </a:p>
          <a:p>
            <a:r>
              <a:rPr lang="el-GR" dirty="0"/>
              <a:t>Για να είναι κανείς κύριος ερευνητής, είναι απαραίτητη η εξειδικευμένη ερευνητική εκπαίδευση.</a:t>
            </a:r>
          </a:p>
          <a:p>
            <a:r>
              <a:rPr lang="el-GR" dirty="0"/>
              <a:t>Ένας ερευνητής στα πρώτα του βήματα είναι δυνατόν να διεξάγει μια έρευνα μικρής κλίμακας, αλλά στις περισσότερες νοσηλευτικές ερευνητικές μελέτες, είναι απαραίτητη η εκπαίδευση πέρα από το βασικό πτυχίο, ακόμη και από το επίπεδο του μεταπτυχιακού, προκειμένου να προσεγγίσει κανείς το επίπεδο ενός ανεξάρτητου ερευνητή.</a:t>
            </a:r>
          </a:p>
        </p:txBody>
      </p:sp>
    </p:spTree>
    <p:extLst>
      <p:ext uri="{BB962C8B-B14F-4D97-AF65-F5344CB8AC3E}">
        <p14:creationId xmlns:p14="http://schemas.microsoft.com/office/powerpoint/2010/main" val="9887024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275C6-8463-47BF-97BD-55D0F3FA221B}"/>
              </a:ext>
            </a:extLst>
          </p:cNvPr>
          <p:cNvSpPr>
            <a:spLocks noGrp="1"/>
          </p:cNvSpPr>
          <p:nvPr>
            <p:ph type="title"/>
          </p:nvPr>
        </p:nvSpPr>
        <p:spPr/>
        <p:txBody>
          <a:bodyPr/>
          <a:lstStyle/>
          <a:p>
            <a:r>
              <a:rPr lang="el-GR" dirty="0"/>
              <a:t>Μέλος της ερευνητικής ομάδας</a:t>
            </a:r>
          </a:p>
        </p:txBody>
      </p:sp>
      <p:sp>
        <p:nvSpPr>
          <p:cNvPr id="3" name="Content Placeholder 2">
            <a:extLst>
              <a:ext uri="{FF2B5EF4-FFF2-40B4-BE49-F238E27FC236}">
                <a16:creationId xmlns:a16="http://schemas.microsoft.com/office/drawing/2014/main" id="{C49CE034-2016-4042-A3DA-910A993872E9}"/>
              </a:ext>
            </a:extLst>
          </p:cNvPr>
          <p:cNvSpPr>
            <a:spLocks noGrp="1"/>
          </p:cNvSpPr>
          <p:nvPr>
            <p:ph idx="1"/>
          </p:nvPr>
        </p:nvSpPr>
        <p:spPr/>
        <p:txBody>
          <a:bodyPr/>
          <a:lstStyle/>
          <a:p>
            <a:r>
              <a:rPr lang="el-GR" dirty="0"/>
              <a:t>Οι νοσηλευτές μπορούν να συλλέγουν δεδομένα ή να διαχειρίζονται τις πειραματικές παρεμβάσεις της μελέτης.</a:t>
            </a:r>
          </a:p>
          <a:p>
            <a:r>
              <a:rPr lang="el-GR" dirty="0"/>
              <a:t>Η νοσηλευτική έρευνα φαίνεται να επιταχύνει τους ρυθμούς της, καθώς οι νοσηλευτές και οι υπεύθυνοι υγειονομικής περίθαλψης προσπαθούν να επικυρώσουν της επίδραση της νοσηλευτικής στην έκβαση των ασθενών και στο υγειονομικό σύστημα γενικότερα.</a:t>
            </a:r>
          </a:p>
          <a:p>
            <a:r>
              <a:rPr lang="el-GR" dirty="0"/>
              <a:t>Η τάση αυτή θα συνεχισθεί, καθώς η τεκμηριωμένη πρακτική γίνεται πρότυπο για τη νοσηλευτική φροντίδα.</a:t>
            </a:r>
          </a:p>
        </p:txBody>
      </p:sp>
    </p:spTree>
    <p:extLst>
      <p:ext uri="{BB962C8B-B14F-4D97-AF65-F5344CB8AC3E}">
        <p14:creationId xmlns:p14="http://schemas.microsoft.com/office/powerpoint/2010/main" val="18129400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F0E7B-CB1C-454F-89DB-8DE588FBFDE4}"/>
              </a:ext>
            </a:extLst>
          </p:cNvPr>
          <p:cNvSpPr>
            <a:spLocks noGrp="1"/>
          </p:cNvSpPr>
          <p:nvPr>
            <p:ph type="title"/>
          </p:nvPr>
        </p:nvSpPr>
        <p:spPr/>
        <p:txBody>
          <a:bodyPr/>
          <a:lstStyle/>
          <a:p>
            <a:r>
              <a:rPr lang="el-GR" dirty="0"/>
              <a:t>Υπεύθυνος για τον προσδιορισμό ερευνητικών προβληματισμών</a:t>
            </a:r>
          </a:p>
        </p:txBody>
      </p:sp>
      <p:sp>
        <p:nvSpPr>
          <p:cNvPr id="3" name="Content Placeholder 2">
            <a:extLst>
              <a:ext uri="{FF2B5EF4-FFF2-40B4-BE49-F238E27FC236}">
                <a16:creationId xmlns:a16="http://schemas.microsoft.com/office/drawing/2014/main" id="{3930350D-C327-4FF3-9768-1A2F02AAF263}"/>
              </a:ext>
            </a:extLst>
          </p:cNvPr>
          <p:cNvSpPr>
            <a:spLocks noGrp="1"/>
          </p:cNvSpPr>
          <p:nvPr>
            <p:ph idx="1"/>
          </p:nvPr>
        </p:nvSpPr>
        <p:spPr/>
        <p:txBody>
          <a:bodyPr/>
          <a:lstStyle/>
          <a:p>
            <a:r>
              <a:rPr lang="el-GR" dirty="0"/>
              <a:t>Όλοι οι νοσηλευτές, από το επίπεδο του απλού πτυχίου έως το επίπεδο του διδακτορικού, είναι υπεύθυνοι για τον εντοπισμό θεμάτων που χρήζουν έρευνας.</a:t>
            </a:r>
          </a:p>
          <a:p>
            <a:r>
              <a:rPr lang="el-GR" dirty="0"/>
              <a:t>Οι νοσηλευτές που είναι παρά την κλίνη του ασθενούς είναι οι πλέον αρμόδιοι για τον εντοπισμό των ερευνητικών προβληματισμών που σχετίζονται με τον ασθενή. </a:t>
            </a:r>
          </a:p>
        </p:txBody>
      </p:sp>
    </p:spTree>
    <p:extLst>
      <p:ext uri="{BB962C8B-B14F-4D97-AF65-F5344CB8AC3E}">
        <p14:creationId xmlns:p14="http://schemas.microsoft.com/office/powerpoint/2010/main" val="39176421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5F992-544D-4493-B381-BFE0725C4186}"/>
              </a:ext>
            </a:extLst>
          </p:cNvPr>
          <p:cNvSpPr>
            <a:spLocks noGrp="1"/>
          </p:cNvSpPr>
          <p:nvPr>
            <p:ph type="title"/>
          </p:nvPr>
        </p:nvSpPr>
        <p:spPr/>
        <p:txBody>
          <a:bodyPr/>
          <a:lstStyle/>
          <a:p>
            <a:r>
              <a:rPr lang="el-GR" dirty="0"/>
              <a:t>Υπεύθυνος για την αξιολόγηση των ερευνητικών ευρημάτων</a:t>
            </a:r>
          </a:p>
        </p:txBody>
      </p:sp>
      <p:sp>
        <p:nvSpPr>
          <p:cNvPr id="3" name="Content Placeholder 2">
            <a:extLst>
              <a:ext uri="{FF2B5EF4-FFF2-40B4-BE49-F238E27FC236}">
                <a16:creationId xmlns:a16="http://schemas.microsoft.com/office/drawing/2014/main" id="{BA38078D-872C-48B9-A9B8-DD816444AA6D}"/>
              </a:ext>
            </a:extLst>
          </p:cNvPr>
          <p:cNvSpPr>
            <a:spLocks noGrp="1"/>
          </p:cNvSpPr>
          <p:nvPr>
            <p:ph idx="1"/>
          </p:nvPr>
        </p:nvSpPr>
        <p:spPr/>
        <p:txBody>
          <a:bodyPr/>
          <a:lstStyle/>
          <a:p>
            <a:r>
              <a:rPr lang="el-GR" dirty="0"/>
              <a:t>Ως καταναλωτές της έρευνας, οι νοσηλευτές είναι υποχρεωμένοι να εξοικειωθούν με τα ευρήματα των ερευνών και να προσδιορίσουν τη χρησιμότητά τους σε πρακτικό επίπεδο.</a:t>
            </a:r>
          </a:p>
          <a:p>
            <a:r>
              <a:rPr lang="el-GR" dirty="0"/>
              <a:t>Οι ερευνητές που είναι στα πρώτα τους βήματα, θα πρέπει να είναι σε θέση να σχολιάζουν τα ερευνητικά άρθρα, αρχικά με τη βοήθεια έμπειρων ερευνητών και ακολούθως μόνοι τους.</a:t>
            </a:r>
          </a:p>
          <a:p>
            <a:r>
              <a:rPr lang="el-GR" dirty="0"/>
              <a:t>Μπορούν να αποκτήσουν γνώση στο πλαίσιο μαθημάτων πάνω στον τομέα της έρευνας, είτε στο βασικό νοσηλευτικό εκπαιδευτικό πρόγραμμα, είτε σε μαθήματα συνεχιζόμενης εκπαίδευσης.</a:t>
            </a:r>
          </a:p>
          <a:p>
            <a:endParaRPr lang="el-GR" dirty="0"/>
          </a:p>
        </p:txBody>
      </p:sp>
    </p:spTree>
    <p:extLst>
      <p:ext uri="{BB962C8B-B14F-4D97-AF65-F5344CB8AC3E}">
        <p14:creationId xmlns:p14="http://schemas.microsoft.com/office/powerpoint/2010/main" val="13666379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3A7D-4F19-4214-8436-C0038D53A05D}"/>
              </a:ext>
            </a:extLst>
          </p:cNvPr>
          <p:cNvSpPr>
            <a:spLocks noGrp="1"/>
          </p:cNvSpPr>
          <p:nvPr>
            <p:ph type="title"/>
          </p:nvPr>
        </p:nvSpPr>
        <p:spPr/>
        <p:txBody>
          <a:bodyPr/>
          <a:lstStyle/>
          <a:p>
            <a:r>
              <a:rPr lang="el-GR" dirty="0"/>
              <a:t>Χρήστης των ερευνητικών ευρημάτων</a:t>
            </a:r>
          </a:p>
        </p:txBody>
      </p:sp>
      <p:sp>
        <p:nvSpPr>
          <p:cNvPr id="3" name="Content Placeholder 2">
            <a:extLst>
              <a:ext uri="{FF2B5EF4-FFF2-40B4-BE49-F238E27FC236}">
                <a16:creationId xmlns:a16="http://schemas.microsoft.com/office/drawing/2014/main" id="{D8A28279-BECF-4064-91A5-17A18149980F}"/>
              </a:ext>
            </a:extLst>
          </p:cNvPr>
          <p:cNvSpPr>
            <a:spLocks noGrp="1"/>
          </p:cNvSpPr>
          <p:nvPr>
            <p:ph idx="1"/>
          </p:nvPr>
        </p:nvSpPr>
        <p:spPr/>
        <p:txBody>
          <a:bodyPr/>
          <a:lstStyle/>
          <a:p>
            <a:r>
              <a:rPr lang="el-GR" dirty="0"/>
              <a:t>Κατά το πέρασμα των ετών, οι νοσηλευτές είχαν την τάση να διεκπεραιώνουν τις νοσηλευτικές διαδικασίες και να παρέχουν νοσηλευτική φροντίδα «με τον τρόπο που πάντα γινόταν». </a:t>
            </a:r>
          </a:p>
          <a:p>
            <a:r>
              <a:rPr lang="el-GR" dirty="0"/>
              <a:t>Είναι δύσκολο να επιφέρει κανείς την αλλαγή, αλλά τα ερευνητικά ευρήματα δεν έχουν καμία αξία αν δεν τεθούν σε εφαρμογή. </a:t>
            </a:r>
          </a:p>
          <a:p>
            <a:r>
              <a:rPr lang="el-GR" dirty="0"/>
              <a:t>Μετά την αξιολόγηση των ερευνητικών ευρημάτων, οι νοσηλευτές θα πρέπει να χρησιμοποιούν τα σχετικά ευρήματα στην πρακτική τους. </a:t>
            </a:r>
          </a:p>
          <a:p>
            <a:r>
              <a:rPr lang="el-GR" dirty="0"/>
              <a:t>Ο πρωταρχικός στόχος της νοσηλευτικής έρευνας είναι η ποιοτική νοσηλευτική φροντίδα των ασθενών.</a:t>
            </a:r>
          </a:p>
          <a:p>
            <a:r>
              <a:rPr lang="el-GR" dirty="0"/>
              <a:t>Επομένως, οι νοσηλευτές θα πρέπει να είναι συνετοί στη χρήση των ερευνητικών ευρημάτων. Για παράδειγμα, τα αποτελέσματα μιας μικρής μελέτης με δείγμα 15 εθελοντών, δεν αποτελούν επαρκή στοιχεία για να επιφέρουν αλλαγή στη νοσηλευτική πρακτική. </a:t>
            </a:r>
          </a:p>
        </p:txBody>
      </p:sp>
    </p:spTree>
    <p:extLst>
      <p:ext uri="{BB962C8B-B14F-4D97-AF65-F5344CB8AC3E}">
        <p14:creationId xmlns:p14="http://schemas.microsoft.com/office/powerpoint/2010/main" val="2260470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DE78D-C046-4A95-B860-3C0AFC25BD18}"/>
              </a:ext>
            </a:extLst>
          </p:cNvPr>
          <p:cNvSpPr>
            <a:spLocks noGrp="1"/>
          </p:cNvSpPr>
          <p:nvPr>
            <p:ph type="title"/>
          </p:nvPr>
        </p:nvSpPr>
        <p:spPr/>
        <p:txBody>
          <a:bodyPr/>
          <a:lstStyle/>
          <a:p>
            <a:r>
              <a:rPr lang="el-GR" dirty="0"/>
              <a:t>Ορισμοί της νοσηλευτικής έρευνας</a:t>
            </a:r>
          </a:p>
        </p:txBody>
      </p:sp>
      <p:sp>
        <p:nvSpPr>
          <p:cNvPr id="3" name="Content Placeholder 2">
            <a:extLst>
              <a:ext uri="{FF2B5EF4-FFF2-40B4-BE49-F238E27FC236}">
                <a16:creationId xmlns:a16="http://schemas.microsoft.com/office/drawing/2014/main" id="{02C41025-2973-4B22-AA95-68FDE1F6F5A1}"/>
              </a:ext>
            </a:extLst>
          </p:cNvPr>
          <p:cNvSpPr>
            <a:spLocks noGrp="1"/>
          </p:cNvSpPr>
          <p:nvPr>
            <p:ph idx="1"/>
          </p:nvPr>
        </p:nvSpPr>
        <p:spPr/>
        <p:txBody>
          <a:bodyPr/>
          <a:lstStyle/>
          <a:p>
            <a:r>
              <a:rPr lang="el-GR" dirty="0"/>
              <a:t>Υπάρχει μερική ασυμφωνία μεταξύ των συγγραφέων σχετικά με τον ορισμό της νοσηλευτικής έρευνας.</a:t>
            </a:r>
          </a:p>
          <a:p>
            <a:r>
              <a:rPr lang="el-GR" dirty="0"/>
              <a:t>Οι </a:t>
            </a:r>
            <a:r>
              <a:rPr lang="en-US" dirty="0"/>
              <a:t>Polit </a:t>
            </a:r>
            <a:r>
              <a:rPr lang="el-GR" dirty="0"/>
              <a:t>και </a:t>
            </a:r>
            <a:r>
              <a:rPr lang="en-US" dirty="0"/>
              <a:t>Beck </a:t>
            </a:r>
            <a:r>
              <a:rPr lang="el-GR" dirty="0"/>
              <a:t>(2008) όρισαν με την ευρεία έννοια τη νοσηλευτική έρευνα ως «τη συστηματική έρευνα που σχεδιάσθηκε με σκοπό την ανάπτυξη της γνώσης σχετικά με σημαντικά θέματα του νοσηλευτικού επαγγέλματος, όπως η νοσηλευτική πρακτική, η εκπαίδευση, η διοίκηση και η πληροφορική».</a:t>
            </a:r>
          </a:p>
          <a:p>
            <a:r>
              <a:rPr lang="el-GR" dirty="0"/>
              <a:t>Οι </a:t>
            </a:r>
            <a:r>
              <a:rPr lang="en-US" dirty="0"/>
              <a:t>Burns </a:t>
            </a:r>
            <a:r>
              <a:rPr lang="el-GR" dirty="0"/>
              <a:t>και </a:t>
            </a:r>
            <a:r>
              <a:rPr lang="en-US" dirty="0"/>
              <a:t>Grove </a:t>
            </a:r>
            <a:r>
              <a:rPr lang="el-GR" dirty="0"/>
              <a:t>(2009) έδωσαν έναν πιο συγκεκριμένο ορισμό και προσδιόρισαν τη νοσηλευτική έρευνα ως «μία επιστημονική διαδικασία η οποία επικυρώνει και βελτιώνει την ήδη υπάρχουσα γνώση ενώ παράγει και νέα γνώση επηρεάζοντας άμεσα και έμμεσα τη διενέργεια της τεκμηριωμένης νοσηλευτικής πρακτικής».</a:t>
            </a:r>
          </a:p>
        </p:txBody>
      </p:sp>
    </p:spTree>
    <p:extLst>
      <p:ext uri="{BB962C8B-B14F-4D97-AF65-F5344CB8AC3E}">
        <p14:creationId xmlns:p14="http://schemas.microsoft.com/office/powerpoint/2010/main" val="268815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47FDA-092D-45F3-BDE7-DF8BE264766B}"/>
              </a:ext>
            </a:extLst>
          </p:cNvPr>
          <p:cNvSpPr>
            <a:spLocks noGrp="1"/>
          </p:cNvSpPr>
          <p:nvPr>
            <p:ph type="title"/>
          </p:nvPr>
        </p:nvSpPr>
        <p:spPr/>
        <p:txBody>
          <a:bodyPr/>
          <a:lstStyle/>
          <a:p>
            <a:r>
              <a:rPr lang="el-GR" dirty="0"/>
              <a:t>Συνήγορος του ασθενή κατά τη διάρκεια των μελετών</a:t>
            </a:r>
          </a:p>
        </p:txBody>
      </p:sp>
      <p:sp>
        <p:nvSpPr>
          <p:cNvPr id="3" name="Content Placeholder 2">
            <a:extLst>
              <a:ext uri="{FF2B5EF4-FFF2-40B4-BE49-F238E27FC236}">
                <a16:creationId xmlns:a16="http://schemas.microsoft.com/office/drawing/2014/main" id="{95CF92F3-59B2-4685-956F-E54D2D06B8BE}"/>
              </a:ext>
            </a:extLst>
          </p:cNvPr>
          <p:cNvSpPr>
            <a:spLocks noGrp="1"/>
          </p:cNvSpPr>
          <p:nvPr>
            <p:ph idx="1"/>
          </p:nvPr>
        </p:nvSpPr>
        <p:spPr/>
        <p:txBody>
          <a:bodyPr>
            <a:normAutofit fontScale="92500" lnSpcReduction="20000"/>
          </a:bodyPr>
          <a:lstStyle/>
          <a:p>
            <a:r>
              <a:rPr lang="el-GR" dirty="0"/>
              <a:t>Οι νοσηλευτές έχουν την ευθύνη να δρουν ως συνήγοροι των ασθενών όταν αυτοί εμπλέκονται στην ερευνητική διαδικασία. </a:t>
            </a:r>
          </a:p>
          <a:p>
            <a:r>
              <a:rPr lang="el-GR" dirty="0"/>
              <a:t>Μέσω της συνηγορίας αυτής διασφαλίζεται ότι θα τηρούνται οι ηθικές παράμετροι της έρευνας.</a:t>
            </a:r>
          </a:p>
          <a:p>
            <a:r>
              <a:rPr lang="el-GR" dirty="0"/>
              <a:t>Το νοσηλευτικό προσωπικό θα πρέπει να απαντά στις ερωτήσεις και να εξηγεί τη μελέτη στους εν δυνάμει συμμετέχοντες πριν την έναρξη της έρευνας.</a:t>
            </a:r>
          </a:p>
          <a:p>
            <a:r>
              <a:rPr lang="el-GR" dirty="0"/>
              <a:t>Θα πρέπει επίσης να είναι διαθέσιμοι κατά τη διάρκεια της μελέτης ώστε να απαντήσουν σε ερωτήσεις ή να παρέχουν υποστήριξη στους συμμετέχοντες στη μελέτη.</a:t>
            </a:r>
          </a:p>
          <a:p>
            <a:r>
              <a:rPr lang="el-GR" dirty="0"/>
              <a:t>Μερικές από τις ερωτήσεις που θέτουν οι συμμετέχοντες:</a:t>
            </a:r>
          </a:p>
          <a:p>
            <a:pPr marL="457200" indent="-457200">
              <a:buFont typeface="+mj-lt"/>
              <a:buAutoNum type="arabicPeriod"/>
            </a:pPr>
            <a:r>
              <a:rPr lang="el-GR" dirty="0"/>
              <a:t>Γιατί διεξάγεται η έρευνά;</a:t>
            </a:r>
          </a:p>
          <a:p>
            <a:pPr marL="457200" indent="-457200">
              <a:buFont typeface="+mj-lt"/>
              <a:buAutoNum type="arabicPeriod"/>
            </a:pPr>
            <a:r>
              <a:rPr lang="el-GR" dirty="0"/>
              <a:t>Ποιος διεξάγει την έρευνα;</a:t>
            </a:r>
          </a:p>
          <a:p>
            <a:pPr marL="457200" indent="-457200">
              <a:buFont typeface="+mj-lt"/>
              <a:buAutoNum type="arabicPeriod"/>
            </a:pPr>
            <a:r>
              <a:rPr lang="el-GR" dirty="0"/>
              <a:t>Τι είδους έλεγχοι και θεραπείες συμπεριλαμβάνονται;</a:t>
            </a:r>
          </a:p>
          <a:p>
            <a:pPr marL="457200" indent="-457200">
              <a:buFont typeface="+mj-lt"/>
              <a:buAutoNum type="arabicPeriod"/>
            </a:pPr>
            <a:r>
              <a:rPr lang="el-GR" dirty="0"/>
              <a:t>Πόσο θα διαρκέσει η μελέτη;</a:t>
            </a:r>
          </a:p>
          <a:p>
            <a:endParaRPr lang="el-GR" dirty="0"/>
          </a:p>
        </p:txBody>
      </p:sp>
    </p:spTree>
    <p:extLst>
      <p:ext uri="{BB962C8B-B14F-4D97-AF65-F5344CB8AC3E}">
        <p14:creationId xmlns:p14="http://schemas.microsoft.com/office/powerpoint/2010/main" val="26550009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BD380-E2DB-4B7C-B3A7-A3A0A64853E2}"/>
              </a:ext>
            </a:extLst>
          </p:cNvPr>
          <p:cNvSpPr>
            <a:spLocks noGrp="1"/>
          </p:cNvSpPr>
          <p:nvPr>
            <p:ph type="title"/>
          </p:nvPr>
        </p:nvSpPr>
        <p:spPr/>
        <p:txBody>
          <a:bodyPr/>
          <a:lstStyle/>
          <a:p>
            <a:r>
              <a:rPr lang="el-GR" dirty="0"/>
              <a:t>Υποκείμενο/συμμετέχων στις μελέτες</a:t>
            </a:r>
          </a:p>
        </p:txBody>
      </p:sp>
      <p:sp>
        <p:nvSpPr>
          <p:cNvPr id="3" name="Content Placeholder 2">
            <a:extLst>
              <a:ext uri="{FF2B5EF4-FFF2-40B4-BE49-F238E27FC236}">
                <a16:creationId xmlns:a16="http://schemas.microsoft.com/office/drawing/2014/main" id="{3D0A03B4-D85C-4556-B57A-75BC795D7BB3}"/>
              </a:ext>
            </a:extLst>
          </p:cNvPr>
          <p:cNvSpPr>
            <a:spLocks noGrp="1"/>
          </p:cNvSpPr>
          <p:nvPr>
            <p:ph idx="1"/>
          </p:nvPr>
        </p:nvSpPr>
        <p:spPr/>
        <p:txBody>
          <a:bodyPr/>
          <a:lstStyle/>
          <a:p>
            <a:r>
              <a:rPr lang="el-GR" dirty="0"/>
              <a:t>Οι νοσηλευτές μπορούν να παίρνουν μέρος ως υποκείμενα ή συμμετέχοντες στην έρευνα, με στόχο:</a:t>
            </a:r>
          </a:p>
          <a:p>
            <a:pPr marL="457200" indent="-457200">
              <a:buFont typeface="+mj-lt"/>
              <a:buAutoNum type="arabicPeriod"/>
            </a:pPr>
            <a:r>
              <a:rPr lang="el-GR" dirty="0"/>
              <a:t>Τον προσδιορισμό της υγείας των νοσηλευτών.</a:t>
            </a:r>
          </a:p>
          <a:p>
            <a:pPr marL="457200" indent="-457200">
              <a:buFont typeface="+mj-lt"/>
              <a:buAutoNum type="arabicPeriod"/>
            </a:pPr>
            <a:r>
              <a:rPr lang="el-GR" dirty="0"/>
              <a:t>Την ανίχνευση εμποδίων ή παραγόντων που ενισχύουν την ποιότητα ζωής τους.</a:t>
            </a:r>
          </a:p>
          <a:p>
            <a:pPr marL="457200" indent="-457200">
              <a:buFont typeface="+mj-lt"/>
              <a:buAutoNum type="arabicPeriod"/>
            </a:pPr>
            <a:r>
              <a:rPr lang="el-GR" dirty="0"/>
              <a:t>Τον προσδιορισμό των παραγόντων που συμβάλλουν στην ποιοτική παροχή φροντίδας.</a:t>
            </a:r>
          </a:p>
          <a:p>
            <a:endParaRPr lang="el-GR" dirty="0"/>
          </a:p>
        </p:txBody>
      </p:sp>
    </p:spTree>
    <p:extLst>
      <p:ext uri="{BB962C8B-B14F-4D97-AF65-F5344CB8AC3E}">
        <p14:creationId xmlns:p14="http://schemas.microsoft.com/office/powerpoint/2010/main" val="693886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6D1D8-37C9-41C6-AA78-0C1E9787514F}"/>
              </a:ext>
            </a:extLst>
          </p:cNvPr>
          <p:cNvSpPr>
            <a:spLocks noGrp="1"/>
          </p:cNvSpPr>
          <p:nvPr>
            <p:ph type="title"/>
          </p:nvPr>
        </p:nvSpPr>
        <p:spPr/>
        <p:txBody>
          <a:bodyPr/>
          <a:lstStyle/>
          <a:p>
            <a:r>
              <a:rPr lang="el-GR" dirty="0"/>
              <a:t>Ιστορία της νοσηλευτικής έρευνας</a:t>
            </a:r>
          </a:p>
        </p:txBody>
      </p:sp>
      <p:sp>
        <p:nvSpPr>
          <p:cNvPr id="3" name="Content Placeholder 2">
            <a:extLst>
              <a:ext uri="{FF2B5EF4-FFF2-40B4-BE49-F238E27FC236}">
                <a16:creationId xmlns:a16="http://schemas.microsoft.com/office/drawing/2014/main" id="{28F7F8BB-EEF1-48D9-AB6E-5E65BD3D28AE}"/>
              </a:ext>
            </a:extLst>
          </p:cNvPr>
          <p:cNvSpPr>
            <a:spLocks noGrp="1"/>
          </p:cNvSpPr>
          <p:nvPr>
            <p:ph idx="1"/>
          </p:nvPr>
        </p:nvSpPr>
        <p:spPr/>
        <p:txBody>
          <a:bodyPr/>
          <a:lstStyle/>
          <a:p>
            <a:r>
              <a:rPr lang="el-GR" dirty="0"/>
              <a:t>Το νοσηλευτικό επάγγελμα παρουσίασε αργή εξέλιξη τόσο στις Η.Π.Α., όσο και στον υπόλοιπο κόσμο.</a:t>
            </a:r>
          </a:p>
          <a:p>
            <a:r>
              <a:rPr lang="el-GR" dirty="0"/>
              <a:t>Ο τομέας της νοσηλευτικής έρευνας αναπτύχθηκε και επεκτάθηκε μόνο όταν οι νοσηλευτές ακολούθησαν ανώτατη εκπαίδευση.</a:t>
            </a:r>
          </a:p>
          <a:p>
            <a:r>
              <a:rPr lang="el-GR" dirty="0"/>
              <a:t>Η ανάπτυξη στη νοσηλευτική έρευνα φαίνεται να σχετίζεται άμεσα με το εκπαιδευτικό επίπεδο των νοσηλευτών.</a:t>
            </a:r>
          </a:p>
          <a:p>
            <a:r>
              <a:rPr lang="el-GR" dirty="0"/>
              <a:t>Αρχικά, καθώς οι νοσηλευτές δεν ήταν προετοιμασμένοι να διεξάγουν έρευνα , τα μέλη άλλων ειδικοτήτων διεξήγαγαν αρκετές από τις αρχικές νοσηλευτικές μελέτες.  </a:t>
            </a:r>
          </a:p>
        </p:txBody>
      </p:sp>
    </p:spTree>
    <p:extLst>
      <p:ext uri="{BB962C8B-B14F-4D97-AF65-F5344CB8AC3E}">
        <p14:creationId xmlns:p14="http://schemas.microsoft.com/office/powerpoint/2010/main" val="37756233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73E4E-AB7D-4F86-813B-003301031350}"/>
              </a:ext>
            </a:extLst>
          </p:cNvPr>
          <p:cNvSpPr>
            <a:spLocks noGrp="1"/>
          </p:cNvSpPr>
          <p:nvPr>
            <p:ph type="title"/>
          </p:nvPr>
        </p:nvSpPr>
        <p:spPr/>
        <p:txBody>
          <a:bodyPr/>
          <a:lstStyle/>
          <a:p>
            <a:r>
              <a:rPr lang="el-GR" dirty="0"/>
              <a:t>Ιστορία της νοσηλευτικής έρευνας</a:t>
            </a:r>
          </a:p>
        </p:txBody>
      </p:sp>
      <p:sp>
        <p:nvSpPr>
          <p:cNvPr id="3" name="Content Placeholder 2">
            <a:extLst>
              <a:ext uri="{FF2B5EF4-FFF2-40B4-BE49-F238E27FC236}">
                <a16:creationId xmlns:a16="http://schemas.microsoft.com/office/drawing/2014/main" id="{B6744097-9C6E-4298-AD48-5B29BE4A88D2}"/>
              </a:ext>
            </a:extLst>
          </p:cNvPr>
          <p:cNvSpPr>
            <a:spLocks noGrp="1"/>
          </p:cNvSpPr>
          <p:nvPr>
            <p:ph idx="1"/>
          </p:nvPr>
        </p:nvSpPr>
        <p:spPr/>
        <p:txBody>
          <a:bodyPr/>
          <a:lstStyle/>
          <a:p>
            <a:r>
              <a:rPr lang="el-GR" dirty="0"/>
              <a:t>Καθώς οι νοσηλευτές αποκτούσαν ανώτερη εκπαίδευση και κατάρτιση στη διεξαγωγή ερευνών, αρκετές από τις μελέτες που πραγματοποιήθηκαν αφορούσαν τον τομέα της νοσηλευτικής εκπαίδευσης.</a:t>
            </a:r>
          </a:p>
          <a:p>
            <a:r>
              <a:rPr lang="el-GR" dirty="0"/>
              <a:t>Ωστόσο, ήταν υπαρκτή η ανάγκη για κλινική νοσηλευτική έρευνα.</a:t>
            </a:r>
          </a:p>
          <a:p>
            <a:r>
              <a:rPr lang="el-GR" dirty="0"/>
              <a:t>Κατά τη διάρκεια του 1970 ο τομέας της έρευνας που βασίζεται στην πρακτική αναπτύχθηκε ραγδαία.</a:t>
            </a:r>
          </a:p>
          <a:p>
            <a:endParaRPr lang="el-GR" dirty="0"/>
          </a:p>
        </p:txBody>
      </p:sp>
    </p:spTree>
    <p:extLst>
      <p:ext uri="{BB962C8B-B14F-4D97-AF65-F5344CB8AC3E}">
        <p14:creationId xmlns:p14="http://schemas.microsoft.com/office/powerpoint/2010/main" val="20280447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1C9D-27A1-470B-9F80-EE01FB20A7FA}"/>
              </a:ext>
            </a:extLst>
          </p:cNvPr>
          <p:cNvSpPr>
            <a:spLocks noGrp="1"/>
          </p:cNvSpPr>
          <p:nvPr>
            <p:ph type="title"/>
          </p:nvPr>
        </p:nvSpPr>
        <p:spPr/>
        <p:txBody>
          <a:bodyPr/>
          <a:lstStyle/>
          <a:p>
            <a:r>
              <a:rPr lang="el-GR" dirty="0"/>
              <a:t>Ιστορική εξέλιξη της νοσηλευτικής έρευνας</a:t>
            </a:r>
          </a:p>
        </p:txBody>
      </p:sp>
      <p:sp>
        <p:nvSpPr>
          <p:cNvPr id="3" name="Content Placeholder 2">
            <a:extLst>
              <a:ext uri="{FF2B5EF4-FFF2-40B4-BE49-F238E27FC236}">
                <a16:creationId xmlns:a16="http://schemas.microsoft.com/office/drawing/2014/main" id="{02203D2F-0E9F-4A20-A1AE-606633470011}"/>
              </a:ext>
            </a:extLst>
          </p:cNvPr>
          <p:cNvSpPr>
            <a:spLocks noGrp="1"/>
          </p:cNvSpPr>
          <p:nvPr>
            <p:ph idx="1"/>
          </p:nvPr>
        </p:nvSpPr>
        <p:spPr/>
        <p:txBody>
          <a:bodyPr>
            <a:normAutofit fontScale="92500" lnSpcReduction="20000"/>
          </a:bodyPr>
          <a:lstStyle/>
          <a:p>
            <a:r>
              <a:rPr lang="el-GR" dirty="0"/>
              <a:t>1850: η </a:t>
            </a:r>
            <a:r>
              <a:rPr lang="en-US" dirty="0"/>
              <a:t>Florence Nightingale </a:t>
            </a:r>
            <a:r>
              <a:rPr lang="el-GR" dirty="0"/>
              <a:t>σπούδασε νοσηλευτική φροντίδα και ασχολήθηκε με την έρευνα που επικεντρώνεται στη νοσηλευτική πρακτική. Τόνισε τη σπουδαιότητα της παρατήρησης και της καταγραφής των γεγονότων με συστηματικό τρόπο. Χρησιμοποίησε τη στατιστική προκειμένου να απεικονίσει με σαφήνεια τα ευρήματά της.</a:t>
            </a:r>
          </a:p>
          <a:p>
            <a:r>
              <a:rPr lang="el-GR" dirty="0"/>
              <a:t>1902: η </a:t>
            </a:r>
            <a:r>
              <a:rPr lang="en-US" dirty="0"/>
              <a:t>Lavinia Dock </a:t>
            </a:r>
            <a:r>
              <a:rPr lang="el-GR" dirty="0"/>
              <a:t>ανέφερε ένα «πείραμα» της νοσηλευτικής σχολής σχετικά με τα άρρωστα παιδιά της κοινότητας.</a:t>
            </a:r>
          </a:p>
          <a:p>
            <a:r>
              <a:rPr lang="el-GR" dirty="0"/>
              <a:t>1906: Η </a:t>
            </a:r>
            <a:r>
              <a:rPr lang="en-US" dirty="0"/>
              <a:t>Adelaide Nutting </a:t>
            </a:r>
            <a:r>
              <a:rPr lang="el-GR" dirty="0"/>
              <a:t>διεξήγαγε μια δειγματοληπτική έρευνα σχετικά με το εκπαιδευτικό επίπεδο των νοσηλευτών.</a:t>
            </a:r>
          </a:p>
          <a:p>
            <a:r>
              <a:rPr lang="el-GR" dirty="0"/>
              <a:t>1909: Καθιερώθηκε το πρώτο πανεπιστημιακό νοσηλευτικό πρόγραμμα από το Πανεπιστήμιο της </a:t>
            </a:r>
            <a:r>
              <a:rPr lang="en-US" dirty="0"/>
              <a:t>Minnesota.</a:t>
            </a:r>
          </a:p>
          <a:p>
            <a:r>
              <a:rPr lang="el-GR" dirty="0"/>
              <a:t>1923: Διεξήχθη μια πολύ γνωστή μελέτη σχετικά με τη νοσηλευτική και τη νοσηλευτική εκπαίδευση από την Επιτροπή Μελέτης της Νοσηλευτικής Εκπαίδευσης. Γνωστή ως η αναφορά </a:t>
            </a:r>
            <a:r>
              <a:rPr lang="en-US" dirty="0"/>
              <a:t>Goldmark, </a:t>
            </a:r>
            <a:r>
              <a:rPr lang="el-GR" dirty="0"/>
              <a:t>η μελέτη αυτή πρότεινε την ανώτερη εκπαίδευση των δασκάλων και των νοσηλευτών και ήταν καθοριστική για την εγκαθίδρυση των πρώιμων μορφών κολεγιακών σχολών νοσηλευτικής.</a:t>
            </a:r>
          </a:p>
          <a:p>
            <a:endParaRPr lang="el-GR" dirty="0"/>
          </a:p>
        </p:txBody>
      </p:sp>
    </p:spTree>
    <p:extLst>
      <p:ext uri="{BB962C8B-B14F-4D97-AF65-F5344CB8AC3E}">
        <p14:creationId xmlns:p14="http://schemas.microsoft.com/office/powerpoint/2010/main" val="33361869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986D-697B-4284-9C22-A4F776CD2C51}"/>
              </a:ext>
            </a:extLst>
          </p:cNvPr>
          <p:cNvSpPr>
            <a:spLocks noGrp="1"/>
          </p:cNvSpPr>
          <p:nvPr>
            <p:ph type="title"/>
          </p:nvPr>
        </p:nvSpPr>
        <p:spPr/>
        <p:txBody>
          <a:bodyPr/>
          <a:lstStyle/>
          <a:p>
            <a:r>
              <a:rPr lang="el-GR" dirty="0"/>
              <a:t>Ιστορική εξέλιξη της νοσηλευτικής έρευνας</a:t>
            </a:r>
          </a:p>
        </p:txBody>
      </p:sp>
      <p:sp>
        <p:nvSpPr>
          <p:cNvPr id="3" name="Content Placeholder 2">
            <a:extLst>
              <a:ext uri="{FF2B5EF4-FFF2-40B4-BE49-F238E27FC236}">
                <a16:creationId xmlns:a16="http://schemas.microsoft.com/office/drawing/2014/main" id="{A7FE50ED-BE1B-4A32-A381-A99C7E695BA4}"/>
              </a:ext>
            </a:extLst>
          </p:cNvPr>
          <p:cNvSpPr>
            <a:spLocks noGrp="1"/>
          </p:cNvSpPr>
          <p:nvPr>
            <p:ph idx="1"/>
          </p:nvPr>
        </p:nvSpPr>
        <p:spPr/>
        <p:txBody>
          <a:bodyPr/>
          <a:lstStyle/>
          <a:p>
            <a:r>
              <a:rPr lang="el-GR" dirty="0"/>
              <a:t>1924: Το πρώτο διδακτορικό πρόγραμμα για νοσηλευτές στο Πανεπιστήμιο της </a:t>
            </a:r>
            <a:r>
              <a:rPr lang="en-US" dirty="0"/>
              <a:t>Columbia. </a:t>
            </a:r>
            <a:r>
              <a:rPr lang="el-GR" dirty="0"/>
              <a:t>Αυτό έδινε το δικαίωμα στους νοσηλευτές να διδάσκουν σε κολεγιακό επίπεδο.</a:t>
            </a:r>
          </a:p>
          <a:p>
            <a:r>
              <a:rPr lang="el-GR" dirty="0"/>
              <a:t>1952: Δημοσιεύθηκε το πρώτο τεύχος του περιοδικού </a:t>
            </a:r>
            <a:r>
              <a:rPr lang="en-US" dirty="0"/>
              <a:t>Nursing Research.</a:t>
            </a:r>
          </a:p>
          <a:p>
            <a:r>
              <a:rPr lang="el-GR" dirty="0"/>
              <a:t>1953: Ιδρύθηκε το Ινστιτούτο Έρευνας και Υπηρεσιών Νοσηλευτικής Εκπαίδευσης από το Πανεπιστήμιο της </a:t>
            </a:r>
            <a:r>
              <a:rPr lang="en-US" dirty="0"/>
              <a:t>Columbia</a:t>
            </a:r>
            <a:r>
              <a:rPr lang="el-GR" dirty="0"/>
              <a:t>.</a:t>
            </a:r>
          </a:p>
          <a:p>
            <a:r>
              <a:rPr lang="el-GR" dirty="0"/>
              <a:t>1955: Ιδρύθηκε η Ένωση Αμερικανών Νοσηλευτών που χρηματοδοτεί τη νοσηλευτική έρευνα.</a:t>
            </a:r>
          </a:p>
          <a:p>
            <a:r>
              <a:rPr lang="el-GR" dirty="0"/>
              <a:t>Τη δεκαετία του 1990 δημοσιεύθηκαν τα πρώτα τεύχη των περιοδικών Εφαρμοσμένη Νοσηλευτική Έρευνα και Τρίμηνη Έκδοση της Νοσηλευτικής Επιστήμης. </a:t>
            </a:r>
          </a:p>
          <a:p>
            <a:r>
              <a:rPr lang="el-GR" dirty="0"/>
              <a:t>Τη δεκαετία του 2000 ο προϋπολογισμός του Εθνικού Ινστιτούτου Νοσηλευτικής Έρευνας ορίστηκε πάνω από 150 εκατομμύρια.</a:t>
            </a:r>
          </a:p>
        </p:txBody>
      </p:sp>
    </p:spTree>
    <p:extLst>
      <p:ext uri="{BB962C8B-B14F-4D97-AF65-F5344CB8AC3E}">
        <p14:creationId xmlns:p14="http://schemas.microsoft.com/office/powerpoint/2010/main" val="28728854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1C301-8D49-4A21-B163-DD5CA247BA4B}"/>
              </a:ext>
            </a:extLst>
          </p:cNvPr>
          <p:cNvSpPr>
            <a:spLocks noGrp="1"/>
          </p:cNvSpPr>
          <p:nvPr>
            <p:ph type="title"/>
          </p:nvPr>
        </p:nvSpPr>
        <p:spPr/>
        <p:txBody>
          <a:bodyPr/>
          <a:lstStyle/>
          <a:p>
            <a:r>
              <a:rPr lang="el-GR" dirty="0"/>
              <a:t>Ερωτήσεις κατανόησης</a:t>
            </a:r>
          </a:p>
        </p:txBody>
      </p:sp>
    </p:spTree>
    <p:extLst>
      <p:ext uri="{BB962C8B-B14F-4D97-AF65-F5344CB8AC3E}">
        <p14:creationId xmlns:p14="http://schemas.microsoft.com/office/powerpoint/2010/main" val="30213666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43727-DCBA-44D0-8A76-81D25ECDEE4B}"/>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313B5325-EF4E-4678-BB43-366CCB2C455A}"/>
              </a:ext>
            </a:extLst>
          </p:cNvPr>
          <p:cNvSpPr>
            <a:spLocks noGrp="1"/>
          </p:cNvSpPr>
          <p:nvPr>
            <p:ph idx="1"/>
          </p:nvPr>
        </p:nvSpPr>
        <p:spPr/>
        <p:txBody>
          <a:bodyPr/>
          <a:lstStyle/>
          <a:p>
            <a:r>
              <a:rPr lang="el-GR" dirty="0"/>
              <a:t>1. Το πιο αντικειμενικό μέσο απόκτησης νοσηλευτικής γνώσης είναι:</a:t>
            </a:r>
          </a:p>
          <a:p>
            <a:pPr marL="749808" lvl="1" indent="-457200">
              <a:buFont typeface="+mj-lt"/>
              <a:buAutoNum type="arabicPeriod"/>
            </a:pPr>
            <a:r>
              <a:rPr lang="el-GR" dirty="0"/>
              <a:t>Η δοκιμή και το σφάλμα.</a:t>
            </a:r>
          </a:p>
          <a:p>
            <a:pPr marL="749808" lvl="1" indent="-457200">
              <a:buFont typeface="+mj-lt"/>
              <a:buAutoNum type="arabicPeriod"/>
            </a:pPr>
            <a:r>
              <a:rPr lang="el-GR" dirty="0"/>
              <a:t>Η παράδοση.</a:t>
            </a:r>
          </a:p>
          <a:p>
            <a:pPr marL="749808" lvl="1" indent="-457200">
              <a:buFont typeface="+mj-lt"/>
              <a:buAutoNum type="arabicPeriod"/>
            </a:pPr>
            <a:r>
              <a:rPr lang="el-GR" dirty="0"/>
              <a:t>Η επιστημονική έρευνα.</a:t>
            </a:r>
          </a:p>
          <a:p>
            <a:pPr marL="749808" lvl="1" indent="-457200">
              <a:buFont typeface="+mj-lt"/>
              <a:buAutoNum type="arabicPeriod"/>
            </a:pPr>
            <a:r>
              <a:rPr lang="el-GR" dirty="0"/>
              <a:t>Οι αρχές. </a:t>
            </a:r>
          </a:p>
        </p:txBody>
      </p:sp>
    </p:spTree>
    <p:extLst>
      <p:ext uri="{BB962C8B-B14F-4D97-AF65-F5344CB8AC3E}">
        <p14:creationId xmlns:p14="http://schemas.microsoft.com/office/powerpoint/2010/main" val="15213403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BD867-190D-4BF1-B6CB-F28F0C13A3C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DED8FD6-453A-4084-A66A-099D0ACBF71C}"/>
              </a:ext>
            </a:extLst>
          </p:cNvPr>
          <p:cNvSpPr>
            <a:spLocks noGrp="1"/>
          </p:cNvSpPr>
          <p:nvPr>
            <p:ph idx="1"/>
          </p:nvPr>
        </p:nvSpPr>
        <p:spPr/>
        <p:txBody>
          <a:bodyPr/>
          <a:lstStyle/>
          <a:p>
            <a:r>
              <a:rPr lang="el-GR" dirty="0"/>
              <a:t>1. Το πιο αντικειμενικό μέσο απόκτησης νοσηλευτικής γνώσης είναι:</a:t>
            </a:r>
          </a:p>
          <a:p>
            <a:pPr marL="749808" lvl="1" indent="-457200">
              <a:buFont typeface="+mj-lt"/>
              <a:buAutoNum type="arabicPeriod"/>
            </a:pPr>
            <a:r>
              <a:rPr lang="el-GR" dirty="0"/>
              <a:t>Η δοκιμή και το σφάλμα.</a:t>
            </a:r>
          </a:p>
          <a:p>
            <a:pPr marL="749808" lvl="1" indent="-457200">
              <a:buFont typeface="+mj-lt"/>
              <a:buAutoNum type="arabicPeriod"/>
            </a:pPr>
            <a:r>
              <a:rPr lang="el-GR" dirty="0"/>
              <a:t>Η παράδοση.</a:t>
            </a:r>
          </a:p>
          <a:p>
            <a:pPr marL="749808" lvl="1" indent="-457200">
              <a:buFont typeface="+mj-lt"/>
              <a:buAutoNum type="arabicPeriod"/>
            </a:pPr>
            <a:r>
              <a:rPr lang="el-GR" dirty="0">
                <a:solidFill>
                  <a:srgbClr val="FF0000"/>
                </a:solidFill>
              </a:rPr>
              <a:t>Η επιστημονική έρευνα.</a:t>
            </a:r>
          </a:p>
          <a:p>
            <a:pPr marL="749808" lvl="1" indent="-457200">
              <a:buFont typeface="+mj-lt"/>
              <a:buAutoNum type="arabicPeriod"/>
            </a:pPr>
            <a:r>
              <a:rPr lang="el-GR" dirty="0"/>
              <a:t>Οι αρχές. </a:t>
            </a:r>
          </a:p>
          <a:p>
            <a:endParaRPr lang="el-GR" dirty="0"/>
          </a:p>
        </p:txBody>
      </p:sp>
    </p:spTree>
    <p:extLst>
      <p:ext uri="{BB962C8B-B14F-4D97-AF65-F5344CB8AC3E}">
        <p14:creationId xmlns:p14="http://schemas.microsoft.com/office/powerpoint/2010/main" val="42456288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C54AD-9157-4BE9-A547-852959A19A0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266BD7B-EF2D-4A9C-A05D-0FFA0886A749}"/>
              </a:ext>
            </a:extLst>
          </p:cNvPr>
          <p:cNvSpPr>
            <a:spLocks noGrp="1"/>
          </p:cNvSpPr>
          <p:nvPr>
            <p:ph idx="1"/>
          </p:nvPr>
        </p:nvSpPr>
        <p:spPr/>
        <p:txBody>
          <a:bodyPr/>
          <a:lstStyle/>
          <a:p>
            <a:r>
              <a:rPr lang="el-GR" dirty="0"/>
              <a:t>2. Το ευρύτερο κοινό:</a:t>
            </a:r>
          </a:p>
          <a:p>
            <a:pPr marL="749808" lvl="1" indent="-457200">
              <a:buFont typeface="+mj-lt"/>
              <a:buAutoNum type="arabicPeriod"/>
            </a:pPr>
            <a:r>
              <a:rPr lang="el-GR" dirty="0"/>
              <a:t>Διαθέτει περιορισμένη γνώση σχετικά με τη νοσηλευτική έρευνα.</a:t>
            </a:r>
          </a:p>
          <a:p>
            <a:pPr marL="749808" lvl="1" indent="-457200">
              <a:buFont typeface="+mj-lt"/>
              <a:buAutoNum type="arabicPeriod"/>
            </a:pPr>
            <a:r>
              <a:rPr lang="el-GR" dirty="0"/>
              <a:t>Είναι ικανό να διακρίνει την ιατρική από τη νοσηλευτική έρευνα.</a:t>
            </a:r>
          </a:p>
          <a:p>
            <a:pPr marL="749808" lvl="1" indent="-457200">
              <a:buFont typeface="+mj-lt"/>
              <a:buAutoNum type="arabicPeriod"/>
            </a:pPr>
            <a:r>
              <a:rPr lang="el-GR" dirty="0"/>
              <a:t>Δεν ενδιαφέρεται για τη νοσηλευτική έρευνα.</a:t>
            </a:r>
          </a:p>
          <a:p>
            <a:pPr marL="749808" lvl="1" indent="-457200">
              <a:buFont typeface="+mj-lt"/>
              <a:buAutoNum type="arabicPeriod"/>
            </a:pPr>
            <a:r>
              <a:rPr lang="el-GR" dirty="0"/>
              <a:t>Ζητά από τους νοσηλευτές να εξηγήσουν τη νοσηλευτική έρευνα.</a:t>
            </a:r>
          </a:p>
        </p:txBody>
      </p:sp>
    </p:spTree>
    <p:extLst>
      <p:ext uri="{BB962C8B-B14F-4D97-AF65-F5344CB8AC3E}">
        <p14:creationId xmlns:p14="http://schemas.microsoft.com/office/powerpoint/2010/main" val="2315584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4D4A1-2AA2-4371-81C0-5BAA42456020}"/>
              </a:ext>
            </a:extLst>
          </p:cNvPr>
          <p:cNvSpPr>
            <a:spLocks noGrp="1"/>
          </p:cNvSpPr>
          <p:nvPr>
            <p:ph type="title"/>
          </p:nvPr>
        </p:nvSpPr>
        <p:spPr/>
        <p:txBody>
          <a:bodyPr/>
          <a:lstStyle/>
          <a:p>
            <a:r>
              <a:rPr lang="el-GR" dirty="0"/>
              <a:t>Νοσηλευτική έρευνα και κλινική νοσηλευτική έρευνα</a:t>
            </a:r>
          </a:p>
        </p:txBody>
      </p:sp>
      <p:sp>
        <p:nvSpPr>
          <p:cNvPr id="3" name="Content Placeholder 2">
            <a:extLst>
              <a:ext uri="{FF2B5EF4-FFF2-40B4-BE49-F238E27FC236}">
                <a16:creationId xmlns:a16="http://schemas.microsoft.com/office/drawing/2014/main" id="{643DC767-5686-44B4-8D5D-55261B1CA10A}"/>
              </a:ext>
            </a:extLst>
          </p:cNvPr>
          <p:cNvSpPr>
            <a:spLocks noGrp="1"/>
          </p:cNvSpPr>
          <p:nvPr>
            <p:ph idx="1"/>
          </p:nvPr>
        </p:nvSpPr>
        <p:spPr/>
        <p:txBody>
          <a:bodyPr/>
          <a:lstStyle/>
          <a:p>
            <a:r>
              <a:rPr lang="el-GR" b="1" dirty="0"/>
              <a:t>Νοσηλευτική έρευνα </a:t>
            </a:r>
            <a:r>
              <a:rPr lang="el-GR" dirty="0"/>
              <a:t>ορίζεται η συστηματική, αντικειμενική διαδικασία, κατά την οποία αναλύονται φαινόμενα σημαντικά για τον νοσηλευτικό κλάδο.</a:t>
            </a:r>
          </a:p>
          <a:p>
            <a:r>
              <a:rPr lang="el-GR" dirty="0"/>
              <a:t>Χρησιμοποιώντας τον ορισμό αυτό, η νοσηλευτική έρευνα συμπεριλαμβάνει όλες τις μελέτες που αφορούν τη νοσηλευτική πρακτική, τη νοσηλευτική εκπαίδευση, καθώς και τη νοσηλευτική διοίκηση.</a:t>
            </a:r>
          </a:p>
          <a:p>
            <a:r>
              <a:rPr lang="el-GR" dirty="0"/>
              <a:t>Επίσης, στην ευρεία κατηγορία της νοσηλευτικής έρευνας ανήκουν και οι μελέτες που αφορούν τους ίδιους τους νοσηλευτές.</a:t>
            </a:r>
          </a:p>
          <a:p>
            <a:r>
              <a:rPr lang="el-GR" dirty="0"/>
              <a:t>Ο όρος </a:t>
            </a:r>
            <a:r>
              <a:rPr lang="el-GR" b="1" dirty="0"/>
              <a:t>κλινική νοσηλευτική έρευνα </a:t>
            </a:r>
            <a:r>
              <a:rPr lang="el-GR" dirty="0"/>
              <a:t>υποδηλώνει τον τομέα της νοσηλευτικής έρευνας που αφορά τους ασθενείς ή τις μελέτες που έχουν τη δυναμική να επηρεάσουν το επίπεδο φροντίδας των ασθενών, όπως οι μελέτες με ζώα.</a:t>
            </a:r>
          </a:p>
          <a:p>
            <a:endParaRPr lang="el-GR" dirty="0"/>
          </a:p>
        </p:txBody>
      </p:sp>
    </p:spTree>
    <p:extLst>
      <p:ext uri="{BB962C8B-B14F-4D97-AF65-F5344CB8AC3E}">
        <p14:creationId xmlns:p14="http://schemas.microsoft.com/office/powerpoint/2010/main" val="2815095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94A53-6E0A-49F6-9E39-EC6C8C03118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A5AB4F8-69A6-4464-A37E-3574B8474599}"/>
              </a:ext>
            </a:extLst>
          </p:cNvPr>
          <p:cNvSpPr>
            <a:spLocks noGrp="1"/>
          </p:cNvSpPr>
          <p:nvPr>
            <p:ph idx="1"/>
          </p:nvPr>
        </p:nvSpPr>
        <p:spPr/>
        <p:txBody>
          <a:bodyPr/>
          <a:lstStyle/>
          <a:p>
            <a:r>
              <a:rPr lang="el-GR" dirty="0"/>
              <a:t>2. Το ευρύτερο κοινό:</a:t>
            </a:r>
          </a:p>
          <a:p>
            <a:pPr marL="749808" lvl="1" indent="-457200">
              <a:buFont typeface="+mj-lt"/>
              <a:buAutoNum type="arabicPeriod"/>
            </a:pPr>
            <a:r>
              <a:rPr lang="el-GR" dirty="0">
                <a:solidFill>
                  <a:srgbClr val="FF0000"/>
                </a:solidFill>
              </a:rPr>
              <a:t>Διαθέτει περιορισμένη γνώση σχετικά με τη νοσηλευτική έρευνα.</a:t>
            </a:r>
          </a:p>
          <a:p>
            <a:pPr marL="749808" lvl="1" indent="-457200">
              <a:buFont typeface="+mj-lt"/>
              <a:buAutoNum type="arabicPeriod"/>
            </a:pPr>
            <a:r>
              <a:rPr lang="el-GR" dirty="0"/>
              <a:t>Είναι ικανό να διακρίνει την ιατρική από τη νοσηλευτική έρευνα.</a:t>
            </a:r>
          </a:p>
          <a:p>
            <a:pPr marL="749808" lvl="1" indent="-457200">
              <a:buFont typeface="+mj-lt"/>
              <a:buAutoNum type="arabicPeriod"/>
            </a:pPr>
            <a:r>
              <a:rPr lang="el-GR" dirty="0"/>
              <a:t>Δεν ενδιαφέρεται για τη νοσηλευτική έρευνα.</a:t>
            </a:r>
          </a:p>
          <a:p>
            <a:pPr marL="749808" lvl="1" indent="-457200">
              <a:buFont typeface="+mj-lt"/>
              <a:buAutoNum type="arabicPeriod"/>
            </a:pPr>
            <a:r>
              <a:rPr lang="el-GR" dirty="0"/>
              <a:t>Ζητά από τους νοσηλευτές να εξηγήσουν τη νοσηλευτική έρευνα.</a:t>
            </a:r>
          </a:p>
          <a:p>
            <a:endParaRPr lang="el-GR" dirty="0"/>
          </a:p>
        </p:txBody>
      </p:sp>
    </p:spTree>
    <p:extLst>
      <p:ext uri="{BB962C8B-B14F-4D97-AF65-F5344CB8AC3E}">
        <p14:creationId xmlns:p14="http://schemas.microsoft.com/office/powerpoint/2010/main" val="16409112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7DC0A-AF28-4419-9727-B852CACD304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72BA04D6-7520-4476-B16E-1F1F737FEF83}"/>
              </a:ext>
            </a:extLst>
          </p:cNvPr>
          <p:cNvSpPr>
            <a:spLocks noGrp="1"/>
          </p:cNvSpPr>
          <p:nvPr>
            <p:ph idx="1"/>
          </p:nvPr>
        </p:nvSpPr>
        <p:spPr/>
        <p:txBody>
          <a:bodyPr/>
          <a:lstStyle/>
          <a:p>
            <a:r>
              <a:rPr lang="el-GR" dirty="0"/>
              <a:t>3. Ο κύριος λόγος διεξαγωγής νοσηλευτικής έρευνας είναι:</a:t>
            </a:r>
          </a:p>
          <a:p>
            <a:pPr marL="749808" lvl="1" indent="-457200">
              <a:buFont typeface="+mj-lt"/>
              <a:buAutoNum type="arabicPeriod"/>
            </a:pPr>
            <a:r>
              <a:rPr lang="el-GR" dirty="0"/>
              <a:t>Η προώθηση της τεκμηριωμένης φροντίδας για τους ασθενείς.</a:t>
            </a:r>
          </a:p>
          <a:p>
            <a:pPr marL="749808" lvl="1" indent="-457200">
              <a:buFont typeface="+mj-lt"/>
              <a:buAutoNum type="arabicPeriod"/>
            </a:pPr>
            <a:r>
              <a:rPr lang="el-GR" dirty="0"/>
              <a:t>Η προώθηση της ανάπτυξης του νοσηλευτικού επαγγέλματος.</a:t>
            </a:r>
          </a:p>
          <a:p>
            <a:pPr marL="749808" lvl="1" indent="-457200">
              <a:buFont typeface="+mj-lt"/>
              <a:buAutoNum type="arabicPeriod"/>
            </a:pPr>
            <a:r>
              <a:rPr lang="el-GR" dirty="0"/>
              <a:t>Η τεκμηρίωση της σχέσης κόστους-αποτελεσματικότητας της νοσηλευτικής φροντίδας.</a:t>
            </a:r>
          </a:p>
          <a:p>
            <a:pPr marL="749808" lvl="1" indent="-457200">
              <a:buFont typeface="+mj-lt"/>
              <a:buAutoNum type="arabicPeriod"/>
            </a:pPr>
            <a:r>
              <a:rPr lang="el-GR" dirty="0"/>
              <a:t>Η διασφάλιση του αισθήματος υπευθυνότητας στη νοσηλευτική πρακτική.</a:t>
            </a:r>
          </a:p>
        </p:txBody>
      </p:sp>
    </p:spTree>
    <p:extLst>
      <p:ext uri="{BB962C8B-B14F-4D97-AF65-F5344CB8AC3E}">
        <p14:creationId xmlns:p14="http://schemas.microsoft.com/office/powerpoint/2010/main" val="7032560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8E06B-4E87-410E-8353-134751F69874}"/>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34A5617-A3B5-4F02-9239-2DAE455F7DC0}"/>
              </a:ext>
            </a:extLst>
          </p:cNvPr>
          <p:cNvSpPr>
            <a:spLocks noGrp="1"/>
          </p:cNvSpPr>
          <p:nvPr>
            <p:ph idx="1"/>
          </p:nvPr>
        </p:nvSpPr>
        <p:spPr/>
        <p:txBody>
          <a:bodyPr/>
          <a:lstStyle/>
          <a:p>
            <a:r>
              <a:rPr lang="el-GR" dirty="0"/>
              <a:t>3. Ο κύριος λόγος διεξαγωγής νοσηλευτικής έρευνας είναι:</a:t>
            </a:r>
          </a:p>
          <a:p>
            <a:pPr marL="749808" lvl="1" indent="-457200">
              <a:buFont typeface="+mj-lt"/>
              <a:buAutoNum type="arabicPeriod"/>
            </a:pPr>
            <a:r>
              <a:rPr lang="el-GR" dirty="0">
                <a:solidFill>
                  <a:srgbClr val="FF0000"/>
                </a:solidFill>
              </a:rPr>
              <a:t>Η προώθηση της τεκμηριωμένης φροντίδας για τους ασθενείς.</a:t>
            </a:r>
          </a:p>
          <a:p>
            <a:pPr marL="749808" lvl="1" indent="-457200">
              <a:buFont typeface="+mj-lt"/>
              <a:buAutoNum type="arabicPeriod"/>
            </a:pPr>
            <a:r>
              <a:rPr lang="el-GR" dirty="0"/>
              <a:t>Η προώθηση της ανάπτυξης του νοσηλευτικού επαγγέλματος.</a:t>
            </a:r>
          </a:p>
          <a:p>
            <a:pPr marL="749808" lvl="1" indent="-457200">
              <a:buFont typeface="+mj-lt"/>
              <a:buAutoNum type="arabicPeriod"/>
            </a:pPr>
            <a:r>
              <a:rPr lang="el-GR" dirty="0"/>
              <a:t>Η τεκμηρίωση της σχέσης κόστους-αποτελεσματικότητας της νοσηλευτικής φροντίδας.</a:t>
            </a:r>
          </a:p>
          <a:p>
            <a:pPr marL="749808" lvl="1" indent="-457200">
              <a:buFont typeface="+mj-lt"/>
              <a:buAutoNum type="arabicPeriod"/>
            </a:pPr>
            <a:r>
              <a:rPr lang="el-GR" dirty="0"/>
              <a:t>Η διασφάλιση του αισθήματος υπευθυνότητας στη νοσηλευτική πρακτική.</a:t>
            </a:r>
          </a:p>
          <a:p>
            <a:endParaRPr lang="el-GR" dirty="0"/>
          </a:p>
        </p:txBody>
      </p:sp>
    </p:spTree>
    <p:extLst>
      <p:ext uri="{BB962C8B-B14F-4D97-AF65-F5344CB8AC3E}">
        <p14:creationId xmlns:p14="http://schemas.microsoft.com/office/powerpoint/2010/main" val="25457931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563A5-E678-4C72-BAC5-E7595762BCC7}"/>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40576850-16B2-4204-B3A5-F1B1D06B176E}"/>
              </a:ext>
            </a:extLst>
          </p:cNvPr>
          <p:cNvSpPr>
            <a:spLocks noGrp="1"/>
          </p:cNvSpPr>
          <p:nvPr>
            <p:ph idx="1"/>
          </p:nvPr>
        </p:nvSpPr>
        <p:spPr/>
        <p:txBody>
          <a:bodyPr/>
          <a:lstStyle/>
          <a:p>
            <a:r>
              <a:rPr lang="el-GR" dirty="0"/>
              <a:t>4. Καθώς οι νοσηλευτές ξεκίνησαν να αποκτούν ανώτερη εκπαίδευση και προσόντα για τη διεξαγωγή έρευνας, αρκετές από τις μελέτες αφορούσαν:</a:t>
            </a:r>
          </a:p>
          <a:p>
            <a:pPr marL="749808" lvl="1" indent="-457200">
              <a:buFont typeface="+mj-lt"/>
              <a:buAutoNum type="arabicPeriod"/>
            </a:pPr>
            <a:r>
              <a:rPr lang="el-GR" dirty="0"/>
              <a:t>Τη νοσηλευτική εκπαίδευση.</a:t>
            </a:r>
          </a:p>
          <a:p>
            <a:pPr marL="749808" lvl="1" indent="-457200">
              <a:buFont typeface="+mj-lt"/>
              <a:buAutoNum type="arabicPeriod"/>
            </a:pPr>
            <a:r>
              <a:rPr lang="el-GR" dirty="0"/>
              <a:t>Τα χαρακτηριστικά των νοσηλευτών.</a:t>
            </a:r>
          </a:p>
          <a:p>
            <a:pPr marL="749808" lvl="1" indent="-457200">
              <a:buFont typeface="+mj-lt"/>
              <a:buAutoNum type="arabicPeriod"/>
            </a:pPr>
            <a:r>
              <a:rPr lang="el-GR" dirty="0"/>
              <a:t>Τη νοσηλευτική διοίκηση.</a:t>
            </a:r>
          </a:p>
          <a:p>
            <a:pPr marL="749808" lvl="1" indent="-457200">
              <a:buFont typeface="+mj-lt"/>
              <a:buAutoNum type="arabicPeriod"/>
            </a:pPr>
            <a:r>
              <a:rPr lang="el-GR" dirty="0"/>
              <a:t>Τη νοσηλευτική φροντίδα.</a:t>
            </a:r>
          </a:p>
        </p:txBody>
      </p:sp>
    </p:spTree>
    <p:extLst>
      <p:ext uri="{BB962C8B-B14F-4D97-AF65-F5344CB8AC3E}">
        <p14:creationId xmlns:p14="http://schemas.microsoft.com/office/powerpoint/2010/main" val="28843959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4837-A317-4184-9EA5-C393471F27F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7AE07E70-EBF8-4235-A709-286B92245EF3}"/>
              </a:ext>
            </a:extLst>
          </p:cNvPr>
          <p:cNvSpPr>
            <a:spLocks noGrp="1"/>
          </p:cNvSpPr>
          <p:nvPr>
            <p:ph idx="1"/>
          </p:nvPr>
        </p:nvSpPr>
        <p:spPr/>
        <p:txBody>
          <a:bodyPr/>
          <a:lstStyle/>
          <a:p>
            <a:r>
              <a:rPr lang="el-GR" dirty="0"/>
              <a:t>4. Καθώς οι νοσηλευτές ξεκίνησαν να αποκτούν ανώτερη εκπαίδευση και προσόντα για τη διεξαγωγή έρευνας, αρκετές από τις μελέτες αφορούσαν:</a:t>
            </a:r>
          </a:p>
          <a:p>
            <a:pPr marL="749808" lvl="1" indent="-457200">
              <a:buFont typeface="+mj-lt"/>
              <a:buAutoNum type="arabicPeriod"/>
            </a:pPr>
            <a:r>
              <a:rPr lang="el-GR" dirty="0">
                <a:solidFill>
                  <a:srgbClr val="FF0000"/>
                </a:solidFill>
              </a:rPr>
              <a:t>Τη νοσηλευτική εκπαίδευση.</a:t>
            </a:r>
          </a:p>
          <a:p>
            <a:pPr marL="749808" lvl="1" indent="-457200">
              <a:buFont typeface="+mj-lt"/>
              <a:buAutoNum type="arabicPeriod"/>
            </a:pPr>
            <a:r>
              <a:rPr lang="el-GR" dirty="0"/>
              <a:t>Τα χαρακτηριστικά των νοσηλευτών.</a:t>
            </a:r>
          </a:p>
          <a:p>
            <a:pPr marL="749808" lvl="1" indent="-457200">
              <a:buFont typeface="+mj-lt"/>
              <a:buAutoNum type="arabicPeriod"/>
            </a:pPr>
            <a:r>
              <a:rPr lang="el-GR" dirty="0"/>
              <a:t>Τη νοσηλευτική διοίκηση.</a:t>
            </a:r>
          </a:p>
          <a:p>
            <a:pPr marL="749808" lvl="1" indent="-457200">
              <a:buFont typeface="+mj-lt"/>
              <a:buAutoNum type="arabicPeriod"/>
            </a:pPr>
            <a:r>
              <a:rPr lang="el-GR" dirty="0"/>
              <a:t>Τη νοσηλευτική φροντίδα.</a:t>
            </a:r>
          </a:p>
          <a:p>
            <a:endParaRPr lang="el-GR" dirty="0"/>
          </a:p>
        </p:txBody>
      </p:sp>
    </p:spTree>
    <p:extLst>
      <p:ext uri="{BB962C8B-B14F-4D97-AF65-F5344CB8AC3E}">
        <p14:creationId xmlns:p14="http://schemas.microsoft.com/office/powerpoint/2010/main" val="9965769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DC86E-E8C3-42E0-A924-DC26A53EB60B}"/>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1476C19D-B1A0-4717-9BD8-BB004DF60928}"/>
              </a:ext>
            </a:extLst>
          </p:cNvPr>
          <p:cNvSpPr>
            <a:spLocks noGrp="1"/>
          </p:cNvSpPr>
          <p:nvPr>
            <p:ph idx="1"/>
          </p:nvPr>
        </p:nvSpPr>
        <p:spPr/>
        <p:txBody>
          <a:bodyPr/>
          <a:lstStyle/>
          <a:p>
            <a:r>
              <a:rPr lang="el-GR" dirty="0"/>
              <a:t>5. Οι νοσηλευτές που προετοιμάζονται για βασικό πτυχίο, θα πρέπει να είναι ικανοί να κατανοούν και να εφαρμόζουν στην κλινική πράξη τα ερευνητικά ευρήματα  από τον κλάδο της νοσηλευτικής, καθώς και από άλλες ειδικότητες:</a:t>
            </a:r>
          </a:p>
          <a:p>
            <a:pPr marL="749808" lvl="1" indent="-457200">
              <a:buFont typeface="+mj-lt"/>
              <a:buAutoNum type="arabicPeriod"/>
            </a:pPr>
            <a:r>
              <a:rPr lang="el-GR" dirty="0"/>
              <a:t>ΣΩΣΤΟ</a:t>
            </a:r>
          </a:p>
          <a:p>
            <a:pPr marL="749808" lvl="1" indent="-457200">
              <a:buFont typeface="+mj-lt"/>
              <a:buAutoNum type="arabicPeriod"/>
            </a:pPr>
            <a:r>
              <a:rPr lang="el-GR" dirty="0"/>
              <a:t>ΛΑΘΟΣ</a:t>
            </a:r>
          </a:p>
        </p:txBody>
      </p:sp>
    </p:spTree>
    <p:extLst>
      <p:ext uri="{BB962C8B-B14F-4D97-AF65-F5344CB8AC3E}">
        <p14:creationId xmlns:p14="http://schemas.microsoft.com/office/powerpoint/2010/main" val="7406483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63AE9-1D25-4ADA-B10F-407FD7C26BBB}"/>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B736E8B0-5568-485A-9B61-62A809C405E2}"/>
              </a:ext>
            </a:extLst>
          </p:cNvPr>
          <p:cNvSpPr>
            <a:spLocks noGrp="1"/>
          </p:cNvSpPr>
          <p:nvPr>
            <p:ph idx="1"/>
          </p:nvPr>
        </p:nvSpPr>
        <p:spPr/>
        <p:txBody>
          <a:bodyPr/>
          <a:lstStyle/>
          <a:p>
            <a:r>
              <a:rPr lang="el-GR" dirty="0"/>
              <a:t>5. Οι νοσηλευτές που προετοιμάζονται για βασικό πτυχίο, θα πρέπει να είναι ικανοί να κατανοούν και να εφαρμόζουν στην κλινική πράξη τα ερευνητικά ευρήματα  από τον κλάδο της νοσηλευτικής, καθώς και από άλλες ειδικότητες:</a:t>
            </a:r>
          </a:p>
          <a:p>
            <a:pPr marL="749808" lvl="1" indent="-457200">
              <a:buFont typeface="+mj-lt"/>
              <a:buAutoNum type="arabicPeriod"/>
            </a:pPr>
            <a:r>
              <a:rPr lang="el-GR" dirty="0">
                <a:solidFill>
                  <a:srgbClr val="FF0000"/>
                </a:solidFill>
              </a:rPr>
              <a:t>ΣΩΣΤΟ</a:t>
            </a:r>
          </a:p>
          <a:p>
            <a:pPr marL="749808" lvl="1" indent="-457200">
              <a:buFont typeface="+mj-lt"/>
              <a:buAutoNum type="arabicPeriod"/>
            </a:pPr>
            <a:r>
              <a:rPr lang="el-GR" dirty="0"/>
              <a:t>ΛΑΘΟΣ</a:t>
            </a:r>
          </a:p>
          <a:p>
            <a:endParaRPr lang="el-GR" dirty="0"/>
          </a:p>
        </p:txBody>
      </p:sp>
    </p:spTree>
    <p:extLst>
      <p:ext uri="{BB962C8B-B14F-4D97-AF65-F5344CB8AC3E}">
        <p14:creationId xmlns:p14="http://schemas.microsoft.com/office/powerpoint/2010/main" val="1420303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C6FF-9166-4636-B4C0-D130F7070A2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FB021DE-744E-4C75-861A-CC5A4ADA8427}"/>
              </a:ext>
            </a:extLst>
          </p:cNvPr>
          <p:cNvSpPr>
            <a:spLocks noGrp="1"/>
          </p:cNvSpPr>
          <p:nvPr>
            <p:ph idx="1"/>
          </p:nvPr>
        </p:nvSpPr>
        <p:spPr/>
        <p:txBody>
          <a:bodyPr/>
          <a:lstStyle/>
          <a:p>
            <a:r>
              <a:rPr lang="el-GR" dirty="0"/>
              <a:t>6. Σε ποιες πηγές γνώσης βασίστηκαν οι νοσηλευτές πριν από την διεξαγωγή ερευνών;</a:t>
            </a:r>
          </a:p>
        </p:txBody>
      </p:sp>
    </p:spTree>
    <p:extLst>
      <p:ext uri="{BB962C8B-B14F-4D97-AF65-F5344CB8AC3E}">
        <p14:creationId xmlns:p14="http://schemas.microsoft.com/office/powerpoint/2010/main" val="19360249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3B1DC-F9EE-41A6-8E4B-80059AA8D0B1}"/>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3F9997A6-4151-4DE1-A89A-77C718E0A2FA}"/>
              </a:ext>
            </a:extLst>
          </p:cNvPr>
          <p:cNvSpPr>
            <a:spLocks noGrp="1"/>
          </p:cNvSpPr>
          <p:nvPr>
            <p:ph idx="1"/>
          </p:nvPr>
        </p:nvSpPr>
        <p:spPr/>
        <p:txBody>
          <a:bodyPr>
            <a:normAutofit/>
          </a:bodyPr>
          <a:lstStyle/>
          <a:p>
            <a:r>
              <a:rPr lang="el-GR" dirty="0"/>
              <a:t>6. Σε ποιες πηγές γνώσης βασίστηκαν οι νοσηλευτές πριν από την διεξαγωγή ερευνών;</a:t>
            </a:r>
          </a:p>
          <a:p>
            <a:r>
              <a:rPr lang="el-GR" dirty="0">
                <a:solidFill>
                  <a:srgbClr val="FF0000"/>
                </a:solidFill>
              </a:rPr>
              <a:t>Παράδοση </a:t>
            </a:r>
          </a:p>
          <a:p>
            <a:r>
              <a:rPr lang="el-GR" dirty="0">
                <a:solidFill>
                  <a:srgbClr val="FF0000"/>
                </a:solidFill>
              </a:rPr>
              <a:t>Εμπειρογνώμονες ή αρχές. </a:t>
            </a:r>
          </a:p>
          <a:p>
            <a:r>
              <a:rPr lang="el-GR" dirty="0">
                <a:solidFill>
                  <a:srgbClr val="FF0000"/>
                </a:solidFill>
              </a:rPr>
              <a:t>Μέθοδος των δοκιμών και του σφάλματος.</a:t>
            </a:r>
          </a:p>
          <a:p>
            <a:endParaRPr lang="el-GR" dirty="0"/>
          </a:p>
        </p:txBody>
      </p:sp>
    </p:spTree>
    <p:extLst>
      <p:ext uri="{BB962C8B-B14F-4D97-AF65-F5344CB8AC3E}">
        <p14:creationId xmlns:p14="http://schemas.microsoft.com/office/powerpoint/2010/main" val="20015419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62CF7-162E-48D7-BFA9-704DB9C725FA}"/>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D40ECC6-518F-4307-97B0-F49F193B87B7}"/>
              </a:ext>
            </a:extLst>
          </p:cNvPr>
          <p:cNvSpPr>
            <a:spLocks noGrp="1"/>
          </p:cNvSpPr>
          <p:nvPr>
            <p:ph idx="1"/>
          </p:nvPr>
        </p:nvSpPr>
        <p:spPr/>
        <p:txBody>
          <a:bodyPr/>
          <a:lstStyle/>
          <a:p>
            <a:r>
              <a:rPr lang="el-GR" dirty="0"/>
              <a:t>7. Μέσω της έρευνας, οι νοσηλευτές έχουν τη δυνατότητα να αναδείξουν τι είναι αυτό που κάνουν και το οποίο τους διακρίνει από τις υπόλοιπες ομάδες του τομέα της υγειονομικής περίθαλψης:</a:t>
            </a:r>
          </a:p>
          <a:p>
            <a:pPr marL="749808" lvl="1" indent="-457200">
              <a:buFont typeface="+mj-lt"/>
              <a:buAutoNum type="arabicPeriod"/>
            </a:pPr>
            <a:r>
              <a:rPr lang="el-GR" dirty="0"/>
              <a:t>ΣΩΣΤΟ</a:t>
            </a:r>
          </a:p>
          <a:p>
            <a:pPr marL="749808" lvl="1" indent="-457200">
              <a:buFont typeface="+mj-lt"/>
              <a:buAutoNum type="arabicPeriod"/>
            </a:pPr>
            <a:r>
              <a:rPr lang="el-GR" dirty="0"/>
              <a:t>ΛΑΘΟΣ</a:t>
            </a:r>
          </a:p>
          <a:p>
            <a:endParaRPr lang="el-GR" dirty="0"/>
          </a:p>
        </p:txBody>
      </p:sp>
    </p:spTree>
    <p:extLst>
      <p:ext uri="{BB962C8B-B14F-4D97-AF65-F5344CB8AC3E}">
        <p14:creationId xmlns:p14="http://schemas.microsoft.com/office/powerpoint/2010/main" val="2177500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EE83A-77A6-4E47-8D8C-046FD4FB3FAA}"/>
              </a:ext>
            </a:extLst>
          </p:cNvPr>
          <p:cNvSpPr>
            <a:spLocks noGrp="1"/>
          </p:cNvSpPr>
          <p:nvPr>
            <p:ph type="title"/>
          </p:nvPr>
        </p:nvSpPr>
        <p:spPr/>
        <p:txBody>
          <a:bodyPr/>
          <a:lstStyle/>
          <a:p>
            <a:r>
              <a:rPr lang="el-GR" dirty="0"/>
              <a:t>Πηγές νοσηλευτικής γνώσης </a:t>
            </a:r>
          </a:p>
        </p:txBody>
      </p:sp>
      <p:sp>
        <p:nvSpPr>
          <p:cNvPr id="3" name="Content Placeholder 2">
            <a:extLst>
              <a:ext uri="{FF2B5EF4-FFF2-40B4-BE49-F238E27FC236}">
                <a16:creationId xmlns:a16="http://schemas.microsoft.com/office/drawing/2014/main" id="{E89C258A-3922-482E-A285-B460804C9AD9}"/>
              </a:ext>
            </a:extLst>
          </p:cNvPr>
          <p:cNvSpPr>
            <a:spLocks noGrp="1"/>
          </p:cNvSpPr>
          <p:nvPr>
            <p:ph idx="1"/>
          </p:nvPr>
        </p:nvSpPr>
        <p:spPr/>
        <p:txBody>
          <a:bodyPr>
            <a:normAutofit lnSpcReduction="10000"/>
          </a:bodyPr>
          <a:lstStyle/>
          <a:p>
            <a:r>
              <a:rPr lang="el-GR" dirty="0"/>
              <a:t>Οι νοσηλευτές έχουν βασισθεί σε πολλές πηγές γνώσης προκειμένου να καθοδηγήσουν τη νοσηλευτική πρακτική.</a:t>
            </a:r>
          </a:p>
          <a:p>
            <a:r>
              <a:rPr lang="el-GR" dirty="0"/>
              <a:t>Η παράδοση υπήρξε μια σπουδαία δεξαμενή γνώσης για τους νοσηλευτές. Η παράδοση αφορά την κάθετη μετάδοση της γνώσης από τη μία γενιά στην άλλη και οδηγεί σε πράξεις που διενεργούνται υπό το πρίσμα του ρητού «πάντα το κάναμε με αυτόν τον τρόπο».</a:t>
            </a:r>
          </a:p>
          <a:p>
            <a:r>
              <a:rPr lang="el-GR" dirty="0"/>
              <a:t>Μια άλλη πηγή γνώσης εντοπίζεται στις αρχές. Οι εμπειρογνώμονες ή οι αρχές σε ένα δεδομένο τομέα  συχνά παρέχουν γνώση σε άλλους ανθρώπους. Στο παρελθόν, οι νοσηλευτές απευθύνονταν στους ιατρούς προκειμένου να αντλήσουν ένα μεγάλο τμήμα της πρακτικής τους γνώσης. Ωστόσο σήμερα οι νοσηλευτές έχουν ξεκινήσει να οικοδομούν έναν μοναδικό κορμό νοσηλευτικής γνώσης.</a:t>
            </a:r>
          </a:p>
          <a:p>
            <a:r>
              <a:rPr lang="el-GR" dirty="0"/>
              <a:t>Επίσης, οι νοσηλευτές δοκίμασαν τη μέθοδο των δοκιμών και του σφάλματος ως μέσα απόκτησης γνώσης. Συχνά, τα αίτια αποτυχίας ή επιτυχίας συγκεκριμένων μεθόδων δεν προσδιορίζονταν. Ο στόχος ήταν «εάν πετύχει, θα το χρησιμοποιήσουμε».</a:t>
            </a:r>
          </a:p>
        </p:txBody>
      </p:sp>
    </p:spTree>
    <p:extLst>
      <p:ext uri="{BB962C8B-B14F-4D97-AF65-F5344CB8AC3E}">
        <p14:creationId xmlns:p14="http://schemas.microsoft.com/office/powerpoint/2010/main" val="237859625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84C67-22AF-47A9-AF7A-F9DC047ED3F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37077A6-82F1-4D63-90C0-9AB0A16A33AC}"/>
              </a:ext>
            </a:extLst>
          </p:cNvPr>
          <p:cNvSpPr>
            <a:spLocks noGrp="1"/>
          </p:cNvSpPr>
          <p:nvPr>
            <p:ph idx="1"/>
          </p:nvPr>
        </p:nvSpPr>
        <p:spPr/>
        <p:txBody>
          <a:bodyPr/>
          <a:lstStyle/>
          <a:p>
            <a:r>
              <a:rPr lang="el-GR" dirty="0"/>
              <a:t>7. Μέσω της έρευνας, οι νοσηλευτές έχουν τη δυνατότητα να αναδείξουν τι είναι αυτό που κάνουν και το οποίο τους διακρίνει από τις υπόλοιπες ομάδες του τομέα της υγειονομικής περίθαλψης:</a:t>
            </a:r>
          </a:p>
          <a:p>
            <a:pPr marL="749808" lvl="1" indent="-457200">
              <a:buFont typeface="+mj-lt"/>
              <a:buAutoNum type="arabicPeriod"/>
            </a:pPr>
            <a:r>
              <a:rPr lang="el-GR" dirty="0">
                <a:solidFill>
                  <a:srgbClr val="FF0000"/>
                </a:solidFill>
              </a:rPr>
              <a:t>ΣΩΣΤΟ</a:t>
            </a:r>
          </a:p>
          <a:p>
            <a:pPr marL="749808" lvl="1" indent="-457200">
              <a:buFont typeface="+mj-lt"/>
              <a:buAutoNum type="arabicPeriod"/>
            </a:pPr>
            <a:r>
              <a:rPr lang="el-GR" dirty="0"/>
              <a:t>ΛΑΘΟΣ</a:t>
            </a:r>
          </a:p>
          <a:p>
            <a:endParaRPr lang="el-GR" dirty="0"/>
          </a:p>
        </p:txBody>
      </p:sp>
    </p:spTree>
    <p:extLst>
      <p:ext uri="{BB962C8B-B14F-4D97-AF65-F5344CB8AC3E}">
        <p14:creationId xmlns:p14="http://schemas.microsoft.com/office/powerpoint/2010/main" val="33138210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72E05-50E8-4C64-8389-8958E8AFCC81}"/>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8A4CCD63-29B9-4210-AA4B-9951DB4ABB61}"/>
              </a:ext>
            </a:extLst>
          </p:cNvPr>
          <p:cNvSpPr>
            <a:spLocks noGrp="1"/>
          </p:cNvSpPr>
          <p:nvPr>
            <p:ph idx="1"/>
          </p:nvPr>
        </p:nvSpPr>
        <p:spPr/>
        <p:txBody>
          <a:bodyPr/>
          <a:lstStyle/>
          <a:p>
            <a:r>
              <a:rPr lang="el-GR" dirty="0"/>
              <a:t>8. Η ικανότητα σχολιασμού των ερευνητικών άρθρων, καθώς και του προσδιορισμού των κατάλληλων για την πρακτική ευρημάτων, είναι δεξιότητες απαραίτητες για όλους τους νοσηλευτές: </a:t>
            </a:r>
          </a:p>
          <a:p>
            <a:pPr marL="544068" lvl="1" indent="-342900">
              <a:buFont typeface="+mj-lt"/>
              <a:buAutoNum type="arabicPeriod"/>
            </a:pPr>
            <a:r>
              <a:rPr lang="el-GR" dirty="0"/>
              <a:t>ΣΩΣΤΟ</a:t>
            </a:r>
          </a:p>
          <a:p>
            <a:pPr marL="544068" lvl="1" indent="-342900">
              <a:buFont typeface="+mj-lt"/>
              <a:buAutoNum type="arabicPeriod"/>
            </a:pPr>
            <a:r>
              <a:rPr lang="el-GR" dirty="0"/>
              <a:t>ΛΑΘΟΣ</a:t>
            </a:r>
          </a:p>
          <a:p>
            <a:endParaRPr lang="el-GR" dirty="0"/>
          </a:p>
        </p:txBody>
      </p:sp>
    </p:spTree>
    <p:extLst>
      <p:ext uri="{BB962C8B-B14F-4D97-AF65-F5344CB8AC3E}">
        <p14:creationId xmlns:p14="http://schemas.microsoft.com/office/powerpoint/2010/main" val="17093466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1E265-B06B-4800-9AF9-8BACF40BA18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AB5C9FA-AF71-45ED-A90B-BB5D79C8885A}"/>
              </a:ext>
            </a:extLst>
          </p:cNvPr>
          <p:cNvSpPr>
            <a:spLocks noGrp="1"/>
          </p:cNvSpPr>
          <p:nvPr>
            <p:ph idx="1"/>
          </p:nvPr>
        </p:nvSpPr>
        <p:spPr/>
        <p:txBody>
          <a:bodyPr/>
          <a:lstStyle/>
          <a:p>
            <a:r>
              <a:rPr lang="el-GR" dirty="0"/>
              <a:t>8. Η ικανότητα σχολιασμού των ερευνητικών άρθρων, καθώς και του προσδιορισμού των κατάλληλων για την πρακτική ευρημάτων, είναι δεξιότητες απαραίτητες για όλους τους νοσηλευτές: </a:t>
            </a:r>
          </a:p>
          <a:p>
            <a:pPr marL="544068" lvl="1" indent="-342900">
              <a:buFont typeface="+mj-lt"/>
              <a:buAutoNum type="arabicPeriod"/>
            </a:pPr>
            <a:r>
              <a:rPr lang="el-GR" dirty="0">
                <a:solidFill>
                  <a:srgbClr val="FF0000"/>
                </a:solidFill>
              </a:rPr>
              <a:t>ΣΩΣΤΟ</a:t>
            </a:r>
          </a:p>
          <a:p>
            <a:pPr marL="544068" lvl="1" indent="-342900">
              <a:buFont typeface="+mj-lt"/>
              <a:buAutoNum type="arabicPeriod"/>
            </a:pPr>
            <a:r>
              <a:rPr lang="el-GR" dirty="0"/>
              <a:t>ΛΑΘΟΣ</a:t>
            </a:r>
          </a:p>
          <a:p>
            <a:endParaRPr lang="el-GR" dirty="0"/>
          </a:p>
        </p:txBody>
      </p:sp>
    </p:spTree>
    <p:extLst>
      <p:ext uri="{BB962C8B-B14F-4D97-AF65-F5344CB8AC3E}">
        <p14:creationId xmlns:p14="http://schemas.microsoft.com/office/powerpoint/2010/main" val="36317330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6586A-3D94-449A-93D1-373B3AEF1CE6}"/>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3013764-61AF-4E58-AF14-09B9AD5DB54A}"/>
              </a:ext>
            </a:extLst>
          </p:cNvPr>
          <p:cNvSpPr>
            <a:spLocks noGrp="1"/>
          </p:cNvSpPr>
          <p:nvPr>
            <p:ph idx="1"/>
          </p:nvPr>
        </p:nvSpPr>
        <p:spPr/>
        <p:txBody>
          <a:bodyPr/>
          <a:lstStyle/>
          <a:p>
            <a:r>
              <a:rPr lang="el-GR" dirty="0"/>
              <a:t>9. Η αναγνώριση των κλινικών προβλημάτων, η ανάπτυξη ερευνητικών προτάσεων και η διεξαγωγή κλινικών ερευνών ΔΕΝ ΑΠΟΤΕΛΕΊ ΑΥΤΌΝΟΜΗ ΝΟΣΗΛΕΥΤΙΚΉ ΠΡΆΞΗ:</a:t>
            </a:r>
          </a:p>
          <a:p>
            <a:pPr marL="749808" lvl="1" indent="-457200">
              <a:buFont typeface="+mj-lt"/>
              <a:buAutoNum type="arabicPeriod"/>
            </a:pPr>
            <a:r>
              <a:rPr lang="el-GR" dirty="0"/>
              <a:t>ΣΩΣΤΟ</a:t>
            </a:r>
          </a:p>
          <a:p>
            <a:pPr marL="749808" lvl="1" indent="-457200">
              <a:buFont typeface="+mj-lt"/>
              <a:buAutoNum type="arabicPeriod"/>
            </a:pPr>
            <a:r>
              <a:rPr lang="el-GR" dirty="0"/>
              <a:t>ΛΑΘΟΣ</a:t>
            </a:r>
          </a:p>
          <a:p>
            <a:endParaRPr lang="el-GR" dirty="0"/>
          </a:p>
        </p:txBody>
      </p:sp>
    </p:spTree>
    <p:extLst>
      <p:ext uri="{BB962C8B-B14F-4D97-AF65-F5344CB8AC3E}">
        <p14:creationId xmlns:p14="http://schemas.microsoft.com/office/powerpoint/2010/main" val="346157651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670E6-61AC-4EE2-8F5C-7BCA3AB9586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AA8574CF-9EAB-4579-B7A0-E6A8797383E9}"/>
              </a:ext>
            </a:extLst>
          </p:cNvPr>
          <p:cNvSpPr>
            <a:spLocks noGrp="1"/>
          </p:cNvSpPr>
          <p:nvPr>
            <p:ph idx="1"/>
          </p:nvPr>
        </p:nvSpPr>
        <p:spPr/>
        <p:txBody>
          <a:bodyPr/>
          <a:lstStyle/>
          <a:p>
            <a:r>
              <a:rPr lang="el-GR" dirty="0"/>
              <a:t>9. Η αναγνώριση των κλινικών προβλημάτων, η ανάπτυξη ερευνητικών προτάσεων και η διεξαγωγή κλινικών ερευνών ΔΕΝ ΑΠΟΤΕΛΕΊ ΑΥΤΌΝΟΜΗ ΝΟΣΗΛΕΥΤΙΚΉ ΠΡΆΞΗ:</a:t>
            </a:r>
          </a:p>
          <a:p>
            <a:pPr marL="749808" lvl="1" indent="-457200">
              <a:buFont typeface="+mj-lt"/>
              <a:buAutoNum type="arabicPeriod"/>
            </a:pPr>
            <a:r>
              <a:rPr lang="el-GR" dirty="0"/>
              <a:t>ΣΩΣΤΟ</a:t>
            </a:r>
          </a:p>
          <a:p>
            <a:pPr marL="749808" lvl="1" indent="-457200">
              <a:buFont typeface="+mj-lt"/>
              <a:buAutoNum type="arabicPeriod"/>
            </a:pPr>
            <a:r>
              <a:rPr lang="el-GR" dirty="0">
                <a:solidFill>
                  <a:srgbClr val="FF0000"/>
                </a:solidFill>
              </a:rPr>
              <a:t>ΛΑΘΟΣ</a:t>
            </a:r>
          </a:p>
          <a:p>
            <a:endParaRPr lang="el-GR" dirty="0"/>
          </a:p>
        </p:txBody>
      </p:sp>
    </p:spTree>
    <p:extLst>
      <p:ext uri="{BB962C8B-B14F-4D97-AF65-F5344CB8AC3E}">
        <p14:creationId xmlns:p14="http://schemas.microsoft.com/office/powerpoint/2010/main" val="33905468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7CFB6-D181-44E7-B131-700DB5EB7889}"/>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159734D-CD95-45F1-8B6C-A2AB8D3AFF98}"/>
              </a:ext>
            </a:extLst>
          </p:cNvPr>
          <p:cNvSpPr>
            <a:spLocks noGrp="1"/>
          </p:cNvSpPr>
          <p:nvPr>
            <p:ph idx="1"/>
          </p:nvPr>
        </p:nvSpPr>
        <p:spPr/>
        <p:txBody>
          <a:bodyPr/>
          <a:lstStyle/>
          <a:p>
            <a:r>
              <a:rPr lang="el-GR" dirty="0"/>
              <a:t>10. Αναφέρατε 3 ρόλους των νοσηλευτών στην έρευνα.</a:t>
            </a:r>
          </a:p>
          <a:p>
            <a:pPr lvl="1"/>
            <a:endParaRPr lang="el-GR" dirty="0"/>
          </a:p>
        </p:txBody>
      </p:sp>
    </p:spTree>
    <p:extLst>
      <p:ext uri="{BB962C8B-B14F-4D97-AF65-F5344CB8AC3E}">
        <p14:creationId xmlns:p14="http://schemas.microsoft.com/office/powerpoint/2010/main" val="34930275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B7FD9-9462-4036-AD5C-6A6E7EB03EDB}"/>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4EC089A-8065-41EC-86C2-6D74E5628C6A}"/>
              </a:ext>
            </a:extLst>
          </p:cNvPr>
          <p:cNvSpPr>
            <a:spLocks noGrp="1"/>
          </p:cNvSpPr>
          <p:nvPr>
            <p:ph idx="1"/>
          </p:nvPr>
        </p:nvSpPr>
        <p:spPr/>
        <p:txBody>
          <a:bodyPr/>
          <a:lstStyle/>
          <a:p>
            <a:r>
              <a:rPr lang="el-GR" dirty="0"/>
              <a:t>10. Αναφέρατε 3 ρόλους των νοσηλευτών στην έρευνα:</a:t>
            </a:r>
          </a:p>
          <a:p>
            <a:pPr marL="457200" indent="-457200">
              <a:buFont typeface="+mj-lt"/>
              <a:buAutoNum type="arabicPeriod"/>
            </a:pPr>
            <a:r>
              <a:rPr lang="el-GR" dirty="0">
                <a:solidFill>
                  <a:srgbClr val="FF0000"/>
                </a:solidFill>
              </a:rPr>
              <a:t>Κύριος ερευνητής.</a:t>
            </a:r>
          </a:p>
          <a:p>
            <a:pPr marL="457200" indent="-457200">
              <a:buFont typeface="+mj-lt"/>
              <a:buAutoNum type="arabicPeriod"/>
            </a:pPr>
            <a:r>
              <a:rPr lang="el-GR" dirty="0">
                <a:solidFill>
                  <a:srgbClr val="FF0000"/>
                </a:solidFill>
              </a:rPr>
              <a:t>Μέλος της ερευνητικής ομάδας.</a:t>
            </a:r>
          </a:p>
          <a:p>
            <a:pPr marL="457200" indent="-457200">
              <a:buFont typeface="+mj-lt"/>
              <a:buAutoNum type="arabicPeriod"/>
            </a:pPr>
            <a:r>
              <a:rPr lang="el-GR" dirty="0">
                <a:solidFill>
                  <a:srgbClr val="FF0000"/>
                </a:solidFill>
              </a:rPr>
              <a:t>Υπεύθυνος για τον προσδιορισμό ερευνητικών προβληματισμών.</a:t>
            </a:r>
          </a:p>
          <a:p>
            <a:pPr marL="457200" indent="-457200">
              <a:buFont typeface="+mj-lt"/>
              <a:buAutoNum type="arabicPeriod"/>
            </a:pPr>
            <a:r>
              <a:rPr lang="el-GR" dirty="0">
                <a:solidFill>
                  <a:srgbClr val="FF0000"/>
                </a:solidFill>
              </a:rPr>
              <a:t>Υπεύθυνος για την αξιολόγηση των ερευνητικών ευρημάτων.</a:t>
            </a:r>
          </a:p>
          <a:p>
            <a:pPr marL="457200" indent="-457200">
              <a:buFont typeface="+mj-lt"/>
              <a:buAutoNum type="arabicPeriod"/>
            </a:pPr>
            <a:r>
              <a:rPr lang="el-GR" dirty="0">
                <a:solidFill>
                  <a:srgbClr val="FF0000"/>
                </a:solidFill>
              </a:rPr>
              <a:t>Χρήστης των ερευνητικών ευρημάτων.</a:t>
            </a:r>
          </a:p>
          <a:p>
            <a:pPr marL="457200" indent="-457200">
              <a:buFont typeface="+mj-lt"/>
              <a:buAutoNum type="arabicPeriod"/>
            </a:pPr>
            <a:r>
              <a:rPr lang="el-GR" dirty="0">
                <a:solidFill>
                  <a:srgbClr val="FF0000"/>
                </a:solidFill>
              </a:rPr>
              <a:t>Συνήγορος του ασθενή κατά τη διάρκεια των μελετών.</a:t>
            </a:r>
          </a:p>
          <a:p>
            <a:pPr marL="457200" indent="-457200">
              <a:buFont typeface="+mj-lt"/>
              <a:buAutoNum type="arabicPeriod"/>
            </a:pPr>
            <a:r>
              <a:rPr lang="el-GR" dirty="0">
                <a:solidFill>
                  <a:srgbClr val="FF0000"/>
                </a:solidFill>
              </a:rPr>
              <a:t>Υποκείμενο/συμμετέχων στις μελέτες.</a:t>
            </a:r>
          </a:p>
          <a:p>
            <a:pPr marL="749808" lvl="1" indent="-457200">
              <a:buFont typeface="+mj-lt"/>
              <a:buAutoNum type="arabicPeriod"/>
            </a:pPr>
            <a:endParaRPr lang="el-GR" dirty="0"/>
          </a:p>
          <a:p>
            <a:pPr marL="544068" lvl="1" indent="-342900">
              <a:buFont typeface="+mj-lt"/>
              <a:buAutoNum type="arabicPeriod"/>
            </a:pPr>
            <a:endParaRPr lang="el-GR" dirty="0"/>
          </a:p>
          <a:p>
            <a:endParaRPr lang="el-GR" dirty="0"/>
          </a:p>
        </p:txBody>
      </p:sp>
    </p:spTree>
    <p:extLst>
      <p:ext uri="{BB962C8B-B14F-4D97-AF65-F5344CB8AC3E}">
        <p14:creationId xmlns:p14="http://schemas.microsoft.com/office/powerpoint/2010/main" val="173347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9C2AA-0BC2-4114-AF09-0A8D4839DF0E}"/>
              </a:ext>
            </a:extLst>
          </p:cNvPr>
          <p:cNvSpPr>
            <a:spLocks noGrp="1"/>
          </p:cNvSpPr>
          <p:nvPr>
            <p:ph type="title"/>
          </p:nvPr>
        </p:nvSpPr>
        <p:spPr/>
        <p:txBody>
          <a:bodyPr/>
          <a:lstStyle/>
          <a:p>
            <a:r>
              <a:rPr lang="el-GR" dirty="0"/>
              <a:t>Σκοποί της νοσηλευτικής έρευνας (1)</a:t>
            </a:r>
          </a:p>
        </p:txBody>
      </p:sp>
      <p:sp>
        <p:nvSpPr>
          <p:cNvPr id="3" name="Content Placeholder 2">
            <a:extLst>
              <a:ext uri="{FF2B5EF4-FFF2-40B4-BE49-F238E27FC236}">
                <a16:creationId xmlns:a16="http://schemas.microsoft.com/office/drawing/2014/main" id="{A61381EE-88C2-4168-9153-D34D57E4DAAF}"/>
              </a:ext>
            </a:extLst>
          </p:cNvPr>
          <p:cNvSpPr>
            <a:spLocks noGrp="1"/>
          </p:cNvSpPr>
          <p:nvPr>
            <p:ph idx="1"/>
          </p:nvPr>
        </p:nvSpPr>
        <p:spPr/>
        <p:txBody>
          <a:bodyPr/>
          <a:lstStyle/>
          <a:p>
            <a:r>
              <a:rPr lang="el-GR" dirty="0"/>
              <a:t>Η έρευνα μπορεί να κατηγοριοποιηθεί, σύμφωνα με το γενικό σκοπό της μελέτης, ως βασική ή εφαρμοσμένη έρευνα.</a:t>
            </a:r>
          </a:p>
          <a:p>
            <a:r>
              <a:rPr lang="el-GR" dirty="0"/>
              <a:t>Η </a:t>
            </a:r>
            <a:r>
              <a:rPr lang="el-GR" b="1" dirty="0"/>
              <a:t>βασική έρευνα </a:t>
            </a:r>
            <a:r>
              <a:rPr lang="el-GR" dirty="0"/>
              <a:t>ασχολείται με την παραγωγή νέας γνώσης, ενώ η </a:t>
            </a:r>
            <a:r>
              <a:rPr lang="el-GR" b="1" dirty="0"/>
              <a:t>εφαρμοσμένη έρευνα </a:t>
            </a:r>
            <a:r>
              <a:rPr lang="el-GR" dirty="0"/>
              <a:t>ασχολείται με την επίλυση άμεσων προβλημάτων αξιοποιώντας τη γνώση αυτή.</a:t>
            </a:r>
          </a:p>
          <a:p>
            <a:r>
              <a:rPr lang="el-GR" dirty="0"/>
              <a:t>Η βασική έρευνα διεξάγεται με σκοπό την ανάπτυξη, τον έλεγχο και τη βελτίωση θεωριών, καθώς και την παραγωγή νέας γνώσης.</a:t>
            </a:r>
          </a:p>
          <a:p>
            <a:r>
              <a:rPr lang="el-GR" dirty="0"/>
              <a:t>Μερικές φορές λένε ότι η βασική έρευνα επιδιώκει «τη γνώση για τη γνώση». Ανεξάρτητα με το αν ο σκοπός της βασικής έρευνας είναι να παράγει ή να αναπτύσσει θεωρίες, είναι γεγονός ότι δεν πραγματοποιείται άμεση εφαρμογή των αποτελεσμάτων. Στην πραγματικότητα, ίσως χρειαστεί να περάσουν ακόμη και χρόνια προτού προσδιορισθεί ή αναγνωρισθεί η αξία των αποτελεσμάτων της της έρευνας για την κοινωνία.</a:t>
            </a:r>
          </a:p>
        </p:txBody>
      </p:sp>
    </p:spTree>
    <p:extLst>
      <p:ext uri="{BB962C8B-B14F-4D97-AF65-F5344CB8AC3E}">
        <p14:creationId xmlns:p14="http://schemas.microsoft.com/office/powerpoint/2010/main" val="150569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90975-5F1C-428D-A5A8-A6CECB9709BB}"/>
              </a:ext>
            </a:extLst>
          </p:cNvPr>
          <p:cNvSpPr>
            <a:spLocks noGrp="1"/>
          </p:cNvSpPr>
          <p:nvPr>
            <p:ph type="title"/>
          </p:nvPr>
        </p:nvSpPr>
        <p:spPr/>
        <p:txBody>
          <a:bodyPr/>
          <a:lstStyle/>
          <a:p>
            <a:r>
              <a:rPr lang="el-GR" dirty="0"/>
              <a:t>Σκοποί της νοσηλευτικής έρευνας (2)</a:t>
            </a:r>
          </a:p>
        </p:txBody>
      </p:sp>
      <p:sp>
        <p:nvSpPr>
          <p:cNvPr id="3" name="Content Placeholder 2">
            <a:extLst>
              <a:ext uri="{FF2B5EF4-FFF2-40B4-BE49-F238E27FC236}">
                <a16:creationId xmlns:a16="http://schemas.microsoft.com/office/drawing/2014/main" id="{4D732649-AAEF-43C0-9EFD-D4CD752DAA9A}"/>
              </a:ext>
            </a:extLst>
          </p:cNvPr>
          <p:cNvSpPr>
            <a:spLocks noGrp="1"/>
          </p:cNvSpPr>
          <p:nvPr>
            <p:ph idx="1"/>
          </p:nvPr>
        </p:nvSpPr>
        <p:spPr/>
        <p:txBody>
          <a:bodyPr/>
          <a:lstStyle/>
          <a:p>
            <a:r>
              <a:rPr lang="el-GR" dirty="0"/>
              <a:t>Η </a:t>
            </a:r>
            <a:r>
              <a:rPr lang="el-GR" b="1" dirty="0"/>
              <a:t>εφαρμοσμένη έρευνα </a:t>
            </a:r>
            <a:r>
              <a:rPr lang="el-GR" dirty="0"/>
              <a:t>κατευθύνεται στην παραγωγή γνώσης η οποία μπορεί να χρησιμοποιηθεί στο κοντινό μέλλον. </a:t>
            </a:r>
          </a:p>
          <a:p>
            <a:r>
              <a:rPr lang="el-GR" dirty="0"/>
              <a:t>Συχνά διενεργείται με σκοπό την επίλυση υπαρχόντων προβλημάτων.</a:t>
            </a:r>
          </a:p>
          <a:p>
            <a:r>
              <a:rPr lang="el-GR" dirty="0"/>
              <a:t>Φαίνεται πως στην πλειοψηφία τους οι νοσηλευτικές μελέτες αποτελούν παραδείγματα εφαρμοσμένης έρευνας. </a:t>
            </a:r>
          </a:p>
          <a:p>
            <a:r>
              <a:rPr lang="el-GR" dirty="0"/>
              <a:t>Μερικές φορές η διάκριση μεταξύ βασικής και εφαρμοσμένης έρευνας δεν είναι τόσο ξεκάθαρη όσο φαίνεται.</a:t>
            </a:r>
          </a:p>
          <a:p>
            <a:r>
              <a:rPr lang="el-GR" dirty="0"/>
              <a:t>Συχνά τα ευρήματα της βασικής έρευνας εφαρμόζονται αρκετά γρήγορα σε κλινικό επίπεδο, ενώ τα ευρήματα της εφαρμοσμένης έρευνας οδηγούν στην πραγματικότητα στις βασικές μελέτες. </a:t>
            </a:r>
          </a:p>
        </p:txBody>
      </p:sp>
    </p:spTree>
    <p:extLst>
      <p:ext uri="{BB962C8B-B14F-4D97-AF65-F5344CB8AC3E}">
        <p14:creationId xmlns:p14="http://schemas.microsoft.com/office/powerpoint/2010/main" val="1660222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0FF85-88C3-4070-9426-06DCFA2E733B}"/>
              </a:ext>
            </a:extLst>
          </p:cNvPr>
          <p:cNvSpPr>
            <a:spLocks noGrp="1"/>
          </p:cNvSpPr>
          <p:nvPr>
            <p:ph type="title"/>
          </p:nvPr>
        </p:nvSpPr>
        <p:spPr/>
        <p:txBody>
          <a:bodyPr/>
          <a:lstStyle/>
          <a:p>
            <a:r>
              <a:rPr lang="el-GR" dirty="0"/>
              <a:t>Στόχοι της διεξαγωγής της νοσηλευτικής έρευνας</a:t>
            </a:r>
          </a:p>
        </p:txBody>
      </p:sp>
      <p:sp>
        <p:nvSpPr>
          <p:cNvPr id="3" name="Content Placeholder 2">
            <a:extLst>
              <a:ext uri="{FF2B5EF4-FFF2-40B4-BE49-F238E27FC236}">
                <a16:creationId xmlns:a16="http://schemas.microsoft.com/office/drawing/2014/main" id="{C4BF52C8-AC9B-4078-8DB0-C6B6A6335FFA}"/>
              </a:ext>
            </a:extLst>
          </p:cNvPr>
          <p:cNvSpPr>
            <a:spLocks noGrp="1"/>
          </p:cNvSpPr>
          <p:nvPr>
            <p:ph idx="1"/>
          </p:nvPr>
        </p:nvSpPr>
        <p:spPr/>
        <p:txBody>
          <a:bodyPr/>
          <a:lstStyle/>
          <a:p>
            <a:r>
              <a:rPr lang="el-GR" dirty="0"/>
              <a:t>Μερικοί από τους στόχους διεξαγωγής της νοσηλευτικής έρευνας είναι οι εξής:</a:t>
            </a:r>
          </a:p>
          <a:p>
            <a:pPr marL="544068" lvl="1" indent="-342900">
              <a:buFont typeface="+mj-lt"/>
              <a:buAutoNum type="arabicPeriod"/>
            </a:pPr>
            <a:r>
              <a:rPr lang="el-GR" dirty="0"/>
              <a:t>Η προαγωγή της τεκμηριωμένης νοσηλευτικής πρακτικής.</a:t>
            </a:r>
          </a:p>
          <a:p>
            <a:pPr marL="544068" lvl="1" indent="-342900">
              <a:buFont typeface="+mj-lt"/>
              <a:buAutoNum type="arabicPeriod"/>
            </a:pPr>
            <a:r>
              <a:rPr lang="el-GR" dirty="0"/>
              <a:t>Η διασφάλιση της αξιοπιστίας του νοσηλευτικού επαγγέλματος.</a:t>
            </a:r>
          </a:p>
          <a:p>
            <a:pPr marL="544068" lvl="1" indent="-342900">
              <a:buFont typeface="+mj-lt"/>
              <a:buAutoNum type="arabicPeriod"/>
            </a:pPr>
            <a:r>
              <a:rPr lang="el-GR" dirty="0"/>
              <a:t>Η υπευθυνότητα στη νοσηλευτική πρακτική.</a:t>
            </a:r>
          </a:p>
          <a:p>
            <a:pPr marL="544068" lvl="1" indent="-342900">
              <a:buFont typeface="+mj-lt"/>
              <a:buAutoNum type="arabicPeriod"/>
            </a:pPr>
            <a:r>
              <a:rPr lang="el-GR" dirty="0"/>
              <a:t>Η τεκμηρίωση της σχέσης κόστους-αποτελεσματικότητας στη νοσηλευτική φροντίδα.</a:t>
            </a:r>
          </a:p>
          <a:p>
            <a:pPr marL="544068" lvl="1" indent="-342900">
              <a:buFont typeface="+mj-lt"/>
              <a:buAutoNum type="arabicPeriod"/>
            </a:pPr>
            <a:endParaRPr lang="el-GR" dirty="0"/>
          </a:p>
        </p:txBody>
      </p:sp>
    </p:spTree>
    <p:extLst>
      <p:ext uri="{BB962C8B-B14F-4D97-AF65-F5344CB8AC3E}">
        <p14:creationId xmlns:p14="http://schemas.microsoft.com/office/powerpoint/2010/main" val="161710540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284</TotalTime>
  <Words>5297</Words>
  <Application>Microsoft Office PowerPoint</Application>
  <PresentationFormat>Widescreen</PresentationFormat>
  <Paragraphs>332</Paragraphs>
  <Slides>66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66</vt:i4>
      </vt:variant>
    </vt:vector>
  </HeadingPairs>
  <TitlesOfParts>
    <vt:vector size="69" baseType="lpstr">
      <vt:lpstr>Calibri</vt:lpstr>
      <vt:lpstr>Calibri Light</vt:lpstr>
      <vt:lpstr>Retrospect</vt:lpstr>
      <vt:lpstr>Εισαγωγή στην Έρευνα</vt:lpstr>
      <vt:lpstr>Εισαγωγή </vt:lpstr>
      <vt:lpstr>Η σπουδαιότητα της νοσηλευτικής έρευνας</vt:lpstr>
      <vt:lpstr>Ορισμοί της νοσηλευτικής έρευνας</vt:lpstr>
      <vt:lpstr>Νοσηλευτική έρευνα και κλινική νοσηλευτική έρευνα</vt:lpstr>
      <vt:lpstr>Πηγές νοσηλευτικής γνώσης </vt:lpstr>
      <vt:lpstr>Σκοποί της νοσηλευτικής έρευνας (1)</vt:lpstr>
      <vt:lpstr>Σκοποί της νοσηλευτικής έρευνας (2)</vt:lpstr>
      <vt:lpstr>Στόχοι της διεξαγωγής της νοσηλευτικής έρευνας</vt:lpstr>
      <vt:lpstr>Η προαγωγή της τεκμηριωμένης νοσηλευτικής πρακτικής</vt:lpstr>
      <vt:lpstr>                   Η διασφάλιση της αξιοπιστίας του νοσηλευτικού επαγγέλματος</vt:lpstr>
      <vt:lpstr>Η υπευθυνότητα στη νοσηλευτική πρακτική</vt:lpstr>
      <vt:lpstr>Κώδικας δεοντολογίας νοσηλευτών (ΚΔΝ)</vt:lpstr>
      <vt:lpstr>Σκοπός του ΚΔΝ</vt:lpstr>
      <vt:lpstr>Ηθική και Επιστημονική Ανεξαρτησία των Νοσηλευτών</vt:lpstr>
      <vt:lpstr>Ηθική και Επιστημονική Ανεξαρτησία των Νοσηλευτών</vt:lpstr>
      <vt:lpstr>Η Δια Βίου Συνεχιζόμενη Εκπαίδευση</vt:lpstr>
      <vt:lpstr>Έρευνα </vt:lpstr>
      <vt:lpstr>Έρευνα</vt:lpstr>
      <vt:lpstr>Αρμοδιότητες και καθήκοντα νοσηλευτή</vt:lpstr>
      <vt:lpstr>Αυτόνομες νοσηλευτικές πράξεις</vt:lpstr>
      <vt:lpstr>Αυτόνομες νοσηλευτικές πράξεις</vt:lpstr>
      <vt:lpstr>Αυτόνομες νοσηλευτικές πράξεις</vt:lpstr>
      <vt:lpstr>Αυτόνομες νοσηλευτικές πράξεις</vt:lpstr>
      <vt:lpstr>Αυτόνομες νοσηλευτικές πράξεις</vt:lpstr>
      <vt:lpstr>Αυτόνομες νοσηλευτικές πράξεις</vt:lpstr>
      <vt:lpstr>Αυτόνομες νοσηλευτικές πράξεις</vt:lpstr>
      <vt:lpstr>Αυτόνομες νοσηλευτικές πράξεις</vt:lpstr>
      <vt:lpstr>Η τεκμηρίωση της σχέσης κόστους-αποτελεσματικότητας στη νοσηλευτική φροντίδα</vt:lpstr>
      <vt:lpstr>Ποσοτική και ποιοτική έρευνα</vt:lpstr>
      <vt:lpstr>Η έρευνα εκβάσεων</vt:lpstr>
      <vt:lpstr>Εκπαιδευτική προετοιμασία για τη νοσηλευτική έρευνα (1)</vt:lpstr>
      <vt:lpstr>Εκπαιδευτική προετοιμασία για τη νοσηλευτική έρευνα (2)</vt:lpstr>
      <vt:lpstr>Ο ρόλος των νοσηλευτών στην έρευνα</vt:lpstr>
      <vt:lpstr>Κύριος ερευνητής</vt:lpstr>
      <vt:lpstr>Μέλος της ερευνητικής ομάδας</vt:lpstr>
      <vt:lpstr>Υπεύθυνος για τον προσδιορισμό ερευνητικών προβληματισμών</vt:lpstr>
      <vt:lpstr>Υπεύθυνος για την αξιολόγηση των ερευνητικών ευρημάτων</vt:lpstr>
      <vt:lpstr>Χρήστης των ερευνητικών ευρημάτων</vt:lpstr>
      <vt:lpstr>Συνήγορος του ασθενή κατά τη διάρκεια των μελετών</vt:lpstr>
      <vt:lpstr>Υποκείμενο/συμμετέχων στις μελέτες</vt:lpstr>
      <vt:lpstr>Ιστορία της νοσηλευτικής έρευνας</vt:lpstr>
      <vt:lpstr>Ιστορία της νοσηλευτικής έρευνας</vt:lpstr>
      <vt:lpstr>Ιστορική εξέλιξη της νοσηλευτικής έρευνας</vt:lpstr>
      <vt:lpstr>Ιστορική εξέλιξη της νοσηλευτικής έρευνας</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στην Έρευνα</dc:title>
  <dc:creator>Alkmena Kafazi</dc:creator>
  <cp:lastModifiedBy>Alkmena Kafazi</cp:lastModifiedBy>
  <cp:revision>30</cp:revision>
  <dcterms:created xsi:type="dcterms:W3CDTF">2025-10-10T05:19:21Z</dcterms:created>
  <dcterms:modified xsi:type="dcterms:W3CDTF">2025-10-13T06:51:48Z</dcterms:modified>
</cp:coreProperties>
</file>