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 id="293" r:id="rId39"/>
    <p:sldId id="294" r:id="rId40"/>
    <p:sldId id="295" r:id="rId41"/>
    <p:sldId id="296" r:id="rId42"/>
    <p:sldId id="297" r:id="rId43"/>
    <p:sldId id="298" r:id="rId44"/>
    <p:sldId id="299" r:id="rId45"/>
    <p:sldId id="300" r:id="rId46"/>
    <p:sldId id="301" r:id="rId47"/>
    <p:sldId id="302" r:id="rId48"/>
    <p:sldId id="303" r:id="rId49"/>
    <p:sldId id="304" r:id="rId50"/>
    <p:sldId id="305" r:id="rId5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719" autoAdjust="0"/>
    <p:restoredTop sz="94660"/>
  </p:normalViewPr>
  <p:slideViewPr>
    <p:cSldViewPr snapToGrid="0">
      <p:cViewPr varScale="1">
        <p:scale>
          <a:sx n="114" d="100"/>
          <a:sy n="114" d="100"/>
        </p:scale>
        <p:origin x="372" y="1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F12004FA-690D-40C4-AC33-75879A876850}" type="datetimeFigureOut">
              <a:rPr lang="el-GR" smtClean="0"/>
              <a:t>10/11/2025</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B785211F-2C2D-4C15-8626-BEE303297DA3}" type="slidenum">
              <a:rPr lang="el-GR" smtClean="0"/>
              <a:t>‹#›</a:t>
            </a:fld>
            <a:endParaRPr lang="el-GR"/>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993580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12004FA-690D-40C4-AC33-75879A876850}" type="datetimeFigureOut">
              <a:rPr lang="el-GR" smtClean="0"/>
              <a:t>10/11/2025</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B785211F-2C2D-4C15-8626-BEE303297DA3}" type="slidenum">
              <a:rPr lang="el-GR" smtClean="0"/>
              <a:t>‹#›</a:t>
            </a:fld>
            <a:endParaRPr lang="el-GR"/>
          </a:p>
        </p:txBody>
      </p:sp>
    </p:spTree>
    <p:extLst>
      <p:ext uri="{BB962C8B-B14F-4D97-AF65-F5344CB8AC3E}">
        <p14:creationId xmlns:p14="http://schemas.microsoft.com/office/powerpoint/2010/main" val="5494913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4778"/>
            <a:ext cx="2628900" cy="5757421"/>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414778"/>
            <a:ext cx="7734300" cy="5757422"/>
          </a:xfrm>
        </p:spPr>
        <p:txBody>
          <a:bodyPr vert="eaVert" lIns="45720" tIns="0" rIns="45720" bIns="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12004FA-690D-40C4-AC33-75879A876850}" type="datetimeFigureOut">
              <a:rPr lang="el-GR" smtClean="0"/>
              <a:t>10/11/2025</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B785211F-2C2D-4C15-8626-BEE303297DA3}" type="slidenum">
              <a:rPr lang="el-GR" smtClean="0"/>
              <a:t>‹#›</a:t>
            </a:fld>
            <a:endParaRPr lang="el-GR"/>
          </a:p>
        </p:txBody>
      </p:sp>
    </p:spTree>
    <p:extLst>
      <p:ext uri="{BB962C8B-B14F-4D97-AF65-F5344CB8AC3E}">
        <p14:creationId xmlns:p14="http://schemas.microsoft.com/office/powerpoint/2010/main" val="270036436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12004FA-690D-40C4-AC33-75879A876850}" type="datetimeFigureOut">
              <a:rPr lang="el-GR" smtClean="0"/>
              <a:t>10/11/2025</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B785211F-2C2D-4C15-8626-BEE303297DA3}" type="slidenum">
              <a:rPr lang="el-GR" smtClean="0"/>
              <a:t>‹#›</a:t>
            </a:fld>
            <a:endParaRPr lang="el-GR"/>
          </a:p>
        </p:txBody>
      </p:sp>
    </p:spTree>
    <p:extLst>
      <p:ext uri="{BB962C8B-B14F-4D97-AF65-F5344CB8AC3E}">
        <p14:creationId xmlns:p14="http://schemas.microsoft.com/office/powerpoint/2010/main" val="102217569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F12004FA-690D-40C4-AC33-75879A876850}" type="datetimeFigureOut">
              <a:rPr lang="el-GR" smtClean="0"/>
              <a:t>10/11/2025</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B785211F-2C2D-4C15-8626-BEE303297DA3}" type="slidenum">
              <a:rPr lang="el-GR" smtClean="0"/>
              <a:t>‹#›</a:t>
            </a:fld>
            <a:endParaRPr lang="el-GR"/>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77536286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097279" y="1845734"/>
            <a:ext cx="4937760" cy="402336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F12004FA-690D-40C4-AC33-75879A876850}" type="datetimeFigureOut">
              <a:rPr lang="el-GR" smtClean="0"/>
              <a:t>10/11/2025</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B785211F-2C2D-4C15-8626-BEE303297DA3}" type="slidenum">
              <a:rPr lang="el-GR" smtClean="0"/>
              <a:t>‹#›</a:t>
            </a:fld>
            <a:endParaRPr lang="el-GR"/>
          </a:p>
        </p:txBody>
      </p:sp>
    </p:spTree>
    <p:extLst>
      <p:ext uri="{BB962C8B-B14F-4D97-AF65-F5344CB8AC3E}">
        <p14:creationId xmlns:p14="http://schemas.microsoft.com/office/powerpoint/2010/main" val="29424247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097280" y="2582334"/>
            <a:ext cx="4937760" cy="33782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217920" y="2582334"/>
            <a:ext cx="4937760" cy="33782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F12004FA-690D-40C4-AC33-75879A876850}" type="datetimeFigureOut">
              <a:rPr lang="el-GR" smtClean="0"/>
              <a:t>10/11/2025</a:t>
            </a:fld>
            <a:endParaRPr lang="el-GR"/>
          </a:p>
        </p:txBody>
      </p:sp>
      <p:sp>
        <p:nvSpPr>
          <p:cNvPr id="8" name="Footer Placeholder 7"/>
          <p:cNvSpPr>
            <a:spLocks noGrp="1"/>
          </p:cNvSpPr>
          <p:nvPr>
            <p:ph type="ftr" sz="quarter" idx="11"/>
          </p:nvPr>
        </p:nvSpPr>
        <p:spPr/>
        <p:txBody>
          <a:bodyPr/>
          <a:lstStyle/>
          <a:p>
            <a:endParaRPr lang="el-GR"/>
          </a:p>
        </p:txBody>
      </p:sp>
      <p:sp>
        <p:nvSpPr>
          <p:cNvPr id="9" name="Slide Number Placeholder 8"/>
          <p:cNvSpPr>
            <a:spLocks noGrp="1"/>
          </p:cNvSpPr>
          <p:nvPr>
            <p:ph type="sldNum" sz="quarter" idx="12"/>
          </p:nvPr>
        </p:nvSpPr>
        <p:spPr/>
        <p:txBody>
          <a:bodyPr/>
          <a:lstStyle/>
          <a:p>
            <a:fld id="{B785211F-2C2D-4C15-8626-BEE303297DA3}" type="slidenum">
              <a:rPr lang="el-GR" smtClean="0"/>
              <a:t>‹#›</a:t>
            </a:fld>
            <a:endParaRPr lang="el-GR"/>
          </a:p>
        </p:txBody>
      </p:sp>
    </p:spTree>
    <p:extLst>
      <p:ext uri="{BB962C8B-B14F-4D97-AF65-F5344CB8AC3E}">
        <p14:creationId xmlns:p14="http://schemas.microsoft.com/office/powerpoint/2010/main" val="121415578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F12004FA-690D-40C4-AC33-75879A876850}" type="datetimeFigureOut">
              <a:rPr lang="el-GR" smtClean="0"/>
              <a:t>10/11/2025</a:t>
            </a:fld>
            <a:endParaRPr lang="el-GR"/>
          </a:p>
        </p:txBody>
      </p:sp>
      <p:sp>
        <p:nvSpPr>
          <p:cNvPr id="4" name="Footer Placeholder 3"/>
          <p:cNvSpPr>
            <a:spLocks noGrp="1"/>
          </p:cNvSpPr>
          <p:nvPr>
            <p:ph type="ftr" sz="quarter" idx="11"/>
          </p:nvPr>
        </p:nvSpPr>
        <p:spPr/>
        <p:txBody>
          <a:bodyPr/>
          <a:lstStyle/>
          <a:p>
            <a:endParaRPr lang="el-GR"/>
          </a:p>
        </p:txBody>
      </p:sp>
      <p:sp>
        <p:nvSpPr>
          <p:cNvPr id="5" name="Slide Number Placeholder 4"/>
          <p:cNvSpPr>
            <a:spLocks noGrp="1"/>
          </p:cNvSpPr>
          <p:nvPr>
            <p:ph type="sldNum" sz="quarter" idx="12"/>
          </p:nvPr>
        </p:nvSpPr>
        <p:spPr/>
        <p:txBody>
          <a:bodyPr/>
          <a:lstStyle/>
          <a:p>
            <a:fld id="{B785211F-2C2D-4C15-8626-BEE303297DA3}" type="slidenum">
              <a:rPr lang="el-GR" smtClean="0"/>
              <a:t>‹#›</a:t>
            </a:fld>
            <a:endParaRPr lang="el-GR"/>
          </a:p>
        </p:txBody>
      </p:sp>
    </p:spTree>
    <p:extLst>
      <p:ext uri="{BB962C8B-B14F-4D97-AF65-F5344CB8AC3E}">
        <p14:creationId xmlns:p14="http://schemas.microsoft.com/office/powerpoint/2010/main" val="42725858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F12004FA-690D-40C4-AC33-75879A876850}" type="datetimeFigureOut">
              <a:rPr lang="el-GR" smtClean="0"/>
              <a:t>10/11/2025</a:t>
            </a:fld>
            <a:endParaRPr lang="el-GR"/>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l-GR"/>
          </a:p>
        </p:txBody>
      </p:sp>
      <p:sp>
        <p:nvSpPr>
          <p:cNvPr id="9" name="Slide Number Placeholder 8"/>
          <p:cNvSpPr>
            <a:spLocks noGrp="1"/>
          </p:cNvSpPr>
          <p:nvPr>
            <p:ph type="sldNum" sz="quarter" idx="12"/>
          </p:nvPr>
        </p:nvSpPr>
        <p:spPr/>
        <p:txBody>
          <a:bodyPr/>
          <a:lstStyle/>
          <a:p>
            <a:fld id="{B785211F-2C2D-4C15-8626-BEE303297DA3}" type="slidenum">
              <a:rPr lang="el-GR" smtClean="0"/>
              <a:t>‹#›</a:t>
            </a:fld>
            <a:endParaRPr lang="el-GR"/>
          </a:p>
        </p:txBody>
      </p:sp>
    </p:spTree>
    <p:extLst>
      <p:ext uri="{BB962C8B-B14F-4D97-AF65-F5344CB8AC3E}">
        <p14:creationId xmlns:p14="http://schemas.microsoft.com/office/powerpoint/2010/main" val="109717611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F12004FA-690D-40C4-AC33-75879A876850}" type="datetimeFigureOut">
              <a:rPr lang="el-GR" smtClean="0"/>
              <a:t>10/11/2025</a:t>
            </a:fld>
            <a:endParaRPr lang="el-GR"/>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el-GR"/>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B785211F-2C2D-4C15-8626-BEE303297DA3}" type="slidenum">
              <a:rPr lang="el-GR" smtClean="0"/>
              <a:t>‹#›</a:t>
            </a:fld>
            <a:endParaRPr lang="el-GR"/>
          </a:p>
        </p:txBody>
      </p:sp>
    </p:spTree>
    <p:extLst>
      <p:ext uri="{BB962C8B-B14F-4D97-AF65-F5344CB8AC3E}">
        <p14:creationId xmlns:p14="http://schemas.microsoft.com/office/powerpoint/2010/main" val="19604868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264" cy="822960"/>
          </a:xfrm>
        </p:spPr>
        <p:txBody>
          <a:bodyPr lIns="91440" tIns="0" rIns="91440" bIns="0" anchor="b">
            <a:noAutofit/>
          </a:bodyPr>
          <a:lstStyle>
            <a:lvl1pPr>
              <a:defRPr sz="3600" b="0">
                <a:solidFill>
                  <a:srgbClr val="FFFFFF"/>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15" y="0"/>
            <a:ext cx="12191985"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097280" y="5907023"/>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F12004FA-690D-40C4-AC33-75879A876850}" type="datetimeFigureOut">
              <a:rPr lang="el-GR" smtClean="0"/>
              <a:t>10/11/2025</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B785211F-2C2D-4C15-8626-BEE303297DA3}" type="slidenum">
              <a:rPr lang="el-GR" smtClean="0"/>
              <a:t>‹#›</a:t>
            </a:fld>
            <a:endParaRPr lang="el-GR"/>
          </a:p>
        </p:txBody>
      </p:sp>
    </p:spTree>
    <p:extLst>
      <p:ext uri="{BB962C8B-B14F-4D97-AF65-F5344CB8AC3E}">
        <p14:creationId xmlns:p14="http://schemas.microsoft.com/office/powerpoint/2010/main" val="22565273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6"/>
            <a:ext cx="12192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F12004FA-690D-40C4-AC33-75879A876850}" type="datetimeFigureOut">
              <a:rPr lang="el-GR" smtClean="0"/>
              <a:t>10/11/2025</a:t>
            </a:fld>
            <a:endParaRPr lang="el-GR"/>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l-GR"/>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B785211F-2C2D-4C15-8626-BEE303297DA3}" type="slidenum">
              <a:rPr lang="el-GR" smtClean="0"/>
              <a:t>‹#›</a:t>
            </a:fld>
            <a:endParaRPr lang="el-GR"/>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85794729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533D53-C4F9-4C7D-93B3-DAC04BD2BBF8}"/>
              </a:ext>
            </a:extLst>
          </p:cNvPr>
          <p:cNvSpPr>
            <a:spLocks noGrp="1"/>
          </p:cNvSpPr>
          <p:nvPr>
            <p:ph type="ctrTitle"/>
          </p:nvPr>
        </p:nvSpPr>
        <p:spPr/>
        <p:txBody>
          <a:bodyPr>
            <a:normAutofit fontScale="90000"/>
          </a:bodyPr>
          <a:lstStyle/>
          <a:p>
            <a:r>
              <a:rPr lang="el-GR" dirty="0"/>
              <a:t>Εγκυρότητα και ακρίβεια στις επιδημιολογικές μελέτες</a:t>
            </a:r>
          </a:p>
        </p:txBody>
      </p:sp>
      <p:sp>
        <p:nvSpPr>
          <p:cNvPr id="3" name="Subtitle 2">
            <a:extLst>
              <a:ext uri="{FF2B5EF4-FFF2-40B4-BE49-F238E27FC236}">
                <a16:creationId xmlns:a16="http://schemas.microsoft.com/office/drawing/2014/main" id="{FB37E99F-EBDF-4A27-A9EE-1D71EC5E2715}"/>
              </a:ext>
            </a:extLst>
          </p:cNvPr>
          <p:cNvSpPr>
            <a:spLocks noGrp="1"/>
          </p:cNvSpPr>
          <p:nvPr>
            <p:ph type="subTitle" idx="1"/>
          </p:nvPr>
        </p:nvSpPr>
        <p:spPr/>
        <p:txBody>
          <a:bodyPr/>
          <a:lstStyle/>
          <a:p>
            <a:endParaRPr lang="el-GR"/>
          </a:p>
        </p:txBody>
      </p:sp>
    </p:spTree>
    <p:extLst>
      <p:ext uri="{BB962C8B-B14F-4D97-AF65-F5344CB8AC3E}">
        <p14:creationId xmlns:p14="http://schemas.microsoft.com/office/powerpoint/2010/main" val="304948011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4840B8-CCF8-4D19-9A14-2F7844C4B4FC}"/>
              </a:ext>
            </a:extLst>
          </p:cNvPr>
          <p:cNvSpPr>
            <a:spLocks noGrp="1"/>
          </p:cNvSpPr>
          <p:nvPr>
            <p:ph type="title"/>
          </p:nvPr>
        </p:nvSpPr>
        <p:spPr/>
        <p:txBody>
          <a:bodyPr/>
          <a:lstStyle/>
          <a:p>
            <a:r>
              <a:rPr lang="el-GR" dirty="0"/>
              <a:t>«Το φαινόμενο του υγιούς εργάτη»</a:t>
            </a:r>
          </a:p>
        </p:txBody>
      </p:sp>
      <p:sp>
        <p:nvSpPr>
          <p:cNvPr id="3" name="Content Placeholder 2">
            <a:extLst>
              <a:ext uri="{FF2B5EF4-FFF2-40B4-BE49-F238E27FC236}">
                <a16:creationId xmlns:a16="http://schemas.microsoft.com/office/drawing/2014/main" id="{35E7F242-A8A0-4527-AE6D-A13AE6DDD46D}"/>
              </a:ext>
            </a:extLst>
          </p:cNvPr>
          <p:cNvSpPr>
            <a:spLocks noGrp="1"/>
          </p:cNvSpPr>
          <p:nvPr>
            <p:ph idx="1"/>
          </p:nvPr>
        </p:nvSpPr>
        <p:spPr/>
        <p:txBody>
          <a:bodyPr>
            <a:normAutofit fontScale="92500" lnSpcReduction="10000"/>
          </a:bodyPr>
          <a:lstStyle/>
          <a:p>
            <a:r>
              <a:rPr lang="el-GR" dirty="0"/>
              <a:t>Σφάλμα που προκύπτει από επιλογές του ερευνητή.</a:t>
            </a:r>
          </a:p>
          <a:p>
            <a:r>
              <a:rPr lang="el-GR" dirty="0"/>
              <a:t>Πολλές μελέτες, π.χ. που αφορούν στην κατάσταση της υγείας των εργαζομένων σε διάφορα επαγγέλματα, συγκρίνουν τη θνησιμότητα των εργαζομένων σε ένα συγκεκριμένο επάγγελμα με τη θνησιμότητα στον γενικό πληθυσμό.</a:t>
            </a:r>
          </a:p>
          <a:p>
            <a:r>
              <a:rPr lang="el-GR" dirty="0"/>
              <a:t>Στη σύγκριση αυτή υπεισέρχεται συστηματικό σφάλμα επιλογής, επειδή ο γενικός πληθυσμός περιλαμβάνει και άτομα που δεν μπορούν να εργαστούν εξαιτίας προβλημάτων υγείας.</a:t>
            </a:r>
          </a:p>
          <a:p>
            <a:r>
              <a:rPr lang="el-GR" dirty="0"/>
              <a:t>Έτσι, η γενική θνησιμότητα των εργαζομένων είναι συνήθως μικρότερη από εκείνη του γενικού πληθυσμού. Το συστηματικό αυτό σφάλμα, συχνά αναφέρεται ως «φαινόμενο του υγιούς εργάτη».</a:t>
            </a:r>
          </a:p>
          <a:p>
            <a:r>
              <a:rPr lang="el-GR" dirty="0"/>
              <a:t>Ένας τρόπος για να εξαλειφθεί το σφάλμα αυτό είναι να συγκριθούν οι εργαζόμενοι σε έναν επαγγελματικό χώρο με τους εργαζόμενους σε έναν άλλον επαγγελματικό χώρο. </a:t>
            </a:r>
          </a:p>
          <a:p>
            <a:r>
              <a:rPr lang="el-GR" dirty="0"/>
              <a:t>Εάν όλα τα άτομα που περιλαμβάνονται στη σύγκριση είναι εργαζόμενοι, τότε αποφεύγεται το σφάλμα που οφείλεται στο «φαινόμενο του υγιούς εργάτη».</a:t>
            </a:r>
          </a:p>
        </p:txBody>
      </p:sp>
    </p:spTree>
    <p:extLst>
      <p:ext uri="{BB962C8B-B14F-4D97-AF65-F5344CB8AC3E}">
        <p14:creationId xmlns:p14="http://schemas.microsoft.com/office/powerpoint/2010/main" val="386372791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9FF9DA-98FF-43A3-B95B-DE31155AD920}"/>
              </a:ext>
            </a:extLst>
          </p:cNvPr>
          <p:cNvSpPr>
            <a:spLocks noGrp="1"/>
          </p:cNvSpPr>
          <p:nvPr>
            <p:ph type="title"/>
          </p:nvPr>
        </p:nvSpPr>
        <p:spPr/>
        <p:txBody>
          <a:bodyPr/>
          <a:lstStyle/>
          <a:p>
            <a:r>
              <a:rPr lang="el-GR" dirty="0"/>
              <a:t>Συστηματικό σφάλμα παρακολούθησης</a:t>
            </a:r>
          </a:p>
        </p:txBody>
      </p:sp>
      <p:sp>
        <p:nvSpPr>
          <p:cNvPr id="3" name="Content Placeholder 2">
            <a:extLst>
              <a:ext uri="{FF2B5EF4-FFF2-40B4-BE49-F238E27FC236}">
                <a16:creationId xmlns:a16="http://schemas.microsoft.com/office/drawing/2014/main" id="{9246EED2-5D3E-49C1-80BC-455A678B9AE9}"/>
              </a:ext>
            </a:extLst>
          </p:cNvPr>
          <p:cNvSpPr>
            <a:spLocks noGrp="1"/>
          </p:cNvSpPr>
          <p:nvPr>
            <p:ph idx="1"/>
          </p:nvPr>
        </p:nvSpPr>
        <p:spPr/>
        <p:txBody>
          <a:bodyPr/>
          <a:lstStyle/>
          <a:p>
            <a:r>
              <a:rPr lang="el-GR" dirty="0"/>
              <a:t>Προκύπτει όταν οι απώλειες ατόμων κατά τη διάρκεια παρακολούθησης διαφέρουν μεταξύ των κατηγοριών του προσδιοριστή.</a:t>
            </a:r>
          </a:p>
          <a:p>
            <a:r>
              <a:rPr lang="el-GR" dirty="0"/>
              <a:t>Όταν τα χαρακτηριστικά εκείνων που αποχώρησαν από τη μελέτη, κατά τη διάρκεια της περιόδου παρακολούθησης, διαφέρουν από τα χαρακτηριστικά εκείνων που εξακολουθούν να ανήκουν στον μελετώμενο πληθυσμό, εισάγεται στη μελέτη συστηματικό σφάλμα παρακολούθησης.</a:t>
            </a:r>
          </a:p>
          <a:p>
            <a:r>
              <a:rPr lang="el-GR" dirty="0"/>
              <a:t>Οι συνηθέστερες αιτίες απώλειας ατόμων κατά την παρακολούθηση είναι: ο θάνατος, η αλλαγή του τόπου κατοικίας και η άρνηση για περαιτέρω συμμετοχή στη μελέτη.</a:t>
            </a:r>
          </a:p>
        </p:txBody>
      </p:sp>
    </p:spTree>
    <p:extLst>
      <p:ext uri="{BB962C8B-B14F-4D97-AF65-F5344CB8AC3E}">
        <p14:creationId xmlns:p14="http://schemas.microsoft.com/office/powerpoint/2010/main" val="397327459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8EBF42-7392-4254-808C-25A260443E04}"/>
              </a:ext>
            </a:extLst>
          </p:cNvPr>
          <p:cNvSpPr>
            <a:spLocks noGrp="1"/>
          </p:cNvSpPr>
          <p:nvPr>
            <p:ph type="title"/>
          </p:nvPr>
        </p:nvSpPr>
        <p:spPr/>
        <p:txBody>
          <a:bodyPr>
            <a:normAutofit/>
          </a:bodyPr>
          <a:lstStyle/>
          <a:p>
            <a:r>
              <a:rPr lang="el-GR" dirty="0"/>
              <a:t>Συστηματικό σφάλμα άρνησης συμμετοχής</a:t>
            </a:r>
          </a:p>
        </p:txBody>
      </p:sp>
      <p:sp>
        <p:nvSpPr>
          <p:cNvPr id="3" name="Content Placeholder 2">
            <a:extLst>
              <a:ext uri="{FF2B5EF4-FFF2-40B4-BE49-F238E27FC236}">
                <a16:creationId xmlns:a16="http://schemas.microsoft.com/office/drawing/2014/main" id="{F4EEC322-B4F5-43C0-BDA3-68496A49B004}"/>
              </a:ext>
            </a:extLst>
          </p:cNvPr>
          <p:cNvSpPr>
            <a:spLocks noGrp="1"/>
          </p:cNvSpPr>
          <p:nvPr>
            <p:ph idx="1"/>
          </p:nvPr>
        </p:nvSpPr>
        <p:spPr/>
        <p:txBody>
          <a:bodyPr/>
          <a:lstStyle/>
          <a:p>
            <a:r>
              <a:rPr lang="el-GR" dirty="0"/>
              <a:t>Αλλιώς: συστηματικό σφάλμα μη ανταπόκρισης</a:t>
            </a:r>
          </a:p>
          <a:p>
            <a:r>
              <a:rPr lang="el-GR" dirty="0"/>
              <a:t>Εισάγεται όταν τα άτομα που δέχονται να συμμετάσχουν στη μελέτη διαφέρουν σημαντικά από εκείνα που αρνούνται.</a:t>
            </a:r>
          </a:p>
          <a:p>
            <a:r>
              <a:rPr lang="el-GR" dirty="0"/>
              <a:t>Τα άτομα, π.χ., των οποίων η βαρύτητα της πάθησης είναι μεγάλη μπορεί να μην είναι σε θέση να συμμετάσχουν λόγω της κατάστασης της υγείας τους και, κατά συνέπεια, να </a:t>
            </a:r>
            <a:r>
              <a:rPr lang="el-GR" dirty="0" err="1"/>
              <a:t>υποαντιπροσωπεύονται</a:t>
            </a:r>
            <a:r>
              <a:rPr lang="el-GR" dirty="0"/>
              <a:t>, ενώ τα υγιή άτομα συνήθως δεν έχουν ισχυρά κίνητρα συμμετοχής σε μια επιδημιολογική μελέτη.</a:t>
            </a:r>
          </a:p>
        </p:txBody>
      </p:sp>
    </p:spTree>
    <p:extLst>
      <p:ext uri="{BB962C8B-B14F-4D97-AF65-F5344CB8AC3E}">
        <p14:creationId xmlns:p14="http://schemas.microsoft.com/office/powerpoint/2010/main" val="185363038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A8A258-473B-4063-A301-9CB7E14F849D}"/>
              </a:ext>
            </a:extLst>
          </p:cNvPr>
          <p:cNvSpPr>
            <a:spLocks noGrp="1"/>
          </p:cNvSpPr>
          <p:nvPr>
            <p:ph type="title"/>
          </p:nvPr>
        </p:nvSpPr>
        <p:spPr/>
        <p:txBody>
          <a:bodyPr/>
          <a:lstStyle/>
          <a:p>
            <a:r>
              <a:rPr lang="el-GR" dirty="0"/>
              <a:t>Μελέτες «ασθενών-μαρτύρων»- Συστηματικά σφάλματα επιλογής</a:t>
            </a:r>
          </a:p>
        </p:txBody>
      </p:sp>
      <p:sp>
        <p:nvSpPr>
          <p:cNvPr id="3" name="Content Placeholder 2">
            <a:extLst>
              <a:ext uri="{FF2B5EF4-FFF2-40B4-BE49-F238E27FC236}">
                <a16:creationId xmlns:a16="http://schemas.microsoft.com/office/drawing/2014/main" id="{560801E8-676B-44F9-863E-5AF9E32BAE23}"/>
              </a:ext>
            </a:extLst>
          </p:cNvPr>
          <p:cNvSpPr>
            <a:spLocks noGrp="1"/>
          </p:cNvSpPr>
          <p:nvPr>
            <p:ph idx="1"/>
          </p:nvPr>
        </p:nvSpPr>
        <p:spPr/>
        <p:txBody>
          <a:bodyPr/>
          <a:lstStyle/>
          <a:p>
            <a:r>
              <a:rPr lang="el-GR" dirty="0"/>
              <a:t>Συστηματικό σφάλμα επιλογής του </a:t>
            </a:r>
            <a:r>
              <a:rPr lang="en-GB" dirty="0" err="1"/>
              <a:t>Berkson</a:t>
            </a:r>
            <a:endParaRPr lang="en-GB" dirty="0"/>
          </a:p>
          <a:p>
            <a:r>
              <a:rPr lang="el-GR" dirty="0"/>
              <a:t>Συστηματικό σφάλμα επιλογής του </a:t>
            </a:r>
            <a:r>
              <a:rPr lang="en-GB" dirty="0" err="1"/>
              <a:t>Neyman</a:t>
            </a:r>
            <a:endParaRPr lang="en-GB" dirty="0"/>
          </a:p>
          <a:p>
            <a:r>
              <a:rPr lang="el-GR" dirty="0"/>
              <a:t>Συστηματικό σφάλμα άρνησης συμμετοχής</a:t>
            </a:r>
          </a:p>
          <a:p>
            <a:endParaRPr lang="el-GR" dirty="0"/>
          </a:p>
        </p:txBody>
      </p:sp>
    </p:spTree>
    <p:extLst>
      <p:ext uri="{BB962C8B-B14F-4D97-AF65-F5344CB8AC3E}">
        <p14:creationId xmlns:p14="http://schemas.microsoft.com/office/powerpoint/2010/main" val="88846408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A81882-A5B5-447A-9E01-275E3248E345}"/>
              </a:ext>
            </a:extLst>
          </p:cNvPr>
          <p:cNvSpPr>
            <a:spLocks noGrp="1"/>
          </p:cNvSpPr>
          <p:nvPr>
            <p:ph type="title"/>
          </p:nvPr>
        </p:nvSpPr>
        <p:spPr/>
        <p:txBody>
          <a:bodyPr>
            <a:normAutofit/>
          </a:bodyPr>
          <a:lstStyle/>
          <a:p>
            <a:r>
              <a:rPr lang="el-GR" dirty="0"/>
              <a:t>Συστηματικό σφάλμα επιλογής του </a:t>
            </a:r>
            <a:r>
              <a:rPr lang="en-GB" dirty="0" err="1"/>
              <a:t>Berkson</a:t>
            </a:r>
            <a:endParaRPr lang="el-GR" dirty="0"/>
          </a:p>
        </p:txBody>
      </p:sp>
      <p:sp>
        <p:nvSpPr>
          <p:cNvPr id="3" name="Content Placeholder 2">
            <a:extLst>
              <a:ext uri="{FF2B5EF4-FFF2-40B4-BE49-F238E27FC236}">
                <a16:creationId xmlns:a16="http://schemas.microsoft.com/office/drawing/2014/main" id="{A4A324A4-857C-4765-9B5C-DB5C853C7576}"/>
              </a:ext>
            </a:extLst>
          </p:cNvPr>
          <p:cNvSpPr>
            <a:spLocks noGrp="1"/>
          </p:cNvSpPr>
          <p:nvPr>
            <p:ph idx="1"/>
          </p:nvPr>
        </p:nvSpPr>
        <p:spPr/>
        <p:txBody>
          <a:bodyPr/>
          <a:lstStyle/>
          <a:p>
            <a:r>
              <a:rPr lang="el-GR" dirty="0"/>
              <a:t>Προκαλείται από λαθεμένη επιλογή των ασθενών και αναφέρεται στην αυξημένη πιθανότητα νοσηλείας περιπτώσεων που έχουν περισσότερες από μια παθήσεις.</a:t>
            </a:r>
          </a:p>
          <a:p>
            <a:r>
              <a:rPr lang="el-GR" dirty="0"/>
              <a:t>Εμφανίζεται συνήθως όταν οι ασθενείς επιλέγονται από τον νοσοκομειακό πληθυσμό.</a:t>
            </a:r>
          </a:p>
        </p:txBody>
      </p:sp>
    </p:spTree>
    <p:extLst>
      <p:ext uri="{BB962C8B-B14F-4D97-AF65-F5344CB8AC3E}">
        <p14:creationId xmlns:p14="http://schemas.microsoft.com/office/powerpoint/2010/main" val="304240144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9D19B9-B9A9-4DC9-BC60-65942F0C9D43}"/>
              </a:ext>
            </a:extLst>
          </p:cNvPr>
          <p:cNvSpPr>
            <a:spLocks noGrp="1"/>
          </p:cNvSpPr>
          <p:nvPr>
            <p:ph type="title"/>
          </p:nvPr>
        </p:nvSpPr>
        <p:spPr/>
        <p:txBody>
          <a:bodyPr>
            <a:normAutofit/>
          </a:bodyPr>
          <a:lstStyle/>
          <a:p>
            <a:r>
              <a:rPr lang="el-GR" dirty="0"/>
              <a:t>Συστηματικό σφάλμα επιλογής του </a:t>
            </a:r>
            <a:r>
              <a:rPr lang="en-GB" dirty="0" err="1"/>
              <a:t>Neyman</a:t>
            </a:r>
            <a:endParaRPr lang="el-GR" dirty="0"/>
          </a:p>
        </p:txBody>
      </p:sp>
      <p:sp>
        <p:nvSpPr>
          <p:cNvPr id="3" name="Content Placeholder 2">
            <a:extLst>
              <a:ext uri="{FF2B5EF4-FFF2-40B4-BE49-F238E27FC236}">
                <a16:creationId xmlns:a16="http://schemas.microsoft.com/office/drawing/2014/main" id="{0EE91AB2-EF5C-48B1-8173-9A4107799E4B}"/>
              </a:ext>
            </a:extLst>
          </p:cNvPr>
          <p:cNvSpPr>
            <a:spLocks noGrp="1"/>
          </p:cNvSpPr>
          <p:nvPr>
            <p:ph idx="1"/>
          </p:nvPr>
        </p:nvSpPr>
        <p:spPr/>
        <p:txBody>
          <a:bodyPr/>
          <a:lstStyle/>
          <a:p>
            <a:r>
              <a:rPr lang="el-GR" dirty="0"/>
              <a:t>Παρατηρείται κατά την επιλογή των ασθενών όταν χρησιμοποιούνται παλαιότερες παθήσεις.</a:t>
            </a:r>
          </a:p>
          <a:p>
            <a:r>
              <a:rPr lang="el-GR" dirty="0"/>
              <a:t>Η ένταξη στη μελέτη μόνο των νέων παθήσεων και όχι όλων των ασθενών είναι σκόπιμη για δύο λόγους:</a:t>
            </a:r>
          </a:p>
          <a:p>
            <a:pPr marL="749808" lvl="1" indent="-457200">
              <a:buFont typeface="+mj-lt"/>
              <a:buAutoNum type="arabicPeriod"/>
            </a:pPr>
            <a:r>
              <a:rPr lang="el-GR" dirty="0"/>
              <a:t>Αν περιλαμβάνονταν και οι νέες και οι παλιές περιπτώσεις τότε τα χαρακτηριστικά που σχετίζονται με καλύτερη πρόγνωση της πάθησης θα εμφανίζονταν με πλασματικά αυξημένη συχνότητα στην ομάδα των ασθενών, αφού θα είχαμε και ασθενείς που έχουν επιβιώσει από τη νόσο (παλιές περιπτώσεις).</a:t>
            </a:r>
          </a:p>
          <a:p>
            <a:pPr marL="749808" lvl="1" indent="-457200">
              <a:buFont typeface="+mj-lt"/>
              <a:buAutoNum type="arabicPeriod"/>
            </a:pPr>
            <a:r>
              <a:rPr lang="el-GR" dirty="0"/>
              <a:t>Σε μερικές παθήσεις με μακροχρόνια επιβίωση μπορεί να υπάρξει σύγχυση ανάμεσα σε παλιότερα γεγονότα με δυνητική αιτιολογική σημασία και σε γεγονότα που συνέβησαν μετά την εμφάνιση της πάθησης.</a:t>
            </a:r>
          </a:p>
        </p:txBody>
      </p:sp>
    </p:spTree>
    <p:extLst>
      <p:ext uri="{BB962C8B-B14F-4D97-AF65-F5344CB8AC3E}">
        <p14:creationId xmlns:p14="http://schemas.microsoft.com/office/powerpoint/2010/main" val="224946588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4598E8-E43F-42D1-9CBA-1C6E7C670471}"/>
              </a:ext>
            </a:extLst>
          </p:cNvPr>
          <p:cNvSpPr>
            <a:spLocks noGrp="1"/>
          </p:cNvSpPr>
          <p:nvPr>
            <p:ph type="title"/>
          </p:nvPr>
        </p:nvSpPr>
        <p:spPr/>
        <p:txBody>
          <a:bodyPr>
            <a:normAutofit/>
          </a:bodyPr>
          <a:lstStyle/>
          <a:p>
            <a:r>
              <a:rPr lang="el-GR" dirty="0"/>
              <a:t>Συστηματικό σφάλμα άρνησης συμμετοχής</a:t>
            </a:r>
          </a:p>
        </p:txBody>
      </p:sp>
      <p:sp>
        <p:nvSpPr>
          <p:cNvPr id="3" name="Content Placeholder 2">
            <a:extLst>
              <a:ext uri="{FF2B5EF4-FFF2-40B4-BE49-F238E27FC236}">
                <a16:creationId xmlns:a16="http://schemas.microsoft.com/office/drawing/2014/main" id="{A62D9825-DB43-4D79-B0AC-6E11D4EA675C}"/>
              </a:ext>
            </a:extLst>
          </p:cNvPr>
          <p:cNvSpPr>
            <a:spLocks noGrp="1"/>
          </p:cNvSpPr>
          <p:nvPr>
            <p:ph idx="1"/>
          </p:nvPr>
        </p:nvSpPr>
        <p:spPr/>
        <p:txBody>
          <a:bodyPr/>
          <a:lstStyle/>
          <a:p>
            <a:r>
              <a:rPr lang="el-GR" dirty="0"/>
              <a:t>Συμβαίνει όταν τα άτομα που συμμετέχουν σε μια μελέτη «ασθενών-μαρτύρων» διαφέρουν από τα άτομα που αρνούνται να συμμετάσχουν, όπως συμβαίνει και στις μελέτες </a:t>
            </a:r>
            <a:r>
              <a:rPr lang="el-GR" dirty="0" err="1"/>
              <a:t>κοόρτης</a:t>
            </a:r>
            <a:r>
              <a:rPr lang="el-GR" dirty="0"/>
              <a:t>.</a:t>
            </a:r>
          </a:p>
          <a:p>
            <a:r>
              <a:rPr lang="el-GR" dirty="0"/>
              <a:t>Π.χ. οι καπνιστές είναι λιγότερο πιθανό να επιστρέψουν τα ερωτηματολόγια σε σχέση με τους μη καπνιστές, ενώ τα πολυάσχολα άτομα συμμετέχουν σε μικρότερο βαθμό ως «μάρτυρες» σε μια μελέτη «ασθενών-μαρτύρων».</a:t>
            </a:r>
          </a:p>
        </p:txBody>
      </p:sp>
    </p:spTree>
    <p:extLst>
      <p:ext uri="{BB962C8B-B14F-4D97-AF65-F5344CB8AC3E}">
        <p14:creationId xmlns:p14="http://schemas.microsoft.com/office/powerpoint/2010/main" val="79922580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6A05C11B-F868-D773-FD1A-C7F6D7D73DAF}"/>
              </a:ext>
            </a:extLst>
          </p:cNvPr>
          <p:cNvSpPr>
            <a:spLocks noGrp="1"/>
          </p:cNvSpPr>
          <p:nvPr>
            <p:ph type="title"/>
          </p:nvPr>
        </p:nvSpPr>
        <p:spPr/>
        <p:txBody>
          <a:bodyPr/>
          <a:lstStyle/>
          <a:p>
            <a:r>
              <a:rPr lang="el-GR" dirty="0"/>
              <a:t>Συστηματικά σφάλματα πληροφορίας</a:t>
            </a:r>
            <a:endParaRPr lang="en-GB" dirty="0"/>
          </a:p>
        </p:txBody>
      </p:sp>
      <p:sp>
        <p:nvSpPr>
          <p:cNvPr id="3" name="Θέση περιεχομένου 2">
            <a:extLst>
              <a:ext uri="{FF2B5EF4-FFF2-40B4-BE49-F238E27FC236}">
                <a16:creationId xmlns:a16="http://schemas.microsoft.com/office/drawing/2014/main" id="{65B9B4F4-81AF-22AC-15D1-3C3D276204A3}"/>
              </a:ext>
            </a:extLst>
          </p:cNvPr>
          <p:cNvSpPr>
            <a:spLocks noGrp="1"/>
          </p:cNvSpPr>
          <p:nvPr>
            <p:ph idx="1"/>
          </p:nvPr>
        </p:nvSpPr>
        <p:spPr/>
        <p:txBody>
          <a:bodyPr/>
          <a:lstStyle/>
          <a:p>
            <a:r>
              <a:rPr lang="el-GR" dirty="0"/>
              <a:t>Οφείλεται στην εσφαλμένη πληροφορία που συλλέγεται για τα μελετώμενα άτομα ή στην εσφαλμένη πληροφορία που προέρχεται από τα ίδια τα μελετώμενα άτομα.</a:t>
            </a:r>
          </a:p>
          <a:p>
            <a:r>
              <a:rPr lang="el-GR" dirty="0"/>
              <a:t>Η εσφαλμένη αυτή πληροφορία οδηγεί σε </a:t>
            </a:r>
            <a:r>
              <a:rPr lang="el-GR" dirty="0" err="1"/>
              <a:t>δυσταξινόμηση</a:t>
            </a:r>
            <a:r>
              <a:rPr lang="el-GR" dirty="0"/>
              <a:t> όταν ο μελετώμενος προσδιοριστής αποτελεί ποιοτική μεταβλητή και το σφάλμα έχει ως αποτέλεσμα ένα άτομο να τοποθετείται σε λανθασμένη κατηγορία.</a:t>
            </a:r>
          </a:p>
          <a:p>
            <a:r>
              <a:rPr lang="el-GR" dirty="0"/>
              <a:t>Ένας «βαρύς» καπνιστής, π.χ., που ταξινομείται ως «ελαφρύς» οδηγεί σε </a:t>
            </a:r>
            <a:r>
              <a:rPr lang="el-GR" dirty="0" err="1"/>
              <a:t>δυσταξινόμηση</a:t>
            </a:r>
            <a:r>
              <a:rPr lang="el-GR" dirty="0"/>
              <a:t>. </a:t>
            </a:r>
            <a:endParaRPr lang="en-GB" dirty="0"/>
          </a:p>
        </p:txBody>
      </p:sp>
    </p:spTree>
    <p:extLst>
      <p:ext uri="{BB962C8B-B14F-4D97-AF65-F5344CB8AC3E}">
        <p14:creationId xmlns:p14="http://schemas.microsoft.com/office/powerpoint/2010/main" val="351130831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E8A57A7-8538-3A80-37D5-CD6EA23F66EA}"/>
              </a:ext>
            </a:extLst>
          </p:cNvPr>
          <p:cNvSpPr>
            <a:spLocks noGrp="1"/>
          </p:cNvSpPr>
          <p:nvPr>
            <p:ph type="title"/>
          </p:nvPr>
        </p:nvSpPr>
        <p:spPr/>
        <p:txBody>
          <a:bodyPr/>
          <a:lstStyle/>
          <a:p>
            <a:r>
              <a:rPr lang="el-GR" dirty="0" err="1"/>
              <a:t>Δυσταξινόμηση</a:t>
            </a:r>
            <a:endParaRPr lang="en-GB" dirty="0"/>
          </a:p>
        </p:txBody>
      </p:sp>
      <p:sp>
        <p:nvSpPr>
          <p:cNvPr id="3" name="Θέση περιεχομένου 2">
            <a:extLst>
              <a:ext uri="{FF2B5EF4-FFF2-40B4-BE49-F238E27FC236}">
                <a16:creationId xmlns:a16="http://schemas.microsoft.com/office/drawing/2014/main" id="{984A430C-3584-2605-823F-24349777D404}"/>
              </a:ext>
            </a:extLst>
          </p:cNvPr>
          <p:cNvSpPr>
            <a:spLocks noGrp="1"/>
          </p:cNvSpPr>
          <p:nvPr>
            <p:ph idx="1"/>
          </p:nvPr>
        </p:nvSpPr>
        <p:spPr/>
        <p:txBody>
          <a:bodyPr/>
          <a:lstStyle/>
          <a:p>
            <a:r>
              <a:rPr lang="el-GR" dirty="0"/>
              <a:t>Διαφορική </a:t>
            </a:r>
            <a:r>
              <a:rPr lang="el-GR" dirty="0" err="1"/>
              <a:t>δυσταξινόμηση</a:t>
            </a:r>
            <a:r>
              <a:rPr lang="el-GR" dirty="0"/>
              <a:t>:</a:t>
            </a:r>
          </a:p>
          <a:p>
            <a:pPr lvl="1"/>
            <a:r>
              <a:rPr lang="el-GR" dirty="0"/>
              <a:t>Συστηματικό σφάλμα ανάκλησης</a:t>
            </a:r>
          </a:p>
          <a:p>
            <a:pPr lvl="1"/>
            <a:r>
              <a:rPr lang="el-GR" dirty="0"/>
              <a:t>Διαγνωστικό συστηματικό σφάλμα</a:t>
            </a:r>
          </a:p>
          <a:p>
            <a:r>
              <a:rPr lang="el-GR" dirty="0"/>
              <a:t>Μη διαφορική </a:t>
            </a:r>
            <a:r>
              <a:rPr lang="el-GR" dirty="0" err="1"/>
              <a:t>δυσταξινόμηση</a:t>
            </a:r>
            <a:endParaRPr lang="el-GR" dirty="0"/>
          </a:p>
          <a:p>
            <a:endParaRPr lang="en-GB" dirty="0"/>
          </a:p>
        </p:txBody>
      </p:sp>
    </p:spTree>
    <p:extLst>
      <p:ext uri="{BB962C8B-B14F-4D97-AF65-F5344CB8AC3E}">
        <p14:creationId xmlns:p14="http://schemas.microsoft.com/office/powerpoint/2010/main" val="349605891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B2002B9-176B-1EB9-A802-FB03075AFF19}"/>
              </a:ext>
            </a:extLst>
          </p:cNvPr>
          <p:cNvSpPr>
            <a:spLocks noGrp="1"/>
          </p:cNvSpPr>
          <p:nvPr>
            <p:ph type="title"/>
          </p:nvPr>
        </p:nvSpPr>
        <p:spPr/>
        <p:txBody>
          <a:bodyPr>
            <a:normAutofit/>
          </a:bodyPr>
          <a:lstStyle/>
          <a:p>
            <a:r>
              <a:rPr lang="el-GR" dirty="0"/>
              <a:t>Διαφορική </a:t>
            </a:r>
            <a:r>
              <a:rPr lang="el-GR" dirty="0" err="1"/>
              <a:t>δυσταξινόμηση</a:t>
            </a:r>
            <a:r>
              <a:rPr lang="el-GR" dirty="0"/>
              <a:t>-</a:t>
            </a:r>
            <a:br>
              <a:rPr lang="el-GR" dirty="0"/>
            </a:br>
            <a:r>
              <a:rPr lang="el-GR" dirty="0"/>
              <a:t>Συστηματικό σφάλμα ανάκλησης</a:t>
            </a:r>
            <a:endParaRPr lang="en-GB" dirty="0"/>
          </a:p>
        </p:txBody>
      </p:sp>
      <p:sp>
        <p:nvSpPr>
          <p:cNvPr id="3" name="Θέση περιεχομένου 2">
            <a:extLst>
              <a:ext uri="{FF2B5EF4-FFF2-40B4-BE49-F238E27FC236}">
                <a16:creationId xmlns:a16="http://schemas.microsoft.com/office/drawing/2014/main" id="{A3EB968B-05DE-F642-CF0B-7A07414CB8D0}"/>
              </a:ext>
            </a:extLst>
          </p:cNvPr>
          <p:cNvSpPr>
            <a:spLocks noGrp="1"/>
          </p:cNvSpPr>
          <p:nvPr>
            <p:ph idx="1"/>
          </p:nvPr>
        </p:nvSpPr>
        <p:spPr/>
        <p:txBody>
          <a:bodyPr/>
          <a:lstStyle/>
          <a:p>
            <a:r>
              <a:rPr lang="el-GR" dirty="0"/>
              <a:t>Συμβαίνει σε μελέτες όπου η πληροφορία για τον προσδιοριστή στηρίζεται στη συνέντευξη των ατόμων μετά την εμφάνιση της πάθησης.</a:t>
            </a:r>
          </a:p>
          <a:p>
            <a:r>
              <a:rPr lang="el-GR" dirty="0"/>
              <a:t>Τα άτομα καλούνται να θυμηθούν, δηλαδή να ανακαλέσουν πληροφορίες του παρελθόντος.</a:t>
            </a:r>
          </a:p>
          <a:p>
            <a:r>
              <a:rPr lang="el-GR" dirty="0"/>
              <a:t>Ένας τρόπος αποφυγής του σφάλματος της ανάκλησης είναι ο καλύτερος σχεδιασμός των ερωτήσεων, ώστε να επιτυγχάνεται ακριβέστερη ανάκληση.</a:t>
            </a:r>
          </a:p>
          <a:p>
            <a:r>
              <a:rPr lang="el-GR" dirty="0"/>
              <a:t>Ένας άλλος τρόπος για να αποφευχθεί το σφάλμα ανάκλησης είναι οι απαιτούμενες πληροφορίες να μην προέρχονται από προσωπικές συνεντεύξεις, αλλά από ιατρικά αρχεία των ατόμων.</a:t>
            </a:r>
          </a:p>
          <a:p>
            <a:endParaRPr lang="en-GB" dirty="0"/>
          </a:p>
        </p:txBody>
      </p:sp>
    </p:spTree>
    <p:extLst>
      <p:ext uri="{BB962C8B-B14F-4D97-AF65-F5344CB8AC3E}">
        <p14:creationId xmlns:p14="http://schemas.microsoft.com/office/powerpoint/2010/main" val="39375453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42E481-DB7B-47D5-B240-6C02C8FE4D4A}"/>
              </a:ext>
            </a:extLst>
          </p:cNvPr>
          <p:cNvSpPr>
            <a:spLocks noGrp="1"/>
          </p:cNvSpPr>
          <p:nvPr>
            <p:ph type="title"/>
          </p:nvPr>
        </p:nvSpPr>
        <p:spPr/>
        <p:txBody>
          <a:bodyPr/>
          <a:lstStyle/>
          <a:p>
            <a:r>
              <a:rPr lang="el-GR" dirty="0"/>
              <a:t>Εγκυρότητα στις επιδημιολογικές μελέτες</a:t>
            </a:r>
          </a:p>
        </p:txBody>
      </p:sp>
      <p:sp>
        <p:nvSpPr>
          <p:cNvPr id="3" name="Content Placeholder 2">
            <a:extLst>
              <a:ext uri="{FF2B5EF4-FFF2-40B4-BE49-F238E27FC236}">
                <a16:creationId xmlns:a16="http://schemas.microsoft.com/office/drawing/2014/main" id="{279BEEDF-1217-41AA-96EB-18F503AFF7E1}"/>
              </a:ext>
            </a:extLst>
          </p:cNvPr>
          <p:cNvSpPr>
            <a:spLocks noGrp="1"/>
          </p:cNvSpPr>
          <p:nvPr>
            <p:ph idx="1"/>
          </p:nvPr>
        </p:nvSpPr>
        <p:spPr/>
        <p:txBody>
          <a:bodyPr>
            <a:normAutofit fontScale="85000" lnSpcReduction="10000"/>
          </a:bodyPr>
          <a:lstStyle/>
          <a:p>
            <a:r>
              <a:rPr lang="el-GR" dirty="0"/>
              <a:t>Στην πλειονότητα των περιπτώσεων, το αντικείμενο των επιδημιολογικών μελετών είναι ο υπολογισμός ενός μέτρου σχέσης.</a:t>
            </a:r>
          </a:p>
          <a:p>
            <a:r>
              <a:rPr lang="el-GR" dirty="0"/>
              <a:t>Εάν π.χ., το αντικείμενο μιας μελέτης είναι ο υπολογισμός του λόγου των επιπτώσεων-πυκνοτήτων του καρκίνου πνεύμονα στους καπνιστές σε σχέση με τους μη καπνιστές, τότε η εμπειρική τιμή του λόγου που προκύπτει αποτελεί εκτίμηση της πραγματικής τιμής του λόγου των επιπτώσεων-πυκνοτήτων.</a:t>
            </a:r>
          </a:p>
          <a:p>
            <a:r>
              <a:rPr lang="el-GR" dirty="0"/>
              <a:t>Όσο πλησιέστερα είναι η τιμή που προκύπτει από τη μελέτη προς την πραγματική τιμή τόσο μικρότερο είναι το σφάλμα που υπεισέρχεται και τόσο πιο αυθεντικό είναι το αποτέλεσμα της μελέτης.</a:t>
            </a:r>
          </a:p>
          <a:p>
            <a:r>
              <a:rPr lang="el-GR" dirty="0"/>
              <a:t>Το πρόβλημα, ωστόσο, έγκειται στο ότι δεν είναι γνωστή η πραγματική τιμή του λόγου των επιπτώσεων-πυκνοτήτων.</a:t>
            </a:r>
          </a:p>
          <a:p>
            <a:r>
              <a:rPr lang="el-GR" dirty="0"/>
              <a:t>Έτσι, επειδή οι πραγματικές τιμές είναι άγνωστες, δεν είναι δυνατόν να καθοριστεί με ακρίβεια το σφάλμα σε μια μελέτη.</a:t>
            </a:r>
          </a:p>
          <a:p>
            <a:r>
              <a:rPr lang="el-GR" dirty="0"/>
              <a:t>Για τον λόγο αυτόν, ο σχεδιασμός των επιδημιολογικών μελετών απαιτεί ιδιαίτερη προσοχή ώστε να περιορίζονται, όσο το δυνατόν περισσότερο, τόσο τα συστηματικά σφάλματα όσο και το τυχαίο σφάλμα και να διασφαλίζεται η ακρίβεια και η εγκυρότητα της μελέτης. </a:t>
            </a:r>
          </a:p>
        </p:txBody>
      </p:sp>
    </p:spTree>
    <p:extLst>
      <p:ext uri="{BB962C8B-B14F-4D97-AF65-F5344CB8AC3E}">
        <p14:creationId xmlns:p14="http://schemas.microsoft.com/office/powerpoint/2010/main" val="287652059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8B43C4F-67C7-5398-B39D-542385897E42}"/>
              </a:ext>
            </a:extLst>
          </p:cNvPr>
          <p:cNvSpPr>
            <a:spLocks noGrp="1"/>
          </p:cNvSpPr>
          <p:nvPr>
            <p:ph type="title"/>
          </p:nvPr>
        </p:nvSpPr>
        <p:spPr/>
        <p:txBody>
          <a:bodyPr>
            <a:normAutofit/>
          </a:bodyPr>
          <a:lstStyle/>
          <a:p>
            <a:r>
              <a:rPr lang="el-GR" dirty="0"/>
              <a:t>Διαφορική </a:t>
            </a:r>
            <a:r>
              <a:rPr lang="el-GR" dirty="0" err="1"/>
              <a:t>δυσταξινόμηση</a:t>
            </a:r>
            <a:r>
              <a:rPr lang="el-GR" dirty="0"/>
              <a:t>-</a:t>
            </a:r>
            <a:br>
              <a:rPr lang="el-GR" dirty="0"/>
            </a:br>
            <a:r>
              <a:rPr lang="el-GR" dirty="0"/>
              <a:t>διαγνωστικό συστηματικό σφάλμα</a:t>
            </a:r>
            <a:endParaRPr lang="en-GB" dirty="0"/>
          </a:p>
        </p:txBody>
      </p:sp>
      <p:sp>
        <p:nvSpPr>
          <p:cNvPr id="3" name="Θέση περιεχομένου 2">
            <a:extLst>
              <a:ext uri="{FF2B5EF4-FFF2-40B4-BE49-F238E27FC236}">
                <a16:creationId xmlns:a16="http://schemas.microsoft.com/office/drawing/2014/main" id="{CADF43A3-EE84-E6C7-BCF5-30B1446ED1FC}"/>
              </a:ext>
            </a:extLst>
          </p:cNvPr>
          <p:cNvSpPr>
            <a:spLocks noGrp="1"/>
          </p:cNvSpPr>
          <p:nvPr>
            <p:ph idx="1"/>
          </p:nvPr>
        </p:nvSpPr>
        <p:spPr/>
        <p:txBody>
          <a:bodyPr/>
          <a:lstStyle/>
          <a:p>
            <a:r>
              <a:rPr lang="el-GR" dirty="0"/>
              <a:t>Η πάθηση </a:t>
            </a:r>
            <a:r>
              <a:rPr lang="el-GR" dirty="0" err="1"/>
              <a:t>υποδιαγιγνώσκεται</a:t>
            </a:r>
            <a:r>
              <a:rPr lang="el-GR" dirty="0"/>
              <a:t> σε μεγαλύτερο βαθμό στα μη εκτεθειμένα άτομα απ’ ό,τι στα εκτεθειμένα. </a:t>
            </a:r>
          </a:p>
          <a:p>
            <a:r>
              <a:rPr lang="el-GR" dirty="0"/>
              <a:t>Π.χ. σε μια μελέτη για την εκτίμηση της επίδρασης του καπνίσματος στην εμφάνιση εμφυσήματος η πληροφορία βασίζεται στις ιατρικές διαγνώσεις. Όμως, είναι πιθανό το εμφύσημα να διαγιγνώσκεται συχνότερα στους καπνιστές σε σχέση με τους μη καπνιστές, επειδή συνήθως οι ιατροί εξετάζουν λεπτομερέστερα τους καπνιστές για νοσήματα του πνεύμονα. Έτσι, η διάγνωση του εμφυσήματος διαφεύγει συχνότερα στους μη καπνιστές.</a:t>
            </a:r>
          </a:p>
          <a:p>
            <a:r>
              <a:rPr lang="el-GR" dirty="0"/>
              <a:t>Το διαγνωστικό συστηματικό σφάλμα μπορεί να αποφευχθεί με την πραγματοποίηση ειδικού εργαστηριακού ελέγχου για τη διάγνωση της νόσου (π.χ. του εμφυσήματος)</a:t>
            </a:r>
            <a:endParaRPr lang="en-GB" dirty="0"/>
          </a:p>
        </p:txBody>
      </p:sp>
    </p:spTree>
    <p:extLst>
      <p:ext uri="{BB962C8B-B14F-4D97-AF65-F5344CB8AC3E}">
        <p14:creationId xmlns:p14="http://schemas.microsoft.com/office/powerpoint/2010/main" val="215568874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894C671-DAA5-600B-4467-D58D118EA579}"/>
              </a:ext>
            </a:extLst>
          </p:cNvPr>
          <p:cNvSpPr>
            <a:spLocks noGrp="1"/>
          </p:cNvSpPr>
          <p:nvPr>
            <p:ph type="title"/>
          </p:nvPr>
        </p:nvSpPr>
        <p:spPr/>
        <p:txBody>
          <a:bodyPr/>
          <a:lstStyle/>
          <a:p>
            <a:r>
              <a:rPr lang="el-GR" dirty="0"/>
              <a:t>Μη διαφορική </a:t>
            </a:r>
            <a:r>
              <a:rPr lang="el-GR" dirty="0" err="1"/>
              <a:t>δυσταξινόμηση</a:t>
            </a:r>
            <a:endParaRPr lang="en-GB" dirty="0"/>
          </a:p>
        </p:txBody>
      </p:sp>
      <p:sp>
        <p:nvSpPr>
          <p:cNvPr id="3" name="Θέση περιεχομένου 2">
            <a:extLst>
              <a:ext uri="{FF2B5EF4-FFF2-40B4-BE49-F238E27FC236}">
                <a16:creationId xmlns:a16="http://schemas.microsoft.com/office/drawing/2014/main" id="{21C616E1-0E13-96CD-BCF2-A62A93FBE8CA}"/>
              </a:ext>
            </a:extLst>
          </p:cNvPr>
          <p:cNvSpPr>
            <a:spLocks noGrp="1"/>
          </p:cNvSpPr>
          <p:nvPr>
            <p:ph idx="1"/>
          </p:nvPr>
        </p:nvSpPr>
        <p:spPr/>
        <p:txBody>
          <a:bodyPr/>
          <a:lstStyle/>
          <a:p>
            <a:r>
              <a:rPr lang="el-GR" dirty="0"/>
              <a:t>Ένας προσδιοριστής </a:t>
            </a:r>
            <a:r>
              <a:rPr lang="el-GR" dirty="0" err="1"/>
              <a:t>δυσταξινομείται</a:t>
            </a:r>
            <a:r>
              <a:rPr lang="el-GR" dirty="0"/>
              <a:t> με τρόπο που δεν επηρεάζεται από την ύπαρξη ή μη της πάθησης.</a:t>
            </a:r>
          </a:p>
          <a:p>
            <a:r>
              <a:rPr lang="el-GR" dirty="0"/>
              <a:t>Π.χ. σε μελέτη που διερευνά τη σχέση μεταξύ κατανάλωσης λιπαρών (προσδιοριστής) και εμφράγματος. Επειδή δεν μπορούν να αποφευχθούν όλα τα σφάλματα στις μετρήσεις, κάποια άτομα που λαμβάνουν λιπαρά γεύματα ταξινομούνται εσφαλμένα στην κατηγορία των μη εκτεθειμένων και το αντίστροφο. Εάν οι </a:t>
            </a:r>
            <a:r>
              <a:rPr lang="el-GR" dirty="0" err="1"/>
              <a:t>δυσταξινομήσεις</a:t>
            </a:r>
            <a:r>
              <a:rPr lang="el-GR" dirty="0"/>
              <a:t> αυτές δεν σχετίζονται με το αν το άτομο θα εμφανίσει έμφραγμα, τότε η </a:t>
            </a:r>
            <a:r>
              <a:rPr lang="el-GR" dirty="0" err="1"/>
              <a:t>δυσταξινόμηση</a:t>
            </a:r>
            <a:r>
              <a:rPr lang="el-GR" dirty="0"/>
              <a:t> είναι μη διαφορική.</a:t>
            </a:r>
          </a:p>
          <a:p>
            <a:endParaRPr lang="en-GB" dirty="0"/>
          </a:p>
        </p:txBody>
      </p:sp>
    </p:spTree>
    <p:extLst>
      <p:ext uri="{BB962C8B-B14F-4D97-AF65-F5344CB8AC3E}">
        <p14:creationId xmlns:p14="http://schemas.microsoft.com/office/powerpoint/2010/main" val="251972851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DF5BA96-1164-0E52-3D2B-722BF1F965F8}"/>
              </a:ext>
            </a:extLst>
          </p:cNvPr>
          <p:cNvSpPr>
            <a:spLocks noGrp="1"/>
          </p:cNvSpPr>
          <p:nvPr>
            <p:ph type="title"/>
          </p:nvPr>
        </p:nvSpPr>
        <p:spPr/>
        <p:txBody>
          <a:bodyPr/>
          <a:lstStyle/>
          <a:p>
            <a:r>
              <a:rPr lang="el-GR" dirty="0"/>
              <a:t>Ακρίβεια στις επιδημιολογικές μελέτες </a:t>
            </a:r>
            <a:endParaRPr lang="en-GB" dirty="0"/>
          </a:p>
        </p:txBody>
      </p:sp>
      <p:sp>
        <p:nvSpPr>
          <p:cNvPr id="3" name="Θέση περιεχομένου 2">
            <a:extLst>
              <a:ext uri="{FF2B5EF4-FFF2-40B4-BE49-F238E27FC236}">
                <a16:creationId xmlns:a16="http://schemas.microsoft.com/office/drawing/2014/main" id="{E9AE7B46-B208-3C28-F31D-D553575F6AA6}"/>
              </a:ext>
            </a:extLst>
          </p:cNvPr>
          <p:cNvSpPr>
            <a:spLocks noGrp="1"/>
          </p:cNvSpPr>
          <p:nvPr>
            <p:ph idx="1"/>
          </p:nvPr>
        </p:nvSpPr>
        <p:spPr/>
        <p:txBody>
          <a:bodyPr>
            <a:normAutofit fontScale="85000" lnSpcReduction="20000"/>
          </a:bodyPr>
          <a:lstStyle/>
          <a:p>
            <a:r>
              <a:rPr lang="el-GR" dirty="0"/>
              <a:t>Όταν σε μια μελέτη δεν υπάρχει τυχαίο σφάλμα, τότε η μελέτη λέγεται ότι έχει ακρίβεια.</a:t>
            </a:r>
          </a:p>
          <a:p>
            <a:r>
              <a:rPr lang="el-GR" dirty="0"/>
              <a:t>Ιδανικά, η ανάλυση των δεδομένων και η παρουσίαση των αποτελεσμάτων μιας επιδημιολογικής μελέτης θα πρέπει να περιλαμβάνει τον υπολογισμό του κατάλληλου μέτρου σχέσης και την εκτίμηση του τυχαίου σφάλματος.</a:t>
            </a:r>
          </a:p>
          <a:p>
            <a:r>
              <a:rPr lang="el-GR" dirty="0"/>
              <a:t>Για τον σκοπό αυτό, χρησιμοποιείται η στατιστική εκτίμηση.</a:t>
            </a:r>
          </a:p>
          <a:p>
            <a:r>
              <a:rPr lang="el-GR" dirty="0"/>
              <a:t>Το διάστημα εμπιστοσύνης (</a:t>
            </a:r>
            <a:r>
              <a:rPr lang="en-GB" dirty="0"/>
              <a:t>Confidence Interval)</a:t>
            </a:r>
            <a:r>
              <a:rPr lang="el-GR" dirty="0"/>
              <a:t> είναι ένα εύρος τιμών γύρω από μια σημειακή εκτιμήτρια, το οποίο δείχνει τον βαθμό στατιστικής ακρίβειας της εκτίμησης, με την προϋπόθεση πως δεν υπάρχουν συστηματικά σφάλματα.</a:t>
            </a:r>
          </a:p>
          <a:p>
            <a:r>
              <a:rPr lang="el-GR" dirty="0"/>
              <a:t>Το διάστημα εμπιστοσύνης</a:t>
            </a:r>
            <a:r>
              <a:rPr lang="en-GB" dirty="0"/>
              <a:t>,</a:t>
            </a:r>
            <a:r>
              <a:rPr lang="el-GR" dirty="0"/>
              <a:t> δηλαδή</a:t>
            </a:r>
            <a:r>
              <a:rPr lang="en-GB" dirty="0"/>
              <a:t>, </a:t>
            </a:r>
            <a:r>
              <a:rPr lang="el-GR" dirty="0"/>
              <a:t>αφορά στην υποθετική εκείνη περίπτωση κατά την οποία σε μια μελέτη υπάρχει μόνο τυχαίο σφάλμα.</a:t>
            </a:r>
          </a:p>
          <a:p>
            <a:r>
              <a:rPr lang="el-GR" dirty="0"/>
              <a:t>Όσο μεγαλύτερο είναι ένα διάστημα εμπιστοσύνης τόσο μεγαλύτερο είναι το τυχαίο σφάλμα που υπεισέρχεται στη μέτρηση και τόσο μικρότερη η ακρίβεια της μέτρησης.</a:t>
            </a:r>
          </a:p>
          <a:p>
            <a:r>
              <a:rPr lang="el-GR" dirty="0"/>
              <a:t>Ο υπολογισμός των διαστημάτων εμπιστοσύνης είναι απαραίτητος, καθώς η σημειακή εκτιμήτρια αποτελεί μια τιμή και δεν μπορεί να εκφράσει τη στατιστική μεταβλητότητα ή διαφορετικά το τυχαίο σφάλμα που υπάρχει σε μια μέτρηση.</a:t>
            </a:r>
          </a:p>
          <a:p>
            <a:endParaRPr lang="en-GB" dirty="0"/>
          </a:p>
        </p:txBody>
      </p:sp>
    </p:spTree>
    <p:extLst>
      <p:ext uri="{BB962C8B-B14F-4D97-AF65-F5344CB8AC3E}">
        <p14:creationId xmlns:p14="http://schemas.microsoft.com/office/powerpoint/2010/main" val="134277884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11A85C27-12FE-C9E2-3D05-2C0875D46C0F}"/>
              </a:ext>
            </a:extLst>
          </p:cNvPr>
          <p:cNvSpPr>
            <a:spLocks noGrp="1"/>
          </p:cNvSpPr>
          <p:nvPr>
            <p:ph type="title"/>
          </p:nvPr>
        </p:nvSpPr>
        <p:spPr/>
        <p:txBody>
          <a:bodyPr/>
          <a:lstStyle/>
          <a:p>
            <a:r>
              <a:rPr lang="el-GR" dirty="0"/>
              <a:t>Έλεγχοι υποθέσεων</a:t>
            </a:r>
            <a:endParaRPr lang="en-GB" dirty="0"/>
          </a:p>
        </p:txBody>
      </p:sp>
      <p:sp>
        <p:nvSpPr>
          <p:cNvPr id="3" name="Θέση περιεχομένου 2">
            <a:extLst>
              <a:ext uri="{FF2B5EF4-FFF2-40B4-BE49-F238E27FC236}">
                <a16:creationId xmlns:a16="http://schemas.microsoft.com/office/drawing/2014/main" id="{CFABC989-DA0A-ECFC-D9F0-26A73C955218}"/>
              </a:ext>
            </a:extLst>
          </p:cNvPr>
          <p:cNvSpPr>
            <a:spLocks noGrp="1"/>
          </p:cNvSpPr>
          <p:nvPr>
            <p:ph idx="1"/>
          </p:nvPr>
        </p:nvSpPr>
        <p:spPr/>
        <p:txBody>
          <a:bodyPr>
            <a:normAutofit fontScale="85000" lnSpcReduction="20000"/>
          </a:bodyPr>
          <a:lstStyle/>
          <a:p>
            <a:r>
              <a:rPr lang="el-GR" dirty="0"/>
              <a:t>Στους ελέγχους υποθέσεων οι ερευνητές πρέπει να καθορίζουν τη μηδενική και την εναλλακτική υπόθεση, καθώς επίσης και τις τιμές που θα λάβουν τα σφάλματα τύπου Ι και ΙΙ.</a:t>
            </a:r>
          </a:p>
          <a:p>
            <a:r>
              <a:rPr lang="el-GR" dirty="0"/>
              <a:t>Συνήθως η </a:t>
            </a:r>
            <a:r>
              <a:rPr lang="el-GR" b="1" dirty="0"/>
              <a:t>μηδενική υπόθεση </a:t>
            </a:r>
            <a:r>
              <a:rPr lang="el-GR" dirty="0"/>
              <a:t>υποστηρίζει πως δεν υπάρχει σχέση ανάμεσα στον προσδιοριστή και τη συχνότητα εμφάνισης της έκβασης και διατυπώνεται με σκοπό να αναιρεθεί.</a:t>
            </a:r>
          </a:p>
          <a:p>
            <a:r>
              <a:rPr lang="el-GR" dirty="0"/>
              <a:t>Η συμπληρωματική της μηδενικής υπόθεσης καλείται </a:t>
            </a:r>
            <a:r>
              <a:rPr lang="el-GR" b="1" dirty="0"/>
              <a:t>εναλλακτική υπόθεση </a:t>
            </a:r>
            <a:r>
              <a:rPr lang="el-GR" dirty="0"/>
              <a:t>και σύμφωνα με αυτήν υπάρχει σχέση μεταξύ του προσδιοριστή και της συχνότητας εμφάνισης της πάθησης.</a:t>
            </a:r>
          </a:p>
          <a:p>
            <a:r>
              <a:rPr lang="el-GR" dirty="0"/>
              <a:t>Στην περίπτωση αυτή, ο έλεγχος υπόθεσης καλείται έλεγχος διπλής κατεύθυνσης.</a:t>
            </a:r>
          </a:p>
          <a:p>
            <a:r>
              <a:rPr lang="el-GR" dirty="0"/>
              <a:t>Με βάση τον στατιστικό έλεγχο που πραγματοποιείται, η μηδενική υπόθεση είτε απορρίπτεται είτε όχι.</a:t>
            </a:r>
          </a:p>
          <a:p>
            <a:r>
              <a:rPr lang="el-GR" dirty="0"/>
              <a:t>Εάν η τιμή του </a:t>
            </a:r>
            <a:r>
              <a:rPr lang="en-GB" dirty="0"/>
              <a:t>p </a:t>
            </a:r>
            <a:r>
              <a:rPr lang="el-GR" dirty="0"/>
              <a:t>που προκύπτει με βάση τα δεδομένα μιας μελέτης είναι μικρότερη από την τιμή α, τότε απορρίπτεται η μηδενική υπόθεση, ενώ εάν η τιμή </a:t>
            </a:r>
            <a:r>
              <a:rPr lang="en-GB" dirty="0"/>
              <a:t>p </a:t>
            </a:r>
            <a:r>
              <a:rPr lang="el-GR" dirty="0"/>
              <a:t>είναι μεγαλύτερη από την τιμή α, τότε δεν απορρίπτεται η μηδενική υπόθεση.</a:t>
            </a:r>
          </a:p>
          <a:p>
            <a:r>
              <a:rPr lang="el-GR" b="1" dirty="0"/>
              <a:t>Σε καμία όμως περίπτωση τα δεδομένα μιας μελέτης δεν μπορούν να προσφέρουν απόδειξη ότι η μηδενική υπόθεση είναι αληθής. Αν δεν απορριφθεί η μηδενική υπόθεση, τότε ισχύει ότι τα δεδομένα της μελέτης στα οποία στηρίζεται ο έλεγχος υπόθεσης δεν επαρκούν για την απόρριψή της.</a:t>
            </a:r>
          </a:p>
          <a:p>
            <a:endParaRPr lang="el-GR" dirty="0"/>
          </a:p>
          <a:p>
            <a:endParaRPr lang="en-GB" b="1" dirty="0"/>
          </a:p>
        </p:txBody>
      </p:sp>
    </p:spTree>
    <p:extLst>
      <p:ext uri="{BB962C8B-B14F-4D97-AF65-F5344CB8AC3E}">
        <p14:creationId xmlns:p14="http://schemas.microsoft.com/office/powerpoint/2010/main" val="73339209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2B854AC-1CCD-0846-BAAC-8ACABA4D6453}"/>
              </a:ext>
            </a:extLst>
          </p:cNvPr>
          <p:cNvSpPr>
            <a:spLocks noGrp="1"/>
          </p:cNvSpPr>
          <p:nvPr>
            <p:ph type="title"/>
          </p:nvPr>
        </p:nvSpPr>
        <p:spPr/>
        <p:txBody>
          <a:bodyPr/>
          <a:lstStyle/>
          <a:p>
            <a:r>
              <a:rPr lang="el-GR" dirty="0"/>
              <a:t>Έλεγχοι υποθέσεων</a:t>
            </a:r>
            <a:endParaRPr lang="en-GB" dirty="0"/>
          </a:p>
        </p:txBody>
      </p:sp>
      <p:sp>
        <p:nvSpPr>
          <p:cNvPr id="3" name="Θέση περιεχομένου 2">
            <a:extLst>
              <a:ext uri="{FF2B5EF4-FFF2-40B4-BE49-F238E27FC236}">
                <a16:creationId xmlns:a16="http://schemas.microsoft.com/office/drawing/2014/main" id="{7127BFD6-F3AB-C1C0-984E-0A5204A991E1}"/>
              </a:ext>
            </a:extLst>
          </p:cNvPr>
          <p:cNvSpPr>
            <a:spLocks noGrp="1"/>
          </p:cNvSpPr>
          <p:nvPr>
            <p:ph idx="1"/>
          </p:nvPr>
        </p:nvSpPr>
        <p:spPr/>
        <p:txBody>
          <a:bodyPr/>
          <a:lstStyle/>
          <a:p>
            <a:r>
              <a:rPr lang="el-GR" dirty="0"/>
              <a:t>Εάν είναι γνωστό πριν από τη διεξαγωγή της μελέτης ότι υπάρχει θετική ή αρνητική σχέση μεταξύ προσδιοριστή και συχνότητας εμφάνισης της έκβασης, τότε ο έλεγχος της υπόθεσης μπορεί να είναι μονής κατεύθυνσης.</a:t>
            </a:r>
          </a:p>
          <a:p>
            <a:r>
              <a:rPr lang="el-GR" dirty="0"/>
              <a:t>Π.χ.: διερευνάται η σχέση μεταξύ καπνιστικής συνήθειας και καρκίνου του πνεύμονα. Τότε η μηδενική υπόθεση είναι πως το κάπνισμα μειώνει τη συχνότητα εμφάνισης του καρκίνου του πνεύμονα, ενώ η εναλλακτική υπόθεση είναι πως το κάπνισμα αυξάνει τη συχνότητα αυτή. </a:t>
            </a:r>
            <a:endParaRPr lang="en-GB" dirty="0"/>
          </a:p>
        </p:txBody>
      </p:sp>
    </p:spTree>
    <p:extLst>
      <p:ext uri="{BB962C8B-B14F-4D97-AF65-F5344CB8AC3E}">
        <p14:creationId xmlns:p14="http://schemas.microsoft.com/office/powerpoint/2010/main" val="219172528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1CC548CA-E4FE-141F-962D-158EE29A2BC9}"/>
              </a:ext>
            </a:extLst>
          </p:cNvPr>
          <p:cNvSpPr>
            <a:spLocks noGrp="1"/>
          </p:cNvSpPr>
          <p:nvPr>
            <p:ph type="title"/>
          </p:nvPr>
        </p:nvSpPr>
        <p:spPr/>
        <p:txBody>
          <a:bodyPr/>
          <a:lstStyle/>
          <a:p>
            <a:r>
              <a:rPr lang="el-GR" dirty="0"/>
              <a:t>Έλεγχοι υποθέσεων</a:t>
            </a:r>
            <a:endParaRPr lang="en-GB" dirty="0"/>
          </a:p>
        </p:txBody>
      </p:sp>
      <p:sp>
        <p:nvSpPr>
          <p:cNvPr id="3" name="Θέση περιεχομένου 2">
            <a:extLst>
              <a:ext uri="{FF2B5EF4-FFF2-40B4-BE49-F238E27FC236}">
                <a16:creationId xmlns:a16="http://schemas.microsoft.com/office/drawing/2014/main" id="{8B828EB2-C03B-0609-F243-D53D7B41A9B8}"/>
              </a:ext>
            </a:extLst>
          </p:cNvPr>
          <p:cNvSpPr>
            <a:spLocks noGrp="1"/>
          </p:cNvSpPr>
          <p:nvPr>
            <p:ph idx="1"/>
          </p:nvPr>
        </p:nvSpPr>
        <p:spPr/>
        <p:txBody>
          <a:bodyPr/>
          <a:lstStyle/>
          <a:p>
            <a:r>
              <a:rPr lang="el-GR" dirty="0"/>
              <a:t>Συχνά δεν αναφέρεται καν η ακριβής τιμή </a:t>
            </a:r>
            <a:r>
              <a:rPr lang="en-GB" dirty="0"/>
              <a:t>p, </a:t>
            </a:r>
            <a:r>
              <a:rPr lang="el-GR" dirty="0"/>
              <a:t>παρά μόνο αν η τιμή αυτή είναι μεγαλύτερη ή μικρότερη από την τιμή α.</a:t>
            </a:r>
          </a:p>
          <a:p>
            <a:r>
              <a:rPr lang="el-GR" dirty="0"/>
              <a:t>α: προκαθορισμένο από τους ερευνητές επίπεδο στατιστικής σημαντικότητας.</a:t>
            </a:r>
          </a:p>
          <a:p>
            <a:r>
              <a:rPr lang="el-GR" dirty="0"/>
              <a:t>Δεν υπάρχει </a:t>
            </a:r>
            <a:r>
              <a:rPr lang="el-GR"/>
              <a:t>ωστόσο κανένας </a:t>
            </a:r>
            <a:r>
              <a:rPr lang="el-GR" dirty="0"/>
              <a:t>λόγος ένα συνεχές μέτρο, όπως η τιμή </a:t>
            </a:r>
            <a:r>
              <a:rPr lang="en-GB" dirty="0"/>
              <a:t>p, </a:t>
            </a:r>
            <a:r>
              <a:rPr lang="el-GR" dirty="0"/>
              <a:t>να μετατρέπεται σε διχοτόμο, διότι έτσι χάνεται πολύτιμη πληροφορία. Για τον λόγο αυτόν, πρέπει να αναφέρεται η ακριβής τιμή </a:t>
            </a:r>
            <a:r>
              <a:rPr lang="en-GB" dirty="0"/>
              <a:t>p </a:t>
            </a:r>
            <a:r>
              <a:rPr lang="el-GR" dirty="0"/>
              <a:t>και όχι απλώς αν είναι &gt; ή &lt; από την τιμή του α.</a:t>
            </a:r>
          </a:p>
          <a:p>
            <a:r>
              <a:rPr lang="el-GR" dirty="0"/>
              <a:t>Η χρήση των τιμών </a:t>
            </a:r>
            <a:r>
              <a:rPr lang="en-GB" dirty="0"/>
              <a:t>p </a:t>
            </a:r>
            <a:r>
              <a:rPr lang="el-GR" dirty="0"/>
              <a:t>για την εξαγωγή ασφαλών συμπερασμάτων σχετικά με τον έλεγχο υποθέσεων είναι εξαιρετικά επισφαλής.</a:t>
            </a:r>
          </a:p>
          <a:p>
            <a:r>
              <a:rPr lang="el-GR" dirty="0"/>
              <a:t>Η τιμή </a:t>
            </a:r>
            <a:r>
              <a:rPr lang="en-GB" dirty="0"/>
              <a:t>p, </a:t>
            </a:r>
            <a:r>
              <a:rPr lang="el-GR" dirty="0"/>
              <a:t>εξάλλου, δεν εκφράζει το μέγεθος της σχέσης μεταξύ προσδιοριστή  και συχνότητας εμφάνισης της έκβασης και την ακρίβεια της μέτρησης που πραγματοποιείται σε μια μελέτη.</a:t>
            </a:r>
          </a:p>
          <a:p>
            <a:endParaRPr lang="en-GB" dirty="0"/>
          </a:p>
        </p:txBody>
      </p:sp>
    </p:spTree>
    <p:extLst>
      <p:ext uri="{BB962C8B-B14F-4D97-AF65-F5344CB8AC3E}">
        <p14:creationId xmlns:p14="http://schemas.microsoft.com/office/powerpoint/2010/main" val="21167500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38736BB2-A0A6-32D4-7083-0252322FA2D8}"/>
              </a:ext>
            </a:extLst>
          </p:cNvPr>
          <p:cNvSpPr>
            <a:spLocks noGrp="1"/>
          </p:cNvSpPr>
          <p:nvPr>
            <p:ph type="title"/>
          </p:nvPr>
        </p:nvSpPr>
        <p:spPr/>
        <p:txBody>
          <a:bodyPr/>
          <a:lstStyle/>
          <a:p>
            <a:r>
              <a:rPr lang="el-GR" dirty="0"/>
              <a:t>Σφάλματα τύπου Ι και ΙΙ</a:t>
            </a:r>
            <a:endParaRPr lang="en-GB" dirty="0"/>
          </a:p>
        </p:txBody>
      </p:sp>
      <p:sp>
        <p:nvSpPr>
          <p:cNvPr id="3" name="Θέση περιεχομένου 2">
            <a:extLst>
              <a:ext uri="{FF2B5EF4-FFF2-40B4-BE49-F238E27FC236}">
                <a16:creationId xmlns:a16="http://schemas.microsoft.com/office/drawing/2014/main" id="{66C10378-2E2B-D37F-8F57-ACADCAC6EA27}"/>
              </a:ext>
            </a:extLst>
          </p:cNvPr>
          <p:cNvSpPr>
            <a:spLocks noGrp="1"/>
          </p:cNvSpPr>
          <p:nvPr>
            <p:ph idx="1"/>
          </p:nvPr>
        </p:nvSpPr>
        <p:spPr/>
        <p:txBody>
          <a:bodyPr>
            <a:normAutofit fontScale="92500" lnSpcReduction="10000"/>
          </a:bodyPr>
          <a:lstStyle/>
          <a:p>
            <a:r>
              <a:rPr lang="el-GR" b="1" dirty="0"/>
              <a:t>Το σφάλμα τύπου Ι </a:t>
            </a:r>
            <a:r>
              <a:rPr lang="el-GR" dirty="0"/>
              <a:t>ή αλλιώς σφάλμα απόρριψης ή σφάλμα α συμβαίνει όταν απορρίπτεται η μηδενική υπόθεση, ενώ είναι αληθής. Είναι δηλαδή το ποσοστό των ψευδώς θετικών αποτελεσμάτων. </a:t>
            </a:r>
          </a:p>
          <a:p>
            <a:r>
              <a:rPr lang="el-GR" dirty="0"/>
              <a:t>Είναι το ποσοστό των ψευδώς θετικών αποτελεσμάτων των ελέγχων των υποθέσεων, όπου λανθασμένα συμπεραίνεται πως υπάρχει σχέση μεταξύ προσδιοριστή και συχνότητας εμφάνισης της έκβασης.</a:t>
            </a:r>
          </a:p>
          <a:p>
            <a:r>
              <a:rPr lang="el-GR" dirty="0"/>
              <a:t>Αν α=0,05, τότε εάν χρησιμοποιηθούν κατ’ επανάληψη έλεγχοι της υπόθεσης διατηρώντας το επίπεδο στατιστικής σημαντικότητας στο 0,05, τότε θα απορριφθεί λανθασμένα η μηδενική υπόθεση, ενώ ισχύει, 5 φορές στους 100 ελέγχους.</a:t>
            </a:r>
          </a:p>
          <a:p>
            <a:r>
              <a:rPr lang="el-GR" b="1" dirty="0"/>
              <a:t>Το σφάλμα τύπου ΙΙ </a:t>
            </a:r>
            <a:r>
              <a:rPr lang="el-GR" dirty="0"/>
              <a:t>ή αλλιώς σφάλμα αποδοχής ή σφάλμα β, συμβαίνει όταν δεν απορρίπτεται η μηδενική υπόθεση, ενώ είναι λανθασμένη. Είναι δηλαδή το ποσοστό των ψευδώς αρνητικών αποτελεσμάτων. Δηλαδή λανθασμένα συμπεραίνεται πως δεν υπάρχει σχέση μεταξύ προσδιοριστή και συχνότητας εμφάνισης της έκβασης, καθώς η σχέση αυτή υφίσταται.</a:t>
            </a:r>
          </a:p>
          <a:p>
            <a:endParaRPr lang="en-GB" dirty="0"/>
          </a:p>
        </p:txBody>
      </p:sp>
    </p:spTree>
    <p:extLst>
      <p:ext uri="{BB962C8B-B14F-4D97-AF65-F5344CB8AC3E}">
        <p14:creationId xmlns:p14="http://schemas.microsoft.com/office/powerpoint/2010/main" val="229775923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A8F80FD-40D7-FD00-EC2E-A70841F70722}"/>
              </a:ext>
            </a:extLst>
          </p:cNvPr>
          <p:cNvSpPr>
            <a:spLocks noGrp="1"/>
          </p:cNvSpPr>
          <p:nvPr>
            <p:ph type="title"/>
          </p:nvPr>
        </p:nvSpPr>
        <p:spPr/>
        <p:txBody>
          <a:bodyPr/>
          <a:lstStyle/>
          <a:p>
            <a:r>
              <a:rPr lang="el-GR" dirty="0"/>
              <a:t>Κριτική </a:t>
            </a:r>
            <a:endParaRPr lang="en-GB" dirty="0"/>
          </a:p>
        </p:txBody>
      </p:sp>
      <p:sp>
        <p:nvSpPr>
          <p:cNvPr id="3" name="Θέση περιεχομένου 2">
            <a:extLst>
              <a:ext uri="{FF2B5EF4-FFF2-40B4-BE49-F238E27FC236}">
                <a16:creationId xmlns:a16="http://schemas.microsoft.com/office/drawing/2014/main" id="{61D0AD6A-71B2-5666-AFE9-F5970DB3B845}"/>
              </a:ext>
            </a:extLst>
          </p:cNvPr>
          <p:cNvSpPr>
            <a:spLocks noGrp="1"/>
          </p:cNvSpPr>
          <p:nvPr>
            <p:ph idx="1"/>
          </p:nvPr>
        </p:nvSpPr>
        <p:spPr/>
        <p:txBody>
          <a:bodyPr/>
          <a:lstStyle/>
          <a:p>
            <a:r>
              <a:rPr lang="el-GR" dirty="0"/>
              <a:t>Έχει ασκηθεί μεγάλη κριτική στη χρήση των ελέγχων των υποθέσεων για την εξαγωγή συμπερασμάτων στη </a:t>
            </a:r>
            <a:r>
              <a:rPr lang="el-GR" dirty="0" err="1"/>
              <a:t>βιοϊατρική</a:t>
            </a:r>
            <a:r>
              <a:rPr lang="el-GR" dirty="0"/>
              <a:t> έρευνα.</a:t>
            </a:r>
          </a:p>
          <a:p>
            <a:r>
              <a:rPr lang="el-GR" dirty="0"/>
              <a:t>Προτείνεται, αντί των τιμών </a:t>
            </a:r>
            <a:r>
              <a:rPr lang="en-GB" dirty="0"/>
              <a:t>p, </a:t>
            </a:r>
            <a:r>
              <a:rPr lang="el-GR" dirty="0"/>
              <a:t>να χρησιμοποιούνται τα διαστήματα εμπιστοσύνης, που υποδηλώνουν ταυτόχρονα τόσο το μέγεθος της σχέσης μεταξύ προσδιοριστή και έκβασης όσο και το μέγεθος του τυχαίου σφάλματος.</a:t>
            </a:r>
            <a:endParaRPr lang="en-GB" dirty="0"/>
          </a:p>
        </p:txBody>
      </p:sp>
    </p:spTree>
    <p:extLst>
      <p:ext uri="{BB962C8B-B14F-4D97-AF65-F5344CB8AC3E}">
        <p14:creationId xmlns:p14="http://schemas.microsoft.com/office/powerpoint/2010/main" val="152223290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650FC39-056F-3EC5-CB92-8267AB8026CC}"/>
              </a:ext>
            </a:extLst>
          </p:cNvPr>
          <p:cNvSpPr>
            <a:spLocks noGrp="1"/>
          </p:cNvSpPr>
          <p:nvPr>
            <p:ph type="title"/>
          </p:nvPr>
        </p:nvSpPr>
        <p:spPr/>
        <p:txBody>
          <a:bodyPr/>
          <a:lstStyle/>
          <a:p>
            <a:r>
              <a:rPr lang="el-GR" dirty="0"/>
              <a:t>Στατιστική εκτίμηση</a:t>
            </a:r>
            <a:endParaRPr lang="en-GB" dirty="0"/>
          </a:p>
        </p:txBody>
      </p:sp>
      <p:sp>
        <p:nvSpPr>
          <p:cNvPr id="3" name="Θέση περιεχομένου 2">
            <a:extLst>
              <a:ext uri="{FF2B5EF4-FFF2-40B4-BE49-F238E27FC236}">
                <a16:creationId xmlns:a16="http://schemas.microsoft.com/office/drawing/2014/main" id="{7C0E1A2E-C211-C518-B390-A3D7A33B07D2}"/>
              </a:ext>
            </a:extLst>
          </p:cNvPr>
          <p:cNvSpPr>
            <a:spLocks noGrp="1"/>
          </p:cNvSpPr>
          <p:nvPr>
            <p:ph idx="1"/>
          </p:nvPr>
        </p:nvSpPr>
        <p:spPr/>
        <p:txBody>
          <a:bodyPr/>
          <a:lstStyle/>
          <a:p>
            <a:r>
              <a:rPr lang="el-GR" dirty="0"/>
              <a:t>Σημειακή εκτίμηση: όταν η εκτίμηση παρουσιάζεται ως μια και μοναδική τιμή.</a:t>
            </a:r>
          </a:p>
          <a:p>
            <a:r>
              <a:rPr lang="el-GR" dirty="0"/>
              <a:t>Διαστήματα εμπιστοσύνης: παρέχουν ένα εύρος τιμών γύρω από τη σημειακή εκτιμήτρια.</a:t>
            </a:r>
          </a:p>
          <a:p>
            <a:r>
              <a:rPr lang="el-GR" dirty="0"/>
              <a:t>Το διάστημα εμπιστοσύνης καθορίζεται από τους ερευνητές και ισούται με 1-α. Κυμαίνεται μεταξύ 0-100%.</a:t>
            </a:r>
          </a:p>
          <a:p>
            <a:r>
              <a:rPr lang="el-GR" dirty="0"/>
              <a:t>Όταν α=0,05, τότε το διάστημα εμπιστοσύνης είναι 95% (=1-α= 1-0,05=0,95=95%).</a:t>
            </a:r>
          </a:p>
          <a:p>
            <a:r>
              <a:rPr lang="el-GR" dirty="0"/>
              <a:t>Στην πλειοψηφία των περιπτώσεων, λαμβάνεται το 95% διάστημα εμπιστοσύνης και σπανιότερα το 90% ή το 99% διάστημα εμπιστοσύνης.</a:t>
            </a:r>
          </a:p>
          <a:p>
            <a:r>
              <a:rPr lang="el-GR" dirty="0"/>
              <a:t>Ένα ευρύ διάστημα εμπιστοσύνης υποδηλώνει μικρότερη ακρίβεια, ενώ ένα στενότερο υποδηλώνει μεγαλύτερη ακρίβεια.</a:t>
            </a:r>
          </a:p>
          <a:p>
            <a:r>
              <a:rPr lang="el-GR" dirty="0"/>
              <a:t>Το ανώτερο και το κατώτερο όριο του διαστήματος εμπιστοσύνης είναι τα όρια εμπιστοσύνης.</a:t>
            </a:r>
            <a:endParaRPr lang="en-GB" dirty="0"/>
          </a:p>
        </p:txBody>
      </p:sp>
    </p:spTree>
    <p:extLst>
      <p:ext uri="{BB962C8B-B14F-4D97-AF65-F5344CB8AC3E}">
        <p14:creationId xmlns:p14="http://schemas.microsoft.com/office/powerpoint/2010/main" val="214177058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1DF4DEF1-24FC-B68E-5669-E4777A5C2EE6}"/>
              </a:ext>
            </a:extLst>
          </p:cNvPr>
          <p:cNvSpPr>
            <a:spLocks noGrp="1"/>
          </p:cNvSpPr>
          <p:nvPr>
            <p:ph type="title"/>
          </p:nvPr>
        </p:nvSpPr>
        <p:spPr/>
        <p:txBody>
          <a:bodyPr/>
          <a:lstStyle/>
          <a:p>
            <a:r>
              <a:rPr lang="el-GR" dirty="0"/>
              <a:t>Διάστημα εμπιστοσύνης</a:t>
            </a:r>
            <a:endParaRPr lang="en-GB" dirty="0"/>
          </a:p>
        </p:txBody>
      </p:sp>
      <p:sp>
        <p:nvSpPr>
          <p:cNvPr id="3" name="Θέση περιεχομένου 2">
            <a:extLst>
              <a:ext uri="{FF2B5EF4-FFF2-40B4-BE49-F238E27FC236}">
                <a16:creationId xmlns:a16="http://schemas.microsoft.com/office/drawing/2014/main" id="{B4FC8BE1-52C0-7C7D-6583-8FD1D15170E4}"/>
              </a:ext>
            </a:extLst>
          </p:cNvPr>
          <p:cNvSpPr>
            <a:spLocks noGrp="1"/>
          </p:cNvSpPr>
          <p:nvPr>
            <p:ph idx="1"/>
          </p:nvPr>
        </p:nvSpPr>
        <p:spPr/>
        <p:txBody>
          <a:bodyPr>
            <a:normAutofit fontScale="92500" lnSpcReduction="20000"/>
          </a:bodyPr>
          <a:lstStyle/>
          <a:p>
            <a:r>
              <a:rPr lang="el-GR" dirty="0"/>
              <a:t>95% διάστημα εμπιστοσύνης: αν πάρουμε 100 τυχαία δείγματα και υπολογίσουμε 100 διαστήματα εμπιστοσύνης, τότε τα 95 από τα 100 διαστήματα εμπιστοσύνης θα περιέχουν την πραγματική τιμή, ενώ τα 5 όχι. </a:t>
            </a:r>
          </a:p>
          <a:p>
            <a:r>
              <a:rPr lang="el-GR" b="1" dirty="0"/>
              <a:t>Δεν σημαίνει πως περιέχουν την πραγματική τιμή με 95% πιθανότητα.</a:t>
            </a:r>
          </a:p>
          <a:p>
            <a:r>
              <a:rPr lang="el-GR" dirty="0"/>
              <a:t>Εάν το μέτρο σχέσης που υπολογίζεται είναι η διαφορά των μέτρων συχνότητας στους εκτεθειμένους και μη εκτεθειμένους, τότε εξετάζεται εάν το διάστημα εμπιστοσύνης του μέτρου σχέσης περιλαμβάνει την τιμή μηδέν. Αν περιλαμβάνει το μηδέν, τότε δεν απορρίπτεται η μηδενική υπόθεση.</a:t>
            </a:r>
          </a:p>
          <a:p>
            <a:r>
              <a:rPr lang="el-GR" dirty="0"/>
              <a:t>Εάν το μέτρο σχέσης που υπολογίζεται είναι ο λόγος των μέτρων συχνότητας στους εκτεθειμένους και μη εκτεθειμένους, τότε εξετάζεται εάν το διάστημα εμπιστοσύνης του μέτρου σχέσης περιλαμβάνει την μονάδα. Αν περιλαμβάνει την μονάδα, τότε δεν απορρίπτεται η μηδενική υπόθεση.</a:t>
            </a:r>
          </a:p>
          <a:p>
            <a:r>
              <a:rPr lang="el-GR" b="1" dirty="0"/>
              <a:t>Άρα, στην περίπτωση που το μέτρο σχέσης είναι η διαφορά των μέτρων συχνότητας, η «κρίσιμη» τιμή που εξετάζεται είναι το μηδέν, ενώ αν το μέτρο σχέσης είναι ο λόγος των μέτρων συχνότητας, τότε η «κρίσιμη» τιμή είναι η μονάδα.</a:t>
            </a:r>
          </a:p>
          <a:p>
            <a:endParaRPr lang="el-GR" dirty="0"/>
          </a:p>
          <a:p>
            <a:endParaRPr lang="en-GB" b="1" dirty="0"/>
          </a:p>
        </p:txBody>
      </p:sp>
    </p:spTree>
    <p:extLst>
      <p:ext uri="{BB962C8B-B14F-4D97-AF65-F5344CB8AC3E}">
        <p14:creationId xmlns:p14="http://schemas.microsoft.com/office/powerpoint/2010/main" val="315755957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CC735F-C1DF-47D9-A077-3C1945C310B5}"/>
              </a:ext>
            </a:extLst>
          </p:cNvPr>
          <p:cNvSpPr>
            <a:spLocks noGrp="1"/>
          </p:cNvSpPr>
          <p:nvPr>
            <p:ph type="title"/>
          </p:nvPr>
        </p:nvSpPr>
        <p:spPr/>
        <p:txBody>
          <a:bodyPr/>
          <a:lstStyle/>
          <a:p>
            <a:r>
              <a:rPr lang="el-GR" dirty="0"/>
              <a:t>Είδη σφάλματος</a:t>
            </a:r>
          </a:p>
        </p:txBody>
      </p:sp>
      <p:sp>
        <p:nvSpPr>
          <p:cNvPr id="3" name="Content Placeholder 2">
            <a:extLst>
              <a:ext uri="{FF2B5EF4-FFF2-40B4-BE49-F238E27FC236}">
                <a16:creationId xmlns:a16="http://schemas.microsoft.com/office/drawing/2014/main" id="{27221FD6-B65B-48DF-AB98-4FA88DCA0B64}"/>
              </a:ext>
            </a:extLst>
          </p:cNvPr>
          <p:cNvSpPr>
            <a:spLocks noGrp="1"/>
          </p:cNvSpPr>
          <p:nvPr>
            <p:ph idx="1"/>
          </p:nvPr>
        </p:nvSpPr>
        <p:spPr/>
        <p:txBody>
          <a:bodyPr/>
          <a:lstStyle/>
          <a:p>
            <a:r>
              <a:rPr lang="el-GR" dirty="0"/>
              <a:t>Στην επιδημιολογική μελέτη υπάρχουν δύο είδη σφάλματος, το τυχαίο και το συστηματικό.</a:t>
            </a:r>
          </a:p>
          <a:p>
            <a:r>
              <a:rPr lang="el-GR" dirty="0"/>
              <a:t>Τα συστηματικά σφάλματα διακρίνονται σε:</a:t>
            </a:r>
          </a:p>
          <a:p>
            <a:pPr marL="749808" lvl="1" indent="-457200">
              <a:buFont typeface="+mj-lt"/>
              <a:buAutoNum type="arabicPeriod"/>
            </a:pPr>
            <a:r>
              <a:rPr lang="el-GR" dirty="0"/>
              <a:t>Συστηματικά σφάλματα επιλογής</a:t>
            </a:r>
          </a:p>
          <a:p>
            <a:pPr marL="749808" lvl="1" indent="-457200">
              <a:buFont typeface="+mj-lt"/>
              <a:buAutoNum type="arabicPeriod"/>
            </a:pPr>
            <a:r>
              <a:rPr lang="el-GR" dirty="0"/>
              <a:t>Συστηματικά σφάλματα πληροφορίας</a:t>
            </a:r>
          </a:p>
          <a:p>
            <a:pPr marL="749808" lvl="1" indent="-457200">
              <a:buFont typeface="+mj-lt"/>
              <a:buAutoNum type="arabicPeriod"/>
            </a:pPr>
            <a:r>
              <a:rPr lang="el-GR" dirty="0" err="1"/>
              <a:t>Συγχυτές</a:t>
            </a:r>
            <a:r>
              <a:rPr lang="el-GR" dirty="0"/>
              <a:t> </a:t>
            </a:r>
          </a:p>
        </p:txBody>
      </p:sp>
    </p:spTree>
    <p:extLst>
      <p:ext uri="{BB962C8B-B14F-4D97-AF65-F5344CB8AC3E}">
        <p14:creationId xmlns:p14="http://schemas.microsoft.com/office/powerpoint/2010/main" val="32318843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AE2F4BE-9980-CE2A-CAC7-C3433C43B982}"/>
              </a:ext>
            </a:extLst>
          </p:cNvPr>
          <p:cNvSpPr>
            <a:spLocks noGrp="1"/>
          </p:cNvSpPr>
          <p:nvPr>
            <p:ph type="title"/>
          </p:nvPr>
        </p:nvSpPr>
        <p:spPr/>
        <p:txBody>
          <a:bodyPr/>
          <a:lstStyle/>
          <a:p>
            <a:r>
              <a:rPr lang="el-GR" dirty="0"/>
              <a:t>Ερωτήσεις κατανόησης</a:t>
            </a:r>
            <a:endParaRPr lang="en-GB" dirty="0"/>
          </a:p>
        </p:txBody>
      </p:sp>
      <p:sp>
        <p:nvSpPr>
          <p:cNvPr id="3" name="Θέση περιεχομένου 2">
            <a:extLst>
              <a:ext uri="{FF2B5EF4-FFF2-40B4-BE49-F238E27FC236}">
                <a16:creationId xmlns:a16="http://schemas.microsoft.com/office/drawing/2014/main" id="{A72DD3BC-7E11-9934-C644-023AF80CCE50}"/>
              </a:ext>
            </a:extLst>
          </p:cNvPr>
          <p:cNvSpPr>
            <a:spLocks noGrp="1"/>
          </p:cNvSpPr>
          <p:nvPr>
            <p:ph idx="1"/>
          </p:nvPr>
        </p:nvSpPr>
        <p:spPr/>
        <p:txBody>
          <a:bodyPr/>
          <a:lstStyle/>
          <a:p>
            <a:endParaRPr lang="en-GB"/>
          </a:p>
        </p:txBody>
      </p:sp>
    </p:spTree>
    <p:extLst>
      <p:ext uri="{BB962C8B-B14F-4D97-AF65-F5344CB8AC3E}">
        <p14:creationId xmlns:p14="http://schemas.microsoft.com/office/powerpoint/2010/main" val="424674143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620F034F-0221-990D-09D8-EFF38D2DE21A}"/>
              </a:ext>
            </a:extLst>
          </p:cNvPr>
          <p:cNvSpPr>
            <a:spLocks noGrp="1"/>
          </p:cNvSpPr>
          <p:nvPr>
            <p:ph type="title"/>
          </p:nvPr>
        </p:nvSpPr>
        <p:spPr/>
        <p:txBody>
          <a:bodyPr/>
          <a:lstStyle/>
          <a:p>
            <a:endParaRPr lang="en-GB"/>
          </a:p>
        </p:txBody>
      </p:sp>
      <p:sp>
        <p:nvSpPr>
          <p:cNvPr id="3" name="Θέση περιεχομένου 2">
            <a:extLst>
              <a:ext uri="{FF2B5EF4-FFF2-40B4-BE49-F238E27FC236}">
                <a16:creationId xmlns:a16="http://schemas.microsoft.com/office/drawing/2014/main" id="{46BF0A6D-FECD-2D2A-6A19-3494D01A1D14}"/>
              </a:ext>
            </a:extLst>
          </p:cNvPr>
          <p:cNvSpPr>
            <a:spLocks noGrp="1"/>
          </p:cNvSpPr>
          <p:nvPr>
            <p:ph idx="1"/>
          </p:nvPr>
        </p:nvSpPr>
        <p:spPr/>
        <p:txBody>
          <a:bodyPr/>
          <a:lstStyle/>
          <a:p>
            <a:r>
              <a:rPr lang="el-GR" dirty="0"/>
              <a:t>1.</a:t>
            </a:r>
            <a:r>
              <a:rPr lang="en-GB" dirty="0"/>
              <a:t> </a:t>
            </a:r>
            <a:r>
              <a:rPr lang="el-GR" dirty="0"/>
              <a:t>Τι ισχύει για τα σφάλματα:</a:t>
            </a:r>
          </a:p>
          <a:p>
            <a:pPr marL="749808" lvl="1" indent="-457200">
              <a:buFont typeface="+mj-lt"/>
              <a:buAutoNum type="arabicPeriod"/>
            </a:pPr>
            <a:r>
              <a:rPr lang="el-GR" dirty="0"/>
              <a:t>Η εκτίμηση του τυχαίου σφάλματος είναι δυνατή ακόμα και αν δεν έχουν εξουδετερωθεί τα συστηματικά σφάλματα μιας μελέτης.</a:t>
            </a:r>
          </a:p>
          <a:p>
            <a:pPr marL="749808" lvl="1" indent="-457200">
              <a:buFont typeface="+mj-lt"/>
              <a:buAutoNum type="arabicPeriod"/>
            </a:pPr>
            <a:r>
              <a:rPr lang="el-GR" dirty="0"/>
              <a:t>Η εκτίμηση του συστηματικού σφάλματος δεν απαιτεί τη γνώση της πραγματικής τιμής του μέτρου σχέσης.</a:t>
            </a:r>
          </a:p>
          <a:p>
            <a:pPr marL="749808" lvl="1" indent="-457200">
              <a:buFont typeface="+mj-lt"/>
              <a:buAutoNum type="arabicPeriod"/>
            </a:pPr>
            <a:r>
              <a:rPr lang="el-GR" dirty="0"/>
              <a:t>Η εκτίμηση του τυχαίου σφάλματος δεν απαιτεί την εξουδετέρωση ή τον έλεγχο των </a:t>
            </a:r>
            <a:r>
              <a:rPr lang="el-GR" dirty="0" err="1"/>
              <a:t>συγχυτών</a:t>
            </a:r>
            <a:r>
              <a:rPr lang="el-GR" dirty="0"/>
              <a:t>.</a:t>
            </a:r>
          </a:p>
          <a:p>
            <a:pPr marL="749808" lvl="1" indent="-457200">
              <a:buFont typeface="+mj-lt"/>
              <a:buAutoNum type="arabicPeriod"/>
            </a:pPr>
            <a:r>
              <a:rPr lang="el-GR" dirty="0"/>
              <a:t>Όταν σε μια μελέτη δεν υπάρχουν συστηματικά σφάλματα, τότε η μελέτη λέγεται ότι έχει εγκυρότητα</a:t>
            </a:r>
            <a:r>
              <a:rPr lang="en-US" dirty="0"/>
              <a:t>.</a:t>
            </a:r>
            <a:endParaRPr lang="el-GR" dirty="0"/>
          </a:p>
          <a:p>
            <a:r>
              <a:rPr lang="el-GR" dirty="0"/>
              <a:t> </a:t>
            </a:r>
            <a:endParaRPr lang="en-GB" dirty="0"/>
          </a:p>
        </p:txBody>
      </p:sp>
    </p:spTree>
    <p:extLst>
      <p:ext uri="{BB962C8B-B14F-4D97-AF65-F5344CB8AC3E}">
        <p14:creationId xmlns:p14="http://schemas.microsoft.com/office/powerpoint/2010/main" val="89211247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97FBD8B-251B-61AF-6D40-EA274C326FA5}"/>
              </a:ext>
            </a:extLst>
          </p:cNvPr>
          <p:cNvSpPr>
            <a:spLocks noGrp="1"/>
          </p:cNvSpPr>
          <p:nvPr>
            <p:ph type="title"/>
          </p:nvPr>
        </p:nvSpPr>
        <p:spPr/>
        <p:txBody>
          <a:bodyPr/>
          <a:lstStyle/>
          <a:p>
            <a:endParaRPr lang="en-GB"/>
          </a:p>
        </p:txBody>
      </p:sp>
      <p:sp>
        <p:nvSpPr>
          <p:cNvPr id="3" name="Θέση περιεχομένου 2">
            <a:extLst>
              <a:ext uri="{FF2B5EF4-FFF2-40B4-BE49-F238E27FC236}">
                <a16:creationId xmlns:a16="http://schemas.microsoft.com/office/drawing/2014/main" id="{5E6DE5E5-0D35-FD36-476E-29B806BCB7A4}"/>
              </a:ext>
            </a:extLst>
          </p:cNvPr>
          <p:cNvSpPr>
            <a:spLocks noGrp="1"/>
          </p:cNvSpPr>
          <p:nvPr>
            <p:ph idx="1"/>
          </p:nvPr>
        </p:nvSpPr>
        <p:spPr/>
        <p:txBody>
          <a:bodyPr/>
          <a:lstStyle/>
          <a:p>
            <a:r>
              <a:rPr lang="el-GR" dirty="0"/>
              <a:t>1.</a:t>
            </a:r>
            <a:r>
              <a:rPr lang="en-GB" dirty="0"/>
              <a:t> </a:t>
            </a:r>
            <a:r>
              <a:rPr lang="el-GR" dirty="0"/>
              <a:t>Τι ισχύει για τα σφάλματα:</a:t>
            </a:r>
          </a:p>
          <a:p>
            <a:pPr marL="749808" lvl="1" indent="-457200">
              <a:buFont typeface="+mj-lt"/>
              <a:buAutoNum type="arabicPeriod"/>
            </a:pPr>
            <a:r>
              <a:rPr lang="el-GR" dirty="0"/>
              <a:t>Η εκτίμηση του τυχαίου σφάλματος είναι δυνατή ακόμα και αν δεν έχουν εξουδετερωθεί τα συστηματικά σφάλματα μιας μελέτης.</a:t>
            </a:r>
          </a:p>
          <a:p>
            <a:pPr marL="749808" lvl="1" indent="-457200">
              <a:buFont typeface="+mj-lt"/>
              <a:buAutoNum type="arabicPeriod"/>
            </a:pPr>
            <a:r>
              <a:rPr lang="el-GR" dirty="0"/>
              <a:t>Η εκτίμηση του συστηματικού σφάλματος δεν απαιτεί τη γνώση της πραγματικής τιμής του μέτρου σχέσης.</a:t>
            </a:r>
          </a:p>
          <a:p>
            <a:pPr marL="749808" lvl="1" indent="-457200">
              <a:buFont typeface="+mj-lt"/>
              <a:buAutoNum type="arabicPeriod"/>
            </a:pPr>
            <a:r>
              <a:rPr lang="el-GR" dirty="0"/>
              <a:t>Η εκτίμηση του τυχαίου σφάλματος δεν απαιτεί την εξουδετέρωση ή τον έλεγχο των </a:t>
            </a:r>
            <a:r>
              <a:rPr lang="el-GR" dirty="0" err="1"/>
              <a:t>συγχυτών</a:t>
            </a:r>
            <a:r>
              <a:rPr lang="el-GR" dirty="0"/>
              <a:t>.</a:t>
            </a:r>
          </a:p>
          <a:p>
            <a:pPr marL="749808" lvl="1" indent="-457200">
              <a:buFont typeface="+mj-lt"/>
              <a:buAutoNum type="arabicPeriod"/>
            </a:pPr>
            <a:r>
              <a:rPr lang="el-GR" dirty="0">
                <a:solidFill>
                  <a:srgbClr val="FF0000"/>
                </a:solidFill>
              </a:rPr>
              <a:t>Όταν σε μια μελέτη δεν υπάρχουν συστηματικά σφάλματα, τότε η μελέτη λέγεται ότι έχει εγκυρότητα</a:t>
            </a:r>
            <a:r>
              <a:rPr lang="en-US" dirty="0">
                <a:solidFill>
                  <a:srgbClr val="FF0000"/>
                </a:solidFill>
              </a:rPr>
              <a:t>.</a:t>
            </a:r>
            <a:endParaRPr lang="el-GR" dirty="0">
              <a:solidFill>
                <a:srgbClr val="FF0000"/>
              </a:solidFill>
            </a:endParaRPr>
          </a:p>
          <a:p>
            <a:endParaRPr lang="en-GB" dirty="0"/>
          </a:p>
        </p:txBody>
      </p:sp>
    </p:spTree>
    <p:extLst>
      <p:ext uri="{BB962C8B-B14F-4D97-AF65-F5344CB8AC3E}">
        <p14:creationId xmlns:p14="http://schemas.microsoft.com/office/powerpoint/2010/main" val="389684328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3215558-D372-C67D-8A7D-9369F1C77F74}"/>
              </a:ext>
            </a:extLst>
          </p:cNvPr>
          <p:cNvSpPr>
            <a:spLocks noGrp="1"/>
          </p:cNvSpPr>
          <p:nvPr>
            <p:ph type="title"/>
          </p:nvPr>
        </p:nvSpPr>
        <p:spPr/>
        <p:txBody>
          <a:bodyPr/>
          <a:lstStyle/>
          <a:p>
            <a:endParaRPr lang="en-GB"/>
          </a:p>
        </p:txBody>
      </p:sp>
      <p:sp>
        <p:nvSpPr>
          <p:cNvPr id="3" name="Θέση περιεχομένου 2">
            <a:extLst>
              <a:ext uri="{FF2B5EF4-FFF2-40B4-BE49-F238E27FC236}">
                <a16:creationId xmlns:a16="http://schemas.microsoft.com/office/drawing/2014/main" id="{0ADC878B-6D00-CF09-ED06-2D34D1F0E768}"/>
              </a:ext>
            </a:extLst>
          </p:cNvPr>
          <p:cNvSpPr>
            <a:spLocks noGrp="1"/>
          </p:cNvSpPr>
          <p:nvPr>
            <p:ph idx="1"/>
          </p:nvPr>
        </p:nvSpPr>
        <p:spPr/>
        <p:txBody>
          <a:bodyPr>
            <a:normAutofit/>
          </a:bodyPr>
          <a:lstStyle/>
          <a:p>
            <a:pPr marL="0" indent="0">
              <a:buNone/>
            </a:pPr>
            <a:r>
              <a:rPr lang="el-GR" dirty="0"/>
              <a:t>2. Τι ισχύει για τα σφάλματα:</a:t>
            </a:r>
          </a:p>
          <a:p>
            <a:pPr marL="749808" lvl="1" indent="-457200">
              <a:buFont typeface="+mj-lt"/>
              <a:buAutoNum type="arabicPeriod"/>
            </a:pPr>
            <a:r>
              <a:rPr lang="el-GR" dirty="0"/>
              <a:t>Το μέγεθος του δείγματος μιας μελέτης σχετίζεται άμεσα με το συστηματικό σφάλμα. </a:t>
            </a:r>
          </a:p>
          <a:p>
            <a:pPr marL="749808" lvl="1" indent="-457200">
              <a:buFont typeface="+mj-lt"/>
              <a:buAutoNum type="arabicPeriod"/>
            </a:pPr>
            <a:r>
              <a:rPr lang="el-GR" dirty="0"/>
              <a:t>Όσο μεγαλύτερος είναι ο αριθμός των συμμετεχόντων σε μια μελέτη τόσο μεγαλύτερο είναι το τυχαίο σφάλμα της μελέτης. </a:t>
            </a:r>
          </a:p>
          <a:p>
            <a:pPr marL="749808" lvl="1" indent="-457200">
              <a:buFont typeface="+mj-lt"/>
              <a:buAutoNum type="arabicPeriod"/>
            </a:pPr>
            <a:r>
              <a:rPr lang="el-GR" dirty="0"/>
              <a:t>Η αύξηση του αριθμού των συμμετεχόντων δεν επηρεάζει το συστηματικό σφάλμα, το οποίο παραμένει σταθερό.</a:t>
            </a:r>
          </a:p>
          <a:p>
            <a:pPr marL="749808" lvl="1" indent="-457200">
              <a:buFont typeface="+mj-lt"/>
              <a:buAutoNum type="arabicPeriod"/>
            </a:pPr>
            <a:r>
              <a:rPr lang="el-GR" dirty="0"/>
              <a:t>Η παρουσία </a:t>
            </a:r>
            <a:r>
              <a:rPr lang="el-GR" dirty="0" err="1"/>
              <a:t>συγχυτών</a:t>
            </a:r>
            <a:r>
              <a:rPr lang="el-GR" dirty="0"/>
              <a:t> δεν μπορεί να διορθωθεί και μετά τη συλλογή των δεδομένων.</a:t>
            </a:r>
          </a:p>
          <a:p>
            <a:pPr marL="0" indent="0">
              <a:buNone/>
            </a:pPr>
            <a:endParaRPr lang="el-GR" dirty="0"/>
          </a:p>
          <a:p>
            <a:pPr marL="0" indent="0">
              <a:buNone/>
            </a:pPr>
            <a:endParaRPr lang="el-GR" dirty="0"/>
          </a:p>
          <a:p>
            <a:endParaRPr lang="en-GB" dirty="0"/>
          </a:p>
        </p:txBody>
      </p:sp>
    </p:spTree>
    <p:extLst>
      <p:ext uri="{BB962C8B-B14F-4D97-AF65-F5344CB8AC3E}">
        <p14:creationId xmlns:p14="http://schemas.microsoft.com/office/powerpoint/2010/main" val="915479559"/>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6011ABAE-C3DF-8B8B-F755-8CD01FBC3C9A}"/>
              </a:ext>
            </a:extLst>
          </p:cNvPr>
          <p:cNvSpPr>
            <a:spLocks noGrp="1"/>
          </p:cNvSpPr>
          <p:nvPr>
            <p:ph type="title"/>
          </p:nvPr>
        </p:nvSpPr>
        <p:spPr/>
        <p:txBody>
          <a:bodyPr/>
          <a:lstStyle/>
          <a:p>
            <a:endParaRPr lang="en-GB"/>
          </a:p>
        </p:txBody>
      </p:sp>
      <p:sp>
        <p:nvSpPr>
          <p:cNvPr id="3" name="Θέση περιεχομένου 2">
            <a:extLst>
              <a:ext uri="{FF2B5EF4-FFF2-40B4-BE49-F238E27FC236}">
                <a16:creationId xmlns:a16="http://schemas.microsoft.com/office/drawing/2014/main" id="{1BB686A1-00B9-BE82-2E00-7A26D6A2E116}"/>
              </a:ext>
            </a:extLst>
          </p:cNvPr>
          <p:cNvSpPr>
            <a:spLocks noGrp="1"/>
          </p:cNvSpPr>
          <p:nvPr>
            <p:ph idx="1"/>
          </p:nvPr>
        </p:nvSpPr>
        <p:spPr/>
        <p:txBody>
          <a:bodyPr/>
          <a:lstStyle/>
          <a:p>
            <a:pPr marL="0" indent="0">
              <a:buNone/>
            </a:pPr>
            <a:r>
              <a:rPr lang="el-GR" dirty="0"/>
              <a:t>2. Τι ισχύει για τα σφάλματα:</a:t>
            </a:r>
          </a:p>
          <a:p>
            <a:pPr marL="749808" lvl="1" indent="-457200">
              <a:buFont typeface="+mj-lt"/>
              <a:buAutoNum type="arabicPeriod"/>
            </a:pPr>
            <a:r>
              <a:rPr lang="el-GR" dirty="0"/>
              <a:t>Το μέγεθος του δείγματος μιας μελέτης σχετίζεται άμεσα με το συστηματικό σφάλμα. </a:t>
            </a:r>
          </a:p>
          <a:p>
            <a:pPr marL="749808" lvl="1" indent="-457200">
              <a:buFont typeface="+mj-lt"/>
              <a:buAutoNum type="arabicPeriod"/>
            </a:pPr>
            <a:r>
              <a:rPr lang="el-GR" dirty="0"/>
              <a:t>Όσο μεγαλύτερος είναι ο αριθμός των συμμετεχόντων σε μια μελέτη τόσο μεγαλύτερο είναι το τυχαίο σφάλμα της μελέτης. </a:t>
            </a:r>
          </a:p>
          <a:p>
            <a:pPr marL="749808" lvl="1" indent="-457200">
              <a:buFont typeface="+mj-lt"/>
              <a:buAutoNum type="arabicPeriod"/>
            </a:pPr>
            <a:r>
              <a:rPr lang="el-GR" dirty="0">
                <a:solidFill>
                  <a:srgbClr val="FF0000"/>
                </a:solidFill>
              </a:rPr>
              <a:t>Η αύξηση του αριθμού των συμμετεχόντων δεν επηρεάζει το συστηματικό σφάλμα, το οποίο παραμένει σταθερό.</a:t>
            </a:r>
          </a:p>
          <a:p>
            <a:pPr marL="749808" lvl="1" indent="-457200">
              <a:buFont typeface="+mj-lt"/>
              <a:buAutoNum type="arabicPeriod"/>
            </a:pPr>
            <a:r>
              <a:rPr lang="el-GR" dirty="0"/>
              <a:t>Η παρουσία </a:t>
            </a:r>
            <a:r>
              <a:rPr lang="el-GR" dirty="0" err="1"/>
              <a:t>συγχυτών</a:t>
            </a:r>
            <a:r>
              <a:rPr lang="el-GR" dirty="0"/>
              <a:t> δεν μπορεί να διορθωθεί και μετά τη συλλογή των δεδομένων.</a:t>
            </a:r>
          </a:p>
          <a:p>
            <a:endParaRPr lang="en-GB" dirty="0"/>
          </a:p>
        </p:txBody>
      </p:sp>
    </p:spTree>
    <p:extLst>
      <p:ext uri="{BB962C8B-B14F-4D97-AF65-F5344CB8AC3E}">
        <p14:creationId xmlns:p14="http://schemas.microsoft.com/office/powerpoint/2010/main" val="441486404"/>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1A906FD7-FF8A-FE9E-D02C-EEFEE388EABC}"/>
              </a:ext>
            </a:extLst>
          </p:cNvPr>
          <p:cNvSpPr>
            <a:spLocks noGrp="1"/>
          </p:cNvSpPr>
          <p:nvPr>
            <p:ph type="title"/>
          </p:nvPr>
        </p:nvSpPr>
        <p:spPr/>
        <p:txBody>
          <a:bodyPr/>
          <a:lstStyle/>
          <a:p>
            <a:endParaRPr lang="en-GB"/>
          </a:p>
        </p:txBody>
      </p:sp>
      <p:sp>
        <p:nvSpPr>
          <p:cNvPr id="3" name="Θέση περιεχομένου 2">
            <a:extLst>
              <a:ext uri="{FF2B5EF4-FFF2-40B4-BE49-F238E27FC236}">
                <a16:creationId xmlns:a16="http://schemas.microsoft.com/office/drawing/2014/main" id="{ECDEBCCC-FEC1-793A-1CE0-36E12B300E74}"/>
              </a:ext>
            </a:extLst>
          </p:cNvPr>
          <p:cNvSpPr>
            <a:spLocks noGrp="1"/>
          </p:cNvSpPr>
          <p:nvPr>
            <p:ph idx="1"/>
          </p:nvPr>
        </p:nvSpPr>
        <p:spPr/>
        <p:txBody>
          <a:bodyPr>
            <a:normAutofit/>
          </a:bodyPr>
          <a:lstStyle/>
          <a:p>
            <a:r>
              <a:rPr lang="el-GR" dirty="0"/>
              <a:t>3. Τι ισχύει για τα συστηματικά σφάλματα επιλογής:</a:t>
            </a:r>
          </a:p>
          <a:p>
            <a:pPr marL="749808" lvl="1" indent="-457200">
              <a:buFont typeface="+mj-lt"/>
              <a:buAutoNum type="arabicPeriod"/>
            </a:pPr>
            <a:r>
              <a:rPr lang="el-GR" dirty="0"/>
              <a:t>Το συστηματικό σφάλμα επιλογής σε μια μελέτη δεν προέρχεται από τις διαδικασίες που χρησιμοποιούνται για την επιλογή των συμμετεχόντων στη μελέτη.</a:t>
            </a:r>
          </a:p>
          <a:p>
            <a:pPr marL="749808" lvl="1" indent="-457200">
              <a:buFont typeface="+mj-lt"/>
              <a:buAutoNum type="arabicPeriod"/>
            </a:pPr>
            <a:r>
              <a:rPr lang="el-GR" dirty="0"/>
              <a:t>Το συστηματικό σφάλμα επιλογής υφίσταται όταν η σχέση μεταξύ του μελετώμενου προσδιοριστή και της συχνότητας εμφάνισης της πάθησης είναι διαφορετική σε εκείνους που συμμετέχουν στη μελέτη σε σχέση με εκείνους που δεν συμμετέχουν.</a:t>
            </a:r>
          </a:p>
          <a:p>
            <a:pPr marL="749808" lvl="1" indent="-457200">
              <a:buFont typeface="+mj-lt"/>
              <a:buAutoNum type="arabicPeriod"/>
            </a:pPr>
            <a:r>
              <a:rPr lang="el-GR" dirty="0"/>
              <a:t> Όταν έχουμε συστηματικό σφάλμα επιλογής δεν παρουσιάζεται διαφοροποίηση του μελετώμενου πληθυσμού σε σχέση με τον πληθυσμό-πηγή. </a:t>
            </a:r>
          </a:p>
          <a:p>
            <a:pPr marL="749808" lvl="1" indent="-457200">
              <a:buFont typeface="+mj-lt"/>
              <a:buAutoNum type="arabicPeriod"/>
            </a:pPr>
            <a:r>
              <a:rPr lang="el-GR" dirty="0"/>
              <a:t>Η παρουσία του συστηματικού σφάλματος επιλογής συνήθως εκτιμάται ποσοτικά.</a:t>
            </a:r>
          </a:p>
          <a:p>
            <a:endParaRPr lang="el-GR" dirty="0"/>
          </a:p>
          <a:p>
            <a:endParaRPr lang="en-GB" dirty="0"/>
          </a:p>
        </p:txBody>
      </p:sp>
    </p:spTree>
    <p:extLst>
      <p:ext uri="{BB962C8B-B14F-4D97-AF65-F5344CB8AC3E}">
        <p14:creationId xmlns:p14="http://schemas.microsoft.com/office/powerpoint/2010/main" val="411392308"/>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D753F3B-677D-B9E1-F9BB-C785AB4BAC4E}"/>
              </a:ext>
            </a:extLst>
          </p:cNvPr>
          <p:cNvSpPr>
            <a:spLocks noGrp="1"/>
          </p:cNvSpPr>
          <p:nvPr>
            <p:ph type="title"/>
          </p:nvPr>
        </p:nvSpPr>
        <p:spPr/>
        <p:txBody>
          <a:bodyPr/>
          <a:lstStyle/>
          <a:p>
            <a:endParaRPr lang="en-GB"/>
          </a:p>
        </p:txBody>
      </p:sp>
      <p:sp>
        <p:nvSpPr>
          <p:cNvPr id="3" name="Θέση περιεχομένου 2">
            <a:extLst>
              <a:ext uri="{FF2B5EF4-FFF2-40B4-BE49-F238E27FC236}">
                <a16:creationId xmlns:a16="http://schemas.microsoft.com/office/drawing/2014/main" id="{E7F4CA2C-5301-5CB1-D96E-FC9CED3EFE4E}"/>
              </a:ext>
            </a:extLst>
          </p:cNvPr>
          <p:cNvSpPr>
            <a:spLocks noGrp="1"/>
          </p:cNvSpPr>
          <p:nvPr>
            <p:ph idx="1"/>
          </p:nvPr>
        </p:nvSpPr>
        <p:spPr/>
        <p:txBody>
          <a:bodyPr/>
          <a:lstStyle/>
          <a:p>
            <a:r>
              <a:rPr lang="el-GR" dirty="0"/>
              <a:t>3. Τι ισχύει για τα συστηματικά σφάλματα επιλογής:</a:t>
            </a:r>
          </a:p>
          <a:p>
            <a:pPr marL="749808" lvl="1" indent="-457200">
              <a:buFont typeface="+mj-lt"/>
              <a:buAutoNum type="arabicPeriod"/>
            </a:pPr>
            <a:r>
              <a:rPr lang="el-GR" dirty="0"/>
              <a:t>Το συστηματικό σφάλμα επιλογής σε μια μελέτη δεν προέρχεται από τις διαδικασίες που χρησιμοποιούνται για την επιλογή των συμμετεχόντων στη μελέτη.</a:t>
            </a:r>
          </a:p>
          <a:p>
            <a:pPr marL="749808" lvl="1" indent="-457200">
              <a:buFont typeface="+mj-lt"/>
              <a:buAutoNum type="arabicPeriod"/>
            </a:pPr>
            <a:r>
              <a:rPr lang="el-GR" dirty="0">
                <a:solidFill>
                  <a:srgbClr val="FF0000"/>
                </a:solidFill>
              </a:rPr>
              <a:t>Το συστηματικό σφάλμα επιλογής υφίσταται όταν η σχέση μεταξύ του μελετώμενου προσδιοριστή και της συχνότητας εμφάνισης της πάθησης είναι διαφορετική σε εκείνους που συμμετέχουν στη μελέτη σε σχέση με εκείνους που δεν συμμετέχουν.</a:t>
            </a:r>
          </a:p>
          <a:p>
            <a:pPr marL="749808" lvl="1" indent="-457200">
              <a:buFont typeface="+mj-lt"/>
              <a:buAutoNum type="arabicPeriod"/>
            </a:pPr>
            <a:r>
              <a:rPr lang="el-GR" dirty="0"/>
              <a:t> Όταν έχουμε συστηματικό σφάλμα επιλογής δεν παρουσιάζεται διαφοροποίηση του μελετώμενου πληθυσμού σε σχέση με τον πληθυσμό-πηγή. </a:t>
            </a:r>
          </a:p>
          <a:p>
            <a:pPr marL="749808" lvl="1" indent="-457200">
              <a:buFont typeface="+mj-lt"/>
              <a:buAutoNum type="arabicPeriod"/>
            </a:pPr>
            <a:r>
              <a:rPr lang="el-GR" dirty="0"/>
              <a:t>Η παρουσία του συστηματικού σφάλματος επιλογής συνήθως εκτιμάται ποσοτικά.</a:t>
            </a:r>
          </a:p>
          <a:p>
            <a:endParaRPr lang="en-GB" dirty="0"/>
          </a:p>
        </p:txBody>
      </p:sp>
    </p:spTree>
    <p:extLst>
      <p:ext uri="{BB962C8B-B14F-4D97-AF65-F5344CB8AC3E}">
        <p14:creationId xmlns:p14="http://schemas.microsoft.com/office/powerpoint/2010/main" val="524296389"/>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B207952-CBF5-DA9F-7FE7-646AF4B0B67E}"/>
              </a:ext>
            </a:extLst>
          </p:cNvPr>
          <p:cNvSpPr>
            <a:spLocks noGrp="1"/>
          </p:cNvSpPr>
          <p:nvPr>
            <p:ph type="title"/>
          </p:nvPr>
        </p:nvSpPr>
        <p:spPr/>
        <p:txBody>
          <a:bodyPr/>
          <a:lstStyle/>
          <a:p>
            <a:endParaRPr lang="en-GB"/>
          </a:p>
        </p:txBody>
      </p:sp>
      <p:sp>
        <p:nvSpPr>
          <p:cNvPr id="3" name="Θέση περιεχομένου 2">
            <a:extLst>
              <a:ext uri="{FF2B5EF4-FFF2-40B4-BE49-F238E27FC236}">
                <a16:creationId xmlns:a16="http://schemas.microsoft.com/office/drawing/2014/main" id="{638423DF-BECD-5B6E-4B32-F86A3EDF6701}"/>
              </a:ext>
            </a:extLst>
          </p:cNvPr>
          <p:cNvSpPr>
            <a:spLocks noGrp="1"/>
          </p:cNvSpPr>
          <p:nvPr>
            <p:ph idx="1"/>
          </p:nvPr>
        </p:nvSpPr>
        <p:spPr/>
        <p:txBody>
          <a:bodyPr/>
          <a:lstStyle/>
          <a:p>
            <a:r>
              <a:rPr lang="el-GR" dirty="0"/>
              <a:t>4. Τι ισχύει για τα συστηματικά σφάλματα επιλογής:</a:t>
            </a:r>
          </a:p>
          <a:p>
            <a:pPr marL="749808" lvl="1" indent="-457200">
              <a:buFont typeface="+mj-lt"/>
              <a:buAutoNum type="arabicPeriod"/>
            </a:pPr>
            <a:r>
              <a:rPr lang="el-GR" dirty="0"/>
              <a:t>Το συστηματικό σφάλμα εθελοντικής συμμετοχής είναι σφάλμα που προέρχεται από επιλογές του ερευνητή. </a:t>
            </a:r>
          </a:p>
          <a:p>
            <a:pPr marL="749808" lvl="1" indent="-457200">
              <a:buFont typeface="+mj-lt"/>
              <a:buAutoNum type="arabicPeriod"/>
            </a:pPr>
            <a:r>
              <a:rPr lang="el-GR" dirty="0"/>
              <a:t>«Το φαινόμενο του υγιούς εργάτη» είναι σφάλμα που προκύπτει από αυτό-επιλογή.</a:t>
            </a:r>
          </a:p>
          <a:p>
            <a:pPr marL="749808" lvl="1" indent="-457200">
              <a:buFont typeface="+mj-lt"/>
              <a:buAutoNum type="arabicPeriod"/>
            </a:pPr>
            <a:r>
              <a:rPr lang="el-GR" dirty="0"/>
              <a:t>Όταν τα χαρακτηριστικά εκείνων που αποχώρησαν από τη μελέτη, κατά τη διάρκεια της περιόδου παρακολούθησης, διαφέρουν από τα χαρακτηριστικά εκείνων που εξακολουθούν να ανήκουν στον μελετώμενο πληθυσμό, εισάγεται στη μελέτη συστηματικό σφάλμα παρακολούθησης.</a:t>
            </a:r>
          </a:p>
          <a:p>
            <a:pPr marL="749808" lvl="1" indent="-457200">
              <a:buFont typeface="+mj-lt"/>
              <a:buAutoNum type="arabicPeriod"/>
            </a:pPr>
            <a:r>
              <a:rPr lang="el-GR" dirty="0"/>
              <a:t>Το συστηματικό σφάλμα άρνησης συμμετοχής εισάγεται όταν τα άτομα που δέχονται να συμμετάσχουν στη μελέτη δεν διαφέρουν σημαντικά από εκείνα που αρνούνται.</a:t>
            </a:r>
          </a:p>
          <a:p>
            <a:endParaRPr lang="el-GR" dirty="0"/>
          </a:p>
          <a:p>
            <a:endParaRPr lang="el-GR" dirty="0"/>
          </a:p>
          <a:p>
            <a:endParaRPr lang="el-GR" dirty="0"/>
          </a:p>
          <a:p>
            <a:endParaRPr lang="en-GB" dirty="0"/>
          </a:p>
        </p:txBody>
      </p:sp>
    </p:spTree>
    <p:extLst>
      <p:ext uri="{BB962C8B-B14F-4D97-AF65-F5344CB8AC3E}">
        <p14:creationId xmlns:p14="http://schemas.microsoft.com/office/powerpoint/2010/main" val="3731463013"/>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8EE7D4E-9209-FE23-2675-E2E62EDBB847}"/>
              </a:ext>
            </a:extLst>
          </p:cNvPr>
          <p:cNvSpPr>
            <a:spLocks noGrp="1"/>
          </p:cNvSpPr>
          <p:nvPr>
            <p:ph type="title"/>
          </p:nvPr>
        </p:nvSpPr>
        <p:spPr/>
        <p:txBody>
          <a:bodyPr/>
          <a:lstStyle/>
          <a:p>
            <a:endParaRPr lang="en-GB"/>
          </a:p>
        </p:txBody>
      </p:sp>
      <p:sp>
        <p:nvSpPr>
          <p:cNvPr id="3" name="Θέση περιεχομένου 2">
            <a:extLst>
              <a:ext uri="{FF2B5EF4-FFF2-40B4-BE49-F238E27FC236}">
                <a16:creationId xmlns:a16="http://schemas.microsoft.com/office/drawing/2014/main" id="{F73EFFD3-C71D-6A5B-D50F-102B926BD29E}"/>
              </a:ext>
            </a:extLst>
          </p:cNvPr>
          <p:cNvSpPr>
            <a:spLocks noGrp="1"/>
          </p:cNvSpPr>
          <p:nvPr>
            <p:ph idx="1"/>
          </p:nvPr>
        </p:nvSpPr>
        <p:spPr/>
        <p:txBody>
          <a:bodyPr/>
          <a:lstStyle/>
          <a:p>
            <a:r>
              <a:rPr lang="el-GR" dirty="0"/>
              <a:t>4. Τι ισχύει για τα συστηματικά σφάλματα επιλογής:</a:t>
            </a:r>
          </a:p>
          <a:p>
            <a:pPr marL="749808" lvl="1" indent="-457200">
              <a:buFont typeface="+mj-lt"/>
              <a:buAutoNum type="arabicPeriod"/>
            </a:pPr>
            <a:r>
              <a:rPr lang="el-GR" dirty="0"/>
              <a:t>Το συστηματικό σφάλμα εθελοντικής συμμετοχής είναι σφάλμα που προέρχεται από επιλογές του ερευνητή. </a:t>
            </a:r>
          </a:p>
          <a:p>
            <a:pPr marL="749808" lvl="1" indent="-457200">
              <a:buFont typeface="+mj-lt"/>
              <a:buAutoNum type="arabicPeriod"/>
            </a:pPr>
            <a:r>
              <a:rPr lang="el-GR" dirty="0"/>
              <a:t>«Το φαινόμενο του υγιούς εργάτη» είναι σφάλμα που προκύπτει από αυτό-επιλογή.</a:t>
            </a:r>
          </a:p>
          <a:p>
            <a:pPr marL="749808" lvl="1" indent="-457200">
              <a:buFont typeface="+mj-lt"/>
              <a:buAutoNum type="arabicPeriod"/>
            </a:pPr>
            <a:r>
              <a:rPr lang="el-GR" dirty="0">
                <a:solidFill>
                  <a:srgbClr val="FF0000"/>
                </a:solidFill>
              </a:rPr>
              <a:t>Όταν τα χαρακτηριστικά εκείνων που αποχώρησαν από τη μελέτη, κατά τη διάρκεια της περιόδου παρακολούθησης, διαφέρουν από τα χαρακτηριστικά εκείνων που εξακολουθούν να ανήκουν στον μελετώμενο πληθυσμό, εισάγεται στη μελέτη συστηματικό σφάλμα παρακολούθησης.</a:t>
            </a:r>
          </a:p>
          <a:p>
            <a:pPr marL="749808" lvl="1" indent="-457200">
              <a:buFont typeface="+mj-lt"/>
              <a:buAutoNum type="arabicPeriod"/>
            </a:pPr>
            <a:r>
              <a:rPr lang="el-GR" dirty="0"/>
              <a:t>Το συστηματικό σφάλμα άρνησης συμμετοχής εισάγεται όταν τα άτομα που δέχονται να συμμετάσχουν στη μελέτη δεν διαφέρουν σημαντικά από εκείνα που αρνούνται.</a:t>
            </a:r>
          </a:p>
          <a:p>
            <a:endParaRPr lang="en-GB" dirty="0"/>
          </a:p>
        </p:txBody>
      </p:sp>
    </p:spTree>
    <p:extLst>
      <p:ext uri="{BB962C8B-B14F-4D97-AF65-F5344CB8AC3E}">
        <p14:creationId xmlns:p14="http://schemas.microsoft.com/office/powerpoint/2010/main" val="3914318407"/>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69CA2E9-7FB0-E0AE-2B52-CA5DCDAE92F3}"/>
              </a:ext>
            </a:extLst>
          </p:cNvPr>
          <p:cNvSpPr>
            <a:spLocks noGrp="1"/>
          </p:cNvSpPr>
          <p:nvPr>
            <p:ph type="title"/>
          </p:nvPr>
        </p:nvSpPr>
        <p:spPr/>
        <p:txBody>
          <a:bodyPr/>
          <a:lstStyle/>
          <a:p>
            <a:endParaRPr lang="en-GB"/>
          </a:p>
        </p:txBody>
      </p:sp>
      <p:sp>
        <p:nvSpPr>
          <p:cNvPr id="3" name="Θέση περιεχομένου 2">
            <a:extLst>
              <a:ext uri="{FF2B5EF4-FFF2-40B4-BE49-F238E27FC236}">
                <a16:creationId xmlns:a16="http://schemas.microsoft.com/office/drawing/2014/main" id="{1CCF7A40-DC63-2317-FE31-C15A6DD200B7}"/>
              </a:ext>
            </a:extLst>
          </p:cNvPr>
          <p:cNvSpPr>
            <a:spLocks noGrp="1"/>
          </p:cNvSpPr>
          <p:nvPr>
            <p:ph idx="1"/>
          </p:nvPr>
        </p:nvSpPr>
        <p:spPr/>
        <p:txBody>
          <a:bodyPr/>
          <a:lstStyle/>
          <a:p>
            <a:r>
              <a:rPr lang="el-GR" dirty="0"/>
              <a:t>5. Τι ισχύει για το συστηματικό σφάλμα ανάκλησης:</a:t>
            </a:r>
          </a:p>
          <a:p>
            <a:r>
              <a:rPr lang="el-GR" dirty="0"/>
              <a:t>Συμβαίνει σε μελέτες όπου η πληροφορία για τον προσδιοριστή στηρίζεται στη συνέντευξη των ατόμων πριν την εμφάνιση της πάθησης.</a:t>
            </a:r>
          </a:p>
          <a:p>
            <a:r>
              <a:rPr lang="el-GR" dirty="0"/>
              <a:t>Τα άτομα δεν καλούνται να θυμηθούν πληροφορίες του παρελθόντος.</a:t>
            </a:r>
          </a:p>
          <a:p>
            <a:r>
              <a:rPr lang="el-GR" dirty="0"/>
              <a:t>Ένας τρόπος αποφυγής του σφάλματος της ανάκλησης είναι ο καλύτερος σχεδιασμός των ερωτήσεων, ώστε να επιτυγχάνεται ακριβέστερη ανάκληση.</a:t>
            </a:r>
          </a:p>
          <a:p>
            <a:r>
              <a:rPr lang="el-GR" dirty="0"/>
              <a:t>Ένας τρόπος για να αποφευχθεί το σφάλμα ανάκλησης είναι οι απαιτούμενες πληροφορίες να προέρχονται από προσωπικές συνεντεύξεις και όχι από ιατρικά αρχεία.</a:t>
            </a:r>
          </a:p>
          <a:p>
            <a:endParaRPr lang="en-GB" dirty="0"/>
          </a:p>
        </p:txBody>
      </p:sp>
    </p:spTree>
    <p:extLst>
      <p:ext uri="{BB962C8B-B14F-4D97-AF65-F5344CB8AC3E}">
        <p14:creationId xmlns:p14="http://schemas.microsoft.com/office/powerpoint/2010/main" val="10633648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F527F7-0333-46D1-AAAA-DD0862C934DE}"/>
              </a:ext>
            </a:extLst>
          </p:cNvPr>
          <p:cNvSpPr>
            <a:spLocks noGrp="1"/>
          </p:cNvSpPr>
          <p:nvPr>
            <p:ph type="title"/>
          </p:nvPr>
        </p:nvSpPr>
        <p:spPr/>
        <p:txBody>
          <a:bodyPr/>
          <a:lstStyle/>
          <a:p>
            <a:r>
              <a:rPr lang="el-GR" dirty="0"/>
              <a:t>Σφάλματα </a:t>
            </a:r>
          </a:p>
        </p:txBody>
      </p:sp>
      <p:sp>
        <p:nvSpPr>
          <p:cNvPr id="3" name="Content Placeholder 2">
            <a:extLst>
              <a:ext uri="{FF2B5EF4-FFF2-40B4-BE49-F238E27FC236}">
                <a16:creationId xmlns:a16="http://schemas.microsoft.com/office/drawing/2014/main" id="{13EF715E-378F-47BD-8B3A-2104D7FC6432}"/>
              </a:ext>
            </a:extLst>
          </p:cNvPr>
          <p:cNvSpPr>
            <a:spLocks noGrp="1"/>
          </p:cNvSpPr>
          <p:nvPr>
            <p:ph idx="1"/>
          </p:nvPr>
        </p:nvSpPr>
        <p:spPr/>
        <p:txBody>
          <a:bodyPr/>
          <a:lstStyle/>
          <a:p>
            <a:r>
              <a:rPr lang="el-GR" dirty="0"/>
              <a:t>Η εκτίμηση του τυχαίου σφάλματος, με τη χρήση των διαστημάτων εμπιστοσύνης, είναι δυνατή μόνο εφόσον έχουν εξουδετερωθεί τα συστηματικά σφάλματα μιας μελέτης.</a:t>
            </a:r>
          </a:p>
          <a:p>
            <a:r>
              <a:rPr lang="el-GR" dirty="0"/>
              <a:t>Η εκτίμηση, ωστόσο, του συστηματικού σφάλματος στην πράξη είναι αδύνατη, καθώς απαιτεί τη γνώση της πραγματικής τιμής του μέτρου σχέσης.</a:t>
            </a:r>
          </a:p>
          <a:p>
            <a:r>
              <a:rPr lang="el-GR" dirty="0"/>
              <a:t>Για τον λόγο αυτόν, η εκτίμηση του τυχαίου σφάλματος γίνεται με την προϋπόθεση πως έχουν περιοριστεί όσο το δυνατόν περισσότερο τα συστηματικά σφάλματα επιλογής και πληροφορίας και έχουν εξουδετερωθεί (ή ελεγχθεί) οι </a:t>
            </a:r>
            <a:r>
              <a:rPr lang="el-GR" dirty="0" err="1"/>
              <a:t>συγχυτές</a:t>
            </a:r>
            <a:r>
              <a:rPr lang="el-GR" dirty="0"/>
              <a:t>.</a:t>
            </a:r>
          </a:p>
          <a:p>
            <a:r>
              <a:rPr lang="el-GR" dirty="0"/>
              <a:t>Όταν σε μια μελέτη δεν υπάρχουν συστηματικά σφάλματα, τότε η μελέτη λέγεται ότι έχει </a:t>
            </a:r>
            <a:r>
              <a:rPr lang="el-GR" b="1" dirty="0"/>
              <a:t>εγκυρότητα</a:t>
            </a:r>
            <a:r>
              <a:rPr lang="el-GR" dirty="0"/>
              <a:t> (</a:t>
            </a:r>
            <a:r>
              <a:rPr lang="en-US" dirty="0"/>
              <a:t>validity).</a:t>
            </a:r>
            <a:endParaRPr lang="el-GR" dirty="0"/>
          </a:p>
        </p:txBody>
      </p:sp>
    </p:spTree>
    <p:extLst>
      <p:ext uri="{BB962C8B-B14F-4D97-AF65-F5344CB8AC3E}">
        <p14:creationId xmlns:p14="http://schemas.microsoft.com/office/powerpoint/2010/main" val="485572576"/>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D30DEA5-2C95-F745-B17F-F7AA50FB3E98}"/>
              </a:ext>
            </a:extLst>
          </p:cNvPr>
          <p:cNvSpPr>
            <a:spLocks noGrp="1"/>
          </p:cNvSpPr>
          <p:nvPr>
            <p:ph type="title"/>
          </p:nvPr>
        </p:nvSpPr>
        <p:spPr/>
        <p:txBody>
          <a:bodyPr/>
          <a:lstStyle/>
          <a:p>
            <a:endParaRPr lang="en-GB"/>
          </a:p>
        </p:txBody>
      </p:sp>
      <p:sp>
        <p:nvSpPr>
          <p:cNvPr id="3" name="Θέση περιεχομένου 2">
            <a:extLst>
              <a:ext uri="{FF2B5EF4-FFF2-40B4-BE49-F238E27FC236}">
                <a16:creationId xmlns:a16="http://schemas.microsoft.com/office/drawing/2014/main" id="{9B75F56B-CC76-B426-0051-57697448A091}"/>
              </a:ext>
            </a:extLst>
          </p:cNvPr>
          <p:cNvSpPr>
            <a:spLocks noGrp="1"/>
          </p:cNvSpPr>
          <p:nvPr>
            <p:ph idx="1"/>
          </p:nvPr>
        </p:nvSpPr>
        <p:spPr/>
        <p:txBody>
          <a:bodyPr/>
          <a:lstStyle/>
          <a:p>
            <a:r>
              <a:rPr lang="el-GR" dirty="0"/>
              <a:t>5. Τι ισχύει για το συστηματικό σφάλμα ανάκλησης:</a:t>
            </a:r>
          </a:p>
          <a:p>
            <a:r>
              <a:rPr lang="el-GR" dirty="0"/>
              <a:t>Συμβαίνει σε μελέτες όπου η πληροφορία για τον προσδιοριστή στηρίζεται στη συνέντευξη των ατόμων πριν την εμφάνιση της πάθησης.</a:t>
            </a:r>
          </a:p>
          <a:p>
            <a:r>
              <a:rPr lang="el-GR" dirty="0"/>
              <a:t>Τα άτομα δεν καλούνται να θυμηθούν πληροφορίες του παρελθόντος.</a:t>
            </a:r>
          </a:p>
          <a:p>
            <a:r>
              <a:rPr lang="el-GR" dirty="0">
                <a:solidFill>
                  <a:srgbClr val="FF0000"/>
                </a:solidFill>
              </a:rPr>
              <a:t>Ένας τρόπος αποφυγής του σφάλματος της ανάκλησης είναι ο καλύτερος σχεδιασμός των ερωτήσεων, ώστε να επιτυγχάνεται ακριβέστερη ανάκληση.</a:t>
            </a:r>
          </a:p>
          <a:p>
            <a:r>
              <a:rPr lang="el-GR" dirty="0"/>
              <a:t>Ένας τρόπος για να αποφευχθεί το σφάλμα ανάκλησης είναι οι απαιτούμενες πληροφορίες να προέρχονται από προσωπικές συνεντεύξεις και όχι από ιατρικά αρχεία.</a:t>
            </a:r>
          </a:p>
          <a:p>
            <a:endParaRPr lang="en-GB" dirty="0"/>
          </a:p>
        </p:txBody>
      </p:sp>
    </p:spTree>
    <p:extLst>
      <p:ext uri="{BB962C8B-B14F-4D97-AF65-F5344CB8AC3E}">
        <p14:creationId xmlns:p14="http://schemas.microsoft.com/office/powerpoint/2010/main" val="583849936"/>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C410025-BEFD-7D7F-B1F8-870F2256A30D}"/>
              </a:ext>
            </a:extLst>
          </p:cNvPr>
          <p:cNvSpPr>
            <a:spLocks noGrp="1"/>
          </p:cNvSpPr>
          <p:nvPr>
            <p:ph type="title"/>
          </p:nvPr>
        </p:nvSpPr>
        <p:spPr/>
        <p:txBody>
          <a:bodyPr/>
          <a:lstStyle/>
          <a:p>
            <a:endParaRPr lang="en-GB"/>
          </a:p>
        </p:txBody>
      </p:sp>
      <p:sp>
        <p:nvSpPr>
          <p:cNvPr id="3" name="Θέση περιεχομένου 2">
            <a:extLst>
              <a:ext uri="{FF2B5EF4-FFF2-40B4-BE49-F238E27FC236}">
                <a16:creationId xmlns:a16="http://schemas.microsoft.com/office/drawing/2014/main" id="{A15D5D5F-6179-5A79-AE56-F08DB90992EB}"/>
              </a:ext>
            </a:extLst>
          </p:cNvPr>
          <p:cNvSpPr>
            <a:spLocks noGrp="1"/>
          </p:cNvSpPr>
          <p:nvPr>
            <p:ph idx="1"/>
          </p:nvPr>
        </p:nvSpPr>
        <p:spPr/>
        <p:txBody>
          <a:bodyPr>
            <a:normAutofit/>
          </a:bodyPr>
          <a:lstStyle/>
          <a:p>
            <a:r>
              <a:rPr lang="el-GR" dirty="0"/>
              <a:t>6. Τι ισχύει για την ακρίβεια στις επιδημιολογικές μελέτες:</a:t>
            </a:r>
          </a:p>
          <a:p>
            <a:pPr marL="749808" lvl="1" indent="-457200">
              <a:buFont typeface="+mj-lt"/>
              <a:buAutoNum type="arabicPeriod"/>
            </a:pPr>
            <a:r>
              <a:rPr lang="el-GR" dirty="0"/>
              <a:t>Όταν σε μια μελέτη δεν υπάρχει συστηματικό σφάλμα, τότε η μελέτη λέγεται ότι έχει ακρίβεια.</a:t>
            </a:r>
          </a:p>
          <a:p>
            <a:pPr marL="749808" lvl="1" indent="-457200">
              <a:buFont typeface="+mj-lt"/>
              <a:buAutoNum type="arabicPeriod"/>
            </a:pPr>
            <a:r>
              <a:rPr lang="el-GR" dirty="0"/>
              <a:t>Το διάστημα εμπιστοσύνης είναι ένα εύρος τιμών γύρω από μια σημειακή εκτιμήτρια, το οποίο δείχνει τον βαθμό στατιστικής ακρίβειας της εκτίμησης, με την προϋπόθεση πως δεν υπάρχουν συστηματικά σφάλματα.</a:t>
            </a:r>
          </a:p>
          <a:p>
            <a:pPr marL="749808" lvl="1" indent="-457200">
              <a:buFont typeface="+mj-lt"/>
              <a:buAutoNum type="arabicPeriod"/>
            </a:pPr>
            <a:r>
              <a:rPr lang="el-GR" dirty="0"/>
              <a:t>Όσο μεγαλύτερο είναι ένα διάστημα εμπιστοσύνης τόσο μικρότερο είναι το τυχαίο σφάλμα που υπεισέρχεται στη μέτρηση και τόσο μεγαλύτερη η ακρίβεια της μέτρησης.</a:t>
            </a:r>
          </a:p>
          <a:p>
            <a:pPr marL="749808" lvl="1" indent="-457200">
              <a:buFont typeface="+mj-lt"/>
              <a:buAutoNum type="arabicPeriod"/>
            </a:pPr>
            <a:r>
              <a:rPr lang="el-GR" dirty="0"/>
              <a:t>Ο υπολογισμός των διαστημάτων εμπιστοσύνης δεν είναι απαραίτητος.</a:t>
            </a:r>
          </a:p>
          <a:p>
            <a:endParaRPr lang="en-GB" dirty="0"/>
          </a:p>
        </p:txBody>
      </p:sp>
    </p:spTree>
    <p:extLst>
      <p:ext uri="{BB962C8B-B14F-4D97-AF65-F5344CB8AC3E}">
        <p14:creationId xmlns:p14="http://schemas.microsoft.com/office/powerpoint/2010/main" val="2149333871"/>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10CDD6A8-0AC6-3C77-24E5-B9DB30EC9DB7}"/>
              </a:ext>
            </a:extLst>
          </p:cNvPr>
          <p:cNvSpPr>
            <a:spLocks noGrp="1"/>
          </p:cNvSpPr>
          <p:nvPr>
            <p:ph type="title"/>
          </p:nvPr>
        </p:nvSpPr>
        <p:spPr/>
        <p:txBody>
          <a:bodyPr/>
          <a:lstStyle/>
          <a:p>
            <a:endParaRPr lang="en-GB"/>
          </a:p>
        </p:txBody>
      </p:sp>
      <p:sp>
        <p:nvSpPr>
          <p:cNvPr id="3" name="Θέση περιεχομένου 2">
            <a:extLst>
              <a:ext uri="{FF2B5EF4-FFF2-40B4-BE49-F238E27FC236}">
                <a16:creationId xmlns:a16="http://schemas.microsoft.com/office/drawing/2014/main" id="{0C075F99-D74D-7E1D-2F73-088EA980F05F}"/>
              </a:ext>
            </a:extLst>
          </p:cNvPr>
          <p:cNvSpPr>
            <a:spLocks noGrp="1"/>
          </p:cNvSpPr>
          <p:nvPr>
            <p:ph idx="1"/>
          </p:nvPr>
        </p:nvSpPr>
        <p:spPr/>
        <p:txBody>
          <a:bodyPr/>
          <a:lstStyle/>
          <a:p>
            <a:r>
              <a:rPr lang="el-GR" dirty="0"/>
              <a:t>6. Τι ισχύει για την ακρίβεια στις επιδημιολογικές μελέτες:</a:t>
            </a:r>
          </a:p>
          <a:p>
            <a:pPr marL="749808" lvl="1" indent="-457200">
              <a:buFont typeface="+mj-lt"/>
              <a:buAutoNum type="arabicPeriod"/>
            </a:pPr>
            <a:r>
              <a:rPr lang="el-GR" dirty="0"/>
              <a:t>Όταν σε μια μελέτη δεν υπάρχει συστηματικό σφάλμα, τότε η μελέτη λέγεται ότι έχει ακρίβεια.</a:t>
            </a:r>
          </a:p>
          <a:p>
            <a:pPr marL="749808" lvl="1" indent="-457200">
              <a:buFont typeface="+mj-lt"/>
              <a:buAutoNum type="arabicPeriod"/>
            </a:pPr>
            <a:r>
              <a:rPr lang="el-GR" dirty="0">
                <a:solidFill>
                  <a:srgbClr val="FF0000"/>
                </a:solidFill>
              </a:rPr>
              <a:t>Το διάστημα εμπιστοσύνης είναι ένα εύρος τιμών γύρω από μια σημειακή εκτιμήτρια, το οποίο δείχνει τον βαθμό στατιστικής ακρίβειας της εκτίμησης, με την προϋπόθεση πως δεν υπάρχουν συστηματικά σφάλματα.</a:t>
            </a:r>
          </a:p>
          <a:p>
            <a:pPr marL="749808" lvl="1" indent="-457200">
              <a:buFont typeface="+mj-lt"/>
              <a:buAutoNum type="arabicPeriod"/>
            </a:pPr>
            <a:r>
              <a:rPr lang="el-GR" dirty="0"/>
              <a:t>Όσο μεγαλύτερο είναι ένα διάστημα εμπιστοσύνης τόσο μικρότερο είναι το τυχαίο σφάλμα που υπεισέρχεται στη μέτρηση και τόσο μεγαλύτερη η ακρίβεια της μέτρησης.</a:t>
            </a:r>
          </a:p>
          <a:p>
            <a:pPr marL="749808" lvl="1" indent="-457200">
              <a:buFont typeface="+mj-lt"/>
              <a:buAutoNum type="arabicPeriod"/>
            </a:pPr>
            <a:r>
              <a:rPr lang="el-GR" dirty="0"/>
              <a:t>Ο υπολογισμός των διαστημάτων εμπιστοσύνης δεν είναι απαραίτητος.</a:t>
            </a:r>
          </a:p>
          <a:p>
            <a:endParaRPr lang="en-GB" dirty="0"/>
          </a:p>
        </p:txBody>
      </p:sp>
    </p:spTree>
    <p:extLst>
      <p:ext uri="{BB962C8B-B14F-4D97-AF65-F5344CB8AC3E}">
        <p14:creationId xmlns:p14="http://schemas.microsoft.com/office/powerpoint/2010/main" val="4038157172"/>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5A3A3B5-EF3B-5E8E-C623-00F69554E536}"/>
              </a:ext>
            </a:extLst>
          </p:cNvPr>
          <p:cNvSpPr>
            <a:spLocks noGrp="1"/>
          </p:cNvSpPr>
          <p:nvPr>
            <p:ph type="title"/>
          </p:nvPr>
        </p:nvSpPr>
        <p:spPr/>
        <p:txBody>
          <a:bodyPr/>
          <a:lstStyle/>
          <a:p>
            <a:endParaRPr lang="en-GB"/>
          </a:p>
        </p:txBody>
      </p:sp>
      <p:sp>
        <p:nvSpPr>
          <p:cNvPr id="3" name="Θέση περιεχομένου 2">
            <a:extLst>
              <a:ext uri="{FF2B5EF4-FFF2-40B4-BE49-F238E27FC236}">
                <a16:creationId xmlns:a16="http://schemas.microsoft.com/office/drawing/2014/main" id="{7841527B-8CE1-2CFF-8C8F-F95619E1681F}"/>
              </a:ext>
            </a:extLst>
          </p:cNvPr>
          <p:cNvSpPr>
            <a:spLocks noGrp="1"/>
          </p:cNvSpPr>
          <p:nvPr>
            <p:ph idx="1"/>
          </p:nvPr>
        </p:nvSpPr>
        <p:spPr/>
        <p:txBody>
          <a:bodyPr>
            <a:normAutofit/>
          </a:bodyPr>
          <a:lstStyle/>
          <a:p>
            <a:r>
              <a:rPr lang="el-GR" dirty="0"/>
              <a:t>7. Τι ισχύει για τους ελέγχους υποθέσεων:</a:t>
            </a:r>
          </a:p>
          <a:p>
            <a:pPr marL="749808" lvl="1" indent="-457200">
              <a:buFont typeface="+mj-lt"/>
              <a:buAutoNum type="arabicPeriod"/>
            </a:pPr>
            <a:r>
              <a:rPr lang="el-GR" dirty="0"/>
              <a:t>Η μηδενική υπόθεση υποστηρίζει πως υπάρχει σχέση ανάμεσα στον προσδιοριστή και τη συχνότητα εμφάνισης της έκβασης.</a:t>
            </a:r>
          </a:p>
          <a:p>
            <a:pPr marL="749808" lvl="1" indent="-457200">
              <a:buFont typeface="+mj-lt"/>
              <a:buAutoNum type="arabicPeriod"/>
            </a:pPr>
            <a:r>
              <a:rPr lang="el-GR" dirty="0"/>
              <a:t>Η συμπληρωματική της μηδενικής υπόθεσης καλείται εναλλακτική υπόθεση και σύμφωνα με αυτήν δεν υπάρχει σχέση μεταξύ του προσδιοριστή και της συχνότητας εμφάνισης της πάθησης.</a:t>
            </a:r>
          </a:p>
          <a:p>
            <a:pPr marL="749808" lvl="1" indent="-457200">
              <a:buFont typeface="+mj-lt"/>
              <a:buAutoNum type="arabicPeriod"/>
            </a:pPr>
            <a:r>
              <a:rPr lang="el-GR" dirty="0"/>
              <a:t>Εάν η τιμή του </a:t>
            </a:r>
            <a:r>
              <a:rPr lang="en-GB" dirty="0"/>
              <a:t>p </a:t>
            </a:r>
            <a:r>
              <a:rPr lang="el-GR" dirty="0"/>
              <a:t>που προκύπτει με βάση τα δεδομένα μιας μελέτης είναι μικρότερη από την τιμή α, τότε απορρίπτεται η μηδενική υπόθεση, </a:t>
            </a:r>
          </a:p>
          <a:p>
            <a:pPr marL="749808" lvl="1" indent="-457200">
              <a:buFont typeface="+mj-lt"/>
              <a:buAutoNum type="arabicPeriod"/>
            </a:pPr>
            <a:r>
              <a:rPr lang="el-GR" dirty="0"/>
              <a:t>Εάν η τιμή </a:t>
            </a:r>
            <a:r>
              <a:rPr lang="en-GB" dirty="0"/>
              <a:t>p </a:t>
            </a:r>
            <a:r>
              <a:rPr lang="el-GR" dirty="0"/>
              <a:t>είναι μεγαλύτερη από την τιμή α, τότε απορρίπτεται η μηδενική υπόθεση.</a:t>
            </a:r>
          </a:p>
          <a:p>
            <a:endParaRPr lang="en-GB" dirty="0"/>
          </a:p>
        </p:txBody>
      </p:sp>
    </p:spTree>
    <p:extLst>
      <p:ext uri="{BB962C8B-B14F-4D97-AF65-F5344CB8AC3E}">
        <p14:creationId xmlns:p14="http://schemas.microsoft.com/office/powerpoint/2010/main" val="350550077"/>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3CCD3D21-8D84-3C49-B09E-E23ECC3A0336}"/>
              </a:ext>
            </a:extLst>
          </p:cNvPr>
          <p:cNvSpPr>
            <a:spLocks noGrp="1"/>
          </p:cNvSpPr>
          <p:nvPr>
            <p:ph type="title"/>
          </p:nvPr>
        </p:nvSpPr>
        <p:spPr/>
        <p:txBody>
          <a:bodyPr/>
          <a:lstStyle/>
          <a:p>
            <a:endParaRPr lang="en-GB"/>
          </a:p>
        </p:txBody>
      </p:sp>
      <p:sp>
        <p:nvSpPr>
          <p:cNvPr id="3" name="Θέση περιεχομένου 2">
            <a:extLst>
              <a:ext uri="{FF2B5EF4-FFF2-40B4-BE49-F238E27FC236}">
                <a16:creationId xmlns:a16="http://schemas.microsoft.com/office/drawing/2014/main" id="{DA04EBFA-4810-6917-3B9F-6948471ECF0C}"/>
              </a:ext>
            </a:extLst>
          </p:cNvPr>
          <p:cNvSpPr>
            <a:spLocks noGrp="1"/>
          </p:cNvSpPr>
          <p:nvPr>
            <p:ph idx="1"/>
          </p:nvPr>
        </p:nvSpPr>
        <p:spPr/>
        <p:txBody>
          <a:bodyPr/>
          <a:lstStyle/>
          <a:p>
            <a:r>
              <a:rPr lang="el-GR" dirty="0"/>
              <a:t>7. Τι ισχύει για τους ελέγχους υποθέσεων:</a:t>
            </a:r>
          </a:p>
          <a:p>
            <a:pPr marL="749808" lvl="1" indent="-457200">
              <a:buFont typeface="+mj-lt"/>
              <a:buAutoNum type="arabicPeriod"/>
            </a:pPr>
            <a:r>
              <a:rPr lang="el-GR" dirty="0"/>
              <a:t>Η μηδενική υπόθεση υποστηρίζει πως υπάρχει σχέση ανάμεσα στον προσδιοριστή και τη συχνότητα εμφάνισης της έκβασης.</a:t>
            </a:r>
          </a:p>
          <a:p>
            <a:pPr marL="749808" lvl="1" indent="-457200">
              <a:buFont typeface="+mj-lt"/>
              <a:buAutoNum type="arabicPeriod"/>
            </a:pPr>
            <a:r>
              <a:rPr lang="el-GR" dirty="0"/>
              <a:t>Η συμπληρωματική της μηδενικής υπόθεσης καλείται εναλλακτική υπόθεση και σύμφωνα με αυτήν δεν υπάρχει σχέση μεταξύ του προσδιοριστή και της συχνότητας εμφάνισης της πάθησης.</a:t>
            </a:r>
          </a:p>
          <a:p>
            <a:pPr marL="749808" lvl="1" indent="-457200">
              <a:buFont typeface="+mj-lt"/>
              <a:buAutoNum type="arabicPeriod"/>
            </a:pPr>
            <a:r>
              <a:rPr lang="el-GR" dirty="0">
                <a:solidFill>
                  <a:srgbClr val="FF0000"/>
                </a:solidFill>
              </a:rPr>
              <a:t>Εάν η τιμή του </a:t>
            </a:r>
            <a:r>
              <a:rPr lang="en-GB" dirty="0">
                <a:solidFill>
                  <a:srgbClr val="FF0000"/>
                </a:solidFill>
              </a:rPr>
              <a:t>p </a:t>
            </a:r>
            <a:r>
              <a:rPr lang="el-GR" dirty="0">
                <a:solidFill>
                  <a:srgbClr val="FF0000"/>
                </a:solidFill>
              </a:rPr>
              <a:t>που προκύπτει με βάση τα δεδομένα μιας μελέτης είναι μικρότερη από την τιμή α, τότε απορρίπτεται η μηδενική υπόθεση.</a:t>
            </a:r>
          </a:p>
          <a:p>
            <a:pPr marL="749808" lvl="1" indent="-457200">
              <a:buFont typeface="+mj-lt"/>
              <a:buAutoNum type="arabicPeriod"/>
            </a:pPr>
            <a:r>
              <a:rPr lang="el-GR" dirty="0"/>
              <a:t>Εάν η τιμή </a:t>
            </a:r>
            <a:r>
              <a:rPr lang="en-GB" dirty="0"/>
              <a:t>p </a:t>
            </a:r>
            <a:r>
              <a:rPr lang="el-GR" dirty="0"/>
              <a:t>είναι μεγαλύτερη από την τιμή α, τότε απορρίπτεται η μηδενική υπόθεση.</a:t>
            </a:r>
          </a:p>
          <a:p>
            <a:endParaRPr lang="en-GB" dirty="0"/>
          </a:p>
        </p:txBody>
      </p:sp>
    </p:spTree>
    <p:extLst>
      <p:ext uri="{BB962C8B-B14F-4D97-AF65-F5344CB8AC3E}">
        <p14:creationId xmlns:p14="http://schemas.microsoft.com/office/powerpoint/2010/main" val="557368417"/>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A32AB0E-0670-33EB-AE52-CC8DB2781271}"/>
              </a:ext>
            </a:extLst>
          </p:cNvPr>
          <p:cNvSpPr>
            <a:spLocks noGrp="1"/>
          </p:cNvSpPr>
          <p:nvPr>
            <p:ph type="title"/>
          </p:nvPr>
        </p:nvSpPr>
        <p:spPr/>
        <p:txBody>
          <a:bodyPr/>
          <a:lstStyle/>
          <a:p>
            <a:endParaRPr lang="en-GB"/>
          </a:p>
        </p:txBody>
      </p:sp>
      <p:sp>
        <p:nvSpPr>
          <p:cNvPr id="3" name="Θέση περιεχομένου 2">
            <a:extLst>
              <a:ext uri="{FF2B5EF4-FFF2-40B4-BE49-F238E27FC236}">
                <a16:creationId xmlns:a16="http://schemas.microsoft.com/office/drawing/2014/main" id="{78BAC45A-3C2F-8895-BBDD-9B375B49916F}"/>
              </a:ext>
            </a:extLst>
          </p:cNvPr>
          <p:cNvSpPr>
            <a:spLocks noGrp="1"/>
          </p:cNvSpPr>
          <p:nvPr>
            <p:ph idx="1"/>
          </p:nvPr>
        </p:nvSpPr>
        <p:spPr/>
        <p:txBody>
          <a:bodyPr>
            <a:normAutofit/>
          </a:bodyPr>
          <a:lstStyle/>
          <a:p>
            <a:r>
              <a:rPr lang="el-GR" dirty="0"/>
              <a:t>8. Τι ισχύει για τον έλεγχο υποθέσεων:</a:t>
            </a:r>
          </a:p>
          <a:p>
            <a:pPr marL="749808" lvl="1" indent="-457200">
              <a:buFont typeface="+mj-lt"/>
              <a:buAutoNum type="arabicPeriod"/>
            </a:pPr>
            <a:r>
              <a:rPr lang="el-GR" dirty="0"/>
              <a:t>Τα δεδομένα μιας μελέτης μπορούν να προσφέρουν απόδειξη ότι η μηδενική υπόθεση είναι αληθής. </a:t>
            </a:r>
          </a:p>
          <a:p>
            <a:pPr marL="749808" lvl="1" indent="-457200">
              <a:buFont typeface="+mj-lt"/>
              <a:buAutoNum type="arabicPeriod"/>
            </a:pPr>
            <a:r>
              <a:rPr lang="el-GR" dirty="0"/>
              <a:t>Αν δεν απορριφθεί η μηδενική υπόθεση, τότε ισχύει ότι τα δεδομένα της μελέτης στα οποία στηρίζεται ο έλεγχος υπόθεσης δεν επαρκούν για την απόρριψή της.</a:t>
            </a:r>
          </a:p>
          <a:p>
            <a:pPr marL="749808" lvl="1" indent="-457200">
              <a:buFont typeface="+mj-lt"/>
              <a:buAutoNum type="arabicPeriod"/>
            </a:pPr>
            <a:r>
              <a:rPr lang="el-GR" dirty="0"/>
              <a:t>Εάν είναι γνωστό πριν από τη διεξαγωγή της μελέτης ότι υπάρχει θετική ή αρνητική σχέση μεταξύ προσδιοριστή και συχνότητας εμφάνισης της έκβασης, τότε ο έλεγχος της υπόθεσης μπορεί να είναι διπλής κατεύθυνσης.</a:t>
            </a:r>
          </a:p>
          <a:p>
            <a:pPr marL="749808" lvl="1" indent="-457200">
              <a:buFont typeface="+mj-lt"/>
              <a:buAutoNum type="arabicPeriod"/>
            </a:pPr>
            <a:r>
              <a:rPr lang="el-GR" dirty="0"/>
              <a:t>Δεν είναι απαραίτητο να αναφέρεται η ακριβής τιμή </a:t>
            </a:r>
            <a:r>
              <a:rPr lang="en-GB" dirty="0"/>
              <a:t>p </a:t>
            </a:r>
            <a:r>
              <a:rPr lang="el-GR" dirty="0"/>
              <a:t>και να αναφέρεται απλώς αν είναι &gt; ή &lt; από την τιμή του α.</a:t>
            </a:r>
          </a:p>
          <a:p>
            <a:endParaRPr lang="en-GB" dirty="0"/>
          </a:p>
          <a:p>
            <a:endParaRPr lang="el-GR" b="1" dirty="0"/>
          </a:p>
          <a:p>
            <a:endParaRPr lang="en-GB" dirty="0"/>
          </a:p>
        </p:txBody>
      </p:sp>
    </p:spTree>
    <p:extLst>
      <p:ext uri="{BB962C8B-B14F-4D97-AF65-F5344CB8AC3E}">
        <p14:creationId xmlns:p14="http://schemas.microsoft.com/office/powerpoint/2010/main" val="441665317"/>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D062794-1540-EA6A-166E-0375E39A479A}"/>
              </a:ext>
            </a:extLst>
          </p:cNvPr>
          <p:cNvSpPr>
            <a:spLocks noGrp="1"/>
          </p:cNvSpPr>
          <p:nvPr>
            <p:ph type="title"/>
          </p:nvPr>
        </p:nvSpPr>
        <p:spPr/>
        <p:txBody>
          <a:bodyPr/>
          <a:lstStyle/>
          <a:p>
            <a:endParaRPr lang="en-GB"/>
          </a:p>
        </p:txBody>
      </p:sp>
      <p:sp>
        <p:nvSpPr>
          <p:cNvPr id="3" name="Θέση περιεχομένου 2">
            <a:extLst>
              <a:ext uri="{FF2B5EF4-FFF2-40B4-BE49-F238E27FC236}">
                <a16:creationId xmlns:a16="http://schemas.microsoft.com/office/drawing/2014/main" id="{15A684AB-B7B2-E565-8D4A-3487345149AA}"/>
              </a:ext>
            </a:extLst>
          </p:cNvPr>
          <p:cNvSpPr>
            <a:spLocks noGrp="1"/>
          </p:cNvSpPr>
          <p:nvPr>
            <p:ph idx="1"/>
          </p:nvPr>
        </p:nvSpPr>
        <p:spPr/>
        <p:txBody>
          <a:bodyPr/>
          <a:lstStyle/>
          <a:p>
            <a:r>
              <a:rPr lang="el-GR" dirty="0"/>
              <a:t>8. Τι ισχύει για τον έλεγχο υποθέσεων:</a:t>
            </a:r>
          </a:p>
          <a:p>
            <a:pPr marL="749808" lvl="1" indent="-457200">
              <a:buFont typeface="+mj-lt"/>
              <a:buAutoNum type="arabicPeriod"/>
            </a:pPr>
            <a:r>
              <a:rPr lang="el-GR" dirty="0"/>
              <a:t>Τα δεδομένα μιας μελέτης μπορούν να προσφέρουν απόδειξη ότι η μηδενική υπόθεση είναι αληθής. </a:t>
            </a:r>
          </a:p>
          <a:p>
            <a:pPr marL="749808" lvl="1" indent="-457200">
              <a:buFont typeface="+mj-lt"/>
              <a:buAutoNum type="arabicPeriod"/>
            </a:pPr>
            <a:r>
              <a:rPr lang="el-GR" dirty="0">
                <a:solidFill>
                  <a:srgbClr val="FF0000"/>
                </a:solidFill>
              </a:rPr>
              <a:t>Αν δεν απορριφθεί η μηδενική υπόθεση, τότε ισχύει ότι τα δεδομένα της μελέτης στα οποία στηρίζεται ο έλεγχος υπόθεσης δεν επαρκούν για την απόρριψή της.</a:t>
            </a:r>
          </a:p>
          <a:p>
            <a:pPr marL="749808" lvl="1" indent="-457200">
              <a:buFont typeface="+mj-lt"/>
              <a:buAutoNum type="arabicPeriod"/>
            </a:pPr>
            <a:r>
              <a:rPr lang="el-GR" dirty="0"/>
              <a:t>Εάν είναι γνωστό πριν από τη διεξαγωγή της μελέτης ότι υπάρχει θετική ή αρνητική σχέση μεταξύ προσδιοριστή και συχνότητας εμφάνισης της έκβασης, τότε ο έλεγχος της υπόθεσης μπορεί να είναι διπλής κατεύθυνσης.</a:t>
            </a:r>
          </a:p>
          <a:p>
            <a:pPr marL="749808" lvl="1" indent="-457200">
              <a:buFont typeface="+mj-lt"/>
              <a:buAutoNum type="arabicPeriod"/>
            </a:pPr>
            <a:r>
              <a:rPr lang="el-GR" dirty="0"/>
              <a:t>Δεν είναι απαραίτητο να αναφέρεται η ακριβής τιμή </a:t>
            </a:r>
            <a:r>
              <a:rPr lang="en-GB" dirty="0"/>
              <a:t>p </a:t>
            </a:r>
            <a:r>
              <a:rPr lang="el-GR" dirty="0"/>
              <a:t>και να αναφέρεται απλώς αν είναι &gt; ή &lt; από την τιμή του α.</a:t>
            </a:r>
          </a:p>
          <a:p>
            <a:endParaRPr lang="en-GB" dirty="0"/>
          </a:p>
        </p:txBody>
      </p:sp>
    </p:spTree>
    <p:extLst>
      <p:ext uri="{BB962C8B-B14F-4D97-AF65-F5344CB8AC3E}">
        <p14:creationId xmlns:p14="http://schemas.microsoft.com/office/powerpoint/2010/main" val="742182168"/>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403EE31-CE9D-E1EF-2B11-26D1A4B5B04A}"/>
              </a:ext>
            </a:extLst>
          </p:cNvPr>
          <p:cNvSpPr>
            <a:spLocks noGrp="1"/>
          </p:cNvSpPr>
          <p:nvPr>
            <p:ph type="title"/>
          </p:nvPr>
        </p:nvSpPr>
        <p:spPr/>
        <p:txBody>
          <a:bodyPr/>
          <a:lstStyle/>
          <a:p>
            <a:endParaRPr lang="en-GB"/>
          </a:p>
        </p:txBody>
      </p:sp>
      <p:sp>
        <p:nvSpPr>
          <p:cNvPr id="3" name="Θέση περιεχομένου 2">
            <a:extLst>
              <a:ext uri="{FF2B5EF4-FFF2-40B4-BE49-F238E27FC236}">
                <a16:creationId xmlns:a16="http://schemas.microsoft.com/office/drawing/2014/main" id="{86E50C18-3998-DF5E-FB5B-FEF5CE4E9E1E}"/>
              </a:ext>
            </a:extLst>
          </p:cNvPr>
          <p:cNvSpPr>
            <a:spLocks noGrp="1"/>
          </p:cNvSpPr>
          <p:nvPr>
            <p:ph idx="1"/>
          </p:nvPr>
        </p:nvSpPr>
        <p:spPr/>
        <p:txBody>
          <a:bodyPr>
            <a:normAutofit/>
          </a:bodyPr>
          <a:lstStyle/>
          <a:p>
            <a:r>
              <a:rPr lang="el-GR" dirty="0"/>
              <a:t>9. Τι ισχύει για τον έλεγχο υποθέσεων:</a:t>
            </a:r>
            <a:endParaRPr lang="en-GB" dirty="0"/>
          </a:p>
          <a:p>
            <a:pPr marL="749808" lvl="1" indent="-457200">
              <a:buFont typeface="+mj-lt"/>
              <a:buAutoNum type="arabicPeriod"/>
            </a:pPr>
            <a:r>
              <a:rPr lang="el-GR" dirty="0"/>
              <a:t>Η χρήση των τιμών </a:t>
            </a:r>
            <a:r>
              <a:rPr lang="en-GB" dirty="0"/>
              <a:t>p </a:t>
            </a:r>
            <a:r>
              <a:rPr lang="el-GR" dirty="0"/>
              <a:t>είναι εξαιρετικά ασφαλής για την εξαγωγή ασφαλών συμπερασμάτων σχετικά με τον έλεγχο υποθέσεων.</a:t>
            </a:r>
          </a:p>
          <a:p>
            <a:pPr marL="749808" lvl="1" indent="-457200">
              <a:buFont typeface="+mj-lt"/>
              <a:buAutoNum type="arabicPeriod"/>
            </a:pPr>
            <a:r>
              <a:rPr lang="el-GR" dirty="0"/>
              <a:t>Η τιμή </a:t>
            </a:r>
            <a:r>
              <a:rPr lang="en-GB" dirty="0"/>
              <a:t>p</a:t>
            </a:r>
            <a:r>
              <a:rPr lang="el-GR" dirty="0"/>
              <a:t> εκφράζει το μέγεθος της σχέσης μεταξύ προσδιοριστή και συχνότητας εμφάνισης της έκβασης.</a:t>
            </a:r>
            <a:endParaRPr lang="en-GB" dirty="0"/>
          </a:p>
          <a:p>
            <a:pPr marL="749808" lvl="1" indent="-457200">
              <a:buFont typeface="+mj-lt"/>
              <a:buAutoNum type="arabicPeriod"/>
            </a:pPr>
            <a:r>
              <a:rPr lang="el-GR" dirty="0"/>
              <a:t>Οι τιμές </a:t>
            </a:r>
            <a:r>
              <a:rPr lang="en-GB" dirty="0"/>
              <a:t>p </a:t>
            </a:r>
            <a:r>
              <a:rPr lang="el-GR" dirty="0"/>
              <a:t>προτιμώνται αντί των διαστημάτων εμπιστοσύνης.</a:t>
            </a:r>
          </a:p>
          <a:p>
            <a:pPr marL="749808" lvl="1" indent="-457200">
              <a:buFont typeface="+mj-lt"/>
              <a:buAutoNum type="arabicPeriod"/>
            </a:pPr>
            <a:r>
              <a:rPr lang="el-GR" dirty="0"/>
              <a:t>Προτείνεται, αντί των τιμών </a:t>
            </a:r>
            <a:r>
              <a:rPr lang="en-GB" dirty="0"/>
              <a:t>p, </a:t>
            </a:r>
            <a:r>
              <a:rPr lang="el-GR" dirty="0"/>
              <a:t>να χρησιμοποιούνται τα διαστήματα εμπιστοσύνης.</a:t>
            </a:r>
            <a:endParaRPr lang="en-GB" dirty="0"/>
          </a:p>
          <a:p>
            <a:endParaRPr lang="el-GR" dirty="0"/>
          </a:p>
          <a:p>
            <a:r>
              <a:rPr lang="el-GR" dirty="0"/>
              <a:t> </a:t>
            </a:r>
            <a:endParaRPr lang="en-GB" dirty="0"/>
          </a:p>
        </p:txBody>
      </p:sp>
    </p:spTree>
    <p:extLst>
      <p:ext uri="{BB962C8B-B14F-4D97-AF65-F5344CB8AC3E}">
        <p14:creationId xmlns:p14="http://schemas.microsoft.com/office/powerpoint/2010/main" val="2518651371"/>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DE44B2D-5173-CA3E-1627-422907B29A45}"/>
              </a:ext>
            </a:extLst>
          </p:cNvPr>
          <p:cNvSpPr>
            <a:spLocks noGrp="1"/>
          </p:cNvSpPr>
          <p:nvPr>
            <p:ph type="title"/>
          </p:nvPr>
        </p:nvSpPr>
        <p:spPr/>
        <p:txBody>
          <a:bodyPr/>
          <a:lstStyle/>
          <a:p>
            <a:endParaRPr lang="en-GB"/>
          </a:p>
        </p:txBody>
      </p:sp>
      <p:sp>
        <p:nvSpPr>
          <p:cNvPr id="3" name="Θέση περιεχομένου 2">
            <a:extLst>
              <a:ext uri="{FF2B5EF4-FFF2-40B4-BE49-F238E27FC236}">
                <a16:creationId xmlns:a16="http://schemas.microsoft.com/office/drawing/2014/main" id="{9735D621-952D-27D7-C0F2-0C418097AB6A}"/>
              </a:ext>
            </a:extLst>
          </p:cNvPr>
          <p:cNvSpPr>
            <a:spLocks noGrp="1"/>
          </p:cNvSpPr>
          <p:nvPr>
            <p:ph idx="1"/>
          </p:nvPr>
        </p:nvSpPr>
        <p:spPr/>
        <p:txBody>
          <a:bodyPr/>
          <a:lstStyle/>
          <a:p>
            <a:r>
              <a:rPr lang="el-GR" dirty="0"/>
              <a:t>9. Τι ισχύει για τον έλεγχο υποθέσεων:</a:t>
            </a:r>
            <a:endParaRPr lang="en-GB" dirty="0"/>
          </a:p>
          <a:p>
            <a:pPr marL="749808" lvl="1" indent="-457200">
              <a:buFont typeface="+mj-lt"/>
              <a:buAutoNum type="arabicPeriod"/>
            </a:pPr>
            <a:r>
              <a:rPr lang="el-GR" dirty="0"/>
              <a:t>Η χρήση των τιμών </a:t>
            </a:r>
            <a:r>
              <a:rPr lang="en-GB" dirty="0"/>
              <a:t>p </a:t>
            </a:r>
            <a:r>
              <a:rPr lang="el-GR" dirty="0"/>
              <a:t>είναι εξαιρετικά ασφαλής για την εξαγωγή ασφαλών συμπερασμάτων σχετικά με τον έλεγχο υποθέσεων.</a:t>
            </a:r>
          </a:p>
          <a:p>
            <a:pPr marL="749808" lvl="1" indent="-457200">
              <a:buFont typeface="+mj-lt"/>
              <a:buAutoNum type="arabicPeriod"/>
            </a:pPr>
            <a:r>
              <a:rPr lang="el-GR" dirty="0"/>
              <a:t>Η τιμή </a:t>
            </a:r>
            <a:r>
              <a:rPr lang="en-GB" dirty="0"/>
              <a:t>p</a:t>
            </a:r>
            <a:r>
              <a:rPr lang="el-GR" dirty="0"/>
              <a:t> εκφράζει το μέγεθος της σχέσης μεταξύ προσδιοριστή και συχνότητας εμφάνισης της έκβασης.</a:t>
            </a:r>
            <a:endParaRPr lang="en-GB" dirty="0"/>
          </a:p>
          <a:p>
            <a:pPr marL="749808" lvl="1" indent="-457200">
              <a:buFont typeface="+mj-lt"/>
              <a:buAutoNum type="arabicPeriod"/>
            </a:pPr>
            <a:r>
              <a:rPr lang="el-GR" dirty="0"/>
              <a:t>Οι τιμές </a:t>
            </a:r>
            <a:r>
              <a:rPr lang="en-GB" dirty="0"/>
              <a:t>p </a:t>
            </a:r>
            <a:r>
              <a:rPr lang="el-GR" dirty="0"/>
              <a:t>προτιμώνται αντί των διαστημάτων εμπιστοσύνης.</a:t>
            </a:r>
          </a:p>
          <a:p>
            <a:pPr marL="749808" lvl="1" indent="-457200">
              <a:buFont typeface="+mj-lt"/>
              <a:buAutoNum type="arabicPeriod"/>
            </a:pPr>
            <a:r>
              <a:rPr lang="el-GR" dirty="0">
                <a:solidFill>
                  <a:srgbClr val="FF0000"/>
                </a:solidFill>
              </a:rPr>
              <a:t>Προτείνεται, αντί των τιμών </a:t>
            </a:r>
            <a:r>
              <a:rPr lang="en-GB" dirty="0">
                <a:solidFill>
                  <a:srgbClr val="FF0000"/>
                </a:solidFill>
              </a:rPr>
              <a:t>p, </a:t>
            </a:r>
            <a:r>
              <a:rPr lang="el-GR" dirty="0">
                <a:solidFill>
                  <a:srgbClr val="FF0000"/>
                </a:solidFill>
              </a:rPr>
              <a:t>να χρησιμοποιούνται τα διαστήματα εμπιστοσύνης.</a:t>
            </a:r>
            <a:endParaRPr lang="en-GB" dirty="0">
              <a:solidFill>
                <a:srgbClr val="FF0000"/>
              </a:solidFill>
            </a:endParaRPr>
          </a:p>
          <a:p>
            <a:endParaRPr lang="en-GB" dirty="0"/>
          </a:p>
        </p:txBody>
      </p:sp>
    </p:spTree>
    <p:extLst>
      <p:ext uri="{BB962C8B-B14F-4D97-AF65-F5344CB8AC3E}">
        <p14:creationId xmlns:p14="http://schemas.microsoft.com/office/powerpoint/2010/main" val="1956134767"/>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1275FE8E-8A95-4769-69CB-65DDC7ADEA0C}"/>
              </a:ext>
            </a:extLst>
          </p:cNvPr>
          <p:cNvSpPr>
            <a:spLocks noGrp="1"/>
          </p:cNvSpPr>
          <p:nvPr>
            <p:ph type="title"/>
          </p:nvPr>
        </p:nvSpPr>
        <p:spPr/>
        <p:txBody>
          <a:bodyPr/>
          <a:lstStyle/>
          <a:p>
            <a:endParaRPr lang="en-GB"/>
          </a:p>
        </p:txBody>
      </p:sp>
      <p:sp>
        <p:nvSpPr>
          <p:cNvPr id="3" name="Θέση περιεχομένου 2">
            <a:extLst>
              <a:ext uri="{FF2B5EF4-FFF2-40B4-BE49-F238E27FC236}">
                <a16:creationId xmlns:a16="http://schemas.microsoft.com/office/drawing/2014/main" id="{DE8565C2-1596-4012-1AEC-200EB2964366}"/>
              </a:ext>
            </a:extLst>
          </p:cNvPr>
          <p:cNvSpPr>
            <a:spLocks noGrp="1"/>
          </p:cNvSpPr>
          <p:nvPr>
            <p:ph idx="1"/>
          </p:nvPr>
        </p:nvSpPr>
        <p:spPr/>
        <p:txBody>
          <a:bodyPr>
            <a:normAutofit/>
          </a:bodyPr>
          <a:lstStyle/>
          <a:p>
            <a:r>
              <a:rPr lang="el-GR" dirty="0"/>
              <a:t>10. Τι ισχύει για τα διαστήματα εμπιστοσύνης:</a:t>
            </a:r>
          </a:p>
          <a:p>
            <a:pPr marL="749808" lvl="1" indent="-457200">
              <a:buFont typeface="+mj-lt"/>
              <a:buAutoNum type="arabicPeriod"/>
            </a:pPr>
            <a:r>
              <a:rPr lang="el-GR" dirty="0"/>
              <a:t>Τα διαστήματα εμπιστοσύνης παρέχουν ένα εύρος τιμών γύρω από τη σημειακή εκτιμήτρια.</a:t>
            </a:r>
          </a:p>
          <a:p>
            <a:pPr marL="749808" lvl="1" indent="-457200">
              <a:buFont typeface="+mj-lt"/>
              <a:buAutoNum type="arabicPeriod"/>
            </a:pPr>
            <a:r>
              <a:rPr lang="el-GR" dirty="0"/>
              <a:t>Το διάστημα εμπιστοσύνης δεν καθορίζεται από τους ερευνητές.</a:t>
            </a:r>
          </a:p>
          <a:p>
            <a:pPr marL="749808" lvl="1" indent="-457200">
              <a:buFont typeface="+mj-lt"/>
              <a:buAutoNum type="arabicPeriod"/>
            </a:pPr>
            <a:r>
              <a:rPr lang="el-GR" dirty="0"/>
              <a:t>Όταν α=0,05, τότε το διάστημα εμπιστοσύνης είναι 99%.</a:t>
            </a:r>
          </a:p>
          <a:p>
            <a:pPr marL="749808" lvl="1" indent="-457200">
              <a:buFont typeface="+mj-lt"/>
              <a:buAutoNum type="arabicPeriod"/>
            </a:pPr>
            <a:r>
              <a:rPr lang="el-GR" dirty="0"/>
              <a:t>Ένα ευρύ διάστημα εμπιστοσύνης υποδηλώνει μεγαλύτερη ακρίβεια.</a:t>
            </a:r>
          </a:p>
          <a:p>
            <a:endParaRPr lang="en-GB" dirty="0"/>
          </a:p>
        </p:txBody>
      </p:sp>
    </p:spTree>
    <p:extLst>
      <p:ext uri="{BB962C8B-B14F-4D97-AF65-F5344CB8AC3E}">
        <p14:creationId xmlns:p14="http://schemas.microsoft.com/office/powerpoint/2010/main" val="374062128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CAFAE6-E15B-4488-A0B7-DF16222FFE66}"/>
              </a:ext>
            </a:extLst>
          </p:cNvPr>
          <p:cNvSpPr>
            <a:spLocks noGrp="1"/>
          </p:cNvSpPr>
          <p:nvPr>
            <p:ph type="title"/>
          </p:nvPr>
        </p:nvSpPr>
        <p:spPr/>
        <p:txBody>
          <a:bodyPr/>
          <a:lstStyle/>
          <a:p>
            <a:r>
              <a:rPr lang="el-GR" dirty="0"/>
              <a:t>Σφάλματα </a:t>
            </a:r>
          </a:p>
        </p:txBody>
      </p:sp>
      <p:sp>
        <p:nvSpPr>
          <p:cNvPr id="3" name="Content Placeholder 2">
            <a:extLst>
              <a:ext uri="{FF2B5EF4-FFF2-40B4-BE49-F238E27FC236}">
                <a16:creationId xmlns:a16="http://schemas.microsoft.com/office/drawing/2014/main" id="{2B44F384-56AC-4526-A04A-071B8D13B6CC}"/>
              </a:ext>
            </a:extLst>
          </p:cNvPr>
          <p:cNvSpPr>
            <a:spLocks noGrp="1"/>
          </p:cNvSpPr>
          <p:nvPr>
            <p:ph idx="1"/>
          </p:nvPr>
        </p:nvSpPr>
        <p:spPr/>
        <p:txBody>
          <a:bodyPr/>
          <a:lstStyle/>
          <a:p>
            <a:pPr marL="0" indent="0">
              <a:buNone/>
            </a:pPr>
            <a:r>
              <a:rPr lang="el-GR" dirty="0"/>
              <a:t>Το μέγεθος του δείγματος μιας μελέτης σχετίζεται άμεσα με το τυχαίο σφάλμα, όχι όμως και με το συστηματικό. Πιο συγκεκριμένα, όσο μεγαλύτερος είναι ο αριθμός των συμμετεχόντων σε μια μελέτη τόσο μικρότερο είναι το τυχαίο σφάλμα της μελέτης. Αντιθέτως, η αύξηση του αριθμού των συμμετεχόντων δεν επηρεάζει το συστηματικό σφάλμα, το οποίο παραμένει σταθερό.</a:t>
            </a:r>
          </a:p>
          <a:p>
            <a:pPr marL="0" indent="0">
              <a:buNone/>
            </a:pPr>
            <a:r>
              <a:rPr lang="el-GR" dirty="0"/>
              <a:t>Τα συστηματικά σφάλματα είναι δυνατόν να εισαχθούν στο στάδιο της ανασκόπησης της βιβλιογραφίας και του σχεδιασμού της μελέτης, στην επιλογή του μελετώμενου πληθυσμού, του προσδιοριστή και της έκβασης, στην ανάλυση των δεδομένων και στη δημοσίευση των αποτελεσμάτων.</a:t>
            </a:r>
          </a:p>
          <a:p>
            <a:pPr marL="0" indent="0">
              <a:buNone/>
            </a:pPr>
            <a:r>
              <a:rPr lang="el-GR" dirty="0"/>
              <a:t>Τα συστηματικά σφάλματα επιλογής προέρχονται από τις διαδικασίες που χρησιμοποιούνται για την επιλογή του μελετώμενου πληθυσμού και από παράγοντες που επηρεάζουν τη συμμετοχή στη μελέτη, ενώ τα συστηματικά σφάλματα πληροφορίας προέρχονται από τον τρόπο με τον οποίο συλλέγεται η πληροφορία από τους συμμετέχοντες.</a:t>
            </a:r>
          </a:p>
          <a:p>
            <a:pPr marL="0" indent="0">
              <a:buNone/>
            </a:pPr>
            <a:endParaRPr lang="el-GR" dirty="0"/>
          </a:p>
          <a:p>
            <a:pPr marL="0" indent="0">
              <a:buNone/>
            </a:pPr>
            <a:endParaRPr lang="el-GR" dirty="0"/>
          </a:p>
          <a:p>
            <a:pPr marL="0" indent="0">
              <a:buNone/>
            </a:pPr>
            <a:endParaRPr lang="el-GR" dirty="0"/>
          </a:p>
        </p:txBody>
      </p:sp>
    </p:spTree>
    <p:extLst>
      <p:ext uri="{BB962C8B-B14F-4D97-AF65-F5344CB8AC3E}">
        <p14:creationId xmlns:p14="http://schemas.microsoft.com/office/powerpoint/2010/main" val="1295586743"/>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364DDE9-FD20-3100-4378-57747842BEE9}"/>
              </a:ext>
            </a:extLst>
          </p:cNvPr>
          <p:cNvSpPr>
            <a:spLocks noGrp="1"/>
          </p:cNvSpPr>
          <p:nvPr>
            <p:ph type="title"/>
          </p:nvPr>
        </p:nvSpPr>
        <p:spPr/>
        <p:txBody>
          <a:bodyPr/>
          <a:lstStyle/>
          <a:p>
            <a:endParaRPr lang="en-GB"/>
          </a:p>
        </p:txBody>
      </p:sp>
      <p:sp>
        <p:nvSpPr>
          <p:cNvPr id="3" name="Θέση περιεχομένου 2">
            <a:extLst>
              <a:ext uri="{FF2B5EF4-FFF2-40B4-BE49-F238E27FC236}">
                <a16:creationId xmlns:a16="http://schemas.microsoft.com/office/drawing/2014/main" id="{8EC2865C-531A-A0DF-9CE7-A94041E07979}"/>
              </a:ext>
            </a:extLst>
          </p:cNvPr>
          <p:cNvSpPr>
            <a:spLocks noGrp="1"/>
          </p:cNvSpPr>
          <p:nvPr>
            <p:ph idx="1"/>
          </p:nvPr>
        </p:nvSpPr>
        <p:spPr/>
        <p:txBody>
          <a:bodyPr/>
          <a:lstStyle/>
          <a:p>
            <a:r>
              <a:rPr lang="el-GR" dirty="0"/>
              <a:t>10. Τι ισχύει για τα διαστήματα εμπιστοσύνης:</a:t>
            </a:r>
          </a:p>
          <a:p>
            <a:pPr marL="749808" lvl="1" indent="-457200">
              <a:buFont typeface="+mj-lt"/>
              <a:buAutoNum type="arabicPeriod"/>
            </a:pPr>
            <a:r>
              <a:rPr lang="el-GR" dirty="0">
                <a:solidFill>
                  <a:srgbClr val="FF0000"/>
                </a:solidFill>
              </a:rPr>
              <a:t>Τα διαστήματα εμπιστοσύνης παρέχουν ένα εύρος τιμών γύρω από τη σημειακή εκτιμήτρια.</a:t>
            </a:r>
          </a:p>
          <a:p>
            <a:pPr marL="749808" lvl="1" indent="-457200">
              <a:buFont typeface="+mj-lt"/>
              <a:buAutoNum type="arabicPeriod"/>
            </a:pPr>
            <a:r>
              <a:rPr lang="el-GR" dirty="0"/>
              <a:t>Το διάστημα εμπιστοσύνης δεν καθορίζεται από τους ερευνητές.</a:t>
            </a:r>
          </a:p>
          <a:p>
            <a:pPr marL="749808" lvl="1" indent="-457200">
              <a:buFont typeface="+mj-lt"/>
              <a:buAutoNum type="arabicPeriod"/>
            </a:pPr>
            <a:r>
              <a:rPr lang="el-GR" dirty="0"/>
              <a:t>Όταν α=0,05, τότε το διάστημα εμπιστοσύνης είναι 99%.</a:t>
            </a:r>
          </a:p>
          <a:p>
            <a:pPr marL="749808" lvl="1" indent="-457200">
              <a:buFont typeface="+mj-lt"/>
              <a:buAutoNum type="arabicPeriod"/>
            </a:pPr>
            <a:r>
              <a:rPr lang="el-GR" dirty="0"/>
              <a:t>Ένα ευρύ διάστημα εμπιστοσύνης υποδηλώνει μεγαλύτερη ακρίβεια.</a:t>
            </a:r>
          </a:p>
          <a:p>
            <a:endParaRPr lang="en-GB" dirty="0"/>
          </a:p>
        </p:txBody>
      </p:sp>
    </p:spTree>
    <p:extLst>
      <p:ext uri="{BB962C8B-B14F-4D97-AF65-F5344CB8AC3E}">
        <p14:creationId xmlns:p14="http://schemas.microsoft.com/office/powerpoint/2010/main" val="28730745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066BE2-6292-4BF4-9CCA-5B909EBC1F82}"/>
              </a:ext>
            </a:extLst>
          </p:cNvPr>
          <p:cNvSpPr>
            <a:spLocks noGrp="1"/>
          </p:cNvSpPr>
          <p:nvPr>
            <p:ph type="title"/>
          </p:nvPr>
        </p:nvSpPr>
        <p:spPr/>
        <p:txBody>
          <a:bodyPr/>
          <a:lstStyle/>
          <a:p>
            <a:r>
              <a:rPr lang="el-GR" dirty="0"/>
              <a:t>Σφάλματα</a:t>
            </a:r>
          </a:p>
        </p:txBody>
      </p:sp>
      <p:sp>
        <p:nvSpPr>
          <p:cNvPr id="3" name="Content Placeholder 2">
            <a:extLst>
              <a:ext uri="{FF2B5EF4-FFF2-40B4-BE49-F238E27FC236}">
                <a16:creationId xmlns:a16="http://schemas.microsoft.com/office/drawing/2014/main" id="{AFEB8E8C-CC44-418B-B990-E76A729C14DB}"/>
              </a:ext>
            </a:extLst>
          </p:cNvPr>
          <p:cNvSpPr>
            <a:spLocks noGrp="1"/>
          </p:cNvSpPr>
          <p:nvPr>
            <p:ph idx="1"/>
          </p:nvPr>
        </p:nvSpPr>
        <p:spPr/>
        <p:txBody>
          <a:bodyPr/>
          <a:lstStyle/>
          <a:p>
            <a:r>
              <a:rPr lang="el-GR" dirty="0"/>
              <a:t>Η παρουσία σφαλμάτων επιλογής και πληροφορίας οδηγεί αναπόφευκτα σε μεροληπτικά αποτελέσματα.</a:t>
            </a:r>
          </a:p>
          <a:p>
            <a:r>
              <a:rPr lang="el-GR" dirty="0"/>
              <a:t>Αντιθέτως, η παρουσία </a:t>
            </a:r>
            <a:r>
              <a:rPr lang="el-GR" dirty="0" err="1"/>
              <a:t>συγχυτών</a:t>
            </a:r>
            <a:r>
              <a:rPr lang="el-GR" dirty="0"/>
              <a:t> μπορεί να διορθωθεί και μετά τη συλλογή των δεδομένων.</a:t>
            </a:r>
          </a:p>
          <a:p>
            <a:r>
              <a:rPr lang="el-GR" dirty="0"/>
              <a:t>Συνεπώς</a:t>
            </a:r>
            <a:r>
              <a:rPr lang="el-GR" b="1" dirty="0"/>
              <a:t>, η εξουδετέρωση των </a:t>
            </a:r>
            <a:r>
              <a:rPr lang="el-GR" b="1" dirty="0" err="1"/>
              <a:t>συγχυτών</a:t>
            </a:r>
            <a:r>
              <a:rPr lang="el-GR" b="1" dirty="0"/>
              <a:t> μπορεί να γίνει είτε πριν από τη μελέτη, στη φάση του σχεδιασμού, είτε μετά τη διεξαγωγή της, στη φάση της ανάλυσης των δεδομένων</a:t>
            </a:r>
            <a:r>
              <a:rPr lang="el-GR" dirty="0"/>
              <a:t>.</a:t>
            </a:r>
          </a:p>
        </p:txBody>
      </p:sp>
    </p:spTree>
    <p:extLst>
      <p:ext uri="{BB962C8B-B14F-4D97-AF65-F5344CB8AC3E}">
        <p14:creationId xmlns:p14="http://schemas.microsoft.com/office/powerpoint/2010/main" val="45156405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F7B612-9DDE-4CEF-AF55-A63129980F0A}"/>
              </a:ext>
            </a:extLst>
          </p:cNvPr>
          <p:cNvSpPr>
            <a:spLocks noGrp="1"/>
          </p:cNvSpPr>
          <p:nvPr>
            <p:ph type="title"/>
          </p:nvPr>
        </p:nvSpPr>
        <p:spPr/>
        <p:txBody>
          <a:bodyPr/>
          <a:lstStyle/>
          <a:p>
            <a:r>
              <a:rPr lang="el-GR" dirty="0"/>
              <a:t>Συστηματικά σφάλματα επιλογής</a:t>
            </a:r>
          </a:p>
        </p:txBody>
      </p:sp>
      <p:sp>
        <p:nvSpPr>
          <p:cNvPr id="3" name="Content Placeholder 2">
            <a:extLst>
              <a:ext uri="{FF2B5EF4-FFF2-40B4-BE49-F238E27FC236}">
                <a16:creationId xmlns:a16="http://schemas.microsoft.com/office/drawing/2014/main" id="{7496FD7B-D4F6-4148-B40D-689E609D9D94}"/>
              </a:ext>
            </a:extLst>
          </p:cNvPr>
          <p:cNvSpPr>
            <a:spLocks noGrp="1"/>
          </p:cNvSpPr>
          <p:nvPr>
            <p:ph idx="1"/>
          </p:nvPr>
        </p:nvSpPr>
        <p:spPr/>
        <p:txBody>
          <a:bodyPr/>
          <a:lstStyle/>
          <a:p>
            <a:r>
              <a:rPr lang="el-GR" dirty="0"/>
              <a:t>Το συστηματικό σφάλμα επιλογής σε μια μελέτη προέρχεται από τις διαδικασίες που χρησιμοποιούνται για την επιλογή των συμμετεχόντων και από τους παράγοντες που επηρεάζουν τη συμμετοχή στη μελέτη.</a:t>
            </a:r>
          </a:p>
          <a:p>
            <a:r>
              <a:rPr lang="el-GR" b="1" dirty="0"/>
              <a:t>Υφίσταται όταν </a:t>
            </a:r>
            <a:r>
              <a:rPr lang="el-GR" dirty="0"/>
              <a:t>η σχέση μεταξύ του μελετώμενου προσδιοριστή και της συχνότητας εμφάνισης της πάθησης είναι διαφορετική σε εκείνους που συμμετέχουν στη μελέτη σε σχέση με εκείνους που δεν συμμετέχουν, όταν δηλαδή </a:t>
            </a:r>
            <a:r>
              <a:rPr lang="el-GR" b="1" dirty="0"/>
              <a:t>παρουσιάζεται διαφοροποίηση του μελετώμενου πληθυσμού σε σχέση με τον πληθυσμό-πηγή</a:t>
            </a:r>
            <a:r>
              <a:rPr lang="el-GR" dirty="0"/>
              <a:t>. </a:t>
            </a:r>
          </a:p>
          <a:p>
            <a:r>
              <a:rPr lang="el-GR" dirty="0"/>
              <a:t>Ο πληθυσμός-πηγή είναι ο πληθυσμός από τον οποίο προέρχεται ο μελετώμενος πληθυσμός. Η πραγματοποίηση της μελέτης γίνεται στον μελετώμενο πληθυσμό. </a:t>
            </a:r>
          </a:p>
          <a:p>
            <a:r>
              <a:rPr lang="el-GR" dirty="0"/>
              <a:t>Η σχέση μεταξύ του προσδιοριστή και της συχνότητας εμφάνισης της πάθησης στους μη συμμετέχοντες είναι συνήθως άγνωστη, με αποτέλεσμα η παρουσία του συστηματικού σφάλματος επιλογής συνήθως να συμπεραίνεται λογικά παρά να εκτιμάται ποσοτικά.</a:t>
            </a:r>
          </a:p>
        </p:txBody>
      </p:sp>
    </p:spTree>
    <p:extLst>
      <p:ext uri="{BB962C8B-B14F-4D97-AF65-F5344CB8AC3E}">
        <p14:creationId xmlns:p14="http://schemas.microsoft.com/office/powerpoint/2010/main" val="101277732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058989-1CE8-49FD-9EBC-0FEE03CC4164}"/>
              </a:ext>
            </a:extLst>
          </p:cNvPr>
          <p:cNvSpPr>
            <a:spLocks noGrp="1"/>
          </p:cNvSpPr>
          <p:nvPr>
            <p:ph type="title"/>
          </p:nvPr>
        </p:nvSpPr>
        <p:spPr/>
        <p:txBody>
          <a:bodyPr/>
          <a:lstStyle/>
          <a:p>
            <a:r>
              <a:rPr lang="el-GR" dirty="0"/>
              <a:t>Μελέτες </a:t>
            </a:r>
            <a:r>
              <a:rPr lang="el-GR" dirty="0" err="1"/>
              <a:t>κοόρτης</a:t>
            </a:r>
            <a:r>
              <a:rPr lang="el-GR" dirty="0"/>
              <a:t>-Συστηματικά σφάλματα επιλογής</a:t>
            </a:r>
          </a:p>
        </p:txBody>
      </p:sp>
      <p:sp>
        <p:nvSpPr>
          <p:cNvPr id="3" name="Content Placeholder 2">
            <a:extLst>
              <a:ext uri="{FF2B5EF4-FFF2-40B4-BE49-F238E27FC236}">
                <a16:creationId xmlns:a16="http://schemas.microsoft.com/office/drawing/2014/main" id="{896FEDC0-4AA3-4618-A4AE-6A57720D52F3}"/>
              </a:ext>
            </a:extLst>
          </p:cNvPr>
          <p:cNvSpPr>
            <a:spLocks noGrp="1"/>
          </p:cNvSpPr>
          <p:nvPr>
            <p:ph idx="1"/>
          </p:nvPr>
        </p:nvSpPr>
        <p:spPr/>
        <p:txBody>
          <a:bodyPr/>
          <a:lstStyle/>
          <a:p>
            <a:r>
              <a:rPr lang="el-GR" dirty="0"/>
              <a:t>Συστηματικό σφάλμα εθελοντικής συμμετοχής</a:t>
            </a:r>
          </a:p>
          <a:p>
            <a:r>
              <a:rPr lang="el-GR" dirty="0"/>
              <a:t>«Το φαινόμενο του υγιούς εργάτη»</a:t>
            </a:r>
          </a:p>
          <a:p>
            <a:r>
              <a:rPr lang="el-GR" dirty="0"/>
              <a:t>Συστηματικό σφάλμα παρακολούθησης</a:t>
            </a:r>
          </a:p>
          <a:p>
            <a:r>
              <a:rPr lang="el-GR" dirty="0"/>
              <a:t>Συστηματικό σφάλμα άρνησης συμμετοχής</a:t>
            </a:r>
          </a:p>
          <a:p>
            <a:endParaRPr lang="el-GR" dirty="0"/>
          </a:p>
        </p:txBody>
      </p:sp>
    </p:spTree>
    <p:extLst>
      <p:ext uri="{BB962C8B-B14F-4D97-AF65-F5344CB8AC3E}">
        <p14:creationId xmlns:p14="http://schemas.microsoft.com/office/powerpoint/2010/main" val="37536805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41B9EB-ECCD-48BB-9E3B-7952F3CB6D8C}"/>
              </a:ext>
            </a:extLst>
          </p:cNvPr>
          <p:cNvSpPr>
            <a:spLocks noGrp="1"/>
          </p:cNvSpPr>
          <p:nvPr>
            <p:ph type="title"/>
          </p:nvPr>
        </p:nvSpPr>
        <p:spPr/>
        <p:txBody>
          <a:bodyPr>
            <a:normAutofit/>
          </a:bodyPr>
          <a:lstStyle/>
          <a:p>
            <a:r>
              <a:rPr lang="el-GR" dirty="0"/>
              <a:t>Συστηματικό σφάλμα εθελοντικής συμμετοχής</a:t>
            </a:r>
          </a:p>
        </p:txBody>
      </p:sp>
      <p:sp>
        <p:nvSpPr>
          <p:cNvPr id="3" name="Content Placeholder 2">
            <a:extLst>
              <a:ext uri="{FF2B5EF4-FFF2-40B4-BE49-F238E27FC236}">
                <a16:creationId xmlns:a16="http://schemas.microsoft.com/office/drawing/2014/main" id="{4388001E-057E-457B-A73C-140430A24ADE}"/>
              </a:ext>
            </a:extLst>
          </p:cNvPr>
          <p:cNvSpPr>
            <a:spLocks noGrp="1"/>
          </p:cNvSpPr>
          <p:nvPr>
            <p:ph idx="1"/>
          </p:nvPr>
        </p:nvSpPr>
        <p:spPr/>
        <p:txBody>
          <a:bodyPr/>
          <a:lstStyle/>
          <a:p>
            <a:r>
              <a:rPr lang="el-GR" dirty="0"/>
              <a:t>Συμβαίνει όταν οι εθελοντές και οι μη εθελοντικές διαφέρουν σε ορισμένα χαρακτηριστικά (όπως φύλο, ηλικία, </a:t>
            </a:r>
            <a:r>
              <a:rPr lang="el-GR" dirty="0" err="1"/>
              <a:t>κοινωνικο</a:t>
            </a:r>
            <a:r>
              <a:rPr lang="el-GR" dirty="0"/>
              <a:t>-οικονομική κατάσταση κ.ά.), τα οποία σχετίζονται με τη συχνότητα εμφάνισης της μελετώμενης πάθησης.</a:t>
            </a:r>
          </a:p>
          <a:p>
            <a:r>
              <a:rPr lang="el-GR" dirty="0"/>
              <a:t>Οι εθελοντές, συχνά, έχουν καλύτερη υγειονομική συνείδηση σε σχέση με τους μη εθελοντές, ενώ είναι δυνατόν ορισμένοι εθελοντές να συμμετέχουν σε μια μελέτη επειδή ανησυχούν ιδιαίτερα για τον κίνδυνο εμφάνισης της μελετώμενης πάθησης (π.χ. μπορεί να προσέχουν παραπάνω την υγεία τους, άρα να έχουν μικρότερη πιθανότητα εμφάνισης της νόσου ή μπορεί να συμμετέχουν επειδή φοβούνται λόγω οικογενειακού ιστορικού, άρα έχουν και μεγαλύτερο κίνδυνο εμφάνισης της νόσου).</a:t>
            </a:r>
          </a:p>
          <a:p>
            <a:r>
              <a:rPr lang="el-GR" b="1" dirty="0"/>
              <a:t>Σφάλμα που προέρχεται από αυτό-επιλογή</a:t>
            </a:r>
            <a:r>
              <a:rPr lang="el-GR" dirty="0"/>
              <a:t>, επειδή τα μελετώμενα άτομα επέλεξαν μόνα τους να συμμετάσχουν στη μελέτη.</a:t>
            </a:r>
          </a:p>
          <a:p>
            <a:endParaRPr lang="el-GR" dirty="0"/>
          </a:p>
          <a:p>
            <a:endParaRPr lang="el-GR" dirty="0"/>
          </a:p>
          <a:p>
            <a:endParaRPr lang="el-GR" dirty="0"/>
          </a:p>
          <a:p>
            <a:endParaRPr lang="el-GR" dirty="0"/>
          </a:p>
        </p:txBody>
      </p:sp>
    </p:spTree>
    <p:extLst>
      <p:ext uri="{BB962C8B-B14F-4D97-AF65-F5344CB8AC3E}">
        <p14:creationId xmlns:p14="http://schemas.microsoft.com/office/powerpoint/2010/main" val="1829712430"/>
      </p:ext>
    </p:extLst>
  </p:cSld>
  <p:clrMapOvr>
    <a:masterClrMapping/>
  </p:clrMapOvr>
</p:sld>
</file>

<file path=ppt/theme/theme1.xml><?xml version="1.0" encoding="utf-8"?>
<a:theme xmlns:a="http://schemas.openxmlformats.org/drawingml/2006/main" name="Retrospect">
  <a:themeElements>
    <a:clrScheme name="Retrospect">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docProps/app.xml><?xml version="1.0" encoding="utf-8"?>
<Properties xmlns="http://schemas.openxmlformats.org/officeDocument/2006/extended-properties" xmlns:vt="http://schemas.openxmlformats.org/officeDocument/2006/docPropsVTypes">
  <Template>Retrospect</Template>
  <TotalTime>387</TotalTime>
  <Words>4520</Words>
  <Application>Microsoft Office PowerPoint</Application>
  <PresentationFormat>Widescreen</PresentationFormat>
  <Paragraphs>250</Paragraphs>
  <Slides>50</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50</vt:i4>
      </vt:variant>
    </vt:vector>
  </HeadingPairs>
  <TitlesOfParts>
    <vt:vector size="53" baseType="lpstr">
      <vt:lpstr>Calibri</vt:lpstr>
      <vt:lpstr>Calibri Light</vt:lpstr>
      <vt:lpstr>Retrospect</vt:lpstr>
      <vt:lpstr>Εγκυρότητα και ακρίβεια στις επιδημιολογικές μελέτες</vt:lpstr>
      <vt:lpstr>Εγκυρότητα στις επιδημιολογικές μελέτες</vt:lpstr>
      <vt:lpstr>Είδη σφάλματος</vt:lpstr>
      <vt:lpstr>Σφάλματα </vt:lpstr>
      <vt:lpstr>Σφάλματα </vt:lpstr>
      <vt:lpstr>Σφάλματα</vt:lpstr>
      <vt:lpstr>Συστηματικά σφάλματα επιλογής</vt:lpstr>
      <vt:lpstr>Μελέτες κοόρτης-Συστηματικά σφάλματα επιλογής</vt:lpstr>
      <vt:lpstr>Συστηματικό σφάλμα εθελοντικής συμμετοχής</vt:lpstr>
      <vt:lpstr>«Το φαινόμενο του υγιούς εργάτη»</vt:lpstr>
      <vt:lpstr>Συστηματικό σφάλμα παρακολούθησης</vt:lpstr>
      <vt:lpstr>Συστηματικό σφάλμα άρνησης συμμετοχής</vt:lpstr>
      <vt:lpstr>Μελέτες «ασθενών-μαρτύρων»- Συστηματικά σφάλματα επιλογής</vt:lpstr>
      <vt:lpstr>Συστηματικό σφάλμα επιλογής του Berkson</vt:lpstr>
      <vt:lpstr>Συστηματικό σφάλμα επιλογής του Neyman</vt:lpstr>
      <vt:lpstr>Συστηματικό σφάλμα άρνησης συμμετοχής</vt:lpstr>
      <vt:lpstr>Συστηματικά σφάλματα πληροφορίας</vt:lpstr>
      <vt:lpstr>Δυσταξινόμηση</vt:lpstr>
      <vt:lpstr>Διαφορική δυσταξινόμηση- Συστηματικό σφάλμα ανάκλησης</vt:lpstr>
      <vt:lpstr>Διαφορική δυσταξινόμηση- διαγνωστικό συστηματικό σφάλμα</vt:lpstr>
      <vt:lpstr>Μη διαφορική δυσταξινόμηση</vt:lpstr>
      <vt:lpstr>Ακρίβεια στις επιδημιολογικές μελέτες </vt:lpstr>
      <vt:lpstr>Έλεγχοι υποθέσεων</vt:lpstr>
      <vt:lpstr>Έλεγχοι υποθέσεων</vt:lpstr>
      <vt:lpstr>Έλεγχοι υποθέσεων</vt:lpstr>
      <vt:lpstr>Σφάλματα τύπου Ι και ΙΙ</vt:lpstr>
      <vt:lpstr>Κριτική </vt:lpstr>
      <vt:lpstr>Στατιστική εκτίμηση</vt:lpstr>
      <vt:lpstr>Διάστημα εμπιστοσύνης</vt:lpstr>
      <vt:lpstr>Ερωτήσεις κατανόησης</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Εγκυρότητα και ακρίβεια στις επιδημιολογικές μελέτες</dc:title>
  <dc:creator>Alkmena Kafazi</dc:creator>
  <cp:lastModifiedBy>Alkmena Kafazi</cp:lastModifiedBy>
  <cp:revision>13</cp:revision>
  <dcterms:created xsi:type="dcterms:W3CDTF">2025-11-07T12:16:09Z</dcterms:created>
  <dcterms:modified xsi:type="dcterms:W3CDTF">2025-11-10T06:56:50Z</dcterms:modified>
</cp:coreProperties>
</file>