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659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78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22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51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30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60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9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47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77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18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04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99794E-1958-4719-A338-4B7BE34D373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73615FC-C744-4EE3-BE22-80ACE8D46FA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49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3F150D-1EA2-7F83-20F2-A732B22DD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Μεθοδολογία Έρευνας</a:t>
            </a:r>
            <a:endParaRPr lang="en-GB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5168D2D-8A4E-22D4-FC1B-787328EE7B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Αγγλική ορολογία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2781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1764DD-CB7E-9344-DDDA-3F61AB127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Άλλοι όροι</a:t>
            </a:r>
            <a:r>
              <a:rPr lang="en-GB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A7CC2C-D58B-2C08-C19D-46E244B703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Μελέτη ασθενών-μαρτύρων</a:t>
            </a:r>
          </a:p>
          <a:p>
            <a:r>
              <a:rPr lang="el-GR" dirty="0"/>
              <a:t>Μελέτη </a:t>
            </a:r>
            <a:r>
              <a:rPr lang="el-GR" dirty="0" err="1"/>
              <a:t>κοόρτης</a:t>
            </a:r>
            <a:endParaRPr lang="el-GR" dirty="0"/>
          </a:p>
          <a:p>
            <a:r>
              <a:rPr lang="el-GR" dirty="0"/>
              <a:t>Μελέτη παρέμβασης</a:t>
            </a:r>
            <a:endParaRPr lang="en-GB" dirty="0"/>
          </a:p>
          <a:p>
            <a:r>
              <a:rPr lang="el-GR" dirty="0"/>
              <a:t>Ποσοστό επιβίωσης</a:t>
            </a:r>
            <a:endParaRPr lang="en-GB" dirty="0"/>
          </a:p>
          <a:p>
            <a:r>
              <a:rPr lang="el-GR" dirty="0"/>
              <a:t>Προοπτική </a:t>
            </a:r>
          </a:p>
          <a:p>
            <a:r>
              <a:rPr lang="el-GR" dirty="0"/>
              <a:t>Τυχαιοποιημένη κλινική δοκιμή</a:t>
            </a:r>
          </a:p>
          <a:p>
            <a:endParaRPr lang="en-GB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8579259-3F19-8F68-3A97-3D1A107578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Patient-control study</a:t>
            </a:r>
            <a:r>
              <a:rPr lang="el-GR" dirty="0"/>
              <a:t>, </a:t>
            </a:r>
            <a:r>
              <a:rPr lang="en-GB" dirty="0"/>
              <a:t>case-control study</a:t>
            </a:r>
          </a:p>
          <a:p>
            <a:r>
              <a:rPr lang="en-GB" dirty="0"/>
              <a:t>Cohort study</a:t>
            </a:r>
          </a:p>
          <a:p>
            <a:r>
              <a:rPr lang="en-GB" dirty="0"/>
              <a:t>Intervention study</a:t>
            </a:r>
            <a:endParaRPr lang="el-GR" dirty="0"/>
          </a:p>
          <a:p>
            <a:r>
              <a:rPr lang="en-GB" dirty="0"/>
              <a:t>Survival rate</a:t>
            </a:r>
            <a:endParaRPr lang="el-GR" dirty="0"/>
          </a:p>
          <a:p>
            <a:r>
              <a:rPr lang="en-GB" dirty="0"/>
              <a:t>Prospective </a:t>
            </a:r>
          </a:p>
          <a:p>
            <a:r>
              <a:rPr lang="en-GB" dirty="0"/>
              <a:t>Randomized clinical trial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98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D1DD32-E7EE-A344-0C73-22CD923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E6BE81-FF85-A7B4-9EC6-23ACA84429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Άθροισμα</a:t>
            </a:r>
          </a:p>
          <a:p>
            <a:r>
              <a:rPr lang="el-GR" dirty="0"/>
              <a:t>Εύρος</a:t>
            </a:r>
          </a:p>
          <a:p>
            <a:r>
              <a:rPr lang="el-GR" dirty="0"/>
              <a:t>Αναλογία</a:t>
            </a:r>
          </a:p>
          <a:p>
            <a:r>
              <a:rPr lang="el-GR" dirty="0"/>
              <a:t>Αναλογική κλίμακα</a:t>
            </a:r>
          </a:p>
          <a:p>
            <a:r>
              <a:rPr lang="el-GR" dirty="0"/>
              <a:t>Ανάλυση παλινδρόμησης</a:t>
            </a:r>
          </a:p>
          <a:p>
            <a:r>
              <a:rPr lang="el-GR" dirty="0"/>
              <a:t>Ανάλυση συσχέτισης</a:t>
            </a:r>
          </a:p>
          <a:p>
            <a:r>
              <a:rPr lang="el-GR" dirty="0"/>
              <a:t>Ανεξάρτητη μεταβλητή</a:t>
            </a:r>
          </a:p>
          <a:p>
            <a:r>
              <a:rPr lang="el-GR" dirty="0"/>
              <a:t>Αξιοπιστία</a:t>
            </a:r>
          </a:p>
          <a:p>
            <a:r>
              <a:rPr lang="el-GR" dirty="0"/>
              <a:t>Ασυμμετρία</a:t>
            </a:r>
            <a:endParaRPr lang="en-GB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F0148B4-1C48-F5AA-C623-AC8DDEB0FE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Sum </a:t>
            </a:r>
          </a:p>
          <a:p>
            <a:r>
              <a:rPr lang="en-GB" dirty="0"/>
              <a:t>Range</a:t>
            </a:r>
          </a:p>
          <a:p>
            <a:r>
              <a:rPr lang="en-GB" dirty="0"/>
              <a:t>Ratio</a:t>
            </a:r>
          </a:p>
          <a:p>
            <a:r>
              <a:rPr lang="en-GB" dirty="0"/>
              <a:t>Ratio scale</a:t>
            </a:r>
          </a:p>
          <a:p>
            <a:r>
              <a:rPr lang="en-GB" dirty="0"/>
              <a:t>Regression analysis</a:t>
            </a:r>
          </a:p>
          <a:p>
            <a:r>
              <a:rPr lang="en-GB" dirty="0"/>
              <a:t>Correlation analysis</a:t>
            </a:r>
          </a:p>
          <a:p>
            <a:r>
              <a:rPr lang="en-GB" dirty="0"/>
              <a:t>Independent variable</a:t>
            </a:r>
          </a:p>
          <a:p>
            <a:r>
              <a:rPr lang="en-GB" dirty="0"/>
              <a:t>Reliability </a:t>
            </a:r>
          </a:p>
          <a:p>
            <a:r>
              <a:rPr lang="en-GB" dirty="0"/>
              <a:t>Skewness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56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58FF66-E1D3-C0F1-A7AD-27899249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(2)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222E8DE-2F11-14D7-24D6-78078211E0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Άτομο, μονάδα, άνθρωπος</a:t>
            </a:r>
          </a:p>
          <a:p>
            <a:r>
              <a:rPr lang="el-GR" dirty="0"/>
              <a:t>Γεγονός </a:t>
            </a:r>
          </a:p>
          <a:p>
            <a:r>
              <a:rPr lang="el-GR" dirty="0"/>
              <a:t>Γεωμετρικός μέσος</a:t>
            </a:r>
          </a:p>
          <a:p>
            <a:r>
              <a:rPr lang="el-GR" dirty="0"/>
              <a:t>Γραμμική </a:t>
            </a:r>
          </a:p>
          <a:p>
            <a:r>
              <a:rPr lang="el-GR" dirty="0"/>
              <a:t>Γράφημα </a:t>
            </a:r>
          </a:p>
          <a:p>
            <a:r>
              <a:rPr lang="el-GR" dirty="0"/>
              <a:t>Γράφημα πίτας</a:t>
            </a:r>
          </a:p>
          <a:p>
            <a:r>
              <a:rPr lang="el-GR" dirty="0"/>
              <a:t>Δεδομένα </a:t>
            </a:r>
          </a:p>
          <a:p>
            <a:r>
              <a:rPr lang="el-GR" dirty="0"/>
              <a:t>Δείγμα </a:t>
            </a:r>
          </a:p>
          <a:p>
            <a:r>
              <a:rPr lang="el-GR" dirty="0"/>
              <a:t>Δειγματοληπτικές μέθοδοι</a:t>
            </a:r>
            <a:endParaRPr lang="en-GB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FAC0E107-AAC6-C0D8-57A8-3ACFF78931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Individual</a:t>
            </a:r>
          </a:p>
          <a:p>
            <a:r>
              <a:rPr lang="en-GB" dirty="0"/>
              <a:t>Event</a:t>
            </a:r>
          </a:p>
          <a:p>
            <a:r>
              <a:rPr lang="en-GB" dirty="0"/>
              <a:t>Geometric mean</a:t>
            </a:r>
          </a:p>
          <a:p>
            <a:r>
              <a:rPr lang="en-GB" dirty="0"/>
              <a:t>Linear </a:t>
            </a:r>
          </a:p>
          <a:p>
            <a:r>
              <a:rPr lang="en-GB" dirty="0"/>
              <a:t>Graph</a:t>
            </a:r>
          </a:p>
          <a:p>
            <a:r>
              <a:rPr lang="en-GB" dirty="0"/>
              <a:t>Pie chart</a:t>
            </a:r>
          </a:p>
          <a:p>
            <a:r>
              <a:rPr lang="en-GB" dirty="0"/>
              <a:t>Data </a:t>
            </a:r>
          </a:p>
          <a:p>
            <a:r>
              <a:rPr lang="en-GB" dirty="0"/>
              <a:t>Sample </a:t>
            </a:r>
          </a:p>
          <a:p>
            <a:r>
              <a:rPr lang="en-GB" dirty="0"/>
              <a:t>Sampling methods</a:t>
            </a:r>
          </a:p>
        </p:txBody>
      </p:sp>
    </p:spTree>
    <p:extLst>
      <p:ext uri="{BB962C8B-B14F-4D97-AF65-F5344CB8AC3E}">
        <p14:creationId xmlns:p14="http://schemas.microsoft.com/office/powerpoint/2010/main" val="222746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B2EEF0-895F-A7D6-FEFE-6A5D06D4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(3)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F817BE8-B873-8686-BBEE-F2884987C9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Δείκτης</a:t>
            </a:r>
          </a:p>
          <a:p>
            <a:r>
              <a:rPr lang="el-GR" dirty="0"/>
              <a:t>Διακύμανση, εύρος</a:t>
            </a:r>
          </a:p>
          <a:p>
            <a:r>
              <a:rPr lang="el-GR" dirty="0"/>
              <a:t>Διάμεσος </a:t>
            </a:r>
          </a:p>
          <a:p>
            <a:r>
              <a:rPr lang="el-GR" dirty="0"/>
              <a:t>Διάστημα</a:t>
            </a:r>
          </a:p>
          <a:p>
            <a:r>
              <a:rPr lang="el-GR" dirty="0"/>
              <a:t>Διάστημα εμπιστοσύνης</a:t>
            </a:r>
          </a:p>
          <a:p>
            <a:r>
              <a:rPr lang="el-GR" dirty="0"/>
              <a:t>Εγκυρότητα </a:t>
            </a:r>
          </a:p>
          <a:p>
            <a:r>
              <a:rPr lang="el-GR" dirty="0"/>
              <a:t>Εκατοστημόρια </a:t>
            </a:r>
          </a:p>
          <a:p>
            <a:r>
              <a:rPr lang="el-GR" dirty="0"/>
              <a:t>Εκτίμηση </a:t>
            </a:r>
          </a:p>
          <a:p>
            <a:r>
              <a:rPr lang="el-GR" dirty="0"/>
              <a:t>Ελάχιστο </a:t>
            </a:r>
            <a:endParaRPr lang="en-GB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8A123436-300E-276C-600F-CBD38D4A77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Index</a:t>
            </a:r>
          </a:p>
          <a:p>
            <a:r>
              <a:rPr lang="en-GB" dirty="0"/>
              <a:t>Variance </a:t>
            </a:r>
          </a:p>
          <a:p>
            <a:r>
              <a:rPr lang="en-GB" dirty="0"/>
              <a:t>Median</a:t>
            </a:r>
          </a:p>
          <a:p>
            <a:r>
              <a:rPr lang="en-GB" dirty="0"/>
              <a:t>Interval </a:t>
            </a:r>
          </a:p>
          <a:p>
            <a:r>
              <a:rPr lang="en-GB" dirty="0"/>
              <a:t>Confidence interval</a:t>
            </a:r>
          </a:p>
          <a:p>
            <a:r>
              <a:rPr lang="en-GB" dirty="0"/>
              <a:t>Validity</a:t>
            </a:r>
          </a:p>
          <a:p>
            <a:r>
              <a:rPr lang="en-GB" dirty="0"/>
              <a:t>Percentiles</a:t>
            </a:r>
          </a:p>
          <a:p>
            <a:r>
              <a:rPr lang="en-GB" dirty="0"/>
              <a:t>Estimation</a:t>
            </a:r>
          </a:p>
          <a:p>
            <a:r>
              <a:rPr lang="en-GB" dirty="0"/>
              <a:t>Minimum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301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D0E3EB-FAAF-0B96-A704-FC3B4F10D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(4)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1335BB1-D02E-A35A-CED4-FB40F62F55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Έλεγχος, δοκιμή</a:t>
            </a:r>
          </a:p>
          <a:p>
            <a:r>
              <a:rPr lang="el-GR" dirty="0"/>
              <a:t>Εξαρτημένη μεταβλητή</a:t>
            </a:r>
          </a:p>
          <a:p>
            <a:r>
              <a:rPr lang="el-GR" dirty="0"/>
              <a:t>Επιλογή</a:t>
            </a:r>
          </a:p>
          <a:p>
            <a:r>
              <a:rPr lang="el-GR" dirty="0"/>
              <a:t>Επίπεδο </a:t>
            </a:r>
          </a:p>
          <a:p>
            <a:r>
              <a:rPr lang="el-GR" dirty="0"/>
              <a:t>Επίπεδο σημαντικότητας</a:t>
            </a:r>
          </a:p>
          <a:p>
            <a:r>
              <a:rPr lang="el-GR" dirty="0"/>
              <a:t>Έρευνα</a:t>
            </a:r>
          </a:p>
          <a:p>
            <a:r>
              <a:rPr lang="el-GR" dirty="0"/>
              <a:t>Καμπύλη </a:t>
            </a:r>
          </a:p>
          <a:p>
            <a:r>
              <a:rPr lang="el-GR" dirty="0"/>
              <a:t>Κανονική καμπύλη</a:t>
            </a:r>
          </a:p>
          <a:p>
            <a:r>
              <a:rPr lang="el-GR" dirty="0"/>
              <a:t>Κανονική κατανομή</a:t>
            </a:r>
            <a:endParaRPr lang="en-GB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80019CF4-1D57-0BBE-B8BD-B711210DFC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Test</a:t>
            </a:r>
          </a:p>
          <a:p>
            <a:r>
              <a:rPr lang="en-GB" dirty="0"/>
              <a:t>Dependent variable</a:t>
            </a:r>
          </a:p>
          <a:p>
            <a:r>
              <a:rPr lang="en-GB" dirty="0"/>
              <a:t>Selection</a:t>
            </a:r>
          </a:p>
          <a:p>
            <a:r>
              <a:rPr lang="en-GB" dirty="0"/>
              <a:t>Level</a:t>
            </a:r>
          </a:p>
          <a:p>
            <a:r>
              <a:rPr lang="en-GB" dirty="0"/>
              <a:t>Significant level</a:t>
            </a:r>
          </a:p>
          <a:p>
            <a:r>
              <a:rPr lang="en-GB" dirty="0"/>
              <a:t>Research, survey</a:t>
            </a:r>
          </a:p>
          <a:p>
            <a:r>
              <a:rPr lang="en-GB" dirty="0"/>
              <a:t>Curve</a:t>
            </a:r>
          </a:p>
          <a:p>
            <a:r>
              <a:rPr lang="en-GB" dirty="0"/>
              <a:t>Normal curve</a:t>
            </a:r>
          </a:p>
          <a:p>
            <a:r>
              <a:rPr lang="en-GB" dirty="0"/>
              <a:t>Normal distribution</a:t>
            </a:r>
          </a:p>
        </p:txBody>
      </p:sp>
    </p:spTree>
    <p:extLst>
      <p:ext uri="{BB962C8B-B14F-4D97-AF65-F5344CB8AC3E}">
        <p14:creationId xmlns:p14="http://schemas.microsoft.com/office/powerpoint/2010/main" val="3838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EA11AC-4BD4-15E4-2F67-6AFF6414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(5)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496A7D6-4290-EECD-E9C6-58EFF09AFF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Κλίμακα</a:t>
            </a:r>
          </a:p>
          <a:p>
            <a:r>
              <a:rPr lang="el-GR" dirty="0"/>
              <a:t>Κλίμακα μέτρησης</a:t>
            </a:r>
          </a:p>
          <a:p>
            <a:r>
              <a:rPr lang="el-GR" dirty="0"/>
              <a:t>Μέγιστο</a:t>
            </a:r>
          </a:p>
          <a:p>
            <a:r>
              <a:rPr lang="el-GR" dirty="0"/>
              <a:t>Μέσος</a:t>
            </a:r>
          </a:p>
          <a:p>
            <a:r>
              <a:rPr lang="el-GR" dirty="0"/>
              <a:t>Μεταβλητή</a:t>
            </a:r>
          </a:p>
          <a:p>
            <a:r>
              <a:rPr lang="el-GR" dirty="0"/>
              <a:t>Παράμετρος</a:t>
            </a:r>
          </a:p>
          <a:p>
            <a:r>
              <a:rPr lang="el-GR" dirty="0"/>
              <a:t>Παρατήρηση</a:t>
            </a:r>
          </a:p>
          <a:p>
            <a:r>
              <a:rPr lang="el-GR" dirty="0"/>
              <a:t>Περιγραφική στατιστική</a:t>
            </a:r>
          </a:p>
          <a:p>
            <a:r>
              <a:rPr lang="el-GR" dirty="0"/>
              <a:t>Πιθανότητα </a:t>
            </a:r>
            <a:endParaRPr lang="en-GB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6D4D83B-8589-F0ED-C644-E195830DD9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Scale</a:t>
            </a:r>
          </a:p>
          <a:p>
            <a:r>
              <a:rPr lang="en-GB" dirty="0"/>
              <a:t>Measurement scale</a:t>
            </a:r>
          </a:p>
          <a:p>
            <a:r>
              <a:rPr lang="en-GB" dirty="0"/>
              <a:t>Maximum</a:t>
            </a:r>
          </a:p>
          <a:p>
            <a:r>
              <a:rPr lang="en-GB" dirty="0"/>
              <a:t>Mean, average</a:t>
            </a:r>
          </a:p>
          <a:p>
            <a:r>
              <a:rPr lang="en-GB" dirty="0"/>
              <a:t>Variable</a:t>
            </a:r>
          </a:p>
          <a:p>
            <a:r>
              <a:rPr lang="en-GB" dirty="0"/>
              <a:t>Parameter</a:t>
            </a:r>
          </a:p>
          <a:p>
            <a:r>
              <a:rPr lang="en-GB" dirty="0"/>
              <a:t>Observation</a:t>
            </a:r>
          </a:p>
          <a:p>
            <a:r>
              <a:rPr lang="en-GB" dirty="0"/>
              <a:t>Descriptive statistics</a:t>
            </a:r>
          </a:p>
          <a:p>
            <a:r>
              <a:rPr lang="en-GB" dirty="0"/>
              <a:t>Probability </a:t>
            </a:r>
          </a:p>
        </p:txBody>
      </p:sp>
    </p:spTree>
    <p:extLst>
      <p:ext uri="{BB962C8B-B14F-4D97-AF65-F5344CB8AC3E}">
        <p14:creationId xmlns:p14="http://schemas.microsoft.com/office/powerpoint/2010/main" val="1016790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49C74C42-7D78-1633-214A-A1698A49A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(6)</a:t>
            </a: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6320AD34-A0C4-CC27-A1CA-0CBF8FE2B5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Πίνακας συχνοτήτων</a:t>
            </a:r>
          </a:p>
          <a:p>
            <a:r>
              <a:rPr lang="el-GR" dirty="0"/>
              <a:t>Πληθυσμός </a:t>
            </a:r>
          </a:p>
          <a:p>
            <a:r>
              <a:rPr lang="el-GR" dirty="0"/>
              <a:t>Ποιοτική μεταβλητή</a:t>
            </a:r>
          </a:p>
          <a:p>
            <a:r>
              <a:rPr lang="el-GR" dirty="0"/>
              <a:t>Ποσοστό</a:t>
            </a:r>
            <a:endParaRPr lang="en-GB" dirty="0"/>
          </a:p>
          <a:p>
            <a:r>
              <a:rPr lang="el-GR" dirty="0"/>
              <a:t>Ποσοτική μεταβλητή</a:t>
            </a:r>
          </a:p>
          <a:p>
            <a:r>
              <a:rPr lang="el-GR" dirty="0"/>
              <a:t>Σκορ</a:t>
            </a:r>
          </a:p>
          <a:p>
            <a:r>
              <a:rPr lang="el-GR" dirty="0"/>
              <a:t>Σύγκριση μέσων</a:t>
            </a:r>
          </a:p>
          <a:p>
            <a:r>
              <a:rPr lang="el-GR" dirty="0"/>
              <a:t>Συνεχής</a:t>
            </a:r>
          </a:p>
          <a:p>
            <a:r>
              <a:rPr lang="el-GR" dirty="0"/>
              <a:t>Συντελεστής</a:t>
            </a:r>
          </a:p>
          <a:p>
            <a:r>
              <a:rPr lang="el-GR" dirty="0"/>
              <a:t>Συσχέτιση</a:t>
            </a:r>
          </a:p>
          <a:p>
            <a:endParaRPr lang="en-GB" dirty="0"/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3771B062-9986-9038-C743-72BD48743E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Frequency table</a:t>
            </a:r>
          </a:p>
          <a:p>
            <a:r>
              <a:rPr lang="en-GB" dirty="0"/>
              <a:t>Population </a:t>
            </a:r>
          </a:p>
          <a:p>
            <a:r>
              <a:rPr lang="en-GB" dirty="0"/>
              <a:t>Qualitative variable</a:t>
            </a:r>
          </a:p>
          <a:p>
            <a:r>
              <a:rPr lang="en-GB" dirty="0"/>
              <a:t>Percentage</a:t>
            </a:r>
          </a:p>
          <a:p>
            <a:r>
              <a:rPr lang="en-GB" dirty="0"/>
              <a:t>Quantitative variable</a:t>
            </a:r>
          </a:p>
          <a:p>
            <a:r>
              <a:rPr lang="en-GB" dirty="0"/>
              <a:t>Score</a:t>
            </a:r>
          </a:p>
          <a:p>
            <a:r>
              <a:rPr lang="en-GB" dirty="0"/>
              <a:t>Compare means</a:t>
            </a:r>
          </a:p>
          <a:p>
            <a:r>
              <a:rPr lang="en-GB" dirty="0"/>
              <a:t>Continuous </a:t>
            </a:r>
          </a:p>
          <a:p>
            <a:r>
              <a:rPr lang="en-GB" dirty="0"/>
              <a:t>Coefficient</a:t>
            </a:r>
          </a:p>
          <a:p>
            <a:r>
              <a:rPr lang="en-GB" dirty="0"/>
              <a:t>Correlation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18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2AB362-1BF8-358D-AFAF-F4A915B45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Στατιστικοί όροι</a:t>
            </a:r>
            <a:r>
              <a:rPr lang="en-GB" dirty="0"/>
              <a:t> (7)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C3CD796-3EB4-DE52-264C-C82CC16795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Τεταρτημόρια</a:t>
            </a:r>
          </a:p>
          <a:p>
            <a:r>
              <a:rPr lang="el-GR" dirty="0"/>
              <a:t>Τυπική απόκλιση</a:t>
            </a:r>
          </a:p>
          <a:p>
            <a:r>
              <a:rPr lang="el-GR" dirty="0"/>
              <a:t>Τυπικό σφάλμα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χ2 	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endParaRPr lang="en-GB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7B9C2287-3A52-8E17-C189-F9CFD4593C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Quartiles</a:t>
            </a:r>
          </a:p>
          <a:p>
            <a:r>
              <a:rPr lang="en-GB" dirty="0"/>
              <a:t>Standard deviation</a:t>
            </a:r>
          </a:p>
          <a:p>
            <a:r>
              <a:rPr lang="en-GB" dirty="0"/>
              <a:t>Standard error</a:t>
            </a:r>
          </a:p>
          <a:p>
            <a:r>
              <a:rPr lang="en-GB" dirty="0"/>
              <a:t>Chi-square</a:t>
            </a:r>
          </a:p>
        </p:txBody>
      </p:sp>
    </p:spTree>
    <p:extLst>
      <p:ext uri="{BB962C8B-B14F-4D97-AF65-F5344CB8AC3E}">
        <p14:creationId xmlns:p14="http://schemas.microsoft.com/office/powerpoint/2010/main" val="3197681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D0C3A1-D1F6-8DEF-BAF6-B00830DF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Άλλοι όροι</a:t>
            </a:r>
            <a:r>
              <a:rPr lang="en-GB" dirty="0"/>
              <a:t>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4B784C-6562-5447-1828-4C67F8200F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  </a:t>
            </a:r>
            <a:r>
              <a:rPr lang="el-GR" dirty="0"/>
              <a:t>Αναδρομική </a:t>
            </a:r>
          </a:p>
          <a:p>
            <a:r>
              <a:rPr lang="el-GR" dirty="0"/>
              <a:t>Ανασκόπηση</a:t>
            </a:r>
            <a:endParaRPr lang="en-GB" dirty="0"/>
          </a:p>
          <a:p>
            <a:r>
              <a:rPr lang="el-GR" dirty="0"/>
              <a:t>Ανταγωνιστικός κίνδυνος</a:t>
            </a:r>
            <a:endParaRPr lang="en-GB" dirty="0"/>
          </a:p>
          <a:p>
            <a:r>
              <a:rPr lang="el-GR" dirty="0" err="1"/>
              <a:t>Επιπολασμός</a:t>
            </a:r>
            <a:r>
              <a:rPr lang="el-GR" dirty="0"/>
              <a:t> </a:t>
            </a:r>
            <a:endParaRPr lang="en-GB" dirty="0"/>
          </a:p>
          <a:p>
            <a:r>
              <a:rPr lang="el-GR" dirty="0"/>
              <a:t>Επίπτωση </a:t>
            </a:r>
            <a:endParaRPr lang="en-GB" dirty="0"/>
          </a:p>
          <a:p>
            <a:r>
              <a:rPr lang="el-GR" dirty="0"/>
              <a:t>Επίπτωση-πυκνότητα</a:t>
            </a:r>
            <a:endParaRPr lang="en-GB" dirty="0"/>
          </a:p>
          <a:p>
            <a:r>
              <a:rPr lang="el-GR" dirty="0"/>
              <a:t>Σφάλμα </a:t>
            </a:r>
          </a:p>
          <a:p>
            <a:r>
              <a:rPr lang="el-GR" dirty="0"/>
              <a:t>Συστηματική ανασκόπηση</a:t>
            </a:r>
          </a:p>
          <a:p>
            <a:r>
              <a:rPr lang="el-GR" dirty="0" err="1"/>
              <a:t>Μετα</a:t>
            </a:r>
            <a:r>
              <a:rPr lang="el-GR" dirty="0"/>
              <a:t>-ανάλυση</a:t>
            </a:r>
          </a:p>
          <a:p>
            <a:endParaRPr lang="en-GB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22C807-DBE0-DBF7-A704-9482F9D18C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  Retrospective </a:t>
            </a:r>
            <a:endParaRPr lang="el-GR" dirty="0"/>
          </a:p>
          <a:p>
            <a:r>
              <a:rPr lang="en-GB" dirty="0"/>
              <a:t>Review</a:t>
            </a:r>
          </a:p>
          <a:p>
            <a:r>
              <a:rPr lang="en-GB" dirty="0"/>
              <a:t>Competing risk</a:t>
            </a:r>
            <a:endParaRPr lang="el-GR" dirty="0"/>
          </a:p>
          <a:p>
            <a:r>
              <a:rPr lang="en-GB" dirty="0"/>
              <a:t>Prevalence </a:t>
            </a:r>
            <a:endParaRPr lang="el-GR" dirty="0"/>
          </a:p>
          <a:p>
            <a:r>
              <a:rPr lang="en-GB" dirty="0"/>
              <a:t>Incidence </a:t>
            </a:r>
            <a:endParaRPr lang="el-GR" dirty="0"/>
          </a:p>
          <a:p>
            <a:r>
              <a:rPr lang="en-GB" dirty="0"/>
              <a:t>Incidence-density</a:t>
            </a:r>
            <a:endParaRPr lang="el-GR" dirty="0"/>
          </a:p>
          <a:p>
            <a:r>
              <a:rPr lang="en-GB" dirty="0"/>
              <a:t>Bias </a:t>
            </a:r>
          </a:p>
          <a:p>
            <a:r>
              <a:rPr lang="en-GB" dirty="0"/>
              <a:t>Systematic review</a:t>
            </a:r>
          </a:p>
          <a:p>
            <a:r>
              <a:rPr lang="en-GB" dirty="0"/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1195709314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</TotalTime>
  <Words>273</Words>
  <Application>Microsoft Office PowerPoint</Application>
  <PresentationFormat>Ευρεία οθόνη</PresentationFormat>
  <Paragraphs>160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Ανασκόπηση</vt:lpstr>
      <vt:lpstr>Μεθοδολογία Έρευνας</vt:lpstr>
      <vt:lpstr>Στατιστικοί όροι (1)</vt:lpstr>
      <vt:lpstr>Στατιστικοί όροι (2)</vt:lpstr>
      <vt:lpstr>Στατιστικοί όροι (3)</vt:lpstr>
      <vt:lpstr>Στατιστικοί όροι (4)</vt:lpstr>
      <vt:lpstr>Στατιστικοί όροι (5)</vt:lpstr>
      <vt:lpstr>Στατιστικοί όροι (6)</vt:lpstr>
      <vt:lpstr>Στατιστικοί όροι (7)</vt:lpstr>
      <vt:lpstr>Άλλοι όροι (1)</vt:lpstr>
      <vt:lpstr>Άλλοι όροι (2)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Christos Stylianou</dc:creator>
  <cp:lastModifiedBy>Christos Stylianou</cp:lastModifiedBy>
  <cp:revision>2</cp:revision>
  <dcterms:created xsi:type="dcterms:W3CDTF">2025-10-11T09:00:49Z</dcterms:created>
  <dcterms:modified xsi:type="dcterms:W3CDTF">2025-10-11T09:48:55Z</dcterms:modified>
</cp:coreProperties>
</file>