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51"/>
  </p:notesMasterIdLst>
  <p:sldIdLst>
    <p:sldId id="257" r:id="rId2"/>
    <p:sldId id="325" r:id="rId3"/>
    <p:sldId id="429" r:id="rId4"/>
    <p:sldId id="479" r:id="rId5"/>
    <p:sldId id="428" r:id="rId6"/>
    <p:sldId id="431" r:id="rId7"/>
    <p:sldId id="430" r:id="rId8"/>
    <p:sldId id="432" r:id="rId9"/>
    <p:sldId id="435" r:id="rId10"/>
    <p:sldId id="436" r:id="rId11"/>
    <p:sldId id="437" r:id="rId12"/>
    <p:sldId id="434" r:id="rId13"/>
    <p:sldId id="438" r:id="rId14"/>
    <p:sldId id="439" r:id="rId15"/>
    <p:sldId id="440" r:id="rId16"/>
    <p:sldId id="441" r:id="rId17"/>
    <p:sldId id="460" r:id="rId18"/>
    <p:sldId id="461" r:id="rId19"/>
    <p:sldId id="462" r:id="rId20"/>
    <p:sldId id="463" r:id="rId21"/>
    <p:sldId id="464" r:id="rId22"/>
    <p:sldId id="470" r:id="rId23"/>
    <p:sldId id="442" r:id="rId24"/>
    <p:sldId id="444" r:id="rId25"/>
    <p:sldId id="443" r:id="rId26"/>
    <p:sldId id="446" r:id="rId27"/>
    <p:sldId id="447" r:id="rId28"/>
    <p:sldId id="449" r:id="rId29"/>
    <p:sldId id="450" r:id="rId30"/>
    <p:sldId id="452" r:id="rId31"/>
    <p:sldId id="453" r:id="rId32"/>
    <p:sldId id="455" r:id="rId33"/>
    <p:sldId id="457" r:id="rId34"/>
    <p:sldId id="458" r:id="rId35"/>
    <p:sldId id="468" r:id="rId36"/>
    <p:sldId id="469" r:id="rId37"/>
    <p:sldId id="476" r:id="rId38"/>
    <p:sldId id="471" r:id="rId39"/>
    <p:sldId id="472" r:id="rId40"/>
    <p:sldId id="473" r:id="rId41"/>
    <p:sldId id="474" r:id="rId42"/>
    <p:sldId id="475" r:id="rId43"/>
    <p:sldId id="477" r:id="rId44"/>
    <p:sldId id="478" r:id="rId45"/>
    <p:sldId id="427" r:id="rId46"/>
    <p:sldId id="480" r:id="rId47"/>
    <p:sldId id="277" r:id="rId48"/>
    <p:sldId id="467" r:id="rId49"/>
    <p:sldId id="256" r:id="rId5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C4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74938" autoAdjust="0"/>
  </p:normalViewPr>
  <p:slideViewPr>
    <p:cSldViewPr snapToGrid="0">
      <p:cViewPr varScale="1">
        <p:scale>
          <a:sx n="67" d="100"/>
          <a:sy n="67" d="100"/>
        </p:scale>
        <p:origin x="708" y="72"/>
      </p:cViewPr>
      <p:guideLst/>
    </p:cSldViewPr>
  </p:slideViewPr>
  <p:notesTextViewPr>
    <p:cViewPr>
      <p:scale>
        <a:sx n="1" d="1"/>
        <a:sy n="1" d="1"/>
      </p:scale>
      <p:origin x="0" y="0"/>
    </p:cViewPr>
  </p:notesTextViewPr>
  <p:sorterViewPr>
    <p:cViewPr>
      <p:scale>
        <a:sx n="80" d="100"/>
        <a:sy n="80" d="100"/>
      </p:scale>
      <p:origin x="0" y="-87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35BBC-0146-4C4E-9158-08D8DCA24431}" type="datetimeFigureOut">
              <a:rPr lang="en-GB" smtClean="0"/>
              <a:t>26/02/2023</a:t>
            </a:fld>
            <a:endParaRPr lang="en-GB"/>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1B51A-6F2E-4A01-B9FA-809DB65DCF40}" type="slidenum">
              <a:rPr lang="en-GB" smtClean="0"/>
              <a:t>‹#›</a:t>
            </a:fld>
            <a:endParaRPr lang="en-GB"/>
          </a:p>
        </p:txBody>
      </p:sp>
    </p:spTree>
    <p:extLst>
      <p:ext uri="{BB962C8B-B14F-4D97-AF65-F5344CB8AC3E}">
        <p14:creationId xmlns:p14="http://schemas.microsoft.com/office/powerpoint/2010/main" val="102987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a:t>
            </a:fld>
            <a:endParaRPr lang="en-GB"/>
          </a:p>
        </p:txBody>
      </p:sp>
    </p:spTree>
    <p:extLst>
      <p:ext uri="{BB962C8B-B14F-4D97-AF65-F5344CB8AC3E}">
        <p14:creationId xmlns:p14="http://schemas.microsoft.com/office/powerpoint/2010/main" val="301695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12</a:t>
            </a:fld>
            <a:endParaRPr lang="en-GB"/>
          </a:p>
        </p:txBody>
      </p:sp>
    </p:spTree>
    <p:extLst>
      <p:ext uri="{BB962C8B-B14F-4D97-AF65-F5344CB8AC3E}">
        <p14:creationId xmlns:p14="http://schemas.microsoft.com/office/powerpoint/2010/main" val="3504249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13</a:t>
            </a:fld>
            <a:endParaRPr lang="en-GB"/>
          </a:p>
        </p:txBody>
      </p:sp>
    </p:spTree>
    <p:extLst>
      <p:ext uri="{BB962C8B-B14F-4D97-AF65-F5344CB8AC3E}">
        <p14:creationId xmlns:p14="http://schemas.microsoft.com/office/powerpoint/2010/main" val="12361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14</a:t>
            </a:fld>
            <a:endParaRPr lang="en-GB"/>
          </a:p>
        </p:txBody>
      </p:sp>
    </p:spTree>
    <p:extLst>
      <p:ext uri="{BB962C8B-B14F-4D97-AF65-F5344CB8AC3E}">
        <p14:creationId xmlns:p14="http://schemas.microsoft.com/office/powerpoint/2010/main" val="499562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15</a:t>
            </a:fld>
            <a:endParaRPr lang="en-GB"/>
          </a:p>
        </p:txBody>
      </p:sp>
    </p:spTree>
    <p:extLst>
      <p:ext uri="{BB962C8B-B14F-4D97-AF65-F5344CB8AC3E}">
        <p14:creationId xmlns:p14="http://schemas.microsoft.com/office/powerpoint/2010/main" val="1920366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16</a:t>
            </a:fld>
            <a:endParaRPr lang="en-GB"/>
          </a:p>
        </p:txBody>
      </p:sp>
    </p:spTree>
    <p:extLst>
      <p:ext uri="{BB962C8B-B14F-4D97-AF65-F5344CB8AC3E}">
        <p14:creationId xmlns:p14="http://schemas.microsoft.com/office/powerpoint/2010/main" val="4103282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17</a:t>
            </a:fld>
            <a:endParaRPr lang="en-GB"/>
          </a:p>
        </p:txBody>
      </p:sp>
    </p:spTree>
    <p:extLst>
      <p:ext uri="{BB962C8B-B14F-4D97-AF65-F5344CB8AC3E}">
        <p14:creationId xmlns:p14="http://schemas.microsoft.com/office/powerpoint/2010/main" val="2474505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18</a:t>
            </a:fld>
            <a:endParaRPr lang="en-GB"/>
          </a:p>
        </p:txBody>
      </p:sp>
    </p:spTree>
    <p:extLst>
      <p:ext uri="{BB962C8B-B14F-4D97-AF65-F5344CB8AC3E}">
        <p14:creationId xmlns:p14="http://schemas.microsoft.com/office/powerpoint/2010/main" val="1521235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19</a:t>
            </a:fld>
            <a:endParaRPr lang="en-GB"/>
          </a:p>
        </p:txBody>
      </p:sp>
    </p:spTree>
    <p:extLst>
      <p:ext uri="{BB962C8B-B14F-4D97-AF65-F5344CB8AC3E}">
        <p14:creationId xmlns:p14="http://schemas.microsoft.com/office/powerpoint/2010/main" val="3783035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20</a:t>
            </a:fld>
            <a:endParaRPr lang="en-GB"/>
          </a:p>
        </p:txBody>
      </p:sp>
    </p:spTree>
    <p:extLst>
      <p:ext uri="{BB962C8B-B14F-4D97-AF65-F5344CB8AC3E}">
        <p14:creationId xmlns:p14="http://schemas.microsoft.com/office/powerpoint/2010/main" val="1002773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21</a:t>
            </a:fld>
            <a:endParaRPr lang="en-GB"/>
          </a:p>
        </p:txBody>
      </p:sp>
    </p:spTree>
    <p:extLst>
      <p:ext uri="{BB962C8B-B14F-4D97-AF65-F5344CB8AC3E}">
        <p14:creationId xmlns:p14="http://schemas.microsoft.com/office/powerpoint/2010/main" val="141867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Οι νοσοκομειακές λοιμώξεις, ή οι σχετιζόμενες με την υγειονομική περίθαλψη λοιμώξεις (Healthcare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associated</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infections</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HCAIs</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όπως διαφορετικά ονομάζονται, αναφέρονται στο σύνολο των λοιμώξεων που συμβαίνουν εντός 48 ωρών από την εισαγωγή ενός ατόμου στο νοσοκομείο, μέσα σε 3 ημέρες ύστερα από την έξοδό του από το νοσοκομείο ή εντός 30 ημερών από μία επέμβαση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Honghui</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et</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al</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2022). Πρόκειται για ένα βασικό πρόβλημα δημόσιας υγείας και ένα σημαντικό αίτιο νοσηρότητας και θνησιμότητας μεταξύ νοσηλευόμενων ασθενών σε παγκόσμιο επίπεδο(</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Picheansathian</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et</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al</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2008;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Shehu</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et</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al</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2019).</a:t>
            </a:r>
          </a:p>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3</a:t>
            </a:fld>
            <a:endParaRPr lang="en-GB"/>
          </a:p>
        </p:txBody>
      </p:sp>
    </p:spTree>
    <p:extLst>
      <p:ext uri="{BB962C8B-B14F-4D97-AF65-F5344CB8AC3E}">
        <p14:creationId xmlns:p14="http://schemas.microsoft.com/office/powerpoint/2010/main" val="257115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22</a:t>
            </a:fld>
            <a:endParaRPr lang="en-GB"/>
          </a:p>
        </p:txBody>
      </p:sp>
    </p:spTree>
    <p:extLst>
      <p:ext uri="{BB962C8B-B14F-4D97-AF65-F5344CB8AC3E}">
        <p14:creationId xmlns:p14="http://schemas.microsoft.com/office/powerpoint/2010/main" val="260034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782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572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09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973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887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267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890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248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16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5</a:t>
            </a:fld>
            <a:endParaRPr lang="en-GB"/>
          </a:p>
        </p:txBody>
      </p:sp>
    </p:spTree>
    <p:extLst>
      <p:ext uri="{BB962C8B-B14F-4D97-AF65-F5344CB8AC3E}">
        <p14:creationId xmlns:p14="http://schemas.microsoft.com/office/powerpoint/2010/main" val="4113280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804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784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0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239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383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642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606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975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71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500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6</a:t>
            </a:fld>
            <a:endParaRPr lang="en-GB"/>
          </a:p>
        </p:txBody>
      </p:sp>
    </p:spTree>
    <p:extLst>
      <p:ext uri="{BB962C8B-B14F-4D97-AF65-F5344CB8AC3E}">
        <p14:creationId xmlns:p14="http://schemas.microsoft.com/office/powerpoint/2010/main" val="2471142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1153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148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872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βασικές αρχές της αποστείρωσης, απολύμανσης και της αντισηψίας ακολουθούν τον κλινικό νοσηλευτή δια βίου στον εργασιακό του βίο.</a:t>
            </a:r>
          </a:p>
          <a:p>
            <a:r>
              <a:rPr lang="el-GR" dirty="0"/>
              <a:t>Η πρόληψη των νοσοκομειακών λοιμώξεων αποτελεί πεδίο  νοσηλευτικής δράσης και η επιμελής και συστηματική  εφαρμογή διαδικασιών και πρωτοκόλλων είναι εργαλείο δυναμικό  για την ασφαλή παροχή φροντίδας των ασθενών μας.</a:t>
            </a:r>
          </a:p>
          <a:p>
            <a:endParaRPr lang="el-GR"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45</a:t>
            </a:fld>
            <a:endParaRPr lang="en-GB"/>
          </a:p>
        </p:txBody>
      </p:sp>
    </p:spTree>
    <p:extLst>
      <p:ext uri="{BB962C8B-B14F-4D97-AF65-F5344CB8AC3E}">
        <p14:creationId xmlns:p14="http://schemas.microsoft.com/office/powerpoint/2010/main" val="3386489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7</a:t>
            </a:fld>
            <a:endParaRPr lang="en-GB"/>
          </a:p>
        </p:txBody>
      </p:sp>
    </p:spTree>
    <p:extLst>
      <p:ext uri="{BB962C8B-B14F-4D97-AF65-F5344CB8AC3E}">
        <p14:creationId xmlns:p14="http://schemas.microsoft.com/office/powerpoint/2010/main" val="316921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8</a:t>
            </a:fld>
            <a:endParaRPr lang="en-GB"/>
          </a:p>
        </p:txBody>
      </p:sp>
    </p:spTree>
    <p:extLst>
      <p:ext uri="{BB962C8B-B14F-4D97-AF65-F5344CB8AC3E}">
        <p14:creationId xmlns:p14="http://schemas.microsoft.com/office/powerpoint/2010/main" val="1781956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9</a:t>
            </a:fld>
            <a:endParaRPr lang="en-GB"/>
          </a:p>
        </p:txBody>
      </p:sp>
    </p:spTree>
    <p:extLst>
      <p:ext uri="{BB962C8B-B14F-4D97-AF65-F5344CB8AC3E}">
        <p14:creationId xmlns:p14="http://schemas.microsoft.com/office/powerpoint/2010/main" val="4209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10</a:t>
            </a:fld>
            <a:endParaRPr lang="en-GB"/>
          </a:p>
        </p:txBody>
      </p:sp>
    </p:spTree>
    <p:extLst>
      <p:ext uri="{BB962C8B-B14F-4D97-AF65-F5344CB8AC3E}">
        <p14:creationId xmlns:p14="http://schemas.microsoft.com/office/powerpoint/2010/main" val="38593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11</a:t>
            </a:fld>
            <a:endParaRPr lang="en-GB"/>
          </a:p>
        </p:txBody>
      </p:sp>
    </p:spTree>
    <p:extLst>
      <p:ext uri="{BB962C8B-B14F-4D97-AF65-F5344CB8AC3E}">
        <p14:creationId xmlns:p14="http://schemas.microsoft.com/office/powerpoint/2010/main" val="284538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26/2/2023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371721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26/2/2023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120419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26/2/2023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401564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26/2/2023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426177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26/2/2023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148368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C6954849-DC5A-4741-B36A-6A324DC4ABF3}" type="datetimeFigureOut">
              <a:rPr lang="el-GR" smtClean="0"/>
              <a:t>26/2/2023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364455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C6954849-DC5A-4741-B36A-6A324DC4ABF3}" type="datetimeFigureOut">
              <a:rPr lang="el-GR" smtClean="0"/>
              <a:t>26/2/2023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75111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C6954849-DC5A-4741-B36A-6A324DC4ABF3}" type="datetimeFigureOut">
              <a:rPr lang="el-GR" smtClean="0"/>
              <a:t>26/2/2023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152148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6954849-DC5A-4741-B36A-6A324DC4ABF3}" type="datetimeFigureOut">
              <a:rPr lang="el-GR" smtClean="0"/>
              <a:t>26/2/2023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83438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C6954849-DC5A-4741-B36A-6A324DC4ABF3}" type="datetimeFigureOut">
              <a:rPr lang="el-GR" smtClean="0"/>
              <a:t>26/2/2023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411944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C6954849-DC5A-4741-B36A-6A324DC4ABF3}" type="datetimeFigureOut">
              <a:rPr lang="el-GR" smtClean="0"/>
              <a:t>26/2/2023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288381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1140000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54849-DC5A-4741-B36A-6A324DC4ABF3}" type="datetimeFigureOut">
              <a:rPr lang="el-GR" smtClean="0"/>
              <a:t>26/2/2023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41908-E11C-40D6-A1CB-D084DEAB548A}" type="slidenum">
              <a:rPr lang="el-GR" smtClean="0"/>
              <a:t>‹#›</a:t>
            </a:fld>
            <a:endParaRPr lang="el-GR"/>
          </a:p>
        </p:txBody>
      </p:sp>
    </p:spTree>
    <p:extLst>
      <p:ext uri="{BB962C8B-B14F-4D97-AF65-F5344CB8AC3E}">
        <p14:creationId xmlns:p14="http://schemas.microsoft.com/office/powerpoint/2010/main" val="314816024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dc.gov/ncezid/index.html" TargetMode="External"/><Relationship Id="rId2" Type="http://schemas.openxmlformats.org/officeDocument/2006/relationships/hyperlink" Target="http://www.cdc.gov/"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cdc.gov/ncezid/dhqp/index.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cdc.europa.eu/About_us/Key_Documents/ecdc_regulations.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864263" y="0"/>
            <a:ext cx="5327737" cy="2342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t>ΒΑΣΙΚΕΣ ΑΡΧΕΣ </a:t>
            </a:r>
            <a:r>
              <a:rPr lang="el-GR" sz="3600" dirty="0"/>
              <a:t>ΑΠΟΛΥΜΑΝΣΗΣ ΑΠΟΣΤΕΙΡΩΣΗΣ ΑΝΤΙΣΗΨΙΑΣ</a:t>
            </a:r>
          </a:p>
        </p:txBody>
      </p:sp>
      <p:sp>
        <p:nvSpPr>
          <p:cNvPr id="7" name="Ορθογώνιο 6"/>
          <p:cNvSpPr/>
          <p:nvPr/>
        </p:nvSpPr>
        <p:spPr>
          <a:xfrm>
            <a:off x="6864263" y="4321479"/>
            <a:ext cx="5327737" cy="2536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t>ΠΑΝΕΠΙΣΤΗΜΙΟ ΠΕΛΟΠΟΝΝΗΣΟΥ</a:t>
            </a:r>
          </a:p>
          <a:p>
            <a:pPr algn="ctr"/>
            <a:r>
              <a:rPr lang="el-GR" sz="3200" dirty="0"/>
              <a:t>ΤΜΗΜΑ ΝΟΣΗΛΕΥΤΙΚΗΣ</a:t>
            </a:r>
          </a:p>
        </p:txBody>
      </p:sp>
      <p:sp>
        <p:nvSpPr>
          <p:cNvPr id="5" name="Ορθογώνιο 4"/>
          <p:cNvSpPr/>
          <p:nvPr/>
        </p:nvSpPr>
        <p:spPr>
          <a:xfrm>
            <a:off x="6864263" y="2395831"/>
            <a:ext cx="5327737" cy="195406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4000" dirty="0"/>
              <a:t>ΚΑΘΗΓΗΤΡΙΑ </a:t>
            </a:r>
          </a:p>
          <a:p>
            <a:pPr algn="ctr"/>
            <a:r>
              <a:rPr lang="el-GR" sz="4000" dirty="0"/>
              <a:t>ΣΟΦΙΑ ΖΥΓΑ</a:t>
            </a:r>
          </a:p>
        </p:txBody>
      </p:sp>
      <p:pic>
        <p:nvPicPr>
          <p:cNvPr id="2" name="Εικόνα 1">
            <a:extLst>
              <a:ext uri="{FF2B5EF4-FFF2-40B4-BE49-F238E27FC236}">
                <a16:creationId xmlns:a16="http://schemas.microsoft.com/office/drawing/2014/main" id="{50AC8221-DD29-16DB-9251-47EA31488714}"/>
              </a:ext>
            </a:extLst>
          </p:cNvPr>
          <p:cNvPicPr>
            <a:picLocks noChangeAspect="1"/>
          </p:cNvPicPr>
          <p:nvPr/>
        </p:nvPicPr>
        <p:blipFill>
          <a:blip r:embed="rId2"/>
          <a:stretch>
            <a:fillRect/>
          </a:stretch>
        </p:blipFill>
        <p:spPr>
          <a:xfrm>
            <a:off x="333475" y="1260801"/>
            <a:ext cx="2910133" cy="24909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Microbe sterilization vs disinfection">
            <a:extLst>
              <a:ext uri="{FF2B5EF4-FFF2-40B4-BE49-F238E27FC236}">
                <a16:creationId xmlns:a16="http://schemas.microsoft.com/office/drawing/2014/main" id="{9ACBC30D-E9DC-326E-5FE4-2D7482B6E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462" y="1238030"/>
            <a:ext cx="1743075"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Εικόνα 5">
            <a:extLst>
              <a:ext uri="{FF2B5EF4-FFF2-40B4-BE49-F238E27FC236}">
                <a16:creationId xmlns:a16="http://schemas.microsoft.com/office/drawing/2014/main" id="{F66615AB-85C0-1DFB-5D0D-23D32F84BA75}"/>
              </a:ext>
            </a:extLst>
          </p:cNvPr>
          <p:cNvPicPr>
            <a:picLocks noChangeAspect="1"/>
          </p:cNvPicPr>
          <p:nvPr/>
        </p:nvPicPr>
        <p:blipFill>
          <a:blip r:embed="rId4"/>
          <a:stretch>
            <a:fillRect/>
          </a:stretch>
        </p:blipFill>
        <p:spPr>
          <a:xfrm>
            <a:off x="112193" y="53464"/>
            <a:ext cx="6752070" cy="672867"/>
          </a:xfrm>
          <a:prstGeom prst="rect">
            <a:avLst/>
          </a:prstGeom>
        </p:spPr>
      </p:pic>
    </p:spTree>
    <p:extLst>
      <p:ext uri="{BB962C8B-B14F-4D97-AF65-F5344CB8AC3E}">
        <p14:creationId xmlns:p14="http://schemas.microsoft.com/office/powerpoint/2010/main" val="3673914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18736" y="444843"/>
            <a:ext cx="10305534" cy="1045661"/>
          </a:xfrm>
        </p:spPr>
        <p:txBody>
          <a:bodyPr>
            <a:noAutofit/>
          </a:bodyPr>
          <a:lstStyle/>
          <a:p>
            <a:r>
              <a:rPr lang="el-GR" sz="2800" b="1" dirty="0">
                <a:solidFill>
                  <a:schemeClr val="tx1">
                    <a:lumMod val="65000"/>
                    <a:lumOff val="35000"/>
                  </a:schemeClr>
                </a:solidFill>
              </a:rPr>
              <a:t> Απορρύπανση (καθαρισμός) ιατρικού εξοπλισμού πολλαπλών χρήσεων</a:t>
            </a: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82" y="-98493"/>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521993" y="1146350"/>
            <a:ext cx="11148013" cy="5563939"/>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Όταν ένα εργαλείο δεν έχει καθαριστεί σωστά, η διαδικασία της απολύμανσης δεν θα είναι αποτελεσματική εφόσον ο </a:t>
            </a:r>
            <a:r>
              <a:rPr kumimoji="0" lang="el-GR" sz="22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ρύπος προστατεύει τους μικροοργανισμούς.</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Τα απολυμαντικά που φορτίζονται με ρύπο, μολύνονται και μπορεί να αποτελέσουν τα ίδια, πηγή μετάδοσης παθογόνων.</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Βελόνες, μαχαιρίδια, λεπίδες, γυαλιά, καθετήρες, εξοπλισμός με στενούς αυλούς θα πρέπει να είναι μιας χρήσεως, αφενός γιατί ως αιχμηρά μπορούν να προκαλέσουν τραυματισμό στο Ε.Υ , αφετέρου δεν είναι εγγυημένη η διαδικασία του καθαρισμού και της απολύμανσης/ αποστείρωσης στο εσωτερικό των καναλιών τους.</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Παρά το γεγονός ότι κάποιοι κατασκευαστές μπορεί να δίνουν οδηγίες επανεπεξεργασίας ενός, σύνθετου σχεδιασμού, εξοπλισμού αυτό μπορεί να είναι αδύνατο να γίνει.</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Ο ημικρίσιμος εξοπλισμός θα πρέπει να είναι μιας χρήσεως ακόμη και όταν αυτός χρησιμοποιείται αποκλειστικά από τον ίδιο ασθενή.</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lvl="2" algn="just">
              <a:buFont typeface="Arial" panose="020B0604020202020204" pitchFamily="34" charset="0"/>
              <a:buNone/>
              <a:defRPr/>
            </a:pPr>
            <a:endParaRPr lang="el-GR" sz="2200" dirty="0">
              <a:solidFill>
                <a:schemeClr val="tx1">
                  <a:lumMod val="65000"/>
                  <a:lumOff val="35000"/>
                </a:schemeClr>
              </a:solidFill>
              <a:latin typeface="+mj-lt"/>
            </a:endParaRPr>
          </a:p>
        </p:txBody>
      </p:sp>
    </p:spTree>
    <p:extLst>
      <p:ext uri="{BB962C8B-B14F-4D97-AF65-F5344CB8AC3E}">
        <p14:creationId xmlns:p14="http://schemas.microsoft.com/office/powerpoint/2010/main" val="899167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18736" y="444843"/>
            <a:ext cx="10305534" cy="1045661"/>
          </a:xfrm>
        </p:spPr>
        <p:txBody>
          <a:bodyPr>
            <a:noAutofit/>
          </a:bodyPr>
          <a:lstStyle/>
          <a:p>
            <a:r>
              <a:rPr lang="el-GR" sz="2800" b="1" dirty="0">
                <a:solidFill>
                  <a:schemeClr val="tx1">
                    <a:lumMod val="65000"/>
                    <a:lumOff val="35000"/>
                  </a:schemeClr>
                </a:solidFill>
              </a:rPr>
              <a:t> Απορρύπανση (καθαρισμός)</a:t>
            </a:r>
            <a:r>
              <a:rPr lang="en-US" sz="2800" b="1" dirty="0">
                <a:solidFill>
                  <a:schemeClr val="tx1">
                    <a:lumMod val="65000"/>
                    <a:lumOff val="35000"/>
                  </a:schemeClr>
                </a:solidFill>
              </a:rPr>
              <a:t>-Pre-cleaning </a:t>
            </a:r>
            <a:r>
              <a:rPr lang="el-GR" sz="2800" b="1" dirty="0">
                <a:solidFill>
                  <a:schemeClr val="tx1">
                    <a:lumMod val="65000"/>
                    <a:lumOff val="35000"/>
                  </a:schemeClr>
                </a:solidFill>
              </a:rPr>
              <a:t>στο σημείο χρήσης</a:t>
            </a: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82" y="-98493"/>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09260" y="901875"/>
            <a:ext cx="8283804" cy="5775816"/>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Προλαμβάνει το στέγνωμα του ρύπου και βοηθά στον καλύτερο καθαρισμό του.</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Τα υλικά καθαριότητας πρέπει να είναι κατάλληλα και σύμφωνα με οδηγίες του κατασκευαστή του ιατρικού εξοπλισμού.</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αραίωση του απορρυπαντικού πρέπει να είναι η προτεινόμενη</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Ο πολύωρος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βυθισμός</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σε απορρυπαντικό θα πρέπει να αποφεύγεται.</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Οι διαλύσεις απορρυπαντικού σε αλατούχα διαλύματα δεν συστήνονται γιατί μπορεί να προκαλέσουν φθορές στον εξοπλισμό.</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Προκειμένου να παραμείνει υγρός ο εξοπλισμός ως τη στιγμή της έναρξης της διαδικασίας καθαρισμού/ απολύμανσης, θα πρέπει να είναι σκεπασμένος με εμποτισμένο σε, νερό ή αφρό ή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γέλη</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πανί (όχι σε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αλατούχo</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διάλυμα).</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Κατά τον χειρισμό του ρυπαρού εξοπλισμού θα πρέπει να χρησιμοποιείται ο PPE</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lvl="2" algn="just">
              <a:buFont typeface="Arial" panose="020B0604020202020204" pitchFamily="34" charset="0"/>
              <a:buNone/>
              <a:defRPr/>
            </a:pPr>
            <a:endParaRPr lang="el-GR" sz="2200" dirty="0">
              <a:solidFill>
                <a:schemeClr val="tx1">
                  <a:lumMod val="65000"/>
                  <a:lumOff val="35000"/>
                </a:schemeClr>
              </a:solidFill>
              <a:latin typeface="+mj-lt"/>
            </a:endParaRPr>
          </a:p>
        </p:txBody>
      </p:sp>
      <p:pic>
        <p:nvPicPr>
          <p:cNvPr id="3" name="Εικόνα 2">
            <a:extLst>
              <a:ext uri="{FF2B5EF4-FFF2-40B4-BE49-F238E27FC236}">
                <a16:creationId xmlns:a16="http://schemas.microsoft.com/office/drawing/2014/main" id="{7F06CA07-B494-E982-87D7-241817E3D09D}"/>
              </a:ext>
            </a:extLst>
          </p:cNvPr>
          <p:cNvPicPr>
            <a:picLocks noChangeAspect="1"/>
          </p:cNvPicPr>
          <p:nvPr/>
        </p:nvPicPr>
        <p:blipFill>
          <a:blip r:embed="rId4"/>
          <a:stretch>
            <a:fillRect/>
          </a:stretch>
        </p:blipFill>
        <p:spPr>
          <a:xfrm>
            <a:off x="8916349" y="2113238"/>
            <a:ext cx="3127519" cy="1676545"/>
          </a:xfrm>
          <a:prstGeom prst="rect">
            <a:avLst/>
          </a:prstGeom>
        </p:spPr>
      </p:pic>
    </p:spTree>
    <p:extLst>
      <p:ext uri="{BB962C8B-B14F-4D97-AF65-F5344CB8AC3E}">
        <p14:creationId xmlns:p14="http://schemas.microsoft.com/office/powerpoint/2010/main" val="268195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650243" y="723186"/>
            <a:ext cx="5842992" cy="701507"/>
          </a:xfrm>
        </p:spPr>
        <p:txBody>
          <a:bodyPr>
            <a:normAutofit fontScale="90000"/>
          </a:bodyPr>
          <a:lstStyle/>
          <a:p>
            <a:pPr algn="ctr"/>
            <a:r>
              <a:rPr lang="el-GR" sz="3200" b="1" dirty="0">
                <a:solidFill>
                  <a:schemeClr val="tx1">
                    <a:lumMod val="65000"/>
                    <a:lumOff val="35000"/>
                  </a:schemeClr>
                </a:solidFill>
              </a:rPr>
              <a:t> Απολύμανση</a:t>
            </a:r>
            <a:r>
              <a:rPr lang="en-US" sz="3200" b="1" dirty="0">
                <a:solidFill>
                  <a:schemeClr val="tx1">
                    <a:lumMod val="65000"/>
                    <a:lumOff val="35000"/>
                  </a:schemeClr>
                </a:solidFill>
              </a:rPr>
              <a:t> (disinfection) </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8" y="1347020"/>
            <a:ext cx="6897024" cy="526517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just">
              <a:buFont typeface="Arial" panose="020B0604020202020204" pitchFamily="34" charset="0"/>
              <a:buNone/>
              <a:defRPr/>
            </a:pPr>
            <a:endParaRPr lang="el-GR" sz="2200" dirty="0">
              <a:solidFill>
                <a:schemeClr val="tx1">
                  <a:lumMod val="65000"/>
                  <a:lumOff val="35000"/>
                </a:schemeClr>
              </a:solidFill>
              <a:latin typeface="+mj-lt"/>
            </a:endParaRPr>
          </a:p>
          <a:p>
            <a:pPr algn="just">
              <a:buFont typeface="Wingdings" pitchFamily="2" charset="2"/>
              <a:buChar char="Ø"/>
              <a:defRPr/>
            </a:pPr>
            <a:r>
              <a:rPr lang="el-GR" sz="2200" b="1" dirty="0">
                <a:solidFill>
                  <a:schemeClr val="tx1">
                    <a:lumMod val="65000"/>
                    <a:lumOff val="35000"/>
                  </a:schemeClr>
                </a:solidFill>
                <a:latin typeface="+mj-lt"/>
              </a:rPr>
              <a:t>Απολύμανση: </a:t>
            </a:r>
            <a:r>
              <a:rPr lang="el-GR" sz="2200" dirty="0">
                <a:solidFill>
                  <a:schemeClr val="tx1">
                    <a:lumMod val="65000"/>
                    <a:lumOff val="35000"/>
                  </a:schemeClr>
                </a:solidFill>
                <a:latin typeface="+mj-lt"/>
              </a:rPr>
              <a:t>Η διαδικασία που απομακρύνει πολλούς ή όλους τους παθογόνους μικροοργανισμούς, με εξαίρεση τους σπόρους των βακτηρίων, από άψυχα αντικείμενα</a:t>
            </a:r>
            <a:r>
              <a:rPr lang="en-US" sz="2200" dirty="0">
                <a:solidFill>
                  <a:schemeClr val="tx1">
                    <a:lumMod val="65000"/>
                    <a:lumOff val="35000"/>
                  </a:schemeClr>
                </a:solidFill>
                <a:latin typeface="+mj-lt"/>
              </a:rPr>
              <a:t> </a:t>
            </a:r>
            <a:r>
              <a:rPr lang="el-GR" sz="2200" dirty="0">
                <a:solidFill>
                  <a:schemeClr val="tx1">
                    <a:lumMod val="65000"/>
                    <a:lumOff val="35000"/>
                  </a:schemeClr>
                </a:solidFill>
                <a:latin typeface="+mj-lt"/>
              </a:rPr>
              <a:t>ή επιφάνειες</a:t>
            </a:r>
          </a:p>
          <a:p>
            <a:pPr algn="just">
              <a:buFont typeface="Wingdings" pitchFamily="2" charset="2"/>
              <a:buChar char="Ø"/>
              <a:defRPr/>
            </a:pPr>
            <a:r>
              <a:rPr lang="el-GR" sz="2200" dirty="0">
                <a:solidFill>
                  <a:schemeClr val="tx1">
                    <a:lumMod val="65000"/>
                    <a:lumOff val="35000"/>
                  </a:schemeClr>
                </a:solidFill>
                <a:latin typeface="+mj-lt"/>
              </a:rPr>
              <a:t>η εξάλειψη ή μείωση ≥ 3 </a:t>
            </a:r>
            <a:r>
              <a:rPr lang="el-GR" sz="2200" dirty="0" err="1">
                <a:solidFill>
                  <a:schemeClr val="tx1">
                    <a:lumMod val="65000"/>
                    <a:lumOff val="35000"/>
                  </a:schemeClr>
                </a:solidFill>
                <a:latin typeface="+mj-lt"/>
              </a:rPr>
              <a:t>log</a:t>
            </a:r>
            <a:r>
              <a:rPr lang="el-GR" sz="2200" dirty="0">
                <a:solidFill>
                  <a:schemeClr val="tx1">
                    <a:lumMod val="65000"/>
                    <a:lumOff val="35000"/>
                  </a:schemeClr>
                </a:solidFill>
                <a:latin typeface="+mj-lt"/>
              </a:rPr>
              <a:t> </a:t>
            </a:r>
            <a:r>
              <a:rPr lang="el-GR" sz="2200" dirty="0" err="1">
                <a:solidFill>
                  <a:schemeClr val="tx1">
                    <a:lumMod val="65000"/>
                    <a:lumOff val="35000"/>
                  </a:schemeClr>
                </a:solidFill>
                <a:latin typeface="+mj-lt"/>
              </a:rPr>
              <a:t>cfu</a:t>
            </a:r>
            <a:r>
              <a:rPr lang="el-GR" sz="2200" dirty="0">
                <a:solidFill>
                  <a:schemeClr val="tx1">
                    <a:lumMod val="65000"/>
                    <a:lumOff val="35000"/>
                  </a:schemeClr>
                </a:solidFill>
                <a:latin typeface="+mj-lt"/>
              </a:rPr>
              <a:t> (τουλάχιστον 1000 φορές) παθογόνων και δυνητικά παθογόνων  μικροοργανισμών από αντικείμενα ή επιφάνειες</a:t>
            </a: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r>
              <a:rPr lang="el-GR" sz="2200" dirty="0">
                <a:solidFill>
                  <a:srgbClr val="FF0000"/>
                </a:solidFill>
                <a:latin typeface="+mj-lt"/>
              </a:rPr>
              <a:t>Η απολύμανση δεν καταστρέφει τους σπόρους των μικροοργανισμών</a:t>
            </a:r>
            <a:endParaRPr lang="el-GR" sz="2200" dirty="0">
              <a:solidFill>
                <a:schemeClr val="tx1">
                  <a:lumMod val="65000"/>
                  <a:lumOff val="35000"/>
                </a:schemeClr>
              </a:solidFill>
              <a:latin typeface="+mj-lt"/>
            </a:endParaRPr>
          </a:p>
          <a:p>
            <a:pPr algn="just">
              <a:buFont typeface="Wingdings" pitchFamily="2" charset="2"/>
              <a:buChar char="Ø"/>
              <a:defRPr/>
            </a:pPr>
            <a:r>
              <a:rPr lang="el-GR" sz="2200" dirty="0">
                <a:solidFill>
                  <a:schemeClr val="tx1">
                    <a:lumMod val="65000"/>
                    <a:lumOff val="35000"/>
                  </a:schemeClr>
                </a:solidFill>
                <a:latin typeface="+mj-lt"/>
              </a:rPr>
              <a:t>Ικανοποιητικό όριο απολύμανσης η μείωση κατά</a:t>
            </a:r>
          </a:p>
          <a:p>
            <a:pPr algn="just">
              <a:buFont typeface="Wingdings" pitchFamily="2" charset="2"/>
              <a:buChar char="Ø"/>
              <a:defRPr/>
            </a:pPr>
            <a:r>
              <a:rPr lang="el-GR" sz="2200" dirty="0">
                <a:solidFill>
                  <a:schemeClr val="tx1">
                    <a:lumMod val="65000"/>
                    <a:lumOff val="35000"/>
                  </a:schemeClr>
                </a:solidFill>
                <a:latin typeface="+mj-lt"/>
              </a:rPr>
              <a:t>5 </a:t>
            </a:r>
            <a:r>
              <a:rPr lang="el-GR" sz="2200" dirty="0" err="1">
                <a:solidFill>
                  <a:schemeClr val="tx1">
                    <a:lumMod val="65000"/>
                    <a:lumOff val="35000"/>
                  </a:schemeClr>
                </a:solidFill>
                <a:latin typeface="+mj-lt"/>
              </a:rPr>
              <a:t>log</a:t>
            </a:r>
            <a:r>
              <a:rPr lang="el-GR" sz="2200" dirty="0">
                <a:solidFill>
                  <a:schemeClr val="tx1">
                    <a:lumMod val="65000"/>
                    <a:lumOff val="35000"/>
                  </a:schemeClr>
                </a:solidFill>
                <a:latin typeface="+mj-lt"/>
              </a:rPr>
              <a:t> σε 5 </a:t>
            </a:r>
            <a:r>
              <a:rPr lang="el-GR" sz="2200" dirty="0" err="1">
                <a:solidFill>
                  <a:schemeClr val="tx1">
                    <a:lumMod val="65000"/>
                    <a:lumOff val="35000"/>
                  </a:schemeClr>
                </a:solidFill>
                <a:latin typeface="+mj-lt"/>
              </a:rPr>
              <a:t>min</a:t>
            </a:r>
            <a:r>
              <a:rPr lang="el-GR" sz="2200" dirty="0">
                <a:solidFill>
                  <a:schemeClr val="tx1">
                    <a:lumMod val="65000"/>
                    <a:lumOff val="35000"/>
                  </a:schemeClr>
                </a:solidFill>
                <a:latin typeface="+mj-lt"/>
              </a:rPr>
              <a:t> για βακτήρια και</a:t>
            </a:r>
          </a:p>
          <a:p>
            <a:pPr algn="just">
              <a:buFont typeface="Wingdings" pitchFamily="2" charset="2"/>
              <a:buChar char="Ø"/>
              <a:defRPr/>
            </a:pPr>
            <a:r>
              <a:rPr lang="el-GR" sz="2200" dirty="0">
                <a:solidFill>
                  <a:schemeClr val="tx1">
                    <a:lumMod val="65000"/>
                    <a:lumOff val="35000"/>
                  </a:schemeClr>
                </a:solidFill>
                <a:latin typeface="+mj-lt"/>
              </a:rPr>
              <a:t>4 </a:t>
            </a:r>
            <a:r>
              <a:rPr lang="el-GR" sz="2200" dirty="0" err="1">
                <a:solidFill>
                  <a:schemeClr val="tx1">
                    <a:lumMod val="65000"/>
                    <a:lumOff val="35000"/>
                  </a:schemeClr>
                </a:solidFill>
                <a:latin typeface="+mj-lt"/>
              </a:rPr>
              <a:t>log</a:t>
            </a:r>
            <a:r>
              <a:rPr lang="el-GR" sz="2200" dirty="0">
                <a:solidFill>
                  <a:schemeClr val="tx1">
                    <a:lumMod val="65000"/>
                    <a:lumOff val="35000"/>
                  </a:schemeClr>
                </a:solidFill>
                <a:latin typeface="+mj-lt"/>
              </a:rPr>
              <a:t> σε 5 </a:t>
            </a:r>
            <a:r>
              <a:rPr lang="el-GR" sz="2200" dirty="0" err="1">
                <a:solidFill>
                  <a:schemeClr val="tx1">
                    <a:lumMod val="65000"/>
                    <a:lumOff val="35000"/>
                  </a:schemeClr>
                </a:solidFill>
                <a:latin typeface="+mj-lt"/>
              </a:rPr>
              <a:t>min</a:t>
            </a:r>
            <a:r>
              <a:rPr lang="el-GR" sz="2200" dirty="0">
                <a:solidFill>
                  <a:schemeClr val="tx1">
                    <a:lumMod val="65000"/>
                    <a:lumOff val="35000"/>
                  </a:schemeClr>
                </a:solidFill>
                <a:latin typeface="+mj-lt"/>
              </a:rPr>
              <a:t> για ιούς</a:t>
            </a: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p:txBody>
      </p:sp>
      <p:pic>
        <p:nvPicPr>
          <p:cNvPr id="14" name="Εικόνα 13">
            <a:extLst>
              <a:ext uri="{FF2B5EF4-FFF2-40B4-BE49-F238E27FC236}">
                <a16:creationId xmlns:a16="http://schemas.microsoft.com/office/drawing/2014/main" id="{573696B0-F331-223B-FFA4-679B2DE51B5C}"/>
              </a:ext>
            </a:extLst>
          </p:cNvPr>
          <p:cNvPicPr>
            <a:picLocks noChangeAspect="1"/>
          </p:cNvPicPr>
          <p:nvPr/>
        </p:nvPicPr>
        <p:blipFill>
          <a:blip r:embed="rId4"/>
          <a:stretch>
            <a:fillRect/>
          </a:stretch>
        </p:blipFill>
        <p:spPr>
          <a:xfrm>
            <a:off x="8014062" y="1347020"/>
            <a:ext cx="2712955" cy="2389839"/>
          </a:xfrm>
          <a:prstGeom prst="rect">
            <a:avLst/>
          </a:prstGeom>
        </p:spPr>
      </p:pic>
      <p:pic>
        <p:nvPicPr>
          <p:cNvPr id="15" name="Εικόνα 14">
            <a:extLst>
              <a:ext uri="{FF2B5EF4-FFF2-40B4-BE49-F238E27FC236}">
                <a16:creationId xmlns:a16="http://schemas.microsoft.com/office/drawing/2014/main" id="{690C1974-A7A6-7AFF-22C8-21EB92CB7545}"/>
              </a:ext>
            </a:extLst>
          </p:cNvPr>
          <p:cNvPicPr>
            <a:picLocks noChangeAspect="1"/>
          </p:cNvPicPr>
          <p:nvPr/>
        </p:nvPicPr>
        <p:blipFill>
          <a:blip r:embed="rId5"/>
          <a:stretch>
            <a:fillRect/>
          </a:stretch>
        </p:blipFill>
        <p:spPr>
          <a:xfrm>
            <a:off x="7825946" y="4069942"/>
            <a:ext cx="3810329" cy="2542252"/>
          </a:xfrm>
          <a:prstGeom prst="rect">
            <a:avLst/>
          </a:prstGeom>
        </p:spPr>
      </p:pic>
    </p:spTree>
    <p:extLst>
      <p:ext uri="{BB962C8B-B14F-4D97-AF65-F5344CB8AC3E}">
        <p14:creationId xmlns:p14="http://schemas.microsoft.com/office/powerpoint/2010/main" val="341410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796872" y="529328"/>
            <a:ext cx="8326240" cy="701507"/>
          </a:xfrm>
        </p:spPr>
        <p:txBody>
          <a:bodyPr>
            <a:noAutofit/>
          </a:bodyPr>
          <a:lstStyle/>
          <a:p>
            <a:r>
              <a:rPr lang="el-GR" sz="2400" b="1" dirty="0">
                <a:solidFill>
                  <a:schemeClr val="tx1">
                    <a:lumMod val="65000"/>
                    <a:lumOff val="35000"/>
                  </a:schemeClr>
                </a:solidFill>
              </a:rPr>
              <a:t> Απολύμανση</a:t>
            </a:r>
            <a:r>
              <a:rPr lang="en-US" sz="2400" b="1" dirty="0">
                <a:solidFill>
                  <a:schemeClr val="tx1">
                    <a:lumMod val="65000"/>
                    <a:lumOff val="35000"/>
                  </a:schemeClr>
                </a:solidFill>
              </a:rPr>
              <a:t> (disinfection)</a:t>
            </a:r>
            <a:r>
              <a:rPr lang="el-GR" sz="2400" b="1" dirty="0">
                <a:solidFill>
                  <a:schemeClr val="tx1">
                    <a:lumMod val="65000"/>
                    <a:lumOff val="35000"/>
                  </a:schemeClr>
                </a:solidFill>
              </a:rPr>
              <a:t>-</a:t>
            </a:r>
            <a:r>
              <a:rPr lang="en-US" sz="2400" b="1" dirty="0">
                <a:solidFill>
                  <a:schemeClr val="tx1">
                    <a:lumMod val="65000"/>
                    <a:lumOff val="35000"/>
                  </a:schemeClr>
                </a:solidFill>
              </a:rPr>
              <a:t> </a:t>
            </a:r>
            <a:r>
              <a:rPr lang="el-GR" sz="2400" b="1" dirty="0">
                <a:solidFill>
                  <a:schemeClr val="tx1">
                    <a:lumMod val="65000"/>
                    <a:lumOff val="35000"/>
                  </a:schemeClr>
                </a:solidFill>
              </a:rPr>
              <a:t>Πολιτική απολύμανσης επιφανειών</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313"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8" y="1347020"/>
            <a:ext cx="6897024" cy="526517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Ø"/>
              <a:defRPr/>
            </a:pPr>
            <a:r>
              <a:rPr lang="el-GR" sz="2200" dirty="0">
                <a:solidFill>
                  <a:schemeClr val="tx1">
                    <a:lumMod val="65000"/>
                    <a:lumOff val="35000"/>
                  </a:schemeClr>
                </a:solidFill>
                <a:latin typeface="+mj-lt"/>
              </a:rPr>
              <a:t>Οι περιβαλλοντικές επιφάνειες αποτελούν ελάχιστο κίνδυνο μετάδοσης της νόσου και μπορούν με ασφάλεια να απολυμανθούν με λιγότερο αυστηρές μεθόδους από εκείνες που χρησιμοποιούνται για τον νοσοκομειακό εξοπλισμό</a:t>
            </a: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r>
              <a:rPr lang="el-GR" sz="2200" dirty="0">
                <a:solidFill>
                  <a:schemeClr val="tx1">
                    <a:lumMod val="65000"/>
                    <a:lumOff val="35000"/>
                  </a:schemeClr>
                </a:solidFill>
                <a:latin typeface="+mj-lt"/>
              </a:rPr>
              <a:t>Επιφάνειες νοσοκομειακού εξοπλισμού (πόμολα, χερούλια μηχανημάτων, μηχανήματα ακτινογραφιών)</a:t>
            </a:r>
          </a:p>
          <a:p>
            <a:pPr algn="just">
              <a:buFont typeface="Wingdings" pitchFamily="2" charset="2"/>
              <a:buChar char="Ø"/>
              <a:defRPr/>
            </a:pPr>
            <a:r>
              <a:rPr lang="el-GR" sz="2200" dirty="0">
                <a:solidFill>
                  <a:schemeClr val="tx1">
                    <a:lumMod val="65000"/>
                    <a:lumOff val="35000"/>
                  </a:schemeClr>
                </a:solidFill>
                <a:latin typeface="+mj-lt"/>
              </a:rPr>
              <a:t>Επιφάνειες εσωτερικού χώρου (δάπεδα, τοίχοι, επιφάνειες τραπεζιών)</a:t>
            </a:r>
          </a:p>
          <a:p>
            <a:pPr algn="just">
              <a:buFont typeface="Wingdings" pitchFamily="2" charset="2"/>
              <a:buChar char="Ø"/>
              <a:defRPr/>
            </a:pPr>
            <a:r>
              <a:rPr lang="el-GR" sz="2200" dirty="0">
                <a:solidFill>
                  <a:schemeClr val="tx1">
                    <a:lumMod val="65000"/>
                    <a:lumOff val="35000"/>
                  </a:schemeClr>
                </a:solidFill>
                <a:latin typeface="+mj-lt"/>
              </a:rPr>
              <a:t>Επιφάνειες με ελάχιστη επαφή με τα χέρια (πατώματα, δάπεδα)</a:t>
            </a:r>
          </a:p>
          <a:p>
            <a:pPr algn="just">
              <a:buFont typeface="Wingdings" pitchFamily="2" charset="2"/>
              <a:buChar char="Ø"/>
              <a:defRPr/>
            </a:pPr>
            <a:r>
              <a:rPr lang="el-GR" sz="2200" dirty="0">
                <a:solidFill>
                  <a:schemeClr val="tx1">
                    <a:lumMod val="65000"/>
                    <a:lumOff val="35000"/>
                  </a:schemeClr>
                </a:solidFill>
                <a:latin typeface="+mj-lt"/>
              </a:rPr>
              <a:t>Επιφάνειες με συχνή επαφή με τα χέρια (πόμολα, τοίχοι γύρω από την τουαλέτα) </a:t>
            </a: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p:txBody>
      </p:sp>
      <p:pic>
        <p:nvPicPr>
          <p:cNvPr id="14" name="Εικόνα 13">
            <a:extLst>
              <a:ext uri="{FF2B5EF4-FFF2-40B4-BE49-F238E27FC236}">
                <a16:creationId xmlns:a16="http://schemas.microsoft.com/office/drawing/2014/main" id="{573696B0-F331-223B-FFA4-679B2DE51B5C}"/>
              </a:ext>
            </a:extLst>
          </p:cNvPr>
          <p:cNvPicPr>
            <a:picLocks noChangeAspect="1"/>
          </p:cNvPicPr>
          <p:nvPr/>
        </p:nvPicPr>
        <p:blipFill>
          <a:blip r:embed="rId4"/>
          <a:stretch>
            <a:fillRect/>
          </a:stretch>
        </p:blipFill>
        <p:spPr>
          <a:xfrm>
            <a:off x="8014062" y="1347020"/>
            <a:ext cx="2712955" cy="2389839"/>
          </a:xfrm>
          <a:prstGeom prst="rect">
            <a:avLst/>
          </a:prstGeom>
        </p:spPr>
      </p:pic>
      <p:pic>
        <p:nvPicPr>
          <p:cNvPr id="15" name="Εικόνα 14">
            <a:extLst>
              <a:ext uri="{FF2B5EF4-FFF2-40B4-BE49-F238E27FC236}">
                <a16:creationId xmlns:a16="http://schemas.microsoft.com/office/drawing/2014/main" id="{690C1974-A7A6-7AFF-22C8-21EB92CB7545}"/>
              </a:ext>
            </a:extLst>
          </p:cNvPr>
          <p:cNvPicPr>
            <a:picLocks noChangeAspect="1"/>
          </p:cNvPicPr>
          <p:nvPr/>
        </p:nvPicPr>
        <p:blipFill>
          <a:blip r:embed="rId5"/>
          <a:stretch>
            <a:fillRect/>
          </a:stretch>
        </p:blipFill>
        <p:spPr>
          <a:xfrm>
            <a:off x="7825946" y="4069942"/>
            <a:ext cx="3810329" cy="2542252"/>
          </a:xfrm>
          <a:prstGeom prst="rect">
            <a:avLst/>
          </a:prstGeom>
        </p:spPr>
      </p:pic>
    </p:spTree>
    <p:extLst>
      <p:ext uri="{BB962C8B-B14F-4D97-AF65-F5344CB8AC3E}">
        <p14:creationId xmlns:p14="http://schemas.microsoft.com/office/powerpoint/2010/main" val="397354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79112" y="529328"/>
            <a:ext cx="9920614" cy="701507"/>
          </a:xfrm>
        </p:spPr>
        <p:txBody>
          <a:bodyPr>
            <a:noAutofit/>
          </a:bodyPr>
          <a:lstStyle/>
          <a:p>
            <a:r>
              <a:rPr lang="el-GR" sz="2400" b="1" dirty="0">
                <a:solidFill>
                  <a:schemeClr val="tx1">
                    <a:lumMod val="65000"/>
                    <a:lumOff val="35000"/>
                  </a:schemeClr>
                </a:solidFill>
              </a:rPr>
              <a:t> Παρακολούθηση αποτελεσματικότητας καθαρισμού/απολύμανσης των χώρων</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313"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8" y="1347020"/>
            <a:ext cx="7561846" cy="526517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Ø"/>
              <a:defRPr/>
            </a:pPr>
            <a:r>
              <a:rPr lang="el-GR" sz="2200" b="1" dirty="0">
                <a:solidFill>
                  <a:schemeClr val="tx1">
                    <a:lumMod val="65000"/>
                    <a:lumOff val="35000"/>
                  </a:schemeClr>
                </a:solidFill>
                <a:latin typeface="+mj-lt"/>
              </a:rPr>
              <a:t>Οπτική αξιολόγηση: </a:t>
            </a:r>
            <a:r>
              <a:rPr lang="el-GR" sz="2200" dirty="0">
                <a:solidFill>
                  <a:schemeClr val="tx1">
                    <a:lumMod val="65000"/>
                    <a:lumOff val="35000"/>
                  </a:schemeClr>
                </a:solidFill>
                <a:latin typeface="+mj-lt"/>
              </a:rPr>
              <a:t>γίνεται με τη χρήση προτυποποιημένης φόρμας, η οποία περιλαμβάνει:</a:t>
            </a:r>
          </a:p>
          <a:p>
            <a:pPr lvl="1" algn="just">
              <a:buFont typeface="Wingdings" panose="05000000000000000000" pitchFamily="2" charset="2"/>
              <a:buChar char="ü"/>
              <a:defRPr/>
            </a:pPr>
            <a:r>
              <a:rPr lang="el-GR" sz="2000" dirty="0">
                <a:solidFill>
                  <a:schemeClr val="tx1">
                    <a:lumMod val="65000"/>
                    <a:lumOff val="35000"/>
                  </a:schemeClr>
                </a:solidFill>
                <a:latin typeface="+mj-lt"/>
              </a:rPr>
              <a:t> την κατάσταση των επιφανειών, </a:t>
            </a:r>
          </a:p>
          <a:p>
            <a:pPr lvl="1" algn="just">
              <a:buFont typeface="Wingdings" panose="05000000000000000000" pitchFamily="2" charset="2"/>
              <a:buChar char="ü"/>
              <a:defRPr/>
            </a:pPr>
            <a:r>
              <a:rPr lang="el-GR" sz="2000" dirty="0">
                <a:solidFill>
                  <a:schemeClr val="tx1">
                    <a:lumMod val="65000"/>
                    <a:lumOff val="35000"/>
                  </a:schemeClr>
                </a:solidFill>
                <a:latin typeface="+mj-lt"/>
              </a:rPr>
              <a:t>την παρουσία απορριμμάτων, </a:t>
            </a:r>
          </a:p>
          <a:p>
            <a:pPr lvl="1" algn="just">
              <a:buFont typeface="Wingdings" panose="05000000000000000000" pitchFamily="2" charset="2"/>
              <a:buChar char="ü"/>
              <a:defRPr/>
            </a:pPr>
            <a:r>
              <a:rPr lang="el-GR" sz="2000" dirty="0">
                <a:solidFill>
                  <a:schemeClr val="tx1">
                    <a:lumMod val="65000"/>
                    <a:lumOff val="35000"/>
                  </a:schemeClr>
                </a:solidFill>
                <a:latin typeface="+mj-lt"/>
              </a:rPr>
              <a:t>σκόνης, </a:t>
            </a:r>
          </a:p>
          <a:p>
            <a:pPr lvl="1" algn="just">
              <a:buFont typeface="Wingdings" panose="05000000000000000000" pitchFamily="2" charset="2"/>
              <a:buChar char="ü"/>
              <a:defRPr/>
            </a:pPr>
            <a:r>
              <a:rPr lang="el-GR" sz="2000" dirty="0">
                <a:solidFill>
                  <a:schemeClr val="tx1">
                    <a:lumMod val="65000"/>
                    <a:lumOff val="35000"/>
                  </a:schemeClr>
                </a:solidFill>
                <a:latin typeface="+mj-lt"/>
              </a:rPr>
              <a:t>υγρασίας, </a:t>
            </a:r>
          </a:p>
          <a:p>
            <a:pPr lvl="1" algn="just">
              <a:buFont typeface="Wingdings" panose="05000000000000000000" pitchFamily="2" charset="2"/>
              <a:buChar char="ü"/>
              <a:defRPr/>
            </a:pPr>
            <a:r>
              <a:rPr lang="el-GR" sz="2000" dirty="0">
                <a:solidFill>
                  <a:schemeClr val="tx1">
                    <a:lumMod val="65000"/>
                    <a:lumOff val="35000"/>
                  </a:schemeClr>
                </a:solidFill>
                <a:latin typeface="+mj-lt"/>
              </a:rPr>
              <a:t>κηλίδων σωματικών υγρών και χρωμάτων</a:t>
            </a: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r>
              <a:rPr lang="el-GR" sz="2200" dirty="0">
                <a:solidFill>
                  <a:schemeClr val="tx1">
                    <a:lumMod val="65000"/>
                    <a:lumOff val="35000"/>
                  </a:schemeClr>
                </a:solidFill>
                <a:latin typeface="+mj-lt"/>
              </a:rPr>
              <a:t>Η οπτική αξιολόγηση δεν είναι μέτρο ακρίβειας καθαρισμού και μπορεί να είναι παραπλανητική όσον αφορά στην αποτελεσματικότητα του καθαρισμού.</a:t>
            </a: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p:txBody>
      </p:sp>
    </p:spTree>
    <p:extLst>
      <p:ext uri="{BB962C8B-B14F-4D97-AF65-F5344CB8AC3E}">
        <p14:creationId xmlns:p14="http://schemas.microsoft.com/office/powerpoint/2010/main" val="2311335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79112" y="529328"/>
            <a:ext cx="9920614" cy="701507"/>
          </a:xfrm>
        </p:spPr>
        <p:txBody>
          <a:bodyPr>
            <a:noAutofit/>
          </a:bodyPr>
          <a:lstStyle/>
          <a:p>
            <a:r>
              <a:rPr lang="el-GR" sz="2400" b="1" dirty="0">
                <a:solidFill>
                  <a:schemeClr val="tx1">
                    <a:lumMod val="65000"/>
                    <a:lumOff val="35000"/>
                  </a:schemeClr>
                </a:solidFill>
              </a:rPr>
              <a:t> Παρακολούθηση αποτελεσματικότητας καθαρισμού/απολύμανσης των χώρων</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313"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7" y="1347020"/>
            <a:ext cx="10142207" cy="526517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Ø"/>
              <a:defRPr/>
            </a:pPr>
            <a:r>
              <a:rPr lang="el-GR" sz="2200" b="1" dirty="0">
                <a:solidFill>
                  <a:schemeClr val="tx1">
                    <a:lumMod val="65000"/>
                    <a:lumOff val="35000"/>
                  </a:schemeClr>
                </a:solidFill>
                <a:latin typeface="+mj-lt"/>
              </a:rPr>
              <a:t>Μικροβιολογική αξιολόγηση</a:t>
            </a:r>
            <a:r>
              <a:rPr lang="el-GR" sz="2200" dirty="0">
                <a:solidFill>
                  <a:schemeClr val="tx1">
                    <a:lumMod val="65000"/>
                    <a:lumOff val="35000"/>
                  </a:schemeClr>
                </a:solidFill>
                <a:latin typeface="+mj-lt"/>
              </a:rPr>
              <a:t>: με συμβατικές μικροβιολογικές εξετάσεις με τη χρήση αντικειμενοφόρων πλακών έχουν μεγαλύτερη ευαισθησία σε σύγκριση με τη μέθοδο του στειλεού.</a:t>
            </a:r>
          </a:p>
          <a:p>
            <a:pPr algn="just">
              <a:buFont typeface="Wingdings" pitchFamily="2" charset="2"/>
              <a:buChar char="Ø"/>
              <a:defRPr/>
            </a:pPr>
            <a:r>
              <a:rPr lang="el-GR" sz="2200" dirty="0">
                <a:solidFill>
                  <a:schemeClr val="tx1">
                    <a:lumMod val="65000"/>
                    <a:lumOff val="35000"/>
                  </a:schemeClr>
                </a:solidFill>
                <a:latin typeface="+mj-lt"/>
              </a:rPr>
              <a:t>      Η πλάκα πιέζεται πάνω στην επιφάνεια για 10 </a:t>
            </a:r>
            <a:r>
              <a:rPr lang="el-GR" sz="2200" dirty="0" err="1">
                <a:solidFill>
                  <a:schemeClr val="tx1">
                    <a:lumMod val="65000"/>
                    <a:lumOff val="35000"/>
                  </a:schemeClr>
                </a:solidFill>
                <a:latin typeface="+mj-lt"/>
              </a:rPr>
              <a:t>sec</a:t>
            </a:r>
            <a:r>
              <a:rPr lang="el-GR" sz="2200" dirty="0">
                <a:solidFill>
                  <a:schemeClr val="tx1">
                    <a:lumMod val="65000"/>
                    <a:lumOff val="35000"/>
                  </a:schemeClr>
                </a:solidFill>
                <a:latin typeface="+mj-lt"/>
              </a:rPr>
              <a:t>, τα δείγματα επωάζονται αεροβίως σε 370 C για 48 ώρες για να γίνουν μετρήσεις αερόβιων αποικιών. </a:t>
            </a:r>
          </a:p>
          <a:p>
            <a:pPr algn="just">
              <a:buFont typeface="Wingdings" pitchFamily="2" charset="2"/>
              <a:buChar char="Ø"/>
              <a:defRPr/>
            </a:pPr>
            <a:r>
              <a:rPr lang="el-GR" sz="2200" dirty="0">
                <a:solidFill>
                  <a:schemeClr val="tx1">
                    <a:lumMod val="65000"/>
                    <a:lumOff val="35000"/>
                  </a:schemeClr>
                </a:solidFill>
                <a:latin typeface="+mj-lt"/>
              </a:rPr>
              <a:t>     </a:t>
            </a:r>
          </a:p>
          <a:p>
            <a:pPr algn="just">
              <a:buFont typeface="Wingdings" pitchFamily="2" charset="2"/>
              <a:buChar char="Ø"/>
              <a:defRPr/>
            </a:pPr>
            <a:r>
              <a:rPr lang="el-GR" sz="2200" dirty="0">
                <a:solidFill>
                  <a:schemeClr val="tx1">
                    <a:lumMod val="65000"/>
                    <a:lumOff val="35000"/>
                  </a:schemeClr>
                </a:solidFill>
                <a:latin typeface="+mj-lt"/>
              </a:rPr>
              <a:t>      Οι μετρήσεις των αερόβιων αποικιών ταξινομούνται σε 5 κατηγορίες: </a:t>
            </a:r>
          </a:p>
          <a:p>
            <a:pPr algn="just">
              <a:buFont typeface="Wingdings" pitchFamily="2" charset="2"/>
              <a:buChar char="Ø"/>
              <a:defRPr/>
            </a:pPr>
            <a:r>
              <a:rPr lang="el-GR" sz="2200" dirty="0">
                <a:solidFill>
                  <a:schemeClr val="tx1">
                    <a:lumMod val="65000"/>
                    <a:lumOff val="35000"/>
                  </a:schemeClr>
                </a:solidFill>
                <a:latin typeface="+mj-lt"/>
              </a:rPr>
              <a:t>Πολύ σοβαρή ανάπτυξη (250 </a:t>
            </a:r>
            <a:r>
              <a:rPr lang="el-GR" sz="2200" dirty="0" err="1">
                <a:solidFill>
                  <a:schemeClr val="tx1">
                    <a:lumMod val="65000"/>
                    <a:lumOff val="35000"/>
                  </a:schemeClr>
                </a:solidFill>
                <a:latin typeface="+mj-lt"/>
              </a:rPr>
              <a:t>cfu</a:t>
            </a:r>
            <a:r>
              <a:rPr lang="el-GR" sz="2200" dirty="0">
                <a:solidFill>
                  <a:schemeClr val="tx1">
                    <a:lumMod val="65000"/>
                    <a:lumOff val="35000"/>
                  </a:schemeClr>
                </a:solidFill>
                <a:latin typeface="+mj-lt"/>
              </a:rPr>
              <a:t>/cm2)</a:t>
            </a:r>
          </a:p>
          <a:p>
            <a:pPr algn="just">
              <a:buFont typeface="Wingdings" pitchFamily="2" charset="2"/>
              <a:buChar char="Ø"/>
              <a:defRPr/>
            </a:pPr>
            <a:r>
              <a:rPr lang="el-GR" sz="2200" dirty="0">
                <a:solidFill>
                  <a:schemeClr val="tx1">
                    <a:lumMod val="65000"/>
                    <a:lumOff val="35000"/>
                  </a:schemeClr>
                </a:solidFill>
                <a:latin typeface="+mj-lt"/>
              </a:rPr>
              <a:t>Σοβαρή ανάπτυξη (100 </a:t>
            </a:r>
            <a:r>
              <a:rPr lang="el-GR" sz="2200" dirty="0" err="1">
                <a:solidFill>
                  <a:schemeClr val="tx1">
                    <a:lumMod val="65000"/>
                    <a:lumOff val="35000"/>
                  </a:schemeClr>
                </a:solidFill>
                <a:latin typeface="+mj-lt"/>
              </a:rPr>
              <a:t>cfu</a:t>
            </a:r>
            <a:r>
              <a:rPr lang="el-GR" sz="2200" dirty="0">
                <a:solidFill>
                  <a:schemeClr val="tx1">
                    <a:lumMod val="65000"/>
                    <a:lumOff val="35000"/>
                  </a:schemeClr>
                </a:solidFill>
                <a:latin typeface="+mj-lt"/>
              </a:rPr>
              <a:t>/cm2)</a:t>
            </a:r>
          </a:p>
          <a:p>
            <a:pPr algn="just">
              <a:buFont typeface="Wingdings" pitchFamily="2" charset="2"/>
              <a:buChar char="Ø"/>
              <a:defRPr/>
            </a:pPr>
            <a:r>
              <a:rPr lang="el-GR" sz="2200" dirty="0">
                <a:solidFill>
                  <a:schemeClr val="tx1">
                    <a:lumMod val="65000"/>
                    <a:lumOff val="35000"/>
                  </a:schemeClr>
                </a:solidFill>
                <a:latin typeface="+mj-lt"/>
              </a:rPr>
              <a:t>Μέτρια ανάπτυξη (40 </a:t>
            </a:r>
            <a:r>
              <a:rPr lang="el-GR" sz="2200" dirty="0" err="1">
                <a:solidFill>
                  <a:schemeClr val="tx1">
                    <a:lumMod val="65000"/>
                    <a:lumOff val="35000"/>
                  </a:schemeClr>
                </a:solidFill>
                <a:latin typeface="+mj-lt"/>
              </a:rPr>
              <a:t>cfu</a:t>
            </a:r>
            <a:r>
              <a:rPr lang="el-GR" sz="2200" dirty="0">
                <a:solidFill>
                  <a:schemeClr val="tx1">
                    <a:lumMod val="65000"/>
                    <a:lumOff val="35000"/>
                  </a:schemeClr>
                </a:solidFill>
                <a:latin typeface="+mj-lt"/>
              </a:rPr>
              <a:t>/cm2)</a:t>
            </a:r>
          </a:p>
          <a:p>
            <a:pPr algn="just">
              <a:buFont typeface="Wingdings" pitchFamily="2" charset="2"/>
              <a:buChar char="Ø"/>
              <a:defRPr/>
            </a:pPr>
            <a:r>
              <a:rPr lang="el-GR" sz="2200" dirty="0">
                <a:solidFill>
                  <a:schemeClr val="tx1">
                    <a:lumMod val="65000"/>
                    <a:lumOff val="35000"/>
                  </a:schemeClr>
                </a:solidFill>
                <a:latin typeface="+mj-lt"/>
              </a:rPr>
              <a:t>Μικρή ανάπτυξη (12 </a:t>
            </a:r>
            <a:r>
              <a:rPr lang="el-GR" sz="2200" dirty="0" err="1">
                <a:solidFill>
                  <a:schemeClr val="tx1">
                    <a:lumMod val="65000"/>
                    <a:lumOff val="35000"/>
                  </a:schemeClr>
                </a:solidFill>
                <a:latin typeface="+mj-lt"/>
              </a:rPr>
              <a:t>cfu</a:t>
            </a:r>
            <a:r>
              <a:rPr lang="el-GR" sz="2200" dirty="0">
                <a:solidFill>
                  <a:schemeClr val="tx1">
                    <a:lumMod val="65000"/>
                    <a:lumOff val="35000"/>
                  </a:schemeClr>
                </a:solidFill>
                <a:latin typeface="+mj-lt"/>
              </a:rPr>
              <a:t>/cm2)</a:t>
            </a:r>
          </a:p>
          <a:p>
            <a:pPr algn="just">
              <a:buFont typeface="Wingdings" pitchFamily="2" charset="2"/>
              <a:buChar char="Ø"/>
              <a:defRPr/>
            </a:pPr>
            <a:r>
              <a:rPr lang="el-GR" sz="2200" dirty="0">
                <a:solidFill>
                  <a:schemeClr val="tx1">
                    <a:lumMod val="65000"/>
                    <a:lumOff val="35000"/>
                  </a:schemeClr>
                </a:solidFill>
                <a:latin typeface="+mj-lt"/>
              </a:rPr>
              <a:t>Πολύ μικρή ανάπτυξη (2,5 </a:t>
            </a:r>
            <a:r>
              <a:rPr lang="el-GR" sz="2200" dirty="0" err="1">
                <a:solidFill>
                  <a:schemeClr val="tx1">
                    <a:lumMod val="65000"/>
                    <a:lumOff val="35000"/>
                  </a:schemeClr>
                </a:solidFill>
                <a:latin typeface="+mj-lt"/>
              </a:rPr>
              <a:t>cfu</a:t>
            </a:r>
            <a:r>
              <a:rPr lang="el-GR" sz="2200" dirty="0">
                <a:solidFill>
                  <a:schemeClr val="tx1">
                    <a:lumMod val="65000"/>
                    <a:lumOff val="35000"/>
                  </a:schemeClr>
                </a:solidFill>
                <a:latin typeface="+mj-lt"/>
              </a:rPr>
              <a:t>/cm2)</a:t>
            </a:r>
          </a:p>
          <a:p>
            <a:pPr algn="just">
              <a:buFont typeface="Wingdings" pitchFamily="2" charset="2"/>
              <a:buChar char="Ø"/>
              <a:defRPr/>
            </a:pPr>
            <a:r>
              <a:rPr lang="el-GR" sz="2200" dirty="0">
                <a:solidFill>
                  <a:schemeClr val="tx1">
                    <a:lumMod val="65000"/>
                    <a:lumOff val="35000"/>
                  </a:schemeClr>
                </a:solidFill>
                <a:latin typeface="+mj-lt"/>
              </a:rPr>
              <a:t>Ανεπαρκής ανάπτυξη (&lt;2,5 </a:t>
            </a:r>
            <a:r>
              <a:rPr lang="el-GR" sz="2200" dirty="0" err="1">
                <a:solidFill>
                  <a:schemeClr val="tx1">
                    <a:lumMod val="65000"/>
                    <a:lumOff val="35000"/>
                  </a:schemeClr>
                </a:solidFill>
                <a:latin typeface="+mj-lt"/>
              </a:rPr>
              <a:t>cfu</a:t>
            </a:r>
            <a:r>
              <a:rPr lang="el-GR" sz="2200" dirty="0">
                <a:solidFill>
                  <a:schemeClr val="tx1">
                    <a:lumMod val="65000"/>
                    <a:lumOff val="35000"/>
                  </a:schemeClr>
                </a:solidFill>
                <a:latin typeface="+mj-lt"/>
              </a:rPr>
              <a:t>/cm2)</a:t>
            </a: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p:txBody>
      </p:sp>
    </p:spTree>
    <p:extLst>
      <p:ext uri="{BB962C8B-B14F-4D97-AF65-F5344CB8AC3E}">
        <p14:creationId xmlns:p14="http://schemas.microsoft.com/office/powerpoint/2010/main" val="162939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79112" y="529328"/>
            <a:ext cx="9920614" cy="701507"/>
          </a:xfrm>
        </p:spPr>
        <p:txBody>
          <a:bodyPr>
            <a:noAutofit/>
          </a:bodyPr>
          <a:lstStyle/>
          <a:p>
            <a:r>
              <a:rPr lang="el-GR" sz="2400" b="1" dirty="0">
                <a:solidFill>
                  <a:schemeClr val="tx1">
                    <a:lumMod val="65000"/>
                    <a:lumOff val="35000"/>
                  </a:schemeClr>
                </a:solidFill>
              </a:rPr>
              <a:t> Παρακολούθηση αποτελεσματικότητας καθαρισμού/απολύμανσης των χώρων</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313"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7" y="1402914"/>
            <a:ext cx="7737211" cy="5209279"/>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Ø"/>
              <a:defRPr/>
            </a:pPr>
            <a:r>
              <a:rPr lang="el-GR" sz="2200" b="1" dirty="0">
                <a:solidFill>
                  <a:schemeClr val="tx1">
                    <a:lumMod val="65000"/>
                    <a:lumOff val="35000"/>
                  </a:schemeClr>
                </a:solidFill>
                <a:latin typeface="+mj-lt"/>
              </a:rPr>
              <a:t>ATP ανάλυση</a:t>
            </a:r>
            <a:r>
              <a:rPr lang="el-GR" sz="2200" dirty="0">
                <a:solidFill>
                  <a:schemeClr val="tx1">
                    <a:lumMod val="65000"/>
                    <a:lumOff val="35000"/>
                  </a:schemeClr>
                </a:solidFill>
                <a:latin typeface="+mj-lt"/>
              </a:rPr>
              <a:t>: παρέχει άμεση ένδειξη της καθαρότητας μιας επιφάνειας.</a:t>
            </a:r>
          </a:p>
          <a:p>
            <a:pPr algn="just">
              <a:buFont typeface="Wingdings" pitchFamily="2" charset="2"/>
              <a:buChar char="Ø"/>
              <a:defRPr/>
            </a:pPr>
            <a:r>
              <a:rPr lang="el-GR" sz="2200" dirty="0">
                <a:solidFill>
                  <a:schemeClr val="tx1">
                    <a:lumMod val="65000"/>
                    <a:lumOff val="35000"/>
                  </a:schemeClr>
                </a:solidFill>
                <a:latin typeface="+mj-lt"/>
              </a:rPr>
              <a:t>    Μετράει την ποσότητα των συνολικών οργανικών υπολειμμάτων περιλαμβανομένων των μικροοργανισμών σε μια επιφάνεια.</a:t>
            </a:r>
          </a:p>
          <a:p>
            <a:pPr algn="just">
              <a:buFont typeface="Wingdings" pitchFamily="2" charset="2"/>
              <a:buChar char="Ø"/>
              <a:defRPr/>
            </a:pPr>
            <a:r>
              <a:rPr lang="el-GR" sz="2200" dirty="0">
                <a:solidFill>
                  <a:schemeClr val="tx1">
                    <a:lumMod val="65000"/>
                    <a:lumOff val="35000"/>
                  </a:schemeClr>
                </a:solidFill>
                <a:latin typeface="+mj-lt"/>
              </a:rPr>
              <a:t>    Τα οργανικά υπολείμματα περιέχουν ATP και έτσι μια επιφάνεια ελεύθερη από οργανικά υπολείμματα είναι χαμηλή σε ATP.</a:t>
            </a:r>
          </a:p>
          <a:p>
            <a:pPr algn="just">
              <a:buFont typeface="Wingdings" pitchFamily="2" charset="2"/>
              <a:buChar char="Ø"/>
              <a:defRPr/>
            </a:pPr>
            <a:r>
              <a:rPr lang="el-GR" sz="2200" dirty="0">
                <a:solidFill>
                  <a:schemeClr val="tx1">
                    <a:lumMod val="65000"/>
                    <a:lumOff val="35000"/>
                  </a:schemeClr>
                </a:solidFill>
                <a:latin typeface="+mj-lt"/>
              </a:rPr>
              <a:t>    Συγκριτικά με την παραδοσιακή μικροβιολογική εξέταση η ATP ανάλυση πλεονεκτεί σχετικά με την ταχύτητα των αποτελεσμάτων, που μπορεί να επιτευχθεί σε 2 λεπτά. </a:t>
            </a:r>
          </a:p>
        </p:txBody>
      </p:sp>
    </p:spTree>
    <p:extLst>
      <p:ext uri="{BB962C8B-B14F-4D97-AF65-F5344CB8AC3E}">
        <p14:creationId xmlns:p14="http://schemas.microsoft.com/office/powerpoint/2010/main" val="7761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902" y="425835"/>
            <a:ext cx="2605414" cy="701507"/>
          </a:xfrm>
        </p:spPr>
        <p:txBody>
          <a:bodyPr>
            <a:noAutofit/>
          </a:bodyPr>
          <a:lstStyle/>
          <a:p>
            <a:r>
              <a:rPr lang="el-GR" sz="2400" b="1" dirty="0">
                <a:solidFill>
                  <a:schemeClr val="tx1">
                    <a:lumMod val="65000"/>
                    <a:lumOff val="35000"/>
                  </a:schemeClr>
                </a:solidFill>
              </a:rPr>
              <a:t> Απολυμαντικά</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8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6" y="984892"/>
            <a:ext cx="11724663" cy="5641376"/>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0" algn="l" defTabSz="914400" rtl="0" eaLnBrk="1" fontAlgn="base" latinLnBrk="0" hangingPunct="1">
              <a:lnSpc>
                <a:spcPct val="100000"/>
              </a:lnSpc>
              <a:spcBef>
                <a:spcPts val="900"/>
              </a:spcBef>
              <a:spcAft>
                <a:spcPct val="0"/>
              </a:spcAft>
              <a:buClrTx/>
              <a:buSzPct val="97000"/>
              <a:buFontTx/>
              <a:buNone/>
              <a:tabLst>
                <a:tab pos="374650" algn="l"/>
              </a:tabLst>
              <a:defRPr/>
            </a:pPr>
            <a:r>
              <a:rPr kumimoji="0" lang="el-GR" altLang="en-US" sz="32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Αλδεΰδες</a:t>
            </a:r>
            <a:endPar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11213" marR="0" lvl="1" indent="-342900" algn="l" defTabSz="914400" rtl="0" eaLnBrk="1" fontAlgn="base" latinLnBrk="0" hangingPunct="1">
              <a:lnSpc>
                <a:spcPct val="100000"/>
              </a:lnSpc>
              <a:spcBef>
                <a:spcPts val="600"/>
              </a:spcBef>
              <a:spcAft>
                <a:spcPct val="0"/>
              </a:spcAft>
              <a:buClr>
                <a:srgbClr val="CC0066"/>
              </a:buClr>
              <a:buSzTx/>
              <a:buFont typeface="Wingdings" panose="05000000000000000000" pitchFamily="2" charset="2"/>
              <a:buChar char="Ø"/>
              <a:tabLst>
                <a:tab pos="37465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Μετουσίωση</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π</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ρωτεϊνών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και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νουκλεϊνικών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οξέων</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11213" marR="0" lvl="1" indent="-342900" algn="l" defTabSz="914400" rtl="0" eaLnBrk="1" fontAlgn="base" latinLnBrk="0" hangingPunct="1">
              <a:lnSpc>
                <a:spcPct val="100000"/>
              </a:lnSpc>
              <a:spcBef>
                <a:spcPts val="575"/>
              </a:spcBef>
              <a:spcAft>
                <a:spcPct val="0"/>
              </a:spcAft>
              <a:buClr>
                <a:srgbClr val="CC0066"/>
              </a:buClr>
              <a:buSzTx/>
              <a:buFont typeface="Wingdings" panose="05000000000000000000" pitchFamily="2" charset="2"/>
              <a:buChar char="Ø"/>
              <a:tabLst>
                <a:tab pos="37465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Βιοκτόνες</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γι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 gram(+) &amp; (-), μυκοβακτηρίδια, μύκητες, ιοί</a:t>
            </a:r>
          </a:p>
          <a:p>
            <a:pPr marL="811213" marR="0" lvl="1" indent="-342900" algn="l" defTabSz="914400" rtl="0" eaLnBrk="1" fontAlgn="base" latinLnBrk="0" hangingPunct="1">
              <a:lnSpc>
                <a:spcPct val="100000"/>
              </a:lnSpc>
              <a:spcBef>
                <a:spcPts val="575"/>
              </a:spcBef>
              <a:spcAft>
                <a:spcPct val="0"/>
              </a:spcAft>
              <a:buClr>
                <a:srgbClr val="CC0066"/>
              </a:buClr>
              <a:buSzTx/>
              <a:buFont typeface="Wingdings" panose="05000000000000000000" pitchFamily="2" charset="2"/>
              <a:buChar char="Ø"/>
              <a:tabLst>
                <a:tab pos="37465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Υψηλές</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συγκεντρώσεις</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 σπ</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όροι</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11113" marR="0" lvl="0" indent="0" algn="l" defTabSz="914400" rtl="0" eaLnBrk="1" fontAlgn="base" latinLnBrk="0" hangingPunct="1">
              <a:lnSpc>
                <a:spcPct val="100000"/>
              </a:lnSpc>
              <a:spcBef>
                <a:spcPts val="575"/>
              </a:spcBef>
              <a:spcAft>
                <a:spcPct val="0"/>
              </a:spcAft>
              <a:buClr>
                <a:srgbClr val="CC0066"/>
              </a:buClr>
              <a:buSzTx/>
              <a:buFont typeface="Wingdings" panose="05000000000000000000" pitchFamily="2" charset="2"/>
              <a:buChar char=""/>
              <a:tabLst>
                <a:tab pos="374650" algn="l"/>
              </a:tabLst>
              <a:defRPr/>
            </a:pPr>
            <a:r>
              <a:rPr kumimoji="0" lang="en-US" altLang="en-US" sz="24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Γλουτ</a:t>
            </a: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αραλδεΰδη:</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11213" marR="0" lvl="1" indent="-342900" algn="l" defTabSz="914400" rtl="0" eaLnBrk="1" fontAlgn="base" latinLnBrk="0" hangingPunct="1">
              <a:lnSpc>
                <a:spcPct val="100000"/>
              </a:lnSpc>
              <a:spcBef>
                <a:spcPts val="500"/>
              </a:spcBef>
              <a:spcAft>
                <a:spcPct val="0"/>
              </a:spcAft>
              <a:buClrTx/>
              <a:buSzTx/>
              <a:buFont typeface="Wingdings" panose="05000000000000000000" pitchFamily="2" charset="2"/>
              <a:buChar char=""/>
              <a:tabLst>
                <a:tab pos="374650" algn="l"/>
              </a:tabLst>
              <a:defRPr/>
            </a:pP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υψηλή</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δρ</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αστικότητα</a:t>
            </a:r>
          </a:p>
          <a:p>
            <a:pPr marL="811213" marR="0" lvl="1" indent="-342900" algn="l" defTabSz="914400" rtl="0" eaLnBrk="1" fontAlgn="base" latinLnBrk="0" hangingPunct="1">
              <a:lnSpc>
                <a:spcPct val="100000"/>
              </a:lnSpc>
              <a:spcBef>
                <a:spcPts val="475"/>
              </a:spcBef>
              <a:spcAft>
                <a:spcPct val="0"/>
              </a:spcAft>
              <a:buClrTx/>
              <a:buSzTx/>
              <a:buFont typeface="Wingdings" panose="05000000000000000000" pitchFamily="2" charset="2"/>
              <a:buChar char=""/>
              <a:tabLst>
                <a:tab pos="374650" algn="l"/>
              </a:tabLst>
              <a:defRPr/>
            </a:pP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απ</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ολυμ</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αντικό εκλογής για «αποστείρωση» αντικειμένων  νοσηλευτικών ή παρεμβατικής ιατρικής</a:t>
            </a:r>
          </a:p>
          <a:p>
            <a:pPr marL="11113" marR="0" lvl="0" indent="0" algn="l" defTabSz="914400" rtl="0" eaLnBrk="1" fontAlgn="base" latinLnBrk="0" hangingPunct="1">
              <a:lnSpc>
                <a:spcPct val="100000"/>
              </a:lnSpc>
              <a:spcBef>
                <a:spcPts val="563"/>
              </a:spcBef>
              <a:spcAft>
                <a:spcPct val="0"/>
              </a:spcAft>
              <a:buClr>
                <a:srgbClr val="CC0066"/>
              </a:buClr>
              <a:buSzTx/>
              <a:buFont typeface="Wingdings" panose="05000000000000000000" pitchFamily="2" charset="2"/>
              <a:buChar char=""/>
              <a:tabLst>
                <a:tab pos="374650" algn="l"/>
              </a:tabLst>
              <a:defRPr/>
            </a:pPr>
            <a:r>
              <a:rPr kumimoji="0" lang="en-US" altLang="en-US" sz="24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Φορμ</a:t>
            </a: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αλδεΰδη:</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11213" marR="0" lvl="1" indent="-342900" algn="l" defTabSz="914400" rtl="0" eaLnBrk="1" fontAlgn="base" latinLnBrk="0" hangingPunct="1">
              <a:lnSpc>
                <a:spcPct val="100000"/>
              </a:lnSpc>
              <a:spcBef>
                <a:spcPts val="500"/>
              </a:spcBef>
              <a:spcAft>
                <a:spcPct val="0"/>
              </a:spcAft>
              <a:buClrTx/>
              <a:buSzTx/>
              <a:buFont typeface="Wingdings" panose="05000000000000000000" pitchFamily="2" charset="2"/>
              <a:buChar char=""/>
              <a:tabLst>
                <a:tab pos="374650" algn="l"/>
              </a:tabLst>
              <a:defRPr/>
            </a:pP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υψηλή</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δρ</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αστικότητα</a:t>
            </a:r>
          </a:p>
          <a:p>
            <a:pPr marL="811213" marR="0" lvl="1" indent="-342900" algn="l" defTabSz="914400" rtl="0" eaLnBrk="1" fontAlgn="base" latinLnBrk="0" hangingPunct="1">
              <a:lnSpc>
                <a:spcPct val="100000"/>
              </a:lnSpc>
              <a:spcBef>
                <a:spcPts val="475"/>
              </a:spcBef>
              <a:spcAft>
                <a:spcPct val="0"/>
              </a:spcAft>
              <a:buClrTx/>
              <a:buSzTx/>
              <a:buFont typeface="Wingdings" panose="05000000000000000000" pitchFamily="2" charset="2"/>
              <a:buChar char=""/>
              <a:tabLst>
                <a:tab pos="374650" algn="l"/>
              </a:tabLst>
              <a:defRPr/>
            </a:pP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σαν α</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έριο</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πα</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ρουσί</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 και υδρατμών, απολύμανση χώρων</a:t>
            </a:r>
          </a:p>
          <a:p>
            <a:pPr marL="811213" marR="0" lvl="1" indent="-342900" algn="l" defTabSz="914400" rtl="0" eaLnBrk="1" fontAlgn="base" latinLnBrk="0" hangingPunct="1">
              <a:lnSpc>
                <a:spcPct val="100000"/>
              </a:lnSpc>
              <a:spcBef>
                <a:spcPts val="475"/>
              </a:spcBef>
              <a:spcAft>
                <a:spcPct val="0"/>
              </a:spcAft>
              <a:buClrTx/>
              <a:buSzPct val="95000"/>
              <a:buFont typeface="Wingdings" panose="05000000000000000000" pitchFamily="2" charset="2"/>
              <a:buChar char=""/>
              <a:tabLst>
                <a:tab pos="374650" algn="l"/>
              </a:tabLst>
              <a:defRPr/>
            </a:pP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Δημόσιο</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Απ</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ολυμ</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αντήριο)</a:t>
            </a:r>
          </a:p>
          <a:p>
            <a:pPr marL="811213" marR="0" lvl="1" indent="-342900" algn="l" defTabSz="914400" rtl="0" eaLnBrk="1" fontAlgn="base" latinLnBrk="0" hangingPunct="1">
              <a:lnSpc>
                <a:spcPct val="100000"/>
              </a:lnSpc>
              <a:spcBef>
                <a:spcPts val="475"/>
              </a:spcBef>
              <a:spcAft>
                <a:spcPct val="0"/>
              </a:spcAft>
              <a:buClrTx/>
              <a:buSzTx/>
              <a:buFont typeface="Wingdings" panose="05000000000000000000" pitchFamily="2" charset="2"/>
              <a:buChar char=""/>
              <a:tabLst>
                <a:tab pos="374650" algn="l"/>
              </a:tabLst>
              <a:defRPr/>
            </a:pP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σαν </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υγρό</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γι</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 απολύμανση γυαλικών και σκευών</a:t>
            </a:r>
          </a:p>
          <a:p>
            <a:pPr marL="11113" marR="0" lvl="0" indent="0" algn="l" defTabSz="914400" rtl="0" eaLnBrk="1" fontAlgn="base" latinLnBrk="0" hangingPunct="1">
              <a:lnSpc>
                <a:spcPct val="100000"/>
              </a:lnSpc>
              <a:spcBef>
                <a:spcPts val="563"/>
              </a:spcBef>
              <a:spcAft>
                <a:spcPct val="0"/>
              </a:spcAft>
              <a:buClr>
                <a:srgbClr val="CC0066"/>
              </a:buClr>
              <a:buSzTx/>
              <a:buFont typeface="Wingdings" panose="05000000000000000000" pitchFamily="2" charset="2"/>
              <a:buChar char=""/>
              <a:tabLst>
                <a:tab pos="374650" algn="l"/>
              </a:tabLst>
              <a:defRPr/>
            </a:pPr>
            <a:r>
              <a:rPr kumimoji="0" lang="en-US" altLang="en-US" sz="24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Ορθοφθ</a:t>
            </a: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αλδεΰδη:</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11213" marR="0" lvl="1" indent="-342900" algn="l" defTabSz="914400" rtl="0" eaLnBrk="1" fontAlgn="base" latinLnBrk="0" hangingPunct="1">
              <a:lnSpc>
                <a:spcPct val="100000"/>
              </a:lnSpc>
              <a:spcBef>
                <a:spcPts val="500"/>
              </a:spcBef>
              <a:spcAft>
                <a:spcPct val="0"/>
              </a:spcAft>
              <a:buClrTx/>
              <a:buSzTx/>
              <a:buFont typeface="Wingdings" panose="05000000000000000000" pitchFamily="2" charset="2"/>
              <a:buChar char=""/>
              <a:tabLst>
                <a:tab pos="374650" algn="l"/>
              </a:tabLst>
              <a:defRPr/>
            </a:pP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ενδοσκό</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πια (έγκριση FDA 1999)</a:t>
            </a:r>
            <a:endParaRPr lang="el-GR" sz="2200" dirty="0">
              <a:solidFill>
                <a:schemeClr val="tx1">
                  <a:lumMod val="65000"/>
                  <a:lumOff val="35000"/>
                </a:schemeClr>
              </a:solidFill>
              <a:latin typeface="+mj-lt"/>
            </a:endParaRPr>
          </a:p>
        </p:txBody>
      </p:sp>
    </p:spTree>
    <p:extLst>
      <p:ext uri="{BB962C8B-B14F-4D97-AF65-F5344CB8AC3E}">
        <p14:creationId xmlns:p14="http://schemas.microsoft.com/office/powerpoint/2010/main" val="101313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902" y="425835"/>
            <a:ext cx="2605414" cy="701507"/>
          </a:xfrm>
        </p:spPr>
        <p:txBody>
          <a:bodyPr>
            <a:noAutofit/>
          </a:bodyPr>
          <a:lstStyle/>
          <a:p>
            <a:r>
              <a:rPr lang="el-GR" sz="2400" b="1" dirty="0">
                <a:solidFill>
                  <a:schemeClr val="tx1">
                    <a:lumMod val="65000"/>
                    <a:lumOff val="35000"/>
                  </a:schemeClr>
                </a:solidFill>
              </a:rPr>
              <a:t> Απολυμαντικά</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8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6" y="984891"/>
            <a:ext cx="11724663" cy="577916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165" marR="0" lvl="0" indent="0" algn="l" defTabSz="914400" rtl="0" eaLnBrk="1" fontAlgn="auto" latinLnBrk="0" hangingPunct="1">
              <a:lnSpc>
                <a:spcPct val="100000"/>
              </a:lnSpc>
              <a:spcBef>
                <a:spcPts val="515"/>
              </a:spcBef>
              <a:spcAft>
                <a:spcPts val="0"/>
              </a:spcAft>
              <a:buClrTx/>
              <a:buSzPct val="96875"/>
              <a:buFontTx/>
              <a:buNone/>
              <a:tabLst>
                <a:tab pos="413384" algn="l"/>
              </a:tabLst>
              <a:defRPr/>
            </a:pPr>
            <a:r>
              <a:rPr kumimoji="0" lang="el-GR" sz="3200" b="1" i="0" u="none" strike="noStrike" kern="1200" cap="none" spc="-10" normalizeH="0" baseline="0" noProof="0">
                <a:ln>
                  <a:noFill/>
                </a:ln>
                <a:solidFill>
                  <a:schemeClr val="tx1">
                    <a:lumMod val="65000"/>
                    <a:lumOff val="35000"/>
                  </a:schemeClr>
                </a:solidFill>
                <a:effectLst/>
                <a:uLnTx/>
                <a:uFillTx/>
                <a:latin typeface="+mj-lt"/>
                <a:ea typeface="+mn-ea"/>
                <a:cs typeface="Times New Roman"/>
              </a:rPr>
              <a:t>Αλογόνα</a:t>
            </a:r>
            <a:endParaRPr kumimoji="0" lang="el-GR" sz="32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850900" marR="0" lvl="1" indent="-342900" algn="l" defTabSz="914400" rtl="0" eaLnBrk="1" fontAlgn="auto" latinLnBrk="0" hangingPunct="1">
              <a:lnSpc>
                <a:spcPct val="100000"/>
              </a:lnSpc>
              <a:spcBef>
                <a:spcPts val="315"/>
              </a:spcBef>
              <a:spcAft>
                <a:spcPts val="0"/>
              </a:spcAft>
              <a:buClr>
                <a:srgbClr val="CC0066"/>
              </a:buClr>
              <a:buSzTx/>
              <a:buFont typeface="Wingdings" charset="2"/>
              <a:buChar char="Ø"/>
              <a:tabLst>
                <a:tab pos="793750" algn="l"/>
              </a:tabLst>
              <a:defRPr/>
            </a:pPr>
            <a:r>
              <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rPr>
              <a:t>Βιοκτόνες για βακτήρια, </a:t>
            </a:r>
            <a:r>
              <a:rPr kumimoji="0" lang="el-GR" sz="24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ιούς </a:t>
            </a:r>
            <a:r>
              <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rPr>
              <a:t>και </a:t>
            </a:r>
            <a:r>
              <a:rPr kumimoji="0" lang="el-GR" sz="24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μύκητες</a:t>
            </a:r>
            <a:endPar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850900" marR="0" lvl="1" indent="-342900" algn="l" defTabSz="914400" rtl="0" eaLnBrk="1" fontAlgn="auto" latinLnBrk="0" hangingPunct="1">
              <a:lnSpc>
                <a:spcPct val="100000"/>
              </a:lnSpc>
              <a:spcBef>
                <a:spcPts val="285"/>
              </a:spcBef>
              <a:spcAft>
                <a:spcPts val="0"/>
              </a:spcAft>
              <a:buClr>
                <a:srgbClr val="CC0066"/>
              </a:buClr>
              <a:buSzTx/>
              <a:buFont typeface="Wingdings" charset="2"/>
              <a:buChar char="Ø"/>
              <a:tabLst>
                <a:tab pos="793750" algn="l"/>
              </a:tabLst>
              <a:defRPr/>
            </a:pPr>
            <a:r>
              <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rPr>
              <a:t>Εξαίρεση: </a:t>
            </a:r>
            <a:r>
              <a:rPr kumimoji="0" lang="el-GR" sz="24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μυκοβακτηρίδια </a:t>
            </a:r>
            <a:r>
              <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rPr>
              <a:t>και</a:t>
            </a:r>
            <a:r>
              <a:rPr kumimoji="0" lang="el-GR" sz="24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σπόροι</a:t>
            </a:r>
            <a:endPar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850900" marR="0" lvl="1" indent="-342900" algn="l" defTabSz="914400" rtl="0" eaLnBrk="1" fontAlgn="auto" latinLnBrk="0" hangingPunct="1">
              <a:lnSpc>
                <a:spcPct val="100000"/>
              </a:lnSpc>
              <a:spcBef>
                <a:spcPts val="290"/>
              </a:spcBef>
              <a:spcAft>
                <a:spcPts val="0"/>
              </a:spcAft>
              <a:buClr>
                <a:srgbClr val="CC0066"/>
              </a:buClr>
              <a:buSzTx/>
              <a:buFont typeface="Wingdings" charset="2"/>
              <a:buChar char="Ø"/>
              <a:tabLst>
                <a:tab pos="793750" algn="l"/>
              </a:tabLst>
              <a:defRPr/>
            </a:pPr>
            <a:r>
              <a:rPr kumimoji="0" lang="el-GR" sz="24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Υψηλές συγκεντρώσεις </a:t>
            </a:r>
            <a:r>
              <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rPr>
              <a:t>=</a:t>
            </a:r>
            <a:r>
              <a:rPr kumimoji="0" lang="el-GR" sz="24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σπόροι</a:t>
            </a:r>
            <a:endPar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393700" marR="0" lvl="0" indent="-342900" algn="l" defTabSz="914400" rtl="0" eaLnBrk="1" fontAlgn="auto" latinLnBrk="0" hangingPunct="1">
              <a:lnSpc>
                <a:spcPct val="100000"/>
              </a:lnSpc>
              <a:spcBef>
                <a:spcPts val="290"/>
              </a:spcBef>
              <a:spcAft>
                <a:spcPts val="0"/>
              </a:spcAft>
              <a:buClr>
                <a:srgbClr val="CC0066"/>
              </a:buClr>
              <a:buSzTx/>
              <a:buFont typeface="Wingdings"/>
              <a:buChar char=""/>
              <a:tabLst>
                <a:tab pos="393700" algn="l"/>
              </a:tabLst>
              <a:defRPr/>
            </a:pPr>
            <a:r>
              <a:rPr kumimoji="0" lang="el-GR" sz="2400" b="1" i="0" u="none" strike="noStrike" kern="1200" cap="none" spc="-5" normalizeH="0" baseline="0" noProof="0">
                <a:ln>
                  <a:noFill/>
                </a:ln>
                <a:solidFill>
                  <a:schemeClr val="tx1">
                    <a:lumMod val="65000"/>
                    <a:lumOff val="35000"/>
                  </a:schemeClr>
                </a:solidFill>
                <a:effectLst/>
                <a:uLnTx/>
                <a:uFillTx/>
                <a:latin typeface="+mj-lt"/>
                <a:ea typeface="+mn-ea"/>
                <a:cs typeface="Times New Roman"/>
              </a:rPr>
              <a:t>Χλωριούχα:</a:t>
            </a:r>
            <a:endPar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7465" marR="0" lvl="1" indent="-342900" algn="l" defTabSz="914400" rtl="0" eaLnBrk="1" fontAlgn="auto" latinLnBrk="0" hangingPunct="1">
              <a:lnSpc>
                <a:spcPct val="100000"/>
              </a:lnSpc>
              <a:spcBef>
                <a:spcPts val="254"/>
              </a:spcBef>
              <a:spcAft>
                <a:spcPts val="0"/>
              </a:spcAft>
              <a:buClrTx/>
              <a:buSzTx/>
              <a:buFont typeface="Wingdings" charset="2"/>
              <a:buChar char="§"/>
              <a:tabLst>
                <a:tab pos="1256665"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δράση οφείλεται στο </a:t>
            </a: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υποχλωριώδες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οξύ</a:t>
            </a: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(οξειδωτικό)</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8100" marR="0" lvl="1" indent="-342900" algn="l" defTabSz="914400" rtl="0" eaLnBrk="1" fontAlgn="auto" latinLnBrk="0" hangingPunct="1">
              <a:lnSpc>
                <a:spcPct val="100000"/>
              </a:lnSpc>
              <a:spcBef>
                <a:spcPts val="240"/>
              </a:spcBef>
              <a:spcAft>
                <a:spcPts val="0"/>
              </a:spcAft>
              <a:buClrTx/>
              <a:buSzPct val="95000"/>
              <a:buFont typeface="Wingdings" charset="2"/>
              <a:buChar char="§"/>
              <a:tabLst>
                <a:tab pos="1193800"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Επηρεασμός από ph (=5) και θερμοκρασία </a:t>
            </a:r>
            <a:r>
              <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rPr>
              <a:t>(20-25</a:t>
            </a:r>
            <a:r>
              <a:rPr kumimoji="0" lang="el-GR" sz="1950" b="0" i="0" u="none" strike="noStrike" kern="1200" cap="none" spc="0" normalizeH="0" baseline="25641" noProof="0">
                <a:ln>
                  <a:noFill/>
                </a:ln>
                <a:solidFill>
                  <a:schemeClr val="tx1">
                    <a:lumMod val="65000"/>
                    <a:lumOff val="35000"/>
                  </a:schemeClr>
                </a:solidFill>
                <a:effectLst/>
                <a:uLnTx/>
                <a:uFillTx/>
                <a:latin typeface="+mj-lt"/>
                <a:ea typeface="+mn-ea"/>
                <a:cs typeface="Times New Roman"/>
              </a:rPr>
              <a:t>ο</a:t>
            </a:r>
            <a:r>
              <a:rPr kumimoji="0" lang="el-GR" sz="1950" b="0" i="0" u="none" strike="noStrike" kern="1200" cap="none" spc="315" normalizeH="0" baseline="25641"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C)</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8100" marR="0" lvl="1" indent="-342900" algn="l" defTabSz="914400" rtl="0" eaLnBrk="1" fontAlgn="auto" latinLnBrk="0" hangingPunct="1">
              <a:lnSpc>
                <a:spcPct val="100000"/>
              </a:lnSpc>
              <a:spcBef>
                <a:spcPts val="240"/>
              </a:spcBef>
              <a:spcAft>
                <a:spcPts val="0"/>
              </a:spcAft>
              <a:buClrTx/>
              <a:buSzPct val="95000"/>
              <a:buFont typeface="Wingdings" charset="2"/>
              <a:buChar char="§"/>
              <a:tabLst>
                <a:tab pos="1193800"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χαμηλής απολυμαντικής</a:t>
            </a:r>
            <a:r>
              <a:rPr kumimoji="0" lang="el-GR" sz="2000" b="0" i="0" u="none" strike="noStrike" kern="1200" cap="none" spc="30"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ικανότητας</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8100" marR="0" lvl="1" indent="-342900" algn="l" defTabSz="914400" rtl="0" eaLnBrk="1" fontAlgn="auto" latinLnBrk="0" hangingPunct="1">
              <a:lnSpc>
                <a:spcPct val="100000"/>
              </a:lnSpc>
              <a:spcBef>
                <a:spcPts val="240"/>
              </a:spcBef>
              <a:spcAft>
                <a:spcPts val="0"/>
              </a:spcAft>
              <a:buClrTx/>
              <a:buSzPct val="95000"/>
              <a:buFont typeface="Wingdings" charset="2"/>
              <a:buChar char="§"/>
              <a:tabLst>
                <a:tab pos="1193800"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απολύμανση νερού,</a:t>
            </a: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επιφανειών</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8100" marR="0" lvl="1" indent="-342900" algn="l" defTabSz="914400" rtl="0" eaLnBrk="1" fontAlgn="auto" latinLnBrk="0" hangingPunct="1">
              <a:lnSpc>
                <a:spcPct val="100000"/>
              </a:lnSpc>
              <a:spcBef>
                <a:spcPts val="240"/>
              </a:spcBef>
              <a:spcAft>
                <a:spcPts val="0"/>
              </a:spcAft>
              <a:buClrTx/>
              <a:buSzPct val="95000"/>
              <a:buFont typeface="Wingdings" charset="2"/>
              <a:buChar char="§"/>
              <a:tabLst>
                <a:tab pos="1193800" algn="l"/>
              </a:tabLst>
              <a:defRPr/>
            </a:pP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Οικιακή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χλωρίνη: 5% </a:t>
            </a: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υποχλωριώδες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Na (πυκνότητες</a:t>
            </a:r>
            <a:r>
              <a:rPr kumimoji="0" lang="el-GR" sz="2000" b="0" i="0" u="none" strike="noStrike" kern="1200" cap="none" spc="150"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4,5-5,5%)</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393700" marR="0" lvl="0" indent="-342900" algn="l" defTabSz="914400" rtl="0" eaLnBrk="1" fontAlgn="auto" latinLnBrk="0" hangingPunct="1">
              <a:lnSpc>
                <a:spcPct val="100000"/>
              </a:lnSpc>
              <a:spcBef>
                <a:spcPts val="275"/>
              </a:spcBef>
              <a:spcAft>
                <a:spcPts val="0"/>
              </a:spcAft>
              <a:buClr>
                <a:srgbClr val="CC0066"/>
              </a:buClr>
              <a:buSzTx/>
              <a:buFont typeface="Wingdings"/>
              <a:buChar char=""/>
              <a:tabLst>
                <a:tab pos="393700" algn="l"/>
              </a:tabLst>
              <a:defRPr/>
            </a:pPr>
            <a:r>
              <a:rPr kumimoji="0" lang="el-GR" sz="2400" b="1" i="0" u="none" strike="noStrike" kern="1200" cap="none" spc="-5" normalizeH="0" baseline="0" noProof="0">
                <a:ln>
                  <a:noFill/>
                </a:ln>
                <a:solidFill>
                  <a:schemeClr val="tx1">
                    <a:lumMod val="65000"/>
                    <a:lumOff val="35000"/>
                  </a:schemeClr>
                </a:solidFill>
                <a:effectLst/>
                <a:uLnTx/>
                <a:uFillTx/>
                <a:latin typeface="+mj-lt"/>
                <a:ea typeface="+mn-ea"/>
                <a:cs typeface="Times New Roman"/>
              </a:rPr>
              <a:t>Ιωδιούχα:</a:t>
            </a:r>
            <a:endPar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8100" marR="0" lvl="1" indent="-342900" algn="l" defTabSz="914400" rtl="0" eaLnBrk="1" fontAlgn="auto" latinLnBrk="0" hangingPunct="1">
              <a:lnSpc>
                <a:spcPct val="100000"/>
              </a:lnSpc>
              <a:spcBef>
                <a:spcPts val="254"/>
              </a:spcBef>
              <a:spcAft>
                <a:spcPts val="0"/>
              </a:spcAft>
              <a:buClrTx/>
              <a:buSzPct val="95000"/>
              <a:buFont typeface="Wingdings" charset="2"/>
              <a:buChar char="§"/>
              <a:tabLst>
                <a:tab pos="1193800"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Ιωδίωση τυροσίνης κατά τρόπο μη</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αντιστρεπτό</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8100" marR="0" lvl="1" indent="-342900" algn="l" defTabSz="914400" rtl="0" eaLnBrk="1" fontAlgn="auto" latinLnBrk="0" hangingPunct="1">
              <a:lnSpc>
                <a:spcPct val="100000"/>
              </a:lnSpc>
              <a:spcBef>
                <a:spcPts val="240"/>
              </a:spcBef>
              <a:spcAft>
                <a:spcPts val="0"/>
              </a:spcAft>
              <a:buClrTx/>
              <a:buSzPct val="95000"/>
              <a:buFont typeface="Wingdings" charset="2"/>
              <a:buChar char="§"/>
              <a:tabLst>
                <a:tab pos="1193800"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βάμμα ιωδίου (παλαιότερο, βάφει,</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αλλεργία)</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7465" marR="0" lvl="1" indent="-342900" algn="l" defTabSz="914400" rtl="0" eaLnBrk="1" fontAlgn="auto" latinLnBrk="0" hangingPunct="1">
              <a:lnSpc>
                <a:spcPct val="100000"/>
              </a:lnSpc>
              <a:spcBef>
                <a:spcPts val="240"/>
              </a:spcBef>
              <a:spcAft>
                <a:spcPts val="0"/>
              </a:spcAft>
              <a:buClrTx/>
              <a:buSzTx/>
              <a:buFont typeface="Wingdings" charset="2"/>
              <a:buChar char="§"/>
              <a:tabLst>
                <a:tab pos="1256665"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ιωδιούχος ποβιδόνη</a:t>
            </a:r>
            <a:r>
              <a:rPr kumimoji="0" lang="el-GR" sz="2000" b="0" i="0" u="none" strike="noStrike" kern="1200" cap="none" spc="-25"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(χέρια)</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7465" marR="0" lvl="1" indent="-342900" algn="l" defTabSz="914400" rtl="0" eaLnBrk="1" fontAlgn="auto" latinLnBrk="0" hangingPunct="1">
              <a:lnSpc>
                <a:spcPct val="100000"/>
              </a:lnSpc>
              <a:spcBef>
                <a:spcPts val="240"/>
              </a:spcBef>
              <a:spcAft>
                <a:spcPts val="0"/>
              </a:spcAft>
              <a:buClrTx/>
              <a:buSzTx/>
              <a:buFont typeface="Wingdings" charset="2"/>
              <a:buChar char="§"/>
              <a:tabLst>
                <a:tab pos="1256665"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απολύμανση</a:t>
            </a:r>
            <a:r>
              <a:rPr kumimoji="0" lang="el-GR" sz="2000" b="0" i="0" u="none" strike="noStrike" kern="1200" cap="none" spc="15"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δέρματος</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7465" marR="0" lvl="1" indent="-342900" algn="l" defTabSz="914400" rtl="0" eaLnBrk="1" fontAlgn="auto" latinLnBrk="0" hangingPunct="1">
              <a:lnSpc>
                <a:spcPct val="100000"/>
              </a:lnSpc>
              <a:spcBef>
                <a:spcPts val="240"/>
              </a:spcBef>
              <a:spcAft>
                <a:spcPts val="0"/>
              </a:spcAft>
              <a:buClrTx/>
              <a:buSzTx/>
              <a:buFont typeface="Wingdings" charset="2"/>
              <a:buChar char="§"/>
              <a:tabLst>
                <a:tab pos="1256665"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μέτρια</a:t>
            </a: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δράση</a:t>
            </a: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p:txBody>
      </p:sp>
    </p:spTree>
    <p:extLst>
      <p:ext uri="{BB962C8B-B14F-4D97-AF65-F5344CB8AC3E}">
        <p14:creationId xmlns:p14="http://schemas.microsoft.com/office/powerpoint/2010/main" val="2614339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902" y="425835"/>
            <a:ext cx="2605414" cy="701507"/>
          </a:xfrm>
        </p:spPr>
        <p:txBody>
          <a:bodyPr>
            <a:noAutofit/>
          </a:bodyPr>
          <a:lstStyle/>
          <a:p>
            <a:r>
              <a:rPr lang="el-GR" sz="2400" b="1" dirty="0">
                <a:solidFill>
                  <a:schemeClr val="tx1">
                    <a:lumMod val="65000"/>
                    <a:lumOff val="35000"/>
                  </a:schemeClr>
                </a:solidFill>
              </a:rPr>
              <a:t> Απολυμαντικά</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8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6" y="984891"/>
            <a:ext cx="11724663" cy="577916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0" algn="l" defTabSz="914400" rtl="0" eaLnBrk="1" fontAlgn="base" latinLnBrk="0" hangingPunct="1">
              <a:lnSpc>
                <a:spcPct val="100000"/>
              </a:lnSpc>
              <a:spcBef>
                <a:spcPts val="875"/>
              </a:spcBef>
              <a:spcAft>
                <a:spcPct val="0"/>
              </a:spcAft>
              <a:buClrTx/>
              <a:buSzPct val="97000"/>
              <a:buFontTx/>
              <a:buNone/>
              <a:tabLst>
                <a:tab pos="374650" algn="l"/>
              </a:tabLst>
              <a:defRPr/>
            </a:pPr>
            <a:r>
              <a:rPr kumimoji="0" lang="en-US" altLang="en-US" sz="32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Οξειδωτικοί παράγοντες</a:t>
            </a:r>
            <a:endParaRPr kumimoji="0" lang="en-US" altLang="en-US" sz="32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468313" marR="0" lvl="1" indent="0" algn="l" defTabSz="914400" rtl="0" eaLnBrk="1" fontAlgn="base" latinLnBrk="0" hangingPunct="1">
              <a:lnSpc>
                <a:spcPct val="100000"/>
              </a:lnSpc>
              <a:spcBef>
                <a:spcPts val="688"/>
              </a:spcBef>
              <a:spcAft>
                <a:spcPct val="0"/>
              </a:spcAft>
              <a:buClr>
                <a:srgbClr val="CC0066"/>
              </a:buClr>
              <a:buSzPct val="96000"/>
              <a:buFontTx/>
              <a:buNone/>
              <a:tabLst>
                <a:tab pos="374650" algn="l"/>
              </a:tabLst>
              <a:defRPr/>
            </a:pPr>
            <a:r>
              <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Μικροβιοκτόνα (βακτήρια, ιοί, μύκητες και σπόροι)</a:t>
            </a:r>
          </a:p>
          <a:p>
            <a:pPr marL="11113" marR="0" lvl="0" indent="0" algn="l" defTabSz="914400" rtl="0" eaLnBrk="1" fontAlgn="base" latinLnBrk="0" hangingPunct="1">
              <a:lnSpc>
                <a:spcPct val="100000"/>
              </a:lnSpc>
              <a:spcBef>
                <a:spcPts val="675"/>
              </a:spcBef>
              <a:spcAft>
                <a:spcPct val="0"/>
              </a:spcAft>
              <a:buClr>
                <a:srgbClr val="CC0066"/>
              </a:buClr>
              <a:buSzTx/>
              <a:buFont typeface="Wingdings" panose="05000000000000000000" pitchFamily="2" charset="2"/>
              <a:buChar char=""/>
              <a:tabLst>
                <a:tab pos="374650" algn="l"/>
              </a:tabLst>
              <a:defRPr/>
            </a:pPr>
            <a:r>
              <a:rPr kumimoji="0" lang="en-US" altLang="en-US" sz="28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Υπεροξείδιο υδρογόνου (Η2Ο2):</a:t>
            </a:r>
            <a:endPar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468313" marR="0" lvl="1" indent="0" algn="l" defTabSz="914400" rtl="0" eaLnBrk="1" fontAlgn="base" latinLnBrk="0" hangingPunct="1">
              <a:lnSpc>
                <a:spcPct val="100000"/>
              </a:lnSpc>
              <a:spcBef>
                <a:spcPts val="588"/>
              </a:spcBef>
              <a:spcAft>
                <a:spcPct val="0"/>
              </a:spcAft>
              <a:buClrTx/>
              <a:buSzTx/>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δράση με παραγωγή ελευθέρων ριζών υδροξυλίου =  προσβολή λιπιδίων κυτταρικής μεμβράνης, DNA, κλπ</a:t>
            </a:r>
          </a:p>
          <a:p>
            <a:pPr marL="468313" marR="0" lvl="1" indent="0" algn="l" defTabSz="914400" rtl="0" eaLnBrk="1" fontAlgn="base" latinLnBrk="0" hangingPunct="1">
              <a:lnSpc>
                <a:spcPct val="100000"/>
              </a:lnSpc>
              <a:spcBef>
                <a:spcPts val="575"/>
              </a:spcBef>
              <a:spcAft>
                <a:spcPct val="0"/>
              </a:spcAft>
              <a:buClrTx/>
              <a:buSzTx/>
              <a:buFont typeface="Wingdings" panose="05000000000000000000" pitchFamily="2" charset="2"/>
              <a:buChar char="§"/>
              <a:tabLst>
                <a:tab pos="374650" algn="l"/>
              </a:tabLst>
              <a:defRPr/>
            </a:pPr>
            <a:r>
              <a:rPr kumimoji="0" lang="en-US" altLang="en-US" sz="24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Όχι υπόλειμμα</a:t>
            </a:r>
            <a:endPar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468313" marR="0" lvl="1" indent="0" algn="l" defTabSz="914400" rtl="0" eaLnBrk="1" fontAlgn="base" latinLnBrk="0" hangingPunct="1">
              <a:lnSpc>
                <a:spcPct val="100000"/>
              </a:lnSpc>
              <a:spcBef>
                <a:spcPts val="575"/>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Διάφορες συγκεντρώσεις: 3-6% για οφθαλμικά τονόμετρα  και αναπνευστήρες, 13,4% αποστείρωση σε 30min</a:t>
            </a:r>
          </a:p>
          <a:p>
            <a:pPr marL="11113" marR="0" lvl="0" indent="0" algn="l" defTabSz="914400" rtl="0" eaLnBrk="1" fontAlgn="base" latinLnBrk="0" hangingPunct="1">
              <a:lnSpc>
                <a:spcPct val="100000"/>
              </a:lnSpc>
              <a:spcBef>
                <a:spcPts val="663"/>
              </a:spcBef>
              <a:spcAft>
                <a:spcPct val="0"/>
              </a:spcAft>
              <a:buClr>
                <a:srgbClr val="CC0066"/>
              </a:buClr>
              <a:buSzTx/>
              <a:buFont typeface="Wingdings" panose="05000000000000000000" pitchFamily="2" charset="2"/>
              <a:buChar char=""/>
              <a:tabLst>
                <a:tab pos="374650" algn="l"/>
              </a:tabLst>
              <a:defRPr/>
            </a:pPr>
            <a:r>
              <a:rPr kumimoji="0" lang="en-US" altLang="en-US" sz="28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Υπεροξεικό (Paracetic ή peroxyacetic acid):</a:t>
            </a:r>
            <a:endPar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468313" marR="0" lvl="1" indent="0" algn="l" defTabSz="914400" rtl="0" eaLnBrk="1" fontAlgn="base" latinLnBrk="0" hangingPunct="1">
              <a:lnSpc>
                <a:spcPct val="100000"/>
              </a:lnSpc>
              <a:spcBef>
                <a:spcPts val="588"/>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Οξειδωτικός παράγοντας μετουσίωσης πρωτεϊνών</a:t>
            </a:r>
          </a:p>
          <a:p>
            <a:pPr marL="468313" marR="0" lvl="1" indent="0" algn="l" defTabSz="914400" rtl="0" eaLnBrk="1" fontAlgn="base" latinLnBrk="0" hangingPunct="1">
              <a:lnSpc>
                <a:spcPct val="100000"/>
              </a:lnSpc>
              <a:spcBef>
                <a:spcPts val="575"/>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Διαβρωτικό για συνήθη μέταλλα</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p:txBody>
      </p:sp>
    </p:spTree>
    <p:extLst>
      <p:ext uri="{BB962C8B-B14F-4D97-AF65-F5344CB8AC3E}">
        <p14:creationId xmlns:p14="http://schemas.microsoft.com/office/powerpoint/2010/main" val="174290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50449" y="549471"/>
            <a:ext cx="5842992" cy="854176"/>
          </a:xfrm>
        </p:spPr>
        <p:txBody>
          <a:bodyPr>
            <a:normAutofit/>
          </a:bodyPr>
          <a:lstStyle/>
          <a:p>
            <a:r>
              <a:rPr lang="el-GR" sz="3200" b="1" dirty="0">
                <a:solidFill>
                  <a:schemeClr val="tx1">
                    <a:lumMod val="65000"/>
                    <a:lumOff val="35000"/>
                  </a:schemeClr>
                </a:solidFill>
              </a:rPr>
              <a:t>Περιεχόμενα</a:t>
            </a:r>
            <a:r>
              <a:rPr lang="en-US" sz="3200" b="1" dirty="0">
                <a:solidFill>
                  <a:schemeClr val="tx1">
                    <a:lumMod val="65000"/>
                    <a:lumOff val="35000"/>
                  </a:schemeClr>
                </a:solidFill>
              </a:rPr>
              <a:t> </a:t>
            </a:r>
            <a:r>
              <a:rPr lang="el-GR" sz="3200" b="1" dirty="0">
                <a:solidFill>
                  <a:schemeClr val="tx1">
                    <a:lumMod val="65000"/>
                    <a:lumOff val="35000"/>
                  </a:schemeClr>
                </a:solidFill>
              </a:rPr>
              <a:t>εισήγησης</a:t>
            </a:r>
          </a:p>
        </p:txBody>
      </p:sp>
      <p:sp>
        <p:nvSpPr>
          <p:cNvPr id="3" name="2 - Θέση περιεχομένου"/>
          <p:cNvSpPr>
            <a:spLocks noGrp="1"/>
          </p:cNvSpPr>
          <p:nvPr>
            <p:ph idx="1"/>
          </p:nvPr>
        </p:nvSpPr>
        <p:spPr>
          <a:xfrm>
            <a:off x="47780" y="1403647"/>
            <a:ext cx="4744994" cy="3786191"/>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r>
              <a:rPr lang="el-GR" sz="2000" b="1" dirty="0">
                <a:solidFill>
                  <a:schemeClr val="tx1">
                    <a:lumMod val="65000"/>
                    <a:lumOff val="35000"/>
                  </a:schemeClr>
                </a:solidFill>
                <a:latin typeface="+mj-lt"/>
              </a:rPr>
              <a:t>Εισαγωγή-Θεωρητικό υπόβαθρο</a:t>
            </a:r>
          </a:p>
          <a:p>
            <a:r>
              <a:rPr lang="el-GR" sz="2000" b="1" dirty="0">
                <a:solidFill>
                  <a:schemeClr val="tx1">
                    <a:lumMod val="65000"/>
                    <a:lumOff val="35000"/>
                  </a:schemeClr>
                </a:solidFill>
                <a:latin typeface="+mj-lt"/>
              </a:rPr>
              <a:t>Ορισμοί: Απολύμανση-Αποστείρωση-Αντισηψία</a:t>
            </a:r>
          </a:p>
          <a:p>
            <a:r>
              <a:rPr lang="el-GR" sz="2000" b="1" dirty="0">
                <a:solidFill>
                  <a:schemeClr val="tx1">
                    <a:lumMod val="65000"/>
                    <a:lumOff val="35000"/>
                  </a:schemeClr>
                </a:solidFill>
                <a:latin typeface="+mj-lt"/>
              </a:rPr>
              <a:t>Ιστορική ανασκόπηση</a:t>
            </a:r>
          </a:p>
          <a:p>
            <a:r>
              <a:rPr lang="el-GR" sz="2000" b="1" dirty="0">
                <a:solidFill>
                  <a:schemeClr val="tx1">
                    <a:lumMod val="65000"/>
                    <a:lumOff val="35000"/>
                  </a:schemeClr>
                </a:solidFill>
                <a:latin typeface="+mj-lt"/>
              </a:rPr>
              <a:t>Απορρύπανση -απολύμανση (Απορρυπαντικά, απολυμαντικά)</a:t>
            </a:r>
          </a:p>
          <a:p>
            <a:r>
              <a:rPr lang="el-GR" sz="2000" b="1" dirty="0">
                <a:solidFill>
                  <a:schemeClr val="tx1">
                    <a:lumMod val="65000"/>
                    <a:lumOff val="35000"/>
                  </a:schemeClr>
                </a:solidFill>
                <a:latin typeface="+mj-lt"/>
              </a:rPr>
              <a:t>Οδηγίες απολύμανσης επιφανειών</a:t>
            </a:r>
          </a:p>
          <a:p>
            <a:r>
              <a:rPr lang="el-GR" sz="2000" b="1" dirty="0">
                <a:solidFill>
                  <a:schemeClr val="tx1">
                    <a:lumMod val="65000"/>
                    <a:lumOff val="35000"/>
                  </a:schemeClr>
                </a:solidFill>
                <a:latin typeface="+mj-lt"/>
              </a:rPr>
              <a:t>Μέθοδοι αποστείρωσης</a:t>
            </a:r>
          </a:p>
          <a:p>
            <a:r>
              <a:rPr lang="el-GR" sz="2000" b="1" dirty="0">
                <a:solidFill>
                  <a:schemeClr val="tx1">
                    <a:lumMod val="65000"/>
                    <a:lumOff val="35000"/>
                  </a:schemeClr>
                </a:solidFill>
                <a:latin typeface="+mj-lt"/>
              </a:rPr>
              <a:t>Παρακολούθηση διαδικασίας αποστείρωσης</a:t>
            </a:r>
          </a:p>
          <a:p>
            <a:endParaRPr lang="el-GR" sz="2000" b="1" dirty="0">
              <a:solidFill>
                <a:schemeClr val="tx1">
                  <a:lumMod val="65000"/>
                  <a:lumOff val="35000"/>
                </a:schemeClr>
              </a:solidFill>
              <a:latin typeface="+mj-lt"/>
            </a:endParaRPr>
          </a:p>
        </p:txBody>
      </p:sp>
      <p:pic>
        <p:nvPicPr>
          <p:cNvPr id="4" name="Εικόνα 3">
            <a:extLst>
              <a:ext uri="{FF2B5EF4-FFF2-40B4-BE49-F238E27FC236}">
                <a16:creationId xmlns:a16="http://schemas.microsoft.com/office/drawing/2014/main" id="{36404BCE-BE4A-6E8C-4561-72B1512E981A}"/>
              </a:ext>
            </a:extLst>
          </p:cNvPr>
          <p:cNvPicPr>
            <a:picLocks noChangeAspect="1"/>
          </p:cNvPicPr>
          <p:nvPr/>
        </p:nvPicPr>
        <p:blipFill>
          <a:blip r:embed="rId3"/>
          <a:stretch>
            <a:fillRect/>
          </a:stretch>
        </p:blipFill>
        <p:spPr>
          <a:xfrm>
            <a:off x="9366754" y="976559"/>
            <a:ext cx="2444708" cy="1511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Εικόνα 5">
            <a:extLst>
              <a:ext uri="{FF2B5EF4-FFF2-40B4-BE49-F238E27FC236}">
                <a16:creationId xmlns:a16="http://schemas.microsoft.com/office/drawing/2014/main" id="{585408C9-5D45-8D69-801A-334B6841305B}"/>
              </a:ext>
            </a:extLst>
          </p:cNvPr>
          <p:cNvPicPr>
            <a:picLocks noChangeAspect="1"/>
          </p:cNvPicPr>
          <p:nvPr/>
        </p:nvPicPr>
        <p:blipFill>
          <a:blip r:embed="rId4"/>
          <a:stretch>
            <a:fillRect/>
          </a:stretch>
        </p:blipFill>
        <p:spPr>
          <a:xfrm>
            <a:off x="9366754" y="2949563"/>
            <a:ext cx="2638425" cy="2295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6F6D18EF-DEDC-9DB5-DD9D-539BD52C21F8}"/>
              </a:ext>
            </a:extLst>
          </p:cNvPr>
          <p:cNvSpPr txBox="1">
            <a:spLocks/>
          </p:cNvSpPr>
          <p:nvPr/>
        </p:nvSpPr>
        <p:spPr>
          <a:xfrm>
            <a:off x="4885418" y="1412056"/>
            <a:ext cx="4210692" cy="383303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000" b="1" dirty="0">
                <a:solidFill>
                  <a:schemeClr val="tx1">
                    <a:lumMod val="65000"/>
                    <a:lumOff val="35000"/>
                  </a:schemeClr>
                </a:solidFill>
                <a:latin typeface="+mj-lt"/>
              </a:rPr>
              <a:t>Αντισηψία-άσηπτη τεχνική</a:t>
            </a:r>
          </a:p>
          <a:p>
            <a:r>
              <a:rPr lang="el-GR" sz="2000" b="1" dirty="0">
                <a:solidFill>
                  <a:schemeClr val="tx1">
                    <a:lumMod val="65000"/>
                    <a:lumOff val="35000"/>
                  </a:schemeClr>
                </a:solidFill>
                <a:latin typeface="+mj-lt"/>
              </a:rPr>
              <a:t>Ταξινόμηση νοσοκομειακού εξοπλισμού</a:t>
            </a:r>
          </a:p>
          <a:p>
            <a:r>
              <a:rPr lang="el-GR" sz="2000" b="1" dirty="0">
                <a:solidFill>
                  <a:schemeClr val="tx1">
                    <a:lumMod val="65000"/>
                    <a:lumOff val="35000"/>
                  </a:schemeClr>
                </a:solidFill>
                <a:latin typeface="+mj-lt"/>
              </a:rPr>
              <a:t>Επίπεδο διαχείρισης εξοπλισμού κατά </a:t>
            </a:r>
            <a:r>
              <a:rPr lang="en-US" sz="2000" b="1" dirty="0">
                <a:solidFill>
                  <a:schemeClr val="tx1">
                    <a:lumMod val="65000"/>
                    <a:lumOff val="35000"/>
                  </a:schemeClr>
                </a:solidFill>
                <a:latin typeface="+mj-lt"/>
              </a:rPr>
              <a:t>Spaulding</a:t>
            </a:r>
            <a:endParaRPr lang="el-GR" sz="2000" b="1" dirty="0">
              <a:solidFill>
                <a:schemeClr val="tx1">
                  <a:lumMod val="65000"/>
                  <a:lumOff val="35000"/>
                </a:schemeClr>
              </a:solidFill>
              <a:latin typeface="+mj-lt"/>
            </a:endParaRPr>
          </a:p>
          <a:p>
            <a:r>
              <a:rPr lang="el-GR" sz="2000" b="1" dirty="0">
                <a:solidFill>
                  <a:schemeClr val="tx1">
                    <a:lumMod val="65000"/>
                    <a:lumOff val="35000"/>
                  </a:schemeClr>
                </a:solidFill>
                <a:latin typeface="+mj-lt"/>
              </a:rPr>
              <a:t>Σκοποί ασφαλούς </a:t>
            </a:r>
            <a:r>
              <a:rPr lang="el-GR" sz="2000" b="1" dirty="0" err="1">
                <a:solidFill>
                  <a:schemeClr val="tx1">
                    <a:lumMod val="65000"/>
                    <a:lumOff val="35000"/>
                  </a:schemeClr>
                </a:solidFill>
                <a:latin typeface="+mj-lt"/>
              </a:rPr>
              <a:t>επανεπεξεργασίας</a:t>
            </a:r>
            <a:r>
              <a:rPr lang="el-GR" sz="2000" b="1" dirty="0">
                <a:solidFill>
                  <a:schemeClr val="tx1">
                    <a:lumMod val="65000"/>
                    <a:lumOff val="35000"/>
                  </a:schemeClr>
                </a:solidFill>
                <a:latin typeface="+mj-lt"/>
              </a:rPr>
              <a:t> εξοπλισμού </a:t>
            </a:r>
          </a:p>
          <a:p>
            <a:r>
              <a:rPr lang="el-GR" sz="2000" b="1" dirty="0">
                <a:solidFill>
                  <a:schemeClr val="tx1">
                    <a:lumMod val="65000"/>
                    <a:lumOff val="35000"/>
                  </a:schemeClr>
                </a:solidFill>
                <a:latin typeface="+mj-lt"/>
              </a:rPr>
              <a:t>Προαπαιτούμενα και βήματα </a:t>
            </a:r>
          </a:p>
          <a:p>
            <a:pPr marL="0" indent="0">
              <a:buNone/>
            </a:pPr>
            <a:r>
              <a:rPr lang="el-GR" sz="2000" b="1" dirty="0">
                <a:solidFill>
                  <a:schemeClr val="tx1">
                    <a:lumMod val="65000"/>
                    <a:lumOff val="35000"/>
                  </a:schemeClr>
                </a:solidFill>
                <a:latin typeface="+mj-lt"/>
              </a:rPr>
              <a:t>     </a:t>
            </a:r>
            <a:r>
              <a:rPr lang="el-GR" sz="2000" b="1" dirty="0" err="1">
                <a:solidFill>
                  <a:schemeClr val="tx1">
                    <a:lumMod val="65000"/>
                    <a:lumOff val="35000"/>
                  </a:schemeClr>
                </a:solidFill>
                <a:latin typeface="+mj-lt"/>
              </a:rPr>
              <a:t>επανεπεξεργασίας</a:t>
            </a:r>
            <a:endParaRPr lang="el-GR" sz="2000" b="1" dirty="0">
              <a:solidFill>
                <a:schemeClr val="tx1">
                  <a:lumMod val="65000"/>
                  <a:lumOff val="35000"/>
                </a:schemeClr>
              </a:solidFill>
              <a:latin typeface="+mj-lt"/>
            </a:endParaRPr>
          </a:p>
          <a:p>
            <a:r>
              <a:rPr lang="el-GR" sz="2000" b="1" dirty="0">
                <a:solidFill>
                  <a:schemeClr val="tx1">
                    <a:lumMod val="65000"/>
                    <a:lumOff val="35000"/>
                  </a:schemeClr>
                </a:solidFill>
                <a:latin typeface="+mj-lt"/>
              </a:rPr>
              <a:t>Εξοπλισμός μιας χρήσης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902" y="425835"/>
            <a:ext cx="2605414" cy="701507"/>
          </a:xfrm>
        </p:spPr>
        <p:txBody>
          <a:bodyPr>
            <a:noAutofit/>
          </a:bodyPr>
          <a:lstStyle/>
          <a:p>
            <a:r>
              <a:rPr lang="el-GR" sz="2400" b="1" dirty="0">
                <a:solidFill>
                  <a:schemeClr val="tx1">
                    <a:lumMod val="65000"/>
                    <a:lumOff val="35000"/>
                  </a:schemeClr>
                </a:solidFill>
              </a:rPr>
              <a:t> Απολυμαντικά</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8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6" y="984891"/>
            <a:ext cx="11724663" cy="577916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0" algn="l" defTabSz="914400" rtl="0" eaLnBrk="1" fontAlgn="base" latinLnBrk="0" hangingPunct="1">
              <a:lnSpc>
                <a:spcPct val="100000"/>
              </a:lnSpc>
              <a:spcBef>
                <a:spcPts val="875"/>
              </a:spcBef>
              <a:spcAft>
                <a:spcPct val="0"/>
              </a:spcAft>
              <a:buClrTx/>
              <a:buSzPct val="97000"/>
              <a:buFontTx/>
              <a:buNone/>
              <a:tabLst>
                <a:tab pos="374650" algn="l"/>
              </a:tabLst>
              <a:defRPr/>
            </a:pPr>
            <a:r>
              <a:rPr kumimoji="0" lang="el-GR" altLang="en-US" sz="32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32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Αλκοόλες</a:t>
            </a:r>
            <a:endParaRPr kumimoji="0" lang="en-US" altLang="en-US" sz="32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927100" marR="0" lvl="1" indent="-457200" algn="l" defTabSz="914400" rtl="0" eaLnBrk="1" fontAlgn="base" latinLnBrk="0" hangingPunct="1">
              <a:lnSpc>
                <a:spcPct val="100000"/>
              </a:lnSpc>
              <a:spcBef>
                <a:spcPts val="688"/>
              </a:spcBef>
              <a:spcAft>
                <a:spcPct val="0"/>
              </a:spcAft>
              <a:buClr>
                <a:srgbClr val="CC0066"/>
              </a:buClr>
              <a:buSzPct val="96000"/>
              <a:buFont typeface="Wingdings" panose="05000000000000000000" pitchFamily="2" charset="2"/>
              <a:buChar char="Ø"/>
              <a:tabLst>
                <a:tab pos="374650" algn="l"/>
              </a:tabLst>
              <a:defRPr/>
            </a:pPr>
            <a:r>
              <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Βλάβη κυτταρικής μεμβράνης και μετουσίωση  πρωτεϊνών</a:t>
            </a:r>
          </a:p>
          <a:p>
            <a:pPr marL="927100" marR="0" lvl="1" indent="-457200" algn="l" defTabSz="914400" rtl="0" eaLnBrk="1" fontAlgn="base" latinLnBrk="0" hangingPunct="1">
              <a:lnSpc>
                <a:spcPct val="100000"/>
              </a:lnSpc>
              <a:spcBef>
                <a:spcPts val="675"/>
              </a:spcBef>
              <a:spcAft>
                <a:spcPct val="0"/>
              </a:spcAft>
              <a:buClr>
                <a:srgbClr val="CC0066"/>
              </a:buClr>
              <a:buSzPct val="96000"/>
              <a:buFont typeface="Wingdings" panose="05000000000000000000" pitchFamily="2" charset="2"/>
              <a:buChar char="Ø"/>
              <a:tabLst>
                <a:tab pos="374650" algn="l"/>
              </a:tabLst>
              <a:defRPr/>
            </a:pPr>
            <a:r>
              <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Μικροβιοκτόνα (βακτήρια, μυκοβακτηρίδιο  φυματίωσης, ιοί, μύκητες)</a:t>
            </a:r>
          </a:p>
          <a:p>
            <a:pPr marL="927100" marR="0" lvl="1" indent="-457200" algn="l" defTabSz="914400" rtl="0" eaLnBrk="1" fontAlgn="base" latinLnBrk="0" hangingPunct="1">
              <a:lnSpc>
                <a:spcPct val="100000"/>
              </a:lnSpc>
              <a:spcBef>
                <a:spcPts val="675"/>
              </a:spcBef>
              <a:spcAft>
                <a:spcPct val="0"/>
              </a:spcAft>
              <a:buClr>
                <a:srgbClr val="CC0066"/>
              </a:buClr>
              <a:buSzPct val="96000"/>
              <a:buFont typeface="Wingdings" panose="05000000000000000000" pitchFamily="2" charset="2"/>
              <a:buChar char="Ø"/>
              <a:tabLst>
                <a:tab pos="374650" algn="l"/>
              </a:tabLst>
              <a:defRPr/>
            </a:pPr>
            <a:r>
              <a:rPr kumimoji="0" lang="en-US" altLang="en-US" sz="28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Όχι βακτηριακοί σπόροι</a:t>
            </a:r>
            <a:endPar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11113" marR="0" lvl="0" indent="0" algn="l" defTabSz="914400" rtl="0" eaLnBrk="1" fontAlgn="base" latinLnBrk="0" hangingPunct="1">
              <a:lnSpc>
                <a:spcPct val="100000"/>
              </a:lnSpc>
              <a:spcBef>
                <a:spcPts val="675"/>
              </a:spcBef>
              <a:spcAft>
                <a:spcPct val="0"/>
              </a:spcAft>
              <a:buClr>
                <a:srgbClr val="CC0066"/>
              </a:buClr>
              <a:buSzTx/>
              <a:buFont typeface="Wingdings" panose="05000000000000000000" pitchFamily="2" charset="2"/>
              <a:buChar char=""/>
              <a:tabLst>
                <a:tab pos="374650" algn="l"/>
              </a:tabLst>
              <a:defRPr/>
            </a:pPr>
            <a:r>
              <a:rPr kumimoji="0" lang="en-US" altLang="en-US" sz="28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Αιθυλική αλκοόλη:</a:t>
            </a:r>
            <a:endPar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927100" marR="0" lvl="1" indent="-457200" algn="l" defTabSz="914400" rtl="0" eaLnBrk="1" fontAlgn="base" latinLnBrk="0" hangingPunct="1">
              <a:lnSpc>
                <a:spcPct val="100000"/>
              </a:lnSpc>
              <a:spcBef>
                <a:spcPts val="588"/>
              </a:spcBef>
              <a:spcAft>
                <a:spcPct val="0"/>
              </a:spcAft>
              <a:buClrTx/>
              <a:buSzTx/>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άριστη βιοκτόνος δράση σε υδατικά διαλύματα 60-70%</a:t>
            </a:r>
          </a:p>
          <a:p>
            <a:pPr marL="11113" marR="0" lvl="0" indent="0" algn="l" defTabSz="914400" rtl="0" eaLnBrk="1" fontAlgn="base" latinLnBrk="0" hangingPunct="1">
              <a:lnSpc>
                <a:spcPct val="100000"/>
              </a:lnSpc>
              <a:spcBef>
                <a:spcPts val="663"/>
              </a:spcBef>
              <a:spcAft>
                <a:spcPct val="0"/>
              </a:spcAft>
              <a:buClr>
                <a:srgbClr val="3366CC"/>
              </a:buClr>
              <a:buSzTx/>
              <a:buFont typeface="Wingdings" panose="05000000000000000000" pitchFamily="2" charset="2"/>
              <a:buChar char=""/>
              <a:tabLst>
                <a:tab pos="374650" algn="l"/>
              </a:tabLst>
              <a:defRPr/>
            </a:pPr>
            <a:r>
              <a:rPr kumimoji="0" lang="en-US" altLang="en-US" sz="28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Ισοπροπυλική αλκοόλη</a:t>
            </a:r>
            <a:endPar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927100" marR="0" lvl="1" indent="-457200" algn="l" defTabSz="914400" rtl="0" eaLnBrk="1" fontAlgn="base" latinLnBrk="0" hangingPunct="1">
              <a:lnSpc>
                <a:spcPct val="100000"/>
              </a:lnSpc>
              <a:spcBef>
                <a:spcPts val="588"/>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Ελαφρά δραστικότερη για E. coli και S. aureus</a:t>
            </a:r>
          </a:p>
          <a:p>
            <a:pPr marL="927100" marR="0" lvl="1" indent="-457200" algn="l" defTabSz="914400" rtl="0" eaLnBrk="1" fontAlgn="base" latinLnBrk="0" hangingPunct="1">
              <a:lnSpc>
                <a:spcPct val="100000"/>
              </a:lnSpc>
              <a:spcBef>
                <a:spcPts val="575"/>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Λιπόφιλοι ιοί</a:t>
            </a:r>
          </a:p>
          <a:p>
            <a:pPr marL="927100" marR="0" lvl="1" indent="-457200" algn="l" defTabSz="914400" rtl="0" eaLnBrk="1" fontAlgn="base" latinLnBrk="0" hangingPunct="1">
              <a:lnSpc>
                <a:spcPct val="100000"/>
              </a:lnSpc>
              <a:spcBef>
                <a:spcPts val="575"/>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Χρήση Ευρώπη και Αμερική (όχι τόσο στην Ελλάδα)</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p:txBody>
      </p:sp>
    </p:spTree>
    <p:extLst>
      <p:ext uri="{BB962C8B-B14F-4D97-AF65-F5344CB8AC3E}">
        <p14:creationId xmlns:p14="http://schemas.microsoft.com/office/powerpoint/2010/main" val="1322581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902" y="425835"/>
            <a:ext cx="2605414" cy="701507"/>
          </a:xfrm>
        </p:spPr>
        <p:txBody>
          <a:bodyPr>
            <a:noAutofit/>
          </a:bodyPr>
          <a:lstStyle/>
          <a:p>
            <a:r>
              <a:rPr lang="el-GR" sz="2400" b="1" dirty="0">
                <a:solidFill>
                  <a:schemeClr val="tx1">
                    <a:lumMod val="65000"/>
                    <a:lumOff val="35000"/>
                  </a:schemeClr>
                </a:solidFill>
              </a:rPr>
              <a:t> Απολυμαντικά</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8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137787" y="1127343"/>
            <a:ext cx="7227517" cy="530482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 marR="0" lvl="0" indent="0" algn="l" defTabSz="914400" rtl="0" eaLnBrk="1" fontAlgn="base" latinLnBrk="0" hangingPunct="1">
              <a:lnSpc>
                <a:spcPct val="100000"/>
              </a:lnSpc>
              <a:spcBef>
                <a:spcPts val="100"/>
              </a:spcBef>
              <a:spcAft>
                <a:spcPct val="0"/>
              </a:spcAft>
              <a:buClr>
                <a:srgbClr val="CC0066"/>
              </a:buClr>
              <a:buSzTx/>
              <a:buFontTx/>
              <a:buNone/>
              <a:tabLst>
                <a:tab pos="381000" algn="l"/>
              </a:tabLst>
              <a:defRPr/>
            </a:pP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Οξείδιο α</a:t>
            </a:r>
            <a:r>
              <a:rPr kumimoji="0" lang="en-US" altLang="en-US" sz="28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ιθυλενίου</a:t>
            </a: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a:t>
            </a:r>
            <a:endParaRPr kumimoji="0" lang="en-US" altLang="en-US" sz="28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38200" marR="0" lvl="1" indent="-342900" algn="l" defTabSz="914400" rtl="0" eaLnBrk="1" fontAlgn="base" latinLnBrk="0" hangingPunct="1">
              <a:lnSpc>
                <a:spcPct val="100000"/>
              </a:lnSpc>
              <a:spcBef>
                <a:spcPts val="13"/>
              </a:spcBef>
              <a:spcAft>
                <a:spcPct val="0"/>
              </a:spcAft>
              <a:buClrTx/>
              <a:buSzTx/>
              <a:buFont typeface="Wingdings" panose="05000000000000000000" pitchFamily="2" charset="2"/>
              <a:buChar char="§"/>
              <a:tabLst>
                <a:tab pos="38100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εξάτμιση</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π</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άνω</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από 10</a:t>
            </a:r>
            <a:r>
              <a:rPr kumimoji="0" lang="en-US" altLang="en-US" sz="2400" b="0" i="0" u="none" strike="noStrike" kern="1200" cap="none" spc="0" normalizeH="0" baseline="24000" noProof="0" dirty="0">
                <a:ln>
                  <a:noFill/>
                </a:ln>
                <a:solidFill>
                  <a:schemeClr val="tx1">
                    <a:lumMod val="65000"/>
                    <a:lumOff val="35000"/>
                  </a:schemeClr>
                </a:solidFill>
                <a:effectLst/>
                <a:uLnTx/>
                <a:uFillTx/>
                <a:latin typeface="+mj-lt"/>
                <a:ea typeface="+mn-ea"/>
                <a:cs typeface="Times New Roman" panose="02020603050405020304" pitchFamily="18" charset="0"/>
              </a:rPr>
              <a:t>ο </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C  (α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τμοί</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εύφλεκτοι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και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τοξικοί</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a:t>
            </a:r>
          </a:p>
          <a:p>
            <a:pPr marL="8382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38100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Μεγάλη</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ντιμικρο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βιακή δράση  (και σπόροι)</a:t>
            </a:r>
            <a:endPar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12700" marR="0" lvl="0" indent="0" algn="l" defTabSz="914400" rtl="0" eaLnBrk="1" fontAlgn="base" latinLnBrk="0" hangingPunct="1">
              <a:lnSpc>
                <a:spcPct val="100000"/>
              </a:lnSpc>
              <a:spcBef>
                <a:spcPts val="100"/>
              </a:spcBef>
              <a:spcAft>
                <a:spcPct val="0"/>
              </a:spcAft>
              <a:buClr>
                <a:srgbClr val="CC0066"/>
              </a:buClr>
              <a:buSzTx/>
              <a:buFontTx/>
              <a:buNone/>
              <a:tabLst>
                <a:tab pos="355600" algn="l"/>
              </a:tabLst>
              <a:defRPr/>
            </a:pP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Τετα</a:t>
            </a:r>
            <a:r>
              <a:rPr kumimoji="0" lang="en-US" altLang="en-US" sz="28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ρτοτ</a:t>
            </a: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αγή αμμωνιακά 0.1-2%:</a:t>
            </a:r>
            <a:endParaRPr kumimoji="0" lang="en-US" altLang="en-US" sz="28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1270000" marR="0" lvl="1" indent="-342900" algn="l" defTabSz="914400" rtl="0" eaLnBrk="1" fontAlgn="base" latinLnBrk="0" hangingPunct="1">
              <a:lnSpc>
                <a:spcPct val="80000"/>
              </a:lnSpc>
              <a:spcBef>
                <a:spcPts val="588"/>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δρ</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ανοποίηση ενζύμων και δομικών πρωτεϊνών και  διάσπαση κυτταρικής μεμβράνης</a:t>
            </a:r>
          </a:p>
          <a:p>
            <a:pPr marL="12700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Βα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κτηριοκτόν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 ιοκτόνα (λιπόφιλοι ιοί) και μυκητοκτόνα</a:t>
            </a:r>
          </a:p>
          <a:p>
            <a:pPr marL="12700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Όχι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M. tuberculosis, σπ</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όροι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υδρόφο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βοι ιοί</a:t>
            </a:r>
          </a:p>
          <a:p>
            <a:pPr marL="12700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Χλωριούχο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β</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ενζ</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αλκόνιο (Zephiran, Roccal)</a:t>
            </a:r>
          </a:p>
          <a:p>
            <a:pPr marL="12700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Βρωμιούχο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κετυλο-τριμεθυλο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μμώνιο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Cetavlon</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a:t>
            </a:r>
          </a:p>
          <a:p>
            <a:pPr marL="8382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381000" algn="l"/>
              </a:tabLst>
              <a:defRPr/>
            </a:pP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p:txBody>
      </p:sp>
      <p:sp>
        <p:nvSpPr>
          <p:cNvPr id="3" name="object 6">
            <a:extLst>
              <a:ext uri="{FF2B5EF4-FFF2-40B4-BE49-F238E27FC236}">
                <a16:creationId xmlns:a16="http://schemas.microsoft.com/office/drawing/2014/main" id="{0046B8CA-57CE-55B6-B3D4-0EE0B95B7888}"/>
              </a:ext>
            </a:extLst>
          </p:cNvPr>
          <p:cNvSpPr>
            <a:spLocks noChangeArrowheads="1"/>
          </p:cNvSpPr>
          <p:nvPr/>
        </p:nvSpPr>
        <p:spPr bwMode="auto">
          <a:xfrm>
            <a:off x="10206017" y="180967"/>
            <a:ext cx="1658828" cy="180740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en-US" altLang="en-US">
              <a:solidFill>
                <a:prstClr val="black"/>
              </a:solidFill>
              <a:cs typeface="Arial" panose="020B0604020202020204" pitchFamily="34" charset="0"/>
            </a:endParaRPr>
          </a:p>
        </p:txBody>
      </p:sp>
      <p:sp>
        <p:nvSpPr>
          <p:cNvPr id="5" name="TextBox 4">
            <a:extLst>
              <a:ext uri="{FF2B5EF4-FFF2-40B4-BE49-F238E27FC236}">
                <a16:creationId xmlns:a16="http://schemas.microsoft.com/office/drawing/2014/main" id="{C0826D8F-E15D-BD56-3779-CFD3138D2145}"/>
              </a:ext>
            </a:extLst>
          </p:cNvPr>
          <p:cNvSpPr txBox="1"/>
          <p:nvPr/>
        </p:nvSpPr>
        <p:spPr>
          <a:xfrm>
            <a:off x="7568418" y="2138682"/>
            <a:ext cx="4296427" cy="4293483"/>
          </a:xfrm>
          <a:prstGeom prst="rect">
            <a:avLst/>
          </a:prstGeom>
          <a:noFill/>
        </p:spPr>
        <p:txBody>
          <a:bodyPr wrap="square">
            <a:spAutoFit/>
          </a:bodyPr>
          <a:lstStyle/>
          <a:p>
            <a:pPr marL="12700" marR="0" lvl="0" indent="0" algn="l" defTabSz="914400" rtl="0" eaLnBrk="1" fontAlgn="base" latinLnBrk="0" hangingPunct="1">
              <a:lnSpc>
                <a:spcPct val="100000"/>
              </a:lnSpc>
              <a:spcBef>
                <a:spcPts val="100"/>
              </a:spcBef>
              <a:spcAft>
                <a:spcPct val="0"/>
              </a:spcAft>
              <a:buClr>
                <a:srgbClr val="CC0066"/>
              </a:buClr>
              <a:buSzTx/>
              <a:buFontTx/>
              <a:buNone/>
              <a:tabLst>
                <a:tab pos="355600" algn="l"/>
              </a:tabLst>
              <a:defRPr/>
            </a:pP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Άλατα και </a:t>
            </a:r>
            <a:r>
              <a:rPr kumimoji="0" lang="en-US" altLang="en-US" sz="28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οργ</a:t>
            </a: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ανικές ενώσεις  </a:t>
            </a:r>
            <a:r>
              <a:rPr kumimoji="0" lang="el-GR"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βα</a:t>
            </a:r>
            <a:r>
              <a:rPr kumimoji="0" lang="en-US" altLang="en-US" sz="28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ρέων</a:t>
            </a: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8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μετάλλων</a:t>
            </a: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a:t>
            </a:r>
            <a:endParaRPr kumimoji="0" lang="en-US" altLang="en-US" sz="28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74713" marR="0" lvl="1" indent="-406400" algn="l" defTabSz="914400" rtl="0" eaLnBrk="1" fontAlgn="base" latinLnBrk="0" hangingPunct="1">
              <a:lnSpc>
                <a:spcPct val="100000"/>
              </a:lnSpc>
              <a:spcBef>
                <a:spcPts val="1075"/>
              </a:spcBef>
              <a:spcAft>
                <a:spcPct val="0"/>
              </a:spcAft>
              <a:buClrTx/>
              <a:buSzPct val="117000"/>
              <a:buFont typeface="Wingdings" panose="05000000000000000000" pitchFamily="2" charset="2"/>
              <a:buChar char="§"/>
              <a:tabLst>
                <a:tab pos="35560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μετουσίωση</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π</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ρωτεϊνών</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74713" marR="0" lvl="1" indent="-406400" algn="l" defTabSz="914400" rtl="0" eaLnBrk="1" fontAlgn="base" latinLnBrk="0" hangingPunct="1">
              <a:lnSpc>
                <a:spcPct val="100000"/>
              </a:lnSpc>
              <a:spcBef>
                <a:spcPts val="663"/>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Ένωση</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με</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σουλφυδριλικές</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ομάδες</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μερκ</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απεπτίδια</a:t>
            </a:r>
          </a:p>
          <a:p>
            <a:pPr marL="874713" marR="0" lvl="1" indent="-406400" algn="l" defTabSz="914400" rtl="0" eaLnBrk="1" fontAlgn="base" latinLnBrk="0" hangingPunct="1">
              <a:lnSpc>
                <a:spcPct val="100000"/>
              </a:lnSpc>
              <a:spcBef>
                <a:spcPts val="575"/>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Βα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κτηριοκτόνος</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δράση</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(Ag)</a:t>
            </a:r>
          </a:p>
          <a:p>
            <a:pPr marL="874713" marR="0" lvl="1" indent="-406400" algn="l" defTabSz="914400" rtl="0" eaLnBrk="1" fontAlgn="base" latinLnBrk="0" hangingPunct="1">
              <a:lnSpc>
                <a:spcPct val="100000"/>
              </a:lnSpc>
              <a:spcBef>
                <a:spcPts val="575"/>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Βα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κτηριοστ</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ατική δράση  (μερκουροχρώμη = οργανική  ένωση Hg)</a:t>
            </a:r>
          </a:p>
        </p:txBody>
      </p:sp>
    </p:spTree>
    <p:extLst>
      <p:ext uri="{BB962C8B-B14F-4D97-AF65-F5344CB8AC3E}">
        <p14:creationId xmlns:p14="http://schemas.microsoft.com/office/powerpoint/2010/main" val="1663468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46323" y="901873"/>
            <a:ext cx="4371583" cy="701507"/>
          </a:xfrm>
        </p:spPr>
        <p:txBody>
          <a:bodyPr>
            <a:noAutofit/>
          </a:bodyPr>
          <a:lstStyle/>
          <a:p>
            <a:r>
              <a:rPr lang="el-GR" sz="2400" b="1" dirty="0">
                <a:solidFill>
                  <a:schemeClr val="tx1">
                    <a:lumMod val="65000"/>
                    <a:lumOff val="35000"/>
                  </a:schemeClr>
                </a:solidFill>
              </a:rPr>
              <a:t> Επίπεδα απολύμανσης</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83" y="200366"/>
            <a:ext cx="7033306" cy="701507"/>
          </a:xfrm>
          <a:prstGeom prst="rect">
            <a:avLst/>
          </a:prstGeom>
          <a:ln>
            <a:noFill/>
          </a:ln>
          <a:effectLst>
            <a:softEdge rad="112500"/>
          </a:effectLst>
        </p:spPr>
      </p:pic>
      <p:pic>
        <p:nvPicPr>
          <p:cNvPr id="6" name="Εικόνα 5">
            <a:extLst>
              <a:ext uri="{FF2B5EF4-FFF2-40B4-BE49-F238E27FC236}">
                <a16:creationId xmlns:a16="http://schemas.microsoft.com/office/drawing/2014/main" id="{C246DA58-F952-7F92-6470-A47C3B311959}"/>
              </a:ext>
            </a:extLst>
          </p:cNvPr>
          <p:cNvPicPr>
            <a:picLocks noChangeAspect="1"/>
          </p:cNvPicPr>
          <p:nvPr/>
        </p:nvPicPr>
        <p:blipFill>
          <a:blip r:embed="rId4"/>
          <a:stretch>
            <a:fillRect/>
          </a:stretch>
        </p:blipFill>
        <p:spPr>
          <a:xfrm>
            <a:off x="187318" y="1957191"/>
            <a:ext cx="11958155" cy="3767203"/>
          </a:xfrm>
          <a:prstGeom prst="rect">
            <a:avLst/>
          </a:prstGeom>
        </p:spPr>
      </p:pic>
      <p:sp>
        <p:nvSpPr>
          <p:cNvPr id="9" name="TextBox 8">
            <a:extLst>
              <a:ext uri="{FF2B5EF4-FFF2-40B4-BE49-F238E27FC236}">
                <a16:creationId xmlns:a16="http://schemas.microsoft.com/office/drawing/2014/main" id="{2345D0BE-6653-2B52-320A-7EA3D3CC0083}"/>
              </a:ext>
            </a:extLst>
          </p:cNvPr>
          <p:cNvSpPr txBox="1"/>
          <p:nvPr/>
        </p:nvSpPr>
        <p:spPr>
          <a:xfrm>
            <a:off x="187318" y="5956127"/>
            <a:ext cx="11958155" cy="276999"/>
          </a:xfrm>
          <a:prstGeom prst="rect">
            <a:avLst/>
          </a:prstGeom>
          <a:noFill/>
        </p:spPr>
        <p:txBody>
          <a:bodyPr wrap="square">
            <a:spAutoFit/>
          </a:bodyPr>
          <a:lstStyle/>
          <a:p>
            <a:r>
              <a:rPr lang="el-GR" sz="1200" dirty="0">
                <a:latin typeface="+mj-lt"/>
              </a:rPr>
              <a:t>Πηγή: Παπαγεωργίου Δ., Κελέση-Σταυροπούλου Μ., Φασόη-Μπαρκά Γ. Βασική Νοσηλευτική Θεωρία, Εκπαίδευση, Εφαρμογή. 2η Έκδοση, Ιατρικές Εκδόσεις Κωνσταντάρας, 2021</a:t>
            </a:r>
          </a:p>
        </p:txBody>
      </p:sp>
    </p:spTree>
    <p:extLst>
      <p:ext uri="{BB962C8B-B14F-4D97-AF65-F5344CB8AC3E}">
        <p14:creationId xmlns:p14="http://schemas.microsoft.com/office/powerpoint/2010/main" val="2764280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650243" y="723186"/>
            <a:ext cx="5842992" cy="701507"/>
          </a:xfrm>
        </p:spPr>
        <p:txBody>
          <a:bodyPr>
            <a:normAutofit fontScale="90000"/>
          </a:bodyPr>
          <a:lstStyle/>
          <a:p>
            <a:pPr algn="ctr"/>
            <a:r>
              <a:rPr lang="el-GR" sz="3200" b="1" dirty="0">
                <a:solidFill>
                  <a:schemeClr val="tx1">
                    <a:lumMod val="65000"/>
                    <a:lumOff val="35000"/>
                  </a:schemeClr>
                </a:solidFill>
              </a:rPr>
              <a:t> Αποστείρωση (</a:t>
            </a:r>
            <a:r>
              <a:rPr lang="en-GB" sz="3200" b="1" dirty="0">
                <a:solidFill>
                  <a:schemeClr val="tx1">
                    <a:lumMod val="65000"/>
                    <a:lumOff val="35000"/>
                  </a:schemeClr>
                </a:solidFill>
              </a:rPr>
              <a:t>sterilisation)</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7" y="1347020"/>
            <a:ext cx="7914333" cy="526517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marR="0" lvl="2" indent="-22860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a:t>
            </a:r>
            <a:r>
              <a:rPr kumimoji="0" lang="el-GR" sz="22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πλήρης εξάλειψη ή καταστροφή των μικροοργανισμών </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(βλαστικών μορφών) και των σπόρων τους</a:t>
            </a:r>
            <a:r>
              <a:rPr kumimoji="0" lang="el-GR" sz="2200" b="1" i="0" u="none" strike="noStrike" kern="1200" cap="none" spc="0" normalizeH="0" baseline="0" noProof="0" dirty="0">
                <a:ln>
                  <a:noFill/>
                </a:ln>
                <a:solidFill>
                  <a:srgbClr val="FF0000"/>
                </a:solidFill>
                <a:effectLst/>
                <a:uLnTx/>
                <a:uFillTx/>
                <a:latin typeface="Calibri Light" panose="020F0302020204030204"/>
                <a:ea typeface="+mn-ea"/>
                <a:cs typeface="+mn-cs"/>
              </a:rPr>
              <a:t>. ο όρος είναι απόλυτος </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εξασφαλίζει την καταστροφή των σπορογόνων βακτηρίων με εξαίρεση τα πρωτεϊνικά μολυσματικά μόρια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prions</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μολυσμένα αντικείμενα μιας χρήσης (σύριγγες, βελόνες,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τρυβλία</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καλλιεργειών) πριν την απόρριψη και επαναχρησιμοποιούμενα αντικείμενα (γυάλινα σκεύη, λαβίδες,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κ.ά</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Ικανοποιητική θεωρείται όταν στο μέσο του χρόνου ενός κανονικού κύκλου αποστείρωσης γίνεται μείωση &gt;6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log</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cfu</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των πλέον ανθεκτικών σπόρων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cfu</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colony</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forming</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unit</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και είναι η μέτρηση για ζωντανά μικροβιακά κύτταρα).</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pic>
        <p:nvPicPr>
          <p:cNvPr id="15" name="Εικόνα 14">
            <a:extLst>
              <a:ext uri="{FF2B5EF4-FFF2-40B4-BE49-F238E27FC236}">
                <a16:creationId xmlns:a16="http://schemas.microsoft.com/office/drawing/2014/main" id="{690C1974-A7A6-7AFF-22C8-21EB92CB7545}"/>
              </a:ext>
            </a:extLst>
          </p:cNvPr>
          <p:cNvPicPr>
            <a:picLocks noChangeAspect="1"/>
          </p:cNvPicPr>
          <p:nvPr/>
        </p:nvPicPr>
        <p:blipFill>
          <a:blip r:embed="rId4"/>
          <a:stretch>
            <a:fillRect/>
          </a:stretch>
        </p:blipFill>
        <p:spPr>
          <a:xfrm>
            <a:off x="8855901" y="2403829"/>
            <a:ext cx="3073052" cy="2050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4706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650243" y="723186"/>
            <a:ext cx="5842992" cy="701507"/>
          </a:xfrm>
        </p:spPr>
        <p:txBody>
          <a:bodyPr>
            <a:normAutofit fontScale="90000"/>
          </a:bodyPr>
          <a:lstStyle/>
          <a:p>
            <a:pPr algn="ctr"/>
            <a:r>
              <a:rPr lang="el-GR" sz="3200" b="1" dirty="0">
                <a:solidFill>
                  <a:schemeClr val="tx1">
                    <a:lumMod val="65000"/>
                    <a:lumOff val="35000"/>
                  </a:schemeClr>
                </a:solidFill>
              </a:rPr>
              <a:t> Μέθοδοι αποστείρωσης (</a:t>
            </a:r>
            <a:r>
              <a:rPr lang="en-GB" sz="3200" b="1" dirty="0">
                <a:solidFill>
                  <a:schemeClr val="tx1">
                    <a:lumMod val="65000"/>
                    <a:lumOff val="35000"/>
                  </a:schemeClr>
                </a:solidFill>
              </a:rPr>
              <a:t>sterilisation)</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7" y="2289334"/>
            <a:ext cx="2989847" cy="277118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Φυσικά μέσα</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Θερμότητα</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Ακτινοβολία</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Διήθηση</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Υπέρηχοι</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sp>
        <p:nvSpPr>
          <p:cNvPr id="5" name="2 - Θέση περιεχομένου">
            <a:extLst>
              <a:ext uri="{FF2B5EF4-FFF2-40B4-BE49-F238E27FC236}">
                <a16:creationId xmlns:a16="http://schemas.microsoft.com/office/drawing/2014/main" id="{D851A5D9-D3CD-D9A5-ECE2-87209F368E99}"/>
              </a:ext>
            </a:extLst>
          </p:cNvPr>
          <p:cNvSpPr txBox="1">
            <a:spLocks/>
          </p:cNvSpPr>
          <p:nvPr/>
        </p:nvSpPr>
        <p:spPr>
          <a:xfrm>
            <a:off x="4503923" y="2289333"/>
            <a:ext cx="2989847" cy="277118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Χημικά μέσα</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Αέρια</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Υγρά</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pic>
        <p:nvPicPr>
          <p:cNvPr id="13" name="Εικόνα 12">
            <a:extLst>
              <a:ext uri="{FF2B5EF4-FFF2-40B4-BE49-F238E27FC236}">
                <a16:creationId xmlns:a16="http://schemas.microsoft.com/office/drawing/2014/main" id="{BAD320B2-CC91-25AA-5B19-010D049851AF}"/>
              </a:ext>
            </a:extLst>
          </p:cNvPr>
          <p:cNvPicPr>
            <a:picLocks noChangeAspect="1"/>
          </p:cNvPicPr>
          <p:nvPr/>
        </p:nvPicPr>
        <p:blipFill>
          <a:blip r:embed="rId4"/>
          <a:stretch>
            <a:fillRect/>
          </a:stretch>
        </p:blipFill>
        <p:spPr>
          <a:xfrm>
            <a:off x="7599912" y="2126200"/>
            <a:ext cx="3956647" cy="2670279"/>
          </a:xfrm>
          <a:prstGeom prst="rect">
            <a:avLst/>
          </a:prstGeom>
        </p:spPr>
      </p:pic>
    </p:spTree>
    <p:extLst>
      <p:ext uri="{BB962C8B-B14F-4D97-AF65-F5344CB8AC3E}">
        <p14:creationId xmlns:p14="http://schemas.microsoft.com/office/powerpoint/2010/main" val="1084021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62561" y="1005009"/>
            <a:ext cx="5842992" cy="701507"/>
          </a:xfrm>
        </p:spPr>
        <p:txBody>
          <a:bodyPr>
            <a:normAutofit fontScale="90000"/>
          </a:bodyPr>
          <a:lstStyle/>
          <a:p>
            <a:pPr algn="ctr"/>
            <a:r>
              <a:rPr lang="el-GR" sz="3200" b="1" dirty="0">
                <a:solidFill>
                  <a:schemeClr val="tx1">
                    <a:lumMod val="65000"/>
                    <a:lumOff val="35000"/>
                  </a:schemeClr>
                </a:solidFill>
              </a:rPr>
              <a:t>  Αποστείρωση με θερμότητα</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891" y="21679"/>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793015" y="1988339"/>
            <a:ext cx="9641166" cy="4099310"/>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0" lvl="0" indent="-342900" algn="l" defTabSz="685800" rtl="0" eaLnBrk="1" fontAlgn="base" latinLnBrk="0" hangingPunct="1">
              <a:lnSpc>
                <a:spcPct val="140000"/>
              </a:lnSpc>
              <a:spcBef>
                <a:spcPts val="100"/>
              </a:spcBef>
              <a:spcAft>
                <a:spcPts val="200"/>
              </a:spcAft>
              <a:buClr>
                <a:srgbClr val="000066"/>
              </a:buClr>
              <a:buSzTx/>
              <a:buFont typeface="Wingdings" panose="05000000000000000000" pitchFamily="2" charset="2"/>
              <a:buChar char="Ø"/>
              <a:tabLst>
                <a:tab pos="355600" algn="l"/>
              </a:tabLst>
              <a:defRPr/>
            </a:pP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Θερμικό σημείο θανάτου (Thermal </a:t>
            </a:r>
            <a:r>
              <a:rPr kumimoji="0" lang="el-GR" altLang="en-US" sz="2200" b="1"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death</a:t>
            </a: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l-GR" altLang="en-US" sz="2200" b="1"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point</a:t>
            </a: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l-GR" altLang="en-US" sz="22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η  ελάχιστη θερμοκρασία στην οποία όλοι οι  μικροοργανισμοί σε υγρό εναιώρημα θα θανατωθούν σε  10 </a:t>
            </a:r>
            <a:r>
              <a:rPr kumimoji="0" lang="el-GR" altLang="en-US" sz="22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min</a:t>
            </a:r>
            <a:endParaRPr kumimoji="0" lang="el-GR" altLang="en-US" sz="22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endParaRPr>
          </a:p>
          <a:p>
            <a:pPr marL="355600" marR="0" lvl="0" indent="-342900" algn="l" defTabSz="685800" rtl="0" eaLnBrk="1" fontAlgn="base" latinLnBrk="0" hangingPunct="1">
              <a:lnSpc>
                <a:spcPct val="140000"/>
              </a:lnSpc>
              <a:spcBef>
                <a:spcPts val="575"/>
              </a:spcBef>
              <a:spcAft>
                <a:spcPts val="200"/>
              </a:spcAft>
              <a:buClr>
                <a:srgbClr val="000066"/>
              </a:buClr>
              <a:buSzTx/>
              <a:buFont typeface="Wingdings" panose="05000000000000000000" pitchFamily="2" charset="2"/>
              <a:buChar char="Ø"/>
              <a:tabLst>
                <a:tab pos="355600" algn="l"/>
              </a:tabLst>
              <a:defRPr/>
            </a:pP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Θερμικός χρόνος θανάτου (Thermal </a:t>
            </a:r>
            <a:r>
              <a:rPr kumimoji="0" lang="el-GR" altLang="en-US" sz="2200" b="1"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death</a:t>
            </a: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l-GR" altLang="en-US" sz="2200" b="1"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time</a:t>
            </a: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l-GR" altLang="en-US" sz="22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ο  ελάχιστος χρόνος όπου όλα τα βακτήρια σε υγρό  θρεπτικό υλικό θα θανατωθούν σε ορισμένη θερμοκρασία</a:t>
            </a:r>
          </a:p>
          <a:p>
            <a:pPr marL="355600" marR="0" lvl="0" indent="-342900" algn="l" defTabSz="685800" rtl="0" eaLnBrk="1" fontAlgn="base" latinLnBrk="0" hangingPunct="1">
              <a:lnSpc>
                <a:spcPct val="140000"/>
              </a:lnSpc>
              <a:spcBef>
                <a:spcPts val="575"/>
              </a:spcBef>
              <a:spcAft>
                <a:spcPts val="200"/>
              </a:spcAft>
              <a:buClr>
                <a:srgbClr val="000066"/>
              </a:buClr>
              <a:buSzTx/>
              <a:buFont typeface="Wingdings" panose="05000000000000000000" pitchFamily="2" charset="2"/>
              <a:buChar char="Ø"/>
              <a:tabLst>
                <a:tab pos="355600" algn="l"/>
              </a:tabLst>
              <a:defRPr/>
            </a:pP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Χρόνος δεκαδικής μείωσης (Thermal </a:t>
            </a:r>
            <a:r>
              <a:rPr kumimoji="0" lang="el-GR" altLang="en-US" sz="2200" b="1"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reduction</a:t>
            </a: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l-GR" altLang="en-US" sz="2200" b="1"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time</a:t>
            </a: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DRT	ή D-</a:t>
            </a:r>
            <a:r>
              <a:rPr kumimoji="0" lang="el-GR" altLang="en-US" sz="2200" b="1"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value</a:t>
            </a: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l-GR" altLang="en-US" sz="22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ο χρόνος σε </a:t>
            </a:r>
            <a:r>
              <a:rPr kumimoji="0" lang="el-GR" altLang="en-US" sz="22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min</a:t>
            </a:r>
            <a:r>
              <a:rPr kumimoji="0" lang="el-GR" altLang="en-US" sz="22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όπου θα θανατωθεί  90% ενός συγκεκριμένου πληθυσμού βακτηρίων σε  συγκεκριμένη θερμοκρασία</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999716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11722" y="795427"/>
            <a:ext cx="5842992" cy="701507"/>
          </a:xfrm>
        </p:spPr>
        <p:txBody>
          <a:bodyPr>
            <a:normAutofit fontScale="90000"/>
          </a:bodyPr>
          <a:lstStyle/>
          <a:p>
            <a:pPr algn="ctr"/>
            <a:r>
              <a:rPr lang="el-GR" sz="3200" b="1" dirty="0">
                <a:solidFill>
                  <a:schemeClr val="tx1">
                    <a:lumMod val="65000"/>
                    <a:lumOff val="35000"/>
                  </a:schemeClr>
                </a:solidFill>
              </a:rPr>
              <a:t>  Αποστείρωση με θερμότητα</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624" y="198711"/>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943477" y="1319902"/>
            <a:ext cx="10305045" cy="533938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0" algn="l" defTabSz="914400" rtl="0" eaLnBrk="1" fontAlgn="base" latinLnBrk="0" hangingPunct="1">
              <a:lnSpc>
                <a:spcPct val="100000"/>
              </a:lnSpc>
              <a:spcBef>
                <a:spcPts val="875"/>
              </a:spcBef>
              <a:spcAft>
                <a:spcPct val="0"/>
              </a:spcAft>
              <a:buClr>
                <a:srgbClr val="CC0066"/>
              </a:buClr>
              <a:buSzPct val="97000"/>
              <a:buFontTx/>
              <a:buNone/>
              <a:tabLst>
                <a:tab pos="374650" algn="l"/>
              </a:tabLst>
              <a:defRPr/>
            </a:pP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Υγρή </a:t>
            </a:r>
            <a:r>
              <a:rPr kumimoji="0" lang="el-GR" altLang="en-US" sz="2400" b="1" i="0" u="none" strike="noStrike" kern="1200" cap="none" spc="0" normalizeH="0" baseline="0" dirty="0">
                <a:ln>
                  <a:noFill/>
                </a:ln>
                <a:solidFill>
                  <a:schemeClr val="tx1">
                    <a:lumMod val="65000"/>
                    <a:lumOff val="35000"/>
                  </a:schemeClr>
                </a:solidFill>
                <a:effectLst/>
                <a:uLnTx/>
                <a:uFillTx/>
                <a:latin typeface="+mj-lt"/>
                <a:ea typeface="+mn-ea"/>
                <a:cs typeface="Times New Roman" panose="02020603050405020304" pitchFamily="18" charset="0"/>
              </a:rPr>
              <a:t>θερμότητα</a:t>
            </a: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δράση με μετουσίωση πρωτεϊνών</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1296988" marR="0" lvl="1" indent="-371475" algn="l" defTabSz="914400" rtl="0" eaLnBrk="1" fontAlgn="base" latinLnBrk="0" hangingPunct="1">
              <a:lnSpc>
                <a:spcPct val="100000"/>
              </a:lnSpc>
              <a:spcBef>
                <a:spcPts val="688"/>
              </a:spcBef>
              <a:spcAft>
                <a:spcPct val="0"/>
              </a:spcAft>
              <a:buClrTx/>
              <a:buSzTx/>
              <a:buFont typeface="Wingdings" panose="05000000000000000000" pitchFamily="2" charset="2"/>
              <a:buChar char=""/>
              <a:tabLst>
                <a:tab pos="374650" algn="l"/>
              </a:tabLst>
              <a:defRPr/>
            </a:pPr>
            <a:r>
              <a:rPr kumimoji="0" lang="en-US" altLang="en-US"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βρα</a:t>
            </a:r>
            <a:r>
              <a:rPr kumimoji="0" lang="en-US" altLang="en-US"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σμός</a:t>
            </a:r>
            <a:r>
              <a:rPr kumimoji="0" lang="en-US" altLang="en-US"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απ</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λός</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τρό</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πος</a:t>
            </a:r>
          </a:p>
          <a:p>
            <a:pPr marL="1725613" marR="0" lvl="2" indent="-342900" algn="l" defTabSz="914400" rtl="0" eaLnBrk="1" fontAlgn="base" latinLnBrk="0" hangingPunct="1">
              <a:lnSpc>
                <a:spcPct val="100000"/>
              </a:lnSpc>
              <a:spcBef>
                <a:spcPts val="588"/>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κατα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στροφή</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βλα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στικών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μορφών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σχεδόν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όλοι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ιοί</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μύκητες</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και τα σπ</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όρι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 τους σε 10 min</a:t>
            </a:r>
          </a:p>
          <a:p>
            <a:pPr marL="1725613" marR="0" lvl="2" indent="-342900" algn="l" defTabSz="914400" rtl="0" eaLnBrk="1" fontAlgn="base" latinLnBrk="0" hangingPunct="1">
              <a:lnSpc>
                <a:spcPct val="100000"/>
              </a:lnSpc>
              <a:spcBef>
                <a:spcPts val="575"/>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ιοί</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είν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αι πιο ανθεκτικοί (π.χ ιός ηπατίτιδας επιβίωση για  30 min)</a:t>
            </a:r>
          </a:p>
          <a:p>
            <a:pPr marL="1725613" marR="0" lvl="2" indent="-342900" algn="l" defTabSz="914400" rtl="0" eaLnBrk="1" fontAlgn="base" latinLnBrk="0" hangingPunct="1">
              <a:lnSpc>
                <a:spcPct val="100000"/>
              </a:lnSpc>
              <a:spcBef>
                <a:spcPts val="575"/>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ενδοσ</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πόρια βακτηρίων αντοχή για 20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min</a:t>
            </a:r>
          </a:p>
          <a:p>
            <a:pPr marL="1725613" marR="0" lvl="2" indent="-342900" algn="l" defTabSz="914400" rtl="0" eaLnBrk="1" fontAlgn="base" latinLnBrk="0" hangingPunct="1">
              <a:lnSpc>
                <a:spcPct val="100000"/>
              </a:lnSpc>
              <a:spcBef>
                <a:spcPts val="575"/>
              </a:spcBef>
              <a:spcAft>
                <a:spcPct val="0"/>
              </a:spcAft>
              <a:buClrTx/>
              <a:buSzPct val="96000"/>
              <a:buFontTx/>
              <a:buNone/>
              <a:tabLst>
                <a:tab pos="374650" algn="l"/>
              </a:tabLst>
              <a:defRPr/>
            </a:pP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a:t>
            </a:r>
            <a:r>
              <a:rPr kumimoji="0" lang="en-US" altLang="en-US" sz="2400" b="0" i="1"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στην</a:t>
            </a:r>
            <a:r>
              <a:rPr kumimoji="0" lang="en-US" altLang="en-US" sz="2400" b="0" i="1"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απ</a:t>
            </a:r>
            <a:r>
              <a:rPr kumimoji="0" lang="en-US" altLang="en-US" sz="2400" b="0" i="1"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οστείρωση</a:t>
            </a:r>
            <a:r>
              <a:rPr kumimoji="0" lang="en-US" altLang="en-US" sz="2400" b="0" i="1"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1"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συρίγγων</a:t>
            </a:r>
            <a:r>
              <a:rPr kumimoji="0" lang="en-US" altLang="en-US" sz="2400" b="0" i="1"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μπ</a:t>
            </a:r>
            <a:r>
              <a:rPr kumimoji="0" lang="en-US" altLang="en-US" sz="2400" b="0" i="1"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ιμ</a:t>
            </a:r>
            <a:r>
              <a:rPr kumimoji="0" lang="en-US" altLang="en-US" sz="2400" b="0" i="1"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περό</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a:t>
            </a:r>
          </a:p>
          <a:p>
            <a:pPr marL="1296988" marR="0" lvl="1" indent="-371475" algn="l" defTabSz="914400" rtl="0" eaLnBrk="1" fontAlgn="base" latinLnBrk="0" hangingPunct="1">
              <a:lnSpc>
                <a:spcPct val="100000"/>
              </a:lnSpc>
              <a:spcBef>
                <a:spcPts val="675"/>
              </a:spcBef>
              <a:spcAft>
                <a:spcPct val="0"/>
              </a:spcAft>
              <a:buClrTx/>
              <a:buSzTx/>
              <a:buFont typeface="Wingdings" panose="05000000000000000000" pitchFamily="2" charset="2"/>
              <a:buChar char=""/>
              <a:tabLst>
                <a:tab pos="374650" algn="l"/>
              </a:tabLst>
              <a:defRPr/>
            </a:pPr>
            <a:r>
              <a:rPr kumimoji="0" lang="en-US" altLang="en-US"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a:t>
            </a:r>
            <a:r>
              <a:rPr kumimoji="0" lang="en-US" altLang="en-US"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τμός</a:t>
            </a:r>
            <a:r>
              <a:rPr kumimoji="0" lang="en-US" altLang="en-US"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η </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θερμοκρ</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ασία αυξάνει υπό πίεση</a:t>
            </a:r>
            <a:endParaRPr kumimoji="0" lang="el-GR" altLang="en-US"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11113" marR="0" lvl="0" indent="0" algn="l" defTabSz="914400" rtl="0" eaLnBrk="1" fontAlgn="base" latinLnBrk="0" hangingPunct="1">
              <a:lnSpc>
                <a:spcPct val="100000"/>
              </a:lnSpc>
              <a:spcBef>
                <a:spcPts val="625"/>
              </a:spcBef>
              <a:spcAft>
                <a:spcPct val="0"/>
              </a:spcAft>
              <a:buClrTx/>
              <a:buSzTx/>
              <a:buFontTx/>
              <a:buNone/>
              <a:tabLst>
                <a:tab pos="374650" algn="l"/>
              </a:tabLst>
              <a:defRPr/>
            </a:pP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ΑΥΤΟΚΑΥΣΤΟ: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κλειστή</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συσκευή</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με</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δι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αβίβαση</a:t>
            </a:r>
          </a:p>
          <a:p>
            <a:pPr marL="11113" marR="0" lvl="0" indent="0" algn="l" defTabSz="914400" rtl="0" eaLnBrk="1" fontAlgn="base" latinLnBrk="0" hangingPunct="1">
              <a:lnSpc>
                <a:spcPct val="100000"/>
              </a:lnSpc>
              <a:spcBef>
                <a:spcPct val="0"/>
              </a:spcBef>
              <a:spcAft>
                <a:spcPct val="0"/>
              </a:spcAft>
              <a:buClrTx/>
              <a:buSzTx/>
              <a:buFontTx/>
              <a:buNone/>
              <a:tabLst>
                <a:tab pos="374650" algn="l"/>
              </a:tabLst>
              <a:defRPr/>
            </a:pP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τμού</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υπό π</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ίεση</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endParaRPr>
          </a:p>
        </p:txBody>
      </p:sp>
    </p:spTree>
    <p:extLst>
      <p:ext uri="{BB962C8B-B14F-4D97-AF65-F5344CB8AC3E}">
        <p14:creationId xmlns:p14="http://schemas.microsoft.com/office/powerpoint/2010/main" val="4193387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11722" y="795427"/>
            <a:ext cx="5842992" cy="701507"/>
          </a:xfrm>
        </p:spPr>
        <p:txBody>
          <a:bodyPr>
            <a:normAutofit fontScale="90000"/>
          </a:bodyPr>
          <a:lstStyle/>
          <a:p>
            <a:pPr algn="ctr"/>
            <a:r>
              <a:rPr lang="el-GR" sz="3200" b="1" dirty="0">
                <a:solidFill>
                  <a:schemeClr val="tx1">
                    <a:lumMod val="65000"/>
                    <a:lumOff val="35000"/>
                  </a:schemeClr>
                </a:solidFill>
              </a:rPr>
              <a:t>  Αποστείρωση με θερμότητα</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624" y="198711"/>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141811" y="1496935"/>
            <a:ext cx="5144173" cy="465334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165" marR="0" lvl="0" indent="0" algn="l" defTabSz="914400" rtl="0" eaLnBrk="1" fontAlgn="auto" latinLnBrk="0" hangingPunct="1">
              <a:lnSpc>
                <a:spcPct val="100000"/>
              </a:lnSpc>
              <a:spcBef>
                <a:spcPts val="450"/>
              </a:spcBef>
              <a:spcAft>
                <a:spcPts val="0"/>
              </a:spcAft>
              <a:buClr>
                <a:srgbClr val="CC0066"/>
              </a:buClr>
              <a:buSzTx/>
              <a:buFontTx/>
              <a:buNone/>
              <a:tabLst>
                <a:tab pos="482600" algn="l"/>
              </a:tabLst>
              <a:defRPr/>
            </a:pPr>
            <a:r>
              <a:rPr kumimoji="0" lang="el-GR" sz="22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Ξηρή</a:t>
            </a:r>
            <a:r>
              <a:rPr kumimoji="0" lang="el-GR" sz="22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 </a:t>
            </a:r>
            <a:r>
              <a:rPr kumimoji="0" lang="el-GR" sz="22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θερμότητα:</a:t>
            </a:r>
            <a:endParaRPr lang="el-GR" sz="2200" dirty="0">
              <a:solidFill>
                <a:schemeClr val="tx1">
                  <a:lumMod val="65000"/>
                  <a:lumOff val="35000"/>
                </a:schemeClr>
              </a:solidFill>
              <a:latin typeface="+mj-lt"/>
              <a:cs typeface="Times New Roman"/>
            </a:endParaRPr>
          </a:p>
          <a:p>
            <a:pPr marL="393065" marR="0" lvl="0" indent="-342900" algn="l" defTabSz="914400" rtl="0" eaLnBrk="1" fontAlgn="auto" latinLnBrk="0" hangingPunct="1">
              <a:lnSpc>
                <a:spcPct val="100000"/>
              </a:lnSpc>
              <a:spcBef>
                <a:spcPts val="450"/>
              </a:spcBef>
              <a:spcAft>
                <a:spcPts val="0"/>
              </a:spcAft>
              <a:buClr>
                <a:srgbClr val="CC0066"/>
              </a:buClr>
              <a:buSzTx/>
              <a:buFont typeface="Wingdings" panose="05000000000000000000" pitchFamily="2" charset="2"/>
              <a:buChar char="Ø"/>
              <a:tabLst>
                <a:tab pos="482600"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για στεγνά αντικείμενα που θα</a:t>
            </a:r>
            <a:r>
              <a:rPr kumimoji="0" lang="el-GR" sz="2200" b="0" i="0" u="none" strike="noStrike" kern="1200" cap="none" spc="20" normalizeH="0" baseline="0" noProof="0" dirty="0">
                <a:ln>
                  <a:noFill/>
                </a:ln>
                <a:solidFill>
                  <a:schemeClr val="tx1">
                    <a:lumMod val="65000"/>
                    <a:lumOff val="35000"/>
                  </a:schemeClr>
                </a:solidFill>
                <a:effectLst/>
                <a:uLnTx/>
                <a:uFillTx/>
                <a:latin typeface="+mj-lt"/>
                <a:ea typeface="+mn-ea"/>
                <a:cs typeface="Times New Roman"/>
              </a:rPr>
              <a:t> </a:t>
            </a: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αχρηστευθούν</a:t>
            </a:r>
          </a:p>
          <a:p>
            <a:pPr marL="393065" indent="-342900">
              <a:lnSpc>
                <a:spcPct val="100000"/>
              </a:lnSpc>
              <a:spcBef>
                <a:spcPts val="450"/>
              </a:spcBef>
              <a:buClr>
                <a:srgbClr val="CC0066"/>
              </a:buClr>
              <a:buFont typeface="Wingdings" panose="05000000000000000000" pitchFamily="2" charset="2"/>
              <a:buChar char="Ø"/>
              <a:tabLst>
                <a:tab pos="482600"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για γυάλινα ή </a:t>
            </a:r>
            <a:r>
              <a:rPr kumimoji="0" lang="el-GR" sz="22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μεταλλικά</a:t>
            </a:r>
            <a:r>
              <a:rPr kumimoji="0" lang="el-GR" sz="22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 </a:t>
            </a:r>
            <a:r>
              <a:rPr kumimoji="0" lang="el-GR" sz="22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σκεύη</a:t>
            </a:r>
            <a:endParaRPr lang="el-GR" sz="2200" dirty="0">
              <a:solidFill>
                <a:schemeClr val="tx1">
                  <a:lumMod val="65000"/>
                  <a:lumOff val="35000"/>
                </a:schemeClr>
              </a:solidFill>
              <a:latin typeface="+mj-lt"/>
              <a:cs typeface="Times New Roman"/>
            </a:endParaRPr>
          </a:p>
          <a:p>
            <a:pPr marL="50165" indent="0">
              <a:lnSpc>
                <a:spcPct val="100000"/>
              </a:lnSpc>
              <a:spcBef>
                <a:spcPts val="450"/>
              </a:spcBef>
              <a:buClr>
                <a:srgbClr val="CC0066"/>
              </a:buClr>
              <a:buNone/>
              <a:tabLst>
                <a:tab pos="482600"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Ήπια διάβρωση</a:t>
            </a:r>
          </a:p>
          <a:p>
            <a:pPr marL="1307465" lvl="1" indent="-342900">
              <a:lnSpc>
                <a:spcPct val="100000"/>
              </a:lnSpc>
              <a:spcBef>
                <a:spcPts val="285"/>
              </a:spcBef>
              <a:tabLst>
                <a:tab pos="1283970" algn="l"/>
                <a:tab pos="5841365"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Βαθιά διείσδυση στα υλικά</a:t>
            </a:r>
          </a:p>
          <a:p>
            <a:pPr marL="1307465" lvl="1" indent="-342900">
              <a:lnSpc>
                <a:spcPct val="100000"/>
              </a:lnSpc>
              <a:spcBef>
                <a:spcPts val="285"/>
              </a:spcBef>
              <a:tabLst>
                <a:tab pos="1283970" algn="l"/>
                <a:tab pos="5841365"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Ασφαλής για το περιβάλλον</a:t>
            </a:r>
          </a:p>
          <a:p>
            <a:pPr marL="1307465" lvl="1" indent="-342900">
              <a:lnSpc>
                <a:spcPct val="100000"/>
              </a:lnSpc>
              <a:spcBef>
                <a:spcPts val="285"/>
              </a:spcBef>
              <a:tabLst>
                <a:tab pos="1283970" algn="l"/>
                <a:tab pos="5841365"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Δεν απαιτείται αερισμός</a:t>
            </a:r>
          </a:p>
          <a:p>
            <a:pPr marL="1307465" lvl="1" indent="-342900">
              <a:lnSpc>
                <a:spcPct val="100000"/>
              </a:lnSpc>
              <a:spcBef>
                <a:spcPts val="285"/>
              </a:spcBef>
              <a:tabLst>
                <a:tab pos="1283970" algn="l"/>
                <a:tab pos="5841365"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Μεγάλος χρόνος αποστείρωσης</a:t>
            </a:r>
          </a:p>
          <a:p>
            <a:pPr marL="1307465" lvl="1" indent="-342900">
              <a:lnSpc>
                <a:spcPct val="100000"/>
              </a:lnSpc>
              <a:spcBef>
                <a:spcPts val="285"/>
              </a:spcBef>
              <a:tabLst>
                <a:tab pos="1283970" algn="l"/>
                <a:tab pos="5841365"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Επιβλαβής για θερμοευαίσθητα εργαλεία</a:t>
            </a:r>
          </a:p>
          <a:p>
            <a:pPr marL="507365" indent="-457200">
              <a:lnSpc>
                <a:spcPct val="100000"/>
              </a:lnSpc>
              <a:spcBef>
                <a:spcPts val="155"/>
              </a:spcBef>
              <a:buClr>
                <a:srgbClr val="000000"/>
              </a:buClr>
              <a:buFont typeface="Wingdings" charset="2"/>
              <a:buChar char="Ø"/>
              <a:tabLst>
                <a:tab pos="482600" algn="l"/>
              </a:tabLst>
              <a:defRPr/>
            </a:pPr>
            <a:endPar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p:txBody>
      </p:sp>
      <p:sp>
        <p:nvSpPr>
          <p:cNvPr id="4" name="TextBox 3">
            <a:extLst>
              <a:ext uri="{FF2B5EF4-FFF2-40B4-BE49-F238E27FC236}">
                <a16:creationId xmlns:a16="http://schemas.microsoft.com/office/drawing/2014/main" id="{69B376FC-F1C7-1015-0A50-CD983BF6858A}"/>
              </a:ext>
            </a:extLst>
          </p:cNvPr>
          <p:cNvSpPr txBox="1"/>
          <p:nvPr/>
        </p:nvSpPr>
        <p:spPr>
          <a:xfrm>
            <a:off x="5655047" y="1496934"/>
            <a:ext cx="6093912" cy="4596130"/>
          </a:xfrm>
          <a:prstGeom prst="rect">
            <a:avLst/>
          </a:prstGeom>
          <a:noFill/>
        </p:spPr>
        <p:txBody>
          <a:bodyPr wrap="square">
            <a:spAutoFit/>
          </a:bodyPr>
          <a:lstStyle/>
          <a:p>
            <a:pPr marL="507365" marR="0" lvl="0" indent="-457200" algn="l" defTabSz="914400" rtl="0" eaLnBrk="1" fontAlgn="auto" latinLnBrk="0" hangingPunct="1">
              <a:lnSpc>
                <a:spcPct val="100000"/>
              </a:lnSpc>
              <a:spcBef>
                <a:spcPts val="155"/>
              </a:spcBef>
              <a:spcAft>
                <a:spcPts val="0"/>
              </a:spcAft>
              <a:buClr>
                <a:srgbClr val="000000"/>
              </a:buClr>
              <a:buSzTx/>
              <a:buFont typeface="Wingdings" charset="2"/>
              <a:buChar char="Ø"/>
              <a:tabLst>
                <a:tab pos="482600" algn="l"/>
              </a:tabLst>
              <a:defRPr/>
            </a:pPr>
            <a:r>
              <a:rPr kumimoji="0" lang="el-GR" sz="2200" b="1" i="0" u="sng" strike="noStrike" kern="1200" cap="none" spc="-5" normalizeH="0" baseline="0" noProof="0" dirty="0">
                <a:ln>
                  <a:noFill/>
                </a:ln>
                <a:solidFill>
                  <a:prstClr val="black">
                    <a:lumMod val="65000"/>
                    <a:lumOff val="35000"/>
                  </a:prstClr>
                </a:solidFill>
                <a:effectLst/>
                <a:uLnTx/>
                <a:uFill>
                  <a:solidFill>
                    <a:srgbClr val="000066"/>
                  </a:solidFill>
                </a:uFill>
                <a:latin typeface="Calibri Light" panose="020F0302020204030204"/>
                <a:ea typeface="+mn-ea"/>
                <a:cs typeface="Times New Roman"/>
              </a:rPr>
              <a:t>Ξηροί </a:t>
            </a:r>
            <a:r>
              <a:rPr kumimoji="0" lang="el-GR" sz="2200" b="1" i="0" u="sng" strike="noStrike" kern="1200" cap="none" spc="0" normalizeH="0" baseline="0" noProof="0" dirty="0">
                <a:ln>
                  <a:noFill/>
                </a:ln>
                <a:solidFill>
                  <a:prstClr val="black">
                    <a:lumMod val="65000"/>
                    <a:lumOff val="35000"/>
                  </a:prstClr>
                </a:solidFill>
                <a:effectLst/>
                <a:uLnTx/>
                <a:uFill>
                  <a:solidFill>
                    <a:srgbClr val="000066"/>
                  </a:solidFill>
                </a:uFill>
                <a:latin typeface="Calibri Light" panose="020F0302020204030204"/>
                <a:ea typeface="+mn-ea"/>
                <a:cs typeface="Times New Roman"/>
              </a:rPr>
              <a:t>κλίβανοι</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 ερμάρια </a:t>
            </a:r>
            <a:r>
              <a:rPr kumimoji="0" lang="el-GR" sz="2200" b="0" i="0" u="none" strike="noStrike" kern="1200" cap="none" spc="-5" normalizeH="0" baseline="0" noProof="0" dirty="0">
                <a:ln>
                  <a:noFill/>
                </a:ln>
                <a:solidFill>
                  <a:prstClr val="black">
                    <a:lumMod val="65000"/>
                    <a:lumOff val="35000"/>
                  </a:prstClr>
                </a:solidFill>
                <a:effectLst/>
                <a:uLnTx/>
                <a:uFillTx/>
                <a:latin typeface="Calibri Light" panose="020F0302020204030204"/>
                <a:ea typeface="+mn-ea"/>
                <a:cs typeface="Times New Roman"/>
              </a:rPr>
              <a:t>με διπλά</a:t>
            </a:r>
            <a:r>
              <a:rPr kumimoji="0" lang="el-GR" sz="2200" b="0" i="0" u="none" strike="noStrike" kern="1200" cap="none" spc="-70" normalizeH="0" baseline="0" noProof="0" dirty="0">
                <a:ln>
                  <a:noFill/>
                </a:ln>
                <a:solidFill>
                  <a:prstClr val="black">
                    <a:lumMod val="65000"/>
                    <a:lumOff val="35000"/>
                  </a:prstClr>
                </a:solidFill>
                <a:effectLst/>
                <a:uLnTx/>
                <a:uFillTx/>
                <a:latin typeface="Calibri Light" panose="020F0302020204030204"/>
                <a:ea typeface="+mn-ea"/>
                <a:cs typeface="Times New Roman"/>
              </a:rPr>
              <a:t> </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τοιχώματα ηλεκτρική θερμαντική πηγή  αεροκινητήρας για ομοιόμορφη</a:t>
            </a:r>
            <a:r>
              <a:rPr kumimoji="0" lang="el-GR" sz="2200" b="0" i="0" u="none" strike="noStrike" kern="1200" cap="none" spc="-125" normalizeH="0" baseline="0" noProof="0" dirty="0">
                <a:ln>
                  <a:noFill/>
                </a:ln>
                <a:solidFill>
                  <a:prstClr val="black">
                    <a:lumMod val="65000"/>
                    <a:lumOff val="35000"/>
                  </a:prstClr>
                </a:solidFill>
                <a:effectLst/>
                <a:uLnTx/>
                <a:uFillTx/>
                <a:latin typeface="Calibri Light" panose="020F0302020204030204"/>
                <a:ea typeface="+mn-ea"/>
                <a:cs typeface="Times New Roman"/>
              </a:rPr>
              <a:t>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Times New Roman"/>
              </a:rPr>
              <a:t>θ</a:t>
            </a:r>
            <a:r>
              <a:rPr kumimoji="0" lang="el-GR" sz="2200" b="0" i="0" u="none" strike="noStrike" kern="1200" cap="none" spc="0" normalizeH="0" baseline="25525" noProof="0" dirty="0" err="1">
                <a:ln>
                  <a:noFill/>
                </a:ln>
                <a:solidFill>
                  <a:prstClr val="black">
                    <a:lumMod val="65000"/>
                    <a:lumOff val="35000"/>
                  </a:prstClr>
                </a:solidFill>
                <a:effectLst/>
                <a:uLnTx/>
                <a:uFillTx/>
                <a:latin typeface="Calibri Light" panose="020F0302020204030204"/>
                <a:ea typeface="+mn-ea"/>
                <a:cs typeface="Times New Roman"/>
              </a:rPr>
              <a:t>ο</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Times New Roman"/>
              </a:rPr>
              <a:t>C</a:t>
            </a: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endParaRPr>
          </a:p>
          <a:p>
            <a:pPr marL="507365" marR="0" lvl="0" indent="-457200" algn="l" defTabSz="914400" rtl="0" eaLnBrk="1" fontAlgn="auto" latinLnBrk="0" hangingPunct="1">
              <a:lnSpc>
                <a:spcPct val="100000"/>
              </a:lnSpc>
              <a:spcBef>
                <a:spcPts val="155"/>
              </a:spcBef>
              <a:spcAft>
                <a:spcPts val="0"/>
              </a:spcAft>
              <a:buClr>
                <a:srgbClr val="000000"/>
              </a:buClr>
              <a:buSzTx/>
              <a:buFont typeface="Wingdings" charset="2"/>
              <a:buChar char="Ø"/>
              <a:tabLst>
                <a:tab pos="482600" algn="l"/>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Ερυθροπυράκτωση</a:t>
            </a:r>
          </a:p>
          <a:p>
            <a:pPr marL="964565" lvl="1" indent="-457200">
              <a:spcBef>
                <a:spcPts val="155"/>
              </a:spcBef>
              <a:buClr>
                <a:srgbClr val="000000"/>
              </a:buClr>
              <a:buFont typeface="Arial" panose="020B0604020202020204" pitchFamily="34" charset="0"/>
              <a:buChar char="•"/>
              <a:tabLst>
                <a:tab pos="482600" algn="l"/>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Καύση πάνω σε φλόγα μικρών μεταλλικών εργαλείων (λαβίδες, νυστέρια, μικροβιολογικοί κρίκοι,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Times New Roman"/>
              </a:rPr>
              <a:t>κ.ά</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 που χρειάζονται συχνή αποστείρωση.</a:t>
            </a:r>
          </a:p>
          <a:p>
            <a:pPr marL="507365" marR="0" lvl="0" indent="-457200" algn="l" defTabSz="914400" rtl="0" eaLnBrk="1" fontAlgn="auto" latinLnBrk="0" hangingPunct="1">
              <a:lnSpc>
                <a:spcPct val="100000"/>
              </a:lnSpc>
              <a:spcBef>
                <a:spcPts val="155"/>
              </a:spcBef>
              <a:spcAft>
                <a:spcPts val="0"/>
              </a:spcAft>
              <a:buClr>
                <a:srgbClr val="000000"/>
              </a:buClr>
              <a:buSzTx/>
              <a:buFont typeface="Wingdings" charset="2"/>
              <a:buChar char="Ø"/>
              <a:tabLst>
                <a:tab pos="482600" algn="l"/>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 </a:t>
            </a:r>
            <a:r>
              <a:rPr kumimoji="0" lang="el-GR" sz="22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Αποτέφρωση</a:t>
            </a:r>
          </a:p>
          <a:p>
            <a:pPr marL="850265" lvl="1" indent="-342900">
              <a:spcBef>
                <a:spcPts val="155"/>
              </a:spcBef>
              <a:buClr>
                <a:srgbClr val="000000"/>
              </a:buClr>
              <a:buFont typeface="Arial" panose="020B0604020202020204" pitchFamily="34" charset="0"/>
              <a:buChar char="•"/>
              <a:tabLst>
                <a:tab pos="482600" algn="l"/>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Καταστροφή, με πλήρη καύση, μολυσμένων υλικών με αίμα και άλλα βιολογικά υγρά, πριν την ταφή τους στο έδαφος σε θ ~ 10000C</a:t>
            </a:r>
          </a:p>
        </p:txBody>
      </p:sp>
    </p:spTree>
    <p:extLst>
      <p:ext uri="{BB962C8B-B14F-4D97-AF65-F5344CB8AC3E}">
        <p14:creationId xmlns:p14="http://schemas.microsoft.com/office/powerpoint/2010/main" val="897662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11722" y="795427"/>
            <a:ext cx="5842992" cy="701507"/>
          </a:xfrm>
        </p:spPr>
        <p:txBody>
          <a:bodyPr>
            <a:normAutofit fontScale="90000"/>
          </a:bodyPr>
          <a:lstStyle/>
          <a:p>
            <a:pPr algn="ctr"/>
            <a:r>
              <a:rPr lang="el-GR" sz="3200" b="1" dirty="0">
                <a:solidFill>
                  <a:schemeClr val="tx1">
                    <a:lumMod val="65000"/>
                    <a:lumOff val="35000"/>
                  </a:schemeClr>
                </a:solidFill>
              </a:rPr>
              <a:t>  Αποστείρωση με ακτινοβολία</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624" y="198711"/>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00624" y="1340285"/>
            <a:ext cx="11686783" cy="531900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 marR="0" lvl="0" indent="0" algn="l" defTabSz="914400" rtl="0" eaLnBrk="1" fontAlgn="auto" latinLnBrk="0" hangingPunct="1">
              <a:lnSpc>
                <a:spcPct val="150000"/>
              </a:lnSpc>
              <a:spcBef>
                <a:spcPts val="450"/>
              </a:spcBef>
              <a:spcAft>
                <a:spcPts val="0"/>
              </a:spcAft>
              <a:buClrTx/>
              <a:buSzTx/>
              <a:buFontTx/>
              <a:buNone/>
              <a:tabLst/>
              <a:defRPr/>
            </a:pPr>
            <a:r>
              <a:rPr kumimoji="0" lang="el-GR" sz="2400" b="1" i="0" u="none" strike="noStrike" kern="1200" cap="none" spc="380" normalizeH="0" baseline="0" noProof="0" dirty="0" err="1">
                <a:ln>
                  <a:noFill/>
                </a:ln>
                <a:solidFill>
                  <a:schemeClr val="tx1">
                    <a:lumMod val="65000"/>
                    <a:lumOff val="35000"/>
                  </a:schemeClr>
                </a:solidFill>
                <a:effectLst/>
                <a:uLnTx/>
                <a:uFillTx/>
                <a:latin typeface="+mj-lt"/>
                <a:ea typeface="+mn-ea"/>
                <a:cs typeface="Times New Roman"/>
              </a:rPr>
              <a:t>Ιοντίζουσα</a:t>
            </a:r>
            <a:r>
              <a:rPr kumimoji="0" lang="el-GR" sz="2400" b="1" i="0" u="none" strike="noStrike" kern="1200" cap="none" spc="38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ακτινοβολία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ακτίνες-γ,</a:t>
            </a:r>
            <a:r>
              <a:rPr kumimoji="0" lang="el-GR" sz="2400" b="0" i="0" u="none" strike="noStrike" kern="1200" cap="none" spc="-204" normalizeH="0" baseline="0" noProof="0" dirty="0">
                <a:ln>
                  <a:noFill/>
                </a:ln>
                <a:solidFill>
                  <a:schemeClr val="tx1">
                    <a:lumMod val="65000"/>
                    <a:lumOff val="35000"/>
                  </a:schemeClr>
                </a:solidFill>
                <a:effectLst/>
                <a:uLnTx/>
                <a:uFillTx/>
                <a:latin typeface="+mj-lt"/>
                <a:ea typeface="+mn-ea"/>
                <a:cs typeface="Times New Roman"/>
              </a:rPr>
              <a:t>ηλεκτρομαγνητικές</a:t>
            </a:r>
            <a:r>
              <a:rPr kumimoji="0" lang="el-GR" sz="2400" b="1" i="0" u="none" strike="noStrike" kern="1200" cap="none" spc="-204" normalizeH="0" baseline="0" noProof="0" dirty="0">
                <a:ln>
                  <a:noFill/>
                </a:ln>
                <a:solidFill>
                  <a:schemeClr val="tx1">
                    <a:lumMod val="65000"/>
                    <a:lumOff val="35000"/>
                  </a:schemeClr>
                </a:solidFill>
                <a:effectLst/>
                <a:uLnTx/>
                <a:uFillTx/>
                <a:latin typeface="+mj-lt"/>
                <a:ea typeface="+mn-ea"/>
                <a:cs typeface="Times New Roman"/>
              </a:rPr>
              <a:t>)</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294765" marR="0" lvl="0" indent="-342900" algn="l" defTabSz="914400" rtl="0" eaLnBrk="1" fontAlgn="auto" latinLnBrk="0" hangingPunct="1">
              <a:lnSpc>
                <a:spcPct val="150000"/>
              </a:lnSpc>
              <a:spcBef>
                <a:spcPts val="295"/>
              </a:spcBef>
              <a:spcAft>
                <a:spcPts val="0"/>
              </a:spcAft>
              <a:buClrTx/>
              <a:buSzTx/>
              <a:buFont typeface="Wingdings" charset="2"/>
              <a:buChar char="§"/>
              <a:tabLst>
                <a:tab pos="1271270" algn="l"/>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για αντικείμενα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μιας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χρήσης</a:t>
            </a:r>
          </a:p>
          <a:p>
            <a:pPr marL="1294765" marR="0" lvl="0" indent="-342900" algn="l" defTabSz="914400" rtl="0" eaLnBrk="1" fontAlgn="auto" latinLnBrk="0" hangingPunct="1">
              <a:lnSpc>
                <a:spcPct val="150000"/>
              </a:lnSpc>
              <a:spcBef>
                <a:spcPts val="290"/>
              </a:spcBef>
              <a:spcAft>
                <a:spcPts val="0"/>
              </a:spcAft>
              <a:buClrTx/>
              <a:buSzTx/>
              <a:buFont typeface="Wingdings" charset="2"/>
              <a:buChar char="§"/>
              <a:tabLst>
                <a:tab pos="1271270" algn="l"/>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για επιδεσμικό</a:t>
            </a:r>
            <a:r>
              <a:rPr kumimoji="0" lang="el-GR" sz="2400" b="0"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υλικό</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294766" marR="0" lvl="0" indent="-342900" algn="l" defTabSz="914400" rtl="0" eaLnBrk="1" fontAlgn="auto" latinLnBrk="0" hangingPunct="1">
              <a:lnSpc>
                <a:spcPct val="150000"/>
              </a:lnSpc>
              <a:spcBef>
                <a:spcPts val="290"/>
              </a:spcBef>
              <a:spcAft>
                <a:spcPts val="0"/>
              </a:spcAft>
              <a:buClrTx/>
              <a:buSzTx/>
              <a:buFont typeface="Wingdings" charset="2"/>
              <a:buChar char="§"/>
              <a:tabLst>
                <a:tab pos="1195705" algn="l"/>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για φάρμακα</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θερμοευαίσθητα</a:t>
            </a:r>
          </a:p>
          <a:p>
            <a:pPr marL="38100" marR="0" lvl="0" indent="0" algn="l" defTabSz="914400" rtl="0" eaLnBrk="1" fontAlgn="auto" latinLnBrk="0" hangingPunct="1">
              <a:lnSpc>
                <a:spcPct val="150000"/>
              </a:lnSpc>
              <a:spcBef>
                <a:spcPts val="325"/>
              </a:spcBef>
              <a:spcAft>
                <a:spcPts val="0"/>
              </a:spcAft>
              <a:buClr>
                <a:srgbClr val="CC0066"/>
              </a:buClr>
              <a:buSzTx/>
              <a:buFontTx/>
              <a:buNone/>
              <a:tabLst>
                <a:tab pos="381000" algn="l"/>
              </a:tabLst>
              <a:defRPr/>
            </a:pP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Υπεριώδης ακτινοβολία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λάμπες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Η</a:t>
            </a:r>
            <a:r>
              <a:rPr kumimoji="0" lang="el-GR" sz="2400" b="0" i="0" u="none" strike="noStrike" kern="1200" cap="none" spc="-7" normalizeH="0" baseline="-21021" noProof="0" dirty="0">
                <a:ln>
                  <a:noFill/>
                </a:ln>
                <a:solidFill>
                  <a:schemeClr val="tx1">
                    <a:lumMod val="65000"/>
                    <a:lumOff val="35000"/>
                  </a:schemeClr>
                </a:solidFill>
                <a:effectLst/>
                <a:uLnTx/>
                <a:uFillTx/>
                <a:latin typeface="+mj-lt"/>
                <a:ea typeface="+mn-ea"/>
                <a:cs typeface="Times New Roman"/>
              </a:rPr>
              <a:t>2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και </a:t>
            </a:r>
            <a:r>
              <a:rPr kumimoji="0" lang="el-GR" sz="2400" b="0" i="0" u="none" strike="noStrike" kern="1200" cap="none" spc="-5" normalizeH="0" baseline="0" noProof="0" dirty="0" err="1">
                <a:ln>
                  <a:noFill/>
                </a:ln>
                <a:solidFill>
                  <a:schemeClr val="tx1">
                    <a:lumMod val="65000"/>
                    <a:lumOff val="35000"/>
                  </a:schemeClr>
                </a:solidFill>
                <a:effectLst/>
                <a:uLnTx/>
                <a:uFillTx/>
                <a:latin typeface="+mj-lt"/>
                <a:ea typeface="+mn-ea"/>
                <a:cs typeface="Times New Roman"/>
              </a:rPr>
              <a:t>Hg</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200-280</a:t>
            </a:r>
            <a:r>
              <a:rPr kumimoji="0" lang="el-GR" sz="2400" b="0" i="0" u="none" strike="noStrike" kern="1200" cap="none" spc="-24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a:rPr>
              <a:t>nm</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294765" marR="0" lvl="1" indent="-342900" algn="l" defTabSz="914400" rtl="0" eaLnBrk="1" fontAlgn="auto" latinLnBrk="0" hangingPunct="1">
              <a:lnSpc>
                <a:spcPct val="150000"/>
              </a:lnSpc>
              <a:spcBef>
                <a:spcPts val="300"/>
              </a:spcBef>
              <a:spcAft>
                <a:spcPts val="0"/>
              </a:spcAft>
              <a:buClrTx/>
              <a:buSzTx/>
              <a:buFont typeface="Wingdings" charset="2"/>
              <a:buChar char="§"/>
              <a:tabLst>
                <a:tab pos="1271270" algn="l"/>
              </a:tabLst>
              <a:defRPr/>
            </a:pP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έλεγχος αερογενών λοιμώξεων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σε</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νοσοκομεία</a:t>
            </a:r>
            <a:endPar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294765" marR="0" lvl="1" indent="-342900" algn="l" defTabSz="914400" rtl="0" eaLnBrk="1" fontAlgn="auto" latinLnBrk="0" hangingPunct="1">
              <a:lnSpc>
                <a:spcPct val="150000"/>
              </a:lnSpc>
              <a:spcBef>
                <a:spcPts val="285"/>
              </a:spcBef>
              <a:spcAft>
                <a:spcPts val="0"/>
              </a:spcAft>
              <a:buClrTx/>
              <a:buSzTx/>
              <a:buFont typeface="Wingdings" charset="2"/>
              <a:buChar char="§"/>
              <a:tabLst>
                <a:tab pos="1271270" algn="l"/>
              </a:tabLst>
              <a:defRPr/>
            </a:pP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βιομηχανία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παρασκευής</a:t>
            </a:r>
            <a:r>
              <a:rPr kumimoji="0" lang="el-GR" b="0"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τροφίμων</a:t>
            </a:r>
            <a:endPar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294765" marR="0" lvl="1" indent="-342900" algn="l" defTabSz="914400" rtl="0" eaLnBrk="1" fontAlgn="auto" latinLnBrk="0" hangingPunct="1">
              <a:lnSpc>
                <a:spcPct val="150000"/>
              </a:lnSpc>
              <a:spcBef>
                <a:spcPts val="290"/>
              </a:spcBef>
              <a:spcAft>
                <a:spcPts val="0"/>
              </a:spcAft>
              <a:buClrTx/>
              <a:buSzTx/>
              <a:buFont typeface="Wingdings" charset="2"/>
              <a:buChar char="§"/>
              <a:tabLst>
                <a:tab pos="1271270" algn="l"/>
              </a:tabLst>
              <a:defRPr/>
            </a:pP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μικροβιολογικά</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εργαστήρια</a:t>
            </a:r>
          </a:p>
        </p:txBody>
      </p:sp>
      <p:pic>
        <p:nvPicPr>
          <p:cNvPr id="3" name="Εικόνα 2">
            <a:extLst>
              <a:ext uri="{FF2B5EF4-FFF2-40B4-BE49-F238E27FC236}">
                <a16:creationId xmlns:a16="http://schemas.microsoft.com/office/drawing/2014/main" id="{65D6D238-49C6-F71E-A582-F786385A2FCA}"/>
              </a:ext>
            </a:extLst>
          </p:cNvPr>
          <p:cNvPicPr>
            <a:picLocks noChangeAspect="1"/>
          </p:cNvPicPr>
          <p:nvPr/>
        </p:nvPicPr>
        <p:blipFill>
          <a:blip r:embed="rId4"/>
          <a:stretch>
            <a:fillRect/>
          </a:stretch>
        </p:blipFill>
        <p:spPr>
          <a:xfrm>
            <a:off x="8563476" y="2507895"/>
            <a:ext cx="2748578" cy="1046811"/>
          </a:xfrm>
          <a:prstGeom prst="rect">
            <a:avLst/>
          </a:prstGeom>
        </p:spPr>
      </p:pic>
    </p:spTree>
    <p:extLst>
      <p:ext uri="{BB962C8B-B14F-4D97-AF65-F5344CB8AC3E}">
        <p14:creationId xmlns:p14="http://schemas.microsoft.com/office/powerpoint/2010/main" val="270989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8620" y="1139819"/>
            <a:ext cx="4935254" cy="701507"/>
          </a:xfrm>
        </p:spPr>
        <p:txBody>
          <a:bodyPr>
            <a:noAutofit/>
          </a:bodyPr>
          <a:lstStyle/>
          <a:p>
            <a:r>
              <a:rPr lang="el-GR" sz="2400" b="1" dirty="0">
                <a:solidFill>
                  <a:schemeClr val="tx1">
                    <a:lumMod val="65000"/>
                    <a:lumOff val="35000"/>
                  </a:schemeClr>
                </a:solidFill>
              </a:rPr>
              <a:t>  Αποστείρωση με χημικά μέσα</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624" y="198711"/>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943478" y="1728592"/>
            <a:ext cx="3954200" cy="493069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5513" marR="0" lvl="1" indent="-457200" algn="l" defTabSz="914400" rtl="0" eaLnBrk="1" fontAlgn="base" latinLnBrk="0" hangingPunct="1">
              <a:lnSpc>
                <a:spcPct val="150000"/>
              </a:lnSpc>
              <a:spcBef>
                <a:spcPts val="1013"/>
              </a:spcBef>
              <a:spcAft>
                <a:spcPct val="0"/>
              </a:spcAft>
              <a:buClr>
                <a:srgbClr val="CC0066"/>
              </a:buClr>
              <a:buSzTx/>
              <a:buFont typeface="Wingdings" panose="05000000000000000000" pitchFamily="2" charset="2"/>
              <a:buChar char="Ø"/>
              <a:tabLst>
                <a:tab pos="355600" algn="l"/>
              </a:tabLst>
              <a:defRPr/>
            </a:pP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κατα</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στροφή</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μικρο</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βίων</a:t>
            </a:r>
          </a:p>
          <a:p>
            <a:pPr marL="925513" marR="0" lvl="1" indent="-457200" algn="l" defTabSz="914400" rtl="0" eaLnBrk="1" fontAlgn="base" latinLnBrk="0" hangingPunct="1">
              <a:lnSpc>
                <a:spcPct val="150000"/>
              </a:lnSpc>
              <a:spcBef>
                <a:spcPts val="675"/>
              </a:spcBef>
              <a:spcAft>
                <a:spcPct val="0"/>
              </a:spcAft>
              <a:buClr>
                <a:srgbClr val="CC0066"/>
              </a:buClr>
              <a:buSzTx/>
              <a:buFont typeface="Wingdings" panose="05000000000000000000" pitchFamily="2" charset="2"/>
              <a:buChar char="Ø"/>
              <a:tabLst>
                <a:tab pos="355600" algn="l"/>
              </a:tabLst>
              <a:defRPr/>
            </a:pP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καθα</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ρισμός</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χειρουργικών</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εργ</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αλείων από </a:t>
            </a:r>
            <a:r>
              <a:rPr kumimoji="0" lang="en-US" altLang="en-US" b="0" i="0" u="sng"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b="0" i="0"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κάθε</a:t>
            </a:r>
            <a:r>
              <a:rPr kumimoji="0" lang="el-GR" altLang="en-US" b="0" i="0"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b="0" i="0"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ρύ</a:t>
            </a:r>
            <a:r>
              <a:rPr kumimoji="0" lang="en-US" altLang="en-US" b="0" i="0"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πο </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a:t>
            </a:r>
            <a:r>
              <a:rPr kumimoji="0" lang="en-US" altLang="en-US" b="1"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πλυντήρια υπερήχων</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a:t>
            </a:r>
          </a:p>
        </p:txBody>
      </p:sp>
      <p:sp>
        <p:nvSpPr>
          <p:cNvPr id="3" name="2 - Θέση περιεχομένου">
            <a:extLst>
              <a:ext uri="{FF2B5EF4-FFF2-40B4-BE49-F238E27FC236}">
                <a16:creationId xmlns:a16="http://schemas.microsoft.com/office/drawing/2014/main" id="{ECC4B428-A94A-27E4-5098-67354D664A9E}"/>
              </a:ext>
            </a:extLst>
          </p:cNvPr>
          <p:cNvSpPr txBox="1">
            <a:spLocks/>
          </p:cNvSpPr>
          <p:nvPr/>
        </p:nvSpPr>
        <p:spPr>
          <a:xfrm>
            <a:off x="6212910" y="1841326"/>
            <a:ext cx="5035612" cy="481796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880"/>
              </a:spcBef>
              <a:spcAft>
                <a:spcPts val="0"/>
              </a:spcAft>
              <a:buClrTx/>
              <a:buSzTx/>
              <a:buFontTx/>
              <a:buNone/>
              <a:tabLst/>
              <a:defRPr/>
            </a:pPr>
            <a:r>
              <a:rPr kumimoji="0" lang="el-GR" sz="24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Αέρια: </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οξείδιο του</a:t>
            </a:r>
            <a:r>
              <a:rPr kumimoji="0" lang="el-GR" sz="24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 αιθυλενίου</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926465" marR="0" lvl="0" indent="-457200" algn="l" defTabSz="914400" rtl="0" eaLnBrk="1" fontAlgn="auto" latinLnBrk="0" hangingPunct="1">
              <a:lnSpc>
                <a:spcPct val="100000"/>
              </a:lnSpc>
              <a:spcBef>
                <a:spcPts val="690"/>
              </a:spcBef>
              <a:spcAft>
                <a:spcPts val="0"/>
              </a:spcAft>
              <a:buClr>
                <a:srgbClr val="CC0066"/>
              </a:buClr>
              <a:buSzTx/>
              <a:buFont typeface="Wingdings" charset="2"/>
              <a:buChar char="§"/>
              <a:tabLst>
                <a:tab pos="876300" algn="l"/>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αντικείμενα (ενδοσκοπικά όργανα,</a:t>
            </a:r>
            <a:r>
              <a:rPr kumimoji="0" lang="el-GR" sz="2400" b="0" i="0" u="none" strike="noStrike" kern="1200" cap="none" spc="-11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εργαλεία)</a:t>
            </a:r>
          </a:p>
          <a:p>
            <a:pPr marL="926465" marR="0" lvl="0" indent="-457200" algn="l" defTabSz="914400" rtl="0" eaLnBrk="1" fontAlgn="auto" latinLnBrk="0" hangingPunct="1">
              <a:lnSpc>
                <a:spcPct val="100000"/>
              </a:lnSpc>
              <a:spcBef>
                <a:spcPts val="670"/>
              </a:spcBef>
              <a:spcAft>
                <a:spcPts val="0"/>
              </a:spcAft>
              <a:buClr>
                <a:srgbClr val="CC0066"/>
              </a:buClr>
              <a:buSzTx/>
              <a:buFont typeface="Wingdings" charset="2"/>
              <a:buChar char="§"/>
              <a:tabLst>
                <a:tab pos="876300" algn="l"/>
              </a:tabLst>
              <a:defRPr/>
            </a:pP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μόνο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καθαρές</a:t>
            </a:r>
            <a:r>
              <a:rPr kumimoji="0" lang="el-GR" sz="2400" b="0" i="0" u="none" strike="noStrike" kern="1200" cap="none" spc="-15"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επιφάνειες</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926465" marR="0" lvl="0" indent="-457200" algn="l" defTabSz="914400" rtl="0" eaLnBrk="1" fontAlgn="auto" latinLnBrk="0" hangingPunct="1">
              <a:lnSpc>
                <a:spcPct val="100000"/>
              </a:lnSpc>
              <a:spcBef>
                <a:spcPts val="675"/>
              </a:spcBef>
              <a:spcAft>
                <a:spcPts val="0"/>
              </a:spcAft>
              <a:buClr>
                <a:srgbClr val="CC0066"/>
              </a:buClr>
              <a:buSzTx/>
              <a:buFont typeface="Wingdings" charset="2"/>
              <a:buChar char="§"/>
              <a:tabLst>
                <a:tab pos="876300" algn="l"/>
              </a:tabLst>
              <a:defRPr/>
            </a:pP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μεγάλη διάρκεια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(10-12</a:t>
            </a:r>
            <a:r>
              <a:rPr kumimoji="0" lang="el-GR" sz="2400" b="0" i="0" u="none" strike="noStrike" kern="1200" cap="none" spc="-4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ώρες)</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2700" marR="0" lvl="0" indent="0" algn="l" defTabSz="914400" rtl="0" eaLnBrk="1" fontAlgn="auto" latinLnBrk="0" hangingPunct="1">
              <a:lnSpc>
                <a:spcPct val="100000"/>
              </a:lnSpc>
              <a:spcBef>
                <a:spcPts val="1795"/>
              </a:spcBef>
              <a:spcAft>
                <a:spcPts val="0"/>
              </a:spcAft>
              <a:buClrTx/>
              <a:buSzTx/>
              <a:buFontTx/>
              <a:buNone/>
              <a:tabLst/>
              <a:defRPr/>
            </a:pPr>
            <a:r>
              <a:rPr kumimoji="0" lang="el-GR" sz="24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Υγρά: </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φορμαλδεΰδη &amp;</a:t>
            </a:r>
            <a:r>
              <a:rPr kumimoji="0" lang="el-GR" sz="2400" b="1" i="0" u="none" strike="noStrike" kern="1200" cap="none" spc="-25"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γλουταραλδεΰδη</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p:txBody>
      </p:sp>
      <p:sp>
        <p:nvSpPr>
          <p:cNvPr id="4" name="1 - Τίτλος">
            <a:extLst>
              <a:ext uri="{FF2B5EF4-FFF2-40B4-BE49-F238E27FC236}">
                <a16:creationId xmlns:a16="http://schemas.microsoft.com/office/drawing/2014/main" id="{F4CB4E8B-F264-AFF5-37A8-BB83DAD00A58}"/>
              </a:ext>
            </a:extLst>
          </p:cNvPr>
          <p:cNvSpPr txBox="1">
            <a:spLocks/>
          </p:cNvSpPr>
          <p:nvPr/>
        </p:nvSpPr>
        <p:spPr>
          <a:xfrm>
            <a:off x="5810388" y="1139818"/>
            <a:ext cx="5842992" cy="70150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b="1">
                <a:solidFill>
                  <a:schemeClr val="tx1">
                    <a:lumMod val="65000"/>
                    <a:lumOff val="35000"/>
                  </a:schemeClr>
                </a:solidFill>
              </a:rPr>
              <a:t>  Αποστείρωση με υπέρηχους</a:t>
            </a:r>
            <a:br>
              <a:rPr lang="el-GR" sz="3200" b="1">
                <a:solidFill>
                  <a:schemeClr val="tx1">
                    <a:lumMod val="65000"/>
                    <a:lumOff val="35000"/>
                  </a:schemeClr>
                </a:solidFill>
              </a:rPr>
            </a:br>
            <a:endParaRPr lang="el-GR" sz="3200" b="1" dirty="0">
              <a:solidFill>
                <a:schemeClr val="tx1">
                  <a:lumMod val="65000"/>
                  <a:lumOff val="35000"/>
                </a:schemeClr>
              </a:solidFill>
            </a:endParaRPr>
          </a:p>
        </p:txBody>
      </p:sp>
    </p:spTree>
    <p:extLst>
      <p:ext uri="{BB962C8B-B14F-4D97-AF65-F5344CB8AC3E}">
        <p14:creationId xmlns:p14="http://schemas.microsoft.com/office/powerpoint/2010/main" val="134782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89489" y="905439"/>
            <a:ext cx="5842992" cy="854176"/>
          </a:xfrm>
        </p:spPr>
        <p:txBody>
          <a:bodyPr>
            <a:normAutofit fontScale="90000"/>
          </a:bodyPr>
          <a:lstStyle/>
          <a:p>
            <a:r>
              <a:rPr lang="el-GR" sz="3200" b="1" dirty="0">
                <a:solidFill>
                  <a:schemeClr val="tx1">
                    <a:lumMod val="65000"/>
                    <a:lumOff val="35000"/>
                  </a:schemeClr>
                </a:solidFill>
              </a:rPr>
              <a:t>Εισαγωγή-Θεωρητικό υπόβαθρο</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sp>
        <p:nvSpPr>
          <p:cNvPr id="3" name="2 - Θέση περιεχομένου"/>
          <p:cNvSpPr>
            <a:spLocks noGrp="1"/>
          </p:cNvSpPr>
          <p:nvPr>
            <p:ph idx="1"/>
          </p:nvPr>
        </p:nvSpPr>
        <p:spPr>
          <a:xfrm>
            <a:off x="595157" y="1403647"/>
            <a:ext cx="7376160" cy="5252989"/>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endParaRPr lang="el-GR" sz="2000" dirty="0">
              <a:solidFill>
                <a:schemeClr val="tx1">
                  <a:lumMod val="65000"/>
                  <a:lumOff val="35000"/>
                </a:schemeClr>
              </a:solidFill>
              <a:latin typeface="+mj-lt"/>
            </a:endParaRPr>
          </a:p>
          <a:p>
            <a:pPr algn="just"/>
            <a:r>
              <a:rPr lang="el-GR" sz="2000" dirty="0">
                <a:solidFill>
                  <a:schemeClr val="tx1">
                    <a:lumMod val="65000"/>
                    <a:lumOff val="35000"/>
                  </a:schemeClr>
                </a:solidFill>
                <a:latin typeface="+mj-lt"/>
              </a:rPr>
              <a:t>Οι μικροοργανισμοί υπάρχουν στο περιβάλλον, στον αέρα, στο νερό, στα τρόφιμα και στο ανθρώπινο σώμα. Ορισμένοι είναι ακίνδυνοι, πολλοί είναι ωφέλιμοι και ορισμένοι αποτελούν μια συνεχή δυνητική απειλή για τον άνθρωπο.</a:t>
            </a:r>
          </a:p>
          <a:p>
            <a:pPr algn="just"/>
            <a:r>
              <a:rPr lang="el-GR" sz="2000" dirty="0">
                <a:solidFill>
                  <a:schemeClr val="tx1">
                    <a:lumMod val="65000"/>
                    <a:lumOff val="35000"/>
                  </a:schemeClr>
                </a:solidFill>
                <a:latin typeface="+mj-lt"/>
              </a:rPr>
              <a:t>Η συνύπαρξη ανθρώπων και μικροοργανισμών είναι στενά συνδεδεμένη με τη ζωή.</a:t>
            </a:r>
          </a:p>
          <a:p>
            <a:pPr algn="just"/>
            <a:r>
              <a:rPr lang="el-GR" sz="2000" dirty="0">
                <a:solidFill>
                  <a:schemeClr val="tx1">
                    <a:lumMod val="65000"/>
                    <a:lumOff val="35000"/>
                  </a:schemeClr>
                </a:solidFill>
                <a:latin typeface="+mj-lt"/>
              </a:rPr>
              <a:t>Ωστόσο, η παρουσία μικροοργανισμών στον νοσοκομειακό περιβάλλον, ακόμη και εκείνων που θεωρούνται αβλαβείς, ενέχει σταθερό κίνδυνο νοσοκομειακών λοιμώξεων.</a:t>
            </a:r>
          </a:p>
          <a:p>
            <a:pPr algn="just"/>
            <a:r>
              <a:rPr lang="el-GR" sz="2000" dirty="0">
                <a:solidFill>
                  <a:schemeClr val="tx1">
                    <a:lumMod val="65000"/>
                    <a:lumOff val="35000"/>
                  </a:schemeClr>
                </a:solidFill>
                <a:latin typeface="+mj-lt"/>
              </a:rPr>
              <a:t>Οι </a:t>
            </a:r>
            <a:r>
              <a:rPr lang="el-GR" sz="2000" b="1" dirty="0">
                <a:solidFill>
                  <a:schemeClr val="tx1">
                    <a:lumMod val="65000"/>
                    <a:lumOff val="35000"/>
                  </a:schemeClr>
                </a:solidFill>
                <a:latin typeface="+mj-lt"/>
              </a:rPr>
              <a:t>νοσοκομειακές λοιμώξεις (ΝΛ), ή οι σχετιζόμενες με την υγειονομική περίθαλψη λοιμώξεις (</a:t>
            </a:r>
            <a:r>
              <a:rPr lang="el-GR" sz="2000" b="1" dirty="0" err="1">
                <a:solidFill>
                  <a:schemeClr val="tx1">
                    <a:lumMod val="65000"/>
                    <a:lumOff val="35000"/>
                  </a:schemeClr>
                </a:solidFill>
                <a:latin typeface="+mj-lt"/>
              </a:rPr>
              <a:t>Healthcare</a:t>
            </a:r>
            <a:r>
              <a:rPr lang="el-GR" sz="2000" b="1" dirty="0">
                <a:solidFill>
                  <a:schemeClr val="tx1">
                    <a:lumMod val="65000"/>
                    <a:lumOff val="35000"/>
                  </a:schemeClr>
                </a:solidFill>
                <a:latin typeface="+mj-lt"/>
              </a:rPr>
              <a:t> </a:t>
            </a:r>
            <a:r>
              <a:rPr lang="el-GR" sz="2000" b="1" dirty="0" err="1">
                <a:solidFill>
                  <a:schemeClr val="tx1">
                    <a:lumMod val="65000"/>
                    <a:lumOff val="35000"/>
                  </a:schemeClr>
                </a:solidFill>
                <a:latin typeface="+mj-lt"/>
              </a:rPr>
              <a:t>associated</a:t>
            </a:r>
            <a:r>
              <a:rPr lang="el-GR" sz="2000" b="1" dirty="0">
                <a:solidFill>
                  <a:schemeClr val="tx1">
                    <a:lumMod val="65000"/>
                    <a:lumOff val="35000"/>
                  </a:schemeClr>
                </a:solidFill>
                <a:latin typeface="+mj-lt"/>
              </a:rPr>
              <a:t> </a:t>
            </a:r>
            <a:r>
              <a:rPr lang="el-GR" sz="2000" b="1" dirty="0" err="1">
                <a:solidFill>
                  <a:schemeClr val="tx1">
                    <a:lumMod val="65000"/>
                    <a:lumOff val="35000"/>
                  </a:schemeClr>
                </a:solidFill>
                <a:latin typeface="+mj-lt"/>
              </a:rPr>
              <a:t>infections</a:t>
            </a:r>
            <a:r>
              <a:rPr lang="el-GR" sz="2000" b="1" dirty="0">
                <a:solidFill>
                  <a:schemeClr val="tx1">
                    <a:lumMod val="65000"/>
                    <a:lumOff val="35000"/>
                  </a:schemeClr>
                </a:solidFill>
                <a:latin typeface="+mj-lt"/>
              </a:rPr>
              <a:t>, </a:t>
            </a:r>
            <a:r>
              <a:rPr lang="el-GR" sz="2000" b="1" dirty="0" err="1">
                <a:solidFill>
                  <a:schemeClr val="tx1">
                    <a:lumMod val="65000"/>
                    <a:lumOff val="35000"/>
                  </a:schemeClr>
                </a:solidFill>
                <a:latin typeface="+mj-lt"/>
              </a:rPr>
              <a:t>HCAIs</a:t>
            </a:r>
            <a:r>
              <a:rPr lang="el-GR" sz="2000" b="1" dirty="0">
                <a:solidFill>
                  <a:schemeClr val="tx1">
                    <a:lumMod val="65000"/>
                    <a:lumOff val="35000"/>
                  </a:schemeClr>
                </a:solidFill>
                <a:latin typeface="+mj-lt"/>
              </a:rPr>
              <a:t>)</a:t>
            </a:r>
            <a:r>
              <a:rPr lang="el-GR" sz="2000" dirty="0">
                <a:solidFill>
                  <a:schemeClr val="tx1">
                    <a:lumMod val="65000"/>
                    <a:lumOff val="35000"/>
                  </a:schemeClr>
                </a:solidFill>
                <a:latin typeface="+mj-lt"/>
              </a:rPr>
              <a:t>, πρόκειται για ένα μείζον πρόβλημα δημόσιας υγείας και ένα σημαντικό αίτιο νοσηρότητας και θνησιμότητας μεταξύ νοσηλευόμενων ασθενών παγκοσμίως.</a:t>
            </a:r>
          </a:p>
          <a:p>
            <a:endParaRPr lang="el-GR" sz="2000" dirty="0">
              <a:solidFill>
                <a:schemeClr val="tx1">
                  <a:lumMod val="65000"/>
                  <a:lumOff val="35000"/>
                </a:schemeClr>
              </a:solidFill>
              <a:latin typeface="+mj-lt"/>
            </a:endParaRPr>
          </a:p>
        </p:txBody>
      </p:sp>
      <p:pic>
        <p:nvPicPr>
          <p:cNvPr id="4" name="Εικόνα 3">
            <a:extLst>
              <a:ext uri="{FF2B5EF4-FFF2-40B4-BE49-F238E27FC236}">
                <a16:creationId xmlns:a16="http://schemas.microsoft.com/office/drawing/2014/main" id="{36404BCE-BE4A-6E8C-4561-72B1512E981A}"/>
              </a:ext>
            </a:extLst>
          </p:cNvPr>
          <p:cNvPicPr>
            <a:picLocks noChangeAspect="1"/>
          </p:cNvPicPr>
          <p:nvPr/>
        </p:nvPicPr>
        <p:blipFill>
          <a:blip r:embed="rId3"/>
          <a:stretch>
            <a:fillRect/>
          </a:stretch>
        </p:blipFill>
        <p:spPr>
          <a:xfrm>
            <a:off x="8568191" y="175744"/>
            <a:ext cx="3207797" cy="1983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Εικόνα 5">
            <a:extLst>
              <a:ext uri="{FF2B5EF4-FFF2-40B4-BE49-F238E27FC236}">
                <a16:creationId xmlns:a16="http://schemas.microsoft.com/office/drawing/2014/main" id="{585408C9-5D45-8D69-801A-334B6841305B}"/>
              </a:ext>
            </a:extLst>
          </p:cNvPr>
          <p:cNvPicPr>
            <a:picLocks noChangeAspect="1"/>
          </p:cNvPicPr>
          <p:nvPr/>
        </p:nvPicPr>
        <p:blipFill>
          <a:blip r:embed="rId4"/>
          <a:stretch>
            <a:fillRect/>
          </a:stretch>
        </p:blipFill>
        <p:spPr>
          <a:xfrm>
            <a:off x="8891587" y="2546647"/>
            <a:ext cx="2638425" cy="2295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pic>
        <p:nvPicPr>
          <p:cNvPr id="5" name="Εικόνα 4">
            <a:extLst>
              <a:ext uri="{FF2B5EF4-FFF2-40B4-BE49-F238E27FC236}">
                <a16:creationId xmlns:a16="http://schemas.microsoft.com/office/drawing/2014/main" id="{383E9EB9-236D-E494-57BB-F4399F5D5911}"/>
              </a:ext>
            </a:extLst>
          </p:cNvPr>
          <p:cNvPicPr>
            <a:picLocks noChangeAspect="1"/>
          </p:cNvPicPr>
          <p:nvPr/>
        </p:nvPicPr>
        <p:blipFill>
          <a:blip r:embed="rId6"/>
          <a:stretch>
            <a:fillRect/>
          </a:stretch>
        </p:blipFill>
        <p:spPr>
          <a:xfrm>
            <a:off x="9114341" y="5010752"/>
            <a:ext cx="2115495" cy="1847248"/>
          </a:xfrm>
          <a:prstGeom prst="rect">
            <a:avLst/>
          </a:prstGeom>
        </p:spPr>
      </p:pic>
    </p:spTree>
    <p:extLst>
      <p:ext uri="{BB962C8B-B14F-4D97-AF65-F5344CB8AC3E}">
        <p14:creationId xmlns:p14="http://schemas.microsoft.com/office/powerpoint/2010/main" val="1269913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11722" y="795427"/>
            <a:ext cx="5842992" cy="701507"/>
          </a:xfrm>
        </p:spPr>
        <p:txBody>
          <a:bodyPr>
            <a:normAutofit fontScale="90000"/>
          </a:bodyPr>
          <a:lstStyle/>
          <a:p>
            <a:pPr algn="ctr"/>
            <a:r>
              <a:rPr lang="el-GR" sz="3200" b="1" dirty="0">
                <a:solidFill>
                  <a:schemeClr val="tx1">
                    <a:lumMod val="65000"/>
                    <a:lumOff val="35000"/>
                  </a:schemeClr>
                </a:solidFill>
              </a:rPr>
              <a:t>  Αποστείρωση με ατμό</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624" y="198711"/>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943477" y="1319902"/>
            <a:ext cx="10305045" cy="533938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Ασφαλής για το περιβάλλον και τους εργαζόμενους</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Σύντομος χρόνος αποστείρωσης (134</a:t>
            </a:r>
            <a:r>
              <a:rPr kumimoji="0" 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°C</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-5</a:t>
            </a:r>
            <a:r>
              <a:rPr kumimoji="0" 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min  &amp;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121</a:t>
            </a:r>
            <a:r>
              <a:rPr kumimoji="0" 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itchFamily="18" charset="0"/>
              </a:rPr>
              <a:t>°C</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 </a:t>
            </a:r>
            <a:r>
              <a:rPr kumimoji="0" 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15 min</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Μη τοξική, δεν απαιτείται αερισμός, επηρεάζεται ελάχιστα από οργανικά και ανόργανα υλικά</a:t>
            </a:r>
          </a:p>
          <a:p>
            <a:pPr marL="228600" marR="0" lvl="0" indent="-228600" algn="l" defTabSz="914400" rtl="0" eaLnBrk="1" fontAlgn="auto" latinLnBrk="0" hangingPunct="1">
              <a:lnSpc>
                <a:spcPct val="90000"/>
              </a:lnSpc>
              <a:spcBef>
                <a:spcPct val="50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Βασικοί παράγοντες: Θερμοκρασία, Πίεση, Χρόνος, Ποιότητα ατμού</a:t>
            </a:r>
          </a:p>
          <a:p>
            <a:pPr marL="228600" marR="0" lvl="0" indent="-228600" algn="l" defTabSz="914400" rtl="0" eaLnBrk="1" fontAlgn="auto" latinLnBrk="0" hangingPunct="1">
              <a:lnSpc>
                <a:spcPct val="90000"/>
              </a:lnSpc>
              <a:spcBef>
                <a:spcPct val="50000"/>
              </a:spcBef>
              <a:spcAft>
                <a:spcPts val="0"/>
              </a:spcAft>
              <a:buClrTx/>
              <a:buSzTx/>
              <a:buFontTx/>
              <a:buChar char="-"/>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Επιβλαβής για θερμοευαίσθητα εργαλεία</a:t>
            </a:r>
          </a:p>
          <a:p>
            <a:pPr marL="228600" marR="0" lvl="0" indent="-228600" algn="l" defTabSz="914400" rtl="0" eaLnBrk="1" fontAlgn="auto" latinLnBrk="0" hangingPunct="1">
              <a:lnSpc>
                <a:spcPct val="90000"/>
              </a:lnSpc>
              <a:spcBef>
                <a:spcPct val="50000"/>
              </a:spcBef>
              <a:spcAft>
                <a:spcPts val="0"/>
              </a:spcAft>
              <a:buClrTx/>
              <a:buSzTx/>
              <a:buFontTx/>
              <a:buChar char="-"/>
              <a:tabLst/>
              <a:defRPr/>
            </a:pPr>
            <a:r>
              <a:rPr kumimoji="0" lang="el-GR" sz="2400" b="0" i="0" u="none" strike="noStrike" kern="1200" cap="none" spc="0" normalizeH="0" baseline="0" noProof="0" dirty="0" err="1">
                <a:ln>
                  <a:noFill/>
                </a:ln>
                <a:solidFill>
                  <a:schemeClr val="tx1">
                    <a:lumMod val="65000"/>
                    <a:lumOff val="35000"/>
                  </a:schemeClr>
                </a:solidFill>
                <a:effectLst/>
                <a:uLnTx/>
                <a:uFillTx/>
                <a:latin typeface="+mj-lt"/>
                <a:ea typeface="+mn-ea"/>
                <a:cs typeface="+mn-cs"/>
              </a:rPr>
              <a:t>Μικροχειρουργικά</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εργαλεία καταστρέφονται από την επαναλαμβανόμενη χρήση</a:t>
            </a:r>
          </a:p>
          <a:p>
            <a:pPr marL="228600" marR="0" lvl="0" indent="-228600" algn="l" defTabSz="914400" rtl="0" eaLnBrk="1" fontAlgn="auto" latinLnBrk="0" hangingPunct="1">
              <a:lnSpc>
                <a:spcPct val="90000"/>
              </a:lnSpc>
              <a:spcBef>
                <a:spcPct val="50000"/>
              </a:spcBef>
              <a:spcAft>
                <a:spcPts val="0"/>
              </a:spcAft>
              <a:buClrTx/>
              <a:buSzTx/>
              <a:buFontTx/>
              <a:buChar char="-"/>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Αποστείρωση με ατμό: είναι η πιο αποτελεσματική και η πλέον οικονομική μέθοδος κλιβανισμού, φιλική και συμβατή με υλικά και περιβάλλον</a:t>
            </a:r>
          </a:p>
        </p:txBody>
      </p:sp>
    </p:spTree>
    <p:extLst>
      <p:ext uri="{BB962C8B-B14F-4D97-AF65-F5344CB8AC3E}">
        <p14:creationId xmlns:p14="http://schemas.microsoft.com/office/powerpoint/2010/main" val="373115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1606" y="986424"/>
            <a:ext cx="5966564" cy="701508"/>
          </a:xfrm>
        </p:spPr>
        <p:txBody>
          <a:bodyPr>
            <a:noAutofit/>
          </a:bodyPr>
          <a:lstStyle/>
          <a:p>
            <a:r>
              <a:rPr lang="el-GR" sz="2400" b="1" dirty="0">
                <a:solidFill>
                  <a:schemeClr val="tx1">
                    <a:lumMod val="65000"/>
                    <a:lumOff val="35000"/>
                  </a:schemeClr>
                </a:solidFill>
              </a:rPr>
              <a:t> Αποστείρωση με 100% οξείδιο του αιθυλενίου</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71605" y="1631565"/>
            <a:ext cx="5724395" cy="501206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Συμβατό με τα περισσότερα υλικά</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Διεισδύει και στους αυλούς</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Εύκολη χρήση και παρακολούθηση</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Απαιτεί χρόνο για αερισμό</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Τοξική, καρκινογόνος, εύφλεκτη </a:t>
            </a:r>
          </a:p>
        </p:txBody>
      </p:sp>
      <p:pic>
        <p:nvPicPr>
          <p:cNvPr id="3" name="Εικόνα 2">
            <a:extLst>
              <a:ext uri="{FF2B5EF4-FFF2-40B4-BE49-F238E27FC236}">
                <a16:creationId xmlns:a16="http://schemas.microsoft.com/office/drawing/2014/main" id="{1BA211B5-61AC-D81A-7639-3CA42CD24273}"/>
              </a:ext>
            </a:extLst>
          </p:cNvPr>
          <p:cNvPicPr>
            <a:picLocks noChangeAspect="1"/>
          </p:cNvPicPr>
          <p:nvPr/>
        </p:nvPicPr>
        <p:blipFill>
          <a:blip r:embed="rId4"/>
          <a:stretch>
            <a:fillRect/>
          </a:stretch>
        </p:blipFill>
        <p:spPr>
          <a:xfrm>
            <a:off x="2123511" y="4233798"/>
            <a:ext cx="1701361" cy="2170702"/>
          </a:xfrm>
          <a:prstGeom prst="rect">
            <a:avLst/>
          </a:prstGeom>
        </p:spPr>
      </p:pic>
      <p:sp>
        <p:nvSpPr>
          <p:cNvPr id="4" name="2 - Θέση περιεχομένου">
            <a:extLst>
              <a:ext uri="{FF2B5EF4-FFF2-40B4-BE49-F238E27FC236}">
                <a16:creationId xmlns:a16="http://schemas.microsoft.com/office/drawing/2014/main" id="{DCBB8D07-F62F-8B52-480C-AEC1B5EACEA8}"/>
              </a:ext>
            </a:extLst>
          </p:cNvPr>
          <p:cNvSpPr txBox="1">
            <a:spLocks/>
          </p:cNvSpPr>
          <p:nvPr/>
        </p:nvSpPr>
        <p:spPr>
          <a:xfrm>
            <a:off x="6338169" y="1634746"/>
            <a:ext cx="5724395" cy="501206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ΠΛΑΣΜΑ : είναι η κατάσταση της ύλης που παράγεται με επίδραση ισχυρού ηλεκτρικού πεδίου</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Η2Ο2 + Νερό και ηλεκτρικό πεδίο</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       =&gt; ελεύθερες ρίζες που αντιδρούν με τις κυτταρικές μεμβράνες, τα ένζυμα που αναστέλλουν τις ζωτικές λειτουργίες των μικροοργανισμών</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Μετά τα ενεργά στοιχεία ανασχηματίζονται και συνθέτουν Ο2 και Η2Ο</a:t>
            </a:r>
          </a:p>
        </p:txBody>
      </p:sp>
      <p:sp>
        <p:nvSpPr>
          <p:cNvPr id="5" name="1 - Τίτλος">
            <a:extLst>
              <a:ext uri="{FF2B5EF4-FFF2-40B4-BE49-F238E27FC236}">
                <a16:creationId xmlns:a16="http://schemas.microsoft.com/office/drawing/2014/main" id="{4D45ED29-CE19-693E-AA44-910A8F8E50EF}"/>
              </a:ext>
            </a:extLst>
          </p:cNvPr>
          <p:cNvSpPr txBox="1">
            <a:spLocks/>
          </p:cNvSpPr>
          <p:nvPr/>
        </p:nvSpPr>
        <p:spPr>
          <a:xfrm>
            <a:off x="6864264" y="1102290"/>
            <a:ext cx="4559474" cy="5073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400" b="1" dirty="0">
                <a:solidFill>
                  <a:schemeClr val="tx1">
                    <a:lumMod val="65000"/>
                    <a:lumOff val="35000"/>
                  </a:schemeClr>
                </a:solidFill>
              </a:rPr>
              <a:t>Αποστείρωση πλάσματος με Η2Ο2</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6" name="Εικόνα 5">
            <a:extLst>
              <a:ext uri="{FF2B5EF4-FFF2-40B4-BE49-F238E27FC236}">
                <a16:creationId xmlns:a16="http://schemas.microsoft.com/office/drawing/2014/main" id="{596780E4-F89E-2165-B483-7A2419CEE140}"/>
              </a:ext>
            </a:extLst>
          </p:cNvPr>
          <p:cNvPicPr>
            <a:picLocks noChangeAspect="1"/>
          </p:cNvPicPr>
          <p:nvPr/>
        </p:nvPicPr>
        <p:blipFill>
          <a:blip r:embed="rId5"/>
          <a:stretch>
            <a:fillRect/>
          </a:stretch>
        </p:blipFill>
        <p:spPr>
          <a:xfrm>
            <a:off x="3824872" y="4194461"/>
            <a:ext cx="2128446" cy="2063948"/>
          </a:xfrm>
          <a:prstGeom prst="rect">
            <a:avLst/>
          </a:prstGeom>
        </p:spPr>
      </p:pic>
    </p:spTree>
    <p:extLst>
      <p:ext uri="{BB962C8B-B14F-4D97-AF65-F5344CB8AC3E}">
        <p14:creationId xmlns:p14="http://schemas.microsoft.com/office/powerpoint/2010/main" val="2505450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92544" y="908136"/>
            <a:ext cx="8729246" cy="701508"/>
          </a:xfrm>
        </p:spPr>
        <p:txBody>
          <a:bodyPr>
            <a:normAutofit fontScale="90000"/>
          </a:bodyPr>
          <a:lstStyle/>
          <a:p>
            <a:r>
              <a:rPr lang="el-GR" sz="3200" b="1" dirty="0">
                <a:solidFill>
                  <a:schemeClr val="tx1">
                    <a:lumMod val="65000"/>
                    <a:lumOff val="35000"/>
                  </a:schemeClr>
                </a:solidFill>
              </a:rPr>
              <a:t>Αποστείρωση πλάσματος με Η2Ο2</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1039660" y="1609644"/>
            <a:ext cx="5724395" cy="501206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Διαδικασία χαμηλής θερμοκρασίας (&lt;50 °C)</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Διάρκεια κύκλου 28-75 min</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Χρησιμοποιείται για θερμο-υγροευαίσθητα υλικά</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Δεν απαιτείται αερισμός</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Ασφαλής για το περιβάλλον</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Κυτταρίνη, λινά και υγρά δεν αποστειρώνονται</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Περιορισμένη διεισδυτικότητα</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Ακριβό </a:t>
            </a:r>
            <a:endPar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4" name="Εικόνα 3">
            <a:extLst>
              <a:ext uri="{FF2B5EF4-FFF2-40B4-BE49-F238E27FC236}">
                <a16:creationId xmlns:a16="http://schemas.microsoft.com/office/drawing/2014/main" id="{091E39ED-2C78-1AB3-3A2B-9DC4AD2C1EA4}"/>
              </a:ext>
            </a:extLst>
          </p:cNvPr>
          <p:cNvPicPr>
            <a:picLocks noChangeAspect="1"/>
          </p:cNvPicPr>
          <p:nvPr/>
        </p:nvPicPr>
        <p:blipFill>
          <a:blip r:embed="rId4"/>
          <a:stretch>
            <a:fillRect/>
          </a:stretch>
        </p:blipFill>
        <p:spPr>
          <a:xfrm>
            <a:off x="7806683" y="1609644"/>
            <a:ext cx="2816596" cy="2731245"/>
          </a:xfrm>
          <a:prstGeom prst="rect">
            <a:avLst/>
          </a:prstGeom>
        </p:spPr>
      </p:pic>
    </p:spTree>
    <p:extLst>
      <p:ext uri="{BB962C8B-B14F-4D97-AF65-F5344CB8AC3E}">
        <p14:creationId xmlns:p14="http://schemas.microsoft.com/office/powerpoint/2010/main" val="1283539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92544" y="908136"/>
            <a:ext cx="8729246" cy="701508"/>
          </a:xfrm>
        </p:spPr>
        <p:txBody>
          <a:bodyPr>
            <a:normAutofit fontScale="90000"/>
          </a:bodyPr>
          <a:lstStyle/>
          <a:p>
            <a:r>
              <a:rPr lang="el-GR" sz="3200" b="1" dirty="0">
                <a:solidFill>
                  <a:schemeClr val="tx1">
                    <a:lumMod val="65000"/>
                    <a:lumOff val="35000"/>
                  </a:schemeClr>
                </a:solidFill>
              </a:rPr>
              <a:t>Παρακολούθηση διαδικασίας αποστείρωσης</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13359" y="1478170"/>
            <a:ext cx="10897065" cy="501206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Μηχανικό </a:t>
            </a:r>
            <a:r>
              <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monitoring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για τους αποστειρωτές ατμού περιλαμβάνει την καθημερινή εκτίμηση του χρόνου και της θερμοκρασίας του κύκλου αποστείρωσης με την μελέτη των διαγραμμάτων καταγραφής της θερμοκρασίας και του χρόνου ή την εκτίμηση της πίεσης με όργανα μέτρησης της πίεσης</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Οι χημικοί δείκτες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είναι εύκολοι στη χρήση, μη δαπανηροί και δείχνουν ότι το αντικείμενο έχει εκτεθεί στη διαδικασία της αποστείρωσης. Τοποθετούνται στο πακέτο για να δείξουν ότι το πακέτο έχει επεξεργαστεί διαμέσου ενός κύκλου αποστείρωσης, αλλά δεν αποδεικνύουν ότι η αποστείρωση έχει επιτευχθεί.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l-GR" sz="2400" b="0" i="0" u="none" strike="noStrike" kern="1200" cap="none" spc="0" normalizeH="0" baseline="0" noProof="0" dirty="0">
                <a:ln>
                  <a:noFill/>
                </a:ln>
                <a:solidFill>
                  <a:srgbClr val="FF0000"/>
                </a:solidFill>
                <a:effectLst/>
                <a:uLnTx/>
                <a:uFillTx/>
                <a:latin typeface="+mj-lt"/>
                <a:ea typeface="+mn-ea"/>
                <a:cs typeface="+mn-cs"/>
              </a:rPr>
              <a:t>Οι χημικοί δείκτες είναι χάρτινες ταινίες (λωρίδες) που αλλάζουν χρώμα όταν μια ή περισσότερες παράμετροι της αποστείρωσης  είναι παρούσες. </a:t>
            </a:r>
          </a:p>
        </p:txBody>
      </p:sp>
    </p:spTree>
    <p:extLst>
      <p:ext uri="{BB962C8B-B14F-4D97-AF65-F5344CB8AC3E}">
        <p14:creationId xmlns:p14="http://schemas.microsoft.com/office/powerpoint/2010/main" val="210108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92544" y="908136"/>
            <a:ext cx="8729246" cy="701508"/>
          </a:xfrm>
        </p:spPr>
        <p:txBody>
          <a:bodyPr>
            <a:normAutofit fontScale="90000"/>
          </a:bodyPr>
          <a:lstStyle/>
          <a:p>
            <a:r>
              <a:rPr lang="el-GR" sz="3200" b="1" dirty="0">
                <a:solidFill>
                  <a:schemeClr val="tx1">
                    <a:lumMod val="65000"/>
                    <a:lumOff val="35000"/>
                  </a:schemeClr>
                </a:solidFill>
              </a:rPr>
              <a:t>Παρακολούθηση διαδικασίας αποστείρωσης</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638829" y="1465546"/>
            <a:ext cx="10854476" cy="518121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Οι βιολογικοί δείκτες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θεωρούνται οι πιο ακριβείς για το ιδανικό </a:t>
            </a:r>
            <a:r>
              <a:rPr kumimoji="0" 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monitoring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της διαδικασίας της αποστείρωσης διότι μετρούν άμεσα τη διαδικασία της αποστείρωσης με τους πιο ανθεκτικούς μικροοργανισμούς (σπόροι βακίλων) </a:t>
            </a:r>
          </a:p>
          <a:p>
            <a:pPr>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Η απόδειξη ότι ο βιολογικός δείκτης έχει αδρανοποιηθεί υποδηλώνει ισχυρά ότι τα άλλα δυνητικά παθογόνα στο φορτίο του αποστειρωτή θα έχουν καταστραφεί </a:t>
            </a:r>
          </a:p>
          <a:p>
            <a:pPr>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Οι αποστειρωτές θα πρέπει να ελέγχονται τουλάχιστον εβδομαδιαία με τους κατάλληλους σπόρους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spTree>
    <p:extLst>
      <p:ext uri="{BB962C8B-B14F-4D97-AF65-F5344CB8AC3E}">
        <p14:creationId xmlns:p14="http://schemas.microsoft.com/office/powerpoint/2010/main" val="4085955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92544" y="908136"/>
            <a:ext cx="8729246" cy="701508"/>
          </a:xfrm>
        </p:spPr>
        <p:txBody>
          <a:bodyPr>
            <a:normAutofit fontScale="90000"/>
          </a:bodyPr>
          <a:lstStyle/>
          <a:p>
            <a:r>
              <a:rPr lang="el-GR" sz="3200" b="1" dirty="0">
                <a:solidFill>
                  <a:schemeClr val="tx1">
                    <a:lumMod val="65000"/>
                    <a:lumOff val="35000"/>
                  </a:schemeClr>
                </a:solidFill>
              </a:rPr>
              <a:t>Ταξινόμηση νοσοκομειακού εξοπλισμού κατά Spaulding</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25677" y="1440494"/>
            <a:ext cx="11153560" cy="518121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Το 1968 ο </a:t>
            </a:r>
            <a:r>
              <a:rPr kumimoji="0" lang="en-US" sz="2400" b="0"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Earle H Spaulding</a:t>
            </a:r>
            <a:r>
              <a:rPr kumimoji="0" lang="el-GR" sz="2400" b="0"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 πίστευε ότι η φύση της απολύμανσης θα μπορούσε να γίνει κατανοητή εύκολα εάν τα εργαλεία και τα είδη νοσηλείας του ασθενή κατηγοριοποιούνταν </a:t>
            </a: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ως κρίσιμα, ημικρίσιμα και μη κρίσιμα </a:t>
            </a:r>
            <a:r>
              <a:rPr kumimoji="0" lang="el-GR" sz="2400" b="0"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ανάλογα με τον βαθμό επικινδυνότητας τους για λοίμωξη  που ενέχει η χρήση τους.</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Αυτή η ταξινόμηση είναι τόσο σαφής και ορθολογιστική που διατηρήθηκε, τελειοποιήθηκε και χρησιμοποιείται με επιτυχία έως στις μέρες μας από τους επαγγελματίες ελέγχου λοιμώξεων.</a:t>
            </a:r>
          </a:p>
        </p:txBody>
      </p:sp>
    </p:spTree>
    <p:extLst>
      <p:ext uri="{BB962C8B-B14F-4D97-AF65-F5344CB8AC3E}">
        <p14:creationId xmlns:p14="http://schemas.microsoft.com/office/powerpoint/2010/main" val="870653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02706" y="1027184"/>
            <a:ext cx="11498893" cy="908137"/>
          </a:xfrm>
        </p:spPr>
        <p:txBody>
          <a:bodyPr>
            <a:normAutofit/>
          </a:bodyPr>
          <a:lstStyle/>
          <a:p>
            <a:r>
              <a:rPr lang="el-GR" sz="2400" b="1" dirty="0">
                <a:solidFill>
                  <a:schemeClr val="tx1">
                    <a:lumMod val="65000"/>
                    <a:lumOff val="35000"/>
                  </a:schemeClr>
                </a:solidFill>
              </a:rPr>
              <a:t>Διάκριση αντικειμένων και επίπεδο διαχείρισης κατά Spaulding</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graphicFrame>
        <p:nvGraphicFramePr>
          <p:cNvPr id="3" name="3 - Πίνακας">
            <a:extLst>
              <a:ext uri="{FF2B5EF4-FFF2-40B4-BE49-F238E27FC236}">
                <a16:creationId xmlns:a16="http://schemas.microsoft.com/office/drawing/2014/main" id="{B853A8A1-5C01-0B48-4BF1-A9FEBA87FB22}"/>
              </a:ext>
            </a:extLst>
          </p:cNvPr>
          <p:cNvGraphicFramePr>
            <a:graphicFrameLocks noGrp="1"/>
          </p:cNvGraphicFramePr>
          <p:nvPr>
            <p:extLst>
              <p:ext uri="{D42A27DB-BD31-4B8C-83A1-F6EECF244321}">
                <p14:modId xmlns:p14="http://schemas.microsoft.com/office/powerpoint/2010/main" val="2926630697"/>
              </p:ext>
            </p:extLst>
          </p:nvPr>
        </p:nvGraphicFramePr>
        <p:xfrm>
          <a:off x="901874" y="1689368"/>
          <a:ext cx="9782827" cy="4582756"/>
        </p:xfrm>
        <a:graphic>
          <a:graphicData uri="http://schemas.openxmlformats.org/drawingml/2006/table">
            <a:tbl>
              <a:tblPr firstRow="1" bandRow="1">
                <a:tableStyleId>{5C22544A-7EE6-4342-B048-85BDC9FD1C3A}</a:tableStyleId>
              </a:tblPr>
              <a:tblGrid>
                <a:gridCol w="1588664">
                  <a:extLst>
                    <a:ext uri="{9D8B030D-6E8A-4147-A177-3AD203B41FA5}">
                      <a16:colId xmlns:a16="http://schemas.microsoft.com/office/drawing/2014/main" val="20000"/>
                    </a:ext>
                  </a:extLst>
                </a:gridCol>
                <a:gridCol w="4036461">
                  <a:extLst>
                    <a:ext uri="{9D8B030D-6E8A-4147-A177-3AD203B41FA5}">
                      <a16:colId xmlns:a16="http://schemas.microsoft.com/office/drawing/2014/main" val="20001"/>
                    </a:ext>
                  </a:extLst>
                </a:gridCol>
                <a:gridCol w="2201136">
                  <a:extLst>
                    <a:ext uri="{9D8B030D-6E8A-4147-A177-3AD203B41FA5}">
                      <a16:colId xmlns:a16="http://schemas.microsoft.com/office/drawing/2014/main" val="20002"/>
                    </a:ext>
                  </a:extLst>
                </a:gridCol>
                <a:gridCol w="1956566">
                  <a:extLst>
                    <a:ext uri="{9D8B030D-6E8A-4147-A177-3AD203B41FA5}">
                      <a16:colId xmlns:a16="http://schemas.microsoft.com/office/drawing/2014/main" val="20003"/>
                    </a:ext>
                  </a:extLst>
                </a:gridCol>
              </a:tblGrid>
              <a:tr h="894676">
                <a:tc>
                  <a:txBody>
                    <a:bodyPr/>
                    <a:lstStyle/>
                    <a:p>
                      <a:pPr algn="ctr"/>
                      <a:r>
                        <a:rPr lang="el-GR" sz="1400" b="1" baseline="0" dirty="0">
                          <a:solidFill>
                            <a:schemeClr val="tx1">
                              <a:lumMod val="65000"/>
                              <a:lumOff val="35000"/>
                            </a:schemeClr>
                          </a:solidFill>
                          <a:latin typeface="ComicSansMS-Bold"/>
                        </a:rPr>
                        <a:t>Κατάταξη</a:t>
                      </a:r>
                    </a:p>
                    <a:p>
                      <a:pPr algn="ctr"/>
                      <a:r>
                        <a:rPr lang="el-GR" sz="1400" b="1" baseline="0" dirty="0">
                          <a:solidFill>
                            <a:schemeClr val="tx1">
                              <a:lumMod val="65000"/>
                              <a:lumOff val="35000"/>
                            </a:schemeClr>
                          </a:solidFill>
                          <a:latin typeface="ComicSansMS-Bold"/>
                        </a:rPr>
                        <a:t>αντικειμένων κατά</a:t>
                      </a:r>
                    </a:p>
                    <a:p>
                      <a:pPr algn="ctr"/>
                      <a:r>
                        <a:rPr lang="en-US" sz="1400" b="1" baseline="0" dirty="0">
                          <a:solidFill>
                            <a:schemeClr val="tx1">
                              <a:lumMod val="65000"/>
                              <a:lumOff val="35000"/>
                            </a:schemeClr>
                          </a:solidFill>
                          <a:latin typeface="ComicSansMS-Bold"/>
                        </a:rPr>
                        <a:t>Spaulding</a:t>
                      </a:r>
                    </a:p>
                  </a:txBody>
                  <a:tcPr>
                    <a:solidFill>
                      <a:schemeClr val="accent2">
                        <a:lumMod val="20000"/>
                        <a:lumOff val="80000"/>
                      </a:schemeClr>
                    </a:solidFill>
                  </a:tcPr>
                </a:tc>
                <a:tc>
                  <a:txBody>
                    <a:bodyPr/>
                    <a:lstStyle/>
                    <a:p>
                      <a:pPr algn="ctr"/>
                      <a:r>
                        <a:rPr lang="el-GR" sz="1400" b="1" baseline="0" dirty="0">
                          <a:solidFill>
                            <a:schemeClr val="tx1">
                              <a:lumMod val="65000"/>
                              <a:lumOff val="35000"/>
                            </a:schemeClr>
                          </a:solidFill>
                          <a:latin typeface="ComicSansMS-Bold"/>
                        </a:rPr>
                        <a:t>Χρήση</a:t>
                      </a:r>
                      <a:endParaRPr lang="el-GR" dirty="0">
                        <a:solidFill>
                          <a:schemeClr val="tx1">
                            <a:lumMod val="65000"/>
                            <a:lumOff val="35000"/>
                          </a:schemeClr>
                        </a:solidFill>
                      </a:endParaRPr>
                    </a:p>
                  </a:txBody>
                  <a:tcPr>
                    <a:solidFill>
                      <a:schemeClr val="accent2">
                        <a:lumMod val="20000"/>
                        <a:lumOff val="80000"/>
                      </a:schemeClr>
                    </a:solidFill>
                  </a:tcPr>
                </a:tc>
                <a:tc>
                  <a:txBody>
                    <a:bodyPr/>
                    <a:lstStyle/>
                    <a:p>
                      <a:pPr algn="ctr"/>
                      <a:r>
                        <a:rPr lang="el-GR" sz="1400" b="1" baseline="0" dirty="0">
                          <a:solidFill>
                            <a:schemeClr val="tx1">
                              <a:lumMod val="65000"/>
                              <a:lumOff val="35000"/>
                            </a:schemeClr>
                          </a:solidFill>
                          <a:latin typeface="ComicSansMS-Bold"/>
                        </a:rPr>
                        <a:t>Επίπεδο μικροβιοκτόνου</a:t>
                      </a:r>
                    </a:p>
                    <a:p>
                      <a:pPr algn="ctr"/>
                      <a:r>
                        <a:rPr lang="el-GR" sz="1400" b="1" baseline="0" dirty="0">
                          <a:solidFill>
                            <a:schemeClr val="tx1">
                              <a:lumMod val="65000"/>
                              <a:lumOff val="35000"/>
                            </a:schemeClr>
                          </a:solidFill>
                          <a:latin typeface="ComicSansMS-Bold"/>
                        </a:rPr>
                        <a:t>δράσης που απαιτείται</a:t>
                      </a:r>
                    </a:p>
                  </a:txBody>
                  <a:tcPr>
                    <a:solidFill>
                      <a:schemeClr val="accent2">
                        <a:lumMod val="20000"/>
                        <a:lumOff val="80000"/>
                      </a:schemeClr>
                    </a:solidFill>
                  </a:tcPr>
                </a:tc>
                <a:tc>
                  <a:txBody>
                    <a:bodyPr/>
                    <a:lstStyle/>
                    <a:p>
                      <a:pPr algn="ctr"/>
                      <a:r>
                        <a:rPr lang="el-GR" sz="1400" b="1" baseline="0" dirty="0">
                          <a:solidFill>
                            <a:schemeClr val="tx1">
                              <a:lumMod val="65000"/>
                              <a:lumOff val="35000"/>
                            </a:schemeClr>
                          </a:solidFill>
                          <a:latin typeface="ComicSansMS-Bold"/>
                        </a:rPr>
                        <a:t>Μέθοδος</a:t>
                      </a:r>
                      <a:endParaRPr lang="el-GR" dirty="0">
                        <a:solidFill>
                          <a:schemeClr val="tx1">
                            <a:lumMod val="65000"/>
                            <a:lumOff val="35000"/>
                          </a:schemeClr>
                        </a:solidFill>
                      </a:endParaRPr>
                    </a:p>
                  </a:txBody>
                  <a:tcPr>
                    <a:solidFill>
                      <a:schemeClr val="accent2">
                        <a:lumMod val="20000"/>
                        <a:lumOff val="80000"/>
                      </a:schemeClr>
                    </a:solidFill>
                  </a:tcPr>
                </a:tc>
                <a:extLst>
                  <a:ext uri="{0D108BD9-81ED-4DB2-BD59-A6C34878D82A}">
                    <a16:rowId xmlns:a16="http://schemas.microsoft.com/office/drawing/2014/main" val="10000"/>
                  </a:ext>
                </a:extLst>
              </a:tr>
              <a:tr h="1012073">
                <a:tc>
                  <a:txBody>
                    <a:bodyPr/>
                    <a:lstStyle/>
                    <a:p>
                      <a:pPr algn="l"/>
                      <a:r>
                        <a:rPr lang="el-GR" sz="1400" b="1" baseline="0" dirty="0">
                          <a:solidFill>
                            <a:schemeClr val="tx1">
                              <a:lumMod val="65000"/>
                              <a:lumOff val="35000"/>
                            </a:schemeClr>
                          </a:solidFill>
                          <a:latin typeface="ComicSansMS-Bold"/>
                        </a:rPr>
                        <a:t>Κρίσιμα</a:t>
                      </a:r>
                    </a:p>
                    <a:p>
                      <a:pPr algn="l"/>
                      <a:r>
                        <a:rPr lang="en-US" sz="1400" b="1" baseline="0" dirty="0">
                          <a:solidFill>
                            <a:schemeClr val="tx1">
                              <a:lumMod val="65000"/>
                              <a:lumOff val="35000"/>
                            </a:schemeClr>
                          </a:solidFill>
                          <a:latin typeface="ComicSansMS-Bold"/>
                        </a:rPr>
                        <a:t>(critical items)</a:t>
                      </a: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Εισέρχονται σε στείρους ιστούς και</a:t>
                      </a:r>
                    </a:p>
                    <a:p>
                      <a:pPr algn="l"/>
                      <a:r>
                        <a:rPr lang="el-GR" sz="1400" baseline="0" dirty="0">
                          <a:solidFill>
                            <a:schemeClr val="tx1">
                              <a:lumMod val="65000"/>
                              <a:lumOff val="35000"/>
                            </a:schemeClr>
                          </a:solidFill>
                          <a:latin typeface="ComicSansMS"/>
                        </a:rPr>
                        <a:t>το κυκλοφορικό</a:t>
                      </a:r>
                    </a:p>
                    <a:p>
                      <a:pPr algn="l"/>
                      <a:r>
                        <a:rPr lang="el-GR" sz="1400" baseline="0" dirty="0">
                          <a:solidFill>
                            <a:schemeClr val="tx1">
                              <a:lumMod val="65000"/>
                              <a:lumOff val="35000"/>
                            </a:schemeClr>
                          </a:solidFill>
                          <a:latin typeface="ComicSansMS"/>
                        </a:rPr>
                        <a:t>(χειρουργικά εργαλεία, καρδιακοί</a:t>
                      </a:r>
                    </a:p>
                    <a:p>
                      <a:pPr algn="l"/>
                      <a:r>
                        <a:rPr lang="el-GR" sz="1400" baseline="0" dirty="0">
                          <a:solidFill>
                            <a:schemeClr val="tx1">
                              <a:lumMod val="65000"/>
                              <a:lumOff val="35000"/>
                            </a:schemeClr>
                          </a:solidFill>
                          <a:latin typeface="ComicSansMS"/>
                        </a:rPr>
                        <a:t>καθετήρες, εμφυτεύματα,</a:t>
                      </a:r>
                    </a:p>
                    <a:p>
                      <a:pPr algn="l"/>
                      <a:r>
                        <a:rPr lang="el-GR" sz="1400" baseline="0" dirty="0">
                          <a:solidFill>
                            <a:schemeClr val="tx1">
                              <a:lumMod val="65000"/>
                              <a:lumOff val="35000"/>
                            </a:schemeClr>
                          </a:solidFill>
                          <a:latin typeface="ComicSansMS"/>
                        </a:rPr>
                        <a:t>κυστεοσκόπια)</a:t>
                      </a: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Καταστροφή όλων των</a:t>
                      </a:r>
                    </a:p>
                    <a:p>
                      <a:pPr algn="l"/>
                      <a:r>
                        <a:rPr lang="el-GR" sz="1400" baseline="0" dirty="0">
                          <a:solidFill>
                            <a:schemeClr val="tx1">
                              <a:lumMod val="65000"/>
                              <a:lumOff val="35000"/>
                            </a:schemeClr>
                          </a:solidFill>
                          <a:latin typeface="ComicSansMS"/>
                        </a:rPr>
                        <a:t>μικροοργανισμών,</a:t>
                      </a:r>
                    </a:p>
                    <a:p>
                      <a:pPr algn="l"/>
                      <a:r>
                        <a:rPr lang="el-GR" sz="1400" baseline="0" dirty="0">
                          <a:solidFill>
                            <a:schemeClr val="tx1">
                              <a:lumMod val="65000"/>
                              <a:lumOff val="35000"/>
                            </a:schemeClr>
                          </a:solidFill>
                          <a:latin typeface="ComicSansMS"/>
                        </a:rPr>
                        <a:t>περιλαμβανομένων και των</a:t>
                      </a:r>
                    </a:p>
                    <a:p>
                      <a:pPr algn="l"/>
                      <a:r>
                        <a:rPr lang="el-GR" sz="1400" baseline="0" dirty="0">
                          <a:solidFill>
                            <a:schemeClr val="tx1">
                              <a:lumMod val="65000"/>
                              <a:lumOff val="35000"/>
                            </a:schemeClr>
                          </a:solidFill>
                          <a:latin typeface="ComicSansMS"/>
                        </a:rPr>
                        <a:t>σπόρων τους</a:t>
                      </a:r>
                      <a:endParaRPr lang="el-GR" dirty="0">
                        <a:solidFill>
                          <a:schemeClr val="tx1">
                            <a:lumMod val="65000"/>
                            <a:lumOff val="35000"/>
                          </a:schemeClr>
                        </a:solidFill>
                      </a:endParaRP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Αποστείρωση:</a:t>
                      </a:r>
                      <a:r>
                        <a:rPr lang="en-US" sz="1400" baseline="0" dirty="0">
                          <a:solidFill>
                            <a:schemeClr val="tx1">
                              <a:lumMod val="65000"/>
                              <a:lumOff val="35000"/>
                            </a:schemeClr>
                          </a:solidFill>
                          <a:latin typeface="ComicSansMS"/>
                        </a:rPr>
                        <a:t> </a:t>
                      </a:r>
                      <a:r>
                        <a:rPr lang="el-GR" sz="1400" baseline="0" dirty="0">
                          <a:solidFill>
                            <a:schemeClr val="tx1">
                              <a:lumMod val="65000"/>
                              <a:lumOff val="35000"/>
                            </a:schemeClr>
                          </a:solidFill>
                          <a:latin typeface="ComicSansMS"/>
                        </a:rPr>
                        <a:t>Κλίβανος</a:t>
                      </a:r>
                    </a:p>
                    <a:p>
                      <a:pPr algn="l"/>
                      <a:r>
                        <a:rPr lang="el-GR" sz="1400" baseline="0" dirty="0">
                          <a:solidFill>
                            <a:schemeClr val="tx1">
                              <a:lumMod val="65000"/>
                              <a:lumOff val="35000"/>
                            </a:schemeClr>
                          </a:solidFill>
                          <a:latin typeface="ComicSansMS"/>
                        </a:rPr>
                        <a:t>ατμού, αερίου,</a:t>
                      </a:r>
                    </a:p>
                    <a:p>
                      <a:pPr algn="l"/>
                      <a:r>
                        <a:rPr lang="el-GR" sz="1400" baseline="0" dirty="0">
                          <a:solidFill>
                            <a:schemeClr val="tx1">
                              <a:lumMod val="65000"/>
                              <a:lumOff val="35000"/>
                            </a:schemeClr>
                          </a:solidFill>
                          <a:latin typeface="ComicSansMS"/>
                        </a:rPr>
                        <a:t>υπεροξειδίου του</a:t>
                      </a:r>
                    </a:p>
                    <a:p>
                      <a:pPr algn="l"/>
                      <a:r>
                        <a:rPr lang="el-GR" sz="1400" baseline="0" dirty="0">
                          <a:solidFill>
                            <a:schemeClr val="tx1">
                              <a:lumMod val="65000"/>
                              <a:lumOff val="35000"/>
                            </a:schemeClr>
                          </a:solidFill>
                          <a:latin typeface="ComicSansMS"/>
                        </a:rPr>
                        <a:t>υδρογόνου, </a:t>
                      </a:r>
                      <a:r>
                        <a:rPr lang="el-GR" sz="1400" b="1" baseline="0" dirty="0">
                          <a:solidFill>
                            <a:schemeClr val="tx1">
                              <a:lumMod val="65000"/>
                              <a:lumOff val="35000"/>
                            </a:schemeClr>
                          </a:solidFill>
                          <a:latin typeface="ComicSansMS-Bold"/>
                        </a:rPr>
                        <a:t>χημική</a:t>
                      </a:r>
                    </a:p>
                    <a:p>
                      <a:pPr algn="l"/>
                      <a:r>
                        <a:rPr lang="el-GR" sz="1400" b="1" baseline="0" dirty="0">
                          <a:solidFill>
                            <a:schemeClr val="tx1">
                              <a:lumMod val="65000"/>
                              <a:lumOff val="35000"/>
                            </a:schemeClr>
                          </a:solidFill>
                          <a:latin typeface="ComicSansMS-Bold"/>
                        </a:rPr>
                        <a:t>αποστείρωση</a:t>
                      </a:r>
                      <a:endParaRPr lang="el-GR"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0001"/>
                  </a:ext>
                </a:extLst>
              </a:tr>
              <a:tr h="1012073">
                <a:tc>
                  <a:txBody>
                    <a:bodyPr/>
                    <a:lstStyle/>
                    <a:p>
                      <a:pPr algn="l"/>
                      <a:r>
                        <a:rPr lang="el-GR" sz="1400" b="1" baseline="0" dirty="0" err="1">
                          <a:solidFill>
                            <a:schemeClr val="tx1">
                              <a:lumMod val="65000"/>
                              <a:lumOff val="35000"/>
                            </a:schemeClr>
                          </a:solidFill>
                          <a:latin typeface="Calibri-Bold"/>
                        </a:rPr>
                        <a:t>Η</a:t>
                      </a:r>
                      <a:r>
                        <a:rPr lang="el-GR" sz="1400" b="1" baseline="0" dirty="0" err="1">
                          <a:solidFill>
                            <a:schemeClr val="tx1">
                              <a:lumMod val="65000"/>
                              <a:lumOff val="35000"/>
                            </a:schemeClr>
                          </a:solidFill>
                          <a:latin typeface="ComicSansMS-Bold"/>
                        </a:rPr>
                        <a:t>μι</a:t>
                      </a:r>
                      <a:r>
                        <a:rPr lang="el-GR" sz="1400" b="1" baseline="0" dirty="0">
                          <a:solidFill>
                            <a:schemeClr val="tx1">
                              <a:lumMod val="65000"/>
                              <a:lumOff val="35000"/>
                            </a:schemeClr>
                          </a:solidFill>
                          <a:latin typeface="ComicSansMS-Bold"/>
                        </a:rPr>
                        <a:t> – κρίσιμα</a:t>
                      </a:r>
                    </a:p>
                    <a:p>
                      <a:pPr algn="l"/>
                      <a:r>
                        <a:rPr lang="en-US" sz="1400" b="1" baseline="0" dirty="0">
                          <a:solidFill>
                            <a:schemeClr val="tx1">
                              <a:lumMod val="65000"/>
                              <a:lumOff val="35000"/>
                            </a:schemeClr>
                          </a:solidFill>
                          <a:latin typeface="ComicSansMS-Bold"/>
                        </a:rPr>
                        <a:t>(semi – critical</a:t>
                      </a:r>
                    </a:p>
                    <a:p>
                      <a:pPr algn="l"/>
                      <a:r>
                        <a:rPr lang="en-US" sz="1400" b="1" baseline="0" dirty="0">
                          <a:solidFill>
                            <a:schemeClr val="tx1">
                              <a:lumMod val="65000"/>
                              <a:lumOff val="35000"/>
                            </a:schemeClr>
                          </a:solidFill>
                          <a:latin typeface="ComicSansMS-Bold"/>
                        </a:rPr>
                        <a:t>items)</a:t>
                      </a:r>
                      <a:endParaRPr lang="el-GR" dirty="0">
                        <a:solidFill>
                          <a:schemeClr val="tx1">
                            <a:lumMod val="65000"/>
                            <a:lumOff val="35000"/>
                          </a:schemeClr>
                        </a:solidFill>
                      </a:endParaRP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Είδη που έρχονται σε επαφή με</a:t>
                      </a:r>
                    </a:p>
                    <a:p>
                      <a:pPr algn="l"/>
                      <a:r>
                        <a:rPr lang="el-GR" sz="1400" baseline="0" dirty="0">
                          <a:solidFill>
                            <a:schemeClr val="tx1">
                              <a:lumMod val="65000"/>
                              <a:lumOff val="35000"/>
                            </a:schemeClr>
                          </a:solidFill>
                          <a:latin typeface="ComicSansMS"/>
                        </a:rPr>
                        <a:t>βλεννογόνους και δέρμα όχι</a:t>
                      </a:r>
                    </a:p>
                    <a:p>
                      <a:pPr algn="l"/>
                      <a:r>
                        <a:rPr lang="el-GR" sz="1400" baseline="0" dirty="0">
                          <a:solidFill>
                            <a:schemeClr val="tx1">
                              <a:lumMod val="65000"/>
                              <a:lumOff val="35000"/>
                            </a:schemeClr>
                          </a:solidFill>
                          <a:latin typeface="ComicSansMS"/>
                        </a:rPr>
                        <a:t>ακέραιο (ενδοσκόπια, εξοπλισμός</a:t>
                      </a:r>
                    </a:p>
                    <a:p>
                      <a:pPr algn="l"/>
                      <a:r>
                        <a:rPr lang="el-GR" sz="1400" baseline="0" dirty="0">
                          <a:solidFill>
                            <a:schemeClr val="tx1">
                              <a:lumMod val="65000"/>
                              <a:lumOff val="35000"/>
                            </a:schemeClr>
                          </a:solidFill>
                          <a:latin typeface="ComicSansMS"/>
                        </a:rPr>
                        <a:t>αναπνευστικής θεραπείας,</a:t>
                      </a:r>
                    </a:p>
                    <a:p>
                      <a:pPr algn="l"/>
                      <a:r>
                        <a:rPr lang="el-GR" sz="1400" baseline="0" dirty="0">
                          <a:solidFill>
                            <a:schemeClr val="tx1">
                              <a:lumMod val="65000"/>
                              <a:lumOff val="35000"/>
                            </a:schemeClr>
                          </a:solidFill>
                          <a:latin typeface="ComicSansMS"/>
                        </a:rPr>
                        <a:t>εξοπλισμός αναισθησίας, κυστεοσκόπια)</a:t>
                      </a: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Καταστροφή όλων των</a:t>
                      </a:r>
                    </a:p>
                    <a:p>
                      <a:pPr algn="l"/>
                      <a:r>
                        <a:rPr lang="el-GR" sz="1400" baseline="0" dirty="0">
                          <a:solidFill>
                            <a:schemeClr val="tx1">
                              <a:lumMod val="65000"/>
                              <a:lumOff val="35000"/>
                            </a:schemeClr>
                          </a:solidFill>
                          <a:latin typeface="ComicSansMS"/>
                        </a:rPr>
                        <a:t>μικροοργανισμών, εκτός των </a:t>
                      </a:r>
                      <a:r>
                        <a:rPr lang="el-GR" sz="1400" baseline="0" dirty="0" err="1">
                          <a:solidFill>
                            <a:schemeClr val="tx1">
                              <a:lumMod val="65000"/>
                              <a:lumOff val="35000"/>
                            </a:schemeClr>
                          </a:solidFill>
                          <a:latin typeface="ComicSansMS"/>
                        </a:rPr>
                        <a:t>βακτηριακών</a:t>
                      </a:r>
                      <a:r>
                        <a:rPr lang="el-GR" sz="1400" baseline="0" dirty="0">
                          <a:solidFill>
                            <a:schemeClr val="tx1">
                              <a:lumMod val="65000"/>
                              <a:lumOff val="35000"/>
                            </a:schemeClr>
                          </a:solidFill>
                          <a:latin typeface="ComicSansMS"/>
                        </a:rPr>
                        <a:t> σπόρων</a:t>
                      </a:r>
                    </a:p>
                  </a:txBody>
                  <a:tcPr>
                    <a:solidFill>
                      <a:schemeClr val="bg1">
                        <a:lumMod val="95000"/>
                      </a:schemeClr>
                    </a:solidFill>
                  </a:tcPr>
                </a:tc>
                <a:tc>
                  <a:txBody>
                    <a:bodyPr/>
                    <a:lstStyle/>
                    <a:p>
                      <a:pPr algn="l"/>
                      <a:r>
                        <a:rPr lang="el-GR" sz="1400" baseline="0">
                          <a:solidFill>
                            <a:schemeClr val="tx1">
                              <a:lumMod val="65000"/>
                              <a:lumOff val="35000"/>
                            </a:schemeClr>
                          </a:solidFill>
                          <a:latin typeface="ComicSansMS"/>
                        </a:rPr>
                        <a:t>Υψηλού βαθμού</a:t>
                      </a:r>
                      <a:endParaRPr lang="el-GR" sz="1400" baseline="0" dirty="0">
                        <a:solidFill>
                          <a:schemeClr val="tx1">
                            <a:lumMod val="65000"/>
                            <a:lumOff val="35000"/>
                          </a:schemeClr>
                        </a:solidFill>
                        <a:latin typeface="ComicSansMS"/>
                      </a:endParaRPr>
                    </a:p>
                    <a:p>
                      <a:pPr algn="l"/>
                      <a:r>
                        <a:rPr lang="el-GR" sz="1400" baseline="0" dirty="0">
                          <a:solidFill>
                            <a:schemeClr val="tx1">
                              <a:lumMod val="65000"/>
                              <a:lumOff val="35000"/>
                            </a:schemeClr>
                          </a:solidFill>
                          <a:latin typeface="ComicSansMS"/>
                        </a:rPr>
                        <a:t>απολύμανση</a:t>
                      </a:r>
                      <a:endParaRPr lang="el-GR"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0002"/>
                  </a:ext>
                </a:extLst>
              </a:tr>
              <a:tr h="1198508">
                <a:tc>
                  <a:txBody>
                    <a:bodyPr/>
                    <a:lstStyle/>
                    <a:p>
                      <a:pPr algn="l"/>
                      <a:r>
                        <a:rPr lang="el-GR" sz="1400" b="1" baseline="0" dirty="0">
                          <a:solidFill>
                            <a:schemeClr val="tx1">
                              <a:lumMod val="65000"/>
                              <a:lumOff val="35000"/>
                            </a:schemeClr>
                          </a:solidFill>
                          <a:latin typeface="ComicSansMS-Bold"/>
                        </a:rPr>
                        <a:t>Μη - κρίσιμα</a:t>
                      </a:r>
                    </a:p>
                    <a:p>
                      <a:pPr algn="l"/>
                      <a:r>
                        <a:rPr lang="en-US" sz="1400" b="1" baseline="0" dirty="0">
                          <a:solidFill>
                            <a:schemeClr val="tx1">
                              <a:lumMod val="65000"/>
                              <a:lumOff val="35000"/>
                            </a:schemeClr>
                          </a:solidFill>
                          <a:latin typeface="ComicSansMS-Bold"/>
                        </a:rPr>
                        <a:t>(non – critical</a:t>
                      </a:r>
                    </a:p>
                    <a:p>
                      <a:pPr algn="l"/>
                      <a:r>
                        <a:rPr lang="en-US" sz="1400" b="1" baseline="0" dirty="0">
                          <a:solidFill>
                            <a:schemeClr val="tx1">
                              <a:lumMod val="65000"/>
                              <a:lumOff val="35000"/>
                            </a:schemeClr>
                          </a:solidFill>
                          <a:latin typeface="ComicSansMS-Bold"/>
                        </a:rPr>
                        <a:t>items)</a:t>
                      </a: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Μη κρίσιμα είδη που δεν θα έρθουν</a:t>
                      </a:r>
                    </a:p>
                    <a:p>
                      <a:pPr algn="l"/>
                      <a:r>
                        <a:rPr lang="el-GR" sz="1400" baseline="0" dirty="0">
                          <a:solidFill>
                            <a:schemeClr val="tx1">
                              <a:lumMod val="65000"/>
                              <a:lumOff val="35000"/>
                            </a:schemeClr>
                          </a:solidFill>
                          <a:latin typeface="ComicSansMS"/>
                        </a:rPr>
                        <a:t>σε επαφή με βλεννογόνο ή με μη</a:t>
                      </a:r>
                    </a:p>
                    <a:p>
                      <a:pPr algn="l"/>
                      <a:r>
                        <a:rPr lang="el-GR" sz="1400" baseline="0" dirty="0">
                          <a:solidFill>
                            <a:schemeClr val="tx1">
                              <a:lumMod val="65000"/>
                              <a:lumOff val="35000"/>
                            </a:schemeClr>
                          </a:solidFill>
                          <a:latin typeface="ComicSansMS"/>
                        </a:rPr>
                        <a:t>ακέραιο δέρμα (άψυχο</a:t>
                      </a:r>
                    </a:p>
                    <a:p>
                      <a:pPr algn="l"/>
                      <a:r>
                        <a:rPr lang="el-GR" sz="1400" baseline="0" dirty="0">
                          <a:solidFill>
                            <a:schemeClr val="tx1">
                              <a:lumMod val="65000"/>
                              <a:lumOff val="35000"/>
                            </a:schemeClr>
                          </a:solidFill>
                          <a:latin typeface="ComicSansMS"/>
                        </a:rPr>
                        <a:t>νοσοκομειακό</a:t>
                      </a:r>
                    </a:p>
                    <a:p>
                      <a:pPr algn="l"/>
                      <a:r>
                        <a:rPr lang="el-GR" sz="1400" baseline="0" dirty="0">
                          <a:solidFill>
                            <a:schemeClr val="tx1">
                              <a:lumMod val="65000"/>
                              <a:lumOff val="35000"/>
                            </a:schemeClr>
                          </a:solidFill>
                          <a:latin typeface="ComicSansMS"/>
                        </a:rPr>
                        <a:t>περιβάλλον: κλίνες, τραπέζια, κουμπιά κλήσης, έπιπλα, πατώματα</a:t>
                      </a: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Καταστροφή των</a:t>
                      </a:r>
                    </a:p>
                    <a:p>
                      <a:pPr algn="l"/>
                      <a:r>
                        <a:rPr lang="el-GR" sz="1400" baseline="0" dirty="0">
                          <a:solidFill>
                            <a:schemeClr val="tx1">
                              <a:lumMod val="65000"/>
                              <a:lumOff val="35000"/>
                            </a:schemeClr>
                          </a:solidFill>
                          <a:latin typeface="ComicSansMS"/>
                        </a:rPr>
                        <a:t>βλαστικών μορφών των</a:t>
                      </a:r>
                    </a:p>
                    <a:p>
                      <a:pPr algn="l"/>
                      <a:r>
                        <a:rPr lang="el-GR" sz="1400" baseline="0" dirty="0">
                          <a:solidFill>
                            <a:schemeClr val="tx1">
                              <a:lumMod val="65000"/>
                              <a:lumOff val="35000"/>
                            </a:schemeClr>
                          </a:solidFill>
                          <a:latin typeface="ComicSansMS"/>
                        </a:rPr>
                        <a:t>βακτηρίων, μυκήτων,</a:t>
                      </a:r>
                    </a:p>
                    <a:p>
                      <a:pPr algn="l"/>
                      <a:r>
                        <a:rPr lang="el-GR" sz="1400" baseline="0" dirty="0" err="1">
                          <a:solidFill>
                            <a:schemeClr val="tx1">
                              <a:lumMod val="65000"/>
                              <a:lumOff val="35000"/>
                            </a:schemeClr>
                          </a:solidFill>
                          <a:latin typeface="ComicSansMS"/>
                        </a:rPr>
                        <a:t>λιπιδιακών</a:t>
                      </a:r>
                      <a:r>
                        <a:rPr lang="el-GR" sz="1400" baseline="0" dirty="0">
                          <a:solidFill>
                            <a:schemeClr val="tx1">
                              <a:lumMod val="65000"/>
                              <a:lumOff val="35000"/>
                            </a:schemeClr>
                          </a:solidFill>
                          <a:latin typeface="ComicSansMS"/>
                        </a:rPr>
                        <a:t> ιών</a:t>
                      </a: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Χαμηλού βαθμού</a:t>
                      </a:r>
                    </a:p>
                    <a:p>
                      <a:pPr algn="l"/>
                      <a:r>
                        <a:rPr lang="el-GR" sz="1400" baseline="0" dirty="0">
                          <a:solidFill>
                            <a:schemeClr val="tx1">
                              <a:lumMod val="65000"/>
                              <a:lumOff val="35000"/>
                            </a:schemeClr>
                          </a:solidFill>
                          <a:latin typeface="ComicSansMS"/>
                        </a:rPr>
                        <a:t>απολύμανση, καθαριότητα</a:t>
                      </a:r>
                    </a:p>
                    <a:p>
                      <a:pPr algn="l"/>
                      <a:r>
                        <a:rPr lang="el-GR" sz="1400" baseline="0" dirty="0">
                          <a:solidFill>
                            <a:schemeClr val="tx1">
                              <a:lumMod val="65000"/>
                              <a:lumOff val="35000"/>
                            </a:schemeClr>
                          </a:solidFill>
                          <a:latin typeface="ComicSansMS"/>
                        </a:rPr>
                        <a:t>με απορρυπαντικό</a:t>
                      </a:r>
                      <a:endParaRPr lang="el-GR"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210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05205" y="701507"/>
            <a:ext cx="6225436" cy="908137"/>
          </a:xfrm>
        </p:spPr>
        <p:txBody>
          <a:bodyPr>
            <a:normAutofit/>
          </a:bodyPr>
          <a:lstStyle/>
          <a:p>
            <a:r>
              <a:rPr lang="el-GR" sz="2400" b="1" dirty="0">
                <a:solidFill>
                  <a:schemeClr val="tx1">
                    <a:lumMod val="65000"/>
                    <a:lumOff val="35000"/>
                  </a:schemeClr>
                </a:solidFill>
              </a:rPr>
              <a:t>Αξιολόγηση κινδύνου (</a:t>
            </a:r>
            <a:r>
              <a:rPr lang="en-US" sz="2400" b="1" dirty="0">
                <a:solidFill>
                  <a:schemeClr val="tx1">
                    <a:lumMod val="65000"/>
                    <a:lumOff val="35000"/>
                  </a:schemeClr>
                </a:solidFill>
              </a:rPr>
              <a:t>risk assessment)</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pic>
        <p:nvPicPr>
          <p:cNvPr id="4" name="Εικόνα 3">
            <a:extLst>
              <a:ext uri="{FF2B5EF4-FFF2-40B4-BE49-F238E27FC236}">
                <a16:creationId xmlns:a16="http://schemas.microsoft.com/office/drawing/2014/main" id="{1D05ACD8-0C03-EEC2-02AA-5913464B583F}"/>
              </a:ext>
            </a:extLst>
          </p:cNvPr>
          <p:cNvPicPr>
            <a:picLocks noChangeAspect="1"/>
          </p:cNvPicPr>
          <p:nvPr/>
        </p:nvPicPr>
        <p:blipFill>
          <a:blip r:embed="rId4"/>
          <a:stretch>
            <a:fillRect/>
          </a:stretch>
        </p:blipFill>
        <p:spPr>
          <a:xfrm>
            <a:off x="1652652" y="1315233"/>
            <a:ext cx="7754123" cy="5004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1331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05486" y="782827"/>
            <a:ext cx="4558777" cy="701508"/>
          </a:xfrm>
        </p:spPr>
        <p:txBody>
          <a:bodyPr>
            <a:normAutofit fontScale="90000"/>
          </a:bodyPr>
          <a:lstStyle/>
          <a:p>
            <a:r>
              <a:rPr lang="el-GR" sz="3200" b="1" dirty="0">
                <a:solidFill>
                  <a:schemeClr val="tx1">
                    <a:lumMod val="65000"/>
                    <a:lumOff val="35000"/>
                  </a:schemeClr>
                </a:solidFill>
              </a:rPr>
              <a:t>Αντισηψία (</a:t>
            </a:r>
            <a:r>
              <a:rPr lang="en-GB" sz="3200" b="1" dirty="0">
                <a:solidFill>
                  <a:schemeClr val="tx1">
                    <a:lumMod val="65000"/>
                    <a:lumOff val="35000"/>
                  </a:schemeClr>
                </a:solidFill>
              </a:rPr>
              <a:t>antisepsis)</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25677" y="1440494"/>
            <a:ext cx="7590772" cy="518121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550" marR="0" lvl="0" indent="0" algn="l" defTabSz="914400" rtl="0" eaLnBrk="1" fontAlgn="base" latinLnBrk="0" hangingPunct="1">
              <a:lnSpc>
                <a:spcPct val="150000"/>
              </a:lnSpc>
              <a:spcBef>
                <a:spcPct val="0"/>
              </a:spcBef>
              <a:spcAft>
                <a:spcPct val="0"/>
              </a:spcAft>
              <a:buClr>
                <a:srgbClr val="CC0066"/>
              </a:buClr>
              <a:buSzPct val="97000"/>
              <a:buFontTx/>
              <a:buNone/>
              <a:tabLst>
                <a:tab pos="423863" algn="l"/>
              </a:tabLst>
              <a:defRPr/>
            </a:pP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Αντισηψία (antisepsis): </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η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καταστροφή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των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πα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θογόνων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και δυνητικά πα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θογόνων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μικρο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βίων που βρίσκονται μέσα ή πάνω σε ζωντανό</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ιστό (δέρμα), με </a:t>
            </a: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χημικά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μέσα που ονομάζονται </a:t>
            </a: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αντισηπτικά</a:t>
            </a:r>
            <a:endPar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endParaRPr>
          </a:p>
          <a:p>
            <a:pPr marL="82550" marR="0" lvl="0" indent="0" algn="l" defTabSz="914400" rtl="0" eaLnBrk="1" fontAlgn="base" latinLnBrk="0" hangingPunct="1">
              <a:lnSpc>
                <a:spcPct val="100000"/>
              </a:lnSpc>
              <a:spcBef>
                <a:spcPct val="0"/>
              </a:spcBef>
              <a:spcAft>
                <a:spcPct val="0"/>
              </a:spcAft>
              <a:buClr>
                <a:srgbClr val="CC0066"/>
              </a:buClr>
              <a:buSzPct val="97000"/>
              <a:buFontTx/>
              <a:buNone/>
              <a:tabLst>
                <a:tab pos="423863" algn="l"/>
              </a:tabLst>
              <a:defRPr/>
            </a:pPr>
            <a:endPar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endParaRPr>
          </a:p>
          <a:p>
            <a:pPr marL="82550" marR="0" lvl="0" indent="0" algn="l" defTabSz="914400" rtl="0" eaLnBrk="1" fontAlgn="base" latinLnBrk="0" hangingPunct="1">
              <a:lnSpc>
                <a:spcPct val="100000"/>
              </a:lnSpc>
              <a:spcBef>
                <a:spcPts val="100"/>
              </a:spcBef>
              <a:spcAft>
                <a:spcPct val="0"/>
              </a:spcAft>
              <a:buClrTx/>
              <a:buSzTx/>
              <a:buFontTx/>
              <a:buNone/>
              <a:tabLst>
                <a:tab pos="423863" algn="l"/>
              </a:tabLst>
              <a:defRPr/>
            </a:pP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Ένα αντικείμενο θεωρείται </a:t>
            </a: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στείρο ή άσηπτο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αν</a:t>
            </a:r>
            <a:r>
              <a:rPr kumimoji="0" lang="el-GR" altLang="en-US" sz="2400" b="0" i="0" u="sng"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υποβλήθηκε σε αποστείρωση</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και έχει  συσκευαστεί με τέτοιο τρόπο, ώστε να μην έχει επιμολυνθεί, καθώς και οποιοδήποτε υλικό χωρίς μικρόβια.</a:t>
            </a:r>
          </a:p>
        </p:txBody>
      </p:sp>
    </p:spTree>
    <p:extLst>
      <p:ext uri="{BB962C8B-B14F-4D97-AF65-F5344CB8AC3E}">
        <p14:creationId xmlns:p14="http://schemas.microsoft.com/office/powerpoint/2010/main" val="2240792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05486" y="782827"/>
            <a:ext cx="4558777" cy="701508"/>
          </a:xfrm>
        </p:spPr>
        <p:txBody>
          <a:bodyPr>
            <a:normAutofit fontScale="90000"/>
          </a:bodyPr>
          <a:lstStyle/>
          <a:p>
            <a:r>
              <a:rPr lang="el-GR" sz="3200" b="1" dirty="0">
                <a:solidFill>
                  <a:schemeClr val="tx1">
                    <a:lumMod val="65000"/>
                    <a:lumOff val="35000"/>
                  </a:schemeClr>
                </a:solidFill>
              </a:rPr>
              <a:t>Αντισηψία (</a:t>
            </a:r>
            <a:r>
              <a:rPr lang="en-GB" sz="3200" b="1" dirty="0">
                <a:solidFill>
                  <a:schemeClr val="tx1">
                    <a:lumMod val="65000"/>
                    <a:lumOff val="35000"/>
                  </a:schemeClr>
                </a:solidFill>
              </a:rPr>
              <a:t>antisepsis)</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25677" y="1440494"/>
            <a:ext cx="7590772" cy="518121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550" marR="0" lvl="0" indent="0" algn="l" defTabSz="914400" rtl="0" eaLnBrk="1" fontAlgn="base" latinLnBrk="0" hangingPunct="1">
              <a:lnSpc>
                <a:spcPct val="150000"/>
              </a:lnSpc>
              <a:spcBef>
                <a:spcPct val="0"/>
              </a:spcBef>
              <a:spcAft>
                <a:spcPct val="0"/>
              </a:spcAft>
              <a:buClr>
                <a:srgbClr val="CC0066"/>
              </a:buClr>
              <a:buSzPct val="97000"/>
              <a:buFontTx/>
              <a:buNone/>
              <a:tabLst>
                <a:tab pos="423863" algn="l"/>
              </a:tabLst>
              <a:defRPr/>
            </a:pP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Αντισηψία (antisepsis): </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η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καταστροφή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των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πα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θογόνων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και δυνητικά πα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θογόνων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μικρο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βίων που βρίσκονται μέσα ή πάνω σε ζ</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ζώντες ιστούς (δέρμα, βλεννογόνοι, τραύμα), με κατάλληλα </a:t>
            </a: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χημικά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μέσα που ονομάζονται </a:t>
            </a: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αντισηπτικά</a:t>
            </a:r>
            <a:endPar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endParaRPr>
          </a:p>
          <a:p>
            <a:pPr marL="82550" marR="0" lvl="0" indent="0" algn="l" defTabSz="914400" rtl="0" eaLnBrk="1" fontAlgn="base" latinLnBrk="0" hangingPunct="1">
              <a:lnSpc>
                <a:spcPct val="100000"/>
              </a:lnSpc>
              <a:spcBef>
                <a:spcPct val="0"/>
              </a:spcBef>
              <a:spcAft>
                <a:spcPct val="0"/>
              </a:spcAft>
              <a:buClr>
                <a:srgbClr val="CC0066"/>
              </a:buClr>
              <a:buSzPct val="97000"/>
              <a:buFontTx/>
              <a:buNone/>
              <a:tabLst>
                <a:tab pos="423863" algn="l"/>
              </a:tabLst>
              <a:defRPr/>
            </a:pPr>
            <a:endPar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endParaRPr>
          </a:p>
          <a:p>
            <a:pPr marL="82550" marR="0" lvl="0" indent="0" algn="l" defTabSz="914400" rtl="0" eaLnBrk="1" fontAlgn="base" latinLnBrk="0" hangingPunct="1">
              <a:lnSpc>
                <a:spcPct val="100000"/>
              </a:lnSpc>
              <a:spcBef>
                <a:spcPts val="100"/>
              </a:spcBef>
              <a:spcAft>
                <a:spcPct val="0"/>
              </a:spcAft>
              <a:buClrTx/>
              <a:buSzTx/>
              <a:buFontTx/>
              <a:buNone/>
              <a:tabLst>
                <a:tab pos="423863" algn="l"/>
              </a:tabLst>
              <a:defRPr/>
            </a:pP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Ένα αντικείμενο θεωρείται </a:t>
            </a: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στείρο ή άσηπτο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αν</a:t>
            </a:r>
            <a:r>
              <a:rPr kumimoji="0" lang="el-GR" altLang="en-US" sz="2400" b="0" i="0" u="sng"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υποβλήθηκε σε αποστείρωση</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και έχει  συσκευαστεί με τέτοιο τρόπο, ώστε να μην έχει επιμολυνθεί, καθώς και οποιοδήποτε υλικό χωρίς μικρόβια.</a:t>
            </a:r>
          </a:p>
        </p:txBody>
      </p:sp>
      <p:pic>
        <p:nvPicPr>
          <p:cNvPr id="5" name="Εικόνα 4">
            <a:extLst>
              <a:ext uri="{FF2B5EF4-FFF2-40B4-BE49-F238E27FC236}">
                <a16:creationId xmlns:a16="http://schemas.microsoft.com/office/drawing/2014/main" id="{24B16B81-F79D-A890-6694-5F64EEC8BBC4}"/>
              </a:ext>
            </a:extLst>
          </p:cNvPr>
          <p:cNvPicPr>
            <a:picLocks noChangeAspect="1"/>
          </p:cNvPicPr>
          <p:nvPr/>
        </p:nvPicPr>
        <p:blipFill>
          <a:blip r:embed="rId4"/>
          <a:stretch>
            <a:fillRect/>
          </a:stretch>
        </p:blipFill>
        <p:spPr>
          <a:xfrm>
            <a:off x="8242126" y="1440494"/>
            <a:ext cx="3624197" cy="50976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224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BF8B08-12A2-4067-AE4F-E6C10436BA5A}"/>
              </a:ext>
            </a:extLst>
          </p:cNvPr>
          <p:cNvSpPr>
            <a:spLocks noGrp="1"/>
          </p:cNvSpPr>
          <p:nvPr>
            <p:ph type="title"/>
          </p:nvPr>
        </p:nvSpPr>
        <p:spPr/>
        <p:txBody>
          <a:bodyPr/>
          <a:lstStyle/>
          <a:p>
            <a:r>
              <a:rPr lang="el-GR" b="1" dirty="0">
                <a:solidFill>
                  <a:schemeClr val="tx1">
                    <a:lumMod val="65000"/>
                    <a:lumOff val="35000"/>
                  </a:schemeClr>
                </a:solidFill>
              </a:rPr>
              <a:t>Εισαγωγή-Θεωρητικό υπόβαθρο</a:t>
            </a:r>
            <a:endParaRPr lang="el-GR" dirty="0"/>
          </a:p>
        </p:txBody>
      </p:sp>
      <p:sp>
        <p:nvSpPr>
          <p:cNvPr id="3" name="Θέση περιεχομένου 2">
            <a:extLst>
              <a:ext uri="{FF2B5EF4-FFF2-40B4-BE49-F238E27FC236}">
                <a16:creationId xmlns:a16="http://schemas.microsoft.com/office/drawing/2014/main" id="{E78EB15A-1008-4D3A-8145-6D6DD83FBBD7}"/>
              </a:ext>
            </a:extLst>
          </p:cNvPr>
          <p:cNvSpPr>
            <a:spLocks noGrp="1"/>
          </p:cNvSpPr>
          <p:nvPr>
            <p:ph idx="1"/>
          </p:nvPr>
        </p:nvSpPr>
        <p:spPr/>
        <p:txBody>
          <a:bodyPr>
            <a:normAutofit/>
          </a:bodyPr>
          <a:lstStyle/>
          <a:p>
            <a:pPr>
              <a:lnSpc>
                <a:spcPct val="100000"/>
              </a:lnSpc>
            </a:pPr>
            <a:r>
              <a:rPr lang="el-GR" sz="2400" dirty="0">
                <a:solidFill>
                  <a:prstClr val="black"/>
                </a:solidFill>
              </a:rPr>
              <a:t>Οι νοσοκομειακές λοιμώξεις, ή οι σχετιζόμενες με την υγειονομική περίθαλψη λοιμώξεις (Healthcare </a:t>
            </a:r>
            <a:r>
              <a:rPr lang="el-GR" sz="2400" dirty="0" err="1">
                <a:solidFill>
                  <a:prstClr val="black"/>
                </a:solidFill>
              </a:rPr>
              <a:t>associated</a:t>
            </a:r>
            <a:r>
              <a:rPr lang="el-GR" sz="2400" dirty="0">
                <a:solidFill>
                  <a:prstClr val="black"/>
                </a:solidFill>
              </a:rPr>
              <a:t> </a:t>
            </a:r>
            <a:r>
              <a:rPr lang="el-GR" sz="2400" dirty="0" err="1">
                <a:solidFill>
                  <a:prstClr val="black"/>
                </a:solidFill>
              </a:rPr>
              <a:t>infections</a:t>
            </a:r>
            <a:r>
              <a:rPr lang="el-GR" sz="2400" dirty="0">
                <a:solidFill>
                  <a:prstClr val="black"/>
                </a:solidFill>
              </a:rPr>
              <a:t>, </a:t>
            </a:r>
            <a:r>
              <a:rPr lang="el-GR" sz="2400" dirty="0" err="1">
                <a:solidFill>
                  <a:prstClr val="black"/>
                </a:solidFill>
              </a:rPr>
              <a:t>HCAIs</a:t>
            </a:r>
            <a:r>
              <a:rPr lang="el-GR" sz="2400" dirty="0">
                <a:solidFill>
                  <a:prstClr val="black"/>
                </a:solidFill>
              </a:rPr>
              <a:t>), όπως διαφορετικά ονομάζονται, αναφέρονται στο σύνολο των λοιμώξεων που συμβαίνουν </a:t>
            </a:r>
            <a:r>
              <a:rPr lang="el-GR" sz="2400" u="sng" dirty="0">
                <a:solidFill>
                  <a:prstClr val="black"/>
                </a:solidFill>
              </a:rPr>
              <a:t>εντός 48 ωρών από την εισαγωγή ενός ατόμου στο νοσοκομείο, μέσα σε 3 ημέρες ύστερα από την έξοδό του από το νοσοκομείο ή εντός 30 ημερών από μία επέμβαση </a:t>
            </a:r>
            <a:r>
              <a:rPr lang="el-GR" sz="2400" dirty="0">
                <a:solidFill>
                  <a:prstClr val="black"/>
                </a:solidFill>
              </a:rPr>
              <a:t>(</a:t>
            </a:r>
            <a:r>
              <a:rPr lang="el-GR" sz="2400" dirty="0" err="1">
                <a:solidFill>
                  <a:prstClr val="black"/>
                </a:solidFill>
              </a:rPr>
              <a:t>Honghui</a:t>
            </a:r>
            <a:r>
              <a:rPr lang="el-GR" sz="2400" dirty="0">
                <a:solidFill>
                  <a:prstClr val="black"/>
                </a:solidFill>
              </a:rPr>
              <a:t> </a:t>
            </a:r>
            <a:r>
              <a:rPr lang="el-GR" sz="2400" dirty="0" err="1">
                <a:solidFill>
                  <a:prstClr val="black"/>
                </a:solidFill>
              </a:rPr>
              <a:t>et</a:t>
            </a:r>
            <a:r>
              <a:rPr lang="el-GR" sz="2400" dirty="0">
                <a:solidFill>
                  <a:prstClr val="black"/>
                </a:solidFill>
              </a:rPr>
              <a:t> </a:t>
            </a:r>
            <a:r>
              <a:rPr lang="el-GR" sz="2400" dirty="0" err="1">
                <a:solidFill>
                  <a:prstClr val="black"/>
                </a:solidFill>
              </a:rPr>
              <a:t>al</a:t>
            </a:r>
            <a:r>
              <a:rPr lang="el-GR" sz="2400" dirty="0">
                <a:solidFill>
                  <a:prstClr val="black"/>
                </a:solidFill>
              </a:rPr>
              <a:t>., 2022). </a:t>
            </a:r>
          </a:p>
          <a:p>
            <a:pPr>
              <a:lnSpc>
                <a:spcPct val="100000"/>
              </a:lnSpc>
            </a:pPr>
            <a:r>
              <a:rPr lang="el-GR" sz="2400" dirty="0">
                <a:solidFill>
                  <a:prstClr val="black"/>
                </a:solidFill>
              </a:rPr>
              <a:t>Πρόκειται για ένα βασικό πρόβλημα δημόσιας υγείας και ένα σημαντικό αίτιο νοσηρότητας και θνησιμότητας μεταξύ νοσηλευόμενων ασθενών σε παγκόσμιο επίπεδο(</a:t>
            </a:r>
            <a:r>
              <a:rPr lang="el-GR" sz="2400" dirty="0" err="1">
                <a:solidFill>
                  <a:prstClr val="black"/>
                </a:solidFill>
              </a:rPr>
              <a:t>Picheansathian</a:t>
            </a:r>
            <a:r>
              <a:rPr lang="el-GR" sz="2400" dirty="0">
                <a:solidFill>
                  <a:prstClr val="black"/>
                </a:solidFill>
              </a:rPr>
              <a:t> </a:t>
            </a:r>
            <a:r>
              <a:rPr lang="el-GR" sz="2400" dirty="0" err="1">
                <a:solidFill>
                  <a:prstClr val="black"/>
                </a:solidFill>
              </a:rPr>
              <a:t>et</a:t>
            </a:r>
            <a:r>
              <a:rPr lang="el-GR" sz="2400" dirty="0">
                <a:solidFill>
                  <a:prstClr val="black"/>
                </a:solidFill>
              </a:rPr>
              <a:t> </a:t>
            </a:r>
            <a:r>
              <a:rPr lang="el-GR" sz="2400" dirty="0" err="1">
                <a:solidFill>
                  <a:prstClr val="black"/>
                </a:solidFill>
              </a:rPr>
              <a:t>al</a:t>
            </a:r>
            <a:r>
              <a:rPr lang="el-GR" sz="2400" dirty="0">
                <a:solidFill>
                  <a:prstClr val="black"/>
                </a:solidFill>
              </a:rPr>
              <a:t>., 2008; </a:t>
            </a:r>
            <a:r>
              <a:rPr lang="el-GR" sz="2400" dirty="0" err="1">
                <a:solidFill>
                  <a:prstClr val="black"/>
                </a:solidFill>
              </a:rPr>
              <a:t>Shehu</a:t>
            </a:r>
            <a:r>
              <a:rPr lang="el-GR" sz="2400" dirty="0">
                <a:solidFill>
                  <a:prstClr val="black"/>
                </a:solidFill>
              </a:rPr>
              <a:t> </a:t>
            </a:r>
            <a:r>
              <a:rPr lang="el-GR" sz="2400" dirty="0" err="1">
                <a:solidFill>
                  <a:prstClr val="black"/>
                </a:solidFill>
              </a:rPr>
              <a:t>et</a:t>
            </a:r>
            <a:r>
              <a:rPr lang="el-GR" sz="2400" dirty="0">
                <a:solidFill>
                  <a:prstClr val="black"/>
                </a:solidFill>
              </a:rPr>
              <a:t> </a:t>
            </a:r>
            <a:r>
              <a:rPr lang="el-GR" sz="2400" dirty="0" err="1">
                <a:solidFill>
                  <a:prstClr val="black"/>
                </a:solidFill>
              </a:rPr>
              <a:t>al</a:t>
            </a:r>
            <a:r>
              <a:rPr lang="el-GR" sz="2400" dirty="0">
                <a:solidFill>
                  <a:prstClr val="black"/>
                </a:solidFill>
              </a:rPr>
              <a:t>., 2019).</a:t>
            </a:r>
          </a:p>
          <a:p>
            <a:endParaRPr lang="el-GR" dirty="0"/>
          </a:p>
        </p:txBody>
      </p:sp>
    </p:spTree>
    <p:extLst>
      <p:ext uri="{BB962C8B-B14F-4D97-AF65-F5344CB8AC3E}">
        <p14:creationId xmlns:p14="http://schemas.microsoft.com/office/powerpoint/2010/main" val="1004823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05486" y="782827"/>
            <a:ext cx="4558777" cy="701508"/>
          </a:xfrm>
        </p:spPr>
        <p:txBody>
          <a:bodyPr>
            <a:normAutofit fontScale="90000"/>
          </a:bodyPr>
          <a:lstStyle/>
          <a:p>
            <a:r>
              <a:rPr lang="el-GR" sz="3200" b="1" dirty="0">
                <a:solidFill>
                  <a:schemeClr val="tx1">
                    <a:lumMod val="65000"/>
                    <a:lumOff val="35000"/>
                  </a:schemeClr>
                </a:solidFill>
              </a:rPr>
              <a:t>Αντισηψία (</a:t>
            </a:r>
            <a:r>
              <a:rPr lang="en-GB" sz="3200" b="1" dirty="0">
                <a:solidFill>
                  <a:schemeClr val="tx1">
                    <a:lumMod val="65000"/>
                    <a:lumOff val="35000"/>
                  </a:schemeClr>
                </a:solidFill>
              </a:rPr>
              <a:t>antisepsis)</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25677" y="1440494"/>
            <a:ext cx="10985326" cy="518121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0" algn="just" defTabSz="914400" rtl="0" eaLnBrk="1" fontAlgn="base" latinLnBrk="0" hangingPunct="1">
              <a:lnSpc>
                <a:spcPct val="101000"/>
              </a:lnSpc>
              <a:spcBef>
                <a:spcPts val="50"/>
              </a:spcBef>
              <a:spcAft>
                <a:spcPct val="0"/>
              </a:spcAft>
              <a:buClr>
                <a:srgbClr val="000080"/>
              </a:buClr>
              <a:buSzPct val="114000"/>
              <a:buNone/>
              <a:tabLst>
                <a:tab pos="495300" algn="l"/>
              </a:tabLst>
              <a:defRPr/>
            </a:pP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Υγειονομικό πλύσιμο-Αντισηψία χεριών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(απομάκρυνση παροδικής  μικροβιακής χλωρίδας) .Η αντισηψία των χεριών επιτυγχάνεται με τη χρήση αντισηπτικών διαλυμάτων, αμιγών (π.χ. αλκοολούχα) ή με την προσθήκη και άλλων αντισηπτικών παραγόντων όπως χλωρεξιδίνη, άλατα τεταρτοταγούς αμμωνίου κλπ. </a:t>
            </a:r>
          </a:p>
          <a:p>
            <a:pPr marL="354013" marR="0" lvl="0" indent="-342900" algn="just" defTabSz="914400" rtl="0" eaLnBrk="1" fontAlgn="base" latinLnBrk="0" hangingPunct="1">
              <a:lnSpc>
                <a:spcPct val="100000"/>
              </a:lnSpc>
              <a:spcBef>
                <a:spcPts val="675"/>
              </a:spcBef>
              <a:spcAft>
                <a:spcPct val="0"/>
              </a:spcAft>
              <a:buClr>
                <a:srgbClr val="000080"/>
              </a:buClr>
              <a:buSzTx/>
              <a:buFont typeface="Wingdings" panose="05000000000000000000" pitchFamily="2" charset="2"/>
              <a:buChar char="Ø"/>
              <a:tabLst>
                <a:tab pos="495300" algn="l"/>
              </a:tabLst>
              <a:defRPr/>
            </a:pP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Arial" panose="020B0604020202020204" pitchFamily="34" charset="0"/>
              </a:rPr>
              <a:t>	Η διαδικασία αυτή ονομάζεται ταχεία</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Arial" panose="020B0604020202020204" pitchFamily="34" charset="0"/>
              </a:rPr>
              <a:t>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Arial" panose="020B0604020202020204" pitchFamily="34" charset="0"/>
              </a:rPr>
              <a:t>αντισηψία των χεριών και πρέπει να εφαρμόζεται πριν και μετά από κάθε</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Arial" panose="020B0604020202020204" pitchFamily="34" charset="0"/>
              </a:rPr>
              <a:t>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Arial" panose="020B0604020202020204" pitchFamily="34" charset="0"/>
              </a:rPr>
              <a:t>επαφή με τον ασθενή. </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Arial" panose="020B0604020202020204" pitchFamily="34" charset="0"/>
            </a:endParaRPr>
          </a:p>
          <a:p>
            <a:pPr marL="354013" marR="0" lvl="0" indent="-342900" algn="just" defTabSz="914400" rtl="0" eaLnBrk="1" fontAlgn="base" latinLnBrk="0" hangingPunct="1">
              <a:lnSpc>
                <a:spcPct val="100000"/>
              </a:lnSpc>
              <a:spcBef>
                <a:spcPts val="675"/>
              </a:spcBef>
              <a:spcAft>
                <a:spcPct val="0"/>
              </a:spcAft>
              <a:buClr>
                <a:srgbClr val="000080"/>
              </a:buClr>
              <a:buSzTx/>
              <a:buFont typeface="Wingdings" panose="05000000000000000000" pitchFamily="2" charset="2"/>
              <a:buChar char="Ø"/>
              <a:tabLst>
                <a:tab pos="495300" algn="l"/>
              </a:tabLst>
              <a:defRPr/>
            </a:pPr>
            <a:r>
              <a:rPr kumimoji="0" lang="el-GR" altLang="en-US" sz="24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Εάν τα χέρια είναι εμφανώς λερωμένα με ρύπους ή</a:t>
            </a:r>
            <a:r>
              <a:rPr kumimoji="0" lang="en-US" altLang="en-US" sz="24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 </a:t>
            </a:r>
            <a:r>
              <a:rPr kumimoji="0" lang="el-GR" altLang="en-US" sz="24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αίμα, πρέπει να πλυθούν προηγουμένως με σαπούνι και </a:t>
            </a:r>
            <a:r>
              <a:rPr kumimoji="0" lang="el-GR" altLang="en-US" sz="2400" b="1" i="0" u="none" strike="noStrike" kern="1200" cap="none" spc="0" normalizeH="0" baseline="0" noProof="0" dirty="0" err="1">
                <a:ln>
                  <a:noFill/>
                </a:ln>
                <a:solidFill>
                  <a:srgbClr val="FF0000"/>
                </a:solidFill>
                <a:effectLst/>
                <a:uLnTx/>
                <a:uFillTx/>
                <a:latin typeface="+mj-lt"/>
                <a:ea typeface="+mn-ea"/>
                <a:cs typeface="Arial" panose="020B0604020202020204" pitchFamily="34" charset="0"/>
              </a:rPr>
              <a:t>νε</a:t>
            </a:r>
            <a:r>
              <a:rPr lang="el-GR" altLang="en-US" sz="2400" b="1" dirty="0" err="1">
                <a:solidFill>
                  <a:srgbClr val="FF0000"/>
                </a:solidFill>
                <a:latin typeface="+mj-lt"/>
                <a:cs typeface="Arial" panose="020B0604020202020204" pitchFamily="34" charset="0"/>
              </a:rPr>
              <a:t>ρό</a:t>
            </a:r>
            <a:endPar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Arial" panose="020B0604020202020204" pitchFamily="34" charset="0"/>
            </a:endParaRPr>
          </a:p>
          <a:p>
            <a:pPr marL="354013" marR="0" lvl="0" indent="-342900" algn="just" defTabSz="914400" rtl="0" eaLnBrk="1" fontAlgn="base" latinLnBrk="0" hangingPunct="1">
              <a:lnSpc>
                <a:spcPct val="100000"/>
              </a:lnSpc>
              <a:spcBef>
                <a:spcPts val="675"/>
              </a:spcBef>
              <a:spcAft>
                <a:spcPct val="0"/>
              </a:spcAft>
              <a:buClr>
                <a:srgbClr val="000080"/>
              </a:buClr>
              <a:buSzTx/>
              <a:buFont typeface="Wingdings" panose="05000000000000000000" pitchFamily="2" charset="2"/>
              <a:buChar char="Ø"/>
              <a:tabLst>
                <a:tab pos="495300" algn="l"/>
              </a:tabLst>
              <a:defRPr/>
            </a:pP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Χειρουργικό πλύσιμο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(απομάκρυνση μόνιμης χλωρίδας)- Σκοπός της χειρουργικής αντισηψίας των χεριών είναι η απομάκρυνση της παροδικής και η σημαντική μείωση της μόνιμης μικροβιακής χλωρίδας. Επιτυγχάνεται με πλύσιμο των χεριών με νερό και </a:t>
            </a:r>
            <a:r>
              <a:rPr kumimoji="0" lang="el-GR" altLang="en-US" sz="2400"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αντιμικροβιακό</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σαπούνι ή με επάλειψη των χεριών με αντισηπτικό διάλυμα (χωρίς τη χρήση νερού)</a:t>
            </a:r>
          </a:p>
          <a:p>
            <a:pPr marL="354013" marR="0" lvl="0" indent="-342900" algn="just" defTabSz="914400" rtl="0" eaLnBrk="1" fontAlgn="base" latinLnBrk="0" hangingPunct="1">
              <a:lnSpc>
                <a:spcPct val="100000"/>
              </a:lnSpc>
              <a:spcBef>
                <a:spcPts val="675"/>
              </a:spcBef>
              <a:spcAft>
                <a:spcPct val="0"/>
              </a:spcAft>
              <a:buClr>
                <a:srgbClr val="000080"/>
              </a:buClr>
              <a:buSzTx/>
              <a:buFont typeface="Wingdings" panose="05000000000000000000" pitchFamily="2" charset="2"/>
              <a:buChar char="Ø"/>
              <a:tabLst>
                <a:tab pos="495300" algn="l"/>
              </a:tabLst>
              <a:defRPr/>
            </a:pPr>
            <a:endParaRPr lang="el-GR" altLang="en-US" sz="2400" dirty="0">
              <a:solidFill>
                <a:schemeClr val="tx1">
                  <a:lumMod val="65000"/>
                  <a:lumOff val="35000"/>
                </a:schemeClr>
              </a:solidFill>
              <a:latin typeface="+mj-lt"/>
              <a:ea typeface="Comic Sans MS" panose="030F0702030302020204" pitchFamily="66" charset="0"/>
              <a:cs typeface="Comic Sans MS" panose="030F0702030302020204" pitchFamily="66" charset="0"/>
            </a:endParaRPr>
          </a:p>
          <a:p>
            <a:pPr marL="354013" marR="0" lvl="0" indent="-342900" algn="just" defTabSz="914400" rtl="0" eaLnBrk="1" fontAlgn="base" latinLnBrk="0" hangingPunct="1">
              <a:lnSpc>
                <a:spcPct val="100000"/>
              </a:lnSpc>
              <a:spcBef>
                <a:spcPts val="675"/>
              </a:spcBef>
              <a:spcAft>
                <a:spcPct val="0"/>
              </a:spcAft>
              <a:buClr>
                <a:srgbClr val="000080"/>
              </a:buClr>
              <a:buSzTx/>
              <a:buFont typeface="Wingdings" panose="05000000000000000000" pitchFamily="2" charset="2"/>
              <a:buChar char="Ø"/>
              <a:tabLst>
                <a:tab pos="495300" algn="l"/>
              </a:tabLst>
              <a:defRPr/>
            </a:pPr>
            <a:endPar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endParaRPr>
          </a:p>
        </p:txBody>
      </p:sp>
    </p:spTree>
    <p:extLst>
      <p:ext uri="{BB962C8B-B14F-4D97-AF65-F5344CB8AC3E}">
        <p14:creationId xmlns:p14="http://schemas.microsoft.com/office/powerpoint/2010/main" val="3343837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05486" y="782827"/>
            <a:ext cx="7777966" cy="701508"/>
          </a:xfrm>
        </p:spPr>
        <p:txBody>
          <a:bodyPr>
            <a:normAutofit fontScale="90000"/>
          </a:bodyPr>
          <a:lstStyle/>
          <a:p>
            <a:r>
              <a:rPr lang="el-GR" sz="3200" b="1" dirty="0">
                <a:solidFill>
                  <a:schemeClr val="tx1">
                    <a:lumMod val="65000"/>
                    <a:lumOff val="35000"/>
                  </a:schemeClr>
                </a:solidFill>
              </a:rPr>
              <a:t>Αντισηψία</a:t>
            </a:r>
            <a:r>
              <a:rPr lang="en-US" sz="3200" b="1" dirty="0">
                <a:solidFill>
                  <a:schemeClr val="tx1">
                    <a:lumMod val="65000"/>
                    <a:lumOff val="35000"/>
                  </a:schemeClr>
                </a:solidFill>
              </a:rPr>
              <a:t> </a:t>
            </a:r>
            <a:r>
              <a:rPr lang="el-GR" sz="3200" b="1" dirty="0">
                <a:solidFill>
                  <a:schemeClr val="tx1">
                    <a:lumMod val="65000"/>
                    <a:lumOff val="35000"/>
                  </a:schemeClr>
                </a:solidFill>
              </a:rPr>
              <a:t>χεριών</a:t>
            </a:r>
            <a:r>
              <a:rPr lang="en-US" sz="3200" b="1" dirty="0">
                <a:solidFill>
                  <a:schemeClr val="tx1">
                    <a:lumMod val="65000"/>
                    <a:lumOff val="35000"/>
                  </a:schemeClr>
                </a:solidFill>
              </a:rPr>
              <a:t> (hand disinfection)</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pic>
        <p:nvPicPr>
          <p:cNvPr id="4" name="Εικόνα 3">
            <a:extLst>
              <a:ext uri="{FF2B5EF4-FFF2-40B4-BE49-F238E27FC236}">
                <a16:creationId xmlns:a16="http://schemas.microsoft.com/office/drawing/2014/main" id="{714EBAC9-C214-5476-1626-261DB7D78C68}"/>
              </a:ext>
            </a:extLst>
          </p:cNvPr>
          <p:cNvPicPr>
            <a:picLocks noChangeAspect="1"/>
          </p:cNvPicPr>
          <p:nvPr/>
        </p:nvPicPr>
        <p:blipFill>
          <a:blip r:embed="rId4"/>
          <a:stretch>
            <a:fillRect/>
          </a:stretch>
        </p:blipFill>
        <p:spPr>
          <a:xfrm>
            <a:off x="4954804" y="1766170"/>
            <a:ext cx="6989407" cy="430900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CCD00D0-30D3-3545-9641-6CADCDB1E29E}"/>
              </a:ext>
            </a:extLst>
          </p:cNvPr>
          <p:cNvSpPr txBox="1"/>
          <p:nvPr/>
        </p:nvSpPr>
        <p:spPr>
          <a:xfrm>
            <a:off x="5187674" y="6188211"/>
            <a:ext cx="6093912" cy="307777"/>
          </a:xfrm>
          <a:prstGeom prst="rect">
            <a:avLst/>
          </a:prstGeom>
          <a:noFill/>
        </p:spPr>
        <p:txBody>
          <a:bodyPr wrap="square">
            <a:spAutoFit/>
          </a:bodyPr>
          <a:lstStyle/>
          <a:p>
            <a:r>
              <a:rPr lang="en-GB" sz="1400" dirty="0">
                <a:latin typeface="+mj-lt"/>
              </a:rPr>
              <a:t>https://eody.gov.gr/wp-content/uploads/2019/01/xrisigantia.pdf</a:t>
            </a:r>
            <a:endParaRPr lang="el-GR" sz="1400" dirty="0">
              <a:latin typeface="+mj-lt"/>
            </a:endParaRPr>
          </a:p>
        </p:txBody>
      </p:sp>
      <p:pic>
        <p:nvPicPr>
          <p:cNvPr id="7" name="Εικόνα 6">
            <a:extLst>
              <a:ext uri="{FF2B5EF4-FFF2-40B4-BE49-F238E27FC236}">
                <a16:creationId xmlns:a16="http://schemas.microsoft.com/office/drawing/2014/main" id="{11F57AB5-1FC2-40CC-7413-DE4E70F8DEDD}"/>
              </a:ext>
            </a:extLst>
          </p:cNvPr>
          <p:cNvPicPr>
            <a:picLocks noChangeAspect="1"/>
          </p:cNvPicPr>
          <p:nvPr/>
        </p:nvPicPr>
        <p:blipFill>
          <a:blip r:embed="rId5"/>
          <a:stretch>
            <a:fillRect/>
          </a:stretch>
        </p:blipFill>
        <p:spPr>
          <a:xfrm>
            <a:off x="247789" y="1766170"/>
            <a:ext cx="4489326" cy="4489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658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05486" y="782827"/>
            <a:ext cx="4558777" cy="701508"/>
          </a:xfrm>
        </p:spPr>
        <p:txBody>
          <a:bodyPr>
            <a:normAutofit fontScale="90000"/>
          </a:bodyPr>
          <a:lstStyle/>
          <a:p>
            <a:r>
              <a:rPr lang="el-GR" sz="3200" b="1" dirty="0">
                <a:solidFill>
                  <a:schemeClr val="tx1">
                    <a:lumMod val="65000"/>
                    <a:lumOff val="35000"/>
                  </a:schemeClr>
                </a:solidFill>
              </a:rPr>
              <a:t>Αντισηψία (</a:t>
            </a:r>
            <a:r>
              <a:rPr lang="en-GB" sz="3200" b="1" dirty="0">
                <a:solidFill>
                  <a:schemeClr val="tx1">
                    <a:lumMod val="65000"/>
                    <a:lumOff val="35000"/>
                  </a:schemeClr>
                </a:solidFill>
              </a:rPr>
              <a:t>antisepsis)</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25678" y="1352811"/>
            <a:ext cx="7340252" cy="526890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9265" marR="0" lvl="0" indent="-457200" algn="l" defTabSz="914400" rtl="0" eaLnBrk="1" fontAlgn="auto" latinLnBrk="0" hangingPunct="1">
              <a:lnSpc>
                <a:spcPct val="100000"/>
              </a:lnSpc>
              <a:spcBef>
                <a:spcPts val="95"/>
              </a:spcBef>
              <a:spcAft>
                <a:spcPts val="0"/>
              </a:spcAft>
              <a:buClr>
                <a:srgbClr val="CC0066"/>
              </a:buClr>
              <a:buSzPct val="96875"/>
              <a:buFont typeface="Wingdings" charset="2"/>
              <a:buChar char="Ø"/>
              <a:tabLst>
                <a:tab pos="375285" algn="l"/>
              </a:tabLst>
              <a:defRPr/>
            </a:pPr>
            <a:r>
              <a:rPr kumimoji="0" lang="el-GR" sz="2400" b="1" i="0" u="none" strike="noStrike" kern="1200" cap="none" spc="-5" normalizeH="0" baseline="0" noProof="0" dirty="0" err="1">
                <a:ln>
                  <a:noFill/>
                </a:ln>
                <a:solidFill>
                  <a:schemeClr val="tx1">
                    <a:lumMod val="65000"/>
                    <a:lumOff val="35000"/>
                  </a:schemeClr>
                </a:solidFill>
                <a:effectLst/>
                <a:uLnTx/>
                <a:uFillTx/>
                <a:latin typeface="+mj-lt"/>
                <a:ea typeface="+mn-ea"/>
                <a:cs typeface="Times New Roman"/>
              </a:rPr>
              <a:t>Εξαχλωροφαίνη</a:t>
            </a:r>
            <a:r>
              <a:rPr kumimoji="0" lang="el-GR" sz="24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0" i="0" u="none" strike="noStrike" kern="1200" cap="none" spc="-5" normalizeH="0" baseline="0" noProof="0" dirty="0" err="1">
                <a:ln>
                  <a:noFill/>
                </a:ln>
                <a:solidFill>
                  <a:schemeClr val="tx1">
                    <a:lumMod val="65000"/>
                    <a:lumOff val="35000"/>
                  </a:schemeClr>
                </a:solidFill>
                <a:effectLst/>
                <a:uLnTx/>
                <a:uFillTx/>
                <a:latin typeface="+mj-lt"/>
                <a:ea typeface="+mn-ea"/>
                <a:cs typeface="Times New Roman"/>
              </a:rPr>
              <a:t>Phisohex</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383665" marR="0" lvl="1" indent="-457200" algn="l" defTabSz="914400" rtl="0" eaLnBrk="1" fontAlgn="auto" latinLnBrk="0" hangingPunct="1">
              <a:lnSpc>
                <a:spcPct val="100000"/>
              </a:lnSpc>
              <a:spcBef>
                <a:spcPts val="20"/>
              </a:spcBef>
              <a:spcAft>
                <a:spcPts val="0"/>
              </a:spcAft>
              <a:buClrTx/>
              <a:buSzTx/>
              <a:tabLst>
                <a:tab pos="1333500" algn="l"/>
              </a:tabLst>
              <a:defRPr/>
            </a:pP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με </a:t>
            </a: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τη χαμηλότερη απολυμαντική</a:t>
            </a:r>
            <a:r>
              <a:rPr kumimoji="0" lang="el-GR" b="0" i="0" u="none" strike="noStrike" kern="1200" cap="none" spc="-80"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ικανότητα</a:t>
            </a:r>
            <a:endPar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383665" marR="0" lvl="1" indent="-457200" algn="l" defTabSz="914400" rtl="0" eaLnBrk="1" fontAlgn="auto" latinLnBrk="0" hangingPunct="1">
              <a:lnSpc>
                <a:spcPts val="3350"/>
              </a:lnSpc>
              <a:spcBef>
                <a:spcPts val="0"/>
              </a:spcBef>
              <a:spcAft>
                <a:spcPts val="0"/>
              </a:spcAft>
              <a:buClrTx/>
              <a:buSzTx/>
              <a:tabLst>
                <a:tab pos="1245235" algn="l"/>
              </a:tabLst>
              <a:defRPr/>
            </a:pP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απολύμανση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νερού,</a:t>
            </a:r>
            <a:r>
              <a:rPr kumimoji="0" lang="el-GR" b="0" i="0" u="none" strike="noStrike" kern="1200" cap="none" spc="-80"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επιφανειών.</a:t>
            </a:r>
            <a:endPar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469265" marR="0" lvl="0" indent="-457200" algn="l" defTabSz="914400" rtl="0" eaLnBrk="1" fontAlgn="auto" latinLnBrk="0" hangingPunct="1">
              <a:lnSpc>
                <a:spcPts val="3829"/>
              </a:lnSpc>
              <a:spcBef>
                <a:spcPts val="0"/>
              </a:spcBef>
              <a:spcAft>
                <a:spcPts val="0"/>
              </a:spcAft>
              <a:buClr>
                <a:srgbClr val="CC0066"/>
              </a:buClr>
              <a:buSzPct val="96875"/>
              <a:buFont typeface="Wingdings" charset="2"/>
              <a:buChar char="Ø"/>
              <a:tabLst>
                <a:tab pos="375285" algn="l"/>
              </a:tabLst>
              <a:defRPr/>
            </a:pPr>
            <a:r>
              <a:rPr kumimoji="0" lang="el-GR" sz="24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Χλωρεξιδίνη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0" i="0" u="none" strike="noStrike" kern="1200" cap="none" spc="-5" normalizeH="0" baseline="0" noProof="0" dirty="0" err="1">
                <a:ln>
                  <a:noFill/>
                </a:ln>
                <a:solidFill>
                  <a:schemeClr val="tx1">
                    <a:lumMod val="65000"/>
                    <a:lumOff val="35000"/>
                  </a:schemeClr>
                </a:solidFill>
                <a:effectLst/>
                <a:uLnTx/>
                <a:uFillTx/>
                <a:latin typeface="+mj-lt"/>
                <a:ea typeface="+mn-ea"/>
                <a:cs typeface="Times New Roman"/>
              </a:rPr>
              <a:t>Hibitane</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0" i="0" u="none" strike="noStrike" kern="1200" cap="none" spc="55"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dirty="0" err="1">
                <a:ln>
                  <a:noFill/>
                </a:ln>
                <a:solidFill>
                  <a:schemeClr val="tx1">
                    <a:lumMod val="65000"/>
                    <a:lumOff val="35000"/>
                  </a:schemeClr>
                </a:solidFill>
                <a:effectLst/>
                <a:uLnTx/>
                <a:uFillTx/>
                <a:latin typeface="+mj-lt"/>
                <a:ea typeface="+mn-ea"/>
                <a:cs typeface="Times New Roman"/>
              </a:rPr>
              <a:t>Hibiscrub</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383665" marR="0" lvl="1" indent="-457200" algn="l" defTabSz="914400" rtl="0" eaLnBrk="1" fontAlgn="auto" latinLnBrk="0" hangingPunct="1">
              <a:lnSpc>
                <a:spcPts val="3354"/>
              </a:lnSpc>
              <a:spcBef>
                <a:spcPts val="15"/>
              </a:spcBef>
              <a:spcAft>
                <a:spcPts val="0"/>
              </a:spcAft>
              <a:buClrTx/>
              <a:buSzTx/>
              <a:tabLst>
                <a:tab pos="1333500" algn="l"/>
              </a:tabLst>
              <a:defRPr/>
            </a:pP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μέτρια δράση </a:t>
            </a: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(υγειονομικό &amp; χειρουργικό</a:t>
            </a:r>
            <a:r>
              <a:rPr kumimoji="0" lang="el-GR" b="0" i="0" u="none" strike="noStrike" kern="1200" cap="none" spc="-95"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πλ.)</a:t>
            </a:r>
          </a:p>
          <a:p>
            <a:pPr marL="469265" marR="0" lvl="0" indent="-457200" algn="l" defTabSz="914400" rtl="0" eaLnBrk="1" fontAlgn="auto" latinLnBrk="0" hangingPunct="1">
              <a:lnSpc>
                <a:spcPts val="3835"/>
              </a:lnSpc>
              <a:spcBef>
                <a:spcPts val="0"/>
              </a:spcBef>
              <a:spcAft>
                <a:spcPts val="0"/>
              </a:spcAft>
              <a:buClr>
                <a:srgbClr val="CC0066"/>
              </a:buClr>
              <a:buSzPct val="96875"/>
              <a:buFont typeface="Wingdings" charset="2"/>
              <a:buChar char="Ø"/>
              <a:tabLst>
                <a:tab pos="375920" algn="l"/>
              </a:tabLst>
              <a:defRPr/>
            </a:pP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Ιωδιούχα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a:rPr>
              <a:t>Betadine</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a:rPr>
              <a:t>Povidone</a:t>
            </a:r>
            <a:r>
              <a:rPr kumimoji="0" lang="el-GR" sz="2400" b="0" i="0" u="none" strike="noStrike" kern="1200" cap="none" spc="-8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a:rPr>
              <a:t>iodine</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383665" lvl="1" indent="-457200">
              <a:lnSpc>
                <a:spcPts val="3350"/>
              </a:lnSpc>
              <a:spcBef>
                <a:spcPts val="15"/>
              </a:spcBef>
              <a:tabLst>
                <a:tab pos="1333500" algn="l"/>
              </a:tabLst>
              <a:defRPr/>
            </a:pP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μέτρια δράση </a:t>
            </a: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(για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δέρμα</a:t>
            </a:r>
            <a:r>
              <a:rPr kumimoji="0" lang="el-GR" b="0" i="0" u="none" strike="noStrike" kern="1200" cap="none" spc="-90"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7.5%)</a:t>
            </a:r>
          </a:p>
          <a:p>
            <a:pPr marL="469265" marR="0" lvl="0" indent="-457200" algn="l" defTabSz="914400" rtl="0" eaLnBrk="1" fontAlgn="auto" latinLnBrk="0" hangingPunct="1">
              <a:lnSpc>
                <a:spcPts val="3829"/>
              </a:lnSpc>
              <a:spcBef>
                <a:spcPts val="0"/>
              </a:spcBef>
              <a:spcAft>
                <a:spcPts val="0"/>
              </a:spcAft>
              <a:buClr>
                <a:srgbClr val="CC0066"/>
              </a:buClr>
              <a:buSzPct val="96875"/>
              <a:buFont typeface="Wingdings" charset="2"/>
              <a:buChar char="Ø"/>
              <a:tabLst>
                <a:tab pos="375285" algn="l"/>
              </a:tabLst>
              <a:defRPr/>
            </a:pP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Οινόπνευμα</a:t>
            </a:r>
            <a:r>
              <a:rPr kumimoji="0" lang="el-GR" sz="2400" b="1" i="0" u="none" strike="noStrike" kern="1200" cap="none" spc="-25"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70%</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469265" marR="0" lvl="0" indent="-457200" algn="l" defTabSz="914400" rtl="0" eaLnBrk="1" fontAlgn="auto" latinLnBrk="0" hangingPunct="1">
              <a:lnSpc>
                <a:spcPct val="100000"/>
              </a:lnSpc>
              <a:spcBef>
                <a:spcPts val="0"/>
              </a:spcBef>
              <a:spcAft>
                <a:spcPts val="0"/>
              </a:spcAft>
              <a:buClr>
                <a:srgbClr val="CC0066"/>
              </a:buClr>
              <a:buSzPct val="96875"/>
              <a:buFont typeface="Wingdings" charset="2"/>
              <a:buChar char="Ø"/>
              <a:tabLst>
                <a:tab pos="375285" algn="l"/>
              </a:tabLst>
              <a:defRPr/>
            </a:pPr>
            <a:r>
              <a:rPr kumimoji="0" lang="el-GR" sz="2400" b="1" i="0" u="none" strike="noStrike" kern="1200" cap="none" spc="-10" normalizeH="0" baseline="0" noProof="0" dirty="0" err="1">
                <a:ln>
                  <a:noFill/>
                </a:ln>
                <a:solidFill>
                  <a:schemeClr val="tx1">
                    <a:lumMod val="65000"/>
                    <a:lumOff val="35000"/>
                  </a:schemeClr>
                </a:solidFill>
                <a:effectLst/>
                <a:uLnTx/>
                <a:uFillTx/>
                <a:latin typeface="+mj-lt"/>
                <a:ea typeface="+mn-ea"/>
                <a:cs typeface="Times New Roman"/>
              </a:rPr>
              <a:t>Ισοπροπυλική</a:t>
            </a:r>
            <a:r>
              <a:rPr kumimoji="0" lang="el-GR" sz="24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 αλκοόλη</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60%:</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383665" lvl="1" indent="-457200">
              <a:lnSpc>
                <a:spcPts val="3350"/>
              </a:lnSpc>
              <a:spcBef>
                <a:spcPts val="15"/>
              </a:spcBef>
              <a:tabLst>
                <a:tab pos="1333500" algn="l"/>
              </a:tabLst>
              <a:defRPr/>
            </a:pP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το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καλύτερο </a:t>
            </a: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απολυμαντικό, πρότυπο</a:t>
            </a:r>
            <a:r>
              <a:rPr kumimoji="0" lang="el-GR" b="0" i="0" u="none" strike="noStrike" kern="1200" cap="none" spc="-60"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σύγκρισης</a:t>
            </a:r>
            <a:endPar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469265" marR="0" lvl="0" indent="-457200" algn="l" defTabSz="914400" rtl="0" eaLnBrk="1" fontAlgn="auto" latinLnBrk="0" hangingPunct="1">
              <a:lnSpc>
                <a:spcPts val="3829"/>
              </a:lnSpc>
              <a:spcBef>
                <a:spcPts val="0"/>
              </a:spcBef>
              <a:spcAft>
                <a:spcPts val="0"/>
              </a:spcAft>
              <a:buClr>
                <a:srgbClr val="CC0066"/>
              </a:buClr>
              <a:buSzPct val="96875"/>
              <a:buFont typeface="Wingdings" charset="2"/>
              <a:buChar char="Ø"/>
              <a:tabLst>
                <a:tab pos="375285" algn="l"/>
              </a:tabLst>
              <a:defRPr/>
            </a:pP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Υπεροξείδιο </a:t>
            </a:r>
            <a:r>
              <a:rPr kumimoji="0" lang="el-GR" sz="24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υδρογόνου</a:t>
            </a:r>
            <a:r>
              <a:rPr kumimoji="0" lang="el-GR" sz="2400" b="1" i="0" u="none" strike="noStrike" kern="1200" cap="none" spc="-2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1" i="0" u="none" strike="noStrike" kern="1200" cap="none" spc="-5" normalizeH="0" baseline="0" noProof="0" dirty="0" err="1">
                <a:ln>
                  <a:noFill/>
                </a:ln>
                <a:solidFill>
                  <a:schemeClr val="tx1">
                    <a:lumMod val="65000"/>
                    <a:lumOff val="35000"/>
                  </a:schemeClr>
                </a:solidFill>
                <a:effectLst/>
                <a:uLnTx/>
                <a:uFillTx/>
                <a:latin typeface="+mj-lt"/>
                <a:ea typeface="+mn-ea"/>
                <a:cs typeface="Times New Roman"/>
              </a:rPr>
              <a:t>οξυζενέ</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p:txBody>
      </p:sp>
      <p:pic>
        <p:nvPicPr>
          <p:cNvPr id="3" name="Εικόνα 2">
            <a:extLst>
              <a:ext uri="{FF2B5EF4-FFF2-40B4-BE49-F238E27FC236}">
                <a16:creationId xmlns:a16="http://schemas.microsoft.com/office/drawing/2014/main" id="{D9F94870-8392-FA18-2B00-3EEACED544EB}"/>
              </a:ext>
            </a:extLst>
          </p:cNvPr>
          <p:cNvPicPr>
            <a:picLocks noChangeAspect="1"/>
          </p:cNvPicPr>
          <p:nvPr/>
        </p:nvPicPr>
        <p:blipFill>
          <a:blip r:embed="rId4"/>
          <a:stretch>
            <a:fillRect/>
          </a:stretch>
        </p:blipFill>
        <p:spPr>
          <a:xfrm>
            <a:off x="7912521" y="1484335"/>
            <a:ext cx="3947985" cy="4276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5663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5468" y="782827"/>
            <a:ext cx="11812044" cy="701508"/>
          </a:xfrm>
        </p:spPr>
        <p:txBody>
          <a:bodyPr>
            <a:noAutofit/>
          </a:bodyPr>
          <a:lstStyle/>
          <a:p>
            <a:r>
              <a:rPr lang="el-GR" sz="2400" b="1" dirty="0">
                <a:solidFill>
                  <a:schemeClr val="tx1">
                    <a:lumMod val="65000"/>
                    <a:lumOff val="35000"/>
                  </a:schemeClr>
                </a:solidFill>
              </a:rPr>
              <a:t>Άσηπτη τεχνική-Άσηπτη τεχνική μη-επαφής (ΑΤΜΕ)</a:t>
            </a:r>
            <a:r>
              <a:rPr lang="en-US" sz="2400" b="1" dirty="0">
                <a:solidFill>
                  <a:schemeClr val="tx1">
                    <a:lumMod val="65000"/>
                    <a:lumOff val="35000"/>
                  </a:schemeClr>
                </a:solidFill>
              </a:rPr>
              <a:t>-Aseptic Non Touch Technique (ANTT)</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25678" y="1716066"/>
            <a:ext cx="4659681" cy="4905646"/>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9265" marR="0" lvl="0" indent="-457200" algn="l" defTabSz="914400" rtl="0" eaLnBrk="1" fontAlgn="auto" latinLnBrk="0" hangingPunct="1">
              <a:lnSpc>
                <a:spcPct val="100000"/>
              </a:lnSpc>
              <a:spcBef>
                <a:spcPts val="95"/>
              </a:spcBef>
              <a:spcAft>
                <a:spcPts val="0"/>
              </a:spcAft>
              <a:buClr>
                <a:srgbClr val="CC0066"/>
              </a:buClr>
              <a:buSzPct val="96875"/>
              <a:buFont typeface="Wingdings" charset="2"/>
              <a:buChar char="Ø"/>
              <a:tabLst>
                <a:tab pos="375285" algn="l"/>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Διαδικασία που γίνεται αποκλειστικά υπό άσηπτες συνθήκες</a:t>
            </a:r>
          </a:p>
          <a:p>
            <a:pPr marL="469265" marR="0" lvl="0" indent="-457200" algn="l" defTabSz="914400" rtl="0" eaLnBrk="1" fontAlgn="auto" latinLnBrk="0" hangingPunct="1">
              <a:lnSpc>
                <a:spcPct val="100000"/>
              </a:lnSpc>
              <a:spcBef>
                <a:spcPts val="95"/>
              </a:spcBef>
              <a:spcAft>
                <a:spcPts val="0"/>
              </a:spcAft>
              <a:buClr>
                <a:srgbClr val="CC0066"/>
              </a:buClr>
              <a:buSzPct val="96875"/>
              <a:buFont typeface="Wingdings" charset="2"/>
              <a:buChar char="Ø"/>
              <a:tabLst>
                <a:tab pos="375285" algn="l"/>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Η βασική αρχή της ΑΤΜΕ είναι ότι </a:t>
            </a:r>
            <a:r>
              <a:rPr kumimoji="0" lang="el-GR" sz="2400" b="1" i="0" u="none" strike="noStrike" kern="1200" cap="none" spc="0" normalizeH="0" baseline="0" noProof="0" dirty="0">
                <a:ln>
                  <a:noFill/>
                </a:ln>
                <a:solidFill>
                  <a:srgbClr val="FF0000"/>
                </a:solidFill>
                <a:effectLst/>
                <a:uLnTx/>
                <a:uFillTx/>
                <a:latin typeface="+mj-lt"/>
                <a:ea typeface="+mn-ea"/>
                <a:cs typeface="Times New Roman"/>
              </a:rPr>
              <a:t>κατά τη χρήση υλικού και εξοπλισμού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σε μια διαδικασία, </a:t>
            </a:r>
            <a:r>
              <a:rPr kumimoji="0" lang="el-GR" sz="2400" b="1" i="0" u="none" strike="noStrike" kern="1200" cap="none" spc="0" normalizeH="0" baseline="0" noProof="0" dirty="0">
                <a:ln>
                  <a:noFill/>
                </a:ln>
                <a:solidFill>
                  <a:srgbClr val="FF0000"/>
                </a:solidFill>
                <a:effectLst/>
                <a:uLnTx/>
                <a:uFillTx/>
                <a:latin typeface="+mj-lt"/>
                <a:ea typeface="+mn-ea"/>
                <a:cs typeface="Times New Roman"/>
              </a:rPr>
              <a:t>τα αποστειρωμένα σημεία δεν έρχονται σε επαφή με τίποτα που δεν είναι αποστειρωμένο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έτσι ώστε να αποφεύγεται η </a:t>
            </a:r>
            <a:r>
              <a:rPr kumimoji="0" lang="el-GR" sz="2400" b="1" i="0" u="none" strike="noStrike" kern="1200" cap="none" spc="0" normalizeH="0" baseline="0" noProof="0" dirty="0">
                <a:ln>
                  <a:noFill/>
                </a:ln>
                <a:solidFill>
                  <a:srgbClr val="FF0000"/>
                </a:solidFill>
                <a:effectLst/>
                <a:uLnTx/>
                <a:uFillTx/>
                <a:latin typeface="+mj-lt"/>
                <a:ea typeface="+mn-ea"/>
                <a:cs typeface="Times New Roman"/>
              </a:rPr>
              <a:t>επιμόλυνση</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 </a:t>
            </a:r>
          </a:p>
          <a:p>
            <a:pPr marL="469265" marR="0" lvl="0" indent="-457200" algn="l" defTabSz="914400" rtl="0" eaLnBrk="1" fontAlgn="auto" latinLnBrk="0" hangingPunct="1">
              <a:lnSpc>
                <a:spcPct val="100000"/>
              </a:lnSpc>
              <a:spcBef>
                <a:spcPts val="95"/>
              </a:spcBef>
              <a:spcAft>
                <a:spcPts val="0"/>
              </a:spcAft>
              <a:buClr>
                <a:srgbClr val="CC0066"/>
              </a:buClr>
              <a:buSzPct val="96875"/>
              <a:buFont typeface="Wingdings" charset="2"/>
              <a:buChar char="Ø"/>
              <a:tabLst>
                <a:tab pos="375285" algn="l"/>
              </a:tabLst>
              <a:defRPr/>
            </a:pP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469265" marR="0" lvl="0" indent="-457200" algn="l" defTabSz="914400" rtl="0" eaLnBrk="1" fontAlgn="auto" latinLnBrk="0" hangingPunct="1">
              <a:lnSpc>
                <a:spcPct val="100000"/>
              </a:lnSpc>
              <a:spcBef>
                <a:spcPts val="95"/>
              </a:spcBef>
              <a:spcAft>
                <a:spcPts val="0"/>
              </a:spcAft>
              <a:buClr>
                <a:srgbClr val="CC0066"/>
              </a:buClr>
              <a:buSzPct val="96875"/>
              <a:buFont typeface="Wingdings" charset="2"/>
              <a:buChar char="Ø"/>
              <a:tabLst>
                <a:tab pos="375285" algn="l"/>
              </a:tabLst>
              <a:defRPr/>
            </a:pP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p:txBody>
      </p:sp>
      <p:pic>
        <p:nvPicPr>
          <p:cNvPr id="5" name="Εικόνα 4">
            <a:extLst>
              <a:ext uri="{FF2B5EF4-FFF2-40B4-BE49-F238E27FC236}">
                <a16:creationId xmlns:a16="http://schemas.microsoft.com/office/drawing/2014/main" id="{66853DC4-F81D-D45E-6C46-091F3EF07549}"/>
              </a:ext>
            </a:extLst>
          </p:cNvPr>
          <p:cNvPicPr>
            <a:picLocks noChangeAspect="1"/>
          </p:cNvPicPr>
          <p:nvPr/>
        </p:nvPicPr>
        <p:blipFill>
          <a:blip r:embed="rId4"/>
          <a:stretch>
            <a:fillRect/>
          </a:stretch>
        </p:blipFill>
        <p:spPr>
          <a:xfrm>
            <a:off x="5630872" y="1308432"/>
            <a:ext cx="5755286" cy="5313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1956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05486" y="782827"/>
            <a:ext cx="9268563" cy="701508"/>
          </a:xfrm>
        </p:spPr>
        <p:txBody>
          <a:bodyPr>
            <a:noAutofit/>
          </a:bodyPr>
          <a:lstStyle/>
          <a:p>
            <a:r>
              <a:rPr lang="el-GR" sz="2400" b="1" dirty="0">
                <a:solidFill>
                  <a:schemeClr val="tx1">
                    <a:lumMod val="65000"/>
                    <a:lumOff val="35000"/>
                  </a:schemeClr>
                </a:solidFill>
              </a:rPr>
              <a:t>Άσηπτη τεχνική-Άσηπτη τεχνική μη-επαφής (ΑΤΜΕ)</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pic>
        <p:nvPicPr>
          <p:cNvPr id="4" name="Εικόνα 3">
            <a:extLst>
              <a:ext uri="{FF2B5EF4-FFF2-40B4-BE49-F238E27FC236}">
                <a16:creationId xmlns:a16="http://schemas.microsoft.com/office/drawing/2014/main" id="{CEAF3651-07ED-FBC1-A3C8-8260D8CECD74}"/>
              </a:ext>
            </a:extLst>
          </p:cNvPr>
          <p:cNvPicPr>
            <a:picLocks noChangeAspect="1"/>
          </p:cNvPicPr>
          <p:nvPr/>
        </p:nvPicPr>
        <p:blipFill>
          <a:blip r:embed="rId4"/>
          <a:stretch>
            <a:fillRect/>
          </a:stretch>
        </p:blipFill>
        <p:spPr>
          <a:xfrm>
            <a:off x="6096000" y="1133581"/>
            <a:ext cx="5742066" cy="5624137"/>
          </a:xfrm>
          <a:prstGeom prst="rect">
            <a:avLst/>
          </a:prstGeom>
        </p:spPr>
      </p:pic>
      <p:sp>
        <p:nvSpPr>
          <p:cNvPr id="7" name="TextBox 6">
            <a:extLst>
              <a:ext uri="{FF2B5EF4-FFF2-40B4-BE49-F238E27FC236}">
                <a16:creationId xmlns:a16="http://schemas.microsoft.com/office/drawing/2014/main" id="{49C5F7FB-D9E6-E2D0-2EC6-1AEE45DB19CE}"/>
              </a:ext>
            </a:extLst>
          </p:cNvPr>
          <p:cNvSpPr txBox="1"/>
          <p:nvPr/>
        </p:nvSpPr>
        <p:spPr>
          <a:xfrm>
            <a:off x="353934" y="1565655"/>
            <a:ext cx="5541723" cy="4524315"/>
          </a:xfrm>
          <a:prstGeom prst="rect">
            <a:avLst/>
          </a:prstGeom>
          <a:noFill/>
        </p:spPr>
        <p:txBody>
          <a:bodyPr wrap="square">
            <a:spAutoFit/>
          </a:bodyPr>
          <a:lstStyle/>
          <a:p>
            <a:r>
              <a:rPr lang="el-GR" sz="2400" b="1" dirty="0">
                <a:solidFill>
                  <a:schemeClr val="tx1">
                    <a:lumMod val="65000"/>
                    <a:lumOff val="35000"/>
                  </a:schemeClr>
                </a:solidFill>
                <a:latin typeface="+mj-lt"/>
              </a:rPr>
              <a:t>Κλινικές διαδικασίες</a:t>
            </a:r>
          </a:p>
          <a:p>
            <a:pPr marL="342900" indent="-342900">
              <a:buFont typeface="Wingdings" panose="05000000000000000000" pitchFamily="2" charset="2"/>
              <a:buChar char="Ø"/>
            </a:pPr>
            <a:endParaRPr lang="el-GR" sz="2400" b="1" dirty="0">
              <a:solidFill>
                <a:schemeClr val="tx1">
                  <a:lumMod val="65000"/>
                  <a:lumOff val="35000"/>
                </a:schemeClr>
              </a:solidFill>
              <a:latin typeface="+mj-lt"/>
            </a:endParaRPr>
          </a:p>
          <a:p>
            <a:pPr marL="342900" indent="-342900">
              <a:buFont typeface="Wingdings" panose="05000000000000000000" pitchFamily="2" charset="2"/>
              <a:buChar char="Ø"/>
            </a:pPr>
            <a:r>
              <a:rPr lang="el-GR" sz="2400" dirty="0">
                <a:solidFill>
                  <a:schemeClr val="tx1">
                    <a:lumMod val="65000"/>
                    <a:lumOff val="35000"/>
                  </a:schemeClr>
                </a:solidFill>
                <a:latin typeface="+mj-lt"/>
              </a:rPr>
              <a:t>χορήγηση υγρών από περιφερικές ή κεντρικές γραμμές</a:t>
            </a:r>
          </a:p>
          <a:p>
            <a:pPr marL="342900" indent="-342900">
              <a:buFont typeface="Wingdings" panose="05000000000000000000" pitchFamily="2" charset="2"/>
              <a:buChar char="Ø"/>
            </a:pPr>
            <a:endParaRPr lang="el-GR" sz="2400" dirty="0">
              <a:solidFill>
                <a:schemeClr val="tx1">
                  <a:lumMod val="65000"/>
                  <a:lumOff val="35000"/>
                </a:schemeClr>
              </a:solidFill>
              <a:latin typeface="+mj-lt"/>
            </a:endParaRPr>
          </a:p>
          <a:p>
            <a:pPr marL="342900" indent="-342900">
              <a:buFont typeface="Wingdings" panose="05000000000000000000" pitchFamily="2" charset="2"/>
              <a:buChar char="Ø"/>
            </a:pPr>
            <a:r>
              <a:rPr lang="el-GR" sz="2400" dirty="0">
                <a:solidFill>
                  <a:schemeClr val="tx1">
                    <a:lumMod val="65000"/>
                    <a:lumOff val="35000"/>
                  </a:schemeClr>
                </a:solidFill>
                <a:latin typeface="+mj-lt"/>
              </a:rPr>
              <a:t>χειρισμός τραυμάτων</a:t>
            </a:r>
          </a:p>
          <a:p>
            <a:pPr marL="342900" indent="-342900">
              <a:buFont typeface="Wingdings" panose="05000000000000000000" pitchFamily="2" charset="2"/>
              <a:buChar char="Ø"/>
            </a:pPr>
            <a:endParaRPr lang="el-GR" sz="2400" dirty="0">
              <a:solidFill>
                <a:schemeClr val="tx1">
                  <a:lumMod val="65000"/>
                  <a:lumOff val="35000"/>
                </a:schemeClr>
              </a:solidFill>
              <a:latin typeface="+mj-lt"/>
            </a:endParaRPr>
          </a:p>
          <a:p>
            <a:pPr marL="342900" indent="-342900">
              <a:buFont typeface="Wingdings" panose="05000000000000000000" pitchFamily="2" charset="2"/>
              <a:buChar char="Ø"/>
            </a:pPr>
            <a:r>
              <a:rPr lang="el-GR" sz="2400" dirty="0">
                <a:solidFill>
                  <a:schemeClr val="tx1">
                    <a:lumMod val="65000"/>
                    <a:lumOff val="35000"/>
                  </a:schemeClr>
                </a:solidFill>
                <a:latin typeface="+mj-lt"/>
              </a:rPr>
              <a:t>καθετηριασμός ουροδόχου </a:t>
            </a:r>
            <a:r>
              <a:rPr lang="el-GR" sz="2400" dirty="0" err="1">
                <a:solidFill>
                  <a:schemeClr val="tx1">
                    <a:lumMod val="65000"/>
                    <a:lumOff val="35000"/>
                  </a:schemeClr>
                </a:solidFill>
                <a:latin typeface="+mj-lt"/>
              </a:rPr>
              <a:t>κύστεως</a:t>
            </a:r>
            <a:endParaRPr lang="el-GR" sz="2400" dirty="0">
              <a:solidFill>
                <a:schemeClr val="tx1">
                  <a:lumMod val="65000"/>
                  <a:lumOff val="35000"/>
                </a:schemeClr>
              </a:solidFill>
              <a:latin typeface="+mj-lt"/>
            </a:endParaRPr>
          </a:p>
          <a:p>
            <a:pPr marL="342900" indent="-342900">
              <a:buFont typeface="Wingdings" panose="05000000000000000000" pitchFamily="2" charset="2"/>
              <a:buChar char="Ø"/>
            </a:pPr>
            <a:endParaRPr lang="el-GR" sz="2400" dirty="0">
              <a:solidFill>
                <a:schemeClr val="tx1">
                  <a:lumMod val="65000"/>
                  <a:lumOff val="35000"/>
                </a:schemeClr>
              </a:solidFill>
              <a:latin typeface="+mj-lt"/>
            </a:endParaRPr>
          </a:p>
          <a:p>
            <a:pPr marL="342900" indent="-342900">
              <a:buFont typeface="Wingdings" panose="05000000000000000000" pitchFamily="2" charset="2"/>
              <a:buChar char="Ø"/>
            </a:pPr>
            <a:r>
              <a:rPr lang="el-GR" sz="2400" dirty="0">
                <a:solidFill>
                  <a:schemeClr val="tx1">
                    <a:lumMod val="65000"/>
                    <a:lumOff val="35000"/>
                  </a:schemeClr>
                </a:solidFill>
                <a:latin typeface="+mj-lt"/>
              </a:rPr>
              <a:t>λήψη καλλιέργειας αίματος</a:t>
            </a:r>
          </a:p>
          <a:p>
            <a:pPr marL="342900" indent="-342900">
              <a:buFont typeface="Wingdings" panose="05000000000000000000" pitchFamily="2" charset="2"/>
              <a:buChar char="Ø"/>
            </a:pPr>
            <a:endParaRPr lang="el-GR" sz="2400" dirty="0">
              <a:solidFill>
                <a:schemeClr val="tx1">
                  <a:lumMod val="65000"/>
                  <a:lumOff val="35000"/>
                </a:schemeClr>
              </a:solidFill>
              <a:latin typeface="+mj-lt"/>
            </a:endParaRPr>
          </a:p>
          <a:p>
            <a:pPr marL="342900" indent="-342900">
              <a:buFont typeface="Wingdings" panose="05000000000000000000" pitchFamily="2" charset="2"/>
              <a:buChar char="Ø"/>
            </a:pPr>
            <a:r>
              <a:rPr lang="el-GR" sz="2400" dirty="0">
                <a:solidFill>
                  <a:schemeClr val="tx1">
                    <a:lumMod val="65000"/>
                    <a:lumOff val="35000"/>
                  </a:schemeClr>
                </a:solidFill>
                <a:latin typeface="+mj-lt"/>
              </a:rPr>
              <a:t>τοποθέτηση περιφερικού καθετήρα</a:t>
            </a:r>
          </a:p>
        </p:txBody>
      </p:sp>
    </p:spTree>
    <p:extLst>
      <p:ext uri="{BB962C8B-B14F-4D97-AF65-F5344CB8AC3E}">
        <p14:creationId xmlns:p14="http://schemas.microsoft.com/office/powerpoint/2010/main" val="2113184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930" y="200299"/>
            <a:ext cx="7033306" cy="701507"/>
          </a:xfrm>
          <a:prstGeom prst="rect">
            <a:avLst/>
          </a:prstGeom>
          <a:ln>
            <a:noFill/>
          </a:ln>
          <a:effectLst>
            <a:softEdge rad="112500"/>
          </a:effectLst>
        </p:spPr>
      </p:pic>
      <p:pic>
        <p:nvPicPr>
          <p:cNvPr id="12" name="Εικόνα 11">
            <a:extLst>
              <a:ext uri="{FF2B5EF4-FFF2-40B4-BE49-F238E27FC236}">
                <a16:creationId xmlns:a16="http://schemas.microsoft.com/office/drawing/2014/main" id="{0ECC9E8F-A106-C10F-27FB-5E381D269A23}"/>
              </a:ext>
            </a:extLst>
          </p:cNvPr>
          <p:cNvPicPr>
            <a:picLocks noChangeAspect="1"/>
          </p:cNvPicPr>
          <p:nvPr/>
        </p:nvPicPr>
        <p:blipFill>
          <a:blip r:embed="rId4"/>
          <a:stretch>
            <a:fillRect/>
          </a:stretch>
        </p:blipFill>
        <p:spPr>
          <a:xfrm>
            <a:off x="1929692" y="1653319"/>
            <a:ext cx="7303187" cy="4684852"/>
          </a:xfrm>
          <a:prstGeom prst="rect">
            <a:avLst/>
          </a:prstGeom>
        </p:spPr>
      </p:pic>
    </p:spTree>
    <p:extLst>
      <p:ext uri="{BB962C8B-B14F-4D97-AF65-F5344CB8AC3E}">
        <p14:creationId xmlns:p14="http://schemas.microsoft.com/office/powerpoint/2010/main" val="2503944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03764B-47ED-56B6-F86E-7B15EF3F521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D62A230-DCA3-6D35-CD9A-4CC2CD23A6C8}"/>
              </a:ext>
            </a:extLst>
          </p:cNvPr>
          <p:cNvSpPr>
            <a:spLocks noGrp="1"/>
          </p:cNvSpPr>
          <p:nvPr>
            <p:ph idx="1"/>
          </p:nvPr>
        </p:nvSpPr>
        <p:spPr/>
        <p:txBody>
          <a:bodyPr/>
          <a:lstStyle/>
          <a:p>
            <a:pPr algn="just">
              <a:lnSpc>
                <a:spcPct val="100000"/>
              </a:lnSpc>
              <a:spcBef>
                <a:spcPts val="0"/>
              </a:spcBef>
              <a:defRPr/>
            </a:pPr>
            <a:r>
              <a:rPr lang="el-GR" dirty="0"/>
              <a:t>Οι βασικές αρχές της αποστείρωσης, απολύμανσης και της αντισηψίας ακολουθούν τον κλινικό νοσηλευτή δια βίου στην εργασιακή του ζωή.</a:t>
            </a:r>
          </a:p>
          <a:p>
            <a:pPr algn="just"/>
            <a:r>
              <a:rPr lang="el-GR" dirty="0"/>
              <a:t>Η πρόληψη των νοσοκομειακών λοιμώξεων αποτελεί πεδίο  νοσηλευτικής δράσης και η επιμελής και συστηματική  εφαρμογή διαδικασιών και πρωτοκόλλων είναι εργαλείο δυναμικό  για την ασφαλή παροχή φροντίδας των ασθενών μας.</a:t>
            </a:r>
          </a:p>
          <a:p>
            <a:endParaRPr lang="el-GR" dirty="0"/>
          </a:p>
        </p:txBody>
      </p:sp>
    </p:spTree>
    <p:extLst>
      <p:ext uri="{BB962C8B-B14F-4D97-AF65-F5344CB8AC3E}">
        <p14:creationId xmlns:p14="http://schemas.microsoft.com/office/powerpoint/2010/main" val="1124562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09994" y="494778"/>
            <a:ext cx="3043825" cy="1277656"/>
          </a:xfrm>
        </p:spPr>
        <p:txBody>
          <a:bodyPr>
            <a:normAutofit/>
          </a:bodyPr>
          <a:lstStyle/>
          <a:p>
            <a:r>
              <a:rPr lang="el-GR" sz="3600" dirty="0"/>
              <a:t>ΒΙΒΛΙΟΓΡΑΦΙΑ</a:t>
            </a:r>
          </a:p>
        </p:txBody>
      </p:sp>
      <p:sp>
        <p:nvSpPr>
          <p:cNvPr id="3" name="Θέση περιεχομένου 2"/>
          <p:cNvSpPr>
            <a:spLocks noGrp="1"/>
          </p:cNvSpPr>
          <p:nvPr>
            <p:ph idx="1"/>
          </p:nvPr>
        </p:nvSpPr>
        <p:spPr>
          <a:xfrm>
            <a:off x="319414" y="1431099"/>
            <a:ext cx="11553171" cy="3995802"/>
          </a:xfrm>
        </p:spPr>
        <p:txBody>
          <a:bodyPr>
            <a:noAutofit/>
          </a:bodyPr>
          <a:lstStyle/>
          <a:p>
            <a:r>
              <a:rPr lang="el-GR" sz="2000" dirty="0">
                <a:solidFill>
                  <a:schemeClr val="tx1">
                    <a:lumMod val="65000"/>
                    <a:lumOff val="35000"/>
                  </a:schemeClr>
                </a:solidFill>
                <a:latin typeface="+mj-lt"/>
              </a:rPr>
              <a:t>Παπαγεωργίου Δ., Κελέση-Σταυροπούλου Μ., Φασόη-Μπαρκά Γ. Βασική Νοσηλευτική Θεωρία, Εκπαίδευση, Εφαρμογή. 2</a:t>
            </a:r>
            <a:r>
              <a:rPr lang="el-GR" sz="2000" baseline="30000" dirty="0">
                <a:solidFill>
                  <a:schemeClr val="tx1">
                    <a:lumMod val="65000"/>
                    <a:lumOff val="35000"/>
                  </a:schemeClr>
                </a:solidFill>
                <a:latin typeface="+mj-lt"/>
              </a:rPr>
              <a:t>η</a:t>
            </a:r>
            <a:r>
              <a:rPr lang="el-GR" sz="2000" dirty="0">
                <a:solidFill>
                  <a:schemeClr val="tx1">
                    <a:lumMod val="65000"/>
                    <a:lumOff val="35000"/>
                  </a:schemeClr>
                </a:solidFill>
                <a:latin typeface="+mj-lt"/>
              </a:rPr>
              <a:t> Έκδοση, Ιατρικές Εκδόσεις Κωνσταντάρας, 2021</a:t>
            </a:r>
          </a:p>
          <a:p>
            <a:pPr algn="l"/>
            <a:r>
              <a:rPr lang="en-US" sz="2000" b="0" i="0" u="none" strike="noStrike" dirty="0">
                <a:solidFill>
                  <a:schemeClr val="tx1">
                    <a:lumMod val="65000"/>
                    <a:lumOff val="35000"/>
                  </a:schemeClr>
                </a:solidFill>
                <a:effectLst/>
                <a:latin typeface="+mj-lt"/>
                <a:hlinkClick r:id="rId2">
                  <a:extLst>
                    <a:ext uri="{A12FA001-AC4F-418D-AE19-62706E023703}">
                      <ahyp:hlinkClr xmlns:ahyp="http://schemas.microsoft.com/office/drawing/2018/hyperlinkcolor" val="tx"/>
                    </a:ext>
                  </a:extLst>
                </a:hlinkClick>
              </a:rPr>
              <a:t>Centers for Disease Control and Prevention</a:t>
            </a:r>
            <a:r>
              <a:rPr lang="en-US" sz="2000" b="0" i="0" dirty="0">
                <a:solidFill>
                  <a:schemeClr val="tx1">
                    <a:lumMod val="65000"/>
                    <a:lumOff val="35000"/>
                  </a:schemeClr>
                </a:solidFill>
                <a:effectLst/>
                <a:latin typeface="+mj-lt"/>
              </a:rPr>
              <a:t>, </a:t>
            </a:r>
            <a:r>
              <a:rPr lang="en-US" sz="2000" b="0" i="0" u="none" strike="noStrike" dirty="0">
                <a:solidFill>
                  <a:schemeClr val="tx1">
                    <a:lumMod val="65000"/>
                    <a:lumOff val="35000"/>
                  </a:schemeClr>
                </a:solidFill>
                <a:effectLst/>
                <a:latin typeface="+mj-lt"/>
                <a:hlinkClick r:id="rId3">
                  <a:extLst>
                    <a:ext uri="{A12FA001-AC4F-418D-AE19-62706E023703}">
                      <ahyp:hlinkClr xmlns:ahyp="http://schemas.microsoft.com/office/drawing/2018/hyperlinkcolor" val="tx"/>
                    </a:ext>
                  </a:extLst>
                </a:hlinkClick>
              </a:rPr>
              <a:t>National Center for Emerging and Zoonotic Infectious Diseases (NCEZID)</a:t>
            </a:r>
            <a:r>
              <a:rPr lang="en-US" sz="2000" b="0" i="0" dirty="0">
                <a:solidFill>
                  <a:schemeClr val="tx1">
                    <a:lumMod val="65000"/>
                    <a:lumOff val="35000"/>
                  </a:schemeClr>
                </a:solidFill>
                <a:effectLst/>
                <a:latin typeface="+mj-lt"/>
              </a:rPr>
              <a:t>, </a:t>
            </a:r>
            <a:r>
              <a:rPr lang="en-US" sz="2000" b="0" i="0" u="none" strike="noStrike" dirty="0">
                <a:solidFill>
                  <a:schemeClr val="tx1">
                    <a:lumMod val="65000"/>
                    <a:lumOff val="35000"/>
                  </a:schemeClr>
                </a:solidFill>
                <a:effectLst/>
                <a:latin typeface="+mj-lt"/>
                <a:hlinkClick r:id="rId4">
                  <a:extLst>
                    <a:ext uri="{A12FA001-AC4F-418D-AE19-62706E023703}">
                      <ahyp:hlinkClr xmlns:ahyp="http://schemas.microsoft.com/office/drawing/2018/hyperlinkcolor" val="tx"/>
                    </a:ext>
                  </a:extLst>
                </a:hlinkClick>
              </a:rPr>
              <a:t>Division of Healthcare Quality Promotion (DHQP)</a:t>
            </a:r>
            <a:r>
              <a:rPr lang="el-GR" sz="2000" b="0" i="0" u="none" strike="noStrike" dirty="0">
                <a:solidFill>
                  <a:schemeClr val="tx1">
                    <a:lumMod val="65000"/>
                    <a:lumOff val="35000"/>
                  </a:schemeClr>
                </a:solidFill>
                <a:effectLst/>
                <a:latin typeface="+mj-lt"/>
              </a:rPr>
              <a:t>. </a:t>
            </a:r>
            <a:r>
              <a:rPr lang="en-US" sz="2000" b="0" i="0" dirty="0">
                <a:solidFill>
                  <a:schemeClr val="tx1">
                    <a:lumMod val="65000"/>
                    <a:lumOff val="35000"/>
                  </a:schemeClr>
                </a:solidFill>
                <a:effectLst/>
                <a:latin typeface="+mj-lt"/>
              </a:rPr>
              <a:t>Recommendations for Disinfection and Sterilization in Healthcare Facilities</a:t>
            </a:r>
            <a:r>
              <a:rPr lang="el-GR" sz="2000" b="0" i="0" dirty="0">
                <a:solidFill>
                  <a:schemeClr val="tx1">
                    <a:lumMod val="65000"/>
                    <a:lumOff val="35000"/>
                  </a:schemeClr>
                </a:solidFill>
                <a:effectLst/>
                <a:latin typeface="+mj-lt"/>
              </a:rPr>
              <a:t>.</a:t>
            </a:r>
            <a:r>
              <a:rPr lang="en-US" sz="2000" b="0" i="0" dirty="0">
                <a:solidFill>
                  <a:schemeClr val="tx1">
                    <a:lumMod val="65000"/>
                    <a:lumOff val="35000"/>
                  </a:schemeClr>
                </a:solidFill>
                <a:effectLst/>
                <a:latin typeface="+mj-lt"/>
              </a:rPr>
              <a:t> Page last reviewed: May 24, 2019</a:t>
            </a:r>
            <a:r>
              <a:rPr lang="el-GR" sz="2000" dirty="0">
                <a:solidFill>
                  <a:schemeClr val="tx1">
                    <a:lumMod val="65000"/>
                    <a:lumOff val="35000"/>
                  </a:schemeClr>
                </a:solidFill>
                <a:latin typeface="+mj-lt"/>
              </a:rPr>
              <a:t> </a:t>
            </a:r>
            <a:r>
              <a:rPr lang="en-GB" sz="2000" b="0" i="0" dirty="0">
                <a:solidFill>
                  <a:schemeClr val="tx1">
                    <a:lumMod val="65000"/>
                    <a:lumOff val="35000"/>
                  </a:schemeClr>
                </a:solidFill>
                <a:effectLst/>
                <a:latin typeface="+mj-lt"/>
              </a:rPr>
              <a:t>https://www.cdc.gov/infectioncontrol/guidelines/disinfection/recommendations.html</a:t>
            </a:r>
            <a:endParaRPr lang="en-US" sz="2000" b="0" i="0" dirty="0">
              <a:solidFill>
                <a:schemeClr val="tx1">
                  <a:lumMod val="65000"/>
                  <a:lumOff val="35000"/>
                </a:schemeClr>
              </a:solidFill>
              <a:effectLst/>
              <a:latin typeface="+mj-lt"/>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ΕΟΔΥ. Κατευθυντήριες οδηγίες για την υγιεινή</a:t>
            </a:r>
            <a:r>
              <a:rPr lang="el-GR" sz="2000" dirty="0">
                <a:solidFill>
                  <a:schemeClr val="tx1">
                    <a:lumMod val="65000"/>
                    <a:lumOff val="35000"/>
                  </a:schemeClr>
                </a:solidFill>
                <a:latin typeface="+mj-lt"/>
              </a:rPr>
              <a:t> τ</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ων χεριών και τη χρήση γαντιών στο νοσοκομείο. 2007</a:t>
            </a:r>
            <a:r>
              <a:rPr kumimoji="0" lang="en-GB"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https://eody.gov.gr/wp-content/uploads/2019/01/xrisigantia.pdf</a:t>
            </a: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Improving Patient Safety in Europe (IPSE). The IPSE report 2005-2008. Lyon: Université Claude Bernard Lyon 1; November</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2009]. Available from:</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http://www.ecdc.europa.eu/en/activities/surveillance/HAI/Documents/0811_IPSE_Technical_Implementation_Report.pdf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http://ecdc.europa.eu/ipse/Working%20packages/WP1/Core%20Curriculum%20Report.pdf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The Training in Infection Control in Europe (TRICE) project was funded by ECDC through a specific service contract (ECD.1840)</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with the University of Udine, Italy.</a:t>
            </a: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endParaRPr lang="el-GR" sz="2000" dirty="0">
              <a:solidFill>
                <a:schemeClr val="tx1">
                  <a:lumMod val="65000"/>
                  <a:lumOff val="35000"/>
                </a:schemeClr>
              </a:solidFill>
              <a:latin typeface="+mj-lt"/>
            </a:endParaRPr>
          </a:p>
          <a:p>
            <a:endParaRPr lang="el-GR" sz="2000" dirty="0">
              <a:solidFill>
                <a:schemeClr val="tx1">
                  <a:lumMod val="65000"/>
                  <a:lumOff val="35000"/>
                </a:schemeClr>
              </a:solidFill>
              <a:latin typeface="+mj-lt"/>
            </a:endParaRPr>
          </a:p>
        </p:txBody>
      </p:sp>
      <p:pic>
        <p:nvPicPr>
          <p:cNvPr id="4" name="Εικόνα 3">
            <a:extLst>
              <a:ext uri="{FF2B5EF4-FFF2-40B4-BE49-F238E27FC236}">
                <a16:creationId xmlns:a16="http://schemas.microsoft.com/office/drawing/2014/main" id="{6BB295E4-E11D-3A7D-375B-23D161221112}"/>
              </a:ext>
            </a:extLst>
          </p:cNvPr>
          <p:cNvPicPr>
            <a:picLocks noChangeAspect="1"/>
          </p:cNvPicPr>
          <p:nvPr/>
        </p:nvPicPr>
        <p:blipFill>
          <a:blip r:embed="rId5"/>
          <a:stretch>
            <a:fillRect/>
          </a:stretch>
        </p:blipFill>
        <p:spPr>
          <a:xfrm>
            <a:off x="549087" y="144227"/>
            <a:ext cx="7035394" cy="701101"/>
          </a:xfrm>
          <a:prstGeom prst="rect">
            <a:avLst/>
          </a:prstGeom>
        </p:spPr>
      </p:pic>
    </p:spTree>
    <p:extLst>
      <p:ext uri="{BB962C8B-B14F-4D97-AF65-F5344CB8AC3E}">
        <p14:creationId xmlns:p14="http://schemas.microsoft.com/office/powerpoint/2010/main" val="2538338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09994" y="494778"/>
            <a:ext cx="3043825" cy="1277656"/>
          </a:xfrm>
        </p:spPr>
        <p:txBody>
          <a:bodyPr>
            <a:normAutofit/>
          </a:bodyPr>
          <a:lstStyle/>
          <a:p>
            <a:r>
              <a:rPr lang="el-GR" sz="3600" dirty="0"/>
              <a:t>ΒΙΒΛΙΟΓΡΑΦΙΑ</a:t>
            </a:r>
          </a:p>
        </p:txBody>
      </p:sp>
      <p:sp>
        <p:nvSpPr>
          <p:cNvPr id="3" name="Θέση περιεχομένου 2"/>
          <p:cNvSpPr>
            <a:spLocks noGrp="1"/>
          </p:cNvSpPr>
          <p:nvPr>
            <p:ph idx="1"/>
          </p:nvPr>
        </p:nvSpPr>
        <p:spPr>
          <a:xfrm>
            <a:off x="275573" y="1728592"/>
            <a:ext cx="11553171" cy="3995802"/>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European Centre for Disease Prevention and Control (ECDC). Annual epidemiological report on communicable diseases in</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Europe 2008. Stockholm: ECDC; 2008. Available from:</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http://ecdc.europa.eu/en/publications/Publications/0812_SUR_Annual_Epidemiological_Report_2008.pdf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Regulation (EC) No 851/2004 of the European Parliament and of the Council of 21 April 2004 establishing a European Centre for</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Disease Prevention and Control. Available from:</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2"/>
              </a:rPr>
              <a:t>http://www.ecdc.europa.eu/About_us/Key_Documents/ecdc_regulations.pdf</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Decision No 2119/98/EC of the European Parliament and of the Council of 24 September 1998 setting up a network for the</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epidemiological surveillance and control of communicable diseases in the Community.</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http://ec.europa.eu/health/ph_systems/docs/patient_com2008_en.pdf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Council of the European Union. Council Recommendation of 9 June 2009 on patient safety, including the prevention and control</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of healthcare associated infections (2009/C 151/01). Available from: http://eurlex.</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europa.eu/</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LexUriServ</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LexUriServ.do?uri</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=OJ:C:2009:151:0001:0006:EN:PDF</a:t>
            </a:r>
          </a:p>
          <a:p>
            <a:endParaRPr lang="el-GR" sz="2000" dirty="0"/>
          </a:p>
        </p:txBody>
      </p:sp>
      <p:pic>
        <p:nvPicPr>
          <p:cNvPr id="4" name="Εικόνα 3">
            <a:extLst>
              <a:ext uri="{FF2B5EF4-FFF2-40B4-BE49-F238E27FC236}">
                <a16:creationId xmlns:a16="http://schemas.microsoft.com/office/drawing/2014/main" id="{6BB295E4-E11D-3A7D-375B-23D161221112}"/>
              </a:ext>
            </a:extLst>
          </p:cNvPr>
          <p:cNvPicPr>
            <a:picLocks noChangeAspect="1"/>
          </p:cNvPicPr>
          <p:nvPr/>
        </p:nvPicPr>
        <p:blipFill>
          <a:blip r:embed="rId3"/>
          <a:stretch>
            <a:fillRect/>
          </a:stretch>
        </p:blipFill>
        <p:spPr>
          <a:xfrm>
            <a:off x="549087" y="144227"/>
            <a:ext cx="7035394" cy="701101"/>
          </a:xfrm>
          <a:prstGeom prst="rect">
            <a:avLst/>
          </a:prstGeom>
        </p:spPr>
      </p:pic>
    </p:spTree>
    <p:extLst>
      <p:ext uri="{BB962C8B-B14F-4D97-AF65-F5344CB8AC3E}">
        <p14:creationId xmlns:p14="http://schemas.microsoft.com/office/powerpoint/2010/main" val="1183581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CA5ADC-7E56-7272-D568-B6D2DD35246E}"/>
              </a:ext>
            </a:extLst>
          </p:cNvPr>
          <p:cNvSpPr txBox="1"/>
          <p:nvPr/>
        </p:nvSpPr>
        <p:spPr>
          <a:xfrm>
            <a:off x="2440675" y="2269145"/>
            <a:ext cx="7310651" cy="1569660"/>
          </a:xfrm>
          <a:prstGeom prst="rect">
            <a:avLst/>
          </a:prstGeom>
          <a:noFill/>
        </p:spPr>
        <p:txBody>
          <a:bodyPr wrap="square">
            <a:spAutoFit/>
          </a:bodyPr>
          <a:lstStyle/>
          <a:p>
            <a:pPr algn="ctr" defTabSz="914377">
              <a:defRPr/>
            </a:pPr>
            <a:r>
              <a:rPr lang="el-GR" sz="3200" b="1" dirty="0">
                <a:solidFill>
                  <a:schemeClr val="tx1">
                    <a:lumMod val="65000"/>
                    <a:lumOff val="35000"/>
                  </a:schemeClr>
                </a:solidFill>
                <a:latin typeface="Segoe Print" panose="02000600000000000000" pitchFamily="2" charset="0"/>
                <a:cs typeface="Calibri Light" panose="020F0302020204030204" pitchFamily="34" charset="0"/>
              </a:rPr>
              <a:t>Ευχαριστώ </a:t>
            </a:r>
          </a:p>
          <a:p>
            <a:pPr algn="ctr" defTabSz="914377">
              <a:defRPr/>
            </a:pPr>
            <a:r>
              <a:rPr lang="el-GR" sz="3200" b="1" dirty="0">
                <a:solidFill>
                  <a:schemeClr val="tx1">
                    <a:lumMod val="65000"/>
                    <a:lumOff val="35000"/>
                  </a:schemeClr>
                </a:solidFill>
                <a:latin typeface="Segoe Print" panose="02000600000000000000" pitchFamily="2" charset="0"/>
                <a:cs typeface="Calibri Light" panose="020F0302020204030204" pitchFamily="34" charset="0"/>
              </a:rPr>
              <a:t>Για την προσοχή σας </a:t>
            </a:r>
            <a:endParaRPr lang="en-US" sz="3200" b="1" dirty="0">
              <a:solidFill>
                <a:schemeClr val="tx1">
                  <a:lumMod val="65000"/>
                  <a:lumOff val="35000"/>
                </a:schemeClr>
              </a:solidFill>
              <a:latin typeface="Segoe Print" panose="02000600000000000000" pitchFamily="2" charset="0"/>
              <a:cs typeface="Calibri Light" panose="020F0302020204030204" pitchFamily="34" charset="0"/>
            </a:endParaRPr>
          </a:p>
          <a:p>
            <a:pPr algn="ctr" defTabSz="914377">
              <a:defRPr/>
            </a:pPr>
            <a:endParaRPr lang="en-US" sz="3200" dirty="0">
              <a:solidFill>
                <a:schemeClr val="tx1">
                  <a:lumMod val="65000"/>
                  <a:lumOff val="35000"/>
                </a:schemeClr>
              </a:solidFill>
              <a:latin typeface="Segoe Print" panose="02000600000000000000" pitchFamily="2" charset="0"/>
              <a:cs typeface="Calibri Light" panose="020F0302020204030204" pitchFamily="34" charset="0"/>
            </a:endParaRPr>
          </a:p>
        </p:txBody>
      </p:sp>
      <p:pic>
        <p:nvPicPr>
          <p:cNvPr id="5" name="Εικόνα 4">
            <a:extLst>
              <a:ext uri="{FF2B5EF4-FFF2-40B4-BE49-F238E27FC236}">
                <a16:creationId xmlns:a16="http://schemas.microsoft.com/office/drawing/2014/main" id="{48F9EB6F-E8F3-FB4F-81BF-E5A8C516BD4A}"/>
              </a:ext>
            </a:extLst>
          </p:cNvPr>
          <p:cNvPicPr>
            <a:picLocks noChangeAspect="1"/>
          </p:cNvPicPr>
          <p:nvPr/>
        </p:nvPicPr>
        <p:blipFill>
          <a:blip r:embed="rId2"/>
          <a:stretch>
            <a:fillRect/>
          </a:stretch>
        </p:blipFill>
        <p:spPr>
          <a:xfrm>
            <a:off x="0" y="97254"/>
            <a:ext cx="7035394" cy="701101"/>
          </a:xfrm>
          <a:prstGeom prst="rect">
            <a:avLst/>
          </a:prstGeom>
        </p:spPr>
      </p:pic>
      <p:pic>
        <p:nvPicPr>
          <p:cNvPr id="6" name="Εικόνα 5">
            <a:extLst>
              <a:ext uri="{FF2B5EF4-FFF2-40B4-BE49-F238E27FC236}">
                <a16:creationId xmlns:a16="http://schemas.microsoft.com/office/drawing/2014/main" id="{72B211CB-2217-E06A-5617-FFDE20A27102}"/>
              </a:ext>
            </a:extLst>
          </p:cNvPr>
          <p:cNvPicPr>
            <a:picLocks noChangeAspect="1"/>
          </p:cNvPicPr>
          <p:nvPr/>
        </p:nvPicPr>
        <p:blipFill>
          <a:blip r:embed="rId3"/>
          <a:stretch>
            <a:fillRect/>
          </a:stretch>
        </p:blipFill>
        <p:spPr>
          <a:xfrm>
            <a:off x="4543059" y="3549749"/>
            <a:ext cx="3105882" cy="2487796"/>
          </a:xfrm>
          <a:prstGeom prst="rect">
            <a:avLst/>
          </a:prstGeom>
        </p:spPr>
      </p:pic>
    </p:spTree>
    <p:extLst>
      <p:ext uri="{BB962C8B-B14F-4D97-AF65-F5344CB8AC3E}">
        <p14:creationId xmlns:p14="http://schemas.microsoft.com/office/powerpoint/2010/main" val="25921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89489" y="905439"/>
            <a:ext cx="5842992" cy="854176"/>
          </a:xfrm>
        </p:spPr>
        <p:txBody>
          <a:bodyPr>
            <a:normAutofit fontScale="90000"/>
          </a:bodyPr>
          <a:lstStyle/>
          <a:p>
            <a:r>
              <a:rPr lang="el-GR" sz="3200" b="1">
                <a:solidFill>
                  <a:schemeClr val="tx1">
                    <a:lumMod val="65000"/>
                    <a:lumOff val="35000"/>
                  </a:schemeClr>
                </a:solidFill>
              </a:rPr>
              <a:t>Εισαγωγή-Θεωρητικό υπόβαθρο</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sp>
        <p:nvSpPr>
          <p:cNvPr id="3" name="2 - Θέση περιεχομένου"/>
          <p:cNvSpPr>
            <a:spLocks noGrp="1"/>
          </p:cNvSpPr>
          <p:nvPr>
            <p:ph idx="1"/>
          </p:nvPr>
        </p:nvSpPr>
        <p:spPr>
          <a:xfrm>
            <a:off x="595157" y="1403647"/>
            <a:ext cx="7772988" cy="5252989"/>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algn="just"/>
            <a:endParaRPr lang="el-GR" sz="2000" dirty="0">
              <a:solidFill>
                <a:schemeClr val="tx1">
                  <a:lumMod val="65000"/>
                  <a:lumOff val="35000"/>
                </a:schemeClr>
              </a:solidFill>
              <a:latin typeface="+mj-lt"/>
            </a:endParaRPr>
          </a:p>
          <a:p>
            <a:pPr algn="just"/>
            <a:r>
              <a:rPr lang="el-GR" sz="2000" dirty="0">
                <a:solidFill>
                  <a:schemeClr val="tx1">
                    <a:lumMod val="65000"/>
                    <a:lumOff val="35000"/>
                  </a:schemeClr>
                </a:solidFill>
                <a:latin typeface="+mj-lt"/>
              </a:rPr>
              <a:t>Η πρόληψη της μετάδοσης των  λοιμώξεων και λοιμωδών νοημάτων βασίζεται στη σωστή τήρηση και εφαρμογή μέτρων και διαδικασιών.</a:t>
            </a:r>
          </a:p>
          <a:p>
            <a:pPr algn="just"/>
            <a:r>
              <a:rPr lang="el-GR" sz="2000" dirty="0">
                <a:solidFill>
                  <a:schemeClr val="tx1">
                    <a:lumMod val="65000"/>
                    <a:lumOff val="35000"/>
                  </a:schemeClr>
                </a:solidFill>
                <a:latin typeface="+mj-lt"/>
              </a:rPr>
              <a:t>Το 30 – 50% των νοσοκομειακών λοιμώξεων μπορούν να προληφθούν χρησιμοποιώντας αποτελεσματικά</a:t>
            </a:r>
            <a:r>
              <a:rPr lang="el-GR" sz="2000" b="1" dirty="0">
                <a:solidFill>
                  <a:schemeClr val="tx1">
                    <a:lumMod val="65000"/>
                    <a:lumOff val="35000"/>
                  </a:schemeClr>
                </a:solidFill>
                <a:latin typeface="+mj-lt"/>
              </a:rPr>
              <a:t> απολυμαντικά αντισηπτικά, </a:t>
            </a:r>
            <a:r>
              <a:rPr lang="el-GR" sz="2000" dirty="0">
                <a:solidFill>
                  <a:schemeClr val="tx1">
                    <a:lumMod val="65000"/>
                    <a:lumOff val="35000"/>
                  </a:schemeClr>
                </a:solidFill>
                <a:latin typeface="+mj-lt"/>
              </a:rPr>
              <a:t>και</a:t>
            </a:r>
            <a:r>
              <a:rPr lang="el-GR" sz="2000" b="1" dirty="0">
                <a:solidFill>
                  <a:schemeClr val="tx1">
                    <a:lumMod val="65000"/>
                    <a:lumOff val="35000"/>
                  </a:schemeClr>
                </a:solidFill>
                <a:latin typeface="+mj-lt"/>
              </a:rPr>
              <a:t> </a:t>
            </a:r>
            <a:r>
              <a:rPr lang="el-GR" sz="2000" dirty="0">
                <a:solidFill>
                  <a:schemeClr val="tx1">
                    <a:lumMod val="65000"/>
                    <a:lumOff val="35000"/>
                  </a:schemeClr>
                </a:solidFill>
                <a:latin typeface="+mj-lt"/>
              </a:rPr>
              <a:t>εφαρμόζοντας</a:t>
            </a:r>
            <a:r>
              <a:rPr lang="el-GR" sz="2000" b="1" dirty="0">
                <a:solidFill>
                  <a:schemeClr val="tx1">
                    <a:lumMod val="65000"/>
                    <a:lumOff val="35000"/>
                  </a:schemeClr>
                </a:solidFill>
                <a:latin typeface="+mj-lt"/>
              </a:rPr>
              <a:t> μεθόδους αποστείρωσης</a:t>
            </a:r>
            <a:r>
              <a:rPr lang="el-GR" sz="2000" dirty="0">
                <a:solidFill>
                  <a:schemeClr val="tx1">
                    <a:lumMod val="65000"/>
                    <a:lumOff val="35000"/>
                  </a:schemeClr>
                </a:solidFill>
                <a:latin typeface="+mj-lt"/>
              </a:rPr>
              <a:t>.</a:t>
            </a:r>
          </a:p>
          <a:p>
            <a:pPr algn="just"/>
            <a:r>
              <a:rPr lang="el-GR" sz="2000" dirty="0">
                <a:solidFill>
                  <a:schemeClr val="tx1">
                    <a:lumMod val="65000"/>
                    <a:lumOff val="35000"/>
                  </a:schemeClr>
                </a:solidFill>
                <a:latin typeface="+mj-lt"/>
              </a:rPr>
              <a:t>Σε μια μονάδα υγειονομικής περίθαλψης, είναι αναγκαίο ο ιατροτεχνολογικός εξοπλισμός της και τα υλικά που χρησιμοποιούνται για τη θεραπεία των ασθενών να είναι </a:t>
            </a:r>
            <a:r>
              <a:rPr lang="el-GR" sz="2000" b="1" dirty="0">
                <a:solidFill>
                  <a:schemeClr val="tx1">
                    <a:lumMod val="65000"/>
                    <a:lumOff val="35000"/>
                  </a:schemeClr>
                </a:solidFill>
                <a:latin typeface="+mj-lt"/>
              </a:rPr>
              <a:t>ασφαλή και χωρίς μόλυνση</a:t>
            </a:r>
            <a:r>
              <a:rPr lang="el-GR" sz="2000" dirty="0">
                <a:solidFill>
                  <a:schemeClr val="tx1">
                    <a:lumMod val="65000"/>
                    <a:lumOff val="35000"/>
                  </a:schemeClr>
                </a:solidFill>
                <a:latin typeface="+mj-lt"/>
              </a:rPr>
              <a:t>. Αυτό επιτυγχάνεται ακολουθώντας και εφαρμόζοντας </a:t>
            </a:r>
            <a:r>
              <a:rPr lang="el-GR" sz="2000" b="1" dirty="0">
                <a:solidFill>
                  <a:schemeClr val="tx1">
                    <a:lumMod val="65000"/>
                    <a:lumOff val="35000"/>
                  </a:schemeClr>
                </a:solidFill>
                <a:latin typeface="+mj-lt"/>
              </a:rPr>
              <a:t>κατάλληλα μέτρα, πρωτόκολλα και διαδικασίες.</a:t>
            </a:r>
          </a:p>
          <a:p>
            <a:pPr algn="just"/>
            <a:r>
              <a:rPr lang="el-GR" sz="2000" dirty="0">
                <a:solidFill>
                  <a:schemeClr val="tx1">
                    <a:lumMod val="65000"/>
                    <a:lumOff val="35000"/>
                  </a:schemeClr>
                </a:solidFill>
                <a:latin typeface="+mj-lt"/>
              </a:rPr>
              <a:t>Στις διαδικασίες αυτές περιλαμβάνονται οι:</a:t>
            </a:r>
          </a:p>
          <a:p>
            <a:pPr lvl="6" algn="just">
              <a:buFont typeface="Wingdings" panose="05000000000000000000" pitchFamily="2" charset="2"/>
              <a:buChar char="Ø"/>
            </a:pPr>
            <a:r>
              <a:rPr lang="el-GR" sz="2400" b="1" dirty="0">
                <a:solidFill>
                  <a:srgbClr val="FF0000"/>
                </a:solidFill>
                <a:latin typeface="+mj-lt"/>
              </a:rPr>
              <a:t>Απολύμανση</a:t>
            </a:r>
          </a:p>
          <a:p>
            <a:pPr lvl="6" algn="just">
              <a:buFont typeface="Wingdings" panose="05000000000000000000" pitchFamily="2" charset="2"/>
              <a:buChar char="Ø"/>
            </a:pPr>
            <a:r>
              <a:rPr lang="el-GR" sz="2400" b="1" dirty="0">
                <a:solidFill>
                  <a:srgbClr val="FF0000"/>
                </a:solidFill>
                <a:latin typeface="+mj-lt"/>
              </a:rPr>
              <a:t>Αποστείρωση</a:t>
            </a:r>
          </a:p>
          <a:p>
            <a:pPr lvl="6" algn="just">
              <a:buFont typeface="Wingdings" panose="05000000000000000000" pitchFamily="2" charset="2"/>
              <a:buChar char="Ø"/>
            </a:pPr>
            <a:r>
              <a:rPr lang="el-GR" sz="2400" b="1" dirty="0">
                <a:solidFill>
                  <a:srgbClr val="FF0000"/>
                </a:solidFill>
                <a:latin typeface="+mj-lt"/>
              </a:rPr>
              <a:t>Αντισηψία</a:t>
            </a:r>
          </a:p>
          <a:p>
            <a:pPr algn="just"/>
            <a:endParaRPr lang="el-GR" sz="2000" dirty="0">
              <a:solidFill>
                <a:schemeClr val="tx1">
                  <a:lumMod val="65000"/>
                  <a:lumOff val="35000"/>
                </a:schemeClr>
              </a:solidFill>
              <a:latin typeface="+mj-lt"/>
            </a:endParaRPr>
          </a:p>
        </p:txBody>
      </p:sp>
      <p:pic>
        <p:nvPicPr>
          <p:cNvPr id="4" name="Εικόνα 3">
            <a:extLst>
              <a:ext uri="{FF2B5EF4-FFF2-40B4-BE49-F238E27FC236}">
                <a16:creationId xmlns:a16="http://schemas.microsoft.com/office/drawing/2014/main" id="{36404BCE-BE4A-6E8C-4561-72B1512E981A}"/>
              </a:ext>
            </a:extLst>
          </p:cNvPr>
          <p:cNvPicPr>
            <a:picLocks noChangeAspect="1"/>
          </p:cNvPicPr>
          <p:nvPr/>
        </p:nvPicPr>
        <p:blipFill>
          <a:blip r:embed="rId3"/>
          <a:stretch>
            <a:fillRect/>
          </a:stretch>
        </p:blipFill>
        <p:spPr>
          <a:xfrm>
            <a:off x="8988445" y="576557"/>
            <a:ext cx="2444708" cy="1511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Εικόνα 5">
            <a:extLst>
              <a:ext uri="{FF2B5EF4-FFF2-40B4-BE49-F238E27FC236}">
                <a16:creationId xmlns:a16="http://schemas.microsoft.com/office/drawing/2014/main" id="{585408C9-5D45-8D69-801A-334B6841305B}"/>
              </a:ext>
            </a:extLst>
          </p:cNvPr>
          <p:cNvPicPr>
            <a:picLocks noChangeAspect="1"/>
          </p:cNvPicPr>
          <p:nvPr/>
        </p:nvPicPr>
        <p:blipFill>
          <a:blip r:embed="rId4"/>
          <a:stretch>
            <a:fillRect/>
          </a:stretch>
        </p:blipFill>
        <p:spPr>
          <a:xfrm>
            <a:off x="8988445" y="2453198"/>
            <a:ext cx="2638425" cy="2295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pic>
        <p:nvPicPr>
          <p:cNvPr id="9" name="Εικόνα 8">
            <a:extLst>
              <a:ext uri="{FF2B5EF4-FFF2-40B4-BE49-F238E27FC236}">
                <a16:creationId xmlns:a16="http://schemas.microsoft.com/office/drawing/2014/main" id="{2F7C5828-59C7-0462-4C66-9C97B4C3566E}"/>
              </a:ext>
            </a:extLst>
          </p:cNvPr>
          <p:cNvPicPr>
            <a:picLocks noChangeAspect="1"/>
          </p:cNvPicPr>
          <p:nvPr/>
        </p:nvPicPr>
        <p:blipFill>
          <a:blip r:embed="rId6"/>
          <a:stretch>
            <a:fillRect/>
          </a:stretch>
        </p:blipFill>
        <p:spPr>
          <a:xfrm>
            <a:off x="8636844" y="4856191"/>
            <a:ext cx="3341626" cy="1800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794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88460" y="636329"/>
            <a:ext cx="5842992" cy="854176"/>
          </a:xfrm>
        </p:spPr>
        <p:txBody>
          <a:bodyPr>
            <a:normAutofit fontScale="90000"/>
          </a:bodyPr>
          <a:lstStyle/>
          <a:p>
            <a:r>
              <a:rPr lang="el-GR" sz="3200" b="1" dirty="0">
                <a:solidFill>
                  <a:schemeClr val="tx1">
                    <a:lumMod val="65000"/>
                    <a:lumOff val="35000"/>
                  </a:schemeClr>
                </a:solidFill>
              </a:rPr>
              <a:t>Ιστορική ανασκόπηση </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sp>
        <p:nvSpPr>
          <p:cNvPr id="3" name="2 - Θέση περιεχομένου"/>
          <p:cNvSpPr>
            <a:spLocks noGrp="1"/>
          </p:cNvSpPr>
          <p:nvPr>
            <p:ph idx="1"/>
          </p:nvPr>
        </p:nvSpPr>
        <p:spPr>
          <a:xfrm>
            <a:off x="294968" y="1403647"/>
            <a:ext cx="8436077" cy="5252989"/>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Ο </a:t>
            </a:r>
            <a:r>
              <a:rPr kumimoji="0" lang="el-GR" sz="22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Ιπποκράτης</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καθάριζε τις πληγές με ξύδι και κρασί (προϊόντα οξέων και αλκοόλης)</a:t>
            </a:r>
          </a:p>
          <a:p>
            <a:pPr algn="just">
              <a:defRPr/>
            </a:pPr>
            <a:r>
              <a:rPr lang="el-GR" sz="2200" dirty="0">
                <a:solidFill>
                  <a:schemeClr val="tx1">
                    <a:lumMod val="65000"/>
                    <a:lumOff val="35000"/>
                  </a:schemeClr>
                </a:solidFill>
                <a:latin typeface="+mj-lt"/>
              </a:rPr>
              <a:t>Οι </a:t>
            </a:r>
            <a:r>
              <a:rPr lang="el-GR" sz="2200" b="1" dirty="0">
                <a:solidFill>
                  <a:schemeClr val="tx1">
                    <a:lumMod val="65000"/>
                    <a:lumOff val="35000"/>
                  </a:schemeClr>
                </a:solidFill>
                <a:latin typeface="+mj-lt"/>
              </a:rPr>
              <a:t>Αιγύπτιοι</a:t>
            </a:r>
            <a:r>
              <a:rPr lang="el-GR" sz="2200" dirty="0">
                <a:solidFill>
                  <a:schemeClr val="tx1">
                    <a:lumMod val="65000"/>
                    <a:lumOff val="35000"/>
                  </a:schemeClr>
                </a:solidFill>
                <a:latin typeface="+mj-lt"/>
              </a:rPr>
              <a:t> εμπόδιζαν τη σήψη των πληγών και των πτωμάτων  χρησιμοποιώντας </a:t>
            </a:r>
            <a:r>
              <a:rPr lang="el-GR" sz="2200" b="1" dirty="0">
                <a:solidFill>
                  <a:schemeClr val="tx1">
                    <a:lumMod val="65000"/>
                    <a:lumOff val="35000"/>
                  </a:schemeClr>
                </a:solidFill>
                <a:latin typeface="+mj-lt"/>
              </a:rPr>
              <a:t>αιθέρια έλαια και σαπούνι</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200" i="0" u="none" strike="noStrike" kern="1200" cap="none" spc="0" normalizeH="0" baseline="0" noProof="0" dirty="0">
                <a:ln>
                  <a:noFill/>
                </a:ln>
                <a:solidFill>
                  <a:schemeClr val="tx1">
                    <a:lumMod val="65000"/>
                    <a:lumOff val="35000"/>
                  </a:schemeClr>
                </a:solidFill>
                <a:effectLst/>
                <a:uLnTx/>
                <a:uFillTx/>
                <a:latin typeface="+mj-lt"/>
                <a:ea typeface="+mn-ea"/>
                <a:cs typeface="+mn-cs"/>
              </a:rPr>
              <a:t>Κατά τον </a:t>
            </a:r>
            <a:r>
              <a:rPr kumimoji="0" lang="el-GR" sz="22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Μεσαίωνα</a:t>
            </a:r>
            <a:r>
              <a:rPr kumimoji="0" lang="el-GR" sz="2200" i="0" u="none" strike="noStrike" kern="1200" cap="none" spc="0" normalizeH="0" baseline="0" noProof="0" dirty="0">
                <a:ln>
                  <a:noFill/>
                </a:ln>
                <a:solidFill>
                  <a:schemeClr val="tx1">
                    <a:lumMod val="65000"/>
                    <a:lumOff val="35000"/>
                  </a:schemeClr>
                </a:solidFill>
                <a:effectLst/>
                <a:uLnTx/>
                <a:uFillTx/>
                <a:latin typeface="+mj-lt"/>
                <a:ea typeface="+mn-ea"/>
                <a:cs typeface="+mn-cs"/>
              </a:rPr>
              <a:t> έκαιγαν θείο και διάφορα ξύλα για να εμποδίσουν την εξάπλωση της </a:t>
            </a:r>
            <a:r>
              <a:rPr kumimoji="0" lang="el-GR" sz="22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πανώλης</a:t>
            </a:r>
            <a:r>
              <a:rPr kumimoji="0" lang="el-GR" sz="2200" i="0" u="none" strike="noStrike" kern="1200" cap="none" spc="0" normalizeH="0" baseline="0" noProof="0" dirty="0">
                <a:ln>
                  <a:noFill/>
                </a:ln>
                <a:solidFill>
                  <a:schemeClr val="tx1">
                    <a:lumMod val="65000"/>
                    <a:lumOff val="35000"/>
                  </a:schemeClr>
                </a:solidFill>
                <a:effectLst/>
                <a:uLnTx/>
                <a:uFillTx/>
                <a:latin typeface="+mj-lt"/>
                <a:ea typeface="+mn-ea"/>
                <a:cs typeface="+mn-cs"/>
              </a:rPr>
              <a:t>. Οι ατμοί και τα αέρια τους, όπως γνωρίζουμε σήμερα, περιέχουν μεγάλες ποσότητες </a:t>
            </a:r>
            <a:r>
              <a:rPr kumimoji="0" lang="el-GR" sz="22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φορμαλδεΰδης</a:t>
            </a:r>
            <a:r>
              <a:rPr kumimoji="0" lang="el-GR" sz="2200" i="0" u="none" strike="noStrike" kern="1200" cap="none" spc="0" normalizeH="0" baseline="0" noProof="0" dirty="0">
                <a:ln>
                  <a:noFill/>
                </a:ln>
                <a:solidFill>
                  <a:schemeClr val="tx1">
                    <a:lumMod val="65000"/>
                    <a:lumOff val="35000"/>
                  </a:schemeClr>
                </a:solidFill>
                <a:effectLst/>
                <a:uLnTx/>
                <a:uFillTx/>
                <a:latin typeface="+mj-lt"/>
                <a:ea typeface="+mn-ea"/>
                <a:cs typeface="+mn-cs"/>
              </a:rPr>
              <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20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Το </a:t>
            </a:r>
            <a:r>
              <a:rPr kumimoji="0" lang="el-GR" sz="22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1846</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ο </a:t>
            </a:r>
            <a:r>
              <a:rPr kumimoji="0" lang="en-US" sz="22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Ignaz Semmelweis </a:t>
            </a: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συνέστησε στους ιατρούς και τους φοιτητές </a:t>
            </a:r>
            <a:endParaRPr kumimoji="0" lang="en-US"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να πλένουν τα χέρια τους με χλωριούχο διάλυμα, </a:t>
            </a:r>
            <a:endParaRPr kumimoji="0" lang="en-US"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με αποτέλεσμα να μειωθεί σημαντικά η μητρική θνησιμότητα</a:t>
            </a:r>
            <a:endParaRPr kumimoji="0" lang="en-US"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20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algn="just"/>
            <a:endParaRPr lang="el-GR" sz="2200" dirty="0">
              <a:solidFill>
                <a:schemeClr val="tx1">
                  <a:lumMod val="65000"/>
                  <a:lumOff val="35000"/>
                </a:schemeClr>
              </a:solidFill>
              <a:latin typeface="+mj-lt"/>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pic>
        <p:nvPicPr>
          <p:cNvPr id="4" name="Εικόνα 3">
            <a:extLst>
              <a:ext uri="{FF2B5EF4-FFF2-40B4-BE49-F238E27FC236}">
                <a16:creationId xmlns:a16="http://schemas.microsoft.com/office/drawing/2014/main" id="{C098DFA8-114D-FD84-E2BC-BADFC0C23035}"/>
              </a:ext>
            </a:extLst>
          </p:cNvPr>
          <p:cNvPicPr>
            <a:picLocks noChangeAspect="1"/>
          </p:cNvPicPr>
          <p:nvPr/>
        </p:nvPicPr>
        <p:blipFill>
          <a:blip r:embed="rId4"/>
          <a:stretch>
            <a:fillRect/>
          </a:stretch>
        </p:blipFill>
        <p:spPr>
          <a:xfrm>
            <a:off x="9165305" y="2476719"/>
            <a:ext cx="2469766" cy="1553422"/>
          </a:xfrm>
          <a:prstGeom prst="rect">
            <a:avLst/>
          </a:prstGeom>
          <a:ln>
            <a:noFill/>
          </a:ln>
          <a:effectLst>
            <a:outerShdw blurRad="292100" dist="139700" dir="2700000" algn="tl" rotWithShape="0">
              <a:srgbClr val="333333">
                <a:alpha val="65000"/>
              </a:srgbClr>
            </a:outerShdw>
          </a:effectLst>
        </p:spPr>
      </p:pic>
      <p:pic>
        <p:nvPicPr>
          <p:cNvPr id="6" name="Εικόνα 5">
            <a:extLst>
              <a:ext uri="{FF2B5EF4-FFF2-40B4-BE49-F238E27FC236}">
                <a16:creationId xmlns:a16="http://schemas.microsoft.com/office/drawing/2014/main" id="{935B2CBC-B3F3-9950-899A-7B18112D0D07}"/>
              </a:ext>
            </a:extLst>
          </p:cNvPr>
          <p:cNvPicPr>
            <a:picLocks noChangeAspect="1"/>
          </p:cNvPicPr>
          <p:nvPr/>
        </p:nvPicPr>
        <p:blipFill>
          <a:blip r:embed="rId5"/>
          <a:stretch>
            <a:fillRect/>
          </a:stretch>
        </p:blipFill>
        <p:spPr>
          <a:xfrm>
            <a:off x="8984659" y="4297723"/>
            <a:ext cx="2650412" cy="1325206"/>
          </a:xfrm>
          <a:prstGeom prst="rect">
            <a:avLst/>
          </a:prstGeom>
          <a:ln>
            <a:noFill/>
          </a:ln>
          <a:effectLst>
            <a:outerShdw blurRad="292100" dist="139700" dir="2700000" algn="tl" rotWithShape="0">
              <a:srgbClr val="333333">
                <a:alpha val="65000"/>
              </a:srgbClr>
            </a:outerShdw>
          </a:effectLst>
        </p:spPr>
      </p:pic>
      <p:pic>
        <p:nvPicPr>
          <p:cNvPr id="11" name="Εικόνα 10">
            <a:extLst>
              <a:ext uri="{FF2B5EF4-FFF2-40B4-BE49-F238E27FC236}">
                <a16:creationId xmlns:a16="http://schemas.microsoft.com/office/drawing/2014/main" id="{F6148078-1CD0-A16A-09E8-34622C274FAB}"/>
              </a:ext>
            </a:extLst>
          </p:cNvPr>
          <p:cNvPicPr>
            <a:picLocks noChangeAspect="1"/>
          </p:cNvPicPr>
          <p:nvPr/>
        </p:nvPicPr>
        <p:blipFill>
          <a:blip r:embed="rId6"/>
          <a:stretch>
            <a:fillRect/>
          </a:stretch>
        </p:blipFill>
        <p:spPr>
          <a:xfrm>
            <a:off x="9165305" y="500658"/>
            <a:ext cx="2133849" cy="1805978"/>
          </a:xfrm>
          <a:prstGeom prst="rect">
            <a:avLst/>
          </a:prstGeom>
        </p:spPr>
      </p:pic>
      <p:pic>
        <p:nvPicPr>
          <p:cNvPr id="12" name="Εικόνα 11">
            <a:extLst>
              <a:ext uri="{FF2B5EF4-FFF2-40B4-BE49-F238E27FC236}">
                <a16:creationId xmlns:a16="http://schemas.microsoft.com/office/drawing/2014/main" id="{4F2E5157-ED8E-BCAF-52F7-1BF3039C7E5F}"/>
              </a:ext>
            </a:extLst>
          </p:cNvPr>
          <p:cNvPicPr>
            <a:picLocks noChangeAspect="1"/>
          </p:cNvPicPr>
          <p:nvPr/>
        </p:nvPicPr>
        <p:blipFill>
          <a:blip r:embed="rId7"/>
          <a:stretch>
            <a:fillRect/>
          </a:stretch>
        </p:blipFill>
        <p:spPr>
          <a:xfrm>
            <a:off x="6215303" y="4326169"/>
            <a:ext cx="2314472" cy="1296760"/>
          </a:xfrm>
          <a:prstGeom prst="rect">
            <a:avLst/>
          </a:prstGeom>
        </p:spPr>
      </p:pic>
    </p:spTree>
    <p:extLst>
      <p:ext uri="{BB962C8B-B14F-4D97-AF65-F5344CB8AC3E}">
        <p14:creationId xmlns:p14="http://schemas.microsoft.com/office/powerpoint/2010/main" val="211065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88460" y="636329"/>
            <a:ext cx="5842992" cy="854176"/>
          </a:xfrm>
        </p:spPr>
        <p:txBody>
          <a:bodyPr>
            <a:normAutofit fontScale="90000"/>
          </a:bodyPr>
          <a:lstStyle/>
          <a:p>
            <a:r>
              <a:rPr lang="el-GR" sz="3200" b="1" dirty="0">
                <a:solidFill>
                  <a:schemeClr val="tx1">
                    <a:lumMod val="65000"/>
                    <a:lumOff val="35000"/>
                  </a:schemeClr>
                </a:solidFill>
              </a:rPr>
              <a:t>Ιστορική ανασκόπηση </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sp>
        <p:nvSpPr>
          <p:cNvPr id="3" name="2 - Θέση περιεχομένου"/>
          <p:cNvSpPr>
            <a:spLocks noGrp="1"/>
          </p:cNvSpPr>
          <p:nvPr>
            <p:ph idx="1"/>
          </p:nvPr>
        </p:nvSpPr>
        <p:spPr>
          <a:xfrm>
            <a:off x="428008" y="1337836"/>
            <a:ext cx="7201824" cy="4807325"/>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Τα πραγματικά θεμέλια της αντισηψίας τέθηκαν τον 19ο αιώνα:</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Το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1862</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ο Γάλλος χημικός και μικροβιολόγος  </a:t>
            </a:r>
            <a:r>
              <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Pasteur</a:t>
            </a:r>
            <a:r>
              <a:rPr kumimoji="0" 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δημοσιεύει τα ευρήματα σχετικά με την βακτηριακή αιτιολογία των λοιμώξεων και αργότερα αναπτύσσει τη διαδικασία της παστερίωσης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Ο </a:t>
            </a:r>
            <a:r>
              <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Joseph</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Lister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αρχίζει το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1867</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στη Γλασκόβη την απολύμανση των εργαλείων με φαινόλη πριν από</a:t>
            </a:r>
            <a:r>
              <a:rPr kumimoji="0" 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τις χειρουργικές επεμβάσεις</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Το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1881</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 ο </a:t>
            </a:r>
            <a:r>
              <a:rPr kumimoji="0" lang="en-US"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Robert Koch </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ανάπτυξαν τις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απολυμαντικές ιδιότητες </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του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ατμού</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 και του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θερμού</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αέρα </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επί των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μικροβίων, βασικές αρχές</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 της επιστήμης της απολύμανσης και της</a:t>
            </a:r>
            <a:r>
              <a:rPr kumimoji="0" lang="en-US"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 </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αποστείρωσης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algn="just"/>
            <a:endParaRPr lang="el-GR" sz="2400" dirty="0">
              <a:solidFill>
                <a:schemeClr val="tx1">
                  <a:lumMod val="65000"/>
                  <a:lumOff val="35000"/>
                </a:schemeClr>
              </a:solidFill>
              <a:latin typeface="+mj-lt"/>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pic>
        <p:nvPicPr>
          <p:cNvPr id="114690" name="Picture 2" descr="Λουί Παστέρ: Παρεξηγημένος ή ευεγέρτης; - ScienceLab.Gr">
            <a:extLst>
              <a:ext uri="{FF2B5EF4-FFF2-40B4-BE49-F238E27FC236}">
                <a16:creationId xmlns:a16="http://schemas.microsoft.com/office/drawing/2014/main" id="{DD788B85-73FF-25FA-8232-95202192C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1752" y="194658"/>
            <a:ext cx="2413701" cy="1641671"/>
          </a:xfrm>
          <a:prstGeom prst="rect">
            <a:avLst/>
          </a:prstGeom>
          <a:noFill/>
          <a:extLst>
            <a:ext uri="{909E8E84-426E-40DD-AFC4-6F175D3DCCD1}">
              <a14:hiddenFill xmlns:a14="http://schemas.microsoft.com/office/drawing/2010/main">
                <a:solidFill>
                  <a:srgbClr val="FFFFFF"/>
                </a:solidFill>
              </a14:hiddenFill>
            </a:ext>
          </a:extLst>
        </p:spPr>
      </p:pic>
      <p:pic>
        <p:nvPicPr>
          <p:cNvPr id="10" name="Εικόνα 9">
            <a:extLst>
              <a:ext uri="{FF2B5EF4-FFF2-40B4-BE49-F238E27FC236}">
                <a16:creationId xmlns:a16="http://schemas.microsoft.com/office/drawing/2014/main" id="{0C773F23-2861-30D5-7011-1BADB6F486C1}"/>
              </a:ext>
            </a:extLst>
          </p:cNvPr>
          <p:cNvPicPr>
            <a:picLocks noChangeAspect="1"/>
          </p:cNvPicPr>
          <p:nvPr/>
        </p:nvPicPr>
        <p:blipFill>
          <a:blip r:embed="rId5"/>
          <a:stretch>
            <a:fillRect/>
          </a:stretch>
        </p:blipFill>
        <p:spPr>
          <a:xfrm>
            <a:off x="8590298" y="2014102"/>
            <a:ext cx="2580686" cy="1645188"/>
          </a:xfrm>
          <a:prstGeom prst="rect">
            <a:avLst/>
          </a:prstGeom>
        </p:spPr>
      </p:pic>
      <p:pic>
        <p:nvPicPr>
          <p:cNvPr id="11" name="Εικόνα 10">
            <a:extLst>
              <a:ext uri="{FF2B5EF4-FFF2-40B4-BE49-F238E27FC236}">
                <a16:creationId xmlns:a16="http://schemas.microsoft.com/office/drawing/2014/main" id="{B79FC6AB-C230-1E3E-759E-724C62FC5C13}"/>
              </a:ext>
            </a:extLst>
          </p:cNvPr>
          <p:cNvPicPr>
            <a:picLocks noChangeAspect="1"/>
          </p:cNvPicPr>
          <p:nvPr/>
        </p:nvPicPr>
        <p:blipFill>
          <a:blip r:embed="rId6"/>
          <a:stretch>
            <a:fillRect/>
          </a:stretch>
        </p:blipFill>
        <p:spPr>
          <a:xfrm>
            <a:off x="9992326" y="4038596"/>
            <a:ext cx="2006253" cy="2006253"/>
          </a:xfrm>
          <a:prstGeom prst="rect">
            <a:avLst/>
          </a:prstGeom>
        </p:spPr>
      </p:pic>
      <p:pic>
        <p:nvPicPr>
          <p:cNvPr id="12" name="Εικόνα 11">
            <a:extLst>
              <a:ext uri="{FF2B5EF4-FFF2-40B4-BE49-F238E27FC236}">
                <a16:creationId xmlns:a16="http://schemas.microsoft.com/office/drawing/2014/main" id="{5CA22E6F-5BE9-E38E-EF7C-912B7A71EEC1}"/>
              </a:ext>
            </a:extLst>
          </p:cNvPr>
          <p:cNvPicPr>
            <a:picLocks noChangeAspect="1"/>
          </p:cNvPicPr>
          <p:nvPr/>
        </p:nvPicPr>
        <p:blipFill>
          <a:blip r:embed="rId7"/>
          <a:stretch>
            <a:fillRect/>
          </a:stretch>
        </p:blipFill>
        <p:spPr>
          <a:xfrm>
            <a:off x="7954147" y="3713004"/>
            <a:ext cx="1926494" cy="2657438"/>
          </a:xfrm>
          <a:prstGeom prst="rect">
            <a:avLst/>
          </a:prstGeom>
        </p:spPr>
      </p:pic>
    </p:spTree>
    <p:extLst>
      <p:ext uri="{BB962C8B-B14F-4D97-AF65-F5344CB8AC3E}">
        <p14:creationId xmlns:p14="http://schemas.microsoft.com/office/powerpoint/2010/main" val="152933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88460" y="788998"/>
            <a:ext cx="5842992" cy="701506"/>
          </a:xfrm>
        </p:spPr>
        <p:txBody>
          <a:bodyPr>
            <a:normAutofit fontScale="90000"/>
          </a:bodyPr>
          <a:lstStyle/>
          <a:p>
            <a:r>
              <a:rPr lang="el-GR" sz="3200" b="1" dirty="0">
                <a:solidFill>
                  <a:schemeClr val="tx1">
                    <a:lumMod val="65000"/>
                    <a:lumOff val="35000"/>
                  </a:schemeClr>
                </a:solidFill>
              </a:rPr>
              <a:t> Απορρύπανση (καθαρισμός)</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82" y="-98493"/>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8" y="1347020"/>
            <a:ext cx="6897024" cy="526517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Ø"/>
              <a:defRPr/>
            </a:pPr>
            <a:r>
              <a:rPr lang="el-GR" sz="2200" b="1" dirty="0">
                <a:solidFill>
                  <a:schemeClr val="tx1">
                    <a:lumMod val="65000"/>
                    <a:lumOff val="35000"/>
                  </a:schemeClr>
                </a:solidFill>
                <a:latin typeface="+mj-lt"/>
              </a:rPr>
              <a:t>Απορρύπανση (καθαρισμός):  </a:t>
            </a:r>
            <a:r>
              <a:rPr lang="el-GR" sz="2200" dirty="0">
                <a:solidFill>
                  <a:schemeClr val="tx1">
                    <a:lumMod val="65000"/>
                    <a:lumOff val="35000"/>
                  </a:schemeClr>
                </a:solidFill>
                <a:latin typeface="+mj-lt"/>
              </a:rPr>
              <a:t>Η απομάκρυνση των ορατών οργανικών και ανόργανων υλικών από αντικείμενα και επιφάνειες</a:t>
            </a:r>
          </a:p>
          <a:p>
            <a:pPr algn="just">
              <a:buFont typeface="Wingdings" pitchFamily="2" charset="2"/>
              <a:buChar char="Ø"/>
              <a:defRPr/>
            </a:pPr>
            <a:r>
              <a:rPr lang="el-GR" sz="2200" dirty="0">
                <a:solidFill>
                  <a:schemeClr val="tx1">
                    <a:lumMod val="65000"/>
                    <a:lumOff val="35000"/>
                  </a:schemeClr>
                </a:solidFill>
                <a:latin typeface="+mj-lt"/>
              </a:rPr>
              <a:t>Είναι το </a:t>
            </a:r>
            <a:r>
              <a:rPr lang="el-GR" sz="2200" b="1" dirty="0">
                <a:solidFill>
                  <a:schemeClr val="tx1">
                    <a:lumMod val="65000"/>
                    <a:lumOff val="35000"/>
                  </a:schemeClr>
                </a:solidFill>
                <a:latin typeface="+mj-lt"/>
              </a:rPr>
              <a:t>πρώτο βήμα </a:t>
            </a:r>
            <a:r>
              <a:rPr lang="el-GR" sz="2200" dirty="0">
                <a:solidFill>
                  <a:schemeClr val="tx1">
                    <a:lumMod val="65000"/>
                    <a:lumOff val="35000"/>
                  </a:schemeClr>
                </a:solidFill>
                <a:latin typeface="+mj-lt"/>
              </a:rPr>
              <a:t>που απαιτείται σε κάθε </a:t>
            </a:r>
            <a:r>
              <a:rPr lang="el-GR" sz="2200" b="1" dirty="0">
                <a:solidFill>
                  <a:schemeClr val="tx1">
                    <a:lumMod val="65000"/>
                    <a:lumOff val="35000"/>
                  </a:schemeClr>
                </a:solidFill>
                <a:latin typeface="+mj-lt"/>
              </a:rPr>
              <a:t>διαδικασία</a:t>
            </a:r>
            <a:r>
              <a:rPr lang="el-GR" sz="2200" dirty="0">
                <a:solidFill>
                  <a:schemeClr val="tx1">
                    <a:lumMod val="65000"/>
                    <a:lumOff val="35000"/>
                  </a:schemeClr>
                </a:solidFill>
                <a:latin typeface="+mj-lt"/>
              </a:rPr>
              <a:t> </a:t>
            </a:r>
            <a:r>
              <a:rPr lang="el-GR" sz="2200" b="1" dirty="0">
                <a:solidFill>
                  <a:schemeClr val="tx1">
                    <a:lumMod val="65000"/>
                    <a:lumOff val="35000"/>
                  </a:schemeClr>
                </a:solidFill>
                <a:latin typeface="+mj-lt"/>
              </a:rPr>
              <a:t>αποστείρωσης ή απολύμανσης</a:t>
            </a:r>
          </a:p>
          <a:p>
            <a:pPr algn="just">
              <a:buFont typeface="Wingdings" pitchFamily="2" charset="2"/>
              <a:buChar char="Ø"/>
              <a:defRPr/>
            </a:pPr>
            <a:r>
              <a:rPr lang="el-GR" sz="2200" dirty="0">
                <a:solidFill>
                  <a:schemeClr val="tx1">
                    <a:lumMod val="65000"/>
                    <a:lumOff val="35000"/>
                  </a:schemeClr>
                </a:solidFill>
                <a:latin typeface="+mj-lt"/>
              </a:rPr>
              <a:t>‘Ένα αντικείμενο που δεν έχει απορρυπανθεί επαρκώς, δεν μπορεί να απολυμανθεί ή να αποστειρωθεί με ασφάλεια</a:t>
            </a:r>
          </a:p>
          <a:p>
            <a:pPr lvl="2" algn="just">
              <a:buFont typeface="Arial" panose="020B0604020202020204" pitchFamily="34" charset="0"/>
              <a:buNone/>
              <a:defRPr/>
            </a:pPr>
            <a:endParaRPr lang="el-GR" sz="2200" dirty="0">
              <a:solidFill>
                <a:schemeClr val="tx1">
                  <a:lumMod val="65000"/>
                  <a:lumOff val="35000"/>
                </a:schemeClr>
              </a:solidFill>
              <a:latin typeface="+mj-lt"/>
            </a:endParaRPr>
          </a:p>
        </p:txBody>
      </p:sp>
      <p:pic>
        <p:nvPicPr>
          <p:cNvPr id="14" name="Εικόνα 13">
            <a:extLst>
              <a:ext uri="{FF2B5EF4-FFF2-40B4-BE49-F238E27FC236}">
                <a16:creationId xmlns:a16="http://schemas.microsoft.com/office/drawing/2014/main" id="{573696B0-F331-223B-FFA4-679B2DE51B5C}"/>
              </a:ext>
            </a:extLst>
          </p:cNvPr>
          <p:cNvPicPr>
            <a:picLocks noChangeAspect="1"/>
          </p:cNvPicPr>
          <p:nvPr/>
        </p:nvPicPr>
        <p:blipFill>
          <a:blip r:embed="rId4"/>
          <a:stretch>
            <a:fillRect/>
          </a:stretch>
        </p:blipFill>
        <p:spPr>
          <a:xfrm>
            <a:off x="8014062" y="1347020"/>
            <a:ext cx="3152898" cy="2777384"/>
          </a:xfrm>
          <a:prstGeom prst="rect">
            <a:avLst/>
          </a:prstGeom>
          <a:ln>
            <a:noFill/>
          </a:ln>
          <a:effectLst>
            <a:outerShdw blurRad="292100" dist="139700" dir="2700000" algn="tl" rotWithShape="0">
              <a:srgbClr val="333333">
                <a:alpha val="65000"/>
              </a:srgbClr>
            </a:outerShdw>
          </a:effectLst>
        </p:spPr>
      </p:pic>
      <p:pic>
        <p:nvPicPr>
          <p:cNvPr id="17" name="Εικόνα 16">
            <a:extLst>
              <a:ext uri="{FF2B5EF4-FFF2-40B4-BE49-F238E27FC236}">
                <a16:creationId xmlns:a16="http://schemas.microsoft.com/office/drawing/2014/main" id="{598A18C7-4299-45E5-39A2-205E97E78E55}"/>
              </a:ext>
            </a:extLst>
          </p:cNvPr>
          <p:cNvPicPr>
            <a:picLocks noChangeAspect="1"/>
          </p:cNvPicPr>
          <p:nvPr/>
        </p:nvPicPr>
        <p:blipFill>
          <a:blip r:embed="rId5"/>
          <a:stretch>
            <a:fillRect/>
          </a:stretch>
        </p:blipFill>
        <p:spPr>
          <a:xfrm>
            <a:off x="8101744" y="4388631"/>
            <a:ext cx="3152898" cy="1957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766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18736" y="444843"/>
            <a:ext cx="10305534" cy="1045661"/>
          </a:xfrm>
        </p:spPr>
        <p:txBody>
          <a:bodyPr>
            <a:noAutofit/>
          </a:bodyPr>
          <a:lstStyle/>
          <a:p>
            <a:r>
              <a:rPr lang="el-GR" sz="2800" b="1" dirty="0">
                <a:solidFill>
                  <a:schemeClr val="tx1">
                    <a:lumMod val="65000"/>
                    <a:lumOff val="35000"/>
                  </a:schemeClr>
                </a:solidFill>
              </a:rPr>
              <a:t> Απορρύπανση (καθαρισμός) ιατρικού εξοπλισμού πολλαπλών χρήσεων</a:t>
            </a: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82" y="-98493"/>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8" y="1347020"/>
            <a:ext cx="7366846" cy="526517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Καθιστά την επιφάνεια ασφαλή για χειρισμό ή χρήση αφαιρώντας τυχόν οργανικά υλικά, άλατα και ορατά υπολείμματα, από ένα αντικείμενο με  αποτέλεσμα τη μείωση του μικροβιακού φορτίου και καθώς και τη μικροβιακή αδρανοποίηση.</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1" i="0" u="none" strike="noStrike" kern="1200" cap="none" spc="0" normalizeH="0" baseline="0" noProof="0" dirty="0">
                <a:ln>
                  <a:noFill/>
                </a:ln>
                <a:solidFill>
                  <a:srgbClr val="FF0000"/>
                </a:solidFill>
                <a:effectLst/>
                <a:uLnTx/>
                <a:uFillTx/>
                <a:latin typeface="Calibri Light" panose="020F0302020204030204"/>
                <a:ea typeface="+mn-ea"/>
                <a:cs typeface="+mn-cs"/>
              </a:rPr>
              <a:t>Η διαδικασία καθαρισμού δεν πρέπει να χρησιμοποιείται για αντικείμενα μιας χρήσεως</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1" i="0" u="none" strike="noStrike" kern="1200" cap="none" spc="0" normalizeH="0" baseline="0" noProof="0" dirty="0">
              <a:ln>
                <a:noFill/>
              </a:ln>
              <a:solidFill>
                <a:srgbClr val="FF0000"/>
              </a:solidFill>
              <a:effectLst/>
              <a:uLnTx/>
              <a:uFillTx/>
              <a:latin typeface="Calibri Light" panose="020F0302020204030204"/>
              <a:ea typeface="+mn-ea"/>
              <a:cs typeface="+mn-cs"/>
            </a:endParaRPr>
          </a:p>
          <a:p>
            <a:pPr marL="0" indent="0" algn="just">
              <a:lnSpc>
                <a:spcPct val="100000"/>
              </a:lnSpc>
              <a:spcBef>
                <a:spcPts val="0"/>
              </a:spcBef>
              <a:buFont typeface="Wingdings" pitchFamily="2" charset="2"/>
              <a:buChar char="Ø"/>
              <a:defRPr/>
            </a:pPr>
            <a:r>
              <a:rPr lang="el-GR" sz="2200" dirty="0">
                <a:solidFill>
                  <a:prstClr val="black">
                    <a:lumMod val="65000"/>
                    <a:lumOff val="35000"/>
                  </a:prstClr>
                </a:solidFill>
                <a:latin typeface="Calibri Light" panose="020F0302020204030204"/>
              </a:rPr>
              <a:t>οικονομική και αποδοτική μέθοδος  σε ό,τι αφορά την ασφάλεια που δεν απαιτεί δαπανηρό εξοπλισμό</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1" i="0" u="none" strike="noStrike" kern="1200" cap="none" spc="0" normalizeH="0" baseline="0" noProof="0" dirty="0">
              <a:ln>
                <a:noFill/>
              </a:ln>
              <a:solidFill>
                <a:srgbClr val="FF0000"/>
              </a:solidFill>
              <a:effectLst/>
              <a:uLnTx/>
              <a:uFillTx/>
              <a:latin typeface="Calibri Light" panose="020F0302020204030204"/>
              <a:ea typeface="+mn-ea"/>
              <a:cs typeface="+mn-cs"/>
            </a:endParaRPr>
          </a:p>
          <a:p>
            <a:pPr marR="0" lvl="2"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Χειρωνακτικός καθαρισμός</a:t>
            </a:r>
          </a:p>
          <a:p>
            <a:pPr marR="0" lvl="2"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Μηχανικός καθαρισμός (πλυντήριο)</a:t>
            </a:r>
          </a:p>
          <a:p>
            <a:pPr lvl="2" algn="just">
              <a:buFont typeface="Arial" panose="020B0604020202020204" pitchFamily="34" charset="0"/>
              <a:buNone/>
              <a:defRPr/>
            </a:pPr>
            <a:endParaRPr lang="el-GR" sz="2200" dirty="0">
              <a:solidFill>
                <a:schemeClr val="tx1">
                  <a:lumMod val="65000"/>
                  <a:lumOff val="35000"/>
                </a:schemeClr>
              </a:solidFill>
              <a:latin typeface="+mj-lt"/>
            </a:endParaRPr>
          </a:p>
        </p:txBody>
      </p:sp>
      <p:pic>
        <p:nvPicPr>
          <p:cNvPr id="14" name="Εικόνα 13">
            <a:extLst>
              <a:ext uri="{FF2B5EF4-FFF2-40B4-BE49-F238E27FC236}">
                <a16:creationId xmlns:a16="http://schemas.microsoft.com/office/drawing/2014/main" id="{573696B0-F331-223B-FFA4-679B2DE51B5C}"/>
              </a:ext>
            </a:extLst>
          </p:cNvPr>
          <p:cNvPicPr>
            <a:picLocks noChangeAspect="1"/>
          </p:cNvPicPr>
          <p:nvPr/>
        </p:nvPicPr>
        <p:blipFill>
          <a:blip r:embed="rId4"/>
          <a:stretch>
            <a:fillRect/>
          </a:stretch>
        </p:blipFill>
        <p:spPr>
          <a:xfrm>
            <a:off x="8247062" y="1347020"/>
            <a:ext cx="2911089" cy="2564375"/>
          </a:xfrm>
          <a:prstGeom prst="rect">
            <a:avLst/>
          </a:prstGeom>
        </p:spPr>
      </p:pic>
      <p:pic>
        <p:nvPicPr>
          <p:cNvPr id="3" name="Εικόνα 2">
            <a:extLst>
              <a:ext uri="{FF2B5EF4-FFF2-40B4-BE49-F238E27FC236}">
                <a16:creationId xmlns:a16="http://schemas.microsoft.com/office/drawing/2014/main" id="{0DC68000-9E75-9EE9-7AEE-6E5FDC9E81A2}"/>
              </a:ext>
            </a:extLst>
          </p:cNvPr>
          <p:cNvPicPr>
            <a:picLocks noChangeAspect="1"/>
          </p:cNvPicPr>
          <p:nvPr/>
        </p:nvPicPr>
        <p:blipFill>
          <a:blip r:embed="rId5"/>
          <a:stretch>
            <a:fillRect/>
          </a:stretch>
        </p:blipFill>
        <p:spPr>
          <a:xfrm>
            <a:off x="7834184" y="4082230"/>
            <a:ext cx="3925476" cy="1752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7174806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5809</TotalTime>
  <Words>4087</Words>
  <Application>Microsoft Office PowerPoint</Application>
  <PresentationFormat>Ευρεία οθόνη</PresentationFormat>
  <Paragraphs>482</Paragraphs>
  <Slides>49</Slides>
  <Notes>43</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49</vt:i4>
      </vt:variant>
    </vt:vector>
  </HeadingPairs>
  <TitlesOfParts>
    <vt:vector size="59" baseType="lpstr">
      <vt:lpstr>Arial</vt:lpstr>
      <vt:lpstr>Calibri</vt:lpstr>
      <vt:lpstr>Calibri Light</vt:lpstr>
      <vt:lpstr>Calibri-Bold</vt:lpstr>
      <vt:lpstr>ComicSansMS</vt:lpstr>
      <vt:lpstr>ComicSansMS-Bold</vt:lpstr>
      <vt:lpstr>Franklin Gothic Book</vt:lpstr>
      <vt:lpstr>Segoe Print</vt:lpstr>
      <vt:lpstr>Wingdings</vt:lpstr>
      <vt:lpstr>Θέμα του Office</vt:lpstr>
      <vt:lpstr>Παρουσίαση του PowerPoint</vt:lpstr>
      <vt:lpstr>Περιεχόμενα εισήγησης</vt:lpstr>
      <vt:lpstr>Εισαγωγή-Θεωρητικό υπόβαθρο </vt:lpstr>
      <vt:lpstr>Εισαγωγή-Θεωρητικό υπόβαθρο</vt:lpstr>
      <vt:lpstr>Εισαγωγή-Θεωρητικό υπόβαθρο </vt:lpstr>
      <vt:lpstr>Ιστορική ανασκόπηση  </vt:lpstr>
      <vt:lpstr>Ιστορική ανασκόπηση  </vt:lpstr>
      <vt:lpstr> Απορρύπανση (καθαρισμός) </vt:lpstr>
      <vt:lpstr> Απορρύπανση (καθαρισμός) ιατρικού εξοπλισμού πολλαπλών χρήσεων </vt:lpstr>
      <vt:lpstr> Απορρύπανση (καθαρισμός) ιατρικού εξοπλισμού πολλαπλών χρήσεων </vt:lpstr>
      <vt:lpstr> Απορρύπανση (καθαρισμός)-Pre-cleaning στο σημείο χρήσης </vt:lpstr>
      <vt:lpstr> Απολύμανση (disinfection)  </vt:lpstr>
      <vt:lpstr> Απολύμανση (disinfection)- Πολιτική απολύμανσης επιφανειών</vt:lpstr>
      <vt:lpstr> Παρακολούθηση αποτελεσματικότητας καθαρισμού/απολύμανσης των χώρων</vt:lpstr>
      <vt:lpstr> Παρακολούθηση αποτελεσματικότητας καθαρισμού/απολύμανσης των χώρων</vt:lpstr>
      <vt:lpstr> Παρακολούθηση αποτελεσματικότητας καθαρισμού/απολύμανσης των χώρων</vt:lpstr>
      <vt:lpstr> Απολυμαντικά</vt:lpstr>
      <vt:lpstr> Απολυμαντικά</vt:lpstr>
      <vt:lpstr> Απολυμαντικά</vt:lpstr>
      <vt:lpstr> Απολυμαντικά</vt:lpstr>
      <vt:lpstr> Απολυμαντικά</vt:lpstr>
      <vt:lpstr> Επίπεδα απολύμανσης</vt:lpstr>
      <vt:lpstr> Αποστείρωση (sterilisation) </vt:lpstr>
      <vt:lpstr> Μέθοδοι αποστείρωσης (sterilisation) </vt:lpstr>
      <vt:lpstr>  Αποστείρωση με θερμότητα </vt:lpstr>
      <vt:lpstr>  Αποστείρωση με θερμότητα </vt:lpstr>
      <vt:lpstr>  Αποστείρωση με θερμότητα </vt:lpstr>
      <vt:lpstr>  Αποστείρωση με ακτινοβολία </vt:lpstr>
      <vt:lpstr>  Αποστείρωση με χημικά μέσα </vt:lpstr>
      <vt:lpstr>  Αποστείρωση με ατμό </vt:lpstr>
      <vt:lpstr> Αποστείρωση με 100% οξείδιο του αιθυλενίου </vt:lpstr>
      <vt:lpstr>Αποστείρωση πλάσματος με Η2Ο2 </vt:lpstr>
      <vt:lpstr>Παρακολούθηση διαδικασίας αποστείρωσης </vt:lpstr>
      <vt:lpstr>Παρακολούθηση διαδικασίας αποστείρωσης </vt:lpstr>
      <vt:lpstr>Ταξινόμηση νοσοκομειακού εξοπλισμού κατά Spaulding </vt:lpstr>
      <vt:lpstr>Διάκριση αντικειμένων και επίπεδο διαχείρισης κατά Spaulding </vt:lpstr>
      <vt:lpstr>Αξιολόγηση κινδύνου (risk assessment) </vt:lpstr>
      <vt:lpstr>Αντισηψία (antisepsis) </vt:lpstr>
      <vt:lpstr>Αντισηψία (antisepsis) </vt:lpstr>
      <vt:lpstr>Αντισηψία (antisepsis) </vt:lpstr>
      <vt:lpstr>Αντισηψία χεριών (hand disinfection) </vt:lpstr>
      <vt:lpstr>Αντισηψία (antisepsis) </vt:lpstr>
      <vt:lpstr>Άσηπτη τεχνική-Άσηπτη τεχνική μη-επαφής (ΑΤΜΕ)-Aseptic Non Touch Technique (ANTT) </vt:lpstr>
      <vt:lpstr>Άσηπτη τεχνική-Άσηπτη τεχνική μη-επαφής (ΑΤΜΕ) </vt:lpstr>
      <vt:lpstr>Παρουσίαση του PowerPoint</vt:lpstr>
      <vt:lpstr>Παρουσίαση του PowerPoint</vt:lpstr>
      <vt:lpstr>ΒΙΒΛΙΟΓΡΑΦΙΑ</vt:lpstr>
      <vt:lpstr>ΒΙΒΛΙΟΓΡΑΦΙΑ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Ζυγά Σοφία</cp:lastModifiedBy>
  <cp:revision>159</cp:revision>
  <dcterms:created xsi:type="dcterms:W3CDTF">2021-05-12T17:24:23Z</dcterms:created>
  <dcterms:modified xsi:type="dcterms:W3CDTF">2023-02-26T10:12:05Z</dcterms:modified>
</cp:coreProperties>
</file>