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1" r:id="rId2"/>
    <p:sldId id="325" r:id="rId3"/>
    <p:sldId id="599" r:id="rId4"/>
    <p:sldId id="630" r:id="rId5"/>
    <p:sldId id="631" r:id="rId6"/>
    <p:sldId id="594" r:id="rId7"/>
    <p:sldId id="603" r:id="rId8"/>
    <p:sldId id="629" r:id="rId9"/>
    <p:sldId id="558" r:id="rId10"/>
    <p:sldId id="596" r:id="rId11"/>
    <p:sldId id="595" r:id="rId12"/>
    <p:sldId id="600" r:id="rId13"/>
    <p:sldId id="602" r:id="rId14"/>
    <p:sldId id="632" r:id="rId15"/>
    <p:sldId id="591" r:id="rId16"/>
    <p:sldId id="590" r:id="rId17"/>
    <p:sldId id="605" r:id="rId18"/>
    <p:sldId id="606" r:id="rId19"/>
    <p:sldId id="608" r:id="rId20"/>
    <p:sldId id="610" r:id="rId21"/>
    <p:sldId id="611" r:id="rId22"/>
    <p:sldId id="612" r:id="rId23"/>
    <p:sldId id="615" r:id="rId24"/>
    <p:sldId id="616" r:id="rId25"/>
    <p:sldId id="617" r:id="rId26"/>
    <p:sldId id="618" r:id="rId27"/>
    <p:sldId id="620" r:id="rId28"/>
    <p:sldId id="604" r:id="rId29"/>
    <p:sldId id="628" r:id="rId30"/>
    <p:sldId id="622" r:id="rId31"/>
    <p:sldId id="556" r:id="rId32"/>
    <p:sldId id="589"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80" autoAdjust="0"/>
  </p:normalViewPr>
  <p:slideViewPr>
    <p:cSldViewPr>
      <p:cViewPr varScale="1">
        <p:scale>
          <a:sx n="88" d="100"/>
          <a:sy n="88" d="100"/>
        </p:scale>
        <p:origin x="1062" y="90"/>
      </p:cViewPr>
      <p:guideLst>
        <p:guide orient="horz" pos="2160"/>
        <p:guide pos="2880"/>
      </p:guideLst>
    </p:cSldViewPr>
  </p:slideViewPr>
  <p:notesTextViewPr>
    <p:cViewPr>
      <p:scale>
        <a:sx n="1" d="1"/>
        <a:sy n="1" d="1"/>
      </p:scale>
      <p:origin x="0" y="0"/>
    </p:cViewPr>
  </p:notesTextViewPr>
  <p:sorterViewPr>
    <p:cViewPr>
      <p:scale>
        <a:sx n="130" d="100"/>
        <a:sy n="130" d="100"/>
      </p:scale>
      <p:origin x="0" y="-8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9E-1BA7-4DD4-922A-B678D94BC1B2}" type="datetimeFigureOut">
              <a:rPr lang="en-GB" smtClean="0"/>
              <a:t>21/04/2023</a:t>
            </a:fld>
            <a:endParaRPr lang="en-GB"/>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421BA-45AA-4F48-A84A-F40F8B2C875A}" type="slidenum">
              <a:rPr lang="en-GB" smtClean="0"/>
              <a:t>‹#›</a:t>
            </a:fld>
            <a:endParaRPr lang="en-GB"/>
          </a:p>
        </p:txBody>
      </p:sp>
    </p:spTree>
    <p:extLst>
      <p:ext uri="{BB962C8B-B14F-4D97-AF65-F5344CB8AC3E}">
        <p14:creationId xmlns:p14="http://schemas.microsoft.com/office/powerpoint/2010/main" val="122071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14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9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074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80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888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15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16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300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79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70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319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372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90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066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3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15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384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57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304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312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12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639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288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58421BA-45AA-4F48-A84A-F40F8B2C875A}" type="slidenum">
              <a:rPr lang="en-GB" smtClean="0"/>
              <a:t>32</a:t>
            </a:fld>
            <a:endParaRPr lang="en-GB"/>
          </a:p>
        </p:txBody>
      </p:sp>
    </p:spTree>
    <p:extLst>
      <p:ext uri="{BB962C8B-B14F-4D97-AF65-F5344CB8AC3E}">
        <p14:creationId xmlns:p14="http://schemas.microsoft.com/office/powerpoint/2010/main" val="166854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68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35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96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46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42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21/4/2023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97425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21/4/2023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45219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21/4/2023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26558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21/4/2023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52601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21/4/2023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49216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21/4/2023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09865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6954849-DC5A-4741-B36A-6A324DC4ABF3}" type="datetimeFigureOut">
              <a:rPr lang="el-GR" smtClean="0"/>
              <a:t>21/4/2023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64718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C6954849-DC5A-4741-B36A-6A324DC4ABF3}" type="datetimeFigureOut">
              <a:rPr lang="el-GR" smtClean="0"/>
              <a:t>21/4/2023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73909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6954849-DC5A-4741-B36A-6A324DC4ABF3}" type="datetimeFigureOut">
              <a:rPr lang="el-GR" smtClean="0"/>
              <a:t>21/4/2023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217139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21/4/2023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5519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21/4/2023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57278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954849-DC5A-4741-B36A-6A324DC4ABF3}" type="datetimeFigureOut">
              <a:rPr lang="el-GR" smtClean="0"/>
              <a:t>21/4/2023</a:t>
            </a:fld>
            <a:endParaRPr lang="el-G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641908-E11C-40D6-A1CB-D084DEAB548A}" type="slidenum">
              <a:rPr lang="el-GR" smtClean="0"/>
              <a:t>‹#›</a:t>
            </a:fld>
            <a:endParaRPr lang="el-GR"/>
          </a:p>
        </p:txBody>
      </p:sp>
    </p:spTree>
    <p:extLst>
      <p:ext uri="{BB962C8B-B14F-4D97-AF65-F5344CB8AC3E}">
        <p14:creationId xmlns:p14="http://schemas.microsoft.com/office/powerpoint/2010/main" val="2707156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tcs.pressbooks.pub/nursingskills/chapter/11-6-checklist-for-oxygen-therapy/" TargetMode="External"/><Relationship Id="rId2" Type="http://schemas.openxmlformats.org/officeDocument/2006/relationships/hyperlink" Target="https://www.ncbi.nlm.nih.gov/books/NBK560867/"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youtube.com/watch?v=GVU_zANtroE&amp;t=74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148198" y="857251"/>
            <a:ext cx="3995803" cy="175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l-GR" sz="2700" b="1" i="0" u="none" strike="noStrike" kern="1200" cap="none" spc="0" normalizeH="0" baseline="0" noProof="0" dirty="0">
                <a:ln>
                  <a:noFill/>
                </a:ln>
                <a:solidFill>
                  <a:prstClr val="white"/>
                </a:solidFill>
                <a:effectLst/>
                <a:uLnTx/>
                <a:uFillTx/>
                <a:latin typeface="Calibri Light" panose="020F0302020204030204"/>
                <a:ea typeface="+mn-ea"/>
                <a:cs typeface="+mn-cs"/>
              </a:rPr>
              <a:t>ΒΑΣΙΚΗ ΝΟΣΗΛΕΥΤΙΚΗ</a:t>
            </a:r>
          </a:p>
          <a:p>
            <a:pPr lvl="0" algn="ctr" defTabSz="685800">
              <a:defRPr/>
            </a:pPr>
            <a:r>
              <a:rPr kumimoji="0" lang="el-GR" sz="1800" b="1" i="0" u="none" strike="noStrike" kern="1200" cap="none" spc="0" normalizeH="0" baseline="0" noProof="0" dirty="0">
                <a:ln>
                  <a:noFill/>
                </a:ln>
                <a:solidFill>
                  <a:prstClr val="white"/>
                </a:solidFill>
                <a:effectLst/>
                <a:uLnTx/>
                <a:uFillTx/>
                <a:latin typeface="Calibri Light" panose="020F0302020204030204"/>
                <a:ea typeface="+mn-ea"/>
                <a:cs typeface="+mn-cs"/>
              </a:rPr>
              <a:t>Η αναπνευστική υποστήριξη</a:t>
            </a:r>
          </a:p>
          <a:p>
            <a:pPr lvl="0" algn="ctr" defTabSz="685800">
              <a:defRPr/>
            </a:pPr>
            <a:r>
              <a:rPr lang="el-GR" b="1" dirty="0">
                <a:solidFill>
                  <a:prstClr val="white"/>
                </a:solidFill>
                <a:latin typeface="Calibri Light" panose="020F0302020204030204"/>
              </a:rPr>
              <a:t>&amp;</a:t>
            </a:r>
          </a:p>
          <a:p>
            <a:pPr lvl="0" algn="ctr" defTabSz="685800">
              <a:defRPr/>
            </a:pPr>
            <a:r>
              <a:rPr lang="el-GR" b="1" dirty="0">
                <a:solidFill>
                  <a:prstClr val="white"/>
                </a:solidFill>
                <a:latin typeface="Calibri Light" panose="020F0302020204030204"/>
              </a:rPr>
              <a:t>η οξυγονοθεραπεία</a:t>
            </a:r>
            <a:endParaRPr kumimoji="0" lang="el-GR" sz="18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7" name="Ορθογώνιο 6"/>
          <p:cNvSpPr/>
          <p:nvPr/>
        </p:nvSpPr>
        <p:spPr>
          <a:xfrm>
            <a:off x="5148198" y="4098360"/>
            <a:ext cx="3995803" cy="1902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white"/>
                </a:solidFill>
                <a:effectLst/>
                <a:uLnTx/>
                <a:uFillTx/>
                <a:latin typeface="Calibri Light" panose="020F0302020204030204"/>
                <a:ea typeface="+mn-ea"/>
                <a:cs typeface="+mn-cs"/>
              </a:rPr>
              <a:t>ΠΑΝΕΠΙΣΤΗΜΙΟ ΠΕΛΟΠΟΝΝΗΣΟΥ</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white"/>
                </a:solidFill>
                <a:effectLst/>
                <a:uLnTx/>
                <a:uFillTx/>
                <a:latin typeface="Calibri Light" panose="020F0302020204030204"/>
                <a:ea typeface="+mn-ea"/>
                <a:cs typeface="+mn-cs"/>
              </a:rPr>
              <a:t>ΤΜΗΜΑ ΝΟΣΗΛΕΥΤΙΚΗΣ</a:t>
            </a:r>
          </a:p>
        </p:txBody>
      </p:sp>
      <p:sp>
        <p:nvSpPr>
          <p:cNvPr id="5" name="Ορθογώνιο 4"/>
          <p:cNvSpPr/>
          <p:nvPr/>
        </p:nvSpPr>
        <p:spPr>
          <a:xfrm>
            <a:off x="5148198" y="2623420"/>
            <a:ext cx="3995803" cy="146554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l-GR" sz="3000" b="0" i="0" u="none" strike="noStrike" kern="1200" cap="none" spc="0" normalizeH="0" baseline="0" noProof="0" dirty="0">
                <a:ln>
                  <a:noFill/>
                </a:ln>
                <a:solidFill>
                  <a:prstClr val="black"/>
                </a:solidFill>
                <a:effectLst/>
                <a:uLnTx/>
                <a:uFillTx/>
                <a:latin typeface="Calibri Light" panose="020F0302020204030204"/>
                <a:ea typeface="+mn-ea"/>
                <a:cs typeface="+mn-cs"/>
              </a:rPr>
              <a:t>Καθηγήτρια Σοφία Ζυγά</a:t>
            </a:r>
          </a:p>
        </p:txBody>
      </p:sp>
      <p:pic>
        <p:nvPicPr>
          <p:cNvPr id="6" name="Εικόνα 5">
            <a:extLst>
              <a:ext uri="{FF2B5EF4-FFF2-40B4-BE49-F238E27FC236}">
                <a16:creationId xmlns:a16="http://schemas.microsoft.com/office/drawing/2014/main" id="{F66615AB-85C0-1DFB-5D0D-23D32F84BA75}"/>
              </a:ext>
            </a:extLst>
          </p:cNvPr>
          <p:cNvPicPr>
            <a:picLocks noChangeAspect="1"/>
          </p:cNvPicPr>
          <p:nvPr/>
        </p:nvPicPr>
        <p:blipFill>
          <a:blip r:embed="rId3"/>
          <a:stretch>
            <a:fillRect/>
          </a:stretch>
        </p:blipFill>
        <p:spPr>
          <a:xfrm>
            <a:off x="84145" y="95579"/>
            <a:ext cx="5064053" cy="504650"/>
          </a:xfrm>
          <a:prstGeom prst="rect">
            <a:avLst/>
          </a:prstGeom>
        </p:spPr>
      </p:pic>
      <p:pic>
        <p:nvPicPr>
          <p:cNvPr id="1026" name="Picture 2" descr="Νέα συσκευή αναπνευστικής υποστήριξης δοκιμάζεται σε νοσοκομεία του  Λονδίνου | Sofokleousin.gr">
            <a:extLst>
              <a:ext uri="{FF2B5EF4-FFF2-40B4-BE49-F238E27FC236}">
                <a16:creationId xmlns:a16="http://schemas.microsoft.com/office/drawing/2014/main" id="{A0304749-D022-5160-EA35-CBD3CD23F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51" y="2103753"/>
            <a:ext cx="4484039" cy="2504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5540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524516"/>
            <a:ext cx="8280920" cy="4928820"/>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algn="l"/>
            <a:r>
              <a:rPr lang="el-GR" sz="2000" b="0" i="0" dirty="0">
                <a:solidFill>
                  <a:srgbClr val="777777"/>
                </a:solidFill>
                <a:effectLst/>
                <a:latin typeface="+mj-lt"/>
              </a:rPr>
              <a:t>Η ΑΑ διακρίνεται σε:</a:t>
            </a:r>
          </a:p>
          <a:p>
            <a:pPr algn="l">
              <a:buFont typeface="Wingdings" panose="05000000000000000000" pitchFamily="2" charset="2"/>
              <a:buChar char="Ø"/>
            </a:pPr>
            <a:r>
              <a:rPr lang="el-GR" sz="2000" b="1" i="0" dirty="0">
                <a:solidFill>
                  <a:srgbClr val="777777"/>
                </a:solidFill>
                <a:effectLst/>
                <a:latin typeface="+mj-lt"/>
              </a:rPr>
              <a:t>Οξεία</a:t>
            </a:r>
          </a:p>
          <a:p>
            <a:pPr algn="l">
              <a:buFont typeface="Wingdings" panose="05000000000000000000" pitchFamily="2" charset="2"/>
              <a:buChar char="Ø"/>
            </a:pPr>
            <a:r>
              <a:rPr lang="el-GR" sz="2000" b="1" i="0" dirty="0">
                <a:solidFill>
                  <a:srgbClr val="777777"/>
                </a:solidFill>
                <a:effectLst/>
                <a:latin typeface="+mj-lt"/>
              </a:rPr>
              <a:t>Χρόνια</a:t>
            </a:r>
            <a:br>
              <a:rPr lang="el-GR" sz="2000" b="0" i="0" dirty="0">
                <a:solidFill>
                  <a:srgbClr val="777777"/>
                </a:solidFill>
                <a:effectLst/>
                <a:latin typeface="+mj-lt"/>
              </a:rPr>
            </a:br>
            <a:r>
              <a:rPr lang="el-GR" sz="2000" b="1" i="0" dirty="0">
                <a:solidFill>
                  <a:srgbClr val="777777"/>
                </a:solidFill>
                <a:effectLst/>
                <a:latin typeface="+mj-lt"/>
              </a:rPr>
              <a:t>Τύπου </a:t>
            </a:r>
            <a:r>
              <a:rPr lang="el-GR" sz="2000" b="0" i="0" dirty="0">
                <a:solidFill>
                  <a:srgbClr val="777777"/>
                </a:solidFill>
                <a:effectLst/>
                <a:latin typeface="+mj-lt"/>
              </a:rPr>
              <a:t>Ι </a:t>
            </a:r>
            <a:r>
              <a:rPr kumimoji="0" lang="el-GR" sz="2000" b="0" i="0" u="none" strike="noStrike" kern="1200" cap="none" spc="0" normalizeH="0" baseline="0" noProof="0" dirty="0">
                <a:ln>
                  <a:noFill/>
                </a:ln>
                <a:solidFill>
                  <a:srgbClr val="777777"/>
                </a:solidFill>
                <a:effectLst/>
                <a:uLnTx/>
                <a:uFillTx/>
                <a:latin typeface="Calibri Light" panose="020F0302020204030204"/>
                <a:ea typeface="+mn-ea"/>
                <a:cs typeface="+mn-cs"/>
              </a:rPr>
              <a:t>(με φυσιολογικά επίπεδα διοξειδίου του άνθρακος) διαταραχή της οξυγόνωσης και υποξαιμία</a:t>
            </a:r>
            <a:br>
              <a:rPr kumimoji="0" lang="el-GR" sz="2000" b="0" i="0" u="none" strike="noStrike" kern="1200" cap="none" spc="0" normalizeH="0" baseline="0" noProof="0" dirty="0">
                <a:ln>
                  <a:noFill/>
                </a:ln>
                <a:solidFill>
                  <a:srgbClr val="777777"/>
                </a:solidFill>
                <a:effectLst/>
                <a:uLnTx/>
                <a:uFillTx/>
                <a:latin typeface="Calibri Light" panose="020F0302020204030204"/>
                <a:ea typeface="+mn-ea"/>
                <a:cs typeface="+mn-cs"/>
              </a:rPr>
            </a:br>
            <a:br>
              <a:rPr lang="el-GR" sz="2000" b="0" i="0" dirty="0">
                <a:solidFill>
                  <a:srgbClr val="777777"/>
                </a:solidFill>
                <a:effectLst/>
                <a:latin typeface="+mj-lt"/>
              </a:rPr>
            </a:br>
            <a:r>
              <a:rPr lang="el-GR" sz="2000" b="1" i="0" dirty="0">
                <a:solidFill>
                  <a:srgbClr val="777777"/>
                </a:solidFill>
                <a:effectLst/>
                <a:latin typeface="+mj-lt"/>
              </a:rPr>
              <a:t>Τύπου ΙΙ</a:t>
            </a:r>
            <a:r>
              <a:rPr kumimoji="0" lang="el-GR" sz="2000" b="1" i="0" u="none" strike="noStrike" kern="1200" cap="none" spc="0" normalizeH="0" baseline="0" noProof="0" dirty="0">
                <a:ln>
                  <a:noFill/>
                </a:ln>
                <a:solidFill>
                  <a:srgbClr val="777777"/>
                </a:solidFill>
                <a:effectLst/>
                <a:uLnTx/>
                <a:uFillTx/>
                <a:latin typeface="Calibri Light" panose="020F0302020204030204"/>
                <a:ea typeface="+mn-ea"/>
                <a:cs typeface="+mn-cs"/>
              </a:rPr>
              <a:t>  </a:t>
            </a:r>
            <a:r>
              <a:rPr kumimoji="0" lang="el-GR" sz="2000" b="0" i="0" u="none" strike="noStrike" kern="1200" cap="none" spc="0" normalizeH="0" baseline="0" noProof="0" dirty="0">
                <a:ln>
                  <a:noFill/>
                </a:ln>
                <a:solidFill>
                  <a:srgbClr val="777777"/>
                </a:solidFill>
                <a:effectLst/>
                <a:uLnTx/>
                <a:uFillTx/>
                <a:latin typeface="Calibri Light" panose="020F0302020204030204"/>
                <a:ea typeface="+mn-ea"/>
                <a:cs typeface="+mn-cs"/>
              </a:rPr>
              <a:t>(όταν συνοδεύεται με αυξημένα επίπεδα διοξειδίου του άνθρακος ή άλλως υπερκαπνία</a:t>
            </a:r>
            <a:r>
              <a:rPr kumimoji="0" lang="en-US" sz="2000" b="0" i="0" u="none" strike="noStrike" kern="1200" cap="none" spc="0" normalizeH="0" baseline="0" noProof="0" dirty="0">
                <a:ln>
                  <a:noFill/>
                </a:ln>
                <a:solidFill>
                  <a:srgbClr val="777777"/>
                </a:solidFill>
                <a:effectLst/>
                <a:uLnTx/>
                <a:uFillTx/>
                <a:latin typeface="Calibri Light" panose="020F0302020204030204"/>
                <a:ea typeface="+mn-ea"/>
                <a:cs typeface="+mn-cs"/>
              </a:rPr>
              <a:t> &amp;</a:t>
            </a:r>
            <a:r>
              <a:rPr kumimoji="0" lang="el-GR" sz="2000" b="0" i="0" u="none" strike="noStrike" kern="1200" cap="none" spc="0" normalizeH="0" baseline="0" noProof="0" dirty="0">
                <a:ln>
                  <a:noFill/>
                </a:ln>
                <a:solidFill>
                  <a:srgbClr val="777777"/>
                </a:solidFill>
                <a:effectLst/>
                <a:uLnTx/>
                <a:uFillTx/>
                <a:latin typeface="Calibri Light" panose="020F0302020204030204"/>
                <a:ea typeface="+mn-ea"/>
                <a:cs typeface="+mn-cs"/>
              </a:rPr>
              <a:t> κυψελιδικό υποαερισμό</a:t>
            </a:r>
            <a:r>
              <a:rPr kumimoji="0" lang="en-US" sz="2000" b="0" i="0" u="none" strike="noStrike" kern="1200" cap="none" spc="0" normalizeH="0" baseline="0" noProof="0" dirty="0">
                <a:ln>
                  <a:noFill/>
                </a:ln>
                <a:solidFill>
                  <a:srgbClr val="777777"/>
                </a:solidFill>
                <a:effectLst/>
                <a:uLnTx/>
                <a:uFillTx/>
                <a:latin typeface="Calibri Light" panose="020F0302020204030204"/>
                <a:ea typeface="+mn-ea"/>
                <a:cs typeface="+mn-cs"/>
              </a:rPr>
              <a:t>)</a:t>
            </a:r>
            <a:endParaRPr kumimoji="0" lang="el-GR" sz="2000" b="0" i="0" u="none" strike="noStrike" kern="1200" cap="none" spc="0" normalizeH="0" baseline="0" noProof="0" dirty="0">
              <a:ln>
                <a:noFill/>
              </a:ln>
              <a:solidFill>
                <a:srgbClr val="777777"/>
              </a:solidFill>
              <a:effectLst/>
              <a:uLnTx/>
              <a:uFillTx/>
              <a:latin typeface="Calibri Light" panose="020F0302020204030204"/>
              <a:ea typeface="+mn-ea"/>
              <a:cs typeface="+mn-cs"/>
            </a:endParaRPr>
          </a:p>
          <a:p>
            <a:pPr algn="l">
              <a:buFont typeface="Wingdings" panose="05000000000000000000" pitchFamily="2" charset="2"/>
              <a:buChar char="Ø"/>
            </a:pPr>
            <a:r>
              <a:rPr lang="el-GR" sz="2000" b="0" i="0" dirty="0">
                <a:solidFill>
                  <a:srgbClr val="777777"/>
                </a:solidFill>
                <a:effectLst/>
                <a:latin typeface="+mj-lt"/>
              </a:rPr>
              <a:t>Η βαρύτητα της ΑΑ εκτιμάται με τον </a:t>
            </a:r>
          </a:p>
          <a:p>
            <a:pPr marL="0" indent="0" algn="l">
              <a:buNone/>
            </a:pPr>
            <a:r>
              <a:rPr lang="el-GR" sz="2000" dirty="0">
                <a:solidFill>
                  <a:srgbClr val="777777"/>
                </a:solidFill>
                <a:latin typeface="+mj-lt"/>
              </a:rPr>
              <a:t>	</a:t>
            </a:r>
            <a:r>
              <a:rPr lang="el-GR" sz="2000" b="1" i="0" dirty="0">
                <a:solidFill>
                  <a:srgbClr val="777777"/>
                </a:solidFill>
                <a:effectLst/>
                <a:latin typeface="+mj-lt"/>
              </a:rPr>
              <a:t>Δείκτη  Οξυγόνωσης =	πηλίκο (</a:t>
            </a:r>
            <a:r>
              <a:rPr lang="el-GR" sz="2000" b="1" i="0" dirty="0" err="1">
                <a:solidFill>
                  <a:srgbClr val="777777"/>
                </a:solidFill>
                <a:effectLst/>
                <a:latin typeface="+mj-lt"/>
              </a:rPr>
              <a:t>ratio</a:t>
            </a:r>
            <a:r>
              <a:rPr lang="el-GR" sz="2000" b="1" i="0" dirty="0">
                <a:solidFill>
                  <a:srgbClr val="777777"/>
                </a:solidFill>
                <a:effectLst/>
                <a:latin typeface="+mj-lt"/>
              </a:rPr>
              <a:t>) pO2/FiΟ2</a:t>
            </a:r>
          </a:p>
          <a:p>
            <a:pPr algn="l">
              <a:buFont typeface="Wingdings" panose="05000000000000000000" pitchFamily="2" charset="2"/>
              <a:buChar char="Ø"/>
            </a:pPr>
            <a:r>
              <a:rPr lang="el-GR" sz="2000" b="0" i="0" dirty="0">
                <a:solidFill>
                  <a:srgbClr val="777777"/>
                </a:solidFill>
                <a:effectLst/>
                <a:latin typeface="+mj-lt"/>
              </a:rPr>
              <a:t>	Το </a:t>
            </a:r>
            <a:r>
              <a:rPr lang="el-GR" sz="2000" b="1" i="0" dirty="0">
                <a:solidFill>
                  <a:srgbClr val="777777"/>
                </a:solidFill>
                <a:effectLst/>
                <a:latin typeface="+mj-lt"/>
              </a:rPr>
              <a:t>FiO2</a:t>
            </a:r>
            <a:r>
              <a:rPr lang="el-GR" sz="2000" b="0" i="0" dirty="0">
                <a:solidFill>
                  <a:srgbClr val="777777"/>
                </a:solidFill>
                <a:effectLst/>
                <a:latin typeface="+mj-lt"/>
              </a:rPr>
              <a:t> (</a:t>
            </a:r>
            <a:r>
              <a:rPr lang="en-GB" sz="2000" b="0" i="0" dirty="0">
                <a:solidFill>
                  <a:srgbClr val="777777"/>
                </a:solidFill>
                <a:effectLst/>
                <a:latin typeface="+mj-lt"/>
              </a:rPr>
              <a:t>fraction of inspired oxygen) </a:t>
            </a:r>
            <a:r>
              <a:rPr lang="el-GR" sz="2000" b="0" i="0" dirty="0">
                <a:solidFill>
                  <a:srgbClr val="777777"/>
                </a:solidFill>
                <a:effectLst/>
                <a:latin typeface="+mj-lt"/>
              </a:rPr>
              <a:t>είναι το εισπνεόμενο κλάσμα του O2 &amp; δείχνει το %  O2  που εισπνέεται από έναν ασθενή. </a:t>
            </a:r>
          </a:p>
          <a:p>
            <a:pPr algn="l">
              <a:buFont typeface="Wingdings" panose="05000000000000000000" pitchFamily="2" charset="2"/>
              <a:buChar char="Ø"/>
            </a:pPr>
            <a:r>
              <a:rPr lang="el-GR" sz="2000" b="0" i="0" dirty="0">
                <a:solidFill>
                  <a:srgbClr val="777777"/>
                </a:solidFill>
                <a:effectLst/>
                <a:latin typeface="+mj-lt"/>
              </a:rPr>
              <a:t>Το FiO2 εκφράζεται ως αριθμός μεταξύ 0 και 1 ή ως %. </a:t>
            </a:r>
          </a:p>
          <a:p>
            <a:pPr algn="l">
              <a:buFont typeface="Wingdings" panose="05000000000000000000" pitchFamily="2" charset="2"/>
              <a:buChar char="Ø"/>
            </a:pPr>
            <a:r>
              <a:rPr lang="el-GR" sz="2000" b="0" i="0" dirty="0">
                <a:solidFill>
                  <a:srgbClr val="777777"/>
                </a:solidFill>
                <a:effectLst/>
                <a:latin typeface="+mj-lt"/>
              </a:rPr>
              <a:t>Το FiO2 στον ατμοσφαιρικό αέρα είναι 0.21 (21%).</a:t>
            </a:r>
          </a:p>
          <a:p>
            <a:pPr marL="0" indent="0" algn="l">
              <a:buNone/>
            </a:pPr>
            <a:endParaRPr lang="el-GR" sz="2000" b="0" i="0" dirty="0">
              <a:solidFill>
                <a:srgbClr val="777777"/>
              </a:solidFill>
              <a:effectLst/>
              <a:latin typeface="+mj-lt"/>
            </a:endParaRPr>
          </a:p>
          <a:p>
            <a:pPr marL="0" indent="0" algn="l">
              <a:buNone/>
            </a:pPr>
            <a:endParaRPr lang="el-GR" sz="2000" b="0" i="0" dirty="0">
              <a:solidFill>
                <a:srgbClr val="777777"/>
              </a:solidFill>
              <a:effectLst/>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692695"/>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Αναπνευστική ανεπάρκεια (ΑΑ)</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83707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47200" y="1844824"/>
            <a:ext cx="7128792" cy="3488660"/>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algn="just"/>
            <a:r>
              <a:rPr lang="el-GR" sz="2000" b="1" dirty="0">
                <a:solidFill>
                  <a:schemeClr val="tx1">
                    <a:lumMod val="65000"/>
                    <a:lumOff val="35000"/>
                  </a:schemeClr>
                </a:solidFill>
                <a:latin typeface="+mj-lt"/>
              </a:rPr>
              <a:t>Νοσήματα που αφορούν το αναπνευστικό κέντρο </a:t>
            </a:r>
            <a:r>
              <a:rPr lang="el-GR" sz="2000" dirty="0">
                <a:solidFill>
                  <a:schemeClr val="tx1">
                    <a:lumMod val="65000"/>
                    <a:lumOff val="35000"/>
                  </a:schemeClr>
                </a:solidFill>
                <a:latin typeface="+mj-lt"/>
              </a:rPr>
              <a:t>(πρωτοπαθής κυψελιδικός υποαερισμός, λήψη ναρκωτικών και ηρεμιστικών ουσιών, αναισθησία, οργανικές βλάβες)</a:t>
            </a:r>
          </a:p>
          <a:p>
            <a:pPr algn="just"/>
            <a:r>
              <a:rPr lang="el-GR" sz="2000" b="1" dirty="0">
                <a:solidFill>
                  <a:schemeClr val="tx1">
                    <a:lumMod val="65000"/>
                    <a:lumOff val="35000"/>
                  </a:schemeClr>
                </a:solidFill>
                <a:latin typeface="+mj-lt"/>
              </a:rPr>
              <a:t>Νοσήματα που ελαττώνουν τη δράση των στοιχείων που κινούν το θώρακα </a:t>
            </a:r>
            <a:r>
              <a:rPr lang="el-GR" sz="2000" dirty="0">
                <a:solidFill>
                  <a:schemeClr val="tx1">
                    <a:lumMod val="65000"/>
                    <a:lumOff val="35000"/>
                  </a:schemeClr>
                </a:solidFill>
                <a:latin typeface="+mj-lt"/>
              </a:rPr>
              <a:t>(υποκαλιαιμική αλκάλωση, σκλήρυνση κατά πλάκας, αλλαντίαση, μυασθένεια, βλάβη του νωτιαίου μυελού, πολιομυελίτιδα, ασκίτης, παχυσαρκία, πλευρίτιδα κ.α.)</a:t>
            </a:r>
          </a:p>
          <a:p>
            <a:pPr algn="just"/>
            <a:r>
              <a:rPr lang="el-GR" sz="2000" b="1" dirty="0">
                <a:solidFill>
                  <a:schemeClr val="tx1">
                    <a:lumMod val="65000"/>
                    <a:lumOff val="35000"/>
                  </a:schemeClr>
                </a:solidFill>
                <a:latin typeface="+mj-lt"/>
              </a:rPr>
              <a:t>Νοσήματα των πνευμόνων και των αεροφόρων οδών </a:t>
            </a:r>
            <a:r>
              <a:rPr lang="el-GR" sz="2000" dirty="0">
                <a:solidFill>
                  <a:schemeClr val="tx1">
                    <a:lumMod val="65000"/>
                    <a:lumOff val="35000"/>
                  </a:schemeClr>
                </a:solidFill>
                <a:latin typeface="+mj-lt"/>
              </a:rPr>
              <a:t>(Σύνδρομο οξείας αναπνευστικής δυσχέρειας, ατελεκτασία, βρογχικό άσθμα, χρόνια βρογχίτιδα, εμφύσημα, πνευμονία, πνευμονικό οίδημα, πνευμονική εμβολή κ.α.)</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996904"/>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Αίτια Αναπνευστικής Ανεπάρκειας (ΑΑ) </a:t>
            </a:r>
          </a:p>
          <a:p>
            <a:pPr marL="0" marR="0" lvl="0" indent="0" algn="ctr" defTabSz="685800" rtl="0" eaLnBrk="1" fontAlgn="auto" latinLnBrk="0" hangingPunct="1">
              <a:lnSpc>
                <a:spcPct val="90000"/>
              </a:lnSpc>
              <a:spcBef>
                <a:spcPct val="0"/>
              </a:spcBef>
              <a:spcAft>
                <a:spcPts val="0"/>
              </a:spcAft>
              <a:buClrTx/>
              <a:buSzTx/>
              <a:buFontTx/>
              <a:buNone/>
              <a:tabLst/>
              <a:defRPr/>
            </a:pP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13082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84945"/>
            <a:ext cx="3600400" cy="5484416"/>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algn="just"/>
            <a:r>
              <a:rPr lang="el-GR" sz="2000" b="1" dirty="0">
                <a:solidFill>
                  <a:schemeClr val="tx1">
                    <a:lumMod val="65000"/>
                    <a:lumOff val="35000"/>
                  </a:schemeClr>
                </a:solidFill>
                <a:latin typeface="+mj-lt"/>
              </a:rPr>
              <a:t>Δύσπνοια</a:t>
            </a:r>
            <a:r>
              <a:rPr lang="el-GR" sz="2000" dirty="0">
                <a:solidFill>
                  <a:schemeClr val="tx1">
                    <a:lumMod val="65000"/>
                    <a:lumOff val="35000"/>
                  </a:schemeClr>
                </a:solidFill>
                <a:latin typeface="+mj-lt"/>
              </a:rPr>
              <a:t>. Δυσκολία στην αναπνοή συχνά συνοδεύει την ΑΑ. </a:t>
            </a:r>
            <a:r>
              <a:rPr lang="el-GR" sz="2000" b="1" dirty="0">
                <a:solidFill>
                  <a:schemeClr val="tx1">
                    <a:lumMod val="65000"/>
                    <a:lumOff val="35000"/>
                  </a:schemeClr>
                </a:solidFill>
                <a:latin typeface="+mj-lt"/>
              </a:rPr>
              <a:t>Ταχύπνοια</a:t>
            </a:r>
            <a:r>
              <a:rPr lang="el-GR" sz="2000" dirty="0">
                <a:solidFill>
                  <a:schemeClr val="tx1">
                    <a:lumMod val="65000"/>
                    <a:lumOff val="35000"/>
                  </a:schemeClr>
                </a:solidFill>
                <a:latin typeface="+mj-lt"/>
              </a:rPr>
              <a:t> (γρήγορη αναπνοή) μπορεί να συνυπάρχει.</a:t>
            </a:r>
          </a:p>
          <a:p>
            <a:pPr algn="just"/>
            <a:r>
              <a:rPr lang="el-GR" sz="2000" dirty="0">
                <a:solidFill>
                  <a:schemeClr val="tx1">
                    <a:lumMod val="65000"/>
                    <a:lumOff val="35000"/>
                  </a:schemeClr>
                </a:solidFill>
                <a:latin typeface="+mj-lt"/>
              </a:rPr>
              <a:t> </a:t>
            </a:r>
            <a:r>
              <a:rPr lang="el-GR" sz="2000" b="1" dirty="0">
                <a:solidFill>
                  <a:schemeClr val="tx1">
                    <a:lumMod val="65000"/>
                    <a:lumOff val="35000"/>
                  </a:schemeClr>
                </a:solidFill>
                <a:latin typeface="+mj-lt"/>
              </a:rPr>
              <a:t>Σύγχυση</a:t>
            </a:r>
            <a:r>
              <a:rPr lang="el-GR" sz="2000" dirty="0">
                <a:solidFill>
                  <a:schemeClr val="tx1">
                    <a:lumMod val="65000"/>
                    <a:lumOff val="35000"/>
                  </a:schemeClr>
                </a:solidFill>
                <a:latin typeface="+mj-lt"/>
              </a:rPr>
              <a:t>, υπευερεθιστότητα, αλλά και πτώση επιπέδου συνείδησης, έως την εκδήλωση κώματος.</a:t>
            </a:r>
          </a:p>
          <a:p>
            <a:pPr algn="just"/>
            <a:r>
              <a:rPr lang="el-GR" sz="2000" b="1" dirty="0">
                <a:solidFill>
                  <a:schemeClr val="tx1">
                    <a:lumMod val="65000"/>
                    <a:lumOff val="35000"/>
                  </a:schemeClr>
                </a:solidFill>
                <a:latin typeface="+mj-lt"/>
              </a:rPr>
              <a:t>Ταχυκαρδία</a:t>
            </a:r>
            <a:r>
              <a:rPr lang="el-GR" sz="2000" dirty="0">
                <a:solidFill>
                  <a:schemeClr val="tx1">
                    <a:lumMod val="65000"/>
                    <a:lumOff val="35000"/>
                  </a:schemeClr>
                </a:solidFill>
                <a:latin typeface="+mj-lt"/>
              </a:rPr>
              <a:t> και άλλες αρρυθμίες. Συνέπεια  της υποξαιμίας και της οξέωσης.</a:t>
            </a:r>
          </a:p>
          <a:p>
            <a:pPr algn="just"/>
            <a:r>
              <a:rPr lang="el-GR" sz="2000" b="1" dirty="0">
                <a:solidFill>
                  <a:schemeClr val="tx1">
                    <a:lumMod val="65000"/>
                    <a:lumOff val="35000"/>
                  </a:schemeClr>
                </a:solidFill>
                <a:latin typeface="+mj-lt"/>
              </a:rPr>
              <a:t>Κυάνωση</a:t>
            </a:r>
            <a:r>
              <a:rPr lang="el-GR" sz="2000" dirty="0">
                <a:solidFill>
                  <a:schemeClr val="tx1">
                    <a:lumMod val="65000"/>
                    <a:lumOff val="35000"/>
                  </a:schemeClr>
                </a:solidFill>
                <a:latin typeface="+mj-lt"/>
              </a:rPr>
              <a:t> (μελάνιασμα) του δέρματος και των βλεννογόνων. Αποτελεί κλινική εκδήλωση της υποξαιμίας.</a:t>
            </a:r>
          </a:p>
          <a:p>
            <a:pPr algn="just"/>
            <a:endParaRPr lang="el-GR" sz="2000"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611560" y="658815"/>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lvl="0" algn="ctr" defTabSz="685800">
              <a:defRPr/>
            </a:pPr>
            <a:r>
              <a:rPr lang="el-GR" sz="2400" b="1" dirty="0">
                <a:solidFill>
                  <a:prstClr val="black">
                    <a:lumMod val="65000"/>
                    <a:lumOff val="35000"/>
                  </a:prstClr>
                </a:solidFill>
                <a:latin typeface="Calibri Light" panose="020F0302020204030204"/>
              </a:rPr>
              <a:t>Σ</a:t>
            </a:r>
            <a:r>
              <a:rPr lang="el-GR" sz="2400" b="1" dirty="0">
                <a:solidFill>
                  <a:schemeClr val="tx1">
                    <a:lumMod val="65000"/>
                    <a:lumOff val="35000"/>
                  </a:schemeClr>
                </a:solidFill>
              </a:rPr>
              <a:t>υμπτώματα</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Αναπνευστικής Ανεπάρκειας (ΑΑ)</a:t>
            </a:r>
          </a:p>
          <a:p>
            <a:pPr marL="0" marR="0" lvl="0" indent="0" algn="ctr" defTabSz="685800" rtl="0" eaLnBrk="1" fontAlgn="auto" latinLnBrk="0" hangingPunct="1">
              <a:lnSpc>
                <a:spcPct val="90000"/>
              </a:lnSpc>
              <a:spcBef>
                <a:spcPct val="0"/>
              </a:spcBef>
              <a:spcAft>
                <a:spcPts val="0"/>
              </a:spcAft>
              <a:buClrTx/>
              <a:buSzTx/>
              <a:buFontTx/>
              <a:buNone/>
              <a:tabLst/>
              <a:defRPr/>
            </a:pP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
        <p:nvSpPr>
          <p:cNvPr id="2" name="2 - Θέση περιεχομένου">
            <a:extLst>
              <a:ext uri="{FF2B5EF4-FFF2-40B4-BE49-F238E27FC236}">
                <a16:creationId xmlns:a16="http://schemas.microsoft.com/office/drawing/2014/main" id="{13138E6C-C9BF-C31B-5B06-D6553EAF4EF2}"/>
              </a:ext>
            </a:extLst>
          </p:cNvPr>
          <p:cNvSpPr txBox="1">
            <a:spLocks/>
          </p:cNvSpPr>
          <p:nvPr/>
        </p:nvSpPr>
        <p:spPr>
          <a:xfrm>
            <a:off x="4355976" y="1184945"/>
            <a:ext cx="4506079" cy="5540370"/>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l-GR" sz="2000" b="1" dirty="0">
                <a:solidFill>
                  <a:schemeClr val="tx1">
                    <a:lumMod val="65000"/>
                    <a:lumOff val="35000"/>
                  </a:schemeClr>
                </a:solidFill>
                <a:latin typeface="+mj-lt"/>
              </a:rPr>
              <a:t>Εστιακά ευρήματα </a:t>
            </a:r>
            <a:r>
              <a:rPr lang="el-GR" sz="2000" dirty="0">
                <a:solidFill>
                  <a:schemeClr val="tx1">
                    <a:lumMod val="65000"/>
                    <a:lumOff val="35000"/>
                  </a:schemeClr>
                </a:solidFill>
                <a:latin typeface="+mj-lt"/>
              </a:rPr>
              <a:t>από τους πνεύμονες. Χαρακτηριστικά της υποκείμενης νόσου, όπως στην </a:t>
            </a:r>
            <a:r>
              <a:rPr lang="el-GR" sz="2000" b="1" dirty="0">
                <a:solidFill>
                  <a:schemeClr val="tx1">
                    <a:lumMod val="65000"/>
                    <a:lumOff val="35000"/>
                  </a:schemeClr>
                </a:solidFill>
                <a:latin typeface="+mj-lt"/>
              </a:rPr>
              <a:t>πνευμονία</a:t>
            </a:r>
            <a:r>
              <a:rPr lang="el-GR" sz="2000" dirty="0">
                <a:solidFill>
                  <a:schemeClr val="tx1">
                    <a:lumMod val="65000"/>
                    <a:lumOff val="35000"/>
                  </a:schemeClr>
                </a:solidFill>
                <a:latin typeface="+mj-lt"/>
              </a:rPr>
              <a:t>, το </a:t>
            </a:r>
            <a:r>
              <a:rPr lang="el-GR" sz="2000" b="1" dirty="0">
                <a:solidFill>
                  <a:schemeClr val="tx1">
                    <a:lumMod val="65000"/>
                    <a:lumOff val="35000"/>
                  </a:schemeClr>
                </a:solidFill>
                <a:latin typeface="+mj-lt"/>
              </a:rPr>
              <a:t>πνευμονικό οίδημα</a:t>
            </a:r>
            <a:r>
              <a:rPr lang="el-GR" sz="2000" dirty="0">
                <a:solidFill>
                  <a:schemeClr val="tx1">
                    <a:lumMod val="65000"/>
                    <a:lumOff val="35000"/>
                  </a:schemeClr>
                </a:solidFill>
                <a:latin typeface="+mj-lt"/>
              </a:rPr>
              <a:t>, την </a:t>
            </a:r>
            <a:r>
              <a:rPr lang="el-GR" sz="2000" b="1" dirty="0">
                <a:solidFill>
                  <a:schemeClr val="tx1">
                    <a:lumMod val="65000"/>
                    <a:lumOff val="35000"/>
                  </a:schemeClr>
                </a:solidFill>
                <a:latin typeface="+mj-lt"/>
              </a:rPr>
              <a:t>ασθματική κρίση</a:t>
            </a:r>
            <a:r>
              <a:rPr lang="el-GR" sz="2000" dirty="0">
                <a:solidFill>
                  <a:schemeClr val="tx1">
                    <a:lumMod val="65000"/>
                    <a:lumOff val="35000"/>
                  </a:schemeClr>
                </a:solidFill>
                <a:latin typeface="+mj-lt"/>
              </a:rPr>
              <a:t>.</a:t>
            </a:r>
          </a:p>
          <a:p>
            <a:pPr algn="just">
              <a:defRPr/>
            </a:pPr>
            <a:r>
              <a:rPr lang="el-GR" sz="2000" dirty="0">
                <a:solidFill>
                  <a:prstClr val="black">
                    <a:lumMod val="65000"/>
                    <a:lumOff val="35000"/>
                  </a:prstClr>
                </a:solidFill>
                <a:latin typeface="Calibri Light" panose="020F0302020204030204"/>
              </a:rPr>
              <a:t>Η </a:t>
            </a:r>
            <a:r>
              <a:rPr lang="el-GR" sz="2000" b="1" dirty="0">
                <a:solidFill>
                  <a:prstClr val="black">
                    <a:lumMod val="65000"/>
                    <a:lumOff val="35000"/>
                  </a:prstClr>
                </a:solidFill>
                <a:latin typeface="Calibri Light" panose="020F0302020204030204"/>
              </a:rPr>
              <a:t>σταθερά χαμηλή τιμή PaO2</a:t>
            </a:r>
            <a:r>
              <a:rPr lang="el-GR" sz="2000" dirty="0">
                <a:solidFill>
                  <a:prstClr val="black">
                    <a:lumMod val="65000"/>
                    <a:lumOff val="35000"/>
                  </a:prstClr>
                </a:solidFill>
                <a:latin typeface="Calibri Light" panose="020F0302020204030204"/>
              </a:rPr>
              <a:t>, οδηγεί σε</a:t>
            </a:r>
            <a:r>
              <a:rPr lang="el-GR" sz="2000" b="1" dirty="0">
                <a:solidFill>
                  <a:prstClr val="black">
                    <a:lumMod val="65000"/>
                    <a:lumOff val="35000"/>
                  </a:prstClr>
                </a:solidFill>
                <a:latin typeface="Calibri Light" panose="020F0302020204030204"/>
              </a:rPr>
              <a:t> ιστική υποξία </a:t>
            </a:r>
            <a:r>
              <a:rPr lang="el-GR" sz="2000" dirty="0">
                <a:solidFill>
                  <a:prstClr val="black">
                    <a:lumMod val="65000"/>
                    <a:lumOff val="35000"/>
                  </a:prstClr>
                </a:solidFill>
                <a:latin typeface="Calibri Light" panose="020F0302020204030204"/>
              </a:rPr>
              <a:t>με αποτέλεσμα τη δυσλειτουργία των οργάνων όλων των συστημάτων. </a:t>
            </a:r>
          </a:p>
          <a:p>
            <a:pPr algn="just">
              <a:defRPr/>
            </a:pPr>
            <a:r>
              <a:rPr lang="el-GR" sz="2000" dirty="0">
                <a:solidFill>
                  <a:prstClr val="black">
                    <a:lumMod val="65000"/>
                    <a:lumOff val="35000"/>
                  </a:prstClr>
                </a:solidFill>
                <a:latin typeface="Calibri Light" panose="020F0302020204030204"/>
              </a:rPr>
              <a:t>Ο </a:t>
            </a:r>
            <a:r>
              <a:rPr lang="el-GR" sz="2000" b="1" dirty="0">
                <a:solidFill>
                  <a:prstClr val="black">
                    <a:lumMod val="65000"/>
                    <a:lumOff val="35000"/>
                  </a:prstClr>
                </a:solidFill>
                <a:latin typeface="Calibri Light" panose="020F0302020204030204"/>
              </a:rPr>
              <a:t>εγκέφαλος</a:t>
            </a:r>
            <a:r>
              <a:rPr lang="el-GR" sz="2000" dirty="0">
                <a:solidFill>
                  <a:prstClr val="black">
                    <a:lumMod val="65000"/>
                    <a:lumOff val="35000"/>
                  </a:prstClr>
                </a:solidFill>
                <a:latin typeface="Calibri Light" panose="020F0302020204030204"/>
              </a:rPr>
              <a:t> είναι πιο ευαίσθητος στην </a:t>
            </a:r>
            <a:r>
              <a:rPr lang="el-GR" sz="2000" b="1" dirty="0">
                <a:solidFill>
                  <a:prstClr val="black">
                    <a:lumMod val="65000"/>
                    <a:lumOff val="35000"/>
                  </a:prstClr>
                </a:solidFill>
                <a:latin typeface="Calibri Light" panose="020F0302020204030204"/>
              </a:rPr>
              <a:t>υποξία</a:t>
            </a:r>
            <a:r>
              <a:rPr lang="el-GR" sz="2000" dirty="0">
                <a:solidFill>
                  <a:prstClr val="black">
                    <a:lumMod val="65000"/>
                    <a:lumOff val="35000"/>
                  </a:prstClr>
                </a:solidFill>
                <a:latin typeface="Calibri Light" panose="020F0302020204030204"/>
              </a:rPr>
              <a:t> με άμεση έκπτωση στις λειτουργίες του έως την εμφάνιση κώματος. </a:t>
            </a:r>
          </a:p>
          <a:p>
            <a:pPr algn="just">
              <a:defRPr/>
            </a:pPr>
            <a:r>
              <a:rPr lang="el-GR" sz="2000" dirty="0">
                <a:solidFill>
                  <a:prstClr val="black">
                    <a:lumMod val="65000"/>
                    <a:lumOff val="35000"/>
                  </a:prstClr>
                </a:solidFill>
                <a:latin typeface="Calibri Light" panose="020F0302020204030204"/>
              </a:rPr>
              <a:t>Η </a:t>
            </a:r>
            <a:r>
              <a:rPr lang="el-GR" sz="2000" b="1" dirty="0">
                <a:solidFill>
                  <a:prstClr val="black">
                    <a:lumMod val="65000"/>
                    <a:lumOff val="35000"/>
                  </a:prstClr>
                </a:solidFill>
                <a:latin typeface="Calibri Light" panose="020F0302020204030204"/>
              </a:rPr>
              <a:t>χρόνια ΑΑ </a:t>
            </a:r>
            <a:r>
              <a:rPr lang="el-GR" sz="2000" dirty="0">
                <a:solidFill>
                  <a:prstClr val="black">
                    <a:lumMod val="65000"/>
                    <a:lumOff val="35000"/>
                  </a:prstClr>
                </a:solidFill>
                <a:latin typeface="Calibri Light" panose="020F0302020204030204"/>
              </a:rPr>
              <a:t>δεν εκδηλώνεται με την ίδια δραματική κλινική εικόνα καθώς η υποξαιμία είναι συνήθως ηπιότερη, ενώ έχουν αναπτυχθεί από άλλα συστήματα </a:t>
            </a:r>
            <a:r>
              <a:rPr lang="el-GR" sz="2000" b="1" dirty="0">
                <a:solidFill>
                  <a:prstClr val="black">
                    <a:lumMod val="65000"/>
                    <a:lumOff val="35000"/>
                  </a:prstClr>
                </a:solidFill>
                <a:latin typeface="Calibri Light" panose="020F0302020204030204"/>
              </a:rPr>
              <a:t>αντισταθμιστικοί αντιρροπιστικοί </a:t>
            </a:r>
            <a:r>
              <a:rPr lang="el-GR" sz="2000" dirty="0">
                <a:solidFill>
                  <a:prstClr val="black">
                    <a:lumMod val="65000"/>
                    <a:lumOff val="35000"/>
                  </a:prstClr>
                </a:solidFill>
                <a:latin typeface="Calibri Light" panose="020F0302020204030204"/>
              </a:rPr>
              <a:t>μηχανισμοί περιορίζοντας τη βαρύτητα των επιπλοκών. </a:t>
            </a:r>
          </a:p>
          <a:p>
            <a:pPr algn="just"/>
            <a:endParaRPr lang="el-GR" sz="2000" dirty="0">
              <a:solidFill>
                <a:schemeClr val="tx1">
                  <a:lumMod val="65000"/>
                  <a:lumOff val="35000"/>
                </a:schemeClr>
              </a:solidFill>
              <a:latin typeface="+mj-lt"/>
            </a:endParaRPr>
          </a:p>
        </p:txBody>
      </p:sp>
    </p:spTree>
    <p:extLst>
      <p:ext uri="{BB962C8B-B14F-4D97-AF65-F5344CB8AC3E}">
        <p14:creationId xmlns:p14="http://schemas.microsoft.com/office/powerpoint/2010/main" val="233010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692695"/>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lvl="0" algn="ctr" defTabSz="685800">
              <a:defRPr/>
            </a:pPr>
            <a:r>
              <a:rPr lang="el-GR" sz="2400" b="1" dirty="0">
                <a:solidFill>
                  <a:prstClr val="black">
                    <a:lumMod val="65000"/>
                    <a:lumOff val="35000"/>
                  </a:prstClr>
                </a:solidFill>
                <a:latin typeface="Calibri Light" panose="020F0302020204030204"/>
              </a:rPr>
              <a:t>Θεραπεία</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Αναπνευστικής Ανεπάρκειας </a:t>
            </a:r>
          </a:p>
          <a:p>
            <a:pPr marL="0" marR="0" lvl="0" indent="0" algn="ctr" defTabSz="685800" rtl="0" eaLnBrk="1" fontAlgn="auto" latinLnBrk="0" hangingPunct="1">
              <a:lnSpc>
                <a:spcPct val="90000"/>
              </a:lnSpc>
              <a:spcBef>
                <a:spcPct val="0"/>
              </a:spcBef>
              <a:spcAft>
                <a:spcPts val="0"/>
              </a:spcAft>
              <a:buClrTx/>
              <a:buSzTx/>
              <a:buFontTx/>
              <a:buNone/>
              <a:tabLst/>
              <a:defRPr/>
            </a:pP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
        <p:nvSpPr>
          <p:cNvPr id="5" name="2 - Θέση περιεχομένου">
            <a:extLst>
              <a:ext uri="{FF2B5EF4-FFF2-40B4-BE49-F238E27FC236}">
                <a16:creationId xmlns:a16="http://schemas.microsoft.com/office/drawing/2014/main" id="{0A32CA25-ACE0-9CBE-07C5-BE249A889DE4}"/>
              </a:ext>
            </a:extLst>
          </p:cNvPr>
          <p:cNvSpPr txBox="1">
            <a:spLocks/>
          </p:cNvSpPr>
          <p:nvPr/>
        </p:nvSpPr>
        <p:spPr>
          <a:xfrm>
            <a:off x="683568" y="2090642"/>
            <a:ext cx="7056784" cy="3315875"/>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l-GR" sz="2000" b="0" i="0" u="none" strike="noStrike" baseline="0" dirty="0">
                <a:solidFill>
                  <a:schemeClr val="tx1">
                    <a:lumMod val="65000"/>
                    <a:lumOff val="35000"/>
                  </a:schemeClr>
                </a:solidFill>
                <a:latin typeface="+mj-lt"/>
              </a:rPr>
              <a:t>Αναπνευστική υποστήριξη σημαίνει υποβοήθηση ή υποκατάσταση της αυτόματης αναπνοής ( Spontan</a:t>
            </a:r>
            <a:r>
              <a:rPr lang="en-US" sz="2000" b="0" i="0" u="none" strike="noStrike" baseline="0" dirty="0" err="1">
                <a:solidFill>
                  <a:schemeClr val="tx1">
                    <a:lumMod val="65000"/>
                    <a:lumOff val="35000"/>
                  </a:schemeClr>
                </a:solidFill>
                <a:latin typeface="+mj-lt"/>
              </a:rPr>
              <a:t>ous</a:t>
            </a:r>
            <a:r>
              <a:rPr lang="el-GR" sz="2000" dirty="0">
                <a:solidFill>
                  <a:schemeClr val="tx1">
                    <a:lumMod val="65000"/>
                    <a:lumOff val="35000"/>
                  </a:schemeClr>
                </a:solidFill>
                <a:latin typeface="+mj-lt"/>
              </a:rPr>
              <a:t> </a:t>
            </a:r>
            <a:r>
              <a:rPr lang="en-GB" sz="2000" b="0" i="0" u="none" strike="noStrike" baseline="0" dirty="0">
                <a:solidFill>
                  <a:schemeClr val="tx1">
                    <a:lumMod val="65000"/>
                    <a:lumOff val="35000"/>
                  </a:schemeClr>
                </a:solidFill>
                <a:latin typeface="+mj-lt"/>
              </a:rPr>
              <a:t>Breathing, SB) </a:t>
            </a:r>
          </a:p>
          <a:p>
            <a:pPr lvl="1">
              <a:buFont typeface="Wingdings" panose="05000000000000000000" pitchFamily="2" charset="2"/>
              <a:buChar char="Ø"/>
            </a:pPr>
            <a:r>
              <a:rPr lang="el-GR" sz="2000" b="1" i="0" u="none" strike="noStrike" baseline="0" dirty="0">
                <a:solidFill>
                  <a:schemeClr val="tx1">
                    <a:lumMod val="65000"/>
                    <a:lumOff val="35000"/>
                  </a:schemeClr>
                </a:solidFill>
                <a:latin typeface="+mj-lt"/>
              </a:rPr>
              <a:t>με τεχνητή (</a:t>
            </a:r>
            <a:r>
              <a:rPr lang="en-GB" sz="2000" b="1" i="0" u="none" strike="noStrike" baseline="0" dirty="0">
                <a:solidFill>
                  <a:schemeClr val="tx1">
                    <a:lumMod val="65000"/>
                    <a:lumOff val="35000"/>
                  </a:schemeClr>
                </a:solidFill>
                <a:latin typeface="+mj-lt"/>
              </a:rPr>
              <a:t>Artificial</a:t>
            </a:r>
            <a:r>
              <a:rPr lang="el-GR" sz="2000" b="1" i="0" u="none" strike="noStrike" baseline="0" dirty="0">
                <a:solidFill>
                  <a:schemeClr val="tx1">
                    <a:lumMod val="65000"/>
                    <a:lumOff val="35000"/>
                  </a:schemeClr>
                </a:solidFill>
                <a:latin typeface="+mj-lt"/>
              </a:rPr>
              <a:t> </a:t>
            </a:r>
            <a:r>
              <a:rPr lang="en-GB" sz="2000" b="1" i="0" u="none" strike="noStrike" baseline="0" dirty="0">
                <a:solidFill>
                  <a:schemeClr val="tx1">
                    <a:lumMod val="65000"/>
                    <a:lumOff val="35000"/>
                  </a:schemeClr>
                </a:solidFill>
                <a:latin typeface="+mj-lt"/>
              </a:rPr>
              <a:t>Ventilation), </a:t>
            </a:r>
            <a:r>
              <a:rPr lang="el-GR" sz="2000" b="1" i="0" u="none" strike="noStrike" baseline="0" dirty="0">
                <a:solidFill>
                  <a:schemeClr val="tx1">
                    <a:lumMod val="65000"/>
                    <a:lumOff val="35000"/>
                  </a:schemeClr>
                </a:solidFill>
                <a:latin typeface="+mj-lt"/>
              </a:rPr>
              <a:t>που εφαρμόζεται είτε με ασκό («με το χέρι», Manual</a:t>
            </a:r>
            <a:r>
              <a:rPr lang="el-GR" sz="2000" b="1" dirty="0">
                <a:solidFill>
                  <a:schemeClr val="tx1">
                    <a:lumMod val="65000"/>
                    <a:lumOff val="35000"/>
                  </a:schemeClr>
                </a:solidFill>
                <a:latin typeface="+mj-lt"/>
              </a:rPr>
              <a:t> </a:t>
            </a:r>
            <a:r>
              <a:rPr lang="el-GR" sz="2000" b="1" i="0" u="none" strike="noStrike" baseline="0" dirty="0">
                <a:solidFill>
                  <a:schemeClr val="tx1">
                    <a:lumMod val="65000"/>
                    <a:lumOff val="35000"/>
                  </a:schemeClr>
                </a:solidFill>
                <a:latin typeface="+mj-lt"/>
              </a:rPr>
              <a:t>Ventilation ) </a:t>
            </a:r>
            <a:endParaRPr lang="en-US" sz="2000" b="1" i="0" u="none" strike="noStrike" baseline="0" dirty="0">
              <a:solidFill>
                <a:schemeClr val="tx1">
                  <a:lumMod val="65000"/>
                  <a:lumOff val="35000"/>
                </a:schemeClr>
              </a:solidFill>
              <a:latin typeface="+mj-lt"/>
            </a:endParaRPr>
          </a:p>
          <a:p>
            <a:pPr lvl="1">
              <a:buFont typeface="Wingdings" panose="05000000000000000000" pitchFamily="2" charset="2"/>
              <a:buChar char="Ø"/>
            </a:pPr>
            <a:r>
              <a:rPr lang="el-GR" sz="2000" b="1" i="0" u="none" strike="noStrike" baseline="0" dirty="0">
                <a:solidFill>
                  <a:schemeClr val="tx1">
                    <a:lumMod val="65000"/>
                    <a:lumOff val="35000"/>
                  </a:schemeClr>
                </a:solidFill>
                <a:latin typeface="+mj-lt"/>
              </a:rPr>
              <a:t>είτε με αναπνευστικό μηχάνημα </a:t>
            </a:r>
            <a:r>
              <a:rPr lang="el-GR" sz="2000" b="0" i="0" u="none" strike="noStrike" baseline="0" dirty="0">
                <a:solidFill>
                  <a:schemeClr val="tx1">
                    <a:lumMod val="65000"/>
                    <a:lumOff val="35000"/>
                  </a:schemeClr>
                </a:solidFill>
                <a:latin typeface="+mj-lt"/>
              </a:rPr>
              <a:t>(Αναπνευστήρας, Ventilator). Η τελευταία εφαρμογή</a:t>
            </a:r>
            <a:r>
              <a:rPr lang="el-GR" sz="2000" dirty="0">
                <a:solidFill>
                  <a:schemeClr val="tx1">
                    <a:lumMod val="65000"/>
                    <a:lumOff val="35000"/>
                  </a:schemeClr>
                </a:solidFill>
                <a:latin typeface="+mj-lt"/>
              </a:rPr>
              <a:t> </a:t>
            </a:r>
            <a:r>
              <a:rPr lang="el-GR" sz="2000" b="0" i="0" u="none" strike="noStrike" baseline="0" dirty="0">
                <a:solidFill>
                  <a:schemeClr val="tx1">
                    <a:lumMod val="65000"/>
                    <a:lumOff val="35000"/>
                  </a:schemeClr>
                </a:solidFill>
                <a:latin typeface="+mj-lt"/>
              </a:rPr>
              <a:t>λέγεται μηχανικός αερισμός (Mechanical Ventilation ).</a:t>
            </a:r>
            <a:endParaRPr lang="en-GB" sz="2000" dirty="0">
              <a:solidFill>
                <a:schemeClr val="tx1">
                  <a:lumMod val="65000"/>
                  <a:lumOff val="35000"/>
                </a:schemeClr>
              </a:solidFill>
              <a:latin typeface="+mj-lt"/>
            </a:endParaRPr>
          </a:p>
        </p:txBody>
      </p:sp>
      <p:sp>
        <p:nvSpPr>
          <p:cNvPr id="6" name="2 - Θέση περιεχομένου">
            <a:extLst>
              <a:ext uri="{FF2B5EF4-FFF2-40B4-BE49-F238E27FC236}">
                <a16:creationId xmlns:a16="http://schemas.microsoft.com/office/drawing/2014/main" id="{FE6DB2E8-8158-EF9D-5CA0-BC4700F0B716}"/>
              </a:ext>
            </a:extLst>
          </p:cNvPr>
          <p:cNvSpPr txBox="1">
            <a:spLocks/>
          </p:cNvSpPr>
          <p:nvPr/>
        </p:nvSpPr>
        <p:spPr>
          <a:xfrm>
            <a:off x="847200" y="1451483"/>
            <a:ext cx="6677128" cy="36997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l-GR" sz="2000" dirty="0">
                <a:solidFill>
                  <a:schemeClr val="tx1">
                    <a:lumMod val="65000"/>
                    <a:lumOff val="35000"/>
                  </a:schemeClr>
                </a:solidFill>
                <a:latin typeface="+mj-lt"/>
              </a:rPr>
              <a:t>Αναπνευστική υποστήριξη χρειάζεται κάθε ασθενής με ΑΑ</a:t>
            </a:r>
          </a:p>
        </p:txBody>
      </p:sp>
    </p:spTree>
    <p:extLst>
      <p:ext uri="{BB962C8B-B14F-4D97-AF65-F5344CB8AC3E}">
        <p14:creationId xmlns:p14="http://schemas.microsoft.com/office/powerpoint/2010/main" val="222565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692695"/>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el-GR" sz="1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18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
        <p:nvSpPr>
          <p:cNvPr id="2" name="2 - Θέση περιεχομένου">
            <a:extLst>
              <a:ext uri="{FF2B5EF4-FFF2-40B4-BE49-F238E27FC236}">
                <a16:creationId xmlns:a16="http://schemas.microsoft.com/office/drawing/2014/main" id="{A2C7BFEE-2001-5B80-7375-2CF4018D1822}"/>
              </a:ext>
            </a:extLst>
          </p:cNvPr>
          <p:cNvSpPr>
            <a:spLocks noGrp="1"/>
          </p:cNvSpPr>
          <p:nvPr>
            <p:ph idx="1"/>
          </p:nvPr>
        </p:nvSpPr>
        <p:spPr>
          <a:xfrm>
            <a:off x="1223628" y="1844824"/>
            <a:ext cx="6696744" cy="3544445"/>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algn="just"/>
            <a:r>
              <a:rPr lang="el-GR" sz="2000" b="1" dirty="0">
                <a:solidFill>
                  <a:schemeClr val="tx1">
                    <a:lumMod val="65000"/>
                    <a:lumOff val="35000"/>
                  </a:schemeClr>
                </a:solidFill>
                <a:latin typeface="+mj-lt"/>
              </a:rPr>
              <a:t>Οξυγονοθεραπεία</a:t>
            </a:r>
          </a:p>
          <a:p>
            <a:pPr algn="just"/>
            <a:r>
              <a:rPr lang="el-GR" sz="2000" b="1" dirty="0">
                <a:solidFill>
                  <a:schemeClr val="tx1">
                    <a:lumMod val="65000"/>
                    <a:lumOff val="35000"/>
                  </a:schemeClr>
                </a:solidFill>
                <a:latin typeface="+mj-lt"/>
              </a:rPr>
              <a:t>Διατήρηση ανοικτών οι αεραγωγών </a:t>
            </a:r>
            <a:r>
              <a:rPr lang="el-GR" sz="2000" dirty="0">
                <a:solidFill>
                  <a:schemeClr val="tx1">
                    <a:lumMod val="65000"/>
                    <a:lumOff val="35000"/>
                  </a:schemeClr>
                </a:solidFill>
                <a:latin typeface="+mj-lt"/>
              </a:rPr>
              <a:t>δηλαδή οι σωληνοειδείς σχηματισμοί των πνευμόνων που είναι υπεύθυνοι για την είσοδο και την έξοδο του αέρα. </a:t>
            </a:r>
          </a:p>
          <a:p>
            <a:pPr algn="just"/>
            <a:r>
              <a:rPr lang="el-GR" sz="2000" dirty="0">
                <a:solidFill>
                  <a:schemeClr val="tx1">
                    <a:lumMod val="65000"/>
                    <a:lumOff val="35000"/>
                  </a:schemeClr>
                </a:solidFill>
                <a:latin typeface="+mj-lt"/>
              </a:rPr>
              <a:t>Ο  </a:t>
            </a:r>
            <a:r>
              <a:rPr lang="el-GR" sz="2000" b="1" dirty="0">
                <a:solidFill>
                  <a:schemeClr val="tx1">
                    <a:lumMod val="65000"/>
                    <a:lumOff val="35000"/>
                  </a:schemeClr>
                </a:solidFill>
                <a:latin typeface="+mj-lt"/>
              </a:rPr>
              <a:t>εκούσιος βήχας, η φυσιοθεραπεία και η εισπνοή υδρατμών </a:t>
            </a:r>
            <a:r>
              <a:rPr lang="el-GR" sz="2000" dirty="0">
                <a:solidFill>
                  <a:schemeClr val="tx1">
                    <a:lumMod val="65000"/>
                    <a:lumOff val="35000"/>
                  </a:schemeClr>
                </a:solidFill>
                <a:latin typeface="+mj-lt"/>
              </a:rPr>
              <a:t>είναι μέτρα που βοηθούν στην αντιμετώπισή της. </a:t>
            </a:r>
          </a:p>
          <a:p>
            <a:pPr algn="just"/>
            <a:r>
              <a:rPr lang="el-GR" sz="2000" dirty="0">
                <a:solidFill>
                  <a:schemeClr val="tx1">
                    <a:lumMod val="65000"/>
                    <a:lumOff val="35000"/>
                  </a:schemeClr>
                </a:solidFill>
                <a:latin typeface="+mj-lt"/>
              </a:rPr>
              <a:t>η </a:t>
            </a:r>
            <a:r>
              <a:rPr lang="el-GR" sz="2000" b="1" dirty="0">
                <a:solidFill>
                  <a:schemeClr val="tx1">
                    <a:lumMod val="65000"/>
                    <a:lumOff val="35000"/>
                  </a:schemeClr>
                </a:solidFill>
                <a:latin typeface="+mj-lt"/>
              </a:rPr>
              <a:t>χορήγηση βρογχοδιασταλτικών</a:t>
            </a:r>
            <a:r>
              <a:rPr lang="el-GR" sz="2000" dirty="0">
                <a:solidFill>
                  <a:schemeClr val="tx1">
                    <a:lumMod val="65000"/>
                    <a:lumOff val="35000"/>
                  </a:schemeClr>
                </a:solidFill>
                <a:latin typeface="+mj-lt"/>
              </a:rPr>
              <a:t>.</a:t>
            </a:r>
            <a:endParaRPr lang="en-US" sz="2000" dirty="0">
              <a:solidFill>
                <a:schemeClr val="tx1">
                  <a:lumMod val="65000"/>
                  <a:lumOff val="35000"/>
                </a:schemeClr>
              </a:solidFill>
              <a:latin typeface="+mj-lt"/>
            </a:endParaRPr>
          </a:p>
          <a:p>
            <a:pPr algn="just"/>
            <a:endParaRPr lang="el-GR" sz="2000" dirty="0">
              <a:solidFill>
                <a:schemeClr val="tx1">
                  <a:lumMod val="65000"/>
                  <a:lumOff val="35000"/>
                </a:schemeClr>
              </a:solidFill>
              <a:latin typeface="+mj-lt"/>
            </a:endParaRPr>
          </a:p>
        </p:txBody>
      </p:sp>
      <p:sp>
        <p:nvSpPr>
          <p:cNvPr id="10" name="TextBox 9">
            <a:extLst>
              <a:ext uri="{FF2B5EF4-FFF2-40B4-BE49-F238E27FC236}">
                <a16:creationId xmlns:a16="http://schemas.microsoft.com/office/drawing/2014/main" id="{9775783E-6857-CD8C-7A71-4D7726BBF4DE}"/>
              </a:ext>
            </a:extLst>
          </p:cNvPr>
          <p:cNvSpPr txBox="1"/>
          <p:nvPr/>
        </p:nvSpPr>
        <p:spPr>
          <a:xfrm>
            <a:off x="3348372" y="998393"/>
            <a:ext cx="4572000" cy="461665"/>
          </a:xfrm>
          <a:prstGeom prst="rect">
            <a:avLst/>
          </a:prstGeom>
          <a:noFill/>
        </p:spPr>
        <p:txBody>
          <a:bodyPr wrap="square">
            <a:spAutoFit/>
          </a:bodyPr>
          <a:lstStyle/>
          <a:p>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Οξυγονοθεραπεία</a:t>
            </a:r>
            <a:endParaRPr lang="en-GB" sz="2400" dirty="0"/>
          </a:p>
        </p:txBody>
      </p:sp>
    </p:spTree>
    <p:extLst>
      <p:ext uri="{BB962C8B-B14F-4D97-AF65-F5344CB8AC3E}">
        <p14:creationId xmlns:p14="http://schemas.microsoft.com/office/powerpoint/2010/main" val="975914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5532677"/>
            <a:ext cx="3217923" cy="1206567"/>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1600" i="0" u="none" strike="noStrike" kern="1200" cap="none" spc="0" normalizeH="0" baseline="0" noProof="0" dirty="0">
                <a:ln>
                  <a:noFill/>
                </a:ln>
                <a:solidFill>
                  <a:schemeClr val="tx1">
                    <a:lumMod val="65000"/>
                    <a:lumOff val="35000"/>
                  </a:schemeClr>
                </a:solidFill>
                <a:effectLst/>
                <a:uLnTx/>
                <a:uFillTx/>
                <a:latin typeface="+mj-lt"/>
                <a:ea typeface="+mn-ea"/>
                <a:cs typeface="+mn-cs"/>
              </a:rPr>
              <a:t>η πρώτη εφαρμογή της τεχνητής</a:t>
            </a:r>
            <a:r>
              <a:rPr kumimoji="0" lang="en-US" sz="160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l-GR" sz="1600" i="0" u="none" strike="noStrike" kern="1200" cap="none" spc="0" normalizeH="0" baseline="0" noProof="0" dirty="0">
                <a:ln>
                  <a:noFill/>
                </a:ln>
                <a:solidFill>
                  <a:schemeClr val="tx1">
                    <a:lumMod val="65000"/>
                    <a:lumOff val="35000"/>
                  </a:schemeClr>
                </a:solidFill>
                <a:effectLst/>
                <a:uLnTx/>
                <a:uFillTx/>
                <a:latin typeface="+mj-lt"/>
                <a:ea typeface="+mn-ea"/>
                <a:cs typeface="+mn-cs"/>
              </a:rPr>
              <a:t>υποστήριξης της αναπνοής ανήκουν στον Βεσσάλιο ( 1543).</a:t>
            </a:r>
          </a:p>
          <a:p>
            <a:pPr algn="just"/>
            <a:endParaRPr lang="el-GR" sz="1600" dirty="0">
              <a:solidFill>
                <a:schemeClr val="tx1">
                  <a:lumMod val="65000"/>
                  <a:lumOff val="35000"/>
                </a:schemeClr>
              </a:solidFill>
              <a:latin typeface="+mj-lt"/>
            </a:endParaRPr>
          </a:p>
          <a:p>
            <a:pPr algn="just"/>
            <a:endParaRPr lang="el-GR" sz="1600"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692696"/>
            <a:ext cx="7253192" cy="5261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Οξυγονοθεραπεία </a:t>
            </a:r>
            <a:r>
              <a:rPr lang="el-GR" sz="2400" b="1" dirty="0">
                <a:solidFill>
                  <a:prstClr val="black">
                    <a:lumMod val="65000"/>
                    <a:lumOff val="35000"/>
                  </a:prstClr>
                </a:solidFill>
                <a:latin typeface="Calibri Light" panose="020F0302020204030204"/>
                <a:ea typeface="+mn-ea"/>
                <a:cs typeface="+mn-cs"/>
              </a:rPr>
              <a:t>- </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Ιστορία &amp; Εξέλιξη</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2050" name="Picture 2" descr="A Brief History of Artificial Ventilation | SpringerLink">
            <a:extLst>
              <a:ext uri="{FF2B5EF4-FFF2-40B4-BE49-F238E27FC236}">
                <a16:creationId xmlns:a16="http://schemas.microsoft.com/office/drawing/2014/main" id="{FB3AD27A-5A35-210B-CEC9-45522534C8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05" y="1325322"/>
            <a:ext cx="3032254" cy="4207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The history of ventilators is a 'remarkable journey' - Futurity">
            <a:extLst>
              <a:ext uri="{FF2B5EF4-FFF2-40B4-BE49-F238E27FC236}">
                <a16:creationId xmlns:a16="http://schemas.microsoft.com/office/drawing/2014/main" id="{8563A87B-D843-3A22-3788-3E45F035E3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9128" y="1325322"/>
            <a:ext cx="3734027" cy="2135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id="{180CD79B-ACB6-5DC8-3F55-19F8356D2606}"/>
              </a:ext>
            </a:extLst>
          </p:cNvPr>
          <p:cNvPicPr>
            <a:picLocks noChangeAspect="1"/>
          </p:cNvPicPr>
          <p:nvPr/>
        </p:nvPicPr>
        <p:blipFill>
          <a:blip r:embed="rId6"/>
          <a:stretch>
            <a:fillRect/>
          </a:stretch>
        </p:blipFill>
        <p:spPr>
          <a:xfrm>
            <a:off x="3954149" y="3573062"/>
            <a:ext cx="47625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8953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692695"/>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Ενδείξεις χρήσης οξυγονοθεραπείας</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
        <p:nvSpPr>
          <p:cNvPr id="6" name="2 - Θέση περιεχομένου">
            <a:extLst>
              <a:ext uri="{FF2B5EF4-FFF2-40B4-BE49-F238E27FC236}">
                <a16:creationId xmlns:a16="http://schemas.microsoft.com/office/drawing/2014/main" id="{05B0731B-75D9-C6E6-114C-7213F8A6D639}"/>
              </a:ext>
            </a:extLst>
          </p:cNvPr>
          <p:cNvSpPr txBox="1">
            <a:spLocks/>
          </p:cNvSpPr>
          <p:nvPr/>
        </p:nvSpPr>
        <p:spPr>
          <a:xfrm>
            <a:off x="179512" y="1524516"/>
            <a:ext cx="4032448" cy="485841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ct val="20000"/>
              </a:spcBef>
              <a:buFont typeface="Arial" panose="020B0604020202020204" pitchFamily="34" charset="0"/>
              <a:buNone/>
              <a:defRPr/>
            </a:pPr>
            <a:r>
              <a:rPr lang="el-GR" sz="2000" b="1" dirty="0">
                <a:solidFill>
                  <a:schemeClr val="tx1">
                    <a:lumMod val="65000"/>
                    <a:lumOff val="35000"/>
                  </a:schemeClr>
                </a:solidFill>
                <a:latin typeface="+mj-lt"/>
              </a:rPr>
              <a:t>Που ενδείκνυται η οξυγονοθεραπεία</a:t>
            </a:r>
            <a:r>
              <a:rPr lang="el-GR" sz="2000" dirty="0">
                <a:solidFill>
                  <a:schemeClr val="tx1">
                    <a:lumMod val="65000"/>
                    <a:lumOff val="35000"/>
                  </a:schemeClr>
                </a:solidFill>
                <a:latin typeface="+mj-lt"/>
              </a:rPr>
              <a:t>;</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ΧΑΠ (χρόνια αποφρακτική πνευμονοπάθεια)</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Υποανάπτυκτοι πνεύμονες σε νεογνά</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Πνευμονία</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Κυστική ίνωση</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Βρογχικό άσθμα</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Άπνοια ύπνου</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Νευρολογικές παθήσεις</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Καρδιολογικές παθήσεις</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Μετεγχειρητικά</a:t>
            </a:r>
          </a:p>
          <a:p>
            <a:pPr lvl="1"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Δηλητηρίαση</a:t>
            </a:r>
          </a:p>
        </p:txBody>
      </p:sp>
      <p:sp>
        <p:nvSpPr>
          <p:cNvPr id="11" name="2 - Θέση περιεχομένου">
            <a:extLst>
              <a:ext uri="{FF2B5EF4-FFF2-40B4-BE49-F238E27FC236}">
                <a16:creationId xmlns:a16="http://schemas.microsoft.com/office/drawing/2014/main" id="{706E39BA-2388-9D2C-C74F-905E244FA37E}"/>
              </a:ext>
            </a:extLst>
          </p:cNvPr>
          <p:cNvSpPr txBox="1">
            <a:spLocks/>
          </p:cNvSpPr>
          <p:nvPr/>
        </p:nvSpPr>
        <p:spPr>
          <a:xfrm>
            <a:off x="4670204" y="1558396"/>
            <a:ext cx="3960440" cy="482453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ct val="20000"/>
              </a:spcBef>
              <a:buFont typeface="Arial" panose="020B0604020202020204" pitchFamily="34" charset="0"/>
              <a:buNone/>
              <a:defRPr/>
            </a:pPr>
            <a:r>
              <a:rPr lang="el-GR" sz="2000" b="1" dirty="0">
                <a:solidFill>
                  <a:schemeClr val="tx1">
                    <a:lumMod val="65000"/>
                    <a:lumOff val="35000"/>
                  </a:schemeClr>
                </a:solidFill>
                <a:latin typeface="+mj-lt"/>
              </a:rPr>
              <a:t>Ποια είναι τα οφέλη της οξυγονοθεραπείας;</a:t>
            </a:r>
          </a:p>
          <a:p>
            <a:pPr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Η θεραπεία με οξυγόνο μπορεί να είναι εξαιρετικά ευεργετική για όσους εμφανίζουν χαμηλά επίπεδα Ο2. </a:t>
            </a:r>
          </a:p>
          <a:p>
            <a:pPr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η τακτική χρήση οξυγονοθεραπείας μπορεί να επιτρέψει στους ανθρώπους να είναι πιο δραστήριοι και κινητοί μειώνοντας τη δύσπνοια. </a:t>
            </a:r>
          </a:p>
          <a:p>
            <a:pPr defTabSz="914400">
              <a:lnSpc>
                <a:spcPct val="100000"/>
              </a:lnSpc>
              <a:spcBef>
                <a:spcPct val="20000"/>
              </a:spcBef>
              <a:buFont typeface="Wingdings" panose="05000000000000000000" pitchFamily="2" charset="2"/>
              <a:buChar char="Ø"/>
              <a:defRPr/>
            </a:pPr>
            <a:r>
              <a:rPr lang="el-GR" sz="2000" dirty="0">
                <a:solidFill>
                  <a:schemeClr val="tx1">
                    <a:lumMod val="65000"/>
                    <a:lumOff val="35000"/>
                  </a:schemeClr>
                </a:solidFill>
                <a:latin typeface="+mj-lt"/>
              </a:rPr>
              <a:t>Μπορεί επίσης να βελτιώσει σημαντικά την ποιότητα ζωής και σε πολλές περιπτώσεις να επεκτείνει το προσδόκιμο ζωής.</a:t>
            </a:r>
          </a:p>
        </p:txBody>
      </p:sp>
    </p:spTree>
    <p:extLst>
      <p:ext uri="{BB962C8B-B14F-4D97-AF65-F5344CB8AC3E}">
        <p14:creationId xmlns:p14="http://schemas.microsoft.com/office/powerpoint/2010/main" val="173898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7943" y="1256752"/>
            <a:ext cx="4968552" cy="5340599"/>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defTabSz="914400">
              <a:lnSpc>
                <a:spcPct val="100000"/>
              </a:lnSpc>
              <a:spcBef>
                <a:spcPct val="20000"/>
              </a:spcBef>
              <a:defRPr/>
            </a:pPr>
            <a:r>
              <a:rPr kumimoji="0" lang="el-GR" sz="2000" b="0" i="0" u="none" strike="noStrike" kern="1200" cap="none" spc="0" normalizeH="0" baseline="0" noProof="0" dirty="0">
                <a:ln>
                  <a:noFill/>
                </a:ln>
                <a:solidFill>
                  <a:prstClr val="black"/>
                </a:solidFill>
                <a:effectLst/>
                <a:uLnTx/>
                <a:uFillTx/>
                <a:latin typeface="+mj-lt"/>
                <a:ea typeface="+mn-ea"/>
                <a:cs typeface="+mn-cs"/>
              </a:rPr>
              <a:t>Η επιλογή της κατάλληλης συσκευής Ο2 </a:t>
            </a:r>
            <a:r>
              <a:rPr kumimoji="0" lang="el-GR" sz="2000" b="0" i="0" u="none" strike="noStrike" kern="1200" cap="none" spc="0" normalizeH="0" baseline="0" noProof="0" dirty="0">
                <a:ln>
                  <a:noFill/>
                </a:ln>
                <a:solidFill>
                  <a:srgbClr val="FF0000"/>
                </a:solidFill>
                <a:effectLst/>
                <a:uLnTx/>
                <a:uFillTx/>
                <a:latin typeface="+mj-lt"/>
                <a:ea typeface="+mn-ea"/>
                <a:cs typeface="+mn-cs"/>
              </a:rPr>
              <a:t>εξαρτάται από τις ανάγκες του ασθενούς σε οξυγόνο</a:t>
            </a:r>
            <a:r>
              <a:rPr kumimoji="0" lang="el-GR" sz="2000" b="0" i="0" u="none" strike="noStrike" kern="1200" cap="none" spc="0" normalizeH="0" baseline="0" noProof="0" dirty="0">
                <a:ln>
                  <a:noFill/>
                </a:ln>
                <a:solidFill>
                  <a:prstClr val="black"/>
                </a:solidFill>
                <a:effectLst/>
                <a:uLnTx/>
                <a:uFillTx/>
                <a:latin typeface="+mj-lt"/>
                <a:ea typeface="+mn-ea"/>
                <a:cs typeface="+mn-cs"/>
              </a:rPr>
              <a:t>, σύμφωνα με τη σοβαρότητα της υποξίας και την εξέλιξη της νόσου</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mj-lt"/>
                <a:ea typeface="+mn-ea"/>
                <a:cs typeface="+mn-cs"/>
              </a:rPr>
              <a:t>Λαμβάνονται υπ’ </a:t>
            </a:r>
            <a:r>
              <a:rPr kumimoji="0" lang="el-GR" sz="2000" b="0" i="0" u="none" strike="noStrike" kern="1200" cap="none" spc="0" normalizeH="0" baseline="0" noProof="0" dirty="0" err="1">
                <a:ln>
                  <a:noFill/>
                </a:ln>
                <a:solidFill>
                  <a:prstClr val="black"/>
                </a:solidFill>
                <a:effectLst/>
                <a:uLnTx/>
                <a:uFillTx/>
                <a:latin typeface="+mj-lt"/>
                <a:ea typeface="+mn-ea"/>
                <a:cs typeface="+mn-cs"/>
              </a:rPr>
              <a:t>όψιν</a:t>
            </a:r>
            <a:r>
              <a:rPr kumimoji="0" lang="el-GR" sz="2000" b="0" i="0" u="none" strike="noStrike" kern="1200" cap="none" spc="0" normalizeH="0" baseline="0" noProof="0" dirty="0">
                <a:ln>
                  <a:noFill/>
                </a:ln>
                <a:solidFill>
                  <a:prstClr val="black"/>
                </a:solidFill>
                <a:effectLst/>
                <a:uLnTx/>
                <a:uFillTx/>
                <a:latin typeface="+mj-lt"/>
                <a:ea typeface="+mn-ea"/>
                <a:cs typeface="+mn-cs"/>
              </a:rPr>
              <a:t> και η </a:t>
            </a:r>
            <a:r>
              <a:rPr kumimoji="0" lang="el-GR" sz="2000" b="0" i="0" u="none" strike="noStrike" kern="1200" cap="none" spc="0" normalizeH="0" baseline="0" noProof="0" dirty="0">
                <a:ln>
                  <a:noFill/>
                </a:ln>
                <a:solidFill>
                  <a:srgbClr val="FF0000"/>
                </a:solidFill>
                <a:effectLst/>
                <a:uLnTx/>
                <a:uFillTx/>
                <a:latin typeface="+mj-lt"/>
                <a:ea typeface="+mn-ea"/>
                <a:cs typeface="+mn-cs"/>
              </a:rPr>
              <a:t>ηλικία του </a:t>
            </a:r>
            <a:r>
              <a:rPr kumimoji="0" lang="el-GR" sz="2000" b="0" i="0" u="none" strike="noStrike" kern="1200" cap="none" spc="0" normalizeH="0" baseline="0" noProof="0" dirty="0" err="1">
                <a:ln>
                  <a:noFill/>
                </a:ln>
                <a:solidFill>
                  <a:srgbClr val="FF0000"/>
                </a:solidFill>
                <a:effectLst/>
                <a:uLnTx/>
                <a:uFillTx/>
                <a:latin typeface="+mj-lt"/>
                <a:ea typeface="+mn-ea"/>
                <a:cs typeface="+mn-cs"/>
              </a:rPr>
              <a:t>ασθενλη</a:t>
            </a:r>
            <a:r>
              <a:rPr kumimoji="0" lang="el-GR" sz="2000" b="0" i="0" u="none" strike="noStrike" kern="1200" cap="none" spc="0" normalizeH="0" baseline="0" noProof="0" dirty="0">
                <a:ln>
                  <a:noFill/>
                </a:ln>
                <a:solidFill>
                  <a:srgbClr val="FF0000"/>
                </a:solidFill>
                <a:effectLst/>
                <a:uLnTx/>
                <a:uFillTx/>
                <a:latin typeface="+mj-lt"/>
                <a:ea typeface="+mn-ea"/>
                <a:cs typeface="+mn-cs"/>
              </a:rPr>
              <a:t>, το επίπεδο υγείας και την ύπαρξη προσανατολισμού</a:t>
            </a:r>
            <a:r>
              <a:rPr kumimoji="0" lang="el-GR" sz="2000" b="0" i="0" u="none" strike="noStrike" kern="1200" cap="none" spc="0" normalizeH="0" baseline="0" noProof="0" dirty="0">
                <a:ln>
                  <a:noFill/>
                </a:ln>
                <a:solidFill>
                  <a:prstClr val="black"/>
                </a:solidFill>
                <a:effectLst/>
                <a:uLnTx/>
                <a:uFillTx/>
                <a:latin typeface="+mj-lt"/>
                <a:ea typeface="+mn-ea"/>
                <a:cs typeface="+mn-cs"/>
              </a:rPr>
              <a:t>, </a:t>
            </a:r>
            <a:r>
              <a:rPr kumimoji="0" lang="el-GR" sz="2000" b="0" i="0" u="sng" strike="noStrike" kern="1200" cap="none" spc="0" normalizeH="0" baseline="0" noProof="0" dirty="0">
                <a:ln>
                  <a:noFill/>
                </a:ln>
                <a:solidFill>
                  <a:prstClr val="black"/>
                </a:solidFill>
                <a:effectLst/>
                <a:uLnTx/>
                <a:uFillTx/>
                <a:latin typeface="+mj-lt"/>
                <a:ea typeface="+mn-ea"/>
                <a:cs typeface="+mn-cs"/>
              </a:rPr>
              <a:t>το αν η χορήγηση γίνεται στο σπίτι ή στο νοσοκομείο</a:t>
            </a:r>
            <a:r>
              <a:rPr kumimoji="0" lang="el-GR" sz="2000" b="0" i="0" u="none" strike="noStrike" kern="1200" cap="none" spc="0" normalizeH="0" baseline="0" noProof="0" dirty="0">
                <a:ln>
                  <a:noFill/>
                </a:ln>
                <a:solidFill>
                  <a:prstClr val="black"/>
                </a:solidFill>
                <a:effectLst/>
                <a:uLnTx/>
                <a:uFillTx/>
                <a:latin typeface="+mj-lt"/>
                <a:ea typeface="+mn-ea"/>
                <a:cs typeface="+mn-cs"/>
              </a:rPr>
              <a:t>, το είδος του περιβάλλοντος του σπιτιού και το είδος της φροντίδας και της υποστήριξης που παρέχεται μετά τη θεραπεία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mj-lt"/>
                <a:ea typeface="+mn-ea"/>
                <a:cs typeface="+mn-cs"/>
              </a:rPr>
              <a:t>Οι κοινές συσκευές χορήγησης Ο2 περιλαμβάνουν τη </a:t>
            </a:r>
            <a:r>
              <a:rPr kumimoji="0" lang="el-GR" sz="2000" b="0" i="0" u="none" strike="noStrike" kern="1200" cap="none" spc="0" normalizeH="0" baseline="0" noProof="0" dirty="0">
                <a:ln>
                  <a:noFill/>
                </a:ln>
                <a:solidFill>
                  <a:srgbClr val="FF0000"/>
                </a:solidFill>
                <a:effectLst/>
                <a:uLnTx/>
                <a:uFillTx/>
                <a:latin typeface="+mj-lt"/>
                <a:ea typeface="+mn-ea"/>
                <a:cs typeface="+mn-cs"/>
              </a:rPr>
              <a:t>ρινική κάνουλα, τη μάσκα προσώπου ή τον μη επεμβατικό αερισμό (</a:t>
            </a:r>
            <a:r>
              <a:rPr kumimoji="0" lang="en-US" sz="2000" b="0" i="0" u="none" strike="noStrike" kern="1200" cap="none" spc="0" normalizeH="0" baseline="0" noProof="0" dirty="0">
                <a:ln>
                  <a:noFill/>
                </a:ln>
                <a:solidFill>
                  <a:srgbClr val="FF0000"/>
                </a:solidFill>
                <a:effectLst/>
                <a:uLnTx/>
                <a:uFillTx/>
                <a:latin typeface="+mj-lt"/>
                <a:ea typeface="+mn-ea"/>
                <a:cs typeface="+mn-cs"/>
              </a:rPr>
              <a:t>NIV</a:t>
            </a:r>
            <a:r>
              <a:rPr kumimoji="0" lang="el-GR" sz="2000" b="0" i="0" u="none" strike="noStrike" kern="1200" cap="none" spc="0" normalizeH="0" baseline="0" noProof="0" dirty="0">
                <a:ln>
                  <a:noFill/>
                </a:ln>
                <a:solidFill>
                  <a:srgbClr val="FF0000"/>
                </a:solidFill>
                <a:effectLst/>
                <a:uLnTx/>
                <a:uFillTx/>
                <a:latin typeface="+mj-lt"/>
                <a:ea typeface="+mn-ea"/>
                <a:cs typeface="+mn-cs"/>
              </a:rPr>
              <a:t>) και τον μηχανικό αερισμό</a:t>
            </a:r>
            <a:endParaRPr kumimoji="0" lang="el-GR" sz="20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945404" y="401422"/>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Συστήματα Ο2 (1)</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
        <p:nvSpPr>
          <p:cNvPr id="4" name="2 - Θέση περιεχομένου">
            <a:extLst>
              <a:ext uri="{FF2B5EF4-FFF2-40B4-BE49-F238E27FC236}">
                <a16:creationId xmlns:a16="http://schemas.microsoft.com/office/drawing/2014/main" id="{3729ED05-6158-AC41-B315-ABBEC242C507}"/>
              </a:ext>
            </a:extLst>
          </p:cNvPr>
          <p:cNvSpPr txBox="1">
            <a:spLocks/>
          </p:cNvSpPr>
          <p:nvPr/>
        </p:nvSpPr>
        <p:spPr>
          <a:xfrm>
            <a:off x="5279571" y="1558396"/>
            <a:ext cx="3684917" cy="4174860"/>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lnSpc>
                <a:spcPct val="100000"/>
              </a:lnSpc>
              <a:spcBef>
                <a:spcPct val="20000"/>
              </a:spcBef>
              <a:buNone/>
              <a:defRPr/>
            </a:pPr>
            <a:r>
              <a:rPr lang="el-GR" sz="2000" b="1" dirty="0">
                <a:solidFill>
                  <a:schemeClr val="tx1">
                    <a:lumMod val="65000"/>
                    <a:lumOff val="35000"/>
                  </a:schemeClr>
                </a:solidFill>
                <a:latin typeface="+mj-lt"/>
              </a:rPr>
              <a:t>Συσκευές χορήγησης οξυγονοθεραπείας</a:t>
            </a:r>
          </a:p>
          <a:p>
            <a:pPr marL="342900" indent="-342900" defTabSz="914400">
              <a:lnSpc>
                <a:spcPct val="100000"/>
              </a:lnSpc>
              <a:spcBef>
                <a:spcPct val="20000"/>
              </a:spcBef>
              <a:defRPr/>
            </a:pPr>
            <a:r>
              <a:rPr lang="el-GR" sz="2000" dirty="0">
                <a:solidFill>
                  <a:schemeClr val="tx1">
                    <a:lumMod val="65000"/>
                    <a:lumOff val="35000"/>
                  </a:schemeClr>
                </a:solidFill>
                <a:latin typeface="+mj-lt"/>
              </a:rPr>
              <a:t>α) </a:t>
            </a:r>
            <a:r>
              <a:rPr lang="el-GR" sz="2000" b="1" dirty="0">
                <a:solidFill>
                  <a:schemeClr val="tx1">
                    <a:lumMod val="65000"/>
                    <a:lumOff val="35000"/>
                  </a:schemeClr>
                </a:solidFill>
                <a:latin typeface="+mj-lt"/>
              </a:rPr>
              <a:t>χαμηλής ροής, </a:t>
            </a:r>
            <a:r>
              <a:rPr lang="el-GR" sz="2000" dirty="0">
                <a:solidFill>
                  <a:schemeClr val="tx1">
                    <a:lumMod val="65000"/>
                    <a:lumOff val="35000"/>
                  </a:schemeClr>
                </a:solidFill>
                <a:latin typeface="+mj-lt"/>
              </a:rPr>
              <a:t>με FiO2 εξαρτώμενο από την εισπνευστική  ροή του ασθενούς </a:t>
            </a:r>
            <a:r>
              <a:rPr lang="el-GR" sz="2000" dirty="0">
                <a:solidFill>
                  <a:srgbClr val="FF0000"/>
                </a:solidFill>
                <a:latin typeface="+mj-lt"/>
              </a:rPr>
              <a:t>(ρινική κάνουλα, απλή μάσκα, μάσκα μη  επανεισπνοής)</a:t>
            </a:r>
          </a:p>
          <a:p>
            <a:pPr marL="342900" indent="-342900" defTabSz="914400">
              <a:lnSpc>
                <a:spcPct val="100000"/>
              </a:lnSpc>
              <a:spcBef>
                <a:spcPct val="20000"/>
              </a:spcBef>
              <a:defRPr/>
            </a:pPr>
            <a:r>
              <a:rPr lang="el-GR" sz="2000" dirty="0">
                <a:solidFill>
                  <a:schemeClr val="tx1">
                    <a:lumMod val="65000"/>
                    <a:lumOff val="35000"/>
                  </a:schemeClr>
                </a:solidFill>
                <a:latin typeface="+mj-lt"/>
              </a:rPr>
              <a:t>β)	</a:t>
            </a:r>
            <a:r>
              <a:rPr lang="el-GR" sz="2000" b="1" dirty="0">
                <a:solidFill>
                  <a:schemeClr val="tx1">
                    <a:lumMod val="65000"/>
                    <a:lumOff val="35000"/>
                  </a:schemeClr>
                </a:solidFill>
                <a:latin typeface="+mj-lt"/>
              </a:rPr>
              <a:t>υψηλής ροής</a:t>
            </a:r>
            <a:r>
              <a:rPr lang="el-GR" sz="2000" dirty="0">
                <a:solidFill>
                  <a:schemeClr val="tx1">
                    <a:lumMod val="65000"/>
                    <a:lumOff val="35000"/>
                  </a:schemeClr>
                </a:solidFill>
                <a:latin typeface="+mj-lt"/>
              </a:rPr>
              <a:t>, με σταθερό FiO2, ανεξάρτητα από την  εισπνευστική ροή του ασθενούς (</a:t>
            </a:r>
            <a:r>
              <a:rPr lang="el-GR" sz="2000" dirty="0">
                <a:solidFill>
                  <a:srgbClr val="FF0000"/>
                </a:solidFill>
                <a:latin typeface="+mj-lt"/>
              </a:rPr>
              <a:t>μάσκα Venturi</a:t>
            </a:r>
            <a:r>
              <a:rPr lang="el-GR" sz="2000" dirty="0">
                <a:solidFill>
                  <a:schemeClr val="tx1">
                    <a:lumMod val="65000"/>
                    <a:lumOff val="35000"/>
                  </a:schemeClr>
                </a:solidFill>
                <a:latin typeface="+mj-lt"/>
              </a:rPr>
              <a:t>)</a:t>
            </a:r>
          </a:p>
        </p:txBody>
      </p:sp>
    </p:spTree>
    <p:extLst>
      <p:ext uri="{BB962C8B-B14F-4D97-AF65-F5344CB8AC3E}">
        <p14:creationId xmlns:p14="http://schemas.microsoft.com/office/powerpoint/2010/main" val="363913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17077" y="1412775"/>
            <a:ext cx="5274980" cy="5095453"/>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mj-lt"/>
                <a:ea typeface="+mn-ea"/>
                <a:cs typeface="+mn-cs"/>
              </a:rPr>
              <a:t>Το οξυγόνο </a:t>
            </a:r>
            <a:r>
              <a:rPr kumimoji="0" lang="el-GR" sz="2000" b="0" i="0" u="none" strike="noStrike" kern="1200" cap="none" spc="0" normalizeH="0" baseline="0" noProof="0" dirty="0">
                <a:ln>
                  <a:noFill/>
                </a:ln>
                <a:solidFill>
                  <a:srgbClr val="FF0000"/>
                </a:solidFill>
                <a:effectLst/>
                <a:uLnTx/>
                <a:uFillTx/>
                <a:latin typeface="+mj-lt"/>
                <a:ea typeface="+mn-ea"/>
                <a:cs typeface="+mn-cs"/>
              </a:rPr>
              <a:t>είναι διαθέσιμο με διάφορα συστήματα</a:t>
            </a:r>
            <a:endParaRPr kumimoji="0" lang="el-GR" sz="20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mj-lt"/>
                <a:ea typeface="+mn-ea"/>
                <a:cs typeface="+mn-cs"/>
              </a:rPr>
              <a:t>Στα νοσοκομεία και τα ιδρύματα το οξυγόνο διατίθεται μέσω ενός συστήματος </a:t>
            </a:r>
            <a:r>
              <a:rPr kumimoji="0" lang="el-GR" sz="2000" b="0" i="0" u="none" strike="noStrike" kern="1200" cap="none" spc="0" normalizeH="0" baseline="0" noProof="0" dirty="0">
                <a:ln>
                  <a:noFill/>
                </a:ln>
                <a:solidFill>
                  <a:srgbClr val="FF0000"/>
                </a:solidFill>
                <a:effectLst/>
                <a:uLnTx/>
                <a:uFillTx/>
                <a:latin typeface="+mj-lt"/>
                <a:ea typeface="+mn-ea"/>
                <a:cs typeface="+mn-cs"/>
              </a:rPr>
              <a:t>αγωγών Ο2 σε υγρή μορφή</a:t>
            </a:r>
            <a:r>
              <a:rPr kumimoji="0" lang="el-GR" sz="2000" b="0" i="0" u="none" strike="noStrike" kern="1200" cap="none" spc="0" normalizeH="0" baseline="0" noProof="0" dirty="0">
                <a:ln>
                  <a:noFill/>
                </a:ln>
                <a:solidFill>
                  <a:prstClr val="black"/>
                </a:solidFill>
                <a:effectLst/>
                <a:uLnTx/>
                <a:uFillTx/>
                <a:latin typeface="+mj-lt"/>
                <a:ea typeface="+mn-ea"/>
                <a:cs typeface="+mn-cs"/>
              </a:rPr>
              <a:t>, σχεδιασμένο να αποθηκεύει το οξυγόνο σε ακριβή και ασφαλή θερμοκρασία και να το διανέμει </a:t>
            </a:r>
            <a:r>
              <a:rPr kumimoji="0" lang="el-GR" sz="2000" b="0" i="0" u="sng" strike="noStrike" kern="1200" cap="none" spc="0" normalizeH="0" baseline="0" noProof="0" dirty="0">
                <a:ln>
                  <a:noFill/>
                </a:ln>
                <a:solidFill>
                  <a:prstClr val="black"/>
                </a:solidFill>
                <a:effectLst/>
                <a:uLnTx/>
                <a:uFillTx/>
                <a:latin typeface="+mj-lt"/>
                <a:ea typeface="+mn-ea"/>
                <a:cs typeface="+mn-cs"/>
              </a:rPr>
              <a:t>σαν αέριο </a:t>
            </a:r>
            <a:r>
              <a:rPr kumimoji="0" lang="el-GR" sz="2000" b="0" i="0" u="none" strike="noStrike" kern="1200" cap="none" spc="0" normalizeH="0" baseline="0" noProof="0" dirty="0">
                <a:ln>
                  <a:noFill/>
                </a:ln>
                <a:solidFill>
                  <a:prstClr val="black"/>
                </a:solidFill>
                <a:effectLst/>
                <a:uLnTx/>
                <a:uFillTx/>
                <a:latin typeface="+mj-lt"/>
                <a:ea typeface="+mn-ea"/>
                <a:cs typeface="+mn-cs"/>
              </a:rPr>
              <a:t>μέσω </a:t>
            </a:r>
            <a:r>
              <a:rPr kumimoji="0" lang="el-GR" sz="2000" b="0" i="0" u="none" strike="noStrike" kern="1200" cap="none" spc="0" normalizeH="0" baseline="0" noProof="0" dirty="0">
                <a:ln>
                  <a:noFill/>
                </a:ln>
                <a:solidFill>
                  <a:srgbClr val="FF0000"/>
                </a:solidFill>
                <a:effectLst/>
                <a:uLnTx/>
                <a:uFillTx/>
                <a:latin typeface="+mj-lt"/>
                <a:ea typeface="+mn-ea"/>
                <a:cs typeface="+mn-cs"/>
              </a:rPr>
              <a:t>επιτοίχιων εγκαταστάσεων </a:t>
            </a:r>
            <a:r>
              <a:rPr kumimoji="0" lang="el-GR" sz="2000" b="0" i="0" u="none" strike="noStrike" kern="1200" cap="none" spc="0" normalizeH="0" baseline="0" noProof="0" dirty="0">
                <a:ln>
                  <a:noFill/>
                </a:ln>
                <a:solidFill>
                  <a:prstClr val="black"/>
                </a:solidFill>
                <a:effectLst/>
                <a:uLnTx/>
                <a:uFillTx/>
                <a:latin typeface="+mj-lt"/>
                <a:ea typeface="+mn-ea"/>
                <a:cs typeface="+mn-cs"/>
              </a:rPr>
              <a:t>στο δωμάτιο του ασθενούς</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mj-lt"/>
                <a:ea typeface="+mn-ea"/>
                <a:cs typeface="+mn-cs"/>
              </a:rPr>
              <a:t>Ένας </a:t>
            </a:r>
            <a:r>
              <a:rPr kumimoji="0" lang="el-GR" sz="2000" b="0" i="0" u="none" strike="noStrike" kern="1200" cap="none" spc="0" normalizeH="0" baseline="0" noProof="0" dirty="0">
                <a:ln>
                  <a:noFill/>
                </a:ln>
                <a:solidFill>
                  <a:srgbClr val="FF0000"/>
                </a:solidFill>
                <a:effectLst/>
                <a:uLnTx/>
                <a:uFillTx/>
                <a:latin typeface="+mj-lt"/>
                <a:ea typeface="+mn-ea"/>
                <a:cs typeface="+mn-cs"/>
              </a:rPr>
              <a:t>μετρητής ροής του Ο2 ελέγχει το ρυθμό της ροής σε λίτρα ανά λεπτό </a:t>
            </a:r>
            <a:endParaRPr kumimoji="0" lang="el-GR" sz="20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mj-lt"/>
                <a:ea typeface="+mn-ea"/>
                <a:cs typeface="+mn-cs"/>
              </a:rPr>
              <a:t>Είναι επίσης διαθέσιμο και </a:t>
            </a:r>
            <a:r>
              <a:rPr kumimoji="0" lang="el-GR" sz="2000" b="0" i="0" u="sng" strike="noStrike" kern="1200" cap="none" spc="0" normalizeH="0" baseline="0" noProof="0" dirty="0">
                <a:ln>
                  <a:noFill/>
                </a:ln>
                <a:solidFill>
                  <a:prstClr val="black"/>
                </a:solidFill>
                <a:effectLst/>
                <a:uLnTx/>
                <a:uFillTx/>
                <a:latin typeface="+mj-lt"/>
                <a:ea typeface="+mn-ea"/>
                <a:cs typeface="+mn-cs"/>
              </a:rPr>
              <a:t>ως συμπιεσμένο αέριο </a:t>
            </a:r>
            <a:r>
              <a:rPr kumimoji="0" lang="el-GR" sz="2000" b="0" i="0" u="none" strike="noStrike" kern="1200" cap="none" spc="0" normalizeH="0" baseline="0" noProof="0" dirty="0">
                <a:ln>
                  <a:noFill/>
                </a:ln>
                <a:solidFill>
                  <a:prstClr val="black"/>
                </a:solidFill>
                <a:effectLst/>
                <a:uLnTx/>
                <a:uFillTx/>
                <a:latin typeface="+mj-lt"/>
                <a:ea typeface="+mn-ea"/>
                <a:cs typeface="+mn-cs"/>
              </a:rPr>
              <a:t>σε διαφόρων μεγεθών κυλινδρικές φιάλες (για χρήση στο σπίτι)</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945404" y="580955"/>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Συστήματα Ο2 (2)</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2" name="Εικόνα 1">
            <a:extLst>
              <a:ext uri="{FF2B5EF4-FFF2-40B4-BE49-F238E27FC236}">
                <a16:creationId xmlns:a16="http://schemas.microsoft.com/office/drawing/2014/main" id="{D2638231-1D7D-F0A8-2A98-5B7CE9B9CC4B}"/>
              </a:ext>
            </a:extLst>
          </p:cNvPr>
          <p:cNvPicPr>
            <a:picLocks noChangeAspect="1"/>
          </p:cNvPicPr>
          <p:nvPr/>
        </p:nvPicPr>
        <p:blipFill>
          <a:blip r:embed="rId4"/>
          <a:stretch>
            <a:fillRect/>
          </a:stretch>
        </p:blipFill>
        <p:spPr>
          <a:xfrm>
            <a:off x="6042863" y="1268760"/>
            <a:ext cx="3101137" cy="3171617"/>
          </a:xfrm>
          <a:prstGeom prst="rect">
            <a:avLst/>
          </a:prstGeom>
        </p:spPr>
      </p:pic>
      <p:pic>
        <p:nvPicPr>
          <p:cNvPr id="4" name="Εικόνα 3">
            <a:extLst>
              <a:ext uri="{FF2B5EF4-FFF2-40B4-BE49-F238E27FC236}">
                <a16:creationId xmlns:a16="http://schemas.microsoft.com/office/drawing/2014/main" id="{8D21954A-733B-85B3-4C65-1CAB28180766}"/>
              </a:ext>
            </a:extLst>
          </p:cNvPr>
          <p:cNvPicPr>
            <a:picLocks noChangeAspect="1"/>
          </p:cNvPicPr>
          <p:nvPr/>
        </p:nvPicPr>
        <p:blipFill>
          <a:blip r:embed="rId5"/>
          <a:stretch>
            <a:fillRect/>
          </a:stretch>
        </p:blipFill>
        <p:spPr>
          <a:xfrm>
            <a:off x="6444208" y="4365104"/>
            <a:ext cx="2143125"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9412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412776"/>
            <a:ext cx="6192688" cy="5312538"/>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Απλή μάσκα προσώπου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Παρέχει συγκεντρώσεις Ο2 από 40% έως 60% σε ροές λίτρων από 5 έως 8 λίτρα ανά λεπτό, αντίστοιχα.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l-GR" sz="2000" b="1" dirty="0">
                <a:solidFill>
                  <a:schemeClr val="tx1">
                    <a:lumMod val="65000"/>
                    <a:lumOff val="35000"/>
                  </a:schemeClr>
                </a:solidFill>
                <a:latin typeface="+mj-lt"/>
              </a:rPr>
              <a:t>Μάσκα Μερικής επανεισπνοής</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Παρέχει συγκέντρωση Ο2 από 60% έως 90% σε ροές λίτρων από 6 έως 10 λίτρα ανά λεπτό, αντίστοιχα.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Μάσκα </a:t>
            </a:r>
            <a:r>
              <a:rPr lang="el-GR" sz="2000" b="1" dirty="0">
                <a:solidFill>
                  <a:schemeClr val="tx1">
                    <a:lumMod val="65000"/>
                    <a:lumOff val="35000"/>
                  </a:schemeClr>
                </a:solidFill>
                <a:latin typeface="+mj-lt"/>
              </a:rPr>
              <a:t>χωρίς αναγέννηση </a:t>
            </a: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a:t>
            </a:r>
            <a:r>
              <a:rPr kumimoji="0" lang="en-GB"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Non-Rebreathe</a:t>
            </a:r>
            <a:r>
              <a:rPr kumimoji="0" lang="en-US"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r)</a:t>
            </a: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Παρέχει την υψηλότερη δυνατή συγκέντρωση Ο2 95% έως 100% – με άλλα μέσα εκτός από τη διασωλήνωση ή τον μηχανικό αερισμό, σε ροές λίτρων από 10 έως 15 λίτρα ανά λεπτό.</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Μάσκα Venturi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Παρέχει συγκεντρώσεις Ο2 που κυμαίνονται από 24% έως 40% ή 50% σε ροές λίτρων από 4 έως 10 λίτρα ανά λεπτό.</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2240298" y="830275"/>
            <a:ext cx="4392488" cy="60994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Τύποι μάσκας προσώπου:</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p>
        </p:txBody>
      </p:sp>
      <p:pic>
        <p:nvPicPr>
          <p:cNvPr id="2" name="Εικόνα 1">
            <a:extLst>
              <a:ext uri="{FF2B5EF4-FFF2-40B4-BE49-F238E27FC236}">
                <a16:creationId xmlns:a16="http://schemas.microsoft.com/office/drawing/2014/main" id="{1AD01DA4-5D49-0F4A-ADC0-4B9FD9749DFD}"/>
              </a:ext>
            </a:extLst>
          </p:cNvPr>
          <p:cNvPicPr>
            <a:picLocks noChangeAspect="1"/>
          </p:cNvPicPr>
          <p:nvPr/>
        </p:nvPicPr>
        <p:blipFill>
          <a:blip r:embed="rId4"/>
          <a:stretch>
            <a:fillRect/>
          </a:stretch>
        </p:blipFill>
        <p:spPr>
          <a:xfrm>
            <a:off x="6732240" y="3212976"/>
            <a:ext cx="2080078" cy="1379785"/>
          </a:xfrm>
          <a:prstGeom prst="rect">
            <a:avLst/>
          </a:prstGeom>
          <a:ln>
            <a:noFill/>
          </a:ln>
          <a:effectLst>
            <a:outerShdw blurRad="292100" dist="139700" dir="2700000" algn="tl" rotWithShape="0">
              <a:srgbClr val="333333">
                <a:alpha val="65000"/>
              </a:srgbClr>
            </a:outerShdw>
          </a:effectLst>
        </p:spPr>
      </p:pic>
      <p:pic>
        <p:nvPicPr>
          <p:cNvPr id="4" name="Εικόνα 3">
            <a:extLst>
              <a:ext uri="{FF2B5EF4-FFF2-40B4-BE49-F238E27FC236}">
                <a16:creationId xmlns:a16="http://schemas.microsoft.com/office/drawing/2014/main" id="{DFB559BD-C460-C928-69B8-B5425C275EEC}"/>
              </a:ext>
            </a:extLst>
          </p:cNvPr>
          <p:cNvPicPr>
            <a:picLocks noChangeAspect="1"/>
          </p:cNvPicPr>
          <p:nvPr/>
        </p:nvPicPr>
        <p:blipFill>
          <a:blip r:embed="rId5"/>
          <a:stretch>
            <a:fillRect/>
          </a:stretch>
        </p:blipFill>
        <p:spPr>
          <a:xfrm>
            <a:off x="6821363" y="1060890"/>
            <a:ext cx="1990955" cy="1990955"/>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3D151520-7E7D-5369-E513-6664BEA3AA34}"/>
              </a:ext>
            </a:extLst>
          </p:cNvPr>
          <p:cNvPicPr>
            <a:picLocks noChangeAspect="1"/>
          </p:cNvPicPr>
          <p:nvPr/>
        </p:nvPicPr>
        <p:blipFill>
          <a:blip r:embed="rId6"/>
          <a:stretch>
            <a:fillRect/>
          </a:stretch>
        </p:blipFill>
        <p:spPr>
          <a:xfrm>
            <a:off x="6830324" y="4710992"/>
            <a:ext cx="1981994" cy="1981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81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80878" y="764704"/>
            <a:ext cx="4382244" cy="640632"/>
          </a:xfrm>
        </p:spPr>
        <p:txBody>
          <a:bodyPr>
            <a:normAutofit/>
          </a:bodyPr>
          <a:lstStyle/>
          <a:p>
            <a:r>
              <a:rPr lang="el-GR" sz="2400" b="1" dirty="0">
                <a:solidFill>
                  <a:schemeClr val="tx1">
                    <a:lumMod val="65000"/>
                    <a:lumOff val="35000"/>
                  </a:schemeClr>
                </a:solidFill>
              </a:rPr>
              <a:t>Περιεχόμενα</a:t>
            </a:r>
            <a:r>
              <a:rPr lang="en-US" sz="2400" b="1" dirty="0">
                <a:solidFill>
                  <a:schemeClr val="tx1">
                    <a:lumMod val="65000"/>
                    <a:lumOff val="35000"/>
                  </a:schemeClr>
                </a:solidFill>
              </a:rPr>
              <a:t> </a:t>
            </a:r>
            <a:r>
              <a:rPr lang="el-GR" sz="2400" b="1" dirty="0">
                <a:solidFill>
                  <a:schemeClr val="tx1">
                    <a:lumMod val="65000"/>
                    <a:lumOff val="35000"/>
                  </a:schemeClr>
                </a:solidFill>
              </a:rPr>
              <a:t>εισήγησης</a:t>
            </a:r>
          </a:p>
        </p:txBody>
      </p:sp>
      <p:sp>
        <p:nvSpPr>
          <p:cNvPr id="3" name="2 - Θέση περιεχομένου"/>
          <p:cNvSpPr>
            <a:spLocks noGrp="1"/>
          </p:cNvSpPr>
          <p:nvPr>
            <p:ph idx="1"/>
          </p:nvPr>
        </p:nvSpPr>
        <p:spPr>
          <a:xfrm>
            <a:off x="899592" y="1599897"/>
            <a:ext cx="6480720" cy="4464496"/>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r>
              <a:rPr lang="el-GR" sz="2000" b="1" dirty="0">
                <a:solidFill>
                  <a:schemeClr val="tx1">
                    <a:lumMod val="65000"/>
                    <a:lumOff val="35000"/>
                  </a:schemeClr>
                </a:solidFill>
                <a:latin typeface="+mj-lt"/>
              </a:rPr>
              <a:t>Εισαγωγή-Ορισμοί</a:t>
            </a:r>
          </a:p>
          <a:p>
            <a:r>
              <a:rPr lang="el-GR" sz="2000" b="1" dirty="0">
                <a:solidFill>
                  <a:schemeClr val="tx1">
                    <a:lumMod val="65000"/>
                    <a:lumOff val="35000"/>
                  </a:schemeClr>
                </a:solidFill>
                <a:latin typeface="+mj-lt"/>
              </a:rPr>
              <a:t>Αναπνοή</a:t>
            </a:r>
          </a:p>
          <a:p>
            <a:r>
              <a:rPr lang="el-GR" sz="2000" b="1" dirty="0">
                <a:solidFill>
                  <a:schemeClr val="tx1">
                    <a:lumMod val="65000"/>
                    <a:lumOff val="35000"/>
                  </a:schemeClr>
                </a:solidFill>
                <a:latin typeface="+mj-lt"/>
              </a:rPr>
              <a:t>Αναπνευστικό σύστημα</a:t>
            </a:r>
          </a:p>
          <a:p>
            <a:r>
              <a:rPr lang="el-GR" sz="2000" b="1" dirty="0">
                <a:solidFill>
                  <a:schemeClr val="tx1">
                    <a:lumMod val="65000"/>
                    <a:lumOff val="35000"/>
                  </a:schemeClr>
                </a:solidFill>
                <a:latin typeface="+mj-lt"/>
              </a:rPr>
              <a:t>Αναπνευστική ανεπάρκεια</a:t>
            </a:r>
          </a:p>
          <a:p>
            <a:r>
              <a:rPr lang="el-GR" sz="2000" b="1" dirty="0">
                <a:solidFill>
                  <a:schemeClr val="tx1">
                    <a:lumMod val="65000"/>
                    <a:lumOff val="35000"/>
                  </a:schemeClr>
                </a:solidFill>
                <a:latin typeface="+mj-lt"/>
              </a:rPr>
              <a:t>Υποξία- Ανοξία-Υποξαιμία</a:t>
            </a:r>
          </a:p>
          <a:p>
            <a:r>
              <a:rPr lang="el-GR" sz="2000" b="1" dirty="0">
                <a:solidFill>
                  <a:schemeClr val="tx1">
                    <a:lumMod val="65000"/>
                    <a:lumOff val="35000"/>
                  </a:schemeClr>
                </a:solidFill>
                <a:latin typeface="+mj-lt"/>
              </a:rPr>
              <a:t>Αναπνευστική υποστήριξη</a:t>
            </a:r>
          </a:p>
          <a:p>
            <a:r>
              <a:rPr lang="el-GR" sz="2000" b="1" dirty="0">
                <a:solidFill>
                  <a:schemeClr val="tx1">
                    <a:lumMod val="65000"/>
                    <a:lumOff val="35000"/>
                  </a:schemeClr>
                </a:solidFill>
                <a:latin typeface="+mj-lt"/>
              </a:rPr>
              <a:t>Οξυγονοθεραπεία</a:t>
            </a:r>
          </a:p>
          <a:p>
            <a:r>
              <a:rPr lang="el-GR" sz="2000" b="1" dirty="0" err="1">
                <a:solidFill>
                  <a:schemeClr val="tx1">
                    <a:lumMod val="65000"/>
                    <a:lumOff val="35000"/>
                  </a:schemeClr>
                </a:solidFill>
                <a:latin typeface="+mj-lt"/>
              </a:rPr>
              <a:t>Μηχα</a:t>
            </a:r>
            <a:endParaRPr lang="el-GR" sz="2000" b="1" dirty="0">
              <a:solidFill>
                <a:schemeClr val="tx1">
                  <a:lumMod val="65000"/>
                  <a:lumOff val="35000"/>
                </a:schemeClr>
              </a:solidFill>
              <a:latin typeface="+mj-lt"/>
            </a:endParaRPr>
          </a:p>
          <a:p>
            <a:r>
              <a:rPr lang="el-GR" sz="2000" b="1" dirty="0">
                <a:solidFill>
                  <a:schemeClr val="tx1">
                    <a:lumMod val="65000"/>
                    <a:lumOff val="35000"/>
                  </a:schemeClr>
                </a:solidFill>
                <a:latin typeface="+mj-lt"/>
              </a:rPr>
              <a:t>Βασικές αρχές χορήγησης οξυγονοθεραπείας</a:t>
            </a:r>
          </a:p>
          <a:p>
            <a:r>
              <a:rPr lang="el-GR" sz="2000" b="1" dirty="0">
                <a:solidFill>
                  <a:schemeClr val="tx1">
                    <a:lumMod val="65000"/>
                    <a:lumOff val="35000"/>
                  </a:schemeClr>
                </a:solidFill>
                <a:latin typeface="Calibri Light" panose="020F0302020204030204"/>
              </a:rPr>
              <a:t>Παρακολούθηση- νοσηλευτικές ευθύνες</a:t>
            </a:r>
          </a:p>
          <a:p>
            <a:pPr marL="342900" lvl="1" indent="0">
              <a:buNone/>
              <a:defRPr/>
            </a:pPr>
            <a:endParaRPr lang="el-GR" sz="2000" b="1" dirty="0">
              <a:solidFill>
                <a:schemeClr val="tx1">
                  <a:lumMod val="65000"/>
                  <a:lumOff val="35000"/>
                </a:schemeClr>
              </a:solidFill>
              <a:latin typeface="+mj-lt"/>
            </a:endParaRPr>
          </a:p>
          <a:p>
            <a:endParaRPr lang="el-GR" sz="2000" b="1"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3" y="34074"/>
            <a:ext cx="5274980" cy="526130"/>
          </a:xfrm>
          <a:prstGeom prst="rect">
            <a:avLst/>
          </a:prstGeom>
          <a:ln>
            <a:noFill/>
          </a:ln>
          <a:effectLst>
            <a:softEdge rad="112500"/>
          </a:effectLst>
        </p:spPr>
      </p:pic>
    </p:spTree>
    <p:extLst>
      <p:ext uri="{BB962C8B-B14F-4D97-AF65-F5344CB8AC3E}">
        <p14:creationId xmlns:p14="http://schemas.microsoft.com/office/powerpoint/2010/main" val="2990545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412776"/>
            <a:ext cx="7848872" cy="4752528"/>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ρινική κάνουλα είναι μια απλή, αποτελεσματική και άνετη συσκευή για χορήγηση Ο2 σε ασθενή</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Επιτρέπει στον ασθενή να αναπνέει από το στόμα ή τη μύτη,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διατίθεται για όλες τις ηλικίες και είναι κατάλληλη για σύντομη και μακροχρόνια χρήση</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κάνουλα είναι φθηνή, μίας χρήσης και εύκολα ανεκτή από τους περισσότερους ασθενείς</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Οι δύο προεξοχές της κάνουλας, με μήκος περίπου 1,5 </a:t>
            </a:r>
            <a:r>
              <a:rPr kumimoji="0" lang="el-GR" sz="2000" b="0" i="0" u="none" strike="noStrike" kern="1200" cap="none" spc="0" normalizeH="0" baseline="0" noProof="0" dirty="0" err="1">
                <a:ln>
                  <a:noFill/>
                </a:ln>
                <a:solidFill>
                  <a:schemeClr val="tx1">
                    <a:lumMod val="65000"/>
                    <a:lumOff val="35000"/>
                  </a:schemeClr>
                </a:solidFill>
                <a:effectLst/>
                <a:uLnTx/>
                <a:uFillTx/>
                <a:latin typeface="+mj-lt"/>
                <a:ea typeface="+mn-ea"/>
                <a:cs typeface="+mn-cs"/>
              </a:rPr>
              <a:t>cm</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προεξέχουν από το μέσον ενός σωλήνα μιας χρήσης και τοποθετούνται μέσα στα ρουθούνια της μύτης</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Το Ο2 διοχετεύεται μέσα από την κάνουλα με ρυθμό ροής από 1 έως 6 L/</a:t>
            </a:r>
            <a:r>
              <a:rPr kumimoji="0" lang="el-GR" sz="2000" b="0" i="0" u="none" strike="noStrike" kern="1200" cap="none" spc="0" normalizeH="0" baseline="0" noProof="0" dirty="0" err="1">
                <a:ln>
                  <a:noFill/>
                </a:ln>
                <a:solidFill>
                  <a:schemeClr val="tx1">
                    <a:lumMod val="65000"/>
                    <a:lumOff val="35000"/>
                  </a:schemeClr>
                </a:solidFill>
                <a:effectLst/>
                <a:uLnTx/>
                <a:uFillTx/>
                <a:latin typeface="+mj-lt"/>
                <a:ea typeface="+mn-ea"/>
                <a:cs typeface="+mn-cs"/>
              </a:rPr>
              <a:t>min</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(υψηλότερος ρυθμός ροής ξηραίνει το βλεννογόνο της μύτης και δεν αυξάνει την συγκέντρωση του εισπνεόμενου Ο2)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852848"/>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Χορήγηση Ο2 με Ρινική Κάνουλα</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419166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772816"/>
            <a:ext cx="5202972" cy="4320480"/>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απλή μάσκα Ο2 είναι κατάλληλη για σύντομη οξυγονοθεραπεία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Εφαρμόζει χαλαρά και χορηγεί </a:t>
            </a: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συγκεντρώσεις Ο2 από 30% έως 60%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πλαστική μάσκα Ο2 με ασκό και η μάσκα </a:t>
            </a: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Venturi χορηγούν υψηλότερες συγκεντρώσεις Ο2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μάσκα Venturi είναι μια συσκευή σε σχήμα κώνου με κανάλια διαφόρων μεγεθών στη βάση της μάσκας (είναι χρήσιμη γιατί χορηγεί πιο ακριβή συγκέντρωση Ο2 στον ασθενή)</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6359"/>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940995"/>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Χορήγηση Ο2 με απλή μάσκα  &amp; μάσκα </a:t>
            </a:r>
            <a:r>
              <a:rPr kumimoji="0" lang="en-GB"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Venturi</a:t>
            </a: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2" name="Εικόνα 1">
            <a:extLst>
              <a:ext uri="{FF2B5EF4-FFF2-40B4-BE49-F238E27FC236}">
                <a16:creationId xmlns:a16="http://schemas.microsoft.com/office/drawing/2014/main" id="{74E3BA2C-9706-C54A-4896-E994755A321E}"/>
              </a:ext>
            </a:extLst>
          </p:cNvPr>
          <p:cNvPicPr>
            <a:picLocks noChangeAspect="1"/>
          </p:cNvPicPr>
          <p:nvPr/>
        </p:nvPicPr>
        <p:blipFill>
          <a:blip r:embed="rId4"/>
          <a:stretch>
            <a:fillRect/>
          </a:stretch>
        </p:blipFill>
        <p:spPr>
          <a:xfrm>
            <a:off x="5699208" y="1772816"/>
            <a:ext cx="3416125" cy="35032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9917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96752"/>
            <a:ext cx="4896544" cy="4752528"/>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τέντα Ο2 είναι μια συσκευή που τοποθετείται κάτω από το πιγούνι του ασθενούς και τυλίγεται γύρω από το πρόσωπο</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Χρησιμοποιείται κυρίως για υγροποίηση αλλά και για χορήγηση Ο2, μόνο όταν δεν μπορεί να ανεχτεί μια σφικτή-εφαρμοστή μάσκα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Επειδή είναι τόσο κοντά στο πρόσωπο του ασθενούς, δεν μπορούμε να υπολογίσουμε πόσο οξυγόνο χορηγείται σε αυτόν</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Οι τέντες Ο2 χρησιμοποιούνται κοινώς στους παιδιατρικούς ασθενείς</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539552" y="620944"/>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Αναπνευστική τέντα παροχής Ο2</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5" name="Εικόνα 4">
            <a:extLst>
              <a:ext uri="{FF2B5EF4-FFF2-40B4-BE49-F238E27FC236}">
                <a16:creationId xmlns:a16="http://schemas.microsoft.com/office/drawing/2014/main" id="{DCE4D3D2-72A3-1B19-F3CA-63F0AD808769}"/>
              </a:ext>
            </a:extLst>
          </p:cNvPr>
          <p:cNvPicPr>
            <a:picLocks noChangeAspect="1"/>
          </p:cNvPicPr>
          <p:nvPr/>
        </p:nvPicPr>
        <p:blipFill>
          <a:blip r:embed="rId4"/>
          <a:stretch>
            <a:fillRect/>
          </a:stretch>
        </p:blipFill>
        <p:spPr>
          <a:xfrm>
            <a:off x="5364088" y="1196752"/>
            <a:ext cx="3421147" cy="2088232"/>
          </a:xfrm>
          <a:prstGeom prst="rect">
            <a:avLst/>
          </a:prstGeom>
        </p:spPr>
      </p:pic>
      <p:pic>
        <p:nvPicPr>
          <p:cNvPr id="6" name="Εικόνα 5">
            <a:extLst>
              <a:ext uri="{FF2B5EF4-FFF2-40B4-BE49-F238E27FC236}">
                <a16:creationId xmlns:a16="http://schemas.microsoft.com/office/drawing/2014/main" id="{12703F7A-4951-FD98-186E-339C1CD446AF}"/>
              </a:ext>
            </a:extLst>
          </p:cNvPr>
          <p:cNvPicPr>
            <a:picLocks noChangeAspect="1"/>
          </p:cNvPicPr>
          <p:nvPr/>
        </p:nvPicPr>
        <p:blipFill>
          <a:blip r:embed="rId5"/>
          <a:stretch>
            <a:fillRect/>
          </a:stretch>
        </p:blipFill>
        <p:spPr>
          <a:xfrm>
            <a:off x="5286978" y="3435593"/>
            <a:ext cx="3498257" cy="23341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5849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98029" y="1700808"/>
            <a:ext cx="7488832" cy="4176464"/>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FF0000"/>
                </a:solidFill>
                <a:effectLst/>
                <a:uLnTx/>
                <a:uFillTx/>
                <a:latin typeface="+mj-lt"/>
                <a:ea typeface="+mn-ea"/>
                <a:cs typeface="+mn-cs"/>
              </a:rPr>
              <a:t>Ελέγχει ή βοηθά τις αναπνοές του ασθενούς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όταν ο ίδιος δεν είναι ικανός να</a:t>
            </a:r>
            <a:r>
              <a:rPr kumimoji="0" lang="el-GR" sz="2000" b="0" i="0" u="none" strike="noStrike" kern="1200" cap="none" spc="0" normalizeH="0" baseline="0" noProof="0" dirty="0">
                <a:ln>
                  <a:noFill/>
                </a:ln>
                <a:solidFill>
                  <a:srgbClr val="FF0000"/>
                </a:solidFill>
                <a:effectLst/>
                <a:uLnTx/>
                <a:uFillTx/>
                <a:latin typeface="+mj-lt"/>
                <a:ea typeface="+mn-ea"/>
                <a:cs typeface="+mn-cs"/>
              </a:rPr>
              <a:t> διατηρήσει μια επαρκή ανταλλαγή αερίων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λόγω ανεπάρκειας του αναπνευστικού συστήματος ή του αερισμού</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 αναπνευστήρας </a:t>
            </a:r>
            <a:r>
              <a:rPr kumimoji="0" lang="el-GR" sz="2000" b="0" i="0" u="none" strike="noStrike" kern="1200" cap="none" spc="0" normalizeH="0" baseline="0" noProof="0" dirty="0">
                <a:ln>
                  <a:noFill/>
                </a:ln>
                <a:solidFill>
                  <a:srgbClr val="FF0000"/>
                </a:solidFill>
                <a:effectLst/>
                <a:uLnTx/>
                <a:uFillTx/>
                <a:latin typeface="+mj-lt"/>
                <a:ea typeface="+mn-ea"/>
                <a:cs typeface="+mn-cs"/>
              </a:rPr>
              <a:t>αναλαμβάνει τη φυσική εργασία να μεταφέρει αέρα μέσα και έξω από τους πνεύμονες</a:t>
            </a:r>
            <a:r>
              <a:rPr kumimoji="0" lang="el-GR" sz="2000" i="0" u="none" strike="noStrike" kern="1200" cap="none" spc="0" normalizeH="0" baseline="0" noProof="0" dirty="0">
                <a:ln>
                  <a:noFill/>
                </a:ln>
                <a:solidFill>
                  <a:prstClr val="black"/>
                </a:solidFill>
                <a:effectLst/>
                <a:uLnTx/>
                <a:uFillTx/>
                <a:latin typeface="+mj-lt"/>
                <a:ea typeface="+mn-ea"/>
                <a:cs typeface="+mn-cs"/>
              </a:rPr>
              <a:t>, </a:t>
            </a:r>
            <a:r>
              <a:rPr kumimoji="0" lang="el-GR" sz="2000" i="0" u="none" strike="noStrike" kern="1200" cap="none" spc="0" normalizeH="0" baseline="0" noProof="0" dirty="0">
                <a:ln>
                  <a:noFill/>
                </a:ln>
                <a:solidFill>
                  <a:schemeClr val="tx1">
                    <a:lumMod val="65000"/>
                    <a:lumOff val="35000"/>
                  </a:schemeClr>
                </a:solidFill>
                <a:effectLst/>
                <a:uLnTx/>
                <a:uFillTx/>
                <a:latin typeface="+mj-lt"/>
                <a:ea typeface="+mn-ea"/>
                <a:cs typeface="+mn-cs"/>
              </a:rPr>
              <a:t>αλλά δεν αντικαθιστά ή δεν αλλάζει τη φυσική λειτουργία των πνευμόνων</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 μηχανικός αερισμός </a:t>
            </a:r>
            <a:r>
              <a:rPr kumimoji="0" lang="el-GR" sz="2000" b="0" i="0" u="none" strike="noStrike" kern="1200" cap="none" spc="0" normalizeH="0" baseline="0" noProof="0" dirty="0">
                <a:ln>
                  <a:noFill/>
                </a:ln>
                <a:solidFill>
                  <a:srgbClr val="FF0000"/>
                </a:solidFill>
                <a:effectLst/>
                <a:uLnTx/>
                <a:uFillTx/>
                <a:latin typeface="+mj-lt"/>
                <a:ea typeface="+mn-ea"/>
                <a:cs typeface="+mn-cs"/>
              </a:rPr>
              <a:t>διατηρεί ή βελτιώνει τον αερισμό</a:t>
            </a:r>
            <a:r>
              <a:rPr kumimoji="0" lang="el-GR" sz="2000" b="0" i="0" u="none" strike="noStrike" kern="1200" cap="none" spc="0" normalizeH="0" baseline="0" noProof="0" dirty="0">
                <a:ln>
                  <a:noFill/>
                </a:ln>
                <a:solidFill>
                  <a:prstClr val="black"/>
                </a:solidFill>
                <a:effectLst/>
                <a:uLnTx/>
                <a:uFillTx/>
                <a:latin typeface="+mj-lt"/>
                <a:ea typeface="+mn-ea"/>
                <a:cs typeface="+mn-cs"/>
              </a:rPr>
              <a:t>,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την οξυγόνωση και τον τρόπο αναπνοής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Ασθενείς με περιορισμένο αερισμό έχουν χαμηλό επίπεδο</a:t>
            </a:r>
            <a:r>
              <a:rPr kumimoji="0" lang="el-GR" sz="2000" b="0" i="0" u="none" strike="noStrike" kern="1200" cap="none" spc="0" normalizeH="0" baseline="0" noProof="0" dirty="0">
                <a:ln>
                  <a:noFill/>
                </a:ln>
                <a:solidFill>
                  <a:prstClr val="black"/>
                </a:solidFill>
                <a:effectLst/>
                <a:uLnTx/>
                <a:uFillTx/>
                <a:latin typeface="+mj-lt"/>
                <a:ea typeface="+mn-ea"/>
                <a:cs typeface="+mn-cs"/>
              </a:rPr>
              <a:t>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Ο2 (</a:t>
            </a:r>
            <a:r>
              <a:rPr kumimoji="0" lang="el-GR" sz="2000" b="0" i="0" u="none" strike="noStrike" kern="1200" cap="none" spc="0" normalizeH="0" baseline="0" noProof="0" dirty="0">
                <a:ln>
                  <a:noFill/>
                </a:ln>
                <a:solidFill>
                  <a:srgbClr val="FF0000"/>
                </a:solidFill>
                <a:effectLst/>
                <a:uLnTx/>
                <a:uFillTx/>
                <a:latin typeface="+mj-lt"/>
                <a:ea typeface="+mn-ea"/>
                <a:cs typeface="+mn-cs"/>
              </a:rPr>
              <a:t>υποξία</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κατακρατούν διοξείδιο του άνθρακα </a:t>
            </a:r>
            <a:r>
              <a:rPr kumimoji="0" lang="el-GR" sz="2000" b="0" i="0" u="none" strike="noStrike" kern="1200" cap="none" spc="0" normalizeH="0" baseline="0" noProof="0" dirty="0">
                <a:ln>
                  <a:noFill/>
                </a:ln>
                <a:solidFill>
                  <a:prstClr val="black"/>
                </a:solidFill>
                <a:effectLst/>
                <a:uLnTx/>
                <a:uFillTx/>
                <a:latin typeface="+mj-lt"/>
                <a:ea typeface="+mn-ea"/>
                <a:cs typeface="+mn-cs"/>
              </a:rPr>
              <a:t>(</a:t>
            </a:r>
            <a:r>
              <a:rPr kumimoji="0" lang="el-GR" sz="2000" b="0" i="0" u="none" strike="noStrike" kern="1200" cap="none" spc="0" normalizeH="0" baseline="0" noProof="0" dirty="0">
                <a:ln>
                  <a:noFill/>
                </a:ln>
                <a:solidFill>
                  <a:srgbClr val="FF0000"/>
                </a:solidFill>
                <a:effectLst/>
                <a:uLnTx/>
                <a:uFillTx/>
                <a:latin typeface="+mj-lt"/>
                <a:ea typeface="+mn-ea"/>
                <a:cs typeface="+mn-cs"/>
              </a:rPr>
              <a:t>υπερκαπνία</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και έχουν </a:t>
            </a:r>
            <a:r>
              <a:rPr kumimoji="0" lang="el-GR" sz="2000" b="0" i="0" u="none" strike="noStrike" kern="1200" cap="none" spc="0" normalizeH="0" baseline="0" noProof="0" dirty="0">
                <a:ln>
                  <a:noFill/>
                </a:ln>
                <a:solidFill>
                  <a:srgbClr val="FF0000"/>
                </a:solidFill>
                <a:effectLst/>
                <a:uLnTx/>
                <a:uFillTx/>
                <a:latin typeface="+mj-lt"/>
                <a:ea typeface="+mn-ea"/>
                <a:cs typeface="+mn-cs"/>
              </a:rPr>
              <a:t>δυσκολία στην αναπνοή</a:t>
            </a:r>
            <a:endParaRPr kumimoji="0" lang="el-GR" sz="20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802831"/>
            <a:ext cx="7253192" cy="3939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lang="el-GR" sz="2400" b="1" dirty="0">
              <a:solidFill>
                <a:prstClr val="black">
                  <a:lumMod val="65000"/>
                  <a:lumOff val="35000"/>
                </a:prstClr>
              </a:solidFill>
              <a:latin typeface="Calibri Light" panose="020F0302020204030204"/>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Μηχανικός αερισμός (1) </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020066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49213" y="1804330"/>
            <a:ext cx="7776864" cy="4392488"/>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Είναι σημαντικό οι ασθενείς </a:t>
            </a: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να παραμένουν στο μηχανικό αερισμό μόνο για όσο διάστημα είναι απαραίτητο</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Όταν ο ασθενής απελευθερωθεί από τον αναπνευστήρα, ο στόχος είναι να αποφευχθεί η </a:t>
            </a:r>
            <a:r>
              <a:rPr kumimoji="0" lang="el-GR" sz="2000" b="0" i="0" u="none" strike="noStrike" kern="1200" cap="none" spc="0" normalizeH="0" baseline="0" noProof="0" dirty="0" err="1">
                <a:ln>
                  <a:noFill/>
                </a:ln>
                <a:solidFill>
                  <a:srgbClr val="FF0000"/>
                </a:solidFill>
                <a:effectLst/>
                <a:uLnTx/>
                <a:uFillTx/>
                <a:latin typeface="+mj-lt"/>
                <a:ea typeface="+mn-ea"/>
                <a:cs typeface="+mn-cs"/>
              </a:rPr>
              <a:t>επαναδιασωλήνωση</a:t>
            </a:r>
            <a:r>
              <a:rPr kumimoji="0" lang="el-GR" sz="2000" b="0" i="0" u="none" strike="noStrike" kern="1200" cap="none" spc="0" normalizeH="0" baseline="0" noProof="0" dirty="0">
                <a:ln>
                  <a:noFill/>
                </a:ln>
                <a:solidFill>
                  <a:srgbClr val="FF0000"/>
                </a:solidFill>
                <a:effectLst/>
                <a:uLnTx/>
                <a:uFillTx/>
                <a:latin typeface="+mj-lt"/>
                <a:ea typeface="+mn-ea"/>
                <a:cs typeface="+mn-cs"/>
              </a:rPr>
              <a:t> εντός 24 με 48 ωρών</a:t>
            </a:r>
            <a:endParaRPr kumimoji="0" lang="el-GR" sz="20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φροντίδα ασθενούς σε μηχανικό αερισμό και η ανάνηψη από τον μηχανικό αερισμό απαιτεί μια πειθαρχημένη συνεργασία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νοσηλευτική φροντίδα περιλαμβάνει την </a:t>
            </a:r>
            <a:r>
              <a:rPr kumimoji="0" lang="el-GR" sz="2000" b="0" i="0" u="none" strike="noStrike" kern="1200" cap="none" spc="0" normalizeH="0" baseline="0" noProof="0" dirty="0">
                <a:ln>
                  <a:noFill/>
                </a:ln>
                <a:solidFill>
                  <a:srgbClr val="FF0000"/>
                </a:solidFill>
                <a:effectLst/>
                <a:uLnTx/>
                <a:uFillTx/>
                <a:latin typeface="+mj-lt"/>
                <a:ea typeface="+mn-ea"/>
                <a:cs typeface="+mn-cs"/>
              </a:rPr>
              <a:t>παροχή συναισθηματικής στήριξης, την αποτροπή επιπλοκών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(π.χ. πνευμοθώρακας, ατελεκτασία, λοίμωξη), την προώθηση της </a:t>
            </a:r>
            <a:r>
              <a:rPr kumimoji="0" lang="el-GR" sz="2000" b="0" i="0" u="none" strike="noStrike" kern="1200" cap="none" spc="0" normalizeH="0" baseline="0" noProof="0" dirty="0">
                <a:ln>
                  <a:noFill/>
                </a:ln>
                <a:solidFill>
                  <a:srgbClr val="FF0000"/>
                </a:solidFill>
                <a:effectLst/>
                <a:uLnTx/>
                <a:uFillTx/>
                <a:latin typeface="+mj-lt"/>
                <a:ea typeface="+mn-ea"/>
                <a:cs typeface="+mn-cs"/>
              </a:rPr>
              <a:t>πρώιμης ανταλλαγής αναπνευστικών αερίων και παρακολούθηση για αποτυχία του εξοπλισμού</a:t>
            </a:r>
            <a:endParaRPr kumimoji="0" lang="el-GR" sz="20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70451" y="908720"/>
            <a:ext cx="7253192" cy="3939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lang="el-GR" sz="2400" b="1" dirty="0">
              <a:solidFill>
                <a:prstClr val="black">
                  <a:lumMod val="65000"/>
                  <a:lumOff val="35000"/>
                </a:prstClr>
              </a:solidFill>
              <a:latin typeface="Calibri Light" panose="020F0302020204030204"/>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Μηχανικός αερισμός (2) </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75630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71600" y="1424901"/>
            <a:ext cx="7200800" cy="4884738"/>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Κριτήρια αξιολόγησης αποτελούν</a:t>
            </a:r>
            <a:r>
              <a:rPr kumimoji="0" lang="en-US"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επιθυμία του ασθενούς και της οικογένειας</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αποδοχή του ασθενούς της εξάρτησης από τον αναπνευστήρα</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ικανότητα του ασθενούς και της οικογένειας να κατανοήσουν και να εφαρμόσουν διαδικασίες καθημερινής φροντίδας</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το περιβάλλον του σπιτιού</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οι προσωπικοί πόροι</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οι χρηματικοί πόροι </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οι πηγές για υποστήριξη από την κοινότητα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2267744" y="815533"/>
            <a:ext cx="4896544" cy="5261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Μηχανικός αερισμός κατ’ οίκον (1) </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9756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340768"/>
            <a:ext cx="7992888" cy="4807853"/>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Οι στόχοι της μακροχρόνιας υποστήριξης με αναπνευστήρα περιλαμβάνουν:</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την επέκταση του ορίου ζωής, </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βελτίωση της ποιότητας ζωής, </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δημιουργία περιβάλλοντος που ενισχύει την ατομική προοπτική, </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μείωση της νοσηρότητας, </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βελτίωση της φυσικής και ψυχολογικής λειτουργίας και αποτελεσματικότητα</a:t>
            </a:r>
          </a:p>
          <a:p>
            <a:pPr marL="0" marR="0" lvl="0" indent="0" algn="l" defTabSz="914400" rtl="0" eaLnBrk="1" fontAlgn="auto" latinLnBrk="0" hangingPunct="1">
              <a:lnSpc>
                <a:spcPct val="100000"/>
              </a:lnSpc>
              <a:spcBef>
                <a:spcPct val="20000"/>
              </a:spcBef>
              <a:spcAft>
                <a:spcPts val="0"/>
              </a:spcAft>
              <a:buClrTx/>
              <a:buSzTx/>
              <a:buNone/>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Οι ασθενείς και οι οικογένειες που είναι υποψήφιες για μηχανικό αερισμό στο σπίτι προετοιμάζονται για την έξοδο από το νοσοκομείο από μια διεπιστημονική ομάδα που περιλαμβάνει νοσηλευτές, ιατρούς, διαιτολόγο, κοινωνικό λειτουργό, τον νοσηλευτή φροντίδας στο σπίτι και την εταιρεία παροχής του ιατρικού εξοπλισμού στο σπίτι.</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835696" y="920526"/>
            <a:ext cx="4896544" cy="5261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Μηχανικός αερισμός κατ’ οίκον (2) </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54439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91580" y="1196752"/>
            <a:ext cx="7848872" cy="5134642"/>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sng" strike="noStrike" kern="1200" cap="none" spc="0" normalizeH="0" baseline="0" noProof="0" dirty="0">
                <a:ln>
                  <a:noFill/>
                </a:ln>
                <a:solidFill>
                  <a:schemeClr val="tx1">
                    <a:lumMod val="65000"/>
                    <a:lumOff val="35000"/>
                  </a:schemeClr>
                </a:solidFill>
                <a:effectLst/>
                <a:uLnTx/>
                <a:uFillTx/>
                <a:latin typeface="+mj-lt"/>
                <a:ea typeface="+mn-ea"/>
                <a:cs typeface="+mn-cs"/>
              </a:rPr>
              <a:t>Δώστε οδηγίες στον ασθενή και τον πρωτοβάθμιο νοσηλευτή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για το τι να κάνουν </a:t>
            </a: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σε περίπτωση αναπνευστικής ανακοπής ή διακοπής ρεύματος</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Ελέγξτε για το </a:t>
            </a:r>
            <a:r>
              <a:rPr kumimoji="0" lang="el-GR" sz="2000" b="0" i="0" u="none" strike="noStrike" kern="1200" cap="none" spc="0" normalizeH="0" baseline="0" noProof="0" dirty="0">
                <a:ln>
                  <a:noFill/>
                </a:ln>
                <a:solidFill>
                  <a:srgbClr val="FF0000"/>
                </a:solidFill>
                <a:effectLst/>
                <a:uLnTx/>
                <a:uFillTx/>
                <a:latin typeface="+mj-lt"/>
                <a:ea typeface="+mn-ea"/>
                <a:cs typeface="+mn-cs"/>
              </a:rPr>
              <a:t>αν υπάρχουν διαθέσιμες μπαταρίες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για επείγουσες καταστάσεις</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Δώστε οδηγίες στην οικογένεια σχετικά με τη χρήση της μάσκας με ασκό</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Οι ασθενείς που απαιτούν μακροχρόνια θεραπεία με μηχανικό αναπνευστήρα, μερικές φορές μεταφέρονται σε ειδικά κέντρα για τους ασθενείς σε χρόνιο μηχανικό αναπνευστήρα ή σε χώρο για μακροχρόνιους χρήστες αναπνευστήρα, μέσα στο νοσοκομείο.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FF0000"/>
                </a:solidFill>
                <a:effectLst/>
                <a:uLnTx/>
                <a:uFillTx/>
                <a:latin typeface="+mj-lt"/>
                <a:ea typeface="+mn-ea"/>
                <a:cs typeface="+mn-cs"/>
              </a:rPr>
              <a:t>Ο σκοπός της μεταφοράς αυτής είναι η επιθετική ανάταξη του ασθενούς με φυσικοθεραπεία, </a:t>
            </a:r>
            <a:r>
              <a:rPr kumimoji="0" lang="el-GR" sz="2000" b="0" i="0" u="none" strike="noStrike" kern="1200" cap="none" spc="0" normalizeH="0" baseline="0" noProof="0" dirty="0" err="1">
                <a:ln>
                  <a:noFill/>
                </a:ln>
                <a:solidFill>
                  <a:srgbClr val="FF0000"/>
                </a:solidFill>
                <a:effectLst/>
                <a:uLnTx/>
                <a:uFillTx/>
                <a:latin typeface="+mj-lt"/>
                <a:ea typeface="+mn-ea"/>
                <a:cs typeface="+mn-cs"/>
              </a:rPr>
              <a:t>εργοθεραπεία</a:t>
            </a:r>
            <a:r>
              <a:rPr kumimoji="0" lang="el-GR" sz="2000" b="0" i="0" u="none" strike="noStrike" kern="1200" cap="none" spc="0" normalizeH="0" baseline="0" noProof="0" dirty="0">
                <a:ln>
                  <a:noFill/>
                </a:ln>
                <a:solidFill>
                  <a:srgbClr val="FF0000"/>
                </a:solidFill>
                <a:effectLst/>
                <a:uLnTx/>
                <a:uFillTx/>
                <a:latin typeface="+mj-lt"/>
                <a:ea typeface="+mn-ea"/>
                <a:cs typeface="+mn-cs"/>
              </a:rPr>
              <a:t> και </a:t>
            </a:r>
            <a:r>
              <a:rPr kumimoji="0" lang="el-GR" sz="2000" b="0" i="0" u="none" strike="noStrike" kern="1200" cap="none" spc="0" normalizeH="0" baseline="0" noProof="0" dirty="0" err="1">
                <a:ln>
                  <a:noFill/>
                </a:ln>
                <a:solidFill>
                  <a:srgbClr val="FF0000"/>
                </a:solidFill>
                <a:effectLst/>
                <a:uLnTx/>
                <a:uFillTx/>
                <a:latin typeface="+mj-lt"/>
                <a:ea typeface="+mn-ea"/>
                <a:cs typeface="+mn-cs"/>
              </a:rPr>
              <a:t>λογοθεραπεία</a:t>
            </a:r>
            <a:r>
              <a:rPr kumimoji="0" lang="el-GR" sz="2000" b="0" i="0" u="none" strike="noStrike" kern="1200" cap="none" spc="0" normalizeH="0" baseline="0" noProof="0" dirty="0">
                <a:ln>
                  <a:noFill/>
                </a:ln>
                <a:solidFill>
                  <a:prstClr val="black"/>
                </a:solidFill>
                <a:effectLst/>
                <a:uLnTx/>
                <a:uFillTx/>
                <a:latin typeface="+mj-lt"/>
                <a:ea typeface="+mn-ea"/>
                <a:cs typeface="+mn-cs"/>
              </a:rPr>
              <a:t>. Ο συνολικός στόχος είναι η αποτελεσματική αποθεραπεία του ασθενούς από τον μηχανικό αναπνευστήρα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403648" y="764704"/>
            <a:ext cx="6948772" cy="5261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Επισημάνσεις για την κατ’ οίκον φροντίδα (1) </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93478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700808"/>
            <a:ext cx="5420216" cy="4752528"/>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Επαγρύπνηση για  </a:t>
            </a:r>
            <a:r>
              <a:rPr kumimoji="0" lang="el-GR" sz="2000" b="0" i="0" u="sng" strike="noStrike" kern="1200" cap="none" spc="0" normalizeH="0" baseline="0" noProof="0" dirty="0">
                <a:ln>
                  <a:noFill/>
                </a:ln>
                <a:solidFill>
                  <a:schemeClr val="tx1">
                    <a:lumMod val="65000"/>
                    <a:lumOff val="35000"/>
                  </a:schemeClr>
                </a:solidFill>
                <a:effectLst/>
                <a:uLnTx/>
                <a:uFillTx/>
                <a:latin typeface="+mj-lt"/>
                <a:ea typeface="+mn-ea"/>
                <a:cs typeface="+mn-cs"/>
              </a:rPr>
              <a:t>επικίνδυνες παρενέργειες</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p>
          <a:p>
            <a:pPr defTabSz="914400">
              <a:lnSpc>
                <a:spcPct val="100000"/>
              </a:lnSpc>
              <a:spcBef>
                <a:spcPct val="20000"/>
              </a:spcBef>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ατελεκτασία</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(η κατάσταση κατά την οποία κάποιο τμήμα του πνεύμονα ή και ολόκληρος ο πνεύμονας συμπίπτει με αποτέλεσμα να μειώνεται ο όγκος του=δεν γεμίζει με αέρα πλήρως), </a:t>
            </a:r>
          </a:p>
          <a:p>
            <a:pPr defTabSz="914400">
              <a:lnSpc>
                <a:spcPct val="100000"/>
              </a:lnSpc>
              <a:spcBef>
                <a:spcPct val="20000"/>
              </a:spcBef>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τοξικότητα ή κατακράτηση διοξειδίου του άνθρακα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σε συγκεκριμένους ασθενείς με ΧΑΠ </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Όπως με οποιοδήποτε φάρμακο, πρέπει να εφαρμόζεται </a:t>
            </a:r>
            <a:r>
              <a:rPr kumimoji="0" lang="el-GR" sz="2000" b="0" i="0" u="sng" strike="noStrike" kern="1200" cap="none" spc="0" normalizeH="0" baseline="0" noProof="0" dirty="0">
                <a:ln>
                  <a:noFill/>
                </a:ln>
                <a:solidFill>
                  <a:schemeClr val="tx1">
                    <a:lumMod val="65000"/>
                    <a:lumOff val="35000"/>
                  </a:schemeClr>
                </a:solidFill>
                <a:effectLst/>
                <a:uLnTx/>
                <a:uFillTx/>
                <a:latin typeface="+mj-lt"/>
                <a:ea typeface="+mn-ea"/>
                <a:cs typeface="+mn-cs"/>
              </a:rPr>
              <a:t>συνεχής καταγραφή της δόσης και της συγκέντρωσης του Ο2</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και </a:t>
            </a:r>
            <a:r>
              <a:rPr kumimoji="0" lang="el-GR" sz="2000" b="0" i="0" u="sng" strike="noStrike" kern="1200" cap="none" spc="0" normalizeH="0" baseline="0" noProof="0" dirty="0">
                <a:ln>
                  <a:noFill/>
                </a:ln>
                <a:solidFill>
                  <a:schemeClr val="tx1">
                    <a:lumMod val="65000"/>
                    <a:lumOff val="35000"/>
                  </a:schemeClr>
                </a:solidFill>
                <a:effectLst/>
                <a:uLnTx/>
                <a:uFillTx/>
                <a:latin typeface="+mj-lt"/>
                <a:ea typeface="+mn-ea"/>
                <a:cs typeface="+mn-cs"/>
              </a:rPr>
              <a:t>να ελέγχονται οι ιατρικές οδηγίες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για να επαληθεύεται ότι ο ασθενής λαμβάνει την κατάλληλη συγκέντρωση Ο2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403648" y="1108747"/>
            <a:ext cx="5420216" cy="5261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Παρακολούθηση  οξυγονοθεραπείας</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4" name="Εικόνα 3">
            <a:extLst>
              <a:ext uri="{FF2B5EF4-FFF2-40B4-BE49-F238E27FC236}">
                <a16:creationId xmlns:a16="http://schemas.microsoft.com/office/drawing/2014/main" id="{89FEB719-3359-6224-FA16-B27B40807F92}"/>
              </a:ext>
            </a:extLst>
          </p:cNvPr>
          <p:cNvPicPr>
            <a:picLocks noChangeAspect="1"/>
          </p:cNvPicPr>
          <p:nvPr/>
        </p:nvPicPr>
        <p:blipFill>
          <a:blip r:embed="rId4"/>
          <a:stretch>
            <a:fillRect/>
          </a:stretch>
        </p:blipFill>
        <p:spPr>
          <a:xfrm>
            <a:off x="5967227" y="3789040"/>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Εικόνα 4">
            <a:extLst>
              <a:ext uri="{FF2B5EF4-FFF2-40B4-BE49-F238E27FC236}">
                <a16:creationId xmlns:a16="http://schemas.microsoft.com/office/drawing/2014/main" id="{C7BA58A8-266B-843C-9317-94E6CA6E8697}"/>
              </a:ext>
            </a:extLst>
          </p:cNvPr>
          <p:cNvPicPr>
            <a:picLocks noChangeAspect="1"/>
          </p:cNvPicPr>
          <p:nvPr/>
        </p:nvPicPr>
        <p:blipFill>
          <a:blip r:embed="rId5"/>
          <a:stretch>
            <a:fillRect/>
          </a:stretch>
        </p:blipFill>
        <p:spPr>
          <a:xfrm>
            <a:off x="5810065" y="1700808"/>
            <a:ext cx="2781300" cy="1638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45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547664" y="818730"/>
            <a:ext cx="5976664" cy="5261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Νοσηλευτικές ευθύνες για την χορήγηση Ο2</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
        <p:nvSpPr>
          <p:cNvPr id="5" name="2 - Θέση περιεχομένου">
            <a:extLst>
              <a:ext uri="{FF2B5EF4-FFF2-40B4-BE49-F238E27FC236}">
                <a16:creationId xmlns:a16="http://schemas.microsoft.com/office/drawing/2014/main" id="{F91FF19D-658B-B145-941F-A0F6890F997C}"/>
              </a:ext>
            </a:extLst>
          </p:cNvPr>
          <p:cNvSpPr>
            <a:spLocks noGrp="1"/>
          </p:cNvSpPr>
          <p:nvPr>
            <p:ph idx="1"/>
          </p:nvPr>
        </p:nvSpPr>
        <p:spPr>
          <a:xfrm>
            <a:off x="179512" y="1412776"/>
            <a:ext cx="8640960" cy="5038956"/>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Ποιες είναι οι βασικές αρχές της οξυγονοθεραπείας;</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Το Ο2 ως φάρμακο χορηγείται κατόπιν ιατρικής οδηγίας</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Αναγράφεται &amp; παρακολουθείται </a:t>
            </a:r>
            <a:r>
              <a:rPr kumimoji="0" lang="el-GR" sz="2000" b="1" i="0" u="none" strike="noStrike" kern="1200" cap="none" spc="0" normalizeH="0" baseline="0" noProof="0" dirty="0">
                <a:ln>
                  <a:noFill/>
                </a:ln>
                <a:solidFill>
                  <a:srgbClr val="FF0000"/>
                </a:solidFill>
                <a:effectLst/>
                <a:uLnTx/>
                <a:uFillTx/>
                <a:latin typeface="+mj-lt"/>
                <a:ea typeface="+mn-ea"/>
                <a:cs typeface="+mn-cs"/>
              </a:rPr>
              <a:t>η έναρξη, η ροή, η πυκνότητα και η μέθοδος χορήγησης</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Πριν την έναρξη της χορήγησης Ο2 γίνεται έλεγχος των αερίων του αίματος</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Η εφύγρανση του Ο2 είναι απαραίτητη για να μη ξηραίνονται οι βλεννογόνοι</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Δεν πρέπει να γίνεται διακοπή  του Ο2 (ιδιαίτερα σε έναν υποξαιμικό άρρωστο)</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Για την μετακίνηση του αρρώστου χρησιμοποιούμε φορητή φιάλη Ο2</a:t>
            </a:r>
          </a:p>
          <a:p>
            <a:pPr lvl="1" defTabSz="914400">
              <a:lnSpc>
                <a:spcPct val="100000"/>
              </a:lnSpc>
              <a:spcBef>
                <a:spcPct val="20000"/>
              </a:spcBef>
              <a:buFont typeface="Wingdings" panose="05000000000000000000" pitchFamily="2" charset="2"/>
              <a:buChar char="Ø"/>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Όταν γίνεται </a:t>
            </a: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τροποποίηση</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της δόσης του φαρμάκου ή διακοπή αυτής από τον ίδιο τον άρρωστο ή τους συγγενείς του, πρέπει να γνωρίζει για τους κινδύνους που θα προκύψουν</a:t>
            </a:r>
          </a:p>
        </p:txBody>
      </p:sp>
    </p:spTree>
    <p:extLst>
      <p:ext uri="{BB962C8B-B14F-4D97-AF65-F5344CB8AC3E}">
        <p14:creationId xmlns:p14="http://schemas.microsoft.com/office/powerpoint/2010/main" val="170450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1">
            <a:extLst>
              <a:ext uri="{FF2B5EF4-FFF2-40B4-BE49-F238E27FC236}">
                <a16:creationId xmlns:a16="http://schemas.microsoft.com/office/drawing/2014/main" id="{3C54DF4C-1F6C-39E6-4F04-6F1720B03404}"/>
              </a:ext>
            </a:extLst>
          </p:cNvPr>
          <p:cNvPicPr>
            <a:picLocks noGrp="1" noChangeAspect="1"/>
          </p:cNvPicPr>
          <p:nvPr>
            <p:ph idx="1"/>
          </p:nvPr>
        </p:nvPicPr>
        <p:blipFill>
          <a:blip r:embed="rId3"/>
          <a:stretch>
            <a:fillRect/>
          </a:stretch>
        </p:blipFill>
        <p:spPr>
          <a:xfrm>
            <a:off x="3203848" y="1459644"/>
            <a:ext cx="5664894" cy="4248671"/>
          </a:xfrm>
          <a:prstGeom prst="rect">
            <a:avLst/>
          </a:prstGeom>
          <a:ln>
            <a:noFill/>
          </a:ln>
          <a:effectLst>
            <a:outerShdw blurRad="292100" dist="139700" dir="2700000" algn="tl" rotWithShape="0">
              <a:srgbClr val="333333">
                <a:alpha val="65000"/>
              </a:srgbClr>
            </a:outerShdw>
          </a:effectLst>
        </p:spPr>
      </p:pic>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193" y="45040"/>
            <a:ext cx="5274980" cy="526130"/>
          </a:xfrm>
          <a:prstGeom prst="rect">
            <a:avLst/>
          </a:prstGeom>
          <a:ln>
            <a:noFill/>
          </a:ln>
          <a:effectLst>
            <a:softEdge rad="112500"/>
          </a:effectLst>
        </p:spPr>
      </p:pic>
      <p:sp>
        <p:nvSpPr>
          <p:cNvPr id="5" name="TextBox 4">
            <a:extLst>
              <a:ext uri="{FF2B5EF4-FFF2-40B4-BE49-F238E27FC236}">
                <a16:creationId xmlns:a16="http://schemas.microsoft.com/office/drawing/2014/main" id="{F594D74F-2FE9-B291-5067-D059156E7083}"/>
              </a:ext>
            </a:extLst>
          </p:cNvPr>
          <p:cNvSpPr txBox="1"/>
          <p:nvPr/>
        </p:nvSpPr>
        <p:spPr>
          <a:xfrm>
            <a:off x="9900592" y="84972"/>
            <a:ext cx="4572000" cy="461665"/>
          </a:xfrm>
          <a:prstGeom prst="rect">
            <a:avLst/>
          </a:prstGeom>
          <a:noFill/>
        </p:spPr>
        <p:txBody>
          <a:bodyPr wrap="square">
            <a:spAutoFit/>
          </a:bodyPr>
          <a:lstStyle/>
          <a:p>
            <a:pPr algn="l"/>
            <a:endParaRPr lang="en-GB" sz="1200" b="0" i="0" u="none" strike="noStrike" baseline="0" dirty="0">
              <a:solidFill>
                <a:srgbClr val="000000"/>
              </a:solidFill>
              <a:latin typeface="Calibri" panose="020F0502020204030204" pitchFamily="34" charset="0"/>
            </a:endParaRPr>
          </a:p>
          <a:p>
            <a:endParaRPr lang="en-GB" sz="1200" b="0" i="0" u="none" strike="noStrike" baseline="0" dirty="0">
              <a:latin typeface="Calibri" panose="020F0502020204030204" pitchFamily="34" charset="0"/>
            </a:endParaRPr>
          </a:p>
        </p:txBody>
      </p:sp>
      <p:sp>
        <p:nvSpPr>
          <p:cNvPr id="6" name="2 - Θέση περιεχομένου">
            <a:extLst>
              <a:ext uri="{FF2B5EF4-FFF2-40B4-BE49-F238E27FC236}">
                <a16:creationId xmlns:a16="http://schemas.microsoft.com/office/drawing/2014/main" id="{47ED7AA1-8E4D-7E1A-EB59-1F9B6B193B2F}"/>
              </a:ext>
            </a:extLst>
          </p:cNvPr>
          <p:cNvSpPr txBox="1">
            <a:spLocks/>
          </p:cNvSpPr>
          <p:nvPr/>
        </p:nvSpPr>
        <p:spPr>
          <a:xfrm>
            <a:off x="155193" y="1459644"/>
            <a:ext cx="2832631" cy="424867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l-GR" sz="2000" b="1" u="sng" dirty="0">
                <a:solidFill>
                  <a:schemeClr val="tx1">
                    <a:lumMod val="65000"/>
                    <a:lumOff val="35000"/>
                  </a:schemeClr>
                </a:solidFill>
                <a:latin typeface="+mj-lt"/>
              </a:rPr>
              <a:t>Περιλαμβάνε</a:t>
            </a:r>
            <a:r>
              <a:rPr lang="el-GR" sz="2000" dirty="0">
                <a:solidFill>
                  <a:schemeClr val="tx1">
                    <a:lumMod val="65000"/>
                    <a:lumOff val="35000"/>
                  </a:schemeClr>
                </a:solidFill>
                <a:latin typeface="+mj-lt"/>
              </a:rPr>
              <a:t>ι </a:t>
            </a:r>
          </a:p>
          <a:p>
            <a:r>
              <a:rPr lang="el-GR" sz="2000" b="1" dirty="0">
                <a:solidFill>
                  <a:schemeClr val="tx1">
                    <a:lumMod val="65000"/>
                    <a:lumOff val="35000"/>
                  </a:schemeClr>
                </a:solidFill>
                <a:latin typeface="+mj-lt"/>
              </a:rPr>
              <a:t>ΚΝΣ (γέφυρα) </a:t>
            </a:r>
          </a:p>
          <a:p>
            <a:r>
              <a:rPr lang="el-GR" sz="2000" b="1" dirty="0">
                <a:solidFill>
                  <a:schemeClr val="tx1">
                    <a:lumMod val="65000"/>
                    <a:lumOff val="35000"/>
                  </a:schemeClr>
                </a:solidFill>
                <a:latin typeface="+mj-lt"/>
              </a:rPr>
              <a:t>ΠΝΣ (φρενικό) </a:t>
            </a:r>
          </a:p>
          <a:p>
            <a:r>
              <a:rPr lang="el-GR" sz="2000" b="1" dirty="0" err="1">
                <a:solidFill>
                  <a:schemeClr val="tx1">
                    <a:lumMod val="65000"/>
                    <a:lumOff val="35000"/>
                  </a:schemeClr>
                </a:solidFill>
                <a:latin typeface="+mj-lt"/>
              </a:rPr>
              <a:t>Αναπν</a:t>
            </a:r>
            <a:r>
              <a:rPr lang="el-GR" sz="2000" b="1" dirty="0">
                <a:solidFill>
                  <a:schemeClr val="tx1">
                    <a:lumMod val="65000"/>
                    <a:lumOff val="35000"/>
                  </a:schemeClr>
                </a:solidFill>
                <a:latin typeface="+mj-lt"/>
              </a:rPr>
              <a:t>. μύες </a:t>
            </a:r>
          </a:p>
          <a:p>
            <a:r>
              <a:rPr lang="el-GR" sz="2000" b="1" dirty="0">
                <a:solidFill>
                  <a:schemeClr val="tx1">
                    <a:lumMod val="65000"/>
                    <a:lumOff val="35000"/>
                  </a:schemeClr>
                </a:solidFill>
                <a:latin typeface="+mj-lt"/>
              </a:rPr>
              <a:t>Θωρακικό τοίχωμα </a:t>
            </a:r>
          </a:p>
          <a:p>
            <a:r>
              <a:rPr lang="el-GR" sz="2000" b="1" dirty="0">
                <a:solidFill>
                  <a:schemeClr val="tx1">
                    <a:lumMod val="65000"/>
                    <a:lumOff val="35000"/>
                  </a:schemeClr>
                </a:solidFill>
                <a:latin typeface="+mj-lt"/>
              </a:rPr>
              <a:t>Πνεύμονες </a:t>
            </a:r>
          </a:p>
          <a:p>
            <a:r>
              <a:rPr lang="el-GR" sz="2000" b="1" dirty="0">
                <a:solidFill>
                  <a:schemeClr val="tx1">
                    <a:lumMod val="65000"/>
                    <a:lumOff val="35000"/>
                  </a:schemeClr>
                </a:solidFill>
                <a:latin typeface="+mj-lt"/>
              </a:rPr>
              <a:t>Ανώτερος αεραγωγός </a:t>
            </a:r>
          </a:p>
          <a:p>
            <a:r>
              <a:rPr lang="el-GR" sz="2000" b="1" dirty="0">
                <a:solidFill>
                  <a:schemeClr val="tx1">
                    <a:lumMod val="65000"/>
                    <a:lumOff val="35000"/>
                  </a:schemeClr>
                </a:solidFill>
                <a:latin typeface="+mj-lt"/>
              </a:rPr>
              <a:t>Βρογχικό δένδρο </a:t>
            </a:r>
          </a:p>
          <a:p>
            <a:r>
              <a:rPr lang="el-GR" sz="2000" b="1" dirty="0">
                <a:solidFill>
                  <a:schemeClr val="tx1">
                    <a:lumMod val="65000"/>
                    <a:lumOff val="35000"/>
                  </a:schemeClr>
                </a:solidFill>
                <a:latin typeface="+mj-lt"/>
              </a:rPr>
              <a:t>Κυψελίδες </a:t>
            </a:r>
          </a:p>
          <a:p>
            <a:r>
              <a:rPr lang="el-GR" sz="2000" b="1" dirty="0">
                <a:solidFill>
                  <a:schemeClr val="tx1">
                    <a:lumMod val="65000"/>
                    <a:lumOff val="35000"/>
                  </a:schemeClr>
                </a:solidFill>
                <a:latin typeface="+mj-lt"/>
              </a:rPr>
              <a:t>Πνευμονική αγγείωση </a:t>
            </a:r>
          </a:p>
        </p:txBody>
      </p:sp>
      <p:sp>
        <p:nvSpPr>
          <p:cNvPr id="13" name="1 - Τίτλος">
            <a:extLst>
              <a:ext uri="{FF2B5EF4-FFF2-40B4-BE49-F238E27FC236}">
                <a16:creationId xmlns:a16="http://schemas.microsoft.com/office/drawing/2014/main" id="{6A52E04C-4D3C-D9DB-DF46-293D97C237BB}"/>
              </a:ext>
            </a:extLst>
          </p:cNvPr>
          <p:cNvSpPr txBox="1">
            <a:spLocks/>
          </p:cNvSpPr>
          <p:nvPr/>
        </p:nvSpPr>
        <p:spPr>
          <a:xfrm>
            <a:off x="0" y="643647"/>
            <a:ext cx="388843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Το αναπνευστικό σύστημα</a:t>
            </a:r>
          </a:p>
        </p:txBody>
      </p:sp>
    </p:spTree>
    <p:extLst>
      <p:ext uri="{BB962C8B-B14F-4D97-AF65-F5344CB8AC3E}">
        <p14:creationId xmlns:p14="http://schemas.microsoft.com/office/powerpoint/2010/main" val="871368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432592"/>
            <a:ext cx="8352928" cy="5278659"/>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Να γνωρίζετε το φυσιολογικό εύρος τιμών των ζωτικών </a:t>
            </a:r>
            <a:r>
              <a:rPr kumimoji="0" lang="el-GR" sz="2000" b="0" i="0" u="none" strike="noStrike" kern="1200" cap="none" spc="0" normalizeH="0" baseline="0" noProof="0" dirty="0">
                <a:ln>
                  <a:noFill/>
                </a:ln>
                <a:solidFill>
                  <a:srgbClr val="FF0000"/>
                </a:solidFill>
                <a:effectLst/>
                <a:uLnTx/>
                <a:uFillTx/>
                <a:latin typeface="+mj-lt"/>
                <a:ea typeface="+mn-ea"/>
                <a:cs typeface="+mn-cs"/>
              </a:rPr>
              <a:t>σημείων</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και της </a:t>
            </a:r>
            <a:r>
              <a:rPr kumimoji="0" lang="el-GR" sz="2000" b="0" i="0" u="none" strike="noStrike" kern="1200" cap="none" spc="0" normalizeH="0" baseline="0" noProof="0" dirty="0">
                <a:ln>
                  <a:noFill/>
                </a:ln>
                <a:solidFill>
                  <a:srgbClr val="FF0000"/>
                </a:solidFill>
                <a:effectLst/>
                <a:uLnTx/>
                <a:uFillTx/>
                <a:latin typeface="+mj-lt"/>
                <a:ea typeface="+mn-ea"/>
                <a:cs typeface="+mn-cs"/>
              </a:rPr>
              <a:t>παλμικής οξυμετρίας </a:t>
            </a:r>
            <a:r>
              <a:rPr kumimoji="0" lang="el-GR" sz="2000" b="0" i="0" u="none" strike="noStrike" kern="1200" cap="none" spc="0" normalizeH="0" baseline="0" noProof="0" dirty="0">
                <a:ln>
                  <a:noFill/>
                </a:ln>
                <a:solidFill>
                  <a:prstClr val="black"/>
                </a:solidFill>
                <a:effectLst/>
                <a:uLnTx/>
                <a:uFillTx/>
                <a:latin typeface="+mj-lt"/>
                <a:ea typeface="+mn-ea"/>
                <a:cs typeface="+mn-cs"/>
              </a:rPr>
              <a:t>(</a:t>
            </a:r>
            <a:r>
              <a:rPr kumimoji="0" lang="en-US" sz="2000" b="0" i="0" u="none" strike="noStrike" kern="1200" cap="none" spc="0" normalizeH="0" baseline="0" noProof="0" dirty="0" err="1">
                <a:ln>
                  <a:noFill/>
                </a:ln>
                <a:solidFill>
                  <a:schemeClr val="tx1">
                    <a:lumMod val="65000"/>
                    <a:lumOff val="35000"/>
                  </a:schemeClr>
                </a:solidFill>
                <a:effectLst/>
                <a:uLnTx/>
                <a:uFillTx/>
                <a:latin typeface="+mj-lt"/>
                <a:ea typeface="+mn-ea"/>
                <a:cs typeface="+mn-cs"/>
              </a:rPr>
              <a:t>SpO</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2) του ασθενούς (η υποξία επηρεάζει τα ζωτικά σημεία και τον κορεσμό του Ο2)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Ανατρέξτε στο </a:t>
            </a:r>
            <a:r>
              <a:rPr kumimoji="0" lang="el-GR" sz="2000" b="0" i="0" u="none" strike="noStrike" kern="1200" cap="none" spc="0" normalizeH="0" baseline="0" noProof="0" dirty="0">
                <a:ln>
                  <a:noFill/>
                </a:ln>
                <a:solidFill>
                  <a:srgbClr val="FF0000"/>
                </a:solidFill>
                <a:effectLst/>
                <a:uLnTx/>
                <a:uFillTx/>
                <a:latin typeface="+mj-lt"/>
                <a:ea typeface="+mn-ea"/>
                <a:cs typeface="+mn-cs"/>
              </a:rPr>
              <a:t>ιστορικό του ασθενούς</a:t>
            </a:r>
            <a:r>
              <a:rPr kumimoji="0" lang="el-GR" sz="2000" b="0" i="0" u="none" strike="noStrike" kern="1200" cap="none" spc="0" normalizeH="0" baseline="0" noProof="0" dirty="0">
                <a:ln>
                  <a:noFill/>
                </a:ln>
                <a:solidFill>
                  <a:prstClr val="black"/>
                </a:solidFill>
                <a:effectLst/>
                <a:uLnTx/>
                <a:uFillTx/>
                <a:latin typeface="+mj-lt"/>
                <a:ea typeface="+mn-ea"/>
                <a:cs typeface="+mn-cs"/>
              </a:rPr>
              <a:t>.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Είναι σημαντικό να γνωρίζετε τον ασθενή με ΧΑΠ που κατακρατά διοξείδιο του άνθρακα. </a:t>
            </a: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Χορήγηση υψηλής συγκέντρωσης Ο2 έχει ως αποτέλεσμα σοβαρές παρενέργειες, όπως αναπνευστική καταστολή και δηλητηρίαση από οξυγόνο (τοξικότητα Ο2)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Παρέχετε </a:t>
            </a:r>
            <a:r>
              <a:rPr kumimoji="0" lang="el-GR" sz="2000" b="0" i="0" u="none" strike="noStrike" kern="1200" cap="none" spc="0" normalizeH="0" baseline="0" noProof="0" dirty="0">
                <a:ln>
                  <a:noFill/>
                </a:ln>
                <a:solidFill>
                  <a:srgbClr val="FF0000"/>
                </a:solidFill>
                <a:effectLst/>
                <a:uLnTx/>
                <a:uFillTx/>
                <a:latin typeface="Calibri Light" panose="020F0302020204030204"/>
                <a:ea typeface="+mn-ea"/>
                <a:cs typeface="+mn-cs"/>
              </a:rPr>
              <a:t>επαρκή ενημέρωση στον ασθενή και την οικογένειά του όσον αφορά την οξυγονοθεραπεία στο σπίτι </a:t>
            </a: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όσον αφορά να κατανοήσουν πλήρως τις ασφαλείς πρακτικές  στη χρήση του εξοπλισμού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λήψη μέτρων ασφαλείας στην οξυγονοθεραπεία είναι ζωτικής σημασίας</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827584" y="810082"/>
            <a:ext cx="6984776" cy="52613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Νοσηλευτικές ευθύνες για την χορήγηση Ο2</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634666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63888" y="749213"/>
            <a:ext cx="2282869" cy="958242"/>
          </a:xfrm>
        </p:spPr>
        <p:txBody>
          <a:bodyPr>
            <a:normAutofit/>
          </a:bodyPr>
          <a:lstStyle/>
          <a:p>
            <a:r>
              <a:rPr lang="el-GR" sz="2700" dirty="0">
                <a:solidFill>
                  <a:schemeClr val="tx1">
                    <a:lumMod val="65000"/>
                    <a:lumOff val="35000"/>
                  </a:schemeClr>
                </a:solidFill>
              </a:rPr>
              <a:t>ΒΙΒΛΙΟΓΡΑΦΙΑ</a:t>
            </a:r>
          </a:p>
        </p:txBody>
      </p:sp>
      <p:sp>
        <p:nvSpPr>
          <p:cNvPr id="3" name="Θέση περιεχομένου 2"/>
          <p:cNvSpPr>
            <a:spLocks noGrp="1"/>
          </p:cNvSpPr>
          <p:nvPr>
            <p:ph idx="1"/>
          </p:nvPr>
        </p:nvSpPr>
        <p:spPr>
          <a:xfrm>
            <a:off x="243242" y="1579454"/>
            <a:ext cx="8664878" cy="4153802"/>
          </a:xfrm>
        </p:spPr>
        <p:txBody>
          <a:bodyPr>
            <a:noAutofit/>
          </a:bodyPr>
          <a:lstStyle/>
          <a:p>
            <a:r>
              <a:rPr lang="el-GR" sz="1500" dirty="0">
                <a:solidFill>
                  <a:schemeClr val="tx1">
                    <a:lumMod val="65000"/>
                    <a:lumOff val="35000"/>
                  </a:schemeClr>
                </a:solidFill>
                <a:latin typeface="+mj-lt"/>
              </a:rPr>
              <a:t>Παπαγεωργίου Δ., Κελέση-Σταυροπούλου Μ., Φασόη-Μπαρκά Γ. Βασική Νοσηλευτική Θεωρία, Εκπαίδευση, Εφαρμογή. 2η Έκδοση, Ιατρικές Εκδόσεις Κωνσταντάρας, 2021</a:t>
            </a:r>
          </a:p>
          <a:p>
            <a:r>
              <a:rPr lang="en-GB" sz="1500" dirty="0">
                <a:solidFill>
                  <a:schemeClr val="tx1">
                    <a:lumMod val="65000"/>
                    <a:lumOff val="35000"/>
                  </a:schemeClr>
                </a:solidFill>
                <a:latin typeface="+mj-lt"/>
              </a:rPr>
              <a:t>Black JM., Hawks JH. (2005). Medical-surgical nursing: clinical</a:t>
            </a:r>
            <a:r>
              <a:rPr lang="el-GR" sz="1500" dirty="0">
                <a:solidFill>
                  <a:schemeClr val="tx1">
                    <a:lumMod val="65000"/>
                    <a:lumOff val="35000"/>
                  </a:schemeClr>
                </a:solidFill>
                <a:latin typeface="+mj-lt"/>
              </a:rPr>
              <a:t> </a:t>
            </a:r>
            <a:r>
              <a:rPr lang="en-GB" sz="1500" dirty="0">
                <a:solidFill>
                  <a:schemeClr val="tx1">
                    <a:lumMod val="65000"/>
                    <a:lumOff val="35000"/>
                  </a:schemeClr>
                </a:solidFill>
                <a:latin typeface="+mj-lt"/>
              </a:rPr>
              <a:t>management for positive outcomes, 7th ed. </a:t>
            </a:r>
            <a:r>
              <a:rPr lang="en-GB" sz="1500" dirty="0" err="1">
                <a:solidFill>
                  <a:schemeClr val="tx1">
                    <a:lumMod val="65000"/>
                    <a:lumOff val="35000"/>
                  </a:schemeClr>
                </a:solidFill>
                <a:latin typeface="+mj-lt"/>
              </a:rPr>
              <a:t>St.Louis</a:t>
            </a:r>
            <a:r>
              <a:rPr lang="en-GB" sz="1500" dirty="0">
                <a:solidFill>
                  <a:schemeClr val="tx1">
                    <a:lumMod val="65000"/>
                    <a:lumOff val="35000"/>
                  </a:schemeClr>
                </a:solidFill>
                <a:latin typeface="+mj-lt"/>
              </a:rPr>
              <a:t>: </a:t>
            </a:r>
            <a:r>
              <a:rPr lang="en-GB" sz="1500" dirty="0" err="1">
                <a:solidFill>
                  <a:schemeClr val="tx1">
                    <a:lumMod val="65000"/>
                    <a:lumOff val="35000"/>
                  </a:schemeClr>
                </a:solidFill>
                <a:latin typeface="+mj-lt"/>
              </a:rPr>
              <a:t>Elevier</a:t>
            </a:r>
            <a:r>
              <a:rPr lang="el-GR" sz="1500" dirty="0">
                <a:solidFill>
                  <a:schemeClr val="tx1">
                    <a:lumMod val="65000"/>
                    <a:lumOff val="35000"/>
                  </a:schemeClr>
                </a:solidFill>
                <a:latin typeface="+mj-lt"/>
              </a:rPr>
              <a:t>, </a:t>
            </a:r>
            <a:r>
              <a:rPr lang="en-GB" sz="1500" dirty="0">
                <a:solidFill>
                  <a:schemeClr val="tx1">
                    <a:lumMod val="65000"/>
                    <a:lumOff val="35000"/>
                  </a:schemeClr>
                </a:solidFill>
                <a:latin typeface="+mj-lt"/>
              </a:rPr>
              <a:t>Mosby.</a:t>
            </a:r>
            <a:endParaRPr lang="el-GR" sz="1500" dirty="0">
              <a:solidFill>
                <a:schemeClr val="tx1">
                  <a:lumMod val="65000"/>
                  <a:lumOff val="35000"/>
                </a:schemeClr>
              </a:solidFill>
              <a:latin typeface="+mj-lt"/>
            </a:endParaRPr>
          </a:p>
          <a:p>
            <a:r>
              <a:rPr lang="en-US" sz="1500" dirty="0">
                <a:solidFill>
                  <a:schemeClr val="tx1">
                    <a:lumMod val="65000"/>
                    <a:lumOff val="35000"/>
                  </a:schemeClr>
                </a:solidFill>
                <a:latin typeface="+mj-lt"/>
              </a:rPr>
              <a:t>Hall J, Wood LDH. Oxygen therapy in the critically ill patient. In: Hall JB, Schmidt GA, Wood LDH, eds.</a:t>
            </a:r>
            <a:r>
              <a:rPr lang="el-GR" sz="1500" dirty="0">
                <a:solidFill>
                  <a:schemeClr val="tx1">
                    <a:lumMod val="65000"/>
                    <a:lumOff val="35000"/>
                  </a:schemeClr>
                </a:solidFill>
                <a:latin typeface="+mj-lt"/>
              </a:rPr>
              <a:t> </a:t>
            </a:r>
            <a:r>
              <a:rPr lang="en-US" sz="1500" dirty="0">
                <a:solidFill>
                  <a:schemeClr val="tx1">
                    <a:lumMod val="65000"/>
                    <a:lumOff val="35000"/>
                  </a:schemeClr>
                </a:solidFill>
                <a:latin typeface="+mj-lt"/>
              </a:rPr>
              <a:t>Principal of critical care. New York, McGraw-Hill Inc., 1992.</a:t>
            </a:r>
            <a:endParaRPr lang="el-GR" sz="1500" dirty="0">
              <a:solidFill>
                <a:schemeClr val="tx1">
                  <a:lumMod val="65000"/>
                  <a:lumOff val="35000"/>
                </a:schemeClr>
              </a:solidFill>
              <a:latin typeface="+mj-lt"/>
            </a:endParaRPr>
          </a:p>
          <a:p>
            <a:r>
              <a:rPr lang="fr-FR" sz="1500" dirty="0">
                <a:solidFill>
                  <a:schemeClr val="tx1">
                    <a:lumMod val="65000"/>
                    <a:lumOff val="35000"/>
                  </a:schemeClr>
                </a:solidFill>
                <a:latin typeface="+mj-lt"/>
              </a:rPr>
              <a:t>Acute </a:t>
            </a:r>
            <a:r>
              <a:rPr lang="fr-FR" sz="1500" dirty="0" err="1">
                <a:solidFill>
                  <a:schemeClr val="tx1">
                    <a:lumMod val="65000"/>
                    <a:lumOff val="35000"/>
                  </a:schemeClr>
                </a:solidFill>
                <a:latin typeface="+mj-lt"/>
              </a:rPr>
              <a:t>Respiratory</a:t>
            </a:r>
            <a:r>
              <a:rPr lang="fr-FR" sz="1500" dirty="0">
                <a:solidFill>
                  <a:schemeClr val="tx1">
                    <a:lumMod val="65000"/>
                    <a:lumOff val="35000"/>
                  </a:schemeClr>
                </a:solidFill>
                <a:latin typeface="+mj-lt"/>
              </a:rPr>
              <a:t> </a:t>
            </a:r>
            <a:r>
              <a:rPr lang="fr-FR" sz="1500" dirty="0" err="1">
                <a:solidFill>
                  <a:schemeClr val="tx1">
                    <a:lumMod val="65000"/>
                    <a:lumOff val="35000"/>
                  </a:schemeClr>
                </a:solidFill>
                <a:latin typeface="+mj-lt"/>
              </a:rPr>
              <a:t>Distress</a:t>
            </a:r>
            <a:r>
              <a:rPr lang="fr-FR" sz="1500" dirty="0">
                <a:solidFill>
                  <a:schemeClr val="tx1">
                    <a:lumMod val="65000"/>
                    <a:lumOff val="35000"/>
                  </a:schemeClr>
                </a:solidFill>
                <a:latin typeface="+mj-lt"/>
              </a:rPr>
              <a:t> Syndrome. (2012). JAMA,  307(23).doi:10.1001/jama.2012.5669</a:t>
            </a:r>
            <a:endParaRPr lang="el-GR" sz="1500" dirty="0">
              <a:solidFill>
                <a:schemeClr val="tx1">
                  <a:lumMod val="65000"/>
                  <a:lumOff val="35000"/>
                </a:schemeClr>
              </a:solidFill>
              <a:latin typeface="+mj-lt"/>
            </a:endParaRPr>
          </a:p>
          <a:p>
            <a:r>
              <a:rPr lang="en-GB" sz="1500" dirty="0">
                <a:solidFill>
                  <a:schemeClr val="tx1">
                    <a:lumMod val="65000"/>
                    <a:lumOff val="35000"/>
                  </a:schemeClr>
                </a:solidFill>
                <a:latin typeface="+mj-lt"/>
              </a:rPr>
              <a:t>Sarkar M, Niranjan N, </a:t>
            </a:r>
            <a:r>
              <a:rPr lang="en-GB" sz="1500" dirty="0" err="1">
                <a:solidFill>
                  <a:schemeClr val="tx1">
                    <a:lumMod val="65000"/>
                    <a:lumOff val="35000"/>
                  </a:schemeClr>
                </a:solidFill>
                <a:latin typeface="+mj-lt"/>
              </a:rPr>
              <a:t>Banyal</a:t>
            </a:r>
            <a:r>
              <a:rPr lang="en-GB" sz="1500" dirty="0">
                <a:solidFill>
                  <a:schemeClr val="tx1">
                    <a:lumMod val="65000"/>
                    <a:lumOff val="35000"/>
                  </a:schemeClr>
                </a:solidFill>
                <a:latin typeface="+mj-lt"/>
              </a:rPr>
              <a:t> PK. Mechanisms of hypoxemia. Lung India. 2017 Jan-Feb;34(1):47-60. [PMC free article] [PubMed]</a:t>
            </a:r>
            <a:endParaRPr lang="el-GR" sz="1500" dirty="0">
              <a:solidFill>
                <a:schemeClr val="tx1">
                  <a:lumMod val="65000"/>
                  <a:lumOff val="35000"/>
                </a:schemeClr>
              </a:solidFill>
              <a:latin typeface="+mj-lt"/>
            </a:endParaRPr>
          </a:p>
          <a:p>
            <a:r>
              <a:rPr lang="en-US" sz="1500" dirty="0">
                <a:solidFill>
                  <a:schemeClr val="tx1">
                    <a:lumMod val="65000"/>
                    <a:lumOff val="35000"/>
                  </a:schemeClr>
                </a:solidFill>
                <a:latin typeface="+mj-lt"/>
              </a:rPr>
              <a:t>Fuentes S, Chowdhury YS. Fraction of Inspired Oxygen. [Updated 2022 Nov 29]. In: </a:t>
            </a:r>
            <a:r>
              <a:rPr lang="en-US" sz="1500" dirty="0" err="1">
                <a:solidFill>
                  <a:schemeClr val="tx1">
                    <a:lumMod val="65000"/>
                    <a:lumOff val="35000"/>
                  </a:schemeClr>
                </a:solidFill>
                <a:latin typeface="+mj-lt"/>
              </a:rPr>
              <a:t>StatPearls</a:t>
            </a:r>
            <a:r>
              <a:rPr lang="en-US" sz="1500" dirty="0">
                <a:solidFill>
                  <a:schemeClr val="tx1">
                    <a:lumMod val="65000"/>
                    <a:lumOff val="35000"/>
                  </a:schemeClr>
                </a:solidFill>
                <a:latin typeface="+mj-lt"/>
              </a:rPr>
              <a:t> [Internet]. Treasure Island (FL): </a:t>
            </a:r>
            <a:r>
              <a:rPr lang="en-US" sz="1500" dirty="0" err="1">
                <a:solidFill>
                  <a:schemeClr val="tx1">
                    <a:lumMod val="65000"/>
                    <a:lumOff val="35000"/>
                  </a:schemeClr>
                </a:solidFill>
                <a:latin typeface="+mj-lt"/>
              </a:rPr>
              <a:t>StatPearls</a:t>
            </a:r>
            <a:r>
              <a:rPr lang="en-US" sz="1500" dirty="0">
                <a:solidFill>
                  <a:schemeClr val="tx1">
                    <a:lumMod val="65000"/>
                    <a:lumOff val="35000"/>
                  </a:schemeClr>
                </a:solidFill>
                <a:latin typeface="+mj-lt"/>
              </a:rPr>
              <a:t> Publishing; 2023 Jan-. Available from: </a:t>
            </a:r>
            <a:r>
              <a:rPr lang="en-US" sz="1500" dirty="0">
                <a:solidFill>
                  <a:schemeClr val="tx1">
                    <a:lumMod val="65000"/>
                    <a:lumOff val="35000"/>
                  </a:schemeClr>
                </a:solidFill>
                <a:latin typeface="+mj-lt"/>
                <a:hlinkClick r:id="rId2"/>
              </a:rPr>
              <a:t>https://www.ncbi.nlm.nih.gov/books/NBK560867/</a:t>
            </a:r>
            <a:endParaRPr lang="en-US" sz="1500" dirty="0">
              <a:solidFill>
                <a:schemeClr val="tx1">
                  <a:lumMod val="65000"/>
                  <a:lumOff val="35000"/>
                </a:schemeClr>
              </a:solidFill>
              <a:latin typeface="+mj-lt"/>
            </a:endParaRPr>
          </a:p>
          <a:p>
            <a:r>
              <a:rPr lang="en-GB" sz="1500" dirty="0">
                <a:solidFill>
                  <a:schemeClr val="tx1">
                    <a:lumMod val="65000"/>
                    <a:lumOff val="35000"/>
                  </a:schemeClr>
                </a:solidFill>
                <a:latin typeface="+mj-lt"/>
                <a:hlinkClick r:id="rId3"/>
              </a:rPr>
              <a:t>https://wtcs.pressbooks.pub/nursingskills/chapter/11-6-checklist-for-oxygen-therapy/</a:t>
            </a:r>
            <a:endParaRPr lang="en-GB" sz="1500" dirty="0">
              <a:solidFill>
                <a:schemeClr val="tx1">
                  <a:lumMod val="65000"/>
                  <a:lumOff val="35000"/>
                </a:schemeClr>
              </a:solidFill>
              <a:latin typeface="+mj-lt"/>
            </a:endParaRPr>
          </a:p>
          <a:p>
            <a:r>
              <a:rPr lang="en-US" sz="1500" dirty="0" err="1">
                <a:solidFill>
                  <a:schemeClr val="tx1">
                    <a:lumMod val="65000"/>
                    <a:lumOff val="35000"/>
                  </a:schemeClr>
                </a:solidFill>
                <a:latin typeface="+mj-lt"/>
              </a:rPr>
              <a:t>Allibone</a:t>
            </a:r>
            <a:r>
              <a:rPr lang="en-US" sz="1500" dirty="0">
                <a:solidFill>
                  <a:schemeClr val="tx1">
                    <a:lumMod val="65000"/>
                    <a:lumOff val="35000"/>
                  </a:schemeClr>
                </a:solidFill>
                <a:latin typeface="+mj-lt"/>
              </a:rPr>
              <a:t> E, Soares T, Wilson A (2018) Safe and effective use of supplemental oxygen therapy. Nursing Standard. </a:t>
            </a:r>
            <a:r>
              <a:rPr lang="en-US" sz="1500" dirty="0" err="1">
                <a:solidFill>
                  <a:schemeClr val="tx1">
                    <a:lumMod val="65000"/>
                    <a:lumOff val="35000"/>
                  </a:schemeClr>
                </a:solidFill>
                <a:latin typeface="+mj-lt"/>
              </a:rPr>
              <a:t>doi</a:t>
            </a:r>
            <a:r>
              <a:rPr lang="en-US" sz="1500" dirty="0">
                <a:solidFill>
                  <a:schemeClr val="tx1">
                    <a:lumMod val="65000"/>
                    <a:lumOff val="35000"/>
                  </a:schemeClr>
                </a:solidFill>
                <a:latin typeface="+mj-lt"/>
              </a:rPr>
              <a:t>: 10.7748/ns.2018.e11227</a:t>
            </a:r>
          </a:p>
          <a:p>
            <a:r>
              <a:rPr lang="en-US" sz="1500" dirty="0">
                <a:solidFill>
                  <a:schemeClr val="tx1">
                    <a:lumMod val="65000"/>
                    <a:lumOff val="35000"/>
                  </a:schemeClr>
                </a:solidFill>
                <a:latin typeface="+mj-lt"/>
              </a:rPr>
              <a:t>Olive SÂ (2016) Practical procedures: oxygen </a:t>
            </a:r>
            <a:r>
              <a:rPr lang="en-US" sz="1500" dirty="0" err="1">
                <a:solidFill>
                  <a:schemeClr val="tx1">
                    <a:lumMod val="65000"/>
                    <a:lumOff val="35000"/>
                  </a:schemeClr>
                </a:solidFill>
                <a:latin typeface="+mj-lt"/>
              </a:rPr>
              <a:t>therapy.Â</a:t>
            </a:r>
            <a:r>
              <a:rPr lang="en-US" sz="1500" dirty="0">
                <a:solidFill>
                  <a:schemeClr val="tx1">
                    <a:lumMod val="65000"/>
                    <a:lumOff val="35000"/>
                  </a:schemeClr>
                </a:solidFill>
                <a:latin typeface="+mj-lt"/>
              </a:rPr>
              <a:t> Nursing Times; 112: 1/2, 12-14.</a:t>
            </a:r>
            <a:endParaRPr lang="el-GR" sz="1500" dirty="0">
              <a:solidFill>
                <a:schemeClr val="tx1">
                  <a:lumMod val="65000"/>
                  <a:lumOff val="35000"/>
                </a:schemeClr>
              </a:solidFill>
              <a:latin typeface="+mj-lt"/>
            </a:endParaRPr>
          </a:p>
          <a:p>
            <a:r>
              <a:rPr lang="en-GB" sz="1500" dirty="0">
                <a:solidFill>
                  <a:schemeClr val="tx1">
                    <a:lumMod val="65000"/>
                    <a:lumOff val="35000"/>
                  </a:schemeClr>
                </a:solidFill>
                <a:latin typeface="+mj-lt"/>
                <a:hlinkClick r:id="rId4"/>
              </a:rPr>
              <a:t>https://www.youtube.com/watch?v=GVU_zANtroE&amp;t=74s</a:t>
            </a:r>
            <a:endParaRPr lang="el-GR" sz="1500" dirty="0">
              <a:solidFill>
                <a:schemeClr val="tx1">
                  <a:lumMod val="65000"/>
                  <a:lumOff val="35000"/>
                </a:schemeClr>
              </a:solidFill>
              <a:latin typeface="+mj-lt"/>
            </a:endParaRPr>
          </a:p>
          <a:p>
            <a:endParaRPr lang="el-GR" sz="1500" dirty="0">
              <a:solidFill>
                <a:schemeClr val="tx1">
                  <a:lumMod val="65000"/>
                  <a:lumOff val="35000"/>
                </a:schemeClr>
              </a:solidFill>
              <a:latin typeface="+mj-lt"/>
            </a:endParaRPr>
          </a:p>
          <a:p>
            <a:endParaRPr lang="el-GR" sz="1500" dirty="0">
              <a:solidFill>
                <a:schemeClr val="tx1">
                  <a:lumMod val="65000"/>
                  <a:lumOff val="35000"/>
                </a:schemeClr>
              </a:solidFill>
              <a:latin typeface="+mj-lt"/>
            </a:endParaRPr>
          </a:p>
          <a:p>
            <a:endParaRPr lang="el-GR" sz="1500" dirty="0">
              <a:solidFill>
                <a:schemeClr val="tx1">
                  <a:lumMod val="65000"/>
                  <a:lumOff val="35000"/>
                </a:schemeClr>
              </a:solidFill>
              <a:latin typeface="+mj-lt"/>
            </a:endParaRPr>
          </a:p>
          <a:p>
            <a:pPr marL="0" indent="0">
              <a:buNone/>
            </a:pPr>
            <a:endParaRPr lang="en-US" sz="1500" dirty="0">
              <a:solidFill>
                <a:schemeClr val="tx1">
                  <a:lumMod val="65000"/>
                  <a:lumOff val="35000"/>
                </a:schemeClr>
              </a:solidFill>
              <a:latin typeface="+mj-lt"/>
            </a:endParaRPr>
          </a:p>
          <a:p>
            <a:endParaRPr lang="en-US" sz="1500" dirty="0">
              <a:solidFill>
                <a:schemeClr val="tx1">
                  <a:lumMod val="65000"/>
                  <a:lumOff val="35000"/>
                </a:schemeClr>
              </a:solidFill>
              <a:latin typeface="+mj-lt"/>
            </a:endParaRPr>
          </a:p>
          <a:p>
            <a:endParaRPr lang="en-US" sz="1500" dirty="0">
              <a:solidFill>
                <a:schemeClr val="tx1">
                  <a:lumMod val="65000"/>
                  <a:lumOff val="35000"/>
                </a:schemeClr>
              </a:solidFill>
              <a:latin typeface="+mj-lt"/>
            </a:endParaRPr>
          </a:p>
          <a:p>
            <a:endParaRPr lang="el-GR" sz="1500" dirty="0">
              <a:solidFill>
                <a:schemeClr val="tx1">
                  <a:lumMod val="65000"/>
                  <a:lumOff val="35000"/>
                </a:schemeClr>
              </a:solidFill>
              <a:latin typeface="+mj-lt"/>
            </a:endParaRPr>
          </a:p>
          <a:p>
            <a:endParaRPr lang="el-GR" sz="1500" dirty="0">
              <a:solidFill>
                <a:schemeClr val="tx1">
                  <a:lumMod val="65000"/>
                  <a:lumOff val="35000"/>
                </a:schemeClr>
              </a:solidFill>
              <a:latin typeface="+mj-lt"/>
            </a:endParaRPr>
          </a:p>
        </p:txBody>
      </p:sp>
      <p:pic>
        <p:nvPicPr>
          <p:cNvPr id="4" name="Εικόνα 3">
            <a:extLst>
              <a:ext uri="{FF2B5EF4-FFF2-40B4-BE49-F238E27FC236}">
                <a16:creationId xmlns:a16="http://schemas.microsoft.com/office/drawing/2014/main" id="{6BB295E4-E11D-3A7D-375B-23D161221112}"/>
              </a:ext>
            </a:extLst>
          </p:cNvPr>
          <p:cNvPicPr>
            <a:picLocks noChangeAspect="1"/>
          </p:cNvPicPr>
          <p:nvPr/>
        </p:nvPicPr>
        <p:blipFill>
          <a:blip r:embed="rId5"/>
          <a:stretch>
            <a:fillRect/>
          </a:stretch>
        </p:blipFill>
        <p:spPr>
          <a:xfrm>
            <a:off x="239561" y="116632"/>
            <a:ext cx="5276546" cy="525826"/>
          </a:xfrm>
          <a:prstGeom prst="rect">
            <a:avLst/>
          </a:prstGeom>
        </p:spPr>
      </p:pic>
    </p:spTree>
    <p:extLst>
      <p:ext uri="{BB962C8B-B14F-4D97-AF65-F5344CB8AC3E}">
        <p14:creationId xmlns:p14="http://schemas.microsoft.com/office/powerpoint/2010/main" val="423788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CA5ADC-7E56-7272-D568-B6D2DD35246E}"/>
              </a:ext>
            </a:extLst>
          </p:cNvPr>
          <p:cNvSpPr txBox="1"/>
          <p:nvPr/>
        </p:nvSpPr>
        <p:spPr>
          <a:xfrm>
            <a:off x="1830506" y="4869160"/>
            <a:ext cx="5482988" cy="1200329"/>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Segoe Print" panose="02000600000000000000" pitchFamily="2" charset="0"/>
                <a:ea typeface="+mn-ea"/>
                <a:cs typeface="Calibri Light" panose="020F0302020204030204" pitchFamily="34" charset="0"/>
              </a:rPr>
              <a:t>Ευχαριστώ πολύ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Segoe Print" panose="02000600000000000000" pitchFamily="2" charset="0"/>
                <a:ea typeface="+mn-ea"/>
                <a:cs typeface="Calibri Light" panose="020F0302020204030204" pitchFamily="34" charset="0"/>
              </a:rPr>
              <a:t>Για την προσοχή σας </a:t>
            </a:r>
            <a:endParaRPr kumimoji="0" lang="en-US" sz="2400" b="1" i="0" u="none" strike="noStrike" kern="1200" cap="none" spc="0" normalizeH="0" baseline="0" noProof="0" dirty="0">
              <a:ln>
                <a:noFill/>
              </a:ln>
              <a:solidFill>
                <a:prstClr val="black">
                  <a:lumMod val="65000"/>
                  <a:lumOff val="35000"/>
                </a:prstClr>
              </a:solidFill>
              <a:effectLst/>
              <a:uLnTx/>
              <a:uFillTx/>
              <a:latin typeface="Segoe Print" panose="02000600000000000000" pitchFamily="2" charset="0"/>
              <a:ea typeface="+mn-ea"/>
              <a:cs typeface="Calibri Light" panose="020F0302020204030204" pitchFamily="34" charset="0"/>
            </a:endParaRP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Segoe Print" panose="02000600000000000000" pitchFamily="2" charset="0"/>
              <a:ea typeface="+mn-ea"/>
              <a:cs typeface="Calibri Light" panose="020F0302020204030204" pitchFamily="34" charset="0"/>
            </a:endParaRPr>
          </a:p>
        </p:txBody>
      </p:sp>
      <p:pic>
        <p:nvPicPr>
          <p:cNvPr id="5" name="Εικόνα 4">
            <a:extLst>
              <a:ext uri="{FF2B5EF4-FFF2-40B4-BE49-F238E27FC236}">
                <a16:creationId xmlns:a16="http://schemas.microsoft.com/office/drawing/2014/main" id="{48F9EB6F-E8F3-FB4F-81BF-E5A8C516BD4A}"/>
              </a:ext>
            </a:extLst>
          </p:cNvPr>
          <p:cNvPicPr>
            <a:picLocks noChangeAspect="1"/>
          </p:cNvPicPr>
          <p:nvPr/>
        </p:nvPicPr>
        <p:blipFill>
          <a:blip r:embed="rId3"/>
          <a:stretch>
            <a:fillRect/>
          </a:stretch>
        </p:blipFill>
        <p:spPr>
          <a:xfrm>
            <a:off x="0" y="64748"/>
            <a:ext cx="5276546" cy="525826"/>
          </a:xfrm>
          <a:prstGeom prst="rect">
            <a:avLst/>
          </a:prstGeom>
        </p:spPr>
      </p:pic>
      <p:pic>
        <p:nvPicPr>
          <p:cNvPr id="3" name="Εικόνα 2">
            <a:extLst>
              <a:ext uri="{FF2B5EF4-FFF2-40B4-BE49-F238E27FC236}">
                <a16:creationId xmlns:a16="http://schemas.microsoft.com/office/drawing/2014/main" id="{30E2CFC2-D775-ED17-4962-9047B148711D}"/>
              </a:ext>
            </a:extLst>
          </p:cNvPr>
          <p:cNvPicPr>
            <a:picLocks noChangeAspect="1"/>
          </p:cNvPicPr>
          <p:nvPr/>
        </p:nvPicPr>
        <p:blipFill>
          <a:blip r:embed="rId4"/>
          <a:stretch>
            <a:fillRect/>
          </a:stretch>
        </p:blipFill>
        <p:spPr>
          <a:xfrm>
            <a:off x="1577550" y="908720"/>
            <a:ext cx="5670630" cy="3780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851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193" y="45040"/>
            <a:ext cx="5274980" cy="526130"/>
          </a:xfrm>
          <a:prstGeom prst="rect">
            <a:avLst/>
          </a:prstGeom>
          <a:ln>
            <a:noFill/>
          </a:ln>
          <a:effectLst>
            <a:softEdge rad="112500"/>
          </a:effectLst>
        </p:spPr>
      </p:pic>
      <p:sp>
        <p:nvSpPr>
          <p:cNvPr id="5" name="TextBox 4">
            <a:extLst>
              <a:ext uri="{FF2B5EF4-FFF2-40B4-BE49-F238E27FC236}">
                <a16:creationId xmlns:a16="http://schemas.microsoft.com/office/drawing/2014/main" id="{F594D74F-2FE9-B291-5067-D059156E7083}"/>
              </a:ext>
            </a:extLst>
          </p:cNvPr>
          <p:cNvSpPr txBox="1"/>
          <p:nvPr/>
        </p:nvSpPr>
        <p:spPr>
          <a:xfrm>
            <a:off x="9900592" y="84972"/>
            <a:ext cx="4572000" cy="461665"/>
          </a:xfrm>
          <a:prstGeom prst="rect">
            <a:avLst/>
          </a:prstGeom>
          <a:noFill/>
        </p:spPr>
        <p:txBody>
          <a:bodyPr wrap="square">
            <a:spAutoFit/>
          </a:bodyPr>
          <a:lstStyle/>
          <a:p>
            <a:pPr algn="l"/>
            <a:endParaRPr lang="en-GB" sz="1200" b="0" i="0" u="none" strike="noStrike" baseline="0" dirty="0">
              <a:solidFill>
                <a:srgbClr val="000000"/>
              </a:solidFill>
              <a:latin typeface="Calibri" panose="020F0502020204030204" pitchFamily="34" charset="0"/>
            </a:endParaRPr>
          </a:p>
          <a:p>
            <a:endParaRPr lang="en-GB" sz="1200" b="0" i="0" u="none" strike="noStrike" baseline="0" dirty="0">
              <a:latin typeface="Calibri" panose="020F0502020204030204" pitchFamily="34" charset="0"/>
            </a:endParaRPr>
          </a:p>
        </p:txBody>
      </p:sp>
      <p:sp>
        <p:nvSpPr>
          <p:cNvPr id="6" name="2 - Θέση περιεχομένου">
            <a:extLst>
              <a:ext uri="{FF2B5EF4-FFF2-40B4-BE49-F238E27FC236}">
                <a16:creationId xmlns:a16="http://schemas.microsoft.com/office/drawing/2014/main" id="{47ED7AA1-8E4D-7E1A-EB59-1F9B6B193B2F}"/>
              </a:ext>
            </a:extLst>
          </p:cNvPr>
          <p:cNvSpPr txBox="1">
            <a:spLocks/>
          </p:cNvSpPr>
          <p:nvPr/>
        </p:nvSpPr>
        <p:spPr>
          <a:xfrm>
            <a:off x="642593" y="2288154"/>
            <a:ext cx="4865511" cy="409317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l-GR" sz="2000" b="0" i="0" dirty="0">
                <a:solidFill>
                  <a:srgbClr val="00B050"/>
                </a:solidFill>
                <a:effectLst/>
                <a:latin typeface="+mj-lt"/>
              </a:rPr>
              <a:t>Η αναπνοή αποτελεί μία από τις σημαντικότερες λειτουργίες του οργανισμού. </a:t>
            </a:r>
          </a:p>
          <a:p>
            <a:r>
              <a:rPr lang="el-GR" sz="2000" b="0" i="0" dirty="0">
                <a:solidFill>
                  <a:schemeClr val="tx1">
                    <a:lumMod val="65000"/>
                    <a:lumOff val="35000"/>
                  </a:schemeClr>
                </a:solidFill>
                <a:effectLst/>
                <a:latin typeface="+mj-lt"/>
              </a:rPr>
              <a:t>Εξυπηρετείται από το αναπνευστικό σύστημα που σκοπός του είναι η διατήρηση των φυσιολογικών επιπέδων Ο2, διοξειδίου του άνθρακα και </a:t>
            </a:r>
            <a:r>
              <a:rPr lang="el-GR" sz="2000" b="0" i="0" dirty="0" err="1">
                <a:solidFill>
                  <a:schemeClr val="tx1">
                    <a:lumMod val="65000"/>
                    <a:lumOff val="35000"/>
                  </a:schemeClr>
                </a:solidFill>
                <a:effectLst/>
                <a:latin typeface="+mj-lt"/>
              </a:rPr>
              <a:t>pH</a:t>
            </a:r>
            <a:r>
              <a:rPr lang="el-GR" sz="2000" b="0" i="0" dirty="0">
                <a:solidFill>
                  <a:schemeClr val="tx1">
                    <a:lumMod val="65000"/>
                    <a:lumOff val="35000"/>
                  </a:schemeClr>
                </a:solidFill>
                <a:effectLst/>
                <a:latin typeface="+mj-lt"/>
              </a:rPr>
              <a:t> στο αρτηριακό αίμα. </a:t>
            </a:r>
          </a:p>
          <a:p>
            <a:r>
              <a:rPr lang="el-GR" sz="2000" b="0" i="0" dirty="0">
                <a:solidFill>
                  <a:schemeClr val="tx1">
                    <a:lumMod val="65000"/>
                    <a:lumOff val="35000"/>
                  </a:schemeClr>
                </a:solidFill>
                <a:effectLst/>
                <a:latin typeface="+mj-lt"/>
              </a:rPr>
              <a:t>Ρυθμίζεται από το αναπνευστικό κέντρο που βρίσκεται στον προμήκη μυελό. </a:t>
            </a:r>
          </a:p>
          <a:p>
            <a:r>
              <a:rPr lang="el-GR" sz="2000" b="0" i="0" dirty="0">
                <a:solidFill>
                  <a:schemeClr val="tx1">
                    <a:lumMod val="65000"/>
                    <a:lumOff val="35000"/>
                  </a:schemeClr>
                </a:solidFill>
                <a:effectLst/>
                <a:latin typeface="+mj-lt"/>
              </a:rPr>
              <a:t>Ο φυσιολογικός ρυθμός των αναπνοών σε ενήλικα είναι 14 - 18/λεπτό και στα νεογνά περίπου 40/λεπτό.</a:t>
            </a:r>
            <a:r>
              <a:rPr lang="el-GR" sz="2000" b="0" i="0" u="sng" dirty="0">
                <a:solidFill>
                  <a:schemeClr val="tx1">
                    <a:lumMod val="65000"/>
                    <a:lumOff val="35000"/>
                  </a:schemeClr>
                </a:solidFill>
                <a:effectLst/>
                <a:latin typeface="+mj-lt"/>
              </a:rPr>
              <a:t> </a:t>
            </a:r>
          </a:p>
        </p:txBody>
      </p:sp>
      <p:sp>
        <p:nvSpPr>
          <p:cNvPr id="13" name="1 - Τίτλος">
            <a:extLst>
              <a:ext uri="{FF2B5EF4-FFF2-40B4-BE49-F238E27FC236}">
                <a16:creationId xmlns:a16="http://schemas.microsoft.com/office/drawing/2014/main" id="{6A52E04C-4D3C-D9DB-DF46-293D97C237BB}"/>
              </a:ext>
            </a:extLst>
          </p:cNvPr>
          <p:cNvSpPr txBox="1">
            <a:spLocks/>
          </p:cNvSpPr>
          <p:nvPr/>
        </p:nvSpPr>
        <p:spPr>
          <a:xfrm>
            <a:off x="0" y="643647"/>
            <a:ext cx="774035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Η αναπνοή &amp; το οξυγόνο στον ανθρώπινο οργανισμό</a:t>
            </a:r>
          </a:p>
        </p:txBody>
      </p:sp>
      <p:sp>
        <p:nvSpPr>
          <p:cNvPr id="7" name="2 - Θέση περιεχομένου">
            <a:extLst>
              <a:ext uri="{FF2B5EF4-FFF2-40B4-BE49-F238E27FC236}">
                <a16:creationId xmlns:a16="http://schemas.microsoft.com/office/drawing/2014/main" id="{220C9F46-ADF0-2462-BB9F-E01EB7B4BC4B}"/>
              </a:ext>
            </a:extLst>
          </p:cNvPr>
          <p:cNvSpPr txBox="1">
            <a:spLocks/>
          </p:cNvSpPr>
          <p:nvPr/>
        </p:nvSpPr>
        <p:spPr>
          <a:xfrm>
            <a:off x="642594" y="1456333"/>
            <a:ext cx="8161223" cy="64948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l-GR" sz="2000" i="0" dirty="0">
                <a:solidFill>
                  <a:schemeClr val="tx1">
                    <a:lumMod val="65000"/>
                    <a:lumOff val="35000"/>
                  </a:schemeClr>
                </a:solidFill>
                <a:effectLst/>
                <a:latin typeface="+mj-lt"/>
              </a:rPr>
              <a:t>O μέσος ανθρώπινος </a:t>
            </a:r>
            <a:r>
              <a:rPr lang="el-GR" sz="2000" dirty="0">
                <a:solidFill>
                  <a:schemeClr val="tx1">
                    <a:lumMod val="65000"/>
                    <a:lumOff val="35000"/>
                  </a:schemeClr>
                </a:solidFill>
                <a:latin typeface="+mj-lt"/>
              </a:rPr>
              <a:t>ο</a:t>
            </a:r>
            <a:r>
              <a:rPr lang="el-GR" sz="2000" i="0" dirty="0">
                <a:solidFill>
                  <a:schemeClr val="tx1">
                    <a:lumMod val="65000"/>
                    <a:lumOff val="35000"/>
                  </a:schemeClr>
                </a:solidFill>
                <a:effectLst/>
                <a:latin typeface="+mj-lt"/>
              </a:rPr>
              <a:t>ργανισμός αντέχει χωρίς τροφή μέχρι και 4 εβδομάδες, χωρίς νερό 10 μέρες, αλλά χωρίς οξυγόνο μόνο 2 με 5 λεπτά!</a:t>
            </a:r>
            <a:br>
              <a:rPr lang="el-GR" sz="2000" dirty="0">
                <a:solidFill>
                  <a:schemeClr val="tx1">
                    <a:lumMod val="65000"/>
                    <a:lumOff val="35000"/>
                  </a:schemeClr>
                </a:solidFill>
                <a:latin typeface="+mj-lt"/>
              </a:rPr>
            </a:br>
            <a:br>
              <a:rPr lang="el-GR" sz="2000" dirty="0">
                <a:solidFill>
                  <a:schemeClr val="tx1">
                    <a:lumMod val="65000"/>
                    <a:lumOff val="35000"/>
                  </a:schemeClr>
                </a:solidFill>
                <a:latin typeface="+mj-lt"/>
              </a:rPr>
            </a:br>
            <a:endParaRPr lang="el-GR" sz="2000" dirty="0">
              <a:solidFill>
                <a:schemeClr val="tx1">
                  <a:lumMod val="65000"/>
                  <a:lumOff val="35000"/>
                </a:schemeClr>
              </a:solidFill>
              <a:latin typeface="+mj-lt"/>
            </a:endParaRPr>
          </a:p>
        </p:txBody>
      </p:sp>
      <p:pic>
        <p:nvPicPr>
          <p:cNvPr id="9" name="Εικόνα 8">
            <a:extLst>
              <a:ext uri="{FF2B5EF4-FFF2-40B4-BE49-F238E27FC236}">
                <a16:creationId xmlns:a16="http://schemas.microsoft.com/office/drawing/2014/main" id="{A9D51503-A561-8844-4CA6-C6312C93F35C}"/>
              </a:ext>
            </a:extLst>
          </p:cNvPr>
          <p:cNvPicPr>
            <a:picLocks noChangeAspect="1"/>
          </p:cNvPicPr>
          <p:nvPr/>
        </p:nvPicPr>
        <p:blipFill>
          <a:blip r:embed="rId4"/>
          <a:stretch>
            <a:fillRect/>
          </a:stretch>
        </p:blipFill>
        <p:spPr>
          <a:xfrm>
            <a:off x="5957402" y="4247727"/>
            <a:ext cx="2431816" cy="2250937"/>
          </a:xfrm>
          <a:prstGeom prst="rect">
            <a:avLst/>
          </a:prstGeom>
          <a:ln>
            <a:noFill/>
          </a:ln>
          <a:effectLst>
            <a:outerShdw blurRad="292100" dist="139700" dir="2700000" algn="tl" rotWithShape="0">
              <a:srgbClr val="333333">
                <a:alpha val="65000"/>
              </a:srgbClr>
            </a:outerShdw>
          </a:effectLst>
        </p:spPr>
      </p:pic>
      <p:pic>
        <p:nvPicPr>
          <p:cNvPr id="14" name="Εικόνα 13">
            <a:extLst>
              <a:ext uri="{FF2B5EF4-FFF2-40B4-BE49-F238E27FC236}">
                <a16:creationId xmlns:a16="http://schemas.microsoft.com/office/drawing/2014/main" id="{3E833DAE-678B-D3C3-8A95-A0419BDE83D2}"/>
              </a:ext>
            </a:extLst>
          </p:cNvPr>
          <p:cNvPicPr>
            <a:picLocks noChangeAspect="1"/>
          </p:cNvPicPr>
          <p:nvPr/>
        </p:nvPicPr>
        <p:blipFill>
          <a:blip r:embed="rId5"/>
          <a:stretch>
            <a:fillRect/>
          </a:stretch>
        </p:blipFill>
        <p:spPr>
          <a:xfrm>
            <a:off x="5957402" y="2288154"/>
            <a:ext cx="2466975" cy="1847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791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193" y="45040"/>
            <a:ext cx="5274980" cy="526130"/>
          </a:xfrm>
          <a:prstGeom prst="rect">
            <a:avLst/>
          </a:prstGeom>
          <a:ln>
            <a:noFill/>
          </a:ln>
          <a:effectLst>
            <a:softEdge rad="112500"/>
          </a:effectLst>
        </p:spPr>
      </p:pic>
      <p:sp>
        <p:nvSpPr>
          <p:cNvPr id="5" name="TextBox 4">
            <a:extLst>
              <a:ext uri="{FF2B5EF4-FFF2-40B4-BE49-F238E27FC236}">
                <a16:creationId xmlns:a16="http://schemas.microsoft.com/office/drawing/2014/main" id="{F594D74F-2FE9-B291-5067-D059156E7083}"/>
              </a:ext>
            </a:extLst>
          </p:cNvPr>
          <p:cNvSpPr txBox="1"/>
          <p:nvPr/>
        </p:nvSpPr>
        <p:spPr>
          <a:xfrm>
            <a:off x="9900592" y="84972"/>
            <a:ext cx="4572000" cy="461665"/>
          </a:xfrm>
          <a:prstGeom prst="rect">
            <a:avLst/>
          </a:prstGeom>
          <a:noFill/>
        </p:spPr>
        <p:txBody>
          <a:bodyPr wrap="square">
            <a:spAutoFit/>
          </a:bodyPr>
          <a:lstStyle/>
          <a:p>
            <a:pPr algn="l"/>
            <a:endParaRPr lang="en-GB" sz="1200" b="0" i="0" u="none" strike="noStrike" baseline="0" dirty="0">
              <a:solidFill>
                <a:srgbClr val="000000"/>
              </a:solidFill>
              <a:latin typeface="Calibri" panose="020F0502020204030204" pitchFamily="34" charset="0"/>
            </a:endParaRPr>
          </a:p>
          <a:p>
            <a:endParaRPr lang="en-GB" sz="1200" b="0" i="0" u="none" strike="noStrike" baseline="0" dirty="0">
              <a:latin typeface="Calibri" panose="020F0502020204030204" pitchFamily="34" charset="0"/>
            </a:endParaRPr>
          </a:p>
        </p:txBody>
      </p:sp>
      <p:sp>
        <p:nvSpPr>
          <p:cNvPr id="6" name="2 - Θέση περιεχομένου">
            <a:extLst>
              <a:ext uri="{FF2B5EF4-FFF2-40B4-BE49-F238E27FC236}">
                <a16:creationId xmlns:a16="http://schemas.microsoft.com/office/drawing/2014/main" id="{47ED7AA1-8E4D-7E1A-EB59-1F9B6B193B2F}"/>
              </a:ext>
            </a:extLst>
          </p:cNvPr>
          <p:cNvSpPr txBox="1">
            <a:spLocks/>
          </p:cNvSpPr>
          <p:nvPr/>
        </p:nvSpPr>
        <p:spPr>
          <a:xfrm>
            <a:off x="395536" y="1440830"/>
            <a:ext cx="5034637" cy="504014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l-GR" sz="2000" b="0" i="0" u="sng" dirty="0">
                <a:solidFill>
                  <a:schemeClr val="tx1">
                    <a:lumMod val="65000"/>
                    <a:lumOff val="35000"/>
                  </a:schemeClr>
                </a:solidFill>
                <a:effectLst/>
                <a:latin typeface="+mj-lt"/>
              </a:rPr>
              <a:t>Με την αναπνοή προσλαμβάνεται οξυγόνο (Ο2) με περιεκτικότητα περίπου 21% </a:t>
            </a:r>
            <a:r>
              <a:rPr lang="el-GR" sz="2000" b="0" i="0" dirty="0">
                <a:solidFill>
                  <a:schemeClr val="tx1">
                    <a:lumMod val="65000"/>
                    <a:lumOff val="35000"/>
                  </a:schemeClr>
                </a:solidFill>
                <a:effectLst/>
                <a:latin typeface="+mj-lt"/>
              </a:rPr>
              <a:t> και αποβάλλεται διοξείδιο του άνθρακα (CO2).</a:t>
            </a:r>
          </a:p>
          <a:p>
            <a:r>
              <a:rPr lang="el-GR" sz="2000" b="0" i="0" dirty="0">
                <a:solidFill>
                  <a:schemeClr val="tx1">
                    <a:lumMod val="65000"/>
                    <a:lumOff val="35000"/>
                  </a:schemeClr>
                </a:solidFill>
                <a:effectLst/>
                <a:latin typeface="+mj-lt"/>
              </a:rPr>
              <a:t>Διαταραχές της ισορροπία Ο2 και CO2 προκαλούν διαταραχές στη λειτουργία του οργανισμού και μπορεί να οδηγήσουν μέχρι τον θάνατο.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a:t>
            </a: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αιμοσφαιρίνη</a:t>
            </a:r>
            <a:r>
              <a:rPr kumimoji="0" lang="en-GB"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(Hb) </a:t>
            </a: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είναι ο μεταφορέας αναπνευστικών αερίων, Ο2 και διοξειδίου του άνθρακα (</a:t>
            </a:r>
            <a:r>
              <a:rPr kumimoji="0" lang="en-US"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CO</a:t>
            </a: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2) από και προς τα κύτταρα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rgbClr val="FF0000"/>
                </a:solidFill>
                <a:effectLst/>
                <a:uLnTx/>
                <a:uFillTx/>
                <a:latin typeface="Calibri Light" panose="020F0302020204030204"/>
                <a:ea typeface="+mn-ea"/>
                <a:cs typeface="+mn-cs"/>
              </a:rPr>
              <a:t>Μειωμένα επίπεδα </a:t>
            </a:r>
            <a:r>
              <a:rPr kumimoji="0" lang="en-GB" sz="2000" b="0" i="0" u="none" strike="noStrike" kern="1200" cap="none" spc="0" normalizeH="0" baseline="0" noProof="0" dirty="0">
                <a:ln>
                  <a:noFill/>
                </a:ln>
                <a:solidFill>
                  <a:srgbClr val="FF0000"/>
                </a:solidFill>
                <a:effectLst/>
                <a:uLnTx/>
                <a:uFillTx/>
                <a:latin typeface="Calibri Light" panose="020F0302020204030204"/>
                <a:ea typeface="+mn-ea"/>
                <a:cs typeface="+mn-cs"/>
              </a:rPr>
              <a:t>Hb </a:t>
            </a:r>
            <a:r>
              <a:rPr kumimoji="0" lang="en-US" sz="2000" b="0" i="0" u="none" strike="noStrike" kern="1200" cap="none" spc="0" normalizeH="0" baseline="0" noProof="0" dirty="0">
                <a:ln>
                  <a:noFill/>
                </a:ln>
                <a:solidFill>
                  <a:srgbClr val="FF0000"/>
                </a:solidFill>
                <a:effectLst/>
                <a:uLnTx/>
                <a:uFillTx/>
                <a:latin typeface="Calibri Light" panose="020F0302020204030204"/>
                <a:ea typeface="+mn-ea"/>
                <a:cs typeface="+mn-cs"/>
              </a:rPr>
              <a:t> </a:t>
            </a:r>
            <a:r>
              <a:rPr kumimoji="0" lang="el-GR" sz="2000" b="0" i="0" u="none" strike="noStrike" kern="1200" cap="none" spc="0" normalizeH="0" baseline="0" noProof="0" dirty="0">
                <a:ln>
                  <a:noFill/>
                </a:ln>
                <a:solidFill>
                  <a:srgbClr val="FF0000"/>
                </a:solidFill>
                <a:effectLst/>
                <a:uLnTx/>
                <a:uFillTx/>
                <a:latin typeface="Calibri Light" panose="020F0302020204030204"/>
                <a:ea typeface="+mn-ea"/>
                <a:cs typeface="+mn-cs"/>
              </a:rPr>
              <a:t>μειώνουν την ποσότητα Ο2 που μεταφέρεται στα κύτταρα </a:t>
            </a: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και του διοξειδίου του άνθρακα που απομακρύνεται από αυτά </a:t>
            </a:r>
          </a:p>
          <a:p>
            <a:endParaRPr lang="el-GR" sz="2000" b="1" dirty="0">
              <a:solidFill>
                <a:schemeClr val="tx1">
                  <a:lumMod val="65000"/>
                  <a:lumOff val="35000"/>
                </a:schemeClr>
              </a:solidFill>
              <a:latin typeface="+mj-lt"/>
            </a:endParaRPr>
          </a:p>
        </p:txBody>
      </p:sp>
      <p:sp>
        <p:nvSpPr>
          <p:cNvPr id="13" name="1 - Τίτλος">
            <a:extLst>
              <a:ext uri="{FF2B5EF4-FFF2-40B4-BE49-F238E27FC236}">
                <a16:creationId xmlns:a16="http://schemas.microsoft.com/office/drawing/2014/main" id="{6A52E04C-4D3C-D9DB-DF46-293D97C237BB}"/>
              </a:ext>
            </a:extLst>
          </p:cNvPr>
          <p:cNvSpPr txBox="1">
            <a:spLocks/>
          </p:cNvSpPr>
          <p:nvPr/>
        </p:nvSpPr>
        <p:spPr>
          <a:xfrm>
            <a:off x="0" y="643647"/>
            <a:ext cx="774035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Η αναπνοή &amp; το οξυγόνο στον ανθρώπινο οργανισμό</a:t>
            </a:r>
          </a:p>
        </p:txBody>
      </p:sp>
      <p:pic>
        <p:nvPicPr>
          <p:cNvPr id="3" name="Εικόνα 2">
            <a:extLst>
              <a:ext uri="{FF2B5EF4-FFF2-40B4-BE49-F238E27FC236}">
                <a16:creationId xmlns:a16="http://schemas.microsoft.com/office/drawing/2014/main" id="{859F4E44-248C-2AB7-BB1B-AE3416AA352B}"/>
              </a:ext>
            </a:extLst>
          </p:cNvPr>
          <p:cNvPicPr>
            <a:picLocks noChangeAspect="1"/>
          </p:cNvPicPr>
          <p:nvPr/>
        </p:nvPicPr>
        <p:blipFill>
          <a:blip r:embed="rId4"/>
          <a:stretch>
            <a:fillRect/>
          </a:stretch>
        </p:blipFill>
        <p:spPr>
          <a:xfrm>
            <a:off x="5712097" y="1442385"/>
            <a:ext cx="3193139" cy="2850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686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68730" y="1916832"/>
            <a:ext cx="5643430" cy="3632676"/>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42900" indent="-342900" defTabSz="914400">
              <a:lnSpc>
                <a:spcPct val="100000"/>
              </a:lnSpc>
              <a:spcBef>
                <a:spcPct val="20000"/>
              </a:spcBef>
              <a:defRPr/>
            </a:pPr>
            <a:r>
              <a:rPr lang="el-GR" sz="2000" b="1" dirty="0">
                <a:solidFill>
                  <a:schemeClr val="tx1">
                    <a:lumMod val="65000"/>
                    <a:lumOff val="35000"/>
                  </a:schemeClr>
                </a:solidFill>
                <a:latin typeface="+mj-lt"/>
              </a:rPr>
              <a:t>Ανοξία</a:t>
            </a:r>
            <a:r>
              <a:rPr lang="el-GR" sz="2000" dirty="0">
                <a:solidFill>
                  <a:schemeClr val="tx1">
                    <a:lumMod val="65000"/>
                    <a:lumOff val="35000"/>
                  </a:schemeClr>
                </a:solidFill>
                <a:latin typeface="+mj-lt"/>
              </a:rPr>
              <a:t>  είναι η πλήρης απουσία Ο2 από τους ιστούς. </a:t>
            </a:r>
          </a:p>
          <a:p>
            <a:pPr marL="342900" lvl="0" indent="-342900" defTabSz="914400">
              <a:lnSpc>
                <a:spcPct val="100000"/>
              </a:lnSpc>
              <a:spcBef>
                <a:spcPct val="20000"/>
              </a:spcBef>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Υποξία</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είναι η κατάσταση εκείνη στην οποία δεν υπάρχει επαρκές οξυγόνο προκείμενου να καλυφτούν οι μεταβολικές ανάγκες των ιστών και των οργάνων</a:t>
            </a:r>
            <a:r>
              <a:rPr lang="el-GR" sz="2000" dirty="0">
                <a:solidFill>
                  <a:schemeClr val="tx1">
                    <a:lumMod val="65000"/>
                    <a:lumOff val="35000"/>
                  </a:schemeClr>
                </a:solidFill>
                <a:latin typeface="+mj-lt"/>
              </a:rPr>
              <a:t>. </a:t>
            </a:r>
            <a:endParaRPr lang="en-US" sz="2000" dirty="0">
              <a:solidFill>
                <a:schemeClr val="tx1">
                  <a:lumMod val="65000"/>
                  <a:lumOff val="35000"/>
                </a:schemeClr>
              </a:solidFill>
              <a:latin typeface="+mj-lt"/>
            </a:endParaRPr>
          </a:p>
          <a:p>
            <a:pPr marL="342900" lvl="0" indent="-342900" defTabSz="914400">
              <a:lnSpc>
                <a:spcPct val="100000"/>
              </a:lnSpc>
              <a:spcBef>
                <a:spcPct val="20000"/>
              </a:spcBef>
              <a:defRPr/>
            </a:pPr>
            <a:r>
              <a:rPr lang="el-GR" sz="2000" dirty="0">
                <a:solidFill>
                  <a:schemeClr val="tx1">
                    <a:lumMod val="65000"/>
                    <a:lumOff val="35000"/>
                  </a:schemeClr>
                </a:solidFill>
                <a:latin typeface="+mj-lt"/>
              </a:rPr>
              <a:t>Η υποξία είναι αποτέλεσμα της </a:t>
            </a:r>
            <a:r>
              <a:rPr lang="el-GR" sz="2000" b="1" dirty="0">
                <a:solidFill>
                  <a:schemeClr val="tx1">
                    <a:lumMod val="65000"/>
                    <a:lumOff val="35000"/>
                  </a:schemeClr>
                </a:solidFill>
                <a:latin typeface="+mj-lt"/>
              </a:rPr>
              <a:t>υποξαιμίας</a:t>
            </a:r>
            <a:r>
              <a:rPr lang="el-GR" sz="2000" dirty="0">
                <a:solidFill>
                  <a:schemeClr val="tx1">
                    <a:lumMod val="65000"/>
                    <a:lumOff val="35000"/>
                  </a:schemeClr>
                </a:solidFill>
                <a:latin typeface="+mj-lt"/>
              </a:rPr>
              <a:t> </a:t>
            </a:r>
            <a:r>
              <a:rPr lang="el-GR" sz="2000" dirty="0">
                <a:solidFill>
                  <a:prstClr val="black"/>
                </a:solidFill>
                <a:latin typeface="+mj-lt"/>
              </a:rPr>
              <a:t>(</a:t>
            </a:r>
            <a:r>
              <a:rPr lang="el-GR" sz="2000" dirty="0">
                <a:solidFill>
                  <a:srgbClr val="FF0000"/>
                </a:solidFill>
                <a:latin typeface="+mj-lt"/>
              </a:rPr>
              <a:t>ανεπάρκειας Ο2 του αρτηριακού αίματος</a:t>
            </a:r>
            <a:r>
              <a:rPr lang="el-GR" sz="2000" dirty="0">
                <a:solidFill>
                  <a:prstClr val="black"/>
                </a:solidFill>
                <a:latin typeface="+mj-lt"/>
              </a:rPr>
              <a:t>)</a:t>
            </a: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Υποξαιμία:</a:t>
            </a: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η μείωση της περιεκτικότητας Ο2 στο αρτηριακό αίμα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mj-lt"/>
              <a:ea typeface="+mn-ea"/>
              <a:cs typeface="+mn-cs"/>
            </a:endParaRPr>
          </a:p>
          <a:p>
            <a:pPr algn="just"/>
            <a:endParaRPr lang="el-GR" sz="2000" dirty="0">
              <a:solidFill>
                <a:schemeClr val="tx1">
                  <a:lumMod val="65000"/>
                  <a:lumOff val="35000"/>
                </a:schemeClr>
              </a:solidFill>
              <a:latin typeface="+mj-lt"/>
            </a:endParaRPr>
          </a:p>
          <a:p>
            <a:pPr algn="just"/>
            <a:endParaRPr lang="el-GR" sz="2000"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835696" y="830776"/>
            <a:ext cx="4464496" cy="68780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lvl="0" algn="ctr" defTabSz="685800">
              <a:defRPr/>
            </a:pPr>
            <a:r>
              <a:rPr lang="el-GR" sz="2400" b="1" dirty="0">
                <a:solidFill>
                  <a:prstClr val="black">
                    <a:lumMod val="65000"/>
                    <a:lumOff val="35000"/>
                  </a:prstClr>
                </a:solidFill>
              </a:rPr>
              <a:t>Ανοξία</a:t>
            </a:r>
            <a:r>
              <a:rPr lang="en-US" sz="2400" b="1" dirty="0">
                <a:solidFill>
                  <a:prstClr val="black">
                    <a:lumMod val="65000"/>
                    <a:lumOff val="35000"/>
                  </a:prstClr>
                </a:solidFill>
              </a:rPr>
              <a:t>-</a:t>
            </a:r>
            <a:r>
              <a:rPr lang="el-GR" sz="2400" b="1" dirty="0">
                <a:solidFill>
                  <a:prstClr val="black">
                    <a:lumMod val="65000"/>
                    <a:lumOff val="35000"/>
                  </a:prstClr>
                </a:solidFill>
              </a:rPr>
              <a:t>Υποξία - </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υποξαιμία</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2" name="Εικόνα 1">
            <a:extLst>
              <a:ext uri="{FF2B5EF4-FFF2-40B4-BE49-F238E27FC236}">
                <a16:creationId xmlns:a16="http://schemas.microsoft.com/office/drawing/2014/main" id="{5D70FBBF-384C-1C4E-770B-E0F1C4AEBE16}"/>
              </a:ext>
            </a:extLst>
          </p:cNvPr>
          <p:cNvPicPr>
            <a:picLocks noChangeAspect="1"/>
          </p:cNvPicPr>
          <p:nvPr/>
        </p:nvPicPr>
        <p:blipFill>
          <a:blip r:embed="rId4"/>
          <a:stretch>
            <a:fillRect/>
          </a:stretch>
        </p:blipFill>
        <p:spPr>
          <a:xfrm>
            <a:off x="6300192" y="1308492"/>
            <a:ext cx="2311409" cy="4509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218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49724" y="1412776"/>
            <a:ext cx="8038700" cy="4464496"/>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Τα εμφανιζόμενα συμπτώματα σε κάθε ασθενή σχετίζονται με την ηλικία του, το επίπεδο της υγείας του, την εξέλιξη της παρούσας νόσου και την ύπαρξη χρόνιας νόσου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Πρώιμα συμπτώματα </a:t>
            </a:r>
            <a:r>
              <a:rPr kumimoji="0" lang="el-GR" sz="2000" b="0" i="0" u="none" strike="noStrike" kern="1200" cap="none" spc="0" normalizeH="0" baseline="0" noProof="0" dirty="0">
                <a:ln>
                  <a:noFill/>
                </a:ln>
                <a:solidFill>
                  <a:srgbClr val="FF0000"/>
                </a:solidFill>
                <a:effectLst/>
                <a:uLnTx/>
                <a:uFillTx/>
                <a:latin typeface="+mj-lt"/>
                <a:ea typeface="+mn-ea"/>
                <a:cs typeface="+mn-cs"/>
              </a:rPr>
              <a:t>υποξίας είναι εκνευρισμός, σύγχυση και αϋπνία</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Αρχικά η αρτηριακή πίεση είναι αυξημένη. Αν η υποξία παραμείνει αδιόρθωτη, εκδηλώνεται </a:t>
            </a:r>
            <a:r>
              <a:rPr kumimoji="0" lang="el-GR" sz="2000" b="0" i="0" strike="noStrike" kern="1200" cap="none" spc="0" normalizeH="0" baseline="0" noProof="0" dirty="0">
                <a:ln>
                  <a:noFill/>
                </a:ln>
                <a:solidFill>
                  <a:srgbClr val="FF0000"/>
                </a:solidFill>
                <a:effectLst/>
                <a:uLnTx/>
                <a:uFillTx/>
                <a:latin typeface="+mj-lt"/>
                <a:ea typeface="+mn-ea"/>
                <a:cs typeface="+mn-cs"/>
              </a:rPr>
              <a:t>υπόταση</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Ο </a:t>
            </a:r>
            <a:r>
              <a:rPr kumimoji="0" lang="el-GR" sz="2000" b="0" i="0" strike="noStrike" kern="1200" cap="none" spc="0" normalizeH="0" baseline="0" noProof="0" dirty="0">
                <a:ln>
                  <a:noFill/>
                </a:ln>
                <a:solidFill>
                  <a:srgbClr val="FF0000"/>
                </a:solidFill>
                <a:effectLst/>
                <a:uLnTx/>
                <a:uFillTx/>
                <a:latin typeface="+mj-lt"/>
                <a:ea typeface="+mn-ea"/>
                <a:cs typeface="+mn-cs"/>
              </a:rPr>
              <a:t>ρυθμός και το βάθος των αναπνοών αυξάνεται</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Καθώς η υποξία επιδεινώνεται, </a:t>
            </a:r>
            <a:r>
              <a:rPr kumimoji="0" lang="el-GR" sz="2000" b="0" i="0" strike="noStrike" kern="1200" cap="none" spc="0" normalizeH="0" baseline="0" noProof="0" dirty="0">
                <a:ln>
                  <a:noFill/>
                </a:ln>
                <a:solidFill>
                  <a:srgbClr val="FF0000"/>
                </a:solidFill>
                <a:effectLst/>
                <a:uLnTx/>
                <a:uFillTx/>
                <a:latin typeface="+mj-lt"/>
                <a:ea typeface="+mn-ea"/>
                <a:cs typeface="+mn-cs"/>
              </a:rPr>
              <a:t>η αντοχή του ασθενούς στη δραστηριότητα μειώνεται</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τα ζωτικά σημεία χειροτερεύουν, ενώ </a:t>
            </a:r>
            <a:r>
              <a:rPr kumimoji="0" lang="el-GR" sz="2000" b="0" i="0" strike="noStrike" kern="1200" cap="none" spc="0" normalizeH="0" baseline="0" noProof="0" dirty="0">
                <a:ln>
                  <a:noFill/>
                </a:ln>
                <a:solidFill>
                  <a:srgbClr val="FF0000"/>
                </a:solidFill>
                <a:effectLst/>
                <a:uLnTx/>
                <a:uFillTx/>
                <a:latin typeface="+mj-lt"/>
                <a:ea typeface="+mn-ea"/>
                <a:cs typeface="+mn-cs"/>
              </a:rPr>
              <a:t>το επίπεδο συνείδησής του μειώνεται</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mj-lt"/>
                <a:ea typeface="+mn-ea"/>
                <a:cs typeface="+mn-cs"/>
              </a:rPr>
              <a:t>Η </a:t>
            </a:r>
            <a:r>
              <a:rPr kumimoji="0" lang="el-GR" sz="2000" b="0" i="0" u="none" strike="noStrike" kern="1200" cap="none" spc="0" normalizeH="0" baseline="0" noProof="0" dirty="0">
                <a:ln>
                  <a:noFill/>
                </a:ln>
                <a:solidFill>
                  <a:srgbClr val="FF0000"/>
                </a:solidFill>
                <a:effectLst/>
                <a:uLnTx/>
                <a:uFillTx/>
                <a:latin typeface="+mj-lt"/>
                <a:ea typeface="+mn-ea"/>
                <a:cs typeface="+mn-cs"/>
              </a:rPr>
              <a:t>κυάνωση </a:t>
            </a:r>
            <a:r>
              <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rPr>
              <a:t>(μελανή απόχρωση του δέρματος και των βλεννογόνων μεμβρανών) είναι απώτερη ένδειξη υποξίας</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692695"/>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Συμπτώματα υποξίας</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10464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5" y="1595860"/>
            <a:ext cx="3930659" cy="2808312"/>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marL="355600" marR="0" lvl="0" indent="-342900" algn="l" defTabSz="914400" rtl="0" eaLnBrk="1" fontAlgn="auto" latinLnBrk="0" hangingPunct="1">
              <a:lnSpc>
                <a:spcPct val="100000"/>
              </a:lnSpc>
              <a:spcBef>
                <a:spcPts val="1060"/>
              </a:spcBef>
              <a:spcAft>
                <a:spcPts val="0"/>
              </a:spcAft>
              <a:buClrTx/>
              <a:buSzTx/>
              <a:buFont typeface="Arial MT"/>
              <a:buChar char="•"/>
              <a:tabLst>
                <a:tab pos="355600" algn="l"/>
              </a:tabLst>
              <a:defRPr/>
            </a:pPr>
            <a:r>
              <a:rPr kumimoji="0" lang="el-GR" sz="2200" b="0" i="0" u="heavy" strike="noStrike" kern="1200" cap="none" spc="-10" normalizeH="0" baseline="0" noProof="0" dirty="0">
                <a:ln>
                  <a:noFill/>
                </a:ln>
                <a:solidFill>
                  <a:schemeClr val="tx1">
                    <a:lumMod val="65000"/>
                    <a:lumOff val="35000"/>
                  </a:schemeClr>
                </a:solidFill>
                <a:effectLst/>
                <a:uLnTx/>
                <a:uFill>
                  <a:solidFill>
                    <a:srgbClr val="000000"/>
                  </a:solidFill>
                </a:uFill>
                <a:latin typeface="+mj-lt"/>
                <a:ea typeface="+mn-ea"/>
                <a:cs typeface="Calibri"/>
              </a:rPr>
              <a:t>Ήπια</a:t>
            </a:r>
            <a:r>
              <a:rPr kumimoji="0" lang="el-GR" sz="2200" b="0" i="0" u="none" strike="noStrike" kern="1200" cap="none" spc="5" normalizeH="0" baseline="0" noProof="0" dirty="0">
                <a:ln>
                  <a:noFill/>
                </a:ln>
                <a:solidFill>
                  <a:schemeClr val="tx1">
                    <a:lumMod val="65000"/>
                    <a:lumOff val="35000"/>
                  </a:schemeClr>
                </a:solidFill>
                <a:effectLst/>
                <a:uLnTx/>
                <a:uFillTx/>
                <a:latin typeface="+mj-lt"/>
                <a:ea typeface="+mn-ea"/>
                <a:cs typeface="Calibri"/>
              </a:rPr>
              <a:t> </a:t>
            </a:r>
            <a:r>
              <a:rPr kumimoji="0" lang="el-GR" sz="2200" b="0" i="0" u="none" strike="noStrike" kern="1200" cap="none" spc="-15" normalizeH="0" baseline="0" noProof="0" dirty="0">
                <a:ln>
                  <a:noFill/>
                </a:ln>
                <a:solidFill>
                  <a:schemeClr val="tx1">
                    <a:lumMod val="65000"/>
                    <a:lumOff val="35000"/>
                  </a:schemeClr>
                </a:solidFill>
                <a:effectLst/>
                <a:uLnTx/>
                <a:uFillTx/>
                <a:latin typeface="+mj-lt"/>
                <a:ea typeface="+mn-ea"/>
                <a:cs typeface="Calibri"/>
              </a:rPr>
              <a:t>υποξαιμία:</a:t>
            </a:r>
            <a:endPar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Calibri"/>
            </a:endParaRPr>
          </a:p>
          <a:p>
            <a:pPr marL="126364" marR="0" lvl="0" indent="0" algn="l" defTabSz="914400" rtl="0" eaLnBrk="1" fontAlgn="auto" latinLnBrk="0" hangingPunct="1">
              <a:lnSpc>
                <a:spcPct val="100000"/>
              </a:lnSpc>
              <a:spcBef>
                <a:spcPts val="960"/>
              </a:spcBef>
              <a:spcAft>
                <a:spcPts val="0"/>
              </a:spcAft>
              <a:buClrTx/>
              <a:buSzTx/>
              <a:buFontTx/>
              <a:buNone/>
              <a:tabLst/>
              <a:defRPr/>
            </a:pPr>
            <a:r>
              <a:rPr kumimoji="0" lang="el-GR"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300</a:t>
            </a:r>
            <a:r>
              <a:rPr kumimoji="0" lang="el-GR" sz="2200" b="1" i="0" u="none" strike="noStrike" kern="1200" cap="none" spc="-25" normalizeH="0" baseline="0" noProof="0" dirty="0">
                <a:ln>
                  <a:noFill/>
                </a:ln>
                <a:solidFill>
                  <a:schemeClr val="tx1">
                    <a:lumMod val="65000"/>
                    <a:lumOff val="35000"/>
                  </a:schemeClr>
                </a:solidFill>
                <a:effectLst/>
                <a:uLnTx/>
                <a:uFillTx/>
                <a:latin typeface="+mj-lt"/>
                <a:ea typeface="+mn-ea"/>
                <a:cs typeface="Calibri"/>
              </a:rPr>
              <a:t> </a:t>
            </a:r>
            <a:r>
              <a:rPr kumimoji="0" lang="el-GR"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&gt;</a:t>
            </a:r>
            <a:r>
              <a:rPr kumimoji="0" lang="el-GR" sz="2200" b="1" i="0" u="none" strike="noStrike" kern="1200" cap="none" spc="-15"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pO2/FiO2</a:t>
            </a:r>
            <a:r>
              <a:rPr kumimoji="0" lang="en-GB" sz="2200" b="1" i="0" u="none" strike="noStrike" kern="1200" cap="none" spc="0"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&gt;</a:t>
            </a:r>
            <a:r>
              <a:rPr kumimoji="0" lang="en-GB" sz="2200" b="1" i="0" u="none" strike="noStrike" kern="1200" cap="none" spc="-25"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200</a:t>
            </a:r>
            <a:r>
              <a:rPr kumimoji="0" lang="en-GB" sz="2200" b="1" i="0" u="none" strike="noStrike" kern="1200" cap="none" spc="-15"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mmHg</a:t>
            </a:r>
            <a:endParaRPr kumimoji="0" lang="en-GB" sz="2200" b="0" i="0" u="none" strike="noStrike" kern="1200" cap="none" spc="0" normalizeH="0" baseline="0" noProof="0" dirty="0">
              <a:ln>
                <a:noFill/>
              </a:ln>
              <a:solidFill>
                <a:schemeClr val="tx1">
                  <a:lumMod val="65000"/>
                  <a:lumOff val="35000"/>
                </a:schemeClr>
              </a:solidFill>
              <a:effectLst/>
              <a:uLnTx/>
              <a:uFillTx/>
              <a:latin typeface="+mj-lt"/>
              <a:ea typeface="+mn-ea"/>
              <a:cs typeface="Calibri"/>
            </a:endParaRPr>
          </a:p>
          <a:p>
            <a:pPr marL="355600" marR="0" lvl="0" indent="-342900" algn="l" defTabSz="914400" rtl="0" eaLnBrk="1" fontAlgn="auto" latinLnBrk="0" hangingPunct="1">
              <a:lnSpc>
                <a:spcPct val="100000"/>
              </a:lnSpc>
              <a:spcBef>
                <a:spcPts val="960"/>
              </a:spcBef>
              <a:spcAft>
                <a:spcPts val="0"/>
              </a:spcAft>
              <a:buClrTx/>
              <a:buSzTx/>
              <a:buFont typeface="Arial MT"/>
              <a:buChar char="•"/>
              <a:tabLst>
                <a:tab pos="355600" algn="l"/>
              </a:tabLst>
              <a:defRPr/>
            </a:pPr>
            <a:r>
              <a:rPr kumimoji="0" lang="el-GR" sz="2200" b="0" i="0" u="heavy" strike="noStrike" kern="1200" cap="none" spc="-10" normalizeH="0" baseline="0" noProof="0" dirty="0">
                <a:ln>
                  <a:noFill/>
                </a:ln>
                <a:solidFill>
                  <a:schemeClr val="tx1">
                    <a:lumMod val="65000"/>
                    <a:lumOff val="35000"/>
                  </a:schemeClr>
                </a:solidFill>
                <a:effectLst/>
                <a:uLnTx/>
                <a:uFill>
                  <a:solidFill>
                    <a:srgbClr val="000000"/>
                  </a:solidFill>
                </a:uFill>
                <a:latin typeface="+mj-lt"/>
                <a:ea typeface="+mn-ea"/>
                <a:cs typeface="Calibri"/>
              </a:rPr>
              <a:t>Μέτρια</a:t>
            </a:r>
            <a:r>
              <a:rPr kumimoji="0" lang="el-GR" sz="2200" b="0" i="0" u="none" strike="noStrike" kern="1200" cap="none" spc="15" normalizeH="0" baseline="0" noProof="0" dirty="0">
                <a:ln>
                  <a:noFill/>
                </a:ln>
                <a:solidFill>
                  <a:schemeClr val="tx1">
                    <a:lumMod val="65000"/>
                    <a:lumOff val="35000"/>
                  </a:schemeClr>
                </a:solidFill>
                <a:effectLst/>
                <a:uLnTx/>
                <a:uFillTx/>
                <a:latin typeface="+mj-lt"/>
                <a:ea typeface="+mn-ea"/>
                <a:cs typeface="Calibri"/>
              </a:rPr>
              <a:t> </a:t>
            </a:r>
            <a:r>
              <a:rPr kumimoji="0" lang="el-GR" sz="2200" b="0" i="0" u="none" strike="noStrike" kern="1200" cap="none" spc="-15" normalizeH="0" baseline="0" noProof="0" dirty="0">
                <a:ln>
                  <a:noFill/>
                </a:ln>
                <a:solidFill>
                  <a:schemeClr val="tx1">
                    <a:lumMod val="65000"/>
                    <a:lumOff val="35000"/>
                  </a:schemeClr>
                </a:solidFill>
                <a:effectLst/>
                <a:uLnTx/>
                <a:uFillTx/>
                <a:latin typeface="+mj-lt"/>
                <a:ea typeface="+mn-ea"/>
                <a:cs typeface="Calibri"/>
              </a:rPr>
              <a:t>υποξαιμία:</a:t>
            </a:r>
            <a:endPar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Calibri"/>
            </a:endParaRPr>
          </a:p>
          <a:p>
            <a:pPr marL="126364" marR="0" lvl="0" indent="0" algn="l" defTabSz="914400" rtl="0" eaLnBrk="1" fontAlgn="auto" latinLnBrk="0" hangingPunct="1">
              <a:lnSpc>
                <a:spcPct val="100000"/>
              </a:lnSpc>
              <a:spcBef>
                <a:spcPts val="960"/>
              </a:spcBef>
              <a:spcAft>
                <a:spcPts val="0"/>
              </a:spcAft>
              <a:buClrTx/>
              <a:buSzTx/>
              <a:buFontTx/>
              <a:buNone/>
              <a:tabLst/>
              <a:defRPr/>
            </a:pPr>
            <a:r>
              <a:rPr kumimoji="0" lang="el-GR"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200</a:t>
            </a:r>
            <a:r>
              <a:rPr kumimoji="0" lang="el-GR" sz="2200" b="1" i="0" u="none" strike="noStrike" kern="1200" cap="none" spc="-25" normalizeH="0" baseline="0" noProof="0" dirty="0">
                <a:ln>
                  <a:noFill/>
                </a:ln>
                <a:solidFill>
                  <a:schemeClr val="tx1">
                    <a:lumMod val="65000"/>
                    <a:lumOff val="35000"/>
                  </a:schemeClr>
                </a:solidFill>
                <a:effectLst/>
                <a:uLnTx/>
                <a:uFillTx/>
                <a:latin typeface="+mj-lt"/>
                <a:ea typeface="+mn-ea"/>
                <a:cs typeface="Calibri"/>
              </a:rPr>
              <a:t> </a:t>
            </a:r>
            <a:r>
              <a:rPr kumimoji="0" lang="el-GR"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&gt;</a:t>
            </a:r>
            <a:r>
              <a:rPr kumimoji="0" lang="el-GR" sz="2200" b="1" i="0" u="none" strike="noStrike" kern="1200" cap="none" spc="-15"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pO2/FiO2</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&gt;</a:t>
            </a:r>
            <a:r>
              <a:rPr kumimoji="0" lang="en-GB" sz="2200" b="1" i="0" u="none" strike="noStrike" kern="1200" cap="none" spc="-25"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100</a:t>
            </a:r>
            <a:r>
              <a:rPr kumimoji="0" lang="en-GB" sz="2200" b="1" i="0" u="none" strike="noStrike" kern="1200" cap="none" spc="-10"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mmHg,</a:t>
            </a:r>
            <a:endParaRPr kumimoji="0" lang="en-GB" sz="2200" b="0" i="0" u="none" strike="noStrike" kern="1200" cap="none" spc="0" normalizeH="0" baseline="0" noProof="0" dirty="0">
              <a:ln>
                <a:noFill/>
              </a:ln>
              <a:solidFill>
                <a:schemeClr val="tx1">
                  <a:lumMod val="65000"/>
                  <a:lumOff val="35000"/>
                </a:schemeClr>
              </a:solidFill>
              <a:effectLst/>
              <a:uLnTx/>
              <a:uFillTx/>
              <a:latin typeface="+mj-lt"/>
              <a:ea typeface="+mn-ea"/>
              <a:cs typeface="Calibri"/>
            </a:endParaRPr>
          </a:p>
          <a:p>
            <a:pPr marL="355600" marR="0" lvl="0" indent="-342900" algn="l" defTabSz="914400" rtl="0" eaLnBrk="1" fontAlgn="auto" latinLnBrk="0" hangingPunct="1">
              <a:lnSpc>
                <a:spcPct val="100000"/>
              </a:lnSpc>
              <a:spcBef>
                <a:spcPts val="960"/>
              </a:spcBef>
              <a:spcAft>
                <a:spcPts val="0"/>
              </a:spcAft>
              <a:buClrTx/>
              <a:buSzTx/>
              <a:buFont typeface="Arial MT"/>
              <a:buChar char="•"/>
              <a:tabLst>
                <a:tab pos="355600" algn="l"/>
              </a:tabLst>
              <a:defRPr/>
            </a:pPr>
            <a:r>
              <a:rPr kumimoji="0" lang="el-GR" sz="2200" b="0" i="0" u="heavy" strike="noStrike" kern="1200" cap="none" spc="-10" normalizeH="0" baseline="0" noProof="0" dirty="0">
                <a:ln>
                  <a:noFill/>
                </a:ln>
                <a:solidFill>
                  <a:schemeClr val="tx1">
                    <a:lumMod val="65000"/>
                    <a:lumOff val="35000"/>
                  </a:schemeClr>
                </a:solidFill>
                <a:effectLst/>
                <a:uLnTx/>
                <a:uFill>
                  <a:solidFill>
                    <a:srgbClr val="000000"/>
                  </a:solidFill>
                </a:uFill>
                <a:latin typeface="+mj-lt"/>
                <a:ea typeface="+mn-ea"/>
                <a:cs typeface="Calibri"/>
              </a:rPr>
              <a:t>Βαριά</a:t>
            </a:r>
            <a:r>
              <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Calibri"/>
              </a:rPr>
              <a:t> </a:t>
            </a:r>
            <a:r>
              <a:rPr kumimoji="0" lang="el-GR" sz="2200" b="0" i="0" u="none" strike="noStrike" kern="1200" cap="none" spc="-10" normalizeH="0" baseline="0" noProof="0" dirty="0">
                <a:ln>
                  <a:noFill/>
                </a:ln>
                <a:solidFill>
                  <a:schemeClr val="tx1">
                    <a:lumMod val="65000"/>
                    <a:lumOff val="35000"/>
                  </a:schemeClr>
                </a:solidFill>
                <a:effectLst/>
                <a:uLnTx/>
                <a:uFillTx/>
                <a:latin typeface="+mj-lt"/>
                <a:ea typeface="+mn-ea"/>
                <a:cs typeface="Calibri"/>
              </a:rPr>
              <a:t>υποξαιμία:</a:t>
            </a:r>
            <a:endParaRPr kumimoji="0" lang="el-GR" sz="2200" b="0" i="0" u="none" strike="noStrike" kern="1200" cap="none" spc="0" normalizeH="0" baseline="0" noProof="0" dirty="0">
              <a:ln>
                <a:noFill/>
              </a:ln>
              <a:solidFill>
                <a:schemeClr val="tx1">
                  <a:lumMod val="65000"/>
                  <a:lumOff val="35000"/>
                </a:schemeClr>
              </a:solidFill>
              <a:effectLst/>
              <a:uLnTx/>
              <a:uFillTx/>
              <a:latin typeface="+mj-lt"/>
              <a:ea typeface="+mn-ea"/>
              <a:cs typeface="Calibri"/>
            </a:endParaRPr>
          </a:p>
          <a:p>
            <a:pPr marL="12700" marR="0" lvl="0" indent="0" algn="l" defTabSz="914400" rtl="0" eaLnBrk="1" fontAlgn="auto" latinLnBrk="0" hangingPunct="1">
              <a:lnSpc>
                <a:spcPct val="100000"/>
              </a:lnSpc>
              <a:spcBef>
                <a:spcPts val="960"/>
              </a:spcBef>
              <a:spcAft>
                <a:spcPts val="0"/>
              </a:spcAft>
              <a:buClrTx/>
              <a:buSzTx/>
              <a:buFontTx/>
              <a:buNone/>
              <a:tabLst/>
              <a:defRPr/>
            </a:pP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pO2/FiO2</a:t>
            </a:r>
            <a:r>
              <a:rPr kumimoji="0" lang="en-GB" sz="2200" b="1" i="0" u="none" strike="noStrike" kern="1200" cap="none" spc="-10"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&lt;</a:t>
            </a:r>
            <a:r>
              <a:rPr kumimoji="0" lang="en-GB" sz="2200" b="1" i="0" u="none" strike="noStrike" kern="1200" cap="none" spc="-30"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100</a:t>
            </a:r>
            <a:r>
              <a:rPr kumimoji="0" lang="en-GB" sz="2200" b="1" i="0" u="none" strike="noStrike" kern="1200" cap="none" spc="-25" normalizeH="0" baseline="0" noProof="0" dirty="0">
                <a:ln>
                  <a:noFill/>
                </a:ln>
                <a:solidFill>
                  <a:schemeClr val="tx1">
                    <a:lumMod val="65000"/>
                    <a:lumOff val="35000"/>
                  </a:schemeClr>
                </a:solidFill>
                <a:effectLst/>
                <a:uLnTx/>
                <a:uFillTx/>
                <a:latin typeface="+mj-lt"/>
                <a:ea typeface="+mn-ea"/>
                <a:cs typeface="Calibri"/>
              </a:rPr>
              <a:t> </a:t>
            </a:r>
            <a:r>
              <a:rPr kumimoji="0" lang="en-GB" sz="2200" b="1" i="0" u="none" strike="noStrike" kern="1200" cap="none" spc="-5" normalizeH="0" baseline="0" noProof="0" dirty="0">
                <a:ln>
                  <a:noFill/>
                </a:ln>
                <a:solidFill>
                  <a:schemeClr val="tx1">
                    <a:lumMod val="65000"/>
                    <a:lumOff val="35000"/>
                  </a:schemeClr>
                </a:solidFill>
                <a:effectLst/>
                <a:uLnTx/>
                <a:uFillTx/>
                <a:latin typeface="+mj-lt"/>
                <a:ea typeface="+mn-ea"/>
                <a:cs typeface="Calibri"/>
              </a:rPr>
              <a:t>mmHg</a:t>
            </a:r>
            <a:endParaRPr kumimoji="0" lang="en-GB" sz="2200" b="0" i="0" u="none" strike="noStrike" kern="1200" cap="none" spc="0" normalizeH="0" baseline="0" noProof="0" dirty="0">
              <a:ln>
                <a:noFill/>
              </a:ln>
              <a:solidFill>
                <a:schemeClr val="tx1">
                  <a:lumMod val="65000"/>
                  <a:lumOff val="35000"/>
                </a:schemeClr>
              </a:solidFill>
              <a:effectLst/>
              <a:uLnTx/>
              <a:uFillTx/>
              <a:latin typeface="+mj-lt"/>
              <a:ea typeface="+mn-ea"/>
              <a:cs typeface="Calibri"/>
            </a:endParaRPr>
          </a:p>
          <a:p>
            <a:pPr marL="0" indent="0" algn="l">
              <a:buNone/>
            </a:pPr>
            <a:endParaRPr lang="el-GR" sz="2200" b="0" i="0" dirty="0">
              <a:solidFill>
                <a:schemeClr val="tx1">
                  <a:lumMod val="65000"/>
                  <a:lumOff val="35000"/>
                </a:schemeClr>
              </a:solidFill>
              <a:effectLst/>
              <a:latin typeface="+mj-lt"/>
            </a:endParaRPr>
          </a:p>
          <a:p>
            <a:pPr marL="0" indent="0" algn="l">
              <a:buNone/>
            </a:pPr>
            <a:endParaRPr lang="el-GR" sz="2200" b="0" i="0" dirty="0">
              <a:solidFill>
                <a:schemeClr val="tx1">
                  <a:lumMod val="65000"/>
                  <a:lumOff val="35000"/>
                </a:schemeClr>
              </a:solidFill>
              <a:effectLst/>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2627784" y="691519"/>
            <a:ext cx="4824536" cy="83299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Διαβάθμιση Υποξαιμίας</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2" name="Εικόνα 1">
            <a:extLst>
              <a:ext uri="{FF2B5EF4-FFF2-40B4-BE49-F238E27FC236}">
                <a16:creationId xmlns:a16="http://schemas.microsoft.com/office/drawing/2014/main" id="{8105C137-B82A-0B81-20FA-74B8E7543285}"/>
              </a:ext>
            </a:extLst>
          </p:cNvPr>
          <p:cNvPicPr>
            <a:picLocks noChangeAspect="1"/>
          </p:cNvPicPr>
          <p:nvPr/>
        </p:nvPicPr>
        <p:blipFill>
          <a:blip r:embed="rId4"/>
          <a:stretch>
            <a:fillRect/>
          </a:stretch>
        </p:blipFill>
        <p:spPr>
          <a:xfrm>
            <a:off x="4793610" y="1493634"/>
            <a:ext cx="4128780" cy="2671564"/>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D3EB247B-9DDC-F7D9-6E8F-82FC87E0A4B4}"/>
              </a:ext>
            </a:extLst>
          </p:cNvPr>
          <p:cNvPicPr>
            <a:picLocks noChangeAspect="1"/>
          </p:cNvPicPr>
          <p:nvPr/>
        </p:nvPicPr>
        <p:blipFill>
          <a:blip r:embed="rId5"/>
          <a:stretch>
            <a:fillRect/>
          </a:stretch>
        </p:blipFill>
        <p:spPr>
          <a:xfrm>
            <a:off x="4793610" y="4197902"/>
            <a:ext cx="4077348" cy="2332928"/>
          </a:xfrm>
          <a:prstGeom prst="rect">
            <a:avLst/>
          </a:prstGeom>
        </p:spPr>
      </p:pic>
      <p:pic>
        <p:nvPicPr>
          <p:cNvPr id="6" name="Εικόνα 5">
            <a:extLst>
              <a:ext uri="{FF2B5EF4-FFF2-40B4-BE49-F238E27FC236}">
                <a16:creationId xmlns:a16="http://schemas.microsoft.com/office/drawing/2014/main" id="{A29D2F7E-61BE-929F-30E7-57F840C53164}"/>
              </a:ext>
            </a:extLst>
          </p:cNvPr>
          <p:cNvPicPr>
            <a:picLocks noChangeAspect="1"/>
          </p:cNvPicPr>
          <p:nvPr/>
        </p:nvPicPr>
        <p:blipFill>
          <a:blip r:embed="rId6"/>
          <a:stretch>
            <a:fillRect/>
          </a:stretch>
        </p:blipFill>
        <p:spPr>
          <a:xfrm>
            <a:off x="419732" y="4484489"/>
            <a:ext cx="3930659" cy="2205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666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03184" y="1772816"/>
            <a:ext cx="7560840" cy="3744416"/>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pPr algn="l"/>
            <a:r>
              <a:rPr lang="el-GR" sz="2000" b="0" i="0" dirty="0">
                <a:solidFill>
                  <a:srgbClr val="777777"/>
                </a:solidFill>
                <a:effectLst/>
                <a:latin typeface="+mj-lt"/>
              </a:rPr>
              <a:t>Αναπνευστική ανεπάρκεια</a:t>
            </a:r>
            <a:r>
              <a:rPr lang="en-US" sz="2000" b="0" i="0" dirty="0">
                <a:solidFill>
                  <a:srgbClr val="777777"/>
                </a:solidFill>
                <a:effectLst/>
                <a:latin typeface="+mj-lt"/>
              </a:rPr>
              <a:t> (AA)</a:t>
            </a:r>
            <a:r>
              <a:rPr lang="el-GR" sz="2000" b="0" i="0" dirty="0">
                <a:solidFill>
                  <a:srgbClr val="777777"/>
                </a:solidFill>
                <a:effectLst/>
                <a:latin typeface="+mj-lt"/>
              </a:rPr>
              <a:t>, είναι η κατάσταση κατά την οποία ο οργανισμός δεν μπορεί να ανταποκριθεί στις απαιτήσεις των ιστών και των οργάνων σε επαρκή επίπεδα </a:t>
            </a:r>
            <a:r>
              <a:rPr lang="en-US" sz="2000" b="1" i="0" dirty="0">
                <a:solidFill>
                  <a:srgbClr val="777777"/>
                </a:solidFill>
                <a:effectLst/>
                <a:latin typeface="+mj-lt"/>
              </a:rPr>
              <a:t>O2</a:t>
            </a:r>
            <a:r>
              <a:rPr lang="el-GR" sz="2000" b="0" i="0" dirty="0">
                <a:solidFill>
                  <a:srgbClr val="777777"/>
                </a:solidFill>
                <a:effectLst/>
                <a:latin typeface="+mj-lt"/>
              </a:rPr>
              <a:t>.</a:t>
            </a:r>
          </a:p>
          <a:p>
            <a:pPr algn="l"/>
            <a:r>
              <a:rPr lang="el-GR" sz="2000" b="0" i="0" dirty="0">
                <a:solidFill>
                  <a:srgbClr val="777777"/>
                </a:solidFill>
                <a:effectLst/>
                <a:latin typeface="+mj-lt"/>
              </a:rPr>
              <a:t>Η μέτρηση των επιπέδων του Ο2 στον οργανισμό, γίνεται με την εξέταση των αερίων του αρτηριακού αίματος</a:t>
            </a:r>
            <a:r>
              <a:rPr kumimoji="0" lang="en-GB" sz="2000" b="1" i="0" u="none" strike="noStrike" kern="1200" cap="none" spc="0" normalizeH="0" baseline="0" noProof="0" dirty="0">
                <a:ln>
                  <a:noFill/>
                </a:ln>
                <a:solidFill>
                  <a:srgbClr val="777777"/>
                </a:solidFill>
                <a:effectLst/>
                <a:uLnTx/>
                <a:uFillTx/>
                <a:latin typeface="Calibri Light" panose="020F0302020204030204"/>
                <a:ea typeface="+mn-ea"/>
                <a:cs typeface="+mn-cs"/>
              </a:rPr>
              <a:t> PaO2</a:t>
            </a:r>
            <a:r>
              <a:rPr kumimoji="0" lang="el-GR" sz="2000" u="none" strike="noStrike" kern="1200" cap="none" spc="0" normalizeH="0" baseline="0" noProof="0" dirty="0">
                <a:ln>
                  <a:noFill/>
                </a:ln>
                <a:solidFill>
                  <a:srgbClr val="777777"/>
                </a:solidFill>
                <a:uLnTx/>
                <a:uFillTx/>
                <a:latin typeface="+mj-lt"/>
                <a:ea typeface="+mn-ea"/>
                <a:cs typeface="+mn-cs"/>
              </a:rPr>
              <a:t> </a:t>
            </a:r>
          </a:p>
          <a:p>
            <a:pPr algn="l"/>
            <a:r>
              <a:rPr lang="el-GR" sz="2000" b="0" i="0" dirty="0">
                <a:solidFill>
                  <a:srgbClr val="777777"/>
                </a:solidFill>
                <a:effectLst/>
                <a:latin typeface="+mj-lt"/>
              </a:rPr>
              <a:t>Όταν το επίπεδο του Ο2 του αρτηριακού αίματος είναι μεταξύ </a:t>
            </a:r>
            <a:r>
              <a:rPr lang="el-GR" sz="2000" b="1" i="0" dirty="0">
                <a:solidFill>
                  <a:srgbClr val="777777"/>
                </a:solidFill>
                <a:effectLst/>
                <a:latin typeface="+mj-lt"/>
              </a:rPr>
              <a:t>60 και 85 mmHg </a:t>
            </a:r>
            <a:r>
              <a:rPr lang="el-GR" sz="2000" b="0" i="0" dirty="0">
                <a:solidFill>
                  <a:srgbClr val="777777"/>
                </a:solidFill>
                <a:effectLst/>
                <a:latin typeface="+mj-lt"/>
              </a:rPr>
              <a:t>(στήλες υδραργύρου) υπάρχει υποξαιμία.</a:t>
            </a:r>
            <a:endParaRPr lang="en-US" sz="2000" dirty="0">
              <a:solidFill>
                <a:srgbClr val="777777"/>
              </a:solidFill>
              <a:latin typeface="+mj-lt"/>
            </a:endParaRPr>
          </a:p>
          <a:p>
            <a:pPr algn="l"/>
            <a:r>
              <a:rPr lang="el-GR" sz="2000" b="0" i="0" dirty="0">
                <a:solidFill>
                  <a:srgbClr val="777777"/>
                </a:solidFill>
                <a:effectLst/>
                <a:latin typeface="+mj-lt"/>
              </a:rPr>
              <a:t>Αν είναι &lt;60 mmHg υπάρχει </a:t>
            </a:r>
            <a:r>
              <a:rPr lang="el-GR" sz="2000" b="1" i="0" dirty="0">
                <a:solidFill>
                  <a:srgbClr val="777777"/>
                </a:solidFill>
                <a:effectLst/>
                <a:latin typeface="+mj-lt"/>
              </a:rPr>
              <a:t>αναπνευστική ανεπάρκεια</a:t>
            </a:r>
            <a:r>
              <a:rPr lang="el-GR" sz="2000" b="0" i="0" dirty="0">
                <a:solidFill>
                  <a:srgbClr val="777777"/>
                </a:solidFill>
                <a:effectLst/>
                <a:latin typeface="+mj-lt"/>
              </a:rPr>
              <a:t>.</a:t>
            </a:r>
            <a:r>
              <a:rPr lang="en-GB" sz="2000" b="1" dirty="0">
                <a:solidFill>
                  <a:srgbClr val="777777"/>
                </a:solidFill>
                <a:latin typeface="+mj-lt"/>
              </a:rPr>
              <a:t> </a:t>
            </a:r>
          </a:p>
          <a:p>
            <a:pPr lvl="1">
              <a:buFont typeface="Wingdings" panose="05000000000000000000" pitchFamily="2" charset="2"/>
              <a:buChar char="Ø"/>
            </a:pPr>
            <a:r>
              <a:rPr lang="en-GB" sz="2000" b="1" dirty="0">
                <a:solidFill>
                  <a:srgbClr val="777777"/>
                </a:solidFill>
                <a:latin typeface="+mj-lt"/>
              </a:rPr>
              <a:t>PaO2&lt; 60 mmHg</a:t>
            </a:r>
          </a:p>
          <a:p>
            <a:pPr lvl="1">
              <a:buFont typeface="Wingdings" panose="05000000000000000000" pitchFamily="2" charset="2"/>
              <a:buChar char="Ø"/>
            </a:pPr>
            <a:r>
              <a:rPr lang="en-GB" sz="2000" b="1" dirty="0">
                <a:solidFill>
                  <a:srgbClr val="777777"/>
                </a:solidFill>
                <a:latin typeface="+mj-lt"/>
              </a:rPr>
              <a:t>PCO2&gt; 45 mmHg</a:t>
            </a:r>
            <a:endParaRPr lang="el-GR" sz="2000" b="1" dirty="0">
              <a:solidFill>
                <a:srgbClr val="777777"/>
              </a:solidFill>
              <a:latin typeface="+mj-lt"/>
            </a:endParaRPr>
          </a:p>
          <a:p>
            <a:pPr algn="l"/>
            <a:r>
              <a:rPr lang="en-US" sz="2000" b="0" i="0" dirty="0">
                <a:solidFill>
                  <a:srgbClr val="777777"/>
                </a:solidFill>
                <a:effectLst/>
                <a:latin typeface="+mj-lt"/>
              </a:rPr>
              <a:t>H</a:t>
            </a:r>
            <a:r>
              <a:rPr lang="el-GR" sz="2000" b="0" i="0" dirty="0">
                <a:solidFill>
                  <a:srgbClr val="777777"/>
                </a:solidFill>
                <a:effectLst/>
                <a:latin typeface="+mj-lt"/>
              </a:rPr>
              <a:t> φυσιολογική τιμή του</a:t>
            </a:r>
            <a:r>
              <a:rPr kumimoji="0" lang="en-US" sz="2000" b="1" i="0" u="none" strike="noStrike" kern="1200" cap="none" spc="0" normalizeH="0" baseline="0" noProof="0" dirty="0">
                <a:ln>
                  <a:noFill/>
                </a:ln>
                <a:solidFill>
                  <a:srgbClr val="777777"/>
                </a:solidFill>
                <a:effectLst/>
                <a:uLnTx/>
                <a:uFillTx/>
                <a:latin typeface="Calibri Light" panose="020F0302020204030204"/>
                <a:ea typeface="+mn-ea"/>
                <a:cs typeface="+mn-cs"/>
              </a:rPr>
              <a:t> O2</a:t>
            </a:r>
            <a:r>
              <a:rPr lang="el-GR" sz="2000" b="0" i="0" dirty="0">
                <a:solidFill>
                  <a:srgbClr val="777777"/>
                </a:solidFill>
                <a:effectLst/>
                <a:latin typeface="+mj-lt"/>
              </a:rPr>
              <a:t> </a:t>
            </a:r>
            <a:r>
              <a:rPr lang="en-US" sz="2000" b="0" i="0" dirty="0">
                <a:solidFill>
                  <a:srgbClr val="777777"/>
                </a:solidFill>
                <a:effectLst/>
                <a:latin typeface="+mj-lt"/>
              </a:rPr>
              <a:t> </a:t>
            </a:r>
            <a:r>
              <a:rPr lang="el-GR" sz="2000" b="0" i="0" dirty="0">
                <a:solidFill>
                  <a:srgbClr val="777777"/>
                </a:solidFill>
                <a:effectLst/>
                <a:latin typeface="+mj-lt"/>
              </a:rPr>
              <a:t>είναι  </a:t>
            </a:r>
            <a:r>
              <a:rPr lang="en-US" sz="2000" b="1" i="0" dirty="0">
                <a:solidFill>
                  <a:srgbClr val="777777"/>
                </a:solidFill>
                <a:effectLst/>
                <a:latin typeface="+mj-lt"/>
              </a:rPr>
              <a:t>&gt;</a:t>
            </a:r>
            <a:r>
              <a:rPr lang="el-GR" sz="2000" b="1" i="0" dirty="0">
                <a:solidFill>
                  <a:srgbClr val="777777"/>
                </a:solidFill>
                <a:effectLst/>
                <a:latin typeface="+mj-lt"/>
              </a:rPr>
              <a:t> 85 mmHg</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2685"/>
            <a:ext cx="5274980" cy="526130"/>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1043608" y="692695"/>
            <a:ext cx="7253192" cy="8318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Εισαγωγή</a:t>
            </a:r>
            <a:r>
              <a:rPr kumimoji="0" lang="en-US"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 </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Αναπνευστική ανεπάρκεια</a:t>
            </a:r>
            <a:r>
              <a:rPr kumimoji="0" lang="en-US"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t> (AA)</a:t>
            </a:r>
            <a:b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rPr>
            </a:b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980908782"/>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2015</TotalTime>
  <Words>2536</Words>
  <Application>Microsoft Office PowerPoint</Application>
  <PresentationFormat>Προβολή στην οθόνη (4:3)</PresentationFormat>
  <Paragraphs>305</Paragraphs>
  <Slides>32</Slides>
  <Notes>31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32</vt:i4>
      </vt:variant>
    </vt:vector>
  </HeadingPairs>
  <TitlesOfParts>
    <vt:vector size="39" baseType="lpstr">
      <vt:lpstr>Arial</vt:lpstr>
      <vt:lpstr>Arial MT</vt:lpstr>
      <vt:lpstr>Calibri</vt:lpstr>
      <vt:lpstr>Calibri Light</vt:lpstr>
      <vt:lpstr>Segoe Print</vt:lpstr>
      <vt:lpstr>Wingdings</vt:lpstr>
      <vt:lpstr>1_Θέμα του Office</vt:lpstr>
      <vt:lpstr>Παρουσίαση του PowerPoint</vt:lpstr>
      <vt:lpstr>Περιεχόμενα εισήγησης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ΔΙΑΛΕΞΗ 11</dc:title>
  <dc:creator>nbakalis</dc:creator>
  <cp:lastModifiedBy>Sofia</cp:lastModifiedBy>
  <cp:revision>29</cp:revision>
  <dcterms:created xsi:type="dcterms:W3CDTF">2016-01-28T06:53:09Z</dcterms:created>
  <dcterms:modified xsi:type="dcterms:W3CDTF">2023-04-21T10:29:05Z</dcterms:modified>
</cp:coreProperties>
</file>