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7" r:id="rId40"/>
    <p:sldId id="298" r:id="rId41"/>
    <p:sldId id="325" r:id="rId42"/>
    <p:sldId id="299" r:id="rId43"/>
    <p:sldId id="300" r:id="rId44"/>
    <p:sldId id="302" r:id="rId45"/>
    <p:sldId id="304" r:id="rId46"/>
    <p:sldId id="305" r:id="rId47"/>
    <p:sldId id="306" r:id="rId48"/>
    <p:sldId id="307" r:id="rId49"/>
    <p:sldId id="308" r:id="rId50"/>
    <p:sldId id="309" r:id="rId51"/>
    <p:sldId id="310" r:id="rId52"/>
    <p:sldId id="311" r:id="rId53"/>
    <p:sldId id="312" r:id="rId54"/>
    <p:sldId id="313" r:id="rId55"/>
    <p:sldId id="314" r:id="rId56"/>
    <p:sldId id="326" r:id="rId57"/>
    <p:sldId id="316" r:id="rId58"/>
    <p:sldId id="317" r:id="rId59"/>
    <p:sldId id="318" r:id="rId60"/>
    <p:sldId id="319" r:id="rId61"/>
    <p:sldId id="320" r:id="rId62"/>
    <p:sldId id="321" r:id="rId63"/>
    <p:sldId id="322" r:id="rId64"/>
    <p:sldId id="323" r:id="rId65"/>
    <p:sldId id="324" r:id="rId66"/>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121" d="100"/>
          <a:sy n="121" d="100"/>
        </p:scale>
        <p:origin x="-12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extLst>
          </p:cNvPr>
          <p:cNvSpPr>
            <a:spLocks noGrp="1"/>
          </p:cNvSpPr>
          <p:nvPr>
            <p:ph type="dt" sz="half" idx="10"/>
          </p:nvPr>
        </p:nvSpPr>
        <p:spPr/>
        <p:txBody>
          <a:bodyPr/>
          <a:lstStyle>
            <a:lvl1pPr>
              <a:defRPr/>
            </a:lvl1pPr>
          </a:lstStyle>
          <a:p>
            <a:pPr>
              <a:defRPr/>
            </a:pPr>
            <a:fld id="{2D43031A-FC29-458C-A0D7-99214BBB8A97}" type="datetimeFigureOut">
              <a:rPr lang="el-GR"/>
              <a:pPr>
                <a:defRPr/>
              </a:pPr>
              <a:t>9/4/2021</a:t>
            </a:fld>
            <a:endParaRPr lang="el-GR"/>
          </a:p>
        </p:txBody>
      </p:sp>
      <p:sp>
        <p:nvSpPr>
          <p:cNvPr id="5"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80118563-B2E8-4562-B872-1CC8655F97C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extLst>
          </p:cNvPr>
          <p:cNvSpPr>
            <a:spLocks noGrp="1"/>
          </p:cNvSpPr>
          <p:nvPr>
            <p:ph type="dt" sz="half" idx="10"/>
          </p:nvPr>
        </p:nvSpPr>
        <p:spPr/>
        <p:txBody>
          <a:bodyPr/>
          <a:lstStyle>
            <a:lvl1pPr>
              <a:defRPr/>
            </a:lvl1pPr>
          </a:lstStyle>
          <a:p>
            <a:pPr>
              <a:defRPr/>
            </a:pPr>
            <a:fld id="{66ABDDD6-2823-4312-AF2B-DC3258CE2A4C}" type="datetimeFigureOut">
              <a:rPr lang="el-GR"/>
              <a:pPr>
                <a:defRPr/>
              </a:pPr>
              <a:t>9/4/2021</a:t>
            </a:fld>
            <a:endParaRPr lang="el-GR"/>
          </a:p>
        </p:txBody>
      </p:sp>
      <p:sp>
        <p:nvSpPr>
          <p:cNvPr id="5"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E720DE48-89EC-4DDF-B42E-6265D941B464}"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extLst>
          </p:cNvPr>
          <p:cNvSpPr>
            <a:spLocks noGrp="1"/>
          </p:cNvSpPr>
          <p:nvPr>
            <p:ph type="dt" sz="half" idx="10"/>
          </p:nvPr>
        </p:nvSpPr>
        <p:spPr/>
        <p:txBody>
          <a:bodyPr/>
          <a:lstStyle>
            <a:lvl1pPr>
              <a:defRPr/>
            </a:lvl1pPr>
          </a:lstStyle>
          <a:p>
            <a:pPr>
              <a:defRPr/>
            </a:pPr>
            <a:fld id="{8354BFEF-7E17-484C-8090-ECEF55F8588B}" type="datetimeFigureOut">
              <a:rPr lang="el-GR"/>
              <a:pPr>
                <a:defRPr/>
              </a:pPr>
              <a:t>9/4/2021</a:t>
            </a:fld>
            <a:endParaRPr lang="el-GR"/>
          </a:p>
        </p:txBody>
      </p:sp>
      <p:sp>
        <p:nvSpPr>
          <p:cNvPr id="5"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EAFD2C39-B57F-4BD0-8C81-B09B32F8FB8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extLst>
          </p:cNvPr>
          <p:cNvSpPr>
            <a:spLocks noGrp="1"/>
          </p:cNvSpPr>
          <p:nvPr>
            <p:ph type="dt" sz="half" idx="10"/>
          </p:nvPr>
        </p:nvSpPr>
        <p:spPr/>
        <p:txBody>
          <a:bodyPr/>
          <a:lstStyle>
            <a:lvl1pPr>
              <a:defRPr/>
            </a:lvl1pPr>
          </a:lstStyle>
          <a:p>
            <a:pPr>
              <a:defRPr/>
            </a:pPr>
            <a:fld id="{6B8A838F-BE2F-4B3C-90AB-E52E2E1197FD}" type="datetimeFigureOut">
              <a:rPr lang="el-GR"/>
              <a:pPr>
                <a:defRPr/>
              </a:pPr>
              <a:t>9/4/2021</a:t>
            </a:fld>
            <a:endParaRPr lang="el-GR"/>
          </a:p>
        </p:txBody>
      </p:sp>
      <p:sp>
        <p:nvSpPr>
          <p:cNvPr id="5"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88FECF6C-5C08-457B-BF9F-04C46A608C37}"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extLst>
          </p:cNvPr>
          <p:cNvSpPr>
            <a:spLocks noGrp="1"/>
          </p:cNvSpPr>
          <p:nvPr>
            <p:ph type="dt" sz="half" idx="10"/>
          </p:nvPr>
        </p:nvSpPr>
        <p:spPr/>
        <p:txBody>
          <a:bodyPr/>
          <a:lstStyle>
            <a:lvl1pPr>
              <a:defRPr/>
            </a:lvl1pPr>
          </a:lstStyle>
          <a:p>
            <a:pPr>
              <a:defRPr/>
            </a:pPr>
            <a:fld id="{1FE482B4-40B7-4992-B15E-43313A382D7B}" type="datetimeFigureOut">
              <a:rPr lang="el-GR"/>
              <a:pPr>
                <a:defRPr/>
              </a:pPr>
              <a:t>9/4/2021</a:t>
            </a:fld>
            <a:endParaRPr lang="el-GR"/>
          </a:p>
        </p:txBody>
      </p:sp>
      <p:sp>
        <p:nvSpPr>
          <p:cNvPr id="5"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50566634-9B44-444E-B100-B36309546FC6}"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3">
            <a:extLst>
              <a:ext uri="{FF2B5EF4-FFF2-40B4-BE49-F238E27FC236}"/>
            </a:extLst>
          </p:cNvPr>
          <p:cNvSpPr>
            <a:spLocks noGrp="1"/>
          </p:cNvSpPr>
          <p:nvPr>
            <p:ph type="dt" sz="half" idx="10"/>
          </p:nvPr>
        </p:nvSpPr>
        <p:spPr/>
        <p:txBody>
          <a:bodyPr/>
          <a:lstStyle>
            <a:lvl1pPr>
              <a:defRPr/>
            </a:lvl1pPr>
          </a:lstStyle>
          <a:p>
            <a:pPr>
              <a:defRPr/>
            </a:pPr>
            <a:fld id="{3459E58F-7209-48B1-9C39-520D54665CCB}" type="datetimeFigureOut">
              <a:rPr lang="el-GR"/>
              <a:pPr>
                <a:defRPr/>
              </a:pPr>
              <a:t>9/4/2021</a:t>
            </a:fld>
            <a:endParaRPr lang="el-GR"/>
          </a:p>
        </p:txBody>
      </p:sp>
      <p:sp>
        <p:nvSpPr>
          <p:cNvPr id="6"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768B564E-8948-4E61-B601-6AD9F98AC58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3">
            <a:extLst>
              <a:ext uri="{FF2B5EF4-FFF2-40B4-BE49-F238E27FC236}"/>
            </a:extLst>
          </p:cNvPr>
          <p:cNvSpPr>
            <a:spLocks noGrp="1"/>
          </p:cNvSpPr>
          <p:nvPr>
            <p:ph type="dt" sz="half" idx="10"/>
          </p:nvPr>
        </p:nvSpPr>
        <p:spPr/>
        <p:txBody>
          <a:bodyPr/>
          <a:lstStyle>
            <a:lvl1pPr>
              <a:defRPr/>
            </a:lvl1pPr>
          </a:lstStyle>
          <a:p>
            <a:pPr>
              <a:defRPr/>
            </a:pPr>
            <a:fld id="{9A2BF731-27B0-4D43-A284-4F629C4BE408}" type="datetimeFigureOut">
              <a:rPr lang="el-GR"/>
              <a:pPr>
                <a:defRPr/>
              </a:pPr>
              <a:t>9/4/2021</a:t>
            </a:fld>
            <a:endParaRPr lang="el-GR"/>
          </a:p>
        </p:txBody>
      </p:sp>
      <p:sp>
        <p:nvSpPr>
          <p:cNvPr id="8"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D2FA5FDE-83CD-4483-8027-454A69D3002A}"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3">
            <a:extLst>
              <a:ext uri="{FF2B5EF4-FFF2-40B4-BE49-F238E27FC236}"/>
            </a:extLst>
          </p:cNvPr>
          <p:cNvSpPr>
            <a:spLocks noGrp="1"/>
          </p:cNvSpPr>
          <p:nvPr>
            <p:ph type="dt" sz="half" idx="10"/>
          </p:nvPr>
        </p:nvSpPr>
        <p:spPr/>
        <p:txBody>
          <a:bodyPr/>
          <a:lstStyle>
            <a:lvl1pPr>
              <a:defRPr/>
            </a:lvl1pPr>
          </a:lstStyle>
          <a:p>
            <a:pPr>
              <a:defRPr/>
            </a:pPr>
            <a:fld id="{828C11E9-078A-4BBE-9EBD-7403466CD3E5}" type="datetimeFigureOut">
              <a:rPr lang="el-GR"/>
              <a:pPr>
                <a:defRPr/>
              </a:pPr>
              <a:t>9/4/2021</a:t>
            </a:fld>
            <a:endParaRPr lang="el-GR"/>
          </a:p>
        </p:txBody>
      </p:sp>
      <p:sp>
        <p:nvSpPr>
          <p:cNvPr id="4"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A451F11C-21BF-42FE-828A-2188625749B4}"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3">
            <a:extLst>
              <a:ext uri="{FF2B5EF4-FFF2-40B4-BE49-F238E27FC236}"/>
            </a:extLst>
          </p:cNvPr>
          <p:cNvSpPr>
            <a:spLocks noGrp="1"/>
          </p:cNvSpPr>
          <p:nvPr>
            <p:ph type="dt" sz="half" idx="10"/>
          </p:nvPr>
        </p:nvSpPr>
        <p:spPr/>
        <p:txBody>
          <a:bodyPr/>
          <a:lstStyle>
            <a:lvl1pPr>
              <a:defRPr/>
            </a:lvl1pPr>
          </a:lstStyle>
          <a:p>
            <a:pPr>
              <a:defRPr/>
            </a:pPr>
            <a:fld id="{F4631666-7856-4CA2-9E9B-F02017405E99}" type="datetimeFigureOut">
              <a:rPr lang="el-GR"/>
              <a:pPr>
                <a:defRPr/>
              </a:pPr>
              <a:t>9/4/2021</a:t>
            </a:fld>
            <a:endParaRPr lang="el-GR"/>
          </a:p>
        </p:txBody>
      </p:sp>
      <p:sp>
        <p:nvSpPr>
          <p:cNvPr id="3"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68D93505-C9B7-4885-906D-4956C077DD30}"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3">
            <a:extLst>
              <a:ext uri="{FF2B5EF4-FFF2-40B4-BE49-F238E27FC236}"/>
            </a:extLst>
          </p:cNvPr>
          <p:cNvSpPr>
            <a:spLocks noGrp="1"/>
          </p:cNvSpPr>
          <p:nvPr>
            <p:ph type="dt" sz="half" idx="10"/>
          </p:nvPr>
        </p:nvSpPr>
        <p:spPr/>
        <p:txBody>
          <a:bodyPr/>
          <a:lstStyle>
            <a:lvl1pPr>
              <a:defRPr/>
            </a:lvl1pPr>
          </a:lstStyle>
          <a:p>
            <a:pPr>
              <a:defRPr/>
            </a:pPr>
            <a:fld id="{7AE360E5-5E3F-4F5D-8DCA-FAB1745E852C}" type="datetimeFigureOut">
              <a:rPr lang="el-GR"/>
              <a:pPr>
                <a:defRPr/>
              </a:pPr>
              <a:t>9/4/2021</a:t>
            </a:fld>
            <a:endParaRPr lang="el-GR"/>
          </a:p>
        </p:txBody>
      </p:sp>
      <p:sp>
        <p:nvSpPr>
          <p:cNvPr id="6"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D5307C5E-2989-40CD-8564-C862AE869728}"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3">
            <a:extLst>
              <a:ext uri="{FF2B5EF4-FFF2-40B4-BE49-F238E27FC236}"/>
            </a:extLst>
          </p:cNvPr>
          <p:cNvSpPr>
            <a:spLocks noGrp="1"/>
          </p:cNvSpPr>
          <p:nvPr>
            <p:ph type="dt" sz="half" idx="10"/>
          </p:nvPr>
        </p:nvSpPr>
        <p:spPr/>
        <p:txBody>
          <a:bodyPr/>
          <a:lstStyle>
            <a:lvl1pPr>
              <a:defRPr/>
            </a:lvl1pPr>
          </a:lstStyle>
          <a:p>
            <a:pPr>
              <a:defRPr/>
            </a:pPr>
            <a:fld id="{9C378D67-8C17-4489-A401-98D8DE2ACE22}" type="datetimeFigureOut">
              <a:rPr lang="el-GR"/>
              <a:pPr>
                <a:defRPr/>
              </a:pPr>
              <a:t>9/4/2021</a:t>
            </a:fld>
            <a:endParaRPr lang="el-GR"/>
          </a:p>
        </p:txBody>
      </p:sp>
      <p:sp>
        <p:nvSpPr>
          <p:cNvPr id="6" name="Θέση υποσέλιδου 4">
            <a:extLst>
              <a:ext uri="{FF2B5EF4-FFF2-40B4-BE49-F238E27FC236}"/>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extLst>
          </p:cNvPr>
          <p:cNvSpPr>
            <a:spLocks noGrp="1"/>
          </p:cNvSpPr>
          <p:nvPr>
            <p:ph type="sldNum" sz="quarter" idx="12"/>
          </p:nvPr>
        </p:nvSpPr>
        <p:spPr/>
        <p:txBody>
          <a:bodyPr/>
          <a:lstStyle>
            <a:lvl1pPr>
              <a:defRPr/>
            </a:lvl1pPr>
          </a:lstStyle>
          <a:p>
            <a:pPr>
              <a:defRPr/>
            </a:pPr>
            <a:fld id="{F57264DC-FC9B-41AA-B491-7FB01BAB9638}"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 υποδείγματος</a:t>
            </a:r>
          </a:p>
        </p:txBody>
      </p:sp>
      <p:sp>
        <p:nvSpPr>
          <p:cNvPr id="1027" name="Θέση κειμένου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κειμένου υποδείγματος</a:t>
            </a:r>
          </a:p>
          <a:p>
            <a:pPr lvl="1"/>
            <a:r>
              <a:rPr lang="el-GR" smtClean="0"/>
              <a:t>Δεύτερο επίπεδο</a:t>
            </a:r>
          </a:p>
          <a:p>
            <a:pPr lvl="2"/>
            <a:r>
              <a:rPr lang="el-GR" smtClean="0"/>
              <a:t>Τρίτο επίπεδο</a:t>
            </a:r>
          </a:p>
          <a:p>
            <a:pPr lvl="3"/>
            <a:r>
              <a:rPr lang="el-GR" smtClean="0"/>
              <a:t>Τέταρτο επίπεδο</a:t>
            </a:r>
          </a:p>
          <a:p>
            <a:pPr lvl="4"/>
            <a:r>
              <a:rPr lang="el-GR" smtClean="0"/>
              <a:t>Πέμπτο επίπεδο</a:t>
            </a:r>
          </a:p>
        </p:txBody>
      </p:sp>
      <p:sp>
        <p:nvSpPr>
          <p:cNvPr id="4" name="Θέση ημερομηνίας 3">
            <a:extLst>
              <a:ext uri="{FF2B5EF4-FFF2-40B4-BE49-F238E27FC236}"/>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4091A75-6CBD-4BA8-8341-2209705148EE}" type="datetimeFigureOut">
              <a:rPr lang="el-GR"/>
              <a:pPr>
                <a:defRPr/>
              </a:pPr>
              <a:t>9/4/2021</a:t>
            </a:fld>
            <a:endParaRPr lang="el-GR"/>
          </a:p>
        </p:txBody>
      </p:sp>
      <p:sp>
        <p:nvSpPr>
          <p:cNvPr id="5" name="Θέση υποσέλιδου 4">
            <a:extLst>
              <a:ext uri="{FF2B5EF4-FFF2-40B4-BE49-F238E27FC236}"/>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Θέση αριθμού διαφάνειας 5">
            <a:extLst>
              <a:ext uri="{FF2B5EF4-FFF2-40B4-BE49-F238E27FC236}"/>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099C62B-D46F-41A0-A51C-623A2B697AD5}"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ctrTitle"/>
          </p:nvPr>
        </p:nvSpPr>
        <p:spPr>
          <a:xfrm>
            <a:off x="3160713" y="1252538"/>
            <a:ext cx="6165850" cy="1568450"/>
          </a:xfrm>
        </p:spPr>
        <p:style>
          <a:lnRef idx="2">
            <a:schemeClr val="accent1">
              <a:shade val="50000"/>
            </a:schemeClr>
          </a:lnRef>
          <a:fillRef idx="1">
            <a:schemeClr val="accent1"/>
          </a:fillRef>
          <a:effectRef idx="0">
            <a:schemeClr val="accent1"/>
          </a:effectRef>
          <a:fontRef idx="minor">
            <a:schemeClr val="lt1"/>
          </a:fontRef>
        </p:style>
        <p:txBody>
          <a:bodyPr rtlCol="0">
            <a:normAutofit fontScale="90000"/>
          </a:bodyPr>
          <a:lstStyle/>
          <a:p>
            <a:pPr fontAlgn="auto">
              <a:spcAft>
                <a:spcPts val="0"/>
              </a:spcAft>
              <a:defRPr/>
            </a:pPr>
            <a:r>
              <a:rPr lang="el-GR" sz="4000" b="1" dirty="0"/>
              <a:t/>
            </a:r>
            <a:br>
              <a:rPr lang="el-GR" sz="4000" b="1" dirty="0"/>
            </a:br>
            <a:r>
              <a:rPr lang="el-GR" sz="4000" b="1" dirty="0"/>
              <a:t/>
            </a:r>
            <a:br>
              <a:rPr lang="el-GR" sz="4000" b="1" dirty="0"/>
            </a:br>
            <a:r>
              <a:rPr lang="el-GR" sz="4000" b="1" dirty="0"/>
              <a:t>Νοσηλευτικό Ιστορικό</a:t>
            </a:r>
            <a:r>
              <a:rPr lang="el-GR" dirty="0"/>
              <a:t/>
            </a:r>
            <a:br>
              <a:rPr lang="el-GR" dirty="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633538"/>
            <a:ext cx="10515600" cy="3810000"/>
          </a:xfrm>
          <a:ln w="28575">
            <a:solidFill>
              <a:schemeClr val="tx1"/>
            </a:solidFill>
          </a:ln>
        </p:spPr>
        <p:txBody>
          <a:bodyPr rtlCol="0">
            <a:normAutofit lnSpcReduction="10000"/>
          </a:bodyPr>
          <a:lstStyle/>
          <a:p>
            <a:pPr marL="0" indent="0" algn="just">
              <a:spcAft>
                <a:spcPts val="0"/>
              </a:spcAft>
              <a:buFont typeface="Arial" panose="020B0604020202020204" pitchFamily="34" charset="0"/>
              <a:buNone/>
              <a:defRPr/>
            </a:pPr>
            <a:r>
              <a:rPr lang="el-GR" sz="2600" b="1" dirty="0">
                <a:solidFill>
                  <a:srgbClr val="FF0000"/>
                </a:solidFill>
              </a:rPr>
              <a:t>Β. Συνέντευξη  </a:t>
            </a:r>
            <a:endParaRPr lang="el-GR" sz="2600" dirty="0">
              <a:solidFill>
                <a:srgbClr val="FF0000"/>
              </a:solidFill>
            </a:endParaRPr>
          </a:p>
          <a:p>
            <a:pPr algn="just">
              <a:spcAft>
                <a:spcPts val="0"/>
              </a:spcAft>
              <a:buFont typeface="Arial" panose="020B0604020202020204" pitchFamily="34" charset="0"/>
              <a:buChar char="•"/>
              <a:defRPr/>
            </a:pPr>
            <a:r>
              <a:rPr lang="el-GR" sz="2400" dirty="0"/>
              <a:t>Είναι η καθοδηγούμενη, προγραμματισμένη διαδικασία επικοινωνίας μέσω της συνομιλίας με τον ασθενή κατά τη διάρκεια της εκτίμησης του ασθενή με στόχο τη συλλογή των απαραίτητων πληροφοριών για τη λήψη του νοσηλευτικού ιστορικού. </a:t>
            </a:r>
          </a:p>
          <a:p>
            <a:pPr algn="just">
              <a:spcAft>
                <a:spcPts val="0"/>
              </a:spcAft>
              <a:buFont typeface="Arial" panose="020B0604020202020204" pitchFamily="34" charset="0"/>
              <a:buChar char="•"/>
              <a:defRPr/>
            </a:pPr>
            <a:r>
              <a:rPr lang="el-GR" sz="2400" dirty="0"/>
              <a:t>Αποτελεί ουσιώδες στοιχείο της νοσηλευτικής εκτίμησης και μπορεί να καθορίσει την εγκυρότητα και την αποτελεσματικότητα της νοσηλευτικής φροντίδας.</a:t>
            </a:r>
          </a:p>
          <a:p>
            <a:pPr algn="just">
              <a:spcAft>
                <a:spcPts val="0"/>
              </a:spcAft>
              <a:buFont typeface="Arial" panose="020B0604020202020204" pitchFamily="34" charset="0"/>
              <a:buChar char="•"/>
              <a:defRPr/>
            </a:pPr>
            <a:r>
              <a:rPr lang="el-GR" sz="2400" dirty="0"/>
              <a:t> Συχνά, αποτελεί  την πρώτη επαφή του ασθενή με το σύστημα ή τον επαγγελματία υγείας και μπορεί να έχει καθοριστικό ρόλο στη μετέπειτα συνεργασία του ασθενή με τους επαγγελματίες υγείας.</a:t>
            </a:r>
          </a:p>
          <a:p>
            <a:pPr marL="0" indent="0">
              <a:spcAft>
                <a:spcPts val="0"/>
              </a:spcAft>
              <a:buFont typeface="Arial" panose="020B0604020202020204" pitchFamily="34" charset="0"/>
              <a:buNone/>
              <a:defRPr/>
            </a:pPr>
            <a:endParaRPr lang="el-GR" dirty="0"/>
          </a:p>
          <a:p>
            <a:pPr fontAlgn="auto">
              <a:spcAft>
                <a:spcPts val="0"/>
              </a:spcAft>
              <a:buFont typeface="Arial" panose="020B0604020202020204" pitchFamily="34" charset="0"/>
              <a:buChar char="•"/>
              <a:defRPr/>
            </a:pPr>
            <a:endParaRPr lang="el-GR" dirty="0"/>
          </a:p>
        </p:txBody>
      </p:sp>
      <p:sp>
        <p:nvSpPr>
          <p:cNvPr id="6" name="Τίτλος 1">
            <a:extLst>
              <a:ext uri="{FF2B5EF4-FFF2-40B4-BE49-F238E27FC236}"/>
            </a:extLst>
          </p:cNvPr>
          <p:cNvSpPr>
            <a:spLocks noGrp="1"/>
          </p:cNvSpPr>
          <p:nvPr>
            <p:ph type="title"/>
          </p:nvPr>
        </p:nvSpPr>
        <p:spPr>
          <a:xfrm>
            <a:off x="838200" y="365125"/>
            <a:ext cx="10515600" cy="609600"/>
          </a:xfrm>
          <a:solidFill>
            <a:schemeClr val="accent2">
              <a:lumMod val="60000"/>
              <a:lumOff val="40000"/>
            </a:schemeClr>
          </a:solidFill>
        </p:spPr>
        <p:txBody>
          <a:bodyPr rtlCol="0">
            <a:normAutofit fontScale="90000"/>
          </a:bodyPr>
          <a:lstStyle/>
          <a:p>
            <a:pPr algn="ctr" fontAlgn="auto">
              <a:spcAft>
                <a:spcPts val="0"/>
              </a:spcAft>
              <a:defRPr/>
            </a:pPr>
            <a:r>
              <a:rPr lang="el-GR" sz="3200" b="1" cap="all" dirty="0">
                <a:latin typeface="+mn-lt"/>
              </a:rPr>
              <a:t/>
            </a:r>
            <a:br>
              <a:rPr lang="el-GR" sz="3200" b="1" cap="all" dirty="0">
                <a:latin typeface="+mn-lt"/>
              </a:rPr>
            </a:br>
            <a:r>
              <a:rPr lang="el-GR" sz="3600" b="1" cap="all" dirty="0">
                <a:latin typeface="+mn-lt"/>
              </a:rPr>
              <a:t>μ</a:t>
            </a:r>
            <a:r>
              <a:rPr lang="el-GR" sz="3600" b="1" dirty="0">
                <a:latin typeface="+mn-lt"/>
              </a:rPr>
              <a:t>έθοδοι συλλογής δεδομένων</a:t>
            </a:r>
            <a:r>
              <a:rPr lang="el-GR" sz="3600" dirty="0">
                <a:latin typeface="+mn-lt"/>
              </a:rPr>
              <a:t/>
            </a:r>
            <a:br>
              <a:rPr lang="el-GR" sz="3600" dirty="0">
                <a:latin typeface="+mn-lt"/>
              </a:rPr>
            </a:br>
            <a:endParaRPr lang="el-GR" sz="3600"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874713"/>
          </a:xfrm>
          <a:solidFill>
            <a:schemeClr val="accent2">
              <a:lumMod val="60000"/>
              <a:lumOff val="40000"/>
            </a:schemeClr>
          </a:solidFill>
        </p:spPr>
        <p:txBody>
          <a:bodyPr rtlCol="0">
            <a:noAutofit/>
          </a:bodyPr>
          <a:lstStyle/>
          <a:p>
            <a:pPr algn="ctr" fontAlgn="auto">
              <a:spcAft>
                <a:spcPts val="0"/>
              </a:spcAft>
              <a:defRPr/>
            </a:pPr>
            <a:r>
              <a:rPr lang="el-GR" sz="3200" dirty="0">
                <a:latin typeface="+mn-lt"/>
              </a:rPr>
              <a:t/>
            </a:r>
            <a:br>
              <a:rPr lang="el-GR" sz="3200" dirty="0">
                <a:latin typeface="+mn-lt"/>
              </a:rPr>
            </a:br>
            <a:r>
              <a:rPr lang="el-GR" sz="3200" dirty="0">
                <a:latin typeface="+mn-lt"/>
              </a:rPr>
              <a:t>Στοιχεία μιας επιτυχημένης συνέντευξης για τη λήψη νοσηλευτικού ιστορικού</a:t>
            </a:r>
            <a:br>
              <a:rPr lang="el-GR" sz="3200" dirty="0">
                <a:latin typeface="+mn-lt"/>
              </a:rPr>
            </a:br>
            <a:endParaRPr lang="el-GR" sz="3200" dirty="0">
              <a:latin typeface="+mn-lt"/>
            </a:endParaRPr>
          </a:p>
        </p:txBody>
      </p:sp>
      <p:sp>
        <p:nvSpPr>
          <p:cNvPr id="3" name="Θέση περιεχομένου 2">
            <a:extLst>
              <a:ext uri="{FF2B5EF4-FFF2-40B4-BE49-F238E27FC236}"/>
            </a:extLst>
          </p:cNvPr>
          <p:cNvSpPr>
            <a:spLocks noGrp="1"/>
          </p:cNvSpPr>
          <p:nvPr>
            <p:ph idx="1"/>
          </p:nvPr>
        </p:nvSpPr>
        <p:spPr>
          <a:xfrm>
            <a:off x="838200" y="1825625"/>
            <a:ext cx="10515600" cy="4827588"/>
          </a:xfrm>
          <a:ln w="28575">
            <a:solidFill>
              <a:schemeClr val="tx1"/>
            </a:solidFill>
          </a:ln>
        </p:spPr>
        <p:txBody>
          <a:bodyPr rtlCol="0">
            <a:normAutofit fontScale="47500" lnSpcReduction="20000"/>
          </a:bodyPr>
          <a:lstStyle/>
          <a:p>
            <a:pPr algn="just" fontAlgn="auto">
              <a:spcAft>
                <a:spcPts val="0"/>
              </a:spcAft>
              <a:buFont typeface="Arial" panose="020B0604020202020204" pitchFamily="34" charset="0"/>
              <a:buChar char="•"/>
              <a:defRPr/>
            </a:pPr>
            <a:r>
              <a:rPr lang="el-GR" sz="3800" dirty="0"/>
              <a:t>Εστιάστε στον ασθενή, δείξτε ενδιαφέρον, ευγένεια, διατηρήστε καλή οπτική επαφή και διαθέστε τον απαραίτητο χρόνο. </a:t>
            </a:r>
          </a:p>
          <a:p>
            <a:pPr algn="just" fontAlgn="auto">
              <a:spcAft>
                <a:spcPts val="0"/>
              </a:spcAft>
              <a:buFont typeface="Arial" panose="020B0604020202020204" pitchFamily="34" charset="0"/>
              <a:buChar char="•"/>
              <a:defRPr/>
            </a:pPr>
            <a:r>
              <a:rPr lang="el-GR" sz="3800" dirty="0"/>
              <a:t>Ακούστε τον ασθενή με προσοχή. Δείξτε με λεκτικό και μη λεκτικό τρόπο ότι έγινε κατανοητός. </a:t>
            </a:r>
          </a:p>
          <a:p>
            <a:pPr algn="just" fontAlgn="auto">
              <a:spcAft>
                <a:spcPts val="0"/>
              </a:spcAft>
              <a:buFont typeface="Arial" panose="020B0604020202020204" pitchFamily="34" charset="0"/>
              <a:buChar char="•"/>
              <a:defRPr/>
            </a:pPr>
            <a:r>
              <a:rPr lang="el-GR" sz="3800" dirty="0"/>
              <a:t>Ζητήστε να μιλήσει για το σοβαρότερο πρόβλημά του πρώτα, αφήνοντας «ευαίσθητες» ή μη σημαντικές ερωτήσεις για αργότερα. </a:t>
            </a:r>
          </a:p>
          <a:p>
            <a:pPr algn="just" fontAlgn="auto">
              <a:spcAft>
                <a:spcPts val="0"/>
              </a:spcAft>
              <a:buFont typeface="Arial" panose="020B0604020202020204" pitchFamily="34" charset="0"/>
              <a:buChar char="•"/>
              <a:defRPr/>
            </a:pPr>
            <a:r>
              <a:rPr lang="el-GR" sz="3800" dirty="0"/>
              <a:t>Περιγράψτε ακριβώς αυτό που παρατηρείτε και καταγράψτε ότι βλέπετε. Μην εκφράζετε την άποψη σας ή ερμηνεύετε καταστάσεις.</a:t>
            </a:r>
          </a:p>
          <a:p>
            <a:pPr algn="just" fontAlgn="auto">
              <a:spcAft>
                <a:spcPts val="0"/>
              </a:spcAft>
              <a:buFont typeface="Arial" panose="020B0604020202020204" pitchFamily="34" charset="0"/>
              <a:buChar char="•"/>
              <a:defRPr/>
            </a:pPr>
            <a:r>
              <a:rPr lang="el-GR" sz="3800" dirty="0"/>
              <a:t>Απευθύνετε κατάλληλου τύπου ερωτήσεις (κλειστού και ανοικτού τύπου) και σχόλια στον ασθενή, ώστε να προάγετε την επιθυμητή επικοινωνία. </a:t>
            </a:r>
          </a:p>
          <a:p>
            <a:pPr algn="just" fontAlgn="auto">
              <a:spcAft>
                <a:spcPts val="0"/>
              </a:spcAft>
              <a:buFont typeface="Arial" panose="020B0604020202020204" pitchFamily="34" charset="0"/>
              <a:buChar char="•"/>
              <a:defRPr/>
            </a:pPr>
            <a:r>
              <a:rPr lang="el-GR" sz="3800" dirty="0"/>
              <a:t>Παραθέστε τα λόγια του ασθενή σε παρενθέσεις όταν αυτά είναι χρήσιμα και διαφοροποιήστε τα από τις δικές σας παρατηρήσεις. Επίσης, φροντίστε να το δηλώνετε, όταν οι προτάσεις που αφορούν στον ασθενή ειπώθηκαν από κάποιο συγγενή του.</a:t>
            </a:r>
          </a:p>
          <a:p>
            <a:pPr algn="just" fontAlgn="auto">
              <a:spcAft>
                <a:spcPts val="0"/>
              </a:spcAft>
              <a:buFont typeface="Arial" panose="020B0604020202020204" pitchFamily="34" charset="0"/>
              <a:buChar char="•"/>
              <a:defRPr/>
            </a:pPr>
            <a:r>
              <a:rPr lang="el-GR" sz="3800" dirty="0"/>
              <a:t>Χρησιμοποιήστε μόνο τις συντομεύσεις που γνωρίζετε καλά.</a:t>
            </a:r>
          </a:p>
          <a:p>
            <a:pPr algn="just" fontAlgn="auto">
              <a:spcAft>
                <a:spcPts val="0"/>
              </a:spcAft>
              <a:buFont typeface="Arial" panose="020B0604020202020204" pitchFamily="34" charset="0"/>
              <a:buChar char="•"/>
              <a:defRPr/>
            </a:pPr>
            <a:r>
              <a:rPr lang="el-GR" sz="3800" dirty="0"/>
              <a:t>Κάνετε μία ερώτηση κάθε φορά και δώστε χρόνο στον ασθενή να απαντήσει πριν προχωρήσετε στην επόμενη.</a:t>
            </a:r>
          </a:p>
          <a:p>
            <a:pPr algn="just" fontAlgn="auto">
              <a:spcAft>
                <a:spcPts val="0"/>
              </a:spcAft>
              <a:buFont typeface="Arial" panose="020B0604020202020204" pitchFamily="34" charset="0"/>
              <a:buChar char="•"/>
              <a:defRPr/>
            </a:pPr>
            <a:r>
              <a:rPr lang="el-GR" sz="3800" dirty="0"/>
              <a:t>Χρησιμοποιήστε αποτελεσματικές δεξιότητες επικοινωνίας όπως παροχή γενικών οδηγιών, ενθάρρυνσή του να συζητήσει για τα συμπτώματά του, εστίαση της συζήτησης, αποτελεσματική χρήση παύσεων, αντανάκλαση, αποσαφήνιση, ανακεφαλαίωση των όσων έχει αναφέρει κ.ά.</a:t>
            </a:r>
          </a:p>
          <a:p>
            <a:pPr fontAlgn="auto">
              <a:spcAft>
                <a:spcPts val="0"/>
              </a:spcAft>
              <a:buFont typeface="Arial" panose="020B0604020202020204" pitchFamily="34" charset="0"/>
              <a:buChar char="•"/>
              <a:defRPr/>
            </a:pPr>
            <a:endParaRPr lang="el-GR" sz="3600" dirty="0"/>
          </a:p>
          <a:p>
            <a:pPr fontAlgn="auto">
              <a:spcAft>
                <a:spcPts val="0"/>
              </a:spcAft>
              <a:buFont typeface="Arial" panose="020B0604020202020204" pitchFamily="34" charset="0"/>
              <a:buChar char="•"/>
              <a:defRPr/>
            </a:pPr>
            <a:endParaRPr lang="el-GR" dirty="0"/>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784225"/>
          </a:xfrm>
          <a:solidFill>
            <a:schemeClr val="accent2">
              <a:lumMod val="60000"/>
              <a:lumOff val="40000"/>
            </a:schemeClr>
          </a:solidFill>
        </p:spPr>
        <p:txBody>
          <a:bodyPr rtlCol="0">
            <a:noAutofit/>
          </a:bodyPr>
          <a:lstStyle/>
          <a:p>
            <a:pPr algn="ctr" fontAlgn="auto">
              <a:spcAft>
                <a:spcPts val="0"/>
              </a:spcAft>
              <a:defRPr/>
            </a:pPr>
            <a:r>
              <a:rPr lang="el-GR" sz="2800" b="1" dirty="0">
                <a:latin typeface="+mn-lt"/>
              </a:rPr>
              <a:t/>
            </a:r>
            <a:br>
              <a:rPr lang="el-GR" sz="2800" b="1" dirty="0">
                <a:latin typeface="+mn-lt"/>
              </a:rPr>
            </a:br>
            <a:r>
              <a:rPr lang="el-GR" sz="2400" b="1" dirty="0">
                <a:latin typeface="+mn-lt"/>
              </a:rPr>
              <a:t>Ενέργειες ή τεχνικές που εμποδίζουν την αποτελεσματική επικοινωνία ή πρέπει να αποφεύγονται κατά τη λήψη νοσηλευτικού ιστορικού</a:t>
            </a:r>
            <a:r>
              <a:rPr lang="el-GR" sz="2400" dirty="0">
                <a:latin typeface="+mn-lt"/>
              </a:rPr>
              <a:t/>
            </a:r>
            <a:br>
              <a:rPr lang="el-GR" sz="2400" dirty="0">
                <a:latin typeface="+mn-lt"/>
              </a:rPr>
            </a:br>
            <a:endParaRPr lang="el-GR" sz="2400" dirty="0">
              <a:latin typeface="+mn-lt"/>
            </a:endParaRPr>
          </a:p>
        </p:txBody>
      </p:sp>
      <p:sp>
        <p:nvSpPr>
          <p:cNvPr id="3" name="Θέση περιεχομένου 2">
            <a:extLst>
              <a:ext uri="{FF2B5EF4-FFF2-40B4-BE49-F238E27FC236}"/>
            </a:extLst>
          </p:cNvPr>
          <p:cNvSpPr>
            <a:spLocks noGrp="1"/>
          </p:cNvSpPr>
          <p:nvPr>
            <p:ph idx="1"/>
          </p:nvPr>
        </p:nvSpPr>
        <p:spPr>
          <a:xfrm>
            <a:off x="838200" y="1749425"/>
            <a:ext cx="10515600" cy="3884613"/>
          </a:xfrm>
          <a:ln w="28575">
            <a:solidFill>
              <a:schemeClr val="tx1"/>
            </a:solidFill>
          </a:ln>
        </p:spPr>
        <p:txBody>
          <a:bodyPr rtlCol="0">
            <a:normAutofit fontScale="92500" lnSpcReduction="20000"/>
          </a:bodyPr>
          <a:lstStyle/>
          <a:p>
            <a:pPr>
              <a:spcAft>
                <a:spcPts val="0"/>
              </a:spcAft>
              <a:buFont typeface="Arial" panose="020B0604020202020204" pitchFamily="34" charset="0"/>
              <a:buChar char="•"/>
              <a:defRPr/>
            </a:pPr>
            <a:r>
              <a:rPr lang="el-GR" sz="2400" dirty="0"/>
              <a:t>Αποφεύγετε λάθη καταγραφής όπως:</a:t>
            </a:r>
          </a:p>
          <a:p>
            <a:pPr marL="0" indent="0">
              <a:spcAft>
                <a:spcPts val="0"/>
              </a:spcAft>
              <a:buFont typeface="Arial" panose="020B0604020202020204" pitchFamily="34" charset="0"/>
              <a:buNone/>
              <a:defRPr/>
            </a:pPr>
            <a:r>
              <a:rPr lang="el-GR" sz="2400" dirty="0"/>
              <a:t>---κενές γραμμές στην καταγραφή του περιγραφικού ιστορικού</a:t>
            </a:r>
          </a:p>
          <a:p>
            <a:pPr marL="0" indent="0">
              <a:spcAft>
                <a:spcPts val="0"/>
              </a:spcAft>
              <a:buFont typeface="Arial" panose="020B0604020202020204" pitchFamily="34" charset="0"/>
              <a:buNone/>
              <a:defRPr/>
            </a:pPr>
            <a:r>
              <a:rPr lang="el-GR" sz="2400" dirty="0"/>
              <a:t>---μη συμπλήρωση όλων των πεδίων στο κλασσικό τύπο νοσηλευτικού ιστορικού, π.χ. τα ζωτικά σημεία.</a:t>
            </a:r>
          </a:p>
          <a:p>
            <a:pPr marL="0" indent="0">
              <a:spcAft>
                <a:spcPts val="0"/>
              </a:spcAft>
              <a:buFont typeface="Arial" panose="020B0604020202020204" pitchFamily="34" charset="0"/>
              <a:buNone/>
              <a:defRPr/>
            </a:pPr>
            <a:r>
              <a:rPr lang="el-GR" sz="2400" dirty="0"/>
              <a:t>---καταγραφή της ερμηνείας των δεδομένων και όχι της παρατηρούμενης συμπεριφοράς, π.χ. δεν γράφετε ότι ο ασθενής είναι υπερτασικός, όταν κατά την εισαγωγή του, ενώ είναι έντονα αγχωμένος, του μετράτε την αρτηριακή πίεση και είναι 170/85</a:t>
            </a:r>
            <a:r>
              <a:rPr lang="en-US" sz="2400" dirty="0"/>
              <a:t>mmHg</a:t>
            </a:r>
            <a:r>
              <a:rPr lang="el-GR" sz="2400" dirty="0"/>
              <a:t>.</a:t>
            </a:r>
          </a:p>
          <a:p>
            <a:pPr marL="0" indent="0">
              <a:spcAft>
                <a:spcPts val="0"/>
              </a:spcAft>
              <a:buFont typeface="Arial" panose="020B0604020202020204" pitchFamily="34" charset="0"/>
              <a:buNone/>
              <a:defRPr/>
            </a:pPr>
            <a:r>
              <a:rPr lang="el-GR" sz="2400" dirty="0"/>
              <a:t>---χρήση πομπωδών εκφράσεων όπως π.χ.: «</a:t>
            </a:r>
            <a:r>
              <a:rPr lang="el-GR" sz="2400" i="1" dirty="0"/>
              <a:t>Ο ασθενής είχε μια δύσκολη βραδιά και δεν κοιμήθηκε καθόλου</a:t>
            </a:r>
            <a:r>
              <a:rPr lang="el-GR" sz="2400" dirty="0"/>
              <a:t>», αντί του ορθότερου: «</a:t>
            </a:r>
            <a:r>
              <a:rPr lang="el-GR" sz="2400" i="1" dirty="0"/>
              <a:t>Ο ασθενής ανέφερε πόνο 8/10 ο οποίος, παρά τη φαρμακευτική αγωγή που του χορηγήθηκε σύμφωνα με την ιατρική οδηγία, δεν του επέτρεψε να κοιμηθεί</a:t>
            </a:r>
            <a:r>
              <a:rPr lang="el-GR" sz="2400" dirty="0"/>
              <a:t>».</a:t>
            </a:r>
          </a:p>
          <a:p>
            <a:pPr>
              <a:spcAft>
                <a:spcPts val="0"/>
              </a:spcAft>
              <a:buFont typeface="Arial" panose="020B0604020202020204" pitchFamily="34" charset="0"/>
              <a:buChar char="•"/>
              <a:defRPr/>
            </a:pPr>
            <a:r>
              <a:rPr lang="el-GR" sz="2400" dirty="0"/>
              <a:t>Αποφεύγετε εκφράσεις ή λέξεις που επιδέχονται διαφορετικές ερμηνείες. </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203200" y="1444625"/>
            <a:ext cx="5483225" cy="4800600"/>
          </a:xfrm>
        </p:spPr>
        <p:style>
          <a:lnRef idx="2">
            <a:schemeClr val="dk1"/>
          </a:lnRef>
          <a:fillRef idx="1">
            <a:schemeClr val="lt1"/>
          </a:fillRef>
          <a:effectRef idx="0">
            <a:schemeClr val="dk1"/>
          </a:effectRef>
          <a:fontRef idx="minor">
            <a:schemeClr val="dk1"/>
          </a:fontRef>
        </p:style>
        <p:txBody>
          <a:bodyPr rtlCol="0">
            <a:normAutofit fontScale="92500" lnSpcReduction="10000"/>
          </a:bodyPr>
          <a:lstStyle/>
          <a:p>
            <a:pPr algn="just">
              <a:spcAft>
                <a:spcPts val="0"/>
              </a:spcAft>
              <a:buFont typeface="Arial" panose="020B0604020202020204" pitchFamily="34" charset="0"/>
              <a:buChar char="•"/>
              <a:defRPr/>
            </a:pPr>
            <a:r>
              <a:rPr lang="el-GR" sz="2200" dirty="0"/>
              <a:t>Μην επιμένετε να απαντήσει ο ασθενής για θέματα που δεν είναι έτοιμος ή δεν είναι σε θέση να μιλήσει (π.χ. λόγω συναισθηματικής φόρτισης, έλλειψης εμπιστοσύνης προς το νοσηλευτή κ.ά.).</a:t>
            </a:r>
          </a:p>
          <a:p>
            <a:pPr algn="just">
              <a:spcAft>
                <a:spcPts val="0"/>
              </a:spcAft>
              <a:buFont typeface="Arial" panose="020B0604020202020204" pitchFamily="34" charset="0"/>
              <a:buChar char="•"/>
              <a:defRPr/>
            </a:pPr>
            <a:endParaRPr lang="el-GR" sz="2200" dirty="0"/>
          </a:p>
          <a:p>
            <a:pPr algn="just">
              <a:spcAft>
                <a:spcPts val="0"/>
              </a:spcAft>
              <a:buFont typeface="Arial" panose="020B0604020202020204" pitchFamily="34" charset="0"/>
              <a:buChar char="•"/>
              <a:defRPr/>
            </a:pPr>
            <a:r>
              <a:rPr lang="el-GR" sz="2200" dirty="0"/>
              <a:t>Όταν μιλάει ο ασθενής, προσπαθήστε να μην αλλάζετε θέμα συζήτησης και να μην τον διακόπτετε.</a:t>
            </a:r>
          </a:p>
          <a:p>
            <a:pPr algn="just">
              <a:spcAft>
                <a:spcPts val="0"/>
              </a:spcAft>
              <a:buFont typeface="Arial" panose="020B0604020202020204" pitchFamily="34" charset="0"/>
              <a:buChar char="•"/>
              <a:defRPr/>
            </a:pPr>
            <a:endParaRPr lang="el-GR" sz="2200" dirty="0"/>
          </a:p>
          <a:p>
            <a:pPr algn="just" fontAlgn="auto">
              <a:spcAft>
                <a:spcPts val="0"/>
              </a:spcAft>
              <a:buFont typeface="Arial" panose="020B0604020202020204" pitchFamily="34" charset="0"/>
              <a:buChar char="•"/>
              <a:defRPr/>
            </a:pPr>
            <a:r>
              <a:rPr lang="el-GR" sz="2200" dirty="0"/>
              <a:t>Αποφεύγετε να δίνετε συμβουλές στον ασθενή κατά τη διάρκεια της συνέντευξης ή να τον καθησυχάζετε ή να τον ενθαρρύνετε λανθασμένα ενώ, με βάση τα συμπτώματα που αναφέρει και την εκτίμησή σας, η κατάστασή του είναι αρκετά επιβαρυμένη.</a:t>
            </a:r>
          </a:p>
          <a:p>
            <a:pPr algn="just" fontAlgn="auto">
              <a:spcAft>
                <a:spcPts val="0"/>
              </a:spcAft>
              <a:buFont typeface="Arial" panose="020B0604020202020204" pitchFamily="34" charset="0"/>
              <a:buChar char="•"/>
              <a:defRPr/>
            </a:pPr>
            <a:endParaRPr lang="el-GR" dirty="0"/>
          </a:p>
          <a:p>
            <a:pPr fontAlgn="auto">
              <a:spcAft>
                <a:spcPts val="0"/>
              </a:spcAft>
              <a:buFont typeface="Arial" panose="020B0604020202020204" pitchFamily="34" charset="0"/>
              <a:buChar char="•"/>
              <a:defRPr/>
            </a:pPr>
            <a:endParaRPr lang="el-GR" dirty="0"/>
          </a:p>
        </p:txBody>
      </p:sp>
      <p:sp>
        <p:nvSpPr>
          <p:cNvPr id="4" name="Τίτλος 1">
            <a:extLst>
              <a:ext uri="{FF2B5EF4-FFF2-40B4-BE49-F238E27FC236}"/>
            </a:extLst>
          </p:cNvPr>
          <p:cNvSpPr>
            <a:spLocks noGrp="1"/>
          </p:cNvSpPr>
          <p:nvPr>
            <p:ph type="title"/>
          </p:nvPr>
        </p:nvSpPr>
        <p:spPr>
          <a:xfrm>
            <a:off x="838200" y="195263"/>
            <a:ext cx="10515600" cy="836612"/>
          </a:xfrm>
          <a:solidFill>
            <a:schemeClr val="accent2">
              <a:lumMod val="60000"/>
              <a:lumOff val="40000"/>
            </a:schemeClr>
          </a:solidFill>
        </p:spPr>
        <p:txBody>
          <a:bodyPr rtlCol="0">
            <a:noAutofit/>
          </a:bodyPr>
          <a:lstStyle/>
          <a:p>
            <a:pPr algn="ctr" fontAlgn="auto">
              <a:spcAft>
                <a:spcPts val="0"/>
              </a:spcAft>
              <a:defRPr/>
            </a:pPr>
            <a:r>
              <a:rPr lang="el-GR" sz="2800" b="1" dirty="0">
                <a:latin typeface="+mn-lt"/>
              </a:rPr>
              <a:t/>
            </a:r>
            <a:br>
              <a:rPr lang="el-GR" sz="2800" b="1" dirty="0">
                <a:latin typeface="+mn-lt"/>
              </a:rPr>
            </a:br>
            <a:r>
              <a:rPr lang="el-GR" sz="2400" b="1" dirty="0">
                <a:latin typeface="+mn-lt"/>
              </a:rPr>
              <a:t>Ενέργειες ή τεχνικές που εμποδίζουν την αποτελεσματική επικοινωνία ή πρέπει να αποφεύγονται κατά τη λήψη νοσηλευτικού ιστορικού</a:t>
            </a:r>
            <a:r>
              <a:rPr lang="el-GR" sz="2800" dirty="0">
                <a:latin typeface="+mn-lt"/>
              </a:rPr>
              <a:t/>
            </a:r>
            <a:br>
              <a:rPr lang="el-GR" sz="2800" dirty="0">
                <a:latin typeface="+mn-lt"/>
              </a:rPr>
            </a:br>
            <a:endParaRPr lang="el-GR" sz="2800" dirty="0">
              <a:latin typeface="+mn-lt"/>
            </a:endParaRPr>
          </a:p>
        </p:txBody>
      </p:sp>
      <p:sp>
        <p:nvSpPr>
          <p:cNvPr id="5" name="TextBox 4">
            <a:extLst>
              <a:ext uri="{FF2B5EF4-FFF2-40B4-BE49-F238E27FC236}"/>
            </a:extLst>
          </p:cNvPr>
          <p:cNvSpPr txBox="1"/>
          <p:nvPr/>
        </p:nvSpPr>
        <p:spPr>
          <a:xfrm>
            <a:off x="5892800" y="1112838"/>
            <a:ext cx="6096000" cy="53244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marL="285750" indent="-285750" algn="just" fontAlgn="auto">
              <a:spcBef>
                <a:spcPts val="0"/>
              </a:spcBef>
              <a:spcAft>
                <a:spcPts val="0"/>
              </a:spcAft>
              <a:buFont typeface="Arial" panose="020B0604020202020204" pitchFamily="34" charset="0"/>
              <a:buChar char="•"/>
              <a:defRPr/>
            </a:pPr>
            <a:r>
              <a:rPr lang="el-GR" sz="2000" dirty="0"/>
              <a:t>Αποφεύγετε να χρησιμοποιείτε ακατάλληλη γλώσσα ή τεχνικούς (ιατρικούς και νοσηλευτικούς) όρους κατά τη διάρκεια της </a:t>
            </a:r>
            <a:r>
              <a:rPr lang="el-GR" sz="2000" dirty="0" err="1"/>
              <a:t>επαναδιατύπωσης</a:t>
            </a:r>
            <a:r>
              <a:rPr lang="el-GR" sz="2000" dirty="0"/>
              <a:t> προτάσεων ή αντανάκλασης διότι αρκετοί ασθενείς συχνά δεν τους καταλαβαίνουν αλλά δεν το αναφέρουν.</a:t>
            </a:r>
          </a:p>
          <a:p>
            <a:pPr marL="285750" indent="-285750" algn="just" fontAlgn="auto">
              <a:spcBef>
                <a:spcPts val="0"/>
              </a:spcBef>
              <a:spcAft>
                <a:spcPts val="0"/>
              </a:spcAft>
              <a:buFont typeface="Arial" panose="020B0604020202020204" pitchFamily="34" charset="0"/>
              <a:buChar char="•"/>
              <a:defRPr/>
            </a:pPr>
            <a:endParaRPr lang="el-GR" sz="2000" dirty="0"/>
          </a:p>
          <a:p>
            <a:pPr marL="285750" indent="-285750" algn="just" fontAlgn="auto">
              <a:spcBef>
                <a:spcPts val="0"/>
              </a:spcBef>
              <a:spcAft>
                <a:spcPts val="0"/>
              </a:spcAft>
              <a:buFont typeface="Arial" panose="020B0604020202020204" pitchFamily="34" charset="0"/>
              <a:buChar char="•"/>
              <a:defRPr/>
            </a:pPr>
            <a:r>
              <a:rPr lang="el-GR" sz="2000" dirty="0"/>
              <a:t>Μην υποβάλετε τους ασθενείς σε καθοδηγητικές ερωτήσεις που προτείνουν σωστές απαντήσεις. Προσπαθήστε να αποφεύγετε στερεότυπα και να προβαίνετε στη διατύπωση συμπερασμάτων και προτάσεων λύσης προβλημάτων ενώ η συνέντευξη για τη λήψη του ιστορικού δεν έχει ολοκληρωθεί.</a:t>
            </a:r>
          </a:p>
          <a:p>
            <a:pPr marL="285750" indent="-285750" algn="just" fontAlgn="auto">
              <a:spcBef>
                <a:spcPts val="0"/>
              </a:spcBef>
              <a:spcAft>
                <a:spcPts val="0"/>
              </a:spcAft>
              <a:buFont typeface="Arial" panose="020B0604020202020204" pitchFamily="34" charset="0"/>
              <a:buChar char="•"/>
              <a:defRPr/>
            </a:pPr>
            <a:endParaRPr lang="el-GR" sz="2000" dirty="0"/>
          </a:p>
          <a:p>
            <a:pPr marL="285750" indent="-285750" algn="just" fontAlgn="auto">
              <a:spcBef>
                <a:spcPts val="0"/>
              </a:spcBef>
              <a:spcAft>
                <a:spcPts val="0"/>
              </a:spcAft>
              <a:buFont typeface="Arial" panose="020B0604020202020204" pitchFamily="34" charset="0"/>
              <a:buChar char="•"/>
              <a:defRPr/>
            </a:pPr>
            <a:r>
              <a:rPr lang="el-GR" sz="2000" dirty="0"/>
              <a:t>Αποφεύγετε σχόλια και ερωτήσεις που απαντώνται μονολεκτικά με ένα «ναι» ή με ένα «όχι», εκφοβιστικές ερωτήσεις που αρχίζουν με το «γιατί» και το «πώς» και επικριτικά σχόλια.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252413"/>
            <a:ext cx="10515600" cy="644525"/>
          </a:xfrm>
        </p:spPr>
        <p:style>
          <a:lnRef idx="0">
            <a:schemeClr val="accent5"/>
          </a:lnRef>
          <a:fillRef idx="3">
            <a:schemeClr val="accent5"/>
          </a:fillRef>
          <a:effectRef idx="3">
            <a:schemeClr val="accent5"/>
          </a:effectRef>
          <a:fontRef idx="minor">
            <a:schemeClr val="lt1"/>
          </a:fontRef>
        </p:style>
        <p:txBody>
          <a:bodyPr rtlCol="0">
            <a:normAutofit/>
          </a:bodyPr>
          <a:lstStyle/>
          <a:p>
            <a:pPr algn="ctr" fontAlgn="auto">
              <a:spcAft>
                <a:spcPts val="0"/>
              </a:spcAft>
              <a:defRPr/>
            </a:pPr>
            <a:r>
              <a:rPr lang="el-GR" sz="3200" dirty="0"/>
              <a:t>Διαδικασία συνέντευξης</a:t>
            </a:r>
          </a:p>
        </p:txBody>
      </p:sp>
      <p:sp>
        <p:nvSpPr>
          <p:cNvPr id="3" name="Θέση περιεχομένου 2">
            <a:extLst>
              <a:ext uri="{FF2B5EF4-FFF2-40B4-BE49-F238E27FC236}"/>
            </a:extLst>
          </p:cNvPr>
          <p:cNvSpPr>
            <a:spLocks noGrp="1"/>
          </p:cNvSpPr>
          <p:nvPr>
            <p:ph idx="1"/>
          </p:nvPr>
        </p:nvSpPr>
        <p:spPr>
          <a:xfrm>
            <a:off x="838200" y="1563688"/>
            <a:ext cx="10515600" cy="4667250"/>
          </a:xfrm>
          <a:ln w="28575">
            <a:solidFill>
              <a:schemeClr val="tx1"/>
            </a:solidFill>
          </a:ln>
        </p:spPr>
        <p:txBody>
          <a:bodyPr rtlCol="0">
            <a:normAutofit/>
          </a:bodyPr>
          <a:lstStyle/>
          <a:p>
            <a:pPr marL="0" indent="0" algn="just" fontAlgn="auto">
              <a:spcAft>
                <a:spcPts val="0"/>
              </a:spcAft>
              <a:buFont typeface="Arial" panose="020B0604020202020204" pitchFamily="34" charset="0"/>
              <a:buNone/>
              <a:defRPr/>
            </a:pPr>
            <a:r>
              <a:rPr lang="el-GR" sz="2400" dirty="0"/>
              <a:t>Η διαδικασία της συνέντευξης μπορεί να διακριθεί:</a:t>
            </a:r>
          </a:p>
          <a:p>
            <a:pPr marL="0" indent="0" algn="just" fontAlgn="auto">
              <a:spcAft>
                <a:spcPts val="0"/>
              </a:spcAft>
              <a:buFont typeface="Arial" panose="020B0604020202020204" pitchFamily="34" charset="0"/>
              <a:buNone/>
              <a:defRPr/>
            </a:pPr>
            <a:r>
              <a:rPr lang="el-GR" sz="2400" u="sng" dirty="0"/>
              <a:t>α. Ανάλογα με το είδος της πληροφορίας σε </a:t>
            </a:r>
            <a:r>
              <a:rPr lang="el-GR" sz="2400" b="1" dirty="0">
                <a:solidFill>
                  <a:srgbClr val="00B050"/>
                </a:solidFill>
              </a:rPr>
              <a:t>κατευθυνόμενη και μη κατευθυνόμενη.</a:t>
            </a:r>
            <a:endParaRPr lang="el-GR" sz="2400" dirty="0">
              <a:solidFill>
                <a:srgbClr val="00B050"/>
              </a:solidFill>
            </a:endParaRPr>
          </a:p>
          <a:p>
            <a:pPr algn="just" fontAlgn="auto">
              <a:spcAft>
                <a:spcPts val="0"/>
              </a:spcAft>
              <a:buFont typeface="Arial" panose="020B0604020202020204" pitchFamily="34" charset="0"/>
              <a:buChar char="•"/>
              <a:defRPr/>
            </a:pPr>
            <a:r>
              <a:rPr lang="el-GR" sz="2000" b="1" dirty="0">
                <a:solidFill>
                  <a:srgbClr val="FF0000"/>
                </a:solidFill>
              </a:rPr>
              <a:t>Η κατευθυνόμενη συνέντευξη </a:t>
            </a:r>
            <a:r>
              <a:rPr lang="el-GR" sz="2000" dirty="0"/>
              <a:t>είναι πολύ δομημένη και αποσκοπεί στη συλλογή συγκεκριμένων πληροφοριών. Ο νοσηλευτής αναφέρει τον σκοπό της συνέντευξης και κατευθύνει τη συνέντευξη, ενώ ο ασθενής απαντά στις ερωτήσεις με περιορισμένη δυνατότητα ερωτήσεων από τον ίδιο. Χρησιμοποιείται συχνά για τη συλλογή πληροφοριών σε σύντομο χρονικό διάστημα όπως για παράδειγμα σε μια επείγουσα κατάσταση.</a:t>
            </a:r>
          </a:p>
          <a:p>
            <a:pPr algn="just" fontAlgn="auto">
              <a:spcAft>
                <a:spcPts val="0"/>
              </a:spcAft>
              <a:buFont typeface="Arial" panose="020B0604020202020204" pitchFamily="34" charset="0"/>
              <a:buChar char="•"/>
              <a:defRPr/>
            </a:pPr>
            <a:r>
              <a:rPr lang="el-GR" sz="2000" dirty="0"/>
              <a:t>Στη μη</a:t>
            </a:r>
            <a:r>
              <a:rPr lang="el-GR" sz="2000" b="1" dirty="0"/>
              <a:t> </a:t>
            </a:r>
            <a:r>
              <a:rPr lang="el-GR" sz="2000" b="1" dirty="0">
                <a:solidFill>
                  <a:srgbClr val="FF0000"/>
                </a:solidFill>
              </a:rPr>
              <a:t>κατευθυνόμενη συνέντευξη </a:t>
            </a:r>
            <a:r>
              <a:rPr lang="el-GR" sz="2000" dirty="0"/>
              <a:t>παρέχεται στον ασθενή μεγαλύτερη δυνατότητα ελέγχου του σκοπού, του ρυθμού και του θέματος της συζήτησης</a:t>
            </a:r>
            <a:r>
              <a:rPr lang="el-GR" sz="2400" dirty="0"/>
              <a:t>. </a:t>
            </a:r>
          </a:p>
          <a:p>
            <a:pPr marL="0" indent="0" algn="just" fontAlgn="auto">
              <a:spcAft>
                <a:spcPts val="0"/>
              </a:spcAft>
              <a:buFont typeface="Arial" panose="020B0604020202020204" pitchFamily="34" charset="0"/>
              <a:buNone/>
              <a:defRPr/>
            </a:pPr>
            <a:r>
              <a:rPr lang="el-GR" sz="2400" u="sng" dirty="0"/>
              <a:t>β. Ανάλογα με το χρονικό διάστημα κατά τη συνέντευξη σε</a:t>
            </a:r>
            <a:r>
              <a:rPr lang="el-GR" sz="2400" dirty="0"/>
              <a:t> </a:t>
            </a:r>
            <a:r>
              <a:rPr lang="el-GR" sz="2400" b="1" dirty="0">
                <a:solidFill>
                  <a:srgbClr val="00B050"/>
                </a:solidFill>
              </a:rPr>
              <a:t>προπαρασκευαστική, εισαγωγική, σε φάση του κυρίως έργου και σε φάση της λήξης. </a:t>
            </a:r>
            <a:endParaRPr lang="el-GR" sz="2400" dirty="0"/>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Θέση περιεχομένου 2"/>
          <p:cNvSpPr>
            <a:spLocks noGrp="1"/>
          </p:cNvSpPr>
          <p:nvPr>
            <p:ph idx="1"/>
          </p:nvPr>
        </p:nvSpPr>
        <p:spPr>
          <a:xfrm>
            <a:off x="838200" y="2227263"/>
            <a:ext cx="10515600" cy="3552825"/>
          </a:xfrm>
          <a:ln w="28575">
            <a:solidFill>
              <a:schemeClr val="tx1"/>
            </a:solidFill>
          </a:ln>
        </p:spPr>
        <p:txBody>
          <a:bodyPr/>
          <a:lstStyle/>
          <a:p>
            <a:pPr algn="just"/>
            <a:r>
              <a:rPr lang="el-GR" sz="2200" smtClean="0"/>
              <a:t>Οι </a:t>
            </a:r>
            <a:r>
              <a:rPr lang="el-GR" sz="2200" b="1" smtClean="0">
                <a:solidFill>
                  <a:srgbClr val="FF0000"/>
                </a:solidFill>
              </a:rPr>
              <a:t>κλειστές ερωτήσεις </a:t>
            </a:r>
            <a:r>
              <a:rPr lang="el-GR" sz="2200" smtClean="0"/>
              <a:t>είναι κατάλληλες για την επικέντρωση σε μία συγκεκριμένη κατάσταση και τη συλλογή συγκεκριμένων πληροφοριών αλλά είναι περιοριστικές για τη γενική εκτίμηση του ασθενή. </a:t>
            </a:r>
          </a:p>
          <a:p>
            <a:pPr algn="just"/>
            <a:r>
              <a:rPr lang="el-GR" sz="2200" smtClean="0"/>
              <a:t>Απαιτούν μονολεκτικές («ναι» ή «όχι») ή σύντομες απαντήσεις παρέχοντας συγκεκριμένες πληροφορίες και ξεκινούν συχνά με τις λέξεις «πότε», «που», «ποιος», «τι» κλπ. </a:t>
            </a:r>
          </a:p>
          <a:p>
            <a:pPr algn="just"/>
            <a:r>
              <a:rPr lang="el-GR" sz="2200" smtClean="0"/>
              <a:t>Οι κλειστές ερωτήσεις μπορεί να δυσκολέψουν έναν πολύ αγχωμένο ασθενή αλλά και να διευκολύνουν ένα άτομο με δυσκολίες επικοινωνίας. </a:t>
            </a:r>
          </a:p>
          <a:p>
            <a:pPr algn="just"/>
            <a:r>
              <a:rPr lang="el-GR" sz="1800" smtClean="0"/>
              <a:t>Παραδείγματα κλειστών ερωτήσεων είναι: </a:t>
            </a:r>
            <a:r>
              <a:rPr lang="el-GR" sz="1800" i="1" smtClean="0"/>
              <a:t>«Πόσον χρονών είσαστε;» «Τι φάρμακα πήρατε;», «Παρακαλώ, δείξτε μου που πονάτε» κλπ.</a:t>
            </a:r>
            <a:endParaRPr lang="el-GR" sz="1800" smtClean="0"/>
          </a:p>
          <a:p>
            <a:endParaRPr lang="el-GR" smtClean="0"/>
          </a:p>
        </p:txBody>
      </p:sp>
      <p:sp>
        <p:nvSpPr>
          <p:cNvPr id="5" name="Τίτλος 1">
            <a:extLst>
              <a:ext uri="{FF2B5EF4-FFF2-40B4-BE49-F238E27FC236}"/>
            </a:extLst>
          </p:cNvPr>
          <p:cNvSpPr txBox="1">
            <a:spLocks/>
          </p:cNvSpPr>
          <p:nvPr/>
        </p:nvSpPr>
        <p:spPr>
          <a:xfrm>
            <a:off x="838200" y="252413"/>
            <a:ext cx="10515600" cy="644525"/>
          </a:xfrm>
          <a:prstGeom prst="rect">
            <a:avLst/>
          </a:prstGeom>
        </p:spPr>
        <p:style>
          <a:lnRef idx="0">
            <a:schemeClr val="accent5"/>
          </a:lnRef>
          <a:fillRef idx="3">
            <a:schemeClr val="accent5"/>
          </a:fillRef>
          <a:effectRef idx="3">
            <a:schemeClr val="accent5"/>
          </a:effectRef>
          <a:fontRef idx="minor">
            <a:schemeClr val="lt1"/>
          </a:fontRef>
        </p:style>
        <p:txBody>
          <a:bodyPr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spcAft>
                <a:spcPts val="0"/>
              </a:spcAft>
              <a:defRPr/>
            </a:pPr>
            <a:r>
              <a:rPr lang="el-GR" sz="3200"/>
              <a:t>Διαδικασία συνέντευξης</a:t>
            </a:r>
            <a:endParaRPr lang="el-GR" sz="3200" dirty="0"/>
          </a:p>
        </p:txBody>
      </p:sp>
      <p:sp>
        <p:nvSpPr>
          <p:cNvPr id="8" name="TextBox 7">
            <a:extLst>
              <a:ext uri="{FF2B5EF4-FFF2-40B4-BE49-F238E27FC236}"/>
            </a:extLst>
          </p:cNvPr>
          <p:cNvSpPr txBox="1"/>
          <p:nvPr/>
        </p:nvSpPr>
        <p:spPr>
          <a:xfrm>
            <a:off x="838200" y="1236663"/>
            <a:ext cx="10515600" cy="64611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just">
              <a:spcBef>
                <a:spcPts val="0"/>
              </a:spcBef>
              <a:spcAft>
                <a:spcPts val="0"/>
              </a:spcAft>
              <a:defRPr/>
            </a:pPr>
            <a:r>
              <a:rPr lang="el-GR" dirty="0"/>
              <a:t>Οι ερωτήσεις  που μπορούν να χρησιμοποιηθούν κατά τη διάρκεια της συνέντευξης διακρίνονται σε </a:t>
            </a:r>
            <a:r>
              <a:rPr lang="el-GR" b="1" dirty="0">
                <a:solidFill>
                  <a:srgbClr val="00B050"/>
                </a:solidFill>
              </a:rPr>
              <a:t>κλειστές, ανοιχτές, ουδέτερες και κατευθυντήριες.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Θέση περιεχομένου 2"/>
          <p:cNvSpPr>
            <a:spLocks noGrp="1"/>
          </p:cNvSpPr>
          <p:nvPr>
            <p:ph idx="1"/>
          </p:nvPr>
        </p:nvSpPr>
        <p:spPr>
          <a:xfrm>
            <a:off x="838200" y="1258888"/>
            <a:ext cx="10515600" cy="4122737"/>
          </a:xfrm>
          <a:ln w="28575">
            <a:solidFill>
              <a:schemeClr val="tx1"/>
            </a:solidFill>
          </a:ln>
        </p:spPr>
        <p:txBody>
          <a:bodyPr/>
          <a:lstStyle/>
          <a:p>
            <a:pPr algn="just"/>
            <a:r>
              <a:rPr lang="el-GR" sz="2200" smtClean="0"/>
              <a:t>Οι </a:t>
            </a:r>
            <a:r>
              <a:rPr lang="el-GR" sz="2200" b="1" smtClean="0">
                <a:solidFill>
                  <a:srgbClr val="FF0000"/>
                </a:solidFill>
              </a:rPr>
              <a:t>ανοιχτές ερωτήσεις</a:t>
            </a:r>
            <a:r>
              <a:rPr lang="el-GR" sz="2200" smtClean="0">
                <a:solidFill>
                  <a:srgbClr val="FF0000"/>
                </a:solidFill>
              </a:rPr>
              <a:t> </a:t>
            </a:r>
            <a:r>
              <a:rPr lang="el-GR" sz="2200" smtClean="0"/>
              <a:t>είναι χρήσιμες για τη συλλογή πρόσθετων και πιο λεπτομερών πληροφοριών και ενθαρρύνουν τον ασθενή να ανακαλύψει, να επεξεργαστεί, να διευκρινίσει και να αποτυπώσει  τις σκέψεις, τις απόψεις και τα συναισθήματά του. </a:t>
            </a:r>
          </a:p>
          <a:p>
            <a:pPr algn="just"/>
            <a:endParaRPr lang="el-GR" sz="2200" smtClean="0"/>
          </a:p>
          <a:p>
            <a:pPr algn="just"/>
            <a:r>
              <a:rPr lang="el-GR" sz="2200" smtClean="0"/>
              <a:t>Μια ανοιχτή ερώτηση καθορίζει μόνο το γενικό θέμα που θα συζητηθεί και προκαλεί περιγραφικές απαντήσεις με τη χρήση περισσότερων από μία ή δύο λέξεων. </a:t>
            </a:r>
          </a:p>
          <a:p>
            <a:pPr algn="just"/>
            <a:endParaRPr lang="el-GR" sz="2200" smtClean="0"/>
          </a:p>
          <a:p>
            <a:pPr algn="just"/>
            <a:r>
              <a:rPr lang="el-GR" sz="2200" smtClean="0"/>
              <a:t>Ο νοσηλευτής πρέπει να ξεκινά τη συνομιλία με ανοιχτές ερωτήσεις και να αφιερώνει χρόνο για να ακούσει τον ασθενή καθώς αυτό μπορεί να παράσχει σημαντικές πληροφορίες, αν και όχι απαραίτητα με διαδοχική σειρά. </a:t>
            </a:r>
          </a:p>
          <a:p>
            <a:pPr algn="just"/>
            <a:r>
              <a:rPr lang="el-GR" sz="1800" smtClean="0"/>
              <a:t>Παραδείγματα ανοιχτών ερωτήσεων είναι: «</a:t>
            </a:r>
            <a:r>
              <a:rPr lang="el-GR" sz="1800" i="1" smtClean="0"/>
              <a:t>Παρακαλώ, μιλήστε μου για τα προβλήματα της υγείας σας</a:t>
            </a:r>
            <a:r>
              <a:rPr lang="el-GR" sz="1800" smtClean="0"/>
              <a:t>».</a:t>
            </a:r>
          </a:p>
        </p:txBody>
      </p:sp>
      <p:sp>
        <p:nvSpPr>
          <p:cNvPr id="2" name="Τίτλος 1">
            <a:extLst>
              <a:ext uri="{FF2B5EF4-FFF2-40B4-BE49-F238E27FC236}"/>
            </a:extLst>
          </p:cNvPr>
          <p:cNvSpPr txBox="1">
            <a:spLocks/>
          </p:cNvSpPr>
          <p:nvPr/>
        </p:nvSpPr>
        <p:spPr>
          <a:xfrm>
            <a:off x="838200" y="252413"/>
            <a:ext cx="10515600" cy="644525"/>
          </a:xfrm>
          <a:prstGeom prst="rect">
            <a:avLst/>
          </a:prstGeom>
        </p:spPr>
        <p:style>
          <a:lnRef idx="0">
            <a:schemeClr val="accent5"/>
          </a:lnRef>
          <a:fillRef idx="3">
            <a:schemeClr val="accent5"/>
          </a:fillRef>
          <a:effectRef idx="3">
            <a:schemeClr val="accent5"/>
          </a:effectRef>
          <a:fontRef idx="minor">
            <a:schemeClr val="lt1"/>
          </a:fontRef>
        </p:style>
        <p:txBody>
          <a:bodyPr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spcAft>
                <a:spcPts val="0"/>
              </a:spcAft>
              <a:defRPr/>
            </a:pPr>
            <a:r>
              <a:rPr lang="el-GR" sz="3200" dirty="0"/>
              <a:t>Διαδικασία συνέντευξης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Θέση περιεχομένου 2"/>
          <p:cNvSpPr>
            <a:spLocks noGrp="1"/>
          </p:cNvSpPr>
          <p:nvPr>
            <p:ph idx="1"/>
          </p:nvPr>
        </p:nvSpPr>
        <p:spPr>
          <a:xfrm>
            <a:off x="838200" y="1682750"/>
            <a:ext cx="10515600" cy="2293938"/>
          </a:xfrm>
          <a:ln>
            <a:solidFill>
              <a:schemeClr val="tx1"/>
            </a:solidFill>
          </a:ln>
        </p:spPr>
        <p:txBody>
          <a:bodyPr/>
          <a:lstStyle/>
          <a:p>
            <a:pPr algn="just"/>
            <a:r>
              <a:rPr lang="el-GR" sz="2400" b="1" smtClean="0"/>
              <a:t>Οι </a:t>
            </a:r>
            <a:r>
              <a:rPr lang="en-US" sz="2400" b="1" smtClean="0"/>
              <a:t>o</a:t>
            </a:r>
            <a:r>
              <a:rPr lang="el-GR" sz="2400" b="1" smtClean="0"/>
              <a:t>υδέτερες ερωτήσεις </a:t>
            </a:r>
            <a:r>
              <a:rPr lang="el-GR" sz="2400" smtClean="0"/>
              <a:t>είναι αυτές που ο ασθενής μπορεί να απαντήσει χωρίς οδηγίες ή πίεση  από τον νοσηλευτή και χρησιμοποιούνται σε έμμεσες συνεντεύξεις. </a:t>
            </a:r>
          </a:p>
          <a:p>
            <a:pPr algn="just"/>
            <a:endParaRPr lang="el-GR" sz="2400" smtClean="0"/>
          </a:p>
          <a:p>
            <a:pPr algn="just"/>
            <a:r>
              <a:rPr lang="el-GR" sz="1800" smtClean="0"/>
              <a:t>Παραδείγματα ουδέτερων ερωτήσεων είναι: «</a:t>
            </a:r>
            <a:r>
              <a:rPr lang="el-GR" sz="1800" i="1" smtClean="0"/>
              <a:t>Πως αισθάνεστε γι’ αυτό;</a:t>
            </a:r>
            <a:r>
              <a:rPr lang="el-GR" sz="1800" smtClean="0"/>
              <a:t>», «</a:t>
            </a:r>
            <a:r>
              <a:rPr lang="el-GR" sz="1800" i="1" smtClean="0"/>
              <a:t>Γιατί νομίζετε ότι κάνατε τη χειρουργική επέμβαση</a:t>
            </a:r>
            <a:r>
              <a:rPr lang="el-GR" sz="1800" smtClean="0"/>
              <a:t>;».</a:t>
            </a:r>
          </a:p>
          <a:p>
            <a:endParaRPr lang="el-GR" smtClean="0"/>
          </a:p>
        </p:txBody>
      </p:sp>
      <p:sp>
        <p:nvSpPr>
          <p:cNvPr id="2" name="Τίτλος 1">
            <a:extLst>
              <a:ext uri="{FF2B5EF4-FFF2-40B4-BE49-F238E27FC236}"/>
            </a:extLst>
          </p:cNvPr>
          <p:cNvSpPr txBox="1">
            <a:spLocks/>
          </p:cNvSpPr>
          <p:nvPr/>
        </p:nvSpPr>
        <p:spPr>
          <a:xfrm>
            <a:off x="838200" y="252413"/>
            <a:ext cx="10515600" cy="644525"/>
          </a:xfrm>
          <a:prstGeom prst="rect">
            <a:avLst/>
          </a:prstGeom>
        </p:spPr>
        <p:style>
          <a:lnRef idx="0">
            <a:schemeClr val="accent5"/>
          </a:lnRef>
          <a:fillRef idx="3">
            <a:schemeClr val="accent5"/>
          </a:fillRef>
          <a:effectRef idx="3">
            <a:schemeClr val="accent5"/>
          </a:effectRef>
          <a:fontRef idx="minor">
            <a:schemeClr val="lt1"/>
          </a:fontRef>
        </p:style>
        <p:txBody>
          <a:bodyPr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spcAft>
                <a:spcPts val="0"/>
              </a:spcAft>
              <a:defRPr/>
            </a:pPr>
            <a:r>
              <a:rPr lang="el-GR" sz="3200" dirty="0"/>
              <a:t>Διαδικασία συνέντευξης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76388"/>
            <a:ext cx="10515600" cy="3413125"/>
          </a:xfrm>
          <a:ln w="28575">
            <a:solidFill>
              <a:schemeClr val="tx1"/>
            </a:solidFill>
          </a:ln>
        </p:spPr>
        <p:txBody>
          <a:bodyPr rtlCol="0">
            <a:normAutofit/>
          </a:bodyPr>
          <a:lstStyle/>
          <a:p>
            <a:pPr algn="just" fontAlgn="auto">
              <a:spcAft>
                <a:spcPts val="0"/>
              </a:spcAft>
              <a:buFont typeface="Arial" panose="020B0604020202020204" pitchFamily="34" charset="0"/>
              <a:buChar char="•"/>
              <a:defRPr/>
            </a:pPr>
            <a:r>
              <a:rPr lang="el-GR" sz="2400" dirty="0"/>
              <a:t>Μια </a:t>
            </a:r>
            <a:r>
              <a:rPr lang="el-GR" sz="2400" b="1" dirty="0"/>
              <a:t>κατευθυντήρια ερώτηση</a:t>
            </a:r>
            <a:r>
              <a:rPr lang="el-GR" sz="2400" dirty="0"/>
              <a:t> είναι συνήθως κλειστή. </a:t>
            </a:r>
          </a:p>
          <a:p>
            <a:pPr algn="just" fontAlgn="auto">
              <a:spcAft>
                <a:spcPts val="0"/>
              </a:spcAft>
              <a:buFont typeface="Arial" panose="020B0604020202020204" pitchFamily="34" charset="0"/>
              <a:buChar char="•"/>
              <a:defRPr/>
            </a:pPr>
            <a:r>
              <a:rPr lang="el-GR" sz="2400" dirty="0"/>
              <a:t>Χρησιμοποιείται σε άμεσες συνεντεύξεις, κατευθύνει την απάντηση του ασθενή και του παρέχει μικρότερη δυνατότητα να αποφασίσει εάν η απάντηση που θα δώσει είναι αληθινή ή όχι.  </a:t>
            </a:r>
          </a:p>
          <a:p>
            <a:pPr algn="just" fontAlgn="auto">
              <a:spcAft>
                <a:spcPts val="0"/>
              </a:spcAft>
              <a:buFont typeface="Arial" panose="020B0604020202020204" pitchFamily="34" charset="0"/>
              <a:buChar char="•"/>
              <a:defRPr/>
            </a:pPr>
            <a:r>
              <a:rPr lang="el-GR" sz="2400" dirty="0"/>
              <a:t>Οι κατευθυντήριες ερωτήσεις δημιουργούν πρόβλημα εάν ο ασθενής, στην προσπάθεια του να ευχαριστήσει τον νοσηλευτή, δώσει ανακριβείς απαντήσεις γεγονός που μπορεί να οδηγήσει σε ανακριβή στοιχεία. </a:t>
            </a:r>
          </a:p>
          <a:p>
            <a:pPr algn="just" fontAlgn="auto">
              <a:spcAft>
                <a:spcPts val="0"/>
              </a:spcAft>
              <a:buFont typeface="Arial" panose="020B0604020202020204" pitchFamily="34" charset="0"/>
              <a:buChar char="•"/>
              <a:defRPr/>
            </a:pPr>
            <a:r>
              <a:rPr lang="el-GR" sz="1800" dirty="0"/>
              <a:t>Παραδείγματα κατευθυντήριων ερωτήσεων είναι: «</a:t>
            </a:r>
            <a:r>
              <a:rPr lang="el-GR" sz="1800" i="1" dirty="0"/>
              <a:t>Είστε αγχωμένος για την εγχείρηση αύριο, δεν είστε;</a:t>
            </a:r>
            <a:r>
              <a:rPr lang="el-GR" sz="1800" dirty="0"/>
              <a:t>», «</a:t>
            </a:r>
            <a:r>
              <a:rPr lang="el-GR" sz="1800" i="1" dirty="0"/>
              <a:t>Θα πάρετε το φάρμακό σας, δεν θα το πάρετε;</a:t>
            </a:r>
            <a:r>
              <a:rPr lang="el-GR" sz="1800" dirty="0"/>
              <a:t>» κλπ.</a:t>
            </a:r>
          </a:p>
          <a:p>
            <a:pPr marL="0" indent="0" fontAlgn="auto">
              <a:spcAft>
                <a:spcPts val="0"/>
              </a:spcAft>
              <a:buFont typeface="Arial" panose="020B0604020202020204" pitchFamily="34" charset="0"/>
              <a:buNone/>
              <a:defRPr/>
            </a:pPr>
            <a:endParaRPr lang="el-GR" dirty="0"/>
          </a:p>
        </p:txBody>
      </p:sp>
      <p:sp>
        <p:nvSpPr>
          <p:cNvPr id="2" name="Τίτλος 1">
            <a:extLst>
              <a:ext uri="{FF2B5EF4-FFF2-40B4-BE49-F238E27FC236}"/>
            </a:extLst>
          </p:cNvPr>
          <p:cNvSpPr txBox="1">
            <a:spLocks/>
          </p:cNvSpPr>
          <p:nvPr/>
        </p:nvSpPr>
        <p:spPr>
          <a:xfrm>
            <a:off x="838200" y="252413"/>
            <a:ext cx="10515600" cy="644525"/>
          </a:xfrm>
          <a:prstGeom prst="rect">
            <a:avLst/>
          </a:prstGeom>
        </p:spPr>
        <p:style>
          <a:lnRef idx="0">
            <a:schemeClr val="accent5"/>
          </a:lnRef>
          <a:fillRef idx="3">
            <a:schemeClr val="accent5"/>
          </a:fillRef>
          <a:effectRef idx="3">
            <a:schemeClr val="accent5"/>
          </a:effectRef>
          <a:fontRef idx="minor">
            <a:schemeClr val="lt1"/>
          </a:fontRef>
        </p:style>
        <p:txBody>
          <a:bodyPr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fontAlgn="auto">
              <a:spcAft>
                <a:spcPts val="0"/>
              </a:spcAft>
              <a:defRPr/>
            </a:pPr>
            <a:r>
              <a:rPr lang="el-GR" sz="3200" dirty="0"/>
              <a:t>Διαδικασία συνέντευξης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extLst>
          </p:cNvPr>
          <p:cNvGraphicFramePr>
            <a:graphicFrameLocks noGrp="1"/>
          </p:cNvGraphicFramePr>
          <p:nvPr>
            <p:ph idx="1"/>
          </p:nvPr>
        </p:nvGraphicFramePr>
        <p:xfrm>
          <a:off x="336550" y="190500"/>
          <a:ext cx="11550650" cy="6731000"/>
        </p:xfrm>
        <a:graphic>
          <a:graphicData uri="http://schemas.openxmlformats.org/drawingml/2006/table">
            <a:tbl>
              <a:tblPr firstRow="1" firstCol="1" bandRow="1">
                <a:tableStyleId>{5C22544A-7EE6-4342-B048-85BDC9FD1C3A}</a:tableStyleId>
              </a:tblPr>
              <a:tblGrid>
                <a:gridCol w="5776257">
                  <a:extLst>
                    <a:ext uri="{9D8B030D-6E8A-4147-A177-3AD203B41FA5}"/>
                  </a:extLst>
                </a:gridCol>
                <a:gridCol w="5774059">
                  <a:extLst>
                    <a:ext uri="{9D8B030D-6E8A-4147-A177-3AD203B41FA5}"/>
                  </a:extLst>
                </a:gridCol>
              </a:tblGrid>
              <a:tr h="345564">
                <a:tc gridSpan="2">
                  <a:txBody>
                    <a:bodyPr/>
                    <a:lstStyle/>
                    <a:p>
                      <a:pPr algn="ctr">
                        <a:lnSpc>
                          <a:spcPct val="115000"/>
                        </a:lnSpc>
                        <a:spcAft>
                          <a:spcPts val="0"/>
                        </a:spcAft>
                      </a:pPr>
                      <a:r>
                        <a:rPr lang="el-GR" sz="1400">
                          <a:effectLst/>
                          <a:latin typeface="+mn-lt"/>
                        </a:rPr>
                        <a:t>ΑΝΟΙΚΤΕΣ ΕΡΩΤΗΣΕΙΣ</a:t>
                      </a:r>
                      <a:endParaRPr lang="el-GR" sz="1400">
                        <a:effectLst/>
                        <a:latin typeface="+mn-lt"/>
                        <a:ea typeface="Calibri" panose="020F0502020204030204" pitchFamily="34" charset="0"/>
                        <a:cs typeface="Times New Roman" panose="02020603050405020304" pitchFamily="18" charset="0"/>
                      </a:endParaRPr>
                    </a:p>
                  </a:txBody>
                  <a:tcPr marL="52900" marR="52900" marT="0" marB="0"/>
                </a:tc>
                <a:tc hMerge="1">
                  <a:txBody>
                    <a:bodyPr/>
                    <a:lstStyle/>
                    <a:p>
                      <a:endParaRPr lang="el-GR"/>
                    </a:p>
                  </a:txBody>
                  <a:tcPr/>
                </a:tc>
                <a:extLst>
                  <a:ext uri="{0D108BD9-81ED-4DB2-BD59-A6C34878D82A}"/>
                </a:extLst>
              </a:tr>
              <a:tr h="218258">
                <a:tc>
                  <a:txBody>
                    <a:bodyPr/>
                    <a:lstStyle/>
                    <a:p>
                      <a:pPr algn="just">
                        <a:lnSpc>
                          <a:spcPct val="115000"/>
                        </a:lnSpc>
                        <a:spcAft>
                          <a:spcPts val="0"/>
                        </a:spcAft>
                      </a:pPr>
                      <a:r>
                        <a:rPr lang="el-GR" sz="1400">
                          <a:effectLst/>
                          <a:latin typeface="+mn-lt"/>
                        </a:rPr>
                        <a:t>Πλεονεκτήματα</a:t>
                      </a:r>
                      <a:endParaRPr lang="el-GR" sz="1400">
                        <a:effectLst/>
                        <a:latin typeface="+mn-lt"/>
                        <a:ea typeface="Calibri" panose="020F0502020204030204" pitchFamily="34" charset="0"/>
                        <a:cs typeface="Times New Roman" panose="02020603050405020304" pitchFamily="18" charset="0"/>
                      </a:endParaRPr>
                    </a:p>
                  </a:txBody>
                  <a:tcPr marL="52900" marR="52900" marT="0" marB="0"/>
                </a:tc>
                <a:tc>
                  <a:txBody>
                    <a:bodyPr/>
                    <a:lstStyle/>
                    <a:p>
                      <a:pPr algn="just">
                        <a:lnSpc>
                          <a:spcPct val="115000"/>
                        </a:lnSpc>
                        <a:spcAft>
                          <a:spcPts val="0"/>
                        </a:spcAft>
                      </a:pPr>
                      <a:r>
                        <a:rPr lang="el-GR" sz="1400">
                          <a:effectLst/>
                          <a:latin typeface="+mn-lt"/>
                        </a:rPr>
                        <a:t>Μειονεκτήματα</a:t>
                      </a:r>
                      <a:endParaRPr lang="el-GR" sz="1400">
                        <a:effectLst/>
                        <a:latin typeface="+mn-lt"/>
                        <a:ea typeface="Calibri" panose="020F0502020204030204" pitchFamily="34" charset="0"/>
                        <a:cs typeface="Times New Roman" panose="02020603050405020304" pitchFamily="18" charset="0"/>
                      </a:endParaRPr>
                    </a:p>
                  </a:txBody>
                  <a:tcPr marL="52900" marR="52900" marT="0" marB="0"/>
                </a:tc>
                <a:extLst>
                  <a:ext uri="{0D108BD9-81ED-4DB2-BD59-A6C34878D82A}"/>
                </a:extLst>
              </a:tr>
              <a:tr h="2949993">
                <a:tc>
                  <a:txBody>
                    <a:bodyPr/>
                    <a:lstStyle/>
                    <a:p>
                      <a:pPr marL="342900" lvl="0" indent="-342900" algn="just">
                        <a:lnSpc>
                          <a:spcPct val="115000"/>
                        </a:lnSpc>
                        <a:spcAft>
                          <a:spcPts val="0"/>
                        </a:spcAft>
                        <a:buFont typeface="Wingdings" panose="05000000000000000000" pitchFamily="2" charset="2"/>
                        <a:buChar char=""/>
                      </a:pPr>
                      <a:r>
                        <a:rPr lang="el-GR" sz="1400" dirty="0">
                          <a:effectLst/>
                          <a:latin typeface="+mn-lt"/>
                        </a:rPr>
                        <a:t>Επιτρέπουν στον ασθενή να  συζητάει.</a:t>
                      </a:r>
                    </a:p>
                    <a:p>
                      <a:pPr marL="342900" lvl="0" indent="-342900" algn="just">
                        <a:lnSpc>
                          <a:spcPct val="115000"/>
                        </a:lnSpc>
                        <a:spcAft>
                          <a:spcPts val="0"/>
                        </a:spcAft>
                        <a:buFont typeface="Wingdings" panose="05000000000000000000" pitchFamily="2" charset="2"/>
                        <a:buChar char=""/>
                      </a:pPr>
                      <a:r>
                        <a:rPr lang="el-GR" sz="1400" dirty="0">
                          <a:effectLst/>
                          <a:latin typeface="+mn-lt"/>
                        </a:rPr>
                        <a:t>Ο εξεταστής είναι ικανός να ακούσει και να παρατηρεί.</a:t>
                      </a:r>
                    </a:p>
                    <a:p>
                      <a:pPr marL="342900" lvl="0" indent="-342900" algn="just">
                        <a:lnSpc>
                          <a:spcPct val="115000"/>
                        </a:lnSpc>
                        <a:spcAft>
                          <a:spcPts val="0"/>
                        </a:spcAft>
                        <a:buFont typeface="Wingdings" panose="05000000000000000000" pitchFamily="2" charset="2"/>
                        <a:buChar char=""/>
                      </a:pPr>
                      <a:r>
                        <a:rPr lang="el-GR" sz="1400" dirty="0">
                          <a:effectLst/>
                          <a:latin typeface="+mn-lt"/>
                        </a:rPr>
                        <a:t>Είναι εύκολες να απαντηθούν και δεν είναι απειλητικές.</a:t>
                      </a:r>
                    </a:p>
                    <a:p>
                      <a:pPr marL="342900" lvl="0" indent="-342900" algn="just">
                        <a:lnSpc>
                          <a:spcPct val="115000"/>
                        </a:lnSpc>
                        <a:spcAft>
                          <a:spcPts val="0"/>
                        </a:spcAft>
                        <a:buFont typeface="Wingdings" panose="05000000000000000000" pitchFamily="2" charset="2"/>
                        <a:buChar char=""/>
                      </a:pPr>
                      <a:r>
                        <a:rPr lang="el-GR" sz="1400" dirty="0">
                          <a:effectLst/>
                          <a:latin typeface="+mn-lt"/>
                        </a:rPr>
                        <a:t>Αποκαλύπτουν τι νομίζει  ο ασθενής ότι είναι σημαντικό.</a:t>
                      </a:r>
                    </a:p>
                    <a:p>
                      <a:pPr marL="342900" lvl="0" indent="-342900" algn="just">
                        <a:lnSpc>
                          <a:spcPct val="115000"/>
                        </a:lnSpc>
                        <a:spcAft>
                          <a:spcPts val="0"/>
                        </a:spcAft>
                        <a:buFont typeface="Wingdings" panose="05000000000000000000" pitchFamily="2" charset="2"/>
                        <a:buChar char=""/>
                      </a:pPr>
                      <a:r>
                        <a:rPr lang="el-GR" sz="1400" dirty="0">
                          <a:effectLst/>
                          <a:latin typeface="+mn-lt"/>
                        </a:rPr>
                        <a:t>Μπορεί να αποκαλύψουν  ελλιπή πληροφόρηση του ασθενή, παρερμηνεία λέξεων, προκαταλήψεις, στερεότυπα κλπ.</a:t>
                      </a:r>
                    </a:p>
                    <a:p>
                      <a:pPr marL="342900" lvl="0" indent="-342900" algn="just">
                        <a:lnSpc>
                          <a:spcPct val="115000"/>
                        </a:lnSpc>
                        <a:spcAft>
                          <a:spcPts val="0"/>
                        </a:spcAft>
                        <a:buFont typeface="Wingdings" panose="05000000000000000000" pitchFamily="2" charset="2"/>
                        <a:buChar char=""/>
                      </a:pPr>
                      <a:r>
                        <a:rPr lang="el-GR" sz="1400" dirty="0">
                          <a:effectLst/>
                          <a:latin typeface="+mn-lt"/>
                        </a:rPr>
                        <a:t>Μπορούν να παρέχουν πληροφορίες για τις οποίες ο εξεταστής ίσως δεν έχει ρωτήσει.</a:t>
                      </a:r>
                    </a:p>
                    <a:p>
                      <a:pPr marL="342900" lvl="0" indent="-342900" algn="just">
                        <a:lnSpc>
                          <a:spcPct val="115000"/>
                        </a:lnSpc>
                        <a:spcAft>
                          <a:spcPts val="0"/>
                        </a:spcAft>
                        <a:buFont typeface="Wingdings" panose="05000000000000000000" pitchFamily="2" charset="2"/>
                        <a:buChar char=""/>
                      </a:pPr>
                      <a:r>
                        <a:rPr lang="el-GR" sz="1400" dirty="0">
                          <a:effectLst/>
                          <a:latin typeface="+mn-lt"/>
                        </a:rPr>
                        <a:t>Μπορούν να αποκαλύψουν τα συναισθήματα του ασθενή για το συγκεκριμένο θέμα.</a:t>
                      </a:r>
                    </a:p>
                    <a:p>
                      <a:pPr marL="342900" lvl="0" indent="-342900" algn="just">
                        <a:lnSpc>
                          <a:spcPct val="115000"/>
                        </a:lnSpc>
                        <a:spcAft>
                          <a:spcPts val="0"/>
                        </a:spcAft>
                        <a:buFont typeface="Wingdings" panose="05000000000000000000" pitchFamily="2" charset="2"/>
                        <a:buChar char=""/>
                      </a:pPr>
                      <a:r>
                        <a:rPr lang="el-GR" sz="1400" dirty="0">
                          <a:effectLst/>
                          <a:latin typeface="+mn-lt"/>
                        </a:rPr>
                        <a:t>Μπορούν να προάγουν το ενδιαφέρον και την εμπιστοσύνη εξαιτίας της ελευθερίας που παρέχουν.</a:t>
                      </a:r>
                      <a:endParaRPr lang="el-GR" sz="1400" dirty="0">
                        <a:effectLst/>
                        <a:latin typeface="+mn-lt"/>
                        <a:ea typeface="Times New Roman" panose="02020603050405020304" pitchFamily="18" charset="0"/>
                        <a:cs typeface="Times New Roman" panose="02020603050405020304" pitchFamily="18" charset="0"/>
                      </a:endParaRPr>
                    </a:p>
                  </a:txBody>
                  <a:tcPr marL="52900" marR="52900" marT="0" marB="0"/>
                </a:tc>
                <a:tc>
                  <a:txBody>
                    <a:bodyPr/>
                    <a:lstStyle/>
                    <a:p>
                      <a:pPr marL="342900" lvl="0" indent="-342900" algn="just">
                        <a:lnSpc>
                          <a:spcPct val="115000"/>
                        </a:lnSpc>
                        <a:spcAft>
                          <a:spcPts val="0"/>
                        </a:spcAft>
                        <a:buFont typeface="Wingdings" panose="05000000000000000000" pitchFamily="2" charset="2"/>
                        <a:buChar char=""/>
                      </a:pPr>
                      <a:r>
                        <a:rPr lang="el-GR" sz="1400">
                          <a:effectLst/>
                          <a:latin typeface="+mn-lt"/>
                        </a:rPr>
                        <a:t>Απαιτούν περισσότερο χρόνο.</a:t>
                      </a:r>
                    </a:p>
                    <a:p>
                      <a:pPr marL="342900" lvl="0" indent="-342900" algn="just">
                        <a:lnSpc>
                          <a:spcPct val="115000"/>
                        </a:lnSpc>
                        <a:spcAft>
                          <a:spcPts val="0"/>
                        </a:spcAft>
                        <a:buFont typeface="Wingdings" panose="05000000000000000000" pitchFamily="2" charset="2"/>
                        <a:buChar char=""/>
                      </a:pPr>
                      <a:r>
                        <a:rPr lang="el-GR" sz="1400">
                          <a:effectLst/>
                          <a:latin typeface="+mn-lt"/>
                        </a:rPr>
                        <a:t>Μόνο σύντομες απαντήσεις μπορούν να δοθούν.</a:t>
                      </a:r>
                    </a:p>
                    <a:p>
                      <a:pPr marL="342900" lvl="0" indent="-342900" algn="just">
                        <a:lnSpc>
                          <a:spcPct val="115000"/>
                        </a:lnSpc>
                        <a:spcAft>
                          <a:spcPts val="0"/>
                        </a:spcAft>
                        <a:buFont typeface="Wingdings" panose="05000000000000000000" pitchFamily="2" charset="2"/>
                        <a:buChar char=""/>
                      </a:pPr>
                      <a:r>
                        <a:rPr lang="el-GR" sz="1400">
                          <a:effectLst/>
                          <a:latin typeface="+mn-lt"/>
                        </a:rPr>
                        <a:t>Πολύτιμες πληροφορίες μπορεί να μην έρθουν στην επιφάνεια.</a:t>
                      </a:r>
                    </a:p>
                    <a:p>
                      <a:pPr marL="342900" lvl="0" indent="-342900" algn="just">
                        <a:lnSpc>
                          <a:spcPct val="115000"/>
                        </a:lnSpc>
                        <a:spcAft>
                          <a:spcPts val="0"/>
                        </a:spcAft>
                        <a:buFont typeface="Wingdings" panose="05000000000000000000" pitchFamily="2" charset="2"/>
                        <a:buChar char=""/>
                      </a:pPr>
                      <a:r>
                        <a:rPr lang="el-GR" sz="1400">
                          <a:effectLst/>
                          <a:latin typeface="+mn-lt"/>
                        </a:rPr>
                        <a:t>Συχνά αποσπούν περισσότερες πληροφορίες από ότι είναι απαραίτητο.</a:t>
                      </a:r>
                    </a:p>
                    <a:p>
                      <a:pPr marL="342900" lvl="0" indent="-342900" algn="just">
                        <a:lnSpc>
                          <a:spcPct val="115000"/>
                        </a:lnSpc>
                        <a:spcAft>
                          <a:spcPts val="0"/>
                        </a:spcAft>
                        <a:buFont typeface="Wingdings" panose="05000000000000000000" pitchFamily="2" charset="2"/>
                        <a:buChar char=""/>
                      </a:pPr>
                      <a:r>
                        <a:rPr lang="el-GR" sz="1400">
                          <a:effectLst/>
                          <a:latin typeface="+mn-lt"/>
                        </a:rPr>
                        <a:t>Οι απαντήσεις είναι δύσκολο να τεκμηριωθούν και απαιτούν ικανότητα στην καταγραφή τους.</a:t>
                      </a:r>
                    </a:p>
                    <a:p>
                      <a:pPr marL="342900" lvl="0" indent="-342900" algn="just">
                        <a:lnSpc>
                          <a:spcPct val="115000"/>
                        </a:lnSpc>
                        <a:spcAft>
                          <a:spcPts val="0"/>
                        </a:spcAft>
                        <a:buFont typeface="Wingdings" panose="05000000000000000000" pitchFamily="2" charset="2"/>
                        <a:buChar char=""/>
                      </a:pPr>
                      <a:r>
                        <a:rPr lang="el-GR" sz="1400">
                          <a:effectLst/>
                          <a:latin typeface="+mn-lt"/>
                        </a:rPr>
                        <a:t>Ο εξεταστής απαιτείται να έχει ικανότητα να ελέγχει τη χρονική διάρκεια και την πορεία της συνέντευξης.</a:t>
                      </a:r>
                    </a:p>
                    <a:p>
                      <a:pPr marL="342900" lvl="0" indent="-342900" algn="just">
                        <a:lnSpc>
                          <a:spcPct val="115000"/>
                        </a:lnSpc>
                        <a:spcAft>
                          <a:spcPts val="0"/>
                        </a:spcAft>
                        <a:buFont typeface="Wingdings" panose="05000000000000000000" pitchFamily="2" charset="2"/>
                        <a:buChar char=""/>
                      </a:pPr>
                      <a:r>
                        <a:rPr lang="el-GR" sz="1400">
                          <a:effectLst/>
                          <a:latin typeface="+mn-lt"/>
                        </a:rPr>
                        <a:t>Οι απαντήσεις απαιτούν ψυχολογική διορατικότητα και ευαισθησία από τον εξεταστή.</a:t>
                      </a:r>
                      <a:endParaRPr lang="el-GR" sz="1400">
                        <a:effectLst/>
                        <a:latin typeface="+mn-lt"/>
                        <a:ea typeface="Times New Roman" panose="02020603050405020304" pitchFamily="18" charset="0"/>
                        <a:cs typeface="Times New Roman" panose="02020603050405020304" pitchFamily="18" charset="0"/>
                      </a:endParaRPr>
                    </a:p>
                  </a:txBody>
                  <a:tcPr marL="52900" marR="52900" marT="0" marB="0"/>
                </a:tc>
                <a:extLst>
                  <a:ext uri="{0D108BD9-81ED-4DB2-BD59-A6C34878D82A}"/>
                </a:extLst>
              </a:tr>
              <a:tr h="218258">
                <a:tc gridSpan="2">
                  <a:txBody>
                    <a:bodyPr/>
                    <a:lstStyle/>
                    <a:p>
                      <a:pPr algn="ctr">
                        <a:lnSpc>
                          <a:spcPct val="115000"/>
                        </a:lnSpc>
                        <a:spcAft>
                          <a:spcPts val="0"/>
                        </a:spcAft>
                      </a:pPr>
                      <a:r>
                        <a:rPr lang="el-GR" sz="1400">
                          <a:effectLst/>
                          <a:latin typeface="+mn-lt"/>
                        </a:rPr>
                        <a:t>ΚΛΕΙΣΤΕΣ ΕΡΩΤΗΣΕΙΣ</a:t>
                      </a:r>
                      <a:endParaRPr lang="el-GR" sz="1400">
                        <a:effectLst/>
                        <a:latin typeface="+mn-lt"/>
                        <a:ea typeface="Calibri" panose="020F0502020204030204" pitchFamily="34" charset="0"/>
                        <a:cs typeface="Times New Roman" panose="02020603050405020304" pitchFamily="18" charset="0"/>
                      </a:endParaRPr>
                    </a:p>
                  </a:txBody>
                  <a:tcPr marL="52900" marR="52900" marT="0" marB="0"/>
                </a:tc>
                <a:tc hMerge="1">
                  <a:txBody>
                    <a:bodyPr/>
                    <a:lstStyle/>
                    <a:p>
                      <a:endParaRPr lang="el-GR"/>
                    </a:p>
                  </a:txBody>
                  <a:tcPr/>
                </a:tc>
                <a:extLst>
                  <a:ext uri="{0D108BD9-81ED-4DB2-BD59-A6C34878D82A}"/>
                </a:extLst>
              </a:tr>
              <a:tr h="218258">
                <a:tc>
                  <a:txBody>
                    <a:bodyPr/>
                    <a:lstStyle/>
                    <a:p>
                      <a:pPr algn="just">
                        <a:lnSpc>
                          <a:spcPct val="115000"/>
                        </a:lnSpc>
                        <a:spcAft>
                          <a:spcPts val="0"/>
                        </a:spcAft>
                      </a:pPr>
                      <a:r>
                        <a:rPr lang="el-GR" sz="1400">
                          <a:effectLst/>
                          <a:latin typeface="+mn-lt"/>
                        </a:rPr>
                        <a:t>Πλεονεκτήματα</a:t>
                      </a:r>
                      <a:endParaRPr lang="el-GR" sz="1400">
                        <a:effectLst/>
                        <a:latin typeface="+mn-lt"/>
                        <a:ea typeface="Calibri" panose="020F0502020204030204" pitchFamily="34" charset="0"/>
                        <a:cs typeface="Times New Roman" panose="02020603050405020304" pitchFamily="18" charset="0"/>
                      </a:endParaRPr>
                    </a:p>
                  </a:txBody>
                  <a:tcPr marL="52900" marR="52900" marT="0" marB="0"/>
                </a:tc>
                <a:tc>
                  <a:txBody>
                    <a:bodyPr/>
                    <a:lstStyle/>
                    <a:p>
                      <a:pPr algn="just">
                        <a:lnSpc>
                          <a:spcPct val="115000"/>
                        </a:lnSpc>
                        <a:spcAft>
                          <a:spcPts val="0"/>
                        </a:spcAft>
                      </a:pPr>
                      <a:r>
                        <a:rPr lang="el-GR" sz="1400">
                          <a:effectLst/>
                          <a:latin typeface="+mn-lt"/>
                        </a:rPr>
                        <a:t>Μειονεκτήματα</a:t>
                      </a:r>
                      <a:endParaRPr lang="el-GR" sz="1400">
                        <a:effectLst/>
                        <a:latin typeface="+mn-lt"/>
                        <a:ea typeface="Calibri" panose="020F0502020204030204" pitchFamily="34" charset="0"/>
                        <a:cs typeface="Times New Roman" panose="02020603050405020304" pitchFamily="18" charset="0"/>
                      </a:endParaRPr>
                    </a:p>
                  </a:txBody>
                  <a:tcPr marL="52900" marR="52900" marT="0" marB="0"/>
                </a:tc>
                <a:extLst>
                  <a:ext uri="{0D108BD9-81ED-4DB2-BD59-A6C34878D82A}"/>
                </a:extLst>
              </a:tr>
              <a:tr h="2537052">
                <a:tc>
                  <a:txBody>
                    <a:bodyPr/>
                    <a:lstStyle/>
                    <a:p>
                      <a:pPr marL="342900" lvl="0" indent="-342900" algn="just">
                        <a:lnSpc>
                          <a:spcPct val="115000"/>
                        </a:lnSpc>
                        <a:spcAft>
                          <a:spcPts val="0"/>
                        </a:spcAft>
                        <a:buFont typeface="Wingdings" panose="05000000000000000000" pitchFamily="2" charset="2"/>
                        <a:buChar char=""/>
                      </a:pPr>
                      <a:r>
                        <a:rPr lang="el-GR" sz="1400">
                          <a:effectLst/>
                          <a:latin typeface="+mn-lt"/>
                        </a:rPr>
                        <a:t>Οι ερωτήσεις και οι απαντήσεις μπορούν να ελεγχθούν πιο αποτελεσματικά.</a:t>
                      </a:r>
                    </a:p>
                    <a:p>
                      <a:pPr marL="342900" lvl="0" indent="-342900" algn="just">
                        <a:lnSpc>
                          <a:spcPct val="115000"/>
                        </a:lnSpc>
                        <a:spcAft>
                          <a:spcPts val="0"/>
                        </a:spcAft>
                        <a:buFont typeface="Wingdings" panose="05000000000000000000" pitchFamily="2" charset="2"/>
                        <a:buChar char=""/>
                      </a:pPr>
                      <a:r>
                        <a:rPr lang="el-GR" sz="1400">
                          <a:effectLst/>
                          <a:latin typeface="+mn-lt"/>
                        </a:rPr>
                        <a:t>Απαιτούν λιγότερη προσπάθεια από τον ασθενή.</a:t>
                      </a:r>
                    </a:p>
                    <a:p>
                      <a:pPr marL="342900" lvl="0" indent="-342900" algn="just">
                        <a:lnSpc>
                          <a:spcPct val="115000"/>
                        </a:lnSpc>
                        <a:spcAft>
                          <a:spcPts val="0"/>
                        </a:spcAft>
                        <a:buFont typeface="Wingdings" panose="05000000000000000000" pitchFamily="2" charset="2"/>
                        <a:buChar char=""/>
                      </a:pPr>
                      <a:r>
                        <a:rPr lang="el-GR" sz="1400">
                          <a:effectLst/>
                          <a:latin typeface="+mn-lt"/>
                        </a:rPr>
                        <a:t>Μπορεί να είναι λιγότερο απειλητικές, αφού δεν απαιτούν εξηγήσεις ή δικαιολογίες.</a:t>
                      </a:r>
                    </a:p>
                    <a:p>
                      <a:pPr marL="342900" lvl="0" indent="-342900" algn="just">
                        <a:lnSpc>
                          <a:spcPct val="115000"/>
                        </a:lnSpc>
                        <a:spcAft>
                          <a:spcPts val="0"/>
                        </a:spcAft>
                        <a:buFont typeface="Wingdings" panose="05000000000000000000" pitchFamily="2" charset="2"/>
                        <a:buChar char=""/>
                      </a:pPr>
                      <a:r>
                        <a:rPr lang="el-GR" sz="1400">
                          <a:effectLst/>
                          <a:latin typeface="+mn-lt"/>
                        </a:rPr>
                        <a:t>Διαρκούν λιγότερο χρόνο.</a:t>
                      </a:r>
                    </a:p>
                    <a:p>
                      <a:pPr marL="342900" lvl="0" indent="-342900" algn="just">
                        <a:lnSpc>
                          <a:spcPct val="115000"/>
                        </a:lnSpc>
                        <a:spcAft>
                          <a:spcPts val="0"/>
                        </a:spcAft>
                        <a:buFont typeface="Wingdings" panose="05000000000000000000" pitchFamily="2" charset="2"/>
                        <a:buChar char=""/>
                      </a:pPr>
                      <a:r>
                        <a:rPr lang="el-GR" sz="1400">
                          <a:effectLst/>
                          <a:latin typeface="+mn-lt"/>
                        </a:rPr>
                        <a:t>Οι πληροφορίες μπορεί να συλλεχθούν πιο σύντομα σε σχέση με τον εάν παρέχονταν αυθόρμητα ή αυτοβούλως.</a:t>
                      </a:r>
                    </a:p>
                    <a:p>
                      <a:pPr marL="342900" lvl="0" indent="-342900" algn="just">
                        <a:lnSpc>
                          <a:spcPct val="115000"/>
                        </a:lnSpc>
                        <a:spcAft>
                          <a:spcPts val="0"/>
                        </a:spcAft>
                        <a:buFont typeface="Wingdings" panose="05000000000000000000" pitchFamily="2" charset="2"/>
                        <a:buChar char=""/>
                      </a:pPr>
                      <a:r>
                        <a:rPr lang="el-GR" sz="1400">
                          <a:effectLst/>
                          <a:latin typeface="+mn-lt"/>
                        </a:rPr>
                        <a:t>Οι απαντήσεις καταγράφονται πιο εύκολα</a:t>
                      </a:r>
                    </a:p>
                    <a:p>
                      <a:pPr marL="342900" lvl="0" indent="-342900" algn="just">
                        <a:lnSpc>
                          <a:spcPct val="115000"/>
                        </a:lnSpc>
                        <a:spcAft>
                          <a:spcPts val="0"/>
                        </a:spcAft>
                        <a:buFont typeface="Wingdings" panose="05000000000000000000" pitchFamily="2" charset="2"/>
                        <a:buChar char=""/>
                      </a:pPr>
                      <a:r>
                        <a:rPr lang="el-GR" sz="1400">
                          <a:effectLst/>
                          <a:latin typeface="+mn-lt"/>
                        </a:rPr>
                        <a:t>Οι ερωτήσεις είναι εύκολο να χρησιμοποιηθούν και  από έναν μη έμπειρο εξεταστή.</a:t>
                      </a:r>
                      <a:endParaRPr lang="el-GR" sz="1400">
                        <a:effectLst/>
                        <a:latin typeface="+mn-lt"/>
                        <a:ea typeface="Times New Roman" panose="02020603050405020304" pitchFamily="18" charset="0"/>
                        <a:cs typeface="Times New Roman" panose="02020603050405020304" pitchFamily="18" charset="0"/>
                      </a:endParaRPr>
                    </a:p>
                  </a:txBody>
                  <a:tcPr marL="52900" marR="52900" marT="0" marB="0"/>
                </a:tc>
                <a:tc>
                  <a:txBody>
                    <a:bodyPr/>
                    <a:lstStyle/>
                    <a:p>
                      <a:pPr marL="342900" lvl="0" indent="-342900" algn="just">
                        <a:lnSpc>
                          <a:spcPct val="115000"/>
                        </a:lnSpc>
                        <a:spcAft>
                          <a:spcPts val="0"/>
                        </a:spcAft>
                        <a:buFont typeface="Wingdings" panose="05000000000000000000" pitchFamily="2" charset="2"/>
                        <a:buChar char=""/>
                      </a:pPr>
                      <a:r>
                        <a:rPr lang="el-GR" sz="1400" dirty="0">
                          <a:effectLst/>
                          <a:latin typeface="+mn-lt"/>
                        </a:rPr>
                        <a:t>Μπορεί να παρέχουν πολύ λιγότερες πληροφορίες και απαιτούν μια ακολουθία ερωτήσεων.</a:t>
                      </a:r>
                    </a:p>
                    <a:p>
                      <a:pPr marL="342900" lvl="0" indent="-342900" algn="just">
                        <a:lnSpc>
                          <a:spcPct val="115000"/>
                        </a:lnSpc>
                        <a:spcAft>
                          <a:spcPts val="0"/>
                        </a:spcAft>
                        <a:buFont typeface="Wingdings" panose="05000000000000000000" pitchFamily="2" charset="2"/>
                        <a:buChar char=""/>
                      </a:pPr>
                      <a:r>
                        <a:rPr lang="el-GR" sz="1400" dirty="0">
                          <a:effectLst/>
                          <a:latin typeface="+mn-lt"/>
                        </a:rPr>
                        <a:t>Μπορεί να μην αποκαλύπτουν πως αισθάνεται ο ασθενής.</a:t>
                      </a:r>
                    </a:p>
                    <a:p>
                      <a:pPr marL="342900" lvl="0" indent="-342900" algn="just">
                        <a:lnSpc>
                          <a:spcPct val="115000"/>
                        </a:lnSpc>
                        <a:spcAft>
                          <a:spcPts val="0"/>
                        </a:spcAft>
                        <a:buFont typeface="Wingdings" panose="05000000000000000000" pitchFamily="2" charset="2"/>
                        <a:buChar char=""/>
                      </a:pPr>
                      <a:r>
                        <a:rPr lang="el-GR" sz="1400" dirty="0">
                          <a:effectLst/>
                          <a:latin typeface="+mn-lt"/>
                        </a:rPr>
                        <a:t>Δεν επιτρέπουν στον εξεταζόμενο να παρουσιάσει αυθόρμητα ή αυτοβούλως πιθανές πολύτιμες πληροφορίες.</a:t>
                      </a:r>
                    </a:p>
                    <a:p>
                      <a:pPr marL="342900" lvl="0" indent="-342900" algn="just">
                        <a:lnSpc>
                          <a:spcPct val="115000"/>
                        </a:lnSpc>
                        <a:spcAft>
                          <a:spcPts val="0"/>
                        </a:spcAft>
                        <a:buFont typeface="Wingdings" panose="05000000000000000000" pitchFamily="2" charset="2"/>
                        <a:buChar char=""/>
                      </a:pPr>
                      <a:r>
                        <a:rPr lang="el-GR" sz="1400" dirty="0">
                          <a:effectLst/>
                          <a:latin typeface="+mn-lt"/>
                        </a:rPr>
                        <a:t>Μπορεί να εμποδίσουν την επικοινωνία και να δώσουν λανθασμένα στον ασθενή την εντύπωση έλλειψης ενδιαφέροντος από τον εξεταστή.</a:t>
                      </a:r>
                    </a:p>
                    <a:p>
                      <a:pPr algn="just">
                        <a:lnSpc>
                          <a:spcPct val="115000"/>
                        </a:lnSpc>
                        <a:spcAft>
                          <a:spcPts val="0"/>
                        </a:spcAft>
                      </a:pPr>
                      <a:r>
                        <a:rPr lang="el-GR" sz="1400" dirty="0">
                          <a:effectLst/>
                          <a:latin typeface="+mn-lt"/>
                        </a:rPr>
                        <a:t> </a:t>
                      </a:r>
                      <a:endParaRPr lang="el-GR" sz="1400" dirty="0">
                        <a:effectLst/>
                        <a:latin typeface="+mn-lt"/>
                        <a:ea typeface="Calibri" panose="020F0502020204030204" pitchFamily="34" charset="0"/>
                        <a:cs typeface="Times New Roman" panose="02020603050405020304" pitchFamily="18" charset="0"/>
                      </a:endParaRPr>
                    </a:p>
                  </a:txBody>
                  <a:tcPr marL="52900" marR="52900" marT="0" marB="0"/>
                </a:tc>
                <a:extLst>
                  <a:ext uri="{0D108BD9-81ED-4DB2-BD59-A6C34878D82A}"/>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679450"/>
          </a:xfrm>
          <a:solidFill>
            <a:schemeClr val="accent2">
              <a:lumMod val="60000"/>
              <a:lumOff val="40000"/>
            </a:schemeClr>
          </a:solidFill>
        </p:spPr>
        <p:txBody>
          <a:bodyPr rtlCol="0">
            <a:normAutofit/>
          </a:bodyPr>
          <a:lstStyle/>
          <a:p>
            <a:pPr algn="ctr" fontAlgn="auto">
              <a:spcAft>
                <a:spcPts val="0"/>
              </a:spcAft>
              <a:defRPr/>
            </a:pPr>
            <a:r>
              <a:rPr lang="el-GR" sz="3200" b="1" dirty="0">
                <a:latin typeface="+mn-lt"/>
              </a:rPr>
              <a:t>Νοσηλευτικό Ιστορικό</a:t>
            </a:r>
          </a:p>
        </p:txBody>
      </p:sp>
      <p:sp>
        <p:nvSpPr>
          <p:cNvPr id="3" name="Θέση περιεχομένου 2">
            <a:extLst>
              <a:ext uri="{FF2B5EF4-FFF2-40B4-BE49-F238E27FC236}"/>
            </a:extLst>
          </p:cNvPr>
          <p:cNvSpPr>
            <a:spLocks noGrp="1"/>
          </p:cNvSpPr>
          <p:nvPr>
            <p:ph idx="1"/>
          </p:nvPr>
        </p:nvSpPr>
        <p:spPr>
          <a:xfrm>
            <a:off x="838200" y="1625600"/>
            <a:ext cx="10515600" cy="4351338"/>
          </a:xfrm>
        </p:spPr>
        <p:style>
          <a:lnRef idx="2">
            <a:schemeClr val="dk1"/>
          </a:lnRef>
          <a:fillRef idx="1">
            <a:schemeClr val="lt1"/>
          </a:fillRef>
          <a:effectRef idx="0">
            <a:schemeClr val="dk1"/>
          </a:effectRef>
          <a:fontRef idx="minor">
            <a:schemeClr val="dk1"/>
          </a:fontRef>
        </p:style>
        <p:txBody>
          <a:bodyPr rtlCol="0">
            <a:normAutofit/>
          </a:bodyPr>
          <a:lstStyle/>
          <a:p>
            <a:pPr algn="just" fontAlgn="auto">
              <a:spcAft>
                <a:spcPts val="0"/>
              </a:spcAft>
              <a:buFont typeface="Arial" panose="020B0604020202020204" pitchFamily="34" charset="0"/>
              <a:buChar char="•"/>
              <a:defRPr/>
            </a:pPr>
            <a:r>
              <a:rPr lang="el-GR" sz="2400" b="1" dirty="0">
                <a:solidFill>
                  <a:srgbClr val="FF0000"/>
                </a:solidFill>
              </a:rPr>
              <a:t>Τεκμηρίωση</a:t>
            </a:r>
            <a:r>
              <a:rPr lang="el-GR" sz="2400" dirty="0"/>
              <a:t> είναι η γραπτή, νόμιμη καταγραφή όλων των παρεμβάσεων που αφορούν στον ασθενή (αξιολόγηση, διάγνωση, προγραμματισμός, εφαρμογή και εκτίμηση). Αποτελεί τον σαφέστερο, πληρέστερο και νομικά κατοχυρωμένο τρόπο επικοινωνίας στον χώρο της υγείας. </a:t>
            </a:r>
          </a:p>
          <a:p>
            <a:pPr marL="0" indent="0" algn="just" fontAlgn="auto">
              <a:spcAft>
                <a:spcPts val="0"/>
              </a:spcAft>
              <a:buFont typeface="Arial" panose="020B0604020202020204" pitchFamily="34" charset="0"/>
              <a:buNone/>
              <a:defRPr/>
            </a:pPr>
            <a:endParaRPr lang="el-GR" sz="2400" dirty="0"/>
          </a:p>
          <a:p>
            <a:pPr algn="just" fontAlgn="auto">
              <a:spcAft>
                <a:spcPts val="0"/>
              </a:spcAft>
              <a:buFont typeface="Arial" panose="020B0604020202020204" pitchFamily="34" charset="0"/>
              <a:buChar char="•"/>
              <a:defRPr/>
            </a:pPr>
            <a:r>
              <a:rPr lang="el-GR" sz="2400" dirty="0"/>
              <a:t>Η διαδικασία αυτή γίνεται στον </a:t>
            </a:r>
            <a:r>
              <a:rPr lang="el-GR" sz="2400" b="1" dirty="0"/>
              <a:t>νοσηλευτικό φάκελο</a:t>
            </a:r>
            <a:r>
              <a:rPr lang="el-GR" sz="2400" dirty="0"/>
              <a:t> του ασθενή που μπορεί να είναι σε </a:t>
            </a:r>
            <a:r>
              <a:rPr lang="el-GR" sz="2400" b="1" dirty="0">
                <a:solidFill>
                  <a:srgbClr val="0070C0"/>
                </a:solidFill>
              </a:rPr>
              <a:t>έντυπη</a:t>
            </a:r>
            <a:r>
              <a:rPr lang="el-GR" sz="2400" dirty="0"/>
              <a:t> ή </a:t>
            </a:r>
            <a:r>
              <a:rPr lang="el-GR" sz="2400" b="1" dirty="0">
                <a:solidFill>
                  <a:srgbClr val="0070C0"/>
                </a:solidFill>
              </a:rPr>
              <a:t>ηλεκτρονική</a:t>
            </a:r>
            <a:r>
              <a:rPr lang="el-GR" sz="2400" dirty="0"/>
              <a:t> μορφή. Οι βασικοί σκοποί της τεκμηρίωσης, δηλαδή της τήρησης αρχείων, είναι η επικοινωνία, ο  προγραμματισμός της φροντίδας, ο ποιοτικός έλεγχος, η έρευνα, η εκπαίδευση και η νομική τεκμηρίωση.</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57188"/>
            <a:ext cx="10515600" cy="635000"/>
          </a:xfrm>
          <a:solidFill>
            <a:schemeClr val="accent2">
              <a:lumMod val="60000"/>
              <a:lumOff val="40000"/>
            </a:schemeClr>
          </a:solidFill>
        </p:spPr>
        <p:txBody>
          <a:bodyPr rtlCol="0">
            <a:normAutofit/>
          </a:bodyPr>
          <a:lstStyle/>
          <a:p>
            <a:pPr algn="ctr" fontAlgn="auto">
              <a:spcAft>
                <a:spcPts val="0"/>
              </a:spcAft>
              <a:defRPr/>
            </a:pPr>
            <a:r>
              <a:rPr lang="el-GR" sz="3200" dirty="0">
                <a:latin typeface="+mn-lt"/>
              </a:rPr>
              <a:t>Φυσική εξέταση</a:t>
            </a:r>
          </a:p>
        </p:txBody>
      </p:sp>
      <p:sp>
        <p:nvSpPr>
          <p:cNvPr id="3" name="Θέση περιεχομένου 2">
            <a:extLst>
              <a:ext uri="{FF2B5EF4-FFF2-40B4-BE49-F238E27FC236}"/>
            </a:extLst>
          </p:cNvPr>
          <p:cNvSpPr>
            <a:spLocks noGrp="1"/>
          </p:cNvSpPr>
          <p:nvPr>
            <p:ph idx="1"/>
          </p:nvPr>
        </p:nvSpPr>
        <p:spPr>
          <a:xfrm>
            <a:off x="838200" y="1408113"/>
            <a:ext cx="10515600" cy="4525962"/>
          </a:xfrm>
          <a:ln w="28575">
            <a:solidFill>
              <a:schemeClr val="tx1"/>
            </a:solidFill>
          </a:ln>
        </p:spPr>
        <p:txBody>
          <a:bodyPr rtlCol="0">
            <a:normAutofit fontScale="92500" lnSpcReduction="20000"/>
          </a:bodyPr>
          <a:lstStyle/>
          <a:p>
            <a:pPr marL="0" indent="0" algn="just" fontAlgn="auto">
              <a:lnSpc>
                <a:spcPct val="150000"/>
              </a:lnSpc>
              <a:spcAft>
                <a:spcPts val="0"/>
              </a:spcAft>
              <a:buFont typeface="Arial" panose="020B0604020202020204" pitchFamily="34" charset="0"/>
              <a:buNone/>
              <a:defRPr/>
            </a:pPr>
            <a:r>
              <a:rPr lang="el-GR" sz="2400" dirty="0"/>
              <a:t>Περιλαμβάνει: </a:t>
            </a:r>
          </a:p>
          <a:p>
            <a:pPr algn="just" fontAlgn="auto">
              <a:lnSpc>
                <a:spcPct val="110000"/>
              </a:lnSpc>
              <a:spcAft>
                <a:spcPts val="0"/>
              </a:spcAft>
              <a:buFont typeface="Arial" panose="020B0604020202020204" pitchFamily="34" charset="0"/>
              <a:buChar char="•"/>
              <a:defRPr/>
            </a:pPr>
            <a:r>
              <a:rPr lang="el-GR" sz="2400" dirty="0"/>
              <a:t>τη φυσική εξέταση του ασθενή κατά συστήματα </a:t>
            </a:r>
          </a:p>
          <a:p>
            <a:pPr algn="just" fontAlgn="auto">
              <a:lnSpc>
                <a:spcPct val="110000"/>
              </a:lnSpc>
              <a:spcAft>
                <a:spcPts val="0"/>
              </a:spcAft>
              <a:buFont typeface="Arial" panose="020B0604020202020204" pitchFamily="34" charset="0"/>
              <a:buChar char="•"/>
              <a:defRPr/>
            </a:pPr>
            <a:r>
              <a:rPr lang="el-GR" sz="2400" dirty="0"/>
              <a:t>τη συλλογή αντικειμενικών πληροφοριών μέσω της παρατήρησης, της ψηλάφησης, της ακρόασης, </a:t>
            </a:r>
          </a:p>
          <a:p>
            <a:pPr algn="just" fontAlgn="auto">
              <a:lnSpc>
                <a:spcPct val="110000"/>
              </a:lnSpc>
              <a:spcAft>
                <a:spcPts val="0"/>
              </a:spcAft>
              <a:buFont typeface="Arial" panose="020B0604020202020204" pitchFamily="34" charset="0"/>
              <a:buChar char="•"/>
              <a:defRPr/>
            </a:pPr>
            <a:r>
              <a:rPr lang="el-GR" sz="2400" dirty="0"/>
              <a:t>τη λήψη ζωτικών σημείων και </a:t>
            </a:r>
          </a:p>
          <a:p>
            <a:pPr algn="just" fontAlgn="auto">
              <a:lnSpc>
                <a:spcPct val="110000"/>
              </a:lnSpc>
              <a:spcAft>
                <a:spcPts val="0"/>
              </a:spcAft>
              <a:buFont typeface="Arial" panose="020B0604020202020204" pitchFamily="34" charset="0"/>
              <a:buChar char="•"/>
              <a:defRPr/>
            </a:pPr>
            <a:r>
              <a:rPr lang="el-GR" sz="2400" dirty="0"/>
              <a:t>την καταγραφή σωματομετρικών στοιχείων</a:t>
            </a:r>
          </a:p>
          <a:p>
            <a:pPr marL="0" indent="0" algn="just" fontAlgn="auto">
              <a:lnSpc>
                <a:spcPct val="110000"/>
              </a:lnSpc>
              <a:spcAft>
                <a:spcPts val="0"/>
              </a:spcAft>
              <a:buFont typeface="Arial" panose="020B0604020202020204" pitchFamily="34" charset="0"/>
              <a:buNone/>
              <a:defRPr/>
            </a:pPr>
            <a:r>
              <a:rPr lang="el-GR" sz="2400" dirty="0"/>
              <a:t> </a:t>
            </a:r>
          </a:p>
          <a:p>
            <a:pPr marL="0" indent="0" algn="just" fontAlgn="auto">
              <a:lnSpc>
                <a:spcPct val="150000"/>
              </a:lnSpc>
              <a:spcAft>
                <a:spcPts val="0"/>
              </a:spcAft>
              <a:buFont typeface="Arial" panose="020B0604020202020204" pitchFamily="34" charset="0"/>
              <a:buNone/>
              <a:defRPr/>
            </a:pPr>
            <a:r>
              <a:rPr lang="el-GR" sz="2400" dirty="0"/>
              <a:t>Ακολουθεί τη λήψη του νοσηλευτικού ιστορικού, επιβεβαιώνει ορισμένες πληροφορίες που έχουν ήδη αναφερθεί και συχνά ανακαλύπτει νέα προβλήματα υγείας που χρήζουν αντιμετώπισης. </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Ορθογώνιο 3"/>
          <p:cNvSpPr>
            <a:spLocks noChangeArrowheads="1"/>
          </p:cNvSpPr>
          <p:nvPr/>
        </p:nvSpPr>
        <p:spPr bwMode="auto">
          <a:xfrm>
            <a:off x="1082675" y="1482725"/>
            <a:ext cx="9864725" cy="4675188"/>
          </a:xfrm>
          <a:prstGeom prst="rect">
            <a:avLst/>
          </a:prstGeom>
          <a:noFill/>
          <a:ln w="28575">
            <a:solidFill>
              <a:schemeClr val="tx1"/>
            </a:solidFill>
            <a:miter lim="800000"/>
            <a:headEnd/>
            <a:tailEnd/>
          </a:ln>
        </p:spPr>
        <p:txBody>
          <a:bodyPr>
            <a:spAutoFit/>
          </a:bodyPr>
          <a:lstStyle/>
          <a:p>
            <a:pPr marL="539750" algn="just">
              <a:lnSpc>
                <a:spcPct val="115000"/>
              </a:lnSpc>
              <a:tabLst>
                <a:tab pos="8072438" algn="l"/>
              </a:tabLst>
            </a:pPr>
            <a:r>
              <a:rPr lang="el-GR" sz="2000" b="1">
                <a:solidFill>
                  <a:srgbClr val="FF0000"/>
                </a:solidFill>
                <a:latin typeface="Calibri" pitchFamily="34" charset="0"/>
              </a:rPr>
              <a:t>Γνωστικές ικανότητες:</a:t>
            </a:r>
            <a:r>
              <a:rPr lang="el-GR" sz="2000" b="1">
                <a:solidFill>
                  <a:srgbClr val="FF0000"/>
                </a:solidFill>
                <a:latin typeface="Calibri" pitchFamily="34" charset="0"/>
                <a:cs typeface="Times New Roman" pitchFamily="18" charset="0"/>
              </a:rPr>
              <a:t> </a:t>
            </a:r>
            <a:r>
              <a:rPr lang="el-GR">
                <a:latin typeface="Calibri" pitchFamily="34" charset="0"/>
                <a:cs typeface="Times New Roman" pitchFamily="18" charset="0"/>
              </a:rPr>
              <a:t>π.χ. </a:t>
            </a:r>
            <a:r>
              <a:rPr lang="el-GR">
                <a:latin typeface="Calibri" pitchFamily="34" charset="0"/>
              </a:rPr>
              <a:t>ποιες είναι οι διάφορες τεχνικές συνέντευξης; Ποια είναι τα συνήθη συμπτώματα ανά σύστημα; Ποια είναι τα σχετικά πρότυπα φροντίδας;</a:t>
            </a:r>
          </a:p>
          <a:p>
            <a:pPr marL="539750" algn="just">
              <a:lnSpc>
                <a:spcPct val="115000"/>
              </a:lnSpc>
              <a:tabLst>
                <a:tab pos="8072438" algn="l"/>
              </a:tabLst>
            </a:pPr>
            <a:endParaRPr lang="el-GR">
              <a:latin typeface="Calibri" pitchFamily="34" charset="0"/>
              <a:cs typeface="Times New Roman" pitchFamily="18" charset="0"/>
            </a:endParaRPr>
          </a:p>
          <a:p>
            <a:pPr marL="539750" algn="just">
              <a:lnSpc>
                <a:spcPct val="115000"/>
              </a:lnSpc>
              <a:tabLst>
                <a:tab pos="8072438" algn="l"/>
              </a:tabLst>
            </a:pPr>
            <a:r>
              <a:rPr lang="el-GR" sz="2000" b="1">
                <a:solidFill>
                  <a:srgbClr val="FF0000"/>
                </a:solidFill>
                <a:latin typeface="Calibri" pitchFamily="34" charset="0"/>
              </a:rPr>
              <a:t>Τεχνικές ικανότητες</a:t>
            </a:r>
            <a:r>
              <a:rPr lang="el-GR" sz="2000" b="1">
                <a:solidFill>
                  <a:srgbClr val="FF0000"/>
                </a:solidFill>
                <a:latin typeface="Calibri" pitchFamily="34" charset="0"/>
                <a:cs typeface="Times New Roman" pitchFamily="18" charset="0"/>
              </a:rPr>
              <a:t>: </a:t>
            </a:r>
            <a:r>
              <a:rPr lang="el-GR">
                <a:latin typeface="Calibri" pitchFamily="34" charset="0"/>
              </a:rPr>
              <a:t>Χρήση του κατάλληλου εξοπλισμού. Χρήση αποτελεσματικών δεξιοτήτων </a:t>
            </a:r>
            <a:r>
              <a:rPr lang="el-GR">
                <a:latin typeface="Calibri" pitchFamily="34" charset="0"/>
                <a:cs typeface="Times New Roman" pitchFamily="18" charset="0"/>
              </a:rPr>
              <a:t>λεκτικής και μη λεκτικής επικοινωνίας όπως η βλεμματική επαφή, η φιλική στάση σώματος, κινήσεις κατανόησης κεφαλής και χεριών, εκφράσεις προσώπου, κατάλληλη γλώσσα και ρυθμός, επισήμανση σημαντικών σημείων κ.ά.</a:t>
            </a:r>
          </a:p>
          <a:p>
            <a:pPr marL="539750" algn="just">
              <a:lnSpc>
                <a:spcPct val="115000"/>
              </a:lnSpc>
              <a:tabLst>
                <a:tab pos="8072438" algn="l"/>
              </a:tabLst>
            </a:pPr>
            <a:endParaRPr lang="el-GR">
              <a:latin typeface="Calibri" pitchFamily="34" charset="0"/>
              <a:cs typeface="Times New Roman" pitchFamily="18" charset="0"/>
            </a:endParaRPr>
          </a:p>
          <a:p>
            <a:pPr marL="539750" algn="just">
              <a:lnSpc>
                <a:spcPct val="115000"/>
              </a:lnSpc>
              <a:tabLst>
                <a:tab pos="8072438" algn="l"/>
              </a:tabLst>
            </a:pPr>
            <a:r>
              <a:rPr lang="el-GR" sz="2000" b="1">
                <a:solidFill>
                  <a:srgbClr val="FF0000"/>
                </a:solidFill>
                <a:latin typeface="Calibri" pitchFamily="34" charset="0"/>
              </a:rPr>
              <a:t>Διαπροσωπικές ικανότητες: </a:t>
            </a:r>
            <a:r>
              <a:rPr lang="el-GR">
                <a:latin typeface="Calibri" pitchFamily="34" charset="0"/>
              </a:rPr>
              <a:t>Ικανότητα εδραίωσης κλίματος εμπιστοσύνης, συνεργασία με τη διεπιστημονική ομάδα υγείας, κ.ά. </a:t>
            </a:r>
          </a:p>
          <a:p>
            <a:pPr marL="539750" algn="just">
              <a:lnSpc>
                <a:spcPct val="115000"/>
              </a:lnSpc>
              <a:tabLst>
                <a:tab pos="8072438" algn="l"/>
              </a:tabLst>
            </a:pPr>
            <a:endParaRPr lang="el-GR">
              <a:latin typeface="Calibri" pitchFamily="34" charset="0"/>
              <a:cs typeface="Times New Roman" pitchFamily="18" charset="0"/>
            </a:endParaRPr>
          </a:p>
          <a:p>
            <a:pPr marL="539750" algn="just">
              <a:lnSpc>
                <a:spcPct val="115000"/>
              </a:lnSpc>
              <a:tabLst>
                <a:tab pos="8072438" algn="l"/>
              </a:tabLst>
            </a:pPr>
            <a:r>
              <a:rPr lang="el-GR" sz="2000" b="1">
                <a:solidFill>
                  <a:srgbClr val="FF0000"/>
                </a:solidFill>
                <a:latin typeface="Calibri" pitchFamily="34" charset="0"/>
              </a:rPr>
              <a:t>Ηθικές και νομικές ικανότητες: </a:t>
            </a:r>
            <a:r>
              <a:rPr lang="el-GR">
                <a:latin typeface="Calibri" pitchFamily="34" charset="0"/>
              </a:rPr>
              <a:t>Νοσηλευτικό απόρρητο, ιδιωτικότητα, τεκμηρίωση των νοσηλευτικών πράξεων κ.ά. </a:t>
            </a:r>
            <a:endParaRPr lang="el-GR">
              <a:latin typeface="Calibri" pitchFamily="34" charset="0"/>
              <a:cs typeface="Times New Roman" pitchFamily="18" charset="0"/>
            </a:endParaRPr>
          </a:p>
        </p:txBody>
      </p:sp>
      <p:sp>
        <p:nvSpPr>
          <p:cNvPr id="5" name="Ορθογώνιο 4">
            <a:extLst>
              <a:ext uri="{FF2B5EF4-FFF2-40B4-BE49-F238E27FC236}"/>
            </a:extLst>
          </p:cNvPr>
          <p:cNvSpPr/>
          <p:nvPr/>
        </p:nvSpPr>
        <p:spPr>
          <a:xfrm>
            <a:off x="1082675" y="287338"/>
            <a:ext cx="9864725" cy="91598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marL="539750" algn="ctr">
              <a:lnSpc>
                <a:spcPct val="115000"/>
              </a:lnSpc>
            </a:pPr>
            <a:r>
              <a:rPr lang="el-GR" sz="2400" b="1">
                <a:solidFill>
                  <a:srgbClr val="FFFFFF"/>
                </a:solidFill>
                <a:cs typeface="Arial" charset="0"/>
              </a:rPr>
              <a:t>Βασικές δεξιότητες των νοσηλευτών για τη συμπλήρωση του νοσηλευτικού ιστορικού</a:t>
            </a:r>
            <a:endParaRPr lang="el-GR" sz="2400">
              <a:solidFill>
                <a:srgbClr val="FFFFFF"/>
              </a:solidFill>
              <a:ea typeface="Calibri" pitchFamily="34"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661988"/>
          </a:xfrm>
        </p:spPr>
        <p:style>
          <a:lnRef idx="2">
            <a:schemeClr val="dk1">
              <a:shade val="50000"/>
            </a:schemeClr>
          </a:lnRef>
          <a:fillRef idx="1">
            <a:schemeClr val="dk1"/>
          </a:fillRef>
          <a:effectRef idx="0">
            <a:schemeClr val="dk1"/>
          </a:effectRef>
          <a:fontRef idx="minor">
            <a:schemeClr val="lt1"/>
          </a:fontRef>
        </p:style>
        <p:txBody>
          <a:bodyPr rtlCol="0">
            <a:normAutofit fontScale="90000"/>
          </a:bodyPr>
          <a:lstStyle/>
          <a:p>
            <a:pPr algn="ctr" fontAlgn="auto">
              <a:spcAft>
                <a:spcPts val="0"/>
              </a:spcAft>
              <a:defRPr/>
            </a:pPr>
            <a:r>
              <a:rPr lang="el-GR" sz="3200" b="1" cap="all" dirty="0"/>
              <a:t/>
            </a:r>
            <a:br>
              <a:rPr lang="el-GR" sz="3200" b="1" cap="all" dirty="0"/>
            </a:br>
            <a:r>
              <a:rPr lang="el-GR" sz="3200" b="1" cap="all" dirty="0"/>
              <a:t>ε</a:t>
            </a:r>
            <a:r>
              <a:rPr lang="el-GR" sz="3200" b="1" dirty="0"/>
              <a:t>ντυπα λήψης νοσηλευτικού ιστορικού</a:t>
            </a:r>
            <a:r>
              <a:rPr lang="el-GR" sz="3200" dirty="0"/>
              <a:t/>
            </a:r>
            <a:br>
              <a:rPr lang="el-GR" sz="3200" dirty="0"/>
            </a:br>
            <a:endParaRPr lang="el-GR" sz="3200" dirty="0"/>
          </a:p>
        </p:txBody>
      </p:sp>
      <p:sp>
        <p:nvSpPr>
          <p:cNvPr id="3" name="Θέση περιεχομένου 2">
            <a:extLst>
              <a:ext uri="{FF2B5EF4-FFF2-40B4-BE49-F238E27FC236}"/>
            </a:extLst>
          </p:cNvPr>
          <p:cNvSpPr>
            <a:spLocks noGrp="1"/>
          </p:cNvSpPr>
          <p:nvPr>
            <p:ph idx="1"/>
          </p:nvPr>
        </p:nvSpPr>
        <p:spPr>
          <a:xfrm>
            <a:off x="838200" y="1503363"/>
            <a:ext cx="10515600" cy="4227512"/>
          </a:xfrm>
          <a:ln w="28575">
            <a:solidFill>
              <a:schemeClr val="tx1"/>
            </a:solidFill>
          </a:ln>
        </p:spPr>
        <p:txBody>
          <a:bodyPr rtlCol="0">
            <a:normAutofit fontScale="92500" lnSpcReduction="20000"/>
          </a:bodyPr>
          <a:lstStyle/>
          <a:p>
            <a:pPr marL="0" indent="0" algn="just" fontAlgn="auto">
              <a:spcAft>
                <a:spcPts val="0"/>
              </a:spcAft>
              <a:buFont typeface="Arial" panose="020B0604020202020204" pitchFamily="34" charset="0"/>
              <a:buNone/>
              <a:defRPr/>
            </a:pPr>
            <a:r>
              <a:rPr lang="el-GR" sz="2600" b="1" dirty="0">
                <a:solidFill>
                  <a:srgbClr val="FF0000"/>
                </a:solidFill>
              </a:rPr>
              <a:t>Α. Ιστορικό </a:t>
            </a:r>
            <a:r>
              <a:rPr lang="el-GR" sz="2600" b="1" dirty="0" err="1">
                <a:solidFill>
                  <a:srgbClr val="FF0000"/>
                </a:solidFill>
              </a:rPr>
              <a:t>προδιατυπωμένων</a:t>
            </a:r>
            <a:r>
              <a:rPr lang="el-GR" sz="2600" b="1" dirty="0">
                <a:solidFill>
                  <a:srgbClr val="FF0000"/>
                </a:solidFill>
              </a:rPr>
              <a:t> ερωτήσεων – Κλασικός τύπος</a:t>
            </a:r>
          </a:p>
          <a:p>
            <a:pPr algn="just" fontAlgn="auto">
              <a:spcAft>
                <a:spcPts val="0"/>
              </a:spcAft>
              <a:buFont typeface="Arial" panose="020B0604020202020204" pitchFamily="34" charset="0"/>
              <a:buChar char="•"/>
              <a:defRPr/>
            </a:pPr>
            <a:r>
              <a:rPr lang="el-GR" sz="2600" dirty="0"/>
              <a:t>Αποτελείται από μία σειρά προκαθορισμένων διατυπωμένων ερωτήσεων τις οποίες ο ασθενής απαντά και αντίστοιχα ο νοσηλευτής συμπληρώνει την ανάλογη απάντηση. </a:t>
            </a:r>
          </a:p>
          <a:p>
            <a:pPr algn="just" fontAlgn="auto">
              <a:spcAft>
                <a:spcPts val="0"/>
              </a:spcAft>
              <a:buFont typeface="Arial" panose="020B0604020202020204" pitchFamily="34" charset="0"/>
              <a:buChar char="•"/>
              <a:defRPr/>
            </a:pPr>
            <a:endParaRPr lang="el-GR" sz="2600" dirty="0"/>
          </a:p>
          <a:p>
            <a:pPr algn="just" fontAlgn="auto">
              <a:spcAft>
                <a:spcPts val="0"/>
              </a:spcAft>
              <a:buFont typeface="Arial" panose="020B0604020202020204" pitchFamily="34" charset="0"/>
              <a:buChar char="•"/>
              <a:defRPr/>
            </a:pPr>
            <a:r>
              <a:rPr lang="el-GR" sz="2600" dirty="0"/>
              <a:t>Αποτελείται από μία σειρά προκαθορισμένων διατυπωμένων ερωτήσεων τις οποίες ο ασθενής απαντά και αντίστοιχα ο νοσηλευτής συμπληρώνει την ανάλογη απάντηση. </a:t>
            </a:r>
          </a:p>
          <a:p>
            <a:pPr algn="just" fontAlgn="auto">
              <a:spcAft>
                <a:spcPts val="0"/>
              </a:spcAft>
              <a:buFont typeface="Arial" panose="020B0604020202020204" pitchFamily="34" charset="0"/>
              <a:buChar char="•"/>
              <a:defRPr/>
            </a:pPr>
            <a:endParaRPr lang="el-GR" sz="2600" dirty="0"/>
          </a:p>
          <a:p>
            <a:pPr algn="just" fontAlgn="auto">
              <a:spcAft>
                <a:spcPts val="0"/>
              </a:spcAft>
              <a:buFont typeface="Arial" panose="020B0604020202020204" pitchFamily="34" charset="0"/>
              <a:buChar char="•"/>
              <a:defRPr/>
            </a:pPr>
            <a:r>
              <a:rPr lang="el-GR" sz="2600" dirty="0"/>
              <a:t>Το κύριο πλεονέκτημά του είναι ότι ο νοσηλευτής μπορεί να συμπληρώσει το ιστορικό σε σύντομο χρόνο χωρίς την ανάγκη να γράφει πολλές πληροφορίες. Το μειονέκτημά του είναι ότι περιορίζει τις πληροφορίες στις συγκεκριμένες ερωτήσεις και απαντήσεις.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98613"/>
            <a:ext cx="10515600" cy="3348037"/>
          </a:xfrm>
          <a:ln w="28575">
            <a:solidFill>
              <a:schemeClr val="tx1"/>
            </a:solidFill>
          </a:ln>
        </p:spPr>
        <p:txBody>
          <a:bodyPr rtlCol="0">
            <a:normAutofit fontScale="92500" lnSpcReduction="20000"/>
          </a:bodyPr>
          <a:lstStyle/>
          <a:p>
            <a:pPr marL="0" indent="0" algn="just" fontAlgn="auto">
              <a:spcAft>
                <a:spcPts val="0"/>
              </a:spcAft>
              <a:buFont typeface="Arial" panose="020B0604020202020204" pitchFamily="34" charset="0"/>
              <a:buNone/>
              <a:defRPr/>
            </a:pPr>
            <a:r>
              <a:rPr lang="el-GR" sz="2400" b="1" dirty="0">
                <a:solidFill>
                  <a:srgbClr val="FF0000"/>
                </a:solidFill>
              </a:rPr>
              <a:t>Β. Περιγραφικό ιστορικό </a:t>
            </a:r>
          </a:p>
          <a:p>
            <a:pPr algn="just" fontAlgn="auto">
              <a:spcAft>
                <a:spcPts val="0"/>
              </a:spcAft>
              <a:buFont typeface="Arial" panose="020B0604020202020204" pitchFamily="34" charset="0"/>
              <a:buChar char="•"/>
              <a:defRPr/>
            </a:pPr>
            <a:r>
              <a:rPr lang="el-GR" sz="2400" dirty="0"/>
              <a:t>Περιλαμβάνει ελάχιστες προκαθορισμένες ερωτήσεις, ο ασθενής περιγράφει τα προβλήματα και την κατάστασή του και ο νοσηλευτής σημειώνει τα σημαντικότερα, ενώ απαιτείται περισσότερο χρόνος για τη συμπλήρωσή του.</a:t>
            </a:r>
          </a:p>
          <a:p>
            <a:pPr algn="just" fontAlgn="auto">
              <a:spcAft>
                <a:spcPts val="0"/>
              </a:spcAft>
              <a:buFont typeface="Arial" panose="020B0604020202020204" pitchFamily="34" charset="0"/>
              <a:buChar char="•"/>
              <a:defRPr/>
            </a:pPr>
            <a:endParaRPr lang="el-GR" sz="2400" dirty="0"/>
          </a:p>
          <a:p>
            <a:pPr algn="just" fontAlgn="auto">
              <a:spcAft>
                <a:spcPts val="0"/>
              </a:spcAft>
              <a:buFont typeface="Arial" panose="020B0604020202020204" pitchFamily="34" charset="0"/>
              <a:buChar char="•"/>
              <a:defRPr/>
            </a:pPr>
            <a:r>
              <a:rPr lang="el-GR" sz="2400" dirty="0"/>
              <a:t>Το κύριο πλεονέκτημά του είναι ότι παρέχει μια λεπτομερέστερη απεικόνιση της κατάσταση της υγείας του ασθενή. </a:t>
            </a:r>
          </a:p>
          <a:p>
            <a:pPr algn="just" fontAlgn="auto">
              <a:spcAft>
                <a:spcPts val="0"/>
              </a:spcAft>
              <a:buFont typeface="Arial" panose="020B0604020202020204" pitchFamily="34" charset="0"/>
              <a:buChar char="•"/>
              <a:defRPr/>
            </a:pPr>
            <a:endParaRPr lang="el-GR" sz="2400" dirty="0"/>
          </a:p>
          <a:p>
            <a:pPr algn="just" fontAlgn="auto">
              <a:spcAft>
                <a:spcPts val="0"/>
              </a:spcAft>
              <a:buFont typeface="Arial" panose="020B0604020202020204" pitchFamily="34" charset="0"/>
              <a:buChar char="•"/>
              <a:defRPr/>
            </a:pPr>
            <a:r>
              <a:rPr lang="el-GR" sz="2400" dirty="0"/>
              <a:t>Ωστόσο, χρησιμοποιείται λιγότερο συχνά λόγω του ότι είναι πιο χρονοβόρο και οι νοσηλευτές συχνά αποφεύγουν ή δεν προλαβαίνουν να το συμπληρώσουν.</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a:spLocks noGrp="1"/>
          </p:cNvSpPr>
          <p:nvPr>
            <p:ph type="title"/>
          </p:nvPr>
        </p:nvSpPr>
        <p:spPr>
          <a:xfrm>
            <a:off x="838200" y="365125"/>
            <a:ext cx="10515600" cy="661988"/>
          </a:xfrm>
        </p:spPr>
        <p:style>
          <a:lnRef idx="2">
            <a:schemeClr val="dk1">
              <a:shade val="50000"/>
            </a:schemeClr>
          </a:lnRef>
          <a:fillRef idx="1">
            <a:schemeClr val="dk1"/>
          </a:fillRef>
          <a:effectRef idx="0">
            <a:schemeClr val="dk1"/>
          </a:effectRef>
          <a:fontRef idx="minor">
            <a:schemeClr val="lt1"/>
          </a:fontRef>
        </p:style>
        <p:txBody>
          <a:bodyPr rtlCol="0">
            <a:normAutofit fontScale="90000"/>
          </a:bodyPr>
          <a:lstStyle/>
          <a:p>
            <a:pPr algn="ctr" fontAlgn="auto">
              <a:spcAft>
                <a:spcPts val="0"/>
              </a:spcAft>
              <a:defRPr/>
            </a:pPr>
            <a:r>
              <a:rPr lang="el-GR" sz="3200" b="1" cap="all" dirty="0"/>
              <a:t/>
            </a:r>
            <a:br>
              <a:rPr lang="el-GR" sz="3200" b="1" cap="all" dirty="0"/>
            </a:br>
            <a:r>
              <a:rPr lang="el-GR" sz="3200" b="1" cap="all" dirty="0"/>
              <a:t>ε</a:t>
            </a:r>
            <a:r>
              <a:rPr lang="el-GR" sz="3200" b="1" dirty="0"/>
              <a:t>ντυπα λήψης νοσηλευτικού ιστορικού</a:t>
            </a:r>
            <a:r>
              <a:rPr lang="el-GR" sz="3200" dirty="0"/>
              <a:t/>
            </a:r>
            <a:br>
              <a:rPr lang="el-GR" sz="3200" dirty="0"/>
            </a:br>
            <a:endParaRPr lang="el-GR"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265113"/>
            <a:ext cx="10515600" cy="633412"/>
          </a:xfrm>
          <a:solidFill>
            <a:schemeClr val="accent2">
              <a:lumMod val="60000"/>
              <a:lumOff val="40000"/>
            </a:schemeClr>
          </a:solidFill>
        </p:spPr>
        <p:txBody>
          <a:bodyPr rtlCol="0">
            <a:normAutofit fontScale="90000"/>
          </a:bodyPr>
          <a:lstStyle/>
          <a:p>
            <a:pPr algn="ctr" fontAlgn="auto">
              <a:spcAft>
                <a:spcPts val="0"/>
              </a:spcAft>
              <a:defRPr/>
            </a:pPr>
            <a:r>
              <a:rPr lang="el-GR" sz="3600" b="1" cap="all" dirty="0"/>
              <a:t/>
            </a:r>
            <a:br>
              <a:rPr lang="el-GR" sz="3600" b="1" cap="all" dirty="0"/>
            </a:br>
            <a:r>
              <a:rPr lang="el-GR" sz="3600" b="1" cap="all" dirty="0">
                <a:latin typeface="+mn-lt"/>
              </a:rPr>
              <a:t>Β</a:t>
            </a:r>
            <a:r>
              <a:rPr lang="el-GR" sz="3600" b="1" dirty="0">
                <a:latin typeface="+mn-lt"/>
              </a:rPr>
              <a:t>ασικά στοιχεία του νοσηλευτικού ιστορικού</a:t>
            </a:r>
            <a:br>
              <a:rPr lang="el-GR" sz="3600" b="1" dirty="0">
                <a:latin typeface="+mn-lt"/>
              </a:rPr>
            </a:br>
            <a:endParaRPr lang="el-GR" sz="3600" b="1" dirty="0">
              <a:latin typeface="+mn-lt"/>
            </a:endParaRPr>
          </a:p>
        </p:txBody>
      </p:sp>
      <p:sp>
        <p:nvSpPr>
          <p:cNvPr id="36866" name="Θέση περιεχομένου 2"/>
          <p:cNvSpPr>
            <a:spLocks noGrp="1"/>
          </p:cNvSpPr>
          <p:nvPr>
            <p:ph idx="1"/>
          </p:nvPr>
        </p:nvSpPr>
        <p:spPr>
          <a:xfrm>
            <a:off x="838200" y="1400175"/>
            <a:ext cx="10515600" cy="3346450"/>
          </a:xfrm>
          <a:ln w="28575">
            <a:solidFill>
              <a:schemeClr val="tx1"/>
            </a:solidFill>
          </a:ln>
        </p:spPr>
        <p:txBody>
          <a:bodyPr/>
          <a:lstStyle/>
          <a:p>
            <a:pPr algn="just">
              <a:lnSpc>
                <a:spcPct val="100000"/>
              </a:lnSpc>
            </a:pPr>
            <a:r>
              <a:rPr lang="el-GR" sz="2000" smtClean="0"/>
              <a:t>Το νοσηλευτικό ιστορικό πρέπει να περιλαμβάνει όλες τις πληροφορίες που είναι απαραίτητες για την νοσηλευτική εκτίμηση και στη συνέχεια την εκπόνηση του κατάλληλου για τον ασθενή σχεδίου νοσηλευτικής φροντίδας. </a:t>
            </a:r>
          </a:p>
          <a:p>
            <a:pPr algn="just">
              <a:lnSpc>
                <a:spcPct val="100000"/>
              </a:lnSpc>
            </a:pPr>
            <a:endParaRPr lang="el-GR" sz="2000" smtClean="0"/>
          </a:p>
          <a:p>
            <a:pPr algn="just">
              <a:lnSpc>
                <a:spcPct val="100000"/>
              </a:lnSpc>
            </a:pPr>
            <a:r>
              <a:rPr lang="el-GR" sz="2000" smtClean="0"/>
              <a:t>Η συμπλήρωση του νοσηλευτικού ιστορικού ξεκινά με την </a:t>
            </a:r>
            <a:r>
              <a:rPr lang="el-GR" sz="2000" b="1" smtClean="0">
                <a:solidFill>
                  <a:srgbClr val="FF0000"/>
                </a:solidFill>
              </a:rPr>
              <a:t>ορθή καταγραφή των ατομικών στοιχείων του ασθενή</a:t>
            </a:r>
            <a:r>
              <a:rPr lang="el-GR" sz="2000" smtClean="0">
                <a:solidFill>
                  <a:srgbClr val="FF0000"/>
                </a:solidFill>
              </a:rPr>
              <a:t> </a:t>
            </a:r>
            <a:r>
              <a:rPr lang="el-GR" sz="2000" smtClean="0"/>
              <a:t>(ονοματεπώνυμο, ηλικία, τηλέφωνο επικοινωνίας, στοιχεία πλησιέστερου συγγενή κλπ), </a:t>
            </a:r>
            <a:r>
              <a:rPr lang="el-GR" sz="2000" b="1" smtClean="0">
                <a:solidFill>
                  <a:srgbClr val="FF0000"/>
                </a:solidFill>
              </a:rPr>
              <a:t>τα φάρμακα που λαμβάνει</a:t>
            </a:r>
            <a:r>
              <a:rPr lang="el-GR" sz="2000" smtClean="0"/>
              <a:t>, </a:t>
            </a:r>
            <a:r>
              <a:rPr lang="el-GR" sz="2000" b="1" smtClean="0">
                <a:solidFill>
                  <a:srgbClr val="FF0000"/>
                </a:solidFill>
              </a:rPr>
              <a:t>πιθανές αλλεργίες </a:t>
            </a:r>
            <a:r>
              <a:rPr lang="el-GR" sz="2000" smtClean="0"/>
              <a:t>(π.χ. σε πενικιλίνη, πιθανή έλλειψη ενζύμου </a:t>
            </a:r>
            <a:r>
              <a:rPr lang="en-US" sz="2000" smtClean="0"/>
              <a:t>G</a:t>
            </a:r>
            <a:r>
              <a:rPr lang="el-GR" sz="2000" smtClean="0"/>
              <a:t>-6</a:t>
            </a:r>
            <a:r>
              <a:rPr lang="en-US" sz="2000" smtClean="0"/>
              <a:t>PD</a:t>
            </a:r>
            <a:r>
              <a:rPr lang="el-GR" sz="2000" smtClean="0"/>
              <a:t> κλπ) και τα </a:t>
            </a:r>
            <a:r>
              <a:rPr lang="el-GR" sz="2000" b="1" smtClean="0">
                <a:solidFill>
                  <a:srgbClr val="FF0000"/>
                </a:solidFill>
              </a:rPr>
              <a:t>συμπτώματα που αναφέρει </a:t>
            </a:r>
            <a:r>
              <a:rPr lang="el-GR" sz="2000" smtClean="0"/>
              <a:t>(γιατί ήρθε στη μονάδα υγείας, ένταση, διάρκεια συμπτωμάτων κλπ). </a:t>
            </a:r>
          </a:p>
          <a:p>
            <a:endParaRPr lang="el-GR" sz="18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592138" y="274638"/>
            <a:ext cx="10728325" cy="647700"/>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algn="ctr" fontAlgn="auto">
              <a:spcAft>
                <a:spcPts val="0"/>
              </a:spcAft>
              <a:defRPr/>
            </a:pPr>
            <a:r>
              <a:rPr lang="el-GR" sz="3600" b="1" dirty="0"/>
              <a:t/>
            </a:r>
            <a:br>
              <a:rPr lang="el-GR" sz="3600" b="1" dirty="0"/>
            </a:br>
            <a:r>
              <a:rPr lang="el-GR" sz="3600" b="1" dirty="0"/>
              <a:t>Κύριες ενότητες του νοσηλευτικού ιστορικού</a:t>
            </a:r>
            <a:r>
              <a:rPr lang="el-GR" dirty="0"/>
              <a:t/>
            </a:r>
            <a:br>
              <a:rPr lang="el-GR" dirty="0"/>
            </a:br>
            <a:endParaRPr lang="el-GR" dirty="0"/>
          </a:p>
        </p:txBody>
      </p:sp>
      <p:sp>
        <p:nvSpPr>
          <p:cNvPr id="3" name="Θέση περιεχομένου 2">
            <a:extLst>
              <a:ext uri="{FF2B5EF4-FFF2-40B4-BE49-F238E27FC236}"/>
            </a:extLst>
          </p:cNvPr>
          <p:cNvSpPr>
            <a:spLocks noGrp="1"/>
          </p:cNvSpPr>
          <p:nvPr>
            <p:ph idx="1"/>
          </p:nvPr>
        </p:nvSpPr>
        <p:spPr>
          <a:xfrm>
            <a:off x="1770063" y="1225550"/>
            <a:ext cx="8651875" cy="4768850"/>
          </a:xfrm>
        </p:spPr>
        <p:style>
          <a:lnRef idx="1">
            <a:schemeClr val="accent4"/>
          </a:lnRef>
          <a:fillRef idx="2">
            <a:schemeClr val="accent4"/>
          </a:fillRef>
          <a:effectRef idx="1">
            <a:schemeClr val="accent4"/>
          </a:effectRef>
          <a:fontRef idx="minor">
            <a:schemeClr val="dk1"/>
          </a:fontRef>
        </p:style>
        <p:txBody>
          <a:bodyPr rtlCol="0">
            <a:normAutofit fontScale="55000" lnSpcReduction="20000"/>
          </a:bodyPr>
          <a:lstStyle/>
          <a:p>
            <a:pPr marL="0" indent="0">
              <a:spcAft>
                <a:spcPts val="0"/>
              </a:spcAft>
              <a:buFont typeface="Arial" panose="020B0604020202020204" pitchFamily="34" charset="0"/>
              <a:buNone/>
              <a:defRPr/>
            </a:pPr>
            <a:r>
              <a:rPr lang="el-GR" sz="3600" dirty="0"/>
              <a:t>Α. Προσωπικά στοιχεία. Γενικές πληροφορίες για τον ασθενή</a:t>
            </a:r>
          </a:p>
          <a:p>
            <a:pPr marL="0" indent="0">
              <a:spcAft>
                <a:spcPts val="0"/>
              </a:spcAft>
              <a:buFont typeface="Arial" panose="020B0604020202020204" pitchFamily="34" charset="0"/>
              <a:buNone/>
              <a:defRPr/>
            </a:pPr>
            <a:r>
              <a:rPr lang="el-GR" sz="3600" dirty="0"/>
              <a:t>Β. Κύρια ενοχλήματα. Η παρούσα κατάσταση υγείας</a:t>
            </a:r>
          </a:p>
          <a:p>
            <a:pPr marL="0" indent="0">
              <a:spcAft>
                <a:spcPts val="0"/>
              </a:spcAft>
              <a:buFont typeface="Arial" panose="020B0604020202020204" pitchFamily="34" charset="0"/>
              <a:buNone/>
              <a:defRPr/>
            </a:pPr>
            <a:r>
              <a:rPr lang="el-GR" sz="3600" dirty="0"/>
              <a:t>Γ. Προηγούμενο ιατρικό ιστορικό / Ατομικό αναμνηστικό</a:t>
            </a:r>
          </a:p>
          <a:p>
            <a:pPr marL="0" indent="0">
              <a:spcAft>
                <a:spcPts val="0"/>
              </a:spcAft>
              <a:buFont typeface="Arial" panose="020B0604020202020204" pitchFamily="34" charset="0"/>
              <a:buNone/>
              <a:defRPr/>
            </a:pPr>
            <a:r>
              <a:rPr lang="el-GR" sz="3600" dirty="0"/>
              <a:t>-- Εμβολιασμοί, νοσήματα και θεραπευτική αντιμετώπιση</a:t>
            </a:r>
          </a:p>
          <a:p>
            <a:pPr marL="0" indent="0">
              <a:spcAft>
                <a:spcPts val="0"/>
              </a:spcAft>
              <a:buFont typeface="Arial" panose="020B0604020202020204" pitchFamily="34" charset="0"/>
              <a:buNone/>
              <a:defRPr/>
            </a:pPr>
            <a:r>
              <a:rPr lang="el-GR" sz="3600" dirty="0"/>
              <a:t>-- Ιστορικό λήψης φαρμάκων</a:t>
            </a:r>
          </a:p>
          <a:p>
            <a:pPr marL="0" indent="0">
              <a:spcAft>
                <a:spcPts val="0"/>
              </a:spcAft>
              <a:buFont typeface="Arial" panose="020B0604020202020204" pitchFamily="34" charset="0"/>
              <a:buNone/>
              <a:defRPr/>
            </a:pPr>
            <a:r>
              <a:rPr lang="el-GR" sz="3600" dirty="0"/>
              <a:t>-- Αλλεργίες</a:t>
            </a:r>
          </a:p>
          <a:p>
            <a:pPr marL="0" indent="0">
              <a:spcAft>
                <a:spcPts val="0"/>
              </a:spcAft>
              <a:buFont typeface="Arial" panose="020B0604020202020204" pitchFamily="34" charset="0"/>
              <a:buNone/>
              <a:defRPr/>
            </a:pPr>
            <a:r>
              <a:rPr lang="el-GR" sz="3600" dirty="0"/>
              <a:t>-- Ψυχοκοινωνικό ιστορικό</a:t>
            </a:r>
          </a:p>
          <a:p>
            <a:pPr marL="0" indent="0">
              <a:spcAft>
                <a:spcPts val="0"/>
              </a:spcAft>
              <a:buFont typeface="Arial" panose="020B0604020202020204" pitchFamily="34" charset="0"/>
              <a:buNone/>
              <a:defRPr/>
            </a:pPr>
            <a:r>
              <a:rPr lang="el-GR" sz="3600" dirty="0"/>
              <a:t>-- Τρόπος ζωής και καθημερινές δραστηριότητες</a:t>
            </a:r>
          </a:p>
          <a:p>
            <a:pPr marL="0" indent="0">
              <a:spcAft>
                <a:spcPts val="0"/>
              </a:spcAft>
              <a:buFont typeface="Arial" panose="020B0604020202020204" pitchFamily="34" charset="0"/>
              <a:buNone/>
              <a:defRPr/>
            </a:pPr>
            <a:r>
              <a:rPr lang="el-GR" sz="3600" dirty="0"/>
              <a:t>-- Επαγγελματικό ιστορικό</a:t>
            </a:r>
          </a:p>
          <a:p>
            <a:pPr marL="0" indent="0">
              <a:spcAft>
                <a:spcPts val="0"/>
              </a:spcAft>
              <a:buFont typeface="Arial" panose="020B0604020202020204" pitchFamily="34" charset="0"/>
              <a:buNone/>
              <a:defRPr/>
            </a:pPr>
            <a:r>
              <a:rPr lang="el-GR" sz="3600" dirty="0"/>
              <a:t>-- Σεξουαλικό ιστορικό  (όπου απαιτείται)</a:t>
            </a:r>
          </a:p>
          <a:p>
            <a:pPr marL="0" indent="0">
              <a:spcAft>
                <a:spcPts val="0"/>
              </a:spcAft>
              <a:buFont typeface="Arial" panose="020B0604020202020204" pitchFamily="34" charset="0"/>
              <a:buNone/>
              <a:defRPr/>
            </a:pPr>
            <a:r>
              <a:rPr lang="el-GR" sz="3600" dirty="0"/>
              <a:t>Δ. Οικογενειακό/Κληρονομικό ιστορικό</a:t>
            </a:r>
          </a:p>
          <a:p>
            <a:pPr marL="0" indent="0">
              <a:spcAft>
                <a:spcPts val="0"/>
              </a:spcAft>
              <a:buFont typeface="Arial" panose="020B0604020202020204" pitchFamily="34" charset="0"/>
              <a:buNone/>
              <a:defRPr/>
            </a:pPr>
            <a:r>
              <a:rPr lang="el-GR" sz="3600" dirty="0"/>
              <a:t>Ε. Εξέταση κατά συστήματα</a:t>
            </a:r>
          </a:p>
          <a:p>
            <a:pPr marL="0" indent="0" fontAlgn="auto">
              <a:spcAft>
                <a:spcPts val="0"/>
              </a:spcAft>
              <a:buFont typeface="Arial" panose="020B0604020202020204" pitchFamily="34" charset="0"/>
              <a:buNone/>
              <a:defRPr/>
            </a:pPr>
            <a:r>
              <a:rPr lang="el-GR" sz="3600" dirty="0"/>
              <a:t>ΣΤ. Πρόσθετες πληροφορίες από τρίτες πηγές</a:t>
            </a:r>
          </a:p>
          <a:p>
            <a:pPr marL="0" indent="0" fontAlgn="auto">
              <a:spcAft>
                <a:spcPts val="0"/>
              </a:spcAft>
              <a:buFont typeface="Arial" panose="020B0604020202020204" pitchFamily="34" charset="0"/>
              <a:buNone/>
              <a:defRPr/>
            </a:pPr>
            <a:r>
              <a:rPr lang="el-GR" sz="3600" dirty="0"/>
              <a:t>Ζ. Ανακεφαλαίωση/Σύνοψη</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625475" y="1201738"/>
            <a:ext cx="10728325" cy="5511800"/>
          </a:xfrm>
          <a:ln w="28575">
            <a:solidFill>
              <a:schemeClr val="tx1"/>
            </a:solidFill>
          </a:ln>
        </p:spPr>
        <p:txBody>
          <a:bodyPr rtlCol="0">
            <a:normAutofit fontScale="55000" lnSpcReduction="20000"/>
          </a:bodyPr>
          <a:lstStyle/>
          <a:p>
            <a:pPr algn="just" fontAlgn="auto">
              <a:lnSpc>
                <a:spcPct val="120000"/>
              </a:lnSpc>
              <a:spcAft>
                <a:spcPts val="0"/>
              </a:spcAft>
              <a:buFont typeface="Arial" panose="020B0604020202020204" pitchFamily="34" charset="0"/>
              <a:buChar char="•"/>
              <a:defRPr/>
            </a:pPr>
            <a:r>
              <a:rPr lang="el-GR" sz="3300" dirty="0"/>
              <a:t>Ονοματεπώνυμο, φύλο</a:t>
            </a:r>
          </a:p>
          <a:p>
            <a:pPr algn="just" fontAlgn="auto">
              <a:lnSpc>
                <a:spcPct val="120000"/>
              </a:lnSpc>
              <a:spcAft>
                <a:spcPts val="0"/>
              </a:spcAft>
              <a:buFont typeface="Arial" panose="020B0604020202020204" pitchFamily="34" charset="0"/>
              <a:buChar char="•"/>
              <a:defRPr/>
            </a:pPr>
            <a:r>
              <a:rPr lang="el-GR" sz="3300" dirty="0"/>
              <a:t>Ημερομηνία γέννησης και ηλικία </a:t>
            </a:r>
          </a:p>
          <a:p>
            <a:pPr algn="just" fontAlgn="auto">
              <a:lnSpc>
                <a:spcPct val="120000"/>
              </a:lnSpc>
              <a:spcAft>
                <a:spcPts val="0"/>
              </a:spcAft>
              <a:buFont typeface="Arial" panose="020B0604020202020204" pitchFamily="34" charset="0"/>
              <a:buChar char="•"/>
              <a:defRPr/>
            </a:pPr>
            <a:r>
              <a:rPr lang="el-GR" sz="3300" dirty="0"/>
              <a:t>Οικογενειακή κατάσταση, αριθμός παιδιών</a:t>
            </a:r>
          </a:p>
          <a:p>
            <a:pPr algn="just" fontAlgn="auto">
              <a:lnSpc>
                <a:spcPct val="120000"/>
              </a:lnSpc>
              <a:spcAft>
                <a:spcPts val="0"/>
              </a:spcAft>
              <a:buFont typeface="Arial" panose="020B0604020202020204" pitchFamily="34" charset="0"/>
              <a:buChar char="•"/>
              <a:defRPr/>
            </a:pPr>
            <a:r>
              <a:rPr lang="el-GR" sz="3300" dirty="0"/>
              <a:t>Διεύθυνση κατοικίας, τηλέφωνο επικοινωνίας, τηλέφωνο πλησιέστερου συγγενή </a:t>
            </a:r>
          </a:p>
          <a:p>
            <a:pPr algn="just" fontAlgn="auto">
              <a:lnSpc>
                <a:spcPct val="120000"/>
              </a:lnSpc>
              <a:spcAft>
                <a:spcPts val="0"/>
              </a:spcAft>
              <a:buFont typeface="Arial" panose="020B0604020202020204" pitchFamily="34" charset="0"/>
              <a:buChar char="•"/>
              <a:defRPr/>
            </a:pPr>
            <a:r>
              <a:rPr lang="el-GR" sz="3300" dirty="0"/>
              <a:t>Επάγγελμα</a:t>
            </a:r>
          </a:p>
          <a:p>
            <a:pPr algn="just" fontAlgn="auto">
              <a:lnSpc>
                <a:spcPct val="120000"/>
              </a:lnSpc>
              <a:spcAft>
                <a:spcPts val="0"/>
              </a:spcAft>
              <a:buFont typeface="Arial" panose="020B0604020202020204" pitchFamily="34" charset="0"/>
              <a:buChar char="•"/>
              <a:defRPr/>
            </a:pPr>
            <a:r>
              <a:rPr lang="el-GR" sz="3300" dirty="0"/>
              <a:t>Υπηκοότητα </a:t>
            </a:r>
          </a:p>
          <a:p>
            <a:pPr algn="just" fontAlgn="auto">
              <a:lnSpc>
                <a:spcPct val="120000"/>
              </a:lnSpc>
              <a:spcAft>
                <a:spcPts val="0"/>
              </a:spcAft>
              <a:buFont typeface="Arial" panose="020B0604020202020204" pitchFamily="34" charset="0"/>
              <a:buChar char="•"/>
              <a:defRPr/>
            </a:pPr>
            <a:r>
              <a:rPr lang="el-GR" sz="3300" dirty="0"/>
              <a:t>Ασφαλιστικός φορέας </a:t>
            </a:r>
          </a:p>
          <a:p>
            <a:pPr algn="just" fontAlgn="auto">
              <a:lnSpc>
                <a:spcPct val="120000"/>
              </a:lnSpc>
              <a:spcAft>
                <a:spcPts val="0"/>
              </a:spcAft>
              <a:buFont typeface="Arial" panose="020B0604020202020204" pitchFamily="34" charset="0"/>
              <a:buChar char="•"/>
              <a:defRPr/>
            </a:pPr>
            <a:r>
              <a:rPr lang="el-GR" sz="3300" dirty="0"/>
              <a:t>Θρήσκευμα </a:t>
            </a:r>
          </a:p>
          <a:p>
            <a:pPr algn="just" fontAlgn="auto">
              <a:lnSpc>
                <a:spcPct val="120000"/>
              </a:lnSpc>
              <a:spcAft>
                <a:spcPts val="0"/>
              </a:spcAft>
              <a:buFont typeface="Arial" panose="020B0604020202020204" pitchFamily="34" charset="0"/>
              <a:buChar char="•"/>
              <a:defRPr/>
            </a:pPr>
            <a:r>
              <a:rPr lang="el-GR" sz="3300" dirty="0"/>
              <a:t>Ημερομηνία και ώρα εισόδου </a:t>
            </a:r>
          </a:p>
          <a:p>
            <a:pPr algn="just" fontAlgn="auto">
              <a:lnSpc>
                <a:spcPct val="120000"/>
              </a:lnSpc>
              <a:spcAft>
                <a:spcPts val="0"/>
              </a:spcAft>
              <a:buFont typeface="Arial" panose="020B0604020202020204" pitchFamily="34" charset="0"/>
              <a:buChar char="•"/>
              <a:defRPr/>
            </a:pPr>
            <a:r>
              <a:rPr lang="el-GR" sz="3300" dirty="0"/>
              <a:t>τρόπος μετακίνησης προς την υπηρεσία υγείας (π.χ. περιπατητικός, με τροχήλατη καρέκλα, με φορείο) </a:t>
            </a:r>
          </a:p>
          <a:p>
            <a:pPr algn="just" fontAlgn="auto">
              <a:lnSpc>
                <a:spcPct val="120000"/>
              </a:lnSpc>
              <a:spcAft>
                <a:spcPts val="0"/>
              </a:spcAft>
              <a:buFont typeface="Arial" panose="020B0604020202020204" pitchFamily="34" charset="0"/>
              <a:buChar char="•"/>
              <a:defRPr/>
            </a:pPr>
            <a:r>
              <a:rPr lang="el-GR" sz="3300" dirty="0"/>
              <a:t>αν συνοδευόταν από κάποιο άτομο κατά την εισαγωγή (π.χ. συγγενής, φίλος, μεταφορέας, συνοδός ιατρός)</a:t>
            </a:r>
          </a:p>
          <a:p>
            <a:pPr algn="just" fontAlgn="auto">
              <a:lnSpc>
                <a:spcPct val="120000"/>
              </a:lnSpc>
              <a:spcAft>
                <a:spcPts val="0"/>
              </a:spcAft>
              <a:buFont typeface="Arial" panose="020B0604020202020204" pitchFamily="34" charset="0"/>
              <a:buChar char="•"/>
              <a:defRPr/>
            </a:pPr>
            <a:r>
              <a:rPr lang="el-GR" sz="3300" dirty="0"/>
              <a:t>τρόπος εισαγωγής (π.χ. προγραμματισμένη ή έκτακτη)</a:t>
            </a:r>
          </a:p>
          <a:p>
            <a:pPr algn="just" fontAlgn="auto">
              <a:lnSpc>
                <a:spcPct val="120000"/>
              </a:lnSpc>
              <a:spcAft>
                <a:spcPts val="0"/>
              </a:spcAft>
              <a:buFont typeface="Arial" panose="020B0604020202020204" pitchFamily="34" charset="0"/>
              <a:buChar char="•"/>
              <a:defRPr/>
            </a:pPr>
            <a:r>
              <a:rPr lang="el-GR" sz="3300" dirty="0"/>
              <a:t>άτομο που δίνει τις πληροφορίες (π.χ. ο ίδιος ο ασθενής, κάποιο μέλος της οικογένειας, ο μεταφορέας που τον συνόδευσε  </a:t>
            </a:r>
            <a:r>
              <a:rPr lang="el-GR" sz="3300" dirty="0" err="1"/>
              <a:t>κλπ</a:t>
            </a:r>
            <a:r>
              <a:rPr lang="el-GR" sz="3300" dirty="0"/>
              <a:t>).</a:t>
            </a:r>
            <a:r>
              <a:rPr lang="el-GR" sz="3300" b="1" cap="all" dirty="0"/>
              <a:t> </a:t>
            </a:r>
            <a:endParaRPr lang="el-GR" sz="3300" dirty="0"/>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a:spLocks noGrp="1"/>
          </p:cNvSpPr>
          <p:nvPr>
            <p:ph type="title"/>
          </p:nvPr>
        </p:nvSpPr>
        <p:spPr>
          <a:xfrm>
            <a:off x="592138" y="144463"/>
            <a:ext cx="10728325" cy="777875"/>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algn="ctr" fontAlgn="auto">
              <a:spcAft>
                <a:spcPts val="0"/>
              </a:spcAft>
              <a:defRPr/>
            </a:pPr>
            <a:r>
              <a:rPr lang="el-GR" sz="3600" b="1" dirty="0"/>
              <a:t/>
            </a:r>
            <a:br>
              <a:rPr lang="el-GR" sz="3600" b="1" dirty="0"/>
            </a:br>
            <a:r>
              <a:rPr lang="el-GR" sz="3600" b="1" dirty="0"/>
              <a:t/>
            </a:r>
            <a:br>
              <a:rPr lang="el-GR" sz="3600" b="1" dirty="0"/>
            </a:br>
            <a:r>
              <a:rPr lang="el-GR" sz="3600" b="1" dirty="0"/>
              <a:t/>
            </a:r>
            <a:br>
              <a:rPr lang="el-GR" sz="3600" b="1" dirty="0"/>
            </a:br>
            <a:r>
              <a:rPr lang="el-GR" sz="2000" b="1" dirty="0"/>
              <a:t>Κύριες ενότητες του νοσηλευτικού ιστορικού</a:t>
            </a:r>
            <a:br>
              <a:rPr lang="el-GR" sz="2000" b="1" dirty="0"/>
            </a:br>
            <a:r>
              <a:rPr lang="el-GR" sz="3100" b="1" dirty="0"/>
              <a:t>Α. Προσωπικά στοιχεία/ Γενικές πληροφορίες για τον ασθενή. </a:t>
            </a:r>
            <a:r>
              <a:rPr lang="el-GR" dirty="0"/>
              <a:t/>
            </a:r>
            <a:br>
              <a:rPr lang="el-GR" dirty="0"/>
            </a:br>
            <a:r>
              <a:rPr lang="el-GR" dirty="0"/>
              <a:t/>
            </a:r>
            <a:br>
              <a:rPr lang="el-GR" dirty="0"/>
            </a:b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592183" y="1346654"/>
            <a:ext cx="10728960" cy="4853850"/>
          </a:xfrm>
          <a:ln w="28575">
            <a:solidFill>
              <a:schemeClr val="tx1"/>
            </a:solidFill>
          </a:ln>
        </p:spPr>
        <p:txBody>
          <a:bodyPr rtlCol="0">
            <a:normAutofit fontScale="70000" lnSpcReduction="20000"/>
          </a:bodyPr>
          <a:lstStyle/>
          <a:p>
            <a:pPr marL="0" indent="0" algn="just" fontAlgn="auto">
              <a:spcAft>
                <a:spcPts val="0"/>
              </a:spcAft>
              <a:buFont typeface="Arial" panose="020B0604020202020204" pitchFamily="34" charset="0"/>
              <a:buNone/>
              <a:defRPr/>
            </a:pPr>
            <a:r>
              <a:rPr lang="el-GR" dirty="0"/>
              <a:t>Αφορά σε πληροφορίες για την </a:t>
            </a:r>
            <a:r>
              <a:rPr lang="el-GR" b="1" dirty="0">
                <a:highlight>
                  <a:srgbClr val="FFFF00"/>
                </a:highlight>
              </a:rPr>
              <a:t>αιτία προσέλευσης του ασθενή </a:t>
            </a:r>
            <a:r>
              <a:rPr lang="el-GR" dirty="0"/>
              <a:t>σε μια δομή υγείας και τα </a:t>
            </a:r>
            <a:r>
              <a:rPr lang="el-GR" b="1" dirty="0">
                <a:highlight>
                  <a:srgbClr val="FFFF00"/>
                </a:highlight>
              </a:rPr>
              <a:t>συμπτώματα που αναφέρει</a:t>
            </a:r>
            <a:r>
              <a:rPr lang="el-GR" dirty="0"/>
              <a:t>.</a:t>
            </a:r>
            <a:r>
              <a:rPr lang="el-GR" b="1" dirty="0"/>
              <a:t> </a:t>
            </a:r>
          </a:p>
          <a:p>
            <a:pPr marL="0" indent="0" algn="just" fontAlgn="auto">
              <a:spcAft>
                <a:spcPts val="0"/>
              </a:spcAft>
              <a:buFont typeface="Arial" panose="020B0604020202020204" pitchFamily="34" charset="0"/>
              <a:buNone/>
              <a:defRPr/>
            </a:pPr>
            <a:endParaRPr lang="el-GR" dirty="0"/>
          </a:p>
          <a:p>
            <a:pPr marL="0" indent="0" algn="just" fontAlgn="auto">
              <a:spcAft>
                <a:spcPts val="0"/>
              </a:spcAft>
              <a:buFont typeface="Arial" panose="020B0604020202020204" pitchFamily="34" charset="0"/>
              <a:buNone/>
              <a:defRPr/>
            </a:pPr>
            <a:r>
              <a:rPr lang="el-GR" dirty="0"/>
              <a:t>Η κύρια ερώτηση που πρέπει να τίθεται στο ασθενή είναι: «</a:t>
            </a:r>
            <a:r>
              <a:rPr lang="el-GR" i="1" dirty="0"/>
              <a:t>Τι σας ενοχλεί;</a:t>
            </a:r>
            <a:r>
              <a:rPr lang="el-GR" dirty="0"/>
              <a:t>» ή «</a:t>
            </a:r>
            <a:r>
              <a:rPr lang="el-GR" i="1" dirty="0"/>
              <a:t>Τι σας έφερε στο νοσοκομείο ή στην κλινική;</a:t>
            </a:r>
            <a:r>
              <a:rPr lang="el-GR" dirty="0"/>
              <a:t>»,  ή «</a:t>
            </a:r>
            <a:r>
              <a:rPr lang="el-GR" i="1" dirty="0"/>
              <a:t>Πως θα περιγράφατε το βασικό πρόβλημά σας;</a:t>
            </a:r>
            <a:r>
              <a:rPr lang="el-GR" dirty="0"/>
              <a:t>» </a:t>
            </a:r>
          </a:p>
          <a:p>
            <a:pPr marL="0" indent="0" algn="just" fontAlgn="auto">
              <a:spcAft>
                <a:spcPts val="0"/>
              </a:spcAft>
              <a:buFont typeface="Arial" panose="020B0604020202020204" pitchFamily="34" charset="0"/>
              <a:buNone/>
              <a:defRPr/>
            </a:pPr>
            <a:endParaRPr lang="el-GR" dirty="0"/>
          </a:p>
          <a:p>
            <a:pPr marL="0" indent="0" algn="just" fontAlgn="auto">
              <a:spcAft>
                <a:spcPts val="0"/>
              </a:spcAft>
              <a:buFont typeface="Arial" panose="020B0604020202020204" pitchFamily="34" charset="0"/>
              <a:buNone/>
              <a:defRPr/>
            </a:pPr>
            <a:r>
              <a:rPr lang="el-GR" dirty="0"/>
              <a:t>Στη συνέχεια, ακολουθεί ένας πλήρης γραπτός χρονολογικός απολογισμός των προβλημάτων για τα οποία ο ασθενής αναζητά θεραπεία, ενώ σε αυτήν την ενότητα συνήθως καταγράφονται και τα ζωτικά σημεία του ασθενή (θερμοκρασία σώματος, αρτηριακή πίεση, αναπνοές, σφύξεις, κορεσμός αιμοσφαιρίνης, ένταση πόνου </a:t>
            </a:r>
            <a:r>
              <a:rPr lang="el-GR" dirty="0" err="1"/>
              <a:t>κλπ</a:t>
            </a:r>
            <a:r>
              <a:rPr lang="el-GR" dirty="0"/>
              <a:t>) καθώς και το ύψος και το βάρος του.</a:t>
            </a:r>
          </a:p>
          <a:p>
            <a:pPr marL="0" indent="0" algn="just" fontAlgn="auto">
              <a:spcAft>
                <a:spcPts val="0"/>
              </a:spcAft>
              <a:buFont typeface="Arial" panose="020B0604020202020204" pitchFamily="34" charset="0"/>
              <a:buNone/>
              <a:defRPr/>
            </a:pPr>
            <a:endParaRPr lang="el-GR" dirty="0"/>
          </a:p>
          <a:p>
            <a:pPr marL="0" indent="0" algn="just" fontAlgn="auto">
              <a:spcAft>
                <a:spcPts val="0"/>
              </a:spcAft>
              <a:buFont typeface="Arial" panose="020B0604020202020204" pitchFamily="34" charset="0"/>
              <a:buNone/>
              <a:defRPr/>
            </a:pPr>
            <a:r>
              <a:rPr lang="el-GR" dirty="0"/>
              <a:t>Κάθε σύμπτωμα που αναφέρει ο ασθενής πρέπει να διερευνάται περεταίρω και να συλλέγονται και να αποσαφηνίζονται όλες οι απαιτούμενες πρόσθετες πληροφορίες προκειμένου να είναι δυνατή η ακριβέστερη περιγραφή των προβλημάτων του όπως η έναρξή του, ο τρόπος που εξελίχθηκε, πιθανές υφέσεις και εξάρσεις, η αντιμετώπισή του κλπ. Η χρήση κλειστών ερωτήσεων  είναι προτιμότερη σε αυτήν την ενότητα καθώς συμβάλει στη συλλογή πιο έγκυρων και αξιόπιστων πληροφοριών. </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a:spLocks noGrp="1"/>
          </p:cNvSpPr>
          <p:nvPr>
            <p:ph type="title"/>
          </p:nvPr>
        </p:nvSpPr>
        <p:spPr>
          <a:xfrm>
            <a:off x="592138" y="274638"/>
            <a:ext cx="10728325" cy="647700"/>
          </a:xfrm>
        </p:spPr>
        <p:style>
          <a:lnRef idx="1">
            <a:schemeClr val="accent1"/>
          </a:lnRef>
          <a:fillRef idx="2">
            <a:schemeClr val="accent1"/>
          </a:fillRef>
          <a:effectRef idx="1">
            <a:schemeClr val="accent1"/>
          </a:effectRef>
          <a:fontRef idx="minor">
            <a:schemeClr val="dk1"/>
          </a:fontRef>
        </p:style>
        <p:txBody>
          <a:bodyPr rtlCol="0">
            <a:normAutofit fontScale="90000"/>
          </a:bodyPr>
          <a:lstStyle/>
          <a:p>
            <a:pPr algn="ctr" fontAlgn="auto">
              <a:spcAft>
                <a:spcPts val="0"/>
              </a:spcAft>
              <a:defRPr/>
            </a:pPr>
            <a:r>
              <a:rPr lang="el-GR" sz="3600" b="1" dirty="0"/>
              <a:t/>
            </a:r>
            <a:br>
              <a:rPr lang="el-GR" sz="3600" b="1" dirty="0"/>
            </a:br>
            <a:r>
              <a:rPr lang="el-GR" sz="2000" b="1" dirty="0"/>
              <a:t>Κύριες ενότητες του νοσηλευτικού ιστορικού</a:t>
            </a:r>
            <a:r>
              <a:rPr lang="el-GR" sz="3600" b="1" dirty="0"/>
              <a:t/>
            </a:r>
            <a:br>
              <a:rPr lang="el-GR" sz="3600" b="1" dirty="0"/>
            </a:br>
            <a:r>
              <a:rPr lang="el-GR" sz="3100" b="1" dirty="0"/>
              <a:t>Β. Κύρια ενοχλήματα. Παρούσα κατάσταση υγείας</a:t>
            </a:r>
            <a:r>
              <a:rPr lang="el-GR" dirty="0"/>
              <a:t/>
            </a:r>
            <a:br>
              <a:rPr lang="el-GR" dirty="0"/>
            </a:b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688975"/>
          </a:xfrm>
          <a:solidFill>
            <a:schemeClr val="accent2">
              <a:lumMod val="60000"/>
              <a:lumOff val="40000"/>
            </a:schemeClr>
          </a:solidFill>
        </p:spPr>
        <p:txBody>
          <a:bodyPr rtlCol="0">
            <a:normAutofit/>
          </a:bodyPr>
          <a:lstStyle/>
          <a:p>
            <a:pPr algn="ctr" fontAlgn="auto">
              <a:spcAft>
                <a:spcPts val="0"/>
              </a:spcAft>
              <a:defRPr/>
            </a:pPr>
            <a:r>
              <a:rPr lang="el-GR" sz="3200" b="1" dirty="0">
                <a:latin typeface="+mn-lt"/>
              </a:rPr>
              <a:t>Χαρακτηριστικά γνωρίσματα στη διερεύνηση συμπτωμάτων</a:t>
            </a:r>
            <a:endParaRPr lang="el-GR" sz="3200" dirty="0">
              <a:latin typeface="+mn-lt"/>
            </a:endParaRPr>
          </a:p>
        </p:txBody>
      </p:sp>
      <p:sp>
        <p:nvSpPr>
          <p:cNvPr id="3" name="Θέση περιεχομένου 2">
            <a:extLst>
              <a:ext uri="{FF2B5EF4-FFF2-40B4-BE49-F238E27FC236}"/>
            </a:extLst>
          </p:cNvPr>
          <p:cNvSpPr>
            <a:spLocks noGrp="1"/>
          </p:cNvSpPr>
          <p:nvPr>
            <p:ph idx="1"/>
          </p:nvPr>
        </p:nvSpPr>
        <p:spPr>
          <a:xfrm>
            <a:off x="838200" y="1435100"/>
            <a:ext cx="10515600" cy="4364038"/>
          </a:xfrm>
          <a:ln w="38100">
            <a:solidFill>
              <a:schemeClr val="tx1"/>
            </a:solidFill>
          </a:ln>
        </p:spPr>
        <p:txBody>
          <a:bodyPr rtlCol="0">
            <a:normAutofit fontScale="47500" lnSpcReduction="20000"/>
          </a:bodyPr>
          <a:lstStyle/>
          <a:p>
            <a:pPr marL="0" indent="0" fontAlgn="auto">
              <a:spcAft>
                <a:spcPts val="0"/>
              </a:spcAft>
              <a:buFont typeface="Arial" panose="020B0604020202020204" pitchFamily="34" charset="0"/>
              <a:buNone/>
              <a:defRPr/>
            </a:pPr>
            <a:endParaRPr lang="el-GR" dirty="0"/>
          </a:p>
          <a:p>
            <a:pPr fontAlgn="auto">
              <a:spcAft>
                <a:spcPts val="0"/>
              </a:spcAft>
              <a:buFont typeface="Arial" panose="020B0604020202020204" pitchFamily="34" charset="0"/>
              <a:buChar char="•"/>
              <a:defRPr/>
            </a:pPr>
            <a:r>
              <a:rPr lang="el-GR" sz="4400" dirty="0"/>
              <a:t>Χρονικό διάστημα</a:t>
            </a:r>
          </a:p>
          <a:p>
            <a:pPr fontAlgn="auto">
              <a:spcAft>
                <a:spcPts val="0"/>
              </a:spcAft>
              <a:buFont typeface="Arial" panose="020B0604020202020204" pitchFamily="34" charset="0"/>
              <a:buChar char="•"/>
              <a:defRPr/>
            </a:pPr>
            <a:r>
              <a:rPr lang="el-GR" sz="4400" dirty="0"/>
              <a:t>Έναρξη (Αιφνίδια, βαθμιαία εξέλιξη)</a:t>
            </a:r>
          </a:p>
          <a:p>
            <a:pPr fontAlgn="auto">
              <a:spcAft>
                <a:spcPts val="0"/>
              </a:spcAft>
              <a:buFont typeface="Arial" panose="020B0604020202020204" pitchFamily="34" charset="0"/>
              <a:buChar char="•"/>
              <a:defRPr/>
            </a:pPr>
            <a:r>
              <a:rPr lang="el-GR" sz="4400" dirty="0"/>
              <a:t>Συχνότητα</a:t>
            </a:r>
          </a:p>
          <a:p>
            <a:pPr fontAlgn="auto">
              <a:spcAft>
                <a:spcPts val="0"/>
              </a:spcAft>
              <a:buFont typeface="Arial" panose="020B0604020202020204" pitchFamily="34" charset="0"/>
              <a:buChar char="•"/>
              <a:defRPr/>
            </a:pPr>
            <a:r>
              <a:rPr lang="el-GR" sz="4400" dirty="0"/>
              <a:t>Ακριβής εντόπιση</a:t>
            </a:r>
          </a:p>
          <a:p>
            <a:pPr fontAlgn="auto">
              <a:spcAft>
                <a:spcPts val="0"/>
              </a:spcAft>
              <a:buFont typeface="Arial" panose="020B0604020202020204" pitchFamily="34" charset="0"/>
              <a:buChar char="•"/>
              <a:defRPr/>
            </a:pPr>
            <a:r>
              <a:rPr lang="el-GR" sz="4400" dirty="0"/>
              <a:t>Χαρακτήρες/ποιότητα (π.χ. διαξιφιστικός πόνος)</a:t>
            </a:r>
          </a:p>
          <a:p>
            <a:pPr fontAlgn="auto">
              <a:spcAft>
                <a:spcPts val="0"/>
              </a:spcAft>
              <a:buFont typeface="Arial" panose="020B0604020202020204" pitchFamily="34" charset="0"/>
              <a:buChar char="•"/>
              <a:defRPr/>
            </a:pPr>
            <a:r>
              <a:rPr lang="el-GR" sz="4400" dirty="0"/>
              <a:t>Συσχέτιση με δραστηριότητες ή παράγοντες </a:t>
            </a:r>
          </a:p>
          <a:p>
            <a:pPr fontAlgn="auto">
              <a:spcAft>
                <a:spcPts val="0"/>
              </a:spcAft>
              <a:buFont typeface="Arial" panose="020B0604020202020204" pitchFamily="34" charset="0"/>
              <a:buChar char="•"/>
              <a:defRPr/>
            </a:pPr>
            <a:r>
              <a:rPr lang="el-GR" sz="4400" dirty="0"/>
              <a:t>Φαινόμενα ή συμπτώματα που συνδέονται με το κύριο πρόβλημα</a:t>
            </a:r>
          </a:p>
          <a:p>
            <a:pPr fontAlgn="auto">
              <a:spcAft>
                <a:spcPts val="0"/>
              </a:spcAft>
              <a:buFont typeface="Arial" panose="020B0604020202020204" pitchFamily="34" charset="0"/>
              <a:buChar char="•"/>
              <a:defRPr/>
            </a:pPr>
            <a:r>
              <a:rPr lang="el-GR" sz="4400" dirty="0"/>
              <a:t>Παράγοντες που επιδεινώνουν ή ανακουφίζουν το πρόβλημα.</a:t>
            </a:r>
          </a:p>
          <a:p>
            <a:pPr fontAlgn="auto">
              <a:spcAft>
                <a:spcPts val="0"/>
              </a:spcAft>
              <a:buFont typeface="Arial" panose="020B0604020202020204" pitchFamily="34" charset="0"/>
              <a:buChar char="•"/>
              <a:defRPr/>
            </a:pPr>
            <a:r>
              <a:rPr lang="el-GR" sz="4400" dirty="0" err="1"/>
              <a:t>Συνοδές</a:t>
            </a:r>
            <a:r>
              <a:rPr lang="el-GR" sz="4400" dirty="0"/>
              <a:t> εκδηλώσεις</a:t>
            </a:r>
          </a:p>
          <a:p>
            <a:pPr fontAlgn="auto">
              <a:spcAft>
                <a:spcPts val="0"/>
              </a:spcAft>
              <a:buFont typeface="Arial" panose="020B0604020202020204" pitchFamily="34" charset="0"/>
              <a:buChar char="•"/>
              <a:defRPr/>
            </a:pPr>
            <a:r>
              <a:rPr lang="el-GR" sz="4400" dirty="0"/>
              <a:t>Σοβαρότητα</a:t>
            </a:r>
          </a:p>
          <a:p>
            <a:pPr fontAlgn="auto">
              <a:spcAft>
                <a:spcPts val="0"/>
              </a:spcAft>
              <a:buFont typeface="Arial" panose="020B0604020202020204" pitchFamily="34" charset="0"/>
              <a:buChar char="•"/>
              <a:defRPr/>
            </a:pPr>
            <a:r>
              <a:rPr lang="el-GR" sz="4400" dirty="0"/>
              <a:t>Πιθανή επίδραση του περιβάλλοντος</a:t>
            </a:r>
          </a:p>
          <a:p>
            <a:pPr marL="0" indent="0" fontAlgn="auto">
              <a:spcAft>
                <a:spcPts val="0"/>
              </a:spcAft>
              <a:buFont typeface="Arial" panose="020B0604020202020204" pitchFamily="34" charset="0"/>
              <a:buNone/>
              <a:defRPr/>
            </a:pPr>
            <a:endParaRPr lang="el-GR" dirty="0"/>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669925" y="1460500"/>
            <a:ext cx="10650538" cy="4351338"/>
          </a:xfrm>
          <a:ln w="28575">
            <a:solidFill>
              <a:schemeClr val="tx1"/>
            </a:solidFill>
          </a:ln>
        </p:spPr>
        <p:txBody>
          <a:bodyPr rtlCol="0">
            <a:normAutofit/>
          </a:bodyPr>
          <a:lstStyle/>
          <a:p>
            <a:pPr marL="0" indent="0">
              <a:spcAft>
                <a:spcPts val="0"/>
              </a:spcAft>
              <a:buFont typeface="Arial" panose="020B0604020202020204" pitchFamily="34" charset="0"/>
              <a:buNone/>
              <a:defRPr/>
            </a:pPr>
            <a:r>
              <a:rPr lang="el-GR" b="1" dirty="0"/>
              <a:t>Γ. Προηγούμενο ιατρικό ιστορικό / Ατομικό αναμνηστικό</a:t>
            </a:r>
            <a:endParaRPr lang="el-GR" dirty="0"/>
          </a:p>
          <a:p>
            <a:pPr fontAlgn="auto">
              <a:spcAft>
                <a:spcPts val="0"/>
              </a:spcAft>
              <a:buFont typeface="Arial" panose="020B0604020202020204" pitchFamily="34" charset="0"/>
              <a:buChar char="•"/>
              <a:defRPr/>
            </a:pPr>
            <a:r>
              <a:rPr lang="el-GR" sz="2400" dirty="0"/>
              <a:t>Καταγράφεται αναλυτικά κάθε πρόβλημα υγείας που αναφέρει ο ασθενής μαζί με όλες τις σχετικές με αυτό απαραίτητες πληροφορίες μέχρι τη στιγμή της εισαγωγής του στο νοσοκομείο ή της επίσκεψής τους σε μια κοινοτική δομή υγείας. </a:t>
            </a:r>
          </a:p>
          <a:p>
            <a:pPr fontAlgn="auto">
              <a:spcAft>
                <a:spcPts val="0"/>
              </a:spcAft>
              <a:buFont typeface="Arial" panose="020B0604020202020204" pitchFamily="34" charset="0"/>
              <a:buChar char="•"/>
              <a:defRPr/>
            </a:pPr>
            <a:endParaRPr lang="el-GR" sz="2400" dirty="0"/>
          </a:p>
          <a:p>
            <a:pPr fontAlgn="auto">
              <a:spcAft>
                <a:spcPts val="0"/>
              </a:spcAft>
              <a:buFont typeface="Arial" panose="020B0604020202020204" pitchFamily="34" charset="0"/>
              <a:buChar char="•"/>
              <a:defRPr/>
            </a:pPr>
            <a:r>
              <a:rPr lang="el-GR" sz="2400" dirty="0"/>
              <a:t>Η χρήση κλειστών ερωτήσεων είναι συχνά απαραίτητη σε αυτό το στάδιο της διαδικασίας προκειμένου να ανιχνευθούν συγκεκριμένα προβλήματα υγείας ή παράγοντες κινδύνου όπως για παράδειγμα οι ερωτήσεις του τύπου</a:t>
            </a:r>
            <a:r>
              <a:rPr lang="el-GR" sz="1800" dirty="0"/>
              <a:t>:  «</a:t>
            </a:r>
            <a:r>
              <a:rPr lang="el-GR" sz="1800" i="1" dirty="0"/>
              <a:t>Έχετε κάποια αλλεργία σε φάρμακα;»,</a:t>
            </a:r>
            <a:r>
              <a:rPr lang="el-GR" sz="1800" dirty="0"/>
              <a:t>  «</a:t>
            </a:r>
            <a:r>
              <a:rPr lang="el-GR" sz="1800" i="1" dirty="0"/>
              <a:t>Έχετε πρόβλημα με την όρασή σας;</a:t>
            </a:r>
            <a:r>
              <a:rPr lang="el-GR" sz="1800" dirty="0"/>
              <a:t>», «</a:t>
            </a:r>
            <a:r>
              <a:rPr lang="el-GR" sz="1800" i="1" dirty="0"/>
              <a:t>Πότε μπήκατε στο νοσοκομείο για την πνευμονία που μου αναφέρατε;</a:t>
            </a:r>
            <a:r>
              <a:rPr lang="el-GR" sz="1800" dirty="0"/>
              <a:t>» κλπ. </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txBox="1">
            <a:spLocks/>
          </p:cNvSpPr>
          <p:nvPr/>
        </p:nvSpPr>
        <p:spPr>
          <a:xfrm>
            <a:off x="5921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46225"/>
            <a:ext cx="10515600" cy="3914775"/>
          </a:xfrm>
        </p:spPr>
        <p:txBody>
          <a:bodyPr rtlCol="0">
            <a:normAutofit/>
          </a:bodyPr>
          <a:lstStyle/>
          <a:p>
            <a:pPr marL="0" indent="0" fontAlgn="auto">
              <a:lnSpc>
                <a:spcPct val="150000"/>
              </a:lnSpc>
              <a:spcAft>
                <a:spcPts val="0"/>
              </a:spcAft>
              <a:buFont typeface="Arial" panose="020B0604020202020204" pitchFamily="34" charset="0"/>
              <a:buNone/>
              <a:defRPr/>
            </a:pPr>
            <a:r>
              <a:rPr lang="el-GR" sz="2400" dirty="0"/>
              <a:t>Η </a:t>
            </a:r>
            <a:r>
              <a:rPr lang="el-GR" sz="2400" b="1" dirty="0">
                <a:solidFill>
                  <a:srgbClr val="FF0000"/>
                </a:solidFill>
              </a:rPr>
              <a:t>νοσηλευτική διεργασία </a:t>
            </a:r>
            <a:r>
              <a:rPr lang="el-GR" sz="2400" dirty="0"/>
              <a:t>είναι μία συστηματική προσέγγιση της νοσηλευτικής φροντίδας με τη χρήση θεμελιωδών αρχών:</a:t>
            </a:r>
          </a:p>
          <a:p>
            <a:pPr fontAlgn="auto">
              <a:lnSpc>
                <a:spcPct val="110000"/>
              </a:lnSpc>
              <a:spcAft>
                <a:spcPts val="0"/>
              </a:spcAft>
              <a:buFont typeface="Arial" panose="020B0604020202020204" pitchFamily="34" charset="0"/>
              <a:buChar char="•"/>
              <a:defRPr/>
            </a:pPr>
            <a:r>
              <a:rPr lang="el-GR" sz="2400" dirty="0"/>
              <a:t> της κριτικής σκέψης, </a:t>
            </a:r>
          </a:p>
          <a:p>
            <a:pPr fontAlgn="auto">
              <a:lnSpc>
                <a:spcPct val="110000"/>
              </a:lnSpc>
              <a:spcAft>
                <a:spcPts val="0"/>
              </a:spcAft>
              <a:buFont typeface="Arial" panose="020B0604020202020204" pitchFamily="34" charset="0"/>
              <a:buChar char="•"/>
              <a:defRPr/>
            </a:pPr>
            <a:r>
              <a:rPr lang="el-GR" sz="2400" dirty="0" err="1"/>
              <a:t>ασθενο</a:t>
            </a:r>
            <a:r>
              <a:rPr lang="el-GR" sz="2400" dirty="0"/>
              <a:t>-κεντρικών προσεγγίσεων φροντίδας,</a:t>
            </a:r>
          </a:p>
          <a:p>
            <a:pPr fontAlgn="auto">
              <a:lnSpc>
                <a:spcPct val="110000"/>
              </a:lnSpc>
              <a:spcAft>
                <a:spcPts val="0"/>
              </a:spcAft>
              <a:buFont typeface="Arial" panose="020B0604020202020204" pitchFamily="34" charset="0"/>
              <a:buChar char="•"/>
              <a:defRPr/>
            </a:pPr>
            <a:r>
              <a:rPr lang="el-GR" sz="2400" dirty="0"/>
              <a:t>διαδικασιών θέσπισης προκαθορισμένων στόχων, </a:t>
            </a:r>
          </a:p>
          <a:p>
            <a:pPr fontAlgn="auto">
              <a:lnSpc>
                <a:spcPct val="110000"/>
              </a:lnSpc>
              <a:spcAft>
                <a:spcPts val="0"/>
              </a:spcAft>
              <a:buFont typeface="Arial" panose="020B0604020202020204" pitchFamily="34" charset="0"/>
              <a:buChar char="•"/>
              <a:defRPr/>
            </a:pPr>
            <a:r>
              <a:rPr lang="el-GR" sz="2400" dirty="0"/>
              <a:t>συστάσεων και κατευθυντήριων οδηγιών της πρακτικής βασισμένης σε ενδείξεις συνδυαστικά και με τη νοσηλευτική διαίσθηση.</a:t>
            </a:r>
          </a:p>
          <a:p>
            <a:pPr fontAlgn="auto">
              <a:spcAft>
                <a:spcPts val="0"/>
              </a:spcAft>
              <a:buFont typeface="Arial" panose="020B0604020202020204" pitchFamily="34" charset="0"/>
              <a:buChar char="•"/>
              <a:defRPr/>
            </a:pPr>
            <a:endParaRPr lang="el-GR" dirty="0"/>
          </a:p>
        </p:txBody>
      </p:sp>
      <p:sp>
        <p:nvSpPr>
          <p:cNvPr id="4" name="Τίτλος 1">
            <a:extLst>
              <a:ext uri="{FF2B5EF4-FFF2-40B4-BE49-F238E27FC236}"/>
            </a:extLst>
          </p:cNvPr>
          <p:cNvSpPr>
            <a:spLocks noGrp="1"/>
          </p:cNvSpPr>
          <p:nvPr>
            <p:ph type="title"/>
          </p:nvPr>
        </p:nvSpPr>
        <p:spPr>
          <a:xfrm>
            <a:off x="838200" y="365125"/>
            <a:ext cx="10515600" cy="671513"/>
          </a:xfrm>
          <a:solidFill>
            <a:schemeClr val="accent2">
              <a:lumMod val="60000"/>
              <a:lumOff val="40000"/>
            </a:schemeClr>
          </a:solidFill>
        </p:spPr>
        <p:txBody>
          <a:bodyPr rtlCol="0">
            <a:normAutofit/>
          </a:bodyPr>
          <a:lstStyle/>
          <a:p>
            <a:pPr algn="ctr" fontAlgn="auto">
              <a:spcAft>
                <a:spcPts val="0"/>
              </a:spcAft>
              <a:defRPr/>
            </a:pPr>
            <a:r>
              <a:rPr lang="el-GR" sz="3200" b="1" dirty="0">
                <a:latin typeface="+mn-lt"/>
              </a:rPr>
              <a:t>Νοσηλευτικό Ιστορικό</a:t>
            </a:r>
            <a:endParaRPr lang="el-GR" sz="3200" dirty="0">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731838" y="1441450"/>
            <a:ext cx="10728325" cy="5137150"/>
          </a:xfrm>
          <a:ln w="28575">
            <a:solidFill>
              <a:schemeClr val="tx1"/>
            </a:solidFill>
          </a:ln>
        </p:spPr>
        <p:txBody>
          <a:bodyPr rtlCol="0">
            <a:normAutofit fontScale="25000" lnSpcReduction="20000"/>
          </a:bodyPr>
          <a:lstStyle/>
          <a:p>
            <a:pPr marL="0" indent="0" algn="just" fontAlgn="auto">
              <a:lnSpc>
                <a:spcPct val="170000"/>
              </a:lnSpc>
              <a:spcAft>
                <a:spcPts val="0"/>
              </a:spcAft>
              <a:buFont typeface="Arial" panose="020B0604020202020204" pitchFamily="34" charset="0"/>
              <a:buNone/>
              <a:defRPr/>
            </a:pPr>
            <a:r>
              <a:rPr lang="el-GR" sz="8000" b="1" dirty="0"/>
              <a:t>Γ. Προηγούμενο ιατρικό ιστορικό / Ατομικό αναμνηστικό</a:t>
            </a:r>
            <a:endParaRPr lang="el-GR" sz="8000" dirty="0"/>
          </a:p>
          <a:p>
            <a:pPr marL="0" indent="0" algn="just" fontAlgn="auto">
              <a:lnSpc>
                <a:spcPct val="170000"/>
              </a:lnSpc>
              <a:spcAft>
                <a:spcPts val="0"/>
              </a:spcAft>
              <a:buFont typeface="Arial" panose="020B0604020202020204" pitchFamily="34" charset="0"/>
              <a:buNone/>
              <a:defRPr/>
            </a:pPr>
            <a:r>
              <a:rPr lang="el-GR" sz="8000" dirty="0"/>
              <a:t>Οι κύριες κατηγορίες πληροφοριών που καταγράφονται σε αυτήν την ενότητα είναι οι ακόλουθες:</a:t>
            </a:r>
          </a:p>
          <a:p>
            <a:pPr algn="just" fontAlgn="auto">
              <a:lnSpc>
                <a:spcPct val="170000"/>
              </a:lnSpc>
              <a:spcAft>
                <a:spcPts val="0"/>
              </a:spcAft>
              <a:buFont typeface="Arial" panose="020B0604020202020204" pitchFamily="34" charset="0"/>
              <a:buChar char="•"/>
              <a:defRPr/>
            </a:pPr>
            <a:r>
              <a:rPr lang="el-GR" sz="8000" b="1" dirty="0"/>
              <a:t>Εμβολιασμοί, νοσήματα και θεραπευτική αντιμετώπιση ή υποστηρικτική αγωγή</a:t>
            </a:r>
            <a:endParaRPr lang="el-GR" sz="8000" dirty="0"/>
          </a:p>
          <a:p>
            <a:pPr algn="just" hangingPunct="0">
              <a:lnSpc>
                <a:spcPct val="170000"/>
              </a:lnSpc>
              <a:spcAft>
                <a:spcPts val="0"/>
              </a:spcAft>
              <a:buFont typeface="Arial" panose="020B0604020202020204" pitchFamily="34" charset="0"/>
              <a:buChar char="•"/>
              <a:defRPr/>
            </a:pPr>
            <a:r>
              <a:rPr lang="el-GR" sz="8000" dirty="0"/>
              <a:t>Παιδικές (λοιμώδεις) ασθένειες π.χ. ιλαρά, </a:t>
            </a:r>
            <a:r>
              <a:rPr lang="el-GR" sz="8000" dirty="0" err="1"/>
              <a:t>παρωτίτιδα</a:t>
            </a:r>
            <a:r>
              <a:rPr lang="el-GR" sz="8000" dirty="0"/>
              <a:t>, ερυθρά, οστρακιά, </a:t>
            </a:r>
            <a:r>
              <a:rPr lang="el-GR" sz="8000" dirty="0" err="1"/>
              <a:t>κοκκύτης</a:t>
            </a:r>
            <a:r>
              <a:rPr lang="el-GR" sz="8000" dirty="0"/>
              <a:t>, ανεμοβλογιά, ρευματικός πυρετός.</a:t>
            </a:r>
          </a:p>
          <a:p>
            <a:pPr algn="just" hangingPunct="0">
              <a:lnSpc>
                <a:spcPct val="170000"/>
              </a:lnSpc>
              <a:spcAft>
                <a:spcPts val="0"/>
              </a:spcAft>
              <a:buFont typeface="Arial" panose="020B0604020202020204" pitchFamily="34" charset="0"/>
              <a:buChar char="•"/>
              <a:defRPr/>
            </a:pPr>
            <a:r>
              <a:rPr lang="el-GR" sz="8000" dirty="0"/>
              <a:t>Εμβολιασμοί, π.χ. τετάνου, </a:t>
            </a:r>
            <a:r>
              <a:rPr lang="el-GR" sz="8000" dirty="0" err="1"/>
              <a:t>κοκκύτη</a:t>
            </a:r>
            <a:r>
              <a:rPr lang="el-GR" sz="8000" dirty="0"/>
              <a:t>, διφθερίτιδας, πολιομυελίτιδας, ιλαράς, ερυθράς, </a:t>
            </a:r>
            <a:r>
              <a:rPr lang="el-GR" sz="8000" dirty="0" err="1"/>
              <a:t>παρωτίτιδας</a:t>
            </a:r>
            <a:r>
              <a:rPr lang="el-GR" sz="8000" dirty="0"/>
              <a:t>.</a:t>
            </a:r>
          </a:p>
          <a:p>
            <a:pPr algn="just" fontAlgn="auto">
              <a:lnSpc>
                <a:spcPct val="170000"/>
              </a:lnSpc>
              <a:spcAft>
                <a:spcPts val="0"/>
              </a:spcAft>
              <a:buFont typeface="Arial" panose="020B0604020202020204" pitchFamily="34" charset="0"/>
              <a:buChar char="•"/>
              <a:defRPr/>
            </a:pPr>
            <a:r>
              <a:rPr lang="el-GR" sz="8000" dirty="0"/>
              <a:t>Προηγούμενες εισαγωγές στο νοσοκομείο. (αιτίες εισαγωγής, πότε διαγνώστηκαν, θεραπεία και έκβαση). Έμφαση δίδεται σε  ατυχήματα και σοβαρούς τραυματισμούς, χειρουργικές επεμβάσεις και σοβαρά οξέα ή χρόνια παθολογικά νοσήματα.</a:t>
            </a:r>
          </a:p>
          <a:p>
            <a:pPr marL="0" indent="0" algn="just" hangingPunct="0">
              <a:lnSpc>
                <a:spcPct val="170000"/>
              </a:lnSpc>
              <a:spcAft>
                <a:spcPts val="0"/>
              </a:spcAft>
              <a:buFont typeface="Arial" panose="020B0604020202020204" pitchFamily="34" charset="0"/>
              <a:buNone/>
              <a:defRPr/>
            </a:pPr>
            <a:r>
              <a:rPr lang="el-GR" sz="8000" dirty="0"/>
              <a:t> </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731838" y="1231900"/>
            <a:ext cx="10728325" cy="5554663"/>
          </a:xfrm>
          <a:ln w="28575">
            <a:solidFill>
              <a:schemeClr val="tx1"/>
            </a:solidFill>
          </a:ln>
        </p:spPr>
        <p:txBody>
          <a:bodyPr rtlCol="0">
            <a:normAutofit fontScale="25000" lnSpcReduction="20000"/>
          </a:bodyPr>
          <a:lstStyle/>
          <a:p>
            <a:pPr marL="0" indent="0" algn="just" hangingPunct="0">
              <a:lnSpc>
                <a:spcPct val="170000"/>
              </a:lnSpc>
              <a:spcAft>
                <a:spcPts val="0"/>
              </a:spcAft>
              <a:buFont typeface="Arial" panose="020B0604020202020204" pitchFamily="34" charset="0"/>
              <a:buNone/>
              <a:defRPr/>
            </a:pPr>
            <a:r>
              <a:rPr lang="el-GR" sz="8000" b="1" dirty="0"/>
              <a:t>Ιστορικό λήψης φαρμάκων</a:t>
            </a:r>
            <a:endParaRPr lang="el-GR" sz="8000" dirty="0"/>
          </a:p>
          <a:p>
            <a:pPr algn="just" fontAlgn="auto">
              <a:lnSpc>
                <a:spcPct val="170000"/>
              </a:lnSpc>
              <a:spcAft>
                <a:spcPts val="0"/>
              </a:spcAft>
              <a:buFont typeface="Arial" panose="020B0604020202020204" pitchFamily="34" charset="0"/>
              <a:buChar char="•"/>
              <a:defRPr/>
            </a:pPr>
            <a:r>
              <a:rPr lang="el-GR" sz="8000" dirty="0"/>
              <a:t>Το ιστορικό λήψης φαρμάκων πρέπει να καταγράφεται με όσο το δυνατόν μεγαλύτερη ακρίβεια και θα πρέπει να διασταυρώνεται από τον ιατρικό φάκελο του ασθενή, σε συνεργασία με τους θεράποντες ιατρούς. </a:t>
            </a:r>
          </a:p>
          <a:p>
            <a:pPr algn="just" fontAlgn="auto">
              <a:lnSpc>
                <a:spcPct val="170000"/>
              </a:lnSpc>
              <a:spcAft>
                <a:spcPts val="0"/>
              </a:spcAft>
              <a:buFont typeface="Arial" panose="020B0604020202020204" pitchFamily="34" charset="0"/>
              <a:buChar char="•"/>
              <a:defRPr/>
            </a:pPr>
            <a:r>
              <a:rPr lang="el-GR" sz="8000" dirty="0"/>
              <a:t>Οι πληροφορίες που συλλέγονται πρέπει να περιλαμβάνουν όλα τα </a:t>
            </a:r>
            <a:r>
              <a:rPr lang="el-GR" sz="8000" dirty="0" err="1"/>
              <a:t>συνταγογραφούμενα</a:t>
            </a:r>
            <a:r>
              <a:rPr lang="el-GR" sz="8000" dirty="0"/>
              <a:t> και τα μη </a:t>
            </a:r>
            <a:r>
              <a:rPr lang="el-GR" sz="8000" dirty="0" err="1"/>
              <a:t>συνταγογραφούμενα</a:t>
            </a:r>
            <a:r>
              <a:rPr lang="el-GR" sz="8000" dirty="0"/>
              <a:t> φάρμακα που λαμβάνει ή ελάμβανε στο παρελθόν ο ασθενής, την αιτία και το διάστημα λήψης τους, τη δοσολογία και τις αλλαγές αυτής, τη συμμόρφωση του ασθενή, πιθανές παρενέργειες ή αλλεργίες στα φάρμακα κλπ.</a:t>
            </a:r>
          </a:p>
          <a:p>
            <a:pPr algn="just" fontAlgn="auto">
              <a:lnSpc>
                <a:spcPct val="170000"/>
              </a:lnSpc>
              <a:spcAft>
                <a:spcPts val="0"/>
              </a:spcAft>
              <a:buFont typeface="Arial" panose="020B0604020202020204" pitchFamily="34" charset="0"/>
              <a:buChar char="•"/>
              <a:defRPr/>
            </a:pPr>
            <a:r>
              <a:rPr lang="el-GR" sz="8000" dirty="0"/>
              <a:t>Οι πληροφορείς σχετικά με τη χρήση ψυχοτρόπων ουσιών είναι συχνά δύσκολο να συλλεχθούν και η διαδικασία λήψης τους απαιτεί ιδιαίτερη προσοχή, επαγγελματισμό και διακριτικότητα προκειμένου ο ασθενής να αισθανθεί άνετα και να τις παράσχει στο νοσηλευτή. </a:t>
            </a:r>
          </a:p>
          <a:p>
            <a:pPr marL="0" indent="0" algn="just" hangingPunct="0">
              <a:lnSpc>
                <a:spcPct val="170000"/>
              </a:lnSpc>
              <a:spcAft>
                <a:spcPts val="0"/>
              </a:spcAft>
              <a:buFont typeface="Arial" panose="020B0604020202020204" pitchFamily="34" charset="0"/>
              <a:buNone/>
              <a:defRPr/>
            </a:pPr>
            <a:r>
              <a:rPr lang="el-GR" sz="8000" dirty="0"/>
              <a:t> </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731838" y="1363663"/>
            <a:ext cx="10728325" cy="4708525"/>
          </a:xfrm>
          <a:ln w="28575">
            <a:solidFill>
              <a:schemeClr val="tx1"/>
            </a:solidFill>
          </a:ln>
        </p:spPr>
        <p:txBody>
          <a:bodyPr rtlCol="0">
            <a:normAutofit fontScale="70000" lnSpcReduction="20000"/>
          </a:bodyPr>
          <a:lstStyle/>
          <a:p>
            <a:pPr marL="0" indent="0" algn="just" hangingPunct="0">
              <a:spcAft>
                <a:spcPts val="0"/>
              </a:spcAft>
              <a:buFont typeface="Arial" panose="020B0604020202020204" pitchFamily="34" charset="0"/>
              <a:buNone/>
              <a:defRPr/>
            </a:pPr>
            <a:r>
              <a:rPr lang="el-GR" b="1" dirty="0"/>
              <a:t>Αλλεργίες</a:t>
            </a:r>
            <a:endParaRPr lang="el-GR" dirty="0"/>
          </a:p>
          <a:p>
            <a:pPr marL="0" indent="0" algn="just" hangingPunct="0">
              <a:spcAft>
                <a:spcPts val="0"/>
              </a:spcAft>
              <a:buFont typeface="Arial" panose="020B0604020202020204" pitchFamily="34" charset="0"/>
              <a:buNone/>
              <a:defRPr/>
            </a:pPr>
            <a:r>
              <a:rPr lang="el-GR" dirty="0"/>
              <a:t>Καταγράφονται οι αλλεργίες σε φάρμακα, τρόφιμα ή άλλες ουσίες, συμπτώματα που προκάλεσαν και θεραπευτική ή προληπτική αγωγή που ακολουθήθηκε.</a:t>
            </a:r>
          </a:p>
          <a:p>
            <a:pPr marL="0" indent="0" algn="just" hangingPunct="0">
              <a:spcAft>
                <a:spcPts val="0"/>
              </a:spcAft>
              <a:buFont typeface="Arial" panose="020B0604020202020204" pitchFamily="34" charset="0"/>
              <a:buNone/>
              <a:defRPr/>
            </a:pPr>
            <a:endParaRPr lang="el-GR" dirty="0"/>
          </a:p>
          <a:p>
            <a:pPr marL="0" indent="0" algn="just" hangingPunct="0">
              <a:spcAft>
                <a:spcPts val="0"/>
              </a:spcAft>
              <a:buFont typeface="Arial" panose="020B0604020202020204" pitchFamily="34" charset="0"/>
              <a:buNone/>
              <a:defRPr/>
            </a:pPr>
            <a:r>
              <a:rPr lang="el-GR" b="1" dirty="0"/>
              <a:t>Ψυχοκοινωνικό Ιστορικό </a:t>
            </a:r>
            <a:endParaRPr lang="el-GR" dirty="0"/>
          </a:p>
          <a:p>
            <a:pPr algn="just" fontAlgn="auto">
              <a:spcAft>
                <a:spcPts val="0"/>
              </a:spcAft>
              <a:buFont typeface="Arial" panose="020B0604020202020204" pitchFamily="34" charset="0"/>
              <a:buChar char="•"/>
              <a:defRPr/>
            </a:pPr>
            <a:r>
              <a:rPr lang="el-GR" dirty="0"/>
              <a:t>Περιλαμβάνει τις οικογενειακές και γενικότερα τις διαπροσωπικές σχέσεις, το υποστηρικτικό περιβάλλον, το εκπαιδευτικό επίπεδο, την κοινωνική δραστηριότητα, την εργασία, την οικονομική κατάσταση, το είδος της εργασίας του, την ικανότητα αυτοεξυπηρέτησης, τον βαθμό λειτουργικότητας σε καθημερινές δραστηριότητες, τις συνθήκες διαβίωσης και κατοικίας </a:t>
            </a:r>
            <a:r>
              <a:rPr lang="el-GR" dirty="0" err="1"/>
              <a:t>κλπ</a:t>
            </a:r>
            <a:r>
              <a:rPr lang="el-GR" dirty="0"/>
              <a:t> καθώς και πως αυτές επηρεάζονται από την κατάσταση της υγείας του. </a:t>
            </a:r>
          </a:p>
          <a:p>
            <a:pPr algn="just" fontAlgn="auto">
              <a:spcAft>
                <a:spcPts val="0"/>
              </a:spcAft>
              <a:buFont typeface="Arial" panose="020B0604020202020204" pitchFamily="34" charset="0"/>
              <a:buChar char="•"/>
              <a:defRPr/>
            </a:pPr>
            <a:r>
              <a:rPr lang="el-GR" dirty="0"/>
              <a:t>Η ψυχική κατάσταση περιλαμβάνει την καταγραφή προβλημάτων όπως εκνευρισμός, υπερένταση, κακή διάθεση, μελαγχολία, φόβος, ανησυχία, απομόνωση και πιθανά ψυχιατρικά νοσήματα. Η χρήση ψυχοτρόπων ουσιών μπορεί να καταγραφεί σε αυτήν την ενότητα και οι λεπτομέρειες της λήψης τους στην ενότητα των φαρμάκων. </a:t>
            </a:r>
          </a:p>
          <a:p>
            <a:pPr algn="just" fontAlgn="auto">
              <a:spcAft>
                <a:spcPts val="0"/>
              </a:spcAft>
              <a:buFont typeface="Arial" panose="020B0604020202020204" pitchFamily="34" charset="0"/>
              <a:buChar char="•"/>
              <a:defRPr/>
            </a:pPr>
            <a:r>
              <a:rPr lang="el-GR" dirty="0"/>
              <a:t>Καταγράφεται επίσης η επίγνωση για τη σοβαρότητα της κατάστασης του. Το ψυχοκοινωνικό ιστορικό του ασθενή μπορεί να έχει σημαντική επίδραση στο επίπεδο της υγείας του και στην ικανότητα προσαρμογής του σε τυχόν αλλαγές της κατάστασης της υγείας του.</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76388"/>
            <a:ext cx="10515600" cy="4597400"/>
          </a:xfrm>
          <a:ln w="28575">
            <a:solidFill>
              <a:schemeClr val="tx1"/>
            </a:solidFill>
          </a:ln>
        </p:spPr>
        <p:txBody>
          <a:bodyPr rtlCol="0">
            <a:normAutofit fontScale="32500" lnSpcReduction="20000"/>
          </a:bodyPr>
          <a:lstStyle/>
          <a:p>
            <a:pPr marL="0" indent="0" algn="just" fontAlgn="auto">
              <a:spcAft>
                <a:spcPts val="0"/>
              </a:spcAft>
              <a:buFont typeface="Arial" panose="020B0604020202020204" pitchFamily="34" charset="0"/>
              <a:buNone/>
              <a:defRPr/>
            </a:pPr>
            <a:r>
              <a:rPr lang="el-GR" sz="7400" b="1" dirty="0"/>
              <a:t>Τρόπος Ζωής-Δραστηριότητες καθημερινής ζωής</a:t>
            </a:r>
            <a:endParaRPr lang="el-GR" sz="7400" dirty="0"/>
          </a:p>
          <a:p>
            <a:pPr marL="0" indent="0" algn="just" fontAlgn="auto">
              <a:spcAft>
                <a:spcPts val="0"/>
              </a:spcAft>
              <a:buFont typeface="Arial" panose="020B0604020202020204" pitchFamily="34" charset="0"/>
              <a:buNone/>
              <a:defRPr/>
            </a:pPr>
            <a:r>
              <a:rPr lang="el-GR" sz="6800" dirty="0"/>
              <a:t>Κυρίως περιλαμβάνει:</a:t>
            </a:r>
          </a:p>
          <a:p>
            <a:pPr algn="just" fontAlgn="auto">
              <a:spcAft>
                <a:spcPts val="0"/>
              </a:spcAft>
              <a:buFont typeface="Arial" panose="020B0604020202020204" pitchFamily="34" charset="0"/>
              <a:buChar char="•"/>
              <a:defRPr/>
            </a:pPr>
            <a:r>
              <a:rPr lang="el-GR" sz="6800" dirty="0"/>
              <a:t>Τον ύπνο (ώρες/24ωρο, ποιότητα, ροχαλητό, δυσκολίες </a:t>
            </a:r>
            <a:r>
              <a:rPr lang="el-GR" sz="6800" dirty="0" err="1"/>
              <a:t>κλπ</a:t>
            </a:r>
            <a:r>
              <a:rPr lang="el-GR" sz="6800" dirty="0"/>
              <a:t>) και την ανάπαυση. </a:t>
            </a:r>
          </a:p>
          <a:p>
            <a:pPr algn="just" fontAlgn="auto">
              <a:spcAft>
                <a:spcPts val="0"/>
              </a:spcAft>
              <a:buFont typeface="Arial" panose="020B0604020202020204" pitchFamily="34" charset="0"/>
              <a:buChar char="•"/>
              <a:defRPr/>
            </a:pPr>
            <a:r>
              <a:rPr lang="el-GR" sz="6800" dirty="0"/>
              <a:t>Βαθμός λειτουργικότητας και αυτοεξυπηρέτησης στις καθημερινές εργασίες.</a:t>
            </a:r>
          </a:p>
          <a:p>
            <a:pPr algn="just" fontAlgn="auto">
              <a:spcAft>
                <a:spcPts val="0"/>
              </a:spcAft>
              <a:buFont typeface="Arial" panose="020B0604020202020204" pitchFamily="34" charset="0"/>
              <a:buChar char="•"/>
              <a:defRPr/>
            </a:pPr>
            <a:r>
              <a:rPr lang="el-GR" sz="6800" dirty="0"/>
              <a:t>Άσκηση. Πόσες φορές την εβδομάδα; Είδος. Μειώθηκε λόγω κάποιας ασθένειας;</a:t>
            </a:r>
          </a:p>
          <a:p>
            <a:pPr algn="just" fontAlgn="auto">
              <a:spcAft>
                <a:spcPts val="0"/>
              </a:spcAft>
              <a:buFont typeface="Arial" panose="020B0604020202020204" pitchFamily="34" charset="0"/>
              <a:buChar char="•"/>
              <a:defRPr/>
            </a:pPr>
            <a:r>
              <a:rPr lang="el-GR" sz="6800" dirty="0"/>
              <a:t>Διατροφή. Αριθμός και συχνότητα γευμάτων, περιεκτικότητα σε φρούτα και λαχανικά, διατροφικοί περιορισμοί. Δώστε ιδιαίτερο βάρος σε λιπόσαρκα ή παχύσαρκα άτομα.</a:t>
            </a:r>
          </a:p>
          <a:p>
            <a:pPr algn="just" fontAlgn="auto">
              <a:spcAft>
                <a:spcPts val="0"/>
              </a:spcAft>
              <a:buFont typeface="Arial" panose="020B0604020202020204" pitchFamily="34" charset="0"/>
              <a:buChar char="•"/>
              <a:defRPr/>
            </a:pPr>
            <a:r>
              <a:rPr lang="el-GR" sz="6800" dirty="0"/>
              <a:t>Κατανάλωση καπνού, οινοπνεύματος ή άλλων ουσιών. Το κάπνισμα αποτελεί έναν από τους σημαντικότερους παράγοντες κινδύνου για πολλά προβλήματα υγείας και θα πρέπει να διερευνάται ειδικότερα και αναλυτικά με κλειστές ερωτήσεις όπως: </a:t>
            </a:r>
            <a:r>
              <a:rPr lang="el-GR" sz="5500" dirty="0"/>
              <a:t>«</a:t>
            </a:r>
            <a:r>
              <a:rPr lang="el-GR" sz="5500" i="1" dirty="0"/>
              <a:t>Καπνίζετε;</a:t>
            </a:r>
            <a:r>
              <a:rPr lang="el-GR" sz="5500" dirty="0"/>
              <a:t>», «</a:t>
            </a:r>
            <a:r>
              <a:rPr lang="el-GR" sz="5500" i="1" dirty="0"/>
              <a:t>Πόσα τσιγάρα την ημέρα</a:t>
            </a:r>
            <a:r>
              <a:rPr lang="el-GR" sz="5500" dirty="0"/>
              <a:t>;», «</a:t>
            </a:r>
            <a:r>
              <a:rPr lang="el-GR" sz="5500" i="1" dirty="0"/>
              <a:t>Έχετε κάνει προσπάθεια διακοπής του καπνίσματος</a:t>
            </a:r>
            <a:r>
              <a:rPr lang="el-GR" sz="5500" dirty="0"/>
              <a:t>»; </a:t>
            </a:r>
          </a:p>
          <a:p>
            <a:pPr algn="just" fontAlgn="auto">
              <a:spcAft>
                <a:spcPts val="0"/>
              </a:spcAft>
              <a:buFont typeface="Arial" panose="020B0604020202020204" pitchFamily="34" charset="0"/>
              <a:buChar char="•"/>
              <a:defRPr/>
            </a:pPr>
            <a:r>
              <a:rPr lang="el-GR" sz="6800" dirty="0"/>
              <a:t>Οικονομική κατάσταση.</a:t>
            </a:r>
          </a:p>
          <a:p>
            <a:pPr algn="just" fontAlgn="auto">
              <a:spcAft>
                <a:spcPts val="0"/>
              </a:spcAft>
              <a:buFont typeface="Arial" panose="020B0604020202020204" pitchFamily="34" charset="0"/>
              <a:buChar char="•"/>
              <a:defRPr/>
            </a:pPr>
            <a:r>
              <a:rPr lang="el-GR" sz="6800" dirty="0"/>
              <a:t>Σχέσεις με την οικογένεια και το στενό κοινωνικό και φιλικό περιβάλλον.</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09625" y="1460500"/>
            <a:ext cx="10650538" cy="4667250"/>
          </a:xfrm>
          <a:ln w="28575">
            <a:solidFill>
              <a:schemeClr val="tx1"/>
            </a:solidFill>
          </a:ln>
        </p:spPr>
        <p:txBody>
          <a:bodyPr rtlCol="0">
            <a:normAutofit lnSpcReduction="10000"/>
          </a:bodyPr>
          <a:lstStyle/>
          <a:p>
            <a:pPr marL="0" indent="0" algn="just" fontAlgn="auto">
              <a:lnSpc>
                <a:spcPct val="150000"/>
              </a:lnSpc>
              <a:spcAft>
                <a:spcPts val="0"/>
              </a:spcAft>
              <a:buFont typeface="Arial" panose="020B0604020202020204" pitchFamily="34" charset="0"/>
              <a:buNone/>
              <a:defRPr/>
            </a:pPr>
            <a:r>
              <a:rPr lang="el-GR" sz="2400" b="1" dirty="0"/>
              <a:t>Επαγγελματικό ιστορικό</a:t>
            </a:r>
            <a:endParaRPr lang="el-GR" sz="2400" dirty="0"/>
          </a:p>
          <a:p>
            <a:pPr algn="just" fontAlgn="auto">
              <a:lnSpc>
                <a:spcPct val="150000"/>
              </a:lnSpc>
              <a:spcAft>
                <a:spcPts val="0"/>
              </a:spcAft>
              <a:buFont typeface="Arial" panose="020B0604020202020204" pitchFamily="34" charset="0"/>
              <a:buChar char="•"/>
              <a:defRPr/>
            </a:pPr>
            <a:r>
              <a:rPr lang="el-GR" sz="2400" dirty="0"/>
              <a:t>Περιλαμβάνει πληροφορίες σχετικά με την τρέχουσα εργασία και εργασίες του παρελθόντος οι οποίες είναι σημαντικές για την εκτίμηση του επιπέδου υγείας, τυχόν επαγγελματική έκθεση σε βλαπτικούς παράγοντες (χημικές ουσίες π.χ. αμίαντος, βιολογικούς παράγοντες π.χ. ιός της ηπατίτιδας Β), την κοινωνική ευημερία, το οικονομικό και βιοτικό επίπεδο κλπ. </a:t>
            </a:r>
          </a:p>
          <a:p>
            <a:pPr algn="just" fontAlgn="auto">
              <a:lnSpc>
                <a:spcPct val="150000"/>
              </a:lnSpc>
              <a:spcAft>
                <a:spcPts val="0"/>
              </a:spcAft>
              <a:buFont typeface="Arial" panose="020B0604020202020204" pitchFamily="34" charset="0"/>
              <a:buChar char="•"/>
              <a:defRPr/>
            </a:pPr>
            <a:r>
              <a:rPr lang="el-GR" sz="2400" dirty="0"/>
              <a:t>Διαπιστώστε εάν τα συμπτώματα που αναφέρει βελτιώνονται τα Σαββατοκύριακα που δε εργάζεται ή σε περιόδους διακοπών.</a:t>
            </a:r>
          </a:p>
          <a:p>
            <a:pPr fontAlgn="auto">
              <a:spcAft>
                <a:spcPts val="0"/>
              </a:spcAft>
              <a:buFont typeface="Arial" panose="020B0604020202020204" pitchFamily="34" charset="0"/>
              <a:buChar char="•"/>
              <a:defRPr/>
            </a:pPr>
            <a:endParaRPr lang="el-GR" dirty="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16063"/>
            <a:ext cx="10515600" cy="5126037"/>
          </a:xfrm>
          <a:ln w="19050">
            <a:solidFill>
              <a:schemeClr val="tx1"/>
            </a:solidFill>
          </a:ln>
        </p:spPr>
        <p:txBody>
          <a:bodyPr>
            <a:normAutofit/>
          </a:bodyPr>
          <a:lstStyle/>
          <a:p>
            <a:pPr marL="0" indent="0" algn="just">
              <a:lnSpc>
                <a:spcPct val="95000"/>
              </a:lnSpc>
              <a:buFont typeface="Arial" charset="0"/>
              <a:buNone/>
            </a:pPr>
            <a:r>
              <a:rPr lang="el-GR" sz="2200" b="1" smtClean="0">
                <a:ea typeface="Calibri" pitchFamily="34" charset="0"/>
                <a:cs typeface="Calibri" pitchFamily="34" charset="0"/>
              </a:rPr>
              <a:t>Σεξουαλικό ιστορικό</a:t>
            </a:r>
            <a:endParaRPr lang="el-GR" sz="2200" smtClean="0">
              <a:ea typeface="Calibri" pitchFamily="34" charset="0"/>
              <a:cs typeface="Times New Roman" pitchFamily="18" charset="0"/>
            </a:endParaRPr>
          </a:p>
          <a:p>
            <a:pPr marL="0" indent="0" algn="just">
              <a:lnSpc>
                <a:spcPct val="95000"/>
              </a:lnSpc>
            </a:pPr>
            <a:r>
              <a:rPr lang="el-GR" sz="2200" smtClean="0">
                <a:ea typeface="Calibri" pitchFamily="34" charset="0"/>
                <a:cs typeface="Calibri" pitchFamily="34" charset="0"/>
              </a:rPr>
              <a:t>Η λήψη του σεξουαλικού ιστορικού αποτελεί μέρος κάθε νοσηλευτικού ιστορικού  και αποτελεί ένα δύσκολο θέμα που απαιτεί επαγγελματισμό και διακριτική διαχείριση από τον νοσηλευτή. Οι ερωτήσεις που θα χρησιμοποιηθούν για τον σκοπό αυτό πρέπει να είναι ακριβείς, αντικειμενικές και στοχευμένες, μπορούν δε να περιλαμβάνονται στις ερωτήσεις για τα αντίστοιχα συστήματα (ουροποιητικό και γεννητικό) και θα πρέπει να παρέχουν πληροφορίες όπως σεξουαλική δραστηριότητα και διάθεση, σεξουαλικώς μεταδιδόμενα νοσήματα και θεραπευτική αγωγή που λαμβάνεται, εμμηνόρροια, εγκυμοσύνες, διακοπές κύησης, κλπ.</a:t>
            </a:r>
          </a:p>
          <a:p>
            <a:pPr marL="0" indent="0" algn="just">
              <a:lnSpc>
                <a:spcPct val="95000"/>
              </a:lnSpc>
            </a:pPr>
            <a:r>
              <a:rPr lang="el-GR" sz="2200" smtClean="0">
                <a:solidFill>
                  <a:srgbClr val="000000"/>
                </a:solidFill>
                <a:ea typeface="Calibri" pitchFamily="34" charset="0"/>
                <a:cs typeface="Calibri" pitchFamily="34" charset="0"/>
              </a:rPr>
              <a:t>Πιθανή ερώτηση: «</a:t>
            </a:r>
            <a:r>
              <a:rPr lang="el-GR" sz="2200" i="1" smtClean="0">
                <a:solidFill>
                  <a:srgbClr val="000000"/>
                </a:solidFill>
                <a:ea typeface="Calibri" pitchFamily="34" charset="0"/>
                <a:cs typeface="Calibri" pitchFamily="34" charset="0"/>
              </a:rPr>
              <a:t>Με βάση τα όσα μου έχετε πει  μέχρι τώρα, μπορώ να σας κάνω μια πιο προσωπική ερώτηση; Ανησυχείτε ότι μπορεί να έχετε κολλήσει κάποιο νόσημα μέσω της σεξουαλικής επαφής</a:t>
            </a:r>
            <a:r>
              <a:rPr lang="el-GR" sz="2200" smtClean="0">
                <a:solidFill>
                  <a:srgbClr val="000000"/>
                </a:solidFill>
                <a:ea typeface="Calibri" pitchFamily="34" charset="0"/>
                <a:cs typeface="Calibri" pitchFamily="34" charset="0"/>
              </a:rPr>
              <a:t>», «</a:t>
            </a:r>
            <a:r>
              <a:rPr lang="el-GR" sz="2200" i="1" smtClean="0">
                <a:solidFill>
                  <a:srgbClr val="000000"/>
                </a:solidFill>
                <a:ea typeface="Calibri" pitchFamily="34" charset="0"/>
                <a:cs typeface="Calibri" pitchFamily="34" charset="0"/>
              </a:rPr>
              <a:t>Μπορείτε να μου πείτε εάν είχατε έναν ή περισσότερους ερωτικούς συντρόφους το τελευταίο διάστημα, ώστε να τους ενημερώσετε να πάρουν αντιβίωση;</a:t>
            </a:r>
            <a:r>
              <a:rPr lang="el-GR" sz="2200" smtClean="0">
                <a:solidFill>
                  <a:srgbClr val="000000"/>
                </a:solidFill>
                <a:ea typeface="Calibri" pitchFamily="34" charset="0"/>
                <a:cs typeface="Calibri" pitchFamily="34" charset="0"/>
              </a:rPr>
              <a:t>».</a:t>
            </a:r>
            <a:endParaRPr lang="el-GR" sz="2200" smtClean="0">
              <a:ea typeface="Calibri" pitchFamily="34" charset="0"/>
              <a:cs typeface="Calibri" pitchFamily="34" charset="0"/>
            </a:endParaRPr>
          </a:p>
          <a:p>
            <a:pPr marL="0" indent="0">
              <a:lnSpc>
                <a:spcPct val="70000"/>
              </a:lnSpc>
            </a:pPr>
            <a:endParaRPr lang="el-GR" sz="15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38288"/>
            <a:ext cx="10515600" cy="4351337"/>
          </a:xfrm>
          <a:ln w="28575">
            <a:solidFill>
              <a:schemeClr val="tx1"/>
            </a:solidFill>
          </a:ln>
        </p:spPr>
        <p:txBody>
          <a:bodyPr>
            <a:normAutofit/>
          </a:bodyPr>
          <a:lstStyle/>
          <a:p>
            <a:pPr marL="0" indent="0" algn="just">
              <a:lnSpc>
                <a:spcPct val="95000"/>
              </a:lnSpc>
              <a:buFont typeface="Arial" charset="0"/>
              <a:buNone/>
            </a:pPr>
            <a:r>
              <a:rPr lang="el-GR" sz="2400" b="1" smtClean="0">
                <a:solidFill>
                  <a:srgbClr val="0070C0"/>
                </a:solidFill>
                <a:ea typeface="Times New Roman" pitchFamily="18" charset="0"/>
                <a:cs typeface="Calibri" pitchFamily="34" charset="0"/>
              </a:rPr>
              <a:t>Δ. Οικογενειακό/κληρονομικό ιστορικό </a:t>
            </a:r>
            <a:endParaRPr lang="el-GR" sz="2400" smtClean="0">
              <a:ea typeface="Times New Roman" pitchFamily="18" charset="0"/>
              <a:cs typeface="Calibri" pitchFamily="34" charset="0"/>
            </a:endParaRPr>
          </a:p>
          <a:p>
            <a:pPr marL="0" indent="0" algn="just">
              <a:lnSpc>
                <a:spcPct val="95000"/>
              </a:lnSpc>
            </a:pPr>
            <a:r>
              <a:rPr lang="el-GR" sz="2400" smtClean="0">
                <a:ea typeface="Times New Roman" pitchFamily="18" charset="0"/>
                <a:cs typeface="Calibri" pitchFamily="34" charset="0"/>
              </a:rPr>
              <a:t>Περιλαμβάνει πληροφορίες σχετικά με προβλήματα υγείας που μπορεί να υπάρχουν στο οικογενειακό περιβάλλον του ασθενή (πατέρας, μητέρα, σύζυγος, παιδιά, αδέλφια) όπως καρδιαγγειακά προβλήματα, νεοπλασίες, ψυχική νόσος, σακχαρώδης διαβήτης, υπέρταση, νεφρική νόσος. </a:t>
            </a:r>
          </a:p>
          <a:p>
            <a:pPr marL="0" indent="0" algn="just">
              <a:lnSpc>
                <a:spcPct val="95000"/>
              </a:lnSpc>
            </a:pPr>
            <a:r>
              <a:rPr lang="el-GR" sz="2400" smtClean="0">
                <a:solidFill>
                  <a:srgbClr val="000000"/>
                </a:solidFill>
                <a:ea typeface="Calibri" pitchFamily="34" charset="0"/>
                <a:cs typeface="Calibri" pitchFamily="34" charset="0"/>
              </a:rPr>
              <a:t>Επίσης, πρέπει να καταγράφεται η ηλικία και η αιτία θανάτου κάθε άμεσου μέλους της οικογένειας συμπεριλαμβανομένων των παππούδων και γιαγιάδων, ιδιαίτερα αν πραγματοποιήθηκε σε σχετικά νεαρή ηλικία. </a:t>
            </a:r>
          </a:p>
          <a:p>
            <a:pPr marL="0" indent="0" algn="just">
              <a:lnSpc>
                <a:spcPct val="95000"/>
              </a:lnSpc>
            </a:pPr>
            <a:r>
              <a:rPr lang="el-GR" sz="2400" smtClean="0">
                <a:solidFill>
                  <a:srgbClr val="000000"/>
                </a:solidFill>
                <a:ea typeface="Calibri" pitchFamily="34" charset="0"/>
                <a:cs typeface="Calibri" pitchFamily="34" charset="0"/>
              </a:rPr>
              <a:t>Πιθανές ερωτήσεις: «</a:t>
            </a:r>
            <a:r>
              <a:rPr lang="el-GR" sz="2400" i="1" smtClean="0">
                <a:solidFill>
                  <a:srgbClr val="000000"/>
                </a:solidFill>
                <a:ea typeface="Calibri" pitchFamily="34" charset="0"/>
                <a:cs typeface="Calibri" pitchFamily="34" charset="0"/>
              </a:rPr>
              <a:t>Υπάρχει ιστορικό καρκίνου μαστού στην οικογένειά σας;», «Σε τι ηλικία πέθανε ο πατέρας σας που δηλώσατε ότι έπασχε από καρδιαγγειακή νόσο;»</a:t>
            </a:r>
            <a:endParaRPr lang="el-GR" sz="2400" smtClean="0"/>
          </a:p>
          <a:p>
            <a:pPr marL="0" indent="0">
              <a:lnSpc>
                <a:spcPct val="70000"/>
              </a:lnSpc>
            </a:pPr>
            <a:endParaRPr lang="el-GR" sz="24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492250"/>
            <a:ext cx="10515600" cy="5000625"/>
          </a:xfrm>
          <a:ln w="28575">
            <a:solidFill>
              <a:schemeClr val="tx1"/>
            </a:solidFill>
          </a:ln>
        </p:spPr>
        <p:txBody>
          <a:bodyPr>
            <a:normAutofit/>
          </a:bodyPr>
          <a:lstStyle/>
          <a:p>
            <a:pPr marL="0" indent="0" algn="just">
              <a:lnSpc>
                <a:spcPct val="95000"/>
              </a:lnSpc>
              <a:buFont typeface="Arial" charset="0"/>
              <a:buNone/>
            </a:pPr>
            <a:r>
              <a:rPr lang="el-GR" sz="2100" b="1" smtClean="0">
                <a:solidFill>
                  <a:srgbClr val="0070C0"/>
                </a:solidFill>
                <a:ea typeface="Calibri" pitchFamily="34" charset="0"/>
                <a:cs typeface="Calibri" pitchFamily="34" charset="0"/>
              </a:rPr>
              <a:t>Ε. Εξέταση κατά συστήματα</a:t>
            </a:r>
            <a:endParaRPr lang="el-GR" sz="2100" smtClean="0">
              <a:ea typeface="Calibri" pitchFamily="34" charset="0"/>
              <a:cs typeface="Times New Roman" pitchFamily="18" charset="0"/>
            </a:endParaRPr>
          </a:p>
          <a:p>
            <a:pPr marL="0" indent="0" algn="just">
              <a:lnSpc>
                <a:spcPct val="95000"/>
              </a:lnSpc>
            </a:pPr>
            <a:r>
              <a:rPr lang="el-GR" sz="2100" smtClean="0">
                <a:solidFill>
                  <a:srgbClr val="000000"/>
                </a:solidFill>
                <a:ea typeface="Times New Roman" pitchFamily="18" charset="0"/>
                <a:cs typeface="Calibri" pitchFamily="34" charset="0"/>
              </a:rPr>
              <a:t>Περιλαμβάνει την εξέταση του ασθενή κατά σύστημα υγείας με στόχο τη συλλογή αντικειμενικών πληροφοριών σχετικά με την κατάσταση υγείας του ασθενή και τη διασταύρωση με τις πληροφορίες που παρέχει ο ίδιος ο ασθενής. </a:t>
            </a:r>
          </a:p>
          <a:p>
            <a:pPr marL="0" indent="0" algn="just">
              <a:lnSpc>
                <a:spcPct val="95000"/>
              </a:lnSpc>
            </a:pPr>
            <a:r>
              <a:rPr lang="el-GR" sz="2100" smtClean="0">
                <a:solidFill>
                  <a:srgbClr val="000000"/>
                </a:solidFill>
                <a:ea typeface="Times New Roman" pitchFamily="18" charset="0"/>
                <a:cs typeface="Calibri" pitchFamily="34" charset="0"/>
              </a:rPr>
              <a:t>Η εξέταση κατά σύστημα περιλαμβάνει τη διερεύνηση σημείων και συμπτωμάτων από διάφορα συστήματα όπως το καρδιαγγειακό, το αναπνευστικό, το γαστρεντερικό, το ουροποιητικό, το νευρικό και το μυοσκελετικό σύστημα και το δέρμα και την καταγραφή των αντίστοιχων ευρημάτων. </a:t>
            </a:r>
          </a:p>
          <a:p>
            <a:pPr marL="0" indent="0" algn="just">
              <a:lnSpc>
                <a:spcPct val="95000"/>
              </a:lnSpc>
            </a:pPr>
            <a:r>
              <a:rPr lang="el-GR" sz="2100" smtClean="0">
                <a:solidFill>
                  <a:srgbClr val="000000"/>
                </a:solidFill>
                <a:ea typeface="Times New Roman" pitchFamily="18" charset="0"/>
                <a:cs typeface="Calibri" pitchFamily="34" charset="0"/>
              </a:rPr>
              <a:t>Η διασταύρωση των πληροφοριών που συλλέγονται με τον ιατρικό φάκελο του ασθενή είναι σκόπιμη και μπορεί να παρέχει πρόσθετες πληροφορίες σχετικά με την κατάσταση της υγείας του. </a:t>
            </a:r>
            <a:endParaRPr lang="el-GR" sz="2100" smtClean="0">
              <a:cs typeface="Times New Roman" pitchFamily="18" charset="0"/>
            </a:endParaRPr>
          </a:p>
          <a:p>
            <a:pPr marL="0" indent="0" algn="just">
              <a:lnSpc>
                <a:spcPct val="95000"/>
              </a:lnSpc>
            </a:pPr>
            <a:r>
              <a:rPr lang="el-GR" sz="2100" smtClean="0">
                <a:solidFill>
                  <a:srgbClr val="000000"/>
                </a:solidFill>
              </a:rPr>
              <a:t>Παρακάτω αναφέρονται συμπτώματα ή παθολογικές καταστάσεις που μπορεί να καταγραφούν ανά σύστημα.</a:t>
            </a:r>
            <a:endParaRPr lang="el-GR" sz="2100" smtClean="0">
              <a:cs typeface="Times New Roman" pitchFamily="18" charset="0"/>
            </a:endParaRPr>
          </a:p>
          <a:p>
            <a:pPr marL="0" indent="0">
              <a:lnSpc>
                <a:spcPct val="70000"/>
              </a:lnSpc>
            </a:pPr>
            <a:endParaRPr lang="el-GR" sz="13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468438"/>
            <a:ext cx="10515600" cy="5137150"/>
          </a:xfrm>
          <a:ln w="28575">
            <a:solidFill>
              <a:schemeClr val="tx1"/>
            </a:solidFill>
          </a:ln>
        </p:spPr>
        <p:txBody>
          <a:bodyPr>
            <a:normAutofit/>
          </a:bodyPr>
          <a:lstStyle/>
          <a:p>
            <a:pPr marL="0" indent="0" algn="just">
              <a:lnSpc>
                <a:spcPct val="95000"/>
              </a:lnSpc>
              <a:buFont typeface="Arial" charset="0"/>
              <a:buNone/>
            </a:pPr>
            <a:r>
              <a:rPr lang="el-GR" sz="1800" i="1" u="sng" smtClean="0">
                <a:solidFill>
                  <a:srgbClr val="000000"/>
                </a:solidFill>
                <a:cs typeface="Times New Roman" pitchFamily="18" charset="0"/>
              </a:rPr>
              <a:t>Γενική υγεία</a:t>
            </a:r>
            <a:endParaRPr lang="el-GR" sz="1800" smtClean="0">
              <a:latin typeface="Times New Roman" pitchFamily="18" charset="0"/>
              <a:cs typeface="Times New Roman" pitchFamily="18" charset="0"/>
            </a:endParaRPr>
          </a:p>
          <a:p>
            <a:pPr marL="0" indent="0" algn="just">
              <a:lnSpc>
                <a:spcPct val="95000"/>
              </a:lnSpc>
            </a:pPr>
            <a:r>
              <a:rPr lang="el-GR" sz="1800" smtClean="0">
                <a:solidFill>
                  <a:srgbClr val="000000"/>
                </a:solidFill>
                <a:cs typeface="Times New Roman" pitchFamily="18" charset="0"/>
              </a:rPr>
              <a:t>Σύνηθες και τωρινό βάρος, αλλαγές βάρους, αδυναμία, ευεξία, διάθεση, ύπνος.</a:t>
            </a:r>
            <a:endParaRPr lang="el-GR" sz="1800" smtClean="0">
              <a:latin typeface="Times New Roman" pitchFamily="18" charset="0"/>
              <a:cs typeface="Times New Roman" pitchFamily="18" charset="0"/>
            </a:endParaRPr>
          </a:p>
          <a:p>
            <a:pPr marL="0" indent="0" algn="just">
              <a:lnSpc>
                <a:spcPct val="70000"/>
              </a:lnSpc>
              <a:buFont typeface="Arial" charset="0"/>
              <a:buNone/>
            </a:pPr>
            <a:r>
              <a:rPr lang="el-GR" sz="1800" smtClean="0">
                <a:solidFill>
                  <a:srgbClr val="000000"/>
                </a:solidFill>
              </a:rPr>
              <a:t> </a:t>
            </a:r>
            <a:endParaRPr lang="el-GR" sz="1800" smtClean="0">
              <a:latin typeface="Times New Roman" pitchFamily="18" charset="0"/>
              <a:cs typeface="Times New Roman" pitchFamily="18" charset="0"/>
            </a:endParaRPr>
          </a:p>
          <a:p>
            <a:pPr marL="0" indent="0" algn="just">
              <a:lnSpc>
                <a:spcPct val="95000"/>
              </a:lnSpc>
              <a:buFont typeface="Arial" charset="0"/>
              <a:buNone/>
            </a:pPr>
            <a:r>
              <a:rPr lang="el-GR" sz="1800" i="1" u="sng" smtClean="0">
                <a:solidFill>
                  <a:srgbClr val="000000"/>
                </a:solidFill>
                <a:cs typeface="Times New Roman" pitchFamily="18" charset="0"/>
              </a:rPr>
              <a:t>Αιμοποιητικό:</a:t>
            </a:r>
            <a:endParaRPr lang="el-GR" sz="1800" smtClean="0">
              <a:latin typeface="Times New Roman" pitchFamily="18" charset="0"/>
              <a:cs typeface="Times New Roman" pitchFamily="18" charset="0"/>
            </a:endParaRPr>
          </a:p>
          <a:p>
            <a:pPr marL="0" indent="0" algn="just">
              <a:lnSpc>
                <a:spcPct val="95000"/>
              </a:lnSpc>
            </a:pPr>
            <a:r>
              <a:rPr lang="el-GR" sz="1800" smtClean="0">
                <a:solidFill>
                  <a:srgbClr val="000000"/>
                </a:solidFill>
                <a:cs typeface="Times New Roman" pitchFamily="18" charset="0"/>
              </a:rPr>
              <a:t>Αναιμία, εύκολο μελάνιασμα ή αιμορραγία, παλιές μεταγγίσεις αίματος και τυχόν αντιδράσεις.</a:t>
            </a:r>
            <a:endParaRPr lang="el-GR" sz="1800" smtClean="0">
              <a:latin typeface="Times New Roman" pitchFamily="18" charset="0"/>
              <a:cs typeface="Times New Roman" pitchFamily="18" charset="0"/>
            </a:endParaRPr>
          </a:p>
          <a:p>
            <a:pPr marL="0" indent="0" algn="just">
              <a:lnSpc>
                <a:spcPct val="95000"/>
              </a:lnSpc>
            </a:pPr>
            <a:r>
              <a:rPr lang="el-GR" sz="1800" smtClean="0">
                <a:solidFill>
                  <a:srgbClr val="000000"/>
                </a:solidFill>
                <a:cs typeface="Times New Roman" pitchFamily="18" charset="0"/>
              </a:rPr>
              <a:t>Πιθανές ερωτήσεις: «</a:t>
            </a:r>
            <a:r>
              <a:rPr lang="el-GR" sz="1800" i="1" smtClean="0">
                <a:solidFill>
                  <a:srgbClr val="000000"/>
                </a:solidFill>
                <a:cs typeface="Times New Roman" pitchFamily="18" charset="0"/>
              </a:rPr>
              <a:t>Μελανιάζετε εύκολα σε χτυπήματα από αντικείμενα</a:t>
            </a:r>
            <a:r>
              <a:rPr lang="el-GR" sz="1800" smtClean="0">
                <a:solidFill>
                  <a:srgbClr val="000000"/>
                </a:solidFill>
                <a:cs typeface="Times New Roman" pitchFamily="18" charset="0"/>
              </a:rPr>
              <a:t>;», «</a:t>
            </a:r>
            <a:r>
              <a:rPr lang="el-GR" sz="1800" i="1" smtClean="0">
                <a:solidFill>
                  <a:srgbClr val="000000"/>
                </a:solidFill>
                <a:cs typeface="Times New Roman" pitchFamily="18" charset="0"/>
              </a:rPr>
              <a:t>Έχετε ποτέ υποβληθεί σε μετάγγιση αίματος;</a:t>
            </a:r>
            <a:r>
              <a:rPr lang="el-GR" sz="1800" smtClean="0">
                <a:solidFill>
                  <a:srgbClr val="000000"/>
                </a:solidFill>
                <a:cs typeface="Times New Roman" pitchFamily="18" charset="0"/>
              </a:rPr>
              <a:t>».</a:t>
            </a:r>
            <a:endParaRPr lang="el-GR" sz="1800" smtClean="0">
              <a:latin typeface="Times New Roman" pitchFamily="18" charset="0"/>
              <a:cs typeface="Times New Roman" pitchFamily="18" charset="0"/>
            </a:endParaRPr>
          </a:p>
          <a:p>
            <a:pPr marL="0" indent="0" algn="just">
              <a:lnSpc>
                <a:spcPct val="95000"/>
              </a:lnSpc>
              <a:buFont typeface="Arial" charset="0"/>
              <a:buNone/>
            </a:pPr>
            <a:r>
              <a:rPr lang="el-GR" sz="1800" smtClean="0">
                <a:cs typeface="Times New Roman" pitchFamily="18" charset="0"/>
              </a:rPr>
              <a:t> </a:t>
            </a:r>
            <a:endParaRPr lang="el-GR" sz="1800" smtClean="0">
              <a:latin typeface="Times New Roman" pitchFamily="18" charset="0"/>
              <a:cs typeface="Times New Roman" pitchFamily="18" charset="0"/>
            </a:endParaRPr>
          </a:p>
          <a:p>
            <a:pPr marL="0" indent="0" algn="just">
              <a:lnSpc>
                <a:spcPct val="95000"/>
              </a:lnSpc>
              <a:buFont typeface="Arial" charset="0"/>
              <a:buNone/>
            </a:pPr>
            <a:r>
              <a:rPr lang="el-GR" sz="1800" i="1" u="sng" smtClean="0">
                <a:solidFill>
                  <a:srgbClr val="000000"/>
                </a:solidFill>
                <a:cs typeface="Times New Roman" pitchFamily="18" charset="0"/>
              </a:rPr>
              <a:t>Αισθητήρια όργανα</a:t>
            </a:r>
            <a:endParaRPr lang="el-GR" sz="1800" smtClean="0">
              <a:latin typeface="Times New Roman" pitchFamily="18" charset="0"/>
              <a:cs typeface="Times New Roman" pitchFamily="18" charset="0"/>
            </a:endParaRPr>
          </a:p>
          <a:p>
            <a:pPr marL="0" indent="0" algn="just">
              <a:lnSpc>
                <a:spcPct val="95000"/>
              </a:lnSpc>
            </a:pPr>
            <a:r>
              <a:rPr lang="el-GR" sz="1800" b="1" smtClean="0">
                <a:solidFill>
                  <a:srgbClr val="000000"/>
                </a:solidFill>
                <a:cs typeface="Times New Roman" pitchFamily="18" charset="0"/>
              </a:rPr>
              <a:t>Μάτια: </a:t>
            </a:r>
            <a:r>
              <a:rPr lang="el-GR" sz="1800" smtClean="0">
                <a:solidFill>
                  <a:srgbClr val="000000"/>
                </a:solidFill>
                <a:cs typeface="Times New Roman" pitchFamily="18" charset="0"/>
              </a:rPr>
              <a:t>Επίπεδο όρασης, χρήση γυαλιών ή φακών επαφής, τελευταία οφθαλμολογική εξέταση, πόνος, ερυθρότητα, πολλά ή λίγα δάκρυα, διπλωπία, γλαύκωμα, καταρράκτης, τύφλωση κ.ά. </a:t>
            </a:r>
            <a:r>
              <a:rPr lang="el-GR" sz="1800" b="1" smtClean="0">
                <a:solidFill>
                  <a:srgbClr val="000000"/>
                </a:solidFill>
                <a:cs typeface="Times New Roman" pitchFamily="18" charset="0"/>
              </a:rPr>
              <a:t>Αυτιά: </a:t>
            </a:r>
            <a:r>
              <a:rPr lang="el-GR" sz="1800" smtClean="0">
                <a:solidFill>
                  <a:srgbClr val="000000"/>
                </a:solidFill>
                <a:cs typeface="Times New Roman" pitchFamily="18" charset="0"/>
              </a:rPr>
              <a:t>Επίπεδο ακοής, βαρηκοΐα, κώφωση, βόμβος, ίλιγγος, πόνοι, μόλυνση, εκκρίσεις. </a:t>
            </a:r>
            <a:r>
              <a:rPr lang="el-GR" sz="1800" b="1" smtClean="0">
                <a:solidFill>
                  <a:srgbClr val="000000"/>
                </a:solidFill>
                <a:cs typeface="Times New Roman" pitchFamily="18" charset="0"/>
              </a:rPr>
              <a:t>Μύτη και ιγμόρεια: </a:t>
            </a:r>
            <a:r>
              <a:rPr lang="el-GR" sz="1800" smtClean="0">
                <a:solidFill>
                  <a:srgbClr val="000000"/>
                </a:solidFill>
                <a:cs typeface="Times New Roman" pitchFamily="18" charset="0"/>
              </a:rPr>
              <a:t>Ρινική απόφραξη, συχνά κρυολογήματα, αλλεργική ρινίτιδα, ρινορραγίες, προβλήματα ιγμορίτιδας.</a:t>
            </a:r>
            <a:endParaRPr lang="el-GR" sz="1800" smtClean="0">
              <a:latin typeface="Times New Roman" pitchFamily="18" charset="0"/>
              <a:cs typeface="Times New Roman" pitchFamily="18" charset="0"/>
            </a:endParaRPr>
          </a:p>
          <a:p>
            <a:pPr marL="0" indent="0" algn="just">
              <a:lnSpc>
                <a:spcPct val="95000"/>
              </a:lnSpc>
            </a:pPr>
            <a:r>
              <a:rPr lang="el-GR" sz="1800" smtClean="0">
                <a:solidFill>
                  <a:srgbClr val="000000"/>
                </a:solidFill>
                <a:cs typeface="Times New Roman" pitchFamily="18" charset="0"/>
              </a:rPr>
              <a:t>Πιθανές ερωτήσεις: «</a:t>
            </a:r>
            <a:r>
              <a:rPr lang="el-GR" sz="1800" i="1" smtClean="0">
                <a:solidFill>
                  <a:srgbClr val="000000"/>
                </a:solidFill>
                <a:cs typeface="Times New Roman" pitchFamily="18" charset="0"/>
              </a:rPr>
              <a:t>Πότε επισκεφτήκατε τελευταία τον οφθαλμίατρο;</a:t>
            </a:r>
            <a:r>
              <a:rPr lang="el-GR" sz="1800" smtClean="0">
                <a:solidFill>
                  <a:srgbClr val="000000"/>
                </a:solidFill>
                <a:cs typeface="Times New Roman" pitchFamily="18" charset="0"/>
              </a:rPr>
              <a:t>», «</a:t>
            </a:r>
            <a:r>
              <a:rPr lang="el-GR" sz="1800" i="1" smtClean="0">
                <a:solidFill>
                  <a:srgbClr val="000000"/>
                </a:solidFill>
                <a:cs typeface="Times New Roman" pitchFamily="18" charset="0"/>
              </a:rPr>
              <a:t>Υποφέρετε συχνά από ιγμορίτιδα η αλλεργική ρινίτιδα;».</a:t>
            </a:r>
            <a:endParaRPr lang="el-GR" sz="1800" smtClean="0">
              <a:latin typeface="Times New Roman" pitchFamily="18" charset="0"/>
              <a:cs typeface="Times New Roman" pitchFamily="18" charset="0"/>
            </a:endParaRPr>
          </a:p>
          <a:p>
            <a:pPr marL="0" indent="0">
              <a:lnSpc>
                <a:spcPct val="70000"/>
              </a:lnSpc>
            </a:pPr>
            <a:endParaRPr lang="el-GR" sz="15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749300" y="1190625"/>
            <a:ext cx="10515600" cy="5270500"/>
          </a:xfrm>
          <a:ln w="28575">
            <a:solidFill>
              <a:schemeClr val="tx1"/>
            </a:solidFill>
          </a:ln>
        </p:spPr>
        <p:txBody>
          <a:bodyPr>
            <a:normAutofit/>
          </a:bodyPr>
          <a:lstStyle/>
          <a:p>
            <a:pPr marL="0" indent="0" algn="just">
              <a:lnSpc>
                <a:spcPct val="95000"/>
              </a:lnSpc>
              <a:buFont typeface="Arial" charset="0"/>
              <a:buNone/>
            </a:pPr>
            <a:r>
              <a:rPr lang="el-GR" sz="2200" i="1" u="sng" smtClean="0">
                <a:solidFill>
                  <a:srgbClr val="000000"/>
                </a:solidFill>
                <a:cs typeface="Times New Roman" pitchFamily="18" charset="0"/>
              </a:rPr>
              <a:t>Γεννητικό – αναπαραγωγικό</a:t>
            </a:r>
            <a:endParaRPr lang="el-GR" sz="2200" smtClean="0">
              <a:latin typeface="Times New Roman" pitchFamily="18" charset="0"/>
              <a:cs typeface="Times New Roman" pitchFamily="18" charset="0"/>
            </a:endParaRPr>
          </a:p>
          <a:p>
            <a:pPr marL="0" indent="0" algn="just">
              <a:lnSpc>
                <a:spcPct val="95000"/>
              </a:lnSpc>
            </a:pPr>
            <a:r>
              <a:rPr lang="el-GR" sz="2200" b="1" smtClean="0">
                <a:solidFill>
                  <a:srgbClr val="000000"/>
                </a:solidFill>
                <a:cs typeface="Times New Roman" pitchFamily="18" charset="0"/>
              </a:rPr>
              <a:t>Άνδρας: </a:t>
            </a:r>
            <a:r>
              <a:rPr lang="el-GR" sz="2200" smtClean="0">
                <a:solidFill>
                  <a:srgbClr val="000000"/>
                </a:solidFill>
                <a:cs typeface="Times New Roman" pitchFamily="18" charset="0"/>
              </a:rPr>
              <a:t>α. Πέος(εκκρίσεις, ερεθισμός, ιστορικό ΣΜΝ και θεραπεία), β. Όρχεις(μάζα, πόνος, ερυθρότητα), γ. Σεξουαλικότητα (σεξουαλικές δυσκολίες, ανικανότητα συνουσίας, έλλειψη σεξουαλικής επιθυμίας) δ. Άλλα π.χ. κήλες. </a:t>
            </a:r>
            <a:endParaRPr lang="el-GR" sz="2200" smtClean="0">
              <a:latin typeface="Times New Roman" pitchFamily="18" charset="0"/>
              <a:cs typeface="Times New Roman" pitchFamily="18" charset="0"/>
            </a:endParaRPr>
          </a:p>
          <a:p>
            <a:pPr marL="0" indent="0" algn="just">
              <a:lnSpc>
                <a:spcPct val="95000"/>
              </a:lnSpc>
            </a:pPr>
            <a:r>
              <a:rPr lang="el-GR" sz="2200" b="1" smtClean="0">
                <a:solidFill>
                  <a:srgbClr val="000000"/>
                </a:solidFill>
                <a:cs typeface="Times New Roman" pitchFamily="18" charset="0"/>
              </a:rPr>
              <a:t>Γυναίκα: </a:t>
            </a:r>
            <a:r>
              <a:rPr lang="el-GR" sz="2200" smtClean="0">
                <a:solidFill>
                  <a:srgbClr val="000000"/>
                </a:solidFill>
                <a:cs typeface="Times New Roman" pitchFamily="18" charset="0"/>
              </a:rPr>
              <a:t>α. Έμμηνος ρύση (ηλικία εμμηναρχής, τελευταία περίοδος, ηλικία αρχής κλιμακτηρίου, τακτικότητα, συχνότητα και διάρκεια περιόδων, δυσμηνόρροια, ποσότητα αίματος, αίμα μεταξύ περιόδων), β. Γεννήσεις (αριθμός κυήσεων, αριθμός γεννήσεων, αριθμός εκτρώσεων ή αυτομάτων αποβολών, επιπλοκές εγκυμοσύνης), γ. Σεξουαλική ζωή (συχνότητα συνουσιών, σεξουαλική επιθυμία, μέθοδοι αντισύλληψης, σεξουαλικές δυσκολίες, τελευταία εξέταση κατά Παπανικολάου), δ) Άλλα προβλήματα (ΣΜΝ και θεραπεία τους, μετακλιμακτηριακή αιμορραγία, εκκρίσεις, κνησμός).</a:t>
            </a:r>
          </a:p>
          <a:p>
            <a:pPr marL="0" indent="0" algn="just">
              <a:lnSpc>
                <a:spcPct val="95000"/>
              </a:lnSpc>
              <a:buFont typeface="Arial" charset="0"/>
              <a:buNone/>
            </a:pPr>
            <a:r>
              <a:rPr lang="el-GR" sz="2200" smtClean="0"/>
              <a:t>Πιθανές ερωτήσεις: </a:t>
            </a:r>
            <a:r>
              <a:rPr lang="el-GR" sz="2200" i="1" smtClean="0"/>
              <a:t>«Παρατηρήσατε εκκρίσεις τις τελευταίες ημέρες που είχαν δυσοσμία;», «Υπήρξαν επιπλοκές στην εγκυμοσύνη σας;». </a:t>
            </a:r>
            <a:endParaRPr lang="el-GR" sz="2200" smtClean="0"/>
          </a:p>
          <a:p>
            <a:pPr marL="0" indent="0" algn="just">
              <a:lnSpc>
                <a:spcPct val="95000"/>
              </a:lnSpc>
            </a:pPr>
            <a:endParaRPr lang="el-GR" sz="2200" smtClean="0">
              <a:latin typeface="Times New Roman" pitchFamily="18" charset="0"/>
              <a:cs typeface="Times New Roman" pitchFamily="18" charset="0"/>
            </a:endParaRPr>
          </a:p>
          <a:p>
            <a:pPr marL="0" indent="0">
              <a:lnSpc>
                <a:spcPct val="70000"/>
              </a:lnSpc>
            </a:pPr>
            <a:endParaRPr lang="el-GR" sz="22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757238" y="357188"/>
            <a:ext cx="10515600" cy="1423987"/>
          </a:xfrm>
        </p:spPr>
        <p:style>
          <a:lnRef idx="1">
            <a:schemeClr val="accent5"/>
          </a:lnRef>
          <a:fillRef idx="2">
            <a:schemeClr val="accent5"/>
          </a:fillRef>
          <a:effectRef idx="1">
            <a:schemeClr val="accent5"/>
          </a:effectRef>
          <a:fontRef idx="minor">
            <a:schemeClr val="dk1"/>
          </a:fontRef>
        </p:style>
        <p:txBody>
          <a:bodyPr rtlCol="0">
            <a:normAutofit/>
          </a:bodyPr>
          <a:lstStyle/>
          <a:p>
            <a:pPr algn="just" fontAlgn="auto">
              <a:spcAft>
                <a:spcPts val="0"/>
              </a:spcAft>
              <a:buFont typeface="Arial" panose="020B0604020202020204" pitchFamily="34" charset="0"/>
              <a:buChar char="•"/>
              <a:defRPr/>
            </a:pPr>
            <a:r>
              <a:rPr lang="el-GR" sz="2400" dirty="0"/>
              <a:t>Η </a:t>
            </a:r>
            <a:r>
              <a:rPr lang="el-GR" sz="2400" b="1" dirty="0">
                <a:solidFill>
                  <a:srgbClr val="FF0000"/>
                </a:solidFill>
              </a:rPr>
              <a:t>νοσηλευτική εκτίμηση </a:t>
            </a:r>
            <a:r>
              <a:rPr lang="el-GR" sz="2400" dirty="0"/>
              <a:t>είναι η συστηματική και συνεχής συλλογή, επικύρωση και τεκμηρίωση των υπαρκτών ή δυνητικών προβλημάτων (φυσικών, διανοητικών και συναισθηματικών) και των αναγκών υγείας του ασθενή, καθώς και των σχετικών παραγόντων κινδύνου (κληρονομικοί, περιβαλλοντικοί </a:t>
            </a:r>
            <a:r>
              <a:rPr lang="el-GR" sz="2400" dirty="0" err="1"/>
              <a:t>κλπ</a:t>
            </a:r>
            <a:r>
              <a:rPr lang="el-GR" sz="2400" dirty="0"/>
              <a:t>). </a:t>
            </a:r>
          </a:p>
          <a:p>
            <a:pPr fontAlgn="auto">
              <a:spcAft>
                <a:spcPts val="0"/>
              </a:spcAft>
              <a:buFont typeface="Arial" panose="020B0604020202020204" pitchFamily="34" charset="0"/>
              <a:buChar char="•"/>
              <a:defRPr/>
            </a:pPr>
            <a:endParaRPr lang="el-GR" dirty="0"/>
          </a:p>
        </p:txBody>
      </p:sp>
      <p:sp>
        <p:nvSpPr>
          <p:cNvPr id="16386" name="Ορθογώνιο 3"/>
          <p:cNvSpPr>
            <a:spLocks noChangeArrowheads="1"/>
          </p:cNvSpPr>
          <p:nvPr/>
        </p:nvSpPr>
        <p:spPr bwMode="auto">
          <a:xfrm>
            <a:off x="757238" y="2370138"/>
            <a:ext cx="10515600" cy="3962400"/>
          </a:xfrm>
          <a:prstGeom prst="rect">
            <a:avLst/>
          </a:prstGeom>
          <a:noFill/>
          <a:ln w="28575">
            <a:solidFill>
              <a:schemeClr val="tx1"/>
            </a:solidFill>
            <a:miter lim="800000"/>
            <a:headEnd/>
            <a:tailEnd/>
          </a:ln>
        </p:spPr>
        <p:txBody>
          <a:bodyPr>
            <a:spAutoFit/>
          </a:bodyPr>
          <a:lstStyle/>
          <a:p>
            <a:pPr algn="just">
              <a:lnSpc>
                <a:spcPct val="115000"/>
              </a:lnSpc>
            </a:pPr>
            <a:r>
              <a:rPr lang="el-GR" sz="2200">
                <a:solidFill>
                  <a:srgbClr val="000000"/>
                </a:solidFill>
                <a:latin typeface="Calibri" pitchFamily="34" charset="0"/>
              </a:rPr>
              <a:t>Το </a:t>
            </a:r>
            <a:r>
              <a:rPr lang="el-GR" sz="2200" b="1">
                <a:solidFill>
                  <a:srgbClr val="0070C0"/>
                </a:solidFill>
                <a:latin typeface="Calibri" pitchFamily="34" charset="0"/>
              </a:rPr>
              <a:t>νοσηλευτικό ιστορικό</a:t>
            </a:r>
            <a:r>
              <a:rPr lang="el-GR" sz="2200">
                <a:solidFill>
                  <a:srgbClr val="000000"/>
                </a:solidFill>
                <a:latin typeface="Calibri" pitchFamily="34" charset="0"/>
              </a:rPr>
              <a:t> είναι η </a:t>
            </a:r>
            <a:r>
              <a:rPr lang="el-GR" sz="2200" u="sng">
                <a:solidFill>
                  <a:srgbClr val="000000"/>
                </a:solidFill>
                <a:latin typeface="Calibri" pitchFamily="34" charset="0"/>
              </a:rPr>
              <a:t>συστηματική ανίχνευση και συλλογή πληροφοριών από τον ασθενή σχετικά με την κατάσταση της υγείας του και τα σχετιζόμενα με αυτή προβλήματα που αντιμετωπίζει</a:t>
            </a:r>
            <a:r>
              <a:rPr lang="el-GR" sz="2200">
                <a:solidFill>
                  <a:srgbClr val="000000"/>
                </a:solidFill>
                <a:latin typeface="Calibri" pitchFamily="34" charset="0"/>
              </a:rPr>
              <a:t>, με στόχο την ανάπτυξη σχεδίου νοσηλευτικής φροντίδας. </a:t>
            </a:r>
          </a:p>
          <a:p>
            <a:pPr algn="just">
              <a:lnSpc>
                <a:spcPct val="115000"/>
              </a:lnSpc>
            </a:pPr>
            <a:r>
              <a:rPr lang="el-GR" sz="2200">
                <a:solidFill>
                  <a:srgbClr val="000000"/>
                </a:solidFill>
                <a:latin typeface="Calibri" pitchFamily="34" charset="0"/>
              </a:rPr>
              <a:t>Είναι ένα </a:t>
            </a:r>
            <a:r>
              <a:rPr lang="el-GR" sz="2200" i="1" u="sng">
                <a:solidFill>
                  <a:srgbClr val="000000"/>
                </a:solidFill>
                <a:latin typeface="Calibri" pitchFamily="34" charset="0"/>
              </a:rPr>
              <a:t>γραπτό αρχείο πληροφοριών </a:t>
            </a:r>
            <a:r>
              <a:rPr lang="el-GR" sz="2200">
                <a:solidFill>
                  <a:srgbClr val="000000"/>
                </a:solidFill>
                <a:latin typeface="Calibri" pitchFamily="34" charset="0"/>
              </a:rPr>
              <a:t>με όλα τα απαραίτητα στοιχεία και δεδομένα  για την εκτίμηση των αναγκών νοσηλευτικής φροντίδας του ασθενή, συμπεριλαμβανομένων του ιστορικού της παρούσας νόσου, του ιστορικού υγείας, του ψυχοκοινωνικού και πνευματικού ιστορικού, εισαγωγών στο νοσοκομείο, των οφειλόμενων στην ασθένεια συνεπειών και αλλαγών του τρόπου ζωής του ατόμου κλπ. </a:t>
            </a:r>
          </a:p>
          <a:p>
            <a:pPr algn="just">
              <a:lnSpc>
                <a:spcPct val="115000"/>
              </a:lnSpc>
            </a:pPr>
            <a:r>
              <a:rPr lang="el-GR" sz="2200">
                <a:solidFill>
                  <a:srgbClr val="000000"/>
                </a:solidFill>
                <a:latin typeface="Calibri" pitchFamily="34" charset="0"/>
              </a:rPr>
              <a:t>Αποτελεί τη βάση για τη νοσηλευτική διάγνωση και η</a:t>
            </a:r>
            <a:r>
              <a:rPr lang="el-GR" sz="2200" b="1">
                <a:solidFill>
                  <a:srgbClr val="000000"/>
                </a:solidFill>
                <a:latin typeface="Calibri" pitchFamily="34" charset="0"/>
              </a:rPr>
              <a:t> </a:t>
            </a:r>
            <a:r>
              <a:rPr lang="el-GR" sz="2200" b="1">
                <a:solidFill>
                  <a:srgbClr val="00B050"/>
                </a:solidFill>
                <a:latin typeface="Calibri" pitchFamily="34" charset="0"/>
              </a:rPr>
              <a:t>λήψη του αποτελεί το πρώτο βήμα της νοσηλευτικής εκτίμησης του ασθενή. </a:t>
            </a:r>
            <a:endParaRPr lang="el-GR" sz="2200">
              <a:latin typeface="Calibri" pitchFamily="34" charset="0"/>
              <a:ea typeface="Calibri" pitchFamily="34"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349375"/>
            <a:ext cx="10515600" cy="4916488"/>
          </a:xfrm>
          <a:ln w="28575">
            <a:solidFill>
              <a:schemeClr val="tx1"/>
            </a:solidFill>
          </a:ln>
        </p:spPr>
        <p:txBody>
          <a:bodyPr>
            <a:normAutofit/>
          </a:bodyPr>
          <a:lstStyle/>
          <a:p>
            <a:pPr marL="0" indent="0" algn="just">
              <a:lnSpc>
                <a:spcPct val="95000"/>
              </a:lnSpc>
              <a:buFont typeface="Arial" charset="0"/>
              <a:buNone/>
            </a:pPr>
            <a:r>
              <a:rPr lang="el-GR" sz="2000" i="1" u="sng" smtClean="0">
                <a:solidFill>
                  <a:srgbClr val="000000"/>
                </a:solidFill>
                <a:cs typeface="Times New Roman" pitchFamily="18" charset="0"/>
              </a:rPr>
              <a:t>Δέρμα</a:t>
            </a:r>
            <a:endParaRPr lang="el-GR" sz="2000" smtClean="0">
              <a:latin typeface="Times New Roman" pitchFamily="18" charset="0"/>
              <a:cs typeface="Times New Roman" pitchFamily="18" charset="0"/>
            </a:endParaRPr>
          </a:p>
          <a:p>
            <a:pPr marL="0" indent="0" algn="just">
              <a:lnSpc>
                <a:spcPct val="95000"/>
              </a:lnSpc>
            </a:pPr>
            <a:r>
              <a:rPr lang="el-GR" sz="2000" b="1" smtClean="0">
                <a:solidFill>
                  <a:srgbClr val="000000"/>
                </a:solidFill>
                <a:cs typeface="Times New Roman" pitchFamily="18" charset="0"/>
              </a:rPr>
              <a:t>Χρώμα:</a:t>
            </a:r>
            <a:r>
              <a:rPr lang="el-GR" sz="2000" smtClean="0">
                <a:solidFill>
                  <a:srgbClr val="000000"/>
                </a:solidFill>
                <a:cs typeface="Times New Roman" pitchFamily="18" charset="0"/>
              </a:rPr>
              <a:t>(Φυσιολογικό, ικτερικό, ξηρό, κυανωτικό, ωχρό). </a:t>
            </a:r>
            <a:r>
              <a:rPr lang="el-GR" sz="2000" b="1" smtClean="0">
                <a:solidFill>
                  <a:srgbClr val="000000"/>
                </a:solidFill>
                <a:cs typeface="Times New Roman" pitchFamily="18" charset="0"/>
              </a:rPr>
              <a:t>Άλλα: </a:t>
            </a:r>
            <a:r>
              <a:rPr lang="el-GR" sz="2000" smtClean="0">
                <a:solidFill>
                  <a:srgbClr val="000000"/>
                </a:solidFill>
                <a:cs typeface="Times New Roman" pitchFamily="18" charset="0"/>
              </a:rPr>
              <a:t>(Εξανθήματα, εκδορές, έλκη, όγκοι, κνησμός, αλλαγές στα μαλλιά ή στα νύχια, κατακλίσεις).</a:t>
            </a:r>
            <a:endParaRPr lang="el-GR" sz="2000" smtClean="0">
              <a:latin typeface="Times New Roman" pitchFamily="18" charset="0"/>
              <a:cs typeface="Times New Roman" pitchFamily="18" charset="0"/>
            </a:endParaRPr>
          </a:p>
          <a:p>
            <a:pPr marL="0" indent="0" algn="just">
              <a:lnSpc>
                <a:spcPct val="95000"/>
              </a:lnSpc>
            </a:pPr>
            <a:r>
              <a:rPr lang="el-GR" sz="2000" smtClean="0">
                <a:solidFill>
                  <a:srgbClr val="000000"/>
                </a:solidFill>
                <a:cs typeface="Times New Roman" pitchFamily="18" charset="0"/>
              </a:rPr>
              <a:t>Πιθανές ερωτήσεις: «</a:t>
            </a:r>
            <a:r>
              <a:rPr lang="el-GR" sz="2000" i="1" smtClean="0">
                <a:solidFill>
                  <a:srgbClr val="000000"/>
                </a:solidFill>
                <a:cs typeface="Times New Roman" pitchFamily="18" charset="0"/>
              </a:rPr>
              <a:t>Πόσες ημέρες το δέρμα σας είναι ωχροκίτρινο;</a:t>
            </a:r>
            <a:r>
              <a:rPr lang="el-GR" sz="2000" smtClean="0">
                <a:solidFill>
                  <a:srgbClr val="000000"/>
                </a:solidFill>
                <a:cs typeface="Times New Roman" pitchFamily="18" charset="0"/>
              </a:rPr>
              <a:t>», </a:t>
            </a:r>
            <a:r>
              <a:rPr lang="el-GR" sz="2000" i="1" smtClean="0">
                <a:solidFill>
                  <a:srgbClr val="000000"/>
                </a:solidFill>
                <a:cs typeface="Times New Roman" pitchFamily="18" charset="0"/>
              </a:rPr>
              <a:t>«Πότε παρατηρήσατε το εξάνθημα στην κνήμη σας;» </a:t>
            </a:r>
            <a:endParaRPr lang="el-GR" sz="2000" smtClean="0">
              <a:latin typeface="Times New Roman" pitchFamily="18" charset="0"/>
              <a:cs typeface="Times New Roman" pitchFamily="18" charset="0"/>
            </a:endParaRPr>
          </a:p>
          <a:p>
            <a:pPr marL="0" indent="0" algn="just">
              <a:lnSpc>
                <a:spcPct val="95000"/>
              </a:lnSpc>
              <a:buFont typeface="Arial" charset="0"/>
              <a:buNone/>
            </a:pPr>
            <a:r>
              <a:rPr lang="el-GR" sz="2000" smtClean="0">
                <a:cs typeface="Times New Roman" pitchFamily="18" charset="0"/>
              </a:rPr>
              <a:t> </a:t>
            </a:r>
            <a:endParaRPr lang="el-GR" sz="2000" smtClean="0">
              <a:latin typeface="Times New Roman" pitchFamily="18" charset="0"/>
              <a:cs typeface="Times New Roman" pitchFamily="18" charset="0"/>
            </a:endParaRPr>
          </a:p>
          <a:p>
            <a:pPr marL="0" indent="0" algn="just">
              <a:lnSpc>
                <a:spcPct val="95000"/>
              </a:lnSpc>
              <a:buFont typeface="Arial" charset="0"/>
              <a:buNone/>
            </a:pPr>
            <a:r>
              <a:rPr lang="el-GR" sz="2000" i="1" u="sng" smtClean="0">
                <a:solidFill>
                  <a:srgbClr val="000000"/>
                </a:solidFill>
                <a:cs typeface="Times New Roman" pitchFamily="18" charset="0"/>
              </a:rPr>
              <a:t>Ενδοκρινικό  </a:t>
            </a:r>
            <a:endParaRPr lang="el-GR" sz="2000" smtClean="0">
              <a:latin typeface="Times New Roman" pitchFamily="18" charset="0"/>
              <a:cs typeface="Times New Roman" pitchFamily="18" charset="0"/>
            </a:endParaRPr>
          </a:p>
          <a:p>
            <a:pPr marL="0" indent="0" algn="just">
              <a:lnSpc>
                <a:spcPct val="95000"/>
              </a:lnSpc>
            </a:pPr>
            <a:r>
              <a:rPr lang="el-GR" sz="2000" smtClean="0">
                <a:solidFill>
                  <a:srgbClr val="000000"/>
                </a:solidFill>
                <a:cs typeface="Times New Roman" pitchFamily="18" charset="0"/>
              </a:rPr>
              <a:t>Προβλήματα του θυρεοειδή (υποθυρεοειδισμός, υπερθυρεοειδισμός), σακχαρώδης διαβήτης, υπερβολική εφίδρωση, υπερβολική δίψα, πείνα ή αυξημένη ούρηση, έλλειψη αντοχής στο κρύο ή τη ζέστη.</a:t>
            </a:r>
            <a:endParaRPr lang="el-GR" sz="2000" smtClean="0">
              <a:latin typeface="Times New Roman" pitchFamily="18" charset="0"/>
              <a:cs typeface="Times New Roman" pitchFamily="18" charset="0"/>
            </a:endParaRPr>
          </a:p>
          <a:p>
            <a:pPr marL="0" indent="0" algn="just">
              <a:lnSpc>
                <a:spcPct val="95000"/>
              </a:lnSpc>
            </a:pPr>
            <a:r>
              <a:rPr lang="el-GR" sz="2000" smtClean="0">
                <a:solidFill>
                  <a:srgbClr val="000000"/>
                </a:solidFill>
                <a:cs typeface="Times New Roman" pitchFamily="18" charset="0"/>
              </a:rPr>
              <a:t>Πιθανές ερωτήσεις: «Αισθάνεστε συχνά το αίσθημα της δίψας και συχνοουρία κατά τη διάρκεια της νύχτας;», ‘Έχετε κάνει εγχείρηση θυρεοειδή;».</a:t>
            </a:r>
            <a:endParaRPr lang="el-GR" sz="2000" smtClean="0">
              <a:latin typeface="Times New Roman" pitchFamily="18" charset="0"/>
              <a:cs typeface="Times New Roman" pitchFamily="18" charset="0"/>
            </a:endParaRPr>
          </a:p>
          <a:p>
            <a:pPr marL="0" indent="0" algn="just">
              <a:lnSpc>
                <a:spcPct val="95000"/>
              </a:lnSpc>
              <a:buFont typeface="Arial" charset="0"/>
              <a:buNone/>
            </a:pPr>
            <a:r>
              <a:rPr lang="el-GR" sz="2000" b="1" smtClean="0">
                <a:solidFill>
                  <a:srgbClr val="000000"/>
                </a:solidFill>
                <a:cs typeface="Times New Roman" pitchFamily="18" charset="0"/>
              </a:rPr>
              <a:t> </a:t>
            </a:r>
            <a:endParaRPr lang="el-GR" sz="2000" smtClean="0">
              <a:latin typeface="Times New Roman" pitchFamily="18" charset="0"/>
              <a:cs typeface="Times New Roman" pitchFamily="18" charset="0"/>
            </a:endParaRPr>
          </a:p>
          <a:p>
            <a:pPr marL="0" indent="0">
              <a:lnSpc>
                <a:spcPct val="70000"/>
              </a:lnSpc>
            </a:pPr>
            <a:endParaRPr lang="el-GR" sz="15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38288"/>
            <a:ext cx="10515600" cy="4351337"/>
          </a:xfrm>
          <a:ln w="28575">
            <a:solidFill>
              <a:schemeClr val="tx1"/>
            </a:solidFill>
          </a:ln>
        </p:spPr>
        <p:txBody>
          <a:bodyPr>
            <a:normAutofit/>
          </a:bodyPr>
          <a:lstStyle/>
          <a:p>
            <a:pPr marL="0" indent="0" algn="just">
              <a:lnSpc>
                <a:spcPct val="95000"/>
              </a:lnSpc>
              <a:buFont typeface="Arial" charset="0"/>
              <a:buNone/>
            </a:pPr>
            <a:r>
              <a:rPr lang="el-GR" sz="2400" b="1" smtClean="0">
                <a:solidFill>
                  <a:srgbClr val="0070C0"/>
                </a:solidFill>
                <a:ea typeface="Times New Roman" pitchFamily="18" charset="0"/>
                <a:cs typeface="Calibri" pitchFamily="34" charset="0"/>
              </a:rPr>
              <a:t>Δ. Οικογενειακό/κληρονομικό ιστορικό </a:t>
            </a:r>
            <a:endParaRPr lang="el-GR" sz="2400" smtClean="0">
              <a:ea typeface="Times New Roman" pitchFamily="18" charset="0"/>
              <a:cs typeface="Calibri" pitchFamily="34" charset="0"/>
            </a:endParaRPr>
          </a:p>
          <a:p>
            <a:pPr marL="0" indent="0" algn="just">
              <a:lnSpc>
                <a:spcPct val="95000"/>
              </a:lnSpc>
            </a:pPr>
            <a:r>
              <a:rPr lang="el-GR" sz="2400" smtClean="0">
                <a:ea typeface="Times New Roman" pitchFamily="18" charset="0"/>
                <a:cs typeface="Calibri" pitchFamily="34" charset="0"/>
              </a:rPr>
              <a:t>Περιλαμβάνει πληροφορίες σχετικά με προβλήματα υγείας που μπορεί να υπάρχουν στο οικογενειακό περιβάλλον του ασθενή (πατέρας, μητέρα, σύζυγος, παιδιά, αδέλφια) όπως καρδιαγγειακά προβλήματα, νεοπλασίες, ψυχική νόσος, σακχαρώδης διαβήτης, υπέρταση, νεφρική νόσος. </a:t>
            </a:r>
          </a:p>
          <a:p>
            <a:pPr marL="0" indent="0" algn="just">
              <a:lnSpc>
                <a:spcPct val="95000"/>
              </a:lnSpc>
            </a:pPr>
            <a:r>
              <a:rPr lang="el-GR" sz="2400" smtClean="0">
                <a:solidFill>
                  <a:srgbClr val="000000"/>
                </a:solidFill>
                <a:ea typeface="Calibri" pitchFamily="34" charset="0"/>
                <a:cs typeface="Calibri" pitchFamily="34" charset="0"/>
              </a:rPr>
              <a:t>Επίσης, πρέπει να καταγράφεται η ηλικία και η αιτία θανάτου κάθε άμεσου μέλους της οικογένειας συμπεριλαμβανομένων των παππούδων και γιαγιάδων, ιδιαίτερα αν πραγματοποιήθηκε σε σχετικά νεαρή ηλικία. </a:t>
            </a:r>
          </a:p>
          <a:p>
            <a:pPr marL="0" indent="0" algn="just">
              <a:lnSpc>
                <a:spcPct val="95000"/>
              </a:lnSpc>
            </a:pPr>
            <a:r>
              <a:rPr lang="el-GR" sz="2400" smtClean="0">
                <a:solidFill>
                  <a:srgbClr val="000000"/>
                </a:solidFill>
                <a:ea typeface="Calibri" pitchFamily="34" charset="0"/>
                <a:cs typeface="Calibri" pitchFamily="34" charset="0"/>
              </a:rPr>
              <a:t>Πιθανές ερωτήσεις: «</a:t>
            </a:r>
            <a:r>
              <a:rPr lang="el-GR" sz="2400" i="1" smtClean="0">
                <a:solidFill>
                  <a:srgbClr val="000000"/>
                </a:solidFill>
                <a:ea typeface="Calibri" pitchFamily="34" charset="0"/>
                <a:cs typeface="Calibri" pitchFamily="34" charset="0"/>
              </a:rPr>
              <a:t>Υπάρχει ιστορικό καρκίνου μαστού στην οικογένειά σας;», «Σε τι ηλικία πέθανε ο πατέρας σας που δηλώσατε ότι έπασχε από καρδιαγγειακή νόσο;»</a:t>
            </a:r>
            <a:endParaRPr lang="el-GR" sz="2400" smtClean="0"/>
          </a:p>
          <a:p>
            <a:pPr marL="0" indent="0">
              <a:lnSpc>
                <a:spcPct val="70000"/>
              </a:lnSpc>
            </a:pPr>
            <a:endParaRPr lang="el-GR" sz="24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55750"/>
            <a:ext cx="10515600" cy="4351338"/>
          </a:xfrm>
          <a:ln w="28575">
            <a:solidFill>
              <a:schemeClr val="tx1"/>
            </a:solidFill>
          </a:ln>
        </p:spPr>
        <p:txBody>
          <a:bodyPr>
            <a:normAutofit/>
          </a:bodyPr>
          <a:lstStyle/>
          <a:p>
            <a:pPr marL="0" indent="0" algn="just">
              <a:lnSpc>
                <a:spcPct val="150000"/>
              </a:lnSpc>
              <a:buFont typeface="Arial" charset="0"/>
              <a:buNone/>
            </a:pPr>
            <a:r>
              <a:rPr lang="el-GR" b="1" smtClean="0">
                <a:solidFill>
                  <a:srgbClr val="000000"/>
                </a:solidFill>
                <a:cs typeface="Times New Roman" pitchFamily="18" charset="0"/>
              </a:rPr>
              <a:t> </a:t>
            </a:r>
            <a:r>
              <a:rPr lang="el-GR" sz="2400" i="1" u="sng" smtClean="0">
                <a:solidFill>
                  <a:srgbClr val="000000"/>
                </a:solidFill>
                <a:cs typeface="Times New Roman" pitchFamily="18" charset="0"/>
              </a:rPr>
              <a:t>Κεφάλι, λάρυγγας και τράχηλος: </a:t>
            </a:r>
            <a:endParaRPr lang="el-GR" sz="2400" smtClean="0">
              <a:cs typeface="Times New Roman" pitchFamily="18" charset="0"/>
            </a:endParaRPr>
          </a:p>
          <a:p>
            <a:pPr marL="0" indent="0" algn="just">
              <a:lnSpc>
                <a:spcPct val="150000"/>
              </a:lnSpc>
            </a:pPr>
            <a:r>
              <a:rPr lang="el-GR" sz="2400" b="1" smtClean="0">
                <a:solidFill>
                  <a:srgbClr val="000000"/>
                </a:solidFill>
                <a:cs typeface="Times New Roman" pitchFamily="18" charset="0"/>
              </a:rPr>
              <a:t>Κεφάλι γενικά:</a:t>
            </a:r>
            <a:r>
              <a:rPr lang="el-GR" sz="2400" smtClean="0">
                <a:solidFill>
                  <a:srgbClr val="000000"/>
                </a:solidFill>
                <a:cs typeface="Times New Roman" pitchFamily="18" charset="0"/>
              </a:rPr>
              <a:t> Πονοκέφαλος, τραυματισμοί. </a:t>
            </a:r>
            <a:r>
              <a:rPr lang="el-GR" sz="2400" b="1" smtClean="0">
                <a:solidFill>
                  <a:srgbClr val="000000"/>
                </a:solidFill>
                <a:cs typeface="Times New Roman" pitchFamily="18" charset="0"/>
              </a:rPr>
              <a:t>Στοματική κοιλότητα: </a:t>
            </a:r>
            <a:r>
              <a:rPr lang="el-GR" sz="2400" smtClean="0">
                <a:solidFill>
                  <a:srgbClr val="000000"/>
                </a:solidFill>
                <a:cs typeface="Times New Roman" pitchFamily="18" charset="0"/>
              </a:rPr>
              <a:t>Τεχνητές οδοντοστοιχίες, κατάσταση των δοντιών και των ούλων (αιμορραγία;), τελευταία οδοντιατρική εξέταση, ομιλία, στοματίτιδα. </a:t>
            </a:r>
            <a:r>
              <a:rPr lang="el-GR" sz="2400" b="1" smtClean="0">
                <a:solidFill>
                  <a:srgbClr val="000000"/>
                </a:solidFill>
                <a:cs typeface="Times New Roman" pitchFamily="18" charset="0"/>
              </a:rPr>
              <a:t>Τράχηλος: </a:t>
            </a:r>
            <a:r>
              <a:rPr lang="el-GR" sz="2400" smtClean="0">
                <a:solidFill>
                  <a:srgbClr val="000000"/>
                </a:solidFill>
                <a:cs typeface="Times New Roman" pitchFamily="18" charset="0"/>
              </a:rPr>
              <a:t>Βρογχοκήλη διογκωμένοι λεμφαδένες, πόνος. </a:t>
            </a:r>
            <a:r>
              <a:rPr lang="el-GR" sz="2400" b="1" smtClean="0">
                <a:solidFill>
                  <a:srgbClr val="000000"/>
                </a:solidFill>
                <a:cs typeface="Times New Roman" pitchFamily="18" charset="0"/>
              </a:rPr>
              <a:t>Λάρυγγας: </a:t>
            </a:r>
            <a:r>
              <a:rPr lang="el-GR" sz="2400" smtClean="0">
                <a:solidFill>
                  <a:srgbClr val="000000"/>
                </a:solidFill>
                <a:cs typeface="Times New Roman" pitchFamily="18" charset="0"/>
              </a:rPr>
              <a:t>Συχνές λαρυγγίτιδες, βραχνάδα.</a:t>
            </a:r>
            <a:endParaRPr lang="el-GR" sz="2400" smtClean="0">
              <a:cs typeface="Times New Roman" pitchFamily="18" charset="0"/>
            </a:endParaRPr>
          </a:p>
          <a:p>
            <a:pPr marL="0" indent="0" algn="just">
              <a:lnSpc>
                <a:spcPct val="150000"/>
              </a:lnSpc>
            </a:pPr>
            <a:r>
              <a:rPr lang="el-GR" sz="2400" smtClean="0">
                <a:solidFill>
                  <a:srgbClr val="000000"/>
                </a:solidFill>
                <a:cs typeface="Times New Roman" pitchFamily="18" charset="0"/>
              </a:rPr>
              <a:t>Πιθανές ερωτήσεις: «</a:t>
            </a:r>
            <a:r>
              <a:rPr lang="el-GR" sz="2400" i="1" smtClean="0">
                <a:solidFill>
                  <a:srgbClr val="000000"/>
                </a:solidFill>
                <a:cs typeface="Times New Roman" pitchFamily="18" charset="0"/>
              </a:rPr>
              <a:t>Υποφέρεται συχνά από πονοκέφαλο</a:t>
            </a:r>
            <a:r>
              <a:rPr lang="el-GR" sz="2400" smtClean="0">
                <a:solidFill>
                  <a:srgbClr val="000000"/>
                </a:solidFill>
                <a:cs typeface="Times New Roman" pitchFamily="18" charset="0"/>
              </a:rPr>
              <a:t>;», «</a:t>
            </a:r>
            <a:r>
              <a:rPr lang="el-GR" sz="2400" i="1" smtClean="0">
                <a:solidFill>
                  <a:srgbClr val="000000"/>
                </a:solidFill>
                <a:cs typeface="Times New Roman" pitchFamily="18" charset="0"/>
              </a:rPr>
              <a:t>Πότε επισκεφτήκατε τελευταία φορά τον οδοντίατρο;</a:t>
            </a:r>
            <a:r>
              <a:rPr lang="el-GR" sz="2400" smtClean="0">
                <a:solidFill>
                  <a:srgbClr val="000000"/>
                </a:solidFill>
                <a:cs typeface="Times New Roman" pitchFamily="18" charset="0"/>
              </a:rPr>
              <a:t>».</a:t>
            </a:r>
            <a:endParaRPr lang="el-GR" sz="2400" smtClean="0">
              <a:cs typeface="Times New Roman" pitchFamily="18" charset="0"/>
            </a:endParaRPr>
          </a:p>
          <a:p>
            <a:pPr marL="0" indent="0"/>
            <a:endParaRPr lang="el-GR"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90675"/>
            <a:ext cx="10515600" cy="4418013"/>
          </a:xfrm>
          <a:ln w="28575">
            <a:solidFill>
              <a:schemeClr val="tx1"/>
            </a:solidFill>
          </a:ln>
        </p:spPr>
        <p:txBody>
          <a:bodyPr>
            <a:normAutofit/>
          </a:bodyPr>
          <a:lstStyle/>
          <a:p>
            <a:pPr marL="0" indent="0" algn="just">
              <a:lnSpc>
                <a:spcPct val="95000"/>
              </a:lnSpc>
              <a:buFont typeface="Arial" charset="0"/>
              <a:buNone/>
            </a:pPr>
            <a:r>
              <a:rPr lang="el-GR" sz="2400" i="1" u="sng" smtClean="0">
                <a:solidFill>
                  <a:srgbClr val="000000"/>
                </a:solidFill>
                <a:cs typeface="Times New Roman" pitchFamily="18" charset="0"/>
              </a:rPr>
              <a:t>Καρδιαγγειακό</a:t>
            </a:r>
            <a:endParaRPr lang="el-GR" sz="2400" smtClean="0">
              <a:cs typeface="Times New Roman" pitchFamily="18" charset="0"/>
            </a:endParaRPr>
          </a:p>
          <a:p>
            <a:pPr marL="0" indent="0" algn="just">
              <a:lnSpc>
                <a:spcPct val="95000"/>
              </a:lnSpc>
            </a:pPr>
            <a:r>
              <a:rPr lang="el-GR" sz="2400" b="1" smtClean="0">
                <a:solidFill>
                  <a:srgbClr val="000000"/>
                </a:solidFill>
                <a:cs typeface="Times New Roman" pitchFamily="18" charset="0"/>
              </a:rPr>
              <a:t>Συμπτώματα: </a:t>
            </a:r>
            <a:r>
              <a:rPr lang="el-GR" sz="2400" smtClean="0">
                <a:solidFill>
                  <a:srgbClr val="000000"/>
                </a:solidFill>
                <a:cs typeface="Times New Roman" pitchFamily="18" charset="0"/>
              </a:rPr>
              <a:t>Δύσπνοια, ορθόπνοια, παροξισμική νυχτερινή δύσπνοια, καρδιακός ρυθμός (ρυθμικός, άρρυθμος) οιδήματα, θωρακικοί πόνοι, αίσθημα παλμών. </a:t>
            </a:r>
          </a:p>
          <a:p>
            <a:pPr marL="0" indent="0" algn="just">
              <a:lnSpc>
                <a:spcPct val="95000"/>
              </a:lnSpc>
            </a:pPr>
            <a:r>
              <a:rPr lang="el-GR" sz="2400" b="1" smtClean="0">
                <a:solidFill>
                  <a:srgbClr val="000000"/>
                </a:solidFill>
                <a:cs typeface="Times New Roman" pitchFamily="18" charset="0"/>
              </a:rPr>
              <a:t>Νοσήματα: </a:t>
            </a:r>
            <a:r>
              <a:rPr lang="el-GR" sz="2400" smtClean="0">
                <a:solidFill>
                  <a:srgbClr val="000000"/>
                </a:solidFill>
                <a:cs typeface="Times New Roman" pitchFamily="18" charset="0"/>
              </a:rPr>
              <a:t>Υπέρταση, ρευματικός </a:t>
            </a:r>
          </a:p>
          <a:p>
            <a:pPr marL="0" indent="0" algn="just">
              <a:lnSpc>
                <a:spcPct val="95000"/>
              </a:lnSpc>
            </a:pPr>
            <a:r>
              <a:rPr lang="el-GR" sz="2400" b="1" smtClean="0">
                <a:solidFill>
                  <a:srgbClr val="000000"/>
                </a:solidFill>
                <a:cs typeface="Times New Roman" pitchFamily="18" charset="0"/>
              </a:rPr>
              <a:t>Εξετάσεις:</a:t>
            </a:r>
            <a:r>
              <a:rPr lang="el-GR" sz="2400" smtClean="0">
                <a:solidFill>
                  <a:srgbClr val="000000"/>
                </a:solidFill>
                <a:cs typeface="Times New Roman" pitchFamily="18" charset="0"/>
              </a:rPr>
              <a:t> Τελευταίο ΗΚΓ, υπέρηχος καρδιάς ή άλλες  ή άλλες καρδιολογικές αιματολογικές ή εργαστηριακές εξετάσεις. </a:t>
            </a:r>
            <a:endParaRPr lang="el-GR" sz="2400" smtClean="0">
              <a:cs typeface="Times New Roman" pitchFamily="18" charset="0"/>
            </a:endParaRPr>
          </a:p>
          <a:p>
            <a:pPr marL="0" indent="0" algn="just">
              <a:lnSpc>
                <a:spcPct val="95000"/>
              </a:lnSpc>
            </a:pPr>
            <a:r>
              <a:rPr lang="el-GR" sz="2400" smtClean="0">
                <a:solidFill>
                  <a:srgbClr val="000000"/>
                </a:solidFill>
                <a:cs typeface="Times New Roman" pitchFamily="18" charset="0"/>
              </a:rPr>
              <a:t>Πιθανές ερωτήσεις: </a:t>
            </a:r>
            <a:r>
              <a:rPr lang="el-GR" sz="2400" i="1" smtClean="0">
                <a:solidFill>
                  <a:srgbClr val="000000"/>
                </a:solidFill>
                <a:cs typeface="Times New Roman" pitchFamily="18" charset="0"/>
              </a:rPr>
              <a:t>«Είχατε αισθανθεί να χτυπά δυνατά και γρήγορα η καρδιά σας;», «Πότε κάνατε τελευταία φορά καρδιολογική εξέταση και καρδιογράφημα;»</a:t>
            </a:r>
            <a:endParaRPr lang="el-GR" sz="2400" smtClean="0">
              <a:cs typeface="Times New Roman" pitchFamily="18" charset="0"/>
            </a:endParaRPr>
          </a:p>
          <a:p>
            <a:pPr marL="0" indent="0">
              <a:lnSpc>
                <a:spcPct val="70000"/>
              </a:lnSpc>
            </a:pPr>
            <a:endParaRPr lang="el-GR" sz="2600"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ln w="28575">
            <a:solidFill>
              <a:schemeClr val="tx1"/>
            </a:solidFill>
          </a:ln>
        </p:spPr>
        <p:txBody>
          <a:bodyPr>
            <a:normAutofit/>
          </a:bodyPr>
          <a:lstStyle/>
          <a:p>
            <a:pPr marL="0" indent="0" algn="just">
              <a:lnSpc>
                <a:spcPct val="150000"/>
              </a:lnSpc>
              <a:buFont typeface="Arial" charset="0"/>
              <a:buNone/>
            </a:pPr>
            <a:r>
              <a:rPr lang="el-GR" sz="2400" i="1" u="sng" smtClean="0">
                <a:solidFill>
                  <a:srgbClr val="000000"/>
                </a:solidFill>
                <a:cs typeface="Times New Roman" pitchFamily="18" charset="0"/>
              </a:rPr>
              <a:t>Νευρικό</a:t>
            </a:r>
            <a:endParaRPr lang="el-GR" sz="2400" smtClean="0">
              <a:cs typeface="Times New Roman" pitchFamily="18" charset="0"/>
            </a:endParaRPr>
          </a:p>
          <a:p>
            <a:pPr marL="0" indent="0" algn="just">
              <a:lnSpc>
                <a:spcPct val="150000"/>
              </a:lnSpc>
            </a:pPr>
            <a:r>
              <a:rPr lang="el-GR" sz="2400" smtClean="0">
                <a:solidFill>
                  <a:srgbClr val="000000"/>
                </a:solidFill>
                <a:cs typeface="Times New Roman" pitchFamily="18" charset="0"/>
              </a:rPr>
              <a:t>Λιποθυμίες, τρόμος, ημιπληγία, διαλείψεις, επιληψία, μούδιασμα, παράλυση, τοπική αδυναμία, τρόμος, διαταραχές μνήμης. Σε αυτήν την κατηγορία περιλαμβάνεται και η νευρολογική εκτίμηση ενός τραυματία με την Κλίμακα Γλασκώβης (</a:t>
            </a:r>
            <a:r>
              <a:rPr lang="el-GR" sz="2400" i="1" smtClean="0">
                <a:solidFill>
                  <a:srgbClr val="000000"/>
                </a:solidFill>
                <a:cs typeface="Times New Roman" pitchFamily="18" charset="0"/>
              </a:rPr>
              <a:t>Δες νοσηλευτικό ιστορικό υπουργείου Υγείας)</a:t>
            </a:r>
            <a:endParaRPr lang="el-GR" sz="2400" smtClean="0">
              <a:cs typeface="Times New Roman" pitchFamily="18" charset="0"/>
            </a:endParaRPr>
          </a:p>
          <a:p>
            <a:pPr marL="0" indent="0" algn="just">
              <a:lnSpc>
                <a:spcPct val="150000"/>
              </a:lnSpc>
            </a:pPr>
            <a:r>
              <a:rPr lang="el-GR" sz="2400" smtClean="0">
                <a:solidFill>
                  <a:srgbClr val="000000"/>
                </a:solidFill>
                <a:cs typeface="Times New Roman" pitchFamily="18" charset="0"/>
              </a:rPr>
              <a:t>Πιθανές ερωτήσεις: «</a:t>
            </a:r>
            <a:r>
              <a:rPr lang="el-GR" sz="2400" i="1" smtClean="0">
                <a:solidFill>
                  <a:srgbClr val="000000"/>
                </a:solidFill>
                <a:cs typeface="Times New Roman" pitchFamily="18" charset="0"/>
              </a:rPr>
              <a:t>Το τρέμουλο στο χέρι το έχετε παρατηρήσει αρκετό καιρό;»,</a:t>
            </a:r>
            <a:r>
              <a:rPr lang="el-GR" sz="2400" smtClean="0">
                <a:solidFill>
                  <a:srgbClr val="000000"/>
                </a:solidFill>
                <a:cs typeface="Times New Roman" pitchFamily="18" charset="0"/>
              </a:rPr>
              <a:t> «</a:t>
            </a:r>
            <a:r>
              <a:rPr lang="el-GR" sz="2400" i="1" smtClean="0">
                <a:solidFill>
                  <a:srgbClr val="000000"/>
                </a:solidFill>
                <a:cs typeface="Times New Roman" pitchFamily="18" charset="0"/>
              </a:rPr>
              <a:t>Ξεχνάτε έντονα το τελευταίο εξάμηνο;».</a:t>
            </a:r>
            <a:endParaRPr lang="el-GR" sz="2400" smtClean="0">
              <a:cs typeface="Times New Roman" pitchFamily="18" charset="0"/>
            </a:endParaRPr>
          </a:p>
          <a:p>
            <a:pPr marL="0" indent="0"/>
            <a:endParaRPr lang="el-GR" smtClean="0"/>
          </a:p>
        </p:txBody>
      </p:sp>
      <p:sp>
        <p:nvSpPr>
          <p:cNvPr id="7" name="Τίτλος 1">
            <a:extLst>
              <a:ext uri="{FF2B5EF4-FFF2-40B4-BE49-F238E27FC236}"/>
            </a:extLst>
          </p:cNvPr>
          <p:cNvSpPr txBox="1">
            <a:spLocks/>
          </p:cNvSpPr>
          <p:nvPr/>
        </p:nvSpPr>
        <p:spPr>
          <a:xfrm>
            <a:off x="731838" y="279400"/>
            <a:ext cx="10728325" cy="766763"/>
          </a:xfrm>
          <a:prstGeom prst="rect">
            <a:avLst/>
          </a:prstGeom>
        </p:spPr>
        <p:style>
          <a:lnRef idx="1">
            <a:schemeClr val="accent1"/>
          </a:lnRef>
          <a:fillRef idx="2">
            <a:schemeClr val="accent1"/>
          </a:fillRef>
          <a:effectRef idx="1">
            <a:schemeClr val="accent1"/>
          </a:effectRef>
          <a:fontRef idx="minor">
            <a:schemeClr val="dk1"/>
          </a:fontRef>
        </p:style>
        <p:txBody>
          <a:bodyPr anchor="ctr">
            <a:normAutofit fontScale="32500" lnSpcReduction="20000"/>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fontAlgn="auto">
              <a:spcAft>
                <a:spcPts val="0"/>
              </a:spcAft>
              <a:defRPr/>
            </a:pPr>
            <a:r>
              <a:rPr lang="el-GR" sz="3600" b="1" dirty="0"/>
              <a:t/>
            </a:r>
            <a:br>
              <a:rPr lang="el-GR" sz="3600" b="1" dirty="0"/>
            </a:br>
            <a:r>
              <a:rPr lang="el-GR" sz="10700" b="1" dirty="0"/>
              <a:t>Κύριες ενότητες του νοσηλευτικού ιστορικού</a:t>
            </a:r>
            <a:r>
              <a:rPr lang="el-GR" dirty="0"/>
              <a:t/>
            </a:r>
            <a:br>
              <a:rPr lang="el-GR" dirty="0"/>
            </a:b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777875"/>
          </a:xfrm>
          <a:solidFill>
            <a:schemeClr val="accent2">
              <a:lumMod val="60000"/>
              <a:lumOff val="40000"/>
            </a:schemeClr>
          </a:solidFill>
        </p:spPr>
        <p:txBody>
          <a:bodyPr rtlCol="0">
            <a:normAutofit fontScale="90000"/>
          </a:bodyPr>
          <a:lstStyle/>
          <a:p>
            <a:pPr algn="ctr" fontAlgn="auto">
              <a:spcAft>
                <a:spcPts val="0"/>
              </a:spcAft>
              <a:defRPr/>
            </a:pPr>
            <a:r>
              <a:rPr lang="el-GR" sz="3600" b="1" cap="all" dirty="0">
                <a:solidFill>
                  <a:srgbClr val="0070C0"/>
                </a:solidFill>
                <a:latin typeface="Calibri" panose="020F0502020204030204" pitchFamily="34" charset="0"/>
                <a:ea typeface="UB-Century"/>
                <a:cs typeface="Calibri" panose="020F0502020204030204" pitchFamily="34" charset="0"/>
              </a:rPr>
              <a:t/>
            </a:r>
            <a:br>
              <a:rPr lang="el-GR" sz="3600" b="1" cap="all" dirty="0">
                <a:solidFill>
                  <a:srgbClr val="0070C0"/>
                </a:solidFill>
                <a:latin typeface="Calibri" panose="020F0502020204030204" pitchFamily="34" charset="0"/>
                <a:ea typeface="UB-Century"/>
                <a:cs typeface="Calibri" panose="020F0502020204030204" pitchFamily="34" charset="0"/>
              </a:rPr>
            </a:br>
            <a:r>
              <a:rPr lang="el-GR" sz="3600" b="1" cap="all" dirty="0" err="1">
                <a:solidFill>
                  <a:srgbClr val="0070C0"/>
                </a:solidFill>
                <a:latin typeface="Calibri" panose="020F0502020204030204" pitchFamily="34" charset="0"/>
                <a:ea typeface="UB-Century"/>
                <a:cs typeface="Calibri" panose="020F0502020204030204" pitchFamily="34" charset="0"/>
              </a:rPr>
              <a:t>Διαφορες</a:t>
            </a:r>
            <a:r>
              <a:rPr lang="el-GR" sz="3600" b="1" cap="all" dirty="0">
                <a:solidFill>
                  <a:srgbClr val="0070C0"/>
                </a:solidFill>
                <a:latin typeface="Calibri" panose="020F0502020204030204" pitchFamily="34" charset="0"/>
                <a:ea typeface="UB-Century"/>
                <a:cs typeface="Calibri" panose="020F0502020204030204" pitchFamily="34" charset="0"/>
              </a:rPr>
              <a:t> </a:t>
            </a:r>
            <a:r>
              <a:rPr lang="el-GR" sz="3600" b="1" cap="all" dirty="0" err="1">
                <a:solidFill>
                  <a:srgbClr val="0070C0"/>
                </a:solidFill>
                <a:latin typeface="Calibri" panose="020F0502020204030204" pitchFamily="34" charset="0"/>
                <a:ea typeface="UB-Century"/>
                <a:cs typeface="Calibri" panose="020F0502020204030204" pitchFamily="34" charset="0"/>
              </a:rPr>
              <a:t>ιατρικου</a:t>
            </a:r>
            <a:r>
              <a:rPr lang="el-GR" sz="3600" b="1" cap="all" dirty="0">
                <a:solidFill>
                  <a:srgbClr val="0070C0"/>
                </a:solidFill>
                <a:latin typeface="Calibri" panose="020F0502020204030204" pitchFamily="34" charset="0"/>
                <a:ea typeface="UB-Century"/>
                <a:cs typeface="Calibri" panose="020F0502020204030204" pitchFamily="34" charset="0"/>
              </a:rPr>
              <a:t> και </a:t>
            </a:r>
            <a:r>
              <a:rPr lang="el-GR" sz="3600" b="1" cap="all" dirty="0" err="1">
                <a:solidFill>
                  <a:srgbClr val="0070C0"/>
                </a:solidFill>
                <a:latin typeface="Calibri" panose="020F0502020204030204" pitchFamily="34" charset="0"/>
                <a:ea typeface="UB-Century"/>
                <a:cs typeface="Calibri" panose="020F0502020204030204" pitchFamily="34" charset="0"/>
              </a:rPr>
              <a:t>νοςηλευτικου</a:t>
            </a:r>
            <a:r>
              <a:rPr lang="el-GR" sz="3600" b="1" cap="all" dirty="0">
                <a:solidFill>
                  <a:srgbClr val="0070C0"/>
                </a:solidFill>
                <a:latin typeface="Calibri" panose="020F0502020204030204" pitchFamily="34" charset="0"/>
                <a:ea typeface="UB-Century"/>
                <a:cs typeface="Calibri" panose="020F0502020204030204" pitchFamily="34" charset="0"/>
              </a:rPr>
              <a:t> </a:t>
            </a:r>
            <a:r>
              <a:rPr lang="el-GR" sz="3600" b="1" cap="all" dirty="0" err="1">
                <a:solidFill>
                  <a:srgbClr val="0070C0"/>
                </a:solidFill>
                <a:latin typeface="Calibri" panose="020F0502020204030204" pitchFamily="34" charset="0"/>
                <a:ea typeface="UB-Century"/>
                <a:cs typeface="Calibri" panose="020F0502020204030204" pitchFamily="34" charset="0"/>
              </a:rPr>
              <a:t>ιςτορικου</a:t>
            </a:r>
            <a:r>
              <a:rPr lang="el-GR" dirty="0">
                <a:latin typeface="Calibri" panose="020F0502020204030204" pitchFamily="34" charset="0"/>
                <a:ea typeface="Calibri" panose="020F0502020204030204" pitchFamily="34" charset="0"/>
                <a:cs typeface="Times New Roman" panose="02020603050405020304" pitchFamily="18" charset="0"/>
              </a:rPr>
              <a:t/>
            </a:r>
            <a:br>
              <a:rPr lang="el-GR" dirty="0">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58370" name="Θέση περιεχομένου 2"/>
          <p:cNvSpPr>
            <a:spLocks noGrp="1"/>
          </p:cNvSpPr>
          <p:nvPr>
            <p:ph idx="1"/>
          </p:nvPr>
        </p:nvSpPr>
        <p:spPr>
          <a:ln w="28575">
            <a:solidFill>
              <a:schemeClr val="tx1"/>
            </a:solidFill>
          </a:ln>
        </p:spPr>
        <p:txBody>
          <a:bodyPr/>
          <a:lstStyle/>
          <a:p>
            <a:pPr algn="just"/>
            <a:r>
              <a:rPr lang="el-GR" sz="2400" smtClean="0">
                <a:ea typeface="Calibri" pitchFamily="34" charset="0"/>
                <a:cs typeface="Calibri" pitchFamily="34" charset="0"/>
              </a:rPr>
              <a:t>Παρόλο που το νοσηλευτικό ιστορικό περιλαμβάνει και εμπεριέχει πληροφορίες από το ιατρικό ιστορικό του ασθενή, δεν θα πρέπει να συγχέεται με αυτό καθώς το νοσηλευτικό ιστορικό είναι ευρύτερο σε ποικιλία και είδος πληροφοριών οι οποίες σχετίζονται και αφορούν στο σύνολο των αναγκών φροντίδας του ασθενή τις οποίες καλείται να καλύψει η ολιστική και εξατομικευμένη νοσηλευτική φροντίδα. </a:t>
            </a:r>
          </a:p>
          <a:p>
            <a:pPr algn="just"/>
            <a:r>
              <a:rPr lang="el-GR" sz="2400" smtClean="0">
                <a:ea typeface="Calibri" pitchFamily="34" charset="0"/>
                <a:cs typeface="Calibri" pitchFamily="34" charset="0"/>
              </a:rPr>
              <a:t>Σε συνθήκες τακτικής ιατρικής και νοσηλευτικής εκτίμησης, η λήψη του νοσηλευτικού ιστορικού και η νοσηλευτική εκτίμηση μπορεί -και συχνά είναι σκόπιμο- να προηγείται της ιατρικής εκτίμησης. </a:t>
            </a:r>
          </a:p>
          <a:p>
            <a:pPr algn="just"/>
            <a:r>
              <a:rPr lang="el-GR" sz="2400" smtClean="0">
                <a:ea typeface="Calibri" pitchFamily="34" charset="0"/>
                <a:cs typeface="Calibri" pitchFamily="34" charset="0"/>
              </a:rPr>
              <a:t>Φυσικά όμως, αποτελούν αλληλένδετα αρχεία πληροφοριών απαραίτητα για την παροχή ολοκληρωμένης φροντίδας υγείας στον ασθενή. </a:t>
            </a:r>
            <a:endParaRPr lang="el-GR" sz="2400" smtClean="0">
              <a:ea typeface="Calibri" pitchFamily="34" charset="0"/>
              <a:cs typeface="Times New Roman" pitchFamily="18" charset="0"/>
            </a:endParaRPr>
          </a:p>
          <a:p>
            <a:endParaRPr lang="el-GR" smtClean="0"/>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311275"/>
            <a:ext cx="10515600" cy="5181600"/>
          </a:xfrm>
          <a:ln w="28575">
            <a:solidFill>
              <a:schemeClr val="tx1"/>
            </a:solidFill>
          </a:ln>
        </p:spPr>
        <p:txBody>
          <a:bodyPr>
            <a:normAutofit/>
          </a:bodyPr>
          <a:lstStyle/>
          <a:p>
            <a:pPr marL="0" indent="0" algn="just">
              <a:lnSpc>
                <a:spcPct val="95000"/>
              </a:lnSpc>
              <a:buFont typeface="Arial" charset="0"/>
              <a:buNone/>
            </a:pPr>
            <a:r>
              <a:rPr lang="el-GR" sz="1800" b="1" smtClean="0">
                <a:solidFill>
                  <a:srgbClr val="002060"/>
                </a:solidFill>
                <a:ea typeface="Calibri" pitchFamily="34" charset="0"/>
                <a:cs typeface="Calibri" pitchFamily="34" charset="0"/>
              </a:rPr>
              <a:t>Α. Νοσηλευτικές ενέργειες πριν την έναρξη της λήψης ιστορικού με τη μέθοδο της συνέντευξης</a:t>
            </a:r>
            <a:endParaRPr lang="el-GR" sz="1800" smtClean="0">
              <a:ea typeface="Calibri" pitchFamily="34" charset="0"/>
              <a:cs typeface="Times New Roman" pitchFamily="18" charset="0"/>
            </a:endParaRPr>
          </a:p>
          <a:p>
            <a:pPr marL="0" indent="0" algn="just">
              <a:lnSpc>
                <a:spcPct val="95000"/>
              </a:lnSpc>
              <a:buFont typeface="Wingdings" pitchFamily="2" charset="2"/>
              <a:buChar char=""/>
            </a:pPr>
            <a:r>
              <a:rPr lang="el-GR" sz="1800" smtClean="0">
                <a:ea typeface="Calibri" pitchFamily="34" charset="0"/>
                <a:cs typeface="Calibri" pitchFamily="34" charset="0"/>
              </a:rPr>
              <a:t>Μελετήστε</a:t>
            </a:r>
            <a:r>
              <a:rPr lang="el-GR" sz="1800" smtClean="0">
                <a:solidFill>
                  <a:srgbClr val="000000"/>
                </a:solidFill>
              </a:rPr>
              <a:t> τα παρόντα και τα προηγούμενα αρχεία και αναφορές, εφόσον είναι διαθέσιμα.</a:t>
            </a:r>
            <a:endParaRPr lang="el-GR" sz="18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1800" smtClean="0">
                <a:solidFill>
                  <a:srgbClr val="000000"/>
                </a:solidFill>
              </a:rPr>
              <a:t>Φροντίστε να μην παρεμβάλλονται  στερεότυπα και προκαταλήψεις στη σχέση σας με τον ασθενή.</a:t>
            </a:r>
            <a:endParaRPr lang="el-GR" sz="18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1800" smtClean="0">
                <a:solidFill>
                  <a:srgbClr val="000000"/>
                </a:solidFill>
              </a:rPr>
              <a:t>Φροντίστε για τη δημιουργία κατάλληλου περιβάλλοντος ανεξάρτητα από τον χώρο πρώτης επαφής σας με τον ασθενή (Τμήμα  Επειγόντων Περιστατικών, Γενικής Νοσηλείας, Πρωτοβάθμιας Περίθαλψης, Κατ’ Οίκον νοσηλείας κλπ). Κατάλληλο περιβάλλον σημαίνει, μεταξύ άλλων:</a:t>
            </a:r>
            <a:endParaRPr lang="el-GR" sz="18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1800" smtClean="0">
                <a:solidFill>
                  <a:srgbClr val="000000"/>
                </a:solidFill>
              </a:rPr>
              <a:t>χώρος εύκολα  προσβάσιμος, κατάλληλα εξοπλισμένος, χωρίς περισπασμούς της προσοχής, χωρίς διακοπές, με καλό φωτισμό, θερμοκρασία, άνεση κλπ.</a:t>
            </a:r>
            <a:endParaRPr lang="el-GR" sz="18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1800" smtClean="0">
                <a:solidFill>
                  <a:srgbClr val="000000"/>
                </a:solidFill>
              </a:rPr>
              <a:t>περιβάλλον ασφαλές για τον ασθενή και το νοσηλευτή. </a:t>
            </a:r>
            <a:endParaRPr lang="el-GR" sz="18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1800" smtClean="0">
                <a:solidFill>
                  <a:srgbClr val="000000"/>
                </a:solidFill>
              </a:rPr>
              <a:t>περιβάλλον που εξασφαλίζει τη διατήρηση της ιδιωτικότητας, της εμπιστευτικότητας και της αξιοπρέπειάς του ασθενή. </a:t>
            </a:r>
            <a:endParaRPr lang="el-GR" sz="18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1800" smtClean="0">
                <a:solidFill>
                  <a:srgbClr val="000000"/>
                </a:solidFill>
              </a:rPr>
              <a:t>Επιβεβαιώστε ότι υπάρχει διαθέσιμος χρόνος και από τους δύο. Συνήθως για νέες εισαγωγές απαιτούνται 20-30 λεπτά, ενώ για επανεξετάσεις 5-10 λεπτά. Η μη ύπαρξη του απαιτούμενου χρόνου μπορεί να οδηγήσει σε ελλιπείς πληροφορίες, οι οποίες μπορεί να επηρεάσουν αρνητικά τη φροντίδα του ασθενή.</a:t>
            </a:r>
            <a:endParaRPr lang="el-GR" sz="1800" smtClean="0">
              <a:latin typeface="Times New Roman" pitchFamily="18" charset="0"/>
              <a:cs typeface="Times New Roman" pitchFamily="18" charset="0"/>
            </a:endParaRPr>
          </a:p>
          <a:p>
            <a:pPr marL="0" indent="0">
              <a:lnSpc>
                <a:spcPct val="70000"/>
              </a:lnSpc>
            </a:pPr>
            <a:endParaRPr lang="el-GR" sz="1500" smtClean="0"/>
          </a:p>
        </p:txBody>
      </p:sp>
      <p:sp>
        <p:nvSpPr>
          <p:cNvPr id="6"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287463"/>
            <a:ext cx="10515600" cy="5570537"/>
          </a:xfrm>
          <a:ln w="28575">
            <a:solidFill>
              <a:schemeClr val="tx1"/>
            </a:solidFill>
          </a:ln>
        </p:spPr>
        <p:txBody>
          <a:bodyPr>
            <a:normAutofit/>
          </a:bodyPr>
          <a:lstStyle/>
          <a:p>
            <a:pPr marL="0" indent="0" algn="just">
              <a:lnSpc>
                <a:spcPct val="87000"/>
              </a:lnSpc>
              <a:buFont typeface="Arial" charset="0"/>
              <a:buNone/>
            </a:pPr>
            <a:r>
              <a:rPr lang="el-GR" sz="2000" b="1" smtClean="0">
                <a:solidFill>
                  <a:srgbClr val="002060"/>
                </a:solidFill>
                <a:ea typeface="Calibri" pitchFamily="34" charset="0"/>
                <a:cs typeface="Calibri" pitchFamily="34" charset="0"/>
              </a:rPr>
              <a:t>Β. Νοσηλευτικές ενέργειες κατά την εισαγωγική φάση της λήψης ιστορικού</a:t>
            </a:r>
            <a:endParaRPr lang="el-GR" sz="2000" smtClean="0">
              <a:ea typeface="Calibri" pitchFamily="34" charset="0"/>
              <a:cs typeface="Times New Roman" pitchFamily="18" charset="0"/>
            </a:endParaRPr>
          </a:p>
          <a:p>
            <a:pPr marL="0" indent="0" algn="just">
              <a:lnSpc>
                <a:spcPct val="95000"/>
              </a:lnSpc>
              <a:buFont typeface="Wingdings" pitchFamily="2" charset="2"/>
              <a:buChar char=""/>
            </a:pPr>
            <a:r>
              <a:rPr lang="el-GR" sz="2000" smtClean="0">
                <a:cs typeface="Times New Roman" pitchFamily="18" charset="0"/>
              </a:rPr>
              <a:t>Παρουσιάστε τον εαυτό σας (ονοματεπώνυμο, ιδιότητα κλπ) και ταυτοποιήστε τον ασθενή. </a:t>
            </a:r>
            <a:endParaRPr lang="el-GR" sz="20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2000" smtClean="0">
                <a:cs typeface="Times New Roman" pitchFamily="18" charset="0"/>
              </a:rPr>
              <a:t>Διατηρήστε την κατάλληλη απόσταση και τη σωστή θέση σε σχέση με τον ασθενή. Εξασφαλίστε οπτική επαφή στο επίπεδο των ματιών χωρίς εμπόδια και καθίστε σε καρέκλα σε κατάλληλη απόσταση από τον ασθενή. </a:t>
            </a:r>
            <a:endParaRPr lang="el-GR" sz="20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2000" smtClean="0">
                <a:cs typeface="Times New Roman" pitchFamily="18" charset="0"/>
              </a:rPr>
              <a:t>Εξασφαλίστε κατάλληλο χώρο. Η βέλτιστη  επιλογή, εφόσον το επιτρέπει η κατάσταση του ασθενή, είναι η λήψη του ιστορικού να γίνεται σε κάποιο κατάλληλο και άνετο χώρο γραφείου ή εξέτασης.</a:t>
            </a:r>
            <a:endParaRPr lang="el-GR" sz="20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2000" smtClean="0">
                <a:cs typeface="Times New Roman" pitchFamily="18" charset="0"/>
              </a:rPr>
              <a:t>Δηλώστε τον σκοπό της επίσκεψής σας</a:t>
            </a:r>
            <a:r>
              <a:rPr lang="el-GR" sz="2000" smtClean="0">
                <a:solidFill>
                  <a:srgbClr val="000000"/>
                </a:solidFill>
              </a:rPr>
              <a:t> και </a:t>
            </a:r>
            <a:r>
              <a:rPr lang="el-GR" sz="2000" smtClean="0">
                <a:cs typeface="Times New Roman" pitchFamily="18" charset="0"/>
              </a:rPr>
              <a:t>δημιουργείστε κλίμα εμπιστοσύνης. Συζητήστε για την αναγκαιότητα </a:t>
            </a:r>
            <a:r>
              <a:rPr lang="el-GR" sz="2000" smtClean="0">
                <a:solidFill>
                  <a:srgbClr val="000000"/>
                </a:solidFill>
              </a:rPr>
              <a:t>του σχεδίου νοσηλευτικής φροντίδας, τη συμμετοχή του ασθενή στην εφαρμογή του</a:t>
            </a:r>
            <a:r>
              <a:rPr lang="el-GR" sz="2000" smtClean="0">
                <a:cs typeface="Times New Roman" pitchFamily="18" charset="0"/>
              </a:rPr>
              <a:t> κλπ. </a:t>
            </a:r>
            <a:endParaRPr lang="el-GR" sz="2000" smtClean="0">
              <a:latin typeface="Times New Roman" pitchFamily="18" charset="0"/>
              <a:cs typeface="Times New Roman" pitchFamily="18" charset="0"/>
            </a:endParaRPr>
          </a:p>
          <a:p>
            <a:pPr marL="0" indent="0" algn="just">
              <a:lnSpc>
                <a:spcPct val="95000"/>
              </a:lnSpc>
              <a:buFont typeface="Arial" charset="0"/>
              <a:buNone/>
            </a:pPr>
            <a:r>
              <a:rPr lang="el-GR" sz="2000" smtClean="0">
                <a:ea typeface="Calibri" pitchFamily="34" charset="0"/>
                <a:cs typeface="Calibri" pitchFamily="34" charset="0"/>
              </a:rPr>
              <a:t>ΠΡΟΣΟΧΗ</a:t>
            </a:r>
          </a:p>
          <a:p>
            <a:pPr marL="0" indent="0" algn="just">
              <a:lnSpc>
                <a:spcPct val="95000"/>
              </a:lnSpc>
            </a:pPr>
            <a:r>
              <a:rPr lang="el-GR" sz="2000" smtClean="0">
                <a:solidFill>
                  <a:srgbClr val="000000"/>
                </a:solidFill>
                <a:ea typeface="Calibri" pitchFamily="34" charset="0"/>
                <a:cs typeface="Calibri" pitchFamily="34" charset="0"/>
              </a:rPr>
              <a:t>Οι πρώτες εντυπώσεις του ασθενή από την εικόνα σας είναι σημαντικές.  Το ντύσιμο, η ευγένεια και γενικότερα η καλή συμπεριφορά και η στάση του σώματός σας επηρεάζουν την ποιότητα της επικοινωνίας και των πληροφοριών που συλλέγονται.</a:t>
            </a:r>
            <a:endParaRPr lang="el-GR" sz="2000" smtClean="0">
              <a:ea typeface="Calibri" pitchFamily="34" charset="0"/>
              <a:cs typeface="Calibri" pitchFamily="34" charset="0"/>
            </a:endParaRPr>
          </a:p>
          <a:p>
            <a:pPr marL="0" indent="0">
              <a:lnSpc>
                <a:spcPct val="70000"/>
              </a:lnSpc>
            </a:pPr>
            <a:endParaRPr lang="el-GR" sz="1300" smtClean="0"/>
          </a:p>
        </p:txBody>
      </p:sp>
      <p:sp>
        <p:nvSpPr>
          <p:cNvPr id="6"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Θέση περιεχομένου 2"/>
          <p:cNvSpPr>
            <a:spLocks noGrp="1"/>
          </p:cNvSpPr>
          <p:nvPr>
            <p:ph idx="1"/>
          </p:nvPr>
        </p:nvSpPr>
        <p:spPr>
          <a:ln w="19050">
            <a:solidFill>
              <a:schemeClr val="tx1"/>
            </a:solidFill>
          </a:ln>
        </p:spPr>
        <p:txBody>
          <a:bodyPr/>
          <a:lstStyle/>
          <a:p>
            <a:pPr algn="just"/>
            <a:r>
              <a:rPr lang="el-GR" sz="2400" smtClean="0">
                <a:solidFill>
                  <a:srgbClr val="000000"/>
                </a:solidFill>
              </a:rPr>
              <a:t>Αναφερθείτε σε θέματα εμπιστευτικότητας</a:t>
            </a:r>
            <a:r>
              <a:rPr lang="el-GR" sz="2400" smtClean="0">
                <a:cs typeface="Times New Roman" pitchFamily="18" charset="0"/>
              </a:rPr>
              <a:t> και ζητήστε τη συγκατάθεση του ασθενή για τη λήψη των πληροφοριών. </a:t>
            </a:r>
          </a:p>
          <a:p>
            <a:pPr algn="just"/>
            <a:r>
              <a:rPr lang="el-GR" sz="2400" smtClean="0">
                <a:cs typeface="Times New Roman" pitchFamily="18" charset="0"/>
              </a:rPr>
              <a:t>Στον κώδικα Επαγγελματικής Συμπεριφοράς του Συμβουλίου Νοσηλευτών και Μαιών (NMC 2004) καθώς και στον Οδηγό Εφαρμογής Ορθής Πρακτικής Συγκατάθεσης του Τμήματος Υγείας (DH 2001) αναφέρεται ότι οι ασθενείς μπορούν να παρέχουν της συγκατάθεσή τους μόνο εάν είναι σε θέση να ενεργήσουν με τη δική τους ελεύθερη βούληση, έχουν κατανοήσει σε τι έχουν συμφωνήσει και έχουν αρκετές πληροφορίες στις οποίες θα βασιστεί η απόφασή τους. </a:t>
            </a:r>
          </a:p>
          <a:p>
            <a:pPr algn="just"/>
            <a:r>
              <a:rPr lang="el-GR" sz="2400" smtClean="0">
                <a:cs typeface="Times New Roman" pitchFamily="18" charset="0"/>
              </a:rPr>
              <a:t>Η ικανότητα του ασθενή να δώσει τη συγκατάθεσή του για τη λήψη ιστορικού είναι σημαντική και προστατεύεται αυστηρά από τη σχετική νομοθεσία. </a:t>
            </a:r>
          </a:p>
          <a:p>
            <a:endParaRPr lang="el-GR" smtClean="0"/>
          </a:p>
        </p:txBody>
      </p:sp>
      <p:sp>
        <p:nvSpPr>
          <p:cNvPr id="7"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397000"/>
            <a:ext cx="10515600" cy="5041900"/>
          </a:xfrm>
          <a:ln w="28575">
            <a:solidFill>
              <a:schemeClr val="tx1"/>
            </a:solidFill>
          </a:ln>
        </p:spPr>
        <p:txBody>
          <a:bodyPr>
            <a:normAutofit/>
          </a:bodyPr>
          <a:lstStyle/>
          <a:p>
            <a:pPr marL="342900" indent="-342900" algn="just">
              <a:lnSpc>
                <a:spcPct val="95000"/>
              </a:lnSpc>
              <a:buFont typeface="Wingdings" pitchFamily="2" charset="2"/>
              <a:buChar char=""/>
            </a:pPr>
            <a:r>
              <a:rPr lang="el-GR" sz="2200" smtClean="0">
                <a:cs typeface="Times New Roman" pitchFamily="18" charset="0"/>
              </a:rPr>
              <a:t>Εξηγήστε ότι η εμπλοκή των οικείων του θα πραγματοποιηθεί σύμφωνα με </a:t>
            </a:r>
            <a:r>
              <a:rPr lang="el-GR" sz="2200" smtClean="0">
                <a:solidFill>
                  <a:srgbClr val="000000"/>
                </a:solidFill>
                <a:cs typeface="Times New Roman" pitchFamily="18" charset="0"/>
              </a:rPr>
              <a:t>την επιθυμία του.</a:t>
            </a:r>
            <a:endParaRPr lang="el-GR" sz="2200" smtClean="0">
              <a:cs typeface="Times New Roman" pitchFamily="18" charset="0"/>
            </a:endParaRPr>
          </a:p>
          <a:p>
            <a:pPr marL="342900" indent="-342900" algn="just">
              <a:lnSpc>
                <a:spcPct val="95000"/>
              </a:lnSpc>
              <a:buFont typeface="Wingdings" pitchFamily="2" charset="2"/>
              <a:buChar char=""/>
            </a:pPr>
            <a:r>
              <a:rPr lang="el-GR" sz="2200" smtClean="0">
                <a:solidFill>
                  <a:srgbClr val="000000"/>
                </a:solidFill>
                <a:cs typeface="Times New Roman" pitchFamily="18" charset="0"/>
              </a:rPr>
              <a:t>Ζητήστε από τον ασθενή να ρωτάει όταν έχει απορίες σχετικά με την ιατρική ορολογία ή θέλει να αποσαφηνιστεί κάτι σε σχέση με τις ιατρικές οδηγίες.</a:t>
            </a:r>
            <a:endParaRPr lang="el-GR" sz="2200" smtClean="0">
              <a:cs typeface="Times New Roman" pitchFamily="18" charset="0"/>
            </a:endParaRPr>
          </a:p>
          <a:p>
            <a:pPr marL="342900" indent="-342900" algn="just">
              <a:lnSpc>
                <a:spcPct val="95000"/>
              </a:lnSpc>
              <a:buFont typeface="Wingdings" pitchFamily="2" charset="2"/>
              <a:buChar char=""/>
            </a:pPr>
            <a:r>
              <a:rPr lang="el-GR" sz="2200" smtClean="0">
                <a:solidFill>
                  <a:srgbClr val="000000"/>
                </a:solidFill>
              </a:rPr>
              <a:t>Ελέγξτε την ικανότητά του να συμμετέχει στη συνέντευξη.</a:t>
            </a:r>
            <a:r>
              <a:rPr lang="el-GR" sz="2200" smtClean="0">
                <a:solidFill>
                  <a:srgbClr val="000000"/>
                </a:solidFill>
                <a:ea typeface="Calibri" pitchFamily="34" charset="0"/>
                <a:cs typeface="Calibri" pitchFamily="34" charset="0"/>
              </a:rPr>
              <a:t> Υπάρχουν πολλοί παράγοντες που μπορεί να επηρεάσουν την ποιότητα και την αξιοπιστία των πληροφοριών που συλλέγονται κατά τη λήψη του νοσηλευτικού ιστορικού όπως το επίπεδο συνείδησης, η ψυχολογική του κατάσταση, τυχόν άγχος, πόνος, δυσφορία, ενόχληση, προβλήματα κατανόησης λόγω γλώσσας κλπ καθώς και το δικαίωμα του ασθενή να μην παρέχει πληροφορίες που θεωρεί πολύ προσωπικές.</a:t>
            </a:r>
            <a:endParaRPr lang="el-GR" sz="2200" smtClean="0">
              <a:cs typeface="Times New Roman" pitchFamily="18" charset="0"/>
            </a:endParaRPr>
          </a:p>
          <a:p>
            <a:pPr marL="342900" indent="-342900" algn="just">
              <a:lnSpc>
                <a:spcPct val="95000"/>
              </a:lnSpc>
              <a:buFont typeface="Wingdings" pitchFamily="2" charset="2"/>
              <a:buChar char=""/>
            </a:pPr>
            <a:r>
              <a:rPr lang="el-GR" sz="2200" smtClean="0">
                <a:solidFill>
                  <a:srgbClr val="000000"/>
                </a:solidFill>
                <a:ea typeface="Calibri" pitchFamily="34" charset="0"/>
                <a:cs typeface="Calibri" pitchFamily="34" charset="0"/>
              </a:rPr>
              <a:t>Ξεκινήστε με τη λήψη των προσωπικών στοιχείων </a:t>
            </a:r>
            <a:r>
              <a:rPr lang="el-GR" sz="2200" smtClean="0">
                <a:solidFill>
                  <a:srgbClr val="000000"/>
                </a:solidFill>
                <a:cs typeface="Times New Roman" pitchFamily="18" charset="0"/>
              </a:rPr>
              <a:t>(ονοματεπώνυμο, ηλικία, </a:t>
            </a:r>
            <a:r>
              <a:rPr lang="el-GR" sz="2200" smtClean="0">
                <a:cs typeface="Times New Roman" pitchFamily="18" charset="0"/>
              </a:rPr>
              <a:t>κατοικία, επάγγελμα κλπ), εκτός εάν η κατάσταση του ασθενή είναι πολύ σοβαρή, οπότε ρωτάτε το όνομά του και στη συνέχεια προχωράτε στο επόμενο βήμα που περιγράφεται στο επόμενο στάδιο.</a:t>
            </a:r>
          </a:p>
          <a:p>
            <a:pPr marL="342900" indent="-342900">
              <a:lnSpc>
                <a:spcPct val="70000"/>
              </a:lnSpc>
            </a:pPr>
            <a:endParaRPr lang="el-GR" sz="1800" smtClean="0"/>
          </a:p>
        </p:txBody>
      </p:sp>
      <p:sp>
        <p:nvSpPr>
          <p:cNvPr id="4"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757238" y="1503363"/>
            <a:ext cx="10685462" cy="4445000"/>
          </a:xfrm>
          <a:ln w="28575">
            <a:solidFill>
              <a:schemeClr val="tx1"/>
            </a:solidFill>
          </a:ln>
        </p:spPr>
        <p:txBody>
          <a:bodyPr rtlCol="0">
            <a:normAutofit fontScale="92500" lnSpcReduction="10000"/>
          </a:bodyPr>
          <a:lstStyle/>
          <a:p>
            <a:pPr algn="just" fontAlgn="auto">
              <a:lnSpc>
                <a:spcPct val="110000"/>
              </a:lnSpc>
              <a:spcAft>
                <a:spcPts val="0"/>
              </a:spcAft>
              <a:buFont typeface="Arial" panose="020B0604020202020204" pitchFamily="34" charset="0"/>
              <a:buChar char="•"/>
              <a:defRPr/>
            </a:pPr>
            <a:r>
              <a:rPr lang="el-GR" sz="2600" dirty="0"/>
              <a:t>Η λήψη του νοσηλευτικού ιστορικού γίνεται κυρίως μέσω της </a:t>
            </a:r>
            <a:r>
              <a:rPr lang="el-GR" sz="2600" b="1" dirty="0">
                <a:solidFill>
                  <a:srgbClr val="00B050"/>
                </a:solidFill>
              </a:rPr>
              <a:t>συνέντευξης </a:t>
            </a:r>
            <a:r>
              <a:rPr lang="el-GR" sz="2600" dirty="0"/>
              <a:t>και συμπληρώνεται με την </a:t>
            </a:r>
            <a:r>
              <a:rPr lang="el-GR" sz="2600" b="1" dirty="0">
                <a:solidFill>
                  <a:srgbClr val="00B050"/>
                </a:solidFill>
              </a:rPr>
              <a:t>παρατήρηση</a:t>
            </a:r>
            <a:r>
              <a:rPr lang="el-GR" sz="2600" dirty="0"/>
              <a:t> και την </a:t>
            </a:r>
            <a:r>
              <a:rPr lang="el-GR" sz="2600" b="1" dirty="0">
                <a:solidFill>
                  <a:srgbClr val="00B050"/>
                </a:solidFill>
              </a:rPr>
              <a:t>αντικειμενική/φυσική εξέταση</a:t>
            </a:r>
            <a:r>
              <a:rPr lang="el-GR" sz="2600" dirty="0"/>
              <a:t>. </a:t>
            </a:r>
          </a:p>
          <a:p>
            <a:pPr algn="just" fontAlgn="auto">
              <a:lnSpc>
                <a:spcPct val="110000"/>
              </a:lnSpc>
              <a:spcAft>
                <a:spcPts val="0"/>
              </a:spcAft>
              <a:buFont typeface="Arial" panose="020B0604020202020204" pitchFamily="34" charset="0"/>
              <a:buChar char="•"/>
              <a:defRPr/>
            </a:pPr>
            <a:endParaRPr lang="el-GR" sz="2600" dirty="0"/>
          </a:p>
          <a:p>
            <a:pPr algn="just" fontAlgn="auto">
              <a:lnSpc>
                <a:spcPct val="110000"/>
              </a:lnSpc>
              <a:spcAft>
                <a:spcPts val="0"/>
              </a:spcAft>
              <a:buFont typeface="Arial" panose="020B0604020202020204" pitchFamily="34" charset="0"/>
              <a:buChar char="•"/>
              <a:defRPr/>
            </a:pPr>
            <a:r>
              <a:rPr lang="el-GR" sz="2600" dirty="0"/>
              <a:t>Πρέπει να πραγματοποιείται όσο το δυνατόν πιο σύντομα μετά την επαφή του ασθενή με τη μονάδα υγείας και τον νοσηλευτή και μπορεί να λαμβάνει χώρα είτε μεμονωμένα είτε ταυτόχρονα με την εφαρμογή άλλων νοσηλευτικών παρεμβάσεων. </a:t>
            </a:r>
          </a:p>
          <a:p>
            <a:pPr algn="just" fontAlgn="auto">
              <a:lnSpc>
                <a:spcPct val="110000"/>
              </a:lnSpc>
              <a:spcAft>
                <a:spcPts val="0"/>
              </a:spcAft>
              <a:buFont typeface="Arial" panose="020B0604020202020204" pitchFamily="34" charset="0"/>
              <a:buChar char="•"/>
              <a:defRPr/>
            </a:pPr>
            <a:endParaRPr lang="el-GR" sz="2600" dirty="0"/>
          </a:p>
          <a:p>
            <a:pPr algn="just" fontAlgn="auto">
              <a:lnSpc>
                <a:spcPct val="110000"/>
              </a:lnSpc>
              <a:spcAft>
                <a:spcPts val="0"/>
              </a:spcAft>
              <a:buFont typeface="Arial" panose="020B0604020202020204" pitchFamily="34" charset="0"/>
              <a:buChar char="•"/>
              <a:defRPr/>
            </a:pPr>
            <a:r>
              <a:rPr lang="el-GR" sz="2600" dirty="0"/>
              <a:t>Πρόσθετες πληροφορίες μπορεί να αναζητηθούν από </a:t>
            </a:r>
            <a:r>
              <a:rPr lang="el-GR" sz="2600" b="1" dirty="0">
                <a:solidFill>
                  <a:srgbClr val="00B050"/>
                </a:solidFill>
              </a:rPr>
              <a:t>άλλες πηγές αντικειμενικών δεδομένων όπως το ιατρικό αρχείο του ασθενή.  </a:t>
            </a:r>
          </a:p>
          <a:p>
            <a:pPr fontAlgn="auto">
              <a:spcAft>
                <a:spcPts val="0"/>
              </a:spcAft>
              <a:buFont typeface="Arial" panose="020B0604020202020204" pitchFamily="34" charset="0"/>
              <a:buChar char="•"/>
              <a:defRPr/>
            </a:pPr>
            <a:endParaRPr lang="el-GR" dirty="0"/>
          </a:p>
        </p:txBody>
      </p:sp>
      <p:sp>
        <p:nvSpPr>
          <p:cNvPr id="4" name="Τίτλος 1">
            <a:extLst>
              <a:ext uri="{FF2B5EF4-FFF2-40B4-BE49-F238E27FC236}"/>
            </a:extLst>
          </p:cNvPr>
          <p:cNvSpPr>
            <a:spLocks noGrp="1"/>
          </p:cNvSpPr>
          <p:nvPr>
            <p:ph type="title"/>
          </p:nvPr>
        </p:nvSpPr>
        <p:spPr>
          <a:xfrm>
            <a:off x="838200" y="365125"/>
            <a:ext cx="10604500" cy="654050"/>
          </a:xfrm>
          <a:solidFill>
            <a:schemeClr val="accent2">
              <a:lumMod val="60000"/>
              <a:lumOff val="40000"/>
            </a:schemeClr>
          </a:solidFill>
        </p:spPr>
        <p:txBody>
          <a:bodyPr rtlCol="0">
            <a:normAutofit/>
          </a:bodyPr>
          <a:lstStyle/>
          <a:p>
            <a:pPr algn="ctr" fontAlgn="auto">
              <a:spcAft>
                <a:spcPts val="0"/>
              </a:spcAft>
              <a:defRPr/>
            </a:pPr>
            <a:r>
              <a:rPr lang="el-GR" sz="3200" b="1" dirty="0">
                <a:latin typeface="+mn-lt"/>
              </a:rPr>
              <a:t>Νοσηλευτικό Ιστορικό</a:t>
            </a:r>
            <a:endParaRPr lang="el-GR" sz="3200" dirty="0">
              <a:latin typeface="+mn-l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20825"/>
            <a:ext cx="10515600" cy="4611688"/>
          </a:xfrm>
          <a:ln w="28575">
            <a:solidFill>
              <a:schemeClr val="tx1"/>
            </a:solidFill>
          </a:ln>
        </p:spPr>
        <p:txBody>
          <a:bodyPr>
            <a:normAutofit/>
          </a:bodyPr>
          <a:lstStyle/>
          <a:p>
            <a:pPr marL="0" indent="0" algn="just">
              <a:lnSpc>
                <a:spcPct val="140000"/>
              </a:lnSpc>
              <a:buFont typeface="Arial" charset="0"/>
              <a:buNone/>
            </a:pPr>
            <a:r>
              <a:rPr lang="el-GR" sz="2400" b="1" smtClean="0">
                <a:solidFill>
                  <a:srgbClr val="002060"/>
                </a:solidFill>
                <a:ea typeface="Calibri" pitchFamily="34" charset="0"/>
                <a:cs typeface="Calibri" pitchFamily="34" charset="0"/>
              </a:rPr>
              <a:t>Γ. Νοσηλευτικές ενέργειες κατά την κύρια φάση λήψης των πληροφοριών</a:t>
            </a:r>
            <a:endParaRPr lang="el-GR" sz="2400" smtClean="0">
              <a:ea typeface="Calibri" pitchFamily="34" charset="0"/>
              <a:cs typeface="Times New Roman" pitchFamily="18" charset="0"/>
            </a:endParaRPr>
          </a:p>
          <a:p>
            <a:pPr marL="0" indent="0" algn="just">
              <a:lnSpc>
                <a:spcPct val="140000"/>
              </a:lnSpc>
              <a:buFont typeface="Wingdings" pitchFamily="2" charset="2"/>
              <a:buChar char=""/>
            </a:pPr>
            <a:r>
              <a:rPr lang="el-GR" sz="2400" smtClean="0">
                <a:cs typeface="Times New Roman" pitchFamily="18" charset="0"/>
              </a:rPr>
              <a:t>Η αναζήτηση πληροφοριών σχετικά με το παρόν πρόβλημα ξεκινά με μια ερώτηση ανοικτού τύπου η οποία θα παράσχει σημαντικές πληροφορίες, όπως για παράδειγμα: </a:t>
            </a:r>
            <a:r>
              <a:rPr lang="el-GR" sz="2400" i="1" smtClean="0">
                <a:cs typeface="Times New Roman" pitchFamily="18" charset="0"/>
              </a:rPr>
              <a:t>«Ποιο είναι το πρόβλημά σας;» </a:t>
            </a:r>
            <a:r>
              <a:rPr lang="el-GR" sz="2400" smtClean="0">
                <a:cs typeface="Times New Roman" pitchFamily="18" charset="0"/>
              </a:rPr>
              <a:t>ή </a:t>
            </a:r>
            <a:r>
              <a:rPr lang="el-GR" sz="2400" i="1" smtClean="0">
                <a:cs typeface="Times New Roman" pitchFamily="18" charset="0"/>
              </a:rPr>
              <a:t>«Μιλήστε μου για το πρόβλημά σας»</a:t>
            </a:r>
            <a:r>
              <a:rPr lang="el-GR" sz="2400" smtClean="0">
                <a:cs typeface="Times New Roman" pitchFamily="18" charset="0"/>
              </a:rPr>
              <a:t>. </a:t>
            </a:r>
          </a:p>
          <a:p>
            <a:pPr marL="0" indent="0" algn="just">
              <a:lnSpc>
                <a:spcPct val="140000"/>
              </a:lnSpc>
              <a:buFont typeface="Wingdings" pitchFamily="2" charset="2"/>
              <a:buChar char=""/>
            </a:pPr>
            <a:r>
              <a:rPr lang="el-GR" sz="2400" smtClean="0">
                <a:cs typeface="Times New Roman" pitchFamily="18" charset="0"/>
              </a:rPr>
              <a:t>Στη συνέχεια, ο νοσηλευτής ζητά από τον ασθενή πιο συγκεκριμένες πληροφορίες και λεπτομέρειες σχετικά με τα συμπτώματά του ξεκινώντας από το προεξάρχον. </a:t>
            </a:r>
          </a:p>
          <a:p>
            <a:pPr marL="0" indent="0">
              <a:lnSpc>
                <a:spcPct val="80000"/>
              </a:lnSpc>
            </a:pPr>
            <a:endParaRPr lang="el-GR" smtClean="0"/>
          </a:p>
        </p:txBody>
      </p:sp>
      <p:sp>
        <p:nvSpPr>
          <p:cNvPr id="7"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495425"/>
            <a:ext cx="10515600" cy="4351338"/>
          </a:xfrm>
          <a:ln w="28575">
            <a:solidFill>
              <a:schemeClr val="tx1"/>
            </a:solidFill>
          </a:ln>
        </p:spPr>
        <p:txBody>
          <a:bodyPr>
            <a:normAutofit/>
          </a:bodyPr>
          <a:lstStyle/>
          <a:p>
            <a:pPr marL="342900" indent="-342900" algn="just">
              <a:lnSpc>
                <a:spcPct val="95000"/>
              </a:lnSpc>
              <a:buFont typeface="Wingdings" pitchFamily="2" charset="2"/>
              <a:buChar char=""/>
            </a:pPr>
            <a:r>
              <a:rPr lang="el-GR" sz="2400" smtClean="0">
                <a:solidFill>
                  <a:srgbClr val="000000"/>
                </a:solidFill>
              </a:rPr>
              <a:t>Ακολουθείστε τα βήματα συλλογής των πληροφοριών με τη σειρά που αναφέρεται στην ενότητα «Βασικά Στοιχεία του Νοσηλευτικού Ιστορικού». Αυτά περιλαμβάνουν τα κύρια ενοχλήματα / παρούσα κατάσταση υγείας, προηγούμενο ιατρικό ιστορικό / ατομικό αναμνηστικό (νοσήματα και θεραπευτική αντιμετώπιση, ιστορικό λήψης φαρμάκων, αλλεργίες, ψυχοκοινωνικό ιστορικό, τρόπος ζωής και καθημερινές δραστηριότητες, επαγγελματικό, σεξουαλικό ιστορικό και οικογενειακό / κληρονομικό ιστορικό, εξέταση ανά συστήματα.</a:t>
            </a:r>
            <a:endParaRPr lang="el-GR" sz="2400" smtClean="0">
              <a:cs typeface="Times New Roman" pitchFamily="18" charset="0"/>
            </a:endParaRPr>
          </a:p>
          <a:p>
            <a:pPr marL="342900" indent="-342900" algn="just">
              <a:lnSpc>
                <a:spcPct val="95000"/>
              </a:lnSpc>
              <a:buFont typeface="Arial" charset="0"/>
              <a:buNone/>
            </a:pPr>
            <a:r>
              <a:rPr lang="el-GR" sz="2400" smtClean="0">
                <a:solidFill>
                  <a:srgbClr val="000000"/>
                </a:solidFill>
              </a:rPr>
              <a:t>ΠΡΟΣΟΧΗ</a:t>
            </a:r>
            <a:endParaRPr lang="el-GR" sz="2400" smtClean="0">
              <a:cs typeface="Times New Roman" pitchFamily="18" charset="0"/>
            </a:endParaRPr>
          </a:p>
          <a:p>
            <a:pPr marL="342900" indent="-342900" algn="just">
              <a:lnSpc>
                <a:spcPct val="87000"/>
              </a:lnSpc>
            </a:pPr>
            <a:r>
              <a:rPr lang="el-GR" sz="2400" smtClean="0">
                <a:solidFill>
                  <a:srgbClr val="000000"/>
                </a:solidFill>
                <a:ea typeface="Calibri" pitchFamily="34" charset="0"/>
                <a:cs typeface="Calibri" pitchFamily="34" charset="0"/>
              </a:rPr>
              <a:t>Να χρησιμοποιείτε συχνά τις συντμήσεις, συντομογραφίες και αρτικόλεξα που είναι κοινώς αποδεκτά π.χ. </a:t>
            </a:r>
            <a:r>
              <a:rPr lang="en-US" sz="2400" smtClean="0">
                <a:solidFill>
                  <a:srgbClr val="000000"/>
                </a:solidFill>
                <a:ea typeface="Calibri" pitchFamily="34" charset="0"/>
                <a:cs typeface="Calibri" pitchFamily="34" charset="0"/>
              </a:rPr>
              <a:t>IV</a:t>
            </a:r>
            <a:r>
              <a:rPr lang="el-GR" sz="2400" smtClean="0">
                <a:solidFill>
                  <a:srgbClr val="000000"/>
                </a:solidFill>
                <a:ea typeface="Calibri" pitchFamily="34" charset="0"/>
                <a:cs typeface="Calibri" pitchFamily="34" charset="0"/>
              </a:rPr>
              <a:t> αντί για ενδοφλέβια αγωγή (Πίνακας 8).</a:t>
            </a:r>
            <a:endParaRPr lang="el-GR" sz="2400" smtClean="0">
              <a:ea typeface="Calibri" pitchFamily="34" charset="0"/>
              <a:cs typeface="Times New Roman" pitchFamily="18" charset="0"/>
            </a:endParaRPr>
          </a:p>
          <a:p>
            <a:pPr marL="342900" indent="-342900">
              <a:lnSpc>
                <a:spcPct val="70000"/>
              </a:lnSpc>
            </a:pPr>
            <a:endParaRPr lang="el-GR" sz="2400" smtClean="0"/>
          </a:p>
        </p:txBody>
      </p:sp>
      <p:sp>
        <p:nvSpPr>
          <p:cNvPr id="7"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468438"/>
            <a:ext cx="10515600" cy="4351337"/>
          </a:xfrm>
          <a:ln w="38100">
            <a:solidFill>
              <a:schemeClr val="tx1"/>
            </a:solidFill>
          </a:ln>
        </p:spPr>
        <p:txBody>
          <a:bodyPr>
            <a:normAutofit/>
          </a:bodyPr>
          <a:lstStyle/>
          <a:p>
            <a:pPr marL="342900" indent="-342900" algn="just">
              <a:lnSpc>
                <a:spcPct val="105000"/>
              </a:lnSpc>
              <a:buFont typeface="Wingdings" pitchFamily="2" charset="2"/>
              <a:buChar char=""/>
            </a:pPr>
            <a:r>
              <a:rPr lang="el-GR" sz="2400" smtClean="0">
                <a:solidFill>
                  <a:srgbClr val="000000"/>
                </a:solidFill>
              </a:rPr>
              <a:t>Ακολουθείστε την προτεινόμενη σειρά με βάση το είδος του νοσηλευτικού ιστορικού ανάλογα με την πολιτική που εφαρμόζει η </a:t>
            </a:r>
            <a:r>
              <a:rPr lang="el-GR" sz="2400" smtClean="0">
                <a:solidFill>
                  <a:srgbClr val="000000"/>
                </a:solidFill>
                <a:latin typeface="Times New Roman" pitchFamily="18" charset="0"/>
                <a:ea typeface="Calibri" pitchFamily="34" charset="0"/>
                <a:cs typeface="Calibri" pitchFamily="34" charset="0"/>
              </a:rPr>
              <a:t>μονάδα </a:t>
            </a:r>
            <a:r>
              <a:rPr lang="el-GR" sz="2400" smtClean="0">
                <a:solidFill>
                  <a:srgbClr val="000000"/>
                </a:solidFill>
              </a:rPr>
              <a:t>υγείας. Η ακρίβεια και η πληρότητα του νοσηλευτικού ιστορικού εξαρτάται σε σημαντικό βαθμό από την ικανότητα του νοσηλευτή να χρησιμοποιεί με αποτελεσματικό τρόπο τις βασικές τεχνικές επικοινωνίας.</a:t>
            </a:r>
            <a:endParaRPr lang="el-GR" sz="2400" smtClean="0">
              <a:latin typeface="Times New Roman" pitchFamily="18" charset="0"/>
              <a:cs typeface="Times New Roman" pitchFamily="18" charset="0"/>
            </a:endParaRPr>
          </a:p>
          <a:p>
            <a:pPr marL="342900" indent="-342900" algn="just">
              <a:lnSpc>
                <a:spcPct val="105000"/>
              </a:lnSpc>
              <a:buFont typeface="Wingdings" pitchFamily="2" charset="2"/>
              <a:buChar char=""/>
            </a:pPr>
            <a:r>
              <a:rPr lang="el-GR" sz="2400" smtClean="0">
                <a:cs typeface="Times New Roman" pitchFamily="18" charset="0"/>
              </a:rPr>
              <a:t>Χρησιμοποιήστε κατάλληλες δεξιότητες επικοινωνίας (ενεργητική ακρόαση, ανοικτές και κλειστές ερωτήσεις, επαναδιατύπωση, αποσαφήνιση, επανάληψη κλπ).</a:t>
            </a:r>
            <a:endParaRPr lang="el-GR" sz="2400" smtClean="0">
              <a:latin typeface="Times New Roman" pitchFamily="18" charset="0"/>
              <a:cs typeface="Times New Roman" pitchFamily="18" charset="0"/>
            </a:endParaRPr>
          </a:p>
          <a:p>
            <a:pPr marL="342900" indent="-342900" algn="just">
              <a:lnSpc>
                <a:spcPct val="105000"/>
              </a:lnSpc>
              <a:buFont typeface="Wingdings" pitchFamily="2" charset="2"/>
              <a:buChar char=""/>
            </a:pPr>
            <a:r>
              <a:rPr lang="el-GR" sz="2400" smtClean="0">
                <a:solidFill>
                  <a:srgbClr val="000000"/>
                </a:solidFill>
              </a:rPr>
              <a:t>Για κάθε σημαντικό σύμπτωμα διερευνήστε τα χαρακτηριστικά του σύμφωνα με τον πίνακα 7.</a:t>
            </a:r>
            <a:endParaRPr lang="el-GR" sz="2400" smtClean="0">
              <a:latin typeface="Times New Roman" pitchFamily="18" charset="0"/>
              <a:cs typeface="Times New Roman" pitchFamily="18" charset="0"/>
            </a:endParaRPr>
          </a:p>
          <a:p>
            <a:pPr marL="342900" indent="-342900">
              <a:lnSpc>
                <a:spcPct val="80000"/>
              </a:lnSpc>
            </a:pPr>
            <a:endParaRPr lang="el-GR" sz="2400" smtClean="0"/>
          </a:p>
        </p:txBody>
      </p:sp>
      <p:sp>
        <p:nvSpPr>
          <p:cNvPr id="6"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14388" y="1365250"/>
            <a:ext cx="10515600" cy="5334000"/>
          </a:xfrm>
          <a:ln w="28575">
            <a:solidFill>
              <a:schemeClr val="tx1"/>
            </a:solidFill>
          </a:ln>
        </p:spPr>
        <p:txBody>
          <a:bodyPr>
            <a:normAutofit/>
          </a:bodyPr>
          <a:lstStyle/>
          <a:p>
            <a:pPr marL="342900" indent="-342900" algn="just">
              <a:lnSpc>
                <a:spcPct val="95000"/>
              </a:lnSpc>
              <a:buFont typeface="Wingdings" pitchFamily="2" charset="2"/>
              <a:buChar char=""/>
            </a:pPr>
            <a:r>
              <a:rPr lang="el-GR" sz="2400" smtClean="0">
                <a:solidFill>
                  <a:srgbClr val="000000"/>
                </a:solidFill>
              </a:rPr>
              <a:t>Πρόσθετες επικουρικές ερωτήσεις για πιο λεπτομερή περιγραφή της παρούσας κατάστασης είναι:</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solidFill>
                  <a:srgbClr val="000000"/>
                </a:solidFill>
              </a:rPr>
              <a:t>Παρακαλώ πείτε μου τους λόγους για τους οποίους ήρθατε εδώ.</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solidFill>
                  <a:srgbClr val="000000"/>
                </a:solidFill>
              </a:rPr>
              <a:t>Παρακαλώ πείτε μου τι είναι αυτό που σας απασχολεί;</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solidFill>
                  <a:srgbClr val="000000"/>
                </a:solidFill>
              </a:rPr>
              <a:t>Παρακαλώ πείτε μου ποιο είναι το πρόβλημά σας;</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solidFill>
                  <a:srgbClr val="000000"/>
                </a:solidFill>
              </a:rPr>
              <a:t>Από πού θα θέλατε να αρχίσετε;</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solidFill>
                  <a:srgbClr val="000000"/>
                </a:solidFill>
              </a:rPr>
              <a:t>Πότε αρχίσατε να νιώθετε έτσι;</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solidFill>
                  <a:srgbClr val="000000"/>
                </a:solidFill>
              </a:rPr>
              <a:t>Πείτε μου περισσότερα γι’ αυτό το σύμπτωμα.</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solidFill>
                  <a:srgbClr val="000000"/>
                </a:solidFill>
              </a:rPr>
              <a:t>Από το 0 έως το 10 βαθμολογείστε πόσο έντονα νιώθετε τον πόνο στο πόδι σας.</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cs typeface="Times New Roman" pitchFamily="18" charset="0"/>
              </a:rPr>
              <a:t>Ήταν ξαφνικό ή έχει αναπτυχθεί σταδιακά;</a:t>
            </a:r>
            <a:endParaRPr lang="el-GR" sz="24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400" smtClean="0">
                <a:cs typeface="Times New Roman" pitchFamily="18" charset="0"/>
              </a:rPr>
              <a:t>Πόσο διαρκεί;</a:t>
            </a:r>
            <a:endParaRPr lang="el-GR" sz="2400" smtClean="0">
              <a:latin typeface="Times New Roman" pitchFamily="18" charset="0"/>
              <a:cs typeface="Times New Roman" pitchFamily="18" charset="0"/>
            </a:endParaRPr>
          </a:p>
          <a:p>
            <a:pPr marL="342900" indent="-342900">
              <a:lnSpc>
                <a:spcPct val="70000"/>
              </a:lnSpc>
            </a:pPr>
            <a:endParaRPr lang="el-GR" sz="2400" smtClean="0"/>
          </a:p>
        </p:txBody>
      </p:sp>
      <p:sp>
        <p:nvSpPr>
          <p:cNvPr id="4"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98525" y="1333500"/>
            <a:ext cx="10515600" cy="5130800"/>
          </a:xfrm>
          <a:ln w="28575">
            <a:solidFill>
              <a:schemeClr val="tx1"/>
            </a:solidFill>
          </a:ln>
        </p:spPr>
        <p:txBody>
          <a:bodyPr>
            <a:normAutofit/>
          </a:bodyPr>
          <a:lstStyle/>
          <a:p>
            <a:pPr marL="342900" indent="-342900" algn="just">
              <a:lnSpc>
                <a:spcPct val="95000"/>
              </a:lnSpc>
              <a:buFont typeface="Wingdings" pitchFamily="2" charset="2"/>
              <a:buChar char=""/>
            </a:pPr>
            <a:r>
              <a:rPr lang="el-GR" sz="2000" smtClean="0">
                <a:cs typeface="Times New Roman" pitchFamily="18" charset="0"/>
              </a:rPr>
              <a:t>Που εντοπίζεται; Που αντανακλά;</a:t>
            </a:r>
            <a:endParaRPr lang="el-GR" sz="20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000" smtClean="0">
                <a:cs typeface="Times New Roman" pitchFamily="18" charset="0"/>
              </a:rPr>
              <a:t>Τι σας ανακουφίζει ή τι το επιδεινώνει;</a:t>
            </a:r>
            <a:endParaRPr lang="el-GR" sz="2000" smtClean="0">
              <a:latin typeface="Times New Roman" pitchFamily="18" charset="0"/>
              <a:cs typeface="Times New Roman" pitchFamily="18" charset="0"/>
            </a:endParaRPr>
          </a:p>
          <a:p>
            <a:pPr marL="342900" indent="-342900" algn="just">
              <a:lnSpc>
                <a:spcPct val="95000"/>
              </a:lnSpc>
              <a:buFont typeface="Wingdings" pitchFamily="2" charset="2"/>
              <a:buChar char=""/>
            </a:pPr>
            <a:r>
              <a:rPr lang="el-GR" sz="2000" smtClean="0">
                <a:cs typeface="Times New Roman" pitchFamily="18" charset="0"/>
              </a:rPr>
              <a:t>Υπάρχει κάποιο άλλο σύμπτωμα πριν, ταυτόχρονα ή μετά από αυτό;</a:t>
            </a:r>
            <a:r>
              <a:rPr lang="el-GR" sz="2000" smtClean="0">
                <a:ea typeface="Calibri" pitchFamily="34" charset="0"/>
                <a:cs typeface="Calibri" pitchFamily="34" charset="0"/>
              </a:rPr>
              <a:t> </a:t>
            </a:r>
            <a:endParaRPr lang="el-GR" sz="2000" smtClean="0">
              <a:ea typeface="Calibri" pitchFamily="34" charset="0"/>
              <a:cs typeface="Times New Roman" pitchFamily="18" charset="0"/>
            </a:endParaRPr>
          </a:p>
          <a:p>
            <a:pPr marL="342900" indent="-342900" algn="just">
              <a:lnSpc>
                <a:spcPct val="87000"/>
              </a:lnSpc>
              <a:buFont typeface="Arial" charset="0"/>
              <a:buNone/>
            </a:pPr>
            <a:r>
              <a:rPr lang="el-GR" sz="2000" smtClean="0">
                <a:ea typeface="Calibri" pitchFamily="34" charset="0"/>
                <a:cs typeface="Calibri" pitchFamily="34" charset="0"/>
              </a:rPr>
              <a:t>ΠΡΟΣΟΧΗ</a:t>
            </a:r>
          </a:p>
          <a:p>
            <a:pPr marL="342900" indent="-342900" algn="just">
              <a:lnSpc>
                <a:spcPct val="95000"/>
              </a:lnSpc>
            </a:pPr>
            <a:r>
              <a:rPr lang="el-GR" sz="2000" smtClean="0">
                <a:solidFill>
                  <a:srgbClr val="000000"/>
                </a:solidFill>
                <a:ea typeface="Calibri" pitchFamily="34" charset="0"/>
                <a:cs typeface="Calibri" pitchFamily="34" charset="0"/>
              </a:rPr>
              <a:t>Οι πληροφορίες πρέπει να είναι σχετικές με τη κατάσταση του ασθενή, ακριβείς και να ανταποκρίνονται στα γεγονότα. Πρέπει να καταγράφονται τα ευρήματα και όχι οι ερμηνείες τους από το νοσηλευτικό προσωπικό (όπως π.χ. όταν ο νοσηλευτής παρατηρεί ότι ένας ασθενής παρουσιάζει ερυθρότητα προσώπου και εφίδρωση και καταγράφει ότι έχει πυρετό αντί να θερμομετρήσει τον ασθενή και να καταγράψει τη θερμοκρασία του σώματός του. </a:t>
            </a:r>
            <a:r>
              <a:rPr lang="el-GR" sz="2000" smtClean="0">
                <a:ea typeface="Calibri" pitchFamily="34" charset="0"/>
                <a:cs typeface="Calibri" pitchFamily="34" charset="0"/>
              </a:rPr>
              <a:t> </a:t>
            </a:r>
          </a:p>
          <a:p>
            <a:pPr marL="342900" indent="-342900" algn="just">
              <a:lnSpc>
                <a:spcPct val="70000"/>
              </a:lnSpc>
              <a:buFont typeface="Times New Roman" pitchFamily="18" charset="0"/>
              <a:buChar char="•"/>
            </a:pPr>
            <a:r>
              <a:rPr lang="el-GR" sz="2000" smtClean="0">
                <a:solidFill>
                  <a:srgbClr val="000000"/>
                </a:solidFill>
              </a:rPr>
              <a:t>Ακούστε τον ασθενή με προσοχή. Δείξτε με λεκτικό και μη λεκτικό τρόπο ότι έγινε κατανοητός. </a:t>
            </a:r>
            <a:endParaRPr lang="el-GR" sz="2000" smtClean="0">
              <a:latin typeface="Times New Roman" pitchFamily="18" charset="0"/>
              <a:cs typeface="Times New Roman" pitchFamily="18" charset="0"/>
            </a:endParaRPr>
          </a:p>
          <a:p>
            <a:pPr marL="342900" indent="-342900" algn="just">
              <a:lnSpc>
                <a:spcPct val="70000"/>
              </a:lnSpc>
              <a:buFont typeface="Times New Roman" pitchFamily="18" charset="0"/>
              <a:buChar char="•"/>
            </a:pPr>
            <a:r>
              <a:rPr lang="el-GR" sz="2000" smtClean="0">
                <a:solidFill>
                  <a:srgbClr val="000000"/>
                </a:solidFill>
              </a:rPr>
              <a:t>Συμπληρώστε όλες τις ενότητες ακόμη και όταν δεν υπάρχουν συμπτώματα. Κενό σε μια ενότητα μπορεί να υποδηλώνει ότι ο ασθενής δεν ρωτήθηκε. Όταν δε υπάρχουν παθολογικά ευρήματα τότε συχνά χρησιμοποιείται μια παύλα ή η συντόμευση ΚΦ (Κατά φύση) ή η έκφραση «Δεν παρατηρήθηκαν παθολογικά ευρήματα».</a:t>
            </a:r>
            <a:r>
              <a:rPr lang="el-GR" sz="2000" b="1" smtClean="0">
                <a:solidFill>
                  <a:srgbClr val="002060"/>
                </a:solidFill>
                <a:ea typeface="Calibri" pitchFamily="34" charset="0"/>
                <a:cs typeface="Calibri" pitchFamily="34" charset="0"/>
              </a:rPr>
              <a:t> </a:t>
            </a:r>
            <a:endParaRPr lang="el-GR" sz="2000" smtClean="0">
              <a:ea typeface="Calibri" pitchFamily="34" charset="0"/>
              <a:cs typeface="Calibri" pitchFamily="34" charset="0"/>
            </a:endParaRPr>
          </a:p>
          <a:p>
            <a:pPr marL="342900" indent="-342900">
              <a:lnSpc>
                <a:spcPct val="70000"/>
              </a:lnSpc>
            </a:pPr>
            <a:endParaRPr lang="el-GR" sz="2000" smtClean="0"/>
          </a:p>
        </p:txBody>
      </p:sp>
      <p:sp>
        <p:nvSpPr>
          <p:cNvPr id="4"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extLst>
          </p:cNvPr>
          <p:cNvSpPr>
            <a:spLocks noGrp="1"/>
          </p:cNvSpPr>
          <p:nvPr>
            <p:ph idx="1"/>
          </p:nvPr>
        </p:nvSpPr>
        <p:spPr>
          <a:xfrm>
            <a:off x="838200" y="1514475"/>
            <a:ext cx="10515600" cy="4351338"/>
          </a:xfrm>
          <a:ln w="28575">
            <a:solidFill>
              <a:schemeClr val="tx1"/>
            </a:solidFill>
          </a:ln>
        </p:spPr>
        <p:txBody>
          <a:bodyPr>
            <a:normAutofit/>
          </a:bodyPr>
          <a:lstStyle/>
          <a:p>
            <a:pPr marL="0" indent="0" algn="just">
              <a:lnSpc>
                <a:spcPct val="95000"/>
              </a:lnSpc>
              <a:buFont typeface="Arial" charset="0"/>
              <a:buNone/>
            </a:pPr>
            <a:r>
              <a:rPr lang="el-GR" sz="2000" b="1" smtClean="0">
                <a:solidFill>
                  <a:srgbClr val="002060"/>
                </a:solidFill>
                <a:ea typeface="Calibri" pitchFamily="34" charset="0"/>
                <a:cs typeface="Calibri" pitchFamily="34" charset="0"/>
              </a:rPr>
              <a:t>Δ. Νοσηλευτικές ενέργειες κατά την καταληκτική φάση της λήψης νοσηλευτικού ιστορικού</a:t>
            </a:r>
            <a:endParaRPr lang="el-GR" sz="2000" smtClean="0">
              <a:ea typeface="Calibri" pitchFamily="34" charset="0"/>
              <a:cs typeface="Times New Roman" pitchFamily="18" charset="0"/>
            </a:endParaRPr>
          </a:p>
          <a:p>
            <a:pPr marL="0" indent="0" algn="just">
              <a:lnSpc>
                <a:spcPct val="95000"/>
              </a:lnSpc>
              <a:buFont typeface="Wingdings" pitchFamily="2" charset="2"/>
              <a:buChar char=""/>
            </a:pPr>
            <a:r>
              <a:rPr lang="el-GR" sz="2000" smtClean="0">
                <a:solidFill>
                  <a:srgbClr val="000000"/>
                </a:solidFill>
              </a:rPr>
              <a:t>Ενημερώστε τον ασθενή ότι πλησιάζει το τέλος της συνέντευξης.</a:t>
            </a:r>
            <a:endParaRPr lang="el-GR" sz="20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2000" smtClean="0">
                <a:solidFill>
                  <a:srgbClr val="000000"/>
                </a:solidFill>
              </a:rPr>
              <a:t>Ανακεφαλαιώστε και τονίστε τα σημεία-κλειδιά της συνέντευξης.</a:t>
            </a:r>
            <a:endParaRPr lang="el-GR" sz="20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2000" smtClean="0">
                <a:solidFill>
                  <a:srgbClr val="000000"/>
                </a:solidFill>
              </a:rPr>
              <a:t>Ρωτήστε: «Υπ</a:t>
            </a:r>
            <a:r>
              <a:rPr lang="el-GR" sz="2000" i="1" smtClean="0">
                <a:solidFill>
                  <a:srgbClr val="000000"/>
                </a:solidFill>
              </a:rPr>
              <a:t>άρχει κάτι άλλο που θα θέλατε να ξέρουμε, το οποίο πιστεύετε ότι θα μας βοηθούσε να σχεδιάσουμε τη φροντίδα σας;»</a:t>
            </a:r>
            <a:endParaRPr lang="el-GR" sz="20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2000" smtClean="0">
                <a:solidFill>
                  <a:srgbClr val="000000"/>
                </a:solidFill>
              </a:rPr>
              <a:t>Ζητήστε από τον ασθενή να σας ενημερώσει για άλλα άτομα του στενού του οικογενειακού περιβάλλοντος που θα μπορούσαν να σας δώσουν συμπληρωματικές, σημαντικές πληροφορίες για την υγεία του.</a:t>
            </a:r>
            <a:endParaRPr lang="el-GR" sz="2000" smtClean="0">
              <a:latin typeface="Times New Roman" pitchFamily="18" charset="0"/>
              <a:cs typeface="Times New Roman" pitchFamily="18" charset="0"/>
            </a:endParaRPr>
          </a:p>
          <a:p>
            <a:pPr marL="0" indent="0" algn="just">
              <a:lnSpc>
                <a:spcPct val="95000"/>
              </a:lnSpc>
              <a:buFont typeface="Wingdings" pitchFamily="2" charset="2"/>
              <a:buChar char=""/>
            </a:pPr>
            <a:r>
              <a:rPr lang="el-GR" sz="2000" smtClean="0">
                <a:solidFill>
                  <a:srgbClr val="000000"/>
                </a:solidFill>
              </a:rPr>
              <a:t>Ενημερώστε τον ασθενή σχετικά με το τι μπορεί να αναμένει από τη φροντίδα του και ποιες διαδικασίες θα ακολουθηθούν. Επίσης,  πότε θα τον επισκεφτεί ο γιατρός ή άλλοι νοσηλευτές.</a:t>
            </a:r>
            <a:endParaRPr lang="el-GR" sz="2000" smtClean="0">
              <a:latin typeface="Times New Roman" pitchFamily="18" charset="0"/>
              <a:cs typeface="Times New Roman" pitchFamily="18" charset="0"/>
            </a:endParaRPr>
          </a:p>
          <a:p>
            <a:pPr marL="0" indent="0">
              <a:lnSpc>
                <a:spcPct val="70000"/>
              </a:lnSpc>
            </a:pPr>
            <a:endParaRPr lang="el-GR" sz="2000" smtClean="0"/>
          </a:p>
        </p:txBody>
      </p:sp>
      <p:sp>
        <p:nvSpPr>
          <p:cNvPr id="7" name="Τίτλος 1">
            <a:extLst>
              <a:ext uri="{FF2B5EF4-FFF2-40B4-BE49-F238E27FC236}"/>
            </a:extLst>
          </p:cNvPr>
          <p:cNvSpPr>
            <a:spLocks noGrp="1"/>
          </p:cNvSpPr>
          <p:nvPr>
            <p:ph type="title"/>
          </p:nvPr>
        </p:nvSpPr>
        <p:spPr>
          <a:xfrm>
            <a:off x="838200" y="288925"/>
            <a:ext cx="10515600" cy="81280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ctr" fontAlgn="auto">
              <a:spcAft>
                <a:spcPts val="0"/>
              </a:spcAft>
              <a:defRPr/>
            </a:pPr>
            <a:r>
              <a:rPr lang="el-GR" sz="3600" b="1" cap="all" dirty="0">
                <a:solidFill>
                  <a:srgbClr val="0070C0"/>
                </a:solidFill>
                <a:ea typeface="UB-Century"/>
                <a:cs typeface="Calibri" panose="020F0502020204030204" pitchFamily="34" charset="0"/>
              </a:rPr>
              <a:t/>
            </a:r>
            <a:br>
              <a:rPr lang="el-GR" sz="3600" b="1" cap="all" dirty="0">
                <a:solidFill>
                  <a:srgbClr val="0070C0"/>
                </a:solidFill>
                <a:ea typeface="UB-Century"/>
                <a:cs typeface="Calibri" panose="020F0502020204030204" pitchFamily="34" charset="0"/>
              </a:rPr>
            </a:br>
            <a:r>
              <a:rPr lang="el-GR" sz="2000" b="1" cap="all" dirty="0">
                <a:solidFill>
                  <a:srgbClr val="0070C0"/>
                </a:solidFill>
                <a:ea typeface="UB-Century"/>
                <a:cs typeface="Calibri" panose="020F0502020204030204" pitchFamily="34" charset="0"/>
              </a:rPr>
              <a:t>Π</a:t>
            </a:r>
            <a:r>
              <a:rPr lang="el-GR" sz="2000" b="1" dirty="0">
                <a:solidFill>
                  <a:srgbClr val="0070C0"/>
                </a:solidFill>
                <a:ea typeface="UB-Century"/>
                <a:cs typeface="Calibri" panose="020F0502020204030204" pitchFamily="34" charset="0"/>
              </a:rPr>
              <a:t>ρωτόκολλο νοσηλευτικής φροντίδας</a:t>
            </a:r>
            <a:r>
              <a:rPr lang="el-GR" sz="3600" b="1" dirty="0">
                <a:solidFill>
                  <a:srgbClr val="0070C0"/>
                </a:solidFill>
                <a:ea typeface="UB-Century"/>
                <a:cs typeface="Calibri" panose="020F0502020204030204" pitchFamily="34" charset="0"/>
              </a:rPr>
              <a:t/>
            </a:r>
            <a:br>
              <a:rPr lang="el-GR" sz="3600" b="1" dirty="0">
                <a:solidFill>
                  <a:srgbClr val="0070C0"/>
                </a:solidFill>
                <a:ea typeface="UB-Century"/>
                <a:cs typeface="Calibri" panose="020F0502020204030204" pitchFamily="34" charset="0"/>
              </a:rPr>
            </a:br>
            <a:r>
              <a:rPr lang="el-GR" sz="3100" b="1" dirty="0">
                <a:solidFill>
                  <a:srgbClr val="0070C0"/>
                </a:solidFill>
                <a:ea typeface="UB-Century"/>
                <a:cs typeface="Calibri" panose="020F0502020204030204" pitchFamily="34" charset="0"/>
              </a:rPr>
              <a:t>Λήψη νοσηλευτικού ιστορικού</a:t>
            </a:r>
            <a:r>
              <a:rPr lang="el-GR" dirty="0">
                <a:ea typeface="Calibri" panose="020F0502020204030204" pitchFamily="34" charset="0"/>
                <a:cs typeface="Times New Roman" panose="02020603050405020304" pitchFamily="18" charset="0"/>
              </a:rPr>
              <a:t/>
            </a:r>
            <a:br>
              <a:rPr lang="el-GR" dirty="0">
                <a:ea typeface="Calibri" panose="020F0502020204030204" pitchFamily="34" charset="0"/>
                <a:cs typeface="Times New Roman" panose="02020603050405020304" pitchFamily="18" charset="0"/>
              </a:rPr>
            </a:br>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Τίτλος 1"/>
          <p:cNvSpPr>
            <a:spLocks noGrp="1"/>
          </p:cNvSpPr>
          <p:nvPr>
            <p:ph type="title"/>
          </p:nvPr>
        </p:nvSpPr>
        <p:spPr/>
        <p:txBody>
          <a:bodyPr/>
          <a:lstStyle/>
          <a:p>
            <a:endParaRPr lang="el-GR" smtClean="0"/>
          </a:p>
        </p:txBody>
      </p:sp>
      <p:pic>
        <p:nvPicPr>
          <p:cNvPr id="69634" name="Θέση περιεχομένου 4" descr="Εικόνα που περιέχει πίνακας&#10;&#10;Περιγραφή που δημιουργήθηκε αυτόματα"/>
          <p:cNvPicPr>
            <a:picLocks noGrp="1" noChangeAspect="1"/>
          </p:cNvPicPr>
          <p:nvPr>
            <p:ph idx="1"/>
          </p:nvPr>
        </p:nvPicPr>
        <p:blipFill>
          <a:blip r:embed="rId2"/>
          <a:srcRect/>
          <a:stretch>
            <a:fillRect/>
          </a:stretch>
        </p:blipFill>
        <p:spPr>
          <a:xfrm>
            <a:off x="4763" y="114300"/>
            <a:ext cx="5538787" cy="6743700"/>
          </a:xfrm>
        </p:spPr>
      </p:pic>
      <p:pic>
        <p:nvPicPr>
          <p:cNvPr id="69635" name="Εικόνα 6" descr="Εικόνα που περιέχει πίνακας&#10;&#10;Περιγραφή που δημιουργήθηκε αυτόματα"/>
          <p:cNvPicPr>
            <a:picLocks noChangeAspect="1"/>
          </p:cNvPicPr>
          <p:nvPr/>
        </p:nvPicPr>
        <p:blipFill>
          <a:blip r:embed="rId3"/>
          <a:srcRect/>
          <a:stretch>
            <a:fillRect/>
          </a:stretch>
        </p:blipFill>
        <p:spPr bwMode="auto">
          <a:xfrm>
            <a:off x="6210300" y="74613"/>
            <a:ext cx="5976938" cy="6783387"/>
          </a:xfrm>
          <a:prstGeom prst="rect">
            <a:avLst/>
          </a:prstGeom>
          <a:noFill/>
          <a:ln w="9525">
            <a:noFill/>
            <a:miter lim="800000"/>
            <a:headEnd/>
            <a:tailEnd/>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3538"/>
            <a:ext cx="10515600" cy="646112"/>
          </a:xfrm>
        </p:spPr>
        <p:txBody>
          <a:bodyPr rtlCol="0">
            <a:normAutofit fontScale="90000"/>
          </a:bodyPr>
          <a:lstStyle/>
          <a:p>
            <a:pPr algn="ctr" fontAlgn="auto">
              <a:spcAft>
                <a:spcPts val="0"/>
              </a:spcAft>
              <a:defRPr/>
            </a:pPr>
            <a:r>
              <a:rPr lang="el-GR" sz="2400" b="1" dirty="0"/>
              <a:t/>
            </a:r>
            <a:br>
              <a:rPr lang="el-GR" sz="2400" b="1" dirty="0"/>
            </a:br>
            <a:r>
              <a:rPr lang="el-GR" sz="2400" b="1" dirty="0"/>
              <a:t>ΝΟΣΗΛΕΥΤΙΚΟ ΙΣΤΟΡΙΚΟ</a:t>
            </a:r>
            <a:r>
              <a:rPr lang="el-GR" dirty="0"/>
              <a:t/>
            </a:r>
            <a:br>
              <a:rPr lang="el-GR" dirty="0"/>
            </a:br>
            <a:r>
              <a:rPr lang="el-GR" dirty="0"/>
              <a:t/>
            </a:r>
            <a:br>
              <a:rPr lang="el-GR" dirty="0"/>
            </a:br>
            <a:r>
              <a:rPr lang="el-GR" sz="1800" b="1" dirty="0"/>
              <a:t>ΑΤΟΜΙΚΑ ΣΤΟΙΧΕΙΑ ΑΣΘΕΝΗ   </a:t>
            </a:r>
            <a:r>
              <a:rPr lang="el-GR" dirty="0"/>
              <a:t/>
            </a:r>
            <a:br>
              <a:rPr lang="el-GR" dirty="0"/>
            </a:br>
            <a:endParaRPr lang="el-GR" dirty="0"/>
          </a:p>
        </p:txBody>
      </p:sp>
      <p:graphicFrame>
        <p:nvGraphicFramePr>
          <p:cNvPr id="8" name="Πίνακας 7">
            <a:extLst>
              <a:ext uri="{FF2B5EF4-FFF2-40B4-BE49-F238E27FC236}"/>
            </a:extLst>
          </p:cNvPr>
          <p:cNvGraphicFramePr>
            <a:graphicFrameLocks noGrp="1"/>
          </p:cNvGraphicFramePr>
          <p:nvPr/>
        </p:nvGraphicFramePr>
        <p:xfrm>
          <a:off x="601663" y="1304925"/>
          <a:ext cx="10631487" cy="4629150"/>
        </p:xfrm>
        <a:graphic>
          <a:graphicData uri="http://schemas.openxmlformats.org/drawingml/2006/table">
            <a:tbl>
              <a:tblPr firstRow="1" firstCol="1" bandRow="1"/>
              <a:tblGrid>
                <a:gridCol w="3648204">
                  <a:extLst>
                    <a:ext uri="{9D8B030D-6E8A-4147-A177-3AD203B41FA5}"/>
                  </a:extLst>
                </a:gridCol>
                <a:gridCol w="1668476">
                  <a:extLst>
                    <a:ext uri="{9D8B030D-6E8A-4147-A177-3AD203B41FA5}"/>
                  </a:extLst>
                </a:gridCol>
                <a:gridCol w="1118267">
                  <a:extLst>
                    <a:ext uri="{9D8B030D-6E8A-4147-A177-3AD203B41FA5}"/>
                  </a:extLst>
                </a:gridCol>
                <a:gridCol w="4196958">
                  <a:extLst>
                    <a:ext uri="{9D8B030D-6E8A-4147-A177-3AD203B41FA5}"/>
                  </a:extLst>
                </a:gridCol>
              </a:tblGrid>
              <a:tr h="265104">
                <a:tc gridSpan="4">
                  <a:txBody>
                    <a:bodyPr/>
                    <a:lstStyle/>
                    <a:p>
                      <a:pPr>
                        <a:lnSpc>
                          <a:spcPct val="107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ΓΕΝΙΚΟ  ΝΟΣΟΚΟΜΕΙΟ:</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pP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extLst>
              </a:tr>
              <a:tr h="409439">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ΝΟΣΗΛΕΥΤΙΚΟ ΤΜΗΜΑ: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ΘΑΛ: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ΑΜΚΑ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ΑΜΚΑ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extLst>
              </a:tr>
              <a:tr h="554120">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ΕΠΩΝΥΜΟ: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ΟΝΟΜΑ:</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ΠΑΤΡΩΝΥΜΟ: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ΠΑΤΡΩΝΥΜΟ: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548640">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Ημερομηνία γέννησης:</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Ηλικία:</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Ασφαλ. Φορέας:</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Ασφαλ. Φορέας:</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633650">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Θρησκεία: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Υπηκοότητα: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Επάγγελμα: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Επάγγελμα: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131039">
                <a:tc gridSpan="3">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Νοσηλεύεται σαν: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r>
                        <a:rPr lang="el-GR" sz="1600" dirty="0">
                          <a:effectLst/>
                          <a:latin typeface="Calibri" panose="020F0502020204030204" pitchFamily="34" charset="0"/>
                          <a:ea typeface="Calibri" panose="020F0502020204030204" pitchFamily="34" charset="0"/>
                          <a:cs typeface="Times New Roman" panose="02020603050405020304" pitchFamily="18" charset="0"/>
                        </a:rPr>
                        <a:t>Ημερομηνία τελευταίας εισαγωγής:  </a:t>
                      </a:r>
                      <a:endParaRPr lang="el-GR" dirty="0"/>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l-GR" sz="1600" dirty="0">
                          <a:effectLst/>
                          <a:latin typeface="Calibri" panose="020F0502020204030204" pitchFamily="34" charset="0"/>
                          <a:ea typeface="Calibri" panose="020F0502020204030204" pitchFamily="34" charset="0"/>
                          <a:cs typeface="Times New Roman" panose="02020603050405020304" pitchFamily="18" charset="0"/>
                        </a:rPr>
                        <a:t>Ημερομηνία τελευταίας εισαγωγής:  </a:t>
                      </a:r>
                      <a:endParaRPr lang="el-GR" dirty="0"/>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131039">
                <a:tc gridSpan="4">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Εισήλθε με: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pPr>
                        <a:lnSpc>
                          <a:spcPct val="115000"/>
                        </a:lnSpc>
                        <a:spcAft>
                          <a:spcPts val="0"/>
                        </a:spcAft>
                      </a:pPr>
                      <a:endParaRPr lang="el-GR" sz="1600">
                        <a:effectLst/>
                        <a:latin typeface="Calibri" panose="020F0502020204030204" pitchFamily="34" charset="0"/>
                        <a:ea typeface="Calibri" panose="020F0502020204030204" pitchFamily="34" charset="0"/>
                        <a:cs typeface="Times New Roman" panose="02020603050405020304" pitchFamily="18" charset="0"/>
                      </a:endParaRP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extLst>
              </a:tr>
              <a:tr h="131039">
                <a:tc gridSpan="2">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Διεύθυνση μόνιμης κατοικίας: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r>
                        <a:rPr lang="el-GR" sz="1600">
                          <a:effectLst/>
                          <a:latin typeface="Calibri" panose="020F0502020204030204" pitchFamily="34" charset="0"/>
                          <a:ea typeface="Calibri" panose="020F0502020204030204" pitchFamily="34" charset="0"/>
                          <a:cs typeface="Times New Roman" panose="02020603050405020304" pitchFamily="18" charset="0"/>
                        </a:rPr>
                        <a:t>Τηλ.:</a:t>
                      </a:r>
                      <a:endParaRPr lang="el-G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endParaRPr lang="el-G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extLst>
              </a:tr>
              <a:tr h="131039">
                <a:tc gridSpan="2">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Διεύθυνση συγγενούς: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r>
                        <a:rPr lang="el-GR" sz="1600" dirty="0" err="1">
                          <a:effectLst/>
                          <a:latin typeface="Calibri" panose="020F0502020204030204" pitchFamily="34" charset="0"/>
                          <a:ea typeface="Calibri" panose="020F0502020204030204" pitchFamily="34" charset="0"/>
                          <a:cs typeface="Times New Roman" panose="02020603050405020304" pitchFamily="18" charset="0"/>
                        </a:rPr>
                        <a:t>Τηλ</a:t>
                      </a:r>
                      <a:r>
                        <a:rPr lang="el-GR" sz="1600" dirty="0">
                          <a:effectLst/>
                          <a:latin typeface="Calibri" panose="020F0502020204030204" pitchFamily="34" charset="0"/>
                          <a:ea typeface="Calibri" panose="020F0502020204030204" pitchFamily="34" charset="0"/>
                          <a:cs typeface="Times New Roman" panose="02020603050405020304" pitchFamily="18" charset="0"/>
                        </a:rPr>
                        <a:t>.:</a:t>
                      </a:r>
                      <a:endParaRPr lang="el-GR" dirty="0"/>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131039">
                <a:tc gridSpan="2">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Οικογενειακή κατάσταση: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r>
                        <a:rPr lang="el-GR" sz="1600">
                          <a:effectLst/>
                          <a:latin typeface="Calibri" panose="020F0502020204030204" pitchFamily="34" charset="0"/>
                          <a:ea typeface="Calibri" panose="020F0502020204030204" pitchFamily="34" charset="0"/>
                          <a:cs typeface="Times New Roman" panose="02020603050405020304" pitchFamily="18" charset="0"/>
                        </a:rPr>
                        <a:t> </a:t>
                      </a:r>
                      <a:endParaRPr lang="el-G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0">
                <a:tc gridSpan="2">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Ημερομηνία Εισόδου:     </a:t>
                      </a: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r>
                        <a:rPr lang="el-GR" sz="1600" dirty="0">
                          <a:effectLst/>
                          <a:latin typeface="Calibri" panose="020F0502020204030204" pitchFamily="34" charset="0"/>
                          <a:ea typeface="Calibri" panose="020F0502020204030204" pitchFamily="34" charset="0"/>
                          <a:cs typeface="Times New Roman" panose="02020603050405020304" pitchFamily="18" charset="0"/>
                        </a:rPr>
                        <a:t>Ώρα Εισόδου:      </a:t>
                      </a:r>
                      <a:endParaRPr lang="el-GR" dirty="0"/>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dirty="0"/>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131039">
                <a:tc gridSpan="4">
                  <a:txBody>
                    <a:bodyPr/>
                    <a:lstStyle/>
                    <a:p>
                      <a:pPr>
                        <a:lnSpc>
                          <a:spcPct val="115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pPr>
                        <a:lnSpc>
                          <a:spcPct val="115000"/>
                        </a:lnSpc>
                        <a:spcAft>
                          <a:spcPts val="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9518" marR="495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Ορθογώνιο 3"/>
          <p:cNvSpPr>
            <a:spLocks noChangeArrowheads="1"/>
          </p:cNvSpPr>
          <p:nvPr/>
        </p:nvSpPr>
        <p:spPr bwMode="auto">
          <a:xfrm>
            <a:off x="4973638" y="727075"/>
            <a:ext cx="2244725" cy="374650"/>
          </a:xfrm>
          <a:prstGeom prst="rect">
            <a:avLst/>
          </a:prstGeom>
          <a:noFill/>
          <a:ln w="9525">
            <a:noFill/>
            <a:miter lim="800000"/>
            <a:headEnd/>
            <a:tailEnd/>
          </a:ln>
        </p:spPr>
        <p:txBody>
          <a:bodyPr wrap="none">
            <a:spAutoFit/>
          </a:bodyPr>
          <a:lstStyle/>
          <a:p>
            <a:pPr algn="ctr">
              <a:lnSpc>
                <a:spcPct val="107000"/>
              </a:lnSpc>
              <a:spcAft>
                <a:spcPts val="800"/>
              </a:spcAft>
            </a:pPr>
            <a:r>
              <a:rPr lang="el-GR" b="1">
                <a:latin typeface="Calibri" pitchFamily="34" charset="0"/>
                <a:ea typeface="Calibri" pitchFamily="34" charset="0"/>
                <a:cs typeface="Times New Roman" pitchFamily="18" charset="0"/>
              </a:rPr>
              <a:t>ΠΑΡΟΥΣΑ ΚΑΤΑΣΤΑΣΗ</a:t>
            </a:r>
            <a:endParaRPr lang="el-GR" sz="1600">
              <a:latin typeface="Calibri" pitchFamily="34" charset="0"/>
              <a:ea typeface="Calibri" pitchFamily="34" charset="0"/>
              <a:cs typeface="Times New Roman" pitchFamily="18" charset="0"/>
            </a:endParaRPr>
          </a:p>
        </p:txBody>
      </p:sp>
      <p:graphicFrame>
        <p:nvGraphicFramePr>
          <p:cNvPr id="5" name="Πίνακας 4">
            <a:extLst>
              <a:ext uri="{FF2B5EF4-FFF2-40B4-BE49-F238E27FC236}"/>
            </a:extLst>
          </p:cNvPr>
          <p:cNvGraphicFramePr>
            <a:graphicFrameLocks noGrp="1"/>
          </p:cNvGraphicFramePr>
          <p:nvPr/>
        </p:nvGraphicFramePr>
        <p:xfrm>
          <a:off x="1384300" y="1419225"/>
          <a:ext cx="9263063" cy="3767138"/>
        </p:xfrm>
        <a:graphic>
          <a:graphicData uri="http://schemas.openxmlformats.org/drawingml/2006/table">
            <a:tbl>
              <a:tblPr firstRow="1" firstCol="1" bandRow="1"/>
              <a:tblGrid>
                <a:gridCol w="3139765">
                  <a:extLst>
                    <a:ext uri="{9D8B030D-6E8A-4147-A177-3AD203B41FA5}"/>
                  </a:extLst>
                </a:gridCol>
                <a:gridCol w="2825136">
                  <a:extLst>
                    <a:ext uri="{9D8B030D-6E8A-4147-A177-3AD203B41FA5}"/>
                  </a:extLst>
                </a:gridCol>
                <a:gridCol w="3299415">
                  <a:extLst>
                    <a:ext uri="{9D8B030D-6E8A-4147-A177-3AD203B41FA5}"/>
                  </a:extLst>
                </a:gridCol>
              </a:tblGrid>
              <a:tr h="996408">
                <a:tc gridSpan="3">
                  <a:txBody>
                    <a:bodyPr/>
                    <a:lstStyle/>
                    <a:p>
                      <a:pPr>
                        <a:lnSpc>
                          <a:spcPct val="150000"/>
                        </a:lnSpc>
                        <a:spcAft>
                          <a:spcPts val="0"/>
                        </a:spcAft>
                      </a:pPr>
                      <a:r>
                        <a:rPr lang="el-GR" sz="1600" b="1" dirty="0">
                          <a:effectLst/>
                          <a:latin typeface="Calibri" panose="020F0502020204030204" pitchFamily="34" charset="0"/>
                          <a:ea typeface="Calibri" panose="020F0502020204030204" pitchFamily="34" charset="0"/>
                          <a:cs typeface="Times New Roman" panose="02020603050405020304" pitchFamily="18" charset="0"/>
                        </a:rPr>
                        <a:t>Κυριότερα συμπτώματα:</a:t>
                      </a: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tc hMerge="1">
                  <a:txBody>
                    <a:bodyPr/>
                    <a:lstStyle/>
                    <a:p>
                      <a:endParaRPr lang="el-GR"/>
                    </a:p>
                  </a:txBody>
                  <a:tcPr/>
                </a:tc>
                <a:tc hMerge="1">
                  <a:txBody>
                    <a:bodyPr/>
                    <a:lstStyle/>
                    <a:p>
                      <a:endParaRPr lang="el-GR"/>
                    </a:p>
                  </a:txBody>
                  <a:tcPr/>
                </a:tc>
                <a:extLst>
                  <a:ext uri="{0D108BD9-81ED-4DB2-BD59-A6C34878D82A}"/>
                </a:extLst>
              </a:tr>
              <a:tr h="576626">
                <a:tc gridSpan="3">
                  <a:txBody>
                    <a:bodyPr/>
                    <a:lstStyle/>
                    <a:p>
                      <a:pPr>
                        <a:lnSpc>
                          <a:spcPct val="115000"/>
                        </a:lnSpc>
                        <a:spcAft>
                          <a:spcPts val="0"/>
                        </a:spcAft>
                      </a:pPr>
                      <a:r>
                        <a:rPr lang="el-GR" sz="1600" b="1">
                          <a:effectLst/>
                          <a:latin typeface="Calibri" panose="020F0502020204030204" pitchFamily="34" charset="0"/>
                          <a:ea typeface="Calibri" panose="020F0502020204030204" pitchFamily="34" charset="0"/>
                          <a:cs typeface="Times New Roman" panose="02020603050405020304" pitchFamily="18" charset="0"/>
                        </a:rPr>
                        <a:t>Πιθανή διάγνωση:  </a:t>
                      </a:r>
                      <a:endParaRPr lang="el-G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hMerge="1">
                  <a:txBody>
                    <a:bodyPr/>
                    <a:lstStyle/>
                    <a:p>
                      <a:endParaRPr lang="el-GR"/>
                    </a:p>
                  </a:txBody>
                  <a:tcPr/>
                </a:tc>
                <a:tc hMerge="1">
                  <a:txBody>
                    <a:bodyPr/>
                    <a:lstStyle/>
                    <a:p>
                      <a:endParaRPr lang="el-GR"/>
                    </a:p>
                  </a:txBody>
                  <a:tcPr/>
                </a:tc>
                <a:extLst>
                  <a:ext uri="{0D108BD9-81ED-4DB2-BD59-A6C34878D82A}"/>
                </a:extLst>
              </a:tr>
              <a:tr h="229295">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Θερμοκρασία:………………………………</a:t>
                      </a:r>
                    </a:p>
                  </a:txBody>
                  <a:tcPr marL="68580" marR="68580" marT="0" marB="0">
                    <a:lnL>
                      <a:noFill/>
                    </a:lnL>
                    <a:lnR>
                      <a:noFill/>
                    </a:lnR>
                    <a:lnT>
                      <a:noFill/>
                    </a:lnT>
                    <a:lnB>
                      <a:noFill/>
                    </a:lnB>
                  </a:tcPr>
                </a:tc>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ΑΠ:………………………………………….</a:t>
                      </a:r>
                    </a:p>
                  </a:txBody>
                  <a:tcPr marL="68580" marR="68580" marT="0" marB="0">
                    <a:lnL>
                      <a:noFill/>
                    </a:lnL>
                    <a:lnR>
                      <a:noFill/>
                    </a:lnR>
                    <a:lnT>
                      <a:noFill/>
                    </a:lnT>
                    <a:lnB>
                      <a:noFill/>
                    </a:lnB>
                  </a:tcPr>
                </a:tc>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Σφυγμός:  ……………………………………….</a:t>
                      </a:r>
                    </a:p>
                  </a:txBody>
                  <a:tcPr marL="68580" marR="68580" marT="0" marB="0">
                    <a:lnL>
                      <a:noFill/>
                    </a:lnL>
                    <a:lnR>
                      <a:noFill/>
                    </a:lnR>
                    <a:lnT>
                      <a:noFill/>
                    </a:lnT>
                    <a:lnB>
                      <a:noFill/>
                    </a:lnB>
                  </a:tcPr>
                </a:tc>
                <a:extLst>
                  <a:ext uri="{0D108BD9-81ED-4DB2-BD59-A6C34878D82A}"/>
                </a:extLst>
              </a:tr>
              <a:tr h="229295">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Αναπνοές:…………………………………….</a:t>
                      </a:r>
                    </a:p>
                  </a:txBody>
                  <a:tcPr marL="68580" marR="68580" marT="0" marB="0">
                    <a:lnL>
                      <a:noFill/>
                    </a:lnL>
                    <a:lnR>
                      <a:noFill/>
                    </a:lnR>
                    <a:lnT>
                      <a:noFill/>
                    </a:lnT>
                    <a:lnB>
                      <a:noFill/>
                    </a:lnB>
                  </a:tcPr>
                </a:tc>
                <a:tc>
                  <a:txBody>
                    <a:bodyPr/>
                    <a:lstStyle/>
                    <a:p>
                      <a:pPr>
                        <a:lnSpc>
                          <a:spcPct val="150000"/>
                        </a:lnSpc>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SPO</a:t>
                      </a:r>
                      <a:r>
                        <a:rPr lang="en-US" sz="1600" baseline="-25000">
                          <a:effectLst/>
                          <a:latin typeface="Calibri" panose="020F0502020204030204" pitchFamily="34" charset="0"/>
                          <a:ea typeface="Calibri" panose="020F0502020204030204" pitchFamily="34" charset="0"/>
                          <a:cs typeface="Times New Roman" panose="02020603050405020304" pitchFamily="18" charset="0"/>
                        </a:rPr>
                        <a:t>2</a:t>
                      </a:r>
                      <a:r>
                        <a:rPr lang="en-US" sz="1600">
                          <a:effectLst/>
                          <a:latin typeface="Calibri" panose="020F0502020204030204" pitchFamily="34" charset="0"/>
                          <a:ea typeface="Calibri" panose="020F0502020204030204" pitchFamily="34" charset="0"/>
                          <a:cs typeface="Times New Roman" panose="02020603050405020304" pitchFamily="18" charset="0"/>
                        </a:rPr>
                        <a:t>:</a:t>
                      </a:r>
                      <a:r>
                        <a:rPr lang="el-GR" sz="16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Πόνος:…………………………………………….</a:t>
                      </a:r>
                    </a:p>
                  </a:txBody>
                  <a:tcPr marL="68580" marR="68580" marT="0" marB="0">
                    <a:lnL>
                      <a:noFill/>
                    </a:lnL>
                    <a:lnR>
                      <a:noFill/>
                    </a:lnR>
                    <a:lnT>
                      <a:noFill/>
                    </a:lnT>
                    <a:lnB>
                      <a:noFill/>
                    </a:lnB>
                  </a:tcPr>
                </a:tc>
                <a:extLst>
                  <a:ext uri="{0D108BD9-81ED-4DB2-BD59-A6C34878D82A}"/>
                </a:extLst>
              </a:tr>
              <a:tr h="229295">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Ύψος:……………………………………….…..</a:t>
                      </a:r>
                    </a:p>
                  </a:txBody>
                  <a:tcPr marL="68580" marR="68580" marT="0" marB="0">
                    <a:lnL>
                      <a:noFill/>
                    </a:lnL>
                    <a:lnR>
                      <a:noFill/>
                    </a:lnR>
                    <a:lnT>
                      <a:noFill/>
                    </a:lnT>
                    <a:lnB>
                      <a:noFill/>
                    </a:lnB>
                  </a:tcPr>
                </a:tc>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Βάρος: …………………………………..  </a:t>
                      </a:r>
                    </a:p>
                  </a:txBody>
                  <a:tcPr marL="68580" marR="68580" marT="0" marB="0">
                    <a:lnL>
                      <a:noFill/>
                    </a:lnL>
                    <a:lnR>
                      <a:noFill/>
                    </a:lnR>
                    <a:lnT>
                      <a:noFill/>
                    </a:lnT>
                    <a:lnB>
                      <a:noFill/>
                    </a:lnB>
                  </a:tcPr>
                </a:tc>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extLst>
                  <a:ext uri="{0D108BD9-81ED-4DB2-BD59-A6C34878D82A}"/>
                </a:extLst>
              </a:tr>
              <a:tr h="229295">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Βηματοδότης:……………………………….</a:t>
                      </a:r>
                    </a:p>
                  </a:txBody>
                  <a:tcPr marL="68580" marR="68580" marT="0" marB="0">
                    <a:lnL>
                      <a:noFill/>
                    </a:lnL>
                    <a:lnR>
                      <a:noFill/>
                    </a:lnR>
                    <a:lnT>
                      <a:noFill/>
                    </a:lnT>
                    <a:lnB>
                      <a:noFill/>
                    </a:lnB>
                  </a:tcPr>
                </a:tc>
                <a:tc>
                  <a:txBody>
                    <a:bodyPr/>
                    <a:lstStyle/>
                    <a:p>
                      <a:pPr>
                        <a:lnSpc>
                          <a:spcPct val="150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nSpc>
                          <a:spcPct val="150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Ορθογώνιο 3"/>
          <p:cNvSpPr>
            <a:spLocks noChangeArrowheads="1"/>
          </p:cNvSpPr>
          <p:nvPr/>
        </p:nvSpPr>
        <p:spPr bwMode="auto">
          <a:xfrm>
            <a:off x="4613275" y="293688"/>
            <a:ext cx="2557463" cy="374650"/>
          </a:xfrm>
          <a:prstGeom prst="rect">
            <a:avLst/>
          </a:prstGeom>
          <a:noFill/>
          <a:ln w="9525">
            <a:noFill/>
            <a:miter lim="800000"/>
            <a:headEnd/>
            <a:tailEnd/>
          </a:ln>
        </p:spPr>
        <p:txBody>
          <a:bodyPr wrap="none">
            <a:spAutoFit/>
          </a:bodyPr>
          <a:lstStyle/>
          <a:p>
            <a:pPr algn="ctr">
              <a:lnSpc>
                <a:spcPct val="107000"/>
              </a:lnSpc>
              <a:spcAft>
                <a:spcPts val="800"/>
              </a:spcAft>
            </a:pPr>
            <a:r>
              <a:rPr lang="el-GR" b="1">
                <a:latin typeface="Calibri" pitchFamily="34" charset="0"/>
                <a:ea typeface="Calibri" pitchFamily="34" charset="0"/>
                <a:cs typeface="Times New Roman" pitchFamily="18" charset="0"/>
              </a:rPr>
              <a:t>ΚΛΙΝΙΚΕΣ ΠΑΡΑΤΗΡΗΣΕΙΣ</a:t>
            </a:r>
            <a:endParaRPr lang="el-GR" sz="1600">
              <a:latin typeface="Calibri" pitchFamily="34" charset="0"/>
              <a:ea typeface="Calibri" pitchFamily="34" charset="0"/>
              <a:cs typeface="Times New Roman" pitchFamily="18" charset="0"/>
            </a:endParaRPr>
          </a:p>
        </p:txBody>
      </p:sp>
      <p:graphicFrame>
        <p:nvGraphicFramePr>
          <p:cNvPr id="6" name="Πίνακας 5">
            <a:extLst>
              <a:ext uri="{FF2B5EF4-FFF2-40B4-BE49-F238E27FC236}"/>
            </a:extLst>
          </p:cNvPr>
          <p:cNvGraphicFramePr>
            <a:graphicFrameLocks noGrp="1"/>
          </p:cNvGraphicFramePr>
          <p:nvPr/>
        </p:nvGraphicFramePr>
        <p:xfrm>
          <a:off x="1274763" y="938213"/>
          <a:ext cx="9482137" cy="1508125"/>
        </p:xfrm>
        <a:graphic>
          <a:graphicData uri="http://schemas.openxmlformats.org/drawingml/2006/table">
            <a:tbl>
              <a:tblPr firstRow="1" firstCol="1" bandRow="1"/>
              <a:tblGrid>
                <a:gridCol w="9480884">
                  <a:extLst>
                    <a:ext uri="{9D8B030D-6E8A-4147-A177-3AD203B41FA5}"/>
                  </a:extLst>
                </a:gridCol>
              </a:tblGrid>
              <a:tr h="0">
                <a:tc>
                  <a:txBody>
                    <a:bodyPr/>
                    <a:lstStyle/>
                    <a:p>
                      <a:pPr>
                        <a:lnSpc>
                          <a:spcPct val="107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ΚΙΝΗΤΙΚΟΤΗΤΑ (Πόνος στις αρθρώσεις, δυσκαμψία, πτώσεις):  </a:t>
                      </a:r>
                    </a:p>
                    <a:p>
                      <a:pPr>
                        <a:lnSpc>
                          <a:spcPct val="150000"/>
                        </a:lnSpc>
                        <a:spcAft>
                          <a:spcPts val="0"/>
                        </a:spcAft>
                      </a:pPr>
                      <a:r>
                        <a:rPr lang="el-GR" sz="14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7" name="Πίνακας 6">
            <a:extLst>
              <a:ext uri="{FF2B5EF4-FFF2-40B4-BE49-F238E27FC236}"/>
            </a:extLst>
          </p:cNvPr>
          <p:cNvGraphicFramePr>
            <a:graphicFrameLocks noGrp="1"/>
          </p:cNvGraphicFramePr>
          <p:nvPr/>
        </p:nvGraphicFramePr>
        <p:xfrm>
          <a:off x="1384300" y="2813050"/>
          <a:ext cx="9372600" cy="992188"/>
        </p:xfrm>
        <a:graphic>
          <a:graphicData uri="http://schemas.openxmlformats.org/drawingml/2006/table">
            <a:tbl>
              <a:tblPr firstRow="1" firstCol="1" bandRow="1"/>
              <a:tblGrid>
                <a:gridCol w="9372600">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ΑΚΟΗ (Βαρηκοΐα, χρήση ακουστικών, ωτόρροια κλπ.)</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10" name="Πίνακας 9">
            <a:extLst>
              <a:ext uri="{FF2B5EF4-FFF2-40B4-BE49-F238E27FC236}"/>
            </a:extLst>
          </p:cNvPr>
          <p:cNvGraphicFramePr>
            <a:graphicFrameLocks noGrp="1"/>
          </p:cNvGraphicFramePr>
          <p:nvPr/>
        </p:nvGraphicFramePr>
        <p:xfrm>
          <a:off x="1384300" y="3970338"/>
          <a:ext cx="9372600" cy="1724025"/>
        </p:xfrm>
        <a:graphic>
          <a:graphicData uri="http://schemas.openxmlformats.org/drawingml/2006/table">
            <a:tbl>
              <a:tblPr firstRow="1" firstCol="1" bandRow="1"/>
              <a:tblGrid>
                <a:gridCol w="9372599">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ΑΝΑΠΝΕΥΣΤΙΚΟ (Τύπος και ρυθμός αναπνοής, δύσπνοια, χρήση συσκευών οξυγόνου)</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288925"/>
            <a:ext cx="10515600" cy="985838"/>
          </a:xfrm>
          <a:solidFill>
            <a:schemeClr val="accent2">
              <a:lumMod val="60000"/>
              <a:lumOff val="40000"/>
            </a:schemeClr>
          </a:solidFill>
        </p:spPr>
        <p:txBody>
          <a:bodyPr rtlCol="0">
            <a:normAutofit fontScale="90000"/>
          </a:bodyPr>
          <a:lstStyle/>
          <a:p>
            <a:pPr algn="ctr" fontAlgn="auto">
              <a:spcAft>
                <a:spcPts val="0"/>
              </a:spcAft>
              <a:defRPr/>
            </a:pPr>
            <a:r>
              <a:rPr lang="el-GR" sz="3200" dirty="0"/>
              <a:t/>
            </a:r>
            <a:br>
              <a:rPr lang="el-GR" sz="3200" dirty="0"/>
            </a:br>
            <a:r>
              <a:rPr lang="el-GR" sz="3200" dirty="0"/>
              <a:t/>
            </a:r>
            <a:br>
              <a:rPr lang="el-GR" sz="3200" dirty="0"/>
            </a:br>
            <a:r>
              <a:rPr lang="el-GR" sz="3200" b="1" dirty="0">
                <a:latin typeface="+mn-lt"/>
              </a:rPr>
              <a:t>Κύριες πηγές συλλογής δεδομένων για τη λήψη </a:t>
            </a:r>
            <a:br>
              <a:rPr lang="el-GR" sz="3200" b="1" dirty="0">
                <a:latin typeface="+mn-lt"/>
              </a:rPr>
            </a:br>
            <a:r>
              <a:rPr lang="el-GR" sz="3200" b="1" dirty="0">
                <a:latin typeface="+mn-lt"/>
              </a:rPr>
              <a:t>νοσηλευτικού ιστορικού</a:t>
            </a:r>
            <a:r>
              <a:rPr lang="el-GR" sz="3200" dirty="0"/>
              <a:t/>
            </a:r>
            <a:br>
              <a:rPr lang="el-GR" sz="3200" dirty="0"/>
            </a:br>
            <a:r>
              <a:rPr lang="el-GR" sz="3200" dirty="0"/>
              <a:t/>
            </a:r>
            <a:br>
              <a:rPr lang="el-GR" sz="3200" dirty="0"/>
            </a:br>
            <a:endParaRPr lang="el-GR" sz="3200" dirty="0"/>
          </a:p>
        </p:txBody>
      </p:sp>
      <p:sp>
        <p:nvSpPr>
          <p:cNvPr id="3" name="Θέση περιεχομένου 2">
            <a:extLst>
              <a:ext uri="{FF2B5EF4-FFF2-40B4-BE49-F238E27FC236}"/>
            </a:extLst>
          </p:cNvPr>
          <p:cNvSpPr>
            <a:spLocks noGrp="1"/>
          </p:cNvSpPr>
          <p:nvPr>
            <p:ph idx="1"/>
          </p:nvPr>
        </p:nvSpPr>
        <p:spPr>
          <a:xfrm>
            <a:off x="838200" y="1703388"/>
            <a:ext cx="10515600" cy="4183062"/>
          </a:xfrm>
        </p:spPr>
        <p:style>
          <a:lnRef idx="1">
            <a:schemeClr val="accent5"/>
          </a:lnRef>
          <a:fillRef idx="2">
            <a:schemeClr val="accent5"/>
          </a:fillRef>
          <a:effectRef idx="1">
            <a:schemeClr val="accent5"/>
          </a:effectRef>
          <a:fontRef idx="minor">
            <a:schemeClr val="dk1"/>
          </a:fontRef>
        </p:style>
        <p:txBody>
          <a:bodyPr rtlCol="0">
            <a:normAutofit fontScale="92500" lnSpcReduction="10000"/>
          </a:bodyPr>
          <a:lstStyle/>
          <a:p>
            <a:pPr fontAlgn="auto">
              <a:spcAft>
                <a:spcPts val="0"/>
              </a:spcAft>
              <a:buFont typeface="Arial" panose="020B0604020202020204" pitchFamily="34" charset="0"/>
              <a:buChar char="•"/>
              <a:defRPr/>
            </a:pPr>
            <a:r>
              <a:rPr lang="el-GR" sz="2600" dirty="0"/>
              <a:t>Ο ασθενής </a:t>
            </a:r>
            <a:r>
              <a:rPr lang="el-GR" sz="2200" dirty="0"/>
              <a:t>(συνέντευξη, φυσική εξέταση)</a:t>
            </a:r>
          </a:p>
          <a:p>
            <a:pPr fontAlgn="auto">
              <a:spcAft>
                <a:spcPts val="0"/>
              </a:spcAft>
              <a:buFont typeface="Arial" panose="020B0604020202020204" pitchFamily="34" charset="0"/>
              <a:buChar char="•"/>
              <a:defRPr/>
            </a:pPr>
            <a:r>
              <a:rPr lang="el-GR" sz="2600" dirty="0"/>
              <a:t>Σημειώσεις του βοηθητικού νοσηλευτικού προσωπικού ή το εισαγωγικό σημείωμα του ασθενούς</a:t>
            </a:r>
          </a:p>
          <a:p>
            <a:pPr fontAlgn="auto">
              <a:spcAft>
                <a:spcPts val="0"/>
              </a:spcAft>
              <a:buFont typeface="Arial" panose="020B0604020202020204" pitchFamily="34" charset="0"/>
              <a:buChar char="•"/>
              <a:defRPr/>
            </a:pPr>
            <a:r>
              <a:rPr lang="el-GR" sz="2600" dirty="0"/>
              <a:t>Άτομα του υποστηρικτικού δικτύου του ασθενή</a:t>
            </a:r>
          </a:p>
          <a:p>
            <a:pPr fontAlgn="auto">
              <a:spcAft>
                <a:spcPts val="0"/>
              </a:spcAft>
              <a:buFont typeface="Arial" panose="020B0604020202020204" pitchFamily="34" charset="0"/>
              <a:buChar char="•"/>
              <a:defRPr/>
            </a:pPr>
            <a:r>
              <a:rPr lang="el-GR" sz="2600" dirty="0"/>
              <a:t>Νοσηλευτικός φάκελος του ασθενή</a:t>
            </a:r>
          </a:p>
          <a:p>
            <a:pPr fontAlgn="auto">
              <a:spcAft>
                <a:spcPts val="0"/>
              </a:spcAft>
              <a:buFont typeface="Arial" panose="020B0604020202020204" pitchFamily="34" charset="0"/>
              <a:buChar char="•"/>
              <a:defRPr/>
            </a:pPr>
            <a:r>
              <a:rPr lang="el-GR" sz="2600" dirty="0"/>
              <a:t>Ιατρικό ιστορικό και σημειώσεις πορείας νόσου</a:t>
            </a:r>
          </a:p>
          <a:p>
            <a:pPr fontAlgn="auto">
              <a:spcAft>
                <a:spcPts val="0"/>
              </a:spcAft>
              <a:buFont typeface="Arial" panose="020B0604020202020204" pitchFamily="34" charset="0"/>
              <a:buChar char="•"/>
              <a:defRPr/>
            </a:pPr>
            <a:r>
              <a:rPr lang="el-GR" sz="2600" dirty="0"/>
              <a:t>Συμβουλευτικές γνωματεύσεις</a:t>
            </a:r>
          </a:p>
          <a:p>
            <a:pPr fontAlgn="auto">
              <a:spcAft>
                <a:spcPts val="0"/>
              </a:spcAft>
              <a:buFont typeface="Arial" panose="020B0604020202020204" pitchFamily="34" charset="0"/>
              <a:buChar char="•"/>
              <a:defRPr/>
            </a:pPr>
            <a:r>
              <a:rPr lang="el-GR" sz="2600" dirty="0"/>
              <a:t>Αποτελέσματα διαγνωστικών δοκιμασιών</a:t>
            </a:r>
          </a:p>
          <a:p>
            <a:pPr fontAlgn="auto">
              <a:spcAft>
                <a:spcPts val="0"/>
              </a:spcAft>
              <a:buFont typeface="Arial" panose="020B0604020202020204" pitchFamily="34" charset="0"/>
              <a:buChar char="•"/>
              <a:defRPr/>
            </a:pPr>
            <a:r>
              <a:rPr lang="el-GR" sz="2600" dirty="0"/>
              <a:t>Αναφορές άλλων επαγγελματιών υγείας</a:t>
            </a:r>
          </a:p>
          <a:p>
            <a:pPr fontAlgn="auto">
              <a:spcAft>
                <a:spcPts val="0"/>
              </a:spcAft>
              <a:buFont typeface="Arial" panose="020B0604020202020204" pitchFamily="34" charset="0"/>
              <a:buChar char="•"/>
              <a:defRPr/>
            </a:pPr>
            <a:r>
              <a:rPr lang="el-GR" sz="2600" dirty="0"/>
              <a:t>Βιβλιογραφία</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extLst>
          </p:cNvPr>
          <p:cNvGraphicFramePr>
            <a:graphicFrameLocks noGrp="1"/>
          </p:cNvGraphicFramePr>
          <p:nvPr/>
        </p:nvGraphicFramePr>
        <p:xfrm>
          <a:off x="1190625" y="636588"/>
          <a:ext cx="9866313" cy="1828800"/>
        </p:xfrm>
        <a:graphic>
          <a:graphicData uri="http://schemas.openxmlformats.org/drawingml/2006/table">
            <a:tbl>
              <a:tblPr firstRow="1" firstCol="1" bandRow="1"/>
              <a:tblGrid>
                <a:gridCol w="9865894">
                  <a:extLst>
                    <a:ext uri="{9D8B030D-6E8A-4147-A177-3AD203B41FA5}"/>
                  </a:extLst>
                </a:gridCol>
              </a:tblGrid>
              <a:tr h="0">
                <a:tc>
                  <a:txBody>
                    <a:bodyPr/>
                    <a:lstStyle/>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ΚΑΡΔΙΑΓΓΕΙΑΚΟ (</a:t>
                      </a:r>
                      <a:r>
                        <a:rPr lang="el-GR" sz="16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Δύσπνοια, </a:t>
                      </a:r>
                      <a:r>
                        <a:rPr lang="el-GR" sz="1600" b="0" kern="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ορθόπνοια</a:t>
                      </a:r>
                      <a:r>
                        <a:rPr lang="el-GR" sz="16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ΗΚΓ, υπέρταση, αρρυθμίες, στεφανιαία νόσος, κ.ά.)</a:t>
                      </a:r>
                      <a:endParaRPr lang="el-GR" sz="1600" b="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6" name="Πίνακας 5">
            <a:extLst>
              <a:ext uri="{FF2B5EF4-FFF2-40B4-BE49-F238E27FC236}"/>
            </a:extLst>
          </p:cNvPr>
          <p:cNvGraphicFramePr>
            <a:graphicFrameLocks noGrp="1"/>
          </p:cNvGraphicFramePr>
          <p:nvPr/>
        </p:nvGraphicFramePr>
        <p:xfrm>
          <a:off x="1190625" y="2427288"/>
          <a:ext cx="9866313" cy="2024062"/>
        </p:xfrm>
        <a:graphic>
          <a:graphicData uri="http://schemas.openxmlformats.org/drawingml/2006/table">
            <a:tbl>
              <a:tblPr firstRow="1" firstCol="1" bandRow="1"/>
              <a:tblGrid>
                <a:gridCol w="9865894">
                  <a:extLst>
                    <a:ext uri="{9D8B030D-6E8A-4147-A177-3AD203B41FA5}"/>
                  </a:extLst>
                </a:gridCol>
              </a:tblGrid>
              <a:tr h="0">
                <a:tc>
                  <a:txBody>
                    <a:bodyPr/>
                    <a:lstStyle/>
                    <a:p>
                      <a:pPr algn="l">
                        <a:lnSpc>
                          <a:spcPct val="115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ΓΑΣΤΡΕΝΤΕΡΙΚΟ (Ν</a:t>
                      </a:r>
                      <a:r>
                        <a:rPr lang="el-GR" sz="16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αυτία, εμετοί, καύσος, δυσπεψία, δυσκοιλιότητα, διάρροια, κοιλιακός πόνος, γαστρίτιδα, ηπατίτιδα, αιμορροΐδες, κολοστομία </a:t>
                      </a:r>
                      <a:r>
                        <a:rPr lang="el-GR" sz="1600" b="0" kern="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κ.ά</a:t>
                      </a:r>
                      <a:r>
                        <a:rPr lang="el-GR" sz="16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l-GR" sz="1600" b="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7" name="Πίνακας 6">
            <a:extLst>
              <a:ext uri="{FF2B5EF4-FFF2-40B4-BE49-F238E27FC236}"/>
            </a:extLst>
          </p:cNvPr>
          <p:cNvGraphicFramePr>
            <a:graphicFrameLocks noGrp="1"/>
          </p:cNvGraphicFramePr>
          <p:nvPr/>
        </p:nvGraphicFramePr>
        <p:xfrm>
          <a:off x="1190625" y="4587875"/>
          <a:ext cx="9866313" cy="2024063"/>
        </p:xfrm>
        <a:graphic>
          <a:graphicData uri="http://schemas.openxmlformats.org/drawingml/2006/table">
            <a:tbl>
              <a:tblPr firstRow="1" firstCol="1" bandRow="1"/>
              <a:tblGrid>
                <a:gridCol w="9865893">
                  <a:extLst>
                    <a:ext uri="{9D8B030D-6E8A-4147-A177-3AD203B41FA5}"/>
                  </a:extLst>
                </a:gridCol>
              </a:tblGrid>
              <a:tr h="0">
                <a:tc>
                  <a:txBody>
                    <a:bodyPr/>
                    <a:lstStyle/>
                    <a:p>
                      <a:pPr algn="l">
                        <a:lnSpc>
                          <a:spcPct val="115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ΜΥΟΣΚΕΛΕΤΙΚΟ </a:t>
                      </a:r>
                      <a:r>
                        <a:rPr lang="el-GR" sz="16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(αυτοεξυπηρετούμενος, χρήση πατερίτσας, μπαστουνιού ή άλλου βοηθήματος, </a:t>
                      </a:r>
                      <a:r>
                        <a:rPr lang="el-GR" sz="1600" b="0" kern="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ακινητοποιημένος</a:t>
                      </a:r>
                      <a:r>
                        <a:rPr lang="el-GR" sz="16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επίπεδο λειτουργικότητας,  κατάγματα, οστεοαρθρίτιδα, οστεοπόρωση, κ.ά.)</a:t>
                      </a:r>
                      <a:endParaRPr lang="el-GR" sz="1600" b="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extLst>
          </p:cNvPr>
          <p:cNvGraphicFramePr>
            <a:graphicFrameLocks noGrp="1"/>
          </p:cNvGraphicFramePr>
          <p:nvPr/>
        </p:nvGraphicFramePr>
        <p:xfrm>
          <a:off x="1082675" y="558800"/>
          <a:ext cx="9926638" cy="992188"/>
        </p:xfrm>
        <a:graphic>
          <a:graphicData uri="http://schemas.openxmlformats.org/drawingml/2006/table">
            <a:tbl>
              <a:tblPr firstRow="1" firstCol="1" bandRow="1"/>
              <a:tblGrid>
                <a:gridCol w="9926054">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ΕΚΚΡΙΣΕΙΣ- ΑΠΕΚΡΙΣΕΙΣ ΑΣΘΕΝΗ (Πόνος κατά την διέλευση των ούρων, συχνή ούρηση τη νύχτα, ακράτεια):</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5" name="Πίνακας 4">
            <a:extLst>
              <a:ext uri="{FF2B5EF4-FFF2-40B4-BE49-F238E27FC236}"/>
            </a:extLst>
          </p:cNvPr>
          <p:cNvGraphicFramePr>
            <a:graphicFrameLocks noGrp="1"/>
          </p:cNvGraphicFramePr>
          <p:nvPr/>
        </p:nvGraphicFramePr>
        <p:xfrm>
          <a:off x="1082675" y="1600200"/>
          <a:ext cx="9926638" cy="1641475"/>
        </p:xfrm>
        <a:graphic>
          <a:graphicData uri="http://schemas.openxmlformats.org/drawingml/2006/table">
            <a:tbl>
              <a:tblPr firstRow="1" firstCol="1" bandRow="1"/>
              <a:tblGrid>
                <a:gridCol w="9926053">
                  <a:extLst>
                    <a:ext uri="{9D8B030D-6E8A-4147-A177-3AD203B41FA5}"/>
                  </a:extLst>
                </a:gridCol>
              </a:tblGrid>
              <a:tr h="0">
                <a:tc>
                  <a:txBody>
                    <a:bodyPr/>
                    <a:lstStyle/>
                    <a:p>
                      <a:pPr>
                        <a:lnSpc>
                          <a:spcPct val="107000"/>
                        </a:lnSpc>
                        <a:spcAft>
                          <a:spcPts val="0"/>
                        </a:spcAft>
                      </a:pPr>
                      <a:r>
                        <a:rPr lang="el-GR" sz="1100" b="1" dirty="0">
                          <a:effectLst/>
                          <a:latin typeface="Calibri" panose="020F0502020204030204" pitchFamily="34" charset="0"/>
                          <a:ea typeface="Calibri" panose="020F0502020204030204" pitchFamily="34" charset="0"/>
                          <a:cs typeface="Times New Roman" panose="02020603050405020304" pitchFamily="18" charset="0"/>
                        </a:rPr>
                        <a:t>ΓΕΝΙΚΗ ΚΑΤΑΣΤΑΣΗ (Όψη, θρέψη, αλλαγή βάρους, ενέργεια, ύπνος, διάθεση):</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6" name="Πίνακας 5">
            <a:extLst>
              <a:ext uri="{FF2B5EF4-FFF2-40B4-BE49-F238E27FC236}"/>
            </a:extLst>
          </p:cNvPr>
          <p:cNvGraphicFramePr>
            <a:graphicFrameLocks noGrp="1"/>
          </p:cNvGraphicFramePr>
          <p:nvPr/>
        </p:nvGraphicFramePr>
        <p:xfrm>
          <a:off x="1082675" y="3295650"/>
          <a:ext cx="9926638" cy="1724025"/>
        </p:xfrm>
        <a:graphic>
          <a:graphicData uri="http://schemas.openxmlformats.org/drawingml/2006/table">
            <a:tbl>
              <a:tblPr firstRow="1" firstCol="1" bandRow="1"/>
              <a:tblGrid>
                <a:gridCol w="9926052">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ΔΙΑΝΟΗΤΙΚΗ ΚΑΙ ΨΥΧΙΚΗ ΚΑΤΑΣΤΑΣΗ (Επίπεδο συνείδησης):</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7" name="Πίνακας 6">
            <a:extLst>
              <a:ext uri="{FF2B5EF4-FFF2-40B4-BE49-F238E27FC236}"/>
            </a:extLst>
          </p:cNvPr>
          <p:cNvGraphicFramePr>
            <a:graphicFrameLocks noGrp="1"/>
          </p:cNvGraphicFramePr>
          <p:nvPr/>
        </p:nvGraphicFramePr>
        <p:xfrm>
          <a:off x="1082675" y="5140325"/>
          <a:ext cx="9926638" cy="1358900"/>
        </p:xfrm>
        <a:graphic>
          <a:graphicData uri="http://schemas.openxmlformats.org/drawingml/2006/table">
            <a:tbl>
              <a:tblPr firstRow="1" firstCol="1" bandRow="1"/>
              <a:tblGrid>
                <a:gridCol w="9926051">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ΔΕΡΜΑ (χροιά, εξανθήματα, κατακλίσεις, εγκαύματα, ουλές, οιδήματα):</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extLst>
          </p:cNvPr>
          <p:cNvGraphicFramePr>
            <a:graphicFrameLocks noGrp="1"/>
          </p:cNvGraphicFramePr>
          <p:nvPr/>
        </p:nvGraphicFramePr>
        <p:xfrm>
          <a:off x="998538" y="474663"/>
          <a:ext cx="10287000" cy="1357312"/>
        </p:xfrm>
        <a:graphic>
          <a:graphicData uri="http://schemas.openxmlformats.org/drawingml/2006/table">
            <a:tbl>
              <a:tblPr firstRow="1" firstCol="1" bandRow="1"/>
              <a:tblGrid>
                <a:gridCol w="10287000">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ΤΡΙΧΩΤΟ ΚΕΦΑΛΗΣ  (Φθείρες, αλωπεκία, δερματικές αλλοιώσεις κλπ.):   </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5" name="Πίνακας 4">
            <a:extLst>
              <a:ext uri="{FF2B5EF4-FFF2-40B4-BE49-F238E27FC236}"/>
            </a:extLst>
          </p:cNvPr>
          <p:cNvGraphicFramePr>
            <a:graphicFrameLocks noGrp="1"/>
          </p:cNvGraphicFramePr>
          <p:nvPr/>
        </p:nvGraphicFramePr>
        <p:xfrm>
          <a:off x="1106488" y="1917700"/>
          <a:ext cx="10179050" cy="1358900"/>
        </p:xfrm>
        <a:graphic>
          <a:graphicData uri="http://schemas.openxmlformats.org/drawingml/2006/table">
            <a:tbl>
              <a:tblPr firstRow="1" firstCol="1" bandRow="1"/>
              <a:tblGrid>
                <a:gridCol w="10178717">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ΣΤΟΜΑ (Χείλη, ούλα, γλώσσα, οδοντικά προβλήματα κλπ.):</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6" name="Πίνακας 5">
            <a:extLst>
              <a:ext uri="{FF2B5EF4-FFF2-40B4-BE49-F238E27FC236}"/>
            </a:extLst>
          </p:cNvPr>
          <p:cNvGraphicFramePr>
            <a:graphicFrameLocks noGrp="1"/>
          </p:cNvGraphicFramePr>
          <p:nvPr/>
        </p:nvGraphicFramePr>
        <p:xfrm>
          <a:off x="1106488" y="3429000"/>
          <a:ext cx="10179050" cy="992188"/>
        </p:xfrm>
        <a:graphic>
          <a:graphicData uri="http://schemas.openxmlformats.org/drawingml/2006/table">
            <a:tbl>
              <a:tblPr firstRow="1" firstCol="1" bandRow="1"/>
              <a:tblGrid>
                <a:gridCol w="10178717">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ΟΜΙΛΙΑ (Διαταραχές λόγου):</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7" name="Πίνακας 6">
            <a:extLst>
              <a:ext uri="{FF2B5EF4-FFF2-40B4-BE49-F238E27FC236}"/>
            </a:extLst>
          </p:cNvPr>
          <p:cNvGraphicFramePr>
            <a:graphicFrameLocks noGrp="1"/>
          </p:cNvGraphicFramePr>
          <p:nvPr/>
        </p:nvGraphicFramePr>
        <p:xfrm>
          <a:off x="1106488" y="4575175"/>
          <a:ext cx="10179050" cy="1357313"/>
        </p:xfrm>
        <a:graphic>
          <a:graphicData uri="http://schemas.openxmlformats.org/drawingml/2006/table">
            <a:tbl>
              <a:tblPr firstRow="1" firstCol="1" bandRow="1"/>
              <a:tblGrid>
                <a:gridCol w="10178716">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ΜΑΤΙΑ (Βλέφαρα, </a:t>
                      </a:r>
                      <a:r>
                        <a:rPr lang="el-GR" sz="1600" b="0" dirty="0" err="1">
                          <a:effectLst/>
                          <a:latin typeface="Calibri" panose="020F0502020204030204" pitchFamily="34" charset="0"/>
                          <a:ea typeface="Calibri" panose="020F0502020204030204" pitchFamily="34" charset="0"/>
                          <a:cs typeface="Times New Roman" panose="02020603050405020304" pitchFamily="18" charset="0"/>
                        </a:rPr>
                        <a:t>επιπεφυκότες</a:t>
                      </a: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extLst>
          </p:cNvPr>
          <p:cNvGraphicFramePr>
            <a:graphicFrameLocks noGrp="1"/>
          </p:cNvGraphicFramePr>
          <p:nvPr/>
        </p:nvGraphicFramePr>
        <p:xfrm>
          <a:off x="1058863" y="527050"/>
          <a:ext cx="10034587" cy="992188"/>
        </p:xfrm>
        <a:graphic>
          <a:graphicData uri="http://schemas.openxmlformats.org/drawingml/2006/table">
            <a:tbl>
              <a:tblPr firstRow="1" firstCol="1" bandRow="1"/>
              <a:tblGrid>
                <a:gridCol w="10034336">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ΠΤΥΕΛΑ (Σύσταση, χροιά, οσμή)</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5" name="Πίνακας 4">
            <a:extLst>
              <a:ext uri="{FF2B5EF4-FFF2-40B4-BE49-F238E27FC236}"/>
            </a:extLst>
          </p:cNvPr>
          <p:cNvGraphicFramePr>
            <a:graphicFrameLocks noGrp="1"/>
          </p:cNvGraphicFramePr>
          <p:nvPr/>
        </p:nvGraphicFramePr>
        <p:xfrm>
          <a:off x="1058863" y="1682750"/>
          <a:ext cx="10034587" cy="992188"/>
        </p:xfrm>
        <a:graphic>
          <a:graphicData uri="http://schemas.openxmlformats.org/drawingml/2006/table">
            <a:tbl>
              <a:tblPr firstRow="1" firstCol="1" bandRow="1"/>
              <a:tblGrid>
                <a:gridCol w="10034335">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ΕΜΜΕΤΟΙ (Σύσταση, χροιά, αριθμός)</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6" name="Πίνακας 5">
            <a:extLst>
              <a:ext uri="{FF2B5EF4-FFF2-40B4-BE49-F238E27FC236}"/>
            </a:extLst>
          </p:cNvPr>
          <p:cNvGraphicFramePr>
            <a:graphicFrameLocks noGrp="1"/>
          </p:cNvGraphicFramePr>
          <p:nvPr/>
        </p:nvGraphicFramePr>
        <p:xfrm>
          <a:off x="1214438" y="2813050"/>
          <a:ext cx="9879012" cy="992188"/>
        </p:xfrm>
        <a:graphic>
          <a:graphicData uri="http://schemas.openxmlformats.org/drawingml/2006/table">
            <a:tbl>
              <a:tblPr firstRow="1" firstCol="1" bandRow="1"/>
              <a:tblGrid>
                <a:gridCol w="9877926">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ΟΥΡΗΣΕΙΣ (Ποσότητα, συχνότητα, σύσταση, επίσχεση, ακράτεια κλπ.)</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7" name="Πίνακας 6">
            <a:extLst>
              <a:ext uri="{FF2B5EF4-FFF2-40B4-BE49-F238E27FC236}"/>
            </a:extLst>
          </p:cNvPr>
          <p:cNvGraphicFramePr>
            <a:graphicFrameLocks noGrp="1"/>
          </p:cNvGraphicFramePr>
          <p:nvPr/>
        </p:nvGraphicFramePr>
        <p:xfrm>
          <a:off x="1214438" y="3767138"/>
          <a:ext cx="9879012" cy="992187"/>
        </p:xfrm>
        <a:graphic>
          <a:graphicData uri="http://schemas.openxmlformats.org/drawingml/2006/table">
            <a:tbl>
              <a:tblPr firstRow="1" firstCol="1" bandRow="1"/>
              <a:tblGrid>
                <a:gridCol w="9877926">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ΚΕΝΩΣΕΙΣ (Αριθμός, σύσταση, χροιά, ακράτεια κλπ.)</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8" name="Πίνακας 7">
            <a:extLst>
              <a:ext uri="{FF2B5EF4-FFF2-40B4-BE49-F238E27FC236}"/>
            </a:extLst>
          </p:cNvPr>
          <p:cNvGraphicFramePr>
            <a:graphicFrameLocks noGrp="1"/>
          </p:cNvGraphicFramePr>
          <p:nvPr/>
        </p:nvGraphicFramePr>
        <p:xfrm>
          <a:off x="1214438" y="4894263"/>
          <a:ext cx="9879012" cy="993775"/>
        </p:xfrm>
        <a:graphic>
          <a:graphicData uri="http://schemas.openxmlformats.org/drawingml/2006/table">
            <a:tbl>
              <a:tblPr firstRow="1" firstCol="1" bandRow="1"/>
              <a:tblGrid>
                <a:gridCol w="9877926">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ΚΟΛΠΙΚΑ ΥΓΡΑ (Σύσταση, χροιά, οσμή)</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extLst>
          </p:cNvPr>
          <p:cNvGraphicFramePr>
            <a:graphicFrameLocks noGrp="1"/>
          </p:cNvGraphicFramePr>
          <p:nvPr/>
        </p:nvGraphicFramePr>
        <p:xfrm>
          <a:off x="866775" y="463550"/>
          <a:ext cx="10287000" cy="1724025"/>
        </p:xfrm>
        <a:graphic>
          <a:graphicData uri="http://schemas.openxmlformats.org/drawingml/2006/table">
            <a:tbl>
              <a:tblPr firstRow="1" firstCol="1" bandRow="1"/>
              <a:tblGrid>
                <a:gridCol w="10286999">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ΑΝΑΜΝΗΣΤΙΚΟ ΙΣΤΟΡΙΚΟ (Αλλεργίες, λοιμώδη ή άλλα νοσήματα, εγχειρήσεις, νοσηλείες)</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5" name="Πίνακας 4">
            <a:extLst>
              <a:ext uri="{FF2B5EF4-FFF2-40B4-BE49-F238E27FC236}"/>
            </a:extLst>
          </p:cNvPr>
          <p:cNvGraphicFramePr>
            <a:graphicFrameLocks noGrp="1"/>
          </p:cNvGraphicFramePr>
          <p:nvPr/>
        </p:nvGraphicFramePr>
        <p:xfrm>
          <a:off x="866775" y="2293938"/>
          <a:ext cx="10287000" cy="1252537"/>
        </p:xfrm>
        <a:graphic>
          <a:graphicData uri="http://schemas.openxmlformats.org/drawingml/2006/table">
            <a:tbl>
              <a:tblPr firstRow="1" firstCol="1" bandRow="1"/>
              <a:tblGrid>
                <a:gridCol w="10286999">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ΚΛΗΡΟΝΟΜΙΚΟ ΙΣΤΟΡΙΚΟ (Νοσήματα άμεσων συγγενών (κυρίως χρόνια ή σχετικά με το νόσημα του ασθενή), αιτίες θανάτων, κληρονομικές παθήσεις, κ.ά.)</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6" name="Πίνακας 5">
            <a:extLst>
              <a:ext uri="{FF2B5EF4-FFF2-40B4-BE49-F238E27FC236}"/>
            </a:extLst>
          </p:cNvPr>
          <p:cNvGraphicFramePr>
            <a:graphicFrameLocks noGrp="1"/>
          </p:cNvGraphicFramePr>
          <p:nvPr/>
        </p:nvGraphicFramePr>
        <p:xfrm>
          <a:off x="866775" y="3740150"/>
          <a:ext cx="10287000" cy="992188"/>
        </p:xfrm>
        <a:graphic>
          <a:graphicData uri="http://schemas.openxmlformats.org/drawingml/2006/table">
            <a:tbl>
              <a:tblPr firstRow="1" firstCol="1" bandRow="1"/>
              <a:tblGrid>
                <a:gridCol w="10286998">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ΙΣΤΟΡΙΚΟ ΛΗΨΗΣ ΦΑΡΜΑΚΩΝ (Είδος, δοσολογία, πιθανές παρενέργειες, κ.ά.)</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7" name="Πίνακας 6">
            <a:extLst>
              <a:ext uri="{FF2B5EF4-FFF2-40B4-BE49-F238E27FC236}"/>
            </a:extLst>
          </p:cNvPr>
          <p:cNvGraphicFramePr>
            <a:graphicFrameLocks noGrp="1"/>
          </p:cNvGraphicFramePr>
          <p:nvPr/>
        </p:nvGraphicFramePr>
        <p:xfrm>
          <a:off x="866775" y="4908550"/>
          <a:ext cx="10287000" cy="993775"/>
        </p:xfrm>
        <a:graphic>
          <a:graphicData uri="http://schemas.openxmlformats.org/drawingml/2006/table">
            <a:tbl>
              <a:tblPr firstRow="1" firstCol="1" bandRow="1"/>
              <a:tblGrid>
                <a:gridCol w="10286998">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ΨΥΧΟΚΟΙΝΩΝΙΚΟ ΙΣΤΟΡΙΚΟ (Σχέσεις, οικονομική κατάσταση, διαβίωση, κ.ά.)</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extLst>
          </p:cNvPr>
          <p:cNvGraphicFramePr>
            <a:graphicFrameLocks noGrp="1"/>
          </p:cNvGraphicFramePr>
          <p:nvPr/>
        </p:nvGraphicFramePr>
        <p:xfrm>
          <a:off x="950913" y="654050"/>
          <a:ext cx="9950450" cy="992188"/>
        </p:xfrm>
        <a:graphic>
          <a:graphicData uri="http://schemas.openxmlformats.org/drawingml/2006/table">
            <a:tbl>
              <a:tblPr firstRow="1" firstCol="1" bandRow="1"/>
              <a:tblGrid>
                <a:gridCol w="9950116">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ΤΡΟΠΟΣ ΖΩΗΣ/ ΔΡΑΣΤΗΡΙΟΤΗΤΕΣ ΚΑΘΗΜΕΡΙΝΗΣ ΖΩΗΣ (Κάπνισμα, άσκηση, χρήση ουσιών, διατροφή, </a:t>
                      </a:r>
                      <a:r>
                        <a:rPr lang="el-GR" sz="1600" b="0" dirty="0" err="1">
                          <a:effectLst/>
                          <a:latin typeface="Calibri" panose="020F0502020204030204" pitchFamily="34" charset="0"/>
                          <a:ea typeface="Calibri" panose="020F0502020204030204" pitchFamily="34" charset="0"/>
                          <a:cs typeface="Times New Roman" panose="02020603050405020304" pitchFamily="18" charset="0"/>
                        </a:rPr>
                        <a:t>κ.ά</a:t>
                      </a: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5" name="Πίνακας 4">
            <a:extLst>
              <a:ext uri="{FF2B5EF4-FFF2-40B4-BE49-F238E27FC236}"/>
            </a:extLst>
          </p:cNvPr>
          <p:cNvGraphicFramePr>
            <a:graphicFrameLocks noGrp="1"/>
          </p:cNvGraphicFramePr>
          <p:nvPr/>
        </p:nvGraphicFramePr>
        <p:xfrm>
          <a:off x="1082675" y="1947863"/>
          <a:ext cx="9818688" cy="992187"/>
        </p:xfrm>
        <a:graphic>
          <a:graphicData uri="http://schemas.openxmlformats.org/drawingml/2006/table">
            <a:tbl>
              <a:tblPr firstRow="1" firstCol="1" bandRow="1"/>
              <a:tblGrid>
                <a:gridCol w="9817768">
                  <a:extLst>
                    <a:ext uri="{9D8B030D-6E8A-4147-A177-3AD203B41FA5}"/>
                  </a:extLst>
                </a:gridCol>
              </a:tblGrid>
              <a:tr h="0">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ΕΠΑΓΓΕΛΜΑΤΙΚΟ ΙΣΤΟΡΙΚΟ:</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6" name="Πίνακας 5">
            <a:extLst>
              <a:ext uri="{FF2B5EF4-FFF2-40B4-BE49-F238E27FC236}"/>
            </a:extLst>
          </p:cNvPr>
          <p:cNvGraphicFramePr>
            <a:graphicFrameLocks noGrp="1"/>
          </p:cNvGraphicFramePr>
          <p:nvPr/>
        </p:nvGraphicFramePr>
        <p:xfrm>
          <a:off x="1082675" y="2919413"/>
          <a:ext cx="9818688" cy="1036637"/>
        </p:xfrm>
        <a:graphic>
          <a:graphicData uri="http://schemas.openxmlformats.org/drawingml/2006/table">
            <a:tbl>
              <a:tblPr firstRow="1" firstCol="1" bandRow="1"/>
              <a:tblGrid>
                <a:gridCol w="9817768">
                  <a:extLst>
                    <a:ext uri="{9D8B030D-6E8A-4147-A177-3AD203B41FA5}"/>
                  </a:extLst>
                </a:gridCol>
              </a:tblGrid>
              <a:tr h="1037463">
                <a:tc>
                  <a:txBody>
                    <a:bodyPr/>
                    <a:lstStyle/>
                    <a:p>
                      <a:pPr algn="l">
                        <a:lnSpc>
                          <a:spcPct val="107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ΑΛΛΕΣ ΠΑΡΑΤΗΡΗΣΕΙΣ:</a:t>
                      </a:r>
                    </a:p>
                    <a:p>
                      <a:pPr algn="l">
                        <a:lnSpc>
                          <a:spcPct val="150000"/>
                        </a:lnSpc>
                        <a:spcAft>
                          <a:spcPts val="0"/>
                        </a:spcAft>
                      </a:pPr>
                      <a:r>
                        <a:rPr lang="el-GR" sz="1600" b="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a:noFill/>
                    </a:lnL>
                    <a:lnR>
                      <a:noFill/>
                    </a:lnR>
                    <a:lnT>
                      <a:noFill/>
                    </a:lnT>
                    <a:lnB>
                      <a:noFill/>
                    </a:lnB>
                  </a:tcPr>
                </a:tc>
                <a:extLst>
                  <a:ext uri="{0D108BD9-81ED-4DB2-BD59-A6C34878D82A}"/>
                </a:extLst>
              </a:tr>
            </a:tbl>
          </a:graphicData>
        </a:graphic>
      </p:graphicFrame>
      <p:graphicFrame>
        <p:nvGraphicFramePr>
          <p:cNvPr id="7" name="Πίνακας 6">
            <a:extLst>
              <a:ext uri="{FF2B5EF4-FFF2-40B4-BE49-F238E27FC236}"/>
            </a:extLst>
          </p:cNvPr>
          <p:cNvGraphicFramePr>
            <a:graphicFrameLocks noGrp="1"/>
          </p:cNvGraphicFramePr>
          <p:nvPr/>
        </p:nvGraphicFramePr>
        <p:xfrm>
          <a:off x="950913" y="3956050"/>
          <a:ext cx="9817100" cy="3189288"/>
        </p:xfrm>
        <a:graphic>
          <a:graphicData uri="http://schemas.openxmlformats.org/drawingml/2006/table">
            <a:tbl>
              <a:tblPr firstRow="1" firstCol="1" bandRow="1"/>
              <a:tblGrid>
                <a:gridCol w="4770327">
                  <a:extLst>
                    <a:ext uri="{9D8B030D-6E8A-4147-A177-3AD203B41FA5}"/>
                  </a:extLst>
                </a:gridCol>
                <a:gridCol w="5047441">
                  <a:extLst>
                    <a:ext uri="{9D8B030D-6E8A-4147-A177-3AD203B41FA5}"/>
                  </a:extLst>
                </a:gridCol>
              </a:tblGrid>
              <a:tr h="0">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ΝΟΣΗΛΕΥΤΗΣ/ΤΡΙΑ ΠΟΥ ΠΑΡΕΛΑΒΕ ΤΟΝ ΑΣΘΕΝΗ:</a:t>
                      </a:r>
                    </a:p>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ΗΜΕΡ:                                       ΩΡΑ:</a:t>
                      </a:r>
                    </a:p>
                  </a:txBody>
                  <a:tcPr marL="68580" marR="68580" marT="0" marB="0">
                    <a:lnL>
                      <a:noFill/>
                    </a:lnL>
                    <a:lnR>
                      <a:noFill/>
                    </a:lnR>
                    <a:lnT>
                      <a:noFill/>
                    </a:lnT>
                    <a:lnB>
                      <a:noFill/>
                    </a:lnB>
                  </a:tcPr>
                </a:tc>
                <a:extLst>
                  <a:ext uri="{0D108BD9-81ED-4DB2-BD59-A6C34878D82A}"/>
                </a:extLst>
              </a:tr>
              <a:tr h="0">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ΤΕΛΙΚΗ ΔΙΑΓΝΩΣΗ</a:t>
                      </a:r>
                    </a:p>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nSpc>
                          <a:spcPct val="115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extLst>
                  <a:ext uri="{0D108BD9-81ED-4DB2-BD59-A6C34878D82A}"/>
                </a:extLst>
              </a:tr>
              <a:tr h="0">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ΗΜΕΡΟΜΗΝΙΑ ΕΞΟΔΟΥ</a:t>
                      </a:r>
                    </a:p>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nSpc>
                          <a:spcPct val="115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ΩΡΑ ΕΞΟΔΟΥ:</a:t>
                      </a:r>
                    </a:p>
                  </a:txBody>
                  <a:tcPr marL="68580" marR="68580" marT="0" marB="0">
                    <a:lnL>
                      <a:noFill/>
                    </a:lnL>
                    <a:lnR>
                      <a:noFill/>
                    </a:lnR>
                    <a:lnT>
                      <a:noFill/>
                    </a:lnT>
                    <a:lnB>
                      <a:noFill/>
                    </a:lnB>
                  </a:tcPr>
                </a:tc>
                <a:extLst>
                  <a:ext uri="{0D108BD9-81ED-4DB2-BD59-A6C34878D82A}"/>
                </a:extLst>
              </a:tr>
              <a:tr h="0">
                <a:tc>
                  <a:txBody>
                    <a:bodyPr/>
                    <a:lstStyle/>
                    <a:p>
                      <a:pPr>
                        <a:lnSpc>
                          <a:spcPct val="107000"/>
                        </a:lnSpc>
                        <a:spcAft>
                          <a:spcPts val="0"/>
                        </a:spcAft>
                      </a:pPr>
                      <a:r>
                        <a:rPr lang="el-GR" sz="16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tc>
                  <a:txBody>
                    <a:bodyPr/>
                    <a:lstStyle/>
                    <a:p>
                      <a:pPr>
                        <a:lnSpc>
                          <a:spcPct val="115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ΥΠΟΓΡΑΦΗ</a:t>
                      </a:r>
                    </a:p>
                    <a:p>
                      <a:pPr>
                        <a:lnSpc>
                          <a:spcPct val="115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0"/>
                        </a:spcAft>
                      </a:pPr>
                      <a:r>
                        <a:rPr lang="el-GR"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extLst>
                  <a:ext uri="{0D108BD9-81ED-4DB2-BD59-A6C34878D82A}"/>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679450"/>
          </a:xfrm>
          <a:solidFill>
            <a:schemeClr val="accent2">
              <a:lumMod val="60000"/>
              <a:lumOff val="40000"/>
            </a:schemeClr>
          </a:solidFill>
        </p:spPr>
        <p:txBody>
          <a:bodyPr rtlCol="0">
            <a:normAutofit fontScale="90000"/>
          </a:bodyPr>
          <a:lstStyle/>
          <a:p>
            <a:pPr algn="ctr" fontAlgn="auto">
              <a:spcAft>
                <a:spcPts val="0"/>
              </a:spcAft>
              <a:defRPr/>
            </a:pPr>
            <a:r>
              <a:rPr lang="el-GR" sz="3200" b="1" dirty="0">
                <a:latin typeface="+mn-lt"/>
              </a:rPr>
              <a:t/>
            </a:r>
            <a:br>
              <a:rPr lang="el-GR" sz="3200" b="1" dirty="0">
                <a:latin typeface="+mn-lt"/>
              </a:rPr>
            </a:br>
            <a:r>
              <a:rPr lang="el-GR" sz="3200" b="1" dirty="0">
                <a:latin typeface="+mn-lt"/>
              </a:rPr>
              <a:t>Κατηγορίες δεδομένων</a:t>
            </a:r>
            <a:r>
              <a:rPr lang="el-GR" sz="3200" dirty="0"/>
              <a:t/>
            </a:r>
            <a:br>
              <a:rPr lang="el-GR" sz="3200" dirty="0"/>
            </a:br>
            <a:endParaRPr lang="el-GR" sz="3200" dirty="0"/>
          </a:p>
        </p:txBody>
      </p:sp>
      <p:sp>
        <p:nvSpPr>
          <p:cNvPr id="3" name="Θέση περιεχομένου 2">
            <a:extLst>
              <a:ext uri="{FF2B5EF4-FFF2-40B4-BE49-F238E27FC236}"/>
            </a:extLst>
          </p:cNvPr>
          <p:cNvSpPr>
            <a:spLocks noGrp="1"/>
          </p:cNvSpPr>
          <p:nvPr>
            <p:ph idx="1"/>
          </p:nvPr>
        </p:nvSpPr>
        <p:spPr>
          <a:xfrm>
            <a:off x="838200" y="1625600"/>
            <a:ext cx="10515600" cy="3886200"/>
          </a:xfrm>
          <a:ln w="28575">
            <a:solidFill>
              <a:schemeClr val="tx1"/>
            </a:solidFill>
          </a:ln>
        </p:spPr>
        <p:txBody>
          <a:bodyPr rtlCol="0">
            <a:normAutofit fontScale="85000" lnSpcReduction="10000"/>
          </a:bodyPr>
          <a:lstStyle/>
          <a:p>
            <a:pPr marL="0" indent="0" algn="just" fontAlgn="auto">
              <a:spcAft>
                <a:spcPts val="0"/>
              </a:spcAft>
              <a:buFont typeface="Arial" panose="020B0604020202020204" pitchFamily="34" charset="0"/>
              <a:buNone/>
              <a:defRPr/>
            </a:pPr>
            <a:r>
              <a:rPr lang="el-GR" sz="2600" dirty="0"/>
              <a:t>Τα δεδομένα που συλλέγονται κατή τη διαδικασία λήψης του νοσηλευτικού ιστορικού, μπορούν αδρά να διακριθούν σε </a:t>
            </a:r>
            <a:r>
              <a:rPr lang="el-GR" sz="2600" b="1" i="1" dirty="0">
                <a:solidFill>
                  <a:srgbClr val="00B050"/>
                </a:solidFill>
              </a:rPr>
              <a:t>αντικειμενικά</a:t>
            </a:r>
            <a:r>
              <a:rPr lang="el-GR" sz="2600" dirty="0"/>
              <a:t> και </a:t>
            </a:r>
            <a:r>
              <a:rPr lang="el-GR" sz="2600" b="1" i="1" dirty="0">
                <a:solidFill>
                  <a:srgbClr val="00B050"/>
                </a:solidFill>
              </a:rPr>
              <a:t>υποκειμενικά.  </a:t>
            </a:r>
          </a:p>
          <a:p>
            <a:pPr marL="0" indent="0" algn="just" fontAlgn="auto">
              <a:spcAft>
                <a:spcPts val="0"/>
              </a:spcAft>
              <a:buFont typeface="Arial" panose="020B0604020202020204" pitchFamily="34" charset="0"/>
              <a:buNone/>
              <a:defRPr/>
            </a:pPr>
            <a:endParaRPr lang="el-GR" sz="2600" b="1" dirty="0">
              <a:solidFill>
                <a:srgbClr val="00B050"/>
              </a:solidFill>
            </a:endParaRPr>
          </a:p>
          <a:p>
            <a:pPr algn="just">
              <a:spcAft>
                <a:spcPts val="0"/>
              </a:spcAft>
              <a:buFont typeface="Arial" panose="020B0604020202020204" pitchFamily="34" charset="0"/>
              <a:buChar char="•"/>
              <a:defRPr/>
            </a:pPr>
            <a:r>
              <a:rPr lang="el-GR" sz="2600" dirty="0"/>
              <a:t>Τα </a:t>
            </a:r>
            <a:r>
              <a:rPr lang="el-GR" sz="2600" b="1" dirty="0">
                <a:solidFill>
                  <a:srgbClr val="FF0000"/>
                </a:solidFill>
              </a:rPr>
              <a:t>αντικειμενικά δεδομένα ή σημεία </a:t>
            </a:r>
            <a:r>
              <a:rPr lang="el-GR" sz="2600" dirty="0"/>
              <a:t>είναι πληροφορίες που γίνονται αντιληπτές με τις αισθήσεις και την παρατήρηση και μπορούν να ανιχνευθούν από έναν ανεξάρτητο παρατηρητή και να μετρηθούν ή να εξεταστούν με βάση  αποδεκτά πρότυπα. </a:t>
            </a:r>
          </a:p>
          <a:p>
            <a:pPr algn="just">
              <a:spcAft>
                <a:spcPts val="0"/>
              </a:spcAft>
              <a:buFont typeface="Arial" panose="020B0604020202020204" pitchFamily="34" charset="0"/>
              <a:buChar char="•"/>
              <a:defRPr/>
            </a:pPr>
            <a:endParaRPr lang="el-GR" sz="2600" dirty="0"/>
          </a:p>
          <a:p>
            <a:pPr algn="just">
              <a:spcAft>
                <a:spcPts val="0"/>
              </a:spcAft>
              <a:buFont typeface="Arial" panose="020B0604020202020204" pitchFamily="34" charset="0"/>
              <a:buChar char="•"/>
              <a:defRPr/>
            </a:pPr>
            <a:r>
              <a:rPr lang="el-GR" sz="2600" dirty="0"/>
              <a:t>Συλλέγονται κατά την κλινική εξέταση του ασθενή </a:t>
            </a:r>
            <a:r>
              <a:rPr lang="el-GR" sz="2200" dirty="0"/>
              <a:t>(σωματομετρικά στοιχεία, ζωτικά σημεία, κλινικά σημεία </a:t>
            </a:r>
            <a:r>
              <a:rPr lang="el-GR" sz="2200" dirty="0" err="1"/>
              <a:t>κλπ</a:t>
            </a:r>
            <a:r>
              <a:rPr lang="el-GR" sz="2200" dirty="0"/>
              <a:t>)</a:t>
            </a:r>
            <a:r>
              <a:rPr lang="el-GR" sz="2600" dirty="0"/>
              <a:t> και για τη συλλογή τους </a:t>
            </a:r>
            <a:r>
              <a:rPr lang="el-GR" sz="2600" i="1" u="sng" dirty="0"/>
              <a:t>απαιτούνται καλές δεξιότητες συνέντευξης, ακρόασης και παρατήρησης. </a:t>
            </a:r>
          </a:p>
          <a:p>
            <a:pPr algn="just">
              <a:spcAft>
                <a:spcPts val="0"/>
              </a:spcAft>
              <a:buFont typeface="Arial" panose="020B0604020202020204" pitchFamily="34" charset="0"/>
              <a:buChar char="•"/>
              <a:defRPr/>
            </a:pPr>
            <a:r>
              <a:rPr lang="el-GR" sz="1900" dirty="0"/>
              <a:t>Παραδείγματα αυτής της κατηγορίας είναι η θερμοκρασία σώματος, ο αριθμός των αναπνοών, ο σφυγμός, ο αιματοκρίτη</a:t>
            </a:r>
            <a:r>
              <a:rPr lang="el-GR" sz="1900" i="1" dirty="0"/>
              <a:t>ς,</a:t>
            </a:r>
            <a:r>
              <a:rPr lang="el-GR" sz="1900" dirty="0"/>
              <a:t> η άρνηση λήψης τροφής, τα παθολογικά ευρήματα μιας ακτινογραφίας θώρακα κλπ.</a:t>
            </a:r>
          </a:p>
          <a:p>
            <a:pPr fontAlgn="auto">
              <a:spcAft>
                <a:spcPts val="0"/>
              </a:spcAft>
              <a:buFont typeface="Arial" panose="020B0604020202020204" pitchFamily="34" charset="0"/>
              <a:buChar char="•"/>
              <a:defRPr/>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Θέση περιεχομένου 2"/>
          <p:cNvSpPr>
            <a:spLocks noGrp="1"/>
          </p:cNvSpPr>
          <p:nvPr>
            <p:ph idx="1"/>
          </p:nvPr>
        </p:nvSpPr>
        <p:spPr>
          <a:xfrm>
            <a:off x="838200" y="1554163"/>
            <a:ext cx="10515600" cy="3262312"/>
          </a:xfrm>
          <a:ln w="28575">
            <a:solidFill>
              <a:schemeClr val="tx1"/>
            </a:solidFill>
          </a:ln>
        </p:spPr>
        <p:txBody>
          <a:bodyPr/>
          <a:lstStyle/>
          <a:p>
            <a:pPr algn="just"/>
            <a:r>
              <a:rPr lang="el-GR" sz="2400" smtClean="0"/>
              <a:t>Τα </a:t>
            </a:r>
            <a:r>
              <a:rPr lang="el-GR" sz="2400" b="1" smtClean="0">
                <a:solidFill>
                  <a:srgbClr val="FF0000"/>
                </a:solidFill>
              </a:rPr>
              <a:t>υποκειμενικά δεδομένα ή συμπτώματα </a:t>
            </a:r>
            <a:r>
              <a:rPr lang="el-GR" sz="2400" smtClean="0"/>
              <a:t>είναι οι πληροφορίες που αναφέρει ο ίδιος ο ασθενής όπως τα συμπτώματα που περιγράφει, τι αισθάνεται, την άποψη και την αντίληψή του για την κατάσταση της υγείας του, τα συναισθήματά του κλπ. </a:t>
            </a:r>
          </a:p>
          <a:p>
            <a:pPr algn="just"/>
            <a:r>
              <a:rPr lang="el-GR" sz="2400" smtClean="0"/>
              <a:t>Μπορούν να </a:t>
            </a:r>
            <a:r>
              <a:rPr lang="el-GR" sz="2400" i="1" u="sng" smtClean="0"/>
              <a:t>περιγράφουν ή να ελεγχθούν μόνο από εκείνον </a:t>
            </a:r>
            <a:r>
              <a:rPr lang="el-GR" sz="2400" smtClean="0"/>
              <a:t>και για τη συλλογή τους απαιτούνται δεξιότητες ενεργητικής ακρόασης, παρατήρησης και ενσυναίσθησης. </a:t>
            </a:r>
          </a:p>
          <a:p>
            <a:pPr algn="just"/>
            <a:r>
              <a:rPr lang="el-GR" sz="1800" smtClean="0"/>
              <a:t>Παραδείγματα αυτής της κατηγορίας περιλαμβάνουν τα ακόλουθα: «</a:t>
            </a:r>
            <a:r>
              <a:rPr lang="el-GR" sz="1800" i="1" smtClean="0"/>
              <a:t>Νιώθω συνεχώς κόπωση</a:t>
            </a:r>
            <a:r>
              <a:rPr lang="el-GR" sz="1800" smtClean="0"/>
              <a:t>», «</a:t>
            </a:r>
            <a:r>
              <a:rPr lang="el-GR" sz="1800" i="1" smtClean="0"/>
              <a:t>Έχω τάση για εμετ</a:t>
            </a:r>
            <a:r>
              <a:rPr lang="el-GR" sz="1800" smtClean="0"/>
              <a:t>ό», «</a:t>
            </a:r>
            <a:r>
              <a:rPr lang="el-GR" sz="1800" i="1" smtClean="0"/>
              <a:t>Πονάει η μέση μου και δεν μπορώ να σηκωθώ</a:t>
            </a:r>
            <a:r>
              <a:rPr lang="el-GR" sz="1800" smtClean="0"/>
              <a:t>» κλπ.</a:t>
            </a:r>
          </a:p>
          <a:p>
            <a:endParaRPr lang="el-GR" smtClean="0"/>
          </a:p>
        </p:txBody>
      </p:sp>
      <p:sp>
        <p:nvSpPr>
          <p:cNvPr id="7" name="Τίτλος 1">
            <a:extLst>
              <a:ext uri="{FF2B5EF4-FFF2-40B4-BE49-F238E27FC236}"/>
            </a:extLst>
          </p:cNvPr>
          <p:cNvSpPr>
            <a:spLocks noGrp="1"/>
          </p:cNvSpPr>
          <p:nvPr>
            <p:ph type="title"/>
          </p:nvPr>
        </p:nvSpPr>
        <p:spPr>
          <a:xfrm>
            <a:off x="838200" y="365125"/>
            <a:ext cx="10515600" cy="679450"/>
          </a:xfrm>
          <a:solidFill>
            <a:schemeClr val="accent2">
              <a:lumMod val="60000"/>
              <a:lumOff val="40000"/>
            </a:schemeClr>
          </a:solidFill>
        </p:spPr>
        <p:txBody>
          <a:bodyPr rtlCol="0">
            <a:normAutofit fontScale="90000"/>
          </a:bodyPr>
          <a:lstStyle/>
          <a:p>
            <a:pPr algn="ctr" fontAlgn="auto">
              <a:spcAft>
                <a:spcPts val="0"/>
              </a:spcAft>
              <a:defRPr/>
            </a:pPr>
            <a:r>
              <a:rPr lang="el-GR" sz="3200" b="1" dirty="0">
                <a:latin typeface="+mn-lt"/>
              </a:rPr>
              <a:t/>
            </a:r>
            <a:br>
              <a:rPr lang="el-GR" sz="3200" b="1" dirty="0">
                <a:latin typeface="+mn-lt"/>
              </a:rPr>
            </a:br>
            <a:r>
              <a:rPr lang="el-GR" sz="3200" b="1" dirty="0">
                <a:latin typeface="+mn-lt"/>
              </a:rPr>
              <a:t>Κατηγορίες δεδομένων</a:t>
            </a:r>
            <a:r>
              <a:rPr lang="el-GR" sz="3200" dirty="0"/>
              <a:t/>
            </a:r>
            <a:br>
              <a:rPr lang="el-GR" sz="3200" dirty="0"/>
            </a:br>
            <a:endParaRPr lang="el-GR"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extLst>
          </p:cNvPr>
          <p:cNvSpPr>
            <a:spLocks noGrp="1"/>
          </p:cNvSpPr>
          <p:nvPr>
            <p:ph type="title"/>
          </p:nvPr>
        </p:nvSpPr>
        <p:spPr>
          <a:xfrm>
            <a:off x="838200" y="365125"/>
            <a:ext cx="10515600" cy="609600"/>
          </a:xfrm>
          <a:solidFill>
            <a:schemeClr val="accent2">
              <a:lumMod val="60000"/>
              <a:lumOff val="40000"/>
            </a:schemeClr>
          </a:solidFill>
        </p:spPr>
        <p:txBody>
          <a:bodyPr rtlCol="0">
            <a:normAutofit fontScale="90000"/>
          </a:bodyPr>
          <a:lstStyle/>
          <a:p>
            <a:pPr algn="ctr" fontAlgn="auto">
              <a:spcAft>
                <a:spcPts val="0"/>
              </a:spcAft>
              <a:defRPr/>
            </a:pPr>
            <a:r>
              <a:rPr lang="el-GR" sz="3200" b="1" cap="all" dirty="0">
                <a:latin typeface="+mn-lt"/>
              </a:rPr>
              <a:t/>
            </a:r>
            <a:br>
              <a:rPr lang="el-GR" sz="3200" b="1" cap="all" dirty="0">
                <a:latin typeface="+mn-lt"/>
              </a:rPr>
            </a:br>
            <a:r>
              <a:rPr lang="el-GR" sz="3200" b="1" cap="all" dirty="0">
                <a:latin typeface="+mn-lt"/>
              </a:rPr>
              <a:t>μ</a:t>
            </a:r>
            <a:r>
              <a:rPr lang="el-GR" sz="3200" b="1" dirty="0">
                <a:latin typeface="+mn-lt"/>
              </a:rPr>
              <a:t>έθοδοι συλλογής δεδομένων</a:t>
            </a:r>
            <a:r>
              <a:rPr lang="el-GR" sz="3200" dirty="0">
                <a:latin typeface="+mn-lt"/>
              </a:rPr>
              <a:t/>
            </a:r>
            <a:br>
              <a:rPr lang="el-GR" sz="3200" dirty="0">
                <a:latin typeface="+mn-lt"/>
              </a:rPr>
            </a:br>
            <a:endParaRPr lang="el-GR" sz="3200" dirty="0">
              <a:latin typeface="+mn-lt"/>
            </a:endParaRPr>
          </a:p>
        </p:txBody>
      </p:sp>
      <p:sp>
        <p:nvSpPr>
          <p:cNvPr id="3" name="Θέση περιεχομένου 2">
            <a:extLst>
              <a:ext uri="{FF2B5EF4-FFF2-40B4-BE49-F238E27FC236}"/>
            </a:extLst>
          </p:cNvPr>
          <p:cNvSpPr>
            <a:spLocks noGrp="1"/>
          </p:cNvSpPr>
          <p:nvPr>
            <p:ph idx="1"/>
          </p:nvPr>
        </p:nvSpPr>
        <p:spPr>
          <a:xfrm>
            <a:off x="838200" y="1581150"/>
            <a:ext cx="10515600" cy="3113088"/>
          </a:xfrm>
          <a:ln w="28575">
            <a:solidFill>
              <a:schemeClr val="tx1"/>
            </a:solidFill>
          </a:ln>
        </p:spPr>
        <p:txBody>
          <a:bodyPr rtlCol="0">
            <a:normAutofit/>
          </a:bodyPr>
          <a:lstStyle/>
          <a:p>
            <a:pPr marL="0" indent="0" algn="just" fontAlgn="auto">
              <a:spcAft>
                <a:spcPts val="0"/>
              </a:spcAft>
              <a:buFont typeface="Arial" panose="020B0604020202020204" pitchFamily="34" charset="0"/>
              <a:buNone/>
              <a:defRPr/>
            </a:pPr>
            <a:r>
              <a:rPr lang="el-GR" sz="2400" b="1" dirty="0">
                <a:solidFill>
                  <a:srgbClr val="FF0000"/>
                </a:solidFill>
              </a:rPr>
              <a:t>Α. Παρατήρηση</a:t>
            </a:r>
            <a:r>
              <a:rPr lang="el-GR" sz="2400" b="1" dirty="0"/>
              <a:t> </a:t>
            </a:r>
            <a:endParaRPr lang="el-GR" sz="2400" dirty="0"/>
          </a:p>
          <a:p>
            <a:pPr algn="just" fontAlgn="auto">
              <a:spcAft>
                <a:spcPts val="0"/>
              </a:spcAft>
              <a:buFont typeface="Arial" panose="020B0604020202020204" pitchFamily="34" charset="0"/>
              <a:buChar char="•"/>
              <a:defRPr/>
            </a:pPr>
            <a:r>
              <a:rPr lang="el-GR" sz="2400" dirty="0"/>
              <a:t>Είναι η συνειδητή και ηθελημένη χρήση των πέντε αισθήσεων για τη συλλογή δεδομένων. </a:t>
            </a:r>
          </a:p>
          <a:p>
            <a:pPr algn="just" fontAlgn="auto">
              <a:spcAft>
                <a:spcPts val="0"/>
              </a:spcAft>
              <a:buFont typeface="Arial" panose="020B0604020202020204" pitchFamily="34" charset="0"/>
              <a:buChar char="•"/>
              <a:defRPr/>
            </a:pPr>
            <a:r>
              <a:rPr lang="el-GR" sz="2400" dirty="0"/>
              <a:t>Τα στοιχεία που μπορούν να ελεγχθούν μέσω αυτής περιλαμβάνουν τις εκφράσεις του προσώπου, το χρώμα του δέρματος, τις κινήσεις του σώματος, τη γενική εμφάνιση, την υποκειμενική εκτίμηση της θερμοκρασίας του δέρματος, τη ψηλάφηση του δέρματος, την ατομική υγιεινή, την εκτίμηση της οσμής του σώματος κ.λπ. </a:t>
            </a:r>
          </a:p>
          <a:p>
            <a:pPr fontAlgn="auto">
              <a:spcAft>
                <a:spcPts val="0"/>
              </a:spcAft>
              <a:buFont typeface="Arial" panose="020B0604020202020204" pitchFamily="34" charset="0"/>
              <a:buChar char="•"/>
              <a:defRPr/>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5583</Words>
  <Application>Microsoft Office PowerPoint</Application>
  <PresentationFormat>Custom</PresentationFormat>
  <Paragraphs>501</Paragraphs>
  <Slides>65</Slides>
  <Notes>0</Notes>
  <HiddenSlides>1</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65</vt:i4>
      </vt:variant>
    </vt:vector>
  </HeadingPairs>
  <TitlesOfParts>
    <vt:vector size="72" baseType="lpstr">
      <vt:lpstr>Calibri</vt:lpstr>
      <vt:lpstr>Arial</vt:lpstr>
      <vt:lpstr>Calibri Light</vt:lpstr>
      <vt:lpstr>Times New Roman</vt:lpstr>
      <vt:lpstr>Wingdings</vt:lpstr>
      <vt:lpstr>UB-Century</vt:lpstr>
      <vt:lpstr>Θέμα του Office</vt:lpstr>
      <vt:lpstr>  Νοσηλευτικό Ιστορικό </vt:lpstr>
      <vt:lpstr>Νοσηλευτικό Ιστορικό</vt:lpstr>
      <vt:lpstr>Νοσηλευτικό Ιστορικό</vt:lpstr>
      <vt:lpstr>Slide 4</vt:lpstr>
      <vt:lpstr>Νοσηλευτικό Ιστορικό</vt:lpstr>
      <vt:lpstr>  Κύριες πηγές συλλογής δεδομένων για τη λήψη  νοσηλευτικού ιστορικού  </vt:lpstr>
      <vt:lpstr> Κατηγορίες δεδομένων </vt:lpstr>
      <vt:lpstr> Κατηγορίες δεδομένων </vt:lpstr>
      <vt:lpstr> Μέθοδοι συλλογής δεδομένων </vt:lpstr>
      <vt:lpstr> Μέθοδοι συλλογής δεδομένων </vt:lpstr>
      <vt:lpstr> Στοιχεία μιας επιτυχημένης συνέντευξης για τη λήψη νοσηλευτικού ιστορικού </vt:lpstr>
      <vt:lpstr> Ενέργειες ή τεχνικές που εμποδίζουν την αποτελεσματική επικοινωνία ή πρέπει να αποφεύγονται κατά τη λήψη νοσηλευτικού ιστορικού </vt:lpstr>
      <vt:lpstr> Ενέργειες ή τεχνικές που εμποδίζουν την αποτελεσματική επικοινωνία ή πρέπει να αποφεύγονται κατά τη λήψη νοσηλευτικού ιστορικού </vt:lpstr>
      <vt:lpstr>Διαδικασία συνέντευξης</vt:lpstr>
      <vt:lpstr>Slide 15</vt:lpstr>
      <vt:lpstr>Slide 16</vt:lpstr>
      <vt:lpstr>Slide 17</vt:lpstr>
      <vt:lpstr>Slide 18</vt:lpstr>
      <vt:lpstr>Slide 19</vt:lpstr>
      <vt:lpstr>Φυσική εξέταση</vt:lpstr>
      <vt:lpstr>Slide 21</vt:lpstr>
      <vt:lpstr> Εντυπα λήψης νοσηλευτικού ιστορικού </vt:lpstr>
      <vt:lpstr> Εντυπα λήψης νοσηλευτικού ιστορικού </vt:lpstr>
      <vt:lpstr> Βασικά στοιχεία του νοσηλευτικού ιστορικού </vt:lpstr>
      <vt:lpstr> Κύριες ενότητες του νοσηλευτικού ιστορικού </vt:lpstr>
      <vt:lpstr>   Κύριες ενότητες του νοσηλευτικού ιστορικού Α. Προσωπικά στοιχεία/ Γενικές πληροφορίες για τον ασθενή.   </vt:lpstr>
      <vt:lpstr> Κύριες ενότητες του νοσηλευτικού ιστορικού Β. Κύρια ενοχλήματα. Παρούσα κατάσταση υγείας </vt:lpstr>
      <vt:lpstr>Χαρακτηριστικά γνωρίσματα στη διερεύνηση συμπτωμάτων</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 ΔΙΑΦΟΡΕΣ ΙΑΤΡΙΚΟΥ ΚΑΙ ΝΟΣΗΛΕΥΤΙΚΟΥ ΙΣΤΟΡΙΚΟΥ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 Πρωτόκολλο νοσηλευτικής φροντίδας Λήψη νοσηλευτικού ιστορικού </vt:lpstr>
      <vt:lpstr>Slide 56</vt:lpstr>
      <vt:lpstr> ΝΟΣΗΛΕΥΤΙΚΟ ΙΣΤΟΡΙΚΟ  ΑΤΟΜΙΚΑ ΣΤΟΙΧΕΙΑ ΑΣΘΕΝΗ    </vt:lpstr>
      <vt:lpstr>Slide 58</vt:lpstr>
      <vt:lpstr>Slide 59</vt:lpstr>
      <vt:lpstr>Slide 60</vt:lpstr>
      <vt:lpstr>Slide 61</vt:lpstr>
      <vt:lpstr>Slide 62</vt:lpstr>
      <vt:lpstr>Slide 63</vt:lpstr>
      <vt:lpstr>Slide 64</vt:lpstr>
      <vt:lpstr>Slide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2020-11-08T09:13:02Z</dcterms:created>
  <dcterms:modified xsi:type="dcterms:W3CDTF">2021-04-09T08:06:18Z</dcterms:modified>
</cp:coreProperties>
</file>