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6" r:id="rId2"/>
    <p:sldId id="266" r:id="rId3"/>
    <p:sldId id="271" r:id="rId4"/>
    <p:sldId id="304" r:id="rId5"/>
    <p:sldId id="273" r:id="rId6"/>
    <p:sldId id="284" r:id="rId7"/>
    <p:sldId id="289" r:id="rId8"/>
    <p:sldId id="308" r:id="rId9"/>
    <p:sldId id="275" r:id="rId10"/>
    <p:sldId id="279" r:id="rId11"/>
    <p:sldId id="280" r:id="rId12"/>
    <p:sldId id="281" r:id="rId13"/>
    <p:sldId id="282" r:id="rId14"/>
    <p:sldId id="283" r:id="rId15"/>
    <p:sldId id="295" r:id="rId16"/>
    <p:sldId id="296" r:id="rId17"/>
    <p:sldId id="286" r:id="rId18"/>
    <p:sldId id="299" r:id="rId19"/>
    <p:sldId id="285" r:id="rId20"/>
    <p:sldId id="287" r:id="rId21"/>
    <p:sldId id="301" r:id="rId22"/>
    <p:sldId id="302" r:id="rId23"/>
    <p:sldId id="303" r:id="rId24"/>
    <p:sldId id="290" r:id="rId25"/>
    <p:sldId id="307" r:id="rId26"/>
    <p:sldId id="313" r:id="rId27"/>
    <p:sldId id="314" r:id="rId28"/>
    <p:sldId id="318" r:id="rId29"/>
    <p:sldId id="315" r:id="rId30"/>
    <p:sldId id="317" r:id="rId31"/>
    <p:sldId id="322" r:id="rId32"/>
    <p:sldId id="320" r:id="rId33"/>
    <p:sldId id="321" r:id="rId34"/>
    <p:sldId id="312" r:id="rId35"/>
    <p:sldId id="309" r:id="rId36"/>
    <p:sldId id="310" r:id="rId37"/>
    <p:sldId id="311" r:id="rId38"/>
  </p:sldIdLst>
  <p:sldSz cx="9144000" cy="6858000" type="screen4x3"/>
  <p:notesSz cx="7102475" cy="10234613"/>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8163" cy="511175"/>
          </a:xfrm>
          <a:prstGeom prst="rect">
            <a:avLst/>
          </a:prstGeom>
        </p:spPr>
        <p:txBody>
          <a:bodyPr vert="horz" lIns="99064" tIns="49532" rIns="99064" bIns="49532" rtlCol="0"/>
          <a:lstStyle>
            <a:lvl1pPr algn="l" fontAlgn="auto">
              <a:spcBef>
                <a:spcPts val="0"/>
              </a:spcBef>
              <a:spcAft>
                <a:spcPts val="0"/>
              </a:spcAft>
              <a:defRPr sz="1300">
                <a:latin typeface="+mn-lt"/>
                <a:cs typeface="+mn-cs"/>
              </a:defRPr>
            </a:lvl1pPr>
          </a:lstStyle>
          <a:p>
            <a:pPr>
              <a:defRPr/>
            </a:pPr>
            <a:endParaRPr lang="el-GR"/>
          </a:p>
        </p:txBody>
      </p:sp>
      <p:sp>
        <p:nvSpPr>
          <p:cNvPr id="3" name="2 - Θέση ημερομηνίας"/>
          <p:cNvSpPr>
            <a:spLocks noGrp="1"/>
          </p:cNvSpPr>
          <p:nvPr>
            <p:ph type="dt" sz="quarter" idx="1"/>
          </p:nvPr>
        </p:nvSpPr>
        <p:spPr>
          <a:xfrm>
            <a:off x="4022725" y="0"/>
            <a:ext cx="3078163" cy="511175"/>
          </a:xfrm>
          <a:prstGeom prst="rect">
            <a:avLst/>
          </a:prstGeom>
        </p:spPr>
        <p:txBody>
          <a:bodyPr vert="horz" lIns="99064" tIns="49532" rIns="99064" bIns="49532" rtlCol="0"/>
          <a:lstStyle>
            <a:lvl1pPr algn="r" fontAlgn="auto">
              <a:spcBef>
                <a:spcPts val="0"/>
              </a:spcBef>
              <a:spcAft>
                <a:spcPts val="0"/>
              </a:spcAft>
              <a:defRPr sz="1300" smtClean="0">
                <a:latin typeface="+mn-lt"/>
                <a:cs typeface="+mn-cs"/>
              </a:defRPr>
            </a:lvl1pPr>
          </a:lstStyle>
          <a:p>
            <a:pPr>
              <a:defRPr/>
            </a:pPr>
            <a:fld id="{804DEF33-CD7B-453B-963E-B069EBF4A824}" type="datetimeFigureOut">
              <a:rPr lang="el-GR"/>
              <a:pPr>
                <a:defRPr/>
              </a:pPr>
              <a:t>9/10/2024</a:t>
            </a:fld>
            <a:endParaRPr lang="el-GR"/>
          </a:p>
        </p:txBody>
      </p:sp>
      <p:sp>
        <p:nvSpPr>
          <p:cNvPr id="4" name="3 - Θέση υποσέλιδου"/>
          <p:cNvSpPr>
            <a:spLocks noGrp="1"/>
          </p:cNvSpPr>
          <p:nvPr>
            <p:ph type="ftr" sz="quarter" idx="2"/>
          </p:nvPr>
        </p:nvSpPr>
        <p:spPr>
          <a:xfrm>
            <a:off x="0" y="9721850"/>
            <a:ext cx="3078163" cy="511175"/>
          </a:xfrm>
          <a:prstGeom prst="rect">
            <a:avLst/>
          </a:prstGeom>
        </p:spPr>
        <p:txBody>
          <a:bodyPr vert="horz" lIns="99064" tIns="49532" rIns="99064" bIns="49532" rtlCol="0" anchor="b"/>
          <a:lstStyle>
            <a:lvl1pPr algn="l" fontAlgn="auto">
              <a:spcBef>
                <a:spcPts val="0"/>
              </a:spcBef>
              <a:spcAft>
                <a:spcPts val="0"/>
              </a:spcAft>
              <a:defRPr sz="1300">
                <a:latin typeface="+mn-lt"/>
                <a:cs typeface="+mn-cs"/>
              </a:defRPr>
            </a:lvl1pPr>
          </a:lstStyle>
          <a:p>
            <a:pPr>
              <a:defRPr/>
            </a:pPr>
            <a:endParaRPr lang="el-GR"/>
          </a:p>
        </p:txBody>
      </p:sp>
      <p:sp>
        <p:nvSpPr>
          <p:cNvPr id="5" name="4 - Θέση αριθμού διαφάνειας"/>
          <p:cNvSpPr>
            <a:spLocks noGrp="1"/>
          </p:cNvSpPr>
          <p:nvPr>
            <p:ph type="sldNum" sz="quarter" idx="3"/>
          </p:nvPr>
        </p:nvSpPr>
        <p:spPr>
          <a:xfrm>
            <a:off x="4022725" y="9721850"/>
            <a:ext cx="3078163" cy="511175"/>
          </a:xfrm>
          <a:prstGeom prst="rect">
            <a:avLst/>
          </a:prstGeom>
        </p:spPr>
        <p:txBody>
          <a:bodyPr vert="horz" lIns="99064" tIns="49532" rIns="99064" bIns="49532" rtlCol="0" anchor="b"/>
          <a:lstStyle>
            <a:lvl1pPr algn="r" fontAlgn="auto">
              <a:spcBef>
                <a:spcPts val="0"/>
              </a:spcBef>
              <a:spcAft>
                <a:spcPts val="0"/>
              </a:spcAft>
              <a:defRPr sz="1300" smtClean="0">
                <a:latin typeface="+mn-lt"/>
                <a:cs typeface="+mn-cs"/>
              </a:defRPr>
            </a:lvl1pPr>
          </a:lstStyle>
          <a:p>
            <a:pPr>
              <a:defRPr/>
            </a:pPr>
            <a:fld id="{62A0EBF9-5CE1-4E33-BE0B-09C13AD92F0E}" type="slidenum">
              <a:rPr lang="el-GR"/>
              <a:pPr>
                <a:defRP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8163" cy="511175"/>
          </a:xfrm>
          <a:prstGeom prst="rect">
            <a:avLst/>
          </a:prstGeom>
        </p:spPr>
        <p:txBody>
          <a:bodyPr vert="horz" lIns="99064" tIns="49532" rIns="99064" bIns="49532" rtlCol="0"/>
          <a:lstStyle>
            <a:lvl1pPr algn="l" fontAlgn="auto">
              <a:spcBef>
                <a:spcPts val="0"/>
              </a:spcBef>
              <a:spcAft>
                <a:spcPts val="0"/>
              </a:spcAft>
              <a:defRPr sz="1300">
                <a:latin typeface="+mn-lt"/>
                <a:cs typeface="+mn-cs"/>
              </a:defRPr>
            </a:lvl1pPr>
          </a:lstStyle>
          <a:p>
            <a:pPr>
              <a:defRPr/>
            </a:pPr>
            <a:endParaRPr lang="el-GR"/>
          </a:p>
        </p:txBody>
      </p:sp>
      <p:sp>
        <p:nvSpPr>
          <p:cNvPr id="3" name="2 - Θέση ημερομηνίας"/>
          <p:cNvSpPr>
            <a:spLocks noGrp="1"/>
          </p:cNvSpPr>
          <p:nvPr>
            <p:ph type="dt" idx="1"/>
          </p:nvPr>
        </p:nvSpPr>
        <p:spPr>
          <a:xfrm>
            <a:off x="4022725" y="0"/>
            <a:ext cx="3078163" cy="511175"/>
          </a:xfrm>
          <a:prstGeom prst="rect">
            <a:avLst/>
          </a:prstGeom>
        </p:spPr>
        <p:txBody>
          <a:bodyPr vert="horz" lIns="99064" tIns="49532" rIns="99064" bIns="49532" rtlCol="0"/>
          <a:lstStyle>
            <a:lvl1pPr algn="r" fontAlgn="auto">
              <a:spcBef>
                <a:spcPts val="0"/>
              </a:spcBef>
              <a:spcAft>
                <a:spcPts val="0"/>
              </a:spcAft>
              <a:defRPr sz="1300" smtClean="0">
                <a:latin typeface="+mn-lt"/>
                <a:cs typeface="+mn-cs"/>
              </a:defRPr>
            </a:lvl1pPr>
          </a:lstStyle>
          <a:p>
            <a:pPr>
              <a:defRPr/>
            </a:pPr>
            <a:fld id="{3FF73BBF-7181-4DB8-B0C2-29B3B49A6AA2}" type="datetimeFigureOut">
              <a:rPr lang="el-GR"/>
              <a:pPr>
                <a:defRPr/>
              </a:pPr>
              <a:t>9/10/2024</a:t>
            </a:fld>
            <a:endParaRPr lang="el-GR"/>
          </a:p>
        </p:txBody>
      </p:sp>
      <p:sp>
        <p:nvSpPr>
          <p:cNvPr id="4" name="3 - Θέση εικόνας διαφάνειας"/>
          <p:cNvSpPr>
            <a:spLocks noGrp="1" noRot="1" noChangeAspect="1"/>
          </p:cNvSpPr>
          <p:nvPr>
            <p:ph type="sldImg" idx="2"/>
          </p:nvPr>
        </p:nvSpPr>
        <p:spPr>
          <a:xfrm>
            <a:off x="992188" y="768350"/>
            <a:ext cx="5118100" cy="3838575"/>
          </a:xfrm>
          <a:prstGeom prst="rect">
            <a:avLst/>
          </a:prstGeom>
          <a:noFill/>
          <a:ln w="12700">
            <a:solidFill>
              <a:prstClr val="black"/>
            </a:solidFill>
          </a:ln>
        </p:spPr>
        <p:txBody>
          <a:bodyPr vert="horz" lIns="99064" tIns="49532" rIns="99064" bIns="49532" rtlCol="0" anchor="ctr"/>
          <a:lstStyle/>
          <a:p>
            <a:pPr lvl="0"/>
            <a:endParaRPr lang="el-GR" noProof="0"/>
          </a:p>
        </p:txBody>
      </p:sp>
      <p:sp>
        <p:nvSpPr>
          <p:cNvPr id="5" name="4 - Θέση σημειώσεων"/>
          <p:cNvSpPr>
            <a:spLocks noGrp="1"/>
          </p:cNvSpPr>
          <p:nvPr>
            <p:ph type="body" sz="quarter" idx="3"/>
          </p:nvPr>
        </p:nvSpPr>
        <p:spPr>
          <a:xfrm>
            <a:off x="709613" y="4860925"/>
            <a:ext cx="5683250" cy="4605338"/>
          </a:xfrm>
          <a:prstGeom prst="rect">
            <a:avLst/>
          </a:prstGeom>
        </p:spPr>
        <p:txBody>
          <a:bodyPr vert="horz" lIns="99064" tIns="49532" rIns="99064" bIns="49532"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9721850"/>
            <a:ext cx="3078163" cy="511175"/>
          </a:xfrm>
          <a:prstGeom prst="rect">
            <a:avLst/>
          </a:prstGeom>
        </p:spPr>
        <p:txBody>
          <a:bodyPr vert="horz" lIns="99064" tIns="49532" rIns="99064" bIns="49532" rtlCol="0" anchor="b"/>
          <a:lstStyle>
            <a:lvl1pPr algn="l" fontAlgn="auto">
              <a:spcBef>
                <a:spcPts val="0"/>
              </a:spcBef>
              <a:spcAft>
                <a:spcPts val="0"/>
              </a:spcAft>
              <a:defRPr sz="13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4022725" y="9721850"/>
            <a:ext cx="3078163" cy="511175"/>
          </a:xfrm>
          <a:prstGeom prst="rect">
            <a:avLst/>
          </a:prstGeom>
        </p:spPr>
        <p:txBody>
          <a:bodyPr vert="horz" lIns="99064" tIns="49532" rIns="99064" bIns="49532" rtlCol="0" anchor="b"/>
          <a:lstStyle>
            <a:lvl1pPr algn="r" fontAlgn="auto">
              <a:spcBef>
                <a:spcPts val="0"/>
              </a:spcBef>
              <a:spcAft>
                <a:spcPts val="0"/>
              </a:spcAft>
              <a:defRPr sz="1300" smtClean="0">
                <a:latin typeface="+mn-lt"/>
                <a:cs typeface="+mn-cs"/>
              </a:defRPr>
            </a:lvl1pPr>
          </a:lstStyle>
          <a:p>
            <a:pPr>
              <a:defRPr/>
            </a:pPr>
            <a:fld id="{AD4F3575-FEE4-4854-9350-008E434F4636}"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638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638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1BAFCB-B3D6-4031-A6AA-E5AEDB1FC19A}" type="slidenum">
              <a:rPr lang="el-GR">
                <a:cs typeface="Arial" charset="0"/>
              </a:rPr>
              <a:pPr fontAlgn="base">
                <a:spcBef>
                  <a:spcPct val="0"/>
                </a:spcBef>
                <a:spcAft>
                  <a:spcPct val="0"/>
                </a:spcAft>
              </a:pPr>
              <a:t>1</a:t>
            </a:fld>
            <a:endParaRPr lang="el-G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481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481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6D0D53-C86C-48D9-9B7A-D3CCBE6D29ED}" type="slidenum">
              <a:rPr lang="el-GR">
                <a:cs typeface="Arial" charset="0"/>
              </a:rPr>
              <a:pPr fontAlgn="base">
                <a:spcBef>
                  <a:spcPct val="0"/>
                </a:spcBef>
                <a:spcAft>
                  <a:spcPct val="0"/>
                </a:spcAft>
              </a:pPr>
              <a:t>10</a:t>
            </a:fld>
            <a:endParaRPr lang="el-G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686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686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FEC88B-B824-4DF7-82DA-6174796294E0}" type="slidenum">
              <a:rPr lang="el-GR">
                <a:cs typeface="Arial" charset="0"/>
              </a:rPr>
              <a:pPr fontAlgn="base">
                <a:spcBef>
                  <a:spcPct val="0"/>
                </a:spcBef>
                <a:spcAft>
                  <a:spcPct val="0"/>
                </a:spcAft>
              </a:pPr>
              <a:t>11</a:t>
            </a:fld>
            <a:endParaRPr lang="el-G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891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891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0AF726-3126-400B-A5E5-A641DD7A969F}" type="slidenum">
              <a:rPr lang="el-GR">
                <a:cs typeface="Arial" charset="0"/>
              </a:rPr>
              <a:pPr fontAlgn="base">
                <a:spcBef>
                  <a:spcPct val="0"/>
                </a:spcBef>
                <a:spcAft>
                  <a:spcPct val="0"/>
                </a:spcAft>
              </a:pPr>
              <a:t>12</a:t>
            </a:fld>
            <a:endParaRPr lang="el-G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096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096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6A18E1-B367-4410-9EF4-B42CC7C4D36C}" type="slidenum">
              <a:rPr lang="el-GR">
                <a:cs typeface="Arial" charset="0"/>
              </a:rPr>
              <a:pPr fontAlgn="base">
                <a:spcBef>
                  <a:spcPct val="0"/>
                </a:spcBef>
                <a:spcAft>
                  <a:spcPct val="0"/>
                </a:spcAft>
              </a:pPr>
              <a:t>13</a:t>
            </a:fld>
            <a:endParaRPr lang="el-G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30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301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0F2BBF-85E3-49FB-B463-B52B56FDB37A}" type="slidenum">
              <a:rPr lang="el-GR">
                <a:cs typeface="Arial" charset="0"/>
              </a:rPr>
              <a:pPr fontAlgn="base">
                <a:spcBef>
                  <a:spcPct val="0"/>
                </a:spcBef>
                <a:spcAft>
                  <a:spcPct val="0"/>
                </a:spcAft>
              </a:pPr>
              <a:t>14</a:t>
            </a:fld>
            <a:endParaRPr lang="el-G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50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505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7C0926-4A80-4CB3-8AB5-18A3F41D0607}" type="slidenum">
              <a:rPr lang="el-GR">
                <a:cs typeface="Arial" charset="0"/>
              </a:rPr>
              <a:pPr fontAlgn="base">
                <a:spcBef>
                  <a:spcPct val="0"/>
                </a:spcBef>
                <a:spcAft>
                  <a:spcPct val="0"/>
                </a:spcAft>
              </a:pPr>
              <a:t>15</a:t>
            </a:fld>
            <a:endParaRPr lang="el-G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71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71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881456-3A53-4F06-A9FE-E4F03CAC7160}" type="slidenum">
              <a:rPr lang="el-GR">
                <a:cs typeface="Arial" charset="0"/>
              </a:rPr>
              <a:pPr fontAlgn="base">
                <a:spcBef>
                  <a:spcPct val="0"/>
                </a:spcBef>
                <a:spcAft>
                  <a:spcPct val="0"/>
                </a:spcAft>
              </a:pPr>
              <a:t>16</a:t>
            </a:fld>
            <a:endParaRPr lang="el-G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915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915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E886DA-C425-44BB-AC99-7F821B521E5D}" type="slidenum">
              <a:rPr lang="el-GR">
                <a:cs typeface="Arial" charset="0"/>
              </a:rPr>
              <a:pPr fontAlgn="base">
                <a:spcBef>
                  <a:spcPct val="0"/>
                </a:spcBef>
                <a:spcAft>
                  <a:spcPct val="0"/>
                </a:spcAft>
              </a:pPr>
              <a:t>17</a:t>
            </a:fld>
            <a:endParaRPr lang="el-G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120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120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0BC7DF-9EE8-493D-A05E-4882688B05A8}" type="slidenum">
              <a:rPr lang="el-GR">
                <a:cs typeface="Arial" charset="0"/>
              </a:rPr>
              <a:pPr fontAlgn="base">
                <a:spcBef>
                  <a:spcPct val="0"/>
                </a:spcBef>
                <a:spcAft>
                  <a:spcPct val="0"/>
                </a:spcAft>
              </a:pPr>
              <a:t>18</a:t>
            </a:fld>
            <a:endParaRPr lang="el-G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325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325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3777F6-2543-4799-AD2C-1C6CE7EF6B70}" type="slidenum">
              <a:rPr lang="el-GR">
                <a:cs typeface="Arial" charset="0"/>
              </a:rPr>
              <a:pPr fontAlgn="base">
                <a:spcBef>
                  <a:spcPct val="0"/>
                </a:spcBef>
                <a:spcAft>
                  <a:spcPct val="0"/>
                </a:spcAft>
              </a:pPr>
              <a:t>19</a:t>
            </a:fld>
            <a:endParaRPr lang="el-G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843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843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E05439-F80B-4038-98F3-1D2A3DAE3240}" type="slidenum">
              <a:rPr lang="el-GR">
                <a:cs typeface="Arial" charset="0"/>
              </a:rPr>
              <a:pPr fontAlgn="base">
                <a:spcBef>
                  <a:spcPct val="0"/>
                </a:spcBef>
                <a:spcAft>
                  <a:spcPct val="0"/>
                </a:spcAft>
              </a:pPr>
              <a:t>2</a:t>
            </a:fld>
            <a:endParaRPr lang="el-G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529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529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BC1EF7-CC92-44DB-AD58-A68F5FA2D256}" type="slidenum">
              <a:rPr lang="el-GR">
                <a:cs typeface="Arial" charset="0"/>
              </a:rPr>
              <a:pPr fontAlgn="base">
                <a:spcBef>
                  <a:spcPct val="0"/>
                </a:spcBef>
                <a:spcAft>
                  <a:spcPct val="0"/>
                </a:spcAft>
              </a:pPr>
              <a:t>20</a:t>
            </a:fld>
            <a:endParaRPr lang="el-GR">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734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734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C7AC98-FB81-4A29-B800-ED47986F8D81}" type="slidenum">
              <a:rPr lang="el-GR">
                <a:cs typeface="Arial" charset="0"/>
              </a:rPr>
              <a:pPr fontAlgn="base">
                <a:spcBef>
                  <a:spcPct val="0"/>
                </a:spcBef>
                <a:spcAft>
                  <a:spcPct val="0"/>
                </a:spcAft>
              </a:pPr>
              <a:t>21</a:t>
            </a:fld>
            <a:endParaRPr lang="el-GR">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93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939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A00325-ABBB-4727-918A-157121294530}" type="slidenum">
              <a:rPr lang="el-GR">
                <a:cs typeface="Arial" charset="0"/>
              </a:rPr>
              <a:pPr fontAlgn="base">
                <a:spcBef>
                  <a:spcPct val="0"/>
                </a:spcBef>
                <a:spcAft>
                  <a:spcPct val="0"/>
                </a:spcAft>
              </a:pPr>
              <a:t>22</a:t>
            </a:fld>
            <a:endParaRPr lang="el-GR">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144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6144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C904C0-F0C3-45D3-B054-FFBC326938F4}" type="slidenum">
              <a:rPr lang="el-GR">
                <a:cs typeface="Arial" charset="0"/>
              </a:rPr>
              <a:pPr fontAlgn="base">
                <a:spcBef>
                  <a:spcPct val="0"/>
                </a:spcBef>
                <a:spcAft>
                  <a:spcPct val="0"/>
                </a:spcAft>
              </a:pPr>
              <a:t>23</a:t>
            </a:fld>
            <a:endParaRPr lang="el-GR">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349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6349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F7E789-ABDC-4F68-9F86-33CEE54BDBB4}" type="slidenum">
              <a:rPr lang="el-GR">
                <a:cs typeface="Arial" charset="0"/>
              </a:rPr>
              <a:pPr fontAlgn="base">
                <a:spcBef>
                  <a:spcPct val="0"/>
                </a:spcBef>
                <a:spcAft>
                  <a:spcPct val="0"/>
                </a:spcAft>
              </a:pPr>
              <a:t>24</a:t>
            </a:fld>
            <a:endParaRPr lang="el-GR">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553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6553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0022E3-3CFB-4851-B54B-2C21C14E8EDC}" type="slidenum">
              <a:rPr lang="el-GR">
                <a:cs typeface="Arial" charset="0"/>
              </a:rPr>
              <a:pPr fontAlgn="base">
                <a:spcBef>
                  <a:spcPct val="0"/>
                </a:spcBef>
                <a:spcAft>
                  <a:spcPct val="0"/>
                </a:spcAft>
              </a:pPr>
              <a:t>25</a:t>
            </a:fld>
            <a:endParaRPr lang="el-GR">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7987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7987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A9EA07-8263-4DD0-8EAA-A723791491A4}" type="slidenum">
              <a:rPr lang="el-GR">
                <a:cs typeface="Arial" charset="0"/>
              </a:rPr>
              <a:pPr fontAlgn="base">
                <a:spcBef>
                  <a:spcPct val="0"/>
                </a:spcBef>
                <a:spcAft>
                  <a:spcPct val="0"/>
                </a:spcAft>
              </a:pPr>
              <a:t>34</a:t>
            </a:fld>
            <a:endParaRPr lang="el-GR">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8192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8192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9C0771-7164-42B4-AE82-A32D27F18C11}" type="slidenum">
              <a:rPr lang="el-GR">
                <a:cs typeface="Arial" charset="0"/>
              </a:rPr>
              <a:pPr fontAlgn="base">
                <a:spcBef>
                  <a:spcPct val="0"/>
                </a:spcBef>
                <a:spcAft>
                  <a:spcPct val="0"/>
                </a:spcAft>
              </a:pPr>
              <a:t>35</a:t>
            </a:fld>
            <a:endParaRPr lang="el-GR">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8397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8397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5106C5-CF40-47CF-9AC9-635E97E293B8}" type="slidenum">
              <a:rPr lang="el-GR">
                <a:cs typeface="Arial" charset="0"/>
              </a:rPr>
              <a:pPr fontAlgn="base">
                <a:spcBef>
                  <a:spcPct val="0"/>
                </a:spcBef>
                <a:spcAft>
                  <a:spcPct val="0"/>
                </a:spcAft>
              </a:pPr>
              <a:t>36</a:t>
            </a:fld>
            <a:endParaRPr lang="el-GR">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8601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8601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BD21C-3884-4326-AE0F-7D1E934B4803}" type="slidenum">
              <a:rPr lang="el-GR">
                <a:cs typeface="Arial" charset="0"/>
              </a:rPr>
              <a:pPr fontAlgn="base">
                <a:spcBef>
                  <a:spcPct val="0"/>
                </a:spcBef>
                <a:spcAft>
                  <a:spcPct val="0"/>
                </a:spcAft>
              </a:pPr>
              <a:t>37</a:t>
            </a:fld>
            <a:endParaRPr lang="el-G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048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048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7DB4EF-3F10-4E42-82D2-60A1CE5EFA57}" type="slidenum">
              <a:rPr lang="el-GR">
                <a:cs typeface="Arial" charset="0"/>
              </a:rPr>
              <a:pPr fontAlgn="base">
                <a:spcBef>
                  <a:spcPct val="0"/>
                </a:spcBef>
                <a:spcAft>
                  <a:spcPct val="0"/>
                </a:spcAft>
              </a:pPr>
              <a:t>3</a:t>
            </a:fld>
            <a:endParaRPr lang="el-G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253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253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B2F143-FCA5-46FB-B006-595249970B85}" type="slidenum">
              <a:rPr lang="el-GR">
                <a:cs typeface="Arial" charset="0"/>
              </a:rPr>
              <a:pPr fontAlgn="base">
                <a:spcBef>
                  <a:spcPct val="0"/>
                </a:spcBef>
                <a:spcAft>
                  <a:spcPct val="0"/>
                </a:spcAft>
              </a:pPr>
              <a:t>4</a:t>
            </a:fld>
            <a:endParaRPr lang="el-G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457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457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67DD1E-762D-40C1-BCF8-F46D5C14AFBE}" type="slidenum">
              <a:rPr lang="el-GR">
                <a:cs typeface="Arial" charset="0"/>
              </a:rPr>
              <a:pPr fontAlgn="base">
                <a:spcBef>
                  <a:spcPct val="0"/>
                </a:spcBef>
                <a:spcAft>
                  <a:spcPct val="0"/>
                </a:spcAft>
              </a:pPr>
              <a:t>5</a:t>
            </a:fld>
            <a:endParaRPr lang="el-G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662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662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D08A1B-F893-4339-8FAB-8D26B46203C8}" type="slidenum">
              <a:rPr lang="el-GR">
                <a:cs typeface="Arial" charset="0"/>
              </a:rPr>
              <a:pPr fontAlgn="base">
                <a:spcBef>
                  <a:spcPct val="0"/>
                </a:spcBef>
                <a:spcAft>
                  <a:spcPct val="0"/>
                </a:spcAft>
              </a:pPr>
              <a:t>6</a:t>
            </a:fld>
            <a:endParaRPr lang="el-G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867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867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4E6B4C-29E3-4AD8-99F0-2A18685AA33D}" type="slidenum">
              <a:rPr lang="el-GR">
                <a:cs typeface="Arial" charset="0"/>
              </a:rPr>
              <a:pPr fontAlgn="base">
                <a:spcBef>
                  <a:spcPct val="0"/>
                </a:spcBef>
                <a:spcAft>
                  <a:spcPct val="0"/>
                </a:spcAft>
              </a:pPr>
              <a:t>7</a:t>
            </a:fld>
            <a:endParaRPr lang="el-G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072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072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612AE7-767E-44FF-A175-DF9034F3849C}" type="slidenum">
              <a:rPr lang="el-GR">
                <a:cs typeface="Arial" charset="0"/>
              </a:rPr>
              <a:pPr fontAlgn="base">
                <a:spcBef>
                  <a:spcPct val="0"/>
                </a:spcBef>
                <a:spcAft>
                  <a:spcPct val="0"/>
                </a:spcAft>
              </a:pPr>
              <a:t>8</a:t>
            </a:fld>
            <a:endParaRPr lang="el-G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277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277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9D35DF-EC3E-4694-805F-FCE5E53E4BF1}" type="slidenum">
              <a:rPr lang="el-GR">
                <a:cs typeface="Arial" charset="0"/>
              </a:rPr>
              <a:pPr fontAlgn="base">
                <a:spcBef>
                  <a:spcPct val="0"/>
                </a:spcBef>
                <a:spcAft>
                  <a:spcPct val="0"/>
                </a:spcAft>
              </a:pPr>
              <a:t>9</a:t>
            </a:fld>
            <a:endParaRPr lang="el-G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8 - Έλλειψη"/>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lang="el-GR"/>
              <a:t>Kλικ για επεξεργασία του τίτλου</a:t>
            </a:r>
            <a:endParaRPr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a:t>Κάντε κλικ για να επεξεργαστείτε τον υπότιτλο του υποδείγματος</a:t>
            </a:r>
            <a:endParaRPr lang="en-US"/>
          </a:p>
        </p:txBody>
      </p:sp>
      <p:sp>
        <p:nvSpPr>
          <p:cNvPr id="6" name="6 - Θέση ημερομηνίας"/>
          <p:cNvSpPr>
            <a:spLocks noGrp="1"/>
          </p:cNvSpPr>
          <p:nvPr>
            <p:ph type="dt" sz="half" idx="10"/>
          </p:nvPr>
        </p:nvSpPr>
        <p:spPr/>
        <p:txBody>
          <a:bodyPr/>
          <a:lstStyle>
            <a:lvl1pPr>
              <a:defRPr/>
            </a:lvl1pPr>
          </a:lstStyle>
          <a:p>
            <a:pPr>
              <a:defRPr/>
            </a:pPr>
            <a:fld id="{4EBAC30F-7515-40AD-8A65-E0B92E554A60}" type="datetimeFigureOut">
              <a:rPr lang="el-GR"/>
              <a:pPr>
                <a:defRPr/>
              </a:pPr>
              <a:t>9/10/2024</a:t>
            </a:fld>
            <a:endParaRPr lang="el-GR"/>
          </a:p>
        </p:txBody>
      </p:sp>
      <p:sp>
        <p:nvSpPr>
          <p:cNvPr id="7" name="19 - Θέση υποσέλιδου"/>
          <p:cNvSpPr>
            <a:spLocks noGrp="1"/>
          </p:cNvSpPr>
          <p:nvPr>
            <p:ph type="ftr" sz="quarter" idx="11"/>
          </p:nvPr>
        </p:nvSpPr>
        <p:spPr/>
        <p:txBody>
          <a:bodyPr/>
          <a:lstStyle>
            <a:lvl1pPr>
              <a:defRPr/>
            </a:lvl1pPr>
          </a:lstStyle>
          <a:p>
            <a:pPr>
              <a:defRPr/>
            </a:pPr>
            <a:endParaRPr lang="el-GR"/>
          </a:p>
        </p:txBody>
      </p:sp>
      <p:sp>
        <p:nvSpPr>
          <p:cNvPr id="8" name="9 - Θέση αριθμού διαφάνειας"/>
          <p:cNvSpPr>
            <a:spLocks noGrp="1"/>
          </p:cNvSpPr>
          <p:nvPr>
            <p:ph type="sldNum" sz="quarter" idx="12"/>
          </p:nvPr>
        </p:nvSpPr>
        <p:spPr/>
        <p:txBody>
          <a:bodyPr/>
          <a:lstStyle>
            <a:lvl1pPr>
              <a:defRPr/>
            </a:lvl1pPr>
          </a:lstStyle>
          <a:p>
            <a:pPr>
              <a:defRPr/>
            </a:pPr>
            <a:fld id="{2C169095-4F19-4C75-B4AF-9439F29880C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976B9273-E510-4DA5-B6BE-C9AE440719F7}" type="datetimeFigureOut">
              <a:rPr lang="el-GR"/>
              <a:pPr>
                <a:defRPr/>
              </a:pPr>
              <a:t>9/10/2024</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B6901558-1E35-43C1-A4FA-90DC39B0C680}"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22FDE42F-8DB7-42FC-8329-AE10747F5AE8}" type="datetimeFigureOut">
              <a:rPr lang="el-GR"/>
              <a:pPr>
                <a:defRPr/>
              </a:pPr>
              <a:t>9/10/2024</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671593E8-E9A5-4D32-9DD2-1CC16FFE382A}"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AA054098-6E96-4B42-8DB1-9312395C996F}" type="datetimeFigureOut">
              <a:rPr lang="el-GR"/>
              <a:pPr>
                <a:defRPr/>
              </a:pPr>
              <a:t>9/10/2024</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28469FED-351E-4040-BD83-7ED7283EF8EE}"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6 - Ορθογώνιο"/>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 Ορθογώνιο"/>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8 - Έλλειψη"/>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l-GR"/>
              <a:t>Kλικ για επεξεργασία του τίτλου</a:t>
            </a:r>
            <a:endParaRPr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a:t>Kλικ για επεξεργασία των στυλ του υποδείγματος</a:t>
            </a:r>
          </a:p>
        </p:txBody>
      </p:sp>
      <p:sp>
        <p:nvSpPr>
          <p:cNvPr id="8" name="3 - Θέση ημερομηνίας"/>
          <p:cNvSpPr>
            <a:spLocks noGrp="1"/>
          </p:cNvSpPr>
          <p:nvPr>
            <p:ph type="dt" sz="half" idx="10"/>
          </p:nvPr>
        </p:nvSpPr>
        <p:spPr/>
        <p:txBody>
          <a:bodyPr/>
          <a:lstStyle>
            <a:lvl1pPr>
              <a:defRPr/>
            </a:lvl1pPr>
          </a:lstStyle>
          <a:p>
            <a:pPr>
              <a:defRPr/>
            </a:pPr>
            <a:fld id="{7DB0D118-F540-40BE-B7F6-2ADA54098C72}" type="datetimeFigureOut">
              <a:rPr lang="el-GR"/>
              <a:pPr>
                <a:defRPr/>
              </a:pPr>
              <a:t>9/10/2024</a:t>
            </a:fld>
            <a:endParaRPr lang="el-GR"/>
          </a:p>
        </p:txBody>
      </p:sp>
      <p:sp>
        <p:nvSpPr>
          <p:cNvPr id="9" name="4 - Θέση υποσέλιδου"/>
          <p:cNvSpPr>
            <a:spLocks noGrp="1"/>
          </p:cNvSpPr>
          <p:nvPr>
            <p:ph type="ftr" sz="quarter" idx="11"/>
          </p:nvPr>
        </p:nvSpPr>
        <p:spPr/>
        <p:txBody>
          <a:bodyPr/>
          <a:lstStyle>
            <a:lvl1pPr>
              <a:defRPr/>
            </a:lvl1pPr>
          </a:lstStyle>
          <a:p>
            <a:pPr>
              <a:defRPr/>
            </a:pPr>
            <a:endParaRPr lang="el-GR"/>
          </a:p>
        </p:txBody>
      </p:sp>
      <p:sp>
        <p:nvSpPr>
          <p:cNvPr id="10" name="5 - Θέση αριθμού διαφάνειας"/>
          <p:cNvSpPr>
            <a:spLocks noGrp="1"/>
          </p:cNvSpPr>
          <p:nvPr>
            <p:ph type="sldNum" sz="quarter" idx="12"/>
          </p:nvPr>
        </p:nvSpPr>
        <p:spPr/>
        <p:txBody>
          <a:bodyPr/>
          <a:lstStyle>
            <a:lvl1pPr>
              <a:defRPr/>
            </a:lvl1pPr>
          </a:lstStyle>
          <a:p>
            <a:pPr>
              <a:defRPr/>
            </a:pPr>
            <a:fld id="{7CBB7F26-CEF9-4785-ABE8-9DCC45458C13}"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0B4EA7CB-C1D1-4B02-B7A4-C72EB8E0368E}" type="datetimeFigureOut">
              <a:rPr lang="el-GR"/>
              <a:pPr>
                <a:defRPr/>
              </a:pPr>
              <a:t>9/10/2024</a:t>
            </a:fld>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DC9E9F11-C25E-4BE8-A50A-88B76549452C}"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lstStyle>
            <a:lvl1pPr algn="ctr">
              <a:defRPr sz="4500" b="1" cap="none" baseline="0"/>
            </a:lvl1pPr>
            <a:extLst/>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p:cNvSpPr>
            <a:spLocks noGrp="1"/>
          </p:cNvSpPr>
          <p:nvPr>
            <p:ph type="dt" sz="half" idx="10"/>
          </p:nvPr>
        </p:nvSpPr>
        <p:spPr/>
        <p:txBody>
          <a:bodyPr/>
          <a:lstStyle>
            <a:lvl1pPr>
              <a:defRPr/>
            </a:lvl1pPr>
          </a:lstStyle>
          <a:p>
            <a:pPr>
              <a:defRPr/>
            </a:pPr>
            <a:fld id="{9ABA145F-ED8C-4411-B5DF-3B94DD6222F4}" type="datetimeFigureOut">
              <a:rPr lang="el-GR"/>
              <a:pPr>
                <a:defRPr/>
              </a:pPr>
              <a:t>9/10/2024</a:t>
            </a:fld>
            <a:endParaRPr lang="el-GR"/>
          </a:p>
        </p:txBody>
      </p:sp>
      <p:sp>
        <p:nvSpPr>
          <p:cNvPr id="8" name="7 - Θέση υποσέλιδου"/>
          <p:cNvSpPr>
            <a:spLocks noGrp="1"/>
          </p:cNvSpPr>
          <p:nvPr>
            <p:ph type="ftr" sz="quarter" idx="11"/>
          </p:nvPr>
        </p:nvSpPr>
        <p:spPr/>
        <p:txBody>
          <a:bodyPr/>
          <a:lstStyle>
            <a:lvl1pPr>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a:defRPr/>
            </a:lvl1pPr>
          </a:lstStyle>
          <a:p>
            <a:pPr>
              <a:defRPr/>
            </a:pPr>
            <a:fld id="{E92E7FC4-8F19-4DA2-AD7F-176099E000D6}"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p>
            <a:r>
              <a:rPr lang="el-GR"/>
              <a:t>Kλικ για επεξεργασία του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fld id="{BD035818-B046-48F0-B33C-AD6E6056E42E}" type="datetimeFigureOut">
              <a:rPr lang="el-GR"/>
              <a:pPr>
                <a:defRPr/>
              </a:pPr>
              <a:t>9/10/2024</a:t>
            </a:fld>
            <a:endParaRPr lang="el-GR"/>
          </a:p>
        </p:txBody>
      </p:sp>
      <p:sp>
        <p:nvSpPr>
          <p:cNvPr id="4" name="9 - Θέση υποσέλιδου"/>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p:cNvSpPr>
            <a:spLocks noGrp="1"/>
          </p:cNvSpPr>
          <p:nvPr>
            <p:ph type="sldNum" sz="quarter" idx="12"/>
          </p:nvPr>
        </p:nvSpPr>
        <p:spPr/>
        <p:txBody>
          <a:bodyPr/>
          <a:lstStyle>
            <a:lvl1pPr>
              <a:defRPr/>
            </a:lvl1pPr>
          </a:lstStyle>
          <a:p>
            <a:pPr>
              <a:defRPr/>
            </a:pPr>
            <a:fld id="{E5D409F9-D976-467B-9768-8D238239DC49}"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4 - Ορθογώνιο"/>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5 - Ορθογώνιο"/>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1 - Θέση ημερομηνίας"/>
          <p:cNvSpPr>
            <a:spLocks noGrp="1"/>
          </p:cNvSpPr>
          <p:nvPr>
            <p:ph type="dt" sz="half" idx="10"/>
          </p:nvPr>
        </p:nvSpPr>
        <p:spPr/>
        <p:txBody>
          <a:bodyPr/>
          <a:lstStyle>
            <a:lvl1pPr>
              <a:defRPr/>
            </a:lvl1pPr>
          </a:lstStyle>
          <a:p>
            <a:pPr>
              <a:defRPr/>
            </a:pPr>
            <a:fld id="{0EEE9612-F104-447E-A5B7-E01F9CD435CA}" type="datetimeFigureOut">
              <a:rPr lang="el-GR"/>
              <a:pPr>
                <a:defRPr/>
              </a:pPr>
              <a:t>9/10/2024</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3 - Θέση αριθμού διαφάνειας"/>
          <p:cNvSpPr>
            <a:spLocks noGrp="1"/>
          </p:cNvSpPr>
          <p:nvPr>
            <p:ph type="sldNum" sz="quarter" idx="12"/>
          </p:nvPr>
        </p:nvSpPr>
        <p:spPr/>
        <p:txBody>
          <a:bodyPr/>
          <a:lstStyle>
            <a:lvl1pPr>
              <a:defRPr/>
            </a:lvl1pPr>
          </a:lstStyle>
          <a:p>
            <a:pPr>
              <a:defRPr/>
            </a:pPr>
            <a:fld id="{A9BDAD01-3DA0-4B98-B7BC-560D6481C4DC}"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l-GR"/>
              <a:t>Kλικ για επεξεργασία του τίτλου</a:t>
            </a:r>
            <a:endParaRPr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p:txBody>
          <a:bodyPr/>
          <a:lstStyle>
            <a:lvl1pPr>
              <a:defRPr/>
            </a:lvl1pPr>
          </a:lstStyle>
          <a:p>
            <a:pPr>
              <a:defRPr/>
            </a:pPr>
            <a:fld id="{5303377A-F379-4BA5-A0A4-68F1DFD37C32}" type="datetimeFigureOut">
              <a:rPr lang="el-GR"/>
              <a:pPr>
                <a:defRPr/>
              </a:pPr>
              <a:t>9/10/2024</a:t>
            </a:fld>
            <a:endParaRPr lang="el-GR"/>
          </a:p>
        </p:txBody>
      </p:sp>
      <p:sp>
        <p:nvSpPr>
          <p:cNvPr id="6" name="5 - Θέση υποσέλιδου"/>
          <p:cNvSpPr>
            <a:spLocks noGrp="1"/>
          </p:cNvSpPr>
          <p:nvPr>
            <p:ph type="ftr" sz="quarter" idx="11"/>
          </p:nvPr>
        </p:nvSpPr>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a:defRPr/>
            </a:lvl1pPr>
          </a:lstStyle>
          <a:p>
            <a:pPr>
              <a:defRPr/>
            </a:pPr>
            <a:fld id="{ACDB2B8C-0B5E-4DEF-B118-CEBF2BA4929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8 - Διάγραμμα ροής: Διεργασία"/>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 Διάγραμμα ροής: Διεργασία"/>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l-GR"/>
              <a:t>Kλικ για επεξεργασία του τίτλου</a:t>
            </a:r>
            <a:endParaRPr lang="en-US"/>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l-GR" noProof="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l-GR"/>
              <a:t>Kλικ για επεξεργασία των στυλ του υποδείγματος</a:t>
            </a:r>
          </a:p>
        </p:txBody>
      </p:sp>
      <p:sp>
        <p:nvSpPr>
          <p:cNvPr id="8" name="4 - Θέση ημερομηνίας"/>
          <p:cNvSpPr>
            <a:spLocks noGrp="1"/>
          </p:cNvSpPr>
          <p:nvPr>
            <p:ph type="dt" sz="half" idx="10"/>
          </p:nvPr>
        </p:nvSpPr>
        <p:spPr/>
        <p:txBody>
          <a:bodyPr/>
          <a:lstStyle>
            <a:lvl1pPr>
              <a:defRPr/>
            </a:lvl1pPr>
          </a:lstStyle>
          <a:p>
            <a:pPr>
              <a:defRPr/>
            </a:pPr>
            <a:fld id="{491FCEEB-77F6-449F-8827-4A0A9D55E7F9}" type="datetimeFigureOut">
              <a:rPr lang="el-GR"/>
              <a:pPr>
                <a:defRPr/>
              </a:pPr>
              <a:t>9/10/2024</a:t>
            </a:fld>
            <a:endParaRPr lang="el-GR"/>
          </a:p>
        </p:txBody>
      </p:sp>
      <p:sp>
        <p:nvSpPr>
          <p:cNvPr id="9" name="5 - Θέση υποσέλιδου"/>
          <p:cNvSpPr>
            <a:spLocks noGrp="1"/>
          </p:cNvSpPr>
          <p:nvPr>
            <p:ph type="ftr" sz="quarter" idx="11"/>
          </p:nvPr>
        </p:nvSpPr>
        <p:spPr/>
        <p:txBody>
          <a:bodyPr/>
          <a:lstStyle>
            <a:lvl1pPr>
              <a:defRPr/>
            </a:lvl1pPr>
          </a:lstStyle>
          <a:p>
            <a:pPr>
              <a:defRPr/>
            </a:pPr>
            <a:endParaRPr lang="el-GR"/>
          </a:p>
        </p:txBody>
      </p:sp>
      <p:sp>
        <p:nvSpPr>
          <p:cNvPr id="10" name="6 - Θέση αριθμού διαφάνειας"/>
          <p:cNvSpPr>
            <a:spLocks noGrp="1"/>
          </p:cNvSpPr>
          <p:nvPr>
            <p:ph type="sldNum" sz="quarter" idx="12"/>
          </p:nvPr>
        </p:nvSpPr>
        <p:spPr/>
        <p:txBody>
          <a:bodyPr/>
          <a:lstStyle>
            <a:lvl1pPr>
              <a:defRPr/>
            </a:lvl1pPr>
          </a:lstStyle>
          <a:p>
            <a:pPr>
              <a:defRPr/>
            </a:pPr>
            <a:fld id="{41C5690A-F12F-4F2A-A97E-EE58AA5D654B}"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Έλλειψη"/>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 Ορθογώνιο"/>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 Θέση τίτλου"/>
          <p:cNvSpPr>
            <a:spLocks noGrp="1"/>
          </p:cNvSpPr>
          <p:nvPr>
            <p:ph type="title"/>
          </p:nvPr>
        </p:nvSpPr>
        <p:spPr>
          <a:xfrm>
            <a:off x="1435100" y="274638"/>
            <a:ext cx="7499350" cy="1143000"/>
          </a:xfrm>
          <a:prstGeom prst="rect">
            <a:avLst/>
          </a:prstGeom>
        </p:spPr>
        <p:txBody>
          <a:bodyPr anchor="ctr">
            <a:normAutofit/>
          </a:bodyPr>
          <a:lstStyle/>
          <a:p>
            <a:r>
              <a:rPr lang="el-GR"/>
              <a:t>Kλικ για επεξεργασία του τίτλου</a:t>
            </a:r>
            <a:endParaRPr lang="en-US"/>
          </a:p>
        </p:txBody>
      </p:sp>
      <p:sp>
        <p:nvSpPr>
          <p:cNvPr id="1033" name="8 - Θέση κειμένου"/>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cs typeface="+mn-cs"/>
              </a:defRPr>
            </a:lvl1pPr>
            <a:extLst/>
          </a:lstStyle>
          <a:p>
            <a:pPr>
              <a:defRPr/>
            </a:pPr>
            <a:fld id="{E5E56854-5AD2-488E-B3A6-67105CD42F80}" type="datetimeFigureOut">
              <a:rPr lang="el-GR"/>
              <a:pPr>
                <a:defRPr/>
              </a:pPr>
              <a:t>9/10/2024</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l-GR"/>
          </a:p>
        </p:txBody>
      </p:sp>
      <p:sp>
        <p:nvSpPr>
          <p:cNvPr id="22" name="21 - Θέση αριθμού διαφάνειας"/>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cs typeface="+mn-cs"/>
              </a:defRPr>
            </a:lvl1pPr>
            <a:extLst/>
          </a:lstStyle>
          <a:p>
            <a:pPr>
              <a:defRPr/>
            </a:pPr>
            <a:fld id="{92D40CC7-7F26-47F9-845A-C213DC109C85}" type="slidenum">
              <a:rPr lang="el-GR"/>
              <a:pPr>
                <a:defRPr/>
              </a:pPr>
              <a:t>‹#›</a:t>
            </a:fld>
            <a:endParaRPr lang="el-GR"/>
          </a:p>
        </p:txBody>
      </p:sp>
      <p:sp>
        <p:nvSpPr>
          <p:cNvPr id="15" name="14 - Ορθογώνιο"/>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79" r:id="rId2"/>
    <p:sldLayoutId id="2147483685" r:id="rId3"/>
    <p:sldLayoutId id="2147483680" r:id="rId4"/>
    <p:sldLayoutId id="2147483686" r:id="rId5"/>
    <p:sldLayoutId id="2147483681" r:id="rId6"/>
    <p:sldLayoutId id="2147483687" r:id="rId7"/>
    <p:sldLayoutId id="2147483688" r:id="rId8"/>
    <p:sldLayoutId id="2147483689" r:id="rId9"/>
    <p:sldLayoutId id="2147483682" r:id="rId10"/>
    <p:sldLayoutId id="2147483683"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57250" y="1643063"/>
            <a:ext cx="7835900" cy="1471612"/>
          </a:xfrm>
        </p:spPr>
        <p:txBody>
          <a:bodyPr vert="horz" wrap="square" lIns="91440" tIns="45720" rIns="91440" bIns="45720" numCol="1" anchorCtr="0" compatLnSpc="1">
            <a:prstTxWarp prst="textNoShape">
              <a:avLst/>
            </a:prstTxWarp>
          </a:bodyPr>
          <a:lstStyle/>
          <a:p>
            <a:pPr algn="ctr"/>
            <a:br>
              <a:rPr lang="en-US" sz="3900">
                <a:effectLst>
                  <a:outerShdw blurRad="38100" dist="38100" dir="2700000" algn="tl">
                    <a:srgbClr val="C0C0C0"/>
                  </a:outerShdw>
                </a:effectLst>
              </a:rPr>
            </a:br>
            <a:br>
              <a:rPr lang="en-US" sz="3900">
                <a:effectLst>
                  <a:outerShdw blurRad="38100" dist="38100" dir="2700000" algn="tl">
                    <a:srgbClr val="C0C0C0"/>
                  </a:outerShdw>
                </a:effectLst>
              </a:rPr>
            </a:br>
            <a:r>
              <a:rPr lang="el-GR" sz="3600">
                <a:effectLst>
                  <a:outerShdw blurRad="38100" dist="38100" dir="2700000" algn="tl">
                    <a:srgbClr val="C0C0C0"/>
                  </a:outerShdw>
                </a:effectLst>
              </a:rPr>
              <a:t> </a:t>
            </a:r>
            <a:r>
              <a:rPr lang="el-GR" sz="3200" b="1">
                <a:effectLst>
                  <a:outerShdw blurRad="38100" dist="38100" dir="2700000" algn="tl">
                    <a:srgbClr val="C0C0C0"/>
                  </a:outerShdw>
                </a:effectLst>
              </a:rPr>
              <a:t>Εισαγωγή στη Νοσηλευτική Επιστήμη</a:t>
            </a:r>
            <a:br>
              <a:rPr lang="el-GR" sz="3900">
                <a:effectLst>
                  <a:outerShdw blurRad="38100" dist="38100" dir="2700000" algn="tl">
                    <a:srgbClr val="C0C0C0"/>
                  </a:outerShdw>
                </a:effectLst>
              </a:rPr>
            </a:br>
            <a:endParaRPr lang="el-GR" sz="3200">
              <a:effectLst>
                <a:outerShdw blurRad="38100" dist="38100" dir="2700000" algn="tl">
                  <a:srgbClr val="C0C0C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5608" y="2060848"/>
            <a:ext cx="7312856" cy="3725606"/>
          </a:xfrm>
          <a:ln/>
        </p:spPr>
        <p:style>
          <a:lnRef idx="1">
            <a:schemeClr val="accent3"/>
          </a:lnRef>
          <a:fillRef idx="2">
            <a:schemeClr val="accent3"/>
          </a:fillRef>
          <a:effectRef idx="1">
            <a:schemeClr val="accent3"/>
          </a:effectRef>
          <a:fontRef idx="minor">
            <a:schemeClr val="dk1"/>
          </a:fontRef>
        </p:style>
        <p:txBody>
          <a:bodyPr>
            <a:normAutofit/>
          </a:bodyPr>
          <a:lstStyle/>
          <a:p>
            <a:pPr>
              <a:lnSpc>
                <a:spcPct val="80000"/>
              </a:lnSpc>
            </a:pPr>
            <a:r>
              <a:rPr lang="el-GR" sz="2200" b="1">
                <a:solidFill>
                  <a:srgbClr val="000000"/>
                </a:solidFill>
                <a:latin typeface="Calibri" pitchFamily="34" charset="0"/>
                <a:cs typeface="Arial" charset="0"/>
              </a:rPr>
              <a:t>Ενθαρρύνουν την ανάληψη ευθύνης για την υγεία από τα ίδια τα άτομα. </a:t>
            </a:r>
          </a:p>
          <a:p>
            <a:pPr>
              <a:lnSpc>
                <a:spcPct val="80000"/>
              </a:lnSpc>
              <a:buFont typeface="Wingdings 2" pitchFamily="18" charset="2"/>
              <a:buNone/>
            </a:pPr>
            <a:endParaRPr lang="el-GR" sz="2200" b="1">
              <a:solidFill>
                <a:srgbClr val="000000"/>
              </a:solidFill>
              <a:latin typeface="Calibri" pitchFamily="34" charset="0"/>
              <a:cs typeface="Arial" charset="0"/>
            </a:endParaRPr>
          </a:p>
          <a:p>
            <a:pPr>
              <a:lnSpc>
                <a:spcPct val="80000"/>
              </a:lnSpc>
            </a:pPr>
            <a:r>
              <a:rPr lang="el-GR" sz="2200" b="1">
                <a:solidFill>
                  <a:srgbClr val="000000"/>
                </a:solidFill>
                <a:latin typeface="Calibri" pitchFamily="34" charset="0"/>
                <a:cs typeface="Arial" charset="0"/>
              </a:rPr>
              <a:t>Αυξάνουν τις γνώσεις που αφορούν την υγεία:</a:t>
            </a:r>
            <a:endParaRPr lang="en-US" sz="2200" b="1">
              <a:solidFill>
                <a:srgbClr val="000000"/>
              </a:solidFill>
              <a:latin typeface="Calibri" pitchFamily="34" charset="0"/>
              <a:cs typeface="Arial" charset="0"/>
            </a:endParaRPr>
          </a:p>
          <a:p>
            <a:pPr>
              <a:lnSpc>
                <a:spcPct val="80000"/>
              </a:lnSpc>
              <a:buFont typeface="Wingdings 2" pitchFamily="18" charset="2"/>
              <a:buNone/>
            </a:pPr>
            <a:r>
              <a:rPr lang="el-GR" sz="2200">
                <a:solidFill>
                  <a:srgbClr val="000000"/>
                </a:solidFill>
                <a:latin typeface="Calibri" pitchFamily="34" charset="0"/>
                <a:cs typeface="Arial" charset="0"/>
              </a:rPr>
              <a:t>α</a:t>
            </a:r>
            <a:r>
              <a:rPr lang="en-US" sz="2200">
                <a:solidFill>
                  <a:srgbClr val="000000"/>
                </a:solidFill>
                <a:latin typeface="Calibri" pitchFamily="34" charset="0"/>
                <a:cs typeface="Arial" charset="0"/>
              </a:rPr>
              <a:t>)</a:t>
            </a:r>
            <a:r>
              <a:rPr lang="el-GR" sz="2200">
                <a:solidFill>
                  <a:srgbClr val="000000"/>
                </a:solidFill>
                <a:latin typeface="Calibri" pitchFamily="34" charset="0"/>
                <a:cs typeface="Arial" charset="0"/>
              </a:rPr>
              <a:t> Βοηθούν τα άτομα να κατανοήσουν ότι η υγεία είναι κάτι περισσότερο από το να μην είσαι άρρωστος.</a:t>
            </a:r>
          </a:p>
          <a:p>
            <a:pPr>
              <a:lnSpc>
                <a:spcPct val="80000"/>
              </a:lnSpc>
              <a:buFont typeface="Wingdings 2" pitchFamily="18" charset="2"/>
              <a:buNone/>
            </a:pPr>
            <a:r>
              <a:rPr lang="el-GR" sz="2200">
                <a:solidFill>
                  <a:srgbClr val="000000"/>
                </a:solidFill>
                <a:latin typeface="Calibri" pitchFamily="34" charset="0"/>
                <a:cs typeface="Arial" charset="0"/>
              </a:rPr>
              <a:t>β) Διδάσκουν ότι συγκεκριμένες συμπεριφορές και παράγοντες μπορούν να ενισχύσουν ή να μειώσουν την ευεξία. </a:t>
            </a:r>
          </a:p>
          <a:p>
            <a:pPr>
              <a:lnSpc>
                <a:spcPct val="80000"/>
              </a:lnSpc>
              <a:buFont typeface="Wingdings 2" pitchFamily="18" charset="2"/>
              <a:buNone/>
            </a:pPr>
            <a:r>
              <a:rPr lang="el-GR" sz="2200">
                <a:solidFill>
                  <a:srgbClr val="000000"/>
                </a:solidFill>
                <a:latin typeface="Calibri" pitchFamily="34" charset="0"/>
                <a:cs typeface="Arial" charset="0"/>
              </a:rPr>
              <a:t>γ) Ενισχύουν τις δραστηριότητες αυτοφροντίδας και την επίτευξη ρεαλιστικών στόχων. </a:t>
            </a:r>
          </a:p>
          <a:p>
            <a:pPr>
              <a:lnSpc>
                <a:spcPct val="80000"/>
              </a:lnSpc>
              <a:buFont typeface="Wingdings 2" pitchFamily="18" charset="2"/>
              <a:buNone/>
            </a:pPr>
            <a:endParaRPr lang="el-GR" sz="2200">
              <a:solidFill>
                <a:srgbClr val="000000"/>
              </a:solidFill>
              <a:cs typeface="Arial" charset="0"/>
            </a:endParaRPr>
          </a:p>
          <a:p>
            <a:pPr>
              <a:lnSpc>
                <a:spcPct val="80000"/>
              </a:lnSpc>
            </a:pPr>
            <a:endParaRPr lang="el-GR" sz="2200">
              <a:solidFill>
                <a:srgbClr val="000000"/>
              </a:solidFill>
              <a:cs typeface="Arial" charset="0"/>
            </a:endParaRPr>
          </a:p>
        </p:txBody>
      </p:sp>
      <p:sp>
        <p:nvSpPr>
          <p:cNvPr id="5" name="1 - Τίτλος"/>
          <p:cNvSpPr txBox="1">
            <a:spLocks/>
          </p:cNvSpPr>
          <p:nvPr/>
        </p:nvSpPr>
        <p:spPr>
          <a:xfrm>
            <a:off x="1428728" y="357166"/>
            <a:ext cx="7498080" cy="846158"/>
          </a:xfrm>
          <a:prstGeom prst="rect">
            <a:avLst/>
          </a:prstGeom>
        </p:spPr>
        <p:style>
          <a:lnRef idx="0">
            <a:schemeClr val="accent6"/>
          </a:lnRef>
          <a:fillRef idx="3">
            <a:schemeClr val="accent6"/>
          </a:fillRef>
          <a:effectRef idx="3">
            <a:schemeClr val="accent6"/>
          </a:effectRef>
          <a:fontRef idx="minor">
            <a:schemeClr val="lt1"/>
          </a:fontRef>
        </p:style>
        <p:txBody>
          <a:bodyPr anchor="ctr">
            <a:normAutofit fontScale="30000" lnSpcReduction="20000"/>
          </a:bodyPr>
          <a:lstStyle/>
          <a:p>
            <a:pPr algn="ctr" fontAlgn="auto">
              <a:spcAft>
                <a:spcPts val="0"/>
              </a:spcAft>
              <a:defRPr/>
            </a:pPr>
            <a:br>
              <a:rPr lang="el-GR" sz="4000" b="1" dirty="0">
                <a:solidFill>
                  <a:schemeClr val="bg1"/>
                </a:solidFill>
              </a:rPr>
            </a:br>
            <a:r>
              <a:rPr lang="el-GR" sz="8000" b="1" dirty="0">
                <a:solidFill>
                  <a:schemeClr val="bg1"/>
                </a:solidFill>
              </a:rPr>
              <a:t>α) Προαγωγή της Ευεξίας (από τους νοσηλευτές)</a:t>
            </a:r>
            <a:br>
              <a:rPr lang="el-GR" sz="4000" dirty="0">
                <a:effectLst>
                  <a:outerShdw blurRad="50000" dist="30000" dir="5400000" algn="tl" rotWithShape="0">
                    <a:srgbClr val="000000">
                      <a:alpha val="30000"/>
                    </a:srgbClr>
                  </a:outerShdw>
                </a:effectLst>
              </a:rPr>
            </a:br>
            <a:endParaRPr lang="el-GR" sz="4000" dirty="0">
              <a:effectLst>
                <a:outerShdw blurRad="50000" dist="30000" dir="5400000" algn="tl" rotWithShape="0">
                  <a:srgbClr val="000000">
                    <a:alpha val="30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85875" y="1447800"/>
            <a:ext cx="7648575" cy="5124450"/>
          </a:xfrm>
        </p:spPr>
        <p:txBody>
          <a:bodyPr>
            <a:normAutofit fontScale="62500" lnSpcReduction="20000"/>
          </a:bodyPr>
          <a:lstStyle/>
          <a:p>
            <a:pPr marL="365760" indent="-283464" algn="ctr" fontAlgn="auto">
              <a:spcAft>
                <a:spcPts val="0"/>
              </a:spcAft>
              <a:buFont typeface="Wingdings 2"/>
              <a:buNone/>
              <a:defRPr/>
            </a:pPr>
            <a:r>
              <a:rPr lang="el-GR" b="1" dirty="0">
                <a:solidFill>
                  <a:srgbClr val="0070C0"/>
                </a:solidFill>
              </a:rPr>
              <a:t>Στόχοι είναι: η μείωση των παραγόντων κινδύνου </a:t>
            </a:r>
            <a:r>
              <a:rPr lang="el-GR" b="1" dirty="0" err="1">
                <a:solidFill>
                  <a:srgbClr val="0070C0"/>
                </a:solidFill>
              </a:rPr>
              <a:t>νόσησης</a:t>
            </a:r>
            <a:r>
              <a:rPr lang="el-GR" b="1" dirty="0">
                <a:solidFill>
                  <a:srgbClr val="0070C0"/>
                </a:solidFill>
              </a:rPr>
              <a:t>, η προαγωγή υγιεινών συνηθειών και η διατήρηση της καλύτερης δυνατής λειτουργικότητας του ατόμου. </a:t>
            </a:r>
          </a:p>
          <a:p>
            <a:pPr marL="365760" indent="-283464" algn="ctr" fontAlgn="auto">
              <a:spcAft>
                <a:spcPts val="0"/>
              </a:spcAft>
              <a:buFont typeface="Wingdings 2"/>
              <a:buChar char=""/>
              <a:defRPr/>
            </a:pPr>
            <a:endParaRPr lang="el-GR" b="1" dirty="0">
              <a:solidFill>
                <a:srgbClr val="0070C0"/>
              </a:solidFill>
            </a:endParaRPr>
          </a:p>
          <a:p>
            <a:pPr marL="365760" indent="-283464" fontAlgn="auto">
              <a:spcAft>
                <a:spcPts val="0"/>
              </a:spcAft>
              <a:buFont typeface="Wingdings 2"/>
              <a:buChar char=""/>
              <a:defRPr/>
            </a:pPr>
            <a:r>
              <a:rPr lang="el-GR" b="1" u="sng" dirty="0">
                <a:solidFill>
                  <a:srgbClr val="00B050"/>
                </a:solidFill>
              </a:rPr>
              <a:t>Εκπαιδευτικά προγράμματα </a:t>
            </a:r>
            <a:r>
              <a:rPr lang="el-GR" dirty="0"/>
              <a:t>σε τομείς όπως η προγεννητική φροντίδα σε εγκύους, προγράμματα διακοπής καπνίσματος και σεμινάρια μείωσης του άγχους.</a:t>
            </a:r>
          </a:p>
          <a:p>
            <a:pPr marL="365760" indent="-283464" fontAlgn="auto">
              <a:spcAft>
                <a:spcPts val="0"/>
              </a:spcAft>
              <a:buFont typeface="Wingdings 2"/>
              <a:buNone/>
              <a:defRPr/>
            </a:pPr>
            <a:endParaRPr lang="el-GR" dirty="0"/>
          </a:p>
          <a:p>
            <a:pPr marL="365760" indent="-283464" fontAlgn="auto">
              <a:spcAft>
                <a:spcPts val="0"/>
              </a:spcAft>
              <a:buFont typeface="Wingdings 2"/>
              <a:buChar char=""/>
              <a:defRPr/>
            </a:pPr>
            <a:r>
              <a:rPr lang="el-GR" b="1" u="sng" dirty="0">
                <a:solidFill>
                  <a:srgbClr val="00B050"/>
                </a:solidFill>
              </a:rPr>
              <a:t>Κοινοτικά προγράμματα </a:t>
            </a:r>
            <a:r>
              <a:rPr lang="el-GR" dirty="0"/>
              <a:t>και πηγές τα οποία ενθαρρύνουν τον υγιεινό τρόπο ζωής και περιλαμβάνουν τμήματα αεροβικής γυμναστικής, κολύμβησης και προγράμματα σωματικής αγωγής.</a:t>
            </a:r>
          </a:p>
          <a:p>
            <a:pPr marL="365760" indent="-283464" fontAlgn="auto">
              <a:spcAft>
                <a:spcPts val="0"/>
              </a:spcAft>
              <a:buFont typeface="Wingdings 2"/>
              <a:buChar char=""/>
              <a:defRPr/>
            </a:pPr>
            <a:endParaRPr lang="el-GR" dirty="0"/>
          </a:p>
          <a:p>
            <a:pPr marL="365760" indent="-283464" fontAlgn="auto">
              <a:spcAft>
                <a:spcPts val="0"/>
              </a:spcAft>
              <a:buFont typeface="Wingdings 2"/>
              <a:buChar char=""/>
              <a:defRPr/>
            </a:pPr>
            <a:r>
              <a:rPr lang="el-GR" b="1" u="sng" dirty="0">
                <a:solidFill>
                  <a:srgbClr val="00B050"/>
                </a:solidFill>
              </a:rPr>
              <a:t>Πληροφορίες από την τηλεόραση και έντυπο υλικό </a:t>
            </a:r>
            <a:r>
              <a:rPr lang="el-GR" dirty="0"/>
              <a:t>που αφορούν τη διατροφή, την άσκηση και τη σημασία απόκτησης υγιεινών συνηθειών διαβίωσης.</a:t>
            </a:r>
          </a:p>
          <a:p>
            <a:pPr marL="365760" indent="-283464" fontAlgn="auto">
              <a:spcAft>
                <a:spcPts val="0"/>
              </a:spcAft>
              <a:buFont typeface="Wingdings 2"/>
              <a:buChar char=""/>
              <a:defRPr/>
            </a:pPr>
            <a:endParaRPr lang="el-GR" dirty="0"/>
          </a:p>
          <a:p>
            <a:pPr marL="365760" indent="-283464" fontAlgn="auto">
              <a:spcAft>
                <a:spcPts val="0"/>
              </a:spcAft>
              <a:buFont typeface="Wingdings 2"/>
              <a:buChar char=""/>
              <a:defRPr/>
            </a:pPr>
            <a:r>
              <a:rPr lang="el-GR" b="1" u="sng" dirty="0">
                <a:solidFill>
                  <a:srgbClr val="00B050"/>
                </a:solidFill>
              </a:rPr>
              <a:t>Αξιολόγηση της υγείας </a:t>
            </a:r>
            <a:r>
              <a:rPr lang="el-GR" dirty="0"/>
              <a:t>σε ιδρύματα, ιατρεία και κοινοτικά κέντρα.</a:t>
            </a:r>
          </a:p>
        </p:txBody>
      </p:sp>
      <p:sp>
        <p:nvSpPr>
          <p:cNvPr id="5" name="1 - Τίτλος"/>
          <p:cNvSpPr txBox="1">
            <a:spLocks/>
          </p:cNvSpPr>
          <p:nvPr/>
        </p:nvSpPr>
        <p:spPr>
          <a:xfrm>
            <a:off x="1428728" y="357166"/>
            <a:ext cx="7498080" cy="846158"/>
          </a:xfrm>
          <a:prstGeom prst="rect">
            <a:avLst/>
          </a:prstGeom>
        </p:spPr>
        <p:style>
          <a:lnRef idx="0">
            <a:schemeClr val="accent5"/>
          </a:lnRef>
          <a:fillRef idx="3">
            <a:schemeClr val="accent5"/>
          </a:fillRef>
          <a:effectRef idx="3">
            <a:schemeClr val="accent5"/>
          </a:effectRef>
          <a:fontRef idx="minor">
            <a:schemeClr val="lt1"/>
          </a:fontRef>
        </p:style>
        <p:txBody>
          <a:bodyPr anchor="ctr">
            <a:normAutofit fontScale="25000" lnSpcReduction="20000"/>
          </a:bodyPr>
          <a:lstStyle/>
          <a:p>
            <a:pPr algn="ctr" fontAlgn="auto">
              <a:spcAft>
                <a:spcPts val="0"/>
              </a:spcAft>
              <a:defRPr/>
            </a:pPr>
            <a:br>
              <a:rPr lang="el-GR" sz="4000" b="1" dirty="0">
                <a:solidFill>
                  <a:schemeClr val="bg1"/>
                </a:solidFill>
              </a:rPr>
            </a:br>
            <a:r>
              <a:rPr lang="en-US" sz="9800" b="1" dirty="0">
                <a:solidFill>
                  <a:schemeClr val="bg1"/>
                </a:solidFill>
              </a:rPr>
              <a:t> 11. </a:t>
            </a:r>
            <a:r>
              <a:rPr lang="el-GR" sz="9800" b="1" dirty="0">
                <a:solidFill>
                  <a:schemeClr val="bg1"/>
                </a:solidFill>
              </a:rPr>
              <a:t>Πρόληψη της ασθένειας </a:t>
            </a:r>
            <a:br>
              <a:rPr lang="el-GR" sz="9800" dirty="0">
                <a:solidFill>
                  <a:schemeClr val="bg1"/>
                </a:solidFill>
                <a:effectLst>
                  <a:outerShdw blurRad="50000" dist="30000" dir="5400000" algn="tl" rotWithShape="0">
                    <a:srgbClr val="000000">
                      <a:alpha val="30000"/>
                    </a:srgbClr>
                  </a:outerShdw>
                </a:effectLst>
              </a:rPr>
            </a:br>
            <a:endParaRPr lang="el-GR" sz="9800" dirty="0">
              <a:solidFill>
                <a:schemeClr val="bg1"/>
              </a:solidFill>
              <a:effectLst>
                <a:outerShdw blurRad="50000" dist="30000" dir="5400000" algn="tl" rotWithShape="0">
                  <a:srgbClr val="000000">
                    <a:alpha val="30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323975" y="1643063"/>
            <a:ext cx="7602538" cy="4090987"/>
          </a:xfrm>
        </p:spPr>
        <p:txBody>
          <a:bodyPr>
            <a:normAutofit/>
          </a:bodyPr>
          <a:lstStyle/>
          <a:p>
            <a:pPr>
              <a:lnSpc>
                <a:spcPct val="80000"/>
              </a:lnSpc>
            </a:pPr>
            <a:r>
              <a:rPr lang="el-GR" sz="2000">
                <a:latin typeface="Calibri" pitchFamily="34" charset="0"/>
                <a:ea typeface="Calibri" pitchFamily="34" charset="0"/>
                <a:cs typeface="Calibri" pitchFamily="34" charset="0"/>
              </a:rPr>
              <a:t>Τη </a:t>
            </a:r>
            <a:r>
              <a:rPr lang="el-GR" sz="2000" b="1">
                <a:solidFill>
                  <a:srgbClr val="FF0000"/>
                </a:solidFill>
                <a:latin typeface="Calibri" pitchFamily="34" charset="0"/>
                <a:ea typeface="Calibri" pitchFamily="34" charset="0"/>
                <a:cs typeface="Calibri" pitchFamily="34" charset="0"/>
              </a:rPr>
              <a:t>διεξαγωγή διαγνωστικών εξετάσεων </a:t>
            </a:r>
            <a:r>
              <a:rPr lang="el-GR" sz="2000">
                <a:latin typeface="Calibri" pitchFamily="34" charset="0"/>
                <a:ea typeface="Calibri" pitchFamily="34" charset="0"/>
                <a:cs typeface="Calibri" pitchFamily="34" charset="0"/>
              </a:rPr>
              <a:t>(π.χ. μέτρηση της αρτηριακής πίεσης και της γλυκόζης του αίματος).</a:t>
            </a:r>
          </a:p>
          <a:p>
            <a:pPr>
              <a:lnSpc>
                <a:spcPct val="80000"/>
              </a:lnSpc>
            </a:pPr>
            <a:endParaRPr lang="el-GR" sz="2000">
              <a:latin typeface="Calibri" pitchFamily="34" charset="0"/>
              <a:ea typeface="Calibri" pitchFamily="34" charset="0"/>
              <a:cs typeface="Calibri" pitchFamily="34" charset="0"/>
            </a:endParaRPr>
          </a:p>
          <a:p>
            <a:pPr>
              <a:lnSpc>
                <a:spcPct val="80000"/>
              </a:lnSpc>
            </a:pPr>
            <a:r>
              <a:rPr lang="el-GR" sz="2000">
                <a:latin typeface="Calibri" pitchFamily="34" charset="0"/>
                <a:ea typeface="Calibri" pitchFamily="34" charset="0"/>
                <a:cs typeface="Calibri" pitchFamily="34" charset="0"/>
              </a:rPr>
              <a:t>Την </a:t>
            </a:r>
            <a:r>
              <a:rPr lang="el-GR" sz="2000" b="1">
                <a:solidFill>
                  <a:srgbClr val="FF0000"/>
                </a:solidFill>
                <a:latin typeface="Calibri" pitchFamily="34" charset="0"/>
                <a:ea typeface="Calibri" pitchFamily="34" charset="0"/>
                <a:cs typeface="Calibri" pitchFamily="34" charset="0"/>
              </a:rPr>
              <a:t>παροχή άμεσης φροντίδας </a:t>
            </a:r>
            <a:r>
              <a:rPr lang="el-GR" sz="2000">
                <a:latin typeface="Calibri" pitchFamily="34" charset="0"/>
                <a:ea typeface="Calibri" pitchFamily="34" charset="0"/>
                <a:cs typeface="Calibri" pitchFamily="34" charset="0"/>
              </a:rPr>
              <a:t>στο άρρωστο άτομο που θα περιλαμβάνει σωματική φροντίδα, χορήγηση φαρμάκων και διεξαγωγή θεραπευτικών παρεμβάσεων και διαδικασιών.</a:t>
            </a:r>
          </a:p>
          <a:p>
            <a:pPr>
              <a:lnSpc>
                <a:spcPct val="80000"/>
              </a:lnSpc>
              <a:buFont typeface="Wingdings 2" pitchFamily="18" charset="2"/>
              <a:buNone/>
            </a:pPr>
            <a:endParaRPr lang="el-GR" sz="2000">
              <a:latin typeface="Calibri" pitchFamily="34" charset="0"/>
              <a:ea typeface="Calibri" pitchFamily="34" charset="0"/>
              <a:cs typeface="Calibri" pitchFamily="34" charset="0"/>
            </a:endParaRPr>
          </a:p>
          <a:p>
            <a:pPr>
              <a:lnSpc>
                <a:spcPct val="80000"/>
              </a:lnSpc>
            </a:pPr>
            <a:r>
              <a:rPr lang="el-GR" sz="2000">
                <a:latin typeface="Calibri" pitchFamily="34" charset="0"/>
                <a:ea typeface="Calibri" pitchFamily="34" charset="0"/>
                <a:cs typeface="Calibri" pitchFamily="34" charset="0"/>
              </a:rPr>
              <a:t>Την </a:t>
            </a:r>
            <a:r>
              <a:rPr lang="el-GR" sz="2000" b="1">
                <a:solidFill>
                  <a:srgbClr val="FF0000"/>
                </a:solidFill>
                <a:latin typeface="Calibri" pitchFamily="34" charset="0"/>
                <a:ea typeface="Calibri" pitchFamily="34" charset="0"/>
                <a:cs typeface="Calibri" pitchFamily="34" charset="0"/>
              </a:rPr>
              <a:t>αναφορά ερωτήσεων ή μη φυσιολογικών ευρημάτων </a:t>
            </a:r>
            <a:r>
              <a:rPr lang="el-GR" sz="2000">
                <a:latin typeface="Calibri" pitchFamily="34" charset="0"/>
                <a:ea typeface="Calibri" pitchFamily="34" charset="0"/>
                <a:cs typeface="Calibri" pitchFamily="34" charset="0"/>
              </a:rPr>
              <a:t>σε άλλους επαγγελματίες υγείας.</a:t>
            </a:r>
          </a:p>
          <a:p>
            <a:pPr>
              <a:lnSpc>
                <a:spcPct val="80000"/>
              </a:lnSpc>
              <a:buFont typeface="Wingdings 2" pitchFamily="18" charset="2"/>
              <a:buNone/>
            </a:pPr>
            <a:endParaRPr lang="el-GR" sz="2000">
              <a:latin typeface="Calibri" pitchFamily="34" charset="0"/>
              <a:ea typeface="Calibri" pitchFamily="34" charset="0"/>
              <a:cs typeface="Calibri" pitchFamily="34" charset="0"/>
            </a:endParaRPr>
          </a:p>
          <a:p>
            <a:pPr>
              <a:lnSpc>
                <a:spcPct val="80000"/>
              </a:lnSpc>
            </a:pPr>
            <a:r>
              <a:rPr lang="el-GR" sz="2000" b="1">
                <a:solidFill>
                  <a:srgbClr val="FF0000"/>
                </a:solidFill>
                <a:latin typeface="Calibri" pitchFamily="34" charset="0"/>
                <a:ea typeface="Calibri" pitchFamily="34" charset="0"/>
                <a:cs typeface="Calibri" pitchFamily="34" charset="0"/>
              </a:rPr>
              <a:t>Το σχεδιασμό, τη διδασκαλία και την ολοκλήρωση προγραμμάτων αποκατάστασης </a:t>
            </a:r>
            <a:r>
              <a:rPr lang="el-GR" sz="2000">
                <a:latin typeface="Calibri" pitchFamily="34" charset="0"/>
                <a:ea typeface="Calibri" pitchFamily="34" charset="0"/>
                <a:cs typeface="Calibri" pitchFamily="34" charset="0"/>
              </a:rPr>
              <a:t>για άτομα με ασθένειες όπως καρδιακά επεισόδια, αρθρίτιδα και αγγειακά εγκεφαλικά επεισόδια.</a:t>
            </a:r>
          </a:p>
          <a:p>
            <a:pPr>
              <a:lnSpc>
                <a:spcPct val="80000"/>
              </a:lnSpc>
            </a:pPr>
            <a:endParaRPr lang="el-GR" sz="2200"/>
          </a:p>
        </p:txBody>
      </p:sp>
      <p:sp>
        <p:nvSpPr>
          <p:cNvPr id="5" name="1 - Τίτλος"/>
          <p:cNvSpPr txBox="1">
            <a:spLocks/>
          </p:cNvSpPr>
          <p:nvPr/>
        </p:nvSpPr>
        <p:spPr>
          <a:xfrm>
            <a:off x="1259632" y="214290"/>
            <a:ext cx="7667176" cy="1071570"/>
          </a:xfrm>
          <a:prstGeom prst="rect">
            <a:avLst/>
          </a:prstGeom>
        </p:spPr>
        <p:style>
          <a:lnRef idx="0">
            <a:schemeClr val="accent4"/>
          </a:lnRef>
          <a:fillRef idx="3">
            <a:schemeClr val="accent4"/>
          </a:fillRef>
          <a:effectRef idx="3">
            <a:schemeClr val="accent4"/>
          </a:effectRef>
          <a:fontRef idx="minor">
            <a:schemeClr val="lt1"/>
          </a:fontRef>
        </p:style>
        <p:txBody>
          <a:bodyPr anchor="ctr">
            <a:normAutofit fontScale="25000" lnSpcReduction="20000"/>
          </a:bodyPr>
          <a:lstStyle/>
          <a:p>
            <a:pPr algn="ctr" fontAlgn="auto">
              <a:spcAft>
                <a:spcPts val="0"/>
              </a:spcAft>
              <a:defRPr/>
            </a:pPr>
            <a:br>
              <a:rPr lang="el-GR" sz="4000" b="1" dirty="0">
                <a:solidFill>
                  <a:schemeClr val="bg1"/>
                </a:solidFill>
              </a:rPr>
            </a:br>
            <a:r>
              <a:rPr lang="el-GR" sz="11200" b="1" dirty="0">
                <a:solidFill>
                  <a:schemeClr val="bg1"/>
                </a:solidFill>
              </a:rPr>
              <a:t>ΙΙΙ) </a:t>
            </a:r>
            <a:r>
              <a:rPr lang="el-GR" sz="11200" b="1" dirty="0" err="1">
                <a:solidFill>
                  <a:schemeClr val="bg1"/>
                </a:solidFill>
              </a:rPr>
              <a:t>Θεραπε</a:t>
            </a:r>
            <a:r>
              <a:rPr lang="el-GR" sz="11200" b="1" dirty="0">
                <a:solidFill>
                  <a:schemeClr val="bg1"/>
                </a:solidFill>
              </a:rPr>
              <a:t>ία </a:t>
            </a:r>
          </a:p>
          <a:p>
            <a:pPr algn="ctr" fontAlgn="auto">
              <a:spcAft>
                <a:spcPts val="0"/>
              </a:spcAft>
              <a:defRPr/>
            </a:pPr>
            <a:r>
              <a:rPr lang="el-GR" sz="8000" b="1" dirty="0">
                <a:solidFill>
                  <a:schemeClr val="bg1"/>
                </a:solidFill>
              </a:rPr>
              <a:t>Από έγκαιρη διάγνωση               αποκατάσταση και εκπαίδευση</a:t>
            </a:r>
            <a:r>
              <a:rPr lang="en-US" sz="8000" b="1" dirty="0">
                <a:solidFill>
                  <a:schemeClr val="bg1"/>
                </a:solidFill>
              </a:rPr>
              <a:t> </a:t>
            </a:r>
            <a:br>
              <a:rPr lang="el-GR" sz="4000" dirty="0">
                <a:solidFill>
                  <a:schemeClr val="bg1"/>
                </a:solidFill>
                <a:effectLst>
                  <a:outerShdw blurRad="50000" dist="30000" dir="5400000" algn="tl" rotWithShape="0">
                    <a:srgbClr val="000000">
                      <a:alpha val="30000"/>
                    </a:srgbClr>
                  </a:outerShdw>
                </a:effectLst>
              </a:rPr>
            </a:br>
            <a:endParaRPr lang="el-GR" sz="4000" dirty="0">
              <a:solidFill>
                <a:schemeClr val="bg1"/>
              </a:solidFill>
              <a:effectLst>
                <a:outerShdw blurRad="50000" dist="30000" dir="5400000" algn="tl" rotWithShape="0">
                  <a:srgbClr val="000000">
                    <a:alpha val="30000"/>
                  </a:srgbClr>
                </a:outerShdw>
              </a:effectLst>
            </a:endParaRPr>
          </a:p>
        </p:txBody>
      </p:sp>
      <p:sp>
        <p:nvSpPr>
          <p:cNvPr id="4" name="3 - Δεξιό βέλος"/>
          <p:cNvSpPr/>
          <p:nvPr/>
        </p:nvSpPr>
        <p:spPr>
          <a:xfrm>
            <a:off x="4356100" y="836613"/>
            <a:ext cx="5000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5100" y="2143125"/>
            <a:ext cx="7351713" cy="2571750"/>
          </a:xfrm>
          <a:blipFill>
            <a:blip r:embed="rId3" cstate="print"/>
            <a:tile tx="0" ty="0" sx="100000" sy="100000" flip="none" algn="tl"/>
          </a:blipFill>
          <a:ln w="38100">
            <a:solidFill>
              <a:srgbClr val="7030A0"/>
            </a:solidFill>
          </a:ln>
        </p:spPr>
        <p:txBody>
          <a:bodyPr>
            <a:normAutofit/>
          </a:bodyPr>
          <a:lstStyle/>
          <a:p>
            <a:pPr algn="just">
              <a:lnSpc>
                <a:spcPct val="80000"/>
              </a:lnSpc>
            </a:pPr>
            <a:r>
              <a:rPr lang="el-GR" sz="2100">
                <a:latin typeface="Calibri" pitchFamily="34" charset="0"/>
                <a:ea typeface="Calibri" pitchFamily="34" charset="0"/>
                <a:cs typeface="Calibri" pitchFamily="34" charset="0"/>
              </a:rPr>
              <a:t>Αφορά τη διαχείριση δυσλειτουργιών, κρίσεων και του θανάτου από τον ασθενή ή την οικογένεια.  </a:t>
            </a:r>
          </a:p>
          <a:p>
            <a:pPr algn="just">
              <a:lnSpc>
                <a:spcPct val="80000"/>
              </a:lnSpc>
              <a:buFont typeface="Wingdings 2" pitchFamily="18" charset="2"/>
              <a:buNone/>
            </a:pPr>
            <a:endParaRPr lang="el-GR" sz="2100">
              <a:latin typeface="Calibri" pitchFamily="34" charset="0"/>
              <a:ea typeface="Calibri" pitchFamily="34" charset="0"/>
              <a:cs typeface="Calibri" pitchFamily="34" charset="0"/>
            </a:endParaRPr>
          </a:p>
          <a:p>
            <a:pPr algn="just">
              <a:lnSpc>
                <a:spcPct val="80000"/>
              </a:lnSpc>
            </a:pPr>
            <a:r>
              <a:rPr lang="el-GR" sz="2100">
                <a:latin typeface="Calibri" pitchFamily="34" charset="0"/>
                <a:ea typeface="Calibri" pitchFamily="34" charset="0"/>
                <a:cs typeface="Calibri" pitchFamily="34" charset="0"/>
              </a:rPr>
              <a:t>Οι νοσηλευτές μπορούν να διευκολύνουν σημαντικά το επίπεδο λειτουργικότητας αυξάνοντας τις δυνάμεις του ασθενούς, διδάσκοντας, παρέχοντας γνώσεις και παραπέμποντας στα συστήματα υποστήριξης της κοινότητας </a:t>
            </a:r>
            <a:r>
              <a:rPr lang="el-GR" sz="1800">
                <a:latin typeface="Calibri" pitchFamily="34" charset="0"/>
                <a:ea typeface="Calibri" pitchFamily="34" charset="0"/>
                <a:cs typeface="Calibri" pitchFamily="34" charset="0"/>
              </a:rPr>
              <a:t>(ξενώνες, μονάδες μακροχρόνιας φροντίδας, νοσηλεία στο σπίτι). </a:t>
            </a:r>
          </a:p>
          <a:p>
            <a:pPr>
              <a:lnSpc>
                <a:spcPct val="80000"/>
              </a:lnSpc>
            </a:pPr>
            <a:endParaRPr lang="el-GR" sz="1800"/>
          </a:p>
        </p:txBody>
      </p:sp>
      <p:sp>
        <p:nvSpPr>
          <p:cNvPr id="5" name="1 - Τίτλος"/>
          <p:cNvSpPr txBox="1">
            <a:spLocks/>
          </p:cNvSpPr>
          <p:nvPr/>
        </p:nvSpPr>
        <p:spPr>
          <a:xfrm>
            <a:off x="1357313" y="357188"/>
            <a:ext cx="7497762" cy="846137"/>
          </a:xfrm>
          <a:prstGeom prst="rect">
            <a:avLst/>
          </a:prstGeom>
        </p:spPr>
        <p:style>
          <a:lnRef idx="3">
            <a:schemeClr val="lt1"/>
          </a:lnRef>
          <a:fillRef idx="1">
            <a:schemeClr val="accent2"/>
          </a:fillRef>
          <a:effectRef idx="1">
            <a:schemeClr val="accent2"/>
          </a:effectRef>
          <a:fontRef idx="minor">
            <a:schemeClr val="lt1"/>
          </a:fontRef>
        </p:style>
        <p:txBody>
          <a:bodyPr anchor="ctr">
            <a:normAutofit fontScale="70000" lnSpcReduction="20000"/>
          </a:bodyPr>
          <a:lstStyle/>
          <a:p>
            <a:pPr algn="ctr" fontAlgn="auto">
              <a:spcAft>
                <a:spcPts val="0"/>
              </a:spcAft>
              <a:defRPr/>
            </a:pPr>
            <a:r>
              <a:rPr lang="el-GR" sz="4000" b="1" dirty="0">
                <a:solidFill>
                  <a:schemeClr val="tx1">
                    <a:lumMod val="85000"/>
                    <a:lumOff val="15000"/>
                  </a:schemeClr>
                </a:solidFill>
              </a:rPr>
              <a:t>Ι</a:t>
            </a:r>
            <a:r>
              <a:rPr lang="en-US" sz="4000" b="1" dirty="0">
                <a:solidFill>
                  <a:schemeClr val="tx1">
                    <a:lumMod val="85000"/>
                    <a:lumOff val="15000"/>
                  </a:schemeClr>
                </a:solidFill>
              </a:rPr>
              <a:t>V) </a:t>
            </a:r>
            <a:r>
              <a:rPr lang="el-GR" sz="4000" b="1" dirty="0">
                <a:solidFill>
                  <a:schemeClr val="tx1">
                    <a:lumMod val="85000"/>
                    <a:lumOff val="15000"/>
                  </a:schemeClr>
                </a:solidFill>
              </a:rPr>
              <a:t>Διευκόλυνση</a:t>
            </a:r>
            <a:r>
              <a:rPr lang="en-US" sz="4000" b="1" dirty="0">
                <a:solidFill>
                  <a:schemeClr val="tx1">
                    <a:lumMod val="85000"/>
                    <a:lumOff val="15000"/>
                  </a:schemeClr>
                </a:solidFill>
              </a:rPr>
              <a:t> </a:t>
            </a:r>
            <a:r>
              <a:rPr lang="el-GR" sz="4000" b="1" dirty="0">
                <a:solidFill>
                  <a:schemeClr val="tx1">
                    <a:lumMod val="85000"/>
                    <a:lumOff val="15000"/>
                  </a:schemeClr>
                </a:solidFill>
              </a:rPr>
              <a:t>της αντιμετώπισης</a:t>
            </a:r>
            <a:r>
              <a:rPr lang="en-US" sz="4000" b="1" dirty="0">
                <a:solidFill>
                  <a:schemeClr val="tx1">
                    <a:lumMod val="85000"/>
                    <a:lumOff val="15000"/>
                  </a:schemeClr>
                </a:solidFill>
              </a:rPr>
              <a:t> </a:t>
            </a:r>
            <a:r>
              <a:rPr lang="el-GR" sz="4000" b="1" dirty="0">
                <a:solidFill>
                  <a:schemeClr val="tx1">
                    <a:lumMod val="85000"/>
                    <a:lumOff val="15000"/>
                  </a:schemeClr>
                </a:solidFill>
              </a:rPr>
              <a:t>ενός προβλήματος</a:t>
            </a:r>
            <a:r>
              <a:rPr lang="en-US" sz="4000" b="1" dirty="0">
                <a:solidFill>
                  <a:schemeClr val="tx1">
                    <a:lumMod val="85000"/>
                    <a:lumOff val="15000"/>
                  </a:schemeClr>
                </a:solidFill>
              </a:rPr>
              <a:t> </a:t>
            </a:r>
            <a:r>
              <a:rPr lang="el-GR" sz="4000" b="1" dirty="0">
                <a:solidFill>
                  <a:schemeClr val="tx1">
                    <a:lumMod val="85000"/>
                    <a:lumOff val="15000"/>
                  </a:schemeClr>
                </a:solidFill>
              </a:rPr>
              <a:t>Υγείας </a:t>
            </a:r>
            <a:r>
              <a:rPr lang="el-GR" sz="3400" b="1" dirty="0">
                <a:solidFill>
                  <a:schemeClr val="tx1">
                    <a:lumMod val="85000"/>
                    <a:lumOff val="15000"/>
                  </a:schemeClr>
                </a:solidFill>
              </a:rPr>
              <a:t>(αποκατάσταση)</a:t>
            </a:r>
            <a:endParaRPr lang="el-GR" sz="3400" dirty="0">
              <a:solidFill>
                <a:schemeClr val="tx1">
                  <a:lumMod val="85000"/>
                  <a:lumOff val="15000"/>
                </a:schemeClr>
              </a:solidFill>
              <a:effectLst>
                <a:outerShdw blurRad="50000" dist="30000" dir="5400000" algn="tl" rotWithShape="0">
                  <a:srgbClr val="000000">
                    <a:alpha val="30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fontAlgn="auto">
              <a:spcAft>
                <a:spcPts val="0"/>
              </a:spcAft>
              <a:defRPr/>
            </a:pPr>
            <a:r>
              <a:rPr lang="el-GR" sz="3600" b="1" dirty="0">
                <a:solidFill>
                  <a:schemeClr val="tx2">
                    <a:satMod val="130000"/>
                  </a:schemeClr>
                </a:solidFill>
              </a:rPr>
              <a:t>Σκοπός της Νοσηλευτικής Εκπαίδευσης</a:t>
            </a:r>
          </a:p>
        </p:txBody>
      </p:sp>
      <p:sp>
        <p:nvSpPr>
          <p:cNvPr id="3" name="2 - Θέση περιεχομένου"/>
          <p:cNvSpPr>
            <a:spLocks noGrp="1"/>
          </p:cNvSpPr>
          <p:nvPr>
            <p:ph idx="1"/>
          </p:nvPr>
        </p:nvSpPr>
        <p:spPr>
          <a:xfrm>
            <a:off x="1000125" y="1785938"/>
            <a:ext cx="7858125" cy="3857625"/>
          </a:xfrm>
        </p:spPr>
        <p:txBody>
          <a:bodyPr>
            <a:normAutofit/>
          </a:bodyPr>
          <a:lstStyle/>
          <a:p>
            <a:pPr>
              <a:lnSpc>
                <a:spcPct val="90000"/>
              </a:lnSpc>
              <a:buFont typeface="Wingdings 2" pitchFamily="18" charset="2"/>
              <a:buNone/>
            </a:pPr>
            <a:r>
              <a:rPr lang="el-GR" sz="2800"/>
              <a:t>    </a:t>
            </a:r>
            <a:r>
              <a:rPr lang="el-GR" sz="2600">
                <a:latin typeface="Calibri" pitchFamily="34" charset="0"/>
                <a:ea typeface="Calibri" pitchFamily="34" charset="0"/>
                <a:cs typeface="Calibri" pitchFamily="34" charset="0"/>
              </a:rPr>
              <a:t>Είναι η προετοιμασία ενός νοσηλευτή </a:t>
            </a:r>
            <a:r>
              <a:rPr lang="el-GR" sz="2600" b="1">
                <a:solidFill>
                  <a:srgbClr val="00B050"/>
                </a:solidFill>
                <a:latin typeface="Calibri" pitchFamily="34" charset="0"/>
                <a:ea typeface="Calibri" pitchFamily="34" charset="0"/>
                <a:cs typeface="Calibri" pitchFamily="34" charset="0"/>
              </a:rPr>
              <a:t>καταρτισμένου θεωρητικά και τεχνικά </a:t>
            </a:r>
            <a:r>
              <a:rPr lang="el-GR" sz="2600">
                <a:latin typeface="Calibri" pitchFamily="34" charset="0"/>
                <a:ea typeface="Calibri" pitchFamily="34" charset="0"/>
                <a:cs typeface="Calibri" pitchFamily="34" charset="0"/>
              </a:rPr>
              <a:t>που είναι έτοιμος να προσφέρει τις γνώσεις του και την εμπειρία του, τόσο </a:t>
            </a:r>
            <a:r>
              <a:rPr lang="el-GR" sz="2600" b="1">
                <a:solidFill>
                  <a:srgbClr val="00B050"/>
                </a:solidFill>
                <a:latin typeface="Calibri" pitchFamily="34" charset="0"/>
                <a:ea typeface="Calibri" pitchFamily="34" charset="0"/>
                <a:cs typeface="Calibri" pitchFamily="34" charset="0"/>
              </a:rPr>
              <a:t>στο υγιές όσο και στο άρρωστο άτομο </a:t>
            </a:r>
            <a:r>
              <a:rPr lang="el-GR" sz="2600">
                <a:latin typeface="Calibri" pitchFamily="34" charset="0"/>
                <a:ea typeface="Calibri" pitchFamily="34" charset="0"/>
                <a:cs typeface="Calibri" pitchFamily="34" charset="0"/>
              </a:rPr>
              <a:t>διδάσκοντας, ενημερώνοντας, επισημαίνοντας έγκαιρα συμπτώματα, λειτουργώντας ως συνήγορος του ασθενή, βοηθώντας στη θεραπεία, την αποκατάσταση και την επαναφορά του ατόμου στην ισορροπία, μετά την διαταραχή που προκάλεσε η αρρώστια ή το ατύχημα.</a:t>
            </a:r>
          </a:p>
          <a:p>
            <a:pPr>
              <a:lnSpc>
                <a:spcPct val="90000"/>
              </a:lnSpc>
            </a:pPr>
            <a:endParaRPr lang="el-GR"/>
          </a:p>
          <a:p>
            <a:pPr>
              <a:lnSpc>
                <a:spcPct val="90000"/>
              </a:lnSpc>
              <a:buFont typeface="Wingdings 2" pitchFamily="18" charset="2"/>
              <a:buNone/>
            </a:pPr>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a:srcRect/>
          <a:stretch>
            <a:fillRect/>
          </a:stretch>
        </p:blipFill>
        <p:spPr bwMode="auto">
          <a:xfrm>
            <a:off x="1214438" y="1000125"/>
            <a:ext cx="7773987" cy="5637213"/>
          </a:xfrm>
          <a:prstGeom prst="rect">
            <a:avLst/>
          </a:prstGeom>
          <a:noFill/>
          <a:ln w="9525">
            <a:noFill/>
            <a:miter lim="800000"/>
            <a:headEnd/>
            <a:tailEnd/>
          </a:ln>
        </p:spPr>
      </p:pic>
      <p:sp>
        <p:nvSpPr>
          <p:cNvPr id="44034" name="2 - TextBox"/>
          <p:cNvSpPr txBox="1">
            <a:spLocks noChangeArrowheads="1"/>
          </p:cNvSpPr>
          <p:nvPr/>
        </p:nvSpPr>
        <p:spPr bwMode="auto">
          <a:xfrm>
            <a:off x="1285875" y="285750"/>
            <a:ext cx="7429500" cy="708025"/>
          </a:xfrm>
          <a:prstGeom prst="rect">
            <a:avLst/>
          </a:prstGeom>
          <a:noFill/>
          <a:ln w="9525">
            <a:noFill/>
            <a:miter lim="800000"/>
            <a:headEnd/>
            <a:tailEnd/>
          </a:ln>
        </p:spPr>
        <p:txBody>
          <a:bodyPr>
            <a:spAutoFit/>
          </a:bodyPr>
          <a:lstStyle/>
          <a:p>
            <a:r>
              <a:rPr lang="el-GR" sz="2000" b="1">
                <a:solidFill>
                  <a:srgbClr val="7030A0"/>
                </a:solidFill>
                <a:latin typeface="Corbel" pitchFamily="34" charset="0"/>
              </a:rPr>
              <a:t>Το  φάσμα των γνώσεων που καλύπτεται κατά τη νοσηλευτική εκπαίδευση προέρχεται από:</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4414" y="428604"/>
            <a:ext cx="7719274" cy="785818"/>
          </a:xfrm>
        </p:spPr>
        <p:style>
          <a:lnRef idx="1">
            <a:schemeClr val="accent1"/>
          </a:lnRef>
          <a:fillRef idx="2">
            <a:schemeClr val="accent1"/>
          </a:fillRef>
          <a:effectRef idx="1">
            <a:schemeClr val="accent1"/>
          </a:effectRef>
          <a:fontRef idx="minor">
            <a:schemeClr val="dk1"/>
          </a:fontRef>
        </p:style>
        <p:txBody>
          <a:bodyPr>
            <a:noAutofit/>
          </a:bodyPr>
          <a:lstStyle/>
          <a:p>
            <a:pPr algn="ctr" fontAlgn="auto">
              <a:spcAft>
                <a:spcPts val="0"/>
              </a:spcAft>
              <a:defRPr/>
            </a:pPr>
            <a:r>
              <a:rPr lang="el-GR" sz="3200" b="1" dirty="0"/>
              <a:t>Νοσηλευτική εκπαίδευση στην Ελλάδα</a:t>
            </a:r>
          </a:p>
        </p:txBody>
      </p:sp>
      <p:sp>
        <p:nvSpPr>
          <p:cNvPr id="3" name="2 - Θέση περιεχομένου"/>
          <p:cNvSpPr>
            <a:spLocks noGrp="1"/>
          </p:cNvSpPr>
          <p:nvPr>
            <p:ph idx="1"/>
          </p:nvPr>
        </p:nvSpPr>
        <p:spPr>
          <a:xfrm>
            <a:off x="1071563" y="1571625"/>
            <a:ext cx="7862887" cy="4286250"/>
          </a:xfrm>
        </p:spPr>
        <p:txBody>
          <a:bodyPr>
            <a:normAutofit lnSpcReduction="10000"/>
          </a:bodyPr>
          <a:lstStyle/>
          <a:p>
            <a:pPr marL="640080" lvl="1" indent="-237744" fontAlgn="auto">
              <a:spcAft>
                <a:spcPts val="0"/>
              </a:spcAft>
              <a:buFont typeface="Verdana"/>
              <a:buChar char="◦"/>
              <a:defRPr/>
            </a:pPr>
            <a:r>
              <a:rPr lang="el-GR" sz="2400" b="1" dirty="0">
                <a:solidFill>
                  <a:srgbClr val="00B050"/>
                </a:solidFill>
              </a:rPr>
              <a:t>ΕΠΑΛ  ΝΟΣΗΛΕΥΤΙΚΗΣ</a:t>
            </a:r>
          </a:p>
          <a:p>
            <a:pPr marL="640080" lvl="1" indent="-237744" fontAlgn="auto">
              <a:spcAft>
                <a:spcPts val="0"/>
              </a:spcAft>
              <a:buFont typeface="Verdana"/>
              <a:buChar char="◦"/>
              <a:defRPr/>
            </a:pPr>
            <a:r>
              <a:rPr lang="el-GR" sz="2400" b="1" dirty="0">
                <a:solidFill>
                  <a:srgbClr val="00B050"/>
                </a:solidFill>
              </a:rPr>
              <a:t>ΑΤΕΙ  ΝΟΣΗΛΕΥΤΙΚΗΣ</a:t>
            </a:r>
          </a:p>
          <a:p>
            <a:pPr marL="640080" lvl="1" indent="-237744" fontAlgn="auto">
              <a:spcAft>
                <a:spcPts val="0"/>
              </a:spcAft>
              <a:buFont typeface="Verdana"/>
              <a:buChar char="◦"/>
              <a:defRPr/>
            </a:pPr>
            <a:r>
              <a:rPr lang="el-GR" sz="2400" b="1" dirty="0">
                <a:solidFill>
                  <a:srgbClr val="00B050"/>
                </a:solidFill>
              </a:rPr>
              <a:t>ΠΑΝΕΠΙΣΤΗΜΙΟ  ΝΟΣΗΛΕΥΤΙΚΗΣ</a:t>
            </a:r>
          </a:p>
          <a:p>
            <a:pPr marL="640080" lvl="1" indent="-237744" fontAlgn="auto">
              <a:spcAft>
                <a:spcPts val="0"/>
              </a:spcAft>
              <a:buFont typeface="Verdana"/>
              <a:buChar char="◦"/>
              <a:defRPr/>
            </a:pPr>
            <a:r>
              <a:rPr lang="el-GR" sz="2400" b="1" dirty="0">
                <a:solidFill>
                  <a:srgbClr val="00B050"/>
                </a:solidFill>
              </a:rPr>
              <a:t>ΝΟΣΗΛΕΥΤΙΚΕΣ ΕΙΔΙΚΟΤΗΤΕΣ  ΚΑΙ ΕΞΙΔΕΙΚΕΥΣΕΙΣ</a:t>
            </a:r>
          </a:p>
          <a:p>
            <a:pPr marL="640080" lvl="1" indent="-237744" fontAlgn="auto">
              <a:spcAft>
                <a:spcPts val="0"/>
              </a:spcAft>
              <a:buFont typeface="Verdana"/>
              <a:buChar char="◦"/>
              <a:defRPr/>
            </a:pPr>
            <a:r>
              <a:rPr lang="el-GR" sz="2400" b="1" dirty="0">
                <a:solidFill>
                  <a:srgbClr val="00B050"/>
                </a:solidFill>
              </a:rPr>
              <a:t>ΜΑΣΤΕΡ ΣΤΗ  ΝΟΣΗΛΕΥΤΙΚΗ</a:t>
            </a:r>
          </a:p>
          <a:p>
            <a:pPr marL="640080" lvl="1" indent="-237744" fontAlgn="auto">
              <a:spcAft>
                <a:spcPts val="0"/>
              </a:spcAft>
              <a:buFont typeface="Verdana"/>
              <a:buChar char="◦"/>
              <a:defRPr/>
            </a:pPr>
            <a:r>
              <a:rPr lang="el-GR" sz="2400" b="1" dirty="0">
                <a:solidFill>
                  <a:srgbClr val="00B050"/>
                </a:solidFill>
              </a:rPr>
              <a:t>ΔΙΔΑΚΤΟΡΙΚΟ ΣΤΗ ΝΟΣΗΛΕΥΤΙΚΗ</a:t>
            </a:r>
          </a:p>
          <a:p>
            <a:pPr marL="640080" lvl="1" indent="-237744" fontAlgn="auto">
              <a:spcAft>
                <a:spcPts val="0"/>
              </a:spcAft>
              <a:buFont typeface="Verdana"/>
              <a:buNone/>
              <a:defRPr/>
            </a:pPr>
            <a:endParaRPr lang="el-GR" dirty="0"/>
          </a:p>
          <a:p>
            <a:pPr marL="640080" lvl="1" indent="-237744" fontAlgn="auto">
              <a:spcAft>
                <a:spcPts val="0"/>
              </a:spcAft>
              <a:buFont typeface="Verdana"/>
              <a:buNone/>
              <a:defRPr/>
            </a:pPr>
            <a:r>
              <a:rPr lang="el-GR" dirty="0"/>
              <a:t>---------</a:t>
            </a:r>
          </a:p>
          <a:p>
            <a:pPr marL="640080" lvl="1" indent="-237744" fontAlgn="auto">
              <a:spcAft>
                <a:spcPts val="0"/>
              </a:spcAft>
              <a:buFont typeface="Verdana"/>
              <a:buChar char="◦"/>
              <a:defRPr/>
            </a:pPr>
            <a:r>
              <a:rPr lang="el-GR" sz="2000" dirty="0"/>
              <a:t>ΣΥΝΕΧΙΖΟΜΕΝΗ ΝΟΣΗΛΕΥΤΙΚΗ ΕΚΠΑΙΔΕΥΣΗ</a:t>
            </a:r>
          </a:p>
          <a:p>
            <a:pPr marL="640080" lvl="1" indent="-237744" fontAlgn="auto">
              <a:spcAft>
                <a:spcPts val="0"/>
              </a:spcAft>
              <a:buFont typeface="Verdana"/>
              <a:buChar char="◦"/>
              <a:defRPr/>
            </a:pPr>
            <a:r>
              <a:rPr lang="el-GR" sz="2000" dirty="0"/>
              <a:t>ΙΝΣΤΙΤΟΥΤΑ ΕΠΑΓΓΕΛΜΑΤΙΚΗΣ ΚΑΤΑΡΤΙΣΗΣ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290" y="1071546"/>
            <a:ext cx="7498080" cy="857256"/>
          </a:xfrm>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0" compatLnSpc="1">
            <a:prstTxWarp prst="textNoShape">
              <a:avLst/>
            </a:prstTxWarp>
          </a:bodyPr>
          <a:lstStyle/>
          <a:p>
            <a:pPr algn="ctr"/>
            <a:br>
              <a:rPr lang="el-GR" sz="3900" b="1">
                <a:solidFill>
                  <a:srgbClr val="000000"/>
                </a:solidFill>
                <a:effectLst>
                  <a:outerShdw blurRad="38100" dist="38100" dir="2700000" algn="tl">
                    <a:srgbClr val="C0C0C0"/>
                  </a:outerShdw>
                </a:effectLst>
                <a:cs typeface="Arial" charset="0"/>
              </a:rPr>
            </a:br>
            <a:r>
              <a:rPr lang="el-GR" sz="3200" b="1">
                <a:solidFill>
                  <a:srgbClr val="000000"/>
                </a:solidFill>
                <a:effectLst>
                  <a:outerShdw blurRad="38100" dist="38100" dir="2700000" algn="tl">
                    <a:srgbClr val="C0C0C0"/>
                  </a:outerShdw>
                </a:effectLst>
                <a:latin typeface="Calibri" pitchFamily="34" charset="0"/>
                <a:cs typeface="Arial" charset="0"/>
              </a:rPr>
              <a:t>Ταξινόμηση συνεχιζόμενης εκπαίδευσης</a:t>
            </a:r>
            <a:br>
              <a:rPr lang="el-GR" sz="3900">
                <a:solidFill>
                  <a:srgbClr val="000000"/>
                </a:solidFill>
                <a:effectLst>
                  <a:outerShdw blurRad="38100" dist="38100" dir="2700000" algn="tl">
                    <a:srgbClr val="C0C0C0"/>
                  </a:outerShdw>
                </a:effectLst>
                <a:latin typeface="Calibri" pitchFamily="34" charset="0"/>
                <a:cs typeface="Arial" charset="0"/>
              </a:rPr>
            </a:br>
            <a:endParaRPr lang="el-GR" sz="3900">
              <a:solidFill>
                <a:srgbClr val="000000"/>
              </a:solidFill>
              <a:effectLst>
                <a:outerShdw blurRad="38100" dist="38100" dir="2700000" algn="tl">
                  <a:srgbClr val="C0C0C0"/>
                </a:outerShdw>
              </a:effectLst>
              <a:latin typeface="Calibri" pitchFamily="34" charset="0"/>
              <a:cs typeface="Arial" charset="0"/>
            </a:endParaRPr>
          </a:p>
        </p:txBody>
      </p:sp>
      <p:sp>
        <p:nvSpPr>
          <p:cNvPr id="3" name="2 - Θέση περιεχομένου"/>
          <p:cNvSpPr>
            <a:spLocks noGrp="1"/>
          </p:cNvSpPr>
          <p:nvPr>
            <p:ph idx="1"/>
          </p:nvPr>
        </p:nvSpPr>
        <p:spPr>
          <a:xfrm>
            <a:off x="1357290" y="2571744"/>
            <a:ext cx="7572428" cy="2643206"/>
          </a:xfrm>
          <a:ln/>
        </p:spPr>
        <p:style>
          <a:lnRef idx="1">
            <a:schemeClr val="accent1"/>
          </a:lnRef>
          <a:fillRef idx="2">
            <a:schemeClr val="accent1"/>
          </a:fillRef>
          <a:effectRef idx="1">
            <a:schemeClr val="accent1"/>
          </a:effectRef>
          <a:fontRef idx="minor">
            <a:schemeClr val="dk1"/>
          </a:fontRef>
        </p:style>
        <p:txBody>
          <a:bodyPr>
            <a:normAutofit/>
          </a:bodyPr>
          <a:lstStyle/>
          <a:p>
            <a:pPr>
              <a:buFont typeface="Wingdings 2" pitchFamily="18" charset="2"/>
              <a:buNone/>
            </a:pPr>
            <a:endParaRPr lang="el-GR" sz="2800">
              <a:solidFill>
                <a:srgbClr val="000000"/>
              </a:solidFill>
              <a:latin typeface="Times New Roman" pitchFamily="18" charset="0"/>
              <a:cs typeface="Times New Roman" pitchFamily="18" charset="0"/>
            </a:endParaRPr>
          </a:p>
          <a:p>
            <a:r>
              <a:rPr lang="el-GR" sz="2400">
                <a:solidFill>
                  <a:srgbClr val="000000"/>
                </a:solidFill>
                <a:latin typeface="Calibri" pitchFamily="34" charset="0"/>
                <a:cs typeface="Arial" charset="0"/>
              </a:rPr>
              <a:t>Επίσημη  και  άτυπη</a:t>
            </a:r>
          </a:p>
          <a:p>
            <a:pPr>
              <a:buFont typeface="Wingdings 2" pitchFamily="18" charset="2"/>
              <a:buNone/>
            </a:pPr>
            <a:endParaRPr lang="el-GR" sz="2200">
              <a:solidFill>
                <a:srgbClr val="000000"/>
              </a:solidFill>
              <a:latin typeface="Calibri" pitchFamily="34" charset="0"/>
              <a:cs typeface="Arial" charset="0"/>
            </a:endParaRPr>
          </a:p>
          <a:p>
            <a:pPr algn="r"/>
            <a:r>
              <a:rPr lang="el-GR" sz="2400">
                <a:solidFill>
                  <a:srgbClr val="000000"/>
                </a:solidFill>
                <a:latin typeface="Calibri" pitchFamily="34" charset="0"/>
                <a:cs typeface="Arial" charset="0"/>
              </a:rPr>
              <a:t>Ενδοϋπηρεσιακή Εκπαίδευση ή</a:t>
            </a:r>
          </a:p>
          <a:p>
            <a:pPr algn="r">
              <a:buFont typeface="Wingdings 2" pitchFamily="18" charset="2"/>
              <a:buNone/>
            </a:pPr>
            <a:r>
              <a:rPr lang="el-GR" sz="2400">
                <a:solidFill>
                  <a:srgbClr val="000000"/>
                </a:solidFill>
                <a:latin typeface="Calibri" pitchFamily="34" charset="0"/>
                <a:cs typeface="Arial" charset="0"/>
              </a:rPr>
              <a:t>     Ατομική, αυτόνομη συνεχιζόμενη εκπαίδευση</a:t>
            </a:r>
          </a:p>
          <a:p>
            <a:pPr>
              <a:buFont typeface="Wingdings 2" pitchFamily="18" charset="2"/>
              <a:buNone/>
            </a:pPr>
            <a:endParaRPr lang="el-GR" sz="2800">
              <a:solidFill>
                <a:srgbClr val="000000"/>
              </a:solidFill>
              <a:latin typeface="Times New Roman" pitchFamily="18" charset="0"/>
              <a:cs typeface="Times New Roman" pitchFamily="18" charset="0"/>
            </a:endParaRPr>
          </a:p>
          <a:p>
            <a:pPr>
              <a:buFont typeface="Wingdings 2" pitchFamily="18" charset="2"/>
              <a:buNone/>
            </a:pPr>
            <a:endParaRPr lang="el-GR" sz="2800">
              <a:solidFill>
                <a:srgbClr val="000000"/>
              </a:solidFill>
              <a:cs typeface="Arial" charset="0"/>
            </a:endParaRPr>
          </a:p>
          <a:p>
            <a:endParaRPr lang="el-GR">
              <a:solidFill>
                <a:srgbClr val="000000"/>
              </a:solidFill>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43000" y="1428750"/>
            <a:ext cx="7715250" cy="4286250"/>
          </a:xfrm>
          <a:solidFill>
            <a:schemeClr val="accent6">
              <a:lumMod val="40000"/>
              <a:lumOff val="60000"/>
            </a:schemeClr>
          </a:solidFill>
          <a:ln>
            <a:solidFill>
              <a:schemeClr val="accent5">
                <a:lumMod val="60000"/>
                <a:lumOff val="40000"/>
              </a:schemeClr>
            </a:solidFill>
          </a:ln>
        </p:spPr>
        <p:txBody>
          <a:bodyPr>
            <a:normAutofit fontScale="92500"/>
          </a:bodyPr>
          <a:lstStyle/>
          <a:p>
            <a:pPr marL="365760" indent="-283464" algn="ctr" fontAlgn="auto">
              <a:lnSpc>
                <a:spcPct val="150000"/>
              </a:lnSpc>
              <a:spcAft>
                <a:spcPts val="0"/>
              </a:spcAft>
              <a:buFont typeface="Wingdings 2"/>
              <a:buNone/>
              <a:defRPr/>
            </a:pPr>
            <a:r>
              <a:rPr lang="el-GR" sz="2600" b="1" spc="300" dirty="0"/>
              <a:t>Στην Ελλάδα η ύπαρξη νοσηλευτικού προσωπικού με διαφορετική εκπαιδευτική προετοιμασία δημιουργεί σύγχυση τόσο στα διάφορα ιδρύματα τα οποία προσλαμβάνουν νοσηλευτές, όσο και στους χρήστες των υπηρεσιών υγείας, αλλά και στους ίδιους τους νοσηλευτές.</a:t>
            </a:r>
          </a:p>
          <a:p>
            <a:pPr marL="365760" indent="-283464" fontAlgn="auto">
              <a:spcAft>
                <a:spcPts val="0"/>
              </a:spcAft>
              <a:buFont typeface="Wingdings 2"/>
              <a:buChar char=""/>
              <a:defRPr/>
            </a:pPr>
            <a:endParaRPr lang="el-G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fontAlgn="auto">
              <a:spcAft>
                <a:spcPts val="0"/>
              </a:spcAft>
              <a:defRPr/>
            </a:pPr>
            <a:br>
              <a:rPr lang="el-GR" sz="3600" b="1" dirty="0">
                <a:solidFill>
                  <a:schemeClr val="tx2">
                    <a:satMod val="130000"/>
                  </a:schemeClr>
                </a:solidFill>
                <a:effectLst/>
              </a:rPr>
            </a:br>
            <a:r>
              <a:rPr lang="el-GR" sz="3600" b="1" dirty="0">
                <a:solidFill>
                  <a:schemeClr val="tx2">
                    <a:satMod val="130000"/>
                  </a:schemeClr>
                </a:solidFill>
                <a:effectLst/>
              </a:rPr>
              <a:t>Μεταπτυχιακή Εκπαίδευση στη Νοσηλευτική</a:t>
            </a:r>
            <a:br>
              <a:rPr lang="el-GR" dirty="0">
                <a:solidFill>
                  <a:schemeClr val="tx2">
                    <a:satMod val="130000"/>
                  </a:schemeClr>
                </a:solidFill>
              </a:rPr>
            </a:br>
            <a:endParaRPr lang="el-GR" dirty="0">
              <a:solidFill>
                <a:schemeClr val="tx2">
                  <a:satMod val="130000"/>
                </a:schemeClr>
              </a:solidFill>
            </a:endParaRPr>
          </a:p>
        </p:txBody>
      </p:sp>
      <p:sp>
        <p:nvSpPr>
          <p:cNvPr id="3" name="2 - Θέση περιεχομένου"/>
          <p:cNvSpPr>
            <a:spLocks noGrp="1"/>
          </p:cNvSpPr>
          <p:nvPr>
            <p:ph idx="1"/>
          </p:nvPr>
        </p:nvSpPr>
        <p:spPr>
          <a:xfrm>
            <a:off x="1357313" y="1857375"/>
            <a:ext cx="7497762" cy="3552825"/>
          </a:xfrm>
        </p:spPr>
        <p:txBody>
          <a:bodyPr>
            <a:normAutofit fontScale="92500"/>
          </a:bodyPr>
          <a:lstStyle/>
          <a:p>
            <a:pPr marL="365760" indent="-283464" fontAlgn="auto">
              <a:spcAft>
                <a:spcPts val="0"/>
              </a:spcAft>
              <a:buFont typeface="Wingdings 2"/>
              <a:buChar char=""/>
              <a:defRPr/>
            </a:pPr>
            <a:r>
              <a:rPr lang="el-GR" sz="2800" dirty="0"/>
              <a:t>Τα δύο επίπεδα της μεταπτυχιακής εκπαίδευσης στη νοσηλευτική είναι το μεταπτυχιακό δίπλωμα και το διδακτορικό δίπλωμα (Ρ</a:t>
            </a:r>
            <a:r>
              <a:rPr lang="en-US" sz="2800" dirty="0" err="1"/>
              <a:t>hD</a:t>
            </a:r>
            <a:r>
              <a:rPr lang="el-GR" sz="2800" dirty="0"/>
              <a:t>). </a:t>
            </a:r>
          </a:p>
          <a:p>
            <a:pPr marL="365760" indent="-283464" fontAlgn="auto">
              <a:spcAft>
                <a:spcPts val="0"/>
              </a:spcAft>
              <a:buFont typeface="Wingdings 2"/>
              <a:buNone/>
              <a:defRPr/>
            </a:pPr>
            <a:endParaRPr lang="el-GR" sz="2800" dirty="0"/>
          </a:p>
          <a:p>
            <a:pPr marL="365760" indent="-283464" fontAlgn="auto">
              <a:spcAft>
                <a:spcPts val="0"/>
              </a:spcAft>
              <a:buFont typeface="Wingdings 2"/>
              <a:buChar char=""/>
              <a:defRPr/>
            </a:pPr>
            <a:r>
              <a:rPr lang="el-GR" sz="2800" dirty="0"/>
              <a:t>Η μεταπτυχιακή εκπαίδευση προετοιμάζει τον απόφοιτο να λειτουργήσει αποτελεσματικότερα ως εκπαιδευτικός, σε διοικητικούς ρόλους, ως ερευνητής και ως ειδικός κλινικός νοσηλευτής. </a:t>
            </a:r>
          </a:p>
          <a:p>
            <a:pPr marL="365760" indent="-283464" fontAlgn="auto">
              <a:spcAft>
                <a:spcPts val="0"/>
              </a:spcAft>
              <a:buFont typeface="Wingdings 2"/>
              <a:buChar char=""/>
              <a:defRPr/>
            </a:pPr>
            <a:endParaRPr lang="el-GR" sz="2800" dirty="0"/>
          </a:p>
          <a:p>
            <a:pPr marL="365760" indent="-283464" fontAlgn="auto">
              <a:spcAft>
                <a:spcPts val="0"/>
              </a:spcAft>
              <a:buFont typeface="Wingdings 2"/>
              <a:buChar char=""/>
              <a:defRPr/>
            </a:pP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500063"/>
            <a:ext cx="7499350" cy="571500"/>
          </a:xfr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0" compatLnSpc="1">
            <a:prstTxWarp prst="textNoShape">
              <a:avLst/>
            </a:prstTxWarp>
            <a:noAutofit/>
          </a:bodyPr>
          <a:lstStyle/>
          <a:p>
            <a:pPr algn="ctr"/>
            <a:r>
              <a:rPr lang="el-GR" sz="3600">
                <a:solidFill>
                  <a:srgbClr val="000000"/>
                </a:solidFill>
                <a:effectLst>
                  <a:outerShdw blurRad="38100" dist="38100" dir="2700000" algn="tl">
                    <a:srgbClr val="C0C0C0"/>
                  </a:outerShdw>
                </a:effectLst>
                <a:latin typeface="Calibri" pitchFamily="34" charset="0"/>
                <a:ea typeface="Calibri" pitchFamily="34" charset="0"/>
                <a:cs typeface="Calibri" pitchFamily="34" charset="0"/>
              </a:rPr>
              <a:t>Ορισμοί της Νοσηλευτικής</a:t>
            </a:r>
          </a:p>
        </p:txBody>
      </p:sp>
      <p:sp>
        <p:nvSpPr>
          <p:cNvPr id="3" name="2 - Θέση περιεχομένου"/>
          <p:cNvSpPr>
            <a:spLocks noGrp="1"/>
          </p:cNvSpPr>
          <p:nvPr>
            <p:ph idx="1"/>
          </p:nvPr>
        </p:nvSpPr>
        <p:spPr>
          <a:xfrm>
            <a:off x="1428750" y="2000250"/>
            <a:ext cx="7286625" cy="3214688"/>
          </a:xfrm>
          <a:solidFill>
            <a:schemeClr val="accent1">
              <a:lumMod val="60000"/>
              <a:lumOff val="40000"/>
            </a:schemeClr>
          </a:solidFill>
        </p:spPr>
        <p:txBody>
          <a:bodyPr>
            <a:normAutofit/>
          </a:bodyPr>
          <a:lstStyle/>
          <a:p>
            <a:pPr>
              <a:buFont typeface="Wingdings 2" pitchFamily="18" charset="2"/>
              <a:buNone/>
            </a:pPr>
            <a:endParaRPr lang="el-GR" sz="2400" b="1" u="sng"/>
          </a:p>
          <a:p>
            <a:pPr>
              <a:buFont typeface="Wingdings 2" pitchFamily="18" charset="2"/>
              <a:buNone/>
            </a:pPr>
            <a:r>
              <a:rPr lang="en-US" sz="2400" b="1" u="sng">
                <a:latin typeface="Calibri" pitchFamily="34" charset="0"/>
                <a:ea typeface="Calibri" pitchFamily="34" charset="0"/>
                <a:cs typeface="Calibri" pitchFamily="34" charset="0"/>
              </a:rPr>
              <a:t>A)</a:t>
            </a:r>
            <a:r>
              <a:rPr lang="el-GR" sz="2400" b="1" u="sng">
                <a:latin typeface="Calibri" pitchFamily="34" charset="0"/>
                <a:ea typeface="Calibri" pitchFamily="34" charset="0"/>
                <a:cs typeface="Calibri" pitchFamily="34" charset="0"/>
              </a:rPr>
              <a:t> Αρχικοί ορισμοί</a:t>
            </a:r>
          </a:p>
          <a:p>
            <a:pPr>
              <a:buFont typeface="Wingdings 2" pitchFamily="18" charset="2"/>
              <a:buNone/>
            </a:pPr>
            <a:r>
              <a:rPr lang="el-GR" sz="2800">
                <a:latin typeface="Calibri" pitchFamily="34" charset="0"/>
                <a:ea typeface="Calibri" pitchFamily="34" charset="0"/>
                <a:cs typeface="Calibri" pitchFamily="34" charset="0"/>
              </a:rPr>
              <a:t>-- </a:t>
            </a:r>
            <a:r>
              <a:rPr lang="el-GR" sz="2400">
                <a:latin typeface="Calibri" pitchFamily="34" charset="0"/>
                <a:ea typeface="Calibri" pitchFamily="34" charset="0"/>
                <a:cs typeface="Calibri" pitchFamily="34" charset="0"/>
              </a:rPr>
              <a:t>Φροντίδα των άλλων</a:t>
            </a:r>
          </a:p>
          <a:p>
            <a:pPr>
              <a:buFont typeface="Wingdings 2" pitchFamily="18" charset="2"/>
              <a:buNone/>
            </a:pPr>
            <a:r>
              <a:rPr lang="el-GR" sz="2400">
                <a:latin typeface="Calibri" pitchFamily="34" charset="0"/>
                <a:ea typeface="Calibri" pitchFamily="34" charset="0"/>
                <a:cs typeface="Calibri" pitchFamily="34" charset="0"/>
              </a:rPr>
              <a:t>-- Οι νοσηλευτές είναι τα άτομα που  φροντίζουν, προάγουν  και προστατεύουν και είναι προετοιμασμένοι να παράσχουν φροντίδα σε ασθενείς, τους τραυματίες και τους ηλικιωμένους.  </a:t>
            </a:r>
            <a:r>
              <a:rPr lang="en-US" sz="2400">
                <a:latin typeface="Calibri" pitchFamily="34" charset="0"/>
                <a:ea typeface="Calibri" pitchFamily="34" charset="0"/>
                <a:cs typeface="Calibri" pitchFamily="34" charset="0"/>
              </a:rPr>
              <a:t> </a:t>
            </a:r>
            <a:endParaRPr lang="el-GR" sz="2400">
              <a:latin typeface="Calibri" pitchFamily="34" charset="0"/>
              <a:ea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 Τίτλος"/>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l-GR" sz="3600" b="1">
                <a:effectLst/>
              </a:rPr>
              <a:t>Επαγγελματικοί Νοσηλευτικοί Οργανισμοί</a:t>
            </a:r>
            <a:endParaRPr lang="el-GR" sz="3600">
              <a:effectLst/>
            </a:endParaRPr>
          </a:p>
        </p:txBody>
      </p:sp>
      <p:sp>
        <p:nvSpPr>
          <p:cNvPr id="54274" name="2 - Θέση περιεχομένου"/>
          <p:cNvSpPr>
            <a:spLocks noGrp="1"/>
          </p:cNvSpPr>
          <p:nvPr>
            <p:ph idx="1"/>
          </p:nvPr>
        </p:nvSpPr>
        <p:spPr/>
        <p:txBody>
          <a:bodyPr/>
          <a:lstStyle/>
          <a:p>
            <a:r>
              <a:rPr lang="el-GR" sz="2400"/>
              <a:t>Τα πλεονεκτήματα των μελών ενός επαγγελματικού νοσηλευτικού οργανισμού περιλαμβάνουν τη συνεργασία με συναδέλφους, τη διαμόρφωση κοινής στάσης για τη νομοθεσία η οποία αφορά τη νοσηλευτική και την ενημέρωση τους για τα σύγχρονα θέματα και τις ισχύουσες τάσεις της νοσηλευτική.</a:t>
            </a:r>
            <a:endParaRPr lang="en-US" sz="2400"/>
          </a:p>
          <a:p>
            <a:pPr>
              <a:buFont typeface="Wingdings 2" pitchFamily="18" charset="2"/>
              <a:buNone/>
            </a:pPr>
            <a:r>
              <a:rPr lang="en-US" sz="2400"/>
              <a:t>---------------   ----------------</a:t>
            </a:r>
            <a:endParaRPr lang="el-GR" sz="2400"/>
          </a:p>
          <a:p>
            <a:r>
              <a:rPr lang="el-GR" sz="2400"/>
              <a:t>Εθνικοί Νοσηλευτικοί Οργανισμοί (ΕΣΝΕ, ΕΝΕ κλπ)</a:t>
            </a:r>
          </a:p>
          <a:p>
            <a:r>
              <a:rPr lang="el-GR" sz="2400"/>
              <a:t>Διεθνείς Νοσηλευτικοί Οργανισμοί π.χ. το Διεθνές Συμβούλιο των Νοσηλευτών (Ι</a:t>
            </a:r>
            <a:r>
              <a:rPr lang="en-US" sz="2400"/>
              <a:t>C</a:t>
            </a:r>
            <a:r>
              <a:rPr lang="el-GR" sz="2400"/>
              <a:t>Ν)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Εικόνα 3"/>
          <p:cNvPicPr>
            <a:picLocks noChangeAspect="1"/>
          </p:cNvPicPr>
          <p:nvPr/>
        </p:nvPicPr>
        <p:blipFill>
          <a:blip r:embed="rId3"/>
          <a:srcRect/>
          <a:stretch>
            <a:fillRect/>
          </a:stretch>
        </p:blipFill>
        <p:spPr bwMode="auto">
          <a:xfrm>
            <a:off x="12700" y="0"/>
            <a:ext cx="9107488" cy="6858000"/>
          </a:xfrm>
          <a:prstGeom prst="rect">
            <a:avLst/>
          </a:prstGeom>
          <a:noFill/>
          <a:ln w="9525">
            <a:noFill/>
            <a:miter lim="800000"/>
            <a:headEnd/>
            <a:tailEnd/>
          </a:ln>
        </p:spPr>
      </p:pic>
      <p:sp>
        <p:nvSpPr>
          <p:cNvPr id="5" name="4 - TextBox"/>
          <p:cNvSpPr txBox="1"/>
          <p:nvPr/>
        </p:nvSpPr>
        <p:spPr>
          <a:xfrm>
            <a:off x="5580063" y="2276475"/>
            <a:ext cx="3429000" cy="461963"/>
          </a:xfrm>
          <a:prstGeom prst="rect">
            <a:avLst/>
          </a:prstGeom>
          <a:noFill/>
          <a:ln>
            <a:solidFill>
              <a:schemeClr val="accent3">
                <a:lumMod val="75000"/>
              </a:schemeClr>
            </a:solidFill>
          </a:ln>
        </p:spPr>
        <p:txBody>
          <a:bodyPr>
            <a:spAutoFit/>
          </a:bodyPr>
          <a:lstStyle/>
          <a:p>
            <a:pPr algn="ctr" fontAlgn="auto">
              <a:spcBef>
                <a:spcPts val="0"/>
              </a:spcBef>
              <a:spcAft>
                <a:spcPts val="0"/>
              </a:spcAft>
              <a:defRPr/>
            </a:pPr>
            <a:r>
              <a:rPr lang="en-US" sz="2400" dirty="0">
                <a:solidFill>
                  <a:srgbClr val="7030A0"/>
                </a:solidFill>
                <a:latin typeface="+mn-lt"/>
                <a:cs typeface="+mn-cs"/>
              </a:rPr>
              <a:t>http://www.esne.gr/</a:t>
            </a:r>
            <a:endParaRPr lang="el-GR" sz="2400" dirty="0">
              <a:solidFill>
                <a:srgbClr val="7030A0"/>
              </a:solidFill>
              <a:latin typeface="+mn-lt"/>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endParaRPr lang="el-GR">
              <a:solidFill>
                <a:schemeClr val="tx2">
                  <a:satMod val="130000"/>
                </a:schemeClr>
              </a:solidFill>
            </a:endParaRPr>
          </a:p>
        </p:txBody>
      </p:sp>
      <p:sp>
        <p:nvSpPr>
          <p:cNvPr id="58370" name="2 - Θέση περιεχομένου"/>
          <p:cNvSpPr>
            <a:spLocks noGrp="1"/>
          </p:cNvSpPr>
          <p:nvPr>
            <p:ph idx="1"/>
          </p:nvPr>
        </p:nvSpPr>
        <p:spPr/>
        <p:txBody>
          <a:bodyPr/>
          <a:lstStyle/>
          <a:p>
            <a:endParaRPr lang="el-GR"/>
          </a:p>
        </p:txBody>
      </p:sp>
      <p:sp>
        <p:nvSpPr>
          <p:cNvPr id="5" name="4 - TextBox"/>
          <p:cNvSpPr txBox="1"/>
          <p:nvPr/>
        </p:nvSpPr>
        <p:spPr>
          <a:xfrm>
            <a:off x="6572250" y="1857375"/>
            <a:ext cx="2357438" cy="369888"/>
          </a:xfrm>
          <a:prstGeom prst="rect">
            <a:avLst/>
          </a:prstGeom>
          <a:noFill/>
          <a:ln>
            <a:solidFill>
              <a:schemeClr val="accent3">
                <a:lumMod val="75000"/>
              </a:schemeClr>
            </a:solidFill>
          </a:ln>
        </p:spPr>
        <p:txBody>
          <a:bodyPr>
            <a:spAutoFit/>
          </a:bodyPr>
          <a:lstStyle/>
          <a:p>
            <a:pPr fontAlgn="auto">
              <a:spcBef>
                <a:spcPts val="0"/>
              </a:spcBef>
              <a:spcAft>
                <a:spcPts val="0"/>
              </a:spcAft>
              <a:defRPr/>
            </a:pPr>
            <a:r>
              <a:rPr lang="en-US" dirty="0">
                <a:latin typeface="+mn-lt"/>
                <a:cs typeface="+mn-cs"/>
              </a:rPr>
              <a:t>http://www.enne.gr/</a:t>
            </a:r>
            <a:endParaRPr lang="el-GR" dirty="0">
              <a:latin typeface="+mn-lt"/>
              <a:cs typeface="+mn-cs"/>
            </a:endParaRPr>
          </a:p>
        </p:txBody>
      </p:sp>
      <p:pic>
        <p:nvPicPr>
          <p:cNvPr id="5837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8373" name="6 - TextBox"/>
          <p:cNvSpPr txBox="1">
            <a:spLocks noChangeArrowheads="1"/>
          </p:cNvSpPr>
          <p:nvPr/>
        </p:nvSpPr>
        <p:spPr bwMode="auto">
          <a:xfrm>
            <a:off x="6572250" y="500063"/>
            <a:ext cx="2286000" cy="523875"/>
          </a:xfrm>
          <a:prstGeom prst="rect">
            <a:avLst/>
          </a:prstGeom>
          <a:noFill/>
          <a:ln w="9525">
            <a:noFill/>
            <a:miter lim="800000"/>
            <a:headEnd/>
            <a:tailEnd/>
          </a:ln>
        </p:spPr>
        <p:txBody>
          <a:bodyPr>
            <a:spAutoFit/>
          </a:bodyPr>
          <a:lstStyle/>
          <a:p>
            <a:r>
              <a:rPr lang="en-US" sz="2800">
                <a:latin typeface="Gill Sans MT" pitchFamily="34" charset="0"/>
              </a:rPr>
              <a:t>www.enne.gr</a:t>
            </a:r>
            <a:endParaRPr lang="el-GR" sz="2800">
              <a:latin typeface="Corbe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endParaRPr lang="el-GR">
              <a:solidFill>
                <a:schemeClr val="tx2">
                  <a:satMod val="130000"/>
                </a:schemeClr>
              </a:solidFill>
            </a:endParaRPr>
          </a:p>
        </p:txBody>
      </p:sp>
      <p:sp>
        <p:nvSpPr>
          <p:cNvPr id="60418" name="2 - Θέση περιεχομένου"/>
          <p:cNvSpPr>
            <a:spLocks noGrp="1"/>
          </p:cNvSpPr>
          <p:nvPr>
            <p:ph idx="1"/>
          </p:nvPr>
        </p:nvSpPr>
        <p:spPr/>
        <p:txBody>
          <a:bodyPr/>
          <a:lstStyle/>
          <a:p>
            <a:endParaRPr lang="el-GR"/>
          </a:p>
        </p:txBody>
      </p:sp>
      <p:pic>
        <p:nvPicPr>
          <p:cNvPr id="60419"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4 - TextBox"/>
          <p:cNvSpPr txBox="1"/>
          <p:nvPr/>
        </p:nvSpPr>
        <p:spPr>
          <a:xfrm>
            <a:off x="2500313" y="4929188"/>
            <a:ext cx="2571750" cy="369887"/>
          </a:xfrm>
          <a:prstGeom prst="rect">
            <a:avLst/>
          </a:prstGeom>
          <a:solidFill>
            <a:schemeClr val="accent3">
              <a:lumMod val="75000"/>
            </a:schemeClr>
          </a:solidFill>
        </p:spPr>
        <p:txBody>
          <a:bodyPr>
            <a:spAutoFit/>
          </a:bodyPr>
          <a:lstStyle/>
          <a:p>
            <a:pPr fontAlgn="auto">
              <a:spcBef>
                <a:spcPts val="0"/>
              </a:spcBef>
              <a:spcAft>
                <a:spcPts val="0"/>
              </a:spcAft>
              <a:defRPr/>
            </a:pPr>
            <a:r>
              <a:rPr lang="en-US" dirty="0">
                <a:latin typeface="+mn-lt"/>
                <a:cs typeface="+mn-cs"/>
              </a:rPr>
              <a:t>http://www.icn.ch/</a:t>
            </a:r>
            <a:endParaRPr lang="el-GR" dirty="0">
              <a:latin typeface="+mn-lt"/>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 Τίτλος"/>
          <p:cNvSpPr>
            <a:spLocks noGrp="1"/>
          </p:cNvSpPr>
          <p:nvPr>
            <p:ph type="title"/>
          </p:nvPr>
        </p:nvSpPr>
        <p:spPr bwMode="auto"/>
        <p:txBody>
          <a:bodyPr vert="horz" wrap="square" lIns="91440" tIns="45720" rIns="91440" bIns="45720" numCol="1" anchorCtr="0" compatLnSpc="1">
            <a:prstTxWarp prst="textNoShape">
              <a:avLst/>
            </a:prstTxWarp>
          </a:bodyPr>
          <a:lstStyle/>
          <a:p>
            <a:r>
              <a:rPr lang="el-GR" sz="4000" b="1">
                <a:effectLst/>
              </a:rPr>
              <a:t>Η νοσηλευτική εξελίσσεται…. </a:t>
            </a:r>
          </a:p>
        </p:txBody>
      </p:sp>
      <p:sp>
        <p:nvSpPr>
          <p:cNvPr id="3" name="2 - Θέση περιεχομένου"/>
          <p:cNvSpPr>
            <a:spLocks noGrp="1"/>
          </p:cNvSpPr>
          <p:nvPr>
            <p:ph idx="1"/>
          </p:nvPr>
        </p:nvSpPr>
        <p:spPr>
          <a:xfrm>
            <a:off x="857250" y="1785938"/>
            <a:ext cx="8077200" cy="4429125"/>
          </a:xfrm>
        </p:spPr>
        <p:txBody>
          <a:bodyPr>
            <a:normAutofit fontScale="77500" lnSpcReduction="20000"/>
          </a:bodyPr>
          <a:lstStyle/>
          <a:p>
            <a:pPr marL="640080" lvl="1" indent="-237744" fontAlgn="auto">
              <a:spcAft>
                <a:spcPts val="0"/>
              </a:spcAft>
              <a:buFont typeface="Verdana"/>
              <a:buBlip>
                <a:blip r:embed="rId3"/>
              </a:buBlip>
              <a:defRPr/>
            </a:pPr>
            <a:r>
              <a:rPr lang="el-GR" dirty="0"/>
              <a:t> </a:t>
            </a:r>
            <a:r>
              <a:rPr lang="el-GR" b="1" dirty="0">
                <a:solidFill>
                  <a:srgbClr val="7030A0"/>
                </a:solidFill>
                <a:latin typeface="Times New Roman" pitchFamily="18" charset="0"/>
                <a:cs typeface="Times New Roman" pitchFamily="18" charset="0"/>
              </a:rPr>
              <a:t>ΝΟΣΗΛΕΥΤΙΚΗ ΔΙΕΡΓΑΣΙΑ</a:t>
            </a:r>
            <a:r>
              <a:rPr lang="el-GR" sz="2400" b="1" dirty="0">
                <a:solidFill>
                  <a:srgbClr val="7030A0"/>
                </a:solidFill>
                <a:latin typeface="Times New Roman" pitchFamily="18" charset="0"/>
                <a:cs typeface="Times New Roman" pitchFamily="18" charset="0"/>
              </a:rPr>
              <a:t> </a:t>
            </a:r>
            <a:r>
              <a:rPr lang="el-GR" sz="2400" dirty="0">
                <a:latin typeface="Times New Roman" pitchFamily="18" charset="0"/>
                <a:cs typeface="Times New Roman" pitchFamily="18" charset="0"/>
              </a:rPr>
              <a:t>(Αξιολόγηση, διάγνωση, προγραμματισμός, εφαρμογή, αξιολόγηση)</a:t>
            </a:r>
          </a:p>
          <a:p>
            <a:pPr marL="640080" lvl="1" indent="-237744" fontAlgn="auto">
              <a:spcAft>
                <a:spcPts val="0"/>
              </a:spcAft>
              <a:buFont typeface="Verdana"/>
              <a:buNone/>
              <a:defRPr/>
            </a:pPr>
            <a:endParaRPr lang="el-GR" sz="2400" dirty="0">
              <a:latin typeface="Times New Roman" pitchFamily="18" charset="0"/>
              <a:cs typeface="Times New Roman" pitchFamily="18" charset="0"/>
            </a:endParaRPr>
          </a:p>
          <a:p>
            <a:pPr marL="640080" lvl="1" indent="-237744" fontAlgn="auto">
              <a:spcAft>
                <a:spcPts val="0"/>
              </a:spcAft>
              <a:buFont typeface="Verdana"/>
              <a:buBlip>
                <a:blip r:embed="rId3"/>
              </a:buBlip>
              <a:defRPr/>
            </a:pPr>
            <a:r>
              <a:rPr lang="el-GR" dirty="0">
                <a:latin typeface="Times New Roman" pitchFamily="18" charset="0"/>
                <a:cs typeface="Times New Roman" pitchFamily="18" charset="0"/>
              </a:rPr>
              <a:t> </a:t>
            </a:r>
            <a:r>
              <a:rPr lang="el-GR" b="1" dirty="0">
                <a:solidFill>
                  <a:srgbClr val="7030A0"/>
                </a:solidFill>
                <a:latin typeface="Times New Roman" pitchFamily="18" charset="0"/>
                <a:cs typeface="Times New Roman" pitchFamily="18" charset="0"/>
              </a:rPr>
              <a:t>ΚΑΤΕΥΘΥΝΤΗΡΙΕΣ ΟΔΗΓΙΕΣ ΓΙΑ ΤΗ ΝΟΣΗΛΕΥΤΙΚΗ ΠΡΑΚΤΙΚΗ </a:t>
            </a:r>
            <a:r>
              <a:rPr lang="el-GR" sz="2400" dirty="0">
                <a:latin typeface="Times New Roman" pitchFamily="18" charset="0"/>
                <a:cs typeface="Times New Roman" pitchFamily="18" charset="0"/>
              </a:rPr>
              <a:t>(</a:t>
            </a:r>
            <a:r>
              <a:rPr lang="en-US" sz="2400" dirty="0">
                <a:latin typeface="Times New Roman" pitchFamily="18" charset="0"/>
                <a:cs typeface="Times New Roman" pitchFamily="18" charset="0"/>
              </a:rPr>
              <a:t>clinical nursing guidelines)</a:t>
            </a:r>
            <a:endParaRPr lang="el-GR" sz="2400" dirty="0">
              <a:latin typeface="Times New Roman" pitchFamily="18" charset="0"/>
              <a:cs typeface="Times New Roman" pitchFamily="18" charset="0"/>
            </a:endParaRPr>
          </a:p>
          <a:p>
            <a:pPr marL="640080" lvl="1" indent="-237744" fontAlgn="auto">
              <a:spcAft>
                <a:spcPts val="0"/>
              </a:spcAft>
              <a:buFont typeface="Verdana"/>
              <a:buNone/>
              <a:defRPr/>
            </a:pPr>
            <a:endParaRPr lang="el-GR" sz="2400" dirty="0">
              <a:latin typeface="Times New Roman" pitchFamily="18" charset="0"/>
              <a:cs typeface="Times New Roman" pitchFamily="18" charset="0"/>
            </a:endParaRPr>
          </a:p>
          <a:p>
            <a:pPr marL="640080" lvl="1" indent="-237744" fontAlgn="auto">
              <a:spcAft>
                <a:spcPts val="0"/>
              </a:spcAft>
              <a:buFont typeface="Verdana"/>
              <a:buBlip>
                <a:blip r:embed="rId3"/>
              </a:buBlip>
              <a:defRPr/>
            </a:pPr>
            <a:r>
              <a:rPr lang="el-GR" dirty="0">
                <a:latin typeface="Times New Roman" pitchFamily="18" charset="0"/>
                <a:cs typeface="Times New Roman" pitchFamily="18" charset="0"/>
              </a:rPr>
              <a:t> </a:t>
            </a:r>
            <a:r>
              <a:rPr lang="el-GR" b="1" dirty="0">
                <a:solidFill>
                  <a:srgbClr val="7030A0"/>
                </a:solidFill>
                <a:latin typeface="Times New Roman" pitchFamily="18" charset="0"/>
                <a:cs typeface="Times New Roman" pitchFamily="18" charset="0"/>
              </a:rPr>
              <a:t>ΑΛΛΑΓΕΣ ΣΤΙΣ ΑΝΑΓΚΕΣ ΤΟΥ </a:t>
            </a:r>
            <a:r>
              <a:rPr lang="el-GR" sz="2600" b="1" dirty="0">
                <a:solidFill>
                  <a:srgbClr val="7030A0"/>
                </a:solidFill>
                <a:latin typeface="Times New Roman" pitchFamily="18" charset="0"/>
                <a:cs typeface="Times New Roman" pitchFamily="18" charset="0"/>
              </a:rPr>
              <a:t>ΑΣΘΕΝΗ</a:t>
            </a:r>
            <a:r>
              <a:rPr lang="en-US" sz="2600" b="1" dirty="0">
                <a:solidFill>
                  <a:srgbClr val="7030A0"/>
                </a:solidFill>
                <a:latin typeface="Times New Roman" pitchFamily="18" charset="0"/>
                <a:cs typeface="Times New Roman" pitchFamily="18" charset="0"/>
              </a:rPr>
              <a:t> </a:t>
            </a:r>
            <a:r>
              <a:rPr lang="en-US" sz="2600" dirty="0">
                <a:latin typeface="Times New Roman" pitchFamily="18" charset="0"/>
                <a:cs typeface="Times New Roman" pitchFamily="18" charset="0"/>
              </a:rPr>
              <a:t>(</a:t>
            </a:r>
            <a:r>
              <a:rPr lang="el-GR" sz="2600" dirty="0">
                <a:latin typeface="Times New Roman" pitchFamily="18" charset="0"/>
                <a:cs typeface="Times New Roman" pitchFamily="18" charset="0"/>
              </a:rPr>
              <a:t>π.χ. μείωση χρόνου παραμονής στο νοσοκομείο, εκπαίδευση, ηλικιωμένοι κλπ) </a:t>
            </a:r>
          </a:p>
          <a:p>
            <a:pPr marL="640080" lvl="1" indent="-237744" fontAlgn="auto">
              <a:spcAft>
                <a:spcPts val="0"/>
              </a:spcAft>
              <a:buFont typeface="Verdana"/>
              <a:buNone/>
              <a:defRPr/>
            </a:pPr>
            <a:endParaRPr lang="el-GR" sz="2600" dirty="0">
              <a:latin typeface="Times New Roman" pitchFamily="18" charset="0"/>
              <a:cs typeface="Times New Roman" pitchFamily="18" charset="0"/>
            </a:endParaRPr>
          </a:p>
          <a:p>
            <a:pPr marL="640080" lvl="1" indent="-237744" fontAlgn="auto">
              <a:spcAft>
                <a:spcPts val="0"/>
              </a:spcAft>
              <a:buFont typeface="Verdana"/>
              <a:buBlip>
                <a:blip r:embed="rId3"/>
              </a:buBlip>
              <a:defRPr/>
            </a:pPr>
            <a:r>
              <a:rPr lang="el-GR" dirty="0">
                <a:latin typeface="Times New Roman" pitchFamily="18" charset="0"/>
                <a:cs typeface="Times New Roman" pitchFamily="18" charset="0"/>
              </a:rPr>
              <a:t> </a:t>
            </a:r>
            <a:r>
              <a:rPr lang="el-GR" b="1" dirty="0">
                <a:solidFill>
                  <a:srgbClr val="7030A0"/>
                </a:solidFill>
                <a:latin typeface="Times New Roman" pitchFamily="18" charset="0"/>
                <a:cs typeface="Times New Roman" pitchFamily="18" charset="0"/>
              </a:rPr>
              <a:t>ΠΡΟΗΓΜΕΝΗ ΤΕΧΝΟΛΟΓΙΑ </a:t>
            </a:r>
            <a:r>
              <a:rPr lang="el-GR" sz="2400" dirty="0">
                <a:latin typeface="Times New Roman" pitchFamily="18" charset="0"/>
                <a:cs typeface="Times New Roman" pitchFamily="18" charset="0"/>
              </a:rPr>
              <a:t>(π.χ. αντλίες ενδοφλέβιας χορήγησης, μηχανήματα τεχνητού νεφρού κ.α.</a:t>
            </a:r>
          </a:p>
          <a:p>
            <a:pPr marL="640080" lvl="1" indent="-237744" fontAlgn="auto">
              <a:spcAft>
                <a:spcPts val="0"/>
              </a:spcAft>
              <a:buFont typeface="Verdana"/>
              <a:buNone/>
              <a:defRPr/>
            </a:pPr>
            <a:endParaRPr lang="el-GR" sz="2400" dirty="0">
              <a:latin typeface="Times New Roman" pitchFamily="18" charset="0"/>
              <a:cs typeface="Times New Roman" pitchFamily="18" charset="0"/>
            </a:endParaRPr>
          </a:p>
          <a:p>
            <a:pPr marL="640080" lvl="1" indent="-237744" fontAlgn="auto">
              <a:spcAft>
                <a:spcPts val="0"/>
              </a:spcAft>
              <a:buFont typeface="Verdana"/>
              <a:buBlip>
                <a:blip r:embed="rId3"/>
              </a:buBlip>
              <a:defRPr/>
            </a:pPr>
            <a:r>
              <a:rPr lang="el-GR" dirty="0">
                <a:latin typeface="Times New Roman" pitchFamily="18" charset="0"/>
                <a:cs typeface="Times New Roman" pitchFamily="18" charset="0"/>
              </a:rPr>
              <a:t>  </a:t>
            </a:r>
            <a:r>
              <a:rPr lang="el-GR" b="1" dirty="0">
                <a:solidFill>
                  <a:srgbClr val="7030A0"/>
                </a:solidFill>
                <a:latin typeface="Times New Roman" pitchFamily="18" charset="0"/>
                <a:cs typeface="Times New Roman" pitchFamily="18" charset="0"/>
              </a:rPr>
              <a:t>ΑΥΞΗΜΕΝΗ ΑΥΤΟΝΟΜΙΑ </a:t>
            </a:r>
            <a:r>
              <a:rPr lang="el-GR" sz="2400" dirty="0">
                <a:latin typeface="Times New Roman" pitchFamily="18" charset="0"/>
                <a:cs typeface="Times New Roman" pitchFamily="18" charset="0"/>
              </a:rPr>
              <a:t>(εξαρτημένες και ανεξάρτητες νοσηλευτικές πράξεις)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endParaRPr lang="el-GR">
              <a:solidFill>
                <a:schemeClr val="tx2">
                  <a:satMod val="130000"/>
                </a:schemeClr>
              </a:solidFill>
            </a:endParaRPr>
          </a:p>
        </p:txBody>
      </p:sp>
      <p:sp>
        <p:nvSpPr>
          <p:cNvPr id="64514" name="2 - Θέση περιεχομένου"/>
          <p:cNvSpPr>
            <a:spLocks noGrp="1"/>
          </p:cNvSpPr>
          <p:nvPr>
            <p:ph idx="1"/>
          </p:nvPr>
        </p:nvSpPr>
        <p:spPr/>
        <p:txBody>
          <a:bodyPr/>
          <a:lstStyle/>
          <a:p>
            <a:endParaRPr lang="el-GR"/>
          </a:p>
        </p:txBody>
      </p:sp>
      <p:pic>
        <p:nvPicPr>
          <p:cNvPr id="64515" name="Picture 2"/>
          <p:cNvPicPr>
            <a:picLocks noChangeAspect="1" noChangeArrowheads="1"/>
          </p:cNvPicPr>
          <p:nvPr/>
        </p:nvPicPr>
        <p:blipFill>
          <a:blip r:embed="rId3"/>
          <a:srcRect/>
          <a:stretch>
            <a:fillRect/>
          </a:stretch>
        </p:blipFill>
        <p:spPr bwMode="auto">
          <a:xfrm>
            <a:off x="0" y="2524125"/>
            <a:ext cx="9144000" cy="28336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404813"/>
            <a:ext cx="7499350" cy="720725"/>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fontAlgn="auto">
              <a:spcAft>
                <a:spcPts val="0"/>
              </a:spcAft>
              <a:defRPr/>
            </a:pPr>
            <a:r>
              <a:rPr lang="el-GR" b="1" dirty="0">
                <a:effectLst/>
              </a:rPr>
              <a:t>Ηθική </a:t>
            </a:r>
          </a:p>
        </p:txBody>
      </p:sp>
      <p:sp>
        <p:nvSpPr>
          <p:cNvPr id="3" name="2 - Θέση περιεχομένου"/>
          <p:cNvSpPr>
            <a:spLocks noGrp="1"/>
          </p:cNvSpPr>
          <p:nvPr>
            <p:ph idx="1"/>
          </p:nvPr>
        </p:nvSpPr>
        <p:spPr>
          <a:xfrm>
            <a:off x="1403648" y="1772816"/>
            <a:ext cx="7498080" cy="1621160"/>
          </a:xfrm>
          <a:ln/>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365760" indent="-283464" fontAlgn="auto">
              <a:spcAft>
                <a:spcPts val="0"/>
              </a:spcAft>
              <a:buFont typeface="Wingdings 2"/>
              <a:buChar char=""/>
              <a:defRPr/>
            </a:pPr>
            <a:r>
              <a:rPr lang="el-GR" dirty="0"/>
              <a:t>Είναι η συστηματική αναζήτηση των αρχών σωστής και λανθασμένης συμπεριφοράς,  του καλού και του κακού και πως αυτά σχετίζονται με τη συμπεριφορά.</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fontAlgn="auto">
              <a:spcAft>
                <a:spcPts val="0"/>
              </a:spcAft>
              <a:defRPr/>
            </a:pPr>
            <a:r>
              <a:rPr lang="el-GR" sz="4000" dirty="0">
                <a:solidFill>
                  <a:schemeClr val="tx2">
                    <a:satMod val="130000"/>
                  </a:schemeClr>
                </a:solidFill>
              </a:rPr>
              <a:t>Θεωρίες περί ηθικής</a:t>
            </a:r>
          </a:p>
        </p:txBody>
      </p:sp>
      <p:sp>
        <p:nvSpPr>
          <p:cNvPr id="3" name="2 - Θέση περιεχομένου"/>
          <p:cNvSpPr>
            <a:spLocks noGrp="1"/>
          </p:cNvSpPr>
          <p:nvPr>
            <p:ph idx="1"/>
          </p:nvPr>
        </p:nvSpPr>
        <p:spPr>
          <a:xfrm>
            <a:off x="1435608" y="1447800"/>
            <a:ext cx="7498080" cy="1693168"/>
          </a:xfrm>
          <a:ln/>
        </p:spPr>
        <p:style>
          <a:lnRef idx="1">
            <a:schemeClr val="accent3"/>
          </a:lnRef>
          <a:fillRef idx="2">
            <a:schemeClr val="accent3"/>
          </a:fillRef>
          <a:effectRef idx="1">
            <a:schemeClr val="accent3"/>
          </a:effectRef>
          <a:fontRef idx="minor">
            <a:schemeClr val="dk1"/>
          </a:fontRef>
        </p:style>
        <p:txBody>
          <a:bodyPr>
            <a:normAutofit/>
          </a:bodyPr>
          <a:lstStyle/>
          <a:p>
            <a:pPr marL="365760" indent="-283464" fontAlgn="auto">
              <a:spcAft>
                <a:spcPts val="0"/>
              </a:spcAft>
              <a:buFont typeface="Wingdings 2"/>
              <a:buChar char=""/>
              <a:defRPr/>
            </a:pPr>
            <a:r>
              <a:rPr lang="el-GR" sz="2400" b="1" u="sng" dirty="0"/>
              <a:t>Ωφελιμιστική: </a:t>
            </a:r>
            <a:r>
              <a:rPr lang="el-GR" sz="2400" dirty="0"/>
              <a:t>Το σωστό ή λάθος μιας πράξης εξαρτάται από τις συνέπειες της</a:t>
            </a:r>
            <a:r>
              <a:rPr lang="en-US" sz="2400" dirty="0"/>
              <a:t>.</a:t>
            </a:r>
            <a:endParaRPr lang="el-GR" sz="2400" dirty="0"/>
          </a:p>
          <a:p>
            <a:pPr marL="365760" indent="-283464" fontAlgn="auto">
              <a:spcAft>
                <a:spcPts val="0"/>
              </a:spcAft>
              <a:buFont typeface="Wingdings 2"/>
              <a:buChar char=""/>
              <a:defRPr/>
            </a:pPr>
            <a:r>
              <a:rPr lang="el-GR" sz="2400" b="1" u="sng" dirty="0"/>
              <a:t>Δεοντολογική:  </a:t>
            </a:r>
            <a:r>
              <a:rPr lang="el-GR" sz="2400" dirty="0"/>
              <a:t>Μια πράξη είναι σωστή ή λανθασμένη ανεξάρτητα από τις συνέπειες της.</a:t>
            </a:r>
          </a:p>
        </p:txBody>
      </p:sp>
      <p:sp>
        <p:nvSpPr>
          <p:cNvPr id="4" name="3 - TextBox"/>
          <p:cNvSpPr txBox="1"/>
          <p:nvPr/>
        </p:nvSpPr>
        <p:spPr>
          <a:xfrm>
            <a:off x="1475656" y="3789040"/>
            <a:ext cx="6984776" cy="1785104"/>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l-GR" sz="2200" dirty="0"/>
              <a:t>Η νοσηλευτική ηθική που είναι υποσύνολο της βιοηθικής, είναι η επίσημη μελέτη των ηθικών θεμάτων που προκύπτουν από τη νοσηλευτική πρακτική και η ανάλυση που χρησιμοποιούν οι νοσηλευτές για να προβούν σε ηθικές κρίσεις.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1143000"/>
          </a:xfrm>
        </p:spPr>
        <p:style>
          <a:lnRef idx="1">
            <a:schemeClr val="accent4"/>
          </a:lnRef>
          <a:fillRef idx="2">
            <a:schemeClr val="accent4"/>
          </a:fillRef>
          <a:effectRef idx="1">
            <a:schemeClr val="accent4"/>
          </a:effectRef>
          <a:fontRef idx="minor">
            <a:schemeClr val="dk1"/>
          </a:fontRef>
        </p:style>
        <p:txBody>
          <a:bodyPr>
            <a:noAutofit/>
          </a:bodyPr>
          <a:lstStyle/>
          <a:p>
            <a:pPr algn="ctr" fontAlgn="auto">
              <a:spcAft>
                <a:spcPts val="0"/>
              </a:spcAft>
              <a:defRPr/>
            </a:pPr>
            <a:r>
              <a:rPr lang="el-GR" sz="3200" b="1" dirty="0">
                <a:effectLst/>
              </a:rPr>
              <a:t>Οι βασικές αρχές της βιοηθικής είναι</a:t>
            </a:r>
            <a:endParaRPr lang="el-GR" sz="3200" dirty="0">
              <a:effectLst/>
            </a:endParaRPr>
          </a:p>
        </p:txBody>
      </p:sp>
      <p:sp>
        <p:nvSpPr>
          <p:cNvPr id="3" name="2 - Θέση περιεχομένου"/>
          <p:cNvSpPr>
            <a:spLocks noGrp="1"/>
          </p:cNvSpPr>
          <p:nvPr>
            <p:ph idx="1"/>
          </p:nvPr>
        </p:nvSpPr>
        <p:spPr>
          <a:xfrm>
            <a:off x="1435608" y="1844824"/>
            <a:ext cx="7498080" cy="4752528"/>
          </a:xfrm>
          <a:ln/>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365760" indent="-283464" fontAlgn="auto">
              <a:spcAft>
                <a:spcPts val="0"/>
              </a:spcAft>
              <a:buFont typeface="Wingdings 2"/>
              <a:buNone/>
              <a:defRPr/>
            </a:pPr>
            <a:endParaRPr lang="el-GR" dirty="0"/>
          </a:p>
          <a:p>
            <a:pPr marL="365760" indent="-283464" fontAlgn="auto">
              <a:spcAft>
                <a:spcPts val="0"/>
              </a:spcAft>
              <a:buFont typeface="Wingdings 2"/>
              <a:buChar char=""/>
              <a:defRPr/>
            </a:pPr>
            <a:r>
              <a:rPr lang="el-GR" b="1" u="sng" dirty="0"/>
              <a:t>Η αρχή της ωφελιμότητας</a:t>
            </a:r>
            <a:r>
              <a:rPr lang="el-GR" b="1" dirty="0"/>
              <a:t>:</a:t>
            </a:r>
            <a:r>
              <a:rPr lang="el-GR" dirty="0"/>
              <a:t> Σύμφωνα με αυτήν, ο ασθενής όχι μόνο δεν</a:t>
            </a:r>
            <a:br>
              <a:rPr lang="el-GR" dirty="0"/>
            </a:br>
            <a:r>
              <a:rPr lang="el-GR" dirty="0"/>
              <a:t>πρέπει να υφίσταται βλάβη, αλλά αντιθέτως να απολαμβάνει μέγιστο όφελος. Είναι απλά η εφαρμογή του περίφημου Ιπποκρατικού «</a:t>
            </a:r>
            <a:r>
              <a:rPr lang="el-GR" dirty="0" err="1"/>
              <a:t>ωφελείν</a:t>
            </a:r>
            <a:r>
              <a:rPr lang="el-GR" dirty="0"/>
              <a:t> ή μη </a:t>
            </a:r>
            <a:r>
              <a:rPr lang="el-GR" dirty="0" err="1"/>
              <a:t>βλάπτειν</a:t>
            </a:r>
            <a:r>
              <a:rPr lang="el-GR" dirty="0"/>
              <a:t>». </a:t>
            </a:r>
          </a:p>
          <a:p>
            <a:pPr marL="365760" indent="-283464" fontAlgn="auto">
              <a:spcAft>
                <a:spcPts val="0"/>
              </a:spcAft>
              <a:buFont typeface="Wingdings 2"/>
              <a:buChar char=""/>
              <a:defRPr/>
            </a:pPr>
            <a:endParaRPr lang="el-GR" dirty="0"/>
          </a:p>
          <a:p>
            <a:pPr marL="365760" indent="-283464" fontAlgn="auto">
              <a:spcAft>
                <a:spcPts val="0"/>
              </a:spcAft>
              <a:buFont typeface="Wingdings 2"/>
              <a:buChar char=""/>
              <a:defRPr/>
            </a:pPr>
            <a:r>
              <a:rPr lang="el-GR" b="1" u="sng"/>
              <a:t>Η αρχή </a:t>
            </a:r>
            <a:r>
              <a:rPr lang="el-GR" b="1" u="sng" dirty="0"/>
              <a:t>της αυτονομίας</a:t>
            </a:r>
            <a:r>
              <a:rPr lang="el-GR" b="1" dirty="0"/>
              <a:t>:</a:t>
            </a:r>
            <a:r>
              <a:rPr lang="el-GR" dirty="0"/>
              <a:t> Σύμφωνα με αυτήν, ο ασθενής δικαιούται να λαμβάνει μόνος του τις αποφάσεις που τον αφορούν, ελεύθερα, ανεμπόδιστα και σύμφωνα με τις αρχές της δημοκρατικής κοινωνίας.</a:t>
            </a:r>
          </a:p>
          <a:p>
            <a:pPr marL="365760" indent="-283464" fontAlgn="auto">
              <a:spcAft>
                <a:spcPts val="0"/>
              </a:spcAft>
              <a:buFont typeface="Wingdings 2"/>
              <a:buChar char=""/>
              <a:defRPr/>
            </a:pPr>
            <a:endParaRPr lang="el-GR" dirty="0"/>
          </a:p>
          <a:p>
            <a:pPr marL="365760" indent="-283464" fontAlgn="auto">
              <a:spcAft>
                <a:spcPts val="0"/>
              </a:spcAft>
              <a:buFont typeface="Wingdings 2"/>
              <a:buChar char=""/>
              <a:defRPr/>
            </a:pPr>
            <a:r>
              <a:rPr lang="el-GR" b="1" u="sng" dirty="0"/>
              <a:t>Η αρχή της δικαιοσύνης</a:t>
            </a:r>
            <a:r>
              <a:rPr lang="el-GR" b="1" dirty="0"/>
              <a:t>:</a:t>
            </a:r>
            <a:r>
              <a:rPr lang="el-GR" dirty="0"/>
              <a:t> Σύμφωνα με αυτήν και με βάση ορισμένα</a:t>
            </a:r>
            <a:br>
              <a:rPr lang="el-GR" dirty="0"/>
            </a:br>
            <a:r>
              <a:rPr lang="el-GR" dirty="0"/>
              <a:t>κριτήρια, κάθε ασθενής δικαιούται να του αποδοθεί αυτό που του</a:t>
            </a:r>
            <a:br>
              <a:rPr lang="el-GR" dirty="0"/>
            </a:br>
            <a:r>
              <a:rPr lang="el-GR" dirty="0"/>
              <a:t>ανήκει και που θα του πρέπει.</a:t>
            </a:r>
          </a:p>
          <a:p>
            <a:pPr marL="365760" indent="-283464" fontAlgn="auto">
              <a:spcAft>
                <a:spcPts val="0"/>
              </a:spcAft>
              <a:buFont typeface="Wingdings 2"/>
              <a:buNone/>
              <a:defRPr/>
            </a:pPr>
            <a:endParaRPr lang="el-GR" dirty="0"/>
          </a:p>
          <a:p>
            <a:pPr marL="365760" indent="-283464" fontAlgn="auto">
              <a:spcAft>
                <a:spcPts val="0"/>
              </a:spcAft>
              <a:buFont typeface="Wingdings 2"/>
              <a:buChar char=""/>
              <a:defRPr/>
            </a:pPr>
            <a:r>
              <a:rPr lang="el-GR" b="1" u="sng" dirty="0"/>
              <a:t>Η αρχή της ισοτιμίας</a:t>
            </a:r>
            <a:r>
              <a:rPr lang="el-GR" b="1" dirty="0"/>
              <a:t>:</a:t>
            </a:r>
            <a:r>
              <a:rPr lang="el-GR" dirty="0"/>
              <a:t> Σύμφωνα με αυτήν, όλοι οι ασθενείς πρέπει να</a:t>
            </a:r>
            <a:br>
              <a:rPr lang="el-GR" dirty="0"/>
            </a:br>
            <a:r>
              <a:rPr lang="el-GR" dirty="0"/>
              <a:t>τυγχάνουν ίδιας ή ισότιμης μεταχείρισης, εκτός εάν συντρέχει ειδικός</a:t>
            </a:r>
            <a:br>
              <a:rPr lang="el-GR" dirty="0"/>
            </a:br>
            <a:r>
              <a:rPr lang="el-GR" dirty="0"/>
              <a:t>λόγος (ιατρικής φύσεως) που να δικαιολογεί κάτι διαφορετικό . </a:t>
            </a:r>
          </a:p>
          <a:p>
            <a:pPr marL="365760" indent="-283464" fontAlgn="auto">
              <a:spcAft>
                <a:spcPts val="0"/>
              </a:spcAft>
              <a:buFont typeface="Wingdings 2"/>
              <a:buChar char=""/>
              <a:defRPr/>
            </a:pP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1143000"/>
          </a:xfrm>
        </p:spPr>
        <p:style>
          <a:lnRef idx="1">
            <a:schemeClr val="dk1"/>
          </a:lnRef>
          <a:fillRef idx="2">
            <a:schemeClr val="dk1"/>
          </a:fillRef>
          <a:effectRef idx="1">
            <a:schemeClr val="dk1"/>
          </a:effectRef>
          <a:fontRef idx="minor">
            <a:schemeClr val="dk1"/>
          </a:fontRef>
        </p:style>
        <p:txBody>
          <a:bodyPr/>
          <a:lstStyle/>
          <a:p>
            <a:pPr algn="ctr" fontAlgn="auto">
              <a:spcAft>
                <a:spcPts val="0"/>
              </a:spcAft>
              <a:defRPr/>
            </a:pPr>
            <a:r>
              <a:rPr lang="el-GR" sz="3200" b="1" dirty="0">
                <a:effectLst/>
              </a:rPr>
              <a:t>Προσέγγιση του ατόμου βασισμένη </a:t>
            </a:r>
            <a:br>
              <a:rPr lang="el-GR" sz="3200" b="1" dirty="0">
                <a:effectLst/>
              </a:rPr>
            </a:br>
            <a:r>
              <a:rPr lang="el-GR" sz="3200" b="1" dirty="0">
                <a:effectLst/>
              </a:rPr>
              <a:t>στη  φροντίδα</a:t>
            </a:r>
          </a:p>
        </p:txBody>
      </p:sp>
      <p:sp>
        <p:nvSpPr>
          <p:cNvPr id="3" name="2 - Θέση περιεχομένου"/>
          <p:cNvSpPr>
            <a:spLocks noGrp="1"/>
          </p:cNvSpPr>
          <p:nvPr>
            <p:ph idx="1"/>
          </p:nvPr>
        </p:nvSpPr>
        <p:spPr>
          <a:xfrm>
            <a:off x="1259632" y="1556792"/>
            <a:ext cx="7674056" cy="4691608"/>
          </a:xfrm>
          <a:ln/>
        </p:spPr>
        <p:style>
          <a:lnRef idx="1">
            <a:schemeClr val="accent4"/>
          </a:lnRef>
          <a:fillRef idx="2">
            <a:schemeClr val="accent4"/>
          </a:fillRef>
          <a:effectRef idx="1">
            <a:schemeClr val="accent4"/>
          </a:effectRef>
          <a:fontRef idx="minor">
            <a:schemeClr val="dk1"/>
          </a:fontRef>
        </p:style>
        <p:txBody>
          <a:bodyPr>
            <a:normAutofit/>
          </a:bodyPr>
          <a:lstStyle/>
          <a:p>
            <a:pPr marL="365760" indent="-283464" fontAlgn="auto">
              <a:spcAft>
                <a:spcPts val="0"/>
              </a:spcAft>
              <a:buFont typeface="Wingdings" pitchFamily="2" charset="2"/>
              <a:buChar char="q"/>
              <a:defRPr/>
            </a:pPr>
            <a:endParaRPr lang="el-GR" sz="2400" dirty="0"/>
          </a:p>
          <a:p>
            <a:pPr marL="365760" indent="-283464" fontAlgn="auto">
              <a:spcAft>
                <a:spcPts val="0"/>
              </a:spcAft>
              <a:buFont typeface="Wingdings" pitchFamily="2" charset="2"/>
              <a:buChar char="v"/>
              <a:defRPr/>
            </a:pPr>
            <a:r>
              <a:rPr lang="el-GR" sz="2400" dirty="0"/>
              <a:t>Επίκεντρο στη φροντίδα</a:t>
            </a:r>
          </a:p>
          <a:p>
            <a:pPr marL="365760" indent="-283464" fontAlgn="auto">
              <a:spcAft>
                <a:spcPts val="0"/>
              </a:spcAft>
              <a:buFont typeface="Wingdings" pitchFamily="2" charset="2"/>
              <a:buChar char="v"/>
              <a:defRPr/>
            </a:pPr>
            <a:r>
              <a:rPr lang="el-GR" sz="2400" dirty="0"/>
              <a:t>Προαγωγή της αξιοπρέπειας και σεβασμός των ασθενών ως άτομα.</a:t>
            </a:r>
          </a:p>
          <a:p>
            <a:pPr marL="365760" indent="-283464" fontAlgn="auto">
              <a:spcAft>
                <a:spcPts val="0"/>
              </a:spcAft>
              <a:buFont typeface="Wingdings" pitchFamily="2" charset="2"/>
              <a:buChar char="v"/>
              <a:defRPr/>
            </a:pPr>
            <a:r>
              <a:rPr lang="el-GR" sz="2400" dirty="0"/>
              <a:t>Προσοχή στις ιδιαιτερότητες κάθε ασθενή.</a:t>
            </a:r>
          </a:p>
          <a:p>
            <a:pPr marL="365760" indent="-283464" fontAlgn="auto">
              <a:spcAft>
                <a:spcPts val="0"/>
              </a:spcAft>
              <a:buFont typeface="Wingdings" pitchFamily="2" charset="2"/>
              <a:buChar char="v"/>
              <a:defRPr/>
            </a:pPr>
            <a:r>
              <a:rPr lang="el-GR" sz="2400" dirty="0"/>
              <a:t>Καλλιέργεια υπευθυνότητας απέναντι στους άλλους και επαγγελματική ευθύνη.</a:t>
            </a:r>
          </a:p>
          <a:p>
            <a:pPr marL="365760" indent="-283464" fontAlgn="auto">
              <a:spcAft>
                <a:spcPts val="0"/>
              </a:spcAft>
              <a:buFont typeface="Wingdings" pitchFamily="2" charset="2"/>
              <a:buChar char="v"/>
              <a:defRPr/>
            </a:pPr>
            <a:r>
              <a:rPr lang="el-GR" sz="2400" dirty="0"/>
              <a:t>Επαναπροσδιορισμό των βασικών ηθικών δεξιοτήτων που θα περιλαμβάνουν αρετές όπως η ευγένεια, η προσοχή, η </a:t>
            </a:r>
            <a:r>
              <a:rPr lang="el-GR" sz="2400" dirty="0" err="1"/>
              <a:t>εναίσθηση</a:t>
            </a:r>
            <a:r>
              <a:rPr lang="el-GR" sz="2400" dirty="0"/>
              <a:t>, η συμπόνια και η αξιοπιστία.</a:t>
            </a:r>
          </a:p>
          <a:p>
            <a:pPr marL="365760" indent="-283464" fontAlgn="auto">
              <a:spcAft>
                <a:spcPts val="0"/>
              </a:spcAft>
              <a:buFont typeface="Wingdings 2"/>
              <a:buChar char=""/>
              <a:defRPr/>
            </a:pPr>
            <a:endParaRPr lang="el-G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63" y="214313"/>
            <a:ext cx="8643937" cy="928687"/>
          </a:xfrm>
        </p:spPr>
        <p:txBody>
          <a:bodyPr>
            <a:normAutofit fontScale="90000"/>
          </a:bodyPr>
          <a:lstStyle/>
          <a:p>
            <a:pPr algn="ctr" fontAlgn="auto">
              <a:spcAft>
                <a:spcPts val="0"/>
              </a:spcAft>
              <a:defRPr/>
            </a:pPr>
            <a:br>
              <a:rPr lang="en-US" b="1" dirty="0">
                <a:solidFill>
                  <a:schemeClr val="tx2">
                    <a:satMod val="130000"/>
                  </a:schemeClr>
                </a:solidFill>
              </a:rPr>
            </a:br>
            <a:endParaRPr lang="el-GR" dirty="0">
              <a:solidFill>
                <a:schemeClr val="tx2">
                  <a:satMod val="130000"/>
                </a:schemeClr>
              </a:solidFill>
            </a:endParaRPr>
          </a:p>
        </p:txBody>
      </p:sp>
      <p:sp>
        <p:nvSpPr>
          <p:cNvPr id="3" name="2 - Θέση περιεχομένου"/>
          <p:cNvSpPr>
            <a:spLocks noGrp="1"/>
          </p:cNvSpPr>
          <p:nvPr>
            <p:ph idx="1"/>
          </p:nvPr>
        </p:nvSpPr>
        <p:spPr>
          <a:xfrm>
            <a:off x="1143000" y="1571625"/>
            <a:ext cx="7500938" cy="3357563"/>
          </a:xfrm>
          <a:blipFill>
            <a:blip r:embed="rId3" cstate="print"/>
            <a:tile tx="0" ty="0" sx="100000" sy="100000" flip="none" algn="tl"/>
          </a:blipFill>
          <a:ln w="69850" cmpd="thickThin">
            <a:solidFill>
              <a:schemeClr val="tx1"/>
            </a:solidFill>
          </a:ln>
        </p:spPr>
        <p:txBody>
          <a:bodyPr>
            <a:normAutofit fontScale="92500" lnSpcReduction="10000"/>
          </a:bodyPr>
          <a:lstStyle/>
          <a:p>
            <a:pPr marL="365760" indent="-283464" fontAlgn="auto">
              <a:spcAft>
                <a:spcPts val="0"/>
              </a:spcAft>
              <a:buFont typeface="Wingdings 2"/>
              <a:buNone/>
              <a:defRPr/>
            </a:pPr>
            <a:r>
              <a:rPr lang="el-GR" sz="2600" dirty="0"/>
              <a:t>     </a:t>
            </a:r>
            <a:r>
              <a:rPr lang="el-GR" sz="2400" dirty="0">
                <a:latin typeface="Times New Roman" pitchFamily="18" charset="0"/>
                <a:cs typeface="Times New Roman" pitchFamily="18" charset="0"/>
              </a:rPr>
              <a:t>Η μοναδική λειτουργία του νοσηλευτή είναι να βοηθάει τον άνθρωπο, υγιή ή ασθενή, στην εκτέλεση εκείνων των δραστηριοτήτων που συνεισφέρουν στην υγεία ή την ανάρρωση (ή τον ειρηνικό θάνατο) τις οποίες θα εκτελούσε χωρίς βοήθεια εάν είχε την απαραίτητη δύναμη, θέληση ή γνώση. Πρέπει δε ο νοσηλευτής να λειτουργεί κατά τέτοιο τρόπο ώστε να τον βοηθήσει να αποκτήσει την ανεξαρτησία του όσο πιο γρήγορα γίνεται.</a:t>
            </a:r>
          </a:p>
          <a:p>
            <a:pPr marL="365760" indent="-283464" algn="r" fontAlgn="auto">
              <a:spcAft>
                <a:spcPts val="0"/>
              </a:spcAft>
              <a:buFont typeface="Wingdings 2"/>
              <a:buNone/>
              <a:defRPr/>
            </a:pPr>
            <a:r>
              <a:rPr lang="el-GR" sz="2400" dirty="0"/>
              <a:t>                                                </a:t>
            </a:r>
            <a:r>
              <a:rPr lang="el-GR" sz="1900" b="1" dirty="0"/>
              <a:t>Ορισμός από το Διεθνές Συμβούλιο Νοσηλευτών (</a:t>
            </a:r>
            <a:r>
              <a:rPr lang="en-US" sz="1900" b="1" dirty="0"/>
              <a:t>ICN</a:t>
            </a:r>
            <a:r>
              <a:rPr lang="en-US" sz="2400" b="1" dirty="0"/>
              <a:t>)</a:t>
            </a:r>
            <a:endParaRPr lang="el-GR" sz="24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404664"/>
            <a:ext cx="7498080" cy="792088"/>
          </a:xfrm>
        </p:spPr>
        <p:style>
          <a:lnRef idx="1">
            <a:schemeClr val="dk1"/>
          </a:lnRef>
          <a:fillRef idx="2">
            <a:schemeClr val="dk1"/>
          </a:fillRef>
          <a:effectRef idx="1">
            <a:schemeClr val="dk1"/>
          </a:effectRef>
          <a:fontRef idx="minor">
            <a:schemeClr val="dk1"/>
          </a:fontRef>
        </p:style>
        <p:txBody>
          <a:bodyPr/>
          <a:lstStyle/>
          <a:p>
            <a:pPr algn="ctr" fontAlgn="auto">
              <a:spcAft>
                <a:spcPts val="0"/>
              </a:spcAft>
              <a:defRPr/>
            </a:pPr>
            <a:r>
              <a:rPr lang="el-GR" sz="3200" b="1" dirty="0">
                <a:effectLst/>
              </a:rPr>
              <a:t>Παραδείγματα ηθικών προβλημάτων</a:t>
            </a:r>
            <a:endParaRPr lang="el-GR" sz="3200" dirty="0"/>
          </a:p>
        </p:txBody>
      </p:sp>
      <p:sp>
        <p:nvSpPr>
          <p:cNvPr id="3" name="2 - Θέση περιεχομένου"/>
          <p:cNvSpPr>
            <a:spLocks noGrp="1"/>
          </p:cNvSpPr>
          <p:nvPr>
            <p:ph sz="half" idx="1"/>
          </p:nvPr>
        </p:nvSpPr>
        <p:spPr>
          <a:ln/>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365760" indent="-283464" fontAlgn="auto">
              <a:spcAft>
                <a:spcPts val="0"/>
              </a:spcAft>
              <a:buFont typeface="Wingdings 2"/>
              <a:buChar char=""/>
              <a:defRPr/>
            </a:pPr>
            <a:r>
              <a:rPr lang="el-GR" dirty="0"/>
              <a:t>Πατερναλισμός</a:t>
            </a:r>
          </a:p>
          <a:p>
            <a:pPr marL="365760" indent="-283464" fontAlgn="auto">
              <a:spcAft>
                <a:spcPts val="0"/>
              </a:spcAft>
              <a:buFont typeface="Wingdings 2"/>
              <a:buChar char=""/>
              <a:defRPr/>
            </a:pPr>
            <a:r>
              <a:rPr lang="el-GR" dirty="0"/>
              <a:t>Εξαπάτηση</a:t>
            </a:r>
          </a:p>
          <a:p>
            <a:pPr marL="365760" indent="-283464" fontAlgn="auto">
              <a:spcAft>
                <a:spcPts val="0"/>
              </a:spcAft>
              <a:buFont typeface="Wingdings 2"/>
              <a:buChar char=""/>
              <a:defRPr/>
            </a:pPr>
            <a:r>
              <a:rPr lang="el-GR" dirty="0"/>
              <a:t>Εμπιστευτικότητα</a:t>
            </a:r>
          </a:p>
          <a:p>
            <a:pPr marL="365760" indent="-283464" fontAlgn="auto">
              <a:spcAft>
                <a:spcPts val="0"/>
              </a:spcAft>
              <a:buFont typeface="Wingdings 2"/>
              <a:buChar char=""/>
              <a:defRPr/>
            </a:pPr>
            <a:r>
              <a:rPr lang="el-GR" dirty="0"/>
              <a:t>Κατανομή περιορισμένων νοσηλευτικών πόρων</a:t>
            </a:r>
          </a:p>
          <a:p>
            <a:pPr marL="365760" indent="-283464" fontAlgn="auto">
              <a:spcAft>
                <a:spcPts val="0"/>
              </a:spcAft>
              <a:buFont typeface="Wingdings 2"/>
              <a:buChar char=""/>
              <a:defRPr/>
            </a:pPr>
            <a:r>
              <a:rPr lang="el-GR" dirty="0"/>
              <a:t>Πληροφορημένη συναίνεση</a:t>
            </a:r>
          </a:p>
          <a:p>
            <a:pPr marL="365760" indent="-283464" fontAlgn="auto">
              <a:spcAft>
                <a:spcPts val="0"/>
              </a:spcAft>
              <a:buFont typeface="Wingdings 2"/>
              <a:buChar char=""/>
              <a:defRPr/>
            </a:pPr>
            <a:r>
              <a:rPr lang="el-GR" dirty="0"/>
              <a:t>Συγκρούσεις μεταξύ συμφερόντων του ασθενή και του νοσηλευτή</a:t>
            </a:r>
          </a:p>
          <a:p>
            <a:pPr marL="365760" indent="-283464" fontAlgn="auto">
              <a:spcAft>
                <a:spcPts val="0"/>
              </a:spcAft>
              <a:buFont typeface="Wingdings 2"/>
              <a:buChar char=""/>
              <a:defRPr/>
            </a:pPr>
            <a:r>
              <a:rPr lang="el-GR" dirty="0"/>
              <a:t>Διφωνίες για την προτεινόμενη αγωγή</a:t>
            </a:r>
          </a:p>
          <a:p>
            <a:pPr marL="365760" indent="-283464" fontAlgn="auto">
              <a:spcAft>
                <a:spcPts val="0"/>
              </a:spcAft>
              <a:buFont typeface="Wingdings 2"/>
              <a:buChar char=""/>
              <a:defRPr/>
            </a:pPr>
            <a:r>
              <a:rPr lang="el-GR" dirty="0"/>
              <a:t>Ανεπάρκεια του γιατρού</a:t>
            </a:r>
          </a:p>
          <a:p>
            <a:pPr marL="365760" indent="-283464" fontAlgn="auto">
              <a:spcAft>
                <a:spcPts val="0"/>
              </a:spcAft>
              <a:buFont typeface="Wingdings 2"/>
              <a:buChar char=""/>
              <a:defRPr/>
            </a:pPr>
            <a:r>
              <a:rPr lang="el-GR" dirty="0"/>
              <a:t>Απαίτηση πίστης</a:t>
            </a:r>
          </a:p>
          <a:p>
            <a:pPr marL="365760" indent="-283464" fontAlgn="auto">
              <a:spcAft>
                <a:spcPts val="0"/>
              </a:spcAft>
              <a:buFont typeface="Wingdings 2"/>
              <a:buChar char=""/>
              <a:defRPr/>
            </a:pPr>
            <a:endParaRPr lang="el-GR" dirty="0"/>
          </a:p>
        </p:txBody>
      </p:sp>
      <p:sp>
        <p:nvSpPr>
          <p:cNvPr id="4" name="3 - Θέση περιεχομένου"/>
          <p:cNvSpPr>
            <a:spLocks noGrp="1"/>
          </p:cNvSpPr>
          <p:nvPr>
            <p:ph sz="half" idx="2"/>
          </p:nvPr>
        </p:nvSpPr>
        <p:spPr>
          <a:ln/>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365760" indent="-283464" fontAlgn="auto">
              <a:spcAft>
                <a:spcPts val="0"/>
              </a:spcAft>
              <a:buFont typeface="Wingdings 2"/>
              <a:buChar char=""/>
              <a:defRPr/>
            </a:pPr>
            <a:r>
              <a:rPr lang="el-GR" dirty="0"/>
              <a:t>Ανεπάρκεια του νοσηλευτή</a:t>
            </a:r>
          </a:p>
          <a:p>
            <a:pPr marL="365760" indent="-283464" fontAlgn="auto">
              <a:spcAft>
                <a:spcPts val="0"/>
              </a:spcAft>
              <a:buFont typeface="Wingdings 2"/>
              <a:buChar char=""/>
              <a:defRPr/>
            </a:pPr>
            <a:r>
              <a:rPr lang="el-GR" dirty="0"/>
              <a:t>Έλλειψη προσωπικού</a:t>
            </a:r>
          </a:p>
          <a:p>
            <a:pPr marL="365760" indent="-283464" fontAlgn="auto">
              <a:spcAft>
                <a:spcPts val="0"/>
              </a:spcAft>
              <a:buFont typeface="Wingdings 2"/>
              <a:buChar char=""/>
              <a:defRPr/>
            </a:pPr>
            <a:r>
              <a:rPr lang="el-GR" dirty="0"/>
              <a:t>Κατανομή πόρων</a:t>
            </a:r>
          </a:p>
          <a:p>
            <a:pPr marL="365760" indent="-283464" fontAlgn="auto">
              <a:spcAft>
                <a:spcPts val="0"/>
              </a:spcAft>
              <a:buFont typeface="Wingdings 2"/>
              <a:buChar char=""/>
              <a:defRPr/>
            </a:pPr>
            <a:r>
              <a:rPr lang="el-GR" dirty="0"/>
              <a:t>Βοήθεια σε αυτοκτονία</a:t>
            </a:r>
          </a:p>
          <a:p>
            <a:pPr marL="365760" indent="-283464" fontAlgn="auto">
              <a:spcAft>
                <a:spcPts val="0"/>
              </a:spcAft>
              <a:buFont typeface="Wingdings 2"/>
              <a:buChar char=""/>
              <a:defRPr/>
            </a:pP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796950"/>
          </a:xfrm>
        </p:spPr>
        <p:style>
          <a:lnRef idx="1">
            <a:schemeClr val="accent1"/>
          </a:lnRef>
          <a:fillRef idx="2">
            <a:schemeClr val="accent1"/>
          </a:fillRef>
          <a:effectRef idx="1">
            <a:schemeClr val="accent1"/>
          </a:effectRef>
          <a:fontRef idx="minor">
            <a:schemeClr val="dk1"/>
          </a:fontRef>
        </p:style>
        <p:txBody>
          <a:bodyPr>
            <a:noAutofit/>
          </a:bodyPr>
          <a:lstStyle/>
          <a:p>
            <a:pPr fontAlgn="auto">
              <a:spcAft>
                <a:spcPts val="0"/>
              </a:spcAft>
              <a:defRPr/>
            </a:pPr>
            <a:br>
              <a:rPr lang="el-GR" sz="3600" b="1" dirty="0"/>
            </a:br>
            <a:r>
              <a:rPr lang="el-GR" sz="3600" b="1" dirty="0"/>
              <a:t>Θέματα ηθικών διλημμάτων </a:t>
            </a:r>
            <a:br>
              <a:rPr lang="el-GR" sz="3600" dirty="0"/>
            </a:br>
            <a:endParaRPr lang="el-GR" sz="3600" dirty="0"/>
          </a:p>
        </p:txBody>
      </p:sp>
      <p:sp>
        <p:nvSpPr>
          <p:cNvPr id="3" name="2 - Θέση περιεχομένου"/>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365760" indent="-283464" fontAlgn="auto">
              <a:spcAft>
                <a:spcPts val="0"/>
              </a:spcAft>
              <a:buFont typeface="Wingdings 2"/>
              <a:buChar char=""/>
              <a:defRPr/>
            </a:pPr>
            <a:r>
              <a:rPr lang="el-GR" b="1" dirty="0"/>
              <a:t>Ευθανασία</a:t>
            </a:r>
          </a:p>
          <a:p>
            <a:pPr marL="365760" indent="-283464" fontAlgn="auto">
              <a:spcAft>
                <a:spcPts val="0"/>
              </a:spcAft>
              <a:buFont typeface="Wingdings 2"/>
              <a:buChar char=""/>
              <a:defRPr/>
            </a:pPr>
            <a:r>
              <a:rPr lang="el-GR" b="1" dirty="0"/>
              <a:t>Ηθικά διλήμματα στην υποβοηθούμενη αναπαραγωγή</a:t>
            </a:r>
          </a:p>
          <a:p>
            <a:pPr marL="365760" indent="-283464" fontAlgn="auto">
              <a:spcAft>
                <a:spcPts val="0"/>
              </a:spcAft>
              <a:buFont typeface="Wingdings 2"/>
              <a:buChar char=""/>
              <a:defRPr/>
            </a:pPr>
            <a:r>
              <a:rPr lang="el-GR" b="1" dirty="0"/>
              <a:t>Η κλωνοποίηση του ανθρώπου</a:t>
            </a:r>
          </a:p>
          <a:p>
            <a:pPr marL="365760" indent="-283464" fontAlgn="auto">
              <a:spcAft>
                <a:spcPts val="0"/>
              </a:spcAft>
              <a:buFont typeface="Wingdings 2"/>
              <a:buChar char=""/>
              <a:defRPr/>
            </a:pPr>
            <a:r>
              <a:rPr lang="el-GR" b="1" dirty="0"/>
              <a:t>Μεταμόσχευση οργάνων</a:t>
            </a:r>
          </a:p>
          <a:p>
            <a:pPr marL="365760" indent="-283464" fontAlgn="auto">
              <a:spcAft>
                <a:spcPts val="0"/>
              </a:spcAft>
              <a:buFont typeface="Wingdings 2"/>
              <a:buChar char=""/>
              <a:defRPr/>
            </a:pPr>
            <a:r>
              <a:rPr lang="el-GR" b="1" dirty="0"/>
              <a:t>Αμβλώσεις</a:t>
            </a:r>
          </a:p>
          <a:p>
            <a:pPr marL="365760" indent="-283464" fontAlgn="auto">
              <a:spcAft>
                <a:spcPts val="0"/>
              </a:spcAft>
              <a:buFont typeface="Wingdings 2"/>
              <a:buChar char=""/>
              <a:defRPr/>
            </a:pPr>
            <a:r>
              <a:rPr lang="el-GR" b="1" dirty="0"/>
              <a:t>Νοσηλευτικό απόρρητο</a:t>
            </a:r>
          </a:p>
          <a:p>
            <a:pPr marL="365760" indent="-283464" fontAlgn="auto">
              <a:spcAft>
                <a:spcPts val="0"/>
              </a:spcAft>
              <a:buFont typeface="Wingdings 2"/>
              <a:buChar char=""/>
              <a:defRPr/>
            </a:pPr>
            <a:r>
              <a:rPr lang="el-GR" b="1" dirty="0"/>
              <a:t>Νοσηλευτική έρευνα</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11560" y="620688"/>
            <a:ext cx="8136904" cy="563231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l-GR" sz="2400" b="1" dirty="0"/>
              <a:t>Δεοντολογία</a:t>
            </a:r>
            <a:r>
              <a:rPr lang="el-GR" sz="2400" dirty="0"/>
              <a:t> είναι ο τρόπος του </a:t>
            </a:r>
            <a:r>
              <a:rPr lang="el-GR" sz="2400" dirty="0" err="1"/>
              <a:t>΄΄φέρεσθαι΄΄</a:t>
            </a:r>
            <a:r>
              <a:rPr lang="el-GR" sz="2400" dirty="0"/>
              <a:t> του επιστήμονα, όπως π.χ. ο τρόπος συμπεριφοράς του νοσηλευτή, ιατρού κλπ. σύμφωνα  με το επάγγελμά τους και με τους κώδικες δεοντολογίας.  </a:t>
            </a:r>
          </a:p>
          <a:p>
            <a:pPr algn="ctr" fontAlgn="auto">
              <a:spcBef>
                <a:spcPts val="0"/>
              </a:spcBef>
              <a:spcAft>
                <a:spcPts val="0"/>
              </a:spcAft>
              <a:defRPr/>
            </a:pPr>
            <a:endParaRPr lang="el-GR" sz="2400" dirty="0"/>
          </a:p>
          <a:p>
            <a:pPr algn="ctr" fontAlgn="auto">
              <a:spcBef>
                <a:spcPts val="0"/>
              </a:spcBef>
              <a:spcAft>
                <a:spcPts val="0"/>
              </a:spcAft>
              <a:defRPr/>
            </a:pPr>
            <a:r>
              <a:rPr lang="el-GR" sz="2400" dirty="0"/>
              <a:t>Η δεοντολογία  είναι έννοια στενότερη  της ηθικής. Αποτελεί  την κωδικοποίηση των καθηκόντων και υποχρεώσεων του νοσηλευτή  προς τους ασθενείς, συναδέλφους και  την κοινωνία. </a:t>
            </a:r>
          </a:p>
          <a:p>
            <a:pPr algn="ctr" fontAlgn="auto">
              <a:spcBef>
                <a:spcPts val="0"/>
              </a:spcBef>
              <a:spcAft>
                <a:spcPts val="0"/>
              </a:spcAft>
              <a:defRPr/>
            </a:pPr>
            <a:endParaRPr lang="el-GR" sz="2400" dirty="0"/>
          </a:p>
          <a:p>
            <a:pPr algn="ctr" fontAlgn="auto">
              <a:spcBef>
                <a:spcPts val="0"/>
              </a:spcBef>
              <a:spcAft>
                <a:spcPts val="0"/>
              </a:spcAft>
              <a:defRPr/>
            </a:pPr>
            <a:r>
              <a:rPr lang="el-GR" sz="2400" dirty="0"/>
              <a:t>Η βασική διαφορά μεταξύ ηθικής και δεοντολογίας συνίσταται στο ότι οι υποδείξεις και οι κανόνες της νοσηλευτικής δεοντολογίας  έχουν υποχρεωτικό χαρακτήρα, επιβάλλονται από το επίσημο κράτος και αναφέρονται  κυρίως στην άσκηση του νοσηλευτικού  επαγγέλματος.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style>
          <a:lnRef idx="1">
            <a:schemeClr val="accent5"/>
          </a:lnRef>
          <a:fillRef idx="2">
            <a:schemeClr val="accent5"/>
          </a:fillRef>
          <a:effectRef idx="1">
            <a:schemeClr val="accent5"/>
          </a:effectRef>
          <a:fontRef idx="minor">
            <a:schemeClr val="dk1"/>
          </a:fontRef>
        </p:style>
        <p:txBody>
          <a:bodyPr/>
          <a:lstStyle/>
          <a:p>
            <a:pPr fontAlgn="auto">
              <a:spcAft>
                <a:spcPts val="0"/>
              </a:spcAft>
              <a:defRPr/>
            </a:pPr>
            <a:r>
              <a:rPr lang="el-GR" sz="3600" b="1" dirty="0"/>
              <a:t>Επιτροπές ηθικής και δεοντολογίας</a:t>
            </a:r>
            <a:endParaRPr lang="el-GR" sz="3600" dirty="0"/>
          </a:p>
        </p:txBody>
      </p:sp>
      <p:sp>
        <p:nvSpPr>
          <p:cNvPr id="3" name="2 - Θέση περιεχομένου"/>
          <p:cNvSpPr>
            <a:spLocks noGrp="1"/>
          </p:cNvSpPr>
          <p:nvPr>
            <p:ph idx="1"/>
          </p:nvPr>
        </p:nvSpPr>
        <p:spPr>
          <a:xfrm>
            <a:off x="457200" y="1916113"/>
            <a:ext cx="8229600" cy="4210050"/>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365760" indent="-283464" fontAlgn="auto">
              <a:spcAft>
                <a:spcPts val="0"/>
              </a:spcAft>
              <a:buFont typeface="Wingdings 2"/>
              <a:buChar char=""/>
              <a:defRPr/>
            </a:pPr>
            <a:r>
              <a:rPr lang="el-GR" b="1" dirty="0"/>
              <a:t>Έργο κάθε επιτροπής </a:t>
            </a:r>
            <a:r>
              <a:rPr lang="el-GR" dirty="0"/>
              <a:t>αποτελεί η τήρηση των κανόνων της δεοντολογίας, οι οποίοι περιβάλλονται με ισχύ νόμου</a:t>
            </a:r>
            <a:r>
              <a:rPr lang="en-US" dirty="0"/>
              <a:t>.</a:t>
            </a:r>
            <a:endParaRPr lang="el-GR" dirty="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l-GR" b="1" dirty="0"/>
              <a:t>Επιτροπές ηθικής σε νοσοκομεία </a:t>
            </a:r>
            <a:r>
              <a:rPr lang="el-GR" dirty="0"/>
              <a:t>και ερευνητικά ιδρύματα υπάρχουν σχεδόν σε όλες τις χώρες με αναπτυγμένη έρευνα, με σκοπό τον έλεγχο των ερευνητικών προγραμμάτων, ειδικά όταν αυτά γίνονται σε ανθρώπινο υλικό. </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l-GR" dirty="0"/>
              <a:t>Η σύνθεση αυτών των επιτροπών </a:t>
            </a:r>
            <a:r>
              <a:rPr lang="el-GR" b="1" dirty="0"/>
              <a:t>διαφέρει</a:t>
            </a:r>
            <a:r>
              <a:rPr lang="el-GR" dirty="0"/>
              <a:t> από χώρα σε χώρα και από ίδρυμα σε ίδρυμα</a:t>
            </a:r>
            <a:r>
              <a:rPr lang="en-US" dirty="0"/>
              <a:t>. </a:t>
            </a:r>
            <a:r>
              <a:rPr lang="el-GR" dirty="0"/>
              <a:t>Οι επιτροπές αυτές</a:t>
            </a:r>
            <a:r>
              <a:rPr lang="en-US" dirty="0"/>
              <a:t> </a:t>
            </a:r>
            <a:r>
              <a:rPr lang="el-GR" dirty="0"/>
              <a:t>στα νοσοκομεία </a:t>
            </a:r>
            <a:r>
              <a:rPr lang="el-GR" b="1" dirty="0"/>
              <a:t>είναι διεπιστημονικές</a:t>
            </a:r>
            <a:r>
              <a:rPr lang="el-GR" dirty="0"/>
              <a:t> και συμμετέχουν ιατροί, νοσηλευτές και άλλοι επιστήμονες. Επίσης  μπορεί να μετέχουν και εκπρόσωποι από τη νομική, τη θεολογία, τη φιλοσοφία.</a:t>
            </a:r>
            <a:endParaRPr lang="en-US" dirty="0"/>
          </a:p>
          <a:p>
            <a:pPr marL="365760" indent="-283464" fontAlgn="auto">
              <a:spcAft>
                <a:spcPts val="0"/>
              </a:spcAft>
              <a:buFont typeface="Wingdings 2"/>
              <a:buChar char=""/>
              <a:defRPr/>
            </a:pP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290" y="214290"/>
            <a:ext cx="7358114" cy="1000132"/>
          </a:xfrm>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el-GR" sz="2800" b="1" dirty="0">
                <a:effectLst>
                  <a:glow rad="139700">
                    <a:schemeClr val="accent4">
                      <a:satMod val="175000"/>
                      <a:alpha val="40000"/>
                    </a:schemeClr>
                  </a:glow>
                </a:effectLst>
              </a:rPr>
              <a:t>Χώροι / Υπηρεσίες που μπορεί να δραστηριοποιηθεί ένας νοσηλευτής</a:t>
            </a:r>
          </a:p>
        </p:txBody>
      </p:sp>
      <p:sp>
        <p:nvSpPr>
          <p:cNvPr id="78850" name="3 - Θέση περιεχομένου"/>
          <p:cNvSpPr>
            <a:spLocks noGrp="1"/>
          </p:cNvSpPr>
          <p:nvPr>
            <p:ph idx="1"/>
          </p:nvPr>
        </p:nvSpPr>
        <p:spPr>
          <a:xfrm>
            <a:off x="1357313" y="1714500"/>
            <a:ext cx="7497762" cy="4508500"/>
          </a:xfrm>
          <a:ln w="57150">
            <a:solidFill>
              <a:schemeClr val="tx1"/>
            </a:solidFill>
          </a:ln>
        </p:spPr>
        <p:txBody>
          <a:bodyPr>
            <a:spAutoFit/>
          </a:bodyPr>
          <a:lstStyle/>
          <a:p>
            <a:pPr>
              <a:buFont typeface="Wingdings" pitchFamily="2" charset="2"/>
              <a:buChar char="q"/>
            </a:pPr>
            <a:r>
              <a:rPr lang="el-GR" sz="2200" b="1">
                <a:latin typeface="Times New Roman" pitchFamily="18" charset="0"/>
                <a:cs typeface="Times New Roman" pitchFamily="18" charset="0"/>
              </a:rPr>
              <a:t>Νοσοκομεία</a:t>
            </a:r>
            <a:r>
              <a:rPr lang="el-GR" sz="2200">
                <a:latin typeface="Times New Roman" pitchFamily="18" charset="0"/>
                <a:cs typeface="Times New Roman" pitchFamily="18" charset="0"/>
              </a:rPr>
              <a:t>  Ο συντριπτικός αριθμός των νοσηλευτών,  καλύπτουν τρεις  8ωρες βάρδιες της ημέρας (37,5 ώρες την εβδομάδα) </a:t>
            </a:r>
          </a:p>
          <a:p>
            <a:pPr>
              <a:buFont typeface="Wingdings 2" pitchFamily="18" charset="2"/>
              <a:buNone/>
            </a:pPr>
            <a:endParaRPr lang="el-GR" sz="2200">
              <a:latin typeface="Times New Roman" pitchFamily="18" charset="0"/>
              <a:cs typeface="Times New Roman" pitchFamily="18" charset="0"/>
            </a:endParaRPr>
          </a:p>
          <a:p>
            <a:pPr>
              <a:buFont typeface="Wingdings" pitchFamily="2" charset="2"/>
              <a:buChar char="q"/>
            </a:pPr>
            <a:r>
              <a:rPr lang="el-GR" sz="2200" b="1">
                <a:latin typeface="Times New Roman" pitchFamily="18" charset="0"/>
                <a:cs typeface="Times New Roman" pitchFamily="18" charset="0"/>
              </a:rPr>
              <a:t>Κοινότητα</a:t>
            </a:r>
            <a:r>
              <a:rPr lang="el-GR" sz="2200">
                <a:latin typeface="Times New Roman" pitchFamily="18" charset="0"/>
                <a:cs typeface="Times New Roman" pitchFamily="18" charset="0"/>
              </a:rPr>
              <a:t> (Κέντρα υγείας, σχολική υγιεινή, υγιεινή της εργασίας)</a:t>
            </a:r>
          </a:p>
          <a:p>
            <a:pPr>
              <a:buFont typeface="Wingdings 2" pitchFamily="18" charset="2"/>
              <a:buNone/>
            </a:pPr>
            <a:endParaRPr lang="el-GR" sz="2200">
              <a:latin typeface="Times New Roman" pitchFamily="18" charset="0"/>
              <a:cs typeface="Times New Roman" pitchFamily="18" charset="0"/>
            </a:endParaRPr>
          </a:p>
          <a:p>
            <a:pPr>
              <a:buFont typeface="Wingdings" pitchFamily="2" charset="2"/>
              <a:buChar char="q"/>
            </a:pPr>
            <a:r>
              <a:rPr lang="el-GR" sz="2200" b="1">
                <a:latin typeface="Times New Roman" pitchFamily="18" charset="0"/>
                <a:cs typeface="Times New Roman" pitchFamily="18" charset="0"/>
              </a:rPr>
              <a:t>Οίκοι ευγηρίας, άλλες εξωτερικές νοσηλευτικές δομές</a:t>
            </a:r>
          </a:p>
          <a:p>
            <a:pPr>
              <a:buFont typeface="Wingdings 2" pitchFamily="18" charset="2"/>
              <a:buNone/>
            </a:pPr>
            <a:endParaRPr lang="el-GR" sz="2200" b="1">
              <a:latin typeface="Times New Roman" pitchFamily="18" charset="0"/>
              <a:cs typeface="Times New Roman" pitchFamily="18" charset="0"/>
            </a:endParaRPr>
          </a:p>
          <a:p>
            <a:pPr>
              <a:buFont typeface="Wingdings" pitchFamily="2" charset="2"/>
              <a:buChar char="q"/>
            </a:pPr>
            <a:r>
              <a:rPr lang="el-GR" sz="2200" b="1">
                <a:latin typeface="Times New Roman" pitchFamily="18" charset="0"/>
                <a:cs typeface="Times New Roman" pitchFamily="18" charset="0"/>
              </a:rPr>
              <a:t>Ιατρεία</a:t>
            </a:r>
          </a:p>
          <a:p>
            <a:pPr>
              <a:buFont typeface="Wingdings 2" pitchFamily="18" charset="2"/>
              <a:buNone/>
            </a:pP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 Τίτλος"/>
          <p:cNvSpPr>
            <a:spLocks noGrp="1"/>
          </p:cNvSpPr>
          <p:nvPr>
            <p:ph type="title"/>
          </p:nvPr>
        </p:nvSpPr>
        <p:spPr bwMode="auto">
          <a:xfrm>
            <a:off x="1435100" y="428625"/>
            <a:ext cx="7499350" cy="714375"/>
          </a:xfrm>
          <a:ln w="57150">
            <a:solidFill>
              <a:srgbClr val="C00000"/>
            </a:solidFill>
            <a:miter lim="800000"/>
            <a:headEnd/>
            <a:tailEnd/>
          </a:ln>
        </p:spPr>
        <p:txBody>
          <a:bodyPr vert="horz" wrap="square" lIns="91440" tIns="45720" rIns="91440" bIns="45720" numCol="1" anchorCtr="0" compatLnSpc="1">
            <a:prstTxWarp prst="textNoShape">
              <a:avLst/>
            </a:prstTxWarp>
          </a:bodyPr>
          <a:lstStyle/>
          <a:p>
            <a:pPr algn="ctr"/>
            <a:r>
              <a:rPr lang="el-GR" sz="3600" b="1">
                <a:effectLst/>
              </a:rPr>
              <a:t>Διάφοροι ρόλοι του νοσηλευτή</a:t>
            </a:r>
          </a:p>
        </p:txBody>
      </p:sp>
      <p:sp>
        <p:nvSpPr>
          <p:cNvPr id="3" name="2 - Θέση περιεχομένου"/>
          <p:cNvSpPr>
            <a:spLocks noGrp="1"/>
          </p:cNvSpPr>
          <p:nvPr>
            <p:ph idx="1"/>
          </p:nvPr>
        </p:nvSpPr>
        <p:spPr>
          <a:xfrm>
            <a:off x="1214438" y="1643063"/>
            <a:ext cx="7720012" cy="4071937"/>
          </a:xfrm>
          <a:ln>
            <a:solidFill>
              <a:srgbClr val="FF0000"/>
            </a:solidFill>
          </a:ln>
        </p:spPr>
        <p:txBody>
          <a:bodyPr>
            <a:normAutofit fontScale="77500" lnSpcReduction="20000"/>
          </a:bodyPr>
          <a:lstStyle/>
          <a:p>
            <a:pPr marL="365760" indent="-283464" fontAlgn="auto">
              <a:spcAft>
                <a:spcPts val="0"/>
              </a:spcAft>
              <a:buFont typeface="Wingdings" pitchFamily="2" charset="2"/>
              <a:buChar char="q"/>
              <a:defRPr/>
            </a:pPr>
            <a:r>
              <a:rPr lang="el-GR" b="1" dirty="0"/>
              <a:t>    ΓΕΝΙΚΟΣ ΝΟΣΗΛΕΥΤΗΣ </a:t>
            </a:r>
          </a:p>
          <a:p>
            <a:pPr marL="365760" indent="-283464" fontAlgn="auto">
              <a:spcAft>
                <a:spcPts val="0"/>
              </a:spcAft>
              <a:buFont typeface="Wingdings" pitchFamily="2" charset="2"/>
              <a:buChar char="q"/>
              <a:defRPr/>
            </a:pPr>
            <a:r>
              <a:rPr lang="el-GR" dirty="0"/>
              <a:t>    </a:t>
            </a:r>
            <a:r>
              <a:rPr lang="el-GR" b="1" dirty="0"/>
              <a:t>ΕΙΔΙΚΟΣ ΚΛΙΝΙΚΟΣ ΝΟΣΗΛΕΥΤΗΣ </a:t>
            </a:r>
          </a:p>
          <a:p>
            <a:pPr marL="365760" indent="-283464" fontAlgn="auto">
              <a:spcAft>
                <a:spcPts val="0"/>
              </a:spcAft>
              <a:buFont typeface="Wingdings" pitchFamily="2" charset="2"/>
              <a:buChar char="q"/>
              <a:defRPr/>
            </a:pPr>
            <a:r>
              <a:rPr lang="el-GR" dirty="0"/>
              <a:t>    </a:t>
            </a:r>
            <a:r>
              <a:rPr lang="el-GR" b="1" dirty="0"/>
              <a:t>ΝΟΣΗΛΕΥΤΗΣ  ΜΕ ΕΙΔΙΚΟΤΗΤΑ </a:t>
            </a:r>
            <a:r>
              <a:rPr lang="el-GR" sz="2600" dirty="0"/>
              <a:t>(π.χ. παθολογικής νοσηλευτικής)</a:t>
            </a:r>
          </a:p>
          <a:p>
            <a:pPr marL="365760" indent="-283464" fontAlgn="auto">
              <a:spcAft>
                <a:spcPts val="0"/>
              </a:spcAft>
              <a:buFont typeface="Wingdings" pitchFamily="2" charset="2"/>
              <a:buChar char="q"/>
              <a:defRPr/>
            </a:pPr>
            <a:r>
              <a:rPr lang="el-GR" dirty="0"/>
              <a:t>    </a:t>
            </a:r>
            <a:r>
              <a:rPr lang="el-GR" b="1" dirty="0"/>
              <a:t>ΝΟΣΗΛΕΥΤΗΣ ΜΕ ΕΞΙΔΕΙΚΕΥΣΗ </a:t>
            </a:r>
            <a:r>
              <a:rPr lang="el-GR" sz="2600" dirty="0"/>
              <a:t>(π.χ. αιμοδοσίας)</a:t>
            </a:r>
          </a:p>
          <a:p>
            <a:pPr marL="365760" indent="-283464" fontAlgn="auto">
              <a:spcAft>
                <a:spcPts val="0"/>
              </a:spcAft>
              <a:buFont typeface="Wingdings" pitchFamily="2" charset="2"/>
              <a:buChar char="q"/>
              <a:defRPr/>
            </a:pPr>
            <a:r>
              <a:rPr lang="el-GR" dirty="0"/>
              <a:t>    </a:t>
            </a:r>
            <a:r>
              <a:rPr lang="el-GR" b="1" dirty="0"/>
              <a:t>ΝΟΣΗΛΕΥΤΗΣ ΕΡΕΥΝΗΤΗΣ </a:t>
            </a:r>
            <a:r>
              <a:rPr lang="el-GR" sz="2600" dirty="0"/>
              <a:t>(π.χ. σε φαρμακευτική εταιρεία)</a:t>
            </a:r>
          </a:p>
          <a:p>
            <a:pPr marL="365760" indent="-283464" fontAlgn="auto">
              <a:spcAft>
                <a:spcPts val="0"/>
              </a:spcAft>
              <a:buFont typeface="Wingdings" pitchFamily="2" charset="2"/>
              <a:buChar char="q"/>
              <a:defRPr/>
            </a:pPr>
            <a:r>
              <a:rPr lang="el-GR" dirty="0"/>
              <a:t>    </a:t>
            </a:r>
            <a:r>
              <a:rPr lang="el-GR" b="1" dirty="0"/>
              <a:t>ΝΟΣΗΛΕΥΤΗΣ ΔΙΟΙΚΗΤΙΚΟ ΣΤΕΛΕΧΟΣ </a:t>
            </a:r>
            <a:r>
              <a:rPr lang="el-GR" sz="2600" dirty="0"/>
              <a:t>(π.χ. </a:t>
            </a:r>
            <a:r>
              <a:rPr lang="el-GR" sz="2600" dirty="0" err="1"/>
              <a:t>τομεάρχης</a:t>
            </a:r>
            <a:r>
              <a:rPr lang="el-GR" sz="2600" dirty="0"/>
              <a:t> νοσοκομείου</a:t>
            </a:r>
          </a:p>
          <a:p>
            <a:pPr marL="365760" indent="-283464" fontAlgn="auto">
              <a:spcAft>
                <a:spcPts val="0"/>
              </a:spcAft>
              <a:buFont typeface="Wingdings" pitchFamily="2" charset="2"/>
              <a:buChar char="q"/>
              <a:defRPr/>
            </a:pPr>
            <a:r>
              <a:rPr lang="el-GR" dirty="0"/>
              <a:t>    </a:t>
            </a:r>
            <a:r>
              <a:rPr lang="el-GR" b="1" dirty="0"/>
              <a:t>ΝΟΣΗΛΕΥΤΗΣ ΕΛΕΥΘΕΡΟΣ ΕΠΑΓΓΕΛΜΑΤΙΑΣ</a:t>
            </a:r>
          </a:p>
          <a:p>
            <a:pPr marL="365760" indent="-283464" fontAlgn="auto">
              <a:spcAft>
                <a:spcPts val="0"/>
              </a:spcAft>
              <a:buFont typeface="Wingdings" pitchFamily="2" charset="2"/>
              <a:buChar char="q"/>
              <a:defRPr/>
            </a:pPr>
            <a:r>
              <a:rPr lang="el-GR" dirty="0"/>
              <a:t>    </a:t>
            </a:r>
            <a:r>
              <a:rPr lang="el-GR" b="1" dirty="0"/>
              <a:t>ΝΟΣΗΛΕΥΤΗΣ ΕΚΠΑΙΔΕΥΤΙΚΟΣ </a:t>
            </a:r>
            <a:r>
              <a:rPr lang="el-GR" sz="2600" dirty="0"/>
              <a:t>(π.χ. εκπαιδευτικός σε ΕΠΑΛ)</a:t>
            </a:r>
          </a:p>
          <a:p>
            <a:pPr marL="365760" indent="-283464" fontAlgn="auto">
              <a:spcAft>
                <a:spcPts val="0"/>
              </a:spcAft>
              <a:buFont typeface="Wingdings 2"/>
              <a:buNone/>
              <a:defRPr/>
            </a:pPr>
            <a:endParaRPr lang="el-GR" dirty="0"/>
          </a:p>
          <a:p>
            <a:pPr marL="365760" indent="-283464" fontAlgn="auto">
              <a:spcAft>
                <a:spcPts val="0"/>
              </a:spcAft>
              <a:buFont typeface="Wingdings 2"/>
              <a:buChar char=""/>
              <a:defRPr/>
            </a:pP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rot="16200000">
            <a:off x="-2857500" y="2857500"/>
            <a:ext cx="6858000" cy="1143000"/>
          </a:xfrm>
          <a:solidFill>
            <a:schemeClr val="accent4">
              <a:lumMod val="60000"/>
              <a:lumOff val="40000"/>
            </a:schemeClr>
          </a:solidFill>
          <a:ln w="25400" cmpd="dbl">
            <a:solidFill>
              <a:schemeClr val="tx1"/>
            </a:solidFill>
          </a:ln>
        </p:spPr>
        <p:txBody>
          <a:bodyPr/>
          <a:lstStyle/>
          <a:p>
            <a:pPr algn="ctr" fontAlgn="auto">
              <a:spcAft>
                <a:spcPts val="0"/>
              </a:spcAft>
              <a:defRPr/>
            </a:pPr>
            <a:r>
              <a:rPr lang="el-GR" sz="3200" b="1" dirty="0">
                <a:solidFill>
                  <a:schemeClr val="tx2">
                    <a:satMod val="130000"/>
                  </a:schemeClr>
                </a:solidFill>
                <a:effectLst/>
              </a:rPr>
              <a:t>Ιεραρχία νοσηλευτικού προσωπικού στο νοσοκομείο</a:t>
            </a:r>
          </a:p>
        </p:txBody>
      </p:sp>
      <p:sp>
        <p:nvSpPr>
          <p:cNvPr id="3" name="2 - Θέση περιεχομένου"/>
          <p:cNvSpPr>
            <a:spLocks noGrp="1"/>
          </p:cNvSpPr>
          <p:nvPr>
            <p:ph idx="1"/>
          </p:nvPr>
        </p:nvSpPr>
        <p:spPr>
          <a:xfrm>
            <a:off x="1043609" y="928688"/>
            <a:ext cx="7890842" cy="5319712"/>
          </a:xfrm>
        </p:spPr>
        <p:txBody>
          <a:bodyPr>
            <a:normAutofit fontScale="77500" lnSpcReduction="20000"/>
          </a:bodyPr>
          <a:lstStyle/>
          <a:p>
            <a:pPr marL="365760" indent="-283464" fontAlgn="auto">
              <a:spcAft>
                <a:spcPts val="0"/>
              </a:spcAft>
              <a:buFont typeface="Wingdings 2"/>
              <a:buBlip>
                <a:blip r:embed="rId3"/>
              </a:buBlip>
              <a:defRPr/>
            </a:pPr>
            <a:r>
              <a:rPr lang="el-GR" spc="300" dirty="0"/>
              <a:t>Διευθυντής/ Διευθύντρια νοσηλευτικής υπηρεσίας</a:t>
            </a:r>
          </a:p>
          <a:p>
            <a:pPr marL="365760" indent="-283464" fontAlgn="auto">
              <a:spcAft>
                <a:spcPts val="0"/>
              </a:spcAft>
              <a:buFont typeface="Wingdings 2"/>
              <a:buBlip>
                <a:blip r:embed="rId3"/>
              </a:buBlip>
              <a:defRPr/>
            </a:pPr>
            <a:r>
              <a:rPr lang="el-GR" spc="300" dirty="0"/>
              <a:t>Τομεάρχης(Προϊστάμενος/Προϊσταμένη  Τομέα)  νοσηλευτικού τομέα</a:t>
            </a:r>
          </a:p>
          <a:p>
            <a:pPr marL="365760" indent="-283464" fontAlgn="auto">
              <a:spcAft>
                <a:spcPts val="0"/>
              </a:spcAft>
              <a:buFont typeface="Wingdings 2"/>
              <a:buBlip>
                <a:blip r:embed="rId3"/>
              </a:buBlip>
              <a:defRPr/>
            </a:pPr>
            <a:r>
              <a:rPr lang="el-GR" spc="300" dirty="0"/>
              <a:t>Προϊστάμενος/ Προϊσταμένη νοσηλευτικού τμήματος</a:t>
            </a:r>
          </a:p>
          <a:p>
            <a:pPr marL="365760" indent="-283464" fontAlgn="auto">
              <a:spcAft>
                <a:spcPts val="0"/>
              </a:spcAft>
              <a:buFont typeface="Wingdings 2"/>
              <a:buBlip>
                <a:blip r:embed="rId3"/>
              </a:buBlip>
              <a:defRPr/>
            </a:pPr>
            <a:r>
              <a:rPr lang="el-GR" spc="300" dirty="0"/>
              <a:t>Νοσηλευτής/ Νοσηλεύτρια τμήματος</a:t>
            </a:r>
          </a:p>
          <a:p>
            <a:pPr marL="365760" indent="-283464" fontAlgn="auto">
              <a:spcAft>
                <a:spcPts val="0"/>
              </a:spcAft>
              <a:buFont typeface="Wingdings 2"/>
              <a:buBlip>
                <a:blip r:embed="rId3"/>
              </a:buBlip>
              <a:defRPr/>
            </a:pPr>
            <a:r>
              <a:rPr lang="el-GR" dirty="0"/>
              <a:t>Νοσηλευτές/ Νοσηλεύτριες ειδικών τμημάτων </a:t>
            </a:r>
            <a:r>
              <a:rPr lang="el-GR" sz="2600" dirty="0"/>
              <a:t>(π.χ. εκπαίδευσης, νοσοκομειακών λοιμώξεων</a:t>
            </a:r>
          </a:p>
          <a:p>
            <a:pPr marL="365760" indent="-283464" fontAlgn="auto">
              <a:spcAft>
                <a:spcPts val="0"/>
              </a:spcAft>
              <a:buFont typeface="Wingdings 2"/>
              <a:buBlip>
                <a:blip r:embed="rId3"/>
              </a:buBlip>
              <a:defRPr/>
            </a:pPr>
            <a:r>
              <a:rPr lang="el-GR" spc="300" dirty="0"/>
              <a:t>Βοηθός νοσηλευτή</a:t>
            </a:r>
          </a:p>
          <a:p>
            <a:pPr marL="365760" indent="-283464" fontAlgn="auto">
              <a:spcAft>
                <a:spcPts val="0"/>
              </a:spcAft>
              <a:buFont typeface="Wingdings 2"/>
              <a:buNone/>
              <a:defRPr/>
            </a:pPr>
            <a:endParaRPr lang="el-GR" dirty="0"/>
          </a:p>
          <a:p>
            <a:pPr marL="365760" indent="-283464" fontAlgn="auto">
              <a:spcAft>
                <a:spcPts val="0"/>
              </a:spcAft>
              <a:buFont typeface="Wingdings 2"/>
              <a:buNone/>
              <a:defRPr/>
            </a:pPr>
            <a:r>
              <a:rPr lang="el-GR" dirty="0"/>
              <a:t>--------</a:t>
            </a:r>
          </a:p>
          <a:p>
            <a:pPr marL="365760" indent="-283464" fontAlgn="auto">
              <a:spcAft>
                <a:spcPts val="0"/>
              </a:spcAft>
              <a:buFont typeface="Wingdings" pitchFamily="2" charset="2"/>
              <a:buChar char="q"/>
              <a:defRPr/>
            </a:pPr>
            <a:r>
              <a:rPr lang="el-GR" dirty="0"/>
              <a:t>Μεταφορείς/τραυματιοφορείς</a:t>
            </a:r>
          </a:p>
          <a:p>
            <a:pPr marL="365760" indent="-283464" fontAlgn="auto">
              <a:spcAft>
                <a:spcPts val="0"/>
              </a:spcAft>
              <a:buFont typeface="Wingdings" pitchFamily="2" charset="2"/>
              <a:buChar char="q"/>
              <a:defRPr/>
            </a:pPr>
            <a:r>
              <a:rPr lang="el-GR" dirty="0"/>
              <a:t>Βοηθοί θαλάμου</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14438" y="1143000"/>
            <a:ext cx="7497762" cy="4572000"/>
          </a:xfrm>
        </p:spPr>
        <p:txBody>
          <a:bodyPr>
            <a:normAutofit fontScale="70000" lnSpcReduction="20000"/>
          </a:bodyPr>
          <a:lstStyle/>
          <a:p>
            <a:pPr marL="365760" indent="-283464" fontAlgn="auto">
              <a:lnSpc>
                <a:spcPct val="120000"/>
              </a:lnSpc>
              <a:spcAft>
                <a:spcPts val="0"/>
              </a:spcAft>
              <a:buFont typeface="Wingdings 2"/>
              <a:buBlip>
                <a:blip r:embed="rId3"/>
              </a:buBlip>
              <a:defRPr/>
            </a:pPr>
            <a:r>
              <a:rPr lang="el-GR" sz="4000" dirty="0"/>
              <a:t>  Γιατροί διαφόρων ειδικοτήτων</a:t>
            </a:r>
          </a:p>
          <a:p>
            <a:pPr marL="365760" indent="-283464" fontAlgn="auto">
              <a:lnSpc>
                <a:spcPct val="120000"/>
              </a:lnSpc>
              <a:spcAft>
                <a:spcPts val="0"/>
              </a:spcAft>
              <a:buFont typeface="Wingdings 2"/>
              <a:buBlip>
                <a:blip r:embed="rId3"/>
              </a:buBlip>
              <a:defRPr/>
            </a:pPr>
            <a:r>
              <a:rPr lang="el-GR" sz="4000" dirty="0"/>
              <a:t>  Νοσηλευτές</a:t>
            </a:r>
          </a:p>
          <a:p>
            <a:pPr marL="365760" indent="-283464" fontAlgn="auto">
              <a:lnSpc>
                <a:spcPct val="120000"/>
              </a:lnSpc>
              <a:spcAft>
                <a:spcPts val="0"/>
              </a:spcAft>
              <a:buFont typeface="Wingdings 2"/>
              <a:buBlip>
                <a:blip r:embed="rId3"/>
              </a:buBlip>
              <a:defRPr/>
            </a:pPr>
            <a:r>
              <a:rPr lang="el-GR" sz="4000" dirty="0"/>
              <a:t>  Επισκέπτριες υγείας</a:t>
            </a:r>
          </a:p>
          <a:p>
            <a:pPr marL="365760" indent="-283464" fontAlgn="auto">
              <a:lnSpc>
                <a:spcPct val="120000"/>
              </a:lnSpc>
              <a:spcAft>
                <a:spcPts val="0"/>
              </a:spcAft>
              <a:buFont typeface="Wingdings 2"/>
              <a:buBlip>
                <a:blip r:embed="rId3"/>
              </a:buBlip>
              <a:defRPr/>
            </a:pPr>
            <a:r>
              <a:rPr lang="el-GR" sz="4000" dirty="0"/>
              <a:t>  Φυσικοθεραπευτές</a:t>
            </a:r>
          </a:p>
          <a:p>
            <a:pPr marL="365760" indent="-283464" fontAlgn="auto">
              <a:lnSpc>
                <a:spcPct val="120000"/>
              </a:lnSpc>
              <a:spcAft>
                <a:spcPts val="0"/>
              </a:spcAft>
              <a:buFont typeface="Wingdings 2"/>
              <a:buBlip>
                <a:blip r:embed="rId3"/>
              </a:buBlip>
              <a:defRPr/>
            </a:pPr>
            <a:r>
              <a:rPr lang="el-GR" sz="4000" dirty="0"/>
              <a:t>  Κοινωνικοί λειτουργοί</a:t>
            </a:r>
          </a:p>
          <a:p>
            <a:pPr marL="365760" indent="-283464" fontAlgn="auto">
              <a:lnSpc>
                <a:spcPct val="120000"/>
              </a:lnSpc>
              <a:spcAft>
                <a:spcPts val="0"/>
              </a:spcAft>
              <a:buFont typeface="Wingdings 2"/>
              <a:buBlip>
                <a:blip r:embed="rId3"/>
              </a:buBlip>
              <a:defRPr/>
            </a:pPr>
            <a:r>
              <a:rPr lang="el-GR" sz="4000" dirty="0"/>
              <a:t>  Ψυχολόγοι </a:t>
            </a:r>
            <a:r>
              <a:rPr lang="el-GR" sz="4000" dirty="0" err="1"/>
              <a:t>κ.ά</a:t>
            </a:r>
            <a:endParaRPr lang="el-GR" sz="4000" dirty="0"/>
          </a:p>
          <a:p>
            <a:pPr marL="365760" indent="-283464" fontAlgn="auto">
              <a:spcAft>
                <a:spcPts val="0"/>
              </a:spcAft>
              <a:buFont typeface="Wingdings 2"/>
              <a:buChar char=""/>
              <a:defRPr/>
            </a:pPr>
            <a:endParaRPr lang="el-GR" dirty="0"/>
          </a:p>
          <a:p>
            <a:pPr marL="365760" indent="-283464" fontAlgn="auto">
              <a:spcAft>
                <a:spcPts val="0"/>
              </a:spcAft>
              <a:buFont typeface="Wingdings 2"/>
              <a:buNone/>
              <a:defRPr/>
            </a:pPr>
            <a:br>
              <a:rPr lang="el-GR" dirty="0"/>
            </a:br>
            <a:br>
              <a:rPr lang="el-GR" dirty="0"/>
            </a:br>
            <a:endParaRPr lang="el-GR" dirty="0"/>
          </a:p>
        </p:txBody>
      </p:sp>
      <p:sp>
        <p:nvSpPr>
          <p:cNvPr id="4" name="1 - Τίτλος"/>
          <p:cNvSpPr txBox="1">
            <a:spLocks/>
          </p:cNvSpPr>
          <p:nvPr/>
        </p:nvSpPr>
        <p:spPr>
          <a:xfrm rot="16200000">
            <a:off x="-2928937" y="2928937"/>
            <a:ext cx="6858000" cy="1000125"/>
          </a:xfrm>
          <a:prstGeom prst="rect">
            <a:avLst/>
          </a:prstGeom>
          <a:solidFill>
            <a:schemeClr val="accent4">
              <a:lumMod val="60000"/>
              <a:lumOff val="40000"/>
            </a:schemeClr>
          </a:solidFill>
          <a:ln w="25400" cmpd="dbl">
            <a:solidFill>
              <a:schemeClr val="tx1"/>
            </a:solidFill>
          </a:ln>
        </p:spPr>
        <p:txBody>
          <a:bodyPr anchor="ctr">
            <a:normAutofit/>
          </a:bodyPr>
          <a:lstStyle/>
          <a:p>
            <a:pPr algn="ctr" fontAlgn="auto">
              <a:spcAft>
                <a:spcPts val="0"/>
              </a:spcAft>
              <a:defRPr/>
            </a:pPr>
            <a:r>
              <a:rPr lang="el-GR" sz="3200" b="1" dirty="0">
                <a:solidFill>
                  <a:schemeClr val="accent5">
                    <a:lumMod val="50000"/>
                  </a:schemeClr>
                </a:solidFill>
                <a:latin typeface="+mn-lt"/>
                <a:cs typeface="+mn-cs"/>
              </a:rPr>
              <a:t>Διεπιστημονική Ομάδα Υγείας</a:t>
            </a:r>
            <a:endParaRPr lang="el-GR" sz="3200" b="1" dirty="0">
              <a:solidFill>
                <a:schemeClr val="tx2">
                  <a:satMod val="130000"/>
                </a:schemeClr>
              </a:solidFill>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313" y="3429000"/>
            <a:ext cx="7358062" cy="1643063"/>
          </a:xfrm>
          <a:solidFill>
            <a:schemeClr val="accent6">
              <a:lumMod val="20000"/>
              <a:lumOff val="80000"/>
            </a:schemeClr>
          </a:solidFill>
          <a:ln>
            <a:solidFill>
              <a:schemeClr val="tx2">
                <a:lumMod val="60000"/>
                <a:lumOff val="40000"/>
              </a:schemeClr>
            </a:solidFill>
          </a:ln>
        </p:spPr>
        <p:txBody>
          <a:bodyPr vert="horz" wrap="square" lIns="91440" tIns="45720" rIns="91440" bIns="45720" numCol="1" anchorCtr="0" compatLnSpc="1">
            <a:prstTxWarp prst="textNoShape">
              <a:avLst/>
            </a:prstTxWarp>
            <a:noAutofit/>
          </a:bodyPr>
          <a:lstStyle/>
          <a:p>
            <a:pPr algn="r"/>
            <a:r>
              <a:rPr lang="el-GR" sz="2400">
                <a:effectLst>
                  <a:outerShdw blurRad="38100" dist="38100" dir="2700000" algn="tl">
                    <a:srgbClr val="000000"/>
                  </a:outerShdw>
                </a:effectLst>
                <a:latin typeface="Calibri" pitchFamily="34" charset="0"/>
                <a:ea typeface="Calibri" pitchFamily="34" charset="0"/>
                <a:cs typeface="Calibri" pitchFamily="34" charset="0"/>
              </a:rPr>
              <a:t>Η νοσηλευτική πρακτική ορίζεται ως «τη διάγνωση και θεραπεία των ανθρωπίνων αντιδράσεων σε πραγματικά ή δυνητικά προβλήματα υγείας».</a:t>
            </a:r>
            <a:br>
              <a:rPr lang="el-GR" sz="2400">
                <a:effectLst>
                  <a:outerShdw blurRad="38100" dist="38100" dir="2700000" algn="tl">
                    <a:srgbClr val="000000"/>
                  </a:outerShdw>
                </a:effectLst>
                <a:latin typeface="Calibri" pitchFamily="34" charset="0"/>
                <a:ea typeface="Calibri" pitchFamily="34" charset="0"/>
                <a:cs typeface="Calibri" pitchFamily="34" charset="0"/>
              </a:rPr>
            </a:br>
            <a:r>
              <a:rPr lang="el-GR" sz="1800">
                <a:effectLst>
                  <a:outerShdw blurRad="38100" dist="38100" dir="2700000" algn="tl">
                    <a:srgbClr val="000000"/>
                  </a:outerShdw>
                </a:effectLst>
                <a:latin typeface="Calibri" pitchFamily="34" charset="0"/>
                <a:ea typeface="Calibri" pitchFamily="34" charset="0"/>
                <a:cs typeface="Calibri" pitchFamily="34" charset="0"/>
              </a:rPr>
              <a:t>Αμερικανικός Σύνδεσμος Νοσηλευτών </a:t>
            </a:r>
            <a:br>
              <a:rPr lang="el-GR" sz="1800">
                <a:effectLst>
                  <a:outerShdw blurRad="38100" dist="38100" dir="2700000" algn="tl">
                    <a:srgbClr val="000000"/>
                  </a:outerShdw>
                </a:effectLst>
                <a:latin typeface="Calibri" pitchFamily="34" charset="0"/>
                <a:ea typeface="Calibri" pitchFamily="34" charset="0"/>
                <a:cs typeface="Calibri" pitchFamily="34" charset="0"/>
              </a:rPr>
            </a:br>
            <a:r>
              <a:rPr lang="el-GR" sz="1800">
                <a:effectLst>
                  <a:outerShdw blurRad="38100" dist="38100" dir="2700000" algn="tl">
                    <a:srgbClr val="000000"/>
                  </a:outerShdw>
                </a:effectLst>
                <a:latin typeface="Calibri" pitchFamily="34" charset="0"/>
                <a:ea typeface="Calibri" pitchFamily="34" charset="0"/>
                <a:cs typeface="Calibri" pitchFamily="34" charset="0"/>
              </a:rPr>
              <a:t>(ΑΝΑ) 1980</a:t>
            </a:r>
          </a:p>
        </p:txBody>
      </p:sp>
      <p:sp>
        <p:nvSpPr>
          <p:cNvPr id="4" name="3 - TextBox"/>
          <p:cNvSpPr txBox="1"/>
          <p:nvPr/>
        </p:nvSpPr>
        <p:spPr>
          <a:xfrm>
            <a:off x="1428750" y="1500188"/>
            <a:ext cx="7215188" cy="1200150"/>
          </a:xfrm>
          <a:prstGeom prst="rect">
            <a:avLst/>
          </a:prstGeom>
          <a:solidFill>
            <a:schemeClr val="accent4">
              <a:lumMod val="60000"/>
              <a:lumOff val="40000"/>
            </a:schemeClr>
          </a:solidFill>
          <a:ln w="19050" cmpd="thickThin">
            <a:solidFill>
              <a:schemeClr val="tx1"/>
            </a:solidFill>
          </a:ln>
        </p:spPr>
        <p:txBody>
          <a:bodyPr>
            <a:spAutoFit/>
          </a:bodyPr>
          <a:lstStyle/>
          <a:p>
            <a:pPr algn="ctr" fontAlgn="auto">
              <a:spcBef>
                <a:spcPts val="0"/>
              </a:spcBef>
              <a:spcAft>
                <a:spcPts val="0"/>
              </a:spcAft>
              <a:defRPr/>
            </a:pPr>
            <a:r>
              <a:rPr lang="el-GR" sz="2400" b="1" dirty="0">
                <a:latin typeface="+mn-lt"/>
                <a:cs typeface="+mn-cs"/>
              </a:rPr>
              <a:t>Η</a:t>
            </a:r>
            <a:r>
              <a:rPr lang="el-GR" sz="2400" dirty="0">
                <a:latin typeface="+mn-lt"/>
                <a:cs typeface="+mn-cs"/>
              </a:rPr>
              <a:t> </a:t>
            </a:r>
            <a:r>
              <a:rPr lang="el-GR" sz="2400" b="1" dirty="0">
                <a:latin typeface="+mn-lt"/>
                <a:cs typeface="+mn-cs"/>
              </a:rPr>
              <a:t>Νοσηλευτική είναι Επιστήμη και Τέχνη. Αποτελεί σύνθεση επιστημονικών γνώσεων, τεχνικών εφαρμογών και ανθρωπιστικής συμπεριφοράς.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3000" y="357188"/>
            <a:ext cx="7791450" cy="1143000"/>
          </a:xfrm>
        </p:spPr>
        <p:txBody>
          <a:bodyPr vert="horz" wrap="square" lIns="91440" tIns="45720" rIns="91440" bIns="45720" numCol="1" anchorCtr="0" compatLnSpc="1">
            <a:prstTxWarp prst="textNoShape">
              <a:avLst/>
            </a:prstTxWarp>
          </a:bodyPr>
          <a:lstStyle/>
          <a:p>
            <a:pPr algn="ctr"/>
            <a:br>
              <a:rPr lang="el-GR" sz="2800">
                <a:effectLst>
                  <a:outerShdw blurRad="38100" dist="38100" dir="2700000" algn="tl">
                    <a:srgbClr val="C0C0C0"/>
                  </a:outerShdw>
                </a:effectLst>
              </a:rPr>
            </a:br>
            <a:r>
              <a:rPr lang="el-GR" sz="2400" b="1">
                <a:solidFill>
                  <a:srgbClr val="0070C0"/>
                </a:solidFill>
                <a:effectLst/>
                <a:latin typeface="Calibri" pitchFamily="34" charset="0"/>
                <a:ea typeface="Calibri" pitchFamily="34" charset="0"/>
                <a:cs typeface="Calibri" pitchFamily="34" charset="0"/>
              </a:rPr>
              <a:t>Η νοσηλευτική αναγνωρίζεται όλο και περισσότερο ως επάγγελμα, με βάση τα κριτήρια που πρέπει να έχει ένα επάγγελμα:</a:t>
            </a:r>
            <a:br>
              <a:rPr lang="el-GR" sz="3900">
                <a:effectLst>
                  <a:outerShdw blurRad="38100" dist="38100" dir="2700000" algn="tl">
                    <a:srgbClr val="C0C0C0"/>
                  </a:outerShdw>
                </a:effectLst>
              </a:rPr>
            </a:br>
            <a:endParaRPr lang="el-GR" sz="3900">
              <a:effectLst>
                <a:outerShdw blurRad="38100" dist="38100" dir="2700000" algn="tl">
                  <a:srgbClr val="C0C0C0"/>
                </a:outerShdw>
              </a:effectLst>
            </a:endParaRPr>
          </a:p>
        </p:txBody>
      </p:sp>
      <p:sp>
        <p:nvSpPr>
          <p:cNvPr id="3" name="2 - Θέση περιεχομένου"/>
          <p:cNvSpPr>
            <a:spLocks noGrp="1"/>
          </p:cNvSpPr>
          <p:nvPr>
            <p:ph idx="1"/>
          </p:nvPr>
        </p:nvSpPr>
        <p:spPr>
          <a:xfrm>
            <a:off x="1214438" y="2071688"/>
            <a:ext cx="7358062" cy="3143250"/>
          </a:xfrm>
          <a:ln w="111125" cmpd="dbl">
            <a:solidFill>
              <a:srgbClr val="FFC000"/>
            </a:solidFill>
          </a:ln>
        </p:spPr>
        <p:txBody>
          <a:bodyPr>
            <a:normAutofit/>
          </a:bodyPr>
          <a:lstStyle/>
          <a:p>
            <a:pPr>
              <a:lnSpc>
                <a:spcPct val="80000"/>
              </a:lnSpc>
            </a:pPr>
            <a:r>
              <a:rPr lang="el-GR" sz="2200" b="1">
                <a:solidFill>
                  <a:srgbClr val="7030A0"/>
                </a:solidFill>
                <a:latin typeface="Calibri" pitchFamily="34" charset="0"/>
                <a:ea typeface="Calibri" pitchFamily="34" charset="0"/>
                <a:cs typeface="Calibri" pitchFamily="34" charset="0"/>
              </a:rPr>
              <a:t>Καλά καθορισμένο σώμα γνώσεων</a:t>
            </a:r>
          </a:p>
          <a:p>
            <a:pPr>
              <a:lnSpc>
                <a:spcPct val="80000"/>
              </a:lnSpc>
            </a:pPr>
            <a:r>
              <a:rPr lang="el-GR" sz="2200" b="1">
                <a:solidFill>
                  <a:srgbClr val="7030A0"/>
                </a:solidFill>
                <a:latin typeface="Calibri" pitchFamily="34" charset="0"/>
                <a:ea typeface="Calibri" pitchFamily="34" charset="0"/>
                <a:cs typeface="Calibri" pitchFamily="34" charset="0"/>
              </a:rPr>
              <a:t>Ισχυρό προσανατολισμό προς την παροχή υπηρεσιών</a:t>
            </a:r>
          </a:p>
          <a:p>
            <a:pPr>
              <a:lnSpc>
                <a:spcPct val="80000"/>
              </a:lnSpc>
            </a:pPr>
            <a:r>
              <a:rPr lang="el-GR" sz="2200" b="1">
                <a:solidFill>
                  <a:srgbClr val="7030A0"/>
                </a:solidFill>
                <a:latin typeface="Calibri" pitchFamily="34" charset="0"/>
                <a:ea typeface="Calibri" pitchFamily="34" charset="0"/>
                <a:cs typeface="Calibri" pitchFamily="34" charset="0"/>
              </a:rPr>
              <a:t>Αναγνωρισμένο κύρος από κάποια επαγγελματική ομάδα</a:t>
            </a:r>
          </a:p>
          <a:p>
            <a:pPr>
              <a:lnSpc>
                <a:spcPct val="80000"/>
              </a:lnSpc>
            </a:pPr>
            <a:r>
              <a:rPr lang="el-GR" sz="2200" b="1">
                <a:solidFill>
                  <a:srgbClr val="7030A0"/>
                </a:solidFill>
                <a:latin typeface="Calibri" pitchFamily="34" charset="0"/>
                <a:ea typeface="Calibri" pitchFamily="34" charset="0"/>
                <a:cs typeface="Calibri" pitchFamily="34" charset="0"/>
              </a:rPr>
              <a:t>Κώδικα ηθικής</a:t>
            </a:r>
          </a:p>
          <a:p>
            <a:pPr>
              <a:lnSpc>
                <a:spcPct val="80000"/>
              </a:lnSpc>
            </a:pPr>
            <a:r>
              <a:rPr lang="el-GR" sz="2200" b="1">
                <a:solidFill>
                  <a:srgbClr val="7030A0"/>
                </a:solidFill>
                <a:latin typeface="Calibri" pitchFamily="34" charset="0"/>
                <a:ea typeface="Calibri" pitchFamily="34" charset="0"/>
                <a:cs typeface="Calibri" pitchFamily="34" charset="0"/>
              </a:rPr>
              <a:t>Επαγγελματική οργάνωση βασισμένη πρότυπα</a:t>
            </a:r>
          </a:p>
          <a:p>
            <a:pPr>
              <a:lnSpc>
                <a:spcPct val="80000"/>
              </a:lnSpc>
            </a:pPr>
            <a:r>
              <a:rPr lang="el-GR" sz="2200" b="1">
                <a:solidFill>
                  <a:srgbClr val="7030A0"/>
                </a:solidFill>
                <a:latin typeface="Calibri" pitchFamily="34" charset="0"/>
                <a:ea typeface="Calibri" pitchFamily="34" charset="0"/>
                <a:cs typeface="Calibri" pitchFamily="34" charset="0"/>
              </a:rPr>
              <a:t>Συνεχιζόμενη έρευνα</a:t>
            </a:r>
          </a:p>
          <a:p>
            <a:pPr>
              <a:lnSpc>
                <a:spcPct val="80000"/>
              </a:lnSpc>
            </a:pPr>
            <a:r>
              <a:rPr lang="el-GR" sz="2200" b="1">
                <a:solidFill>
                  <a:srgbClr val="7030A0"/>
                </a:solidFill>
                <a:latin typeface="Calibri" pitchFamily="34" charset="0"/>
                <a:ea typeface="Calibri" pitchFamily="34" charset="0"/>
                <a:cs typeface="Calibri" pitchFamily="34" charset="0"/>
              </a:rPr>
              <a:t>Αυτονομία</a:t>
            </a:r>
          </a:p>
          <a:p>
            <a:pPr>
              <a:lnSpc>
                <a:spcPct val="80000"/>
              </a:lnSpc>
            </a:pPr>
            <a:endParaRPr lang="el-GR" sz="22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549275"/>
            <a:ext cx="7499350" cy="785813"/>
          </a:xfrm>
        </p:spPr>
        <p:txBody>
          <a:bodyPr>
            <a:normAutofit fontScale="90000"/>
          </a:bodyPr>
          <a:lstStyle/>
          <a:p>
            <a:pPr algn="ctr" fontAlgn="auto">
              <a:spcAft>
                <a:spcPts val="0"/>
              </a:spcAft>
              <a:defRPr/>
            </a:pPr>
            <a:r>
              <a:rPr lang="el-GR" sz="3100" b="1" dirty="0">
                <a:solidFill>
                  <a:schemeClr val="tx2">
                    <a:satMod val="130000"/>
                  </a:schemeClr>
                </a:solidFill>
                <a:effectLst/>
              </a:rPr>
              <a:t>Χαρακτηριστικά του κατόχου πτυχίου βασικού τίτλου σπουδών στη Νοσηλευτική</a:t>
            </a:r>
            <a:br>
              <a:rPr lang="el-GR" dirty="0">
                <a:solidFill>
                  <a:schemeClr val="tx2">
                    <a:satMod val="130000"/>
                  </a:schemeClr>
                </a:solidFill>
              </a:rPr>
            </a:br>
            <a:endParaRPr lang="el-GR" dirty="0">
              <a:solidFill>
                <a:schemeClr val="tx2">
                  <a:satMod val="130000"/>
                </a:schemeClr>
              </a:solidFill>
            </a:endParaRPr>
          </a:p>
        </p:txBody>
      </p:sp>
      <p:sp>
        <p:nvSpPr>
          <p:cNvPr id="3" name="2 - Θέση περιεχομένου"/>
          <p:cNvSpPr>
            <a:spLocks noGrp="1"/>
          </p:cNvSpPr>
          <p:nvPr>
            <p:ph idx="1"/>
          </p:nvPr>
        </p:nvSpPr>
        <p:spPr>
          <a:xfrm>
            <a:off x="1143000" y="1447800"/>
            <a:ext cx="7791450" cy="4767263"/>
          </a:xfrm>
          <a:solidFill>
            <a:schemeClr val="accent5">
              <a:lumMod val="40000"/>
              <a:lumOff val="60000"/>
            </a:schemeClr>
          </a:solidFill>
          <a:ln w="57150">
            <a:solidFill>
              <a:schemeClr val="tx1"/>
            </a:solidFill>
          </a:ln>
        </p:spPr>
        <p:txBody>
          <a:bodyPr>
            <a:normAutofit fontScale="70000" lnSpcReduction="20000"/>
          </a:bodyPr>
          <a:lstStyle/>
          <a:p>
            <a:pPr marL="365760" indent="-283464" fontAlgn="auto">
              <a:spcAft>
                <a:spcPts val="0"/>
              </a:spcAft>
              <a:buFont typeface="Wingdings 2"/>
              <a:buChar char=""/>
              <a:defRPr/>
            </a:pPr>
            <a:r>
              <a:rPr lang="el-GR" dirty="0">
                <a:latin typeface="Calibri" pitchFamily="34" charset="0"/>
                <a:cs typeface="Times New Roman" pitchFamily="18" charset="0"/>
              </a:rPr>
              <a:t>Παρέχει επαγγελματική νοσηλευτική φροντίδα. </a:t>
            </a:r>
          </a:p>
          <a:p>
            <a:pPr marL="365760" indent="-283464" fontAlgn="auto">
              <a:spcAft>
                <a:spcPts val="0"/>
              </a:spcAft>
              <a:buFont typeface="Wingdings 2"/>
              <a:buChar char=""/>
              <a:defRPr/>
            </a:pPr>
            <a:r>
              <a:rPr lang="el-GR" dirty="0">
                <a:latin typeface="Calibri" pitchFamily="34" charset="0"/>
                <a:cs typeface="Times New Roman" pitchFamily="18" charset="0"/>
              </a:rPr>
              <a:t>Συνδυάζει  τη θεωρία και την εμπειρία με την πρακτική άσκηση.</a:t>
            </a:r>
          </a:p>
          <a:p>
            <a:pPr marL="365760" indent="-283464" fontAlgn="auto">
              <a:spcAft>
                <a:spcPts val="0"/>
              </a:spcAft>
              <a:buFont typeface="Wingdings 2"/>
              <a:buChar char=""/>
              <a:defRPr/>
            </a:pPr>
            <a:r>
              <a:rPr lang="el-GR" dirty="0">
                <a:latin typeface="Calibri" pitchFamily="34" charset="0"/>
                <a:cs typeface="Times New Roman" pitchFamily="18" charset="0"/>
              </a:rPr>
              <a:t>Χρησιμοποιεί τη νοσηλευτική διεργασία για την παροχή νοσηλευτικής φροντίδας.</a:t>
            </a:r>
          </a:p>
          <a:p>
            <a:pPr marL="365760" indent="-283464" fontAlgn="auto">
              <a:spcAft>
                <a:spcPts val="0"/>
              </a:spcAft>
              <a:buFont typeface="Wingdings 2"/>
              <a:buChar char=""/>
              <a:defRPr/>
            </a:pPr>
            <a:r>
              <a:rPr lang="el-GR" dirty="0">
                <a:latin typeface="Calibri" pitchFamily="34" charset="0"/>
                <a:cs typeface="Times New Roman" pitchFamily="18" charset="0"/>
              </a:rPr>
              <a:t>Αναλαμβάνει την ευθύνη για την αξιολόγηση της αποτελεσματικότητας της δικής του νοσηλευτικής πρακτικής</a:t>
            </a:r>
          </a:p>
          <a:p>
            <a:pPr marL="365760" indent="-283464" fontAlgn="auto">
              <a:spcAft>
                <a:spcPts val="0"/>
              </a:spcAft>
              <a:buFont typeface="Wingdings 2"/>
              <a:buChar char=""/>
              <a:defRPr/>
            </a:pPr>
            <a:r>
              <a:rPr lang="el-GR" dirty="0">
                <a:latin typeface="Calibri" pitchFamily="34" charset="0"/>
                <a:cs typeface="Times New Roman" pitchFamily="18" charset="0"/>
              </a:rPr>
              <a:t>Προάγει την ποιότητα της νοσηλευτικής φροντίδας.  </a:t>
            </a:r>
          </a:p>
          <a:p>
            <a:pPr marL="365760" indent="-283464" fontAlgn="auto">
              <a:spcAft>
                <a:spcPts val="0"/>
              </a:spcAft>
              <a:buFont typeface="Wingdings 2"/>
              <a:buChar char=""/>
              <a:defRPr/>
            </a:pPr>
            <a:r>
              <a:rPr lang="el-GR" dirty="0">
                <a:latin typeface="Calibri" pitchFamily="34" charset="0"/>
                <a:cs typeface="Times New Roman" pitchFamily="18" charset="0"/>
              </a:rPr>
              <a:t>Αξιολογεί την έρευνα ως προς την εφαρμογή των ευρημάτων της στη νοσηλευτική πρακτική.</a:t>
            </a:r>
          </a:p>
          <a:p>
            <a:pPr marL="365760" indent="-283464" fontAlgn="auto">
              <a:spcAft>
                <a:spcPts val="0"/>
              </a:spcAft>
              <a:buFont typeface="Wingdings 2"/>
              <a:buChar char=""/>
              <a:defRPr/>
            </a:pPr>
            <a:r>
              <a:rPr lang="el-GR" dirty="0">
                <a:latin typeface="Calibri" pitchFamily="34" charset="0"/>
                <a:cs typeface="Times New Roman" pitchFamily="18" charset="0"/>
              </a:rPr>
              <a:t>Συμμετέχει  στη διεπιστημονική ομάδα προς όφελος του ασθενή αλλά και της κοινότητας.</a:t>
            </a:r>
          </a:p>
          <a:p>
            <a:pPr marL="365760" indent="-283464" fontAlgn="auto">
              <a:spcAft>
                <a:spcPts val="0"/>
              </a:spcAft>
              <a:buFont typeface="Wingdings 2"/>
              <a:buChar char=""/>
              <a:defRPr/>
            </a:pPr>
            <a:r>
              <a:rPr lang="el-GR" dirty="0">
                <a:latin typeface="Calibri" pitchFamily="34" charset="0"/>
                <a:cs typeface="Times New Roman" pitchFamily="18" charset="0"/>
              </a:rPr>
              <a:t>Ενσωματώνει τις επαγγελματικές αξίες καθώς και τις ηθικές και νομικές δεσμεύσεις της νοσηλευτικής στη νοσηλευτική πρακτική.</a:t>
            </a:r>
          </a:p>
          <a:p>
            <a:pPr marL="365760" indent="-283464" fontAlgn="auto">
              <a:spcAft>
                <a:spcPts val="0"/>
              </a:spcAft>
              <a:buFont typeface="Wingdings 2"/>
              <a:buChar char=""/>
              <a:defRPr/>
            </a:pPr>
            <a:endParaRPr lang="el-GR"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1563" y="274638"/>
            <a:ext cx="7862887" cy="1143000"/>
          </a:xfrm>
        </p:spPr>
        <p:txBody>
          <a:bodyPr>
            <a:noAutofit/>
          </a:bodyPr>
          <a:lstStyle/>
          <a:p>
            <a:pPr algn="ctr" fontAlgn="auto">
              <a:spcAft>
                <a:spcPts val="0"/>
              </a:spcAft>
              <a:defRPr/>
            </a:pPr>
            <a:r>
              <a:rPr lang="el-GR" sz="2000" b="1" dirty="0">
                <a:solidFill>
                  <a:srgbClr val="FF0000"/>
                </a:solidFill>
                <a:effectLst/>
              </a:rPr>
              <a:t>Πρότυπα Αμερικανικού Συνδέσμου Νοσηλευτών για την Κλινική Νοσηλευτική Πρακτική.</a:t>
            </a:r>
            <a:br>
              <a:rPr lang="el-GR" sz="2800" b="1" dirty="0">
                <a:solidFill>
                  <a:srgbClr val="FF0000"/>
                </a:solidFill>
                <a:effectLst/>
              </a:rPr>
            </a:br>
            <a:r>
              <a:rPr lang="el-GR" sz="2800" b="1" dirty="0">
                <a:solidFill>
                  <a:srgbClr val="FF0000"/>
                </a:solidFill>
                <a:effectLst/>
              </a:rPr>
              <a:t>Ο καλός νοσηλευτής πρέπει να:</a:t>
            </a:r>
            <a:endParaRPr lang="el-GR" sz="2800" dirty="0">
              <a:solidFill>
                <a:schemeClr val="tx2">
                  <a:satMod val="130000"/>
                </a:schemeClr>
              </a:solidFill>
            </a:endParaRPr>
          </a:p>
        </p:txBody>
      </p:sp>
      <p:sp>
        <p:nvSpPr>
          <p:cNvPr id="3" name="2 - Θέση περιεχομένου"/>
          <p:cNvSpPr>
            <a:spLocks noGrp="1"/>
          </p:cNvSpPr>
          <p:nvPr>
            <p:ph idx="1"/>
          </p:nvPr>
        </p:nvSpPr>
        <p:spPr>
          <a:xfrm>
            <a:off x="1214438" y="1785938"/>
            <a:ext cx="7720012" cy="4286250"/>
          </a:xfrm>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pPr marL="365760" indent="-283464" fontAlgn="auto">
              <a:spcAft>
                <a:spcPts val="0"/>
              </a:spcAft>
              <a:buFont typeface="Wingdings 2"/>
              <a:buChar char=""/>
              <a:defRPr/>
            </a:pPr>
            <a:r>
              <a:rPr lang="el-GR" b="1" i="1" dirty="0">
                <a:solidFill>
                  <a:srgbClr val="0070C0"/>
                </a:solidFill>
              </a:rPr>
              <a:t>Έχει ποιότητα στη φροντίδα</a:t>
            </a:r>
          </a:p>
          <a:p>
            <a:pPr marL="365760" indent="-283464" fontAlgn="auto">
              <a:spcAft>
                <a:spcPts val="0"/>
              </a:spcAft>
              <a:buFont typeface="Wingdings 2"/>
              <a:buChar char=""/>
              <a:defRPr/>
            </a:pPr>
            <a:r>
              <a:rPr lang="el-GR" i="1" dirty="0"/>
              <a:t>Ακολουθεί τα επαγγελματικά πρότυπα και τους  ισχύοντες νόμους και κανονισμούς</a:t>
            </a:r>
            <a:endParaRPr lang="el-GR" dirty="0"/>
          </a:p>
          <a:p>
            <a:pPr marL="365760" indent="-283464" fontAlgn="auto">
              <a:spcAft>
                <a:spcPts val="0"/>
              </a:spcAft>
              <a:buFont typeface="Wingdings 2"/>
              <a:buChar char=""/>
              <a:defRPr/>
            </a:pPr>
            <a:r>
              <a:rPr lang="el-GR" b="1" i="1" dirty="0">
                <a:solidFill>
                  <a:srgbClr val="0070C0"/>
                </a:solidFill>
              </a:rPr>
              <a:t>Εκπαιδεύεται με συστηματικό τρόπο.</a:t>
            </a:r>
            <a:r>
              <a:rPr lang="el-GR" i="1" dirty="0"/>
              <a:t> </a:t>
            </a:r>
            <a:endParaRPr lang="el-GR" dirty="0"/>
          </a:p>
          <a:p>
            <a:pPr marL="365760" indent="-283464" fontAlgn="auto">
              <a:spcAft>
                <a:spcPts val="0"/>
              </a:spcAft>
              <a:buFont typeface="Wingdings 2"/>
              <a:buChar char=""/>
              <a:defRPr/>
            </a:pPr>
            <a:r>
              <a:rPr lang="el-GR" i="1" dirty="0"/>
              <a:t>Έχει συναδελφικότητα και ικανότητα συνεργασίας</a:t>
            </a:r>
            <a:endParaRPr lang="el-GR" dirty="0"/>
          </a:p>
          <a:p>
            <a:pPr marL="365760" indent="-283464" fontAlgn="auto">
              <a:spcAft>
                <a:spcPts val="0"/>
              </a:spcAft>
              <a:buFont typeface="Wingdings 2"/>
              <a:buChar char=""/>
              <a:defRPr/>
            </a:pPr>
            <a:r>
              <a:rPr lang="el-GR" b="1" i="1" dirty="0">
                <a:solidFill>
                  <a:srgbClr val="0070C0"/>
                </a:solidFill>
              </a:rPr>
              <a:t>Έχει ηθική</a:t>
            </a:r>
            <a:endParaRPr lang="el-GR" b="1" dirty="0">
              <a:solidFill>
                <a:srgbClr val="0070C0"/>
              </a:solidFill>
            </a:endParaRPr>
          </a:p>
          <a:p>
            <a:pPr marL="365760" indent="-283464" fontAlgn="auto">
              <a:spcAft>
                <a:spcPts val="0"/>
              </a:spcAft>
              <a:buFont typeface="Wingdings 2"/>
              <a:buChar char=""/>
              <a:defRPr/>
            </a:pPr>
            <a:r>
              <a:rPr lang="el-GR" i="1" dirty="0"/>
              <a:t>Εφαρμόζει τα ερευνητικά αποτελέσματα στην πράξη</a:t>
            </a:r>
            <a:endParaRPr lang="el-GR" dirty="0"/>
          </a:p>
          <a:p>
            <a:pPr marL="365760" indent="-283464" fontAlgn="auto">
              <a:spcAft>
                <a:spcPts val="0"/>
              </a:spcAft>
              <a:buFont typeface="Wingdings 2"/>
              <a:buChar char=""/>
              <a:defRPr/>
            </a:pPr>
            <a:r>
              <a:rPr lang="el-GR" sz="3100" b="1" i="1" dirty="0">
                <a:solidFill>
                  <a:srgbClr val="0070C0"/>
                </a:solidFill>
              </a:rPr>
              <a:t>Λαμβάνει υπόψη τις διάφορες πηγές προς όφελος του ασθενή π.χ. </a:t>
            </a:r>
            <a:r>
              <a:rPr lang="el-GR" sz="3100" b="1" dirty="0">
                <a:solidFill>
                  <a:srgbClr val="0070C0"/>
                </a:solidFill>
              </a:rPr>
              <a:t>παράγοντες οι οποίοι αφορούν την ασφάλεια, την αποτελεσματικότητα και το κόστος στο σχεδιασμό και την παροχή της φροντίδας του ασθενούς</a:t>
            </a:r>
          </a:p>
          <a:p>
            <a:pPr marL="365760" indent="-283464" fontAlgn="auto">
              <a:spcAft>
                <a:spcPts val="0"/>
              </a:spcAft>
              <a:buFont typeface="Wingdings 2"/>
              <a:buChar char=""/>
              <a:defRPr/>
            </a:pP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85875" y="714375"/>
            <a:ext cx="7497763" cy="642938"/>
          </a:xfrm>
        </p:spPr>
        <p:txBody>
          <a:bodyPr>
            <a:normAutofit fontScale="90000"/>
          </a:bodyPr>
          <a:lstStyle/>
          <a:p>
            <a:pPr algn="ctr" fontAlgn="auto">
              <a:spcAft>
                <a:spcPts val="0"/>
              </a:spcAft>
              <a:defRPr/>
            </a:pPr>
            <a:br>
              <a:rPr lang="el-GR" b="1" dirty="0">
                <a:solidFill>
                  <a:srgbClr val="00B050"/>
                </a:solidFill>
                <a:effectLst/>
              </a:rPr>
            </a:br>
            <a:r>
              <a:rPr lang="el-GR" sz="4000" b="1" dirty="0">
                <a:solidFill>
                  <a:srgbClr val="00B050"/>
                </a:solidFill>
                <a:effectLst/>
              </a:rPr>
              <a:t>Στόχοι της Νοσηλευτικής</a:t>
            </a:r>
            <a:br>
              <a:rPr lang="el-GR" sz="4000" dirty="0">
                <a:solidFill>
                  <a:schemeClr val="tx2">
                    <a:satMod val="130000"/>
                  </a:schemeClr>
                </a:solidFill>
              </a:rPr>
            </a:br>
            <a:endParaRPr lang="el-GR" sz="4000" dirty="0">
              <a:solidFill>
                <a:schemeClr val="tx2">
                  <a:satMod val="130000"/>
                </a:schemeClr>
              </a:solidFill>
            </a:endParaRPr>
          </a:p>
        </p:txBody>
      </p:sp>
      <p:sp>
        <p:nvSpPr>
          <p:cNvPr id="3" name="2 - Θέση περιεχομένου"/>
          <p:cNvSpPr>
            <a:spLocks noGrp="1"/>
          </p:cNvSpPr>
          <p:nvPr>
            <p:ph idx="1"/>
          </p:nvPr>
        </p:nvSpPr>
        <p:spPr>
          <a:xfrm>
            <a:off x="1357290" y="2143116"/>
            <a:ext cx="7286676" cy="3000396"/>
          </a:xfrm>
          <a:solidFill>
            <a:schemeClr val="accent6">
              <a:lumMod val="20000"/>
              <a:lumOff val="80000"/>
            </a:schemeClr>
          </a:solidFill>
          <a:ln w="12700" cmpd="thickThin">
            <a:solidFill>
              <a:schemeClr val="tx1"/>
            </a:solidFill>
          </a:ln>
        </p:spPr>
        <p:txBody>
          <a:bodyPr>
            <a:normAutofit fontScale="62500" lnSpcReduction="20000"/>
            <a:scene3d>
              <a:camera prst="orthographicFront"/>
              <a:lightRig rig="threePt" dir="t"/>
            </a:scene3d>
            <a:sp3d extrusionH="57150">
              <a:bevelT w="38100" h="38100" prst="slope"/>
            </a:sp3d>
          </a:bodyPr>
          <a:lstStyle/>
          <a:p>
            <a:pPr marL="365760" indent="-283464" fontAlgn="auto">
              <a:spcAft>
                <a:spcPts val="0"/>
              </a:spcAft>
              <a:buFont typeface="Wingdings 2"/>
              <a:buBlip>
                <a:blip r:embed="rId3"/>
              </a:buBlip>
              <a:defRPr/>
            </a:pPr>
            <a:r>
              <a:rPr lang="el-GR" sz="3800" dirty="0"/>
              <a:t> Η προαγωγή της ευεξίας</a:t>
            </a:r>
          </a:p>
          <a:p>
            <a:pPr marL="365760" indent="-283464" fontAlgn="auto">
              <a:spcAft>
                <a:spcPts val="0"/>
              </a:spcAft>
              <a:buFont typeface="Wingdings 2"/>
              <a:buNone/>
              <a:defRPr/>
            </a:pPr>
            <a:endParaRPr lang="el-GR" sz="3800" dirty="0"/>
          </a:p>
          <a:p>
            <a:pPr marL="365760" indent="-283464" fontAlgn="auto">
              <a:spcAft>
                <a:spcPts val="0"/>
              </a:spcAft>
              <a:buFont typeface="Wingdings 2"/>
              <a:buBlip>
                <a:blip r:embed="rId3"/>
              </a:buBlip>
              <a:defRPr/>
            </a:pPr>
            <a:r>
              <a:rPr lang="el-GR" sz="3800" dirty="0"/>
              <a:t> Η πρόληψη της ασθένειας</a:t>
            </a:r>
          </a:p>
          <a:p>
            <a:pPr marL="365760" indent="-283464" fontAlgn="auto">
              <a:spcAft>
                <a:spcPts val="0"/>
              </a:spcAft>
              <a:buFont typeface="Wingdings 2"/>
              <a:buNone/>
              <a:defRPr/>
            </a:pPr>
            <a:endParaRPr lang="el-GR" sz="3800" dirty="0"/>
          </a:p>
          <a:p>
            <a:pPr marL="365760" indent="-283464" fontAlgn="auto">
              <a:spcAft>
                <a:spcPts val="0"/>
              </a:spcAft>
              <a:buFont typeface="Wingdings 2"/>
              <a:buBlip>
                <a:blip r:embed="rId3"/>
              </a:buBlip>
              <a:defRPr/>
            </a:pPr>
            <a:r>
              <a:rPr lang="el-GR" sz="3800" dirty="0"/>
              <a:t> Η θεραπεία</a:t>
            </a:r>
          </a:p>
          <a:p>
            <a:pPr marL="82296" indent="0" fontAlgn="auto">
              <a:spcAft>
                <a:spcPts val="0"/>
              </a:spcAft>
              <a:buFont typeface="Wingdings 2"/>
              <a:buNone/>
              <a:defRPr/>
            </a:pPr>
            <a:endParaRPr lang="el-GR" sz="3800" dirty="0"/>
          </a:p>
          <a:p>
            <a:pPr marL="365760" indent="-283464" fontAlgn="auto">
              <a:spcAft>
                <a:spcPts val="0"/>
              </a:spcAft>
              <a:buFont typeface="Wingdings 2"/>
              <a:buBlip>
                <a:blip r:embed="rId3"/>
              </a:buBlip>
              <a:defRPr/>
            </a:pPr>
            <a:r>
              <a:rPr lang="el-GR" sz="3800" dirty="0"/>
              <a:t> Η διευκόλυνση της επιτυχούς αντιμετώπισης των προβλημάτων υγείας/αποκατάσταση.</a:t>
            </a:r>
          </a:p>
          <a:p>
            <a:pPr marL="365760" indent="-283464" fontAlgn="auto">
              <a:spcAft>
                <a:spcPts val="0"/>
              </a:spcAft>
              <a:buFont typeface="Wingdings 2"/>
              <a:buChar char=""/>
              <a:defRPr/>
            </a:pP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28" y="357166"/>
            <a:ext cx="7498080" cy="846158"/>
          </a:xfrm>
        </p:spPr>
        <p:style>
          <a:lnRef idx="0">
            <a:schemeClr val="accent6"/>
          </a:lnRef>
          <a:fillRef idx="3">
            <a:schemeClr val="accent6"/>
          </a:fillRef>
          <a:effectRef idx="3">
            <a:schemeClr val="accent6"/>
          </a:effectRef>
          <a:fontRef idx="minor">
            <a:schemeClr val="lt1"/>
          </a:fontRef>
        </p:style>
        <p:txBody>
          <a:bodyPr>
            <a:normAutofit fontScale="90000"/>
          </a:bodyPr>
          <a:lstStyle/>
          <a:p>
            <a:pPr algn="ctr" fontAlgn="auto">
              <a:spcAft>
                <a:spcPts val="0"/>
              </a:spcAft>
              <a:defRPr/>
            </a:pPr>
            <a:br>
              <a:rPr lang="en-US" sz="4000" b="1" dirty="0">
                <a:solidFill>
                  <a:srgbClr val="00B050"/>
                </a:solidFill>
                <a:effectLst/>
              </a:rPr>
            </a:br>
            <a:r>
              <a:rPr lang="el-GR" sz="2700" b="1" dirty="0">
                <a:solidFill>
                  <a:schemeClr val="bg1"/>
                </a:solidFill>
                <a:effectLst/>
              </a:rPr>
              <a:t>Στόχοι της Νοσηλευτικής</a:t>
            </a:r>
            <a:br>
              <a:rPr lang="el-GR" sz="4000" b="1" dirty="0">
                <a:solidFill>
                  <a:schemeClr val="bg1"/>
                </a:solidFill>
                <a:effectLst/>
              </a:rPr>
            </a:br>
            <a:r>
              <a:rPr lang="el-GR" sz="3600" b="1" dirty="0">
                <a:solidFill>
                  <a:schemeClr val="bg1"/>
                </a:solidFill>
                <a:effectLst/>
              </a:rPr>
              <a:t>α) Προαγωγή της Ευεξίας</a:t>
            </a:r>
            <a:br>
              <a:rPr lang="el-GR" sz="4000" dirty="0"/>
            </a:br>
            <a:endParaRPr lang="el-GR" sz="4000" dirty="0"/>
          </a:p>
        </p:txBody>
      </p:sp>
      <p:sp>
        <p:nvSpPr>
          <p:cNvPr id="3" name="2 - Θέση περιεχομένου"/>
          <p:cNvSpPr>
            <a:spLocks noGrp="1"/>
          </p:cNvSpPr>
          <p:nvPr>
            <p:ph idx="1"/>
          </p:nvPr>
        </p:nvSpPr>
        <p:spPr>
          <a:xfrm>
            <a:off x="1357313" y="1571625"/>
            <a:ext cx="7497762" cy="4195763"/>
          </a:xfrm>
        </p:spPr>
        <p:txBody>
          <a:bodyPr>
            <a:normAutofit/>
          </a:bodyPr>
          <a:lstStyle/>
          <a:p>
            <a:pPr>
              <a:lnSpc>
                <a:spcPct val="90000"/>
              </a:lnSpc>
            </a:pPr>
            <a:r>
              <a:rPr lang="el-GR" sz="2200" b="1">
                <a:latin typeface="Calibri" pitchFamily="34" charset="0"/>
                <a:ea typeface="Calibri" pitchFamily="34" charset="0"/>
                <a:cs typeface="Calibri" pitchFamily="34" charset="0"/>
              </a:rPr>
              <a:t>Ευεξία </a:t>
            </a:r>
            <a:r>
              <a:rPr lang="el-GR" sz="2200">
                <a:latin typeface="Calibri" pitchFamily="34" charset="0"/>
                <a:ea typeface="Calibri" pitchFamily="34" charset="0"/>
                <a:cs typeface="Calibri" pitchFamily="34" charset="0"/>
              </a:rPr>
              <a:t>(</a:t>
            </a:r>
            <a:r>
              <a:rPr lang="en-US" sz="2200">
                <a:latin typeface="Calibri" pitchFamily="34" charset="0"/>
                <a:ea typeface="Calibri" pitchFamily="34" charset="0"/>
                <a:cs typeface="Calibri" pitchFamily="34" charset="0"/>
              </a:rPr>
              <a:t>wellness</a:t>
            </a:r>
            <a:r>
              <a:rPr lang="el-GR" sz="2200">
                <a:latin typeface="Calibri" pitchFamily="34" charset="0"/>
                <a:ea typeface="Calibri" pitchFamily="34" charset="0"/>
                <a:cs typeface="Calibri" pitchFamily="34" charset="0"/>
              </a:rPr>
              <a:t>) είναι μία κατάσταση της ανθρώπινης λειτουργίας η οποία μπορεί </a:t>
            </a:r>
            <a:r>
              <a:rPr lang="el-GR" sz="2400" b="1" i="1" u="sng">
                <a:solidFill>
                  <a:srgbClr val="C32D2E"/>
                </a:solidFill>
                <a:latin typeface="Calibri" pitchFamily="34" charset="0"/>
                <a:ea typeface="Calibri" pitchFamily="34" charset="0"/>
                <a:cs typeface="Calibri" pitchFamily="34" charset="0"/>
              </a:rPr>
              <a:t>να ορισθεί ως η επίτευξη του μέγιστου δυνατού δυναμικού της λειτουργικότητας του ανθρώπου </a:t>
            </a:r>
            <a:r>
              <a:rPr lang="el-GR" sz="2200">
                <a:latin typeface="Calibri" pitchFamily="34" charset="0"/>
                <a:ea typeface="Calibri" pitchFamily="34" charset="0"/>
                <a:cs typeface="Calibri" pitchFamily="34" charset="0"/>
              </a:rPr>
              <a:t>δηλαδή η προαγωγή της ποιότητας της ζωής του ατόμου σε όλη τη διάρκεια της ζωής του μέσω δραστηριοτήτων που σχεδιάζονται για τη συνεχή βελτίωση της φυσικής, ψυχικής, πνευματικής και συναισθηματικής ευημερίας του. </a:t>
            </a:r>
          </a:p>
          <a:p>
            <a:pPr>
              <a:lnSpc>
                <a:spcPct val="90000"/>
              </a:lnSpc>
            </a:pPr>
            <a:endParaRPr lang="el-GR" sz="2200">
              <a:latin typeface="Calibri" pitchFamily="34" charset="0"/>
              <a:ea typeface="Calibri" pitchFamily="34" charset="0"/>
              <a:cs typeface="Calibri" pitchFamily="34" charset="0"/>
            </a:endParaRPr>
          </a:p>
          <a:p>
            <a:pPr>
              <a:lnSpc>
                <a:spcPct val="90000"/>
              </a:lnSpc>
            </a:pPr>
            <a:r>
              <a:rPr lang="en-US" sz="2200">
                <a:latin typeface="Calibri" pitchFamily="34" charset="0"/>
                <a:ea typeface="Calibri" pitchFamily="34" charset="0"/>
                <a:cs typeface="Calibri" pitchFamily="34" charset="0"/>
              </a:rPr>
              <a:t>H</a:t>
            </a:r>
            <a:r>
              <a:rPr lang="el-GR" sz="2200">
                <a:latin typeface="Calibri" pitchFamily="34" charset="0"/>
                <a:ea typeface="Calibri" pitchFamily="34" charset="0"/>
                <a:cs typeface="Calibri" pitchFamily="34" charset="0"/>
              </a:rPr>
              <a:t> ευεξία είναι εφικτή τόσο για τους ηλικιωμένους, τους χρόνιους αρρώστους ή τους ανθρώπους με ειδικές ανάγκες όσο και για κάθε άλλο άνθρωπο. </a:t>
            </a:r>
          </a:p>
          <a:p>
            <a:pPr>
              <a:lnSpc>
                <a:spcPct val="90000"/>
              </a:lnSpc>
            </a:pPr>
            <a:endParaRPr lang="el-GR" sz="30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1498</TotalTime>
  <Words>2064</Words>
  <Application>Microsoft Office PowerPoint</Application>
  <PresentationFormat>Προβολή στην οθόνη (4:3)</PresentationFormat>
  <Paragraphs>244</Paragraphs>
  <Slides>37</Slides>
  <Notes>29</Notes>
  <HiddenSlides>3</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37</vt:i4>
      </vt:variant>
    </vt:vector>
  </HeadingPairs>
  <TitlesOfParts>
    <vt:vector size="46" baseType="lpstr">
      <vt:lpstr>Arial</vt:lpstr>
      <vt:lpstr>Calibri</vt:lpstr>
      <vt:lpstr>Corbel</vt:lpstr>
      <vt:lpstr>Gill Sans MT</vt:lpstr>
      <vt:lpstr>Times New Roman</vt:lpstr>
      <vt:lpstr>Verdana</vt:lpstr>
      <vt:lpstr>Wingdings</vt:lpstr>
      <vt:lpstr>Wingdings 2</vt:lpstr>
      <vt:lpstr>Ηλιοστάσιο</vt:lpstr>
      <vt:lpstr>   Εισαγωγή στη Νοσηλευτική Επιστήμη </vt:lpstr>
      <vt:lpstr>Ορισμοί της Νοσηλευτικής</vt:lpstr>
      <vt:lpstr> </vt:lpstr>
      <vt:lpstr>Η νοσηλευτική πρακτική ορίζεται ως «τη διάγνωση και θεραπεία των ανθρωπίνων αντιδράσεων σε πραγματικά ή δυνητικά προβλήματα υγείας». Αμερικανικός Σύνδεσμος Νοσηλευτών  (ΑΝΑ) 1980</vt:lpstr>
      <vt:lpstr> Η νοσηλευτική αναγνωρίζεται όλο και περισσότερο ως επάγγελμα, με βάση τα κριτήρια που πρέπει να έχει ένα επάγγελμα: </vt:lpstr>
      <vt:lpstr>Χαρακτηριστικά του κατόχου πτυχίου βασικού τίτλου σπουδών στη Νοσηλευτική </vt:lpstr>
      <vt:lpstr>Πρότυπα Αμερικανικού Συνδέσμου Νοσηλευτών για την Κλινική Νοσηλευτική Πρακτική. Ο καλός νοσηλευτής πρέπει να:</vt:lpstr>
      <vt:lpstr> Στόχοι της Νοσηλευτικής </vt:lpstr>
      <vt:lpstr> Στόχοι της Νοσηλευτικής α) Προαγωγή της Ευεξίας </vt:lpstr>
      <vt:lpstr>Παρουσίαση του PowerPoint</vt:lpstr>
      <vt:lpstr>Παρουσίαση του PowerPoint</vt:lpstr>
      <vt:lpstr>Παρουσίαση του PowerPoint</vt:lpstr>
      <vt:lpstr>Παρουσίαση του PowerPoint</vt:lpstr>
      <vt:lpstr>Σκοπός της Νοσηλευτικής Εκπαίδευσης</vt:lpstr>
      <vt:lpstr>Παρουσίαση του PowerPoint</vt:lpstr>
      <vt:lpstr>Νοσηλευτική εκπαίδευση στην Ελλάδα</vt:lpstr>
      <vt:lpstr> Ταξινόμηση συνεχιζόμενης εκπαίδευσης </vt:lpstr>
      <vt:lpstr>Παρουσίαση του PowerPoint</vt:lpstr>
      <vt:lpstr> Μεταπτυχιακή Εκπαίδευση στη Νοσηλευτική </vt:lpstr>
      <vt:lpstr>Επαγγελματικοί Νοσηλευτικοί Οργανισμοί</vt:lpstr>
      <vt:lpstr>Παρουσίαση του PowerPoint</vt:lpstr>
      <vt:lpstr>Παρουσίαση του PowerPoint</vt:lpstr>
      <vt:lpstr>Παρουσίαση του PowerPoint</vt:lpstr>
      <vt:lpstr>Η νοσηλευτική εξελίσσεται…. </vt:lpstr>
      <vt:lpstr>Παρουσίαση του PowerPoint</vt:lpstr>
      <vt:lpstr>Ηθική </vt:lpstr>
      <vt:lpstr>Θεωρίες περί ηθικής</vt:lpstr>
      <vt:lpstr>Οι βασικές αρχές της βιοηθικής είναι</vt:lpstr>
      <vt:lpstr>Προσέγγιση του ατόμου βασισμένη  στη  φροντίδα</vt:lpstr>
      <vt:lpstr>Παραδείγματα ηθικών προβλημάτων</vt:lpstr>
      <vt:lpstr> Θέματα ηθικών διλημμάτων  </vt:lpstr>
      <vt:lpstr>Παρουσίαση του PowerPoint</vt:lpstr>
      <vt:lpstr>Επιτροπές ηθικής και δεοντολογίας</vt:lpstr>
      <vt:lpstr>Χώροι / Υπηρεσίες που μπορεί να δραστηριοποιηθεί ένας νοσηλευτής</vt:lpstr>
      <vt:lpstr>Διάφοροι ρόλοι του νοσηλευτή</vt:lpstr>
      <vt:lpstr>Ιεραρχία νοσηλευτικού προσωπικού στο νοσοκομείο</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Sofia</dc:creator>
  <cp:lastModifiedBy>SOFIA ZYGA</cp:lastModifiedBy>
  <cp:revision>1</cp:revision>
  <dcterms:modified xsi:type="dcterms:W3CDTF">2024-10-09T07:14:12Z</dcterms:modified>
</cp:coreProperties>
</file>