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307" r:id="rId6"/>
    <p:sldId id="308" r:id="rId7"/>
    <p:sldId id="309" r:id="rId8"/>
    <p:sldId id="310" r:id="rId9"/>
    <p:sldId id="260" r:id="rId10"/>
    <p:sldId id="300" r:id="rId11"/>
    <p:sldId id="261" r:id="rId12"/>
    <p:sldId id="297" r:id="rId13"/>
    <p:sldId id="264" r:id="rId14"/>
    <p:sldId id="262" r:id="rId15"/>
    <p:sldId id="263" r:id="rId16"/>
    <p:sldId id="265" r:id="rId17"/>
    <p:sldId id="311" r:id="rId18"/>
    <p:sldId id="305" r:id="rId19"/>
  </p:sldIdLst>
  <p:sldSz cx="9144000" cy="6858000" type="screen4x3"/>
  <p:notesSz cx="7102475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A17250-3CDC-4974-A6B8-56A941D9536F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A09549-37EA-414E-8CF1-B317BFBBEF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ADF96F-495D-456B-B252-4020A4D9B64D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4" tIns="49532" rIns="99064" bIns="49532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4" tIns="49532" rIns="99064" bIns="49532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EC593B-9F7A-4CF1-8C26-B7C7CCE970D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56BD4-0E3D-458D-955E-CA46D51BCD5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87919-6EC6-4099-9302-B90DEFCC301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F73CC-A041-4191-9775-BD8C43C88914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25FF5-66C9-4CF0-A6DC-DD639D68DD5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301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C44B61-CC73-416B-B472-882EBCCFB5E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50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791F4-74B2-4E1F-A3D6-8D2371E916EC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5C4C4-C6FA-467E-B205-AC41CBEC324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843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04587-9D42-4F1D-9BC8-AD1DD42C8E0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048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49BFE-A042-4FBF-BE47-55E8E70674E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253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EC8EA7-5C69-4CFE-8B77-C61BD20DA1D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69EC0-BF30-47E6-AC54-2BDE002C253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E0F2A-B103-4096-8B3B-21054536317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EBD49-4C43-4B87-A935-2EF967A0B91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087CD-771A-45AF-95DF-AD1AB98AE1D5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4F0EF0-0641-4F7E-A515-41F6AE1A010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8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13B-0C44-4CAB-92AB-FBC2469086D9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CFC6-5E38-4382-A653-F2569D57510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F832-83D4-4996-A88A-BB4DB80632AA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C804-FC6C-448E-8569-6273D63DEF8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A665-D580-45E0-9453-0D765A2677FA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5628-A437-4D48-995B-8EA23E2821F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2979-2C61-491E-8F3E-1C6BBF203EB2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25F-F993-42CD-9AEE-FC6331A233F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8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91FA-AB58-4A40-AB90-E29AEDFACE1B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B3D8-AF45-4FCD-9A7A-46A0927848F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7A5C-5156-4B9E-A638-B94965B16114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18C3-218B-4B05-9D96-724BC1FF13E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D412-7138-4424-85B0-6E0EDA89AC3A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3209-43BD-43B3-956D-DEC0B669CE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6638-8B0B-41A3-B7F1-4C1A783C237A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5619-86A5-4BD3-966F-19ADCF6FD45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5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B7D0-64D4-4D80-87DD-ED03F2516FE9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E487-B6DB-46B4-9C91-3F70FB09A1B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9844-0C25-4FDE-886A-F1C65284179A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5F70-3556-40C7-BEF0-CEFF645B238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8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dirty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0947-7C61-420A-9E02-A3876BC054E7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D1A0-86B2-4209-AB83-5F1DA361656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AA50CA-E126-4CAF-9AE9-747828415E86}" type="datetimeFigureOut">
              <a:rPr lang="el-GR"/>
              <a:pPr>
                <a:defRPr/>
              </a:pPr>
              <a:t>9/4/2021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2B2016F-962E-4065-9724-255704CDFA3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50" y="1643063"/>
            <a:ext cx="7835900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Ιστορία της Νοσηλευτικής</a:t>
            </a:r>
            <a:r>
              <a:rPr lang="el-GR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3" name="Εικόνα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114675"/>
            <a:ext cx="4679951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14438" y="1143000"/>
            <a:ext cx="7497762" cy="4748213"/>
          </a:xfrm>
          <a:solidFill>
            <a:schemeClr val="accent4">
              <a:lumMod val="40000"/>
              <a:lumOff val="60000"/>
            </a:schemeClr>
          </a:solidFill>
          <a:ln w="34925" cmpd="thickThin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3100" b="1" dirty="0">
                <a:latin typeface="+mj-lt"/>
                <a:cs typeface="Arial" pitchFamily="34" charset="0"/>
              </a:rPr>
              <a:t>16ος αιώνας:</a:t>
            </a:r>
            <a:r>
              <a:rPr lang="el-GR" sz="3100" dirty="0">
                <a:latin typeface="+mj-lt"/>
                <a:cs typeface="Arial" pitchFamily="34" charset="0"/>
              </a:rPr>
              <a:t> Η κοινωνία μετακινήθηκε από το θρησκευτικό προσανατολισμό που είχε ως τότε προς την παροχή φροντίδας και τη διεύρυνση της γνώσης</a:t>
            </a:r>
            <a:r>
              <a:rPr lang="el-GR" sz="31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Κλείσιμο μοναστηριών και τρομερή έλλειψη ανθρώπων για την περίθαλψη των αρρώστων. </a:t>
            </a:r>
            <a:r>
              <a:rPr lang="el-GR" b="1" dirty="0">
                <a:solidFill>
                  <a:srgbClr val="FF0000"/>
                </a:solidFill>
              </a:rPr>
              <a:t>Χρησιμοποίηση </a:t>
            </a:r>
            <a:r>
              <a:rPr lang="el-GR" sz="3600" b="1" dirty="0">
                <a:solidFill>
                  <a:srgbClr val="FF0000"/>
                </a:solidFill>
              </a:rPr>
              <a:t>στη νοσηλευτική γυναικών που είχαν καταδικαστεί για κάποιο αδίκημα</a:t>
            </a:r>
            <a:r>
              <a:rPr lang="el-GR" dirty="0"/>
              <a:t> και οι οποίες εξέτιαν την ποινή τους στα νοσοκομεία αντί στις φυλακές. 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/>
              <a:t>Εκτός από την άσχημη φήμη που είχαν, «οι νοσηλεύτριες» αυτές </a:t>
            </a:r>
            <a:r>
              <a:rPr lang="el-GR" b="1" dirty="0">
                <a:solidFill>
                  <a:srgbClr val="FF0000"/>
                </a:solidFill>
              </a:rPr>
              <a:t>έπαιρναν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ένα εξευτελιστικά χαμηλό μισθό και δούλευαν ατελείωτες ώρες κάτω από άθλιες συνθήκες</a:t>
            </a:r>
            <a:r>
              <a:rPr lang="el-GR" dirty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75" y="1285875"/>
            <a:ext cx="7648575" cy="4286250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/>
              <a:t>Μέσα του 18ου μέχρι τον 19ο αιώνα.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Κοινωνικές μεταρρυθμίσεις </a:t>
            </a:r>
            <a:r>
              <a:rPr lang="el-GR" sz="2300" dirty="0"/>
              <a:t>(αλλάζει ο ρόλος της γυναίκας)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Η νοσηλευτική βασίζεται σε ηθικές αξίες. </a:t>
            </a:r>
            <a:r>
              <a:rPr lang="en-US" dirty="0"/>
              <a:t> </a:t>
            </a:r>
            <a:r>
              <a:rPr lang="el-GR" dirty="0"/>
              <a:t>Σταθμός της νοσηλευτικής η γέννηση της </a:t>
            </a:r>
            <a:r>
              <a:rPr lang="en-US" dirty="0"/>
              <a:t>Florence Nightingale.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Η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Florence Nightingale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 ανέβασε το επίπεδο της νοσηλευτικής ώστε να θεωρείται μια σεβαστή απασχόληση, βελτίωσε την ποιότητα της νοσηλευτικής φροντίδας υγείας και θεμελίωσε τη σύγχρονη νοσηλευτική εκπαίδευση.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-3207543" y="3707606"/>
            <a:ext cx="7497762" cy="796925"/>
          </a:xfrm>
        </p:spPr>
        <p:txBody>
          <a:bodyPr vert="horz"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Florence Nightingale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75" y="363538"/>
            <a:ext cx="7648575" cy="5214937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Γεννήθηκε το 1820.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rgbClr val="FF0000"/>
                </a:solidFill>
              </a:rPr>
              <a:t>Κόρη εύπορης οικογένειας μεγάλωσε στην Αγγλία, έκανε καλές σπουδές και ταξίδεψε πολύ.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Σε ηλικία 31 ετών σπούδασε νοσηλευτική.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rgbClr val="FF0000"/>
                </a:solidFill>
              </a:rPr>
              <a:t>Στον πόλεμο της Κριμαίας οργάνωσε για τους Βρετανούς τη νοσηλευτική φροντίδα στο στρατιωτικό νοσοκομείο της Τουρκίας</a:t>
            </a:r>
            <a:r>
              <a:rPr lang="el-GR" dirty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Διέθετε την ικανότητα να ξεπερνά ανυπέρβλητα εμπόδια με επιτυχία, προσπέρασε τις προκαταλήψεις κατά των γυναικών και ανέβασε το επίπεδο των νοσηλευτών.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rgbClr val="FF0000"/>
                </a:solidFill>
              </a:rPr>
              <a:t>Μετά τον πόλεμο, επέστρεψε στην Αγγλία όπου ίδρυσε σχολή εκπαίδευσης νοσηλευτών και εξέδωσε βιβλία σχετικά με τη φροντίδα υγείας και τη νοσηλευτική εκπαίδευση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088" y="5876925"/>
            <a:ext cx="8107362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ημιούργησε για πρώτη φορά ένα οργανωμένο σύστημα πολεμικής νοσοκομειακής πρόνοιας, μειώνοντας τη θνησιμότητα από 42% σε 2%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973138"/>
            <a:ext cx="360362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168275" y="3716338"/>
            <a:ext cx="3743325" cy="1201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ιορτάζεται κάθε χρόνο σε όλο τον κόσμο η ημέρα της γέννησής της, η 12η Μαΐου, ως η ημέρα της νοσηλεύτριας/τή </a:t>
            </a:r>
            <a:endParaRPr lang="el-GR" dirty="0"/>
          </a:p>
        </p:txBody>
      </p:sp>
      <p:pic>
        <p:nvPicPr>
          <p:cNvPr id="37891" name="Εικόνα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0"/>
            <a:ext cx="14287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Εικόνα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5763"/>
            <a:ext cx="1476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Εικόνα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99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857256"/>
          </a:xfr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100" b="1" dirty="0">
                <a:solidFill>
                  <a:srgbClr val="00B050"/>
                </a:solidFill>
              </a:rPr>
              <a:t/>
            </a:r>
            <a:br>
              <a:rPr lang="el-GR" sz="3100" b="1" dirty="0">
                <a:solidFill>
                  <a:srgbClr val="00B050"/>
                </a:solidFill>
              </a:rPr>
            </a:br>
            <a:r>
              <a:rPr lang="el-GR" sz="2700" b="1" dirty="0">
                <a:solidFill>
                  <a:srgbClr val="0070C0"/>
                </a:solidFill>
                <a:effectLst/>
              </a:rPr>
              <a:t>Την τεράστια και διαχρονική συνεισφορά της </a:t>
            </a:r>
            <a:r>
              <a:rPr lang="en-US" sz="2700" dirty="0">
                <a:solidFill>
                  <a:srgbClr val="0070C0"/>
                </a:solidFill>
                <a:effectLst/>
              </a:rPr>
              <a:t>Florence Nightingale</a:t>
            </a:r>
            <a:r>
              <a:rPr lang="el-GR" sz="2700" dirty="0">
                <a:solidFill>
                  <a:srgbClr val="0070C0"/>
                </a:solidFill>
                <a:effectLst/>
              </a:rPr>
              <a:t> </a:t>
            </a:r>
            <a:r>
              <a:rPr lang="el-GR" sz="2700" b="1" dirty="0">
                <a:solidFill>
                  <a:srgbClr val="0070C0"/>
                </a:solidFill>
                <a:effectLst/>
              </a:rPr>
              <a:t>αποτελούν: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512445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αναγνώριση </a:t>
            </a:r>
            <a:r>
              <a:rPr lang="el-GR" b="1" dirty="0">
                <a:solidFill>
                  <a:srgbClr val="0070C0"/>
                </a:solidFill>
              </a:rPr>
              <a:t>των προσωπικών αναγκών του ατόμου </a:t>
            </a:r>
            <a:r>
              <a:rPr lang="el-GR" dirty="0"/>
              <a:t>και του ρόλου του νοσηλευτή στην κάλυψη των αναγκών αυτών.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καθιέρωση </a:t>
            </a:r>
            <a:r>
              <a:rPr lang="el-GR" b="1" dirty="0">
                <a:solidFill>
                  <a:srgbClr val="0070C0"/>
                </a:solidFill>
              </a:rPr>
              <a:t>προτύπων</a:t>
            </a:r>
            <a:r>
              <a:rPr lang="el-GR" dirty="0"/>
              <a:t> για τη διαχείριση του νοσοκομείου.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καθιέρωση της </a:t>
            </a:r>
            <a:r>
              <a:rPr lang="el-GR" b="1" dirty="0">
                <a:solidFill>
                  <a:srgbClr val="0070C0"/>
                </a:solidFill>
              </a:rPr>
              <a:t>συνεχιζόμενης νοσηλευτικής εκπαίδευσης</a:t>
            </a:r>
            <a:r>
              <a:rPr lang="el-GR" dirty="0"/>
              <a:t>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αναγνώριση δύο στοιχείων της νοσηλευτικής -</a:t>
            </a:r>
            <a:r>
              <a:rPr lang="el-GR" u="sng" dirty="0"/>
              <a:t>υγεία και ασθένεια.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πίστη ότι η </a:t>
            </a:r>
            <a:r>
              <a:rPr lang="el-GR" u="sng" dirty="0"/>
              <a:t>νοσηλευτική </a:t>
            </a:r>
            <a:r>
              <a:rPr lang="el-GR" dirty="0"/>
              <a:t>είναι ευδιάκριτη και </a:t>
            </a:r>
            <a:r>
              <a:rPr lang="el-GR" b="1" dirty="0">
                <a:solidFill>
                  <a:srgbClr val="0070C0"/>
                </a:solidFill>
              </a:rPr>
              <a:t>διαφορετική </a:t>
            </a:r>
            <a:r>
              <a:rPr lang="el-GR" dirty="0"/>
              <a:t>από την </a:t>
            </a:r>
            <a:r>
              <a:rPr lang="el-GR" u="sng" dirty="0"/>
              <a:t>ιατρική</a:t>
            </a:r>
            <a:r>
              <a:rPr lang="el-GR" dirty="0"/>
              <a:t>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αναγνώριση της </a:t>
            </a:r>
            <a:r>
              <a:rPr lang="el-GR" b="1" dirty="0">
                <a:solidFill>
                  <a:srgbClr val="0070C0"/>
                </a:solidFill>
              </a:rPr>
              <a:t>αξίας της διατροφής </a:t>
            </a:r>
            <a:r>
              <a:rPr lang="el-GR" dirty="0"/>
              <a:t>για την υγεία.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εγκαθίδρυση της εργοθεραπείας και ψυχαγωγικής θεραπείας στους ασθενείς.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 Η </a:t>
            </a:r>
            <a:r>
              <a:rPr lang="el-GR" b="1" dirty="0">
                <a:solidFill>
                  <a:srgbClr val="0070C0"/>
                </a:solidFill>
              </a:rPr>
              <a:t>διατήρηση αρχείων  </a:t>
            </a:r>
            <a:r>
              <a:rPr lang="el-GR" dirty="0"/>
              <a:t>με λεπτομέρειες, που αναγνωρίζονται ως η αρχή της νοσηλευτικής έρευνας</a:t>
            </a:r>
            <a:r>
              <a:rPr lang="en-US" dirty="0"/>
              <a:t>.</a:t>
            </a:r>
            <a:endParaRPr lang="el-GR" dirty="0"/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Ä"/>
              <a:defRPr/>
            </a:pPr>
            <a:r>
              <a:rPr lang="el-GR" dirty="0"/>
              <a:t>Η καθιέρωση μιας σεβαστής ενασχόλησης για γυναίκες</a:t>
            </a:r>
            <a:r>
              <a:rPr lang="en-US" dirty="0"/>
              <a:t>.</a:t>
            </a: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</a:rPr>
              <a:t>Μετά από την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Florence Nightingale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….</a:t>
            </a:r>
            <a:endParaRPr lang="el-G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75" y="1285875"/>
            <a:ext cx="7648575" cy="52863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Ιδρύθηκαν νοσηλευτικές σχολές,  άμεσα συνδεδεμένες με τα νοσοκομεία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endParaRPr lang="en-US" sz="2000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Δημιουργήθηκαν διάφορα προβλήματα, όπως: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 </a:t>
            </a:r>
            <a:r>
              <a:rPr lang="el-GR" sz="2000" b="1" dirty="0"/>
              <a:t>Η εκπαίδευση </a:t>
            </a:r>
            <a:r>
              <a:rPr lang="el-GR" sz="2000" dirty="0"/>
              <a:t>που παρείχαν βασιζόταν περισσότερο στη </a:t>
            </a:r>
            <a:r>
              <a:rPr lang="el-GR" sz="2000" b="1" dirty="0"/>
              <a:t>μαθητεία παρά σε εκπαιδευτικά προγράμματα</a:t>
            </a:r>
            <a:r>
              <a:rPr lang="el-GR" sz="2000" dirty="0"/>
              <a:t>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Οι περισσότερες σχολές νοσοκομείων οργανώθηκαν με τέτοιο τρόπο ώστε να παρέχουν ένα εύκολα ελεγχόμενο και με ελάχιστο κόστος νοσηλευτικό προσωπικό.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b="1" dirty="0"/>
              <a:t>Οι γυναίκες νοσηλεύτριες</a:t>
            </a:r>
            <a:r>
              <a:rPr lang="el-GR" sz="2000" dirty="0"/>
              <a:t>, τόσο ως φοιτήτριες όσο και ως απόφοιτες των σχολών, </a:t>
            </a:r>
            <a:r>
              <a:rPr lang="el-GR" sz="2000" b="1" dirty="0"/>
              <a:t>βρίσκονταν κάτω από τον πλήρη έλεγχο των ανδρών τόσο των γιατρών όσο και των διοικούντων τα νοσοκομεία.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sz="2000" b="1" dirty="0"/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Με αυτόν τον τρόπο σε πολλές χώρες συνέβαλαν στην </a:t>
            </a:r>
            <a:r>
              <a:rPr lang="el-GR" sz="2000" b="1" dirty="0">
                <a:solidFill>
                  <a:srgbClr val="0070C0"/>
                </a:solidFill>
              </a:rPr>
              <a:t>καθυστέρηση της ανάπτυξης του επαγγελματισμού στη Νοσηλευτική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642938"/>
            <a:ext cx="7499350" cy="5429250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>
                <a:solidFill>
                  <a:srgbClr val="FF0000"/>
                </a:solidFill>
              </a:rPr>
              <a:t>Ο </a:t>
            </a:r>
            <a:r>
              <a:rPr lang="el-GR" sz="4000" b="1" dirty="0">
                <a:solidFill>
                  <a:srgbClr val="FF0000"/>
                </a:solidFill>
              </a:rPr>
              <a:t>2</a:t>
            </a:r>
            <a:r>
              <a:rPr lang="el-GR" b="1" dirty="0">
                <a:solidFill>
                  <a:srgbClr val="FF0000"/>
                </a:solidFill>
              </a:rPr>
              <a:t>°ς  παγκόσμιος πόλεμος</a:t>
            </a:r>
            <a:r>
              <a:rPr lang="en-US" dirty="0"/>
              <a:t>. </a:t>
            </a: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800" dirty="0"/>
              <a:t>          </a:t>
            </a:r>
            <a:r>
              <a:rPr lang="el-GR" sz="2800" dirty="0">
                <a:latin typeface="Calibri" pitchFamily="34" charset="0"/>
              </a:rPr>
              <a:t>Πολλές γυναίκες εργάζονταν εκτός σπιτιού, με μεγαλύτερη ανεξαρτησία και αυτοπεποίθηση. Υπήρχε ανάγκη για περισσότερους νοσηλευτές και μια έκρηξη γνώσεων στην ιατρική και την τεχνολογία που διεύρυνε το ρόλο των νοσηλευτών.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sz="2900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3400" b="1" dirty="0">
                <a:solidFill>
                  <a:srgbClr val="FF0000"/>
                </a:solidFill>
              </a:rPr>
              <a:t>Μετά το 2° παγκόσμιο πόλεμο </a:t>
            </a:r>
            <a:r>
              <a:rPr lang="el-GR" sz="2800" dirty="0"/>
              <a:t>οι προσπάθειες κατευθύνθηκαν προς την αναβάθμιση της νοσηλευτικής εκπαίδευσης σε περιοχές όπως: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sz="2900" dirty="0"/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dirty="0"/>
              <a:t>την κλινική άσκηση σε διάφορους χώρους παροχής φροντίδας υγείας, 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dirty="0"/>
              <a:t>τη διεξαγωγή και δημοσίευση νοσηλευτικών ερευνών και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200" dirty="0"/>
              <a:t>την αναγνώριση του ρόλου της νοσηλευτικής στην προαγωγή της υγείας.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6082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763"/>
            <a:ext cx="82089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5613" y="4292600"/>
            <a:ext cx="339883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Εικόνα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6488" y="2052638"/>
            <a:ext cx="675957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Εικόνα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2071688"/>
            <a:ext cx="36718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Εικόνα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13" y="3706813"/>
            <a:ext cx="1655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Εικόνα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6176963"/>
            <a:ext cx="20986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Εικόνα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8" y="4102100"/>
            <a:ext cx="45450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tx2">
                    <a:satMod val="130000"/>
                  </a:schemeClr>
                </a:solidFill>
              </a:rPr>
              <a:t>Η νοσηλευτική στη Νεώτερη Ελλάδα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47800"/>
            <a:ext cx="8754176" cy="48006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1826: </a:t>
            </a:r>
            <a:r>
              <a:rPr lang="el-GR" dirty="0">
                <a:latin typeface="Calibri" panose="020F0502020204030204" pitchFamily="34" charset="0"/>
              </a:rPr>
              <a:t>Η Ελλάδα παραμένει σε συνθήκες μεσαίωνα. Δεν υπάρχουν νοσοκομεία, οι πληγωμένοι νοσηλεύονται σε σπίτια και μονές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1835: </a:t>
            </a:r>
            <a:r>
              <a:rPr lang="el-GR" dirty="0">
                <a:latin typeface="Calibri" panose="020F0502020204030204" pitchFamily="34" charset="0"/>
              </a:rPr>
              <a:t>Διάταγμα για θεωρητική και πρακτική άσκηση της Ιατρικής. Μέχρι τότε πολλοί ήταν κομπογιαννίτες.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>
                <a:latin typeface="Calibri" panose="020F0502020204030204" pitchFamily="34" charset="0"/>
              </a:rPr>
              <a:t>18</a:t>
            </a:r>
            <a:r>
              <a:rPr lang="el-GR" sz="2900" b="1" dirty="0">
                <a:latin typeface="Calibri" panose="020F0502020204030204" pitchFamily="34" charset="0"/>
              </a:rPr>
              <a:t>36: </a:t>
            </a:r>
            <a:r>
              <a:rPr lang="el-GR" dirty="0">
                <a:latin typeface="Calibri" panose="020F0502020204030204" pitchFamily="34" charset="0"/>
              </a:rPr>
              <a:t>Ιδρύονται πρώτα νοσοκομεία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1837: </a:t>
            </a:r>
            <a:r>
              <a:rPr lang="el-GR" dirty="0">
                <a:latin typeface="Calibri" panose="020F0502020204030204" pitchFamily="34" charset="0"/>
              </a:rPr>
              <a:t>Ίδρυση ιατρική σχολής Αθηνών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1881: </a:t>
            </a:r>
            <a:r>
              <a:rPr lang="el-GR" dirty="0">
                <a:latin typeface="Calibri" panose="020F0502020204030204" pitchFamily="34" charset="0"/>
              </a:rPr>
              <a:t>Ίδρυση Ευαγγελισμού για θεραπεία ασθενών και για εκπαίδευση νοσοκόμων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1914: </a:t>
            </a:r>
            <a:r>
              <a:rPr lang="el-GR" dirty="0">
                <a:latin typeface="Calibri" panose="020F0502020204030204" pitchFamily="34" charset="0"/>
              </a:rPr>
              <a:t>Εκπαιδεύονται οι πρώτες γυναίκες από τον Ε.Ε.Σ.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1924</a:t>
            </a:r>
            <a:r>
              <a:rPr lang="el-GR" dirty="0">
                <a:latin typeface="Calibri" panose="020F0502020204030204" pitchFamily="34" charset="0"/>
              </a:rPr>
              <a:t>: Σχολή ΕΕΣ, τριετούς φοίτησης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1935: </a:t>
            </a:r>
            <a:r>
              <a:rPr lang="el-GR" dirty="0">
                <a:latin typeface="Calibri" panose="020F0502020204030204" pitchFamily="34" charset="0"/>
              </a:rPr>
              <a:t>Ίδρυση σταθμού αιμοδοσίας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1948: </a:t>
            </a:r>
            <a:r>
              <a:rPr lang="el-GR" dirty="0">
                <a:latin typeface="Calibri" panose="020F0502020204030204" pitchFamily="34" charset="0"/>
              </a:rPr>
              <a:t>Κατοχύρωση του νοσηλευτικού επαγγέλματος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1970: </a:t>
            </a:r>
            <a:r>
              <a:rPr lang="el-GR" dirty="0">
                <a:latin typeface="Calibri" panose="020F0502020204030204" pitchFamily="34" charset="0"/>
              </a:rPr>
              <a:t>ΚΑΤΕΕ Νοσηλευτικής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latin typeface="Calibri" panose="020F0502020204030204" pitchFamily="34" charset="0"/>
              </a:rPr>
              <a:t>1983: </a:t>
            </a:r>
            <a:r>
              <a:rPr lang="el-GR" dirty="0">
                <a:latin typeface="Calibri" panose="020F0502020204030204" pitchFamily="34" charset="0"/>
              </a:rPr>
              <a:t>ΤΕΙ Νοσηλευτικής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 cmpd="thickThin"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rgbClr val="00B050"/>
                </a:solidFill>
                <a:effectLst/>
              </a:rPr>
              <a:t>Τι είναι Νοσηλευτική;</a:t>
            </a: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2200" dirty="0">
                <a:solidFill>
                  <a:schemeClr val="tx2">
                    <a:satMod val="130000"/>
                  </a:schemeClr>
                </a:solidFill>
              </a:rPr>
              <a:t>Χαρακτηριστικά παραδείγματα νοσηλευτών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63" y="1785938"/>
            <a:ext cx="7862887" cy="5072062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/>
              <a:t>Παπαδάκη Μ. </a:t>
            </a:r>
            <a:r>
              <a:rPr lang="el-GR" dirty="0"/>
              <a:t>Από τριετίας απόφοιτος βασικού  ακαδημαϊκού τίτλου σπουδών στη νοσηλευτική</a:t>
            </a:r>
            <a:r>
              <a:rPr lang="en-US" dirty="0"/>
              <a:t>.  </a:t>
            </a:r>
            <a:r>
              <a:rPr lang="el-GR" dirty="0"/>
              <a:t>Σήμερα εργάζεται με πλήρες ωράριο σε παθολογική μονάδα νοσοκομείου</a:t>
            </a:r>
            <a:r>
              <a:rPr lang="en-US" dirty="0"/>
              <a:t>.</a:t>
            </a: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/>
              <a:t>Αλεξοπούλου  Β</a:t>
            </a:r>
            <a:r>
              <a:rPr lang="el-GR" b="1" dirty="0"/>
              <a:t>. </a:t>
            </a:r>
            <a:r>
              <a:rPr lang="el-GR" dirty="0"/>
              <a:t>Από εικοσαετίας κάτοχος διπλώματος σχολής τριετούς φοίτησης. Έκτοτε υπηρετεί ως διευθύντρια σε οίκο ευγηρίας σε μια μικρή επαρχιακή πόλη.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/>
              <a:t>Νικολαίδου Α. </a:t>
            </a:r>
            <a:r>
              <a:rPr lang="el-GR" dirty="0"/>
              <a:t>Κάτοχος μεταπτυχιακού τίτλου σπουδών στην Παθολογική Νοσηλευτική με εξειδίκευση στη</a:t>
            </a:r>
            <a:r>
              <a:rPr lang="en-US" dirty="0"/>
              <a:t> </a:t>
            </a:r>
            <a:r>
              <a:rPr lang="el-GR" dirty="0"/>
              <a:t>Δημόσια Υγεία. Εργάζεται ως ανεξάρτητη επαγγελματίας σε επαρχιακό κέντρο πρωτοβάθμιας φροντίδας υγείας.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 err="1"/>
              <a:t>Σαλιγά</a:t>
            </a:r>
            <a:r>
              <a:rPr lang="el-GR" b="1" u="sng" dirty="0"/>
              <a:t> Μ. </a:t>
            </a:r>
            <a:r>
              <a:rPr lang="el-GR" dirty="0"/>
              <a:t>Από διετίας κάτοχος πανεπιστημιακού πτυχίου νοσηλευτικής, πρόσφατα προσελήφθη σε επαρχιακή κοινοτική υπηρεσία υγείας.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 err="1"/>
              <a:t>Τουρουπάκη</a:t>
            </a:r>
            <a:r>
              <a:rPr lang="el-GR" b="1" u="sng" dirty="0"/>
              <a:t> Β. </a:t>
            </a:r>
            <a:r>
              <a:rPr lang="el-GR" dirty="0"/>
              <a:t>Είναι κάτοχος διδακτορικού διπλώματος στη Νοσηλευτική και καθηγήτρια-ερευνήτρια σε μεγάλο πανεπιστήμιο.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85875" y="785813"/>
            <a:ext cx="7286625" cy="4494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cs typeface="+mn-cs"/>
              </a:rPr>
              <a:t>Ένας πολύ βασικός ορισμός, θα όριζε τη </a:t>
            </a:r>
            <a:r>
              <a:rPr lang="el-GR" sz="2000" b="1" dirty="0">
                <a:latin typeface="+mn-lt"/>
                <a:cs typeface="+mn-cs"/>
              </a:rPr>
              <a:t>νοσηλευτική </a:t>
            </a:r>
            <a:r>
              <a:rPr lang="el-GR" sz="2000" dirty="0">
                <a:latin typeface="+mn-lt"/>
                <a:cs typeface="+mn-cs"/>
              </a:rPr>
              <a:t>ως τη φροντίδα των άλλων. 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cs typeface="+mn-cs"/>
              </a:rPr>
              <a:t>Αυτή η φροντίδα ποικίλει</a:t>
            </a:r>
            <a:r>
              <a:rPr lang="el-GR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l-GR" sz="2000" dirty="0">
                <a:latin typeface="+mn-lt"/>
                <a:cs typeface="+mn-cs"/>
              </a:rPr>
              <a:t>από πολύπλοκες τεχνικές διαδικασίες, μέχρι κάτι που φαίνεται πολύ απλό, όπως το κράτημα του χεριού ενός ασθενούς.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cs typeface="+mn-cs"/>
              </a:rPr>
              <a:t>Είναι ένας </a:t>
            </a:r>
            <a:r>
              <a:rPr lang="el-GR" sz="2000" b="1" u="sng" dirty="0">
                <a:latin typeface="+mn-lt"/>
                <a:cs typeface="+mn-cs"/>
              </a:rPr>
              <a:t>συνδυασμός</a:t>
            </a:r>
            <a:r>
              <a:rPr lang="el-GR" sz="2000" dirty="0">
                <a:latin typeface="+mn-lt"/>
                <a:cs typeface="+mn-cs"/>
              </a:rPr>
              <a:t> της </a:t>
            </a:r>
            <a:r>
              <a:rPr lang="el-GR" sz="2000" b="1" dirty="0">
                <a:solidFill>
                  <a:srgbClr val="0070C0"/>
                </a:solidFill>
                <a:latin typeface="+mn-lt"/>
                <a:cs typeface="+mn-cs"/>
              </a:rPr>
              <a:t>νοσηλευτικής τέχνης </a:t>
            </a:r>
            <a:r>
              <a:rPr lang="el-GR" sz="2000" dirty="0">
                <a:latin typeface="+mn-lt"/>
                <a:cs typeface="+mn-cs"/>
              </a:rPr>
              <a:t>και </a:t>
            </a:r>
            <a:r>
              <a:rPr lang="el-GR" sz="2000" b="1" dirty="0">
                <a:solidFill>
                  <a:srgbClr val="0070C0"/>
                </a:solidFill>
                <a:latin typeface="+mn-lt"/>
                <a:cs typeface="+mn-cs"/>
              </a:rPr>
              <a:t>επιστήμης.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  <a:cs typeface="+mn-cs"/>
              </a:rPr>
              <a:t>Η 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+mn-cs"/>
              </a:rPr>
              <a:t>επιστήμη</a:t>
            </a:r>
            <a:r>
              <a:rPr lang="el-GR" sz="2000" b="1" dirty="0">
                <a:latin typeface="+mn-lt"/>
                <a:cs typeface="+mn-cs"/>
              </a:rPr>
              <a:t> </a:t>
            </a:r>
            <a:r>
              <a:rPr lang="el-GR" sz="2000" dirty="0">
                <a:latin typeface="+mn-lt"/>
                <a:cs typeface="+mn-cs"/>
              </a:rPr>
              <a:t>της νοσηλευτικής αποτελεί κυρίως τη βάση των γνώσεων της παρεχόμενης φροντίδας υγείας, ενώ 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+mn-cs"/>
              </a:rPr>
              <a:t>η</a:t>
            </a:r>
            <a:r>
              <a:rPr lang="el-GR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+mn-lt"/>
                <a:cs typeface="+mn-cs"/>
              </a:rPr>
              <a:t>τέχνη</a:t>
            </a:r>
            <a:r>
              <a:rPr lang="el-GR" sz="20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+mn-lt"/>
                <a:cs typeface="+mn-cs"/>
              </a:rPr>
              <a:t>(δεξιότητες)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l-GR" sz="2000" dirty="0">
                <a:latin typeface="+mn-lt"/>
                <a:cs typeface="+mn-cs"/>
              </a:rPr>
              <a:t>είναι η κατάλληλη εφαρμογή της γνώσης η οποία συμβάλλει στην επίτευξη της μέγιστης λειτουργικότητας και της ποιότητας ζωής των ατόμων</a:t>
            </a:r>
            <a:r>
              <a:rPr lang="el-GR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 bwMode="auto">
          <a:xfrm>
            <a:off x="1000125" y="274638"/>
            <a:ext cx="79343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600" b="1" smtClean="0">
                <a:effectLst/>
              </a:rPr>
              <a:t>Ιστορική αναδρομή της Νοσηλευτικής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556792"/>
            <a:ext cx="7719274" cy="3925416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l-GR" sz="2800" dirty="0">
                <a:latin typeface="Calibri" pitchFamily="34" charset="0"/>
              </a:rPr>
              <a:t>Στους αρχαίους πολιτισμούς</a:t>
            </a:r>
          </a:p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l-GR" sz="2800" dirty="0">
                <a:latin typeface="Calibri" pitchFamily="34" charset="0"/>
              </a:rPr>
              <a:t>Πίστευαν ότι </a:t>
            </a:r>
            <a:r>
              <a:rPr lang="el-GR" sz="2800" b="1" dirty="0">
                <a:solidFill>
                  <a:srgbClr val="FF0000"/>
                </a:solidFill>
                <a:latin typeface="Calibri" pitchFamily="34" charset="0"/>
              </a:rPr>
              <a:t>η αρρώστια οφειλόταν σε υπερφυσικά αίτια</a:t>
            </a:r>
            <a:r>
              <a:rPr lang="el-GR" sz="2800" dirty="0">
                <a:latin typeface="Calibri" pitchFamily="34" charset="0"/>
              </a:rPr>
              <a:t> (καλά και κακά πνεύματα).</a:t>
            </a:r>
          </a:p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l-GR" sz="2800" dirty="0">
                <a:latin typeface="Calibri" pitchFamily="34" charset="0"/>
              </a:rPr>
              <a:t>Ο γιατρός ήταν </a:t>
            </a:r>
            <a:r>
              <a:rPr lang="el-GR" sz="2800" b="1" dirty="0">
                <a:latin typeface="Calibri" pitchFamily="34" charset="0"/>
              </a:rPr>
              <a:t>ο μάγος</a:t>
            </a:r>
            <a:r>
              <a:rPr lang="el-GR" sz="2800" dirty="0">
                <a:latin typeface="Calibri" pitchFamily="34" charset="0"/>
              </a:rPr>
              <a:t>, ενώ ρόλο νοσηλεύτριας/φροντιστή είχε συνήθως η μητέρα. </a:t>
            </a:r>
          </a:p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l-GR" sz="2800" dirty="0">
                <a:latin typeface="Calibri" pitchFamily="34" charset="0"/>
              </a:rPr>
              <a:t>Θεραπεία με ύμνους, θυσίες, μαγικά και βότανα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n-US" sz="2800" dirty="0">
                <a:latin typeface="Calibri" pitchFamily="34" charset="0"/>
              </a:rPr>
              <a:t>Χρησιμοποιούσ</a:t>
            </a:r>
            <a:r>
              <a:rPr lang="el-GR" sz="2800" dirty="0">
                <a:latin typeface="Calibri" pitchFamily="34" charset="0"/>
              </a:rPr>
              <a:t>αν</a:t>
            </a:r>
            <a:r>
              <a:rPr lang="en-US" sz="2800" dirty="0">
                <a:latin typeface="Calibri" pitchFamily="34" charset="0"/>
              </a:rPr>
              <a:t> βότανα για να καταπραΰνει το</a:t>
            </a:r>
            <a:r>
              <a:rPr lang="el-GR" sz="2800" dirty="0">
                <a:latin typeface="Calibri" pitchFamily="34" charset="0"/>
              </a:rPr>
              <a:t>ν</a:t>
            </a:r>
            <a:r>
              <a:rPr lang="en-US" sz="2800" dirty="0">
                <a:latin typeface="Calibri" pitchFamily="34" charset="0"/>
              </a:rPr>
              <a:t> πόνο, έριχνε τον πυρετό με το δροσερό νερό των ποταμών, περιποιόταν τις πληγές, σταματούσε τις αιμορραγίες, έκανε μικροεπεμβάσεις στον εαυτό του</a:t>
            </a:r>
            <a:r>
              <a:rPr lang="el-GR" sz="2800" dirty="0">
                <a:latin typeface="Calibri" pitchFamily="34" charset="0"/>
              </a:rPr>
              <a:t> και στους άλλους</a:t>
            </a:r>
            <a:r>
              <a:rPr lang="en-US" sz="2800" dirty="0">
                <a:latin typeface="Calibri" pitchFamily="34" charset="0"/>
              </a:rPr>
              <a:t>. </a:t>
            </a:r>
          </a:p>
          <a:p>
            <a:pPr marL="365760" indent="-283464" fontAlgn="auto">
              <a:spcAft>
                <a:spcPts val="0"/>
              </a:spcAft>
              <a:buFont typeface="Wingdings 2" pitchFamily="18" charset="2"/>
              <a:buChar char=""/>
              <a:defRPr/>
            </a:pPr>
            <a:r>
              <a:rPr lang="en-US" sz="2800" dirty="0">
                <a:latin typeface="Calibri" pitchFamily="34" charset="0"/>
              </a:rPr>
              <a:t>Οι ίδιοι πολεμιστές περιθάλπονταν μεταξύ τους στην αντιμετώπιση τραυμάτων και στην αφαίρεση αιχμηρών αντικειμένων.</a:t>
            </a:r>
            <a:endParaRPr lang="el-GR" sz="2800" dirty="0">
              <a:latin typeface="Calibri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 bwMode="auto">
          <a:xfrm>
            <a:off x="1000125" y="274638"/>
            <a:ext cx="7934325" cy="7064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600" b="1" smtClean="0">
                <a:effectLst/>
              </a:rPr>
              <a:t>Ιστορική αναδρομή της Νοσηλευτικής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124744"/>
            <a:ext cx="7719274" cy="2520280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l-GR" dirty="0"/>
              <a:t>Οι ναοί έγιναν τα κέντρα ιατρικής βοήθειας, αφού κυριαρχούσε η αντίληψη </a:t>
            </a:r>
            <a:r>
              <a:rPr lang="el-GR" b="1" dirty="0">
                <a:solidFill>
                  <a:srgbClr val="FF0000"/>
                </a:solidFill>
              </a:rPr>
              <a:t>ότι η αρρώστια προερχόταν από κάποια αμαρτία και κατ' επέκταση δυσαρέσκεια των θεών</a:t>
            </a:r>
            <a:r>
              <a:rPr lang="el-GR" dirty="0"/>
              <a:t>. </a:t>
            </a:r>
          </a:p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l-GR" sz="3800" b="1" dirty="0"/>
              <a:t>Οι ιερείς </a:t>
            </a:r>
            <a:r>
              <a:rPr lang="el-GR" dirty="0"/>
              <a:t>θεωρούνταν ως γιατροί</a:t>
            </a:r>
            <a:r>
              <a:rPr lang="en-US" dirty="0"/>
              <a:t>.</a:t>
            </a:r>
            <a:endParaRPr lang="el-GR" dirty="0"/>
          </a:p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l-GR" dirty="0"/>
              <a:t>Οι νοσηλευτές εκτελούσαν ταπεινά καθήκοντα ως υπηρέτες, υπό τις εντολές του ιερέα-γιατρού. </a:t>
            </a:r>
          </a:p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l-GR" dirty="0"/>
              <a:t>Φρόντιζαν τους ασθενείς στο σπίτι ή στην κοινότητα και λειτουργούσαν και ως μαίες.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pic>
        <p:nvPicPr>
          <p:cNvPr id="23557" name="Picture 2" descr="D:\1. ΤΑ ΕΓΓΡΑΦΑ ΜΟΥ_NEO\1.  ΤΕΙ ΚΡΗΤΗΣ\1. ΝΟΣΗΛΕΥΤΙΚΑ ΜΑΘΗΜΑΤΑ ΤΕΙ\1. ΕΙΣΑΓΩΓΗ ΣΤΗ ΝΟΣΗΛΕΥΤΙΚΗ ΕΠΙΣΤΗΜΗ\Α. ΜΑΘΗΜΑΤΑ ΘΕΩΡΙΑΣ\ΦΩΤΟΓΡΑΦΙΕΣ ΒΙΒΛΙΟΥ\1-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05263"/>
            <a:ext cx="7777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7064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</a:rPr>
              <a:t>Η ΝΟΣΗΛΕΥΤΙΚΗ ΣΤΟΥΣ ΑΡΧΑΙΟΥΣ ΠΟΛΙΤΙΣΜΟΥΣ (ΜΕΣΟΓΕΙΟΥ-ΑΣΙΑΣ)</a:t>
            </a:r>
            <a:endParaRPr lang="el-GR" sz="2400" b="1" dirty="0">
              <a:solidFill>
                <a:schemeClr val="tx2">
                  <a:satMod val="13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980728"/>
            <a:ext cx="5184576" cy="2664296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 2"/>
              <a:buNone/>
              <a:defRPr/>
            </a:pPr>
            <a:r>
              <a:rPr lang="el-GR" sz="4400" b="1" dirty="0"/>
              <a:t>Κίνα</a:t>
            </a:r>
          </a:p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</a:rPr>
              <a:t>Οι Κινέζοι πίστευαν ότι οι δαίμονες ήταν υπαίτιοι κάθε αρρώστιας.</a:t>
            </a:r>
            <a:endParaRPr lang="el-GR" dirty="0">
              <a:latin typeface="Calibri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itchFamily="34" charset="0"/>
              </a:rPr>
              <a:t>Ιδιαίτερη έμφαση έδωσαν οι Κινέζοι στην προληπτική ιατρική. Ανέφεραν </a:t>
            </a:r>
            <a:r>
              <a:rPr lang="el-GR" i="1" dirty="0">
                <a:latin typeface="Calibri" pitchFamily="34" charset="0"/>
              </a:rPr>
              <a:t>"Ο καλός γιατρός μονίμως φροντίζει να διατηρεί τους ανθρώπους σε καλή υγεία ώστε να αποφεύγεται η νόσος" </a:t>
            </a:r>
            <a:r>
              <a:rPr lang="el-GR" dirty="0">
                <a:latin typeface="Calibri" pitchFamily="34" charset="0"/>
              </a:rPr>
              <a:t>(Πάβεϋ 1960).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alibri" pitchFamily="34" charset="0"/>
              </a:rPr>
              <a:t>Ένας αυστηρός ηθικός νόμος απαγόρευε στον άνδρα να φροντίζει τη γυναίκα κατά τον τοκετό. Δημιουργήθηκε έτσι η ανάγκη το έργο αυτό να αναλάβει η γυναίκα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79512" y="3789040"/>
            <a:ext cx="8712968" cy="2880320"/>
          </a:xfrm>
          <a:prstGeom prst="rect">
            <a:avLst/>
          </a:prstGeom>
          <a:ln w="57150" cap="flat" cmpd="sng" algn="ctr">
            <a:solidFill>
              <a:schemeClr val="accent4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 2"/>
              <a:buNone/>
              <a:defRPr/>
            </a:pPr>
            <a:r>
              <a:rPr lang="el-GR" sz="4400" b="1" dirty="0"/>
              <a:t>Ινδίες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900" dirty="0">
                <a:latin typeface="Calibri" pitchFamily="34" charset="0"/>
              </a:rPr>
              <a:t>Οι σπουδαιότεροι γιατροί τους ήταν ο Charaka (1ος-2ος μ.Χ. αι.) και ο Susruta (4ος- 5ος μ.Χ. αι.)</a:t>
            </a:r>
            <a:r>
              <a:rPr lang="el-GR" sz="2900" dirty="0">
                <a:latin typeface="Calibri" pitchFamily="34" charset="0"/>
              </a:rPr>
              <a:t> 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900" dirty="0">
                <a:latin typeface="Calibri" pitchFamily="34" charset="0"/>
              </a:rPr>
              <a:t>Ο Susruta περιέγραψε 120 χειρουργικά εργαλεία, 1.100 παθήσεις, 760 βότανα και πλήθος άλλων ιατρικών και νοσηλευτικών πράξεων (Eικόνα 2). Ο Susruta πίστευε ότι οι θεωρητικές γνώσεις του γιατρού πρέπει να συμβαδίζουν με τις πρακτικές: Ο Charaka ασχολήθηκε κυρίως με την παθολογία και περιγράφει τον </a:t>
            </a:r>
            <a:r>
              <a:rPr lang="en-US" sz="2900" i="1" dirty="0">
                <a:latin typeface="Calibri" pitchFamily="34" charset="0"/>
              </a:rPr>
              <a:t>όρκο </a:t>
            </a:r>
            <a:r>
              <a:rPr lang="en-US" sz="2900" dirty="0">
                <a:latin typeface="Calibri" pitchFamily="34" charset="0"/>
              </a:rPr>
              <a:t>του μυημένου γιατρού ο οποίος μοιάζει με τον ιπποκρατικό. Περιγράφει επίσης το ιδανικό νοσοκομείο</a:t>
            </a:r>
            <a:r>
              <a:rPr lang="el-GR" sz="2900" dirty="0">
                <a:latin typeface="Calibri" pitchFamily="34" charset="0"/>
              </a:rPr>
              <a:t>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900" dirty="0">
                <a:latin typeface="Calibri" pitchFamily="34" charset="0"/>
              </a:rPr>
              <a:t>Στα ιερά βιβλία αναφέρεται και η </a:t>
            </a:r>
            <a:r>
              <a:rPr lang="en-US" sz="2900" i="1" dirty="0">
                <a:latin typeface="Calibri" pitchFamily="34" charset="0"/>
              </a:rPr>
              <a:t>θεραπευτική ομάδα, </a:t>
            </a:r>
            <a:r>
              <a:rPr lang="en-US" sz="2900" dirty="0">
                <a:latin typeface="Calibri" pitchFamily="34" charset="0"/>
              </a:rPr>
              <a:t>η οποία αποτελείται από τέσσερις παράγοντες: Το </a:t>
            </a:r>
            <a:r>
              <a:rPr lang="en-US" sz="2900" i="1" dirty="0">
                <a:latin typeface="Calibri" pitchFamily="34" charset="0"/>
              </a:rPr>
              <a:t>γιατρό, </a:t>
            </a:r>
            <a:r>
              <a:rPr lang="en-US" sz="2900" dirty="0">
                <a:latin typeface="Calibri" pitchFamily="34" charset="0"/>
              </a:rPr>
              <a:t>τον </a:t>
            </a:r>
            <a:r>
              <a:rPr lang="en-US" sz="2900" i="1" dirty="0">
                <a:latin typeface="Calibri" pitchFamily="34" charset="0"/>
              </a:rPr>
              <a:t>ασθενή, </a:t>
            </a:r>
            <a:r>
              <a:rPr lang="en-US" sz="2900" dirty="0">
                <a:latin typeface="Calibri" pitchFamily="34" charset="0"/>
              </a:rPr>
              <a:t>τα </a:t>
            </a:r>
            <a:r>
              <a:rPr lang="en-US" sz="2900" i="1" dirty="0">
                <a:latin typeface="Calibri" pitchFamily="34" charset="0"/>
              </a:rPr>
              <a:t>φάρμακα </a:t>
            </a:r>
            <a:r>
              <a:rPr lang="en-US" sz="2900" dirty="0">
                <a:latin typeface="Calibri" pitchFamily="34" charset="0"/>
              </a:rPr>
              <a:t>και το </a:t>
            </a:r>
            <a:r>
              <a:rPr lang="en-US" sz="2900" i="1" dirty="0">
                <a:latin typeface="Calibri" pitchFamily="34" charset="0"/>
              </a:rPr>
              <a:t>νοσηλεύοντα</a:t>
            </a:r>
            <a:r>
              <a:rPr lang="el-GR" sz="2900" i="1" dirty="0">
                <a:latin typeface="Calibri" pitchFamily="34" charset="0"/>
              </a:rPr>
              <a:t>.</a:t>
            </a:r>
            <a:endParaRPr lang="el-GR" sz="2900" dirty="0">
              <a:latin typeface="Calibri" pitchFamily="34" charset="0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l-GR" sz="2500" dirty="0">
              <a:latin typeface="Calibri" pitchFamily="34" charset="0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l-GR" sz="3200" dirty="0"/>
          </a:p>
        </p:txBody>
      </p:sp>
      <p:pic>
        <p:nvPicPr>
          <p:cNvPr id="25608" name="Picture 2" descr="D:\1. ΤΑ ΕΓΓΡΑΦΑ ΜΟΥ_NEO\1.  ΤΕΙ ΚΡΗΤΗΣ\1. ΝΟΣΗΛΕΥΤΙΚΑ ΜΑΘΗΜΑΤΑ ΤΕΙ\1. ΕΙΣΑΓΩΓΗ ΣΤΗ ΝΟΣΗΛΕΥΤΙΚΗ ΕΠΙΣΤΗΜΗ\Α. ΜΑΘΗΜΑΤΑ ΘΕΩΡΙΑΣ\ΦΩΤΟΓΡΑΦΙΕΣ ΒΙΒΛΙΟΥ\1-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981075"/>
            <a:ext cx="36941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07325" cy="7239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Ελλάδα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</a:rPr>
              <a:t>Στην Ελλάδα η Ιατρική αρχίζει από τους μυθικούς χρόνους με θεό της Υγείας και της Ιατρικής τον 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Απόλλωνα</a:t>
            </a:r>
            <a:r>
              <a:rPr lang="el-GR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0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>
                <a:latin typeface="Calibri" panose="020F0502020204030204" pitchFamily="34" charset="0"/>
              </a:rPr>
              <a:t>Τ</a:t>
            </a:r>
            <a:r>
              <a:rPr lang="en-US" sz="2000" dirty="0">
                <a:latin typeface="Calibri" panose="020F0502020204030204" pitchFamily="34" charset="0"/>
              </a:rPr>
              <a:t>ο 1300 π.Χ., έρχεται ο 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Ασκληπιός</a:t>
            </a:r>
            <a:r>
              <a:rPr lang="en-US" sz="2000" dirty="0">
                <a:latin typeface="Calibri" panose="020F0502020204030204" pitchFamily="34" charset="0"/>
              </a:rPr>
              <a:t> ο οποίος ήταν γιός του Απόλλωνα και της Κορωνίδος. Ο Ασκληπιός διδάχθηκε την Ιατρική από τον Χείρωνα-Κένταυρο στο Πήλιο όρος</a:t>
            </a:r>
            <a:r>
              <a:rPr lang="el-GR" sz="2000" dirty="0">
                <a:latin typeface="Calibri" panose="020F0502020204030204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</a:rPr>
              <a:t>Η θεραπεία των ασθενών γινόταν στα ιερατεία, τα καλούμενα Ασκληπιεί</a:t>
            </a:r>
            <a:r>
              <a:rPr lang="el-GR" sz="2000" dirty="0">
                <a:latin typeface="Calibri" panose="020F0502020204030204" pitchFamily="34" charset="0"/>
              </a:rPr>
              <a:t>α που </a:t>
            </a:r>
            <a:r>
              <a:rPr lang="en-US" sz="2000" dirty="0">
                <a:latin typeface="Calibri" panose="020F0502020204030204" pitchFamily="34" charset="0"/>
              </a:rPr>
              <a:t>ήταν ναοί αφιερωμένοι στον Ασκληπιό και λειτουργούσαν περισσότερο ως 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Νοσοκομεία-Φυσικοθεραπεύτρια</a:t>
            </a:r>
            <a:r>
              <a:rPr lang="en-US" sz="2000" dirty="0">
                <a:latin typeface="Calibri" panose="020F0502020204030204" pitchFamily="34" charset="0"/>
              </a:rPr>
              <a:t> της εποχής</a:t>
            </a:r>
            <a:r>
              <a:rPr lang="el-GR" sz="2000" dirty="0">
                <a:latin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</a:rPr>
              <a:t> Ο πλέον ονομαστός ναός ήταν εκείνος της Επιδαύρου, ο οποίος διέθετε 500 κλίνες</a:t>
            </a:r>
            <a:r>
              <a:rPr lang="el-GR" sz="2000" dirty="0">
                <a:latin typeface="Calibri" panose="020F0502020204030204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</a:rPr>
              <a:t>Ο Ασκληπιός απεικονίζεται πάντα με μια ράβδο και έναν όφη</a:t>
            </a:r>
            <a:r>
              <a:rPr lang="el-GR" sz="2000" dirty="0">
                <a:latin typeface="Calibri" panose="020F0502020204030204" pitchFamily="34" charset="0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Calibri" panose="020F0502020204030204" pitchFamily="34" charset="0"/>
              </a:rPr>
              <a:t>Ο Όμηρος αναφέρει τους γιούς του 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Μαχάονα</a:t>
            </a:r>
            <a:r>
              <a:rPr lang="el-GR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 (χειρουργός)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 και Ποδαλείριο</a:t>
            </a:r>
            <a:r>
              <a:rPr lang="el-GR" sz="2000" b="1" dirty="0">
                <a:highlight>
                  <a:srgbClr val="FFFF00"/>
                </a:highlight>
                <a:latin typeface="Calibri" panose="020F0502020204030204" pitchFamily="34" charset="0"/>
              </a:rPr>
              <a:t> (παθολόγος)</a:t>
            </a:r>
            <a:r>
              <a:rPr lang="en-US" sz="2000" dirty="0">
                <a:latin typeface="Calibri" panose="020F0502020204030204" pitchFamily="34" charset="0"/>
              </a:rPr>
              <a:t>, οι οποίοι ακολούθησαν τα ελληνικά στρατεύματα στον πόλεμο της Τροίας. </a:t>
            </a:r>
            <a:endParaRPr lang="el-GR" sz="20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27651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6713" y="188913"/>
            <a:ext cx="11334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0825" y="260350"/>
            <a:ext cx="7561263" cy="6481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Calibri" panose="020F0502020204030204" pitchFamily="34" charset="0"/>
              </a:rPr>
              <a:t>Η πλέον ονομαστή «σχολή» ήταν εκείνη της «Κω», όπου γεννήθηκε ο Ιπποκράτης. Ο Ιπποκράτης έθεσε την ιατρική σε επιστημονικές βάσεις. Απέρριψε τις αντιλήψεις που επικρατούσαν μέχρι τότε, όσον αφορά το αίτιο της νόσου και της θεραπείας.</a:t>
            </a:r>
            <a:endParaRPr lang="el-GR" sz="2200" dirty="0">
              <a:latin typeface="Calibri" panose="020F0502020204030204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>
              <a:latin typeface="Calibri" panose="020F0502020204030204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Calibri" panose="020F0502020204030204" pitchFamily="34" charset="0"/>
              </a:rPr>
              <a:t>Πρώτος υποστήριξε ότι η ασθένεια οφείλεται σε διαταραχή των φυσικών νόμων και όχι στην επέμβαση των κακών πνευμάτων. Τόνισε την ανάγκη κλινικής παρακολούθησης και μελέτης του ασθενούς.</a:t>
            </a:r>
            <a:endParaRPr lang="el-GR" sz="2200" dirty="0">
              <a:latin typeface="Calibri" panose="020F0502020204030204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200" dirty="0">
              <a:latin typeface="Calibri" panose="020F0502020204030204" pitchFamily="34" charset="0"/>
            </a:endParaRPr>
          </a:p>
          <a:p>
            <a:pPr marL="365760" indent="-283464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Calibri" panose="020F0502020204030204" pitchFamily="34" charset="0"/>
              </a:rPr>
              <a:t>Ο Ιπποκράτης καθόρισε επίσης, στον Όρκο του, τη συμπεριφορά των ιατρών και διατύπωσε τα ηθικό-δεοντολογικά σημεία που οι Ιπποκρατικοί ιατροί οφείλουν να τηρούν</a:t>
            </a:r>
            <a:r>
              <a:rPr lang="el-GR" sz="2200" dirty="0">
                <a:latin typeface="Calibri" panose="020F0502020204030204" pitchFamily="34" charset="0"/>
              </a:rPr>
              <a:t>.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endParaRPr lang="el-GR" sz="22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pic>
        <p:nvPicPr>
          <p:cNvPr id="28674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425" y="333375"/>
            <a:ext cx="10826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Εικόνα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5425" y="3344863"/>
            <a:ext cx="1209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476672"/>
            <a:ext cx="8682168" cy="6192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800" b="1" dirty="0">
                <a:cs typeface="Times New Roman" pitchFamily="18" charset="0"/>
              </a:rPr>
              <a:t>Περίοδος Χριστιανισμού</a:t>
            </a:r>
            <a:r>
              <a:rPr lang="el-GR" sz="2800" dirty="0">
                <a:cs typeface="Times New Roman" pitchFamily="18" charset="0"/>
              </a:rPr>
              <a:t>.   </a:t>
            </a:r>
            <a:endParaRPr lang="en-US" sz="2800" dirty="0"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</a:rPr>
              <a:t>To κύριο γνώρισμα της «μετά Χριστόν» περίθαλψης των αρρώστων ήταν η </a:t>
            </a:r>
            <a:r>
              <a:rPr lang="en-US" sz="2900" b="1" dirty="0">
                <a:highlight>
                  <a:srgbClr val="FFFF00"/>
                </a:highlight>
                <a:latin typeface="Calibri" panose="020F0502020204030204" pitchFamily="34" charset="0"/>
              </a:rPr>
              <a:t>φιλανθρωπική αντίληψη αυτής</a:t>
            </a:r>
            <a:r>
              <a:rPr lang="en-US" sz="2900" b="1" dirty="0">
                <a:latin typeface="Calibri" panose="020F0502020204030204" pitchFamily="34" charset="0"/>
              </a:rPr>
              <a:t>, </a:t>
            </a:r>
            <a:r>
              <a:rPr lang="en-US" sz="2900" dirty="0">
                <a:latin typeface="Calibri" panose="020F0502020204030204" pitchFamily="34" charset="0"/>
              </a:rPr>
              <a:t>ως συνέπεια της αγάπης προς τον πάσχοντα συνάνθρωπο</a:t>
            </a:r>
            <a:r>
              <a:rPr lang="el-GR" sz="2900" dirty="0">
                <a:latin typeface="Calibri" panose="020F0502020204030204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</a:rPr>
              <a:t>Στους πρώτους αιώνες της χριστιανοσύνης η παροχή φροντίδας στους αρρώστους όπως και σε όλους τους δυστυχισμένους φτωχούς, αιχμαλώτους, φυλακισμένους, </a:t>
            </a:r>
            <a:r>
              <a:rPr lang="en-US" sz="2900" b="1" dirty="0">
                <a:highlight>
                  <a:srgbClr val="FFFF00"/>
                </a:highlight>
                <a:latin typeface="Calibri" panose="020F0502020204030204" pitchFamily="34" charset="0"/>
              </a:rPr>
              <a:t>ήταν έργο της Εκκλησίας</a:t>
            </a:r>
            <a:endParaRPr lang="el-GR" sz="29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9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900" dirty="0">
                <a:latin typeface="Calibri" panose="020F0502020204030204" pitchFamily="34" charset="0"/>
                <a:cs typeface="Times New Roman" pitchFamily="18" charset="0"/>
              </a:rPr>
              <a:t>Σταδιακά η νοσηλευτική άρχισε να παίρνει ένα επίσημο και σαφέστερα καθορισμένο ρόλο. </a:t>
            </a:r>
            <a:endParaRPr lang="en-US" sz="29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9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Διακόνισσες:</a:t>
            </a:r>
            <a:r>
              <a:rPr lang="en-US" sz="29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sz="2900" dirty="0">
                <a:latin typeface="Calibri" panose="020F0502020204030204" pitchFamily="34" charset="0"/>
                <a:cs typeface="Times New Roman" pitchFamily="18" charset="0"/>
              </a:rPr>
              <a:t>έκαναν τις πρώτες οργανωμένες επισκέψεις σε άρρωστους ανθρώπους.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900" dirty="0">
                <a:latin typeface="Calibri" panose="020F0502020204030204" pitchFamily="34" charset="0"/>
                <a:cs typeface="Times New Roman" pitchFamily="18" charset="0"/>
              </a:rPr>
              <a:t>Οδηγούνται από την πίστη ότι η αγάπη και η φροντίδα για το συνάνθρωπο είναι πολύ σημαντική.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9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l-GR" sz="29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900" b="1" dirty="0">
                <a:latin typeface="Calibri" panose="020F0502020204030204" pitchFamily="34" charset="0"/>
                <a:cs typeface="Times New Roman" pitchFamily="18" charset="0"/>
              </a:rPr>
              <a:t>Περίοδος Σταυροφοριών</a:t>
            </a:r>
            <a:r>
              <a:rPr lang="el-GR" sz="2900" dirty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Ι</a:t>
            </a:r>
            <a:r>
              <a:rPr lang="en-US" dirty="0">
                <a:latin typeface="Calibri" panose="020F0502020204030204" pitchFamily="34" charset="0"/>
              </a:rPr>
              <a:t>δρύθηκαν </a:t>
            </a:r>
            <a:r>
              <a:rPr lang="en-US" i="1" dirty="0">
                <a:latin typeface="Calibri" panose="020F0502020204030204" pitchFamily="34" charset="0"/>
              </a:rPr>
              <a:t>στρατιωτικά νοσοκομειακά τάγματα </a:t>
            </a:r>
            <a:r>
              <a:rPr lang="en-US" dirty="0">
                <a:latin typeface="Calibri" panose="020F0502020204030204" pitchFamily="34" charset="0"/>
              </a:rPr>
              <a:t>αποτελούμενα από ιππότες. Αυτοί εκτός από τα στρατιωτικά τους καθήκοντα είχαν και καθήκοντα φιλανθρωπίας και νοσηλευτικής περίθαλψης</a:t>
            </a:r>
            <a:r>
              <a:rPr lang="el-GR" dirty="0">
                <a:latin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Ίδρυση νοσοκομείων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για τη νοσηλεία του μεγάλου αριθμού οδοιπόρων προσκυνητών οι οποίοι χρειάζονταν φροντίδα υγείας με αποτέλεσμα η νοσηλευτική να γίνει πλέον ένα σεβαστό λειτούργημα.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sz="2900" dirty="0">
              <a:latin typeface="Calibri" panose="020F0502020204030204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1616</TotalTime>
  <Words>1205</Words>
  <Application>Microsoft Office PowerPoint</Application>
  <PresentationFormat>On-screen Show (4:3)</PresentationFormat>
  <Paragraphs>121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Corbel</vt:lpstr>
      <vt:lpstr>Arial</vt:lpstr>
      <vt:lpstr>Wingdings 2</vt:lpstr>
      <vt:lpstr>Verdana</vt:lpstr>
      <vt:lpstr>Calibri</vt:lpstr>
      <vt:lpstr>Gill Sans MT</vt:lpstr>
      <vt:lpstr>Wingdings</vt:lpstr>
      <vt:lpstr>Times New Roman</vt:lpstr>
      <vt:lpstr>Ηλιοστάσιο</vt:lpstr>
      <vt:lpstr>Ηλιοστάσιο</vt:lpstr>
      <vt:lpstr>Ηλιοστάσιο</vt:lpstr>
      <vt:lpstr>Ηλιοστάσιο</vt:lpstr>
      <vt:lpstr>Ηλιοστάσιο</vt:lpstr>
      <vt:lpstr>Ηλιοστάσιο</vt:lpstr>
      <vt:lpstr>Ηλιοστάσιο</vt:lpstr>
      <vt:lpstr>    Ιστορία της Νοσηλευτικής </vt:lpstr>
      <vt:lpstr>Τι είναι Νοσηλευτική; Χαρακτηριστικά παραδείγματα νοσηλευτών</vt:lpstr>
      <vt:lpstr>Slide 3</vt:lpstr>
      <vt:lpstr>Ιστορική αναδρομή της Νοσηλευτικής</vt:lpstr>
      <vt:lpstr>Ιστορική αναδρομή της Νοσηλευτικής</vt:lpstr>
      <vt:lpstr>Η ΝΟΣΗΛΕΥΤΙΚΗ ΣΤΟΥΣ ΑΡΧΑΙΟΥΣ ΠΟΛΙΤΙΣΜΟΥΣ (ΜΕΣΟΓΕΙΟΥ-ΑΣΙΑΣ)</vt:lpstr>
      <vt:lpstr>Ελλάδα</vt:lpstr>
      <vt:lpstr>Slide 8</vt:lpstr>
      <vt:lpstr>Slide 9</vt:lpstr>
      <vt:lpstr>Slide 10</vt:lpstr>
      <vt:lpstr>Slide 11</vt:lpstr>
      <vt:lpstr>Florence Nightingale</vt:lpstr>
      <vt:lpstr>Slide 13</vt:lpstr>
      <vt:lpstr>Slide 14</vt:lpstr>
      <vt:lpstr>Μετά από την Florence Nightingale….</vt:lpstr>
      <vt:lpstr>Slide 16</vt:lpstr>
      <vt:lpstr>Slide 17</vt:lpstr>
      <vt:lpstr>Η νοσηλευτική στη Νεώτερη Ελλάδα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2021-04-09T08:42:21Z</dcterms:modified>
</cp:coreProperties>
</file>