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handoutMasterIdLst>
    <p:handoutMasterId r:id="rId22"/>
  </p:handoutMasterIdLst>
  <p:sldIdLst>
    <p:sldId id="265" r:id="rId2"/>
    <p:sldId id="261" r:id="rId3"/>
    <p:sldId id="262" r:id="rId4"/>
    <p:sldId id="263" r:id="rId5"/>
    <p:sldId id="256" r:id="rId6"/>
    <p:sldId id="257" r:id="rId7"/>
    <p:sldId id="258" r:id="rId8"/>
    <p:sldId id="259" r:id="rId9"/>
    <p:sldId id="260" r:id="rId10"/>
    <p:sldId id="266" r:id="rId11"/>
    <p:sldId id="267" r:id="rId12"/>
    <p:sldId id="268" r:id="rId13"/>
    <p:sldId id="269" r:id="rId14"/>
    <p:sldId id="270" r:id="rId15"/>
    <p:sldId id="271" r:id="rId16"/>
    <p:sldId id="272" r:id="rId17"/>
    <p:sldId id="274" r:id="rId18"/>
    <p:sldId id="294" r:id="rId19"/>
    <p:sldId id="273" r:id="rId20"/>
    <p:sldId id="275" r:id="rId21"/>
  </p:sldIdLst>
  <p:sldSz cx="9144000" cy="6858000" type="screen4x3"/>
  <p:notesSz cx="6858000" cy="9906000"/>
  <p:defaultTextStyle>
    <a:defPPr>
      <a:defRPr lang="en-US"/>
    </a:defPPr>
    <a:lvl1pPr algn="l" rtl="0" fontAlgn="base">
      <a:spcBef>
        <a:spcPct val="0"/>
      </a:spcBef>
      <a:spcAft>
        <a:spcPct val="0"/>
      </a:spcAft>
      <a:defRPr sz="2400" kern="1200">
        <a:solidFill>
          <a:schemeClr val="tx1"/>
        </a:solidFill>
        <a:latin typeface="Comic Sans MS" pitchFamily="66" charset="0"/>
        <a:ea typeface="+mn-ea"/>
        <a:cs typeface="Times New Roman" pitchFamily="18" charset="0"/>
      </a:defRPr>
    </a:lvl1pPr>
    <a:lvl2pPr marL="457200" algn="l" rtl="0" fontAlgn="base">
      <a:spcBef>
        <a:spcPct val="0"/>
      </a:spcBef>
      <a:spcAft>
        <a:spcPct val="0"/>
      </a:spcAft>
      <a:defRPr sz="2400" kern="1200">
        <a:solidFill>
          <a:schemeClr val="tx1"/>
        </a:solidFill>
        <a:latin typeface="Comic Sans MS" pitchFamily="66" charset="0"/>
        <a:ea typeface="+mn-ea"/>
        <a:cs typeface="Times New Roman" pitchFamily="18" charset="0"/>
      </a:defRPr>
    </a:lvl2pPr>
    <a:lvl3pPr marL="914400" algn="l" rtl="0" fontAlgn="base">
      <a:spcBef>
        <a:spcPct val="0"/>
      </a:spcBef>
      <a:spcAft>
        <a:spcPct val="0"/>
      </a:spcAft>
      <a:defRPr sz="2400" kern="1200">
        <a:solidFill>
          <a:schemeClr val="tx1"/>
        </a:solidFill>
        <a:latin typeface="Comic Sans MS" pitchFamily="66" charset="0"/>
        <a:ea typeface="+mn-ea"/>
        <a:cs typeface="Times New Roman" pitchFamily="18" charset="0"/>
      </a:defRPr>
    </a:lvl3pPr>
    <a:lvl4pPr marL="1371600" algn="l" rtl="0" fontAlgn="base">
      <a:spcBef>
        <a:spcPct val="0"/>
      </a:spcBef>
      <a:spcAft>
        <a:spcPct val="0"/>
      </a:spcAft>
      <a:defRPr sz="2400" kern="1200">
        <a:solidFill>
          <a:schemeClr val="tx1"/>
        </a:solidFill>
        <a:latin typeface="Comic Sans MS" pitchFamily="66" charset="0"/>
        <a:ea typeface="+mn-ea"/>
        <a:cs typeface="Times New Roman" pitchFamily="18" charset="0"/>
      </a:defRPr>
    </a:lvl4pPr>
    <a:lvl5pPr marL="1828800" algn="l" rtl="0" fontAlgn="base">
      <a:spcBef>
        <a:spcPct val="0"/>
      </a:spcBef>
      <a:spcAft>
        <a:spcPct val="0"/>
      </a:spcAft>
      <a:defRPr sz="2400" kern="1200">
        <a:solidFill>
          <a:schemeClr val="tx1"/>
        </a:solidFill>
        <a:latin typeface="Comic Sans MS" pitchFamily="66" charset="0"/>
        <a:ea typeface="+mn-ea"/>
        <a:cs typeface="Times New Roman" pitchFamily="18" charset="0"/>
      </a:defRPr>
    </a:lvl5pPr>
    <a:lvl6pPr marL="2286000" algn="l" defTabSz="914400" rtl="0" eaLnBrk="1" latinLnBrk="0" hangingPunct="1">
      <a:defRPr sz="2400" kern="1200">
        <a:solidFill>
          <a:schemeClr val="tx1"/>
        </a:solidFill>
        <a:latin typeface="Comic Sans MS" pitchFamily="66" charset="0"/>
        <a:ea typeface="+mn-ea"/>
        <a:cs typeface="Times New Roman" pitchFamily="18" charset="0"/>
      </a:defRPr>
    </a:lvl6pPr>
    <a:lvl7pPr marL="2743200" algn="l" defTabSz="914400" rtl="0" eaLnBrk="1" latinLnBrk="0" hangingPunct="1">
      <a:defRPr sz="2400" kern="1200">
        <a:solidFill>
          <a:schemeClr val="tx1"/>
        </a:solidFill>
        <a:latin typeface="Comic Sans MS" pitchFamily="66" charset="0"/>
        <a:ea typeface="+mn-ea"/>
        <a:cs typeface="Times New Roman" pitchFamily="18" charset="0"/>
      </a:defRPr>
    </a:lvl7pPr>
    <a:lvl8pPr marL="3200400" algn="l" defTabSz="914400" rtl="0" eaLnBrk="1" latinLnBrk="0" hangingPunct="1">
      <a:defRPr sz="2400" kern="1200">
        <a:solidFill>
          <a:schemeClr val="tx1"/>
        </a:solidFill>
        <a:latin typeface="Comic Sans MS" pitchFamily="66" charset="0"/>
        <a:ea typeface="+mn-ea"/>
        <a:cs typeface="Times New Roman" pitchFamily="18" charset="0"/>
      </a:defRPr>
    </a:lvl8pPr>
    <a:lvl9pPr marL="3657600" algn="l" defTabSz="914400" rtl="0" eaLnBrk="1" latinLnBrk="0" hangingPunct="1">
      <a:defRPr sz="2400" kern="1200">
        <a:solidFill>
          <a:schemeClr val="tx1"/>
        </a:solidFill>
        <a:latin typeface="Comic Sans MS" pitchFamily="66"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820" autoAdjust="0"/>
  </p:normalViewPr>
  <p:slideViewPr>
    <p:cSldViewPr>
      <p:cViewPr varScale="1">
        <p:scale>
          <a:sx n="83" d="100"/>
          <a:sy n="83" d="100"/>
        </p:scale>
        <p:origin x="-98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718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l-GR"/>
          </a:p>
        </p:txBody>
      </p:sp>
      <p:sp>
        <p:nvSpPr>
          <p:cNvPr id="48131" name="Rectangle 3"/>
          <p:cNvSpPr>
            <a:spLocks noGrp="1" noChangeArrowheads="1"/>
          </p:cNvSpPr>
          <p:nvPr>
            <p:ph type="dt" sz="quarter" idx="1"/>
          </p:nvPr>
        </p:nvSpPr>
        <p:spPr bwMode="auto">
          <a:xfrm>
            <a:off x="3884613" y="0"/>
            <a:ext cx="29718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l-GR"/>
          </a:p>
        </p:txBody>
      </p:sp>
      <p:sp>
        <p:nvSpPr>
          <p:cNvPr id="48132" name="Rectangle 4"/>
          <p:cNvSpPr>
            <a:spLocks noGrp="1" noChangeArrowheads="1"/>
          </p:cNvSpPr>
          <p:nvPr>
            <p:ph type="ftr" sz="quarter" idx="2"/>
          </p:nvPr>
        </p:nvSpPr>
        <p:spPr bwMode="auto">
          <a:xfrm>
            <a:off x="0" y="9409113"/>
            <a:ext cx="297180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l-GR"/>
          </a:p>
        </p:txBody>
      </p:sp>
      <p:sp>
        <p:nvSpPr>
          <p:cNvPr id="48133" name="Rectangle 5"/>
          <p:cNvSpPr>
            <a:spLocks noGrp="1" noChangeArrowheads="1"/>
          </p:cNvSpPr>
          <p:nvPr>
            <p:ph type="sldNum" sz="quarter" idx="3"/>
          </p:nvPr>
        </p:nvSpPr>
        <p:spPr bwMode="auto">
          <a:xfrm>
            <a:off x="3884613" y="9409113"/>
            <a:ext cx="297180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1663187A-B94D-4639-9269-6D115DF70153}" type="slidenum">
              <a:rPr lang="el-GR"/>
              <a:pPr/>
              <a:t>‹#›</a:t>
            </a:fld>
            <a:endParaRPr lang="el-G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6146" name="Group 2"/>
          <p:cNvGrpSpPr>
            <a:grpSpLocks/>
          </p:cNvGrpSpPr>
          <p:nvPr/>
        </p:nvGrpSpPr>
        <p:grpSpPr bwMode="auto">
          <a:xfrm>
            <a:off x="228600" y="3124200"/>
            <a:ext cx="8564563" cy="390525"/>
            <a:chOff x="144" y="1968"/>
            <a:chExt cx="5395" cy="246"/>
          </a:xfrm>
        </p:grpSpPr>
        <p:sp>
          <p:nvSpPr>
            <p:cNvPr id="6147" name="Freeform 3"/>
            <p:cNvSpPr>
              <a:spLocks/>
            </p:cNvSpPr>
            <p:nvPr userDrawn="1"/>
          </p:nvSpPr>
          <p:spPr bwMode="auto">
            <a:xfrm rot="-5400000" flipH="1" flipV="1">
              <a:off x="2794" y="-586"/>
              <a:ext cx="96" cy="5395"/>
            </a:xfrm>
            <a:custGeom>
              <a:avLst/>
              <a:gdLst/>
              <a:ahLst/>
              <a:cxnLst>
                <a:cxn ang="0">
                  <a:pos x="91" y="526"/>
                </a:cxn>
                <a:cxn ang="0">
                  <a:pos x="211" y="175"/>
                </a:cxn>
                <a:cxn ang="0">
                  <a:pos x="443" y="32"/>
                </a:cxn>
                <a:cxn ang="0">
                  <a:pos x="802" y="32"/>
                </a:cxn>
                <a:cxn ang="0">
                  <a:pos x="1206" y="10"/>
                </a:cxn>
                <a:cxn ang="0">
                  <a:pos x="1482" y="25"/>
                </a:cxn>
                <a:cxn ang="0">
                  <a:pos x="1655" y="160"/>
                </a:cxn>
                <a:cxn ang="0">
                  <a:pos x="1655" y="406"/>
                </a:cxn>
                <a:cxn ang="0">
                  <a:pos x="1572" y="736"/>
                </a:cxn>
                <a:cxn ang="0">
                  <a:pos x="1565" y="1177"/>
                </a:cxn>
                <a:cxn ang="0">
                  <a:pos x="1632" y="1581"/>
                </a:cxn>
                <a:cxn ang="0">
                  <a:pos x="1692" y="2232"/>
                </a:cxn>
                <a:cxn ang="0">
                  <a:pos x="1587" y="2830"/>
                </a:cxn>
                <a:cxn ang="0">
                  <a:pos x="1625" y="3055"/>
                </a:cxn>
                <a:cxn ang="0">
                  <a:pos x="1535" y="3234"/>
                </a:cxn>
                <a:cxn ang="0">
                  <a:pos x="1325" y="3234"/>
                </a:cxn>
                <a:cxn ang="0">
                  <a:pos x="921" y="3204"/>
                </a:cxn>
                <a:cxn ang="0">
                  <a:pos x="510" y="3249"/>
                </a:cxn>
                <a:cxn ang="0">
                  <a:pos x="136" y="3167"/>
                </a:cxn>
                <a:cxn ang="0">
                  <a:pos x="39" y="2950"/>
                </a:cxn>
                <a:cxn ang="0">
                  <a:pos x="99" y="2651"/>
                </a:cxn>
                <a:cxn ang="0">
                  <a:pos x="99" y="2232"/>
                </a:cxn>
                <a:cxn ang="0">
                  <a:pos x="9" y="1813"/>
                </a:cxn>
                <a:cxn ang="0">
                  <a:pos x="46" y="1259"/>
                </a:cxn>
                <a:cxn ang="0">
                  <a:pos x="61" y="915"/>
                </a:cxn>
                <a:cxn ang="0">
                  <a:pos x="91" y="526"/>
                </a:cxn>
              </a:cxnLst>
              <a:rect l="0" t="0" r="r" b="b"/>
              <a:pathLst>
                <a:path w="1699" h="3264">
                  <a:moveTo>
                    <a:pt x="91" y="526"/>
                  </a:moveTo>
                  <a:cubicBezTo>
                    <a:pt x="116" y="403"/>
                    <a:pt x="152" y="257"/>
                    <a:pt x="211" y="175"/>
                  </a:cubicBezTo>
                  <a:cubicBezTo>
                    <a:pt x="270" y="93"/>
                    <a:pt x="345" y="56"/>
                    <a:pt x="443" y="32"/>
                  </a:cubicBezTo>
                  <a:cubicBezTo>
                    <a:pt x="541" y="8"/>
                    <a:pt x="675" y="36"/>
                    <a:pt x="802" y="32"/>
                  </a:cubicBezTo>
                  <a:cubicBezTo>
                    <a:pt x="929" y="28"/>
                    <a:pt x="1093" y="11"/>
                    <a:pt x="1206" y="10"/>
                  </a:cubicBezTo>
                  <a:cubicBezTo>
                    <a:pt x="1319" y="9"/>
                    <a:pt x="1407" y="0"/>
                    <a:pt x="1482" y="25"/>
                  </a:cubicBezTo>
                  <a:cubicBezTo>
                    <a:pt x="1557" y="50"/>
                    <a:pt x="1626" y="97"/>
                    <a:pt x="1655" y="160"/>
                  </a:cubicBezTo>
                  <a:cubicBezTo>
                    <a:pt x="1684" y="223"/>
                    <a:pt x="1669" y="310"/>
                    <a:pt x="1655" y="406"/>
                  </a:cubicBezTo>
                  <a:cubicBezTo>
                    <a:pt x="1641" y="502"/>
                    <a:pt x="1587" y="608"/>
                    <a:pt x="1572" y="736"/>
                  </a:cubicBezTo>
                  <a:cubicBezTo>
                    <a:pt x="1557" y="864"/>
                    <a:pt x="1555" y="1036"/>
                    <a:pt x="1565" y="1177"/>
                  </a:cubicBezTo>
                  <a:cubicBezTo>
                    <a:pt x="1575" y="1318"/>
                    <a:pt x="1611" y="1405"/>
                    <a:pt x="1632" y="1581"/>
                  </a:cubicBezTo>
                  <a:cubicBezTo>
                    <a:pt x="1653" y="1757"/>
                    <a:pt x="1699" y="2024"/>
                    <a:pt x="1692" y="2232"/>
                  </a:cubicBezTo>
                  <a:cubicBezTo>
                    <a:pt x="1685" y="2440"/>
                    <a:pt x="1598" y="2693"/>
                    <a:pt x="1587" y="2830"/>
                  </a:cubicBezTo>
                  <a:cubicBezTo>
                    <a:pt x="1576" y="2967"/>
                    <a:pt x="1634" y="2988"/>
                    <a:pt x="1625" y="3055"/>
                  </a:cubicBezTo>
                  <a:cubicBezTo>
                    <a:pt x="1616" y="3122"/>
                    <a:pt x="1585" y="3204"/>
                    <a:pt x="1535" y="3234"/>
                  </a:cubicBezTo>
                  <a:cubicBezTo>
                    <a:pt x="1485" y="3264"/>
                    <a:pt x="1427" y="3239"/>
                    <a:pt x="1325" y="3234"/>
                  </a:cubicBezTo>
                  <a:cubicBezTo>
                    <a:pt x="1223" y="3229"/>
                    <a:pt x="1057" y="3202"/>
                    <a:pt x="921" y="3204"/>
                  </a:cubicBezTo>
                  <a:cubicBezTo>
                    <a:pt x="785" y="3206"/>
                    <a:pt x="641" y="3255"/>
                    <a:pt x="510" y="3249"/>
                  </a:cubicBezTo>
                  <a:cubicBezTo>
                    <a:pt x="379" y="3243"/>
                    <a:pt x="214" y="3217"/>
                    <a:pt x="136" y="3167"/>
                  </a:cubicBezTo>
                  <a:cubicBezTo>
                    <a:pt x="58" y="3117"/>
                    <a:pt x="45" y="3036"/>
                    <a:pt x="39" y="2950"/>
                  </a:cubicBezTo>
                  <a:cubicBezTo>
                    <a:pt x="33" y="2864"/>
                    <a:pt x="89" y="2771"/>
                    <a:pt x="99" y="2651"/>
                  </a:cubicBezTo>
                  <a:cubicBezTo>
                    <a:pt x="109" y="2531"/>
                    <a:pt x="114" y="2372"/>
                    <a:pt x="99" y="2232"/>
                  </a:cubicBezTo>
                  <a:cubicBezTo>
                    <a:pt x="84" y="2092"/>
                    <a:pt x="18" y="1975"/>
                    <a:pt x="9" y="1813"/>
                  </a:cubicBezTo>
                  <a:cubicBezTo>
                    <a:pt x="0" y="1651"/>
                    <a:pt x="37" y="1409"/>
                    <a:pt x="46" y="1259"/>
                  </a:cubicBezTo>
                  <a:cubicBezTo>
                    <a:pt x="55" y="1109"/>
                    <a:pt x="52" y="1036"/>
                    <a:pt x="61" y="915"/>
                  </a:cubicBezTo>
                  <a:cubicBezTo>
                    <a:pt x="70" y="794"/>
                    <a:pt x="66" y="649"/>
                    <a:pt x="91" y="526"/>
                  </a:cubicBezTo>
                  <a:close/>
                </a:path>
              </a:pathLst>
            </a:custGeom>
            <a:solidFill>
              <a:schemeClr val="accent2"/>
            </a:solidFill>
            <a:ln w="9525">
              <a:noFill/>
              <a:round/>
              <a:headEnd/>
              <a:tailEnd/>
            </a:ln>
            <a:effectLst/>
          </p:spPr>
          <p:txBody>
            <a:bodyPr wrap="none" anchor="ctr"/>
            <a:lstStyle/>
            <a:p>
              <a:endParaRPr lang="el-GR"/>
            </a:p>
          </p:txBody>
        </p:sp>
        <p:grpSp>
          <p:nvGrpSpPr>
            <p:cNvPr id="6148" name="Group 4"/>
            <p:cNvGrpSpPr>
              <a:grpSpLocks/>
            </p:cNvGrpSpPr>
            <p:nvPr userDrawn="1"/>
          </p:nvGrpSpPr>
          <p:grpSpPr bwMode="auto">
            <a:xfrm>
              <a:off x="2400" y="1968"/>
              <a:ext cx="768" cy="246"/>
              <a:chOff x="1797" y="3074"/>
              <a:chExt cx="2346" cy="655"/>
            </a:xfrm>
          </p:grpSpPr>
          <p:grpSp>
            <p:nvGrpSpPr>
              <p:cNvPr id="6149" name="Group 5"/>
              <p:cNvGrpSpPr>
                <a:grpSpLocks/>
              </p:cNvGrpSpPr>
              <p:nvPr/>
            </p:nvGrpSpPr>
            <p:grpSpPr bwMode="auto">
              <a:xfrm>
                <a:off x="1797" y="3075"/>
                <a:ext cx="2346" cy="654"/>
                <a:chOff x="1865" y="1811"/>
                <a:chExt cx="2346" cy="654"/>
              </a:xfrm>
            </p:grpSpPr>
            <p:sp>
              <p:nvSpPr>
                <p:cNvPr id="6150" name="Freeform 6"/>
                <p:cNvSpPr>
                  <a:spLocks/>
                </p:cNvSpPr>
                <p:nvPr/>
              </p:nvSpPr>
              <p:spPr bwMode="auto">
                <a:xfrm>
                  <a:off x="2050" y="2008"/>
                  <a:ext cx="2161" cy="457"/>
                </a:xfrm>
                <a:custGeom>
                  <a:avLst/>
                  <a:gdLst/>
                  <a:ahLst/>
                  <a:cxnLst>
                    <a:cxn ang="0">
                      <a:pos x="7" y="139"/>
                    </a:cxn>
                    <a:cxn ang="0">
                      <a:pos x="89" y="266"/>
                    </a:cxn>
                    <a:cxn ang="0">
                      <a:pos x="187" y="333"/>
                    </a:cxn>
                    <a:cxn ang="0">
                      <a:pos x="351" y="303"/>
                    </a:cxn>
                    <a:cxn ang="0">
                      <a:pos x="561" y="281"/>
                    </a:cxn>
                    <a:cxn ang="0">
                      <a:pos x="852" y="259"/>
                    </a:cxn>
                    <a:cxn ang="0">
                      <a:pos x="1167" y="259"/>
                    </a:cxn>
                    <a:cxn ang="0">
                      <a:pos x="1541" y="318"/>
                    </a:cxn>
                    <a:cxn ang="0">
                      <a:pos x="1758" y="401"/>
                    </a:cxn>
                    <a:cxn ang="0">
                      <a:pos x="1907" y="453"/>
                    </a:cxn>
                    <a:cxn ang="0">
                      <a:pos x="2049" y="423"/>
                    </a:cxn>
                    <a:cxn ang="0">
                      <a:pos x="2109" y="348"/>
                    </a:cxn>
                    <a:cxn ang="0">
                      <a:pos x="2109" y="251"/>
                    </a:cxn>
                    <a:cxn ang="0">
                      <a:pos x="2004" y="154"/>
                    </a:cxn>
                    <a:cxn ang="0">
                      <a:pos x="1167" y="27"/>
                    </a:cxn>
                    <a:cxn ang="0">
                      <a:pos x="336" y="4"/>
                    </a:cxn>
                    <a:cxn ang="0">
                      <a:pos x="52" y="49"/>
                    </a:cxn>
                    <a:cxn ang="0">
                      <a:pos x="7" y="139"/>
                    </a:cxn>
                  </a:cxnLst>
                  <a:rect l="0" t="0" r="r" b="b"/>
                  <a:pathLst>
                    <a:path w="2161" h="457">
                      <a:moveTo>
                        <a:pt x="7" y="139"/>
                      </a:moveTo>
                      <a:cubicBezTo>
                        <a:pt x="13" y="175"/>
                        <a:pt x="59" y="234"/>
                        <a:pt x="89" y="266"/>
                      </a:cubicBezTo>
                      <a:cubicBezTo>
                        <a:pt x="119" y="298"/>
                        <a:pt x="143" y="327"/>
                        <a:pt x="187" y="333"/>
                      </a:cubicBezTo>
                      <a:cubicBezTo>
                        <a:pt x="231" y="339"/>
                        <a:pt x="289" y="312"/>
                        <a:pt x="351" y="303"/>
                      </a:cubicBezTo>
                      <a:cubicBezTo>
                        <a:pt x="413" y="294"/>
                        <a:pt x="478" y="288"/>
                        <a:pt x="561" y="281"/>
                      </a:cubicBezTo>
                      <a:cubicBezTo>
                        <a:pt x="644" y="274"/>
                        <a:pt x="751" y="263"/>
                        <a:pt x="852" y="259"/>
                      </a:cubicBezTo>
                      <a:cubicBezTo>
                        <a:pt x="953" y="255"/>
                        <a:pt x="1052" y="249"/>
                        <a:pt x="1167" y="259"/>
                      </a:cubicBezTo>
                      <a:cubicBezTo>
                        <a:pt x="1282" y="269"/>
                        <a:pt x="1443" y="294"/>
                        <a:pt x="1541" y="318"/>
                      </a:cubicBezTo>
                      <a:cubicBezTo>
                        <a:pt x="1639" y="342"/>
                        <a:pt x="1697" y="379"/>
                        <a:pt x="1758" y="401"/>
                      </a:cubicBezTo>
                      <a:cubicBezTo>
                        <a:pt x="1819" y="423"/>
                        <a:pt x="1858" y="449"/>
                        <a:pt x="1907" y="453"/>
                      </a:cubicBezTo>
                      <a:cubicBezTo>
                        <a:pt x="1956" y="457"/>
                        <a:pt x="2015" y="440"/>
                        <a:pt x="2049" y="423"/>
                      </a:cubicBezTo>
                      <a:cubicBezTo>
                        <a:pt x="2083" y="406"/>
                        <a:pt x="2099" y="377"/>
                        <a:pt x="2109" y="348"/>
                      </a:cubicBezTo>
                      <a:cubicBezTo>
                        <a:pt x="2119" y="319"/>
                        <a:pt x="2127" y="283"/>
                        <a:pt x="2109" y="251"/>
                      </a:cubicBezTo>
                      <a:cubicBezTo>
                        <a:pt x="2091" y="219"/>
                        <a:pt x="2161" y="191"/>
                        <a:pt x="2004" y="154"/>
                      </a:cubicBezTo>
                      <a:cubicBezTo>
                        <a:pt x="1847" y="117"/>
                        <a:pt x="1445" y="52"/>
                        <a:pt x="1167" y="27"/>
                      </a:cubicBezTo>
                      <a:cubicBezTo>
                        <a:pt x="889" y="2"/>
                        <a:pt x="522" y="0"/>
                        <a:pt x="336" y="4"/>
                      </a:cubicBezTo>
                      <a:cubicBezTo>
                        <a:pt x="150" y="8"/>
                        <a:pt x="104" y="27"/>
                        <a:pt x="52" y="49"/>
                      </a:cubicBezTo>
                      <a:cubicBezTo>
                        <a:pt x="0" y="71"/>
                        <a:pt x="1" y="103"/>
                        <a:pt x="7" y="139"/>
                      </a:cubicBezTo>
                      <a:close/>
                    </a:path>
                  </a:pathLst>
                </a:custGeom>
                <a:solidFill>
                  <a:schemeClr val="bg2"/>
                </a:solidFill>
                <a:ln w="9525">
                  <a:noFill/>
                  <a:round/>
                  <a:headEnd/>
                  <a:tailEnd/>
                </a:ln>
                <a:effectLst/>
              </p:spPr>
              <p:txBody>
                <a:bodyPr wrap="none" anchor="ctr"/>
                <a:lstStyle/>
                <a:p>
                  <a:endParaRPr lang="el-GR"/>
                </a:p>
              </p:txBody>
            </p:sp>
            <p:sp>
              <p:nvSpPr>
                <p:cNvPr id="6151" name="Freeform 7"/>
                <p:cNvSpPr>
                  <a:spLocks/>
                </p:cNvSpPr>
                <p:nvPr/>
              </p:nvSpPr>
              <p:spPr bwMode="auto">
                <a:xfrm>
                  <a:off x="1865" y="1811"/>
                  <a:ext cx="2341" cy="585"/>
                </a:xfrm>
                <a:custGeom>
                  <a:avLst/>
                  <a:gdLst/>
                  <a:ahLst/>
                  <a:cxnLst>
                    <a:cxn ang="0">
                      <a:pos x="506" y="441"/>
                    </a:cxn>
                    <a:cxn ang="0">
                      <a:pos x="274" y="515"/>
                    </a:cxn>
                    <a:cxn ang="0">
                      <a:pos x="72" y="486"/>
                    </a:cxn>
                    <a:cxn ang="0">
                      <a:pos x="5" y="373"/>
                    </a:cxn>
                    <a:cxn ang="0">
                      <a:pos x="43" y="224"/>
                    </a:cxn>
                    <a:cxn ang="0">
                      <a:pos x="215" y="89"/>
                    </a:cxn>
                    <a:cxn ang="0">
                      <a:pos x="476" y="52"/>
                    </a:cxn>
                    <a:cxn ang="0">
                      <a:pos x="731" y="74"/>
                    </a:cxn>
                    <a:cxn ang="0">
                      <a:pos x="1090" y="37"/>
                    </a:cxn>
                    <a:cxn ang="0">
                      <a:pos x="1367" y="7"/>
                    </a:cxn>
                    <a:cxn ang="0">
                      <a:pos x="1778" y="7"/>
                    </a:cxn>
                    <a:cxn ang="0">
                      <a:pos x="2204" y="52"/>
                    </a:cxn>
                    <a:cxn ang="0">
                      <a:pos x="2287" y="111"/>
                    </a:cxn>
                    <a:cxn ang="0">
                      <a:pos x="2332" y="246"/>
                    </a:cxn>
                    <a:cxn ang="0">
                      <a:pos x="2339" y="373"/>
                    </a:cxn>
                    <a:cxn ang="0">
                      <a:pos x="2324" y="456"/>
                    </a:cxn>
                    <a:cxn ang="0">
                      <a:pos x="2339" y="538"/>
                    </a:cxn>
                    <a:cxn ang="0">
                      <a:pos x="2309" y="583"/>
                    </a:cxn>
                    <a:cxn ang="0">
                      <a:pos x="2234" y="553"/>
                    </a:cxn>
                    <a:cxn ang="0">
                      <a:pos x="2062" y="486"/>
                    </a:cxn>
                    <a:cxn ang="0">
                      <a:pos x="1778" y="448"/>
                    </a:cxn>
                    <a:cxn ang="0">
                      <a:pos x="1613" y="448"/>
                    </a:cxn>
                    <a:cxn ang="0">
                      <a:pos x="1329" y="418"/>
                    </a:cxn>
                    <a:cxn ang="0">
                      <a:pos x="1195" y="411"/>
                    </a:cxn>
                    <a:cxn ang="0">
                      <a:pos x="895" y="426"/>
                    </a:cxn>
                    <a:cxn ang="0">
                      <a:pos x="671" y="411"/>
                    </a:cxn>
                    <a:cxn ang="0">
                      <a:pos x="506" y="441"/>
                    </a:cxn>
                  </a:cxnLst>
                  <a:rect l="0" t="0" r="r" b="b"/>
                  <a:pathLst>
                    <a:path w="2341" h="585">
                      <a:moveTo>
                        <a:pt x="506" y="441"/>
                      </a:moveTo>
                      <a:cubicBezTo>
                        <a:pt x="440" y="458"/>
                        <a:pt x="346" y="507"/>
                        <a:pt x="274" y="515"/>
                      </a:cubicBezTo>
                      <a:cubicBezTo>
                        <a:pt x="202" y="523"/>
                        <a:pt x="117" y="510"/>
                        <a:pt x="72" y="486"/>
                      </a:cubicBezTo>
                      <a:cubicBezTo>
                        <a:pt x="27" y="462"/>
                        <a:pt x="10" y="417"/>
                        <a:pt x="5" y="373"/>
                      </a:cubicBezTo>
                      <a:cubicBezTo>
                        <a:pt x="0" y="329"/>
                        <a:pt x="8" y="271"/>
                        <a:pt x="43" y="224"/>
                      </a:cubicBezTo>
                      <a:cubicBezTo>
                        <a:pt x="78" y="177"/>
                        <a:pt x="143" y="118"/>
                        <a:pt x="215" y="89"/>
                      </a:cubicBezTo>
                      <a:cubicBezTo>
                        <a:pt x="287" y="60"/>
                        <a:pt x="390" y="55"/>
                        <a:pt x="476" y="52"/>
                      </a:cubicBezTo>
                      <a:cubicBezTo>
                        <a:pt x="562" y="49"/>
                        <a:pt x="629" y="77"/>
                        <a:pt x="731" y="74"/>
                      </a:cubicBezTo>
                      <a:cubicBezTo>
                        <a:pt x="833" y="71"/>
                        <a:pt x="984" y="48"/>
                        <a:pt x="1090" y="37"/>
                      </a:cubicBezTo>
                      <a:cubicBezTo>
                        <a:pt x="1196" y="26"/>
                        <a:pt x="1252" y="12"/>
                        <a:pt x="1367" y="7"/>
                      </a:cubicBezTo>
                      <a:cubicBezTo>
                        <a:pt x="1482" y="2"/>
                        <a:pt x="1639" y="0"/>
                        <a:pt x="1778" y="7"/>
                      </a:cubicBezTo>
                      <a:cubicBezTo>
                        <a:pt x="1917" y="14"/>
                        <a:pt x="2119" y="35"/>
                        <a:pt x="2204" y="52"/>
                      </a:cubicBezTo>
                      <a:cubicBezTo>
                        <a:pt x="2289" y="69"/>
                        <a:pt x="2266" y="79"/>
                        <a:pt x="2287" y="111"/>
                      </a:cubicBezTo>
                      <a:cubicBezTo>
                        <a:pt x="2308" y="143"/>
                        <a:pt x="2323" y="202"/>
                        <a:pt x="2332" y="246"/>
                      </a:cubicBezTo>
                      <a:cubicBezTo>
                        <a:pt x="2341" y="290"/>
                        <a:pt x="2340" y="338"/>
                        <a:pt x="2339" y="373"/>
                      </a:cubicBezTo>
                      <a:cubicBezTo>
                        <a:pt x="2338" y="408"/>
                        <a:pt x="2324" y="429"/>
                        <a:pt x="2324" y="456"/>
                      </a:cubicBezTo>
                      <a:cubicBezTo>
                        <a:pt x="2324" y="483"/>
                        <a:pt x="2341" y="517"/>
                        <a:pt x="2339" y="538"/>
                      </a:cubicBezTo>
                      <a:cubicBezTo>
                        <a:pt x="2337" y="559"/>
                        <a:pt x="2326" y="581"/>
                        <a:pt x="2309" y="583"/>
                      </a:cubicBezTo>
                      <a:cubicBezTo>
                        <a:pt x="2292" y="585"/>
                        <a:pt x="2275" y="569"/>
                        <a:pt x="2234" y="553"/>
                      </a:cubicBezTo>
                      <a:cubicBezTo>
                        <a:pt x="2193" y="537"/>
                        <a:pt x="2138" y="504"/>
                        <a:pt x="2062" y="486"/>
                      </a:cubicBezTo>
                      <a:cubicBezTo>
                        <a:pt x="1986" y="468"/>
                        <a:pt x="1853" y="454"/>
                        <a:pt x="1778" y="448"/>
                      </a:cubicBezTo>
                      <a:cubicBezTo>
                        <a:pt x="1703" y="442"/>
                        <a:pt x="1688" y="453"/>
                        <a:pt x="1613" y="448"/>
                      </a:cubicBezTo>
                      <a:cubicBezTo>
                        <a:pt x="1538" y="443"/>
                        <a:pt x="1399" y="424"/>
                        <a:pt x="1329" y="418"/>
                      </a:cubicBezTo>
                      <a:cubicBezTo>
                        <a:pt x="1259" y="412"/>
                        <a:pt x="1267" y="410"/>
                        <a:pt x="1195" y="411"/>
                      </a:cubicBezTo>
                      <a:cubicBezTo>
                        <a:pt x="1123" y="412"/>
                        <a:pt x="982" y="426"/>
                        <a:pt x="895" y="426"/>
                      </a:cubicBezTo>
                      <a:cubicBezTo>
                        <a:pt x="808" y="426"/>
                        <a:pt x="738" y="410"/>
                        <a:pt x="671" y="411"/>
                      </a:cubicBezTo>
                      <a:cubicBezTo>
                        <a:pt x="604" y="412"/>
                        <a:pt x="572" y="424"/>
                        <a:pt x="506" y="441"/>
                      </a:cubicBezTo>
                      <a:close/>
                    </a:path>
                  </a:pathLst>
                </a:custGeom>
                <a:solidFill>
                  <a:schemeClr val="accent1"/>
                </a:solidFill>
                <a:ln w="9525">
                  <a:noFill/>
                  <a:round/>
                  <a:headEnd/>
                  <a:tailEnd/>
                </a:ln>
                <a:effectLst/>
              </p:spPr>
              <p:txBody>
                <a:bodyPr wrap="none" anchor="ctr"/>
                <a:lstStyle/>
                <a:p>
                  <a:endParaRPr lang="el-GR"/>
                </a:p>
              </p:txBody>
            </p:sp>
          </p:grpSp>
          <p:sp>
            <p:nvSpPr>
              <p:cNvPr id="6152" name="Freeform 8"/>
              <p:cNvSpPr>
                <a:spLocks/>
              </p:cNvSpPr>
              <p:nvPr/>
            </p:nvSpPr>
            <p:spPr bwMode="auto">
              <a:xfrm>
                <a:off x="1863" y="3172"/>
                <a:ext cx="898" cy="397"/>
              </a:xfrm>
              <a:custGeom>
                <a:avLst/>
                <a:gdLst/>
                <a:ahLst/>
                <a:cxnLst>
                  <a:cxn ang="0">
                    <a:pos x="247" y="397"/>
                  </a:cxn>
                  <a:cxn ang="0">
                    <a:pos x="239" y="269"/>
                  </a:cxn>
                  <a:cxn ang="0">
                    <a:pos x="142" y="307"/>
                  </a:cxn>
                  <a:cxn ang="0">
                    <a:pos x="0" y="299"/>
                  </a:cxn>
                  <a:cxn ang="0">
                    <a:pos x="120" y="262"/>
                  </a:cxn>
                  <a:cxn ang="0">
                    <a:pos x="224" y="202"/>
                  </a:cxn>
                  <a:cxn ang="0">
                    <a:pos x="209" y="67"/>
                  </a:cxn>
                  <a:cxn ang="0">
                    <a:pos x="232" y="0"/>
                  </a:cxn>
                  <a:cxn ang="0">
                    <a:pos x="292" y="90"/>
                  </a:cxn>
                  <a:cxn ang="0">
                    <a:pos x="314" y="187"/>
                  </a:cxn>
                  <a:cxn ang="0">
                    <a:pos x="486" y="135"/>
                  </a:cxn>
                  <a:cxn ang="0">
                    <a:pos x="651" y="112"/>
                  </a:cxn>
                  <a:cxn ang="0">
                    <a:pos x="898" y="82"/>
                  </a:cxn>
                  <a:cxn ang="0">
                    <a:pos x="748" y="150"/>
                  </a:cxn>
                  <a:cxn ang="0">
                    <a:pos x="464" y="187"/>
                  </a:cxn>
                  <a:cxn ang="0">
                    <a:pos x="314" y="232"/>
                  </a:cxn>
                  <a:cxn ang="0">
                    <a:pos x="322" y="374"/>
                  </a:cxn>
                  <a:cxn ang="0">
                    <a:pos x="247" y="397"/>
                  </a:cxn>
                </a:cxnLst>
                <a:rect l="0" t="0" r="r" b="b"/>
                <a:pathLst>
                  <a:path w="898" h="397">
                    <a:moveTo>
                      <a:pt x="247" y="397"/>
                    </a:moveTo>
                    <a:lnTo>
                      <a:pt x="239" y="269"/>
                    </a:lnTo>
                    <a:lnTo>
                      <a:pt x="142" y="307"/>
                    </a:lnTo>
                    <a:lnTo>
                      <a:pt x="0" y="299"/>
                    </a:lnTo>
                    <a:lnTo>
                      <a:pt x="120" y="262"/>
                    </a:lnTo>
                    <a:lnTo>
                      <a:pt x="224" y="202"/>
                    </a:lnTo>
                    <a:lnTo>
                      <a:pt x="209" y="67"/>
                    </a:lnTo>
                    <a:lnTo>
                      <a:pt x="232" y="0"/>
                    </a:lnTo>
                    <a:lnTo>
                      <a:pt x="292" y="90"/>
                    </a:lnTo>
                    <a:lnTo>
                      <a:pt x="314" y="187"/>
                    </a:lnTo>
                    <a:lnTo>
                      <a:pt x="486" y="135"/>
                    </a:lnTo>
                    <a:lnTo>
                      <a:pt x="651" y="112"/>
                    </a:lnTo>
                    <a:lnTo>
                      <a:pt x="898" y="82"/>
                    </a:lnTo>
                    <a:lnTo>
                      <a:pt x="748" y="150"/>
                    </a:lnTo>
                    <a:lnTo>
                      <a:pt x="464" y="187"/>
                    </a:lnTo>
                    <a:lnTo>
                      <a:pt x="314" y="232"/>
                    </a:lnTo>
                    <a:lnTo>
                      <a:pt x="322" y="374"/>
                    </a:lnTo>
                    <a:lnTo>
                      <a:pt x="247" y="397"/>
                    </a:lnTo>
                    <a:close/>
                  </a:path>
                </a:pathLst>
              </a:custGeom>
              <a:solidFill>
                <a:schemeClr val="folHlink"/>
              </a:solidFill>
              <a:ln w="9525">
                <a:noFill/>
                <a:round/>
                <a:headEnd/>
                <a:tailEnd/>
              </a:ln>
              <a:effectLst/>
            </p:spPr>
            <p:txBody>
              <a:bodyPr wrap="none" anchor="ctr"/>
              <a:lstStyle/>
              <a:p>
                <a:endParaRPr lang="el-GR"/>
              </a:p>
            </p:txBody>
          </p:sp>
          <p:sp>
            <p:nvSpPr>
              <p:cNvPr id="6153" name="Freeform 9"/>
              <p:cNvSpPr>
                <a:spLocks/>
              </p:cNvSpPr>
              <p:nvPr/>
            </p:nvSpPr>
            <p:spPr bwMode="auto">
              <a:xfrm>
                <a:off x="3352" y="3074"/>
                <a:ext cx="157" cy="337"/>
              </a:xfrm>
              <a:custGeom>
                <a:avLst/>
                <a:gdLst/>
                <a:ahLst/>
                <a:cxnLst>
                  <a:cxn ang="0">
                    <a:pos x="90" y="8"/>
                  </a:cxn>
                  <a:cxn ang="0">
                    <a:pos x="157" y="195"/>
                  </a:cxn>
                  <a:cxn ang="0">
                    <a:pos x="142" y="337"/>
                  </a:cxn>
                  <a:cxn ang="0">
                    <a:pos x="0" y="0"/>
                  </a:cxn>
                  <a:cxn ang="0">
                    <a:pos x="90" y="8"/>
                  </a:cxn>
                </a:cxnLst>
                <a:rect l="0" t="0" r="r" b="b"/>
                <a:pathLst>
                  <a:path w="157" h="337">
                    <a:moveTo>
                      <a:pt x="90" y="8"/>
                    </a:moveTo>
                    <a:lnTo>
                      <a:pt x="157" y="195"/>
                    </a:lnTo>
                    <a:lnTo>
                      <a:pt x="142" y="337"/>
                    </a:lnTo>
                    <a:lnTo>
                      <a:pt x="0" y="0"/>
                    </a:lnTo>
                    <a:lnTo>
                      <a:pt x="90" y="8"/>
                    </a:lnTo>
                    <a:close/>
                  </a:path>
                </a:pathLst>
              </a:custGeom>
              <a:solidFill>
                <a:schemeClr val="folHlink"/>
              </a:solidFill>
              <a:ln w="9525" cap="flat" cmpd="sng">
                <a:noFill/>
                <a:prstDash val="solid"/>
                <a:round/>
                <a:headEnd type="none" w="med" len="med"/>
                <a:tailEnd type="none" w="med" len="med"/>
              </a:ln>
              <a:effectLst/>
            </p:spPr>
            <p:txBody>
              <a:bodyPr wrap="none" anchor="ctr"/>
              <a:lstStyle/>
              <a:p>
                <a:endParaRPr lang="el-GR"/>
              </a:p>
            </p:txBody>
          </p:sp>
          <p:sp>
            <p:nvSpPr>
              <p:cNvPr id="6154" name="Freeform 10"/>
              <p:cNvSpPr>
                <a:spLocks/>
              </p:cNvSpPr>
              <p:nvPr/>
            </p:nvSpPr>
            <p:spPr bwMode="auto">
              <a:xfrm>
                <a:off x="3306" y="3128"/>
                <a:ext cx="808" cy="396"/>
              </a:xfrm>
              <a:custGeom>
                <a:avLst/>
                <a:gdLst/>
                <a:ahLst/>
                <a:cxnLst>
                  <a:cxn ang="0">
                    <a:pos x="0" y="366"/>
                  </a:cxn>
                  <a:cxn ang="0">
                    <a:pos x="105" y="366"/>
                  </a:cxn>
                  <a:cxn ang="0">
                    <a:pos x="255" y="306"/>
                  </a:cxn>
                  <a:cxn ang="0">
                    <a:pos x="471" y="112"/>
                  </a:cxn>
                  <a:cxn ang="0">
                    <a:pos x="307" y="67"/>
                  </a:cxn>
                  <a:cxn ang="0">
                    <a:pos x="232" y="22"/>
                  </a:cxn>
                  <a:cxn ang="0">
                    <a:pos x="352" y="22"/>
                  </a:cxn>
                  <a:cxn ang="0">
                    <a:pos x="524" y="74"/>
                  </a:cxn>
                  <a:cxn ang="0">
                    <a:pos x="621" y="0"/>
                  </a:cxn>
                  <a:cxn ang="0">
                    <a:pos x="681" y="0"/>
                  </a:cxn>
                  <a:cxn ang="0">
                    <a:pos x="576" y="82"/>
                  </a:cxn>
                  <a:cxn ang="0">
                    <a:pos x="801" y="134"/>
                  </a:cxn>
                  <a:cxn ang="0">
                    <a:pos x="808" y="209"/>
                  </a:cxn>
                  <a:cxn ang="0">
                    <a:pos x="516" y="134"/>
                  </a:cxn>
                  <a:cxn ang="0">
                    <a:pos x="344" y="291"/>
                  </a:cxn>
                  <a:cxn ang="0">
                    <a:pos x="277" y="344"/>
                  </a:cxn>
                  <a:cxn ang="0">
                    <a:pos x="157" y="396"/>
                  </a:cxn>
                  <a:cxn ang="0">
                    <a:pos x="0" y="366"/>
                  </a:cxn>
                </a:cxnLst>
                <a:rect l="0" t="0" r="r" b="b"/>
                <a:pathLst>
                  <a:path w="808" h="396">
                    <a:moveTo>
                      <a:pt x="0" y="366"/>
                    </a:moveTo>
                    <a:lnTo>
                      <a:pt x="105" y="366"/>
                    </a:lnTo>
                    <a:lnTo>
                      <a:pt x="255" y="306"/>
                    </a:lnTo>
                    <a:lnTo>
                      <a:pt x="471" y="112"/>
                    </a:lnTo>
                    <a:lnTo>
                      <a:pt x="307" y="67"/>
                    </a:lnTo>
                    <a:lnTo>
                      <a:pt x="232" y="22"/>
                    </a:lnTo>
                    <a:lnTo>
                      <a:pt x="352" y="22"/>
                    </a:lnTo>
                    <a:lnTo>
                      <a:pt x="524" y="74"/>
                    </a:lnTo>
                    <a:lnTo>
                      <a:pt x="621" y="0"/>
                    </a:lnTo>
                    <a:lnTo>
                      <a:pt x="681" y="0"/>
                    </a:lnTo>
                    <a:lnTo>
                      <a:pt x="576" y="82"/>
                    </a:lnTo>
                    <a:lnTo>
                      <a:pt x="801" y="134"/>
                    </a:lnTo>
                    <a:lnTo>
                      <a:pt x="808" y="209"/>
                    </a:lnTo>
                    <a:lnTo>
                      <a:pt x="516" y="134"/>
                    </a:lnTo>
                    <a:lnTo>
                      <a:pt x="344" y="291"/>
                    </a:lnTo>
                    <a:lnTo>
                      <a:pt x="277" y="344"/>
                    </a:lnTo>
                    <a:lnTo>
                      <a:pt x="157" y="396"/>
                    </a:lnTo>
                    <a:lnTo>
                      <a:pt x="0" y="366"/>
                    </a:lnTo>
                    <a:close/>
                  </a:path>
                </a:pathLst>
              </a:custGeom>
              <a:solidFill>
                <a:schemeClr val="folHlink"/>
              </a:solidFill>
              <a:ln w="9525" cap="flat" cmpd="sng">
                <a:noFill/>
                <a:prstDash val="solid"/>
                <a:round/>
                <a:headEnd type="none" w="med" len="med"/>
                <a:tailEnd type="none" w="med" len="med"/>
              </a:ln>
              <a:effectLst/>
            </p:spPr>
            <p:txBody>
              <a:bodyPr wrap="none" anchor="ctr"/>
              <a:lstStyle/>
              <a:p>
                <a:endParaRPr lang="el-GR"/>
              </a:p>
            </p:txBody>
          </p:sp>
        </p:grpSp>
      </p:grpSp>
      <p:sp>
        <p:nvSpPr>
          <p:cNvPr id="6155" name="Rectangle 11"/>
          <p:cNvSpPr>
            <a:spLocks noGrp="1" noChangeArrowheads="1"/>
          </p:cNvSpPr>
          <p:nvPr>
            <p:ph type="ctrTitle"/>
          </p:nvPr>
        </p:nvSpPr>
        <p:spPr>
          <a:xfrm>
            <a:off x="685800" y="1416050"/>
            <a:ext cx="7772400" cy="1403350"/>
          </a:xfrm>
        </p:spPr>
        <p:txBody>
          <a:bodyPr anchor="b"/>
          <a:lstStyle>
            <a:lvl1pPr algn="ctr">
              <a:defRPr/>
            </a:lvl1pPr>
          </a:lstStyle>
          <a:p>
            <a:r>
              <a:rPr lang="el-GR"/>
              <a:t>Κάντε κλικ για να επεξεργαστείτε τον τίτλο</a:t>
            </a:r>
          </a:p>
        </p:txBody>
      </p:sp>
      <p:sp>
        <p:nvSpPr>
          <p:cNvPr id="6156" name="Rectangle 12"/>
          <p:cNvSpPr>
            <a:spLocks noGrp="1" noChangeArrowheads="1"/>
          </p:cNvSpPr>
          <p:nvPr>
            <p:ph type="subTitle" idx="1"/>
          </p:nvPr>
        </p:nvSpPr>
        <p:spPr>
          <a:xfrm>
            <a:off x="1371600" y="3886200"/>
            <a:ext cx="6400800" cy="1066800"/>
          </a:xfrm>
        </p:spPr>
        <p:txBody>
          <a:bodyPr>
            <a:spAutoFit/>
          </a:bodyPr>
          <a:lstStyle>
            <a:lvl1pPr marL="0" indent="0" algn="ctr">
              <a:buFontTx/>
              <a:buNone/>
              <a:defRPr/>
            </a:lvl1pPr>
          </a:lstStyle>
          <a:p>
            <a:r>
              <a:rPr lang="el-GR"/>
              <a:t>Κάντε κλικ για να επεξεργαστείτε τον υπότιτλο του υποδείγματος</a:t>
            </a:r>
          </a:p>
        </p:txBody>
      </p:sp>
      <p:sp>
        <p:nvSpPr>
          <p:cNvPr id="6157" name="Rectangle 13"/>
          <p:cNvSpPr>
            <a:spLocks noGrp="1" noChangeArrowheads="1"/>
          </p:cNvSpPr>
          <p:nvPr>
            <p:ph type="dt" sz="half" idx="2"/>
          </p:nvPr>
        </p:nvSpPr>
        <p:spPr>
          <a:xfrm>
            <a:off x="685800" y="6324600"/>
            <a:ext cx="1905000" cy="457200"/>
          </a:xfrm>
        </p:spPr>
        <p:txBody>
          <a:bodyPr/>
          <a:lstStyle>
            <a:lvl1pPr>
              <a:defRPr/>
            </a:lvl1pPr>
          </a:lstStyle>
          <a:p>
            <a:endParaRPr lang="el-GR"/>
          </a:p>
        </p:txBody>
      </p:sp>
      <p:sp>
        <p:nvSpPr>
          <p:cNvPr id="6158" name="Rectangle 14"/>
          <p:cNvSpPr>
            <a:spLocks noGrp="1" noChangeArrowheads="1"/>
          </p:cNvSpPr>
          <p:nvPr>
            <p:ph type="ftr" sz="quarter" idx="3"/>
          </p:nvPr>
        </p:nvSpPr>
        <p:spPr>
          <a:xfrm>
            <a:off x="3124200" y="6324600"/>
            <a:ext cx="2895600" cy="457200"/>
          </a:xfrm>
        </p:spPr>
        <p:txBody>
          <a:bodyPr/>
          <a:lstStyle>
            <a:lvl1pPr>
              <a:defRPr/>
            </a:lvl1pPr>
          </a:lstStyle>
          <a:p>
            <a:endParaRPr lang="el-GR"/>
          </a:p>
        </p:txBody>
      </p:sp>
      <p:sp>
        <p:nvSpPr>
          <p:cNvPr id="6159" name="Rectangle 15"/>
          <p:cNvSpPr>
            <a:spLocks noGrp="1" noChangeArrowheads="1"/>
          </p:cNvSpPr>
          <p:nvPr>
            <p:ph type="sldNum" sz="quarter" idx="4"/>
          </p:nvPr>
        </p:nvSpPr>
        <p:spPr>
          <a:xfrm>
            <a:off x="6553200" y="6324600"/>
            <a:ext cx="1905000" cy="457200"/>
          </a:xfrm>
        </p:spPr>
        <p:txBody>
          <a:bodyPr/>
          <a:lstStyle>
            <a:lvl1pPr>
              <a:defRPr/>
            </a:lvl1pPr>
          </a:lstStyle>
          <a:p>
            <a:fld id="{E6117361-E9DD-4DDB-B853-F3ECCE345423}" type="slidenum">
              <a:rPr lang="el-G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D3B176BD-7467-4C8D-883B-5F87444950EA}" type="slidenum">
              <a:rPr lang="el-G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965950" y="547688"/>
            <a:ext cx="2147888" cy="5624512"/>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517525" y="547688"/>
            <a:ext cx="6296025" cy="5624512"/>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C2E9CF2C-09CB-4C66-B0F7-E51AABEA7084}" type="slidenum">
              <a:rPr lang="el-G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4B43FBBF-C63E-4CCB-A802-096B2815C3CF}" type="slidenum">
              <a:rPr lang="el-G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3FEEE221-0B5E-469B-8E98-F09BBF310D71}" type="slidenum">
              <a:rPr lang="el-G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1066800" y="2057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5029200" y="2057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2ABEEB81-D36F-4310-B765-84F570B36633}" type="slidenum">
              <a:rPr lang="el-G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lvl1pPr>
              <a:defRPr/>
            </a:lvl1pPr>
          </a:lstStyle>
          <a:p>
            <a:endParaRPr lang="el-GR"/>
          </a:p>
        </p:txBody>
      </p:sp>
      <p:sp>
        <p:nvSpPr>
          <p:cNvPr id="8" name="7 - Θέση υποσέλιδου"/>
          <p:cNvSpPr>
            <a:spLocks noGrp="1"/>
          </p:cNvSpPr>
          <p:nvPr>
            <p:ph type="ftr" sz="quarter" idx="11"/>
          </p:nvPr>
        </p:nvSpPr>
        <p:spPr/>
        <p:txBody>
          <a:bodyPr/>
          <a:lstStyle>
            <a:lvl1pPr>
              <a:defRPr/>
            </a:lvl1pPr>
          </a:lstStyle>
          <a:p>
            <a:endParaRPr lang="el-GR"/>
          </a:p>
        </p:txBody>
      </p:sp>
      <p:sp>
        <p:nvSpPr>
          <p:cNvPr id="9" name="8 - Θέση αριθμού διαφάνειας"/>
          <p:cNvSpPr>
            <a:spLocks noGrp="1"/>
          </p:cNvSpPr>
          <p:nvPr>
            <p:ph type="sldNum" sz="quarter" idx="12"/>
          </p:nvPr>
        </p:nvSpPr>
        <p:spPr/>
        <p:txBody>
          <a:bodyPr/>
          <a:lstStyle>
            <a:lvl1pPr>
              <a:defRPr/>
            </a:lvl1pPr>
          </a:lstStyle>
          <a:p>
            <a:fld id="{850CE894-6802-4B34-825A-7F69755CCD3A}" type="slidenum">
              <a:rPr lang="el-G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lvl1pPr>
              <a:defRPr/>
            </a:lvl1pPr>
          </a:lstStyle>
          <a:p>
            <a:endParaRPr lang="el-GR"/>
          </a:p>
        </p:txBody>
      </p:sp>
      <p:sp>
        <p:nvSpPr>
          <p:cNvPr id="4" name="3 - Θέση υποσέλιδου"/>
          <p:cNvSpPr>
            <a:spLocks noGrp="1"/>
          </p:cNvSpPr>
          <p:nvPr>
            <p:ph type="ftr" sz="quarter" idx="11"/>
          </p:nvPr>
        </p:nvSpPr>
        <p:spPr/>
        <p:txBody>
          <a:bodyPr/>
          <a:lstStyle>
            <a:lvl1pPr>
              <a:defRPr/>
            </a:lvl1pPr>
          </a:lstStyle>
          <a:p>
            <a:endParaRPr lang="el-GR"/>
          </a:p>
        </p:txBody>
      </p:sp>
      <p:sp>
        <p:nvSpPr>
          <p:cNvPr id="5" name="4 - Θέση αριθμού διαφάνειας"/>
          <p:cNvSpPr>
            <a:spLocks noGrp="1"/>
          </p:cNvSpPr>
          <p:nvPr>
            <p:ph type="sldNum" sz="quarter" idx="12"/>
          </p:nvPr>
        </p:nvSpPr>
        <p:spPr/>
        <p:txBody>
          <a:bodyPr/>
          <a:lstStyle>
            <a:lvl1pPr>
              <a:defRPr/>
            </a:lvl1pPr>
          </a:lstStyle>
          <a:p>
            <a:fld id="{C50A6315-34B3-4C9E-B0E4-854BAABCFC73}" type="slidenum">
              <a:rPr lang="el-G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endParaRPr lang="el-GR"/>
          </a:p>
        </p:txBody>
      </p:sp>
      <p:sp>
        <p:nvSpPr>
          <p:cNvPr id="3" name="2 - Θέση υποσέλιδου"/>
          <p:cNvSpPr>
            <a:spLocks noGrp="1"/>
          </p:cNvSpPr>
          <p:nvPr>
            <p:ph type="ftr" sz="quarter" idx="11"/>
          </p:nvPr>
        </p:nvSpPr>
        <p:spPr/>
        <p:txBody>
          <a:bodyPr/>
          <a:lstStyle>
            <a:lvl1pPr>
              <a:defRPr/>
            </a:lvl1pPr>
          </a:lstStyle>
          <a:p>
            <a:endParaRPr lang="el-GR"/>
          </a:p>
        </p:txBody>
      </p:sp>
      <p:sp>
        <p:nvSpPr>
          <p:cNvPr id="4" name="3 - Θέση αριθμού διαφάνειας"/>
          <p:cNvSpPr>
            <a:spLocks noGrp="1"/>
          </p:cNvSpPr>
          <p:nvPr>
            <p:ph type="sldNum" sz="quarter" idx="12"/>
          </p:nvPr>
        </p:nvSpPr>
        <p:spPr/>
        <p:txBody>
          <a:bodyPr/>
          <a:lstStyle>
            <a:lvl1pPr>
              <a:defRPr/>
            </a:lvl1pPr>
          </a:lstStyle>
          <a:p>
            <a:fld id="{22B8D4CA-ECC9-4F52-94FD-5D67DA5DDFDB}" type="slidenum">
              <a:rPr lang="el-G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3EC47F21-1259-471D-80C4-08FAA1195D3A}" type="slidenum">
              <a:rPr lang="el-G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FF495BCC-35A9-4516-A14A-64FC0A919904}" type="slidenum">
              <a:rPr lang="el-G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5122" name="Freeform 2"/>
          <p:cNvSpPr>
            <a:spLocks/>
          </p:cNvSpPr>
          <p:nvPr/>
        </p:nvSpPr>
        <p:spPr bwMode="auto">
          <a:xfrm>
            <a:off x="-23813" y="1763713"/>
            <a:ext cx="6899276" cy="171450"/>
          </a:xfrm>
          <a:custGeom>
            <a:avLst/>
            <a:gdLst/>
            <a:ahLst/>
            <a:cxnLst>
              <a:cxn ang="0">
                <a:pos x="3477" y="10"/>
              </a:cxn>
              <a:cxn ang="0">
                <a:pos x="4057" y="17"/>
              </a:cxn>
              <a:cxn ang="0">
                <a:pos x="4293" y="30"/>
              </a:cxn>
              <a:cxn ang="0">
                <a:pos x="4293" y="50"/>
              </a:cxn>
              <a:cxn ang="0">
                <a:pos x="4329" y="73"/>
              </a:cxn>
              <a:cxn ang="0">
                <a:pos x="4305" y="89"/>
              </a:cxn>
              <a:cxn ang="0">
                <a:pos x="4082" y="99"/>
              </a:cxn>
              <a:cxn ang="0">
                <a:pos x="3675" y="99"/>
              </a:cxn>
              <a:cxn ang="0">
                <a:pos x="3129" y="94"/>
              </a:cxn>
              <a:cxn ang="0">
                <a:pos x="2401" y="94"/>
              </a:cxn>
              <a:cxn ang="0">
                <a:pos x="1733" y="98"/>
              </a:cxn>
              <a:cxn ang="0">
                <a:pos x="657" y="102"/>
              </a:cxn>
              <a:cxn ang="0">
                <a:pos x="1" y="93"/>
              </a:cxn>
              <a:cxn ang="0">
                <a:pos x="0" y="13"/>
              </a:cxn>
              <a:cxn ang="0">
                <a:pos x="657" y="12"/>
              </a:cxn>
              <a:cxn ang="0">
                <a:pos x="1349" y="7"/>
              </a:cxn>
              <a:cxn ang="0">
                <a:pos x="2265" y="9"/>
              </a:cxn>
              <a:cxn ang="0">
                <a:pos x="2834" y="8"/>
              </a:cxn>
              <a:cxn ang="0">
                <a:pos x="3477" y="10"/>
              </a:cxn>
            </a:cxnLst>
            <a:rect l="0" t="0" r="r" b="b"/>
            <a:pathLst>
              <a:path w="4346" h="108">
                <a:moveTo>
                  <a:pt x="3477" y="10"/>
                </a:moveTo>
                <a:cubicBezTo>
                  <a:pt x="3680" y="12"/>
                  <a:pt x="3921" y="14"/>
                  <a:pt x="4057" y="17"/>
                </a:cubicBezTo>
                <a:cubicBezTo>
                  <a:pt x="4192" y="20"/>
                  <a:pt x="4253" y="24"/>
                  <a:pt x="4293" y="30"/>
                </a:cubicBezTo>
                <a:cubicBezTo>
                  <a:pt x="4333" y="36"/>
                  <a:pt x="4286" y="43"/>
                  <a:pt x="4293" y="50"/>
                </a:cubicBezTo>
                <a:cubicBezTo>
                  <a:pt x="4300" y="57"/>
                  <a:pt x="4328" y="67"/>
                  <a:pt x="4329" y="73"/>
                </a:cubicBezTo>
                <a:cubicBezTo>
                  <a:pt x="4331" y="80"/>
                  <a:pt x="4346" y="85"/>
                  <a:pt x="4305" y="89"/>
                </a:cubicBezTo>
                <a:cubicBezTo>
                  <a:pt x="4263" y="93"/>
                  <a:pt x="4186" y="97"/>
                  <a:pt x="4082" y="99"/>
                </a:cubicBezTo>
                <a:cubicBezTo>
                  <a:pt x="3977" y="100"/>
                  <a:pt x="3834" y="99"/>
                  <a:pt x="3675" y="99"/>
                </a:cubicBezTo>
                <a:cubicBezTo>
                  <a:pt x="3516" y="98"/>
                  <a:pt x="3341" y="95"/>
                  <a:pt x="3129" y="94"/>
                </a:cubicBezTo>
                <a:cubicBezTo>
                  <a:pt x="2918" y="93"/>
                  <a:pt x="2634" y="94"/>
                  <a:pt x="2401" y="94"/>
                </a:cubicBezTo>
                <a:cubicBezTo>
                  <a:pt x="2168" y="95"/>
                  <a:pt x="2024" y="97"/>
                  <a:pt x="1733" y="98"/>
                </a:cubicBezTo>
                <a:cubicBezTo>
                  <a:pt x="1442" y="99"/>
                  <a:pt x="946" y="103"/>
                  <a:pt x="657" y="102"/>
                </a:cubicBezTo>
                <a:cubicBezTo>
                  <a:pt x="368" y="101"/>
                  <a:pt x="110" y="108"/>
                  <a:pt x="1" y="93"/>
                </a:cubicBezTo>
                <a:lnTo>
                  <a:pt x="0" y="13"/>
                </a:lnTo>
                <a:cubicBezTo>
                  <a:pt x="109" y="0"/>
                  <a:pt x="432" y="13"/>
                  <a:pt x="657" y="12"/>
                </a:cubicBezTo>
                <a:cubicBezTo>
                  <a:pt x="882" y="11"/>
                  <a:pt x="1082" y="7"/>
                  <a:pt x="1349" y="7"/>
                </a:cubicBezTo>
                <a:cubicBezTo>
                  <a:pt x="1617" y="6"/>
                  <a:pt x="2017" y="8"/>
                  <a:pt x="2265" y="9"/>
                </a:cubicBezTo>
                <a:cubicBezTo>
                  <a:pt x="2513" y="9"/>
                  <a:pt x="2634" y="9"/>
                  <a:pt x="2834" y="8"/>
                </a:cubicBezTo>
                <a:cubicBezTo>
                  <a:pt x="3034" y="9"/>
                  <a:pt x="3273" y="9"/>
                  <a:pt x="3477" y="10"/>
                </a:cubicBezTo>
                <a:close/>
              </a:path>
            </a:pathLst>
          </a:custGeom>
          <a:solidFill>
            <a:schemeClr val="accent2"/>
          </a:solidFill>
          <a:ln w="9525">
            <a:noFill/>
            <a:round/>
            <a:headEnd/>
            <a:tailEnd/>
          </a:ln>
          <a:effectLst/>
        </p:spPr>
        <p:txBody>
          <a:bodyPr wrap="none" anchor="ctr"/>
          <a:lstStyle/>
          <a:p>
            <a:endParaRPr lang="el-GR"/>
          </a:p>
        </p:txBody>
      </p:sp>
      <p:sp>
        <p:nvSpPr>
          <p:cNvPr id="5123" name="Freeform 3"/>
          <p:cNvSpPr>
            <a:spLocks/>
          </p:cNvSpPr>
          <p:nvPr/>
        </p:nvSpPr>
        <p:spPr bwMode="auto">
          <a:xfrm>
            <a:off x="198438" y="152400"/>
            <a:ext cx="715962" cy="6400800"/>
          </a:xfrm>
          <a:custGeom>
            <a:avLst/>
            <a:gdLst/>
            <a:ahLst/>
            <a:cxnLst>
              <a:cxn ang="0">
                <a:pos x="86" y="3201"/>
              </a:cxn>
              <a:cxn ang="0">
                <a:pos x="79" y="2730"/>
              </a:cxn>
              <a:cxn ang="0">
                <a:pos x="64" y="2109"/>
              </a:cxn>
              <a:cxn ang="0">
                <a:pos x="101" y="1765"/>
              </a:cxn>
              <a:cxn ang="0">
                <a:pos x="79" y="1137"/>
              </a:cxn>
              <a:cxn ang="0">
                <a:pos x="34" y="651"/>
              </a:cxn>
              <a:cxn ang="0">
                <a:pos x="19" y="284"/>
              </a:cxn>
              <a:cxn ang="0">
                <a:pos x="49" y="45"/>
              </a:cxn>
              <a:cxn ang="0">
                <a:pos x="123" y="15"/>
              </a:cxn>
              <a:cxn ang="0">
                <a:pos x="243" y="37"/>
              </a:cxn>
              <a:cxn ang="0">
                <a:pos x="355" y="15"/>
              </a:cxn>
              <a:cxn ang="0">
                <a:pos x="512" y="7"/>
              </a:cxn>
              <a:cxn ang="0">
                <a:pos x="707" y="60"/>
              </a:cxn>
              <a:cxn ang="0">
                <a:pos x="797" y="142"/>
              </a:cxn>
              <a:cxn ang="0">
                <a:pos x="789" y="321"/>
              </a:cxn>
              <a:cxn ang="0">
                <a:pos x="804" y="658"/>
              </a:cxn>
              <a:cxn ang="0">
                <a:pos x="849" y="1047"/>
              </a:cxn>
              <a:cxn ang="0">
                <a:pos x="834" y="1586"/>
              </a:cxn>
              <a:cxn ang="0">
                <a:pos x="812" y="2199"/>
              </a:cxn>
              <a:cxn ang="0">
                <a:pos x="879" y="2812"/>
              </a:cxn>
              <a:cxn ang="0">
                <a:pos x="834" y="3329"/>
              </a:cxn>
              <a:cxn ang="0">
                <a:pos x="842" y="3957"/>
              </a:cxn>
              <a:cxn ang="0">
                <a:pos x="797" y="4054"/>
              </a:cxn>
              <a:cxn ang="0">
                <a:pos x="625" y="4084"/>
              </a:cxn>
              <a:cxn ang="0">
                <a:pos x="430" y="4039"/>
              </a:cxn>
              <a:cxn ang="0">
                <a:pos x="251" y="4069"/>
              </a:cxn>
              <a:cxn ang="0">
                <a:pos x="123" y="4114"/>
              </a:cxn>
              <a:cxn ang="0">
                <a:pos x="19" y="4062"/>
              </a:cxn>
              <a:cxn ang="0">
                <a:pos x="11" y="3875"/>
              </a:cxn>
              <a:cxn ang="0">
                <a:pos x="64" y="3598"/>
              </a:cxn>
              <a:cxn ang="0">
                <a:pos x="86" y="3201"/>
              </a:cxn>
            </a:cxnLst>
            <a:rect l="0" t="0" r="r" b="b"/>
            <a:pathLst>
              <a:path w="883" h="4115">
                <a:moveTo>
                  <a:pt x="86" y="3201"/>
                </a:moveTo>
                <a:cubicBezTo>
                  <a:pt x="89" y="3056"/>
                  <a:pt x="83" y="2912"/>
                  <a:pt x="79" y="2730"/>
                </a:cubicBezTo>
                <a:cubicBezTo>
                  <a:pt x="75" y="2548"/>
                  <a:pt x="60" y="2270"/>
                  <a:pt x="64" y="2109"/>
                </a:cubicBezTo>
                <a:cubicBezTo>
                  <a:pt x="68" y="1948"/>
                  <a:pt x="99" y="1927"/>
                  <a:pt x="101" y="1765"/>
                </a:cubicBezTo>
                <a:cubicBezTo>
                  <a:pt x="103" y="1603"/>
                  <a:pt x="90" y="1323"/>
                  <a:pt x="79" y="1137"/>
                </a:cubicBezTo>
                <a:cubicBezTo>
                  <a:pt x="68" y="951"/>
                  <a:pt x="44" y="793"/>
                  <a:pt x="34" y="651"/>
                </a:cubicBezTo>
                <a:cubicBezTo>
                  <a:pt x="24" y="509"/>
                  <a:pt x="17" y="385"/>
                  <a:pt x="19" y="284"/>
                </a:cubicBezTo>
                <a:cubicBezTo>
                  <a:pt x="21" y="183"/>
                  <a:pt x="32" y="90"/>
                  <a:pt x="49" y="45"/>
                </a:cubicBezTo>
                <a:cubicBezTo>
                  <a:pt x="66" y="0"/>
                  <a:pt x="91" y="16"/>
                  <a:pt x="123" y="15"/>
                </a:cubicBezTo>
                <a:cubicBezTo>
                  <a:pt x="155" y="14"/>
                  <a:pt x="204" y="37"/>
                  <a:pt x="243" y="37"/>
                </a:cubicBezTo>
                <a:cubicBezTo>
                  <a:pt x="282" y="37"/>
                  <a:pt x="310" y="20"/>
                  <a:pt x="355" y="15"/>
                </a:cubicBezTo>
                <a:cubicBezTo>
                  <a:pt x="400" y="10"/>
                  <a:pt x="453" y="0"/>
                  <a:pt x="512" y="7"/>
                </a:cubicBezTo>
                <a:cubicBezTo>
                  <a:pt x="571" y="14"/>
                  <a:pt x="659" y="37"/>
                  <a:pt x="707" y="60"/>
                </a:cubicBezTo>
                <a:cubicBezTo>
                  <a:pt x="755" y="83"/>
                  <a:pt x="783" y="99"/>
                  <a:pt x="797" y="142"/>
                </a:cubicBezTo>
                <a:cubicBezTo>
                  <a:pt x="811" y="185"/>
                  <a:pt x="788" y="235"/>
                  <a:pt x="789" y="321"/>
                </a:cubicBezTo>
                <a:cubicBezTo>
                  <a:pt x="790" y="407"/>
                  <a:pt x="794" y="537"/>
                  <a:pt x="804" y="658"/>
                </a:cubicBezTo>
                <a:cubicBezTo>
                  <a:pt x="814" y="779"/>
                  <a:pt x="844" y="892"/>
                  <a:pt x="849" y="1047"/>
                </a:cubicBezTo>
                <a:cubicBezTo>
                  <a:pt x="854" y="1202"/>
                  <a:pt x="840" y="1394"/>
                  <a:pt x="834" y="1586"/>
                </a:cubicBezTo>
                <a:cubicBezTo>
                  <a:pt x="828" y="1778"/>
                  <a:pt x="805" y="1995"/>
                  <a:pt x="812" y="2199"/>
                </a:cubicBezTo>
                <a:cubicBezTo>
                  <a:pt x="819" y="2403"/>
                  <a:pt x="875" y="2624"/>
                  <a:pt x="879" y="2812"/>
                </a:cubicBezTo>
                <a:cubicBezTo>
                  <a:pt x="883" y="3000"/>
                  <a:pt x="840" y="3138"/>
                  <a:pt x="834" y="3329"/>
                </a:cubicBezTo>
                <a:cubicBezTo>
                  <a:pt x="828" y="3520"/>
                  <a:pt x="848" y="3836"/>
                  <a:pt x="842" y="3957"/>
                </a:cubicBezTo>
                <a:cubicBezTo>
                  <a:pt x="836" y="4078"/>
                  <a:pt x="833" y="4033"/>
                  <a:pt x="797" y="4054"/>
                </a:cubicBezTo>
                <a:cubicBezTo>
                  <a:pt x="761" y="4075"/>
                  <a:pt x="686" y="4086"/>
                  <a:pt x="625" y="4084"/>
                </a:cubicBezTo>
                <a:cubicBezTo>
                  <a:pt x="564" y="4082"/>
                  <a:pt x="492" y="4041"/>
                  <a:pt x="430" y="4039"/>
                </a:cubicBezTo>
                <a:cubicBezTo>
                  <a:pt x="368" y="4037"/>
                  <a:pt x="302" y="4057"/>
                  <a:pt x="251" y="4069"/>
                </a:cubicBezTo>
                <a:cubicBezTo>
                  <a:pt x="200" y="4081"/>
                  <a:pt x="162" y="4115"/>
                  <a:pt x="123" y="4114"/>
                </a:cubicBezTo>
                <a:cubicBezTo>
                  <a:pt x="84" y="4113"/>
                  <a:pt x="38" y="4102"/>
                  <a:pt x="19" y="4062"/>
                </a:cubicBezTo>
                <a:cubicBezTo>
                  <a:pt x="0" y="4022"/>
                  <a:pt x="3" y="3952"/>
                  <a:pt x="11" y="3875"/>
                </a:cubicBezTo>
                <a:cubicBezTo>
                  <a:pt x="19" y="3798"/>
                  <a:pt x="51" y="3710"/>
                  <a:pt x="64" y="3598"/>
                </a:cubicBezTo>
                <a:cubicBezTo>
                  <a:pt x="77" y="3486"/>
                  <a:pt x="83" y="3346"/>
                  <a:pt x="86" y="3201"/>
                </a:cubicBezTo>
                <a:close/>
              </a:path>
            </a:pathLst>
          </a:custGeom>
          <a:solidFill>
            <a:schemeClr val="hlink">
              <a:alpha val="50000"/>
            </a:schemeClr>
          </a:solidFill>
          <a:ln w="9525" cap="flat" cmpd="sng">
            <a:noFill/>
            <a:prstDash val="solid"/>
            <a:round/>
            <a:headEnd type="none" w="med" len="med"/>
            <a:tailEnd type="none" w="med" len="med"/>
          </a:ln>
          <a:effectLst/>
        </p:spPr>
        <p:txBody>
          <a:bodyPr wrap="none" anchor="ctr"/>
          <a:lstStyle/>
          <a:p>
            <a:endParaRPr lang="el-GR"/>
          </a:p>
        </p:txBody>
      </p:sp>
      <p:sp>
        <p:nvSpPr>
          <p:cNvPr id="5124" name="Freeform 4"/>
          <p:cNvSpPr>
            <a:spLocks/>
          </p:cNvSpPr>
          <p:nvPr/>
        </p:nvSpPr>
        <p:spPr bwMode="invGray">
          <a:xfrm>
            <a:off x="323850" y="1157288"/>
            <a:ext cx="152400" cy="914400"/>
          </a:xfrm>
          <a:custGeom>
            <a:avLst/>
            <a:gdLst/>
            <a:ahLst/>
            <a:cxnLst>
              <a:cxn ang="0">
                <a:pos x="92" y="0"/>
              </a:cxn>
              <a:cxn ang="0">
                <a:pos x="81" y="170"/>
              </a:cxn>
              <a:cxn ang="0">
                <a:pos x="51" y="362"/>
              </a:cxn>
              <a:cxn ang="0">
                <a:pos x="74" y="539"/>
              </a:cxn>
              <a:cxn ang="0">
                <a:pos x="88" y="709"/>
              </a:cxn>
              <a:cxn ang="0">
                <a:pos x="110" y="842"/>
              </a:cxn>
              <a:cxn ang="0">
                <a:pos x="81" y="768"/>
              </a:cxn>
              <a:cxn ang="0">
                <a:pos x="59" y="716"/>
              </a:cxn>
              <a:cxn ang="0">
                <a:pos x="29" y="598"/>
              </a:cxn>
              <a:cxn ang="0">
                <a:pos x="0" y="414"/>
              </a:cxn>
              <a:cxn ang="0">
                <a:pos x="22" y="251"/>
              </a:cxn>
              <a:cxn ang="0">
                <a:pos x="51" y="81"/>
              </a:cxn>
              <a:cxn ang="0">
                <a:pos x="92" y="0"/>
              </a:cxn>
            </a:cxnLst>
            <a:rect l="0" t="0" r="r" b="b"/>
            <a:pathLst>
              <a:path w="110" h="842">
                <a:moveTo>
                  <a:pt x="92" y="0"/>
                </a:moveTo>
                <a:lnTo>
                  <a:pt x="81" y="170"/>
                </a:lnTo>
                <a:lnTo>
                  <a:pt x="51" y="362"/>
                </a:lnTo>
                <a:lnTo>
                  <a:pt x="74" y="539"/>
                </a:lnTo>
                <a:lnTo>
                  <a:pt x="88" y="709"/>
                </a:lnTo>
                <a:lnTo>
                  <a:pt x="110" y="842"/>
                </a:lnTo>
                <a:lnTo>
                  <a:pt x="81" y="768"/>
                </a:lnTo>
                <a:lnTo>
                  <a:pt x="59" y="716"/>
                </a:lnTo>
                <a:lnTo>
                  <a:pt x="29" y="598"/>
                </a:lnTo>
                <a:lnTo>
                  <a:pt x="0" y="414"/>
                </a:lnTo>
                <a:lnTo>
                  <a:pt x="22" y="251"/>
                </a:lnTo>
                <a:lnTo>
                  <a:pt x="51" y="81"/>
                </a:lnTo>
                <a:lnTo>
                  <a:pt x="92" y="0"/>
                </a:lnTo>
                <a:close/>
              </a:path>
            </a:pathLst>
          </a:custGeom>
          <a:solidFill>
            <a:schemeClr val="tx1"/>
          </a:solidFill>
          <a:ln w="9525">
            <a:noFill/>
            <a:round/>
            <a:headEnd/>
            <a:tailEnd/>
          </a:ln>
          <a:effectLst/>
        </p:spPr>
        <p:txBody>
          <a:bodyPr wrap="none" anchor="ctr"/>
          <a:lstStyle/>
          <a:p>
            <a:endParaRPr lang="el-GR"/>
          </a:p>
        </p:txBody>
      </p:sp>
      <p:sp>
        <p:nvSpPr>
          <p:cNvPr id="5125" name="Rectangle 5"/>
          <p:cNvSpPr>
            <a:spLocks noGrp="1" noChangeArrowheads="1"/>
          </p:cNvSpPr>
          <p:nvPr>
            <p:ph type="title"/>
          </p:nvPr>
        </p:nvSpPr>
        <p:spPr bwMode="auto">
          <a:xfrm>
            <a:off x="517525" y="547688"/>
            <a:ext cx="8596313" cy="7477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el-GR" smtClean="0"/>
              <a:t>Κάντε κλικ για να επεξεργαστείτε τον τίτλο</a:t>
            </a:r>
          </a:p>
        </p:txBody>
      </p:sp>
      <p:sp>
        <p:nvSpPr>
          <p:cNvPr id="5126" name="Rectangle 6"/>
          <p:cNvSpPr>
            <a:spLocks noGrp="1" noChangeArrowheads="1"/>
          </p:cNvSpPr>
          <p:nvPr>
            <p:ph type="body" idx="1"/>
          </p:nvPr>
        </p:nvSpPr>
        <p:spPr bwMode="auto">
          <a:xfrm>
            <a:off x="1066800" y="20574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5127" name="Rectangle 7"/>
          <p:cNvSpPr>
            <a:spLocks noGrp="1" noChangeArrowheads="1"/>
          </p:cNvSpPr>
          <p:nvPr>
            <p:ph type="dt" sz="half" idx="2"/>
          </p:nvPr>
        </p:nvSpPr>
        <p:spPr bwMode="auto">
          <a:xfrm>
            <a:off x="1066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endParaRPr lang="el-GR"/>
          </a:p>
        </p:txBody>
      </p:sp>
      <p:sp>
        <p:nvSpPr>
          <p:cNvPr id="5128" name="Rectangle 8"/>
          <p:cNvSpPr>
            <a:spLocks noGrp="1" noChangeArrowheads="1"/>
          </p:cNvSpPr>
          <p:nvPr>
            <p:ph type="ftr" sz="quarter" idx="3"/>
          </p:nvPr>
        </p:nvSpPr>
        <p:spPr bwMode="auto">
          <a:xfrm>
            <a:off x="35052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el-GR"/>
          </a:p>
        </p:txBody>
      </p:sp>
      <p:sp>
        <p:nvSpPr>
          <p:cNvPr id="5129" name="Rectangle 9"/>
          <p:cNvSpPr>
            <a:spLocks noGrp="1" noChangeArrowheads="1"/>
          </p:cNvSpPr>
          <p:nvPr>
            <p:ph type="sldNum" sz="quarter" idx="4"/>
          </p:nvPr>
        </p:nvSpPr>
        <p:spPr bwMode="auto">
          <a:xfrm>
            <a:off x="69342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6067771D-08BB-4051-B77E-C514E1E8F346}" type="slidenum">
              <a:rPr lang="el-GR"/>
              <a:pPr/>
              <a:t>‹#›</a:t>
            </a:fld>
            <a:endParaRPr lang="el-G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sz="4300">
          <a:solidFill>
            <a:schemeClr val="tx2"/>
          </a:solidFill>
          <a:latin typeface="+mj-lt"/>
          <a:ea typeface="+mj-ea"/>
          <a:cs typeface="+mj-cs"/>
        </a:defRPr>
      </a:lvl1pPr>
      <a:lvl2pPr algn="l" rtl="0" fontAlgn="base">
        <a:spcBef>
          <a:spcPct val="0"/>
        </a:spcBef>
        <a:spcAft>
          <a:spcPct val="0"/>
        </a:spcAft>
        <a:defRPr sz="4300">
          <a:solidFill>
            <a:schemeClr val="tx2"/>
          </a:solidFill>
          <a:latin typeface="Comic Sans MS" pitchFamily="66" charset="0"/>
          <a:cs typeface="Times New Roman" pitchFamily="18" charset="0"/>
        </a:defRPr>
      </a:lvl2pPr>
      <a:lvl3pPr algn="l" rtl="0" fontAlgn="base">
        <a:spcBef>
          <a:spcPct val="0"/>
        </a:spcBef>
        <a:spcAft>
          <a:spcPct val="0"/>
        </a:spcAft>
        <a:defRPr sz="4300">
          <a:solidFill>
            <a:schemeClr val="tx2"/>
          </a:solidFill>
          <a:latin typeface="Comic Sans MS" pitchFamily="66" charset="0"/>
          <a:cs typeface="Times New Roman" pitchFamily="18" charset="0"/>
        </a:defRPr>
      </a:lvl3pPr>
      <a:lvl4pPr algn="l" rtl="0" fontAlgn="base">
        <a:spcBef>
          <a:spcPct val="0"/>
        </a:spcBef>
        <a:spcAft>
          <a:spcPct val="0"/>
        </a:spcAft>
        <a:defRPr sz="4300">
          <a:solidFill>
            <a:schemeClr val="tx2"/>
          </a:solidFill>
          <a:latin typeface="Comic Sans MS" pitchFamily="66" charset="0"/>
          <a:cs typeface="Times New Roman" pitchFamily="18" charset="0"/>
        </a:defRPr>
      </a:lvl4pPr>
      <a:lvl5pPr algn="l" rtl="0" fontAlgn="base">
        <a:spcBef>
          <a:spcPct val="0"/>
        </a:spcBef>
        <a:spcAft>
          <a:spcPct val="0"/>
        </a:spcAft>
        <a:defRPr sz="4300">
          <a:solidFill>
            <a:schemeClr val="tx2"/>
          </a:solidFill>
          <a:latin typeface="Comic Sans MS" pitchFamily="66" charset="0"/>
          <a:cs typeface="Times New Roman" pitchFamily="18" charset="0"/>
        </a:defRPr>
      </a:lvl5pPr>
      <a:lvl6pPr marL="457200" algn="l" rtl="0" fontAlgn="base">
        <a:spcBef>
          <a:spcPct val="0"/>
        </a:spcBef>
        <a:spcAft>
          <a:spcPct val="0"/>
        </a:spcAft>
        <a:defRPr sz="4300">
          <a:solidFill>
            <a:schemeClr val="tx2"/>
          </a:solidFill>
          <a:latin typeface="Comic Sans MS" pitchFamily="66" charset="0"/>
          <a:cs typeface="Times New Roman" pitchFamily="18" charset="0"/>
        </a:defRPr>
      </a:lvl6pPr>
      <a:lvl7pPr marL="914400" algn="l" rtl="0" fontAlgn="base">
        <a:spcBef>
          <a:spcPct val="0"/>
        </a:spcBef>
        <a:spcAft>
          <a:spcPct val="0"/>
        </a:spcAft>
        <a:defRPr sz="4300">
          <a:solidFill>
            <a:schemeClr val="tx2"/>
          </a:solidFill>
          <a:latin typeface="Comic Sans MS" pitchFamily="66" charset="0"/>
          <a:cs typeface="Times New Roman" pitchFamily="18" charset="0"/>
        </a:defRPr>
      </a:lvl7pPr>
      <a:lvl8pPr marL="1371600" algn="l" rtl="0" fontAlgn="base">
        <a:spcBef>
          <a:spcPct val="0"/>
        </a:spcBef>
        <a:spcAft>
          <a:spcPct val="0"/>
        </a:spcAft>
        <a:defRPr sz="4300">
          <a:solidFill>
            <a:schemeClr val="tx2"/>
          </a:solidFill>
          <a:latin typeface="Comic Sans MS" pitchFamily="66" charset="0"/>
          <a:cs typeface="Times New Roman" pitchFamily="18" charset="0"/>
        </a:defRPr>
      </a:lvl8pPr>
      <a:lvl9pPr marL="1828800" algn="l" rtl="0" fontAlgn="base">
        <a:spcBef>
          <a:spcPct val="0"/>
        </a:spcBef>
        <a:spcAft>
          <a:spcPct val="0"/>
        </a:spcAft>
        <a:defRPr sz="4300">
          <a:solidFill>
            <a:schemeClr val="tx2"/>
          </a:solidFill>
          <a:latin typeface="Comic Sans MS" pitchFamily="66" charset="0"/>
          <a:cs typeface="Times New Roman" pitchFamily="18" charset="0"/>
        </a:defRPr>
      </a:lvl9pPr>
    </p:titleStyle>
    <p:bodyStyle>
      <a:lvl1pPr marL="342900" indent="-342900" algn="l" rtl="0" fontAlgn="base">
        <a:spcBef>
          <a:spcPct val="20000"/>
        </a:spcBef>
        <a:spcAft>
          <a:spcPct val="0"/>
        </a:spcAft>
        <a:buBlip>
          <a:blip r:embed="rId14"/>
        </a:buBlip>
        <a:defRPr sz="3200">
          <a:solidFill>
            <a:schemeClr val="tx1"/>
          </a:solidFill>
          <a:latin typeface="+mn-lt"/>
          <a:ea typeface="+mn-ea"/>
          <a:cs typeface="+mn-cs"/>
        </a:defRPr>
      </a:lvl1pPr>
      <a:lvl2pPr marL="742950" indent="-285750" algn="l" rtl="0" fontAlgn="base">
        <a:spcBef>
          <a:spcPct val="20000"/>
        </a:spcBef>
        <a:spcAft>
          <a:spcPct val="0"/>
        </a:spcAft>
        <a:buSzPct val="80000"/>
        <a:buBlip>
          <a:blip r:embed="rId15"/>
        </a:buBlip>
        <a:defRPr sz="2800">
          <a:solidFill>
            <a:schemeClr val="tx1"/>
          </a:solidFill>
          <a:latin typeface="+mn-lt"/>
          <a:cs typeface="+mn-cs"/>
        </a:defRPr>
      </a:lvl2pPr>
      <a:lvl3pPr marL="1143000" indent="-228600" algn="l" rtl="0" fontAlgn="base">
        <a:spcBef>
          <a:spcPct val="20000"/>
        </a:spcBef>
        <a:spcAft>
          <a:spcPct val="0"/>
        </a:spcAft>
        <a:buSzPct val="80000"/>
        <a:buBlip>
          <a:blip r:embed="rId16"/>
        </a:buBlip>
        <a:defRPr sz="2400">
          <a:solidFill>
            <a:schemeClr val="tx1"/>
          </a:solidFill>
          <a:latin typeface="+mn-lt"/>
          <a:cs typeface="+mn-cs"/>
        </a:defRPr>
      </a:lvl3pPr>
      <a:lvl4pPr marL="1600200" indent="-228600" algn="l" rtl="0" fontAlgn="base">
        <a:spcBef>
          <a:spcPct val="20000"/>
        </a:spcBef>
        <a:spcAft>
          <a:spcPct val="0"/>
        </a:spcAft>
        <a:buBlip>
          <a:blip r:embed="rId14"/>
        </a:buBlip>
        <a:defRPr sz="2000">
          <a:solidFill>
            <a:schemeClr val="tx1"/>
          </a:solidFill>
          <a:latin typeface="+mn-lt"/>
          <a:cs typeface="+mn-cs"/>
        </a:defRPr>
      </a:lvl4pPr>
      <a:lvl5pPr marL="2057400" indent="-228600" algn="l" rtl="0" fontAlgn="base">
        <a:spcBef>
          <a:spcPct val="20000"/>
        </a:spcBef>
        <a:spcAft>
          <a:spcPct val="0"/>
        </a:spcAft>
        <a:buSzPct val="60000"/>
        <a:buBlip>
          <a:blip r:embed="rId15"/>
        </a:buBlip>
        <a:defRPr sz="2000">
          <a:solidFill>
            <a:schemeClr val="tx1"/>
          </a:solidFill>
          <a:latin typeface="+mn-lt"/>
          <a:cs typeface="+mn-cs"/>
        </a:defRPr>
      </a:lvl5pPr>
      <a:lvl6pPr marL="2514600" indent="-228600" algn="l" rtl="0" fontAlgn="base">
        <a:spcBef>
          <a:spcPct val="20000"/>
        </a:spcBef>
        <a:spcAft>
          <a:spcPct val="0"/>
        </a:spcAft>
        <a:buSzPct val="60000"/>
        <a:buBlip>
          <a:blip r:embed="rId15"/>
        </a:buBlip>
        <a:defRPr sz="2000">
          <a:solidFill>
            <a:schemeClr val="tx1"/>
          </a:solidFill>
          <a:latin typeface="+mn-lt"/>
          <a:cs typeface="+mn-cs"/>
        </a:defRPr>
      </a:lvl6pPr>
      <a:lvl7pPr marL="2971800" indent="-228600" algn="l" rtl="0" fontAlgn="base">
        <a:spcBef>
          <a:spcPct val="20000"/>
        </a:spcBef>
        <a:spcAft>
          <a:spcPct val="0"/>
        </a:spcAft>
        <a:buSzPct val="60000"/>
        <a:buBlip>
          <a:blip r:embed="rId15"/>
        </a:buBlip>
        <a:defRPr sz="2000">
          <a:solidFill>
            <a:schemeClr val="tx1"/>
          </a:solidFill>
          <a:latin typeface="+mn-lt"/>
          <a:cs typeface="+mn-cs"/>
        </a:defRPr>
      </a:lvl7pPr>
      <a:lvl8pPr marL="3429000" indent="-228600" algn="l" rtl="0" fontAlgn="base">
        <a:spcBef>
          <a:spcPct val="20000"/>
        </a:spcBef>
        <a:spcAft>
          <a:spcPct val="0"/>
        </a:spcAft>
        <a:buSzPct val="60000"/>
        <a:buBlip>
          <a:blip r:embed="rId15"/>
        </a:buBlip>
        <a:defRPr sz="2000">
          <a:solidFill>
            <a:schemeClr val="tx1"/>
          </a:solidFill>
          <a:latin typeface="+mn-lt"/>
          <a:cs typeface="+mn-cs"/>
        </a:defRPr>
      </a:lvl8pPr>
      <a:lvl9pPr marL="3886200" indent="-228600" algn="l" rtl="0" fontAlgn="base">
        <a:spcBef>
          <a:spcPct val="20000"/>
        </a:spcBef>
        <a:spcAft>
          <a:spcPct val="0"/>
        </a:spcAft>
        <a:buSzPct val="60000"/>
        <a:buBlip>
          <a:blip r:embed="rId15"/>
        </a:buBlip>
        <a:defRPr sz="2000">
          <a:solidFill>
            <a:schemeClr val="tx1"/>
          </a:solidFill>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nvSpPr>
        <p:spPr bwMode="auto">
          <a:xfrm>
            <a:off x="990600" y="1066800"/>
            <a:ext cx="7620000" cy="1676400"/>
          </a:xfrm>
          <a:prstGeom prst="rect">
            <a:avLst/>
          </a:prstGeom>
          <a:noFill/>
          <a:ln w="9525">
            <a:noFill/>
            <a:miter lim="800000"/>
            <a:headEnd/>
            <a:tailEnd/>
          </a:ln>
          <a:effectLst/>
        </p:spPr>
        <p:txBody>
          <a:bodyPr anchor="ctr"/>
          <a:lstStyle/>
          <a:p>
            <a:pPr algn="ctr" eaLnBrk="0" hangingPunct="0"/>
            <a:r>
              <a:rPr lang="el-GR" sz="3200" b="1" dirty="0">
                <a:solidFill>
                  <a:schemeClr val="tx2"/>
                </a:solidFill>
              </a:rPr>
              <a:t/>
            </a:r>
            <a:br>
              <a:rPr lang="el-GR" sz="3200" b="1" dirty="0">
                <a:solidFill>
                  <a:schemeClr val="tx2"/>
                </a:solidFill>
              </a:rPr>
            </a:br>
            <a:r>
              <a:rPr lang="en-US" sz="3200" b="1" dirty="0">
                <a:solidFill>
                  <a:schemeClr val="tx2"/>
                </a:solidFill>
              </a:rPr>
              <a:t> </a:t>
            </a:r>
            <a:r>
              <a:rPr lang="el-GR" sz="3200" b="1" dirty="0">
                <a:solidFill>
                  <a:schemeClr val="tx2"/>
                </a:solidFill>
              </a:rPr>
              <a:t/>
            </a:r>
            <a:br>
              <a:rPr lang="el-GR" sz="3200" b="1" dirty="0">
                <a:solidFill>
                  <a:schemeClr val="tx2"/>
                </a:solidFill>
              </a:rPr>
            </a:br>
            <a:r>
              <a:rPr lang="el-GR" sz="3200" b="1" dirty="0"/>
              <a:t>ΘΕΩΡΙΑ- ΝΟΣΗΛΕΥΤΙΚΕΣ ΘΕΩΡΙΕΣ</a:t>
            </a:r>
            <a:r>
              <a:rPr lang="el-GR" sz="4400" b="1" dirty="0"/>
              <a:t> </a:t>
            </a:r>
          </a:p>
        </p:txBody>
      </p:sp>
      <p:sp>
        <p:nvSpPr>
          <p:cNvPr id="16387" name="Rectangle 3"/>
          <p:cNvSpPr>
            <a:spLocks noGrp="1" noChangeArrowheads="1"/>
          </p:cNvSpPr>
          <p:nvPr/>
        </p:nvSpPr>
        <p:spPr bwMode="auto">
          <a:xfrm>
            <a:off x="1371600" y="4038600"/>
            <a:ext cx="7010400" cy="1295400"/>
          </a:xfrm>
          <a:prstGeom prst="rect">
            <a:avLst/>
          </a:prstGeom>
          <a:noFill/>
          <a:ln w="9525">
            <a:noFill/>
            <a:miter lim="800000"/>
            <a:headEnd/>
            <a:tailEnd/>
          </a:ln>
          <a:effectLst/>
        </p:spPr>
        <p:txBody>
          <a:bodyPr/>
          <a:lstStyle/>
          <a:p>
            <a:pPr algn="ctr" eaLnBrk="0" hangingPunct="0"/>
            <a:r>
              <a:rPr lang="el-GR" b="1"/>
              <a:t>ΖΥΓΑ ΣΟΦΙΑ</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517525" y="631825"/>
            <a:ext cx="8596313" cy="579438"/>
          </a:xfrm>
        </p:spPr>
        <p:txBody>
          <a:bodyPr/>
          <a:lstStyle/>
          <a:p>
            <a:r>
              <a:rPr lang="en-US" sz="2800">
                <a:solidFill>
                  <a:schemeClr val="tx1"/>
                </a:solidFill>
              </a:rPr>
              <a:t>Florence Nightingale</a:t>
            </a:r>
            <a:r>
              <a:rPr lang="el-GR" sz="3200">
                <a:solidFill>
                  <a:schemeClr val="tx1"/>
                </a:solidFill>
                <a:latin typeface="Times New Roman" pitchFamily="18" charset="0"/>
              </a:rPr>
              <a:t>: </a:t>
            </a:r>
            <a:r>
              <a:rPr lang="el-GR" sz="2800">
                <a:solidFill>
                  <a:schemeClr val="tx1"/>
                </a:solidFill>
              </a:rPr>
              <a:t>Εστιάζεται στο </a:t>
            </a:r>
            <a:r>
              <a:rPr lang="el-GR" sz="2800" b="1">
                <a:solidFill>
                  <a:srgbClr val="990000"/>
                </a:solidFill>
              </a:rPr>
              <a:t>Περιβάλλο</a:t>
            </a:r>
            <a:r>
              <a:rPr lang="el-GR" sz="2800">
                <a:solidFill>
                  <a:srgbClr val="990000"/>
                </a:solidFill>
              </a:rPr>
              <a:t>ν</a:t>
            </a:r>
          </a:p>
        </p:txBody>
      </p:sp>
      <p:sp>
        <p:nvSpPr>
          <p:cNvPr id="18435" name="Rectangle 3"/>
          <p:cNvSpPr>
            <a:spLocks noGrp="1" noChangeArrowheads="1"/>
          </p:cNvSpPr>
          <p:nvPr>
            <p:ph type="body" idx="1"/>
          </p:nvPr>
        </p:nvSpPr>
        <p:spPr>
          <a:xfrm>
            <a:off x="838200" y="1524000"/>
            <a:ext cx="8001000" cy="4495800"/>
          </a:xfrm>
        </p:spPr>
        <p:txBody>
          <a:bodyPr/>
          <a:lstStyle/>
          <a:p>
            <a:r>
              <a:rPr lang="el-GR" sz="2400">
                <a:solidFill>
                  <a:srgbClr val="990000"/>
                </a:solidFill>
              </a:rPr>
              <a:t>Περιβάλλον:</a:t>
            </a:r>
            <a:r>
              <a:rPr lang="el-GR" sz="2400"/>
              <a:t> Φυσικό- κοινωνικό-ψυχολογικό</a:t>
            </a:r>
          </a:p>
          <a:p>
            <a:r>
              <a:rPr lang="el-GR" sz="2400"/>
              <a:t>Τα τρία στοιχεία του περιβάλλοντος πρέπει να εξετάζονται </a:t>
            </a:r>
            <a:r>
              <a:rPr lang="el-GR" sz="2400">
                <a:solidFill>
                  <a:srgbClr val="990000"/>
                </a:solidFill>
              </a:rPr>
              <a:t>αλληλένδετα </a:t>
            </a:r>
            <a:r>
              <a:rPr lang="el-GR" sz="2400"/>
              <a:t>και όχι ξεχωριστά</a:t>
            </a:r>
          </a:p>
          <a:p>
            <a:r>
              <a:rPr lang="el-GR" sz="2400"/>
              <a:t>Η θεωρία της εστιάζει στο περιβάλλον ως φορέα νόσησης, υγείας, θεραπείας και πρόληψης</a:t>
            </a:r>
          </a:p>
          <a:p>
            <a:r>
              <a:rPr lang="el-GR" sz="2400"/>
              <a:t>Θεωρεί ότι η Νοσηλευτική επιδρά στη νόσο μέσω διευθέτησης του περιβάλλοντος και υποστήριξης του ατόμου</a:t>
            </a:r>
          </a:p>
          <a:p>
            <a:r>
              <a:rPr lang="el-GR" sz="2400"/>
              <a:t>Το περιβάλλον είναι ικανό να προλάβει, να θεραπεύσει ή να συντελέσει στην εμφάνιση κάποιας αρρώστιας, στην πρόκληση ενός ατυχήματος ή του θανάτου</a:t>
            </a:r>
          </a:p>
          <a:p>
            <a:endParaRPr lang="el-GR" sz="2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457200" y="1066800"/>
            <a:ext cx="8229600" cy="4724400"/>
          </a:xfrm>
        </p:spPr>
        <p:txBody>
          <a:bodyPr/>
          <a:lstStyle/>
          <a:p>
            <a:pPr>
              <a:lnSpc>
                <a:spcPct val="110000"/>
              </a:lnSpc>
            </a:pPr>
            <a:r>
              <a:rPr lang="el-GR" sz="2800"/>
              <a:t>Αναγνώρισε τη σχέση μεταξύ ασθενούς και περιβάλλοντος ως το πιο βασικό σημείο στη Νοσηλευτική φροντίδα και μας έδωσε στοιχεία τα οποία θα καθοδηγούσαν τους νοσηλευτές στο να παρέχουν άνεση, γρήγορη ανάρρωση,πρόληψη ασθενειών</a:t>
            </a:r>
          </a:p>
          <a:p>
            <a:pPr>
              <a:lnSpc>
                <a:spcPct val="110000"/>
              </a:lnSpc>
            </a:pPr>
            <a:r>
              <a:rPr lang="el-GR" sz="2800"/>
              <a:t>Στοιχεία περιβάλλοντος - Σημαντικές αρχές : </a:t>
            </a:r>
            <a:r>
              <a:rPr lang="el-GR" sz="2800" b="1">
                <a:solidFill>
                  <a:srgbClr val="990000"/>
                </a:solidFill>
              </a:rPr>
              <a:t>αερισμού, θερμότητας, φωτισμού, δίαιτας, καθαριότητας, θορύβου</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l-GR"/>
              <a:t> </a:t>
            </a:r>
          </a:p>
        </p:txBody>
      </p:sp>
      <p:sp>
        <p:nvSpPr>
          <p:cNvPr id="20483" name="Rectangle 3"/>
          <p:cNvSpPr>
            <a:spLocks noGrp="1" noChangeArrowheads="1"/>
          </p:cNvSpPr>
          <p:nvPr>
            <p:ph type="body" idx="1"/>
          </p:nvPr>
        </p:nvSpPr>
        <p:spPr>
          <a:xfrm>
            <a:off x="381000" y="533400"/>
            <a:ext cx="8305800" cy="5715000"/>
          </a:xfrm>
        </p:spPr>
        <p:txBody>
          <a:bodyPr/>
          <a:lstStyle/>
          <a:p>
            <a:pPr>
              <a:lnSpc>
                <a:spcPct val="90000"/>
              </a:lnSpc>
            </a:pPr>
            <a:r>
              <a:rPr lang="el-GR" b="1">
                <a:solidFill>
                  <a:srgbClr val="990000"/>
                </a:solidFill>
              </a:rPr>
              <a:t>Αέρας :</a:t>
            </a:r>
            <a:r>
              <a:rPr lang="el-GR" sz="2800"/>
              <a:t>Ο καθαρός αέρας, η παροχή κατάλληλου αερισμού στον άρρωστο είναι ο πρώτος κανόνας της Νοσηλευτικής. Ο Νοσηλευτής θα πρέπει να διατηρήσει τον αέρα που ο άρρωστος αναπνέει τόσο καθαρό όσο είναι και ο εξωτερικός αέρας χωρίς ο άρρωστος να κρυώνει</a:t>
            </a:r>
          </a:p>
          <a:p>
            <a:pPr>
              <a:lnSpc>
                <a:spcPct val="90000"/>
              </a:lnSpc>
            </a:pPr>
            <a:r>
              <a:rPr lang="el-GR" b="1">
                <a:solidFill>
                  <a:srgbClr val="990000"/>
                </a:solidFill>
              </a:rPr>
              <a:t>Θερμοκρασία:</a:t>
            </a:r>
            <a:r>
              <a:rPr lang="el-GR" sz="2800"/>
              <a:t> περιγράφει ειδικές οδηγίες για την παροχή φρέσκου καθαρού αέρα  αποφεύγοντας ταυτόχρονα την κρύα ατμόσφαιρα και προτρέπει τους Νοσηλευτές να παρακολουθούν συχνά τη θερμοκρασία του σώματος του ασθενούς με σκοπό την πρόληψη απώλειας της ζωτικής θερμότητας</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762000" y="838200"/>
            <a:ext cx="8077200" cy="5334000"/>
          </a:xfrm>
        </p:spPr>
        <p:txBody>
          <a:bodyPr/>
          <a:lstStyle/>
          <a:p>
            <a:pPr>
              <a:lnSpc>
                <a:spcPct val="110000"/>
              </a:lnSpc>
            </a:pPr>
            <a:r>
              <a:rPr lang="el-GR" sz="2800" b="1">
                <a:solidFill>
                  <a:srgbClr val="990000"/>
                </a:solidFill>
              </a:rPr>
              <a:t>Φωτισμός :</a:t>
            </a:r>
            <a:r>
              <a:rPr lang="el-GR" sz="2800"/>
              <a:t>Πίστευε στις ευεργετικές ιδιότητες του ηλιακού φωτισμού και προέτρεπε τους Νοσηλευτές να μεταφέρουν τους αρρώστους σε φωτεινό μέρος του δωματίου εφόσον το επιτρέπει η κατάστασή τους</a:t>
            </a:r>
          </a:p>
          <a:p>
            <a:pPr>
              <a:lnSpc>
                <a:spcPct val="110000"/>
              </a:lnSpc>
            </a:pPr>
            <a:r>
              <a:rPr lang="el-GR" sz="2800" b="1">
                <a:solidFill>
                  <a:srgbClr val="990000"/>
                </a:solidFill>
              </a:rPr>
              <a:t>Θόρυβος:</a:t>
            </a:r>
            <a:r>
              <a:rPr lang="el-GR" sz="2800"/>
              <a:t> ο μη αναγκαίος θόρυβος ενοχλεί τον άρρωστο. Κάθε θυσία για την εξασφάλιση της ησυχίας αξίζει γιατί ούτε ο καθαρός αέρας ούτε η προσεκτική παρακολούθηση ωφελεί τον άρρωστο χωρίς την ησυχία</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228600" y="457200"/>
            <a:ext cx="8610600" cy="5715000"/>
          </a:xfrm>
        </p:spPr>
        <p:txBody>
          <a:bodyPr/>
          <a:lstStyle/>
          <a:p>
            <a:pPr>
              <a:lnSpc>
                <a:spcPct val="90000"/>
              </a:lnSpc>
            </a:pPr>
            <a:r>
              <a:rPr lang="el-GR" sz="2800"/>
              <a:t> Η</a:t>
            </a:r>
            <a:r>
              <a:rPr lang="el-GR">
                <a:solidFill>
                  <a:srgbClr val="990000"/>
                </a:solidFill>
              </a:rPr>
              <a:t> Καθαριότητα</a:t>
            </a:r>
            <a:r>
              <a:rPr lang="el-GR"/>
              <a:t> </a:t>
            </a:r>
            <a:r>
              <a:rPr lang="el-GR" sz="2800"/>
              <a:t>αφορά:</a:t>
            </a:r>
          </a:p>
          <a:p>
            <a:pPr>
              <a:lnSpc>
                <a:spcPct val="90000"/>
              </a:lnSpc>
              <a:buFont typeface="Wingdings" pitchFamily="2" charset="2"/>
              <a:buChar char="ü"/>
            </a:pPr>
            <a:r>
              <a:rPr lang="el-GR"/>
              <a:t>   </a:t>
            </a:r>
            <a:r>
              <a:rPr lang="el-GR" sz="2400" i="1"/>
              <a:t>τον άρρωστο</a:t>
            </a:r>
            <a:r>
              <a:rPr lang="el-GR" sz="2400"/>
              <a:t> (καθαρό σώμα-αφαιρούνται όλες οι επιβλαβείς ουσίες και υποβοηθείται η επούλωση του τραύματος), </a:t>
            </a:r>
          </a:p>
          <a:p>
            <a:pPr>
              <a:lnSpc>
                <a:spcPct val="90000"/>
              </a:lnSpc>
              <a:buFont typeface="Wingdings" pitchFamily="2" charset="2"/>
              <a:buChar char="ü"/>
            </a:pPr>
            <a:r>
              <a:rPr lang="el-GR" sz="2400"/>
              <a:t>   </a:t>
            </a:r>
            <a:r>
              <a:rPr lang="el-GR" sz="2400" i="1"/>
              <a:t>το περιβάλλον</a:t>
            </a:r>
            <a:r>
              <a:rPr lang="el-GR" sz="2400"/>
              <a:t> (ένας καλά αεριζόμενος αλλά ακάθαρτος θάλαμος όπως και ένας καθαρός αλλά μη αεριζόμενος θάλαμος αποτελούν το ίδιο ακάθαρτες και μολυσμένες περιοχές) </a:t>
            </a:r>
          </a:p>
          <a:p>
            <a:pPr>
              <a:lnSpc>
                <a:spcPct val="90000"/>
              </a:lnSpc>
              <a:buFont typeface="Wingdings" pitchFamily="2" charset="2"/>
              <a:buChar char="ü"/>
            </a:pPr>
            <a:r>
              <a:rPr lang="el-GR" sz="2400"/>
              <a:t>  </a:t>
            </a:r>
            <a:r>
              <a:rPr lang="el-GR" sz="2400" i="1"/>
              <a:t>τους Νοσηλευτές</a:t>
            </a:r>
            <a:r>
              <a:rPr lang="el-GR" sz="2400"/>
              <a:t> (προτροπή να πλένουν συνέχεια τα χέρια τους και να διατηρούν τους αρρώστους καθαρούς)</a:t>
            </a:r>
          </a:p>
          <a:p>
            <a:pPr>
              <a:lnSpc>
                <a:spcPct val="90000"/>
              </a:lnSpc>
              <a:buFont typeface="Wingdings" pitchFamily="2" charset="2"/>
              <a:buChar char="ü"/>
            </a:pPr>
            <a:endParaRPr lang="el-GR" sz="2400"/>
          </a:p>
          <a:p>
            <a:pPr>
              <a:lnSpc>
                <a:spcPct val="90000"/>
              </a:lnSpc>
              <a:buFont typeface="Wingdings" pitchFamily="2" charset="2"/>
              <a:buChar char="ü"/>
            </a:pPr>
            <a:r>
              <a:rPr lang="el-GR" sz="2800" b="1">
                <a:solidFill>
                  <a:srgbClr val="990000"/>
                </a:solidFill>
              </a:rPr>
              <a:t>Δίαιτα:</a:t>
            </a:r>
            <a:r>
              <a:rPr lang="el-GR" sz="2400"/>
              <a:t> ευθύνη της Νοσηλεύτριας και αφορά την εκτίμηση των προσλαμβανόμενων διαιτητικών αναγκών, τον προγραμματισμό των γευμάτων, την εκτίμηση των αποτελεσμάτων της δίαιτας στον άρρωστο</a:t>
            </a:r>
          </a:p>
          <a:p>
            <a:pPr>
              <a:lnSpc>
                <a:spcPct val="90000"/>
              </a:lnSpc>
              <a:buFontTx/>
              <a:buNone/>
            </a:pPr>
            <a:endParaRPr lang="el-GR" sz="2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381000" y="914400"/>
            <a:ext cx="8458200" cy="5257800"/>
          </a:xfrm>
        </p:spPr>
        <p:txBody>
          <a:bodyPr/>
          <a:lstStyle/>
          <a:p>
            <a:pPr>
              <a:lnSpc>
                <a:spcPct val="90000"/>
              </a:lnSpc>
            </a:pPr>
            <a:r>
              <a:rPr lang="el-GR"/>
              <a:t>ο αποδέκτης της νοσηλευτικής φροντίδας- το ονομάζει «ασθενή»</a:t>
            </a:r>
          </a:p>
          <a:p>
            <a:pPr>
              <a:lnSpc>
                <a:spcPct val="90000"/>
              </a:lnSpc>
            </a:pPr>
            <a:r>
              <a:rPr lang="el-GR"/>
              <a:t>Οι ασθενείς αποτελούνται από βιολογικά, ψυχολογικά, κοινωνικά και πνευματικά στοιχεία τα οποία είναι αλληλένδετα –αλληλοεξαρτώμενα και δίνουν την έννοια του </a:t>
            </a:r>
            <a:r>
              <a:rPr lang="el-GR">
                <a:solidFill>
                  <a:srgbClr val="990000"/>
                </a:solidFill>
              </a:rPr>
              <a:t>όλου</a:t>
            </a:r>
          </a:p>
          <a:p>
            <a:pPr>
              <a:lnSpc>
                <a:spcPct val="90000"/>
              </a:lnSpc>
            </a:pPr>
            <a:r>
              <a:rPr lang="el-GR"/>
              <a:t>Το</a:t>
            </a:r>
            <a:r>
              <a:rPr lang="el-GR">
                <a:solidFill>
                  <a:srgbClr val="990000"/>
                </a:solidFill>
              </a:rPr>
              <a:t> </a:t>
            </a:r>
            <a:r>
              <a:rPr lang="el-GR" sz="3600" b="1">
                <a:solidFill>
                  <a:srgbClr val="990000"/>
                </a:solidFill>
              </a:rPr>
              <a:t>όλον</a:t>
            </a:r>
            <a:r>
              <a:rPr lang="el-GR">
                <a:solidFill>
                  <a:srgbClr val="990000"/>
                </a:solidFill>
              </a:rPr>
              <a:t> (</a:t>
            </a:r>
            <a:r>
              <a:rPr lang="en-US">
                <a:solidFill>
                  <a:srgbClr val="990000"/>
                </a:solidFill>
              </a:rPr>
              <a:t>holism) </a:t>
            </a:r>
            <a:r>
              <a:rPr lang="el-GR"/>
              <a:t>υποδηλώνει</a:t>
            </a:r>
            <a:r>
              <a:rPr lang="en-US"/>
              <a:t> </a:t>
            </a:r>
            <a:r>
              <a:rPr lang="el-GR"/>
              <a:t>ότι οποιαδήποτε μεταβολή –διαταραχή σε κάποιο από τα στοιχεία επηρεάζει ολόκληρο το άτομο</a:t>
            </a:r>
            <a:endParaRPr lang="el-GR">
              <a:solidFill>
                <a:srgbClr val="990000"/>
              </a:solidFill>
            </a:endParaRPr>
          </a:p>
          <a:p>
            <a:pPr>
              <a:lnSpc>
                <a:spcPct val="90000"/>
              </a:lnSpc>
            </a:pPr>
            <a:endParaRPr lang="el-GR">
              <a:solidFill>
                <a:srgbClr val="990000"/>
              </a:solidFill>
            </a:endParaRPr>
          </a:p>
        </p:txBody>
      </p:sp>
      <p:sp>
        <p:nvSpPr>
          <p:cNvPr id="23556" name="Text Box 4"/>
          <p:cNvSpPr txBox="1">
            <a:spLocks noChangeArrowheads="1"/>
          </p:cNvSpPr>
          <p:nvPr/>
        </p:nvSpPr>
        <p:spPr bwMode="auto">
          <a:xfrm>
            <a:off x="533400" y="304800"/>
            <a:ext cx="6934200" cy="641350"/>
          </a:xfrm>
          <a:prstGeom prst="rect">
            <a:avLst/>
          </a:prstGeom>
          <a:noFill/>
          <a:ln w="9525">
            <a:noFill/>
            <a:miter lim="800000"/>
            <a:headEnd/>
            <a:tailEnd/>
          </a:ln>
          <a:effectLst/>
        </p:spPr>
        <p:txBody>
          <a:bodyPr>
            <a:spAutoFit/>
          </a:bodyPr>
          <a:lstStyle/>
          <a:p>
            <a:pPr>
              <a:spcBef>
                <a:spcPct val="50000"/>
              </a:spcBef>
            </a:pPr>
            <a:r>
              <a:rPr lang="el-GR" sz="3600" b="1">
                <a:solidFill>
                  <a:srgbClr val="990000"/>
                </a:solidFill>
              </a:rPr>
              <a:t>Άτομο:</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17525" y="539750"/>
            <a:ext cx="8596313" cy="762000"/>
          </a:xfrm>
        </p:spPr>
        <p:txBody>
          <a:bodyPr/>
          <a:lstStyle/>
          <a:p>
            <a:r>
              <a:rPr lang="el-GR" sz="4400" b="1">
                <a:solidFill>
                  <a:srgbClr val="990000"/>
                </a:solidFill>
              </a:rPr>
              <a:t>Άτομο</a:t>
            </a:r>
          </a:p>
        </p:txBody>
      </p:sp>
      <p:sp>
        <p:nvSpPr>
          <p:cNvPr id="24579" name="Rectangle 3"/>
          <p:cNvSpPr>
            <a:spLocks noGrp="1" noChangeArrowheads="1"/>
          </p:cNvSpPr>
          <p:nvPr>
            <p:ph type="body" idx="1"/>
          </p:nvPr>
        </p:nvSpPr>
        <p:spPr>
          <a:xfrm>
            <a:off x="304800" y="1752600"/>
            <a:ext cx="8534400" cy="4419600"/>
          </a:xfrm>
        </p:spPr>
        <p:txBody>
          <a:bodyPr/>
          <a:lstStyle/>
          <a:p>
            <a:pPr>
              <a:lnSpc>
                <a:spcPct val="90000"/>
              </a:lnSpc>
            </a:pPr>
            <a:r>
              <a:rPr lang="el-GR" sz="2800"/>
              <a:t>Το </a:t>
            </a:r>
            <a:r>
              <a:rPr lang="el-GR" sz="2800">
                <a:solidFill>
                  <a:srgbClr val="990000"/>
                </a:solidFill>
              </a:rPr>
              <a:t>βιολογικό στοιχείο</a:t>
            </a:r>
            <a:r>
              <a:rPr lang="el-GR" sz="2800"/>
              <a:t> αφορά την πρόληψη και η θεραπεία της νόσου</a:t>
            </a:r>
          </a:p>
          <a:p>
            <a:pPr>
              <a:lnSpc>
                <a:spcPct val="90000"/>
              </a:lnSpc>
            </a:pPr>
            <a:r>
              <a:rPr lang="el-GR" sz="2800"/>
              <a:t>Το </a:t>
            </a:r>
            <a:r>
              <a:rPr lang="el-GR" sz="2800">
                <a:solidFill>
                  <a:srgbClr val="990000"/>
                </a:solidFill>
              </a:rPr>
              <a:t>ψυχολογικό στοιχείο</a:t>
            </a:r>
            <a:r>
              <a:rPr lang="el-GR" sz="2800"/>
              <a:t> περιλαμβάνει τη διαδικασία της σκέψης, τα συναισθήματα και την αυτοεκτίμηση</a:t>
            </a:r>
          </a:p>
          <a:p>
            <a:pPr>
              <a:lnSpc>
                <a:spcPct val="90000"/>
              </a:lnSpc>
            </a:pPr>
            <a:r>
              <a:rPr lang="el-GR" sz="2800"/>
              <a:t>Το </a:t>
            </a:r>
            <a:r>
              <a:rPr lang="el-GR" sz="2800">
                <a:solidFill>
                  <a:srgbClr val="990000"/>
                </a:solidFill>
              </a:rPr>
              <a:t>κοινωνικό στοιχείο</a:t>
            </a:r>
            <a:r>
              <a:rPr lang="el-GR" sz="2800"/>
              <a:t> αποτελείται από τις επιδράσεις μέσα στην κοινωνία</a:t>
            </a:r>
          </a:p>
          <a:p>
            <a:pPr>
              <a:lnSpc>
                <a:spcPct val="90000"/>
              </a:lnSpc>
            </a:pPr>
            <a:r>
              <a:rPr lang="el-GR" sz="2800"/>
              <a:t>Το </a:t>
            </a:r>
            <a:r>
              <a:rPr lang="el-GR" sz="2800">
                <a:solidFill>
                  <a:srgbClr val="990000"/>
                </a:solidFill>
              </a:rPr>
              <a:t>διανοητικό στοιχείο</a:t>
            </a:r>
            <a:r>
              <a:rPr lang="el-GR" sz="2800"/>
              <a:t> αναφέρεται στα συστήματα  αξιών των ατόμων που τους βοηθούν να αποφασίζουν για το σωστό ή για το λάθος</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l-GR"/>
              <a:t>Υγεία</a:t>
            </a:r>
          </a:p>
        </p:txBody>
      </p:sp>
      <p:sp>
        <p:nvSpPr>
          <p:cNvPr id="26627" name="Rectangle 3"/>
          <p:cNvSpPr>
            <a:spLocks noGrp="1" noChangeArrowheads="1"/>
          </p:cNvSpPr>
          <p:nvPr>
            <p:ph type="body" idx="1"/>
          </p:nvPr>
        </p:nvSpPr>
        <p:spPr/>
        <p:txBody>
          <a:bodyPr/>
          <a:lstStyle/>
          <a:p>
            <a:r>
              <a:rPr lang="el-GR" sz="2800"/>
              <a:t>‘’Είναι όχι μόνο να είσαι καλά αλλά να είσαι ικανός να χρησιμοποιείς καλά κάθε ικανότητα που εμείς πρέπει να χρησιμοποιούμε’’</a:t>
            </a:r>
          </a:p>
          <a:p>
            <a:r>
              <a:rPr lang="el-GR" sz="2800"/>
              <a:t>Ορίζεται ως μια σχετική κατάσταση και πιο συγκεκριμένα ‘’ σαν να είσαι στην καλύτερη κατάσταση που μπορεί να είσαι σε κάποια δεδομένη χρονική στιγμή’’</a:t>
            </a:r>
          </a:p>
          <a:p>
            <a:r>
              <a:rPr lang="el-GR" sz="2800"/>
              <a:t>Προσομοιάζει με τον ορισμό του ΠΟΥ</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1027"/>
          <p:cNvSpPr>
            <a:spLocks noGrp="1" noChangeArrowheads="1"/>
          </p:cNvSpPr>
          <p:nvPr>
            <p:ph type="body" idx="1"/>
          </p:nvPr>
        </p:nvSpPr>
        <p:spPr/>
        <p:txBody>
          <a:bodyPr/>
          <a:lstStyle/>
          <a:p>
            <a:r>
              <a:rPr lang="el-GR"/>
              <a:t>Η κατάσταση της πλήρους σωματικής, ψυχικής και κοινωνικής ευεξίας και όχι μόνο η  μη ύπαρξη ασθένειας ή αναπηρίας</a:t>
            </a:r>
          </a:p>
          <a:p>
            <a:pPr algn="r">
              <a:buFontTx/>
              <a:buNone/>
            </a:pPr>
            <a:r>
              <a:rPr lang="el-GR" i="1"/>
              <a:t>Προοίμιο Καταστατικού Χάρτη Π.Ο.Υ.1946</a:t>
            </a:r>
          </a:p>
          <a:p>
            <a:endParaRPr lang="el-GR"/>
          </a:p>
        </p:txBody>
      </p:sp>
      <p:sp>
        <p:nvSpPr>
          <p:cNvPr id="47108" name="Rectangle 1028"/>
          <p:cNvSpPr>
            <a:spLocks noChangeArrowheads="1"/>
          </p:cNvSpPr>
          <p:nvPr/>
        </p:nvSpPr>
        <p:spPr bwMode="auto">
          <a:xfrm>
            <a:off x="1295400" y="762000"/>
            <a:ext cx="2362200" cy="747713"/>
          </a:xfrm>
          <a:prstGeom prst="rect">
            <a:avLst/>
          </a:prstGeom>
          <a:noFill/>
          <a:ln w="9525">
            <a:noFill/>
            <a:miter lim="800000"/>
            <a:headEnd/>
            <a:tailEnd/>
          </a:ln>
          <a:effectLst/>
        </p:spPr>
        <p:txBody>
          <a:bodyPr>
            <a:spAutoFit/>
          </a:bodyPr>
          <a:lstStyle/>
          <a:p>
            <a:r>
              <a:rPr lang="el-GR" sz="4300">
                <a:solidFill>
                  <a:schemeClr val="tx2"/>
                </a:solidFill>
              </a:rPr>
              <a:t>Υγεία</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l-GR"/>
              <a:t>Νοσηλευτική </a:t>
            </a:r>
          </a:p>
        </p:txBody>
      </p:sp>
      <p:sp>
        <p:nvSpPr>
          <p:cNvPr id="25603" name="Rectangle 3"/>
          <p:cNvSpPr>
            <a:spLocks noGrp="1" noChangeArrowheads="1"/>
          </p:cNvSpPr>
          <p:nvPr>
            <p:ph type="body" idx="1"/>
          </p:nvPr>
        </p:nvSpPr>
        <p:spPr>
          <a:xfrm>
            <a:off x="914400" y="2057400"/>
            <a:ext cx="8077200" cy="4114800"/>
          </a:xfrm>
        </p:spPr>
        <p:txBody>
          <a:bodyPr/>
          <a:lstStyle/>
          <a:p>
            <a:r>
              <a:rPr lang="el-GR" sz="2800"/>
              <a:t>Κλινική Νοσηλευτική: περιλαμβάνει την τέχνη ης φροντίδας του αρρώστου και η άσκησή της προϋποθέτει οργανωμένη εκπαίδευση </a:t>
            </a:r>
          </a:p>
          <a:p>
            <a:r>
              <a:rPr lang="el-GR" sz="2800"/>
              <a:t>Νοσηλευτική Υγείας: βασικά στοιχεία είναι οι νόμοι της ζωής  και της υγείας</a:t>
            </a:r>
          </a:p>
          <a:p>
            <a:r>
              <a:rPr lang="el-GR" sz="2800"/>
              <a:t>Περιγράφεται ως η τέχνη της υγείας την οποία πρέπει να διδάσκονται όλοι οι άνθρωποι και να την εφαρμόζουν</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517525" y="608013"/>
            <a:ext cx="8596313" cy="625475"/>
          </a:xfrm>
        </p:spPr>
        <p:txBody>
          <a:bodyPr/>
          <a:lstStyle/>
          <a:p>
            <a:r>
              <a:rPr lang="el-GR" sz="3500"/>
              <a:t>ΘΕΩΡΙΑ- ΟΡΙΣΜΟΙ</a:t>
            </a:r>
          </a:p>
        </p:txBody>
      </p:sp>
      <p:sp>
        <p:nvSpPr>
          <p:cNvPr id="12291" name="Rectangle 3"/>
          <p:cNvSpPr>
            <a:spLocks noGrp="1" noChangeArrowheads="1"/>
          </p:cNvSpPr>
          <p:nvPr>
            <p:ph type="body" idx="1"/>
          </p:nvPr>
        </p:nvSpPr>
        <p:spPr>
          <a:xfrm>
            <a:off x="304800" y="1371600"/>
            <a:ext cx="8305800" cy="4800600"/>
          </a:xfrm>
        </p:spPr>
        <p:txBody>
          <a:bodyPr/>
          <a:lstStyle/>
          <a:p>
            <a:pPr marL="609600" indent="-609600" algn="just">
              <a:lnSpc>
                <a:spcPct val="120000"/>
              </a:lnSpc>
              <a:buFontTx/>
              <a:buAutoNum type="arabicPeriod"/>
            </a:pPr>
            <a:r>
              <a:rPr lang="el-GR" sz="2800"/>
              <a:t>Αφηρημένη γενίκευση που παρουσιάζει συστηματική ερμηνεία για τις σχέσεις ανάμεσα στα φαινόμενα </a:t>
            </a:r>
            <a:r>
              <a:rPr lang="el-GR" sz="2800">
                <a:solidFill>
                  <a:srgbClr val="990000"/>
                </a:solidFill>
              </a:rPr>
              <a:t>(</a:t>
            </a:r>
            <a:r>
              <a:rPr lang="en-US" sz="2800">
                <a:solidFill>
                  <a:srgbClr val="990000"/>
                </a:solidFill>
              </a:rPr>
              <a:t>Polit &amp; Hungler)</a:t>
            </a:r>
          </a:p>
          <a:p>
            <a:pPr marL="609600" indent="-609600" algn="just">
              <a:lnSpc>
                <a:spcPct val="120000"/>
              </a:lnSpc>
              <a:buFontTx/>
              <a:buAutoNum type="arabicPeriod"/>
            </a:pPr>
            <a:r>
              <a:rPr lang="en-US" sz="2800">
                <a:solidFill>
                  <a:srgbClr val="990000"/>
                </a:solidFill>
              </a:rPr>
              <a:t> </a:t>
            </a:r>
            <a:r>
              <a:rPr lang="el-GR" sz="2800"/>
              <a:t>Μια σειρά αλληλοσυσχετιζόμενων δομών (εννοιών), ορισμών και προτάσεων που παρουσιάζει μια συστηματική άποψη των φαινομένων καθορίζοντας τις σχέσεις ανάμεσα σε μεταβλητές με σκοπό την ερμηνεία και την πρόβλεψη των φαινομένων </a:t>
            </a:r>
            <a:r>
              <a:rPr lang="en-US" sz="2800">
                <a:solidFill>
                  <a:srgbClr val="990000"/>
                </a:solidFill>
              </a:rPr>
              <a:t>(Kerlinger)</a:t>
            </a:r>
            <a:endParaRPr lang="el-GR" sz="2800">
              <a:solidFill>
                <a:srgbClr val="990000"/>
              </a:solidFill>
            </a:endParaRPr>
          </a:p>
          <a:p>
            <a:pPr marL="609600" indent="-609600" algn="just">
              <a:lnSpc>
                <a:spcPct val="120000"/>
              </a:lnSpc>
              <a:buFontTx/>
              <a:buNone/>
            </a:pPr>
            <a:endParaRPr lang="el-GR" sz="2800">
              <a:solidFill>
                <a:srgbClr val="99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l-GR"/>
              <a:t>Νοσηλευτική</a:t>
            </a:r>
          </a:p>
        </p:txBody>
      </p:sp>
      <p:sp>
        <p:nvSpPr>
          <p:cNvPr id="27651" name="Rectangle 3"/>
          <p:cNvSpPr>
            <a:spLocks noGrp="1" noChangeArrowheads="1"/>
          </p:cNvSpPr>
          <p:nvPr>
            <p:ph type="body" idx="1"/>
          </p:nvPr>
        </p:nvSpPr>
        <p:spPr>
          <a:xfrm>
            <a:off x="1066800" y="1828800"/>
            <a:ext cx="7772400" cy="4343400"/>
          </a:xfrm>
        </p:spPr>
        <p:txBody>
          <a:bodyPr/>
          <a:lstStyle/>
          <a:p>
            <a:pPr>
              <a:buFontTx/>
              <a:buBlip>
                <a:blip r:embed="rId2"/>
              </a:buBlip>
            </a:pPr>
            <a:r>
              <a:rPr lang="el-GR" sz="2400" i="1"/>
              <a:t>Να έχεις την ευθύνη για την προσωπική υγεία κάποιου…..η Νοσηλευτική δεν έχει παρά να θέσει το άτομο στη βέλτιστη θέση ώστε η φύση να δράσει θεραπευτικά πάνω του……….υπηρεσία στο Θεό για την ανακούφιση του ανθρώπου</a:t>
            </a:r>
            <a:r>
              <a:rPr lang="en-US" sz="2400" i="1"/>
              <a:t> </a:t>
            </a:r>
            <a:r>
              <a:rPr lang="el-GR"/>
              <a:t> </a:t>
            </a:r>
            <a:r>
              <a:rPr lang="el-GR" sz="2400" i="1"/>
              <a:t>(</a:t>
            </a:r>
            <a:r>
              <a:rPr lang="en-US" sz="2400" i="1"/>
              <a:t>Nightingale,1859)</a:t>
            </a:r>
            <a:endParaRPr lang="el-GR" sz="2800"/>
          </a:p>
          <a:p>
            <a:r>
              <a:rPr lang="el-GR" sz="2400"/>
              <a:t>Ορίζεται ως υπηρεσία στο θεό για την ανακούφιση του ανθρώπου , ως τέχνη και επιστήμη η οποία αποβλέπει στην πρόληψη και θεωρία τα νόσου, την αποκατάσταση και την διατήρηση της  υγείας με τη δημιουργία κατάλληλων υγιεινών συνθηκών</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47688" y="381000"/>
            <a:ext cx="8596312" cy="1403350"/>
          </a:xfrm>
        </p:spPr>
        <p:txBody>
          <a:bodyPr/>
          <a:lstStyle/>
          <a:p>
            <a:r>
              <a:rPr lang="el-GR"/>
              <a:t> Έννοιες  </a:t>
            </a:r>
            <a:br>
              <a:rPr lang="el-GR"/>
            </a:br>
            <a:endParaRPr lang="el-GR"/>
          </a:p>
        </p:txBody>
      </p:sp>
      <p:sp>
        <p:nvSpPr>
          <p:cNvPr id="13315" name="Rectangle 3"/>
          <p:cNvSpPr>
            <a:spLocks noGrp="1" noChangeArrowheads="1"/>
          </p:cNvSpPr>
          <p:nvPr>
            <p:ph type="body" idx="1"/>
          </p:nvPr>
        </p:nvSpPr>
        <p:spPr/>
        <p:txBody>
          <a:bodyPr/>
          <a:lstStyle/>
          <a:p>
            <a:r>
              <a:rPr lang="el-GR" sz="2800"/>
              <a:t>Αποτελούν τους δομικούς λίθους των θεωριών</a:t>
            </a:r>
          </a:p>
          <a:p>
            <a:r>
              <a:rPr lang="el-GR" sz="2800"/>
              <a:t>Μπορεί να είναι </a:t>
            </a:r>
            <a:r>
              <a:rPr lang="el-GR" sz="2800" b="1">
                <a:solidFill>
                  <a:srgbClr val="990000"/>
                </a:solidFill>
              </a:rPr>
              <a:t>συγκεκριμένες</a:t>
            </a:r>
            <a:r>
              <a:rPr lang="el-GR" sz="2800"/>
              <a:t> (άρρωστος, άνοδος της θερμοκρασίας)  ή </a:t>
            </a:r>
            <a:r>
              <a:rPr lang="el-GR" sz="2800" b="1">
                <a:solidFill>
                  <a:srgbClr val="990000"/>
                </a:solidFill>
              </a:rPr>
              <a:t>αφηρημένες </a:t>
            </a:r>
            <a:r>
              <a:rPr lang="el-GR" sz="2800"/>
              <a:t>(ευεξία, λύπη, άγχος)  και επομένως πρέπει να ορίζονται με σαφήνεια ώστε οι ερευνητές να κατανοούν την πρακτική τους σημασία και να μπορούν να τις μετρούν</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17525" y="577850"/>
            <a:ext cx="8596313" cy="685800"/>
          </a:xfrm>
        </p:spPr>
        <p:txBody>
          <a:bodyPr/>
          <a:lstStyle/>
          <a:p>
            <a:r>
              <a:rPr lang="el-GR" sz="3900"/>
              <a:t>  Σκοποί: </a:t>
            </a:r>
          </a:p>
        </p:txBody>
      </p:sp>
      <p:sp>
        <p:nvSpPr>
          <p:cNvPr id="14339" name="Rectangle 3"/>
          <p:cNvSpPr>
            <a:spLocks noGrp="1" noChangeArrowheads="1"/>
          </p:cNvSpPr>
          <p:nvPr>
            <p:ph type="body" idx="1"/>
          </p:nvPr>
        </p:nvSpPr>
        <p:spPr>
          <a:xfrm>
            <a:off x="1066800" y="1905000"/>
            <a:ext cx="7772400" cy="4267200"/>
          </a:xfrm>
        </p:spPr>
        <p:txBody>
          <a:bodyPr/>
          <a:lstStyle/>
          <a:p>
            <a:r>
              <a:rPr lang="el-GR" sz="2400"/>
              <a:t>Επιτρέπουν τη διάκριση ανάμεσα σε γεγονότα και ψευδογεγονότα. Τα γεγονότα επάγονται από πολλαπλές, σύμφωνες και όμοιες παρατηρήσεις του ίδιου φαινομένου για μακρό χρονικό διάστημα. Οι θεωρίες βοηθούν να αξιολογηθεί τι είναι αληθινό γεγονός και τι όχι.</a:t>
            </a:r>
          </a:p>
          <a:p>
            <a:r>
              <a:rPr lang="el-GR" sz="2400"/>
              <a:t>Επειδή η Νοσηλευτική είναι ολιστική και συνθετική επιστήμη πρέπει να συνδέει γεγονότα από πολλές επιστήμες, όπως η Βιολογία, Φυσιολογία, Ψυχολογία και να τα κάνει χρήσιμα για τη Νοσηλευτική. Σε αυτό το έργο τη βοηθούν οι θεωρίες</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17525" y="577850"/>
            <a:ext cx="8596313" cy="685800"/>
          </a:xfrm>
        </p:spPr>
        <p:txBody>
          <a:bodyPr/>
          <a:lstStyle/>
          <a:p>
            <a:r>
              <a:rPr lang="en-US" sz="3900"/>
              <a:t>   </a:t>
            </a:r>
            <a:r>
              <a:rPr lang="el-GR" sz="3900"/>
              <a:t>Σκοποί:</a:t>
            </a:r>
          </a:p>
        </p:txBody>
      </p:sp>
      <p:sp>
        <p:nvSpPr>
          <p:cNvPr id="7171" name="Rectangle 3"/>
          <p:cNvSpPr>
            <a:spLocks noGrp="1" noChangeArrowheads="1"/>
          </p:cNvSpPr>
          <p:nvPr>
            <p:ph type="body" idx="1"/>
          </p:nvPr>
        </p:nvSpPr>
        <p:spPr/>
        <p:txBody>
          <a:bodyPr/>
          <a:lstStyle/>
          <a:p>
            <a:pPr algn="just">
              <a:lnSpc>
                <a:spcPct val="120000"/>
              </a:lnSpc>
            </a:pPr>
            <a:r>
              <a:rPr lang="el-GR" sz="2400"/>
              <a:t>Η θεωρία δίνει κατεύθυνση στην πρακτική και την αποτελεσματικότητά της δοκιμάζεται στην πρακτική</a:t>
            </a:r>
          </a:p>
          <a:p>
            <a:pPr algn="just">
              <a:lnSpc>
                <a:spcPct val="120000"/>
              </a:lnSpc>
            </a:pPr>
            <a:r>
              <a:rPr lang="el-GR" sz="2400"/>
              <a:t>Η θεωρία είναι χρήσιμη ως πλαίσιο για εναποθήκευση γνώσης διαθέσιμης στην βιβλιογραφία. Τα μεμονωμένα γεγονότα στη βιβλιογραφία μπορούν να τοποθετηθούν μαζί με ένα συνεκτικό τρόπο, όταν αυτά σχετίζονται με θεωρία. Η θεωρία χρησιμεύει ως οδηγός για ανάκτηση και χρήση πληροφοριών </a:t>
            </a:r>
          </a:p>
          <a:p>
            <a:endParaRPr lang="el-GR" sz="2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17525" y="609600"/>
            <a:ext cx="8596313" cy="625475"/>
          </a:xfrm>
        </p:spPr>
        <p:txBody>
          <a:bodyPr/>
          <a:lstStyle/>
          <a:p>
            <a:r>
              <a:rPr lang="el-GR" sz="3500"/>
              <a:t>Συνεισφορά των νοσηλευτικών θεωριών</a:t>
            </a:r>
          </a:p>
        </p:txBody>
      </p:sp>
      <p:sp>
        <p:nvSpPr>
          <p:cNvPr id="8195" name="Rectangle 3"/>
          <p:cNvSpPr>
            <a:spLocks noGrp="1" noChangeArrowheads="1"/>
          </p:cNvSpPr>
          <p:nvPr>
            <p:ph type="body" idx="1"/>
          </p:nvPr>
        </p:nvSpPr>
        <p:spPr/>
        <p:txBody>
          <a:bodyPr/>
          <a:lstStyle/>
          <a:p>
            <a:r>
              <a:rPr lang="el-GR" sz="2400"/>
              <a:t>Συνεισφορά στην εκπαιδευτική διαδικασία</a:t>
            </a:r>
          </a:p>
          <a:p>
            <a:r>
              <a:rPr lang="el-GR" sz="2400"/>
              <a:t>Βοηθούν στην εκτίμηση των ασθενών</a:t>
            </a:r>
          </a:p>
          <a:p>
            <a:r>
              <a:rPr lang="el-GR" sz="2400"/>
              <a:t>Επιτρέπουν ικανοποιητική και αποτελεσματική επικοινωνία μεταξύ των νοσηλευτών</a:t>
            </a:r>
          </a:p>
          <a:p>
            <a:r>
              <a:rPr lang="el-GR" sz="2400"/>
              <a:t>Βοηθούν στην ανεύρεση της λύσης του προβλήματος</a:t>
            </a:r>
          </a:p>
          <a:p>
            <a:r>
              <a:rPr lang="el-GR" sz="2400"/>
              <a:t>Αναγνωρίζουν το σκοπό της καθημερινής νοσηλευτικής πρακτικής……αύξηση ικανοποίησης ασθενών</a:t>
            </a:r>
          </a:p>
          <a:p>
            <a:r>
              <a:rPr lang="el-GR" sz="2400"/>
              <a:t>Διασφάλιση ποιότητας υγείας</a:t>
            </a:r>
          </a:p>
          <a:p>
            <a:endParaRPr lang="el-GR"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17525" y="608013"/>
            <a:ext cx="8596313" cy="625475"/>
          </a:xfrm>
        </p:spPr>
        <p:txBody>
          <a:bodyPr/>
          <a:lstStyle/>
          <a:p>
            <a:r>
              <a:rPr lang="el-GR" sz="3500"/>
              <a:t>Συνεισφορά των νοσηλευτικών θεωριών</a:t>
            </a:r>
          </a:p>
        </p:txBody>
      </p:sp>
      <p:sp>
        <p:nvSpPr>
          <p:cNvPr id="9219" name="Rectangle 3"/>
          <p:cNvSpPr>
            <a:spLocks noGrp="1" noChangeArrowheads="1"/>
          </p:cNvSpPr>
          <p:nvPr>
            <p:ph type="body" idx="1"/>
          </p:nvPr>
        </p:nvSpPr>
        <p:spPr/>
        <p:txBody>
          <a:bodyPr/>
          <a:lstStyle/>
          <a:p>
            <a:r>
              <a:rPr lang="el-GR" sz="2800"/>
              <a:t>Οργάνωση σχεδίου –πλάνου νοσηλευτικής φροντίδας</a:t>
            </a:r>
          </a:p>
          <a:p>
            <a:r>
              <a:rPr lang="el-GR" sz="2800"/>
              <a:t>Καθοδηγούν και αιτιολογούν τις νοσηλευτικές πράξεις</a:t>
            </a:r>
          </a:p>
          <a:p>
            <a:r>
              <a:rPr lang="el-GR" sz="2800"/>
              <a:t>Διευκρινίζουν σκέψεις μεταξύ των νοσηλευτών σχετικά με την πρακτική</a:t>
            </a:r>
          </a:p>
          <a:p>
            <a:r>
              <a:rPr lang="el-GR" sz="2800"/>
              <a:t>Κατευθύνουν την έρευνα προς διάφορες κλινικές  νοσηλευτικές  ανάγκες</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517525" y="579438"/>
            <a:ext cx="8596313" cy="685800"/>
          </a:xfrm>
        </p:spPr>
        <p:txBody>
          <a:bodyPr/>
          <a:lstStyle/>
          <a:p>
            <a:r>
              <a:rPr lang="el-GR" sz="3900"/>
              <a:t>Κριτική των νοσηλευτικών θεωριών</a:t>
            </a:r>
          </a:p>
        </p:txBody>
      </p:sp>
      <p:sp>
        <p:nvSpPr>
          <p:cNvPr id="10243" name="Rectangle 3"/>
          <p:cNvSpPr>
            <a:spLocks noGrp="1" noChangeArrowheads="1"/>
          </p:cNvSpPr>
          <p:nvPr>
            <p:ph type="body" idx="1"/>
          </p:nvPr>
        </p:nvSpPr>
        <p:spPr/>
        <p:txBody>
          <a:bodyPr/>
          <a:lstStyle/>
          <a:p>
            <a:pPr>
              <a:lnSpc>
                <a:spcPct val="90000"/>
              </a:lnSpc>
            </a:pPr>
            <a:r>
              <a:rPr lang="el-GR" sz="2400"/>
              <a:t>Δεν προετοιμάζουν τους νοσηλευτές για την πραγματικότητα της κλινικής πρακτικής</a:t>
            </a:r>
          </a:p>
          <a:p>
            <a:pPr>
              <a:lnSpc>
                <a:spcPct val="90000"/>
              </a:lnSpc>
            </a:pPr>
            <a:r>
              <a:rPr lang="el-GR" sz="2400"/>
              <a:t>Προσφέρουν λίγες οδηγίες για τις νοσηλευτικές πράξεις</a:t>
            </a:r>
          </a:p>
          <a:p>
            <a:pPr>
              <a:lnSpc>
                <a:spcPct val="90000"/>
              </a:lnSpc>
            </a:pPr>
            <a:r>
              <a:rPr lang="el-GR" sz="2400"/>
              <a:t>Δεν αποφέρουν καμίας αλλαγή στην πρακτική</a:t>
            </a:r>
          </a:p>
          <a:p>
            <a:pPr>
              <a:lnSpc>
                <a:spcPct val="90000"/>
              </a:lnSpc>
            </a:pPr>
            <a:r>
              <a:rPr lang="el-GR" sz="2400"/>
              <a:t>Αποδεικνύουν μόνο την πλάνη της θετικής αλλαγής</a:t>
            </a:r>
          </a:p>
          <a:p>
            <a:pPr>
              <a:lnSpc>
                <a:spcPct val="90000"/>
              </a:lnSpc>
            </a:pPr>
            <a:r>
              <a:rPr lang="el-GR" sz="2400"/>
              <a:t>Είναι απομακρυσμένες, ακαδημαϊκές και ιδεαλιστικές</a:t>
            </a:r>
          </a:p>
          <a:p>
            <a:pPr>
              <a:lnSpc>
                <a:spcPct val="90000"/>
              </a:lnSpc>
            </a:pPr>
            <a:r>
              <a:rPr lang="el-GR" sz="2400"/>
              <a:t> Παραπλανούν τους κλινικούς επειδή αυτά που περιγράφουν δεν αναφέρονται στην πραγματικότητα</a:t>
            </a:r>
          </a:p>
          <a:p>
            <a:pPr>
              <a:lnSpc>
                <a:spcPct val="90000"/>
              </a:lnSpc>
            </a:pPr>
            <a:r>
              <a:rPr lang="el-GR" sz="2400"/>
              <a:t>Δεν είναι εμπειρικά δοκιμασμένες</a:t>
            </a:r>
          </a:p>
          <a:p>
            <a:pPr>
              <a:lnSpc>
                <a:spcPct val="90000"/>
              </a:lnSpc>
            </a:pPr>
            <a:endParaRPr lang="el-GR"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17525" y="631825"/>
            <a:ext cx="8596313" cy="579438"/>
          </a:xfrm>
        </p:spPr>
        <p:txBody>
          <a:bodyPr/>
          <a:lstStyle/>
          <a:p>
            <a:r>
              <a:rPr lang="el-GR" sz="3200">
                <a:solidFill>
                  <a:schemeClr val="tx1"/>
                </a:solidFill>
              </a:rPr>
              <a:t> </a:t>
            </a:r>
            <a:r>
              <a:rPr lang="en-US" sz="3200">
                <a:solidFill>
                  <a:schemeClr val="tx1"/>
                </a:solidFill>
              </a:rPr>
              <a:t>Florence Nightingale</a:t>
            </a:r>
            <a:r>
              <a:rPr lang="el-GR" sz="3200">
                <a:solidFill>
                  <a:schemeClr val="tx1"/>
                </a:solidFill>
                <a:latin typeface="Times New Roman" pitchFamily="18" charset="0"/>
              </a:rPr>
              <a:t>:</a:t>
            </a:r>
            <a:r>
              <a:rPr lang="el-GR" sz="3200">
                <a:solidFill>
                  <a:schemeClr val="tx1"/>
                </a:solidFill>
              </a:rPr>
              <a:t>Σύγχρονη Νοσηλευτική</a:t>
            </a:r>
          </a:p>
        </p:txBody>
      </p:sp>
      <p:sp>
        <p:nvSpPr>
          <p:cNvPr id="11267" name="Rectangle 3"/>
          <p:cNvSpPr>
            <a:spLocks noGrp="1" noChangeArrowheads="1"/>
          </p:cNvSpPr>
          <p:nvPr>
            <p:ph type="body" idx="1"/>
          </p:nvPr>
        </p:nvSpPr>
        <p:spPr>
          <a:xfrm>
            <a:off x="1066800" y="1752600"/>
            <a:ext cx="7772400" cy="4419600"/>
          </a:xfrm>
        </p:spPr>
        <p:txBody>
          <a:bodyPr/>
          <a:lstStyle/>
          <a:p>
            <a:r>
              <a:rPr lang="el-GR" sz="2800"/>
              <a:t>Γεννήθηκε το 1820</a:t>
            </a:r>
          </a:p>
          <a:p>
            <a:r>
              <a:rPr lang="el-GR" sz="2800"/>
              <a:t>Νοσηλεύτρια θεωρείται όποια γυναίκα είχε το αίσθημα της προσωπικής ευθύνης για την υγεία κάποιου, ασθενή ή υγιή</a:t>
            </a:r>
          </a:p>
          <a:p>
            <a:r>
              <a:rPr lang="el-GR" sz="2800"/>
              <a:t>Διατηρούσε μια θρησκευτική αντίληψη για τη Νοσηλευτική και τη θεωρούσε κάλεσμα από το Θεό. Μια νοσηλεύτρια θα έπρεπε να αποκτήσει γνώση για τους νόμους του θεού που αφορούν την υγεία και έτσι να ενεργεί </a:t>
            </a:r>
          </a:p>
          <a:p>
            <a:endParaRPr lang="el-GR" sz="2800"/>
          </a:p>
          <a:p>
            <a:endParaRPr lang="el-GR" sz="2800"/>
          </a:p>
        </p:txBody>
      </p:sp>
    </p:spTree>
  </p:cSld>
  <p:clrMapOvr>
    <a:masterClrMapping/>
  </p:clrMapOvr>
</p:sld>
</file>

<file path=ppt/theme/theme1.xml><?xml version="1.0" encoding="utf-8"?>
<a:theme xmlns:a="http://schemas.openxmlformats.org/drawingml/2006/main" name="Χειρονομία">
  <a:themeElements>
    <a:clrScheme name="Χειρονομία 1">
      <a:dk1>
        <a:srgbClr val="000000"/>
      </a:dk1>
      <a:lt1>
        <a:srgbClr val="FFFFFF"/>
      </a:lt1>
      <a:dk2>
        <a:srgbClr val="000000"/>
      </a:dk2>
      <a:lt2>
        <a:srgbClr val="892D5B"/>
      </a:lt2>
      <a:accent1>
        <a:srgbClr val="CC9B10"/>
      </a:accent1>
      <a:accent2>
        <a:srgbClr val="C6CB65"/>
      </a:accent2>
      <a:accent3>
        <a:srgbClr val="FFFFFF"/>
      </a:accent3>
      <a:accent4>
        <a:srgbClr val="000000"/>
      </a:accent4>
      <a:accent5>
        <a:srgbClr val="E2CBAA"/>
      </a:accent5>
      <a:accent6>
        <a:srgbClr val="B3B85B"/>
      </a:accent6>
      <a:hlink>
        <a:srgbClr val="9F83BD"/>
      </a:hlink>
      <a:folHlink>
        <a:srgbClr val="F8CB0A"/>
      </a:folHlink>
    </a:clrScheme>
    <a:fontScheme name="Χειρονομία">
      <a:majorFont>
        <a:latin typeface="Comic Sans MS"/>
        <a:ea typeface=""/>
        <a:cs typeface="Times New Roman"/>
      </a:majorFont>
      <a:minorFont>
        <a:latin typeface="Comic Sans MS"/>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Comic Sans MS" pitchFamily="66"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Comic Sans MS" pitchFamily="66" charset="0"/>
            <a:cs typeface="Times New Roman" pitchFamily="18" charset="0"/>
          </a:defRPr>
        </a:defPPr>
      </a:lstStyle>
    </a:lnDef>
  </a:objectDefaults>
  <a:extraClrSchemeLst>
    <a:extraClrScheme>
      <a:clrScheme name="Χειρονομία 1">
        <a:dk1>
          <a:srgbClr val="000000"/>
        </a:dk1>
        <a:lt1>
          <a:srgbClr val="FFFFFF"/>
        </a:lt1>
        <a:dk2>
          <a:srgbClr val="000000"/>
        </a:dk2>
        <a:lt2>
          <a:srgbClr val="892D5B"/>
        </a:lt2>
        <a:accent1>
          <a:srgbClr val="CC9B10"/>
        </a:accent1>
        <a:accent2>
          <a:srgbClr val="C6CB65"/>
        </a:accent2>
        <a:accent3>
          <a:srgbClr val="FFFFFF"/>
        </a:accent3>
        <a:accent4>
          <a:srgbClr val="000000"/>
        </a:accent4>
        <a:accent5>
          <a:srgbClr val="E2CBAA"/>
        </a:accent5>
        <a:accent6>
          <a:srgbClr val="B3B85B"/>
        </a:accent6>
        <a:hlink>
          <a:srgbClr val="9F83BD"/>
        </a:hlink>
        <a:folHlink>
          <a:srgbClr val="F8CB0A"/>
        </a:folHlink>
      </a:clrScheme>
      <a:clrMap bg1="lt1" tx1="dk1" bg2="lt2" tx2="dk2" accent1="accent1" accent2="accent2" accent3="accent3" accent4="accent4" accent5="accent5" accent6="accent6" hlink="hlink" folHlink="folHlink"/>
    </a:extraClrScheme>
    <a:extraClrScheme>
      <a:clrScheme name="Χειρονομία 2">
        <a:dk1>
          <a:srgbClr val="000000"/>
        </a:dk1>
        <a:lt1>
          <a:srgbClr val="FFFFFF"/>
        </a:lt1>
        <a:dk2>
          <a:srgbClr val="000000"/>
        </a:dk2>
        <a:lt2>
          <a:srgbClr val="892D5B"/>
        </a:lt2>
        <a:accent1>
          <a:srgbClr val="CC9B10"/>
        </a:accent1>
        <a:accent2>
          <a:srgbClr val="808000"/>
        </a:accent2>
        <a:accent3>
          <a:srgbClr val="FFFFFF"/>
        </a:accent3>
        <a:accent4>
          <a:srgbClr val="000000"/>
        </a:accent4>
        <a:accent5>
          <a:srgbClr val="E2CBAA"/>
        </a:accent5>
        <a:accent6>
          <a:srgbClr val="737300"/>
        </a:accent6>
        <a:hlink>
          <a:srgbClr val="CDCD2B"/>
        </a:hlink>
        <a:folHlink>
          <a:srgbClr val="ECAE00"/>
        </a:folHlink>
      </a:clrScheme>
      <a:clrMap bg1="lt1" tx1="dk1" bg2="lt2" tx2="dk2" accent1="accent1" accent2="accent2" accent3="accent3" accent4="accent4" accent5="accent5" accent6="accent6" hlink="hlink" folHlink="folHlink"/>
    </a:extraClrScheme>
    <a:extraClrScheme>
      <a:clrScheme name="Χειρονομία 3">
        <a:dk1>
          <a:srgbClr val="000000"/>
        </a:dk1>
        <a:lt1>
          <a:srgbClr val="FFFFFF"/>
        </a:lt1>
        <a:dk2>
          <a:srgbClr val="333333"/>
        </a:dk2>
        <a:lt2>
          <a:srgbClr val="333333"/>
        </a:lt2>
        <a:accent1>
          <a:srgbClr val="DDDDDD"/>
        </a:accent1>
        <a:accent2>
          <a:srgbClr val="C0C0C0"/>
        </a:accent2>
        <a:accent3>
          <a:srgbClr val="FFFFFF"/>
        </a:accent3>
        <a:accent4>
          <a:srgbClr val="000000"/>
        </a:accent4>
        <a:accent5>
          <a:srgbClr val="EBEBEB"/>
        </a:accent5>
        <a:accent6>
          <a:srgbClr val="AEAEAE"/>
        </a:accent6>
        <a:hlink>
          <a:srgbClr val="777777"/>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Designs\Χειρονομία.pot</Template>
  <TotalTime>156</TotalTime>
  <Words>1124</Words>
  <Application>Microsoft Office PowerPoint</Application>
  <PresentationFormat>Προβολή στην οθόνη (4:3)</PresentationFormat>
  <Paragraphs>80</Paragraphs>
  <Slides>20</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20</vt:i4>
      </vt:variant>
    </vt:vector>
  </HeadingPairs>
  <TitlesOfParts>
    <vt:vector size="24" baseType="lpstr">
      <vt:lpstr>Times New Roman</vt:lpstr>
      <vt:lpstr>Comic Sans MS</vt:lpstr>
      <vt:lpstr>Wingdings</vt:lpstr>
      <vt:lpstr>Χειρονομία</vt:lpstr>
      <vt:lpstr>Διαφάνεια 1</vt:lpstr>
      <vt:lpstr>ΘΕΩΡΙΑ- ΟΡΙΣΜΟΙ</vt:lpstr>
      <vt:lpstr> Έννοιες   </vt:lpstr>
      <vt:lpstr>  Σκοποί: </vt:lpstr>
      <vt:lpstr>   Σκοποί:</vt:lpstr>
      <vt:lpstr>Συνεισφορά των νοσηλευτικών θεωριών</vt:lpstr>
      <vt:lpstr>Συνεισφορά των νοσηλευτικών θεωριών</vt:lpstr>
      <vt:lpstr>Κριτική των νοσηλευτικών θεωριών</vt:lpstr>
      <vt:lpstr> Florence Nightingale:Σύγχρονη Νοσηλευτική</vt:lpstr>
      <vt:lpstr>Florence Nightingale: Εστιάζεται στο Περιβάλλον</vt:lpstr>
      <vt:lpstr>Διαφάνεια 11</vt:lpstr>
      <vt:lpstr> </vt:lpstr>
      <vt:lpstr>Διαφάνεια 13</vt:lpstr>
      <vt:lpstr>Διαφάνεια 14</vt:lpstr>
      <vt:lpstr>Διαφάνεια 15</vt:lpstr>
      <vt:lpstr>Άτομο</vt:lpstr>
      <vt:lpstr>Υγεία</vt:lpstr>
      <vt:lpstr>Διαφάνεια 18</vt:lpstr>
      <vt:lpstr>Νοσηλευτική </vt:lpstr>
      <vt:lpstr>Νοσηλευτική</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ΖΥΓΑ ΣΟΦΙΑ</dc:creator>
  <cp:lastModifiedBy>Χρήστης των Windows</cp:lastModifiedBy>
  <cp:revision>54</cp:revision>
  <dcterms:created xsi:type="dcterms:W3CDTF">1601-01-01T00:00:00Z</dcterms:created>
  <dcterms:modified xsi:type="dcterms:W3CDTF">2020-10-16T15:57:42Z</dcterms:modified>
</cp:coreProperties>
</file>