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handoutMasterIdLst>
    <p:handoutMasterId r:id="rId26"/>
  </p:handoutMasterIdLst>
  <p:sldIdLst>
    <p:sldId id="257" r:id="rId2"/>
    <p:sldId id="259" r:id="rId3"/>
    <p:sldId id="258" r:id="rId4"/>
    <p:sldId id="261" r:id="rId5"/>
    <p:sldId id="260" r:id="rId6"/>
    <p:sldId id="262" r:id="rId7"/>
    <p:sldId id="339" r:id="rId8"/>
    <p:sldId id="263" r:id="rId9"/>
    <p:sldId id="265" r:id="rId10"/>
    <p:sldId id="264" r:id="rId11"/>
    <p:sldId id="326" r:id="rId12"/>
    <p:sldId id="266" r:id="rId13"/>
    <p:sldId id="327" r:id="rId14"/>
    <p:sldId id="332" r:id="rId15"/>
    <p:sldId id="333" r:id="rId16"/>
    <p:sldId id="329" r:id="rId17"/>
    <p:sldId id="330" r:id="rId18"/>
    <p:sldId id="331" r:id="rId19"/>
    <p:sldId id="338" r:id="rId20"/>
    <p:sldId id="337" r:id="rId21"/>
    <p:sldId id="334" r:id="rId22"/>
    <p:sldId id="335" r:id="rId23"/>
    <p:sldId id="336"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8A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1" autoAdjust="0"/>
    <p:restoredTop sz="94660"/>
  </p:normalViewPr>
  <p:slideViewPr>
    <p:cSldViewPr>
      <p:cViewPr varScale="1">
        <p:scale>
          <a:sx n="115" d="100"/>
          <a:sy n="115" d="100"/>
        </p:scale>
        <p:origin x="-15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E795DD6-0EE5-474F-BB56-BD04CB49F88E}" type="datetimeFigureOut">
              <a:rPr lang="el-GR"/>
              <a:pPr>
                <a:defRPr/>
              </a:pPr>
              <a:t>9/4/2021</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5B6B501-74D0-40BA-888C-429EEFEF7AA3}"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8BF40BB-7AF8-418A-AF13-13EE2B651730}" type="datetimeFigureOut">
              <a:rPr lang="el-GR"/>
              <a:pPr>
                <a:defRPr/>
              </a:pPr>
              <a:t>9/4/2021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3B4CA95-794B-43F4-83E7-05E81B2E14F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63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10E5D5-A81F-4818-9A2F-77B84645B82E}"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48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62C270-8F23-4248-A6FA-B720C9948DAD}"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68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68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8BD69-528B-4528-BB75-E57AC0C01E7C}"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89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89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AAC32A-1931-4631-BF8E-909DFB6CE4E4}"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AA542E-646E-4817-89C7-841EBA5ECA70}"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30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ο πατέρας εί­ναι το μέλος το οποίο εργάζεται και παρέχει οικονομική εξα­σφάλιση, ενώ η μητέρα παραμένει στο σπίτι παρέχοντας σωματική και συναισθηματική ασφάλεια και προστασία. Αυ­τό το είδος της οικογένειας συνήθως μένει κοντά σε συγγε­νείς, όπως θείοι, θείες και παππούδες, οι οποίοι αποτελούν</a:t>
            </a:r>
          </a:p>
          <a:p>
            <a:pPr>
              <a:spcBef>
                <a:spcPct val="0"/>
              </a:spcBef>
            </a:pPr>
            <a:endParaRPr lang="el-GR" smtClean="0"/>
          </a:p>
        </p:txBody>
      </p:sp>
      <p:sp>
        <p:nvSpPr>
          <p:cNvPr id="430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25DC8-E6BB-45CC-A818-68DAB00CC572}"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50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50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019832-0216-4DBC-9927-A8F7D8BB0DE4}"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71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521C9F-6C73-4508-BEDC-FA5359E79580}"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91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91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99C818-0F74-4A7A-B892-55B67CCAF4B5}"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12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12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1C7A6-1C59-4823-A5C4-C09FB05411C7}"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32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32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D4CD4-B5D9-48C8-89AF-DE9D724C87DB}"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84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184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68086-6E83-47AF-9F79-84862E4948E5}"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52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52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27549D-B7D6-4FC1-B2BA-1E4391481E36}"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73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73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9593B-0950-4DBA-B135-5674FEC29043}" type="slidenum">
              <a:rPr lang="el-GR">
                <a:cs typeface="Arial" charset="0"/>
              </a:rPr>
              <a:pPr fontAlgn="base">
                <a:spcBef>
                  <a:spcPct val="0"/>
                </a:spcBef>
                <a:spcAft>
                  <a:spcPct val="0"/>
                </a:spcAft>
              </a:pPr>
              <a:t>21</a:t>
            </a:fld>
            <a:endParaRPr lang="el-G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93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93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869D4D-EEB6-4C66-BD85-666EFD3ECA61}" type="slidenum">
              <a:rPr lang="el-GR">
                <a:cs typeface="Arial" charset="0"/>
              </a:rPr>
              <a:pPr fontAlgn="base">
                <a:spcBef>
                  <a:spcPct val="0"/>
                </a:spcBef>
                <a:spcAft>
                  <a:spcPct val="0"/>
                </a:spcAft>
              </a:pPr>
              <a:t>22</a:t>
            </a:fld>
            <a:endParaRPr lang="el-G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14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14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B8137-439E-40E5-9A2F-30625ED6B131}" type="slidenum">
              <a:rPr lang="el-GR">
                <a:cs typeface="Arial" charset="0"/>
              </a:rPr>
              <a:pPr fontAlgn="base">
                <a:spcBef>
                  <a:spcPct val="0"/>
                </a:spcBef>
                <a:spcAft>
                  <a:spcPct val="0"/>
                </a:spcAft>
              </a:pPr>
              <a:t>23</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312019-A852-4F36-AC92-8A33248766A9}"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25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25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65EF07-0DA1-4498-8168-C9555C93ADD5}"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45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5BE9EE-0721-4499-883D-AD06971A853B}" type="slidenum">
              <a:rPr lang="el-GR">
                <a:cs typeface="Arial" charset="0"/>
              </a:rPr>
              <a:pPr fontAlgn="base">
                <a:spcBef>
                  <a:spcPct val="0"/>
                </a:spcBef>
                <a:spcAft>
                  <a:spcPct val="0"/>
                </a:spcAft>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66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66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889AD-B133-47CF-BE50-749590E528E3}"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286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440CB6-EAF4-4ADE-A5E4-019E2C48EB9D}"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07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1CA7A2-CB6C-44C8-B142-2CCC744B223F}"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27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08B1E2-18EC-44E2-9666-50CAD04267B6}"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11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3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8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0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9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5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21 - Ευθεία γραμμή σύνδεσης"/>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 Έλλειψη"/>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3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25 - Έλλειψη"/>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4 - Έλλειψη"/>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 Τίτλος"/>
          <p:cNvSpPr>
            <a:spLocks noGrp="1"/>
          </p:cNvSpPr>
          <p:nvPr>
            <p:ph type="ctrTitle"/>
          </p:nvPr>
        </p:nvSpPr>
        <p:spPr>
          <a:xfrm>
            <a:off x="2286000" y="3124200"/>
            <a:ext cx="6172200" cy="1894362"/>
          </a:xfrm>
        </p:spPr>
        <p:txBody>
          <a:bodyPr/>
          <a:lstStyle>
            <a:lvl1pPr>
              <a:defRPr b="1"/>
            </a:lvl1pPr>
          </a:lstStyle>
          <a:p>
            <a:r>
              <a:rPr lang="el-GR"/>
              <a:t>Kλικ για επεξεργασία του τίτλου</a:t>
            </a:r>
            <a:endParaRPr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22" name="27 - Θέση ημερομηνίας"/>
          <p:cNvSpPr>
            <a:spLocks noGrp="1"/>
          </p:cNvSpPr>
          <p:nvPr>
            <p:ph type="dt" sz="half" idx="10"/>
          </p:nvPr>
        </p:nvSpPr>
        <p:spPr bwMode="auto">
          <a:xfrm rot="5400000">
            <a:off x="7764463" y="1174750"/>
            <a:ext cx="2286000" cy="381000"/>
          </a:xfrm>
        </p:spPr>
        <p:txBody>
          <a:bodyPr/>
          <a:lstStyle>
            <a:lvl1pPr>
              <a:defRPr/>
            </a:lvl1pPr>
          </a:lstStyle>
          <a:p>
            <a:pPr>
              <a:defRPr/>
            </a:pPr>
            <a:fld id="{459DE407-3E01-49B2-9C6A-081164FF8D07}" type="datetimeFigureOut">
              <a:rPr lang="el-GR"/>
              <a:pPr>
                <a:defRPr/>
              </a:pPr>
              <a:t>9/4/2021</a:t>
            </a:fld>
            <a:endParaRPr lang="el-GR"/>
          </a:p>
        </p:txBody>
      </p:sp>
      <p:sp>
        <p:nvSpPr>
          <p:cNvPr id="23" name="16 - Θέση υποσέλιδου"/>
          <p:cNvSpPr>
            <a:spLocks noGrp="1"/>
          </p:cNvSpPr>
          <p:nvPr>
            <p:ph type="ftr" sz="quarter" idx="11"/>
          </p:nvPr>
        </p:nvSpPr>
        <p:spPr bwMode="auto">
          <a:xfrm rot="5400000">
            <a:off x="7077076" y="4181475"/>
            <a:ext cx="3657600" cy="384175"/>
          </a:xfrm>
        </p:spPr>
        <p:txBody>
          <a:bodyPr/>
          <a:lstStyle>
            <a:lvl1pPr>
              <a:defRPr/>
            </a:lvl1pPr>
          </a:lstStyle>
          <a:p>
            <a:pPr>
              <a:defRPr/>
            </a:pPr>
            <a:endParaRPr lang="el-GR"/>
          </a:p>
        </p:txBody>
      </p:sp>
      <p:sp>
        <p:nvSpPr>
          <p:cNvPr id="24" name="28 - Θέση αριθμού διαφάνειας"/>
          <p:cNvSpPr>
            <a:spLocks noGrp="1"/>
          </p:cNvSpPr>
          <p:nvPr>
            <p:ph type="sldNum" sz="quarter" idx="12"/>
          </p:nvPr>
        </p:nvSpPr>
        <p:spPr bwMode="auto">
          <a:xfrm>
            <a:off x="1325563" y="4929188"/>
            <a:ext cx="609600" cy="517525"/>
          </a:xfrm>
        </p:spPr>
        <p:txBody>
          <a:bodyPr/>
          <a:lstStyle>
            <a:lvl1pPr>
              <a:defRPr/>
            </a:lvl1pPr>
          </a:lstStyle>
          <a:p>
            <a:pPr>
              <a:defRPr/>
            </a:pPr>
            <a:fld id="{63B937C2-BDBE-4E74-87C3-FE9DAE49C41F}"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5AF5BCAE-00A0-45A0-A916-6B3D57270A08}" type="datetimeFigureOut">
              <a:rPr lang="el-GR"/>
              <a:pPr>
                <a:defRPr/>
              </a:pPr>
              <a:t>9/4/2021</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4A0DFED8-6D15-46B3-B38B-8F8D0DD0A2E3}"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7997F3DA-5C11-4CCB-876A-1BF65F7443B1}" type="datetimeFigureOut">
              <a:rPr lang="el-GR"/>
              <a:pPr>
                <a:defRPr/>
              </a:pPr>
              <a:t>9/4/2021</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E6919908-DE4D-4FCC-8E9D-75672ECF0C8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457200" y="1600200"/>
            <a:ext cx="7467600" cy="487375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6 - Θέση ημερομηνίας"/>
          <p:cNvSpPr>
            <a:spLocks noGrp="1"/>
          </p:cNvSpPr>
          <p:nvPr>
            <p:ph type="dt" sz="half" idx="10"/>
          </p:nvPr>
        </p:nvSpPr>
        <p:spPr/>
        <p:txBody>
          <a:bodyPr rtlCol="0"/>
          <a:lstStyle>
            <a:lvl1pPr>
              <a:defRPr/>
            </a:lvl1pPr>
          </a:lstStyle>
          <a:p>
            <a:pPr>
              <a:defRPr/>
            </a:pPr>
            <a:fld id="{40770839-E315-4066-9FF1-AC7DAE600F2D}" type="datetimeFigureOut">
              <a:rPr lang="el-GR"/>
              <a:pPr>
                <a:defRPr/>
              </a:pPr>
              <a:t>9/4/2021</a:t>
            </a:fld>
            <a:endParaRPr lang="el-GR"/>
          </a:p>
        </p:txBody>
      </p:sp>
      <p:sp>
        <p:nvSpPr>
          <p:cNvPr id="5" name="8 - Θέση αριθμού διαφάνειας"/>
          <p:cNvSpPr>
            <a:spLocks noGrp="1"/>
          </p:cNvSpPr>
          <p:nvPr>
            <p:ph type="sldNum" sz="quarter" idx="11"/>
          </p:nvPr>
        </p:nvSpPr>
        <p:spPr/>
        <p:txBody>
          <a:bodyPr rtlCol="0"/>
          <a:lstStyle>
            <a:lvl1pPr>
              <a:defRPr/>
            </a:lvl1pPr>
          </a:lstStyle>
          <a:p>
            <a:pPr>
              <a:defRPr/>
            </a:pPr>
            <a:fld id="{2E6E0777-FC66-4402-91E3-05A11099238E}" type="slidenum">
              <a:rPr lang="el-GR"/>
              <a:pPr>
                <a:defRPr/>
              </a:pPr>
              <a:t>‹#›</a:t>
            </a:fld>
            <a:endParaRPr lang="el-GR"/>
          </a:p>
        </p:txBody>
      </p:sp>
      <p:sp>
        <p:nvSpPr>
          <p:cNvPr id="6" name="9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4"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 Ορθογώνιο"/>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 Ορθογώνιο"/>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1 - Ορθογώνιο"/>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2 - Ευθεία γραμμή σύνδεσης"/>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4 - Ευθεία γραμμή σύνδεσης"/>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5 - Ευθεία γραμμή σύνδεσης"/>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9 - Έλλειψη"/>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20 - Έλλειψη"/>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21 - Έλλειψη"/>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22 - Έλλειψη"/>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25 - Ευθεία γραμμή σύνδεσης"/>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20" name="3 - Θέση ημερομηνίας"/>
          <p:cNvSpPr>
            <a:spLocks noGrp="1"/>
          </p:cNvSpPr>
          <p:nvPr>
            <p:ph type="dt" sz="half" idx="10"/>
          </p:nvPr>
        </p:nvSpPr>
        <p:spPr bwMode="auto">
          <a:xfrm rot="5400000">
            <a:off x="7762875" y="1169988"/>
            <a:ext cx="2286000" cy="381000"/>
          </a:xfrm>
        </p:spPr>
        <p:txBody>
          <a:bodyPr/>
          <a:lstStyle>
            <a:lvl1pPr>
              <a:defRPr/>
            </a:lvl1pPr>
          </a:lstStyle>
          <a:p>
            <a:pPr>
              <a:defRPr/>
            </a:pPr>
            <a:fld id="{CA18A7D9-9596-4EB8-B0CD-CDE060EF21B5}" type="datetimeFigureOut">
              <a:rPr lang="el-GR"/>
              <a:pPr>
                <a:defRPr/>
              </a:pPr>
              <a:t>9/4/2021</a:t>
            </a:fld>
            <a:endParaRPr lang="el-GR"/>
          </a:p>
        </p:txBody>
      </p:sp>
      <p:sp>
        <p:nvSpPr>
          <p:cNvPr id="21" name="4 - Θέση υποσέλιδου"/>
          <p:cNvSpPr>
            <a:spLocks noGrp="1"/>
          </p:cNvSpPr>
          <p:nvPr>
            <p:ph type="ftr" sz="quarter" idx="11"/>
          </p:nvPr>
        </p:nvSpPr>
        <p:spPr bwMode="auto">
          <a:xfrm rot="5400000">
            <a:off x="7077076" y="4178300"/>
            <a:ext cx="3657600" cy="384175"/>
          </a:xfrm>
        </p:spPr>
        <p:txBody>
          <a:bodyPr/>
          <a:lstStyle>
            <a:lvl1pPr>
              <a:defRPr/>
            </a:lvl1pPr>
          </a:lstStyle>
          <a:p>
            <a:pPr>
              <a:defRPr/>
            </a:pPr>
            <a:endParaRPr lang="el-GR"/>
          </a:p>
        </p:txBody>
      </p:sp>
      <p:sp>
        <p:nvSpPr>
          <p:cNvPr id="22" name="5 - Θέση αριθμού διαφάνειας"/>
          <p:cNvSpPr>
            <a:spLocks noGrp="1"/>
          </p:cNvSpPr>
          <p:nvPr>
            <p:ph type="sldNum" sz="quarter" idx="12"/>
          </p:nvPr>
        </p:nvSpPr>
        <p:spPr bwMode="auto">
          <a:xfrm>
            <a:off x="1339850" y="4929188"/>
            <a:ext cx="609600" cy="517525"/>
          </a:xfrm>
        </p:spPr>
        <p:txBody>
          <a:bodyPr/>
          <a:lstStyle>
            <a:lvl1pPr>
              <a:defRPr/>
            </a:lvl1pPr>
          </a:lstStyle>
          <a:p>
            <a:pPr>
              <a:defRPr/>
            </a:pPr>
            <a:fld id="{8F0D5E42-7A46-496E-8AEC-64C6B25436BC}"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9" name="8 - Θέση περιεχομένου"/>
          <p:cNvSpPr>
            <a:spLocks noGrp="1"/>
          </p:cNvSpPr>
          <p:nvPr>
            <p:ph sz="quarter" idx="1"/>
          </p:nvPr>
        </p:nvSpPr>
        <p:spPr>
          <a:xfrm>
            <a:off x="457200" y="1600200"/>
            <a:ext cx="36576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10 - Θέση περιεχομένου"/>
          <p:cNvSpPr>
            <a:spLocks noGrp="1"/>
          </p:cNvSpPr>
          <p:nvPr>
            <p:ph sz="quarter" idx="2"/>
          </p:nvPr>
        </p:nvSpPr>
        <p:spPr>
          <a:xfrm>
            <a:off x="4270248" y="1600200"/>
            <a:ext cx="36576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4DB45474-23E9-425B-8067-157A0BAE432B}" type="datetimeFigureOut">
              <a:rPr lang="el-GR"/>
              <a:pPr>
                <a:defRPr/>
              </a:pPr>
              <a:t>9/4/2021</a:t>
            </a:fld>
            <a:endParaRPr lang="el-GR"/>
          </a:p>
        </p:txBody>
      </p:sp>
      <p:sp>
        <p:nvSpPr>
          <p:cNvPr id="6" name="2 - Θέση υποσέλιδου"/>
          <p:cNvSpPr>
            <a:spLocks noGrp="1"/>
          </p:cNvSpPr>
          <p:nvPr>
            <p:ph type="ftr" sz="quarter" idx="11"/>
          </p:nvPr>
        </p:nvSpPr>
        <p:spPr/>
        <p:txBody>
          <a:bodyPr/>
          <a:lstStyle>
            <a:lvl1pPr>
              <a:defRPr/>
            </a:lvl1pPr>
          </a:lstStyle>
          <a:p>
            <a:pPr>
              <a:defRPr/>
            </a:pPr>
            <a:endParaRPr lang="el-GR"/>
          </a:p>
        </p:txBody>
      </p:sp>
      <p:sp>
        <p:nvSpPr>
          <p:cNvPr id="7" name="22 - Θέση αριθμού διαφάνειας"/>
          <p:cNvSpPr>
            <a:spLocks noGrp="1"/>
          </p:cNvSpPr>
          <p:nvPr>
            <p:ph type="sldNum" sz="quarter" idx="12"/>
          </p:nvPr>
        </p:nvSpPr>
        <p:spPr/>
        <p:txBody>
          <a:bodyPr/>
          <a:lstStyle>
            <a:lvl1pPr>
              <a:defRPr/>
            </a:lvl1pPr>
          </a:lstStyle>
          <a:p>
            <a:pPr>
              <a:defRPr/>
            </a:pPr>
            <a:fld id="{9D8FA932-6530-4FDB-B6EC-B7FE7711301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lstStyle>
            <a:lvl1pPr>
              <a:defRPr/>
            </a:lvl1pPr>
          </a:lstStyle>
          <a:p>
            <a:r>
              <a:rPr lang="el-GR"/>
              <a:t>Kλικ για επεξεργασία του τίτλου</a:t>
            </a:r>
            <a:endParaRPr lang="en-US"/>
          </a:p>
        </p:txBody>
      </p:sp>
      <p:sp>
        <p:nvSpPr>
          <p:cNvPr id="11" name="10 - Θέση περιεχομένου"/>
          <p:cNvSpPr>
            <a:spLocks noGrp="1"/>
          </p:cNvSpPr>
          <p:nvPr>
            <p:ph sz="quarter" idx="2"/>
          </p:nvPr>
        </p:nvSpPr>
        <p:spPr>
          <a:xfrm>
            <a:off x="457200" y="2362200"/>
            <a:ext cx="36576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quarter" idx="4"/>
          </p:nvPr>
        </p:nvSpPr>
        <p:spPr>
          <a:xfrm>
            <a:off x="4371975" y="2362200"/>
            <a:ext cx="3657600" cy="3886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l-GR"/>
              <a:t>Kλικ για επεξεργασία των στυλ του υποδείγματος</a:t>
            </a:r>
          </a:p>
        </p:txBody>
      </p:sp>
      <p:sp>
        <p:nvSpPr>
          <p:cNvPr id="7" name="13 - Θέση ημερομηνίας"/>
          <p:cNvSpPr>
            <a:spLocks noGrp="1"/>
          </p:cNvSpPr>
          <p:nvPr>
            <p:ph type="dt" sz="half" idx="10"/>
          </p:nvPr>
        </p:nvSpPr>
        <p:spPr/>
        <p:txBody>
          <a:bodyPr/>
          <a:lstStyle>
            <a:lvl1pPr>
              <a:defRPr/>
            </a:lvl1pPr>
          </a:lstStyle>
          <a:p>
            <a:pPr>
              <a:defRPr/>
            </a:pPr>
            <a:fld id="{30FB126A-D5D9-45EF-A1DF-5607278EDF30}" type="datetimeFigureOut">
              <a:rPr lang="el-GR"/>
              <a:pPr>
                <a:defRPr/>
              </a:pPr>
              <a:t>9/4/2021</a:t>
            </a:fld>
            <a:endParaRPr lang="el-GR"/>
          </a:p>
        </p:txBody>
      </p:sp>
      <p:sp>
        <p:nvSpPr>
          <p:cNvPr id="8" name="2 - Θέση υποσέλιδου"/>
          <p:cNvSpPr>
            <a:spLocks noGrp="1"/>
          </p:cNvSpPr>
          <p:nvPr>
            <p:ph type="ftr" sz="quarter" idx="11"/>
          </p:nvPr>
        </p:nvSpPr>
        <p:spPr/>
        <p:txBody>
          <a:bodyPr/>
          <a:lstStyle>
            <a:lvl1pPr>
              <a:defRPr/>
            </a:lvl1pPr>
          </a:lstStyle>
          <a:p>
            <a:pPr>
              <a:defRPr/>
            </a:pPr>
            <a:endParaRPr lang="el-GR"/>
          </a:p>
        </p:txBody>
      </p:sp>
      <p:sp>
        <p:nvSpPr>
          <p:cNvPr id="9" name="22 - Θέση αριθμού διαφάνειας"/>
          <p:cNvSpPr>
            <a:spLocks noGrp="1"/>
          </p:cNvSpPr>
          <p:nvPr>
            <p:ph type="sldNum" sz="quarter" idx="12"/>
          </p:nvPr>
        </p:nvSpPr>
        <p:spPr/>
        <p:txBody>
          <a:bodyPr/>
          <a:lstStyle>
            <a:lvl1pPr>
              <a:defRPr/>
            </a:lvl1pPr>
          </a:lstStyle>
          <a:p>
            <a:pPr>
              <a:defRPr/>
            </a:pPr>
            <a:fld id="{C78D86C4-A367-4AB3-ABD8-51C84D8CD70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5 - Θέση ημερομηνίας"/>
          <p:cNvSpPr>
            <a:spLocks noGrp="1"/>
          </p:cNvSpPr>
          <p:nvPr>
            <p:ph type="dt" sz="half" idx="10"/>
          </p:nvPr>
        </p:nvSpPr>
        <p:spPr/>
        <p:txBody>
          <a:bodyPr rtlCol="0"/>
          <a:lstStyle>
            <a:lvl1pPr>
              <a:defRPr/>
            </a:lvl1pPr>
          </a:lstStyle>
          <a:p>
            <a:pPr>
              <a:defRPr/>
            </a:pPr>
            <a:fld id="{AEED89F9-3332-4FC3-85B3-AF64476DB492}" type="datetimeFigureOut">
              <a:rPr lang="el-GR"/>
              <a:pPr>
                <a:defRPr/>
              </a:pPr>
              <a:t>9/4/2021</a:t>
            </a:fld>
            <a:endParaRPr lang="el-GR"/>
          </a:p>
        </p:txBody>
      </p:sp>
      <p:sp>
        <p:nvSpPr>
          <p:cNvPr id="4" name="6 - Θέση αριθμού διαφάνειας"/>
          <p:cNvSpPr>
            <a:spLocks noGrp="1"/>
          </p:cNvSpPr>
          <p:nvPr>
            <p:ph type="sldNum" sz="quarter" idx="11"/>
          </p:nvPr>
        </p:nvSpPr>
        <p:spPr/>
        <p:txBody>
          <a:bodyPr rtlCol="0"/>
          <a:lstStyle>
            <a:lvl1pPr>
              <a:defRPr/>
            </a:lvl1pPr>
          </a:lstStyle>
          <a:p>
            <a:pPr>
              <a:defRPr/>
            </a:pPr>
            <a:fld id="{D6278BB3-08D6-4543-B469-E1B44B8D597F}" type="slidenum">
              <a:rPr lang="el-GR"/>
              <a:pPr>
                <a:defRPr/>
              </a:pPr>
              <a:t>‹#›</a:t>
            </a:fld>
            <a:endParaRPr lang="el-GR"/>
          </a:p>
        </p:txBody>
      </p:sp>
      <p:sp>
        <p:nvSpPr>
          <p:cNvPr id="5" name="7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BAA562FE-1107-4602-BFDD-E1A548EAA910}" type="datetimeFigureOut">
              <a:rPr lang="el-GR"/>
              <a:pPr>
                <a:defRPr/>
              </a:pPr>
              <a:t>9/4/2021</a:t>
            </a:fld>
            <a:endParaRPr lang="el-GR"/>
          </a:p>
        </p:txBody>
      </p:sp>
      <p:sp>
        <p:nvSpPr>
          <p:cNvPr id="3" name="2 - Θέση υποσέλιδου"/>
          <p:cNvSpPr>
            <a:spLocks noGrp="1"/>
          </p:cNvSpPr>
          <p:nvPr>
            <p:ph type="ftr" sz="quarter" idx="11"/>
          </p:nvPr>
        </p:nvSpPr>
        <p:spPr/>
        <p:txBody>
          <a:bodyPr/>
          <a:lstStyle>
            <a:lvl1pPr>
              <a:defRPr/>
            </a:lvl1pPr>
          </a:lstStyle>
          <a:p>
            <a:pPr>
              <a:defRPr/>
            </a:pPr>
            <a:endParaRPr lang="el-GR"/>
          </a:p>
        </p:txBody>
      </p:sp>
      <p:sp>
        <p:nvSpPr>
          <p:cNvPr id="4" name="22 - Θέση αριθμού διαφάνειας"/>
          <p:cNvSpPr>
            <a:spLocks noGrp="1"/>
          </p:cNvSpPr>
          <p:nvPr>
            <p:ph type="sldNum" sz="quarter" idx="12"/>
          </p:nvPr>
        </p:nvSpPr>
        <p:spPr/>
        <p:txBody>
          <a:bodyPr/>
          <a:lstStyle>
            <a:lvl1pPr>
              <a:defRPr/>
            </a:lvl1pPr>
          </a:lstStyle>
          <a:p>
            <a:pPr>
              <a:defRPr/>
            </a:pPr>
            <a:fld id="{4BD19E71-6901-402C-ACBF-9B67E32BE04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8 - Ευθεία γραμμή σύνδεσης"/>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3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 Τίτλος"/>
          <p:cNvSpPr>
            <a:spLocks noGrp="1"/>
          </p:cNvSpPr>
          <p:nvPr>
            <p:ph type="title"/>
          </p:nvPr>
        </p:nvSpPr>
        <p:spPr>
          <a:xfrm rot="5400000">
            <a:off x="3371850" y="3200400"/>
            <a:ext cx="6309360" cy="457200"/>
          </a:xfrm>
        </p:spPr>
        <p:txBody>
          <a:bodyPr/>
          <a:lstStyle>
            <a:lvl1pPr algn="l">
              <a:buNone/>
              <a:defRPr sz="2000" b="1" cap="small" baseline="0"/>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18" name="17 - Θέση περιεχομένου"/>
          <p:cNvSpPr>
            <a:spLocks noGrp="1"/>
          </p:cNvSpPr>
          <p:nvPr>
            <p:ph sz="quarter" idx="1"/>
          </p:nvPr>
        </p:nvSpPr>
        <p:spPr>
          <a:xfrm>
            <a:off x="304800" y="274320"/>
            <a:ext cx="5638800" cy="632764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2" name="20 - Θέση ημερομηνίας"/>
          <p:cNvSpPr>
            <a:spLocks noGrp="1"/>
          </p:cNvSpPr>
          <p:nvPr>
            <p:ph type="dt" sz="half" idx="10"/>
          </p:nvPr>
        </p:nvSpPr>
        <p:spPr/>
        <p:txBody>
          <a:bodyPr rtlCol="0"/>
          <a:lstStyle>
            <a:lvl1pPr>
              <a:defRPr/>
            </a:lvl1pPr>
          </a:lstStyle>
          <a:p>
            <a:pPr>
              <a:defRPr/>
            </a:pPr>
            <a:fld id="{AF067272-554F-49C8-8465-FD10D79F7D7A}" type="datetimeFigureOut">
              <a:rPr lang="el-GR"/>
              <a:pPr>
                <a:defRPr/>
              </a:pPr>
              <a:t>9/4/2021</a:t>
            </a:fld>
            <a:endParaRPr lang="el-GR"/>
          </a:p>
        </p:txBody>
      </p:sp>
      <p:sp>
        <p:nvSpPr>
          <p:cNvPr id="13" name="21 - Θέση αριθμού διαφάνειας"/>
          <p:cNvSpPr>
            <a:spLocks noGrp="1"/>
          </p:cNvSpPr>
          <p:nvPr>
            <p:ph type="sldNum" sz="quarter" idx="11"/>
          </p:nvPr>
        </p:nvSpPr>
        <p:spPr/>
        <p:txBody>
          <a:bodyPr rtlCol="0"/>
          <a:lstStyle>
            <a:lvl1pPr>
              <a:defRPr/>
            </a:lvl1pPr>
          </a:lstStyle>
          <a:p>
            <a:pPr>
              <a:defRPr/>
            </a:pPr>
            <a:fld id="{1367DEE8-C609-4337-A1BF-2E295E55245B}" type="slidenum">
              <a:rPr lang="el-GR"/>
              <a:pPr>
                <a:defRPr/>
              </a:pPr>
              <a:t>‹#›</a:t>
            </a:fld>
            <a:endParaRPr lang="el-GR"/>
          </a:p>
        </p:txBody>
      </p:sp>
      <p:sp>
        <p:nvSpPr>
          <p:cNvPr id="14" name="22 - Θέση υποσέλιδου"/>
          <p:cNvSpPr>
            <a:spLocks noGrp="1"/>
          </p:cNvSpPr>
          <p:nvPr>
            <p:ph type="ftr" sz="quarter" idx="12"/>
          </p:nvPr>
        </p:nvSpPr>
        <p:spPr/>
        <p:txBody>
          <a:bodyPr rtlCol="0"/>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12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9 - Ευθεία γραμμή σύνδεσης"/>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 Τίτλος"/>
          <p:cNvSpPr>
            <a:spLocks noGrp="1"/>
          </p:cNvSpPr>
          <p:nvPr>
            <p:ph type="title"/>
          </p:nvPr>
        </p:nvSpPr>
        <p:spPr>
          <a:xfrm rot="5400000">
            <a:off x="3350133" y="3200400"/>
            <a:ext cx="6309360" cy="457200"/>
          </a:xfrm>
        </p:spPr>
        <p:txBody>
          <a:bodyPr/>
          <a:lstStyle>
            <a:lvl1pPr algn="l">
              <a:buNone/>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12" name="16 - Θέση ημερομηνίας"/>
          <p:cNvSpPr>
            <a:spLocks noGrp="1"/>
          </p:cNvSpPr>
          <p:nvPr>
            <p:ph type="dt" sz="half" idx="10"/>
          </p:nvPr>
        </p:nvSpPr>
        <p:spPr/>
        <p:txBody>
          <a:bodyPr rtlCol="0"/>
          <a:lstStyle>
            <a:lvl1pPr>
              <a:defRPr/>
            </a:lvl1pPr>
          </a:lstStyle>
          <a:p>
            <a:pPr>
              <a:defRPr/>
            </a:pPr>
            <a:fld id="{CE0C09F2-5B2A-4E61-99D4-3029968A42C2}" type="datetimeFigureOut">
              <a:rPr lang="el-GR"/>
              <a:pPr>
                <a:defRPr/>
              </a:pPr>
              <a:t>9/4/2021</a:t>
            </a:fld>
            <a:endParaRPr lang="el-GR"/>
          </a:p>
        </p:txBody>
      </p:sp>
      <p:sp>
        <p:nvSpPr>
          <p:cNvPr id="13" name="17 - Θέση αριθμού διαφάνειας"/>
          <p:cNvSpPr>
            <a:spLocks noGrp="1"/>
          </p:cNvSpPr>
          <p:nvPr>
            <p:ph type="sldNum" sz="quarter" idx="11"/>
          </p:nvPr>
        </p:nvSpPr>
        <p:spPr/>
        <p:txBody>
          <a:bodyPr rtlCol="0"/>
          <a:lstStyle>
            <a:lvl1pPr>
              <a:defRPr/>
            </a:lvl1pPr>
          </a:lstStyle>
          <a:p>
            <a:pPr>
              <a:defRPr/>
            </a:pPr>
            <a:fld id="{BD4C357B-44F9-4ED5-9CB8-FFFE3D962D5B}" type="slidenum">
              <a:rPr lang="el-GR"/>
              <a:pPr>
                <a:defRPr/>
              </a:pPr>
              <a:t>‹#›</a:t>
            </a:fld>
            <a:endParaRPr lang="el-GR"/>
          </a:p>
        </p:txBody>
      </p:sp>
      <p:sp>
        <p:nvSpPr>
          <p:cNvPr id="14" name="20 - Θέση υποσέλιδου"/>
          <p:cNvSpPr>
            <a:spLocks noGrp="1"/>
          </p:cNvSpPr>
          <p:nvPr>
            <p:ph type="ftr" sz="quarter" idx="12"/>
          </p:nvPr>
        </p:nvSpPr>
        <p:spPr/>
        <p:txBody>
          <a:bodyPr rtlCol="0"/>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lang="el-GR"/>
              <a:t>Kλικ για επεξεργασία του τίτλου</a:t>
            </a:r>
            <a:endParaRPr lang="en-US"/>
          </a:p>
        </p:txBody>
      </p:sp>
      <p:sp>
        <p:nvSpPr>
          <p:cNvPr id="1028" name="12 - Θέση κειμένου"/>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13 - Θέση ημερομηνίας"/>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073D502F-64F8-45A4-AFAD-B7F363BAD65E}" type="datetimeFigureOut">
              <a:rPr lang="el-GR"/>
              <a:pPr>
                <a:defRPr/>
              </a:pPr>
              <a:t>9/4/2021</a:t>
            </a:fld>
            <a:endParaRPr lang="el-GR"/>
          </a:p>
        </p:txBody>
      </p:sp>
      <p:sp>
        <p:nvSpPr>
          <p:cNvPr id="3" name="2 - Θέση υποσέλιδου"/>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 Έλλειψη"/>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 Θέση αριθμού διαφάνειας"/>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0858557D-3A53-4E66-B3CC-CB80B1904FD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27" r:id="rId4"/>
    <p:sldLayoutId id="2147483728" r:id="rId5"/>
    <p:sldLayoutId id="2147483735" r:id="rId6"/>
    <p:sldLayoutId id="2147483729" r:id="rId7"/>
    <p:sldLayoutId id="2147483736" r:id="rId8"/>
    <p:sldLayoutId id="2147483737" r:id="rId9"/>
    <p:sldLayoutId id="2147483730" r:id="rId10"/>
    <p:sldLayoutId id="2147483731"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50" y="2000250"/>
            <a:ext cx="7835900" cy="1114425"/>
          </a:xfrm>
        </p:spPr>
        <p:txBody>
          <a:bodyPr wrap="square" lIns="91440" tIns="45720" rIns="91440" bIns="45720" numCol="1" anchorCtr="0" compatLnSpc="1">
            <a:prstTxWarp prst="textNoShape">
              <a:avLst/>
            </a:prstTxWarp>
          </a:bodyPr>
          <a:lstStyle/>
          <a:p>
            <a:pPr algn="ctr"/>
            <a:r>
              <a:rPr lang="en-US" sz="2700" cap="none" smtClean="0"/>
              <a:t/>
            </a:r>
            <a:br>
              <a:rPr lang="en-US" sz="2700" cap="none" smtClean="0"/>
            </a:br>
            <a:r>
              <a:rPr lang="en-US" sz="2700" cap="none" smtClean="0"/>
              <a:t/>
            </a:r>
            <a:br>
              <a:rPr lang="en-US" sz="2700" cap="none" smtClean="0"/>
            </a:br>
            <a:r>
              <a:rPr lang="en-US" sz="3200" cap="none" smtClean="0"/>
              <a:t/>
            </a:r>
            <a:br>
              <a:rPr lang="en-US" sz="3200" cap="none" smtClean="0"/>
            </a:br>
            <a:r>
              <a:rPr lang="el-GR" sz="3200" cap="none" smtClean="0"/>
              <a:t/>
            </a:r>
            <a:br>
              <a:rPr lang="el-GR" sz="3200" cap="none" smtClean="0"/>
            </a:br>
            <a:r>
              <a:rPr lang="el-GR" sz="3200" cap="none" smtClean="0"/>
              <a:t/>
            </a:r>
            <a:br>
              <a:rPr lang="el-GR" sz="3200" cap="none" smtClean="0"/>
            </a:br>
            <a:r>
              <a:rPr lang="el-GR" sz="3200" cap="none" smtClean="0"/>
              <a:t/>
            </a:r>
            <a:br>
              <a:rPr lang="el-GR" sz="3200" cap="none" smtClean="0"/>
            </a:br>
            <a:r>
              <a:rPr lang="el-GR" sz="3600" cap="none" smtClean="0">
                <a:latin typeface="Calibri" pitchFamily="34" charset="0"/>
              </a:rPr>
              <a:t>ΕΙΣΑΓΩΓ</a:t>
            </a:r>
            <a:r>
              <a:rPr lang="el-GR" sz="2800" cap="none" smtClean="0">
                <a:latin typeface="Calibri" pitchFamily="34" charset="0"/>
              </a:rPr>
              <a:t>Η</a:t>
            </a:r>
            <a:r>
              <a:rPr lang="el-GR" sz="3600" cap="none" smtClean="0">
                <a:latin typeface="Calibri" pitchFamily="34" charset="0"/>
              </a:rPr>
              <a:t> ΣΤΗ ΝΟΣΗΛΕΥΤΙΚΗ ΕΠΙΣΤΗΜΗ </a:t>
            </a:r>
            <a:br>
              <a:rPr lang="el-GR" sz="3600" cap="none" smtClean="0">
                <a:latin typeface="Calibri" pitchFamily="34" charset="0"/>
              </a:rPr>
            </a:br>
            <a:r>
              <a:rPr lang="el-GR" sz="3600" cap="none" smtClean="0">
                <a:latin typeface="Calibri" pitchFamily="34" charset="0"/>
              </a:rPr>
              <a:t>ΚΑΙ ΤΗ ΦΡΟΝΤΙΔΑ ΥΓΕΙΑΣ</a:t>
            </a:r>
            <a:r>
              <a:rPr lang="el-GR" sz="3200" cap="none" smtClean="0"/>
              <a:t/>
            </a:r>
            <a:br>
              <a:rPr lang="el-GR" sz="3200" cap="none" smtClean="0"/>
            </a:br>
            <a:r>
              <a:rPr lang="el-GR" sz="2700" cap="none" smtClean="0"/>
              <a:t/>
            </a:r>
            <a:br>
              <a:rPr lang="el-GR" sz="2700" cap="none" smtClean="0"/>
            </a:br>
            <a:r>
              <a:rPr lang="el-GR" sz="2400" cap="none" smtClean="0"/>
              <a:t/>
            </a:r>
            <a:br>
              <a:rPr lang="el-GR" sz="2400" cap="none" smtClean="0"/>
            </a:br>
            <a:r>
              <a:rPr lang="el-GR" sz="2600" cap="none" smtClean="0">
                <a:solidFill>
                  <a:srgbClr val="00B050"/>
                </a:solidFill>
              </a:rPr>
              <a:t>ΒΑΣΙΚΕΣ  ΑΝΘΡΩΠΙΝΕΣ  ΑΝΑΓΚΕΣ  </a:t>
            </a:r>
            <a:r>
              <a:rPr lang="en-US" sz="2600" cap="none" smtClean="0">
                <a:solidFill>
                  <a:srgbClr val="00B050"/>
                </a:solidFill>
              </a:rPr>
              <a:t/>
            </a:r>
            <a:br>
              <a:rPr lang="en-US" sz="2600" cap="none" smtClean="0">
                <a:solidFill>
                  <a:srgbClr val="00B050"/>
                </a:solidFill>
              </a:rPr>
            </a:br>
            <a:r>
              <a:rPr lang="el-GR" sz="2600" cap="none" smtClean="0">
                <a:solidFill>
                  <a:srgbClr val="00B050"/>
                </a:solidFill>
              </a:rPr>
              <a:t>ΑΤΟΜΟ,  ΟΙΚΟΓΕΝΕΙΑ ΚΑΙ  ΚΟΙΝΟΤΗΤΑ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428625"/>
            <a:ext cx="7496175" cy="5715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fontAlgn="auto">
              <a:spcAft>
                <a:spcPts val="0"/>
              </a:spcAft>
              <a:defRPr/>
            </a:pPr>
            <a:r>
              <a:rPr lang="el-GR" dirty="0">
                <a:solidFill>
                  <a:schemeClr val="tx1"/>
                </a:solidFill>
              </a:rPr>
              <a:t>    </a:t>
            </a:r>
            <a:r>
              <a:rPr lang="el-GR" dirty="0" err="1">
                <a:solidFill>
                  <a:schemeClr val="tx1"/>
                </a:solidFill>
              </a:rPr>
              <a:t>Επ</a:t>
            </a:r>
            <a:r>
              <a:rPr lang="el-GR" sz="2200" dirty="0" err="1">
                <a:solidFill>
                  <a:schemeClr val="tx1"/>
                </a:solidFill>
              </a:rPr>
              <a:t>Ι</a:t>
            </a:r>
            <a:r>
              <a:rPr lang="el-GR" dirty="0" err="1">
                <a:solidFill>
                  <a:schemeClr val="tx1"/>
                </a:solidFill>
              </a:rPr>
              <a:t>πεδο</a:t>
            </a:r>
            <a:r>
              <a:rPr lang="el-GR" dirty="0">
                <a:solidFill>
                  <a:schemeClr val="tx1"/>
                </a:solidFill>
              </a:rPr>
              <a:t> 4: </a:t>
            </a:r>
            <a:r>
              <a:rPr lang="el-GR" b="1" dirty="0" err="1">
                <a:solidFill>
                  <a:schemeClr val="tx1"/>
                </a:solidFill>
              </a:rPr>
              <a:t>Αν</a:t>
            </a:r>
            <a:r>
              <a:rPr lang="el-GR" sz="2700" b="1" dirty="0" err="1">
                <a:solidFill>
                  <a:schemeClr val="tx1"/>
                </a:solidFill>
              </a:rPr>
              <a:t>Α</a:t>
            </a:r>
            <a:r>
              <a:rPr lang="el-GR" b="1" dirty="0" err="1">
                <a:solidFill>
                  <a:schemeClr val="tx1"/>
                </a:solidFill>
              </a:rPr>
              <a:t>γκη</a:t>
            </a:r>
            <a:r>
              <a:rPr lang="el-GR" b="1" dirty="0">
                <a:solidFill>
                  <a:schemeClr val="tx1"/>
                </a:solidFill>
              </a:rPr>
              <a:t> για </a:t>
            </a:r>
            <a:r>
              <a:rPr lang="el-GR" b="1" dirty="0" err="1">
                <a:solidFill>
                  <a:schemeClr val="tx1"/>
                </a:solidFill>
              </a:rPr>
              <a:t>αυτοεκτιμη</a:t>
            </a:r>
            <a:r>
              <a:rPr lang="el-GR" sz="2700" b="1" dirty="0" err="1">
                <a:solidFill>
                  <a:schemeClr val="tx1"/>
                </a:solidFill>
              </a:rPr>
              <a:t>Σ</a:t>
            </a:r>
            <a:r>
              <a:rPr lang="el-GR" b="1" dirty="0" err="1">
                <a:solidFill>
                  <a:schemeClr val="tx1"/>
                </a:solidFill>
              </a:rPr>
              <a:t>η</a:t>
            </a:r>
            <a:endParaRPr lang="el-GR" dirty="0">
              <a:solidFill>
                <a:schemeClr val="tx1"/>
              </a:solidFill>
            </a:endParaRPr>
          </a:p>
        </p:txBody>
      </p:sp>
      <p:sp>
        <p:nvSpPr>
          <p:cNvPr id="3" name="2 - Θέση περιεχομένου"/>
          <p:cNvSpPr>
            <a:spLocks noGrp="1"/>
          </p:cNvSpPr>
          <p:nvPr>
            <p:ph sz="quarter" idx="1"/>
          </p:nvPr>
        </p:nvSpPr>
        <p:spPr>
          <a:xfrm>
            <a:off x="214313" y="1600200"/>
            <a:ext cx="8215312" cy="4614863"/>
          </a:xfrm>
        </p:spPr>
        <p:txBody>
          <a:bodyPr>
            <a:normAutofit fontScale="92500" lnSpcReduction="20000"/>
          </a:bodyPr>
          <a:lstStyle/>
          <a:p>
            <a:pPr marL="274320" indent="-274320" fontAlgn="auto">
              <a:spcAft>
                <a:spcPts val="0"/>
              </a:spcAft>
              <a:buFont typeface="Wingdings" pitchFamily="2" charset="2"/>
              <a:buChar char="Ä"/>
              <a:defRPr/>
            </a:pPr>
            <a:r>
              <a:rPr lang="el-GR" sz="2600" dirty="0">
                <a:latin typeface="Calibri" pitchFamily="34" charset="0"/>
                <a:cs typeface="Times New Roman" pitchFamily="18" charset="0"/>
              </a:rPr>
              <a:t>Η ανάγκη του ατόμου να αισθάνεται καλά με τον εαυτό του, να νοιώθει υπερήφανο, να έχει την αίσθηση της επιτυχίας και να πιστεύει ότι και οι άλλοι τον εκτιμούν. </a:t>
            </a:r>
          </a:p>
          <a:p>
            <a:pPr marL="274320" indent="-274320" fontAlgn="auto">
              <a:spcAft>
                <a:spcPts val="0"/>
              </a:spcAft>
              <a:buFont typeface="Wingdings" pitchFamily="2" charset="2"/>
              <a:buChar char="Ä"/>
              <a:defRPr/>
            </a:pPr>
            <a:r>
              <a:rPr lang="el-GR" sz="2600" dirty="0">
                <a:latin typeface="Calibri" pitchFamily="34" charset="0"/>
                <a:cs typeface="Times New Roman" pitchFamily="18" charset="0"/>
              </a:rPr>
              <a:t>Η αυτοεκτίμηση προσφέρει στο άτομο αυτοπεποίθηση και ανεξαρτησία.</a:t>
            </a:r>
          </a:p>
          <a:p>
            <a:pPr marL="274320" indent="-274320" fontAlgn="auto">
              <a:spcAft>
                <a:spcPts val="0"/>
              </a:spcAft>
              <a:buFont typeface="Wingdings"/>
              <a:buNone/>
              <a:defRPr/>
            </a:pPr>
            <a:endParaRPr lang="el-GR" sz="2600" dirty="0">
              <a:latin typeface="Times New Roman" pitchFamily="18" charset="0"/>
              <a:cs typeface="Times New Roman" pitchFamily="18" charset="0"/>
            </a:endParaRPr>
          </a:p>
          <a:p>
            <a:pPr marL="274320" indent="-274320" algn="just" fontAlgn="auto">
              <a:spcAft>
                <a:spcPts val="0"/>
              </a:spcAft>
              <a:buFont typeface="Wingdings"/>
              <a:buNone/>
              <a:defRPr/>
            </a:pPr>
            <a:r>
              <a:rPr lang="el-GR" sz="2600" b="1" u="sng" dirty="0">
                <a:solidFill>
                  <a:srgbClr val="0070C0"/>
                </a:solidFill>
                <a:latin typeface="Calibri" pitchFamily="34" charset="0"/>
                <a:cs typeface="Times New Roman" pitchFamily="18" charset="0"/>
              </a:rPr>
              <a:t>Η αυτοεκτίμηση επηρεάζεται από</a:t>
            </a:r>
            <a:r>
              <a:rPr lang="en-US" sz="2600" b="1" u="sng" dirty="0">
                <a:solidFill>
                  <a:srgbClr val="0070C0"/>
                </a:solidFill>
                <a:latin typeface="Calibri" pitchFamily="34" charset="0"/>
                <a:cs typeface="Times New Roman" pitchFamily="18" charset="0"/>
              </a:rPr>
              <a:t> </a:t>
            </a:r>
            <a:r>
              <a:rPr lang="el-GR" sz="2600" b="1" u="sng" dirty="0">
                <a:solidFill>
                  <a:srgbClr val="0070C0"/>
                </a:solidFill>
                <a:latin typeface="Calibri" pitchFamily="34" charset="0"/>
                <a:cs typeface="Times New Roman" pitchFamily="18" charset="0"/>
              </a:rPr>
              <a:t>παράγοντες όπως: </a:t>
            </a:r>
          </a:p>
          <a:p>
            <a:pPr marL="274320" indent="-274320" algn="just" fontAlgn="auto">
              <a:spcAft>
                <a:spcPts val="0"/>
              </a:spcAft>
              <a:buFont typeface="Wingdings"/>
              <a:buChar char=""/>
              <a:defRPr/>
            </a:pPr>
            <a:r>
              <a:rPr lang="el-GR" sz="2600" dirty="0">
                <a:latin typeface="Calibri" pitchFamily="34" charset="0"/>
                <a:cs typeface="Times New Roman" pitchFamily="18" charset="0"/>
              </a:rPr>
              <a:t>αλλαγές στο ρόλο ενός ανθρώπου (π.χ. εξαιτίας μιας απόλυσης ή απουσίας ενός παιδιού το οποίο μόλις μετακόμισε από το πατρικό σπίτι.</a:t>
            </a:r>
          </a:p>
          <a:p>
            <a:pPr marL="274320" indent="-274320" algn="just" fontAlgn="auto">
              <a:spcAft>
                <a:spcPts val="0"/>
              </a:spcAft>
              <a:buFont typeface="Wingdings"/>
              <a:buChar char=""/>
              <a:defRPr/>
            </a:pPr>
            <a:r>
              <a:rPr lang="el-GR" sz="2600" dirty="0">
                <a:latin typeface="Calibri" pitchFamily="34" charset="0"/>
                <a:cs typeface="Times New Roman" pitchFamily="18" charset="0"/>
              </a:rPr>
              <a:t>αλλαγή στην εικόνα σώματος, όπως η απώλεια ή η αύξηση βάρους, ένας τραυματισμός ή η εμφάνιση ακμής κατά την εφηβεία, κλπ.</a:t>
            </a:r>
          </a:p>
          <a:p>
            <a:pPr marL="274320" indent="-274320" fontAlgn="auto">
              <a:spcAft>
                <a:spcPts val="0"/>
              </a:spcAft>
              <a:buFont typeface="Wingdings"/>
              <a:buChar char=""/>
              <a:defRPr/>
            </a:pPr>
            <a:endParaRPr lang="el-GR" sz="2600" dirty="0">
              <a:latin typeface="Times New Roman" pitchFamily="18" charset="0"/>
              <a:cs typeface="Times New Roman" pitchFamily="18" charset="0"/>
            </a:endParaRPr>
          </a:p>
          <a:p>
            <a:pPr marL="274320" indent="-274320" fontAlgn="auto">
              <a:spcAft>
                <a:spcPts val="0"/>
              </a:spcAft>
              <a:buFont typeface="Wingdings"/>
              <a:buChar char=""/>
              <a:defRPr/>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2 - Θέση περιεχομένου"/>
          <p:cNvSpPr>
            <a:spLocks noGrp="1"/>
          </p:cNvSpPr>
          <p:nvPr>
            <p:ph sz="quarter" idx="1"/>
          </p:nvPr>
        </p:nvSpPr>
        <p:spPr>
          <a:xfrm>
            <a:off x="285750" y="1600200"/>
            <a:ext cx="7858125" cy="4873625"/>
          </a:xfrm>
          <a:ln w="50800" cmpd="thickThin">
            <a:solidFill>
              <a:schemeClr val="tx1"/>
            </a:solidFill>
          </a:ln>
        </p:spPr>
        <p:txBody>
          <a:bodyPr/>
          <a:lstStyle/>
          <a:p>
            <a:pPr algn="ctr">
              <a:buFont typeface="Wingdings" pitchFamily="2" charset="2"/>
              <a:buChar char="v"/>
            </a:pPr>
            <a:r>
              <a:rPr lang="el-GR" sz="2200" smtClean="0">
                <a:solidFill>
                  <a:srgbClr val="C00000"/>
                </a:solidFill>
                <a:latin typeface="Calibri" pitchFamily="34" charset="0"/>
                <a:ea typeface="Calibri" pitchFamily="34" charset="0"/>
                <a:cs typeface="Calibri" pitchFamily="34" charset="0"/>
              </a:rPr>
              <a:t>Οι νοσηλευτές πρέπει να λαμβάνουν υπόψη ότι η αντίληψη του κάθε ανθρώπου για την αλλαγή, περισσότερο και από την ίδια πραγματικά την αλλαγή, είναι εκείνο το οποίο επηρεάζει την αυτοεκτίμηση του.</a:t>
            </a:r>
          </a:p>
          <a:p>
            <a:pPr algn="ctr">
              <a:buFont typeface="Wingdings" pitchFamily="2" charset="2"/>
              <a:buNone/>
            </a:pPr>
            <a:endParaRPr lang="el-GR" sz="2200" smtClean="0">
              <a:solidFill>
                <a:srgbClr val="C00000"/>
              </a:solidFill>
              <a:latin typeface="Calibri" pitchFamily="34" charset="0"/>
              <a:ea typeface="Calibri" pitchFamily="34" charset="0"/>
              <a:cs typeface="Calibri" pitchFamily="34" charset="0"/>
            </a:endParaRPr>
          </a:p>
          <a:p>
            <a:pPr algn="ctr">
              <a:buFont typeface="Wingdings" pitchFamily="2" charset="2"/>
              <a:buChar char="v"/>
            </a:pPr>
            <a:r>
              <a:rPr lang="el-GR" sz="2200" smtClean="0">
                <a:latin typeface="Calibri" pitchFamily="34" charset="0"/>
                <a:ea typeface="Calibri" pitchFamily="34" charset="0"/>
                <a:cs typeface="Calibri" pitchFamily="34" charset="0"/>
              </a:rPr>
              <a:t>Οι νοσηλευτές μπορούν να ικανοποιήσουν την ανάγκη των ασθενών για αυτοεκτίμηση, αναγνωρίζοντας τις αξίες και τα πιστεύω τους, ενθαρρύνοντας τους να θέτουν εφικτούς στόχους και διευκολύνοντας την υποστήριξη από την οικογένεια ή σημαντικά γι' αυτούς πρόσωπα. Αυτές οι δραστηριότητες προάγουν το αίσθημα της αξίας και της αυτοαποδοχής.</a:t>
            </a:r>
          </a:p>
          <a:p>
            <a:endParaRPr lang="el-GR" smtClean="0"/>
          </a:p>
        </p:txBody>
      </p:sp>
      <p:sp>
        <p:nvSpPr>
          <p:cNvPr id="4" name="1 - Τίτλος"/>
          <p:cNvSpPr>
            <a:spLocks noGrp="1"/>
          </p:cNvSpPr>
          <p:nvPr>
            <p:ph type="title"/>
          </p:nvPr>
        </p:nvSpPr>
        <p:spPr>
          <a:xfrm>
            <a:off x="428625" y="357188"/>
            <a:ext cx="7467600" cy="571500"/>
          </a:xfrm>
          <a:solidFill>
            <a:srgbClr val="FFC000"/>
          </a:solidFill>
          <a:ln w="25400">
            <a:solidFill>
              <a:schemeClr val="tx1"/>
            </a:solidFill>
          </a:ln>
        </p:spPr>
        <p:txBody>
          <a:bodyPr wrap="square" lIns="91440" tIns="45720" rIns="91440" bIns="45720" numCol="1" anchorCtr="0" compatLnSpc="1">
            <a:prstTxWarp prst="textNoShape">
              <a:avLst/>
            </a:prstTxWarp>
          </a:bodyPr>
          <a:lstStyle/>
          <a:p>
            <a:r>
              <a:rPr lang="el-GR" sz="2700" cap="none" smtClean="0"/>
              <a:t>    </a:t>
            </a:r>
            <a:br>
              <a:rPr lang="el-GR" sz="2700" cap="none" smtClean="0"/>
            </a:br>
            <a:r>
              <a:rPr lang="el-GR" sz="2700" cap="none" smtClean="0"/>
              <a:t/>
            </a:r>
            <a:br>
              <a:rPr lang="el-GR" sz="2700" cap="none" smtClean="0"/>
            </a:br>
            <a:r>
              <a:rPr lang="el-GR" sz="2700" cap="none" smtClean="0"/>
              <a:t/>
            </a:r>
            <a:br>
              <a:rPr lang="el-GR" sz="2700" cap="none" smtClean="0"/>
            </a:br>
            <a:r>
              <a:rPr lang="el-GR" sz="2700" cap="none" smtClean="0"/>
              <a:t/>
            </a:r>
            <a:br>
              <a:rPr lang="el-GR" sz="2700" cap="none" smtClean="0"/>
            </a:br>
            <a:r>
              <a:rPr lang="el-GR" sz="2700" cap="none" smtClean="0"/>
              <a:t/>
            </a:r>
            <a:br>
              <a:rPr lang="el-GR" sz="2700" cap="none" smtClean="0"/>
            </a:br>
            <a:r>
              <a:rPr lang="el-GR" sz="2700" cap="none" smtClean="0"/>
              <a:t/>
            </a:r>
            <a:br>
              <a:rPr lang="el-GR" sz="2700" cap="none" smtClean="0"/>
            </a:br>
            <a:r>
              <a:rPr lang="el-GR" sz="2700" b="1" cap="none" smtClean="0">
                <a:latin typeface="Calibri" pitchFamily="34" charset="0"/>
                <a:ea typeface="Calibri" pitchFamily="34" charset="0"/>
                <a:cs typeface="Calibri" pitchFamily="34" charset="0"/>
              </a:rPr>
              <a:t>ΕΠΙΠΕΔΟ 4: ΑΝ</a:t>
            </a:r>
            <a:r>
              <a:rPr lang="en-US" sz="2700" b="1" cap="none" smtClean="0">
                <a:latin typeface="Calibri" pitchFamily="34" charset="0"/>
                <a:ea typeface="Calibri" pitchFamily="34" charset="0"/>
                <a:cs typeface="Calibri" pitchFamily="34" charset="0"/>
              </a:rPr>
              <a:t>A</a:t>
            </a:r>
            <a:r>
              <a:rPr lang="el-GR" sz="2700" b="1" cap="none" smtClean="0">
                <a:latin typeface="Calibri" pitchFamily="34" charset="0"/>
                <a:ea typeface="Calibri" pitchFamily="34" charset="0"/>
                <a:cs typeface="Calibri" pitchFamily="34" charset="0"/>
              </a:rPr>
              <a:t>ΓΚΗ ΓΙΑ ΑΥΤΟΕΚΤΙΜΗ</a:t>
            </a:r>
            <a:r>
              <a:rPr lang="el-GR" sz="2400" b="1" cap="none" smtClean="0">
                <a:latin typeface="Calibri" pitchFamily="34" charset="0"/>
                <a:ea typeface="Calibri" pitchFamily="34" charset="0"/>
                <a:cs typeface="Calibri" pitchFamily="34" charset="0"/>
              </a:rPr>
              <a:t>Σ</a:t>
            </a:r>
            <a:r>
              <a:rPr lang="el-GR" sz="2700" b="1" cap="none" smtClean="0">
                <a:latin typeface="Calibri" pitchFamily="34" charset="0"/>
                <a:ea typeface="Calibri" pitchFamily="34" charset="0"/>
                <a:cs typeface="Calibri" pitchFamily="34" charset="0"/>
              </a:rPr>
              <a:t>Η</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88" y="285750"/>
            <a:ext cx="8258175" cy="571500"/>
          </a:xfrm>
          <a:solidFill>
            <a:srgbClr val="FFC000"/>
          </a:solidFill>
          <a:ln w="31750">
            <a:solidFill>
              <a:schemeClr val="tx1"/>
            </a:solidFill>
          </a:ln>
        </p:spPr>
        <p:txBody>
          <a:bodyPr/>
          <a:lstStyle/>
          <a:p>
            <a:pPr fontAlgn="auto">
              <a:spcAft>
                <a:spcPts val="0"/>
              </a:spcAft>
              <a:defRPr/>
            </a:pPr>
            <a:r>
              <a:rPr lang="el-GR" dirty="0"/>
              <a:t>Επιπεδο 5: </a:t>
            </a:r>
            <a:r>
              <a:rPr lang="el-GR" b="1" dirty="0"/>
              <a:t>Αναγκη για αυτοπραγματωςη</a:t>
            </a:r>
            <a:endParaRPr lang="el-GR" dirty="0"/>
          </a:p>
        </p:txBody>
      </p:sp>
      <p:sp>
        <p:nvSpPr>
          <p:cNvPr id="3" name="2 - Θέση περιεχομένου"/>
          <p:cNvSpPr>
            <a:spLocks noGrp="1"/>
          </p:cNvSpPr>
          <p:nvPr>
            <p:ph sz="quarter" idx="1"/>
          </p:nvPr>
        </p:nvSpPr>
        <p:spPr>
          <a:xfrm>
            <a:off x="357188" y="1071563"/>
            <a:ext cx="8286750" cy="5572125"/>
          </a:xfrm>
        </p:spPr>
        <p:style>
          <a:lnRef idx="2">
            <a:schemeClr val="accent3"/>
          </a:lnRef>
          <a:fillRef idx="1">
            <a:schemeClr val="lt1"/>
          </a:fillRef>
          <a:effectRef idx="0">
            <a:schemeClr val="accent3"/>
          </a:effectRef>
          <a:fontRef idx="minor">
            <a:schemeClr val="dk1"/>
          </a:fontRef>
        </p:style>
        <p:txBody>
          <a:bodyPr>
            <a:normAutofit/>
          </a:bodyPr>
          <a:lstStyle/>
          <a:p>
            <a:pPr>
              <a:lnSpc>
                <a:spcPct val="80000"/>
              </a:lnSpc>
              <a:buFont typeface="Wingdings" pitchFamily="2" charset="2"/>
              <a:buNone/>
            </a:pPr>
            <a:r>
              <a:rPr lang="el-GR" sz="2200" smtClean="0">
                <a:solidFill>
                  <a:srgbClr val="00B050"/>
                </a:solidFill>
                <a:latin typeface="Calibri" pitchFamily="34" charset="0"/>
                <a:ea typeface="Calibri" pitchFamily="34" charset="0"/>
                <a:cs typeface="Calibri" pitchFamily="34" charset="0"/>
              </a:rPr>
              <a:t>Η ανάγκη του ατόμου να φθάσει το μέγιστο δυναμικό του, μέσω της πλήρους δυνατής ανάπτυξης των προσωπικών του ικανοτήτων. </a:t>
            </a:r>
          </a:p>
          <a:p>
            <a:pPr>
              <a:lnSpc>
                <a:spcPct val="80000"/>
              </a:lnSpc>
              <a:buFont typeface="Wingdings" pitchFamily="2" charset="2"/>
              <a:buNone/>
            </a:pPr>
            <a:r>
              <a:rPr lang="el-GR" sz="2200" smtClean="0">
                <a:solidFill>
                  <a:srgbClr val="00B050"/>
                </a:solidFill>
                <a:latin typeface="Calibri" pitchFamily="34" charset="0"/>
                <a:ea typeface="Calibri" pitchFamily="34" charset="0"/>
                <a:cs typeface="Calibri" pitchFamily="34" charset="0"/>
              </a:rPr>
              <a:t>Η διεργασία της αυτοπραγμάτωσης συνεχίζεται σε όλη τη διάρκεια της ζωής ενός ατόμου. </a:t>
            </a:r>
          </a:p>
          <a:p>
            <a:pPr>
              <a:lnSpc>
                <a:spcPct val="80000"/>
              </a:lnSpc>
            </a:pPr>
            <a:endParaRPr lang="el-GR" sz="2200" smtClean="0">
              <a:solidFill>
                <a:srgbClr val="000000"/>
              </a:solidFill>
            </a:endParaRPr>
          </a:p>
          <a:p>
            <a:pPr>
              <a:lnSpc>
                <a:spcPct val="80000"/>
              </a:lnSpc>
              <a:buFont typeface="Wingdings" pitchFamily="2" charset="2"/>
              <a:buNone/>
            </a:pPr>
            <a:r>
              <a:rPr lang="el-GR" sz="2200" b="1" smtClean="0">
                <a:solidFill>
                  <a:srgbClr val="FF0000"/>
                </a:solidFill>
                <a:latin typeface="Calibri" pitchFamily="34" charset="0"/>
              </a:rPr>
              <a:t>Κατάλογος ιδιοτήτων οι οποίες δείχνουν την επίτευξη του μέγιστου δυναμικού του ατόμου είναι:</a:t>
            </a:r>
          </a:p>
          <a:p>
            <a:pPr>
              <a:lnSpc>
                <a:spcPct val="80000"/>
              </a:lnSpc>
            </a:pPr>
            <a:r>
              <a:rPr lang="el-GR" sz="2200" b="1" smtClean="0">
                <a:solidFill>
                  <a:srgbClr val="000000"/>
                </a:solidFill>
                <a:latin typeface="Calibri" pitchFamily="34" charset="0"/>
              </a:rPr>
              <a:t>Αυτοαποδοχή και αποδοχή των άλλων όπως είναι.</a:t>
            </a:r>
          </a:p>
          <a:p>
            <a:pPr>
              <a:lnSpc>
                <a:spcPct val="80000"/>
              </a:lnSpc>
            </a:pPr>
            <a:r>
              <a:rPr lang="el-GR" sz="2200" b="1" smtClean="0">
                <a:solidFill>
                  <a:srgbClr val="000000"/>
                </a:solidFill>
                <a:latin typeface="Calibri" pitchFamily="34" charset="0"/>
              </a:rPr>
              <a:t>Επικέντρωση του ενδιαφέροντος σε κοινωνικά προβλήματα.</a:t>
            </a:r>
          </a:p>
          <a:p>
            <a:pPr>
              <a:lnSpc>
                <a:spcPct val="80000"/>
              </a:lnSpc>
            </a:pPr>
            <a:r>
              <a:rPr lang="el-GR" sz="2200" b="1" smtClean="0">
                <a:solidFill>
                  <a:srgbClr val="000000"/>
                </a:solidFill>
                <a:latin typeface="Calibri" pitchFamily="34" charset="0"/>
              </a:rPr>
              <a:t>Αντικειμενικότητα</a:t>
            </a:r>
          </a:p>
          <a:p>
            <a:pPr>
              <a:lnSpc>
                <a:spcPct val="80000"/>
              </a:lnSpc>
            </a:pPr>
            <a:r>
              <a:rPr lang="el-GR" sz="2200" b="1" smtClean="0">
                <a:solidFill>
                  <a:srgbClr val="000000"/>
                </a:solidFill>
                <a:latin typeface="Calibri" pitchFamily="34" charset="0"/>
              </a:rPr>
              <a:t>Αισθήματα αγάπης και στοργής για τους άλλους.</a:t>
            </a:r>
          </a:p>
          <a:p>
            <a:pPr>
              <a:lnSpc>
                <a:spcPct val="80000"/>
              </a:lnSpc>
            </a:pPr>
            <a:r>
              <a:rPr lang="el-GR" sz="2200" b="1" smtClean="0">
                <a:solidFill>
                  <a:srgbClr val="000000"/>
                </a:solidFill>
                <a:latin typeface="Calibri" pitchFamily="34" charset="0"/>
              </a:rPr>
              <a:t>Σεβασμός για όλους τους ανθρώπους.</a:t>
            </a:r>
          </a:p>
          <a:p>
            <a:pPr>
              <a:lnSpc>
                <a:spcPct val="80000"/>
              </a:lnSpc>
            </a:pPr>
            <a:r>
              <a:rPr lang="el-GR" sz="2200" b="1" smtClean="0">
                <a:solidFill>
                  <a:srgbClr val="000000"/>
                </a:solidFill>
                <a:latin typeface="Calibri" pitchFamily="34" charset="0"/>
              </a:rPr>
              <a:t>Δυνατότητα διάκρισης μεταξύ του κακού και του καλού.</a:t>
            </a:r>
          </a:p>
          <a:p>
            <a:pPr>
              <a:lnSpc>
                <a:spcPct val="80000"/>
              </a:lnSpc>
              <a:buFont typeface="Wingdings" pitchFamily="2" charset="2"/>
              <a:buNone/>
            </a:pPr>
            <a:r>
              <a:rPr lang="el-GR" sz="2200" b="1" smtClean="0">
                <a:solidFill>
                  <a:srgbClr val="000000"/>
                </a:solidFill>
                <a:latin typeface="Calibri" pitchFamily="34" charset="0"/>
              </a:rPr>
              <a:t>Για να καλυφθούν οι ανάγκες αυτοπραγμάτωσης του ασθενούς, οι νοσηλευτές πρέπει να εστιάσουν στις δυνατότητες, παρά στα προβλήματα του ασθενούς.</a:t>
            </a:r>
          </a:p>
          <a:p>
            <a:pPr>
              <a:lnSpc>
                <a:spcPct val="80000"/>
              </a:lnSpc>
            </a:pPr>
            <a:endParaRPr lang="el-GR" sz="2200" smtClean="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868362"/>
          </a:xfrm>
        </p:spPr>
        <p:txBody>
          <a:bodyPr/>
          <a:lstStyle/>
          <a:p>
            <a:pPr algn="ctr" fontAlgn="auto">
              <a:spcAft>
                <a:spcPts val="0"/>
              </a:spcAft>
              <a:defRPr/>
            </a:pPr>
            <a:r>
              <a:rPr lang="el-GR" b="1" dirty="0"/>
              <a:t>Η ΟΙΚΟΓΕΝΕΙΑ</a:t>
            </a:r>
          </a:p>
        </p:txBody>
      </p:sp>
      <p:sp>
        <p:nvSpPr>
          <p:cNvPr id="3" name="2 - Θέση περιεχομένου"/>
          <p:cNvSpPr>
            <a:spLocks noGrp="1"/>
          </p:cNvSpPr>
          <p:nvPr>
            <p:ph sz="quarter" idx="1"/>
          </p:nvPr>
        </p:nvSpPr>
        <p:spPr>
          <a:xfrm>
            <a:off x="457200" y="1357313"/>
            <a:ext cx="7686675" cy="5116512"/>
          </a:xfrm>
        </p:spPr>
        <p:txBody>
          <a:bodyPr>
            <a:normAutofit fontScale="92500"/>
          </a:bodyPr>
          <a:lstStyle/>
          <a:p>
            <a:pPr marL="274320" indent="-274320" fontAlgn="auto">
              <a:spcAft>
                <a:spcPts val="0"/>
              </a:spcAft>
              <a:buFont typeface="Wingdings"/>
              <a:buChar char=""/>
              <a:defRPr/>
            </a:pPr>
            <a:r>
              <a:rPr lang="el-GR" dirty="0"/>
              <a:t>Οικογένεια ορίζεται ως δύο ή περισσότερα άτομα τα οποία συνδέονται με δεσμούς αίματος, γάμου, υιοθεσίας ή γέννησης.</a:t>
            </a:r>
          </a:p>
          <a:p>
            <a:pPr marL="274320" indent="-274320" algn="r" fontAlgn="auto">
              <a:spcAft>
                <a:spcPts val="0"/>
              </a:spcAft>
              <a:buFont typeface="Wingdings"/>
              <a:buNone/>
              <a:defRPr/>
            </a:pPr>
            <a:r>
              <a:rPr lang="el-GR" sz="2100" dirty="0"/>
              <a:t>(</a:t>
            </a:r>
            <a:r>
              <a:rPr lang="en-US" sz="2100" dirty="0"/>
              <a:t>Duvall 1977)</a:t>
            </a:r>
            <a:endParaRPr lang="el-GR" sz="2100" dirty="0"/>
          </a:p>
          <a:p>
            <a:pPr marL="274320" indent="-274320" algn="r" fontAlgn="auto">
              <a:spcAft>
                <a:spcPts val="0"/>
              </a:spcAft>
              <a:buFont typeface="Wingdings"/>
              <a:buNone/>
              <a:defRPr/>
            </a:pPr>
            <a:endParaRPr lang="el-GR" sz="2100" dirty="0"/>
          </a:p>
          <a:p>
            <a:pPr marL="274320" indent="-274320" fontAlgn="auto">
              <a:spcAft>
                <a:spcPts val="0"/>
              </a:spcAft>
              <a:buFont typeface="Wingdings"/>
              <a:buChar char=""/>
              <a:defRPr/>
            </a:pPr>
            <a:r>
              <a:rPr lang="el-GR" dirty="0"/>
              <a:t>Η οικογένεια ορίζεται ως μια ομάδα ανθρώπων που ζουν κάτω από την ίδια στέγη, αποτελούμενη από δύο ή περισσότερα άτομα τα οποία είναι συναισθηματικά συνδεδεμένα μεταξύ τους και ζουν μαζί</a:t>
            </a:r>
            <a:r>
              <a:rPr lang="en-US" dirty="0"/>
              <a:t>.</a:t>
            </a:r>
            <a:r>
              <a:rPr lang="el-GR" dirty="0"/>
              <a:t>  </a:t>
            </a:r>
          </a:p>
          <a:p>
            <a:pPr marL="274320" indent="-274320" algn="r" fontAlgn="auto">
              <a:spcAft>
                <a:spcPts val="0"/>
              </a:spcAft>
              <a:buFont typeface="Wingdings"/>
              <a:buNone/>
              <a:defRPr/>
            </a:pPr>
            <a:r>
              <a:rPr lang="el-GR" sz="2000" dirty="0"/>
              <a:t> (</a:t>
            </a:r>
            <a:r>
              <a:rPr lang="en-US" sz="2000" dirty="0"/>
              <a:t>Friedman 1992)</a:t>
            </a:r>
            <a:endParaRPr lang="el-GR" sz="2000" dirty="0"/>
          </a:p>
          <a:p>
            <a:pPr marL="274320" indent="-274320" fontAlgn="auto">
              <a:spcAft>
                <a:spcPts val="0"/>
              </a:spcAft>
              <a:buFont typeface="Wingdings"/>
              <a:buNone/>
              <a:defRPr/>
            </a:pPr>
            <a:r>
              <a:rPr lang="el-GR" sz="2000" dirty="0"/>
              <a:t>    </a:t>
            </a:r>
          </a:p>
          <a:p>
            <a:pPr marL="274320" indent="-274320" fontAlgn="auto">
              <a:spcAft>
                <a:spcPts val="0"/>
              </a:spcAft>
              <a:buFont typeface="Wingdings"/>
              <a:buNone/>
              <a:defRPr/>
            </a:pPr>
            <a:r>
              <a:rPr lang="el-GR" sz="2000" dirty="0"/>
              <a:t>Ο  πιο σύγχρονος αυτός ορισμός περιλαμβάνει και οικογένειες στις οποίες τα μέλη μπορεί να μην έχουν βιολογική ή νομική συγγένεια.</a:t>
            </a:r>
            <a:endParaRPr lang="en-US" sz="2000" dirty="0"/>
          </a:p>
          <a:p>
            <a:pPr marL="274320" indent="-274320" fontAlgn="auto">
              <a:spcAft>
                <a:spcPts val="0"/>
              </a:spcAft>
              <a:buFont typeface="Wingdings"/>
              <a:buChar char=""/>
              <a:defRPr/>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25"/>
          </a:xfrm>
        </p:spPr>
        <p:txBody>
          <a:bodyPr/>
          <a:lstStyle/>
          <a:p>
            <a:pPr algn="ctr" fontAlgn="auto">
              <a:spcAft>
                <a:spcPts val="0"/>
              </a:spcAft>
              <a:defRPr/>
            </a:pPr>
            <a:r>
              <a:rPr lang="el-GR" b="1" dirty="0"/>
              <a:t>ΟΙΚΟΓΕΝΕΙΑΚΕΣ ΔΟΜΕΣ</a:t>
            </a:r>
          </a:p>
        </p:txBody>
      </p:sp>
      <p:sp>
        <p:nvSpPr>
          <p:cNvPr id="3" name="2 - Θέση περιεχομένου"/>
          <p:cNvSpPr>
            <a:spLocks noGrp="1"/>
          </p:cNvSpPr>
          <p:nvPr>
            <p:ph sz="quarter" idx="1"/>
          </p:nvPr>
        </p:nvSpPr>
        <p:spPr>
          <a:xfrm>
            <a:off x="457200" y="1214438"/>
            <a:ext cx="7972425" cy="5259387"/>
          </a:xfrm>
        </p:spPr>
        <p:style>
          <a:lnRef idx="3">
            <a:schemeClr val="lt1"/>
          </a:lnRef>
          <a:fillRef idx="1">
            <a:schemeClr val="accent2"/>
          </a:fillRef>
          <a:effectRef idx="1">
            <a:schemeClr val="accent2"/>
          </a:effectRef>
          <a:fontRef idx="minor">
            <a:schemeClr val="lt1"/>
          </a:fontRef>
        </p:style>
        <p:txBody>
          <a:bodyPr>
            <a:normAutofit/>
          </a:bodyPr>
          <a:lstStyle/>
          <a:p>
            <a:pPr marL="274320" indent="-274320" fontAlgn="auto">
              <a:spcAft>
                <a:spcPts val="0"/>
              </a:spcAft>
              <a:buFont typeface="Wingdings"/>
              <a:buChar char=""/>
              <a:defRPr/>
            </a:pPr>
            <a:r>
              <a:rPr lang="el-GR" b="1" dirty="0">
                <a:solidFill>
                  <a:schemeClr val="tx1"/>
                </a:solidFill>
                <a:latin typeface="Calibri" pitchFamily="34" charset="0"/>
              </a:rPr>
              <a:t>Παραδοσιακή Οικογένεια. </a:t>
            </a:r>
            <a:r>
              <a:rPr lang="el-GR" dirty="0">
                <a:solidFill>
                  <a:schemeClr val="bg1"/>
                </a:solidFill>
                <a:latin typeface="Calibri" pitchFamily="34" charset="0"/>
              </a:rPr>
              <a:t>Αποτελείται από τον πατέρα, τη μητέρα και τα παιδιά τους. Ο πατέρας και η μητέρα είναι παντρεμένοι και όλα τα μέλη της οικογένειας ζουν μέσα στο ίδιο σπίτι μέχρι τα παιδιά να ενηλικιωθούν και να φύγουν. </a:t>
            </a:r>
          </a:p>
          <a:p>
            <a:pPr marL="274320" indent="-274320" fontAlgn="auto">
              <a:spcAft>
                <a:spcPts val="0"/>
              </a:spcAft>
              <a:buFont typeface="Wingdings"/>
              <a:buNone/>
              <a:defRPr/>
            </a:pPr>
            <a:r>
              <a:rPr lang="en-US" dirty="0">
                <a:solidFill>
                  <a:schemeClr val="bg1"/>
                </a:solidFill>
                <a:latin typeface="Calibri" pitchFamily="34" charset="0"/>
              </a:rPr>
              <a:t>    </a:t>
            </a:r>
            <a:r>
              <a:rPr lang="el-GR" dirty="0">
                <a:solidFill>
                  <a:schemeClr val="bg1"/>
                </a:solidFill>
                <a:latin typeface="Calibri" pitchFamily="34" charset="0"/>
              </a:rPr>
              <a:t>Χωρίζεται σε </a:t>
            </a:r>
            <a:r>
              <a:rPr lang="el-GR" b="1" u="sng" dirty="0">
                <a:solidFill>
                  <a:schemeClr val="bg1"/>
                </a:solidFill>
                <a:latin typeface="Calibri" pitchFamily="34" charset="0"/>
              </a:rPr>
              <a:t>παραδοσιακή πυρηνική οικογένεια </a:t>
            </a:r>
            <a:r>
              <a:rPr lang="el-GR" b="1" dirty="0">
                <a:solidFill>
                  <a:schemeClr val="bg1"/>
                </a:solidFill>
                <a:latin typeface="Calibri" pitchFamily="34" charset="0"/>
              </a:rPr>
              <a:t>και σε </a:t>
            </a:r>
            <a:r>
              <a:rPr lang="el-GR" b="1" u="sng" dirty="0">
                <a:solidFill>
                  <a:schemeClr val="bg1"/>
                </a:solidFill>
                <a:latin typeface="Calibri" pitchFamily="34" charset="0"/>
              </a:rPr>
              <a:t>παραδοσιακή εκτεταμένη οικογένεια</a:t>
            </a:r>
            <a:r>
              <a:rPr lang="el-GR" b="1" dirty="0">
                <a:solidFill>
                  <a:schemeClr val="bg1"/>
                </a:solidFill>
                <a:latin typeface="Calibri" pitchFamily="34" charset="0"/>
              </a:rPr>
              <a:t>.</a:t>
            </a:r>
            <a:endParaRPr lang="en-US" b="1" dirty="0">
              <a:solidFill>
                <a:schemeClr val="bg1"/>
              </a:solidFill>
              <a:latin typeface="Calibri" pitchFamily="34" charset="0"/>
            </a:endParaRPr>
          </a:p>
          <a:p>
            <a:pPr marL="274320" indent="-274320" fontAlgn="auto">
              <a:spcAft>
                <a:spcPts val="0"/>
              </a:spcAft>
              <a:buFont typeface="Wingdings"/>
              <a:buNone/>
              <a:defRPr/>
            </a:pPr>
            <a:endParaRPr lang="el-GR" b="1" dirty="0">
              <a:solidFill>
                <a:schemeClr val="bg1"/>
              </a:solidFill>
              <a:latin typeface="Calibri" pitchFamily="34" charset="0"/>
            </a:endParaRPr>
          </a:p>
          <a:p>
            <a:pPr marL="274320" indent="-274320" fontAlgn="auto">
              <a:spcAft>
                <a:spcPts val="0"/>
              </a:spcAft>
              <a:buFont typeface="Wingdings"/>
              <a:buChar char=""/>
              <a:defRPr/>
            </a:pPr>
            <a:r>
              <a:rPr lang="el-GR" b="1" dirty="0" err="1">
                <a:solidFill>
                  <a:schemeClr val="tx1"/>
                </a:solidFill>
                <a:latin typeface="Calibri" pitchFamily="34" charset="0"/>
              </a:rPr>
              <a:t>Μονογονεικές</a:t>
            </a:r>
            <a:r>
              <a:rPr lang="el-GR" b="1" dirty="0">
                <a:solidFill>
                  <a:schemeClr val="tx1"/>
                </a:solidFill>
                <a:latin typeface="Calibri" pitchFamily="34" charset="0"/>
              </a:rPr>
              <a:t> οικογένειες</a:t>
            </a:r>
            <a:endParaRPr lang="en-US" b="1" dirty="0">
              <a:solidFill>
                <a:schemeClr val="tx1"/>
              </a:solidFill>
              <a:latin typeface="Calibri" pitchFamily="34" charset="0"/>
            </a:endParaRPr>
          </a:p>
          <a:p>
            <a:pPr marL="274320" indent="-274320" fontAlgn="auto">
              <a:spcAft>
                <a:spcPts val="0"/>
              </a:spcAft>
              <a:buFont typeface="Wingdings"/>
              <a:buChar char=""/>
              <a:defRPr/>
            </a:pPr>
            <a:endParaRPr lang="el-GR" b="1" dirty="0">
              <a:solidFill>
                <a:schemeClr val="tx1"/>
              </a:solidFill>
              <a:latin typeface="Calibri" pitchFamily="34" charset="0"/>
            </a:endParaRPr>
          </a:p>
          <a:p>
            <a:pPr marL="274320" indent="-274320" fontAlgn="auto">
              <a:spcAft>
                <a:spcPts val="0"/>
              </a:spcAft>
              <a:buFont typeface="Wingdings"/>
              <a:buChar char=""/>
              <a:defRPr/>
            </a:pPr>
            <a:r>
              <a:rPr lang="el-GR" b="1" dirty="0">
                <a:solidFill>
                  <a:schemeClr val="tx1"/>
                </a:solidFill>
                <a:latin typeface="Calibri" pitchFamily="34" charset="0"/>
              </a:rPr>
              <a:t>Άλλες οικογενειακές δομές </a:t>
            </a:r>
            <a:r>
              <a:rPr lang="el-GR" b="1" dirty="0">
                <a:solidFill>
                  <a:schemeClr val="bg1"/>
                </a:solidFill>
                <a:latin typeface="Calibri" pitchFamily="34" charset="0"/>
              </a:rPr>
              <a:t>π.χ. ενήλικες που δεν έχουν παντρευτεί, οικογένειες ομοφυλοφίλων, μοναχικοί ενήλικες.</a:t>
            </a:r>
          </a:p>
          <a:p>
            <a:pPr marL="274320" indent="-274320" fontAlgn="auto">
              <a:spcAft>
                <a:spcPts val="0"/>
              </a:spcAft>
              <a:buFont typeface="Wingdings"/>
              <a:buChar char=""/>
              <a:defRPr/>
            </a:pPr>
            <a:endParaRPr lang="el-GR"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85750"/>
            <a:ext cx="7467600" cy="86836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fontAlgn="auto">
              <a:spcAft>
                <a:spcPts val="0"/>
              </a:spcAft>
              <a:defRPr/>
            </a:pPr>
            <a:r>
              <a:rPr lang="el-GR" b="1" dirty="0">
                <a:solidFill>
                  <a:schemeClr val="bg2"/>
                </a:solidFill>
              </a:rPr>
              <a:t>ΒΑΣΙΚΕΣ   ΛΕΙΤΟΥΡΓΙΕΣ   ΤΗΣ ΟΙΚΟΓΕΝΕΙΑΣ</a:t>
            </a:r>
          </a:p>
        </p:txBody>
      </p:sp>
      <p:sp>
        <p:nvSpPr>
          <p:cNvPr id="3" name="2 - Θέση περιεχομένου"/>
          <p:cNvSpPr>
            <a:spLocks noGrp="1"/>
          </p:cNvSpPr>
          <p:nvPr>
            <p:ph sz="quarter" idx="1"/>
          </p:nvPr>
        </p:nvSpPr>
        <p:spPr>
          <a:xfrm>
            <a:off x="214313" y="1428750"/>
            <a:ext cx="8501062" cy="5214938"/>
          </a:xfrm>
        </p:spPr>
        <p:style>
          <a:lnRef idx="2">
            <a:schemeClr val="accent2"/>
          </a:lnRef>
          <a:fillRef idx="1">
            <a:schemeClr val="lt1"/>
          </a:fillRef>
          <a:effectRef idx="0">
            <a:schemeClr val="accent2"/>
          </a:effectRef>
          <a:fontRef idx="minor">
            <a:schemeClr val="dk1"/>
          </a:fontRef>
        </p:style>
        <p:txBody>
          <a:bodyPr>
            <a:normAutofit/>
          </a:bodyPr>
          <a:lstStyle/>
          <a:p>
            <a:pPr algn="just">
              <a:lnSpc>
                <a:spcPct val="90000"/>
              </a:lnSpc>
              <a:buFont typeface="Wingdings" pitchFamily="2" charset="2"/>
              <a:buBlip>
                <a:blip r:embed="rId3"/>
              </a:buBlip>
            </a:pPr>
            <a:r>
              <a:rPr lang="el-GR" sz="2200" b="1" u="sng" smtClean="0">
                <a:solidFill>
                  <a:srgbClr val="00B050"/>
                </a:solidFill>
                <a:latin typeface="Calibri" pitchFamily="34" charset="0"/>
                <a:ea typeface="Calibri" pitchFamily="34" charset="0"/>
                <a:cs typeface="Calibri" pitchFamily="34" charset="0"/>
              </a:rPr>
              <a:t>Φυσική:</a:t>
            </a:r>
            <a:r>
              <a:rPr lang="el-GR" sz="2200" b="1" smtClean="0">
                <a:solidFill>
                  <a:srgbClr val="00B050"/>
                </a:solidFill>
                <a:latin typeface="Calibri" pitchFamily="34" charset="0"/>
                <a:ea typeface="Calibri" pitchFamily="34" charset="0"/>
                <a:cs typeface="Calibri" pitchFamily="34" charset="0"/>
              </a:rPr>
              <a:t> </a:t>
            </a:r>
            <a:r>
              <a:rPr lang="el-GR" sz="2000" b="1" smtClean="0">
                <a:solidFill>
                  <a:schemeClr val="tx1"/>
                </a:solidFill>
                <a:latin typeface="Calibri" pitchFamily="34" charset="0"/>
                <a:ea typeface="Calibri" pitchFamily="34" charset="0"/>
                <a:cs typeface="Calibri" pitchFamily="34" charset="0"/>
              </a:rPr>
              <a:t>Η</a:t>
            </a:r>
            <a:r>
              <a:rPr lang="el-GR" sz="2000" smtClean="0">
                <a:solidFill>
                  <a:srgbClr val="000000"/>
                </a:solidFill>
                <a:latin typeface="Calibri" pitchFamily="34" charset="0"/>
                <a:ea typeface="Calibri" pitchFamily="34" charset="0"/>
                <a:cs typeface="Calibri" pitchFamily="34" charset="0"/>
              </a:rPr>
              <a:t> οικογένεια παρέχει ένα ασφαλές και άνετο/περιβάλλον κατάλληλο για ανάπτυξη, ξεκούραση ή ανάρρωση.</a:t>
            </a:r>
          </a:p>
          <a:p>
            <a:pPr algn="just">
              <a:lnSpc>
                <a:spcPct val="90000"/>
              </a:lnSpc>
              <a:buFont typeface="Wingdings" pitchFamily="2" charset="2"/>
              <a:buBlip>
                <a:blip r:embed="rId3"/>
              </a:buBlip>
            </a:pPr>
            <a:endParaRPr lang="el-GR" sz="2000" smtClean="0">
              <a:solidFill>
                <a:srgbClr val="000000"/>
              </a:solidFill>
              <a:latin typeface="Calibri" pitchFamily="34" charset="0"/>
              <a:ea typeface="Calibri" pitchFamily="34" charset="0"/>
              <a:cs typeface="Calibri" pitchFamily="34" charset="0"/>
            </a:endParaRPr>
          </a:p>
          <a:p>
            <a:pPr>
              <a:lnSpc>
                <a:spcPct val="90000"/>
              </a:lnSpc>
              <a:buFont typeface="Wingdings" pitchFamily="2" charset="2"/>
              <a:buBlip>
                <a:blip r:embed="rId3"/>
              </a:buBlip>
            </a:pPr>
            <a:r>
              <a:rPr lang="el-GR" sz="2200" b="1" u="sng" smtClean="0">
                <a:solidFill>
                  <a:srgbClr val="00B050"/>
                </a:solidFill>
                <a:latin typeface="Calibri" pitchFamily="34" charset="0"/>
                <a:ea typeface="Calibri" pitchFamily="34" charset="0"/>
                <a:cs typeface="Calibri" pitchFamily="34" charset="0"/>
              </a:rPr>
              <a:t>Οικονομική: </a:t>
            </a:r>
            <a:r>
              <a:rPr lang="el-GR" sz="2000" smtClean="0">
                <a:solidFill>
                  <a:srgbClr val="000000"/>
                </a:solidFill>
                <a:latin typeface="Calibri" pitchFamily="34" charset="0"/>
                <a:ea typeface="Calibri" pitchFamily="34" charset="0"/>
                <a:cs typeface="Calibri" pitchFamily="34" charset="0"/>
              </a:rPr>
              <a:t>Η οικογένεια παρέχει οικονομική βοήθεια στα μέλη της και καλύπτει τις οικονομικές ανάγκες της κοινωνίας.</a:t>
            </a:r>
          </a:p>
          <a:p>
            <a:pPr>
              <a:lnSpc>
                <a:spcPct val="90000"/>
              </a:lnSpc>
              <a:buFont typeface="Wingdings" pitchFamily="2" charset="2"/>
              <a:buNone/>
            </a:pPr>
            <a:r>
              <a:rPr lang="el-GR" sz="2000" smtClean="0">
                <a:solidFill>
                  <a:srgbClr val="000000"/>
                </a:solidFill>
                <a:latin typeface="Calibri" pitchFamily="34" charset="0"/>
                <a:ea typeface="Calibri" pitchFamily="34" charset="0"/>
                <a:cs typeface="Calibri" pitchFamily="34" charset="0"/>
              </a:rPr>
              <a:t>     </a:t>
            </a:r>
          </a:p>
          <a:p>
            <a:pPr>
              <a:lnSpc>
                <a:spcPct val="90000"/>
              </a:lnSpc>
              <a:buFont typeface="Wingdings" pitchFamily="2" charset="2"/>
              <a:buBlip>
                <a:blip r:embed="rId3"/>
              </a:buBlip>
            </a:pPr>
            <a:r>
              <a:rPr lang="el-GR" sz="2200" b="1" u="sng" smtClean="0">
                <a:solidFill>
                  <a:srgbClr val="00B050"/>
                </a:solidFill>
                <a:latin typeface="Calibri" pitchFamily="34" charset="0"/>
                <a:ea typeface="Calibri" pitchFamily="34" charset="0"/>
                <a:cs typeface="Calibri" pitchFamily="34" charset="0"/>
              </a:rPr>
              <a:t>Αναπαραγωγική</a:t>
            </a:r>
            <a:r>
              <a:rPr lang="el-GR" sz="2200" b="1" smtClean="0">
                <a:solidFill>
                  <a:srgbClr val="00B050"/>
                </a:solidFill>
                <a:latin typeface="Calibri" pitchFamily="34" charset="0"/>
                <a:ea typeface="Calibri" pitchFamily="34" charset="0"/>
                <a:cs typeface="Calibri" pitchFamily="34" charset="0"/>
              </a:rPr>
              <a:t>: </a:t>
            </a:r>
            <a:r>
              <a:rPr lang="el-GR" sz="2200" smtClean="0">
                <a:solidFill>
                  <a:srgbClr val="000000"/>
                </a:solidFill>
                <a:latin typeface="Calibri" pitchFamily="34" charset="0"/>
                <a:ea typeface="Calibri" pitchFamily="34" charset="0"/>
                <a:cs typeface="Calibri" pitchFamily="34" charset="0"/>
              </a:rPr>
              <a:t>Η οικογένεια δημιουργεί παιδιά.</a:t>
            </a:r>
          </a:p>
          <a:p>
            <a:pPr>
              <a:lnSpc>
                <a:spcPct val="90000"/>
              </a:lnSpc>
              <a:buFont typeface="Wingdings" pitchFamily="2" charset="2"/>
              <a:buNone/>
            </a:pPr>
            <a:endParaRPr lang="el-GR" sz="2200" smtClean="0">
              <a:solidFill>
                <a:srgbClr val="000000"/>
              </a:solidFill>
              <a:latin typeface="Calibri" pitchFamily="34" charset="0"/>
              <a:ea typeface="Calibri" pitchFamily="34" charset="0"/>
              <a:cs typeface="Calibri" pitchFamily="34" charset="0"/>
            </a:endParaRPr>
          </a:p>
          <a:p>
            <a:pPr>
              <a:lnSpc>
                <a:spcPct val="90000"/>
              </a:lnSpc>
              <a:buFont typeface="Wingdings" pitchFamily="2" charset="2"/>
              <a:buBlip>
                <a:blip r:embed="rId3"/>
              </a:buBlip>
            </a:pPr>
            <a:r>
              <a:rPr lang="el-GR" sz="2200" b="1" u="sng" smtClean="0">
                <a:solidFill>
                  <a:srgbClr val="00B050"/>
                </a:solidFill>
                <a:latin typeface="Calibri" pitchFamily="34" charset="0"/>
                <a:ea typeface="Calibri" pitchFamily="34" charset="0"/>
                <a:cs typeface="Calibri" pitchFamily="34" charset="0"/>
              </a:rPr>
              <a:t>Συναισθηματική: </a:t>
            </a:r>
            <a:r>
              <a:rPr lang="el-GR" sz="2200" smtClean="0">
                <a:solidFill>
                  <a:srgbClr val="000000"/>
                </a:solidFill>
                <a:latin typeface="Calibri" pitchFamily="34" charset="0"/>
                <a:ea typeface="Calibri" pitchFamily="34" charset="0"/>
                <a:cs typeface="Calibri" pitchFamily="34" charset="0"/>
              </a:rPr>
              <a:t>Η οικογένεια παρέχει συναισθηματική κάλυψη στα μέλη της και τα βοηθά να αναπτύξουν και να διατηρήσουν την ταυτότητα τους σε περιόδους άγχους και πίεσης.    </a:t>
            </a:r>
          </a:p>
          <a:p>
            <a:pPr>
              <a:lnSpc>
                <a:spcPct val="90000"/>
              </a:lnSpc>
              <a:buFont typeface="Wingdings" pitchFamily="2" charset="2"/>
              <a:buNone/>
            </a:pPr>
            <a:r>
              <a:rPr lang="el-GR" sz="2200" smtClean="0">
                <a:solidFill>
                  <a:srgbClr val="000000"/>
                </a:solidFill>
                <a:latin typeface="Calibri" pitchFamily="34" charset="0"/>
                <a:ea typeface="Calibri" pitchFamily="34" charset="0"/>
                <a:cs typeface="Calibri" pitchFamily="34" charset="0"/>
              </a:rPr>
              <a:t> </a:t>
            </a:r>
          </a:p>
          <a:p>
            <a:pPr>
              <a:lnSpc>
                <a:spcPct val="90000"/>
              </a:lnSpc>
              <a:buFont typeface="Wingdings" pitchFamily="2" charset="2"/>
              <a:buBlip>
                <a:blip r:embed="rId3"/>
              </a:buBlip>
            </a:pPr>
            <a:r>
              <a:rPr lang="el-GR" sz="2200" b="1" u="sng" smtClean="0">
                <a:solidFill>
                  <a:srgbClr val="00B050"/>
                </a:solidFill>
                <a:latin typeface="Calibri" pitchFamily="34" charset="0"/>
                <a:ea typeface="Calibri" pitchFamily="34" charset="0"/>
                <a:cs typeface="Calibri" pitchFamily="34" charset="0"/>
              </a:rPr>
              <a:t>Κοινωνικοποίηση: </a:t>
            </a:r>
            <a:r>
              <a:rPr lang="el-GR" sz="2200" smtClean="0">
                <a:solidFill>
                  <a:srgbClr val="000000"/>
                </a:solidFill>
                <a:latin typeface="Calibri" pitchFamily="34" charset="0"/>
                <a:ea typeface="Calibri" pitchFamily="34" charset="0"/>
                <a:cs typeface="Calibri" pitchFamily="34" charset="0"/>
              </a:rPr>
              <a:t>Η οικογένεια διδάσκει, μεταδίδει πιστεύω, αξίες, στάσεις και μηχανισμούς αντιμετώπισης. Ακόμη παρέχει ανατροφοδότηση και</a:t>
            </a:r>
            <a:r>
              <a:rPr lang="el-GR" sz="2200" i="1" smtClean="0">
                <a:solidFill>
                  <a:srgbClr val="000000"/>
                </a:solidFill>
                <a:latin typeface="Calibri" pitchFamily="34" charset="0"/>
                <a:ea typeface="Calibri" pitchFamily="34" charset="0"/>
                <a:cs typeface="Calibri" pitchFamily="34" charset="0"/>
              </a:rPr>
              <a:t> </a:t>
            </a:r>
            <a:r>
              <a:rPr lang="el-GR" sz="2200" smtClean="0">
                <a:solidFill>
                  <a:srgbClr val="000000"/>
                </a:solidFill>
                <a:latin typeface="Calibri" pitchFamily="34" charset="0"/>
                <a:ea typeface="Calibri" pitchFamily="34" charset="0"/>
                <a:cs typeface="Calibri" pitchFamily="34" charset="0"/>
              </a:rPr>
              <a:t>βοηθά στην επίλυση προβλημάτων.</a:t>
            </a:r>
          </a:p>
          <a:p>
            <a:pPr>
              <a:lnSpc>
                <a:spcPct val="90000"/>
              </a:lnSpc>
              <a:buFont typeface="Wingdings" pitchFamily="2" charset="2"/>
              <a:buBlip>
                <a:blip r:embed="rId3"/>
              </a:buBlip>
            </a:pPr>
            <a:endParaRPr lang="el-GR" sz="2200" smtClean="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7770710" cy="982462"/>
          </a:xfrm>
        </p:spPr>
        <p:style>
          <a:lnRef idx="1">
            <a:schemeClr val="accent2"/>
          </a:lnRef>
          <a:fillRef idx="3">
            <a:schemeClr val="accent2"/>
          </a:fillRef>
          <a:effectRef idx="2">
            <a:schemeClr val="accent2"/>
          </a:effectRef>
          <a:fontRef idx="minor">
            <a:schemeClr val="lt1"/>
          </a:fontRef>
        </p:style>
        <p:txBody>
          <a:bodyPr>
            <a:normAutofit fontScale="90000"/>
          </a:bodyPr>
          <a:lstStyle/>
          <a:p>
            <a:pPr algn="ctr" fontAlgn="auto">
              <a:spcAft>
                <a:spcPts val="0"/>
              </a:spcAft>
              <a:defRPr/>
            </a:pPr>
            <a:r>
              <a:rPr lang="el-GR" b="1" dirty="0"/>
              <a:t/>
            </a:r>
            <a:br>
              <a:rPr lang="el-GR" b="1" dirty="0"/>
            </a:br>
            <a:r>
              <a:rPr lang="el-GR" b="1" dirty="0"/>
              <a:t/>
            </a:r>
            <a:br>
              <a:rPr lang="el-GR" b="1" dirty="0"/>
            </a:br>
            <a:r>
              <a:rPr lang="el-GR" b="1" dirty="0"/>
              <a:t/>
            </a:r>
            <a:br>
              <a:rPr lang="el-GR" b="1" dirty="0"/>
            </a:br>
            <a:r>
              <a:rPr lang="el-GR" dirty="0"/>
              <a:t/>
            </a:r>
            <a:br>
              <a:rPr lang="el-GR" dirty="0"/>
            </a:br>
            <a:r>
              <a:rPr lang="el-GR" b="1" dirty="0">
                <a:latin typeface="Calibri" pitchFamily="34" charset="0"/>
              </a:rPr>
              <a:t> </a:t>
            </a:r>
            <a:r>
              <a:rPr lang="el-GR" sz="3600" b="1" dirty="0">
                <a:solidFill>
                  <a:schemeClr val="bg2"/>
                </a:solidFill>
                <a:latin typeface="Calibri" pitchFamily="34" charset="0"/>
              </a:rPr>
              <a:t>Η  </a:t>
            </a:r>
            <a:r>
              <a:rPr lang="en-US" sz="3600" b="1" dirty="0">
                <a:solidFill>
                  <a:schemeClr val="bg2"/>
                </a:solidFill>
                <a:latin typeface="Calibri" pitchFamily="34" charset="0"/>
              </a:rPr>
              <a:t>OI</a:t>
            </a:r>
            <a:r>
              <a:rPr lang="el-GR" sz="3600" b="1" dirty="0">
                <a:solidFill>
                  <a:schemeClr val="bg2"/>
                </a:solidFill>
                <a:latin typeface="Calibri" pitchFamily="34" charset="0"/>
              </a:rPr>
              <a:t>ΚΟΓΕΝΕΙΑ ΣΤΗΝ ΥΓΕΙΑ ΚΑΙ ΤΗΝ ΑΣΘΕΝΕΙΑ</a:t>
            </a:r>
            <a:endParaRPr lang="el-GR" sz="3600" dirty="0">
              <a:solidFill>
                <a:schemeClr val="bg2"/>
              </a:solidFill>
              <a:latin typeface="Calibri" pitchFamily="34" charset="0"/>
            </a:endParaRPr>
          </a:p>
        </p:txBody>
      </p:sp>
      <p:sp>
        <p:nvSpPr>
          <p:cNvPr id="3" name="2 - Θέση περιεχομένου"/>
          <p:cNvSpPr>
            <a:spLocks noGrp="1"/>
          </p:cNvSpPr>
          <p:nvPr>
            <p:ph sz="quarter" idx="1"/>
          </p:nvPr>
        </p:nvSpPr>
        <p:spPr>
          <a:xfrm>
            <a:off x="285750" y="1600200"/>
            <a:ext cx="8429625" cy="4873625"/>
          </a:xfrm>
        </p:spPr>
        <p:style>
          <a:lnRef idx="2">
            <a:schemeClr val="dk1"/>
          </a:lnRef>
          <a:fillRef idx="1">
            <a:schemeClr val="lt1"/>
          </a:fillRef>
          <a:effectRef idx="0">
            <a:schemeClr val="dk1"/>
          </a:effectRef>
          <a:fontRef idx="minor">
            <a:schemeClr val="dk1"/>
          </a:fontRef>
        </p:style>
        <p:txBody>
          <a:bodyPr>
            <a:normAutofit lnSpcReduction="10000"/>
          </a:bodyPr>
          <a:lstStyle/>
          <a:p>
            <a:pPr marL="274320" indent="-274320" fontAlgn="auto">
              <a:spcAft>
                <a:spcPts val="0"/>
              </a:spcAft>
              <a:buFont typeface="Wingdings"/>
              <a:buChar char=""/>
              <a:defRPr/>
            </a:pPr>
            <a:r>
              <a:rPr lang="el-GR" dirty="0">
                <a:latin typeface="Calibri" pitchFamily="34" charset="0"/>
                <a:cs typeface="Times New Roman" pitchFamily="18" charset="0"/>
              </a:rPr>
              <a:t>Οι δραστηριότητες της φροντίδας υγείας, τα πιστεύω και οι αξίες της υγείας, (π.χ. θέματα προαγωγής υγείας) μαθαίνονται μέσα στην οικογένεια. </a:t>
            </a:r>
          </a:p>
          <a:p>
            <a:pPr marL="274320" indent="-274320" fontAlgn="auto">
              <a:spcAft>
                <a:spcPts val="0"/>
              </a:spcAft>
              <a:buFont typeface="Wingdings"/>
              <a:buChar char=""/>
              <a:defRPr/>
            </a:pPr>
            <a:r>
              <a:rPr lang="el-GR" dirty="0">
                <a:solidFill>
                  <a:srgbClr val="0070C0"/>
                </a:solidFill>
                <a:latin typeface="Calibri" pitchFamily="34" charset="0"/>
                <a:cs typeface="Times New Roman" pitchFamily="18" charset="0"/>
              </a:rPr>
              <a:t>Όταν ένα άτομο εισαχθεί στο σύστημα φροντίδας υγείας μεταφέρει όχι μόνο προσωπικές συμπεριφορές και ανάγκες, αλλά και (κατά μια έννοια) την οικογένεια του. </a:t>
            </a:r>
          </a:p>
          <a:p>
            <a:pPr marL="274320" indent="-274320" fontAlgn="auto">
              <a:spcAft>
                <a:spcPts val="0"/>
              </a:spcAft>
              <a:buFont typeface="Wingdings"/>
              <a:buChar char=""/>
              <a:defRPr/>
            </a:pPr>
            <a:r>
              <a:rPr lang="el-GR" dirty="0">
                <a:latin typeface="Calibri" pitchFamily="34" charset="0"/>
                <a:cs typeface="Times New Roman" pitchFamily="18" charset="0"/>
              </a:rPr>
              <a:t>Όταν εκδηλωθεί μια ασθένεια σε ένα μέλος της, όλα τα υπόλοιπα μέλη συμπάσχουν (ισχυρή σχέση στις ελληνικές οικογένειες).</a:t>
            </a:r>
          </a:p>
          <a:p>
            <a:pPr marL="274320" indent="-274320" fontAlgn="auto">
              <a:spcAft>
                <a:spcPts val="0"/>
              </a:spcAft>
              <a:buFont typeface="Wingdings"/>
              <a:buChar char=""/>
              <a:defRPr/>
            </a:pPr>
            <a:r>
              <a:rPr lang="el-GR" dirty="0">
                <a:solidFill>
                  <a:srgbClr val="0070C0"/>
                </a:solidFill>
                <a:latin typeface="Calibri" pitchFamily="34" charset="0"/>
                <a:cs typeface="Times New Roman" pitchFamily="18" charset="0"/>
              </a:rPr>
              <a:t>Η ασθένεια σε ένα μέλος  μπορεί να υποδηλώνει  ίδιο νόσημα και σε άλλα μέλη.</a:t>
            </a:r>
          </a:p>
          <a:p>
            <a:pPr marL="274320" indent="-274320" fontAlgn="auto">
              <a:spcAft>
                <a:spcPts val="0"/>
              </a:spcAft>
              <a:buFont typeface="Wingdings"/>
              <a:buChar char=""/>
              <a:defRPr/>
            </a:pPr>
            <a:r>
              <a:rPr lang="el-GR" dirty="0">
                <a:latin typeface="Calibri" pitchFamily="34" charset="0"/>
                <a:cs typeface="Times New Roman" pitchFamily="18" charset="0"/>
              </a:rPr>
              <a:t>Η οικογένεια αποτελεί συνήθως βοηθό του νοσηλευτή στο νοσοκομείο και συνεχιστή της φροντίδας στο σπίτι.</a:t>
            </a:r>
          </a:p>
          <a:p>
            <a:pPr marL="274320" indent="-274320" fontAlgn="auto">
              <a:spcAft>
                <a:spcPts val="0"/>
              </a:spcAft>
              <a:buFont typeface="Wingdings"/>
              <a:buChar char=""/>
              <a:defRPr/>
            </a:pPr>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63"/>
            <a:ext cx="7467600" cy="642937"/>
          </a:xfrm>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Aft>
                <a:spcPts val="0"/>
              </a:spcAft>
              <a:defRPr/>
            </a:pPr>
            <a:r>
              <a:rPr lang="el-GR" b="1" dirty="0" err="1">
                <a:solidFill>
                  <a:schemeClr val="bg2"/>
                </a:solidFill>
              </a:rPr>
              <a:t>Αξιολ</a:t>
            </a:r>
            <a:r>
              <a:rPr lang="en-US" sz="2800" b="1" dirty="0">
                <a:solidFill>
                  <a:schemeClr val="bg2"/>
                </a:solidFill>
              </a:rPr>
              <a:t>O</a:t>
            </a:r>
            <a:r>
              <a:rPr lang="el-GR" b="1" dirty="0" err="1">
                <a:solidFill>
                  <a:schemeClr val="bg2"/>
                </a:solidFill>
              </a:rPr>
              <a:t>γηςη</a:t>
            </a:r>
            <a:r>
              <a:rPr lang="el-GR" b="1" dirty="0">
                <a:solidFill>
                  <a:schemeClr val="bg2"/>
                </a:solidFill>
              </a:rPr>
              <a:t>  </a:t>
            </a:r>
            <a:r>
              <a:rPr lang="el-GR" b="1" dirty="0" err="1">
                <a:solidFill>
                  <a:schemeClr val="bg2"/>
                </a:solidFill>
              </a:rPr>
              <a:t>τη</a:t>
            </a:r>
            <a:r>
              <a:rPr lang="el-GR" sz="2400" b="1" dirty="0" err="1">
                <a:solidFill>
                  <a:schemeClr val="bg2"/>
                </a:solidFill>
              </a:rPr>
              <a:t>Σ</a:t>
            </a:r>
            <a:r>
              <a:rPr lang="el-GR" b="1" dirty="0">
                <a:solidFill>
                  <a:schemeClr val="bg2"/>
                </a:solidFill>
              </a:rPr>
              <a:t>  </a:t>
            </a:r>
            <a:r>
              <a:rPr lang="el-GR" b="1" dirty="0" err="1">
                <a:solidFill>
                  <a:schemeClr val="bg2"/>
                </a:solidFill>
              </a:rPr>
              <a:t>οικογενεια</a:t>
            </a:r>
            <a:r>
              <a:rPr lang="el-GR" sz="2400" b="1" dirty="0" err="1">
                <a:solidFill>
                  <a:schemeClr val="bg2"/>
                </a:solidFill>
              </a:rPr>
              <a:t>Σ</a:t>
            </a:r>
            <a:endParaRPr lang="el-GR" sz="2400" b="1" dirty="0">
              <a:solidFill>
                <a:schemeClr val="bg2"/>
              </a:solidFill>
            </a:endParaRPr>
          </a:p>
        </p:txBody>
      </p:sp>
      <p:sp>
        <p:nvSpPr>
          <p:cNvPr id="3" name="2 - Θέση περιεχομένου"/>
          <p:cNvSpPr>
            <a:spLocks noGrp="1"/>
          </p:cNvSpPr>
          <p:nvPr>
            <p:ph sz="quarter" idx="1"/>
          </p:nvPr>
        </p:nvSpPr>
        <p:spPr>
          <a:xfrm>
            <a:off x="357188" y="1600200"/>
            <a:ext cx="7715250" cy="4873625"/>
          </a:xfrm>
        </p:spPr>
        <p:txBody>
          <a:bodyPr/>
          <a:lstStyle/>
          <a:p>
            <a:r>
              <a:rPr lang="el-GR" sz="2200" smtClean="0">
                <a:latin typeface="Calibri" pitchFamily="34" charset="0"/>
              </a:rPr>
              <a:t>Ποια είναι η δομή της οικογένειας;</a:t>
            </a:r>
          </a:p>
          <a:p>
            <a:r>
              <a:rPr lang="el-GR" sz="2200" smtClean="0">
                <a:latin typeface="Calibri" pitchFamily="34" charset="0"/>
              </a:rPr>
              <a:t>Ποιο είναι το κοινωνικοοικονομικό της επίπεδο;</a:t>
            </a:r>
          </a:p>
          <a:p>
            <a:r>
              <a:rPr lang="el-GR" sz="2200" smtClean="0">
                <a:latin typeface="Calibri" pitchFamily="34" charset="0"/>
              </a:rPr>
              <a:t>Ποιο είναι το πολιτισμικό και θρησκευτικό της υπόβαθρο;</a:t>
            </a:r>
          </a:p>
          <a:p>
            <a:r>
              <a:rPr lang="el-GR" sz="2200" smtClean="0">
                <a:latin typeface="Calibri" pitchFamily="34" charset="0"/>
              </a:rPr>
              <a:t>Ποιος φροντίζει τα παιδιά, εάν δουλεύουν και οι δύο γονείς;</a:t>
            </a:r>
          </a:p>
          <a:p>
            <a:r>
              <a:rPr lang="el-GR" sz="2200" smtClean="0">
                <a:latin typeface="Calibri" pitchFamily="34" charset="0"/>
              </a:rPr>
              <a:t>Ποιες είναι οι συνήθεις πρακτικές υγείας (π.χ. τύπος τροφής που καταναλώνεται, ώρες  διατροφής, εμβολιασμοί, ώρες ύπνου, άσκηση)</a:t>
            </a:r>
          </a:p>
          <a:p>
            <a:r>
              <a:rPr lang="el-GR" sz="2200" smtClean="0">
                <a:latin typeface="Calibri" pitchFamily="34" charset="0"/>
              </a:rPr>
              <a:t>Ποιες είναι οι επικρατούσες συνήθειες (π.χ. εάν κάποιο μέλος της οικογένειας καπνίζει, πίνει, ή παίρνει ναρκωτικά)</a:t>
            </a:r>
          </a:p>
          <a:p>
            <a:r>
              <a:rPr lang="el-GR" sz="2200" smtClean="0">
                <a:latin typeface="Calibri" pitchFamily="34" charset="0"/>
              </a:rPr>
              <a:t>Πως αντιμετωπίζει η οικογένεια το άγχος;</a:t>
            </a:r>
          </a:p>
          <a:p>
            <a:r>
              <a:rPr lang="el-GR" sz="2200" smtClean="0">
                <a:latin typeface="Calibri" pitchFamily="34" charset="0"/>
              </a:rPr>
              <a:t>Υπάρχουν φίλοι ή συγγενείς που μένουν κοντά, έτσι ώστε να βοηθήσουν εάν παραστεί ανάγκη;</a:t>
            </a:r>
          </a:p>
          <a:p>
            <a:endParaRPr lang="el-G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758113" cy="1011237"/>
          </a:xfrm>
        </p:spPr>
        <p:style>
          <a:lnRef idx="2">
            <a:schemeClr val="accent6">
              <a:shade val="50000"/>
            </a:schemeClr>
          </a:lnRef>
          <a:fillRef idx="1">
            <a:schemeClr val="accent6"/>
          </a:fillRef>
          <a:effectRef idx="0">
            <a:schemeClr val="accent6"/>
          </a:effectRef>
          <a:fontRef idx="minor">
            <a:schemeClr val="lt1"/>
          </a:fontRef>
        </p:style>
        <p:txBody>
          <a:bodyPr/>
          <a:lstStyle/>
          <a:p>
            <a:pPr algn="ctr" fontAlgn="auto">
              <a:spcAft>
                <a:spcPts val="0"/>
              </a:spcAft>
              <a:defRPr/>
            </a:pPr>
            <a:r>
              <a:rPr lang="el-GR" sz="2800" b="1" dirty="0" err="1">
                <a:solidFill>
                  <a:schemeClr val="bg2"/>
                </a:solidFill>
              </a:rPr>
              <a:t>Επιπτωςει</a:t>
            </a:r>
            <a:r>
              <a:rPr lang="el-GR" sz="2400" b="1" dirty="0" err="1">
                <a:solidFill>
                  <a:schemeClr val="bg2"/>
                </a:solidFill>
              </a:rPr>
              <a:t>Σ</a:t>
            </a:r>
            <a:r>
              <a:rPr lang="el-GR" sz="2800" b="1" dirty="0">
                <a:solidFill>
                  <a:schemeClr val="bg2"/>
                </a:solidFill>
              </a:rPr>
              <a:t> </a:t>
            </a:r>
            <a:r>
              <a:rPr lang="el-GR" sz="2800" b="1" dirty="0" err="1">
                <a:solidFill>
                  <a:schemeClr val="bg2"/>
                </a:solidFill>
              </a:rPr>
              <a:t>τη</a:t>
            </a:r>
            <a:r>
              <a:rPr lang="el-GR" sz="2400" b="1" dirty="0" err="1">
                <a:solidFill>
                  <a:schemeClr val="bg2"/>
                </a:solidFill>
              </a:rPr>
              <a:t>Σ</a:t>
            </a:r>
            <a:r>
              <a:rPr lang="el-GR" sz="2800" b="1" dirty="0">
                <a:solidFill>
                  <a:schemeClr val="bg2"/>
                </a:solidFill>
              </a:rPr>
              <a:t> </a:t>
            </a:r>
            <a:r>
              <a:rPr lang="el-GR" sz="2800" b="1" dirty="0" err="1">
                <a:solidFill>
                  <a:schemeClr val="bg2"/>
                </a:solidFill>
              </a:rPr>
              <a:t>αςθενεια</a:t>
            </a:r>
            <a:r>
              <a:rPr lang="el-GR" sz="2400" b="1" dirty="0" err="1">
                <a:solidFill>
                  <a:schemeClr val="bg2"/>
                </a:solidFill>
              </a:rPr>
              <a:t>Σ</a:t>
            </a:r>
            <a:r>
              <a:rPr lang="el-GR" sz="2800" b="1" dirty="0">
                <a:solidFill>
                  <a:schemeClr val="bg2"/>
                </a:solidFill>
              </a:rPr>
              <a:t> ςτην οικογενεια</a:t>
            </a:r>
          </a:p>
        </p:txBody>
      </p:sp>
      <p:sp>
        <p:nvSpPr>
          <p:cNvPr id="50178" name="2 - Θέση περιεχομένου"/>
          <p:cNvSpPr>
            <a:spLocks noGrp="1"/>
          </p:cNvSpPr>
          <p:nvPr>
            <p:ph sz="quarter" idx="1"/>
          </p:nvPr>
        </p:nvSpPr>
        <p:spPr>
          <a:xfrm>
            <a:off x="301625" y="1428750"/>
            <a:ext cx="8485188" cy="5214938"/>
          </a:xfrm>
        </p:spPr>
        <p:txBody>
          <a:bodyPr/>
          <a:lstStyle/>
          <a:p>
            <a:r>
              <a:rPr lang="el-GR" sz="1800" smtClean="0">
                <a:latin typeface="Calibri" pitchFamily="34" charset="0"/>
                <a:cs typeface="Times New Roman" pitchFamily="18" charset="0"/>
              </a:rPr>
              <a:t>Ποικίλλουν: μερικοί επιθυμούν να παραμένουν εκεί συνέχεια, ενώ άλλοι αποφεύγουν τις επισκέψεις.</a:t>
            </a:r>
          </a:p>
          <a:p>
            <a:r>
              <a:rPr lang="el-GR" sz="1800" smtClean="0">
                <a:latin typeface="Calibri" pitchFamily="34" charset="0"/>
                <a:cs typeface="Times New Roman" pitchFamily="18" charset="0"/>
              </a:rPr>
              <a:t>Τα μέλη της οικογένειας των ασθενών που χρειάζονται εντατική φροντίδα συχνά νιώθουν μόνοι και φοβισμένοι. Μπορεί να αισθάνονται ένοχοι και να φαντάζονται τη χειρότερη δυνατή έκβαση.</a:t>
            </a:r>
          </a:p>
          <a:p>
            <a:pPr>
              <a:buFont typeface="Wingdings" pitchFamily="2" charset="2"/>
              <a:buNone/>
            </a:pPr>
            <a:endParaRPr lang="el-GR" sz="1800" smtClean="0">
              <a:latin typeface="Calibri" pitchFamily="34" charset="0"/>
              <a:cs typeface="Times New Roman" pitchFamily="18" charset="0"/>
            </a:endParaRPr>
          </a:p>
          <a:p>
            <a:r>
              <a:rPr lang="el-GR" sz="1800" smtClean="0">
                <a:latin typeface="Calibri" pitchFamily="34" charset="0"/>
                <a:cs typeface="Times New Roman" pitchFamily="18" charset="0"/>
              </a:rPr>
              <a:t>Η ασθένεια κυρίως η χρόνια δημιουργεί στρες στον ασθενή και στην οικογένεια, (πιθανές αλλαγές στους ρόλους ή τον τρόπο ζωής για όλη τη ζωή τους, συχνές εισαγωγές στο νοσοκομείο, οικονομικά προβλήματα και μειωμένες κοινωνικές σχέσεις μεταξύ των μελών.</a:t>
            </a:r>
          </a:p>
          <a:p>
            <a:pPr>
              <a:buFont typeface="Wingdings" pitchFamily="2" charset="2"/>
              <a:buNone/>
            </a:pPr>
            <a:endParaRPr lang="el-GR" sz="1800" smtClean="0">
              <a:latin typeface="Calibri" pitchFamily="34" charset="0"/>
              <a:cs typeface="Times New Roman" pitchFamily="18" charset="0"/>
            </a:endParaRPr>
          </a:p>
          <a:p>
            <a:r>
              <a:rPr lang="el-GR" sz="1800" smtClean="0">
                <a:latin typeface="Calibri" pitchFamily="34" charset="0"/>
                <a:cs typeface="Times New Roman" pitchFamily="18" charset="0"/>
              </a:rPr>
              <a:t>Οι γονείς ενός άρρωστου παιδιού συχνά αντιδρούν με ενοχή, υπερπροστασία και υπερβολικό άγχος.</a:t>
            </a:r>
          </a:p>
          <a:p>
            <a:pPr algn="ctr">
              <a:buFont typeface="Wingdings" pitchFamily="2" charset="2"/>
              <a:buNone/>
            </a:pPr>
            <a:r>
              <a:rPr lang="el-GR" sz="1800" smtClean="0">
                <a:latin typeface="Calibri" pitchFamily="34" charset="0"/>
                <a:cs typeface="Times New Roman" pitchFamily="18" charset="0"/>
              </a:rPr>
              <a:t>     </a:t>
            </a:r>
            <a:r>
              <a:rPr lang="el-GR" sz="1800" b="1" smtClean="0">
                <a:solidFill>
                  <a:srgbClr val="FF0000"/>
                </a:solidFill>
                <a:latin typeface="Calibri" pitchFamily="34" charset="0"/>
                <a:cs typeface="Times New Roman" pitchFamily="18" charset="0"/>
              </a:rPr>
              <a:t>Ο νοσηλευτής εστιάζεται στα μέλη της οικογένειας που χρειάζονται πληροφόρηση , εκπαίδευση και ψυχολογική υποστήριξη για τη φροντίδα του ασθενούς, τόσο στο νοσοκομείο όσο και στο σπίτι.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79692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fontAlgn="auto">
              <a:spcAft>
                <a:spcPts val="0"/>
              </a:spcAft>
              <a:defRPr/>
            </a:pPr>
            <a:r>
              <a:rPr lang="el-GR" dirty="0" err="1">
                <a:solidFill>
                  <a:srgbClr val="7030A0"/>
                </a:solidFill>
              </a:rPr>
              <a:t>Παραγοντες</a:t>
            </a:r>
            <a:r>
              <a:rPr lang="el-GR" dirty="0">
                <a:solidFill>
                  <a:srgbClr val="7030A0"/>
                </a:solidFill>
              </a:rPr>
              <a:t>  </a:t>
            </a:r>
            <a:r>
              <a:rPr lang="el-GR" dirty="0" err="1">
                <a:solidFill>
                  <a:srgbClr val="7030A0"/>
                </a:solidFill>
              </a:rPr>
              <a:t>κι</a:t>
            </a:r>
            <a:r>
              <a:rPr lang="el-GR" sz="2200" dirty="0" err="1">
                <a:solidFill>
                  <a:srgbClr val="7030A0"/>
                </a:solidFill>
              </a:rPr>
              <a:t>Ν</a:t>
            </a:r>
            <a:r>
              <a:rPr lang="el-GR" dirty="0" err="1">
                <a:solidFill>
                  <a:srgbClr val="7030A0"/>
                </a:solidFill>
              </a:rPr>
              <a:t>δυνου</a:t>
            </a:r>
            <a:r>
              <a:rPr lang="el-GR" dirty="0">
                <a:solidFill>
                  <a:srgbClr val="7030A0"/>
                </a:solidFill>
              </a:rPr>
              <a:t>   για  </a:t>
            </a:r>
            <a:r>
              <a:rPr lang="el-GR" dirty="0" err="1">
                <a:solidFill>
                  <a:srgbClr val="7030A0"/>
                </a:solidFill>
              </a:rPr>
              <a:t>εμφανιςη</a:t>
            </a:r>
            <a:r>
              <a:rPr lang="el-GR" dirty="0">
                <a:solidFill>
                  <a:srgbClr val="7030A0"/>
                </a:solidFill>
              </a:rPr>
              <a:t> </a:t>
            </a:r>
            <a:r>
              <a:rPr lang="el-GR" dirty="0" err="1">
                <a:solidFill>
                  <a:srgbClr val="7030A0"/>
                </a:solidFill>
              </a:rPr>
              <a:t>προβληματων</a:t>
            </a:r>
            <a:r>
              <a:rPr lang="el-GR" dirty="0">
                <a:solidFill>
                  <a:srgbClr val="7030A0"/>
                </a:solidFill>
              </a:rPr>
              <a:t>  </a:t>
            </a:r>
            <a:r>
              <a:rPr lang="el-GR" dirty="0" err="1">
                <a:solidFill>
                  <a:srgbClr val="7030A0"/>
                </a:solidFill>
              </a:rPr>
              <a:t>υγειας</a:t>
            </a:r>
            <a:r>
              <a:rPr lang="el-GR" dirty="0">
                <a:solidFill>
                  <a:srgbClr val="7030A0"/>
                </a:solidFill>
              </a:rPr>
              <a:t>  ςτην  </a:t>
            </a:r>
            <a:r>
              <a:rPr lang="el-GR" dirty="0" err="1">
                <a:solidFill>
                  <a:srgbClr val="7030A0"/>
                </a:solidFill>
              </a:rPr>
              <a:t>οικογενεια</a:t>
            </a:r>
            <a:endParaRPr lang="el-GR" dirty="0">
              <a:solidFill>
                <a:srgbClr val="7030A0"/>
              </a:solidFill>
            </a:endParaRPr>
          </a:p>
        </p:txBody>
      </p:sp>
      <p:sp>
        <p:nvSpPr>
          <p:cNvPr id="3" name="2 - Θέση περιεχομένου"/>
          <p:cNvSpPr>
            <a:spLocks noGrp="1"/>
          </p:cNvSpPr>
          <p:nvPr>
            <p:ph sz="quarter" idx="1"/>
          </p:nvPr>
        </p:nvSpPr>
        <p:spPr>
          <a:xfrm>
            <a:off x="571500" y="1428750"/>
            <a:ext cx="7467600" cy="5000625"/>
          </a:xfrm>
          <a:solidFill>
            <a:srgbClr val="C6D8A8"/>
          </a:solidFill>
        </p:spPr>
        <p:txBody>
          <a:bodyPr>
            <a:normAutofit/>
          </a:bodyPr>
          <a:lstStyle/>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Ανεπαρκής γνώση σχετικά με το σεξουαλικό και συζυγικό ρόλο</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Μη ασφαλές περιβάλλον στο σπίτι</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Ανεπαρκής φροντίδα για το παιδί, όταν εργάζονται οι γονείς</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Κακοποίηση ή παραμέληση παιδιού</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Πρώτη εγκυμοσύνη κάτω από την ηλικία των 16 ετών</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Χαμηλό κοινωνικοοικονομικό επίπεδο</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Σεξουαλικά μεταδιδόμενες ασθένειες</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Σύγκρουση μεταξύ γονέων και παιδιών</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Σεξουαλική κακοποίηση</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Χρήση νικοτίνης, ναρκωτικών ουσιών και/ή αλκοόλ</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Σεξουαλικά μεταδιδόμενες ασθένειες</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Διατροφή με υψηλή κατανάλωση σε λίπη, ζάχαρη, αλάτι</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Παχυσαρκία</a:t>
            </a:r>
          </a:p>
          <a:p>
            <a:pPr>
              <a:lnSpc>
                <a:spcPct val="80000"/>
              </a:lnSpc>
              <a:buClr>
                <a:srgbClr val="0070C0"/>
              </a:buClr>
              <a:buFont typeface="Wingdings 2" pitchFamily="18" charset="2"/>
              <a:buChar char=""/>
            </a:pPr>
            <a:r>
              <a:rPr lang="el-GR" sz="1800" smtClean="0">
                <a:latin typeface="Calibri" pitchFamily="34" charset="0"/>
                <a:ea typeface="Calibri" pitchFamily="34" charset="0"/>
                <a:cs typeface="Calibri" pitchFamily="34" charset="0"/>
              </a:rPr>
              <a:t>Χρήση νικοτίνης και αλκοόλ</a:t>
            </a:r>
          </a:p>
          <a:p>
            <a:pPr>
              <a:lnSpc>
                <a:spcPct val="80000"/>
              </a:lnSpc>
            </a:pPr>
            <a:endParaRPr lang="el-GR" sz="18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r>
              <a:rPr lang="en-US" dirty="0"/>
              <a:t>bbbs88</a:t>
            </a:r>
            <a:endParaRPr lang="el-GR" dirty="0"/>
          </a:p>
        </p:txBody>
      </p:sp>
      <p:pic>
        <p:nvPicPr>
          <p:cNvPr id="17410" name="Picture 2" descr="F:\tomos 1\2-1.tif"/>
          <p:cNvPicPr>
            <a:picLocks noGrp="1" noChangeAspect="1" noChangeArrowheads="1"/>
          </p:cNvPicPr>
          <p:nvPr>
            <p:ph sz="quarter" idx="1"/>
          </p:nvPr>
        </p:nvPicPr>
        <p:blipFill>
          <a:blip r:embed="rId3"/>
          <a:srcRect/>
          <a:stretch>
            <a:fillRect/>
          </a:stretch>
        </p:blipFill>
        <p:spPr>
          <a:xfrm>
            <a:off x="0" y="571500"/>
            <a:ext cx="5518150" cy="6072188"/>
          </a:xfrm>
        </p:spPr>
      </p:pic>
      <p:sp>
        <p:nvSpPr>
          <p:cNvPr id="5" name="4 - TextBox"/>
          <p:cNvSpPr txBox="1"/>
          <p:nvPr/>
        </p:nvSpPr>
        <p:spPr>
          <a:xfrm>
            <a:off x="5214938" y="1417638"/>
            <a:ext cx="3643312" cy="3694112"/>
          </a:xfrm>
          <a:prstGeom prst="rect">
            <a:avLst/>
          </a:prstGeom>
          <a:noFill/>
        </p:spPr>
        <p:txBody>
          <a:bodyPr>
            <a:spAutoFit/>
          </a:bodyPr>
          <a:lstStyle/>
          <a:p>
            <a:r>
              <a:rPr lang="el-GR">
                <a:latin typeface="Calibri" pitchFamily="34" charset="0"/>
              </a:rPr>
              <a:t>Η νοσηλευτική ενδιαφέρεται για τις βιολογικές και ψυχολογικές ανάγκες του κάθε ατόμου. </a:t>
            </a:r>
            <a:endParaRPr lang="en-US">
              <a:latin typeface="Calibri" pitchFamily="34" charset="0"/>
            </a:endParaRPr>
          </a:p>
          <a:p>
            <a:r>
              <a:rPr lang="el-GR">
                <a:latin typeface="Calibri" pitchFamily="34" charset="0"/>
              </a:rPr>
              <a:t>Ο </a:t>
            </a:r>
            <a:r>
              <a:rPr lang="en-US">
                <a:latin typeface="Calibri" pitchFamily="34" charset="0"/>
              </a:rPr>
              <a:t>MASLOW</a:t>
            </a:r>
            <a:r>
              <a:rPr lang="el-GR">
                <a:latin typeface="Calibri" pitchFamily="34" charset="0"/>
              </a:rPr>
              <a:t>(1968) ανέπτυξε την κλίμακα </a:t>
            </a:r>
            <a:r>
              <a:rPr lang="el-GR" b="1">
                <a:latin typeface="Calibri" pitchFamily="34" charset="0"/>
              </a:rPr>
              <a:t>ιεράρχησης των βασικών ανθρωπίνων αναγκών</a:t>
            </a:r>
            <a:r>
              <a:rPr lang="en-US" b="1">
                <a:latin typeface="Calibri" pitchFamily="34" charset="0"/>
              </a:rPr>
              <a:t>, </a:t>
            </a:r>
            <a:r>
              <a:rPr lang="el-GR">
                <a:latin typeface="Calibri" pitchFamily="34" charset="0"/>
              </a:rPr>
              <a:t>η οποία χρησιμοποιείται για τον καθορισμό των σημαντικότερων αναγκών του ατόμου σε μια δεδομένη στιγμή. Μερικές ανάγκες είναι πιο βασικές και ουσιώδεις από άλλες και πρέπει να καλυφθούν έστω στοιχειωδώς, πριν προσεγγισθούν κάποιες άλλες.</a:t>
            </a:r>
          </a:p>
        </p:txBody>
      </p:sp>
      <p:sp>
        <p:nvSpPr>
          <p:cNvPr id="17412" name="7 - TextBox"/>
          <p:cNvSpPr txBox="1">
            <a:spLocks noChangeArrowheads="1"/>
          </p:cNvSpPr>
          <p:nvPr/>
        </p:nvSpPr>
        <p:spPr bwMode="auto">
          <a:xfrm>
            <a:off x="3000375" y="500063"/>
            <a:ext cx="5857875" cy="461962"/>
          </a:xfrm>
          <a:prstGeom prst="rect">
            <a:avLst/>
          </a:prstGeom>
          <a:solidFill>
            <a:srgbClr val="00B0F0"/>
          </a:solidFill>
          <a:ln w="44450">
            <a:solidFill>
              <a:schemeClr val="tx1"/>
            </a:solidFill>
            <a:miter lim="800000"/>
            <a:headEnd/>
            <a:tailEnd/>
          </a:ln>
        </p:spPr>
        <p:txBody>
          <a:bodyPr>
            <a:spAutoFit/>
          </a:bodyPr>
          <a:lstStyle/>
          <a:p>
            <a:r>
              <a:rPr lang="el-GR" sz="2400" b="1">
                <a:latin typeface="Century Schoolbook" pitchFamily="18" charset="0"/>
              </a:rPr>
              <a:t>ΒΑΣΙΚΕΣ ΑΝΘΡΩΠΙΝΕΣ ΑΝΑΓΚΕΣ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29684" cy="939784"/>
          </a:xfrm>
          <a:solidFill>
            <a:srgbClr val="C6D8A8"/>
          </a:solidFill>
          <a:scene3d>
            <a:camera prst="orthographicFront"/>
            <a:lightRig rig="threePt" dir="t"/>
          </a:scene3d>
          <a:sp3d>
            <a:bevelB w="114300" prst="artDeco"/>
          </a:sp3d>
        </p:spPr>
        <p:txBody>
          <a:bodyPr>
            <a:normAutofit fontScale="90000"/>
          </a:bodyPr>
          <a:lstStyle/>
          <a:p>
            <a:pPr algn="ctr" fontAlgn="auto">
              <a:spcAft>
                <a:spcPts val="0"/>
              </a:spcAft>
              <a:defRPr/>
            </a:pPr>
            <a:r>
              <a:rPr lang="el-GR" b="1" dirty="0"/>
              <a:t/>
            </a:r>
            <a:br>
              <a:rPr lang="el-GR" b="1" dirty="0"/>
            </a:br>
            <a:r>
              <a:rPr lang="el-GR" b="1" dirty="0" err="1"/>
              <a:t>Νοςηλευτικες</a:t>
            </a:r>
            <a:r>
              <a:rPr lang="el-GR" b="1" dirty="0"/>
              <a:t>  </a:t>
            </a:r>
            <a:r>
              <a:rPr lang="el-GR" b="1" dirty="0" err="1"/>
              <a:t>παρεμβαςεις</a:t>
            </a:r>
            <a:r>
              <a:rPr lang="el-GR" b="1" dirty="0"/>
              <a:t> για την </a:t>
            </a:r>
            <a:r>
              <a:rPr lang="el-GR" b="1" dirty="0" err="1"/>
              <a:t>προαγωγη</a:t>
            </a:r>
            <a:r>
              <a:rPr lang="el-GR" b="1" dirty="0"/>
              <a:t> </a:t>
            </a:r>
            <a:r>
              <a:rPr lang="el-GR" b="1" dirty="0" err="1"/>
              <a:t>της</a:t>
            </a:r>
            <a:r>
              <a:rPr lang="el-GR" b="1" dirty="0"/>
              <a:t> </a:t>
            </a:r>
            <a:r>
              <a:rPr lang="el-GR" b="1" dirty="0" err="1"/>
              <a:t>υγειας</a:t>
            </a:r>
            <a:r>
              <a:rPr lang="el-GR" b="1" dirty="0"/>
              <a:t> και </a:t>
            </a:r>
            <a:r>
              <a:rPr lang="el-GR" b="1" dirty="0" err="1"/>
              <a:t>της</a:t>
            </a:r>
            <a:r>
              <a:rPr lang="el-GR" b="1" dirty="0"/>
              <a:t> </a:t>
            </a:r>
            <a:r>
              <a:rPr lang="el-GR" b="1" dirty="0" err="1"/>
              <a:t>ευεξιας</a:t>
            </a:r>
            <a:r>
              <a:rPr lang="el-GR" b="1" dirty="0"/>
              <a:t> </a:t>
            </a:r>
            <a:r>
              <a:rPr lang="el-GR" b="1" dirty="0" err="1"/>
              <a:t>της</a:t>
            </a:r>
            <a:r>
              <a:rPr lang="el-GR" b="1" dirty="0"/>
              <a:t> </a:t>
            </a:r>
            <a:r>
              <a:rPr lang="el-GR" b="1" dirty="0" err="1"/>
              <a:t>οικογενειας</a:t>
            </a:r>
            <a:endParaRPr lang="el-GR" b="1" dirty="0"/>
          </a:p>
        </p:txBody>
      </p:sp>
      <p:sp>
        <p:nvSpPr>
          <p:cNvPr id="3" name="2 - Θέση περιεχομένου"/>
          <p:cNvSpPr>
            <a:spLocks noGrp="1"/>
          </p:cNvSpPr>
          <p:nvPr>
            <p:ph sz="quarter" idx="1"/>
          </p:nvPr>
        </p:nvSpPr>
        <p:spPr>
          <a:xfrm>
            <a:off x="214313" y="1357313"/>
            <a:ext cx="8501062" cy="5357812"/>
          </a:xfrm>
          <a:blipFill>
            <a:blip r:embed="rId3" cstate="print"/>
            <a:tile tx="0" ty="0" sx="100000" sy="100000" flip="none" algn="tl"/>
          </a:blipFill>
        </p:spPr>
        <p:txBody>
          <a:bodyPr>
            <a:normAutofit fontScale="25000" lnSpcReduction="20000"/>
          </a:bodyPr>
          <a:lstStyle/>
          <a:p>
            <a:pPr marL="274320" indent="-274320" fontAlgn="auto">
              <a:spcAft>
                <a:spcPts val="0"/>
              </a:spcAft>
              <a:buFont typeface="Wingdings"/>
              <a:buNone/>
              <a:defRPr/>
            </a:pPr>
            <a:r>
              <a:rPr lang="el-GR" sz="7200" b="1" dirty="0"/>
              <a:t>Ζευγάρι και οικογένεια</a:t>
            </a:r>
          </a:p>
          <a:p>
            <a:pPr marL="274320" indent="-274320" fontAlgn="auto">
              <a:spcAft>
                <a:spcPts val="0"/>
              </a:spcAft>
              <a:buFont typeface="Wingdings"/>
              <a:buChar char=""/>
              <a:defRPr/>
            </a:pPr>
            <a:r>
              <a:rPr lang="el-GR" sz="6400" dirty="0"/>
              <a:t>Κέντρα οικογενειακού προγραμματισμού</a:t>
            </a:r>
          </a:p>
          <a:p>
            <a:pPr marL="274320" indent="-274320" fontAlgn="auto">
              <a:spcAft>
                <a:spcPts val="0"/>
              </a:spcAft>
              <a:buFont typeface="Wingdings"/>
              <a:buChar char=""/>
              <a:defRPr/>
            </a:pPr>
            <a:r>
              <a:rPr lang="el-GR" sz="6400" dirty="0"/>
              <a:t>Προγεννητική εκπαίδευση </a:t>
            </a:r>
          </a:p>
          <a:p>
            <a:pPr marL="274320" indent="-274320" fontAlgn="auto">
              <a:spcAft>
                <a:spcPts val="0"/>
              </a:spcAft>
              <a:buFont typeface="Wingdings"/>
              <a:buChar char=""/>
              <a:defRPr/>
            </a:pPr>
            <a:r>
              <a:rPr lang="el-GR" sz="6400" dirty="0"/>
              <a:t>Πληροφορίες για εμβολιασμό</a:t>
            </a:r>
          </a:p>
          <a:p>
            <a:pPr marL="274320" indent="-274320" fontAlgn="auto">
              <a:spcAft>
                <a:spcPts val="0"/>
              </a:spcAft>
              <a:buFont typeface="Wingdings"/>
              <a:buChar char=""/>
              <a:defRPr/>
            </a:pPr>
            <a:endParaRPr lang="el-GR" sz="6400" dirty="0"/>
          </a:p>
          <a:p>
            <a:pPr marL="274320" indent="-274320" fontAlgn="auto">
              <a:spcAft>
                <a:spcPts val="0"/>
              </a:spcAft>
              <a:buFont typeface="Wingdings"/>
              <a:buNone/>
              <a:defRPr/>
            </a:pPr>
            <a:r>
              <a:rPr lang="el-GR" sz="8000" b="1" dirty="0"/>
              <a:t>Οικογένεια με παιδιά σχολικής ηλικίας</a:t>
            </a:r>
          </a:p>
          <a:p>
            <a:pPr marL="274320" indent="-274320" fontAlgn="auto">
              <a:spcAft>
                <a:spcPts val="0"/>
              </a:spcAft>
              <a:buFont typeface="Wingdings"/>
              <a:buChar char=""/>
              <a:defRPr/>
            </a:pPr>
            <a:r>
              <a:rPr lang="el-GR" sz="6400" dirty="0" err="1"/>
              <a:t>Προσυμπτωματικός</a:t>
            </a:r>
            <a:r>
              <a:rPr lang="el-GR" sz="6400" dirty="0"/>
              <a:t> έλεγχος της όρασης και της ακοής</a:t>
            </a:r>
          </a:p>
          <a:p>
            <a:pPr marL="274320" indent="-274320" fontAlgn="auto">
              <a:spcAft>
                <a:spcPts val="0"/>
              </a:spcAft>
              <a:buFont typeface="Wingdings"/>
              <a:buChar char=""/>
              <a:defRPr/>
            </a:pPr>
            <a:r>
              <a:rPr lang="el-GR" sz="6400" dirty="0"/>
              <a:t>Πληροφορίες για τη στοματική υγιεινή</a:t>
            </a:r>
          </a:p>
          <a:p>
            <a:pPr marL="274320" indent="-274320" fontAlgn="auto">
              <a:spcAft>
                <a:spcPts val="0"/>
              </a:spcAft>
              <a:buFont typeface="Wingdings"/>
              <a:buChar char=""/>
              <a:defRPr/>
            </a:pPr>
            <a:r>
              <a:rPr lang="el-GR" sz="6400" dirty="0"/>
              <a:t>Ομάδες για υποστήριξη γονέων</a:t>
            </a:r>
          </a:p>
          <a:p>
            <a:pPr marL="274320" indent="-274320" fontAlgn="auto">
              <a:spcAft>
                <a:spcPts val="0"/>
              </a:spcAft>
              <a:buFont typeface="Wingdings"/>
              <a:buChar char=""/>
              <a:defRPr/>
            </a:pPr>
            <a:endParaRPr lang="el-GR" sz="6400" dirty="0"/>
          </a:p>
          <a:p>
            <a:pPr marL="274320" indent="-274320" fontAlgn="auto">
              <a:spcAft>
                <a:spcPts val="0"/>
              </a:spcAft>
              <a:buFont typeface="Wingdings"/>
              <a:buNone/>
              <a:defRPr/>
            </a:pPr>
            <a:r>
              <a:rPr lang="el-GR" sz="8000" b="1" dirty="0"/>
              <a:t>Οικογένεια με παιδιά στην εφηβεία</a:t>
            </a:r>
            <a:endParaRPr lang="el-GR" sz="8000" dirty="0"/>
          </a:p>
          <a:p>
            <a:pPr marL="274320" indent="-274320" fontAlgn="auto">
              <a:spcAft>
                <a:spcPts val="0"/>
              </a:spcAft>
              <a:buFont typeface="Wingdings"/>
              <a:buChar char=""/>
              <a:defRPr/>
            </a:pPr>
            <a:r>
              <a:rPr lang="el-GR" sz="6400" dirty="0"/>
              <a:t>Πληροφορίες για τη χρήση αλκοόλ και ναρκωτικών ουσιών</a:t>
            </a:r>
          </a:p>
          <a:p>
            <a:pPr marL="274320" indent="-274320" fontAlgn="auto">
              <a:spcAft>
                <a:spcPts val="0"/>
              </a:spcAft>
              <a:buFont typeface="Wingdings"/>
              <a:buChar char=""/>
              <a:defRPr/>
            </a:pPr>
            <a:r>
              <a:rPr lang="el-GR" sz="6400" dirty="0"/>
              <a:t>Προγράμματα πρόληψης ατυχημάτων</a:t>
            </a:r>
          </a:p>
          <a:p>
            <a:pPr marL="274320" indent="-274320" fontAlgn="auto">
              <a:spcAft>
                <a:spcPts val="0"/>
              </a:spcAft>
              <a:buFont typeface="Wingdings"/>
              <a:buChar char=""/>
              <a:defRPr/>
            </a:pPr>
            <a:r>
              <a:rPr lang="el-GR" sz="6400" dirty="0"/>
              <a:t>Σεξουαλική εκπαίδευση</a:t>
            </a:r>
          </a:p>
          <a:p>
            <a:pPr marL="274320" indent="-274320" fontAlgn="auto">
              <a:spcAft>
                <a:spcPts val="0"/>
              </a:spcAft>
              <a:buFont typeface="Wingdings"/>
              <a:buNone/>
              <a:defRPr/>
            </a:pPr>
            <a:endParaRPr lang="el-GR" sz="6400" dirty="0"/>
          </a:p>
          <a:p>
            <a:pPr marL="274320" indent="-274320" fontAlgn="auto">
              <a:spcAft>
                <a:spcPts val="0"/>
              </a:spcAft>
              <a:buFont typeface="Wingdings"/>
              <a:buNone/>
              <a:defRPr/>
            </a:pPr>
            <a:r>
              <a:rPr lang="el-GR" sz="8000" b="1" dirty="0"/>
              <a:t>Οικογένεια με ενήλικα παιδιά</a:t>
            </a:r>
          </a:p>
          <a:p>
            <a:pPr marL="274320" indent="-274320" fontAlgn="auto">
              <a:spcAft>
                <a:spcPts val="0"/>
              </a:spcAft>
              <a:buFont typeface="Wingdings"/>
              <a:buChar char=""/>
              <a:defRPr/>
            </a:pPr>
            <a:r>
              <a:rPr lang="el-GR" sz="6400" dirty="0" err="1"/>
              <a:t>Προσυμπτωματικός</a:t>
            </a:r>
            <a:r>
              <a:rPr lang="el-GR" sz="6400" dirty="0"/>
              <a:t> έλεγχος της αρτηριακής πίεσης του αίματος</a:t>
            </a:r>
          </a:p>
          <a:p>
            <a:pPr marL="274320" indent="-274320" fontAlgn="auto">
              <a:spcAft>
                <a:spcPts val="0"/>
              </a:spcAft>
              <a:buFont typeface="Wingdings"/>
              <a:buChar char=""/>
              <a:defRPr/>
            </a:pPr>
            <a:r>
              <a:rPr lang="el-GR" sz="6400" dirty="0"/>
              <a:t>Τμήματα σωματικής άσκησης</a:t>
            </a:r>
          </a:p>
          <a:p>
            <a:pPr marL="274320" indent="-274320" fontAlgn="auto">
              <a:spcAft>
                <a:spcPts val="0"/>
              </a:spcAft>
              <a:buFont typeface="Wingdings"/>
              <a:buChar char=""/>
              <a:defRPr/>
            </a:pPr>
            <a:r>
              <a:rPr lang="el-GR" sz="6400" dirty="0"/>
              <a:t>Προγράμματα για μείωση του άγχους</a:t>
            </a:r>
          </a:p>
          <a:p>
            <a:pPr marL="274320" indent="-274320" fontAlgn="auto">
              <a:spcAft>
                <a:spcPts val="0"/>
              </a:spcAft>
              <a:buFont typeface="Wingdings"/>
              <a:buChar char=""/>
              <a:defRPr/>
            </a:pPr>
            <a:endParaRPr lang="el-GR" sz="6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85750"/>
            <a:ext cx="7467600" cy="571500"/>
          </a:xfrm>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Aft>
                <a:spcPts val="0"/>
              </a:spcAft>
              <a:defRPr/>
            </a:pPr>
            <a:r>
              <a:rPr lang="el-GR" dirty="0">
                <a:solidFill>
                  <a:schemeClr val="tx1"/>
                </a:solidFill>
              </a:rPr>
              <a:t>Η ΚΟΙΝΟΤΗΤΑ</a:t>
            </a:r>
          </a:p>
        </p:txBody>
      </p:sp>
      <p:sp>
        <p:nvSpPr>
          <p:cNvPr id="56322" name="2 - Θέση περιεχομένου"/>
          <p:cNvSpPr>
            <a:spLocks noGrp="1"/>
          </p:cNvSpPr>
          <p:nvPr>
            <p:ph sz="quarter" idx="1"/>
          </p:nvPr>
        </p:nvSpPr>
        <p:spPr>
          <a:xfrm>
            <a:off x="357188" y="1357313"/>
            <a:ext cx="7643812" cy="5116512"/>
          </a:xfrm>
        </p:spPr>
        <p:txBody>
          <a:bodyPr/>
          <a:lstStyle/>
          <a:p>
            <a:r>
              <a:rPr lang="el-GR" smtClean="0">
                <a:latin typeface="Calibri" pitchFamily="34" charset="0"/>
              </a:rPr>
              <a:t>Ο πιο βασικός ορισμός</a:t>
            </a:r>
            <a:r>
              <a:rPr lang="en-US" smtClean="0">
                <a:latin typeface="Calibri" pitchFamily="34" charset="0"/>
              </a:rPr>
              <a:t> </a:t>
            </a:r>
            <a:r>
              <a:rPr lang="el-GR" smtClean="0">
                <a:latin typeface="Calibri" pitchFamily="34" charset="0"/>
              </a:rPr>
              <a:t>της κοινότητας είναι ότι είναι ένας συγκεκριμένος πληθυσμός (ή ομάδα ατόμων) που ζει σε μια συγκεκριμένη γεωγραφική περιοχή, κάτω από ίδιους κανόνες και έχουν κοινές αξίες, ενδιαφέροντα και ανάγκες. </a:t>
            </a:r>
          </a:p>
          <a:p>
            <a:endParaRPr lang="el-GR" smtClean="0">
              <a:latin typeface="Calibri" pitchFamily="34" charset="0"/>
            </a:endParaRPr>
          </a:p>
          <a:p>
            <a:r>
              <a:rPr lang="el-GR" smtClean="0">
                <a:latin typeface="Calibri" pitchFamily="34" charset="0"/>
              </a:rPr>
              <a:t>Μέσα σε μια κοινότητα οι άνθρωποι αλληλεπιδρούν και μοιράζονται κοινούς πόρους.</a:t>
            </a:r>
          </a:p>
          <a:p>
            <a:endParaRPr lang="el-GR" smtClean="0">
              <a:latin typeface="Calibri" pitchFamily="34" charset="0"/>
            </a:endParaRPr>
          </a:p>
          <a:p>
            <a:r>
              <a:rPr lang="el-GR" smtClean="0">
                <a:latin typeface="Calibri" pitchFamily="34" charset="0"/>
              </a:rPr>
              <a:t>Η κοινότητα έχει μεγάλη επίδραση στην προαγωγή της υγείας και την πρόληψη της ασθένειας των ατόμων και των οικογενειών τους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14313"/>
            <a:ext cx="9144000" cy="500062"/>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lgn="ctr" fontAlgn="auto">
              <a:spcAft>
                <a:spcPts val="0"/>
              </a:spcAft>
              <a:defRPr/>
            </a:pPr>
            <a:r>
              <a:rPr lang="el-GR" sz="2200" dirty="0"/>
              <a:t>ΚΟΙΝΟΤΙΚΟΙ ΠΑΡΑΓΟΝΤΕΣ ΠΟΥ ΕΠΗΡΕΑΖΟΥΝ ΤΗΝ ΥΓΕΙΑ </a:t>
            </a:r>
          </a:p>
        </p:txBody>
      </p:sp>
      <p:sp>
        <p:nvSpPr>
          <p:cNvPr id="3" name="2 - Θέση περιεχομένου"/>
          <p:cNvSpPr>
            <a:spLocks noGrp="1"/>
          </p:cNvSpPr>
          <p:nvPr>
            <p:ph sz="quarter" idx="1"/>
          </p:nvPr>
        </p:nvSpPr>
        <p:spPr>
          <a:xfrm>
            <a:off x="142875" y="1071563"/>
            <a:ext cx="4572000" cy="5572125"/>
          </a:xfrm>
        </p:spPr>
        <p:txBody>
          <a:bodyPr>
            <a:normAutofit fontScale="77500" lnSpcReduction="20000"/>
          </a:bodyPr>
          <a:lstStyle/>
          <a:p>
            <a:pPr marL="274320" indent="-274320" fontAlgn="auto">
              <a:spcAft>
                <a:spcPts val="0"/>
              </a:spcAft>
              <a:buFont typeface="Wingdings"/>
              <a:buChar char=""/>
              <a:defRPr/>
            </a:pPr>
            <a:r>
              <a:rPr lang="el-GR" dirty="0">
                <a:latin typeface="Calibri" pitchFamily="34" charset="0"/>
              </a:rPr>
              <a:t>Αριθμός και διαθεσιμότητα ιδρυμάτων και υπηρεσιών παροχής φροντίδας υγείας</a:t>
            </a:r>
          </a:p>
          <a:p>
            <a:pPr marL="274320" indent="-274320" fontAlgn="auto">
              <a:spcAft>
                <a:spcPts val="0"/>
              </a:spcAft>
              <a:buFont typeface="Wingdings"/>
              <a:buChar char=""/>
              <a:defRPr/>
            </a:pPr>
            <a:r>
              <a:rPr lang="el-GR" dirty="0">
                <a:latin typeface="Calibri" pitchFamily="34" charset="0"/>
              </a:rPr>
              <a:t>Κανόνες στέγασης και τμήματα αστυνομίας και πυροσβεστικής</a:t>
            </a:r>
          </a:p>
          <a:p>
            <a:pPr marL="274320" indent="-274320" fontAlgn="auto">
              <a:spcAft>
                <a:spcPts val="0"/>
              </a:spcAft>
              <a:buFont typeface="Wingdings"/>
              <a:buChar char=""/>
              <a:defRPr/>
            </a:pPr>
            <a:r>
              <a:rPr lang="el-GR" dirty="0">
                <a:latin typeface="Calibri" pitchFamily="34" charset="0"/>
              </a:rPr>
              <a:t>Υπηρεσίες σίτισης βρεφών, μητέρων, ηλικιωμένων και οικογενειών με χαμηλό εισόδημα, σχολικά προγράμματα διατροφής</a:t>
            </a:r>
          </a:p>
          <a:p>
            <a:pPr marL="274320" indent="-274320" fontAlgn="auto">
              <a:spcAft>
                <a:spcPts val="0"/>
              </a:spcAft>
              <a:buFont typeface="Wingdings"/>
              <a:buChar char=""/>
              <a:defRPr/>
            </a:pPr>
            <a:r>
              <a:rPr lang="el-GR" dirty="0">
                <a:latin typeface="Calibri" pitchFamily="34" charset="0"/>
              </a:rPr>
              <a:t>Κανόνες διαχωρισμού σε ζώνες των κατοικημένων και βιομηχανικών περιοχών</a:t>
            </a:r>
          </a:p>
          <a:p>
            <a:pPr marL="274320" indent="-274320" fontAlgn="auto">
              <a:spcAft>
                <a:spcPts val="0"/>
              </a:spcAft>
              <a:buFont typeface="Wingdings"/>
              <a:buChar char=""/>
              <a:defRPr/>
            </a:pPr>
            <a:r>
              <a:rPr lang="el-GR" dirty="0">
                <a:latin typeface="Calibri" pitchFamily="34" charset="0"/>
              </a:rPr>
              <a:t>Θέσεις και υπηρεσίες συλλογής και απόρριψης αποβλήτων</a:t>
            </a:r>
          </a:p>
          <a:p>
            <a:pPr marL="274320" indent="-274320" fontAlgn="auto">
              <a:spcAft>
                <a:spcPts val="0"/>
              </a:spcAft>
              <a:buFont typeface="Wingdings"/>
              <a:buChar char=""/>
              <a:defRPr/>
            </a:pPr>
            <a:r>
              <a:rPr lang="el-GR" dirty="0">
                <a:latin typeface="Calibri" pitchFamily="34" charset="0"/>
              </a:rPr>
              <a:t>Κανονισμοί για τη μόλυνση της ατμόσφαιρας και του νερού</a:t>
            </a:r>
          </a:p>
          <a:p>
            <a:pPr marL="274320" indent="-274320" fontAlgn="auto">
              <a:spcAft>
                <a:spcPts val="0"/>
              </a:spcAft>
              <a:buFont typeface="Wingdings"/>
              <a:buChar char=""/>
              <a:defRPr/>
            </a:pPr>
            <a:r>
              <a:rPr lang="el-GR" dirty="0">
                <a:latin typeface="Calibri" pitchFamily="34" charset="0"/>
              </a:rPr>
              <a:t>Οδηγίες για την τήρηση των κανόνων υγιεινής των τροφίμων</a:t>
            </a:r>
          </a:p>
          <a:p>
            <a:pPr marL="274320" indent="-274320" fontAlgn="auto">
              <a:spcAft>
                <a:spcPts val="0"/>
              </a:spcAft>
              <a:buFont typeface="Wingdings"/>
              <a:buChar char=""/>
              <a:defRPr/>
            </a:pPr>
            <a:r>
              <a:rPr lang="el-GR" dirty="0">
                <a:latin typeface="Calibri" pitchFamily="34" charset="0"/>
              </a:rPr>
              <a:t>Υπηρεσίες αγωγής υγείας</a:t>
            </a:r>
          </a:p>
          <a:p>
            <a:pPr marL="274320" indent="-274320" fontAlgn="auto">
              <a:spcAft>
                <a:spcPts val="0"/>
              </a:spcAft>
              <a:buFont typeface="Wingdings"/>
              <a:buChar char=""/>
              <a:defRPr/>
            </a:pPr>
            <a:r>
              <a:rPr lang="el-GR" dirty="0">
                <a:latin typeface="Calibri" pitchFamily="34" charset="0"/>
              </a:rPr>
              <a:t>Δημιουργία ευκαιριών για ψυχαγωγία κλπ</a:t>
            </a:r>
          </a:p>
          <a:p>
            <a:pPr marL="274320" indent="-274320" fontAlgn="auto">
              <a:spcAft>
                <a:spcPts val="0"/>
              </a:spcAft>
              <a:buFont typeface="Wingdings"/>
              <a:buChar char=""/>
              <a:defRPr/>
            </a:pPr>
            <a:endParaRPr lang="el-GR" dirty="0"/>
          </a:p>
        </p:txBody>
      </p:sp>
      <p:pic>
        <p:nvPicPr>
          <p:cNvPr id="58371" name="4 - Θέση περιεχομένου"/>
          <p:cNvPicPr>
            <a:picLocks noGrp="1"/>
          </p:cNvPicPr>
          <p:nvPr>
            <p:ph sz="quarter" idx="2"/>
          </p:nvPr>
        </p:nvPicPr>
        <p:blipFill>
          <a:blip r:embed="rId3"/>
          <a:srcRect/>
          <a:stretch>
            <a:fillRect/>
          </a:stretch>
        </p:blipFill>
        <p:spPr>
          <a:xfrm>
            <a:off x="4500563" y="1071563"/>
            <a:ext cx="4643437" cy="578643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38" y="500063"/>
            <a:ext cx="7467600" cy="703262"/>
          </a:xfrm>
        </p:spPr>
        <p:txBody>
          <a:bodyPr>
            <a:normAutofit fontScale="90000"/>
          </a:bodyPr>
          <a:lstStyle/>
          <a:p>
            <a:pPr algn="ctr" fontAlgn="auto">
              <a:spcAft>
                <a:spcPts val="0"/>
              </a:spcAft>
              <a:defRPr/>
            </a:pPr>
            <a:r>
              <a:rPr lang="el-GR" dirty="0"/>
              <a:t>Ο ΝΟΣΗΛΕΥΤΗΣ  ΣΤΗΝ  ΚΟΙΝΟΤΗΤ</a:t>
            </a:r>
            <a:r>
              <a:rPr lang="en-US" dirty="0"/>
              <a:t>A</a:t>
            </a:r>
            <a:br>
              <a:rPr lang="en-US" dirty="0"/>
            </a:br>
            <a:r>
              <a:rPr lang="el-GR" sz="2000" dirty="0"/>
              <a:t>ΚΟΙΝΟΤΙΚΟΣ ΝΟΣΗΛΕΥΤΗΣ</a:t>
            </a:r>
          </a:p>
        </p:txBody>
      </p:sp>
      <p:sp>
        <p:nvSpPr>
          <p:cNvPr id="60418" name="2 - Θέση περιεχομένου"/>
          <p:cNvSpPr>
            <a:spLocks noGrp="1"/>
          </p:cNvSpPr>
          <p:nvPr>
            <p:ph sz="quarter" idx="1"/>
          </p:nvPr>
        </p:nvSpPr>
        <p:spPr>
          <a:xfrm>
            <a:off x="357188" y="1643063"/>
            <a:ext cx="8286750" cy="4873625"/>
          </a:xfrm>
          <a:solidFill>
            <a:srgbClr val="C6D8A8"/>
          </a:solidFill>
          <a:ln w="22225">
            <a:solidFill>
              <a:schemeClr val="tx1"/>
            </a:solidFill>
            <a:prstDash val="sysDot"/>
          </a:ln>
        </p:spPr>
        <p:txBody>
          <a:bodyPr/>
          <a:lstStyle/>
          <a:p>
            <a:r>
              <a:rPr lang="el-GR" sz="2000" smtClean="0">
                <a:latin typeface="Calibri" pitchFamily="34" charset="0"/>
              </a:rPr>
              <a:t>Εργάζονται σε διάφορες υπηρεσίες υγείας οι οποίες περιλαμβάνουν τη φροντίδα στο σπίτι, τα κέντρα υγείας, τα σχολεία, καθώς και την ελεύθερη άσκηση επαγγέλματος. </a:t>
            </a:r>
          </a:p>
          <a:p>
            <a:pPr>
              <a:buFont typeface="Wingdings" pitchFamily="2" charset="2"/>
              <a:buNone/>
            </a:pPr>
            <a:endParaRPr lang="el-GR" sz="2000" smtClean="0">
              <a:latin typeface="Calibri" pitchFamily="34" charset="0"/>
            </a:endParaRPr>
          </a:p>
          <a:p>
            <a:r>
              <a:rPr lang="el-GR" sz="2000" smtClean="0">
                <a:latin typeface="Calibri" pitchFamily="34" charset="0"/>
              </a:rPr>
              <a:t>Επικεντρώνεται κυρίως σε ενέργειες σχεδιασμένες για την προαγωγή της υγείας και την πρόληψη της ασθένειας των μελών της κοινότητας</a:t>
            </a:r>
            <a:r>
              <a:rPr lang="en-US" sz="2000" smtClean="0">
                <a:latin typeface="Calibri" pitchFamily="34" charset="0"/>
              </a:rPr>
              <a:t> </a:t>
            </a:r>
            <a:r>
              <a:rPr lang="el-GR" sz="2000" smtClean="0">
                <a:latin typeface="Calibri" pitchFamily="34" charset="0"/>
              </a:rPr>
              <a:t>όπως προσυμπτωματικούς ελέγχους, εκπαιδευτικά προγράμματα ή προώθηση αιμοδοσίας) και σε φροντίδα ασθενών στο στάδιο της αποκατάστασης. </a:t>
            </a:r>
          </a:p>
          <a:p>
            <a:pPr>
              <a:buFont typeface="Wingdings" pitchFamily="2" charset="2"/>
              <a:buNone/>
            </a:pPr>
            <a:endParaRPr lang="el-GR" sz="2000" smtClean="0">
              <a:latin typeface="Calibri" pitchFamily="34" charset="0"/>
            </a:endParaRPr>
          </a:p>
          <a:p>
            <a:r>
              <a:rPr lang="el-GR" sz="2000" smtClean="0">
                <a:latin typeface="Calibri" pitchFamily="34" charset="0"/>
              </a:rPr>
              <a:t>Οι νοσηλευτές οι οποίοι εργάζονται σε ιδρύματα υγείας χρησιμοποιούν κοινοτικούς πόρους στην ανάπτυξη εξατομικευμένων προγραμμάτων νοσηλευτικής φροντίδας και παραπέμπουν σε κοινοτικές υπηρεσίες και ομάδες υποστήριξης.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57158" y="571480"/>
            <a:ext cx="8001056" cy="5357850"/>
          </a:xfrm>
          <a:noFill/>
          <a:ln w="79375"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chor="ctr">
            <a:normAutofit/>
          </a:bodyPr>
          <a:lstStyle/>
          <a:p>
            <a:pPr marL="274320" indent="-274320" algn="just" fontAlgn="auto">
              <a:spcAft>
                <a:spcPts val="0"/>
              </a:spcAft>
              <a:buFont typeface="Wingdings"/>
              <a:buChar char=""/>
              <a:defRPr/>
            </a:pPr>
            <a:r>
              <a:rPr lang="el-GR" dirty="0">
                <a:latin typeface="Calibri" pitchFamily="34" charset="0"/>
              </a:rPr>
              <a:t>Η ιεράρχηση των βασικών αναγκών κατά τον </a:t>
            </a:r>
            <a:r>
              <a:rPr lang="en-US" cap="small" dirty="0">
                <a:latin typeface="Calibri" pitchFamily="34" charset="0"/>
              </a:rPr>
              <a:t>Maslow </a:t>
            </a:r>
            <a:r>
              <a:rPr lang="el-GR" dirty="0">
                <a:latin typeface="Calibri" pitchFamily="34" charset="0"/>
              </a:rPr>
              <a:t>είναι ιδιαίτερα χρήσιμη στην </a:t>
            </a:r>
            <a:r>
              <a:rPr lang="el-GR" dirty="0">
                <a:solidFill>
                  <a:srgbClr val="FF0000"/>
                </a:solidFill>
                <a:latin typeface="Calibri" pitchFamily="34" charset="0"/>
              </a:rPr>
              <a:t>κατανόηση των σχέσεων των βασικών ανθρώπινων αναγκών</a:t>
            </a:r>
            <a:r>
              <a:rPr lang="el-GR" dirty="0">
                <a:latin typeface="Calibri" pitchFamily="34" charset="0"/>
              </a:rPr>
              <a:t> και </a:t>
            </a:r>
            <a:r>
              <a:rPr lang="el-GR" dirty="0">
                <a:solidFill>
                  <a:srgbClr val="FF0000"/>
                </a:solidFill>
                <a:latin typeface="Calibri" pitchFamily="34" charset="0"/>
              </a:rPr>
              <a:t>στον καθορισμό προτεραιοτήτων στη φροντίδα.</a:t>
            </a:r>
          </a:p>
          <a:p>
            <a:pPr marL="274320" indent="-274320" fontAlgn="auto">
              <a:spcAft>
                <a:spcPts val="0"/>
              </a:spcAft>
              <a:buFont typeface="Wingdings"/>
              <a:buNone/>
              <a:defRPr/>
            </a:pPr>
            <a:endParaRPr lang="el-GR" dirty="0">
              <a:latin typeface="Calibri" pitchFamily="34" charset="0"/>
            </a:endParaRPr>
          </a:p>
          <a:p>
            <a:pPr marL="274320" indent="-274320" algn="ctr" fontAlgn="auto">
              <a:spcAft>
                <a:spcPts val="0"/>
              </a:spcAft>
              <a:buFont typeface="Wingdings"/>
              <a:buChar char=""/>
              <a:defRPr/>
            </a:pPr>
            <a:r>
              <a:rPr lang="el-GR" b="1" dirty="0">
                <a:solidFill>
                  <a:schemeClr val="accent2">
                    <a:lumMod val="75000"/>
                  </a:schemeClr>
                </a:solidFill>
                <a:latin typeface="Calibri" pitchFamily="34" charset="0"/>
              </a:rPr>
              <a:t>Η νοσηλευτική φροντίδα κατευθύνεται στην κάλυψη των αναγκών οι οποίες δεν έχουν ικανοποιηθεί.</a:t>
            </a:r>
          </a:p>
          <a:p>
            <a:pPr marL="274320" indent="-274320" fontAlgn="auto">
              <a:spcAft>
                <a:spcPts val="0"/>
              </a:spcAft>
              <a:buFont typeface="Wingdings"/>
              <a:buNone/>
              <a:defRPr/>
            </a:pPr>
            <a:endParaRPr lang="el-GR" dirty="0">
              <a:latin typeface="Calibri" pitchFamily="34" charset="0"/>
            </a:endParaRPr>
          </a:p>
          <a:p>
            <a:pPr marL="274320" indent="-274320" algn="just" fontAlgn="auto">
              <a:spcAft>
                <a:spcPts val="0"/>
              </a:spcAft>
              <a:buFont typeface="Wingdings"/>
              <a:buChar char=""/>
              <a:defRPr/>
            </a:pPr>
            <a:r>
              <a:rPr lang="el-GR" dirty="0">
                <a:latin typeface="Calibri" pitchFamily="34" charset="0"/>
              </a:rPr>
              <a:t>Παρόλο που όλες οι ανάγκες συνυπάρχουν σε κάθε άτομο συνεχώς, το ίδιο το άτομο προσπαθεί να καλύψει μερικές από αυτές (τουλάχιστον στο ελάχιστο) πριν ενδιαφερθεί για τις άλλες.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85750"/>
            <a:ext cx="8143875" cy="868363"/>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fontAlgn="auto">
              <a:spcAft>
                <a:spcPts val="0"/>
              </a:spcAft>
              <a:defRPr/>
            </a:pPr>
            <a:r>
              <a:rPr lang="el-GR" b="1" dirty="0" err="1">
                <a:solidFill>
                  <a:srgbClr val="0070C0"/>
                </a:solidFill>
              </a:rPr>
              <a:t>Νοςηλευτικες</a:t>
            </a:r>
            <a:r>
              <a:rPr lang="el-GR" b="1" dirty="0">
                <a:solidFill>
                  <a:srgbClr val="0070C0"/>
                </a:solidFill>
              </a:rPr>
              <a:t> </a:t>
            </a:r>
            <a:r>
              <a:rPr lang="el-GR" b="1" dirty="0" err="1">
                <a:solidFill>
                  <a:srgbClr val="0070C0"/>
                </a:solidFill>
              </a:rPr>
              <a:t>προτεραιοτητες</a:t>
            </a:r>
            <a:r>
              <a:rPr lang="el-GR" b="1" dirty="0">
                <a:solidFill>
                  <a:srgbClr val="0070C0"/>
                </a:solidFill>
              </a:rPr>
              <a:t>  </a:t>
            </a:r>
            <a:br>
              <a:rPr lang="el-GR" b="1" dirty="0">
                <a:solidFill>
                  <a:srgbClr val="0070C0"/>
                </a:solidFill>
              </a:rPr>
            </a:br>
            <a:r>
              <a:rPr lang="el-GR" sz="2200" b="1" dirty="0" err="1">
                <a:solidFill>
                  <a:srgbClr val="0070C0"/>
                </a:solidFill>
              </a:rPr>
              <a:t>παραδειγμα</a:t>
            </a:r>
            <a:endParaRPr lang="el-GR" sz="2200" b="1" dirty="0">
              <a:solidFill>
                <a:srgbClr val="0070C0"/>
              </a:solidFill>
            </a:endParaRPr>
          </a:p>
        </p:txBody>
      </p:sp>
      <p:sp>
        <p:nvSpPr>
          <p:cNvPr id="3" name="2 - Θέση περιεχομένου"/>
          <p:cNvSpPr>
            <a:spLocks noGrp="1"/>
          </p:cNvSpPr>
          <p:nvPr>
            <p:ph sz="quarter" idx="1"/>
          </p:nvPr>
        </p:nvSpPr>
        <p:spPr>
          <a:xfrm>
            <a:off x="428625" y="1357313"/>
            <a:ext cx="7929563" cy="4873625"/>
          </a:xfrm>
        </p:spPr>
        <p:txBody>
          <a:bodyPr>
            <a:normAutofit fontScale="92500" lnSpcReduction="10000"/>
          </a:bodyPr>
          <a:lstStyle/>
          <a:p>
            <a:pPr marL="274320" indent="-274320" fontAlgn="auto">
              <a:spcAft>
                <a:spcPts val="0"/>
              </a:spcAft>
              <a:buFont typeface="Wingdings"/>
              <a:buNone/>
              <a:defRPr/>
            </a:pPr>
            <a:r>
              <a:rPr lang="el-GR" dirty="0"/>
              <a:t>   </a:t>
            </a:r>
            <a:r>
              <a:rPr lang="el-GR" b="1" dirty="0">
                <a:latin typeface="Calibri" pitchFamily="34" charset="0"/>
              </a:rPr>
              <a:t>Ο</a:t>
            </a:r>
            <a:r>
              <a:rPr lang="el-GR" b="1" dirty="0"/>
              <a:t>ι νοσηλευτικές προτεραιότητες στην παροχή φροντίδας υγείας ενός ατόμου το οποίο </a:t>
            </a:r>
            <a:r>
              <a:rPr lang="el-GR" b="1" dirty="0">
                <a:solidFill>
                  <a:srgbClr val="00B050"/>
                </a:solidFill>
              </a:rPr>
              <a:t>εισέρχεται στο</a:t>
            </a:r>
            <a:r>
              <a:rPr lang="en-US" b="1" dirty="0">
                <a:solidFill>
                  <a:srgbClr val="00B050"/>
                </a:solidFill>
              </a:rPr>
              <a:t> </a:t>
            </a:r>
            <a:r>
              <a:rPr lang="el-GR" b="1" dirty="0">
                <a:solidFill>
                  <a:srgbClr val="00B050"/>
                </a:solidFill>
              </a:rPr>
              <a:t>Τ.Ε.Π. με καρδιακό επεισόδιο, είναι:</a:t>
            </a:r>
          </a:p>
          <a:p>
            <a:pPr marL="274320" indent="-274320" fontAlgn="auto">
              <a:spcAft>
                <a:spcPts val="0"/>
              </a:spcAft>
              <a:buFont typeface="Wingdings"/>
              <a:buNone/>
              <a:defRPr/>
            </a:pPr>
            <a:r>
              <a:rPr lang="el-GR" dirty="0"/>
              <a:t> </a:t>
            </a:r>
            <a:r>
              <a:rPr lang="el-GR" dirty="0">
                <a:latin typeface="Calibri" pitchFamily="34" charset="0"/>
              </a:rPr>
              <a:t>1) Αρχικά κάλυψη </a:t>
            </a:r>
            <a:r>
              <a:rPr lang="el-GR" b="1" u="sng" dirty="0">
                <a:solidFill>
                  <a:schemeClr val="accent1">
                    <a:lumMod val="50000"/>
                  </a:schemeClr>
                </a:solidFill>
                <a:latin typeface="Calibri" pitchFamily="34" charset="0"/>
              </a:rPr>
              <a:t>των βιολογικών του αναγκών </a:t>
            </a:r>
            <a:r>
              <a:rPr lang="el-GR" dirty="0">
                <a:latin typeface="Calibri" pitchFamily="34" charset="0"/>
              </a:rPr>
              <a:t>(</a:t>
            </a:r>
            <a:r>
              <a:rPr lang="el-GR" sz="2000" dirty="0">
                <a:latin typeface="Calibri" pitchFamily="34" charset="0"/>
              </a:rPr>
              <a:t>δηλ. παροχή οξυγόνου και ανακούφιση του πόνου). </a:t>
            </a:r>
          </a:p>
          <a:p>
            <a:pPr marL="274320" indent="-274320" fontAlgn="auto">
              <a:spcAft>
                <a:spcPts val="0"/>
              </a:spcAft>
              <a:buFont typeface="Wingdings"/>
              <a:buNone/>
              <a:defRPr/>
            </a:pPr>
            <a:endParaRPr lang="el-GR" sz="2000" dirty="0">
              <a:latin typeface="Calibri" pitchFamily="34" charset="0"/>
            </a:endParaRPr>
          </a:p>
          <a:p>
            <a:pPr marL="274320" indent="-274320" fontAlgn="auto">
              <a:spcAft>
                <a:spcPts val="0"/>
              </a:spcAft>
              <a:buFont typeface="Wingdings"/>
              <a:buNone/>
              <a:defRPr/>
            </a:pPr>
            <a:r>
              <a:rPr lang="el-GR" sz="2000" dirty="0">
                <a:latin typeface="Calibri" pitchFamily="34" charset="0"/>
              </a:rPr>
              <a:t>2α) </a:t>
            </a:r>
            <a:r>
              <a:rPr lang="el-GR" dirty="0">
                <a:latin typeface="Calibri" pitchFamily="34" charset="0"/>
              </a:rPr>
              <a:t>Ταυτόχρονα, εξαιρετικής σπουδαιότητας είναι οι </a:t>
            </a:r>
            <a:r>
              <a:rPr lang="el-GR" b="1" u="sng" dirty="0">
                <a:solidFill>
                  <a:schemeClr val="accent1">
                    <a:lumMod val="50000"/>
                  </a:schemeClr>
                </a:solidFill>
                <a:latin typeface="Calibri" pitchFamily="34" charset="0"/>
              </a:rPr>
              <a:t>ανάγκες ασφάλειας </a:t>
            </a:r>
            <a:r>
              <a:rPr lang="el-GR" sz="2000" dirty="0">
                <a:latin typeface="Calibri" pitchFamily="34" charset="0"/>
              </a:rPr>
              <a:t>(όπως η λήψη των απαραίτητων προληπτικών μέτρων στην παροχή του οξυγόνου και η πρόληψη πτώσης του από την εξεταστική κλίνη), </a:t>
            </a:r>
          </a:p>
          <a:p>
            <a:pPr marL="274320" indent="-274320" fontAlgn="auto">
              <a:spcAft>
                <a:spcPts val="0"/>
              </a:spcAft>
              <a:buFont typeface="Wingdings"/>
              <a:buNone/>
              <a:defRPr/>
            </a:pPr>
            <a:r>
              <a:rPr lang="el-GR" sz="2000" dirty="0">
                <a:latin typeface="Calibri" pitchFamily="34" charset="0"/>
              </a:rPr>
              <a:t>2β) </a:t>
            </a:r>
            <a:r>
              <a:rPr lang="el-GR" dirty="0">
                <a:latin typeface="Calibri" pitchFamily="34" charset="0"/>
              </a:rPr>
              <a:t>η ανάγκη του </a:t>
            </a:r>
            <a:r>
              <a:rPr lang="el-GR" b="1" u="sng" dirty="0">
                <a:solidFill>
                  <a:schemeClr val="accent1">
                    <a:lumMod val="50000"/>
                  </a:schemeClr>
                </a:solidFill>
                <a:latin typeface="Calibri" pitchFamily="34" charset="0"/>
              </a:rPr>
              <a:t>για αγάπη και υποστήριξη</a:t>
            </a:r>
            <a:r>
              <a:rPr lang="el-GR" b="1" dirty="0">
                <a:latin typeface="Calibri" pitchFamily="34" charset="0"/>
              </a:rPr>
              <a:t> </a:t>
            </a:r>
          </a:p>
          <a:p>
            <a:pPr marL="274320" indent="-274320" fontAlgn="auto">
              <a:spcAft>
                <a:spcPts val="0"/>
              </a:spcAft>
              <a:buFont typeface="Wingdings"/>
              <a:buNone/>
              <a:defRPr/>
            </a:pPr>
            <a:endParaRPr lang="el-GR" dirty="0">
              <a:latin typeface="Calibri" pitchFamily="34" charset="0"/>
            </a:endParaRPr>
          </a:p>
          <a:p>
            <a:pPr marL="274320" indent="-274320" fontAlgn="auto">
              <a:spcAft>
                <a:spcPts val="0"/>
              </a:spcAft>
              <a:buFont typeface="Wingdings"/>
              <a:buNone/>
              <a:defRPr/>
            </a:pPr>
            <a:r>
              <a:rPr lang="el-GR" dirty="0">
                <a:latin typeface="Calibri" pitchFamily="34" charset="0"/>
              </a:rPr>
              <a:t> </a:t>
            </a:r>
            <a:r>
              <a:rPr lang="el-GR" sz="2000" dirty="0">
                <a:latin typeface="Calibri" pitchFamily="34" charset="0"/>
              </a:rPr>
              <a:t>3) </a:t>
            </a:r>
            <a:r>
              <a:rPr lang="el-GR" dirty="0">
                <a:latin typeface="Calibri" pitchFamily="34" charset="0"/>
              </a:rPr>
              <a:t>και </a:t>
            </a:r>
            <a:r>
              <a:rPr lang="el-GR" b="1" u="sng" dirty="0">
                <a:solidFill>
                  <a:schemeClr val="accent1">
                    <a:lumMod val="50000"/>
                  </a:schemeClr>
                </a:solidFill>
                <a:latin typeface="Calibri" pitchFamily="34" charset="0"/>
              </a:rPr>
              <a:t>η αίσθηση ότι ανήκει κάπου </a:t>
            </a:r>
            <a:r>
              <a:rPr lang="el-GR" sz="2000" dirty="0">
                <a:latin typeface="Calibri" pitchFamily="34" charset="0"/>
              </a:rPr>
              <a:t>(όπως το να επιτραπεί εάν είναι δυνατόν σε ένα μέλος της οικογένειας να παραμείνει κοντά του).</a:t>
            </a:r>
          </a:p>
          <a:p>
            <a:pPr marL="274320" indent="-274320" fontAlgn="auto">
              <a:spcAft>
                <a:spcPts val="0"/>
              </a:spcAft>
              <a:buFont typeface="Wingdings"/>
              <a:buChar char=""/>
              <a:defRPr/>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00" y="285750"/>
            <a:ext cx="7929563" cy="989013"/>
          </a:xfrm>
        </p:spPr>
        <p:style>
          <a:lnRef idx="2">
            <a:schemeClr val="accent2">
              <a:shade val="50000"/>
            </a:schemeClr>
          </a:lnRef>
          <a:fillRef idx="1">
            <a:schemeClr val="accent2"/>
          </a:fillRef>
          <a:effectRef idx="0">
            <a:schemeClr val="accent2"/>
          </a:effectRef>
          <a:fontRef idx="minor">
            <a:schemeClr val="lt1"/>
          </a:fontRef>
        </p:style>
        <p:txBody>
          <a:bodyPr/>
          <a:lstStyle/>
          <a:p>
            <a:pPr algn="ctr" fontAlgn="auto">
              <a:spcAft>
                <a:spcPts val="0"/>
              </a:spcAft>
              <a:defRPr/>
            </a:pPr>
            <a:r>
              <a:rPr lang="el-GR" dirty="0" err="1">
                <a:solidFill>
                  <a:schemeClr val="tx1"/>
                </a:solidFill>
              </a:rPr>
              <a:t>Επιπεδα</a:t>
            </a:r>
            <a:r>
              <a:rPr lang="el-GR" dirty="0">
                <a:solidFill>
                  <a:schemeClr val="tx1"/>
                </a:solidFill>
              </a:rPr>
              <a:t> </a:t>
            </a:r>
            <a:r>
              <a:rPr lang="el-GR" dirty="0" err="1">
                <a:solidFill>
                  <a:schemeClr val="tx1"/>
                </a:solidFill>
              </a:rPr>
              <a:t>Αναγκων</a:t>
            </a:r>
            <a:r>
              <a:rPr lang="el-GR" dirty="0">
                <a:latin typeface="Calibri" pitchFamily="34" charset="0"/>
              </a:rPr>
              <a:t/>
            </a:r>
            <a:br>
              <a:rPr lang="el-GR" dirty="0">
                <a:latin typeface="Calibri" pitchFamily="34" charset="0"/>
              </a:rPr>
            </a:br>
            <a:r>
              <a:rPr lang="el-GR" sz="2400" dirty="0">
                <a:solidFill>
                  <a:schemeClr val="tx1"/>
                </a:solidFill>
              </a:rPr>
              <a:t>Επιπεδο</a:t>
            </a:r>
            <a:r>
              <a:rPr lang="el-GR" sz="2800" dirty="0">
                <a:solidFill>
                  <a:schemeClr val="tx1"/>
                </a:solidFill>
              </a:rPr>
              <a:t> </a:t>
            </a:r>
            <a:r>
              <a:rPr lang="el-GR" sz="2400" dirty="0">
                <a:solidFill>
                  <a:schemeClr val="tx1"/>
                </a:solidFill>
              </a:rPr>
              <a:t>1</a:t>
            </a:r>
            <a:r>
              <a:rPr lang="el-GR" sz="2800" dirty="0">
                <a:solidFill>
                  <a:schemeClr val="tx1"/>
                </a:solidFill>
              </a:rPr>
              <a:t>: </a:t>
            </a:r>
            <a:r>
              <a:rPr lang="el-GR" sz="2400" b="1" dirty="0" err="1">
                <a:solidFill>
                  <a:schemeClr val="tx1"/>
                </a:solidFill>
              </a:rPr>
              <a:t>Β</a:t>
            </a:r>
            <a:r>
              <a:rPr lang="el-GR" sz="2800" b="1" dirty="0" err="1">
                <a:solidFill>
                  <a:schemeClr val="tx1"/>
                </a:solidFill>
              </a:rPr>
              <a:t>ιολογικ</a:t>
            </a:r>
            <a:r>
              <a:rPr lang="el-GR" sz="2400" b="1" dirty="0" err="1">
                <a:solidFill>
                  <a:schemeClr val="tx1"/>
                </a:solidFill>
              </a:rPr>
              <a:t>Ε</a:t>
            </a:r>
            <a:r>
              <a:rPr lang="el-GR" sz="2800" b="1" dirty="0" err="1">
                <a:solidFill>
                  <a:schemeClr val="tx1"/>
                </a:solidFill>
              </a:rPr>
              <a:t>ς</a:t>
            </a:r>
            <a:r>
              <a:rPr lang="el-GR" sz="2800" b="1" dirty="0">
                <a:solidFill>
                  <a:schemeClr val="tx1"/>
                </a:solidFill>
              </a:rPr>
              <a:t> </a:t>
            </a:r>
            <a:r>
              <a:rPr lang="el-GR" sz="2800" b="1" dirty="0" err="1">
                <a:solidFill>
                  <a:schemeClr val="tx1"/>
                </a:solidFill>
              </a:rPr>
              <a:t>αν</a:t>
            </a:r>
            <a:r>
              <a:rPr lang="el-GR" sz="2400" b="1" dirty="0" err="1">
                <a:solidFill>
                  <a:schemeClr val="tx1"/>
                </a:solidFill>
              </a:rPr>
              <a:t>Α</a:t>
            </a:r>
            <a:r>
              <a:rPr lang="el-GR" sz="2800" b="1" dirty="0" err="1">
                <a:solidFill>
                  <a:schemeClr val="tx1"/>
                </a:solidFill>
              </a:rPr>
              <a:t>γκες</a:t>
            </a:r>
            <a:endParaRPr lang="el-GR" sz="2800" b="1" dirty="0">
              <a:solidFill>
                <a:schemeClr val="tx1"/>
              </a:solidFill>
            </a:endParaRPr>
          </a:p>
        </p:txBody>
      </p:sp>
      <p:sp>
        <p:nvSpPr>
          <p:cNvPr id="3" name="2 - Θέση περιεχομένου"/>
          <p:cNvSpPr>
            <a:spLocks noGrp="1"/>
          </p:cNvSpPr>
          <p:nvPr>
            <p:ph sz="quarter" idx="1"/>
          </p:nvPr>
        </p:nvSpPr>
        <p:spPr>
          <a:xfrm>
            <a:off x="285750" y="1357313"/>
            <a:ext cx="8643938" cy="5357812"/>
          </a:xfrm>
        </p:spPr>
        <p:txBody>
          <a:bodyPr>
            <a:normAutofit/>
          </a:bodyPr>
          <a:lstStyle/>
          <a:p>
            <a:pPr>
              <a:lnSpc>
                <a:spcPct val="90000"/>
              </a:lnSpc>
              <a:buClr>
                <a:srgbClr val="FF0000"/>
              </a:buClr>
              <a:buSzPct val="90000"/>
              <a:buFont typeface="Wingdings" pitchFamily="2" charset="2"/>
              <a:buChar char="q"/>
            </a:pPr>
            <a:r>
              <a:rPr lang="el-GR" smtClean="0"/>
              <a:t> </a:t>
            </a:r>
            <a:r>
              <a:rPr lang="el-GR" smtClean="0">
                <a:latin typeface="Calibri" pitchFamily="34" charset="0"/>
                <a:ea typeface="Calibri" pitchFamily="34" charset="0"/>
                <a:cs typeface="Calibri" pitchFamily="34" charset="0"/>
              </a:rPr>
              <a:t>Καταλαμβάνουν τη βάση της ιεράρχησης των αναγκών.</a:t>
            </a:r>
          </a:p>
          <a:p>
            <a:pPr>
              <a:lnSpc>
                <a:spcPct val="90000"/>
              </a:lnSpc>
              <a:buClr>
                <a:srgbClr val="FF0000"/>
              </a:buClr>
              <a:buSzPct val="90000"/>
              <a:buFont typeface="Wingdings" pitchFamily="2" charset="2"/>
              <a:buNone/>
            </a:pPr>
            <a:endParaRPr lang="el-GR" smtClean="0">
              <a:latin typeface="Calibri" pitchFamily="34" charset="0"/>
              <a:ea typeface="Calibri" pitchFamily="34" charset="0"/>
              <a:cs typeface="Calibri" pitchFamily="34" charset="0"/>
            </a:endParaRPr>
          </a:p>
          <a:p>
            <a:pPr>
              <a:lnSpc>
                <a:spcPct val="90000"/>
              </a:lnSpc>
              <a:buClr>
                <a:srgbClr val="FF0000"/>
              </a:buClr>
              <a:buSzPct val="90000"/>
              <a:buFont typeface="Wingdings" pitchFamily="2" charset="2"/>
              <a:buChar char="q"/>
            </a:pPr>
            <a:r>
              <a:rPr lang="el-GR" smtClean="0">
                <a:latin typeface="Calibri" pitchFamily="34" charset="0"/>
                <a:ea typeface="Calibri" pitchFamily="34" charset="0"/>
                <a:cs typeface="Calibri" pitchFamily="34" charset="0"/>
              </a:rPr>
              <a:t> Είναι οι πλέον σημαντικές για τη ζωή και συνεπώς </a:t>
            </a:r>
          </a:p>
          <a:p>
            <a:pPr>
              <a:lnSpc>
                <a:spcPct val="90000"/>
              </a:lnSpc>
              <a:buClr>
                <a:srgbClr val="FF0000"/>
              </a:buClr>
              <a:buSzPct val="90000"/>
              <a:buFont typeface="Wingdings" pitchFamily="2" charset="2"/>
              <a:buNone/>
            </a:pPr>
            <a:r>
              <a:rPr lang="el-GR" smtClean="0">
                <a:latin typeface="Calibri" pitchFamily="34" charset="0"/>
                <a:ea typeface="Calibri" pitchFamily="34" charset="0"/>
                <a:cs typeface="Calibri" pitchFamily="34" charset="0"/>
              </a:rPr>
              <a:t>υψίστης προτεραιότητας. </a:t>
            </a:r>
          </a:p>
          <a:p>
            <a:pPr>
              <a:lnSpc>
                <a:spcPct val="90000"/>
              </a:lnSpc>
              <a:buClr>
                <a:srgbClr val="FF0000"/>
              </a:buClr>
              <a:buSzPct val="90000"/>
              <a:buFont typeface="Wingdings" pitchFamily="2" charset="2"/>
              <a:buNone/>
            </a:pPr>
            <a:endParaRPr lang="el-GR" smtClean="0">
              <a:latin typeface="Calibri" pitchFamily="34" charset="0"/>
              <a:ea typeface="Calibri" pitchFamily="34" charset="0"/>
              <a:cs typeface="Calibri" pitchFamily="34" charset="0"/>
            </a:endParaRPr>
          </a:p>
          <a:p>
            <a:pPr>
              <a:lnSpc>
                <a:spcPct val="90000"/>
              </a:lnSpc>
              <a:buClr>
                <a:srgbClr val="FF0000"/>
              </a:buClr>
              <a:buSzPct val="90000"/>
              <a:buFont typeface="Wingdings" pitchFamily="2" charset="2"/>
              <a:buChar char="q"/>
            </a:pPr>
            <a:r>
              <a:rPr lang="el-GR" smtClean="0">
                <a:latin typeface="Calibri" pitchFamily="34" charset="0"/>
                <a:ea typeface="Calibri" pitchFamily="34" charset="0"/>
                <a:cs typeface="Calibri" pitchFamily="34" charset="0"/>
              </a:rPr>
              <a:t> Οι βιολογικές ανάγκες - </a:t>
            </a:r>
            <a:r>
              <a:rPr lang="el-GR" smtClean="0">
                <a:solidFill>
                  <a:srgbClr val="FF0000"/>
                </a:solidFill>
                <a:latin typeface="Calibri" pitchFamily="34" charset="0"/>
                <a:ea typeface="Calibri" pitchFamily="34" charset="0"/>
                <a:cs typeface="Calibri" pitchFamily="34" charset="0"/>
              </a:rPr>
              <a:t>οξυγόνο, τροφή, νερό, θερμοκρασία, αποβολή αχρήστων ουσιών, σεξουαλικότητα, φυσική δραστηριότητα και ανάπαυση-</a:t>
            </a:r>
            <a:r>
              <a:rPr lang="el-GR" smtClean="0">
                <a:latin typeface="Calibri" pitchFamily="34" charset="0"/>
                <a:ea typeface="Calibri" pitchFamily="34" charset="0"/>
                <a:cs typeface="Calibri" pitchFamily="34" charset="0"/>
              </a:rPr>
              <a:t> θα πρέπει να ικανοποιούνται έστω κατ' ελάχιστο για να διατηρηθεί η ζωή, π.χ. η παροχή οξυγόνου  (οξεία ή χρόνια).</a:t>
            </a:r>
          </a:p>
          <a:p>
            <a:pPr>
              <a:lnSpc>
                <a:spcPct val="90000"/>
              </a:lnSpc>
              <a:buClr>
                <a:srgbClr val="FF0000"/>
              </a:buClr>
              <a:buSzPct val="90000"/>
              <a:buFont typeface="Wingdings" pitchFamily="2" charset="2"/>
              <a:buNone/>
            </a:pPr>
            <a:r>
              <a:rPr lang="el-GR" smtClean="0">
                <a:latin typeface="Calibri" pitchFamily="34" charset="0"/>
                <a:ea typeface="Calibri" pitchFamily="34" charset="0"/>
                <a:cs typeface="Calibri" pitchFamily="34" charset="0"/>
              </a:rPr>
              <a:t> </a:t>
            </a:r>
          </a:p>
          <a:p>
            <a:pPr>
              <a:lnSpc>
                <a:spcPct val="90000"/>
              </a:lnSpc>
              <a:buClr>
                <a:srgbClr val="FF0000"/>
              </a:buClr>
              <a:buSzPct val="90000"/>
              <a:buFont typeface="Wingdings" pitchFamily="2" charset="2"/>
              <a:buChar char="q"/>
            </a:pPr>
            <a:r>
              <a:rPr lang="el-GR" smtClean="0">
                <a:solidFill>
                  <a:srgbClr val="7030A0"/>
                </a:solidFill>
                <a:latin typeface="Calibri" pitchFamily="34" charset="0"/>
                <a:ea typeface="Calibri" pitchFamily="34" charset="0"/>
                <a:cs typeface="Calibri" pitchFamily="34" charset="0"/>
              </a:rPr>
              <a:t> </a:t>
            </a:r>
            <a:r>
              <a:rPr lang="el-GR" smtClean="0">
                <a:latin typeface="Calibri" pitchFamily="34" charset="0"/>
                <a:ea typeface="Calibri" pitchFamily="34" charset="0"/>
                <a:cs typeface="Calibri" pitchFamily="34" charset="0"/>
              </a:rPr>
              <a:t>Οι νοσηλευτές εκτιμούν κάθε ανάγκη, συνήθως μέσω συμπτωμάτων</a:t>
            </a:r>
            <a:r>
              <a:rPr lang="el-GR" b="1" smtClean="0">
                <a:latin typeface="Calibri" pitchFamily="34" charset="0"/>
                <a:ea typeface="Calibri" pitchFamily="34" charset="0"/>
                <a:cs typeface="Calibri" pitchFamily="34" charset="0"/>
              </a:rPr>
              <a:t>.</a:t>
            </a:r>
          </a:p>
          <a:p>
            <a:pPr>
              <a:lnSpc>
                <a:spcPct val="90000"/>
              </a:lnSpc>
              <a:buFont typeface="Wingdings" pitchFamily="2" charset="2"/>
              <a:buNone/>
            </a:pPr>
            <a:endParaRPr lang="el-GR" b="1" smtClean="0"/>
          </a:p>
          <a:p>
            <a:pPr>
              <a:lnSpc>
                <a:spcPct val="90000"/>
              </a:lnSpc>
            </a:pPr>
            <a:endParaRPr lang="el-G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142852"/>
            <a:ext cx="8615394" cy="571504"/>
          </a:xfrm>
        </p:spPr>
        <p:style>
          <a:lnRef idx="1">
            <a:schemeClr val="accent3"/>
          </a:lnRef>
          <a:fillRef idx="2">
            <a:schemeClr val="accent3"/>
          </a:fillRef>
          <a:effectRef idx="1">
            <a:schemeClr val="accent3"/>
          </a:effectRef>
          <a:fontRef idx="minor">
            <a:schemeClr val="dk1"/>
          </a:fontRef>
        </p:style>
        <p:txBody>
          <a:bodyPr>
            <a:normAutofit fontScale="90000"/>
          </a:bodyPr>
          <a:lstStyle/>
          <a:p>
            <a:pPr fontAlgn="auto">
              <a:spcAft>
                <a:spcPts val="0"/>
              </a:spcAft>
              <a:defRPr/>
            </a:pP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sz="2700" dirty="0" err="1"/>
              <a:t>Επ</a:t>
            </a:r>
            <a:r>
              <a:rPr lang="el-GR" sz="2200" dirty="0" err="1"/>
              <a:t>Ι</a:t>
            </a:r>
            <a:r>
              <a:rPr lang="el-GR" sz="2700" dirty="0" err="1"/>
              <a:t>πεδο</a:t>
            </a:r>
            <a:r>
              <a:rPr lang="el-GR" sz="2700" dirty="0"/>
              <a:t> 2: </a:t>
            </a:r>
            <a:r>
              <a:rPr lang="el-GR" sz="3100" b="1" dirty="0" err="1"/>
              <a:t>Αναγκη</a:t>
            </a:r>
            <a:r>
              <a:rPr lang="el-GR" sz="3100" b="1" dirty="0"/>
              <a:t> για </a:t>
            </a:r>
            <a:r>
              <a:rPr lang="el-GR" sz="3100" b="1" dirty="0" err="1"/>
              <a:t>αςφαλεια</a:t>
            </a:r>
            <a:r>
              <a:rPr lang="el-GR" sz="3100" b="1" dirty="0"/>
              <a:t> και προςταςια</a:t>
            </a:r>
            <a:endParaRPr lang="el-GR" dirty="0"/>
          </a:p>
        </p:txBody>
      </p:sp>
      <p:sp>
        <p:nvSpPr>
          <p:cNvPr id="3" name="2 - Θέση περιεχομένου"/>
          <p:cNvSpPr>
            <a:spLocks noGrp="1"/>
          </p:cNvSpPr>
          <p:nvPr>
            <p:ph sz="quarter" idx="1"/>
          </p:nvPr>
        </p:nvSpPr>
        <p:spPr>
          <a:xfrm>
            <a:off x="285720" y="1500174"/>
            <a:ext cx="8643998" cy="5072098"/>
          </a:xfrm>
          <a:ln/>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fontAlgn="auto">
              <a:spcAft>
                <a:spcPts val="0"/>
              </a:spcAft>
              <a:buFont typeface="Wingdings"/>
              <a:buNone/>
              <a:defRPr/>
            </a:pPr>
            <a:r>
              <a:rPr lang="el-GR" b="1" dirty="0">
                <a:latin typeface="Calibri" pitchFamily="34" charset="0"/>
              </a:rPr>
              <a:t>Η </a:t>
            </a:r>
            <a:r>
              <a:rPr lang="el-GR" sz="3100" b="1" dirty="0">
                <a:solidFill>
                  <a:srgbClr val="FFFF00"/>
                </a:solidFill>
                <a:latin typeface="Calibri" pitchFamily="34" charset="0"/>
              </a:rPr>
              <a:t>φυσική ασφάλεια </a:t>
            </a:r>
            <a:r>
              <a:rPr lang="el-GR" b="1" dirty="0">
                <a:latin typeface="Calibri" pitchFamily="34" charset="0"/>
              </a:rPr>
              <a:t>σημαίνει ότι ο νοσηλευτής προστατεύει το άτομο από δυνητικές ή πραγματικές βλάβες </a:t>
            </a:r>
            <a:r>
              <a:rPr lang="el-GR" dirty="0">
                <a:latin typeface="Calibri" pitchFamily="34" charset="0"/>
              </a:rPr>
              <a:t>με ενέργειες όπως τις παρακάτω:</a:t>
            </a:r>
            <a:endParaRPr lang="en-US" dirty="0">
              <a:latin typeface="Calibri" pitchFamily="34" charset="0"/>
            </a:endParaRPr>
          </a:p>
          <a:p>
            <a:pPr marL="274320" indent="-274320" fontAlgn="auto">
              <a:spcAft>
                <a:spcPts val="0"/>
              </a:spcAft>
              <a:buFont typeface="Wingdings"/>
              <a:buNone/>
              <a:defRPr/>
            </a:pPr>
            <a:endParaRPr lang="el-GR" dirty="0">
              <a:latin typeface="Calibri" pitchFamily="34" charset="0"/>
            </a:endParaRPr>
          </a:p>
          <a:p>
            <a:pPr marL="640080" lvl="1" indent="-274320" fontAlgn="auto">
              <a:spcAft>
                <a:spcPts val="0"/>
              </a:spcAft>
              <a:buFont typeface="Wingdings 2"/>
              <a:buChar char=""/>
              <a:defRPr/>
            </a:pPr>
            <a:r>
              <a:rPr lang="el-GR" sz="2400" dirty="0">
                <a:latin typeface="Calibri" pitchFamily="34" charset="0"/>
              </a:rPr>
              <a:t>Πλύσιμο των χεριών και χρήση άσηπτων τεχνικών για την πρόληψη των λοιμώξεων.</a:t>
            </a:r>
          </a:p>
          <a:p>
            <a:pPr marL="640080" lvl="1" indent="-274320" fontAlgn="auto">
              <a:spcAft>
                <a:spcPts val="0"/>
              </a:spcAft>
              <a:buFont typeface="Wingdings 2"/>
              <a:buChar char=""/>
              <a:defRPr/>
            </a:pPr>
            <a:r>
              <a:rPr lang="el-GR" sz="2400" dirty="0">
                <a:latin typeface="Calibri" pitchFamily="34" charset="0"/>
              </a:rPr>
              <a:t>Ασφαλή χορήγηση φαρμάκων.</a:t>
            </a:r>
          </a:p>
          <a:p>
            <a:pPr marL="640080" lvl="1" indent="-274320" fontAlgn="auto">
              <a:spcAft>
                <a:spcPts val="0"/>
              </a:spcAft>
              <a:buFont typeface="Wingdings 2"/>
              <a:buChar char=""/>
              <a:defRPr/>
            </a:pPr>
            <a:r>
              <a:rPr lang="el-GR" sz="2400" dirty="0">
                <a:latin typeface="Calibri" pitchFamily="34" charset="0"/>
              </a:rPr>
              <a:t>Κατάλληλη μετακίνηση και κινητοποίηση των ασθενών.</a:t>
            </a:r>
          </a:p>
          <a:p>
            <a:pPr marL="640080" lvl="1" indent="-274320" fontAlgn="auto">
              <a:spcAft>
                <a:spcPts val="0"/>
              </a:spcAft>
              <a:buFont typeface="Wingdings 2"/>
              <a:buChar char=""/>
              <a:defRPr/>
            </a:pPr>
            <a:r>
              <a:rPr lang="el-GR" sz="2400" dirty="0">
                <a:latin typeface="Calibri" pitchFamily="34" charset="0"/>
              </a:rPr>
              <a:t>Εκπαίδευση των γονέων σχετικά με τα φάρμακα που βρίσκονται στο σπίτι και είναι επικίνδυνα για τα παιδιά.</a:t>
            </a:r>
          </a:p>
          <a:p>
            <a:pPr marL="274320" indent="-274320" fontAlgn="auto">
              <a:spcAft>
                <a:spcPts val="0"/>
              </a:spcAft>
              <a:buFont typeface="Wingdings"/>
              <a:buChar char=""/>
              <a:defRPr/>
            </a:pPr>
            <a:endParaRPr lang="el-GR" b="1" dirty="0"/>
          </a:p>
          <a:p>
            <a:pPr marL="274320" indent="-274320" fontAlgn="auto">
              <a:spcAft>
                <a:spcPts val="0"/>
              </a:spcAft>
              <a:buFont typeface="Wingdings"/>
              <a:buChar char=""/>
              <a:defRPr/>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50" y="1600200"/>
            <a:ext cx="8286750" cy="3757613"/>
          </a:xfrm>
          <a:ln w="114300" cmpd="thickThin"/>
        </p:spPr>
        <p:style>
          <a:lnRef idx="2">
            <a:schemeClr val="accent2"/>
          </a:lnRef>
          <a:fillRef idx="1">
            <a:schemeClr val="lt1"/>
          </a:fillRef>
          <a:effectRef idx="0">
            <a:schemeClr val="accent2"/>
          </a:effectRef>
          <a:fontRef idx="minor">
            <a:schemeClr val="dk1"/>
          </a:fontRef>
        </p:style>
        <p:txBody>
          <a:bodyPr>
            <a:normAutofit/>
          </a:bodyPr>
          <a:lstStyle/>
          <a:p>
            <a:pPr marL="274320" indent="-274320" fontAlgn="auto">
              <a:spcAft>
                <a:spcPts val="0"/>
              </a:spcAft>
              <a:buFont typeface="Wingdings"/>
              <a:buNone/>
              <a:defRPr/>
            </a:pPr>
            <a:r>
              <a:rPr lang="el-GR" sz="2800" b="1" dirty="0">
                <a:solidFill>
                  <a:srgbClr val="00B050"/>
                </a:solidFill>
              </a:rPr>
              <a:t>Η συναισθηματική ασφάλεια και προστασία </a:t>
            </a:r>
            <a:r>
              <a:rPr lang="el-GR" dirty="0">
                <a:latin typeface="Calibri" pitchFamily="34" charset="0"/>
              </a:rPr>
              <a:t>συνεπάγεται εμπιστοσύνη στους άλλους και απελευθέρωση από κάθε φόβο, άγχος και ανησυχία, π.χ. εισαγόμενοι ασθενείς.</a:t>
            </a:r>
            <a:endParaRPr lang="en-US" dirty="0">
              <a:latin typeface="Calibri" pitchFamily="34" charset="0"/>
            </a:endParaRPr>
          </a:p>
          <a:p>
            <a:pPr marL="274320" indent="-274320" fontAlgn="auto">
              <a:spcAft>
                <a:spcPts val="0"/>
              </a:spcAft>
              <a:buFont typeface="Wingdings"/>
              <a:buNone/>
              <a:defRPr/>
            </a:pPr>
            <a:endParaRPr lang="el-GR" dirty="0">
              <a:latin typeface="Calibri" pitchFamily="34" charset="0"/>
            </a:endParaRPr>
          </a:p>
          <a:p>
            <a:pPr marL="274320" indent="-274320" fontAlgn="auto">
              <a:spcAft>
                <a:spcPts val="0"/>
              </a:spcAft>
              <a:buFont typeface="Wingdings"/>
              <a:buNone/>
              <a:defRPr/>
            </a:pPr>
            <a:r>
              <a:rPr lang="el-GR" dirty="0">
                <a:latin typeface="Calibri" pitchFamily="34" charset="0"/>
              </a:rPr>
              <a:t>Οι νοσηλευτές μπορούν να ικανοποιήσουν αυτές τις ανάγκες ενθαρρύνοντας τις </a:t>
            </a:r>
            <a:r>
              <a:rPr lang="el-GR" dirty="0">
                <a:solidFill>
                  <a:srgbClr val="FF0000"/>
                </a:solidFill>
                <a:latin typeface="Calibri" pitchFamily="34" charset="0"/>
              </a:rPr>
              <a:t>θρησκευτικές πρακτικές των ασθενών</a:t>
            </a:r>
            <a:r>
              <a:rPr lang="el-GR" dirty="0">
                <a:latin typeface="Calibri" pitchFamily="34" charset="0"/>
              </a:rPr>
              <a:t>, επιτρέποντας την όσο το δυνατόν </a:t>
            </a:r>
            <a:r>
              <a:rPr lang="el-GR" dirty="0">
                <a:solidFill>
                  <a:srgbClr val="FF0000"/>
                </a:solidFill>
                <a:latin typeface="Calibri" pitchFamily="34" charset="0"/>
              </a:rPr>
              <a:t>περισσότερο ανεξάρτητη λήψη αποφάσεων</a:t>
            </a:r>
            <a:r>
              <a:rPr lang="el-GR" dirty="0">
                <a:latin typeface="Calibri" pitchFamily="34" charset="0"/>
              </a:rPr>
              <a:t> και </a:t>
            </a:r>
            <a:r>
              <a:rPr lang="el-GR" dirty="0">
                <a:solidFill>
                  <a:srgbClr val="FF0000"/>
                </a:solidFill>
                <a:latin typeface="Calibri" pitchFamily="34" charset="0"/>
              </a:rPr>
              <a:t>έλεγχο.</a:t>
            </a:r>
          </a:p>
          <a:p>
            <a:pPr marL="274320" indent="-274320" fontAlgn="auto">
              <a:spcAft>
                <a:spcPts val="0"/>
              </a:spcAft>
              <a:buFont typeface="Wingdings"/>
              <a:buChar char=""/>
              <a:defRPr/>
            </a:pPr>
            <a:endParaRPr lang="el-GR" dirty="0"/>
          </a:p>
        </p:txBody>
      </p:sp>
      <p:sp>
        <p:nvSpPr>
          <p:cNvPr id="5" name="1 - Τίτλος"/>
          <p:cNvSpPr>
            <a:spLocks noGrp="1"/>
          </p:cNvSpPr>
          <p:nvPr>
            <p:ph type="title"/>
          </p:nvPr>
        </p:nvSpPr>
        <p:spPr>
          <a:xfrm>
            <a:off x="285720" y="274638"/>
            <a:ext cx="8429684" cy="654032"/>
          </a:xfrm>
        </p:spPr>
        <p:style>
          <a:lnRef idx="1">
            <a:schemeClr val="accent3"/>
          </a:lnRef>
          <a:fillRef idx="2">
            <a:schemeClr val="accent3"/>
          </a:fillRef>
          <a:effectRef idx="1">
            <a:schemeClr val="accent3"/>
          </a:effectRef>
          <a:fontRef idx="minor">
            <a:schemeClr val="dk1"/>
          </a:fontRef>
        </p:style>
        <p:txBody>
          <a:bodyPr>
            <a:normAutofit fontScale="90000"/>
          </a:bodyPr>
          <a:lstStyle/>
          <a:p>
            <a:pPr fontAlgn="auto">
              <a:spcAft>
                <a:spcPts val="0"/>
              </a:spcAft>
              <a:defRPr/>
            </a:pP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sz="2700" dirty="0" err="1"/>
              <a:t>Επ</a:t>
            </a:r>
            <a:r>
              <a:rPr lang="el-GR" sz="2200" dirty="0" err="1"/>
              <a:t>Ι</a:t>
            </a:r>
            <a:r>
              <a:rPr lang="el-GR" sz="2700" dirty="0" err="1"/>
              <a:t>πεδο</a:t>
            </a:r>
            <a:r>
              <a:rPr lang="el-GR" sz="2700" dirty="0"/>
              <a:t> 2: </a:t>
            </a:r>
            <a:r>
              <a:rPr lang="el-GR" sz="3100" b="1" dirty="0" err="1"/>
              <a:t>Αναγκη</a:t>
            </a:r>
            <a:r>
              <a:rPr lang="el-GR" sz="3100" b="1" dirty="0"/>
              <a:t> για </a:t>
            </a:r>
            <a:r>
              <a:rPr lang="el-GR" sz="3100" b="1" dirty="0" err="1"/>
              <a:t>αςφαλεια</a:t>
            </a:r>
            <a:r>
              <a:rPr lang="el-GR" sz="3100" b="1" dirty="0"/>
              <a:t> και προςταςια</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57200" y="1214438"/>
            <a:ext cx="8258175" cy="5259387"/>
          </a:xfrm>
        </p:spPr>
        <p:txBody>
          <a:bodyPr>
            <a:normAutofit fontScale="92500" lnSpcReduction="20000"/>
          </a:bodyPr>
          <a:lstStyle/>
          <a:p>
            <a:pPr marL="274320" indent="-274320" fontAlgn="auto">
              <a:spcAft>
                <a:spcPts val="0"/>
              </a:spcAft>
              <a:buFont typeface="Wingdings"/>
              <a:buChar char=""/>
              <a:defRPr/>
            </a:pPr>
            <a:r>
              <a:rPr lang="el-GR" dirty="0">
                <a:latin typeface="Calibri" pitchFamily="34" charset="0"/>
                <a:cs typeface="Times New Roman" pitchFamily="18" charset="0"/>
              </a:rPr>
              <a:t>Αποκαλούνται ανάγκες υψηλότερου επιπέδου.</a:t>
            </a:r>
          </a:p>
          <a:p>
            <a:pPr marL="274320" indent="-274320" fontAlgn="auto">
              <a:spcAft>
                <a:spcPts val="0"/>
              </a:spcAft>
              <a:buFont typeface="Wingdings"/>
              <a:buChar char=""/>
              <a:defRPr/>
            </a:pPr>
            <a:r>
              <a:rPr lang="el-GR" dirty="0">
                <a:latin typeface="Calibri" pitchFamily="34" charset="0"/>
                <a:cs typeface="Times New Roman" pitchFamily="18" charset="0"/>
              </a:rPr>
              <a:t>Περιλαμβάνουν την κατανόηση και αποδοχή των άλλων τόσο στην παροχή και στην αποδοχή αγάπης, όσο και την αίσθηση ότι ανήκουμε σε άλλους.</a:t>
            </a:r>
          </a:p>
          <a:p>
            <a:pPr marL="274320" indent="-274320" fontAlgn="auto">
              <a:spcAft>
                <a:spcPts val="0"/>
              </a:spcAft>
              <a:buFont typeface="Wingdings"/>
              <a:buChar char=""/>
              <a:defRPr/>
            </a:pPr>
            <a:r>
              <a:rPr lang="el-GR" dirty="0">
                <a:latin typeface="Calibri" pitchFamily="34" charset="0"/>
                <a:cs typeface="Times New Roman" pitchFamily="18" charset="0"/>
              </a:rPr>
              <a:t>Οι άνθρωποι οι οποίοι έχουν την αίσθηση ότι η ανάγκη τους για αγάπη δεν καλύπτεται βιώνουν συνήθως αισθήματα μοναξιάς και απομόνωσης ή αντίθετα μπορεί να γίνουν απαιτητικοί και επικριτικοί. </a:t>
            </a:r>
          </a:p>
          <a:p>
            <a:pPr marL="274320" indent="-274320" fontAlgn="auto">
              <a:spcAft>
                <a:spcPts val="0"/>
              </a:spcAft>
              <a:buFont typeface="Wingdings"/>
              <a:buChar char=""/>
              <a:defRPr/>
            </a:pPr>
            <a:endParaRPr lang="el-GR" dirty="0">
              <a:latin typeface="Calibri" pitchFamily="34" charset="0"/>
              <a:cs typeface="Times New Roman" pitchFamily="18" charset="0"/>
            </a:endParaRPr>
          </a:p>
          <a:p>
            <a:pPr marL="274320" indent="-274320" algn="ctr" fontAlgn="auto">
              <a:spcAft>
                <a:spcPts val="0"/>
              </a:spcAft>
              <a:buFont typeface="Wingdings"/>
              <a:buNone/>
              <a:defRPr/>
            </a:pPr>
            <a:r>
              <a:rPr lang="el-GR" b="1" dirty="0">
                <a:solidFill>
                  <a:srgbClr val="00B050"/>
                </a:solidFill>
                <a:latin typeface="Calibri" pitchFamily="34" charset="0"/>
                <a:cs typeface="Times New Roman" pitchFamily="18" charset="0"/>
              </a:rPr>
              <a:t>Πιθανές Νοσηλευτικές Παρεμβάσεις</a:t>
            </a:r>
          </a:p>
          <a:p>
            <a:pPr marL="274320" indent="-274320" fontAlgn="auto">
              <a:spcAft>
                <a:spcPts val="0"/>
              </a:spcAft>
              <a:buFont typeface="Wingdings"/>
              <a:buChar char=""/>
              <a:defRPr/>
            </a:pPr>
            <a:r>
              <a:rPr lang="el-GR" dirty="0">
                <a:latin typeface="Calibri" pitchFamily="34" charset="0"/>
                <a:cs typeface="Times New Roman" pitchFamily="18" charset="0"/>
              </a:rPr>
              <a:t>Η </a:t>
            </a:r>
            <a:r>
              <a:rPr lang="el-GR" b="1" dirty="0">
                <a:solidFill>
                  <a:schemeClr val="accent2">
                    <a:lumMod val="75000"/>
                  </a:schemeClr>
                </a:solidFill>
                <a:latin typeface="Calibri" pitchFamily="34" charset="0"/>
                <a:cs typeface="Times New Roman" pitchFamily="18" charset="0"/>
              </a:rPr>
              <a:t>οικογένεια και οι φίλοι </a:t>
            </a:r>
            <a:r>
              <a:rPr lang="el-GR" dirty="0">
                <a:latin typeface="Calibri" pitchFamily="34" charset="0"/>
                <a:cs typeface="Times New Roman" pitchFamily="18" charset="0"/>
              </a:rPr>
              <a:t>συμπεριλαμβάνονται στην παροχή φροντίδας του ασθενούς.</a:t>
            </a:r>
            <a:r>
              <a:rPr lang="el-GR" b="1" dirty="0">
                <a:solidFill>
                  <a:schemeClr val="accent2">
                    <a:lumMod val="75000"/>
                  </a:schemeClr>
                </a:solidFill>
                <a:latin typeface="Calibri" pitchFamily="34" charset="0"/>
                <a:cs typeface="Times New Roman" pitchFamily="18" charset="0"/>
              </a:rPr>
              <a:t> </a:t>
            </a:r>
            <a:endParaRPr lang="el-GR" dirty="0">
              <a:latin typeface="Calibri" pitchFamily="34" charset="0"/>
              <a:cs typeface="Times New Roman" pitchFamily="18" charset="0"/>
            </a:endParaRPr>
          </a:p>
          <a:p>
            <a:pPr marL="274320" indent="-274320" fontAlgn="auto">
              <a:spcAft>
                <a:spcPts val="0"/>
              </a:spcAft>
              <a:buFont typeface="Wingdings"/>
              <a:buChar char=""/>
              <a:defRPr/>
            </a:pPr>
            <a:r>
              <a:rPr lang="el-GR" dirty="0">
                <a:latin typeface="Calibri" pitchFamily="34" charset="0"/>
                <a:cs typeface="Times New Roman" pitchFamily="18" charset="0"/>
              </a:rPr>
              <a:t>Η </a:t>
            </a:r>
            <a:r>
              <a:rPr lang="el-GR" b="1" dirty="0">
                <a:solidFill>
                  <a:schemeClr val="accent2">
                    <a:lumMod val="75000"/>
                  </a:schemeClr>
                </a:solidFill>
                <a:latin typeface="Calibri" pitchFamily="34" charset="0"/>
                <a:cs typeface="Times New Roman" pitchFamily="18" charset="0"/>
              </a:rPr>
              <a:t>καλλιέργεια της σχέσης ασθενούς-νοσηλευτή </a:t>
            </a:r>
            <a:r>
              <a:rPr lang="el-GR" dirty="0">
                <a:latin typeface="Calibri" pitchFamily="34" charset="0"/>
                <a:cs typeface="Times New Roman" pitchFamily="18" charset="0"/>
              </a:rPr>
              <a:t>βασίζεται σε αμοιβαία κατανόηση και εμπιστοσύνη (</a:t>
            </a:r>
            <a:r>
              <a:rPr lang="el-GR" dirty="0">
                <a:solidFill>
                  <a:srgbClr val="FF0000"/>
                </a:solidFill>
                <a:latin typeface="Calibri" pitchFamily="34" charset="0"/>
                <a:cs typeface="Times New Roman" pitchFamily="18" charset="0"/>
              </a:rPr>
              <a:t>επίδειξη ενδιαφέροντος</a:t>
            </a:r>
            <a:r>
              <a:rPr lang="el-GR" dirty="0">
                <a:latin typeface="Calibri" pitchFamily="34" charset="0"/>
                <a:cs typeface="Times New Roman" pitchFamily="18" charset="0"/>
              </a:rPr>
              <a:t>, </a:t>
            </a:r>
            <a:r>
              <a:rPr lang="el-GR" dirty="0">
                <a:solidFill>
                  <a:srgbClr val="FF0000"/>
                </a:solidFill>
                <a:latin typeface="Calibri" pitchFamily="34" charset="0"/>
                <a:cs typeface="Times New Roman" pitchFamily="18" charset="0"/>
              </a:rPr>
              <a:t>ενθάρρυνση της επικοινωνίας </a:t>
            </a:r>
            <a:r>
              <a:rPr lang="el-GR" dirty="0">
                <a:latin typeface="Calibri" pitchFamily="34" charset="0"/>
                <a:cs typeface="Times New Roman" pitchFamily="18" charset="0"/>
              </a:rPr>
              <a:t>και </a:t>
            </a:r>
            <a:r>
              <a:rPr lang="el-GR" dirty="0">
                <a:solidFill>
                  <a:srgbClr val="FF0000"/>
                </a:solidFill>
                <a:latin typeface="Calibri" pitchFamily="34" charset="0"/>
                <a:cs typeface="Times New Roman" pitchFamily="18" charset="0"/>
              </a:rPr>
              <a:t>σεβασμός της </a:t>
            </a:r>
            <a:r>
              <a:rPr lang="el-GR" dirty="0" err="1">
                <a:solidFill>
                  <a:srgbClr val="FF0000"/>
                </a:solidFill>
                <a:latin typeface="Calibri" pitchFamily="34" charset="0"/>
                <a:cs typeface="Times New Roman" pitchFamily="18" charset="0"/>
              </a:rPr>
              <a:t>ιδιωτικότητας</a:t>
            </a:r>
            <a:r>
              <a:rPr lang="el-GR" dirty="0">
                <a:latin typeface="Calibri" pitchFamily="34" charset="0"/>
                <a:cs typeface="Times New Roman" pitchFamily="18" charset="0"/>
              </a:rPr>
              <a:t>).</a:t>
            </a:r>
          </a:p>
          <a:p>
            <a:pPr marL="274320" indent="-274320" fontAlgn="auto">
              <a:spcAft>
                <a:spcPts val="0"/>
              </a:spcAft>
              <a:buFont typeface="Wingdings"/>
              <a:buChar char=""/>
              <a:defRPr/>
            </a:pPr>
            <a:r>
              <a:rPr lang="el-GR" dirty="0">
                <a:latin typeface="Calibri" pitchFamily="34" charset="0"/>
                <a:cs typeface="Times New Roman" pitchFamily="18" charset="0"/>
              </a:rPr>
              <a:t>Οι </a:t>
            </a:r>
            <a:r>
              <a:rPr lang="el-GR" b="1" dirty="0">
                <a:solidFill>
                  <a:schemeClr val="accent2">
                    <a:lumMod val="75000"/>
                  </a:schemeClr>
                </a:solidFill>
                <a:latin typeface="Calibri" pitchFamily="34" charset="0"/>
                <a:cs typeface="Times New Roman" pitchFamily="18" charset="0"/>
              </a:rPr>
              <a:t>ασθενείς παραπέμπονται σε ομάδες με κοινά προβλήματα </a:t>
            </a:r>
            <a:r>
              <a:rPr lang="el-GR" dirty="0">
                <a:latin typeface="Calibri" pitchFamily="34" charset="0"/>
                <a:cs typeface="Times New Roman" pitchFamily="18" charset="0"/>
              </a:rPr>
              <a:t>(όπως ομάδες υποστήριξης ασθενών με καρκίνο).</a:t>
            </a:r>
          </a:p>
          <a:p>
            <a:pPr marL="274320" indent="-274320" fontAlgn="auto">
              <a:spcAft>
                <a:spcPts val="0"/>
              </a:spcAft>
              <a:buFont typeface="Wingdings"/>
              <a:buChar char=""/>
              <a:defRPr/>
            </a:pPr>
            <a:endParaRPr lang="el-GR" dirty="0"/>
          </a:p>
        </p:txBody>
      </p:sp>
      <p:sp>
        <p:nvSpPr>
          <p:cNvPr id="5" name="1 - Τίτλος"/>
          <p:cNvSpPr>
            <a:spLocks noGrp="1"/>
          </p:cNvSpPr>
          <p:nvPr>
            <p:ph type="title"/>
          </p:nvPr>
        </p:nvSpPr>
        <p:spPr>
          <a:xfrm>
            <a:off x="642910" y="142852"/>
            <a:ext cx="8286808" cy="857256"/>
          </a:xfrm>
        </p:spPr>
        <p:style>
          <a:lnRef idx="1">
            <a:schemeClr val="accent2"/>
          </a:lnRef>
          <a:fillRef idx="2">
            <a:schemeClr val="accent2"/>
          </a:fillRef>
          <a:effectRef idx="1">
            <a:schemeClr val="accent2"/>
          </a:effectRef>
          <a:fontRef idx="minor">
            <a:schemeClr val="dk1"/>
          </a:fontRef>
        </p:style>
        <p:txBody>
          <a:bodyPr>
            <a:normAutofit fontScale="90000"/>
          </a:bodyPr>
          <a:lstStyle/>
          <a:p>
            <a:pPr fontAlgn="auto">
              <a:spcAft>
                <a:spcPts val="0"/>
              </a:spcAft>
              <a:defRPr/>
            </a:pP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i="1" dirty="0"/>
              <a:t/>
            </a:r>
            <a:br>
              <a:rPr lang="el-GR" i="1" dirty="0"/>
            </a:br>
            <a:r>
              <a:rPr lang="el-GR" b="1" dirty="0"/>
              <a:t/>
            </a:r>
            <a:br>
              <a:rPr lang="el-GR" b="1" dirty="0"/>
            </a:br>
            <a:r>
              <a:rPr lang="el-GR" b="1" dirty="0"/>
              <a:t/>
            </a:r>
            <a:br>
              <a:rPr lang="el-GR" b="1" dirty="0"/>
            </a:br>
            <a:r>
              <a:rPr lang="el-GR" i="1" dirty="0"/>
              <a:t> </a:t>
            </a:r>
            <a:br>
              <a:rPr lang="el-GR" i="1" dirty="0"/>
            </a:br>
            <a:r>
              <a:rPr lang="el-GR" dirty="0"/>
              <a:t>Επιπεδο 3: </a:t>
            </a:r>
            <a:r>
              <a:rPr lang="el-GR" sz="2200" b="1" dirty="0" err="1"/>
              <a:t>Α</a:t>
            </a:r>
            <a:r>
              <a:rPr lang="el-GR" sz="2700" b="1" dirty="0" err="1"/>
              <a:t>ν</a:t>
            </a:r>
            <a:r>
              <a:rPr lang="el-GR" sz="2200" b="1" dirty="0" err="1"/>
              <a:t>Α</a:t>
            </a:r>
            <a:r>
              <a:rPr lang="el-GR" sz="2700" b="1" dirty="0" err="1"/>
              <a:t>γκη</a:t>
            </a:r>
            <a:r>
              <a:rPr lang="el-GR" sz="2700" b="1" dirty="0"/>
              <a:t> για </a:t>
            </a:r>
            <a:r>
              <a:rPr lang="el-GR" sz="2700" b="1" dirty="0" err="1"/>
              <a:t>αγ</a:t>
            </a:r>
            <a:r>
              <a:rPr lang="el-GR" sz="2200" b="1" dirty="0" err="1"/>
              <a:t>Α</a:t>
            </a:r>
            <a:r>
              <a:rPr lang="el-GR" sz="2700" b="1" dirty="0" err="1"/>
              <a:t>πη</a:t>
            </a:r>
            <a:r>
              <a:rPr lang="el-GR" sz="2700" b="1" dirty="0"/>
              <a:t> και </a:t>
            </a:r>
            <a:r>
              <a:rPr lang="el-GR" sz="2700" b="1" dirty="0" err="1"/>
              <a:t>α</a:t>
            </a:r>
            <a:r>
              <a:rPr lang="el-GR" sz="2200" b="1" dirty="0" err="1"/>
              <a:t>Ι</a:t>
            </a:r>
            <a:r>
              <a:rPr lang="el-GR" sz="2700" b="1" dirty="0" err="1"/>
              <a:t>ςθημα</a:t>
            </a:r>
            <a:r>
              <a:rPr lang="el-GR" sz="2700" b="1" dirty="0"/>
              <a:t> </a:t>
            </a:r>
            <a:r>
              <a:rPr lang="el-GR" sz="2200" b="1" dirty="0" err="1"/>
              <a:t>Ο</a:t>
            </a:r>
            <a:r>
              <a:rPr lang="el-GR" sz="2700" b="1" dirty="0" err="1"/>
              <a:t>τι</a:t>
            </a:r>
            <a:r>
              <a:rPr lang="el-GR" sz="2700" b="1" dirty="0"/>
              <a:t> </a:t>
            </a:r>
            <a:r>
              <a:rPr lang="el-GR" sz="2700" b="1" dirty="0" err="1"/>
              <a:t>αν</a:t>
            </a:r>
            <a:r>
              <a:rPr lang="el-GR" sz="2200" b="1" dirty="0" err="1"/>
              <a:t>Η</a:t>
            </a:r>
            <a:r>
              <a:rPr lang="el-GR" sz="2700" b="1" dirty="0" err="1"/>
              <a:t>κει</a:t>
            </a:r>
            <a:r>
              <a:rPr lang="el-GR" sz="2700" b="1" dirty="0"/>
              <a:t> </a:t>
            </a:r>
            <a:r>
              <a:rPr lang="el-GR" sz="2700" b="1" dirty="0" err="1"/>
              <a:t>κ</a:t>
            </a:r>
            <a:r>
              <a:rPr lang="el-GR" sz="2200" b="1" dirty="0" err="1"/>
              <a:t>Α</a:t>
            </a:r>
            <a:r>
              <a:rPr lang="el-GR" sz="2700" b="1" dirty="0" err="1"/>
              <a:t>που</a:t>
            </a:r>
            <a:endParaRPr lang="el-GR"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fontAlgn="auto">
              <a:spcAft>
                <a:spcPts val="0"/>
              </a:spcAft>
              <a:defRPr/>
            </a:pPr>
            <a:endParaRPr lang="el-GR"/>
          </a:p>
        </p:txBody>
      </p:sp>
      <p:pic>
        <p:nvPicPr>
          <p:cNvPr id="31746" name="Picture 2" descr="F:\tomos 1\2-2.tif"/>
          <p:cNvPicPr>
            <a:picLocks noGrp="1" noChangeAspect="1" noChangeArrowheads="1"/>
          </p:cNvPicPr>
          <p:nvPr>
            <p:ph sz="quarter" idx="1"/>
          </p:nvPr>
        </p:nvPicPr>
        <p:blipFill>
          <a:blip r:embed="rId3"/>
          <a:srcRect/>
          <a:stretch>
            <a:fillRect/>
          </a:stretch>
        </p:blipFill>
        <p:spPr>
          <a:xfrm>
            <a:off x="0" y="0"/>
            <a:ext cx="8001000"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862</TotalTime>
  <Words>1797</Words>
  <Application>Microsoft Office PowerPoint</Application>
  <PresentationFormat>On-screen Show (4:3)</PresentationFormat>
  <Paragraphs>199</Paragraphs>
  <Slides>23</Slides>
  <Notes>23</Notes>
  <HiddenSlides>1</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23</vt:i4>
      </vt:variant>
    </vt:vector>
  </HeadingPairs>
  <TitlesOfParts>
    <vt:vector size="36" baseType="lpstr">
      <vt:lpstr>Century Schoolbook</vt:lpstr>
      <vt:lpstr>Arial</vt:lpstr>
      <vt:lpstr>Wingdings</vt:lpstr>
      <vt:lpstr>Wingdings 2</vt:lpstr>
      <vt:lpstr>Calibri</vt:lpstr>
      <vt:lpstr>Times New Roman</vt:lpstr>
      <vt:lpstr>Προεξοχή</vt:lpstr>
      <vt:lpstr>Προεξοχή</vt:lpstr>
      <vt:lpstr>Προεξοχή</vt:lpstr>
      <vt:lpstr>Προεξοχή</vt:lpstr>
      <vt:lpstr>Προεξοχή</vt:lpstr>
      <vt:lpstr>Προεξοχή</vt:lpstr>
      <vt:lpstr>Προεξοχή</vt:lpstr>
      <vt:lpstr>      ΕΙΣΑΓΩΓΗ ΣΤΗ ΝΟΣΗΛΕΥΤΙΚΗ ΕΠΙΣΤΗΜΗ  ΚΑΙ ΤΗ ΦΡΟΝΤΙΔΑ ΥΓΕΙΑΣ   ΒΑΣΙΚΕΣ  ΑΝΘΡΩΠΙΝΕΣ  ΑΝΑΓΚΕΣ   ΑΤΟΜΟ,  ΟΙΚΟΓΕΝΕΙΑ ΚΑΙ  ΚΟΙΝΟΤΗΤΑ</vt:lpstr>
      <vt:lpstr>BBBS88</vt:lpstr>
      <vt:lpstr>Slide 3</vt:lpstr>
      <vt:lpstr>ΝΟΣΗΛΕΥΤΙΚΕΣ ΠΡΟΤΕΡΑΙΟΤΗΤΕΣ   ΠΑΡΑΔΕΙΓΜΑ</vt:lpstr>
      <vt:lpstr>ΕΠΙΠΕΔΑ ΑΝΑΓΚΩΝ ΕΠΙΠΕΔΟ 1: ΒΙΟΛΟΓΙΚΕΣ ΑΝΑΓΚΕΣ</vt:lpstr>
      <vt:lpstr>Slide 6</vt:lpstr>
      <vt:lpstr>Slide 7</vt:lpstr>
      <vt:lpstr>Slide 8</vt:lpstr>
      <vt:lpstr>Slide 9</vt:lpstr>
      <vt:lpstr>    ΕΠΙΠΕΔΟ 4: ΑΝΑΓΚΗ ΓΙΑ ΑΥΤΟΕΚΤΙΜΗΣΗ</vt:lpstr>
      <vt:lpstr>          ΕΠΙΠΕΔΟ 4: ΑΝAΓΚΗ ΓΙΑ ΑΥΤΟΕΚΤΙΜΗΣΗ</vt:lpstr>
      <vt:lpstr>ΕΠΙΠΕΔΟ 5: ΑΝΑΓΚΗ ΓΙΑ ΑΥΤΟΠΡΑΓΜΑΤΩΣΗ</vt:lpstr>
      <vt:lpstr>Η ΟΙΚΟΓΕΝΕΙΑ</vt:lpstr>
      <vt:lpstr>ΟΙΚΟΓΕΝΕΙΑΚΕΣ ΔΟΜΕΣ</vt:lpstr>
      <vt:lpstr>ΒΑΣΙΚΕΣ   ΛΕΙΤΟΥΡΓΙΕΣ   ΤΗΣ ΟΙΚΟΓΕΝΕΙΑΣ</vt:lpstr>
      <vt:lpstr>Slide 16</vt:lpstr>
      <vt:lpstr>ΑΞΙΟΛOΓΗΣΗ  ΤΗΣ  ΟΙΚΟΓΕΝΕΙΑΣ</vt:lpstr>
      <vt:lpstr>ΕΠΙΠΤΩΣΕΙΣ ΤΗΣ ΑΣΘΕΝΕΙΑΣ ΣΤΗΝ ΟΙΚΟΓΕΝΕΙΑ</vt:lpstr>
      <vt:lpstr>ΠΑΡΑΓΟΝΤΕΣ  ΚΙΝΔΥΝΟΥ   ΓΙΑ  ΕΜΦΑΝΙΣΗ ΠΡΟΒΛΗΜΑΤΩΝ  ΥΓΕΙΑΣ  ΣΤΗΝ  ΟΙΚΟΓΕΝΕΙΑ</vt:lpstr>
      <vt:lpstr>Slide 20</vt:lpstr>
      <vt:lpstr>Η ΚΟΙΝΟΤΗΤΑ</vt:lpstr>
      <vt:lpstr>ΚΟΙΝΟΤΙΚΟΙ ΠΑΡΑΓΟΝΤΕΣ ΠΟΥ ΕΠΗΡΕΑΖΟΥΝ ΤΗΝ ΥΓΕΙΑ </vt:lpstr>
      <vt:lpstr>Ο ΝΟΣΗΛΕΥΤΗΣ  ΣΤΗΝ  ΚΟΙΝΟΤΗΤA ΚΟΙΝΟΤΙΚΟΣ ΝΟΣΗΛΕΥΤΗΣ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2021-04-09T08:20:27Z</dcterms:modified>
</cp:coreProperties>
</file>