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44"/>
  </p:notesMasterIdLst>
  <p:sldIdLst>
    <p:sldId id="256" r:id="rId2"/>
    <p:sldId id="274" r:id="rId3"/>
    <p:sldId id="276" r:id="rId4"/>
    <p:sldId id="277" r:id="rId5"/>
    <p:sldId id="278" r:id="rId6"/>
    <p:sldId id="258" r:id="rId7"/>
    <p:sldId id="259" r:id="rId8"/>
    <p:sldId id="260" r:id="rId9"/>
    <p:sldId id="261" r:id="rId10"/>
    <p:sldId id="268" r:id="rId11"/>
    <p:sldId id="262" r:id="rId12"/>
    <p:sldId id="279" r:id="rId13"/>
    <p:sldId id="280" r:id="rId14"/>
    <p:sldId id="281" r:id="rId15"/>
    <p:sldId id="282" r:id="rId16"/>
    <p:sldId id="288" r:id="rId17"/>
    <p:sldId id="283" r:id="rId18"/>
    <p:sldId id="284" r:id="rId19"/>
    <p:sldId id="287" r:id="rId20"/>
    <p:sldId id="264" r:id="rId21"/>
    <p:sldId id="265" r:id="rId22"/>
    <p:sldId id="266" r:id="rId23"/>
    <p:sldId id="270" r:id="rId24"/>
    <p:sldId id="271" r:id="rId25"/>
    <p:sldId id="272" r:id="rId26"/>
    <p:sldId id="301" r:id="rId27"/>
    <p:sldId id="302" r:id="rId28"/>
    <p:sldId id="289" r:id="rId29"/>
    <p:sldId id="290" r:id="rId30"/>
    <p:sldId id="294" r:id="rId31"/>
    <p:sldId id="300" r:id="rId32"/>
    <p:sldId id="307" r:id="rId33"/>
    <p:sldId id="298" r:id="rId34"/>
    <p:sldId id="303" r:id="rId35"/>
    <p:sldId id="304" r:id="rId36"/>
    <p:sldId id="293" r:id="rId37"/>
    <p:sldId id="306" r:id="rId38"/>
    <p:sldId id="305" r:id="rId39"/>
    <p:sldId id="308" r:id="rId40"/>
    <p:sldId id="309" r:id="rId41"/>
    <p:sldId id="310" r:id="rId42"/>
    <p:sldId id="311"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9240" autoAdjust="0"/>
  </p:normalViewPr>
  <p:slideViewPr>
    <p:cSldViewPr>
      <p:cViewPr varScale="1">
        <p:scale>
          <a:sx n="82" d="100"/>
          <a:sy n="82" d="100"/>
        </p:scale>
        <p:origin x="1474" y="72"/>
      </p:cViewPr>
      <p:guideLst>
        <p:guide orient="horz" pos="2160"/>
        <p:guide pos="2880"/>
      </p:guideLst>
    </p:cSldViewPr>
  </p:slideViewPr>
  <p:outlineViewPr>
    <p:cViewPr>
      <p:scale>
        <a:sx n="33" d="100"/>
        <a:sy n="33" d="100"/>
      </p:scale>
      <p:origin x="0" y="-3576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rina alimperti" userId="9697824bd5314865" providerId="LiveId" clId="{E79F6E8C-9BA7-4048-89EC-6D61F0A5B237}"/>
    <pc:docChg chg="undo redo custSel addSld delSld modSld sldOrd">
      <pc:chgData name="katerina alimperti" userId="9697824bd5314865" providerId="LiveId" clId="{E79F6E8C-9BA7-4048-89EC-6D61F0A5B237}" dt="2021-11-25T11:17:11.425" v="6988" actId="255"/>
      <pc:docMkLst>
        <pc:docMk/>
      </pc:docMkLst>
      <pc:sldChg chg="addSp modSp mod">
        <pc:chgData name="katerina alimperti" userId="9697824bd5314865" providerId="LiveId" clId="{E79F6E8C-9BA7-4048-89EC-6D61F0A5B237}" dt="2021-11-22T12:48:40.472" v="3533" actId="2711"/>
        <pc:sldMkLst>
          <pc:docMk/>
          <pc:sldMk cId="0" sldId="256"/>
        </pc:sldMkLst>
        <pc:spChg chg="mod">
          <ac:chgData name="katerina alimperti" userId="9697824bd5314865" providerId="LiveId" clId="{E79F6E8C-9BA7-4048-89EC-6D61F0A5B237}" dt="2021-11-22T12:48:40.472" v="3533" actId="2711"/>
          <ac:spMkLst>
            <pc:docMk/>
            <pc:sldMk cId="0" sldId="256"/>
            <ac:spMk id="2" creationId="{00000000-0000-0000-0000-000000000000}"/>
          </ac:spMkLst>
        </pc:spChg>
        <pc:spChg chg="mod">
          <ac:chgData name="katerina alimperti" userId="9697824bd5314865" providerId="LiveId" clId="{E79F6E8C-9BA7-4048-89EC-6D61F0A5B237}" dt="2021-11-20T10:16:56.298" v="1054" actId="14100"/>
          <ac:spMkLst>
            <pc:docMk/>
            <pc:sldMk cId="0" sldId="256"/>
            <ac:spMk id="3" creationId="{00000000-0000-0000-0000-000000000000}"/>
          </ac:spMkLst>
        </pc:spChg>
        <pc:spChg chg="add mod">
          <ac:chgData name="katerina alimperti" userId="9697824bd5314865" providerId="LiveId" clId="{E79F6E8C-9BA7-4048-89EC-6D61F0A5B237}" dt="2021-11-20T10:17:27.680" v="1056" actId="14100"/>
          <ac:spMkLst>
            <pc:docMk/>
            <pc:sldMk cId="0" sldId="256"/>
            <ac:spMk id="5" creationId="{68EB234D-CB86-4125-9FD9-DD911A7FFB88}"/>
          </ac:spMkLst>
        </pc:spChg>
      </pc:sldChg>
      <pc:sldChg chg="modSp del mod">
        <pc:chgData name="katerina alimperti" userId="9697824bd5314865" providerId="LiveId" clId="{E79F6E8C-9BA7-4048-89EC-6D61F0A5B237}" dt="2021-11-20T09:03:24.338" v="105" actId="2696"/>
        <pc:sldMkLst>
          <pc:docMk/>
          <pc:sldMk cId="0" sldId="257"/>
        </pc:sldMkLst>
        <pc:spChg chg="mod">
          <ac:chgData name="katerina alimperti" userId="9697824bd5314865" providerId="LiveId" clId="{E79F6E8C-9BA7-4048-89EC-6D61F0A5B237}" dt="2021-11-20T09:02:16.020" v="103"/>
          <ac:spMkLst>
            <pc:docMk/>
            <pc:sldMk cId="0" sldId="257"/>
            <ac:spMk id="2" creationId="{00000000-0000-0000-0000-000000000000}"/>
          </ac:spMkLst>
        </pc:spChg>
        <pc:spChg chg="mod">
          <ac:chgData name="katerina alimperti" userId="9697824bd5314865" providerId="LiveId" clId="{E79F6E8C-9BA7-4048-89EC-6D61F0A5B237}" dt="2021-11-20T09:02:16.020" v="103"/>
          <ac:spMkLst>
            <pc:docMk/>
            <pc:sldMk cId="0" sldId="257"/>
            <ac:spMk id="3" creationId="{00000000-0000-0000-0000-000000000000}"/>
          </ac:spMkLst>
        </pc:spChg>
      </pc:sldChg>
      <pc:sldChg chg="new del">
        <pc:chgData name="katerina alimperti" userId="9697824bd5314865" providerId="LiveId" clId="{E79F6E8C-9BA7-4048-89EC-6D61F0A5B237}" dt="2021-11-20T09:04:17.156" v="109" actId="2696"/>
        <pc:sldMkLst>
          <pc:docMk/>
          <pc:sldMk cId="2680037653" sldId="257"/>
        </pc:sldMkLst>
      </pc:sldChg>
      <pc:sldChg chg="modSp new mod">
        <pc:chgData name="katerina alimperti" userId="9697824bd5314865" providerId="LiveId" clId="{E79F6E8C-9BA7-4048-89EC-6D61F0A5B237}" dt="2021-11-22T12:49:38.475" v="3536" actId="27636"/>
        <pc:sldMkLst>
          <pc:docMk/>
          <pc:sldMk cId="3812379416" sldId="257"/>
        </pc:sldMkLst>
        <pc:spChg chg="mod">
          <ac:chgData name="katerina alimperti" userId="9697824bd5314865" providerId="LiveId" clId="{E79F6E8C-9BA7-4048-89EC-6D61F0A5B237}" dt="2021-11-22T12:49:13.375" v="3534" actId="2711"/>
          <ac:spMkLst>
            <pc:docMk/>
            <pc:sldMk cId="3812379416" sldId="257"/>
            <ac:spMk id="2" creationId="{F259BCF1-8E46-459C-A2D5-410444E49112}"/>
          </ac:spMkLst>
        </pc:spChg>
        <pc:spChg chg="mod">
          <ac:chgData name="katerina alimperti" userId="9697824bd5314865" providerId="LiveId" clId="{E79F6E8C-9BA7-4048-89EC-6D61F0A5B237}" dt="2021-11-22T12:49:38.475" v="3536" actId="27636"/>
          <ac:spMkLst>
            <pc:docMk/>
            <pc:sldMk cId="3812379416" sldId="257"/>
            <ac:spMk id="3" creationId="{0DEC1821-88DF-4385-987A-8EB6DE98A558}"/>
          </ac:spMkLst>
        </pc:spChg>
      </pc:sldChg>
      <pc:sldChg chg="new del">
        <pc:chgData name="katerina alimperti" userId="9697824bd5314865" providerId="LiveId" clId="{E79F6E8C-9BA7-4048-89EC-6D61F0A5B237}" dt="2021-11-20T10:00:09.894" v="652" actId="2696"/>
        <pc:sldMkLst>
          <pc:docMk/>
          <pc:sldMk cId="904065743" sldId="258"/>
        </pc:sldMkLst>
      </pc:sldChg>
      <pc:sldChg chg="new del">
        <pc:chgData name="katerina alimperti" userId="9697824bd5314865" providerId="LiveId" clId="{E79F6E8C-9BA7-4048-89EC-6D61F0A5B237}" dt="2021-11-20T09:03:33.095" v="106" actId="2696"/>
        <pc:sldMkLst>
          <pc:docMk/>
          <pc:sldMk cId="1106134854" sldId="258"/>
        </pc:sldMkLst>
      </pc:sldChg>
      <pc:sldChg chg="modSp new mod">
        <pc:chgData name="katerina alimperti" userId="9697824bd5314865" providerId="LiveId" clId="{E79F6E8C-9BA7-4048-89EC-6D61F0A5B237}" dt="2021-11-22T12:50:19.547" v="3538" actId="2711"/>
        <pc:sldMkLst>
          <pc:docMk/>
          <pc:sldMk cId="3419704095" sldId="258"/>
        </pc:sldMkLst>
        <pc:spChg chg="mod">
          <ac:chgData name="katerina alimperti" userId="9697824bd5314865" providerId="LiveId" clId="{E79F6E8C-9BA7-4048-89EC-6D61F0A5B237}" dt="2021-11-22T12:50:06.998" v="3537" actId="2711"/>
          <ac:spMkLst>
            <pc:docMk/>
            <pc:sldMk cId="3419704095" sldId="258"/>
            <ac:spMk id="2" creationId="{ED3F1488-B3C0-473E-A8C1-21CBD8768325}"/>
          </ac:spMkLst>
        </pc:spChg>
        <pc:spChg chg="mod">
          <ac:chgData name="katerina alimperti" userId="9697824bd5314865" providerId="LiveId" clId="{E79F6E8C-9BA7-4048-89EC-6D61F0A5B237}" dt="2021-11-22T12:50:19.547" v="3538" actId="2711"/>
          <ac:spMkLst>
            <pc:docMk/>
            <pc:sldMk cId="3419704095" sldId="258"/>
            <ac:spMk id="3" creationId="{0412A653-BE62-4B6D-AFC7-AF23BDE6003B}"/>
          </ac:spMkLst>
        </pc:spChg>
      </pc:sldChg>
      <pc:sldChg chg="delSp modSp add del mod">
        <pc:chgData name="katerina alimperti" userId="9697824bd5314865" providerId="LiveId" clId="{E79F6E8C-9BA7-4048-89EC-6D61F0A5B237}" dt="2021-11-20T09:04:56.798" v="116" actId="2696"/>
        <pc:sldMkLst>
          <pc:docMk/>
          <pc:sldMk cId="3992260522" sldId="258"/>
        </pc:sldMkLst>
        <pc:spChg chg="mod">
          <ac:chgData name="katerina alimperti" userId="9697824bd5314865" providerId="LiveId" clId="{E79F6E8C-9BA7-4048-89EC-6D61F0A5B237}" dt="2021-11-20T09:04:23.455" v="111" actId="27636"/>
          <ac:spMkLst>
            <pc:docMk/>
            <pc:sldMk cId="3992260522" sldId="258"/>
            <ac:spMk id="2" creationId="{00000000-0000-0000-0000-000000000000}"/>
          </ac:spMkLst>
        </pc:spChg>
        <pc:spChg chg="mod">
          <ac:chgData name="katerina alimperti" userId="9697824bd5314865" providerId="LiveId" clId="{E79F6E8C-9BA7-4048-89EC-6D61F0A5B237}" dt="2021-11-20T09:04:30.793" v="113" actId="20577"/>
          <ac:spMkLst>
            <pc:docMk/>
            <pc:sldMk cId="3992260522" sldId="258"/>
            <ac:spMk id="3" creationId="{00000000-0000-0000-0000-000000000000}"/>
          </ac:spMkLst>
        </pc:spChg>
        <pc:spChg chg="del mod">
          <ac:chgData name="katerina alimperti" userId="9697824bd5314865" providerId="LiveId" clId="{E79F6E8C-9BA7-4048-89EC-6D61F0A5B237}" dt="2021-11-20T09:04:45.140" v="115"/>
          <ac:spMkLst>
            <pc:docMk/>
            <pc:sldMk cId="3992260522" sldId="258"/>
            <ac:spMk id="5" creationId="{68EB234D-CB86-4125-9FD9-DD911A7FFB88}"/>
          </ac:spMkLst>
        </pc:spChg>
      </pc:sldChg>
      <pc:sldChg chg="new del">
        <pc:chgData name="katerina alimperti" userId="9697824bd5314865" providerId="LiveId" clId="{E79F6E8C-9BA7-4048-89EC-6D61F0A5B237}" dt="2021-11-20T10:00:15.276" v="653" actId="2696"/>
        <pc:sldMkLst>
          <pc:docMk/>
          <pc:sldMk cId="1803449199" sldId="259"/>
        </pc:sldMkLst>
      </pc:sldChg>
      <pc:sldChg chg="addSp delSp modSp new add del mod">
        <pc:chgData name="katerina alimperti" userId="9697824bd5314865" providerId="LiveId" clId="{E79F6E8C-9BA7-4048-89EC-6D61F0A5B237}" dt="2021-11-22T12:52:19.709" v="3551" actId="255"/>
        <pc:sldMkLst>
          <pc:docMk/>
          <pc:sldMk cId="4264943524" sldId="259"/>
        </pc:sldMkLst>
        <pc:spChg chg="mod">
          <ac:chgData name="katerina alimperti" userId="9697824bd5314865" providerId="LiveId" clId="{E79F6E8C-9BA7-4048-89EC-6D61F0A5B237}" dt="2021-11-22T12:50:42.510" v="3539" actId="2711"/>
          <ac:spMkLst>
            <pc:docMk/>
            <pc:sldMk cId="4264943524" sldId="259"/>
            <ac:spMk id="2" creationId="{722EB52E-B348-4942-A7D6-FD0774C640F6}"/>
          </ac:spMkLst>
        </pc:spChg>
        <pc:spChg chg="del">
          <ac:chgData name="katerina alimperti" userId="9697824bd5314865" providerId="LiveId" clId="{E79F6E8C-9BA7-4048-89EC-6D61F0A5B237}" dt="2021-11-20T10:28:49.370" v="1236" actId="478"/>
          <ac:spMkLst>
            <pc:docMk/>
            <pc:sldMk cId="4264943524" sldId="259"/>
            <ac:spMk id="3" creationId="{1BD62EDA-3D97-4EAD-BE07-7F9E3D8AF52F}"/>
          </ac:spMkLst>
        </pc:spChg>
        <pc:spChg chg="add del mod">
          <ac:chgData name="katerina alimperti" userId="9697824bd5314865" providerId="LiveId" clId="{E79F6E8C-9BA7-4048-89EC-6D61F0A5B237}" dt="2021-11-20T10:22:13.076" v="1145" actId="11529"/>
          <ac:spMkLst>
            <pc:docMk/>
            <pc:sldMk cId="4264943524" sldId="259"/>
            <ac:spMk id="4" creationId="{AE06A7F9-4E57-4917-BB3D-42BCFA54E94D}"/>
          </ac:spMkLst>
        </pc:spChg>
        <pc:graphicFrameChg chg="add mod modGraphic">
          <ac:chgData name="katerina alimperti" userId="9697824bd5314865" providerId="LiveId" clId="{E79F6E8C-9BA7-4048-89EC-6D61F0A5B237}" dt="2021-11-22T12:52:19.709" v="3551" actId="255"/>
          <ac:graphicFrameMkLst>
            <pc:docMk/>
            <pc:sldMk cId="4264943524" sldId="259"/>
            <ac:graphicFrameMk id="5" creationId="{10C6DAD6-5781-4750-8EE9-8962C3581238}"/>
          </ac:graphicFrameMkLst>
        </pc:graphicFrameChg>
      </pc:sldChg>
      <pc:sldChg chg="addSp delSp modSp new mod">
        <pc:chgData name="katerina alimperti" userId="9697824bd5314865" providerId="LiveId" clId="{E79F6E8C-9BA7-4048-89EC-6D61F0A5B237}" dt="2021-11-22T17:43:11.103" v="4529" actId="20577"/>
        <pc:sldMkLst>
          <pc:docMk/>
          <pc:sldMk cId="1772193255" sldId="260"/>
        </pc:sldMkLst>
        <pc:spChg chg="del mod">
          <ac:chgData name="katerina alimperti" userId="9697824bd5314865" providerId="LiveId" clId="{E79F6E8C-9BA7-4048-89EC-6D61F0A5B237}" dt="2021-11-22T08:25:56.838" v="1334" actId="478"/>
          <ac:spMkLst>
            <pc:docMk/>
            <pc:sldMk cId="1772193255" sldId="260"/>
            <ac:spMk id="2" creationId="{41862089-7020-45B0-8793-445799B8D9DE}"/>
          </ac:spMkLst>
        </pc:spChg>
        <pc:spChg chg="mod">
          <ac:chgData name="katerina alimperti" userId="9697824bd5314865" providerId="LiveId" clId="{E79F6E8C-9BA7-4048-89EC-6D61F0A5B237}" dt="2021-11-22T17:43:11.103" v="4529" actId="20577"/>
          <ac:spMkLst>
            <pc:docMk/>
            <pc:sldMk cId="1772193255" sldId="260"/>
            <ac:spMk id="3" creationId="{5F1F25F1-A46E-4FF1-9E48-38606CFDF4D9}"/>
          </ac:spMkLst>
        </pc:spChg>
        <pc:spChg chg="add del mod">
          <ac:chgData name="katerina alimperti" userId="9697824bd5314865" providerId="LiveId" clId="{E79F6E8C-9BA7-4048-89EC-6D61F0A5B237}" dt="2021-11-22T08:26:11.338" v="1335" actId="478"/>
          <ac:spMkLst>
            <pc:docMk/>
            <pc:sldMk cId="1772193255" sldId="260"/>
            <ac:spMk id="8" creationId="{5F1F43B7-C7E9-44A1-A484-51D0B9A17CA8}"/>
          </ac:spMkLst>
        </pc:spChg>
        <pc:graphicFrameChg chg="add del modGraphic">
          <ac:chgData name="katerina alimperti" userId="9697824bd5314865" providerId="LiveId" clId="{E79F6E8C-9BA7-4048-89EC-6D61F0A5B237}" dt="2021-11-20T10:54:01.846" v="1333" actId="1032"/>
          <ac:graphicFrameMkLst>
            <pc:docMk/>
            <pc:sldMk cId="1772193255" sldId="260"/>
            <ac:graphicFrameMk id="6" creationId="{CB4B49E0-FB47-4493-B1D6-4A64DEFB3044}"/>
          </ac:graphicFrameMkLst>
        </pc:graphicFrameChg>
        <pc:picChg chg="add del">
          <ac:chgData name="katerina alimperti" userId="9697824bd5314865" providerId="LiveId" clId="{E79F6E8C-9BA7-4048-89EC-6D61F0A5B237}" dt="2021-11-20T10:41:07.959" v="1251" actId="22"/>
          <ac:picMkLst>
            <pc:docMk/>
            <pc:sldMk cId="1772193255" sldId="260"/>
            <ac:picMk id="5" creationId="{633963E0-46DD-4E9F-99DA-C7EAD930522A}"/>
          </ac:picMkLst>
        </pc:picChg>
      </pc:sldChg>
      <pc:sldChg chg="modSp new mod">
        <pc:chgData name="katerina alimperti" userId="9697824bd5314865" providerId="LiveId" clId="{E79F6E8C-9BA7-4048-89EC-6D61F0A5B237}" dt="2021-11-22T12:53:29.137" v="3555" actId="2711"/>
        <pc:sldMkLst>
          <pc:docMk/>
          <pc:sldMk cId="1417631284" sldId="261"/>
        </pc:sldMkLst>
        <pc:spChg chg="mod">
          <ac:chgData name="katerina alimperti" userId="9697824bd5314865" providerId="LiveId" clId="{E79F6E8C-9BA7-4048-89EC-6D61F0A5B237}" dt="2021-11-22T12:53:13.712" v="3554" actId="2711"/>
          <ac:spMkLst>
            <pc:docMk/>
            <pc:sldMk cId="1417631284" sldId="261"/>
            <ac:spMk id="2" creationId="{36A82103-9685-43DB-9203-402FEE910F42}"/>
          </ac:spMkLst>
        </pc:spChg>
        <pc:spChg chg="mod">
          <ac:chgData name="katerina alimperti" userId="9697824bd5314865" providerId="LiveId" clId="{E79F6E8C-9BA7-4048-89EC-6D61F0A5B237}" dt="2021-11-22T12:53:29.137" v="3555" actId="2711"/>
          <ac:spMkLst>
            <pc:docMk/>
            <pc:sldMk cId="1417631284" sldId="261"/>
            <ac:spMk id="3" creationId="{6FA5D725-8284-452F-9770-478EFAF37EDF}"/>
          </ac:spMkLst>
        </pc:spChg>
      </pc:sldChg>
      <pc:sldChg chg="modSp new mod">
        <pc:chgData name="katerina alimperti" userId="9697824bd5314865" providerId="LiveId" clId="{E79F6E8C-9BA7-4048-89EC-6D61F0A5B237}" dt="2021-11-22T12:54:28.878" v="3558" actId="2711"/>
        <pc:sldMkLst>
          <pc:docMk/>
          <pc:sldMk cId="1231242730" sldId="262"/>
        </pc:sldMkLst>
        <pc:spChg chg="mod">
          <ac:chgData name="katerina alimperti" userId="9697824bd5314865" providerId="LiveId" clId="{E79F6E8C-9BA7-4048-89EC-6D61F0A5B237}" dt="2021-11-22T12:54:17.413" v="3557" actId="2711"/>
          <ac:spMkLst>
            <pc:docMk/>
            <pc:sldMk cId="1231242730" sldId="262"/>
            <ac:spMk id="2" creationId="{F106AEFD-F981-4E0C-92EC-9C0D87F9488C}"/>
          </ac:spMkLst>
        </pc:spChg>
        <pc:spChg chg="mod">
          <ac:chgData name="katerina alimperti" userId="9697824bd5314865" providerId="LiveId" clId="{E79F6E8C-9BA7-4048-89EC-6D61F0A5B237}" dt="2021-11-22T12:54:28.878" v="3558" actId="2711"/>
          <ac:spMkLst>
            <pc:docMk/>
            <pc:sldMk cId="1231242730" sldId="262"/>
            <ac:spMk id="3" creationId="{E9CC15DB-B810-4EF7-A596-274FCDF10759}"/>
          </ac:spMkLst>
        </pc:spChg>
      </pc:sldChg>
      <pc:sldChg chg="addSp delSp modSp new mod">
        <pc:chgData name="katerina alimperti" userId="9697824bd5314865" providerId="LiveId" clId="{E79F6E8C-9BA7-4048-89EC-6D61F0A5B237}" dt="2021-11-22T11:08:04.253" v="2786" actId="14100"/>
        <pc:sldMkLst>
          <pc:docMk/>
          <pc:sldMk cId="3987361306" sldId="263"/>
        </pc:sldMkLst>
        <pc:spChg chg="add del mod">
          <ac:chgData name="katerina alimperti" userId="9697824bd5314865" providerId="LiveId" clId="{E79F6E8C-9BA7-4048-89EC-6D61F0A5B237}" dt="2021-11-22T11:05:03.547" v="2772" actId="1035"/>
          <ac:spMkLst>
            <pc:docMk/>
            <pc:sldMk cId="3987361306" sldId="263"/>
            <ac:spMk id="2" creationId="{F3433ACA-95C1-4667-85E6-BFDF85066F82}"/>
          </ac:spMkLst>
        </pc:spChg>
        <pc:spChg chg="del">
          <ac:chgData name="katerina alimperti" userId="9697824bd5314865" providerId="LiveId" clId="{E79F6E8C-9BA7-4048-89EC-6D61F0A5B237}" dt="2021-11-22T11:07:50.014" v="2784" actId="478"/>
          <ac:spMkLst>
            <pc:docMk/>
            <pc:sldMk cId="3987361306" sldId="263"/>
            <ac:spMk id="3" creationId="{9B7A6DD1-9368-4147-9785-3E647C704E45}"/>
          </ac:spMkLst>
        </pc:spChg>
        <pc:picChg chg="add del mod">
          <ac:chgData name="katerina alimperti" userId="9697824bd5314865" providerId="LiveId" clId="{E79F6E8C-9BA7-4048-89EC-6D61F0A5B237}" dt="2021-11-22T11:08:04.253" v="2786" actId="14100"/>
          <ac:picMkLst>
            <pc:docMk/>
            <pc:sldMk cId="3987361306" sldId="263"/>
            <ac:picMk id="1026" creationId="{0D6848F9-4C42-4513-A68C-52B00C1DE77C}"/>
          </ac:picMkLst>
        </pc:picChg>
      </pc:sldChg>
      <pc:sldChg chg="modSp new mod">
        <pc:chgData name="katerina alimperti" userId="9697824bd5314865" providerId="LiveId" clId="{E79F6E8C-9BA7-4048-89EC-6D61F0A5B237}" dt="2021-11-22T12:55:00.933" v="3561" actId="27636"/>
        <pc:sldMkLst>
          <pc:docMk/>
          <pc:sldMk cId="164259410" sldId="264"/>
        </pc:sldMkLst>
        <pc:spChg chg="mod">
          <ac:chgData name="katerina alimperti" userId="9697824bd5314865" providerId="LiveId" clId="{E79F6E8C-9BA7-4048-89EC-6D61F0A5B237}" dt="2021-11-22T12:54:51.101" v="3559" actId="2711"/>
          <ac:spMkLst>
            <pc:docMk/>
            <pc:sldMk cId="164259410" sldId="264"/>
            <ac:spMk id="2" creationId="{584E5584-D301-4F64-9FE4-641F00C78D8D}"/>
          </ac:spMkLst>
        </pc:spChg>
        <pc:spChg chg="mod">
          <ac:chgData name="katerina alimperti" userId="9697824bd5314865" providerId="LiveId" clId="{E79F6E8C-9BA7-4048-89EC-6D61F0A5B237}" dt="2021-11-22T12:55:00.933" v="3561" actId="27636"/>
          <ac:spMkLst>
            <pc:docMk/>
            <pc:sldMk cId="164259410" sldId="264"/>
            <ac:spMk id="3" creationId="{5EE64075-4D0D-4B61-B376-F0633C1FFCDA}"/>
          </ac:spMkLst>
        </pc:spChg>
      </pc:sldChg>
      <pc:sldChg chg="new del">
        <pc:chgData name="katerina alimperti" userId="9697824bd5314865" providerId="LiveId" clId="{E79F6E8C-9BA7-4048-89EC-6D61F0A5B237}" dt="2021-11-22T11:30:09.726" v="3296" actId="2696"/>
        <pc:sldMkLst>
          <pc:docMk/>
          <pc:sldMk cId="352913535" sldId="265"/>
        </pc:sldMkLst>
      </pc:sldChg>
      <pc:sldChg chg="modSp new mod">
        <pc:chgData name="katerina alimperti" userId="9697824bd5314865" providerId="LiveId" clId="{E79F6E8C-9BA7-4048-89EC-6D61F0A5B237}" dt="2021-11-22T11:42:18.075" v="3530" actId="255"/>
        <pc:sldMkLst>
          <pc:docMk/>
          <pc:sldMk cId="3813119479" sldId="265"/>
        </pc:sldMkLst>
        <pc:spChg chg="mod">
          <ac:chgData name="katerina alimperti" userId="9697824bd5314865" providerId="LiveId" clId="{E79F6E8C-9BA7-4048-89EC-6D61F0A5B237}" dt="2021-11-22T11:38:49.904" v="3528" actId="14100"/>
          <ac:spMkLst>
            <pc:docMk/>
            <pc:sldMk cId="3813119479" sldId="265"/>
            <ac:spMk id="2" creationId="{83B20424-AE18-4591-8A80-D7ED79F5B0A3}"/>
          </ac:spMkLst>
        </pc:spChg>
        <pc:spChg chg="mod">
          <ac:chgData name="katerina alimperti" userId="9697824bd5314865" providerId="LiveId" clId="{E79F6E8C-9BA7-4048-89EC-6D61F0A5B237}" dt="2021-11-22T11:42:18.075" v="3530" actId="255"/>
          <ac:spMkLst>
            <pc:docMk/>
            <pc:sldMk cId="3813119479" sldId="265"/>
            <ac:spMk id="3" creationId="{BDC0A80C-B7F0-4BB0-BFAA-6E3CFE6741CC}"/>
          </ac:spMkLst>
        </pc:spChg>
      </pc:sldChg>
      <pc:sldChg chg="modSp new mod">
        <pc:chgData name="katerina alimperti" userId="9697824bd5314865" providerId="LiveId" clId="{E79F6E8C-9BA7-4048-89EC-6D61F0A5B237}" dt="2021-11-22T13:22:21.097" v="4250" actId="20577"/>
        <pc:sldMkLst>
          <pc:docMk/>
          <pc:sldMk cId="3487868069" sldId="266"/>
        </pc:sldMkLst>
        <pc:spChg chg="mod">
          <ac:chgData name="katerina alimperti" userId="9697824bd5314865" providerId="LiveId" clId="{E79F6E8C-9BA7-4048-89EC-6D61F0A5B237}" dt="2021-11-22T13:11:39.122" v="3916" actId="20577"/>
          <ac:spMkLst>
            <pc:docMk/>
            <pc:sldMk cId="3487868069" sldId="266"/>
            <ac:spMk id="2" creationId="{6D497120-CF36-4F51-89A6-9BF3E9BBE761}"/>
          </ac:spMkLst>
        </pc:spChg>
        <pc:spChg chg="mod">
          <ac:chgData name="katerina alimperti" userId="9697824bd5314865" providerId="LiveId" clId="{E79F6E8C-9BA7-4048-89EC-6D61F0A5B237}" dt="2021-11-22T13:22:21.097" v="4250" actId="20577"/>
          <ac:spMkLst>
            <pc:docMk/>
            <pc:sldMk cId="3487868069" sldId="266"/>
            <ac:spMk id="3" creationId="{1F48D802-87F0-47B6-9448-5C40B22F239C}"/>
          </ac:spMkLst>
        </pc:spChg>
      </pc:sldChg>
      <pc:sldChg chg="new del">
        <pc:chgData name="katerina alimperti" userId="9697824bd5314865" providerId="LiveId" clId="{E79F6E8C-9BA7-4048-89EC-6D61F0A5B237}" dt="2021-11-22T11:30:03.032" v="3295" actId="2696"/>
        <pc:sldMkLst>
          <pc:docMk/>
          <pc:sldMk cId="3844057270" sldId="266"/>
        </pc:sldMkLst>
      </pc:sldChg>
      <pc:sldChg chg="new del">
        <pc:chgData name="katerina alimperti" userId="9697824bd5314865" providerId="LiveId" clId="{E79F6E8C-9BA7-4048-89EC-6D61F0A5B237}" dt="2021-11-22T12:56:04.237" v="3564" actId="2696"/>
        <pc:sldMkLst>
          <pc:docMk/>
          <pc:sldMk cId="288730906" sldId="267"/>
        </pc:sldMkLst>
      </pc:sldChg>
      <pc:sldChg chg="delSp modSp new mod">
        <pc:chgData name="katerina alimperti" userId="9697824bd5314865" providerId="LiveId" clId="{E79F6E8C-9BA7-4048-89EC-6D61F0A5B237}" dt="2021-11-22T17:43:52.868" v="4530" actId="20577"/>
        <pc:sldMkLst>
          <pc:docMk/>
          <pc:sldMk cId="1526058315" sldId="268"/>
        </pc:sldMkLst>
        <pc:spChg chg="mod">
          <ac:chgData name="katerina alimperti" userId="9697824bd5314865" providerId="LiveId" clId="{E79F6E8C-9BA7-4048-89EC-6D61F0A5B237}" dt="2021-11-22T17:43:52.868" v="4530" actId="20577"/>
          <ac:spMkLst>
            <pc:docMk/>
            <pc:sldMk cId="1526058315" sldId="268"/>
            <ac:spMk id="2" creationId="{BCF56920-D3A1-4992-86CF-02520D707366}"/>
          </ac:spMkLst>
        </pc:spChg>
        <pc:spChg chg="del">
          <ac:chgData name="katerina alimperti" userId="9697824bd5314865" providerId="LiveId" clId="{E79F6E8C-9BA7-4048-89EC-6D61F0A5B237}" dt="2021-11-22T13:04:48.757" v="3865" actId="478"/>
          <ac:spMkLst>
            <pc:docMk/>
            <pc:sldMk cId="1526058315" sldId="268"/>
            <ac:spMk id="3" creationId="{46E80D7A-88B5-4CDD-8634-78C159CB5350}"/>
          </ac:spMkLst>
        </pc:spChg>
      </pc:sldChg>
      <pc:sldChg chg="new del">
        <pc:chgData name="katerina alimperti" userId="9697824bd5314865" providerId="LiveId" clId="{E79F6E8C-9BA7-4048-89EC-6D61F0A5B237}" dt="2021-11-22T13:23:38.826" v="4253" actId="2696"/>
        <pc:sldMkLst>
          <pc:docMk/>
          <pc:sldMk cId="4215490483" sldId="269"/>
        </pc:sldMkLst>
      </pc:sldChg>
      <pc:sldChg chg="modSp new mod">
        <pc:chgData name="katerina alimperti" userId="9697824bd5314865" providerId="LiveId" clId="{E79F6E8C-9BA7-4048-89EC-6D61F0A5B237}" dt="2021-11-22T17:53:19.649" v="4531" actId="1036"/>
        <pc:sldMkLst>
          <pc:docMk/>
          <pc:sldMk cId="2474839904" sldId="270"/>
        </pc:sldMkLst>
        <pc:spChg chg="mod">
          <ac:chgData name="katerina alimperti" userId="9697824bd5314865" providerId="LiveId" clId="{E79F6E8C-9BA7-4048-89EC-6D61F0A5B237}" dt="2021-11-22T13:31:52.373" v="4319" actId="255"/>
          <ac:spMkLst>
            <pc:docMk/>
            <pc:sldMk cId="2474839904" sldId="270"/>
            <ac:spMk id="2" creationId="{FB58D027-B987-4AF8-AB3A-A0E821ED9B29}"/>
          </ac:spMkLst>
        </pc:spChg>
        <pc:spChg chg="mod">
          <ac:chgData name="katerina alimperti" userId="9697824bd5314865" providerId="LiveId" clId="{E79F6E8C-9BA7-4048-89EC-6D61F0A5B237}" dt="2021-11-22T17:53:19.649" v="4531" actId="1036"/>
          <ac:spMkLst>
            <pc:docMk/>
            <pc:sldMk cId="2474839904" sldId="270"/>
            <ac:spMk id="3" creationId="{768EA8C8-02E1-43AA-84EE-2EAFDC849FD6}"/>
          </ac:spMkLst>
        </pc:spChg>
      </pc:sldChg>
      <pc:sldChg chg="modSp new mod">
        <pc:chgData name="katerina alimperti" userId="9697824bd5314865" providerId="LiveId" clId="{E79F6E8C-9BA7-4048-89EC-6D61F0A5B237}" dt="2021-11-22T18:30:42.993" v="4824" actId="20577"/>
        <pc:sldMkLst>
          <pc:docMk/>
          <pc:sldMk cId="1025388473" sldId="271"/>
        </pc:sldMkLst>
        <pc:spChg chg="mod">
          <ac:chgData name="katerina alimperti" userId="9697824bd5314865" providerId="LiveId" clId="{E79F6E8C-9BA7-4048-89EC-6D61F0A5B237}" dt="2021-11-22T18:21:33.490" v="4796" actId="14100"/>
          <ac:spMkLst>
            <pc:docMk/>
            <pc:sldMk cId="1025388473" sldId="271"/>
            <ac:spMk id="2" creationId="{040A428E-57A8-4B88-B6C4-FAE72DC29F7E}"/>
          </ac:spMkLst>
        </pc:spChg>
        <pc:spChg chg="mod">
          <ac:chgData name="katerina alimperti" userId="9697824bd5314865" providerId="LiveId" clId="{E79F6E8C-9BA7-4048-89EC-6D61F0A5B237}" dt="2021-11-22T18:30:42.993" v="4824" actId="20577"/>
          <ac:spMkLst>
            <pc:docMk/>
            <pc:sldMk cId="1025388473" sldId="271"/>
            <ac:spMk id="3" creationId="{AC645F12-E025-4AA5-8FDF-6F777B96ED8A}"/>
          </ac:spMkLst>
        </pc:spChg>
      </pc:sldChg>
      <pc:sldChg chg="modSp new del mod">
        <pc:chgData name="katerina alimperti" userId="9697824bd5314865" providerId="LiveId" clId="{E79F6E8C-9BA7-4048-89EC-6D61F0A5B237}" dt="2021-11-22T18:10:13.410" v="4623" actId="2696"/>
        <pc:sldMkLst>
          <pc:docMk/>
          <pc:sldMk cId="2979503468" sldId="271"/>
        </pc:sldMkLst>
        <pc:spChg chg="mod">
          <ac:chgData name="katerina alimperti" userId="9697824bd5314865" providerId="LiveId" clId="{E79F6E8C-9BA7-4048-89EC-6D61F0A5B237}" dt="2021-11-22T18:09:51.274" v="4622" actId="20577"/>
          <ac:spMkLst>
            <pc:docMk/>
            <pc:sldMk cId="2979503468" sldId="271"/>
            <ac:spMk id="2" creationId="{0AF5E375-2ED8-4F40-828D-005C42CAD33F}"/>
          </ac:spMkLst>
        </pc:spChg>
        <pc:spChg chg="mod">
          <ac:chgData name="katerina alimperti" userId="9697824bd5314865" providerId="LiveId" clId="{E79F6E8C-9BA7-4048-89EC-6D61F0A5B237}" dt="2021-11-22T18:08:59.274" v="4598" actId="1076"/>
          <ac:spMkLst>
            <pc:docMk/>
            <pc:sldMk cId="2979503468" sldId="271"/>
            <ac:spMk id="3" creationId="{2AC5CFFB-25AD-4062-982F-7112FB73AFF7}"/>
          </ac:spMkLst>
        </pc:spChg>
      </pc:sldChg>
      <pc:sldChg chg="modSp new mod">
        <pc:chgData name="katerina alimperti" userId="9697824bd5314865" providerId="LiveId" clId="{E79F6E8C-9BA7-4048-89EC-6D61F0A5B237}" dt="2021-11-22T18:34:56.006" v="4895" actId="20577"/>
        <pc:sldMkLst>
          <pc:docMk/>
          <pc:sldMk cId="1037224291" sldId="272"/>
        </pc:sldMkLst>
        <pc:spChg chg="mod">
          <ac:chgData name="katerina alimperti" userId="9697824bd5314865" providerId="LiveId" clId="{E79F6E8C-9BA7-4048-89EC-6D61F0A5B237}" dt="2021-11-22T18:26:08.577" v="4822" actId="122"/>
          <ac:spMkLst>
            <pc:docMk/>
            <pc:sldMk cId="1037224291" sldId="272"/>
            <ac:spMk id="2" creationId="{D29D10EF-D687-4F54-A67D-D6B5E171EA85}"/>
          </ac:spMkLst>
        </pc:spChg>
        <pc:spChg chg="mod">
          <ac:chgData name="katerina alimperti" userId="9697824bd5314865" providerId="LiveId" clId="{E79F6E8C-9BA7-4048-89EC-6D61F0A5B237}" dt="2021-11-22T18:34:56.006" v="4895" actId="20577"/>
          <ac:spMkLst>
            <pc:docMk/>
            <pc:sldMk cId="1037224291" sldId="272"/>
            <ac:spMk id="3" creationId="{F6ABB95C-84DB-4B74-94C2-D2BA1398D6C4}"/>
          </ac:spMkLst>
        </pc:spChg>
      </pc:sldChg>
      <pc:sldChg chg="modSp new mod ord">
        <pc:chgData name="katerina alimperti" userId="9697824bd5314865" providerId="LiveId" clId="{E79F6E8C-9BA7-4048-89EC-6D61F0A5B237}" dt="2021-11-25T10:03:46.586" v="5738" actId="20578"/>
        <pc:sldMkLst>
          <pc:docMk/>
          <pc:sldMk cId="4068336921" sldId="308"/>
        </pc:sldMkLst>
        <pc:spChg chg="mod">
          <ac:chgData name="katerina alimperti" userId="9697824bd5314865" providerId="LiveId" clId="{E79F6E8C-9BA7-4048-89EC-6D61F0A5B237}" dt="2021-11-25T09:32:15.783" v="4952" actId="14100"/>
          <ac:spMkLst>
            <pc:docMk/>
            <pc:sldMk cId="4068336921" sldId="308"/>
            <ac:spMk id="2" creationId="{6AE227EA-10F7-48D1-9BB5-C432AE7B5CB2}"/>
          </ac:spMkLst>
        </pc:spChg>
        <pc:spChg chg="mod">
          <ac:chgData name="katerina alimperti" userId="9697824bd5314865" providerId="LiveId" clId="{E79F6E8C-9BA7-4048-89EC-6D61F0A5B237}" dt="2021-11-25T09:57:56.009" v="5544" actId="20577"/>
          <ac:spMkLst>
            <pc:docMk/>
            <pc:sldMk cId="4068336921" sldId="308"/>
            <ac:spMk id="3" creationId="{CF4FC2A0-04FE-417D-B531-6957D5A01133}"/>
          </ac:spMkLst>
        </pc:spChg>
      </pc:sldChg>
      <pc:sldChg chg="modSp new mod">
        <pc:chgData name="katerina alimperti" userId="9697824bd5314865" providerId="LiveId" clId="{E79F6E8C-9BA7-4048-89EC-6D61F0A5B237}" dt="2021-11-25T10:09:39.237" v="6001" actId="20577"/>
        <pc:sldMkLst>
          <pc:docMk/>
          <pc:sldMk cId="636692667" sldId="309"/>
        </pc:sldMkLst>
        <pc:spChg chg="mod">
          <ac:chgData name="katerina alimperti" userId="9697824bd5314865" providerId="LiveId" clId="{E79F6E8C-9BA7-4048-89EC-6D61F0A5B237}" dt="2021-11-25T10:00:06.051" v="5597" actId="14100"/>
          <ac:spMkLst>
            <pc:docMk/>
            <pc:sldMk cId="636692667" sldId="309"/>
            <ac:spMk id="2" creationId="{170B1150-CFC6-4AFD-A1D5-1DE1376ED219}"/>
          </ac:spMkLst>
        </pc:spChg>
        <pc:spChg chg="mod">
          <ac:chgData name="katerina alimperti" userId="9697824bd5314865" providerId="LiveId" clId="{E79F6E8C-9BA7-4048-89EC-6D61F0A5B237}" dt="2021-11-25T10:09:39.237" v="6001" actId="20577"/>
          <ac:spMkLst>
            <pc:docMk/>
            <pc:sldMk cId="636692667" sldId="309"/>
            <ac:spMk id="3" creationId="{FF7EF466-D280-4368-A055-73EE7D0B6E1B}"/>
          </ac:spMkLst>
        </pc:spChg>
      </pc:sldChg>
      <pc:sldChg chg="modSp new mod">
        <pc:chgData name="katerina alimperti" userId="9697824bd5314865" providerId="LiveId" clId="{E79F6E8C-9BA7-4048-89EC-6D61F0A5B237}" dt="2021-11-25T11:13:58.291" v="6982" actId="113"/>
        <pc:sldMkLst>
          <pc:docMk/>
          <pc:sldMk cId="2843860317" sldId="310"/>
        </pc:sldMkLst>
        <pc:spChg chg="mod">
          <ac:chgData name="katerina alimperti" userId="9697824bd5314865" providerId="LiveId" clId="{E79F6E8C-9BA7-4048-89EC-6D61F0A5B237}" dt="2021-11-25T11:13:25.840" v="6973" actId="255"/>
          <ac:spMkLst>
            <pc:docMk/>
            <pc:sldMk cId="2843860317" sldId="310"/>
            <ac:spMk id="2" creationId="{DD44A172-832C-4ED1-AC1F-530D6E990E5B}"/>
          </ac:spMkLst>
        </pc:spChg>
        <pc:spChg chg="mod">
          <ac:chgData name="katerina alimperti" userId="9697824bd5314865" providerId="LiveId" clId="{E79F6E8C-9BA7-4048-89EC-6D61F0A5B237}" dt="2021-11-25T11:13:58.291" v="6982" actId="113"/>
          <ac:spMkLst>
            <pc:docMk/>
            <pc:sldMk cId="2843860317" sldId="310"/>
            <ac:spMk id="3" creationId="{06E9DFD1-53FD-4D99-93C2-DC9414ACC30A}"/>
          </ac:spMkLst>
        </pc:spChg>
      </pc:sldChg>
      <pc:sldChg chg="modSp new mod">
        <pc:chgData name="katerina alimperti" userId="9697824bd5314865" providerId="LiveId" clId="{E79F6E8C-9BA7-4048-89EC-6D61F0A5B237}" dt="2021-11-25T11:17:11.425" v="6988" actId="255"/>
        <pc:sldMkLst>
          <pc:docMk/>
          <pc:sldMk cId="1330310640" sldId="311"/>
        </pc:sldMkLst>
        <pc:spChg chg="mod">
          <ac:chgData name="katerina alimperti" userId="9697824bd5314865" providerId="LiveId" clId="{E79F6E8C-9BA7-4048-89EC-6D61F0A5B237}" dt="2021-11-25T11:17:11.425" v="6988" actId="255"/>
          <ac:spMkLst>
            <pc:docMk/>
            <pc:sldMk cId="1330310640" sldId="311"/>
            <ac:spMk id="2" creationId="{78CEA1AA-67EE-481C-8F6C-0FACC753D6D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BC353-80D8-4335-83B9-8F2DCADD595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B38A2B-F5A2-46A4-969B-954A1B4D3E3E}">
      <dgm:prSet phldrT="[Κείμενο]" custT="1">
        <dgm:style>
          <a:lnRef idx="2">
            <a:schemeClr val="dk1"/>
          </a:lnRef>
          <a:fillRef idx="1">
            <a:schemeClr val="lt1"/>
          </a:fillRef>
          <a:effectRef idx="0">
            <a:schemeClr val="dk1"/>
          </a:effectRef>
          <a:fontRef idx="minor">
            <a:schemeClr val="dk1"/>
          </a:fontRef>
        </dgm:style>
      </dgm:prSet>
      <dgm:spPr/>
      <dgm:t>
        <a:bodyPr/>
        <a:lstStyle/>
        <a:p>
          <a:r>
            <a:rPr lang="el-GR" sz="2000" dirty="0">
              <a:latin typeface="Times New Roman" panose="02020603050405020304" pitchFamily="18" charset="0"/>
              <a:cs typeface="Times New Roman" panose="02020603050405020304" pitchFamily="18" charset="0"/>
            </a:rPr>
            <a:t>Φοιτητής Νοσηλευτικής</a:t>
          </a:r>
          <a:endParaRPr lang="en-US" sz="2000" dirty="0">
            <a:latin typeface="Times New Roman" panose="02020603050405020304" pitchFamily="18" charset="0"/>
            <a:cs typeface="Times New Roman" panose="02020603050405020304" pitchFamily="18" charset="0"/>
          </a:endParaRPr>
        </a:p>
      </dgm:t>
    </dgm:pt>
    <dgm:pt modelId="{813B5844-B124-4DFF-B181-502799DD58DE}" type="parTrans" cxnId="{429C6492-D6AA-4A89-A07A-FD4B8EE5A97E}">
      <dgm:prSet/>
      <dgm:spPr/>
      <dgm:t>
        <a:bodyPr/>
        <a:lstStyle/>
        <a:p>
          <a:endParaRPr lang="en-US"/>
        </a:p>
      </dgm:t>
    </dgm:pt>
    <dgm:pt modelId="{D4B2BBDB-2C87-4C82-9514-EBD3C06E0651}" type="sibTrans" cxnId="{429C6492-D6AA-4A89-A07A-FD4B8EE5A97E}">
      <dgm:prSet/>
      <dgm:spPr/>
      <dgm:t>
        <a:bodyPr/>
        <a:lstStyle/>
        <a:p>
          <a:endParaRPr lang="en-US"/>
        </a:p>
      </dgm:t>
    </dgm:pt>
    <dgm:pt modelId="{A86B5999-ABE4-4D00-81DE-0F8590B3FF8B}">
      <dgm:prSet phldrT="[Κείμενο]" custT="1">
        <dgm:style>
          <a:lnRef idx="2">
            <a:schemeClr val="dk1"/>
          </a:lnRef>
          <a:fillRef idx="1">
            <a:schemeClr val="lt1"/>
          </a:fillRef>
          <a:effectRef idx="0">
            <a:schemeClr val="dk1"/>
          </a:effectRef>
          <a:fontRef idx="minor">
            <a:schemeClr val="dk1"/>
          </a:fontRef>
        </dgm:style>
      </dgm:prSet>
      <dgm:spPr/>
      <dgm:t>
        <a:bodyPr/>
        <a:lstStyle/>
        <a:p>
          <a:pPr marL="0" lvl="0" indent="0" algn="l" defTabSz="844550">
            <a:lnSpc>
              <a:spcPct val="90000"/>
            </a:lnSpc>
            <a:spcBef>
              <a:spcPct val="0"/>
            </a:spcBef>
            <a:spcAft>
              <a:spcPct val="35000"/>
            </a:spcAft>
            <a:buNone/>
          </a:pPr>
          <a:r>
            <a:rPr lang="el-GR" sz="2000" kern="1200" dirty="0">
              <a:solidFill>
                <a:prstClr val="black"/>
              </a:solidFill>
              <a:latin typeface="Times New Roman" panose="02020603050405020304" pitchFamily="18" charset="0"/>
              <a:ea typeface="+mn-ea"/>
              <a:cs typeface="Times New Roman" panose="02020603050405020304" pitchFamily="18" charset="0"/>
            </a:rPr>
            <a:t>Εργαζόμενος Νοσηλευτής</a:t>
          </a:r>
          <a:endParaRPr lang="en-US" sz="2000" kern="1200" dirty="0">
            <a:solidFill>
              <a:prstClr val="black"/>
            </a:solidFill>
            <a:latin typeface="Times New Roman" panose="02020603050405020304" pitchFamily="18" charset="0"/>
            <a:ea typeface="+mn-ea"/>
            <a:cs typeface="Times New Roman" panose="02020603050405020304" pitchFamily="18" charset="0"/>
          </a:endParaRPr>
        </a:p>
      </dgm:t>
    </dgm:pt>
    <dgm:pt modelId="{8C0D2979-56E6-467F-9B0D-43191CB1E965}" type="parTrans" cxnId="{8B1789FB-1D9D-4826-B196-AEE6B4CCD94C}">
      <dgm:prSet/>
      <dgm:spPr/>
      <dgm:t>
        <a:bodyPr/>
        <a:lstStyle/>
        <a:p>
          <a:endParaRPr lang="en-US"/>
        </a:p>
      </dgm:t>
    </dgm:pt>
    <dgm:pt modelId="{62F65B4D-F7B5-460B-834D-FEA1423E5895}" type="sibTrans" cxnId="{8B1789FB-1D9D-4826-B196-AEE6B4CCD94C}">
      <dgm:prSet/>
      <dgm:spPr/>
      <dgm:t>
        <a:bodyPr/>
        <a:lstStyle/>
        <a:p>
          <a:endParaRPr lang="en-US"/>
        </a:p>
      </dgm:t>
    </dgm:pt>
    <dgm:pt modelId="{0BDB145F-D25D-4651-B1A1-2B9EEDB9BB32}">
      <dgm:prSet phldrT="[Κείμενο]" custT="1">
        <dgm:style>
          <a:lnRef idx="2">
            <a:schemeClr val="dk1"/>
          </a:lnRef>
          <a:fillRef idx="1">
            <a:schemeClr val="lt1"/>
          </a:fillRef>
          <a:effectRef idx="0">
            <a:schemeClr val="dk1"/>
          </a:effectRef>
          <a:fontRef idx="minor">
            <a:schemeClr val="dk1"/>
          </a:fontRef>
        </dgm:style>
      </dgm:prSet>
      <dgm:spPr/>
      <dgm:t>
        <a:bodyPr/>
        <a:lstStyle/>
        <a:p>
          <a:pPr marL="0" lvl="0" indent="0" algn="l" defTabSz="844550">
            <a:lnSpc>
              <a:spcPct val="90000"/>
            </a:lnSpc>
            <a:spcBef>
              <a:spcPct val="0"/>
            </a:spcBef>
            <a:spcAft>
              <a:spcPct val="35000"/>
            </a:spcAft>
            <a:buNone/>
          </a:pPr>
          <a:r>
            <a:rPr lang="el-GR" sz="2000" kern="1200" dirty="0">
              <a:solidFill>
                <a:prstClr val="black"/>
              </a:solidFill>
              <a:latin typeface="Times New Roman" panose="02020603050405020304" pitchFamily="18" charset="0"/>
              <a:ea typeface="+mn-ea"/>
              <a:cs typeface="Times New Roman" panose="02020603050405020304" pitchFamily="18" charset="0"/>
            </a:rPr>
            <a:t>Αποδέκτες φροντίδας</a:t>
          </a:r>
        </a:p>
        <a:p>
          <a:pPr marL="0" lvl="0" indent="0" algn="l" defTabSz="844550">
            <a:lnSpc>
              <a:spcPct val="90000"/>
            </a:lnSpc>
            <a:spcBef>
              <a:spcPct val="0"/>
            </a:spcBef>
            <a:spcAft>
              <a:spcPct val="35000"/>
            </a:spcAft>
            <a:buNone/>
          </a:pPr>
          <a:r>
            <a:rPr lang="el-GR" sz="2000" kern="1200" dirty="0">
              <a:solidFill>
                <a:prstClr val="black"/>
              </a:solidFill>
              <a:latin typeface="Times New Roman" panose="02020603050405020304" pitchFamily="18" charset="0"/>
              <a:ea typeface="+mn-ea"/>
              <a:cs typeface="Times New Roman" panose="02020603050405020304" pitchFamily="18" charset="0"/>
            </a:rPr>
            <a:t>            Ασθενείς</a:t>
          </a:r>
          <a:endParaRPr lang="en-US" sz="2000" kern="1200" dirty="0">
            <a:solidFill>
              <a:prstClr val="black"/>
            </a:solidFill>
            <a:latin typeface="Times New Roman" panose="02020603050405020304" pitchFamily="18" charset="0"/>
            <a:ea typeface="+mn-ea"/>
            <a:cs typeface="Times New Roman" panose="02020603050405020304" pitchFamily="18" charset="0"/>
          </a:endParaRPr>
        </a:p>
      </dgm:t>
    </dgm:pt>
    <dgm:pt modelId="{D04C72B4-5B62-4098-BBFF-47480FA611BC}" type="sibTrans" cxnId="{EE54D144-085F-4EF5-85E0-2FB6A5F755C2}">
      <dgm:prSet/>
      <dgm:spPr/>
      <dgm:t>
        <a:bodyPr/>
        <a:lstStyle/>
        <a:p>
          <a:endParaRPr lang="en-US"/>
        </a:p>
      </dgm:t>
    </dgm:pt>
    <dgm:pt modelId="{BBD3E625-0A87-48F8-8CD8-5B5B9C2AE416}" type="parTrans" cxnId="{EE54D144-085F-4EF5-85E0-2FB6A5F755C2}">
      <dgm:prSet/>
      <dgm:spPr/>
      <dgm:t>
        <a:bodyPr/>
        <a:lstStyle/>
        <a:p>
          <a:endParaRPr lang="en-US"/>
        </a:p>
      </dgm:t>
    </dgm:pt>
    <dgm:pt modelId="{1916EB50-6A6B-48D2-A410-9CFF5DE70E35}" type="pres">
      <dgm:prSet presAssocID="{9FCBC353-80D8-4335-83B9-8F2DCADD595A}" presName="linear" presStyleCnt="0">
        <dgm:presLayoutVars>
          <dgm:dir/>
          <dgm:animLvl val="lvl"/>
          <dgm:resizeHandles val="exact"/>
        </dgm:presLayoutVars>
      </dgm:prSet>
      <dgm:spPr/>
    </dgm:pt>
    <dgm:pt modelId="{B6F0B766-CB8E-44A8-BAEC-A810B9F757C3}" type="pres">
      <dgm:prSet presAssocID="{36B38A2B-F5A2-46A4-969B-954A1B4D3E3E}" presName="parentLin" presStyleCnt="0"/>
      <dgm:spPr/>
    </dgm:pt>
    <dgm:pt modelId="{175F9CC7-2F20-410E-B35E-7B7942813778}" type="pres">
      <dgm:prSet presAssocID="{36B38A2B-F5A2-46A4-969B-954A1B4D3E3E}" presName="parentLeftMargin" presStyleLbl="node1" presStyleIdx="0" presStyleCnt="3"/>
      <dgm:spPr/>
    </dgm:pt>
    <dgm:pt modelId="{EF40FC76-8028-474C-A329-B60300B7D2C6}" type="pres">
      <dgm:prSet presAssocID="{36B38A2B-F5A2-46A4-969B-954A1B4D3E3E}" presName="parentText" presStyleLbl="node1" presStyleIdx="0" presStyleCnt="3">
        <dgm:presLayoutVars>
          <dgm:chMax val="0"/>
          <dgm:bulletEnabled val="1"/>
        </dgm:presLayoutVars>
      </dgm:prSet>
      <dgm:spPr/>
    </dgm:pt>
    <dgm:pt modelId="{8A570A46-11E5-4FD0-99B9-4471F9463769}" type="pres">
      <dgm:prSet presAssocID="{36B38A2B-F5A2-46A4-969B-954A1B4D3E3E}" presName="negativeSpace" presStyleCnt="0"/>
      <dgm:spPr/>
    </dgm:pt>
    <dgm:pt modelId="{4C6CF099-A746-4FEB-AA59-8A9D72648114}" type="pres">
      <dgm:prSet presAssocID="{36B38A2B-F5A2-46A4-969B-954A1B4D3E3E}" presName="childText" presStyleLbl="conFgAcc1" presStyleIdx="0" presStyleCnt="3">
        <dgm:presLayoutVars>
          <dgm:bulletEnabled val="1"/>
        </dgm:presLayoutVars>
      </dgm:prSet>
      <dgm:spPr/>
    </dgm:pt>
    <dgm:pt modelId="{8B3BDF7E-39E4-4FDC-899B-F5FFB5221474}" type="pres">
      <dgm:prSet presAssocID="{D4B2BBDB-2C87-4C82-9514-EBD3C06E0651}" presName="spaceBetweenRectangles" presStyleCnt="0"/>
      <dgm:spPr/>
    </dgm:pt>
    <dgm:pt modelId="{8BAC05B1-29F3-4413-8362-A21D6D135F10}" type="pres">
      <dgm:prSet presAssocID="{A86B5999-ABE4-4D00-81DE-0F8590B3FF8B}" presName="parentLin" presStyleCnt="0"/>
      <dgm:spPr/>
    </dgm:pt>
    <dgm:pt modelId="{FC8CDCBF-5AB7-44B9-B54E-6BD5F3A0CAA3}" type="pres">
      <dgm:prSet presAssocID="{A86B5999-ABE4-4D00-81DE-0F8590B3FF8B}" presName="parentLeftMargin" presStyleLbl="node1" presStyleIdx="0" presStyleCnt="3"/>
      <dgm:spPr/>
    </dgm:pt>
    <dgm:pt modelId="{77C5B449-7C69-4F79-9116-BFD2D930739B}" type="pres">
      <dgm:prSet presAssocID="{A86B5999-ABE4-4D00-81DE-0F8590B3FF8B}" presName="parentText" presStyleLbl="node1" presStyleIdx="1" presStyleCnt="3" custLinFactNeighborX="20868" custLinFactNeighborY="3491">
        <dgm:presLayoutVars>
          <dgm:chMax val="0"/>
          <dgm:bulletEnabled val="1"/>
        </dgm:presLayoutVars>
      </dgm:prSet>
      <dgm:spPr/>
    </dgm:pt>
    <dgm:pt modelId="{6D388C1F-3452-443E-9284-C3C1900BF520}" type="pres">
      <dgm:prSet presAssocID="{A86B5999-ABE4-4D00-81DE-0F8590B3FF8B}" presName="negativeSpace" presStyleCnt="0"/>
      <dgm:spPr/>
    </dgm:pt>
    <dgm:pt modelId="{1ADED3E8-4AE1-4959-B20E-60E39C851BE3}" type="pres">
      <dgm:prSet presAssocID="{A86B5999-ABE4-4D00-81DE-0F8590B3FF8B}" presName="childText" presStyleLbl="conFgAcc1" presStyleIdx="1" presStyleCnt="3">
        <dgm:presLayoutVars>
          <dgm:bulletEnabled val="1"/>
        </dgm:presLayoutVars>
      </dgm:prSet>
      <dgm:spPr/>
    </dgm:pt>
    <dgm:pt modelId="{120C4760-DFC6-442E-8D81-FB5445A4FB02}" type="pres">
      <dgm:prSet presAssocID="{62F65B4D-F7B5-460B-834D-FEA1423E5895}" presName="spaceBetweenRectangles" presStyleCnt="0"/>
      <dgm:spPr/>
    </dgm:pt>
    <dgm:pt modelId="{16D142FF-306D-4428-9B58-A8ADB9A5232F}" type="pres">
      <dgm:prSet presAssocID="{0BDB145F-D25D-4651-B1A1-2B9EEDB9BB32}" presName="parentLin" presStyleCnt="0"/>
      <dgm:spPr/>
    </dgm:pt>
    <dgm:pt modelId="{967EDECE-FEDF-429F-B537-B7C1EACF0CC8}" type="pres">
      <dgm:prSet presAssocID="{0BDB145F-D25D-4651-B1A1-2B9EEDB9BB32}" presName="parentLeftMargin" presStyleLbl="node1" presStyleIdx="1" presStyleCnt="3"/>
      <dgm:spPr/>
    </dgm:pt>
    <dgm:pt modelId="{CA65CEDA-5ECC-4F3D-BA76-12AA811E1B40}" type="pres">
      <dgm:prSet presAssocID="{0BDB145F-D25D-4651-B1A1-2B9EEDB9BB32}" presName="parentText" presStyleLbl="node1" presStyleIdx="2" presStyleCnt="3" custLinFactNeighborX="-8042" custLinFactNeighborY="3893">
        <dgm:presLayoutVars>
          <dgm:chMax val="0"/>
          <dgm:bulletEnabled val="1"/>
        </dgm:presLayoutVars>
      </dgm:prSet>
      <dgm:spPr/>
    </dgm:pt>
    <dgm:pt modelId="{4872D1DB-9DF0-4600-8853-4CD9FD608612}" type="pres">
      <dgm:prSet presAssocID="{0BDB145F-D25D-4651-B1A1-2B9EEDB9BB32}" presName="negativeSpace" presStyleCnt="0"/>
      <dgm:spPr/>
    </dgm:pt>
    <dgm:pt modelId="{552A4265-17C5-43A9-B723-808B8B1218BA}" type="pres">
      <dgm:prSet presAssocID="{0BDB145F-D25D-4651-B1A1-2B9EEDB9BB32}" presName="childText" presStyleLbl="conFgAcc1" presStyleIdx="2" presStyleCnt="3">
        <dgm:presLayoutVars>
          <dgm:bulletEnabled val="1"/>
        </dgm:presLayoutVars>
      </dgm:prSet>
      <dgm:spPr/>
    </dgm:pt>
  </dgm:ptLst>
  <dgm:cxnLst>
    <dgm:cxn modelId="{40C47027-B2BC-4CA0-A948-5301C31FDC77}" type="presOf" srcId="{9FCBC353-80D8-4335-83B9-8F2DCADD595A}" destId="{1916EB50-6A6B-48D2-A410-9CFF5DE70E35}" srcOrd="0" destOrd="0" presId="urn:microsoft.com/office/officeart/2005/8/layout/list1"/>
    <dgm:cxn modelId="{470F1F2F-6343-4209-9D0B-A47A42EA4063}" type="presOf" srcId="{0BDB145F-D25D-4651-B1A1-2B9EEDB9BB32}" destId="{CA65CEDA-5ECC-4F3D-BA76-12AA811E1B40}" srcOrd="1" destOrd="0" presId="urn:microsoft.com/office/officeart/2005/8/layout/list1"/>
    <dgm:cxn modelId="{EE54D144-085F-4EF5-85E0-2FB6A5F755C2}" srcId="{9FCBC353-80D8-4335-83B9-8F2DCADD595A}" destId="{0BDB145F-D25D-4651-B1A1-2B9EEDB9BB32}" srcOrd="2" destOrd="0" parTransId="{BBD3E625-0A87-48F8-8CD8-5B5B9C2AE416}" sibTransId="{D04C72B4-5B62-4098-BBFF-47480FA611BC}"/>
    <dgm:cxn modelId="{E8953969-9217-449D-ACC8-D762DAA72358}" type="presOf" srcId="{0BDB145F-D25D-4651-B1A1-2B9EEDB9BB32}" destId="{967EDECE-FEDF-429F-B537-B7C1EACF0CC8}" srcOrd="0" destOrd="0" presId="urn:microsoft.com/office/officeart/2005/8/layout/list1"/>
    <dgm:cxn modelId="{D1E6F54C-3B4B-4A0E-B602-1FF416993771}" type="presOf" srcId="{A86B5999-ABE4-4D00-81DE-0F8590B3FF8B}" destId="{77C5B449-7C69-4F79-9116-BFD2D930739B}" srcOrd="1" destOrd="0" presId="urn:microsoft.com/office/officeart/2005/8/layout/list1"/>
    <dgm:cxn modelId="{D0081E86-96CD-41AA-A94C-878DF5DD5A31}" type="presOf" srcId="{36B38A2B-F5A2-46A4-969B-954A1B4D3E3E}" destId="{175F9CC7-2F20-410E-B35E-7B7942813778}" srcOrd="0" destOrd="0" presId="urn:microsoft.com/office/officeart/2005/8/layout/list1"/>
    <dgm:cxn modelId="{429C6492-D6AA-4A89-A07A-FD4B8EE5A97E}" srcId="{9FCBC353-80D8-4335-83B9-8F2DCADD595A}" destId="{36B38A2B-F5A2-46A4-969B-954A1B4D3E3E}" srcOrd="0" destOrd="0" parTransId="{813B5844-B124-4DFF-B181-502799DD58DE}" sibTransId="{D4B2BBDB-2C87-4C82-9514-EBD3C06E0651}"/>
    <dgm:cxn modelId="{A4E10FAD-03B3-445C-91B1-EB3C25C5976C}" type="presOf" srcId="{36B38A2B-F5A2-46A4-969B-954A1B4D3E3E}" destId="{EF40FC76-8028-474C-A329-B60300B7D2C6}" srcOrd="1" destOrd="0" presId="urn:microsoft.com/office/officeart/2005/8/layout/list1"/>
    <dgm:cxn modelId="{1DB617D1-3838-4DF5-91AC-E38CB2A38583}" type="presOf" srcId="{A86B5999-ABE4-4D00-81DE-0F8590B3FF8B}" destId="{FC8CDCBF-5AB7-44B9-B54E-6BD5F3A0CAA3}" srcOrd="0" destOrd="0" presId="urn:microsoft.com/office/officeart/2005/8/layout/list1"/>
    <dgm:cxn modelId="{8B1789FB-1D9D-4826-B196-AEE6B4CCD94C}" srcId="{9FCBC353-80D8-4335-83B9-8F2DCADD595A}" destId="{A86B5999-ABE4-4D00-81DE-0F8590B3FF8B}" srcOrd="1" destOrd="0" parTransId="{8C0D2979-56E6-467F-9B0D-43191CB1E965}" sibTransId="{62F65B4D-F7B5-460B-834D-FEA1423E5895}"/>
    <dgm:cxn modelId="{7EE3BC90-D5F4-4679-9101-5C951C6744BA}" type="presParOf" srcId="{1916EB50-6A6B-48D2-A410-9CFF5DE70E35}" destId="{B6F0B766-CB8E-44A8-BAEC-A810B9F757C3}" srcOrd="0" destOrd="0" presId="urn:microsoft.com/office/officeart/2005/8/layout/list1"/>
    <dgm:cxn modelId="{05F44DFE-1CFF-435A-B9AB-57055557EA81}" type="presParOf" srcId="{B6F0B766-CB8E-44A8-BAEC-A810B9F757C3}" destId="{175F9CC7-2F20-410E-B35E-7B7942813778}" srcOrd="0" destOrd="0" presId="urn:microsoft.com/office/officeart/2005/8/layout/list1"/>
    <dgm:cxn modelId="{DB919F18-BA58-43E4-A424-BBC1DDC1FD1D}" type="presParOf" srcId="{B6F0B766-CB8E-44A8-BAEC-A810B9F757C3}" destId="{EF40FC76-8028-474C-A329-B60300B7D2C6}" srcOrd="1" destOrd="0" presId="urn:microsoft.com/office/officeart/2005/8/layout/list1"/>
    <dgm:cxn modelId="{6FEB9145-17C7-4AF5-BAE2-45D548F07809}" type="presParOf" srcId="{1916EB50-6A6B-48D2-A410-9CFF5DE70E35}" destId="{8A570A46-11E5-4FD0-99B9-4471F9463769}" srcOrd="1" destOrd="0" presId="urn:microsoft.com/office/officeart/2005/8/layout/list1"/>
    <dgm:cxn modelId="{4B7EC139-1AEA-4009-90D1-66CFDFD43347}" type="presParOf" srcId="{1916EB50-6A6B-48D2-A410-9CFF5DE70E35}" destId="{4C6CF099-A746-4FEB-AA59-8A9D72648114}" srcOrd="2" destOrd="0" presId="urn:microsoft.com/office/officeart/2005/8/layout/list1"/>
    <dgm:cxn modelId="{575F31EA-2ACC-4FAE-84E6-04A9DE2A08CC}" type="presParOf" srcId="{1916EB50-6A6B-48D2-A410-9CFF5DE70E35}" destId="{8B3BDF7E-39E4-4FDC-899B-F5FFB5221474}" srcOrd="3" destOrd="0" presId="urn:microsoft.com/office/officeart/2005/8/layout/list1"/>
    <dgm:cxn modelId="{21C01F58-D328-46C0-8B91-86971494612D}" type="presParOf" srcId="{1916EB50-6A6B-48D2-A410-9CFF5DE70E35}" destId="{8BAC05B1-29F3-4413-8362-A21D6D135F10}" srcOrd="4" destOrd="0" presId="urn:microsoft.com/office/officeart/2005/8/layout/list1"/>
    <dgm:cxn modelId="{105BDF55-6E25-42AA-AE20-847AD216D93B}" type="presParOf" srcId="{8BAC05B1-29F3-4413-8362-A21D6D135F10}" destId="{FC8CDCBF-5AB7-44B9-B54E-6BD5F3A0CAA3}" srcOrd="0" destOrd="0" presId="urn:microsoft.com/office/officeart/2005/8/layout/list1"/>
    <dgm:cxn modelId="{34B0C4C6-C0F2-4524-93BB-D48FF5294EF9}" type="presParOf" srcId="{8BAC05B1-29F3-4413-8362-A21D6D135F10}" destId="{77C5B449-7C69-4F79-9116-BFD2D930739B}" srcOrd="1" destOrd="0" presId="urn:microsoft.com/office/officeart/2005/8/layout/list1"/>
    <dgm:cxn modelId="{D6E4BFF8-95C5-4E32-8194-1002719CDCFD}" type="presParOf" srcId="{1916EB50-6A6B-48D2-A410-9CFF5DE70E35}" destId="{6D388C1F-3452-443E-9284-C3C1900BF520}" srcOrd="5" destOrd="0" presId="urn:microsoft.com/office/officeart/2005/8/layout/list1"/>
    <dgm:cxn modelId="{4F48D557-1719-4DAE-8BFD-AC4421186422}" type="presParOf" srcId="{1916EB50-6A6B-48D2-A410-9CFF5DE70E35}" destId="{1ADED3E8-4AE1-4959-B20E-60E39C851BE3}" srcOrd="6" destOrd="0" presId="urn:microsoft.com/office/officeart/2005/8/layout/list1"/>
    <dgm:cxn modelId="{5C8B6D95-CE42-454C-97F2-E9295AC7BD8B}" type="presParOf" srcId="{1916EB50-6A6B-48D2-A410-9CFF5DE70E35}" destId="{120C4760-DFC6-442E-8D81-FB5445A4FB02}" srcOrd="7" destOrd="0" presId="urn:microsoft.com/office/officeart/2005/8/layout/list1"/>
    <dgm:cxn modelId="{08262E88-D0AF-4212-A34A-B2C104490299}" type="presParOf" srcId="{1916EB50-6A6B-48D2-A410-9CFF5DE70E35}" destId="{16D142FF-306D-4428-9B58-A8ADB9A5232F}" srcOrd="8" destOrd="0" presId="urn:microsoft.com/office/officeart/2005/8/layout/list1"/>
    <dgm:cxn modelId="{A07A17FD-D4F5-482C-8EDF-5C41733C6FF0}" type="presParOf" srcId="{16D142FF-306D-4428-9B58-A8ADB9A5232F}" destId="{967EDECE-FEDF-429F-B537-B7C1EACF0CC8}" srcOrd="0" destOrd="0" presId="urn:microsoft.com/office/officeart/2005/8/layout/list1"/>
    <dgm:cxn modelId="{04C2C719-30A1-4D6D-AD90-450BF17B5A2C}" type="presParOf" srcId="{16D142FF-306D-4428-9B58-A8ADB9A5232F}" destId="{CA65CEDA-5ECC-4F3D-BA76-12AA811E1B40}" srcOrd="1" destOrd="0" presId="urn:microsoft.com/office/officeart/2005/8/layout/list1"/>
    <dgm:cxn modelId="{ECF97537-E6BC-49CB-A5A3-922EBB41DA4C}" type="presParOf" srcId="{1916EB50-6A6B-48D2-A410-9CFF5DE70E35}" destId="{4872D1DB-9DF0-4600-8853-4CD9FD608612}" srcOrd="9" destOrd="0" presId="urn:microsoft.com/office/officeart/2005/8/layout/list1"/>
    <dgm:cxn modelId="{DB3188A0-AC7B-4281-83B1-203554D17344}" type="presParOf" srcId="{1916EB50-6A6B-48D2-A410-9CFF5DE70E35}" destId="{552A4265-17C5-43A9-B723-808B8B1218B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CF099-A746-4FEB-AA59-8A9D72648114}">
      <dsp:nvSpPr>
        <dsp:cNvPr id="0" name=""/>
        <dsp:cNvSpPr/>
      </dsp:nvSpPr>
      <dsp:spPr>
        <a:xfrm>
          <a:off x="0" y="370256"/>
          <a:ext cx="4981575" cy="604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40FC76-8028-474C-A329-B60300B7D2C6}">
      <dsp:nvSpPr>
        <dsp:cNvPr id="0" name=""/>
        <dsp:cNvSpPr/>
      </dsp:nvSpPr>
      <dsp:spPr>
        <a:xfrm>
          <a:off x="249078" y="16016"/>
          <a:ext cx="3487102" cy="708480"/>
        </a:xfrm>
        <a:prstGeom prst="roundRect">
          <a:avLst/>
        </a:prstGeom>
        <a:solidFill>
          <a:schemeClr val="lt1"/>
        </a:solidFill>
        <a:ln w="19050"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1804" tIns="0" rIns="131804" bIns="0" numCol="1" spcCol="1270" anchor="ctr" anchorCtr="0">
          <a:noAutofit/>
        </a:bodyPr>
        <a:lstStyle/>
        <a:p>
          <a:pPr marL="0" lvl="0" indent="0" algn="l"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Φοιτητής Νοσηλευτικής</a:t>
          </a:r>
          <a:endParaRPr lang="en-US" sz="2000" kern="1200" dirty="0">
            <a:latin typeface="Times New Roman" panose="02020603050405020304" pitchFamily="18" charset="0"/>
            <a:cs typeface="Times New Roman" panose="02020603050405020304" pitchFamily="18" charset="0"/>
          </a:endParaRPr>
        </a:p>
      </dsp:txBody>
      <dsp:txXfrm>
        <a:off x="283663" y="50601"/>
        <a:ext cx="3417932" cy="639310"/>
      </dsp:txXfrm>
    </dsp:sp>
    <dsp:sp modelId="{1ADED3E8-4AE1-4959-B20E-60E39C851BE3}">
      <dsp:nvSpPr>
        <dsp:cNvPr id="0" name=""/>
        <dsp:cNvSpPr/>
      </dsp:nvSpPr>
      <dsp:spPr>
        <a:xfrm>
          <a:off x="0" y="1458896"/>
          <a:ext cx="4981575" cy="604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C5B449-7C69-4F79-9116-BFD2D930739B}">
      <dsp:nvSpPr>
        <dsp:cNvPr id="0" name=""/>
        <dsp:cNvSpPr/>
      </dsp:nvSpPr>
      <dsp:spPr>
        <a:xfrm>
          <a:off x="301056" y="1129389"/>
          <a:ext cx="3487102" cy="708480"/>
        </a:xfrm>
        <a:prstGeom prst="roundRect">
          <a:avLst/>
        </a:prstGeom>
        <a:solidFill>
          <a:schemeClr val="lt1"/>
        </a:solidFill>
        <a:ln w="19050"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1804" tIns="0" rIns="131804" bIns="0" numCol="1" spcCol="1270" anchor="ctr" anchorCtr="0">
          <a:noAutofit/>
        </a:bodyPr>
        <a:lstStyle/>
        <a:p>
          <a:pPr marL="0" lvl="0" indent="0" algn="l" defTabSz="844550">
            <a:lnSpc>
              <a:spcPct val="90000"/>
            </a:lnSpc>
            <a:spcBef>
              <a:spcPct val="0"/>
            </a:spcBef>
            <a:spcAft>
              <a:spcPct val="35000"/>
            </a:spcAft>
            <a:buNone/>
          </a:pPr>
          <a:r>
            <a:rPr lang="el-GR" sz="2000" kern="1200" dirty="0">
              <a:solidFill>
                <a:prstClr val="black"/>
              </a:solidFill>
              <a:latin typeface="Times New Roman" panose="02020603050405020304" pitchFamily="18" charset="0"/>
              <a:ea typeface="+mn-ea"/>
              <a:cs typeface="Times New Roman" panose="02020603050405020304" pitchFamily="18" charset="0"/>
            </a:rPr>
            <a:t>Εργαζόμενος Νοσηλευτής</a:t>
          </a:r>
          <a:endParaRPr lang="en-US" sz="2000" kern="1200" dirty="0">
            <a:solidFill>
              <a:prstClr val="black"/>
            </a:solidFill>
            <a:latin typeface="Times New Roman" panose="02020603050405020304" pitchFamily="18" charset="0"/>
            <a:ea typeface="+mn-ea"/>
            <a:cs typeface="Times New Roman" panose="02020603050405020304" pitchFamily="18" charset="0"/>
          </a:endParaRPr>
        </a:p>
      </dsp:txBody>
      <dsp:txXfrm>
        <a:off x="335641" y="1163974"/>
        <a:ext cx="3417932" cy="639310"/>
      </dsp:txXfrm>
    </dsp:sp>
    <dsp:sp modelId="{552A4265-17C5-43A9-B723-808B8B1218BA}">
      <dsp:nvSpPr>
        <dsp:cNvPr id="0" name=""/>
        <dsp:cNvSpPr/>
      </dsp:nvSpPr>
      <dsp:spPr>
        <a:xfrm>
          <a:off x="0" y="2547536"/>
          <a:ext cx="4981575" cy="6048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65CEDA-5ECC-4F3D-BA76-12AA811E1B40}">
      <dsp:nvSpPr>
        <dsp:cNvPr id="0" name=""/>
        <dsp:cNvSpPr/>
      </dsp:nvSpPr>
      <dsp:spPr>
        <a:xfrm>
          <a:off x="229047" y="2220877"/>
          <a:ext cx="3487102" cy="708480"/>
        </a:xfrm>
        <a:prstGeom prst="roundRect">
          <a:avLst/>
        </a:prstGeom>
        <a:solidFill>
          <a:schemeClr val="lt1"/>
        </a:solidFill>
        <a:ln w="19050" cap="rnd"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1804" tIns="0" rIns="131804" bIns="0" numCol="1" spcCol="1270" anchor="ctr" anchorCtr="0">
          <a:noAutofit/>
        </a:bodyPr>
        <a:lstStyle/>
        <a:p>
          <a:pPr marL="0" lvl="0" indent="0" algn="l" defTabSz="844550">
            <a:lnSpc>
              <a:spcPct val="90000"/>
            </a:lnSpc>
            <a:spcBef>
              <a:spcPct val="0"/>
            </a:spcBef>
            <a:spcAft>
              <a:spcPct val="35000"/>
            </a:spcAft>
            <a:buNone/>
          </a:pPr>
          <a:r>
            <a:rPr lang="el-GR" sz="2000" kern="1200" dirty="0">
              <a:solidFill>
                <a:prstClr val="black"/>
              </a:solidFill>
              <a:latin typeface="Times New Roman" panose="02020603050405020304" pitchFamily="18" charset="0"/>
              <a:ea typeface="+mn-ea"/>
              <a:cs typeface="Times New Roman" panose="02020603050405020304" pitchFamily="18" charset="0"/>
            </a:rPr>
            <a:t>Αποδέκτες φροντίδας</a:t>
          </a:r>
        </a:p>
        <a:p>
          <a:pPr marL="0" lvl="0" indent="0" algn="l" defTabSz="844550">
            <a:lnSpc>
              <a:spcPct val="90000"/>
            </a:lnSpc>
            <a:spcBef>
              <a:spcPct val="0"/>
            </a:spcBef>
            <a:spcAft>
              <a:spcPct val="35000"/>
            </a:spcAft>
            <a:buNone/>
          </a:pPr>
          <a:r>
            <a:rPr lang="el-GR" sz="2000" kern="1200" dirty="0">
              <a:solidFill>
                <a:prstClr val="black"/>
              </a:solidFill>
              <a:latin typeface="Times New Roman" panose="02020603050405020304" pitchFamily="18" charset="0"/>
              <a:ea typeface="+mn-ea"/>
              <a:cs typeface="Times New Roman" panose="02020603050405020304" pitchFamily="18" charset="0"/>
            </a:rPr>
            <a:t>            Ασθενείς</a:t>
          </a:r>
          <a:endParaRPr lang="en-US" sz="2000" kern="1200" dirty="0">
            <a:solidFill>
              <a:prstClr val="black"/>
            </a:solidFill>
            <a:latin typeface="Times New Roman" panose="02020603050405020304" pitchFamily="18" charset="0"/>
            <a:ea typeface="+mn-ea"/>
            <a:cs typeface="Times New Roman" panose="02020603050405020304" pitchFamily="18" charset="0"/>
          </a:endParaRPr>
        </a:p>
      </dsp:txBody>
      <dsp:txXfrm>
        <a:off x="263632" y="2255462"/>
        <a:ext cx="3417932" cy="63931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D3186C-07EF-41EB-BCD4-D08D9AEA97EC}" type="datetimeFigureOut">
              <a:rPr lang="el-GR" smtClean="0"/>
              <a:pPr/>
              <a:t>12/1/2025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A6A1F8-5997-4D45-B668-3D8A6A9E898E}"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4FA6A1F8-5997-4D45-B668-3D8A6A9E898E}" type="slidenum">
              <a:rPr lang="el-GR" smtClean="0"/>
              <a:pPr/>
              <a:t>32</a:t>
            </a:fld>
            <a:endParaRPr lang="el-GR"/>
          </a:p>
        </p:txBody>
      </p:sp>
    </p:spTree>
    <p:extLst>
      <p:ext uri="{BB962C8B-B14F-4D97-AF65-F5344CB8AC3E}">
        <p14:creationId xmlns:p14="http://schemas.microsoft.com/office/powerpoint/2010/main" val="32934209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8" name="Rectangle 7"/>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3"/>
            <a:ext cx="5917679" cy="2554983"/>
          </a:xfrm>
        </p:spPr>
        <p:txBody>
          <a:bodyPr anchor="b"/>
          <a:lstStyle>
            <a:lvl1pP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7476937" y="1828799"/>
            <a:ext cx="990599" cy="228659"/>
          </a:xfrm>
        </p:spPr>
        <p:txBody>
          <a:bodyPr/>
          <a:lstStyle>
            <a:lvl1pPr algn="l">
              <a:defRPr b="0" i="0">
                <a:solidFill>
                  <a:schemeClr val="bg1"/>
                </a:solidFill>
              </a:defRPr>
            </a:lvl1pPr>
          </a:lstStyle>
          <a:p>
            <a:fld id="{ECB3EE96-CDE4-4944-A30D-41A0730A1204}" type="datetimeFigureOut">
              <a:rPr lang="el-GR" smtClean="0"/>
              <a:pPr/>
              <a:t>12/1/2025</a:t>
            </a:fld>
            <a:endParaRPr lang="el-GR" dirty="0"/>
          </a:p>
        </p:txBody>
      </p:sp>
      <p:sp>
        <p:nvSpPr>
          <p:cNvPr id="5" name="Footer Placeholder 4"/>
          <p:cNvSpPr>
            <a:spLocks noGrp="1"/>
          </p:cNvSpPr>
          <p:nvPr>
            <p:ph type="ftr" sz="quarter" idx="11"/>
          </p:nvPr>
        </p:nvSpPr>
        <p:spPr bwMode="gray">
          <a:xfrm rot="5400000">
            <a:off x="6236210" y="3264407"/>
            <a:ext cx="3859795" cy="228659"/>
          </a:xfrm>
        </p:spPr>
        <p:txBody>
          <a:bodyPr/>
          <a:lstStyle>
            <a:lvl1pPr>
              <a:defRPr b="0" i="0">
                <a:solidFill>
                  <a:schemeClr val="bg1"/>
                </a:solidFill>
              </a:defRPr>
            </a:lvl1pPr>
          </a:lstStyle>
          <a:p>
            <a:endParaRPr lang="el-GR"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59511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5" y="4961453"/>
            <a:ext cx="6422002"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4180031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nchor="ctr"/>
          <a:lstStyle>
            <a:lvl1pPr>
              <a:defRPr sz="3600"/>
            </a:lvl1pPr>
          </a:lstStyle>
          <a:p>
            <a:r>
              <a:rPr lang="el-GR"/>
              <a:t>Κάντε κλικ για να επεξεργαστείτε τον τίτλο υποδείγματος</a:t>
            </a:r>
            <a:endParaRPr lang="en-US" dirty="0"/>
          </a:p>
        </p:txBody>
      </p:sp>
      <p:sp>
        <p:nvSpPr>
          <p:cNvPr id="13" name="Text Placeholder 3"/>
          <p:cNvSpPr>
            <a:spLocks noGrp="1"/>
          </p:cNvSpPr>
          <p:nvPr>
            <p:ph type="body" sz="half" idx="2"/>
          </p:nvPr>
        </p:nvSpPr>
        <p:spPr>
          <a:xfrm>
            <a:off x="866440" y="3488023"/>
            <a:ext cx="6422005" cy="2536858"/>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204044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9144000" cy="6860799"/>
            <a:chOff x="0" y="0"/>
            <a:chExt cx="9144000" cy="6860799"/>
          </a:xfrm>
        </p:grpSpPr>
        <p:sp>
          <p:nvSpPr>
            <p:cNvPr id="14" name="Rectangle 13"/>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2" name="TextBox 11"/>
          <p:cNvSpPr txBox="1"/>
          <p:nvPr/>
        </p:nvSpPr>
        <p:spPr bwMode="gray">
          <a:xfrm>
            <a:off x="7033422" y="2898648"/>
            <a:ext cx="660550"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bwMode="gray">
          <a:xfrm>
            <a:off x="651683" y="589767"/>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8" y="903421"/>
            <a:ext cx="6160385" cy="2895658"/>
          </a:xfrm>
        </p:spPr>
        <p:txBody>
          <a:bodyPr/>
          <a:lstStyle>
            <a:lvl1pPr>
              <a:defRPr sz="3600"/>
            </a:lvl1pPr>
          </a:lstStyle>
          <a:p>
            <a:r>
              <a:rPr lang="el-GR"/>
              <a:t>Κάντε κλικ για να επεξεργαστείτε τον τίτλο υποδείγματος</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595201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9144000" cy="6860799"/>
            <a:chOff x="0" y="0"/>
            <a:chExt cx="9144000" cy="6860799"/>
          </a:xfrm>
        </p:grpSpPr>
        <p:sp>
          <p:nvSpPr>
            <p:cNvPr id="10" name="Rectangle 9"/>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36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1" y="5024908"/>
            <a:ext cx="6422004" cy="994891"/>
          </a:xfrm>
        </p:spPr>
        <p:txBody>
          <a:bodyPr anchor="t">
            <a:normAutofit/>
          </a:bodyPr>
          <a:lstStyle>
            <a:lvl1pPr marL="0" indent="0" algn="l">
              <a:buNone/>
              <a:defRPr sz="18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2980277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866441" y="922305"/>
            <a:ext cx="6423592" cy="714660"/>
          </a:xfrm>
        </p:spPr>
        <p:txBody>
          <a:bodyPr/>
          <a:lstStyle>
            <a:lvl1pP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1" y="2489200"/>
            <a:ext cx="231343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2" name="Text Placeholder 3"/>
          <p:cNvSpPr>
            <a:spLocks noGrp="1"/>
          </p:cNvSpPr>
          <p:nvPr>
            <p:ph type="body" sz="half" idx="15"/>
          </p:nvPr>
        </p:nvSpPr>
        <p:spPr>
          <a:xfrm>
            <a:off x="866440" y="3147165"/>
            <a:ext cx="2313432" cy="287771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408472" y="2489200"/>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Text Placeholder 3"/>
          <p:cNvSpPr>
            <a:spLocks noGrp="1"/>
          </p:cNvSpPr>
          <p:nvPr>
            <p:ph type="body" sz="half" idx="16"/>
          </p:nvPr>
        </p:nvSpPr>
        <p:spPr>
          <a:xfrm>
            <a:off x="3408472" y="3147165"/>
            <a:ext cx="2326749" cy="286987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5963820" y="2489201"/>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4" name="Text Placeholder 3"/>
          <p:cNvSpPr>
            <a:spLocks noGrp="1"/>
          </p:cNvSpPr>
          <p:nvPr>
            <p:ph type="body" sz="half" idx="17"/>
          </p:nvPr>
        </p:nvSpPr>
        <p:spPr>
          <a:xfrm>
            <a:off x="5963821" y="3147164"/>
            <a:ext cx="231374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382085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lstStyle>
            <a:lvl1pPr>
              <a:defRPr sz="3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81461" y="4180095"/>
            <a:ext cx="229904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1012743" y="2486221"/>
            <a:ext cx="2021456" cy="14503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0" name="Text Placeholder 3"/>
          <p:cNvSpPr>
            <a:spLocks noGrp="1"/>
          </p:cNvSpPr>
          <p:nvPr>
            <p:ph type="body" sz="half" idx="21"/>
          </p:nvPr>
        </p:nvSpPr>
        <p:spPr>
          <a:xfrm>
            <a:off x="881461" y="4837558"/>
            <a:ext cx="2298410"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404318" y="4179596"/>
            <a:ext cx="231779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16"/>
          </p:nvPr>
        </p:nvSpPr>
        <p:spPr>
          <a:xfrm>
            <a:off x="3550622" y="2509453"/>
            <a:ext cx="2025182"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3404318" y="4837558"/>
            <a:ext cx="2330903"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5963821" y="4179595"/>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17"/>
          </p:nvPr>
        </p:nvSpPr>
        <p:spPr>
          <a:xfrm>
            <a:off x="6104946" y="2509453"/>
            <a:ext cx="2018839" cy="142708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5963821" y="4837558"/>
            <a:ext cx="229949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a:xfrm>
            <a:off x="7766428" y="295730"/>
            <a:ext cx="628813" cy="767687"/>
          </a:xfrm>
          <a:prstGeom prst="rect">
            <a:avLst/>
          </a:prstGeom>
        </p:spPr>
        <p:txBody>
          <a:body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1674698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1684482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7" name="Group 6"/>
          <p:cNvGrpSpPr/>
          <p:nvPr/>
        </p:nvGrpSpPr>
        <p:grpSpPr>
          <a:xfrm>
            <a:off x="0" y="0"/>
            <a:ext cx="9144000" cy="6860799"/>
            <a:chOff x="0" y="0"/>
            <a:chExt cx="9144000" cy="6860799"/>
          </a:xfrm>
        </p:grpSpPr>
        <p:sp>
          <p:nvSpPr>
            <p:cNvPr id="11" name="Rectangle 10"/>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8" name="Rectangle 7"/>
            <p:cNvSpPr/>
            <p:nvPr/>
          </p:nvSpPr>
          <p:spPr bwMode="gray">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077347" cy="4571999"/>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6428" y="295730"/>
            <a:ext cx="628813" cy="767687"/>
          </a:xfrm>
          <a:prstGeom prst="rect">
            <a:avLst/>
          </a:prstGeom>
        </p:spPr>
        <p:txBody>
          <a:body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1202056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120867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9"/>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Rectangle 8"/>
            <p:cNvSpPr/>
            <p:nvPr/>
          </p:nvSpPr>
          <p:spPr bwMode="gray">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5119261" y="2257587"/>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15" name="Rectangle 14"/>
          <p:cNvSpPr/>
          <p:nvPr/>
        </p:nvSpPr>
        <p:spPr>
          <a:xfrm>
            <a:off x="7738039" y="7605"/>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342439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8"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127877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0" y="2494298"/>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66439" y="3253588"/>
            <a:ext cx="3636981" cy="2766213"/>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640581"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640581" y="3248490"/>
            <a:ext cx="3636980" cy="2771311"/>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2628748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298908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6" name="Rectangle 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a:xfrm>
            <a:off x="7766428" y="295730"/>
            <a:ext cx="628813" cy="767687"/>
          </a:xfrm>
          <a:prstGeom prst="rect">
            <a:avLst/>
          </a:prstGeom>
        </p:spPr>
        <p:txBody>
          <a:body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381899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89" cy="1495588"/>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568927" y="1441182"/>
            <a:ext cx="3632850" cy="45720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bwMode="gray">
          <a:xfrm>
            <a:off x="866440" y="3086845"/>
            <a:ext cx="2712589" cy="2938036"/>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181893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11" name="Group 10"/>
          <p:cNvGrpSpPr/>
          <p:nvPr/>
        </p:nvGrpSpPr>
        <p:grpSpPr>
          <a:xfrm>
            <a:off x="0" y="0"/>
            <a:ext cx="9144000" cy="6860799"/>
            <a:chOff x="0" y="0"/>
            <a:chExt cx="9144000" cy="6860799"/>
          </a:xfrm>
        </p:grpSpPr>
        <p:sp>
          <p:nvSpPr>
            <p:cNvPr id="12" name="Rectangle 11"/>
            <p:cNvSpPr/>
            <p:nvPr/>
          </p:nvSpPr>
          <p:spPr>
            <a:xfrm>
              <a:off x="0" y="0"/>
              <a:ext cx="911883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0000"/>
            <a:ext cx="3001938" cy="161619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851591" y="3086100"/>
            <a:ext cx="3001938" cy="24511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ECB3EE96-CDE4-4944-A30D-41A0730A1204}" type="datetimeFigureOut">
              <a:rPr lang="el-GR" smtClean="0"/>
              <a:pPr/>
              <a:t>12/1/2025</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66428" y="295730"/>
            <a:ext cx="628813" cy="767687"/>
          </a:xfrm>
          <a:prstGeom prst="rect">
            <a:avLst/>
          </a:prstGeom>
        </p:spPr>
        <p:txBody>
          <a:body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1869445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6" name="Group 5"/>
          <p:cNvGrpSpPr/>
          <p:nvPr/>
        </p:nvGrpSpPr>
        <p:grpSpPr>
          <a:xfrm>
            <a:off x="0" y="0"/>
            <a:ext cx="9144000" cy="6860799"/>
            <a:chOff x="0" y="0"/>
            <a:chExt cx="9144000" cy="6860799"/>
          </a:xfrm>
        </p:grpSpPr>
        <p:sp>
          <p:nvSpPr>
            <p:cNvPr id="25" name="Rectangle 24"/>
            <p:cNvSpPr/>
            <p:nvPr/>
          </p:nvSpPr>
          <p:spPr>
            <a:xfrm>
              <a:off x="0" y="0"/>
              <a:ext cx="9118832"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9"/>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18"/>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3202" cy="709865"/>
          </a:xfrm>
          <a:prstGeom prst="rect">
            <a:avLst/>
          </a:prstGeom>
        </p:spPr>
        <p:txBody>
          <a:bodyPr vert="horz" lIns="91440" tIns="45720" rIns="91440" bIns="45720" rtlCol="0" anchor="ctr">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539638" y="6365499"/>
            <a:ext cx="990599" cy="228659"/>
          </a:xfrm>
          <a:prstGeom prst="rect">
            <a:avLst/>
          </a:prstGeom>
        </p:spPr>
        <p:txBody>
          <a:bodyPr vert="horz" lIns="91440" tIns="45720" rIns="91440" bIns="45720" rtlCol="0" anchor="b"/>
          <a:lstStyle>
            <a:lvl1pPr algn="r">
              <a:defRPr sz="900" b="1" i="0">
                <a:solidFill>
                  <a:schemeClr val="accent1"/>
                </a:solidFill>
                <a:latin typeface="+mn-lt"/>
              </a:defRPr>
            </a:lvl1pPr>
          </a:lstStyle>
          <a:p>
            <a:fld id="{ECB3EE96-CDE4-4944-A30D-41A0730A1204}" type="datetimeFigureOut">
              <a:rPr lang="el-GR" smtClean="0"/>
              <a:pPr/>
              <a:t>12/1/2025</a:t>
            </a:fld>
            <a:endParaRPr lang="el-GR" dirty="0"/>
          </a:p>
        </p:txBody>
      </p:sp>
      <p:sp>
        <p:nvSpPr>
          <p:cNvPr id="5" name="Footer Placeholder 4"/>
          <p:cNvSpPr>
            <a:spLocks noGrp="1"/>
          </p:cNvSpPr>
          <p:nvPr>
            <p:ph type="ftr" sz="quarter" idx="3"/>
          </p:nvPr>
        </p:nvSpPr>
        <p:spPr>
          <a:xfrm>
            <a:off x="590843" y="6365498"/>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l-GR" dirty="0"/>
          </a:p>
        </p:txBody>
      </p:sp>
      <p:sp>
        <p:nvSpPr>
          <p:cNvPr id="22" name="Rectangle 2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Slide Number Placeholder 5"/>
          <p:cNvSpPr>
            <a:spLocks noGrp="1"/>
          </p:cNvSpPr>
          <p:nvPr>
            <p:ph type="sldNum" sz="quarter" idx="4"/>
          </p:nvPr>
        </p:nvSpPr>
        <p:spPr bwMode="auto">
          <a:xfrm>
            <a:off x="7678616" y="295730"/>
            <a:ext cx="791308" cy="767687"/>
          </a:xfrm>
          <a:prstGeom prst="rect">
            <a:avLst/>
          </a:prstGeom>
        </p:spPr>
        <p:txBody>
          <a:bodyPr vert="horz" lIns="91440" tIns="45720" rIns="91440" bIns="45720" rtlCol="0" anchor="b"/>
          <a:lstStyle>
            <a:lvl1pPr algn="ctr">
              <a:defRPr sz="2800" b="0" i="0">
                <a:solidFill>
                  <a:schemeClr val="bg1"/>
                </a:solidFill>
              </a:defRPr>
            </a:lvl1pPr>
          </a:lstStyle>
          <a:p>
            <a:fld id="{90F3E3B2-284E-442E-A2D8-BB80899D62B1}" type="slidenum">
              <a:rPr lang="el-GR" smtClean="0"/>
              <a:pPr/>
              <a:t>‹#›</a:t>
            </a:fld>
            <a:endParaRPr lang="el-GR" dirty="0"/>
          </a:p>
        </p:txBody>
      </p:sp>
    </p:spTree>
    <p:extLst>
      <p:ext uri="{BB962C8B-B14F-4D97-AF65-F5344CB8AC3E}">
        <p14:creationId xmlns:p14="http://schemas.microsoft.com/office/powerpoint/2010/main" val="2815190797"/>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39552" y="476672"/>
            <a:ext cx="8299648" cy="1809320"/>
          </a:xfrm>
        </p:spPr>
        <p:txBody>
          <a:bodyPr>
            <a:normAutofit fontScale="90000"/>
          </a:bodyPr>
          <a:lstStyle/>
          <a:p>
            <a:pPr algn="ctr"/>
            <a:br>
              <a:rPr lang="el-GR" dirty="0"/>
            </a:br>
            <a:r>
              <a:rPr lang="el-GR" sz="3100" dirty="0">
                <a:solidFill>
                  <a:schemeClr val="tx1"/>
                </a:solidFill>
                <a:latin typeface="Times New Roman" panose="02020603050405020304" pitchFamily="18" charset="0"/>
                <a:cs typeface="Times New Roman" panose="02020603050405020304" pitchFamily="18" charset="0"/>
              </a:rPr>
              <a:t>ΑΣΦΑΛΕΙΑ ΣΤΟ ΚΛΙΝΙΚΟ ΠΕΡΙΒΑΛΛΟΝ</a:t>
            </a:r>
            <a:br>
              <a:rPr lang="el-GR" sz="3600" dirty="0">
                <a:solidFill>
                  <a:schemeClr val="tx1"/>
                </a:solidFill>
                <a:latin typeface="Times New Roman" pitchFamily="18" charset="0"/>
                <a:cs typeface="Times New Roman" pitchFamily="18" charset="0"/>
              </a:rPr>
            </a:br>
            <a:endParaRPr lang="el-GR" sz="36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F56920-D3A1-4992-86CF-02520D707366}"/>
              </a:ext>
            </a:extLst>
          </p:cNvPr>
          <p:cNvSpPr>
            <a:spLocks noGrp="1"/>
          </p:cNvSpPr>
          <p:nvPr>
            <p:ph type="ctrTitle"/>
          </p:nvPr>
        </p:nvSpPr>
        <p:spPr>
          <a:xfrm>
            <a:off x="611560" y="620689"/>
            <a:ext cx="7416824" cy="3816423"/>
          </a:xfrm>
        </p:spPr>
        <p:txBody>
          <a:bodyPr/>
          <a:lstStyle/>
          <a:p>
            <a:pPr algn="ctr"/>
            <a:r>
              <a:rPr lang="el-GR" sz="2400" dirty="0">
                <a:solidFill>
                  <a:schemeClr val="tx1"/>
                </a:solidFill>
                <a:latin typeface="Times New Roman" panose="02020603050405020304" pitchFamily="18" charset="0"/>
                <a:cs typeface="Times New Roman" panose="02020603050405020304" pitchFamily="18" charset="0"/>
              </a:rPr>
              <a:t>Ως</a:t>
            </a:r>
            <a:r>
              <a:rPr lang="el-GR" sz="2400" b="1" dirty="0">
                <a:solidFill>
                  <a:schemeClr val="tx1"/>
                </a:solidFill>
                <a:latin typeface="Times New Roman" panose="02020603050405020304" pitchFamily="18" charset="0"/>
                <a:cs typeface="Times New Roman" panose="02020603050405020304" pitchFamily="18" charset="0"/>
              </a:rPr>
              <a:t> επαγγελματικός βλαπτικός παράγοντας </a:t>
            </a:r>
            <a:r>
              <a:rPr lang="el-GR" sz="2400" dirty="0">
                <a:solidFill>
                  <a:schemeClr val="tx1"/>
                </a:solidFill>
                <a:latin typeface="Times New Roman" panose="02020603050405020304" pitchFamily="18" charset="0"/>
                <a:cs typeface="Times New Roman" panose="02020603050405020304" pitchFamily="18" charset="0"/>
              </a:rPr>
              <a:t>ορίζεται οποιοσδήποτε φυσικός, χημικός, βιολογικός, εργονομικός, οργανωτικός, ψυχολογικός, ή κοινωνικός παράγοντας, ο οποίος είναι παρών στον εργασιακό χώρο σε τέτοιο βαθμό ώστε </a:t>
            </a:r>
            <a:r>
              <a:rPr lang="el-GR" sz="2400" b="1" dirty="0">
                <a:solidFill>
                  <a:schemeClr val="tx1"/>
                </a:solidFill>
                <a:latin typeface="Times New Roman" panose="02020603050405020304" pitchFamily="18" charset="0"/>
                <a:cs typeface="Times New Roman" panose="02020603050405020304" pitchFamily="18" charset="0"/>
              </a:rPr>
              <a:t>να μπορεί να προκαλέσει βλάβη </a:t>
            </a:r>
            <a:r>
              <a:rPr lang="el-GR" sz="2400" dirty="0">
                <a:solidFill>
                  <a:schemeClr val="tx1"/>
                </a:solidFill>
                <a:latin typeface="Times New Roman" panose="02020603050405020304" pitchFamily="18" charset="0"/>
                <a:cs typeface="Times New Roman" panose="02020603050405020304" pitchFamily="18" charset="0"/>
              </a:rPr>
              <a:t>στην υγεία του εργαζόμενου ή του ασθενή</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058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06AEFD-F981-4E0C-92EC-9C0D87F9488C}"/>
              </a:ext>
            </a:extLst>
          </p:cNvPr>
          <p:cNvSpPr>
            <a:spLocks noGrp="1"/>
          </p:cNvSpPr>
          <p:nvPr>
            <p:ph type="ctrTitle"/>
          </p:nvPr>
        </p:nvSpPr>
        <p:spPr>
          <a:xfrm>
            <a:off x="1475656" y="836712"/>
            <a:ext cx="7128792" cy="288031"/>
          </a:xfrm>
        </p:spPr>
        <p:txBody>
          <a:bodyPr/>
          <a:lstStyle/>
          <a:p>
            <a:pPr algn="just"/>
            <a:r>
              <a:rPr lang="el-GR" sz="2000" b="1" dirty="0">
                <a:solidFill>
                  <a:schemeClr val="tx1"/>
                </a:solidFill>
                <a:latin typeface="Times New Roman" panose="02020603050405020304" pitchFamily="18" charset="0"/>
                <a:cs typeface="Times New Roman" panose="02020603050405020304" pitchFamily="18" charset="0"/>
              </a:rPr>
              <a:t>Ταξινόμηση των προβλημάτων ασφάλειας</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id="{E9CC15DB-B810-4EF7-A596-274FCDF10759}"/>
              </a:ext>
            </a:extLst>
          </p:cNvPr>
          <p:cNvSpPr>
            <a:spLocks noGrp="1"/>
          </p:cNvSpPr>
          <p:nvPr>
            <p:ph type="subTitle" idx="1"/>
          </p:nvPr>
        </p:nvSpPr>
        <p:spPr>
          <a:xfrm>
            <a:off x="683568" y="1124743"/>
            <a:ext cx="6100553" cy="5184577"/>
          </a:xfrm>
        </p:spPr>
        <p:txBody>
          <a:bodyPr>
            <a:normAutofit/>
          </a:bodyPr>
          <a:lstStyle/>
          <a:p>
            <a:pPr marL="342900" indent="-342900" algn="just">
              <a:buFont typeface="+mj-lt"/>
              <a:buAutoNum type="arabicPeriod"/>
            </a:pPr>
            <a:r>
              <a:rPr lang="el-GR" b="1" cap="none" dirty="0">
                <a:solidFill>
                  <a:schemeClr val="tx1"/>
                </a:solidFill>
                <a:latin typeface="Times New Roman" panose="02020603050405020304" pitchFamily="18" charset="0"/>
                <a:cs typeface="Times New Roman" panose="02020603050405020304" pitchFamily="18" charset="0"/>
              </a:rPr>
              <a:t>Σε σχέση με τον εκλυτικό παράγοντα</a:t>
            </a:r>
            <a:r>
              <a:rPr lang="en-US" b="1" cap="none" dirty="0">
                <a:solidFill>
                  <a:schemeClr val="tx1"/>
                </a:solidFill>
                <a:latin typeface="Times New Roman" panose="02020603050405020304" pitchFamily="18" charset="0"/>
                <a:cs typeface="Times New Roman" panose="02020603050405020304" pitchFamily="18" charset="0"/>
              </a:rPr>
              <a:t>:</a:t>
            </a:r>
            <a:r>
              <a:rPr lang="el-GR" b="1" cap="none" dirty="0">
                <a:solidFill>
                  <a:schemeClr val="tx1"/>
                </a:solidFill>
                <a:latin typeface="Times New Roman" panose="02020603050405020304" pitchFamily="18" charset="0"/>
                <a:cs typeface="Times New Roman" panose="02020603050405020304" pitchFamily="18" charset="0"/>
              </a:rPr>
              <a:t> </a:t>
            </a:r>
            <a:r>
              <a:rPr lang="el-GR" cap="none" dirty="0">
                <a:solidFill>
                  <a:schemeClr val="tx1"/>
                </a:solidFill>
                <a:latin typeface="Times New Roman" panose="02020603050405020304" pitchFamily="18" charset="0"/>
                <a:cs typeface="Times New Roman" panose="02020603050405020304" pitchFamily="18" charset="0"/>
              </a:rPr>
              <a:t>βιολογικοί, χημικοί, φυσικοί, ψυχοκοινωνικοί, εργονομικοί </a:t>
            </a:r>
          </a:p>
          <a:p>
            <a:pPr marL="342900" indent="-342900" algn="just">
              <a:buFont typeface="+mj-lt"/>
              <a:buAutoNum type="arabicPeriod"/>
            </a:pPr>
            <a:r>
              <a:rPr lang="el-GR" b="1" cap="none" dirty="0">
                <a:solidFill>
                  <a:schemeClr val="tx1"/>
                </a:solidFill>
                <a:latin typeface="Times New Roman" panose="02020603050405020304" pitchFamily="18" charset="0"/>
                <a:cs typeface="Times New Roman" panose="02020603050405020304" pitchFamily="18" charset="0"/>
              </a:rPr>
              <a:t>Σε σχέση με τον εργαζόμενο</a:t>
            </a:r>
            <a:r>
              <a:rPr lang="en-US" b="1" cap="none" dirty="0">
                <a:solidFill>
                  <a:schemeClr val="tx1"/>
                </a:solidFill>
                <a:latin typeface="Times New Roman" panose="02020603050405020304" pitchFamily="18" charset="0"/>
                <a:cs typeface="Times New Roman" panose="02020603050405020304" pitchFamily="18" charset="0"/>
              </a:rPr>
              <a:t>:</a:t>
            </a:r>
            <a:r>
              <a:rPr lang="el-GR" b="1" cap="none" dirty="0">
                <a:solidFill>
                  <a:schemeClr val="tx1"/>
                </a:solidFill>
                <a:latin typeface="Times New Roman" panose="02020603050405020304" pitchFamily="18" charset="0"/>
                <a:cs typeface="Times New Roman" panose="02020603050405020304" pitchFamily="18" charset="0"/>
              </a:rPr>
              <a:t> </a:t>
            </a:r>
            <a:r>
              <a:rPr lang="el-GR" cap="none" dirty="0">
                <a:solidFill>
                  <a:schemeClr val="tx1"/>
                </a:solidFill>
                <a:latin typeface="Times New Roman" panose="02020603050405020304" pitchFamily="18" charset="0"/>
                <a:cs typeface="Times New Roman" panose="02020603050405020304" pitchFamily="18" charset="0"/>
              </a:rPr>
              <a:t>νοσηλευτικό προσωπικό, ιατροί, τεχνικό και διοικητικό προσωπικό, ιδιωτικά συνεργεία π.χ. προσωπικό καθαριότητας</a:t>
            </a:r>
          </a:p>
          <a:p>
            <a:pPr marL="342900" indent="-342900" algn="just">
              <a:buFont typeface="+mj-lt"/>
              <a:buAutoNum type="arabicPeriod"/>
            </a:pPr>
            <a:r>
              <a:rPr lang="el-GR" b="1" cap="none" dirty="0">
                <a:solidFill>
                  <a:schemeClr val="tx1"/>
                </a:solidFill>
                <a:latin typeface="Times New Roman" panose="02020603050405020304" pitchFamily="18" charset="0"/>
                <a:cs typeface="Times New Roman" panose="02020603050405020304" pitchFamily="18" charset="0"/>
              </a:rPr>
              <a:t>Σε σχέση με τον αποδέκτη της βλάβης</a:t>
            </a:r>
            <a:r>
              <a:rPr lang="en-US" b="1" cap="none" dirty="0">
                <a:solidFill>
                  <a:schemeClr val="tx1"/>
                </a:solidFill>
                <a:latin typeface="Times New Roman" panose="02020603050405020304" pitchFamily="18" charset="0"/>
                <a:cs typeface="Times New Roman" panose="02020603050405020304" pitchFamily="18" charset="0"/>
              </a:rPr>
              <a:t>:</a:t>
            </a:r>
            <a:r>
              <a:rPr lang="el-GR" b="1" cap="none" dirty="0">
                <a:solidFill>
                  <a:schemeClr val="tx1"/>
                </a:solidFill>
                <a:latin typeface="Times New Roman" panose="02020603050405020304" pitchFamily="18" charset="0"/>
                <a:cs typeface="Times New Roman" panose="02020603050405020304" pitchFamily="18" charset="0"/>
              </a:rPr>
              <a:t> </a:t>
            </a:r>
            <a:r>
              <a:rPr lang="el-GR" cap="none" dirty="0">
                <a:solidFill>
                  <a:schemeClr val="tx1"/>
                </a:solidFill>
                <a:latin typeface="Times New Roman" panose="02020603050405020304" pitchFamily="18" charset="0"/>
                <a:cs typeface="Times New Roman" panose="02020603050405020304" pitchFamily="18" charset="0"/>
              </a:rPr>
              <a:t>ασθενείς που προκαλούν βλάβη στους ίδιους, ασθενείς που προκαλούν βλάβη στο προσωπικό, νοσηλευτές ή άλλοι επαγγελματίες υγείας που προκαλούν βλάβη στους ίδιους ή στους ασθενείς</a:t>
            </a:r>
          </a:p>
          <a:p>
            <a:pPr marL="342900" indent="-342900" algn="just">
              <a:buFont typeface="+mj-lt"/>
              <a:buAutoNum type="arabicPeriod"/>
            </a:pPr>
            <a:r>
              <a:rPr lang="el-GR" b="1" cap="none" dirty="0">
                <a:solidFill>
                  <a:schemeClr val="tx1"/>
                </a:solidFill>
                <a:latin typeface="Times New Roman" panose="02020603050405020304" pitchFamily="18" charset="0"/>
                <a:cs typeface="Times New Roman" panose="02020603050405020304" pitchFamily="18" charset="0"/>
              </a:rPr>
              <a:t>Σε σχέση με το είδος της βλάβης</a:t>
            </a:r>
            <a:r>
              <a:rPr lang="en-US" b="1" cap="none" dirty="0">
                <a:solidFill>
                  <a:schemeClr val="tx1"/>
                </a:solidFill>
                <a:latin typeface="Times New Roman" panose="02020603050405020304" pitchFamily="18" charset="0"/>
                <a:cs typeface="Times New Roman" panose="02020603050405020304" pitchFamily="18" charset="0"/>
              </a:rPr>
              <a:t>:</a:t>
            </a:r>
            <a:r>
              <a:rPr lang="el-GR" b="1" cap="none" dirty="0">
                <a:solidFill>
                  <a:schemeClr val="tx1"/>
                </a:solidFill>
                <a:latin typeface="Times New Roman" panose="02020603050405020304" pitchFamily="18" charset="0"/>
                <a:cs typeface="Times New Roman" panose="02020603050405020304" pitchFamily="18" charset="0"/>
              </a:rPr>
              <a:t> </a:t>
            </a:r>
            <a:r>
              <a:rPr lang="el-GR" cap="none" dirty="0">
                <a:solidFill>
                  <a:schemeClr val="tx1"/>
                </a:solidFill>
                <a:latin typeface="Times New Roman" panose="02020603050405020304" pitchFamily="18" charset="0"/>
                <a:cs typeface="Times New Roman" panose="02020603050405020304" pitchFamily="18" charset="0"/>
              </a:rPr>
              <a:t>χωρίς επιπτώσεις/παρενέργειες, ελαφρά σωματική βλάβη, αναπηρία, θάνατος </a:t>
            </a:r>
          </a:p>
          <a:p>
            <a:pPr marL="342900" indent="-342900" algn="just">
              <a:buFont typeface="+mj-lt"/>
              <a:buAutoNum type="arabicPeriod"/>
            </a:pPr>
            <a:r>
              <a:rPr lang="el-GR" b="1" cap="none" dirty="0">
                <a:solidFill>
                  <a:schemeClr val="tx1"/>
                </a:solidFill>
                <a:latin typeface="Times New Roman" panose="02020603050405020304" pitchFamily="18" charset="0"/>
                <a:cs typeface="Times New Roman" panose="02020603050405020304" pitchFamily="18" charset="0"/>
              </a:rPr>
              <a:t>Σε σχέση με τη συχνότητα εμφάνισης </a:t>
            </a:r>
          </a:p>
          <a:p>
            <a:pPr marL="342900" indent="-342900" algn="just">
              <a:buFont typeface="+mj-lt"/>
              <a:buAutoNum type="arabicPeriod"/>
            </a:pPr>
            <a:r>
              <a:rPr lang="el-GR" b="1" cap="none" dirty="0">
                <a:solidFill>
                  <a:schemeClr val="tx1"/>
                </a:solidFill>
                <a:latin typeface="Times New Roman" panose="02020603050405020304" pitchFamily="18" charset="0"/>
                <a:cs typeface="Times New Roman" panose="02020603050405020304" pitchFamily="18" charset="0"/>
              </a:rPr>
              <a:t>Σε σχέση με το περιβάλλον εργασίας</a:t>
            </a:r>
          </a:p>
          <a:p>
            <a:pPr marL="342900" indent="-342900">
              <a:buFont typeface="+mj-lt"/>
              <a:buAutoNum type="arabicPeriod"/>
            </a:pPr>
            <a:endParaRPr lang="el-GR" b="1" cap="none" dirty="0">
              <a:solidFill>
                <a:schemeClr val="tx1"/>
              </a:solidFill>
              <a:latin typeface="Times New Roman" panose="02020603050405020304" pitchFamily="18" charset="0"/>
              <a:cs typeface="Times New Roman" panose="02020603050405020304" pitchFamily="18" charset="0"/>
            </a:endParaRPr>
          </a:p>
          <a:p>
            <a:pPr marL="342900" indent="-342900">
              <a:buFont typeface="+mj-lt"/>
              <a:buAutoNum type="arabicPeriod"/>
            </a:pPr>
            <a:endParaRPr lang="el-GR" cap="none" dirty="0">
              <a:solidFill>
                <a:schemeClr val="tx1"/>
              </a:solidFill>
            </a:endParaRPr>
          </a:p>
          <a:p>
            <a:pPr marL="342900" indent="-342900">
              <a:buFont typeface="+mj-lt"/>
              <a:buAutoNum type="arabicPeriod"/>
            </a:pPr>
            <a:endParaRPr lang="el-GR" cap="none" dirty="0">
              <a:solidFill>
                <a:schemeClr val="tx1"/>
              </a:solidFill>
            </a:endParaRPr>
          </a:p>
          <a:p>
            <a:pPr marL="342900" indent="-342900">
              <a:buFont typeface="+mj-lt"/>
              <a:buAutoNum type="arabicPeriod"/>
            </a:pPr>
            <a:endParaRPr lang="el-GR" cap="none" dirty="0">
              <a:solidFill>
                <a:schemeClr val="tx1"/>
              </a:solidFill>
            </a:endParaRPr>
          </a:p>
          <a:p>
            <a:pPr marL="342900" indent="-342900">
              <a:buFont typeface="+mj-lt"/>
              <a:buAutoNum type="arabicPeriod"/>
            </a:pPr>
            <a:endParaRPr lang="el-GR" cap="none" dirty="0">
              <a:solidFill>
                <a:schemeClr val="tx1"/>
              </a:solidFill>
            </a:endParaRPr>
          </a:p>
          <a:p>
            <a:pPr marL="342900" indent="-342900">
              <a:buFont typeface="+mj-lt"/>
              <a:buAutoNum type="arabicPeriod"/>
            </a:pPr>
            <a:endParaRPr lang="el-GR" cap="none" dirty="0">
              <a:solidFill>
                <a:schemeClr val="tx1"/>
              </a:solidFill>
            </a:endParaRPr>
          </a:p>
          <a:p>
            <a:pPr marL="342900" indent="-342900">
              <a:buFont typeface="+mj-lt"/>
              <a:buAutoNum type="arabicPeriod"/>
            </a:pPr>
            <a:endParaRPr lang="en-US" cap="none" dirty="0">
              <a:solidFill>
                <a:schemeClr val="tx1"/>
              </a:solidFill>
            </a:endParaRPr>
          </a:p>
        </p:txBody>
      </p:sp>
    </p:spTree>
    <p:extLst>
      <p:ext uri="{BB962C8B-B14F-4D97-AF65-F5344CB8AC3E}">
        <p14:creationId xmlns:p14="http://schemas.microsoft.com/office/powerpoint/2010/main" val="1231242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642918"/>
            <a:ext cx="7643866" cy="5429288"/>
          </a:xfrm>
        </p:spPr>
        <p:txBody>
          <a:bodyPr/>
          <a:lstStyle/>
          <a:p>
            <a:r>
              <a:rPr lang="el-GR" sz="2800" b="1" dirty="0">
                <a:solidFill>
                  <a:schemeClr val="tx1"/>
                </a:solidFill>
                <a:latin typeface="Times New Roman" pitchFamily="18" charset="0"/>
                <a:cs typeface="Times New Roman" pitchFamily="18" charset="0"/>
              </a:rPr>
              <a:t>Οι επαγγελματικοί κίνδυνοι </a:t>
            </a:r>
            <a:r>
              <a:rPr lang="el-GR" sz="2800" dirty="0">
                <a:solidFill>
                  <a:schemeClr val="tx1"/>
                </a:solidFill>
                <a:latin typeface="Times New Roman" pitchFamily="18" charset="0"/>
                <a:cs typeface="Times New Roman" pitchFamily="18" charset="0"/>
              </a:rPr>
              <a:t>μπορούν να </a:t>
            </a:r>
            <a:br>
              <a:rPr lang="el-GR" sz="2800" dirty="0">
                <a:solidFill>
                  <a:schemeClr val="tx1"/>
                </a:solidFill>
                <a:latin typeface="Times New Roman" pitchFamily="18" charset="0"/>
                <a:cs typeface="Times New Roman" pitchFamily="18" charset="0"/>
              </a:rPr>
            </a:br>
            <a:r>
              <a:rPr lang="el-GR" sz="2800" b="1" dirty="0">
                <a:solidFill>
                  <a:schemeClr val="tx1"/>
                </a:solidFill>
                <a:latin typeface="Times New Roman" pitchFamily="18" charset="0"/>
                <a:cs typeface="Times New Roman" pitchFamily="18" charset="0"/>
              </a:rPr>
              <a:t>ταξινομηθούν σε 3 ομάδες:</a:t>
            </a:r>
            <a:br>
              <a:rPr lang="el-GR" sz="2800" b="1" dirty="0">
                <a:solidFill>
                  <a:schemeClr val="tx1"/>
                </a:solidFill>
                <a:latin typeface="Times New Roman" pitchFamily="18" charset="0"/>
                <a:cs typeface="Times New Roman" pitchFamily="18" charset="0"/>
              </a:rPr>
            </a:br>
            <a:br>
              <a:rPr lang="el-GR" sz="2400" b="1" dirty="0">
                <a:solidFill>
                  <a:schemeClr val="tx1"/>
                </a:solidFill>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1η ομάδα: </a:t>
            </a:r>
            <a:br>
              <a:rPr lang="el-GR" sz="2400" b="1" dirty="0">
                <a:solidFill>
                  <a:schemeClr val="tx1"/>
                </a:solidFill>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Κίνδυνοι για τη ασφάλεια ή κίνδυνοι ατυχήματος</a:t>
            </a:r>
            <a:br>
              <a:rPr lang="el-GR" sz="2400" b="1" dirty="0">
                <a:solidFill>
                  <a:schemeClr val="tx1"/>
                </a:solidFill>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που οφείλονται σε:</a:t>
            </a:r>
            <a:br>
              <a:rPr lang="el-GR" sz="2400" b="1" dirty="0">
                <a:solidFill>
                  <a:schemeClr val="tx1"/>
                </a:solidFill>
                <a:latin typeface="Times New Roman" pitchFamily="18" charset="0"/>
                <a:cs typeface="Times New Roman" pitchFamily="18" charset="0"/>
              </a:rPr>
            </a:b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Κτιριακές δομές</a:t>
            </a: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Μηχανές</a:t>
            </a: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Ηλεκτρικές εγκαταστάσεις</a:t>
            </a: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Επικίνδυνες ουσίες</a:t>
            </a: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Πυρκαγιές και εκρήξεις</a:t>
            </a:r>
            <a:br>
              <a:rPr lang="el-GR" b="1" dirty="0">
                <a:solidFill>
                  <a:schemeClr val="tx1"/>
                </a:solidFill>
                <a:latin typeface="Times New Roman" pitchFamily="18" charset="0"/>
                <a:cs typeface="Times New Roman" pitchFamily="18" charset="0"/>
              </a:rPr>
            </a:br>
            <a:endParaRPr lang="el-GR" dirty="0">
              <a:solidFill>
                <a:schemeClr val="tx1"/>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1071546"/>
            <a:ext cx="5998334" cy="4143404"/>
          </a:xfrm>
        </p:spPr>
        <p:txBody>
          <a:bodyPr/>
          <a:lstStyle/>
          <a:p>
            <a:br>
              <a:rPr lang="el-GR" sz="2800" b="1" dirty="0">
                <a:latin typeface="Times New Roman" pitchFamily="18" charset="0"/>
                <a:cs typeface="Times New Roman" pitchFamily="18" charset="0"/>
              </a:rPr>
            </a:br>
            <a:br>
              <a:rPr lang="el-GR" sz="2800" b="1" dirty="0">
                <a:solidFill>
                  <a:schemeClr val="tx1"/>
                </a:solidFill>
                <a:latin typeface="Times New Roman" pitchFamily="18" charset="0"/>
                <a:cs typeface="Times New Roman" pitchFamily="18" charset="0"/>
              </a:rPr>
            </a:br>
            <a:br>
              <a:rPr lang="el-GR" sz="2800" b="1" dirty="0">
                <a:solidFill>
                  <a:schemeClr val="tx1"/>
                </a:solidFill>
                <a:latin typeface="Times New Roman" pitchFamily="18" charset="0"/>
                <a:cs typeface="Times New Roman" pitchFamily="18" charset="0"/>
              </a:rPr>
            </a:br>
            <a:br>
              <a:rPr lang="el-GR" sz="2800" b="1" dirty="0">
                <a:solidFill>
                  <a:schemeClr val="tx1"/>
                </a:solidFill>
                <a:latin typeface="Times New Roman" pitchFamily="18" charset="0"/>
                <a:cs typeface="Times New Roman" pitchFamily="18" charset="0"/>
              </a:rPr>
            </a:br>
            <a:r>
              <a:rPr lang="el-GR" sz="2800" b="1" dirty="0">
                <a:solidFill>
                  <a:schemeClr val="tx1"/>
                </a:solidFill>
                <a:latin typeface="Times New Roman" pitchFamily="18" charset="0"/>
                <a:cs typeface="Times New Roman" pitchFamily="18" charset="0"/>
              </a:rPr>
              <a:t>2η ομάδα: </a:t>
            </a:r>
            <a:br>
              <a:rPr lang="el-GR" sz="3200" b="1" dirty="0">
                <a:solidFill>
                  <a:schemeClr val="tx1"/>
                </a:solidFill>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Κίνδυνοι για τη ασφάλεια που οφείλονται σε: </a:t>
            </a:r>
            <a:br>
              <a:rPr lang="el-GR" sz="2400" b="1" dirty="0">
                <a:solidFill>
                  <a:schemeClr val="tx1"/>
                </a:solidFill>
                <a:latin typeface="Times New Roman" pitchFamily="18" charset="0"/>
                <a:cs typeface="Times New Roman" pitchFamily="18" charset="0"/>
              </a:rPr>
            </a:br>
            <a:br>
              <a:rPr lang="el-GR" sz="2800" b="1" dirty="0">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Φυσικούς παράγοντες </a:t>
            </a:r>
            <a:r>
              <a:rPr lang="el-GR" sz="2400" b="1" dirty="0">
                <a:solidFill>
                  <a:schemeClr val="tx1"/>
                </a:solidFill>
                <a:latin typeface="Times New Roman" pitchFamily="18" charset="0"/>
                <a:cs typeface="Times New Roman" pitchFamily="18" charset="0"/>
              </a:rPr>
              <a:t>(θόρυβος )</a:t>
            </a: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Βιολογικούς παράγοντες</a:t>
            </a:r>
            <a:r>
              <a:rPr lang="el-GR" sz="2400" b="1" dirty="0">
                <a:solidFill>
                  <a:schemeClr val="tx1"/>
                </a:solidFill>
                <a:latin typeface="Times New Roman" pitchFamily="18" charset="0"/>
                <a:cs typeface="Times New Roman" pitchFamily="18" charset="0"/>
              </a:rPr>
              <a:t>( μικρόβια, ιοί, μύκητες)</a:t>
            </a: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Χημικούς παράγοντες </a:t>
            </a:r>
            <a:r>
              <a:rPr lang="el-GR" sz="2400" b="1">
                <a:solidFill>
                  <a:schemeClr val="tx1"/>
                </a:solidFill>
                <a:latin typeface="Times New Roman" pitchFamily="18" charset="0"/>
                <a:cs typeface="Times New Roman" pitchFamily="18" charset="0"/>
              </a:rPr>
              <a:t>(επιβλαβείς </a:t>
            </a:r>
            <a:r>
              <a:rPr lang="el-GR" sz="2400" b="1" dirty="0">
                <a:solidFill>
                  <a:schemeClr val="tx1"/>
                </a:solidFill>
                <a:latin typeface="Times New Roman" pitchFamily="18" charset="0"/>
                <a:cs typeface="Times New Roman" pitchFamily="18" charset="0"/>
              </a:rPr>
              <a:t>ουσίες π.χ. αντισηπτικά, κυτταροτοξικά κ.α.)</a:t>
            </a:r>
            <a:br>
              <a:rPr lang="el-GR" sz="2400" b="1" dirty="0">
                <a:solidFill>
                  <a:schemeClr val="tx1"/>
                </a:solidFill>
                <a:latin typeface="Times New Roman" pitchFamily="18" charset="0"/>
                <a:cs typeface="Times New Roman" pitchFamily="18" charset="0"/>
              </a:rPr>
            </a:br>
            <a:endParaRPr lang="el-GR" sz="2400" dirty="0">
              <a:solidFill>
                <a:schemeClr val="tx1"/>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7" y="1357298"/>
            <a:ext cx="7286676" cy="3357586"/>
          </a:xfrm>
        </p:spPr>
        <p:txBody>
          <a:bodyPr/>
          <a:lstStyle/>
          <a:p>
            <a:br>
              <a:rPr lang="el-GR" sz="2400" b="1" dirty="0">
                <a:latin typeface="Times New Roman" pitchFamily="18" charset="0"/>
                <a:cs typeface="Times New Roman" pitchFamily="18" charset="0"/>
              </a:rPr>
            </a:br>
            <a:br>
              <a:rPr lang="el-GR" sz="2400" b="1" dirty="0">
                <a:latin typeface="Times New Roman" pitchFamily="18" charset="0"/>
                <a:cs typeface="Times New Roman" pitchFamily="18" charset="0"/>
              </a:rPr>
            </a:br>
            <a:br>
              <a:rPr lang="el-GR" sz="2400" b="1" dirty="0">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3η ομάδα:</a:t>
            </a:r>
            <a:br>
              <a:rPr lang="el-GR" sz="2400" b="1" dirty="0">
                <a:solidFill>
                  <a:schemeClr val="tx1"/>
                </a:solidFill>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Κίνδυνοι για την ασφάλεια, που οφείλονται:</a:t>
            </a:r>
            <a:br>
              <a:rPr lang="el-GR" sz="2400" b="1" dirty="0">
                <a:solidFill>
                  <a:schemeClr val="tx1"/>
                </a:solidFill>
                <a:latin typeface="Times New Roman" pitchFamily="18" charset="0"/>
                <a:cs typeface="Times New Roman" pitchFamily="18" charset="0"/>
              </a:rPr>
            </a:b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Οργάνωση εργασίας </a:t>
            </a:r>
            <a:r>
              <a:rPr lang="el-GR" sz="2400" b="1" dirty="0">
                <a:solidFill>
                  <a:schemeClr val="tx1"/>
                </a:solidFill>
                <a:latin typeface="Times New Roman" pitchFamily="18" charset="0"/>
                <a:cs typeface="Times New Roman" pitchFamily="18" charset="0"/>
              </a:rPr>
              <a:t>( κυλιόμενο ωράριο )</a:t>
            </a: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Ψυχολογικούς παράγοντες </a:t>
            </a:r>
            <a:r>
              <a:rPr lang="el-GR" sz="2400" b="1" dirty="0">
                <a:solidFill>
                  <a:schemeClr val="tx1"/>
                </a:solidFill>
                <a:latin typeface="Times New Roman" pitchFamily="18" charset="0"/>
                <a:cs typeface="Times New Roman" pitchFamily="18" charset="0"/>
              </a:rPr>
              <a:t>( βία στην εργασία, συνεργασία)</a:t>
            </a: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Εργονομικούς παράγοντες</a:t>
            </a:r>
            <a:r>
              <a:rPr lang="el-GR" sz="2400" b="1" dirty="0">
                <a:solidFill>
                  <a:schemeClr val="tx1"/>
                </a:solidFill>
                <a:latin typeface="Times New Roman" pitchFamily="18" charset="0"/>
                <a:cs typeface="Times New Roman" pitchFamily="18" charset="0"/>
              </a:rPr>
              <a:t>( χειρωνακτική  </a:t>
            </a:r>
            <a:br>
              <a:rPr lang="el-GR" sz="2400" b="1" dirty="0">
                <a:solidFill>
                  <a:schemeClr val="tx1"/>
                </a:solidFill>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διακίνηση  φορτίων, χειρισμοί ασθενών)</a:t>
            </a: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Αντίξοες συνθήκες εργασίας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2357431"/>
            <a:ext cx="7420335" cy="2786082"/>
          </a:xfrm>
        </p:spPr>
        <p:txBody>
          <a:bodyPr/>
          <a:lstStyle/>
          <a:p>
            <a:r>
              <a:rPr lang="el-GR" sz="2400" b="1" dirty="0">
                <a:solidFill>
                  <a:schemeClr val="tx1"/>
                </a:solidFill>
                <a:latin typeface="Times New Roman" pitchFamily="18" charset="0"/>
                <a:cs typeface="Times New Roman" pitchFamily="18" charset="0"/>
              </a:rPr>
              <a:t>Οι επαγγελματικοί κίνδυνοι εκδηλώνονται είτε :</a:t>
            </a:r>
            <a:br>
              <a:rPr lang="el-GR" sz="2400" b="1" dirty="0">
                <a:solidFill>
                  <a:schemeClr val="tx1"/>
                </a:solidFill>
                <a:latin typeface="Times New Roman" pitchFamily="18" charset="0"/>
                <a:cs typeface="Times New Roman" pitchFamily="18" charset="0"/>
              </a:rPr>
            </a:b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ως </a:t>
            </a:r>
            <a:r>
              <a:rPr lang="el-GR" sz="2400" b="1" dirty="0">
                <a:solidFill>
                  <a:schemeClr val="tx1"/>
                </a:solidFill>
                <a:latin typeface="Times New Roman" pitchFamily="18" charset="0"/>
                <a:cs typeface="Times New Roman" pitchFamily="18" charset="0"/>
              </a:rPr>
              <a:t>εργατικό ατύχημα </a:t>
            </a: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ως </a:t>
            </a:r>
            <a:r>
              <a:rPr lang="el-GR" sz="2400" b="1" dirty="0">
                <a:solidFill>
                  <a:schemeClr val="tx1"/>
                </a:solidFill>
                <a:latin typeface="Times New Roman" pitchFamily="18" charset="0"/>
                <a:cs typeface="Times New Roman" pitchFamily="18" charset="0"/>
              </a:rPr>
              <a:t>επαγγελματική ασθένεια</a:t>
            </a:r>
            <a:br>
              <a:rPr lang="el-GR" sz="2400" b="1" dirty="0">
                <a:solidFill>
                  <a:schemeClr val="tx1"/>
                </a:solidFill>
                <a:latin typeface="Times New Roman" pitchFamily="18" charset="0"/>
                <a:cs typeface="Times New Roman" pitchFamily="18" charset="0"/>
              </a:rPr>
            </a:b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η </a:t>
            </a:r>
            <a:r>
              <a:rPr lang="el-GR" sz="2400" b="1" dirty="0">
                <a:solidFill>
                  <a:schemeClr val="tx1"/>
                </a:solidFill>
                <a:latin typeface="Times New Roman" pitchFamily="18" charset="0"/>
                <a:cs typeface="Times New Roman" pitchFamily="18" charset="0"/>
              </a:rPr>
              <a:t>αναγνώριση</a:t>
            </a:r>
            <a:r>
              <a:rPr lang="el-GR" sz="2400" dirty="0">
                <a:solidFill>
                  <a:schemeClr val="tx1"/>
                </a:solidFill>
                <a:latin typeface="Times New Roman" pitchFamily="18" charset="0"/>
                <a:cs typeface="Times New Roman" pitchFamily="18" charset="0"/>
              </a:rPr>
              <a:t> των οποίων σε</a:t>
            </a:r>
            <a:r>
              <a:rPr lang="el-GR" sz="2400" b="1" dirty="0">
                <a:solidFill>
                  <a:schemeClr val="tx1"/>
                </a:solidFill>
                <a:latin typeface="Times New Roman" pitchFamily="18" charset="0"/>
                <a:cs typeface="Times New Roman" pitchFamily="18" charset="0"/>
              </a:rPr>
              <a:t> κάθε θέση εργασίας </a:t>
            </a:r>
            <a:r>
              <a:rPr lang="el-GR" sz="2400" dirty="0">
                <a:solidFill>
                  <a:schemeClr val="tx1"/>
                </a:solidFill>
                <a:latin typeface="Times New Roman" pitchFamily="18" charset="0"/>
                <a:cs typeface="Times New Roman" pitchFamily="18" charset="0"/>
              </a:rPr>
              <a:t>στο νοσοκομειακό περιβάλλον έχει μεγάλη σημασία για</a:t>
            </a: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το </a:t>
            </a:r>
            <a:r>
              <a:rPr lang="el-GR" sz="2400" b="1" dirty="0">
                <a:solidFill>
                  <a:schemeClr val="tx1"/>
                </a:solidFill>
                <a:latin typeface="Times New Roman" pitchFamily="18" charset="0"/>
                <a:cs typeface="Times New Roman" pitchFamily="18" charset="0"/>
              </a:rPr>
              <a:t>σχεδιασμό της πρόληψης των επαγγελματικών νοσημάτων </a:t>
            </a:r>
            <a:r>
              <a:rPr lang="el-GR" sz="2400" dirty="0">
                <a:solidFill>
                  <a:schemeClr val="tx1"/>
                </a:solidFill>
                <a:latin typeface="Times New Roman" pitchFamily="18" charset="0"/>
                <a:cs typeface="Times New Roman" pitchFamily="18" charset="0"/>
              </a:rPr>
              <a:t>και</a:t>
            </a:r>
            <a:r>
              <a:rPr lang="el-GR" sz="2400" b="1" dirty="0">
                <a:solidFill>
                  <a:schemeClr val="tx1"/>
                </a:solidFill>
                <a:latin typeface="Times New Roman" pitchFamily="18" charset="0"/>
                <a:cs typeface="Times New Roman" pitchFamily="18" charset="0"/>
              </a:rPr>
              <a:t> εργατικών ατυχημάτων</a:t>
            </a: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με στόχο να καταστούν </a:t>
            </a:r>
            <a:r>
              <a:rPr lang="el-GR" sz="2400" b="1" dirty="0">
                <a:solidFill>
                  <a:schemeClr val="tx1"/>
                </a:solidFill>
                <a:latin typeface="Times New Roman" pitchFamily="18" charset="0"/>
                <a:cs typeface="Times New Roman" pitchFamily="18" charset="0"/>
              </a:rPr>
              <a:t>ασφαλείς οι συνθήκες  της εργασίας</a:t>
            </a:r>
            <a:endParaRPr lang="el-GR" sz="2400" dirty="0">
              <a:solidFill>
                <a:schemeClr val="tx1"/>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357213"/>
            <a:ext cx="7563211" cy="5134820"/>
          </a:xfrm>
        </p:spPr>
        <p:txBody>
          <a:bodyPr/>
          <a:lstStyle/>
          <a:p>
            <a:r>
              <a:rPr lang="el-GR" sz="2400" b="1" dirty="0">
                <a:solidFill>
                  <a:schemeClr val="tx1"/>
                </a:solidFill>
                <a:latin typeface="Times New Roman" pitchFamily="18" charset="0"/>
                <a:cs typeface="Times New Roman" pitchFamily="18" charset="0"/>
              </a:rPr>
              <a:t>Εργατικό ατύχημα </a:t>
            </a:r>
            <a:r>
              <a:rPr lang="el-GR" sz="2400" dirty="0">
                <a:solidFill>
                  <a:schemeClr val="tx1"/>
                </a:solidFill>
                <a:latin typeface="Times New Roman" pitchFamily="18" charset="0"/>
                <a:cs typeface="Times New Roman" pitchFamily="18" charset="0"/>
              </a:rPr>
              <a:t>ονομάζεται κάθε ανεπιθύμητη</a:t>
            </a: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σωματική βλάβη ή θάνατος εργαζόμενου </a:t>
            </a: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από βίαιο ή απροσδόκητο συμβάν κατά τη διάρκεια της εργασίας ή εξαιτίας αυτής </a:t>
            </a:r>
            <a:br>
              <a:rPr lang="el-GR" sz="2400" b="1" dirty="0">
                <a:solidFill>
                  <a:schemeClr val="tx1"/>
                </a:solidFill>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(κατά την απόβαση προς ή την αποχώρηση από την εργασία)</a:t>
            </a:r>
            <a:br>
              <a:rPr lang="el-GR" sz="2400" b="1" dirty="0">
                <a:solidFill>
                  <a:schemeClr val="tx1"/>
                </a:solidFill>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Ατύχημα </a:t>
            </a:r>
            <a:r>
              <a:rPr lang="el-GR" sz="2400" dirty="0">
                <a:solidFill>
                  <a:schemeClr val="tx1"/>
                </a:solidFill>
                <a:latin typeface="Times New Roman" pitchFamily="18" charset="0"/>
                <a:cs typeface="Times New Roman" pitchFamily="18" charset="0"/>
              </a:rPr>
              <a:t>κατά την ελληνική νομοθεσία, είναι και αυτό το οποίο συμβαίνει κατά τη μετάβαση προς το χώρο εργασίας ή την αποχώρηση από αυτόν, ανεξάρτητα από το μέσο μεταφοράς , αρκεί να υπάρχει χρονική και χωρική συσχέτιση</a:t>
            </a:r>
          </a:p>
        </p:txBody>
      </p:sp>
      <p:sp>
        <p:nvSpPr>
          <p:cNvPr id="3" name="2 - Υπότιτλος"/>
          <p:cNvSpPr>
            <a:spLocks noGrp="1"/>
          </p:cNvSpPr>
          <p:nvPr>
            <p:ph type="subTitle" idx="1"/>
          </p:nvPr>
        </p:nvSpPr>
        <p:spPr>
          <a:xfrm>
            <a:off x="866441" y="4777380"/>
            <a:ext cx="7563211" cy="861420"/>
          </a:xfrm>
        </p:spPr>
        <p:txBody>
          <a:bodyPr>
            <a:normAutofit fontScale="25000" lnSpcReduction="20000"/>
          </a:bodyPr>
          <a:lstStyle/>
          <a:p>
            <a:endParaRPr lang="el-GR" dirty="0"/>
          </a:p>
          <a:p>
            <a:r>
              <a:rPr lang="el-GR" sz="9600" b="1" cap="none" dirty="0">
                <a:solidFill>
                  <a:schemeClr val="tx1"/>
                </a:solidFill>
                <a:latin typeface="Times New Roman" pitchFamily="18" charset="0"/>
                <a:ea typeface="+mj-ea"/>
                <a:cs typeface="Times New Roman" pitchFamily="18" charset="0"/>
              </a:rPr>
              <a:t>Επαγγελματική ασθένεια </a:t>
            </a:r>
            <a:r>
              <a:rPr lang="el-GR" sz="9600" cap="none" dirty="0">
                <a:solidFill>
                  <a:schemeClr val="tx1"/>
                </a:solidFill>
                <a:latin typeface="Times New Roman" pitchFamily="18" charset="0"/>
                <a:ea typeface="+mj-ea"/>
                <a:cs typeface="Times New Roman" pitchFamily="18" charset="0"/>
              </a:rPr>
              <a:t>θεωρείται οποιαδήποτε βλάβη προκαλείται στην υγεία του εργαζομένου λόγω της εργασίας  την οποία εκτελεί</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1214422"/>
            <a:ext cx="7277459" cy="3429024"/>
          </a:xfrm>
        </p:spPr>
        <p:txBody>
          <a:bodyPr/>
          <a:lstStyle/>
          <a:p>
            <a:r>
              <a:rPr lang="el-GR" sz="2800" b="1" dirty="0">
                <a:solidFill>
                  <a:schemeClr val="tx1"/>
                </a:solidFill>
                <a:latin typeface="Times New Roman" pitchFamily="18" charset="0"/>
                <a:cs typeface="Times New Roman" pitchFamily="18" charset="0"/>
              </a:rPr>
              <a:t>Αιτίες εργατικών ατυχημάτων</a:t>
            </a:r>
            <a:br>
              <a:rPr lang="el-GR" sz="2400" dirty="0">
                <a:solidFill>
                  <a:schemeClr val="tx1"/>
                </a:solidFill>
                <a:latin typeface="Times New Roman" pitchFamily="18" charset="0"/>
                <a:cs typeface="Times New Roman" pitchFamily="18" charset="0"/>
              </a:rPr>
            </a:b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Τα εργατικά ατυχήματα οφείλονται </a:t>
            </a:r>
            <a:r>
              <a:rPr lang="el-GR" sz="2400" b="1" dirty="0">
                <a:solidFill>
                  <a:schemeClr val="tx1"/>
                </a:solidFill>
                <a:latin typeface="Times New Roman" pitchFamily="18" charset="0"/>
                <a:cs typeface="Times New Roman" pitchFamily="18" charset="0"/>
              </a:rPr>
              <a:t>σε αιτίες που εντοπίζονται :</a:t>
            </a:r>
            <a:br>
              <a:rPr lang="el-GR" sz="2400" b="1" dirty="0">
                <a:solidFill>
                  <a:schemeClr val="tx1"/>
                </a:solidFill>
                <a:latin typeface="Times New Roman" pitchFamily="18" charset="0"/>
                <a:cs typeface="Times New Roman" pitchFamily="18" charset="0"/>
              </a:rPr>
            </a:br>
            <a:br>
              <a:rPr lang="el-GR" sz="2400" b="1" dirty="0">
                <a:solidFill>
                  <a:schemeClr val="tx1"/>
                </a:solidFill>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Α) </a:t>
            </a:r>
            <a:r>
              <a:rPr lang="el-GR" sz="2400" dirty="0">
                <a:solidFill>
                  <a:schemeClr val="tx1"/>
                </a:solidFill>
                <a:latin typeface="Times New Roman" pitchFamily="18" charset="0"/>
                <a:cs typeface="Times New Roman" pitchFamily="18" charset="0"/>
              </a:rPr>
              <a:t>Στον ίδιο τον εργαζόμενο </a:t>
            </a:r>
            <a:r>
              <a:rPr lang="el-GR" sz="2400" b="1" dirty="0">
                <a:solidFill>
                  <a:schemeClr val="tx1"/>
                </a:solidFill>
                <a:latin typeface="Times New Roman" pitchFamily="18" charset="0"/>
                <a:cs typeface="Times New Roman" pitchFamily="18" charset="0"/>
              </a:rPr>
              <a:t>(80% των ατυχημάτων)</a:t>
            </a:r>
            <a:br>
              <a:rPr lang="el-GR" sz="2400" b="1" dirty="0">
                <a:solidFill>
                  <a:schemeClr val="tx1"/>
                </a:solidFill>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Β) </a:t>
            </a:r>
            <a:r>
              <a:rPr lang="el-GR" sz="2400" dirty="0">
                <a:solidFill>
                  <a:schemeClr val="tx1"/>
                </a:solidFill>
                <a:latin typeface="Times New Roman" pitchFamily="18" charset="0"/>
                <a:cs typeface="Times New Roman" pitchFamily="18" charset="0"/>
              </a:rPr>
              <a:t>Στο περιβάλλον και στα μέσα παραγωγής </a:t>
            </a:r>
            <a:r>
              <a:rPr lang="el-GR" sz="2400" b="1" dirty="0">
                <a:solidFill>
                  <a:schemeClr val="tx1"/>
                </a:solidFill>
                <a:latin typeface="Times New Roman" pitchFamily="18" charset="0"/>
                <a:cs typeface="Times New Roman" pitchFamily="18" charset="0"/>
              </a:rPr>
              <a:t>(15% των ατυχημάτων)</a:t>
            </a:r>
            <a:br>
              <a:rPr lang="el-GR" sz="2400" b="1" dirty="0">
                <a:solidFill>
                  <a:schemeClr val="tx1"/>
                </a:solidFill>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Γ) </a:t>
            </a:r>
            <a:r>
              <a:rPr lang="el-GR" sz="2400" dirty="0">
                <a:solidFill>
                  <a:schemeClr val="tx1"/>
                </a:solidFill>
                <a:latin typeface="Times New Roman" pitchFamily="18" charset="0"/>
                <a:cs typeface="Times New Roman" pitchFamily="18" charset="0"/>
              </a:rPr>
              <a:t>Σε απρόβλεπτα γεγονότα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2222623"/>
            <a:ext cx="7348897" cy="3492393"/>
          </a:xfrm>
        </p:spPr>
        <p:txBody>
          <a:bodyPr/>
          <a:lstStyle/>
          <a:p>
            <a:r>
              <a:rPr lang="el-GR" sz="2400" b="1" dirty="0">
                <a:solidFill>
                  <a:schemeClr val="tx1"/>
                </a:solidFill>
                <a:latin typeface="Times New Roman" pitchFamily="18" charset="0"/>
                <a:cs typeface="Times New Roman" pitchFamily="18" charset="0"/>
              </a:rPr>
              <a:t>Στα αίτια που εντοπίζονται στον εργαζόμενο(80%  των ατυχημάτων) περιλαμβάνονται:  </a:t>
            </a:r>
            <a:br>
              <a:rPr lang="el-GR" sz="2400" b="1" dirty="0">
                <a:solidFill>
                  <a:schemeClr val="tx1"/>
                </a:solidFill>
                <a:latin typeface="Times New Roman" pitchFamily="18" charset="0"/>
                <a:cs typeface="Times New Roman" pitchFamily="18" charset="0"/>
              </a:rPr>
            </a:br>
            <a:br>
              <a:rPr lang="el-GR" sz="2400" b="1" dirty="0">
                <a:solidFill>
                  <a:schemeClr val="tx1"/>
                </a:solidFill>
                <a:latin typeface="Times New Roman" pitchFamily="18" charset="0"/>
                <a:cs typeface="Times New Roman" pitchFamily="18" charset="0"/>
              </a:rPr>
            </a:b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Η ηλικία</a:t>
            </a: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Η απειρία ή άγνοια του εργαζόμενου</a:t>
            </a: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Η κόπωση</a:t>
            </a: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Συναισθηματικοί και παθολογικοί παράγοντες </a:t>
            </a: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Κακές συνήθειες των εργαζομένων( μη τήρηση των ατομικών μέτρων προστασίας  κ.α.)</a:t>
            </a:r>
            <a:br>
              <a:rPr lang="el-GR" dirty="0">
                <a:solidFill>
                  <a:schemeClr val="tx1"/>
                </a:solidFill>
              </a:rPr>
            </a:br>
            <a:endParaRPr lang="el-GR"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642919"/>
            <a:ext cx="7706087" cy="5286411"/>
          </a:xfrm>
        </p:spPr>
        <p:txBody>
          <a:bodyPr/>
          <a:lstStyle/>
          <a:p>
            <a:r>
              <a:rPr lang="el-GR" sz="2400" b="1" dirty="0">
                <a:solidFill>
                  <a:schemeClr val="tx1"/>
                </a:solidFill>
                <a:latin typeface="Times New Roman" pitchFamily="18" charset="0"/>
                <a:cs typeface="Times New Roman" pitchFamily="18" charset="0"/>
              </a:rPr>
              <a:t>Στα αίτια που εντοπίζονται στο περιβάλλον  εργασίας (15% των ατυχημάτων) περιλαμβάνονται :</a:t>
            </a:r>
            <a:br>
              <a:rPr lang="el-GR" sz="2400" b="1" dirty="0">
                <a:solidFill>
                  <a:schemeClr val="tx1"/>
                </a:solidFill>
                <a:latin typeface="Times New Roman" pitchFamily="18" charset="0"/>
                <a:cs typeface="Times New Roman" pitchFamily="18" charset="0"/>
              </a:rPr>
            </a:br>
            <a:br>
              <a:rPr lang="el-GR" sz="2400" b="1" dirty="0">
                <a:solidFill>
                  <a:schemeClr val="tx1"/>
                </a:solidFill>
                <a:latin typeface="Times New Roman" pitchFamily="18" charset="0"/>
                <a:cs typeface="Times New Roman" pitchFamily="18" charset="0"/>
              </a:rPr>
            </a:b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Κακός φωτισμός, αερισμός και θέρμανση.</a:t>
            </a: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Κακή κατάσταση δαπέδων.</a:t>
            </a: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Κακό στοίβαγμα και διακίνηση των υλικών.</a:t>
            </a: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Ακαταστασία του χώρου εργασίας και έλλειψη καθαριότητας.</a:t>
            </a: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Ελαττωματικά εργαλεία και μηχανήματα </a:t>
            </a:r>
            <a:br>
              <a:rPr lang="el-GR" dirty="0">
                <a:solidFill>
                  <a:schemeClr val="tx1"/>
                </a:solidFill>
              </a:rPr>
            </a:br>
            <a:endParaRPr lang="el-GR"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1571613"/>
            <a:ext cx="7206021" cy="3786213"/>
          </a:xfrm>
        </p:spPr>
        <p:txBody>
          <a:bodyPr/>
          <a:lstStyle/>
          <a:p>
            <a:r>
              <a:rPr lang="el-GR" sz="2400" dirty="0">
                <a:solidFill>
                  <a:schemeClr val="tx1"/>
                </a:solidFill>
                <a:latin typeface="Times New Roman" pitchFamily="18" charset="0"/>
                <a:cs typeface="Times New Roman" pitchFamily="18" charset="0"/>
              </a:rPr>
              <a:t>Οι εργαζόμενοι  στα νοσοκομεία εκτίθενται  κατά τη διάρκεια των καθηκόντων τους </a:t>
            </a:r>
            <a:r>
              <a:rPr lang="el-GR" sz="2400" b="1" dirty="0">
                <a:solidFill>
                  <a:schemeClr val="tx1"/>
                </a:solidFill>
                <a:latin typeface="Times New Roman" pitchFamily="18" charset="0"/>
                <a:cs typeface="Times New Roman" pitchFamily="18" charset="0"/>
              </a:rPr>
              <a:t>σε διάφορους κινδύνους, </a:t>
            </a:r>
            <a:r>
              <a:rPr lang="el-GR" sz="2400" dirty="0">
                <a:solidFill>
                  <a:schemeClr val="tx1"/>
                </a:solidFill>
                <a:latin typeface="Times New Roman" pitchFamily="18" charset="0"/>
                <a:cs typeface="Times New Roman" pitchFamily="18" charset="0"/>
              </a:rPr>
              <a:t>ανάλογα</a:t>
            </a:r>
            <a:r>
              <a:rPr lang="el-GR" sz="2400" b="1" dirty="0">
                <a:solidFill>
                  <a:schemeClr val="tx1"/>
                </a:solidFill>
                <a:latin typeface="Times New Roman" pitchFamily="18" charset="0"/>
                <a:cs typeface="Times New Roman" pitchFamily="18" charset="0"/>
              </a:rPr>
              <a:t> </a:t>
            </a:r>
            <a:r>
              <a:rPr lang="el-GR" sz="2400" dirty="0">
                <a:solidFill>
                  <a:schemeClr val="tx1"/>
                </a:solidFill>
                <a:latin typeface="Times New Roman" pitchFamily="18" charset="0"/>
                <a:cs typeface="Times New Roman" pitchFamily="18" charset="0"/>
              </a:rPr>
              <a:t> με το </a:t>
            </a:r>
            <a:r>
              <a:rPr lang="el-GR" sz="2400" b="1" dirty="0">
                <a:solidFill>
                  <a:schemeClr val="tx1"/>
                </a:solidFill>
                <a:latin typeface="Times New Roman" pitchFamily="18" charset="0"/>
                <a:cs typeface="Times New Roman" pitchFamily="18" charset="0"/>
              </a:rPr>
              <a:t>χώρο </a:t>
            </a:r>
            <a:r>
              <a:rPr lang="el-GR" sz="2400" dirty="0">
                <a:solidFill>
                  <a:schemeClr val="tx1"/>
                </a:solidFill>
                <a:latin typeface="Times New Roman" pitchFamily="18" charset="0"/>
                <a:cs typeface="Times New Roman" pitchFamily="18" charset="0"/>
              </a:rPr>
              <a:t>και το </a:t>
            </a:r>
            <a:r>
              <a:rPr lang="el-GR" sz="2400" b="1" dirty="0">
                <a:solidFill>
                  <a:schemeClr val="tx1"/>
                </a:solidFill>
                <a:latin typeface="Times New Roman" pitchFamily="18" charset="0"/>
                <a:cs typeface="Times New Roman" pitchFamily="18" charset="0"/>
              </a:rPr>
              <a:t>είδος </a:t>
            </a:r>
            <a:r>
              <a:rPr lang="el-GR" sz="2400">
                <a:solidFill>
                  <a:schemeClr val="tx1"/>
                </a:solidFill>
                <a:latin typeface="Times New Roman" pitchFamily="18" charset="0"/>
                <a:cs typeface="Times New Roman" pitchFamily="18" charset="0"/>
              </a:rPr>
              <a:t>της εργασίας τους</a:t>
            </a:r>
            <a:br>
              <a:rPr lang="el-GR" sz="2400" dirty="0">
                <a:solidFill>
                  <a:schemeClr val="tx1"/>
                </a:solidFill>
                <a:latin typeface="Times New Roman" pitchFamily="18" charset="0"/>
                <a:cs typeface="Times New Roman" pitchFamily="18" charset="0"/>
              </a:rPr>
            </a:b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Προϋπόθεση στην παροχή ποιοτικών υπηρεσιών αποτελεί η </a:t>
            </a:r>
            <a:r>
              <a:rPr lang="el-GR" sz="2400" b="1" dirty="0">
                <a:solidFill>
                  <a:schemeClr val="tx1"/>
                </a:solidFill>
                <a:latin typeface="Times New Roman" pitchFamily="18" charset="0"/>
                <a:cs typeface="Times New Roman" pitchFamily="18" charset="0"/>
              </a:rPr>
              <a:t>προστασία </a:t>
            </a:r>
            <a:r>
              <a:rPr lang="el-GR" sz="2400" dirty="0">
                <a:solidFill>
                  <a:schemeClr val="tx1"/>
                </a:solidFill>
                <a:latin typeface="Times New Roman" pitchFamily="18" charset="0"/>
                <a:cs typeface="Times New Roman" pitchFamily="18" charset="0"/>
              </a:rPr>
              <a:t>των εργαζομένων από  </a:t>
            </a:r>
            <a:r>
              <a:rPr lang="el-GR" sz="2400" b="1" dirty="0">
                <a:solidFill>
                  <a:schemeClr val="tx1"/>
                </a:solidFill>
                <a:latin typeface="Times New Roman" pitchFamily="18" charset="0"/>
                <a:cs typeface="Times New Roman" pitchFamily="18" charset="0"/>
              </a:rPr>
              <a:t>επαγγελματικούς κινδύνους </a:t>
            </a:r>
            <a:r>
              <a:rPr lang="el-GR" sz="2400" dirty="0">
                <a:solidFill>
                  <a:schemeClr val="tx1"/>
                </a:solidFill>
                <a:latin typeface="Times New Roman" pitchFamily="18" charset="0"/>
                <a:cs typeface="Times New Roman" pitchFamily="18" charset="0"/>
              </a:rPr>
              <a:t>που ελλοχεύουν στους χώρους εργασίας </a:t>
            </a:r>
            <a:r>
              <a:rPr lang="el-GR" sz="2400">
                <a:solidFill>
                  <a:schemeClr val="tx1"/>
                </a:solidFill>
                <a:latin typeface="Times New Roman" pitchFamily="18" charset="0"/>
                <a:cs typeface="Times New Roman" pitchFamily="18" charset="0"/>
              </a:rPr>
              <a:t>των νοσοκομείων</a:t>
            </a:r>
            <a:endParaRPr lang="el-GR" sz="2000" dirty="0">
              <a:solidFill>
                <a:schemeClr val="tx1"/>
              </a:solidFill>
              <a:latin typeface="Times New Roman" pitchFamily="18" charset="0"/>
              <a:cs typeface="Times New Roman" pitchFamily="18" charset="0"/>
            </a:endParaRPr>
          </a:p>
        </p:txBody>
      </p:sp>
      <p:sp>
        <p:nvSpPr>
          <p:cNvPr id="3" name="2 - Υπότιτλος"/>
          <p:cNvSpPr>
            <a:spLocks noGrp="1"/>
          </p:cNvSpPr>
          <p:nvPr>
            <p:ph type="subTitle" idx="1"/>
          </p:nvPr>
        </p:nvSpPr>
        <p:spPr>
          <a:xfrm>
            <a:off x="857224" y="1285860"/>
            <a:ext cx="2071702" cy="785818"/>
          </a:xfrm>
        </p:spPr>
        <p:txBody>
          <a:bodyPr>
            <a:normAutofit/>
          </a:bodyPr>
          <a:lstStyle/>
          <a:p>
            <a:r>
              <a:rPr lang="el-GR" sz="2400" cap="none" dirty="0">
                <a:solidFill>
                  <a:schemeClr val="tx1"/>
                </a:solidFill>
                <a:latin typeface="Times New Roman" pitchFamily="18" charset="0"/>
                <a:cs typeface="Times New Roman" pitchFamily="18" charset="0"/>
              </a:rPr>
              <a:t>Εισαγωγή</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4E5584-D301-4F64-9FE4-641F00C78D8D}"/>
              </a:ext>
            </a:extLst>
          </p:cNvPr>
          <p:cNvSpPr>
            <a:spLocks noGrp="1"/>
          </p:cNvSpPr>
          <p:nvPr>
            <p:ph type="ctrTitle"/>
          </p:nvPr>
        </p:nvSpPr>
        <p:spPr>
          <a:xfrm>
            <a:off x="2267744" y="476673"/>
            <a:ext cx="4516376" cy="742527"/>
          </a:xfrm>
        </p:spPr>
        <p:txBody>
          <a:bodyPr/>
          <a:lstStyle/>
          <a:p>
            <a:pPr algn="ctr"/>
            <a:r>
              <a:rPr lang="el-GR" sz="2400" b="1" dirty="0">
                <a:solidFill>
                  <a:schemeClr val="tx1"/>
                </a:solidFill>
                <a:latin typeface="Times New Roman" panose="02020603050405020304" pitchFamily="18" charset="0"/>
                <a:cs typeface="Times New Roman" panose="02020603050405020304" pitchFamily="18" charset="0"/>
              </a:rPr>
              <a:t>Μέτρα πρόληψης</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id="{5EE64075-4D0D-4B61-B376-F0633C1FFCDA}"/>
              </a:ext>
            </a:extLst>
          </p:cNvPr>
          <p:cNvSpPr>
            <a:spLocks noGrp="1"/>
          </p:cNvSpPr>
          <p:nvPr>
            <p:ph type="subTitle" idx="1"/>
          </p:nvPr>
        </p:nvSpPr>
        <p:spPr>
          <a:xfrm>
            <a:off x="971600" y="1219200"/>
            <a:ext cx="5812520" cy="4419600"/>
          </a:xfrm>
        </p:spPr>
        <p:txBody>
          <a:bodyPr>
            <a:normAutofit fontScale="70000" lnSpcReduction="20000"/>
          </a:bodyPr>
          <a:lstStyle/>
          <a:p>
            <a:r>
              <a:rPr lang="el-GR" sz="2900" b="1" cap="none" dirty="0">
                <a:solidFill>
                  <a:schemeClr val="tx1"/>
                </a:solidFill>
                <a:latin typeface="Times New Roman" panose="02020603050405020304" pitchFamily="18" charset="0"/>
                <a:cs typeface="Times New Roman" panose="02020603050405020304" pitchFamily="18" charset="0"/>
              </a:rPr>
              <a:t>Γενικά προληπτικά μέτρα</a:t>
            </a:r>
            <a:r>
              <a:rPr lang="en-US" sz="2900" b="1" cap="none" dirty="0">
                <a:solidFill>
                  <a:schemeClr val="tx1"/>
                </a:solidFill>
                <a:latin typeface="Times New Roman" panose="02020603050405020304" pitchFamily="18" charset="0"/>
                <a:cs typeface="Times New Roman" panose="02020603050405020304" pitchFamily="18" charset="0"/>
              </a:rPr>
              <a:t>:</a:t>
            </a:r>
            <a:endParaRPr lang="el-GR" sz="2900" b="1" cap="none"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l-GR" sz="2600" cap="none" dirty="0">
                <a:solidFill>
                  <a:schemeClr val="tx1"/>
                </a:solidFill>
                <a:latin typeface="Times New Roman" panose="02020603050405020304" pitchFamily="18" charset="0"/>
                <a:cs typeface="Times New Roman" panose="02020603050405020304" pitchFamily="18" charset="0"/>
              </a:rPr>
              <a:t>Υγειονομική εκπαίδευση και προγράμματα πληροφόρησης και επιμόρφωσης για τους εργαζομένους</a:t>
            </a:r>
          </a:p>
          <a:p>
            <a:pPr marL="285750" indent="-285750">
              <a:buFont typeface="Wingdings" panose="05000000000000000000" pitchFamily="2" charset="2"/>
              <a:buChar char="Ø"/>
            </a:pPr>
            <a:r>
              <a:rPr lang="el-GR" sz="2600" cap="none" dirty="0">
                <a:solidFill>
                  <a:schemeClr val="tx1"/>
                </a:solidFill>
                <a:latin typeface="Times New Roman" panose="02020603050405020304" pitchFamily="18" charset="0"/>
                <a:cs typeface="Times New Roman" panose="02020603050405020304" pitchFamily="18" charset="0"/>
              </a:rPr>
              <a:t>Σχολαστική τήρηση των «γενικών προφυλάξεων»</a:t>
            </a:r>
          </a:p>
          <a:p>
            <a:r>
              <a:rPr lang="el-GR" sz="2600" cap="none" dirty="0">
                <a:solidFill>
                  <a:schemeClr val="tx1"/>
                </a:solidFill>
                <a:latin typeface="Times New Roman" panose="02020603050405020304" pitchFamily="18" charset="0"/>
                <a:cs typeface="Times New Roman" panose="02020603050405020304" pitchFamily="18" charset="0"/>
              </a:rPr>
              <a:t>ανεξάρτητα από τη νόσο και τη βεβαιότητα της διάγνωσής της</a:t>
            </a:r>
          </a:p>
          <a:p>
            <a:pPr marL="285750" indent="-285750">
              <a:buFont typeface="Wingdings" panose="05000000000000000000" pitchFamily="2" charset="2"/>
              <a:buChar char="Ø"/>
            </a:pPr>
            <a:r>
              <a:rPr lang="el-GR" sz="2600" cap="none" dirty="0">
                <a:solidFill>
                  <a:schemeClr val="tx1"/>
                </a:solidFill>
                <a:latin typeface="Times New Roman" panose="02020603050405020304" pitchFamily="18" charset="0"/>
                <a:cs typeface="Times New Roman" panose="02020603050405020304" pitchFamily="18" charset="0"/>
              </a:rPr>
              <a:t>Χρήση των κατάλληλων ατομικών μέτρων προστασίας (γάντια, μπλούζα, μάσκα και γυαλιά) κατάργηση του χειρισμού κάλυψης των βελόνων</a:t>
            </a:r>
          </a:p>
          <a:p>
            <a:pPr marL="285750" indent="-285750">
              <a:buFont typeface="Wingdings" panose="05000000000000000000" pitchFamily="2" charset="2"/>
              <a:buChar char="Ø"/>
            </a:pPr>
            <a:r>
              <a:rPr lang="el-GR" sz="2600" cap="none" dirty="0">
                <a:solidFill>
                  <a:schemeClr val="tx1"/>
                </a:solidFill>
                <a:latin typeface="Times New Roman" panose="02020603050405020304" pitchFamily="18" charset="0"/>
                <a:cs typeface="Times New Roman" panose="02020603050405020304" pitchFamily="18" charset="0"/>
              </a:rPr>
              <a:t>Συλλογή των αιχμηρών υλικών, συριγγών και βελόνων σε κατάλληλα δοχεία</a:t>
            </a:r>
          </a:p>
          <a:p>
            <a:pPr marL="285750" indent="-285750">
              <a:buFont typeface="Wingdings" panose="05000000000000000000" pitchFamily="2" charset="2"/>
              <a:buChar char="Ø"/>
            </a:pPr>
            <a:r>
              <a:rPr lang="el-GR" sz="2600" cap="none" dirty="0">
                <a:solidFill>
                  <a:schemeClr val="tx1"/>
                </a:solidFill>
                <a:latin typeface="Times New Roman" panose="02020603050405020304" pitchFamily="18" charset="0"/>
                <a:cs typeface="Times New Roman" panose="02020603050405020304" pitchFamily="18" charset="0"/>
              </a:rPr>
              <a:t>Παροχή  πληροφοριών και τεχνική βοήθεια  από τις ανάλογες υπηρεσίες</a:t>
            </a:r>
          </a:p>
          <a:p>
            <a:endParaRPr lang="el-GR" cap="none" dirty="0">
              <a:solidFill>
                <a:schemeClr val="tx1"/>
              </a:solidFill>
              <a:latin typeface="Times New Roman" panose="02020603050405020304" pitchFamily="18" charset="0"/>
              <a:cs typeface="Times New Roman" panose="02020603050405020304" pitchFamily="18" charset="0"/>
            </a:endParaRPr>
          </a:p>
          <a:p>
            <a:r>
              <a:rPr lang="el-GR" cap="none" dirty="0">
                <a:solidFill>
                  <a:schemeClr val="tx1"/>
                </a:solidFill>
                <a:latin typeface="Times New Roman" panose="02020603050405020304" pitchFamily="18" charset="0"/>
                <a:cs typeface="Times New Roman" panose="02020603050405020304" pitchFamily="18" charset="0"/>
              </a:rPr>
              <a:t> </a:t>
            </a:r>
            <a:endParaRPr lang="en-US"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259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B20424-AE18-4591-8A80-D7ED79F5B0A3}"/>
              </a:ext>
            </a:extLst>
          </p:cNvPr>
          <p:cNvSpPr>
            <a:spLocks noGrp="1"/>
          </p:cNvSpPr>
          <p:nvPr>
            <p:ph type="ctrTitle"/>
          </p:nvPr>
        </p:nvSpPr>
        <p:spPr>
          <a:xfrm>
            <a:off x="1403648" y="1052736"/>
            <a:ext cx="5740512" cy="864095"/>
          </a:xfrm>
        </p:spPr>
        <p:txBody>
          <a:bodyPr/>
          <a:lstStyle/>
          <a:p>
            <a:r>
              <a:rPr lang="el-GR" sz="2800" b="1" dirty="0">
                <a:solidFill>
                  <a:schemeClr val="tx1"/>
                </a:solidFill>
                <a:latin typeface="Times New Roman" panose="02020603050405020304" pitchFamily="18" charset="0"/>
                <a:cs typeface="Times New Roman" panose="02020603050405020304" pitchFamily="18" charset="0"/>
              </a:rPr>
              <a:t>Ειδικά προληπτικά μέτρα</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id="{BDC0A80C-B7F0-4BB0-BFAA-6E3CFE6741CC}"/>
              </a:ext>
            </a:extLst>
          </p:cNvPr>
          <p:cNvSpPr>
            <a:spLocks noGrp="1"/>
          </p:cNvSpPr>
          <p:nvPr>
            <p:ph type="subTitle" idx="1"/>
          </p:nvPr>
        </p:nvSpPr>
        <p:spPr>
          <a:xfrm>
            <a:off x="899592" y="2214554"/>
            <a:ext cx="6172738" cy="3424246"/>
          </a:xfrm>
        </p:spPr>
        <p:txBody>
          <a:bodyPr>
            <a:normAutofit/>
          </a:bodyPr>
          <a:lstStyle/>
          <a:p>
            <a:pPr marL="285750" indent="-285750">
              <a:buFont typeface="Wingdings" panose="05000000000000000000" pitchFamily="2" charset="2"/>
              <a:buChar char="Ø"/>
            </a:pPr>
            <a:r>
              <a:rPr lang="el-GR" sz="2400" cap="none" dirty="0">
                <a:solidFill>
                  <a:schemeClr val="tx1"/>
                </a:solidFill>
                <a:latin typeface="Times New Roman" panose="02020603050405020304" pitchFamily="18" charset="0"/>
                <a:cs typeface="Times New Roman" panose="02020603050405020304" pitchFamily="18" charset="0"/>
              </a:rPr>
              <a:t>Χορήγηση ανθρώπινης ανοσοσφαιρίνης </a:t>
            </a:r>
            <a:r>
              <a:rPr lang="en-US" sz="2400" cap="none" dirty="0">
                <a:solidFill>
                  <a:schemeClr val="tx1"/>
                </a:solidFill>
                <a:latin typeface="Times New Roman" panose="02020603050405020304" pitchFamily="18" charset="0"/>
                <a:cs typeface="Times New Roman" panose="02020603050405020304" pitchFamily="18" charset="0"/>
              </a:rPr>
              <a:t>G (HBIG) </a:t>
            </a:r>
            <a:r>
              <a:rPr lang="el-GR" sz="2400" cap="none" dirty="0">
                <a:solidFill>
                  <a:schemeClr val="tx1"/>
                </a:solidFill>
                <a:latin typeface="Times New Roman" panose="02020603050405020304" pitchFamily="18" charset="0"/>
                <a:cs typeface="Times New Roman" panose="02020603050405020304" pitchFamily="18" charset="0"/>
              </a:rPr>
              <a:t>σε άτομα που εκτέθηκαν στον ιό της ηπατίτιδας Β μετά από ατύχημα</a:t>
            </a:r>
          </a:p>
          <a:p>
            <a:pPr marL="285750" indent="-285750">
              <a:buFont typeface="Wingdings" panose="05000000000000000000" pitchFamily="2" charset="2"/>
              <a:buChar char="Ø"/>
            </a:pPr>
            <a:r>
              <a:rPr lang="el-GR" sz="2400" cap="none" dirty="0">
                <a:solidFill>
                  <a:schemeClr val="tx1"/>
                </a:solidFill>
                <a:latin typeface="Times New Roman" panose="02020603050405020304" pitchFamily="18" charset="0"/>
                <a:cs typeface="Times New Roman" panose="02020603050405020304" pitchFamily="18" charset="0"/>
              </a:rPr>
              <a:t>Εμβολιασμός με το εμβόλιο της ηπατίτιδας Β</a:t>
            </a:r>
            <a:endParaRPr lang="en-US" sz="2400" cap="none" dirty="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srcRect/>
          <a:stretch>
            <a:fillRect/>
          </a:stretch>
        </p:blipFill>
        <p:spPr bwMode="auto">
          <a:xfrm>
            <a:off x="1000100" y="4214818"/>
            <a:ext cx="7143800" cy="1938341"/>
          </a:xfrm>
          <a:prstGeom prst="rect">
            <a:avLst/>
          </a:prstGeom>
          <a:noFill/>
          <a:ln w="9525">
            <a:noFill/>
            <a:miter lim="800000"/>
            <a:headEnd/>
            <a:tailEnd/>
          </a:ln>
          <a:effectLst/>
        </p:spPr>
      </p:pic>
    </p:spTree>
    <p:extLst>
      <p:ext uri="{BB962C8B-B14F-4D97-AF65-F5344CB8AC3E}">
        <p14:creationId xmlns:p14="http://schemas.microsoft.com/office/powerpoint/2010/main" val="3813119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497120-CF36-4F51-89A6-9BF3E9BBE761}"/>
              </a:ext>
            </a:extLst>
          </p:cNvPr>
          <p:cNvSpPr>
            <a:spLocks noGrp="1"/>
          </p:cNvSpPr>
          <p:nvPr>
            <p:ph type="ctrTitle"/>
          </p:nvPr>
        </p:nvSpPr>
        <p:spPr>
          <a:xfrm>
            <a:off x="755577" y="836713"/>
            <a:ext cx="6028544" cy="648071"/>
          </a:xfrm>
        </p:spPr>
        <p:txBody>
          <a:bodyPr/>
          <a:lstStyle/>
          <a:p>
            <a:r>
              <a:rPr lang="el-GR" sz="2400" b="1" dirty="0">
                <a:solidFill>
                  <a:schemeClr val="tx1"/>
                </a:solidFill>
                <a:latin typeface="Times New Roman" panose="02020603050405020304" pitchFamily="18" charset="0"/>
                <a:cs typeface="Times New Roman" panose="02020603050405020304" pitchFamily="18" charset="0"/>
              </a:rPr>
              <a:t>Χημικοί παράγοντες κινδύνου</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3" name="Υπότιτλος 2">
            <a:extLst>
              <a:ext uri="{FF2B5EF4-FFF2-40B4-BE49-F238E27FC236}">
                <a16:creationId xmlns:a16="http://schemas.microsoft.com/office/drawing/2014/main" id="{1F48D802-87F0-47B6-9448-5C40B22F239C}"/>
              </a:ext>
            </a:extLst>
          </p:cNvPr>
          <p:cNvSpPr>
            <a:spLocks noGrp="1"/>
          </p:cNvSpPr>
          <p:nvPr>
            <p:ph type="subTitle" idx="1"/>
          </p:nvPr>
        </p:nvSpPr>
        <p:spPr>
          <a:xfrm>
            <a:off x="755577" y="1628800"/>
            <a:ext cx="6028543" cy="4010000"/>
          </a:xfrm>
        </p:spPr>
        <p:txBody>
          <a:bodyPr/>
          <a:lstStyle/>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Ισχυρά οξέα και βάσεις</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Οργανικά οξέα, αλκοόλες, αιθέρες, εστέρες</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Αλογονομένοι υδρογονάνθρακες, αλδεϋδες, κετόνες</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Αναισθητικά</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Χημειοθεραπευτικά φάρμακα </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Ραδιοϊσότοπα, απορρυπαντικά</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Φορμαλδεϋδη, γλουταραλδεϋδη </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Σκιαγραφικές ουσίες</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Οξείδιο αιθυλενίου</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Οργανικά και ανόργανα άλατα</a:t>
            </a:r>
            <a:endParaRPr lang="en-US"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7868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58D027-B987-4AF8-AB3A-A0E821ED9B29}"/>
              </a:ext>
            </a:extLst>
          </p:cNvPr>
          <p:cNvSpPr>
            <a:spLocks noGrp="1"/>
          </p:cNvSpPr>
          <p:nvPr>
            <p:ph type="ctrTitle"/>
          </p:nvPr>
        </p:nvSpPr>
        <p:spPr>
          <a:xfrm>
            <a:off x="866440" y="836713"/>
            <a:ext cx="5917679" cy="936103"/>
          </a:xfrm>
        </p:spPr>
        <p:txBody>
          <a:bodyPr/>
          <a:lstStyle/>
          <a:p>
            <a:r>
              <a:rPr lang="el-GR" sz="2800" b="1" dirty="0">
                <a:solidFill>
                  <a:schemeClr val="tx1"/>
                </a:solidFill>
                <a:latin typeface="Times New Roman" panose="02020603050405020304" pitchFamily="18" charset="0"/>
                <a:cs typeface="Times New Roman" panose="02020603050405020304" pitchFamily="18" charset="0"/>
              </a:rPr>
              <a:t>Μέτρα πρόληψης</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id="{768EA8C8-02E1-43AA-84EE-2EAFDC849FD6}"/>
              </a:ext>
            </a:extLst>
          </p:cNvPr>
          <p:cNvSpPr>
            <a:spLocks noGrp="1"/>
          </p:cNvSpPr>
          <p:nvPr>
            <p:ph type="subTitle" idx="1"/>
          </p:nvPr>
        </p:nvSpPr>
        <p:spPr>
          <a:xfrm>
            <a:off x="866440" y="2060849"/>
            <a:ext cx="5917679" cy="4032447"/>
          </a:xfrm>
        </p:spPr>
        <p:txBody>
          <a:bodyPr>
            <a:normAutofit/>
          </a:bodyPr>
          <a:lstStyle/>
          <a:p>
            <a:pPr marL="285750" indent="-285750">
              <a:buFont typeface="Wingdings" panose="05000000000000000000" pitchFamily="2" charset="2"/>
              <a:buChar char="v"/>
            </a:pPr>
            <a:r>
              <a:rPr lang="el-GR" sz="2000" cap="none" dirty="0">
                <a:solidFill>
                  <a:schemeClr val="tx1"/>
                </a:solidFill>
                <a:latin typeface="Times New Roman" panose="02020603050405020304" pitchFamily="18" charset="0"/>
                <a:cs typeface="Times New Roman" panose="02020603050405020304" pitchFamily="18" charset="0"/>
              </a:rPr>
              <a:t>Χρήση μέσων ατομικής προστασίας</a:t>
            </a:r>
          </a:p>
          <a:p>
            <a:pPr marL="285750" indent="-285750">
              <a:buFont typeface="Wingdings" panose="05000000000000000000" pitchFamily="2" charset="2"/>
              <a:buChar char="v"/>
            </a:pPr>
            <a:r>
              <a:rPr lang="el-GR" sz="2000" cap="none" dirty="0">
                <a:solidFill>
                  <a:schemeClr val="tx1"/>
                </a:solidFill>
                <a:latin typeface="Times New Roman" panose="02020603050405020304" pitchFamily="18" charset="0"/>
                <a:cs typeface="Times New Roman" panose="02020603050405020304" pitchFamily="18" charset="0"/>
              </a:rPr>
              <a:t>Συστήματα εξαερισμού</a:t>
            </a:r>
          </a:p>
          <a:p>
            <a:pPr marL="285750" indent="-285750">
              <a:buFont typeface="Wingdings" panose="05000000000000000000" pitchFamily="2" charset="2"/>
              <a:buChar char="v"/>
            </a:pPr>
            <a:r>
              <a:rPr lang="el-GR" sz="2000" cap="none" dirty="0">
                <a:solidFill>
                  <a:schemeClr val="tx1"/>
                </a:solidFill>
                <a:latin typeface="Times New Roman" panose="02020603050405020304" pitchFamily="18" charset="0"/>
                <a:cs typeface="Times New Roman" panose="02020603050405020304" pitchFamily="18" charset="0"/>
              </a:rPr>
              <a:t>Προετοιμασία φαρμάκων με ιδιαίτερη προσοχή και κατά τη χρησιμοποίησή τους</a:t>
            </a:r>
          </a:p>
          <a:p>
            <a:pPr marL="285750" indent="-285750">
              <a:buFont typeface="Wingdings" panose="05000000000000000000" pitchFamily="2" charset="2"/>
              <a:buChar char="v"/>
            </a:pPr>
            <a:r>
              <a:rPr lang="el-GR" sz="2000" cap="none" dirty="0">
                <a:solidFill>
                  <a:schemeClr val="tx1"/>
                </a:solidFill>
                <a:latin typeface="Times New Roman" panose="02020603050405020304" pitchFamily="18" charset="0"/>
                <a:cs typeface="Times New Roman" panose="02020603050405020304" pitchFamily="18" charset="0"/>
              </a:rPr>
              <a:t>Ορθή διαχείριση των απορριμμάτων</a:t>
            </a:r>
          </a:p>
          <a:p>
            <a:pPr marL="285750" indent="-285750">
              <a:buFont typeface="Wingdings" panose="05000000000000000000" pitchFamily="2" charset="2"/>
              <a:buChar char="v"/>
            </a:pPr>
            <a:r>
              <a:rPr lang="el-GR" sz="2000" cap="none" dirty="0">
                <a:solidFill>
                  <a:schemeClr val="tx1"/>
                </a:solidFill>
                <a:latin typeface="Times New Roman" panose="02020603050405020304" pitchFamily="18" charset="0"/>
                <a:cs typeface="Times New Roman" panose="02020603050405020304" pitchFamily="18" charset="0"/>
              </a:rPr>
              <a:t>Π.Δ. 52/2015  προστασία εργαζομένων από χημικούς παράγοντες</a:t>
            </a:r>
            <a:endParaRPr lang="en-US" sz="2000" cap="none" dirty="0">
              <a:solidFill>
                <a:schemeClr val="tx1"/>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srcRect/>
          <a:stretch>
            <a:fillRect/>
          </a:stretch>
        </p:blipFill>
        <p:spPr bwMode="auto">
          <a:xfrm>
            <a:off x="5786446" y="4572008"/>
            <a:ext cx="2776538" cy="1695450"/>
          </a:xfrm>
          <a:prstGeom prst="rect">
            <a:avLst/>
          </a:prstGeom>
          <a:noFill/>
          <a:ln w="9525">
            <a:noFill/>
            <a:miter lim="800000"/>
            <a:headEnd/>
            <a:tailEnd/>
          </a:ln>
          <a:effectLst/>
        </p:spPr>
      </p:pic>
    </p:spTree>
    <p:extLst>
      <p:ext uri="{BB962C8B-B14F-4D97-AF65-F5344CB8AC3E}">
        <p14:creationId xmlns:p14="http://schemas.microsoft.com/office/powerpoint/2010/main" val="2474839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0A428E-57A8-4B88-B6C4-FAE72DC29F7E}"/>
              </a:ext>
            </a:extLst>
          </p:cNvPr>
          <p:cNvSpPr>
            <a:spLocks noGrp="1"/>
          </p:cNvSpPr>
          <p:nvPr>
            <p:ph type="ctrTitle"/>
          </p:nvPr>
        </p:nvSpPr>
        <p:spPr>
          <a:xfrm>
            <a:off x="866441" y="908720"/>
            <a:ext cx="5917679" cy="1296144"/>
          </a:xfrm>
        </p:spPr>
        <p:txBody>
          <a:bodyPr/>
          <a:lstStyle/>
          <a:p>
            <a:pPr algn="ctr"/>
            <a:r>
              <a:rPr lang="el-GR" sz="2400" b="1" cap="none" dirty="0">
                <a:solidFill>
                  <a:schemeClr val="tx1"/>
                </a:solidFill>
                <a:latin typeface="Times New Roman" panose="02020603050405020304" pitchFamily="18" charset="0"/>
                <a:cs typeface="Times New Roman" panose="02020603050405020304" pitchFamily="18" charset="0"/>
              </a:rPr>
              <a:t>Φυσικοί παράγοντες κινδύνου</a:t>
            </a:r>
            <a:br>
              <a:rPr lang="en-US" sz="4800" b="1" cap="none" dirty="0">
                <a:solidFill>
                  <a:schemeClr val="tx1"/>
                </a:solidFill>
              </a:rPr>
            </a:br>
            <a:endParaRPr lang="en-US" dirty="0"/>
          </a:p>
        </p:txBody>
      </p:sp>
      <p:sp>
        <p:nvSpPr>
          <p:cNvPr id="3" name="Υπότιτλος 2">
            <a:extLst>
              <a:ext uri="{FF2B5EF4-FFF2-40B4-BE49-F238E27FC236}">
                <a16:creationId xmlns:a16="http://schemas.microsoft.com/office/drawing/2014/main" id="{AC645F12-E025-4AA5-8FDF-6F777B96ED8A}"/>
              </a:ext>
            </a:extLst>
          </p:cNvPr>
          <p:cNvSpPr>
            <a:spLocks noGrp="1"/>
          </p:cNvSpPr>
          <p:nvPr>
            <p:ph type="subTitle" idx="1"/>
          </p:nvPr>
        </p:nvSpPr>
        <p:spPr>
          <a:xfrm>
            <a:off x="866441" y="1772816"/>
            <a:ext cx="5734806" cy="4176464"/>
          </a:xfrm>
        </p:spPr>
        <p:txBody>
          <a:bodyPr>
            <a:normAutofit/>
          </a:bodyPr>
          <a:lstStyle/>
          <a:p>
            <a:pPr marL="285750" indent="-285750">
              <a:buFont typeface="Wingdings" panose="05000000000000000000" pitchFamily="2" charset="2"/>
              <a:buChar char="Ø"/>
            </a:pPr>
            <a:r>
              <a:rPr lang="en-US" sz="2000" cap="none" dirty="0">
                <a:solidFill>
                  <a:schemeClr val="tx1"/>
                </a:solidFill>
                <a:latin typeface="Times New Roman" panose="02020603050405020304" pitchFamily="18" charset="0"/>
                <a:cs typeface="Times New Roman" panose="02020603050405020304" pitchFamily="18" charset="0"/>
              </a:rPr>
              <a:t>Laser</a:t>
            </a:r>
          </a:p>
          <a:p>
            <a:pPr marL="285750" indent="-28575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Ιονίζουσες ακτινοβολίες, υπεριώδεις ακτινοβολίες</a:t>
            </a:r>
          </a:p>
          <a:p>
            <a:pPr marL="285750" indent="-28575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Ραδιοσυχνότητες</a:t>
            </a:r>
          </a:p>
          <a:p>
            <a:pPr marL="285750" indent="-28575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Υπέρηχοι</a:t>
            </a:r>
          </a:p>
          <a:p>
            <a:pPr marL="285750" indent="-28575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Θόρυβος</a:t>
            </a:r>
          </a:p>
          <a:p>
            <a:pPr marL="285750" indent="-28575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Φωτισμός</a:t>
            </a:r>
          </a:p>
          <a:p>
            <a:pPr marL="285750" indent="-28575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Ηλεκτρικό ρεύμα</a:t>
            </a:r>
          </a:p>
          <a:p>
            <a:pPr marL="285750" indent="-28575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Νοσοκομειακά απόβλητα</a:t>
            </a:r>
            <a:endParaRPr lang="en-US" sz="2000"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388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9D10EF-D687-4F54-A67D-D6B5E171EA85}"/>
              </a:ext>
            </a:extLst>
          </p:cNvPr>
          <p:cNvSpPr>
            <a:spLocks noGrp="1"/>
          </p:cNvSpPr>
          <p:nvPr>
            <p:ph type="ctrTitle"/>
          </p:nvPr>
        </p:nvSpPr>
        <p:spPr>
          <a:xfrm>
            <a:off x="1043607" y="692697"/>
            <a:ext cx="5740513" cy="720079"/>
          </a:xfrm>
        </p:spPr>
        <p:txBody>
          <a:bodyPr/>
          <a:lstStyle/>
          <a:p>
            <a:pPr algn="ctr"/>
            <a:r>
              <a:rPr lang="el-GR" sz="2800" b="1" dirty="0">
                <a:solidFill>
                  <a:schemeClr val="tx1"/>
                </a:solidFill>
                <a:latin typeface="Times New Roman" panose="02020603050405020304" pitchFamily="18" charset="0"/>
                <a:cs typeface="Times New Roman" panose="02020603050405020304" pitchFamily="18" charset="0"/>
              </a:rPr>
              <a:t>Μέτρα πρόληψης</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id="{F6ABB95C-84DB-4B74-94C2-D2BA1398D6C4}"/>
              </a:ext>
            </a:extLst>
          </p:cNvPr>
          <p:cNvSpPr>
            <a:spLocks noGrp="1"/>
          </p:cNvSpPr>
          <p:nvPr>
            <p:ph type="subTitle" idx="1"/>
          </p:nvPr>
        </p:nvSpPr>
        <p:spPr>
          <a:xfrm>
            <a:off x="971600" y="1628800"/>
            <a:ext cx="5812520" cy="4010000"/>
          </a:xfrm>
        </p:spPr>
        <p:txBody>
          <a:bodyPr>
            <a:normAutofit/>
          </a:bodyPr>
          <a:lstStyle/>
          <a:p>
            <a:pPr marL="285750" indent="-28575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Εργονομικός σχεδιασμός κτιρίων</a:t>
            </a:r>
          </a:p>
          <a:p>
            <a:pPr marL="285750" indent="-28575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Μέτρηση έκθεσης σε ακτινοβολία</a:t>
            </a:r>
          </a:p>
          <a:p>
            <a:pPr marL="285750" indent="-28575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Π.Δ. 149/2006 προδιαγραφές υγείας και ασφάλειας όσον αφορά την έκθεση των εργαζομένων σε θόρυβο</a:t>
            </a:r>
          </a:p>
          <a:p>
            <a:pPr marL="285750" indent="-28575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Ορθή διαχείριση των απορριμμάτων</a:t>
            </a:r>
          </a:p>
          <a:p>
            <a:pPr marL="285750" indent="-285750">
              <a:buFont typeface="Wingdings" panose="05000000000000000000" pitchFamily="2" charset="2"/>
              <a:buChar char="Ø"/>
            </a:pPr>
            <a:endParaRPr lang="el-GR" sz="2000" cap="none" dirty="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endParaRPr lang="en-US" sz="2000"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224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857233"/>
            <a:ext cx="5917679" cy="1000131"/>
          </a:xfrm>
        </p:spPr>
        <p:txBody>
          <a:bodyPr/>
          <a:lstStyle/>
          <a:p>
            <a:r>
              <a:rPr lang="el-GR" sz="2800" b="1" dirty="0">
                <a:solidFill>
                  <a:schemeClr val="tx1"/>
                </a:solidFill>
                <a:latin typeface="Times New Roman" pitchFamily="18" charset="0"/>
                <a:cs typeface="Times New Roman" pitchFamily="18" charset="0"/>
              </a:rPr>
              <a:t>Ψυχοκοινωνικοί κίνδυνοι</a:t>
            </a:r>
          </a:p>
        </p:txBody>
      </p:sp>
      <p:sp>
        <p:nvSpPr>
          <p:cNvPr id="3" name="2 - Υπότιτλος"/>
          <p:cNvSpPr>
            <a:spLocks noGrp="1"/>
          </p:cNvSpPr>
          <p:nvPr>
            <p:ph type="subTitle" idx="1"/>
          </p:nvPr>
        </p:nvSpPr>
        <p:spPr>
          <a:xfrm>
            <a:off x="714349" y="2071678"/>
            <a:ext cx="6069772" cy="2643206"/>
          </a:xfrm>
        </p:spPr>
        <p:txBody>
          <a:bodyPr>
            <a:normAutofit/>
          </a:bodyPr>
          <a:lstStyle/>
          <a:p>
            <a:pPr>
              <a:buFont typeface="Wingdings" pitchFamily="2" charset="2"/>
              <a:buChar char="Ø"/>
            </a:pPr>
            <a:r>
              <a:rPr lang="el-GR" sz="2400" dirty="0">
                <a:solidFill>
                  <a:schemeClr val="tx1"/>
                </a:solidFill>
                <a:latin typeface="Times New Roman" pitchFamily="18" charset="0"/>
                <a:cs typeface="Times New Roman" pitchFamily="18" charset="0"/>
              </a:rPr>
              <a:t>Β</a:t>
            </a:r>
            <a:r>
              <a:rPr lang="el-GR" sz="2400" cap="none" dirty="0">
                <a:solidFill>
                  <a:schemeClr val="tx1"/>
                </a:solidFill>
                <a:latin typeface="Times New Roman" pitchFamily="18" charset="0"/>
                <a:cs typeface="Times New Roman" pitchFamily="18" charset="0"/>
              </a:rPr>
              <a:t>ίαιες  συμπεριφορές</a:t>
            </a:r>
          </a:p>
          <a:p>
            <a:pPr>
              <a:buFont typeface="Wingdings" pitchFamily="2" charset="2"/>
              <a:buChar char="Ø"/>
            </a:pPr>
            <a:r>
              <a:rPr lang="el-GR" sz="2400" cap="none" dirty="0">
                <a:solidFill>
                  <a:schemeClr val="tx1"/>
                </a:solidFill>
                <a:latin typeface="Times New Roman" pitchFamily="18" charset="0"/>
                <a:cs typeface="Times New Roman" pitchFamily="18" charset="0"/>
              </a:rPr>
              <a:t>Ανάγωγη συμπεριφορά</a:t>
            </a:r>
          </a:p>
          <a:p>
            <a:pPr>
              <a:buFont typeface="Wingdings" pitchFamily="2" charset="2"/>
              <a:buChar char="Ø"/>
            </a:pPr>
            <a:r>
              <a:rPr lang="el-GR" sz="2400" cap="none" dirty="0">
                <a:solidFill>
                  <a:schemeClr val="tx1"/>
                </a:solidFill>
                <a:latin typeface="Times New Roman" pitchFamily="18" charset="0"/>
                <a:cs typeface="Times New Roman" pitchFamily="18" charset="0"/>
              </a:rPr>
              <a:t>Συναισθηματική εμπλοκή του επαγγελματία</a:t>
            </a:r>
            <a:endParaRPr lang="el-GR" sz="2400" dirty="0">
              <a:solidFill>
                <a:schemeClr val="tx1"/>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785795"/>
            <a:ext cx="5917679" cy="1143007"/>
          </a:xfrm>
        </p:spPr>
        <p:txBody>
          <a:bodyPr/>
          <a:lstStyle/>
          <a:p>
            <a:r>
              <a:rPr lang="el-GR" sz="2800" b="1" dirty="0">
                <a:solidFill>
                  <a:schemeClr val="tx1"/>
                </a:solidFill>
                <a:latin typeface="Times New Roman" panose="02020603050405020304" pitchFamily="18" charset="0"/>
                <a:cs typeface="Times New Roman" panose="02020603050405020304" pitchFamily="18" charset="0"/>
              </a:rPr>
              <a:t>Μέτρα πρόληψης</a:t>
            </a:r>
            <a:endParaRPr lang="el-GR" sz="2800" dirty="0"/>
          </a:p>
        </p:txBody>
      </p:sp>
      <p:sp>
        <p:nvSpPr>
          <p:cNvPr id="3" name="2 - Υπότιτλος"/>
          <p:cNvSpPr>
            <a:spLocks noGrp="1"/>
          </p:cNvSpPr>
          <p:nvPr>
            <p:ph type="subTitle" idx="1"/>
          </p:nvPr>
        </p:nvSpPr>
        <p:spPr>
          <a:xfrm>
            <a:off x="857225" y="2000240"/>
            <a:ext cx="5926896" cy="3638560"/>
          </a:xfrm>
        </p:spPr>
        <p:txBody>
          <a:bodyPr>
            <a:normAutofit/>
          </a:bodyPr>
          <a:lstStyle/>
          <a:p>
            <a:pPr>
              <a:buFont typeface="Wingdings" pitchFamily="2" charset="2"/>
              <a:buChar char="Ø"/>
            </a:pPr>
            <a:r>
              <a:rPr lang="el-GR" sz="2400" dirty="0">
                <a:solidFill>
                  <a:schemeClr val="tx1"/>
                </a:solidFill>
                <a:latin typeface="Times New Roman" pitchFamily="18" charset="0"/>
                <a:cs typeface="Times New Roman" pitchFamily="18" charset="0"/>
              </a:rPr>
              <a:t>Ύ</a:t>
            </a:r>
            <a:r>
              <a:rPr lang="el-GR" sz="2400" cap="none" dirty="0">
                <a:solidFill>
                  <a:schemeClr val="tx1"/>
                </a:solidFill>
                <a:latin typeface="Times New Roman" pitchFamily="18" charset="0"/>
                <a:cs typeface="Times New Roman" pitchFamily="18" charset="0"/>
              </a:rPr>
              <a:t>παρξη προσωπικού ασφαλείας</a:t>
            </a:r>
          </a:p>
          <a:p>
            <a:pPr>
              <a:buFont typeface="Wingdings" pitchFamily="2" charset="2"/>
              <a:buChar char="Ø"/>
            </a:pPr>
            <a:r>
              <a:rPr lang="el-GR" sz="2400" cap="none" dirty="0">
                <a:solidFill>
                  <a:schemeClr val="tx1"/>
                </a:solidFill>
                <a:latin typeface="Times New Roman" pitchFamily="18" charset="0"/>
                <a:cs typeface="Times New Roman" pitchFamily="18" charset="0"/>
              </a:rPr>
              <a:t>Εκπαίδευση για τον χειρισμό ατόμων που προκαλούν εντάσεις, συγκρούσεις ή σωματικές επιθέσεις</a:t>
            </a:r>
          </a:p>
          <a:p>
            <a:pPr>
              <a:buFont typeface="Wingdings" pitchFamily="2" charset="2"/>
              <a:buChar char="Ø"/>
            </a:pPr>
            <a:r>
              <a:rPr lang="el-GR" sz="2400" cap="none" dirty="0">
                <a:solidFill>
                  <a:schemeClr val="tx1"/>
                </a:solidFill>
                <a:latin typeface="Times New Roman" pitchFamily="18" charset="0"/>
                <a:cs typeface="Times New Roman" pitchFamily="18" charset="0"/>
              </a:rPr>
              <a:t>Χειρισμός ασθενών με προβληματική συμπεριφορά με υπομονή και κατανόηση</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1785925"/>
            <a:ext cx="7491773" cy="3857653"/>
          </a:xfrm>
        </p:spPr>
        <p:txBody>
          <a:bodyPr/>
          <a:lstStyle/>
          <a:p>
            <a:pPr>
              <a:buFont typeface="Wingdings" pitchFamily="2" charset="2"/>
              <a:buChar char="Ø"/>
            </a:pPr>
            <a:br>
              <a:rPr lang="el-GR" sz="2400" dirty="0">
                <a:solidFill>
                  <a:schemeClr val="tx1"/>
                </a:solidFill>
                <a:latin typeface="Times New Roman" pitchFamily="18" charset="0"/>
                <a:cs typeface="Times New Roman" pitchFamily="18" charset="0"/>
              </a:rPr>
            </a:b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Ε</a:t>
            </a:r>
            <a:r>
              <a:rPr lang="el-GR" sz="2400" b="1" dirty="0">
                <a:solidFill>
                  <a:schemeClr val="tx1"/>
                </a:solidFill>
                <a:latin typeface="Times New Roman" pitchFamily="18" charset="0"/>
                <a:cs typeface="Times New Roman" pitchFamily="18" charset="0"/>
              </a:rPr>
              <a:t>παγγελματικές ασθένειες </a:t>
            </a:r>
            <a:r>
              <a:rPr lang="el-GR" sz="2400" dirty="0">
                <a:solidFill>
                  <a:schemeClr val="tx1"/>
                </a:solidFill>
                <a:latin typeface="Times New Roman" pitchFamily="18" charset="0"/>
                <a:cs typeface="Times New Roman" pitchFamily="18" charset="0"/>
              </a:rPr>
              <a:t>στα νοσοκομεία είναι</a:t>
            </a:r>
            <a:r>
              <a:rPr lang="en-US" sz="2400" dirty="0">
                <a:solidFill>
                  <a:schemeClr val="tx1"/>
                </a:solidFill>
                <a:latin typeface="Times New Roman" pitchFamily="18" charset="0"/>
                <a:cs typeface="Times New Roman" pitchFamily="18" charset="0"/>
              </a:rPr>
              <a:t>:</a:t>
            </a:r>
            <a:br>
              <a:rPr lang="el-GR" sz="2400" dirty="0">
                <a:solidFill>
                  <a:schemeClr val="tx1"/>
                </a:solidFill>
                <a:latin typeface="Times New Roman" pitchFamily="18" charset="0"/>
                <a:cs typeface="Times New Roman" pitchFamily="18" charset="0"/>
              </a:rPr>
            </a:br>
            <a:br>
              <a:rPr lang="el-GR" sz="2400" dirty="0">
                <a:solidFill>
                  <a:schemeClr val="tx1"/>
                </a:solidFill>
                <a:latin typeface="Times New Roman" pitchFamily="18" charset="0"/>
                <a:cs typeface="Times New Roman" pitchFamily="18" charset="0"/>
              </a:rPr>
            </a:b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μυοσκελετικές παθήσεις</a:t>
            </a: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δερματίτιδες εξ’ επαφής</a:t>
            </a: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ψυχικές διαταραχές (άγχος, εξουθένωση) </a:t>
            </a: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αναπνευστικές παθήσεις (άσθμα) </a:t>
            </a:r>
            <a:br>
              <a:rPr lang="el-GR" sz="2400"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 λοιμώξεις</a:t>
            </a:r>
            <a:br>
              <a:rPr lang="el-GR" sz="2400" dirty="0">
                <a:solidFill>
                  <a:schemeClr val="tx1"/>
                </a:solidFill>
                <a:latin typeface="Times New Roman" pitchFamily="18" charset="0"/>
                <a:cs typeface="Times New Roman" pitchFamily="18" charset="0"/>
              </a:rPr>
            </a:br>
            <a:br>
              <a:rPr lang="el-GR" sz="2400" b="1" dirty="0">
                <a:solidFill>
                  <a:schemeClr val="tx1"/>
                </a:solidFill>
                <a:latin typeface="Times New Roman" pitchFamily="18" charset="0"/>
                <a:cs typeface="Times New Roman" pitchFamily="18" charset="0"/>
              </a:rPr>
            </a:br>
            <a:r>
              <a:rPr lang="el-GR" sz="2400" dirty="0">
                <a:solidFill>
                  <a:schemeClr val="tx1"/>
                </a:solidFill>
                <a:latin typeface="Times New Roman" pitchFamily="18" charset="0"/>
                <a:cs typeface="Times New Roman" pitchFamily="18" charset="0"/>
              </a:rPr>
              <a:t>Στην Ελλάδα η μόνη αναγνωρισμένη από την κοινωνική ασφάλιση πάθηση που μπορεί να χαρακτηριστεί επαγγελματικής αιτιολογίας στον κλάδο υγείας είναι </a:t>
            </a:r>
            <a:r>
              <a:rPr lang="el-GR" sz="2400" b="1" dirty="0">
                <a:solidFill>
                  <a:schemeClr val="tx1"/>
                </a:solidFill>
                <a:latin typeface="Times New Roman" pitchFamily="18" charset="0"/>
                <a:cs typeface="Times New Roman" pitchFamily="18" charset="0"/>
              </a:rPr>
              <a:t>η ιογενής ηπατίτιδα</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928662" y="571481"/>
            <a:ext cx="5855458" cy="1285883"/>
          </a:xfrm>
        </p:spPr>
        <p:txBody>
          <a:bodyPr/>
          <a:lstStyle/>
          <a:p>
            <a:pPr algn="ctr"/>
            <a:r>
              <a:rPr lang="el-GR" sz="2400" b="1" dirty="0">
                <a:solidFill>
                  <a:schemeClr val="tx1"/>
                </a:solidFill>
                <a:latin typeface="Times New Roman" panose="02020603050405020304" pitchFamily="18" charset="0"/>
                <a:cs typeface="Times New Roman" panose="02020603050405020304" pitchFamily="18" charset="0"/>
              </a:rPr>
              <a:t>Μέτρα πρόληψης</a:t>
            </a:r>
            <a:br>
              <a:rPr lang="el-GR" sz="2800" b="1" dirty="0">
                <a:solidFill>
                  <a:schemeClr val="tx1"/>
                </a:solidFill>
                <a:latin typeface="Times New Roman" panose="02020603050405020304" pitchFamily="18" charset="0"/>
                <a:cs typeface="Times New Roman" panose="02020603050405020304" pitchFamily="18" charset="0"/>
              </a:rPr>
            </a:br>
            <a:endParaRPr lang="el-GR" sz="2800" dirty="0"/>
          </a:p>
        </p:txBody>
      </p:sp>
      <p:sp>
        <p:nvSpPr>
          <p:cNvPr id="3" name="2 - Υπότιτλος"/>
          <p:cNvSpPr>
            <a:spLocks noGrp="1"/>
          </p:cNvSpPr>
          <p:nvPr>
            <p:ph type="subTitle" idx="1"/>
          </p:nvPr>
        </p:nvSpPr>
        <p:spPr>
          <a:xfrm>
            <a:off x="866441" y="1785926"/>
            <a:ext cx="7420335" cy="4643470"/>
          </a:xfrm>
        </p:spPr>
        <p:txBody>
          <a:bodyPr>
            <a:noAutofit/>
          </a:bodyPr>
          <a:lstStyle/>
          <a:p>
            <a:pPr>
              <a:buFont typeface="Wingdings" pitchFamily="2" charset="2"/>
              <a:buChar char="Ø"/>
            </a:pPr>
            <a:r>
              <a:rPr lang="el-GR" sz="2000" cap="none" dirty="0">
                <a:solidFill>
                  <a:schemeClr val="tx1"/>
                </a:solidFill>
                <a:latin typeface="Times New Roman" pitchFamily="18" charset="0"/>
                <a:cs typeface="Times New Roman" pitchFamily="18" charset="0"/>
              </a:rPr>
              <a:t>Εφαρμογή </a:t>
            </a:r>
            <a:r>
              <a:rPr lang="el-GR" sz="2000" b="1" cap="none" dirty="0">
                <a:solidFill>
                  <a:schemeClr val="tx1"/>
                </a:solidFill>
                <a:latin typeface="Times New Roman" pitchFamily="18" charset="0"/>
                <a:cs typeface="Times New Roman" pitchFamily="18" charset="0"/>
              </a:rPr>
              <a:t>μέτρων ατομικής προστασίας </a:t>
            </a:r>
            <a:r>
              <a:rPr lang="el-GR" sz="2000" cap="none" dirty="0">
                <a:solidFill>
                  <a:schemeClr val="tx1"/>
                </a:solidFill>
                <a:latin typeface="Times New Roman" pitchFamily="18" charset="0"/>
                <a:cs typeface="Times New Roman" pitchFamily="18" charset="0"/>
              </a:rPr>
              <a:t>π.χ. γάντια, στολές, σκουφί, γυαλιά σύμφωνα με το είδος της εργασίας</a:t>
            </a:r>
          </a:p>
          <a:p>
            <a:pPr>
              <a:buFont typeface="Wingdings" pitchFamily="2" charset="2"/>
              <a:buChar char="Ø"/>
            </a:pPr>
            <a:r>
              <a:rPr lang="el-GR" sz="2000" cap="none" dirty="0">
                <a:solidFill>
                  <a:schemeClr val="tx1"/>
                </a:solidFill>
                <a:latin typeface="Times New Roman" pitchFamily="18" charset="0"/>
                <a:cs typeface="Times New Roman" pitchFamily="18" charset="0"/>
              </a:rPr>
              <a:t>Συστηματικός </a:t>
            </a:r>
            <a:r>
              <a:rPr lang="el-GR" sz="2000" b="1" cap="none" dirty="0">
                <a:solidFill>
                  <a:schemeClr val="tx1"/>
                </a:solidFill>
                <a:latin typeface="Times New Roman" pitchFamily="18" charset="0"/>
                <a:cs typeface="Times New Roman" pitchFamily="18" charset="0"/>
              </a:rPr>
              <a:t>εμβολιασμός</a:t>
            </a:r>
          </a:p>
          <a:p>
            <a:pPr>
              <a:buFont typeface="Wingdings" pitchFamily="2" charset="2"/>
              <a:buChar char="Ø"/>
            </a:pPr>
            <a:r>
              <a:rPr lang="el-GR" sz="2000" cap="none" dirty="0">
                <a:solidFill>
                  <a:schemeClr val="tx1"/>
                </a:solidFill>
                <a:latin typeface="Times New Roman" pitchFamily="18" charset="0"/>
                <a:cs typeface="Times New Roman" pitchFamily="18" charset="0"/>
              </a:rPr>
              <a:t>Συστηματικό </a:t>
            </a:r>
            <a:r>
              <a:rPr lang="el-GR" sz="2000" b="1" cap="none" dirty="0">
                <a:solidFill>
                  <a:schemeClr val="tx1"/>
                </a:solidFill>
                <a:latin typeface="Times New Roman" pitchFamily="18" charset="0"/>
                <a:cs typeface="Times New Roman" pitchFamily="18" charset="0"/>
              </a:rPr>
              <a:t>πλύσιμο χεριών</a:t>
            </a:r>
          </a:p>
          <a:p>
            <a:pPr>
              <a:buFont typeface="Wingdings" pitchFamily="2" charset="2"/>
              <a:buChar char="Ø"/>
            </a:pPr>
            <a:r>
              <a:rPr lang="el-GR" sz="2000" b="1" cap="none" dirty="0">
                <a:solidFill>
                  <a:schemeClr val="tx1"/>
                </a:solidFill>
                <a:latin typeface="Times New Roman" pitchFamily="18" charset="0"/>
                <a:cs typeface="Times New Roman" pitchFamily="18" charset="0"/>
              </a:rPr>
              <a:t>Εκπαίδευση</a:t>
            </a:r>
            <a:r>
              <a:rPr lang="el-GR" sz="2000" cap="none" dirty="0">
                <a:solidFill>
                  <a:schemeClr val="tx1"/>
                </a:solidFill>
                <a:latin typeface="Times New Roman" pitchFamily="18" charset="0"/>
                <a:cs typeface="Times New Roman" pitchFamily="18" charset="0"/>
              </a:rPr>
              <a:t> στη διαχείριση των ασθενών και χρήση τεχνολογικού εξοπλισμού</a:t>
            </a:r>
          </a:p>
          <a:p>
            <a:pPr>
              <a:buFont typeface="Wingdings" pitchFamily="2" charset="2"/>
              <a:buChar char="Ø"/>
            </a:pPr>
            <a:r>
              <a:rPr lang="el-GR" sz="2000" b="1" cap="none" dirty="0">
                <a:solidFill>
                  <a:schemeClr val="tx1"/>
                </a:solidFill>
                <a:latin typeface="Times New Roman" pitchFamily="18" charset="0"/>
                <a:cs typeface="Times New Roman" pitchFamily="18" charset="0"/>
              </a:rPr>
              <a:t>Αποφυγή</a:t>
            </a:r>
            <a:r>
              <a:rPr lang="el-GR" sz="2000" cap="none" dirty="0">
                <a:solidFill>
                  <a:schemeClr val="tx1"/>
                </a:solidFill>
                <a:latin typeface="Times New Roman" pitchFamily="18" charset="0"/>
                <a:cs typeface="Times New Roman" pitchFamily="18" charset="0"/>
              </a:rPr>
              <a:t> </a:t>
            </a:r>
            <a:r>
              <a:rPr lang="el-GR" sz="2000" b="1" cap="none" dirty="0">
                <a:solidFill>
                  <a:schemeClr val="tx1"/>
                </a:solidFill>
                <a:latin typeface="Times New Roman" pitchFamily="18" charset="0"/>
                <a:cs typeface="Times New Roman" pitchFamily="18" charset="0"/>
              </a:rPr>
              <a:t>μυοσκελετικών παθήσεων </a:t>
            </a:r>
            <a:r>
              <a:rPr lang="el-GR" sz="2000" cap="none" dirty="0">
                <a:solidFill>
                  <a:schemeClr val="tx1"/>
                </a:solidFill>
                <a:latin typeface="Times New Roman" pitchFamily="18" charset="0"/>
                <a:cs typeface="Times New Roman" pitchFamily="18" charset="0"/>
              </a:rPr>
              <a:t>με σωστή ανύψωση βάρους και  μετακίνησης των ασθενών</a:t>
            </a:r>
          </a:p>
          <a:p>
            <a:pPr>
              <a:buFont typeface="Wingdings" pitchFamily="2" charset="2"/>
              <a:buChar char="Ø"/>
            </a:pPr>
            <a:r>
              <a:rPr lang="el-GR" sz="2000" b="1" cap="none" dirty="0">
                <a:solidFill>
                  <a:schemeClr val="tx1"/>
                </a:solidFill>
                <a:latin typeface="Times New Roman" pitchFamily="18" charset="0"/>
                <a:cs typeface="Times New Roman" pitchFamily="18" charset="0"/>
              </a:rPr>
              <a:t>Αποφυγή τρυπήματος </a:t>
            </a:r>
            <a:r>
              <a:rPr lang="el-GR" sz="2000" cap="none" dirty="0">
                <a:solidFill>
                  <a:schemeClr val="tx1"/>
                </a:solidFill>
                <a:latin typeface="Times New Roman" pitchFamily="18" charset="0"/>
                <a:cs typeface="Times New Roman" pitchFamily="18" charset="0"/>
              </a:rPr>
              <a:t>από αιχμηρά αντικείμενα π.χ. βελόνες, νυστέρια με την απόρριψή τους στα ειδικά κυτία</a:t>
            </a:r>
          </a:p>
          <a:p>
            <a:pPr>
              <a:buFont typeface="Wingdings" pitchFamily="2" charset="2"/>
              <a:buChar char="Ø"/>
            </a:pPr>
            <a:endParaRPr lang="el-GR" sz="2000" cap="none" dirty="0">
              <a:solidFill>
                <a:schemeClr val="tx1"/>
              </a:solidFill>
              <a:latin typeface="Times New Roman" pitchFamily="18" charset="0"/>
              <a:cs typeface="Times New Roman" pitchFamily="18" charset="0"/>
            </a:endParaRPr>
          </a:p>
          <a:p>
            <a:pPr>
              <a:buFont typeface="Wingdings" pitchFamily="2" charset="2"/>
              <a:buChar char="Ø"/>
            </a:pPr>
            <a:endParaRPr lang="el-GR" sz="2000" cap="none" dirty="0">
              <a:solidFill>
                <a:schemeClr val="tx1"/>
              </a:solidFill>
              <a:latin typeface="Times New Roman" pitchFamily="18" charset="0"/>
              <a:cs typeface="Times New Roman" pitchFamily="18" charset="0"/>
            </a:endParaRPr>
          </a:p>
          <a:p>
            <a:pPr>
              <a:buFont typeface="Wingdings" pitchFamily="2" charset="2"/>
              <a:buChar char="Ø"/>
            </a:pPr>
            <a:endParaRPr lang="el-GR" sz="2000" cap="none" dirty="0">
              <a:solidFill>
                <a:schemeClr val="tx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71472" y="642918"/>
            <a:ext cx="7215238" cy="5500726"/>
          </a:xfrm>
        </p:spPr>
        <p:txBody>
          <a:bodyPr/>
          <a:lstStyle/>
          <a:p>
            <a:pPr algn="ctr"/>
            <a:br>
              <a:rPr lang="el-GR" sz="2000" dirty="0">
                <a:latin typeface="Times New Roman" pitchFamily="18" charset="0"/>
                <a:cs typeface="Times New Roman" pitchFamily="18" charset="0"/>
              </a:rPr>
            </a:br>
            <a:br>
              <a:rPr lang="el-GR" sz="2000" dirty="0">
                <a:latin typeface="Times New Roman" pitchFamily="18" charset="0"/>
                <a:cs typeface="Times New Roman" pitchFamily="18" charset="0"/>
              </a:rPr>
            </a:br>
            <a:br>
              <a:rPr lang="el-GR" sz="2000" dirty="0">
                <a:latin typeface="Times New Roman" pitchFamily="18" charset="0"/>
                <a:cs typeface="Times New Roman" pitchFamily="18" charset="0"/>
              </a:rPr>
            </a:br>
            <a:r>
              <a:rPr lang="el-GR" sz="2400" b="1" dirty="0">
                <a:solidFill>
                  <a:schemeClr val="tx1"/>
                </a:solidFill>
                <a:latin typeface="Times New Roman" pitchFamily="18" charset="0"/>
                <a:cs typeface="Times New Roman" pitchFamily="18" charset="0"/>
              </a:rPr>
              <a:t>Ιδιαιτερότητες υγειονομικού προσωπικού</a:t>
            </a:r>
            <a:br>
              <a:rPr lang="el-GR" sz="2400" dirty="0">
                <a:latin typeface="Times New Roman" pitchFamily="18" charset="0"/>
                <a:cs typeface="Times New Roman" pitchFamily="18" charset="0"/>
              </a:rPr>
            </a:br>
            <a:br>
              <a:rPr lang="el-GR" sz="2000" dirty="0">
                <a:latin typeface="Times New Roman" pitchFamily="18" charset="0"/>
                <a:cs typeface="Times New Roman" pitchFamily="18" charset="0"/>
              </a:rPr>
            </a:br>
            <a:r>
              <a:rPr lang="el-GR" sz="2000" dirty="0">
                <a:solidFill>
                  <a:schemeClr val="tx1"/>
                </a:solidFill>
                <a:latin typeface="Times New Roman" pitchFamily="18" charset="0"/>
                <a:cs typeface="Times New Roman" pitchFamily="18" charset="0"/>
              </a:rPr>
              <a:t>Το προσωπικό ενός νοσοκομείου παρουσιάζει ορισμένες </a:t>
            </a:r>
            <a:r>
              <a:rPr lang="el-GR" sz="2000" b="1" dirty="0">
                <a:solidFill>
                  <a:schemeClr val="tx1"/>
                </a:solidFill>
                <a:latin typeface="Times New Roman" pitchFamily="18" charset="0"/>
                <a:cs typeface="Times New Roman" pitchFamily="18" charset="0"/>
              </a:rPr>
              <a:t>ιδιαιτερότητες στην όλη προσέγγιση των ζητημάτων υγιεινής και ασφάλειας:</a:t>
            </a:r>
            <a:br>
              <a:rPr lang="el-GR" sz="2000" b="1" dirty="0">
                <a:solidFill>
                  <a:schemeClr val="tx1"/>
                </a:solidFill>
                <a:latin typeface="Times New Roman" pitchFamily="18" charset="0"/>
                <a:cs typeface="Times New Roman" pitchFamily="18" charset="0"/>
              </a:rPr>
            </a:br>
            <a:br>
              <a:rPr lang="el-GR" sz="2000" b="1" dirty="0">
                <a:solidFill>
                  <a:schemeClr val="tx1"/>
                </a:solidFill>
                <a:latin typeface="Times New Roman" pitchFamily="18" charset="0"/>
                <a:cs typeface="Times New Roman" pitchFamily="18" charset="0"/>
              </a:rPr>
            </a:br>
            <a:br>
              <a:rPr lang="el-GR" sz="2000" b="1" dirty="0">
                <a:solidFill>
                  <a:schemeClr val="tx1"/>
                </a:solidFill>
                <a:latin typeface="Times New Roman" pitchFamily="18" charset="0"/>
                <a:cs typeface="Times New Roman" pitchFamily="18" charset="0"/>
              </a:rPr>
            </a:br>
            <a:r>
              <a:rPr lang="el-GR" sz="2000" dirty="0">
                <a:solidFill>
                  <a:schemeClr val="tx1"/>
                </a:solidFill>
                <a:latin typeface="Times New Roman" pitchFamily="18" charset="0"/>
                <a:cs typeface="Times New Roman" pitchFamily="18" charset="0"/>
              </a:rPr>
              <a:t> οι εργαζόμενοι ανήκουν σε </a:t>
            </a:r>
            <a:r>
              <a:rPr lang="el-GR" sz="2000" b="1" dirty="0">
                <a:solidFill>
                  <a:schemeClr val="tx1"/>
                </a:solidFill>
                <a:latin typeface="Times New Roman" pitchFamily="18" charset="0"/>
                <a:cs typeface="Times New Roman" pitchFamily="18" charset="0"/>
              </a:rPr>
              <a:t>διάφορες επαγγελματικές ομάδες με ποικιλία καθηκόντων και ευθυνών,</a:t>
            </a:r>
            <a:br>
              <a:rPr lang="el-GR" sz="2000" b="1" dirty="0">
                <a:solidFill>
                  <a:schemeClr val="tx1"/>
                </a:solidFill>
                <a:latin typeface="Times New Roman" pitchFamily="18" charset="0"/>
                <a:cs typeface="Times New Roman" pitchFamily="18" charset="0"/>
              </a:rPr>
            </a:br>
            <a:br>
              <a:rPr lang="el-GR" sz="2000" b="1" dirty="0">
                <a:solidFill>
                  <a:schemeClr val="tx1"/>
                </a:solidFill>
                <a:latin typeface="Times New Roman" pitchFamily="18" charset="0"/>
                <a:cs typeface="Times New Roman" pitchFamily="18" charset="0"/>
              </a:rPr>
            </a:br>
            <a:r>
              <a:rPr lang="el-GR" sz="2000" dirty="0">
                <a:solidFill>
                  <a:schemeClr val="tx1"/>
                </a:solidFill>
                <a:latin typeface="Times New Roman" pitchFamily="18" charset="0"/>
                <a:cs typeface="Times New Roman" pitchFamily="18" charset="0"/>
              </a:rPr>
              <a:t> το παραγωγικό κομμάτι του νοσηλευτικού ιδρύματος λειτουργεί </a:t>
            </a:r>
            <a:r>
              <a:rPr lang="el-GR" sz="2000" b="1" dirty="0">
                <a:solidFill>
                  <a:schemeClr val="tx1"/>
                </a:solidFill>
                <a:latin typeface="Times New Roman" pitchFamily="18" charset="0"/>
                <a:cs typeface="Times New Roman" pitchFamily="18" charset="0"/>
              </a:rPr>
              <a:t>σε συνεχή βάση με βάρδιες, είτε με συνεχή εργασία,</a:t>
            </a:r>
            <a:br>
              <a:rPr lang="el-GR" sz="2000" b="1" dirty="0">
                <a:solidFill>
                  <a:schemeClr val="tx1"/>
                </a:solidFill>
                <a:latin typeface="Times New Roman" pitchFamily="18" charset="0"/>
                <a:cs typeface="Times New Roman" pitchFamily="18" charset="0"/>
              </a:rPr>
            </a:br>
            <a:br>
              <a:rPr lang="el-GR" sz="2000" b="1" dirty="0">
                <a:solidFill>
                  <a:schemeClr val="tx1"/>
                </a:solidFill>
                <a:latin typeface="Times New Roman" pitchFamily="18" charset="0"/>
                <a:cs typeface="Times New Roman" pitchFamily="18" charset="0"/>
              </a:rPr>
            </a:br>
            <a:r>
              <a:rPr lang="el-GR" sz="2000" dirty="0">
                <a:solidFill>
                  <a:schemeClr val="tx1"/>
                </a:solidFill>
                <a:latin typeface="Times New Roman" pitchFamily="18" charset="0"/>
                <a:cs typeface="Times New Roman" pitchFamily="18" charset="0"/>
              </a:rPr>
              <a:t> υπάρχει συνεχής επαφή των εργαζομένων με </a:t>
            </a:r>
            <a:r>
              <a:rPr lang="el-GR" sz="2000" b="1" dirty="0">
                <a:solidFill>
                  <a:schemeClr val="tx1"/>
                </a:solidFill>
                <a:latin typeface="Times New Roman" pitchFamily="18" charset="0"/>
                <a:cs typeface="Times New Roman" pitchFamily="18" charset="0"/>
              </a:rPr>
              <a:t>νοσούντες  πολίτες, καθώς με τους συγγενείς τους που βρίσκονται υπό ένταση</a:t>
            </a:r>
            <a:br>
              <a:rPr lang="el-GR" b="1" dirty="0">
                <a:solidFill>
                  <a:schemeClr val="tx1"/>
                </a:solidFill>
                <a:latin typeface="Times New Roman" pitchFamily="18" charset="0"/>
                <a:cs typeface="Times New Roman" pitchFamily="18" charset="0"/>
              </a:rPr>
            </a:br>
            <a:endParaRPr lang="el-GR" dirty="0">
              <a:solidFill>
                <a:schemeClr val="tx1"/>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7" y="2214554"/>
            <a:ext cx="6858047" cy="3643338"/>
          </a:xfrm>
        </p:spPr>
        <p:txBody>
          <a:bodyPr/>
          <a:lstStyle/>
          <a:p>
            <a:pPr>
              <a:buFont typeface="Wingdings" pitchFamily="2" charset="2"/>
              <a:buChar char="Ø"/>
            </a:pPr>
            <a:r>
              <a:rPr lang="el-GR" sz="2000" b="1" dirty="0">
                <a:solidFill>
                  <a:schemeClr val="tx1"/>
                </a:solidFill>
                <a:latin typeface="Times New Roman" pitchFamily="18" charset="0"/>
                <a:cs typeface="Times New Roman" pitchFamily="18" charset="0"/>
              </a:rPr>
              <a:t>Ελαχιστοποίηση</a:t>
            </a:r>
            <a:r>
              <a:rPr lang="el-GR" sz="2000" dirty="0">
                <a:solidFill>
                  <a:schemeClr val="tx1"/>
                </a:solidFill>
                <a:latin typeface="Times New Roman" pitchFamily="18" charset="0"/>
                <a:cs typeface="Times New Roman" pitchFamily="18" charset="0"/>
              </a:rPr>
              <a:t> </a:t>
            </a:r>
            <a:r>
              <a:rPr lang="el-GR" sz="2000" b="1" dirty="0">
                <a:solidFill>
                  <a:schemeClr val="tx1"/>
                </a:solidFill>
                <a:latin typeface="Times New Roman" pitchFamily="18" charset="0"/>
                <a:cs typeface="Times New Roman" pitchFamily="18" charset="0"/>
              </a:rPr>
              <a:t>λαθών</a:t>
            </a:r>
            <a:r>
              <a:rPr lang="el-GR" sz="2000" dirty="0">
                <a:solidFill>
                  <a:schemeClr val="tx1"/>
                </a:solidFill>
                <a:latin typeface="Times New Roman" pitchFamily="18" charset="0"/>
                <a:cs typeface="Times New Roman" pitchFamily="18" charset="0"/>
              </a:rPr>
              <a:t> από τη χορήγηση φαρμάκων με τη χρήση ειδικών εντύπων, ηλεκτρονικών συστημάτων παρακολούθησης, </a:t>
            </a:r>
            <a:r>
              <a:rPr lang="en-US" sz="2000" dirty="0">
                <a:solidFill>
                  <a:schemeClr val="tx1"/>
                </a:solidFill>
                <a:latin typeface="Times New Roman" pitchFamily="18" charset="0"/>
                <a:cs typeface="Times New Roman" pitchFamily="18" charset="0"/>
              </a:rPr>
              <a:t>barcodes</a:t>
            </a:r>
            <a:br>
              <a:rPr lang="el-GR" sz="2000" dirty="0">
                <a:solidFill>
                  <a:schemeClr val="tx1"/>
                </a:solidFill>
                <a:latin typeface="Times New Roman" pitchFamily="18" charset="0"/>
                <a:cs typeface="Times New Roman" pitchFamily="18" charset="0"/>
              </a:rPr>
            </a:br>
            <a:br>
              <a:rPr lang="el-GR" sz="2000" dirty="0">
                <a:solidFill>
                  <a:schemeClr val="tx1"/>
                </a:solidFill>
                <a:latin typeface="Times New Roman" pitchFamily="18" charset="0"/>
                <a:cs typeface="Times New Roman" pitchFamily="18" charset="0"/>
              </a:rPr>
            </a:br>
            <a:r>
              <a:rPr lang="el-GR" sz="2000" dirty="0">
                <a:solidFill>
                  <a:schemeClr val="tx1"/>
                </a:solidFill>
                <a:latin typeface="Times New Roman" pitchFamily="18" charset="0"/>
                <a:cs typeface="Times New Roman" pitchFamily="18" charset="0"/>
              </a:rPr>
              <a:t>Εφαρμογή </a:t>
            </a:r>
            <a:r>
              <a:rPr lang="el-GR" sz="2000" b="1" dirty="0">
                <a:solidFill>
                  <a:schemeClr val="tx1"/>
                </a:solidFill>
                <a:latin typeface="Times New Roman" pitchFamily="18" charset="0"/>
                <a:cs typeface="Times New Roman" pitchFamily="18" charset="0"/>
              </a:rPr>
              <a:t>νοσηλευτικών διαδικασιών </a:t>
            </a:r>
            <a:r>
              <a:rPr lang="el-GR" sz="2000" dirty="0">
                <a:solidFill>
                  <a:schemeClr val="tx1"/>
                </a:solidFill>
                <a:latin typeface="Times New Roman" pitchFamily="18" charset="0"/>
                <a:cs typeface="Times New Roman" pitchFamily="18" charset="0"/>
              </a:rPr>
              <a:t>και </a:t>
            </a:r>
            <a:r>
              <a:rPr lang="el-GR" sz="2000" b="1" dirty="0">
                <a:solidFill>
                  <a:schemeClr val="tx1"/>
                </a:solidFill>
                <a:latin typeface="Times New Roman" pitchFamily="18" charset="0"/>
                <a:cs typeface="Times New Roman" pitchFamily="18" charset="0"/>
              </a:rPr>
              <a:t>πρωτοκόλλων</a:t>
            </a:r>
            <a:r>
              <a:rPr lang="el-GR" sz="2000" dirty="0">
                <a:solidFill>
                  <a:schemeClr val="tx1"/>
                </a:solidFill>
                <a:latin typeface="Times New Roman" pitchFamily="18" charset="0"/>
                <a:cs typeface="Times New Roman" pitchFamily="18" charset="0"/>
              </a:rPr>
              <a:t> που προάγουν τα θέματα ασφάλειας στον κλινικό χώρο </a:t>
            </a:r>
            <a:r>
              <a:rPr lang="el-GR" sz="2000" b="1" dirty="0">
                <a:solidFill>
                  <a:schemeClr val="tx1"/>
                </a:solidFill>
                <a:latin typeface="Times New Roman" pitchFamily="18" charset="0"/>
                <a:cs typeface="Times New Roman" pitchFamily="18" charset="0"/>
              </a:rPr>
              <a:t>ανεξάρτητα από το κόστος </a:t>
            </a:r>
            <a:r>
              <a:rPr lang="el-GR" sz="2000" dirty="0">
                <a:solidFill>
                  <a:schemeClr val="tx1"/>
                </a:solidFill>
                <a:latin typeface="Times New Roman" pitchFamily="18" charset="0"/>
                <a:cs typeface="Times New Roman" pitchFamily="18" charset="0"/>
              </a:rPr>
              <a:t>και τον </a:t>
            </a:r>
            <a:r>
              <a:rPr lang="el-GR" sz="2000" b="1" dirty="0">
                <a:solidFill>
                  <a:schemeClr val="tx1"/>
                </a:solidFill>
                <a:latin typeface="Times New Roman" pitchFamily="18" charset="0"/>
                <a:cs typeface="Times New Roman" pitchFamily="18" charset="0"/>
              </a:rPr>
              <a:t>επιπλέον χρόνο </a:t>
            </a:r>
            <a:r>
              <a:rPr lang="el-GR" sz="2000" dirty="0">
                <a:solidFill>
                  <a:schemeClr val="tx1"/>
                </a:solidFill>
                <a:latin typeface="Times New Roman" pitchFamily="18" charset="0"/>
                <a:cs typeface="Times New Roman" pitchFamily="18" charset="0"/>
              </a:rPr>
              <a:t>που μπορεί να χρειαστεί, όπως η </a:t>
            </a:r>
            <a:r>
              <a:rPr lang="el-GR" sz="2000" b="1" dirty="0">
                <a:solidFill>
                  <a:schemeClr val="tx1"/>
                </a:solidFill>
                <a:latin typeface="Times New Roman" pitchFamily="18" charset="0"/>
                <a:cs typeface="Times New Roman" pitchFamily="18" charset="0"/>
              </a:rPr>
              <a:t>υποχρεωτική καταγραφή σε ειδικό έντυπο κάθε τι που σχετίζεται με έλλειψη ασφάλειας</a:t>
            </a:r>
            <a:r>
              <a:rPr lang="el-GR" sz="2000" dirty="0">
                <a:solidFill>
                  <a:schemeClr val="tx1"/>
                </a:solidFill>
                <a:latin typeface="Times New Roman" pitchFamily="18" charset="0"/>
                <a:cs typeface="Times New Roman" pitchFamily="18" charset="0"/>
              </a:rPr>
              <a:t> και προώθησή του στο γραφείο εκπαίδευσης</a:t>
            </a:r>
            <a:br>
              <a:rPr lang="el-GR" sz="2000" dirty="0">
                <a:solidFill>
                  <a:schemeClr val="tx1"/>
                </a:solidFill>
                <a:latin typeface="Times New Roman" pitchFamily="18" charset="0"/>
                <a:cs typeface="Times New Roman" pitchFamily="18" charset="0"/>
              </a:rPr>
            </a:br>
            <a:br>
              <a:rPr lang="el-GR" sz="2000" dirty="0">
                <a:solidFill>
                  <a:schemeClr val="tx1"/>
                </a:solidFill>
                <a:latin typeface="Times New Roman" pitchFamily="18" charset="0"/>
                <a:cs typeface="Times New Roman" pitchFamily="18" charset="0"/>
              </a:rPr>
            </a:br>
            <a:r>
              <a:rPr lang="el-GR" sz="2000" b="1" dirty="0">
                <a:solidFill>
                  <a:schemeClr val="tx1"/>
                </a:solidFill>
                <a:latin typeface="Times New Roman" pitchFamily="18" charset="0"/>
                <a:cs typeface="Times New Roman" pitchFamily="18" charset="0"/>
              </a:rPr>
              <a:t>Δια βίου νοσηλευτική εκπαίδευση </a:t>
            </a:r>
            <a:r>
              <a:rPr lang="el-GR" sz="2000" dirty="0">
                <a:solidFill>
                  <a:schemeClr val="tx1"/>
                </a:solidFill>
                <a:latin typeface="Times New Roman" pitchFamily="18" charset="0"/>
                <a:cs typeface="Times New Roman" pitchFamily="18" charset="0"/>
              </a:rPr>
              <a:t>σε θέματα ασφάλειας με τη συνεργασία του γραφείου εκπαίδευσης με το γραφείο υγιεινής και ασφάλειας</a:t>
            </a:r>
            <a:br>
              <a:rPr lang="en-US" sz="2000" dirty="0">
                <a:solidFill>
                  <a:schemeClr val="tx1"/>
                </a:solidFill>
                <a:latin typeface="Times New Roman" pitchFamily="18" charset="0"/>
                <a:cs typeface="Times New Roman" pitchFamily="18" charset="0"/>
              </a:rPr>
            </a:br>
            <a:endParaRPr lang="el-GR"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866441" y="642918"/>
            <a:ext cx="5917679" cy="571504"/>
          </a:xfrm>
        </p:spPr>
        <p:txBody>
          <a:bodyPr>
            <a:normAutofit/>
          </a:bodyPr>
          <a:lstStyle/>
          <a:p>
            <a:pPr algn="ctr"/>
            <a:r>
              <a:rPr lang="el-GR" sz="2800" b="1" dirty="0">
                <a:solidFill>
                  <a:schemeClr val="tx1"/>
                </a:solidFill>
                <a:latin typeface="Times New Roman" pitchFamily="18" charset="0"/>
                <a:cs typeface="Times New Roman" pitchFamily="18" charset="0"/>
              </a:rPr>
              <a:t>Τ</a:t>
            </a:r>
            <a:r>
              <a:rPr lang="el-GR" sz="2800" b="1" cap="none" dirty="0">
                <a:solidFill>
                  <a:schemeClr val="tx1"/>
                </a:solidFill>
                <a:latin typeface="Times New Roman" pitchFamily="18" charset="0"/>
                <a:cs typeface="Times New Roman" pitchFamily="18" charset="0"/>
              </a:rPr>
              <a:t>εχνική Πλυσίματος των χεριών</a:t>
            </a:r>
            <a:endParaRPr lang="el-GR" sz="2800" b="1"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571472" y="1214422"/>
            <a:ext cx="8001056" cy="5143536"/>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dirty="0"/>
          </a:p>
        </p:txBody>
      </p:sp>
      <p:sp>
        <p:nvSpPr>
          <p:cNvPr id="3" name="2 - Υπότιτλος"/>
          <p:cNvSpPr>
            <a:spLocks noGrp="1"/>
          </p:cNvSpPr>
          <p:nvPr>
            <p:ph type="subTitle" idx="1"/>
          </p:nvPr>
        </p:nvSpPr>
        <p:spPr/>
        <p:txBody>
          <a:bodyPr/>
          <a:lstStyle/>
          <a:p>
            <a:endParaRPr lang="el-GR"/>
          </a:p>
        </p:txBody>
      </p:sp>
      <p:pic>
        <p:nvPicPr>
          <p:cNvPr id="2050"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1211690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857232"/>
            <a:ext cx="5917679" cy="857256"/>
          </a:xfrm>
        </p:spPr>
        <p:txBody>
          <a:bodyPr/>
          <a:lstStyle/>
          <a:p>
            <a:pPr algn="ctr"/>
            <a:r>
              <a:rPr lang="el-GR" sz="2400" b="1" dirty="0">
                <a:solidFill>
                  <a:schemeClr val="tx1"/>
                </a:solidFill>
                <a:latin typeface="Times New Roman" pitchFamily="18" charset="0"/>
                <a:cs typeface="Times New Roman" pitchFamily="18" charset="0"/>
              </a:rPr>
              <a:t>Αξιολόγηση θεμάτων ασφαλείας που αφορούν στον ασθενή</a:t>
            </a:r>
          </a:p>
        </p:txBody>
      </p:sp>
      <p:sp>
        <p:nvSpPr>
          <p:cNvPr id="3" name="2 - Υπότιτλος"/>
          <p:cNvSpPr>
            <a:spLocks noGrp="1"/>
          </p:cNvSpPr>
          <p:nvPr>
            <p:ph type="subTitle" idx="1"/>
          </p:nvPr>
        </p:nvSpPr>
        <p:spPr>
          <a:xfrm>
            <a:off x="866441" y="2357430"/>
            <a:ext cx="7277459" cy="3571900"/>
          </a:xfrm>
        </p:spPr>
        <p:txBody>
          <a:bodyPr>
            <a:normAutofit/>
          </a:bodyPr>
          <a:lstStyle/>
          <a:p>
            <a:pPr>
              <a:buFont typeface="Wingdings" pitchFamily="2" charset="2"/>
              <a:buChar char="Ø"/>
            </a:pPr>
            <a:r>
              <a:rPr lang="el-GR" sz="2000" dirty="0">
                <a:latin typeface="Times New Roman" pitchFamily="18" charset="0"/>
                <a:cs typeface="Times New Roman" pitchFamily="18" charset="0"/>
              </a:rPr>
              <a:t> </a:t>
            </a:r>
            <a:r>
              <a:rPr lang="el-GR" sz="2000" b="1" dirty="0">
                <a:solidFill>
                  <a:schemeClr val="tx1"/>
                </a:solidFill>
                <a:latin typeface="Times New Roman" pitchFamily="18" charset="0"/>
                <a:cs typeface="Times New Roman" pitchFamily="18" charset="0"/>
              </a:rPr>
              <a:t>σ</a:t>
            </a:r>
            <a:r>
              <a:rPr lang="el-GR" sz="2000" b="1" cap="none" dirty="0">
                <a:solidFill>
                  <a:schemeClr val="tx1"/>
                </a:solidFill>
                <a:latin typeface="Times New Roman" pitchFamily="18" charset="0"/>
                <a:cs typeface="Times New Roman" pitchFamily="18" charset="0"/>
              </a:rPr>
              <a:t>τον</a:t>
            </a:r>
            <a:r>
              <a:rPr lang="el-GR" sz="2000" b="1" dirty="0">
                <a:solidFill>
                  <a:schemeClr val="tx1"/>
                </a:solidFill>
                <a:latin typeface="Times New Roman" pitchFamily="18" charset="0"/>
                <a:cs typeface="Times New Roman" pitchFamily="18" charset="0"/>
              </a:rPr>
              <a:t> </a:t>
            </a:r>
            <a:r>
              <a:rPr lang="el-GR" sz="2000" b="1" cap="none" dirty="0">
                <a:solidFill>
                  <a:schemeClr val="tx1"/>
                </a:solidFill>
                <a:latin typeface="Times New Roman" pitchFamily="18" charset="0"/>
                <a:cs typeface="Times New Roman" pitchFamily="18" charset="0"/>
              </a:rPr>
              <a:t>ασθενή </a:t>
            </a:r>
            <a:r>
              <a:rPr lang="el-GR" sz="2000" cap="none" dirty="0">
                <a:solidFill>
                  <a:schemeClr val="tx1"/>
                </a:solidFill>
                <a:latin typeface="Times New Roman" pitchFamily="18" charset="0"/>
                <a:cs typeface="Times New Roman" pitchFamily="18" charset="0"/>
              </a:rPr>
              <a:t>(π.χ. οπτικές διαταραχές, προβλήματα κινητικότητας, ψυχοκινητική κατάσταση, ικανότητα επικοινωνίας)</a:t>
            </a:r>
          </a:p>
          <a:p>
            <a:pPr>
              <a:buFont typeface="Wingdings" pitchFamily="2" charset="2"/>
              <a:buChar char="Ø"/>
            </a:pPr>
            <a:r>
              <a:rPr lang="el-GR" sz="2000" cap="none" dirty="0">
                <a:solidFill>
                  <a:schemeClr val="tx1"/>
                </a:solidFill>
                <a:latin typeface="Times New Roman" pitchFamily="18" charset="0"/>
                <a:cs typeface="Times New Roman" pitchFamily="18" charset="0"/>
              </a:rPr>
              <a:t> </a:t>
            </a:r>
            <a:r>
              <a:rPr lang="el-GR" sz="2000" b="1" cap="none" dirty="0">
                <a:solidFill>
                  <a:schemeClr val="tx1"/>
                </a:solidFill>
                <a:latin typeface="Times New Roman" pitchFamily="18" charset="0"/>
                <a:cs typeface="Times New Roman" pitchFamily="18" charset="0"/>
              </a:rPr>
              <a:t>Στο περιβάλλον του </a:t>
            </a:r>
            <a:r>
              <a:rPr lang="el-GR" sz="2000" cap="none" dirty="0">
                <a:solidFill>
                  <a:schemeClr val="tx1"/>
                </a:solidFill>
                <a:latin typeface="Times New Roman" pitchFamily="18" charset="0"/>
                <a:cs typeface="Times New Roman" pitchFamily="18" charset="0"/>
              </a:rPr>
              <a:t>(φωτισμός, θέρμανση, αρχιτεκτονικά εμπόδια π.χ. σκάλες, σκοτεινά δωμάτια…)</a:t>
            </a:r>
          </a:p>
          <a:p>
            <a:pPr>
              <a:buFont typeface="Wingdings" pitchFamily="2" charset="2"/>
              <a:buChar char="Ø"/>
            </a:pPr>
            <a:r>
              <a:rPr lang="el-GR" sz="2000" cap="none" dirty="0">
                <a:solidFill>
                  <a:schemeClr val="tx1"/>
                </a:solidFill>
                <a:latin typeface="Times New Roman" pitchFamily="18" charset="0"/>
                <a:cs typeface="Times New Roman" pitchFamily="18" charset="0"/>
              </a:rPr>
              <a:t> </a:t>
            </a:r>
            <a:r>
              <a:rPr lang="el-GR" sz="2000" b="1" cap="none" dirty="0">
                <a:solidFill>
                  <a:schemeClr val="tx1"/>
                </a:solidFill>
                <a:latin typeface="Times New Roman" pitchFamily="18" charset="0"/>
                <a:cs typeface="Times New Roman" pitchFamily="18" charset="0"/>
              </a:rPr>
              <a:t>Στους ανθρώπους που εμπλέκονται άμεσα ή έμμεσα στην φροντίδα του </a:t>
            </a:r>
            <a:r>
              <a:rPr lang="el-GR" sz="2000" cap="none" dirty="0">
                <a:solidFill>
                  <a:schemeClr val="tx1"/>
                </a:solidFill>
                <a:latin typeface="Times New Roman" pitchFamily="18" charset="0"/>
                <a:cs typeface="Times New Roman" pitchFamily="18" charset="0"/>
              </a:rPr>
              <a:t>(π.χ. αριθμός ατόμων ανά βάρδια, επίπεδο εκπαίδευσης, διάθεση να βοηθήσουν), όσο και το υποστηρικτικό περιβάλλον του ασθενούς (οικογένεια και φίλοι)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642919"/>
            <a:ext cx="5917679" cy="857255"/>
          </a:xfrm>
        </p:spPr>
        <p:txBody>
          <a:bodyPr/>
          <a:lstStyle/>
          <a:p>
            <a:pPr algn="ctr"/>
            <a:r>
              <a:rPr lang="el-GR" sz="2800" b="1" dirty="0">
                <a:solidFill>
                  <a:schemeClr val="tx1"/>
                </a:solidFill>
                <a:latin typeface="Times New Roman" pitchFamily="18" charset="0"/>
                <a:cs typeface="Times New Roman" pitchFamily="18" charset="0"/>
              </a:rPr>
              <a:t>Αξιολόγηση του ασθενούς</a:t>
            </a:r>
          </a:p>
        </p:txBody>
      </p:sp>
      <p:sp>
        <p:nvSpPr>
          <p:cNvPr id="3" name="2 - Υπότιτλος"/>
          <p:cNvSpPr>
            <a:spLocks noGrp="1"/>
          </p:cNvSpPr>
          <p:nvPr>
            <p:ph type="subTitle" idx="1"/>
          </p:nvPr>
        </p:nvSpPr>
        <p:spPr>
          <a:xfrm>
            <a:off x="928662" y="1714488"/>
            <a:ext cx="7215238" cy="3924312"/>
          </a:xfrm>
        </p:spPr>
        <p:txBody>
          <a:bodyPr>
            <a:normAutofit fontScale="85000" lnSpcReduction="20000"/>
          </a:bodyPr>
          <a:lstStyle/>
          <a:p>
            <a:pPr marL="342900" indent="-342900">
              <a:buFont typeface="+mj-lt"/>
              <a:buAutoNum type="arabicPeriod"/>
            </a:pPr>
            <a:r>
              <a:rPr lang="el-GR" sz="2400" b="1" cap="none" dirty="0">
                <a:solidFill>
                  <a:schemeClr val="tx1"/>
                </a:solidFill>
                <a:latin typeface="Times New Roman" pitchFamily="18" charset="0"/>
                <a:cs typeface="Times New Roman" pitchFamily="18" charset="0"/>
              </a:rPr>
              <a:t>Νοσηλευτικό ιστορικό</a:t>
            </a:r>
          </a:p>
          <a:p>
            <a:pPr marL="342900" indent="-342900">
              <a:buFont typeface="Wingdings" pitchFamily="2" charset="2"/>
              <a:buChar char="Ø"/>
            </a:pPr>
            <a:r>
              <a:rPr lang="el-GR" sz="2400" cap="none" dirty="0">
                <a:solidFill>
                  <a:schemeClr val="tx1"/>
                </a:solidFill>
                <a:latin typeface="Times New Roman" pitchFamily="18" charset="0"/>
                <a:cs typeface="Times New Roman" pitchFamily="18" charset="0"/>
              </a:rPr>
              <a:t>Ιστορικό πτώσης ή τραυματισμών</a:t>
            </a:r>
          </a:p>
          <a:p>
            <a:pPr marL="342900" indent="-342900">
              <a:buFont typeface="Wingdings" pitchFamily="2" charset="2"/>
              <a:buChar char="Ø"/>
            </a:pPr>
            <a:r>
              <a:rPr lang="el-GR" sz="2400" cap="none" dirty="0">
                <a:solidFill>
                  <a:schemeClr val="tx1"/>
                </a:solidFill>
                <a:latin typeface="Times New Roman" pitchFamily="18" charset="0"/>
                <a:cs typeface="Times New Roman" pitchFamily="18" charset="0"/>
              </a:rPr>
              <a:t>Προβλήματα κινητικότητας , αν χρησιμοποιεί μπαστούνι ή άλλα υποβοηθήματα για να κινηθεί</a:t>
            </a:r>
          </a:p>
          <a:p>
            <a:pPr marL="342900" indent="-342900">
              <a:buFont typeface="Wingdings" pitchFamily="2" charset="2"/>
              <a:buChar char="Ø"/>
            </a:pPr>
            <a:r>
              <a:rPr lang="el-GR" sz="2400" cap="none" dirty="0">
                <a:solidFill>
                  <a:schemeClr val="tx1"/>
                </a:solidFill>
                <a:latin typeface="Times New Roman" pitchFamily="18" charset="0"/>
                <a:cs typeface="Times New Roman" pitchFamily="18" charset="0"/>
              </a:rPr>
              <a:t>Λήψη συγκεκριμένων φαρμάκων όπως διουρητικά, ηρεμιστικά, αντιψυχωσικά</a:t>
            </a:r>
          </a:p>
          <a:p>
            <a:pPr marL="342900" indent="-342900">
              <a:buFont typeface="Wingdings" pitchFamily="2" charset="2"/>
              <a:buChar char="Ø"/>
            </a:pPr>
            <a:r>
              <a:rPr lang="el-GR" sz="2400" cap="none" dirty="0">
                <a:solidFill>
                  <a:schemeClr val="tx1"/>
                </a:solidFill>
                <a:latin typeface="Times New Roman" pitchFamily="18" charset="0"/>
                <a:cs typeface="Times New Roman" pitchFamily="18" charset="0"/>
              </a:rPr>
              <a:t>Αναφορά συμπτωμάτων (ίλιγγοι, ορθοστατική υπόταση…) ή νοσήματα που αυξάνουν τον κίνδυνο ατυχήματος (επιληπτικές κρίσεις, σακχαρώδης διαβήτης, άνοια, προβλήματα όρασης ή ακοής)</a:t>
            </a:r>
          </a:p>
          <a:p>
            <a:pPr marL="342900" indent="-342900">
              <a:buFont typeface="Wingdings" pitchFamily="2" charset="2"/>
              <a:buChar char="Ø"/>
            </a:pPr>
            <a:r>
              <a:rPr lang="el-GR" sz="2400" cap="none" dirty="0">
                <a:solidFill>
                  <a:schemeClr val="tx1"/>
                </a:solidFill>
                <a:latin typeface="Times New Roman" pitchFamily="18" charset="0"/>
                <a:cs typeface="Times New Roman" pitchFamily="18" charset="0"/>
              </a:rPr>
              <a:t>Ικανότητα επικοινωνίας ή βρίσκεται σε σύγχυση ή αποπροσανατολισμό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85786" y="500042"/>
            <a:ext cx="7206021" cy="1071570"/>
          </a:xfrm>
        </p:spPr>
        <p:txBody>
          <a:bodyPr/>
          <a:lstStyle/>
          <a:p>
            <a:pPr marL="342900" indent="-342900">
              <a:lnSpc>
                <a:spcPct val="80000"/>
              </a:lnSpc>
              <a:spcBef>
                <a:spcPts val="1000"/>
              </a:spcBef>
              <a:buClr>
                <a:schemeClr val="accent1"/>
              </a:buClr>
              <a:buSzPct val="80000"/>
            </a:pPr>
            <a:r>
              <a:rPr lang="el-GR" sz="2400" b="1" dirty="0">
                <a:solidFill>
                  <a:schemeClr val="tx1"/>
                </a:solidFill>
                <a:latin typeface="Times New Roman" pitchFamily="18" charset="0"/>
                <a:ea typeface="+mn-ea"/>
                <a:cs typeface="Times New Roman" pitchFamily="18" charset="0"/>
              </a:rPr>
              <a:t>2. Φυσική εξέταση </a:t>
            </a:r>
          </a:p>
        </p:txBody>
      </p:sp>
      <p:sp>
        <p:nvSpPr>
          <p:cNvPr id="3" name="2 - Υπότιτλος"/>
          <p:cNvSpPr>
            <a:spLocks noGrp="1"/>
          </p:cNvSpPr>
          <p:nvPr>
            <p:ph type="subTitle" idx="1"/>
          </p:nvPr>
        </p:nvSpPr>
        <p:spPr>
          <a:xfrm>
            <a:off x="866441" y="1857364"/>
            <a:ext cx="7491773" cy="3781436"/>
          </a:xfrm>
        </p:spPr>
        <p:txBody>
          <a:bodyPr>
            <a:normAutofit/>
          </a:bodyPr>
          <a:lstStyle/>
          <a:p>
            <a:pPr>
              <a:buFont typeface="Wingdings" pitchFamily="2" charset="2"/>
              <a:buChar char="Ø"/>
            </a:pPr>
            <a:r>
              <a:rPr lang="el-GR" sz="2400" cap="none" dirty="0">
                <a:solidFill>
                  <a:schemeClr val="tx1"/>
                </a:solidFill>
                <a:latin typeface="Times New Roman" pitchFamily="18" charset="0"/>
                <a:cs typeface="Times New Roman" pitchFamily="18" charset="0"/>
              </a:rPr>
              <a:t> Ο νοσηλευτής </a:t>
            </a:r>
            <a:r>
              <a:rPr lang="el-GR" sz="2400" b="1" cap="none" dirty="0">
                <a:solidFill>
                  <a:schemeClr val="tx1"/>
                </a:solidFill>
                <a:latin typeface="Times New Roman" pitchFamily="18" charset="0"/>
                <a:cs typeface="Times New Roman" pitchFamily="18" charset="0"/>
              </a:rPr>
              <a:t>επιβεβαιώνει</a:t>
            </a:r>
            <a:r>
              <a:rPr lang="el-GR" sz="2400" cap="none" dirty="0">
                <a:solidFill>
                  <a:schemeClr val="tx1"/>
                </a:solidFill>
                <a:latin typeface="Times New Roman" pitchFamily="18" charset="0"/>
                <a:cs typeface="Times New Roman" pitchFamily="18" charset="0"/>
              </a:rPr>
              <a:t> όσα ανέφερε ο ασθενής στο νοσηλευτικό ιστορικό, όπως αισθητηριακή αντίληψη, κατάσταση κινητικότητας και</a:t>
            </a:r>
          </a:p>
          <a:p>
            <a:pPr>
              <a:buFont typeface="Wingdings" pitchFamily="2" charset="2"/>
              <a:buChar char="Ø"/>
            </a:pPr>
            <a:r>
              <a:rPr lang="el-GR" sz="2400" cap="none" dirty="0">
                <a:solidFill>
                  <a:schemeClr val="tx1"/>
                </a:solidFill>
                <a:latin typeface="Times New Roman" pitchFamily="18" charset="0"/>
                <a:cs typeface="Times New Roman" pitchFamily="18" charset="0"/>
              </a:rPr>
              <a:t> </a:t>
            </a:r>
            <a:r>
              <a:rPr lang="el-GR" sz="2400" b="1" cap="none" dirty="0">
                <a:solidFill>
                  <a:schemeClr val="tx1"/>
                </a:solidFill>
                <a:latin typeface="Times New Roman" pitchFamily="18" charset="0"/>
                <a:cs typeface="Times New Roman" pitchFamily="18" charset="0"/>
              </a:rPr>
              <a:t>Τεκμηριώνει</a:t>
            </a:r>
            <a:r>
              <a:rPr lang="el-GR" sz="2400" cap="none" dirty="0">
                <a:solidFill>
                  <a:schemeClr val="tx1"/>
                </a:solidFill>
                <a:latin typeface="Times New Roman" pitchFamily="18" charset="0"/>
                <a:cs typeface="Times New Roman" pitchFamily="18" charset="0"/>
              </a:rPr>
              <a:t> κλινικά και εργαστηριακά την </a:t>
            </a:r>
            <a:r>
              <a:rPr lang="el-GR" sz="2400" b="1" cap="none" dirty="0">
                <a:solidFill>
                  <a:schemeClr val="tx1"/>
                </a:solidFill>
                <a:latin typeface="Times New Roman" pitchFamily="18" charset="0"/>
                <a:cs typeface="Times New Roman" pitchFamily="18" charset="0"/>
              </a:rPr>
              <a:t>παρουσία προβλημάτων του</a:t>
            </a:r>
            <a:r>
              <a:rPr lang="el-GR" sz="2400" cap="none" dirty="0">
                <a:solidFill>
                  <a:schemeClr val="tx1"/>
                </a:solidFill>
                <a:latin typeface="Times New Roman" pitchFamily="18" charset="0"/>
                <a:cs typeface="Times New Roman" pitchFamily="18" charset="0"/>
              </a:rPr>
              <a:t>, με τη μέτρηση των ζωτικών σημείων, του σακχάρου αίματος, τον έλεγχο του αιματοκρίτη, της αιμοσφαιρίνης, των λευκωμάτων κ.α.</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14349" y="857232"/>
            <a:ext cx="7500990" cy="4000528"/>
          </a:xfrm>
        </p:spPr>
        <p:txBody>
          <a:bodyPr/>
          <a:lstStyle/>
          <a:p>
            <a:r>
              <a:rPr lang="el-GR" sz="2800" b="1" dirty="0">
                <a:solidFill>
                  <a:schemeClr val="tx1"/>
                </a:solidFill>
                <a:latin typeface="Times New Roman" pitchFamily="18" charset="0"/>
                <a:cs typeface="Times New Roman" pitchFamily="18" charset="0"/>
              </a:rPr>
              <a:t>Η Αξιολόγηση </a:t>
            </a:r>
            <a:r>
              <a:rPr lang="el-GR" sz="2400" dirty="0">
                <a:solidFill>
                  <a:schemeClr val="tx1"/>
                </a:solidFill>
                <a:latin typeface="Times New Roman" pitchFamily="18" charset="0"/>
                <a:cs typeface="Times New Roman" pitchFamily="18" charset="0"/>
              </a:rPr>
              <a:t>του ασθενούς σε θέματα ασφάλειας είναι</a:t>
            </a:r>
            <a:r>
              <a:rPr lang="en-US" sz="2400" dirty="0">
                <a:solidFill>
                  <a:schemeClr val="tx1"/>
                </a:solidFill>
                <a:latin typeface="Times New Roman" pitchFamily="18" charset="0"/>
                <a:cs typeface="Times New Roman" pitchFamily="18" charset="0"/>
              </a:rPr>
              <a:t>:</a:t>
            </a:r>
            <a:br>
              <a:rPr lang="el-GR" sz="2400" dirty="0">
                <a:solidFill>
                  <a:schemeClr val="tx1"/>
                </a:solidFill>
              </a:rPr>
            </a:br>
            <a:br>
              <a:rPr lang="el-GR" sz="2400" dirty="0">
                <a:solidFill>
                  <a:schemeClr val="tx1"/>
                </a:solidFill>
              </a:rPr>
            </a:br>
            <a:br>
              <a:rPr lang="el-GR" sz="2400" dirty="0">
                <a:solidFill>
                  <a:schemeClr val="tx1"/>
                </a:solidFill>
              </a:rPr>
            </a:br>
            <a:br>
              <a:rPr lang="el-GR" sz="2400" dirty="0">
                <a:solidFill>
                  <a:schemeClr val="tx1"/>
                </a:solidFill>
              </a:rPr>
            </a:br>
            <a:br>
              <a:rPr lang="el-GR" sz="2400" dirty="0">
                <a:solidFill>
                  <a:schemeClr val="tx1"/>
                </a:solidFill>
              </a:rPr>
            </a:br>
            <a:br>
              <a:rPr lang="el-GR" sz="2400" dirty="0">
                <a:solidFill>
                  <a:schemeClr val="tx1"/>
                </a:solidFill>
              </a:rPr>
            </a:br>
            <a:br>
              <a:rPr lang="el-GR" sz="2400" dirty="0">
                <a:solidFill>
                  <a:schemeClr val="tx1"/>
                </a:solidFill>
              </a:rPr>
            </a:br>
            <a:br>
              <a:rPr lang="el-GR" sz="2400" dirty="0">
                <a:solidFill>
                  <a:schemeClr val="tx1"/>
                </a:solidFill>
              </a:rPr>
            </a:br>
            <a:endParaRPr lang="el-GR" sz="2400" dirty="0">
              <a:solidFill>
                <a:schemeClr val="tx1"/>
              </a:solidFill>
            </a:endParaRPr>
          </a:p>
        </p:txBody>
      </p:sp>
      <p:sp>
        <p:nvSpPr>
          <p:cNvPr id="3" name="2 - Υπότιτλος"/>
          <p:cNvSpPr>
            <a:spLocks noGrp="1"/>
          </p:cNvSpPr>
          <p:nvPr>
            <p:ph type="subTitle" idx="1"/>
          </p:nvPr>
        </p:nvSpPr>
        <p:spPr>
          <a:xfrm>
            <a:off x="714348" y="1928802"/>
            <a:ext cx="7643865" cy="2928958"/>
          </a:xfrm>
        </p:spPr>
        <p:txBody>
          <a:bodyPr>
            <a:normAutofit/>
          </a:bodyPr>
          <a:lstStyle/>
          <a:p>
            <a:r>
              <a:rPr lang="el-GR" sz="2400" b="1" cap="none" dirty="0">
                <a:solidFill>
                  <a:schemeClr val="tx1"/>
                </a:solidFill>
                <a:latin typeface="Times New Roman" pitchFamily="18" charset="0"/>
                <a:cs typeface="Times New Roman" pitchFamily="18" charset="0"/>
              </a:rPr>
              <a:t>ΣΥΝΕΧΗΣ</a:t>
            </a:r>
            <a:r>
              <a:rPr lang="el-GR" sz="2400" cap="none" dirty="0">
                <a:solidFill>
                  <a:schemeClr val="tx1"/>
                </a:solidFill>
                <a:latin typeface="Times New Roman" pitchFamily="18" charset="0"/>
                <a:cs typeface="Times New Roman" pitchFamily="18" charset="0"/>
              </a:rPr>
              <a:t> </a:t>
            </a:r>
            <a:r>
              <a:rPr lang="el-GR" sz="2000" cap="none" dirty="0">
                <a:solidFill>
                  <a:schemeClr val="tx1"/>
                </a:solidFill>
                <a:latin typeface="Times New Roman" pitchFamily="18" charset="0"/>
                <a:cs typeface="Times New Roman" pitchFamily="18" charset="0"/>
              </a:rPr>
              <a:t>   -    </a:t>
            </a:r>
            <a:r>
              <a:rPr lang="el-GR" sz="2400" b="1" cap="none" dirty="0">
                <a:solidFill>
                  <a:schemeClr val="tx1"/>
                </a:solidFill>
                <a:latin typeface="Times New Roman" pitchFamily="18" charset="0"/>
                <a:cs typeface="Times New Roman" pitchFamily="18" charset="0"/>
              </a:rPr>
              <a:t>ΓΡΑΠΤΗ</a:t>
            </a:r>
            <a:r>
              <a:rPr lang="el-GR" sz="2000" cap="none" dirty="0">
                <a:solidFill>
                  <a:schemeClr val="tx1"/>
                </a:solidFill>
                <a:latin typeface="Times New Roman" pitchFamily="18" charset="0"/>
                <a:cs typeface="Times New Roman" pitchFamily="18" charset="0"/>
              </a:rPr>
              <a:t>   -   </a:t>
            </a:r>
            <a:r>
              <a:rPr lang="el-GR" sz="2400" b="1" cap="none" dirty="0">
                <a:solidFill>
                  <a:schemeClr val="tx1"/>
                </a:solidFill>
                <a:latin typeface="Times New Roman" pitchFamily="18" charset="0"/>
                <a:cs typeface="Times New Roman" pitchFamily="18" charset="0"/>
              </a:rPr>
              <a:t>ΤΕΚΜΗΡΙΩΜΕΝΗ</a:t>
            </a:r>
          </a:p>
          <a:p>
            <a:r>
              <a:rPr lang="el-GR" sz="2400" b="1" cap="none" dirty="0">
                <a:solidFill>
                  <a:schemeClr val="tx1"/>
                </a:solidFill>
                <a:latin typeface="Times New Roman" pitchFamily="18" charset="0"/>
                <a:cs typeface="Times New Roman" pitchFamily="18" charset="0"/>
              </a:rPr>
              <a:t>στον νοσηλευτικό φάκελο </a:t>
            </a:r>
            <a:r>
              <a:rPr lang="el-GR" sz="2400" cap="none" dirty="0">
                <a:solidFill>
                  <a:schemeClr val="tx1"/>
                </a:solidFill>
                <a:latin typeface="Times New Roman" pitchFamily="18" charset="0"/>
                <a:cs typeface="Times New Roman" pitchFamily="18" charset="0"/>
              </a:rPr>
              <a:t>και περιλαμβάνει </a:t>
            </a:r>
            <a:r>
              <a:rPr lang="el-GR" sz="2400" b="1" cap="none" dirty="0">
                <a:solidFill>
                  <a:schemeClr val="tx1"/>
                </a:solidFill>
                <a:latin typeface="Times New Roman" pitchFamily="18" charset="0"/>
                <a:cs typeface="Times New Roman" pitchFamily="18" charset="0"/>
              </a:rPr>
              <a:t>εξατομικευμένες νοσηλευτικές παρεμβάσεις </a:t>
            </a:r>
            <a:r>
              <a:rPr lang="el-GR" sz="2400" cap="none" dirty="0">
                <a:solidFill>
                  <a:schemeClr val="tx1"/>
                </a:solidFill>
                <a:latin typeface="Times New Roman" pitchFamily="18" charset="0"/>
                <a:cs typeface="Times New Roman" pitchFamily="18" charset="0"/>
              </a:rPr>
              <a:t>για κάθε ασθενή υψηλού κινδύνου και αναζητείται , όταν απαιτείται, η </a:t>
            </a:r>
            <a:r>
              <a:rPr lang="el-GR" sz="2400" b="1" cap="none" dirty="0">
                <a:solidFill>
                  <a:schemeClr val="tx1"/>
                </a:solidFill>
                <a:latin typeface="Times New Roman" pitchFamily="18" charset="0"/>
                <a:cs typeface="Times New Roman" pitchFamily="18" charset="0"/>
              </a:rPr>
              <a:t>υποστήριξη</a:t>
            </a:r>
            <a:r>
              <a:rPr lang="el-GR" sz="2400" cap="none" dirty="0">
                <a:solidFill>
                  <a:schemeClr val="tx1"/>
                </a:solidFill>
                <a:latin typeface="Times New Roman" pitchFamily="18" charset="0"/>
                <a:cs typeface="Times New Roman" pitchFamily="18" charset="0"/>
              </a:rPr>
              <a:t> και </a:t>
            </a:r>
            <a:r>
              <a:rPr lang="el-GR" sz="2400" b="1" cap="none" dirty="0">
                <a:solidFill>
                  <a:schemeClr val="tx1"/>
                </a:solidFill>
                <a:latin typeface="Times New Roman" pitchFamily="18" charset="0"/>
                <a:cs typeface="Times New Roman" pitchFamily="18" charset="0"/>
              </a:rPr>
              <a:t>άλλων επαγγελματιών υγείας, τεχνικών και της οικογένειας για την ολιστική και διεπιστημονική προσέγγιση του θέματος</a:t>
            </a:r>
          </a:p>
          <a:p>
            <a:endParaRPr lang="el-GR" sz="2400" cap="none" dirty="0">
              <a:solidFill>
                <a:schemeClr val="tx1"/>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642919"/>
            <a:ext cx="7348897" cy="1214445"/>
          </a:xfrm>
        </p:spPr>
        <p:txBody>
          <a:bodyPr/>
          <a:lstStyle/>
          <a:p>
            <a:r>
              <a:rPr lang="el-GR" sz="2400" b="1" dirty="0">
                <a:solidFill>
                  <a:schemeClr val="tx1"/>
                </a:solidFill>
                <a:latin typeface="Times New Roman" pitchFamily="18" charset="0"/>
                <a:cs typeface="Times New Roman" pitchFamily="18" charset="0"/>
              </a:rPr>
              <a:t>Προβλήματα συνεργασίας και συνήθη λάθη στη νοσηλεία των ασθενών γίνονται επειδή οι ασθενείς</a:t>
            </a:r>
            <a:r>
              <a:rPr lang="en-US" sz="2400" b="1" dirty="0">
                <a:solidFill>
                  <a:schemeClr val="tx1"/>
                </a:solidFill>
                <a:latin typeface="Times New Roman" pitchFamily="18" charset="0"/>
                <a:cs typeface="Times New Roman" pitchFamily="18" charset="0"/>
              </a:rPr>
              <a:t>:</a:t>
            </a:r>
            <a:r>
              <a:rPr lang="el-GR" sz="2400" b="1" dirty="0">
                <a:solidFill>
                  <a:schemeClr val="tx1"/>
                </a:solidFill>
                <a:latin typeface="Times New Roman" pitchFamily="18" charset="0"/>
                <a:cs typeface="Times New Roman" pitchFamily="18" charset="0"/>
              </a:rPr>
              <a:t>  </a:t>
            </a:r>
          </a:p>
        </p:txBody>
      </p:sp>
      <p:sp>
        <p:nvSpPr>
          <p:cNvPr id="3" name="2 - Υπότιτλος"/>
          <p:cNvSpPr>
            <a:spLocks noGrp="1"/>
          </p:cNvSpPr>
          <p:nvPr>
            <p:ph type="subTitle" idx="1"/>
          </p:nvPr>
        </p:nvSpPr>
        <p:spPr>
          <a:xfrm>
            <a:off x="866441" y="1928802"/>
            <a:ext cx="7277459" cy="4143404"/>
          </a:xfrm>
        </p:spPr>
        <p:txBody>
          <a:bodyPr>
            <a:normAutofit/>
          </a:bodyPr>
          <a:lstStyle/>
          <a:p>
            <a:pPr>
              <a:buFont typeface="Wingdings" pitchFamily="2" charset="2"/>
              <a:buChar char="Ø"/>
            </a:pPr>
            <a:r>
              <a:rPr lang="el-GR" sz="2000" dirty="0">
                <a:solidFill>
                  <a:schemeClr val="tx1"/>
                </a:solidFill>
                <a:latin typeface="Times New Roman" pitchFamily="18" charset="0"/>
                <a:cs typeface="Times New Roman" pitchFamily="18" charset="0"/>
              </a:rPr>
              <a:t> Δ</a:t>
            </a:r>
            <a:r>
              <a:rPr lang="el-GR" sz="2000" cap="none" dirty="0">
                <a:solidFill>
                  <a:schemeClr val="tx1"/>
                </a:solidFill>
                <a:latin typeface="Times New Roman" pitchFamily="18" charset="0"/>
                <a:cs typeface="Times New Roman" pitchFamily="18" charset="0"/>
              </a:rPr>
              <a:t>εν γνωρίζουν ή δεν αναφέρουν ότι είναι αλλεργικοί σε κάποιο φάρμακο</a:t>
            </a:r>
          </a:p>
          <a:p>
            <a:pPr>
              <a:buFont typeface="Wingdings" pitchFamily="2" charset="2"/>
              <a:buChar char="Ø"/>
            </a:pPr>
            <a:r>
              <a:rPr lang="el-GR" sz="2000" cap="none" dirty="0">
                <a:solidFill>
                  <a:schemeClr val="tx1"/>
                </a:solidFill>
                <a:latin typeface="Times New Roman" pitchFamily="18" charset="0"/>
                <a:cs typeface="Times New Roman" pitchFamily="18" charset="0"/>
              </a:rPr>
              <a:t> Αυξάνουν ή μειώνουν τη ροή ενός ενδοφλέβιου διαλύματος επηρεάζοντας τη ροή του μέσω του ειδικού ρυθμιστή ροής</a:t>
            </a:r>
          </a:p>
          <a:p>
            <a:pPr>
              <a:buFont typeface="Wingdings" pitchFamily="2" charset="2"/>
              <a:buChar char="Ø"/>
            </a:pPr>
            <a:r>
              <a:rPr lang="el-GR" sz="2000" cap="none" dirty="0">
                <a:solidFill>
                  <a:schemeClr val="tx1"/>
                </a:solidFill>
                <a:latin typeface="Times New Roman" pitchFamily="18" charset="0"/>
                <a:cs typeface="Times New Roman" pitchFamily="18" charset="0"/>
              </a:rPr>
              <a:t> Καπνίζουν κοντά σε παροχές οξυγόνου</a:t>
            </a:r>
          </a:p>
          <a:p>
            <a:pPr>
              <a:buFont typeface="Wingdings" pitchFamily="2" charset="2"/>
              <a:buChar char="Ø"/>
            </a:pPr>
            <a:r>
              <a:rPr lang="el-GR" sz="2000" cap="none" dirty="0">
                <a:solidFill>
                  <a:schemeClr val="tx1"/>
                </a:solidFill>
                <a:latin typeface="Times New Roman" pitchFamily="18" charset="0"/>
                <a:cs typeface="Times New Roman" pitchFamily="18" charset="0"/>
              </a:rPr>
              <a:t> Πηγαίνουν στο κυλικείο την ώρα της νοσηλείας</a:t>
            </a:r>
          </a:p>
          <a:p>
            <a:pPr>
              <a:buFont typeface="Wingdings" pitchFamily="2" charset="2"/>
              <a:buChar char="Ø"/>
            </a:pPr>
            <a:r>
              <a:rPr lang="el-GR" sz="2000" cap="none" dirty="0">
                <a:solidFill>
                  <a:schemeClr val="tx1"/>
                </a:solidFill>
                <a:latin typeface="Times New Roman" pitchFamily="18" charset="0"/>
                <a:cs typeface="Times New Roman" pitchFamily="18" charset="0"/>
              </a:rPr>
              <a:t>Δεν λαμβάνουν ορισμένα φάρμακα από το στόμα διότι θεωρούν ότι δεν τα χρειάζονται</a:t>
            </a:r>
          </a:p>
          <a:p>
            <a:pPr>
              <a:buFont typeface="Wingdings" pitchFamily="2" charset="2"/>
              <a:buChar char="Ø"/>
            </a:pPr>
            <a:r>
              <a:rPr lang="el-GR" sz="2000" cap="none" dirty="0">
                <a:solidFill>
                  <a:schemeClr val="tx1"/>
                </a:solidFill>
                <a:latin typeface="Times New Roman" pitchFamily="18" charset="0"/>
                <a:cs typeface="Times New Roman" pitchFamily="18" charset="0"/>
              </a:rPr>
              <a:t> Δεν αναφέρουν παρενέργειες ή επιπλοκές της θεραπείας</a:t>
            </a:r>
            <a:endParaRPr lang="el-GR" sz="2000" dirty="0">
              <a:solidFill>
                <a:schemeClr val="tx1"/>
              </a:solidFill>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642919"/>
            <a:ext cx="7420335" cy="1071569"/>
          </a:xfrm>
        </p:spPr>
        <p:txBody>
          <a:bodyPr/>
          <a:lstStyle/>
          <a:p>
            <a:r>
              <a:rPr lang="el-GR" sz="2400" b="1" dirty="0">
                <a:solidFill>
                  <a:schemeClr val="tx1"/>
                </a:solidFill>
                <a:latin typeface="Times New Roman" pitchFamily="18" charset="0"/>
                <a:cs typeface="Times New Roman" pitchFamily="18" charset="0"/>
              </a:rPr>
              <a:t>Μέτρα πρόληψης ατυχημάτων που αφορούν στον ασθενή</a:t>
            </a:r>
          </a:p>
        </p:txBody>
      </p:sp>
      <p:sp>
        <p:nvSpPr>
          <p:cNvPr id="3" name="2 - Υπότιτλος"/>
          <p:cNvSpPr>
            <a:spLocks noGrp="1"/>
          </p:cNvSpPr>
          <p:nvPr>
            <p:ph type="subTitle" idx="1"/>
          </p:nvPr>
        </p:nvSpPr>
        <p:spPr>
          <a:xfrm>
            <a:off x="866441" y="1857364"/>
            <a:ext cx="7634649" cy="3781436"/>
          </a:xfrm>
        </p:spPr>
        <p:txBody>
          <a:bodyPr>
            <a:normAutofit fontScale="92500" lnSpcReduction="10000"/>
          </a:bodyPr>
          <a:lstStyle/>
          <a:p>
            <a:pPr>
              <a:buFont typeface="Wingdings" pitchFamily="2" charset="2"/>
              <a:buChar char="Ø"/>
            </a:pPr>
            <a:r>
              <a:rPr lang="el-GR" dirty="0">
                <a:solidFill>
                  <a:schemeClr val="tx1"/>
                </a:solidFill>
              </a:rPr>
              <a:t> </a:t>
            </a:r>
            <a:r>
              <a:rPr lang="el-GR" sz="2000" cap="none" dirty="0">
                <a:solidFill>
                  <a:schemeClr val="tx1"/>
                </a:solidFill>
                <a:latin typeface="Times New Roman" pitchFamily="18" charset="0"/>
                <a:cs typeface="Times New Roman" pitchFamily="18" charset="0"/>
              </a:rPr>
              <a:t>Ενημέρωση για τα αντικείμενα και τον εξοπλισμό που υπάρχει στο θάλαμο (λειτουργία κρεβατιού, φωτισμός, χρήση τηλεφώνου, κουδουνιού για έκτακτες καταστάσεις)</a:t>
            </a:r>
          </a:p>
          <a:p>
            <a:pPr>
              <a:buFont typeface="Wingdings" pitchFamily="2" charset="2"/>
              <a:buChar char="Ø"/>
            </a:pPr>
            <a:r>
              <a:rPr lang="el-GR" sz="2000" cap="none" dirty="0">
                <a:solidFill>
                  <a:schemeClr val="tx1"/>
                </a:solidFill>
                <a:latin typeface="Times New Roman" pitchFamily="18" charset="0"/>
                <a:cs typeface="Times New Roman" pitchFamily="18" charset="0"/>
              </a:rPr>
              <a:t> Χρήση του βραχιολιού στον καρπό ως μέσο αναγνώρισης</a:t>
            </a:r>
          </a:p>
          <a:p>
            <a:pPr>
              <a:buFont typeface="Wingdings" pitchFamily="2" charset="2"/>
              <a:buChar char="Ø"/>
            </a:pPr>
            <a:r>
              <a:rPr lang="el-GR" sz="2000" cap="none" dirty="0">
                <a:solidFill>
                  <a:schemeClr val="tx1"/>
                </a:solidFill>
                <a:latin typeface="Times New Roman" pitchFamily="18" charset="0"/>
                <a:cs typeface="Times New Roman" pitchFamily="18" charset="0"/>
              </a:rPr>
              <a:t> Έγκαιρη αναφορά συμπτωμάτων ή προβλημάτων που μπορεί να εμφανίσει ξαφνικά μετά την αρχική του αξιολόγηση</a:t>
            </a:r>
          </a:p>
          <a:p>
            <a:pPr>
              <a:buFont typeface="Wingdings" pitchFamily="2" charset="2"/>
              <a:buChar char="Ø"/>
            </a:pPr>
            <a:r>
              <a:rPr lang="el-GR" sz="2000" cap="none" dirty="0">
                <a:solidFill>
                  <a:schemeClr val="tx1"/>
                </a:solidFill>
                <a:latin typeface="Times New Roman" pitchFamily="18" charset="0"/>
                <a:cs typeface="Times New Roman" pitchFamily="18" charset="0"/>
              </a:rPr>
              <a:t> Χρήση των φρένων στο κρεβάτι του ασθενούς</a:t>
            </a:r>
          </a:p>
          <a:p>
            <a:pPr>
              <a:buFont typeface="Wingdings" pitchFamily="2" charset="2"/>
              <a:buChar char="Ø"/>
            </a:pPr>
            <a:r>
              <a:rPr lang="el-GR" sz="2000" cap="none" dirty="0">
                <a:solidFill>
                  <a:schemeClr val="tx1"/>
                </a:solidFill>
                <a:latin typeface="Times New Roman" pitchFamily="18" charset="0"/>
                <a:cs typeface="Times New Roman" pitchFamily="18" charset="0"/>
              </a:rPr>
              <a:t> Επιλογή κρεβατιού δίπλα στην τουαλέτα για ηλικιωμένους ασθενείς</a:t>
            </a:r>
          </a:p>
          <a:p>
            <a:pPr>
              <a:buFont typeface="Wingdings" pitchFamily="2" charset="2"/>
              <a:buChar char="Ø"/>
            </a:pPr>
            <a:r>
              <a:rPr lang="el-GR" sz="2000" cap="none" dirty="0">
                <a:solidFill>
                  <a:schemeClr val="tx1"/>
                </a:solidFill>
                <a:latin typeface="Times New Roman" pitchFamily="18" charset="0"/>
                <a:cs typeface="Times New Roman" pitchFamily="18" charset="0"/>
              </a:rPr>
              <a:t> Χρήση πλευρικών καγκέλων  σε ασθενείς με μεγάλο κίνδυνο πτώσης</a:t>
            </a:r>
          </a:p>
          <a:p>
            <a:pPr>
              <a:buFont typeface="Wingdings" pitchFamily="2" charset="2"/>
              <a:buChar char="Ø"/>
            </a:pPr>
            <a:r>
              <a:rPr lang="el-GR" sz="2000" cap="none" dirty="0">
                <a:solidFill>
                  <a:schemeClr val="tx1"/>
                </a:solidFill>
                <a:latin typeface="Times New Roman" pitchFamily="18" charset="0"/>
                <a:cs typeface="Times New Roman" pitchFamily="18" charset="0"/>
              </a:rPr>
              <a:t> Εφαρμογή περιοριστικών μέτρων όταν οι άλλες εναλλακτικές τακτικές αποτυγχάνουν</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E227EA-10F7-48D1-9BB5-C432AE7B5CB2}"/>
              </a:ext>
            </a:extLst>
          </p:cNvPr>
          <p:cNvSpPr>
            <a:spLocks noGrp="1"/>
          </p:cNvSpPr>
          <p:nvPr>
            <p:ph type="ctrTitle"/>
          </p:nvPr>
        </p:nvSpPr>
        <p:spPr>
          <a:xfrm>
            <a:off x="866441" y="713119"/>
            <a:ext cx="7161943" cy="771665"/>
          </a:xfrm>
        </p:spPr>
        <p:txBody>
          <a:bodyPr/>
          <a:lstStyle/>
          <a:p>
            <a:r>
              <a:rPr lang="el-GR" sz="2800" b="1" dirty="0">
                <a:solidFill>
                  <a:schemeClr val="tx1"/>
                </a:solidFill>
                <a:latin typeface="Times New Roman" panose="02020603050405020304" pitchFamily="18" charset="0"/>
                <a:cs typeface="Times New Roman" panose="02020603050405020304" pitchFamily="18" charset="0"/>
              </a:rPr>
              <a:t>Θέματα ασφάλειας φοιτητών Νοσηλευτικής</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id="{CF4FC2A0-04FE-417D-B531-6957D5A01133}"/>
              </a:ext>
            </a:extLst>
          </p:cNvPr>
          <p:cNvSpPr>
            <a:spLocks noGrp="1"/>
          </p:cNvSpPr>
          <p:nvPr>
            <p:ph type="subTitle" idx="1"/>
          </p:nvPr>
        </p:nvSpPr>
        <p:spPr>
          <a:xfrm>
            <a:off x="866441" y="1700808"/>
            <a:ext cx="7161943" cy="3937992"/>
          </a:xfrm>
        </p:spPr>
        <p:txBody>
          <a:bodyPr>
            <a:normAutofit lnSpcReduction="10000"/>
          </a:bodyPr>
          <a:lstStyle/>
          <a:p>
            <a:r>
              <a:rPr lang="el-GR" sz="2000" cap="none" dirty="0">
                <a:solidFill>
                  <a:schemeClr val="tx1"/>
                </a:solidFill>
                <a:latin typeface="Times New Roman" panose="02020603050405020304" pitchFamily="18" charset="0"/>
                <a:cs typeface="Times New Roman" panose="02020603050405020304" pitchFamily="18" charset="0"/>
              </a:rPr>
              <a:t>Οι φοιτητές Νοσηλευτικής και Ιατρικής αποτελούν </a:t>
            </a:r>
            <a:r>
              <a:rPr lang="el-GR" sz="2000" b="1" cap="none" dirty="0">
                <a:solidFill>
                  <a:schemeClr val="tx1"/>
                </a:solidFill>
                <a:latin typeface="Times New Roman" panose="02020603050405020304" pitchFamily="18" charset="0"/>
                <a:cs typeface="Times New Roman" panose="02020603050405020304" pitchFamily="18" charset="0"/>
              </a:rPr>
              <a:t>ομάδα υψηλού κινδύνου για λάθη στο κλινικό περιβάλλον</a:t>
            </a:r>
            <a:r>
              <a:rPr lang="el-GR" sz="2000" cap="none" dirty="0">
                <a:solidFill>
                  <a:schemeClr val="tx1"/>
                </a:solidFill>
                <a:latin typeface="Times New Roman" panose="02020603050405020304" pitchFamily="18" charset="0"/>
                <a:cs typeface="Times New Roman" panose="02020603050405020304" pitchFamily="18" charset="0"/>
              </a:rPr>
              <a:t>. </a:t>
            </a:r>
            <a:r>
              <a:rPr lang="el-GR" sz="2000" b="1" cap="none" dirty="0">
                <a:solidFill>
                  <a:schemeClr val="tx1"/>
                </a:solidFill>
                <a:latin typeface="Times New Roman" panose="02020603050405020304" pitchFamily="18" charset="0"/>
                <a:cs typeface="Times New Roman" panose="02020603050405020304" pitchFamily="18" charset="0"/>
              </a:rPr>
              <a:t>Κύριες αιτίες είναι</a:t>
            </a:r>
            <a:r>
              <a:rPr lang="en-US" sz="2000" b="1" cap="none" dirty="0">
                <a:solidFill>
                  <a:schemeClr val="tx1"/>
                </a:solidFill>
                <a:latin typeface="Times New Roman" panose="02020603050405020304" pitchFamily="18" charset="0"/>
                <a:cs typeface="Times New Roman" panose="02020603050405020304" pitchFamily="18" charset="0"/>
              </a:rPr>
              <a:t>:</a:t>
            </a:r>
            <a:endParaRPr lang="el-GR" sz="2000" b="1" cap="none"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 Ο μεγάλος αριθμός τους ανά εκπαιδευτή στις κλινικές άσκησης</a:t>
            </a:r>
          </a:p>
          <a:p>
            <a:pPr marL="342900" indent="-34290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 Ο υπέρμετρος ενθουσιασμός τους </a:t>
            </a:r>
          </a:p>
          <a:p>
            <a:pPr marL="342900" indent="-34290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 Η ασυμφωνία μεταξύ θεωρίας και πράξης</a:t>
            </a:r>
          </a:p>
          <a:p>
            <a:pPr marL="342900" indent="-34290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 Η ελλιπής γνώση τους σε σχέση με το αντικείμενο πρακτικής εκπαίδευσης</a:t>
            </a:r>
          </a:p>
          <a:p>
            <a:pPr marL="342900" indent="-34290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 Η κόπωση του εκπαιδευτή όταν εκπαιδεύει φοιτητές αμέσως μετά την κανονική εργασία του</a:t>
            </a:r>
          </a:p>
          <a:p>
            <a:pPr marL="342900" indent="-34290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 Οι απρόοπτες καταστάσεις που μπορεί να προκύψουν στον χώρο του νοσοκομείου κατά τη διάρκεια της εκπαίδευσής τους</a:t>
            </a:r>
            <a:endParaRPr lang="en-US" sz="2000"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336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66441" y="1357298"/>
            <a:ext cx="7277459" cy="4000528"/>
          </a:xfrm>
        </p:spPr>
        <p:txBody>
          <a:bodyPr/>
          <a:lstStyle/>
          <a:p>
            <a:br>
              <a:rPr lang="el-GR" dirty="0"/>
            </a:br>
            <a:br>
              <a:rPr lang="el-GR" dirty="0"/>
            </a:br>
            <a:br>
              <a:rPr lang="el-GR" dirty="0"/>
            </a:br>
            <a:br>
              <a:rPr lang="el-GR" dirty="0"/>
            </a:br>
            <a:br>
              <a:rPr lang="el-GR" dirty="0"/>
            </a:br>
            <a:br>
              <a:rPr lang="el-GR" dirty="0"/>
            </a:br>
            <a:br>
              <a:rPr lang="el-GR" dirty="0"/>
            </a:br>
            <a:br>
              <a:rPr lang="el-GR" dirty="0"/>
            </a:br>
            <a:r>
              <a:rPr lang="el-GR" sz="2000" dirty="0">
                <a:solidFill>
                  <a:schemeClr val="tx1"/>
                </a:solidFill>
                <a:latin typeface="Times New Roman" pitchFamily="18" charset="0"/>
                <a:cs typeface="Times New Roman" pitchFamily="18" charset="0"/>
              </a:rPr>
              <a:t>Συχνά είναι απαραίτητο να λαμβάνονται </a:t>
            </a:r>
            <a:r>
              <a:rPr lang="el-GR" sz="2000" b="1" dirty="0">
                <a:solidFill>
                  <a:schemeClr val="tx1"/>
                </a:solidFill>
                <a:latin typeface="Times New Roman" pitchFamily="18" charset="0"/>
                <a:cs typeface="Times New Roman" pitchFamily="18" charset="0"/>
              </a:rPr>
              <a:t>κρίσιμες αποφάσεις υπό πίεση, </a:t>
            </a:r>
            <a:r>
              <a:rPr lang="el-GR" sz="2000" dirty="0">
                <a:solidFill>
                  <a:schemeClr val="tx1"/>
                </a:solidFill>
                <a:latin typeface="Times New Roman" pitchFamily="18" charset="0"/>
                <a:cs typeface="Times New Roman" pitchFamily="18" charset="0"/>
              </a:rPr>
              <a:t>με παράβλεψη των συνθηκών υγιεινής και ασφάλειας της εργασίας, </a:t>
            </a:r>
            <a:r>
              <a:rPr lang="el-GR" sz="2000" b="1" dirty="0">
                <a:solidFill>
                  <a:schemeClr val="tx1"/>
                </a:solidFill>
                <a:latin typeface="Times New Roman" pitchFamily="18" charset="0"/>
                <a:cs typeface="Times New Roman" pitchFamily="18" charset="0"/>
              </a:rPr>
              <a:t>λόγω</a:t>
            </a:r>
            <a:r>
              <a:rPr lang="el-GR" sz="2000" dirty="0">
                <a:solidFill>
                  <a:schemeClr val="tx1"/>
                </a:solidFill>
                <a:latin typeface="Times New Roman" pitchFamily="18" charset="0"/>
                <a:cs typeface="Times New Roman" pitchFamily="18" charset="0"/>
              </a:rPr>
              <a:t> της </a:t>
            </a:r>
            <a:r>
              <a:rPr lang="el-GR" sz="2000" b="1" dirty="0">
                <a:solidFill>
                  <a:schemeClr val="tx1"/>
                </a:solidFill>
                <a:latin typeface="Times New Roman" pitchFamily="18" charset="0"/>
                <a:cs typeface="Times New Roman" pitchFamily="18" charset="0"/>
              </a:rPr>
              <a:t>κρισιμότητας</a:t>
            </a:r>
            <a:r>
              <a:rPr lang="el-GR" sz="2000" dirty="0">
                <a:solidFill>
                  <a:schemeClr val="tx1"/>
                </a:solidFill>
                <a:latin typeface="Times New Roman" pitchFamily="18" charset="0"/>
                <a:cs typeface="Times New Roman" pitchFamily="18" charset="0"/>
              </a:rPr>
              <a:t> αντιμετώπισης των περιστατικών</a:t>
            </a:r>
            <a:r>
              <a:rPr lang="el-GR" sz="2000" b="1" dirty="0">
                <a:solidFill>
                  <a:schemeClr val="tx1"/>
                </a:solidFill>
                <a:latin typeface="Times New Roman" pitchFamily="18" charset="0"/>
                <a:cs typeface="Times New Roman" pitchFamily="18" charset="0"/>
              </a:rPr>
              <a:t> (ιδιαίτερα στο Τμήμα Επειγόντων Περιστατικών και στο Χειρουργικό Τομέα)</a:t>
            </a:r>
            <a:br>
              <a:rPr lang="el-GR" sz="2000" b="1" dirty="0">
                <a:solidFill>
                  <a:schemeClr val="tx1"/>
                </a:solidFill>
                <a:latin typeface="Times New Roman" pitchFamily="18" charset="0"/>
                <a:cs typeface="Times New Roman" pitchFamily="18" charset="0"/>
              </a:rPr>
            </a:br>
            <a:br>
              <a:rPr lang="el-GR" sz="2000" b="1" dirty="0">
                <a:solidFill>
                  <a:schemeClr val="tx1"/>
                </a:solidFill>
                <a:latin typeface="Times New Roman" pitchFamily="18" charset="0"/>
                <a:cs typeface="Times New Roman" pitchFamily="18" charset="0"/>
              </a:rPr>
            </a:br>
            <a:br>
              <a:rPr lang="el-GR" sz="2000" b="1" dirty="0">
                <a:solidFill>
                  <a:schemeClr val="tx1"/>
                </a:solidFill>
                <a:latin typeface="Times New Roman" pitchFamily="18" charset="0"/>
                <a:cs typeface="Times New Roman" pitchFamily="18" charset="0"/>
              </a:rPr>
            </a:br>
            <a:br>
              <a:rPr lang="el-GR" sz="2000" b="1" dirty="0">
                <a:solidFill>
                  <a:schemeClr val="tx1"/>
                </a:solidFill>
                <a:latin typeface="Times New Roman" pitchFamily="18" charset="0"/>
                <a:cs typeface="Times New Roman" pitchFamily="18" charset="0"/>
              </a:rPr>
            </a:br>
            <a:r>
              <a:rPr lang="el-GR" sz="2000" dirty="0">
                <a:solidFill>
                  <a:schemeClr val="tx1"/>
                </a:solidFill>
                <a:latin typeface="Times New Roman" pitchFamily="18" charset="0"/>
                <a:cs typeface="Times New Roman" pitchFamily="18" charset="0"/>
              </a:rPr>
              <a:t> Η έντονη παρουσία εκπαιδευόμενου προσωπικού </a:t>
            </a:r>
            <a:br>
              <a:rPr lang="el-GR" sz="2000" dirty="0">
                <a:solidFill>
                  <a:schemeClr val="tx1"/>
                </a:solidFill>
                <a:latin typeface="Times New Roman" pitchFamily="18" charset="0"/>
                <a:cs typeface="Times New Roman" pitchFamily="18" charset="0"/>
              </a:rPr>
            </a:br>
            <a:br>
              <a:rPr lang="el-GR" sz="2000" dirty="0">
                <a:solidFill>
                  <a:schemeClr val="tx1"/>
                </a:solidFill>
                <a:latin typeface="Times New Roman" pitchFamily="18" charset="0"/>
                <a:cs typeface="Times New Roman" pitchFamily="18" charset="0"/>
              </a:rPr>
            </a:br>
            <a:r>
              <a:rPr lang="el-GR" sz="2000" dirty="0">
                <a:solidFill>
                  <a:schemeClr val="tx1"/>
                </a:solidFill>
                <a:latin typeface="Times New Roman" pitchFamily="18" charset="0"/>
                <a:cs typeface="Times New Roman" pitchFamily="18" charset="0"/>
              </a:rPr>
              <a:t> Η ισχυρή συμμετοχή του γυναικείου φύλου (ιδιαίτερα στο νοσηλευτικό τομέα)</a:t>
            </a:r>
            <a:br>
              <a:rPr lang="el-GR" sz="2000" dirty="0">
                <a:solidFill>
                  <a:schemeClr val="tx1"/>
                </a:solidFill>
                <a:latin typeface="Times New Roman" pitchFamily="18" charset="0"/>
                <a:cs typeface="Times New Roman" pitchFamily="18" charset="0"/>
              </a:rPr>
            </a:br>
            <a:r>
              <a:rPr lang="el-GR" sz="2000" dirty="0">
                <a:solidFill>
                  <a:schemeClr val="tx1"/>
                </a:solidFill>
                <a:latin typeface="Times New Roman" pitchFamily="18" charset="0"/>
                <a:cs typeface="Times New Roman" pitchFamily="18" charset="0"/>
              </a:rPr>
              <a:t>Επιβάλλει  μέριμνα για ειδικές εργασιακές  ρυθμίσεις σε  σχέση με την κύηση και τον θηλασμό)</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0B1150-CFC6-4AFD-A1D5-1DE1376ED219}"/>
              </a:ext>
            </a:extLst>
          </p:cNvPr>
          <p:cNvSpPr>
            <a:spLocks noGrp="1"/>
          </p:cNvSpPr>
          <p:nvPr>
            <p:ph type="ctrTitle"/>
          </p:nvPr>
        </p:nvSpPr>
        <p:spPr>
          <a:xfrm>
            <a:off x="866441" y="836713"/>
            <a:ext cx="7593991" cy="576063"/>
          </a:xfrm>
        </p:spPr>
        <p:txBody>
          <a:bodyPr/>
          <a:lstStyle/>
          <a:p>
            <a:r>
              <a:rPr lang="el-GR" sz="2400" b="1" dirty="0">
                <a:solidFill>
                  <a:schemeClr val="tx1"/>
                </a:solidFill>
                <a:latin typeface="Times New Roman" panose="02020603050405020304" pitchFamily="18" charset="0"/>
                <a:cs typeface="Times New Roman" panose="02020603050405020304" pitchFamily="18" charset="0"/>
              </a:rPr>
              <a:t>Προβλήματα που προκύπτουν σε φοιτητές είναι</a:t>
            </a:r>
            <a:r>
              <a:rPr lang="en-US" sz="2400" b="1" dirty="0">
                <a:solidFill>
                  <a:schemeClr val="tx1"/>
                </a:solidFill>
                <a:latin typeface="Times New Roman" panose="02020603050405020304" pitchFamily="18" charset="0"/>
                <a:cs typeface="Times New Roman" panose="02020603050405020304" pitchFamily="18" charset="0"/>
              </a:rPr>
              <a:t>:</a:t>
            </a:r>
          </a:p>
        </p:txBody>
      </p:sp>
      <p:sp>
        <p:nvSpPr>
          <p:cNvPr id="3" name="Υπότιτλος 2">
            <a:extLst>
              <a:ext uri="{FF2B5EF4-FFF2-40B4-BE49-F238E27FC236}">
                <a16:creationId xmlns:a16="http://schemas.microsoft.com/office/drawing/2014/main" id="{FF7EF466-D280-4368-A055-73EE7D0B6E1B}"/>
              </a:ext>
            </a:extLst>
          </p:cNvPr>
          <p:cNvSpPr>
            <a:spLocks noGrp="1"/>
          </p:cNvSpPr>
          <p:nvPr>
            <p:ph type="subTitle" idx="1"/>
          </p:nvPr>
        </p:nvSpPr>
        <p:spPr>
          <a:xfrm>
            <a:off x="722427" y="1700808"/>
            <a:ext cx="7593990" cy="3937992"/>
          </a:xfrm>
        </p:spPr>
        <p:txBody>
          <a:bodyPr/>
          <a:lstStyle/>
          <a:p>
            <a:pPr marL="285750" indent="-285750">
              <a:buFont typeface="Wingdings" panose="05000000000000000000" pitchFamily="2" charset="2"/>
              <a:buChar char="Ø"/>
            </a:pPr>
            <a:r>
              <a:rPr lang="el-GR" dirty="0">
                <a:solidFill>
                  <a:schemeClr val="tx1"/>
                </a:solidFill>
              </a:rPr>
              <a:t>Χ</a:t>
            </a:r>
            <a:r>
              <a:rPr lang="el-GR" cap="none" dirty="0">
                <a:solidFill>
                  <a:schemeClr val="tx1"/>
                </a:solidFill>
              </a:rPr>
              <a:t>ορήγηση λάθους φαρμάκου ή με λάθος τρόπο από τη μη σωστή κατανόηση των συντομογραφιών στην ιατρική συνταγή</a:t>
            </a:r>
          </a:p>
          <a:p>
            <a:pPr marL="285750" indent="-285750">
              <a:buFont typeface="Wingdings" panose="05000000000000000000" pitchFamily="2" charset="2"/>
              <a:buChar char="Ø"/>
            </a:pPr>
            <a:r>
              <a:rPr lang="el-GR" cap="none" dirty="0">
                <a:solidFill>
                  <a:schemeClr val="tx1"/>
                </a:solidFill>
              </a:rPr>
              <a:t> Ανάμιξη δύο φαρμάκων στην ίδια σύριγγα ενώ αυτό απαγορεύεται</a:t>
            </a:r>
          </a:p>
          <a:p>
            <a:pPr marL="285750" indent="-285750">
              <a:buFont typeface="Wingdings" panose="05000000000000000000" pitchFamily="2" charset="2"/>
              <a:buChar char="Ø"/>
            </a:pPr>
            <a:r>
              <a:rPr lang="el-GR" cap="none" dirty="0">
                <a:solidFill>
                  <a:schemeClr val="tx1"/>
                </a:solidFill>
              </a:rPr>
              <a:t> Κακή τεχνική εκτέλεσης με αποτέλεσμα λοίμωξη από τρύπημα με μολυσμένη βελόνα</a:t>
            </a:r>
          </a:p>
          <a:p>
            <a:pPr marL="285750" indent="-285750">
              <a:buFont typeface="Wingdings" panose="05000000000000000000" pitchFamily="2" charset="2"/>
              <a:buChar char="Ø"/>
            </a:pPr>
            <a:r>
              <a:rPr lang="el-GR" cap="none" dirty="0">
                <a:solidFill>
                  <a:schemeClr val="tx1"/>
                </a:solidFill>
              </a:rPr>
              <a:t> Λοίμωξη από αναπνευστικό μεταδοτικό νόσημα λόγω κακής τήρησης των ατομικών μέτρων ασφαλείας</a:t>
            </a:r>
            <a:endParaRPr lang="en-US" dirty="0">
              <a:solidFill>
                <a:schemeClr val="tx1"/>
              </a:solidFill>
            </a:endParaRPr>
          </a:p>
        </p:txBody>
      </p:sp>
    </p:spTree>
    <p:extLst>
      <p:ext uri="{BB962C8B-B14F-4D97-AF65-F5344CB8AC3E}">
        <p14:creationId xmlns:p14="http://schemas.microsoft.com/office/powerpoint/2010/main" val="636692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44A172-832C-4ED1-AC1F-530D6E990E5B}"/>
              </a:ext>
            </a:extLst>
          </p:cNvPr>
          <p:cNvSpPr>
            <a:spLocks noGrp="1"/>
          </p:cNvSpPr>
          <p:nvPr>
            <p:ph type="ctrTitle"/>
          </p:nvPr>
        </p:nvSpPr>
        <p:spPr>
          <a:xfrm>
            <a:off x="866440" y="908721"/>
            <a:ext cx="7593991" cy="720079"/>
          </a:xfrm>
        </p:spPr>
        <p:txBody>
          <a:bodyPr/>
          <a:lstStyle/>
          <a:p>
            <a:r>
              <a:rPr lang="el-GR" sz="2000" b="1" dirty="0">
                <a:solidFill>
                  <a:schemeClr val="tx1"/>
                </a:solidFill>
                <a:latin typeface="Times New Roman" panose="02020603050405020304" pitchFamily="18" charset="0"/>
                <a:cs typeface="Times New Roman" panose="02020603050405020304" pitchFamily="18" charset="0"/>
              </a:rPr>
              <a:t>Μέτρα πρόληψης ατυχημάτων στον χώρο του νοσοκομείου που αφορούν στους φοιτητές Νοσηλευτικής</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id="{06E9DFD1-53FD-4D99-93C2-DC9414ACC30A}"/>
              </a:ext>
            </a:extLst>
          </p:cNvPr>
          <p:cNvSpPr>
            <a:spLocks noGrp="1"/>
          </p:cNvSpPr>
          <p:nvPr>
            <p:ph type="subTitle" idx="1"/>
          </p:nvPr>
        </p:nvSpPr>
        <p:spPr>
          <a:xfrm>
            <a:off x="866441" y="1628799"/>
            <a:ext cx="7521983" cy="4320479"/>
          </a:xfrm>
        </p:spPr>
        <p:txBody>
          <a:bodyPr>
            <a:normAutofit fontScale="85000" lnSpcReduction="20000"/>
          </a:bodyPr>
          <a:lstStyle/>
          <a:p>
            <a:endParaRPr lang="el-GR" dirty="0"/>
          </a:p>
          <a:p>
            <a:r>
              <a:rPr lang="el-GR" sz="2000" dirty="0">
                <a:solidFill>
                  <a:schemeClr val="tx1"/>
                </a:solidFill>
                <a:latin typeface="Times New Roman" panose="02020603050405020304" pitchFamily="18" charset="0"/>
                <a:cs typeface="Times New Roman" panose="02020603050405020304" pitchFamily="18" charset="0"/>
              </a:rPr>
              <a:t>Ο </a:t>
            </a:r>
            <a:r>
              <a:rPr lang="el-GR" sz="2000" cap="none" dirty="0">
                <a:solidFill>
                  <a:schemeClr val="tx1"/>
                </a:solidFill>
                <a:latin typeface="Times New Roman" panose="02020603050405020304" pitchFamily="18" charset="0"/>
                <a:cs typeface="Times New Roman" panose="02020603050405020304" pitchFamily="18" charset="0"/>
              </a:rPr>
              <a:t>υπεύθυνος κλινικής άσκησης θα πρέπει να</a:t>
            </a:r>
            <a:r>
              <a:rPr lang="en-US" sz="2000" cap="none" dirty="0">
                <a:solidFill>
                  <a:schemeClr val="tx1"/>
                </a:solidFill>
                <a:latin typeface="Times New Roman" panose="02020603050405020304" pitchFamily="18" charset="0"/>
                <a:cs typeface="Times New Roman" panose="02020603050405020304" pitchFamily="18" charset="0"/>
              </a:rPr>
              <a:t>:</a:t>
            </a:r>
            <a:endParaRPr lang="el-GR" sz="2000" cap="none" dirty="0">
              <a:solidFill>
                <a:schemeClr val="tx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 </a:t>
            </a:r>
            <a:r>
              <a:rPr lang="el-GR" sz="2000" b="1" cap="none" dirty="0">
                <a:solidFill>
                  <a:schemeClr val="tx1"/>
                </a:solidFill>
                <a:latin typeface="Times New Roman" panose="02020603050405020304" pitchFamily="18" charset="0"/>
                <a:cs typeface="Times New Roman" panose="02020603050405020304" pitchFamily="18" charset="0"/>
              </a:rPr>
              <a:t>Επισημαίνει</a:t>
            </a:r>
            <a:r>
              <a:rPr lang="el-GR" sz="2000" cap="none" dirty="0">
                <a:solidFill>
                  <a:schemeClr val="tx1"/>
                </a:solidFill>
                <a:latin typeface="Times New Roman" panose="02020603050405020304" pitchFamily="18" charset="0"/>
                <a:cs typeface="Times New Roman" panose="02020603050405020304" pitchFamily="18" charset="0"/>
              </a:rPr>
              <a:t> ότι πρωταρχικός ρόλος της εκπαίδευσης είναι </a:t>
            </a:r>
            <a:r>
              <a:rPr lang="el-GR" sz="2000" b="1" cap="none" dirty="0">
                <a:solidFill>
                  <a:schemeClr val="tx1"/>
                </a:solidFill>
                <a:latin typeface="Times New Roman" panose="02020603050405020304" pitchFamily="18" charset="0"/>
                <a:cs typeface="Times New Roman" panose="02020603050405020304" pitchFamily="18" charset="0"/>
              </a:rPr>
              <a:t>να μη προκαλέσουν περαιτέρω βλάβη σε ασθενείς </a:t>
            </a:r>
            <a:r>
              <a:rPr lang="el-GR" sz="2000" cap="none" dirty="0">
                <a:solidFill>
                  <a:schemeClr val="tx1"/>
                </a:solidFill>
                <a:latin typeface="Times New Roman" panose="02020603050405020304" pitchFamily="18" charset="0"/>
                <a:cs typeface="Times New Roman" panose="02020603050405020304" pitchFamily="18" charset="0"/>
              </a:rPr>
              <a:t>και να </a:t>
            </a:r>
            <a:r>
              <a:rPr lang="el-GR" sz="2000" b="1" cap="none" dirty="0">
                <a:solidFill>
                  <a:schemeClr val="tx1"/>
                </a:solidFill>
                <a:latin typeface="Times New Roman" panose="02020603050405020304" pitchFamily="18" charset="0"/>
                <a:cs typeface="Times New Roman" panose="02020603050405020304" pitchFamily="18" charset="0"/>
              </a:rPr>
              <a:t>προστατεύουν τους εαυτούς τους από δυνητικά ατυχήματα</a:t>
            </a:r>
          </a:p>
          <a:p>
            <a:pPr marL="342900" indent="-34290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 </a:t>
            </a:r>
            <a:r>
              <a:rPr lang="el-GR" sz="2000" b="1" cap="none" dirty="0">
                <a:solidFill>
                  <a:schemeClr val="tx1"/>
                </a:solidFill>
                <a:latin typeface="Times New Roman" panose="02020603050405020304" pitchFamily="18" charset="0"/>
                <a:cs typeface="Times New Roman" panose="02020603050405020304" pitchFamily="18" charset="0"/>
              </a:rPr>
              <a:t>Γνωρίζει</a:t>
            </a:r>
            <a:r>
              <a:rPr lang="el-GR" sz="2000" cap="none" dirty="0">
                <a:solidFill>
                  <a:schemeClr val="tx1"/>
                </a:solidFill>
                <a:latin typeface="Times New Roman" panose="02020603050405020304" pitchFamily="18" charset="0"/>
                <a:cs typeface="Times New Roman" panose="02020603050405020304" pitchFamily="18" charset="0"/>
              </a:rPr>
              <a:t> το περιεχόμενο της εκπαίδευσης των φοιτητών και τους στόχους της κλινικής άσκησης ανά εξάμηνο</a:t>
            </a:r>
          </a:p>
          <a:p>
            <a:pPr marL="342900" indent="-34290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 </a:t>
            </a:r>
            <a:r>
              <a:rPr lang="el-GR" sz="2000" b="1" cap="none" dirty="0">
                <a:solidFill>
                  <a:schemeClr val="tx1"/>
                </a:solidFill>
                <a:latin typeface="Times New Roman" panose="02020603050405020304" pitchFamily="18" charset="0"/>
                <a:cs typeface="Times New Roman" panose="02020603050405020304" pitchFamily="18" charset="0"/>
              </a:rPr>
              <a:t>Επιλέγει</a:t>
            </a:r>
            <a:r>
              <a:rPr lang="el-GR" sz="2000" cap="none" dirty="0">
                <a:solidFill>
                  <a:schemeClr val="tx1"/>
                </a:solidFill>
                <a:latin typeface="Times New Roman" panose="02020603050405020304" pitchFamily="18" charset="0"/>
                <a:cs typeface="Times New Roman" panose="02020603050405020304" pitchFamily="18" charset="0"/>
              </a:rPr>
              <a:t> νοσηλευτικά τμήματα και κατάλληλους εκπαιδευτές  που έχουν γνώση και επαγγελματική εμπειρία στα προς εκπαίδευση νοσηλευτικά τμήματα</a:t>
            </a:r>
          </a:p>
          <a:p>
            <a:pPr marL="342900" indent="-34290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 </a:t>
            </a:r>
            <a:r>
              <a:rPr lang="el-GR" sz="2000" b="1" cap="none" dirty="0">
                <a:solidFill>
                  <a:schemeClr val="tx1"/>
                </a:solidFill>
                <a:latin typeface="Times New Roman" panose="02020603050405020304" pitchFamily="18" charset="0"/>
                <a:cs typeface="Times New Roman" panose="02020603050405020304" pitchFamily="18" charset="0"/>
              </a:rPr>
              <a:t>Καταγράφει</a:t>
            </a:r>
            <a:r>
              <a:rPr lang="el-GR" sz="2000" cap="none" dirty="0">
                <a:solidFill>
                  <a:schemeClr val="tx1"/>
                </a:solidFill>
                <a:latin typeface="Times New Roman" panose="02020603050405020304" pitchFamily="18" charset="0"/>
                <a:cs typeface="Times New Roman" panose="02020603050405020304" pitchFamily="18" charset="0"/>
              </a:rPr>
              <a:t> όλα τα προβλήματα ασφάλειας, τα αξιολογεί και παρεμβαίνει με διορθωτικές κινήσεις</a:t>
            </a:r>
          </a:p>
          <a:p>
            <a:pPr marL="342900" indent="-342900">
              <a:buFont typeface="Wingdings" panose="05000000000000000000" pitchFamily="2" charset="2"/>
              <a:buChar char="Ø"/>
            </a:pPr>
            <a:r>
              <a:rPr lang="el-GR" sz="2000" b="1" cap="none" dirty="0">
                <a:solidFill>
                  <a:schemeClr val="tx1"/>
                </a:solidFill>
                <a:latin typeface="Times New Roman" panose="02020603050405020304" pitchFamily="18" charset="0"/>
                <a:cs typeface="Times New Roman" panose="02020603050405020304" pitchFamily="18" charset="0"/>
              </a:rPr>
              <a:t>Μεριμνά</a:t>
            </a:r>
            <a:r>
              <a:rPr lang="el-GR" sz="2000" cap="none" dirty="0">
                <a:solidFill>
                  <a:schemeClr val="tx1"/>
                </a:solidFill>
                <a:latin typeface="Times New Roman" panose="02020603050405020304" pitchFamily="18" charset="0"/>
                <a:cs typeface="Times New Roman" panose="02020603050405020304" pitchFamily="18" charset="0"/>
              </a:rPr>
              <a:t> για την ορθή πρακτική εφαρμογή των κανόνων ασφαλείας στον  χώρο του νοσοκομείου</a:t>
            </a:r>
          </a:p>
          <a:p>
            <a:pPr marL="342900" indent="-342900">
              <a:buFont typeface="Wingdings" panose="05000000000000000000" pitchFamily="2" charset="2"/>
              <a:buChar char="Ø"/>
            </a:pPr>
            <a:r>
              <a:rPr lang="el-GR" sz="2000" cap="none" dirty="0">
                <a:solidFill>
                  <a:schemeClr val="tx1"/>
                </a:solidFill>
                <a:latin typeface="Times New Roman" panose="02020603050405020304" pitchFamily="18" charset="0"/>
                <a:cs typeface="Times New Roman" panose="02020603050405020304" pitchFamily="18" charset="0"/>
              </a:rPr>
              <a:t> </a:t>
            </a:r>
            <a:r>
              <a:rPr lang="el-GR" sz="2000" b="1" cap="none" dirty="0">
                <a:solidFill>
                  <a:schemeClr val="tx1"/>
                </a:solidFill>
                <a:latin typeface="Times New Roman" panose="02020603050405020304" pitchFamily="18" charset="0"/>
                <a:cs typeface="Times New Roman" panose="02020603050405020304" pitchFamily="18" charset="0"/>
              </a:rPr>
              <a:t>Συμβουλεύει</a:t>
            </a:r>
            <a:r>
              <a:rPr lang="el-GR" sz="2000" cap="none" dirty="0">
                <a:solidFill>
                  <a:schemeClr val="tx1"/>
                </a:solidFill>
                <a:latin typeface="Times New Roman" panose="02020603050405020304" pitchFamily="18" charset="0"/>
                <a:cs typeface="Times New Roman" panose="02020603050405020304" pitchFamily="18" charset="0"/>
              </a:rPr>
              <a:t> και να ασκεί εποικοδομητική κριτική σε όσους με τις συμπεριφορές τους αυξάνουν τον κίνδυνο για τους ασθενείς και τους εκπαιδευόμενους</a:t>
            </a:r>
          </a:p>
          <a:p>
            <a:endParaRPr lang="en-US" sz="2000"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3860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9E0E4612-27EE-4707-9D99-2080EE706B6C}"/>
              </a:ext>
            </a:extLst>
          </p:cNvPr>
          <p:cNvSpPr>
            <a:spLocks noGrp="1"/>
          </p:cNvSpPr>
          <p:nvPr>
            <p:ph type="subTitle" idx="1"/>
          </p:nvPr>
        </p:nvSpPr>
        <p:spPr>
          <a:xfrm>
            <a:off x="866441" y="1772816"/>
            <a:ext cx="7521983" cy="3865984"/>
          </a:xfrm>
        </p:spPr>
        <p:txBody>
          <a:bodyPr>
            <a:normAutofit/>
          </a:bodyPr>
          <a:lstStyle/>
          <a:p>
            <a:r>
              <a:rPr lang="el-GR" sz="2000" cap="none" dirty="0">
                <a:solidFill>
                  <a:schemeClr val="tx1"/>
                </a:solidFill>
                <a:latin typeface="Times New Roman" panose="02020603050405020304" pitchFamily="18" charset="0"/>
                <a:cs typeface="Times New Roman" panose="02020603050405020304" pitchFamily="18" charset="0"/>
              </a:rPr>
              <a:t>Η </a:t>
            </a:r>
            <a:r>
              <a:rPr lang="el-GR" sz="2000" b="1" cap="none" dirty="0">
                <a:solidFill>
                  <a:schemeClr val="tx1"/>
                </a:solidFill>
                <a:latin typeface="Times New Roman" panose="02020603050405020304" pitchFamily="18" charset="0"/>
                <a:cs typeface="Times New Roman" panose="02020603050405020304" pitchFamily="18" charset="0"/>
              </a:rPr>
              <a:t>μελέτη</a:t>
            </a:r>
            <a:r>
              <a:rPr lang="el-GR" sz="2000" cap="none" dirty="0">
                <a:solidFill>
                  <a:schemeClr val="tx1"/>
                </a:solidFill>
                <a:latin typeface="Times New Roman" panose="02020603050405020304" pitchFamily="18" charset="0"/>
                <a:cs typeface="Times New Roman" panose="02020603050405020304" pitchFamily="18" charset="0"/>
              </a:rPr>
              <a:t> των συνθηκών εργασίας και η </a:t>
            </a:r>
            <a:r>
              <a:rPr lang="el-GR" sz="2000" b="1" cap="none" dirty="0">
                <a:solidFill>
                  <a:schemeClr val="tx1"/>
                </a:solidFill>
                <a:latin typeface="Times New Roman" panose="02020603050405020304" pitchFamily="18" charset="0"/>
                <a:cs typeface="Times New Roman" panose="02020603050405020304" pitchFamily="18" charset="0"/>
              </a:rPr>
              <a:t>διερεύνηση</a:t>
            </a:r>
            <a:r>
              <a:rPr lang="el-GR" sz="2000" cap="none" dirty="0">
                <a:solidFill>
                  <a:schemeClr val="tx1"/>
                </a:solidFill>
                <a:latin typeface="Times New Roman" panose="02020603050405020304" pitchFamily="18" charset="0"/>
                <a:cs typeface="Times New Roman" panose="02020603050405020304" pitchFamily="18" charset="0"/>
              </a:rPr>
              <a:t> </a:t>
            </a:r>
            <a:r>
              <a:rPr lang="el-GR" sz="2000" b="1" cap="none" dirty="0">
                <a:solidFill>
                  <a:schemeClr val="tx1"/>
                </a:solidFill>
                <a:latin typeface="Times New Roman" panose="02020603050405020304" pitchFamily="18" charset="0"/>
                <a:cs typeface="Times New Roman" panose="02020603050405020304" pitchFamily="18" charset="0"/>
              </a:rPr>
              <a:t>των παραγόντων εκείνων που ενδέχεται να βλάψουν την υγεία και την ασφάλεια του εργαζόμενου και του ασθενή </a:t>
            </a:r>
            <a:r>
              <a:rPr lang="el-GR" sz="2000" cap="none" dirty="0">
                <a:solidFill>
                  <a:schemeClr val="tx1"/>
                </a:solidFill>
                <a:latin typeface="Times New Roman" panose="02020603050405020304" pitchFamily="18" charset="0"/>
                <a:cs typeface="Times New Roman" panose="02020603050405020304" pitchFamily="18" charset="0"/>
              </a:rPr>
              <a:t>αποτελεί προϋπόθεση για την αποτελεσματική </a:t>
            </a:r>
            <a:r>
              <a:rPr lang="el-GR" sz="2000" b="1" cap="none" dirty="0">
                <a:solidFill>
                  <a:schemeClr val="tx1"/>
                </a:solidFill>
                <a:latin typeface="Times New Roman" panose="02020603050405020304" pitchFamily="18" charset="0"/>
                <a:cs typeface="Times New Roman" panose="02020603050405020304" pitchFamily="18" charset="0"/>
              </a:rPr>
              <a:t>πρόληψή</a:t>
            </a:r>
            <a:r>
              <a:rPr lang="el-GR" sz="2000" cap="none" dirty="0">
                <a:solidFill>
                  <a:schemeClr val="tx1"/>
                </a:solidFill>
                <a:latin typeface="Times New Roman" panose="02020603050405020304" pitchFamily="18" charset="0"/>
                <a:cs typeface="Times New Roman" panose="02020603050405020304" pitchFamily="18" charset="0"/>
              </a:rPr>
              <a:t> τους. </a:t>
            </a:r>
          </a:p>
          <a:p>
            <a:r>
              <a:rPr lang="el-GR" sz="2000" cap="none" dirty="0">
                <a:solidFill>
                  <a:schemeClr val="tx1"/>
                </a:solidFill>
                <a:latin typeface="Times New Roman" panose="02020603050405020304" pitchFamily="18" charset="0"/>
                <a:cs typeface="Times New Roman" panose="02020603050405020304" pitchFamily="18" charset="0"/>
              </a:rPr>
              <a:t>Το σημαντικότερο στοιχείο στη διαδικασία βελτίωσης των συνθηκών εργασίας και ασφάλειας είναι</a:t>
            </a:r>
            <a:r>
              <a:rPr lang="en-US" sz="2000" cap="none" dirty="0">
                <a:solidFill>
                  <a:schemeClr val="tx1"/>
                </a:solidFill>
                <a:latin typeface="Times New Roman" panose="02020603050405020304" pitchFamily="18" charset="0"/>
                <a:cs typeface="Times New Roman" panose="02020603050405020304" pitchFamily="18" charset="0"/>
              </a:rPr>
              <a:t>:</a:t>
            </a:r>
            <a:r>
              <a:rPr lang="el-GR" sz="2000" cap="none" dirty="0">
                <a:solidFill>
                  <a:schemeClr val="tx1"/>
                </a:solidFill>
                <a:latin typeface="Times New Roman" panose="02020603050405020304" pitchFamily="18" charset="0"/>
                <a:cs typeface="Times New Roman" panose="02020603050405020304" pitchFamily="18" charset="0"/>
              </a:rPr>
              <a:t> η </a:t>
            </a:r>
            <a:r>
              <a:rPr lang="el-GR" sz="2000" b="1" cap="none" dirty="0">
                <a:solidFill>
                  <a:schemeClr val="tx1"/>
                </a:solidFill>
                <a:latin typeface="Times New Roman" panose="02020603050405020304" pitchFamily="18" charset="0"/>
                <a:cs typeface="Times New Roman" panose="02020603050405020304" pitchFamily="18" charset="0"/>
              </a:rPr>
              <a:t>ενημέρωση, </a:t>
            </a:r>
            <a:r>
              <a:rPr lang="el-GR" sz="2000" cap="none" dirty="0">
                <a:solidFill>
                  <a:schemeClr val="tx1"/>
                </a:solidFill>
                <a:latin typeface="Times New Roman" panose="02020603050405020304" pitchFamily="18" charset="0"/>
                <a:cs typeface="Times New Roman" panose="02020603050405020304" pitchFamily="18" charset="0"/>
              </a:rPr>
              <a:t>η </a:t>
            </a:r>
            <a:r>
              <a:rPr lang="el-GR" sz="2000" b="1" cap="none" dirty="0">
                <a:solidFill>
                  <a:schemeClr val="tx1"/>
                </a:solidFill>
                <a:latin typeface="Times New Roman" panose="02020603050405020304" pitchFamily="18" charset="0"/>
                <a:cs typeface="Times New Roman" panose="02020603050405020304" pitchFamily="18" charset="0"/>
              </a:rPr>
              <a:t>εκπαίδευση</a:t>
            </a:r>
            <a:r>
              <a:rPr lang="el-GR" sz="2000" cap="none" dirty="0">
                <a:solidFill>
                  <a:schemeClr val="tx1"/>
                </a:solidFill>
                <a:latin typeface="Times New Roman" panose="02020603050405020304" pitchFamily="18" charset="0"/>
                <a:cs typeface="Times New Roman" panose="02020603050405020304" pitchFamily="18" charset="0"/>
              </a:rPr>
              <a:t> και η </a:t>
            </a:r>
            <a:r>
              <a:rPr lang="el-GR" sz="2000" b="1" cap="none" dirty="0">
                <a:solidFill>
                  <a:schemeClr val="tx1"/>
                </a:solidFill>
                <a:latin typeface="Times New Roman" panose="02020603050405020304" pitchFamily="18" charset="0"/>
                <a:cs typeface="Times New Roman" panose="02020603050405020304" pitchFamily="18" charset="0"/>
              </a:rPr>
              <a:t>ανατροφοδότηση</a:t>
            </a:r>
            <a:r>
              <a:rPr lang="el-GR" sz="2000" cap="none" dirty="0">
                <a:solidFill>
                  <a:schemeClr val="tx1"/>
                </a:solidFill>
                <a:latin typeface="Times New Roman" panose="02020603050405020304" pitchFamily="18" charset="0"/>
                <a:cs typeface="Times New Roman" panose="02020603050405020304" pitchFamily="18" charset="0"/>
              </a:rPr>
              <a:t> των εργαζομένων, γιατί οι νοσηλευτές έχουμε </a:t>
            </a:r>
            <a:r>
              <a:rPr lang="el-GR" sz="2000" b="1" cap="none" dirty="0">
                <a:solidFill>
                  <a:schemeClr val="tx1"/>
                </a:solidFill>
                <a:latin typeface="Times New Roman" panose="02020603050405020304" pitchFamily="18" charset="0"/>
                <a:cs typeface="Times New Roman" panose="02020603050405020304" pitchFamily="18" charset="0"/>
              </a:rPr>
              <a:t>ηθικό χρέος</a:t>
            </a:r>
            <a:r>
              <a:rPr lang="el-GR" sz="2000" cap="none" dirty="0">
                <a:solidFill>
                  <a:schemeClr val="tx1"/>
                </a:solidFill>
                <a:latin typeface="Times New Roman" panose="02020603050405020304" pitchFamily="18" charset="0"/>
                <a:cs typeface="Times New Roman" panose="02020603050405020304" pitchFamily="18" charset="0"/>
              </a:rPr>
              <a:t> για την αποφυγή λαθών και ατυχημάτων αλλά και </a:t>
            </a:r>
            <a:r>
              <a:rPr lang="el-GR" sz="2000" b="1" cap="none" dirty="0">
                <a:solidFill>
                  <a:schemeClr val="tx1"/>
                </a:solidFill>
                <a:latin typeface="Times New Roman" panose="02020603050405020304" pitchFamily="18" charset="0"/>
                <a:cs typeface="Times New Roman" panose="02020603050405020304" pitchFamily="18" charset="0"/>
              </a:rPr>
              <a:t>νομικές κυρώσεις</a:t>
            </a:r>
            <a:endParaRPr lang="en-US" sz="2000" b="1"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31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642919"/>
            <a:ext cx="5784020" cy="857255"/>
          </a:xfrm>
        </p:spPr>
        <p:txBody>
          <a:bodyPr/>
          <a:lstStyle/>
          <a:p>
            <a:pPr algn="ctr"/>
            <a:r>
              <a:rPr lang="el-GR" sz="2800" b="1" dirty="0">
                <a:solidFill>
                  <a:schemeClr val="tx1"/>
                </a:solidFill>
                <a:latin typeface="Times New Roman" pitchFamily="18" charset="0"/>
                <a:cs typeface="Times New Roman" pitchFamily="18" charset="0"/>
              </a:rPr>
              <a:t>Κατηγορίες εργαζομένων</a:t>
            </a:r>
          </a:p>
        </p:txBody>
      </p:sp>
      <p:sp>
        <p:nvSpPr>
          <p:cNvPr id="3" name="2 - Υπότιτλος"/>
          <p:cNvSpPr>
            <a:spLocks noGrp="1"/>
          </p:cNvSpPr>
          <p:nvPr>
            <p:ph type="subTitle" idx="1"/>
          </p:nvPr>
        </p:nvSpPr>
        <p:spPr>
          <a:xfrm>
            <a:off x="866441" y="1571612"/>
            <a:ext cx="7063145" cy="4067188"/>
          </a:xfrm>
        </p:spPr>
        <p:txBody>
          <a:bodyPr>
            <a:normAutofit fontScale="85000" lnSpcReduction="10000"/>
          </a:bodyPr>
          <a:lstStyle/>
          <a:p>
            <a:r>
              <a:rPr lang="el-GR" sz="2800" b="1" cap="none" dirty="0">
                <a:solidFill>
                  <a:schemeClr val="tx1"/>
                </a:solidFill>
                <a:latin typeface="Times New Roman" pitchFamily="18" charset="0"/>
                <a:cs typeface="Times New Roman" pitchFamily="18" charset="0"/>
              </a:rPr>
              <a:t>Ανάλογα με την έκθεσή τους σε διάφορους βαθμούς επικινδυνότητας διακρίνονται σε</a:t>
            </a:r>
            <a:r>
              <a:rPr lang="el-GR" sz="2800" b="1" dirty="0">
                <a:solidFill>
                  <a:schemeClr val="tx1"/>
                </a:solidFill>
                <a:latin typeface="Times New Roman" pitchFamily="18" charset="0"/>
                <a:cs typeface="Times New Roman" pitchFamily="18" charset="0"/>
              </a:rPr>
              <a:t>:</a:t>
            </a:r>
          </a:p>
          <a:p>
            <a:endParaRPr lang="el-GR" sz="2400" b="1" dirty="0">
              <a:solidFill>
                <a:schemeClr val="tx1"/>
              </a:solidFill>
              <a:latin typeface="Times New Roman" pitchFamily="18" charset="0"/>
              <a:cs typeface="Times New Roman" pitchFamily="18" charset="0"/>
            </a:endParaRPr>
          </a:p>
          <a:p>
            <a:r>
              <a:rPr lang="el-GR" sz="2400" dirty="0">
                <a:solidFill>
                  <a:schemeClr val="tx1"/>
                </a:solidFill>
                <a:latin typeface="Times New Roman" pitchFamily="18" charset="0"/>
                <a:cs typeface="Times New Roman" pitchFamily="18" charset="0"/>
              </a:rPr>
              <a:t> </a:t>
            </a:r>
            <a:r>
              <a:rPr lang="el-GR" sz="2400" cap="none" dirty="0">
                <a:solidFill>
                  <a:schemeClr val="tx1"/>
                </a:solidFill>
                <a:latin typeface="Times New Roman" pitchFamily="18" charset="0"/>
                <a:cs typeface="Times New Roman" pitchFamily="18" charset="0"/>
              </a:rPr>
              <a:t>Εργαζόμενοι με </a:t>
            </a:r>
            <a:r>
              <a:rPr lang="el-GR" sz="2400" b="1" cap="none" dirty="0">
                <a:solidFill>
                  <a:schemeClr val="tx1"/>
                </a:solidFill>
                <a:latin typeface="Times New Roman" pitchFamily="18" charset="0"/>
                <a:cs typeface="Times New Roman" pitchFamily="18" charset="0"/>
              </a:rPr>
              <a:t>ραδιενεργά υλικά </a:t>
            </a:r>
            <a:r>
              <a:rPr lang="el-GR" sz="2400" cap="none" dirty="0">
                <a:solidFill>
                  <a:schemeClr val="tx1"/>
                </a:solidFill>
                <a:latin typeface="Times New Roman" pitchFamily="18" charset="0"/>
                <a:cs typeface="Times New Roman" pitchFamily="18" charset="0"/>
              </a:rPr>
              <a:t>ή </a:t>
            </a:r>
            <a:r>
              <a:rPr lang="el-GR" sz="2400" b="1" cap="none" dirty="0">
                <a:solidFill>
                  <a:schemeClr val="tx1"/>
                </a:solidFill>
                <a:latin typeface="Times New Roman" pitchFamily="18" charset="0"/>
                <a:cs typeface="Times New Roman" pitchFamily="18" charset="0"/>
              </a:rPr>
              <a:t>ιονίζουσες ακτινοβολίες</a:t>
            </a:r>
          </a:p>
          <a:p>
            <a:r>
              <a:rPr lang="el-GR" sz="2400" cap="none" dirty="0">
                <a:solidFill>
                  <a:schemeClr val="tx1"/>
                </a:solidFill>
                <a:latin typeface="Times New Roman" pitchFamily="18" charset="0"/>
                <a:cs typeface="Times New Roman" pitchFamily="18" charset="0"/>
              </a:rPr>
              <a:t> Όλοι οι εργαζόμενοι του </a:t>
            </a:r>
            <a:r>
              <a:rPr lang="el-GR" sz="2400" b="1" cap="none" dirty="0">
                <a:solidFill>
                  <a:schemeClr val="tx1"/>
                </a:solidFill>
                <a:latin typeface="Times New Roman" pitchFamily="18" charset="0"/>
                <a:cs typeface="Times New Roman" pitchFamily="18" charset="0"/>
              </a:rPr>
              <a:t>παραγωγικού τομέα </a:t>
            </a:r>
            <a:r>
              <a:rPr lang="el-GR" sz="2400" cap="none" dirty="0">
                <a:solidFill>
                  <a:schemeClr val="tx1"/>
                </a:solidFill>
                <a:latin typeface="Times New Roman" pitchFamily="18" charset="0"/>
                <a:cs typeface="Times New Roman" pitchFamily="18" charset="0"/>
              </a:rPr>
              <a:t>του νοσοκομείου (ιατροί, νοσηλευτές , παρασκευαστές), ως εμπλεκόμενοι σε έκθεση βιολογικών παραγόντων</a:t>
            </a:r>
          </a:p>
          <a:p>
            <a:r>
              <a:rPr lang="el-GR" sz="2400" cap="none" dirty="0">
                <a:solidFill>
                  <a:schemeClr val="tx1"/>
                </a:solidFill>
                <a:latin typeface="Times New Roman" pitchFamily="18" charset="0"/>
                <a:cs typeface="Times New Roman" pitchFamily="18" charset="0"/>
              </a:rPr>
              <a:t> Εργαζόμενοι στον </a:t>
            </a:r>
            <a:r>
              <a:rPr lang="el-GR" sz="2400" b="1" cap="none" dirty="0">
                <a:solidFill>
                  <a:schemeClr val="tx1"/>
                </a:solidFill>
                <a:latin typeface="Times New Roman" pitchFamily="18" charset="0"/>
                <a:cs typeface="Times New Roman" pitchFamily="18" charset="0"/>
              </a:rPr>
              <a:t>καθαρισμό του νοσοκομείου</a:t>
            </a:r>
            <a:r>
              <a:rPr lang="el-GR" sz="2400" cap="none" dirty="0">
                <a:solidFill>
                  <a:schemeClr val="tx1"/>
                </a:solidFill>
                <a:latin typeface="Times New Roman" pitchFamily="18" charset="0"/>
                <a:cs typeface="Times New Roman" pitchFamily="18" charset="0"/>
              </a:rPr>
              <a:t>) λόγω της πιθανής εργασιακής τους επαφής με </a:t>
            </a:r>
            <a:r>
              <a:rPr lang="el-GR" sz="2400" b="1" cap="none" dirty="0">
                <a:solidFill>
                  <a:schemeClr val="tx1"/>
                </a:solidFill>
                <a:latin typeface="Times New Roman" pitchFamily="18" charset="0"/>
                <a:cs typeface="Times New Roman" pitchFamily="18" charset="0"/>
              </a:rPr>
              <a:t>βιολογικούς παράγοντες</a:t>
            </a:r>
            <a:r>
              <a:rPr lang="el-GR" sz="2400" cap="none" dirty="0">
                <a:solidFill>
                  <a:schemeClr val="tx1"/>
                </a:solidFill>
                <a:latin typeface="Times New Roman" pitchFamily="18" charset="0"/>
                <a:cs typeface="Times New Roman" pitchFamily="18" charset="0"/>
              </a:rPr>
              <a:t>,</a:t>
            </a:r>
          </a:p>
          <a:p>
            <a:r>
              <a:rPr lang="el-GR" sz="2400" cap="none" dirty="0">
                <a:solidFill>
                  <a:schemeClr val="tx1"/>
                </a:solidFill>
                <a:latin typeface="Times New Roman" pitchFamily="18" charset="0"/>
                <a:cs typeface="Times New Roman" pitchFamily="18" charset="0"/>
              </a:rPr>
              <a:t> Εργαζόμενοι στις </a:t>
            </a:r>
            <a:r>
              <a:rPr lang="el-GR" sz="2400" b="1" cap="none" dirty="0">
                <a:solidFill>
                  <a:schemeClr val="tx1"/>
                </a:solidFill>
                <a:latin typeface="Times New Roman" pitchFamily="18" charset="0"/>
                <a:cs typeface="Times New Roman" pitchFamily="18" charset="0"/>
              </a:rPr>
              <a:t>διοικητικές</a:t>
            </a:r>
            <a:r>
              <a:rPr lang="el-GR" sz="2400" cap="none" dirty="0">
                <a:solidFill>
                  <a:schemeClr val="tx1"/>
                </a:solidFill>
                <a:latin typeface="Times New Roman" pitchFamily="18" charset="0"/>
                <a:cs typeface="Times New Roman" pitchFamily="18" charset="0"/>
              </a:rPr>
              <a:t> και </a:t>
            </a:r>
            <a:r>
              <a:rPr lang="el-GR" sz="2400" b="1" cap="none" dirty="0">
                <a:solidFill>
                  <a:schemeClr val="tx1"/>
                </a:solidFill>
                <a:latin typeface="Times New Roman" pitchFamily="18" charset="0"/>
                <a:cs typeface="Times New Roman" pitchFamily="18" charset="0"/>
              </a:rPr>
              <a:t>οικονομικές</a:t>
            </a:r>
            <a:r>
              <a:rPr lang="el-GR" sz="2400" cap="none" dirty="0">
                <a:solidFill>
                  <a:schemeClr val="tx1"/>
                </a:solidFill>
                <a:latin typeface="Times New Roman" pitchFamily="18" charset="0"/>
                <a:cs typeface="Times New Roman" pitchFamily="18" charset="0"/>
              </a:rPr>
              <a:t> υπηρεσίες</a:t>
            </a:r>
          </a:p>
          <a:p>
            <a:r>
              <a:rPr lang="el-GR" sz="2400" cap="none" dirty="0">
                <a:solidFill>
                  <a:schemeClr val="tx1"/>
                </a:solidFill>
                <a:latin typeface="Times New Roman" pitchFamily="18" charset="0"/>
                <a:cs typeface="Times New Roman" pitchFamily="18" charset="0"/>
              </a:rPr>
              <a:t> Εργαζόμενοι στη </a:t>
            </a:r>
            <a:r>
              <a:rPr lang="el-GR" sz="2400" b="1" cap="none" dirty="0">
                <a:solidFill>
                  <a:schemeClr val="tx1"/>
                </a:solidFill>
                <a:latin typeface="Times New Roman" pitchFamily="18" charset="0"/>
                <a:cs typeface="Times New Roman" pitchFamily="18" charset="0"/>
              </a:rPr>
              <a:t>κουζίνα</a:t>
            </a:r>
            <a:r>
              <a:rPr lang="el-GR" sz="2400" cap="none" dirty="0">
                <a:solidFill>
                  <a:schemeClr val="tx1"/>
                </a:solidFill>
                <a:latin typeface="Times New Roman" pitchFamily="18" charset="0"/>
                <a:cs typeface="Times New Roman" pitchFamily="18" charset="0"/>
              </a:rPr>
              <a:t> του νοσοκομείου</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3F1488-B3C0-473E-A8C1-21CBD8768325}"/>
              </a:ext>
            </a:extLst>
          </p:cNvPr>
          <p:cNvSpPr>
            <a:spLocks noGrp="1"/>
          </p:cNvSpPr>
          <p:nvPr>
            <p:ph type="ctrTitle"/>
          </p:nvPr>
        </p:nvSpPr>
        <p:spPr>
          <a:xfrm>
            <a:off x="827584" y="357166"/>
            <a:ext cx="7416824" cy="3786214"/>
          </a:xfrm>
        </p:spPr>
        <p:txBody>
          <a:bodyPr/>
          <a:lstStyle/>
          <a:p>
            <a:r>
              <a:rPr lang="el-GR" sz="2400" dirty="0">
                <a:solidFill>
                  <a:schemeClr val="tx1"/>
                </a:solidFill>
                <a:latin typeface="Times New Roman" panose="02020603050405020304" pitchFamily="18" charset="0"/>
                <a:cs typeface="Times New Roman" panose="02020603050405020304" pitchFamily="18" charset="0"/>
              </a:rPr>
              <a:t>Στην </a:t>
            </a:r>
            <a:r>
              <a:rPr lang="el-GR" sz="2400" b="1" dirty="0">
                <a:solidFill>
                  <a:schemeClr val="tx1"/>
                </a:solidFill>
                <a:latin typeface="Times New Roman" panose="02020603050405020304" pitchFamily="18" charset="0"/>
                <a:cs typeface="Times New Roman" panose="02020603050405020304" pitchFamily="18" charset="0"/>
              </a:rPr>
              <a:t>Ελληνική νομοθεσία </a:t>
            </a:r>
            <a:r>
              <a:rPr lang="el-GR" sz="2400" dirty="0">
                <a:solidFill>
                  <a:schemeClr val="tx1"/>
                </a:solidFill>
                <a:latin typeface="Times New Roman" panose="02020603050405020304" pitchFamily="18" charset="0"/>
                <a:cs typeface="Times New Roman" panose="02020603050405020304" pitchFamily="18" charset="0"/>
              </a:rPr>
              <a:t>, η </a:t>
            </a:r>
            <a:r>
              <a:rPr lang="el-GR" sz="2400" b="1" dirty="0">
                <a:solidFill>
                  <a:schemeClr val="tx1"/>
                </a:solidFill>
                <a:latin typeface="Times New Roman" panose="02020603050405020304" pitchFamily="18" charset="0"/>
                <a:cs typeface="Times New Roman" panose="02020603050405020304" pitchFamily="18" charset="0"/>
              </a:rPr>
              <a:t>προστασία</a:t>
            </a:r>
            <a:r>
              <a:rPr lang="el-GR" sz="2400" dirty="0">
                <a:solidFill>
                  <a:schemeClr val="tx1"/>
                </a:solidFill>
                <a:latin typeface="Times New Roman" panose="02020603050405020304" pitchFamily="18" charset="0"/>
                <a:cs typeface="Times New Roman" panose="02020603050405020304" pitchFamily="18" charset="0"/>
              </a:rPr>
              <a:t> της υγείας και της ασφάλειας στο χώρο εργασίας καθορίζεται από το </a:t>
            </a:r>
            <a:r>
              <a:rPr lang="el-GR" sz="2400" b="1" dirty="0">
                <a:solidFill>
                  <a:schemeClr val="tx1"/>
                </a:solidFill>
                <a:latin typeface="Times New Roman" panose="02020603050405020304" pitchFamily="18" charset="0"/>
                <a:cs typeface="Times New Roman" panose="02020603050405020304" pitchFamily="18" charset="0"/>
              </a:rPr>
              <a:t>Ν. 1568/1985 </a:t>
            </a:r>
            <a:r>
              <a:rPr lang="el-GR" sz="2400" dirty="0">
                <a:solidFill>
                  <a:schemeClr val="tx1"/>
                </a:solidFill>
                <a:latin typeface="Times New Roman" panose="02020603050405020304" pitchFamily="18" charset="0"/>
                <a:cs typeface="Times New Roman" panose="02020603050405020304" pitchFamily="18" charset="0"/>
              </a:rPr>
              <a:t>«Υγιεινή και ασφάλεια των εργαζομένων» (ΦΕΚ 177/Α/18-10-1985) , ο οποίος αποτέλεσε το εφαλτήριο για το </a:t>
            </a:r>
            <a:r>
              <a:rPr lang="el-GR" sz="2400" b="1" dirty="0">
                <a:solidFill>
                  <a:schemeClr val="tx1"/>
                </a:solidFill>
                <a:latin typeface="Times New Roman" panose="02020603050405020304" pitchFamily="18" charset="0"/>
                <a:cs typeface="Times New Roman" panose="02020603050405020304" pitchFamily="18" charset="0"/>
              </a:rPr>
              <a:t>εκσυγχρονισμό</a:t>
            </a:r>
            <a:r>
              <a:rPr lang="el-GR" sz="2400" dirty="0">
                <a:solidFill>
                  <a:schemeClr val="tx1"/>
                </a:solidFill>
                <a:latin typeface="Times New Roman" panose="02020603050405020304" pitchFamily="18" charset="0"/>
                <a:cs typeface="Times New Roman" panose="02020603050405020304" pitchFamily="18" charset="0"/>
              </a:rPr>
              <a:t> του θεσμικού πλαισίου της προστασίας της υγείας και ασφάλειας των εργαζομένων</a:t>
            </a:r>
            <a:br>
              <a:rPr lang="el-GR" sz="2400" dirty="0">
                <a:solidFill>
                  <a:schemeClr val="tx1"/>
                </a:solidFill>
                <a:latin typeface="Times New Roman" panose="02020603050405020304" pitchFamily="18" charset="0"/>
                <a:cs typeface="Times New Roman" panose="02020603050405020304" pitchFamily="18" charset="0"/>
              </a:rPr>
            </a:br>
            <a:br>
              <a:rPr lang="el-GR"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id="{0412A653-BE62-4B6D-AFC7-AF23BDE6003B}"/>
              </a:ext>
            </a:extLst>
          </p:cNvPr>
          <p:cNvSpPr>
            <a:spLocks noGrp="1"/>
          </p:cNvSpPr>
          <p:nvPr>
            <p:ph type="subTitle" idx="1"/>
          </p:nvPr>
        </p:nvSpPr>
        <p:spPr>
          <a:xfrm>
            <a:off x="899592" y="3645024"/>
            <a:ext cx="7344816" cy="1993776"/>
          </a:xfrm>
        </p:spPr>
        <p:txBody>
          <a:bodyPr/>
          <a:lstStyle/>
          <a:p>
            <a:endParaRPr lang="el-GR" sz="2400" dirty="0">
              <a:solidFill>
                <a:schemeClr val="tx1"/>
              </a:solidFill>
              <a:latin typeface="Times New Roman" panose="02020603050405020304" pitchFamily="18" charset="0"/>
              <a:ea typeface="+mj-ea"/>
              <a:cs typeface="Times New Roman" panose="02020603050405020304" pitchFamily="18" charset="0"/>
            </a:endParaRPr>
          </a:p>
          <a:p>
            <a:r>
              <a:rPr lang="el-GR" sz="2400" dirty="0">
                <a:solidFill>
                  <a:schemeClr val="tx1"/>
                </a:solidFill>
                <a:latin typeface="Times New Roman" panose="02020603050405020304" pitchFamily="18" charset="0"/>
                <a:ea typeface="+mj-ea"/>
                <a:cs typeface="Times New Roman" panose="02020603050405020304" pitchFamily="18" charset="0"/>
              </a:rPr>
              <a:t>Σ</a:t>
            </a:r>
            <a:r>
              <a:rPr lang="el-GR" sz="2400" cap="none" dirty="0">
                <a:solidFill>
                  <a:schemeClr val="tx1"/>
                </a:solidFill>
                <a:latin typeface="Times New Roman" panose="02020603050405020304" pitchFamily="18" charset="0"/>
                <a:ea typeface="+mj-ea"/>
                <a:cs typeface="Times New Roman" panose="02020603050405020304" pitchFamily="18" charset="0"/>
              </a:rPr>
              <a:t>ύμφωνα</a:t>
            </a:r>
            <a:r>
              <a:rPr lang="el-GR" sz="2400" dirty="0">
                <a:solidFill>
                  <a:schemeClr val="tx1"/>
                </a:solidFill>
                <a:latin typeface="Times New Roman" panose="02020603050405020304" pitchFamily="18" charset="0"/>
                <a:ea typeface="+mj-ea"/>
                <a:cs typeface="Times New Roman" panose="02020603050405020304" pitchFamily="18" charset="0"/>
              </a:rPr>
              <a:t> </a:t>
            </a:r>
            <a:r>
              <a:rPr lang="el-GR" sz="2400" cap="none" dirty="0">
                <a:solidFill>
                  <a:schemeClr val="tx1"/>
                </a:solidFill>
                <a:latin typeface="Times New Roman" panose="02020603050405020304" pitchFamily="18" charset="0"/>
                <a:ea typeface="+mj-ea"/>
                <a:cs typeface="Times New Roman" panose="02020603050405020304" pitchFamily="18" charset="0"/>
              </a:rPr>
              <a:t>με τον </a:t>
            </a:r>
            <a:r>
              <a:rPr lang="en-US" sz="2400" cap="none" dirty="0">
                <a:solidFill>
                  <a:schemeClr val="tx1"/>
                </a:solidFill>
                <a:latin typeface="Times New Roman" panose="02020603050405020304" pitchFamily="18" charset="0"/>
                <a:ea typeface="+mj-ea"/>
                <a:cs typeface="Times New Roman" panose="02020603050405020304" pitchFamily="18" charset="0"/>
              </a:rPr>
              <a:t>Maslow </a:t>
            </a:r>
            <a:r>
              <a:rPr lang="el-GR" sz="2400" b="1" cap="none" dirty="0">
                <a:solidFill>
                  <a:schemeClr val="tx1"/>
                </a:solidFill>
                <a:latin typeface="Times New Roman" panose="02020603050405020304" pitchFamily="18" charset="0"/>
                <a:ea typeface="+mj-ea"/>
                <a:cs typeface="Times New Roman" panose="02020603050405020304" pitchFamily="18" charset="0"/>
              </a:rPr>
              <a:t>η ασφάλεια είναι βασική ανθρώπινη ανάγκη</a:t>
            </a:r>
            <a:r>
              <a:rPr lang="el-GR" sz="2400" cap="none" dirty="0">
                <a:solidFill>
                  <a:schemeClr val="tx1"/>
                </a:solidFill>
                <a:latin typeface="Times New Roman" panose="02020603050405020304" pitchFamily="18" charset="0"/>
                <a:ea typeface="+mj-ea"/>
                <a:cs typeface="Times New Roman" panose="02020603050405020304" pitchFamily="18" charset="0"/>
              </a:rPr>
              <a:t> με καθολική εφαρμογή σε όλες τις ηλικιακές ομάδες</a:t>
            </a:r>
            <a:endParaRPr lang="en-US" sz="2400" dirty="0">
              <a:solidFill>
                <a:schemeClr val="tx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41970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2EB52E-B348-4942-A7D6-FD0774C640F6}"/>
              </a:ext>
            </a:extLst>
          </p:cNvPr>
          <p:cNvSpPr>
            <a:spLocks noGrp="1"/>
          </p:cNvSpPr>
          <p:nvPr>
            <p:ph type="ctrTitle"/>
          </p:nvPr>
        </p:nvSpPr>
        <p:spPr>
          <a:xfrm>
            <a:off x="866441" y="764705"/>
            <a:ext cx="6225839" cy="1008112"/>
          </a:xfrm>
        </p:spPr>
        <p:txBody>
          <a:bodyPr/>
          <a:lstStyle/>
          <a:p>
            <a:pPr algn="ctr"/>
            <a:r>
              <a:rPr lang="el-GR" sz="2000" dirty="0">
                <a:solidFill>
                  <a:schemeClr val="tx1"/>
                </a:solidFill>
                <a:latin typeface="Times New Roman" panose="02020603050405020304" pitchFamily="18" charset="0"/>
                <a:cs typeface="Times New Roman" panose="02020603050405020304" pitchFamily="18" charset="0"/>
              </a:rPr>
              <a:t>Η ασφάλεια στο κλινικό/νοσοκομειακό περιβάλλον είναι πρωταρχικής σημασίας και αφορά</a:t>
            </a:r>
            <a:r>
              <a:rPr lang="en-US" sz="2000" dirty="0">
                <a:solidFill>
                  <a:schemeClr val="tx1"/>
                </a:solidFill>
                <a:latin typeface="Times New Roman" panose="02020603050405020304" pitchFamily="18" charset="0"/>
                <a:cs typeface="Times New Roman" panose="02020603050405020304" pitchFamily="18" charset="0"/>
              </a:rPr>
              <a:t>:</a:t>
            </a:r>
          </a:p>
        </p:txBody>
      </p:sp>
      <p:graphicFrame>
        <p:nvGraphicFramePr>
          <p:cNvPr id="5" name="Διάγραμμα 4">
            <a:extLst>
              <a:ext uri="{FF2B5EF4-FFF2-40B4-BE49-F238E27FC236}">
                <a16:creationId xmlns:a16="http://schemas.microsoft.com/office/drawing/2014/main" id="{10C6DAD6-5781-4750-8EE9-8962C3581238}"/>
              </a:ext>
            </a:extLst>
          </p:cNvPr>
          <p:cNvGraphicFramePr/>
          <p:nvPr>
            <p:extLst>
              <p:ext uri="{D42A27DB-BD31-4B8C-83A1-F6EECF244321}">
                <p14:modId xmlns:p14="http://schemas.microsoft.com/office/powerpoint/2010/main" val="3134021769"/>
              </p:ext>
            </p:extLst>
          </p:nvPr>
        </p:nvGraphicFramePr>
        <p:xfrm>
          <a:off x="1390625" y="2060848"/>
          <a:ext cx="4981575"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494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a16="http://schemas.microsoft.com/office/drawing/2014/main" id="{5F1F25F1-A46E-4FF1-9E48-38606CFDF4D9}"/>
              </a:ext>
            </a:extLst>
          </p:cNvPr>
          <p:cNvSpPr>
            <a:spLocks noGrp="1"/>
          </p:cNvSpPr>
          <p:nvPr>
            <p:ph type="subTitle" idx="1"/>
          </p:nvPr>
        </p:nvSpPr>
        <p:spPr>
          <a:xfrm>
            <a:off x="1557727" y="1099964"/>
            <a:ext cx="6028545" cy="4658072"/>
          </a:xfrm>
        </p:spPr>
        <p:txBody>
          <a:bodyPr/>
          <a:lstStyle/>
          <a:p>
            <a:endParaRPr lang="en-US" b="1" dirty="0">
              <a:solidFill>
                <a:schemeClr val="tx1"/>
              </a:solidFill>
            </a:endParaRPr>
          </a:p>
          <a:p>
            <a:r>
              <a:rPr lang="el-GR" sz="2400" b="1" cap="none" dirty="0">
                <a:solidFill>
                  <a:schemeClr val="tx1"/>
                </a:solidFill>
                <a:latin typeface="Times New Roman" panose="02020603050405020304" pitchFamily="18" charset="0"/>
                <a:cs typeface="Times New Roman" panose="02020603050405020304" pitchFamily="18" charset="0"/>
              </a:rPr>
              <a:t>Κλινικό περιβάλλον</a:t>
            </a:r>
            <a:endParaRPr lang="en-US" sz="2400" b="1" cap="none" dirty="0">
              <a:solidFill>
                <a:schemeClr val="tx1"/>
              </a:solidFill>
              <a:latin typeface="Times New Roman" panose="02020603050405020304" pitchFamily="18" charset="0"/>
              <a:cs typeface="Times New Roman" panose="02020603050405020304" pitchFamily="18" charset="0"/>
            </a:endParaRPr>
          </a:p>
          <a:p>
            <a:endParaRPr lang="en-US" b="1" dirty="0">
              <a:solidFill>
                <a:schemeClr val="tx1"/>
              </a:solidFill>
            </a:endParaRPr>
          </a:p>
          <a:p>
            <a:r>
              <a:rPr lang="el-GR" sz="2000" dirty="0">
                <a:solidFill>
                  <a:schemeClr val="tx1"/>
                </a:solidFill>
                <a:latin typeface="Times New Roman" panose="02020603050405020304" pitchFamily="18" charset="0"/>
                <a:cs typeface="Times New Roman" panose="02020603050405020304" pitchFamily="18" charset="0"/>
              </a:rPr>
              <a:t>Ο </a:t>
            </a:r>
            <a:r>
              <a:rPr lang="el-GR" sz="2000" cap="none" dirty="0">
                <a:solidFill>
                  <a:schemeClr val="tx1"/>
                </a:solidFill>
                <a:latin typeface="Times New Roman" panose="02020603050405020304" pitchFamily="18" charset="0"/>
                <a:cs typeface="Times New Roman" panose="02020603050405020304" pitchFamily="18" charset="0"/>
              </a:rPr>
              <a:t>όρος κλινικό/νοσοκομειακό περιβάλλον δεν προσδιορίζει μόνο τη θέση όπου εκτελείται η εργασία αλλά </a:t>
            </a:r>
            <a:r>
              <a:rPr lang="el-GR" sz="2000" b="1" cap="none" dirty="0">
                <a:solidFill>
                  <a:schemeClr val="tx1"/>
                </a:solidFill>
                <a:latin typeface="Times New Roman" panose="02020603050405020304" pitchFamily="18" charset="0"/>
                <a:cs typeface="Times New Roman" panose="02020603050405020304" pitchFamily="18" charset="0"/>
              </a:rPr>
              <a:t>το σύνολο των καταστάσεων και των παραγόντων</a:t>
            </a:r>
            <a:r>
              <a:rPr lang="el-GR" sz="2000" cap="none" dirty="0">
                <a:solidFill>
                  <a:schemeClr val="tx1"/>
                </a:solidFill>
                <a:latin typeface="Times New Roman" panose="02020603050405020304" pitchFamily="18" charset="0"/>
                <a:cs typeface="Times New Roman" panose="02020603050405020304" pitchFamily="18" charset="0"/>
              </a:rPr>
              <a:t> με τους οποίους ο εργαζόμενος</a:t>
            </a:r>
            <a:r>
              <a:rPr lang="en-US" sz="2000" cap="none" dirty="0">
                <a:solidFill>
                  <a:schemeClr val="tx1"/>
                </a:solidFill>
                <a:latin typeface="Times New Roman" panose="02020603050405020304" pitchFamily="18" charset="0"/>
                <a:cs typeface="Times New Roman" panose="02020603050405020304" pitchFamily="18" charset="0"/>
              </a:rPr>
              <a:t> </a:t>
            </a:r>
            <a:r>
              <a:rPr lang="el-GR" sz="2000" cap="none" dirty="0">
                <a:solidFill>
                  <a:schemeClr val="tx1"/>
                </a:solidFill>
                <a:latin typeface="Times New Roman" panose="02020603050405020304" pitchFamily="18" charset="0"/>
                <a:cs typeface="Times New Roman" panose="02020603050405020304" pitchFamily="18" charset="0"/>
              </a:rPr>
              <a:t>και ο ασθενής </a:t>
            </a:r>
            <a:r>
              <a:rPr lang="el-GR" sz="2000" b="1" cap="none" dirty="0">
                <a:solidFill>
                  <a:schemeClr val="tx1"/>
                </a:solidFill>
                <a:latin typeface="Times New Roman" panose="02020603050405020304" pitchFamily="18" charset="0"/>
                <a:cs typeface="Times New Roman" panose="02020603050405020304" pitchFamily="18" charset="0"/>
              </a:rPr>
              <a:t>έρχεται σε επαφή  </a:t>
            </a:r>
            <a:r>
              <a:rPr lang="el-GR" sz="2000" cap="none" dirty="0">
                <a:solidFill>
                  <a:schemeClr val="tx1"/>
                </a:solidFill>
                <a:latin typeface="Times New Roman" panose="02020603050405020304" pitchFamily="18" charset="0"/>
                <a:cs typeface="Times New Roman" panose="02020603050405020304" pitchFamily="18" charset="0"/>
              </a:rPr>
              <a:t>και οι οποίοι μπορούν να επηρεάσουν τη φυσική και ψυχική ισορροπία του </a:t>
            </a:r>
            <a:r>
              <a:rPr lang="el-GR" sz="2000" b="1" cap="none" dirty="0">
                <a:solidFill>
                  <a:schemeClr val="tx1"/>
                </a:solidFill>
                <a:latin typeface="Times New Roman" panose="02020603050405020304" pitchFamily="18" charset="0"/>
                <a:cs typeface="Times New Roman" panose="02020603050405020304" pitchFamily="18" charset="0"/>
              </a:rPr>
              <a:t>κατά τη διάρκεια της εργασίας του</a:t>
            </a:r>
            <a:r>
              <a:rPr lang="el-GR" sz="2000" cap="none" dirty="0">
                <a:solidFill>
                  <a:schemeClr val="tx1"/>
                </a:solidFill>
                <a:latin typeface="Times New Roman" panose="02020603050405020304" pitchFamily="18" charset="0"/>
                <a:cs typeface="Times New Roman" panose="02020603050405020304" pitchFamily="18" charset="0"/>
              </a:rPr>
              <a:t>, </a:t>
            </a:r>
            <a:r>
              <a:rPr lang="el-GR" sz="2000" b="1" cap="none" dirty="0">
                <a:solidFill>
                  <a:schemeClr val="tx1"/>
                </a:solidFill>
                <a:latin typeface="Times New Roman" panose="02020603050405020304" pitchFamily="18" charset="0"/>
                <a:cs typeface="Times New Roman" panose="02020603050405020304" pitchFamily="18" charset="0"/>
              </a:rPr>
              <a:t>νοσηλείας</a:t>
            </a:r>
            <a:r>
              <a:rPr lang="el-GR" sz="2000" cap="none" dirty="0">
                <a:solidFill>
                  <a:schemeClr val="tx1"/>
                </a:solidFill>
                <a:latin typeface="Times New Roman" panose="02020603050405020304" pitchFamily="18" charset="0"/>
                <a:cs typeface="Times New Roman" panose="02020603050405020304" pitchFamily="18" charset="0"/>
              </a:rPr>
              <a:t> </a:t>
            </a:r>
            <a:r>
              <a:rPr lang="el-GR" sz="2000" b="1" cap="none" dirty="0">
                <a:solidFill>
                  <a:schemeClr val="tx1"/>
                </a:solidFill>
                <a:latin typeface="Times New Roman" panose="02020603050405020304" pitchFamily="18" charset="0"/>
                <a:cs typeface="Times New Roman" panose="02020603050405020304" pitchFamily="18" charset="0"/>
              </a:rPr>
              <a:t>του</a:t>
            </a:r>
            <a:r>
              <a:rPr lang="el-GR" sz="2000" cap="none" dirty="0">
                <a:solidFill>
                  <a:schemeClr val="tx1"/>
                </a:solidFill>
                <a:latin typeface="Times New Roman" panose="02020603050405020304" pitchFamily="18" charset="0"/>
                <a:cs typeface="Times New Roman" panose="02020603050405020304" pitchFamily="18" charset="0"/>
              </a:rPr>
              <a:t> ή </a:t>
            </a:r>
            <a:r>
              <a:rPr lang="el-GR" sz="2000" b="1" cap="none" dirty="0">
                <a:solidFill>
                  <a:schemeClr val="tx1"/>
                </a:solidFill>
                <a:latin typeface="Times New Roman" panose="02020603050405020304" pitchFamily="18" charset="0"/>
                <a:cs typeface="Times New Roman" panose="02020603050405020304" pitchFamily="18" charset="0"/>
              </a:rPr>
              <a:t>ως αποτέλεσμά της</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19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A82103-9685-43DB-9203-402FEE910F42}"/>
              </a:ext>
            </a:extLst>
          </p:cNvPr>
          <p:cNvSpPr>
            <a:spLocks noGrp="1"/>
          </p:cNvSpPr>
          <p:nvPr>
            <p:ph type="ctrTitle"/>
          </p:nvPr>
        </p:nvSpPr>
        <p:spPr>
          <a:xfrm>
            <a:off x="755576" y="692696"/>
            <a:ext cx="6028545" cy="861420"/>
          </a:xfrm>
        </p:spPr>
        <p:txBody>
          <a:bodyPr/>
          <a:lstStyle/>
          <a:p>
            <a:r>
              <a:rPr lang="el-GR" sz="2000" b="1" dirty="0">
                <a:solidFill>
                  <a:schemeClr val="tx1"/>
                </a:solidFill>
                <a:latin typeface="Times New Roman" panose="02020603050405020304" pitchFamily="18" charset="0"/>
                <a:cs typeface="Times New Roman" panose="02020603050405020304" pitchFamily="18" charset="0"/>
              </a:rPr>
              <a:t>Οι εργασιακοί χώροι στα Νοσοκομεία αποτελούνται από</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3" name="Υπότιτλος 2">
            <a:extLst>
              <a:ext uri="{FF2B5EF4-FFF2-40B4-BE49-F238E27FC236}">
                <a16:creationId xmlns:a16="http://schemas.microsoft.com/office/drawing/2014/main" id="{6FA5D725-8284-452F-9770-478EFAF37EDF}"/>
              </a:ext>
            </a:extLst>
          </p:cNvPr>
          <p:cNvSpPr>
            <a:spLocks noGrp="1"/>
          </p:cNvSpPr>
          <p:nvPr>
            <p:ph type="subTitle" idx="1"/>
          </p:nvPr>
        </p:nvSpPr>
        <p:spPr>
          <a:xfrm>
            <a:off x="827585" y="1628800"/>
            <a:ext cx="5956536" cy="4010000"/>
          </a:xfrm>
        </p:spPr>
        <p:txBody>
          <a:bodyPr/>
          <a:lstStyle/>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Γραφεία</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Τους θαλάμους των κλινικών</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Τις αίθουσες των χειρουργείων</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Τα εξωτερικά ιατρεία</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Τα εργαστήρια</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Το φαρμακείο</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Το νεκροτομείο</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Το τμήμα διαχείρισης λυμάτων και αποβλήτων</a:t>
            </a:r>
          </a:p>
          <a:p>
            <a:pPr marL="285750" indent="-285750">
              <a:buFont typeface="Wingdings" panose="05000000000000000000" pitchFamily="2" charset="2"/>
              <a:buChar char="q"/>
            </a:pPr>
            <a:r>
              <a:rPr lang="el-GR" cap="none" dirty="0">
                <a:solidFill>
                  <a:schemeClr val="tx1"/>
                </a:solidFill>
                <a:latin typeface="Times New Roman" panose="02020603050405020304" pitchFamily="18" charset="0"/>
                <a:cs typeface="Times New Roman" panose="02020603050405020304" pitchFamily="18" charset="0"/>
              </a:rPr>
              <a:t>Τις τεχνικές και διοικητικές υπηρεσίες</a:t>
            </a:r>
          </a:p>
          <a:p>
            <a:pPr marL="285750" indent="-285750">
              <a:buFont typeface="Wingdings" panose="05000000000000000000" pitchFamily="2" charset="2"/>
              <a:buChar char="q"/>
            </a:pPr>
            <a:endParaRPr lang="el-GR" cap="none" dirty="0"/>
          </a:p>
          <a:p>
            <a:pPr marL="285750" indent="-285750">
              <a:buFont typeface="Wingdings" panose="05000000000000000000" pitchFamily="2" charset="2"/>
              <a:buChar char="q"/>
            </a:pPr>
            <a:endParaRPr lang="en-US" cap="none" dirty="0"/>
          </a:p>
        </p:txBody>
      </p:sp>
    </p:spTree>
    <p:extLst>
      <p:ext uri="{BB962C8B-B14F-4D97-AF65-F5344CB8AC3E}">
        <p14:creationId xmlns:p14="http://schemas.microsoft.com/office/powerpoint/2010/main" val="14176312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Αίθουσα συσκέψεων &quot;Ιόν&quot;">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4255</TotalTime>
  <Words>2394</Words>
  <Application>Microsoft Office PowerPoint</Application>
  <PresentationFormat>Προβολή στην οθόνη (4:3)</PresentationFormat>
  <Paragraphs>178</Paragraphs>
  <Slides>42</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42</vt:i4>
      </vt:variant>
    </vt:vector>
  </HeadingPairs>
  <TitlesOfParts>
    <vt:vector size="48" baseType="lpstr">
      <vt:lpstr>Calibri</vt:lpstr>
      <vt:lpstr>Century Gothic</vt:lpstr>
      <vt:lpstr>Times New Roman</vt:lpstr>
      <vt:lpstr>Wingdings</vt:lpstr>
      <vt:lpstr>Wingdings 3</vt:lpstr>
      <vt:lpstr>Αίθουσα συσκέψεων "Ιόν"</vt:lpstr>
      <vt:lpstr> ΑΣΦΑΛΕΙΑ ΣΤΟ ΚΛΙΝΙΚΟ ΠΕΡΙΒΑΛΛΟΝ </vt:lpstr>
      <vt:lpstr>Οι εργαζόμενοι  στα νοσοκομεία εκτίθενται  κατά τη διάρκεια των καθηκόντων τους σε διάφορους κινδύνους, ανάλογα  με το χώρο και το είδος της εργασίας τους  Προϋπόθεση στην παροχή ποιοτικών υπηρεσιών αποτελεί η προστασία των εργαζομένων από  επαγγελματικούς κινδύνους που ελλοχεύουν στους χώρους εργασίας των νοσοκομείων</vt:lpstr>
      <vt:lpstr>   Ιδιαιτερότητες υγειονομικού προσωπικού  Το προσωπικό ενός νοσοκομείου παρουσιάζει ορισμένες ιδιαιτερότητες στην όλη προσέγγιση των ζητημάτων υγιεινής και ασφάλειας:    οι εργαζόμενοι ανήκουν σε διάφορες επαγγελματικές ομάδες με ποικιλία καθηκόντων και ευθυνών,   το παραγωγικό κομμάτι του νοσηλευτικού ιδρύματος λειτουργεί σε συνεχή βάση με βάρδιες, είτε με συνεχή εργασία,   υπάρχει συνεχής επαφή των εργαζομένων με νοσούντες  πολίτες, καθώς με τους συγγενείς τους που βρίσκονται υπό ένταση </vt:lpstr>
      <vt:lpstr>        Συχνά είναι απαραίτητο να λαμβάνονται κρίσιμες αποφάσεις υπό πίεση, με παράβλεψη των συνθηκών υγιεινής και ασφάλειας της εργασίας, λόγω της κρισιμότητας αντιμετώπισης των περιστατικών (ιδιαίτερα στο Τμήμα Επειγόντων Περιστατικών και στο Χειρουργικό Τομέα)     Η έντονη παρουσία εκπαιδευόμενου προσωπικού    Η ισχυρή συμμετοχή του γυναικείου φύλου (ιδιαίτερα στο νοσηλευτικό τομέα) Επιβάλλει  μέριμνα για ειδικές εργασιακές  ρυθμίσεις σε  σχέση με την κύηση και τον θηλασμό)</vt:lpstr>
      <vt:lpstr>Κατηγορίες εργαζομένων</vt:lpstr>
      <vt:lpstr>Στην Ελληνική νομοθεσία , η προστασία της υγείας και της ασφάλειας στο χώρο εργασίας καθορίζεται από το Ν. 1568/1985 «Υγιεινή και ασφάλεια των εργαζομένων» (ΦΕΚ 177/Α/18-10-1985) , ο οποίος αποτέλεσε το εφαλτήριο για το εκσυγχρονισμό του θεσμικού πλαισίου της προστασίας της υγείας και ασφάλειας των εργαζομένων  </vt:lpstr>
      <vt:lpstr>Η ασφάλεια στο κλινικό/νοσοκομειακό περιβάλλον είναι πρωταρχικής σημασίας και αφορά:</vt:lpstr>
      <vt:lpstr>Παρουσίαση του PowerPoint</vt:lpstr>
      <vt:lpstr>Οι εργασιακοί χώροι στα Νοσοκομεία αποτελούνται από</vt:lpstr>
      <vt:lpstr>Ως επαγγελματικός βλαπτικός παράγοντας ορίζεται οποιοσδήποτε φυσικός, χημικός, βιολογικός, εργονομικός, οργανωτικός, ψυχολογικός, ή κοινωνικός παράγοντας, ο οποίος είναι παρών στον εργασιακό χώρο σε τέτοιο βαθμό ώστε να μπορεί να προκαλέσει βλάβη στην υγεία του εργαζόμενου ή του ασθενή</vt:lpstr>
      <vt:lpstr>Ταξινόμηση των προβλημάτων ασφάλειας</vt:lpstr>
      <vt:lpstr>Οι επαγγελματικοί κίνδυνοι μπορούν να  ταξινομηθούν σε 3 ομάδες:  1η ομάδα:  Κίνδυνοι για τη ασφάλεια ή κίνδυνοι ατυχήματος που οφείλονται σε:   Κτιριακές δομές  Μηχανές  Ηλεκτρικές εγκαταστάσεις  Επικίνδυνες ουσίες  Πυρκαγιές και εκρήξεις </vt:lpstr>
      <vt:lpstr>    2η ομάδα:  Κίνδυνοι για τη ασφάλεια που οφείλονται σε:    Φυσικούς παράγοντες (θόρυβος )  Βιολογικούς παράγοντες( μικρόβια, ιοί, μύκητες)  Χημικούς παράγοντες (επιβλαβείς ουσίες π.χ. αντισηπτικά, κυτταροτοξικά κ.α.) </vt:lpstr>
      <vt:lpstr>   3η ομάδα: Κίνδυνοι για την ασφάλεια, που οφείλονται:   Οργάνωση εργασίας ( κυλιόμενο ωράριο )  Ψυχολογικούς παράγοντες ( βία στην εργασία, συνεργασία)  Εργονομικούς παράγοντες( χειρωνακτική   διακίνηση  φορτίων, χειρισμοί ασθενών)  Αντίξοες συνθήκες εργασίας</vt:lpstr>
      <vt:lpstr>Οι επαγγελματικοί κίνδυνοι εκδηλώνονται είτε :   ως εργατικό ατύχημα   ως επαγγελματική ασθένεια  η αναγνώριση των οποίων σε κάθε θέση εργασίας στο νοσοκομειακό περιβάλλον έχει μεγάλη σημασία για το σχεδιασμό της πρόληψης των επαγγελματικών νοσημάτων και εργατικών ατυχημάτων με στόχο να καταστούν ασφαλείς οι συνθήκες  της εργασίας</vt:lpstr>
      <vt:lpstr>Εργατικό ατύχημα ονομάζεται κάθε ανεπιθύμητη σωματική βλάβη ή θάνατος εργαζόμενου  από βίαιο ή απροσδόκητο συμβάν κατά τη διάρκεια της εργασίας ή εξαιτίας αυτής  (κατά την απόβαση προς ή την αποχώρηση από την εργασία) Ατύχημα κατά την ελληνική νομοθεσία, είναι και αυτό το οποίο συμβαίνει κατά τη μετάβαση προς το χώρο εργασίας ή την αποχώρηση από αυτόν, ανεξάρτητα από το μέσο μεταφοράς , αρκεί να υπάρχει χρονική και χωρική συσχέτιση</vt:lpstr>
      <vt:lpstr>Αιτίες εργατικών ατυχημάτων  Τα εργατικά ατυχήματα οφείλονται σε αιτίες που εντοπίζονται :  Α) Στον ίδιο τον εργαζόμενο (80% των ατυχημάτων) Β) Στο περιβάλλον και στα μέσα παραγωγής (15% των ατυχημάτων) Γ) Σε απρόβλεπτα γεγονότα</vt:lpstr>
      <vt:lpstr>Στα αίτια που εντοπίζονται στον εργαζόμενο(80%  των ατυχημάτων) περιλαμβάνονται:      Η ηλικία  Η απειρία ή άγνοια του εργαζόμενου  Η κόπωση  Συναισθηματικοί και παθολογικοί παράγοντες   Κακές συνήθειες των εργαζομένων( μη τήρηση των ατομικών μέτρων προστασίας  κ.α.) </vt:lpstr>
      <vt:lpstr>Στα αίτια που εντοπίζονται στο περιβάλλον  εργασίας (15% των ατυχημάτων) περιλαμβάνονται :    Κακός φωτισμός, αερισμός και θέρμανση.  Κακή κατάσταση δαπέδων.  Κακό στοίβαγμα και διακίνηση των υλικών.  Ακαταστασία του χώρου εργασίας και έλλειψη καθαριότητας.  Ελαττωματικά εργαλεία και μηχανήματα  </vt:lpstr>
      <vt:lpstr>Μέτρα πρόληψης</vt:lpstr>
      <vt:lpstr>Ειδικά προληπτικά μέτρα</vt:lpstr>
      <vt:lpstr>Χημικοί παράγοντες κινδύνου:</vt:lpstr>
      <vt:lpstr>Μέτρα πρόληψης</vt:lpstr>
      <vt:lpstr>Φυσικοί παράγοντες κινδύνου </vt:lpstr>
      <vt:lpstr>Μέτρα πρόληψης</vt:lpstr>
      <vt:lpstr>Ψυχοκοινωνικοί κίνδυνοι</vt:lpstr>
      <vt:lpstr>Μέτρα πρόληψης</vt:lpstr>
      <vt:lpstr>  Επαγγελματικές ασθένειες στα νοσοκομεία είναι:    μυοσκελετικές παθήσεις  δερματίτιδες εξ’ επαφής  ψυχικές διαταραχές (άγχος, εξουθένωση)   αναπνευστικές παθήσεις (άσθμα)   λοιμώξεις  Στην Ελλάδα η μόνη αναγνωρισμένη από την κοινωνική ασφάλιση πάθηση που μπορεί να χαρακτηριστεί επαγγελματικής αιτιολογίας στον κλάδο υγείας είναι η ιογενής ηπατίτιδα</vt:lpstr>
      <vt:lpstr>Μέτρα πρόληψης </vt:lpstr>
      <vt:lpstr>Ελαχιστοποίηση λαθών από τη χορήγηση φαρμάκων με τη χρήση ειδικών εντύπων, ηλεκτρονικών συστημάτων παρακολούθησης, barcodes  Εφαρμογή νοσηλευτικών διαδικασιών και πρωτοκόλλων που προάγουν τα θέματα ασφάλειας στον κλινικό χώρο ανεξάρτητα από το κόστος και τον επιπλέον χρόνο που μπορεί να χρειαστεί, όπως η υποχρεωτική καταγραφή σε ειδικό έντυπο κάθε τι που σχετίζεται με έλλειψη ασφάλειας και προώθησή του στο γραφείο εκπαίδευσης  Δια βίου νοσηλευτική εκπαίδευση σε θέματα ασφάλειας με τη συνεργασία του γραφείου εκπαίδευσης με το γραφείο υγιεινής και ασφάλειας </vt:lpstr>
      <vt:lpstr>Παρουσίαση του PowerPoint</vt:lpstr>
      <vt:lpstr>Παρουσίαση του PowerPoint</vt:lpstr>
      <vt:lpstr>Αξιολόγηση θεμάτων ασφαλείας που αφορούν στον ασθενή</vt:lpstr>
      <vt:lpstr>Αξιολόγηση του ασθενούς</vt:lpstr>
      <vt:lpstr>2. Φυσική εξέταση </vt:lpstr>
      <vt:lpstr>Η Αξιολόγηση του ασθενούς σε θέματα ασφάλειας είναι:        </vt:lpstr>
      <vt:lpstr>Προβλήματα συνεργασίας και συνήθη λάθη στη νοσηλεία των ασθενών γίνονται επειδή οι ασθενείς:  </vt:lpstr>
      <vt:lpstr>Μέτρα πρόληψης ατυχημάτων που αφορούν στον ασθενή</vt:lpstr>
      <vt:lpstr>Θέματα ασφάλειας φοιτητών Νοσηλευτικής</vt:lpstr>
      <vt:lpstr>Προβλήματα που προκύπτουν σε φοιτητές είναι:</vt:lpstr>
      <vt:lpstr>Μέτρα πρόληψης ατυχημάτων στον χώρο του νοσοκομείου που αφορούν στους φοιτητές Νοσηλευτικής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Ασφαλεια στο κλινικο περιβαλλον</dc:title>
  <cp:lastModifiedBy>SOFIA ZYGA</cp:lastModifiedBy>
  <cp:revision>221</cp:revision>
  <dcterms:created xsi:type="dcterms:W3CDTF">2021-11-17T09:51:52Z</dcterms:created>
  <dcterms:modified xsi:type="dcterms:W3CDTF">2025-01-12T17:19:55Z</dcterms:modified>
</cp:coreProperties>
</file>