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0"/>
  </p:notesMasterIdLst>
  <p:handoutMasterIdLst>
    <p:handoutMasterId r:id="rId51"/>
  </p:handoutMasterIdLst>
  <p:sldIdLst>
    <p:sldId id="397" r:id="rId3"/>
    <p:sldId id="319" r:id="rId4"/>
    <p:sldId id="346" r:id="rId5"/>
    <p:sldId id="320" r:id="rId6"/>
    <p:sldId id="383" r:id="rId7"/>
    <p:sldId id="384" r:id="rId8"/>
    <p:sldId id="349" r:id="rId9"/>
    <p:sldId id="350" r:id="rId10"/>
    <p:sldId id="348" r:id="rId11"/>
    <p:sldId id="351" r:id="rId12"/>
    <p:sldId id="385" r:id="rId13"/>
    <p:sldId id="386" r:id="rId14"/>
    <p:sldId id="387" r:id="rId15"/>
    <p:sldId id="354" r:id="rId16"/>
    <p:sldId id="355" r:id="rId17"/>
    <p:sldId id="352" r:id="rId18"/>
    <p:sldId id="358" r:id="rId19"/>
    <p:sldId id="360" r:id="rId20"/>
    <p:sldId id="359" r:id="rId21"/>
    <p:sldId id="357" r:id="rId22"/>
    <p:sldId id="362" r:id="rId23"/>
    <p:sldId id="388" r:id="rId24"/>
    <p:sldId id="389" r:id="rId25"/>
    <p:sldId id="363" r:id="rId26"/>
    <p:sldId id="365" r:id="rId27"/>
    <p:sldId id="368" r:id="rId28"/>
    <p:sldId id="366" r:id="rId29"/>
    <p:sldId id="369" r:id="rId30"/>
    <p:sldId id="390" r:id="rId31"/>
    <p:sldId id="370" r:id="rId32"/>
    <p:sldId id="367" r:id="rId33"/>
    <p:sldId id="372" r:id="rId34"/>
    <p:sldId id="391" r:id="rId35"/>
    <p:sldId id="371" r:id="rId36"/>
    <p:sldId id="375" r:id="rId37"/>
    <p:sldId id="376" r:id="rId38"/>
    <p:sldId id="377" r:id="rId39"/>
    <p:sldId id="374" r:id="rId40"/>
    <p:sldId id="373" r:id="rId41"/>
    <p:sldId id="392" r:id="rId42"/>
    <p:sldId id="393" r:id="rId43"/>
    <p:sldId id="394" r:id="rId44"/>
    <p:sldId id="395" r:id="rId45"/>
    <p:sldId id="381" r:id="rId46"/>
    <p:sldId id="382" r:id="rId47"/>
    <p:sldId id="396" r:id="rId48"/>
    <p:sldId id="398"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447" autoAdjust="0"/>
  </p:normalViewPr>
  <p:slideViewPr>
    <p:cSldViewPr>
      <p:cViewPr>
        <p:scale>
          <a:sx n="70" d="100"/>
          <a:sy n="70" d="100"/>
        </p:scale>
        <p:origin x="-1666" y="-4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584" y="45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8D8D874E-E9D5-433B-A149-BDF6BFDD40A8}" type="datetimeFigureOut">
              <a:rPr lang="en-US" smtClean="0"/>
              <a:pPr/>
              <a:t>10/6/2024</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EA051F04-9E25-42C3-8BC5-EC2E8469D95E}" type="datetimeFigureOut">
              <a:rPr lang="en-US" smtClean="0"/>
              <a:pPr/>
              <a:t>10/6/2024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presentation contains mathematical equations, you may need to check that your computer has the following installed:</a:t>
            </a:r>
          </a:p>
          <a:p>
            <a:r>
              <a:rPr lang="en-US" dirty="0"/>
              <a:t>1) Math Type Plugin</a:t>
            </a:r>
          </a:p>
          <a:p>
            <a:r>
              <a:rPr lang="en-US" dirty="0"/>
              <a:t>2) Math Player (free versions available)</a:t>
            </a:r>
          </a:p>
          <a:p>
            <a:r>
              <a:rPr lang="en-US" dirty="0"/>
              <a:t>3) NVDA Reader (free versions available)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xmlns="" val="42040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most important issue in estimating a cost function is determining whether a cause-and-effect relationship exists between the level of an activity and the costs related to it.</a:t>
            </a:r>
          </a:p>
          <a:p>
            <a:r>
              <a:rPr lang="en-US" altLang="en-US" dirty="0"/>
              <a:t>Without a cause-and-effect relationship, managers will be less confident about their ability to estimate or predict costs.</a:t>
            </a:r>
          </a:p>
          <a:p>
            <a:r>
              <a:rPr lang="en-US" altLang="en-US" dirty="0"/>
              <a:t>Recall from </a:t>
            </a:r>
            <a:r>
              <a:rPr lang="el-GR" altLang="en-US" u="sng" dirty="0"/>
              <a:t>Κεφάλαιο </a:t>
            </a:r>
            <a:r>
              <a:rPr lang="en-US" altLang="en-US" dirty="0"/>
              <a:t>2 that when a cause-and-effect relationship exists between a change in the level of an activity and a change in the level of total costs, we refer to the activity measure as a cost driver.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xmlns="" val="2274816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2071" indent="-272071">
              <a:lnSpc>
                <a:spcPct val="90000"/>
              </a:lnSpc>
              <a:buFont typeface="Wingdings 2"/>
              <a:buChar char=""/>
              <a:defRPr/>
            </a:pPr>
            <a:r>
              <a:rPr lang="en-US" altLang="en-US" sz="1200" dirty="0"/>
              <a:t>A cause-and-effect relationship might arise as a result of:</a:t>
            </a:r>
          </a:p>
          <a:p>
            <a:pPr marL="516934" lvl="1">
              <a:lnSpc>
                <a:spcPct val="90000"/>
              </a:lnSpc>
              <a:buClr>
                <a:schemeClr val="accent4"/>
              </a:buClr>
              <a:buFont typeface="Wingdings 2"/>
              <a:buChar char=""/>
              <a:defRPr/>
            </a:pPr>
            <a:r>
              <a:rPr lang="en-US" altLang="en-US" sz="1200" dirty="0"/>
              <a:t>A physical relationship between the level of activity and the costs</a:t>
            </a:r>
          </a:p>
          <a:p>
            <a:pPr marL="516934" lvl="1">
              <a:lnSpc>
                <a:spcPct val="90000"/>
              </a:lnSpc>
              <a:buClr>
                <a:schemeClr val="accent4"/>
              </a:buClr>
              <a:buFont typeface="Wingdings 2"/>
              <a:buChar char=""/>
              <a:defRPr/>
            </a:pPr>
            <a:r>
              <a:rPr lang="en-US" altLang="en-US" sz="1200" dirty="0"/>
              <a:t>A contractual agreement</a:t>
            </a:r>
          </a:p>
          <a:p>
            <a:pPr marL="516934" lvl="1">
              <a:lnSpc>
                <a:spcPct val="90000"/>
              </a:lnSpc>
              <a:buClr>
                <a:schemeClr val="accent4"/>
              </a:buClr>
              <a:buFont typeface="Wingdings 2"/>
              <a:buChar char=""/>
              <a:defRPr/>
            </a:pPr>
            <a:r>
              <a:rPr lang="en-US" altLang="en-US" sz="1200" dirty="0"/>
              <a:t>Knowledge of operations</a:t>
            </a:r>
          </a:p>
          <a:p>
            <a:pPr marL="272071" indent="-272071">
              <a:lnSpc>
                <a:spcPct val="90000"/>
              </a:lnSpc>
              <a:buFont typeface="Wingdings 2"/>
              <a:buChar char=""/>
              <a:defRPr/>
            </a:pPr>
            <a:r>
              <a:rPr lang="en-US" altLang="en-US" sz="1200" dirty="0"/>
              <a:t>Only a cause-and-effect relationship</a:t>
            </a:r>
            <a:r>
              <a:rPr lang="en-US" altLang="en-US" sz="1200" u="sng" dirty="0"/>
              <a:t>—</a:t>
            </a:r>
            <a:r>
              <a:rPr lang="en-US" altLang="en-US" sz="1200" dirty="0"/>
              <a:t>not merely correlation</a:t>
            </a:r>
            <a:r>
              <a:rPr lang="en-US" altLang="en-US" sz="1200" u="sng" dirty="0"/>
              <a:t>—</a:t>
            </a:r>
            <a:r>
              <a:rPr lang="en-US" altLang="en-US" sz="1200" dirty="0"/>
              <a:t>establishes an economically plausible relationship between the level of an activity and its costs.</a:t>
            </a:r>
          </a:p>
          <a:p>
            <a:pPr>
              <a:lnSpc>
                <a:spcPct val="90000"/>
              </a:lnSpc>
              <a:defRPr/>
            </a:pPr>
            <a:r>
              <a:rPr lang="en-US" altLang="en-US" sz="1200" dirty="0"/>
              <a:t>Important note:  managers must be careful not to interpret a high correlation between two variables to mean that either variable causes the other.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xmlns="" val="43935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US" b="0" dirty="0"/>
              <a:t>Economic plausibility is critical because it gives analysts and managers confidence that the estimated relationship will appear repeatedly in other sets of data.  </a:t>
            </a:r>
          </a:p>
          <a:p>
            <a:pPr>
              <a:buFont typeface="Wingdings" panose="05000000000000000000" pitchFamily="2" charset="2"/>
              <a:buChar char="q"/>
            </a:pPr>
            <a:r>
              <a:rPr lang="en-US" b="0" dirty="0"/>
              <a:t>Identifying cost drivers also gives managers insights into ways to reduce costs and the confidence that reducing the quantity of the cost drivers will lead to a decrease in costs.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xmlns="" val="370584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n w="500">
                  <a:solidFill>
                    <a:srgbClr val="B13F9A">
                      <a:shade val="20000"/>
                      <a:satMod val="120000"/>
                    </a:srgbClr>
                  </a:solidFill>
                </a:ln>
                <a:solidFill>
                  <a:prstClr val="black"/>
                </a:solidFill>
              </a:rPr>
              <a:t>To correctly identify cost drivers in order to make decisions, managers should always use a long time horizon.  </a:t>
            </a:r>
          </a:p>
          <a:p>
            <a:r>
              <a:rPr lang="en-US" altLang="en-US" dirty="0">
                <a:ln w="500">
                  <a:solidFill>
                    <a:srgbClr val="B13F9A">
                      <a:shade val="20000"/>
                      <a:satMod val="120000"/>
                    </a:srgbClr>
                  </a:solidFill>
                </a:ln>
                <a:solidFill>
                  <a:prstClr val="black"/>
                </a:solidFill>
              </a:rPr>
              <a:t>Costs may be fixed in the short run (during which time they have no cost driver), but they are usually variable and have a cost driver in the long run.</a:t>
            </a:r>
          </a:p>
          <a:p>
            <a:r>
              <a:rPr lang="en-US" altLang="en-US" dirty="0">
                <a:ln w="500">
                  <a:solidFill>
                    <a:srgbClr val="B13F9A">
                      <a:shade val="20000"/>
                      <a:satMod val="120000"/>
                    </a:srgbClr>
                  </a:solidFill>
                </a:ln>
                <a:solidFill>
                  <a:prstClr val="black"/>
                </a:solidFill>
              </a:rPr>
              <a:t>Managers should follow the five-step decision-making process outlined in </a:t>
            </a:r>
            <a:r>
              <a:rPr lang="el-GR" altLang="en-US" u="sng" dirty="0">
                <a:ln w="500">
                  <a:solidFill>
                    <a:srgbClr val="B13F9A">
                      <a:shade val="20000"/>
                      <a:satMod val="120000"/>
                    </a:srgbClr>
                  </a:solidFill>
                </a:ln>
                <a:solidFill>
                  <a:prstClr val="black"/>
                </a:solidFill>
              </a:rPr>
              <a:t>Κεφάλαιο </a:t>
            </a:r>
            <a:r>
              <a:rPr lang="en-US" altLang="en-US" dirty="0">
                <a:ln w="500">
                  <a:solidFill>
                    <a:srgbClr val="B13F9A">
                      <a:shade val="20000"/>
                      <a:satMod val="120000"/>
                    </a:srgbClr>
                  </a:solidFill>
                </a:ln>
                <a:solidFill>
                  <a:prstClr val="black"/>
                </a:solidFill>
              </a:rPr>
              <a:t>1 to evaluate how changes can affect costs and product decisions.</a:t>
            </a:r>
            <a:endParaRPr lang="en-US" altLang="en-US" dirty="0"/>
          </a:p>
          <a:p>
            <a:endParaRPr lang="en-US" dirty="0"/>
          </a:p>
          <a:p>
            <a:r>
              <a:rPr lang="en-US" dirty="0"/>
              <a:t>As a reminder, the steps of the decision-making process are:</a:t>
            </a:r>
          </a:p>
          <a:p>
            <a:r>
              <a:rPr lang="en-US" altLang="en-US" dirty="0"/>
              <a:t>Step 1:  Identify the problem and its uncertainties</a:t>
            </a:r>
          </a:p>
          <a:p>
            <a:r>
              <a:rPr lang="en-US" altLang="en-US" dirty="0"/>
              <a:t>Step 2:  Obtain information</a:t>
            </a:r>
          </a:p>
          <a:p>
            <a:r>
              <a:rPr lang="en-US" altLang="en-US" dirty="0"/>
              <a:t>Step 3:  Make predictions about the future</a:t>
            </a:r>
          </a:p>
          <a:p>
            <a:r>
              <a:rPr lang="en-US" altLang="en-US" dirty="0"/>
              <a:t>Step 4:  Make decisions by choosing among alternatives</a:t>
            </a:r>
          </a:p>
          <a:p>
            <a:r>
              <a:rPr lang="en-US" altLang="en-US" dirty="0"/>
              <a:t>Step 5:  Implement the decision, evaluate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xmlns="" val="284149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There are four methods we can use to estimate costs.</a:t>
            </a:r>
          </a:p>
          <a:p>
            <a:pPr marL="585707" indent="-585707">
              <a:buFont typeface="Wingdings" pitchFamily="2" charset="2"/>
              <a:buAutoNum type="arabicPeriod"/>
              <a:defRPr/>
            </a:pPr>
            <a:endParaRPr lang="en-US" altLang="en-US" dirty="0"/>
          </a:p>
          <a:p>
            <a:pPr marL="585707" indent="-585707">
              <a:buFont typeface="Wingdings" pitchFamily="2" charset="2"/>
              <a:buAutoNum type="arabicPeriod"/>
              <a:defRPr/>
            </a:pPr>
            <a:r>
              <a:rPr lang="en-US" altLang="en-US" dirty="0"/>
              <a:t>Industrial engineering method</a:t>
            </a:r>
          </a:p>
          <a:p>
            <a:pPr marL="585707" indent="-585707">
              <a:buFont typeface="Wingdings" pitchFamily="2" charset="2"/>
              <a:buAutoNum type="arabicPeriod"/>
              <a:defRPr/>
            </a:pPr>
            <a:r>
              <a:rPr lang="en-US" altLang="en-US" dirty="0"/>
              <a:t>Conference method</a:t>
            </a:r>
          </a:p>
          <a:p>
            <a:pPr marL="585707" indent="-585707">
              <a:buFont typeface="Wingdings" pitchFamily="2" charset="2"/>
              <a:buAutoNum type="arabicPeriod"/>
              <a:defRPr/>
            </a:pPr>
            <a:r>
              <a:rPr lang="en-US" altLang="en-US" dirty="0"/>
              <a:t>Account analysis method</a:t>
            </a:r>
          </a:p>
          <a:p>
            <a:pPr marL="585707" indent="-585707">
              <a:buFont typeface="Wingdings" pitchFamily="2" charset="2"/>
              <a:buAutoNum type="arabicPeriod"/>
              <a:defRPr/>
            </a:pPr>
            <a:r>
              <a:rPr lang="en-US" altLang="en-US" dirty="0"/>
              <a:t>Quantitative analysis methods</a:t>
            </a:r>
          </a:p>
          <a:p>
            <a:pPr marL="944690" lvl="1" indent="-491239">
              <a:buClr>
                <a:schemeClr val="accent4"/>
              </a:buClr>
              <a:buFont typeface="Wingdings" pitchFamily="2" charset="2"/>
              <a:buAutoNum type="arabicPeriod"/>
              <a:defRPr/>
            </a:pPr>
            <a:r>
              <a:rPr lang="en-US" altLang="en-US" dirty="0">
                <a:solidFill>
                  <a:schemeClr val="tx1">
                    <a:tint val="85000"/>
                  </a:schemeClr>
                </a:solidFill>
              </a:rPr>
              <a:t>High-low method</a:t>
            </a:r>
          </a:p>
          <a:p>
            <a:pPr marL="944690" lvl="1" indent="-491239">
              <a:buClr>
                <a:schemeClr val="accent4"/>
              </a:buClr>
              <a:buFont typeface="Wingdings" pitchFamily="2" charset="2"/>
              <a:buAutoNum type="arabicPeriod"/>
              <a:defRPr/>
            </a:pPr>
            <a:r>
              <a:rPr lang="en-US" altLang="en-US" dirty="0">
                <a:solidFill>
                  <a:schemeClr val="tx1">
                    <a:tint val="85000"/>
                  </a:schemeClr>
                </a:solidFill>
              </a:rPr>
              <a:t>Regression analysis</a:t>
            </a:r>
          </a:p>
          <a:p>
            <a:pPr marL="944690" lvl="1" indent="-491239">
              <a:buClr>
                <a:schemeClr val="accent4"/>
              </a:buClr>
              <a:buFont typeface="Wingdings" pitchFamily="2" charset="2"/>
              <a:buAutoNum type="arabicPeriod"/>
              <a:defRPr/>
            </a:pPr>
            <a:endParaRPr lang="en-US" altLang="en-US" dirty="0">
              <a:solidFill>
                <a:schemeClr val="tx1">
                  <a:tint val="85000"/>
                </a:schemeClr>
              </a:solidFill>
            </a:endParaRPr>
          </a:p>
          <a:p>
            <a:pPr marL="453451" lvl="1">
              <a:buClr>
                <a:schemeClr val="accent4"/>
              </a:buClr>
              <a:defRPr/>
            </a:pPr>
            <a:r>
              <a:rPr lang="en-US" altLang="en-US" dirty="0">
                <a:solidFill>
                  <a:schemeClr val="tx1">
                    <a:tint val="85000"/>
                  </a:schemeClr>
                </a:solidFill>
              </a:rPr>
              <a:t>Let’s take a look at each one in more detail.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xmlns="" val="79984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Estimates cost functions by analyzing the relationship between inputs and outputs in physical terms.</a:t>
            </a:r>
          </a:p>
          <a:p>
            <a:r>
              <a:rPr lang="en-US" altLang="en-US" dirty="0"/>
              <a:t>Includes time-and-motion studies.</a:t>
            </a:r>
          </a:p>
          <a:p>
            <a:r>
              <a:rPr lang="en-US" altLang="en-US" dirty="0"/>
              <a:t>Very thorough and detailed when there is a physical relationship between inputs and outputs, but also costly and time-consuming.</a:t>
            </a:r>
          </a:p>
          <a:p>
            <a:r>
              <a:rPr lang="en-US" altLang="en-US" dirty="0"/>
              <a:t>Also called the work-measurement method.</a:t>
            </a:r>
          </a:p>
          <a:p>
            <a:r>
              <a:rPr lang="en-US" altLang="en-US" dirty="0"/>
              <a:t>Some government contracts mandate its use.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xmlns="" val="266310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t>The second method is the conference method.  </a:t>
            </a:r>
          </a:p>
          <a:p>
            <a:pPr eaLnBrk="1" hangingPunct="1">
              <a:spcBef>
                <a:spcPct val="0"/>
              </a:spcBef>
            </a:pPr>
            <a:r>
              <a:rPr lang="en-US" altLang="en-US" b="0" dirty="0"/>
              <a:t>These methods differ in terms of how expensive they are to implement, the assumptions they make and the information they provide about the accuracy of the estimated cost function.</a:t>
            </a:r>
          </a:p>
          <a:p>
            <a:pPr eaLnBrk="1" hangingPunct="1">
              <a:spcBef>
                <a:spcPct val="0"/>
              </a:spcBef>
            </a:pPr>
            <a:r>
              <a:rPr lang="en-US" altLang="en-US" b="0" dirty="0"/>
              <a:t>Some of the characteristics of the conference method are that it:</a:t>
            </a:r>
          </a:p>
          <a:p>
            <a:r>
              <a:rPr lang="en-US" dirty="0"/>
              <a:t>Estimates cost functions on the basis of analysis and opinions about costs and their drivers gathered from various departments of a company.</a:t>
            </a:r>
          </a:p>
          <a:p>
            <a:r>
              <a:rPr lang="en-US" dirty="0"/>
              <a:t>Pools expert knowledge, increasing credibility.</a:t>
            </a:r>
          </a:p>
          <a:p>
            <a:r>
              <a:rPr lang="en-US" dirty="0"/>
              <a:t>Because opinions are being used, the accuracy of the cost estimates depends largely on the care and skill of the people providing the inputs.</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xmlns="" val="48493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t>
            </a:r>
            <a:r>
              <a:rPr lang="en-US" u="sng" dirty="0"/>
              <a:t>third</a:t>
            </a:r>
            <a:r>
              <a:rPr lang="en-US" dirty="0"/>
              <a:t> method to estimate costs is the Account Analysis Method.  Characteristics of this</a:t>
            </a:r>
            <a:r>
              <a:rPr lang="en-US" baseline="0" dirty="0"/>
              <a:t> method include:</a:t>
            </a:r>
          </a:p>
          <a:p>
            <a:r>
              <a:rPr lang="en-US" altLang="en-US" dirty="0"/>
              <a:t>Estimates cost functions by classifying various cost accounts as variable, fixed, or mixed in respect to the identified level of activity.</a:t>
            </a:r>
          </a:p>
          <a:p>
            <a:r>
              <a:rPr lang="en-US" altLang="en-US" dirty="0"/>
              <a:t>Typically, managers use qualitative rather than quantitative analysis when making these cost-classification decisions.</a:t>
            </a:r>
          </a:p>
          <a:p>
            <a:r>
              <a:rPr lang="en-US" altLang="en-US" dirty="0"/>
              <a:t>Widely used because it is reasonably accurate, cost-effective, and easy to use.</a:t>
            </a:r>
          </a:p>
          <a:p>
            <a:r>
              <a:rPr lang="en-US" altLang="en-US" dirty="0"/>
              <a:t>The accuracy of the account analysis method depends on the accuracy of the qualitative judgments that managers and management accountants make about which costs are fixed and which are variable.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xmlns="" val="264685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Our </a:t>
            </a:r>
            <a:r>
              <a:rPr lang="en-US" altLang="en-US" u="sng" dirty="0"/>
              <a:t>fourth</a:t>
            </a:r>
            <a:r>
              <a:rPr lang="en-US" altLang="en-US" dirty="0"/>
              <a:t> and last method is the quantitative analysis method.  This is the only method that relies on mathematics.  Excel (or similar software) is a useful tool to perform this type of analysis.</a:t>
            </a:r>
          </a:p>
          <a:p>
            <a:pPr eaLnBrk="1" hangingPunct="1">
              <a:spcBef>
                <a:spcPct val="0"/>
              </a:spcBef>
            </a:pPr>
            <a:r>
              <a:rPr lang="en-US" altLang="en-US" dirty="0"/>
              <a:t>Characteristics of this method include:</a:t>
            </a:r>
          </a:p>
          <a:p>
            <a:pPr eaLnBrk="1" hangingPunct="1"/>
            <a:r>
              <a:rPr lang="en-US" altLang="en-US" dirty="0"/>
              <a:t>Use of a formal mathematical method to fit cost functions to past data observations</a:t>
            </a:r>
          </a:p>
          <a:p>
            <a:pPr eaLnBrk="1" hangingPunct="1"/>
            <a:r>
              <a:rPr lang="en-US" altLang="en-US" dirty="0"/>
              <a:t>Advantage: results are objective</a:t>
            </a:r>
          </a:p>
          <a:p>
            <a:pPr eaLnBrk="1" hangingPunct="1"/>
            <a:r>
              <a:rPr lang="en-US" altLang="en-US" dirty="0"/>
              <a:t>Advantage:  most rigorous approach to estimate costs</a:t>
            </a:r>
          </a:p>
          <a:p>
            <a:pPr eaLnBrk="1" hangingPunct="1"/>
            <a:r>
              <a:rPr lang="en-US" altLang="en-US" dirty="0"/>
              <a:t>Challenge:  requires more detailed information about costs, cost drivers, and cost functions and is therefore more time-consuming.</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xmlns="" val="65945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steps in estimating a cost function using quantitative analysis of past data.  Those steps are:</a:t>
            </a:r>
          </a:p>
          <a:p>
            <a:pPr marL="585707" indent="-585707">
              <a:lnSpc>
                <a:spcPct val="80000"/>
              </a:lnSpc>
              <a:buFont typeface="Wingdings" panose="05000000000000000000" pitchFamily="2" charset="2"/>
              <a:buAutoNum type="arabicPeriod"/>
            </a:pPr>
            <a:r>
              <a:rPr lang="en-US" altLang="en-US" dirty="0"/>
              <a:t>Choose the dependent variable. (the cost to be predicted and managed)</a:t>
            </a:r>
            <a:r>
              <a:rPr lang="en-US" altLang="en-US" u="sng" dirty="0"/>
              <a:t>.</a:t>
            </a:r>
          </a:p>
          <a:p>
            <a:pPr marL="585707" indent="-585707">
              <a:lnSpc>
                <a:spcPct val="80000"/>
              </a:lnSpc>
              <a:buFont typeface="Wingdings" panose="05000000000000000000" pitchFamily="2" charset="2"/>
              <a:buAutoNum type="arabicPeriod"/>
            </a:pPr>
            <a:r>
              <a:rPr lang="en-US" altLang="en-US" dirty="0"/>
              <a:t>Identify the independent variable. (the level of activity or cost driver)</a:t>
            </a:r>
            <a:r>
              <a:rPr lang="en-US" altLang="en-US" u="sng" dirty="0"/>
              <a:t>.</a:t>
            </a:r>
          </a:p>
          <a:p>
            <a:pPr marL="585707" indent="-585707">
              <a:lnSpc>
                <a:spcPct val="80000"/>
              </a:lnSpc>
              <a:buFont typeface="Wingdings" panose="05000000000000000000" pitchFamily="2" charset="2"/>
              <a:buAutoNum type="arabicPeriod"/>
            </a:pPr>
            <a:r>
              <a:rPr lang="en-US" altLang="en-US" dirty="0"/>
              <a:t>Collect data on the dependent variable and the cost driver. </a:t>
            </a:r>
          </a:p>
          <a:p>
            <a:pPr marL="585707" indent="-585707">
              <a:lnSpc>
                <a:spcPct val="80000"/>
              </a:lnSpc>
              <a:buFont typeface="Wingdings" panose="05000000000000000000" pitchFamily="2" charset="2"/>
              <a:buAutoNum type="arabicPeriod"/>
            </a:pPr>
            <a:r>
              <a:rPr lang="en-US" altLang="en-US" dirty="0"/>
              <a:t>Plot the data to observe the general relationship.</a:t>
            </a:r>
          </a:p>
          <a:p>
            <a:pPr marL="585707" indent="-585707">
              <a:lnSpc>
                <a:spcPct val="80000"/>
              </a:lnSpc>
              <a:buFont typeface="Wingdings" panose="05000000000000000000" pitchFamily="2" charset="2"/>
              <a:buAutoNum type="arabicPeriod"/>
            </a:pPr>
            <a:r>
              <a:rPr lang="en-US" altLang="en-US" dirty="0"/>
              <a:t>Estimate the cost function using two common forms of quantitative analysis:  the high-low method or regression analysis.</a:t>
            </a:r>
          </a:p>
          <a:p>
            <a:pPr marL="585707" indent="-585707">
              <a:lnSpc>
                <a:spcPct val="80000"/>
              </a:lnSpc>
              <a:buFont typeface="Wingdings" panose="05000000000000000000" pitchFamily="2" charset="2"/>
              <a:buAutoNum type="arabicPeriod"/>
            </a:pPr>
            <a:r>
              <a:rPr lang="en-US" altLang="en-US" dirty="0"/>
              <a:t>Evaluate the cost driver of the estimated cost function.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xmlns="" val="114716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31" eaLnBrk="0" fontAlgn="base" hangingPunct="0">
              <a:spcBef>
                <a:spcPct val="30000"/>
              </a:spcBef>
              <a:spcAft>
                <a:spcPct val="0"/>
              </a:spcAft>
              <a:defRPr/>
            </a:pPr>
            <a:r>
              <a:rPr lang="en-US" b="0" dirty="0"/>
              <a:t>In this chapter, we have </a:t>
            </a:r>
            <a:r>
              <a:rPr lang="en-US" b="0" u="sng" dirty="0"/>
              <a:t>seven</a:t>
            </a:r>
            <a:r>
              <a:rPr lang="en-US" b="0" dirty="0"/>
              <a:t> </a:t>
            </a:r>
            <a:r>
              <a:rPr lang="el-GR" b="0" u="sng" dirty="0"/>
              <a:t>Μαθησιακοί Στόχοι</a:t>
            </a:r>
            <a:r>
              <a:rPr lang="en-US" b="0" dirty="0"/>
              <a:t>.  Here are the first five.</a:t>
            </a:r>
          </a:p>
          <a:p>
            <a:pPr>
              <a:buClr>
                <a:schemeClr val="bg1"/>
              </a:buClr>
            </a:pPr>
            <a:r>
              <a:rPr lang="en-US" b="1" dirty="0">
                <a:solidFill>
                  <a:srgbClr val="007FA3"/>
                </a:solidFill>
              </a:rPr>
              <a:t>10.1</a:t>
            </a:r>
            <a:r>
              <a:rPr lang="en-US" dirty="0"/>
              <a:t> Describe linear cost functions and three common ways in which they behave.</a:t>
            </a:r>
          </a:p>
          <a:p>
            <a:pPr>
              <a:buClr>
                <a:schemeClr val="bg1"/>
              </a:buClr>
            </a:pPr>
            <a:r>
              <a:rPr lang="en-US" b="1" dirty="0">
                <a:solidFill>
                  <a:srgbClr val="007FA3"/>
                </a:solidFill>
              </a:rPr>
              <a:t>10.2</a:t>
            </a:r>
            <a:r>
              <a:rPr lang="en-US" b="1" dirty="0">
                <a:solidFill>
                  <a:schemeClr val="accent1"/>
                </a:solidFill>
              </a:rPr>
              <a:t> </a:t>
            </a:r>
            <a:r>
              <a:rPr lang="en-US" dirty="0"/>
              <a:t>Explain the importance of causality in estimating cost functions.</a:t>
            </a:r>
          </a:p>
          <a:p>
            <a:pPr>
              <a:buClr>
                <a:schemeClr val="bg1"/>
              </a:buClr>
            </a:pPr>
            <a:r>
              <a:rPr lang="en-US" b="1" dirty="0">
                <a:solidFill>
                  <a:srgbClr val="007FA3"/>
                </a:solidFill>
              </a:rPr>
              <a:t>10.3</a:t>
            </a:r>
            <a:r>
              <a:rPr lang="en-US" dirty="0"/>
              <a:t> Understand various methods of cost estimation.</a:t>
            </a:r>
          </a:p>
          <a:p>
            <a:pPr>
              <a:buClr>
                <a:schemeClr val="bg1"/>
              </a:buClr>
            </a:pPr>
            <a:r>
              <a:rPr lang="en-US" b="1" dirty="0">
                <a:solidFill>
                  <a:srgbClr val="007FA3"/>
                </a:solidFill>
              </a:rPr>
              <a:t>10.4</a:t>
            </a:r>
            <a:r>
              <a:rPr lang="en-US" b="1" dirty="0">
                <a:solidFill>
                  <a:schemeClr val="accent1"/>
                </a:solidFill>
              </a:rPr>
              <a:t> </a:t>
            </a:r>
            <a:r>
              <a:rPr lang="en-US" dirty="0"/>
              <a:t>Outline six steps in estimating a cost function using quantitative analysis</a:t>
            </a:r>
            <a:r>
              <a:rPr lang="en-US" u="sng" dirty="0"/>
              <a:t>.</a:t>
            </a:r>
          </a:p>
          <a:p>
            <a:pPr>
              <a:buClr>
                <a:schemeClr val="bg1"/>
              </a:buClr>
            </a:pPr>
            <a:r>
              <a:rPr lang="en-US" b="1" dirty="0">
                <a:solidFill>
                  <a:srgbClr val="007FA3"/>
                </a:solidFill>
              </a:rPr>
              <a:t>10.5</a:t>
            </a:r>
            <a:r>
              <a:rPr lang="en-US" dirty="0"/>
              <a:t> Describe three criteria used to evaluate and choose cost drivers</a:t>
            </a:r>
            <a:r>
              <a:rPr lang="en-US" u="sng" dirty="0"/>
              <a:t>.</a:t>
            </a:r>
          </a:p>
          <a:p>
            <a:pPr defTabSz="465831"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xmlns=""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altLang="en-US" dirty="0"/>
              <a:t>The high-low method is the simplest method of quantitative analysis.  It uses only the highest and lowest observed values and “fits” a line to data points which can be used to predict costs.  There are three steps in the high-low method to obtain the estimate of the cost function.</a:t>
            </a:r>
          </a:p>
          <a:p>
            <a:endParaRPr lang="en-US" baseline="0" dirty="0"/>
          </a:p>
          <a:p>
            <a:r>
              <a:rPr lang="en-US" baseline="0" dirty="0"/>
              <a:t>Let’s take a closer look at the steps.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xmlns="" val="298449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first step in the High-Low method is to calculate the variable cost per unit of activity.  </a:t>
            </a:r>
          </a:p>
          <a:p>
            <a:pPr eaLnBrk="1" hangingPunct="1">
              <a:spcBef>
                <a:spcPct val="0"/>
              </a:spcBef>
            </a:pPr>
            <a:r>
              <a:rPr lang="en-US" altLang="en-US" dirty="0"/>
              <a:t>It is helpful here to determine which data point are the HIGH and LOW of the activity level (the cost driver).  Note those two data points.</a:t>
            </a:r>
          </a:p>
          <a:p>
            <a:pPr eaLnBrk="1" hangingPunct="1">
              <a:spcBef>
                <a:spcPct val="0"/>
              </a:spcBef>
            </a:pPr>
            <a:r>
              <a:rPr lang="en-US" altLang="en-US" dirty="0"/>
              <a:t>Then, for the numerator, subtract the costs associated with the lowest level of activity from the costs associated with the highest level of activity and divide that into the denominator which is the highest level of activity less the lowest level of activity.</a:t>
            </a:r>
          </a:p>
          <a:p>
            <a:r>
              <a:rPr lang="en-US" altLang="en-US" dirty="0"/>
              <a:t>If we had high activity of 100 at cost of $2,500 and low activity of 80 at cost of $2,100, our formula for variable cost per unit of activity would be:</a:t>
            </a:r>
          </a:p>
          <a:p>
            <a:endParaRPr lang="en-US" altLang="en-US" dirty="0"/>
          </a:p>
          <a:p>
            <a:r>
              <a:rPr lang="en-US" altLang="en-US" dirty="0"/>
              <a:t>(2500-2100) / (100-80) or 400 / 20 or $20.00</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xmlns="" val="313166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Step 2 in the high-low method is to calculate the total fixed costs.  In this step, we are separating the fixed costs from the total cost.  We can do this since we now know the variable cost per unit.</a:t>
            </a:r>
          </a:p>
          <a:p>
            <a:pPr eaLnBrk="1" hangingPunct="1">
              <a:spcBef>
                <a:spcPct val="0"/>
              </a:spcBef>
            </a:pPr>
            <a:r>
              <a:rPr lang="en-US" altLang="en-US" dirty="0"/>
              <a:t>The formula is to begin with the total cost from either the highest or lowest activity level less the variable cost per unit of activity (calculated in step #1) x that level of activity (high or low).</a:t>
            </a:r>
          </a:p>
          <a:p>
            <a:pPr eaLnBrk="1" hangingPunct="1">
              <a:spcBef>
                <a:spcPct val="0"/>
              </a:spcBef>
            </a:pPr>
            <a:endParaRPr lang="en-US" altLang="en-US" dirty="0"/>
          </a:p>
          <a:p>
            <a:r>
              <a:rPr lang="en-US" altLang="en-US" dirty="0"/>
              <a:t>Continuing our example, let’s calculate fixed costs using both the high and low levels of activity:</a:t>
            </a:r>
          </a:p>
          <a:p>
            <a:r>
              <a:rPr lang="en-US" altLang="en-US" dirty="0"/>
              <a:t>High: $2500 – ($20 x 100) = $500 (fixed costs)</a:t>
            </a:r>
          </a:p>
          <a:p>
            <a:r>
              <a:rPr lang="en-US" altLang="en-US" dirty="0"/>
              <a:t>Low:</a:t>
            </a:r>
            <a:r>
              <a:rPr lang="en-US" altLang="en-US" baseline="0" dirty="0"/>
              <a:t>  </a:t>
            </a:r>
            <a:r>
              <a:rPr lang="en-US" altLang="en-US" dirty="0"/>
              <a:t>$2100 – ($20 x 80) =  $500 (fixed costs)</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xmlns="" val="2094187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Step 3 in the high-low method is the summarize the results into an equation.  Remember the linear equation from earlier in the chapter?  Y = Fixed Costs + Variable cost per unit of Activity x Activity)</a:t>
            </a:r>
          </a:p>
          <a:p>
            <a:pPr eaLnBrk="1" hangingPunct="1">
              <a:spcBef>
                <a:spcPct val="0"/>
              </a:spcBef>
            </a:pPr>
            <a:endParaRPr lang="en-US" altLang="en-US" dirty="0"/>
          </a:p>
          <a:p>
            <a:pPr eaLnBrk="1" hangingPunct="1">
              <a:spcBef>
                <a:spcPct val="0"/>
              </a:spcBef>
            </a:pPr>
            <a:r>
              <a:rPr lang="en-US" altLang="en-US" dirty="0"/>
              <a:t>In our example, we have Y = $500 + ($20 x X)</a:t>
            </a:r>
          </a:p>
          <a:p>
            <a:pPr eaLnBrk="1" hangingPunct="1">
              <a:spcBef>
                <a:spcPct val="0"/>
              </a:spcBef>
            </a:pPr>
            <a:r>
              <a:rPr lang="en-US" altLang="en-US" dirty="0"/>
              <a:t>If we wondered what costs would be at a 120 level of activity, we’ll simply plug that number for X in our equation:  Y = $500 + ($20 x 120) or Y = $2,900</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xmlns="" val="143424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3615" lvl="1" indent="-340088">
              <a:buClr>
                <a:schemeClr val="accent4"/>
              </a:buClr>
              <a:defRPr/>
            </a:pPr>
            <a:r>
              <a:rPr lang="en-US" altLang="en-US" sz="1200" baseline="0" dirty="0">
                <a:solidFill>
                  <a:schemeClr val="tx1">
                    <a:tint val="85000"/>
                  </a:schemeClr>
                </a:solidFill>
              </a:rPr>
              <a:t>Regression analysis is a statistical method that measures the average amount of change in the dependent variable associated with a unit change in one or more independent variables.</a:t>
            </a:r>
          </a:p>
          <a:p>
            <a:pPr marL="573615" lvl="1" indent="-340088">
              <a:buClr>
                <a:schemeClr val="accent4"/>
              </a:buClr>
              <a:defRPr/>
            </a:pPr>
            <a:r>
              <a:rPr lang="en-US" altLang="en-US" sz="1200" baseline="0" dirty="0">
                <a:solidFill>
                  <a:schemeClr val="tx1">
                    <a:tint val="85000"/>
                  </a:schemeClr>
                </a:solidFill>
              </a:rPr>
              <a:t>Regression analysis is more accurate than the high-low method because the regression equation estimates costs using information from ALL observations whereas the high-low method uses only TWO observations.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xmlns="" val="1919130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regression analysis:</a:t>
            </a:r>
          </a:p>
          <a:p>
            <a:pPr marL="171450" indent="-171450">
              <a:buFont typeface="Wingdings" panose="05000000000000000000" pitchFamily="2" charset="2"/>
              <a:buChar char="Ø"/>
            </a:pPr>
            <a:r>
              <a:rPr lang="en-US" dirty="0"/>
              <a:t>Simple regression estimates the relationship between the dependent variable and ONE independent variable</a:t>
            </a:r>
          </a:p>
          <a:p>
            <a:pPr marL="171450" indent="-171450">
              <a:buFont typeface="Wingdings" panose="05000000000000000000" pitchFamily="2" charset="2"/>
              <a:buChar char="Ø"/>
            </a:pPr>
            <a:r>
              <a:rPr lang="en-US" dirty="0"/>
              <a:t>Multiple regression estimates the relationship between the dependent variable and TWO OR MORE independent variables.</a:t>
            </a:r>
          </a:p>
          <a:p>
            <a:endParaRPr lang="en-US" dirty="0"/>
          </a:p>
          <a:p>
            <a:r>
              <a:rPr lang="en-US" dirty="0"/>
              <a:t>Regression analysis is widely used because it helps managers understand why costs behave as they do and what managers can do to influence them.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xmlns="" val="8840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terminology used in regression analysis includes:</a:t>
            </a:r>
          </a:p>
          <a:p>
            <a:endParaRPr lang="en-US" dirty="0"/>
          </a:p>
          <a:p>
            <a:r>
              <a:rPr lang="en-US" dirty="0"/>
              <a:t>Goodness of fit indicates the strength of the relationship between the cost driver and costs.</a:t>
            </a:r>
          </a:p>
          <a:p>
            <a:r>
              <a:rPr lang="en-US" dirty="0"/>
              <a:t>Residual term measures the difference between actual cost and estimated cost for each observation.</a:t>
            </a:r>
          </a:p>
          <a:p>
            <a:r>
              <a:rPr lang="en-US" dirty="0"/>
              <a:t>The smaller the residual term, the better is the fit between the actual cost observations and estimated costs.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xmlns="" val="172860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r>
              <a:rPr lang="en-US" altLang="en-US" dirty="0"/>
              <a:t>This regression line is derived using the least-squares technique.  This technique determines the regression line by minimizing the sum of the squared vertical differences from the data points to the regression line.  The vertical difference is called the residual term and it measures the distance between actual cost and estimated cost for each observation of the cost driver.  The smaller the residual terms, the better is the fit between the actual cost observations and estimated costs.  </a:t>
            </a:r>
          </a:p>
          <a:p>
            <a:pPr defTabSz="906902"/>
            <a:r>
              <a:rPr lang="el-GR" altLang="en-US" dirty="0"/>
              <a:t>Εικόνα</a:t>
            </a:r>
            <a:r>
              <a:rPr lang="en-US" altLang="en-US" dirty="0"/>
              <a:t> 10-6</a:t>
            </a:r>
            <a:r>
              <a:rPr lang="en-US" altLang="en-US" u="sng" dirty="0"/>
              <a:t>,</a:t>
            </a:r>
            <a:r>
              <a:rPr lang="en-US" altLang="en-US" dirty="0"/>
              <a:t> page 404</a:t>
            </a:r>
            <a:r>
              <a:rPr lang="en-US" altLang="en-US" u="sng" dirty="0"/>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xmlns="" val="36810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To make a good decision about the best cost driver, an understanding of both operations and cost accounting is helpful.  The three criteria commonly used are:</a:t>
            </a:r>
          </a:p>
          <a:p>
            <a:pPr marL="585707" indent="-585707">
              <a:buFont typeface="Wingdings" pitchFamily="2" charset="2"/>
              <a:buAutoNum type="arabicPeriod"/>
              <a:defRPr/>
            </a:pPr>
            <a:r>
              <a:rPr lang="en-US" altLang="en-US" dirty="0"/>
              <a:t>Economic plausibility</a:t>
            </a:r>
            <a:r>
              <a:rPr lang="en-IN" sz="1200" b="0" i="0" u="sng" strike="noStrike" kern="1200" baseline="0" dirty="0">
                <a:solidFill>
                  <a:schemeClr val="tx1"/>
                </a:solidFill>
                <a:latin typeface="+mn-lt"/>
                <a:ea typeface="+mn-ea"/>
                <a:cs typeface="+mn-cs"/>
              </a:rPr>
              <a:t>—</a:t>
            </a:r>
            <a:r>
              <a:rPr lang="en-US" altLang="en-US" dirty="0"/>
              <a:t>when presented with two (or more) possible cost drivers, each much be economically plausible to be considered</a:t>
            </a:r>
          </a:p>
          <a:p>
            <a:pPr marL="585707" indent="-585707">
              <a:buFont typeface="Wingdings" pitchFamily="2" charset="2"/>
              <a:buAutoNum type="arabicPeriod"/>
              <a:defRPr/>
            </a:pPr>
            <a:r>
              <a:rPr lang="en-US" altLang="en-US" dirty="0"/>
              <a:t>Goodness of fit</a:t>
            </a:r>
            <a:r>
              <a:rPr lang="en-IN" sz="1200" b="0" i="0" u="sng" strike="noStrike" kern="1200" baseline="0" dirty="0">
                <a:solidFill>
                  <a:schemeClr val="tx1"/>
                </a:solidFill>
                <a:latin typeface="+mn-lt"/>
                <a:ea typeface="+mn-ea"/>
                <a:cs typeface="+mn-cs"/>
              </a:rPr>
              <a:t>—</a:t>
            </a:r>
            <a:r>
              <a:rPr lang="en-US" altLang="en-US" dirty="0"/>
              <a:t>Check the residual term.  Generally, shorter is better and will result in a more accurate estimate</a:t>
            </a:r>
          </a:p>
          <a:p>
            <a:pPr marL="585707" indent="-585707">
              <a:buFont typeface="Wingdings" pitchFamily="2" charset="2"/>
              <a:buAutoNum type="arabicPeriod"/>
              <a:defRPr/>
            </a:pPr>
            <a:r>
              <a:rPr lang="en-US" altLang="en-US" dirty="0"/>
              <a:t>Significance of the independent variable</a:t>
            </a:r>
            <a:r>
              <a:rPr lang="en-IN" sz="1200" b="0" i="0" u="sng" strike="noStrike" kern="1200" baseline="0" dirty="0">
                <a:solidFill>
                  <a:schemeClr val="tx1"/>
                </a:solidFill>
                <a:latin typeface="+mn-lt"/>
                <a:ea typeface="+mn-ea"/>
                <a:cs typeface="+mn-cs"/>
              </a:rPr>
              <a:t>—</a:t>
            </a:r>
            <a:r>
              <a:rPr lang="en-US" altLang="en-US" dirty="0"/>
              <a:t>a flat or slightly sloped regression line indicates a weak relationship between the cost driver and costs.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xmlns="" val="1092207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The significance</a:t>
            </a:r>
            <a:r>
              <a:rPr lang="en-US" altLang="en-US" baseline="0" dirty="0"/>
              <a:t> of choosing the best cost driver to estimate costs is in the decisions that follow.  Using the wrong driver or having misestimated costs can lead to incorrect and costly decisions.</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xmlns="" val="281186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31" eaLnBrk="0" fontAlgn="base" hangingPunct="0">
              <a:spcBef>
                <a:spcPct val="30000"/>
              </a:spcBef>
              <a:spcAft>
                <a:spcPct val="0"/>
              </a:spcAft>
              <a:defRPr/>
            </a:pPr>
            <a:r>
              <a:rPr lang="en-US" b="0" dirty="0"/>
              <a:t>Here are our final two </a:t>
            </a:r>
            <a:r>
              <a:rPr lang="el-GR" b="0" u="sng" dirty="0"/>
              <a:t>Μαθησιακοί Στόχοι</a:t>
            </a:r>
            <a:r>
              <a:rPr lang="en-US" b="0" dirty="0"/>
              <a:t> for </a:t>
            </a:r>
            <a:r>
              <a:rPr lang="el-GR" b="0" u="sng" dirty="0"/>
              <a:t>Κεφάλαιο </a:t>
            </a:r>
            <a:r>
              <a:rPr lang="en-US" b="0" dirty="0"/>
              <a:t>10.</a:t>
            </a:r>
          </a:p>
          <a:p>
            <a:pPr>
              <a:buClr>
                <a:schemeClr val="bg1"/>
              </a:buClr>
              <a:buFont typeface="Arial" panose="020B0604020202020204" pitchFamily="34" charset="0"/>
              <a:buChar char="‪"/>
            </a:pPr>
            <a:r>
              <a:rPr lang="en-US" b="1" dirty="0">
                <a:solidFill>
                  <a:srgbClr val="007FA3"/>
                </a:solidFill>
              </a:rPr>
              <a:t>10.6</a:t>
            </a:r>
            <a:r>
              <a:rPr lang="en-US" dirty="0"/>
              <a:t> Explain nonlinear cost functions, in particular those arising from learning-curve effects.</a:t>
            </a:r>
          </a:p>
          <a:p>
            <a:pPr>
              <a:buClr>
                <a:schemeClr val="bg1"/>
              </a:buClr>
              <a:buFont typeface="Arial" panose="020B0604020202020204" pitchFamily="34" charset="0"/>
              <a:buChar char="‪"/>
            </a:pPr>
            <a:r>
              <a:rPr lang="en-US" b="1" dirty="0">
                <a:solidFill>
                  <a:srgbClr val="007FA3"/>
                </a:solidFill>
              </a:rPr>
              <a:t>10.7</a:t>
            </a:r>
            <a:r>
              <a:rPr lang="en-US" dirty="0"/>
              <a:t> Be aware of data problems encountered in estimating cost functions</a:t>
            </a:r>
            <a:r>
              <a:rPr lang="en-US" u="sng" dirty="0"/>
              <a:t>.</a:t>
            </a:r>
          </a:p>
          <a:p>
            <a:pPr defTabSz="465831"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xmlns="" val="170734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Estimating cost drivers in an activity-based costing system doesn’t differ in general from what’s been discussed.</a:t>
            </a:r>
          </a:p>
          <a:p>
            <a:r>
              <a:rPr lang="en-US" altLang="en-US" dirty="0"/>
              <a:t>However, since ABC systems have a great number and variety of cost drivers and cost pools, managers must estimate many cost relationships.</a:t>
            </a:r>
          </a:p>
          <a:p>
            <a:r>
              <a:rPr lang="en-US" altLang="en-US" dirty="0"/>
              <a:t>They will do so using the same methods, taking special care with the cost hierarchy.  If a cost is batch-level, for example, only batch-level cost drivers can be used.</a:t>
            </a:r>
          </a:p>
          <a:p>
            <a:r>
              <a:rPr lang="en-US" altLang="en-US" dirty="0"/>
              <a:t>When choosing among methods, managers trade off level of detail, accuracy, feasibility, and costs of estimated cost functions.  Increasingly,</a:t>
            </a:r>
            <a:r>
              <a:rPr lang="en-US" altLang="en-US" baseline="0" dirty="0"/>
              <a:t> managers are using quantitative analysis to determine the cost drivers of activities.</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xmlns="" val="424294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Cost functions are not always linear.  </a:t>
            </a:r>
          </a:p>
          <a:p>
            <a:r>
              <a:rPr lang="en-US" altLang="en-US" dirty="0"/>
              <a:t>A nonlinear cost function is a cost function for which the graph of total costs is not a straight line within the relevant range.</a:t>
            </a:r>
          </a:p>
          <a:p>
            <a:r>
              <a:rPr lang="en-US" altLang="en-US" dirty="0"/>
              <a:t>Some examples of nonlinear cost functions follow on the next slide.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xmlns="" val="3452232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nonlinear cost functions include:</a:t>
            </a:r>
          </a:p>
          <a:p>
            <a:pPr marL="585707" indent="-585707">
              <a:lnSpc>
                <a:spcPct val="80000"/>
              </a:lnSpc>
              <a:buFont typeface="Wingdings" panose="05000000000000000000" pitchFamily="2" charset="2"/>
              <a:buAutoNum type="arabicPeriod"/>
            </a:pPr>
            <a:r>
              <a:rPr lang="en-US" altLang="en-US" dirty="0"/>
              <a:t>Economies of scale (produce double the number of advertisements for less than double the cost).</a:t>
            </a:r>
          </a:p>
          <a:p>
            <a:pPr marL="585707" indent="-585707">
              <a:lnSpc>
                <a:spcPct val="80000"/>
              </a:lnSpc>
              <a:buFont typeface="Wingdings" panose="05000000000000000000" pitchFamily="2" charset="2"/>
              <a:buAutoNum type="arabicPeriod"/>
            </a:pPr>
            <a:r>
              <a:rPr lang="en-US" altLang="en-US" dirty="0"/>
              <a:t>Quantity discounts (direct material costs rise but not in direct proportion to increases in quantity due to the nonlinear relationship caused by the quantity discounts).</a:t>
            </a:r>
          </a:p>
          <a:p>
            <a:pPr marL="585707" indent="-585707">
              <a:lnSpc>
                <a:spcPct val="80000"/>
              </a:lnSpc>
              <a:buFont typeface="Wingdings" panose="05000000000000000000" pitchFamily="2" charset="2"/>
              <a:buAutoNum type="arabicPeriod"/>
            </a:pPr>
            <a:r>
              <a:rPr lang="en-US" altLang="en-US" dirty="0"/>
              <a:t>Step cost functions—resources increase in “lot-sizes”, not individual units.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xmlns="" val="1548339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buFont typeface="+mj-lt"/>
              <a:buNone/>
              <a:defRPr/>
            </a:pPr>
            <a:r>
              <a:rPr lang="en-US" altLang="en-US" dirty="0"/>
              <a:t>Additional examples of nonlinear cost functions include:</a:t>
            </a:r>
          </a:p>
          <a:p>
            <a:pPr marL="585707" indent="-585707">
              <a:lnSpc>
                <a:spcPct val="80000"/>
              </a:lnSpc>
              <a:buFont typeface="+mj-lt"/>
              <a:buAutoNum type="arabicPeriod" startAt="4"/>
              <a:defRPr/>
            </a:pPr>
            <a:r>
              <a:rPr lang="en-US" altLang="en-US" dirty="0"/>
              <a:t>Learning curve—a function that measures how labor-hours per unit decline as units of production increase because workers are learning and becoming better at their jobs.  </a:t>
            </a:r>
          </a:p>
          <a:p>
            <a:pPr marL="585707" indent="-585707">
              <a:lnSpc>
                <a:spcPct val="80000"/>
              </a:lnSpc>
              <a:buFont typeface="+mj-lt"/>
              <a:buAutoNum type="arabicPeriod" startAt="4"/>
              <a:defRPr/>
            </a:pPr>
            <a:r>
              <a:rPr lang="en-US" altLang="en-US" dirty="0"/>
              <a:t>Experience curve—measures the decline in the cost per unit of various business functions as the amount of these activities increases.  It is a broader application of the learning curve that extends to other business functions in the value chain such as marketing, distribution and customer service.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xmlns="" val="3242872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 this chart, we see three panels.</a:t>
            </a:r>
          </a:p>
          <a:p>
            <a:pPr eaLnBrk="1" hangingPunct="1"/>
            <a:r>
              <a:rPr lang="en-US" altLang="en-US" dirty="0"/>
              <a:t>Panel A shows how the cost of direct materials rise more slowly as a result of quantity discounts.</a:t>
            </a:r>
          </a:p>
          <a:p>
            <a:pPr eaLnBrk="1" hangingPunct="1"/>
            <a:r>
              <a:rPr lang="en-US" altLang="en-US" dirty="0"/>
              <a:t>Panel B shows how costs remain the same over narrow ranges of the level of activity in each relevant range.  Here, we have units of production and setup costs.</a:t>
            </a:r>
          </a:p>
          <a:p>
            <a:pPr eaLnBrk="1" hangingPunct="1"/>
            <a:r>
              <a:rPr lang="en-US" altLang="en-US" dirty="0"/>
              <a:t>Panel C shows a step fixed-cost function.  The biggest difference between panel B (step variable costs) and panel C (step fixed costs) is the range.  Panel C shows costs that remain the same over a much wider range due, of course, to the nature of fixed costs.  </a:t>
            </a:r>
          </a:p>
          <a:p>
            <a:pPr eaLnBrk="1" hangingPunct="1"/>
            <a:r>
              <a:rPr lang="el-GR" altLang="en-US" dirty="0"/>
              <a:t>Εικόνα</a:t>
            </a:r>
            <a:r>
              <a:rPr lang="en-US" altLang="en-US" dirty="0"/>
              <a:t> 10-9</a:t>
            </a:r>
            <a:r>
              <a:rPr lang="en-US" altLang="en-US" u="sng" dirty="0"/>
              <a:t>,</a:t>
            </a:r>
            <a:r>
              <a:rPr lang="en-US" altLang="en-US" baseline="0" dirty="0"/>
              <a:t> </a:t>
            </a:r>
            <a:r>
              <a:rPr lang="en-US" altLang="en-US" dirty="0"/>
              <a:t>page 410</a:t>
            </a:r>
            <a:r>
              <a:rPr lang="en-US" altLang="en-US" u="sng" dirty="0"/>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xmlns="" val="979545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many companies, learning curves and experience curves are key elements of their profit-maximization strategies.  They are used to reduce costs and increase customer satisfaction, market share and profitability.</a:t>
            </a:r>
          </a:p>
          <a:p>
            <a:pPr eaLnBrk="1" hangingPunct="1">
              <a:spcBef>
                <a:spcPct val="0"/>
              </a:spcBef>
            </a:pPr>
            <a:r>
              <a:rPr lang="en-US" altLang="en-US" dirty="0"/>
              <a:t>Here we see two learning-curve models:  </a:t>
            </a:r>
          </a:p>
          <a:p>
            <a:pPr eaLnBrk="1" hangingPunct="1"/>
            <a:r>
              <a:rPr lang="en-US" altLang="en-US" dirty="0"/>
              <a:t>Cumulative average-time learning model—cumulative </a:t>
            </a:r>
            <a:r>
              <a:rPr lang="en-US" altLang="en-US" i="1" dirty="0"/>
              <a:t>average time per unit</a:t>
            </a:r>
            <a:r>
              <a:rPr lang="en-US" altLang="en-US" dirty="0"/>
              <a:t> declines by a constant percentage each time the cumulative quantity of units produced doubles</a:t>
            </a:r>
          </a:p>
          <a:p>
            <a:pPr eaLnBrk="1" hangingPunct="1"/>
            <a:r>
              <a:rPr lang="en-US" altLang="en-US" dirty="0"/>
              <a:t>Incremental unit-time learning model—incremental </a:t>
            </a:r>
            <a:r>
              <a:rPr lang="en-US" altLang="en-US" i="1" dirty="0"/>
              <a:t>time needed to produce the last unit declines</a:t>
            </a:r>
            <a:r>
              <a:rPr lang="en-US" altLang="en-US" dirty="0"/>
              <a:t> by a constant percentage each time the cumulative quantity of units produced doubles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xmlns="" val="190262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this example of a cumulative average-time model, the cumulative average time per unit declines by a constant percentage each time the cumulative quantity of units produced doubles.</a:t>
            </a:r>
          </a:p>
          <a:p>
            <a:pPr eaLnBrk="1" hangingPunct="1"/>
            <a:r>
              <a:rPr lang="en-US" altLang="en-US" dirty="0"/>
              <a:t>As the number of units produced doubles from 1 to 2, the cumulative average time per unit declines from 100 hours to 80% of 100 hours.</a:t>
            </a:r>
          </a:p>
          <a:p>
            <a:pPr eaLnBrk="1" hangingPunct="1"/>
            <a:r>
              <a:rPr lang="en-US" altLang="en-US" dirty="0"/>
              <a:t>As the number of units doubles from 2 to 4, the cumulative average time per unit declines to 80% of 80 hours (64 hours).   </a:t>
            </a:r>
          </a:p>
          <a:p>
            <a:pPr eaLnBrk="1" hangingPunct="1"/>
            <a:r>
              <a:rPr lang="el-GR" altLang="en-US" dirty="0"/>
              <a:t>Εικόνα</a:t>
            </a:r>
            <a:r>
              <a:rPr lang="en-US" altLang="en-US" dirty="0"/>
              <a:t> 10-10</a:t>
            </a:r>
            <a:r>
              <a:rPr lang="en-US" altLang="en-US" u="sng" dirty="0"/>
              <a:t>,</a:t>
            </a:r>
            <a:r>
              <a:rPr lang="en-US" altLang="en-US" dirty="0"/>
              <a:t> page 411</a:t>
            </a:r>
            <a:r>
              <a:rPr lang="en-US" altLang="en-US" u="sng" dirty="0"/>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xmlns="" val="2216362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this examples of a unit-time learning model, the incremental time needed to produce the last unit declines by a constant percentage each time the cumulative quantity of units produced doubles.</a:t>
            </a:r>
          </a:p>
          <a:p>
            <a:pPr eaLnBrk="1" hangingPunct="1"/>
            <a:r>
              <a:rPr lang="en-US" altLang="en-US" dirty="0"/>
              <a:t>With this model, the 80% means that when the quantity of units produced is doubled from X to 2X, the time needed to produce the unit corresponding to 2X is 80% of the time needed to produce the </a:t>
            </a:r>
            <a:r>
              <a:rPr lang="en-US" altLang="en-US" dirty="0" err="1"/>
              <a:t>Xth</a:t>
            </a:r>
            <a:r>
              <a:rPr lang="en-US" altLang="en-US" dirty="0"/>
              <a:t> unit.</a:t>
            </a:r>
          </a:p>
          <a:p>
            <a:pPr eaLnBrk="1" hangingPunct="1"/>
            <a:r>
              <a:rPr lang="el-GR" altLang="en-US" dirty="0"/>
              <a:t>Εικόνα</a:t>
            </a:r>
            <a:r>
              <a:rPr lang="en-US" altLang="en-US" dirty="0"/>
              <a:t> 10-11</a:t>
            </a:r>
            <a:r>
              <a:rPr lang="en-US" altLang="en-US" u="sng" dirty="0"/>
              <a:t>,</a:t>
            </a:r>
            <a:r>
              <a:rPr lang="en-US" altLang="en-US" dirty="0"/>
              <a:t> page 412</a:t>
            </a:r>
            <a:r>
              <a:rPr lang="en-US" altLang="en-US" u="sng" dirty="0"/>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xmlns="" val="758010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Assuming the learning rate is the same for both models, the cumulative average-time learning model represents a faster pace of learning.</a:t>
            </a:r>
          </a:p>
          <a:p>
            <a:pPr eaLnBrk="1" hangingPunct="1"/>
            <a:r>
              <a:rPr lang="en-US" altLang="en-US" dirty="0"/>
              <a:t>How do managers choose which model and what percent learning curve to use?  They do so on a case-by-case basis.  Engineers, plant managers and workers are all a good source of information on the amount and type of learning actually occurring as production increases.  </a:t>
            </a:r>
          </a:p>
          <a:p>
            <a:pPr eaLnBrk="1" hangingPunct="1"/>
            <a:r>
              <a:rPr lang="el-GR" altLang="en-US" dirty="0"/>
              <a:t>Εικόνα</a:t>
            </a:r>
            <a:r>
              <a:rPr lang="en-US" altLang="en-US" dirty="0"/>
              <a:t> 10-12</a:t>
            </a:r>
            <a:r>
              <a:rPr lang="en-US" altLang="en-US" u="sng" dirty="0"/>
              <a:t>,</a:t>
            </a:r>
            <a:r>
              <a:rPr lang="en-US" altLang="en-US" dirty="0"/>
              <a:t>  page 413</a:t>
            </a:r>
            <a:r>
              <a:rPr lang="en-US" altLang="en-US" u="sng" dirty="0"/>
              <a: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xmlns="" val="3951561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this table, we see the predicted costs based on the cumulative average-time learning curve.  The learning models we’ve been discussing provide managers with information necessary to predict costs.  They can also be used for performance evaluation.  </a:t>
            </a:r>
          </a:p>
          <a:p>
            <a:pPr eaLnBrk="1" hangingPunct="1"/>
            <a:r>
              <a:rPr lang="el-GR" altLang="en-US" dirty="0"/>
              <a:t>Εικόνα</a:t>
            </a:r>
            <a:r>
              <a:rPr lang="en-US" altLang="en-US" dirty="0"/>
              <a:t> 10-13</a:t>
            </a:r>
            <a:r>
              <a:rPr lang="en-US" altLang="en-US" u="sng" dirty="0"/>
              <a:t>,</a:t>
            </a:r>
            <a:r>
              <a:rPr lang="en-US" altLang="en-US" dirty="0"/>
              <a:t> page 414</a:t>
            </a:r>
            <a:r>
              <a:rPr lang="en-US" altLang="en-US" u="sng" dirty="0"/>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xmlns="" val="59044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2071" indent="-272071">
              <a:buFont typeface="Wingdings 2"/>
              <a:buChar char=""/>
              <a:defRPr/>
            </a:pPr>
            <a:r>
              <a:rPr lang="en-US" altLang="en-US" sz="1200" dirty="0"/>
              <a:t>A cost function is a mathematical description of how a cost changes with changes in the level of an activity relating to that cost.</a:t>
            </a:r>
          </a:p>
          <a:p>
            <a:pPr marL="272071" indent="-272071">
              <a:buFont typeface="Wingdings 2"/>
              <a:buChar char=""/>
              <a:defRPr/>
            </a:pPr>
            <a:r>
              <a:rPr lang="en-US" altLang="en-US" sz="1200" dirty="0"/>
              <a:t>Managers often estimate cost functions based on two assumptions:</a:t>
            </a:r>
          </a:p>
          <a:p>
            <a:pPr marL="516934" lvl="1">
              <a:buClr>
                <a:schemeClr val="accent4"/>
              </a:buClr>
              <a:buFont typeface="Wingdings 2"/>
              <a:buChar char=""/>
              <a:defRPr/>
            </a:pPr>
            <a:r>
              <a:rPr lang="en-US" altLang="en-US" sz="1200" dirty="0"/>
              <a:t>Variations in the level of a single activity (the cost driver) explain the variations in the related total costs, and</a:t>
            </a:r>
          </a:p>
          <a:p>
            <a:pPr marL="516934" lvl="1">
              <a:buClr>
                <a:schemeClr val="accent4"/>
              </a:buClr>
              <a:buFont typeface="Wingdings 2"/>
              <a:buChar char=""/>
              <a:defRPr/>
            </a:pPr>
            <a:r>
              <a:rPr lang="en-US" altLang="en-US" sz="1200" dirty="0"/>
              <a:t>Cost behavior is approximated by a linear cost function within the relevant range.</a:t>
            </a:r>
          </a:p>
          <a:p>
            <a:r>
              <a:rPr lang="en-US" sz="1200" dirty="0"/>
              <a:t>For a LINEAR cost</a:t>
            </a:r>
            <a:r>
              <a:rPr lang="en-US" sz="1200" baseline="0" dirty="0"/>
              <a:t> function, total cost versus the level of a single activity related to that cost is a straight line within the relevant range.</a:t>
            </a:r>
          </a:p>
          <a:p>
            <a:r>
              <a:rPr lang="en-US" sz="1200" baseline="0" dirty="0"/>
              <a:t>These assumptions are used throughout most, but not all, of this chapter because not all cost functions are linear and can be explained by a single activity.</a:t>
            </a:r>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xmlns="" val="3767940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t>The ideal database for estimating cost functions quantitatively has two characteristics:</a:t>
            </a:r>
          </a:p>
          <a:p>
            <a:pPr marL="585707" indent="-585707">
              <a:buFont typeface="Wingdings" pitchFamily="2" charset="2"/>
              <a:buAutoNum type="arabicPeriod"/>
              <a:defRPr/>
            </a:pPr>
            <a:r>
              <a:rPr lang="en-US" altLang="en-US" dirty="0"/>
              <a:t>The database should contain numerous reliably measured observations of the cost driver and the related costs.</a:t>
            </a:r>
          </a:p>
          <a:p>
            <a:pPr marL="585707" indent="-585707">
              <a:buFont typeface="Wingdings" pitchFamily="2" charset="2"/>
              <a:buAutoNum type="arabicPeriod"/>
              <a:defRPr/>
            </a:pPr>
            <a:r>
              <a:rPr lang="en-US" altLang="en-US" dirty="0"/>
              <a:t>The database should consider many values spanning a wide range for the cost driver.</a:t>
            </a:r>
          </a:p>
          <a:p>
            <a:pPr eaLnBrk="1" hangingPunct="1">
              <a:spcBef>
                <a:spcPct val="0"/>
              </a:spcBef>
              <a:defRPr/>
            </a:pPr>
            <a:r>
              <a:rPr lang="en-US" altLang="en-US" dirty="0"/>
              <a:t>Unfortunately, management accountants typically do not have the advantage of working with a database having both characteristics.  Let’s consider some frequently encountered data problems and what we can do to overcome them.</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xmlns="" val="1331373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Let’s take a look at some data problems and how we might resolve them:</a:t>
            </a:r>
          </a:p>
          <a:p>
            <a:pPr marL="510132" indent="-510132">
              <a:buFont typeface="+mj-lt"/>
              <a:buAutoNum type="arabicPeriod"/>
              <a:defRPr/>
            </a:pPr>
            <a:r>
              <a:rPr lang="en-US" altLang="en-US" dirty="0"/>
              <a:t>The time period for measuring the dependent variable does not properly match the period for measuring the cost driver.  SOLUTION:  The analyst should match the costs with the cost driver.</a:t>
            </a:r>
          </a:p>
          <a:p>
            <a:pPr marL="510132" indent="-510132">
              <a:buFont typeface="+mj-lt"/>
              <a:buAutoNum type="arabicPeriod"/>
              <a:defRPr/>
            </a:pPr>
            <a:r>
              <a:rPr lang="en-US" altLang="en-US" dirty="0"/>
              <a:t>Fixed costs are allocated as if they are variable.  SOLUTION:  The analyst should carefully distinguish fixed costs from variable costs and not treat allocated fixed cost per unit as a variable cost.</a:t>
            </a:r>
          </a:p>
          <a:p>
            <a:pPr marL="510132" indent="-510132">
              <a:buFont typeface="+mj-lt"/>
              <a:buAutoNum type="arabicPeriod"/>
              <a:defRPr/>
            </a:pPr>
            <a:r>
              <a:rPr lang="en-US" altLang="en-US" dirty="0"/>
              <a:t>Data are either not available for all observations or are not uniformly reliable.  SOLUTION:  The analyst should design data collection reports that regularly and routinely obtain the required data and should follow up immediately whenever data are missing.</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xmlns="" val="103586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0132" indent="-510132">
              <a:lnSpc>
                <a:spcPct val="90000"/>
              </a:lnSpc>
              <a:buFont typeface="+mj-lt"/>
              <a:buAutoNum type="arabicPeriod" startAt="4"/>
              <a:defRPr/>
            </a:pPr>
            <a:r>
              <a:rPr lang="en-US" altLang="en-US" dirty="0"/>
              <a:t>Extreme values of observations occur.  SOLUTION:  The analyst should adjust or eliminate the unusual observations before using the data to estimate a cost relationship.</a:t>
            </a:r>
          </a:p>
          <a:p>
            <a:pPr marL="510132" indent="-510132">
              <a:lnSpc>
                <a:spcPct val="90000"/>
              </a:lnSpc>
              <a:buFont typeface="+mj-lt"/>
              <a:buAutoNum type="arabicPeriod" startAt="4"/>
              <a:defRPr/>
            </a:pPr>
            <a:r>
              <a:rPr lang="en-US" altLang="en-US" dirty="0"/>
              <a:t>There is no homogeneous relationship between the cost driver and the individual cost items in the dependent variable-cost pool. (A homogeneous relationship exists when each activity whose costs are included in the dependent variable has the same cost driver.)  SOLUTION:  The analyst should estimate costs separately for each activity or estimate the cost function with multiple independent variables using multiple regression.</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xmlns="" val="3524524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0132" indent="-510132">
              <a:buFont typeface="+mj-lt"/>
              <a:buAutoNum type="arabicPeriod" startAt="6"/>
              <a:defRPr/>
            </a:pPr>
            <a:r>
              <a:rPr lang="en-US" altLang="en-US" dirty="0"/>
              <a:t>The relationship between the cost driver and the cost is not stationary.  This can occur when the underlying process that generated the observations has not remained stable over time.  SOLUTION:  Estimate cost relationships separately for each period before and after the change.  Then, if the estimated coefficients for the two periods are similar, the analyst can pool the data to estimate a single cost relationship.</a:t>
            </a:r>
          </a:p>
          <a:p>
            <a:pPr marL="510132" indent="-510132">
              <a:buFont typeface="+mj-lt"/>
              <a:buAutoNum type="arabicPeriod" startAt="6"/>
              <a:defRPr/>
            </a:pPr>
            <a:r>
              <a:rPr lang="en-US" altLang="en-US" dirty="0"/>
              <a:t>Inflation has affected the costs, the cost driver, or both.  SOLUTION:  The analyst should remove purely inflationary price effects from the data by dividing each cost by the price index on the date the cost was incurred.</a:t>
            </a:r>
          </a:p>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xmlns="" val="252553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will be very helpful to you, as you study, to check if you can identify and describe each of these terms.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xmlns="" val="2045023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will be very helpful to you, as you study, to check if you can identify and describe each of these terms.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xmlns="" val="3718410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will be very helpful to you, as you study, to check if you can identify and describe each of these terms.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xmlns="" val="3464420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82" name="Shape 2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967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a:t>From prior chapters, we are familiar with the distinction between variable and fixed costs and in this chapter, we introduce mixed costs.</a:t>
            </a:r>
          </a:p>
          <a:p>
            <a:pPr marL="272071" indent="-272071">
              <a:lnSpc>
                <a:spcPct val="90000"/>
              </a:lnSpc>
              <a:buFont typeface="Wingdings 2"/>
              <a:buChar char=""/>
              <a:defRPr/>
            </a:pPr>
            <a:r>
              <a:rPr lang="en-US" altLang="en-US" dirty="0"/>
              <a:t>Variable costs—costs that change in total in relation to some chosen activity or output.</a:t>
            </a:r>
          </a:p>
          <a:p>
            <a:pPr marL="272071" indent="-272071">
              <a:lnSpc>
                <a:spcPct val="90000"/>
              </a:lnSpc>
              <a:buFont typeface="Wingdings 2"/>
              <a:buChar char=""/>
              <a:defRPr/>
            </a:pPr>
            <a:r>
              <a:rPr lang="en-US" altLang="en-US" dirty="0"/>
              <a:t>Fixed costs—costs that do not change in total in relation to some chosen activity or output.</a:t>
            </a:r>
          </a:p>
          <a:p>
            <a:pPr marL="272071" indent="-272071">
              <a:lnSpc>
                <a:spcPct val="90000"/>
              </a:lnSpc>
              <a:buFont typeface="Wingdings 2"/>
              <a:buChar char=""/>
              <a:defRPr/>
            </a:pPr>
            <a:r>
              <a:rPr lang="en-US" altLang="en-US" dirty="0"/>
              <a:t>Mixed costs—costs that have both fixed and variable components; also called </a:t>
            </a:r>
            <a:r>
              <a:rPr lang="en-US" altLang="en-US" dirty="0" err="1"/>
              <a:t>semivariable</a:t>
            </a:r>
            <a:r>
              <a:rPr lang="en-US" altLang="en-US" dirty="0"/>
              <a:t> costs.</a:t>
            </a:r>
          </a:p>
          <a:p>
            <a:pPr>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xmlns="" val="161521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Presented here is the linear cost function:  y = a + </a:t>
            </a:r>
            <a:r>
              <a:rPr lang="en-US" altLang="en-US" dirty="0" err="1"/>
              <a:t>bX</a:t>
            </a:r>
            <a:r>
              <a:rPr lang="en-US" altLang="en-US" dirty="0"/>
              <a:t> where y is the cost that is being predicted; a is the fixed cost; b is the variable cost per unit and X is the cost driver, the independent variable.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36858" indent="-283407" eaLnBrk="0" hangingPunct="0">
              <a:defRPr>
                <a:solidFill>
                  <a:schemeClr val="tx1"/>
                </a:solidFill>
                <a:latin typeface="Arial" panose="020B0604020202020204" pitchFamily="34" charset="0"/>
                <a:cs typeface="Arial" panose="020B0604020202020204" pitchFamily="34" charset="0"/>
              </a:defRPr>
            </a:lvl2pPr>
            <a:lvl3pPr marL="1133627" indent="-226725" eaLnBrk="0" hangingPunct="0">
              <a:defRPr>
                <a:solidFill>
                  <a:schemeClr val="tx1"/>
                </a:solidFill>
                <a:latin typeface="Arial" panose="020B0604020202020204" pitchFamily="34" charset="0"/>
                <a:cs typeface="Arial" panose="020B0604020202020204" pitchFamily="34" charset="0"/>
              </a:defRPr>
            </a:lvl3pPr>
            <a:lvl4pPr marL="1587078" indent="-226725" eaLnBrk="0" hangingPunct="0">
              <a:defRPr>
                <a:solidFill>
                  <a:schemeClr val="tx1"/>
                </a:solidFill>
                <a:latin typeface="Arial" panose="020B0604020202020204" pitchFamily="34" charset="0"/>
                <a:cs typeface="Arial" panose="020B0604020202020204" pitchFamily="34" charset="0"/>
              </a:defRPr>
            </a:lvl4pPr>
            <a:lvl5pPr marL="2040529" indent="-226725" eaLnBrk="0" hangingPunct="0">
              <a:defRPr>
                <a:solidFill>
                  <a:schemeClr val="tx1"/>
                </a:solidFill>
                <a:latin typeface="Arial" panose="020B0604020202020204" pitchFamily="34" charset="0"/>
                <a:cs typeface="Arial" panose="020B0604020202020204" pitchFamily="34" charset="0"/>
              </a:defRPr>
            </a:lvl5pPr>
            <a:lvl6pPr marL="2493980"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47431"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0882"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4333" indent="-2267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4DC859-CF19-4255-9881-18A914C40855}" type="slidenum">
              <a:rPr lang="en-US" altLang="en-US"/>
              <a:pPr eaLnBrk="1" hangingPunct="1"/>
              <a:t>6</a:t>
            </a:fld>
            <a:endParaRPr lang="en-US" altLang="en-US"/>
          </a:p>
        </p:txBody>
      </p:sp>
    </p:spTree>
    <p:extLst>
      <p:ext uri="{BB962C8B-B14F-4D97-AF65-F5344CB8AC3E}">
        <p14:creationId xmlns:p14="http://schemas.microsoft.com/office/powerpoint/2010/main" xmlns="" val="143346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statistics,</a:t>
            </a:r>
            <a:r>
              <a:rPr lang="en-US" baseline="0" dirty="0"/>
              <a:t> we use the same cost function so let’s review the differences in terminology.</a:t>
            </a:r>
          </a:p>
          <a:p>
            <a:r>
              <a:rPr lang="en-US" baseline="0" dirty="0"/>
              <a:t>Accounting Variable Cost = Statistics Slope or Slope Coefficient (the amount by which total cost changes when a one-unit change occurs in the level of activity)</a:t>
            </a:r>
          </a:p>
          <a:p>
            <a:r>
              <a:rPr lang="en-US" baseline="0" dirty="0"/>
              <a:t>Accounting Fixed Cost = Intercept or Constant  (the component of the total cost that does not vary with changes in the level of the activity)</a:t>
            </a:r>
          </a:p>
          <a:p>
            <a:r>
              <a:rPr lang="en-US" baseline="0" dirty="0"/>
              <a:t>Accounting Mixed Cost = Linear Cost Function (a cost that has both fixed and variable elements)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xmlns="" val="102565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a graphical representation of the linear cost function.  In the first panel</a:t>
            </a:r>
            <a:r>
              <a:rPr lang="en-US" baseline="0" dirty="0"/>
              <a:t> are the variable costs associated with use of CPU hours.  In Panel B are the fixed costs associated with a relevant range of 4,000 to 8,000 CPU hours and in Panel Ca are the mixed costs, consisting of $300 per period plus $0.20 per hour.</a:t>
            </a:r>
          </a:p>
          <a:p>
            <a:r>
              <a:rPr lang="el-GR" baseline="0" dirty="0"/>
              <a:t>Εικόνα</a:t>
            </a:r>
            <a:r>
              <a:rPr lang="en-US" baseline="0" dirty="0"/>
              <a:t> 10-2</a:t>
            </a:r>
            <a:r>
              <a:rPr lang="en-US" u="sng" baseline="0" dirty="0"/>
              <a:t>,</a:t>
            </a:r>
            <a:r>
              <a:rPr lang="en-US" baseline="0" dirty="0"/>
              <a:t> page 393</a:t>
            </a:r>
            <a:r>
              <a:rPr lang="en-US" u="sng" baseline="0" dirty="0"/>
              <a:t>.</a:t>
            </a:r>
            <a:endParaRPr lang="en-US" u="sng"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xmlns="" val="344513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 discussion of issues relating to estimating cost functions, it is</a:t>
            </a:r>
            <a:r>
              <a:rPr lang="en-US" baseline="0" dirty="0"/>
              <a:t> important to review the three criteria we learned about in </a:t>
            </a:r>
            <a:r>
              <a:rPr lang="el-GR" u="sng" baseline="0" dirty="0"/>
              <a:t>Κεφάλαιο </a:t>
            </a:r>
            <a:r>
              <a:rPr lang="en-US" baseline="0" dirty="0"/>
              <a:t>2 used to classify a cost as fixed or variable.</a:t>
            </a:r>
          </a:p>
          <a:p>
            <a:r>
              <a:rPr lang="en-US" baseline="0" dirty="0"/>
              <a:t>Those criteria are:</a:t>
            </a:r>
          </a:p>
          <a:p>
            <a:pPr marL="585707" indent="-585707">
              <a:buFont typeface="Wingdings" panose="05000000000000000000" pitchFamily="2" charset="2"/>
              <a:buAutoNum type="arabicPeriod"/>
            </a:pPr>
            <a:r>
              <a:rPr lang="en-US" altLang="en-US" dirty="0"/>
              <a:t>Choice of cost object—different objects may result in different classification of the same cost.</a:t>
            </a:r>
          </a:p>
          <a:p>
            <a:pPr marL="585707" indent="-585707">
              <a:buFont typeface="Wingdings" panose="05000000000000000000" pitchFamily="2" charset="2"/>
              <a:buAutoNum type="arabicPeriod"/>
            </a:pPr>
            <a:r>
              <a:rPr lang="en-US" altLang="en-US" dirty="0"/>
              <a:t>Time horizon—the longer the period, the more likely the cost will be variable.</a:t>
            </a:r>
          </a:p>
          <a:p>
            <a:pPr marL="585707" indent="-585707">
              <a:buFont typeface="Wingdings" panose="05000000000000000000" pitchFamily="2" charset="2"/>
              <a:buAutoNum type="arabicPeriod"/>
            </a:pPr>
            <a:r>
              <a:rPr lang="en-US" altLang="en-US" dirty="0"/>
              <a:t>Relevant range—behavior is predictable only within this band of activity.</a:t>
            </a:r>
          </a:p>
          <a:p>
            <a:endParaRPr lang="en-US" dirty="0"/>
          </a:p>
          <a:p>
            <a:r>
              <a:rPr lang="en-US" dirty="0"/>
              <a:t>Managers</a:t>
            </a:r>
            <a:r>
              <a:rPr lang="en-US" baseline="0" dirty="0"/>
              <a:t> use cost estimation to measure a relationship based on data from past costs and the related level of an activity.  Managers are interested in estimating past cost functions primarily because they can help them make more accurate cost predictions, or forecasts, of future costs.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xmlns="" val="2434823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Footer Placeholder 2"/>
          <p:cNvSpPr txBox="1">
            <a:spLocks/>
          </p:cNvSpPr>
          <p:nvPr userDrawn="1"/>
        </p:nvSpPr>
        <p:spPr>
          <a:xfrm>
            <a:off x="152400" y="6430259"/>
            <a:ext cx="8595360" cy="235463"/>
          </a:xfrm>
          <a:prstGeom prst="rect">
            <a:avLst/>
          </a:prstGeom>
        </p:spPr>
        <p:txBody>
          <a:bodyP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800" y="6420012"/>
            <a:ext cx="918000" cy="279915"/>
          </a:xfrm>
          <a:prstGeom prst="rect">
            <a:avLst/>
          </a:prstGeom>
        </p:spPr>
      </p:pic>
    </p:spTree>
    <p:extLst>
      <p:ext uri="{BB962C8B-B14F-4D97-AF65-F5344CB8AC3E}">
        <p14:creationId xmlns:p14="http://schemas.microsoft.com/office/powerpoint/2010/main" xmlns=""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152400" y="6430259"/>
            <a:ext cx="8595360" cy="235463"/>
          </a:xfrm>
          <a:prstGeom prst="rect">
            <a:avLst/>
          </a:prstGeom>
        </p:spPr>
        <p:txBody>
          <a:bodyPr/>
          <a:lstStyle>
            <a:lvl1pPr algn="r">
              <a:defRPr sz="1100"/>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800" y="6420012"/>
            <a:ext cx="918000" cy="279915"/>
          </a:xfrm>
          <a:prstGeom prst="rect">
            <a:avLst/>
          </a:prstGeom>
        </p:spPr>
      </p:pic>
    </p:spTree>
    <p:extLst>
      <p:ext uri="{BB962C8B-B14F-4D97-AF65-F5344CB8AC3E}">
        <p14:creationId xmlns:p14="http://schemas.microsoft.com/office/powerpoint/2010/main" xmlns=""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A9DF6EFB-3F44-496C-A842-1E0B3D3B975A}" type="datetimeFigureOut">
              <a:rPr lang="en-US" smtClean="0"/>
              <a:pPr/>
              <a:t>10/6/2024</a:t>
            </a:fld>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413020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FAB6944-8C02-4B20-B0AA-891658543E2C}"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9" name="TextBox 8"/>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 Pearson Education, Ltd</a:t>
            </a:r>
            <a:r>
              <a:rPr lang="en-US" altLang="en-US" sz="1200" b="0" dirty="0">
                <a:latin typeface="Verdana" panose="020B0604030504040204" pitchFamily="34" charset="0"/>
                <a:ea typeface="Verdana" panose="020B0604030504040204" pitchFamily="34" charset="0"/>
                <a:cs typeface="Verdana" panose="020B0604030504040204" pitchFamily="34" charset="0"/>
              </a:rPr>
              <a:t>. All Rights Reserved.</a:t>
            </a:r>
          </a:p>
        </p:txBody>
      </p:sp>
    </p:spTree>
    <p:extLst>
      <p:ext uri="{BB962C8B-B14F-4D97-AF65-F5344CB8AC3E}">
        <p14:creationId xmlns:p14="http://schemas.microsoft.com/office/powerpoint/2010/main" xmlns="" val="273766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88D46458-8A45-4664-9F80-C06F194D1C11}" type="datetime1">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4" name="TextBox 13"/>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 Pearson Education, Ltd</a:t>
            </a:r>
            <a:r>
              <a:rPr lang="en-US" altLang="en-US" sz="1200" b="0" dirty="0">
                <a:latin typeface="Verdana" panose="020B0604030504040204" pitchFamily="34" charset="0"/>
                <a:ea typeface="Verdana" panose="020B0604030504040204" pitchFamily="34" charset="0"/>
                <a:cs typeface="Verdana" panose="020B0604030504040204" pitchFamily="34" charset="0"/>
              </a:rPr>
              <a:t>. All Rights Reserved.</a:t>
            </a:r>
          </a:p>
        </p:txBody>
      </p:sp>
    </p:spTree>
    <p:extLst>
      <p:ext uri="{BB962C8B-B14F-4D97-AF65-F5344CB8AC3E}">
        <p14:creationId xmlns:p14="http://schemas.microsoft.com/office/powerpoint/2010/main" xmlns="" val="245782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24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B29AD930-DAF4-4544-9F96-2E0B2DCD6EFF}" type="datetime1">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51422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EEF604B1-765F-45AA-A171-7233A4163C0E}" type="datetime1">
              <a:rPr lang="en-US" smtClean="0"/>
              <a:pPr/>
              <a:t>10/6/2024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07337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01C80FD3-FFB9-4C8D-B659-4F8471E6647E}"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977738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46250570-ECE2-48E6-BCEC-119A658FD60E}" type="datetime1">
              <a:rPr lang="en-US" smtClean="0"/>
              <a:pPr/>
              <a:t>10/6/2024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12" name="TextBox 11"/>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 Pearson Education, Ltd</a:t>
            </a:r>
            <a:r>
              <a:rPr lang="en-US" altLang="en-US" sz="1200" b="0" dirty="0">
                <a:latin typeface="Verdana" panose="020B0604030504040204" pitchFamily="34" charset="0"/>
                <a:ea typeface="Verdana" panose="020B0604030504040204" pitchFamily="34" charset="0"/>
                <a:cs typeface="Verdana" panose="020B0604030504040204" pitchFamily="34" charset="0"/>
              </a:rPr>
              <a:t>. All Rights Reserved.</a:t>
            </a:r>
          </a:p>
        </p:txBody>
      </p:sp>
    </p:spTree>
    <p:extLst>
      <p:ext uri="{BB962C8B-B14F-4D97-AF65-F5344CB8AC3E}">
        <p14:creationId xmlns:p14="http://schemas.microsoft.com/office/powerpoint/2010/main" xmlns="" val="4185379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775468-395A-4F77-B53D-5807151D8AC4}"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68120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964868-39F0-49A6-82BD-178C14600D9C}"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71873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52400" y="6430259"/>
            <a:ext cx="8595360" cy="235463"/>
          </a:xfrm>
          <a:prstGeom prst="rect">
            <a:avLst/>
          </a:prstGeom>
        </p:spPr>
        <p:txBody>
          <a:bodyPr/>
          <a:lstStyle>
            <a:lvl1pPr algn="r">
              <a:defRPr/>
            </a:lvl1pPr>
          </a:lstStyle>
          <a:p>
            <a:r>
              <a:rPr lang="en-US">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1"/>
          </p:nvPr>
        </p:nvSpPr>
        <p:spPr/>
        <p:txBody>
          <a:bodyPr/>
          <a:lstStyle/>
          <a:p>
            <a:fld id="{BA8F344D-63AF-490F-A225-2D729AE0A377}" type="datetime1">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800" y="6420012"/>
            <a:ext cx="918000" cy="279915"/>
          </a:xfrm>
          <a:prstGeom prst="rect">
            <a:avLst/>
          </a:prstGeom>
        </p:spPr>
      </p:pic>
    </p:spTree>
    <p:extLst>
      <p:ext uri="{BB962C8B-B14F-4D97-AF65-F5344CB8AC3E}">
        <p14:creationId xmlns:p14="http://schemas.microsoft.com/office/powerpoint/2010/main" xmlns=""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99CF03E-DAA5-4F96-9F1F-C0F357F9D395}" type="datetime1">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83031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5E16662B-7A18-4880-B2BD-24D6C2F5E0CA}" type="datetime1">
              <a:rPr lang="en-US" smtClean="0"/>
              <a:pPr/>
              <a:t>10/6/2024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7" name="TextBox 6"/>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 Pearson Education, Ltd</a:t>
            </a:r>
            <a:r>
              <a:rPr lang="en-US" altLang="en-US" sz="1200" b="0" dirty="0">
                <a:latin typeface="Verdana" panose="020B0604030504040204" pitchFamily="34" charset="0"/>
                <a:ea typeface="Verdana" panose="020B0604030504040204" pitchFamily="34" charset="0"/>
                <a:cs typeface="Verdana" panose="020B0604030504040204" pitchFamily="34" charset="0"/>
              </a:rPr>
              <a:t>. All Rights Reserved.</a:t>
            </a:r>
          </a:p>
        </p:txBody>
      </p:sp>
    </p:spTree>
    <p:extLst>
      <p:ext uri="{BB962C8B-B14F-4D97-AF65-F5344CB8AC3E}">
        <p14:creationId xmlns:p14="http://schemas.microsoft.com/office/powerpoint/2010/main" xmlns="" val="1768366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FA3"/>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6670715B-4465-4100-A145-45746CF7DE3A}" type="slidenum">
              <a:rPr lang="en-US"/>
              <a:pPr>
                <a:defRPr/>
              </a:pPr>
              <a:t>‹#›</a:t>
            </a:fld>
            <a:endParaRPr lang="en-US" dirty="0"/>
          </a:p>
        </p:txBody>
      </p:sp>
    </p:spTree>
    <p:extLst>
      <p:ext uri="{BB962C8B-B14F-4D97-AF65-F5344CB8AC3E}">
        <p14:creationId xmlns:p14="http://schemas.microsoft.com/office/powerpoint/2010/main" xmlns="" val="407522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1"/>
          </p:nvPr>
        </p:nvSpPr>
        <p:spPr/>
        <p:txBody>
          <a:bodyPr/>
          <a:lstStyle>
            <a:lvl1pPr>
              <a:defRPr/>
            </a:lvl1pPr>
          </a:lstStyle>
          <a:p>
            <a:pPr>
              <a:defRPr/>
            </a:pPr>
            <a:fld id="{89E0F49A-3581-4627-A690-D3EEA9FC4E3F}" type="slidenum">
              <a:rPr lang="en-US"/>
              <a:pPr>
                <a:defRPr/>
              </a:pPr>
              <a:t>‹#›</a:t>
            </a:fld>
            <a:endParaRPr lang="en-US" dirty="0"/>
          </a:p>
        </p:txBody>
      </p:sp>
    </p:spTree>
    <p:extLst>
      <p:ext uri="{BB962C8B-B14F-4D97-AF65-F5344CB8AC3E}">
        <p14:creationId xmlns:p14="http://schemas.microsoft.com/office/powerpoint/2010/main" xmlns="" val="542478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72366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DFB4AAE5-54CB-428F-8DC6-DA1EF11BE22D}" type="datetime1">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Footer Placeholder 2"/>
          <p:cNvSpPr>
            <a:spLocks noGrp="1"/>
          </p:cNvSpPr>
          <p:nvPr>
            <p:ph type="ftr" sz="quarter" idx="3"/>
          </p:nvPr>
        </p:nvSpPr>
        <p:spPr>
          <a:xfrm>
            <a:off x="152400" y="6430259"/>
            <a:ext cx="8595360" cy="235463"/>
          </a:xfrm>
          <a:prstGeom prst="rect">
            <a:avLst/>
          </a:prstGeom>
        </p:spPr>
        <p:txBody>
          <a:bodyPr/>
          <a:lstStyle>
            <a:lvl1pPr algn="r">
              <a:defRPr sz="1100"/>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xmlns=""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76200" y="6400800"/>
            <a:ext cx="8595360" cy="235463"/>
          </a:xfrm>
          <a:prstGeom prst="rect">
            <a:avLst/>
          </a:prstGeo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9" name="Date Placeholder 3"/>
          <p:cNvSpPr>
            <a:spLocks noGrp="1"/>
          </p:cNvSpPr>
          <p:nvPr>
            <p:ph type="dt" sz="half" idx="10"/>
          </p:nvPr>
        </p:nvSpPr>
        <p:spPr>
          <a:xfrm>
            <a:off x="6335713" y="113072"/>
            <a:ext cx="2133600" cy="182880"/>
          </a:xfrm>
        </p:spPr>
        <p:txBody>
          <a:bodyPr/>
          <a:lstStyle/>
          <a:p>
            <a:fld id="{A69C80C3-ED3E-4952-8595-844A9C143F9B}" type="datetime1">
              <a:rPr lang="en-US" smtClean="0"/>
              <a:pPr/>
              <a:t>10/6/2024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52400" y="6400800"/>
            <a:ext cx="8595360" cy="235463"/>
          </a:xfrm>
          <a:prstGeom prst="rect">
            <a:avLst/>
          </a:prstGeo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72C982CC-7775-4BFC-9B0B-99F909C1973D}"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5" name="Content Placeholder 4"/>
          <p:cNvSpPr>
            <a:spLocks noGrp="1"/>
          </p:cNvSpPr>
          <p:nvPr>
            <p:ph sz="quarter" idx="14"/>
          </p:nvPr>
        </p:nvSpPr>
        <p:spPr>
          <a:xfrm>
            <a:off x="685800" y="3505200"/>
            <a:ext cx="48768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2"/>
          <p:cNvSpPr>
            <a:spLocks noGrp="1"/>
          </p:cNvSpPr>
          <p:nvPr>
            <p:ph type="ftr" sz="quarter" idx="3"/>
          </p:nvPr>
        </p:nvSpPr>
        <p:spPr>
          <a:xfrm>
            <a:off x="152400" y="6430259"/>
            <a:ext cx="8595360" cy="235463"/>
          </a:xfrm>
          <a:prstGeom prst="rect">
            <a:avLst/>
          </a:prstGeom>
        </p:spPr>
        <p:txBody>
          <a:bodyPr/>
          <a:lstStyle>
            <a:lvl1pPr algn="r">
              <a:defRPr sz="1100"/>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4800" y="6420012"/>
            <a:ext cx="918000" cy="279915"/>
          </a:xfrm>
          <a:prstGeom prst="rect">
            <a:avLst/>
          </a:prstGeom>
        </p:spPr>
      </p:pic>
    </p:spTree>
    <p:extLst>
      <p:ext uri="{BB962C8B-B14F-4D97-AF65-F5344CB8AC3E}">
        <p14:creationId xmlns:p14="http://schemas.microsoft.com/office/powerpoint/2010/main" xmlns=""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76200" y="6400800"/>
            <a:ext cx="8595360" cy="235463"/>
          </a:xfrm>
          <a:prstGeom prst="rect">
            <a:avLst/>
          </a:prstGeo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DB2579FE-D821-463C-97EE-7D38FC64B1AE}"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76200" y="6477000"/>
            <a:ext cx="8595360" cy="235463"/>
          </a:xfrm>
          <a:prstGeom prst="rect">
            <a:avLst/>
          </a:prstGeo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B3D34241-71EA-4523-9B1D-427AE5C4D03D}" type="datetime1">
              <a:rPr lang="en-US" smtClean="0"/>
              <a:pPr/>
              <a:t>10/6/2024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76200" y="6400800"/>
            <a:ext cx="8595360" cy="235463"/>
          </a:xfrm>
          <a:prstGeom prst="rect">
            <a:avLst/>
          </a:prstGeo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3" name="Date Placeholder 2"/>
          <p:cNvSpPr>
            <a:spLocks noGrp="1"/>
          </p:cNvSpPr>
          <p:nvPr>
            <p:ph type="dt" sz="half" idx="10"/>
          </p:nvPr>
        </p:nvSpPr>
        <p:spPr/>
        <p:txBody>
          <a:bodyPr/>
          <a:lstStyle/>
          <a:p>
            <a:fld id="{922AC102-97F6-47C6-9BC0-17F4416B9321}" type="datetime1">
              <a:rPr lang="en-US" smtClean="0"/>
              <a:pPr/>
              <a:t>10/6/2024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CD15D2D-DC80-451B-A720-4ACDCFC42A85}" type="datetime1">
              <a:rPr lang="en-US" smtClean="0"/>
              <a:pPr/>
              <a:t>10/6/2024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Footer Placeholder 2"/>
          <p:cNvSpPr>
            <a:spLocks noGrp="1"/>
          </p:cNvSpPr>
          <p:nvPr>
            <p:ph type="ftr" sz="quarter" idx="3"/>
          </p:nvPr>
        </p:nvSpPr>
        <p:spPr>
          <a:xfrm>
            <a:off x="152400" y="6430259"/>
            <a:ext cx="8595360" cy="235463"/>
          </a:xfrm>
          <a:prstGeom prst="rect">
            <a:avLst/>
          </a:prstGeom>
        </p:spPr>
        <p:txBody>
          <a:bodyPr/>
          <a:lstStyle>
            <a:lvl1pPr algn="r">
              <a:defRPr sz="1100"/>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0" name="Picture 9" descr="Pearson Logo"/>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04800" y="6420012"/>
            <a:ext cx="918000" cy="279915"/>
          </a:xfrm>
          <a:prstGeom prst="rect">
            <a:avLst/>
          </a:prstGeom>
        </p:spPr>
      </p:pic>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9544A98-833B-44D6-883E-8490CDFFD75F}" type="datetime1">
              <a:rPr lang="en-US" smtClean="0"/>
              <a:pPr/>
              <a:t>10/6/2024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0" name="TextBox 9"/>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 Pearson Education, Ltd</a:t>
            </a:r>
            <a:r>
              <a:rPr lang="en-US" altLang="en-US" sz="1200" b="0" dirty="0">
                <a:latin typeface="Verdana" panose="020B0604030504040204" pitchFamily="34" charset="0"/>
                <a:ea typeface="Verdana" panose="020B0604030504040204" pitchFamily="34" charset="0"/>
                <a:cs typeface="Verdana" panose="020B0604030504040204" pitchFamily="34" charset="0"/>
              </a:rPr>
              <a:t>. All Rights Reserved.</a:t>
            </a:r>
          </a:p>
        </p:txBody>
      </p:sp>
    </p:spTree>
    <p:extLst>
      <p:ext uri="{BB962C8B-B14F-4D97-AF65-F5344CB8AC3E}">
        <p14:creationId xmlns:p14="http://schemas.microsoft.com/office/powerpoint/2010/main" xmlns="" val="21620302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quarter" idx="14"/>
          </p:nvPr>
        </p:nvSpPr>
        <p:spPr/>
        <p:txBody>
          <a:bodyPr/>
          <a:lstStyle/>
          <a:p>
            <a:pPr algn="ctr"/>
            <a:r>
              <a:rPr lang="el-GR" sz="3200" b="1" dirty="0"/>
              <a:t>Κεφάλαιο </a:t>
            </a:r>
            <a:r>
              <a:rPr lang="en-US" sz="3200" b="1" dirty="0"/>
              <a:t>10</a:t>
            </a:r>
          </a:p>
        </p:txBody>
      </p:sp>
      <p:sp>
        <p:nvSpPr>
          <p:cNvPr id="2" name="Text Placeholder 1"/>
          <p:cNvSpPr>
            <a:spLocks noGrp="1"/>
          </p:cNvSpPr>
          <p:nvPr>
            <p:ph type="body" sz="quarter" idx="15"/>
          </p:nvPr>
        </p:nvSpPr>
        <p:spPr/>
        <p:txBody>
          <a:bodyPr/>
          <a:lstStyle/>
          <a:p>
            <a:pPr algn="ctr"/>
            <a:r>
              <a:rPr lang="el-GR" sz="2400" dirty="0"/>
              <a:t>Προσδιορισμός του Τρόπου Συμπεριφοράς του Κόστους</a:t>
            </a:r>
            <a:endParaRPr lang="en-GB" sz="2400" dirty="0"/>
          </a:p>
        </p:txBody>
      </p:sp>
      <p:sp>
        <p:nvSpPr>
          <p:cNvPr id="3" name="Text Placeholder 2"/>
          <p:cNvSpPr>
            <a:spLocks noGrp="1"/>
          </p:cNvSpPr>
          <p:nvPr>
            <p:ph type="body" sz="quarter" idx="16"/>
          </p:nvPr>
        </p:nvSpPr>
        <p:spPr>
          <a:xfrm>
            <a:off x="2286000" y="6400800"/>
            <a:ext cx="6629400" cy="328746"/>
          </a:xfrm>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2015 Pearson Education, Ltd. All Rights Reserved.</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68578" y="1553589"/>
            <a:ext cx="3657600" cy="4317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itle 1"/>
          <p:cNvSpPr>
            <a:spLocks noGrp="1"/>
          </p:cNvSpPr>
          <p:nvPr>
            <p:ph type="title"/>
          </p:nvPr>
        </p:nvSpPr>
        <p:spPr>
          <a:xfrm>
            <a:off x="457200" y="215372"/>
            <a:ext cx="8229600" cy="546628"/>
          </a:xfrm>
        </p:spPr>
        <p:txBody>
          <a:bodyPr/>
          <a:lstStyle/>
          <a:p>
            <a:r>
              <a:rPr lang="el-GR" sz="3600" dirty="0"/>
              <a:t>Λογιστική Κόστους</a:t>
            </a:r>
            <a:r>
              <a:rPr lang="en-US" sz="3600" dirty="0"/>
              <a:t> </a:t>
            </a:r>
            <a:endParaRPr lang="en-US" sz="3600" dirty="0">
              <a:latin typeface="+mj-lt"/>
            </a:endParaRPr>
          </a:p>
        </p:txBody>
      </p:sp>
      <p:sp>
        <p:nvSpPr>
          <p:cNvPr id="12" name="Text Placeholder 4"/>
          <p:cNvSpPr>
            <a:spLocks noGrp="1"/>
          </p:cNvSpPr>
          <p:nvPr>
            <p:ph type="body" sz="quarter" idx="13"/>
          </p:nvPr>
        </p:nvSpPr>
        <p:spPr>
          <a:xfrm>
            <a:off x="457200" y="914400"/>
            <a:ext cx="8229600" cy="478970"/>
          </a:xfrm>
        </p:spPr>
        <p:txBody>
          <a:bodyPr/>
          <a:lstStyle/>
          <a:p>
            <a:r>
              <a:rPr lang="en-IN" sz="2400" dirty="0"/>
              <a:t>Sixteenth Edition, Global Edition</a:t>
            </a:r>
            <a:endParaRPr lang="en-US" sz="2400" dirty="0"/>
          </a:p>
        </p:txBody>
      </p:sp>
    </p:spTree>
    <p:extLst>
      <p:ext uri="{BB962C8B-B14F-4D97-AF65-F5344CB8AC3E}">
        <p14:creationId xmlns:p14="http://schemas.microsoft.com/office/powerpoint/2010/main" xmlns="" val="50765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latin typeface="+mj-lt"/>
              </a:rPr>
              <a:t>Το Κριτήριο Αιτίου-Αποτελέσματος</a:t>
            </a:r>
            <a:r>
              <a:rPr lang="en-US" dirty="0">
                <a:latin typeface="+mj-lt"/>
              </a:rPr>
              <a:t> </a:t>
            </a:r>
            <a:r>
              <a:rPr lang="en-US" sz="2200" b="0" dirty="0">
                <a:latin typeface="+mj-lt"/>
              </a:rPr>
              <a:t>(</a:t>
            </a:r>
            <a:r>
              <a:rPr lang="el-GR" sz="2200" b="0" dirty="0">
                <a:latin typeface="+mj-lt"/>
              </a:rPr>
              <a:t>1 από 3</a:t>
            </a:r>
            <a:r>
              <a:rPr lang="en-US" sz="2200" b="0" dirty="0">
                <a:latin typeface="+mj-lt"/>
              </a:rPr>
              <a:t>)</a:t>
            </a:r>
          </a:p>
        </p:txBody>
      </p:sp>
      <p:sp>
        <p:nvSpPr>
          <p:cNvPr id="3" name="Content Placeholder"/>
          <p:cNvSpPr>
            <a:spLocks noGrp="1"/>
          </p:cNvSpPr>
          <p:nvPr>
            <p:ph idx="1"/>
          </p:nvPr>
        </p:nvSpPr>
        <p:spPr/>
        <p:txBody>
          <a:bodyPr>
            <a:normAutofit lnSpcReduction="10000"/>
          </a:bodyPr>
          <a:lstStyle/>
          <a:p>
            <a:r>
              <a:rPr lang="el-GR" sz="2400" dirty="0"/>
              <a:t>Το πιο σημαντικό ζήτημα στην εκτίμηση μιας συνάρτησης κόστους είναι να προσδιοριστεί αν υπάρχει σχέση αιτίου-αποτελέσματος μεταξύ του επιπέδου μιας δραστηριότητας και του κόστους που σχετίζεται με αυτήν</a:t>
            </a:r>
            <a:r>
              <a:rPr lang="en-US" altLang="en-US" sz="2400" dirty="0"/>
              <a:t>.</a:t>
            </a:r>
          </a:p>
          <a:p>
            <a:r>
              <a:rPr lang="el-GR" sz="2400" dirty="0"/>
              <a:t>ωρίς σχέση αιτίου-αποτελέσματος, οι μάνατζερ θα είναι λιγότερο σίγουροι για την ικανότητά τους να υπολογίζουν ή να προβλέπουν το κόστος</a:t>
            </a:r>
            <a:r>
              <a:rPr lang="en-US" altLang="en-US" sz="2400" dirty="0"/>
              <a:t>.</a:t>
            </a:r>
          </a:p>
          <a:p>
            <a:r>
              <a:rPr lang="el-GR" sz="2400" dirty="0"/>
              <a:t>Ανακαλέστε από το Κεφάλαιο 2 ότι όταν υπάρχει σχέση αιτίου-αποτελέσματος μεταξύ της αλλαγής στο επίπεδο μιας δραστηριότητας και της αλλαγής του επιπέδου του συνολικού κόστους, αναφερόμαστε στο μέτρο δραστηριότητας ως οδηγό του κόστους</a:t>
            </a:r>
            <a:r>
              <a:rPr lang="en-US" altLang="en-US" sz="2400" dirty="0"/>
              <a:t>.</a:t>
            </a:r>
          </a:p>
        </p:txBody>
      </p:sp>
    </p:spTree>
    <p:extLst>
      <p:ext uri="{BB962C8B-B14F-4D97-AF65-F5344CB8AC3E}">
        <p14:creationId xmlns:p14="http://schemas.microsoft.com/office/powerpoint/2010/main" xmlns="" val="252563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latin typeface="+mj-lt"/>
              </a:rPr>
              <a:t>Το Κριτήριο Αιτίου-Αποτελέσματος</a:t>
            </a:r>
            <a:r>
              <a:rPr lang="en-US" dirty="0">
                <a:latin typeface="+mj-lt"/>
              </a:rPr>
              <a:t> </a:t>
            </a:r>
            <a:r>
              <a:rPr lang="en-US" sz="2200" b="0" dirty="0">
                <a:latin typeface="+mj-lt"/>
              </a:rPr>
              <a:t>(</a:t>
            </a:r>
            <a:r>
              <a:rPr lang="el-GR" sz="2200" b="0" dirty="0">
                <a:latin typeface="+mj-lt"/>
              </a:rPr>
              <a:t>2 από 3</a:t>
            </a:r>
            <a:r>
              <a:rPr lang="en-US" sz="2200" b="0" dirty="0">
                <a:latin typeface="+mj-lt"/>
              </a:rPr>
              <a:t>)</a:t>
            </a:r>
          </a:p>
        </p:txBody>
      </p:sp>
      <p:sp>
        <p:nvSpPr>
          <p:cNvPr id="3" name="Content Placeholder"/>
          <p:cNvSpPr>
            <a:spLocks noGrp="1"/>
          </p:cNvSpPr>
          <p:nvPr>
            <p:ph idx="1"/>
          </p:nvPr>
        </p:nvSpPr>
        <p:spPr/>
        <p:txBody>
          <a:bodyPr>
            <a:normAutofit/>
          </a:bodyPr>
          <a:lstStyle/>
          <a:p>
            <a:pPr>
              <a:lnSpc>
                <a:spcPct val="90000"/>
              </a:lnSpc>
              <a:defRPr/>
            </a:pPr>
            <a:r>
              <a:rPr lang="el-GR" sz="2400" dirty="0"/>
              <a:t>Η σχέση αιτίου-αποτελέσματος μπορεί να προκύψει ως αποτέλεσμα των εξής</a:t>
            </a:r>
            <a:r>
              <a:rPr lang="en-US" altLang="en-US" sz="2400" dirty="0"/>
              <a:t>:</a:t>
            </a:r>
          </a:p>
          <a:p>
            <a:pPr marL="521208" lvl="1">
              <a:lnSpc>
                <a:spcPct val="90000"/>
              </a:lnSpc>
              <a:buFont typeface="Wingdings 2"/>
              <a:buChar char=""/>
              <a:defRPr/>
            </a:pPr>
            <a:r>
              <a:rPr lang="el-GR" sz="2400" dirty="0"/>
              <a:t>Μια φυσική σχέση μεταξύ του επιπέδου δραστηριότητας και του κόστους</a:t>
            </a:r>
            <a:endParaRPr lang="en-US" altLang="en-US" sz="2400" dirty="0"/>
          </a:p>
          <a:p>
            <a:pPr marL="521208" lvl="1">
              <a:lnSpc>
                <a:spcPct val="90000"/>
              </a:lnSpc>
              <a:buFont typeface="Wingdings 2"/>
              <a:buChar char=""/>
              <a:defRPr/>
            </a:pPr>
            <a:r>
              <a:rPr lang="el-GR" sz="2400" dirty="0"/>
              <a:t>Μια συμβατική ρύθμιση</a:t>
            </a:r>
            <a:endParaRPr lang="en-US" altLang="en-US" sz="2400" dirty="0"/>
          </a:p>
          <a:p>
            <a:pPr marL="521208" lvl="1">
              <a:lnSpc>
                <a:spcPct val="90000"/>
              </a:lnSpc>
              <a:buFont typeface="Wingdings 2"/>
              <a:buChar char=""/>
              <a:defRPr/>
            </a:pPr>
            <a:r>
              <a:rPr lang="el-GR" sz="2400" dirty="0"/>
              <a:t>Γνώση των συναρτήσεων </a:t>
            </a:r>
          </a:p>
          <a:p>
            <a:pPr marL="235458" lvl="1" indent="0">
              <a:lnSpc>
                <a:spcPct val="90000"/>
              </a:lnSpc>
              <a:buNone/>
              <a:defRPr/>
            </a:pPr>
            <a:endParaRPr lang="el-GR" altLang="en-US" sz="2400" b="1" dirty="0"/>
          </a:p>
          <a:p>
            <a:pPr marL="235458" lvl="1" indent="0">
              <a:lnSpc>
                <a:spcPct val="90000"/>
              </a:lnSpc>
              <a:buNone/>
              <a:defRPr/>
            </a:pPr>
            <a:r>
              <a:rPr lang="el-GR" sz="2400" dirty="0"/>
              <a:t>Μόνο μια σχέση αιτίας-και-αποτελέσματος - και όχι μόνο η συσχέτιση - καθορίζει μια οικονομικά αληθοφανής σχέση μεταξύ του επιπέδου μιας δραστηριότητας και του κόστους της</a:t>
            </a:r>
            <a:r>
              <a:rPr lang="en-US" altLang="en-US" sz="2400" dirty="0"/>
              <a:t>.</a:t>
            </a:r>
          </a:p>
        </p:txBody>
      </p:sp>
    </p:spTree>
    <p:extLst>
      <p:ext uri="{BB962C8B-B14F-4D97-AF65-F5344CB8AC3E}">
        <p14:creationId xmlns:p14="http://schemas.microsoft.com/office/powerpoint/2010/main" xmlns="" val="66755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latin typeface="+mj-lt"/>
              </a:rPr>
              <a:t>Το Κριτήριο Αιτίου-Αποτελέσματος</a:t>
            </a:r>
            <a:r>
              <a:rPr lang="en-US" dirty="0">
                <a:latin typeface="+mj-lt"/>
              </a:rPr>
              <a:t> </a:t>
            </a:r>
            <a:r>
              <a:rPr lang="en-US" sz="2200" b="0" dirty="0"/>
              <a:t>(</a:t>
            </a:r>
            <a:r>
              <a:rPr lang="el-GR" sz="2200" b="0" dirty="0"/>
              <a:t>3 από 3</a:t>
            </a:r>
            <a:r>
              <a:rPr lang="en-US" sz="2200" b="0" dirty="0"/>
              <a:t>)</a:t>
            </a:r>
          </a:p>
        </p:txBody>
      </p:sp>
      <p:sp>
        <p:nvSpPr>
          <p:cNvPr id="3" name="Content Placeholder"/>
          <p:cNvSpPr>
            <a:spLocks noGrp="1"/>
          </p:cNvSpPr>
          <p:nvPr>
            <p:ph idx="1"/>
          </p:nvPr>
        </p:nvSpPr>
        <p:spPr/>
        <p:txBody>
          <a:bodyPr>
            <a:normAutofit/>
          </a:bodyPr>
          <a:lstStyle/>
          <a:p>
            <a:r>
              <a:rPr lang="el-GR" sz="2400" dirty="0"/>
              <a:t>Η οικονομική αληθοφάνεια/ευλογοφάνεια είναι κρίσιμη, διότι δίνει στους αναλυτές και στους μάνατζερ την εμπιστοσύνη ότι η εκτιμώμενη σχέση θα εμφανιστεί επανειλημμένα σε άλλα σύνολα δεδομένων</a:t>
            </a:r>
            <a:r>
              <a:rPr lang="en-US" sz="2400" dirty="0"/>
              <a:t>.  </a:t>
            </a:r>
          </a:p>
          <a:p>
            <a:r>
              <a:rPr lang="el-GR" sz="2400" dirty="0"/>
              <a:t>Ο προσδιορισμός των οδηγών κόστους δίνει επίσης στους μάνατζερ πληροφορίες σχετικά με τους τρόπους μείωσης του κόστους και την εμπιστοσύνη ότι η μείωση της ποσότητας των οδηγών κόστους θα οδηγήσει σε μείωση του κόστους</a:t>
            </a:r>
            <a:r>
              <a:rPr lang="en-US" sz="2400" dirty="0"/>
              <a:t>.</a:t>
            </a:r>
          </a:p>
        </p:txBody>
      </p:sp>
    </p:spTree>
    <p:extLst>
      <p:ext uri="{BB962C8B-B14F-4D97-AF65-F5344CB8AC3E}">
        <p14:creationId xmlns:p14="http://schemas.microsoft.com/office/powerpoint/2010/main" xmlns="" val="120389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Οδηγοί Κόστους και η Διαδικασία Λήψης Αποφάσεων </a:t>
            </a:r>
            <a:endParaRPr lang="en-GB" dirty="0"/>
          </a:p>
        </p:txBody>
      </p:sp>
      <p:sp>
        <p:nvSpPr>
          <p:cNvPr id="3" name="Content Placeholder"/>
          <p:cNvSpPr>
            <a:spLocks noGrp="1"/>
          </p:cNvSpPr>
          <p:nvPr>
            <p:ph idx="1"/>
          </p:nvPr>
        </p:nvSpPr>
        <p:spPr/>
        <p:txBody>
          <a:bodyPr>
            <a:normAutofit lnSpcReduction="10000"/>
          </a:bodyPr>
          <a:lstStyle/>
          <a:p>
            <a:r>
              <a:rPr lang="el-GR" sz="2400" dirty="0"/>
              <a:t>Για να εντοπίσουν σωστά τους οδηγούς κόστους για να λάβουν αποφάσεις, οι μάνατζερ θα πρέπει πάντα να χρησιμοποιούν ένα μεγάλο χρονικό ορίζοντα</a:t>
            </a:r>
            <a:r>
              <a:rPr lang="en-US" altLang="en-US" sz="2400" dirty="0"/>
              <a:t>.  </a:t>
            </a:r>
          </a:p>
          <a:p>
            <a:r>
              <a:rPr lang="el-GR" sz="2400" dirty="0"/>
              <a:t>Τα κόστη μπορεί να είναι σταθερά για βραχυπρόθεσμο διάστημα (κατά τη διάρκεια του οποίου δεν υπάρχει κανένας οδηγός κόστους), αλλά συνήθως είναι μεταβλητά και έχουν έναν οδηγό κόστους μακροπρόθεσμα</a:t>
            </a:r>
            <a:r>
              <a:rPr lang="en-US" altLang="en-US" sz="2400" dirty="0"/>
              <a:t>.</a:t>
            </a:r>
          </a:p>
          <a:p>
            <a:r>
              <a:rPr lang="el-GR" sz="2400" dirty="0"/>
              <a:t>Οι μάνατζερ μπορούν να ακολουθούν τη διαδικασία λήψης αποφάσεων των πέντε βημάτων που περιγράφεται στο Κεφάλαιο 1 για να αξιολογήσουν τον τρόπο με τον οποίο οι αλλαγές αυτές έχουν επηρεάσει τα κόστη και το στυλ χαλιών που θα πρέπει να εισάγουν</a:t>
            </a:r>
            <a:r>
              <a:rPr lang="en-US" altLang="en-US" sz="2400" dirty="0"/>
              <a:t>.</a:t>
            </a:r>
          </a:p>
        </p:txBody>
      </p:sp>
    </p:spTree>
    <p:extLst>
      <p:ext uri="{BB962C8B-B14F-4D97-AF65-F5344CB8AC3E}">
        <p14:creationId xmlns:p14="http://schemas.microsoft.com/office/powerpoint/2010/main" xmlns="" val="251497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Μέθοδοι Εκτίμησης Κόστους </a:t>
            </a:r>
            <a:endParaRPr lang="en-GB" dirty="0"/>
          </a:p>
        </p:txBody>
      </p:sp>
      <p:sp>
        <p:nvSpPr>
          <p:cNvPr id="3" name="Content Placeholder"/>
          <p:cNvSpPr>
            <a:spLocks noGrp="1"/>
          </p:cNvSpPr>
          <p:nvPr>
            <p:ph idx="1"/>
          </p:nvPr>
        </p:nvSpPr>
        <p:spPr/>
        <p:txBody>
          <a:bodyPr>
            <a:normAutofit/>
          </a:bodyPr>
          <a:lstStyle/>
          <a:p>
            <a:pPr marL="0" indent="0">
              <a:buNone/>
            </a:pPr>
            <a:r>
              <a:rPr lang="el-GR" sz="2400" b="1" dirty="0"/>
              <a:t>ΤΕΣΣΕΡΙΣ ΜΕΘΟΔΟΙ ΕΚΤΙΜΗΣΗΣ ΚΟΣΤΟΥΣ ΕΙΝΑΙ</a:t>
            </a:r>
            <a:r>
              <a:rPr lang="en-US" sz="2400" b="1" dirty="0"/>
              <a:t>:</a:t>
            </a:r>
          </a:p>
          <a:p>
            <a:pPr marL="590550" indent="-590550">
              <a:buFont typeface="Wingdings" pitchFamily="2" charset="2"/>
              <a:buAutoNum type="arabicPeriod"/>
              <a:defRPr/>
            </a:pPr>
            <a:r>
              <a:rPr lang="el-GR" sz="2400" dirty="0"/>
              <a:t>Μέθοδος Βιομηχανικής Μηχανικής </a:t>
            </a:r>
          </a:p>
          <a:p>
            <a:pPr marL="590550" indent="-590550">
              <a:buFont typeface="Wingdings" pitchFamily="2" charset="2"/>
              <a:buAutoNum type="arabicPeriod"/>
              <a:defRPr/>
            </a:pPr>
            <a:r>
              <a:rPr lang="el-GR" sz="2400" dirty="0"/>
              <a:t>Μέθοδος της Διακυβερνητικής Διάσκεψης</a:t>
            </a:r>
            <a:endParaRPr lang="en-US" altLang="en-US" sz="2400" dirty="0"/>
          </a:p>
          <a:p>
            <a:pPr marL="590550" indent="-590550">
              <a:buFont typeface="Wingdings" pitchFamily="2" charset="2"/>
              <a:buAutoNum type="arabicPeriod"/>
              <a:defRPr/>
            </a:pPr>
            <a:r>
              <a:rPr lang="el-GR" sz="2400" dirty="0"/>
              <a:t>Μέθοδος Ανάλυσης Λογαριασμού</a:t>
            </a:r>
            <a:endParaRPr lang="en-US" altLang="en-US" sz="2400" dirty="0"/>
          </a:p>
          <a:p>
            <a:pPr marL="590550" indent="-590550">
              <a:buFont typeface="Wingdings" pitchFamily="2" charset="2"/>
              <a:buAutoNum type="arabicPeriod"/>
              <a:defRPr/>
            </a:pPr>
            <a:r>
              <a:rPr lang="el-GR" sz="2400" dirty="0"/>
              <a:t>Μέθοδος Ποσοτικής Ανάλυσης</a:t>
            </a:r>
            <a:endParaRPr lang="en-US" altLang="en-US" sz="2400" dirty="0"/>
          </a:p>
          <a:p>
            <a:pPr marL="952500" lvl="1" indent="-495300">
              <a:buFont typeface="Wingdings" pitchFamily="2" charset="2"/>
              <a:buAutoNum type="arabicPeriod"/>
              <a:defRPr/>
            </a:pPr>
            <a:r>
              <a:rPr lang="el-GR" altLang="en-US" sz="2400" dirty="0"/>
              <a:t>Μέθοδος </a:t>
            </a:r>
            <a:r>
              <a:rPr lang="el-GR" sz="2400" dirty="0"/>
              <a:t>συμπεριφοράς του κόστους </a:t>
            </a:r>
          </a:p>
          <a:p>
            <a:pPr marL="952500" lvl="1" indent="-495300">
              <a:buFont typeface="Wingdings" pitchFamily="2" charset="2"/>
              <a:buAutoNum type="arabicPeriod"/>
              <a:defRPr/>
            </a:pPr>
            <a:r>
              <a:rPr lang="el-GR" sz="2400" dirty="0"/>
              <a:t>Ανάλυση παλινδρόμησης</a:t>
            </a:r>
            <a:endParaRPr lang="en-US" altLang="en-US" sz="2400" dirty="0"/>
          </a:p>
          <a:p>
            <a:pPr marL="0" lvl="1" indent="0">
              <a:spcBef>
                <a:spcPts val="0"/>
              </a:spcBef>
              <a:buNone/>
              <a:defRPr/>
            </a:pPr>
            <a:r>
              <a:rPr lang="el-GR" sz="2400" dirty="0"/>
              <a:t>Οι μέθοδοι δεν αλληλοαποκλείονται, οπότε πολλοί οργανισμοί χρησιμοποιούν έναν συνδυασμό μεθόδων</a:t>
            </a:r>
            <a:r>
              <a:rPr lang="en-US" altLang="en-US" sz="2400" dirty="0"/>
              <a:t>.</a:t>
            </a:r>
          </a:p>
        </p:txBody>
      </p:sp>
    </p:spTree>
    <p:extLst>
      <p:ext uri="{BB962C8B-B14F-4D97-AF65-F5344CB8AC3E}">
        <p14:creationId xmlns:p14="http://schemas.microsoft.com/office/powerpoint/2010/main" xmlns="" val="45765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Μέθοδος Βιομηχανικής Μηχανικής </a:t>
            </a:r>
            <a:endParaRPr lang="en-GB" dirty="0"/>
          </a:p>
        </p:txBody>
      </p:sp>
      <p:sp>
        <p:nvSpPr>
          <p:cNvPr id="3" name="Content Placeholder"/>
          <p:cNvSpPr>
            <a:spLocks noGrp="1"/>
          </p:cNvSpPr>
          <p:nvPr>
            <p:ph idx="1"/>
          </p:nvPr>
        </p:nvSpPr>
        <p:spPr/>
        <p:txBody>
          <a:bodyPr>
            <a:normAutofit/>
          </a:bodyPr>
          <a:lstStyle/>
          <a:p>
            <a:r>
              <a:rPr lang="el-GR" sz="2400" dirty="0"/>
              <a:t>Εκτιμά τις συναρτήσεις του κόστους αναλύοντας τη σχέση μεταξύ εισρών και εκροών σε φυσικούς όρους</a:t>
            </a:r>
            <a:r>
              <a:rPr lang="en-US" altLang="en-US" sz="2400" dirty="0"/>
              <a:t>.</a:t>
            </a:r>
          </a:p>
          <a:p>
            <a:r>
              <a:rPr lang="el-GR" altLang="en-US" sz="2400" dirty="0"/>
              <a:t>Περιλαμβάνει </a:t>
            </a:r>
            <a:r>
              <a:rPr lang="el-GR" sz="2400" dirty="0"/>
              <a:t>μελέτες χρόνου και κινήσεων</a:t>
            </a:r>
            <a:r>
              <a:rPr lang="en-US" altLang="en-US" sz="2400" dirty="0"/>
              <a:t>.</a:t>
            </a:r>
          </a:p>
          <a:p>
            <a:r>
              <a:rPr lang="el-GR" altLang="en-US" sz="2400" dirty="0"/>
              <a:t>Πολύ λεπτομερής και λεπτομερής όταν υπάρχει φυσική σχέση μεταξύ εισόδων και εξόδων, αλλά επίσης δαπανηρή και χρονοβόρα.</a:t>
            </a:r>
          </a:p>
          <a:p>
            <a:r>
              <a:rPr lang="el-GR" sz="2400" dirty="0"/>
              <a:t>Ονομάζεται επίσης μέθοδος μέτρησης εργασίας</a:t>
            </a:r>
            <a:r>
              <a:rPr lang="en-US" altLang="en-US" sz="2400" dirty="0"/>
              <a:t>.</a:t>
            </a:r>
          </a:p>
          <a:p>
            <a:r>
              <a:rPr lang="el-GR" altLang="en-US" sz="2400" dirty="0"/>
              <a:t>Ορισμένες κρατικές συμβάσεις επιβάλλουν τη χρήση της</a:t>
            </a:r>
            <a:r>
              <a:rPr lang="en-US" altLang="en-US" sz="2400" dirty="0"/>
              <a:t>.</a:t>
            </a:r>
          </a:p>
        </p:txBody>
      </p:sp>
    </p:spTree>
    <p:extLst>
      <p:ext uri="{BB962C8B-B14F-4D97-AF65-F5344CB8AC3E}">
        <p14:creationId xmlns:p14="http://schemas.microsoft.com/office/powerpoint/2010/main" xmlns="" val="299889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Μέθοδος της Διακυβερνητικής Διάσκεψης</a:t>
            </a:r>
            <a:endParaRPr lang="en-GB" dirty="0"/>
          </a:p>
        </p:txBody>
      </p:sp>
      <p:sp>
        <p:nvSpPr>
          <p:cNvPr id="3" name="Content Placeholder"/>
          <p:cNvSpPr>
            <a:spLocks noGrp="1"/>
          </p:cNvSpPr>
          <p:nvPr>
            <p:ph idx="1"/>
          </p:nvPr>
        </p:nvSpPr>
        <p:spPr/>
        <p:txBody>
          <a:bodyPr>
            <a:normAutofit/>
          </a:bodyPr>
          <a:lstStyle/>
          <a:p>
            <a:r>
              <a:rPr lang="el-GR" sz="2400" dirty="0"/>
              <a:t>εκτιμά τις συναρτήσεις του κόστους με βάση τις αναλύσεις και τις απόψεις σχετικά με το κόστος και τους οδηγούς του που συγκεντρώνονται από διάφορα τμήματα μιας επιχείρησης</a:t>
            </a:r>
            <a:r>
              <a:rPr lang="en-US" sz="2400" dirty="0"/>
              <a:t>.</a:t>
            </a:r>
          </a:p>
          <a:p>
            <a:r>
              <a:rPr lang="el-GR" sz="2400" dirty="0"/>
              <a:t>Συγκεντρώνει ειδικές γνώσεις, αυξάνοντας την αξιοπιστία.</a:t>
            </a:r>
          </a:p>
          <a:p>
            <a:r>
              <a:rPr lang="el-GR" sz="2400" dirty="0"/>
              <a:t>Επειδή ακούγονται πολλές γνώμες, η ακρίβεια των εκτιμήσεων του κόστους εξαρτάται σε μεγάλο βαθμό από τη φροντίδα και την ικανότητα των ατόμων που παρέχουν τις εισροές</a:t>
            </a:r>
            <a:r>
              <a:rPr lang="en-US" sz="2400" dirty="0"/>
              <a:t>.</a:t>
            </a:r>
          </a:p>
        </p:txBody>
      </p:sp>
    </p:spTree>
    <p:extLst>
      <p:ext uri="{BB962C8B-B14F-4D97-AF65-F5344CB8AC3E}">
        <p14:creationId xmlns:p14="http://schemas.microsoft.com/office/powerpoint/2010/main" xmlns="" val="36470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Μέθοδος Ανάλυσης Λογαριασμού </a:t>
            </a:r>
            <a:endParaRPr lang="en-GB" dirty="0"/>
          </a:p>
        </p:txBody>
      </p:sp>
      <p:sp>
        <p:nvSpPr>
          <p:cNvPr id="3" name="Content Placeholder"/>
          <p:cNvSpPr>
            <a:spLocks noGrp="1"/>
          </p:cNvSpPr>
          <p:nvPr>
            <p:ph idx="1"/>
          </p:nvPr>
        </p:nvSpPr>
        <p:spPr/>
        <p:txBody>
          <a:bodyPr>
            <a:normAutofit fontScale="92500" lnSpcReduction="10000"/>
          </a:bodyPr>
          <a:lstStyle/>
          <a:p>
            <a:r>
              <a:rPr lang="el-GR" sz="2400" dirty="0"/>
              <a:t>Εκτιμά τις συναρτήσεις του κόστους μέσω της ταξινόμησης διαφόρων λογαριασμών κόστους ως μεταβλητούς, σταθερούς ή μεικτούς σε σχέση με το προσδιορισμένο επίπεδο δραστηριότητας</a:t>
            </a:r>
            <a:r>
              <a:rPr lang="en-US" altLang="en-US" sz="2400" dirty="0"/>
              <a:t>.</a:t>
            </a:r>
          </a:p>
          <a:p>
            <a:r>
              <a:rPr lang="el-GR" sz="2400" dirty="0"/>
              <a:t>Κανονικά, οι μάνατζερ χρησιμοποιούν την ποιοτική και όχι ποσοτική ανάλυση κατά την πραγματοποίηση αυτών των αποφάσεων ταξινόμησης του κόστους</a:t>
            </a:r>
            <a:r>
              <a:rPr lang="en-US" altLang="en-US" sz="2400" dirty="0"/>
              <a:t>.</a:t>
            </a:r>
          </a:p>
          <a:p>
            <a:r>
              <a:rPr lang="el-GR" sz="2400" dirty="0"/>
              <a:t>Χρησιμοποιείται ευρέως επειδή είναι ευλόγως ακριβής, οικονομικά αποδοτική και εύκολη στη χρήση</a:t>
            </a:r>
            <a:r>
              <a:rPr lang="en-US" altLang="en-US" sz="2400" dirty="0"/>
              <a:t>.</a:t>
            </a:r>
          </a:p>
          <a:p>
            <a:r>
              <a:rPr lang="el-GR" sz="2400" dirty="0"/>
              <a:t>Η ακρίβεια της μεθόδου ανάλυσης λογαριασμού εξαρτάται από την ακρίβεια των ποιοτικών κρίσεων που πραγματοποιούν οι μάνταζερ και οι διοικητικοί λογιστές σχετικά με τα ποια κόστη είναι σταθερά και ποια είναι μεταβλητά</a:t>
            </a:r>
            <a:r>
              <a:rPr lang="en-US" altLang="en-US" sz="2400" dirty="0"/>
              <a:t>.</a:t>
            </a:r>
          </a:p>
        </p:txBody>
      </p:sp>
    </p:spTree>
    <p:extLst>
      <p:ext uri="{BB962C8B-B14F-4D97-AF65-F5344CB8AC3E}">
        <p14:creationId xmlns:p14="http://schemas.microsoft.com/office/powerpoint/2010/main" xmlns="" val="254244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Μέθοδος Ποσοτικής Ανάλυσης </a:t>
            </a:r>
            <a:endParaRPr lang="en-GB" dirty="0"/>
          </a:p>
        </p:txBody>
      </p:sp>
      <p:sp>
        <p:nvSpPr>
          <p:cNvPr id="3" name="Content Placeholder"/>
          <p:cNvSpPr>
            <a:spLocks noGrp="1"/>
          </p:cNvSpPr>
          <p:nvPr>
            <p:ph idx="1"/>
          </p:nvPr>
        </p:nvSpPr>
        <p:spPr/>
        <p:txBody>
          <a:bodyPr>
            <a:normAutofit/>
          </a:bodyPr>
          <a:lstStyle/>
          <a:p>
            <a:r>
              <a:rPr lang="el-GR" sz="2400" dirty="0"/>
              <a:t>Χρησιμοποιεί μια επίσημη μαθηματική μέθοδο προκειμένου να ταιριάζει με τις συναρτήσεις του κόστους σε προηγούμενες παρατηρήσεις δεδομένων</a:t>
            </a:r>
            <a:r>
              <a:rPr lang="en-US" altLang="en-US" sz="2400" dirty="0"/>
              <a:t>.</a:t>
            </a:r>
          </a:p>
          <a:p>
            <a:r>
              <a:rPr lang="el-GR" altLang="en-US" sz="2400" dirty="0"/>
              <a:t>Πλεονέκτημα: τα αποτελέσματα είναι αντικειμενικά.</a:t>
            </a:r>
          </a:p>
          <a:p>
            <a:r>
              <a:rPr lang="el-GR" altLang="en-US" sz="2400" dirty="0"/>
              <a:t>Πλεονέκτημα: πιο αυστηρή προσέγγιση για την εκτίμηση του κόστους.</a:t>
            </a:r>
          </a:p>
          <a:p>
            <a:r>
              <a:rPr lang="el-GR" altLang="en-US" sz="2400" dirty="0"/>
              <a:t>Πρόκληση: απαιτεί πιο λεπτομερείς πληροφορίες σχετικά με το κόστος, τους οδηγούς κόστους και τις συναρτήσεις κόστους και συνεπώς είναι πιο χρονοβόρα.</a:t>
            </a:r>
            <a:endParaRPr lang="en-US" altLang="en-US" sz="2400" dirty="0"/>
          </a:p>
        </p:txBody>
      </p:sp>
    </p:spTree>
    <p:extLst>
      <p:ext uri="{BB962C8B-B14F-4D97-AF65-F5344CB8AC3E}">
        <p14:creationId xmlns:p14="http://schemas.microsoft.com/office/powerpoint/2010/main" xmlns="" val="4170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381000"/>
            <a:ext cx="8229600" cy="1097280"/>
          </a:xfrm>
        </p:spPr>
        <p:txBody>
          <a:bodyPr/>
          <a:lstStyle/>
          <a:p>
            <a:r>
              <a:rPr lang="el-GR" sz="3200" dirty="0"/>
              <a:t>Έξι Βήματα για την Εκτίμηση μιας Συνάρτησης Κόστους Χρησιμοποιώντας την Ποσοτική Ανάλυση </a:t>
            </a:r>
            <a:endParaRPr lang="en-US" sz="3200" b="1" dirty="0"/>
          </a:p>
        </p:txBody>
      </p:sp>
      <p:sp>
        <p:nvSpPr>
          <p:cNvPr id="3" name="Content Placeholder"/>
          <p:cNvSpPr>
            <a:spLocks noGrp="1"/>
          </p:cNvSpPr>
          <p:nvPr>
            <p:ph idx="1"/>
          </p:nvPr>
        </p:nvSpPr>
        <p:spPr/>
        <p:txBody>
          <a:bodyPr>
            <a:normAutofit fontScale="92500"/>
          </a:bodyPr>
          <a:lstStyle/>
          <a:p>
            <a:pPr marL="590550" indent="-590550">
              <a:lnSpc>
                <a:spcPct val="80000"/>
              </a:lnSpc>
              <a:buFont typeface="Wingdings" panose="05000000000000000000" pitchFamily="2" charset="2"/>
              <a:buAutoNum type="arabicPeriod"/>
            </a:pPr>
            <a:r>
              <a:rPr lang="el-GR" sz="2400" dirty="0"/>
              <a:t>Επιλέξτε την εξαρτημένη μεταβλητή. (το κόστος που πρέπει να προβλεφθεί και να τεθεί προς διαχείριση</a:t>
            </a:r>
            <a:r>
              <a:rPr lang="en-US" altLang="en-US" sz="2400" dirty="0"/>
              <a:t>)</a:t>
            </a:r>
          </a:p>
          <a:p>
            <a:pPr marL="590550" indent="-590550">
              <a:lnSpc>
                <a:spcPct val="80000"/>
              </a:lnSpc>
              <a:buFont typeface="Wingdings" panose="05000000000000000000" pitchFamily="2" charset="2"/>
              <a:buAutoNum type="arabicPeriod"/>
            </a:pPr>
            <a:r>
              <a:rPr lang="el-GR" sz="2400" dirty="0"/>
              <a:t>Προσδιορίστε την ανεξάρτητη μεταβλητή ή τον οδηγό του κόστους</a:t>
            </a:r>
            <a:r>
              <a:rPr lang="en-US" altLang="en-US" sz="2400" dirty="0"/>
              <a:t>. (</a:t>
            </a:r>
            <a:r>
              <a:rPr lang="el-GR" sz="2400" dirty="0"/>
              <a:t>επίπεδο δραστηριότητας ή οδηγός κόστους</a:t>
            </a:r>
            <a:r>
              <a:rPr lang="en-US" altLang="en-US" sz="2400" dirty="0"/>
              <a:t>)</a:t>
            </a:r>
          </a:p>
          <a:p>
            <a:pPr marL="590550" indent="-590550">
              <a:lnSpc>
                <a:spcPct val="80000"/>
              </a:lnSpc>
              <a:buFont typeface="Wingdings" panose="05000000000000000000" pitchFamily="2" charset="2"/>
              <a:buAutoNum type="arabicPeriod"/>
            </a:pPr>
            <a:r>
              <a:rPr lang="el-GR" sz="2400" dirty="0"/>
              <a:t>Συλλέξτε δεδομένα σχετικά με την εξαρτημένη μεταβλητή και τον οδηγό του κόστους</a:t>
            </a:r>
            <a:r>
              <a:rPr lang="en-US" altLang="en-US" sz="2400" dirty="0"/>
              <a:t>. </a:t>
            </a:r>
          </a:p>
          <a:p>
            <a:pPr marL="590550" indent="-590550">
              <a:lnSpc>
                <a:spcPct val="80000"/>
              </a:lnSpc>
              <a:buFont typeface="Wingdings" panose="05000000000000000000" pitchFamily="2" charset="2"/>
              <a:buAutoNum type="arabicPeriod"/>
            </a:pPr>
            <a:r>
              <a:rPr lang="el-GR" sz="2400" dirty="0"/>
              <a:t>Σχεδιάστε τα δεδομένα</a:t>
            </a:r>
            <a:r>
              <a:rPr lang="en-US" altLang="en-US" sz="2400" dirty="0"/>
              <a:t> </a:t>
            </a:r>
            <a:r>
              <a:rPr lang="el-GR" altLang="en-US" sz="2400" dirty="0"/>
              <a:t>για να παρατηρήσετε τη γενική σχέση</a:t>
            </a:r>
            <a:r>
              <a:rPr lang="en-US" altLang="en-US" sz="2400" dirty="0"/>
              <a:t>.</a:t>
            </a:r>
          </a:p>
          <a:p>
            <a:pPr marL="590550" indent="-590550">
              <a:lnSpc>
                <a:spcPct val="80000"/>
              </a:lnSpc>
              <a:buFont typeface="Wingdings" panose="05000000000000000000" pitchFamily="2" charset="2"/>
              <a:buAutoNum type="arabicPeriod"/>
            </a:pPr>
            <a:r>
              <a:rPr lang="el-GR" sz="2400" dirty="0"/>
              <a:t>Εκτιμήστε τη συνάρτηση κόστους </a:t>
            </a:r>
            <a:r>
              <a:rPr lang="el-GR" altLang="en-US" sz="2400" dirty="0"/>
              <a:t>χρησιμοποιώντας δύο κοινές μορφές ποσοτικής ανάλυσης</a:t>
            </a:r>
            <a:r>
              <a:rPr lang="en-US" altLang="en-US" sz="2400" dirty="0"/>
              <a:t>: </a:t>
            </a:r>
            <a:r>
              <a:rPr lang="el-GR" altLang="en-US" sz="2400" dirty="0"/>
              <a:t>μέθοδος </a:t>
            </a:r>
            <a:r>
              <a:rPr lang="el-GR" sz="2400" dirty="0"/>
              <a:t>συμπεριφοράς του κόστους ή ανάλυση παλινδρόμησης</a:t>
            </a:r>
            <a:r>
              <a:rPr lang="en-US" altLang="en-US" sz="2400" dirty="0"/>
              <a:t>.</a:t>
            </a:r>
          </a:p>
          <a:p>
            <a:pPr marL="590550" indent="-590550">
              <a:lnSpc>
                <a:spcPct val="80000"/>
              </a:lnSpc>
              <a:buFont typeface="Wingdings" panose="05000000000000000000" pitchFamily="2" charset="2"/>
              <a:buAutoNum type="arabicPeriod"/>
            </a:pPr>
            <a:r>
              <a:rPr lang="el-GR" sz="2400" dirty="0"/>
              <a:t>Αξιολογήστε τον οδηγό κόστους της εκτιμώμενης συνάρτησης κόστους</a:t>
            </a:r>
            <a:r>
              <a:rPr lang="en-US" altLang="en-US" sz="2400" dirty="0"/>
              <a:t>.</a:t>
            </a:r>
            <a:endParaRPr lang="en-US" sz="2400" dirty="0"/>
          </a:p>
        </p:txBody>
      </p:sp>
    </p:spTree>
    <p:extLst>
      <p:ext uri="{BB962C8B-B14F-4D97-AF65-F5344CB8AC3E}">
        <p14:creationId xmlns:p14="http://schemas.microsoft.com/office/powerpoint/2010/main" xmlns="" val="75453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b="1" dirty="0">
                <a:latin typeface="+mj-lt"/>
              </a:rPr>
              <a:t>Μαθησιακοί Στόχοι</a:t>
            </a:r>
            <a:r>
              <a:rPr lang="en-US" b="1" dirty="0">
                <a:latin typeface="+mj-lt"/>
              </a:rPr>
              <a:t> </a:t>
            </a:r>
            <a:r>
              <a:rPr lang="en-US" sz="2200" b="0" dirty="0">
                <a:latin typeface="+mj-lt"/>
              </a:rPr>
              <a:t>(</a:t>
            </a:r>
            <a:r>
              <a:rPr lang="el-GR" sz="2200" b="0" dirty="0">
                <a:latin typeface="+mj-lt"/>
              </a:rPr>
              <a:t>1 από 2</a:t>
            </a:r>
            <a:r>
              <a:rPr lang="en-US" sz="2200" b="0" dirty="0">
                <a:latin typeface="+mj-lt"/>
              </a:rPr>
              <a:t>)</a:t>
            </a:r>
          </a:p>
        </p:txBody>
      </p:sp>
      <p:sp>
        <p:nvSpPr>
          <p:cNvPr id="3" name="Content Placeholder 1"/>
          <p:cNvSpPr>
            <a:spLocks noGrp="1"/>
          </p:cNvSpPr>
          <p:nvPr>
            <p:ph idx="1"/>
          </p:nvPr>
        </p:nvSpPr>
        <p:spPr/>
        <p:txBody>
          <a:bodyPr/>
          <a:lstStyle/>
          <a:p>
            <a:pPr marL="0" indent="0">
              <a:spcBef>
                <a:spcPts val="0"/>
              </a:spcBef>
              <a:buClr>
                <a:schemeClr val="bg1"/>
              </a:buClr>
              <a:buNone/>
            </a:pPr>
            <a:r>
              <a:rPr lang="en-US" sz="2400" b="1" dirty="0">
                <a:solidFill>
                  <a:srgbClr val="007FA3"/>
                </a:solidFill>
              </a:rPr>
              <a:t>10.1</a:t>
            </a:r>
            <a:r>
              <a:rPr lang="en-US" sz="2400" dirty="0"/>
              <a:t> </a:t>
            </a:r>
            <a:r>
              <a:rPr lang="el-GR" sz="2400" dirty="0"/>
              <a:t>Να περιγράψετε τη γραμμική συνάρτηση κόστους και τους τρεις συνήθεις τρόπους με τους οποίους συμπεριφέρεται το κόστος</a:t>
            </a:r>
            <a:r>
              <a:rPr lang="en-US" sz="2400" dirty="0"/>
              <a:t>.</a:t>
            </a:r>
          </a:p>
          <a:p>
            <a:pPr marL="0" indent="0">
              <a:spcBef>
                <a:spcPts val="0"/>
              </a:spcBef>
              <a:buClr>
                <a:schemeClr val="bg1"/>
              </a:buClr>
              <a:buNone/>
            </a:pPr>
            <a:r>
              <a:rPr lang="en-US" sz="2400" b="1" dirty="0">
                <a:solidFill>
                  <a:srgbClr val="007FA3"/>
                </a:solidFill>
              </a:rPr>
              <a:t>10.2</a:t>
            </a:r>
            <a:r>
              <a:rPr lang="en-US" sz="2400" b="1" dirty="0">
                <a:solidFill>
                  <a:schemeClr val="accent1"/>
                </a:solidFill>
              </a:rPr>
              <a:t> </a:t>
            </a:r>
            <a:r>
              <a:rPr lang="el-GR" sz="2400" dirty="0"/>
              <a:t>Να εξηγήσετε τη σημασία της αιτιότητας στην εκτίμηση των συναρτήσεων κόστους</a:t>
            </a:r>
            <a:r>
              <a:rPr lang="en-US" sz="2400" dirty="0"/>
              <a:t>.</a:t>
            </a:r>
          </a:p>
          <a:p>
            <a:pPr marL="0" indent="0">
              <a:spcBef>
                <a:spcPts val="0"/>
              </a:spcBef>
              <a:buClr>
                <a:schemeClr val="bg1"/>
              </a:buClr>
              <a:buNone/>
            </a:pPr>
            <a:r>
              <a:rPr lang="en-US" sz="2400" b="1" dirty="0">
                <a:solidFill>
                  <a:srgbClr val="007FA3"/>
                </a:solidFill>
              </a:rPr>
              <a:t>10.3</a:t>
            </a:r>
            <a:r>
              <a:rPr lang="en-US" sz="2400" dirty="0"/>
              <a:t> </a:t>
            </a:r>
            <a:r>
              <a:rPr lang="el-GR" sz="2400" dirty="0"/>
              <a:t>Να κατανοήσετε διάφορες μεθόδους εκτίμησης του κόστους</a:t>
            </a:r>
            <a:r>
              <a:rPr lang="en-US" sz="2400" dirty="0"/>
              <a:t>.</a:t>
            </a:r>
          </a:p>
          <a:p>
            <a:pPr marL="0" indent="0">
              <a:spcBef>
                <a:spcPts val="0"/>
              </a:spcBef>
              <a:buClr>
                <a:schemeClr val="bg1"/>
              </a:buClr>
              <a:buNone/>
            </a:pPr>
            <a:r>
              <a:rPr lang="en-US" sz="2400" b="1" dirty="0">
                <a:solidFill>
                  <a:srgbClr val="007FA3"/>
                </a:solidFill>
              </a:rPr>
              <a:t>10.4</a:t>
            </a:r>
            <a:r>
              <a:rPr lang="en-US" sz="2400" b="1" dirty="0">
                <a:solidFill>
                  <a:schemeClr val="accent1"/>
                </a:solidFill>
              </a:rPr>
              <a:t> </a:t>
            </a:r>
            <a:r>
              <a:rPr lang="el-GR" sz="2400" dirty="0"/>
              <a:t>Να περιγράψετε έξι βήματα για την εκτίμηση μιας συνάρτησης κόστους χρησιμοποιώντας την ποσοτική ανάλυση</a:t>
            </a:r>
            <a:r>
              <a:rPr lang="en-US" sz="2400" dirty="0"/>
              <a:t>.</a:t>
            </a:r>
          </a:p>
          <a:p>
            <a:pPr marL="0" indent="0">
              <a:spcBef>
                <a:spcPts val="0"/>
              </a:spcBef>
              <a:buClr>
                <a:schemeClr val="bg1"/>
              </a:buClr>
              <a:buNone/>
            </a:pPr>
            <a:r>
              <a:rPr lang="en-US" sz="2400" b="1" dirty="0">
                <a:solidFill>
                  <a:srgbClr val="007FA3"/>
                </a:solidFill>
              </a:rPr>
              <a:t>10.5</a:t>
            </a:r>
            <a:r>
              <a:rPr lang="en-US" sz="2400" dirty="0"/>
              <a:t> </a:t>
            </a:r>
            <a:r>
              <a:rPr lang="el-GR" sz="2400" dirty="0"/>
              <a:t>Να περιγράψετε τρία κριτήρια που χρησιμοποιούνται για την αξιολόγηση και την επιλογή των οδηγών κόστους</a:t>
            </a:r>
            <a:r>
              <a:rPr lang="en-US" sz="2400" dirty="0"/>
              <a:t>.</a:t>
            </a:r>
          </a:p>
        </p:txBody>
      </p:sp>
    </p:spTree>
    <p:extLst>
      <p:ext uri="{BB962C8B-B14F-4D97-AF65-F5344CB8AC3E}">
        <p14:creationId xmlns:p14="http://schemas.microsoft.com/office/powerpoint/2010/main" xmlns=""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Μέθοδος Συμπεριφοράς του Κόστους</a:t>
            </a:r>
            <a:endParaRPr lang="en-GB" dirty="0"/>
          </a:p>
        </p:txBody>
      </p:sp>
      <p:sp>
        <p:nvSpPr>
          <p:cNvPr id="3" name="Content Placeholder"/>
          <p:cNvSpPr>
            <a:spLocks noGrp="1"/>
          </p:cNvSpPr>
          <p:nvPr>
            <p:ph idx="1"/>
          </p:nvPr>
        </p:nvSpPr>
        <p:spPr/>
        <p:txBody>
          <a:bodyPr>
            <a:normAutofit/>
          </a:bodyPr>
          <a:lstStyle/>
          <a:p>
            <a:r>
              <a:rPr lang="el-GR" sz="2400" dirty="0"/>
              <a:t>Η απλούστερη μορφή ποσοτικής ανάλυσης</a:t>
            </a:r>
            <a:r>
              <a:rPr lang="en-US" altLang="en-US" sz="2400" dirty="0"/>
              <a:t>.</a:t>
            </a:r>
          </a:p>
          <a:p>
            <a:r>
              <a:rPr lang="el-GR" sz="2400" dirty="0"/>
              <a:t>Χρησιμοποιεί μόνο τις υψηλότερες και τις χαμηλότερες παρατηρούμενες τιμές του οδηγού κόστους</a:t>
            </a:r>
            <a:r>
              <a:rPr lang="en-US" altLang="en-US" sz="2400" dirty="0"/>
              <a:t>.</a:t>
            </a:r>
          </a:p>
          <a:p>
            <a:r>
              <a:rPr lang="en-US" altLang="en-US" sz="2400" dirty="0"/>
              <a:t>“</a:t>
            </a:r>
            <a:r>
              <a:rPr lang="el-GR" altLang="en-US" sz="2400" dirty="0"/>
              <a:t>Προσαρμόζει</a:t>
            </a:r>
            <a:r>
              <a:rPr lang="en-US" altLang="en-US" sz="2400" dirty="0"/>
              <a:t>” </a:t>
            </a:r>
            <a:r>
              <a:rPr lang="el-GR" sz="2400" dirty="0"/>
              <a:t>μιας γραμμής σε σημεία δεδομένων </a:t>
            </a:r>
            <a:r>
              <a:rPr lang="el-GR" altLang="en-US" sz="2400" dirty="0"/>
              <a:t>που μπορεί να χρησιμοποιηθούν για την πρόβλεψη του κόστους.</a:t>
            </a:r>
            <a:endParaRPr lang="en-US" altLang="en-US" sz="2400" dirty="0"/>
          </a:p>
          <a:p>
            <a:r>
              <a:rPr lang="el-GR" altLang="en-US" sz="2400" dirty="0"/>
              <a:t>Τρία βήματα στη μέθοδο </a:t>
            </a:r>
            <a:r>
              <a:rPr lang="el-GR" sz="2400" dirty="0"/>
              <a:t>συμπεριφοράς του κόστους </a:t>
            </a:r>
            <a:r>
              <a:rPr lang="el-GR" altLang="en-US" sz="2400" dirty="0"/>
              <a:t>για να ληφθεί η εκτίμηση της συνάρτησης κόστους</a:t>
            </a:r>
            <a:r>
              <a:rPr lang="en-US" altLang="en-US" sz="2400" dirty="0"/>
              <a:t>.</a:t>
            </a:r>
          </a:p>
        </p:txBody>
      </p:sp>
    </p:spTree>
    <p:extLst>
      <p:ext uri="{BB962C8B-B14F-4D97-AF65-F5344CB8AC3E}">
        <p14:creationId xmlns:p14="http://schemas.microsoft.com/office/powerpoint/2010/main" xmlns="" val="320124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Βήματα Μεθόδου Συμπεριφοράς του Κόστους </a:t>
            </a:r>
            <a:r>
              <a:rPr lang="en-US" sz="2200" b="0" dirty="0">
                <a:latin typeface="+mj-lt"/>
              </a:rPr>
              <a:t>(</a:t>
            </a:r>
            <a:r>
              <a:rPr lang="el-GR" sz="2200" b="0" dirty="0">
                <a:latin typeface="+mj-lt"/>
              </a:rPr>
              <a:t>1 από 3</a:t>
            </a:r>
            <a:r>
              <a:rPr lang="en-US" sz="2200" b="0" dirty="0">
                <a:latin typeface="+mj-lt"/>
              </a:rPr>
              <a:t>)</a:t>
            </a:r>
          </a:p>
        </p:txBody>
      </p:sp>
      <p:sp>
        <p:nvSpPr>
          <p:cNvPr id="3" name="Content Placeholder"/>
          <p:cNvSpPr>
            <a:spLocks noGrp="1"/>
          </p:cNvSpPr>
          <p:nvPr>
            <p:ph idx="1"/>
          </p:nvPr>
        </p:nvSpPr>
        <p:spPr/>
        <p:txBody>
          <a:bodyPr>
            <a:normAutofit/>
          </a:bodyPr>
          <a:lstStyle/>
          <a:p>
            <a:pPr marL="0" indent="0">
              <a:buNone/>
              <a:defRPr/>
            </a:pPr>
            <a:r>
              <a:rPr lang="el-GR" altLang="en-US" sz="2400" dirty="0"/>
              <a:t>Υπολογίστε τον συντελεστή κλίσης (το μεταβλητό κόστος ανά μονάδα δραστηριότητας).</a:t>
            </a:r>
          </a:p>
          <a:p>
            <a:pPr marL="0" indent="0">
              <a:buNone/>
              <a:defRPr/>
            </a:pPr>
            <a:r>
              <a:rPr lang="el-GR" sz="2400" b="1" dirty="0"/>
              <a:t>Συντελεστής κλίσης </a:t>
            </a:r>
            <a:r>
              <a:rPr lang="en-US" sz="2400" b="1" dirty="0"/>
              <a:t>= </a:t>
            </a:r>
            <a:r>
              <a:rPr lang="el-GR" sz="2400" b="1" dirty="0"/>
              <a:t>Διαφορά ανάμεσα στα κόστη που συνδέονται με τα υψηλότερα και τα χαμηλότερα σημεία του οδηγού κόστους</a:t>
            </a:r>
            <a:r>
              <a:rPr lang="en-US" sz="2400" b="1" dirty="0"/>
              <a:t> / </a:t>
            </a:r>
            <a:r>
              <a:rPr lang="el-GR" sz="2400" b="1" dirty="0"/>
              <a:t>Διαφορά ανάμεσα στα υψηλότερα και στα χαμηλότερα σημεία του οδηγού κόστους</a:t>
            </a:r>
            <a:r>
              <a:rPr lang="en-US" sz="2400" b="1" dirty="0"/>
              <a:t>.</a:t>
            </a:r>
          </a:p>
          <a:p>
            <a:pPr marL="0" indent="0">
              <a:buNone/>
              <a:defRPr/>
            </a:pPr>
            <a:r>
              <a:rPr lang="el-GR" sz="2400" dirty="0"/>
              <a:t>Εάν είχαμε υψηλή δραστηριότητα 100 με κόστος  $2.500 και χαμηλή δραστηριότητα 80 με κόστος  $2.100, ο τύπος μας για μεταβλητό κόστος ανά μονάδα δραστηριότητας θα ήταν:</a:t>
            </a:r>
          </a:p>
          <a:p>
            <a:pPr marL="0" indent="0">
              <a:buNone/>
              <a:defRPr/>
            </a:pPr>
            <a:r>
              <a:rPr lang="en-US" sz="2400" dirty="0"/>
              <a:t>($2</a:t>
            </a:r>
            <a:r>
              <a:rPr lang="el-GR" sz="2400" dirty="0"/>
              <a:t>.</a:t>
            </a:r>
            <a:r>
              <a:rPr lang="en-US" sz="2400" dirty="0"/>
              <a:t>500 - $2</a:t>
            </a:r>
            <a:r>
              <a:rPr lang="el-GR" sz="2400" dirty="0"/>
              <a:t>.</a:t>
            </a:r>
            <a:r>
              <a:rPr lang="en-US" sz="2400" dirty="0"/>
              <a:t>100) / (100 – 80) or 400 / 20 = $20</a:t>
            </a:r>
            <a:r>
              <a:rPr lang="el-GR" sz="2400" dirty="0"/>
              <a:t>,</a:t>
            </a:r>
            <a:r>
              <a:rPr lang="en-US" sz="2400" dirty="0"/>
              <a:t>00</a:t>
            </a:r>
          </a:p>
        </p:txBody>
      </p:sp>
    </p:spTree>
    <p:extLst>
      <p:ext uri="{BB962C8B-B14F-4D97-AF65-F5344CB8AC3E}">
        <p14:creationId xmlns:p14="http://schemas.microsoft.com/office/powerpoint/2010/main" xmlns="" val="15158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Βήματα Μεθόδου Συμπεριφοράς του Κόστους </a:t>
            </a:r>
            <a:r>
              <a:rPr lang="en-US" sz="2200" b="0" dirty="0">
                <a:latin typeface="+mj-lt"/>
              </a:rPr>
              <a:t>(</a:t>
            </a:r>
            <a:r>
              <a:rPr lang="el-GR" sz="2200" b="0" dirty="0">
                <a:latin typeface="+mj-lt"/>
              </a:rPr>
              <a:t>2 από 3</a:t>
            </a:r>
            <a:r>
              <a:rPr lang="en-US" sz="2200" b="0" dirty="0">
                <a:latin typeface="+mj-lt"/>
              </a:rPr>
              <a:t>)</a:t>
            </a:r>
          </a:p>
        </p:txBody>
      </p:sp>
      <p:sp>
        <p:nvSpPr>
          <p:cNvPr id="3" name="Content Placeholder"/>
          <p:cNvSpPr>
            <a:spLocks noGrp="1"/>
          </p:cNvSpPr>
          <p:nvPr>
            <p:ph idx="1"/>
          </p:nvPr>
        </p:nvSpPr>
        <p:spPr/>
        <p:txBody>
          <a:bodyPr>
            <a:normAutofit fontScale="92500" lnSpcReduction="20000"/>
          </a:bodyPr>
          <a:lstStyle/>
          <a:p>
            <a:pPr marL="0" indent="0">
              <a:buNone/>
              <a:defRPr/>
            </a:pPr>
            <a:r>
              <a:rPr lang="el-GR" altLang="en-US" sz="2400" dirty="0"/>
              <a:t>Το δεύτερο βήμα είναι να υπολογιστεί η σταθερά (το συνολικό σταθερό κόστος).</a:t>
            </a:r>
          </a:p>
          <a:p>
            <a:pPr marL="0" indent="0">
              <a:buNone/>
              <a:defRPr/>
            </a:pPr>
            <a:r>
              <a:rPr lang="el-GR" sz="2400" dirty="0"/>
              <a:t>Συνολικό κόστος είτε από το υψηλότερο είτε από το χαμηλότερο επίπεδο δραστηριότητας - (Μεταβλητό κόστος ανά μονάδα δραστηριότητας X Δραστηριότητα που σχετίζεται με το παραπάνω συνολικό κόστος) = Σταθερά κόστη</a:t>
            </a:r>
          </a:p>
          <a:p>
            <a:pPr marL="0" indent="0">
              <a:buNone/>
              <a:defRPr/>
            </a:pPr>
            <a:r>
              <a:rPr lang="el-GR" sz="2400" dirty="0"/>
              <a:t>Συνεχίζοντας το παράδειγμά μας, ας υπολογίσουμε το σταθερό κόστος χρησιμοποιώντας τόσο τα υψηλά όσο και τα χαμηλά επίπεδα δραστηριότητας:</a:t>
            </a:r>
          </a:p>
          <a:p>
            <a:pPr marL="0" indent="0">
              <a:buNone/>
              <a:defRPr/>
            </a:pPr>
            <a:r>
              <a:rPr lang="el-GR" sz="2400" dirty="0"/>
              <a:t>Υψηλά</a:t>
            </a:r>
            <a:r>
              <a:rPr lang="en-US" sz="2400" dirty="0"/>
              <a:t>:  $2</a:t>
            </a:r>
            <a:r>
              <a:rPr lang="el-GR" sz="2400" dirty="0"/>
              <a:t>.</a:t>
            </a:r>
            <a:r>
              <a:rPr lang="en-US" sz="2400" dirty="0"/>
              <a:t>500 – ($20 x 100) = $500 </a:t>
            </a:r>
            <a:r>
              <a:rPr lang="el-GR" sz="2400" dirty="0"/>
              <a:t>σταθερά κόστη</a:t>
            </a:r>
          </a:p>
          <a:p>
            <a:pPr marL="0" indent="0">
              <a:buNone/>
              <a:defRPr/>
            </a:pPr>
            <a:endParaRPr lang="en-US" sz="2400" dirty="0"/>
          </a:p>
          <a:p>
            <a:pPr marL="0" indent="0">
              <a:buNone/>
              <a:defRPr/>
            </a:pPr>
            <a:r>
              <a:rPr lang="el-GR" sz="2400" dirty="0"/>
              <a:t>Χαμηλά</a:t>
            </a:r>
            <a:r>
              <a:rPr lang="en-US" sz="2400" dirty="0"/>
              <a:t>:   $2</a:t>
            </a:r>
            <a:r>
              <a:rPr lang="el-GR" sz="2400" dirty="0"/>
              <a:t>.</a:t>
            </a:r>
            <a:r>
              <a:rPr lang="en-US" sz="2400" dirty="0"/>
              <a:t>100 – ($20 x 80) = $500 </a:t>
            </a:r>
            <a:r>
              <a:rPr lang="el-GR" sz="2400" dirty="0"/>
              <a:t>σταθερά κόστη</a:t>
            </a:r>
          </a:p>
          <a:p>
            <a:pPr marL="0" indent="0">
              <a:buNone/>
              <a:defRPr/>
            </a:pPr>
            <a:endParaRPr lang="en-US" sz="2400" dirty="0"/>
          </a:p>
        </p:txBody>
      </p:sp>
    </p:spTree>
    <p:extLst>
      <p:ext uri="{BB962C8B-B14F-4D97-AF65-F5344CB8AC3E}">
        <p14:creationId xmlns:p14="http://schemas.microsoft.com/office/powerpoint/2010/main" xmlns="" val="424337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Βήματα Μεθόδου Συμπεριφοράς του Κόστους </a:t>
            </a:r>
            <a:r>
              <a:rPr lang="en-US" sz="2200" b="0" dirty="0">
                <a:latin typeface="+mj-lt"/>
              </a:rPr>
              <a:t>(</a:t>
            </a:r>
            <a:r>
              <a:rPr lang="el-GR" sz="2200" b="0" dirty="0">
                <a:latin typeface="+mj-lt"/>
              </a:rPr>
              <a:t>3 από 3</a:t>
            </a:r>
            <a:r>
              <a:rPr lang="en-US" sz="2200" b="0" dirty="0">
                <a:latin typeface="+mj-lt"/>
              </a:rPr>
              <a:t>)</a:t>
            </a:r>
          </a:p>
        </p:txBody>
      </p:sp>
      <p:sp>
        <p:nvSpPr>
          <p:cNvPr id="3" name="Content Placeholder"/>
          <p:cNvSpPr>
            <a:spLocks noGrp="1"/>
          </p:cNvSpPr>
          <p:nvPr>
            <p:ph idx="1"/>
          </p:nvPr>
        </p:nvSpPr>
        <p:spPr/>
        <p:txBody>
          <a:bodyPr>
            <a:normAutofit lnSpcReduction="10000"/>
          </a:bodyPr>
          <a:lstStyle/>
          <a:p>
            <a:pPr marL="0" indent="0">
              <a:buNone/>
              <a:defRPr/>
            </a:pPr>
            <a:r>
              <a:rPr lang="el-GR" altLang="en-US" sz="2400" dirty="0"/>
              <a:t>Το τρίτο και τελευταίο βήμα της μεθόδου σ</a:t>
            </a:r>
            <a:r>
              <a:rPr lang="el-GR" sz="2400" dirty="0"/>
              <a:t>υμπεριφοράς του κόστους</a:t>
            </a:r>
            <a:r>
              <a:rPr lang="el-GR" altLang="en-US" sz="2400" dirty="0"/>
              <a:t> είναι να συνοψίσουμε γράφοντας μια γραμμική εξίσωση:</a:t>
            </a:r>
          </a:p>
          <a:p>
            <a:pPr marL="0" indent="0">
              <a:buNone/>
              <a:defRPr/>
            </a:pPr>
            <a:r>
              <a:rPr lang="en-US" sz="2400" dirty="0"/>
              <a:t>Y = </a:t>
            </a:r>
            <a:r>
              <a:rPr lang="el-GR" sz="2400" dirty="0"/>
              <a:t>Σταθερά Κόστη </a:t>
            </a:r>
            <a:r>
              <a:rPr lang="en-US" sz="2400" dirty="0"/>
              <a:t>+ (</a:t>
            </a:r>
            <a:r>
              <a:rPr lang="el-GR" sz="2400" dirty="0"/>
              <a:t>Μεταβλητό κόστος ανά μονάδα δραστηριότητας </a:t>
            </a:r>
            <a:r>
              <a:rPr lang="en-US" sz="2400" dirty="0"/>
              <a:t>* </a:t>
            </a:r>
            <a:r>
              <a:rPr lang="el-GR" sz="2400" dirty="0"/>
              <a:t>Δραστηριότητα</a:t>
            </a:r>
            <a:r>
              <a:rPr lang="en-US" sz="2400" dirty="0"/>
              <a:t>) </a:t>
            </a:r>
            <a:r>
              <a:rPr lang="el-GR" sz="2400" dirty="0"/>
              <a:t>ή </a:t>
            </a:r>
            <a:r>
              <a:rPr lang="en-US" sz="2400" dirty="0"/>
              <a:t>Y = FC + (VC/U * X)</a:t>
            </a:r>
          </a:p>
          <a:p>
            <a:pPr marL="0" indent="0">
              <a:buNone/>
              <a:defRPr/>
            </a:pPr>
            <a:r>
              <a:rPr lang="el-GR" sz="2400" dirty="0"/>
              <a:t>Στο παράδειγμά μας, η εξίσωση μας θα μοιάζει με αυτήν</a:t>
            </a:r>
            <a:r>
              <a:rPr lang="en-US" sz="2400" dirty="0"/>
              <a:t>:</a:t>
            </a:r>
          </a:p>
          <a:p>
            <a:pPr marL="0" indent="0">
              <a:buNone/>
              <a:defRPr/>
            </a:pPr>
            <a:r>
              <a:rPr lang="en-US" sz="2400" dirty="0"/>
              <a:t>Y = $500 + ($20 * X)</a:t>
            </a:r>
          </a:p>
          <a:p>
            <a:pPr marL="0" indent="0">
              <a:buNone/>
              <a:defRPr/>
            </a:pPr>
            <a:r>
              <a:rPr lang="el-GR" sz="2400" dirty="0"/>
              <a:t>Εάν αναρωτιόμασταν ποιο κόστος θα ήταν σε επίπεδο δραστηριότητας 120, απλώς θα συνδέσουμε αυτόν τον αριθμό για το X στην εξίσωση μας</a:t>
            </a:r>
            <a:r>
              <a:rPr lang="en-US" sz="2400" dirty="0"/>
              <a:t>:  Y = $500 + ($20 * 120) or Y = $2</a:t>
            </a:r>
            <a:r>
              <a:rPr lang="el-GR" sz="2400" dirty="0"/>
              <a:t>.</a:t>
            </a:r>
            <a:r>
              <a:rPr lang="en-US" sz="2400" dirty="0"/>
              <a:t>900</a:t>
            </a:r>
          </a:p>
        </p:txBody>
      </p:sp>
    </p:spTree>
    <p:extLst>
      <p:ext uri="{BB962C8B-B14F-4D97-AF65-F5344CB8AC3E}">
        <p14:creationId xmlns:p14="http://schemas.microsoft.com/office/powerpoint/2010/main" xmlns="" val="176685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Μέθοδος Ανάλυσης Παλινδρόμησης </a:t>
            </a:r>
            <a:endParaRPr lang="en-GB" dirty="0"/>
          </a:p>
        </p:txBody>
      </p:sp>
      <p:sp>
        <p:nvSpPr>
          <p:cNvPr id="3" name="Content Placeholder"/>
          <p:cNvSpPr>
            <a:spLocks noGrp="1"/>
          </p:cNvSpPr>
          <p:nvPr>
            <p:ph idx="1"/>
          </p:nvPr>
        </p:nvSpPr>
        <p:spPr/>
        <p:txBody>
          <a:bodyPr>
            <a:normAutofit/>
          </a:bodyPr>
          <a:lstStyle/>
          <a:p>
            <a:pPr marL="578358" lvl="1" indent="-342900">
              <a:defRPr/>
            </a:pPr>
            <a:r>
              <a:rPr lang="el-GR" sz="2400" dirty="0"/>
              <a:t>Η </a:t>
            </a:r>
            <a:r>
              <a:rPr lang="el-GR" sz="2400" b="1" dirty="0"/>
              <a:t>ανάλυση παλινδρόμησης</a:t>
            </a:r>
            <a:r>
              <a:rPr lang="el-GR" sz="2400" dirty="0"/>
              <a:t> είναι μια στατιστική μέθοδος που μετράει τη μέση ποσότητα μεταβολής στην εξαρτημένη μεταβλητή που σχετίζεται με μια αλλαγή μονάδας σε μία ή περισσότερες ανεξάρτητες μεταβλητές</a:t>
            </a:r>
            <a:r>
              <a:rPr lang="en-US" altLang="en-US" sz="2400" dirty="0"/>
              <a:t>.</a:t>
            </a:r>
          </a:p>
          <a:p>
            <a:pPr marL="578358" lvl="1" indent="-342900">
              <a:defRPr/>
            </a:pPr>
            <a:r>
              <a:rPr lang="el-GR" sz="2400" dirty="0"/>
              <a:t>Η μέθοδος παλινδρόμησης είναι ακριβέστερη από τη μέθοδο συμπεριφοράς του κόστους, επειδή η εξίσωση παλινδρόμησης υπολογίζει το κόστος χρησιμοποιώντας πληροφορίες από ΟΛΕΣ τις παρατηρήσεις, ενώ η εξίσωση συμπεριφοράς του κόστους χρησιμοποιεί πληροφορίες από μόνο ΔΥΟ παρατηρήσεις</a:t>
            </a:r>
            <a:r>
              <a:rPr lang="en-US" altLang="en-US" sz="2400" dirty="0"/>
              <a:t>.</a:t>
            </a:r>
          </a:p>
        </p:txBody>
      </p:sp>
    </p:spTree>
    <p:extLst>
      <p:ext uri="{BB962C8B-B14F-4D97-AF65-F5344CB8AC3E}">
        <p14:creationId xmlns:p14="http://schemas.microsoft.com/office/powerpoint/2010/main" xmlns="" val="3166079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Ανάλυσης Παλινδρόμησης</a:t>
            </a:r>
          </a:p>
        </p:txBody>
      </p:sp>
      <p:sp>
        <p:nvSpPr>
          <p:cNvPr id="3" name="Content Placeholder 2"/>
          <p:cNvSpPr>
            <a:spLocks noGrp="1"/>
          </p:cNvSpPr>
          <p:nvPr>
            <p:ph idx="1"/>
          </p:nvPr>
        </p:nvSpPr>
        <p:spPr/>
        <p:txBody>
          <a:bodyPr/>
          <a:lstStyle/>
          <a:p>
            <a:r>
              <a:rPr lang="el-GR" sz="2400" dirty="0"/>
              <a:t>Η απλή ανάλυση παλινδρόμησης εκτιμά τη σχέση μεταξύ της εξαρτημένης και μιας ανεξάρτητης μεταβλητής</a:t>
            </a:r>
            <a:endParaRPr lang="en-US" sz="2400" dirty="0"/>
          </a:p>
          <a:p>
            <a:r>
              <a:rPr lang="el-GR" sz="2400" dirty="0"/>
              <a:t>Η ανάλυση πολλαπλής παλινδρόμησης εκτιμά τη σχέση μεταξύ της εξαρτημένης μεταβλητής και δύο ή περισσότερων ανεξάρτητων μεταβλητών</a:t>
            </a:r>
            <a:r>
              <a:rPr lang="en-US" sz="2400" dirty="0"/>
              <a:t>.</a:t>
            </a:r>
          </a:p>
          <a:p>
            <a:pPr marL="0" indent="0">
              <a:buNone/>
            </a:pPr>
            <a:r>
              <a:rPr lang="el-GR" sz="2400" dirty="0"/>
              <a:t>Η μέθοδος χρησιμοποιείται ευρέως επειδή βοηθά τους μάνατζερ να "δουν πίσω από τους αριθμούς", ώστε να καταλάβουν γιατί το κόστος συμπεριφέρεται έτσι και τι μπορούν να κάνουν οι μάνατζερ για να το επηρεάσουν</a:t>
            </a:r>
            <a:r>
              <a:rPr lang="en-US" sz="2400" dirty="0"/>
              <a:t>.</a:t>
            </a:r>
          </a:p>
        </p:txBody>
      </p:sp>
    </p:spTree>
    <p:extLst>
      <p:ext uri="{BB962C8B-B14F-4D97-AF65-F5344CB8AC3E}">
        <p14:creationId xmlns:p14="http://schemas.microsoft.com/office/powerpoint/2010/main" xmlns="" val="146581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Ανάλυση Παλινδρόμησης: Ορολογία</a:t>
            </a:r>
          </a:p>
        </p:txBody>
      </p:sp>
      <p:sp>
        <p:nvSpPr>
          <p:cNvPr id="3" name="Content Placeholder 2"/>
          <p:cNvSpPr>
            <a:spLocks noGrp="1"/>
          </p:cNvSpPr>
          <p:nvPr>
            <p:ph idx="1"/>
          </p:nvPr>
        </p:nvSpPr>
        <p:spPr/>
        <p:txBody>
          <a:bodyPr/>
          <a:lstStyle/>
          <a:p>
            <a:r>
              <a:rPr lang="el-GR" sz="2800" dirty="0"/>
              <a:t>Η καλή προσαρμογή υποδηλώνει τη δύναμη της σχέσης μεταξύ του οδηγού κόστους και του κόστους</a:t>
            </a:r>
            <a:r>
              <a:rPr lang="en-US" sz="2800" dirty="0"/>
              <a:t>.</a:t>
            </a:r>
          </a:p>
          <a:p>
            <a:r>
              <a:rPr lang="el-GR" sz="2800" dirty="0"/>
              <a:t>Ο υπολειμματικός όρος, μετρά τη διαφορά μεταξύ πραγματικού και εκτιμώμενου κόστους για κάθε παρατήρηση του οδηγού κόστους</a:t>
            </a:r>
            <a:r>
              <a:rPr lang="en-US" sz="2800" dirty="0"/>
              <a:t>.</a:t>
            </a:r>
          </a:p>
          <a:p>
            <a:r>
              <a:rPr lang="el-GR" sz="2800" dirty="0"/>
              <a:t>Όσο μικρότερος είναι ο υπολειμματικός όρος, τόσο καλύτερη είναι η προσαρμογή μεταξύ των πραγματικών παρατηρήσεων κόστους και του εκτιμώμενου κόστους.</a:t>
            </a:r>
          </a:p>
        </p:txBody>
      </p:sp>
    </p:spTree>
    <p:extLst>
      <p:ext uri="{BB962C8B-B14F-4D97-AF65-F5344CB8AC3E}">
        <p14:creationId xmlns:p14="http://schemas.microsoft.com/office/powerpoint/2010/main" xmlns="" val="174157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Δείγμα Μοντέλου Παλινδρόμησης</a:t>
            </a:r>
          </a:p>
        </p:txBody>
      </p:sp>
      <p:sp>
        <p:nvSpPr>
          <p:cNvPr id="3" name="Content Placeholder 2"/>
          <p:cNvSpPr>
            <a:spLocks noGrp="1"/>
          </p:cNvSpPr>
          <p:nvPr>
            <p:ph idx="13"/>
          </p:nvPr>
        </p:nvSpPr>
        <p:spPr>
          <a:xfrm>
            <a:off x="457200" y="1600201"/>
            <a:ext cx="8229600" cy="609600"/>
          </a:xfrm>
        </p:spPr>
        <p:txBody>
          <a:bodyPr/>
          <a:lstStyle/>
          <a:p>
            <a:pPr marL="0" indent="0">
              <a:buNone/>
            </a:pPr>
            <a:r>
              <a:rPr lang="el-GR" dirty="0"/>
              <a:t>Εικόνα</a:t>
            </a:r>
            <a:r>
              <a:rPr lang="en-IN" dirty="0"/>
              <a:t> 10.6 </a:t>
            </a:r>
            <a:r>
              <a:rPr lang="el-GR" dirty="0"/>
              <a:t>Μοντέλο Παλινδρόμησης για τα Εβδομαδιαία Κόστη Έμμεσης Εργασίας Παραγωγής και Ώρες Μηχανημάτων για  την Elegant Rugs</a:t>
            </a:r>
            <a:endParaRPr lang="en-IN"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1682" y="2479421"/>
            <a:ext cx="6824353" cy="3657600"/>
          </a:xfrm>
        </p:spPr>
      </p:pic>
    </p:spTree>
    <p:extLst>
      <p:ext uri="{BB962C8B-B14F-4D97-AF65-F5344CB8AC3E}">
        <p14:creationId xmlns:p14="http://schemas.microsoft.com/office/powerpoint/2010/main" xmlns="" val="274785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Αξιολόγηση και Επιλογή Οδηγών Κόστους </a:t>
            </a:r>
            <a:r>
              <a:rPr lang="en-US" sz="2200" b="0" dirty="0"/>
              <a:t>(</a:t>
            </a:r>
            <a:r>
              <a:rPr lang="el-GR" sz="2200" b="0" dirty="0"/>
              <a:t>1 από 2</a:t>
            </a:r>
            <a:r>
              <a:rPr lang="en-US" sz="2200" b="0" dirty="0"/>
              <a:t>)</a:t>
            </a:r>
          </a:p>
        </p:txBody>
      </p:sp>
      <p:sp>
        <p:nvSpPr>
          <p:cNvPr id="3" name="Content Placeholder 2"/>
          <p:cNvSpPr>
            <a:spLocks noGrp="1"/>
          </p:cNvSpPr>
          <p:nvPr>
            <p:ph idx="1"/>
          </p:nvPr>
        </p:nvSpPr>
        <p:spPr/>
        <p:txBody>
          <a:bodyPr/>
          <a:lstStyle/>
          <a:p>
            <a:pPr marL="0" indent="0">
              <a:buNone/>
            </a:pPr>
            <a:r>
              <a:rPr lang="el-GR" sz="2400" dirty="0"/>
              <a:t>Πώς προσδιορίζει μια επιχείρηση τον καλύτερο οδηγό κόστους κατά την εκτίμηση μιας συνάρτησης κόστους; Σε πολλές περιπτώσεις, οι μάνατζερ πρέπει να κατανοούν τόσο τις λειτουργίες όσο και τη λογιστική κόστους</a:t>
            </a:r>
            <a:r>
              <a:rPr lang="en-US" sz="2400" dirty="0"/>
              <a:t>. </a:t>
            </a:r>
            <a:r>
              <a:rPr lang="el-GR" sz="2400" dirty="0"/>
              <a:t>Εδώ είναι τα τρία κριτήρια που χρησιμοποιούνται</a:t>
            </a:r>
            <a:r>
              <a:rPr lang="en-US" sz="2400" dirty="0"/>
              <a:t>:</a:t>
            </a:r>
          </a:p>
          <a:p>
            <a:pPr marL="514350" indent="-514350">
              <a:buFont typeface="+mj-lt"/>
              <a:buAutoNum type="arabicPeriod"/>
            </a:pPr>
            <a:r>
              <a:rPr lang="el-GR" sz="2400" dirty="0"/>
              <a:t>Οικονομική αληθοφάνεια</a:t>
            </a:r>
            <a:endParaRPr lang="en-US" sz="2400" dirty="0"/>
          </a:p>
          <a:p>
            <a:pPr marL="514350" indent="-514350">
              <a:buFont typeface="+mj-lt"/>
              <a:buAutoNum type="arabicPeriod"/>
            </a:pPr>
            <a:r>
              <a:rPr lang="el-GR" sz="2400" dirty="0"/>
              <a:t>Καλή προσαρμογή</a:t>
            </a:r>
            <a:endParaRPr lang="en-US" sz="2400" dirty="0"/>
          </a:p>
          <a:p>
            <a:pPr marL="514350" indent="-514350">
              <a:buFont typeface="+mj-lt"/>
              <a:buAutoNum type="arabicPeriod"/>
            </a:pPr>
            <a:r>
              <a:rPr lang="el-GR" sz="2400" dirty="0"/>
              <a:t>Σημασία της ανεξάρτητης μεταβλητής</a:t>
            </a:r>
            <a:endParaRPr lang="en-US" sz="2400" dirty="0"/>
          </a:p>
        </p:txBody>
      </p:sp>
    </p:spTree>
    <p:extLst>
      <p:ext uri="{BB962C8B-B14F-4D97-AF65-F5344CB8AC3E}">
        <p14:creationId xmlns:p14="http://schemas.microsoft.com/office/powerpoint/2010/main" xmlns="" val="3537249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Αξιολόγηση και Επιλογή Οδηγών Κόστους</a:t>
            </a:r>
            <a:r>
              <a:rPr lang="en-US" dirty="0"/>
              <a:t> </a:t>
            </a:r>
            <a:r>
              <a:rPr lang="en-US" sz="2200" b="0" dirty="0"/>
              <a:t>(</a:t>
            </a:r>
            <a:r>
              <a:rPr lang="el-GR" sz="2200" b="0" dirty="0"/>
              <a:t>2 από 2</a:t>
            </a:r>
            <a:r>
              <a:rPr lang="en-US" sz="2200" b="0" dirty="0"/>
              <a:t>)</a:t>
            </a:r>
          </a:p>
        </p:txBody>
      </p:sp>
      <p:sp>
        <p:nvSpPr>
          <p:cNvPr id="3" name="Content Placeholder 2"/>
          <p:cNvSpPr>
            <a:spLocks noGrp="1"/>
          </p:cNvSpPr>
          <p:nvPr>
            <p:ph idx="1"/>
          </p:nvPr>
        </p:nvSpPr>
        <p:spPr/>
        <p:txBody>
          <a:bodyPr/>
          <a:lstStyle/>
          <a:p>
            <a:pPr marL="0" indent="0">
              <a:buNone/>
            </a:pPr>
            <a:r>
              <a:rPr lang="el-GR" sz="2400" b="1" dirty="0"/>
              <a:t>ΕΡΩΤΗΣΗ: </a:t>
            </a:r>
            <a:r>
              <a:rPr lang="el-GR" sz="2400" dirty="0"/>
              <a:t>Γιατί είναι σημαντική η επιλογή του σωστού οδηγού κόστους για την εκτίμηση του κόστους;</a:t>
            </a:r>
          </a:p>
          <a:p>
            <a:pPr marL="0" indent="0">
              <a:buNone/>
            </a:pPr>
            <a:r>
              <a:rPr lang="el-GR" sz="2400" b="1" dirty="0"/>
              <a:t>ΑΠΑΝΤΗΣΗ: </a:t>
            </a:r>
            <a:r>
              <a:rPr lang="el-GR" sz="2400" dirty="0"/>
              <a:t>Ο εντοπισμός λανθασμένων οδηγών ή η εσφαλμένη εκτίμηση λειτουργιών κόστους μπορεί να οδηγήσει τη διαχείριση σε λανθασμένες και δαπανηρές αποφάσεις σε διάφορες διαστάσεις.</a:t>
            </a:r>
          </a:p>
        </p:txBody>
      </p:sp>
    </p:spTree>
    <p:extLst>
      <p:ext uri="{BB962C8B-B14F-4D97-AF65-F5344CB8AC3E}">
        <p14:creationId xmlns:p14="http://schemas.microsoft.com/office/powerpoint/2010/main" xmlns="" val="259385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b="1" dirty="0">
                <a:latin typeface="+mj-lt"/>
              </a:rPr>
              <a:t>Μαθησιακοί Στόχοι</a:t>
            </a:r>
            <a:r>
              <a:rPr lang="en-US" b="1" dirty="0">
                <a:latin typeface="+mj-lt"/>
              </a:rPr>
              <a:t> </a:t>
            </a:r>
            <a:r>
              <a:rPr lang="en-US" sz="2200" b="0" dirty="0">
                <a:latin typeface="+mj-lt"/>
              </a:rPr>
              <a:t>(</a:t>
            </a:r>
            <a:r>
              <a:rPr lang="el-GR" sz="2200" b="0" dirty="0">
                <a:latin typeface="+mj-lt"/>
              </a:rPr>
              <a:t>2 από 2</a:t>
            </a:r>
            <a:r>
              <a:rPr lang="en-US" sz="2200" b="0" dirty="0">
                <a:latin typeface="+mj-lt"/>
              </a:rPr>
              <a:t>)</a:t>
            </a:r>
          </a:p>
        </p:txBody>
      </p:sp>
      <p:sp>
        <p:nvSpPr>
          <p:cNvPr id="3" name="Content Placeholder 1"/>
          <p:cNvSpPr>
            <a:spLocks noGrp="1"/>
          </p:cNvSpPr>
          <p:nvPr>
            <p:ph idx="1"/>
          </p:nvPr>
        </p:nvSpPr>
        <p:spPr/>
        <p:txBody>
          <a:bodyPr/>
          <a:lstStyle/>
          <a:p>
            <a:pPr>
              <a:spcBef>
                <a:spcPts val="0"/>
              </a:spcBef>
              <a:buClr>
                <a:schemeClr val="bg1"/>
              </a:buClr>
              <a:buFont typeface="Arial" panose="020B0604020202020204" pitchFamily="34" charset="0"/>
              <a:buChar char="‪"/>
            </a:pPr>
            <a:r>
              <a:rPr lang="en-US" sz="2400" b="1" dirty="0">
                <a:solidFill>
                  <a:srgbClr val="007FA3"/>
                </a:solidFill>
              </a:rPr>
              <a:t>10.6</a:t>
            </a:r>
            <a:r>
              <a:rPr lang="en-US" sz="2400" dirty="0"/>
              <a:t> </a:t>
            </a:r>
            <a:r>
              <a:rPr lang="el-GR" sz="2400" dirty="0"/>
              <a:t>Να εξηγήσετε τις μη γραμμικές συναρτήσεις του κόστους, ιδίως εκείνες που προκύπτουν από τις επιδράσεις καμπύλης-μάθησης</a:t>
            </a:r>
            <a:r>
              <a:rPr lang="en-US" sz="2400" dirty="0"/>
              <a:t>.</a:t>
            </a:r>
          </a:p>
          <a:p>
            <a:pPr>
              <a:spcBef>
                <a:spcPts val="0"/>
              </a:spcBef>
              <a:buClr>
                <a:schemeClr val="bg1"/>
              </a:buClr>
              <a:buFont typeface="Arial" panose="020B0604020202020204" pitchFamily="34" charset="0"/>
              <a:buChar char="‪"/>
            </a:pPr>
            <a:r>
              <a:rPr lang="en-US" sz="2400" b="1" dirty="0">
                <a:solidFill>
                  <a:srgbClr val="007FA3"/>
                </a:solidFill>
              </a:rPr>
              <a:t>10.7</a:t>
            </a:r>
            <a:r>
              <a:rPr lang="en-US" sz="2400" dirty="0"/>
              <a:t> </a:t>
            </a:r>
            <a:r>
              <a:rPr lang="el-GR" sz="2400" dirty="0"/>
              <a:t>Να έχετε επίγνωση των προβλημάτων δεδομένων που συναντώνται κατά την εκτίμηση των συναρτήσεων κόστους</a:t>
            </a:r>
            <a:r>
              <a:rPr lang="en-US" sz="2400" dirty="0"/>
              <a:t>.</a:t>
            </a:r>
          </a:p>
        </p:txBody>
      </p:sp>
    </p:spTree>
    <p:extLst>
      <p:ext uri="{BB962C8B-B14F-4D97-AF65-F5344CB8AC3E}">
        <p14:creationId xmlns:p14="http://schemas.microsoft.com/office/powerpoint/2010/main" xmlns="" val="310833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Οδηγοί Κόστους και Κοστολόγηση Κατά Δραστηριότητα </a:t>
            </a:r>
            <a:endParaRPr lang="en-GB" dirty="0"/>
          </a:p>
        </p:txBody>
      </p:sp>
      <p:sp>
        <p:nvSpPr>
          <p:cNvPr id="3" name="Content Placeholder 2"/>
          <p:cNvSpPr>
            <a:spLocks noGrp="1"/>
          </p:cNvSpPr>
          <p:nvPr>
            <p:ph idx="1"/>
          </p:nvPr>
        </p:nvSpPr>
        <p:spPr/>
        <p:txBody>
          <a:bodyPr/>
          <a:lstStyle/>
          <a:p>
            <a:pPr marL="0" indent="0">
              <a:buNone/>
            </a:pPr>
            <a:r>
              <a:rPr lang="el-GR" altLang="en-US" sz="2400" dirty="0"/>
              <a:t>Εκτίμηση των οδηγών κόστους σε μια κοστολόγηση βάσει δραστηριότητα</a:t>
            </a:r>
            <a:r>
              <a:rPr lang="en-US" altLang="en-US" sz="2400" dirty="0"/>
              <a:t>.</a:t>
            </a:r>
          </a:p>
          <a:p>
            <a:pPr marL="0" indent="0">
              <a:buNone/>
            </a:pPr>
            <a:r>
              <a:rPr lang="el-GR" sz="2400" dirty="0"/>
              <a:t>Ωστόσο, αφού τα συστήματα AB</a:t>
            </a:r>
            <a:r>
              <a:rPr lang="en-GB" sz="2400" dirty="0"/>
              <a:t>C </a:t>
            </a:r>
            <a:r>
              <a:rPr lang="el-GR" sz="2400" dirty="0"/>
              <a:t>διαθέτουν μεγάλο αριθμό και ποικιλία οδηγών και δεξαμενών κόστους</a:t>
            </a:r>
            <a:r>
              <a:rPr lang="en-US" altLang="en-US" sz="2400" dirty="0"/>
              <a:t>, </a:t>
            </a:r>
            <a:r>
              <a:rPr lang="el-GR" altLang="en-US" sz="2400" dirty="0"/>
              <a:t>οι μάνατζερ πρέπει να εκτιμήσουν πολλές σχέσεις κόστους.</a:t>
            </a:r>
          </a:p>
          <a:p>
            <a:pPr marL="0" indent="0">
              <a:buNone/>
            </a:pPr>
            <a:r>
              <a:rPr lang="el-GR" altLang="en-US" sz="2400" dirty="0"/>
              <a:t>Θα το κάνουν χρησιμοποιώντας τις ίδιες μεθόδους, δίνοντας ιδιαίτερη προσοχή στην ιεραρχία κόστους. Εάν ένα κόστος είναι επίπεδο παρτίδας, για παράδειγμα, μπορούν να χρησιμοποιηθούν μόνο οδηγοί κόστους σε επίπεδο παρτίδας</a:t>
            </a:r>
          </a:p>
          <a:p>
            <a:pPr marL="0" indent="0">
              <a:buNone/>
            </a:pPr>
            <a:r>
              <a:rPr lang="en-US" altLang="en-US" sz="2400" dirty="0"/>
              <a:t>.</a:t>
            </a:r>
          </a:p>
        </p:txBody>
      </p:sp>
    </p:spTree>
    <p:extLst>
      <p:ext uri="{BB962C8B-B14F-4D97-AF65-F5344CB8AC3E}">
        <p14:creationId xmlns:p14="http://schemas.microsoft.com/office/powerpoint/2010/main" xmlns="" val="185882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 Γραμμικές Συναρτήσεις του Κόστους, Ορισμός</a:t>
            </a:r>
            <a:endParaRPr lang="en-GB" dirty="0"/>
          </a:p>
        </p:txBody>
      </p:sp>
      <p:sp>
        <p:nvSpPr>
          <p:cNvPr id="3" name="Content Placeholder 2"/>
          <p:cNvSpPr>
            <a:spLocks noGrp="1"/>
          </p:cNvSpPr>
          <p:nvPr>
            <p:ph idx="1"/>
          </p:nvPr>
        </p:nvSpPr>
        <p:spPr/>
        <p:txBody>
          <a:bodyPr/>
          <a:lstStyle/>
          <a:p>
            <a:r>
              <a:rPr lang="el-GR" sz="2400" dirty="0"/>
              <a:t>Οι συναρτήσεις του κόστους δεν είναι πάντα γραμμικές</a:t>
            </a:r>
            <a:r>
              <a:rPr lang="en-US" altLang="en-US" sz="2400" dirty="0"/>
              <a:t>.  </a:t>
            </a:r>
          </a:p>
          <a:p>
            <a:r>
              <a:rPr lang="el-GR" sz="2400" dirty="0"/>
              <a:t>Μια μη γραμμική συνάρτηση κόστους είναι μια συνάρτηση κόστους για την οποία το γράφημα του συνολικού κόστους δεν είναι ευθεία γραμμή εντός του σχετικού εύρους</a:t>
            </a:r>
            <a:r>
              <a:rPr lang="en-US" altLang="en-US" sz="2400" dirty="0"/>
              <a:t>.</a:t>
            </a:r>
          </a:p>
          <a:p>
            <a:r>
              <a:rPr lang="el-GR" altLang="en-US" sz="2400" dirty="0"/>
              <a:t>Ακολουθούν ορισμένα παραδείγματα συναρτήσεων μη γραμμικού κόστους</a:t>
            </a:r>
            <a:r>
              <a:rPr lang="en-US" altLang="en-US" sz="2400" dirty="0"/>
              <a:t>.</a:t>
            </a:r>
          </a:p>
        </p:txBody>
      </p:sp>
    </p:spTree>
    <p:extLst>
      <p:ext uri="{BB962C8B-B14F-4D97-AF65-F5344CB8AC3E}">
        <p14:creationId xmlns:p14="http://schemas.microsoft.com/office/powerpoint/2010/main" xmlns="" val="199999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 Γραμμικές Συναρτήσεις του Κόστους</a:t>
            </a:r>
            <a:r>
              <a:rPr lang="en-US" dirty="0"/>
              <a:t>, </a:t>
            </a:r>
            <a:r>
              <a:rPr lang="el-GR" dirty="0"/>
              <a:t>Παραδείγματα </a:t>
            </a:r>
            <a:r>
              <a:rPr lang="en-US" sz="2200" b="0" dirty="0"/>
              <a:t>(</a:t>
            </a:r>
            <a:r>
              <a:rPr lang="el-GR" sz="2200" b="0" dirty="0"/>
              <a:t>1 από 2</a:t>
            </a:r>
            <a:r>
              <a:rPr lang="en-US" sz="2200" b="0" dirty="0"/>
              <a:t>)</a:t>
            </a:r>
          </a:p>
        </p:txBody>
      </p:sp>
      <p:sp>
        <p:nvSpPr>
          <p:cNvPr id="3" name="Content Placeholder 2"/>
          <p:cNvSpPr>
            <a:spLocks noGrp="1"/>
          </p:cNvSpPr>
          <p:nvPr>
            <p:ph idx="1"/>
          </p:nvPr>
        </p:nvSpPr>
        <p:spPr/>
        <p:txBody>
          <a:bodyPr/>
          <a:lstStyle/>
          <a:p>
            <a:pPr marL="590550" indent="-590550">
              <a:lnSpc>
                <a:spcPct val="80000"/>
              </a:lnSpc>
              <a:buFont typeface="Wingdings" panose="05000000000000000000" pitchFamily="2" charset="2"/>
              <a:buAutoNum type="arabicPeriod"/>
            </a:pPr>
            <a:r>
              <a:rPr lang="el-GR" altLang="en-US" sz="2400" dirty="0"/>
              <a:t>Οικονομίες κλίμακας (παράγουν διπλάσιο αριθμό διαφημίσεων για λιγότερο από το διπλάσιο του κόστους).</a:t>
            </a:r>
          </a:p>
          <a:p>
            <a:pPr marL="590550" indent="-590550">
              <a:lnSpc>
                <a:spcPct val="80000"/>
              </a:lnSpc>
              <a:buFont typeface="Wingdings" panose="05000000000000000000" pitchFamily="2" charset="2"/>
              <a:buAutoNum type="arabicPeriod"/>
            </a:pPr>
            <a:r>
              <a:rPr lang="el-GR" altLang="en-US" sz="2400" dirty="0"/>
              <a:t>Ποσότητες εκπτώσεων (τα κόστη άμεσων υλικών αυξάνονται αλλά όχι σε άμεση αναλογία με τις αυξήσεις της ποσότητας λόγω της μη γραμμικής σχέσης που προκαλείται από τις ποσότητες εκπτώσεων).</a:t>
            </a:r>
          </a:p>
          <a:p>
            <a:pPr marL="590550" indent="-590550">
              <a:lnSpc>
                <a:spcPct val="80000"/>
              </a:lnSpc>
              <a:buFont typeface="Wingdings" panose="05000000000000000000" pitchFamily="2" charset="2"/>
              <a:buAutoNum type="arabicPeriod"/>
            </a:pPr>
            <a:r>
              <a:rPr lang="el-GR" altLang="en-US" sz="2400" dirty="0"/>
              <a:t>Βήμα συνάρτησης κόστους - οι πόροι αυξάνονται σε "μεγάλα μεγέθη" και όχι μεμονωμένες μονάδες.</a:t>
            </a:r>
          </a:p>
        </p:txBody>
      </p:sp>
    </p:spTree>
    <p:extLst>
      <p:ext uri="{BB962C8B-B14F-4D97-AF65-F5344CB8AC3E}">
        <p14:creationId xmlns:p14="http://schemas.microsoft.com/office/powerpoint/2010/main" xmlns="" val="815730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 Γραμμικές Συναρτήσεις του Κόστους</a:t>
            </a:r>
            <a:r>
              <a:rPr lang="en-US" dirty="0"/>
              <a:t>, </a:t>
            </a:r>
            <a:r>
              <a:rPr lang="el-GR" dirty="0"/>
              <a:t>Παραδείγματα </a:t>
            </a:r>
            <a:r>
              <a:rPr lang="en-US" sz="2200" b="0" dirty="0"/>
              <a:t>(</a:t>
            </a:r>
            <a:r>
              <a:rPr lang="el-GR" sz="2200" b="0" dirty="0"/>
              <a:t>2 από 2</a:t>
            </a:r>
            <a:r>
              <a:rPr lang="en-US" sz="2200" b="0" dirty="0"/>
              <a:t>)</a:t>
            </a:r>
          </a:p>
        </p:txBody>
      </p:sp>
      <p:sp>
        <p:nvSpPr>
          <p:cNvPr id="3" name="Content Placeholder 2"/>
          <p:cNvSpPr>
            <a:spLocks noGrp="1"/>
          </p:cNvSpPr>
          <p:nvPr>
            <p:ph idx="1"/>
          </p:nvPr>
        </p:nvSpPr>
        <p:spPr/>
        <p:txBody>
          <a:bodyPr/>
          <a:lstStyle/>
          <a:p>
            <a:pPr marL="590550" indent="-590550">
              <a:lnSpc>
                <a:spcPct val="80000"/>
              </a:lnSpc>
              <a:buFont typeface="Trebuchet MS" panose="020B0603020202020204" pitchFamily="34" charset="0"/>
              <a:buAutoNum type="arabicPeriod" startAt="4"/>
            </a:pPr>
            <a:r>
              <a:rPr lang="el-GR" sz="2400" dirty="0"/>
              <a:t>Καμπύλη μάθησης -</a:t>
            </a:r>
            <a:r>
              <a:rPr lang="el-GR" sz="2400" b="1" dirty="0"/>
              <a:t> </a:t>
            </a:r>
            <a:r>
              <a:rPr lang="el-GR" sz="2400" dirty="0"/>
              <a:t>είναι μια συνάρτηση που μετρά τον τρόπο μείωσης των ωρών εργασίας ανά μονάδα καθώς οι μονάδες παραγωγής αυξάνουν, επειδή οι εργαζόμενοι μαθαίνουν και γίνονται καλύτεροι στην εργασία τους</a:t>
            </a:r>
            <a:r>
              <a:rPr lang="en-US" altLang="en-US" sz="2400" dirty="0"/>
              <a:t>.  </a:t>
            </a:r>
          </a:p>
          <a:p>
            <a:pPr marL="590550" indent="-590550">
              <a:lnSpc>
                <a:spcPct val="80000"/>
              </a:lnSpc>
              <a:buFont typeface="Trebuchet MS" panose="020B0603020202020204" pitchFamily="34" charset="0"/>
              <a:buAutoNum type="arabicPeriod" startAt="4"/>
            </a:pPr>
            <a:r>
              <a:rPr lang="el-GR" sz="2400" dirty="0"/>
              <a:t>Καμπύλη εμπειρίας - μετρά τη μείωση του κόστους ανά μονάδα αυτών των διαφόρων επιχειρηματικών συναρτήσεων καθώς το ποσό αυτών των δραστηριοτήτων αυξάνεται</a:t>
            </a:r>
            <a:r>
              <a:rPr lang="en-US" altLang="en-US" sz="2400" dirty="0"/>
              <a:t>. </a:t>
            </a:r>
            <a:r>
              <a:rPr lang="el-GR" sz="2400" dirty="0"/>
              <a:t>Ο όρος </a:t>
            </a:r>
            <a:r>
              <a:rPr lang="el-GR" sz="2400" i="1" dirty="0"/>
              <a:t>καμπύλη εμπειρίας</a:t>
            </a:r>
            <a:r>
              <a:rPr lang="el-GR" sz="2400" dirty="0"/>
              <a:t> περιγράφει μια ευρύτερη εφαρμογή της καμπύλης μάθησης - αυτή που επεκτείνεται σε άλλες επιχειρηματικές συναρτήσεις στην αλυσίδα αξίας, όπως το μάρκετινγκ, η διανομή και η εξυπηρέτηση των πελατών</a:t>
            </a:r>
            <a:r>
              <a:rPr lang="en-US" altLang="en-US" sz="2400" dirty="0"/>
              <a:t>.</a:t>
            </a:r>
          </a:p>
        </p:txBody>
      </p:sp>
    </p:spTree>
    <p:extLst>
      <p:ext uri="{BB962C8B-B14F-4D97-AF65-F5344CB8AC3E}">
        <p14:creationId xmlns:p14="http://schemas.microsoft.com/office/powerpoint/2010/main" xmlns="" val="309000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 Γραμμικές Συναρτήσεις του Κόστους</a:t>
            </a:r>
            <a:r>
              <a:rPr lang="en-US" dirty="0"/>
              <a:t>, </a:t>
            </a:r>
            <a:r>
              <a:rPr lang="el-GR" dirty="0"/>
              <a:t>Παρουσίαση </a:t>
            </a:r>
            <a:endParaRPr lang="en-US" dirty="0"/>
          </a:p>
        </p:txBody>
      </p:sp>
      <p:sp>
        <p:nvSpPr>
          <p:cNvPr id="3" name="Content Placeholder 2"/>
          <p:cNvSpPr>
            <a:spLocks noGrp="1"/>
          </p:cNvSpPr>
          <p:nvPr>
            <p:ph idx="13"/>
          </p:nvPr>
        </p:nvSpPr>
        <p:spPr>
          <a:xfrm>
            <a:off x="533400" y="1676400"/>
            <a:ext cx="8229600" cy="457200"/>
          </a:xfrm>
        </p:spPr>
        <p:txBody>
          <a:bodyPr/>
          <a:lstStyle/>
          <a:p>
            <a:pPr marL="0" indent="0">
              <a:buNone/>
            </a:pPr>
            <a:r>
              <a:rPr lang="el-GR" dirty="0"/>
              <a:t>Εικόνα</a:t>
            </a:r>
            <a:r>
              <a:rPr lang="en-IN" dirty="0"/>
              <a:t> 10.9 </a:t>
            </a:r>
            <a:r>
              <a:rPr lang="el-GR" dirty="0"/>
              <a:t>Παραδείγματα Μη Γραμμικών Συναρτήσεων Κόστους</a:t>
            </a:r>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2142564"/>
            <a:ext cx="8486007" cy="3496235"/>
          </a:xfrm>
          <a:prstGeom prst="rect">
            <a:avLst/>
          </a:prstGeom>
        </p:spPr>
      </p:pic>
    </p:spTree>
    <p:extLst>
      <p:ext uri="{BB962C8B-B14F-4D97-AF65-F5344CB8AC3E}">
        <p14:creationId xmlns:p14="http://schemas.microsoft.com/office/powerpoint/2010/main" xmlns="" val="1121263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Καμπυλών </a:t>
            </a:r>
            <a:r>
              <a:rPr lang="en-GB" dirty="0"/>
              <a:t>M</a:t>
            </a:r>
            <a:r>
              <a:rPr lang="el-GR" dirty="0"/>
              <a:t>άθησης </a:t>
            </a:r>
            <a:endParaRPr lang="en-GB" dirty="0"/>
          </a:p>
        </p:txBody>
      </p:sp>
      <p:sp>
        <p:nvSpPr>
          <p:cNvPr id="3" name="Content Placeholder 2"/>
          <p:cNvSpPr>
            <a:spLocks noGrp="1"/>
          </p:cNvSpPr>
          <p:nvPr>
            <p:ph idx="1"/>
          </p:nvPr>
        </p:nvSpPr>
        <p:spPr/>
        <p:txBody>
          <a:bodyPr/>
          <a:lstStyle/>
          <a:p>
            <a:pPr marL="0" indent="0">
              <a:buNone/>
            </a:pPr>
            <a:r>
              <a:rPr lang="el-GR" sz="2400" dirty="0"/>
              <a:t>Τώρα, θα ρίξουμε μια ματιά σε δύο μοντέλα καμπύλης μάθησης:</a:t>
            </a:r>
          </a:p>
          <a:p>
            <a:r>
              <a:rPr lang="el-GR" sz="2400" dirty="0"/>
              <a:t>Μοντέλο Εμπειρικής Συσσώρευσης Χρόνου - ο σωρευτικός μέσος χρόνος ανά μονάδα μειώνεται κατά ένα σταθερό ποσοστό κάθε φορά που η σωρευτική ποσότητα παραχθέντων μονάδων διπλασιάζεται</a:t>
            </a:r>
            <a:r>
              <a:rPr lang="en-US" altLang="en-US" sz="2400" dirty="0"/>
              <a:t>.</a:t>
            </a:r>
          </a:p>
          <a:p>
            <a:r>
              <a:rPr lang="el-GR" sz="2400" dirty="0"/>
              <a:t>Μοντέλο οριακού χρόνου ανά μονάδα μάθησης - ο οριακός χρόνος που απαιτείται για την παραγωγή της τελευταίας μονάδας μειώνεται κατά ένα σταθερό ποσοστό κάθε φορά που η σωρευτική ποσότητα παραχθέντων μονάδων διπλασιάζεται</a:t>
            </a:r>
            <a:r>
              <a:rPr lang="en-US" altLang="en-US" sz="2400" dirty="0"/>
              <a:t>.</a:t>
            </a:r>
          </a:p>
        </p:txBody>
      </p:sp>
    </p:spTree>
    <p:extLst>
      <p:ext uri="{BB962C8B-B14F-4D97-AF65-F5344CB8AC3E}">
        <p14:creationId xmlns:p14="http://schemas.microsoft.com/office/powerpoint/2010/main" xmlns="" val="3060612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Δείγμα Μοντέλου Εμπειρικής Συσσώρευσης Χρόνου</a:t>
            </a:r>
            <a:endParaRPr lang="en-US" dirty="0"/>
          </a:p>
        </p:txBody>
      </p:sp>
      <p:sp>
        <p:nvSpPr>
          <p:cNvPr id="3" name="Content Placeholder 2"/>
          <p:cNvSpPr>
            <a:spLocks noGrp="1"/>
          </p:cNvSpPr>
          <p:nvPr>
            <p:ph idx="13"/>
          </p:nvPr>
        </p:nvSpPr>
        <p:spPr>
          <a:xfrm>
            <a:off x="457200" y="1524000"/>
            <a:ext cx="7620000" cy="457200"/>
          </a:xfrm>
        </p:spPr>
        <p:txBody>
          <a:bodyPr/>
          <a:lstStyle/>
          <a:p>
            <a:pPr marL="0" indent="0">
              <a:buNone/>
            </a:pPr>
            <a:r>
              <a:rPr lang="en-IN" dirty="0"/>
              <a:t>  </a:t>
            </a:r>
            <a:r>
              <a:rPr lang="el-GR" dirty="0"/>
              <a:t>Εικόνα</a:t>
            </a:r>
            <a:r>
              <a:rPr lang="en-IN" dirty="0"/>
              <a:t> 10.10 </a:t>
            </a:r>
            <a:r>
              <a:rPr lang="el-GR" dirty="0"/>
              <a:t>Μοντέλο εμπειρικής συσσώρευσης χρόνου</a:t>
            </a:r>
            <a:r>
              <a:rPr lang="en-GB" dirty="0"/>
              <a:t> </a:t>
            </a:r>
            <a:r>
              <a:rPr lang="el-GR" dirty="0"/>
              <a:t>για την Rayburn Corporation</a:t>
            </a:r>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2161172"/>
            <a:ext cx="8686800" cy="4544059"/>
          </a:xfrm>
          <a:prstGeom prst="rect">
            <a:avLst/>
          </a:prstGeom>
        </p:spPr>
      </p:pic>
    </p:spTree>
    <p:extLst>
      <p:ext uri="{BB962C8B-B14F-4D97-AF65-F5344CB8AC3E}">
        <p14:creationId xmlns:p14="http://schemas.microsoft.com/office/powerpoint/2010/main" xmlns="" val="2698255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Δείγμα Μοντέλου </a:t>
            </a:r>
            <a:r>
              <a:rPr lang="el-GR" dirty="0"/>
              <a:t>Οριακού Χρόνου ανά Μονάδα Μάθησης</a:t>
            </a:r>
            <a:r>
              <a:rPr lang="en-US" dirty="0"/>
              <a:t>	</a:t>
            </a:r>
          </a:p>
        </p:txBody>
      </p:sp>
      <p:sp>
        <p:nvSpPr>
          <p:cNvPr id="3" name="Content Placeholder 2"/>
          <p:cNvSpPr>
            <a:spLocks noGrp="1"/>
          </p:cNvSpPr>
          <p:nvPr>
            <p:ph idx="4294967295"/>
          </p:nvPr>
        </p:nvSpPr>
        <p:spPr>
          <a:xfrm>
            <a:off x="457200" y="1371600"/>
            <a:ext cx="8229600" cy="304800"/>
          </a:xfrm>
        </p:spPr>
        <p:txBody>
          <a:bodyPr/>
          <a:lstStyle/>
          <a:p>
            <a:pPr marL="0" indent="0">
              <a:buNone/>
            </a:pPr>
            <a:r>
              <a:rPr lang="en-IN" dirty="0"/>
              <a:t> </a:t>
            </a:r>
            <a:r>
              <a:rPr lang="el-GR" dirty="0"/>
              <a:t>Εικόνα</a:t>
            </a:r>
            <a:r>
              <a:rPr lang="en-IN" dirty="0"/>
              <a:t> 10.11 </a:t>
            </a:r>
            <a:r>
              <a:rPr lang="el-GR" dirty="0"/>
              <a:t>Μοντέλο Οριακού Χρόνου Ανά Μονάδα Μάθησης για την Rayburn Corporation</a:t>
            </a:r>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1964065"/>
            <a:ext cx="8915400" cy="4871523"/>
          </a:xfrm>
          <a:prstGeom prst="rect">
            <a:avLst/>
          </a:prstGeom>
        </p:spPr>
      </p:pic>
    </p:spTree>
    <p:extLst>
      <p:ext uri="{BB962C8B-B14F-4D97-AF65-F5344CB8AC3E}">
        <p14:creationId xmlns:p14="http://schemas.microsoft.com/office/powerpoint/2010/main" xmlns="" val="332353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Συγκριτικά</a:t>
            </a:r>
            <a:r>
              <a:rPr lang="en-GB" dirty="0"/>
              <a:t> </a:t>
            </a:r>
            <a:r>
              <a:rPr lang="el-GR" dirty="0"/>
              <a:t>Μοντέλα Μάθησης</a:t>
            </a:r>
            <a:endParaRPr lang="en-US" dirty="0"/>
          </a:p>
        </p:txBody>
      </p:sp>
      <p:sp>
        <p:nvSpPr>
          <p:cNvPr id="3" name="Content Placeholder 2"/>
          <p:cNvSpPr>
            <a:spLocks noGrp="1"/>
          </p:cNvSpPr>
          <p:nvPr>
            <p:ph idx="13"/>
          </p:nvPr>
        </p:nvSpPr>
        <p:spPr>
          <a:xfrm>
            <a:off x="457200" y="1524001"/>
            <a:ext cx="8229600" cy="609600"/>
          </a:xfrm>
        </p:spPr>
        <p:txBody>
          <a:bodyPr/>
          <a:lstStyle/>
          <a:p>
            <a:pPr marL="0" indent="0">
              <a:buNone/>
            </a:pPr>
            <a:r>
              <a:rPr lang="el-GR" dirty="0"/>
              <a:t>Εικόνα</a:t>
            </a:r>
            <a:r>
              <a:rPr lang="en-IN" dirty="0"/>
              <a:t> 10.12 </a:t>
            </a:r>
            <a:r>
              <a:rPr lang="el-GR" dirty="0"/>
              <a:t>Σχέδιο για το Μοντέλο Σωρευτικής Εκμάθησης και το Μοντέλο Οριακής εκμάθησης για την </a:t>
            </a:r>
            <a:r>
              <a:rPr lang="en-GB" dirty="0"/>
              <a:t>Rayburn Corporation</a:t>
            </a:r>
            <a:endParaRPr lang="en-IN"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8694" y="2133601"/>
            <a:ext cx="8821894" cy="3733800"/>
          </a:xfrm>
          <a:prstGeom prst="rect">
            <a:avLst/>
          </a:prstGeom>
        </p:spPr>
      </p:pic>
    </p:spTree>
    <p:extLst>
      <p:ext uri="{BB962C8B-B14F-4D97-AF65-F5344CB8AC3E}">
        <p14:creationId xmlns:p14="http://schemas.microsoft.com/office/powerpoint/2010/main" xmlns="" val="4004201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Ενσωμάτωση των Επιπτώσεων Καμπύλης-Μάθησης σε Τιμές και Πρότυπα </a:t>
            </a:r>
            <a:endParaRPr lang="en-GB" sz="3200" dirty="0"/>
          </a:p>
        </p:txBody>
      </p:sp>
      <p:sp>
        <p:nvSpPr>
          <p:cNvPr id="3" name="Content Placeholder 2"/>
          <p:cNvSpPr>
            <a:spLocks noGrp="1"/>
          </p:cNvSpPr>
          <p:nvPr>
            <p:ph idx="13"/>
          </p:nvPr>
        </p:nvSpPr>
        <p:spPr>
          <a:xfrm>
            <a:off x="381000" y="1371601"/>
            <a:ext cx="8229600" cy="381000"/>
          </a:xfrm>
        </p:spPr>
        <p:txBody>
          <a:bodyPr/>
          <a:lstStyle/>
          <a:p>
            <a:pPr marL="0" indent="0">
              <a:buNone/>
            </a:pPr>
            <a:r>
              <a:rPr lang="en-IN" dirty="0"/>
              <a:t>  </a:t>
            </a:r>
            <a:r>
              <a:rPr lang="el-GR" dirty="0"/>
              <a:t>Εικόνα</a:t>
            </a:r>
            <a:r>
              <a:rPr lang="en-IN" dirty="0"/>
              <a:t> 10.13 </a:t>
            </a:r>
            <a:r>
              <a:rPr lang="el-GR" dirty="0"/>
              <a:t>Προβλέψεις Κόστους Χρησιμοποιώντας Καμπύλες Μάθησης για την Rayburn Corporation</a:t>
            </a:r>
            <a:endParaRPr lang="en-IN"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703" y="2057400"/>
            <a:ext cx="8546473" cy="4046885"/>
          </a:xfrm>
          <a:prstGeom prst="rect">
            <a:avLst/>
          </a:prstGeom>
        </p:spPr>
      </p:pic>
    </p:spTree>
    <p:extLst>
      <p:ext uri="{BB962C8B-B14F-4D97-AF65-F5344CB8AC3E}">
        <p14:creationId xmlns:p14="http://schemas.microsoft.com/office/powerpoint/2010/main" xmlns="" val="1618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latin typeface="+mj-lt"/>
              </a:rPr>
              <a:t>Συνάρτηση Κόστους</a:t>
            </a:r>
            <a:r>
              <a:rPr lang="en-US" dirty="0">
                <a:latin typeface="+mj-lt"/>
              </a:rPr>
              <a:t>, </a:t>
            </a:r>
            <a:r>
              <a:rPr lang="el-GR" dirty="0">
                <a:latin typeface="+mj-lt"/>
              </a:rPr>
              <a:t>Ορισμός</a:t>
            </a:r>
            <a:endParaRPr lang="en-US" b="1" dirty="0">
              <a:latin typeface="+mj-lt"/>
            </a:endParaRPr>
          </a:p>
        </p:txBody>
      </p:sp>
      <p:sp>
        <p:nvSpPr>
          <p:cNvPr id="3" name="Content Placeholder 1"/>
          <p:cNvSpPr>
            <a:spLocks noGrp="1"/>
          </p:cNvSpPr>
          <p:nvPr>
            <p:ph idx="1"/>
          </p:nvPr>
        </p:nvSpPr>
        <p:spPr/>
        <p:txBody>
          <a:bodyPr>
            <a:normAutofit lnSpcReduction="10000"/>
          </a:bodyPr>
          <a:lstStyle/>
          <a:p>
            <a:pPr>
              <a:defRPr/>
            </a:pPr>
            <a:r>
              <a:rPr lang="el-GR" sz="2400" dirty="0"/>
              <a:t>Μια συνάρτηση κόστους είναι μια μαθηματική περιγραφή του τρόπου με τον οποίο το κόστος αλλάζει με τις μεταβολές στο επίπεδο μιας δραστηριότητας που σχετίζεται με αυτό</a:t>
            </a:r>
            <a:r>
              <a:rPr lang="en-US" altLang="en-US" sz="2400" dirty="0"/>
              <a:t>.</a:t>
            </a:r>
          </a:p>
          <a:p>
            <a:pPr>
              <a:defRPr/>
            </a:pPr>
            <a:r>
              <a:rPr lang="el-GR" sz="2400" dirty="0"/>
              <a:t>Οι μάνατζερ συχνά εκτιμούν τις συναρτήσεις του κόστους με βάση δύο προϋποθέσεις</a:t>
            </a:r>
            <a:r>
              <a:rPr lang="en-US" altLang="en-US" sz="2400" dirty="0"/>
              <a:t>:</a:t>
            </a:r>
          </a:p>
          <a:p>
            <a:pPr marL="521208" lvl="1">
              <a:buFont typeface="Wingdings 2"/>
              <a:buChar char=""/>
              <a:defRPr/>
            </a:pPr>
            <a:r>
              <a:rPr lang="el-GR" sz="2400" dirty="0"/>
              <a:t>Οι μεταβολές στο επίπεδο μιας μόνο δραστηριότητας (ο οδηγός του κόστους) εξηγούν τις αποκλίσεις του σχετικού συνολικού κόστους</a:t>
            </a:r>
            <a:r>
              <a:rPr lang="en-US" altLang="en-US" sz="2400" dirty="0"/>
              <a:t>, </a:t>
            </a:r>
            <a:r>
              <a:rPr lang="el-GR" altLang="en-US" sz="2400" dirty="0"/>
              <a:t>και</a:t>
            </a:r>
            <a:endParaRPr lang="en-US" altLang="en-US" sz="2400" dirty="0"/>
          </a:p>
          <a:p>
            <a:pPr marL="521208" lvl="1">
              <a:buFont typeface="Wingdings 2"/>
              <a:buChar char=""/>
              <a:defRPr/>
            </a:pPr>
            <a:r>
              <a:rPr lang="el-GR" sz="2400" dirty="0"/>
              <a:t>Η συμπεριφορά του κόστους προσεγγίζεται με μια γραμμική συνάρτηση κόστους εντός του σχετικού εύρους</a:t>
            </a:r>
            <a:r>
              <a:rPr lang="en-US" altLang="en-US" sz="2400" dirty="0"/>
              <a:t>.</a:t>
            </a:r>
          </a:p>
        </p:txBody>
      </p:sp>
    </p:spTree>
    <p:extLst>
      <p:ext uri="{BB962C8B-B14F-4D97-AF65-F5344CB8AC3E}">
        <p14:creationId xmlns:p14="http://schemas.microsoft.com/office/powerpoint/2010/main" xmlns="" val="1080334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Συλλογή Δεδομένων και Ζητήματα Προσαρμογής </a:t>
            </a:r>
            <a:endParaRPr lang="en-GB" sz="3200" dirty="0"/>
          </a:p>
        </p:txBody>
      </p:sp>
      <p:sp>
        <p:nvSpPr>
          <p:cNvPr id="3" name="Content Placeholder 2"/>
          <p:cNvSpPr>
            <a:spLocks noGrp="1"/>
          </p:cNvSpPr>
          <p:nvPr>
            <p:ph idx="1"/>
          </p:nvPr>
        </p:nvSpPr>
        <p:spPr/>
        <p:txBody>
          <a:bodyPr/>
          <a:lstStyle/>
          <a:p>
            <a:pPr marL="0" indent="0">
              <a:buNone/>
              <a:defRPr/>
            </a:pPr>
            <a:r>
              <a:rPr lang="el-GR" sz="2400" dirty="0"/>
              <a:t>Η ιδανική βάση δεδομένων για την εκτίμηση των συναρτήσεων κόστους, ποσοτικά, έχει δύο χαρακτηριστικά</a:t>
            </a:r>
            <a:r>
              <a:rPr lang="en-US" altLang="en-US" sz="2400" dirty="0"/>
              <a:t>:</a:t>
            </a:r>
          </a:p>
          <a:p>
            <a:pPr marL="590550" indent="-590550">
              <a:buFont typeface="Wingdings" pitchFamily="2" charset="2"/>
              <a:buAutoNum type="arabicPeriod"/>
              <a:defRPr/>
            </a:pPr>
            <a:r>
              <a:rPr lang="el-GR" sz="2400" dirty="0"/>
              <a:t>Η βάση δεδομένων πρέπει να περιέχει πολλές αξιόπιστες παρατηρήσεις του οδηγού κόστους</a:t>
            </a:r>
            <a:r>
              <a:rPr lang="en-US" altLang="en-US" sz="2400" dirty="0"/>
              <a:t>.</a:t>
            </a:r>
          </a:p>
          <a:p>
            <a:pPr marL="590550" indent="-590550">
              <a:buFont typeface="Wingdings" pitchFamily="2" charset="2"/>
              <a:buAutoNum type="arabicPeriod"/>
              <a:defRPr/>
            </a:pPr>
            <a:r>
              <a:rPr lang="el-GR" sz="2400" dirty="0"/>
              <a:t>Η βάση δεδομένων πρέπει να εξετάσει πολλές τιμές που καλύπτουν ένα ευρύ φάσμα για τον οδηγό κόστους</a:t>
            </a:r>
            <a:r>
              <a:rPr lang="en-US" altLang="en-US" sz="2400" dirty="0"/>
              <a:t>.</a:t>
            </a:r>
          </a:p>
        </p:txBody>
      </p:sp>
    </p:spTree>
    <p:extLst>
      <p:ext uri="{BB962C8B-B14F-4D97-AF65-F5344CB8AC3E}">
        <p14:creationId xmlns:p14="http://schemas.microsoft.com/office/powerpoint/2010/main" xmlns="" val="2510336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Προβλήματα Δεδομένων </a:t>
            </a:r>
            <a:r>
              <a:rPr lang="en-US" sz="2200" b="0" dirty="0"/>
              <a:t>(</a:t>
            </a:r>
            <a:r>
              <a:rPr lang="el-GR" sz="2200" b="0" dirty="0"/>
              <a:t>1 από 3</a:t>
            </a:r>
            <a:r>
              <a:rPr lang="en-US" sz="2200" b="0" dirty="0"/>
              <a:t>)</a:t>
            </a:r>
          </a:p>
        </p:txBody>
      </p:sp>
      <p:sp>
        <p:nvSpPr>
          <p:cNvPr id="3" name="Content Placeholder 2"/>
          <p:cNvSpPr>
            <a:spLocks noGrp="1"/>
          </p:cNvSpPr>
          <p:nvPr>
            <p:ph idx="1"/>
          </p:nvPr>
        </p:nvSpPr>
        <p:spPr/>
        <p:txBody>
          <a:bodyPr/>
          <a:lstStyle/>
          <a:p>
            <a:pPr marL="0" indent="0">
              <a:buNone/>
              <a:defRPr/>
            </a:pPr>
            <a:r>
              <a:rPr lang="el-GR" sz="2400" dirty="0"/>
              <a:t>Οι μάνατζερ πρέπει να ρωτήσουν για αυτά τα προβλήματα και να αξιολογήσουν τον τρόπο με τον οποίο έχουν επιλυθεί </a:t>
            </a:r>
            <a:r>
              <a:rPr lang="el-GR" sz="2400" b="1" dirty="0"/>
              <a:t>πριν</a:t>
            </a:r>
            <a:r>
              <a:rPr lang="el-GR" sz="2400" dirty="0"/>
              <a:t> βασιστούν σε εκτιμήσεις κόστους που προκύπτουν από τα δεδομένα</a:t>
            </a:r>
            <a:r>
              <a:rPr lang="en-US" altLang="en-US" sz="2400" dirty="0"/>
              <a:t>.</a:t>
            </a:r>
          </a:p>
          <a:p>
            <a:pPr marL="514350" indent="-514350">
              <a:buFont typeface="Trebuchet MS" panose="020B0603020202020204" pitchFamily="34" charset="0"/>
              <a:buAutoNum type="arabicPeriod"/>
            </a:pPr>
            <a:r>
              <a:rPr lang="el-GR" sz="2400" dirty="0"/>
              <a:t>Η χρονική περίοδος για τη μέτρηση της εξαρτημένης μεταβλητής δεν ταιριάζει σωστά/συμπίπτει με την περίοδο μέτρησης του οδηγού κόστους</a:t>
            </a:r>
            <a:r>
              <a:rPr lang="en-US" altLang="en-US" sz="2400" dirty="0"/>
              <a:t>.</a:t>
            </a:r>
          </a:p>
          <a:p>
            <a:pPr marL="514350" indent="-514350">
              <a:buFont typeface="Trebuchet MS" panose="020B0603020202020204" pitchFamily="34" charset="0"/>
              <a:buAutoNum type="arabicPeriod"/>
            </a:pPr>
            <a:r>
              <a:rPr lang="el-GR" sz="2400" dirty="0"/>
              <a:t>Τα σταθερά κόστη κατανέμονται σαν να είναι μεταβλητά</a:t>
            </a:r>
            <a:r>
              <a:rPr lang="en-US" altLang="en-US" sz="2400" dirty="0"/>
              <a:t>.</a:t>
            </a:r>
          </a:p>
          <a:p>
            <a:pPr marL="514350" indent="-514350">
              <a:buFont typeface="Trebuchet MS" panose="020B0603020202020204" pitchFamily="34" charset="0"/>
              <a:buAutoNum type="arabicPeriod"/>
            </a:pPr>
            <a:r>
              <a:rPr lang="el-GR" sz="2400" dirty="0"/>
              <a:t>Τα δεδομένα είτε δεν είναι διαθέσιμα για όλες τις παρατηρήσεις είτε δεν είναι ομοιόμορφα αξιόπιστα</a:t>
            </a:r>
            <a:r>
              <a:rPr lang="en-US" altLang="en-US" sz="2400" dirty="0"/>
              <a:t>.</a:t>
            </a:r>
            <a:endParaRPr lang="en-US" altLang="en-US" sz="2800" dirty="0"/>
          </a:p>
        </p:txBody>
      </p:sp>
    </p:spTree>
    <p:extLst>
      <p:ext uri="{BB962C8B-B14F-4D97-AF65-F5344CB8AC3E}">
        <p14:creationId xmlns:p14="http://schemas.microsoft.com/office/powerpoint/2010/main" xmlns="" val="3401954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Προβλήματα Δεδομένων </a:t>
            </a:r>
            <a:r>
              <a:rPr lang="en-US" sz="2200" b="0" dirty="0"/>
              <a:t>(</a:t>
            </a:r>
            <a:r>
              <a:rPr lang="el-GR" sz="2200" b="0" dirty="0"/>
              <a:t>2 από 3</a:t>
            </a:r>
            <a:r>
              <a:rPr lang="en-US" sz="2200" b="0" dirty="0"/>
              <a:t>)</a:t>
            </a:r>
          </a:p>
        </p:txBody>
      </p:sp>
      <p:sp>
        <p:nvSpPr>
          <p:cNvPr id="3" name="Content Placeholder 2"/>
          <p:cNvSpPr>
            <a:spLocks noGrp="1"/>
          </p:cNvSpPr>
          <p:nvPr>
            <p:ph idx="1"/>
          </p:nvPr>
        </p:nvSpPr>
        <p:spPr/>
        <p:txBody>
          <a:bodyPr/>
          <a:lstStyle/>
          <a:p>
            <a:pPr marL="514350" indent="-514350">
              <a:lnSpc>
                <a:spcPct val="90000"/>
              </a:lnSpc>
              <a:buFont typeface="Trebuchet MS" panose="020B0603020202020204" pitchFamily="34" charset="0"/>
              <a:buAutoNum type="arabicPeriod" startAt="4"/>
            </a:pPr>
            <a:r>
              <a:rPr lang="el-GR" sz="2400" dirty="0"/>
              <a:t>Προκύπτουσες ακραίες τιμές παρατηρήσεων</a:t>
            </a:r>
            <a:r>
              <a:rPr lang="en-US" altLang="en-US" sz="2400" dirty="0"/>
              <a:t>.</a:t>
            </a:r>
          </a:p>
          <a:p>
            <a:pPr marL="514350" indent="-514350">
              <a:lnSpc>
                <a:spcPct val="90000"/>
              </a:lnSpc>
              <a:buFont typeface="Trebuchet MS" panose="020B0603020202020204" pitchFamily="34" charset="0"/>
              <a:buAutoNum type="arabicPeriod" startAt="4"/>
            </a:pPr>
            <a:r>
              <a:rPr lang="el-GR" sz="2400" dirty="0"/>
              <a:t>Δεν υπάρχει ομοιογενής σχέση μεταξύ του οδηγού κόστους και των επιμέρους στοιχείων κόστους στη δεξαμενή εξαρτημένου μεταβλητού κόστους</a:t>
            </a:r>
            <a:r>
              <a:rPr lang="en-US" altLang="en-US" sz="2400" dirty="0"/>
              <a:t>. (</a:t>
            </a:r>
            <a:r>
              <a:rPr lang="el-GR" sz="2400" dirty="0"/>
              <a:t>Υπάρχει μια ομοιογενής σχέση όταν κάθε δραστηριότητα της οποίας το κόστος περιλαμβάνεται στην εξαρτημένη μεταβλητή έχει τον ίδιο οδηγό κόστους</a:t>
            </a:r>
            <a:r>
              <a:rPr lang="en-US" altLang="en-US" sz="2400" dirty="0"/>
              <a:t>.)</a:t>
            </a:r>
          </a:p>
        </p:txBody>
      </p:sp>
    </p:spTree>
    <p:extLst>
      <p:ext uri="{BB962C8B-B14F-4D97-AF65-F5344CB8AC3E}">
        <p14:creationId xmlns:p14="http://schemas.microsoft.com/office/powerpoint/2010/main" xmlns="" val="183107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Προβλήματα Δεδομένων </a:t>
            </a:r>
            <a:r>
              <a:rPr lang="en-US" sz="2200" b="0" dirty="0"/>
              <a:t>(</a:t>
            </a:r>
            <a:r>
              <a:rPr lang="el-GR" sz="2200" b="0" dirty="0"/>
              <a:t>3 από 3</a:t>
            </a:r>
            <a:r>
              <a:rPr lang="en-US" sz="2200" b="0" dirty="0"/>
              <a:t>)</a:t>
            </a:r>
          </a:p>
        </p:txBody>
      </p:sp>
      <p:sp>
        <p:nvSpPr>
          <p:cNvPr id="3" name="Content Placeholder 2"/>
          <p:cNvSpPr>
            <a:spLocks noGrp="1"/>
          </p:cNvSpPr>
          <p:nvPr>
            <p:ph idx="1"/>
          </p:nvPr>
        </p:nvSpPr>
        <p:spPr/>
        <p:txBody>
          <a:bodyPr/>
          <a:lstStyle/>
          <a:p>
            <a:pPr marL="514350" indent="-514350">
              <a:buFont typeface="Trebuchet MS" panose="020B0603020202020204" pitchFamily="34" charset="0"/>
              <a:buAutoNum type="arabicPeriod" startAt="6"/>
            </a:pPr>
            <a:r>
              <a:rPr lang="el-GR" sz="2400" dirty="0"/>
              <a:t>Η σχέση μεταξύ του οδηγού κόστους και του κόστους δεν είναι στάσιμη</a:t>
            </a:r>
            <a:r>
              <a:rPr lang="en-US" altLang="en-US" sz="2400" dirty="0"/>
              <a:t>. </a:t>
            </a:r>
            <a:r>
              <a:rPr lang="el-GR" sz="2400" dirty="0"/>
              <a:t>Αυτό συμβαίνει όταν η υποκείμενη διαδικασία που δημιούργησε τις παρατηρήσεις δεν παρέμεινε σταθερή με την πάροδο του χρόνου</a:t>
            </a:r>
            <a:r>
              <a:rPr lang="en-US" altLang="en-US" sz="2400" dirty="0"/>
              <a:t>.</a:t>
            </a:r>
          </a:p>
          <a:p>
            <a:pPr marL="514350" indent="-514350">
              <a:buFont typeface="Trebuchet MS" panose="020B0603020202020204" pitchFamily="34" charset="0"/>
              <a:buAutoNum type="arabicPeriod" startAt="6"/>
            </a:pPr>
            <a:r>
              <a:rPr lang="el-GR" sz="2400" dirty="0"/>
              <a:t>Ο πληθωρισμός έχει επηρεάσει τα κόστη, τον οδηγό κόστους ή και τα δύο</a:t>
            </a:r>
            <a:r>
              <a:rPr lang="en-US" altLang="en-US" sz="2400" dirty="0"/>
              <a:t>.</a:t>
            </a:r>
          </a:p>
        </p:txBody>
      </p:sp>
    </p:spTree>
    <p:extLst>
      <p:ext uri="{BB962C8B-B14F-4D97-AF65-F5344CB8AC3E}">
        <p14:creationId xmlns:p14="http://schemas.microsoft.com/office/powerpoint/2010/main" xmlns="" val="4203000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Όροι</a:t>
            </a:r>
            <a:r>
              <a:rPr lang="en-IN" sz="2200" b="0" dirty="0"/>
              <a:t>—(</a:t>
            </a:r>
            <a:r>
              <a:rPr lang="el-GR" sz="2200" b="0" dirty="0"/>
              <a:t>1 από 3</a:t>
            </a:r>
            <a:r>
              <a:rPr lang="en-US" sz="2200" b="0" dirty="0"/>
              <a:t>)</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483045175"/>
              </p:ext>
            </p:extLst>
          </p:nvPr>
        </p:nvGraphicFramePr>
        <p:xfrm>
          <a:off x="457200" y="838200"/>
          <a:ext cx="8229600" cy="5476635"/>
        </p:xfrm>
        <a:graphic>
          <a:graphicData uri="http://schemas.openxmlformats.org/drawingml/2006/table">
            <a:tbl>
              <a:tblPr firstRow="1" bandRow="1">
                <a:tableStyleId>{69CF1AB2-1976-4502-BF36-3FF5EA218861}</a:tableStyleId>
              </a:tblPr>
              <a:tblGrid>
                <a:gridCol w="5029200">
                  <a:extLst>
                    <a:ext uri="{9D8B030D-6E8A-4147-A177-3AD203B41FA5}">
                      <a16:colId xmlns:a16="http://schemas.microsoft.com/office/drawing/2014/main" xmlns="" val="3446576801"/>
                    </a:ext>
                  </a:extLst>
                </a:gridCol>
                <a:gridCol w="3200400">
                  <a:extLst>
                    <a:ext uri="{9D8B030D-6E8A-4147-A177-3AD203B41FA5}">
                      <a16:colId xmlns:a16="http://schemas.microsoft.com/office/drawing/2014/main" xmlns="" val="1301844893"/>
                    </a:ext>
                  </a:extLst>
                </a:gridCol>
              </a:tblGrid>
              <a:tr h="822960">
                <a:tc>
                  <a:txBody>
                    <a:bodyPr/>
                    <a:lstStyle/>
                    <a:p>
                      <a:r>
                        <a:rPr lang="el-GR" sz="2400" dirty="0"/>
                        <a:t>ΜΑΘΗΣΙΑΚΟΙ ΟΡΟΙ</a:t>
                      </a:r>
                      <a:endParaRPr lang="en-US" sz="2400" dirty="0"/>
                    </a:p>
                  </a:txBody>
                  <a:tcPr/>
                </a:tc>
                <a:tc>
                  <a:txBody>
                    <a:bodyPr/>
                    <a:lstStyle/>
                    <a:p>
                      <a:r>
                        <a:rPr lang="el-GR" sz="2400" dirty="0"/>
                        <a:t>ΑΡΙΘΜΟΣ ΣΕΛΙΔΑΣ ΑΝΑΦΟΡΑΣ</a:t>
                      </a:r>
                      <a:endParaRPr lang="en-US" sz="2400" dirty="0"/>
                    </a:p>
                  </a:txBody>
                  <a:tcPr/>
                </a:tc>
                <a:extLst>
                  <a:ext uri="{0D108BD9-81ED-4DB2-BD59-A6C34878D82A}">
                    <a16:rowId xmlns:a16="http://schemas.microsoft.com/office/drawing/2014/main" xmlns="" val="618287290"/>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Μέθοδος ανάλυσης λογαριασμού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398</a:t>
                      </a:r>
                    </a:p>
                  </a:txBody>
                  <a:tcPr/>
                </a:tc>
                <a:extLst>
                  <a:ext uri="{0D108BD9-81ED-4DB2-BD59-A6C34878D82A}">
                    <a16:rowId xmlns:a16="http://schemas.microsoft.com/office/drawing/2014/main" xmlns="" val="3028978034"/>
                  </a:ext>
                </a:extLst>
              </a:tr>
              <a:tr h="41148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Συντελεστής προσδιορισμού (r</a:t>
                      </a:r>
                      <a:r>
                        <a:rPr lang="el-GR"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l-GR"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420</a:t>
                      </a:r>
                    </a:p>
                  </a:txBody>
                  <a:tcPr/>
                </a:tc>
                <a:extLst>
                  <a:ext uri="{0D108BD9-81ED-4DB2-BD59-A6C34878D82A}">
                    <a16:rowId xmlns:a16="http://schemas.microsoft.com/office/drawing/2014/main" xmlns="" val="3505673227"/>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Μέθοδος διακυβερνητικής διάσκεψης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398</a:t>
                      </a:r>
                    </a:p>
                  </a:txBody>
                  <a:tcPr/>
                </a:tc>
                <a:extLst>
                  <a:ext uri="{0D108BD9-81ED-4DB2-BD59-A6C34878D82A}">
                    <a16:rowId xmlns:a16="http://schemas.microsoft.com/office/drawing/2014/main" xmlns="" val="4093150504"/>
                  </a:ext>
                </a:extLst>
              </a:tr>
              <a:tr h="365761">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Σταθερά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394</a:t>
                      </a:r>
                    </a:p>
                  </a:txBody>
                  <a:tcPr/>
                </a:tc>
                <a:extLst>
                  <a:ext uri="{0D108BD9-81ED-4DB2-BD59-A6C34878D82A}">
                    <a16:rowId xmlns:a16="http://schemas.microsoft.com/office/drawing/2014/main" xmlns="" val="114965026"/>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Εκτίμηση κόστους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396</a:t>
                      </a:r>
                    </a:p>
                  </a:txBody>
                  <a:tcPr/>
                </a:tc>
                <a:extLst>
                  <a:ext uri="{0D108BD9-81ED-4DB2-BD59-A6C34878D82A}">
                    <a16:rowId xmlns:a16="http://schemas.microsoft.com/office/drawing/2014/main" xmlns="" val="4242658631"/>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Συνάρτηση κόστους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393</a:t>
                      </a:r>
                    </a:p>
                  </a:txBody>
                  <a:tcPr/>
                </a:tc>
                <a:extLst>
                  <a:ext uri="{0D108BD9-81ED-4DB2-BD59-A6C34878D82A}">
                    <a16:rowId xmlns:a16="http://schemas.microsoft.com/office/drawing/2014/main" xmlns="" val="2648081933"/>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Προβλέψεις κόστους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396</a:t>
                      </a:r>
                    </a:p>
                  </a:txBody>
                  <a:tcPr/>
                </a:tc>
                <a:extLst>
                  <a:ext uri="{0D108BD9-81ED-4DB2-BD59-A6C34878D82A}">
                    <a16:rowId xmlns:a16="http://schemas.microsoft.com/office/drawing/2014/main" xmlns="" val="3040674552"/>
                  </a:ext>
                </a:extLst>
              </a:tr>
              <a:tr h="426719">
                <a:tc>
                  <a:txBody>
                    <a:bodyPr/>
                    <a:lstStyle/>
                    <a:p>
                      <a:pPr>
                        <a:lnSpc>
                          <a:spcPct val="107000"/>
                        </a:lnSpc>
                        <a:spcAft>
                          <a:spcPts val="0"/>
                        </a:spcAft>
                      </a:pPr>
                      <a:r>
                        <a:rPr lang="el-GR"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Μοντέλο εμπειρικής συσσώρευσης χρόνου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411</a:t>
                      </a:r>
                    </a:p>
                  </a:txBody>
                  <a:tcPr/>
                </a:tc>
                <a:extLst>
                  <a:ext uri="{0D108BD9-81ED-4DB2-BD59-A6C34878D82A}">
                    <a16:rowId xmlns:a16="http://schemas.microsoft.com/office/drawing/2014/main" xmlns="" val="2632930474"/>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Εξαρτημένη μεταβλητή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400</a:t>
                      </a:r>
                    </a:p>
                  </a:txBody>
                  <a:tcPr/>
                </a:tc>
                <a:extLst>
                  <a:ext uri="{0D108BD9-81ED-4DB2-BD59-A6C34878D82A}">
                    <a16:rowId xmlns:a16="http://schemas.microsoft.com/office/drawing/2014/main" xmlns="" val="1392469683"/>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Καμπύλη εμπειρίας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411</a:t>
                      </a:r>
                    </a:p>
                  </a:txBody>
                  <a:tcPr/>
                </a:tc>
                <a:extLst>
                  <a:ext uri="{0D108BD9-81ED-4DB2-BD59-A6C34878D82A}">
                    <a16:rowId xmlns:a16="http://schemas.microsoft.com/office/drawing/2014/main" xmlns="" val="2018183788"/>
                  </a:ext>
                </a:extLst>
              </a:tr>
              <a:tr h="47244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Μέθοδος συμπεριφοράς του κόστους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402</a:t>
                      </a:r>
                    </a:p>
                  </a:txBody>
                  <a:tcPr/>
                </a:tc>
                <a:extLst>
                  <a:ext uri="{0D108BD9-81ED-4DB2-BD59-A6C34878D82A}">
                    <a16:rowId xmlns:a16="http://schemas.microsoft.com/office/drawing/2014/main" xmlns="" val="2114804971"/>
                  </a:ext>
                </a:extLst>
              </a:tr>
              <a:tr h="416955">
                <a:tc>
                  <a:txBody>
                    <a:bodyPr/>
                    <a:lstStyle/>
                    <a:p>
                      <a:pPr>
                        <a:lnSpc>
                          <a:spcPct val="107000"/>
                        </a:lnSpc>
                        <a:spcAft>
                          <a:spcPts val="0"/>
                        </a:spcAft>
                      </a:pPr>
                      <a:r>
                        <a:rPr lang="el-GR"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Μοντέλο οριακού χρόνου ανά μονάδα μάθησης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412</a:t>
                      </a:r>
                    </a:p>
                  </a:txBody>
                  <a:tcPr/>
                </a:tc>
                <a:extLst>
                  <a:ext uri="{0D108BD9-81ED-4DB2-BD59-A6C34878D82A}">
                    <a16:rowId xmlns:a16="http://schemas.microsoft.com/office/drawing/2014/main" xmlns="" val="2130549728"/>
                  </a:ext>
                </a:extLst>
              </a:tr>
            </a:tbl>
          </a:graphicData>
        </a:graphic>
      </p:graphicFrame>
    </p:spTree>
    <p:extLst>
      <p:ext uri="{BB962C8B-B14F-4D97-AF65-F5344CB8AC3E}">
        <p14:creationId xmlns:p14="http://schemas.microsoft.com/office/powerpoint/2010/main" xmlns="" val="1948733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Μαθησιακοί Όροι</a:t>
            </a:r>
            <a:r>
              <a:rPr lang="en-IN" sz="2200" b="0" dirty="0"/>
              <a:t>—(</a:t>
            </a:r>
            <a:r>
              <a:rPr lang="el-GR" sz="2200" b="0" dirty="0"/>
              <a:t>2 από 3</a:t>
            </a:r>
            <a:r>
              <a:rPr lang="en-US" sz="2200" b="0" dirty="0"/>
              <a:t>)</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330142404"/>
              </p:ext>
            </p:extLst>
          </p:nvPr>
        </p:nvGraphicFramePr>
        <p:xfrm>
          <a:off x="381000" y="838200"/>
          <a:ext cx="8229600" cy="5369956"/>
        </p:xfrm>
        <a:graphic>
          <a:graphicData uri="http://schemas.openxmlformats.org/drawingml/2006/table">
            <a:tbl>
              <a:tblPr firstRow="1" bandRow="1">
                <a:tableStyleId>{69CF1AB2-1976-4502-BF36-3FF5EA218861}</a:tableStyleId>
              </a:tblPr>
              <a:tblGrid>
                <a:gridCol w="5029200">
                  <a:extLst>
                    <a:ext uri="{9D8B030D-6E8A-4147-A177-3AD203B41FA5}">
                      <a16:colId xmlns:a16="http://schemas.microsoft.com/office/drawing/2014/main" xmlns="" val="3446576801"/>
                    </a:ext>
                  </a:extLst>
                </a:gridCol>
                <a:gridCol w="3200400">
                  <a:extLst>
                    <a:ext uri="{9D8B030D-6E8A-4147-A177-3AD203B41FA5}">
                      <a16:colId xmlns:a16="http://schemas.microsoft.com/office/drawing/2014/main" xmlns="" val="1301844893"/>
                    </a:ext>
                  </a:extLst>
                </a:gridCol>
              </a:tblGrid>
              <a:tr h="822960">
                <a:tc>
                  <a:txBody>
                    <a:bodyPr/>
                    <a:lstStyle/>
                    <a:p>
                      <a:r>
                        <a:rPr lang="el-GR" sz="2400" dirty="0"/>
                        <a:t>ΜΑΘΗΣΙΑΚΟΙ ΟΡΟΙ</a:t>
                      </a:r>
                      <a:endParaRPr lang="en-US" sz="2400" dirty="0"/>
                    </a:p>
                  </a:txBody>
                  <a:tcPr/>
                </a:tc>
                <a:tc>
                  <a:txBody>
                    <a:bodyPr/>
                    <a:lstStyle/>
                    <a:p>
                      <a:r>
                        <a:rPr lang="el-GR" sz="2400" dirty="0"/>
                        <a:t>ΑΡΙΘΜΟΣ ΣΕΛΙΔΑΣ ΑΝΑΦΟΡΑΣ</a:t>
                      </a:r>
                      <a:endParaRPr lang="en-US" sz="2400" dirty="0"/>
                    </a:p>
                  </a:txBody>
                  <a:tcPr/>
                </a:tc>
                <a:extLst>
                  <a:ext uri="{0D108BD9-81ED-4DB2-BD59-A6C34878D82A}">
                    <a16:rowId xmlns:a16="http://schemas.microsoft.com/office/drawing/2014/main" xmlns="" val="618287290"/>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Ανεξάρτητη μεταβλητή</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400</a:t>
                      </a:r>
                    </a:p>
                  </a:txBody>
                  <a:tcPr/>
                </a:tc>
                <a:extLst>
                  <a:ext uri="{0D108BD9-81ED-4DB2-BD59-A6C34878D82A}">
                    <a16:rowId xmlns:a16="http://schemas.microsoft.com/office/drawing/2014/main" xmlns="" val="3028978034"/>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Μέθοδος βιομηχανικής μηχανικής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398</a:t>
                      </a:r>
                    </a:p>
                  </a:txBody>
                  <a:tcPr/>
                </a:tc>
                <a:extLst>
                  <a:ext uri="{0D108BD9-81ED-4DB2-BD59-A6C34878D82A}">
                    <a16:rowId xmlns:a16="http://schemas.microsoft.com/office/drawing/2014/main" xmlns="" val="3505673227"/>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Σημείο τομής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394</a:t>
                      </a:r>
                    </a:p>
                  </a:txBody>
                  <a:tcPr/>
                </a:tc>
                <a:extLst>
                  <a:ext uri="{0D108BD9-81ED-4DB2-BD59-A6C34878D82A}">
                    <a16:rowId xmlns:a16="http://schemas.microsoft.com/office/drawing/2014/main" xmlns="" val="4093150504"/>
                  </a:ext>
                </a:extLst>
              </a:tr>
              <a:tr h="365761">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Καμπύλη μάθησης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410</a:t>
                      </a:r>
                    </a:p>
                  </a:txBody>
                  <a:tcPr/>
                </a:tc>
                <a:extLst>
                  <a:ext uri="{0D108BD9-81ED-4DB2-BD59-A6C34878D82A}">
                    <a16:rowId xmlns:a16="http://schemas.microsoft.com/office/drawing/2014/main" xmlns="" val="114965026"/>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Γραμμική συνάρτηση κόστους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393</a:t>
                      </a:r>
                    </a:p>
                  </a:txBody>
                  <a:tcPr/>
                </a:tc>
                <a:extLst>
                  <a:ext uri="{0D108BD9-81ED-4DB2-BD59-A6C34878D82A}">
                    <a16:rowId xmlns:a16="http://schemas.microsoft.com/office/drawing/2014/main" xmlns="" val="4242658631"/>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Μεικτό κόστος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394</a:t>
                      </a:r>
                    </a:p>
                  </a:txBody>
                  <a:tcPr/>
                </a:tc>
                <a:extLst>
                  <a:ext uri="{0D108BD9-81ED-4DB2-BD59-A6C34878D82A}">
                    <a16:rowId xmlns:a16="http://schemas.microsoft.com/office/drawing/2014/main" xmlns="" val="2648081933"/>
                  </a:ext>
                </a:extLst>
              </a:tr>
              <a:tr h="365760">
                <a:tc>
                  <a:txBody>
                    <a:bodyPr/>
                    <a:lstStyle/>
                    <a:p>
                      <a:pPr>
                        <a:lnSpc>
                          <a:spcPct val="107000"/>
                        </a:lnSpc>
                        <a:spcAft>
                          <a:spcPts val="0"/>
                        </a:spcAft>
                      </a:pPr>
                      <a:r>
                        <a:rPr lang="en-US" sz="1800" dirty="0" err="1">
                          <a:solidFill>
                            <a:srgbClr val="545454"/>
                          </a:solidFill>
                          <a:effectLst/>
                          <a:latin typeface="Arial" panose="020B0604020202020204" pitchFamily="34" charset="0"/>
                          <a:ea typeface="Calibri" panose="020F0502020204030204" pitchFamily="34" charset="0"/>
                          <a:cs typeface="Times New Roman" panose="02020603050405020304" pitchFamily="18" charset="0"/>
                        </a:rPr>
                        <a:t>Πολυσυγγρ</a:t>
                      </a:r>
                      <a:r>
                        <a:rPr lang="en-US" sz="1800" dirty="0">
                          <a:solidFill>
                            <a:srgbClr val="545454"/>
                          </a:solidFill>
                          <a:effectLst/>
                          <a:latin typeface="Arial" panose="020B0604020202020204" pitchFamily="34" charset="0"/>
                          <a:ea typeface="Calibri" panose="020F0502020204030204" pitchFamily="34" charset="0"/>
                          <a:cs typeface="Times New Roman" panose="02020603050405020304" pitchFamily="18" charset="0"/>
                        </a:rPr>
                        <a:t>αμμικότητα </a:t>
                      </a:r>
                      <a:r>
                        <a:rPr lang="el-GR"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428</a:t>
                      </a:r>
                    </a:p>
                  </a:txBody>
                  <a:tcPr/>
                </a:tc>
                <a:extLst>
                  <a:ext uri="{0D108BD9-81ED-4DB2-BD59-A6C34878D82A}">
                    <a16:rowId xmlns:a16="http://schemas.microsoft.com/office/drawing/2014/main" xmlns="" val="3040674552"/>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Πολλαπλή παλινδρόμηση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404</a:t>
                      </a:r>
                    </a:p>
                  </a:txBody>
                  <a:tcPr/>
                </a:tc>
                <a:extLst>
                  <a:ext uri="{0D108BD9-81ED-4DB2-BD59-A6C34878D82A}">
                    <a16:rowId xmlns:a16="http://schemas.microsoft.com/office/drawing/2014/main" xmlns="" val="2632930474"/>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Μη γραμμική συνάρτηση κόστους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409</a:t>
                      </a:r>
                    </a:p>
                  </a:txBody>
                  <a:tcPr/>
                </a:tc>
                <a:extLst>
                  <a:ext uri="{0D108BD9-81ED-4DB2-BD59-A6C34878D82A}">
                    <a16:rowId xmlns:a16="http://schemas.microsoft.com/office/drawing/2014/main" xmlns="" val="1392469683"/>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Ανάλυση παλινδρόμησης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404</a:t>
                      </a:r>
                    </a:p>
                  </a:txBody>
                  <a:tcPr/>
                </a:tc>
                <a:extLst>
                  <a:ext uri="{0D108BD9-81ED-4DB2-BD59-A6C34878D82A}">
                    <a16:rowId xmlns:a16="http://schemas.microsoft.com/office/drawing/2014/main" xmlns="" val="2018183788"/>
                  </a:ext>
                </a:extLst>
              </a:tr>
              <a:tr h="47244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Υπολειμματικός όρος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404</a:t>
                      </a:r>
                    </a:p>
                  </a:txBody>
                  <a:tcPr/>
                </a:tc>
                <a:extLst>
                  <a:ext uri="{0D108BD9-81ED-4DB2-BD59-A6C34878D82A}">
                    <a16:rowId xmlns:a16="http://schemas.microsoft.com/office/drawing/2014/main" xmlns="" val="2114804971"/>
                  </a:ext>
                </a:extLst>
              </a:tr>
              <a:tr h="416955">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Ημιμεταβλητό κόστος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394</a:t>
                      </a:r>
                    </a:p>
                  </a:txBody>
                  <a:tcPr/>
                </a:tc>
                <a:extLst>
                  <a:ext uri="{0D108BD9-81ED-4DB2-BD59-A6C34878D82A}">
                    <a16:rowId xmlns:a16="http://schemas.microsoft.com/office/drawing/2014/main" xmlns="" val="2130549728"/>
                  </a:ext>
                </a:extLst>
              </a:tr>
            </a:tbl>
          </a:graphicData>
        </a:graphic>
      </p:graphicFrame>
    </p:spTree>
    <p:extLst>
      <p:ext uri="{BB962C8B-B14F-4D97-AF65-F5344CB8AC3E}">
        <p14:creationId xmlns:p14="http://schemas.microsoft.com/office/powerpoint/2010/main" xmlns="" val="340194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l-GR" dirty="0"/>
              <a:t>Μαθησιακοί Όροι</a:t>
            </a:r>
            <a:r>
              <a:rPr lang="en-IN" sz="2200" b="0" dirty="0"/>
              <a:t>—(</a:t>
            </a:r>
            <a:r>
              <a:rPr lang="el-GR" sz="2200" b="0" dirty="0"/>
              <a:t>3 από 3</a:t>
            </a:r>
            <a:r>
              <a:rPr lang="en-US" sz="2200" b="0" dirty="0"/>
              <a:t>)</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64222173"/>
              </p:ext>
            </p:extLst>
          </p:nvPr>
        </p:nvGraphicFramePr>
        <p:xfrm>
          <a:off x="609601" y="990600"/>
          <a:ext cx="7543799" cy="3955479"/>
        </p:xfrm>
        <a:graphic>
          <a:graphicData uri="http://schemas.openxmlformats.org/drawingml/2006/table">
            <a:tbl>
              <a:tblPr firstRow="1" bandRow="1">
                <a:tableStyleId>{69CF1AB2-1976-4502-BF36-3FF5EA218861}</a:tableStyleId>
              </a:tblPr>
              <a:tblGrid>
                <a:gridCol w="4610099">
                  <a:extLst>
                    <a:ext uri="{9D8B030D-6E8A-4147-A177-3AD203B41FA5}">
                      <a16:colId xmlns:a16="http://schemas.microsoft.com/office/drawing/2014/main" xmlns="" val="3446576801"/>
                    </a:ext>
                  </a:extLst>
                </a:gridCol>
                <a:gridCol w="2933700">
                  <a:extLst>
                    <a:ext uri="{9D8B030D-6E8A-4147-A177-3AD203B41FA5}">
                      <a16:colId xmlns:a16="http://schemas.microsoft.com/office/drawing/2014/main" xmlns="" val="1301844893"/>
                    </a:ext>
                  </a:extLst>
                </a:gridCol>
              </a:tblGrid>
              <a:tr h="822960">
                <a:tc>
                  <a:txBody>
                    <a:bodyPr/>
                    <a:lstStyle/>
                    <a:p>
                      <a:r>
                        <a:rPr lang="el-GR" sz="2400" dirty="0"/>
                        <a:t>ΜΑΘΗΣΙΑΚΟΙ ΟΡΟΙ</a:t>
                      </a:r>
                      <a:endParaRPr lang="en-US" sz="2400" dirty="0"/>
                    </a:p>
                  </a:txBody>
                  <a:tcPr/>
                </a:tc>
                <a:tc>
                  <a:txBody>
                    <a:bodyPr/>
                    <a:lstStyle/>
                    <a:p>
                      <a:r>
                        <a:rPr lang="el-GR" sz="2400" dirty="0"/>
                        <a:t>ΑΡΙΘΜΟΣ ΣΕΛΙΔΑΣ ΑΝΑΦΟΡΑΣ</a:t>
                      </a:r>
                      <a:endParaRPr lang="en-US" sz="2400" dirty="0"/>
                    </a:p>
                  </a:txBody>
                  <a:tcPr/>
                </a:tc>
                <a:extLst>
                  <a:ext uri="{0D108BD9-81ED-4DB2-BD59-A6C34878D82A}">
                    <a16:rowId xmlns:a16="http://schemas.microsoft.com/office/drawing/2014/main" xmlns="" val="618287290"/>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Απλή παλινδρόμηση</a:t>
                      </a:r>
                      <a:r>
                        <a:rPr lang="el-GR"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404</a:t>
                      </a:r>
                    </a:p>
                  </a:txBody>
                  <a:tcPr/>
                </a:tc>
                <a:extLst>
                  <a:ext uri="{0D108BD9-81ED-4DB2-BD59-A6C34878D82A}">
                    <a16:rowId xmlns:a16="http://schemas.microsoft.com/office/drawing/2014/main" xmlns="" val="3028978034"/>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Συντελεστής κλίσης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393</a:t>
                      </a:r>
                    </a:p>
                  </a:txBody>
                  <a:tcPr/>
                </a:tc>
                <a:extLst>
                  <a:ext uri="{0D108BD9-81ED-4DB2-BD59-A6C34878D82A}">
                    <a16:rowId xmlns:a16="http://schemas.microsoft.com/office/drawing/2014/main" xmlns="" val="3505673227"/>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Ανάλυση προδιαγραφών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423</a:t>
                      </a:r>
                    </a:p>
                  </a:txBody>
                  <a:tcPr/>
                </a:tc>
                <a:extLst>
                  <a:ext uri="{0D108BD9-81ED-4DB2-BD59-A6C34878D82A}">
                    <a16:rowId xmlns:a16="http://schemas.microsoft.com/office/drawing/2014/main" xmlns="" val="4093150504"/>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Τυπικό σφάλμα του εκτιμώμενου συντελεστή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421</a:t>
                      </a:r>
                    </a:p>
                  </a:txBody>
                  <a:tcPr/>
                </a:tc>
                <a:extLst>
                  <a:ext uri="{0D108BD9-81ED-4DB2-BD59-A6C34878D82A}">
                    <a16:rowId xmlns:a16="http://schemas.microsoft.com/office/drawing/2014/main" xmlns="" val="114965026"/>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Τυπικό σφάλμα της παλινδρόμησης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421</a:t>
                      </a:r>
                    </a:p>
                  </a:txBody>
                  <a:tcPr/>
                </a:tc>
                <a:extLst>
                  <a:ext uri="{0D108BD9-81ED-4DB2-BD59-A6C34878D82A}">
                    <a16:rowId xmlns:a16="http://schemas.microsoft.com/office/drawing/2014/main" xmlns="" val="4242658631"/>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Βήμα συνάρτησης κόστους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409</a:t>
                      </a:r>
                    </a:p>
                  </a:txBody>
                  <a:tcPr/>
                </a:tc>
                <a:extLst>
                  <a:ext uri="{0D108BD9-81ED-4DB2-BD59-A6C34878D82A}">
                    <a16:rowId xmlns:a16="http://schemas.microsoft.com/office/drawing/2014/main" xmlns="" val="2648081933"/>
                  </a:ext>
                </a:extLst>
              </a:tr>
              <a:tr h="365760">
                <a:tc>
                  <a:txBody>
                    <a:bodyPr/>
                    <a:lstStyle/>
                    <a:p>
                      <a:pPr>
                        <a:lnSpc>
                          <a:spcPct val="107000"/>
                        </a:lnSpc>
                        <a:spcAft>
                          <a:spcPts val="0"/>
                        </a:spcAft>
                      </a:pPr>
                      <a:r>
                        <a:rPr lang="el-GR" sz="1800" dirty="0">
                          <a:effectLst/>
                          <a:latin typeface="Arial" panose="020B0604020202020204" pitchFamily="34" charset="0"/>
                          <a:ea typeface="Calibri" panose="020F0502020204030204" pitchFamily="34" charset="0"/>
                          <a:cs typeface="Times New Roman" panose="02020603050405020304" pitchFamily="18" charset="0"/>
                        </a:rPr>
                        <a:t>Μέθοδος μέτρησης εργασίας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398</a:t>
                      </a:r>
                    </a:p>
                  </a:txBody>
                  <a:tcPr/>
                </a:tc>
                <a:extLst>
                  <a:ext uri="{0D108BD9-81ED-4DB2-BD59-A6C34878D82A}">
                    <a16:rowId xmlns:a16="http://schemas.microsoft.com/office/drawing/2014/main" xmlns="" val="3040674552"/>
                  </a:ext>
                </a:extLst>
              </a:tr>
            </a:tbl>
          </a:graphicData>
        </a:graphic>
      </p:graphicFrame>
    </p:spTree>
    <p:extLst>
      <p:ext uri="{BB962C8B-B14F-4D97-AF65-F5344CB8AC3E}">
        <p14:creationId xmlns:p14="http://schemas.microsoft.com/office/powerpoint/2010/main" xmlns="" val="669021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Copyright</a:t>
            </a:r>
          </a:p>
        </p:txBody>
      </p:sp>
      <p:pic>
        <p:nvPicPr>
          <p:cNvPr id="284" name="Picture 2"/>
          <p:cNvPicPr preferRelativeResize="0"/>
          <p:nvPr/>
        </p:nvPicPr>
        <p:blipFill>
          <a:blip r:embed="rId3" cstate="print">
            <a:extLst>
              <a:ext uri="{28A0092B-C50C-407E-A947-70E740481C1C}">
                <a14:useLocalDpi xmlns:a14="http://schemas.microsoft.com/office/drawing/2010/main" xmlns="" val="0"/>
              </a:ext>
            </a:extLst>
          </a:blip>
          <a:stretch>
            <a:fillRect/>
          </a:stretch>
        </p:blipFill>
        <p:spPr>
          <a:xfrm>
            <a:off x="463030" y="2159968"/>
            <a:ext cx="8047038" cy="2239505"/>
          </a:xfrm>
          <a:prstGeom prst="rect">
            <a:avLst/>
          </a:prstGeom>
          <a:noFill/>
          <a:ln>
            <a:noFill/>
          </a:ln>
        </p:spPr>
      </p:pic>
    </p:spTree>
    <p:extLst>
      <p:ext uri="{BB962C8B-B14F-4D97-AF65-F5344CB8AC3E}">
        <p14:creationId xmlns:p14="http://schemas.microsoft.com/office/powerpoint/2010/main" xmlns="" val="318556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Κόστος - Ορολογία </a:t>
            </a:r>
          </a:p>
        </p:txBody>
      </p:sp>
      <p:sp>
        <p:nvSpPr>
          <p:cNvPr id="3" name="Content Placeholder"/>
          <p:cNvSpPr>
            <a:spLocks noGrp="1"/>
          </p:cNvSpPr>
          <p:nvPr>
            <p:ph idx="1"/>
          </p:nvPr>
        </p:nvSpPr>
        <p:spPr/>
        <p:txBody>
          <a:bodyPr>
            <a:normAutofit/>
          </a:bodyPr>
          <a:lstStyle/>
          <a:p>
            <a:pPr marL="0" indent="0">
              <a:lnSpc>
                <a:spcPct val="90000"/>
              </a:lnSpc>
              <a:buNone/>
              <a:defRPr/>
            </a:pPr>
            <a:r>
              <a:rPr lang="el-GR" altLang="en-US" sz="2400" dirty="0"/>
              <a:t>Από προηγούμενα κεφάλαια, γνωρίζουμε τη διάκριση μεταξύ μεταβλητού και σταθερού κόστους και σε αυτό το κεφάλαιο, εισάγουμε μεικτό κόστος.</a:t>
            </a:r>
          </a:p>
          <a:p>
            <a:pPr>
              <a:lnSpc>
                <a:spcPct val="90000"/>
              </a:lnSpc>
              <a:defRPr/>
            </a:pPr>
            <a:r>
              <a:rPr lang="el-GR" altLang="en-US" sz="2400" dirty="0"/>
              <a:t>Μεταβλητά κόστη — κόστη που μεταβάλλονται συνολικά σε σχέση με κάποια επιλεγμένη δραστηριότητα ή έξοδο</a:t>
            </a:r>
            <a:r>
              <a:rPr lang="en-US" altLang="en-US" sz="2400" dirty="0"/>
              <a:t>.</a:t>
            </a:r>
          </a:p>
          <a:p>
            <a:pPr>
              <a:lnSpc>
                <a:spcPct val="90000"/>
              </a:lnSpc>
              <a:defRPr/>
            </a:pPr>
            <a:r>
              <a:rPr lang="el-GR" altLang="en-US" sz="2400" dirty="0"/>
              <a:t>Σταθερά κόστη - κόστη που δεν μεταβάλλονται συνολικά σε σχέση με κάποια επιλεγμένη δραστηριότητα ή έξοδο.</a:t>
            </a:r>
          </a:p>
          <a:p>
            <a:pPr>
              <a:lnSpc>
                <a:spcPct val="90000"/>
              </a:lnSpc>
              <a:defRPr/>
            </a:pPr>
            <a:r>
              <a:rPr lang="el-GR" altLang="en-US" sz="2400" dirty="0"/>
              <a:t>Μεικτά κόστη - κόστη που έχουν σταθερά και μεταβλητά συστατικά. Ονομάζονται επίσης ημιμεταβλητά κόστη.</a:t>
            </a:r>
            <a:endParaRPr lang="en-US" altLang="en-US" sz="2400" dirty="0"/>
          </a:p>
        </p:txBody>
      </p:sp>
    </p:spTree>
    <p:extLst>
      <p:ext uri="{BB962C8B-B14F-4D97-AF65-F5344CB8AC3E}">
        <p14:creationId xmlns:p14="http://schemas.microsoft.com/office/powerpoint/2010/main" xmlns="" val="169560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dirty="0"/>
              <a:t>Γραμμική Συνάρτηση του Κόστους </a:t>
            </a:r>
            <a:endParaRPr lang="en-GB" dirty="0"/>
          </a:p>
        </p:txBody>
      </p:sp>
      <p:sp>
        <p:nvSpPr>
          <p:cNvPr id="13317" name="Text Box 5"/>
          <p:cNvSpPr txBox="1">
            <a:spLocks noChangeArrowheads="1"/>
          </p:cNvSpPr>
          <p:nvPr/>
        </p:nvSpPr>
        <p:spPr bwMode="auto">
          <a:xfrm>
            <a:off x="952500" y="2316324"/>
            <a:ext cx="6248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dirty="0"/>
              <a:t>y  =  a  +  </a:t>
            </a:r>
            <a:r>
              <a:rPr lang="en-US" altLang="en-US" sz="3600" dirty="0" err="1"/>
              <a:t>bX</a:t>
            </a:r>
            <a:endParaRPr lang="en-US" altLang="en-US" sz="3600" dirty="0"/>
          </a:p>
        </p:txBody>
      </p:sp>
      <p:sp>
        <p:nvSpPr>
          <p:cNvPr id="13318" name="Rectangle 6"/>
          <p:cNvSpPr>
            <a:spLocks noChangeArrowheads="1"/>
          </p:cNvSpPr>
          <p:nvPr/>
        </p:nvSpPr>
        <p:spPr bwMode="auto">
          <a:xfrm>
            <a:off x="685800" y="3352800"/>
            <a:ext cx="1905000" cy="1066800"/>
          </a:xfrm>
          <a:prstGeom prst="rect">
            <a:avLst/>
          </a:prstGeom>
          <a:solidFill>
            <a:schemeClr val="bg2">
              <a:lumMod val="75000"/>
            </a:schemeClr>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b="1" dirty="0"/>
              <a:t>Η εξαρτημένη </a:t>
            </a:r>
          </a:p>
          <a:p>
            <a:pPr algn="ctr" eaLnBrk="1" hangingPunct="1">
              <a:defRPr/>
            </a:pPr>
            <a:r>
              <a:rPr lang="el-GR" altLang="en-US" b="1" dirty="0"/>
              <a:t>μεταβλητή: </a:t>
            </a:r>
          </a:p>
          <a:p>
            <a:pPr algn="ctr" eaLnBrk="1" hangingPunct="1">
              <a:defRPr/>
            </a:pPr>
            <a:r>
              <a:rPr lang="el-GR" altLang="en-US" b="1" dirty="0"/>
              <a:t>το κόστος </a:t>
            </a:r>
          </a:p>
          <a:p>
            <a:pPr algn="ctr" eaLnBrk="1" hangingPunct="1">
              <a:defRPr/>
            </a:pPr>
            <a:r>
              <a:rPr lang="el-GR" altLang="en-US" b="1" dirty="0"/>
              <a:t>που προβλέπεται</a:t>
            </a:r>
          </a:p>
        </p:txBody>
      </p:sp>
      <p:sp>
        <p:nvSpPr>
          <p:cNvPr id="13319" name="Rectangle 7"/>
          <p:cNvSpPr>
            <a:spLocks noChangeArrowheads="1"/>
          </p:cNvSpPr>
          <p:nvPr/>
        </p:nvSpPr>
        <p:spPr bwMode="auto">
          <a:xfrm>
            <a:off x="6781800" y="3276600"/>
            <a:ext cx="2057400" cy="1066800"/>
          </a:xfrm>
          <a:prstGeom prst="rect">
            <a:avLst/>
          </a:prstGeom>
          <a:solidFill>
            <a:schemeClr val="bg2">
              <a:lumMod val="75000"/>
            </a:schemeClr>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b="1" dirty="0"/>
              <a:t>Η ανεξάρτητη </a:t>
            </a:r>
          </a:p>
          <a:p>
            <a:pPr algn="ctr" eaLnBrk="1" hangingPunct="1">
              <a:defRPr/>
            </a:pPr>
            <a:r>
              <a:rPr lang="el-GR" altLang="en-US" b="1" dirty="0"/>
              <a:t>μεταβλητή: </a:t>
            </a:r>
          </a:p>
          <a:p>
            <a:pPr algn="ctr" eaLnBrk="1" hangingPunct="1">
              <a:defRPr/>
            </a:pPr>
            <a:r>
              <a:rPr lang="el-GR" altLang="en-US" b="1" dirty="0"/>
              <a:t>ο οδηγός κόστους</a:t>
            </a:r>
          </a:p>
        </p:txBody>
      </p:sp>
      <p:sp>
        <p:nvSpPr>
          <p:cNvPr id="13320" name="Rectangle 8"/>
          <p:cNvSpPr>
            <a:spLocks noChangeArrowheads="1"/>
          </p:cNvSpPr>
          <p:nvPr/>
        </p:nvSpPr>
        <p:spPr bwMode="auto">
          <a:xfrm>
            <a:off x="2133600" y="4953000"/>
            <a:ext cx="1905000" cy="990600"/>
          </a:xfrm>
          <a:prstGeom prst="rect">
            <a:avLst/>
          </a:prstGeom>
          <a:solidFill>
            <a:schemeClr val="bg2">
              <a:lumMod val="75000"/>
            </a:schemeClr>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n-US" b="1" dirty="0"/>
              <a:t>Η σταθερά: </a:t>
            </a:r>
          </a:p>
          <a:p>
            <a:pPr algn="ctr" eaLnBrk="1" hangingPunct="1">
              <a:defRPr/>
            </a:pPr>
            <a:r>
              <a:rPr lang="el-GR" altLang="en-US" b="1" dirty="0"/>
              <a:t>Σταθερό</a:t>
            </a:r>
          </a:p>
          <a:p>
            <a:pPr algn="ctr" eaLnBrk="1" hangingPunct="1">
              <a:defRPr/>
            </a:pPr>
            <a:r>
              <a:rPr lang="el-GR" altLang="en-US" b="1" dirty="0"/>
              <a:t> κόστος</a:t>
            </a:r>
          </a:p>
          <a:p>
            <a:pPr algn="ctr" eaLnBrk="1" hangingPunct="1">
              <a:defRPr/>
            </a:pPr>
            <a:endParaRPr lang="en-US" altLang="en-US" b="1" dirty="0"/>
          </a:p>
        </p:txBody>
      </p:sp>
      <p:sp>
        <p:nvSpPr>
          <p:cNvPr id="13321" name="Rectangle 9"/>
          <p:cNvSpPr>
            <a:spLocks noChangeArrowheads="1"/>
          </p:cNvSpPr>
          <p:nvPr/>
        </p:nvSpPr>
        <p:spPr bwMode="auto">
          <a:xfrm>
            <a:off x="4800600" y="4800600"/>
            <a:ext cx="1981200" cy="1143000"/>
          </a:xfrm>
          <a:prstGeom prst="rect">
            <a:avLst/>
          </a:prstGeom>
          <a:solidFill>
            <a:schemeClr val="bg2">
              <a:lumMod val="75000"/>
            </a:schemeClr>
          </a:solidFill>
          <a:ln w="9525">
            <a:solidFill>
              <a:schemeClr val="tx1"/>
            </a:solidFill>
            <a:miter lim="800000"/>
            <a:headEnd/>
            <a:tailEnd/>
          </a:ln>
        </p:spPr>
        <p:txBody>
          <a:bodyPr wrap="none" anchor="ctr"/>
          <a:lstStyle/>
          <a:p>
            <a:pPr algn="ctr">
              <a:defRPr/>
            </a:pPr>
            <a:r>
              <a:rPr lang="el-GR" b="1" dirty="0">
                <a:latin typeface="Arial" charset="0"/>
                <a:cs typeface="Arial" charset="0"/>
              </a:rPr>
              <a:t>Συντελεστής </a:t>
            </a:r>
          </a:p>
          <a:p>
            <a:pPr algn="ctr">
              <a:defRPr/>
            </a:pPr>
            <a:r>
              <a:rPr lang="el-GR" b="1" dirty="0">
                <a:latin typeface="Arial" charset="0"/>
                <a:cs typeface="Arial" charset="0"/>
              </a:rPr>
              <a:t>κλίσης</a:t>
            </a:r>
            <a:r>
              <a:rPr lang="en-US" b="1" dirty="0">
                <a:latin typeface="Arial" charset="0"/>
                <a:cs typeface="Arial" charset="0"/>
              </a:rPr>
              <a:t>:</a:t>
            </a:r>
          </a:p>
          <a:p>
            <a:pPr algn="ctr">
              <a:defRPr/>
            </a:pPr>
            <a:r>
              <a:rPr lang="el-GR" b="1" dirty="0">
                <a:latin typeface="Arial" charset="0"/>
                <a:cs typeface="Arial" charset="0"/>
              </a:rPr>
              <a:t>μεταβλητό κόστος </a:t>
            </a:r>
          </a:p>
          <a:p>
            <a:pPr algn="ctr">
              <a:defRPr/>
            </a:pPr>
            <a:r>
              <a:rPr lang="el-GR" b="1" dirty="0">
                <a:latin typeface="Arial" charset="0"/>
                <a:cs typeface="Arial" charset="0"/>
              </a:rPr>
              <a:t>ανά μονάδα</a:t>
            </a:r>
          </a:p>
        </p:txBody>
      </p:sp>
      <p:sp>
        <p:nvSpPr>
          <p:cNvPr id="13326" name="Line 14"/>
          <p:cNvSpPr>
            <a:spLocks noChangeShapeType="1"/>
          </p:cNvSpPr>
          <p:nvPr/>
        </p:nvSpPr>
        <p:spPr bwMode="auto">
          <a:xfrm flipV="1">
            <a:off x="2590800" y="2971800"/>
            <a:ext cx="609600" cy="381000"/>
          </a:xfrm>
          <a:prstGeom prst="line">
            <a:avLst/>
          </a:prstGeom>
          <a:noFill/>
          <a:ln w="38100">
            <a:solidFill>
              <a:schemeClr val="bg2">
                <a:lumMod val="75000"/>
              </a:schemeClr>
            </a:solidFill>
            <a:round/>
            <a:headEnd/>
            <a:tailEnd type="triangle" w="med" len="med"/>
          </a:ln>
        </p:spPr>
        <p:txBody>
          <a:bodyPr/>
          <a:lstStyle/>
          <a:p>
            <a:pPr>
              <a:defRPr/>
            </a:pPr>
            <a:endParaRPr lang="en-US">
              <a:latin typeface="Arial" charset="0"/>
              <a:cs typeface="Arial" charset="0"/>
            </a:endParaRPr>
          </a:p>
        </p:txBody>
      </p:sp>
      <p:sp>
        <p:nvSpPr>
          <p:cNvPr id="13327" name="Line 15"/>
          <p:cNvSpPr>
            <a:spLocks noChangeShapeType="1"/>
          </p:cNvSpPr>
          <p:nvPr/>
        </p:nvSpPr>
        <p:spPr bwMode="auto">
          <a:xfrm flipV="1">
            <a:off x="3276600" y="2971800"/>
            <a:ext cx="1066800" cy="1981200"/>
          </a:xfrm>
          <a:prstGeom prst="line">
            <a:avLst/>
          </a:prstGeom>
          <a:noFill/>
          <a:ln w="38100">
            <a:solidFill>
              <a:schemeClr val="bg2">
                <a:lumMod val="75000"/>
              </a:schemeClr>
            </a:solidFill>
            <a:round/>
            <a:headEnd/>
            <a:tailEnd type="triangle" w="med" len="med"/>
          </a:ln>
        </p:spPr>
        <p:txBody>
          <a:bodyPr/>
          <a:lstStyle/>
          <a:p>
            <a:pPr>
              <a:defRPr/>
            </a:pPr>
            <a:endParaRPr lang="en-US">
              <a:latin typeface="Arial" charset="0"/>
              <a:cs typeface="Arial" charset="0"/>
            </a:endParaRPr>
          </a:p>
        </p:txBody>
      </p:sp>
      <p:sp>
        <p:nvSpPr>
          <p:cNvPr id="13328" name="Line 16"/>
          <p:cNvSpPr>
            <a:spLocks noChangeShapeType="1"/>
          </p:cNvSpPr>
          <p:nvPr/>
        </p:nvSpPr>
        <p:spPr bwMode="auto">
          <a:xfrm flipH="1" flipV="1">
            <a:off x="5486400" y="2971800"/>
            <a:ext cx="304800" cy="1828800"/>
          </a:xfrm>
          <a:prstGeom prst="line">
            <a:avLst/>
          </a:prstGeom>
          <a:noFill/>
          <a:ln w="38100">
            <a:solidFill>
              <a:schemeClr val="bg2">
                <a:lumMod val="75000"/>
              </a:schemeClr>
            </a:solidFill>
            <a:round/>
            <a:headEnd/>
            <a:tailEnd type="triangle" w="med" len="med"/>
          </a:ln>
        </p:spPr>
        <p:txBody>
          <a:bodyPr/>
          <a:lstStyle/>
          <a:p>
            <a:pPr>
              <a:defRPr/>
            </a:pPr>
            <a:endParaRPr lang="en-US">
              <a:latin typeface="Arial" charset="0"/>
              <a:cs typeface="Arial" charset="0"/>
            </a:endParaRPr>
          </a:p>
        </p:txBody>
      </p:sp>
      <p:sp>
        <p:nvSpPr>
          <p:cNvPr id="13329" name="Line 17"/>
          <p:cNvSpPr>
            <a:spLocks noChangeShapeType="1"/>
          </p:cNvSpPr>
          <p:nvPr/>
        </p:nvSpPr>
        <p:spPr bwMode="auto">
          <a:xfrm flipH="1" flipV="1">
            <a:off x="6019800" y="2895600"/>
            <a:ext cx="762000" cy="381000"/>
          </a:xfrm>
          <a:prstGeom prst="line">
            <a:avLst/>
          </a:prstGeom>
          <a:noFill/>
          <a:ln w="38100">
            <a:solidFill>
              <a:schemeClr val="bg2">
                <a:lumMod val="75000"/>
              </a:schemeClr>
            </a:solidFill>
            <a:round/>
            <a:headEnd/>
            <a:tailEnd type="triangle" w="med" len="med"/>
          </a:ln>
        </p:spPr>
        <p:txBody>
          <a:bodyPr/>
          <a:lstStyle/>
          <a:p>
            <a:pPr>
              <a:defRPr/>
            </a:pPr>
            <a:endParaRPr lang="en-US">
              <a:latin typeface="Arial" charset="0"/>
              <a:cs typeface="Arial" charset="0"/>
            </a:endParaRPr>
          </a:p>
        </p:txBody>
      </p:sp>
    </p:spTree>
    <p:extLst>
      <p:ext uri="{BB962C8B-B14F-4D97-AF65-F5344CB8AC3E}">
        <p14:creationId xmlns:p14="http://schemas.microsoft.com/office/powerpoint/2010/main" xmlns="" val="2842966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checkerboard(across)">
                                      <p:cBhvr>
                                        <p:cTn id="12" dur="500"/>
                                        <p:tgtEl>
                                          <p:spTgt spid="13318"/>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13326"/>
                                        </p:tgtEl>
                                        <p:attrNameLst>
                                          <p:attrName>style.visibility</p:attrName>
                                        </p:attrNameLst>
                                      </p:cBhvr>
                                      <p:to>
                                        <p:strVal val="visible"/>
                                      </p:to>
                                    </p:set>
                                    <p:animEffect transition="in" filter="checkerboard(across)">
                                      <p:cBhvr>
                                        <p:cTn id="16" dur="500"/>
                                        <p:tgtEl>
                                          <p:spTgt spid="13326"/>
                                        </p:tgtEl>
                                      </p:cBhvr>
                                    </p:animEffect>
                                  </p:childTnLst>
                                </p:cTn>
                              </p:par>
                            </p:childTnLst>
                          </p:cTn>
                        </p:par>
                        <p:par>
                          <p:cTn id="17" fill="hold" nodeType="afterGroup">
                            <p:stCondLst>
                              <p:cond delay="1000"/>
                            </p:stCondLst>
                            <p:childTnLst>
                              <p:par>
                                <p:cTn id="18" presetID="18" presetClass="entr" presetSubtype="12" fill="hold" nodeType="afterEffect">
                                  <p:stCondLst>
                                    <p:cond delay="0"/>
                                  </p:stCondLst>
                                  <p:childTnLst>
                                    <p:set>
                                      <p:cBhvr>
                                        <p:cTn id="19" dur="1" fill="hold">
                                          <p:stCondLst>
                                            <p:cond delay="0"/>
                                          </p:stCondLst>
                                        </p:cTn>
                                        <p:tgtEl>
                                          <p:spTgt spid="13327"/>
                                        </p:tgtEl>
                                        <p:attrNameLst>
                                          <p:attrName>style.visibility</p:attrName>
                                        </p:attrNameLst>
                                      </p:cBhvr>
                                      <p:to>
                                        <p:strVal val="visible"/>
                                      </p:to>
                                    </p:set>
                                    <p:animEffect transition="in" filter="strips(downLeft)">
                                      <p:cBhvr>
                                        <p:cTn id="20" dur="500"/>
                                        <p:tgtEl>
                                          <p:spTgt spid="13327"/>
                                        </p:tgtEl>
                                      </p:cBhvr>
                                    </p:animEffect>
                                  </p:childTnLst>
                                </p:cTn>
                              </p:par>
                            </p:childTnLst>
                          </p:cTn>
                        </p:par>
                        <p:par>
                          <p:cTn id="21" fill="hold" nodeType="afterGroup">
                            <p:stCondLst>
                              <p:cond delay="1500"/>
                            </p:stCondLst>
                            <p:childTnLst>
                              <p:par>
                                <p:cTn id="22" presetID="18" presetClass="entr" presetSubtype="12" fill="hold" grpId="0" nodeType="afterEffect">
                                  <p:stCondLst>
                                    <p:cond delay="0"/>
                                  </p:stCondLst>
                                  <p:childTnLst>
                                    <p:set>
                                      <p:cBhvr>
                                        <p:cTn id="23" dur="1" fill="hold">
                                          <p:stCondLst>
                                            <p:cond delay="0"/>
                                          </p:stCondLst>
                                        </p:cTn>
                                        <p:tgtEl>
                                          <p:spTgt spid="13320"/>
                                        </p:tgtEl>
                                        <p:attrNameLst>
                                          <p:attrName>style.visibility</p:attrName>
                                        </p:attrNameLst>
                                      </p:cBhvr>
                                      <p:to>
                                        <p:strVal val="visible"/>
                                      </p:to>
                                    </p:set>
                                    <p:animEffect transition="in" filter="strips(downLeft)">
                                      <p:cBhvr>
                                        <p:cTn id="24" dur="500"/>
                                        <p:tgtEl>
                                          <p:spTgt spid="13320"/>
                                        </p:tgtEl>
                                      </p:cBhvr>
                                    </p:animEffect>
                                  </p:childTnLst>
                                </p:cTn>
                              </p:par>
                            </p:childTnLst>
                          </p:cTn>
                        </p:par>
                        <p:par>
                          <p:cTn id="25" fill="hold" nodeType="afterGroup">
                            <p:stCondLst>
                              <p:cond delay="2000"/>
                            </p:stCondLst>
                            <p:childTnLst>
                              <p:par>
                                <p:cTn id="26" presetID="3" presetClass="entr" presetSubtype="10" fill="hold" nodeType="afterEffect">
                                  <p:stCondLst>
                                    <p:cond delay="0"/>
                                  </p:stCondLst>
                                  <p:childTnLst>
                                    <p:set>
                                      <p:cBhvr>
                                        <p:cTn id="27" dur="1" fill="hold">
                                          <p:stCondLst>
                                            <p:cond delay="0"/>
                                          </p:stCondLst>
                                        </p:cTn>
                                        <p:tgtEl>
                                          <p:spTgt spid="13328"/>
                                        </p:tgtEl>
                                        <p:attrNameLst>
                                          <p:attrName>style.visibility</p:attrName>
                                        </p:attrNameLst>
                                      </p:cBhvr>
                                      <p:to>
                                        <p:strVal val="visible"/>
                                      </p:to>
                                    </p:set>
                                    <p:animEffect transition="in" filter="blinds(horizontal)">
                                      <p:cBhvr>
                                        <p:cTn id="28" dur="500"/>
                                        <p:tgtEl>
                                          <p:spTgt spid="13328"/>
                                        </p:tgtEl>
                                      </p:cBhvr>
                                    </p:animEffect>
                                  </p:childTnLst>
                                </p:cTn>
                              </p:par>
                            </p:childTnLst>
                          </p:cTn>
                        </p:par>
                        <p:par>
                          <p:cTn id="29" fill="hold" nodeType="afterGroup">
                            <p:stCondLst>
                              <p:cond delay="2500"/>
                            </p:stCondLst>
                            <p:childTnLst>
                              <p:par>
                                <p:cTn id="30" presetID="3" presetClass="entr" presetSubtype="10" fill="hold" grpId="0" nodeType="after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blinds(horizontal)">
                                      <p:cBhvr>
                                        <p:cTn id="32" dur="500"/>
                                        <p:tgtEl>
                                          <p:spTgt spid="13321"/>
                                        </p:tgtEl>
                                      </p:cBhvr>
                                    </p:animEffec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13319"/>
                                        </p:tgtEl>
                                        <p:attrNameLst>
                                          <p:attrName>style.visibility</p:attrName>
                                        </p:attrNameLst>
                                      </p:cBhvr>
                                      <p:to>
                                        <p:strVal val="visible"/>
                                      </p:to>
                                    </p:set>
                                    <p:animEffect transition="in" filter="dissolve">
                                      <p:cBhvr>
                                        <p:cTn id="36" dur="500"/>
                                        <p:tgtEl>
                                          <p:spTgt spid="13319"/>
                                        </p:tgtEl>
                                      </p:cBhvr>
                                    </p:animEffect>
                                  </p:childTnLst>
                                </p:cTn>
                              </p:par>
                            </p:childTnLst>
                          </p:cTn>
                        </p:par>
                        <p:par>
                          <p:cTn id="37" fill="hold" nodeType="afterGroup">
                            <p:stCondLst>
                              <p:cond delay="3500"/>
                            </p:stCondLst>
                            <p:childTnLst>
                              <p:par>
                                <p:cTn id="38" presetID="9" presetClass="entr" presetSubtype="0" fill="hold" nodeType="afterEffect">
                                  <p:stCondLst>
                                    <p:cond delay="0"/>
                                  </p:stCondLst>
                                  <p:childTnLst>
                                    <p:set>
                                      <p:cBhvr>
                                        <p:cTn id="39" dur="1" fill="hold">
                                          <p:stCondLst>
                                            <p:cond delay="0"/>
                                          </p:stCondLst>
                                        </p:cTn>
                                        <p:tgtEl>
                                          <p:spTgt spid="13329"/>
                                        </p:tgtEl>
                                        <p:attrNameLst>
                                          <p:attrName>style.visibility</p:attrName>
                                        </p:attrNameLst>
                                      </p:cBhvr>
                                      <p:to>
                                        <p:strVal val="visible"/>
                                      </p:to>
                                    </p:set>
                                    <p:animEffect transition="in" filter="dissolve">
                                      <p:cBhvr>
                                        <p:cTn id="40"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nimBg="1" autoUpdateAnimBg="0"/>
      <p:bldP spid="13319" grpId="0" animBg="1" autoUpdateAnimBg="0"/>
      <p:bldP spid="13320" grpId="0" animBg="1" autoUpdateAnimBg="0"/>
      <p:bldP spid="1332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Γέφυρα Μεταξύ Λογιστικής και Στατιστικής Ορολογίας</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667167881"/>
              </p:ext>
            </p:extLst>
          </p:nvPr>
        </p:nvGraphicFramePr>
        <p:xfrm>
          <a:off x="381000" y="2057400"/>
          <a:ext cx="8229600" cy="2590800"/>
        </p:xfrm>
        <a:graphic>
          <a:graphicData uri="http://schemas.openxmlformats.org/drawingml/2006/table">
            <a:tbl>
              <a:tblPr firstRow="1" bandRow="1">
                <a:tableStyleId>{5DA37D80-6434-44D0-A028-1B22A696006F}</a:tableStyleId>
              </a:tblPr>
              <a:tblGrid>
                <a:gridCol w="4114800">
                  <a:extLst>
                    <a:ext uri="{9D8B030D-6E8A-4147-A177-3AD203B41FA5}">
                      <a16:colId xmlns:a16="http://schemas.microsoft.com/office/drawing/2014/main" xmlns="" val="3452036631"/>
                    </a:ext>
                  </a:extLst>
                </a:gridCol>
                <a:gridCol w="4114800">
                  <a:extLst>
                    <a:ext uri="{9D8B030D-6E8A-4147-A177-3AD203B41FA5}">
                      <a16:colId xmlns:a16="http://schemas.microsoft.com/office/drawing/2014/main" xmlns="" val="3947373760"/>
                    </a:ext>
                  </a:extLst>
                </a:gridCol>
              </a:tblGrid>
              <a:tr h="647700">
                <a:tc>
                  <a:txBody>
                    <a:bodyPr/>
                    <a:lstStyle/>
                    <a:p>
                      <a:pPr algn="ctr"/>
                      <a:r>
                        <a:rPr lang="el-GR" dirty="0"/>
                        <a:t>ΛΟΓΙΣΤΙΚΗ</a:t>
                      </a:r>
                      <a:endParaRPr lang="en-US" dirty="0"/>
                    </a:p>
                  </a:txBody>
                  <a:tcPr/>
                </a:tc>
                <a:tc>
                  <a:txBody>
                    <a:bodyPr/>
                    <a:lstStyle/>
                    <a:p>
                      <a:pPr algn="ctr"/>
                      <a:r>
                        <a:rPr lang="el-GR" dirty="0"/>
                        <a:t>ΣΤΑΤΙΣΤΙΚΗ</a:t>
                      </a:r>
                      <a:endParaRPr lang="en-US" dirty="0"/>
                    </a:p>
                  </a:txBody>
                  <a:tcPr/>
                </a:tc>
                <a:extLst>
                  <a:ext uri="{0D108BD9-81ED-4DB2-BD59-A6C34878D82A}">
                    <a16:rowId xmlns:a16="http://schemas.microsoft.com/office/drawing/2014/main" xmlns="" val="1909188767"/>
                  </a:ext>
                </a:extLst>
              </a:tr>
              <a:tr h="647700">
                <a:tc>
                  <a:txBody>
                    <a:bodyPr/>
                    <a:lstStyle/>
                    <a:p>
                      <a:pPr algn="ctr"/>
                      <a:r>
                        <a:rPr lang="el-GR" dirty="0"/>
                        <a:t>Μεταβλητό Κόστος</a:t>
                      </a:r>
                      <a:endParaRPr lang="en-US" dirty="0"/>
                    </a:p>
                  </a:txBody>
                  <a:tcPr/>
                </a:tc>
                <a:tc>
                  <a:txBody>
                    <a:bodyPr/>
                    <a:lstStyle/>
                    <a:p>
                      <a:pPr algn="ctr"/>
                      <a:r>
                        <a:rPr lang="el-GR" dirty="0"/>
                        <a:t>Συντελεστής Κλίσης ή Κλίση</a:t>
                      </a:r>
                    </a:p>
                  </a:txBody>
                  <a:tcPr/>
                </a:tc>
                <a:extLst>
                  <a:ext uri="{0D108BD9-81ED-4DB2-BD59-A6C34878D82A}">
                    <a16:rowId xmlns:a16="http://schemas.microsoft.com/office/drawing/2014/main" xmlns="" val="1816835493"/>
                  </a:ext>
                </a:extLst>
              </a:tr>
              <a:tr h="647700">
                <a:tc>
                  <a:txBody>
                    <a:bodyPr/>
                    <a:lstStyle/>
                    <a:p>
                      <a:pPr algn="ctr"/>
                      <a:r>
                        <a:rPr lang="el-GR" dirty="0"/>
                        <a:t>Σταθερό Κόστος</a:t>
                      </a:r>
                      <a:endParaRPr lang="en-US" dirty="0"/>
                    </a:p>
                  </a:txBody>
                  <a:tcPr/>
                </a:tc>
                <a:tc>
                  <a:txBody>
                    <a:bodyPr/>
                    <a:lstStyle/>
                    <a:p>
                      <a:pPr algn="ctr"/>
                      <a:r>
                        <a:rPr lang="el-GR" dirty="0"/>
                        <a:t>Σημείο Τομής ή Σταθερή</a:t>
                      </a:r>
                    </a:p>
                  </a:txBody>
                  <a:tcPr/>
                </a:tc>
                <a:extLst>
                  <a:ext uri="{0D108BD9-81ED-4DB2-BD59-A6C34878D82A}">
                    <a16:rowId xmlns:a16="http://schemas.microsoft.com/office/drawing/2014/main" xmlns="" val="2940770709"/>
                  </a:ext>
                </a:extLst>
              </a:tr>
              <a:tr h="647700">
                <a:tc>
                  <a:txBody>
                    <a:bodyPr/>
                    <a:lstStyle/>
                    <a:p>
                      <a:pPr algn="ctr"/>
                      <a:r>
                        <a:rPr lang="el-GR" dirty="0"/>
                        <a:t>Μεικτό Κόστος</a:t>
                      </a:r>
                      <a:endParaRPr lang="en-US" dirty="0"/>
                    </a:p>
                  </a:txBody>
                  <a:tcPr/>
                </a:tc>
                <a:tc>
                  <a:txBody>
                    <a:bodyPr/>
                    <a:lstStyle/>
                    <a:p>
                      <a:pPr algn="ctr"/>
                      <a:r>
                        <a:rPr lang="el-GR" sz="1800" kern="1200" dirty="0">
                          <a:solidFill>
                            <a:schemeClr val="tx1"/>
                          </a:solidFill>
                          <a:effectLst/>
                          <a:latin typeface="+mn-lt"/>
                          <a:ea typeface="+mn-ea"/>
                          <a:cs typeface="+mn-cs"/>
                        </a:rPr>
                        <a:t>Γραμμική Συνάρτηση Κόστους </a:t>
                      </a:r>
                      <a:endParaRPr lang="en-US" dirty="0"/>
                    </a:p>
                  </a:txBody>
                  <a:tcPr/>
                </a:tc>
                <a:extLst>
                  <a:ext uri="{0D108BD9-81ED-4DB2-BD59-A6C34878D82A}">
                    <a16:rowId xmlns:a16="http://schemas.microsoft.com/office/drawing/2014/main" xmlns="" val="2270742887"/>
                  </a:ext>
                </a:extLst>
              </a:tr>
            </a:tbl>
          </a:graphicData>
        </a:graphic>
      </p:graphicFrame>
    </p:spTree>
    <p:extLst>
      <p:ext uri="{BB962C8B-B14F-4D97-AF65-F5344CB8AC3E}">
        <p14:creationId xmlns:p14="http://schemas.microsoft.com/office/powerpoint/2010/main" xmlns="" val="26545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Γραμμικές Συναρτήσεις του Κόστους</a:t>
            </a:r>
            <a:r>
              <a:rPr lang="en-US" dirty="0">
                <a:latin typeface="+mj-lt"/>
              </a:rPr>
              <a:t>, </a:t>
            </a:r>
            <a:r>
              <a:rPr lang="el-GR" dirty="0">
                <a:latin typeface="+mj-lt"/>
              </a:rPr>
              <a:t>Παρουσίαση</a:t>
            </a:r>
            <a:endParaRPr lang="en-US" b="1" dirty="0">
              <a:latin typeface="+mj-lt"/>
            </a:endParaRPr>
          </a:p>
        </p:txBody>
      </p:sp>
      <p:sp>
        <p:nvSpPr>
          <p:cNvPr id="3" name="Content Placeholder 2"/>
          <p:cNvSpPr>
            <a:spLocks noGrp="1"/>
          </p:cNvSpPr>
          <p:nvPr>
            <p:ph idx="13"/>
          </p:nvPr>
        </p:nvSpPr>
        <p:spPr>
          <a:xfrm>
            <a:off x="457200" y="1600201"/>
            <a:ext cx="8229600" cy="381000"/>
          </a:xfrm>
        </p:spPr>
        <p:txBody>
          <a:bodyPr/>
          <a:lstStyle/>
          <a:p>
            <a:pPr marL="0" indent="0">
              <a:buNone/>
            </a:pPr>
            <a:r>
              <a:rPr lang="el-GR" dirty="0"/>
              <a:t>Εικόνα</a:t>
            </a:r>
            <a:r>
              <a:rPr lang="en-IN" dirty="0"/>
              <a:t> 10.1 </a:t>
            </a:r>
            <a:r>
              <a:rPr lang="el-GR" dirty="0"/>
              <a:t>Παραδείγματα Γραμμικών Συναρτήσεων κόστους</a:t>
            </a:r>
            <a:endParaRPr lang="en-IN"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04800" y="2268750"/>
            <a:ext cx="8575680" cy="3065250"/>
          </a:xfrm>
        </p:spPr>
      </p:pic>
    </p:spTree>
    <p:extLst>
      <p:ext uri="{BB962C8B-B14F-4D97-AF65-F5344CB8AC3E}">
        <p14:creationId xmlns:p14="http://schemas.microsoft.com/office/powerpoint/2010/main" xmlns="" val="66408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l-GR" dirty="0"/>
              <a:t>Επανεξέταση/Αναθεώρηση Ταξινόμησης Κόστους </a:t>
            </a:r>
            <a:endParaRPr lang="en-GB" dirty="0"/>
          </a:p>
        </p:txBody>
      </p:sp>
      <p:sp>
        <p:nvSpPr>
          <p:cNvPr id="3" name="Content Placeholder"/>
          <p:cNvSpPr>
            <a:spLocks noGrp="1"/>
          </p:cNvSpPr>
          <p:nvPr>
            <p:ph idx="1"/>
          </p:nvPr>
        </p:nvSpPr>
        <p:spPr/>
        <p:txBody>
          <a:bodyPr>
            <a:normAutofit lnSpcReduction="10000"/>
          </a:bodyPr>
          <a:lstStyle/>
          <a:p>
            <a:pPr marL="590550" indent="-590550">
              <a:buFont typeface="Wingdings" panose="05000000000000000000" pitchFamily="2" charset="2"/>
              <a:buAutoNum type="arabicPeriod"/>
            </a:pPr>
            <a:r>
              <a:rPr lang="el-GR" altLang="en-US" sz="2400" dirty="0"/>
              <a:t> </a:t>
            </a:r>
            <a:r>
              <a:rPr lang="el-GR" sz="2400" dirty="0"/>
              <a:t>Επιλογή αντικειμένου κόστους</a:t>
            </a:r>
            <a:r>
              <a:rPr lang="el-GR" sz="2400" b="1" dirty="0"/>
              <a:t> </a:t>
            </a:r>
            <a:r>
              <a:rPr lang="en-US" altLang="en-US" sz="2400" dirty="0"/>
              <a:t>—</a:t>
            </a:r>
            <a:r>
              <a:rPr lang="el-GR" altLang="en-US" sz="2400" dirty="0"/>
              <a:t> διαφορετικά αντικείμενα κόστους μπορεί να οδηγήσουν σε διαφορετική ταξινόμηση του ίδιου κόστους</a:t>
            </a:r>
            <a:r>
              <a:rPr lang="en-US" altLang="en-US" sz="2400" dirty="0"/>
              <a:t>.</a:t>
            </a:r>
          </a:p>
          <a:p>
            <a:pPr marL="590550" indent="-590550">
              <a:buFont typeface="Wingdings" panose="05000000000000000000" pitchFamily="2" charset="2"/>
              <a:buAutoNum type="arabicPeriod"/>
            </a:pPr>
            <a:r>
              <a:rPr lang="el-GR" altLang="en-US" sz="2400" dirty="0"/>
              <a:t>Χρονικός ορίζοντας - όσο μεγαλύτερη είναι η περίοδος, τόσο πιθανότερο είναι το κόστος να είναι μεταβλητό</a:t>
            </a:r>
            <a:r>
              <a:rPr lang="en-US" altLang="en-US" sz="2400" dirty="0"/>
              <a:t>.</a:t>
            </a:r>
          </a:p>
          <a:p>
            <a:pPr marL="590550" indent="-590550">
              <a:buFont typeface="Wingdings" panose="05000000000000000000" pitchFamily="2" charset="2"/>
              <a:buAutoNum type="arabicPeriod"/>
            </a:pPr>
            <a:r>
              <a:rPr lang="el-GR" altLang="en-US" sz="2400" dirty="0"/>
              <a:t>Σχετικό εύρος — η συμπεριφορά είναι προβλέψιμη μόνο σε αυτήν τη ζώνη δραστηριότητας</a:t>
            </a:r>
            <a:r>
              <a:rPr lang="en-US" altLang="en-US" sz="2400" dirty="0"/>
              <a:t>.</a:t>
            </a:r>
          </a:p>
          <a:p>
            <a:pPr marL="0" indent="0">
              <a:buNone/>
            </a:pPr>
            <a:r>
              <a:rPr lang="el-GR" sz="2400" dirty="0"/>
              <a:t>Οι καλύτερες αποφάσεις διαχείρισης, οι προβλέψεις κόστους και η εκτίμηση των συναρτήσεων κόστους μπορούν να επιτευχθούν μόνο αν οι μάνατζερ εντοπίσουν σωστά τους παράγοντες που το επηρεάζουν</a:t>
            </a:r>
            <a:r>
              <a:rPr lang="en-US" altLang="en-US" sz="2400" dirty="0"/>
              <a:t>.</a:t>
            </a:r>
          </a:p>
        </p:txBody>
      </p:sp>
    </p:spTree>
    <p:extLst>
      <p:ext uri="{BB962C8B-B14F-4D97-AF65-F5344CB8AC3E}">
        <p14:creationId xmlns:p14="http://schemas.microsoft.com/office/powerpoint/2010/main" xmlns="" val="2296216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10031</TotalTime>
  <Words>6511</Words>
  <Application>Microsoft Office PowerPoint</Application>
  <PresentationFormat>Προβολή στην οθόνη (4:3)</PresentationFormat>
  <Paragraphs>502</Paragraphs>
  <Slides>47</Slides>
  <Notes>47</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508 Lecture</vt:lpstr>
      <vt:lpstr>1_508 Lecture</vt:lpstr>
      <vt:lpstr>Λογιστική Κόστους </vt:lpstr>
      <vt:lpstr>Μαθησιακοί Στόχοι (1 από 2)</vt:lpstr>
      <vt:lpstr>Μαθησιακοί Στόχοι (2 από 2)</vt:lpstr>
      <vt:lpstr>Συνάρτηση Κόστους, Ορισμός</vt:lpstr>
      <vt:lpstr>Κόστος - Ορολογία </vt:lpstr>
      <vt:lpstr>Γραμμική Συνάρτηση του Κόστους </vt:lpstr>
      <vt:lpstr>Γέφυρα Μεταξύ Λογιστικής και Στατιστικής Ορολογίας</vt:lpstr>
      <vt:lpstr>Γραμμικές Συναρτήσεις του Κόστους, Παρουσίαση</vt:lpstr>
      <vt:lpstr>Επανεξέταση/Αναθεώρηση Ταξινόμησης Κόστους </vt:lpstr>
      <vt:lpstr>Το Κριτήριο Αιτίου-Αποτελέσματος (1 από 3)</vt:lpstr>
      <vt:lpstr>Το Κριτήριο Αιτίου-Αποτελέσματος (2 από 3)</vt:lpstr>
      <vt:lpstr>Το Κριτήριο Αιτίου-Αποτελέσματος (3 από 3)</vt:lpstr>
      <vt:lpstr>Οδηγοί Κόστους και η Διαδικασία Λήψης Αποφάσεων </vt:lpstr>
      <vt:lpstr>Μέθοδοι Εκτίμησης Κόστους </vt:lpstr>
      <vt:lpstr>Μέθοδος Βιομηχανικής Μηχανικής </vt:lpstr>
      <vt:lpstr>Μέθοδος της Διακυβερνητικής Διάσκεψης</vt:lpstr>
      <vt:lpstr>Μέθοδος Ανάλυσης Λογαριασμού </vt:lpstr>
      <vt:lpstr>Μέθοδος Ποσοτικής Ανάλυσης </vt:lpstr>
      <vt:lpstr>Έξι Βήματα για την Εκτίμηση μιας Συνάρτησης Κόστους Χρησιμοποιώντας την Ποσοτική Ανάλυση </vt:lpstr>
      <vt:lpstr>Μέθοδος Συμπεριφοράς του Κόστους</vt:lpstr>
      <vt:lpstr>Βήματα Μεθόδου Συμπεριφοράς του Κόστους (1 από 3)</vt:lpstr>
      <vt:lpstr>Βήματα Μεθόδου Συμπεριφοράς του Κόστους (2 από 3)</vt:lpstr>
      <vt:lpstr>Βήματα Μεθόδου Συμπεριφοράς του Κόστους (3 από 3)</vt:lpstr>
      <vt:lpstr>Μέθοδος Ανάλυσης Παλινδρόμησης </vt:lpstr>
      <vt:lpstr>Τύποι Ανάλυσης Παλινδρόμησης</vt:lpstr>
      <vt:lpstr>Ανάλυση Παλινδρόμησης: Ορολογία</vt:lpstr>
      <vt:lpstr>Δείγμα Μοντέλου Παλινδρόμησης</vt:lpstr>
      <vt:lpstr>Αξιολόγηση και Επιλογή Οδηγών Κόστους (1 από 2)</vt:lpstr>
      <vt:lpstr>Αξιολόγηση και Επιλογή Οδηγών Κόστους (2 από 2)</vt:lpstr>
      <vt:lpstr>Οδηγοί Κόστους και Κοστολόγηση Κατά Δραστηριότητα </vt:lpstr>
      <vt:lpstr>Μη Γραμμικές Συναρτήσεις του Κόστους, Ορισμός</vt:lpstr>
      <vt:lpstr>Μη Γραμμικές Συναρτήσεις του Κόστους, Παραδείγματα (1 από 2)</vt:lpstr>
      <vt:lpstr>Μη Γραμμικές Συναρτήσεις του Κόστους, Παραδείγματα (2 από 2)</vt:lpstr>
      <vt:lpstr>Μη Γραμμικές Συναρτήσεις του Κόστους, Παρουσίαση </vt:lpstr>
      <vt:lpstr>Τύποι Καμπυλών Mάθησης </vt:lpstr>
      <vt:lpstr>Δείγμα Μοντέλου Εμπειρικής Συσσώρευσης Χρόνου</vt:lpstr>
      <vt:lpstr>Δείγμα Μοντέλου Οριακού Χρόνου ανά Μονάδα Μάθησης </vt:lpstr>
      <vt:lpstr>Συγκριτικά Μοντέλα Μάθησης</vt:lpstr>
      <vt:lpstr>Ενσωμάτωση των Επιπτώσεων Καμπύλης-Μάθησης σε Τιμές και Πρότυπα </vt:lpstr>
      <vt:lpstr>Συλλογή Δεδομένων και Ζητήματα Προσαρμογής </vt:lpstr>
      <vt:lpstr>Προβλήματα Δεδομένων (1 από 3)</vt:lpstr>
      <vt:lpstr>Προβλήματα Δεδομένων (2 από 3)</vt:lpstr>
      <vt:lpstr>Προβλήματα Δεδομένων (3 από 3)</vt:lpstr>
      <vt:lpstr>Μαθησιακοί Όροι—(1 από 3)</vt:lpstr>
      <vt:lpstr>Μαθησιακοί Όροι—(2 από 3)</vt:lpstr>
      <vt:lpstr>Μαθησιακοί Όροι—(3 από 3)</vt:lpstr>
      <vt:lpstr>Copyright</vt:lpstr>
    </vt:vector>
  </TitlesOfParts>
  <Company>Integra Software Services Pvt.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Accounting: A Managerial Emphasis_16e</dc:title>
  <dc:subject>Accounting</dc:subject>
  <dc:creator>Srikant M. Datar and Madhav V. Rajan</dc:creator>
  <cp:lastModifiedBy>user</cp:lastModifiedBy>
  <cp:revision>278</cp:revision>
  <cp:lastPrinted>2016-12-30T19:22:45Z</cp:lastPrinted>
  <dcterms:created xsi:type="dcterms:W3CDTF">2014-07-14T20:04:21Z</dcterms:created>
  <dcterms:modified xsi:type="dcterms:W3CDTF">2024-10-06T09:14:53Z</dcterms:modified>
</cp:coreProperties>
</file>