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0"/>
  </p:notesMasterIdLst>
  <p:handoutMasterIdLst>
    <p:handoutMasterId r:id="rId31"/>
  </p:handoutMasterIdLst>
  <p:sldIdLst>
    <p:sldId id="318" r:id="rId3"/>
    <p:sldId id="319" r:id="rId4"/>
    <p:sldId id="403" r:id="rId5"/>
    <p:sldId id="320" r:id="rId6"/>
    <p:sldId id="447" r:id="rId7"/>
    <p:sldId id="404" r:id="rId8"/>
    <p:sldId id="349" r:id="rId9"/>
    <p:sldId id="422" r:id="rId10"/>
    <p:sldId id="448" r:id="rId11"/>
    <p:sldId id="350" r:id="rId12"/>
    <p:sldId id="423" r:id="rId13"/>
    <p:sldId id="449" r:id="rId14"/>
    <p:sldId id="450" r:id="rId15"/>
    <p:sldId id="451" r:id="rId16"/>
    <p:sldId id="452" r:id="rId17"/>
    <p:sldId id="435" r:id="rId18"/>
    <p:sldId id="437" r:id="rId19"/>
    <p:sldId id="426" r:id="rId20"/>
    <p:sldId id="438" r:id="rId21"/>
    <p:sldId id="439" r:id="rId22"/>
    <p:sldId id="353" r:id="rId23"/>
    <p:sldId id="440" r:id="rId24"/>
    <p:sldId id="443" r:id="rId25"/>
    <p:sldId id="368" r:id="rId26"/>
    <p:sldId id="453" r:id="rId27"/>
    <p:sldId id="390" r:id="rId28"/>
    <p:sldId id="454" r:id="rId29"/>
  </p:sldIdLst>
  <p:sldSz cx="9144000" cy="6858000" type="screen4x3"/>
  <p:notesSz cx="7010400" cy="92964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FA3"/>
    <a:srgbClr val="D4EAE4"/>
    <a:srgbClr val="00158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20" autoAdjust="0"/>
    <p:restoredTop sz="79750" autoAdjust="0"/>
  </p:normalViewPr>
  <p:slideViewPr>
    <p:cSldViewPr>
      <p:cViewPr varScale="1">
        <p:scale>
          <a:sx n="69" d="100"/>
          <a:sy n="69" d="100"/>
        </p:scale>
        <p:origin x="-2050"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1" d="100"/>
          <a:sy n="81" d="100"/>
        </p:scale>
        <p:origin x="-1998"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66" tIns="46583" rIns="93166" bIns="46583" rtlCol="0"/>
          <a:lstStyle>
            <a:lvl1pPr algn="r">
              <a:defRPr sz="1200"/>
            </a:lvl1pPr>
          </a:lstStyle>
          <a:p>
            <a:fld id="{8D8D874E-E9D5-433B-A149-BDF6BFDD40A8}" type="datetimeFigureOut">
              <a:rPr lang="en-US" smtClean="0"/>
              <a:pPr/>
              <a:t>10/6/2024</a:t>
            </a:fld>
            <a:endParaRPr lang="en-US" dirty="0"/>
          </a:p>
        </p:txBody>
      </p:sp>
      <p:sp>
        <p:nvSpPr>
          <p:cNvPr id="4" name="Footer Placeholder 3"/>
          <p:cNvSpPr>
            <a:spLocks noGrp="1"/>
          </p:cNvSpPr>
          <p:nvPr>
            <p:ph type="ftr" sz="quarter" idx="2"/>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66" tIns="46583" rIns="93166" bIns="46583"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xmlns=""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EA051F04-9E25-42C3-8BC5-EC2E8469D95E}" type="datetimeFigureOut">
              <a:rPr lang="en-US" smtClean="0"/>
              <a:pPr/>
              <a:t>10/6/2024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xmlns=""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xmlns="" val="1896841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xmlns="" val="3445137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xmlns="" val="433262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1"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xmlns="" val="2619974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0"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xmlns="" val="2988838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xmlns="" val="41380308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xmlns="" val="224486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1"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xmlns="" val="27457901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xmlns="" val="2284994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xmlns="" val="28890798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xmlns="" val="545484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31" eaLnBrk="0" fontAlgn="base" hangingPunct="0">
              <a:spcBef>
                <a:spcPct val="30000"/>
              </a:spcBef>
              <a:spcAft>
                <a:spcPct val="0"/>
              </a:spcAf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a:t>
            </a:fld>
            <a:endParaRPr lang="en-US" dirty="0"/>
          </a:p>
        </p:txBody>
      </p:sp>
    </p:spTree>
    <p:extLst>
      <p:ext uri="{BB962C8B-B14F-4D97-AF65-F5344CB8AC3E}">
        <p14:creationId xmlns:p14="http://schemas.microsoft.com/office/powerpoint/2010/main" xmlns="" val="17363953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xmlns="" val="20884556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xmlns="" val="1756442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xmlns="" val="21463142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xmlns="" val="36564881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xmlns="" val="17286095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xmlns="" val="16860356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xmlns="" val="34497328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dirty="0"/>
          </a:p>
        </p:txBody>
      </p:sp>
      <p:sp>
        <p:nvSpPr>
          <p:cNvPr id="282" name="Shape 28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xmlns="" val="409679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31" eaLnBrk="0" fontAlgn="base" hangingPunct="0">
              <a:spcBef>
                <a:spcPct val="30000"/>
              </a:spcBef>
              <a:spcAft>
                <a:spcPct val="0"/>
              </a:spcAf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a:t>
            </a:fld>
            <a:endParaRPr lang="en-US" dirty="0"/>
          </a:p>
        </p:txBody>
      </p:sp>
    </p:spTree>
    <p:extLst>
      <p:ext uri="{BB962C8B-B14F-4D97-AF65-F5344CB8AC3E}">
        <p14:creationId xmlns:p14="http://schemas.microsoft.com/office/powerpoint/2010/main" xmlns="" val="490866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xmlns="" val="3767940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xmlns="" val="3733593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endParaRPr lang="en-US" alt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xmlns="" val="1702834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xmlns="" val="1025651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xmlns="" val="102738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xmlns="" val="4227142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152400" y="6468091"/>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0"/>
          </p:nvPr>
        </p:nvSpPr>
        <p:spPr/>
        <p:txBody>
          <a:bodyPr/>
          <a:lstStyle/>
          <a:p>
            <a:fld id="{1EEC334B-0193-42E4-8D59-56810711D196}"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304800" y="6445866"/>
            <a:ext cx="918000" cy="279915"/>
          </a:xfrm>
          <a:prstGeom prst="rect">
            <a:avLst/>
          </a:prstGeom>
        </p:spPr>
      </p:pic>
    </p:spTree>
    <p:extLst>
      <p:ext uri="{BB962C8B-B14F-4D97-AF65-F5344CB8AC3E}">
        <p14:creationId xmlns:p14="http://schemas.microsoft.com/office/powerpoint/2010/main" xmlns=""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152400" y="6447951"/>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2" name="Date Placeholder 1"/>
          <p:cNvSpPr>
            <a:spLocks noGrp="1"/>
          </p:cNvSpPr>
          <p:nvPr>
            <p:ph type="dt" sz="half" idx="10"/>
          </p:nvPr>
        </p:nvSpPr>
        <p:spPr/>
        <p:txBody>
          <a:bodyPr/>
          <a:lstStyle>
            <a:lvl1pPr>
              <a:defRPr>
                <a:solidFill>
                  <a:schemeClr val="tx1"/>
                </a:solidFill>
              </a:defRPr>
            </a:lvl1pPr>
          </a:lstStyle>
          <a:p>
            <a:fld id="{3AC82FA8-68ED-44B9-AB89-E8A16A0DD66A}"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5" name="Picture 4"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381000" y="6447951"/>
            <a:ext cx="918000" cy="279915"/>
          </a:xfrm>
          <a:prstGeom prst="rect">
            <a:avLst/>
          </a:prstGeom>
        </p:spPr>
      </p:pic>
    </p:spTree>
    <p:extLst>
      <p:ext uri="{BB962C8B-B14F-4D97-AF65-F5344CB8AC3E}">
        <p14:creationId xmlns:p14="http://schemas.microsoft.com/office/powerpoint/2010/main" xmlns=""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FAB6944-8C02-4B20-B0AA-891658543E2C}"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9" name="TextBox 8"/>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436428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4" name="Date Placeholder 3"/>
          <p:cNvSpPr>
            <a:spLocks noGrp="1"/>
          </p:cNvSpPr>
          <p:nvPr>
            <p:ph type="dt" sz="half" idx="11"/>
          </p:nvPr>
        </p:nvSpPr>
        <p:spPr/>
        <p:txBody>
          <a:bodyPr/>
          <a:lstStyle/>
          <a:p>
            <a:fld id="{88D46458-8A45-4664-9F80-C06F194D1C11}"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4" name="TextBox 13"/>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3209371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24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1"/>
          </p:nvPr>
        </p:nvSpPr>
        <p:spPr/>
        <p:txBody>
          <a:bodyPr/>
          <a:lstStyle/>
          <a:p>
            <a:fld id="{B29AD930-DAF4-4544-9F96-2E0B2DCD6EFF}"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0471363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9" name="Date Placeholder 3"/>
          <p:cNvSpPr>
            <a:spLocks noGrp="1"/>
          </p:cNvSpPr>
          <p:nvPr>
            <p:ph type="dt" sz="half" idx="10"/>
          </p:nvPr>
        </p:nvSpPr>
        <p:spPr>
          <a:xfrm>
            <a:off x="6335713" y="113072"/>
            <a:ext cx="2133600" cy="182880"/>
          </a:xfrm>
        </p:spPr>
        <p:txBody>
          <a:bodyPr/>
          <a:lstStyle/>
          <a:p>
            <a:fld id="{EEF604B1-765F-45AA-A171-7233A4163C0E}" type="datetime1">
              <a:rPr lang="en-US" smtClean="0"/>
              <a:pPr/>
              <a:t>10/6/2024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4214238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10"/>
          </p:nvPr>
        </p:nvSpPr>
        <p:spPr/>
        <p:txBody>
          <a:bodyPr/>
          <a:lstStyle/>
          <a:p>
            <a:fld id="{01C80FD3-FFB9-4C8D-B659-4F8471E6647E}"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4251427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2" name="Date Placeholder 1"/>
          <p:cNvSpPr>
            <a:spLocks noGrp="1"/>
          </p:cNvSpPr>
          <p:nvPr>
            <p:ph type="dt" sz="half" idx="10"/>
          </p:nvPr>
        </p:nvSpPr>
        <p:spPr/>
        <p:txBody>
          <a:bodyPr/>
          <a:lstStyle>
            <a:lvl1pPr>
              <a:defRPr>
                <a:solidFill>
                  <a:schemeClr val="tx1"/>
                </a:solidFill>
              </a:defRPr>
            </a:lvl1pPr>
          </a:lstStyle>
          <a:p>
            <a:fld id="{46250570-ECE2-48E6-BCEC-119A658FD60E}"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0410" y="6376789"/>
            <a:ext cx="918000" cy="279915"/>
          </a:xfrm>
          <a:prstGeom prst="rect">
            <a:avLst/>
          </a:prstGeom>
        </p:spPr>
      </p:pic>
      <p:sp>
        <p:nvSpPr>
          <p:cNvPr id="12" name="TextBox 11"/>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32500290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775468-395A-4F77-B53D-5807151D8AC4}"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255879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15964868-39F0-49A6-82BD-178C14600D9C}"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5548250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99CF03E-DAA5-4F96-9F1F-C0F357F9D395}"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556033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lvl1pPr>
              <a:defRPr>
                <a:latin typeface="+mj-lt"/>
              </a:defRPr>
            </a:lvl1pPr>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152400" y="6459655"/>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1"/>
          </p:nvPr>
        </p:nvSpPr>
        <p:spPr/>
        <p:txBody>
          <a:bodyPr/>
          <a:lstStyle/>
          <a:p>
            <a:fld id="{BA8F344D-63AF-490F-A225-2D729AE0A377}"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49991" y="6400800"/>
            <a:ext cx="918000" cy="279915"/>
          </a:xfrm>
          <a:prstGeom prst="rect">
            <a:avLst/>
          </a:prstGeom>
        </p:spPr>
      </p:pic>
    </p:spTree>
    <p:extLst>
      <p:ext uri="{BB962C8B-B14F-4D97-AF65-F5344CB8AC3E}">
        <p14:creationId xmlns:p14="http://schemas.microsoft.com/office/powerpoint/2010/main" xmlns="" val="2981062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5E16662B-7A18-4880-B2BD-24D6C2F5E0CA}"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00410" y="6376789"/>
            <a:ext cx="918000" cy="279915"/>
          </a:xfrm>
          <a:prstGeom prst="rect">
            <a:avLst/>
          </a:prstGeom>
        </p:spPr>
      </p:pic>
      <p:sp>
        <p:nvSpPr>
          <p:cNvPr id="7" name="TextBox 6"/>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3881809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FA3"/>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1"/>
          </p:nvPr>
        </p:nvSpPr>
        <p:spPr/>
        <p:txBody>
          <a:bodyPr/>
          <a:lstStyle>
            <a:lvl1pPr>
              <a:defRPr/>
            </a:lvl1pPr>
          </a:lstStyle>
          <a:p>
            <a:pPr>
              <a:defRPr/>
            </a:pPr>
            <a:fld id="{6670715B-4465-4100-A145-45746CF7DE3A}" type="slidenum">
              <a:rPr lang="en-US"/>
              <a:pPr>
                <a:defRPr/>
              </a:pPr>
              <a:t>‹#›</a:t>
            </a:fld>
            <a:endParaRPr lang="en-US" dirty="0"/>
          </a:p>
        </p:txBody>
      </p:sp>
    </p:spTree>
    <p:extLst>
      <p:ext uri="{BB962C8B-B14F-4D97-AF65-F5344CB8AC3E}">
        <p14:creationId xmlns:p14="http://schemas.microsoft.com/office/powerpoint/2010/main" xmlns="" val="2978560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a:spLocks noGrp="1"/>
          </p:cNvSpPr>
          <p:nvPr>
            <p:ph type="sldNum" sz="quarter" idx="11"/>
          </p:nvPr>
        </p:nvSpPr>
        <p:spPr/>
        <p:txBody>
          <a:bodyPr/>
          <a:lstStyle>
            <a:lvl1pPr>
              <a:defRPr/>
            </a:lvl1pPr>
          </a:lstStyle>
          <a:p>
            <a:pPr>
              <a:defRPr/>
            </a:pPr>
            <a:fld id="{89E0F49A-3581-4627-A690-D3EEA9FC4E3F}" type="slidenum">
              <a:rPr lang="en-US"/>
              <a:pPr>
                <a:defRPr/>
              </a:pPr>
              <a:t>‹#›</a:t>
            </a:fld>
            <a:endParaRPr lang="en-US" dirty="0"/>
          </a:p>
        </p:txBody>
      </p:sp>
    </p:spTree>
    <p:extLst>
      <p:ext uri="{BB962C8B-B14F-4D97-AF65-F5344CB8AC3E}">
        <p14:creationId xmlns:p14="http://schemas.microsoft.com/office/powerpoint/2010/main" xmlns="" val="42009350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a:prstGeom prst="rect">
            <a:avLst/>
          </a:prstGeo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20" name="Text Placeholder 17"/>
          <p:cNvSpPr>
            <a:spLocks noGrp="1"/>
          </p:cNvSpPr>
          <p:nvPr>
            <p:ph type="body" sz="quarter" idx="16" hasCustomPrompt="1"/>
          </p:nvPr>
        </p:nvSpPr>
        <p:spPr>
          <a:xfrm>
            <a:off x="3048000" y="6529254"/>
            <a:ext cx="5867400" cy="187537"/>
          </a:xfrm>
        </p:spPr>
        <p:txBody>
          <a:bodyPr/>
          <a:lstStyle>
            <a:lvl1pPr marL="0" indent="0" algn="r">
              <a:buNone/>
              <a:defRPr sz="800" baseline="0"/>
            </a:lvl1pPr>
          </a:lstStyle>
          <a:p>
            <a:pPr lvl="0"/>
            <a:r>
              <a:rPr lang="en-US" dirty="0"/>
              <a:t>Click to add copyright line</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1963193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152400" y="64008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1"/>
          </p:nvPr>
        </p:nvSpPr>
        <p:spPr/>
        <p:txBody>
          <a:bodyPr/>
          <a:lstStyle/>
          <a:p>
            <a:fld id="{DFB4AAE5-54CB-428F-8DC6-DA1EF11BE22D}"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76200" y="64770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9" name="Date Placeholder 3"/>
          <p:cNvSpPr>
            <a:spLocks noGrp="1"/>
          </p:cNvSpPr>
          <p:nvPr>
            <p:ph type="dt" sz="half" idx="10"/>
          </p:nvPr>
        </p:nvSpPr>
        <p:spPr>
          <a:xfrm>
            <a:off x="6335713" y="113072"/>
            <a:ext cx="2133600" cy="182880"/>
          </a:xfrm>
        </p:spPr>
        <p:txBody>
          <a:bodyPr/>
          <a:lstStyle/>
          <a:p>
            <a:fld id="{A69C80C3-ED3E-4952-8595-844A9C143F9B}" type="datetime1">
              <a:rPr lang="en-US" smtClean="0"/>
              <a:pPr/>
              <a:t>10/6/2024</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152400" y="64008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0"/>
          </p:nvPr>
        </p:nvSpPr>
        <p:spPr/>
        <p:txBody>
          <a:bodyPr/>
          <a:lstStyle/>
          <a:p>
            <a:fld id="{72C982CC-7775-4BFC-9B0B-99F909C1973D}"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152400" y="6534642"/>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2" name="Date Placeholder 1"/>
          <p:cNvSpPr>
            <a:spLocks noGrp="1"/>
          </p:cNvSpPr>
          <p:nvPr>
            <p:ph type="dt" sz="half" idx="10"/>
          </p:nvPr>
        </p:nvSpPr>
        <p:spPr/>
        <p:txBody>
          <a:bodyPr/>
          <a:lstStyle>
            <a:lvl1pPr>
              <a:defRPr>
                <a:solidFill>
                  <a:schemeClr val="tx1"/>
                </a:solidFill>
              </a:defRPr>
            </a:lvl1pPr>
          </a:lstStyle>
          <a:p>
            <a:fld id="{9BC3B630-7AE5-4351-B9D8-6709D86BFC80}" type="datetime1">
              <a:rPr lang="en-US" smtClean="0"/>
              <a:pPr/>
              <a:t>10/6/2024</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685800" y="3505200"/>
            <a:ext cx="48768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28600" y="6534642"/>
            <a:ext cx="918000" cy="279915"/>
          </a:xfrm>
          <a:prstGeom prst="rect">
            <a:avLst/>
          </a:prstGeom>
        </p:spPr>
      </p:pic>
    </p:spTree>
    <p:extLst>
      <p:ext uri="{BB962C8B-B14F-4D97-AF65-F5344CB8AC3E}">
        <p14:creationId xmlns:p14="http://schemas.microsoft.com/office/powerpoint/2010/main" xmlns=""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152400" y="64008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0"/>
          </p:nvPr>
        </p:nvSpPr>
        <p:spPr/>
        <p:txBody>
          <a:bodyPr/>
          <a:lstStyle/>
          <a:p>
            <a:fld id="{DB2579FE-D821-463C-97EE-7D38FC64B1AE}"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76200" y="64008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4" name="Date Placeholder 3"/>
          <p:cNvSpPr>
            <a:spLocks noGrp="1"/>
          </p:cNvSpPr>
          <p:nvPr>
            <p:ph type="dt" sz="half" idx="10"/>
          </p:nvPr>
        </p:nvSpPr>
        <p:spPr/>
        <p:txBody>
          <a:bodyPr/>
          <a:lstStyle/>
          <a:p>
            <a:fld id="{B3D34241-71EA-4523-9B1D-427AE5C4D03D}" type="datetime1">
              <a:rPr lang="en-US" smtClean="0"/>
              <a:pPr/>
              <a:t>10/6/2024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76200" y="64008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p>
        </p:txBody>
      </p:sp>
      <p:sp>
        <p:nvSpPr>
          <p:cNvPr id="3" name="Date Placeholder 2"/>
          <p:cNvSpPr>
            <a:spLocks noGrp="1"/>
          </p:cNvSpPr>
          <p:nvPr>
            <p:ph type="dt" sz="half" idx="10"/>
          </p:nvPr>
        </p:nvSpPr>
        <p:spPr/>
        <p:txBody>
          <a:bodyPr/>
          <a:lstStyle/>
          <a:p>
            <a:fld id="{922AC102-97F6-47C6-9BC0-17F4416B9321}" type="datetime1">
              <a:rPr lang="en-US" smtClean="0"/>
              <a:pPr/>
              <a:t>10/6/2024</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image" Target="../media/image1.emf"/><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228600" y="6436783"/>
            <a:ext cx="8595360" cy="235463"/>
          </a:xfrm>
          <a:prstGeom prst="rect">
            <a:avLst/>
          </a:prstGeom>
        </p:spPr>
        <p:txBody>
          <a:bodyPr vert="horz" lIns="0" tIns="0" rIns="0" bIns="0" rtlCol="0" anchor="b"/>
          <a:lstStyle>
            <a:lvl1pPr algn="r">
              <a:defRPr sz="1100">
                <a:solidFill>
                  <a:schemeClr val="tx1"/>
                </a:solidFill>
              </a:defRPr>
            </a:lvl1pPr>
          </a:lstStyle>
          <a:p>
            <a:r>
              <a:rPr lang="en-US">
                <a:latin typeface="Verdana" panose="020B0604030504040204" pitchFamily="34" charset="0"/>
                <a:ea typeface="Verdana" panose="020B0604030504040204" pitchFamily="34" charset="0"/>
                <a:cs typeface="Verdana" panose="020B0604030504040204" pitchFamily="34" charset="0"/>
              </a:rPr>
              <a:t>Copyright © 2018, 2015, 2012 Pearson Education, Inc. All Rights Reserved.</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BCD15D2D-DC80-451B-A720-4ACDCFC42A85}" type="datetime1">
              <a:rPr lang="en-US" smtClean="0"/>
              <a:pPr/>
              <a:t>10/6/2024</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12" cstate="print">
            <a:extLst>
              <a:ext uri="{28A0092B-C50C-407E-A947-70E740481C1C}">
                <a14:useLocalDpi xmlns:a14="http://schemas.microsoft.com/office/drawing/2010/main" xmlns="" val="0"/>
              </a:ext>
            </a:extLst>
          </a:blip>
          <a:stretch>
            <a:fillRect/>
          </a:stretch>
        </p:blipFill>
        <p:spPr>
          <a:xfrm>
            <a:off x="228600" y="6414321"/>
            <a:ext cx="918000" cy="279915"/>
          </a:xfrm>
          <a:prstGeom prst="rect">
            <a:avLst/>
          </a:prstGeom>
        </p:spPr>
      </p:pic>
    </p:spTree>
    <p:extLst>
      <p:ext uri="{BB962C8B-B14F-4D97-AF65-F5344CB8AC3E}">
        <p14:creationId xmlns:p14="http://schemas.microsoft.com/office/powerpoint/2010/main" xmlns=""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Lst>
  <p:hf sldNum="0" hdr="0" dt="0"/>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B9544A98-833B-44D6-883E-8490CDFFD75F}" type="datetime1">
              <a:rPr lang="en-US" smtClean="0"/>
              <a:pPr/>
              <a:t>10/6/2024</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5"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0" name="TextBox 9"/>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xmlns="" val="16849506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sldNum="0" hdr="0" dt="0"/>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p:txBody>
          <a:bodyPr/>
          <a:lstStyle/>
          <a:p>
            <a:pPr algn="ctr"/>
            <a:r>
              <a:rPr lang="el-GR" sz="3400" b="1" dirty="0"/>
              <a:t>Κεφάλαιο </a:t>
            </a:r>
            <a:r>
              <a:rPr lang="en-US" sz="3400" b="1" dirty="0"/>
              <a:t>7</a:t>
            </a:r>
          </a:p>
        </p:txBody>
      </p:sp>
      <p:sp>
        <p:nvSpPr>
          <p:cNvPr id="5" name="Text Placeholder 4"/>
          <p:cNvSpPr>
            <a:spLocks noGrp="1"/>
          </p:cNvSpPr>
          <p:nvPr>
            <p:ph type="body" sz="quarter" idx="15"/>
          </p:nvPr>
        </p:nvSpPr>
        <p:spPr/>
        <p:txBody>
          <a:bodyPr/>
          <a:lstStyle/>
          <a:p>
            <a:pPr algn="ctr"/>
            <a:r>
              <a:rPr lang="el-GR" sz="2800" dirty="0"/>
              <a:t>Ελαστικοί ή Ευέλικτοι Προϋπολογισμοί, Αποκλίσεις Άμεσου Κόστους και Έλεγχος Διαχείρισης</a:t>
            </a:r>
            <a:endParaRPr lang="en-GB" sz="2800" dirty="0"/>
          </a:p>
        </p:txBody>
      </p:sp>
      <p:sp>
        <p:nvSpPr>
          <p:cNvPr id="7" name="Footer Placeholder 6"/>
          <p:cNvSpPr>
            <a:spLocks noGrp="1"/>
          </p:cNvSpPr>
          <p:nvPr>
            <p:ph type="ftr" sz="quarter" idx="10"/>
          </p:nvPr>
        </p:nvSpPr>
        <p:spPr>
          <a:xfrm>
            <a:off x="381001" y="6477000"/>
            <a:ext cx="8595360" cy="235463"/>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Copyright © 2018, 2016, 2015 Pearson Education, Ltd. All Rights Reserved.</a:t>
            </a:r>
          </a:p>
        </p:txBody>
      </p:sp>
      <p:pic>
        <p:nvPicPr>
          <p:cNvPr id="10" name="Picture 2"/>
          <p:cNvPicPr>
            <a:picLocks noChangeArrowheads="1"/>
          </p:cNvPicPr>
          <p:nvPr/>
        </p:nvPicPr>
        <p:blipFill>
          <a:blip r:embed="rId3" cstate="print">
            <a:extLst>
              <a:ext uri="{28A0092B-C50C-407E-A947-70E740481C1C}">
                <a14:useLocalDpi xmlns:a14="http://schemas.microsoft.com/office/drawing/2010/main" xmlns="" val="0"/>
              </a:ext>
            </a:extLst>
          </a:blip>
          <a:stretch>
            <a:fillRect/>
          </a:stretch>
        </p:blipFill>
        <p:spPr bwMode="auto">
          <a:xfrm>
            <a:off x="668578" y="1553589"/>
            <a:ext cx="3657600" cy="431712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1" name="Title 1"/>
          <p:cNvSpPr>
            <a:spLocks noGrp="1"/>
          </p:cNvSpPr>
          <p:nvPr>
            <p:ph type="title"/>
          </p:nvPr>
        </p:nvSpPr>
        <p:spPr>
          <a:xfrm>
            <a:off x="457200" y="215372"/>
            <a:ext cx="8229600" cy="546628"/>
          </a:xfrm>
        </p:spPr>
        <p:txBody>
          <a:bodyPr/>
          <a:lstStyle/>
          <a:p>
            <a:r>
              <a:rPr lang="el-GR" sz="3600" dirty="0"/>
              <a:t>Λογιστική Κόστους</a:t>
            </a:r>
            <a:r>
              <a:rPr lang="en-US" sz="3600" dirty="0"/>
              <a:t> </a:t>
            </a:r>
            <a:endParaRPr lang="en-US" sz="3600" dirty="0">
              <a:latin typeface="+mj-lt"/>
            </a:endParaRPr>
          </a:p>
        </p:txBody>
      </p:sp>
      <p:sp>
        <p:nvSpPr>
          <p:cNvPr id="12" name="Text Placeholder 4"/>
          <p:cNvSpPr>
            <a:spLocks noGrp="1"/>
          </p:cNvSpPr>
          <p:nvPr>
            <p:ph type="body" sz="quarter" idx="13"/>
          </p:nvPr>
        </p:nvSpPr>
        <p:spPr>
          <a:xfrm>
            <a:off x="457200" y="914400"/>
            <a:ext cx="8229600" cy="478970"/>
          </a:xfrm>
        </p:spPr>
        <p:txBody>
          <a:bodyPr/>
          <a:lstStyle/>
          <a:p>
            <a:r>
              <a:rPr lang="en-IN" sz="2400" dirty="0"/>
              <a:t>Sixteenth Edition, Global Edition</a:t>
            </a:r>
            <a:endParaRPr lang="en-US" sz="2400" dirty="0"/>
          </a:p>
        </p:txBody>
      </p:sp>
    </p:spTree>
    <p:extLst>
      <p:ext uri="{BB962C8B-B14F-4D97-AF65-F5344CB8AC3E}">
        <p14:creationId xmlns:p14="http://schemas.microsoft.com/office/powerpoint/2010/main" xmlns="" val="3853861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err="1"/>
              <a:t>Ανάλυση</a:t>
            </a:r>
            <a:r>
              <a:rPr lang="en-GB" dirty="0"/>
              <a:t> Επιπ</a:t>
            </a:r>
            <a:r>
              <a:rPr lang="en-GB" dirty="0" err="1"/>
              <a:t>έδου</a:t>
            </a:r>
            <a:r>
              <a:rPr lang="en-GB" dirty="0"/>
              <a:t> </a:t>
            </a:r>
            <a:r>
              <a:rPr lang="el-GR" dirty="0"/>
              <a:t>2</a:t>
            </a:r>
            <a:r>
              <a:rPr lang="en-US" dirty="0"/>
              <a:t>, </a:t>
            </a:r>
            <a:r>
              <a:rPr lang="el-GR" dirty="0"/>
              <a:t>Παρουσίαση</a:t>
            </a:r>
            <a:endParaRPr lang="en-US" b="1" dirty="0">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xmlns="" val="315823686"/>
              </p:ext>
            </p:extLst>
          </p:nvPr>
        </p:nvGraphicFramePr>
        <p:xfrm>
          <a:off x="381000" y="1447800"/>
          <a:ext cx="8305800" cy="4926431"/>
        </p:xfrm>
        <a:graphic>
          <a:graphicData uri="http://schemas.openxmlformats.org/drawingml/2006/table">
            <a:tbl>
              <a:tblPr>
                <a:tableStyleId>{3B4B98B0-60AC-42C2-AFA5-B58CD77FA1E5}</a:tableStyleId>
              </a:tblPr>
              <a:tblGrid>
                <a:gridCol w="1384300">
                  <a:extLst>
                    <a:ext uri="{9D8B030D-6E8A-4147-A177-3AD203B41FA5}">
                      <a16:colId xmlns:a16="http://schemas.microsoft.com/office/drawing/2014/main" xmlns="" val="20000"/>
                    </a:ext>
                  </a:extLst>
                </a:gridCol>
                <a:gridCol w="1384300">
                  <a:extLst>
                    <a:ext uri="{9D8B030D-6E8A-4147-A177-3AD203B41FA5}">
                      <a16:colId xmlns:a16="http://schemas.microsoft.com/office/drawing/2014/main" xmlns="" val="20001"/>
                    </a:ext>
                  </a:extLst>
                </a:gridCol>
                <a:gridCol w="1384300">
                  <a:extLst>
                    <a:ext uri="{9D8B030D-6E8A-4147-A177-3AD203B41FA5}">
                      <a16:colId xmlns:a16="http://schemas.microsoft.com/office/drawing/2014/main" xmlns="" val="20002"/>
                    </a:ext>
                  </a:extLst>
                </a:gridCol>
                <a:gridCol w="1384300">
                  <a:extLst>
                    <a:ext uri="{9D8B030D-6E8A-4147-A177-3AD203B41FA5}">
                      <a16:colId xmlns:a16="http://schemas.microsoft.com/office/drawing/2014/main" xmlns="" val="20003"/>
                    </a:ext>
                  </a:extLst>
                </a:gridCol>
                <a:gridCol w="1384300">
                  <a:extLst>
                    <a:ext uri="{9D8B030D-6E8A-4147-A177-3AD203B41FA5}">
                      <a16:colId xmlns:a16="http://schemas.microsoft.com/office/drawing/2014/main" xmlns="" val="20004"/>
                    </a:ext>
                  </a:extLst>
                </a:gridCol>
                <a:gridCol w="1384300">
                  <a:extLst>
                    <a:ext uri="{9D8B030D-6E8A-4147-A177-3AD203B41FA5}">
                      <a16:colId xmlns:a16="http://schemas.microsoft.com/office/drawing/2014/main" xmlns="" val="20005"/>
                    </a:ext>
                  </a:extLst>
                </a:gridCol>
              </a:tblGrid>
              <a:tr h="304800">
                <a:tc>
                  <a:txBody>
                    <a:bodyPr/>
                    <a:lstStyle/>
                    <a:p>
                      <a:pPr>
                        <a:lnSpc>
                          <a:spcPct val="107000"/>
                        </a:lnSpc>
                        <a:spcAft>
                          <a:spcPts val="0"/>
                        </a:spcAft>
                      </a:pPr>
                      <a:r>
                        <a:rPr lang="en-US" sz="900" b="1">
                          <a:effectLst/>
                        </a:rPr>
                        <a:t>Ανάλυση </a:t>
                      </a:r>
                      <a:endParaRPr lang="en-GB" sz="900" b="1">
                        <a:effectLst/>
                      </a:endParaRPr>
                    </a:p>
                    <a:p>
                      <a:pPr>
                        <a:lnSpc>
                          <a:spcPct val="107000"/>
                        </a:lnSpc>
                        <a:spcAft>
                          <a:spcPts val="0"/>
                        </a:spcAft>
                      </a:pPr>
                      <a:r>
                        <a:rPr lang="el-GR" sz="900" b="1">
                          <a:effectLst/>
                        </a:rPr>
                        <a:t>Επιπέδου 2</a:t>
                      </a:r>
                      <a:endParaRPr lang="en-GB" sz="900" b="1">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0"/>
                  </a:ext>
                </a:extLst>
              </a:tr>
              <a:tr h="452245">
                <a:tc>
                  <a:txBody>
                    <a:bodyPr/>
                    <a:lstStyle/>
                    <a:p>
                      <a:pPr>
                        <a:lnSpc>
                          <a:spcPct val="107000"/>
                        </a:lnSpc>
                        <a:spcAft>
                          <a:spcPts val="0"/>
                        </a:spcAft>
                      </a:pPr>
                      <a:r>
                        <a:rPr lang="en-GB" sz="900" b="1">
                          <a:effectLst/>
                        </a:rPr>
                        <a:t> </a:t>
                      </a:r>
                      <a:endParaRPr lang="en-GB" sz="900" b="1">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US" sz="900" b="1">
                          <a:effectLst/>
                        </a:rPr>
                        <a:t>Πραγματικά αποτελέσματα </a:t>
                      </a:r>
                      <a:endParaRPr lang="en-GB" sz="900" b="1">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US" sz="900" b="1">
                          <a:effectLst/>
                        </a:rPr>
                        <a:t>Αποκλίσεις ευέλικτου προϋπολογισμού </a:t>
                      </a:r>
                      <a:endParaRPr lang="en-GB" sz="900" b="1">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US" sz="900" b="1">
                          <a:effectLst/>
                        </a:rPr>
                        <a:t>Ελαστικός Προϋπολογισμός </a:t>
                      </a:r>
                      <a:endParaRPr lang="en-GB" sz="900" b="1">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US" sz="900" b="1">
                          <a:effectLst/>
                        </a:rPr>
                        <a:t>Αποκλίσεις Όγκου-Πωλήσεων </a:t>
                      </a:r>
                      <a:endParaRPr lang="en-GB" sz="900" b="1">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US" sz="900" b="1" dirty="0" err="1">
                          <a:effectLst/>
                        </a:rPr>
                        <a:t>Στ</a:t>
                      </a:r>
                      <a:r>
                        <a:rPr lang="en-US" sz="900" b="1" dirty="0">
                          <a:effectLst/>
                        </a:rPr>
                        <a:t>ατικός Προϋπολογισμός </a:t>
                      </a:r>
                      <a:endParaRPr lang="en-GB" sz="9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extLst>
                  <a:ext uri="{0D108BD9-81ED-4DB2-BD59-A6C34878D82A}">
                    <a16:rowId xmlns:a16="http://schemas.microsoft.com/office/drawing/2014/main" xmlns="" val="10001"/>
                  </a:ext>
                </a:extLst>
              </a:tr>
              <a:tr h="1551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(1)</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(2) = (1) - (3)</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(3)</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(4) = (3) - (5)</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(5)</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extLst>
                  <a:ext uri="{0D108BD9-81ED-4DB2-BD59-A6C34878D82A}">
                    <a16:rowId xmlns:a16="http://schemas.microsoft.com/office/drawing/2014/main" xmlns="" val="10002"/>
                  </a:ext>
                </a:extLst>
              </a:tr>
              <a:tr h="254169">
                <a:tc>
                  <a:txBody>
                    <a:bodyPr/>
                    <a:lstStyle/>
                    <a:p>
                      <a:pPr>
                        <a:lnSpc>
                          <a:spcPct val="107000"/>
                        </a:lnSpc>
                        <a:spcAft>
                          <a:spcPts val="0"/>
                        </a:spcAft>
                      </a:pPr>
                      <a:r>
                        <a:rPr lang="en-US" sz="900">
                          <a:effectLst/>
                        </a:rPr>
                        <a:t>Πωληθείσες μονάδες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10.000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10.000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12.000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3"/>
                  </a:ext>
                </a:extLst>
              </a:tr>
              <a:tr h="155131">
                <a:tc>
                  <a:txBody>
                    <a:bodyPr/>
                    <a:lstStyle/>
                    <a:p>
                      <a:pPr>
                        <a:lnSpc>
                          <a:spcPct val="107000"/>
                        </a:lnSpc>
                        <a:spcAft>
                          <a:spcPts val="0"/>
                        </a:spcAft>
                      </a:pPr>
                      <a:r>
                        <a:rPr lang="en-US" sz="900">
                          <a:effectLst/>
                        </a:rPr>
                        <a:t>Έσοδα</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$1.250.000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$50.000 Θ</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$1.200.000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$240.000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$1.440.000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4"/>
                  </a:ext>
                </a:extLst>
              </a:tr>
              <a:tr h="254169">
                <a:tc>
                  <a:txBody>
                    <a:bodyPr/>
                    <a:lstStyle/>
                    <a:p>
                      <a:pPr>
                        <a:lnSpc>
                          <a:spcPct val="107000"/>
                        </a:lnSpc>
                        <a:spcAft>
                          <a:spcPts val="0"/>
                        </a:spcAft>
                      </a:pPr>
                      <a:r>
                        <a:rPr lang="en-US" sz="900">
                          <a:effectLst/>
                        </a:rPr>
                        <a:t>Μεταβλητά κόστη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5"/>
                  </a:ext>
                </a:extLst>
              </a:tr>
              <a:tr h="184053">
                <a:tc>
                  <a:txBody>
                    <a:bodyPr/>
                    <a:lstStyle/>
                    <a:p>
                      <a:pPr>
                        <a:lnSpc>
                          <a:spcPct val="107000"/>
                        </a:lnSpc>
                        <a:spcAft>
                          <a:spcPts val="0"/>
                        </a:spcAft>
                      </a:pPr>
                      <a:r>
                        <a:rPr lang="en-US" sz="900">
                          <a:effectLst/>
                        </a:rPr>
                        <a:t>Άμεσα υλικά</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621.600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21.600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600.000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120.000 Θ</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720.000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6"/>
                  </a:ext>
                </a:extLst>
              </a:tr>
              <a:tr h="275204">
                <a:tc>
                  <a:txBody>
                    <a:bodyPr/>
                    <a:lstStyle/>
                    <a:p>
                      <a:pPr>
                        <a:lnSpc>
                          <a:spcPct val="107000"/>
                        </a:lnSpc>
                        <a:spcAft>
                          <a:spcPts val="0"/>
                        </a:spcAft>
                      </a:pPr>
                      <a:r>
                        <a:rPr lang="en-US" sz="900">
                          <a:effectLst/>
                        </a:rPr>
                        <a:t>Άμεση εργασία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198.000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38.000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160.000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32.000 Θ</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192.000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7"/>
                  </a:ext>
                </a:extLst>
              </a:tr>
              <a:tr h="452245">
                <a:tc>
                  <a:txBody>
                    <a:bodyPr/>
                    <a:lstStyle/>
                    <a:p>
                      <a:pPr>
                        <a:lnSpc>
                          <a:spcPct val="107000"/>
                        </a:lnSpc>
                        <a:spcAft>
                          <a:spcPts val="0"/>
                        </a:spcAft>
                      </a:pPr>
                      <a:r>
                        <a:rPr lang="en-US" sz="900">
                          <a:effectLst/>
                        </a:rPr>
                        <a:t>Μεταβλητά γενικά βιομηχανικά έξοδα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130.500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10.500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120.000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24.000 Θ</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144.000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8"/>
                  </a:ext>
                </a:extLst>
              </a:tr>
              <a:tr h="353208">
                <a:tc>
                  <a:txBody>
                    <a:bodyPr/>
                    <a:lstStyle/>
                    <a:p>
                      <a:pPr>
                        <a:lnSpc>
                          <a:spcPct val="107000"/>
                        </a:lnSpc>
                        <a:spcAft>
                          <a:spcPts val="0"/>
                        </a:spcAft>
                      </a:pPr>
                      <a:r>
                        <a:rPr lang="en-US" sz="900">
                          <a:effectLst/>
                        </a:rPr>
                        <a:t>Συνολικά μεταβλητά κόστη</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950.100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70.100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880.000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176.000 Θ</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1.056.000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09"/>
                  </a:ext>
                </a:extLst>
              </a:tr>
              <a:tr h="254169">
                <a:tc>
                  <a:txBody>
                    <a:bodyPr/>
                    <a:lstStyle/>
                    <a:p>
                      <a:pPr>
                        <a:lnSpc>
                          <a:spcPct val="107000"/>
                        </a:lnSpc>
                        <a:spcAft>
                          <a:spcPts val="0"/>
                        </a:spcAft>
                      </a:pPr>
                      <a:r>
                        <a:rPr lang="en-US" sz="900">
                          <a:effectLst/>
                        </a:rPr>
                        <a:t>Περιθώριο συνεισφοράς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299.900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20.100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320.000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64.000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384.000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10"/>
                  </a:ext>
                </a:extLst>
              </a:tr>
              <a:tr h="353208">
                <a:tc>
                  <a:txBody>
                    <a:bodyPr/>
                    <a:lstStyle/>
                    <a:p>
                      <a:pPr>
                        <a:lnSpc>
                          <a:spcPct val="107000"/>
                        </a:lnSpc>
                        <a:spcAft>
                          <a:spcPts val="0"/>
                        </a:spcAft>
                      </a:pPr>
                      <a:r>
                        <a:rPr lang="en-US" sz="900">
                          <a:effectLst/>
                        </a:rPr>
                        <a:t>Σταθερά κόστη παραγωγής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285.000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9.000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276.000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276.000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11"/>
                  </a:ext>
                </a:extLst>
              </a:tr>
              <a:tr h="254169">
                <a:tc>
                  <a:txBody>
                    <a:bodyPr/>
                    <a:lstStyle/>
                    <a:p>
                      <a:pPr>
                        <a:lnSpc>
                          <a:spcPct val="107000"/>
                        </a:lnSpc>
                        <a:spcAft>
                          <a:spcPts val="0"/>
                        </a:spcAft>
                      </a:pPr>
                      <a:r>
                        <a:rPr lang="en-US" sz="900">
                          <a:effectLst/>
                        </a:rPr>
                        <a:t>Λειτουργικά έσοδα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a:txBody>
                    <a:bodyPr/>
                    <a:lstStyle/>
                    <a:p>
                      <a:pPr algn="ctr">
                        <a:lnSpc>
                          <a:spcPct val="107000"/>
                        </a:lnSpc>
                        <a:spcAft>
                          <a:spcPts val="0"/>
                        </a:spcAft>
                      </a:pPr>
                      <a:r>
                        <a:rPr lang="en-GB" sz="900">
                          <a:effectLst/>
                        </a:rPr>
                        <a:t>$14.900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$29.100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$44.000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a:txBody>
                    <a:bodyPr/>
                    <a:lstStyle/>
                    <a:p>
                      <a:pPr algn="ctr">
                        <a:lnSpc>
                          <a:spcPct val="107000"/>
                        </a:lnSpc>
                        <a:spcAft>
                          <a:spcPts val="0"/>
                        </a:spcAft>
                      </a:pPr>
                      <a:r>
                        <a:rPr lang="en-GB" sz="900">
                          <a:effectLst/>
                        </a:rPr>
                        <a:t>$64.000 Δ</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046" marR="28046" marT="28046" marB="28046"/>
                </a:tc>
                <a:tc>
                  <a:txBody>
                    <a:bodyPr/>
                    <a:lstStyle/>
                    <a:p>
                      <a:pPr algn="ctr">
                        <a:lnSpc>
                          <a:spcPct val="107000"/>
                        </a:lnSpc>
                        <a:spcAft>
                          <a:spcPts val="0"/>
                        </a:spcAft>
                      </a:pPr>
                      <a:r>
                        <a:rPr lang="en-GB" sz="900">
                          <a:effectLst/>
                        </a:rPr>
                        <a:t>$108.000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extLst>
                  <a:ext uri="{0D108BD9-81ED-4DB2-BD59-A6C34878D82A}">
                    <a16:rowId xmlns:a16="http://schemas.microsoft.com/office/drawing/2014/main" xmlns="" val="10012"/>
                  </a:ext>
                </a:extLst>
              </a:tr>
              <a:tr h="1551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gridSpan="2">
                  <a:txBody>
                    <a:bodyPr/>
                    <a:lstStyle/>
                    <a:p>
                      <a:pPr algn="ctr">
                        <a:lnSpc>
                          <a:spcPct val="107000"/>
                        </a:lnSpc>
                        <a:spcAft>
                          <a:spcPts val="0"/>
                        </a:spcAft>
                      </a:pPr>
                      <a:r>
                        <a:rPr lang="en-US" sz="900">
                          <a:effectLst/>
                        </a:rPr>
                        <a:t>$29.100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gridSpan="2">
                  <a:txBody>
                    <a:bodyPr/>
                    <a:lstStyle/>
                    <a:p>
                      <a:pPr algn="ctr">
                        <a:lnSpc>
                          <a:spcPct val="107000"/>
                        </a:lnSpc>
                        <a:spcAft>
                          <a:spcPts val="0"/>
                        </a:spcAft>
                      </a:pPr>
                      <a:r>
                        <a:rPr lang="en-US" sz="900">
                          <a:effectLst/>
                        </a:rPr>
                        <a:t>$64.000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extLst>
                  <a:ext uri="{0D108BD9-81ED-4DB2-BD59-A6C34878D82A}">
                    <a16:rowId xmlns:a16="http://schemas.microsoft.com/office/drawing/2014/main" xmlns="" val="10013"/>
                  </a:ext>
                </a:extLst>
              </a:tr>
              <a:tr h="254169">
                <a:tc>
                  <a:txBody>
                    <a:bodyPr/>
                    <a:lstStyle/>
                    <a:p>
                      <a:pPr>
                        <a:lnSpc>
                          <a:spcPct val="107000"/>
                        </a:lnSpc>
                        <a:spcAft>
                          <a:spcPts val="0"/>
                        </a:spcAft>
                      </a:pPr>
                      <a:r>
                        <a:rPr lang="en-US" sz="900">
                          <a:effectLst/>
                        </a:rPr>
                        <a:t>Επίπεδο 2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gridSpan="2">
                  <a:txBody>
                    <a:bodyPr/>
                    <a:lstStyle/>
                    <a:p>
                      <a:pPr algn="ctr">
                        <a:lnSpc>
                          <a:spcPct val="107000"/>
                        </a:lnSpc>
                        <a:spcAft>
                          <a:spcPts val="0"/>
                        </a:spcAft>
                      </a:pPr>
                      <a:r>
                        <a:rPr lang="en-US" sz="900">
                          <a:effectLst/>
                        </a:rPr>
                        <a:t>Απόκλιση </a:t>
                      </a:r>
                      <a:r>
                        <a:rPr lang="el-GR" sz="900">
                          <a:effectLst/>
                        </a:rPr>
                        <a:t>ευέλικτου</a:t>
                      </a:r>
                      <a:r>
                        <a:rPr lang="en-US" sz="900">
                          <a:effectLst/>
                        </a:rPr>
                        <a:t> προϋπολογισμού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gridSpan="2">
                  <a:txBody>
                    <a:bodyPr/>
                    <a:lstStyle/>
                    <a:p>
                      <a:pPr algn="ctr">
                        <a:lnSpc>
                          <a:spcPct val="107000"/>
                        </a:lnSpc>
                        <a:spcAft>
                          <a:spcPts val="0"/>
                        </a:spcAft>
                      </a:pPr>
                      <a:r>
                        <a:rPr lang="en-US" sz="900">
                          <a:effectLst/>
                        </a:rPr>
                        <a:t>Απόκλιση όγκου-πωλήσεων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extLst>
                  <a:ext uri="{0D108BD9-81ED-4DB2-BD59-A6C34878D82A}">
                    <a16:rowId xmlns:a16="http://schemas.microsoft.com/office/drawing/2014/main" xmlns="" val="10014"/>
                  </a:ext>
                </a:extLst>
              </a:tr>
              <a:tr h="1551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046" marR="28046" marT="28046" marB="28046"/>
                </a:tc>
                <a:tc gridSpan="5">
                  <a:txBody>
                    <a:bodyPr/>
                    <a:lstStyle/>
                    <a:p>
                      <a:pPr algn="ctr">
                        <a:lnSpc>
                          <a:spcPct val="107000"/>
                        </a:lnSpc>
                        <a:spcAft>
                          <a:spcPts val="0"/>
                        </a:spcAft>
                      </a:pPr>
                      <a:r>
                        <a:rPr lang="en-US" sz="900">
                          <a:effectLst/>
                        </a:rPr>
                        <a:t>$93.100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5"/>
                  </a:ext>
                </a:extLst>
              </a:tr>
              <a:tr h="155131">
                <a:tc>
                  <a:txBody>
                    <a:bodyPr/>
                    <a:lstStyle/>
                    <a:p>
                      <a:pPr>
                        <a:lnSpc>
                          <a:spcPct val="107000"/>
                        </a:lnSpc>
                        <a:spcAft>
                          <a:spcPts val="0"/>
                        </a:spcAft>
                      </a:pPr>
                      <a:r>
                        <a:rPr lang="en-US" sz="900">
                          <a:effectLst/>
                        </a:rPr>
                        <a:t>Επίπεδο 1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gridSpan="5">
                  <a:txBody>
                    <a:bodyPr/>
                    <a:lstStyle/>
                    <a:p>
                      <a:pPr algn="ctr">
                        <a:lnSpc>
                          <a:spcPct val="107000"/>
                        </a:lnSpc>
                        <a:spcAft>
                          <a:spcPts val="0"/>
                        </a:spcAft>
                      </a:pPr>
                      <a:r>
                        <a:rPr lang="en-US" sz="900">
                          <a:effectLst/>
                        </a:rPr>
                        <a:t>Απόκλιση στατικού προϋπολογισμού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6"/>
                  </a:ext>
                </a:extLst>
              </a:tr>
              <a:tr h="155131">
                <a:tc gridSpan="6">
                  <a:txBody>
                    <a:bodyPr/>
                    <a:lstStyle/>
                    <a:p>
                      <a:pPr>
                        <a:lnSpc>
                          <a:spcPct val="107000"/>
                        </a:lnSpc>
                        <a:spcAft>
                          <a:spcPts val="0"/>
                        </a:spcAft>
                      </a:pPr>
                      <a:r>
                        <a:rPr lang="el-GR" sz="900" dirty="0">
                          <a:effectLst/>
                        </a:rPr>
                        <a:t>αΘ = θετική επίδραση στα λειτουργικά έσοδα, Δ = αρνητική επίδραση στα λειτουργικά έσοδα. </a:t>
                      </a:r>
                      <a:endParaRPr lang="en-GB" sz="900"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046" marR="28046" marT="28046" marB="28046"/>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7"/>
                  </a:ext>
                </a:extLst>
              </a:tr>
            </a:tbl>
          </a:graphicData>
        </a:graphic>
      </p:graphicFrame>
    </p:spTree>
    <p:extLst>
      <p:ext uri="{BB962C8B-B14F-4D97-AF65-F5344CB8AC3E}">
        <p14:creationId xmlns:p14="http://schemas.microsoft.com/office/powerpoint/2010/main" xmlns="" val="664082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 Όγκου-Πωλήσεων</a:t>
            </a:r>
            <a:r>
              <a:rPr lang="en-US" dirty="0"/>
              <a:t> </a:t>
            </a:r>
            <a:r>
              <a:rPr lang="en-US" sz="2200" b="0" dirty="0"/>
              <a:t>(</a:t>
            </a:r>
            <a:r>
              <a:rPr lang="el-GR" sz="2200" b="0" dirty="0"/>
              <a:t>1 από 2</a:t>
            </a:r>
            <a:r>
              <a:rPr lang="en-US" sz="2200" b="0" dirty="0"/>
              <a:t>)</a:t>
            </a:r>
          </a:p>
        </p:txBody>
      </p:sp>
      <p:sp>
        <p:nvSpPr>
          <p:cNvPr id="3" name="Content Placeholder 1"/>
          <p:cNvSpPr>
            <a:spLocks noGrp="1"/>
          </p:cNvSpPr>
          <p:nvPr>
            <p:ph idx="1"/>
          </p:nvPr>
        </p:nvSpPr>
        <p:spPr/>
        <p:txBody>
          <a:bodyPr>
            <a:normAutofit/>
          </a:bodyPr>
          <a:lstStyle/>
          <a:p>
            <a:pPr marL="0" indent="0">
              <a:buNone/>
            </a:pPr>
            <a:r>
              <a:rPr lang="el-GR" sz="2400" dirty="0"/>
              <a:t>. Η διαφορά μεταξύ του ποσού στατικού προϋπολογισμού και του ποσού ευέλικτου προϋπολογισμού ονομάζεται απόκλιση όγκου-πωλήσεων, διότι προκύπτει αποκλειστικά από τη διαφορά μεταξύ της πραγματικής και της προϋπολογιστικής ποσότητας </a:t>
            </a:r>
            <a:r>
              <a:rPr lang="en-US" sz="2400" dirty="0"/>
              <a:t>(</a:t>
            </a:r>
            <a:r>
              <a:rPr lang="el-GR" sz="2400" dirty="0"/>
              <a:t>από τον στατικό προϋπολογισμό</a:t>
            </a:r>
            <a:r>
              <a:rPr lang="en-US" sz="2400" dirty="0"/>
              <a:t>).</a:t>
            </a:r>
          </a:p>
        </p:txBody>
      </p:sp>
    </p:spTree>
    <p:extLst>
      <p:ext uri="{BB962C8B-B14F-4D97-AF65-F5344CB8AC3E}">
        <p14:creationId xmlns:p14="http://schemas.microsoft.com/office/powerpoint/2010/main" xmlns="" val="666328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 Όγκου-Πωλήσεων</a:t>
            </a:r>
            <a:r>
              <a:rPr lang="en-US" dirty="0"/>
              <a:t> </a:t>
            </a:r>
            <a:r>
              <a:rPr lang="en-US" sz="2200" b="0" dirty="0"/>
              <a:t>(</a:t>
            </a:r>
            <a:r>
              <a:rPr lang="el-GR" sz="2200" b="0" dirty="0"/>
              <a:t>2 από 2</a:t>
            </a:r>
            <a:r>
              <a:rPr lang="en-US" sz="2200" b="0" dirty="0"/>
              <a:t>)</a:t>
            </a:r>
          </a:p>
        </p:txBody>
      </p:sp>
      <p:sp>
        <p:nvSpPr>
          <p:cNvPr id="3" name="Content Placeholder 1"/>
          <p:cNvSpPr>
            <a:spLocks noGrp="1"/>
          </p:cNvSpPr>
          <p:nvPr>
            <p:ph idx="1"/>
          </p:nvPr>
        </p:nvSpPr>
        <p:spPr/>
        <p:txBody>
          <a:bodyPr>
            <a:normAutofit/>
          </a:bodyPr>
          <a:lstStyle/>
          <a:p>
            <a:pPr marL="0" indent="0">
              <a:buNone/>
              <a:defRPr/>
            </a:pPr>
            <a:r>
              <a:rPr lang="el-GR" sz="2400" dirty="0"/>
              <a:t>Μερικοί λόγοι που μπορεί να προκύψει μια αρνητική απόκλιση του όγκου-πωλήσεων είναι οι εξής</a:t>
            </a:r>
            <a:r>
              <a:rPr lang="en-US" sz="2400" dirty="0"/>
              <a:t>:</a:t>
            </a:r>
          </a:p>
          <a:p>
            <a:pPr marL="514350" indent="-514350">
              <a:buFont typeface="+mj-lt"/>
              <a:buAutoNum type="arabicPeriod"/>
              <a:defRPr/>
            </a:pPr>
            <a:r>
              <a:rPr lang="el-GR" sz="2400" dirty="0"/>
              <a:t>Αδυναμία των υπευθύνων να εκτελέσουν τα σχέδια πωλήσεων</a:t>
            </a:r>
            <a:endParaRPr lang="en-US" sz="2400" dirty="0"/>
          </a:p>
          <a:p>
            <a:pPr marL="514350" indent="-514350">
              <a:buFont typeface="+mj-lt"/>
              <a:buAutoNum type="arabicPeriod"/>
              <a:defRPr/>
            </a:pPr>
            <a:r>
              <a:rPr lang="el-GR" sz="2400" dirty="0"/>
              <a:t>Μικρότερη συνολική ζήτηση από την αναμενόμενη</a:t>
            </a:r>
            <a:endParaRPr lang="en-US" sz="2400" dirty="0"/>
          </a:p>
          <a:p>
            <a:pPr marL="514350" indent="-514350">
              <a:buFont typeface="+mj-lt"/>
              <a:buAutoNum type="arabicPeriod"/>
              <a:defRPr/>
            </a:pPr>
            <a:r>
              <a:rPr lang="el-GR" sz="2400" dirty="0"/>
              <a:t>Ανταγωνιστές που περιορίζουν το μερίδιο αγοράς</a:t>
            </a:r>
            <a:endParaRPr lang="en-US" sz="2400" dirty="0"/>
          </a:p>
          <a:p>
            <a:pPr marL="514350" indent="-514350">
              <a:buFont typeface="+mj-lt"/>
              <a:buAutoNum type="arabicPeriod"/>
              <a:defRPr/>
            </a:pPr>
            <a:r>
              <a:rPr lang="el-GR" sz="2400" dirty="0"/>
              <a:t>Απροσδόκητες αλλαγές στις προτιμήσεις του πελάτη που απέχουν από τα σχέδια της εταιρείας</a:t>
            </a:r>
            <a:endParaRPr lang="en-US" sz="2400" dirty="0"/>
          </a:p>
          <a:p>
            <a:pPr marL="514350" indent="-514350">
              <a:buFont typeface="+mj-lt"/>
              <a:buAutoNum type="arabicPeriod"/>
              <a:defRPr/>
            </a:pPr>
            <a:r>
              <a:rPr lang="el-GR" sz="2400" dirty="0"/>
              <a:t>Ποιοτικά προβλήματα</a:t>
            </a:r>
            <a:endParaRPr lang="en-US" sz="2400" dirty="0"/>
          </a:p>
        </p:txBody>
      </p:sp>
    </p:spTree>
    <p:extLst>
      <p:ext uri="{BB962C8B-B14F-4D97-AF65-F5344CB8AC3E}">
        <p14:creationId xmlns:p14="http://schemas.microsoft.com/office/powerpoint/2010/main" xmlns="" val="1896521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 Ευέλικτου Προϋπολογισμού </a:t>
            </a:r>
            <a:r>
              <a:rPr lang="en-GB" dirty="0"/>
              <a:t/>
            </a:r>
            <a:br>
              <a:rPr lang="en-GB" dirty="0"/>
            </a:br>
            <a:r>
              <a:rPr lang="en-US" sz="2200" b="0" dirty="0"/>
              <a:t>(</a:t>
            </a:r>
            <a:r>
              <a:rPr lang="el-GR" sz="2200" b="0" dirty="0"/>
              <a:t>1 από 2</a:t>
            </a:r>
            <a:r>
              <a:rPr lang="en-US" sz="2200" b="0" dirty="0"/>
              <a:t>)</a:t>
            </a:r>
          </a:p>
        </p:txBody>
      </p:sp>
      <p:sp>
        <p:nvSpPr>
          <p:cNvPr id="3" name="Content Placeholder 1"/>
          <p:cNvSpPr>
            <a:spLocks noGrp="1"/>
          </p:cNvSpPr>
          <p:nvPr>
            <p:ph idx="1"/>
          </p:nvPr>
        </p:nvSpPr>
        <p:spPr/>
        <p:txBody>
          <a:bodyPr>
            <a:normAutofit/>
          </a:bodyPr>
          <a:lstStyle/>
          <a:p>
            <a:pPr marL="0" indent="0">
              <a:buNone/>
            </a:pPr>
            <a:r>
              <a:rPr lang="el-GR" sz="2400" dirty="0"/>
              <a:t>Οι αποκλίσεις Επιπέδου 3 παρέχουν ακόμη περισσότερες πληροφορίες από αυτές που παίρνουμε από το Επίπεδο 2</a:t>
            </a:r>
            <a:r>
              <a:rPr lang="en-US" sz="2400" dirty="0"/>
              <a:t>.</a:t>
            </a:r>
          </a:p>
          <a:p>
            <a:pPr marL="0" indent="0">
              <a:buNone/>
            </a:pPr>
            <a:r>
              <a:rPr lang="el-GR" sz="2400" dirty="0"/>
              <a:t>Όλα τα κόστη προϊόντος μπορούν να έχουν αποκλίσεις Επιπέδου 3. Τα άμεσα υλικά και η άμεση εργασία θα συζητηθούν στη συνέχεια. Οι γενικές αποκλίσεις αναλύονται λεπτομερώς σε ένα επόμενο κεφάλαιο</a:t>
            </a:r>
            <a:r>
              <a:rPr lang="en-US" sz="2400" dirty="0"/>
              <a:t>.</a:t>
            </a:r>
          </a:p>
        </p:txBody>
      </p:sp>
    </p:spTree>
    <p:extLst>
      <p:ext uri="{BB962C8B-B14F-4D97-AF65-F5344CB8AC3E}">
        <p14:creationId xmlns:p14="http://schemas.microsoft.com/office/powerpoint/2010/main" xmlns="" val="1589350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 Ευέλικτου Προϋπολογισμού </a:t>
            </a:r>
            <a:r>
              <a:rPr lang="en-GB" dirty="0"/>
              <a:t/>
            </a:r>
            <a:br>
              <a:rPr lang="en-GB" dirty="0"/>
            </a:br>
            <a:r>
              <a:rPr lang="en-US" sz="2200" b="0" dirty="0"/>
              <a:t>(</a:t>
            </a:r>
            <a:r>
              <a:rPr lang="el-GR" sz="2200" b="0" dirty="0"/>
              <a:t>2 από 2</a:t>
            </a:r>
            <a:r>
              <a:rPr lang="en-US" sz="2200" b="0" dirty="0"/>
              <a:t>)</a:t>
            </a:r>
          </a:p>
        </p:txBody>
      </p:sp>
      <p:sp>
        <p:nvSpPr>
          <p:cNvPr id="3" name="Content Placeholder 1"/>
          <p:cNvSpPr>
            <a:spLocks noGrp="1"/>
          </p:cNvSpPr>
          <p:nvPr>
            <p:ph idx="1"/>
          </p:nvPr>
        </p:nvSpPr>
        <p:spPr/>
        <p:txBody>
          <a:bodyPr>
            <a:normAutofit/>
          </a:bodyPr>
          <a:lstStyle/>
          <a:p>
            <a:pPr marL="0" indent="0">
              <a:buNone/>
            </a:pPr>
            <a:r>
              <a:rPr lang="el-GR" sz="2400" dirty="0"/>
              <a:t>Οι αποκλίσεις Επιπέδου 3 παρέχουν λεπτομέρειες για τις αποκλίσεις ευέλικτου προϋπολογισμού Επιπέδου 2. Αντί να προσδιορίσουμε απλώς τη διαφορά μεταξύ του πραγματικού κόστους υλικών και του (ευέλικτου) προϋπολογιστικού κόστους, μπορούμε να σπάσουμε αυτή την απόκλιση σε μια απόκλιση της τιμής και μια απόκλιση αποτελεσματικότητας</a:t>
            </a:r>
            <a:r>
              <a:rPr lang="en-US" sz="2400" dirty="0"/>
              <a:t>.</a:t>
            </a:r>
          </a:p>
        </p:txBody>
      </p:sp>
    </p:spTree>
    <p:extLst>
      <p:ext uri="{BB962C8B-B14F-4D97-AF65-F5344CB8AC3E}">
        <p14:creationId xmlns:p14="http://schemas.microsoft.com/office/powerpoint/2010/main" xmlns="" val="2195542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410210"/>
            <a:ext cx="8229600" cy="1097280"/>
          </a:xfrm>
        </p:spPr>
        <p:txBody>
          <a:bodyPr/>
          <a:lstStyle/>
          <a:p>
            <a:r>
              <a:rPr lang="el-GR" dirty="0"/>
              <a:t>Αποκλίσεις Ευέλικτου Προϋπολογισμού</a:t>
            </a:r>
            <a:r>
              <a:rPr lang="en-IN" b="0" dirty="0"/>
              <a:t>—</a:t>
            </a:r>
            <a:r>
              <a:rPr lang="en-US" dirty="0"/>
              <a:t/>
            </a:r>
            <a:br>
              <a:rPr lang="en-US" dirty="0"/>
            </a:br>
            <a:r>
              <a:rPr lang="el-GR" dirty="0"/>
              <a:t>Τύποι </a:t>
            </a:r>
            <a:r>
              <a:rPr lang="en-US" dirty="0"/>
              <a:t>(</a:t>
            </a:r>
            <a:r>
              <a:rPr lang="el-GR" dirty="0"/>
              <a:t>Υλικά και Άμεση Εργασία</a:t>
            </a:r>
            <a:r>
              <a:rPr lang="en-US" dirty="0"/>
              <a:t>)</a:t>
            </a:r>
            <a:endParaRPr lang="en-US" b="1" dirty="0">
              <a:latin typeface="+mj-lt"/>
            </a:endParaRPr>
          </a:p>
        </p:txBody>
      </p:sp>
      <p:sp>
        <p:nvSpPr>
          <p:cNvPr id="3" name="Content Placeholder 1"/>
          <p:cNvSpPr>
            <a:spLocks noGrp="1"/>
          </p:cNvSpPr>
          <p:nvPr>
            <p:ph idx="1"/>
          </p:nvPr>
        </p:nvSpPr>
        <p:spPr>
          <a:xfrm>
            <a:off x="457200" y="1676400"/>
            <a:ext cx="8229600" cy="457200"/>
          </a:xfrm>
        </p:spPr>
        <p:txBody>
          <a:bodyPr>
            <a:normAutofit/>
          </a:bodyPr>
          <a:lstStyle/>
          <a:p>
            <a:pPr marL="0" indent="0">
              <a:buNone/>
            </a:pPr>
            <a:r>
              <a:rPr lang="el-GR" sz="2400" b="1" dirty="0"/>
              <a:t>Τύπος απόκλισης τιμής </a:t>
            </a:r>
            <a:r>
              <a:rPr lang="en-US" sz="2400" b="1" dirty="0"/>
              <a:t>=</a:t>
            </a:r>
          </a:p>
        </p:txBody>
      </p:sp>
      <p:graphicFrame>
        <p:nvGraphicFramePr>
          <p:cNvPr id="5" name="Table 4" descr="Table shows the price variances for Webb’s two direct-cost categories. &#10;&#10;&quot;Price variance is calculated by multiplying the difference of actual price of input and budgeted price of input by actual quantity of input. The calculation and results of price variances are as follows:&#10;1. Direct materials &#10;• Price variance is the difference of $28 per sq. yard and $30 per sq. yard multiplied by 22,200 square yards which equals $44,400 that has favorable effect on operating income.&#10;2. Direct manufacturing labor &#10;• Price variance is the difference of $22 per hour and $20 per hour multiplied by 9,000 hours which equals $18,000 that has unfavorable effect on operating income.&#10;&quot;&#10;"/>
          <p:cNvGraphicFramePr>
            <a:graphicFrameLocks noGrp="1"/>
          </p:cNvGraphicFramePr>
          <p:nvPr>
            <p:extLst>
              <p:ext uri="{D42A27DB-BD31-4B8C-83A1-F6EECF244321}">
                <p14:modId xmlns:p14="http://schemas.microsoft.com/office/powerpoint/2010/main" xmlns="" val="1145579809"/>
              </p:ext>
            </p:extLst>
          </p:nvPr>
        </p:nvGraphicFramePr>
        <p:xfrm>
          <a:off x="381000" y="2438400"/>
          <a:ext cx="8534400" cy="1188720"/>
        </p:xfrm>
        <a:graphic>
          <a:graphicData uri="http://schemas.openxmlformats.org/drawingml/2006/table">
            <a:tbl>
              <a:tblPr firstRow="1" bandRow="1">
                <a:tableStyleId>{8799B23B-EC83-4686-B30A-512413B5E67A}</a:tableStyleId>
              </a:tblPr>
              <a:tblGrid>
                <a:gridCol w="2743200">
                  <a:extLst>
                    <a:ext uri="{9D8B030D-6E8A-4147-A177-3AD203B41FA5}">
                      <a16:colId xmlns:a16="http://schemas.microsoft.com/office/drawing/2014/main" xmlns="" val="2788442015"/>
                    </a:ext>
                  </a:extLst>
                </a:gridCol>
                <a:gridCol w="2743200">
                  <a:extLst>
                    <a:ext uri="{9D8B030D-6E8A-4147-A177-3AD203B41FA5}">
                      <a16:colId xmlns:a16="http://schemas.microsoft.com/office/drawing/2014/main" xmlns="" val="4208691409"/>
                    </a:ext>
                  </a:extLst>
                </a:gridCol>
                <a:gridCol w="3048000">
                  <a:extLst>
                    <a:ext uri="{9D8B030D-6E8A-4147-A177-3AD203B41FA5}">
                      <a16:colId xmlns:a16="http://schemas.microsoft.com/office/drawing/2014/main" xmlns="" val="1975194874"/>
                    </a:ext>
                  </a:extLst>
                </a:gridCol>
              </a:tblGrid>
              <a:tr h="990600">
                <a:tc>
                  <a:txBody>
                    <a:bodyPr/>
                    <a:lstStyle/>
                    <a:p>
                      <a:r>
                        <a:rPr lang="en-US" sz="2400" dirty="0"/>
                        <a:t>{</a:t>
                      </a:r>
                      <a:r>
                        <a:rPr lang="el-GR" sz="2400" b="1" kern="1200" dirty="0">
                          <a:solidFill>
                            <a:schemeClr val="tx1"/>
                          </a:solidFill>
                          <a:effectLst/>
                          <a:latin typeface="+mn-lt"/>
                          <a:ea typeface="+mn-ea"/>
                          <a:cs typeface="+mn-cs"/>
                        </a:rPr>
                        <a:t>Πραγματική τιμή πώλησης </a:t>
                      </a:r>
                      <a:r>
                        <a:rPr lang="en-US" sz="2400" baseline="0" dirty="0">
                          <a:solidFill>
                            <a:schemeClr val="tx1"/>
                          </a:solidFill>
                        </a:rPr>
                        <a:t>–</a:t>
                      </a:r>
                      <a:endParaRPr lang="en-US" sz="2400" dirty="0">
                        <a:solidFill>
                          <a:schemeClr val="tx1"/>
                        </a:solidFill>
                      </a:endParaRPr>
                    </a:p>
                  </a:txBody>
                  <a:tcPr/>
                </a:tc>
                <a:tc>
                  <a:txBody>
                    <a:bodyPr/>
                    <a:lstStyle/>
                    <a:p>
                      <a:r>
                        <a:rPr lang="el-GR" sz="2400" b="1" kern="1200" dirty="0">
                          <a:solidFill>
                            <a:schemeClr val="tx1"/>
                          </a:solidFill>
                          <a:effectLst/>
                          <a:latin typeface="+mn-lt"/>
                          <a:ea typeface="+mn-ea"/>
                          <a:cs typeface="+mn-cs"/>
                        </a:rPr>
                        <a:t>Προϋπολογιστική τιμή πώλησης</a:t>
                      </a:r>
                      <a:r>
                        <a:rPr lang="en-US" sz="2400" baseline="0" dirty="0"/>
                        <a:t>}</a:t>
                      </a:r>
                      <a:endParaRPr lang="en-US" sz="2400" dirty="0"/>
                    </a:p>
                  </a:txBody>
                  <a:tcPr/>
                </a:tc>
                <a:tc>
                  <a:txBody>
                    <a:bodyPr/>
                    <a:lstStyle/>
                    <a:p>
                      <a:r>
                        <a:rPr lang="en-US" sz="2400" dirty="0"/>
                        <a:t>X </a:t>
                      </a:r>
                      <a:r>
                        <a:rPr lang="en-GB" sz="2400" b="1" kern="1200" dirty="0" err="1">
                          <a:solidFill>
                            <a:schemeClr val="tx1"/>
                          </a:solidFill>
                          <a:effectLst/>
                          <a:latin typeface="+mn-lt"/>
                          <a:ea typeface="+mn-ea"/>
                          <a:cs typeface="+mn-cs"/>
                        </a:rPr>
                        <a:t>Πρ</a:t>
                      </a:r>
                      <a:r>
                        <a:rPr lang="en-GB" sz="2400" b="1" kern="1200" dirty="0">
                          <a:solidFill>
                            <a:schemeClr val="tx1"/>
                          </a:solidFill>
                          <a:effectLst/>
                          <a:latin typeface="+mn-lt"/>
                          <a:ea typeface="+mn-ea"/>
                          <a:cs typeface="+mn-cs"/>
                        </a:rPr>
                        <a:t>αγματικές πωληθείσες μονάδες</a:t>
                      </a:r>
                      <a:endParaRPr lang="en-US" sz="2400" dirty="0"/>
                    </a:p>
                  </a:txBody>
                  <a:tcPr/>
                </a:tc>
                <a:extLst>
                  <a:ext uri="{0D108BD9-81ED-4DB2-BD59-A6C34878D82A}">
                    <a16:rowId xmlns:a16="http://schemas.microsoft.com/office/drawing/2014/main" xmlns="" val="2993563975"/>
                  </a:ext>
                </a:extLst>
              </a:tr>
            </a:tbl>
          </a:graphicData>
        </a:graphic>
      </p:graphicFrame>
      <p:sp>
        <p:nvSpPr>
          <p:cNvPr id="8" name="Content Placeholder 7"/>
          <p:cNvSpPr>
            <a:spLocks noGrp="1"/>
          </p:cNvSpPr>
          <p:nvPr>
            <p:ph idx="13"/>
          </p:nvPr>
        </p:nvSpPr>
        <p:spPr>
          <a:xfrm>
            <a:off x="457200" y="3733800"/>
            <a:ext cx="8229600" cy="381000"/>
          </a:xfrm>
        </p:spPr>
        <p:txBody>
          <a:bodyPr/>
          <a:lstStyle/>
          <a:p>
            <a:pPr marL="0" indent="0">
              <a:buNone/>
            </a:pPr>
            <a:r>
              <a:rPr lang="el-GR" sz="2400" b="1" dirty="0"/>
              <a:t>Τύπος απόκλισης αποτελεσματικότητας </a:t>
            </a:r>
            <a:r>
              <a:rPr lang="en-US" sz="2400" b="1" dirty="0"/>
              <a:t>= </a:t>
            </a:r>
          </a:p>
        </p:txBody>
      </p:sp>
      <p:graphicFrame>
        <p:nvGraphicFramePr>
          <p:cNvPr id="7" name="Table 6" descr="Table shows the efficiency variance for each of Webb’s direct-cost categories and its calculation. &#10;&#10;&quot;Efficiency variance is calculated by multiplying the difference of actual quantity of input used and budgeted quantity of input allowed for actual output by budgeted price of input. The calculation and results of efficiency variance are as follows:&#10;1. Direct materials&#10;• Efficiency variance is the difference of 22,200 sq. yard and 10,000 units times 2 sq. yard per unit which is 20,000 square yards multiplied by $30 per square yard which equals $66,000 that has unfavorable effect on operating income.&#10;2. Direct manufacturing labor &#10;• Efficiency variance is the difference of 9,000 hours and 10,000 units times 0.8 hour per unit which is 8,000 hours multiplied by $20 per hour which equals $20,000 that has unfavorable effect on operating income.&#10;&quot;&#10;"/>
          <p:cNvGraphicFramePr>
            <a:graphicFrameLocks noGrp="1"/>
          </p:cNvGraphicFramePr>
          <p:nvPr>
            <p:extLst>
              <p:ext uri="{D42A27DB-BD31-4B8C-83A1-F6EECF244321}">
                <p14:modId xmlns:p14="http://schemas.microsoft.com/office/powerpoint/2010/main" xmlns="" val="3170030713"/>
              </p:ext>
            </p:extLst>
          </p:nvPr>
        </p:nvGraphicFramePr>
        <p:xfrm>
          <a:off x="457200" y="4244341"/>
          <a:ext cx="8232129" cy="1927859"/>
        </p:xfrm>
        <a:graphic>
          <a:graphicData uri="http://schemas.openxmlformats.org/drawingml/2006/table">
            <a:tbl>
              <a:tblPr firstRow="1" bandRow="1">
                <a:tableStyleId>{8799B23B-EC83-4686-B30A-512413B5E67A}</a:tableStyleId>
              </a:tblPr>
              <a:tblGrid>
                <a:gridCol w="2362201">
                  <a:extLst>
                    <a:ext uri="{9D8B030D-6E8A-4147-A177-3AD203B41FA5}">
                      <a16:colId xmlns:a16="http://schemas.microsoft.com/office/drawing/2014/main" xmlns="" val="2323860046"/>
                    </a:ext>
                  </a:extLst>
                </a:gridCol>
                <a:gridCol w="3276600">
                  <a:extLst>
                    <a:ext uri="{9D8B030D-6E8A-4147-A177-3AD203B41FA5}">
                      <a16:colId xmlns:a16="http://schemas.microsoft.com/office/drawing/2014/main" xmlns="" val="2741621253"/>
                    </a:ext>
                  </a:extLst>
                </a:gridCol>
                <a:gridCol w="2593328">
                  <a:extLst>
                    <a:ext uri="{9D8B030D-6E8A-4147-A177-3AD203B41FA5}">
                      <a16:colId xmlns:a16="http://schemas.microsoft.com/office/drawing/2014/main" xmlns="" val="1349631832"/>
                    </a:ext>
                  </a:extLst>
                </a:gridCol>
              </a:tblGrid>
              <a:tr h="1927859">
                <a:tc>
                  <a:txBody>
                    <a:bodyPr/>
                    <a:lstStyle/>
                    <a:p>
                      <a:r>
                        <a:rPr lang="en-US" sz="2400" dirty="0"/>
                        <a:t>{</a:t>
                      </a:r>
                      <a:r>
                        <a:rPr lang="el-GR" sz="2400" b="1" kern="1200" dirty="0">
                          <a:solidFill>
                            <a:schemeClr val="tx1"/>
                          </a:solidFill>
                          <a:effectLst/>
                          <a:latin typeface="+mn-lt"/>
                          <a:ea typeface="+mn-ea"/>
                          <a:cs typeface="+mn-cs"/>
                        </a:rPr>
                        <a:t>Πραγματική χρησιμοποιηθείσα ποσότητα εισροών </a:t>
                      </a:r>
                      <a:r>
                        <a:rPr lang="en-US" sz="2400" baseline="0" dirty="0">
                          <a:solidFill>
                            <a:schemeClr val="tx1"/>
                          </a:solidFill>
                        </a:rPr>
                        <a:t>–</a:t>
                      </a:r>
                      <a:endParaRPr lang="en-US" sz="2400" dirty="0">
                        <a:solidFill>
                          <a:schemeClr val="tx1"/>
                        </a:solidFill>
                      </a:endParaRPr>
                    </a:p>
                  </a:txBody>
                  <a:tcPr/>
                </a:tc>
                <a:tc>
                  <a:txBody>
                    <a:bodyPr/>
                    <a:lstStyle/>
                    <a:p>
                      <a:r>
                        <a:rPr lang="el-GR" sz="2400" b="1" kern="1200" dirty="0">
                          <a:solidFill>
                            <a:schemeClr val="tx1"/>
                          </a:solidFill>
                          <a:effectLst/>
                          <a:latin typeface="+mn-lt"/>
                          <a:ea typeface="+mn-ea"/>
                          <a:cs typeface="+mn-cs"/>
                        </a:rPr>
                        <a:t>Προϋπολογιστική επιτρεπόμενη ποσότητας εισροών</a:t>
                      </a:r>
                      <a:r>
                        <a:rPr lang="en-US" sz="2400" dirty="0"/>
                        <a:t>}</a:t>
                      </a:r>
                    </a:p>
                  </a:txBody>
                  <a:tcPr/>
                </a:tc>
                <a:tc>
                  <a:txBody>
                    <a:bodyPr/>
                    <a:lstStyle/>
                    <a:p>
                      <a:r>
                        <a:rPr lang="en-US" sz="2400" dirty="0"/>
                        <a:t>X </a:t>
                      </a:r>
                      <a:r>
                        <a:rPr lang="el-GR" sz="2400" b="1" kern="1200" dirty="0">
                          <a:solidFill>
                            <a:schemeClr val="tx1"/>
                          </a:solidFill>
                          <a:effectLst/>
                          <a:latin typeface="+mn-lt"/>
                          <a:ea typeface="+mn-ea"/>
                          <a:cs typeface="+mn-cs"/>
                        </a:rPr>
                        <a:t>Προϋπολογιστική τιμή εισροής</a:t>
                      </a:r>
                      <a:endParaRPr lang="en-US" sz="2400" dirty="0"/>
                    </a:p>
                  </a:txBody>
                  <a:tcPr/>
                </a:tc>
                <a:extLst>
                  <a:ext uri="{0D108BD9-81ED-4DB2-BD59-A6C34878D82A}">
                    <a16:rowId xmlns:a16="http://schemas.microsoft.com/office/drawing/2014/main" xmlns="" val="2746914239"/>
                  </a:ext>
                </a:extLst>
              </a:tr>
            </a:tbl>
          </a:graphicData>
        </a:graphic>
      </p:graphicFrame>
    </p:spTree>
    <p:extLst>
      <p:ext uri="{BB962C8B-B14F-4D97-AF65-F5344CB8AC3E}">
        <p14:creationId xmlns:p14="http://schemas.microsoft.com/office/powerpoint/2010/main" xmlns="" val="2712120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err="1"/>
              <a:t>Ανάλυση</a:t>
            </a:r>
            <a:r>
              <a:rPr lang="en-GB" dirty="0"/>
              <a:t> Επιπ</a:t>
            </a:r>
            <a:r>
              <a:rPr lang="en-GB" dirty="0" err="1"/>
              <a:t>έδου</a:t>
            </a:r>
            <a:r>
              <a:rPr lang="en-GB" dirty="0"/>
              <a:t> </a:t>
            </a:r>
            <a:r>
              <a:rPr lang="el-GR" dirty="0"/>
              <a:t>3</a:t>
            </a:r>
            <a:r>
              <a:rPr lang="en-US" dirty="0"/>
              <a:t>, </a:t>
            </a:r>
            <a:r>
              <a:rPr lang="el-GR" dirty="0"/>
              <a:t>Παρουσίαση</a:t>
            </a:r>
            <a:endParaRPr lang="en-US" b="1" dirty="0">
              <a:latin typeface="+mj-lt"/>
            </a:endParaRPr>
          </a:p>
        </p:txBody>
      </p:sp>
      <p:graphicFrame>
        <p:nvGraphicFramePr>
          <p:cNvPr id="4" name="Table 3"/>
          <p:cNvGraphicFramePr>
            <a:graphicFrameLocks noGrp="1"/>
          </p:cNvGraphicFramePr>
          <p:nvPr>
            <p:extLst>
              <p:ext uri="{D42A27DB-BD31-4B8C-83A1-F6EECF244321}">
                <p14:modId xmlns:p14="http://schemas.microsoft.com/office/powerpoint/2010/main" xmlns="" val="3802186631"/>
              </p:ext>
            </p:extLst>
          </p:nvPr>
        </p:nvGraphicFramePr>
        <p:xfrm>
          <a:off x="381000" y="1312652"/>
          <a:ext cx="8305800" cy="5150698"/>
        </p:xfrm>
        <a:graphic>
          <a:graphicData uri="http://schemas.openxmlformats.org/drawingml/2006/table">
            <a:tbl>
              <a:tblPr>
                <a:tableStyleId>{3B4B98B0-60AC-42C2-AFA5-B58CD77FA1E5}</a:tableStyleId>
              </a:tblPr>
              <a:tblGrid>
                <a:gridCol w="2076450">
                  <a:extLst>
                    <a:ext uri="{9D8B030D-6E8A-4147-A177-3AD203B41FA5}">
                      <a16:colId xmlns:a16="http://schemas.microsoft.com/office/drawing/2014/main" xmlns="" val="20000"/>
                    </a:ext>
                  </a:extLst>
                </a:gridCol>
                <a:gridCol w="2076450">
                  <a:extLst>
                    <a:ext uri="{9D8B030D-6E8A-4147-A177-3AD203B41FA5}">
                      <a16:colId xmlns:a16="http://schemas.microsoft.com/office/drawing/2014/main" xmlns="" val="20001"/>
                    </a:ext>
                  </a:extLst>
                </a:gridCol>
                <a:gridCol w="2076450">
                  <a:extLst>
                    <a:ext uri="{9D8B030D-6E8A-4147-A177-3AD203B41FA5}">
                      <a16:colId xmlns:a16="http://schemas.microsoft.com/office/drawing/2014/main" xmlns="" val="20002"/>
                    </a:ext>
                  </a:extLst>
                </a:gridCol>
                <a:gridCol w="2076450">
                  <a:extLst>
                    <a:ext uri="{9D8B030D-6E8A-4147-A177-3AD203B41FA5}">
                      <a16:colId xmlns:a16="http://schemas.microsoft.com/office/drawing/2014/main" xmlns="" val="20003"/>
                    </a:ext>
                  </a:extLst>
                </a:gridCol>
              </a:tblGrid>
              <a:tr h="159931">
                <a:tc>
                  <a:txBody>
                    <a:bodyPr/>
                    <a:lstStyle/>
                    <a:p>
                      <a:pPr>
                        <a:lnSpc>
                          <a:spcPct val="107000"/>
                        </a:lnSpc>
                        <a:spcAft>
                          <a:spcPts val="0"/>
                        </a:spcAft>
                      </a:pPr>
                      <a:r>
                        <a:rPr lang="en-US" sz="900" b="1" dirty="0">
                          <a:effectLst/>
                        </a:rPr>
                        <a:t>Επίπ</a:t>
                      </a:r>
                      <a:r>
                        <a:rPr lang="en-US" sz="900" b="1" dirty="0" err="1">
                          <a:effectLst/>
                        </a:rPr>
                        <a:t>εδο</a:t>
                      </a:r>
                      <a:r>
                        <a:rPr lang="en-US" sz="900" b="1" dirty="0">
                          <a:effectLst/>
                        </a:rPr>
                        <a:t> 3 </a:t>
                      </a:r>
                      <a:r>
                        <a:rPr lang="en-US" sz="900" b="1" dirty="0" err="1">
                          <a:effectLst/>
                        </a:rPr>
                        <a:t>Ανάλυση</a:t>
                      </a:r>
                      <a:r>
                        <a:rPr lang="en-US" sz="900" b="1" dirty="0">
                          <a:effectLst/>
                        </a:rPr>
                        <a:t> </a:t>
                      </a:r>
                      <a:endParaRPr lang="en-GB" sz="9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extLst>
                  <a:ext uri="{0D108BD9-81ED-4DB2-BD59-A6C34878D82A}">
                    <a16:rowId xmlns:a16="http://schemas.microsoft.com/office/drawing/2014/main" xmlns="" val="10000"/>
                  </a:ext>
                </a:extLst>
              </a:tr>
              <a:tr h="976754">
                <a:tc>
                  <a:txBody>
                    <a:bodyPr/>
                    <a:lstStyle/>
                    <a:p>
                      <a:pPr>
                        <a:lnSpc>
                          <a:spcPct val="107000"/>
                        </a:lnSpc>
                        <a:spcAft>
                          <a:spcPts val="0"/>
                        </a:spcAft>
                      </a:pPr>
                      <a:r>
                        <a:rPr lang="en-GB" sz="900" b="1" dirty="0">
                          <a:effectLst/>
                        </a:rPr>
                        <a:t> </a:t>
                      </a:r>
                      <a:endParaRPr lang="en-GB"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l-GR" sz="900" b="1" dirty="0">
                          <a:effectLst/>
                        </a:rPr>
                        <a:t>Πραγματικά Κόστη (Πραγματική Ποσότητα Εισροών </a:t>
                      </a:r>
                      <a:r>
                        <a:rPr lang="en-US" sz="900" b="1" dirty="0">
                          <a:effectLst/>
                        </a:rPr>
                        <a:t>x</a:t>
                      </a:r>
                      <a:r>
                        <a:rPr lang="el-GR" sz="900" b="1" dirty="0">
                          <a:effectLst/>
                        </a:rPr>
                        <a:t> Πραγματικές </a:t>
                      </a:r>
                      <a:r>
                        <a:rPr lang="en-US" sz="900" b="1" dirty="0">
                          <a:effectLst/>
                        </a:rPr>
                        <a:t>Price</a:t>
                      </a:r>
                      <a:r>
                        <a:rPr lang="el-GR" sz="900" b="1" dirty="0">
                          <a:effectLst/>
                        </a:rPr>
                        <a:t>) </a:t>
                      </a:r>
                      <a:endParaRPr lang="en-GB" sz="9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nchor="b"/>
                </a:tc>
                <a:tc>
                  <a:txBody>
                    <a:bodyPr/>
                    <a:lstStyle/>
                    <a:p>
                      <a:pPr algn="ctr">
                        <a:lnSpc>
                          <a:spcPct val="107000"/>
                        </a:lnSpc>
                        <a:spcAft>
                          <a:spcPts val="0"/>
                        </a:spcAft>
                      </a:pPr>
                      <a:r>
                        <a:rPr lang="el-GR" sz="900" b="1" dirty="0">
                          <a:effectLst/>
                        </a:rPr>
                        <a:t>Πραγματική Ποσότητα Εισροών </a:t>
                      </a:r>
                      <a:r>
                        <a:rPr lang="en-US" sz="900" b="1" dirty="0">
                          <a:effectLst/>
                        </a:rPr>
                        <a:t>x</a:t>
                      </a:r>
                      <a:r>
                        <a:rPr lang="el-GR" sz="900" b="1" dirty="0">
                          <a:effectLst/>
                        </a:rPr>
                        <a:t> Προϋπολογιστική Τιμή </a:t>
                      </a:r>
                      <a:endParaRPr lang="en-GB" sz="9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nchor="b"/>
                </a:tc>
                <a:tc>
                  <a:txBody>
                    <a:bodyPr/>
                    <a:lstStyle/>
                    <a:p>
                      <a:pPr algn="ctr">
                        <a:lnSpc>
                          <a:spcPct val="107000"/>
                        </a:lnSpc>
                        <a:spcAft>
                          <a:spcPts val="0"/>
                        </a:spcAft>
                      </a:pPr>
                      <a:r>
                        <a:rPr lang="el-GR" sz="900" b="1" dirty="0">
                          <a:effectLst/>
                        </a:rPr>
                        <a:t>Ευέλικτος Προϋπολογισμός (Προϋπολογιστικό Επιτρεπόμενη Ποσότητα Εισροών για την Πραγματική Παραγωγή </a:t>
                      </a:r>
                      <a:r>
                        <a:rPr lang="en-US" sz="900" b="1" dirty="0">
                          <a:effectLst/>
                        </a:rPr>
                        <a:t>x</a:t>
                      </a:r>
                      <a:r>
                        <a:rPr lang="el-GR" sz="900" b="1" dirty="0">
                          <a:effectLst/>
                        </a:rPr>
                        <a:t> Προϋπολογιστική Τιμή) </a:t>
                      </a:r>
                      <a:endParaRPr lang="en-GB" sz="9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nchor="b"/>
                </a:tc>
                <a:extLst>
                  <a:ext uri="{0D108BD9-81ED-4DB2-BD59-A6C34878D82A}">
                    <a16:rowId xmlns:a16="http://schemas.microsoft.com/office/drawing/2014/main" xmlns="" val="10001"/>
                  </a:ext>
                </a:extLst>
              </a:tr>
              <a:tr h="159931">
                <a:tc>
                  <a:txBody>
                    <a:bodyPr/>
                    <a:lstStyle/>
                    <a:p>
                      <a:pPr>
                        <a:lnSpc>
                          <a:spcPct val="107000"/>
                        </a:lnSpc>
                        <a:spcAft>
                          <a:spcPts val="0"/>
                        </a:spcAft>
                      </a:pPr>
                      <a:r>
                        <a:rPr lang="el-GR"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GB" sz="900">
                          <a:effectLst/>
                        </a:rPr>
                        <a:t>(1)</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914" marR="28914" marT="28914" marB="28914"/>
                </a:tc>
                <a:tc>
                  <a:txBody>
                    <a:bodyPr/>
                    <a:lstStyle/>
                    <a:p>
                      <a:pPr algn="ctr">
                        <a:lnSpc>
                          <a:spcPct val="107000"/>
                        </a:lnSpc>
                        <a:spcAft>
                          <a:spcPts val="0"/>
                        </a:spcAft>
                      </a:pPr>
                      <a:r>
                        <a:rPr lang="en-GB" sz="900">
                          <a:effectLst/>
                        </a:rPr>
                        <a:t>(2)</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914" marR="28914" marT="28914" marB="28914"/>
                </a:tc>
                <a:tc>
                  <a:txBody>
                    <a:bodyPr/>
                    <a:lstStyle/>
                    <a:p>
                      <a:pPr algn="ctr">
                        <a:lnSpc>
                          <a:spcPct val="107000"/>
                        </a:lnSpc>
                        <a:spcAft>
                          <a:spcPts val="0"/>
                        </a:spcAft>
                      </a:pPr>
                      <a:r>
                        <a:rPr lang="en-GB" sz="900">
                          <a:effectLst/>
                        </a:rPr>
                        <a:t>(3)</a:t>
                      </a:r>
                      <a:endParaRPr lang="en-GB" sz="9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28914" marR="28914" marT="28914" marB="28914"/>
                </a:tc>
                <a:extLst>
                  <a:ext uri="{0D108BD9-81ED-4DB2-BD59-A6C34878D82A}">
                    <a16:rowId xmlns:a16="http://schemas.microsoft.com/office/drawing/2014/main" xmlns="" val="10002"/>
                  </a:ext>
                </a:extLst>
              </a:tr>
              <a:tr h="262034">
                <a:tc>
                  <a:txBody>
                    <a:bodyPr/>
                    <a:lstStyle/>
                    <a:p>
                      <a:pPr>
                        <a:lnSpc>
                          <a:spcPct val="107000"/>
                        </a:lnSpc>
                        <a:spcAft>
                          <a:spcPts val="0"/>
                        </a:spcAft>
                      </a:pPr>
                      <a:r>
                        <a:rPr lang="en-US" sz="900">
                          <a:effectLst/>
                        </a:rPr>
                        <a:t>Άμεσα υλικά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(22.200 τ.μ. x $28/τ.μ.)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(22.200 τ.μ. x $30/τ.μ.)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l-GR" sz="900">
                          <a:effectLst/>
                        </a:rPr>
                        <a:t>(10.000 μονάδες </a:t>
                      </a:r>
                      <a:r>
                        <a:rPr lang="en-US" sz="900">
                          <a:effectLst/>
                        </a:rPr>
                        <a:t>x</a:t>
                      </a:r>
                      <a:r>
                        <a:rPr lang="el-GR" sz="900">
                          <a:effectLst/>
                        </a:rPr>
                        <a:t> 2 τ.μ./μονάδα </a:t>
                      </a:r>
                      <a:r>
                        <a:rPr lang="en-US" sz="900">
                          <a:effectLst/>
                        </a:rPr>
                        <a:t>x</a:t>
                      </a:r>
                      <a:r>
                        <a:rPr lang="el-GR" sz="900">
                          <a:effectLst/>
                        </a:rPr>
                        <a:t> $30/τ.μ.)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03"/>
                  </a:ext>
                </a:extLst>
              </a:tr>
              <a:tr h="159931">
                <a:tc>
                  <a:txBody>
                    <a:bodyPr/>
                    <a:lstStyle/>
                    <a:p>
                      <a:pPr>
                        <a:lnSpc>
                          <a:spcPct val="107000"/>
                        </a:lnSpc>
                        <a:spcAft>
                          <a:spcPts val="0"/>
                        </a:spcAft>
                      </a:pPr>
                      <a:r>
                        <a:rPr lang="el-GR"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$621.600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$666.000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$600.000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04"/>
                  </a:ext>
                </a:extLst>
              </a:tr>
              <a:tr h="1599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extLst>
                  <a:ext uri="{0D108BD9-81ED-4DB2-BD59-A6C34878D82A}">
                    <a16:rowId xmlns:a16="http://schemas.microsoft.com/office/drawing/2014/main" xmlns="" val="10005"/>
                  </a:ext>
                </a:extLst>
              </a:tr>
              <a:tr h="159931">
                <a:tc rowSpan="2">
                  <a:txBody>
                    <a:bodyPr/>
                    <a:lstStyle/>
                    <a:p>
                      <a:pPr>
                        <a:lnSpc>
                          <a:spcPct val="107000"/>
                        </a:lnSpc>
                        <a:spcAft>
                          <a:spcPts val="0"/>
                        </a:spcAft>
                      </a:pPr>
                      <a:r>
                        <a:rPr lang="en-US" sz="900">
                          <a:effectLst/>
                        </a:rPr>
                        <a:t>Επίπεδο 3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$44.400 Ε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$66.000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06"/>
                  </a:ext>
                </a:extLst>
              </a:tr>
              <a:tr h="262034">
                <a:tc vMerge="1">
                  <a:txBody>
                    <a:bodyPr/>
                    <a:lstStyle/>
                    <a:p>
                      <a:endParaRPr lang="en-GB"/>
                    </a:p>
                  </a:txBody>
                  <a:tcPr/>
                </a:tc>
                <a:tc>
                  <a:txBody>
                    <a:bodyPr/>
                    <a:lstStyle/>
                    <a:p>
                      <a:pPr algn="ctr">
                        <a:lnSpc>
                          <a:spcPct val="107000"/>
                        </a:lnSpc>
                        <a:spcAft>
                          <a:spcPts val="0"/>
                        </a:spcAft>
                      </a:pPr>
                      <a:r>
                        <a:rPr lang="en-US" sz="900">
                          <a:effectLst/>
                        </a:rPr>
                        <a:t>Απόκλιση Τιμής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Απόκλιση </a:t>
                      </a:r>
                      <a:r>
                        <a:rPr lang="el-GR" sz="900">
                          <a:effectLst/>
                        </a:rPr>
                        <a:t>αποτελεσματικότητας</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07"/>
                  </a:ext>
                </a:extLst>
              </a:tr>
              <a:tr h="159931">
                <a:tc rowSpan="2">
                  <a:txBody>
                    <a:bodyPr/>
                    <a:lstStyle/>
                    <a:p>
                      <a:pPr>
                        <a:lnSpc>
                          <a:spcPct val="107000"/>
                        </a:lnSpc>
                        <a:spcAft>
                          <a:spcPts val="0"/>
                        </a:spcAft>
                      </a:pPr>
                      <a:r>
                        <a:rPr lang="en-US" sz="900">
                          <a:effectLst/>
                        </a:rPr>
                        <a:t>Επίπεδο 2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gridSpan="3">
                  <a:txBody>
                    <a:bodyPr/>
                    <a:lstStyle/>
                    <a:p>
                      <a:pPr algn="ctr">
                        <a:lnSpc>
                          <a:spcPct val="107000"/>
                        </a:lnSpc>
                        <a:spcAft>
                          <a:spcPts val="0"/>
                        </a:spcAft>
                      </a:pPr>
                      <a:r>
                        <a:rPr lang="en-US" sz="900">
                          <a:effectLst/>
                        </a:rPr>
                        <a:t>$21.600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8"/>
                  </a:ext>
                </a:extLst>
              </a:tr>
              <a:tr h="159931">
                <a:tc vMerge="1">
                  <a:txBody>
                    <a:bodyPr/>
                    <a:lstStyle/>
                    <a:p>
                      <a:endParaRPr lang="en-GB"/>
                    </a:p>
                  </a:txBody>
                  <a:tcPr/>
                </a:tc>
                <a:tc gridSpan="3">
                  <a:txBody>
                    <a:bodyPr/>
                    <a:lstStyle/>
                    <a:p>
                      <a:pPr algn="ctr">
                        <a:lnSpc>
                          <a:spcPct val="107000"/>
                        </a:lnSpc>
                        <a:spcAft>
                          <a:spcPts val="0"/>
                        </a:spcAft>
                      </a:pPr>
                      <a:r>
                        <a:rPr lang="en-US" sz="900">
                          <a:effectLst/>
                        </a:rPr>
                        <a:t>Απόκλιση ευέλικτου προϋπολογισμού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09"/>
                  </a:ext>
                </a:extLst>
              </a:tr>
              <a:tr h="1599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extLst>
                  <a:ext uri="{0D108BD9-81ED-4DB2-BD59-A6C34878D82A}">
                    <a16:rowId xmlns:a16="http://schemas.microsoft.com/office/drawing/2014/main" xmlns="" val="10010"/>
                  </a:ext>
                </a:extLst>
              </a:tr>
              <a:tr h="364137">
                <a:tc>
                  <a:txBody>
                    <a:bodyPr/>
                    <a:lstStyle/>
                    <a:p>
                      <a:pPr>
                        <a:lnSpc>
                          <a:spcPct val="107000"/>
                        </a:lnSpc>
                        <a:spcAft>
                          <a:spcPts val="0"/>
                        </a:spcAft>
                      </a:pPr>
                      <a:r>
                        <a:rPr lang="en-US" sz="900">
                          <a:effectLst/>
                        </a:rPr>
                        <a:t>Άμεση εργασία παραγωγής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(9.000 ώρες x $22/ώρα)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(9.000 ώρες x $20/ώρα)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l-GR" sz="900">
                          <a:effectLst/>
                        </a:rPr>
                        <a:t>(10.000 μονάδες </a:t>
                      </a:r>
                      <a:r>
                        <a:rPr lang="en-US" sz="900">
                          <a:effectLst/>
                        </a:rPr>
                        <a:t>x</a:t>
                      </a:r>
                      <a:r>
                        <a:rPr lang="el-GR" sz="900">
                          <a:effectLst/>
                        </a:rPr>
                        <a:t> 0,8 ώρα/μονάδα </a:t>
                      </a:r>
                      <a:r>
                        <a:rPr lang="en-US" sz="900">
                          <a:effectLst/>
                        </a:rPr>
                        <a:t>x</a:t>
                      </a:r>
                      <a:r>
                        <a:rPr lang="el-GR" sz="900">
                          <a:effectLst/>
                        </a:rPr>
                        <a:t> $20/ώρα)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11"/>
                  </a:ext>
                </a:extLst>
              </a:tr>
              <a:tr h="159931">
                <a:tc>
                  <a:txBody>
                    <a:bodyPr/>
                    <a:lstStyle/>
                    <a:p>
                      <a:pPr>
                        <a:lnSpc>
                          <a:spcPct val="107000"/>
                        </a:lnSpc>
                        <a:spcAft>
                          <a:spcPts val="0"/>
                        </a:spcAft>
                      </a:pPr>
                      <a:r>
                        <a:rPr lang="el-GR"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$198.000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$180.000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$160.000</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12"/>
                  </a:ext>
                </a:extLst>
              </a:tr>
              <a:tr h="1599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extLst>
                  <a:ext uri="{0D108BD9-81ED-4DB2-BD59-A6C34878D82A}">
                    <a16:rowId xmlns:a16="http://schemas.microsoft.com/office/drawing/2014/main" xmlns="" val="10013"/>
                  </a:ext>
                </a:extLst>
              </a:tr>
              <a:tr h="159931">
                <a:tc rowSpan="2">
                  <a:txBody>
                    <a:bodyPr/>
                    <a:lstStyle/>
                    <a:p>
                      <a:pPr>
                        <a:lnSpc>
                          <a:spcPct val="107000"/>
                        </a:lnSpc>
                        <a:spcAft>
                          <a:spcPts val="0"/>
                        </a:spcAft>
                      </a:pPr>
                      <a:r>
                        <a:rPr lang="en-US" sz="900">
                          <a:effectLst/>
                        </a:rPr>
                        <a:t>Επίπεδο 3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gn="ctr">
                        <a:lnSpc>
                          <a:spcPct val="107000"/>
                        </a:lnSpc>
                        <a:spcAft>
                          <a:spcPts val="0"/>
                        </a:spcAft>
                      </a:pPr>
                      <a:r>
                        <a:rPr lang="en-US" sz="900">
                          <a:effectLst/>
                        </a:rPr>
                        <a:t>$18.000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$20.000 Δ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14"/>
                  </a:ext>
                </a:extLst>
              </a:tr>
              <a:tr h="262034">
                <a:tc vMerge="1">
                  <a:txBody>
                    <a:bodyPr/>
                    <a:lstStyle/>
                    <a:p>
                      <a:endParaRPr lang="en-GB"/>
                    </a:p>
                  </a:txBody>
                  <a:tcPr/>
                </a:tc>
                <a:tc>
                  <a:txBody>
                    <a:bodyPr/>
                    <a:lstStyle/>
                    <a:p>
                      <a:pPr algn="ctr">
                        <a:lnSpc>
                          <a:spcPct val="107000"/>
                        </a:lnSpc>
                        <a:spcAft>
                          <a:spcPts val="0"/>
                        </a:spcAft>
                      </a:pPr>
                      <a:r>
                        <a:rPr lang="en-US" sz="900">
                          <a:effectLst/>
                        </a:rPr>
                        <a:t>Απόκλιση τιμής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gn="ctr">
                        <a:lnSpc>
                          <a:spcPct val="107000"/>
                        </a:lnSpc>
                        <a:spcAft>
                          <a:spcPts val="0"/>
                        </a:spcAft>
                      </a:pPr>
                      <a:r>
                        <a:rPr lang="en-US" sz="900">
                          <a:effectLst/>
                        </a:rPr>
                        <a:t>Απόκλιση </a:t>
                      </a:r>
                      <a:r>
                        <a:rPr lang="el-GR" sz="900">
                          <a:effectLst/>
                        </a:rPr>
                        <a:t>αποτελεσματικότητας</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extLst>
                  <a:ext uri="{0D108BD9-81ED-4DB2-BD59-A6C34878D82A}">
                    <a16:rowId xmlns:a16="http://schemas.microsoft.com/office/drawing/2014/main" xmlns="" val="10015"/>
                  </a:ext>
                </a:extLst>
              </a:tr>
              <a:tr h="159931">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28914" marR="28914" marT="28914" marB="28914"/>
                </a:tc>
                <a:extLst>
                  <a:ext uri="{0D108BD9-81ED-4DB2-BD59-A6C34878D82A}">
                    <a16:rowId xmlns:a16="http://schemas.microsoft.com/office/drawing/2014/main" xmlns="" val="10016"/>
                  </a:ext>
                </a:extLst>
              </a:tr>
              <a:tr h="159931">
                <a:tc rowSpan="2">
                  <a:txBody>
                    <a:bodyPr/>
                    <a:lstStyle/>
                    <a:p>
                      <a:pPr>
                        <a:lnSpc>
                          <a:spcPct val="107000"/>
                        </a:lnSpc>
                        <a:spcAft>
                          <a:spcPts val="0"/>
                        </a:spcAft>
                      </a:pPr>
                      <a:r>
                        <a:rPr lang="en-US" sz="900">
                          <a:effectLst/>
                        </a:rPr>
                        <a:t>Επίπεδο 2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gridSpan="3">
                  <a:txBody>
                    <a:bodyPr/>
                    <a:lstStyle/>
                    <a:p>
                      <a:pPr algn="ctr">
                        <a:lnSpc>
                          <a:spcPct val="107000"/>
                        </a:lnSpc>
                        <a:spcAft>
                          <a:spcPts val="0"/>
                        </a:spcAft>
                      </a:pPr>
                      <a:r>
                        <a:rPr lang="en-US" sz="900">
                          <a:effectLst/>
                        </a:rPr>
                        <a:t>$38.000 Δ</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7"/>
                  </a:ext>
                </a:extLst>
              </a:tr>
              <a:tr h="159931">
                <a:tc vMerge="1">
                  <a:txBody>
                    <a:bodyPr/>
                    <a:lstStyle/>
                    <a:p>
                      <a:endParaRPr lang="en-GB"/>
                    </a:p>
                  </a:txBody>
                  <a:tcPr/>
                </a:tc>
                <a:tc gridSpan="3">
                  <a:txBody>
                    <a:bodyPr/>
                    <a:lstStyle/>
                    <a:p>
                      <a:pPr algn="ctr">
                        <a:lnSpc>
                          <a:spcPct val="107000"/>
                        </a:lnSpc>
                        <a:spcAft>
                          <a:spcPts val="0"/>
                        </a:spcAft>
                      </a:pPr>
                      <a:r>
                        <a:rPr lang="en-US" sz="900">
                          <a:effectLst/>
                        </a:rPr>
                        <a:t>Απόκλιση ευέλικτου προϋπολογισμού </a:t>
                      </a:r>
                      <a:endParaRPr lang="en-GB" sz="9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8"/>
                  </a:ext>
                </a:extLst>
              </a:tr>
              <a:tr h="159931">
                <a:tc gridSpan="4">
                  <a:txBody>
                    <a:bodyPr/>
                    <a:lstStyle/>
                    <a:p>
                      <a:pPr>
                        <a:lnSpc>
                          <a:spcPct val="107000"/>
                        </a:lnSpc>
                        <a:spcAft>
                          <a:spcPts val="0"/>
                        </a:spcAft>
                      </a:pPr>
                      <a:r>
                        <a:rPr lang="el-GR" sz="900" baseline="30000" dirty="0">
                          <a:effectLst/>
                        </a:rPr>
                        <a:t>α</a:t>
                      </a:r>
                      <a:r>
                        <a:rPr lang="el-GR" sz="900" dirty="0">
                          <a:effectLst/>
                        </a:rPr>
                        <a:t>Θ = θετική επίδραση στα λειτουργικά έσοδα, Δ = αρνητική επίδραση στα λειτουργικά έσοδα. </a:t>
                      </a:r>
                      <a:endParaRPr lang="en-GB" sz="900"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28914" marR="28914" marT="28914" marB="28914"/>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9"/>
                  </a:ext>
                </a:extLst>
              </a:tr>
            </a:tbl>
          </a:graphicData>
        </a:graphic>
      </p:graphicFrame>
    </p:spTree>
    <p:extLst>
      <p:ext uri="{BB962C8B-B14F-4D97-AF65-F5344CB8AC3E}">
        <p14:creationId xmlns:p14="http://schemas.microsoft.com/office/powerpoint/2010/main" xmlns="" val="1788618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Σύνοψη Αναλύσεων Διακύμανσης </a:t>
            </a:r>
            <a:endParaRPr lang="en-US" b="1" dirty="0">
              <a:latin typeface="+mj-lt"/>
            </a:endParaRPr>
          </a:p>
        </p:txBody>
      </p:sp>
      <p:pic>
        <p:nvPicPr>
          <p:cNvPr id="5" name="Picture 6" descr="Flowchart shows the summary of level 1, level 2, and level 3 of variance analyses.&#10;&#10;&quot;The details of the flowchart are as follows:&#10;(a) Level 1: Static-budget variance for operating income $93,100 unfavorable effect on operating income.&#10;(b) Level 2: Level 1 split into two below mentioned&#10;• Flexible-budget variance for operating income of $29,100 unfavorable effect on operating income.&#10;• Sales-volume variance for operating income of $64,000 unfavorable effect on operating income.&#10;(c) Flexible-budget variance splits into its individual line items mentioned below&#10;• Selling price variance of $50,000 favorable effect on operating income.&#10;• Direct materials variance of $21,600 unfavorable effect on operating income.&#10;• Direct manufacturing labor variance of $38,000 unfavorable effect on operating income.&#10;• Variable manufacturing overhead variance of $10,500 unfavorable effect on operating income.&#10;• Fixed manufacturing overhead variance of $9,000 unfavorable effect on operating income.&#10;(d) Level 3: &#10;1. Direct material variance splits into the two below mentioned variances.&#10;• Direct materials price variance of $44,400 favorable effect on operating income.&#10;• Direct materials efficiency variance of $66,000 unfavorable effect on operating income.&#10;2. Direct manufacturing labor variance splits into the two below mentioned variances.&#10;• Direct manufacturing labor price variance of $18,000 unfavorable effect on operating income.&#10;• Direct manufacturing labor efficiency variance of $20,000 unfavorable effect on operating income.&#10;&quot;&#10;"/>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tretch>
            <a:fillRect/>
          </a:stretch>
        </p:blipFill>
        <p:spPr bwMode="auto">
          <a:xfrm>
            <a:off x="1100137" y="1943894"/>
            <a:ext cx="6943725" cy="3838575"/>
          </a:xfrm>
          <a:prstGeom prst="rect">
            <a:avLst/>
          </a:prstGeom>
          <a:noFill/>
          <a:ln>
            <a:noFill/>
          </a:ln>
          <a:extLst>
            <a:ext uri="{909E8E84-426E-40DD-AFC4-6F175D3DCCD1}">
              <a14:hiddenFill xmlns:a14="http://schemas.microsoft.com/office/drawing/2010/main" xmlns="">
                <a:solidFill>
                  <a:schemeClr val="accent1">
                    <a:alpha val="70195"/>
                  </a:schemeClr>
                </a:solidFill>
              </a14:hiddenFill>
            </a:ext>
            <a:ext uri="{91240B29-F687-4F45-9708-019B960494DF}">
              <a14:hiddenLine xmlns:a14="http://schemas.microsoft.com/office/drawing/2010/main" xmlns="" w="9525" algn="ctr">
                <a:solidFill>
                  <a:schemeClr val="tx1"/>
                </a:solidFill>
                <a:miter lim="800000"/>
                <a:headEnd/>
                <a:tailEnd/>
              </a14:hiddenLine>
            </a:ext>
          </a:extLst>
        </p:spPr>
      </p:pic>
      <p:sp>
        <p:nvSpPr>
          <p:cNvPr id="3" name="Rectangle 2"/>
          <p:cNvSpPr/>
          <p:nvPr/>
        </p:nvSpPr>
        <p:spPr>
          <a:xfrm>
            <a:off x="685800" y="2057400"/>
            <a:ext cx="1295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a:solidFill>
                  <a:schemeClr val="tx1"/>
                </a:solidFill>
              </a:rPr>
              <a:t>Επίπεδο 1</a:t>
            </a:r>
            <a:endParaRPr lang="en-GB" sz="1000" dirty="0" err="1">
              <a:solidFill>
                <a:schemeClr val="tx1"/>
              </a:solidFill>
            </a:endParaRPr>
          </a:p>
        </p:txBody>
      </p:sp>
      <p:sp>
        <p:nvSpPr>
          <p:cNvPr id="6" name="Rectangle 5"/>
          <p:cNvSpPr/>
          <p:nvPr/>
        </p:nvSpPr>
        <p:spPr>
          <a:xfrm>
            <a:off x="685800" y="2879142"/>
            <a:ext cx="1295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a:solidFill>
                  <a:schemeClr val="tx1"/>
                </a:solidFill>
              </a:rPr>
              <a:t>Επίπεδο 2</a:t>
            </a:r>
            <a:endParaRPr lang="en-GB" sz="1000" dirty="0" err="1">
              <a:solidFill>
                <a:schemeClr val="tx1"/>
              </a:solidFill>
            </a:endParaRPr>
          </a:p>
        </p:txBody>
      </p:sp>
      <p:sp>
        <p:nvSpPr>
          <p:cNvPr id="7" name="Rectangle 6"/>
          <p:cNvSpPr/>
          <p:nvPr/>
        </p:nvSpPr>
        <p:spPr>
          <a:xfrm>
            <a:off x="723900" y="3700884"/>
            <a:ext cx="1295400" cy="10997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a:solidFill>
                  <a:schemeClr val="tx1"/>
                </a:solidFill>
              </a:rPr>
              <a:t>Μεμονωμένα στοιχεία γραμμής απόκλισης ευέλικτου προϋπολογισμού Επιπέδου 2 </a:t>
            </a:r>
            <a:endParaRPr lang="en-GB" sz="1000" dirty="0" err="1">
              <a:solidFill>
                <a:schemeClr val="tx1"/>
              </a:solidFill>
            </a:endParaRPr>
          </a:p>
        </p:txBody>
      </p:sp>
      <p:sp>
        <p:nvSpPr>
          <p:cNvPr id="8" name="Rectangle 7"/>
          <p:cNvSpPr/>
          <p:nvPr/>
        </p:nvSpPr>
        <p:spPr>
          <a:xfrm>
            <a:off x="685800" y="5101034"/>
            <a:ext cx="1295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dirty="0">
                <a:solidFill>
                  <a:schemeClr val="tx1"/>
                </a:solidFill>
              </a:rPr>
              <a:t>Επίπεδο 3</a:t>
            </a:r>
            <a:endParaRPr lang="en-GB" sz="1000" dirty="0" err="1">
              <a:solidFill>
                <a:schemeClr val="tx1"/>
              </a:solidFill>
            </a:endParaRPr>
          </a:p>
        </p:txBody>
      </p:sp>
      <p:sp>
        <p:nvSpPr>
          <p:cNvPr id="9" name="Rectangle 8"/>
          <p:cNvSpPr/>
          <p:nvPr/>
        </p:nvSpPr>
        <p:spPr>
          <a:xfrm>
            <a:off x="4060031" y="1507542"/>
            <a:ext cx="1905000" cy="109971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a:solidFill>
                  <a:schemeClr val="tx1"/>
                </a:solidFill>
              </a:rPr>
              <a:t>Απόκλιση στατικού προϋπολογισμού για τα λειτουργικά έσοδα $93.100 Δ</a:t>
            </a:r>
            <a:endParaRPr lang="en-GB" sz="1000" dirty="0" err="1">
              <a:solidFill>
                <a:schemeClr val="tx1"/>
              </a:solidFill>
            </a:endParaRPr>
          </a:p>
        </p:txBody>
      </p:sp>
      <p:sp>
        <p:nvSpPr>
          <p:cNvPr id="10" name="Rectangle 9"/>
          <p:cNvSpPr/>
          <p:nvPr/>
        </p:nvSpPr>
        <p:spPr>
          <a:xfrm>
            <a:off x="1977231" y="2844962"/>
            <a:ext cx="2015330" cy="71575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ευέλικτου προϋπολογισμού για τα λειτουργικά έσοδα $29.100 Δ</a:t>
            </a:r>
            <a:endParaRPr lang="en-GB" sz="1000" dirty="0" err="1">
              <a:solidFill>
                <a:schemeClr val="tx1"/>
              </a:solidFill>
            </a:endParaRPr>
          </a:p>
        </p:txBody>
      </p:sp>
      <p:sp>
        <p:nvSpPr>
          <p:cNvPr id="11" name="Rectangle 10"/>
          <p:cNvSpPr/>
          <p:nvPr/>
        </p:nvSpPr>
        <p:spPr>
          <a:xfrm>
            <a:off x="5977731" y="2844962"/>
            <a:ext cx="2015330" cy="71575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όγκου-πωλήσεων για τα λειτουργικά έσοδα $64.000 Δ</a:t>
            </a:r>
            <a:endParaRPr lang="en-GB" sz="1000" dirty="0" err="1">
              <a:solidFill>
                <a:schemeClr val="tx1"/>
              </a:solidFill>
            </a:endParaRPr>
          </a:p>
        </p:txBody>
      </p:sp>
      <p:sp>
        <p:nvSpPr>
          <p:cNvPr id="12" name="Rectangle 11"/>
          <p:cNvSpPr/>
          <p:nvPr/>
        </p:nvSpPr>
        <p:spPr>
          <a:xfrm>
            <a:off x="1977231" y="3776614"/>
            <a:ext cx="1223169" cy="79538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err="1">
                <a:solidFill>
                  <a:schemeClr val="tx1"/>
                </a:solidFill>
              </a:rPr>
              <a:t>Τιμή</a:t>
            </a:r>
            <a:r>
              <a:rPr lang="en-US" sz="1000" b="1" dirty="0">
                <a:solidFill>
                  <a:schemeClr val="tx1"/>
                </a:solidFill>
              </a:rPr>
              <a:t> π</a:t>
            </a:r>
            <a:r>
              <a:rPr lang="en-US" sz="1000" b="1" dirty="0" err="1">
                <a:solidFill>
                  <a:schemeClr val="tx1"/>
                </a:solidFill>
              </a:rPr>
              <a:t>ώλησης</a:t>
            </a:r>
            <a:r>
              <a:rPr lang="en-US" sz="1000" b="1" dirty="0">
                <a:solidFill>
                  <a:schemeClr val="tx1"/>
                </a:solidFill>
              </a:rPr>
              <a:t> απ</a:t>
            </a:r>
            <a:r>
              <a:rPr lang="en-US" sz="1000" b="1" dirty="0" err="1">
                <a:solidFill>
                  <a:schemeClr val="tx1"/>
                </a:solidFill>
              </a:rPr>
              <a:t>όκλιση</a:t>
            </a:r>
            <a:r>
              <a:rPr lang="en-US" sz="1000" b="1" dirty="0">
                <a:solidFill>
                  <a:schemeClr val="tx1"/>
                </a:solidFill>
              </a:rPr>
              <a:t> $50.</a:t>
            </a:r>
            <a:r>
              <a:rPr lang="en-GB" sz="1000" b="1" dirty="0">
                <a:solidFill>
                  <a:schemeClr val="tx1"/>
                </a:solidFill>
              </a:rPr>
              <a:t>000 Θ</a:t>
            </a:r>
            <a:endParaRPr lang="en-GB" sz="1000" dirty="0">
              <a:solidFill>
                <a:schemeClr val="tx1"/>
              </a:solidFill>
            </a:endParaRPr>
          </a:p>
        </p:txBody>
      </p:sp>
      <p:sp>
        <p:nvSpPr>
          <p:cNvPr id="13" name="Rectangle 12"/>
          <p:cNvSpPr/>
          <p:nvPr/>
        </p:nvSpPr>
        <p:spPr>
          <a:xfrm>
            <a:off x="3222227" y="3776614"/>
            <a:ext cx="1223169" cy="79538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err="1">
                <a:solidFill>
                  <a:schemeClr val="tx1"/>
                </a:solidFill>
              </a:rPr>
              <a:t>Άμεσ</a:t>
            </a:r>
            <a:r>
              <a:rPr lang="en-US" sz="1000" b="1" dirty="0">
                <a:solidFill>
                  <a:schemeClr val="tx1"/>
                </a:solidFill>
              </a:rPr>
              <a:t>α υλικά απόκλιση $21.</a:t>
            </a:r>
            <a:r>
              <a:rPr lang="en-GB" sz="1000" b="1" dirty="0">
                <a:solidFill>
                  <a:schemeClr val="tx1"/>
                </a:solidFill>
              </a:rPr>
              <a:t>600 Δ</a:t>
            </a:r>
            <a:endParaRPr lang="en-GB" sz="1000" dirty="0">
              <a:solidFill>
                <a:schemeClr val="tx1"/>
              </a:solidFill>
            </a:endParaRPr>
          </a:p>
        </p:txBody>
      </p:sp>
      <p:sp>
        <p:nvSpPr>
          <p:cNvPr id="14" name="Rectangle 13"/>
          <p:cNvSpPr/>
          <p:nvPr/>
        </p:nvSpPr>
        <p:spPr>
          <a:xfrm>
            <a:off x="4458096" y="3776614"/>
            <a:ext cx="1223169" cy="79538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άμεσης εργασίας παραγωγής $38.000 Δ</a:t>
            </a:r>
            <a:endParaRPr lang="en-GB" sz="1000" dirty="0">
              <a:solidFill>
                <a:schemeClr val="tx1"/>
              </a:solidFill>
            </a:endParaRPr>
          </a:p>
        </p:txBody>
      </p:sp>
      <p:sp>
        <p:nvSpPr>
          <p:cNvPr id="15" name="Rectangle 14"/>
          <p:cNvSpPr/>
          <p:nvPr/>
        </p:nvSpPr>
        <p:spPr>
          <a:xfrm>
            <a:off x="5652094" y="3776614"/>
            <a:ext cx="1358305" cy="79538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μεταβλητών γενικών βιομηχανικών εξόδων $10.500 Δ</a:t>
            </a:r>
            <a:endParaRPr lang="en-GB" sz="1000" dirty="0">
              <a:solidFill>
                <a:schemeClr val="tx1"/>
              </a:solidFill>
            </a:endParaRPr>
          </a:p>
        </p:txBody>
      </p:sp>
      <p:sp>
        <p:nvSpPr>
          <p:cNvPr id="16" name="Rectangle 15"/>
          <p:cNvSpPr/>
          <p:nvPr/>
        </p:nvSpPr>
        <p:spPr>
          <a:xfrm>
            <a:off x="6915546" y="3776614"/>
            <a:ext cx="1223169" cy="79538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σταθερών γενικών βιομηχανικών εξόδων $9.000 Δ</a:t>
            </a:r>
            <a:endParaRPr lang="en-GB" sz="1000" dirty="0">
              <a:solidFill>
                <a:schemeClr val="tx1"/>
              </a:solidFill>
            </a:endParaRPr>
          </a:p>
        </p:txBody>
      </p:sp>
      <p:sp>
        <p:nvSpPr>
          <p:cNvPr id="17" name="Rectangle 16"/>
          <p:cNvSpPr/>
          <p:nvPr/>
        </p:nvSpPr>
        <p:spPr>
          <a:xfrm>
            <a:off x="2574427" y="4805549"/>
            <a:ext cx="1223169" cy="79538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000" b="1" dirty="0">
                <a:solidFill>
                  <a:schemeClr val="tx1"/>
                </a:solidFill>
              </a:rPr>
              <a:t>Απόκλιση τιμής άμεσων υλικών</a:t>
            </a:r>
            <a:endParaRPr lang="en-GB" sz="1000" dirty="0">
              <a:solidFill>
                <a:schemeClr val="tx1"/>
              </a:solidFill>
            </a:endParaRPr>
          </a:p>
          <a:p>
            <a:r>
              <a:rPr lang="el-GR" sz="1000" b="1" dirty="0">
                <a:solidFill>
                  <a:schemeClr val="tx1"/>
                </a:solidFill>
              </a:rPr>
              <a:t>$44.400 Θ</a:t>
            </a:r>
            <a:endParaRPr lang="en-GB" sz="1000" dirty="0">
              <a:solidFill>
                <a:schemeClr val="tx1"/>
              </a:solidFill>
            </a:endParaRPr>
          </a:p>
        </p:txBody>
      </p:sp>
      <p:sp>
        <p:nvSpPr>
          <p:cNvPr id="18" name="Rectangle 17"/>
          <p:cNvSpPr/>
          <p:nvPr/>
        </p:nvSpPr>
        <p:spPr>
          <a:xfrm>
            <a:off x="3779238" y="4805549"/>
            <a:ext cx="1223169" cy="79538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000" b="1" dirty="0">
                <a:solidFill>
                  <a:schemeClr val="tx1"/>
                </a:solidFill>
              </a:rPr>
              <a:t>Απόκλιση αποτελεσματικότητας</a:t>
            </a:r>
            <a:r>
              <a:rPr lang="el-GR" sz="1000" dirty="0">
                <a:solidFill>
                  <a:schemeClr val="tx1"/>
                </a:solidFill>
              </a:rPr>
              <a:t> </a:t>
            </a:r>
            <a:r>
              <a:rPr lang="el-GR" sz="1000" b="1" dirty="0">
                <a:solidFill>
                  <a:schemeClr val="tx1"/>
                </a:solidFill>
              </a:rPr>
              <a:t>άμεσων υλικών $66.000 Δ</a:t>
            </a:r>
            <a:endParaRPr lang="en-GB" sz="1000" dirty="0">
              <a:solidFill>
                <a:schemeClr val="tx1"/>
              </a:solidFill>
            </a:endParaRPr>
          </a:p>
        </p:txBody>
      </p:sp>
      <p:sp>
        <p:nvSpPr>
          <p:cNvPr id="19" name="Rectangle 18"/>
          <p:cNvSpPr/>
          <p:nvPr/>
        </p:nvSpPr>
        <p:spPr>
          <a:xfrm>
            <a:off x="4984049" y="4805549"/>
            <a:ext cx="1223169" cy="79538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000" b="1" dirty="0">
                <a:solidFill>
                  <a:schemeClr val="tx1"/>
                </a:solidFill>
              </a:rPr>
              <a:t>Απόκλιση τιμής άμεσης εργασίας παραγωγής</a:t>
            </a:r>
            <a:endParaRPr lang="en-GB" sz="1000" dirty="0">
              <a:solidFill>
                <a:schemeClr val="tx1"/>
              </a:solidFill>
            </a:endParaRPr>
          </a:p>
          <a:p>
            <a:r>
              <a:rPr lang="el-GR" sz="1000" b="1" dirty="0">
                <a:solidFill>
                  <a:schemeClr val="tx1"/>
                </a:solidFill>
              </a:rPr>
              <a:t>$18.000 Δ</a:t>
            </a:r>
            <a:endParaRPr lang="en-GB" sz="1000" dirty="0">
              <a:solidFill>
                <a:schemeClr val="tx1"/>
              </a:solidFill>
            </a:endParaRPr>
          </a:p>
        </p:txBody>
      </p:sp>
      <p:sp>
        <p:nvSpPr>
          <p:cNvPr id="20" name="Rectangle 19"/>
          <p:cNvSpPr/>
          <p:nvPr/>
        </p:nvSpPr>
        <p:spPr>
          <a:xfrm>
            <a:off x="6188860" y="4805549"/>
            <a:ext cx="1431140" cy="79538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000" b="1" dirty="0">
                <a:solidFill>
                  <a:schemeClr val="tx1"/>
                </a:solidFill>
              </a:rPr>
              <a:t>Απόκλιση αποτελεσματικότητας</a:t>
            </a:r>
            <a:r>
              <a:rPr lang="el-GR" sz="1000" dirty="0">
                <a:solidFill>
                  <a:schemeClr val="tx1"/>
                </a:solidFill>
              </a:rPr>
              <a:t> </a:t>
            </a:r>
            <a:r>
              <a:rPr lang="el-GR" sz="1000" b="1" dirty="0">
                <a:solidFill>
                  <a:schemeClr val="tx1"/>
                </a:solidFill>
              </a:rPr>
              <a:t>άμεσης εργασίας παραγωγής</a:t>
            </a:r>
            <a:endParaRPr lang="en-GB" sz="1000" dirty="0">
              <a:solidFill>
                <a:schemeClr val="tx1"/>
              </a:solidFill>
            </a:endParaRPr>
          </a:p>
          <a:p>
            <a:r>
              <a:rPr lang="el-GR" sz="1000" b="1" dirty="0">
                <a:solidFill>
                  <a:schemeClr val="tx1"/>
                </a:solidFill>
              </a:rPr>
              <a:t>$20.000 Δ</a:t>
            </a:r>
            <a:endParaRPr lang="en-GB" sz="1000" dirty="0">
              <a:solidFill>
                <a:schemeClr val="tx1"/>
              </a:solidFill>
            </a:endParaRPr>
          </a:p>
        </p:txBody>
      </p:sp>
    </p:spTree>
    <p:extLst>
      <p:ext uri="{BB962C8B-B14F-4D97-AF65-F5344CB8AC3E}">
        <p14:creationId xmlns:p14="http://schemas.microsoft.com/office/powerpoint/2010/main" xmlns="" val="2068881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490220"/>
            <a:ext cx="8229600" cy="1097280"/>
          </a:xfrm>
        </p:spPr>
        <p:txBody>
          <a:bodyPr/>
          <a:lstStyle/>
          <a:p>
            <a:r>
              <a:rPr lang="el-GR" dirty="0"/>
              <a:t>Αποκτώντας τις Προϋπολογιστικές Τιμές Εισροών και τις Προϋπολογιστικές Ποσότητες Εισροών</a:t>
            </a:r>
            <a:endParaRPr lang="en-US" b="1" dirty="0">
              <a:latin typeface="+mj-lt"/>
            </a:endParaRPr>
          </a:p>
        </p:txBody>
      </p:sp>
      <p:sp>
        <p:nvSpPr>
          <p:cNvPr id="3" name="Content Placeholder 1"/>
          <p:cNvSpPr>
            <a:spLocks noGrp="1"/>
          </p:cNvSpPr>
          <p:nvPr>
            <p:ph idx="1"/>
          </p:nvPr>
        </p:nvSpPr>
        <p:spPr>
          <a:xfrm>
            <a:off x="457200" y="1905000"/>
            <a:ext cx="8229600" cy="3429000"/>
          </a:xfrm>
        </p:spPr>
        <p:txBody>
          <a:bodyPr>
            <a:normAutofit/>
          </a:bodyPr>
          <a:lstStyle/>
          <a:p>
            <a:pPr marL="0" indent="0">
              <a:buFont typeface="Wingdings 2" panose="05020102010507070707" pitchFamily="18" charset="2"/>
              <a:buNone/>
            </a:pPr>
            <a:r>
              <a:rPr lang="el-GR" altLang="en-US" sz="2400" dirty="0"/>
              <a:t>Οι προϋπολογιζόμενες τιμές εισροών και ποσότητες εισροών μπορούν να ληφθούν από διάφορες πηγές, συμπεριλαμβανομένων των πραγματικών δεδομένων εισροών από προηγούμενες περιόδους, των δεδομένων από άλλες εταιρείες που έχουν παρόμοιες διαδικασίες και πρότυπα που έχουν αναπτυχθεί από την ίδια την επιχείρηση. Ένα πρότυπο είναι μια προσεκτικά καθορισμένη τιμή, κόστος ή ποσότητα που χρησιμοποιείται ως σημείο αναφοράς για την αξιολόγηση της απόδοσης.</a:t>
            </a:r>
          </a:p>
        </p:txBody>
      </p:sp>
    </p:spTree>
    <p:extLst>
      <p:ext uri="{BB962C8B-B14F-4D97-AF65-F5344CB8AC3E}">
        <p14:creationId xmlns:p14="http://schemas.microsoft.com/office/powerpoint/2010/main" xmlns="" val="3687550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 και Ημερολογιακές Εγγραφές</a:t>
            </a:r>
            <a:endParaRPr lang="en-US" b="1" dirty="0">
              <a:latin typeface="+mj-lt"/>
            </a:endParaRPr>
          </a:p>
        </p:txBody>
      </p:sp>
      <p:sp>
        <p:nvSpPr>
          <p:cNvPr id="3" name="Content Placeholder 1"/>
          <p:cNvSpPr>
            <a:spLocks noGrp="1"/>
          </p:cNvSpPr>
          <p:nvPr>
            <p:ph idx="1"/>
          </p:nvPr>
        </p:nvSpPr>
        <p:spPr/>
        <p:txBody>
          <a:bodyPr>
            <a:normAutofit/>
          </a:bodyPr>
          <a:lstStyle/>
          <a:p>
            <a:r>
              <a:rPr lang="el-GR" altLang="en-US" sz="2400" dirty="0"/>
              <a:t>Κάθε απόκλιση πρέπει να καταγράφεται</a:t>
            </a:r>
            <a:r>
              <a:rPr lang="en-US" altLang="en-US" sz="2400" dirty="0"/>
              <a:t>.</a:t>
            </a:r>
          </a:p>
          <a:p>
            <a:r>
              <a:rPr lang="el-GR" altLang="en-US" sz="2400" dirty="0"/>
              <a:t>Κάθε απόκλιση έχει το δικό της λογαριασμό</a:t>
            </a:r>
            <a:r>
              <a:rPr lang="en-US" altLang="en-US" sz="2400" dirty="0"/>
              <a:t>.</a:t>
            </a:r>
          </a:p>
          <a:p>
            <a:r>
              <a:rPr lang="el-GR" altLang="en-US" sz="2400" dirty="0"/>
              <a:t>Οι θετικές αποκλίσεις είναι πιστώσεις και οι αρνητικές αποκλίσεις είναι χρεώσεις</a:t>
            </a:r>
            <a:r>
              <a:rPr lang="en-US" altLang="en-US" sz="2400" dirty="0"/>
              <a:t>.</a:t>
            </a:r>
          </a:p>
          <a:p>
            <a:r>
              <a:rPr lang="el-GR" altLang="en-US" sz="2400" dirty="0"/>
              <a:t>Οι λογαριασμοί αποκλίσεων γενικά κλείνουν στο κόστος πωληθέντων αγαθών στο τέλος της περιόδου, εάν είναι ασήμαντοι</a:t>
            </a:r>
            <a:r>
              <a:rPr lang="en-US" altLang="en-US" sz="2400" dirty="0"/>
              <a:t>.</a:t>
            </a:r>
          </a:p>
        </p:txBody>
      </p:sp>
    </p:spTree>
    <p:extLst>
      <p:ext uri="{BB962C8B-B14F-4D97-AF65-F5344CB8AC3E}">
        <p14:creationId xmlns:p14="http://schemas.microsoft.com/office/powerpoint/2010/main" xmlns="" val="3470964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b="1" dirty="0">
                <a:latin typeface="+mj-lt"/>
              </a:rPr>
              <a:t>Μαθησιακοί Στόχοι</a:t>
            </a:r>
            <a:r>
              <a:rPr lang="en-US" b="1" dirty="0">
                <a:latin typeface="+mj-lt"/>
              </a:rPr>
              <a:t> </a:t>
            </a:r>
            <a:r>
              <a:rPr lang="en-US" sz="2200" b="0" dirty="0">
                <a:latin typeface="+mj-lt"/>
              </a:rPr>
              <a:t>(</a:t>
            </a:r>
            <a:r>
              <a:rPr lang="el-GR" sz="2200" b="0" dirty="0">
                <a:latin typeface="+mj-lt"/>
              </a:rPr>
              <a:t>1 από 2</a:t>
            </a:r>
            <a:r>
              <a:rPr lang="en-US" sz="2200" b="0" dirty="0">
                <a:latin typeface="+mj-lt"/>
              </a:rPr>
              <a:t>) </a:t>
            </a:r>
          </a:p>
        </p:txBody>
      </p:sp>
      <p:sp>
        <p:nvSpPr>
          <p:cNvPr id="3" name="Content Placeholder 1"/>
          <p:cNvSpPr>
            <a:spLocks noGrp="1"/>
          </p:cNvSpPr>
          <p:nvPr>
            <p:ph idx="1"/>
          </p:nvPr>
        </p:nvSpPr>
        <p:spPr/>
        <p:txBody>
          <a:bodyPr/>
          <a:lstStyle/>
          <a:p>
            <a:pPr marL="0" indent="0">
              <a:buClr>
                <a:schemeClr val="bg1"/>
              </a:buClr>
              <a:buNone/>
            </a:pPr>
            <a:r>
              <a:rPr lang="en-US" sz="2400" b="1" dirty="0">
                <a:solidFill>
                  <a:srgbClr val="007FA3"/>
                </a:solidFill>
              </a:rPr>
              <a:t>7.1</a:t>
            </a:r>
            <a:r>
              <a:rPr lang="en-US" sz="2400" dirty="0"/>
              <a:t> </a:t>
            </a:r>
            <a:r>
              <a:rPr lang="el-GR" sz="2400" dirty="0"/>
              <a:t>Να κατανοήσετε τους στατικούς προϋπολογισμούς και τις αποκλίσεις στατικoύ προϋπολογισμού</a:t>
            </a:r>
            <a:endParaRPr lang="en-US" sz="2400" dirty="0"/>
          </a:p>
          <a:p>
            <a:pPr marL="0" indent="0">
              <a:spcBef>
                <a:spcPts val="0"/>
              </a:spcBef>
              <a:buClr>
                <a:schemeClr val="bg1"/>
              </a:buClr>
              <a:buNone/>
            </a:pPr>
            <a:r>
              <a:rPr lang="en-US" sz="2400" b="1" dirty="0">
                <a:solidFill>
                  <a:srgbClr val="007FA3"/>
                </a:solidFill>
              </a:rPr>
              <a:t>7.2</a:t>
            </a:r>
            <a:r>
              <a:rPr lang="en-US" sz="2400" b="1" dirty="0">
                <a:solidFill>
                  <a:schemeClr val="accent1"/>
                </a:solidFill>
              </a:rPr>
              <a:t> </a:t>
            </a:r>
            <a:r>
              <a:rPr lang="el-GR" sz="2400" dirty="0"/>
              <a:t>Να εξετάσετε την έννοια του ευέλικτου προϋπολογισμού και να μάθετε πώς να τον αναπτύξετε </a:t>
            </a:r>
            <a:endParaRPr lang="en-US" sz="2400" dirty="0"/>
          </a:p>
          <a:p>
            <a:pPr marL="0" indent="0">
              <a:spcBef>
                <a:spcPts val="0"/>
              </a:spcBef>
              <a:buClr>
                <a:schemeClr val="bg1"/>
              </a:buClr>
              <a:buNone/>
            </a:pPr>
            <a:r>
              <a:rPr lang="en-US" sz="2400" b="1" dirty="0">
                <a:solidFill>
                  <a:srgbClr val="007FA3"/>
                </a:solidFill>
              </a:rPr>
              <a:t>7.3</a:t>
            </a:r>
            <a:r>
              <a:rPr lang="en-US" sz="2400" dirty="0"/>
              <a:t> </a:t>
            </a:r>
            <a:r>
              <a:rPr lang="el-GR" sz="2400" dirty="0"/>
              <a:t>Να υπολογίσετε τις αποκλίσεις ευέλικτου προϋπολογισμού και τις αποκλίσεις όγκου-πωλήσεων</a:t>
            </a:r>
            <a:endParaRPr lang="en-US" sz="2400" dirty="0"/>
          </a:p>
          <a:p>
            <a:pPr marL="0" indent="0">
              <a:spcBef>
                <a:spcPts val="0"/>
              </a:spcBef>
              <a:buClr>
                <a:schemeClr val="bg1"/>
              </a:buClr>
              <a:buNone/>
            </a:pPr>
            <a:r>
              <a:rPr lang="en-US" sz="2400" b="1" dirty="0">
                <a:solidFill>
                  <a:srgbClr val="007FA3"/>
                </a:solidFill>
              </a:rPr>
              <a:t>7.4</a:t>
            </a:r>
            <a:r>
              <a:rPr lang="en-US" sz="2400" b="1" dirty="0">
                <a:solidFill>
                  <a:schemeClr val="accent1"/>
                </a:solidFill>
              </a:rPr>
              <a:t> </a:t>
            </a:r>
            <a:r>
              <a:rPr lang="el-GR" sz="2400" dirty="0"/>
              <a:t>Να εξηγήσετε γιατί τα πρότυπα κόστη χρησιμοποιούνται συχνά στην ανάλυση διακύμανσης</a:t>
            </a:r>
            <a:endParaRPr lang="en-US" sz="2400" dirty="0"/>
          </a:p>
        </p:txBody>
      </p:sp>
    </p:spTree>
    <p:extLst>
      <p:ext uri="{BB962C8B-B14F-4D97-AF65-F5344CB8AC3E}">
        <p14:creationId xmlns:p14="http://schemas.microsoft.com/office/powerpoint/2010/main" xmlns="" val="793399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Πρότυπη Κοστολόγηση</a:t>
            </a:r>
            <a:endParaRPr lang="en-US" b="1" dirty="0">
              <a:latin typeface="+mj-lt"/>
            </a:endParaRPr>
          </a:p>
        </p:txBody>
      </p:sp>
      <p:sp>
        <p:nvSpPr>
          <p:cNvPr id="3" name="Content Placeholder 1"/>
          <p:cNvSpPr>
            <a:spLocks noGrp="1"/>
          </p:cNvSpPr>
          <p:nvPr>
            <p:ph idx="1"/>
          </p:nvPr>
        </p:nvSpPr>
        <p:spPr/>
        <p:txBody>
          <a:bodyPr>
            <a:normAutofit/>
          </a:bodyPr>
          <a:lstStyle/>
          <a:p>
            <a:r>
              <a:rPr lang="el-GR" altLang="en-US" sz="2400" dirty="0"/>
              <a:t>Στόχοι ή πρότυπα καθορίζονται για τα άμεσα υλικά και την άμεση εργασία</a:t>
            </a:r>
            <a:r>
              <a:rPr lang="en-US" altLang="en-US" sz="2400" dirty="0"/>
              <a:t>.</a:t>
            </a:r>
          </a:p>
          <a:p>
            <a:r>
              <a:rPr lang="el-GR" altLang="en-US" sz="2400" dirty="0"/>
              <a:t>Τα πρότυπα κόστη καταγράφονται στο λογιστικό σύστημα</a:t>
            </a:r>
            <a:r>
              <a:rPr lang="en-US" altLang="en-US" sz="2400" dirty="0"/>
              <a:t>.</a:t>
            </a:r>
          </a:p>
          <a:p>
            <a:r>
              <a:rPr lang="el-GR" altLang="en-US" sz="2400" dirty="0"/>
              <a:t>Η πραγματική τιμή και τα ποσά που χρησιμοποιούνται συγκρίνονται με τα πρότυπα και καταγράφονται οι αποκλίσεις</a:t>
            </a:r>
            <a:r>
              <a:rPr lang="en-US" altLang="en-US" sz="2400" dirty="0"/>
              <a:t>.</a:t>
            </a:r>
          </a:p>
        </p:txBody>
      </p:sp>
    </p:spTree>
    <p:extLst>
      <p:ext uri="{BB962C8B-B14F-4D97-AF65-F5344CB8AC3E}">
        <p14:creationId xmlns:p14="http://schemas.microsoft.com/office/powerpoint/2010/main" xmlns="" val="1804233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Χρήση των Αποκλίσεων από τη Διοίκηση </a:t>
            </a:r>
            <a:endParaRPr lang="en-GB" dirty="0"/>
          </a:p>
        </p:txBody>
      </p:sp>
      <p:sp>
        <p:nvSpPr>
          <p:cNvPr id="3" name="Content Placeholder 1"/>
          <p:cNvSpPr>
            <a:spLocks noGrp="1"/>
          </p:cNvSpPr>
          <p:nvPr>
            <p:ph idx="1"/>
          </p:nvPr>
        </p:nvSpPr>
        <p:spPr/>
        <p:txBody>
          <a:bodyPr>
            <a:normAutofit/>
          </a:bodyPr>
          <a:lstStyle/>
          <a:p>
            <a:r>
              <a:rPr lang="el-GR" altLang="en-US" sz="2400" dirty="0"/>
              <a:t>Οι αποκλίσεις τιμών και αποτελεσματικότητας παρέχουν ανατροφοδότηση για την έναρξη διορθωτικών ενεργειών</a:t>
            </a:r>
            <a:r>
              <a:rPr lang="en-US" altLang="en-US" sz="2400" dirty="0"/>
              <a:t>.</a:t>
            </a:r>
          </a:p>
          <a:p>
            <a:r>
              <a:rPr lang="el-GR" altLang="en-US" sz="2400" dirty="0"/>
              <a:t>Τα πρότυπα χρησιμοποιούνται για τον έλεγχο του κόστους και την καθοδήγηση του μάνατζερ στις κατάλληλες έρευνες των αποκλίσεων</a:t>
            </a:r>
            <a:r>
              <a:rPr lang="en-US" altLang="en-US" sz="2400" dirty="0"/>
              <a:t>.</a:t>
            </a:r>
          </a:p>
          <a:p>
            <a:r>
              <a:rPr lang="el-GR" sz="2400" dirty="0"/>
              <a:t>Οι μάνατζερ χρησιμοποιούν τις αποκλίσεις για την αξιολόγηση της απόδοσης μετά την εφαρμογή των αποφάσεων</a:t>
            </a:r>
            <a:r>
              <a:rPr lang="en-US" altLang="en-US" sz="2400" dirty="0"/>
              <a:t>.</a:t>
            </a:r>
          </a:p>
          <a:p>
            <a:r>
              <a:rPr lang="el-GR" altLang="en-US" sz="2400" dirty="0"/>
              <a:t>Κατανόηση γιατί προκύπτουν διαφορές, μαθαίνουν και βελτιώνουν τη μελλοντική απόδοση</a:t>
            </a:r>
            <a:r>
              <a:rPr lang="en-US" altLang="en-US" sz="2400" dirty="0"/>
              <a:t>.</a:t>
            </a:r>
          </a:p>
        </p:txBody>
      </p:sp>
    </p:spTree>
    <p:extLst>
      <p:ext uri="{BB962C8B-B14F-4D97-AF65-F5344CB8AC3E}">
        <p14:creationId xmlns:p14="http://schemas.microsoft.com/office/powerpoint/2010/main" xmlns="" val="3734263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52400"/>
            <a:ext cx="8229600" cy="931652"/>
          </a:xfrm>
        </p:spPr>
        <p:txBody>
          <a:bodyPr/>
          <a:lstStyle/>
          <a:p>
            <a:r>
              <a:rPr lang="el-GR" dirty="0"/>
              <a:t>Συγκριτική Αξιολόγηση και Αποκλίσεις</a:t>
            </a:r>
            <a:endParaRPr lang="en-US" b="1" dirty="0">
              <a:latin typeface="+mj-lt"/>
            </a:endParaRPr>
          </a:p>
        </p:txBody>
      </p:sp>
      <p:sp>
        <p:nvSpPr>
          <p:cNvPr id="3" name="Content Placeholder 1"/>
          <p:cNvSpPr>
            <a:spLocks noGrp="1"/>
          </p:cNvSpPr>
          <p:nvPr>
            <p:ph idx="1"/>
          </p:nvPr>
        </p:nvSpPr>
        <p:spPr/>
        <p:txBody>
          <a:bodyPr>
            <a:normAutofit/>
          </a:bodyPr>
          <a:lstStyle/>
          <a:p>
            <a:pPr marL="0" indent="0">
              <a:buNone/>
            </a:pPr>
            <a:r>
              <a:rPr lang="el-GR" sz="2400" dirty="0"/>
              <a:t>Η </a:t>
            </a:r>
            <a:r>
              <a:rPr lang="el-GR" sz="2400" b="1" dirty="0"/>
              <a:t>συγκριτική αξιολόγηση</a:t>
            </a:r>
            <a:r>
              <a:rPr lang="el-GR" sz="2400" dirty="0"/>
              <a:t> είναι η συνεχής διαδικασία σύγκρισης των επιπέδων απόδοσης της επιχείρησής με τα καλύτερα επίπεδα απόδοσης των ανταγωνιστικών εταιρειών ή εταιρειών που έχουν παρόμοιες διαδικασίες</a:t>
            </a:r>
            <a:r>
              <a:rPr lang="en-US" sz="2400" dirty="0"/>
              <a:t>.</a:t>
            </a:r>
          </a:p>
          <a:p>
            <a:pPr marL="0" indent="0">
              <a:buNone/>
            </a:pPr>
            <a:r>
              <a:rPr lang="el-GR" sz="2400" dirty="0"/>
              <a:t>Ας ρίξουμε μια ματιά σε μια κοινή μονάδα μέτρησης που χρησιμοποιείται για τη σύγκριση της απόδοσης των αεροπορικών εταιρειών: Κόστος ανά Διαθέσιμο Μίλι Διαθέσιμων Θέσεων</a:t>
            </a:r>
            <a:r>
              <a:rPr lang="en-US" sz="2400" dirty="0"/>
              <a:t>.</a:t>
            </a:r>
          </a:p>
        </p:txBody>
      </p:sp>
    </p:spTree>
    <p:extLst>
      <p:ext uri="{BB962C8B-B14F-4D97-AF65-F5344CB8AC3E}">
        <p14:creationId xmlns:p14="http://schemas.microsoft.com/office/powerpoint/2010/main" xmlns="" val="7658126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502920"/>
            <a:ext cx="8229600" cy="1097280"/>
          </a:xfrm>
        </p:spPr>
        <p:txBody>
          <a:bodyPr/>
          <a:lstStyle/>
          <a:p>
            <a:r>
              <a:rPr lang="el-GR" dirty="0"/>
              <a:t>Συγκριτική Αξιολόγηση Αερογραμμών</a:t>
            </a:r>
            <a:r>
              <a:rPr lang="en-US" dirty="0"/>
              <a:t>:  </a:t>
            </a:r>
            <a:br>
              <a:rPr lang="en-US" dirty="0"/>
            </a:br>
            <a:r>
              <a:rPr lang="el-GR" dirty="0"/>
              <a:t>Κόστος </a:t>
            </a:r>
            <a:r>
              <a:rPr lang="el-GR" sz="3600" dirty="0"/>
              <a:t>ανά Διαθέσιμο Μίλι Διαθέσιμων Θέσεων</a:t>
            </a:r>
            <a:endParaRPr lang="en-US" b="1" dirty="0">
              <a:latin typeface="+mj-lt"/>
            </a:endParaRPr>
          </a:p>
        </p:txBody>
      </p:sp>
      <p:sp>
        <p:nvSpPr>
          <p:cNvPr id="3" name="Content Placeholder 2"/>
          <p:cNvSpPr>
            <a:spLocks noGrp="1"/>
          </p:cNvSpPr>
          <p:nvPr>
            <p:ph idx="1"/>
          </p:nvPr>
        </p:nvSpPr>
        <p:spPr>
          <a:xfrm>
            <a:off x="457200" y="1752600"/>
            <a:ext cx="8229600" cy="609599"/>
          </a:xfrm>
        </p:spPr>
        <p:txBody>
          <a:bodyPr/>
          <a:lstStyle/>
          <a:p>
            <a:pPr marL="0" indent="0">
              <a:buNone/>
            </a:pPr>
            <a:r>
              <a:rPr lang="en-US" dirty="0"/>
              <a:t>EIKONA 7.5 </a:t>
            </a:r>
            <a:r>
              <a:rPr lang="el-GR" dirty="0"/>
              <a:t>Διαθέσιμο Μίλι Διαθέσιμων Θέσεων </a:t>
            </a:r>
            <a:r>
              <a:rPr lang="en-US" dirty="0"/>
              <a:t>(</a:t>
            </a:r>
            <a:r>
              <a:rPr lang="el-GR" dirty="0"/>
              <a:t>ΔΜΘ</a:t>
            </a:r>
            <a:r>
              <a:rPr lang="en-US" dirty="0"/>
              <a:t>) </a:t>
            </a:r>
            <a:r>
              <a:rPr lang="el-GR" dirty="0"/>
              <a:t>Συγκριτική Αξιολόγηση της </a:t>
            </a:r>
            <a:r>
              <a:rPr lang="en-US" dirty="0"/>
              <a:t>United Airlines </a:t>
            </a:r>
            <a:r>
              <a:rPr lang="el-GR" dirty="0"/>
              <a:t>με Έξι Άλλες Αεροπορικές Εταιρείες</a:t>
            </a: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xmlns="" val="1026306888"/>
              </p:ext>
            </p:extLst>
          </p:nvPr>
        </p:nvGraphicFramePr>
        <p:xfrm>
          <a:off x="457197" y="2341338"/>
          <a:ext cx="8229606" cy="4016733"/>
        </p:xfrm>
        <a:graphic>
          <a:graphicData uri="http://schemas.openxmlformats.org/drawingml/2006/table">
            <a:tbl>
              <a:tblPr>
                <a:tableStyleId>{3B4B98B0-60AC-42C2-AFA5-B58CD77FA1E5}</a:tableStyleId>
              </a:tblPr>
              <a:tblGrid>
                <a:gridCol w="1175658">
                  <a:extLst>
                    <a:ext uri="{9D8B030D-6E8A-4147-A177-3AD203B41FA5}">
                      <a16:colId xmlns:a16="http://schemas.microsoft.com/office/drawing/2014/main" xmlns="" val="20000"/>
                    </a:ext>
                  </a:extLst>
                </a:gridCol>
                <a:gridCol w="1175658">
                  <a:extLst>
                    <a:ext uri="{9D8B030D-6E8A-4147-A177-3AD203B41FA5}">
                      <a16:colId xmlns:a16="http://schemas.microsoft.com/office/drawing/2014/main" xmlns="" val="20001"/>
                    </a:ext>
                  </a:extLst>
                </a:gridCol>
                <a:gridCol w="1175658">
                  <a:extLst>
                    <a:ext uri="{9D8B030D-6E8A-4147-A177-3AD203B41FA5}">
                      <a16:colId xmlns:a16="http://schemas.microsoft.com/office/drawing/2014/main" xmlns="" val="20002"/>
                    </a:ext>
                  </a:extLst>
                </a:gridCol>
                <a:gridCol w="1175658">
                  <a:extLst>
                    <a:ext uri="{9D8B030D-6E8A-4147-A177-3AD203B41FA5}">
                      <a16:colId xmlns:a16="http://schemas.microsoft.com/office/drawing/2014/main" xmlns="" val="20003"/>
                    </a:ext>
                  </a:extLst>
                </a:gridCol>
                <a:gridCol w="1175658">
                  <a:extLst>
                    <a:ext uri="{9D8B030D-6E8A-4147-A177-3AD203B41FA5}">
                      <a16:colId xmlns:a16="http://schemas.microsoft.com/office/drawing/2014/main" xmlns="" val="20004"/>
                    </a:ext>
                  </a:extLst>
                </a:gridCol>
                <a:gridCol w="1175658">
                  <a:extLst>
                    <a:ext uri="{9D8B030D-6E8A-4147-A177-3AD203B41FA5}">
                      <a16:colId xmlns:a16="http://schemas.microsoft.com/office/drawing/2014/main" xmlns="" val="20005"/>
                    </a:ext>
                  </a:extLst>
                </a:gridCol>
                <a:gridCol w="1175658">
                  <a:extLst>
                    <a:ext uri="{9D8B030D-6E8A-4147-A177-3AD203B41FA5}">
                      <a16:colId xmlns:a16="http://schemas.microsoft.com/office/drawing/2014/main" xmlns="" val="20006"/>
                    </a:ext>
                  </a:extLst>
                </a:gridCol>
              </a:tblGrid>
              <a:tr h="661478">
                <a:tc>
                  <a:txBody>
                    <a:bodyPr/>
                    <a:lstStyle/>
                    <a:p>
                      <a:pPr>
                        <a:lnSpc>
                          <a:spcPct val="107000"/>
                        </a:lnSpc>
                        <a:spcAft>
                          <a:spcPts val="0"/>
                        </a:spcAft>
                      </a:pPr>
                      <a:r>
                        <a:rPr lang="en-GB" sz="1050" b="1" dirty="0">
                          <a:effectLst/>
                        </a:rPr>
                        <a:t>Airline </a:t>
                      </a:r>
                      <a:endParaRPr lang="en-GB" sz="10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l-GR" sz="1050" b="1">
                          <a:effectLst/>
                        </a:rPr>
                        <a:t>Λειτουργικό Κόστος (σεντς ανά </a:t>
                      </a:r>
                      <a:r>
                        <a:rPr lang="en-GB" sz="1050" b="1">
                          <a:effectLst/>
                        </a:rPr>
                        <a:t>ASM</a:t>
                      </a:r>
                      <a:r>
                        <a:rPr lang="el-GR" sz="1050" b="1">
                          <a:effectLst/>
                        </a:rPr>
                        <a:t>) </a:t>
                      </a:r>
                      <a:br>
                        <a:rPr lang="el-GR" sz="1050" b="1">
                          <a:effectLst/>
                        </a:rPr>
                      </a:br>
                      <a:endParaRPr lang="en-GB" sz="105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l-GR" sz="1050" b="1" dirty="0">
                          <a:effectLst/>
                        </a:rPr>
                        <a:t>Λειτουργικά Έσοδα (σεντς ανά </a:t>
                      </a:r>
                      <a:r>
                        <a:rPr lang="en-GB" sz="1050" b="1" dirty="0">
                          <a:effectLst/>
                        </a:rPr>
                        <a:t>ASM</a:t>
                      </a:r>
                      <a:r>
                        <a:rPr lang="el-GR" sz="1050" b="1" dirty="0">
                          <a:effectLst/>
                        </a:rPr>
                        <a:t>)</a:t>
                      </a:r>
                      <a:endParaRPr lang="en-GB" sz="100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l-GR" sz="1050" b="1" dirty="0">
                          <a:effectLst/>
                        </a:rPr>
                        <a:t>Λειτουργικό Εισόδημα (σεντς ανά </a:t>
                      </a:r>
                      <a:r>
                        <a:rPr lang="en-US" sz="1050" b="1" dirty="0">
                          <a:effectLst/>
                        </a:rPr>
                        <a:t>ASM</a:t>
                      </a:r>
                      <a:r>
                        <a:rPr lang="el-GR" sz="1050" b="1" dirty="0">
                          <a:effectLst/>
                        </a:rPr>
                        <a:t>) </a:t>
                      </a:r>
                      <a:endParaRPr lang="en-GB" sz="105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l-GR" sz="1050" b="1" dirty="0">
                          <a:effectLst/>
                        </a:rPr>
                        <a:t>Κόστος Καυσίμων (σεντς ανά </a:t>
                      </a:r>
                      <a:r>
                        <a:rPr lang="en-US" sz="1050" b="1" dirty="0">
                          <a:effectLst/>
                        </a:rPr>
                        <a:t>ASM</a:t>
                      </a:r>
                      <a:r>
                        <a:rPr lang="el-GR" sz="1050" b="1" dirty="0">
                          <a:effectLst/>
                        </a:rPr>
                        <a:t>) </a:t>
                      </a:r>
                      <a:endParaRPr lang="en-GB" sz="1050" b="1" dirty="0">
                        <a:effectLst/>
                      </a:endParaRPr>
                    </a:p>
                    <a:p>
                      <a:pPr algn="ctr">
                        <a:lnSpc>
                          <a:spcPct val="107000"/>
                        </a:lnSpc>
                        <a:spcAft>
                          <a:spcPts val="0"/>
                        </a:spcAft>
                      </a:pPr>
                      <a:r>
                        <a:rPr lang="el-GR" sz="1050" b="1" dirty="0">
                          <a:effectLst/>
                        </a:rPr>
                        <a:t> </a:t>
                      </a:r>
                      <a:endParaRPr lang="en-GB" sz="105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l-GR" sz="1050" b="1" dirty="0">
                          <a:effectLst/>
                        </a:rPr>
                        <a:t>Κόστος Εργασίας (σεντς ανά </a:t>
                      </a:r>
                      <a:r>
                        <a:rPr lang="en-US" sz="1050" b="1" dirty="0">
                          <a:effectLst/>
                        </a:rPr>
                        <a:t>ASM</a:t>
                      </a:r>
                      <a:r>
                        <a:rPr lang="el-GR" sz="1050" b="1" dirty="0">
                          <a:effectLst/>
                        </a:rPr>
                        <a:t>) </a:t>
                      </a:r>
                      <a:endParaRPr lang="en-GB" sz="105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US" sz="1050" b="1" dirty="0" err="1">
                          <a:effectLst/>
                        </a:rPr>
                        <a:t>Σύνολο</a:t>
                      </a:r>
                      <a:r>
                        <a:rPr lang="en-US" sz="1050" b="1" dirty="0">
                          <a:effectLst/>
                        </a:rPr>
                        <a:t> ASM (</a:t>
                      </a:r>
                      <a:r>
                        <a:rPr lang="el-GR" sz="1050" b="1" dirty="0">
                          <a:effectLst/>
                        </a:rPr>
                        <a:t>εκατομμύρια</a:t>
                      </a:r>
                      <a:r>
                        <a:rPr lang="en-US" sz="1050" b="1" dirty="0">
                          <a:effectLst/>
                        </a:rPr>
                        <a:t>)</a:t>
                      </a:r>
                      <a:endParaRPr lang="en-GB" sz="105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extLst>
                  <a:ext uri="{0D108BD9-81ED-4DB2-BD59-A6C34878D82A}">
                    <a16:rowId xmlns:a16="http://schemas.microsoft.com/office/drawing/2014/main" xmlns="" val="10000"/>
                  </a:ext>
                </a:extLst>
              </a:tr>
              <a:tr h="246567">
                <a:tc>
                  <a:txBody>
                    <a:bodyPr/>
                    <a:lstStyle/>
                    <a:p>
                      <a:pPr>
                        <a:lnSpc>
                          <a:spcPct val="107000"/>
                        </a:lnSpc>
                        <a:spcAft>
                          <a:spcPts val="0"/>
                        </a:spcAft>
                      </a:pPr>
                      <a:r>
                        <a:rPr lang="en-GB" sz="1050" b="1">
                          <a:effectLst/>
                        </a:rPr>
                        <a:t> </a:t>
                      </a:r>
                      <a:endParaRPr lang="en-GB" sz="1050" b="1">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ctr">
                        <a:lnSpc>
                          <a:spcPct val="107000"/>
                        </a:lnSpc>
                        <a:spcAft>
                          <a:spcPts val="0"/>
                        </a:spcAft>
                      </a:pPr>
                      <a:r>
                        <a:rPr lang="en-GB" sz="1050" b="1">
                          <a:effectLst/>
                        </a:rPr>
                        <a:t>(1)</a:t>
                      </a:r>
                      <a:endParaRPr lang="en-GB" sz="105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GB" sz="1050" b="1">
                          <a:effectLst/>
                        </a:rPr>
                        <a:t>(2)</a:t>
                      </a:r>
                      <a:endParaRPr lang="en-GB" sz="100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GB" sz="1050" b="1">
                          <a:effectLst/>
                        </a:rPr>
                        <a:t>(3) = (2) – (1) </a:t>
                      </a:r>
                      <a:endParaRPr lang="en-GB" sz="105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GB" sz="1050" b="1">
                          <a:effectLst/>
                        </a:rPr>
                        <a:t>(4)</a:t>
                      </a:r>
                      <a:endParaRPr lang="en-GB" sz="105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GB" sz="1050" b="1">
                          <a:effectLst/>
                        </a:rPr>
                        <a:t>(5)</a:t>
                      </a:r>
                      <a:endParaRPr lang="en-GB" sz="1050" b="1">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ctr">
                        <a:lnSpc>
                          <a:spcPct val="107000"/>
                        </a:lnSpc>
                        <a:spcAft>
                          <a:spcPts val="0"/>
                        </a:spcAft>
                      </a:pPr>
                      <a:r>
                        <a:rPr lang="en-GB" sz="1050" b="1" dirty="0">
                          <a:effectLst/>
                        </a:rPr>
                        <a:t>(6)</a:t>
                      </a:r>
                      <a:endParaRPr lang="en-GB" sz="1050" b="1"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extLst>
                  <a:ext uri="{0D108BD9-81ED-4DB2-BD59-A6C34878D82A}">
                    <a16:rowId xmlns:a16="http://schemas.microsoft.com/office/drawing/2014/main" xmlns="" val="10001"/>
                  </a:ext>
                </a:extLst>
              </a:tr>
              <a:tr h="246567">
                <a:tc>
                  <a:txBody>
                    <a:bodyPr/>
                    <a:lstStyle/>
                    <a:p>
                      <a:pPr>
                        <a:lnSpc>
                          <a:spcPct val="107000"/>
                        </a:lnSpc>
                        <a:spcAft>
                          <a:spcPts val="0"/>
                        </a:spcAft>
                      </a:pPr>
                      <a:r>
                        <a:rPr lang="en-GB" sz="1050">
                          <a:effectLst/>
                        </a:rPr>
                        <a:t>United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13,65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13,66</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0.01</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dirty="0">
                          <a:effectLst/>
                        </a:rPr>
                        <a:t>4,30</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4,27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214.061</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2"/>
                  </a:ext>
                </a:extLst>
              </a:tr>
              <a:tr h="438718">
                <a:tc>
                  <a:txBody>
                    <a:bodyPr/>
                    <a:lstStyle/>
                    <a:p>
                      <a:pPr>
                        <a:lnSpc>
                          <a:spcPct val="107000"/>
                        </a:lnSpc>
                        <a:spcAft>
                          <a:spcPts val="0"/>
                        </a:spcAft>
                      </a:pPr>
                      <a:r>
                        <a:rPr lang="en-GB" sz="1050">
                          <a:effectLst/>
                        </a:rPr>
                        <a:t>Airlines used as benchmarks: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3"/>
                  </a:ext>
                </a:extLst>
              </a:tr>
              <a:tr h="246567">
                <a:tc>
                  <a:txBody>
                    <a:bodyPr/>
                    <a:lstStyle/>
                    <a:p>
                      <a:pPr>
                        <a:lnSpc>
                          <a:spcPct val="107000"/>
                        </a:lnSpc>
                        <a:spcAft>
                          <a:spcPts val="0"/>
                        </a:spcAft>
                      </a:pPr>
                      <a:r>
                        <a:rPr lang="en-GB" sz="1050">
                          <a:effectLst/>
                        </a:rPr>
                        <a:t>Alaska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11.07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13,13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2.06</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3,60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3,45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32,434</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4"/>
                  </a:ext>
                </a:extLst>
              </a:tr>
              <a:tr h="246567">
                <a:tc>
                  <a:txBody>
                    <a:bodyPr/>
                    <a:lstStyle/>
                    <a:p>
                      <a:pPr>
                        <a:lnSpc>
                          <a:spcPct val="107000"/>
                        </a:lnSpc>
                        <a:spcAft>
                          <a:spcPts val="0"/>
                        </a:spcAft>
                      </a:pPr>
                      <a:r>
                        <a:rPr lang="en-US" sz="1050">
                          <a:effectLst/>
                        </a:rPr>
                        <a:t>American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13,76</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14,13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0,37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4,40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3,80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dirty="0">
                          <a:effectLst/>
                        </a:rPr>
                        <a:t>157,598</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5"/>
                  </a:ext>
                </a:extLst>
              </a:tr>
              <a:tr h="246567">
                <a:tc>
                  <a:txBody>
                    <a:bodyPr/>
                    <a:lstStyle/>
                    <a:p>
                      <a:pPr>
                        <a:lnSpc>
                          <a:spcPct val="107000"/>
                        </a:lnSpc>
                        <a:spcAft>
                          <a:spcPts val="0"/>
                        </a:spcAft>
                      </a:pPr>
                      <a:r>
                        <a:rPr lang="nl-NL" sz="1050">
                          <a:effectLst/>
                        </a:rPr>
                        <a:t>Delta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14,98</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15,45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0,47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5,50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4,41</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212,235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6"/>
                  </a:ext>
                </a:extLst>
              </a:tr>
              <a:tr h="246567">
                <a:tc>
                  <a:txBody>
                    <a:bodyPr/>
                    <a:lstStyle/>
                    <a:p>
                      <a:pPr>
                        <a:lnSpc>
                          <a:spcPct val="107000"/>
                        </a:lnSpc>
                        <a:spcAft>
                          <a:spcPts val="0"/>
                        </a:spcAft>
                      </a:pPr>
                      <a:r>
                        <a:rPr lang="en-US" sz="1050">
                          <a:effectLst/>
                        </a:rPr>
                        <a:t>JetBlue Airways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11,69</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12,47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0,78</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4,10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3.04</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45,200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7"/>
                  </a:ext>
                </a:extLst>
              </a:tr>
              <a:tr h="246567">
                <a:tc>
                  <a:txBody>
                    <a:bodyPr/>
                    <a:lstStyle/>
                    <a:p>
                      <a:pPr>
                        <a:lnSpc>
                          <a:spcPct val="107000"/>
                        </a:lnSpc>
                        <a:spcAft>
                          <a:spcPts val="0"/>
                        </a:spcAft>
                      </a:pPr>
                      <a:r>
                        <a:rPr lang="en-US" sz="1050">
                          <a:effectLst/>
                        </a:rPr>
                        <a:t>Southwest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12,42</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14,13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1,71</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3,90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4,35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131,259</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8"/>
                  </a:ext>
                </a:extLst>
              </a:tr>
              <a:tr h="246567">
                <a:tc>
                  <a:txBody>
                    <a:bodyPr/>
                    <a:lstStyle/>
                    <a:p>
                      <a:pPr>
                        <a:lnSpc>
                          <a:spcPct val="107000"/>
                        </a:lnSpc>
                        <a:spcAft>
                          <a:spcPts val="0"/>
                        </a:spcAft>
                      </a:pPr>
                      <a:r>
                        <a:rPr lang="en-US" sz="1050">
                          <a:effectLst/>
                        </a:rPr>
                        <a:t>U.S. Airways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12,75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14,42</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1,67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4,10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3,75</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79,913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09"/>
                  </a:ext>
                </a:extLst>
              </a:tr>
              <a:tr h="246567">
                <a:tc>
                  <a:txBody>
                    <a:bodyPr/>
                    <a:lstStyle/>
                    <a:p>
                      <a:pPr>
                        <a:lnSpc>
                          <a:spcPct val="107000"/>
                        </a:lnSpc>
                        <a:spcAft>
                          <a:spcPts val="0"/>
                        </a:spcAft>
                      </a:pPr>
                      <a:r>
                        <a:rPr lang="en-GB" sz="1050">
                          <a:effectLst/>
                        </a:rPr>
                        <a:t>Average of airlines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nSpc>
                          <a:spcPct val="107000"/>
                        </a:lnSpc>
                        <a:spcAft>
                          <a:spcPts val="0"/>
                        </a:spcAft>
                      </a:pPr>
                      <a:r>
                        <a:rPr lang="en-GB" sz="1050">
                          <a:effectLst/>
                        </a:rPr>
                        <a:t> </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10"/>
                  </a:ext>
                </a:extLst>
              </a:tr>
              <a:tr h="294180">
                <a:tc>
                  <a:txBody>
                    <a:bodyPr/>
                    <a:lstStyle/>
                    <a:p>
                      <a:pPr>
                        <a:lnSpc>
                          <a:spcPct val="107000"/>
                        </a:lnSpc>
                        <a:spcAft>
                          <a:spcPts val="0"/>
                        </a:spcAft>
                      </a:pPr>
                      <a:r>
                        <a:rPr lang="en-US" sz="1050">
                          <a:effectLst/>
                        </a:rPr>
                        <a:t>used as benchmarks </a:t>
                      </a:r>
                      <a:endParaRPr lang="en-GB" sz="100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a:txBody>
                    <a:bodyPr/>
                    <a:lstStyle/>
                    <a:p>
                      <a:pPr algn="r">
                        <a:lnSpc>
                          <a:spcPct val="107000"/>
                        </a:lnSpc>
                        <a:spcAft>
                          <a:spcPts val="0"/>
                        </a:spcAft>
                      </a:pPr>
                      <a:r>
                        <a:rPr lang="en-GB" sz="1050">
                          <a:effectLst/>
                        </a:rPr>
                        <a:t>12,78</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13,96</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1,18</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4,27</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3,80</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tc>
                  <a:txBody>
                    <a:bodyPr/>
                    <a:lstStyle/>
                    <a:p>
                      <a:pPr algn="r">
                        <a:lnSpc>
                          <a:spcPct val="107000"/>
                        </a:lnSpc>
                        <a:spcAft>
                          <a:spcPts val="0"/>
                        </a:spcAft>
                      </a:pPr>
                      <a:r>
                        <a:rPr lang="en-GB" sz="1050">
                          <a:effectLst/>
                        </a:rPr>
                        <a:t>109,773</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32715" marR="32715" marT="32715" marB="32715"/>
                </a:tc>
                <a:extLst>
                  <a:ext uri="{0D108BD9-81ED-4DB2-BD59-A6C34878D82A}">
                    <a16:rowId xmlns:a16="http://schemas.microsoft.com/office/drawing/2014/main" xmlns="" val="10011"/>
                  </a:ext>
                </a:extLst>
              </a:tr>
              <a:tr h="150491">
                <a:tc gridSpan="7">
                  <a:txBody>
                    <a:bodyPr/>
                    <a:lstStyle/>
                    <a:p>
                      <a:pPr>
                        <a:lnSpc>
                          <a:spcPct val="107000"/>
                        </a:lnSpc>
                        <a:spcAft>
                          <a:spcPts val="0"/>
                        </a:spcAft>
                      </a:pPr>
                      <a:r>
                        <a:rPr lang="el-GR" sz="1050" dirty="0">
                          <a:effectLst/>
                        </a:rPr>
                        <a:t>Πηγή</a:t>
                      </a:r>
                      <a:r>
                        <a:rPr lang="en-US" sz="1050" dirty="0">
                          <a:effectLst/>
                        </a:rPr>
                        <a:t>: </a:t>
                      </a:r>
                      <a:r>
                        <a:rPr lang="en-GB" sz="1050" dirty="0">
                          <a:effectLst/>
                        </a:rPr>
                        <a:t>2014 </a:t>
                      </a:r>
                      <a:r>
                        <a:rPr lang="el-GR" sz="1050" dirty="0">
                          <a:effectLst/>
                        </a:rPr>
                        <a:t>δεδομένα από το</a:t>
                      </a:r>
                      <a:r>
                        <a:rPr lang="en-US" sz="1050" dirty="0">
                          <a:effectLst/>
                        </a:rPr>
                        <a:t> MIT Global Airline Industry Program </a:t>
                      </a:r>
                      <a:endParaRPr lang="en-GB" sz="1000"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a:txBody>
                  <a:tcPr marL="32715" marR="32715" marT="32715" marB="32715"/>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2"/>
                  </a:ext>
                </a:extLst>
              </a:tr>
            </a:tbl>
          </a:graphicData>
        </a:graphic>
      </p:graphicFrame>
    </p:spTree>
    <p:extLst>
      <p:ext uri="{BB962C8B-B14F-4D97-AF65-F5344CB8AC3E}">
        <p14:creationId xmlns:p14="http://schemas.microsoft.com/office/powerpoint/2010/main" xmlns="" val="290976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457200"/>
          </a:xfrm>
        </p:spPr>
        <p:txBody>
          <a:bodyPr/>
          <a:lstStyle/>
          <a:p>
            <a:r>
              <a:rPr lang="el-GR" dirty="0"/>
              <a:t>Μαθησιακοί Όροι</a:t>
            </a:r>
            <a:r>
              <a:rPr lang="en-IN" sz="2200" b="0" dirty="0"/>
              <a:t>—(</a:t>
            </a:r>
            <a:r>
              <a:rPr lang="el-GR" sz="2200" b="0" dirty="0"/>
              <a:t>1 από 3</a:t>
            </a:r>
            <a:r>
              <a:rPr lang="en-US" sz="2200" b="0" dirty="0"/>
              <a:t>)</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xmlns="" val="684292752"/>
              </p:ext>
            </p:extLst>
          </p:nvPr>
        </p:nvGraphicFramePr>
        <p:xfrm>
          <a:off x="381000" y="762000"/>
          <a:ext cx="8229600" cy="5417627"/>
        </p:xfrm>
        <a:graphic>
          <a:graphicData uri="http://schemas.openxmlformats.org/drawingml/2006/table">
            <a:tbl>
              <a:tblPr firstRow="1" bandRow="1">
                <a:tableStyleId>{69CF1AB2-1976-4502-BF36-3FF5EA218861}</a:tableStyleId>
              </a:tblPr>
              <a:tblGrid>
                <a:gridCol w="5029200">
                  <a:extLst>
                    <a:ext uri="{9D8B030D-6E8A-4147-A177-3AD203B41FA5}">
                      <a16:colId xmlns:a16="http://schemas.microsoft.com/office/drawing/2014/main" xmlns="" val="3446576801"/>
                    </a:ext>
                  </a:extLst>
                </a:gridCol>
                <a:gridCol w="3200400">
                  <a:extLst>
                    <a:ext uri="{9D8B030D-6E8A-4147-A177-3AD203B41FA5}">
                      <a16:colId xmlns:a16="http://schemas.microsoft.com/office/drawing/2014/main" xmlns="" val="1301844893"/>
                    </a:ext>
                  </a:extLst>
                </a:gridCol>
              </a:tblGrid>
              <a:tr h="912342">
                <a:tc>
                  <a:txBody>
                    <a:bodyPr/>
                    <a:lstStyle/>
                    <a:p>
                      <a:r>
                        <a:rPr lang="el-GR" sz="2400" dirty="0"/>
                        <a:t>ΜΑΘΗΣΙΑΚΟΙ ΟΡΟΙ</a:t>
                      </a:r>
                      <a:endParaRPr lang="en-US" sz="2400" dirty="0"/>
                    </a:p>
                  </a:txBody>
                  <a:tcPr/>
                </a:tc>
                <a:tc>
                  <a:txBody>
                    <a:bodyPr/>
                    <a:lstStyle/>
                    <a:p>
                      <a:r>
                        <a:rPr lang="el-GR" sz="2400" dirty="0"/>
                        <a:t>ΑΡΙΘΜΟΣ ΣΕΛΙΔΑΣ ΑΝΑΦΟΡΑΣ</a:t>
                      </a:r>
                      <a:endParaRPr lang="en-US" sz="2400" dirty="0"/>
                    </a:p>
                  </a:txBody>
                  <a:tcPr/>
                </a:tc>
                <a:extLst>
                  <a:ext uri="{0D108BD9-81ED-4DB2-BD59-A6C34878D82A}">
                    <a16:rowId xmlns:a16="http://schemas.microsoft.com/office/drawing/2014/main" xmlns="" val="618287290"/>
                  </a:ext>
                </a:extLst>
              </a:tr>
              <a:tr h="405485">
                <a:tc>
                  <a:txBody>
                    <a:bodyPr/>
                    <a:lstStyle/>
                    <a:p>
                      <a:r>
                        <a:rPr lang="el-GR" sz="1800" kern="1200" dirty="0">
                          <a:solidFill>
                            <a:schemeClr val="dk1"/>
                          </a:solidFill>
                          <a:effectLst/>
                          <a:latin typeface="+mn-lt"/>
                          <a:ea typeface="+mn-ea"/>
                          <a:cs typeface="+mn-cs"/>
                        </a:rPr>
                        <a:t>συγκριτική αξιολόγηση </a:t>
                      </a:r>
                      <a:endParaRPr lang="en-US" dirty="0"/>
                    </a:p>
                  </a:txBody>
                  <a:tcPr/>
                </a:tc>
                <a:tc>
                  <a:txBody>
                    <a:bodyPr/>
                    <a:lstStyle/>
                    <a:p>
                      <a:r>
                        <a:rPr lang="en-US" dirty="0"/>
                        <a:t>287</a:t>
                      </a:r>
                    </a:p>
                  </a:txBody>
                  <a:tcPr/>
                </a:tc>
                <a:extLst>
                  <a:ext uri="{0D108BD9-81ED-4DB2-BD59-A6C34878D82A}">
                    <a16:rowId xmlns:a16="http://schemas.microsoft.com/office/drawing/2014/main" xmlns="" val="3028978034"/>
                  </a:ext>
                </a:extLst>
              </a:tr>
              <a:tr h="405485">
                <a:tc>
                  <a:txBody>
                    <a:bodyPr/>
                    <a:lstStyle/>
                    <a:p>
                      <a:r>
                        <a:rPr lang="el-GR" sz="1800" kern="1200" dirty="0">
                          <a:solidFill>
                            <a:schemeClr val="dk1"/>
                          </a:solidFill>
                          <a:effectLst/>
                          <a:latin typeface="+mn-lt"/>
                          <a:ea typeface="+mn-ea"/>
                          <a:cs typeface="+mn-cs"/>
                        </a:rPr>
                        <a:t>προϋπολογιστική απόδοση </a:t>
                      </a:r>
                      <a:endParaRPr lang="en-US" dirty="0"/>
                    </a:p>
                  </a:txBody>
                  <a:tcPr/>
                </a:tc>
                <a:tc>
                  <a:txBody>
                    <a:bodyPr/>
                    <a:lstStyle/>
                    <a:p>
                      <a:r>
                        <a:rPr lang="en-US" dirty="0"/>
                        <a:t>270</a:t>
                      </a:r>
                    </a:p>
                  </a:txBody>
                  <a:tcPr/>
                </a:tc>
                <a:extLst>
                  <a:ext uri="{0D108BD9-81ED-4DB2-BD59-A6C34878D82A}">
                    <a16:rowId xmlns:a16="http://schemas.microsoft.com/office/drawing/2014/main" xmlns="" val="3505673227"/>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μεικτή απόκλιση άμεσης εργασίας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293</a:t>
                      </a:r>
                    </a:p>
                  </a:txBody>
                  <a:tcPr/>
                </a:tc>
                <a:extLst>
                  <a:ext uri="{0D108BD9-81ED-4DB2-BD59-A6C34878D82A}">
                    <a16:rowId xmlns:a16="http://schemas.microsoft.com/office/drawing/2014/main" xmlns="" val="4093150504"/>
                  </a:ext>
                </a:extLst>
              </a:tr>
              <a:tr h="405486">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απόδοσης άμεσης εργασίας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293</a:t>
                      </a:r>
                    </a:p>
                  </a:txBody>
                  <a:tcPr/>
                </a:tc>
                <a:extLst>
                  <a:ext uri="{0D108BD9-81ED-4DB2-BD59-A6C34878D82A}">
                    <a16:rowId xmlns:a16="http://schemas.microsoft.com/office/drawing/2014/main" xmlns="" val="114965026"/>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αποτελεσματικότητα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288</a:t>
                      </a:r>
                    </a:p>
                  </a:txBody>
                  <a:tcPr/>
                </a:tc>
                <a:extLst>
                  <a:ext uri="{0D108BD9-81ED-4DB2-BD59-A6C34878D82A}">
                    <a16:rowId xmlns:a16="http://schemas.microsoft.com/office/drawing/2014/main" xmlns="" val="4242658631"/>
                  </a:ext>
                </a:extLst>
              </a:tr>
              <a:tr h="405485">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αποδοτικότητα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286</a:t>
                      </a:r>
                    </a:p>
                  </a:txBody>
                  <a:tcPr/>
                </a:tc>
                <a:extLst>
                  <a:ext uri="{0D108BD9-81ED-4DB2-BD59-A6C34878D82A}">
                    <a16:rowId xmlns:a16="http://schemas.microsoft.com/office/drawing/2014/main" xmlns="" val="2648081933"/>
                  </a:ext>
                </a:extLst>
              </a:tr>
              <a:tr h="450434">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απόκλιση </a:t>
                      </a: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αποτελεσματικότητας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279</a:t>
                      </a:r>
                    </a:p>
                  </a:txBody>
                  <a:tcPr/>
                </a:tc>
                <a:extLst>
                  <a:ext uri="{0D108BD9-81ED-4DB2-BD59-A6C34878D82A}">
                    <a16:rowId xmlns:a16="http://schemas.microsoft.com/office/drawing/2014/main" xmlns="" val="3040674552"/>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θετική απόκλιση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271</a:t>
                      </a:r>
                    </a:p>
                  </a:txBody>
                  <a:tcPr/>
                </a:tc>
                <a:extLst>
                  <a:ext uri="{0D108BD9-81ED-4DB2-BD59-A6C34878D82A}">
                    <a16:rowId xmlns:a16="http://schemas.microsoft.com/office/drawing/2014/main" xmlns="" val="2632930474"/>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ευέλικτος προϋπολογισμός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273</a:t>
                      </a:r>
                    </a:p>
                  </a:txBody>
                  <a:tcPr/>
                </a:tc>
                <a:extLst>
                  <a:ext uri="{0D108BD9-81ED-4DB2-BD59-A6C34878D82A}">
                    <a16:rowId xmlns:a16="http://schemas.microsoft.com/office/drawing/2014/main" xmlns="" val="1392469683"/>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ευέλικτου προϋπολογισμού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274</a:t>
                      </a:r>
                    </a:p>
                  </a:txBody>
                  <a:tcPr/>
                </a:tc>
                <a:extLst>
                  <a:ext uri="{0D108BD9-81ED-4DB2-BD59-A6C34878D82A}">
                    <a16:rowId xmlns:a16="http://schemas.microsoft.com/office/drawing/2014/main" xmlns="" val="3329984858"/>
                  </a:ext>
                </a:extLst>
              </a:tr>
              <a:tr h="405485">
                <a:tc>
                  <a:txBody>
                    <a:bodyPr/>
                    <a:lstStyle/>
                    <a:p>
                      <a:r>
                        <a:rPr lang="el-GR" sz="1800" dirty="0">
                          <a:solidFill>
                            <a:srgbClr val="212121"/>
                          </a:solidFill>
                          <a:effectLst/>
                          <a:latin typeface="Arial" panose="020B0604020202020204" pitchFamily="34" charset="0"/>
                          <a:cs typeface="Times New Roman" panose="02020603050405020304" pitchFamily="18" charset="0"/>
                        </a:rPr>
                        <a:t>διοίκηση κατ’ εξαίρεση </a:t>
                      </a:r>
                      <a:endParaRPr lang="en-GB" sz="1800" dirty="0">
                        <a:effectLst/>
                        <a:latin typeface="Calibri" panose="020F0502020204030204" pitchFamily="34" charset="0"/>
                        <a:cs typeface="Times New Roman" panose="02020603050405020304" pitchFamily="18" charset="0"/>
                      </a:endParaRPr>
                    </a:p>
                  </a:txBody>
                  <a:tcPr marL="68580" marR="68580" marT="0" marB="0"/>
                </a:tc>
                <a:tc>
                  <a:txBody>
                    <a:bodyPr/>
                    <a:lstStyle/>
                    <a:p>
                      <a:r>
                        <a:rPr lang="en-US" dirty="0"/>
                        <a:t>270</a:t>
                      </a:r>
                    </a:p>
                  </a:txBody>
                  <a:tcPr/>
                </a:tc>
                <a:extLst>
                  <a:ext uri="{0D108BD9-81ED-4DB2-BD59-A6C34878D82A}">
                    <a16:rowId xmlns:a16="http://schemas.microsoft.com/office/drawing/2014/main" xmlns="" val="1507085772"/>
                  </a:ext>
                </a:extLst>
              </a:tr>
            </a:tbl>
          </a:graphicData>
        </a:graphic>
      </p:graphicFrame>
    </p:spTree>
    <p:extLst>
      <p:ext uri="{BB962C8B-B14F-4D97-AF65-F5344CB8AC3E}">
        <p14:creationId xmlns:p14="http://schemas.microsoft.com/office/powerpoint/2010/main" xmlns="" val="17415749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457200"/>
          </a:xfrm>
        </p:spPr>
        <p:txBody>
          <a:bodyPr/>
          <a:lstStyle/>
          <a:p>
            <a:r>
              <a:rPr lang="el-GR" dirty="0"/>
              <a:t>Μαθησιακοί Όροι</a:t>
            </a:r>
            <a:r>
              <a:rPr lang="en-IN" sz="2200" b="0" dirty="0"/>
              <a:t>—(</a:t>
            </a:r>
            <a:r>
              <a:rPr lang="en-US" sz="2200" b="0" dirty="0"/>
              <a:t>2 of 3)</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xmlns="" val="1337382819"/>
              </p:ext>
            </p:extLst>
          </p:nvPr>
        </p:nvGraphicFramePr>
        <p:xfrm>
          <a:off x="381000" y="838200"/>
          <a:ext cx="8229600" cy="5372678"/>
        </p:xfrm>
        <a:graphic>
          <a:graphicData uri="http://schemas.openxmlformats.org/drawingml/2006/table">
            <a:tbl>
              <a:tblPr firstRow="1" bandRow="1">
                <a:tableStyleId>{69CF1AB2-1976-4502-BF36-3FF5EA218861}</a:tableStyleId>
              </a:tblPr>
              <a:tblGrid>
                <a:gridCol w="5029200">
                  <a:extLst>
                    <a:ext uri="{9D8B030D-6E8A-4147-A177-3AD203B41FA5}">
                      <a16:colId xmlns:a16="http://schemas.microsoft.com/office/drawing/2014/main" xmlns="" val="3446576801"/>
                    </a:ext>
                  </a:extLst>
                </a:gridCol>
                <a:gridCol w="3200400">
                  <a:extLst>
                    <a:ext uri="{9D8B030D-6E8A-4147-A177-3AD203B41FA5}">
                      <a16:colId xmlns:a16="http://schemas.microsoft.com/office/drawing/2014/main" xmlns="" val="1301844893"/>
                    </a:ext>
                  </a:extLst>
                </a:gridCol>
              </a:tblGrid>
              <a:tr h="912342">
                <a:tc>
                  <a:txBody>
                    <a:bodyPr/>
                    <a:lstStyle/>
                    <a:p>
                      <a:r>
                        <a:rPr lang="el-GR" sz="2400" dirty="0"/>
                        <a:t>ΜΑΘΗΣΙΑΚΟΙ ΟΡΟΙ</a:t>
                      </a:r>
                      <a:endParaRPr lang="en-US" sz="2400" dirty="0"/>
                    </a:p>
                  </a:txBody>
                  <a:tcPr/>
                </a:tc>
                <a:tc>
                  <a:txBody>
                    <a:bodyPr/>
                    <a:lstStyle/>
                    <a:p>
                      <a:r>
                        <a:rPr lang="el-GR" sz="2400" dirty="0"/>
                        <a:t>ΑΡΙΘΜΟΣ ΣΕΛΙΔΑΣ ΑΝΑΦΟΡΑΣ</a:t>
                      </a:r>
                      <a:endParaRPr lang="en-US" sz="2400" dirty="0"/>
                    </a:p>
                  </a:txBody>
                  <a:tcPr/>
                </a:tc>
                <a:extLst>
                  <a:ext uri="{0D108BD9-81ED-4DB2-BD59-A6C34878D82A}">
                    <a16:rowId xmlns:a16="http://schemas.microsoft.com/office/drawing/2014/main" xmlns="" val="618287290"/>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της τιμής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278</a:t>
                      </a:r>
                    </a:p>
                  </a:txBody>
                  <a:tcPr/>
                </a:tc>
                <a:extLst>
                  <a:ext uri="{0D108BD9-81ED-4DB2-BD59-A6C34878D82A}">
                    <a16:rowId xmlns:a16="http://schemas.microsoft.com/office/drawing/2014/main" xmlns="" val="3028978034"/>
                  </a:ext>
                </a:extLst>
              </a:tr>
              <a:tr h="405485">
                <a:tc>
                  <a:txBody>
                    <a:bodyPr/>
                    <a:lstStyle/>
                    <a:p>
                      <a:pPr>
                        <a:lnSpc>
                          <a:spcPct val="107000"/>
                        </a:lnSpc>
                        <a:spcAft>
                          <a:spcPts val="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Απόκλιση συντελεστή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278</a:t>
                      </a:r>
                    </a:p>
                  </a:txBody>
                  <a:tcPr/>
                </a:tc>
                <a:extLst>
                  <a:ext uri="{0D108BD9-81ED-4DB2-BD59-A6C34878D82A}">
                    <a16:rowId xmlns:a16="http://schemas.microsoft.com/office/drawing/2014/main" xmlns="" val="3505673227"/>
                  </a:ext>
                </a:extLst>
              </a:tr>
              <a:tr h="405485">
                <a:tc>
                  <a:txBody>
                    <a:bodyPr/>
                    <a:lstStyle/>
                    <a:p>
                      <a:r>
                        <a:rPr lang="el-GR" sz="1800" dirty="0">
                          <a:solidFill>
                            <a:srgbClr val="212121"/>
                          </a:solidFill>
                          <a:effectLst/>
                          <a:latin typeface="Arial" panose="020B0604020202020204" pitchFamily="34" charset="0"/>
                          <a:cs typeface="Times New Roman" panose="02020603050405020304" pitchFamily="18" charset="0"/>
                        </a:rPr>
                        <a:t>Απόκλιση όγκου-πωλήσεων</a:t>
                      </a:r>
                      <a:r>
                        <a:rPr lang="el-GR" sz="1800" b="1" dirty="0">
                          <a:effectLst/>
                          <a:latin typeface="Arial" panose="020B0604020202020204" pitchFamily="34" charset="0"/>
                          <a:cs typeface="Times New Roman" panose="02020603050405020304" pitchFamily="18" charset="0"/>
                        </a:rPr>
                        <a:t> </a:t>
                      </a:r>
                      <a:endParaRPr lang="en-GB" sz="1800" dirty="0">
                        <a:effectLst/>
                        <a:latin typeface="Calibri" panose="020F0502020204030204" pitchFamily="34" charset="0"/>
                        <a:cs typeface="Times New Roman" panose="02020603050405020304" pitchFamily="18" charset="0"/>
                      </a:endParaRPr>
                    </a:p>
                  </a:txBody>
                  <a:tcPr marL="68580" marR="68580" marT="0" marB="0"/>
                </a:tc>
                <a:tc>
                  <a:txBody>
                    <a:bodyPr/>
                    <a:lstStyle/>
                    <a:p>
                      <a:r>
                        <a:rPr lang="en-US" dirty="0"/>
                        <a:t>274</a:t>
                      </a:r>
                    </a:p>
                  </a:txBody>
                  <a:tcPr/>
                </a:tc>
                <a:extLst>
                  <a:ext uri="{0D108BD9-81ED-4DB2-BD59-A6C34878D82A}">
                    <a16:rowId xmlns:a16="http://schemas.microsoft.com/office/drawing/2014/main" xmlns="" val="4093150504"/>
                  </a:ext>
                </a:extLst>
              </a:tr>
              <a:tr h="405486">
                <a:tc>
                  <a:txBody>
                    <a:bodyPr/>
                    <a:lstStyle/>
                    <a:p>
                      <a:r>
                        <a:rPr lang="el-GR" sz="1800" dirty="0">
                          <a:solidFill>
                            <a:srgbClr val="212121"/>
                          </a:solidFill>
                          <a:effectLst/>
                          <a:latin typeface="Arial" panose="020B0604020202020204" pitchFamily="34" charset="0"/>
                          <a:cs typeface="Times New Roman" panose="02020603050405020304" pitchFamily="18" charset="0"/>
                        </a:rPr>
                        <a:t>Απόκλιση τιμής πώλησης </a:t>
                      </a:r>
                      <a:endParaRPr lang="en-GB" sz="1800" dirty="0">
                        <a:effectLst/>
                        <a:latin typeface="Calibri" panose="020F0502020204030204" pitchFamily="34" charset="0"/>
                        <a:cs typeface="Times New Roman" panose="02020603050405020304" pitchFamily="18" charset="0"/>
                      </a:endParaRPr>
                    </a:p>
                  </a:txBody>
                  <a:tcPr marL="68580" marR="68580" marT="0" marB="0"/>
                </a:tc>
                <a:tc>
                  <a:txBody>
                    <a:bodyPr/>
                    <a:lstStyle/>
                    <a:p>
                      <a:r>
                        <a:rPr lang="en-US" dirty="0"/>
                        <a:t>276</a:t>
                      </a:r>
                    </a:p>
                  </a:txBody>
                  <a:tcPr/>
                </a:tc>
                <a:extLst>
                  <a:ext uri="{0D108BD9-81ED-4DB2-BD59-A6C34878D82A}">
                    <a16:rowId xmlns:a16="http://schemas.microsoft.com/office/drawing/2014/main" xmlns="" val="114965026"/>
                  </a:ext>
                </a:extLst>
              </a:tr>
              <a:tr h="405485">
                <a:tc>
                  <a:txBody>
                    <a:bodyPr/>
                    <a:lstStyle/>
                    <a:p>
                      <a:r>
                        <a:rPr lang="el-GR" sz="1800" dirty="0">
                          <a:solidFill>
                            <a:srgbClr val="212121"/>
                          </a:solidFill>
                          <a:effectLst/>
                          <a:latin typeface="Arial" panose="020B0604020202020204" pitchFamily="34" charset="0"/>
                          <a:cs typeface="Times New Roman" panose="02020603050405020304" pitchFamily="18" charset="0"/>
                        </a:rPr>
                        <a:t>Πρότυπο </a:t>
                      </a:r>
                      <a:endParaRPr lang="en-GB" sz="1800" dirty="0">
                        <a:effectLst/>
                        <a:latin typeface="Calibri" panose="020F0502020204030204" pitchFamily="34" charset="0"/>
                        <a:cs typeface="Times New Roman" panose="02020603050405020304" pitchFamily="18" charset="0"/>
                      </a:endParaRPr>
                    </a:p>
                  </a:txBody>
                  <a:tcPr marL="68580" marR="68580" marT="0" marB="0"/>
                </a:tc>
                <a:tc>
                  <a:txBody>
                    <a:bodyPr/>
                    <a:lstStyle/>
                    <a:p>
                      <a:r>
                        <a:rPr lang="en-US" dirty="0"/>
                        <a:t>277</a:t>
                      </a:r>
                    </a:p>
                  </a:txBody>
                  <a:tcPr/>
                </a:tc>
                <a:extLst>
                  <a:ext uri="{0D108BD9-81ED-4DB2-BD59-A6C34878D82A}">
                    <a16:rowId xmlns:a16="http://schemas.microsoft.com/office/drawing/2014/main" xmlns="" val="4242658631"/>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Πρότυπο κόστος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278</a:t>
                      </a:r>
                    </a:p>
                  </a:txBody>
                  <a:tcPr/>
                </a:tc>
                <a:extLst>
                  <a:ext uri="{0D108BD9-81ED-4DB2-BD59-A6C34878D82A}">
                    <a16:rowId xmlns:a16="http://schemas.microsoft.com/office/drawing/2014/main" xmlns="" val="2648081933"/>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Πρότυπη εισροή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277</a:t>
                      </a:r>
                    </a:p>
                  </a:txBody>
                  <a:tcPr/>
                </a:tc>
                <a:extLst>
                  <a:ext uri="{0D108BD9-81ED-4DB2-BD59-A6C34878D82A}">
                    <a16:rowId xmlns:a16="http://schemas.microsoft.com/office/drawing/2014/main" xmlns="" val="3040674552"/>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Πρότυπη τιμή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277</a:t>
                      </a:r>
                    </a:p>
                  </a:txBody>
                  <a:tcPr/>
                </a:tc>
                <a:extLst>
                  <a:ext uri="{0D108BD9-81ED-4DB2-BD59-A6C34878D82A}">
                    <a16:rowId xmlns:a16="http://schemas.microsoft.com/office/drawing/2014/main" xmlns="" val="2632930474"/>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Στατικός προϋπολογισμός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271</a:t>
                      </a:r>
                    </a:p>
                  </a:txBody>
                  <a:tcPr/>
                </a:tc>
                <a:extLst>
                  <a:ext uri="{0D108BD9-81ED-4DB2-BD59-A6C34878D82A}">
                    <a16:rowId xmlns:a16="http://schemas.microsoft.com/office/drawing/2014/main" xmlns="" val="1392469683"/>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στατικoύ προϋπολογισμού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271</a:t>
                      </a:r>
                    </a:p>
                  </a:txBody>
                  <a:tcPr/>
                </a:tc>
                <a:extLst>
                  <a:ext uri="{0D108BD9-81ED-4DB2-BD59-A6C34878D82A}">
                    <a16:rowId xmlns:a16="http://schemas.microsoft.com/office/drawing/2014/main" xmlns="" val="3329984858"/>
                  </a:ext>
                </a:extLst>
              </a:tr>
              <a:tr h="405485">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Αρνητική απόκλιση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271</a:t>
                      </a:r>
                    </a:p>
                  </a:txBody>
                  <a:tcPr/>
                </a:tc>
                <a:extLst>
                  <a:ext uri="{0D108BD9-81ED-4DB2-BD59-A6C34878D82A}">
                    <a16:rowId xmlns:a16="http://schemas.microsoft.com/office/drawing/2014/main" xmlns="" val="1507085772"/>
                  </a:ext>
                </a:extLst>
              </a:tr>
            </a:tbl>
          </a:graphicData>
        </a:graphic>
      </p:graphicFrame>
    </p:spTree>
    <p:extLst>
      <p:ext uri="{BB962C8B-B14F-4D97-AF65-F5344CB8AC3E}">
        <p14:creationId xmlns:p14="http://schemas.microsoft.com/office/powerpoint/2010/main" xmlns="" val="3272803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Μαθησιακοί Όροι</a:t>
            </a:r>
            <a:r>
              <a:rPr lang="en-IN" sz="2200" b="0" dirty="0"/>
              <a:t>—(</a:t>
            </a:r>
            <a:r>
              <a:rPr lang="el-GR" sz="2200" b="0" dirty="0"/>
              <a:t>3 από 3</a:t>
            </a:r>
            <a:r>
              <a:rPr lang="en-US" sz="2200" b="0" dirty="0"/>
              <a:t>)</a:t>
            </a:r>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xmlns="" val="4209284893"/>
              </p:ext>
            </p:extLst>
          </p:nvPr>
        </p:nvGraphicFramePr>
        <p:xfrm>
          <a:off x="609600" y="1336107"/>
          <a:ext cx="8077200" cy="1554480"/>
        </p:xfrm>
        <a:graphic>
          <a:graphicData uri="http://schemas.openxmlformats.org/drawingml/2006/table">
            <a:tbl>
              <a:tblPr firstRow="1" bandRow="1">
                <a:tableStyleId>{69CF1AB2-1976-4502-BF36-3FF5EA218861}</a:tableStyleId>
              </a:tblPr>
              <a:tblGrid>
                <a:gridCol w="4936067">
                  <a:extLst>
                    <a:ext uri="{9D8B030D-6E8A-4147-A177-3AD203B41FA5}">
                      <a16:colId xmlns:a16="http://schemas.microsoft.com/office/drawing/2014/main" xmlns="" val="3446576801"/>
                    </a:ext>
                  </a:extLst>
                </a:gridCol>
                <a:gridCol w="3141133">
                  <a:extLst>
                    <a:ext uri="{9D8B030D-6E8A-4147-A177-3AD203B41FA5}">
                      <a16:colId xmlns:a16="http://schemas.microsoft.com/office/drawing/2014/main" xmlns="" val="1301844893"/>
                    </a:ext>
                  </a:extLst>
                </a:gridCol>
              </a:tblGrid>
              <a:tr h="822960">
                <a:tc>
                  <a:txBody>
                    <a:bodyPr/>
                    <a:lstStyle/>
                    <a:p>
                      <a:r>
                        <a:rPr lang="el-GR" sz="2400" dirty="0"/>
                        <a:t>ΜΑΘΗΣΙΑΚΟΙ ΟΡΟΙ</a:t>
                      </a:r>
                      <a:endParaRPr lang="en-US" sz="2400" dirty="0"/>
                    </a:p>
                  </a:txBody>
                  <a:tcPr/>
                </a:tc>
                <a:tc>
                  <a:txBody>
                    <a:bodyPr/>
                    <a:lstStyle/>
                    <a:p>
                      <a:r>
                        <a:rPr lang="el-GR" sz="2400" dirty="0"/>
                        <a:t>ΑΡΙΘΜΟΣ ΣΕΛΙΔΑΣ ΑΝΑΦΟΡΑΣ</a:t>
                      </a:r>
                      <a:endParaRPr lang="en-US" sz="2400" dirty="0"/>
                    </a:p>
                  </a:txBody>
                  <a:tcPr/>
                </a:tc>
                <a:extLst>
                  <a:ext uri="{0D108BD9-81ED-4DB2-BD59-A6C34878D82A}">
                    <a16:rowId xmlns:a16="http://schemas.microsoft.com/office/drawing/2014/main" xmlns="" val="618287290"/>
                  </a:ext>
                </a:extLst>
              </a:tr>
              <a:tr h="365760">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χρήσης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279</a:t>
                      </a:r>
                    </a:p>
                  </a:txBody>
                  <a:tcPr/>
                </a:tc>
                <a:extLst>
                  <a:ext uri="{0D108BD9-81ED-4DB2-BD59-A6C34878D82A}">
                    <a16:rowId xmlns:a16="http://schemas.microsoft.com/office/drawing/2014/main" xmlns="" val="3505673227"/>
                  </a:ext>
                </a:extLst>
              </a:tr>
              <a:tr h="365760">
                <a:tc>
                  <a:txBody>
                    <a:bodyPr/>
                    <a:lstStyle/>
                    <a:p>
                      <a:pPr>
                        <a:lnSpc>
                          <a:spcPct val="107000"/>
                        </a:lnSpc>
                        <a:spcAft>
                          <a:spcPts val="0"/>
                        </a:spcAft>
                      </a:pPr>
                      <a:r>
                        <a:rPr lang="el-GR" sz="1800" dirty="0">
                          <a:solidFill>
                            <a:srgbClr val="212121"/>
                          </a:solidFill>
                          <a:effectLst/>
                          <a:latin typeface="Arial" panose="020B0604020202020204" pitchFamily="34" charset="0"/>
                          <a:ea typeface="Times New Roman" panose="02020603050405020304" pitchFamily="18" charset="0"/>
                          <a:cs typeface="Times New Roman" panose="02020603050405020304" pitchFamily="18" charset="0"/>
                        </a:rPr>
                        <a:t>Απόκλιση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dirty="0"/>
                        <a:t>270</a:t>
                      </a:r>
                    </a:p>
                  </a:txBody>
                  <a:tcPr/>
                </a:tc>
                <a:extLst>
                  <a:ext uri="{0D108BD9-81ED-4DB2-BD59-A6C34878D82A}">
                    <a16:rowId xmlns:a16="http://schemas.microsoft.com/office/drawing/2014/main" xmlns="" val="4093150504"/>
                  </a:ext>
                </a:extLst>
              </a:tr>
            </a:tbl>
          </a:graphicData>
        </a:graphic>
      </p:graphicFrame>
    </p:spTree>
    <p:extLst>
      <p:ext uri="{BB962C8B-B14F-4D97-AF65-F5344CB8AC3E}">
        <p14:creationId xmlns:p14="http://schemas.microsoft.com/office/powerpoint/2010/main" xmlns="" val="24289501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mj-lt"/>
              </a:rPr>
              <a:t>Copyright</a:t>
            </a:r>
          </a:p>
        </p:txBody>
      </p:sp>
      <p:pic>
        <p:nvPicPr>
          <p:cNvPr id="284" name="Picture 2"/>
          <p:cNvPicPr preferRelativeResize="0"/>
          <p:nvPr/>
        </p:nvPicPr>
        <p:blipFill>
          <a:blip r:embed="rId3" cstate="print">
            <a:extLst>
              <a:ext uri="{28A0092B-C50C-407E-A947-70E740481C1C}">
                <a14:useLocalDpi xmlns:a14="http://schemas.microsoft.com/office/drawing/2010/main" xmlns="" val="0"/>
              </a:ext>
            </a:extLst>
          </a:blip>
          <a:stretch>
            <a:fillRect/>
          </a:stretch>
        </p:blipFill>
        <p:spPr>
          <a:xfrm>
            <a:off x="463030" y="2159968"/>
            <a:ext cx="8047038" cy="2239505"/>
          </a:xfrm>
          <a:prstGeom prst="rect">
            <a:avLst/>
          </a:prstGeom>
          <a:noFill/>
          <a:ln>
            <a:noFill/>
          </a:ln>
        </p:spPr>
      </p:pic>
    </p:spTree>
    <p:extLst>
      <p:ext uri="{BB962C8B-B14F-4D97-AF65-F5344CB8AC3E}">
        <p14:creationId xmlns:p14="http://schemas.microsoft.com/office/powerpoint/2010/main" xmlns="" val="2060198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b="1" dirty="0">
                <a:latin typeface="+mj-lt"/>
              </a:rPr>
              <a:t>Μαθησιακοί Στόχοι</a:t>
            </a:r>
            <a:r>
              <a:rPr lang="en-US" b="1" dirty="0">
                <a:latin typeface="+mj-lt"/>
              </a:rPr>
              <a:t> </a:t>
            </a:r>
            <a:r>
              <a:rPr lang="en-US" sz="2200" b="0" dirty="0">
                <a:latin typeface="+mj-lt"/>
              </a:rPr>
              <a:t>(</a:t>
            </a:r>
            <a:r>
              <a:rPr lang="el-GR" sz="2200" b="0" dirty="0">
                <a:latin typeface="+mj-lt"/>
              </a:rPr>
              <a:t>2 από 2</a:t>
            </a:r>
            <a:r>
              <a:rPr lang="en-US" sz="2200" b="0" dirty="0">
                <a:latin typeface="+mj-lt"/>
              </a:rPr>
              <a:t>) </a:t>
            </a:r>
          </a:p>
        </p:txBody>
      </p:sp>
      <p:sp>
        <p:nvSpPr>
          <p:cNvPr id="3" name="Content Placeholder 1"/>
          <p:cNvSpPr>
            <a:spLocks noGrp="1"/>
          </p:cNvSpPr>
          <p:nvPr>
            <p:ph idx="1"/>
          </p:nvPr>
        </p:nvSpPr>
        <p:spPr/>
        <p:txBody>
          <a:bodyPr/>
          <a:lstStyle/>
          <a:p>
            <a:pPr marL="0" indent="0">
              <a:spcBef>
                <a:spcPts val="0"/>
              </a:spcBef>
              <a:buClr>
                <a:schemeClr val="bg1"/>
              </a:buClr>
              <a:buNone/>
            </a:pPr>
            <a:r>
              <a:rPr lang="en-US" sz="2400" b="1" dirty="0">
                <a:solidFill>
                  <a:srgbClr val="007FA3"/>
                </a:solidFill>
              </a:rPr>
              <a:t>7.5</a:t>
            </a:r>
            <a:r>
              <a:rPr lang="en-US" sz="2400" dirty="0"/>
              <a:t> </a:t>
            </a:r>
            <a:r>
              <a:rPr lang="el-GR" sz="2400" dirty="0"/>
              <a:t>Να υπολογίσετε τις αποκλίσεις τιμών και τις αποκλίσεις αποτελεσματικότητας για τις κατηγορίες άμεσου κόστους</a:t>
            </a:r>
            <a:endParaRPr lang="en-GB" sz="2400" dirty="0"/>
          </a:p>
          <a:p>
            <a:pPr marL="0" indent="0">
              <a:spcBef>
                <a:spcPts val="0"/>
              </a:spcBef>
              <a:buClr>
                <a:schemeClr val="bg1"/>
              </a:buClr>
              <a:buNone/>
            </a:pPr>
            <a:r>
              <a:rPr lang="en-US" sz="2400" b="1" dirty="0">
                <a:solidFill>
                  <a:srgbClr val="007FA3"/>
                </a:solidFill>
              </a:rPr>
              <a:t>7.6</a:t>
            </a:r>
            <a:r>
              <a:rPr lang="en-US" sz="2400" dirty="0"/>
              <a:t> </a:t>
            </a:r>
            <a:r>
              <a:rPr lang="el-GR" sz="2400" dirty="0"/>
              <a:t>Να κατανοήσετε τον τρόπο με τον οποίο οι υπεύθυνοι χρησιμοποιούν τις αποκλίσεις</a:t>
            </a:r>
            <a:endParaRPr lang="en-US" sz="2400" dirty="0"/>
          </a:p>
          <a:p>
            <a:pPr marL="0" indent="0">
              <a:spcBef>
                <a:spcPts val="0"/>
              </a:spcBef>
              <a:buClr>
                <a:schemeClr val="bg1"/>
              </a:buClr>
              <a:buNone/>
            </a:pPr>
            <a:r>
              <a:rPr lang="en-US" sz="2400" b="1" dirty="0">
                <a:solidFill>
                  <a:srgbClr val="007FA3"/>
                </a:solidFill>
              </a:rPr>
              <a:t>7.6</a:t>
            </a:r>
            <a:r>
              <a:rPr lang="en-US" sz="2400" dirty="0"/>
              <a:t> </a:t>
            </a:r>
            <a:r>
              <a:rPr lang="el-GR" sz="2400" dirty="0"/>
              <a:t>Να περιγράψετε τη συγκριτική αξιολόγηση και να εξηγήσετε το ρόλο της στη διαχείριση του κόστους</a:t>
            </a:r>
            <a:endParaRPr lang="en-US" sz="2400" dirty="0"/>
          </a:p>
        </p:txBody>
      </p:sp>
    </p:spTree>
    <p:extLst>
      <p:ext uri="{BB962C8B-B14F-4D97-AF65-F5344CB8AC3E}">
        <p14:creationId xmlns:p14="http://schemas.microsoft.com/office/powerpoint/2010/main" xmlns="" val="1785288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latin typeface="+mj-lt"/>
              </a:rPr>
              <a:t>Βασικές Έννοιες</a:t>
            </a:r>
            <a:r>
              <a:rPr lang="en-US" dirty="0">
                <a:latin typeface="+mj-lt"/>
              </a:rPr>
              <a:t> </a:t>
            </a:r>
            <a:r>
              <a:rPr lang="en-US" sz="2200" b="0" dirty="0"/>
              <a:t>(</a:t>
            </a:r>
            <a:r>
              <a:rPr lang="el-GR" sz="2200" b="0" dirty="0"/>
              <a:t>1 από 2</a:t>
            </a:r>
            <a:r>
              <a:rPr lang="en-US" sz="2200" b="0" dirty="0"/>
              <a:t>)</a:t>
            </a:r>
          </a:p>
        </p:txBody>
      </p:sp>
      <p:sp>
        <p:nvSpPr>
          <p:cNvPr id="3" name="Content Placeholder 1"/>
          <p:cNvSpPr>
            <a:spLocks noGrp="1"/>
          </p:cNvSpPr>
          <p:nvPr>
            <p:ph idx="1"/>
          </p:nvPr>
        </p:nvSpPr>
        <p:spPr>
          <a:xfrm>
            <a:off x="762000" y="1600200"/>
            <a:ext cx="8229600" cy="4525963"/>
          </a:xfrm>
        </p:spPr>
        <p:txBody>
          <a:bodyPr>
            <a:normAutofit lnSpcReduction="10000"/>
          </a:bodyPr>
          <a:lstStyle/>
          <a:p>
            <a:pPr marL="0" indent="0">
              <a:buNone/>
            </a:pPr>
            <a:r>
              <a:rPr lang="el-GR" sz="2400" dirty="0"/>
              <a:t>Απόκλιση</a:t>
            </a:r>
            <a:r>
              <a:rPr lang="en-IN" sz="2400" dirty="0"/>
              <a:t>—</a:t>
            </a:r>
            <a:r>
              <a:rPr lang="el-GR" sz="2400" dirty="0"/>
              <a:t>η διαφορά μεταξύ των πραγματικών αποτελεσμάτων και της αναμενόμενης (προϋπολογιστικής) απόδοσης</a:t>
            </a:r>
            <a:r>
              <a:rPr lang="en-US" sz="2400" dirty="0"/>
              <a:t>.</a:t>
            </a:r>
          </a:p>
          <a:p>
            <a:pPr marL="0" indent="0">
              <a:buNone/>
            </a:pPr>
            <a:r>
              <a:rPr lang="el-GR" sz="2400" dirty="0"/>
              <a:t>Διοίκηση εξαιρέσεων</a:t>
            </a:r>
            <a:r>
              <a:rPr lang="en-IN" sz="2400" dirty="0"/>
              <a:t>—</a:t>
            </a:r>
            <a:r>
              <a:rPr lang="el-GR" sz="2400" dirty="0"/>
              <a:t>η πρακτική εστίασης της προσοχής σε τομείς που δεν λειτουργούν όπως αναμένεται </a:t>
            </a:r>
            <a:r>
              <a:rPr lang="en-US" sz="2400" dirty="0"/>
              <a:t>(</a:t>
            </a:r>
            <a:r>
              <a:rPr lang="el-GR" sz="2400" dirty="0"/>
              <a:t>προϋπολογίστηκε</a:t>
            </a:r>
            <a:r>
              <a:rPr lang="en-US" sz="2400" dirty="0"/>
              <a:t>).</a:t>
            </a:r>
          </a:p>
          <a:p>
            <a:pPr marL="0" indent="0">
              <a:buNone/>
            </a:pPr>
            <a:r>
              <a:rPr lang="el-GR" sz="2400" dirty="0"/>
              <a:t>Ο στατικός ή συγκεντρωτικός προϋπολογισμός βασίζεται στο επίπεδο παραγωγής που σχεδιάζεται κατά την έναρξη της περιόδου προϋπολογισμού</a:t>
            </a:r>
            <a:r>
              <a:rPr lang="en-US" sz="2400" dirty="0"/>
              <a:t>.</a:t>
            </a:r>
          </a:p>
          <a:p>
            <a:pPr marL="0" indent="0">
              <a:buNone/>
            </a:pPr>
            <a:r>
              <a:rPr lang="el-GR" sz="2400" dirty="0"/>
              <a:t>Η απόκλιση στατικού προϋπολογισμού είναι η διαφορά μεταξύ του πραγματικού αποτελέσματος και του αντίστοιχου προϋπολογιστικού ποσού στον στατικό προϋπολογισμό</a:t>
            </a:r>
            <a:r>
              <a:rPr lang="en-US" sz="2400" dirty="0"/>
              <a:t>.</a:t>
            </a:r>
          </a:p>
        </p:txBody>
      </p:sp>
    </p:spTree>
    <p:extLst>
      <p:ext uri="{BB962C8B-B14F-4D97-AF65-F5344CB8AC3E}">
        <p14:creationId xmlns:p14="http://schemas.microsoft.com/office/powerpoint/2010/main" xmlns="" val="10803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latin typeface="+mj-lt"/>
              </a:rPr>
              <a:t>Βασικές Έννοιες</a:t>
            </a:r>
            <a:r>
              <a:rPr lang="en-US" dirty="0">
                <a:latin typeface="+mj-lt"/>
              </a:rPr>
              <a:t> </a:t>
            </a:r>
            <a:r>
              <a:rPr lang="en-US" sz="2200" b="0" dirty="0"/>
              <a:t>(</a:t>
            </a:r>
            <a:r>
              <a:rPr lang="el-GR" sz="2200" b="0" dirty="0"/>
              <a:t>2 από 2</a:t>
            </a:r>
            <a:r>
              <a:rPr lang="en-US" sz="2200" b="0" dirty="0"/>
              <a:t>)</a:t>
            </a:r>
          </a:p>
        </p:txBody>
      </p:sp>
      <p:sp>
        <p:nvSpPr>
          <p:cNvPr id="3" name="Content Placeholder 1"/>
          <p:cNvSpPr>
            <a:spLocks noGrp="1"/>
          </p:cNvSpPr>
          <p:nvPr>
            <p:ph idx="1"/>
          </p:nvPr>
        </p:nvSpPr>
        <p:spPr/>
        <p:txBody>
          <a:bodyPr>
            <a:normAutofit/>
          </a:bodyPr>
          <a:lstStyle/>
          <a:p>
            <a:pPr marL="0" indent="0">
              <a:buNone/>
            </a:pPr>
            <a:r>
              <a:rPr lang="el-GR" sz="2400" dirty="0"/>
              <a:t>Μια Θετική απόκλιση </a:t>
            </a:r>
            <a:r>
              <a:rPr lang="en-US" sz="2400" dirty="0"/>
              <a:t>(</a:t>
            </a:r>
            <a:r>
              <a:rPr lang="el-GR" sz="2400" dirty="0"/>
              <a:t>Ε</a:t>
            </a:r>
            <a:r>
              <a:rPr lang="en-US" sz="2400" dirty="0"/>
              <a:t>) </a:t>
            </a:r>
            <a:r>
              <a:rPr lang="el-GR" sz="2400" dirty="0"/>
              <a:t>είναι η επίδραση, όταν εξετάζεται μεμονωμένα, της αύξησης των λειτουργικών εσόδων σε σχέση με το προϋπολογιστικό ποσό</a:t>
            </a:r>
            <a:r>
              <a:rPr lang="en-US" sz="2400" dirty="0"/>
              <a:t>.</a:t>
            </a:r>
          </a:p>
          <a:p>
            <a:pPr marL="0" indent="0">
              <a:buNone/>
            </a:pPr>
            <a:r>
              <a:rPr lang="el-GR" sz="2400" dirty="0"/>
              <a:t>Μια Αρνητική απόκλιση </a:t>
            </a:r>
            <a:r>
              <a:rPr lang="en-US" sz="2400" dirty="0"/>
              <a:t>(</a:t>
            </a:r>
            <a:r>
              <a:rPr lang="el-GR" sz="2400" dirty="0"/>
              <a:t>Δ</a:t>
            </a:r>
            <a:r>
              <a:rPr lang="en-US" sz="2400" dirty="0"/>
              <a:t>) </a:t>
            </a:r>
            <a:r>
              <a:rPr lang="el-GR" sz="2400" dirty="0"/>
              <a:t>είναι η επίδραση, όταν αντιμετωπίζεται μεμονωμένα, της μείωσης των λειτουργικών εσόδων σε σχέση με το προϋπολογιστικό ποσό</a:t>
            </a:r>
            <a:r>
              <a:rPr lang="en-US" sz="2400" dirty="0"/>
              <a:t>.</a:t>
            </a:r>
          </a:p>
        </p:txBody>
      </p:sp>
    </p:spTree>
    <p:extLst>
      <p:ext uri="{BB962C8B-B14F-4D97-AF65-F5344CB8AC3E}">
        <p14:creationId xmlns:p14="http://schemas.microsoft.com/office/powerpoint/2010/main" xmlns="" val="2601661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Αποκλίσεις</a:t>
            </a:r>
            <a:endParaRPr lang="en-US" b="1" dirty="0"/>
          </a:p>
        </p:txBody>
      </p:sp>
      <p:sp>
        <p:nvSpPr>
          <p:cNvPr id="3" name="Content Placeholder 1"/>
          <p:cNvSpPr>
            <a:spLocks noGrp="1"/>
          </p:cNvSpPr>
          <p:nvPr>
            <p:ph idx="1"/>
          </p:nvPr>
        </p:nvSpPr>
        <p:spPr/>
        <p:txBody>
          <a:bodyPr>
            <a:normAutofit/>
          </a:bodyPr>
          <a:lstStyle/>
          <a:p>
            <a:pPr marL="0" indent="0">
              <a:buNone/>
            </a:pPr>
            <a:r>
              <a:rPr lang="el-GR" altLang="en-US" sz="2400" dirty="0"/>
              <a:t>Οι αποκλίσεις μπορεί να ξεκινήσουν "από την κορυφή" με ανάλυση επιπέδου 0.</a:t>
            </a:r>
          </a:p>
          <a:p>
            <a:pPr marL="0" indent="0">
              <a:buNone/>
            </a:pPr>
            <a:r>
              <a:rPr lang="el-GR" altLang="en-US" sz="2400" dirty="0"/>
              <a:t>Αυτό είναι το υψηλότερο επίπεδο ανάλυσης και δεν είναι τίποτα περισσότερο από τη διαφορά μεταξύ των πραγματικών λειτουργικών εσόδων και αυτών του στατικού προϋπολογισμού</a:t>
            </a:r>
            <a:r>
              <a:rPr lang="en-US" altLang="en-US" sz="2400" dirty="0"/>
              <a:t>.</a:t>
            </a:r>
          </a:p>
          <a:p>
            <a:pPr marL="0" indent="0">
              <a:buNone/>
            </a:pPr>
            <a:r>
              <a:rPr lang="el-GR" altLang="en-US" sz="2400" dirty="0"/>
              <a:t>Τα επίπεδα 1, 2 και 3 εξετάζουν τη την απόκλιση του επιπέδου 0, διαιρώντας τα σε προοδευτικά πιο λεπτομερή επίπεδα ανάλυσης.</a:t>
            </a:r>
          </a:p>
        </p:txBody>
      </p:sp>
    </p:spTree>
    <p:extLst>
      <p:ext uri="{BB962C8B-B14F-4D97-AF65-F5344CB8AC3E}">
        <p14:creationId xmlns:p14="http://schemas.microsoft.com/office/powerpoint/2010/main" xmlns="" val="1345525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GB" dirty="0" err="1"/>
              <a:t>Ανάλυση</a:t>
            </a:r>
            <a:r>
              <a:rPr lang="en-GB" dirty="0"/>
              <a:t> Επιπ</a:t>
            </a:r>
            <a:r>
              <a:rPr lang="en-GB" dirty="0" err="1"/>
              <a:t>έδου</a:t>
            </a:r>
            <a:r>
              <a:rPr lang="en-GB" dirty="0"/>
              <a:t> 1</a:t>
            </a:r>
            <a:r>
              <a:rPr lang="en-US" b="1" dirty="0">
                <a:latin typeface="+mj-lt"/>
              </a:rPr>
              <a:t>, </a:t>
            </a:r>
            <a:r>
              <a:rPr lang="el-GR" b="1" dirty="0">
                <a:latin typeface="+mj-lt"/>
              </a:rPr>
              <a:t>Παρουσίαση</a:t>
            </a:r>
            <a:endParaRPr lang="en-US" b="1"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xmlns="" val="2821485792"/>
              </p:ext>
            </p:extLst>
          </p:nvPr>
        </p:nvGraphicFramePr>
        <p:xfrm>
          <a:off x="457198" y="1600201"/>
          <a:ext cx="8382004" cy="4888083"/>
        </p:xfrm>
        <a:graphic>
          <a:graphicData uri="http://schemas.openxmlformats.org/drawingml/2006/table">
            <a:tbl>
              <a:tblPr>
                <a:tableStyleId>{3B4B98B0-60AC-42C2-AFA5-B58CD77FA1E5}</a:tableStyleId>
              </a:tblPr>
              <a:tblGrid>
                <a:gridCol w="2095501">
                  <a:extLst>
                    <a:ext uri="{9D8B030D-6E8A-4147-A177-3AD203B41FA5}">
                      <a16:colId xmlns:a16="http://schemas.microsoft.com/office/drawing/2014/main" xmlns="" val="20000"/>
                    </a:ext>
                  </a:extLst>
                </a:gridCol>
                <a:gridCol w="2095501">
                  <a:extLst>
                    <a:ext uri="{9D8B030D-6E8A-4147-A177-3AD203B41FA5}">
                      <a16:colId xmlns:a16="http://schemas.microsoft.com/office/drawing/2014/main" xmlns="" val="20001"/>
                    </a:ext>
                  </a:extLst>
                </a:gridCol>
                <a:gridCol w="2095501">
                  <a:extLst>
                    <a:ext uri="{9D8B030D-6E8A-4147-A177-3AD203B41FA5}">
                      <a16:colId xmlns:a16="http://schemas.microsoft.com/office/drawing/2014/main" xmlns="" val="20002"/>
                    </a:ext>
                  </a:extLst>
                </a:gridCol>
                <a:gridCol w="2095501">
                  <a:extLst>
                    <a:ext uri="{9D8B030D-6E8A-4147-A177-3AD203B41FA5}">
                      <a16:colId xmlns:a16="http://schemas.microsoft.com/office/drawing/2014/main" xmlns="" val="20003"/>
                    </a:ext>
                  </a:extLst>
                </a:gridCol>
              </a:tblGrid>
              <a:tr h="239777">
                <a:tc>
                  <a:txBody>
                    <a:bodyPr/>
                    <a:lstStyle/>
                    <a:p>
                      <a:pPr>
                        <a:lnSpc>
                          <a:spcPct val="107000"/>
                        </a:lnSpc>
                        <a:spcAft>
                          <a:spcPts val="0"/>
                        </a:spcAft>
                      </a:pPr>
                      <a:r>
                        <a:rPr lang="en-US" sz="1100" b="1" dirty="0" err="1">
                          <a:effectLst/>
                        </a:rPr>
                        <a:t>Ανάλυση</a:t>
                      </a:r>
                      <a:r>
                        <a:rPr lang="en-US" sz="1100" b="1" dirty="0">
                          <a:effectLst/>
                        </a:rPr>
                        <a:t> Επιπ</a:t>
                      </a:r>
                      <a:r>
                        <a:rPr lang="en-US" sz="1100" b="1" dirty="0" err="1">
                          <a:effectLst/>
                        </a:rPr>
                        <a:t>έδου</a:t>
                      </a:r>
                      <a:r>
                        <a:rPr lang="en-US" sz="1100" b="1" dirty="0">
                          <a:effectLst/>
                        </a:rPr>
                        <a:t> 1 </a:t>
                      </a:r>
                      <a:endParaRPr lang="en-GB" sz="11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nSpc>
                          <a:spcPct val="107000"/>
                        </a:lnSpc>
                        <a:spcAft>
                          <a:spcPts val="0"/>
                        </a:spcAft>
                      </a:pPr>
                      <a:r>
                        <a:rPr lang="en-GB" sz="1100" b="1">
                          <a:effectLst/>
                        </a:rPr>
                        <a:t> </a:t>
                      </a:r>
                      <a:endParaRPr lang="en-GB" sz="1100" b="1">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nSpc>
                          <a:spcPct val="107000"/>
                        </a:lnSpc>
                        <a:spcAft>
                          <a:spcPts val="0"/>
                        </a:spcAft>
                      </a:pPr>
                      <a:r>
                        <a:rPr lang="en-GB" sz="1100" b="1">
                          <a:effectLst/>
                        </a:rPr>
                        <a:t> </a:t>
                      </a:r>
                      <a:endParaRPr lang="en-GB" sz="1100" b="1">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nSpc>
                          <a:spcPct val="107000"/>
                        </a:lnSpc>
                        <a:spcAft>
                          <a:spcPts val="0"/>
                        </a:spcAft>
                      </a:pPr>
                      <a:r>
                        <a:rPr lang="en-GB" sz="1100" b="1">
                          <a:effectLst/>
                        </a:rPr>
                        <a:t> </a:t>
                      </a:r>
                      <a:endParaRPr lang="en-GB" sz="1100" b="1">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0"/>
                  </a:ext>
                </a:extLst>
              </a:tr>
              <a:tr h="392855">
                <a:tc>
                  <a:txBody>
                    <a:bodyPr/>
                    <a:lstStyle/>
                    <a:p>
                      <a:pPr>
                        <a:lnSpc>
                          <a:spcPct val="107000"/>
                        </a:lnSpc>
                        <a:spcAft>
                          <a:spcPts val="0"/>
                        </a:spcAft>
                      </a:pPr>
                      <a:r>
                        <a:rPr lang="en-GB" sz="1100" b="1" dirty="0">
                          <a:effectLst/>
                        </a:rPr>
                        <a:t>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b="1" dirty="0" err="1">
                          <a:effectLst/>
                        </a:rPr>
                        <a:t>Πρ</a:t>
                      </a:r>
                      <a:r>
                        <a:rPr lang="en-US" sz="1100" b="1" dirty="0">
                          <a:effectLst/>
                        </a:rPr>
                        <a:t>αγματικά Αποτελέσματα </a:t>
                      </a:r>
                      <a:endParaRPr lang="en-GB" sz="11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nchor="b"/>
                </a:tc>
                <a:tc>
                  <a:txBody>
                    <a:bodyPr/>
                    <a:lstStyle/>
                    <a:p>
                      <a:pPr algn="ctr">
                        <a:lnSpc>
                          <a:spcPct val="107000"/>
                        </a:lnSpc>
                        <a:spcAft>
                          <a:spcPts val="0"/>
                        </a:spcAft>
                      </a:pPr>
                      <a:r>
                        <a:rPr lang="en-US" sz="1100" b="1" dirty="0">
                          <a:effectLst/>
                        </a:rPr>
                        <a:t>Απ</a:t>
                      </a:r>
                      <a:r>
                        <a:rPr lang="en-US" sz="1100" b="1" dirty="0" err="1">
                          <a:effectLst/>
                        </a:rPr>
                        <a:t>οκλίσεις</a:t>
                      </a:r>
                      <a:r>
                        <a:rPr lang="en-US" sz="1100" b="1" dirty="0">
                          <a:effectLst/>
                        </a:rPr>
                        <a:t> </a:t>
                      </a:r>
                      <a:r>
                        <a:rPr lang="en-US" sz="1100" b="1" dirty="0" err="1">
                          <a:effectLst/>
                        </a:rPr>
                        <a:t>Στ</a:t>
                      </a:r>
                      <a:r>
                        <a:rPr lang="en-US" sz="1100" b="1" dirty="0">
                          <a:effectLst/>
                        </a:rPr>
                        <a:t>ατικού Προϋπολογισμού </a:t>
                      </a:r>
                      <a:endParaRPr lang="en-GB" sz="11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nchor="b"/>
                </a:tc>
                <a:tc>
                  <a:txBody>
                    <a:bodyPr/>
                    <a:lstStyle/>
                    <a:p>
                      <a:pPr algn="ctr">
                        <a:lnSpc>
                          <a:spcPct val="107000"/>
                        </a:lnSpc>
                        <a:spcAft>
                          <a:spcPts val="0"/>
                        </a:spcAft>
                      </a:pPr>
                      <a:r>
                        <a:rPr lang="en-US" sz="1100" b="1" dirty="0" err="1">
                          <a:effectLst/>
                        </a:rPr>
                        <a:t>Στ</a:t>
                      </a:r>
                      <a:r>
                        <a:rPr lang="en-US" sz="1100" b="1" dirty="0">
                          <a:effectLst/>
                        </a:rPr>
                        <a:t>ατικός Προϋπολογισμός </a:t>
                      </a:r>
                      <a:endParaRPr lang="en-GB" sz="1100" b="1"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nchor="b"/>
                </a:tc>
                <a:extLst>
                  <a:ext uri="{0D108BD9-81ED-4DB2-BD59-A6C34878D82A}">
                    <a16:rowId xmlns:a16="http://schemas.microsoft.com/office/drawing/2014/main" xmlns="" val="10001"/>
                  </a:ext>
                </a:extLst>
              </a:tr>
              <a:tr h="239777">
                <a:tc>
                  <a:txBody>
                    <a:bodyPr/>
                    <a:lstStyle/>
                    <a:p>
                      <a:pP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(1)</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US" sz="1100">
                          <a:effectLst/>
                        </a:rPr>
                        <a:t>(2) = (1) - (3)</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US" sz="1100">
                          <a:effectLst/>
                        </a:rPr>
                        <a:t>(3)</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extLst>
                  <a:ext uri="{0D108BD9-81ED-4DB2-BD59-A6C34878D82A}">
                    <a16:rowId xmlns:a16="http://schemas.microsoft.com/office/drawing/2014/main" xmlns="" val="10002"/>
                  </a:ext>
                </a:extLst>
              </a:tr>
              <a:tr h="239777">
                <a:tc>
                  <a:txBody>
                    <a:bodyPr/>
                    <a:lstStyle/>
                    <a:p>
                      <a:pPr>
                        <a:lnSpc>
                          <a:spcPct val="107000"/>
                        </a:lnSpc>
                        <a:spcAft>
                          <a:spcPts val="0"/>
                        </a:spcAft>
                      </a:pPr>
                      <a:r>
                        <a:rPr lang="en-US" sz="1100">
                          <a:effectLst/>
                        </a:rPr>
                        <a:t>Πωληθείσες μονάδες</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2.000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12.000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3"/>
                  </a:ext>
                </a:extLst>
              </a:tr>
              <a:tr h="239777">
                <a:tc>
                  <a:txBody>
                    <a:bodyPr/>
                    <a:lstStyle/>
                    <a:p>
                      <a:pPr>
                        <a:lnSpc>
                          <a:spcPct val="107000"/>
                        </a:lnSpc>
                        <a:spcAft>
                          <a:spcPts val="0"/>
                        </a:spcAft>
                      </a:pPr>
                      <a:r>
                        <a:rPr lang="en-US" sz="1100">
                          <a:effectLst/>
                        </a:rPr>
                        <a:t>Έσοδα</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$1.250.000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$190.000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$1.440.000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4"/>
                  </a:ext>
                </a:extLst>
              </a:tr>
              <a:tr h="239777">
                <a:tc>
                  <a:txBody>
                    <a:bodyPr/>
                    <a:lstStyle/>
                    <a:p>
                      <a:pPr>
                        <a:lnSpc>
                          <a:spcPct val="107000"/>
                        </a:lnSpc>
                        <a:spcAft>
                          <a:spcPts val="0"/>
                        </a:spcAft>
                      </a:pPr>
                      <a:r>
                        <a:rPr lang="en-US" sz="1100">
                          <a:effectLst/>
                        </a:rPr>
                        <a:t>Μεταβλητά κόστη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5"/>
                  </a:ext>
                </a:extLst>
              </a:tr>
              <a:tr h="239777">
                <a:tc>
                  <a:txBody>
                    <a:bodyPr/>
                    <a:lstStyle/>
                    <a:p>
                      <a:pPr>
                        <a:lnSpc>
                          <a:spcPct val="107000"/>
                        </a:lnSpc>
                        <a:spcAft>
                          <a:spcPts val="0"/>
                        </a:spcAft>
                      </a:pPr>
                      <a:r>
                        <a:rPr lang="en-US" sz="1100">
                          <a:effectLst/>
                        </a:rPr>
                        <a:t>Άμεσα υλικά</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621.600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98.400 </a:t>
                      </a:r>
                      <a:r>
                        <a:rPr lang="el-GR" sz="1100">
                          <a:effectLst/>
                        </a:rPr>
                        <a:t>Θ</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720.000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6"/>
                  </a:ext>
                </a:extLst>
              </a:tr>
              <a:tr h="284481">
                <a:tc>
                  <a:txBody>
                    <a:bodyPr/>
                    <a:lstStyle/>
                    <a:p>
                      <a:pPr>
                        <a:lnSpc>
                          <a:spcPct val="107000"/>
                        </a:lnSpc>
                        <a:spcAft>
                          <a:spcPts val="0"/>
                        </a:spcAft>
                      </a:pPr>
                      <a:r>
                        <a:rPr lang="en-US" sz="1100">
                          <a:effectLst/>
                        </a:rPr>
                        <a:t>Άμεση εργασία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198.000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GB" sz="1100">
                          <a:effectLst/>
                        </a:rPr>
                        <a:t>6.000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GB" sz="1100">
                          <a:effectLst/>
                        </a:rPr>
                        <a:t>192.000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7"/>
                  </a:ext>
                </a:extLst>
              </a:tr>
              <a:tr h="425367">
                <a:tc>
                  <a:txBody>
                    <a:bodyPr/>
                    <a:lstStyle/>
                    <a:p>
                      <a:pPr>
                        <a:lnSpc>
                          <a:spcPct val="107000"/>
                        </a:lnSpc>
                        <a:spcAft>
                          <a:spcPts val="0"/>
                        </a:spcAft>
                      </a:pPr>
                      <a:r>
                        <a:rPr lang="en-US" sz="1100">
                          <a:effectLst/>
                        </a:rPr>
                        <a:t>Μεταβλητά γενικά βιομηχανικά έξοδα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130.500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13.500 </a:t>
                      </a:r>
                      <a:r>
                        <a:rPr lang="el-GR" sz="1100">
                          <a:effectLst/>
                        </a:rPr>
                        <a:t>Θ</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144.000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8"/>
                  </a:ext>
                </a:extLst>
              </a:tr>
              <a:tr h="392855">
                <a:tc>
                  <a:txBody>
                    <a:bodyPr/>
                    <a:lstStyle/>
                    <a:p>
                      <a:pPr>
                        <a:lnSpc>
                          <a:spcPct val="107000"/>
                        </a:lnSpc>
                        <a:spcAft>
                          <a:spcPts val="0"/>
                        </a:spcAft>
                      </a:pPr>
                      <a:r>
                        <a:rPr lang="en-US" sz="1100">
                          <a:effectLst/>
                        </a:rPr>
                        <a:t>Συνολικά μεταβλητά κόστη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950.100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105.900 </a:t>
                      </a:r>
                      <a:r>
                        <a:rPr lang="el-GR" sz="1100">
                          <a:effectLst/>
                        </a:rPr>
                        <a:t>Θ</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1.056.000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09"/>
                  </a:ext>
                </a:extLst>
              </a:tr>
              <a:tr h="392855">
                <a:tc>
                  <a:txBody>
                    <a:bodyPr/>
                    <a:lstStyle/>
                    <a:p>
                      <a:pPr>
                        <a:lnSpc>
                          <a:spcPct val="107000"/>
                        </a:lnSpc>
                        <a:spcAft>
                          <a:spcPts val="0"/>
                        </a:spcAft>
                      </a:pPr>
                      <a:r>
                        <a:rPr lang="en-US" sz="1100">
                          <a:effectLst/>
                        </a:rPr>
                        <a:t>Περιθώριο συνεισφοράς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299.900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84.100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384.000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10"/>
                  </a:ext>
                </a:extLst>
              </a:tr>
              <a:tr h="239777">
                <a:tc>
                  <a:txBody>
                    <a:bodyPr/>
                    <a:lstStyle/>
                    <a:p>
                      <a:pPr>
                        <a:lnSpc>
                          <a:spcPct val="107000"/>
                        </a:lnSpc>
                        <a:spcAft>
                          <a:spcPts val="0"/>
                        </a:spcAft>
                      </a:pPr>
                      <a:r>
                        <a:rPr lang="en-US" sz="1100">
                          <a:effectLst/>
                        </a:rPr>
                        <a:t>Σταθερά κόστη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285.000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9.000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276.000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11"/>
                  </a:ext>
                </a:extLst>
              </a:tr>
              <a:tr h="239777">
                <a:tc>
                  <a:txBody>
                    <a:bodyPr/>
                    <a:lstStyle/>
                    <a:p>
                      <a:pPr>
                        <a:lnSpc>
                          <a:spcPct val="107000"/>
                        </a:lnSpc>
                        <a:spcAft>
                          <a:spcPts val="0"/>
                        </a:spcAft>
                      </a:pPr>
                      <a:r>
                        <a:rPr lang="en-US" sz="1100">
                          <a:effectLst/>
                        </a:rPr>
                        <a:t>Λειτουργικά έσοδα </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$14.900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a:txBody>
                    <a:bodyPr/>
                    <a:lstStyle/>
                    <a:p>
                      <a:pPr algn="ctr">
                        <a:lnSpc>
                          <a:spcPct val="107000"/>
                        </a:lnSpc>
                        <a:spcAft>
                          <a:spcPts val="0"/>
                        </a:spcAft>
                      </a:pPr>
                      <a:r>
                        <a:rPr lang="en-US" sz="1100">
                          <a:effectLst/>
                        </a:rPr>
                        <a:t>$93.100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a:txBody>
                    <a:bodyPr/>
                    <a:lstStyle/>
                    <a:p>
                      <a:pPr algn="ctr">
                        <a:lnSpc>
                          <a:spcPct val="107000"/>
                        </a:lnSpc>
                        <a:spcAft>
                          <a:spcPts val="0"/>
                        </a:spcAft>
                      </a:pPr>
                      <a:r>
                        <a:rPr lang="en-GB" sz="1100">
                          <a:effectLst/>
                        </a:rPr>
                        <a:t>$108.000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extLst>
                  <a:ext uri="{0D108BD9-81ED-4DB2-BD59-A6C34878D82A}">
                    <a16:rowId xmlns:a16="http://schemas.microsoft.com/office/drawing/2014/main" xmlns="" val="10012"/>
                  </a:ext>
                </a:extLst>
              </a:tr>
              <a:tr h="239777">
                <a:tc>
                  <a:txBody>
                    <a:bodyPr/>
                    <a:lstStyle/>
                    <a:p>
                      <a:pP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gridSpan="3">
                  <a:txBody>
                    <a:bodyPr/>
                    <a:lstStyle/>
                    <a:p>
                      <a:pPr algn="ctr">
                        <a:lnSpc>
                          <a:spcPct val="107000"/>
                        </a:lnSpc>
                        <a:spcAft>
                          <a:spcPts val="0"/>
                        </a:spcAft>
                      </a:pPr>
                      <a:r>
                        <a:rPr lang="en-US" sz="1100">
                          <a:effectLst/>
                        </a:rPr>
                        <a:t>$93.100 </a:t>
                      </a:r>
                      <a:r>
                        <a:rPr lang="el-GR" sz="1100">
                          <a:effectLst/>
                        </a:rPr>
                        <a:t>Δ</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3"/>
                  </a:ext>
                </a:extLst>
              </a:tr>
              <a:tr h="239777">
                <a:tc>
                  <a:txBody>
                    <a:bodyPr/>
                    <a:lstStyle/>
                    <a:p>
                      <a:pPr>
                        <a:lnSpc>
                          <a:spcPct val="107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3349" marR="43349" marT="43349" marB="43349"/>
                </a:tc>
                <a:tc gridSpan="3">
                  <a:txBody>
                    <a:bodyPr/>
                    <a:lstStyle/>
                    <a:p>
                      <a:pPr algn="ctr">
                        <a:lnSpc>
                          <a:spcPct val="107000"/>
                        </a:lnSpc>
                        <a:spcAft>
                          <a:spcPts val="0"/>
                        </a:spcAft>
                      </a:pPr>
                      <a:r>
                        <a:rPr lang="el-GR" sz="1100">
                          <a:effectLst/>
                        </a:rPr>
                        <a:t>Απόκλιση Στατικού Προϋπολογισμού</a:t>
                      </a:r>
                      <a:endParaRPr lang="en-GB" sz="110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4"/>
                  </a:ext>
                </a:extLst>
              </a:tr>
              <a:tr h="239777">
                <a:tc gridSpan="4">
                  <a:txBody>
                    <a:bodyPr/>
                    <a:lstStyle/>
                    <a:p>
                      <a:pPr>
                        <a:lnSpc>
                          <a:spcPct val="107000"/>
                        </a:lnSpc>
                        <a:spcAft>
                          <a:spcPts val="0"/>
                        </a:spcAft>
                      </a:pPr>
                      <a:r>
                        <a:rPr lang="el-GR" sz="1100" dirty="0">
                          <a:effectLst/>
                        </a:rPr>
                        <a:t>αΘ = θετική επίδραση στα λειτουργικά έσοδα, Δ = αρνητική επίδραση στα λειτουργικά έσοδα. </a:t>
                      </a:r>
                      <a:endParaRPr lang="en-GB" sz="1100" dirty="0">
                        <a:solidFill>
                          <a:srgbClr val="000000"/>
                        </a:solidFill>
                        <a:effectLst/>
                        <a:latin typeface="Helvetica" panose="020B0604020202020204" pitchFamily="34" charset="0"/>
                        <a:ea typeface="Arial Unicode MS" panose="020B0604020202020204" pitchFamily="34" charset="-128"/>
                        <a:cs typeface="Arial Unicode MS" panose="020B0604020202020204" pitchFamily="34" charset="-128"/>
                      </a:endParaRPr>
                    </a:p>
                  </a:txBody>
                  <a:tcPr marL="43349" marR="43349" marT="43349" marB="43349"/>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xmlns="" val="10015"/>
                  </a:ext>
                </a:extLst>
              </a:tr>
            </a:tbl>
          </a:graphicData>
        </a:graphic>
      </p:graphicFrame>
    </p:spTree>
    <p:extLst>
      <p:ext uri="{BB962C8B-B14F-4D97-AF65-F5344CB8AC3E}">
        <p14:creationId xmlns:p14="http://schemas.microsoft.com/office/powerpoint/2010/main" xmlns="" val="2654582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Ευέλικτος </a:t>
            </a:r>
            <a:r>
              <a:rPr lang="en-GB" dirty="0" err="1"/>
              <a:t>Προϋ</a:t>
            </a:r>
            <a:r>
              <a:rPr lang="en-GB" dirty="0"/>
              <a:t>πολογισμός</a:t>
            </a:r>
            <a:endParaRPr lang="en-US" b="1" dirty="0">
              <a:latin typeface="+mj-lt"/>
            </a:endParaRPr>
          </a:p>
        </p:txBody>
      </p:sp>
      <p:sp>
        <p:nvSpPr>
          <p:cNvPr id="3" name="Content Placeholder 1"/>
          <p:cNvSpPr>
            <a:spLocks noGrp="1"/>
          </p:cNvSpPr>
          <p:nvPr>
            <p:ph idx="1"/>
          </p:nvPr>
        </p:nvSpPr>
        <p:spPr/>
        <p:txBody>
          <a:bodyPr>
            <a:normAutofit fontScale="92500" lnSpcReduction="20000"/>
          </a:bodyPr>
          <a:lstStyle/>
          <a:p>
            <a:pPr>
              <a:lnSpc>
                <a:spcPct val="90000"/>
              </a:lnSpc>
            </a:pPr>
            <a:r>
              <a:rPr lang="el-GR" sz="2400" dirty="0"/>
              <a:t>Ένας ευέλικτος προϋπολογισμός υπολογίζει τα προϋπολογιστικά έσοδα και τα προϋπολογιστικά κόστη με βάση την πραγματική παραγωγή κατά την περίοδο του προϋπολογισμού</a:t>
            </a:r>
            <a:r>
              <a:rPr lang="en-US" altLang="en-US" sz="2400" dirty="0"/>
              <a:t>.</a:t>
            </a:r>
          </a:p>
          <a:p>
            <a:pPr>
              <a:lnSpc>
                <a:spcPct val="90000"/>
              </a:lnSpc>
            </a:pPr>
            <a:r>
              <a:rPr lang="el-GR" sz="2400" dirty="0"/>
              <a:t>Ο ευέλικτος προϋπολογισμός καταρτίζεται στο τέλος της περιόδου</a:t>
            </a:r>
            <a:r>
              <a:rPr lang="en-US" altLang="en-US" sz="2400" dirty="0"/>
              <a:t>, </a:t>
            </a:r>
            <a:r>
              <a:rPr lang="el-GR" sz="2400" dirty="0"/>
              <a:t>αφότου οι μάνατζερ γνωρίσουν την πραγματική παραγωγή</a:t>
            </a:r>
            <a:r>
              <a:rPr lang="en-US" altLang="en-US" sz="2400" dirty="0"/>
              <a:t>.</a:t>
            </a:r>
          </a:p>
          <a:p>
            <a:pPr>
              <a:lnSpc>
                <a:spcPct val="90000"/>
              </a:lnSpc>
            </a:pPr>
            <a:r>
              <a:rPr lang="el-GR" sz="2400" dirty="0"/>
              <a:t>Ο ευέλικτος προϋπολογισμός είναι ο υποθετικός προϋπολογισμός που θα είχε προετοιμαστεί κατά την έναρξη της περιόδου προϋπολογισμού εάν η εταιρεία είχε προβλέψει σωστά την πραγματική παραγωγή</a:t>
            </a:r>
            <a:r>
              <a:rPr lang="en-US" altLang="en-US" sz="2400" dirty="0"/>
              <a:t>.</a:t>
            </a:r>
          </a:p>
          <a:p>
            <a:pPr>
              <a:lnSpc>
                <a:spcPct val="90000"/>
              </a:lnSpc>
            </a:pPr>
            <a:r>
              <a:rPr lang="el-GR" altLang="en-US" sz="2400" dirty="0"/>
              <a:t>Σε έναν </a:t>
            </a:r>
            <a:r>
              <a:rPr lang="el-GR" sz="2400" dirty="0"/>
              <a:t>ευέλικτο προϋπολογισμό</a:t>
            </a:r>
            <a:r>
              <a:rPr lang="en-US" altLang="en-US" sz="2400" dirty="0"/>
              <a:t>, </a:t>
            </a:r>
            <a:r>
              <a:rPr lang="el-GR" altLang="en-US" sz="2400" dirty="0"/>
              <a:t>η </a:t>
            </a:r>
            <a:r>
              <a:rPr lang="el-GR" sz="2400" dirty="0"/>
              <a:t>τιμή πώλησης είναι ίδια που χρησιμοποιείται στον στατικό προϋπολογισμό</a:t>
            </a:r>
            <a:r>
              <a:rPr lang="en-US" altLang="en-US" sz="2400" dirty="0"/>
              <a:t>, </a:t>
            </a:r>
            <a:r>
              <a:rPr lang="el-GR" altLang="en-US" sz="2400" dirty="0"/>
              <a:t>τ</a:t>
            </a:r>
            <a:r>
              <a:rPr lang="el-GR" sz="2400" dirty="0"/>
              <a:t>ο προϋπολογιστικό μεταβλητό κόστος ανά μονάδα είναι το ίδιο</a:t>
            </a:r>
            <a:r>
              <a:rPr lang="en-US" altLang="en-US" sz="2400" dirty="0"/>
              <a:t>, </a:t>
            </a:r>
            <a:r>
              <a:rPr lang="el-GR" altLang="en-US" sz="2400" dirty="0"/>
              <a:t>και</a:t>
            </a:r>
            <a:r>
              <a:rPr lang="en-US" altLang="en-US" sz="2400" dirty="0"/>
              <a:t>, </a:t>
            </a:r>
            <a:r>
              <a:rPr lang="el-GR" altLang="en-US" sz="2400" dirty="0"/>
              <a:t>εντός του σχετικού εύρους</a:t>
            </a:r>
            <a:r>
              <a:rPr lang="en-US" altLang="en-US" sz="2400" dirty="0"/>
              <a:t>, </a:t>
            </a:r>
            <a:r>
              <a:rPr lang="el-GR" altLang="en-US" sz="2400" dirty="0"/>
              <a:t>τ</a:t>
            </a:r>
            <a:r>
              <a:rPr lang="el-GR" sz="2400" dirty="0"/>
              <a:t>α συνολικά προϋπολογιστικά σταθερά κόστη είναι τα ίδια</a:t>
            </a:r>
            <a:r>
              <a:rPr lang="en-US" altLang="en-US" sz="2400" dirty="0"/>
              <a:t>.</a:t>
            </a:r>
          </a:p>
        </p:txBody>
      </p:sp>
    </p:spTree>
    <p:extLst>
      <p:ext uri="{BB962C8B-B14F-4D97-AF65-F5344CB8AC3E}">
        <p14:creationId xmlns:p14="http://schemas.microsoft.com/office/powerpoint/2010/main" xmlns="" val="148625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l-GR" dirty="0"/>
              <a:t>Αναπτύξτε τον Ευέλικτο Προϋπολογισμό σε Τρία Βήματα</a:t>
            </a:r>
            <a:r>
              <a:rPr lang="en-US" dirty="0"/>
              <a:t>:</a:t>
            </a:r>
            <a:endParaRPr lang="en-US" b="1" dirty="0">
              <a:latin typeface="+mj-lt"/>
            </a:endParaRPr>
          </a:p>
        </p:txBody>
      </p:sp>
      <p:sp>
        <p:nvSpPr>
          <p:cNvPr id="3" name="Content Placeholder 1"/>
          <p:cNvSpPr>
            <a:spLocks noGrp="1"/>
          </p:cNvSpPr>
          <p:nvPr>
            <p:ph idx="1"/>
          </p:nvPr>
        </p:nvSpPr>
        <p:spPr/>
        <p:txBody>
          <a:bodyPr>
            <a:normAutofit/>
          </a:bodyPr>
          <a:lstStyle/>
          <a:p>
            <a:pPr marL="514350" indent="-514350">
              <a:buFont typeface="+mj-lt"/>
              <a:buAutoNum type="arabicPeriod"/>
            </a:pPr>
            <a:r>
              <a:rPr lang="el-GR" sz="2400" dirty="0"/>
              <a:t>Προσδιορίστε την Πραγματική Ποσότητα της Παραγωγής</a:t>
            </a:r>
            <a:endParaRPr lang="en-US" sz="2400" dirty="0"/>
          </a:p>
          <a:p>
            <a:pPr marL="514350" indent="-514350">
              <a:buFont typeface="+mj-lt"/>
              <a:buAutoNum type="arabicPeriod"/>
            </a:pPr>
            <a:r>
              <a:rPr lang="el-GR" sz="2400" dirty="0"/>
              <a:t>Υπολογίστε τον Ευέλικτο Προϋπολογισμό για τα Έσοδα με Βάση την Προϋπολογιστική Τιμή Πώλησης και την Πραγματική Ποσότητα της Παραγωγής</a:t>
            </a:r>
            <a:endParaRPr lang="en-US" sz="2400" dirty="0"/>
          </a:p>
          <a:p>
            <a:pPr marL="514350" indent="-514350">
              <a:buFont typeface="+mj-lt"/>
              <a:buAutoNum type="arabicPeriod"/>
            </a:pPr>
            <a:r>
              <a:rPr lang="el-GR" sz="2400" dirty="0"/>
              <a:t>Υπολογίστε τον Ευέλικτο Προϋπολογισμό για τα Κόστη Βάσει του Προϋπολογιστικού Μεταβλητού Κόστους ανά Μονάδα Παραγωγής, Πραγματικής Ποσότητας Παραγωγής και Προϋπολογιστικού Σταθερού Κόστους</a:t>
            </a:r>
            <a:endParaRPr lang="en-US" sz="2400" dirty="0"/>
          </a:p>
        </p:txBody>
      </p:sp>
    </p:spTree>
    <p:extLst>
      <p:ext uri="{BB962C8B-B14F-4D97-AF65-F5344CB8AC3E}">
        <p14:creationId xmlns:p14="http://schemas.microsoft.com/office/powerpoint/2010/main" xmlns="" val="18191927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1_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26809</TotalTime>
  <Words>1945</Words>
  <Application>Microsoft Office PowerPoint</Application>
  <PresentationFormat>Προβολή στην οθόνη (4:3)</PresentationFormat>
  <Paragraphs>486</Paragraphs>
  <Slides>27</Slides>
  <Notes>27</Notes>
  <HiddenSlides>0</HiddenSlides>
  <MMClips>0</MMClips>
  <ScaleCrop>false</ScaleCrop>
  <HeadingPairs>
    <vt:vector size="4" baseType="variant">
      <vt:variant>
        <vt:lpstr>Θέμα</vt:lpstr>
      </vt:variant>
      <vt:variant>
        <vt:i4>2</vt:i4>
      </vt:variant>
      <vt:variant>
        <vt:lpstr>Τίτλοι διαφανειών</vt:lpstr>
      </vt:variant>
      <vt:variant>
        <vt:i4>27</vt:i4>
      </vt:variant>
    </vt:vector>
  </HeadingPairs>
  <TitlesOfParts>
    <vt:vector size="29" baseType="lpstr">
      <vt:lpstr>508 Lecture</vt:lpstr>
      <vt:lpstr>1_508 Lecture</vt:lpstr>
      <vt:lpstr>Λογιστική Κόστους </vt:lpstr>
      <vt:lpstr>Μαθησιακοί Στόχοι (1 από 2) </vt:lpstr>
      <vt:lpstr>Μαθησιακοί Στόχοι (2 από 2) </vt:lpstr>
      <vt:lpstr>Βασικές Έννοιες (1 από 2)</vt:lpstr>
      <vt:lpstr>Βασικές Έννοιες (2 από 2)</vt:lpstr>
      <vt:lpstr>Αποκλίσεις</vt:lpstr>
      <vt:lpstr>Ανάλυση Επιπέδου 1, Παρουσίαση</vt:lpstr>
      <vt:lpstr>Ευέλικτος Προϋπολογισμός</vt:lpstr>
      <vt:lpstr>Αναπτύξτε τον Ευέλικτο Προϋπολογισμό σε Τρία Βήματα:</vt:lpstr>
      <vt:lpstr>Ανάλυση Επιπέδου 2, Παρουσίαση</vt:lpstr>
      <vt:lpstr>Αποκλίσεις Όγκου-Πωλήσεων (1 από 2)</vt:lpstr>
      <vt:lpstr>Αποκλίσεις Όγκου-Πωλήσεων (2 από 2)</vt:lpstr>
      <vt:lpstr>Αποκλίσεις Ευέλικτου Προϋπολογισμού  (1 από 2)</vt:lpstr>
      <vt:lpstr>Αποκλίσεις Ευέλικτου Προϋπολογισμού  (2 από 2)</vt:lpstr>
      <vt:lpstr>Αποκλίσεις Ευέλικτου Προϋπολογισμού— Τύποι (Υλικά και Άμεση Εργασία)</vt:lpstr>
      <vt:lpstr>Ανάλυση Επιπέδου 3, Παρουσίαση</vt:lpstr>
      <vt:lpstr>Σύνοψη Αναλύσεων Διακύμανσης </vt:lpstr>
      <vt:lpstr>Αποκτώντας τις Προϋπολογιστικές Τιμές Εισροών και τις Προϋπολογιστικές Ποσότητες Εισροών</vt:lpstr>
      <vt:lpstr>Αποκλίσεις και Ημερολογιακές Εγγραφές</vt:lpstr>
      <vt:lpstr>Πρότυπη Κοστολόγηση</vt:lpstr>
      <vt:lpstr>Χρήση των Αποκλίσεων από τη Διοίκηση </vt:lpstr>
      <vt:lpstr>Συγκριτική Αξιολόγηση και Αποκλίσεις</vt:lpstr>
      <vt:lpstr>Συγκριτική Αξιολόγηση Αερογραμμών:   Κόστος ανά Διαθέσιμο Μίλι Διαθέσιμων Θέσεων</vt:lpstr>
      <vt:lpstr>Μαθησιακοί Όροι—(1 από 3)</vt:lpstr>
      <vt:lpstr>Μαθησιακοί Όροι—(2 of 3)</vt:lpstr>
      <vt:lpstr>Μαθησιακοί Όροι—(3 από 3)</vt:lpstr>
      <vt:lpstr>Copyright</vt:lpstr>
    </vt:vector>
  </TitlesOfParts>
  <Company>Integra Software Services Pvt.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Accounting: A Managerial Emphasis_16e</dc:title>
  <dc:subject>Accounting</dc:subject>
  <dc:creator>Srikant M. Datar and Madhav V. Rajan</dc:creator>
  <cp:lastModifiedBy>user</cp:lastModifiedBy>
  <cp:revision>332</cp:revision>
  <cp:lastPrinted>2016-12-24T23:40:16Z</cp:lastPrinted>
  <dcterms:created xsi:type="dcterms:W3CDTF">2014-07-14T20:04:21Z</dcterms:created>
  <dcterms:modified xsi:type="dcterms:W3CDTF">2024-10-06T09:14:15Z</dcterms:modified>
</cp:coreProperties>
</file>