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72"/>
  </p:notesMasterIdLst>
  <p:handoutMasterIdLst>
    <p:handoutMasterId r:id="rId73"/>
  </p:handoutMasterIdLst>
  <p:sldIdLst>
    <p:sldId id="476" r:id="rId5"/>
    <p:sldId id="426" r:id="rId6"/>
    <p:sldId id="427" r:id="rId7"/>
    <p:sldId id="475" r:id="rId8"/>
    <p:sldId id="477" r:id="rId9"/>
    <p:sldId id="478" r:id="rId10"/>
    <p:sldId id="540" r:id="rId11"/>
    <p:sldId id="550" r:id="rId12"/>
    <p:sldId id="481" r:id="rId13"/>
    <p:sldId id="482" r:id="rId14"/>
    <p:sldId id="483" r:id="rId15"/>
    <p:sldId id="484" r:id="rId16"/>
    <p:sldId id="485" r:id="rId17"/>
    <p:sldId id="487" r:id="rId18"/>
    <p:sldId id="541" r:id="rId19"/>
    <p:sldId id="551" r:id="rId20"/>
    <p:sldId id="490" r:id="rId21"/>
    <p:sldId id="491" r:id="rId22"/>
    <p:sldId id="492" r:id="rId23"/>
    <p:sldId id="542" r:id="rId24"/>
    <p:sldId id="493" r:id="rId25"/>
    <p:sldId id="494" r:id="rId26"/>
    <p:sldId id="543" r:id="rId27"/>
    <p:sldId id="495" r:id="rId28"/>
    <p:sldId id="496" r:id="rId29"/>
    <p:sldId id="497" r:id="rId30"/>
    <p:sldId id="544" r:id="rId31"/>
    <p:sldId id="500" r:id="rId32"/>
    <p:sldId id="501" r:id="rId33"/>
    <p:sldId id="545" r:id="rId34"/>
    <p:sldId id="504" r:id="rId35"/>
    <p:sldId id="505" r:id="rId36"/>
    <p:sldId id="506" r:id="rId37"/>
    <p:sldId id="507" r:id="rId38"/>
    <p:sldId id="508" r:id="rId39"/>
    <p:sldId id="509" r:id="rId40"/>
    <p:sldId id="510" r:id="rId41"/>
    <p:sldId id="553" r:id="rId42"/>
    <p:sldId id="512" r:id="rId43"/>
    <p:sldId id="513" r:id="rId44"/>
    <p:sldId id="514" r:id="rId45"/>
    <p:sldId id="515" r:id="rId46"/>
    <p:sldId id="516" r:id="rId47"/>
    <p:sldId id="517" r:id="rId48"/>
    <p:sldId id="518" r:id="rId49"/>
    <p:sldId id="519" r:id="rId50"/>
    <p:sldId id="520" r:id="rId51"/>
    <p:sldId id="521" r:id="rId52"/>
    <p:sldId id="546" r:id="rId53"/>
    <p:sldId id="522" r:id="rId54"/>
    <p:sldId id="523" r:id="rId55"/>
    <p:sldId id="524" r:id="rId56"/>
    <p:sldId id="525" r:id="rId57"/>
    <p:sldId id="554" r:id="rId58"/>
    <p:sldId id="527" r:id="rId59"/>
    <p:sldId id="528" r:id="rId60"/>
    <p:sldId id="529" r:id="rId61"/>
    <p:sldId id="530" r:id="rId62"/>
    <p:sldId id="547" r:id="rId63"/>
    <p:sldId id="531" r:id="rId64"/>
    <p:sldId id="532" r:id="rId65"/>
    <p:sldId id="533" r:id="rId66"/>
    <p:sldId id="534" r:id="rId67"/>
    <p:sldId id="535" r:id="rId68"/>
    <p:sldId id="549" r:id="rId69"/>
    <p:sldId id="548" r:id="rId70"/>
    <p:sldId id="555"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275CAE"/>
    <a:srgbClr val="107D42"/>
    <a:srgbClr val="8967FF"/>
    <a:srgbClr val="BE6011"/>
    <a:srgbClr val="0066CC"/>
    <a:srgbClr val="00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6" autoAdjust="0"/>
    <p:restoredTop sz="94660"/>
  </p:normalViewPr>
  <p:slideViewPr>
    <p:cSldViewPr>
      <p:cViewPr varScale="1">
        <p:scale>
          <a:sx n="89" d="100"/>
          <a:sy n="89" d="100"/>
        </p:scale>
        <p:origin x="-1200"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34CC425-A9B6-4C8C-AA9E-B75671244004}" type="datetimeFigureOut">
              <a:rPr lang="en-US" altLang="en-US"/>
              <a:pPr/>
              <a:t>2/26/2018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079BEC-0A97-4480-A457-E221E91E22AA}" type="slidenum">
              <a:rPr lang="en-US" altLang="en-US"/>
              <a:pPr/>
              <a:t>‹#›</a:t>
            </a:fld>
            <a:endParaRPr lang="en-US" altLang="en-US"/>
          </a:p>
        </p:txBody>
      </p:sp>
    </p:spTree>
    <p:extLst>
      <p:ext uri="{BB962C8B-B14F-4D97-AF65-F5344CB8AC3E}">
        <p14:creationId xmlns:p14="http://schemas.microsoft.com/office/powerpoint/2010/main" val="92592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A63D90C-3BC6-4FA0-A2CA-2F09B193D0DD}" type="datetimeFigureOut">
              <a:rPr lang="en-US" altLang="en-US"/>
              <a:pPr/>
              <a:t>2/26/2018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7A7822-FDFF-4DC8-8300-207DE2D78163}" type="slidenum">
              <a:rPr lang="en-US" altLang="en-US"/>
              <a:pPr/>
              <a:t>‹#›</a:t>
            </a:fld>
            <a:endParaRPr lang="en-US" altLang="en-US"/>
          </a:p>
        </p:txBody>
      </p:sp>
    </p:spTree>
    <p:extLst>
      <p:ext uri="{BB962C8B-B14F-4D97-AF65-F5344CB8AC3E}">
        <p14:creationId xmlns:p14="http://schemas.microsoft.com/office/powerpoint/2010/main" val="194630939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68875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54528FC-488A-43C9-995A-92917BC8CAEC}" type="slidenum">
              <a:rPr lang="en-US" altLang="en-US"/>
              <a:pPr/>
              <a:t>‹#›</a:t>
            </a:fld>
            <a:endParaRPr lang="en-US" altLang="en-US"/>
          </a:p>
        </p:txBody>
      </p:sp>
    </p:spTree>
    <p:extLst>
      <p:ext uri="{BB962C8B-B14F-4D97-AF65-F5344CB8AC3E}">
        <p14:creationId xmlns:p14="http://schemas.microsoft.com/office/powerpoint/2010/main" val="501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26AA57-17EC-45A4-955D-2C525AFEC66E}" type="slidenum">
              <a:rPr lang="en-US" altLang="en-US"/>
              <a:pPr/>
              <a:t>‹#›</a:t>
            </a:fld>
            <a:endParaRPr lang="en-US" altLang="en-US"/>
          </a:p>
        </p:txBody>
      </p:sp>
    </p:spTree>
    <p:extLst>
      <p:ext uri="{BB962C8B-B14F-4D97-AF65-F5344CB8AC3E}">
        <p14:creationId xmlns:p14="http://schemas.microsoft.com/office/powerpoint/2010/main" val="4110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1802E0-6800-46D9-BEA4-3559BF3F02D4}" type="slidenum">
              <a:rPr lang="en-US" altLang="en-US"/>
              <a:pPr/>
              <a:t>‹#›</a:t>
            </a:fld>
            <a:endParaRPr lang="en-US" altLang="en-US"/>
          </a:p>
        </p:txBody>
      </p:sp>
    </p:spTree>
    <p:extLst>
      <p:ext uri="{BB962C8B-B14F-4D97-AF65-F5344CB8AC3E}">
        <p14:creationId xmlns:p14="http://schemas.microsoft.com/office/powerpoint/2010/main" val="120306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AEB840-FB4E-4122-9616-2078645482CE}" type="slidenum">
              <a:rPr lang="en-US" altLang="en-US"/>
              <a:pPr/>
              <a:t>‹#›</a:t>
            </a:fld>
            <a:endParaRPr lang="en-US" altLang="en-US"/>
          </a:p>
        </p:txBody>
      </p:sp>
    </p:spTree>
    <p:extLst>
      <p:ext uri="{BB962C8B-B14F-4D97-AF65-F5344CB8AC3E}">
        <p14:creationId xmlns:p14="http://schemas.microsoft.com/office/powerpoint/2010/main" val="265909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8B47480-84FE-4832-A0F7-27A8B2CAA574}" type="slidenum">
              <a:rPr lang="en-US" altLang="en-US"/>
              <a:pPr/>
              <a:t>‹#›</a:t>
            </a:fld>
            <a:endParaRPr lang="en-US" altLang="en-US"/>
          </a:p>
        </p:txBody>
      </p:sp>
    </p:spTree>
    <p:extLst>
      <p:ext uri="{BB962C8B-B14F-4D97-AF65-F5344CB8AC3E}">
        <p14:creationId xmlns:p14="http://schemas.microsoft.com/office/powerpoint/2010/main" val="28936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319B39-5C7F-461C-A9A3-BA978B2B52A5}" type="slidenum">
              <a:rPr lang="en-US" altLang="en-US"/>
              <a:pPr/>
              <a:t>‹#›</a:t>
            </a:fld>
            <a:endParaRPr lang="en-US" altLang="en-US"/>
          </a:p>
        </p:txBody>
      </p:sp>
    </p:spTree>
    <p:extLst>
      <p:ext uri="{BB962C8B-B14F-4D97-AF65-F5344CB8AC3E}">
        <p14:creationId xmlns:p14="http://schemas.microsoft.com/office/powerpoint/2010/main" val="138054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89F6FB-F53B-45B4-ACAD-3C0A9C75171B}" type="slidenum">
              <a:rPr lang="en-US" altLang="en-US"/>
              <a:pPr/>
              <a:t>‹#›</a:t>
            </a:fld>
            <a:endParaRPr lang="en-US" altLang="en-US"/>
          </a:p>
        </p:txBody>
      </p:sp>
    </p:spTree>
    <p:extLst>
      <p:ext uri="{BB962C8B-B14F-4D97-AF65-F5344CB8AC3E}">
        <p14:creationId xmlns:p14="http://schemas.microsoft.com/office/powerpoint/2010/main" val="2939070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188172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785C711-5CD1-473E-97BA-59DA108E7431}" type="slidenum">
              <a:rPr lang="en-US" altLang="en-US"/>
              <a:pPr/>
              <a:t>‹#›</a:t>
            </a:fld>
            <a:endParaRPr lang="en-US" altLang="en-US"/>
          </a:p>
        </p:txBody>
      </p:sp>
    </p:spTree>
    <p:extLst>
      <p:ext uri="{BB962C8B-B14F-4D97-AF65-F5344CB8AC3E}">
        <p14:creationId xmlns:p14="http://schemas.microsoft.com/office/powerpoint/2010/main" val="840758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03183E-E3C3-4BA2-8D6D-61A34851554C}" type="slidenum">
              <a:rPr lang="en-US" altLang="en-US"/>
              <a:pPr/>
              <a:t>‹#›</a:t>
            </a:fld>
            <a:endParaRPr lang="en-US" altLang="en-US"/>
          </a:p>
        </p:txBody>
      </p:sp>
    </p:spTree>
    <p:extLst>
      <p:ext uri="{BB962C8B-B14F-4D97-AF65-F5344CB8AC3E}">
        <p14:creationId xmlns:p14="http://schemas.microsoft.com/office/powerpoint/2010/main" val="191602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2074F7A-1371-48CF-8B4B-AB116CC44A35}" type="slidenum">
              <a:rPr lang="en-US" altLang="en-US"/>
              <a:pPr/>
              <a:t>‹#›</a:t>
            </a:fld>
            <a:endParaRPr lang="en-US" altLang="en-US"/>
          </a:p>
        </p:txBody>
      </p:sp>
    </p:spTree>
    <p:extLst>
      <p:ext uri="{BB962C8B-B14F-4D97-AF65-F5344CB8AC3E}">
        <p14:creationId xmlns:p14="http://schemas.microsoft.com/office/powerpoint/2010/main" val="276965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4EFA2C4-50E3-4435-96D7-F69AF8F09D75}" type="slidenum">
              <a:rPr lang="en-US" altLang="en-US"/>
              <a:pPr/>
              <a:t>‹#›</a:t>
            </a:fld>
            <a:endParaRPr lang="en-US" altLang="en-US"/>
          </a:p>
        </p:txBody>
      </p:sp>
    </p:spTree>
    <p:extLst>
      <p:ext uri="{BB962C8B-B14F-4D97-AF65-F5344CB8AC3E}">
        <p14:creationId xmlns:p14="http://schemas.microsoft.com/office/powerpoint/2010/main" val="51340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4CC245-333D-423E-9AC6-5D2D4732E7B1}" type="slidenum">
              <a:rPr lang="en-US" altLang="en-US"/>
              <a:pPr/>
              <a:t>‹#›</a:t>
            </a:fld>
            <a:endParaRPr lang="en-US" altLang="en-US"/>
          </a:p>
        </p:txBody>
      </p:sp>
    </p:spTree>
    <p:extLst>
      <p:ext uri="{BB962C8B-B14F-4D97-AF65-F5344CB8AC3E}">
        <p14:creationId xmlns:p14="http://schemas.microsoft.com/office/powerpoint/2010/main" val="376542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382966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3761355-CC17-46F4-B528-3C4A237C54D5}" type="slidenum">
              <a:rPr lang="en-US" altLang="en-US"/>
              <a:pPr/>
              <a:t>‹#›</a:t>
            </a:fld>
            <a:endParaRPr lang="en-US" altLang="en-US"/>
          </a:p>
        </p:txBody>
      </p:sp>
    </p:spTree>
    <p:extLst>
      <p:ext uri="{BB962C8B-B14F-4D97-AF65-F5344CB8AC3E}">
        <p14:creationId xmlns:p14="http://schemas.microsoft.com/office/powerpoint/2010/main" val="3058767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CCE018E-770D-4FAA-82F8-518D8BCE79DD}" type="slidenum">
              <a:rPr lang="en-US" altLang="en-US"/>
              <a:pPr/>
              <a:t>‹#›</a:t>
            </a:fld>
            <a:endParaRPr lang="en-US" altLang="en-US"/>
          </a:p>
        </p:txBody>
      </p:sp>
    </p:spTree>
    <p:extLst>
      <p:ext uri="{BB962C8B-B14F-4D97-AF65-F5344CB8AC3E}">
        <p14:creationId xmlns:p14="http://schemas.microsoft.com/office/powerpoint/2010/main" val="221763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507AF0A-E324-42C9-8439-7C498F2F81DB}" type="slidenum">
              <a:rPr lang="en-US" altLang="en-US"/>
              <a:pPr/>
              <a:t>‹#›</a:t>
            </a:fld>
            <a:endParaRPr lang="en-US" altLang="en-US"/>
          </a:p>
        </p:txBody>
      </p:sp>
    </p:spTree>
    <p:extLst>
      <p:ext uri="{BB962C8B-B14F-4D97-AF65-F5344CB8AC3E}">
        <p14:creationId xmlns:p14="http://schemas.microsoft.com/office/powerpoint/2010/main" val="1481499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4082304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B6674A2-28D0-4194-A4C1-83453B00EA20}" type="slidenum">
              <a:rPr lang="en-US" altLang="en-US"/>
              <a:pPr/>
              <a:t>‹#›</a:t>
            </a:fld>
            <a:endParaRPr lang="en-US" altLang="en-US"/>
          </a:p>
        </p:txBody>
      </p:sp>
    </p:spTree>
    <p:extLst>
      <p:ext uri="{BB962C8B-B14F-4D97-AF65-F5344CB8AC3E}">
        <p14:creationId xmlns:p14="http://schemas.microsoft.com/office/powerpoint/2010/main" val="3220647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9DB8EDF-5F75-4285-8EB3-6E18639BB6C8}" type="slidenum">
              <a:rPr lang="en-US" altLang="en-US"/>
              <a:pPr/>
              <a:t>‹#›</a:t>
            </a:fld>
            <a:endParaRPr lang="en-US" altLang="en-US"/>
          </a:p>
        </p:txBody>
      </p:sp>
    </p:spTree>
    <p:extLst>
      <p:ext uri="{BB962C8B-B14F-4D97-AF65-F5344CB8AC3E}">
        <p14:creationId xmlns:p14="http://schemas.microsoft.com/office/powerpoint/2010/main" val="543362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4E84C0E-558C-4D48-9661-27E3475511A0}" type="slidenum">
              <a:rPr lang="en-US" altLang="en-US"/>
              <a:pPr/>
              <a:t>‹#›</a:t>
            </a:fld>
            <a:endParaRPr lang="en-US" altLang="en-US"/>
          </a:p>
        </p:txBody>
      </p:sp>
    </p:spTree>
    <p:extLst>
      <p:ext uri="{BB962C8B-B14F-4D97-AF65-F5344CB8AC3E}">
        <p14:creationId xmlns:p14="http://schemas.microsoft.com/office/powerpoint/2010/main" val="12580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75F7B60-D4C0-4150-92F7-8D859281A510}" type="slidenum">
              <a:rPr lang="en-US" altLang="en-US"/>
              <a:pPr/>
              <a:t>‹#›</a:t>
            </a:fld>
            <a:endParaRPr lang="en-US" altLang="en-US"/>
          </a:p>
        </p:txBody>
      </p:sp>
    </p:spTree>
    <p:extLst>
      <p:ext uri="{BB962C8B-B14F-4D97-AF65-F5344CB8AC3E}">
        <p14:creationId xmlns:p14="http://schemas.microsoft.com/office/powerpoint/2010/main" val="3065035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FDFA48D-9CB8-4BFA-8ECC-431AF8049862}" type="slidenum">
              <a:rPr lang="en-US" altLang="en-US"/>
              <a:pPr/>
              <a:t>‹#›</a:t>
            </a:fld>
            <a:endParaRPr lang="en-US" altLang="en-US"/>
          </a:p>
        </p:txBody>
      </p:sp>
    </p:spTree>
    <p:extLst>
      <p:ext uri="{BB962C8B-B14F-4D97-AF65-F5344CB8AC3E}">
        <p14:creationId xmlns:p14="http://schemas.microsoft.com/office/powerpoint/2010/main" val="49900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B6C4B44-684B-4CA4-A96C-BA30176AFAC3}" type="slidenum">
              <a:rPr lang="en-US" altLang="en-US"/>
              <a:pPr/>
              <a:t>‹#›</a:t>
            </a:fld>
            <a:endParaRPr lang="en-US" altLang="en-US"/>
          </a:p>
        </p:txBody>
      </p:sp>
    </p:spTree>
    <p:extLst>
      <p:ext uri="{BB962C8B-B14F-4D97-AF65-F5344CB8AC3E}">
        <p14:creationId xmlns:p14="http://schemas.microsoft.com/office/powerpoint/2010/main" val="2760482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056940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1C7230A-A436-4679-90C1-D1E334C2FB0F}" type="slidenum">
              <a:rPr lang="en-US" altLang="en-US"/>
              <a:pPr/>
              <a:t>‹#›</a:t>
            </a:fld>
            <a:endParaRPr lang="en-US" altLang="en-US"/>
          </a:p>
        </p:txBody>
      </p:sp>
    </p:spTree>
    <p:extLst>
      <p:ext uri="{BB962C8B-B14F-4D97-AF65-F5344CB8AC3E}">
        <p14:creationId xmlns:p14="http://schemas.microsoft.com/office/powerpoint/2010/main" val="3715878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78D9A4C-59EB-42E0-8814-D64F69265E5C}" type="slidenum">
              <a:rPr lang="en-US" altLang="en-US"/>
              <a:pPr/>
              <a:t>‹#›</a:t>
            </a:fld>
            <a:endParaRPr lang="en-US" altLang="en-US"/>
          </a:p>
        </p:txBody>
      </p:sp>
    </p:spTree>
    <p:extLst>
      <p:ext uri="{BB962C8B-B14F-4D97-AF65-F5344CB8AC3E}">
        <p14:creationId xmlns:p14="http://schemas.microsoft.com/office/powerpoint/2010/main" val="133675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45BCA58-5E2C-4F19-8CF0-0A68303E35FD}" type="slidenum">
              <a:rPr lang="en-US" altLang="en-US"/>
              <a:pPr/>
              <a:t>‹#›</a:t>
            </a:fld>
            <a:endParaRPr lang="en-US" altLang="en-US"/>
          </a:p>
        </p:txBody>
      </p:sp>
    </p:spTree>
    <p:extLst>
      <p:ext uri="{BB962C8B-B14F-4D97-AF65-F5344CB8AC3E}">
        <p14:creationId xmlns:p14="http://schemas.microsoft.com/office/powerpoint/2010/main" val="105613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55974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E737C4F-E3D1-4609-806A-176E738F6DD6}" type="slidenum">
              <a:rPr lang="en-US" altLang="en-US"/>
              <a:pPr/>
              <a:t>‹#›</a:t>
            </a:fld>
            <a:endParaRPr lang="en-US" altLang="en-US"/>
          </a:p>
        </p:txBody>
      </p:sp>
    </p:spTree>
    <p:extLst>
      <p:ext uri="{BB962C8B-B14F-4D97-AF65-F5344CB8AC3E}">
        <p14:creationId xmlns:p14="http://schemas.microsoft.com/office/powerpoint/2010/main" val="2048503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6E9598D-2573-4B97-8315-FED37AD70224}" type="slidenum">
              <a:rPr lang="en-US" altLang="en-US"/>
              <a:pPr/>
              <a:t>‹#›</a:t>
            </a:fld>
            <a:endParaRPr lang="en-US" altLang="en-US"/>
          </a:p>
        </p:txBody>
      </p:sp>
    </p:spTree>
    <p:extLst>
      <p:ext uri="{BB962C8B-B14F-4D97-AF65-F5344CB8AC3E}">
        <p14:creationId xmlns:p14="http://schemas.microsoft.com/office/powerpoint/2010/main" val="1682827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8532EE3-BEDF-4019-83C4-25402CB25343}" type="slidenum">
              <a:rPr lang="en-US" altLang="en-US"/>
              <a:pPr/>
              <a:t>‹#›</a:t>
            </a:fld>
            <a:endParaRPr lang="en-US" altLang="en-US"/>
          </a:p>
        </p:txBody>
      </p:sp>
    </p:spTree>
    <p:extLst>
      <p:ext uri="{BB962C8B-B14F-4D97-AF65-F5344CB8AC3E}">
        <p14:creationId xmlns:p14="http://schemas.microsoft.com/office/powerpoint/2010/main" val="294730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4823479-DC32-4ED3-B27E-724A50958EDE}" type="slidenum">
              <a:rPr lang="en-US" altLang="en-US"/>
              <a:pPr/>
              <a:t>‹#›</a:t>
            </a:fld>
            <a:endParaRPr lang="en-US" altLang="en-US"/>
          </a:p>
        </p:txBody>
      </p:sp>
    </p:spTree>
    <p:extLst>
      <p:ext uri="{BB962C8B-B14F-4D97-AF65-F5344CB8AC3E}">
        <p14:creationId xmlns:p14="http://schemas.microsoft.com/office/powerpoint/2010/main" val="2461310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D8B00E2-6310-4506-9DB8-E47E6E6B7E1C}" type="slidenum">
              <a:rPr lang="en-US" altLang="en-US"/>
              <a:pPr/>
              <a:t>‹#›</a:t>
            </a:fld>
            <a:endParaRPr lang="en-US" altLang="en-US"/>
          </a:p>
        </p:txBody>
      </p:sp>
    </p:spTree>
    <p:extLst>
      <p:ext uri="{BB962C8B-B14F-4D97-AF65-F5344CB8AC3E}">
        <p14:creationId xmlns:p14="http://schemas.microsoft.com/office/powerpoint/2010/main" val="2013625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4F8BEAF-52AA-44C7-A3B6-107D64BE972C}" type="slidenum">
              <a:rPr lang="en-US" altLang="en-US"/>
              <a:pPr/>
              <a:t>‹#›</a:t>
            </a:fld>
            <a:endParaRPr lang="en-US" altLang="en-US"/>
          </a:p>
        </p:txBody>
      </p:sp>
    </p:spTree>
    <p:extLst>
      <p:ext uri="{BB962C8B-B14F-4D97-AF65-F5344CB8AC3E}">
        <p14:creationId xmlns:p14="http://schemas.microsoft.com/office/powerpoint/2010/main" val="398931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16034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F932319-F193-4527-8654-015741B078ED}" type="slidenum">
              <a:rPr lang="en-US" altLang="en-US"/>
              <a:pPr/>
              <a:t>‹#›</a:t>
            </a:fld>
            <a:endParaRPr lang="en-US" altLang="en-US"/>
          </a:p>
        </p:txBody>
      </p:sp>
    </p:spTree>
    <p:extLst>
      <p:ext uri="{BB962C8B-B14F-4D97-AF65-F5344CB8AC3E}">
        <p14:creationId xmlns:p14="http://schemas.microsoft.com/office/powerpoint/2010/main" val="124273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E0A7515-D22C-4958-B36B-2E27DED02973}" type="slidenum">
              <a:rPr lang="en-US" altLang="en-US"/>
              <a:pPr/>
              <a:t>‹#›</a:t>
            </a:fld>
            <a:endParaRPr lang="en-US" altLang="en-US"/>
          </a:p>
        </p:txBody>
      </p:sp>
    </p:spTree>
    <p:extLst>
      <p:ext uri="{BB962C8B-B14F-4D97-AF65-F5344CB8AC3E}">
        <p14:creationId xmlns:p14="http://schemas.microsoft.com/office/powerpoint/2010/main" val="116124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69861F6-5546-4527-80E9-5F291E0E49C2}" type="slidenum">
              <a:rPr lang="en-US" altLang="en-US"/>
              <a:pPr/>
              <a:t>‹#›</a:t>
            </a:fld>
            <a:endParaRPr lang="en-US" altLang="en-US"/>
          </a:p>
        </p:txBody>
      </p:sp>
    </p:spTree>
    <p:extLst>
      <p:ext uri="{BB962C8B-B14F-4D97-AF65-F5344CB8AC3E}">
        <p14:creationId xmlns:p14="http://schemas.microsoft.com/office/powerpoint/2010/main" val="291263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83A1CD6-3D2A-4807-B7D8-6FC161E03DF5}" type="slidenum">
              <a:rPr lang="en-US" altLang="en-US"/>
              <a:pPr/>
              <a:t>‹#›</a:t>
            </a:fld>
            <a:endParaRPr lang="en-US" altLang="en-US"/>
          </a:p>
        </p:txBody>
      </p:sp>
    </p:spTree>
    <p:extLst>
      <p:ext uri="{BB962C8B-B14F-4D97-AF65-F5344CB8AC3E}">
        <p14:creationId xmlns:p14="http://schemas.microsoft.com/office/powerpoint/2010/main" val="74102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157" r:id="rId1"/>
    <p:sldLayoutId id="2147491158" r:id="rId2"/>
    <p:sldLayoutId id="2147491159" r:id="rId3"/>
    <p:sldLayoutId id="2147491160" r:id="rId4"/>
    <p:sldLayoutId id="2147491161" r:id="rId5"/>
    <p:sldLayoutId id="2147491162" r:id="rId6"/>
    <p:sldLayoutId id="2147491163" r:id="rId7"/>
    <p:sldLayoutId id="2147491164" r:id="rId8"/>
    <p:sldLayoutId id="2147491165" r:id="rId9"/>
    <p:sldLayoutId id="2147491166"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1167" r:id="rId1"/>
    <p:sldLayoutId id="2147491168" r:id="rId2"/>
    <p:sldLayoutId id="2147491169" r:id="rId3"/>
    <p:sldLayoutId id="2147491170" r:id="rId4"/>
    <p:sldLayoutId id="2147491171" r:id="rId5"/>
    <p:sldLayoutId id="2147491172" r:id="rId6"/>
    <p:sldLayoutId id="2147491173" r:id="rId7"/>
    <p:sldLayoutId id="2147491174" r:id="rId8"/>
    <p:sldLayoutId id="2147491175" r:id="rId9"/>
    <p:sldLayoutId id="2147491176" r:id="rId10"/>
    <p:sldLayoutId id="2147491177"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178" r:id="rId1"/>
    <p:sldLayoutId id="2147491179" r:id="rId2"/>
    <p:sldLayoutId id="2147491180" r:id="rId3"/>
    <p:sldLayoutId id="2147491181" r:id="rId4"/>
    <p:sldLayoutId id="2147491154" r:id="rId5"/>
    <p:sldLayoutId id="2147491182" r:id="rId6"/>
    <p:sldLayoutId id="2147491183" r:id="rId7"/>
    <p:sldLayoutId id="2147491184" r:id="rId8"/>
    <p:sldLayoutId id="2147491185" r:id="rId9"/>
    <p:sldLayoutId id="2147491186"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t>
            </a:r>
            <a:r>
              <a:rPr lang="el-GR" altLang="en-US" dirty="0" smtClean="0"/>
              <a:t>όλα</a:t>
            </a:r>
            <a:r>
              <a:rPr lang="en-US" altLang="en-US" dirty="0" smtClean="0"/>
              <a:t> </a:t>
            </a:r>
            <a:r>
              <a:rPr lang="en-US" altLang="en-US" dirty="0"/>
              <a:t>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155" r:id="rId1"/>
    <p:sldLayoutId id="2147491187" r:id="rId2"/>
    <p:sldLayoutId id="2147491188" r:id="rId3"/>
    <p:sldLayoutId id="2147491189" r:id="rId4"/>
    <p:sldLayoutId id="2147491156" r:id="rId5"/>
    <p:sldLayoutId id="2147491190" r:id="rId6"/>
    <p:sldLayoutId id="2147491191" r:id="rId7"/>
    <p:sldLayoutId id="2147491192" r:id="rId8"/>
    <p:sldLayoutId id="2147491193" r:id="rId9"/>
    <p:sldLayoutId id="2147491194"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4"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pic>
        <p:nvPicPr>
          <p:cNvPr id="49155"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9157"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9158"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9" name="TextBox 11"/>
          <p:cNvSpPr txBox="1">
            <a:spLocks noChangeArrowheads="1"/>
          </p:cNvSpPr>
          <p:nvPr/>
        </p:nvSpPr>
        <p:spPr bwMode="auto">
          <a:xfrm>
            <a:off x="2260600" y="832386"/>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4000" dirty="0">
                <a:solidFill>
                  <a:schemeClr val="tx2"/>
                </a:solidFill>
              </a:rPr>
              <a:t>Η </a:t>
            </a:r>
            <a:r>
              <a:rPr lang="el-GR" altLang="en-US" sz="4000" dirty="0" smtClean="0">
                <a:solidFill>
                  <a:schemeClr val="tx2"/>
                </a:solidFill>
              </a:rPr>
              <a:t>διαδικασία κατάρτισης </a:t>
            </a:r>
            <a:r>
              <a:rPr lang="el-GR" altLang="en-US" sz="4000" dirty="0">
                <a:solidFill>
                  <a:schemeClr val="tx2"/>
                </a:solidFill>
              </a:rPr>
              <a:t>του </a:t>
            </a:r>
            <a:r>
              <a:rPr lang="el-GR" altLang="en-US" sz="4000" dirty="0" smtClean="0">
                <a:solidFill>
                  <a:schemeClr val="tx2"/>
                </a:solidFill>
              </a:rPr>
              <a:t>προϋπολογισμού</a:t>
            </a:r>
            <a:endParaRPr lang="el-GR"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6</a:t>
            </a:r>
            <a:endParaRPr lang="en-US" sz="11000" noProof="1">
              <a:solidFill>
                <a:schemeClr val="tx2"/>
              </a:solidFill>
              <a:latin typeface="+mj-lt"/>
            </a:endParaRPr>
          </a:p>
        </p:txBody>
      </p:sp>
      <p:sp>
        <p:nvSpPr>
          <p:cNvPr id="49161"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n-US" sz="1600" dirty="0" smtClean="0">
                <a:solidFill>
                  <a:srgbClr val="275CAE"/>
                </a:solidFill>
              </a:rPr>
              <a:t>ΚΕΦΑΛΑΙΟ</a:t>
            </a:r>
            <a:endParaRPr lang="en-US" altLang="en-US" sz="1600" dirty="0">
              <a:solidFill>
                <a:srgbClr val="275CAE"/>
              </a:solidFill>
            </a:endParaRPr>
          </a:p>
        </p:txBody>
      </p:sp>
      <p:sp>
        <p:nvSpPr>
          <p:cNvPr id="49162" name="TextBox 10"/>
          <p:cNvSpPr txBox="1">
            <a:spLocks noChangeArrowheads="1"/>
          </p:cNvSpPr>
          <p:nvPr/>
        </p:nvSpPr>
        <p:spPr bwMode="auto">
          <a:xfrm>
            <a:off x="7543800" y="6611938"/>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rgbClr val="000000"/>
                </a:solidFill>
              </a:rPr>
              <a:t>© human/iStockphoto</a:t>
            </a:r>
          </a:p>
        </p:txBody>
      </p:sp>
      <p:sp>
        <p:nvSpPr>
          <p:cNvPr id="49163"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000000"/>
                </a:solidFill>
              </a:rPr>
              <a:t>©2014 Cengage Learning. </a:t>
            </a:r>
            <a:r>
              <a:rPr lang="el-GR" altLang="en-US" sz="900" dirty="0" smtClean="0">
                <a:solidFill>
                  <a:srgbClr val="000000"/>
                </a:solidFill>
              </a:rPr>
              <a:t>όλα</a:t>
            </a:r>
            <a:r>
              <a:rPr lang="en-US" altLang="en-US" sz="900" dirty="0" smtClean="0">
                <a:solidFill>
                  <a:srgbClr val="000000"/>
                </a:solidFill>
              </a:rPr>
              <a:t> </a:t>
            </a:r>
            <a:r>
              <a:rPr lang="en-US" altLang="en-US" sz="900" dirty="0">
                <a:solidFill>
                  <a:srgbClr val="000000"/>
                </a:solidFill>
              </a:rPr>
              <a:t>Rights Reserved. May not be scanned, copied </a:t>
            </a:r>
            <a:r>
              <a:rPr lang="en-US" altLang="en-US" sz="900" dirty="0" smtClean="0">
                <a:solidFill>
                  <a:srgbClr val="000000"/>
                </a:solidFill>
              </a:rPr>
              <a:t>or </a:t>
            </a:r>
            <a:r>
              <a:rPr lang="en-US" altLang="en-US" sz="900" dirty="0">
                <a:solidFill>
                  <a:srgbClr val="000000"/>
                </a:solidFill>
              </a:rPr>
              <a:t>duplicated, </a:t>
            </a:r>
            <a:r>
              <a:rPr lang="en-US" altLang="en-US" sz="900" dirty="0" smtClean="0">
                <a:solidFill>
                  <a:srgbClr val="000000"/>
                </a:solidFill>
              </a:rPr>
              <a:t>or </a:t>
            </a:r>
            <a:r>
              <a:rPr lang="en-US" altLang="en-US" sz="900" dirty="0">
                <a:solidFill>
                  <a:srgbClr val="000000"/>
                </a:solidFill>
              </a:rPr>
              <a:t>posted to </a:t>
            </a:r>
            <a:r>
              <a:rPr lang="el-GR" altLang="en-US" sz="900" dirty="0" smtClean="0">
                <a:solidFill>
                  <a:srgbClr val="000000"/>
                </a:solidFill>
              </a:rPr>
              <a:t>ένα</a:t>
            </a:r>
            <a:r>
              <a:rPr lang="en-US" altLang="en-US" sz="900" dirty="0" smtClean="0">
                <a:solidFill>
                  <a:srgbClr val="000000"/>
                </a:solidFill>
              </a:rPr>
              <a:t> </a:t>
            </a:r>
            <a:r>
              <a:rPr lang="en-US" altLang="en-US" sz="900" dirty="0">
                <a:solidFill>
                  <a:srgbClr val="000000"/>
                </a:solidFill>
              </a:rPr>
              <a:t>publicly accessible website, in whole </a:t>
            </a:r>
            <a:r>
              <a:rPr lang="en-US" altLang="en-US" sz="900" dirty="0" smtClean="0">
                <a:solidFill>
                  <a:srgbClr val="000000"/>
                </a:solidFill>
              </a:rPr>
              <a:t>or </a:t>
            </a:r>
            <a:r>
              <a:rPr lang="en-US" altLang="en-US" sz="900" dirty="0">
                <a:solidFill>
                  <a:srgbClr val="000000"/>
                </a:solidFill>
              </a:rPr>
              <a:t>in part.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l-GR" altLang="en-US" dirty="0" smtClean="0"/>
              <a:t>Κατάρτιση</a:t>
            </a:r>
            <a:r>
              <a:rPr lang="en-US" altLang="en-US" dirty="0" smtClean="0"/>
              <a:t> </a:t>
            </a:r>
            <a:r>
              <a:rPr lang="el-GR" altLang="en-US" dirty="0" smtClean="0"/>
              <a:t>ενός</a:t>
            </a:r>
            <a:r>
              <a:rPr lang="en-US" altLang="en-US" dirty="0" smtClean="0"/>
              <a:t> </a:t>
            </a:r>
            <a:r>
              <a:rPr lang="el-GR" altLang="en-US" dirty="0" smtClean="0"/>
              <a:t>Συγκεντρωτικού Προϋπολογισμού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επόμενες</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τρεις </a:t>
            </a:r>
            <a:r>
              <a:rPr lang="el-GR" altLang="en-US" sz="2400" dirty="0" smtClean="0">
                <a:latin typeface="Tw Cen MT" panose="020B0602020104020603" pitchFamily="34" charset="0"/>
                <a:cs typeface="Times New Roman" panose="02020603050405020304" pitchFamily="18" charset="0"/>
              </a:rPr>
              <a:t>διαφάνειες παρουσιάζουν </a:t>
            </a:r>
            <a:r>
              <a:rPr lang="el-GR" altLang="en-US" sz="2400" dirty="0">
                <a:latin typeface="Tw Cen MT" panose="020B0602020104020603" pitchFamily="34" charset="0"/>
                <a:cs typeface="Times New Roman" panose="02020603050405020304" pitchFamily="18" charset="0"/>
              </a:rPr>
              <a:t>τα </a:t>
            </a:r>
            <a:r>
              <a:rPr lang="el-GR" altLang="en-US" sz="2400" dirty="0" smtClean="0">
                <a:latin typeface="Tw Cen MT" panose="020B0602020104020603" pitchFamily="34" charset="0"/>
                <a:cs typeface="Times New Roman" panose="02020603050405020304" pitchFamily="18" charset="0"/>
              </a:rPr>
              <a:t>στοιχεία ενός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συγκεντρωτικού προϋπολογισμού</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μια </a:t>
            </a:r>
            <a:r>
              <a:rPr lang="el-GR" altLang="en-US" sz="2400" dirty="0" smtClean="0">
                <a:latin typeface="Tw Cen MT" panose="020B0602020104020603" pitchFamily="34" charset="0"/>
                <a:ea typeface="Arial Unicode MS" panose="020B0604020202020204" pitchFamily="34" charset="-128"/>
                <a:cs typeface="Times New Roman" panose="02020603050405020304" pitchFamily="18" charset="0"/>
              </a:rPr>
              <a:t>βιομηχανία/έναν οργανισμό μεταποίησης,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έναν οργανισμό </a:t>
            </a:r>
            <a:r>
              <a:rPr lang="el-GR" altLang="en-US" sz="2400" dirty="0" smtClean="0">
                <a:latin typeface="Tw Cen MT" panose="020B0602020104020603" pitchFamily="34" charset="0"/>
                <a:ea typeface="Arial Unicode MS" panose="020B0604020202020204" pitchFamily="34" charset="-128"/>
                <a:cs typeface="Times New Roman" panose="02020603050405020304" pitchFamily="18" charset="0"/>
              </a:rPr>
              <a:t>λιανικής πώλησης και έναν οργανισμό παροχής υπηρεσιών,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αντίστοιχα</a:t>
            </a:r>
            <a:r>
              <a:rPr lang="en-US" altLang="en-US" sz="2400" dirty="0" smtClean="0">
                <a:latin typeface="Tw Cen MT" panose="020B0602020104020603" pitchFamily="34" charset="0"/>
                <a:cs typeface="Times New Roman" panose="02020603050405020304" pitchFamily="18" charset="0"/>
              </a:rPr>
              <a:t>. </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Όπως δείχνουν αυτές οι </a:t>
            </a:r>
            <a:r>
              <a:rPr lang="el-GR" altLang="en-US" sz="2000" dirty="0" smtClean="0">
                <a:latin typeface="Tw Cen MT" panose="020B0602020104020603" pitchFamily="34" charset="0"/>
                <a:cs typeface="Times New Roman" panose="02020603050405020304" pitchFamily="18" charset="0"/>
              </a:rPr>
              <a:t>παρουσιάσεις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διαδικασία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κατάρτισης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ενός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συγκεντρωτικού προϋπολογισμού</a:t>
            </a:r>
            <a:r>
              <a:rPr lang="en-US" altLang="en-US" sz="2000" dirty="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παρόμοιοα και στα τρία είδη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οργανισμών καθώς κάθε</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κάθε ένας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καταρτίζει ένα σύνολο προϋπολογισμών εκμεταλλεύσεως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χρησιμεύει ως βάση για την κατάρτιση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χρηματοοικονομικών προϋπολογισμών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διαδικασία διαφέρει κυρίως στους τύπους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προϋπολογισμών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εκμεταλλεύσεως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κάθε οργανισμός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καταρτίζει.</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83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382000" cy="1066800"/>
          </a:xfrm>
        </p:spPr>
        <p:txBody>
          <a:bodyPr/>
          <a:lstStyle/>
          <a:p>
            <a:r>
              <a:rPr lang="el-GR" altLang="en-US" dirty="0" smtClean="0"/>
              <a:t>Κατάρτιση</a:t>
            </a:r>
            <a:r>
              <a:rPr altLang="en-US" dirty="0" smtClean="0"/>
              <a:t> </a:t>
            </a:r>
            <a:r>
              <a:rPr lang="el-GR" altLang="en-US" dirty="0"/>
              <a:t>ενός</a:t>
            </a:r>
            <a:r>
              <a:rPr lang="en-US" altLang="en-US" dirty="0"/>
              <a:t> </a:t>
            </a:r>
            <a:r>
              <a:rPr lang="el-GR" altLang="en-US" dirty="0"/>
              <a:t>Συγκεντρωτικού Προϋπολογισμού</a:t>
            </a:r>
            <a:r>
              <a:rPr altLang="en-US" dirty="0" smtClean="0"/>
              <a:t> </a:t>
            </a:r>
            <a:r>
              <a:rPr lang="el-GR" altLang="en-US" dirty="0" smtClean="0"/>
              <a:t>για έναν Οργανισμό Μεταποίησης</a:t>
            </a:r>
            <a:endParaRPr altLang="en-US" dirty="0"/>
          </a:p>
        </p:txBody>
      </p:sp>
      <p:sp>
        <p:nvSpPr>
          <p:cNvPr id="5939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459916387"/>
              </p:ext>
            </p:extLst>
          </p:nvPr>
        </p:nvGraphicFramePr>
        <p:xfrm>
          <a:off x="457200" y="1397000"/>
          <a:ext cx="8305800" cy="4818380"/>
        </p:xfrm>
        <a:graphic>
          <a:graphicData uri="http://schemas.openxmlformats.org/drawingml/2006/table">
            <a:tbl>
              <a:tblPr firstRow="1" bandRow="1">
                <a:tableStyleId>{5940675A-B579-460E-94D1-54222C63F5DA}</a:tableStyleId>
              </a:tblPr>
              <a:tblGrid>
                <a:gridCol w="2076450"/>
                <a:gridCol w="2076450"/>
                <a:gridCol w="2076450"/>
                <a:gridCol w="2076450"/>
              </a:tblGrid>
              <a:tr h="596900">
                <a:tc rowSpan="5">
                  <a:txBody>
                    <a:bodyPr/>
                    <a:lstStyle/>
                    <a:p>
                      <a:pPr algn="ctr"/>
                      <a:r>
                        <a:rPr lang="el-GR" sz="1200" baseline="0" dirty="0" smtClean="0">
                          <a:solidFill>
                            <a:schemeClr val="tx2"/>
                          </a:solidFill>
                          <a:ea typeface="+mn-ea"/>
                        </a:rPr>
                        <a:t>Π</a:t>
                      </a:r>
                      <a:r>
                        <a:rPr lang="el-GR" sz="1200" dirty="0" smtClean="0">
                          <a:solidFill>
                            <a:schemeClr val="tx2"/>
                          </a:solidFill>
                        </a:rPr>
                        <a:t>ροϋπολογισμοί </a:t>
                      </a:r>
                      <a:r>
                        <a:rPr lang="el-GR" sz="1200" dirty="0" smtClean="0">
                          <a:solidFill>
                            <a:schemeClr val="tx2"/>
                          </a:solidFill>
                          <a:ea typeface="+mn-ea"/>
                        </a:rPr>
                        <a:t>Εκμεταλλεύσεως</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Πωλήσεων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Παραγωγής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Αγορών Άμεσων Υλικών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Άμεσης</a:t>
                      </a:r>
                      <a:r>
                        <a:rPr lang="el-GR" sz="1200" baseline="0" dirty="0" smtClean="0">
                          <a:solidFill>
                            <a:schemeClr val="tx2"/>
                          </a:solidFill>
                        </a:rPr>
                        <a:t> Εργασίας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Γενικών Βιομηχανικών Εξόδων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Κόστους Παραχθέντων Αγαθών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Κόστους Πωληθέντων Αγαθών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Δαπανών Διοίκησης και Διάθεσης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rowSpan="3">
                  <a:txBody>
                    <a:bodyPr/>
                    <a:lstStyle/>
                    <a:p>
                      <a:pPr algn="ctr"/>
                      <a:r>
                        <a:rPr lang="el-GR" sz="1200" dirty="0" smtClean="0">
                          <a:solidFill>
                            <a:schemeClr val="tx2"/>
                          </a:solidFill>
                          <a:ea typeface="+mn-ea"/>
                        </a:rPr>
                        <a:t>Χρηματοοικονομικοί</a:t>
                      </a:r>
                      <a:r>
                        <a:rPr lang="el-GR" sz="1200" baseline="0" dirty="0" smtClean="0">
                          <a:solidFill>
                            <a:schemeClr val="tx2"/>
                          </a:solidFill>
                          <a:ea typeface="+mn-ea"/>
                        </a:rPr>
                        <a:t> Π</a:t>
                      </a:r>
                      <a:r>
                        <a:rPr lang="el-GR" sz="1200" dirty="0" smtClean="0">
                          <a:solidFill>
                            <a:schemeClr val="tx2"/>
                          </a:solidFill>
                        </a:rPr>
                        <a:t>ροϋπολογισμοί</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Προϋπολογιστική Κατάσταση Αποτελεσμάτων Χρήσης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Κατάσταση Προϋπολογιστικών Ταμειακών Ροών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Προϋπολογιστικός Ισολογισμός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96900">
                <a:tc vMerge="1">
                  <a:txBody>
                    <a:bodyPr/>
                    <a:lstStyle/>
                    <a:p>
                      <a:pPr algn="ctr"/>
                      <a:endParaRPr lang="en-US" sz="1400" dirty="0">
                        <a:solidFill>
                          <a:schemeClr val="tx2"/>
                        </a:solidFill>
                      </a:endParaRPr>
                    </a:p>
                  </a:txBody>
                  <a:tcP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200" dirty="0" smtClean="0">
                          <a:solidFill>
                            <a:schemeClr val="tx2"/>
                          </a:solidFill>
                        </a:rPr>
                        <a:t>Προϋπολογισμός Δαπανών Κεφαλαίου</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382000" cy="1066800"/>
          </a:xfrm>
        </p:spPr>
        <p:txBody>
          <a:bodyPr/>
          <a:lstStyle/>
          <a:p>
            <a:r>
              <a:rPr lang="el-GR" altLang="en-US" dirty="0" smtClean="0"/>
              <a:t>Κατάρτιση</a:t>
            </a:r>
            <a:r>
              <a:rPr altLang="en-US" dirty="0" smtClean="0"/>
              <a:t> </a:t>
            </a:r>
            <a:r>
              <a:rPr lang="el-GR" altLang="en-US" dirty="0" smtClean="0"/>
              <a:t>ενός</a:t>
            </a:r>
            <a:r>
              <a:rPr altLang="en-US" dirty="0" smtClean="0"/>
              <a:t> </a:t>
            </a:r>
            <a:r>
              <a:rPr lang="el-GR" altLang="en-US" dirty="0"/>
              <a:t>Συγκεντρωτικού Προϋπολογισμού</a:t>
            </a:r>
            <a:r>
              <a:rPr altLang="en-US" dirty="0" smtClean="0"/>
              <a:t> </a:t>
            </a:r>
            <a:r>
              <a:rPr lang="el-GR" altLang="en-US" dirty="0" smtClean="0"/>
              <a:t>για έναν </a:t>
            </a:r>
            <a:r>
              <a:rPr lang="el-GR" altLang="en-US" dirty="0" smtClean="0">
                <a:ea typeface="Arial Unicode MS" panose="020B0604020202020204" pitchFamily="34" charset="-128"/>
                <a:cs typeface="Times New Roman" panose="02020603050405020304" pitchFamily="18" charset="0"/>
              </a:rPr>
              <a:t>Οργανισμό Λιανικής Πώλησης </a:t>
            </a:r>
            <a:endParaRPr altLang="en-US" dirty="0"/>
          </a:p>
        </p:txBody>
      </p:sp>
      <p:sp>
        <p:nvSpPr>
          <p:cNvPr id="6041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3084214308"/>
              </p:ext>
            </p:extLst>
          </p:nvPr>
        </p:nvGraphicFramePr>
        <p:xfrm>
          <a:off x="457200" y="1397000"/>
          <a:ext cx="8305800" cy="4587043"/>
        </p:xfrm>
        <a:graphic>
          <a:graphicData uri="http://schemas.openxmlformats.org/drawingml/2006/table">
            <a:tbl>
              <a:tblPr firstRow="1" bandRow="1">
                <a:tableStyleId>{5940675A-B579-460E-94D1-54222C63F5DA}</a:tableStyleId>
              </a:tblPr>
              <a:tblGrid>
                <a:gridCol w="2076450"/>
                <a:gridCol w="2076450"/>
                <a:gridCol w="2076450"/>
                <a:gridCol w="2076450"/>
              </a:tblGrid>
              <a:tr h="773837">
                <a:tc rowSpan="3">
                  <a:txBody>
                    <a:bodyPr/>
                    <a:lstStyle/>
                    <a:p>
                      <a:pPr algn="ctr"/>
                      <a:r>
                        <a:rPr lang="el-GR" sz="1200" baseline="0" dirty="0" smtClean="0">
                          <a:solidFill>
                            <a:schemeClr val="tx2"/>
                          </a:solidFill>
                          <a:ea typeface="+mn-ea"/>
                        </a:rPr>
                        <a:t>Π</a:t>
                      </a:r>
                      <a:r>
                        <a:rPr lang="el-GR" sz="1200" dirty="0" smtClean="0">
                          <a:solidFill>
                            <a:schemeClr val="tx2"/>
                          </a:solidFill>
                        </a:rPr>
                        <a:t>ροϋπολογισμοί </a:t>
                      </a:r>
                      <a:r>
                        <a:rPr lang="el-GR" sz="1200" dirty="0" smtClean="0">
                          <a:solidFill>
                            <a:schemeClr val="tx2"/>
                          </a:solidFill>
                          <a:ea typeface="+mn-ea"/>
                        </a:rPr>
                        <a:t>Εκμεταλλεύσεως</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Πωλήσεων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62641">
                <a:tc vMerge="1">
                  <a:txBody>
                    <a:bodyPr/>
                    <a:lstStyle/>
                    <a:p>
                      <a:pPr algn="ctr"/>
                      <a:endParaRPr lang="en-US" sz="1400" dirty="0">
                        <a:solidFill>
                          <a:schemeClr val="tx2"/>
                        </a:solidFill>
                      </a:endParaRPr>
                    </a:p>
                  </a:txBody>
                  <a:tcPr anchor="c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Αγορών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51445">
                <a:tc vMerge="1">
                  <a:txBody>
                    <a:bodyPr/>
                    <a:lstStyle/>
                    <a:p>
                      <a:pPr algn="ctr"/>
                      <a:endParaRPr lang="en-US" sz="1400" dirty="0">
                        <a:solidFill>
                          <a:schemeClr val="tx2"/>
                        </a:solidFill>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Αγορών Άμεσων Υλικών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Κόστους Πωληθέντων Αγαθών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Δαπανών Διοίκησης και Διάθεσης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40250">
                <a:tc rowSpan="3">
                  <a:txBody>
                    <a:bodyPr/>
                    <a:lstStyle/>
                    <a:p>
                      <a:pPr algn="ctr"/>
                      <a:r>
                        <a:rPr lang="el-GR" sz="1200" dirty="0" smtClean="0">
                          <a:solidFill>
                            <a:schemeClr val="tx2"/>
                          </a:solidFill>
                          <a:ea typeface="+mn-ea"/>
                        </a:rPr>
                        <a:t>Χρηματοοικονομικοί</a:t>
                      </a:r>
                      <a:r>
                        <a:rPr lang="el-GR" sz="1200" baseline="0" dirty="0" smtClean="0">
                          <a:solidFill>
                            <a:schemeClr val="tx2"/>
                          </a:solidFill>
                          <a:ea typeface="+mn-ea"/>
                        </a:rPr>
                        <a:t> Π</a:t>
                      </a:r>
                      <a:r>
                        <a:rPr lang="el-GR" sz="1200" dirty="0" smtClean="0">
                          <a:solidFill>
                            <a:schemeClr val="tx2"/>
                          </a:solidFill>
                        </a:rPr>
                        <a:t>ροϋπολογισμοί</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Προϋπολογιστική Κατάσταση Αποτελεσμάτων Χρήσης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5033">
                <a:tc vMerge="1">
                  <a:txBody>
                    <a:bodyPr/>
                    <a:lstStyle/>
                    <a:p>
                      <a:pPr algn="ctr"/>
                      <a:endParaRPr lang="en-US" sz="1400" dirty="0">
                        <a:solidFill>
                          <a:schemeClr val="tx2"/>
                        </a:solidFill>
                      </a:endParaRPr>
                    </a:p>
                  </a:txBody>
                  <a:tcPr anchor="c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Κατάσταση Προϋπολογιστικών Ταμειακών Ροών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Προϋπολογιστικός Ισολογισμός</a:t>
                      </a:r>
                      <a:endParaRPr lang="en-US" sz="1200" dirty="0" smtClean="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73837">
                <a:tc vMerge="1">
                  <a:txBody>
                    <a:bodyPr/>
                    <a:lstStyle/>
                    <a:p>
                      <a:pPr algn="ctr"/>
                      <a:endParaRPr lang="en-US" sz="1200" dirty="0">
                        <a:solidFill>
                          <a:schemeClr val="tx2"/>
                        </a:solidFill>
                      </a:endParaRPr>
                    </a:p>
                  </a:txBody>
                  <a:tcPr anchor="c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200" dirty="0" smtClean="0">
                          <a:solidFill>
                            <a:schemeClr val="tx2"/>
                          </a:solidFill>
                        </a:rPr>
                        <a:t>Προϋπολογισμός Δαπανών Κεφαλαίου</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382000" cy="1066800"/>
          </a:xfrm>
        </p:spPr>
        <p:txBody>
          <a:bodyPr/>
          <a:lstStyle/>
          <a:p>
            <a:r>
              <a:rPr lang="el-GR" altLang="en-US" dirty="0"/>
              <a:t>Κατάρτιση ενός Συγκεντρωτικού Προϋπολογισμού για έναν </a:t>
            </a:r>
            <a:r>
              <a:rPr lang="el-GR" altLang="en-US" dirty="0">
                <a:ea typeface="Arial Unicode MS" panose="020B0604020202020204" pitchFamily="34" charset="-128"/>
                <a:cs typeface="Times New Roman" panose="02020603050405020304" pitchFamily="18" charset="0"/>
              </a:rPr>
              <a:t>Οργανισμό </a:t>
            </a:r>
            <a:r>
              <a:rPr lang="el-GR" altLang="en-US" dirty="0" smtClean="0"/>
              <a:t>Παροχής Υπηρεσιών</a:t>
            </a:r>
            <a:endParaRPr altLang="en-US" dirty="0"/>
          </a:p>
        </p:txBody>
      </p:sp>
      <p:sp>
        <p:nvSpPr>
          <p:cNvPr id="6144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1150271433"/>
              </p:ext>
            </p:extLst>
          </p:nvPr>
        </p:nvGraphicFramePr>
        <p:xfrm>
          <a:off x="457200" y="1397000"/>
          <a:ext cx="8305800" cy="3813206"/>
        </p:xfrm>
        <a:graphic>
          <a:graphicData uri="http://schemas.openxmlformats.org/drawingml/2006/table">
            <a:tbl>
              <a:tblPr firstRow="1" bandRow="1">
                <a:tableStyleId>{5940675A-B579-460E-94D1-54222C63F5DA}</a:tableStyleId>
              </a:tblPr>
              <a:tblGrid>
                <a:gridCol w="2076450"/>
                <a:gridCol w="2076450"/>
                <a:gridCol w="2076450"/>
                <a:gridCol w="2076450"/>
              </a:tblGrid>
              <a:tr h="762641">
                <a:tc rowSpan="2">
                  <a:txBody>
                    <a:bodyPr/>
                    <a:lstStyle/>
                    <a:p>
                      <a:pPr algn="ctr"/>
                      <a:r>
                        <a:rPr lang="el-GR" sz="1200" baseline="0" dirty="0" smtClean="0">
                          <a:solidFill>
                            <a:schemeClr val="tx2"/>
                          </a:solidFill>
                          <a:ea typeface="+mn-ea"/>
                        </a:rPr>
                        <a:t>Π</a:t>
                      </a:r>
                      <a:r>
                        <a:rPr lang="el-GR" sz="1200" dirty="0" smtClean="0">
                          <a:solidFill>
                            <a:schemeClr val="tx2"/>
                          </a:solidFill>
                        </a:rPr>
                        <a:t>ροϋπολογισμοί </a:t>
                      </a:r>
                      <a:r>
                        <a:rPr lang="el-GR" sz="1200" dirty="0" smtClean="0">
                          <a:solidFill>
                            <a:schemeClr val="tx2"/>
                          </a:solidFill>
                          <a:ea typeface="+mn-ea"/>
                        </a:rPr>
                        <a:t>Εκμεταλλεύσεως</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Εσόδων Παροχής Υπηρεσιών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51445">
                <a:tc vMerge="1">
                  <a:txBody>
                    <a:bodyPr/>
                    <a:lstStyle/>
                    <a:p>
                      <a:pPr algn="ctr"/>
                      <a:endParaRPr lang="en-US" sz="1400" dirty="0">
                        <a:solidFill>
                          <a:schemeClr val="tx2"/>
                        </a:solidFill>
                      </a:endParaRPr>
                    </a:p>
                  </a:txBody>
                  <a:tcPr anchor="ctr">
                    <a:solidFill>
                      <a:schemeClr val="bg1"/>
                    </a:solidFill>
                  </a:tcPr>
                </a:tc>
                <a:tc>
                  <a:txBody>
                    <a:bodyPr/>
                    <a:lstStyle/>
                    <a:p>
                      <a:pPr algn="ctr"/>
                      <a:r>
                        <a:rPr lang="el-GR" sz="1200" dirty="0" smtClean="0">
                          <a:solidFill>
                            <a:schemeClr val="tx2"/>
                          </a:solidFill>
                        </a:rPr>
                        <a:t>Προϋπολογισμός Εργασίας</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Γενικών Εξοδων Παροχής Υπηρεσιών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Προϋπολογισμός Δαπανών Διοίκησης και Διάθεσης</a:t>
                      </a:r>
                      <a:endParaRPr lang="en-US" sz="1200" dirty="0" smtClean="0">
                        <a:solidFill>
                          <a:schemeClr val="tx2"/>
                        </a:solidFill>
                      </a:endParaRPr>
                    </a:p>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40250">
                <a:tc rowSpan="3">
                  <a:txBody>
                    <a:bodyPr/>
                    <a:lstStyle/>
                    <a:p>
                      <a:pPr algn="ctr"/>
                      <a:r>
                        <a:rPr lang="el-GR" sz="1200" dirty="0" smtClean="0">
                          <a:solidFill>
                            <a:schemeClr val="tx2"/>
                          </a:solidFill>
                          <a:ea typeface="+mn-ea"/>
                        </a:rPr>
                        <a:t>Χρηματοοικονομικοί</a:t>
                      </a:r>
                      <a:r>
                        <a:rPr lang="el-GR" sz="1200" baseline="0" dirty="0" smtClean="0">
                          <a:solidFill>
                            <a:schemeClr val="tx2"/>
                          </a:solidFill>
                          <a:ea typeface="+mn-ea"/>
                        </a:rPr>
                        <a:t> Π</a:t>
                      </a:r>
                      <a:r>
                        <a:rPr lang="el-GR" sz="1200" dirty="0" smtClean="0">
                          <a:solidFill>
                            <a:schemeClr val="tx2"/>
                          </a:solidFill>
                        </a:rPr>
                        <a:t>ροϋπολογισμοί</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Προϋπολογιστική Κατάσταση Αποτελεσμάτων Χρήσης</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5033">
                <a:tc vMerge="1">
                  <a:txBody>
                    <a:bodyPr/>
                    <a:lstStyle/>
                    <a:p>
                      <a:pPr algn="ctr"/>
                      <a:endParaRPr lang="en-US" sz="1400" dirty="0">
                        <a:solidFill>
                          <a:schemeClr val="tx2"/>
                        </a:solidFill>
                      </a:endParaRPr>
                    </a:p>
                  </a:txBody>
                  <a:tcPr anchor="ctr">
                    <a:solidFill>
                      <a:schemeClr val="bg1"/>
                    </a:solidFill>
                  </a:tcPr>
                </a:tc>
                <a:tc vMerge="1">
                  <a:txBody>
                    <a:bodyPr/>
                    <a:lstStyle/>
                    <a:p>
                      <a:pPr algn="ctr"/>
                      <a:endParaRPr lang="en-US" sz="1200" dirty="0">
                        <a:solidFill>
                          <a:schemeClr val="tx2"/>
                        </a:solidFill>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Κατάσταση Προϋπολογιστικών Ταμειακών Ροών</a:t>
                      </a: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Προϋπολογιστικός Ισολογισμός</a:t>
                      </a:r>
                      <a:endParaRPr lang="en-US" sz="1200" dirty="0" smtClean="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73837">
                <a:tc vMerge="1">
                  <a:txBody>
                    <a:bodyPr/>
                    <a:lstStyle/>
                    <a:p>
                      <a:pPr algn="ctr"/>
                      <a:endParaRPr lang="en-US" sz="1200" dirty="0">
                        <a:solidFill>
                          <a:schemeClr val="tx2"/>
                        </a:solidFill>
                      </a:endParaRPr>
                    </a:p>
                  </a:txBody>
                  <a:tcPr anchor="ctr">
                    <a:solidFill>
                      <a:schemeClr val="bg1"/>
                    </a:solidFill>
                  </a:tcPr>
                </a:tc>
                <a:tc vMerge="1">
                  <a:txBody>
                    <a:bodyPr/>
                    <a:lstStyle/>
                    <a:p>
                      <a:pPr algn="ctr"/>
                      <a:endParaRPr lang="en-US" sz="1200" dirty="0">
                        <a:solidFill>
                          <a:schemeClr val="tx2"/>
                        </a:solidFill>
                      </a:endParaRPr>
                    </a:p>
                  </a:txBody>
                  <a:tcPr anchor="ctr">
                    <a:solidFill>
                      <a:schemeClr val="bg1"/>
                    </a:solidFill>
                  </a:tcPr>
                </a:tc>
                <a:tc>
                  <a:txBody>
                    <a:bodyPr/>
                    <a:lstStyle/>
                    <a:p>
                      <a:pPr algn="ctr"/>
                      <a:r>
                        <a:rPr lang="el-GR" sz="1200" dirty="0" smtClean="0">
                          <a:solidFill>
                            <a:schemeClr val="tx2"/>
                          </a:solidFill>
                        </a:rPr>
                        <a:t>Προϋπολογισμός Δαπανών Κεφαλαίου</a:t>
                      </a: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l-GR" altLang="en-US" dirty="0"/>
              <a:t>Διαδικασίες Π</a:t>
            </a:r>
            <a:r>
              <a:rPr lang="el-GR" altLang="en-US" dirty="0" smtClean="0"/>
              <a:t>ροϋπολογισμού</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Μπορεί να μην υπάρχει τυποποιημένη μορφή </a:t>
            </a:r>
            <a:r>
              <a:rPr lang="el-GR" altLang="en-US" sz="2000" dirty="0">
                <a:latin typeface="Tw Cen MT" panose="020B0602020104020603" pitchFamily="34" charset="0"/>
                <a:cs typeface="Times New Roman" panose="02020603050405020304" pitchFamily="18" charset="0"/>
              </a:rPr>
              <a:t>κατάρτισης </a:t>
            </a:r>
            <a:r>
              <a:rPr lang="el-GR" altLang="en-US" sz="2000" dirty="0" smtClean="0">
                <a:latin typeface="Tw Cen MT" panose="020B0602020104020603" pitchFamily="34" charset="0"/>
                <a:cs typeface="Times New Roman" panose="02020603050405020304" pitchFamily="18" charset="0"/>
              </a:rPr>
              <a:t>προϋπολογισμού</a:t>
            </a:r>
            <a:r>
              <a:rPr lang="el-GR" altLang="en-US" sz="2000" dirty="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ωστόσο οι </a:t>
            </a:r>
            <a:r>
              <a:rPr lang="el-GR" altLang="en-US" sz="2000" dirty="0">
                <a:latin typeface="Tw Cen MT" panose="020B0602020104020603" pitchFamily="34" charset="0"/>
                <a:cs typeface="Times New Roman" panose="02020603050405020304" pitchFamily="18" charset="0"/>
              </a:rPr>
              <a:t>προϋπολογισμοί θα πρέπει να κοινοποιούν τις κατάλληλες πληροφορίες με σαφή και κατανοητό τρόπο.</a:t>
            </a:r>
          </a:p>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Οι </a:t>
            </a:r>
            <a:r>
              <a:rPr lang="el-GR" altLang="en-US" sz="2000" dirty="0" smtClean="0">
                <a:latin typeface="Tw Cen MT" panose="020B0602020104020603" pitchFamily="34" charset="0"/>
                <a:cs typeface="Times New Roman" panose="02020603050405020304" pitchFamily="18" charset="0"/>
              </a:rPr>
              <a:t>μάνατζερ μπορούν </a:t>
            </a:r>
            <a:r>
              <a:rPr lang="el-GR" altLang="en-US" sz="2000" dirty="0">
                <a:latin typeface="Tw Cen MT" panose="020B0602020104020603" pitchFamily="34" charset="0"/>
                <a:cs typeface="Times New Roman" panose="02020603050405020304" pitchFamily="18" charset="0"/>
              </a:rPr>
              <a:t>να βελτιώσουν την ποιότητα των προϋπολογισμών </a:t>
            </a:r>
            <a:r>
              <a:rPr lang="el-GR" altLang="en-US" sz="2000" dirty="0" smtClean="0">
                <a:latin typeface="Tw Cen MT" panose="020B0602020104020603" pitchFamily="34" charset="0"/>
                <a:cs typeface="Times New Roman" panose="02020603050405020304" pitchFamily="18" charset="0"/>
              </a:rPr>
              <a:t>μέσω:</a:t>
            </a:r>
            <a:endParaRPr lang="el-GR" altLang="en-US" sz="2000" dirty="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γνώσης του σκοπού του προϋπολογισμού και του σαφή προσδιορισμού σχετικά με το ποιος είναι υπεύθυνος για την εκτέλεση της δραστηριότητας του προϋπολογισμού.</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προσδιορισμού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της ομάδας χρηστών και των πληροφοριακών της αναγκών.</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εύρεσης των ακριβών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σημαντικών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πηγών πληροφοριών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για τον προϋπολογισμό.</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24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altLang="en-US" dirty="0"/>
              <a:t>Διαδικασίες </a:t>
            </a:r>
            <a:r>
              <a:rPr lang="el-GR" altLang="en-US" dirty="0" smtClean="0"/>
              <a:t>Προϋπολογισμού</a:t>
            </a:r>
            <a:r>
              <a:rPr lang="en-US" altLang="en-US" dirty="0" smtClean="0"/>
              <a:t/>
            </a:r>
            <a:br>
              <a:rPr lang="en-US" altLang="en-US" dirty="0" smtClean="0"/>
            </a:br>
            <a:r>
              <a:rPr lang="en-US" altLang="en-US" sz="1800" dirty="0" smtClean="0"/>
              <a:t>(</a:t>
            </a:r>
            <a:r>
              <a:rPr lang="el-GR" altLang="en-US" sz="1800" dirty="0" smtClean="0"/>
              <a:t>διαφάνεια 2 από </a:t>
            </a:r>
            <a:r>
              <a:rPr lang="en-US" altLang="en-US" sz="1800" dirty="0" smtClean="0"/>
              <a:t>2)</a:t>
            </a:r>
          </a:p>
        </p:txBody>
      </p:sp>
      <p:sp>
        <p:nvSpPr>
          <p:cNvPr id="3" name="Content Placeholder 2"/>
          <p:cNvSpPr>
            <a:spLocks noGrp="1"/>
          </p:cNvSpPr>
          <p:nvPr>
            <p:ph idx="1"/>
          </p:nvPr>
        </p:nvSpPr>
        <p:spPr/>
        <p:txBody>
          <a:bodyPr/>
          <a:lstStyle/>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Δημιουργία σαφούς μορφής για τον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προϋπολογισμός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θα πρέπει να ξεκινά με ένα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ξεκάθαρο αναγραφόμενο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τίτλο που να περιλαμβάνει το όνομα του οργανισμού, τον τύπο του προϋπολογισμού και την υπό εξέταση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λογιστική περίοδο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στοιχεία του προϋπολογισμού θα πρέπει να είναι σαφώς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επισημασμένα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μονάδες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τα χρηματοοικονομικά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δεδομένα θα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πρέπει να παρατίθενται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με ταξινομημένο τρόπο.</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Χρήση των κατάλληλων τύπων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υπολογισμών για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την εξαγωγή των ποσοτικών πληροφοριών.</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Αναθεώρηση του προϋπολογισμού έως ότου συμπεριληφθούν όλες οι αποφάσεις σχεδιασμού. Μπορεί να χρειαστούν αρκετές αναθεωρήσεις προτού η τελική έκδοση είναι έτοιμη για διανομή.</a:t>
            </a:r>
          </a:p>
        </p:txBody>
      </p:sp>
      <p:sp>
        <p:nvSpPr>
          <p:cNvPr id="634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t>
            </a:r>
            <a:r>
              <a:rPr lang="el-GR" altLang="en-US" sz="900" dirty="0" smtClean="0">
                <a:solidFill>
                  <a:srgbClr val="898989"/>
                </a:solidFill>
              </a:rPr>
              <a:t>ένα</a:t>
            </a:r>
            <a:r>
              <a:rPr lang="en-US" altLang="en-US" sz="900" dirty="0" smtClean="0">
                <a:solidFill>
                  <a:srgbClr val="898989"/>
                </a:solidFill>
              </a:rPr>
              <a:t>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768012298"/>
              </p:ext>
            </p:extLst>
          </p:nvPr>
        </p:nvGraphicFramePr>
        <p:xfrm>
          <a:off x="76200" y="1981200"/>
          <a:ext cx="8991600" cy="3931920"/>
        </p:xfrm>
        <a:graphic>
          <a:graphicData uri="http://schemas.openxmlformats.org/drawingml/2006/table">
            <a:tbl>
              <a:tblPr firstRow="1" bandRow="1">
                <a:tableStyleId>{2D5ABB26-0587-4C30-8999-92F81FD0307C}</a:tableStyleId>
              </a:tblPr>
              <a:tblGrid>
                <a:gridCol w="5486400"/>
                <a:gridCol w="3505200"/>
              </a:tblGrid>
              <a:tr h="1519878">
                <a:tc>
                  <a:txBody>
                    <a:bodyPr/>
                    <a:lstStyle/>
                    <a:p>
                      <a:r>
                        <a:rPr lang="el-GR" sz="1800" baseline="0" dirty="0" smtClean="0">
                          <a:solidFill>
                            <a:schemeClr val="tx2"/>
                          </a:solidFill>
                        </a:rPr>
                        <a:t>Προσδιορίστε τη σειρά κατάρτισης των ακόλουθων προϋπολογισμών:</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γενικών βιομηχανικών εξόδων</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παραγωγής</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άμεσης</a:t>
                      </a:r>
                      <a:r>
                        <a:rPr lang="el-GR" altLang="en-US" sz="1800" baseline="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εργασίας</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αγοράς άμεσων υλικών</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πωλήσεων</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προϋπολογιστικός ισολογισμός</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dirty="0" smtClean="0">
                          <a:solidFill>
                            <a:schemeClr val="tx2"/>
                          </a:solidFill>
                        </a:rPr>
                        <a:t>κατάσταση προϋπολογιστικών ταμειακών ροών</a:t>
                      </a:r>
                      <a:endParaRPr lang="en-US" sz="1800" dirty="0" smtClean="0">
                        <a:solidFill>
                          <a:schemeClr val="tx2"/>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προϋπολογιστική κατάσταση αποτελεσμάτων χρήσεως</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sz="1800" baseline="0" dirty="0" smtClean="0">
                        <a:solidFill>
                          <a:schemeClr val="tx2"/>
                        </a:solidFill>
                      </a:endParaRP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800" b="1" dirty="0" smtClean="0">
                          <a:solidFill>
                            <a:srgbClr val="C00000"/>
                          </a:solidFill>
                        </a:rPr>
                        <a:t>ΛΥΣΗ</a:t>
                      </a:r>
                    </a:p>
                    <a:p>
                      <a:endParaRPr lang="el-GR" sz="1800" b="1" dirty="0" smtClean="0">
                        <a:solidFill>
                          <a:srgbClr val="C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dirty="0" smtClean="0">
                          <a:solidFill>
                            <a:schemeClr val="tx2"/>
                          </a:solidFill>
                        </a:rPr>
                        <a:t>1.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πωλήσεων</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dirty="0" smtClean="0">
                          <a:solidFill>
                            <a:schemeClr val="tx2"/>
                          </a:solidFill>
                        </a:rPr>
                        <a:t>2.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παραγωγής</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dirty="0" smtClean="0">
                          <a:solidFill>
                            <a:schemeClr val="tx2"/>
                          </a:solidFill>
                        </a:rPr>
                        <a:t>3.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αγοράς άμεσων υλικών</a:t>
                      </a:r>
                      <a:r>
                        <a:rPr lang="el-GR" altLang="en-US" sz="1800" b="0" dirty="0" smtClean="0">
                          <a:solidFill>
                            <a:schemeClr val="tx2"/>
                          </a:solidFill>
                          <a:latin typeface="+mn-lt"/>
                          <a:ea typeface="+mn-ea"/>
                          <a:cs typeface="+mn-cs"/>
                        </a:rPr>
                        <a:t>,</a:t>
                      </a:r>
                      <a:r>
                        <a:rPr lang="el-GR" altLang="en-US" sz="1800" b="0" baseline="0" dirty="0" smtClean="0">
                          <a:solidFill>
                            <a:schemeClr val="tx2"/>
                          </a:solidFill>
                          <a:latin typeface="+mn-lt"/>
                          <a:ea typeface="+mn-ea"/>
                          <a:cs typeface="+mn-cs"/>
                        </a:rPr>
                        <a:t>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άμεσης</a:t>
                      </a:r>
                      <a:r>
                        <a:rPr lang="el-GR" altLang="en-US" sz="1800" baseline="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εργασίας,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προϋπολογισμός γενικών βιομηχανικών εξόδων</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baseline="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4. </a:t>
                      </a: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προϋπολογιστική κατάσταση αποτελεσμάτων χρήσεως</a:t>
                      </a:r>
                    </a:p>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5. </a:t>
                      </a:r>
                      <a:r>
                        <a:rPr lang="el-GR" sz="1800" dirty="0" smtClean="0">
                          <a:solidFill>
                            <a:schemeClr val="tx2"/>
                          </a:solidFill>
                        </a:rPr>
                        <a:t>κατάσταση προϋπολογιστικών ταμειακών ροών</a:t>
                      </a:r>
                      <a:endParaRPr lang="en-US" sz="1800" dirty="0" smtClean="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6. προϋπολογιστικός ισολογισμός</a:t>
                      </a:r>
                      <a:endParaRPr lang="en-US" altLang="en-US" sz="18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7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n-US" dirty="0" smtClean="0"/>
              <a:t>Ο Προϋπολογισμός </a:t>
            </a:r>
            <a:r>
              <a:rPr lang="el-GR" altLang="en-US" dirty="0"/>
              <a:t>Π</a:t>
            </a:r>
            <a:r>
              <a:rPr lang="el-GR" altLang="en-US" dirty="0" smtClean="0"/>
              <a:t>ωλήσεων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4)</a:t>
            </a:r>
          </a:p>
        </p:txBody>
      </p:sp>
      <p:sp>
        <p:nvSpPr>
          <p:cNvPr id="3" name="Content Placeholder 2"/>
          <p:cNvSpPr>
            <a:spLocks noGrp="1"/>
          </p:cNvSpPr>
          <p:nvPr>
            <p:ph idx="1"/>
          </p:nvPr>
        </p:nvSpPr>
        <p:spPr>
          <a:xfrm>
            <a:off x="838200" y="1447800"/>
            <a:ext cx="7696200" cy="4648200"/>
          </a:xfrm>
          <a:extLst/>
        </p:spPr>
        <p:txBody>
          <a:bodyPr/>
          <a:lstStyle/>
          <a:p>
            <a:pPr>
              <a:defRPr/>
            </a:pPr>
            <a:r>
              <a:rPr lang="el-GR" sz="2400" dirty="0" smtClean="0">
                <a:ea typeface="+mn-ea"/>
              </a:rPr>
              <a:t>Το πρώτο βήμα</a:t>
            </a:r>
            <a:r>
              <a:rPr lang="en-US" sz="2400" dirty="0" smtClean="0">
                <a:ea typeface="+mn-ea"/>
              </a:rPr>
              <a:t> </a:t>
            </a:r>
            <a:r>
              <a:rPr lang="el-GR" sz="2400" dirty="0" smtClean="0">
                <a:ea typeface="+mn-ea"/>
              </a:rPr>
              <a:t>της κατάρτισης</a:t>
            </a:r>
            <a:r>
              <a:rPr lang="en-US" sz="2400" dirty="0" smtClean="0">
                <a:ea typeface="+mn-ea"/>
              </a:rPr>
              <a:t> </a:t>
            </a:r>
            <a:r>
              <a:rPr lang="el-GR" sz="2400" dirty="0" smtClean="0">
                <a:ea typeface="+mn-ea"/>
              </a:rPr>
              <a:t>ενός</a:t>
            </a:r>
            <a:r>
              <a:rPr lang="en-US" sz="2400" dirty="0" smtClean="0">
                <a:ea typeface="+mn-ea"/>
              </a:rPr>
              <a:t> </a:t>
            </a:r>
            <a:r>
              <a:rPr lang="el-GR" sz="2400" dirty="0" smtClean="0">
                <a:ea typeface="+mn-ea"/>
              </a:rPr>
              <a:t>συγκεντρωτικός προϋπολογισμός</a:t>
            </a:r>
            <a:r>
              <a:rPr lang="en-US" sz="2400" dirty="0" smtClean="0">
                <a:ea typeface="+mn-ea"/>
              </a:rPr>
              <a:t> </a:t>
            </a:r>
            <a:r>
              <a:rPr lang="el-GR" sz="2400" dirty="0" smtClean="0">
                <a:ea typeface="+mn-ea"/>
              </a:rPr>
              <a:t>είναι η κατάρτιση ενός</a:t>
            </a:r>
            <a:r>
              <a:rPr lang="en-US" sz="2400" dirty="0" smtClean="0">
                <a:ea typeface="+mn-ea"/>
              </a:rPr>
              <a:t> </a:t>
            </a:r>
            <a:r>
              <a:rPr lang="el-GR" sz="2400" dirty="0" smtClean="0">
                <a:ea typeface="+mn-ea"/>
              </a:rPr>
              <a:t>προϋπολογισμού πωλήσεων</a:t>
            </a:r>
            <a:r>
              <a:rPr lang="en-US" sz="2400" dirty="0" smtClean="0">
                <a:ea typeface="+mn-ea"/>
              </a:rPr>
              <a:t>.</a:t>
            </a:r>
          </a:p>
          <a:p>
            <a:pPr lvl="1">
              <a:defRPr/>
            </a:pPr>
            <a:r>
              <a:rPr lang="el-GR" sz="2000" dirty="0" smtClean="0"/>
              <a:t>Ένας</a:t>
            </a:r>
            <a:r>
              <a:rPr lang="en-US" sz="2000" dirty="0" smtClean="0"/>
              <a:t> </a:t>
            </a:r>
            <a:r>
              <a:rPr lang="el-GR" sz="2000" b="1" dirty="0" smtClean="0">
                <a:solidFill>
                  <a:srgbClr val="275CAE"/>
                </a:solidFill>
              </a:rPr>
              <a:t>προϋπολογισμός πωλήσεων</a:t>
            </a:r>
            <a:r>
              <a:rPr lang="en-US" sz="2000" b="1" dirty="0" smtClean="0">
                <a:solidFill>
                  <a:srgbClr val="275CAE"/>
                </a:solidFill>
              </a:rPr>
              <a:t> </a:t>
            </a:r>
            <a:r>
              <a:rPr lang="el-GR" sz="2000" dirty="0"/>
              <a:t>παρουσιάζει τις </a:t>
            </a:r>
            <a:r>
              <a:rPr lang="el-GR" sz="2000" dirty="0" smtClean="0"/>
              <a:t>προσδοκώμενες πωλήσεις </a:t>
            </a:r>
            <a:r>
              <a:rPr lang="el-GR" sz="2000" dirty="0"/>
              <a:t>κατά τη διάρκεια μιας περιόδου, εκφρασμένες σε δύο μονάδες και σε </a:t>
            </a:r>
            <a:r>
              <a:rPr lang="el-GR" sz="2000" dirty="0" smtClean="0"/>
              <a:t>δολάρια</a:t>
            </a:r>
            <a:r>
              <a:rPr lang="en-US" sz="2000" dirty="0" smtClean="0"/>
              <a:t>.</a:t>
            </a:r>
          </a:p>
          <a:p>
            <a:pPr lvl="1">
              <a:defRPr/>
            </a:pPr>
            <a:r>
              <a:rPr lang="el-GR" sz="2000" dirty="0"/>
              <a:t>Οι μάνατζερ </a:t>
            </a:r>
            <a:r>
              <a:rPr lang="el-GR" sz="2000" dirty="0" smtClean="0"/>
              <a:t>των πωλήσεων χρησιμοποιούν </a:t>
            </a:r>
            <a:r>
              <a:rPr lang="el-GR" sz="2000" dirty="0"/>
              <a:t>τις πληροφορίες αυτές για να σχεδιάσουν δραστηριότητες </a:t>
            </a:r>
            <a:r>
              <a:rPr lang="el-GR" sz="2000" dirty="0" smtClean="0"/>
              <a:t>σχετιζόμενες με τις πωλήσεις </a:t>
            </a:r>
            <a:r>
              <a:rPr lang="el-GR" sz="2000" dirty="0"/>
              <a:t>και </a:t>
            </a:r>
            <a:r>
              <a:rPr lang="el-GR" sz="2000" dirty="0" smtClean="0"/>
              <a:t>του μάρκετινγκ, καθώς και για να </a:t>
            </a:r>
            <a:r>
              <a:rPr lang="el-GR" sz="2000" dirty="0"/>
              <a:t>προσδιορίσουν τις ανθρώπινες, φυσικές και τεχνικές </a:t>
            </a:r>
            <a:r>
              <a:rPr lang="el-GR" sz="2000" dirty="0" smtClean="0"/>
              <a:t>τους ανάγκες.</a:t>
            </a:r>
            <a:endParaRPr lang="el-GR" sz="2000" dirty="0"/>
          </a:p>
          <a:p>
            <a:pPr lvl="1">
              <a:defRPr/>
            </a:pPr>
            <a:r>
              <a:rPr lang="el-GR" sz="2000" dirty="0" smtClean="0"/>
              <a:t>η ακόλουθη εξίσωση</a:t>
            </a:r>
            <a:r>
              <a:rPr lang="en-US" sz="2000" dirty="0" smtClean="0"/>
              <a:t> </a:t>
            </a:r>
            <a:r>
              <a:rPr lang="el-GR" sz="2000" dirty="0"/>
              <a:t>χρησιμοποιείται για τον προσδιορισμό των συνολικών </a:t>
            </a:r>
            <a:r>
              <a:rPr lang="el-GR" sz="2000" dirty="0" smtClean="0"/>
              <a:t>προϋπολογιστικών πωλήσεων:</a:t>
            </a:r>
          </a:p>
          <a:p>
            <a:pPr marL="457200" lvl="1" indent="0">
              <a:buNone/>
              <a:defRPr/>
            </a:pPr>
            <a:r>
              <a:rPr lang="el-GR" sz="2000" dirty="0">
                <a:ea typeface="+mn-ea"/>
              </a:rPr>
              <a:t> </a:t>
            </a:r>
            <a:r>
              <a:rPr lang="el-GR" sz="2000" dirty="0" smtClean="0">
                <a:ea typeface="+mn-ea"/>
              </a:rPr>
              <a:t>   </a:t>
            </a:r>
            <a:r>
              <a:rPr lang="el-GR" sz="1800" dirty="0" smtClean="0">
                <a:ea typeface="+mn-ea"/>
              </a:rPr>
              <a:t>Συνολικές Προϋπολογιστικές Πωλήσεις</a:t>
            </a:r>
            <a:r>
              <a:rPr lang="en-US" sz="1800" dirty="0" smtClean="0">
                <a:ea typeface="+mn-ea"/>
              </a:rPr>
              <a:t> = </a:t>
            </a:r>
            <a:r>
              <a:rPr lang="el-GR" sz="1800" dirty="0" smtClean="0">
                <a:ea typeface="+mn-ea"/>
              </a:rPr>
              <a:t>Εκτιμώμενη Τιμή Πώλησης ανά Μονάδα </a:t>
            </a:r>
            <a:r>
              <a:rPr lang="en-US" sz="1800" dirty="0" smtClean="0">
                <a:ea typeface="+mn-ea"/>
              </a:rPr>
              <a:t>x</a:t>
            </a:r>
            <a:r>
              <a:rPr lang="el-GR" sz="1800" dirty="0" smtClean="0">
                <a:ea typeface="+mn-ea"/>
              </a:rPr>
              <a:t> </a:t>
            </a:r>
            <a:r>
              <a:rPr lang="el-GR" sz="1800" dirty="0" smtClean="0"/>
              <a:t>Εκτιμώμενες </a:t>
            </a:r>
            <a:r>
              <a:rPr lang="el-GR" sz="1800" dirty="0"/>
              <a:t>Πωλήσεις</a:t>
            </a:r>
            <a:r>
              <a:rPr lang="en-US" sz="1800" dirty="0"/>
              <a:t> </a:t>
            </a:r>
            <a:r>
              <a:rPr lang="el-GR" sz="1800" dirty="0"/>
              <a:t>ανά Μονάδα </a:t>
            </a:r>
            <a:endParaRPr lang="en-US" sz="1800" dirty="0">
              <a:ea typeface="+mn-ea"/>
            </a:endParaRPr>
          </a:p>
        </p:txBody>
      </p:sp>
      <p:sp>
        <p:nvSpPr>
          <p:cNvPr id="655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l-GR" altLang="en-US" dirty="0"/>
              <a:t>Ο Προϋπολογισμός Πωλήσεων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4</a:t>
            </a:r>
            <a:r>
              <a:rPr lang="en-US" altLang="en-US" sz="1800" dirty="0" smtClean="0"/>
              <a:t>)</a:t>
            </a:r>
          </a:p>
        </p:txBody>
      </p:sp>
      <p:sp>
        <p:nvSpPr>
          <p:cNvPr id="3" name="Content Placeholder 2"/>
          <p:cNvSpPr>
            <a:spLocks noGrp="1"/>
          </p:cNvSpPr>
          <p:nvPr>
            <p:ph idx="1"/>
          </p:nvPr>
        </p:nvSpPr>
        <p:spPr/>
        <p:txBody>
          <a:bodyPr/>
          <a:lstStyle/>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 και ο υπολογισμός είναι εύκολος, η επιλογή των καλύτερων εκτιμήσεων για την τιμή πώλησης ανά μονάδα και οι πωλήσεις σε μονάδες μπορεί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αποδειχθεί μια δύσκολη διαδικασία.</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Προκειμένου να εκτιμηθεί ο όγκος πωλήσεων, οι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μάνατζερ συχνά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χρησιμοποιούν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πρόβλεψη πωλήσεων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οποία αποτελεί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 προβολή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εκτιμώμενων πωλήσεων σε μονάδες, βάσει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μιας ανάλυσης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εξωτερικών και εσωτερικών παραγόντων</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εξωτερικοί παράγοντες περιλαμβάνουν: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την κατάσταση των τοπικών και εθνικών οικονομιών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την κατάσταση της οικονομίας του κλάδου</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 φύση του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ανταγωνισμού και του όγκου πωλήσεων, καθώς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την τιμή πώλησής του</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65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altLang="en-US" dirty="0"/>
              <a:t>Ο Προϋπολογισμός Πωλήσεων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4</a:t>
            </a:r>
            <a:r>
              <a:rPr lang="en-US" altLang="en-US" sz="1800" dirty="0" smtClean="0"/>
              <a:t>)</a:t>
            </a:r>
          </a:p>
        </p:txBody>
      </p:sp>
      <p:sp>
        <p:nvSpPr>
          <p:cNvPr id="3" name="Content Placeholder 2"/>
          <p:cNvSpPr>
            <a:spLocks noGrp="1"/>
          </p:cNvSpPr>
          <p:nvPr>
            <p:ph idx="1"/>
          </p:nvPr>
        </p:nvSpPr>
        <p:spPr/>
        <p:txBody>
          <a:bodyPr/>
          <a:lstStyle/>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εσωτερικοί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παράγοντες περιλαμβάνουν: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τον αριθμό των μονάδων που πωλήθηκαν σε προηγούμενες περιόδους</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τις πιστωτικές πολιτικές του οργανισμού</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τις πολιτικές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είσπραξης του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οργανισμού</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ις τιμολογιακές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πολιτικές του οργανισμού</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όλα τα νέα προϊόντα που ο οργανισμός σχεδιάζει να εισαγάγει στην αγορά</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 δυναμικότητα 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εγκαταστάσεων παραγωγής του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οργανισμού</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προϋπολογισμούς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πωλήσεων της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 προϋπολογισμός δείχνει τον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προσδοκώμενο αριθμό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των πωλήσεων ανά μονάδα προϊόντος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ποσά 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εσόδων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σε δολάρια για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κάθε τρίμηνο και για ολόκληρο το έτος. Υποδεικνύει εξαιρετικά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υψηλή εποχιακή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δραστηριότητα πωλήσεων.</a:t>
            </a:r>
          </a:p>
        </p:txBody>
      </p:sp>
      <p:sp>
        <p:nvSpPr>
          <p:cNvPr id="675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l-GR" altLang="en-US" dirty="0" smtClean="0"/>
              <a:t>ΜΑΘΗΣΙΑΚΟΙ ΣΤΟΧΟΙ</a:t>
            </a:r>
            <a:endParaRPr lang="en-US" altLang="en-US" dirty="0" smtClean="0"/>
          </a:p>
        </p:txBody>
      </p:sp>
      <p:sp>
        <p:nvSpPr>
          <p:cNvPr id="5017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τον </a:t>
            </a:r>
            <a:r>
              <a:rPr lang="el-GR" altLang="en-US" sz="2000" i="1" dirty="0" smtClean="0">
                <a:latin typeface="Tw Cen MT" panose="020B0602020104020603" pitchFamily="34" charset="0"/>
                <a:cs typeface="Times New Roman" panose="02020603050405020304" pitchFamily="18" charset="0"/>
              </a:rPr>
              <a:t>προϋπολογισμό</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a:t>
            </a:r>
            <a:r>
              <a:rPr lang="el-GR" altLang="en-US" sz="2000" dirty="0">
                <a:latin typeface="Tw Cen MT" panose="020B0602020104020603" pitchFamily="34" charset="0"/>
                <a:cs typeface="Times New Roman" panose="02020603050405020304" pitchFamily="18" charset="0"/>
              </a:rPr>
              <a:t>περιγράψτε πώς σχετίζεται με </a:t>
            </a:r>
            <a:r>
              <a:rPr lang="el-GR" altLang="en-US" sz="2000" dirty="0" smtClean="0">
                <a:latin typeface="Tw Cen MT" panose="020B0602020104020603" pitchFamily="34" charset="0"/>
                <a:cs typeface="Times New Roman" panose="02020603050405020304" pitchFamily="18" charset="0"/>
              </a:rPr>
              <a:t>τις έννοιες της συγκρισιμότητας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κατανόησης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τα στοιχεία ενός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συγκεντρωτικού προϋπολογισμού</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σε διαφορετικούς τύπους οργανισμών και τις κατευθυντήριες γραμμές για την κατάρτιση προϋπολογισμών</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Καταρτίστε προϋπολογισμούς εκμεταλλεύσεως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που υποστηρίζουν τους χρηματοοικονομικούς προϋπολογισμούς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Καταρτίστε μια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προϋπολογιστική κατάσταση αποτελεσμάτων χρήσης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μια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κατάσταση προϋπολογιστικών ταμειακών ροών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έναν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προϋπολογιστικό ισολογισμό</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Εξηγήστε γιατί</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ο προϋπολογισμός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είναι απαραίτητος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στη διαδικασία διαχείρισης</a:t>
            </a:r>
            <a:r>
              <a:rPr lang="en-US" altLang="en-US" sz="2000" dirty="0" smtClean="0">
                <a:latin typeface="Tw Cen MT" panose="020B06020201040206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l-GR" altLang="en-US" dirty="0"/>
              <a:t>Ο Προϋπολογισμός Πωλήσεων</a:t>
            </a:r>
            <a:r>
              <a:rPr altLang="en-US" dirty="0" smtClean="0"/>
              <a:t/>
            </a:r>
            <a:br>
              <a:rPr altLang="en-US" dirty="0" smtClean="0"/>
            </a:br>
            <a:r>
              <a:rPr altLang="en-US" sz="1800" dirty="0" smtClean="0"/>
              <a:t>(</a:t>
            </a:r>
            <a:r>
              <a:rPr lang="el-GR" altLang="en-US" sz="1800" dirty="0" smtClean="0"/>
              <a:t>διαφάνεια </a:t>
            </a:r>
            <a:r>
              <a:rPr altLang="en-US" sz="1800" dirty="0" smtClean="0"/>
              <a:t>4 </a:t>
            </a:r>
            <a:r>
              <a:rPr lang="el-GR" altLang="en-US" sz="1800" dirty="0" smtClean="0"/>
              <a:t>από 4</a:t>
            </a:r>
            <a:r>
              <a:rPr altLang="en-US" sz="1800" dirty="0" smtClean="0"/>
              <a:t>)</a:t>
            </a:r>
            <a:endParaRPr altLang="en-US" sz="1800" dirty="0"/>
          </a:p>
        </p:txBody>
      </p:sp>
      <p:sp>
        <p:nvSpPr>
          <p:cNvPr id="6861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510614193"/>
              </p:ext>
            </p:extLst>
          </p:nvPr>
        </p:nvGraphicFramePr>
        <p:xfrm>
          <a:off x="381000" y="1397000"/>
          <a:ext cx="8458200" cy="276860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370840">
                <a:tc gridSpan="6">
                  <a:txBody>
                    <a:bodyPr/>
                    <a:lstStyle/>
                    <a:p>
                      <a:pPr algn="ctr"/>
                      <a:r>
                        <a:rPr lang="en-US" b="1" dirty="0" err="1" smtClean="0">
                          <a:solidFill>
                            <a:schemeClr val="tx2"/>
                          </a:solidFill>
                        </a:rPr>
                        <a:t>Framecraft</a:t>
                      </a:r>
                      <a:r>
                        <a:rPr lang="en-US" b="1" baseline="0" dirty="0" smtClean="0">
                          <a:solidFill>
                            <a:schemeClr val="tx2"/>
                          </a:solidFill>
                        </a:rPr>
                        <a:t> Company</a:t>
                      </a:r>
                    </a:p>
                    <a:p>
                      <a:pPr algn="ctr"/>
                      <a:r>
                        <a:rPr lang="el-GR" b="1" baseline="0" dirty="0" smtClean="0">
                          <a:solidFill>
                            <a:schemeClr val="tx2"/>
                          </a:solidFill>
                        </a:rPr>
                        <a:t>Προϋπολογισμός Πωλήσεων</a:t>
                      </a:r>
                    </a:p>
                    <a:p>
                      <a:pPr algn="ctr"/>
                      <a:r>
                        <a:rPr lang="el-GR" b="1" baseline="0" dirty="0" smtClean="0">
                          <a:solidFill>
                            <a:schemeClr val="tx2"/>
                          </a:solidFill>
                        </a:rPr>
                        <a:t>Για το Έτος που Έληξε στις 31 Δεκεμβρίου</a:t>
                      </a:r>
                      <a:endParaRPr lang="en-US"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b="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algn="ctr"/>
                      <a:r>
                        <a:rPr lang="el-GR" b="1" dirty="0" smtClean="0">
                          <a:solidFill>
                            <a:schemeClr val="tx2"/>
                          </a:solidFill>
                        </a:rPr>
                        <a:t>Τρίμηνο</a:t>
                      </a: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endParaRPr lang="en-US"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smtClean="0">
                          <a:solidFill>
                            <a:schemeClr val="tx2"/>
                          </a:solidFill>
                        </a:rPr>
                        <a:t>1</a:t>
                      </a: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smtClean="0">
                          <a:solidFill>
                            <a:schemeClr val="tx2"/>
                          </a:solidFill>
                        </a:rPr>
                        <a:t>2</a:t>
                      </a: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smtClean="0">
                          <a:solidFill>
                            <a:schemeClr val="tx2"/>
                          </a:solidFill>
                        </a:rPr>
                        <a:t>3</a:t>
                      </a: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smtClean="0">
                          <a:solidFill>
                            <a:schemeClr val="tx2"/>
                          </a:solidFill>
                        </a:rPr>
                        <a:t>4</a:t>
                      </a:r>
                      <a:endParaRPr lang="en-US"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b="1" dirty="0" smtClean="0">
                          <a:solidFill>
                            <a:schemeClr val="tx2"/>
                          </a:solidFill>
                        </a:rPr>
                        <a:t>Έτος</a:t>
                      </a:r>
                      <a:endParaRPr lang="en-US"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solidFill>
                            <a:schemeClr val="tx2"/>
                          </a:solidFill>
                        </a:rPr>
                        <a:t>Πωλήσεις</a:t>
                      </a:r>
                      <a:r>
                        <a:rPr lang="el-GR" baseline="0" dirty="0" smtClean="0">
                          <a:solidFill>
                            <a:schemeClr val="tx2"/>
                          </a:solidFill>
                        </a:rPr>
                        <a:t> σε μονάδες</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dirty="0" smtClean="0">
                          <a:solidFill>
                            <a:schemeClr val="tx2"/>
                          </a:solidFill>
                        </a:rPr>
                        <a:t>10.000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dirty="0" smtClean="0">
                          <a:solidFill>
                            <a:schemeClr val="tx2"/>
                          </a:solidFill>
                        </a:rPr>
                        <a:t>30.000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mtClean="0">
                          <a:solidFill>
                            <a:schemeClr val="tx2"/>
                          </a:solidFill>
                        </a:rPr>
                        <a:t>10.000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dirty="0" smtClean="0">
                          <a:solidFill>
                            <a:schemeClr val="tx2"/>
                          </a:solidFill>
                        </a:rPr>
                        <a:t>40.000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dirty="0" smtClean="0">
                          <a:solidFill>
                            <a:schemeClr val="tx2"/>
                          </a:solidFill>
                        </a:rPr>
                        <a:t>90.000</a:t>
                      </a:r>
                      <a:endParaRPr lang="en-US"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l-GR" dirty="0" smtClean="0">
                          <a:solidFill>
                            <a:schemeClr val="tx2"/>
                          </a:solidFill>
                        </a:rPr>
                        <a:t>Τιμή πώλησης</a:t>
                      </a:r>
                      <a:r>
                        <a:rPr lang="el-GR" baseline="0" dirty="0" smtClean="0">
                          <a:solidFill>
                            <a:schemeClr val="tx2"/>
                          </a:solidFill>
                        </a:rPr>
                        <a:t> ανά μονάδα</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x 5$</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x 5$</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x 5$</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x 5$</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x 5$</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l-GR" dirty="0" smtClean="0">
                          <a:solidFill>
                            <a:schemeClr val="tx2"/>
                          </a:solidFill>
                        </a:rPr>
                        <a:t>Συνολικές πωλήσεις</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50.000$</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150.000$</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50.000$</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200.000$</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u="sng" dirty="0" smtClean="0">
                          <a:solidFill>
                            <a:schemeClr val="tx2"/>
                          </a:solidFill>
                        </a:rPr>
                        <a:t>450.000$</a:t>
                      </a:r>
                      <a:endParaRPr lang="en-US"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l-GR" altLang="en-US" dirty="0"/>
              <a:t>Ο Προϋπολογισμός </a:t>
            </a:r>
            <a:r>
              <a:rPr lang="el-GR" altLang="en-US" dirty="0" smtClean="0"/>
              <a:t>Παραγωγής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Ένας</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προϋπολογισμός παραγωγής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παρουσιάζει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τον αριθμό</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των μονάδων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που μια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εταιρεία </a:t>
            </a:r>
            <a:r>
              <a:rPr lang="el-GR" altLang="en-US" sz="2400" dirty="0">
                <a:latin typeface="Tw Cen MT" panose="020B0602020104020603" pitchFamily="34" charset="0"/>
                <a:cs typeface="Times New Roman" panose="02020603050405020304" pitchFamily="18" charset="0"/>
              </a:rPr>
              <a:t>πρέπει να παράγει για να ανταποκριθεί </a:t>
            </a:r>
            <a:r>
              <a:rPr lang="el-GR" altLang="en-US" sz="2400" dirty="0" smtClean="0">
                <a:latin typeface="Tw Cen MT" panose="020B0602020104020603" pitchFamily="34" charset="0"/>
                <a:cs typeface="Times New Roman" panose="02020603050405020304" pitchFamily="18" charset="0"/>
              </a:rPr>
              <a:t>στις προϋπολογισθείσες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πωλήσεις και στις ανάγκες των αποθεμάτων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μάνατζερ</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χρησιμοποιούν αυτές τις πληροφορίες για να προγραμματίσουν τους υλικούς και ανθρώπινους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πόρους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θα χρειαστούν οι δραστηριότητες που σχετίζονται με την παραγωγή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κατάρτιση ενός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προϋπολογισμού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καλούνται να γνωρίζουν τον προϋπολογισμένο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αριθμό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μονάδων πωλήσεων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από τον προϋπολογισμό πωλήσεων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το προσδοκώμενο επίπεδο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τελικού αποθλεματος έτοιμων προϊόντων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κάθε</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περίοδο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στον προϋπολογισμό του έτους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l-GR" altLang="en-US" dirty="0"/>
              <a:t>Ο Προϋπολογισμός Παραγωγής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3" name="Content Placeholder 2"/>
          <p:cNvSpPr>
            <a:spLocks noGrp="1"/>
          </p:cNvSpPr>
          <p:nvPr>
            <p:ph idx="1"/>
          </p:nvPr>
        </p:nvSpPr>
        <p:spPr>
          <a:xfrm>
            <a:off x="838200" y="1219200"/>
            <a:ext cx="7696200" cy="4343400"/>
          </a:xfrm>
        </p:spPr>
        <p:txBody>
          <a:bodyPr/>
          <a:lstStyle/>
          <a:p>
            <a:pPr lvl="1"/>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Ο ακόλουθος τύπος προσδιορίζει τις ανάγκες παραγωγής για κάθε περίοδο</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marL="457200" lvl="1" indent="0">
              <a:buNone/>
            </a:pPr>
            <a:endPar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marL="457200" lvl="1" indent="0">
              <a:buNone/>
            </a:pPr>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marL="457200" lvl="1" indent="0">
              <a:buNone/>
            </a:pPr>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sz="20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000" dirty="0" smtClean="0">
              <a:latin typeface="Tw Cen MT" panose="020B0602020104020603" pitchFamily="34" charset="0"/>
              <a:cs typeface="Times New Roman" panose="02020603050405020304" pitchFamily="18" charset="0"/>
            </a:endParaRPr>
          </a:p>
          <a:p>
            <a:pPr lvl="1"/>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τον προϋπολογισμό παραγωγής της </a:t>
            </a:r>
            <a:r>
              <a:rPr lang="en-US" altLang="en-US" sz="16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 προσδοκώμενο επίπεδο</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του τελικού αποθέματος έτοιμων προϊόντων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1600"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6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είναι το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10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του επόμενου τριμήνου</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των προϋπολογισθέντων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μονάδων πωλήσεων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Παρατηρήστε ότι οι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προσδοκώμενες συνολικές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μονάδες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τελικού αποθέματος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έτοιμων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προϊόντων γίνονται οι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προσδοκώμενες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συνολικές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μονάδες του αρχικού αποθέματος τελικών προϊόντων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του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επόμενου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τριμήνου.</a:t>
            </a:r>
            <a:endParaRPr lang="el-GR" altLang="en-US" sz="16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Επειδή </a:t>
            </a:r>
            <a:r>
              <a:rPr lang="el-GR" altLang="en-US"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οι </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15</a:t>
            </a:r>
            <a:r>
              <a:rPr lang="el-GR" altLang="en-US"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000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μονάδες πωλήσεων</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είναι προϋπολογισμένες</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1</a:t>
            </a:r>
            <a:r>
              <a:rPr lang="el-GR" altLang="en-US" sz="1600" baseline="30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ο</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τρίμηνο του επόμενου έτους</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 τελικό απόθεμα έτοιμων προϊόντων</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4</a:t>
            </a:r>
            <a:r>
              <a:rPr lang="el-GR" altLang="en-US" sz="1600" baseline="30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ο</a:t>
            </a:r>
            <a:r>
              <a:rPr lang="el-GR" altLang="en-US" sz="16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τρίμηνο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του έτους</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1</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μονάδες</a:t>
            </a:r>
            <a:r>
              <a:rPr lang="en-US" altLang="en-US" sz="16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altLang="en-US" sz="2000" dirty="0" smtClean="0">
              <a:latin typeface="Tw Cen MT" panose="020B0602020104020603" pitchFamily="34" charset="0"/>
              <a:cs typeface="Times New Roman" panose="02020603050405020304" pitchFamily="18" charset="0"/>
            </a:endParaRPr>
          </a:p>
        </p:txBody>
      </p:sp>
      <p:sp>
        <p:nvSpPr>
          <p:cNvPr id="706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53864644"/>
              </p:ext>
            </p:extLst>
          </p:nvPr>
        </p:nvGraphicFramePr>
        <p:xfrm>
          <a:off x="380999" y="1981200"/>
          <a:ext cx="8458202" cy="944880"/>
        </p:xfrm>
        <a:graphic>
          <a:graphicData uri="http://schemas.openxmlformats.org/drawingml/2006/table">
            <a:tbl>
              <a:tblPr firstRow="1" bandRow="1">
                <a:tableStyleId>{5940675A-B579-460E-94D1-54222C63F5DA}</a:tableStyleId>
              </a:tblPr>
              <a:tblGrid>
                <a:gridCol w="2362201"/>
                <a:gridCol w="228600"/>
                <a:gridCol w="1905000"/>
                <a:gridCol w="228600"/>
                <a:gridCol w="1676400"/>
                <a:gridCol w="381000"/>
                <a:gridCol w="1676401"/>
              </a:tblGrid>
              <a:tr h="457200">
                <a:tc>
                  <a:txBody>
                    <a:bodyPr/>
                    <a:lstStyle/>
                    <a:p>
                      <a:pPr algn="ctr"/>
                      <a:r>
                        <a:rPr lang="el-GR" sz="1400" dirty="0" smtClean="0">
                          <a:solidFill>
                            <a:sysClr val="windowText" lastClr="000000"/>
                          </a:solidFill>
                        </a:rPr>
                        <a:t>Συνολικές </a:t>
                      </a:r>
                      <a:r>
                        <a:rPr lang="el-GR" sz="1400" baseline="0" dirty="0" smtClean="0">
                          <a:solidFill>
                            <a:sysClr val="windowText" lastClr="000000"/>
                          </a:solidFill>
                        </a:rPr>
                        <a:t>Μονάδες Παραγωγής</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dirty="0" smtClean="0">
                          <a:solidFill>
                            <a:sysClr val="windowText" lastClr="000000"/>
                          </a:solidFill>
                        </a:rPr>
                        <a:t>Προϋπολογισθείσες</a:t>
                      </a:r>
                      <a:r>
                        <a:rPr lang="el-GR" sz="1400" baseline="0" dirty="0" smtClean="0">
                          <a:solidFill>
                            <a:sysClr val="windowText" lastClr="000000"/>
                          </a:solidFill>
                        </a:rPr>
                        <a:t> Πωλήσεις σε Μονάδες</a:t>
                      </a:r>
                      <a:endParaRPr lang="en-US" sz="1400" dirty="0" smtClean="0">
                        <a:solidFill>
                          <a:sysClr val="windowText" lastClr="000000"/>
                        </a:solidFill>
                      </a:endParaRPr>
                    </a:p>
                    <a:p>
                      <a:pPr algn="ct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Προσδοκώμενες</a:t>
                      </a:r>
                      <a:r>
                        <a:rPr lang="el-GR" sz="1400" baseline="0" dirty="0" smtClean="0">
                          <a:solidFill>
                            <a:sysClr val="windowText" lastClr="000000"/>
                          </a:solidFill>
                        </a:rPr>
                        <a:t> Μονάδες Τελικού Αποθέματος Έτοιμων Προϊόντων</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Προσδοκώμενες</a:t>
                      </a:r>
                      <a:r>
                        <a:rPr lang="el-GR" sz="1400" baseline="0" dirty="0" smtClean="0">
                          <a:solidFill>
                            <a:sysClr val="windowText" lastClr="000000"/>
                          </a:solidFill>
                        </a:rPr>
                        <a:t> Μονάδες Αρχικού Αποθέματος Έτοιμων Προϊόντων</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l-GR" altLang="en-US" dirty="0"/>
              <a:t>Ο Προϋπολογισμός Παραγωγής</a:t>
            </a:r>
            <a:r>
              <a:rPr altLang="en-US" dirty="0"/>
              <a:t/>
            </a:r>
            <a:br>
              <a:rPr altLang="en-US" dirty="0"/>
            </a:br>
            <a:r>
              <a:rPr altLang="en-US" sz="1800" dirty="0" smtClean="0"/>
              <a:t>(</a:t>
            </a:r>
            <a:r>
              <a:rPr lang="el-GR" altLang="en-US" sz="1800" dirty="0" smtClean="0"/>
              <a:t>διαφάνεια </a:t>
            </a:r>
            <a:r>
              <a:rPr altLang="en-US" sz="1800" dirty="0" smtClean="0"/>
              <a:t>3 </a:t>
            </a:r>
            <a:r>
              <a:rPr lang="el-GR" altLang="en-US" sz="1800" dirty="0" smtClean="0"/>
              <a:t>από 3</a:t>
            </a:r>
            <a:r>
              <a:rPr altLang="en-US" sz="1800" dirty="0" smtClean="0"/>
              <a:t>)</a:t>
            </a:r>
            <a:endParaRPr altLang="en-US" dirty="0"/>
          </a:p>
        </p:txBody>
      </p:sp>
      <p:sp>
        <p:nvSpPr>
          <p:cNvPr id="7168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1790993397"/>
              </p:ext>
            </p:extLst>
          </p:nvPr>
        </p:nvGraphicFramePr>
        <p:xfrm>
          <a:off x="381000" y="1397000"/>
          <a:ext cx="8458200" cy="4578245"/>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889000">
                <a:tc gridSpan="6">
                  <a:txBody>
                    <a:bodyPr/>
                    <a:lstStyle/>
                    <a:p>
                      <a:pPr algn="ctr"/>
                      <a:r>
                        <a:rPr lang="en-US" sz="1600" b="1" dirty="0" err="1" smtClean="0">
                          <a:solidFill>
                            <a:schemeClr val="tx2"/>
                          </a:solidFill>
                        </a:rPr>
                        <a:t>Framecraft</a:t>
                      </a:r>
                      <a:r>
                        <a:rPr lang="en-US" sz="1600" b="1" baseline="0" dirty="0" smtClean="0">
                          <a:solidFill>
                            <a:schemeClr val="tx2"/>
                          </a:solidFill>
                        </a:rPr>
                        <a:t> Company</a:t>
                      </a:r>
                    </a:p>
                    <a:p>
                      <a:pPr algn="ctr"/>
                      <a:r>
                        <a:rPr lang="el-GR" sz="1600" b="1" baseline="0" dirty="0" smtClean="0">
                          <a:solidFill>
                            <a:schemeClr val="tx2"/>
                          </a:solidFill>
                        </a:rPr>
                        <a:t>Προϋπολογισμός Πωλήσεων</a:t>
                      </a:r>
                    </a:p>
                    <a:p>
                      <a:pPr algn="ctr"/>
                      <a:r>
                        <a:rPr lang="el-GR" sz="1600" b="1" baseline="0" dirty="0" smtClean="0">
                          <a:solidFill>
                            <a:schemeClr val="tx2"/>
                          </a:solidFill>
                        </a:rPr>
                        <a:t>Για το Έτος που Έληξε στις 31 Δεκεμβρίου</a:t>
                      </a:r>
                      <a:endParaRPr lang="en-US" sz="16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55600">
                <a:tc>
                  <a:txBody>
                    <a:bodyPr/>
                    <a:lstStyle/>
                    <a:p>
                      <a:endParaRPr lang="en-US" sz="1600" b="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algn="ctr"/>
                      <a:r>
                        <a:rPr lang="el-GR" sz="1600" b="1" dirty="0" smtClean="0">
                          <a:solidFill>
                            <a:schemeClr val="tx2"/>
                          </a:solidFill>
                        </a:rPr>
                        <a:t>Τρίμηνο</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endParaRPr lang="en-US" sz="16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dirty="0" smtClean="0">
                          <a:solidFill>
                            <a:schemeClr val="tx2"/>
                          </a:solidFill>
                        </a:rPr>
                        <a:t>1</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dirty="0" smtClean="0">
                          <a:solidFill>
                            <a:schemeClr val="tx2"/>
                          </a:solidFill>
                        </a:rPr>
                        <a:t>2</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dirty="0" smtClean="0">
                          <a:solidFill>
                            <a:schemeClr val="tx2"/>
                          </a:solidFill>
                        </a:rPr>
                        <a:t>3</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dirty="0" smtClean="0">
                          <a:solidFill>
                            <a:schemeClr val="tx2"/>
                          </a:solidFill>
                        </a:rPr>
                        <a:t>4</a:t>
                      </a:r>
                      <a:endParaRPr lang="en-US" sz="16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dirty="0" smtClean="0">
                          <a:solidFill>
                            <a:schemeClr val="tx2"/>
                          </a:solidFill>
                        </a:rPr>
                        <a:t>Έτος</a:t>
                      </a:r>
                      <a:endParaRPr lang="en-US" sz="16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87960">
                <a:tc>
                  <a:txBody>
                    <a:bodyPr/>
                    <a:lstStyle/>
                    <a:p>
                      <a:r>
                        <a:rPr lang="el-GR" sz="1600" dirty="0" smtClean="0">
                          <a:solidFill>
                            <a:schemeClr val="tx2"/>
                          </a:solidFill>
                        </a:rPr>
                        <a:t>Πωλήσεις</a:t>
                      </a:r>
                      <a:r>
                        <a:rPr lang="el-GR" sz="1600" baseline="0" dirty="0" smtClean="0">
                          <a:solidFill>
                            <a:schemeClr val="tx2"/>
                          </a:solidFill>
                        </a:rPr>
                        <a:t> σε μονάδες</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dirty="0" smtClean="0">
                          <a:solidFill>
                            <a:schemeClr val="tx2"/>
                          </a:solidFill>
                        </a:rPr>
                        <a:t>10.000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dirty="0" smtClean="0">
                          <a:solidFill>
                            <a:schemeClr val="tx2"/>
                          </a:solidFill>
                        </a:rPr>
                        <a:t>30.000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smtClean="0">
                          <a:solidFill>
                            <a:schemeClr val="tx2"/>
                          </a:solidFill>
                        </a:rPr>
                        <a:t>10.000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dirty="0" smtClean="0">
                          <a:solidFill>
                            <a:schemeClr val="tx2"/>
                          </a:solidFill>
                        </a:rPr>
                        <a:t>40.000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dirty="0" smtClean="0">
                          <a:solidFill>
                            <a:schemeClr val="tx2"/>
                          </a:solidFill>
                        </a:rPr>
                        <a:t>90.000</a:t>
                      </a:r>
                      <a:endParaRPr lang="en-US" sz="16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86515">
                <a:tc>
                  <a:txBody>
                    <a:bodyPr/>
                    <a:lstStyle/>
                    <a:p>
                      <a:r>
                        <a:rPr lang="el-GR" sz="1600" dirty="0" smtClean="0">
                          <a:solidFill>
                            <a:schemeClr val="tx2"/>
                          </a:solidFill>
                        </a:rPr>
                        <a:t>Συν προσδοκώμενες</a:t>
                      </a:r>
                      <a:r>
                        <a:rPr lang="el-GR" sz="1600" baseline="0" dirty="0" smtClean="0">
                          <a:solidFill>
                            <a:schemeClr val="tx2"/>
                          </a:solidFill>
                        </a:rPr>
                        <a:t> μονάδες </a:t>
                      </a: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τελικού αποθέματος έτοιμων προϊόντων</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3.000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4.000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1.500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1.500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62172">
                <a:tc>
                  <a:txBody>
                    <a:bodyPr/>
                    <a:lstStyle/>
                    <a:p>
                      <a:r>
                        <a:rPr lang="el-GR" sz="1600" dirty="0" smtClean="0">
                          <a:solidFill>
                            <a:schemeClr val="tx2"/>
                          </a:solidFill>
                        </a:rPr>
                        <a:t>Συνολικές</a:t>
                      </a:r>
                      <a:r>
                        <a:rPr lang="el-GR" sz="1600" baseline="0" dirty="0" smtClean="0">
                          <a:solidFill>
                            <a:schemeClr val="tx2"/>
                          </a:solidFill>
                        </a:rPr>
                        <a:t> π</a:t>
                      </a:r>
                      <a:r>
                        <a:rPr lang="el-GR" sz="1600" dirty="0" smtClean="0">
                          <a:solidFill>
                            <a:schemeClr val="tx2"/>
                          </a:solidFill>
                        </a:rPr>
                        <a:t>ροσδοκώμενες</a:t>
                      </a:r>
                      <a:r>
                        <a:rPr lang="el-GR" sz="1600" baseline="0" dirty="0" smtClean="0">
                          <a:solidFill>
                            <a:schemeClr val="tx2"/>
                          </a:solidFill>
                        </a:rPr>
                        <a:t> μονάδες </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none" dirty="0" smtClean="0">
                          <a:solidFill>
                            <a:schemeClr val="tx2"/>
                          </a:solidFill>
                        </a:rPr>
                        <a:t>13.000</a:t>
                      </a:r>
                      <a:endParaRPr lang="en-US" sz="16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none" dirty="0" smtClean="0">
                          <a:solidFill>
                            <a:schemeClr val="tx2"/>
                          </a:solidFill>
                        </a:rPr>
                        <a:t>31.000</a:t>
                      </a:r>
                      <a:endParaRPr lang="en-US" sz="16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none" dirty="0" smtClean="0">
                          <a:solidFill>
                            <a:schemeClr val="tx2"/>
                          </a:solidFill>
                        </a:rPr>
                        <a:t>14.000</a:t>
                      </a:r>
                      <a:endParaRPr lang="en-US" sz="16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none" dirty="0" smtClean="0">
                          <a:solidFill>
                            <a:schemeClr val="tx2"/>
                          </a:solidFill>
                        </a:rPr>
                        <a:t>41.500</a:t>
                      </a:r>
                      <a:endParaRPr lang="en-US" sz="16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none" dirty="0" smtClean="0">
                          <a:solidFill>
                            <a:schemeClr val="tx2"/>
                          </a:solidFill>
                        </a:rPr>
                        <a:t>91.500</a:t>
                      </a:r>
                      <a:endParaRPr lang="en-US" sz="16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90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Μείον προσδοκώμενες</a:t>
                      </a:r>
                      <a:r>
                        <a:rPr lang="el-GR" sz="1600" baseline="0" dirty="0" smtClean="0">
                          <a:solidFill>
                            <a:schemeClr val="tx2"/>
                          </a:solidFill>
                        </a:rPr>
                        <a:t> μονάδες </a:t>
                      </a:r>
                      <a:r>
                        <a:rPr lang="el-GR" altLang="en-US" sz="16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αρχικού αποθέματος έτοιμων προϊόντων</a:t>
                      </a:r>
                      <a:endParaRPr lang="en-US" sz="16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3.000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4.000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62172">
                <a:tc>
                  <a:txBody>
                    <a:bodyPr/>
                    <a:lstStyle/>
                    <a:p>
                      <a:r>
                        <a:rPr lang="el-GR" sz="1600" dirty="0" smtClean="0">
                          <a:solidFill>
                            <a:schemeClr val="tx2"/>
                          </a:solidFill>
                        </a:rPr>
                        <a:t>Συνολικές πωλήσεις</a:t>
                      </a:r>
                      <a:endParaRPr lang="en-US" sz="16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12</a:t>
                      </a:r>
                      <a:r>
                        <a:rPr lang="en-US" sz="1600" u="sng" dirty="0" smtClean="0">
                          <a:solidFill>
                            <a:schemeClr val="tx2"/>
                          </a:solidFill>
                        </a:rPr>
                        <a:t>.000$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28</a:t>
                      </a:r>
                      <a:r>
                        <a:rPr lang="en-US" sz="1600" u="sng" dirty="0" smtClean="0">
                          <a:solidFill>
                            <a:schemeClr val="tx2"/>
                          </a:solidFill>
                        </a:rPr>
                        <a:t>.000$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13</a:t>
                      </a:r>
                      <a:r>
                        <a:rPr lang="en-US" sz="1600" u="sng" dirty="0" smtClean="0">
                          <a:solidFill>
                            <a:schemeClr val="tx2"/>
                          </a:solidFill>
                        </a:rPr>
                        <a:t>.000$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37</a:t>
                      </a:r>
                      <a:r>
                        <a:rPr lang="en-US" sz="1600" u="sng" dirty="0" smtClean="0">
                          <a:solidFill>
                            <a:schemeClr val="tx2"/>
                          </a:solidFill>
                        </a:rPr>
                        <a:t>.</a:t>
                      </a:r>
                      <a:r>
                        <a:rPr lang="el-GR" sz="1600" u="sng" dirty="0" smtClean="0">
                          <a:solidFill>
                            <a:schemeClr val="tx2"/>
                          </a:solidFill>
                        </a:rPr>
                        <a:t>5</a:t>
                      </a:r>
                      <a:r>
                        <a:rPr lang="en-US" sz="1600" u="sng" dirty="0" smtClean="0">
                          <a:solidFill>
                            <a:schemeClr val="tx2"/>
                          </a:solidFill>
                        </a:rPr>
                        <a:t>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600" u="sng" dirty="0" smtClean="0">
                          <a:solidFill>
                            <a:schemeClr val="tx2"/>
                          </a:solidFill>
                        </a:rPr>
                        <a:t>9</a:t>
                      </a:r>
                      <a:r>
                        <a:rPr lang="en-US" sz="1600" u="sng" dirty="0" smtClean="0">
                          <a:solidFill>
                            <a:schemeClr val="tx2"/>
                          </a:solidFill>
                        </a:rPr>
                        <a:t>0.</a:t>
                      </a:r>
                      <a:r>
                        <a:rPr lang="el-GR" sz="1600" u="sng" dirty="0" smtClean="0">
                          <a:solidFill>
                            <a:schemeClr val="tx2"/>
                          </a:solidFill>
                        </a:rPr>
                        <a:t>5</a:t>
                      </a:r>
                      <a:r>
                        <a:rPr lang="en-US" sz="1600" u="sng" dirty="0" smtClean="0">
                          <a:solidFill>
                            <a:schemeClr val="tx2"/>
                          </a:solidFill>
                        </a:rPr>
                        <a:t>00$</a:t>
                      </a:r>
                      <a:endParaRPr lang="en-US" sz="16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l-GR" altLang="en-US" dirty="0" smtClean="0"/>
              <a:t>Ο </a:t>
            </a:r>
            <a:r>
              <a:rPr lang="el-GR" altLang="en-US" dirty="0"/>
              <a:t>Προϋπολογισμός Αγοράς </a:t>
            </a:r>
            <a:r>
              <a:rPr lang="el-GR" altLang="en-US" dirty="0" smtClean="0"/>
              <a:t>Άμεσων </a:t>
            </a:r>
            <a:r>
              <a:rPr lang="el-GR" altLang="en-US" dirty="0"/>
              <a:t>Υ</a:t>
            </a:r>
            <a:r>
              <a:rPr lang="el-GR" altLang="en-US" dirty="0" smtClean="0"/>
              <a:t>λικών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4)</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 </a:t>
            </a:r>
            <a:r>
              <a:rPr lang="el-GR" altLang="en-US" sz="2000" b="1" dirty="0" smtClean="0">
                <a:solidFill>
                  <a:srgbClr val="275CAE"/>
                </a:solidFill>
                <a:latin typeface="Tw Cen MT" panose="020B0602020104020603" pitchFamily="34" charset="0"/>
                <a:cs typeface="Times New Roman" panose="02020603050405020304" pitchFamily="18" charset="0"/>
              </a:rPr>
              <a:t>Προϋπολογισμός αγορών άμεσων υλικών</a:t>
            </a:r>
            <a:r>
              <a:rPr lang="en-US" altLang="en-US" sz="2000" b="1" dirty="0" smtClean="0">
                <a:solidFill>
                  <a:srgbClr val="275CAE"/>
                </a:solidFill>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προσδιορίζει την ποιότητα των αγορών που απαιτούνται για την κάλυψη των αναγκών </a:t>
            </a:r>
            <a:r>
              <a:rPr lang="el-GR" altLang="en-US" sz="2000" dirty="0" smtClean="0">
                <a:latin typeface="Tw Cen MT" panose="020B0602020104020603" pitchFamily="34" charset="0"/>
                <a:cs typeface="Times New Roman" panose="02020603050405020304" pitchFamily="18" charset="0"/>
              </a:rPr>
              <a:t>της παραγωγής </a:t>
            </a:r>
            <a:r>
              <a:rPr lang="el-GR" altLang="en-US" sz="2000" dirty="0">
                <a:latin typeface="Tw Cen MT" panose="020B0602020104020603" pitchFamily="34" charset="0"/>
                <a:cs typeface="Times New Roman" panose="02020603050405020304" pitchFamily="18" charset="0"/>
              </a:rPr>
              <a:t>και </a:t>
            </a:r>
            <a:r>
              <a:rPr lang="el-GR" altLang="en-US" sz="2000" dirty="0" smtClean="0">
                <a:latin typeface="Tw Cen MT" panose="020B0602020104020603" pitchFamily="34" charset="0"/>
                <a:cs typeface="Times New Roman" panose="02020603050405020304" pitchFamily="18" charset="0"/>
              </a:rPr>
              <a:t>του αποθέματος, καθώς </a:t>
            </a:r>
            <a:r>
              <a:rPr lang="el-GR" altLang="en-US" sz="2000" dirty="0">
                <a:latin typeface="Tw Cen MT" panose="020B0602020104020603" pitchFamily="34" charset="0"/>
                <a:cs typeface="Times New Roman" panose="02020603050405020304" pitchFamily="18" charset="0"/>
              </a:rPr>
              <a:t>και </a:t>
            </a:r>
            <a:r>
              <a:rPr lang="el-GR" altLang="en-US" sz="2000" dirty="0" smtClean="0">
                <a:latin typeface="Tw Cen MT" panose="020B0602020104020603" pitchFamily="34" charset="0"/>
                <a:cs typeface="Times New Roman" panose="02020603050405020304" pitchFamily="18" charset="0"/>
              </a:rPr>
              <a:t>του κόστους που σχετίζεται </a:t>
            </a:r>
            <a:r>
              <a:rPr lang="el-GR" altLang="en-US" sz="2000" dirty="0">
                <a:latin typeface="Tw Cen MT" panose="020B0602020104020603" pitchFamily="34" charset="0"/>
                <a:cs typeface="Times New Roman" panose="02020603050405020304" pitchFamily="18" charset="0"/>
              </a:rPr>
              <a:t>με αυτές τις αγορές</a:t>
            </a:r>
            <a:r>
              <a:rPr lang="el-GR" altLang="en-US" sz="2000" dirty="0" smtClean="0">
                <a:latin typeface="Tw Cen MT" panose="020B0602020104020603" pitchFamily="34" charset="0"/>
                <a:cs typeface="Times New Roman" panose="02020603050405020304" pitchFamily="18" charset="0"/>
              </a:rPr>
              <a:t>.</a:t>
            </a:r>
            <a:endParaRPr lang="en-US" altLang="en-US" sz="2000" dirty="0" smtClean="0">
              <a:latin typeface="Tw Cen MT" panose="020B0602020104020603" pitchFamily="34"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κατάρτιση ενός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προϋπολογισμού αγορών άμεσων υλικών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μάνατζερ πρέπει να γνωρίζουν ποιες είναι οι ανάγκες παραγωγής σε κάθε περίοδο (από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τον προϋπολογισμό</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Πρέπει επίσης να γνωρίζουν το προσδοκώμενο επίπεδο του </a:t>
            </a:r>
            <a:r>
              <a:rPr lang="el-GR" altLang="en-US" sz="2000" dirty="0" smtClean="0">
                <a:latin typeface="Tw Cen MT" panose="020B0602020104020603" pitchFamily="34" charset="0"/>
                <a:cs typeface="Times New Roman" panose="02020603050405020304" pitchFamily="18" charset="0"/>
              </a:rPr>
              <a:t>αποθέματος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άμεσων υλικών για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κάθε περίοδο και το κόστος ανά μονάδα άμεσων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υλικών.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18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προσδοκώμενο επίπεδο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τελικού αποθέματος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προϋπολογισθέντων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αναγκών παραγωγής του επόμενου τριμήνου.</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27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l-GR" altLang="en-US" dirty="0" smtClean="0"/>
              <a:t>Ο Προϋπολογισμός </a:t>
            </a:r>
            <a:r>
              <a:rPr lang="el-GR" altLang="en-US" dirty="0"/>
              <a:t>Αγοράς </a:t>
            </a:r>
            <a:r>
              <a:rPr lang="el-GR" altLang="en-US" dirty="0" smtClean="0"/>
              <a:t>Άμεσων Υλικών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4</a:t>
            </a:r>
            <a:r>
              <a:rPr lang="en-US" altLang="en-US" sz="1800" dirty="0" smtClean="0"/>
              <a:t>)</a:t>
            </a:r>
          </a:p>
        </p:txBody>
      </p:sp>
      <p:sp>
        <p:nvSpPr>
          <p:cNvPr id="3" name="Content Placeholder 2"/>
          <p:cNvSpPr>
            <a:spLocks noGrp="1"/>
          </p:cNvSpPr>
          <p:nvPr>
            <p:ph idx="1"/>
          </p:nvPr>
        </p:nvSpPr>
        <p:spPr/>
        <p:txBody>
          <a:bodyPr/>
          <a:lstStyle/>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ακόλουθα βήματα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αφορούν την κατάρτιση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ενός προϋπολογισμού αγορών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1: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Υπολογισμός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των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συνολικών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ανάγκών παραγωγής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σε μονάδες άμεσων υλικών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κάθε περιόδου</a:t>
            </a:r>
            <a:r>
              <a:rPr lang="en-US" altLang="en-US" sz="16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marL="914400" lvl="2" indent="0">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2: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Προσδιορισμός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της ποσότητας των άμεσων υλικών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που θα αγοραστούν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κατά τη διάρκεια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κάθε</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λογιστικής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περιόδου στον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37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7" name="Table 6"/>
          <p:cNvGraphicFramePr>
            <a:graphicFrameLocks noGrp="1"/>
          </p:cNvGraphicFramePr>
          <p:nvPr>
            <p:extLst>
              <p:ext uri="{D42A27DB-BD31-4B8C-83A1-F6EECF244321}">
                <p14:modId xmlns:p14="http://schemas.microsoft.com/office/powerpoint/2010/main" val="2702600252"/>
              </p:ext>
            </p:extLst>
          </p:nvPr>
        </p:nvGraphicFramePr>
        <p:xfrm>
          <a:off x="990600" y="2667000"/>
          <a:ext cx="6934201" cy="731520"/>
        </p:xfrm>
        <a:graphic>
          <a:graphicData uri="http://schemas.openxmlformats.org/drawingml/2006/table">
            <a:tbl>
              <a:tblPr firstRow="1" bandRow="1">
                <a:tableStyleId>{5940675A-B579-460E-94D1-54222C63F5DA}</a:tableStyleId>
              </a:tblPr>
              <a:tblGrid>
                <a:gridCol w="2559051"/>
                <a:gridCol w="247650"/>
                <a:gridCol w="2063750"/>
                <a:gridCol w="247650"/>
                <a:gridCol w="1816100"/>
              </a:tblGrid>
              <a:tr h="457200">
                <a:tc>
                  <a:txBody>
                    <a:bodyPr/>
                    <a:lstStyle/>
                    <a:p>
                      <a:pPr algn="ctr"/>
                      <a:r>
                        <a:rPr lang="el-GR" altLang="en-US" sz="1400" dirty="0" smtClean="0">
                          <a:solidFill>
                            <a:schemeClr val="tx2"/>
                          </a:solidFill>
                          <a:latin typeface="+mj-lt"/>
                          <a:ea typeface="Times New Roman" panose="02020603050405020304" pitchFamily="18" charset="0"/>
                          <a:cs typeface="Times New Roman" panose="02020603050405020304" pitchFamily="18" charset="0"/>
                        </a:rPr>
                        <a:t>Συνολικές Ανάγκες Παραγωγής</a:t>
                      </a:r>
                      <a:r>
                        <a:rPr lang="en-US" altLang="en-US" sz="1400" dirty="0" smtClean="0">
                          <a:solidFill>
                            <a:schemeClr val="tx2"/>
                          </a:solidFill>
                          <a:latin typeface="+mj-lt"/>
                          <a:ea typeface="Times New Roman" panose="02020603050405020304" pitchFamily="18" charset="0"/>
                          <a:cs typeface="Times New Roman" panose="02020603050405020304" pitchFamily="18" charset="0"/>
                        </a:rPr>
                        <a:t> </a:t>
                      </a:r>
                      <a:r>
                        <a:rPr lang="el-GR" altLang="en-US" sz="1400" dirty="0" smtClean="0">
                          <a:solidFill>
                            <a:schemeClr val="tx2"/>
                          </a:solidFill>
                          <a:latin typeface="+mj-lt"/>
                          <a:ea typeface="Times New Roman" panose="02020603050405020304" pitchFamily="18" charset="0"/>
                          <a:cs typeface="Times New Roman" panose="02020603050405020304" pitchFamily="18" charset="0"/>
                        </a:rPr>
                        <a:t>σε Μονάδες Άμεσων Υλικών</a:t>
                      </a:r>
                      <a:r>
                        <a:rPr lang="en-US" altLang="en-US" sz="1400" dirty="0" smtClean="0">
                          <a:solidFill>
                            <a:schemeClr val="tx2"/>
                          </a:solidFill>
                          <a:latin typeface="+mj-lt"/>
                          <a:ea typeface="Times New Roman" panose="02020603050405020304" pitchFamily="18" charset="0"/>
                          <a:cs typeface="Times New Roman" panose="02020603050405020304" pitchFamily="18" charset="0"/>
                        </a:rPr>
                        <a:t> </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chemeClr val="tx2"/>
                          </a:solidFill>
                          <a:latin typeface="+mj-lt"/>
                        </a:rPr>
                        <a:t>=</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dirty="0" smtClean="0">
                          <a:solidFill>
                            <a:schemeClr val="tx2"/>
                          </a:solidFill>
                          <a:latin typeface="+mj-lt"/>
                          <a:ea typeface="Times New Roman" panose="02020603050405020304" pitchFamily="18" charset="0"/>
                          <a:cs typeface="Times New Roman" panose="02020603050405020304" pitchFamily="18" charset="0"/>
                        </a:rPr>
                        <a:t>Συνολικές </a:t>
                      </a:r>
                      <a:r>
                        <a:rPr lang="el-GR" sz="1400" baseline="0" dirty="0" smtClean="0">
                          <a:solidFill>
                            <a:schemeClr val="tx2"/>
                          </a:solidFill>
                          <a:latin typeface="+mj-lt"/>
                        </a:rPr>
                        <a:t>Μονάδες </a:t>
                      </a:r>
                      <a:r>
                        <a:rPr lang="el-GR" altLang="en-US" sz="1400" dirty="0" smtClean="0">
                          <a:solidFill>
                            <a:schemeClr val="tx2"/>
                          </a:solidFill>
                          <a:latin typeface="+mj-lt"/>
                          <a:ea typeface="Times New Roman" panose="02020603050405020304" pitchFamily="18" charset="0"/>
                          <a:cs typeface="Times New Roman" panose="02020603050405020304" pitchFamily="18" charset="0"/>
                        </a:rPr>
                        <a:t>Παραγωγής</a:t>
                      </a:r>
                      <a:r>
                        <a:rPr lang="en-US" altLang="en-US" sz="1400" dirty="0" smtClean="0">
                          <a:solidFill>
                            <a:schemeClr val="tx2"/>
                          </a:solidFill>
                          <a:latin typeface="+mj-lt"/>
                          <a:ea typeface="Times New Roman" panose="02020603050405020304" pitchFamily="18" charset="0"/>
                          <a:cs typeface="Times New Roman" panose="02020603050405020304" pitchFamily="18" charset="0"/>
                        </a:rPr>
                        <a:t> </a:t>
                      </a:r>
                      <a:endParaRPr lang="en-US" sz="1400" dirty="0" smtClean="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2"/>
                          </a:solidFill>
                          <a:latin typeface="+mj-lt"/>
                        </a:rPr>
                        <a:t>x</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chemeClr val="tx2"/>
                          </a:solidFill>
                          <a:latin typeface="+mj-lt"/>
                        </a:rPr>
                        <a:t>Απαιτούμενη Ποσότητα </a:t>
                      </a:r>
                      <a:r>
                        <a:rPr lang="el-GR" altLang="en-US" sz="1400" dirty="0" smtClean="0">
                          <a:solidFill>
                            <a:schemeClr val="tx2"/>
                          </a:solidFill>
                          <a:latin typeface="+mj-lt"/>
                          <a:ea typeface="Times New Roman" panose="02020603050405020304" pitchFamily="18" charset="0"/>
                          <a:cs typeface="Times New Roman" panose="02020603050405020304" pitchFamily="18" charset="0"/>
                        </a:rPr>
                        <a:t>Άμεσων Υλικών</a:t>
                      </a:r>
                      <a:r>
                        <a:rPr lang="en-US" altLang="en-US" sz="1400" dirty="0" smtClean="0">
                          <a:solidFill>
                            <a:schemeClr val="tx2"/>
                          </a:solidFill>
                          <a:latin typeface="+mj-lt"/>
                          <a:ea typeface="Times New Roman" panose="02020603050405020304" pitchFamily="18" charset="0"/>
                          <a:cs typeface="Times New Roman" panose="02020603050405020304" pitchFamily="18" charset="0"/>
                        </a:rPr>
                        <a:t> </a:t>
                      </a:r>
                      <a:r>
                        <a:rPr lang="el-GR" altLang="en-US" sz="1400" dirty="0" smtClean="0">
                          <a:solidFill>
                            <a:schemeClr val="tx2"/>
                          </a:solidFill>
                          <a:latin typeface="+mj-lt"/>
                          <a:ea typeface="Times New Roman" panose="02020603050405020304" pitchFamily="18" charset="0"/>
                          <a:cs typeface="Times New Roman" panose="02020603050405020304" pitchFamily="18" charset="0"/>
                        </a:rPr>
                        <a:t>ανά Μονάδα </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08289295"/>
              </p:ext>
            </p:extLst>
          </p:nvPr>
        </p:nvGraphicFramePr>
        <p:xfrm>
          <a:off x="304800" y="4724400"/>
          <a:ext cx="8458202" cy="944880"/>
        </p:xfrm>
        <a:graphic>
          <a:graphicData uri="http://schemas.openxmlformats.org/drawingml/2006/table">
            <a:tbl>
              <a:tblPr firstRow="1" bandRow="1">
                <a:tableStyleId>{5940675A-B579-460E-94D1-54222C63F5DA}</a:tableStyleId>
              </a:tblPr>
              <a:tblGrid>
                <a:gridCol w="2362201"/>
                <a:gridCol w="228600"/>
                <a:gridCol w="1905000"/>
                <a:gridCol w="228600"/>
                <a:gridCol w="1676400"/>
                <a:gridCol w="381000"/>
                <a:gridCol w="1676401"/>
              </a:tblGrid>
              <a:tr h="457200">
                <a:tc>
                  <a:txBody>
                    <a:bodyPr/>
                    <a:lstStyle/>
                    <a:p>
                      <a:pPr algn="ctr"/>
                      <a:r>
                        <a:rPr lang="el-GR" sz="1400" dirty="0" smtClean="0">
                          <a:solidFill>
                            <a:sysClr val="windowText" lastClr="000000"/>
                          </a:solidFill>
                        </a:rPr>
                        <a:t>Συνολικές </a:t>
                      </a:r>
                      <a:r>
                        <a:rPr lang="el-GR" sz="1400" baseline="0" dirty="0" smtClean="0">
                          <a:solidFill>
                            <a:sysClr val="windowText" lastClr="000000"/>
                          </a:solidFill>
                        </a:rPr>
                        <a:t>Μονάδες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Άμεσων Υλικών</a:t>
                      </a:r>
                      <a:r>
                        <a:rPr lang="en-US" altLang="en-US" sz="1400" kern="1200" dirty="0" smtClean="0">
                          <a:solidFill>
                            <a:schemeClr val="tx2"/>
                          </a:solidFill>
                          <a:latin typeface="+mn-lt"/>
                          <a:ea typeface="Times New Roman" panose="02020603050405020304" pitchFamily="18" charset="0"/>
                          <a:cs typeface="Times New Roman" panose="02020603050405020304" pitchFamily="18" charset="0"/>
                        </a:rPr>
                        <a:t>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προς Αγορά</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Συνολικές Ανάγκες Παραγωγής</a:t>
                      </a:r>
                      <a:r>
                        <a:rPr lang="en-US" altLang="en-US" sz="1400" kern="1200" dirty="0" smtClean="0">
                          <a:solidFill>
                            <a:schemeClr val="tx2"/>
                          </a:solidFill>
                          <a:latin typeface="+mn-lt"/>
                          <a:ea typeface="Times New Roman" panose="02020603050405020304" pitchFamily="18" charset="0"/>
                          <a:cs typeface="Times New Roman" panose="02020603050405020304" pitchFamily="18" charset="0"/>
                        </a:rPr>
                        <a:t>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σε Μονάδες Άμεσων Υλικών</a:t>
                      </a:r>
                      <a:r>
                        <a:rPr lang="en-US" altLang="en-US" sz="1400" kern="1200" dirty="0" smtClean="0">
                          <a:solidFill>
                            <a:schemeClr val="tx2"/>
                          </a:solidFill>
                          <a:latin typeface="+mn-lt"/>
                          <a:ea typeface="Times New Roman" panose="02020603050405020304" pitchFamily="18" charset="0"/>
                          <a:cs typeface="Times New Roman" panose="02020603050405020304" pitchFamily="18" charset="0"/>
                        </a:rPr>
                        <a:t> </a:t>
                      </a:r>
                      <a:endParaRPr lang="en-US" sz="1400" kern="1200" dirty="0" smtClean="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Προσδοκώμενες</a:t>
                      </a:r>
                      <a:r>
                        <a:rPr lang="el-GR" sz="1400" baseline="0" dirty="0" smtClean="0">
                          <a:solidFill>
                            <a:sysClr val="windowText" lastClr="000000"/>
                          </a:solidFill>
                        </a:rPr>
                        <a:t> Μονάδες Τελικού Αποθέματος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Άμεσων Υλικών</a:t>
                      </a:r>
                      <a:r>
                        <a:rPr lang="en-US" altLang="en-US" sz="1400" kern="1200" dirty="0" smtClean="0">
                          <a:solidFill>
                            <a:schemeClr val="tx2"/>
                          </a:solidFill>
                          <a:latin typeface="+mn-lt"/>
                          <a:ea typeface="Times New Roman" panose="02020603050405020304" pitchFamily="18" charset="0"/>
                          <a:cs typeface="Times New Roman" panose="02020603050405020304" pitchFamily="18" charset="0"/>
                        </a:rPr>
                        <a:t> </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ysClr val="windowText" lastClr="000000"/>
                          </a:solidFill>
                        </a:rPr>
                        <a:t>Προσδοκώμενες</a:t>
                      </a:r>
                      <a:r>
                        <a:rPr lang="el-GR" sz="1400" baseline="0" dirty="0" smtClean="0">
                          <a:solidFill>
                            <a:sysClr val="windowText" lastClr="000000"/>
                          </a:solidFill>
                        </a:rPr>
                        <a:t> Μονάδες Αρχικού Αποθέματος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Άμεσων Υλικών</a:t>
                      </a:r>
                      <a:r>
                        <a:rPr lang="en-US" altLang="en-US" sz="1400" kern="1200" dirty="0" smtClean="0">
                          <a:solidFill>
                            <a:schemeClr val="tx2"/>
                          </a:solidFill>
                          <a:latin typeface="+mn-lt"/>
                          <a:ea typeface="Times New Roman" panose="02020603050405020304" pitchFamily="18" charset="0"/>
                          <a:cs typeface="Times New Roman" panose="02020603050405020304" pitchFamily="18" charset="0"/>
                        </a:rPr>
                        <a:t> </a:t>
                      </a:r>
                      <a:endParaRPr lang="en-US" sz="1400" dirty="0">
                        <a:solidFill>
                          <a:sysClr val="windowText" lastClr="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l-GR" altLang="en-US" dirty="0"/>
              <a:t>Ο Προϋπολογισμός Αγοράς </a:t>
            </a:r>
            <a:r>
              <a:rPr lang="el-GR" altLang="en-US" dirty="0" smtClean="0"/>
              <a:t>Άμεσων Υλικών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4</a:t>
            </a:r>
            <a:r>
              <a:rPr lang="en-US" altLang="en-US" sz="1800" dirty="0" smtClean="0"/>
              <a:t>)</a:t>
            </a:r>
          </a:p>
        </p:txBody>
      </p:sp>
      <p:sp>
        <p:nvSpPr>
          <p:cNvPr id="3" name="Content Placeholder 2"/>
          <p:cNvSpPr>
            <a:spLocks noGrp="1"/>
          </p:cNvSpPr>
          <p:nvPr>
            <p:ph idx="1"/>
          </p:nvPr>
        </p:nvSpPr>
        <p:spPr>
          <a:xfrm>
            <a:off x="838200" y="1295400"/>
            <a:ext cx="7696200" cy="4343400"/>
          </a:xfrm>
        </p:spPr>
        <p:txBody>
          <a:bodyPr/>
          <a:lstStyle/>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3: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Υπολογισμός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κόστους των αγορών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τον προϋπολογισμό αγορών άμεσων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1800"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πλαστικό είναι το μόνο άμεσο υλικό που χρησιμοποιείται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στις κορνίζες της Framecraft</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Κάθε κορνίζα απαιτεί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10 ουγγιές πλαστικού.</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Τμήμα Αγορών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της Framecraft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έχει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υπολογίσει το κόστος του πλαστικού που χρησιμοποιείται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στις κορνίζες, στα 0.05$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ανά ουγγιά.</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Παρατηρήστε ότι οι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προσδοκώμενες μονάδες του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τελικού αποθέματος άμεσων υλικών για κάθε τρίμηνο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οι προσδοκώμενες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μονάδες του αρχικού αποθέματος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άμεσων υλικών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επόμενου τριμήνου.</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47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2422188050"/>
              </p:ext>
            </p:extLst>
          </p:nvPr>
        </p:nvGraphicFramePr>
        <p:xfrm>
          <a:off x="914400" y="1905000"/>
          <a:ext cx="6934201" cy="731520"/>
        </p:xfrm>
        <a:graphic>
          <a:graphicData uri="http://schemas.openxmlformats.org/drawingml/2006/table">
            <a:tbl>
              <a:tblPr firstRow="1" bandRow="1">
                <a:tableStyleId>{5940675A-B579-460E-94D1-54222C63F5DA}</a:tableStyleId>
              </a:tblPr>
              <a:tblGrid>
                <a:gridCol w="2559051"/>
                <a:gridCol w="247650"/>
                <a:gridCol w="2063750"/>
                <a:gridCol w="247650"/>
                <a:gridCol w="1816100"/>
              </a:tblGrid>
              <a:tr h="457200">
                <a:tc>
                  <a:txBody>
                    <a:bodyPr/>
                    <a:lstStyle/>
                    <a:p>
                      <a:pPr algn="ctr"/>
                      <a:r>
                        <a:rPr lang="el-GR" altLang="en-US" sz="1400" dirty="0" smtClean="0">
                          <a:solidFill>
                            <a:schemeClr val="tx2"/>
                          </a:solidFill>
                          <a:latin typeface="+mj-lt"/>
                          <a:ea typeface="Times New Roman" panose="02020603050405020304" pitchFamily="18" charset="0"/>
                          <a:cs typeface="Times New Roman" panose="02020603050405020304" pitchFamily="18" charset="0"/>
                        </a:rPr>
                        <a:t>Κόστος Αγορασθέντων Άμεσων Υλικών</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chemeClr val="tx2"/>
                          </a:solidFill>
                          <a:latin typeface="+mj-lt"/>
                        </a:rPr>
                        <a:t>=</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dirty="0" smtClean="0">
                          <a:solidFill>
                            <a:schemeClr val="tx2"/>
                          </a:solidFill>
                          <a:latin typeface="+mj-lt"/>
                          <a:ea typeface="Times New Roman" panose="02020603050405020304" pitchFamily="18" charset="0"/>
                          <a:cs typeface="Times New Roman" panose="02020603050405020304" pitchFamily="18" charset="0"/>
                        </a:rPr>
                        <a:t>Συνολικές </a:t>
                      </a:r>
                      <a:r>
                        <a:rPr lang="el-GR" sz="1400" baseline="0" dirty="0" smtClean="0">
                          <a:solidFill>
                            <a:schemeClr val="tx2"/>
                          </a:solidFill>
                          <a:latin typeface="+mj-lt"/>
                        </a:rPr>
                        <a:t>Μονάδες </a:t>
                      </a:r>
                      <a:r>
                        <a:rPr lang="el-GR" sz="1400" baseline="0" dirty="0" smtClean="0">
                          <a:solidFill>
                            <a:schemeClr val="tx2"/>
                          </a:solidFill>
                          <a:latin typeface="+mj-lt"/>
                          <a:cs typeface="Times New Roman" panose="02020603050405020304" pitchFamily="18" charset="0"/>
                        </a:rPr>
                        <a:t>προς Αγορά</a:t>
                      </a:r>
                      <a:endParaRPr lang="en-US" sz="1400" dirty="0" smtClean="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2"/>
                          </a:solidFill>
                          <a:latin typeface="+mj-lt"/>
                        </a:rPr>
                        <a:t>x</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Κόστος Άμεσων Υλικών</a:t>
                      </a:r>
                      <a:endParaRPr lang="en-US" sz="1400" kern="1200" dirty="0" smtClean="0">
                        <a:solidFill>
                          <a:schemeClr val="tx2"/>
                        </a:solidFill>
                        <a:latin typeface="+mn-lt"/>
                        <a:ea typeface="+mn-ea"/>
                        <a:cs typeface="+mn-cs"/>
                      </a:endParaRPr>
                    </a:p>
                    <a:p>
                      <a:pPr algn="ctr"/>
                      <a:r>
                        <a:rPr lang="el-GR" altLang="en-US" sz="1400" dirty="0" smtClean="0">
                          <a:solidFill>
                            <a:schemeClr val="tx2"/>
                          </a:solidFill>
                          <a:latin typeface="+mj-lt"/>
                          <a:ea typeface="Times New Roman" panose="02020603050405020304" pitchFamily="18" charset="0"/>
                          <a:cs typeface="Times New Roman" panose="02020603050405020304" pitchFamily="18" charset="0"/>
                        </a:rPr>
                        <a:t>ανά Μονάδα </a:t>
                      </a:r>
                      <a:endParaRPr lang="en-US" sz="1400" dirty="0">
                        <a:solidFill>
                          <a:schemeClr val="tx2"/>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l-GR" altLang="en-US" dirty="0"/>
              <a:t>Ο Προϋπολογισμός </a:t>
            </a:r>
            <a:r>
              <a:rPr lang="el-GR" altLang="en-US" dirty="0" smtClean="0"/>
              <a:t>Αγοράς </a:t>
            </a:r>
            <a:r>
              <a:rPr lang="el-GR" altLang="en-US" dirty="0"/>
              <a:t>Άμεσων </a:t>
            </a:r>
            <a:r>
              <a:rPr lang="el-GR" altLang="en-US" dirty="0" smtClean="0"/>
              <a:t>Υλικών</a:t>
            </a:r>
            <a:r>
              <a:rPr altLang="en-US" dirty="0"/>
              <a:t/>
            </a:r>
            <a:br>
              <a:rPr altLang="en-US" dirty="0"/>
            </a:br>
            <a:r>
              <a:rPr altLang="en-US" sz="1800" dirty="0" smtClean="0"/>
              <a:t>(</a:t>
            </a:r>
            <a:r>
              <a:rPr lang="el-GR" altLang="en-US" sz="1800" dirty="0" smtClean="0"/>
              <a:t>διαφάνεια </a:t>
            </a:r>
            <a:r>
              <a:rPr altLang="en-US" sz="1800" dirty="0" smtClean="0"/>
              <a:t>4 </a:t>
            </a:r>
            <a:r>
              <a:rPr lang="el-GR" altLang="en-US" sz="1800" dirty="0" smtClean="0"/>
              <a:t>από 4</a:t>
            </a:r>
            <a:r>
              <a:rPr altLang="en-US" sz="1800" dirty="0" smtClean="0"/>
              <a:t>)</a:t>
            </a:r>
            <a:endParaRPr altLang="en-US" dirty="0"/>
          </a:p>
        </p:txBody>
      </p:sp>
      <p:sp>
        <p:nvSpPr>
          <p:cNvPr id="7577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859193311"/>
              </p:ext>
            </p:extLst>
          </p:nvPr>
        </p:nvGraphicFramePr>
        <p:xfrm>
          <a:off x="381000" y="1397000"/>
          <a:ext cx="8458200" cy="487680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1300" b="1" dirty="0" err="1" smtClean="0">
                          <a:solidFill>
                            <a:schemeClr val="tx2"/>
                          </a:solidFill>
                        </a:rPr>
                        <a:t>Framecraft</a:t>
                      </a:r>
                      <a:r>
                        <a:rPr lang="en-US" sz="1300" b="1" baseline="0" dirty="0" smtClean="0">
                          <a:solidFill>
                            <a:schemeClr val="tx2"/>
                          </a:solidFill>
                        </a:rPr>
                        <a:t> Company</a:t>
                      </a:r>
                    </a:p>
                    <a:p>
                      <a:pPr algn="ctr"/>
                      <a:r>
                        <a:rPr lang="el-GR" sz="1300" b="1" baseline="0" dirty="0" smtClean="0">
                          <a:solidFill>
                            <a:schemeClr val="tx2"/>
                          </a:solidFill>
                        </a:rPr>
                        <a:t>Προϋπολογισμός </a:t>
                      </a:r>
                      <a:r>
                        <a:rPr lang="el-GR" altLang="en-US" sz="1400" dirty="0" smtClean="0">
                          <a:solidFill>
                            <a:schemeClr val="tx2"/>
                          </a:solidFill>
                        </a:rPr>
                        <a:t>Αγοράς Άμεσων Υλικών</a:t>
                      </a:r>
                      <a:endParaRPr lang="el-GR" sz="1300" b="1" baseline="0" dirty="0" smtClean="0">
                        <a:solidFill>
                          <a:schemeClr val="tx2"/>
                        </a:solidFill>
                      </a:endParaRPr>
                    </a:p>
                    <a:p>
                      <a:pPr algn="ctr"/>
                      <a:r>
                        <a:rPr lang="el-GR" sz="1300" b="1" baseline="0" dirty="0" smtClean="0">
                          <a:solidFill>
                            <a:schemeClr val="tx2"/>
                          </a:solidFill>
                        </a:rPr>
                        <a:t>Για το Έτος που Έληξε στις 31 Δεκεμβρίου</a:t>
                      </a:r>
                      <a:endParaRPr lang="en-US" sz="13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1300" b="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algn="ctr"/>
                      <a:r>
                        <a:rPr lang="el-GR" sz="1300" b="1" dirty="0" smtClean="0">
                          <a:solidFill>
                            <a:schemeClr val="tx2"/>
                          </a:solidFill>
                        </a:rPr>
                        <a:t>Τρίμηνο</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27000">
                <a:tc>
                  <a:txBody>
                    <a:bodyPr/>
                    <a:lstStyle/>
                    <a:p>
                      <a:endParaRPr lang="en-US" sz="13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1</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2</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3</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4</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Έτος</a:t>
                      </a:r>
                      <a:endParaRPr lang="en-US" sz="13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1300" dirty="0" smtClean="0">
                          <a:solidFill>
                            <a:schemeClr val="tx2"/>
                          </a:solidFill>
                        </a:rPr>
                        <a:t>Συνολίκές</a:t>
                      </a:r>
                      <a:r>
                        <a:rPr lang="el-GR" sz="1300" baseline="0" dirty="0" smtClean="0">
                          <a:solidFill>
                            <a:schemeClr val="tx2"/>
                          </a:solidFill>
                        </a:rPr>
                        <a:t> μονάδες παραγωγής</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12.000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28.000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13.000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37.500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90.500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64160">
                <a:tc>
                  <a:txBody>
                    <a:bodyPr/>
                    <a:lstStyle/>
                    <a:p>
                      <a:r>
                        <a:rPr lang="el-GR" sz="1300" dirty="0" smtClean="0">
                          <a:solidFill>
                            <a:schemeClr val="tx2"/>
                          </a:solidFill>
                        </a:rPr>
                        <a:t>Ουγγιές ανά μονάδα</a:t>
                      </a:r>
                      <a:endParaRPr lang="en-US" sz="13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300" dirty="0" smtClean="0">
                          <a:solidFill>
                            <a:schemeClr val="tx2"/>
                          </a:solidFill>
                        </a:rPr>
                        <a:t>Συνολικές ανάγκες παραγωγής σε ουγγιές</a:t>
                      </a:r>
                      <a:endParaRPr lang="en-US" sz="13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120.000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280.000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130.000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375.000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905.000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Συν προσδοκώμενες</a:t>
                      </a:r>
                      <a:r>
                        <a:rPr lang="el-GR" sz="1300" baseline="0" dirty="0" smtClean="0">
                          <a:solidFill>
                            <a:schemeClr val="tx2"/>
                          </a:solidFill>
                        </a:rPr>
                        <a:t> μονάδες </a:t>
                      </a:r>
                      <a:r>
                        <a:rPr lang="el-GR" altLang="en-US" sz="13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τελικού αποθέματος άμεσων υλικών</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56.000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26</a:t>
                      </a:r>
                      <a:r>
                        <a:rPr lang="el-GR" sz="1300" u="sng" dirty="0" smtClean="0">
                          <a:solidFill>
                            <a:schemeClr val="tx2"/>
                          </a:solidFill>
                        </a:rPr>
                        <a:t>.000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75</a:t>
                      </a:r>
                      <a:r>
                        <a:rPr lang="el-GR" sz="1300" u="sng" dirty="0" smtClean="0">
                          <a:solidFill>
                            <a:schemeClr val="tx2"/>
                          </a:solidFill>
                        </a:rPr>
                        <a:t>.000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30</a:t>
                      </a:r>
                      <a:r>
                        <a:rPr lang="el-GR" sz="1300" u="sng" dirty="0" smtClean="0">
                          <a:solidFill>
                            <a:schemeClr val="tx2"/>
                          </a:solidFill>
                        </a:rPr>
                        <a:t>.000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30</a:t>
                      </a:r>
                      <a:r>
                        <a:rPr lang="el-GR" sz="1300" u="sng" dirty="0" smtClean="0">
                          <a:solidFill>
                            <a:schemeClr val="tx2"/>
                          </a:solidFill>
                        </a:rPr>
                        <a:t>.000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176.000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306.000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205.000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405.000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935.000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Μείον προσδοκώμενες</a:t>
                      </a:r>
                      <a:r>
                        <a:rPr lang="el-GR" sz="1300" baseline="0" dirty="0" smtClean="0">
                          <a:solidFill>
                            <a:schemeClr val="tx2"/>
                          </a:solidFill>
                        </a:rPr>
                        <a:t> μονάδες </a:t>
                      </a:r>
                      <a:r>
                        <a:rPr lang="el-GR" altLang="en-US" sz="13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αρχικού αποθέματος άμεσων υλικών</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24.000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56.000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26.000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75.000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24.000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Συνολικές</a:t>
                      </a:r>
                      <a:r>
                        <a:rPr lang="el-GR" sz="1300" baseline="0" dirty="0" smtClean="0">
                          <a:solidFill>
                            <a:schemeClr val="tx2"/>
                          </a:solidFill>
                        </a:rPr>
                        <a:t> ουγγιές </a:t>
                      </a:r>
                      <a:r>
                        <a:rPr lang="el-GR" altLang="en-US" sz="13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άμεσων υλικών</a:t>
                      </a:r>
                      <a:r>
                        <a:rPr lang="el-GR" altLang="en-US" sz="1300" baseline="0" dirty="0" smtClean="0">
                          <a:solidFill>
                            <a:schemeClr val="tx2"/>
                          </a:solidFill>
                          <a:latin typeface="+mn-lt"/>
                          <a:ea typeface="+mn-ea"/>
                          <a:cs typeface="+mn-cs"/>
                        </a:rPr>
                        <a:t> π</a:t>
                      </a:r>
                      <a:r>
                        <a:rPr lang="el-GR" sz="1300" dirty="0" smtClean="0">
                          <a:solidFill>
                            <a:schemeClr val="tx2"/>
                          </a:solidFill>
                        </a:rPr>
                        <a:t>ρος αγορά</a:t>
                      </a:r>
                      <a:endParaRPr lang="en-US" sz="13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152.000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250.000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179.000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330.000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911.000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Κόστος ανά ουγγιά</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0.05$</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0.05$</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0.05$</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0.05$</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0.05$</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Συνολικό</a:t>
                      </a:r>
                      <a:r>
                        <a:rPr lang="el-GR" sz="1300" baseline="0" dirty="0" smtClean="0">
                          <a:solidFill>
                            <a:schemeClr val="tx2"/>
                          </a:solidFill>
                        </a:rPr>
                        <a:t> κόστος αγορών </a:t>
                      </a:r>
                      <a:r>
                        <a:rPr lang="el-GR" altLang="en-US" sz="13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άμεσων υλικών</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7.600$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12.500$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8.950$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16.500$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45.550$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l-GR" altLang="en-US" dirty="0"/>
              <a:t>Ο Προϋπολογισμός </a:t>
            </a:r>
            <a:r>
              <a:rPr lang="el-GR" altLang="en-US" dirty="0" smtClean="0"/>
              <a:t>Άμεσης Εργασίας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a:xfrm>
            <a:off x="838200" y="13716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Ένας</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προϋπολογισμός άμεσης εργασίας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παρουσιάζει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τις </a:t>
            </a:r>
            <a:r>
              <a:rPr lang="el-GR" altLang="en-US" sz="2400" dirty="0">
                <a:latin typeface="Tw Cen MT" panose="020B0602020104020603" pitchFamily="34" charset="0"/>
                <a:cs typeface="Times New Roman" panose="02020603050405020304" pitchFamily="18" charset="0"/>
              </a:rPr>
              <a:t>απαιτούμενες ώρες</a:t>
            </a:r>
            <a:r>
              <a:rPr lang="en-US" altLang="en-US" sz="2400" dirty="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άμεσης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κατά τη διάρκεια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μιας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περιόδου και τα σχετικά κόστη</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 χρησιμοποιούν τις προσδοκώμενες ώρες άμεσης εργασίας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to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σχέδιο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για να προγραμματίσουν πόσα άτομα θα χρειαστούν κατά τη διάρκεια της περιόδου και τις ώρες που θα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εργαστεί 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καθένας.</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λογιστές χρησιμοποιούν τις προσδοκώμενες ώρες άμεσης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εργασίας για να προγραμματίσουν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τις πληρωμές μετρητών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στους εργαζόμενους.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μάνατζερ</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ανθρώπινου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δυναμικού χρησιμοποιούν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τον</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προϋπολογισμό</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άμεσης εργασίας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για να αποφασίσουν εάν θα προσλάβουν νέους υπαλλήλους 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αν θα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μειώσουν το υπάρχον εργατικό δυναμικό.</a:t>
            </a:r>
          </a:p>
          <a:p>
            <a:pPr marL="0" indent="0">
              <a:buNone/>
            </a:pPr>
            <a:endParaRPr lang="en-US" altLang="en-US" sz="2400" dirty="0" smtClean="0">
              <a:latin typeface="Tw Cen MT" panose="020B0602020104020603" pitchFamily="34" charset="0"/>
              <a:cs typeface="Times New Roman" panose="02020603050405020304" pitchFamily="18" charset="0"/>
            </a:endParaRPr>
          </a:p>
        </p:txBody>
      </p:sp>
      <p:sp>
        <p:nvSpPr>
          <p:cNvPr id="768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l-GR" altLang="en-US" dirty="0"/>
              <a:t>Ο Προϋπολογισμός Άμεσης Εργασίας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ακόλουθα δύο βήματα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χρησιμοποιούνται για την κατάρτιση ενός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προϋπολογισμού άμεσης εργασίας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1: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Εκτίμηση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των συνολικών ωρών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άμεσης εργασία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Βήμα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2: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Υπολογισμός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του συνολικού κόστους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προϋπολογισθείσας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άμεσης εργασίας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 τον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άμεσης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εργασίας της </a:t>
            </a:r>
            <a:r>
              <a:rPr lang="en-US" altLang="en-US"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78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7" name="Table 6"/>
          <p:cNvGraphicFramePr>
            <a:graphicFrameLocks noGrp="1"/>
          </p:cNvGraphicFramePr>
          <p:nvPr>
            <p:extLst>
              <p:ext uri="{D42A27DB-BD31-4B8C-83A1-F6EECF244321}">
                <p14:modId xmlns:p14="http://schemas.microsoft.com/office/powerpoint/2010/main" val="2448620940"/>
              </p:ext>
            </p:extLst>
          </p:nvPr>
        </p:nvGraphicFramePr>
        <p:xfrm>
          <a:off x="1143000" y="2895600"/>
          <a:ext cx="6934201" cy="731520"/>
        </p:xfrm>
        <a:graphic>
          <a:graphicData uri="http://schemas.openxmlformats.org/drawingml/2006/table">
            <a:tbl>
              <a:tblPr firstRow="1" bandRow="1">
                <a:tableStyleId>{5940675A-B579-460E-94D1-54222C63F5DA}</a:tableStyleId>
              </a:tblPr>
              <a:tblGrid>
                <a:gridCol w="2559051"/>
                <a:gridCol w="247650"/>
                <a:gridCol w="2063750"/>
                <a:gridCol w="247650"/>
                <a:gridCol w="1816100"/>
              </a:tblGrid>
              <a:tr h="457200">
                <a:tc>
                  <a:txBody>
                    <a:bodyPr/>
                    <a:lstStyle/>
                    <a:p>
                      <a:pPr algn="ct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Συνολικές Ώρες Άμεσης Εργασίας</a:t>
                      </a:r>
                      <a:r>
                        <a:rPr lang="en-US"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chemeClr val="tx2"/>
                          </a:solidFill>
                          <a:latin typeface="+mj-lt"/>
                        </a:rPr>
                        <a:t>=</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dirty="0" smtClean="0">
                          <a:solidFill>
                            <a:schemeClr val="tx2"/>
                          </a:solidFill>
                          <a:latin typeface="+mj-lt"/>
                          <a:ea typeface="Times New Roman" panose="02020603050405020304" pitchFamily="18" charset="0"/>
                          <a:cs typeface="Times New Roman" panose="02020603050405020304" pitchFamily="18" charset="0"/>
                        </a:rPr>
                        <a:t>Προσδοκώμενες</a:t>
                      </a:r>
                      <a:r>
                        <a:rPr lang="el-GR" altLang="en-US" sz="1400" baseline="0" dirty="0" smtClean="0">
                          <a:solidFill>
                            <a:schemeClr val="tx2"/>
                          </a:solidFill>
                          <a:latin typeface="+mj-lt"/>
                          <a:ea typeface="Times New Roman" panose="02020603050405020304" pitchFamily="18" charset="0"/>
                          <a:cs typeface="Times New Roman" panose="02020603050405020304" pitchFamily="18" charset="0"/>
                        </a:rPr>
                        <a:t> </a:t>
                      </a: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Ώρες Άμεσης Εργασίας</a:t>
                      </a:r>
                      <a:r>
                        <a:rPr lang="en-US"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ανά Μο</a:t>
                      </a:r>
                      <a:r>
                        <a:rPr lang="el-GR" altLang="en-US" sz="1400" kern="1200" dirty="0" smtClean="0">
                          <a:solidFill>
                            <a:schemeClr val="tx2"/>
                          </a:solidFill>
                          <a:latin typeface="+mj-lt"/>
                          <a:ea typeface="+mn-ea"/>
                          <a:cs typeface="+mn-cs"/>
                        </a:rPr>
                        <a:t>νάδα</a:t>
                      </a:r>
                      <a:endParaRPr lang="en-US" sz="1400" kern="1200" dirty="0" smtClean="0">
                        <a:solidFill>
                          <a:schemeClr val="tx2"/>
                        </a:solidFill>
                        <a:latin typeface="Tw Cen MT" panose="020B0602020104020603"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2"/>
                          </a:solidFill>
                          <a:latin typeface="Tw Cen MT" panose="020B0602020104020603" pitchFamily="34" charset="0"/>
                        </a:rPr>
                        <a:t>x</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Συνολικές </a:t>
                      </a:r>
                      <a:r>
                        <a:rPr lang="el-GR" altLang="en-US" sz="1400" dirty="0" smtClean="0">
                          <a:solidFill>
                            <a:schemeClr val="tx2"/>
                          </a:solidFill>
                          <a:latin typeface="+mj-lt"/>
                          <a:ea typeface="Times New Roman" panose="02020603050405020304" pitchFamily="18" charset="0"/>
                          <a:cs typeface="Times New Roman" panose="02020603050405020304" pitchFamily="18" charset="0"/>
                        </a:rPr>
                        <a:t>Μονάδες Παραγωγής</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4281359"/>
              </p:ext>
            </p:extLst>
          </p:nvPr>
        </p:nvGraphicFramePr>
        <p:xfrm>
          <a:off x="1143000" y="4648200"/>
          <a:ext cx="6934201" cy="731520"/>
        </p:xfrm>
        <a:graphic>
          <a:graphicData uri="http://schemas.openxmlformats.org/drawingml/2006/table">
            <a:tbl>
              <a:tblPr firstRow="1" bandRow="1">
                <a:tableStyleId>{5940675A-B579-460E-94D1-54222C63F5DA}</a:tableStyleId>
              </a:tblPr>
              <a:tblGrid>
                <a:gridCol w="2559051"/>
                <a:gridCol w="247650"/>
                <a:gridCol w="2063750"/>
                <a:gridCol w="247650"/>
                <a:gridCol w="1816100"/>
              </a:tblGrid>
              <a:tr h="457200">
                <a:tc>
                  <a:txBody>
                    <a:bodyPr/>
                    <a:lstStyle/>
                    <a:p>
                      <a:pPr algn="ct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Συνολικά Κόστη </a:t>
                      </a:r>
                      <a:r>
                        <a:rPr lang="el-GR" altLang="en-US" sz="1400"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Π</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ροϋπολογισθείσας</a:t>
                      </a:r>
                      <a:r>
                        <a:rPr lang="en-US" altLang="en-US" sz="14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Άμεσης Εργασίας</a:t>
                      </a:r>
                      <a:r>
                        <a:rPr lang="en-US" altLang="en-US" sz="1400" dirty="0" smtClean="0">
                          <a:latin typeface="Tw Cen MT" panose="020B0602020104020603" pitchFamily="34" charset="0"/>
                          <a:ea typeface="Times New Roman" panose="02020603050405020304" pitchFamily="18" charset="0"/>
                          <a:cs typeface="Times New Roman" panose="02020603050405020304" pitchFamily="18" charset="0"/>
                        </a:rPr>
                        <a:t> </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sz="1400" dirty="0" smtClean="0">
                          <a:solidFill>
                            <a:schemeClr val="tx2"/>
                          </a:solidFill>
                          <a:latin typeface="+mj-lt"/>
                        </a:rPr>
                        <a:t>=</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Συνολικές Ώρες Άμεσης Εργασίας</a:t>
                      </a:r>
                      <a:r>
                        <a:rPr lang="en-US"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2"/>
                          </a:solidFill>
                          <a:latin typeface="Tw Cen MT" panose="020B0602020104020603" pitchFamily="34" charset="0"/>
                        </a:rPr>
                        <a:t>x</a:t>
                      </a:r>
                      <a:endParaRPr lang="en-US" sz="1400" dirty="0">
                        <a:solidFill>
                          <a:schemeClr val="tx2"/>
                        </a:solidFill>
                        <a:latin typeface="Tw Cen MT" panose="020B06020201040206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Προσδοκώμενο</a:t>
                      </a:r>
                      <a:r>
                        <a:rPr lang="el-GR" altLang="en-US" sz="1400" kern="1200" baseline="0" dirty="0" smtClean="0">
                          <a:solidFill>
                            <a:schemeClr val="tx2"/>
                          </a:solidFill>
                          <a:latin typeface="+mn-lt"/>
                          <a:ea typeface="Times New Roman" panose="02020603050405020304" pitchFamily="18" charset="0"/>
                          <a:cs typeface="Times New Roman" panose="02020603050405020304" pitchFamily="18" charset="0"/>
                        </a:rPr>
                        <a:t> Κόστος </a:t>
                      </a:r>
                      <a:r>
                        <a:rPr lang="el-GR"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Άμεσης Εργασίας</a:t>
                      </a:r>
                      <a:r>
                        <a:rPr lang="en-US" altLang="en-US" sz="1400" dirty="0" smtClean="0">
                          <a:solidFill>
                            <a:schemeClr val="tx2"/>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400" kern="1200" dirty="0" smtClean="0">
                          <a:solidFill>
                            <a:schemeClr val="tx2"/>
                          </a:solidFill>
                          <a:latin typeface="+mn-lt"/>
                          <a:ea typeface="Times New Roman" panose="02020603050405020304" pitchFamily="18" charset="0"/>
                          <a:cs typeface="Times New Roman" panose="02020603050405020304" pitchFamily="18" charset="0"/>
                        </a:rPr>
                        <a:t>ανά Ώρα</a:t>
                      </a:r>
                      <a:endParaRPr lang="en-US" sz="1400" kern="1200" dirty="0" smtClean="0">
                        <a:solidFill>
                          <a:schemeClr val="tx2"/>
                        </a:solidFill>
                        <a:latin typeface="Tw Cen MT" panose="020B0602020104020603"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7391400" cy="914400"/>
          </a:xfrm>
        </p:spPr>
        <p:txBody>
          <a:bodyPr/>
          <a:lstStyle/>
          <a:p>
            <a:r>
              <a:rPr lang="el-GR" altLang="en-US" dirty="0" smtClean="0"/>
              <a:t>ΕΝΟΤΗΤΑ 1: ΕΝΝΟΙΕΣ</a:t>
            </a:r>
            <a:endParaRPr lang="en-US" altLang="en-US" sz="1800" dirty="0" smtClean="0"/>
          </a:p>
        </p:txBody>
      </p:sp>
      <p:sp>
        <p:nvSpPr>
          <p:cNvPr id="5120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a:solidFill>
                  <a:srgbClr val="275CAE"/>
                </a:solidFill>
                <a:latin typeface="Tw Cen MT" panose="020B0602020104020603" pitchFamily="34" charset="0"/>
                <a:cs typeface="Times New Roman" panose="02020603050405020304" pitchFamily="18" charset="0"/>
              </a:rPr>
              <a:t>Σ</a:t>
            </a:r>
            <a:r>
              <a:rPr lang="el-GR" altLang="en-US" b="1" dirty="0" smtClean="0">
                <a:solidFill>
                  <a:srgbClr val="275CAE"/>
                </a:solidFill>
                <a:latin typeface="Tw Cen MT" panose="020B0602020104020603" pitchFamily="34" charset="0"/>
                <a:cs typeface="Times New Roman" panose="02020603050405020304" pitchFamily="18" charset="0"/>
              </a:rPr>
              <a:t>υγκρισιμότητα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ο τρόπος παρουσίασης των πληροφοριών που διευκολύνει τους υπεύθυνους λήψης αποφάσεων να αναγνωρίζουν ομοιότητες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διαφορές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τάσεις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σε διαφορετικές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περιόδους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για την ίδια εταιρεία, αλλά και ανάμεσα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σε διαφορετικές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εταιρείες</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b="1" dirty="0">
                <a:solidFill>
                  <a:srgbClr val="275CAE"/>
                </a:solidFill>
                <a:latin typeface="Tw Cen MT" panose="020B0602020104020603" pitchFamily="34" charset="0"/>
                <a:cs typeface="Times New Roman" panose="02020603050405020304" pitchFamily="18" charset="0"/>
              </a:rPr>
              <a:t>Κ</a:t>
            </a:r>
            <a:r>
              <a:rPr lang="el-GR" altLang="en-US" b="1" dirty="0" smtClean="0">
                <a:solidFill>
                  <a:srgbClr val="275CAE"/>
                </a:solidFill>
                <a:latin typeface="Tw Cen MT" panose="020B0602020104020603" pitchFamily="34" charset="0"/>
                <a:cs typeface="Times New Roman" panose="02020603050405020304" pitchFamily="18" charset="0"/>
              </a:rPr>
              <a:t>ατανόηση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το ποιοτικό χαρακτηριστικό </a:t>
            </a:r>
            <a:r>
              <a:rPr lang="el-GR" altLang="en-US" dirty="0">
                <a:latin typeface="Tw Cen MT" panose="020B0602020104020603" pitchFamily="34" charset="0"/>
                <a:cs typeface="Times New Roman" panose="02020603050405020304" pitchFamily="18" charset="0"/>
              </a:rPr>
              <a:t>των πληροφοριών </a:t>
            </a:r>
            <a:r>
              <a:rPr lang="el-GR" altLang="en-US" dirty="0" smtClean="0">
                <a:latin typeface="Tw Cen MT" panose="020B0602020104020603" pitchFamily="34" charset="0"/>
                <a:cs typeface="Times New Roman" panose="02020603050405020304" pitchFamily="18" charset="0"/>
              </a:rPr>
              <a:t>που διευκολύνει τους χρήστες</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να κατανοήσουν </a:t>
            </a:r>
            <a:r>
              <a:rPr lang="el-GR" altLang="en-US" dirty="0" smtClean="0">
                <a:latin typeface="Tw Cen MT" panose="020B0602020104020603" pitchFamily="34" charset="0"/>
                <a:cs typeface="Times New Roman" panose="02020603050405020304" pitchFamily="18" charset="0"/>
              </a:rPr>
              <a:t>το νόημα των </a:t>
            </a:r>
            <a:r>
              <a:rPr lang="el-GR" altLang="en-US" dirty="0">
                <a:latin typeface="Tw Cen MT" panose="020B0602020104020603" pitchFamily="34" charset="0"/>
                <a:cs typeface="Times New Roman" panose="02020603050405020304" pitchFamily="18" charset="0"/>
              </a:rPr>
              <a:t>πληροφοριών που λαμβάνουν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l-GR" altLang="en-US" dirty="0"/>
              <a:t>Ο Προϋπολογισμός Άμεσης Εργασίας</a:t>
            </a:r>
            <a:r>
              <a:rPr altLang="en-US" dirty="0"/>
              <a:t/>
            </a:r>
            <a:br>
              <a:rPr altLang="en-US" dirty="0"/>
            </a:br>
            <a:r>
              <a:rPr altLang="en-US" sz="1800" dirty="0" smtClean="0"/>
              <a:t>(</a:t>
            </a:r>
            <a:r>
              <a:rPr lang="el-GR" altLang="en-US" sz="1800" dirty="0" smtClean="0"/>
              <a:t>διαφάνεια </a:t>
            </a:r>
            <a:r>
              <a:rPr altLang="en-US" sz="1800" dirty="0" smtClean="0"/>
              <a:t>3 </a:t>
            </a:r>
            <a:r>
              <a:rPr lang="el-GR" altLang="en-US" sz="1800" dirty="0" smtClean="0"/>
              <a:t>από 3</a:t>
            </a:r>
            <a:r>
              <a:rPr altLang="en-US" sz="1800" dirty="0" smtClean="0"/>
              <a:t>)</a:t>
            </a:r>
            <a:endParaRPr altLang="en-US" sz="1800" dirty="0"/>
          </a:p>
        </p:txBody>
      </p:sp>
      <p:sp>
        <p:nvSpPr>
          <p:cNvPr id="7885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3507420905"/>
              </p:ext>
            </p:extLst>
          </p:nvPr>
        </p:nvGraphicFramePr>
        <p:xfrm>
          <a:off x="381000" y="1397000"/>
          <a:ext cx="8458200" cy="271272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1300" b="1" dirty="0" err="1" smtClean="0">
                          <a:solidFill>
                            <a:schemeClr val="tx2"/>
                          </a:solidFill>
                        </a:rPr>
                        <a:t>Framecraft</a:t>
                      </a:r>
                      <a:r>
                        <a:rPr lang="en-US" sz="1300" b="1" baseline="0" dirty="0" smtClean="0">
                          <a:solidFill>
                            <a:schemeClr val="tx2"/>
                          </a:solidFill>
                        </a:rPr>
                        <a:t> Company</a:t>
                      </a:r>
                    </a:p>
                    <a:p>
                      <a:pPr algn="ctr"/>
                      <a:r>
                        <a:rPr lang="el-GR" sz="1300" b="1" baseline="0" dirty="0" smtClean="0">
                          <a:solidFill>
                            <a:schemeClr val="tx2"/>
                          </a:solidFill>
                        </a:rPr>
                        <a:t>Προϋπολογισμός Άμεσης Εργασίας</a:t>
                      </a:r>
                    </a:p>
                    <a:p>
                      <a:pPr algn="ctr"/>
                      <a:r>
                        <a:rPr lang="el-GR" sz="1300" b="1" baseline="0" dirty="0" smtClean="0">
                          <a:solidFill>
                            <a:schemeClr val="tx2"/>
                          </a:solidFill>
                        </a:rPr>
                        <a:t>Για το Έτος που Έληξε στις 31 Δεκεμβρίου</a:t>
                      </a:r>
                      <a:endParaRPr lang="en-US" sz="13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1300" b="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4">
                  <a:txBody>
                    <a:bodyPr/>
                    <a:lstStyle/>
                    <a:p>
                      <a:pPr algn="ctr"/>
                      <a:r>
                        <a:rPr lang="el-GR" sz="1300" b="1" dirty="0" smtClean="0">
                          <a:solidFill>
                            <a:schemeClr val="tx2"/>
                          </a:solidFill>
                        </a:rPr>
                        <a:t>Τρίμηνο</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27000">
                <a:tc>
                  <a:txBody>
                    <a:bodyPr/>
                    <a:lstStyle/>
                    <a:p>
                      <a:endParaRPr lang="en-US" sz="13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1</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2</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3</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4</a:t>
                      </a:r>
                      <a:endParaRPr lang="en-US" sz="13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300" b="1" dirty="0" smtClean="0">
                          <a:solidFill>
                            <a:schemeClr val="tx2"/>
                          </a:solidFill>
                        </a:rPr>
                        <a:t>Έτος</a:t>
                      </a:r>
                      <a:endParaRPr lang="en-US" sz="13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1300" dirty="0" smtClean="0">
                          <a:solidFill>
                            <a:schemeClr val="tx2"/>
                          </a:solidFill>
                        </a:rPr>
                        <a:t>Συνολίκές</a:t>
                      </a:r>
                      <a:r>
                        <a:rPr lang="el-GR" sz="1300" baseline="0" dirty="0" smtClean="0">
                          <a:solidFill>
                            <a:schemeClr val="tx2"/>
                          </a:solidFill>
                        </a:rPr>
                        <a:t> μονάδες παραγωγής</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12.000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28.000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13.000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37.500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300" dirty="0" smtClean="0">
                          <a:solidFill>
                            <a:schemeClr val="tx2"/>
                          </a:solidFill>
                        </a:rPr>
                        <a:t>90.500</a:t>
                      </a:r>
                      <a:endParaRPr lang="en-US" sz="13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64160">
                <a:tc>
                  <a:txBody>
                    <a:bodyPr/>
                    <a:lstStyle/>
                    <a:p>
                      <a:r>
                        <a:rPr lang="el-GR" sz="1300" dirty="0" smtClean="0">
                          <a:solidFill>
                            <a:schemeClr val="tx2"/>
                          </a:solidFill>
                        </a:rPr>
                        <a:t>Ώρες άμεσης εργασίας ανά μονάδα</a:t>
                      </a:r>
                      <a:endParaRPr lang="en-US" sz="13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10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300" dirty="0" smtClean="0">
                          <a:solidFill>
                            <a:schemeClr val="tx2"/>
                          </a:solidFill>
                        </a:rPr>
                        <a:t>Συνολικές ώρες άμεσης εργασίας </a:t>
                      </a:r>
                      <a:endParaRPr lang="en-US" sz="13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none" dirty="0" smtClean="0">
                          <a:solidFill>
                            <a:schemeClr val="tx2"/>
                          </a:solidFill>
                        </a:rPr>
                        <a:t>1.</a:t>
                      </a:r>
                      <a:r>
                        <a:rPr lang="el-GR" sz="1300" u="none" dirty="0" smtClean="0">
                          <a:solidFill>
                            <a:schemeClr val="tx2"/>
                          </a:solidFill>
                        </a:rPr>
                        <a:t>2</a:t>
                      </a:r>
                      <a:r>
                        <a:rPr lang="en-US" sz="1300" u="none" dirty="0" smtClean="0">
                          <a:solidFill>
                            <a:schemeClr val="tx2"/>
                          </a:solidFill>
                        </a:rPr>
                        <a:t>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none" dirty="0" smtClean="0">
                          <a:solidFill>
                            <a:schemeClr val="tx2"/>
                          </a:solidFill>
                        </a:rPr>
                        <a:t>2.800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none" dirty="0" smtClean="0">
                          <a:solidFill>
                            <a:schemeClr val="tx2"/>
                          </a:solidFill>
                        </a:rPr>
                        <a:t>1.300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none" dirty="0" smtClean="0">
                          <a:solidFill>
                            <a:schemeClr val="tx2"/>
                          </a:solidFill>
                        </a:rPr>
                        <a:t>3.750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none" dirty="0" smtClean="0">
                          <a:solidFill>
                            <a:schemeClr val="tx2"/>
                          </a:solidFill>
                        </a:rPr>
                        <a:t>9.050</a:t>
                      </a:r>
                      <a:endParaRPr lang="en-US" sz="13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Κόστος άμεσης εργασίας ανά ώρα</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a:t>
                      </a:r>
                      <a:r>
                        <a:rPr lang="el-GR" sz="1300" u="sng" dirty="0" smtClean="0">
                          <a:solidFill>
                            <a:schemeClr val="tx2"/>
                          </a:solidFill>
                        </a:rPr>
                        <a:t>6</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a:t>
                      </a:r>
                      <a:r>
                        <a:rPr lang="el-GR" sz="1300" u="sng" smtClean="0">
                          <a:solidFill>
                            <a:schemeClr val="tx2"/>
                          </a:solidFill>
                        </a:rPr>
                        <a:t>6</a:t>
                      </a:r>
                      <a:r>
                        <a:rPr lang="en-US" sz="1300" u="sng"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a:t>
                      </a:r>
                      <a:r>
                        <a:rPr lang="el-GR" sz="1300" u="sng" smtClean="0">
                          <a:solidFill>
                            <a:schemeClr val="tx2"/>
                          </a:solidFill>
                        </a:rPr>
                        <a:t>6</a:t>
                      </a:r>
                      <a:r>
                        <a:rPr lang="en-US" sz="1300" u="sng"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smtClean="0">
                          <a:solidFill>
                            <a:schemeClr val="tx2"/>
                          </a:solidFill>
                        </a:rPr>
                        <a:t>x </a:t>
                      </a:r>
                      <a:r>
                        <a:rPr lang="el-GR" sz="1300" u="sng" smtClean="0">
                          <a:solidFill>
                            <a:schemeClr val="tx2"/>
                          </a:solidFill>
                        </a:rPr>
                        <a:t>6</a:t>
                      </a:r>
                      <a:r>
                        <a:rPr lang="en-US" sz="1300" u="sng"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x </a:t>
                      </a:r>
                      <a:r>
                        <a:rPr lang="el-GR" sz="1300" u="sng" dirty="0" smtClean="0">
                          <a:solidFill>
                            <a:schemeClr val="tx2"/>
                          </a:solidFill>
                        </a:rPr>
                        <a:t>6</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dirty="0" smtClean="0">
                          <a:solidFill>
                            <a:schemeClr val="tx2"/>
                          </a:solidFill>
                        </a:rPr>
                        <a:t>Συνολικό</a:t>
                      </a:r>
                      <a:r>
                        <a:rPr lang="el-GR" sz="1300" baseline="0" dirty="0" smtClean="0">
                          <a:solidFill>
                            <a:schemeClr val="tx2"/>
                          </a:solidFill>
                        </a:rPr>
                        <a:t> κόστος </a:t>
                      </a:r>
                      <a:r>
                        <a:rPr lang="el-GR" sz="1300" dirty="0" smtClean="0">
                          <a:solidFill>
                            <a:schemeClr val="tx2"/>
                          </a:solidFill>
                        </a:rPr>
                        <a:t>άμεσης εργασίας </a:t>
                      </a:r>
                      <a:endParaRPr lang="en-US" sz="13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300" u="sng" dirty="0" smtClean="0">
                          <a:solidFill>
                            <a:schemeClr val="tx2"/>
                          </a:solidFill>
                        </a:rPr>
                        <a:t>7.</a:t>
                      </a:r>
                      <a:r>
                        <a:rPr lang="el-GR" sz="1300" u="sng" dirty="0" smtClean="0">
                          <a:solidFill>
                            <a:schemeClr val="tx2"/>
                          </a:solidFill>
                        </a:rPr>
                        <a:t>2</a:t>
                      </a:r>
                      <a:r>
                        <a:rPr lang="en-US" sz="1300" u="sng" dirty="0" smtClean="0">
                          <a:solidFill>
                            <a:schemeClr val="tx2"/>
                          </a:solidFill>
                        </a:rPr>
                        <a:t>00$</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sng" dirty="0" smtClean="0">
                          <a:solidFill>
                            <a:schemeClr val="tx2"/>
                          </a:solidFill>
                        </a:rPr>
                        <a:t>16.800</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sng" dirty="0" smtClean="0">
                          <a:solidFill>
                            <a:schemeClr val="tx2"/>
                          </a:solidFill>
                        </a:rPr>
                        <a:t>7.800</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sng" dirty="0" smtClean="0">
                          <a:solidFill>
                            <a:schemeClr val="tx2"/>
                          </a:solidFill>
                        </a:rPr>
                        <a:t>22.500</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l-GR" sz="1300" u="sng" dirty="0" smtClean="0">
                          <a:solidFill>
                            <a:schemeClr val="tx2"/>
                          </a:solidFill>
                        </a:rPr>
                        <a:t>54.300</a:t>
                      </a:r>
                      <a:r>
                        <a:rPr lang="en-US" sz="1300" u="sng" dirty="0" smtClean="0">
                          <a:solidFill>
                            <a:schemeClr val="tx2"/>
                          </a:solidFill>
                        </a:rPr>
                        <a:t>$</a:t>
                      </a:r>
                      <a:endParaRPr lang="en-US" sz="1300" u="sng"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l-GR" altLang="en-US" dirty="0" smtClean="0"/>
              <a:t>Ο Προϋπολογισμός </a:t>
            </a:r>
            <a:r>
              <a:rPr lang="el-GR" altLang="en-US" dirty="0"/>
              <a:t>Γ</a:t>
            </a:r>
            <a:r>
              <a:rPr lang="el-GR" altLang="en-US" dirty="0" smtClean="0"/>
              <a:t>ενικών </a:t>
            </a:r>
            <a:r>
              <a:rPr lang="el-GR" altLang="en-US" dirty="0"/>
              <a:t>Β</a:t>
            </a:r>
            <a:r>
              <a:rPr lang="el-GR" altLang="en-US" dirty="0" smtClean="0"/>
              <a:t>ιομηχανικών </a:t>
            </a:r>
            <a:r>
              <a:rPr lang="el-GR" altLang="en-US" dirty="0"/>
              <a:t>Ε</a:t>
            </a:r>
            <a:r>
              <a:rPr lang="el-GR" altLang="en-US" dirty="0" smtClean="0"/>
              <a:t>ξόδων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Ένας </a:t>
            </a:r>
            <a:r>
              <a:rPr lang="el-GR" altLang="en-US" sz="2400" b="1" dirty="0" smtClean="0">
                <a:solidFill>
                  <a:srgbClr val="275CAE"/>
                </a:solidFill>
                <a:latin typeface="Tw Cen MT" panose="020B0602020104020603" pitchFamily="34" charset="0"/>
                <a:cs typeface="Times New Roman" panose="02020603050405020304" pitchFamily="18" charset="0"/>
              </a:rPr>
              <a:t>προϋπολογισμός γενικών βιομηχανικών εξόδων</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παρουσιάζει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τα αναμενόμενα κόστη παραγωγής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εκτός του κόστους άμεσων υλικών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άμεσης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το οποίο </a:t>
            </a:r>
            <a:r>
              <a:rPr lang="el-GR" altLang="en-US" sz="2400" dirty="0">
                <a:latin typeface="Tw Cen MT" panose="020B0602020104020603" pitchFamily="34" charset="0"/>
                <a:cs typeface="Times New Roman" panose="02020603050405020304" pitchFamily="18" charset="0"/>
              </a:rPr>
              <a:t>πρέπει να </a:t>
            </a:r>
            <a:r>
              <a:rPr lang="el-GR" altLang="en-US" sz="2400" dirty="0" smtClean="0">
                <a:latin typeface="Tw Cen MT" panose="020B0602020104020603" pitchFamily="34" charset="0"/>
                <a:cs typeface="Times New Roman" panose="02020603050405020304" pitchFamily="18" charset="0"/>
              </a:rPr>
              <a:t>πραγματοποιηθεί </a:t>
            </a:r>
            <a:r>
              <a:rPr lang="el-GR" altLang="en-US" sz="2400" dirty="0">
                <a:latin typeface="Tw Cen MT" panose="020B0602020104020603" pitchFamily="34" charset="0"/>
                <a:cs typeface="Times New Roman" panose="02020603050405020304" pitchFamily="18" charset="0"/>
              </a:rPr>
              <a:t>για την κάλυψη των αναγκών </a:t>
            </a:r>
            <a:r>
              <a:rPr lang="el-GR" altLang="en-US" sz="2400" dirty="0" smtClean="0">
                <a:latin typeface="Tw Cen MT" panose="020B0602020104020603" pitchFamily="34" charset="0"/>
                <a:cs typeface="Times New Roman" panose="02020603050405020304" pitchFamily="18" charset="0"/>
              </a:rPr>
              <a:t>παραγωγής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Έχει δύο σκοπούς:</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ενσωματωθούν οι προϋπολογισμοί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γενικών βιομηχανικών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εξόδων που αναπτύχθηκαν από τους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μάνατζερ 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τμημάτων παραγωγής και παραγωγής.</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Να ομαδοποιήσει πληροφορίες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για τον υπολογισμό των γενικών βιομηχανικών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εξόδων της επόμενης λογιστικής περιόδου.</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τον προϋπολογισμό γενικών βιομηχανικών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εξόδων της </a:t>
            </a:r>
            <a:r>
              <a:rPr lang="en-US" altLang="en-US" sz="2000"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98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n-US" dirty="0"/>
              <a:t>Ο Προϋπολογισμός Γενικών Βιομηχανικών Εξόδων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8089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3922138387"/>
              </p:ext>
            </p:extLst>
          </p:nvPr>
        </p:nvGraphicFramePr>
        <p:xfrm>
          <a:off x="381000" y="1143000"/>
          <a:ext cx="8458200" cy="5360504"/>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900" b="1" dirty="0" err="1" smtClean="0">
                          <a:solidFill>
                            <a:schemeClr val="tx2"/>
                          </a:solidFill>
                        </a:rPr>
                        <a:t>Framecraft</a:t>
                      </a:r>
                      <a:r>
                        <a:rPr lang="en-US" sz="900" b="1" baseline="0" dirty="0" smtClean="0">
                          <a:solidFill>
                            <a:schemeClr val="tx2"/>
                          </a:solidFill>
                        </a:rPr>
                        <a:t> Company</a:t>
                      </a:r>
                    </a:p>
                    <a:p>
                      <a:pPr algn="ctr"/>
                      <a:r>
                        <a:rPr lang="el-GR" altLang="en-US" sz="900" b="1" dirty="0" smtClean="0">
                          <a:solidFill>
                            <a:schemeClr val="tx2"/>
                          </a:solidFill>
                        </a:rPr>
                        <a:t>Προϋπολογισμός Γενικών Βιομηχανικών Εξόδων</a:t>
                      </a:r>
                      <a:endParaRPr lang="en-US" altLang="en-US" sz="900" b="1" dirty="0" smtClean="0">
                        <a:solidFill>
                          <a:schemeClr val="tx2"/>
                        </a:solidFill>
                      </a:endParaRPr>
                    </a:p>
                    <a:p>
                      <a:pPr algn="ctr"/>
                      <a:r>
                        <a:rPr lang="el-GR" sz="900" b="1" baseline="0" dirty="0" smtClean="0">
                          <a:solidFill>
                            <a:schemeClr val="tx2"/>
                          </a:solidFill>
                        </a:rPr>
                        <a:t>Για το Έτος που Έληξε στις 31 Δεκεμβρίου</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9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l-GR" sz="900" b="1" dirty="0" smtClean="0">
                          <a:solidFill>
                            <a:schemeClr val="tx2"/>
                          </a:solidFill>
                        </a:rPr>
                        <a:t>Τρίμηνο</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7000">
                <a:tc>
                  <a:txBody>
                    <a:bodyPr/>
                    <a:lstStyle/>
                    <a:p>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900" b="1" dirty="0" smtClean="0">
                          <a:solidFill>
                            <a:schemeClr val="tx2"/>
                          </a:solidFill>
                        </a:rPr>
                        <a:t>1</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900" b="1" dirty="0" smtClean="0">
                          <a:solidFill>
                            <a:schemeClr val="tx2"/>
                          </a:solidFill>
                        </a:rPr>
                        <a:t>2</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900" b="1" dirty="0" smtClean="0">
                          <a:solidFill>
                            <a:schemeClr val="tx2"/>
                          </a:solidFill>
                        </a:rPr>
                        <a:t>3</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900" b="1" dirty="0" smtClean="0">
                          <a:solidFill>
                            <a:schemeClr val="tx2"/>
                          </a:solidFill>
                        </a:rPr>
                        <a:t>4</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900" b="1" dirty="0" smtClean="0">
                          <a:solidFill>
                            <a:schemeClr val="tx2"/>
                          </a:solidFill>
                        </a:rPr>
                        <a:t>Έτος</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900" b="1" dirty="0" smtClean="0">
                          <a:solidFill>
                            <a:schemeClr val="tx2"/>
                          </a:solidFill>
                        </a:rPr>
                        <a:t>Συνολίκές</a:t>
                      </a:r>
                      <a:r>
                        <a:rPr lang="el-GR" sz="900" b="1" baseline="0" dirty="0" smtClean="0">
                          <a:solidFill>
                            <a:schemeClr val="tx2"/>
                          </a:solidFill>
                        </a:rPr>
                        <a:t> μονάδες παραγωγής</a:t>
                      </a:r>
                      <a:endParaRPr lang="en-US" sz="9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dirty="0" smtClean="0">
                          <a:solidFill>
                            <a:schemeClr val="tx2"/>
                          </a:solidFill>
                        </a:rPr>
                        <a:t>12.000</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smtClean="0">
                          <a:solidFill>
                            <a:schemeClr val="tx2"/>
                          </a:solidFill>
                        </a:rPr>
                        <a:t>28.000</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dirty="0" smtClean="0">
                          <a:solidFill>
                            <a:schemeClr val="tx2"/>
                          </a:solidFill>
                        </a:rPr>
                        <a:t>13.000</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smtClean="0">
                          <a:solidFill>
                            <a:schemeClr val="tx2"/>
                          </a:solidFill>
                        </a:rPr>
                        <a:t>37.500</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smtClean="0">
                          <a:solidFill>
                            <a:schemeClr val="tx2"/>
                          </a:solidFill>
                        </a:rPr>
                        <a:t>90.500</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44780">
                <a:tc>
                  <a:txBody>
                    <a:bodyPr/>
                    <a:lstStyle/>
                    <a:p>
                      <a:r>
                        <a:rPr lang="el-GR" sz="900" dirty="0" smtClean="0">
                          <a:solidFill>
                            <a:schemeClr val="tx2"/>
                          </a:solidFill>
                        </a:rPr>
                        <a:t>Μεταβλητά</a:t>
                      </a:r>
                      <a:r>
                        <a:rPr lang="el-GR" sz="900" baseline="0" dirty="0" smtClean="0">
                          <a:solidFill>
                            <a:schemeClr val="tx2"/>
                          </a:solidFill>
                        </a:rPr>
                        <a:t> γενικά βιομηχανικά έξοδα:*</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r>
                        <a:rPr lang="el-GR" sz="900" dirty="0" smtClean="0">
                          <a:solidFill>
                            <a:schemeClr val="tx2"/>
                          </a:solidFill>
                        </a:rPr>
                        <a:t>Αναλώσιμα</a:t>
                      </a:r>
                      <a:r>
                        <a:rPr lang="el-GR" sz="900" baseline="0" dirty="0" smtClean="0">
                          <a:solidFill>
                            <a:schemeClr val="tx2"/>
                          </a:solidFill>
                        </a:rPr>
                        <a:t> εργοστασίου (0.18$)</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2.160$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5.040$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2.340$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6.750$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16.290$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r>
                        <a:rPr lang="el-GR" sz="900" dirty="0" smtClean="0">
                          <a:solidFill>
                            <a:schemeClr val="tx2"/>
                          </a:solidFill>
                        </a:rPr>
                        <a:t>Παροχές εργασζομένων (0.24$)</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2.880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6.720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3.120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9.000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21.720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900" dirty="0" smtClean="0">
                          <a:solidFill>
                            <a:schemeClr val="tx2"/>
                          </a:solidFill>
                        </a:rPr>
                        <a:t>Έλεγχος (0.09$)</a:t>
                      </a:r>
                      <a:endParaRPr lang="en-US" sz="9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1.080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2.520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1.170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3.375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8.145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Συντήρηση και επισκευές</a:t>
                      </a:r>
                      <a:r>
                        <a:rPr lang="el-GR" sz="900" baseline="0" dirty="0" smtClean="0">
                          <a:solidFill>
                            <a:schemeClr val="tx2"/>
                          </a:solidFill>
                        </a:rPr>
                        <a:t> (0.16$)</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1.920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4.480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2.080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6.000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14.480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Υπηρεσίες Κοινής Ωφέλειας (0.30$)</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8.400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3.900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11.250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27.150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Συνολικά μεταβλητά κόστη γενικών βιομηχανικών εξόδων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11.640$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27.160$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12.610$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36.375$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87.785$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Σταθερά κόστη γενικών βιομηχανικών εξόδων: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Αποσβέσεις - μηχανημάτων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2.810$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2.810$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2.810$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2.810$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11.240$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Αποσβέσεις - κτηρίων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3.225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smtClean="0">
                          <a:solidFill>
                            <a:schemeClr val="tx2"/>
                          </a:solidFill>
                          <a:effectLst/>
                        </a:rPr>
                        <a:t>3.225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3.225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3.225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12.900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51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Εποπτεία</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9.000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9.000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9.000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9.000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36.000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59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Συντήρηση και επισκευές</a:t>
                      </a:r>
                      <a:r>
                        <a:rPr lang="el-GR" sz="900" baseline="0" dirty="0" smtClean="0">
                          <a:solidFill>
                            <a:schemeClr val="tx2"/>
                          </a:solidFill>
                        </a:rPr>
                        <a:t> </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2.150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8.600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Λοιπά </a:t>
                      </a:r>
                      <a:r>
                        <a:rPr lang="el-GR" sz="900" baseline="0" dirty="0" smtClean="0">
                          <a:solidFill>
                            <a:schemeClr val="tx2"/>
                          </a:solidFill>
                        </a:rPr>
                        <a:t>γενικά βιομηχανικά έξοδα</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3.630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3.630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3.630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3.630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14.520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263813">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Συνολικά σταθερά κόστη γενικών βιομηχανικών εξόδων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20.815$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smtClean="0">
                          <a:solidFill>
                            <a:schemeClr val="tx2"/>
                          </a:solidFill>
                          <a:effectLst/>
                        </a:rPr>
                        <a:t>20.815$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smtClean="0">
                          <a:solidFill>
                            <a:schemeClr val="tx2"/>
                          </a:solidFill>
                          <a:effectLst/>
                        </a:rPr>
                        <a:t>20.815$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20.815$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83.260$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en-US"/>
                    </a:p>
                  </a:txBody>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Συνολικά κόστη γενικών βιομηχανικών εξόδων</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32.455$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47.975$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33.425$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57.190$</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900" b="0" u="none" dirty="0" smtClean="0">
                          <a:solidFill>
                            <a:schemeClr val="tx2"/>
                          </a:solidFill>
                          <a:effectLst/>
                        </a:rPr>
                        <a:t>171.045$</a:t>
                      </a:r>
                      <a:endParaRPr lang="en-US" sz="9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2"/>
                          </a:solidFill>
                        </a:rPr>
                        <a:t>*τα ποσά στις παρενθέσεις είναι μεταβλητά</a:t>
                      </a:r>
                      <a:r>
                        <a:rPr lang="el-GR" sz="900" baseline="0" dirty="0" smtClean="0">
                          <a:solidFill>
                            <a:schemeClr val="tx2"/>
                          </a:solidFill>
                        </a:rPr>
                        <a:t> κόστη μονάδας</a:t>
                      </a:r>
                      <a:endParaRPr lang="en-US" sz="9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l-GR" altLang="en-US" dirty="0"/>
              <a:t>Ο Προϋπολογισμός Γενικών Βιομηχανικών Εξόδων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3</a:t>
            </a:r>
            <a:r>
              <a:rPr lang="en-US" altLang="en-US" sz="1800" dirty="0" smtClean="0"/>
              <a:t>)</a:t>
            </a:r>
          </a:p>
        </p:txBody>
      </p:sp>
      <p:sp>
        <p:nvSpPr>
          <p:cNvPr id="3" name="Content Placeholder 2"/>
          <p:cNvSpPr>
            <a:spLocks noGrp="1"/>
          </p:cNvSpPr>
          <p:nvPr>
            <p:ph idx="1"/>
          </p:nvPr>
        </p:nvSpPr>
        <p:spPr>
          <a:xfrm>
            <a:off x="838200" y="1447800"/>
            <a:ext cx="7772400" cy="4343400"/>
          </a:xfrm>
        </p:spPr>
        <p:txBody>
          <a:bodyPr/>
          <a:lstStyle/>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Όπως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παρουσιάζεται στην προηγούμενη διαφάνεια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προτιμά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ομαδοποιεί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τις πληροφορίες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μεταβλητά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σταθερά κόστη προκειμένου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διευκολύνει την ανάλυση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κόστους-όγκου-κέρδους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 ενιαίος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συντελεστής καταλογισμού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γενικών βιομηχανικών εξόδων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υπολογίζεται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χρησιμοποιώντας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τον ακόλουθο τύπο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buFontTx/>
              <a:buNone/>
            </a:pP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Προσδοκώμενα Συνολικά Γενικά Βιομηχανικά Έξοδα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Προσδοκώμενες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Συνολικές Ώρες Άμεσης Εργασίας</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 προκαθορισμένος συντελεστής καταλογισμού γενικών βιομηχανικών εξόδων</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ο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buFontTx/>
              <a:buNone/>
            </a:pP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171</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045</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 9</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050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ώρες άμεσης εργασίας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 </a:t>
            </a:r>
            <a:r>
              <a:rPr lang="en-US" altLang="en-US" sz="1600" u="sng" dirty="0" smtClean="0">
                <a:latin typeface="Tw Cen MT" panose="020B0602020104020603" pitchFamily="34" charset="0"/>
                <a:ea typeface="Times New Roman" panose="02020603050405020304" pitchFamily="18" charset="0"/>
                <a:cs typeface="Times New Roman" panose="02020603050405020304" pitchFamily="18" charset="0"/>
              </a:rPr>
              <a:t>18.90</a:t>
            </a:r>
            <a:r>
              <a:rPr lang="el-GR" altLang="en-US" sz="1600" u="sng"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ανά ώρα άμεσης εργασίας</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r>
              <a:rPr lang="el-GR" altLang="en-US" sz="1800" i="1" dirty="0" smtClean="0">
                <a:latin typeface="Tw Cen MT" panose="020B0602020104020603" pitchFamily="34" charset="0"/>
                <a:ea typeface="Times New Roman" panose="02020603050405020304" pitchFamily="18" charset="0"/>
                <a:cs typeface="Times New Roman" panose="02020603050405020304" pitchFamily="18" charset="0"/>
              </a:rPr>
              <a:t>ή</a:t>
            </a:r>
            <a:endParaRPr lang="en-US" altLang="en-US" sz="1800" i="1"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18.90</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ανά ώρα άμεσης εργασίας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x 0.10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ώρα άμεσης εργασίας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ανά μονάδα </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buFontTx/>
              <a:buNone/>
            </a:pPr>
            <a:r>
              <a:rPr lang="en-US" altLang="en-US" sz="1600" u="sng" dirty="0" smtClean="0">
                <a:latin typeface="Tw Cen MT" panose="020B0602020104020603" pitchFamily="34" charset="0"/>
                <a:ea typeface="Times New Roman" panose="02020603050405020304" pitchFamily="18" charset="0"/>
                <a:cs typeface="Times New Roman" panose="02020603050405020304" pitchFamily="18" charset="0"/>
              </a:rPr>
              <a:t>1.89</a:t>
            </a:r>
            <a:r>
              <a:rPr lang="el-GR" altLang="en-US" sz="1600" u="sng"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ανά παραχθείσα μονάδα</a:t>
            </a:r>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19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152400"/>
            <a:ext cx="8382000" cy="914400"/>
          </a:xfrm>
        </p:spPr>
        <p:txBody>
          <a:bodyPr/>
          <a:lstStyle/>
          <a:p>
            <a:r>
              <a:rPr lang="el-GR" altLang="en-US" dirty="0" smtClean="0"/>
              <a:t>Ο Προϋπολογισμός </a:t>
            </a:r>
            <a:r>
              <a:rPr lang="el-GR" altLang="en-US" dirty="0"/>
              <a:t>Δ</a:t>
            </a:r>
            <a:r>
              <a:rPr lang="el-GR" altLang="en-US" dirty="0" smtClean="0"/>
              <a:t>απανών Διοίκησης και Διάθεσης</a:t>
            </a:r>
            <a:r>
              <a:rPr lang="en-US" altLang="en-US" dirty="0" smtClean="0"/>
              <a:t>  </a:t>
            </a: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Ένας</a:t>
            </a:r>
            <a:r>
              <a:rPr lang="en-US" altLang="en-US" sz="2000" dirty="0" smtClean="0">
                <a:latin typeface="Tw Cen MT" panose="020B0602020104020603" pitchFamily="34" charset="0"/>
                <a:cs typeface="Times New Roman" panose="02020603050405020304" pitchFamily="18" charset="0"/>
              </a:rPr>
              <a:t> </a:t>
            </a:r>
            <a:r>
              <a:rPr lang="el-GR" altLang="en-US" sz="2000" b="1" dirty="0" smtClean="0">
                <a:solidFill>
                  <a:srgbClr val="275CAE"/>
                </a:solidFill>
                <a:latin typeface="Tw Cen MT" panose="020B0602020104020603" pitchFamily="34" charset="0"/>
                <a:cs typeface="Times New Roman" panose="02020603050405020304" pitchFamily="18" charset="0"/>
              </a:rPr>
              <a:t>προϋπολογισμός δαπανών διοίκησης και διάθεσης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παρουσιάζει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τα λειτουργικό έξοδα</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εκτός εκείνων που σχετίζονται με την </a:t>
            </a:r>
            <a:r>
              <a:rPr lang="el-GR" altLang="en-US" sz="2000" dirty="0" smtClean="0">
                <a:latin typeface="Tw Cen MT" panose="020B0602020104020603" pitchFamily="34" charset="0"/>
                <a:cs typeface="Times New Roman" panose="02020603050405020304" pitchFamily="18" charset="0"/>
              </a:rPr>
              <a:t>παραγωγή και που απαιτούνται </a:t>
            </a:r>
            <a:r>
              <a:rPr lang="el-GR" altLang="en-US" sz="2000" dirty="0">
                <a:latin typeface="Tw Cen MT" panose="020B0602020104020603" pitchFamily="34" charset="0"/>
                <a:cs typeface="Times New Roman" panose="02020603050405020304" pitchFamily="18" charset="0"/>
              </a:rPr>
              <a:t>για την υποστήριξη των πωλήσεων και των συνολικών </a:t>
            </a:r>
            <a:r>
              <a:rPr lang="el-GR" altLang="en-US" sz="2000" dirty="0" smtClean="0">
                <a:latin typeface="Tw Cen MT" panose="020B0602020104020603" pitchFamily="34" charset="0"/>
                <a:cs typeface="Times New Roman" panose="02020603050405020304" pitchFamily="18" charset="0"/>
              </a:rPr>
              <a:t>λειτουργιών κατά </a:t>
            </a:r>
            <a:r>
              <a:rPr lang="el-GR" altLang="en-US" sz="2000" dirty="0">
                <a:latin typeface="Tw Cen MT" panose="020B0602020104020603" pitchFamily="34" charset="0"/>
                <a:cs typeface="Times New Roman" panose="02020603050405020304" pitchFamily="18" charset="0"/>
              </a:rPr>
              <a:t>τη διάρκεια μιας </a:t>
            </a:r>
            <a:r>
              <a:rPr lang="el-GR" altLang="en-US" sz="2000" dirty="0" smtClean="0">
                <a:latin typeface="Tw Cen MT" panose="020B0602020104020603" pitchFamily="34" charset="0"/>
                <a:cs typeface="Times New Roman" panose="02020603050405020304" pitchFamily="18" charset="0"/>
              </a:rPr>
              <a:t>περιόδου</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προϋπολογισμό δαπανών διοίκησης και διάθεσης της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18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ομαδοποιεί</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τις δαπάνες διοίκησης και διάθεσής της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σε μεταβλητά και σταθερά</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στοιχεία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προκειμένου να εξυπηρετηθεί ο σκοπός της ανάλυσης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συμπεριφοράς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του κόστους</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ανάλυσης </a:t>
            </a:r>
            <a:r>
              <a:rPr lang="el-GR" altLang="en-US" sz="1800" dirty="0">
                <a:latin typeface="Tw Cen MT" panose="020B0602020104020603" pitchFamily="34" charset="0"/>
                <a:ea typeface="Arial Unicode MS" panose="020B0604020202020204" pitchFamily="34" charset="-128"/>
                <a:cs typeface="Tw Cen MT" panose="020B0602020104020603" pitchFamily="34" charset="0"/>
              </a:rPr>
              <a:t>κόστους-όγκου-κέρδους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του σχεδιασμού 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κερδών</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αριθμός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πωληθέντων μονάδων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όχι των παραχθέντων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χρησιμοποιούνται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γαι τον υπολογισμό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Arial Unicode MS" panose="020B0604020202020204" pitchFamily="34" charset="-128"/>
                <a:cs typeface="Tw Cen MT" panose="020B0602020104020603" pitchFamily="34" charset="0"/>
              </a:rPr>
              <a:t>του προϋπολογισμού αυτού καθώς </a:t>
            </a:r>
            <a:r>
              <a:rPr lang="el-GR" altLang="en-US" sz="1800" dirty="0" smtClean="0">
                <a:latin typeface="Tw Cen MT" panose="020B0602020104020603" pitchFamily="34" charset="0"/>
                <a:ea typeface="Arial Unicode MS" panose="020B0604020202020204" pitchFamily="34" charset="-128"/>
                <a:cs typeface="Tw Cen MT" panose="020B0602020104020603" pitchFamily="34" charset="0"/>
              </a:rPr>
              <a:t>οι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δαπάνες διοίκησης και διάθεσής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προκαλούνται από τις πωλήσεις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όχι από την παραγωγή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29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52400"/>
            <a:ext cx="8382000" cy="914400"/>
          </a:xfrm>
        </p:spPr>
        <p:txBody>
          <a:bodyPr/>
          <a:lstStyle/>
          <a:p>
            <a:r>
              <a:rPr lang="el-GR" altLang="en-US" dirty="0"/>
              <a:t>Ο Προϋπολογισμός Δαπανών Διοίκησης και </a:t>
            </a:r>
            <a:r>
              <a:rPr lang="el-GR" altLang="en-US" dirty="0" smtClean="0"/>
              <a:t>Διάθεσης </a:t>
            </a: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8397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515708273"/>
              </p:ext>
            </p:extLst>
          </p:nvPr>
        </p:nvGraphicFramePr>
        <p:xfrm>
          <a:off x="381000" y="1143000"/>
          <a:ext cx="8458200" cy="515112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1000" b="1" dirty="0" err="1" smtClean="0">
                          <a:solidFill>
                            <a:schemeClr val="tx2"/>
                          </a:solidFill>
                        </a:rPr>
                        <a:t>Framecraft</a:t>
                      </a:r>
                      <a:r>
                        <a:rPr lang="en-US" sz="1000" b="1" baseline="0" dirty="0" smtClean="0">
                          <a:solidFill>
                            <a:schemeClr val="tx2"/>
                          </a:solidFill>
                        </a:rPr>
                        <a:t> Company</a:t>
                      </a:r>
                    </a:p>
                    <a:p>
                      <a:pPr algn="ctr"/>
                      <a:r>
                        <a:rPr lang="el-GR" altLang="en-US" sz="1000" b="1" dirty="0" smtClean="0">
                          <a:solidFill>
                            <a:schemeClr val="tx2"/>
                          </a:solidFill>
                        </a:rPr>
                        <a:t>Προϋπολογισμός Δαπανών</a:t>
                      </a:r>
                      <a:r>
                        <a:rPr lang="el-GR" altLang="en-US" sz="1000" b="1" baseline="0" dirty="0" smtClean="0">
                          <a:solidFill>
                            <a:schemeClr val="tx2"/>
                          </a:solidFill>
                        </a:rPr>
                        <a:t> Διοίκησης και Διάθεσης</a:t>
                      </a:r>
                      <a:endParaRPr lang="en-US" altLang="en-US" sz="1000" b="1" dirty="0" smtClean="0">
                        <a:solidFill>
                          <a:schemeClr val="tx2"/>
                        </a:solidFill>
                      </a:endParaRPr>
                    </a:p>
                    <a:p>
                      <a:pPr algn="ctr"/>
                      <a:r>
                        <a:rPr lang="el-GR" sz="1000" b="1" baseline="0" dirty="0" smtClean="0">
                          <a:solidFill>
                            <a:schemeClr val="tx2"/>
                          </a:solidFill>
                        </a:rPr>
                        <a:t>Για το Έτος που Έληξε στις 31 Δεκεμβρίου</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10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l-GR" sz="1000" b="1" dirty="0" smtClean="0">
                          <a:solidFill>
                            <a:schemeClr val="tx2"/>
                          </a:solidFill>
                        </a:rPr>
                        <a:t>Τρίμηνο</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7000">
                <a:tc>
                  <a:txBody>
                    <a:bodyPr/>
                    <a:lstStyle/>
                    <a:p>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1</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2</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3</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4</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smtClean="0">
                          <a:solidFill>
                            <a:schemeClr val="tx2"/>
                          </a:solidFill>
                        </a:rPr>
                        <a:t>Έτος</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1000" b="1" dirty="0" smtClean="0">
                          <a:solidFill>
                            <a:schemeClr val="tx2"/>
                          </a:solidFill>
                        </a:rPr>
                        <a:t>Συνολίκές</a:t>
                      </a:r>
                      <a:r>
                        <a:rPr lang="el-GR" sz="1000" b="1" baseline="0" dirty="0" smtClean="0">
                          <a:solidFill>
                            <a:schemeClr val="tx2"/>
                          </a:solidFill>
                        </a:rPr>
                        <a:t> μονάδες παραγωγής</a:t>
                      </a:r>
                      <a:endParaRPr lang="en-US" sz="10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10.000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30.000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10.000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40.000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90.000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44780">
                <a:tc>
                  <a:txBody>
                    <a:bodyPr/>
                    <a:lstStyle/>
                    <a:p>
                      <a:r>
                        <a:rPr lang="el-GR" sz="1000" dirty="0" smtClean="0">
                          <a:solidFill>
                            <a:schemeClr val="tx2"/>
                          </a:solidFill>
                        </a:rPr>
                        <a:t>Μεταβλητές Δαπάνες Διοίκησης και Διάθεσης:*</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r>
                        <a:rPr lang="el-GR" sz="1000" dirty="0" smtClean="0">
                          <a:solidFill>
                            <a:schemeClr val="tx2"/>
                          </a:solidFill>
                        </a:rPr>
                        <a:t>Έξοδα αποστολής (0.08$)</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800$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2.400$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800$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3.200$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7.200$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r>
                        <a:rPr lang="el-GR" sz="1000" dirty="0" smtClean="0">
                          <a:solidFill>
                            <a:schemeClr val="tx2"/>
                          </a:solidFill>
                        </a:rPr>
                        <a:t>Προμήθειες πωλήσεων (0.10$)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3.000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4.000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9.000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l-GR" sz="1000" dirty="0" smtClean="0">
                          <a:solidFill>
                            <a:schemeClr val="tx2"/>
                          </a:solidFill>
                        </a:rPr>
                        <a:t>Λογιστική (0.07$)</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2.100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2.800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6.300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Λοιπά</a:t>
                      </a:r>
                      <a:r>
                        <a:rPr lang="el-GR" sz="1000" baseline="0" dirty="0" smtClean="0">
                          <a:solidFill>
                            <a:schemeClr val="tx2"/>
                          </a:solidFill>
                        </a:rPr>
                        <a:t> διοικητικά έξοδα (0.04$)</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400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1.200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400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1.600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3.600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Συνολικές μεταβλητές δαπάνες διοίκησης και διάθεσης</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2.900$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8.700$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2.900$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11.600$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26.100$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Σταθερές δαπάνες διοίκησης και διάθεσης:</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Μισθοί πωλήσεων</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4.500$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4.500$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4.500$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4.500$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dirty="0" smtClean="0">
                          <a:solidFill>
                            <a:schemeClr val="tx2"/>
                          </a:solidFill>
                        </a:rPr>
                        <a:t>18.000$</a:t>
                      </a:r>
                      <a:endParaRPr lang="en-US" sz="10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Μισθοί στελεχών</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12.750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12.750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12.750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12.750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1.000$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Αποσβέσεις – εξοπλισμός γραφείου</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925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925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925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925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3.700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51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Φόροι και ασφάλιση</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1.700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6.800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959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Συνολικές σταθερές δαπάνες διοίκησης και διάθεσης</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19.875$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19.875$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19.875$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19.875$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79.500$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56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Συνολικές δαπάνες διοίκησης και διάθεσης</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22.775$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22.775$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22.775$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22.775$</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000" b="0" u="none" dirty="0" smtClean="0">
                          <a:solidFill>
                            <a:schemeClr val="tx2"/>
                          </a:solidFill>
                          <a:effectLst/>
                        </a:rPr>
                        <a:t>105.600$</a:t>
                      </a:r>
                      <a:endParaRPr lang="en-US" sz="10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*τα ποσά στις παρενθέσεις είναι μεταβλητά</a:t>
                      </a:r>
                      <a:r>
                        <a:rPr lang="el-GR" sz="1000" baseline="0" dirty="0" smtClean="0">
                          <a:solidFill>
                            <a:schemeClr val="tx2"/>
                          </a:solidFill>
                        </a:rPr>
                        <a:t> κόστη μονάδας</a:t>
                      </a:r>
                      <a:endParaRPr lang="en-US" sz="10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2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l-GR" altLang="en-US" dirty="0" smtClean="0"/>
              <a:t>Ο Προϋπολογισμός </a:t>
            </a:r>
            <a:r>
              <a:rPr lang="el-GR" altLang="en-US" dirty="0"/>
              <a:t>Κ</a:t>
            </a:r>
            <a:r>
              <a:rPr lang="el-GR" altLang="en-US" dirty="0" smtClean="0"/>
              <a:t>όστους </a:t>
            </a:r>
            <a:r>
              <a:rPr lang="el-GR" altLang="en-US" dirty="0"/>
              <a:t>Π</a:t>
            </a:r>
            <a:r>
              <a:rPr lang="el-GR" altLang="en-US" dirty="0" smtClean="0"/>
              <a:t>αραχθέντων Αγαθών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xfrm>
            <a:off x="838200" y="1447800"/>
            <a:ext cx="7848600" cy="4419600"/>
          </a:xfrm>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Ένας</a:t>
            </a:r>
            <a:r>
              <a:rPr lang="en-US" altLang="en-US" dirty="0" smtClean="0">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προϋπολογισμός κόστους παραχθέντων αγαθών</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συνοψίζει</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τα προσδοκώμενα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κόστη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παραγωγής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κατά τη διάρκεια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μιας περιόδου</a:t>
            </a:r>
            <a:r>
              <a:rPr lang="en-US" altLang="en-US" dirty="0" smtClean="0">
                <a:latin typeface="Tw Cen MT" panose="020B0602020104020603" pitchFamily="34" charset="0"/>
                <a:cs typeface="Times New Roman" panose="02020603050405020304" pitchFamily="18" charset="0"/>
              </a:rPr>
              <a:t>. </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Οι πηγές πληροφοριών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συνολικά κόστη παραγωγής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είναι τα άμεσα υλικά</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άμεση εργασία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και ο προϋπολογισμός γενικών βιομηχανικών εξόδων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συνοψίζει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 προσδοκώμενα</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κόστη</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παραγωγής</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έτος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 προϋπολογισθέν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ή το πρότυπο</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κόστος μονάδας προϊόντος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για μια κορνίζα υπολογίζεται ως 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buFontTx/>
              <a:buNone/>
            </a:pP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 Κόστος Παραχθέντων Αγαθών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Παραχθείσες Μονάδες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lnSpc>
                <a:spcPct val="50000"/>
              </a:lnSpc>
              <a:spcBef>
                <a:spcPts val="1200"/>
              </a:spcBef>
              <a:buFontTx/>
              <a:buNone/>
            </a:pP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270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595 ÷ 90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500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μονάδες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 </a:t>
            </a:r>
            <a:r>
              <a:rPr lang="en-US" altLang="en-US" sz="2000" u="sng" dirty="0" smtClean="0">
                <a:latin typeface="Tw Cen MT" panose="020B0602020104020603" pitchFamily="34" charset="0"/>
                <a:ea typeface="Times New Roman" panose="02020603050405020304" pitchFamily="18" charset="0"/>
                <a:cs typeface="Times New Roman" panose="02020603050405020304" pitchFamily="18" charset="0"/>
              </a:rPr>
              <a:t>2.99</a:t>
            </a:r>
            <a:r>
              <a:rPr lang="el-GR" altLang="en-US" sz="2000" u="sng"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u="sng"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49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l-GR" altLang="en-US" dirty="0"/>
              <a:t>Ο Προϋπολογισμός Κόστους Παραχθέντων Αγαθών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8601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3" name="Table 2"/>
          <p:cNvGraphicFramePr>
            <a:graphicFrameLocks noGrp="1"/>
          </p:cNvGraphicFramePr>
          <p:nvPr>
            <p:extLst>
              <p:ext uri="{D42A27DB-BD31-4B8C-83A1-F6EECF244321}">
                <p14:modId xmlns:p14="http://schemas.microsoft.com/office/powerpoint/2010/main" val="1065054543"/>
              </p:ext>
            </p:extLst>
          </p:nvPr>
        </p:nvGraphicFramePr>
        <p:xfrm>
          <a:off x="457200" y="1219200"/>
          <a:ext cx="8305800" cy="4892040"/>
        </p:xfrm>
        <a:graphic>
          <a:graphicData uri="http://schemas.openxmlformats.org/drawingml/2006/table">
            <a:tbl>
              <a:tblPr firstRow="1" bandRow="1">
                <a:tableStyleId>{5C22544A-7EE6-4342-B048-85BDC9FD1C3A}</a:tableStyleId>
              </a:tblPr>
              <a:tblGrid>
                <a:gridCol w="4038600"/>
                <a:gridCol w="1143000"/>
                <a:gridCol w="1047750"/>
                <a:gridCol w="2076450"/>
              </a:tblGrid>
              <a:tr h="314960">
                <a:tc gridSpan="3">
                  <a:txBody>
                    <a:bodyPr/>
                    <a:lstStyle/>
                    <a:p>
                      <a:pPr algn="ctr"/>
                      <a:r>
                        <a:rPr lang="en-US" sz="1050" b="1" dirty="0" err="1" smtClean="0">
                          <a:solidFill>
                            <a:schemeClr val="tx2"/>
                          </a:solidFill>
                        </a:rPr>
                        <a:t>Framecraft</a:t>
                      </a:r>
                      <a:r>
                        <a:rPr lang="en-US" sz="1050" b="1" dirty="0" smtClean="0">
                          <a:solidFill>
                            <a:schemeClr val="tx2"/>
                          </a:solidFill>
                        </a:rPr>
                        <a:t> Company</a:t>
                      </a:r>
                    </a:p>
                    <a:p>
                      <a:pPr algn="ctr"/>
                      <a:r>
                        <a:rPr lang="el-GR" altLang="en-US" sz="1050" b="1" dirty="0" smtClean="0">
                          <a:solidFill>
                            <a:schemeClr val="tx2"/>
                          </a:solidFill>
                        </a:rPr>
                        <a:t>Προϋπολογισμός Κόστους Παραχθέντων Αγαθών</a:t>
                      </a:r>
                    </a:p>
                    <a:p>
                      <a:pPr algn="ctr"/>
                      <a:r>
                        <a:rPr lang="el-GR" sz="1050" b="1" dirty="0" smtClean="0">
                          <a:solidFill>
                            <a:schemeClr val="tx2"/>
                          </a:solidFill>
                        </a:rPr>
                        <a:t>Για το Έτος που Έληξε στις 31 Δεκεμβρίου</a:t>
                      </a:r>
                      <a:endParaRPr lang="en-US" sz="1050" b="1" dirty="0" smtClean="0">
                        <a:solidFill>
                          <a:schemeClr val="tx2"/>
                        </a:solidFill>
                      </a:endParaRPr>
                    </a:p>
                  </a:txBody>
                  <a:tcP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a:txBody>
                    <a:bodyPr/>
                    <a:lstStyle/>
                    <a:p>
                      <a:r>
                        <a:rPr lang="el-GR" sz="1050" dirty="0" smtClean="0">
                          <a:solidFill>
                            <a:schemeClr val="tx2"/>
                          </a:solidFill>
                        </a:rPr>
                        <a:t>Πηγή Δεδομένων</a:t>
                      </a:r>
                      <a:endParaRPr lang="en-US" sz="1050" dirty="0">
                        <a:solidFill>
                          <a:schemeClr val="tx2"/>
                        </a:solidFill>
                      </a:endParaRPr>
                    </a:p>
                  </a:txBody>
                  <a:tcPr anchor="b">
                    <a:solidFill>
                      <a:schemeClr val="tx1">
                        <a:lumMod val="10000"/>
                        <a:lumOff val="90000"/>
                      </a:schemeClr>
                    </a:solidFill>
                  </a:tcPr>
                </a:tc>
              </a:tr>
              <a:tr h="185420">
                <a:tc>
                  <a:txBody>
                    <a:bodyPr/>
                    <a:lstStyle/>
                    <a:p>
                      <a:r>
                        <a:rPr lang="el-GR" sz="1050" dirty="0" smtClean="0">
                          <a:solidFill>
                            <a:schemeClr val="tx2"/>
                          </a:solidFill>
                        </a:rPr>
                        <a:t>Χρησιμοποιηθέντα άμεσα υλικά:</a:t>
                      </a:r>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c>
                  <a:txBody>
                    <a:bodyPr/>
                    <a:lstStyle/>
                    <a:p>
                      <a:endParaRPr lang="en-US" sz="105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Αποθέματα άμεσων υλικών, αρχής</a:t>
                      </a:r>
                      <a:endParaRPr lang="en-US" sz="1050" dirty="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1.200$*</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r>
                        <a:rPr lang="el-GR" sz="1050" dirty="0" smtClean="0">
                          <a:solidFill>
                            <a:schemeClr val="tx2"/>
                          </a:solidFill>
                        </a:rPr>
                        <a:t>Προϋπολογισμός αγορών άμεσων υλικών</a:t>
                      </a:r>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Αγορές </a:t>
                      </a:r>
                      <a:endParaRPr lang="en-US" sz="1050" dirty="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45.550</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Προϋπολογισμός αγορών άμεσων υλικών</a:t>
                      </a:r>
                      <a:endParaRPr lang="en-US" sz="1050" dirty="0" smtClean="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Κόστος άμεσων υλικών διαθέσιμων προς πώληση</a:t>
                      </a:r>
                      <a:endParaRPr lang="en-US" sz="1050" dirty="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46.750$</a:t>
                      </a:r>
                      <a:endParaRPr lang="en-US" sz="1050" dirty="0">
                        <a:solidFill>
                          <a:schemeClr val="tx2"/>
                        </a:solidFill>
                      </a:endParaRPr>
                    </a:p>
                  </a:txBody>
                  <a:tcPr>
                    <a:solidFill>
                      <a:schemeClr val="tx1">
                        <a:lumMod val="10000"/>
                        <a:lumOff val="90000"/>
                      </a:schemeClr>
                    </a:solidFill>
                  </a:tcPr>
                </a:tc>
                <a:tc>
                  <a:txBody>
                    <a:bodyPr/>
                    <a:lstStyle/>
                    <a:p>
                      <a:pPr algn="r"/>
                      <a:endParaRPr lang="en-US" sz="1050" dirty="0">
                        <a:solidFill>
                          <a:schemeClr val="tx2"/>
                        </a:solidFill>
                      </a:endParaRPr>
                    </a:p>
                  </a:txBody>
                  <a:tcPr>
                    <a:solidFill>
                      <a:schemeClr val="tx1">
                        <a:lumMod val="10000"/>
                        <a:lumOff val="90000"/>
                      </a:schemeClr>
                    </a:solidFill>
                  </a:tcPr>
                </a:tc>
                <a:tc>
                  <a:txBody>
                    <a:bodyPr/>
                    <a:lstStyle/>
                    <a:p>
                      <a:endParaRPr lang="en-US" sz="1050">
                        <a:solidFill>
                          <a:schemeClr val="tx2"/>
                        </a:solidFill>
                      </a:endParaRPr>
                    </a:p>
                  </a:txBody>
                  <a:tcPr>
                    <a:solidFill>
                      <a:schemeClr val="tx1">
                        <a:lumMod val="10000"/>
                        <a:lumOff val="90000"/>
                      </a:schemeClr>
                    </a:solidFill>
                  </a:tcPr>
                </a:tc>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Μείον αποθέματα άμεσων υλικών, τέλους</a:t>
                      </a:r>
                      <a:endParaRPr lang="en-US" sz="1050" dirty="0" smtClean="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1.500*</a:t>
                      </a:r>
                      <a:endParaRPr lang="en-US" sz="1050" dirty="0">
                        <a:solidFill>
                          <a:schemeClr val="tx2"/>
                        </a:solidFill>
                      </a:endParaRPr>
                    </a:p>
                  </a:txBody>
                  <a:tcPr>
                    <a:solidFill>
                      <a:schemeClr val="tx1">
                        <a:lumMod val="10000"/>
                        <a:lumOff val="90000"/>
                      </a:schemeClr>
                    </a:solidFill>
                  </a:tcPr>
                </a:tc>
                <a:tc>
                  <a:txBody>
                    <a:bodyPr/>
                    <a:lstStyle/>
                    <a:p>
                      <a:pPr algn="r"/>
                      <a:endParaRPr lang="en-US" sz="105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Προϋπολογισμός αγορών άμεσων υλικών</a:t>
                      </a:r>
                      <a:endParaRPr lang="en-US" sz="1050" dirty="0" smtClean="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Κόστος</a:t>
                      </a:r>
                      <a:r>
                        <a:rPr lang="el-GR" sz="1050" baseline="0" dirty="0" smtClean="0">
                          <a:solidFill>
                            <a:schemeClr val="tx2"/>
                          </a:solidFill>
                        </a:rPr>
                        <a:t> χρησιμοποιηθέντων </a:t>
                      </a:r>
                      <a:r>
                        <a:rPr lang="el-GR" sz="1050" dirty="0" smtClean="0">
                          <a:solidFill>
                            <a:schemeClr val="tx2"/>
                          </a:solidFill>
                        </a:rPr>
                        <a:t>άμεσων υλικών </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45.250$</a:t>
                      </a:r>
                      <a:endParaRPr lang="en-US" sz="1050" dirty="0">
                        <a:solidFill>
                          <a:schemeClr val="tx2"/>
                        </a:solidFill>
                      </a:endParaRPr>
                    </a:p>
                  </a:txBody>
                  <a:tcPr>
                    <a:solidFill>
                      <a:schemeClr val="tx1">
                        <a:lumMod val="10000"/>
                        <a:lumOff val="90000"/>
                      </a:schemeClr>
                    </a:solidFill>
                  </a:tcPr>
                </a:tc>
                <a:tc>
                  <a:txBody>
                    <a:bodyPr/>
                    <a:lstStyle/>
                    <a:p>
                      <a:endParaRPr lang="en-US" sz="105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Κόστη άμεσης εργασίας</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54.300</a:t>
                      </a:r>
                      <a:endParaRPr lang="en-US" sz="1050" dirty="0">
                        <a:solidFill>
                          <a:schemeClr val="tx2"/>
                        </a:solidFill>
                      </a:endParaRPr>
                    </a:p>
                  </a:txBody>
                  <a:tcPr>
                    <a:solidFill>
                      <a:schemeClr val="tx1">
                        <a:lumMod val="10000"/>
                        <a:lumOff val="90000"/>
                      </a:schemeClr>
                    </a:solidFill>
                  </a:tcPr>
                </a:tc>
                <a:tc>
                  <a:txBody>
                    <a:bodyPr/>
                    <a:lstStyle/>
                    <a:p>
                      <a:r>
                        <a:rPr lang="el-GR" sz="1050" dirty="0" smtClean="0">
                          <a:solidFill>
                            <a:schemeClr val="tx2"/>
                          </a:solidFill>
                        </a:rPr>
                        <a:t>Προϋπολογισμός άμεσης</a:t>
                      </a:r>
                      <a:r>
                        <a:rPr lang="el-GR" sz="1050" baseline="0" dirty="0" smtClean="0">
                          <a:solidFill>
                            <a:schemeClr val="tx2"/>
                          </a:solidFill>
                        </a:rPr>
                        <a:t> εργασίας</a:t>
                      </a:r>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Κόστη γενικών βιομηχανικών εξόδων</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171.045</a:t>
                      </a:r>
                      <a:endParaRPr lang="en-US" sz="1050" dirty="0">
                        <a:solidFill>
                          <a:schemeClr val="tx2"/>
                        </a:solidFill>
                      </a:endParaRPr>
                    </a:p>
                  </a:txBody>
                  <a:tcPr>
                    <a:solidFill>
                      <a:schemeClr val="tx1">
                        <a:lumMod val="10000"/>
                        <a:lumOff val="90000"/>
                      </a:schemeClr>
                    </a:solidFill>
                  </a:tcPr>
                </a:tc>
                <a:tc>
                  <a:txBody>
                    <a:bodyPr/>
                    <a:lstStyle/>
                    <a:p>
                      <a:r>
                        <a:rPr lang="el-GR" sz="1050" dirty="0" smtClean="0">
                          <a:solidFill>
                            <a:schemeClr val="tx2"/>
                          </a:solidFill>
                        </a:rPr>
                        <a:t>Προϋπολογισμός γενικών βιομηχανικών εξόδων</a:t>
                      </a:r>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Συνολικά</a:t>
                      </a:r>
                      <a:r>
                        <a:rPr lang="el-GR" sz="1050" baseline="0" dirty="0" smtClean="0">
                          <a:solidFill>
                            <a:schemeClr val="tx2"/>
                          </a:solidFill>
                        </a:rPr>
                        <a:t> βιομηχανικά κόστη</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270.595$</a:t>
                      </a:r>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Αποθέματα</a:t>
                      </a:r>
                      <a:r>
                        <a:rPr lang="el-GR" sz="1050" baseline="0" dirty="0" smtClean="0">
                          <a:solidFill>
                            <a:schemeClr val="tx2"/>
                          </a:solidFill>
                        </a:rPr>
                        <a:t> ημικατεργασμένων, αρχής</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a:t>
                      </a:r>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Μείον αποθέματα</a:t>
                      </a:r>
                      <a:r>
                        <a:rPr lang="el-GR" sz="1050" baseline="0" dirty="0" smtClean="0">
                          <a:solidFill>
                            <a:schemeClr val="tx2"/>
                          </a:solidFill>
                        </a:rPr>
                        <a:t> ημικατεργασμένων, τέλους</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a:t>
                      </a:r>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r>
              <a:tr h="185420">
                <a:tc>
                  <a:txBody>
                    <a:bodyPr/>
                    <a:lstStyle/>
                    <a:p>
                      <a:r>
                        <a:rPr lang="el-GR" sz="1050" dirty="0" smtClean="0">
                          <a:solidFill>
                            <a:schemeClr val="tx2"/>
                          </a:solidFill>
                        </a:rPr>
                        <a:t>Κόστος</a:t>
                      </a:r>
                      <a:r>
                        <a:rPr lang="el-GR" sz="1050" baseline="0" dirty="0" smtClean="0">
                          <a:solidFill>
                            <a:schemeClr val="tx2"/>
                          </a:solidFill>
                        </a:rPr>
                        <a:t> παραχθέντων αγαθών</a:t>
                      </a:r>
                      <a:endParaRPr lang="en-US" sz="1050" dirty="0">
                        <a:solidFill>
                          <a:schemeClr val="tx2"/>
                        </a:solidFill>
                      </a:endParaRPr>
                    </a:p>
                  </a:txBody>
                  <a:tcPr>
                    <a:solidFill>
                      <a:schemeClr val="tx1">
                        <a:lumMod val="10000"/>
                        <a:lumOff val="90000"/>
                      </a:schemeClr>
                    </a:solidFill>
                  </a:tcPr>
                </a:tc>
                <a:tc>
                  <a:txBody>
                    <a:bodyPr/>
                    <a:lstStyle/>
                    <a:p>
                      <a:pPr algn="r"/>
                      <a:endParaRPr lang="en-US" sz="1050">
                        <a:solidFill>
                          <a:schemeClr val="tx2"/>
                        </a:solidFill>
                      </a:endParaRPr>
                    </a:p>
                  </a:txBody>
                  <a:tcPr>
                    <a:solidFill>
                      <a:schemeClr val="tx1">
                        <a:lumMod val="10000"/>
                        <a:lumOff val="90000"/>
                      </a:schemeClr>
                    </a:solidFill>
                  </a:tcPr>
                </a:tc>
                <a:tc>
                  <a:txBody>
                    <a:bodyPr/>
                    <a:lstStyle/>
                    <a:p>
                      <a:pPr algn="r"/>
                      <a:r>
                        <a:rPr lang="el-GR" sz="1050" dirty="0" smtClean="0">
                          <a:solidFill>
                            <a:schemeClr val="tx2"/>
                          </a:solidFill>
                        </a:rPr>
                        <a:t>270.595$</a:t>
                      </a:r>
                      <a:endParaRPr lang="en-US" sz="1050" dirty="0">
                        <a:solidFill>
                          <a:schemeClr val="tx2"/>
                        </a:solidFill>
                      </a:endParaRPr>
                    </a:p>
                  </a:txBody>
                  <a:tcPr>
                    <a:solidFill>
                      <a:schemeClr val="tx1">
                        <a:lumMod val="10000"/>
                        <a:lumOff val="90000"/>
                      </a:schemeClr>
                    </a:solidFill>
                  </a:tcPr>
                </a:tc>
                <a:tc>
                  <a:txBody>
                    <a:bodyPr/>
                    <a:lstStyle/>
                    <a:p>
                      <a:endParaRPr lang="en-US" sz="1050" dirty="0">
                        <a:solidFill>
                          <a:schemeClr val="tx2"/>
                        </a:solidFill>
                      </a:endParaRPr>
                    </a:p>
                  </a:txBody>
                  <a:tcPr>
                    <a:solidFill>
                      <a:schemeClr val="tx1">
                        <a:lumMod val="10000"/>
                        <a:lumOff val="90000"/>
                      </a:schemeClr>
                    </a:solidFill>
                  </a:tcPr>
                </a:tc>
              </a:tr>
              <a:tr h="185420">
                <a:tc gridSpan="4">
                  <a:txBody>
                    <a:bodyPr/>
                    <a:lstStyle/>
                    <a:p>
                      <a:r>
                        <a:rPr lang="el-GR" sz="1050" dirty="0" smtClean="0">
                          <a:solidFill>
                            <a:schemeClr val="tx2"/>
                          </a:solidFill>
                        </a:rPr>
                        <a:t>*Το</a:t>
                      </a:r>
                      <a:r>
                        <a:rPr lang="el-GR" sz="1050" baseline="0" dirty="0" smtClean="0">
                          <a:solidFill>
                            <a:schemeClr val="tx2"/>
                          </a:solidFill>
                        </a:rPr>
                        <a:t> προσδοκώμενο υπόλοιπο αποθεμάτων άμεσων υλικών στην αρχή του έτους είναι 1.200$ (24.000 ουγγιές </a:t>
                      </a:r>
                      <a:r>
                        <a:rPr lang="en-US" sz="1050" baseline="0" dirty="0" smtClean="0">
                          <a:solidFill>
                            <a:schemeClr val="tx2"/>
                          </a:solidFill>
                        </a:rPr>
                        <a:t>x </a:t>
                      </a:r>
                      <a:r>
                        <a:rPr lang="el-GR" sz="1050" baseline="0" dirty="0" smtClean="0">
                          <a:solidFill>
                            <a:schemeClr val="tx2"/>
                          </a:solidFill>
                        </a:rPr>
                        <a:t>0.05$ ανά ουγγιά). Στο τέλος του έτους είναι 1.500$ (30.000 ουγγιές </a:t>
                      </a:r>
                      <a:r>
                        <a:rPr lang="en-US" sz="1050" baseline="0" dirty="0" smtClean="0">
                          <a:solidFill>
                            <a:schemeClr val="tx2"/>
                          </a:solidFill>
                        </a:rPr>
                        <a:t>x </a:t>
                      </a:r>
                      <a:r>
                        <a:rPr lang="el-GR" sz="1050" baseline="0" dirty="0" smtClean="0">
                          <a:solidFill>
                            <a:schemeClr val="tx2"/>
                          </a:solidFill>
                        </a:rPr>
                        <a:t>0.05$ ανά ουγγιά).</a:t>
                      </a:r>
                      <a:endParaRPr lang="en-US" sz="1050" dirty="0">
                        <a:solidFill>
                          <a:schemeClr val="tx2"/>
                        </a:solidFill>
                      </a:endParaRPr>
                    </a:p>
                  </a:txBody>
                  <a:tcP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r h="185420">
                <a:tc gridSpan="4">
                  <a:txBody>
                    <a:bodyPr/>
                    <a:lstStyle/>
                    <a:p>
                      <a:r>
                        <a:rPr lang="el-GR" sz="1050" dirty="0" smtClean="0">
                          <a:solidFill>
                            <a:schemeClr val="tx2"/>
                          </a:solidFill>
                        </a:rPr>
                        <a:t>**Είναι πολιτική της εταιρείας να μη</a:t>
                      </a:r>
                      <a:r>
                        <a:rPr lang="el-GR" sz="1050" baseline="0" dirty="0" smtClean="0">
                          <a:solidFill>
                            <a:schemeClr val="tx2"/>
                          </a:solidFill>
                        </a:rPr>
                        <a:t> διαθέτει μονάδες σε εξέλιξη στην αρχή ή στο τέλος του έτους</a:t>
                      </a:r>
                      <a:endParaRPr lang="en-US" sz="1050" dirty="0">
                        <a:solidFill>
                          <a:schemeClr val="tx2"/>
                        </a:solidFill>
                      </a:endParaRPr>
                    </a:p>
                  </a:txBody>
                  <a:tcP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t>
            </a:r>
            <a:r>
              <a:rPr lang="el-GR" altLang="en-US" sz="900" dirty="0" smtClean="0">
                <a:solidFill>
                  <a:srgbClr val="898989"/>
                </a:solidFill>
              </a:rPr>
              <a:t>ένα</a:t>
            </a:r>
            <a:r>
              <a:rPr lang="en-US" altLang="en-US" sz="900" dirty="0" smtClean="0">
                <a:solidFill>
                  <a:srgbClr val="898989"/>
                </a:solidFill>
              </a:rPr>
              <a:t>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041853189"/>
              </p:ext>
            </p:extLst>
          </p:nvPr>
        </p:nvGraphicFramePr>
        <p:xfrm>
          <a:off x="76200" y="1981200"/>
          <a:ext cx="8991600" cy="4160520"/>
        </p:xfrm>
        <a:graphic>
          <a:graphicData uri="http://schemas.openxmlformats.org/drawingml/2006/table">
            <a:tbl>
              <a:tblPr firstRow="1" bandRow="1">
                <a:tableStyleId>{2D5ABB26-0587-4C30-8999-92F81FD0307C}</a:tableStyleId>
              </a:tblPr>
              <a:tblGrid>
                <a:gridCol w="1752600"/>
                <a:gridCol w="762000"/>
                <a:gridCol w="914400"/>
                <a:gridCol w="609600"/>
                <a:gridCol w="2324100"/>
                <a:gridCol w="876300"/>
                <a:gridCol w="876300"/>
                <a:gridCol w="876300"/>
              </a:tblGrid>
              <a:tr h="152400">
                <a:tc rowSpan="3" gridSpan="4">
                  <a:txBody>
                    <a:bodyPr/>
                    <a:lstStyle/>
                    <a:p>
                      <a:pPr marL="0" indent="0">
                        <a:buFont typeface="Arial" panose="020B0604020202020204" pitchFamily="34" charset="0"/>
                        <a:buNone/>
                      </a:pPr>
                      <a:r>
                        <a:rPr lang="el-GR" sz="1100" baseline="0" dirty="0" smtClean="0">
                          <a:solidFill>
                            <a:schemeClr val="tx2"/>
                          </a:solidFill>
                        </a:rPr>
                        <a:t>Η </a:t>
                      </a:r>
                      <a:r>
                        <a:rPr lang="en-US" sz="1100" baseline="0" dirty="0" smtClean="0">
                          <a:solidFill>
                            <a:schemeClr val="tx2"/>
                          </a:solidFill>
                        </a:rPr>
                        <a:t>Sample Company </a:t>
                      </a:r>
                      <a:r>
                        <a:rPr lang="el-GR" sz="1100" baseline="0" dirty="0" smtClean="0">
                          <a:solidFill>
                            <a:schemeClr val="tx2"/>
                          </a:solidFill>
                        </a:rPr>
                        <a:t>καταρτίζει έναν προϋπολογισμό παραγωγής για το έτος. Είναι στην πολιτική της εταιρείας να διατηρεί τα αποθέματα έτοιμων προϊόντων ίσα με το μισό των πωλήσεων του επόμενου μήνα. Οι πωλήσεις των 4.00ο μονάδων είναι προϋπολογισμένες για τον Απρίλιο. Συμπληρώστε την ακόλουθη μηνιαία παραγωγή για το πρώτο τρίμηνο προκειμένου να προσδιορίσετε πόσες μονάδες θα πρέπει να παραχθούν τον Ιανουάριο, το Φεβρουάριο και το Μάρτιο:</a:t>
                      </a:r>
                    </a:p>
                  </a:txBody>
                  <a:tcPr>
                    <a:lnR w="12700" cap="flat" cmpd="sng" algn="ctr">
                      <a:solidFill>
                        <a:srgbClr val="C00000"/>
                      </a:solidFill>
                      <a:prstDash val="solid"/>
                      <a:round/>
                      <a:headEnd type="none" w="med" len="med"/>
                      <a:tailEnd type="none" w="med" len="med"/>
                    </a:lnR>
                    <a:lnB>
                      <a:noFill/>
                    </a:lnB>
                    <a:solidFill>
                      <a:srgbClr val="C7C4B5"/>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a:txBody>
                    <a:bodyPr/>
                    <a:lstStyle/>
                    <a:p>
                      <a:r>
                        <a:rPr lang="el-GR" sz="11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054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endParaRPr lang="en-US" sz="1100" dirty="0"/>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Ιανουάριος</a:t>
                      </a:r>
                    </a:p>
                  </a:txBody>
                  <a:tcPr>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Φεβρουάριος</a:t>
                      </a:r>
                    </a:p>
                  </a:txBody>
                  <a:tcPr>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Μάρτιος</a:t>
                      </a:r>
                    </a:p>
                  </a:txBody>
                  <a:tcPr>
                    <a:solidFill>
                      <a:srgbClr val="C7C4B5"/>
                    </a:solidFill>
                  </a:tcPr>
                </a:tc>
              </a:tr>
              <a:tr h="32766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aseline="0" dirty="0" smtClean="0">
                          <a:solidFill>
                            <a:schemeClr val="tx2"/>
                          </a:solidFill>
                        </a:rPr>
                        <a:t>Πωλήσεις σε μονάδες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100" dirty="0" smtClean="0">
                          <a:solidFill>
                            <a:schemeClr val="tx2"/>
                          </a:solidFill>
                        </a:rPr>
                        <a:t>3.000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2.400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6.000</a:t>
                      </a:r>
                      <a:endParaRPr lang="en-US" sz="1100" dirty="0">
                        <a:solidFill>
                          <a:schemeClr val="tx2"/>
                        </a:solidFill>
                      </a:endParaRPr>
                    </a:p>
                  </a:txBody>
                  <a:tcPr>
                    <a:solidFill>
                      <a:srgbClr val="C7C4B5"/>
                    </a:solidFill>
                  </a:tcPr>
                </a:tc>
              </a:tr>
              <a:tr h="182880">
                <a:tc>
                  <a:txBody>
                    <a:bodyPr/>
                    <a:lstStyle/>
                    <a:p>
                      <a:pPr marL="0" indent="0">
                        <a:buFont typeface="Arial" panose="020B0604020202020204" pitchFamily="34" charset="0"/>
                        <a:buNone/>
                      </a:pPr>
                      <a:endParaRPr lang="el-GR" sz="110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Ιανουάριος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Φεβρουάριος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buFont typeface="Arial" panose="020B0604020202020204" pitchFamily="34" charset="0"/>
                        <a:buNone/>
                      </a:pPr>
                      <a:r>
                        <a:rPr lang="el-GR" sz="1100" baseline="0" dirty="0" smtClean="0">
                          <a:solidFill>
                            <a:schemeClr val="tx2"/>
                          </a:solidFill>
                        </a:rPr>
                        <a:t>Μάρτιος</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aseline="0" dirty="0" smtClean="0">
                          <a:solidFill>
                            <a:schemeClr val="tx2"/>
                          </a:solidFill>
                        </a:rPr>
                        <a:t>Συν τις προσδοκώμενες μονάδες των αποθεμάτων έτοιμων προϊόντων τέλους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100" dirty="0" smtClean="0">
                          <a:solidFill>
                            <a:schemeClr val="tx2"/>
                          </a:solidFill>
                        </a:rPr>
                        <a:t>1.200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3.000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2.000</a:t>
                      </a:r>
                      <a:endParaRPr lang="en-US" sz="1100" dirty="0">
                        <a:solidFill>
                          <a:schemeClr val="tx2"/>
                        </a:solidFill>
                      </a:endParaRPr>
                    </a:p>
                  </a:txBody>
                  <a:tcPr>
                    <a:solidFill>
                      <a:srgbClr val="C7C4B5"/>
                    </a:solidFill>
                  </a:tcPr>
                </a:tc>
              </a:tr>
              <a:tr h="213360">
                <a:tc>
                  <a:txBody>
                    <a:bodyPr/>
                    <a:lstStyle/>
                    <a:p>
                      <a:pPr marL="0" indent="0">
                        <a:buFont typeface="Arial" panose="020B0604020202020204" pitchFamily="34" charset="0"/>
                        <a:buNone/>
                      </a:pPr>
                      <a:r>
                        <a:rPr lang="el-GR" sz="1100" baseline="0" dirty="0" smtClean="0">
                          <a:solidFill>
                            <a:schemeClr val="tx2"/>
                          </a:solidFill>
                        </a:rPr>
                        <a:t>Πωλήσεις σε μονάδες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3.000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2.400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6.000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aseline="0" dirty="0" smtClean="0">
                          <a:solidFill>
                            <a:schemeClr val="tx2"/>
                          </a:solidFill>
                        </a:rPr>
                        <a:t>Προσδοκώμενες συνολικές μονάδες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100" dirty="0" smtClean="0">
                          <a:solidFill>
                            <a:schemeClr val="tx2"/>
                          </a:solidFill>
                        </a:rPr>
                        <a:t>4.200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5.400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8.000</a:t>
                      </a:r>
                      <a:endParaRPr lang="en-US" sz="1100" dirty="0">
                        <a:solidFill>
                          <a:schemeClr val="tx2"/>
                        </a:solidFill>
                      </a:endParaRPr>
                    </a:p>
                  </a:txBody>
                  <a:tcPr>
                    <a:solidFill>
                      <a:srgbClr val="C7C4B5"/>
                    </a:solidFill>
                  </a:tcPr>
                </a:tc>
              </a:tr>
              <a:tr h="594360">
                <a:tc>
                  <a:txBody>
                    <a:bodyPr/>
                    <a:lstStyle/>
                    <a:p>
                      <a:pPr marL="0" indent="0">
                        <a:buFont typeface="Arial" panose="020B0604020202020204" pitchFamily="34" charset="0"/>
                        <a:buNone/>
                      </a:pPr>
                      <a:r>
                        <a:rPr lang="el-GR" sz="1100" baseline="0" dirty="0" smtClean="0">
                          <a:solidFill>
                            <a:schemeClr val="tx2"/>
                          </a:solidFill>
                        </a:rPr>
                        <a:t>Συν τις προσδοκώμενες μονάδες των αποθεμάτων έτοιμων προϊόντων τέλους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100" baseline="0" dirty="0" smtClean="0">
                          <a:solidFill>
                            <a:schemeClr val="tx2"/>
                          </a:solidFill>
                        </a:rPr>
                        <a:t>Μείον προσδοκώμενες μονάδες των αποθεμάτων έτοιμων προϊόντων αρχής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100" dirty="0" smtClean="0">
                          <a:solidFill>
                            <a:schemeClr val="tx2"/>
                          </a:solidFill>
                        </a:rPr>
                        <a:t>1.500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1.200</a:t>
                      </a:r>
                      <a:endParaRPr lang="en-US" sz="1100" dirty="0">
                        <a:solidFill>
                          <a:schemeClr val="tx2"/>
                        </a:solidFill>
                      </a:endParaRPr>
                    </a:p>
                  </a:txBody>
                  <a:tcPr>
                    <a:solidFill>
                      <a:srgbClr val="C7C4B5"/>
                    </a:solidFill>
                  </a:tcPr>
                </a:tc>
                <a:tc>
                  <a:txBody>
                    <a:bodyPr/>
                    <a:lstStyle/>
                    <a:p>
                      <a:pPr algn="r"/>
                      <a:r>
                        <a:rPr lang="el-GR" sz="1100" dirty="0" smtClean="0">
                          <a:solidFill>
                            <a:schemeClr val="tx2"/>
                          </a:solidFill>
                        </a:rPr>
                        <a:t>3.000</a:t>
                      </a:r>
                      <a:endParaRPr lang="en-US" sz="1100" dirty="0">
                        <a:solidFill>
                          <a:schemeClr val="tx2"/>
                        </a:solidFill>
                      </a:endParaRPr>
                    </a:p>
                  </a:txBody>
                  <a:tcPr>
                    <a:solidFill>
                      <a:srgbClr val="C7C4B5"/>
                    </a:solidFill>
                  </a:tcPr>
                </a:tc>
              </a:tr>
              <a:tr h="167640">
                <a:tc>
                  <a:txBody>
                    <a:bodyPr/>
                    <a:lstStyle/>
                    <a:p>
                      <a:pPr marL="0" indent="0">
                        <a:buFont typeface="Arial" panose="020B0604020202020204" pitchFamily="34" charset="0"/>
                        <a:buNone/>
                      </a:pPr>
                      <a:r>
                        <a:rPr lang="el-GR" sz="1100" baseline="0" dirty="0" smtClean="0">
                          <a:solidFill>
                            <a:schemeClr val="tx2"/>
                          </a:solidFill>
                        </a:rPr>
                        <a:t>Προσδοκώμενες συνολικές μονάδες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aseline="0" dirty="0" smtClean="0">
                          <a:solidFill>
                            <a:schemeClr val="tx2"/>
                          </a:solidFill>
                        </a:rPr>
                        <a:t>Συνολικές μονάδες παραγωγής</a:t>
                      </a:r>
                    </a:p>
                  </a:txBody>
                  <a:tcPr>
                    <a:lnL w="12700" cap="flat" cmpd="sng" algn="ctr">
                      <a:solidFill>
                        <a:srgbClr val="C00000"/>
                      </a:solidFill>
                      <a:prstDash val="solid"/>
                      <a:round/>
                      <a:headEnd type="none" w="med" len="med"/>
                      <a:tailEnd type="none" w="med" len="med"/>
                    </a:lnL>
                    <a:solidFill>
                      <a:srgbClr val="C7C4B5"/>
                    </a:solidFill>
                  </a:tcPr>
                </a:tc>
                <a:tc rowSpan="3">
                  <a:txBody>
                    <a:bodyPr/>
                    <a:lstStyle/>
                    <a:p>
                      <a:pPr algn="r"/>
                      <a:r>
                        <a:rPr lang="el-GR" sz="1100" dirty="0" smtClean="0">
                          <a:solidFill>
                            <a:schemeClr val="tx2"/>
                          </a:solidFill>
                        </a:rPr>
                        <a:t>2.700</a:t>
                      </a:r>
                      <a:endParaRPr lang="en-US" sz="1100" dirty="0">
                        <a:solidFill>
                          <a:schemeClr val="tx2"/>
                        </a:solidFill>
                      </a:endParaRPr>
                    </a:p>
                  </a:txBody>
                  <a:tcPr>
                    <a:solidFill>
                      <a:srgbClr val="C7C4B5"/>
                    </a:solidFill>
                  </a:tcPr>
                </a:tc>
                <a:tc rowSpan="3">
                  <a:txBody>
                    <a:bodyPr/>
                    <a:lstStyle/>
                    <a:p>
                      <a:pPr algn="r"/>
                      <a:r>
                        <a:rPr lang="el-GR" sz="1100" dirty="0" smtClean="0">
                          <a:solidFill>
                            <a:schemeClr val="tx2"/>
                          </a:solidFill>
                        </a:rPr>
                        <a:t>4.200</a:t>
                      </a:r>
                      <a:endParaRPr lang="en-US" sz="1100" dirty="0">
                        <a:solidFill>
                          <a:schemeClr val="tx2"/>
                        </a:solidFill>
                      </a:endParaRPr>
                    </a:p>
                  </a:txBody>
                  <a:tcPr>
                    <a:solidFill>
                      <a:srgbClr val="C7C4B5"/>
                    </a:solidFill>
                  </a:tcPr>
                </a:tc>
                <a:tc rowSpan="3">
                  <a:txBody>
                    <a:bodyPr/>
                    <a:lstStyle/>
                    <a:p>
                      <a:pPr algn="r"/>
                      <a:r>
                        <a:rPr lang="el-GR" sz="1100" dirty="0" smtClean="0">
                          <a:solidFill>
                            <a:schemeClr val="tx2"/>
                          </a:solidFill>
                        </a:rPr>
                        <a:t>5.000</a:t>
                      </a:r>
                      <a:endParaRPr lang="en-US" sz="1100" dirty="0">
                        <a:solidFill>
                          <a:schemeClr val="tx2"/>
                        </a:solidFill>
                      </a:endParaRPr>
                    </a:p>
                  </a:txBody>
                  <a:tcPr>
                    <a:solidFill>
                      <a:srgbClr val="C7C4B5"/>
                    </a:solidFill>
                  </a:tcPr>
                </a:tc>
              </a:tr>
              <a:tr h="59436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100" baseline="0" dirty="0" smtClean="0">
                          <a:solidFill>
                            <a:schemeClr val="tx2"/>
                          </a:solidFill>
                        </a:rPr>
                        <a:t>Μείον προσδοκώμενες μονάδες των αποθεμάτων έτοιμων προϊόντων αρχής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3360">
                <a:tc>
                  <a:txBody>
                    <a:bodyPr/>
                    <a:lstStyle/>
                    <a:p>
                      <a:pPr marL="0" indent="0">
                        <a:buFont typeface="Arial" panose="020B0604020202020204" pitchFamily="34" charset="0"/>
                        <a:buNone/>
                      </a:pPr>
                      <a:r>
                        <a:rPr lang="el-GR" sz="1100" baseline="0" dirty="0" smtClean="0">
                          <a:solidFill>
                            <a:schemeClr val="tx2"/>
                          </a:solidFill>
                        </a:rPr>
                        <a:t>Συνολικές μονάδες παραγωγής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Arial" panose="020B0604020202020204" pitchFamily="34" charset="0"/>
                        <a:buNone/>
                      </a:pPr>
                      <a:r>
                        <a:rPr lang="el-GR" sz="1100" baseline="0" dirty="0" smtClean="0">
                          <a:solidFill>
                            <a:schemeClr val="tx2"/>
                          </a:solidFill>
                        </a:rPr>
                        <a:t>;</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121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l-GR" altLang="en-US" dirty="0"/>
              <a:t>Χ</a:t>
            </a:r>
            <a:r>
              <a:rPr lang="el-GR" altLang="en-US" dirty="0" smtClean="0"/>
              <a:t>ρηματοοικονομικοί </a:t>
            </a:r>
            <a:r>
              <a:rPr lang="el-GR" altLang="en-US" dirty="0"/>
              <a:t>Π</a:t>
            </a:r>
            <a:r>
              <a:rPr lang="el-GR" altLang="en-US" dirty="0" smtClean="0"/>
              <a:t>ροϋπολογισμοί</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Με τα έσοδα και τα έξοδα που αναλύονται </a:t>
            </a:r>
            <a:r>
              <a:rPr lang="el-GR" altLang="en-US" sz="2400" dirty="0" smtClean="0">
                <a:latin typeface="Tw Cen MT" panose="020B0602020104020603" pitchFamily="34" charset="0"/>
                <a:cs typeface="Times New Roman" panose="02020603050405020304" pitchFamily="18" charset="0"/>
              </a:rPr>
              <a:t>στους προϋπολογισμούς εκμεταλλεύσεως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ένας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οργανισμός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σε θέση να καταρτίσει τους </a:t>
            </a:r>
            <a:r>
              <a:rPr lang="el-GR" altLang="en-US" sz="2400" dirty="0">
                <a:latin typeface="Tw Cen MT" panose="020B0602020104020603" pitchFamily="34" charset="0"/>
                <a:cs typeface="Times New Roman" panose="02020603050405020304" pitchFamily="18" charset="0"/>
              </a:rPr>
              <a:t>χρηματοοικονομικούς προϋπολογισμούς </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ea typeface="Arial Unicode MS" panose="020B0604020202020204" pitchFamily="34" charset="-128"/>
                <a:cs typeface="Times New Roman" panose="02020603050405020304" pitchFamily="18" charset="0"/>
              </a:rPr>
              <a:t>οι οποίοι</a:t>
            </a:r>
            <a:r>
              <a:rPr lang="el-GR" altLang="en-US" sz="2400" dirty="0" smtClean="0">
                <a:latin typeface="Tw Cen MT" panose="020B0602020104020603" pitchFamily="34" charset="0"/>
                <a:cs typeface="Times New Roman" panose="02020603050405020304" pitchFamily="18" charset="0"/>
              </a:rPr>
              <a:t> είναι προβλέψεις των χρηματοοικονομικών αποτελεσμάτων της περιόδου</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χρηματοοικονομικοί προϋπολογισμοί</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περιλαμβάνουν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ια προϋπολογιστική κατάσταση αποτελεσμάτων χρήσης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έναν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δαπανών κεφαλαίου</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ια κατάσταση προϋπολογιστικών ταμειακών ροών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έναν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προϋπολογιστικό ισολογισμό</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80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 Διαδικασία Προϋπολογισμού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a:t>
            </a:r>
            <a:r>
              <a:rPr lang="el-GR" altLang="en-US" sz="2000" b="1" dirty="0" smtClean="0">
                <a:solidFill>
                  <a:srgbClr val="275CAE"/>
                </a:solidFill>
                <a:latin typeface="Tw Cen MT" panose="020B0602020104020603" pitchFamily="34" charset="0"/>
                <a:cs typeface="Times New Roman" panose="02020603050405020304" pitchFamily="18" charset="0"/>
              </a:rPr>
              <a:t> προϋπολογισμός</a:t>
            </a:r>
            <a:r>
              <a:rPr lang="en-US" altLang="en-US" sz="2000" b="1" dirty="0" smtClean="0">
                <a:solidFill>
                  <a:srgbClr val="275CAE"/>
                </a:solidFill>
                <a:latin typeface="Tw Cen MT" panose="020B0602020104020603" pitchFamily="34" charset="0"/>
                <a:cs typeface="Times New Roman" panose="02020603050405020304" pitchFamily="18" charset="0"/>
              </a:rPr>
              <a:t> </a:t>
            </a:r>
            <a:r>
              <a:rPr lang="el-GR" altLang="en-US" sz="2000" dirty="0" smtClean="0">
                <a:solidFill>
                  <a:srgbClr val="000000"/>
                </a:solidFill>
                <a:latin typeface="Tw Cen MT" panose="020B0602020104020603" pitchFamily="34" charset="0"/>
                <a:cs typeface="Times New Roman" panose="02020603050405020304" pitchFamily="18" charset="0"/>
              </a:rPr>
              <a:t>είναι </a:t>
            </a:r>
            <a:r>
              <a:rPr lang="el-GR" altLang="en-US" sz="2000" dirty="0">
                <a:solidFill>
                  <a:srgbClr val="000000"/>
                </a:solidFill>
                <a:latin typeface="Tw Cen MT" panose="020B0602020104020603" pitchFamily="34" charset="0"/>
                <a:cs typeface="Times New Roman" panose="02020603050405020304" pitchFamily="18" charset="0"/>
              </a:rPr>
              <a:t>η διαδικασία </a:t>
            </a:r>
            <a:r>
              <a:rPr lang="el-GR" altLang="en-US" sz="2000" dirty="0" smtClean="0">
                <a:solidFill>
                  <a:srgbClr val="000000"/>
                </a:solidFill>
                <a:latin typeface="Tw Cen MT" panose="020B0602020104020603" pitchFamily="34" charset="0"/>
                <a:cs typeface="Times New Roman" panose="02020603050405020304" pitchFamily="18" charset="0"/>
              </a:rPr>
              <a:t>προσδιορισμού, </a:t>
            </a:r>
            <a:r>
              <a:rPr lang="el-GR" altLang="en-US" sz="2000" dirty="0">
                <a:solidFill>
                  <a:srgbClr val="000000"/>
                </a:solidFill>
                <a:latin typeface="Tw Cen MT" panose="020B0602020104020603" pitchFamily="34" charset="0"/>
                <a:cs typeface="Times New Roman" panose="02020603050405020304" pitchFamily="18" charset="0"/>
              </a:rPr>
              <a:t>συλλογής, </a:t>
            </a:r>
            <a:r>
              <a:rPr lang="el-GR" altLang="en-US" sz="2000" dirty="0" smtClean="0">
                <a:solidFill>
                  <a:srgbClr val="000000"/>
                </a:solidFill>
                <a:latin typeface="Tw Cen MT" panose="020B0602020104020603" pitchFamily="34" charset="0"/>
                <a:cs typeface="Times New Roman" panose="02020603050405020304" pitchFamily="18" charset="0"/>
              </a:rPr>
              <a:t>σύνοψης και </a:t>
            </a:r>
            <a:r>
              <a:rPr lang="el-GR" altLang="en-US" sz="2000" dirty="0">
                <a:solidFill>
                  <a:srgbClr val="000000"/>
                </a:solidFill>
                <a:latin typeface="Tw Cen MT" panose="020B0602020104020603" pitchFamily="34" charset="0"/>
                <a:cs typeface="Times New Roman" panose="02020603050405020304" pitchFamily="18" charset="0"/>
              </a:rPr>
              <a:t>κοινοποίησης </a:t>
            </a:r>
            <a:r>
              <a:rPr lang="el-GR" altLang="en-US" sz="2000" dirty="0" smtClean="0">
                <a:solidFill>
                  <a:srgbClr val="000000"/>
                </a:solidFill>
                <a:latin typeface="Tw Cen MT" panose="020B0602020104020603" pitchFamily="34" charset="0"/>
                <a:cs typeface="Times New Roman" panose="02020603050405020304" pitchFamily="18" charset="0"/>
              </a:rPr>
              <a:t>χρηματοοικονομικών </a:t>
            </a:r>
            <a:r>
              <a:rPr lang="el-GR" altLang="en-US" sz="2000" dirty="0">
                <a:solidFill>
                  <a:srgbClr val="000000"/>
                </a:solidFill>
                <a:latin typeface="Tw Cen MT" panose="020B0602020104020603" pitchFamily="34" charset="0"/>
                <a:cs typeface="Times New Roman" panose="02020603050405020304" pitchFamily="18" charset="0"/>
              </a:rPr>
              <a:t>και μη χρηματοοικονομικών πληροφοριών σχετικά με τις μελλοντικές δραστηριότητες ενός οργανισμού</a:t>
            </a:r>
            <a:r>
              <a:rPr lang="el-GR" altLang="en-US" sz="2000" dirty="0" smtClean="0">
                <a:solidFill>
                  <a:srgbClr val="000000"/>
                </a:solidFill>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προϋπολογισμοί</a:t>
            </a:r>
            <a:r>
              <a:rPr lang="en-US"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20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σχέδια δράσης </a:t>
            </a:r>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βάσει των προβλεπόμενων συναλλαγών, δραστηριοτήτων </a:t>
            </a:r>
            <a:r>
              <a:rPr lang="el-GR" altLang="en-US" sz="20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γεγονότων.</a:t>
            </a:r>
            <a:endParaRPr lang="en-US" altLang="en-US" sz="20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Ο προϋπολογισμός</a:t>
            </a:r>
            <a:r>
              <a:rPr lang="en-US"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παρέχει</a:t>
            </a:r>
            <a:r>
              <a:rPr lang="en-US"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στους μάνατζερ</a:t>
            </a:r>
            <a:r>
              <a:rPr lang="en-US"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τη δυνατότητα να ταιριάζουν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τους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οργανωτικούς τους στόχους με τους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απαιτούμενους πόρους προκειμένου να φτάσουν στην επίτευξη των στόχων αυτών. Ενισχύει την κατανόηση όλων όσων βρίσκονται εντός του οργανισμού ως προς τους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στόχους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τους αναφορικά με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τις ευθύνες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τους, καθώς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του θέτει υπεύθυνους για </a:t>
            </a:r>
            <a:r>
              <a:rPr lang="el-GR" altLang="en-US" sz="1800" dirty="0">
                <a:solidFill>
                  <a:srgbClr val="000000"/>
                </a:solidFill>
                <a:latin typeface="Tw Cen MT" panose="020B0602020104020603" pitchFamily="34" charset="0"/>
                <a:ea typeface="Times New Roman" panose="02020603050405020304" pitchFamily="18" charset="0"/>
                <a:cs typeface="Times New Roman" panose="02020603050405020304" pitchFamily="18" charset="0"/>
              </a:rPr>
              <a:t>τα σχέδια και τα αποτελέσματα του προϋπολογισμού, καθώς μπορούν να συγκριθούν.</a:t>
            </a:r>
            <a:endParaRPr lang="en-US" altLang="en-US" sz="1800" dirty="0" smtClean="0">
              <a:solidFill>
                <a:srgbClr val="000000"/>
              </a:solidFill>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22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l-GR" altLang="en-US" dirty="0" smtClean="0"/>
              <a:t>Η Προϋπολογιστική</a:t>
            </a:r>
            <a:r>
              <a:rPr lang="en-US" altLang="en-US" dirty="0" smtClean="0"/>
              <a:t> </a:t>
            </a:r>
            <a:r>
              <a:rPr lang="el-GR" altLang="en-US" dirty="0" smtClean="0"/>
              <a:t>Κατάσταση Αποτελεσμάτων Χρήσης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Μια</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προϋπολογιστική κατάσταση αποτελεσμάτων χρήσης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προβλέπει</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τα καθαρά κέρδη</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ένος οργανισμού</a:t>
            </a:r>
            <a:r>
              <a:rPr lang="en-US" altLang="en-US" sz="2400" dirty="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για μια περίοδο</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βάσει </a:t>
            </a:r>
            <a:r>
              <a:rPr lang="el-GR" altLang="en-US" sz="2400" dirty="0">
                <a:latin typeface="Tw Cen MT" panose="020B0602020104020603" pitchFamily="34" charset="0"/>
                <a:cs typeface="Times New Roman" panose="02020603050405020304" pitchFamily="18" charset="0"/>
              </a:rPr>
              <a:t>των </a:t>
            </a:r>
            <a:r>
              <a:rPr lang="el-GR" altLang="en-US" sz="2400" dirty="0" smtClean="0">
                <a:latin typeface="Tw Cen MT" panose="020B0602020104020603" pitchFamily="34" charset="0"/>
                <a:cs typeface="Times New Roman" panose="02020603050405020304" pitchFamily="18" charset="0"/>
              </a:rPr>
              <a:t>προσδοκώμενων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εσόδων και των εξόδων για την περίοδο</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 την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προϋπολογιστική κατάσταση αποτελεσμάτων χρήσης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2000" dirty="0" err="1" smtClean="0">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έτος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έξοδα</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εταιρείας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περιλαμβάνουν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καταβληθέν τόκο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8%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γραμμάτιο πληρωτέο</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ύψους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70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φόρους εισοδήματος με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 συντελεστή της τάξεως του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3</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πληροφορίες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τις </a:t>
            </a:r>
            <a:r>
              <a:rPr lang="el-GR" altLang="en-US" sz="1800" dirty="0" smtClean="0">
                <a:latin typeface="Tw Cen MT" panose="020B0602020104020603" pitchFamily="34" charset="0"/>
                <a:cs typeface="Times New Roman" panose="02020603050405020304" pitchFamily="18" charset="0"/>
              </a:rPr>
              <a:t>προσδοκώμενες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πωλήσεις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τα κόστη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προκύπτουν από διάφορους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προϋπολογισμούς εκμεταλλεύσεως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90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l-GR" altLang="en-US" dirty="0" smtClean="0"/>
              <a:t>Η Προϋπολογιστική</a:t>
            </a:r>
            <a:r>
              <a:rPr lang="en-US" altLang="en-US" dirty="0" smtClean="0"/>
              <a:t> </a:t>
            </a:r>
            <a:r>
              <a:rPr lang="el-GR" altLang="en-US" dirty="0" smtClean="0"/>
              <a:t>Κατάσταση Αποτελεσμάτων Χρήσης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9011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1486353004"/>
              </p:ext>
            </p:extLst>
          </p:nvPr>
        </p:nvGraphicFramePr>
        <p:xfrm>
          <a:off x="457200" y="1219200"/>
          <a:ext cx="8308340" cy="5090160"/>
        </p:xfrm>
        <a:graphic>
          <a:graphicData uri="http://schemas.openxmlformats.org/drawingml/2006/table">
            <a:tbl>
              <a:tblPr firstRow="1" bandRow="1">
                <a:tableStyleId>{5C22544A-7EE6-4342-B048-85BDC9FD1C3A}</a:tableStyleId>
              </a:tblPr>
              <a:tblGrid>
                <a:gridCol w="4038600"/>
                <a:gridCol w="116840"/>
                <a:gridCol w="1028700"/>
                <a:gridCol w="1047750"/>
                <a:gridCol w="2076450"/>
              </a:tblGrid>
              <a:tr h="314960">
                <a:tc gridSpan="4">
                  <a:txBody>
                    <a:bodyPr/>
                    <a:lstStyle/>
                    <a:p>
                      <a:pPr algn="ctr"/>
                      <a:r>
                        <a:rPr lang="en-US" sz="800" b="1" dirty="0" err="1" smtClean="0">
                          <a:solidFill>
                            <a:schemeClr val="tx2"/>
                          </a:solidFill>
                        </a:rPr>
                        <a:t>Framecraft</a:t>
                      </a:r>
                      <a:r>
                        <a:rPr lang="en-US" sz="800" b="1" dirty="0" smtClean="0">
                          <a:solidFill>
                            <a:schemeClr val="tx2"/>
                          </a:solidFill>
                        </a:rPr>
                        <a:t> Company</a:t>
                      </a:r>
                    </a:p>
                    <a:p>
                      <a:pPr algn="ctr"/>
                      <a:r>
                        <a:rPr lang="el-GR" altLang="en-US" sz="800" b="1" dirty="0" smtClean="0">
                          <a:solidFill>
                            <a:schemeClr val="tx2"/>
                          </a:solidFill>
                        </a:rPr>
                        <a:t>Προϋπολογισμός Κόστους Παραχθέντων Αγαθών</a:t>
                      </a:r>
                    </a:p>
                    <a:p>
                      <a:pPr algn="ctr"/>
                      <a:r>
                        <a:rPr lang="el-GR" sz="800" b="1" dirty="0" smtClean="0">
                          <a:solidFill>
                            <a:schemeClr val="tx2"/>
                          </a:solidFill>
                        </a:rPr>
                        <a:t>Για το Έτος που Έληξε στις 31 Δεκεμβρίου</a:t>
                      </a:r>
                      <a:endParaRPr lang="en-US" sz="800" b="1" dirty="0" smtClean="0">
                        <a:solidFill>
                          <a:schemeClr val="tx2"/>
                        </a:solidFill>
                      </a:endParaRPr>
                    </a:p>
                  </a:txBody>
                  <a:tcPr>
                    <a:solidFill>
                      <a:schemeClr val="tx1">
                        <a:lumMod val="10000"/>
                        <a:lumOff val="9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r>
                        <a:rPr lang="el-GR" sz="800" dirty="0" smtClean="0">
                          <a:solidFill>
                            <a:schemeClr val="tx2"/>
                          </a:solidFill>
                        </a:rPr>
                        <a:t>Πηγή Δεδομένων</a:t>
                      </a:r>
                      <a:endParaRPr lang="en-US" sz="800" dirty="0">
                        <a:solidFill>
                          <a:schemeClr val="tx2"/>
                        </a:solidFill>
                      </a:endParaRPr>
                    </a:p>
                  </a:txBody>
                  <a:tcPr anchor="b">
                    <a:solidFill>
                      <a:schemeClr val="tx1">
                        <a:lumMod val="10000"/>
                        <a:lumOff val="90000"/>
                      </a:schemeClr>
                    </a:solidFill>
                  </a:tcPr>
                </a:tc>
              </a:tr>
              <a:tr h="185420">
                <a:tc>
                  <a:txBody>
                    <a:bodyPr/>
                    <a:lstStyle/>
                    <a:p>
                      <a:r>
                        <a:rPr lang="el-GR" sz="800" dirty="0" smtClean="0">
                          <a:solidFill>
                            <a:schemeClr val="tx2"/>
                          </a:solidFill>
                        </a:rPr>
                        <a:t>Πωλήσεις</a:t>
                      </a:r>
                      <a:endParaRPr lang="en-US" sz="800" dirty="0">
                        <a:solidFill>
                          <a:schemeClr val="tx2"/>
                        </a:solidFill>
                      </a:endParaRPr>
                    </a:p>
                  </a:txBody>
                  <a:tcPr>
                    <a:solidFill>
                      <a:schemeClr val="tx1">
                        <a:lumMod val="10000"/>
                        <a:lumOff val="90000"/>
                      </a:schemeClr>
                    </a:solidFill>
                  </a:tcPr>
                </a:tc>
                <a:tc gridSpan="2">
                  <a:txBody>
                    <a:bodyPr/>
                    <a:lstStyle/>
                    <a:p>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r>
                        <a:rPr lang="en-US" sz="800" dirty="0" smtClean="0">
                          <a:solidFill>
                            <a:schemeClr val="tx2"/>
                          </a:solidFill>
                        </a:rPr>
                        <a:t>450.000$</a:t>
                      </a:r>
                      <a:endParaRPr lang="en-US" sz="800" dirty="0">
                        <a:solidFill>
                          <a:schemeClr val="tx2"/>
                        </a:solidFill>
                      </a:endParaRPr>
                    </a:p>
                  </a:txBody>
                  <a:tcPr>
                    <a:solidFill>
                      <a:schemeClr val="tx1">
                        <a:lumMod val="10000"/>
                        <a:lumOff val="90000"/>
                      </a:schemeClr>
                    </a:solidFill>
                  </a:tcPr>
                </a:tc>
                <a:tc>
                  <a:txBody>
                    <a:bodyPr/>
                    <a:lstStyle/>
                    <a:p>
                      <a:r>
                        <a:rPr lang="el-GR" sz="800" dirty="0" smtClean="0">
                          <a:solidFill>
                            <a:schemeClr val="tx2"/>
                          </a:solidFill>
                        </a:rPr>
                        <a:t>Προϋπολογισμός</a:t>
                      </a:r>
                      <a:r>
                        <a:rPr lang="el-GR" sz="800" baseline="0" dirty="0" smtClean="0">
                          <a:solidFill>
                            <a:schemeClr val="tx2"/>
                          </a:solidFill>
                        </a:rPr>
                        <a:t> πωλήσεων</a:t>
                      </a:r>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Κόστος πωληθέντων αγαθών:</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Αποθέματα έτοιμων προϊόντων αρχής</a:t>
                      </a:r>
                      <a:endParaRPr lang="en-US" sz="800" dirty="0">
                        <a:solidFill>
                          <a:schemeClr val="tx2"/>
                        </a:solidFill>
                      </a:endParaRPr>
                    </a:p>
                  </a:txBody>
                  <a:tcPr>
                    <a:solidFill>
                      <a:schemeClr val="tx1">
                        <a:lumMod val="10000"/>
                        <a:lumOff val="90000"/>
                      </a:schemeClr>
                    </a:solidFill>
                  </a:tcPr>
                </a:tc>
                <a:tc gridSpan="2">
                  <a:txBody>
                    <a:bodyPr/>
                    <a:lstStyle/>
                    <a:p>
                      <a:pPr algn="r"/>
                      <a:r>
                        <a:rPr lang="el-GR" sz="800" dirty="0" smtClean="0">
                          <a:solidFill>
                            <a:schemeClr val="tx2"/>
                          </a:solidFill>
                        </a:rPr>
                        <a:t>2.990$*</a:t>
                      </a: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endParaRPr lang="en-US" sz="80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rPr>
                        <a:t>Προϋπολογισμός</a:t>
                      </a:r>
                      <a:r>
                        <a:rPr lang="el-GR" sz="800" baseline="0" dirty="0" smtClean="0">
                          <a:solidFill>
                            <a:schemeClr val="tx2"/>
                          </a:solidFill>
                        </a:rPr>
                        <a:t> παραγωγής</a:t>
                      </a:r>
                      <a:endParaRPr lang="en-US" sz="800" dirty="0" smtClean="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Κόστος παραχθέντων αγαθών</a:t>
                      </a:r>
                      <a:endParaRPr lang="en-US" sz="800" dirty="0">
                        <a:solidFill>
                          <a:schemeClr val="tx2"/>
                        </a:solidFill>
                      </a:endParaRPr>
                    </a:p>
                  </a:txBody>
                  <a:tcPr>
                    <a:solidFill>
                      <a:schemeClr val="tx1">
                        <a:lumMod val="10000"/>
                        <a:lumOff val="90000"/>
                      </a:schemeClr>
                    </a:solidFill>
                  </a:tcPr>
                </a:tc>
                <a:tc gridSpan="2">
                  <a:txBody>
                    <a:bodyPr/>
                    <a:lstStyle/>
                    <a:p>
                      <a:pPr algn="r"/>
                      <a:r>
                        <a:rPr lang="el-GR" sz="800" dirty="0" smtClean="0">
                          <a:solidFill>
                            <a:schemeClr val="tx2"/>
                          </a:solidFill>
                        </a:rPr>
                        <a:t>270.595</a:t>
                      </a: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endParaRPr lang="en-US" sz="800" dirty="0">
                        <a:solidFill>
                          <a:schemeClr val="tx2"/>
                        </a:solidFill>
                      </a:endParaRPr>
                    </a:p>
                  </a:txBody>
                  <a:tcPr>
                    <a:solidFill>
                      <a:schemeClr val="tx1">
                        <a:lumMod val="10000"/>
                        <a:lumOff val="90000"/>
                      </a:schemeClr>
                    </a:solidFill>
                  </a:tcPr>
                </a:tc>
                <a:tc>
                  <a:txBody>
                    <a:bodyPr/>
                    <a:lstStyle/>
                    <a:p>
                      <a:r>
                        <a:rPr lang="el-GR" sz="800" dirty="0" smtClean="0">
                          <a:solidFill>
                            <a:schemeClr val="tx2"/>
                          </a:solidFill>
                        </a:rPr>
                        <a:t>Προϋπολογισμός</a:t>
                      </a:r>
                      <a:r>
                        <a:rPr lang="el-GR" sz="800" baseline="0" dirty="0" smtClean="0">
                          <a:solidFill>
                            <a:schemeClr val="tx2"/>
                          </a:solidFill>
                        </a:rPr>
                        <a:t> κόστους παραχθέντων αγαθών</a:t>
                      </a:r>
                      <a:endParaRPr lang="en-US" sz="800" dirty="0">
                        <a:solidFill>
                          <a:schemeClr val="tx2"/>
                        </a:solidFill>
                      </a:endParaRPr>
                    </a:p>
                  </a:txBody>
                  <a:tcPr>
                    <a:solidFill>
                      <a:schemeClr val="tx1">
                        <a:lumMod val="10000"/>
                        <a:lumOff val="90000"/>
                      </a:schemeClr>
                    </a:solidFill>
                  </a:tcPr>
                </a:tc>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tx2"/>
                          </a:solidFill>
                        </a:rPr>
                        <a:t>Κόστος αγαθών δαιθέσιμων προς πώληση</a:t>
                      </a:r>
                      <a:endParaRPr lang="en-US" sz="800" dirty="0" smtClean="0">
                        <a:solidFill>
                          <a:schemeClr val="tx2"/>
                        </a:solidFill>
                      </a:endParaRPr>
                    </a:p>
                  </a:txBody>
                  <a:tcPr>
                    <a:solidFill>
                      <a:schemeClr val="tx1">
                        <a:lumMod val="10000"/>
                        <a:lumOff val="90000"/>
                      </a:schemeClr>
                    </a:solidFill>
                  </a:tcPr>
                </a:tc>
                <a:tc gridSpan="2">
                  <a:txBody>
                    <a:bodyPr/>
                    <a:lstStyle/>
                    <a:p>
                      <a:pPr algn="r"/>
                      <a:r>
                        <a:rPr lang="el-GR" sz="800" dirty="0" smtClean="0">
                          <a:solidFill>
                            <a:schemeClr val="tx2"/>
                          </a:solidFill>
                        </a:rPr>
                        <a:t>273.585$</a:t>
                      </a: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endParaRPr lang="en-US" sz="80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Μείον αποθέματα έτοιμων</a:t>
                      </a:r>
                      <a:r>
                        <a:rPr lang="el-GR" sz="800" baseline="0" dirty="0" smtClean="0">
                          <a:solidFill>
                            <a:schemeClr val="tx2"/>
                          </a:solidFill>
                        </a:rPr>
                        <a:t> προϊόντων τέλους</a:t>
                      </a:r>
                      <a:endParaRPr lang="en-US" sz="800" dirty="0">
                        <a:solidFill>
                          <a:schemeClr val="tx2"/>
                        </a:solidFill>
                      </a:endParaRPr>
                    </a:p>
                  </a:txBody>
                  <a:tcPr>
                    <a:solidFill>
                      <a:schemeClr val="tx1">
                        <a:lumMod val="10000"/>
                        <a:lumOff val="90000"/>
                      </a:schemeClr>
                    </a:solidFill>
                  </a:tcPr>
                </a:tc>
                <a:tc gridSpan="2">
                  <a:txBody>
                    <a:bodyPr/>
                    <a:lstStyle/>
                    <a:p>
                      <a:pPr algn="r"/>
                      <a:r>
                        <a:rPr lang="el-GR" sz="800" dirty="0" smtClean="0">
                          <a:solidFill>
                            <a:schemeClr val="tx2"/>
                          </a:solidFill>
                        </a:rPr>
                        <a:t>4.485**</a:t>
                      </a: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endParaRPr lang="en-US" sz="800" dirty="0">
                        <a:solidFill>
                          <a:schemeClr val="tx2"/>
                        </a:solidFill>
                      </a:endParaRPr>
                    </a:p>
                  </a:txBody>
                  <a:tcPr>
                    <a:solidFill>
                      <a:schemeClr val="tx1">
                        <a:lumMod val="10000"/>
                        <a:lumOff val="90000"/>
                      </a:schemeClr>
                    </a:solidFill>
                  </a:tcPr>
                </a:tc>
                <a:tc>
                  <a:txBody>
                    <a:bodyPr/>
                    <a:lstStyle/>
                    <a:p>
                      <a:r>
                        <a:rPr lang="el-GR" sz="800" dirty="0" smtClean="0">
                          <a:solidFill>
                            <a:schemeClr val="tx2"/>
                          </a:solidFill>
                        </a:rPr>
                        <a:t>Προϋπολογισμός</a:t>
                      </a:r>
                      <a:r>
                        <a:rPr lang="el-GR" sz="800" baseline="0" dirty="0" smtClean="0">
                          <a:solidFill>
                            <a:schemeClr val="tx2"/>
                          </a:solidFill>
                        </a:rPr>
                        <a:t> παραγωγής</a:t>
                      </a:r>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Κόστος πωληθέντων αγαθών</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269.100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Μεικτό κέρδος</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180.900$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Δαπάνες</a:t>
                      </a:r>
                      <a:r>
                        <a:rPr lang="el-GR" sz="800" baseline="0" dirty="0" smtClean="0">
                          <a:solidFill>
                            <a:schemeClr val="tx2"/>
                          </a:solidFill>
                        </a:rPr>
                        <a:t> διοίκησης και διάθεσης</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105.600</a:t>
                      </a:r>
                      <a:endParaRPr lang="en-US" sz="800" dirty="0">
                        <a:solidFill>
                          <a:schemeClr val="tx2"/>
                        </a:solidFill>
                      </a:endParaRPr>
                    </a:p>
                  </a:txBody>
                  <a:tcPr>
                    <a:solidFill>
                      <a:schemeClr val="tx1">
                        <a:lumMod val="10000"/>
                        <a:lumOff val="90000"/>
                      </a:schemeClr>
                    </a:solidFill>
                  </a:tcPr>
                </a:tc>
                <a:tc>
                  <a:txBody>
                    <a:bodyPr/>
                    <a:lstStyle/>
                    <a:p>
                      <a:r>
                        <a:rPr lang="el-GR" sz="800" dirty="0" smtClean="0">
                          <a:solidFill>
                            <a:schemeClr val="tx2"/>
                          </a:solidFill>
                        </a:rPr>
                        <a:t>Προϋπολογισμός</a:t>
                      </a:r>
                      <a:r>
                        <a:rPr lang="el-GR" sz="800" baseline="0" dirty="0" smtClean="0">
                          <a:solidFill>
                            <a:schemeClr val="tx2"/>
                          </a:solidFill>
                        </a:rPr>
                        <a:t> δαπανών διοίκησης και διάθεσης</a:t>
                      </a:r>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Έσοδα από λειτουργίες</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75.300$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85420">
                <a:tc>
                  <a:txBody>
                    <a:bodyPr/>
                    <a:lstStyle/>
                    <a:p>
                      <a:r>
                        <a:rPr lang="el-GR" sz="800" dirty="0" smtClean="0">
                          <a:solidFill>
                            <a:schemeClr val="tx2"/>
                          </a:solidFill>
                        </a:rPr>
                        <a:t>Έξοδα από</a:t>
                      </a:r>
                      <a:r>
                        <a:rPr lang="el-GR" sz="800" baseline="0" dirty="0" smtClean="0">
                          <a:solidFill>
                            <a:schemeClr val="tx2"/>
                          </a:solidFill>
                        </a:rPr>
                        <a:t> τόκους (8% </a:t>
                      </a:r>
                      <a:r>
                        <a:rPr lang="en-US" sz="800" baseline="0" dirty="0" smtClean="0">
                          <a:solidFill>
                            <a:schemeClr val="tx2"/>
                          </a:solidFill>
                        </a:rPr>
                        <a:t>x 70.000$)</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5.600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0">
                <a:tc>
                  <a:txBody>
                    <a:bodyPr/>
                    <a:lstStyle/>
                    <a:p>
                      <a:r>
                        <a:rPr lang="el-GR" sz="800" dirty="0" smtClean="0">
                          <a:solidFill>
                            <a:schemeClr val="tx2"/>
                          </a:solidFill>
                        </a:rPr>
                        <a:t>Έσοδα προ φόρων</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69.700$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67640">
                <a:tc>
                  <a:txBody>
                    <a:bodyPr/>
                    <a:lstStyle/>
                    <a:p>
                      <a:r>
                        <a:rPr lang="el-GR" sz="800" dirty="0" smtClean="0">
                          <a:solidFill>
                            <a:schemeClr val="tx2"/>
                          </a:solidFill>
                        </a:rPr>
                        <a:t>Έξοδα</a:t>
                      </a:r>
                      <a:r>
                        <a:rPr lang="el-GR" sz="800" baseline="0" dirty="0" smtClean="0">
                          <a:solidFill>
                            <a:schemeClr val="tx2"/>
                          </a:solidFill>
                        </a:rPr>
                        <a:t> φόρων εισοδήματος (30%)</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20.910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0">
                <a:tc>
                  <a:txBody>
                    <a:bodyPr/>
                    <a:lstStyle/>
                    <a:p>
                      <a:r>
                        <a:rPr lang="el-GR" sz="800" dirty="0" smtClean="0">
                          <a:solidFill>
                            <a:schemeClr val="tx2"/>
                          </a:solidFill>
                        </a:rPr>
                        <a:t>Καθαρά κέρδη</a:t>
                      </a:r>
                      <a:endParaRPr lang="en-US" sz="800" dirty="0">
                        <a:solidFill>
                          <a:schemeClr val="tx2"/>
                        </a:solidFill>
                      </a:endParaRPr>
                    </a:p>
                  </a:txBody>
                  <a:tcPr>
                    <a:solidFill>
                      <a:schemeClr val="tx1">
                        <a:lumMod val="10000"/>
                        <a:lumOff val="90000"/>
                      </a:schemeClr>
                    </a:solidFill>
                  </a:tcPr>
                </a:tc>
                <a:tc gridSpan="2">
                  <a:txBody>
                    <a:bodyPr/>
                    <a:lstStyle/>
                    <a:p>
                      <a:pPr algn="r"/>
                      <a:endParaRPr lang="en-US" sz="800" dirty="0">
                        <a:solidFill>
                          <a:schemeClr val="tx2"/>
                        </a:solidFill>
                      </a:endParaRPr>
                    </a:p>
                  </a:txBody>
                  <a:tcPr>
                    <a:solidFill>
                      <a:schemeClr val="tx1">
                        <a:lumMod val="10000"/>
                        <a:lumOff val="90000"/>
                      </a:schemeClr>
                    </a:solidFill>
                  </a:tcPr>
                </a:tc>
                <a:tc hMerge="1">
                  <a:txBody>
                    <a:bodyPr/>
                    <a:lstStyle/>
                    <a:p>
                      <a:endParaRPr lang="en-US"/>
                    </a:p>
                  </a:txBody>
                  <a:tcPr/>
                </a:tc>
                <a:tc>
                  <a:txBody>
                    <a:bodyPr/>
                    <a:lstStyle/>
                    <a:p>
                      <a:pPr algn="r"/>
                      <a:r>
                        <a:rPr lang="el-GR" sz="800" dirty="0" smtClean="0">
                          <a:solidFill>
                            <a:schemeClr val="tx2"/>
                          </a:solidFill>
                        </a:rPr>
                        <a:t>48.790$</a:t>
                      </a:r>
                      <a:endParaRPr lang="en-US" sz="800" dirty="0">
                        <a:solidFill>
                          <a:schemeClr val="tx2"/>
                        </a:solidFill>
                      </a:endParaRPr>
                    </a:p>
                  </a:txBody>
                  <a:tcPr>
                    <a:solidFill>
                      <a:schemeClr val="tx1">
                        <a:lumMod val="10000"/>
                        <a:lumOff val="90000"/>
                      </a:schemeClr>
                    </a:solidFill>
                  </a:tcPr>
                </a:tc>
                <a:tc>
                  <a:txBody>
                    <a:bodyPr/>
                    <a:lstStyle/>
                    <a:p>
                      <a:endParaRPr lang="en-US" sz="800" dirty="0">
                        <a:solidFill>
                          <a:schemeClr val="tx2"/>
                        </a:solidFill>
                      </a:endParaRPr>
                    </a:p>
                  </a:txBody>
                  <a:tcPr>
                    <a:solidFill>
                      <a:schemeClr val="tx1">
                        <a:lumMod val="10000"/>
                        <a:lumOff val="90000"/>
                      </a:schemeClr>
                    </a:solidFill>
                  </a:tcPr>
                </a:tc>
              </a:tr>
              <a:tr h="125730">
                <a:tc gridSpan="5">
                  <a:txBody>
                    <a:bodyPr/>
                    <a:lstStyle/>
                    <a:p>
                      <a:r>
                        <a:rPr lang="el-GR" sz="800" dirty="0" smtClean="0">
                          <a:solidFill>
                            <a:schemeClr val="tx2"/>
                          </a:solidFill>
                        </a:rPr>
                        <a:t>Σημείωση: Υποθέστε πως στα υπόλοιπα αποθεμάτων έτοιμων προϊόντων</a:t>
                      </a:r>
                      <a:r>
                        <a:rPr lang="el-GR" sz="800" baseline="0" dirty="0" smtClean="0">
                          <a:solidFill>
                            <a:schemeClr val="tx2"/>
                          </a:solidFill>
                        </a:rPr>
                        <a:t> τα κόστη μονάδας προϊόντος ήταν τα ίδια και για τα δύο έτη:</a:t>
                      </a:r>
                    </a:p>
                  </a:txBody>
                  <a:tcP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r h="0">
                <a:tc gridSpan="2">
                  <a:txBody>
                    <a:bodyPr/>
                    <a:lstStyle/>
                    <a:p>
                      <a:pPr algn="ctr"/>
                      <a:r>
                        <a:rPr lang="el-GR" sz="800" baseline="0" dirty="0" smtClean="0">
                          <a:solidFill>
                            <a:schemeClr val="tx2"/>
                          </a:solidFill>
                        </a:rPr>
                        <a:t>*Αρχής</a:t>
                      </a:r>
                    </a:p>
                  </a:txBody>
                  <a:tcPr>
                    <a:solidFill>
                      <a:schemeClr val="tx1">
                        <a:lumMod val="10000"/>
                        <a:lumOff val="90000"/>
                      </a:schemeClr>
                    </a:solidFill>
                  </a:tcPr>
                </a:tc>
                <a:tc hMerge="1">
                  <a:txBody>
                    <a:bodyPr/>
                    <a:lstStyle/>
                    <a:p>
                      <a:endParaRPr lang="en-US"/>
                    </a:p>
                  </a:txBody>
                  <a:tcPr/>
                </a:tc>
                <a:tc gridSpan="3">
                  <a:txBody>
                    <a:bodyPr/>
                    <a:lstStyle/>
                    <a:p>
                      <a:pPr algn="ctr"/>
                      <a:r>
                        <a:rPr lang="el-GR" sz="800" baseline="0" dirty="0" smtClean="0">
                          <a:solidFill>
                            <a:schemeClr val="tx2"/>
                          </a:solidFill>
                        </a:rPr>
                        <a:t>**Τέλους</a:t>
                      </a: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r>
              <a:tr h="188595">
                <a:tc gridSpan="2">
                  <a:txBody>
                    <a:bodyPr/>
                    <a:lstStyle/>
                    <a:p>
                      <a:pPr algn="ctr"/>
                      <a:r>
                        <a:rPr lang="el-GR" sz="800" baseline="0" dirty="0" smtClean="0">
                          <a:solidFill>
                            <a:schemeClr val="tx2"/>
                          </a:solidFill>
                        </a:rPr>
                        <a:t>1.000 μονάδες</a:t>
                      </a:r>
                      <a:r>
                        <a:rPr lang="el-GR" sz="800" baseline="30000" dirty="0" smtClean="0">
                          <a:solidFill>
                            <a:schemeClr val="tx2"/>
                          </a:solidFill>
                        </a:rPr>
                        <a:t>α</a:t>
                      </a:r>
                      <a:endParaRPr lang="el-GR" sz="800" baseline="0" dirty="0" smtClean="0">
                        <a:solidFill>
                          <a:schemeClr val="tx2"/>
                        </a:solidFill>
                      </a:endParaRPr>
                    </a:p>
                  </a:txBody>
                  <a:tcPr>
                    <a:solidFill>
                      <a:schemeClr val="tx1">
                        <a:lumMod val="10000"/>
                        <a:lumOff val="90000"/>
                      </a:schemeClr>
                    </a:solidFill>
                  </a:tcPr>
                </a:tc>
                <a:tc hMerge="1">
                  <a:txBody>
                    <a:bodyPr/>
                    <a:lstStyle/>
                    <a:p>
                      <a:endParaRPr lang="en-US"/>
                    </a:p>
                  </a:txBody>
                  <a:tcPr/>
                </a:tc>
                <a:tc gridSpan="3">
                  <a:txBody>
                    <a:bodyPr/>
                    <a:lstStyle/>
                    <a:p>
                      <a:pPr algn="ctr"/>
                      <a:r>
                        <a:rPr lang="el-GR" sz="800" baseline="0" dirty="0" smtClean="0">
                          <a:solidFill>
                            <a:schemeClr val="tx2"/>
                          </a:solidFill>
                        </a:rPr>
                        <a:t>1.500 μονάδες</a:t>
                      </a:r>
                      <a:r>
                        <a:rPr lang="el-GR" sz="800" baseline="30000" dirty="0" smtClean="0">
                          <a:solidFill>
                            <a:schemeClr val="tx2"/>
                          </a:solidFill>
                        </a:rPr>
                        <a:t>α</a:t>
                      </a: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r>
              <a:tr h="125730">
                <a:tc gridSpan="2">
                  <a:txBody>
                    <a:bodyPr/>
                    <a:lstStyle/>
                    <a:p>
                      <a:pPr algn="ctr"/>
                      <a:r>
                        <a:rPr lang="en-US" sz="800" baseline="0" dirty="0" smtClean="0">
                          <a:solidFill>
                            <a:schemeClr val="tx2"/>
                          </a:solidFill>
                        </a:rPr>
                        <a:t>x </a:t>
                      </a:r>
                      <a:r>
                        <a:rPr lang="el-GR" sz="800" baseline="0" dirty="0" smtClean="0">
                          <a:solidFill>
                            <a:schemeClr val="tx2"/>
                          </a:solidFill>
                        </a:rPr>
                        <a:t>2.99$</a:t>
                      </a:r>
                      <a:r>
                        <a:rPr lang="el-GR" sz="800" baseline="30000" dirty="0" smtClean="0">
                          <a:solidFill>
                            <a:schemeClr val="tx2"/>
                          </a:solidFill>
                        </a:rPr>
                        <a:t>β</a:t>
                      </a:r>
                      <a:endParaRPr lang="el-GR" sz="800" baseline="0" dirty="0" smtClean="0">
                        <a:solidFill>
                          <a:schemeClr val="tx2"/>
                        </a:solidFill>
                      </a:endParaRPr>
                    </a:p>
                  </a:txBody>
                  <a:tcPr>
                    <a:solidFill>
                      <a:schemeClr val="tx1">
                        <a:lumMod val="10000"/>
                        <a:lumOff val="90000"/>
                      </a:schemeClr>
                    </a:solidFill>
                  </a:tcPr>
                </a:tc>
                <a:tc hMerge="1">
                  <a:txBody>
                    <a:bodyPr/>
                    <a:lstStyle/>
                    <a:p>
                      <a:endParaRPr lang="en-US"/>
                    </a:p>
                  </a:txBody>
                  <a:tcPr/>
                </a:tc>
                <a:tc gridSpan="3">
                  <a:txBody>
                    <a:bodyPr/>
                    <a:lstStyle/>
                    <a:p>
                      <a:pPr algn="ctr"/>
                      <a:r>
                        <a:rPr lang="en-US" sz="800" baseline="0" dirty="0" smtClean="0">
                          <a:solidFill>
                            <a:schemeClr val="tx2"/>
                          </a:solidFill>
                        </a:rPr>
                        <a:t>X 2.99$</a:t>
                      </a:r>
                      <a:r>
                        <a:rPr lang="el-GR" sz="800" baseline="30000" dirty="0" smtClean="0">
                          <a:solidFill>
                            <a:schemeClr val="tx2"/>
                          </a:solidFill>
                        </a:rPr>
                        <a:t>β</a:t>
                      </a:r>
                      <a:endParaRPr lang="el-GR" sz="800" baseline="0" dirty="0" smtClean="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r>
              <a:tr h="0">
                <a:tc gridSpan="2">
                  <a:txBody>
                    <a:bodyPr/>
                    <a:lstStyle/>
                    <a:p>
                      <a:pPr algn="ctr"/>
                      <a:r>
                        <a:rPr lang="el-GR" sz="800" baseline="0" dirty="0" smtClean="0">
                          <a:solidFill>
                            <a:schemeClr val="tx2"/>
                          </a:solidFill>
                        </a:rPr>
                        <a:t>2.990$</a:t>
                      </a:r>
                    </a:p>
                  </a:txBody>
                  <a:tcPr>
                    <a:solidFill>
                      <a:schemeClr val="tx1">
                        <a:lumMod val="10000"/>
                        <a:lumOff val="90000"/>
                      </a:schemeClr>
                    </a:solidFill>
                  </a:tcPr>
                </a:tc>
                <a:tc hMerge="1">
                  <a:txBody>
                    <a:bodyPr/>
                    <a:lstStyle/>
                    <a:p>
                      <a:endParaRPr lang="en-US"/>
                    </a:p>
                  </a:txBody>
                  <a:tcPr/>
                </a:tc>
                <a:tc gridSpan="3">
                  <a:txBody>
                    <a:bodyPr/>
                    <a:lstStyle/>
                    <a:p>
                      <a:pPr algn="ctr"/>
                      <a:r>
                        <a:rPr lang="el-GR" sz="800" baseline="0" dirty="0" smtClean="0">
                          <a:solidFill>
                            <a:schemeClr val="tx2"/>
                          </a:solidFill>
                        </a:rPr>
                        <a:t>4.485$</a:t>
                      </a: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r>
              <a:tr h="185420">
                <a:tc gridSpan="5">
                  <a:txBody>
                    <a:bodyPr/>
                    <a:lstStyle/>
                    <a:p>
                      <a:r>
                        <a:rPr lang="el-GR" sz="800" baseline="30000" dirty="0" smtClean="0">
                          <a:solidFill>
                            <a:schemeClr val="tx2"/>
                          </a:solidFill>
                        </a:rPr>
                        <a:t>α</a:t>
                      </a:r>
                      <a:r>
                        <a:rPr lang="el-GR" sz="800" dirty="0" smtClean="0">
                          <a:solidFill>
                            <a:schemeClr val="tx2"/>
                          </a:solidFill>
                        </a:rPr>
                        <a:t>Προϋπολογισμός</a:t>
                      </a:r>
                      <a:r>
                        <a:rPr lang="el-GR" sz="800" baseline="0" dirty="0" smtClean="0">
                          <a:solidFill>
                            <a:schemeClr val="tx2"/>
                          </a:solidFill>
                        </a:rPr>
                        <a:t> παραγωγής (Πίνακας 5)</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800" baseline="30000" dirty="0" smtClean="0">
                          <a:solidFill>
                            <a:schemeClr val="tx2"/>
                          </a:solidFill>
                        </a:rPr>
                        <a:t>β</a:t>
                      </a:r>
                      <a:r>
                        <a:rPr lang="el-GR" sz="800" dirty="0" smtClean="0">
                          <a:solidFill>
                            <a:schemeClr val="tx2"/>
                          </a:solidFill>
                        </a:rPr>
                        <a:t>270.595$</a:t>
                      </a:r>
                      <a:r>
                        <a:rPr lang="el-GR" sz="800" baseline="0" dirty="0" smtClean="0">
                          <a:solidFill>
                            <a:schemeClr val="tx2"/>
                          </a:solidFill>
                        </a:rPr>
                        <a:t> = 90.500 μονάδες (Πίνακας 10 και 5) = 2.99$</a:t>
                      </a:r>
                    </a:p>
                  </a:txBody>
                  <a:tcP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l-GR" altLang="en-US" dirty="0" smtClean="0">
                <a:solidFill>
                  <a:schemeClr val="bg1"/>
                </a:solidFill>
              </a:rPr>
              <a:t>Ο </a:t>
            </a:r>
            <a:r>
              <a:rPr lang="el-GR" altLang="en-US" dirty="0">
                <a:solidFill>
                  <a:schemeClr val="bg1"/>
                </a:solidFill>
                <a:cs typeface="Times New Roman" panose="02020603050405020304" pitchFamily="18" charset="0"/>
              </a:rPr>
              <a:t>Προϋπολογισμός Δαπανών Κεφαλαίου</a:t>
            </a:r>
            <a:r>
              <a:rPr lang="en-US" altLang="en-US" dirty="0">
                <a:solidFill>
                  <a:schemeClr val="bg1"/>
                </a:solidFill>
                <a:cs typeface="Times New Roman" panose="02020603050405020304" pitchFamily="18" charset="0"/>
              </a:rPr>
              <a:t> </a:t>
            </a:r>
            <a:endParaRPr lang="en-US" altLang="en-US" dirty="0" smtClean="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Ένας</a:t>
            </a:r>
            <a:r>
              <a:rPr lang="en-US" altLang="en-US" sz="2000" dirty="0" smtClean="0">
                <a:latin typeface="Tw Cen MT" panose="020B0602020104020603" pitchFamily="34" charset="0"/>
                <a:cs typeface="Times New Roman" panose="02020603050405020304" pitchFamily="18" charset="0"/>
              </a:rPr>
              <a:t> </a:t>
            </a:r>
            <a:r>
              <a:rPr lang="el-GR" altLang="en-US" sz="2000" b="1" dirty="0">
                <a:solidFill>
                  <a:srgbClr val="275CAE"/>
                </a:solidFill>
                <a:latin typeface="Tw Cen MT" panose="020B0602020104020603" pitchFamily="34" charset="0"/>
                <a:cs typeface="Times New Roman" panose="02020603050405020304" pitchFamily="18" charset="0"/>
              </a:rPr>
              <a:t>π</a:t>
            </a:r>
            <a:r>
              <a:rPr lang="el-GR" altLang="en-US" sz="2000" b="1" dirty="0" smtClean="0">
                <a:solidFill>
                  <a:srgbClr val="275CAE"/>
                </a:solidFill>
                <a:latin typeface="Tw Cen MT" panose="020B0602020104020603" pitchFamily="34" charset="0"/>
                <a:cs typeface="Times New Roman" panose="02020603050405020304" pitchFamily="18" charset="0"/>
              </a:rPr>
              <a:t>ροϋπολογισμός </a:t>
            </a:r>
            <a:r>
              <a:rPr lang="el-GR" altLang="en-US" sz="2000" b="1" dirty="0">
                <a:solidFill>
                  <a:srgbClr val="275CAE"/>
                </a:solidFill>
                <a:latin typeface="Tw Cen MT" panose="020B0602020104020603" pitchFamily="34" charset="0"/>
                <a:cs typeface="Times New Roman" panose="02020603050405020304" pitchFamily="18" charset="0"/>
              </a:rPr>
              <a:t>δ</a:t>
            </a:r>
            <a:r>
              <a:rPr lang="el-GR" altLang="en-US" sz="2000" b="1" dirty="0" smtClean="0">
                <a:solidFill>
                  <a:srgbClr val="275CAE"/>
                </a:solidFill>
                <a:latin typeface="Tw Cen MT" panose="020B0602020104020603" pitchFamily="34" charset="0"/>
                <a:cs typeface="Times New Roman" panose="02020603050405020304" pitchFamily="18" charset="0"/>
              </a:rPr>
              <a:t>απανών </a:t>
            </a:r>
            <a:r>
              <a:rPr lang="el-GR" altLang="en-US" sz="2000" b="1" dirty="0">
                <a:solidFill>
                  <a:srgbClr val="275CAE"/>
                </a:solidFill>
                <a:latin typeface="Tw Cen MT" panose="020B0602020104020603" pitchFamily="34" charset="0"/>
                <a:cs typeface="Times New Roman" panose="02020603050405020304" pitchFamily="18" charset="0"/>
              </a:rPr>
              <a:t>κ</a:t>
            </a:r>
            <a:r>
              <a:rPr lang="el-GR" altLang="en-US" sz="2000" b="1" dirty="0" smtClean="0">
                <a:solidFill>
                  <a:srgbClr val="275CAE"/>
                </a:solidFill>
                <a:latin typeface="Tw Cen MT" panose="020B0602020104020603" pitchFamily="34" charset="0"/>
                <a:cs typeface="Times New Roman" panose="02020603050405020304" pitchFamily="18" charset="0"/>
              </a:rPr>
              <a:t>εφαλαίου</a:t>
            </a:r>
            <a:r>
              <a:rPr lang="en-US" altLang="en-US" sz="2000" b="1" dirty="0" smtClean="0">
                <a:solidFill>
                  <a:srgbClr val="275CAE"/>
                </a:solidFill>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περιγράφει το </a:t>
            </a:r>
            <a:r>
              <a:rPr lang="el-GR" altLang="en-US" sz="2000" dirty="0" smtClean="0">
                <a:latin typeface="Tw Cen MT" panose="020B0602020104020603" pitchFamily="34" charset="0"/>
                <a:cs typeface="Times New Roman" panose="02020603050405020304" pitchFamily="18" charset="0"/>
              </a:rPr>
              <a:t>προσδοκώμενο ποσό </a:t>
            </a:r>
            <a:r>
              <a:rPr lang="el-GR" altLang="en-US" sz="2000" dirty="0">
                <a:latin typeface="Tw Cen MT" panose="020B0602020104020603" pitchFamily="34" charset="0"/>
                <a:cs typeface="Times New Roman" panose="02020603050405020304" pitchFamily="18" charset="0"/>
              </a:rPr>
              <a:t>και το χρονοδιάγραμμα των κεφαλαιουχικών δαπανών για μακροπρόθεσμα περιουσιακά στοιχεία κατά τη διάρκεια μιας </a:t>
            </a:r>
            <a:r>
              <a:rPr lang="el-GR" altLang="en-US" sz="2000" dirty="0" smtClean="0">
                <a:latin typeface="Tw Cen MT" panose="020B0602020104020603" pitchFamily="34" charset="0"/>
                <a:cs typeface="Times New Roman" panose="02020603050405020304" pitchFamily="18" charset="0"/>
              </a:rPr>
              <a:t>περιόδου</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βασίζονται στις πληροφορίες ενός προϋπολογισμού δαπανών κεφαλαίου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λαμβάνουν αποφάσεις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θέματα όπως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αγορά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εξοπλισμού 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κατασκευή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νέας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εγκατάστασης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προϋπολογισμός δαπανών κεφαλαίου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1800"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περιλαμβάνει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30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000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την αγορά ενός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νέου μηχανήματος παραγωγής κορνιζών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εταιρεία σχεδιάζει να πληρώσει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15.000$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πρώτο τρίμηνο του έτους, όταν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θα έχει οριστεί η παραγγελία,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15.000$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δεύτερο τρίμηνο του έτους, όταν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λάβει 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μηχάνημα.</a:t>
            </a:r>
          </a:p>
        </p:txBody>
      </p:sp>
      <p:sp>
        <p:nvSpPr>
          <p:cNvPr id="911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l-GR" altLang="en-US" dirty="0" smtClean="0"/>
              <a:t>Η Κατάσταση </a:t>
            </a:r>
            <a:r>
              <a:rPr lang="el-GR" altLang="en-US" dirty="0"/>
              <a:t>Π</a:t>
            </a:r>
            <a:r>
              <a:rPr lang="el-GR" altLang="en-US" dirty="0" smtClean="0"/>
              <a:t>ροϋπολογιστικών Ταμειακών </a:t>
            </a:r>
            <a:r>
              <a:rPr lang="el-GR" altLang="en-US" dirty="0"/>
              <a:t>Ρ</a:t>
            </a:r>
            <a:r>
              <a:rPr lang="el-GR" altLang="en-US" dirty="0" smtClean="0"/>
              <a:t>οών</a:t>
            </a:r>
            <a:endParaRPr lang="en-US" altLang="en-US" dirty="0" smtClean="0"/>
          </a:p>
        </p:txBody>
      </p:sp>
      <p:sp>
        <p:nvSpPr>
          <p:cNvPr id="3" name="Content Placeholder 2"/>
          <p:cNvSpPr>
            <a:spLocks noGrp="1"/>
          </p:cNvSpPr>
          <p:nvPr>
            <p:ph idx="1"/>
          </p:nvPr>
        </p:nvSpPr>
        <p:spPr>
          <a:xfrm>
            <a:off x="914400" y="12954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Μια </a:t>
            </a:r>
            <a:r>
              <a:rPr lang="el-GR" altLang="en-US" sz="2000" b="1" dirty="0" smtClean="0">
                <a:solidFill>
                  <a:srgbClr val="275CAE"/>
                </a:solidFill>
                <a:latin typeface="Tw Cen MT" panose="020B0602020104020603" pitchFamily="34" charset="0"/>
                <a:cs typeface="Times New Roman" panose="02020603050405020304" pitchFamily="18" charset="0"/>
              </a:rPr>
              <a:t>κατάσταση προϋπολογιστικών ταμειακών ροών</a:t>
            </a:r>
            <a:r>
              <a:rPr lang="en-US" altLang="en-US" sz="2000" b="1" dirty="0" smtClean="0">
                <a:solidFill>
                  <a:srgbClr val="275CAE"/>
                </a:solidFill>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είναι </a:t>
            </a:r>
            <a:r>
              <a:rPr lang="el-GR" altLang="en-US" sz="2000" dirty="0">
                <a:latin typeface="Tw Cen MT" panose="020B0602020104020603" pitchFamily="34" charset="0"/>
                <a:cs typeface="Times New Roman" panose="02020603050405020304" pitchFamily="18" charset="0"/>
              </a:rPr>
              <a:t>μια </a:t>
            </a:r>
            <a:r>
              <a:rPr lang="el-GR" altLang="en-US" sz="2000" dirty="0" smtClean="0">
                <a:latin typeface="Tw Cen MT" panose="020B0602020104020603" pitchFamily="34" charset="0"/>
                <a:cs typeface="Times New Roman" panose="02020603050405020304" pitchFamily="18" charset="0"/>
              </a:rPr>
              <a:t>πρόβλεψη των </a:t>
            </a:r>
            <a:r>
              <a:rPr lang="el-GR" altLang="en-US" sz="2000" dirty="0">
                <a:latin typeface="Tw Cen MT" panose="020B0602020104020603" pitchFamily="34" charset="0"/>
                <a:cs typeface="Times New Roman" panose="02020603050405020304" pitchFamily="18" charset="0"/>
              </a:rPr>
              <a:t>μετρητών που θα λάβει και θα </a:t>
            </a:r>
            <a:r>
              <a:rPr lang="el-GR" altLang="en-US" sz="2000" dirty="0" smtClean="0">
                <a:latin typeface="Tw Cen MT" panose="020B0602020104020603" pitchFamily="34" charset="0"/>
                <a:cs typeface="Times New Roman" panose="02020603050405020304" pitchFamily="18" charset="0"/>
              </a:rPr>
              <a:t>καταβάλει ένας οργανισμό</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κατά τη διάρκεια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μιας περιόδου</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Συνοψίζει</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τις </a:t>
            </a:r>
            <a:r>
              <a:rPr lang="el-GR" altLang="en-US" sz="2000" dirty="0" smtClean="0">
                <a:latin typeface="Tw Cen MT" panose="020B0602020104020603" pitchFamily="34" charset="0"/>
                <a:cs typeface="Times New Roman" panose="02020603050405020304" pitchFamily="18" charset="0"/>
              </a:rPr>
              <a:t>προοπτικές/προσδοκίες των </a:t>
            </a:r>
            <a:r>
              <a:rPr lang="el-GR" altLang="en-US" sz="2000" dirty="0">
                <a:latin typeface="Tw Cen MT" panose="020B0602020104020603" pitchFamily="34" charset="0"/>
                <a:cs typeface="Times New Roman" panose="02020603050405020304" pitchFamily="18" charset="0"/>
              </a:rPr>
              <a:t>ταμειακών </a:t>
            </a:r>
            <a:r>
              <a:rPr lang="el-GR" altLang="en-US" sz="2000" dirty="0" smtClean="0">
                <a:latin typeface="Tw Cen MT" panose="020B0602020104020603" pitchFamily="34" charset="0"/>
                <a:cs typeface="Times New Roman" panose="02020603050405020304" pitchFamily="18" charset="0"/>
              </a:rPr>
              <a:t>ροών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όλων των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συναλλαγών</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που λαμβάνονται υπόψη στον </a:t>
            </a:r>
            <a:r>
              <a:rPr lang="el-GR" altLang="en-US" sz="2000" dirty="0" smtClean="0">
                <a:latin typeface="Tw Cen MT" panose="020B0602020104020603" pitchFamily="34" charset="0"/>
                <a:cs typeface="Times New Roman" panose="02020603050405020304" pitchFamily="18" charset="0"/>
              </a:rPr>
              <a:t>συγκεντρωτικό προϋπολογισμός</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Εξαιρούνται οι προγραμματισμένες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μη ταμειακές συναλλαγές</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όπως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έξοδα αποσβέσεων,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έκδοση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είσπραξη μερισμάτων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μετοχών, τα έξοδα λογαριασμών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ανεπίδεκτων είσπραξης, καθώς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κέρδη και οι ζημίες από πωλήσεις περιουσιακών στοιχείων.</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ακόλουθος τύπος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χρησιμοποιείται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 την κατάρτιση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μιας κατάστασης προϋπολογιστικών ταμειακών ροών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21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881856825"/>
              </p:ext>
            </p:extLst>
          </p:nvPr>
        </p:nvGraphicFramePr>
        <p:xfrm>
          <a:off x="762000" y="5105400"/>
          <a:ext cx="7696200" cy="913130"/>
        </p:xfrm>
        <a:graphic>
          <a:graphicData uri="http://schemas.openxmlformats.org/drawingml/2006/table">
            <a:tbl>
              <a:tblPr firstRow="1" firstCol="1" bandRow="1">
                <a:tableStyleId>{5C22544A-7EE6-4342-B048-85BDC9FD1C3A}</a:tableStyleId>
              </a:tblPr>
              <a:tblGrid>
                <a:gridCol w="1344731"/>
                <a:gridCol w="255677"/>
                <a:gridCol w="1808348"/>
                <a:gridCol w="255677"/>
                <a:gridCol w="1831003"/>
                <a:gridCol w="255677"/>
                <a:gridCol w="1945087"/>
              </a:tblGrid>
              <a:tr h="0">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Εκτιμώμενο Χρηματικό Υπόλοιπο Τέλους</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4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Συνολικές Εκτιμώμενες Εισπράξεις Μετρητών</a:t>
                      </a:r>
                      <a:endParaRPr lang="en-US" sz="1400" b="0">
                        <a:solidFill>
                          <a:schemeClr val="tx2"/>
                        </a:solidFill>
                        <a:effectLst/>
                      </a:endParaRPr>
                    </a:p>
                    <a:p>
                      <a:pPr algn="ctr"/>
                      <a:r>
                        <a:rPr lang="el-GR" sz="1400" b="0">
                          <a:solidFill>
                            <a:schemeClr val="tx2"/>
                          </a:solidFill>
                          <a:effectLst/>
                        </a:rPr>
                        <a:t> </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4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400" b="0">
                          <a:solidFill>
                            <a:schemeClr val="tx2"/>
                          </a:solidFill>
                          <a:effectLst/>
                        </a:rPr>
                        <a:t>Συνολικές Εκτιμώμενες Πληρωμές Μετρητών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4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dirty="0">
                          <a:solidFill>
                            <a:schemeClr val="tx2"/>
                          </a:solidFill>
                          <a:effectLst/>
                        </a:rPr>
                        <a:t>Εκτιμώμενο Χρηματικό Υπόλοιπο Αρχής</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l-GR" altLang="en-US" dirty="0" smtClean="0"/>
              <a:t>Στοιχεία μιας Κατάστασης Προϋπολογιστικών Ταμειακών Ροών</a:t>
            </a:r>
            <a:endParaRPr lang="en-US" altLang="en-US" dirty="0" smtClean="0"/>
          </a:p>
        </p:txBody>
      </p:sp>
      <p:sp>
        <p:nvSpPr>
          <p:cNvPr id="9318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4210322247"/>
              </p:ext>
            </p:extLst>
          </p:nvPr>
        </p:nvGraphicFramePr>
        <p:xfrm>
          <a:off x="457200" y="1397000"/>
          <a:ext cx="8229600" cy="3937000"/>
        </p:xfrm>
        <a:graphic>
          <a:graphicData uri="http://schemas.openxmlformats.org/drawingml/2006/table">
            <a:tbl>
              <a:tblPr firstRow="1" bandRow="1">
                <a:tableStyleId>{5C22544A-7EE6-4342-B048-85BDC9FD1C3A}</a:tableStyleId>
              </a:tblPr>
              <a:tblGrid>
                <a:gridCol w="1828800"/>
                <a:gridCol w="2971800"/>
                <a:gridCol w="3429000"/>
              </a:tblGrid>
              <a:tr h="370840">
                <a:tc>
                  <a:txBody>
                    <a:bodyPr/>
                    <a:lstStyle/>
                    <a:p>
                      <a:r>
                        <a:rPr lang="el-GR" sz="1400" b="1" dirty="0" smtClean="0">
                          <a:solidFill>
                            <a:schemeClr val="tx2"/>
                          </a:solidFill>
                        </a:rPr>
                        <a:t>Δραστηριότητες</a:t>
                      </a:r>
                      <a:endParaRPr lang="en-US" sz="1400" b="1" dirty="0">
                        <a:solidFill>
                          <a:schemeClr val="tx2"/>
                        </a:solidFill>
                      </a:endParaRPr>
                    </a:p>
                  </a:txBody>
                  <a:tcPr>
                    <a:solidFill>
                      <a:srgbClr val="BBE0E3"/>
                    </a:solidFill>
                  </a:tcPr>
                </a:tc>
                <a:tc>
                  <a:txBody>
                    <a:bodyPr/>
                    <a:lstStyle/>
                    <a:p>
                      <a:r>
                        <a:rPr lang="el-GR" sz="1400" b="1" dirty="0" smtClean="0">
                          <a:solidFill>
                            <a:schemeClr val="tx2"/>
                          </a:solidFill>
                        </a:rPr>
                        <a:t>Εισπράξεις Μετρητών Από</a:t>
                      </a:r>
                      <a:endParaRPr lang="en-US" sz="1400" b="1" dirty="0">
                        <a:solidFill>
                          <a:schemeClr val="tx2"/>
                        </a:solidFill>
                      </a:endParaRPr>
                    </a:p>
                  </a:txBody>
                  <a:tcPr>
                    <a:solidFill>
                      <a:srgbClr val="BBE0E3"/>
                    </a:solidFill>
                  </a:tcPr>
                </a:tc>
                <a:tc>
                  <a:txBody>
                    <a:bodyPr/>
                    <a:lstStyle/>
                    <a:p>
                      <a:r>
                        <a:rPr lang="el-GR" sz="1400" b="1" dirty="0" smtClean="0">
                          <a:solidFill>
                            <a:schemeClr val="tx2"/>
                          </a:solidFill>
                        </a:rPr>
                        <a:t>Πληρωμές Μετρητών Για</a:t>
                      </a:r>
                      <a:endParaRPr lang="en-US" sz="1400" b="1" dirty="0">
                        <a:solidFill>
                          <a:schemeClr val="tx2"/>
                        </a:solidFill>
                      </a:endParaRPr>
                    </a:p>
                  </a:txBody>
                  <a:tcPr>
                    <a:solidFill>
                      <a:srgbClr val="BBE0E3"/>
                    </a:solidFill>
                  </a:tcPr>
                </a:tc>
              </a:tr>
              <a:tr h="370840">
                <a:tc>
                  <a:txBody>
                    <a:bodyPr/>
                    <a:lstStyle/>
                    <a:p>
                      <a:r>
                        <a:rPr lang="el-GR" sz="1400" b="0" dirty="0" smtClean="0">
                          <a:solidFill>
                            <a:schemeClr val="tx2"/>
                          </a:solidFill>
                        </a:rPr>
                        <a:t>Λειτουργικές</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Πωλήσεις με μετρητά</a:t>
                      </a:r>
                    </a:p>
                    <a:p>
                      <a:pPr marL="285750" indent="-285750">
                        <a:buFont typeface="Arial" panose="020B0604020202020204" pitchFamily="34" charset="0"/>
                        <a:buChar char="•"/>
                      </a:pPr>
                      <a:r>
                        <a:rPr lang="el-GR" sz="1400" b="0" dirty="0" smtClean="0">
                          <a:solidFill>
                            <a:schemeClr val="tx2"/>
                          </a:solidFill>
                        </a:rPr>
                        <a:t>Εισπράξεις</a:t>
                      </a:r>
                      <a:r>
                        <a:rPr lang="el-GR" sz="1400" b="0" baseline="0" dirty="0" smtClean="0">
                          <a:solidFill>
                            <a:schemeClr val="tx2"/>
                          </a:solidFill>
                        </a:rPr>
                        <a:t> μετρητών από πωλήσεις επί πιστώσει</a:t>
                      </a:r>
                    </a:p>
                    <a:p>
                      <a:pPr marL="285750" indent="-285750">
                        <a:buFont typeface="Arial" panose="020B0604020202020204" pitchFamily="34" charset="0"/>
                        <a:buChar char="•"/>
                      </a:pPr>
                      <a:r>
                        <a:rPr lang="el-GR" sz="1400" b="0" baseline="0" dirty="0" smtClean="0">
                          <a:solidFill>
                            <a:schemeClr val="tx2"/>
                          </a:solidFill>
                        </a:rPr>
                        <a:t>Έσοδα από τόκους από επενδύσεις</a:t>
                      </a:r>
                    </a:p>
                    <a:p>
                      <a:pPr marL="285750" indent="-285750">
                        <a:buFont typeface="Arial" panose="020B0604020202020204" pitchFamily="34" charset="0"/>
                        <a:buChar char="•"/>
                      </a:pPr>
                      <a:r>
                        <a:rPr lang="el-GR" sz="1400" b="0" baseline="0" dirty="0" smtClean="0">
                          <a:solidFill>
                            <a:schemeClr val="tx2"/>
                          </a:solidFill>
                        </a:rPr>
                        <a:t>Ταμειακά ισοδύναμα από επενδύσεις</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Αγορές υλικών</a:t>
                      </a:r>
                    </a:p>
                    <a:p>
                      <a:pPr marL="285750" indent="-285750">
                        <a:buFont typeface="Arial" panose="020B0604020202020204" pitchFamily="34" charset="0"/>
                        <a:buChar char="•"/>
                      </a:pPr>
                      <a:r>
                        <a:rPr lang="el-GR" sz="1400" b="0" dirty="0" smtClean="0">
                          <a:solidFill>
                            <a:schemeClr val="tx2"/>
                          </a:solidFill>
                        </a:rPr>
                        <a:t>Άμεση εργασία</a:t>
                      </a:r>
                    </a:p>
                    <a:p>
                      <a:pPr marL="285750" indent="-285750">
                        <a:buFont typeface="Arial" panose="020B0604020202020204" pitchFamily="34" charset="0"/>
                        <a:buChar char="•"/>
                      </a:pPr>
                      <a:r>
                        <a:rPr lang="el-GR" sz="1400" b="0" dirty="0" smtClean="0">
                          <a:solidFill>
                            <a:schemeClr val="tx2"/>
                          </a:solidFill>
                        </a:rPr>
                        <a:t>Γενικά</a:t>
                      </a:r>
                      <a:r>
                        <a:rPr lang="el-GR" sz="1400" b="0" baseline="0" dirty="0" smtClean="0">
                          <a:solidFill>
                            <a:schemeClr val="tx2"/>
                          </a:solidFill>
                        </a:rPr>
                        <a:t> βιομηχανικά έξοδα</a:t>
                      </a:r>
                    </a:p>
                    <a:p>
                      <a:pPr marL="285750" indent="-285750">
                        <a:buFont typeface="Arial" panose="020B0604020202020204" pitchFamily="34" charset="0"/>
                        <a:buChar char="•"/>
                      </a:pPr>
                      <a:r>
                        <a:rPr lang="el-GR" sz="1400" b="0" baseline="0" dirty="0" smtClean="0">
                          <a:solidFill>
                            <a:schemeClr val="tx2"/>
                          </a:solidFill>
                        </a:rPr>
                        <a:t>Δαπάνες διοίκησης και διάθεσης</a:t>
                      </a:r>
                    </a:p>
                    <a:p>
                      <a:pPr marL="285750" indent="-285750">
                        <a:buFont typeface="Arial" panose="020B0604020202020204" pitchFamily="34" charset="0"/>
                        <a:buChar char="•"/>
                      </a:pPr>
                      <a:r>
                        <a:rPr lang="el-GR" sz="1400" b="0" baseline="0" dirty="0" smtClean="0">
                          <a:solidFill>
                            <a:schemeClr val="tx2"/>
                          </a:solidFill>
                        </a:rPr>
                        <a:t>Έξοδα από τόκους</a:t>
                      </a:r>
                    </a:p>
                    <a:p>
                      <a:pPr marL="285750" indent="-285750">
                        <a:buFont typeface="Arial" panose="020B0604020202020204" pitchFamily="34" charset="0"/>
                        <a:buChar char="•"/>
                      </a:pPr>
                      <a:r>
                        <a:rPr lang="el-GR" sz="1400" b="0" baseline="0" dirty="0" smtClean="0">
                          <a:solidFill>
                            <a:schemeClr val="tx2"/>
                          </a:solidFill>
                        </a:rPr>
                        <a:t>Φόροι εισοδήματος</a:t>
                      </a:r>
                      <a:endParaRPr lang="en-US" sz="1400" b="0" dirty="0">
                        <a:solidFill>
                          <a:schemeClr val="tx2"/>
                        </a:solidFill>
                      </a:endParaRPr>
                    </a:p>
                  </a:txBody>
                  <a:tcPr>
                    <a:solidFill>
                      <a:srgbClr val="BBE0E3"/>
                    </a:solidFill>
                  </a:tcPr>
                </a:tc>
              </a:tr>
              <a:tr h="370840">
                <a:tc>
                  <a:txBody>
                    <a:bodyPr/>
                    <a:lstStyle/>
                    <a:p>
                      <a:r>
                        <a:rPr lang="el-GR" sz="1400" b="0" dirty="0" smtClean="0">
                          <a:solidFill>
                            <a:schemeClr val="tx2"/>
                          </a:solidFill>
                        </a:rPr>
                        <a:t>Επενδυτικές</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Πώληση επενδύσεων</a:t>
                      </a:r>
                    </a:p>
                    <a:p>
                      <a:pPr marL="285750" indent="-285750">
                        <a:buFont typeface="Arial" panose="020B0604020202020204" pitchFamily="34" charset="0"/>
                        <a:buChar char="•"/>
                      </a:pPr>
                      <a:r>
                        <a:rPr lang="el-GR" sz="1400" b="0" dirty="0" smtClean="0">
                          <a:solidFill>
                            <a:schemeClr val="tx2"/>
                          </a:solidFill>
                        </a:rPr>
                        <a:t>Πώληση μακροπρόθεσμων περιουσιακών στοιχείων</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Αγορές επενδύσεων</a:t>
                      </a:r>
                    </a:p>
                    <a:p>
                      <a:pPr marL="285750" indent="-285750">
                        <a:buFont typeface="Arial" panose="020B0604020202020204" pitchFamily="34" charset="0"/>
                        <a:buChar char="•"/>
                      </a:pPr>
                      <a:r>
                        <a:rPr lang="el-GR" sz="1400" b="0" dirty="0" smtClean="0">
                          <a:solidFill>
                            <a:schemeClr val="tx2"/>
                          </a:solidFill>
                        </a:rPr>
                        <a:t>Αγορές μακροπρόθεσμων περιουσιακών στοιχείων</a:t>
                      </a:r>
                      <a:endParaRPr lang="en-US" sz="1400" b="0" dirty="0">
                        <a:solidFill>
                          <a:schemeClr val="tx2"/>
                        </a:solidFill>
                      </a:endParaRPr>
                    </a:p>
                  </a:txBody>
                  <a:tcPr>
                    <a:solidFill>
                      <a:srgbClr val="BBE0E3"/>
                    </a:solidFill>
                  </a:tcPr>
                </a:tc>
              </a:tr>
              <a:tr h="370840">
                <a:tc>
                  <a:txBody>
                    <a:bodyPr/>
                    <a:lstStyle/>
                    <a:p>
                      <a:r>
                        <a:rPr lang="el-GR" sz="1400" b="0" dirty="0" smtClean="0">
                          <a:solidFill>
                            <a:schemeClr val="tx2"/>
                          </a:solidFill>
                        </a:rPr>
                        <a:t>Χρηματοοικονομικές</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Πρόσοδοι από δάνεια</a:t>
                      </a:r>
                    </a:p>
                    <a:p>
                      <a:pPr marL="285750" indent="-285750">
                        <a:buFont typeface="Arial" panose="020B0604020202020204" pitchFamily="34" charset="0"/>
                        <a:buChar char="•"/>
                      </a:pPr>
                      <a:r>
                        <a:rPr lang="el-GR" sz="1400" b="0" dirty="0" smtClean="0">
                          <a:solidFill>
                            <a:schemeClr val="tx2"/>
                          </a:solidFill>
                        </a:rPr>
                        <a:t>Πρόσοδοι από έκδοση μετοχών</a:t>
                      </a:r>
                    </a:p>
                    <a:p>
                      <a:pPr marL="285750" indent="-285750">
                        <a:buFont typeface="Arial" panose="020B0604020202020204" pitchFamily="34" charset="0"/>
                        <a:buChar char="•"/>
                      </a:pPr>
                      <a:r>
                        <a:rPr lang="el-GR" sz="1400" b="0" baseline="0" dirty="0" smtClean="0">
                          <a:solidFill>
                            <a:schemeClr val="tx2"/>
                          </a:solidFill>
                        </a:rPr>
                        <a:t>Πρόσοδοι από έκδοση ομολόγων</a:t>
                      </a:r>
                      <a:endParaRPr lang="en-US" sz="14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400" b="0" dirty="0" smtClean="0">
                          <a:solidFill>
                            <a:schemeClr val="tx2"/>
                          </a:solidFill>
                        </a:rPr>
                        <a:t>Αποπληρωμές δανείου</a:t>
                      </a:r>
                    </a:p>
                    <a:p>
                      <a:pPr marL="285750" indent="-285750">
                        <a:buFont typeface="Arial" panose="020B0604020202020204" pitchFamily="34" charset="0"/>
                        <a:buChar char="•"/>
                      </a:pPr>
                      <a:r>
                        <a:rPr lang="el-GR" sz="1400" b="0" dirty="0" smtClean="0">
                          <a:solidFill>
                            <a:schemeClr val="tx2"/>
                          </a:solidFill>
                        </a:rPr>
                        <a:t>Ταμειακά ισοδύναμα στους μετόχους</a:t>
                      </a:r>
                    </a:p>
                    <a:p>
                      <a:pPr marL="285750" indent="-285750">
                        <a:buFont typeface="Arial" panose="020B0604020202020204" pitchFamily="34" charset="0"/>
                        <a:buChar char="•"/>
                      </a:pPr>
                      <a:r>
                        <a:rPr lang="el-GR" sz="1400" b="0" dirty="0" smtClean="0">
                          <a:solidFill>
                            <a:schemeClr val="tx2"/>
                          </a:solidFill>
                        </a:rPr>
                        <a:t>Απόσυρση ομολόγων</a:t>
                      </a:r>
                    </a:p>
                    <a:p>
                      <a:pPr marL="285750" indent="-285750">
                        <a:buFont typeface="Arial" panose="020B0604020202020204" pitchFamily="34" charset="0"/>
                        <a:buChar char="•"/>
                      </a:pPr>
                      <a:r>
                        <a:rPr lang="el-GR" sz="1400" b="0" dirty="0" smtClean="0">
                          <a:solidFill>
                            <a:schemeClr val="tx2"/>
                          </a:solidFill>
                        </a:rPr>
                        <a:t>Αγορές αποθεματικού</a:t>
                      </a:r>
                      <a:endParaRPr lang="en-US" sz="1400" b="0" dirty="0">
                        <a:solidFill>
                          <a:schemeClr val="tx2"/>
                        </a:solidFill>
                      </a:endParaRPr>
                    </a:p>
                  </a:txBody>
                  <a:tcPr>
                    <a:solidFill>
                      <a:srgbClr val="BBE0E3"/>
                    </a:solidFill>
                  </a:tcPr>
                </a:tc>
              </a:tr>
              <a:tr h="370840">
                <a:tc gridSpan="3">
                  <a:txBody>
                    <a:bodyPr/>
                    <a:lstStyle/>
                    <a:p>
                      <a:r>
                        <a:rPr lang="el-GR" sz="1400" b="0" i="1" dirty="0" smtClean="0">
                          <a:solidFill>
                            <a:schemeClr val="tx2"/>
                          </a:solidFill>
                        </a:rPr>
                        <a:t>Σημείωση</a:t>
                      </a:r>
                      <a:r>
                        <a:rPr lang="el-GR" sz="1400" b="0" dirty="0" smtClean="0">
                          <a:solidFill>
                            <a:schemeClr val="tx2"/>
                          </a:solidFill>
                        </a:rPr>
                        <a:t>: Οι ταξινομήσεις των εισπράξεων</a:t>
                      </a:r>
                      <a:r>
                        <a:rPr lang="el-GR" sz="1400" b="0" baseline="0" dirty="0" smtClean="0">
                          <a:solidFill>
                            <a:schemeClr val="tx2"/>
                          </a:solidFill>
                        </a:rPr>
                        <a:t> μετρητών και των πληρωμών με μετρητά αντιστοιχούν σε εκείνες τις ταξινομήσεις των ταμειακών ροών στην κατάσταση αποτελεσμάτων χρήσης</a:t>
                      </a:r>
                      <a:endParaRPr lang="en-US" sz="1400" b="0" dirty="0">
                        <a:solidFill>
                          <a:schemeClr val="tx2"/>
                        </a:solidFill>
                      </a:endParaRPr>
                    </a:p>
                  </a:txBody>
                  <a:tcPr>
                    <a:solidFill>
                      <a:srgbClr val="BBE0E3"/>
                    </a:solidFill>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l-GR" altLang="en-US" dirty="0" smtClean="0"/>
              <a:t>Εισπράξεις Μετρητών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Ο πίνακας της επόμενης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σελίδας παρουσιάζει</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τα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ταμειακά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διαθέσιμα που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αναμένεται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να εισπράξει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η </a:t>
            </a:r>
            <a:r>
              <a:rPr lang="en-US" altLang="en-US" sz="2000" dirty="0" err="1">
                <a:latin typeface="Tw Cen MT" panose="020B0602020104020603" pitchFamily="34" charset="0"/>
                <a:ea typeface="Arial Unicode MS" panose="020B0604020202020204" pitchFamily="34" charset="-128"/>
                <a:cs typeface="Times New Roman" panose="02020603050405020304" pitchFamily="18" charset="0"/>
              </a:rPr>
              <a:t>Framecraft</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 </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από </a:t>
            </a:r>
            <a:r>
              <a:rPr lang="el-GR" altLang="en-US" sz="2000" dirty="0" smtClean="0">
                <a:latin typeface="Tw Cen MT" panose="020B0602020104020603" pitchFamily="34" charset="0"/>
                <a:cs typeface="Times New Roman" panose="02020603050405020304" pitchFamily="18" charset="0"/>
              </a:rPr>
              <a:t>πελάτες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κατά τη διάρκεια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του έτους</a:t>
            </a:r>
            <a:r>
              <a:rPr lang="en-US" altLang="en-US" sz="2000" dirty="0" smtClean="0">
                <a:latin typeface="Tw Cen MT" panose="020B0602020104020603" pitchFamily="34" charset="0"/>
                <a:cs typeface="Times New Roman" panose="02020603050405020304" pitchFamily="18" charset="0"/>
              </a:rPr>
              <a:t>. </a:t>
            </a: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Οι πωλήσεις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σε μετρητά </a:t>
            </a:r>
            <a:r>
              <a:rPr lang="el-GR" sz="1800" dirty="0"/>
              <a:t>το 20% των </a:t>
            </a:r>
            <a:r>
              <a:rPr lang="el-GR" sz="1800" dirty="0" smtClean="0"/>
              <a:t>προσδοκώμενων </a:t>
            </a:r>
            <a:r>
              <a:rPr lang="el-GR" sz="1800" dirty="0"/>
              <a:t>πωλήσεων της επιχείρησης. Το υπόλοιπο 80% είναι πωλήσεις επί πιστώσει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1800" dirty="0"/>
              <a:t>Η εμπειρία έχει δείξει ότι η Framecraft συλλέγει πληρωμές για το 60% του συνόλου των πωλήσεων επί πιστώσει στο τρίμηνο της πώλησης, το 30% κατά το τρίμηνο που έπεται της πώλησης, και το 10% κατά το δεύτερο τρίμηνο που έπεται της πώλησης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1800" dirty="0"/>
              <a:t>Οι πληροφορίες </a:t>
            </a:r>
            <a:r>
              <a:rPr lang="el-GR" sz="1800" dirty="0" smtClean="0"/>
              <a:t>αυτού του χρονοδιαγράμματος συνοψίζονται στο τμήμα είσπραξης μετρητών της κατάστασης </a:t>
            </a:r>
            <a:r>
              <a:rPr lang="el-GR" sz="1800" dirty="0"/>
              <a:t>προϋπολογιστικών ταμειακών </a:t>
            </a:r>
            <a:r>
              <a:rPr lang="el-GR" sz="1800" dirty="0" smtClean="0"/>
              <a:t>ροών της εταιρείας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17463"/>
            <a:ext cx="8229600" cy="1066800"/>
          </a:xfrm>
        </p:spPr>
        <p:txBody>
          <a:bodyPr/>
          <a:lstStyle/>
          <a:p>
            <a:r>
              <a:rPr lang="el-GR" altLang="en-US" dirty="0" smtClean="0"/>
              <a:t>Χρονοδιάγραμμα Προσδοκώμενων Εισπράξεων Μετρητών από Πελάτες</a:t>
            </a:r>
            <a:endParaRPr altLang="en-US" dirty="0"/>
          </a:p>
        </p:txBody>
      </p:sp>
      <p:sp>
        <p:nvSpPr>
          <p:cNvPr id="9523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584752591"/>
              </p:ext>
            </p:extLst>
          </p:nvPr>
        </p:nvGraphicFramePr>
        <p:xfrm>
          <a:off x="381000" y="1295400"/>
          <a:ext cx="8458200" cy="490728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1600" b="1" dirty="0" err="1" smtClean="0">
                          <a:solidFill>
                            <a:schemeClr val="tx2"/>
                          </a:solidFill>
                        </a:rPr>
                        <a:t>Framecraft</a:t>
                      </a:r>
                      <a:r>
                        <a:rPr lang="en-US" sz="1600" b="1" baseline="0" dirty="0" smtClean="0">
                          <a:solidFill>
                            <a:schemeClr val="tx2"/>
                          </a:solidFill>
                        </a:rPr>
                        <a:t> Company</a:t>
                      </a:r>
                    </a:p>
                    <a:p>
                      <a:pPr algn="ctr"/>
                      <a:r>
                        <a:rPr lang="el-GR" altLang="en-US" sz="1600" b="1" dirty="0" smtClean="0">
                          <a:solidFill>
                            <a:schemeClr val="tx2"/>
                          </a:solidFill>
                        </a:rPr>
                        <a:t>Χρονοδιάγραμμα Προσδοκώμενων Εισπράξεων Μετρητών από Πελάτες</a:t>
                      </a:r>
                    </a:p>
                    <a:p>
                      <a:pPr algn="ctr"/>
                      <a:r>
                        <a:rPr lang="el-GR" sz="1600" b="1" baseline="0" dirty="0" smtClean="0">
                          <a:solidFill>
                            <a:schemeClr val="tx2"/>
                          </a:solidFill>
                        </a:rPr>
                        <a:t>Για το Έτος που Έληξε στις 31 Δεκεμβρίου</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16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gridSpan="4">
                  <a:txBody>
                    <a:bodyPr/>
                    <a:lstStyle/>
                    <a:p>
                      <a:pPr algn="ctr"/>
                      <a:r>
                        <a:rPr lang="el-GR" sz="1600" b="1" dirty="0" smtClean="0">
                          <a:solidFill>
                            <a:schemeClr val="tx2"/>
                          </a:solidFill>
                        </a:rPr>
                        <a:t>Τρίμηνο</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7000">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1</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2</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3</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4</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Έτος</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600" b="0" dirty="0" smtClean="0">
                          <a:solidFill>
                            <a:schemeClr val="tx2"/>
                          </a:solidFill>
                        </a:rPr>
                        <a:t>Λογαριασμοί εισπρακτέοι αρχής</a:t>
                      </a:r>
                      <a:endParaRPr lang="en-US" sz="16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38.000$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10.000$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 $</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 $</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48.000$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44780">
                <a:tc>
                  <a:txBody>
                    <a:bodyPr/>
                    <a:lstStyle/>
                    <a:p>
                      <a:r>
                        <a:rPr lang="el-GR" sz="1600" dirty="0" smtClean="0">
                          <a:solidFill>
                            <a:schemeClr val="tx2"/>
                          </a:solidFill>
                        </a:rPr>
                        <a:t>Πωλήσεις με</a:t>
                      </a:r>
                      <a:r>
                        <a:rPr lang="el-GR" sz="1600" baseline="0" dirty="0" smtClean="0">
                          <a:solidFill>
                            <a:schemeClr val="tx2"/>
                          </a:solidFill>
                        </a:rPr>
                        <a:t> μετρητά</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30.000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90.000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1920">
                <a:tc>
                  <a:txBody>
                    <a:bodyPr/>
                    <a:lstStyle/>
                    <a:p>
                      <a:r>
                        <a:rPr lang="el-GR" sz="1600" dirty="0" smtClean="0">
                          <a:solidFill>
                            <a:schemeClr val="tx2"/>
                          </a:solidFill>
                        </a:rPr>
                        <a:t>Εισπράξεις από πωλήσεις επί πιστώσει:</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1920">
                <a:tc>
                  <a:txBody>
                    <a:bodyPr/>
                    <a:lstStyle/>
                    <a:p>
                      <a:r>
                        <a:rPr lang="el-GR" sz="1600" dirty="0" smtClean="0">
                          <a:solidFill>
                            <a:schemeClr val="tx2"/>
                          </a:solidFill>
                        </a:rPr>
                        <a:t>Πρώτο τρίμηνο</a:t>
                      </a:r>
                      <a:r>
                        <a:rPr lang="el-GR" sz="1600" baseline="0" dirty="0" smtClean="0">
                          <a:solidFill>
                            <a:schemeClr val="tx2"/>
                          </a:solidFill>
                        </a:rPr>
                        <a:t> (40.000$)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24.000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600" dirty="0" smtClean="0">
                          <a:solidFill>
                            <a:schemeClr val="tx2"/>
                          </a:solidFill>
                        </a:rPr>
                        <a:t>Δεύτερο τρίμηνο</a:t>
                      </a:r>
                      <a:r>
                        <a:rPr lang="el-GR" sz="1600" baseline="0" dirty="0" smtClean="0">
                          <a:solidFill>
                            <a:schemeClr val="tx2"/>
                          </a:solidFill>
                        </a:rPr>
                        <a:t> (120.000$)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72.000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36.000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28600">
                <a:tc>
                  <a:txBody>
                    <a:bodyPr/>
                    <a:lstStyle/>
                    <a:p>
                      <a:r>
                        <a:rPr lang="el-GR" sz="1600" dirty="0" smtClean="0">
                          <a:solidFill>
                            <a:schemeClr val="tx2"/>
                          </a:solidFill>
                        </a:rPr>
                        <a:t>Τρίτο τρίμηνο</a:t>
                      </a:r>
                      <a:r>
                        <a:rPr lang="el-GR" sz="1600" baseline="0" dirty="0" smtClean="0">
                          <a:solidFill>
                            <a:schemeClr val="tx2"/>
                          </a:solidFill>
                        </a:rPr>
                        <a:t> (40.000$)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24.000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36.000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28600">
                <a:tc>
                  <a:txBody>
                    <a:bodyPr/>
                    <a:lstStyle/>
                    <a:p>
                      <a:r>
                        <a:rPr lang="el-GR" sz="1600" dirty="0" smtClean="0">
                          <a:solidFill>
                            <a:schemeClr val="tx2"/>
                          </a:solidFill>
                        </a:rPr>
                        <a:t>Τέταρτο τρίμηνο</a:t>
                      </a:r>
                      <a:r>
                        <a:rPr lang="el-GR" sz="1600" baseline="0" dirty="0" smtClean="0">
                          <a:solidFill>
                            <a:schemeClr val="tx2"/>
                          </a:solidFill>
                        </a:rPr>
                        <a:t> (160.000$)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96.000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96.000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Συνολικά μετρητά</a:t>
                      </a:r>
                      <a:r>
                        <a:rPr lang="el-GR" sz="1600" baseline="0" dirty="0" smtClean="0">
                          <a:solidFill>
                            <a:schemeClr val="tx2"/>
                          </a:solidFill>
                        </a:rPr>
                        <a:t> προς είσπραξη από πελάτες</a:t>
                      </a:r>
                      <a:endParaRPr lang="en-US" sz="16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72.000$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124.000$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74.000$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160.000$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430.000$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n-US" dirty="0" smtClean="0"/>
              <a:t>Πληρωμές σε Μετρητά</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Η επόμενη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διαφάνεια </a:t>
            </a:r>
            <a:r>
              <a:rPr lang="el-GR" dirty="0"/>
              <a:t>παρουσιάζει το χρονοδιάγραμμα των αναμενόμενων πληρωμών σε μετρητά για τα άμεσα υλικά της Framecraft κατά τη διάρκεια του έτους</a:t>
            </a:r>
            <a:r>
              <a:rPr lang="en-US" altLang="en-US" dirty="0" smtClean="0">
                <a:latin typeface="Tw Cen MT" panose="020B0602020104020603" pitchFamily="34" charset="0"/>
                <a:cs typeface="Times New Roman" panose="02020603050405020304" pitchFamily="18" charset="0"/>
              </a:rPr>
              <a:t>.</a:t>
            </a:r>
          </a:p>
          <a:p>
            <a:pPr lvl="1"/>
            <a:r>
              <a:rPr lang="el-GR" dirty="0"/>
              <a:t>Η Framecraft πληρώνει το 50% των τιμολογίων που λαμβάνει το τρίμηνο της αγοράς και το υπόλοιπο 50% το τρίμηνο που ακολυθεί</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Οι πληροφορίες αυτές συνοψίζονται στην πρώτη γραμμή του τμήματος πληρωμών της κατάστασης προϋπολογιστικών ταμειακών ροών της επιχείρησης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62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17463"/>
            <a:ext cx="8229600" cy="1066800"/>
          </a:xfrm>
        </p:spPr>
        <p:txBody>
          <a:bodyPr/>
          <a:lstStyle/>
          <a:p>
            <a:r>
              <a:rPr lang="el-GR" altLang="en-US" dirty="0"/>
              <a:t>Χρονοδιάγραμμα Προσδοκώμενων </a:t>
            </a:r>
            <a:r>
              <a:rPr lang="el-GR" altLang="en-US" dirty="0" smtClean="0"/>
              <a:t>Πληρωμών σε Μετρητά για Άμεσα Υλικά</a:t>
            </a:r>
            <a:endParaRPr altLang="en-US" dirty="0"/>
          </a:p>
        </p:txBody>
      </p:sp>
      <p:sp>
        <p:nvSpPr>
          <p:cNvPr id="9728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906377554"/>
              </p:ext>
            </p:extLst>
          </p:nvPr>
        </p:nvGraphicFramePr>
        <p:xfrm>
          <a:off x="381000" y="1295400"/>
          <a:ext cx="8458200" cy="3749040"/>
        </p:xfrm>
        <a:graphic>
          <a:graphicData uri="http://schemas.openxmlformats.org/drawingml/2006/table">
            <a:tbl>
              <a:tblPr firstRow="1" bandRow="1">
                <a:tableStyleId>{5940675A-B579-460E-94D1-54222C63F5DA}</a:tableStyleId>
              </a:tblPr>
              <a:tblGrid>
                <a:gridCol w="2743200"/>
                <a:gridCol w="1066800"/>
                <a:gridCol w="1219200"/>
                <a:gridCol w="1143000"/>
                <a:gridCol w="1143000"/>
                <a:gridCol w="1143000"/>
              </a:tblGrid>
              <a:tr h="431800">
                <a:tc gridSpan="6">
                  <a:txBody>
                    <a:bodyPr/>
                    <a:lstStyle/>
                    <a:p>
                      <a:pPr algn="ctr"/>
                      <a:r>
                        <a:rPr lang="en-US" sz="1600" b="1" dirty="0" err="1" smtClean="0">
                          <a:solidFill>
                            <a:schemeClr val="tx2"/>
                          </a:solidFill>
                        </a:rPr>
                        <a:t>Framecraft</a:t>
                      </a:r>
                      <a:r>
                        <a:rPr lang="en-US" sz="1600" b="1" baseline="0" dirty="0" smtClean="0">
                          <a:solidFill>
                            <a:schemeClr val="tx2"/>
                          </a:solidFill>
                        </a:rPr>
                        <a:t> Company</a:t>
                      </a:r>
                    </a:p>
                    <a:p>
                      <a:pPr algn="ctr"/>
                      <a:r>
                        <a:rPr lang="el-GR" altLang="en-US" sz="1600" b="1" dirty="0" smtClean="0">
                          <a:solidFill>
                            <a:schemeClr val="tx2"/>
                          </a:solidFill>
                        </a:rPr>
                        <a:t>Χρονοδιάγραμμα Προσδοκώμενων Πληρωμών σε Μετρητά για Άμεσα Υλικά</a:t>
                      </a:r>
                    </a:p>
                    <a:p>
                      <a:pPr algn="ctr"/>
                      <a:r>
                        <a:rPr lang="el-GR" sz="1600" b="1" baseline="0" dirty="0" smtClean="0">
                          <a:solidFill>
                            <a:schemeClr val="tx2"/>
                          </a:solidFill>
                        </a:rPr>
                        <a:t>Για το Έτος που Έληξε στις 31 Δεκεμβρίου</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a:txBody>
                    <a:bodyPr/>
                    <a:lstStyle/>
                    <a:p>
                      <a:endParaRPr lang="en-US" sz="16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gridSpan="4">
                  <a:txBody>
                    <a:bodyPr/>
                    <a:lstStyle/>
                    <a:p>
                      <a:pPr algn="ctr"/>
                      <a:r>
                        <a:rPr lang="el-GR" sz="1600" b="1" dirty="0" smtClean="0">
                          <a:solidFill>
                            <a:schemeClr val="tx2"/>
                          </a:solidFill>
                        </a:rPr>
                        <a:t>Τρίμηνο</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pPr algn="ct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7000">
                <a:tc>
                  <a:txBody>
                    <a:bodyPr/>
                    <a:lstStyle/>
                    <a:p>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1</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2</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3</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4</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600" b="1" dirty="0" smtClean="0">
                          <a:solidFill>
                            <a:schemeClr val="tx2"/>
                          </a:solidFill>
                        </a:rPr>
                        <a:t>Έτος</a:t>
                      </a:r>
                      <a:endParaRPr lang="en-US" sz="16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600" b="0" dirty="0" smtClean="0">
                          <a:solidFill>
                            <a:schemeClr val="tx2"/>
                          </a:solidFill>
                        </a:rPr>
                        <a:t>Λογαριασμοί πληρωτέοι αρχής</a:t>
                      </a:r>
                      <a:endParaRPr lang="en-US" sz="16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4.200$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a:t>
                      </a:r>
                      <a:r>
                        <a:rPr lang="el-GR" sz="1600" baseline="0" dirty="0" smtClean="0">
                          <a:solidFill>
                            <a:schemeClr val="tx2"/>
                          </a:solidFill>
                        </a:rPr>
                        <a:t> </a:t>
                      </a:r>
                      <a:r>
                        <a:rPr lang="el-GR" sz="1600" dirty="0" smtClean="0">
                          <a:solidFill>
                            <a:schemeClr val="tx2"/>
                          </a:solidFill>
                        </a:rPr>
                        <a:t>$</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 $</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 $</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dirty="0" smtClean="0">
                          <a:solidFill>
                            <a:schemeClr val="tx2"/>
                          </a:solidFill>
                        </a:rPr>
                        <a:t>4.200$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1920">
                <a:tc>
                  <a:txBody>
                    <a:bodyPr/>
                    <a:lstStyle/>
                    <a:p>
                      <a:r>
                        <a:rPr lang="el-GR" sz="1600" dirty="0" smtClean="0">
                          <a:solidFill>
                            <a:schemeClr val="tx2"/>
                          </a:solidFill>
                        </a:rPr>
                        <a:t>Πρώτο τρίμηνο</a:t>
                      </a:r>
                      <a:r>
                        <a:rPr lang="el-GR" sz="1600" baseline="0" dirty="0" smtClean="0">
                          <a:solidFill>
                            <a:schemeClr val="tx2"/>
                          </a:solidFill>
                        </a:rPr>
                        <a:t> (7.600$)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3.800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3.800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7.600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600" dirty="0" smtClean="0">
                          <a:solidFill>
                            <a:schemeClr val="tx2"/>
                          </a:solidFill>
                        </a:rPr>
                        <a:t>Δεύτερο τρίμηνο</a:t>
                      </a:r>
                      <a:r>
                        <a:rPr lang="el-GR" sz="1600" baseline="0" dirty="0" smtClean="0">
                          <a:solidFill>
                            <a:schemeClr val="tx2"/>
                          </a:solidFill>
                        </a:rPr>
                        <a:t> (12.500$)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6.250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6.250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12.500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28600">
                <a:tc>
                  <a:txBody>
                    <a:bodyPr/>
                    <a:lstStyle/>
                    <a:p>
                      <a:r>
                        <a:rPr lang="el-GR" sz="1600" dirty="0" smtClean="0">
                          <a:solidFill>
                            <a:schemeClr val="tx2"/>
                          </a:solidFill>
                        </a:rPr>
                        <a:t>Τρίτο τρίμηνο</a:t>
                      </a:r>
                      <a:r>
                        <a:rPr lang="el-GR" sz="1600" baseline="0" dirty="0" smtClean="0">
                          <a:solidFill>
                            <a:schemeClr val="tx2"/>
                          </a:solidFill>
                        </a:rPr>
                        <a:t> (8.950$)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4.475</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4.475</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8.950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28600">
                <a:tc>
                  <a:txBody>
                    <a:bodyPr/>
                    <a:lstStyle/>
                    <a:p>
                      <a:r>
                        <a:rPr lang="el-GR" sz="1600" dirty="0" smtClean="0">
                          <a:solidFill>
                            <a:schemeClr val="tx2"/>
                          </a:solidFill>
                        </a:rPr>
                        <a:t>Τέταρτο τρίμηνο</a:t>
                      </a:r>
                      <a:r>
                        <a:rPr lang="el-GR" sz="1600" baseline="0" dirty="0" smtClean="0">
                          <a:solidFill>
                            <a:schemeClr val="tx2"/>
                          </a:solidFill>
                        </a:rPr>
                        <a:t> (16.500$)</a:t>
                      </a:r>
                      <a:endParaRPr lang="en-US" sz="1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8.250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8.250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Συνολικές</a:t>
                      </a:r>
                      <a:r>
                        <a:rPr lang="el-GR" sz="1600" baseline="0" dirty="0" smtClean="0">
                          <a:solidFill>
                            <a:schemeClr val="tx2"/>
                          </a:solidFill>
                        </a:rPr>
                        <a:t> πληρωμές με </a:t>
                      </a:r>
                      <a:r>
                        <a:rPr lang="el-GR" sz="1600" dirty="0" smtClean="0">
                          <a:solidFill>
                            <a:schemeClr val="tx2"/>
                          </a:solidFill>
                        </a:rPr>
                        <a:t>μετρητά</a:t>
                      </a:r>
                      <a:r>
                        <a:rPr lang="el-GR" sz="1600" baseline="0" dirty="0" smtClean="0">
                          <a:solidFill>
                            <a:schemeClr val="tx2"/>
                          </a:solidFill>
                        </a:rPr>
                        <a:t> για άμεσα υλικά</a:t>
                      </a:r>
                      <a:endParaRPr lang="en-US" sz="1600"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8.000$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10.050$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10.725$</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12.725$</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600" b="0" u="none" dirty="0" smtClean="0">
                          <a:solidFill>
                            <a:schemeClr val="tx2"/>
                          </a:solidFill>
                          <a:effectLst/>
                        </a:rPr>
                        <a:t>41.500$</a:t>
                      </a:r>
                      <a:endParaRPr lang="en-US" sz="1600" b="0" u="none" dirty="0">
                        <a:solidFill>
                          <a:schemeClr val="tx2"/>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l-GR" altLang="en-US" dirty="0"/>
              <a:t>Κ</a:t>
            </a:r>
            <a:r>
              <a:rPr lang="el-GR" altLang="en-US" dirty="0" smtClean="0"/>
              <a:t>ατάσταση </a:t>
            </a:r>
            <a:r>
              <a:rPr lang="el-GR" altLang="en-US" dirty="0"/>
              <a:t>Π</a:t>
            </a:r>
            <a:r>
              <a:rPr lang="el-GR" altLang="en-US" dirty="0" smtClean="0"/>
              <a:t>ροϋπολογιστικών </a:t>
            </a:r>
            <a:r>
              <a:rPr lang="el-GR" altLang="en-US" dirty="0"/>
              <a:t>Τ</a:t>
            </a:r>
            <a:r>
              <a:rPr lang="el-GR" altLang="en-US" dirty="0" smtClean="0"/>
              <a:t>αμειακών </a:t>
            </a:r>
            <a:r>
              <a:rPr lang="el-GR" altLang="en-US" dirty="0"/>
              <a:t>Ρ</a:t>
            </a:r>
            <a:r>
              <a:rPr lang="el-GR" altLang="en-US" dirty="0" smtClean="0"/>
              <a:t>οών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Στην επόμενη</a:t>
            </a:r>
            <a:r>
              <a:rPr lang="en-US" altLang="en-US" sz="2400" dirty="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διαφάνεια </a:t>
            </a:r>
            <a:r>
              <a:rPr lang="el-GR" altLang="en-US" sz="2400" dirty="0" smtClean="0">
                <a:latin typeface="Tw Cen MT" panose="020B0602020104020603" pitchFamily="34" charset="0"/>
                <a:cs typeface="Times New Roman" panose="02020603050405020304" pitchFamily="18" charset="0"/>
              </a:rPr>
              <a:t>παρουσιάζεται η κατάσταση προϋπολογιστικών ταμειακών ροών</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της </a:t>
            </a:r>
            <a:r>
              <a:rPr lang="en-US" altLang="en-US" sz="2400" dirty="0" err="1">
                <a:latin typeface="Tw Cen MT" panose="020B0602020104020603" pitchFamily="34" charset="0"/>
                <a:cs typeface="Times New Roman" panose="02020603050405020304" pitchFamily="18" charset="0"/>
              </a:rPr>
              <a:t>Framecraft</a:t>
            </a:r>
            <a:r>
              <a:rPr lang="en-US" altLang="en-US" sz="2400" dirty="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για το</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έτος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Παρουσιάζει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τις προσδοκώμενες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εισπράξεις μετρητών και τις πληρωμές με μετρητά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περίοδο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καθώς και την αύξηση ή τη μείωση των ταμειακών διαθέσιμων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αύξηση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ή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μείωση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ταμειακών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διαθέσιμων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συν το αρχικό ταμειακό υπόλοιπο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περιόδου ισούται με το προσδοκώμενο τελικό ταμειακό υπόλοιπο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περιόδου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Τ</a:t>
            </a:r>
            <a:r>
              <a:rPr lang="el-GR" sz="2000" dirty="0" smtClean="0"/>
              <a:t>ο </a:t>
            </a:r>
            <a:r>
              <a:rPr lang="el-GR" sz="2000" dirty="0"/>
              <a:t>τελικό υπόλοιπο της κατάστασης προϋπολογιστικών ταμειακών ροών κάθε τριμήνου γίνεται το αρχικό υπόλοιπο του επόμενου τριμήνου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83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l-GR" altLang="en-US" dirty="0" smtClean="0"/>
              <a:t>Ο Συγκεντρωτικός </a:t>
            </a:r>
            <a:r>
              <a:rPr lang="el-GR" altLang="en-US" dirty="0"/>
              <a:t>Π</a:t>
            </a:r>
            <a:r>
              <a:rPr lang="el-GR" altLang="en-US" dirty="0" smtClean="0"/>
              <a:t>ροϋπολογισμός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Ένας</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συγκεντρωτικός προϋπολογισμός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αποτελείται από ένα σύνολο </a:t>
            </a:r>
            <a:r>
              <a:rPr lang="el-GR" altLang="en-US" sz="2400" dirty="0" smtClean="0">
                <a:latin typeface="Tw Cen MT" panose="020B0602020104020603" pitchFamily="34" charset="0"/>
                <a:cs typeface="Times New Roman" panose="02020603050405020304" pitchFamily="18" charset="0"/>
              </a:rPr>
              <a:t>προϋπολογισμών εκμεταλλεύσεως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a:t>
            </a:r>
            <a:r>
              <a:rPr lang="el-GR" altLang="en-US" sz="2400" dirty="0">
                <a:latin typeface="Tw Cen MT" panose="020B0602020104020603" pitchFamily="34" charset="0"/>
                <a:cs typeface="Times New Roman" panose="02020603050405020304" pitchFamily="18" charset="0"/>
              </a:rPr>
              <a:t>ένα σύνολο </a:t>
            </a:r>
            <a:r>
              <a:rPr lang="el-GR" altLang="en-US" sz="2400" dirty="0" smtClean="0">
                <a:latin typeface="Tw Cen MT" panose="020B0602020104020603" pitchFamily="34" charset="0"/>
                <a:cs typeface="Times New Roman" panose="02020603050405020304" pitchFamily="18" charset="0"/>
              </a:rPr>
              <a:t>χρηματοοικονομικών </a:t>
            </a:r>
            <a:r>
              <a:rPr lang="el-GR" altLang="en-US" sz="2400" dirty="0">
                <a:latin typeface="Tw Cen MT" panose="020B0602020104020603" pitchFamily="34" charset="0"/>
                <a:cs typeface="Times New Roman" panose="02020603050405020304" pitchFamily="18" charset="0"/>
              </a:rPr>
              <a:t>προϋπολογισμών </a:t>
            </a:r>
            <a:r>
              <a:rPr lang="el-GR" altLang="en-US" sz="2400" dirty="0" smtClean="0">
                <a:latin typeface="Tw Cen MT" panose="020B0602020104020603" pitchFamily="34" charset="0"/>
                <a:cs typeface="Times New Roman" panose="02020603050405020304" pitchFamily="18" charset="0"/>
              </a:rPr>
              <a:t>που </a:t>
            </a:r>
            <a:r>
              <a:rPr lang="el-GR" altLang="en-US" sz="2400" dirty="0">
                <a:latin typeface="Tw Cen MT" panose="020B0602020104020603" pitchFamily="34" charset="0"/>
                <a:cs typeface="Times New Roman" panose="02020603050405020304" pitchFamily="18" charset="0"/>
              </a:rPr>
              <a:t>αναφέρουν λεπτομερώς τα </a:t>
            </a:r>
            <a:r>
              <a:rPr lang="el-GR" altLang="en-US" sz="2400" dirty="0" smtClean="0">
                <a:latin typeface="Tw Cen MT" panose="020B0602020104020603" pitchFamily="34" charset="0"/>
                <a:cs typeface="Times New Roman" panose="02020603050405020304" pitchFamily="18" charset="0"/>
              </a:rPr>
              <a:t>χρηματοοικονομικά </a:t>
            </a:r>
            <a:r>
              <a:rPr lang="el-GR" altLang="en-US" sz="2400" dirty="0">
                <a:latin typeface="Tw Cen MT" panose="020B0602020104020603" pitchFamily="34" charset="0"/>
                <a:cs typeface="Times New Roman" panose="02020603050405020304" pitchFamily="18" charset="0"/>
              </a:rPr>
              <a:t>σχέδια ενός οργανισμού για μια συγκεκριμένη περίοδο, γενικά </a:t>
            </a:r>
            <a:r>
              <a:rPr lang="el-GR" altLang="en-US" sz="2400" dirty="0" smtClean="0">
                <a:latin typeface="Tw Cen MT" panose="020B0602020104020603" pitchFamily="34" charset="0"/>
                <a:cs typeface="Times New Roman" panose="02020603050405020304" pitchFamily="18" charset="0"/>
              </a:rPr>
              <a:t>για ένα </a:t>
            </a:r>
            <a:r>
              <a:rPr lang="el-GR" altLang="en-US" sz="2400" dirty="0">
                <a:latin typeface="Tw Cen MT" panose="020B0602020104020603" pitchFamily="34" charset="0"/>
                <a:cs typeface="Times New Roman" panose="02020603050405020304" pitchFamily="18" charset="0"/>
              </a:rPr>
              <a:t>χρόνο</a:t>
            </a:r>
            <a:r>
              <a:rPr lang="el-GR"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a:t>
            </a:r>
            <a:r>
              <a:rPr lang="el-GR" altLang="en-US" sz="2400" b="1" dirty="0" smtClean="0">
                <a:solidFill>
                  <a:srgbClr val="275CAE"/>
                </a:solidFill>
                <a:latin typeface="Tw Cen MT" panose="020B0602020104020603" pitchFamily="34" charset="0"/>
                <a:cs typeface="Times New Roman" panose="02020603050405020304" pitchFamily="18" charset="0"/>
              </a:rPr>
              <a:t>προϋπολογισμοί εκμεταλλεύσεως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σχέδια</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που χρησιμοποιούνται στις </a:t>
            </a:r>
            <a:r>
              <a:rPr lang="el-GR" altLang="en-US" sz="2400" dirty="0" smtClean="0">
                <a:latin typeface="Tw Cen MT" panose="020B0602020104020603" pitchFamily="34" charset="0"/>
                <a:cs typeface="Times New Roman" panose="02020603050405020304" pitchFamily="18" charset="0"/>
              </a:rPr>
              <a:t>καθημερινές λειτουργίες του οργανισμού</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Αυτοί περιλαμβάνουν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ον προϋπολογισμό πωλήσεων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παραγωγής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π</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ροϋπολογισμό αγορών άμεσων υλικών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άμεσης εργασίας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32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l-GR" altLang="en-US" dirty="0"/>
              <a:t>Κατάσταση Προϋπολογιστικών Ταμειακών Ροών</a:t>
            </a:r>
            <a:r>
              <a:rPr altLang="en-US" dirty="0"/>
              <a:t/>
            </a:r>
            <a:br>
              <a:rPr altLang="en-US" dirty="0"/>
            </a:br>
            <a:r>
              <a:rPr altLang="en-US" sz="1800" dirty="0" smtClean="0"/>
              <a:t>(</a:t>
            </a:r>
            <a:r>
              <a:rPr lang="el-GR" altLang="en-US" sz="1800" dirty="0" smtClean="0"/>
              <a:t>διαφάνεια </a:t>
            </a:r>
            <a:r>
              <a:rPr altLang="en-US" sz="1800" dirty="0" smtClean="0"/>
              <a:t>2 </a:t>
            </a:r>
            <a:r>
              <a:rPr lang="el-GR" altLang="en-US" sz="1800" dirty="0" smtClean="0"/>
              <a:t>από 2</a:t>
            </a:r>
            <a:r>
              <a:rPr altLang="en-US" sz="1800" dirty="0" smtClean="0"/>
              <a:t>)</a:t>
            </a:r>
            <a:endParaRPr altLang="en-US" sz="1800" dirty="0"/>
          </a:p>
        </p:txBody>
      </p:sp>
      <p:sp>
        <p:nvSpPr>
          <p:cNvPr id="9933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3685364828"/>
              </p:ext>
            </p:extLst>
          </p:nvPr>
        </p:nvGraphicFramePr>
        <p:xfrm>
          <a:off x="457200" y="1219200"/>
          <a:ext cx="8308340" cy="4852044"/>
        </p:xfrm>
        <a:graphic>
          <a:graphicData uri="http://schemas.openxmlformats.org/drawingml/2006/table">
            <a:tbl>
              <a:tblPr firstRow="1" bandRow="1">
                <a:tableStyleId>{5C22544A-7EE6-4342-B048-85BDC9FD1C3A}</a:tableStyleId>
              </a:tblPr>
              <a:tblGrid>
                <a:gridCol w="2438400"/>
                <a:gridCol w="762000"/>
                <a:gridCol w="838200"/>
                <a:gridCol w="609600"/>
                <a:gridCol w="609600"/>
                <a:gridCol w="974090"/>
                <a:gridCol w="2076450"/>
              </a:tblGrid>
              <a:tr h="207017">
                <a:tc gridSpan="6">
                  <a:txBody>
                    <a:bodyPr/>
                    <a:lstStyle/>
                    <a:p>
                      <a:pPr algn="ctr"/>
                      <a:r>
                        <a:rPr lang="en-US" sz="400" b="1" dirty="0" err="1" smtClean="0">
                          <a:solidFill>
                            <a:schemeClr val="tx2"/>
                          </a:solidFill>
                        </a:rPr>
                        <a:t>Framecraft</a:t>
                      </a:r>
                      <a:r>
                        <a:rPr lang="en-US" sz="400" b="1" dirty="0" smtClean="0">
                          <a:solidFill>
                            <a:schemeClr val="tx2"/>
                          </a:solidFill>
                        </a:rPr>
                        <a:t> Company</a:t>
                      </a:r>
                    </a:p>
                    <a:p>
                      <a:pPr algn="ctr"/>
                      <a:r>
                        <a:rPr lang="el-GR" altLang="en-US" sz="400" b="1" dirty="0" smtClean="0">
                          <a:solidFill>
                            <a:schemeClr val="tx2"/>
                          </a:solidFill>
                        </a:rPr>
                        <a:t>Κατάσταση Προϋπολογιστικών Ταμειακών Ροών</a:t>
                      </a:r>
                    </a:p>
                    <a:p>
                      <a:pPr algn="ctr"/>
                      <a:r>
                        <a:rPr lang="el-GR" sz="400" b="1" dirty="0" smtClean="0">
                          <a:solidFill>
                            <a:schemeClr val="tx2"/>
                          </a:solidFill>
                        </a:rPr>
                        <a:t>Για το Έτος που Έληξε στις 31 Δεκεμβρίου</a:t>
                      </a:r>
                      <a:endParaRPr lang="en-US" sz="400" b="1" dirty="0" smtClean="0">
                        <a:solidFill>
                          <a:schemeClr val="tx2"/>
                        </a:solidFill>
                      </a:endParaRPr>
                    </a:p>
                  </a:txBody>
                  <a:tcPr>
                    <a:solidFill>
                      <a:schemeClr val="accent1">
                        <a:lumMod val="75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a:txBody>
                    <a:bodyPr/>
                    <a:lstStyle/>
                    <a:p>
                      <a:endParaRPr lang="en-US" sz="400" dirty="0">
                        <a:solidFill>
                          <a:schemeClr val="tx2"/>
                        </a:solidFill>
                      </a:endParaRPr>
                    </a:p>
                  </a:txBody>
                  <a:tcPr anchor="b">
                    <a:solidFill>
                      <a:schemeClr val="accent1">
                        <a:lumMod val="75000"/>
                      </a:schemeClr>
                    </a:solidFill>
                  </a:tcPr>
                </a:tc>
              </a:tr>
              <a:tr h="0">
                <a:tc>
                  <a:txBody>
                    <a:bodyPr/>
                    <a:lstStyle/>
                    <a:p>
                      <a:endParaRPr lang="en-US" sz="400" dirty="0">
                        <a:solidFill>
                          <a:schemeClr val="tx2"/>
                        </a:solidFill>
                      </a:endParaRPr>
                    </a:p>
                  </a:txBody>
                  <a:tcPr>
                    <a:solidFill>
                      <a:schemeClr val="accent1">
                        <a:lumMod val="75000"/>
                      </a:schemeClr>
                    </a:solidFill>
                  </a:tcPr>
                </a:tc>
                <a:tc gridSpan="4">
                  <a:txBody>
                    <a:bodyPr/>
                    <a:lstStyle/>
                    <a:p>
                      <a:pPr algn="ctr"/>
                      <a:r>
                        <a:rPr lang="el-GR" sz="400" b="1" dirty="0" smtClean="0">
                          <a:solidFill>
                            <a:schemeClr val="tx2"/>
                          </a:solidFill>
                        </a:rPr>
                        <a:t>Τρίμηνο</a:t>
                      </a:r>
                      <a:endParaRPr lang="en-US" sz="400" b="1" dirty="0">
                        <a:solidFill>
                          <a:schemeClr val="tx2"/>
                        </a:solidFill>
                      </a:endParaRPr>
                    </a:p>
                  </a:txBody>
                  <a:tcPr>
                    <a:solidFill>
                      <a:schemeClr val="accent1">
                        <a:lumMod val="75000"/>
                      </a:schemeClr>
                    </a:solidFill>
                  </a:tcPr>
                </a:tc>
                <a:tc hMerge="1">
                  <a:txBody>
                    <a:bodyPr/>
                    <a:lstStyle/>
                    <a:p>
                      <a:endParaRPr lang="en-US" sz="1050" dirty="0">
                        <a:solidFill>
                          <a:schemeClr val="tx2"/>
                        </a:solidFill>
                      </a:endParaRPr>
                    </a:p>
                  </a:txBody>
                  <a:tcPr>
                    <a:solidFill>
                      <a:schemeClr val="accent1">
                        <a:lumMod val="75000"/>
                      </a:schemeClr>
                    </a:solidFill>
                  </a:tcPr>
                </a:tc>
                <a:tc hMerge="1">
                  <a:txBody>
                    <a:bodyPr/>
                    <a:lstStyle/>
                    <a:p>
                      <a:endParaRPr lang="en-US" sz="1050" dirty="0">
                        <a:solidFill>
                          <a:schemeClr val="tx2"/>
                        </a:solidFill>
                      </a:endParaRPr>
                    </a:p>
                  </a:txBody>
                  <a:tcPr>
                    <a:solidFill>
                      <a:schemeClr val="accent1">
                        <a:lumMod val="75000"/>
                      </a:schemeClr>
                    </a:solidFill>
                  </a:tcPr>
                </a:tc>
                <a:tc hMerge="1">
                  <a:txBody>
                    <a:bodyPr/>
                    <a:lstStyle/>
                    <a:p>
                      <a:endParaRPr lang="en-US" sz="1050" dirty="0">
                        <a:solidFill>
                          <a:schemeClr val="tx2"/>
                        </a:solidFill>
                      </a:endParaRPr>
                    </a:p>
                  </a:txBody>
                  <a:tcPr>
                    <a:solidFill>
                      <a:schemeClr val="accent1">
                        <a:lumMod val="75000"/>
                      </a:schemeClr>
                    </a:solidFill>
                  </a:tcPr>
                </a:tc>
                <a:tc>
                  <a:txBody>
                    <a:bodyPr/>
                    <a:lstStyle/>
                    <a:p>
                      <a:endParaRPr lang="en-US" sz="400" dirty="0">
                        <a:solidFill>
                          <a:schemeClr val="tx2"/>
                        </a:solidFill>
                      </a:endParaRPr>
                    </a:p>
                  </a:txBody>
                  <a:tcPr>
                    <a:solidFill>
                      <a:schemeClr val="accent1">
                        <a:lumMod val="75000"/>
                      </a:schemeClr>
                    </a:solidFill>
                  </a:tcPr>
                </a:tc>
                <a:tc>
                  <a:txBody>
                    <a:bodyPr/>
                    <a:lstStyle/>
                    <a:p>
                      <a:endParaRPr lang="en-US" sz="400">
                        <a:solidFill>
                          <a:schemeClr val="tx2"/>
                        </a:solidFill>
                      </a:endParaRPr>
                    </a:p>
                  </a:txBody>
                  <a:tcPr>
                    <a:solidFill>
                      <a:schemeClr val="accent1">
                        <a:lumMod val="75000"/>
                      </a:schemeClr>
                    </a:solidFill>
                  </a:tcPr>
                </a:tc>
              </a:tr>
              <a:tr h="0">
                <a:tc>
                  <a:txBody>
                    <a:bodyPr/>
                    <a:lstStyle/>
                    <a:p>
                      <a:endParaRPr lang="en-US" sz="400" dirty="0">
                        <a:solidFill>
                          <a:schemeClr val="tx2"/>
                        </a:solidFill>
                      </a:endParaRPr>
                    </a:p>
                  </a:txBody>
                  <a:tcPr>
                    <a:solidFill>
                      <a:schemeClr val="accent1">
                        <a:lumMod val="75000"/>
                      </a:schemeClr>
                    </a:solidFill>
                  </a:tcPr>
                </a:tc>
                <a:tc>
                  <a:txBody>
                    <a:bodyPr/>
                    <a:lstStyle/>
                    <a:p>
                      <a:pPr algn="ctr"/>
                      <a:r>
                        <a:rPr lang="el-GR" sz="400" b="1" dirty="0" smtClean="0">
                          <a:solidFill>
                            <a:schemeClr val="tx2"/>
                          </a:solidFill>
                        </a:rPr>
                        <a:t>1</a:t>
                      </a:r>
                      <a:endParaRPr lang="en-US" sz="400" b="1" dirty="0">
                        <a:solidFill>
                          <a:schemeClr val="tx2"/>
                        </a:solidFill>
                      </a:endParaRPr>
                    </a:p>
                  </a:txBody>
                  <a:tcPr>
                    <a:solidFill>
                      <a:schemeClr val="accent1">
                        <a:lumMod val="75000"/>
                      </a:schemeClr>
                    </a:solidFill>
                  </a:tcPr>
                </a:tc>
                <a:tc>
                  <a:txBody>
                    <a:bodyPr/>
                    <a:lstStyle/>
                    <a:p>
                      <a:pPr algn="ctr"/>
                      <a:r>
                        <a:rPr lang="el-GR" sz="400" b="1" dirty="0" smtClean="0">
                          <a:solidFill>
                            <a:schemeClr val="tx2"/>
                          </a:solidFill>
                        </a:rPr>
                        <a:t>2</a:t>
                      </a:r>
                      <a:endParaRPr lang="en-US" sz="400" b="1" dirty="0">
                        <a:solidFill>
                          <a:schemeClr val="tx2"/>
                        </a:solidFill>
                      </a:endParaRPr>
                    </a:p>
                  </a:txBody>
                  <a:tcPr>
                    <a:solidFill>
                      <a:schemeClr val="accent1">
                        <a:lumMod val="75000"/>
                      </a:schemeClr>
                    </a:solidFill>
                  </a:tcPr>
                </a:tc>
                <a:tc>
                  <a:txBody>
                    <a:bodyPr/>
                    <a:lstStyle/>
                    <a:p>
                      <a:pPr algn="ctr"/>
                      <a:r>
                        <a:rPr lang="el-GR" sz="400" b="1" dirty="0" smtClean="0">
                          <a:solidFill>
                            <a:schemeClr val="tx2"/>
                          </a:solidFill>
                        </a:rPr>
                        <a:t>3</a:t>
                      </a:r>
                      <a:endParaRPr lang="en-US" sz="400" b="1" dirty="0">
                        <a:solidFill>
                          <a:schemeClr val="tx2"/>
                        </a:solidFill>
                      </a:endParaRPr>
                    </a:p>
                  </a:txBody>
                  <a:tcPr>
                    <a:solidFill>
                      <a:schemeClr val="accent1">
                        <a:lumMod val="75000"/>
                      </a:schemeClr>
                    </a:solidFill>
                  </a:tcPr>
                </a:tc>
                <a:tc>
                  <a:txBody>
                    <a:bodyPr/>
                    <a:lstStyle/>
                    <a:p>
                      <a:pPr algn="ctr"/>
                      <a:r>
                        <a:rPr lang="el-GR" sz="400" b="1" dirty="0" smtClean="0">
                          <a:solidFill>
                            <a:schemeClr val="tx2"/>
                          </a:solidFill>
                        </a:rPr>
                        <a:t>4</a:t>
                      </a:r>
                      <a:endParaRPr lang="en-US" sz="400" b="1" dirty="0">
                        <a:solidFill>
                          <a:schemeClr val="tx2"/>
                        </a:solidFill>
                      </a:endParaRPr>
                    </a:p>
                  </a:txBody>
                  <a:tcPr>
                    <a:solidFill>
                      <a:schemeClr val="accent1">
                        <a:lumMod val="75000"/>
                      </a:schemeClr>
                    </a:solidFill>
                  </a:tcPr>
                </a:tc>
                <a:tc>
                  <a:txBody>
                    <a:bodyPr/>
                    <a:lstStyle/>
                    <a:p>
                      <a:pPr algn="ctr"/>
                      <a:r>
                        <a:rPr lang="el-GR" sz="400" b="1" dirty="0" smtClean="0">
                          <a:solidFill>
                            <a:schemeClr val="tx2"/>
                          </a:solidFill>
                        </a:rPr>
                        <a:t>Έτος</a:t>
                      </a:r>
                      <a:endParaRPr lang="en-US" sz="400" b="1" dirty="0">
                        <a:solidFill>
                          <a:schemeClr val="tx2"/>
                        </a:solidFill>
                      </a:endParaRPr>
                    </a:p>
                  </a:txBody>
                  <a:tcPr>
                    <a:solidFill>
                      <a:schemeClr val="accent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400" b="1" dirty="0" smtClean="0">
                          <a:solidFill>
                            <a:schemeClr val="tx2"/>
                          </a:solidFill>
                        </a:rPr>
                        <a:t>Πηγή Δεδομένων</a:t>
                      </a:r>
                      <a:endParaRPr lang="en-US" sz="400" b="1"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Εισπράξεις μετρητών:</a:t>
                      </a:r>
                      <a:endParaRPr lang="en-US" sz="400" dirty="0">
                        <a:solidFill>
                          <a:schemeClr val="tx2"/>
                        </a:solidFill>
                      </a:endParaRPr>
                    </a:p>
                  </a:txBody>
                  <a:tcPr>
                    <a:solidFill>
                      <a:schemeClr val="accent1">
                        <a:lumMod val="75000"/>
                      </a:schemeClr>
                    </a:solidFill>
                  </a:tcPr>
                </a:tc>
                <a:tc>
                  <a:txBody>
                    <a:bodyPr/>
                    <a:lstStyle/>
                    <a:p>
                      <a:pPr algn="r"/>
                      <a:endParaRPr lang="en-US" sz="400" dirty="0">
                        <a:solidFill>
                          <a:schemeClr val="tx2"/>
                        </a:solidFill>
                      </a:endParaRPr>
                    </a:p>
                  </a:txBody>
                  <a:tcPr>
                    <a:solidFill>
                      <a:schemeClr val="accent1">
                        <a:lumMod val="75000"/>
                      </a:schemeClr>
                    </a:solidFill>
                  </a:tcPr>
                </a:tc>
                <a:tc>
                  <a:txBody>
                    <a:bodyPr/>
                    <a:lstStyle/>
                    <a:p>
                      <a:pPr algn="r"/>
                      <a:endParaRPr lang="en-US" sz="400" dirty="0">
                        <a:solidFill>
                          <a:schemeClr val="tx2"/>
                        </a:solidFill>
                      </a:endParaRPr>
                    </a:p>
                  </a:txBody>
                  <a:tcPr>
                    <a:solidFill>
                      <a:schemeClr val="accent1">
                        <a:lumMod val="75000"/>
                      </a:schemeClr>
                    </a:solidFill>
                  </a:tcPr>
                </a:tc>
                <a:tc>
                  <a:txBody>
                    <a:bodyPr/>
                    <a:lstStyle/>
                    <a:p>
                      <a:pPr algn="r"/>
                      <a:endParaRPr lang="en-US" sz="400" dirty="0">
                        <a:solidFill>
                          <a:schemeClr val="tx2"/>
                        </a:solidFill>
                      </a:endParaRPr>
                    </a:p>
                  </a:txBody>
                  <a:tcPr>
                    <a:solidFill>
                      <a:schemeClr val="accent1">
                        <a:lumMod val="75000"/>
                      </a:schemeClr>
                    </a:solidFill>
                  </a:tcPr>
                </a:tc>
                <a:tc>
                  <a:txBody>
                    <a:bodyPr/>
                    <a:lstStyle/>
                    <a:p>
                      <a:pPr algn="r"/>
                      <a:endParaRPr lang="en-US" sz="400">
                        <a:solidFill>
                          <a:schemeClr val="tx2"/>
                        </a:solidFill>
                      </a:endParaRPr>
                    </a:p>
                  </a:txBody>
                  <a:tcPr>
                    <a:solidFill>
                      <a:schemeClr val="accent1">
                        <a:lumMod val="75000"/>
                      </a:schemeClr>
                    </a:solidFill>
                  </a:tcPr>
                </a:tc>
                <a:tc>
                  <a:txBody>
                    <a:bodyPr/>
                    <a:lstStyle/>
                    <a:p>
                      <a:pPr algn="r"/>
                      <a:endParaRPr lang="en-US" sz="40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 dirty="0" smtClean="0">
                        <a:solidFill>
                          <a:schemeClr val="tx2"/>
                        </a:solidFill>
                      </a:endParaRPr>
                    </a:p>
                  </a:txBody>
                  <a:tcPr>
                    <a:solidFill>
                      <a:schemeClr val="accent1">
                        <a:lumMod val="75000"/>
                      </a:schemeClr>
                    </a:solidFill>
                  </a:tcPr>
                </a:tc>
              </a:tr>
              <a:tr h="155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Εισπράξεις μετρητών</a:t>
                      </a:r>
                      <a:r>
                        <a:rPr lang="el-GR" sz="400" baseline="0" dirty="0" smtClean="0">
                          <a:solidFill>
                            <a:schemeClr val="tx2"/>
                          </a:solidFill>
                        </a:rPr>
                        <a:t> από πελάτες</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72.000$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124.000$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74.000$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160.000$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430.000$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400" dirty="0" smtClean="0">
                          <a:solidFill>
                            <a:schemeClr val="tx2"/>
                          </a:solidFill>
                        </a:rPr>
                        <a:t>Χρονοδιάγραμμα προσδοκώμενων εισπράξεων μετρητών από πελάτες</a:t>
                      </a:r>
                      <a:endParaRPr lang="en-US" sz="400" dirty="0" smtClean="0">
                        <a:solidFill>
                          <a:schemeClr val="tx2"/>
                        </a:solidFill>
                      </a:endParaRPr>
                    </a:p>
                  </a:txBody>
                  <a:tcPr>
                    <a:solidFill>
                      <a:schemeClr val="accent1">
                        <a:lumMod val="75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Συνολικές εισπράξεις μετρητών:</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72.000$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124.000$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74.000$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160.000$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430.000$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 dirty="0" smtClean="0">
                        <a:solidFill>
                          <a:schemeClr val="tx2"/>
                        </a:solidFill>
                      </a:endParaRPr>
                    </a:p>
                  </a:txBody>
                  <a:tcPr>
                    <a:solidFill>
                      <a:schemeClr val="accent1">
                        <a:lumMod val="75000"/>
                      </a:schemeClr>
                    </a:solidFill>
                  </a:tcPr>
                </a:tc>
              </a:tr>
              <a:tr h="155262">
                <a:tc>
                  <a:txBody>
                    <a:bodyPr/>
                    <a:lstStyle/>
                    <a:p>
                      <a:r>
                        <a:rPr lang="el-GR" sz="400" dirty="0" smtClean="0">
                          <a:solidFill>
                            <a:schemeClr val="tx2"/>
                          </a:solidFill>
                        </a:rPr>
                        <a:t>Πληρωμές με μετρητά:</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10.050$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10.725$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12.725$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41.500$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400" dirty="0" smtClean="0">
                          <a:solidFill>
                            <a:schemeClr val="tx2"/>
                          </a:solidFill>
                        </a:rPr>
                        <a:t>Χρονοδιάγραμμα προσδοκώμενων πληρωμών σε μετρητά για άμεσα υλικά</a:t>
                      </a:r>
                      <a:endParaRPr lang="en-US" sz="400" dirty="0" smtClean="0">
                        <a:solidFill>
                          <a:schemeClr val="tx2"/>
                        </a:solidFill>
                      </a:endParaRPr>
                    </a:p>
                  </a:txBody>
                  <a:tcPr>
                    <a:solidFill>
                      <a:schemeClr val="accent1">
                        <a:lumMod val="75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Άμεσα υλικά</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7.200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16.800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7.800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22.500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54.300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άμεσης εργασίας</a:t>
                      </a:r>
                      <a:endParaRPr lang="en-US" sz="400" dirty="0">
                        <a:solidFill>
                          <a:schemeClr val="tx2"/>
                        </a:solidFill>
                      </a:endParaRPr>
                    </a:p>
                  </a:txBody>
                  <a:tcPr>
                    <a:solidFill>
                      <a:schemeClr val="accent1">
                        <a:lumMod val="75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Άμεση εργασία</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2.160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5.040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2.340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6.750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16.290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Αναλώσιμα εργοστασίου</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2.880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6.720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3.120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21.720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Παροχές προσωπικού</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1.080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2.520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1.170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3.375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8.145</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smtClean="0">
                          <a:solidFill>
                            <a:schemeClr val="tx2"/>
                          </a:solidFill>
                        </a:rPr>
                        <a:t>Προϋπολογισμός γενικών</a:t>
                      </a:r>
                      <a:r>
                        <a:rPr lang="el-GR" sz="400" baseline="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Έλεγχος</a:t>
                      </a:r>
                      <a:r>
                        <a:rPr lang="el-GR" sz="400" baseline="0" dirty="0" smtClean="0">
                          <a:solidFill>
                            <a:schemeClr val="tx2"/>
                          </a:solidFill>
                        </a:rPr>
                        <a:t> </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1.920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4.480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2.080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14.480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Μεταβλητά κόστη συντήρησης και επισκευών</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3.900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11.250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27.150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Υπηρεσίες κοινής ωφέλειας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36.000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Εποπτεία</a:t>
                      </a:r>
                      <a:r>
                        <a:rPr lang="el-GR" sz="400" baseline="0" dirty="0" smtClean="0">
                          <a:solidFill>
                            <a:schemeClr val="tx2"/>
                          </a:solidFill>
                        </a:rPr>
                        <a:t> </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8.600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Σταθερά κόστη συντήρησης και επισκευών</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3.630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3.630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3.630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3.630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14.520</a:t>
                      </a:r>
                      <a:endParaRPr lang="en-US" sz="400" dirty="0">
                        <a:solidFill>
                          <a:schemeClr val="tx2"/>
                        </a:solidFill>
                      </a:endParaRPr>
                    </a:p>
                  </a:txBody>
                  <a:tcPr>
                    <a:solidFill>
                      <a:schemeClr val="accent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Προϋπολογισμός γενικών</a:t>
                      </a:r>
                      <a:r>
                        <a:rPr lang="el-GR" sz="400" baseline="0" dirty="0" smtClean="0">
                          <a:solidFill>
                            <a:schemeClr val="tx2"/>
                          </a:solidFill>
                        </a:rPr>
                        <a:t> βιομηχανικών εξόδων</a:t>
                      </a:r>
                      <a:endParaRPr lang="en-US" sz="400" dirty="0" smtClean="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Λοιπά γενικά βιομηχανικά έξοδα</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3.200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7.200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Έξοδα παράδοσης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9.000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Προμήθειες</a:t>
                      </a:r>
                      <a:r>
                        <a:rPr lang="el-GR" sz="400" baseline="0" dirty="0" smtClean="0">
                          <a:solidFill>
                            <a:schemeClr val="tx2"/>
                          </a:solidFill>
                        </a:rPr>
                        <a:t> πωλήσεων</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2.100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2.800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6.300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Αλογιστική</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1.600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Λοιπά διοικητικά έξοδα</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4.500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4.500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4.500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4.500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18.000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Μισθοί πωλητών</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12.750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12.750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12.750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12.750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51.000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Φόροι και ασφάλιση</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1.700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6.800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Προϋπολογισμός δαπανών διοίκησης και διάθεσης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Κεφαλαιουχικές επενδύσεις*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15.000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15.000</a:t>
                      </a:r>
                      <a:endParaRPr lang="en-US" sz="400" dirty="0">
                        <a:solidFill>
                          <a:schemeClr val="tx2"/>
                        </a:solidFill>
                      </a:endParaRPr>
                    </a:p>
                  </a:txBody>
                  <a:tcPr>
                    <a:solidFill>
                      <a:schemeClr val="accent1">
                        <a:lumMod val="75000"/>
                      </a:schemeClr>
                    </a:solidFill>
                  </a:tcPr>
                </a:tc>
                <a:tc>
                  <a:txBody>
                    <a:bodyPr/>
                    <a:lstStyle/>
                    <a:p>
                      <a:pPr algn="r"/>
                      <a:endParaRPr lang="en-US" sz="400" dirty="0">
                        <a:solidFill>
                          <a:schemeClr val="tx2"/>
                        </a:solidFill>
                      </a:endParaRPr>
                    </a:p>
                  </a:txBody>
                  <a:tcPr>
                    <a:solidFill>
                      <a:schemeClr val="accent1">
                        <a:lumMod val="75000"/>
                      </a:schemeClr>
                    </a:solidFill>
                  </a:tcPr>
                </a:tc>
                <a:tc>
                  <a:txBody>
                    <a:bodyPr/>
                    <a:lstStyle/>
                    <a:p>
                      <a:pPr algn="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30.000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Προϋπολογιστική</a:t>
                      </a:r>
                      <a:r>
                        <a:rPr lang="el-GR" sz="400" baseline="0" dirty="0" smtClean="0">
                          <a:solidFill>
                            <a:schemeClr val="tx2"/>
                          </a:solidFill>
                        </a:rPr>
                        <a:t> κατάσταση αποτελεσμάτων χρήσης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Έξοδα από τόκους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1.400</a:t>
                      </a:r>
                      <a:endParaRPr lang="en-US" sz="400" dirty="0">
                        <a:solidFill>
                          <a:schemeClr val="tx2"/>
                        </a:solidFill>
                      </a:endParaRPr>
                    </a:p>
                  </a:txBody>
                  <a:tcPr>
                    <a:solidFill>
                      <a:schemeClr val="accent1">
                        <a:lumMod val="75000"/>
                      </a:schemeClr>
                    </a:solidFill>
                  </a:tcPr>
                </a:tc>
                <a:tc>
                  <a:txBody>
                    <a:bodyPr/>
                    <a:lstStyle/>
                    <a:p>
                      <a:pPr algn="r"/>
                      <a:r>
                        <a:rPr lang="el-GR" sz="400" smtClean="0">
                          <a:solidFill>
                            <a:schemeClr val="tx2"/>
                          </a:solidFill>
                        </a:rPr>
                        <a:t>1.400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1.400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5.600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Προϋπολογιστική</a:t>
                      </a:r>
                      <a:r>
                        <a:rPr lang="el-GR" sz="400" baseline="0" dirty="0" smtClean="0">
                          <a:solidFill>
                            <a:schemeClr val="tx2"/>
                          </a:solidFill>
                        </a:rPr>
                        <a:t> κατάσταση αποτελεσμάτων χρήσης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Φόροι εισοδήματος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5.228</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5.227</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5.228</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5.227</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20.910</a:t>
                      </a:r>
                      <a:endParaRPr lang="en-US" sz="400" dirty="0">
                        <a:solidFill>
                          <a:schemeClr val="tx2"/>
                        </a:solidFill>
                      </a:endParaRPr>
                    </a:p>
                  </a:txBody>
                  <a:tcPr>
                    <a:solidFill>
                      <a:schemeClr val="accent1">
                        <a:lumMod val="75000"/>
                      </a:schemeClr>
                    </a:solidFill>
                  </a:tcPr>
                </a:tc>
                <a:tc>
                  <a:txBody>
                    <a:bodyPr/>
                    <a:lstStyle/>
                    <a:p>
                      <a:r>
                        <a:rPr lang="el-GR" sz="400" dirty="0" smtClean="0">
                          <a:solidFill>
                            <a:schemeClr val="tx2"/>
                          </a:solidFill>
                        </a:rPr>
                        <a:t>Προϋπολογιστική</a:t>
                      </a:r>
                      <a:r>
                        <a:rPr lang="el-GR" sz="400" baseline="0" dirty="0" smtClean="0">
                          <a:solidFill>
                            <a:schemeClr val="tx2"/>
                          </a:solidFill>
                        </a:rPr>
                        <a:t> κατάσταση αποτελεσμάτων χρήσης</a:t>
                      </a:r>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Συνολικές πληρωμές με μετηρτά</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85.098$</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118.067$</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74.393$</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123.557$</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401.115$</a:t>
                      </a:r>
                      <a:endParaRPr lang="en-US" sz="400" dirty="0">
                        <a:solidFill>
                          <a:schemeClr val="tx2"/>
                        </a:solidFill>
                      </a:endParaRPr>
                    </a:p>
                  </a:txBody>
                  <a:tcPr>
                    <a:solidFill>
                      <a:schemeClr val="accent1">
                        <a:lumMod val="75000"/>
                      </a:schemeClr>
                    </a:solidFill>
                  </a:tcPr>
                </a:tc>
                <a:tc>
                  <a:txBody>
                    <a:bodyPr/>
                    <a:lstStyle/>
                    <a:p>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Αύξηση μετρητών (μείωση)</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(13.098$)</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5.933$</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(393$)</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36.443$</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28.885$</a:t>
                      </a:r>
                      <a:endParaRPr lang="en-US" sz="400" dirty="0">
                        <a:solidFill>
                          <a:schemeClr val="tx2"/>
                        </a:solidFill>
                      </a:endParaRPr>
                    </a:p>
                  </a:txBody>
                  <a:tcPr>
                    <a:solidFill>
                      <a:schemeClr val="accent1">
                        <a:lumMod val="75000"/>
                      </a:schemeClr>
                    </a:solidFill>
                  </a:tcPr>
                </a:tc>
                <a:tc>
                  <a:txBody>
                    <a:bodyPr/>
                    <a:lstStyle/>
                    <a:p>
                      <a:endParaRPr lang="en-US" sz="400" dirty="0">
                        <a:solidFill>
                          <a:schemeClr val="tx2"/>
                        </a:solidFill>
                      </a:endParaRPr>
                    </a:p>
                  </a:txBody>
                  <a:tcPr>
                    <a:solidFill>
                      <a:schemeClr val="accent1">
                        <a:lumMod val="75000"/>
                      </a:schemeClr>
                    </a:solidFill>
                  </a:tcPr>
                </a:tc>
              </a:tr>
              <a:tr h="0">
                <a:tc>
                  <a:txBody>
                    <a:bodyPr/>
                    <a:lstStyle/>
                    <a:p>
                      <a:r>
                        <a:rPr lang="el-GR" sz="400" dirty="0" smtClean="0">
                          <a:solidFill>
                            <a:schemeClr val="tx2"/>
                          </a:solidFill>
                        </a:rPr>
                        <a:t>Ταμειακό υπόλοιπο αρχής</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20.000</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6.902</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12.835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12.442</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20.000</a:t>
                      </a:r>
                      <a:endParaRPr lang="en-US" sz="400" dirty="0">
                        <a:solidFill>
                          <a:schemeClr val="tx2"/>
                        </a:solidFill>
                      </a:endParaRPr>
                    </a:p>
                  </a:txBody>
                  <a:tcPr>
                    <a:solidFill>
                      <a:schemeClr val="accent1">
                        <a:lumMod val="75000"/>
                      </a:schemeClr>
                    </a:solidFill>
                  </a:tcPr>
                </a:tc>
                <a:tc>
                  <a:txBody>
                    <a:bodyPr/>
                    <a:lstStyle/>
                    <a:p>
                      <a:endParaRPr lang="en-US" sz="400" dirty="0">
                        <a:solidFill>
                          <a:schemeClr val="tx2"/>
                        </a:solidFill>
                      </a:endParaRPr>
                    </a:p>
                  </a:txBody>
                  <a:tcPr>
                    <a:solidFill>
                      <a:schemeClr val="accent1">
                        <a:lumMod val="75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400" dirty="0" smtClean="0">
                          <a:solidFill>
                            <a:schemeClr val="tx2"/>
                          </a:solidFill>
                        </a:rPr>
                        <a:t>Ταμειακό υπόλοιπο τέλους</a:t>
                      </a:r>
                      <a:endParaRPr lang="en-US" sz="400" dirty="0" smtClean="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6.902$</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12.835$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12.442$</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48.885$</a:t>
                      </a:r>
                      <a:endParaRPr lang="en-US" sz="400" dirty="0">
                        <a:solidFill>
                          <a:schemeClr val="tx2"/>
                        </a:solidFill>
                      </a:endParaRPr>
                    </a:p>
                  </a:txBody>
                  <a:tcPr>
                    <a:solidFill>
                      <a:schemeClr val="accent1">
                        <a:lumMod val="75000"/>
                      </a:schemeClr>
                    </a:solidFill>
                  </a:tcPr>
                </a:tc>
                <a:tc>
                  <a:txBody>
                    <a:bodyPr/>
                    <a:lstStyle/>
                    <a:p>
                      <a:pPr algn="r"/>
                      <a:r>
                        <a:rPr lang="el-GR" sz="400" dirty="0" smtClean="0">
                          <a:solidFill>
                            <a:schemeClr val="tx2"/>
                          </a:solidFill>
                        </a:rPr>
                        <a:t>48.885$</a:t>
                      </a:r>
                      <a:endParaRPr lang="en-US" sz="400" dirty="0">
                        <a:solidFill>
                          <a:schemeClr val="tx2"/>
                        </a:solidFill>
                      </a:endParaRPr>
                    </a:p>
                  </a:txBody>
                  <a:tcPr>
                    <a:solidFill>
                      <a:schemeClr val="accent1">
                        <a:lumMod val="75000"/>
                      </a:schemeClr>
                    </a:solidFill>
                  </a:tcPr>
                </a:tc>
                <a:tc>
                  <a:txBody>
                    <a:bodyPr/>
                    <a:lstStyle/>
                    <a:p>
                      <a:endParaRPr lang="en-US" sz="400" dirty="0">
                        <a:solidFill>
                          <a:schemeClr val="tx2"/>
                        </a:solidFill>
                      </a:endParaRPr>
                    </a:p>
                  </a:txBody>
                  <a:tcPr>
                    <a:solidFill>
                      <a:schemeClr val="accent1">
                        <a:lumMod val="75000"/>
                      </a:schemeClr>
                    </a:solidFill>
                  </a:tcPr>
                </a:tc>
              </a:tr>
              <a:tr h="0">
                <a:tc gridSpan="7">
                  <a:txBody>
                    <a:bodyPr/>
                    <a:lstStyle/>
                    <a:p>
                      <a:r>
                        <a:rPr lang="el-GR" sz="400" dirty="0" smtClean="0">
                          <a:solidFill>
                            <a:schemeClr val="tx2"/>
                          </a:solidFill>
                        </a:rPr>
                        <a:t>*Η</a:t>
                      </a:r>
                      <a:r>
                        <a:rPr lang="el-GR" sz="400" baseline="0" dirty="0" smtClean="0">
                          <a:solidFill>
                            <a:schemeClr val="tx2"/>
                          </a:solidFill>
                        </a:rPr>
                        <a:t> εταιρεία σχεδιάζει να αγοράσει ένα μηχάνημα κοστους 30.000$ και να το πληρώσει σε δύο δόσεις των 15.000$ το πρώτο και το δεύτερο τρίμηνο του έτους.</a:t>
                      </a:r>
                      <a:endParaRPr lang="en-US" sz="400" dirty="0">
                        <a:solidFill>
                          <a:schemeClr val="tx2"/>
                        </a:solidFill>
                      </a:endParaRPr>
                    </a:p>
                  </a:txBody>
                  <a:tcPr>
                    <a:solidFill>
                      <a:schemeClr val="accent1">
                        <a:lumMod val="75000"/>
                      </a:schemeClr>
                    </a:solidFill>
                  </a:tcPr>
                </a:tc>
                <a:tc hMerge="1">
                  <a:txBody>
                    <a:bodyPr/>
                    <a:lstStyle/>
                    <a:p>
                      <a:pPr algn="r"/>
                      <a:endParaRPr lang="en-US" sz="1050" dirty="0">
                        <a:solidFill>
                          <a:schemeClr val="tx2"/>
                        </a:solidFill>
                      </a:endParaRPr>
                    </a:p>
                  </a:txBody>
                  <a:tcPr>
                    <a:solidFill>
                      <a:schemeClr val="accent1">
                        <a:lumMod val="75000"/>
                      </a:schemeClr>
                    </a:solidFill>
                  </a:tcPr>
                </a:tc>
                <a:tc hMerge="1">
                  <a:txBody>
                    <a:bodyPr/>
                    <a:lstStyle/>
                    <a:p>
                      <a:pPr algn="r"/>
                      <a:endParaRPr lang="en-US" sz="1050" dirty="0">
                        <a:solidFill>
                          <a:schemeClr val="tx2"/>
                        </a:solidFill>
                      </a:endParaRPr>
                    </a:p>
                  </a:txBody>
                  <a:tcPr>
                    <a:solidFill>
                      <a:schemeClr val="accent1">
                        <a:lumMod val="75000"/>
                      </a:schemeClr>
                    </a:solidFill>
                  </a:tcPr>
                </a:tc>
                <a:tc hMerge="1">
                  <a:txBody>
                    <a:bodyPr/>
                    <a:lstStyle/>
                    <a:p>
                      <a:pPr algn="r"/>
                      <a:endParaRPr lang="en-US" sz="1050" dirty="0">
                        <a:solidFill>
                          <a:schemeClr val="tx2"/>
                        </a:solidFill>
                      </a:endParaRPr>
                    </a:p>
                  </a:txBody>
                  <a:tcPr>
                    <a:solidFill>
                      <a:schemeClr val="accent1">
                        <a:lumMod val="75000"/>
                      </a:schemeClr>
                    </a:solidFill>
                  </a:tcPr>
                </a:tc>
                <a:tc hMerge="1">
                  <a:txBody>
                    <a:bodyPr/>
                    <a:lstStyle/>
                    <a:p>
                      <a:pPr algn="r"/>
                      <a:endParaRPr lang="en-US" sz="1050" dirty="0">
                        <a:solidFill>
                          <a:schemeClr val="tx2"/>
                        </a:solidFill>
                      </a:endParaRPr>
                    </a:p>
                  </a:txBody>
                  <a:tcPr>
                    <a:solidFill>
                      <a:schemeClr val="accent1">
                        <a:lumMod val="75000"/>
                      </a:schemeClr>
                    </a:solidFill>
                  </a:tcPr>
                </a:tc>
                <a:tc hMerge="1">
                  <a:txBody>
                    <a:bodyPr/>
                    <a:lstStyle/>
                    <a:p>
                      <a:pPr algn="r"/>
                      <a:endParaRPr lang="en-US" sz="1050" dirty="0">
                        <a:solidFill>
                          <a:schemeClr val="tx2"/>
                        </a:solidFill>
                      </a:endParaRPr>
                    </a:p>
                  </a:txBody>
                  <a:tcPr>
                    <a:solidFill>
                      <a:schemeClr val="accent1">
                        <a:lumMod val="75000"/>
                      </a:schemeClr>
                    </a:solidFill>
                  </a:tcPr>
                </a:tc>
                <a:tc hMerge="1">
                  <a:txBody>
                    <a:bodyPr/>
                    <a:lstStyle/>
                    <a:p>
                      <a:endParaRPr lang="en-US" sz="1050" dirty="0">
                        <a:solidFill>
                          <a:schemeClr val="tx2"/>
                        </a:solidFill>
                      </a:endParaRPr>
                    </a:p>
                  </a:txBody>
                  <a:tcPr>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l-GR" altLang="en-US" dirty="0">
                <a:ea typeface="Arial Unicode MS" panose="020B0604020202020204" pitchFamily="34" charset="-128"/>
              </a:rPr>
              <a:t>Ελάχιστο Ταμειακό Υπόλοιπο</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Πολλοί οργανισμοί διατηρούν ένα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ελάχιστο ταμειακό υπόλοιπο</a:t>
            </a:r>
            <a:r>
              <a:rPr lang="en-US" altLang="en-US" sz="2400" dirty="0" smtClean="0">
                <a:latin typeface="Tw Cen MT" panose="020B0602020104020603" pitchFamily="34" charset="0"/>
                <a:cs typeface="Times New Roman" panose="02020603050405020304" pitchFamily="18" charset="0"/>
              </a:rPr>
              <a:t> </a:t>
            </a:r>
            <a:r>
              <a:rPr lang="el-GR" sz="2400" dirty="0"/>
              <a:t>προκειμένου να παρέχουν ένα περιθώριο ασφαλείας έναντι της αβεβαιότητας</a:t>
            </a:r>
            <a:r>
              <a:rPr lang="en-US" altLang="en-US" sz="2400" dirty="0" smtClean="0">
                <a:latin typeface="Tw Cen MT" panose="020B0602020104020603" pitchFamily="34" charset="0"/>
                <a:cs typeface="Times New Roman" panose="02020603050405020304" pitchFamily="18" charset="0"/>
              </a:rPr>
              <a:t>.</a:t>
            </a:r>
          </a:p>
          <a:p>
            <a:pPr lvl="1"/>
            <a:r>
              <a:rPr lang="el-GR" sz="2000" dirty="0"/>
              <a:t>Εάν το τελικό υπόλοιπο ταμειακών ροών της κατάστασης προϋπολογιστικών ταμειακών ροών βρεθεί/ πέσει κάτω από το ελάχιστο επίπεδο που απαιτείται, τότε είναι πιθανός ένας βραχυπρόθεσμος δανεισμός ώστε να καλυφούν οι προγραμματισμένες πληρωμές σε μετρητά κατά τη διάρκεια του έτους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Εάν το τελικό υπόλοιπο ταμειακών ροών είναι σημαντικά μεγαλύτερο από αυτό που χρειάζεται η επιχείρηση, μπορεί να επενδύσει το πλεόνασμα μετρητών σε βραχυπρόθεσμα χρεόγραφα για να δημιουργήσει πρόσθετα έσοδα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03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l-GR" altLang="en-US" dirty="0" smtClean="0"/>
              <a:t>Ο Προϋπολογιστικός Ισολογισμός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Ένας</a:t>
            </a:r>
            <a:r>
              <a:rPr lang="en-US" altLang="en-US" dirty="0" smtClean="0">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προϋπολογιστικό ισολογισμό</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dirty="0"/>
              <a:t>προβλέπει </a:t>
            </a:r>
            <a:r>
              <a:rPr lang="el-GR" dirty="0" smtClean="0"/>
              <a:t>τη χρηματοοικονομική </a:t>
            </a:r>
            <a:r>
              <a:rPr lang="el-GR" dirty="0"/>
              <a:t>θέση μιας επιχείρησης στο τέλος μιας περιόδου</a:t>
            </a:r>
            <a:r>
              <a:rPr lang="en-US" altLang="en-US" dirty="0" smtClean="0">
                <a:latin typeface="Tw Cen MT" panose="020B0602020104020603" pitchFamily="34" charset="0"/>
                <a:cs typeface="Times New Roman" panose="02020603050405020304" pitchFamily="18" charset="0"/>
              </a:rPr>
              <a:t>.</a:t>
            </a:r>
          </a:p>
          <a:p>
            <a:pPr lvl="1"/>
            <a:r>
              <a:rPr lang="el-GR" dirty="0" smtClean="0"/>
              <a:t>Χρησιμοποιεί </a:t>
            </a:r>
            <a:r>
              <a:rPr lang="el-GR" dirty="0"/>
              <a:t>όλα τα εκτιμώμενα στοιχεία που συγκεντρώθηκαν κατά την προετοιμασία του ετήσιου συγκεντρωτικού προϋπολογισμού και αποτελεί το τελευταίο </a:t>
            </a:r>
            <a:r>
              <a:rPr lang="el-GR" dirty="0" smtClean="0"/>
              <a:t>στάδιο </a:t>
            </a:r>
            <a:r>
              <a:rPr lang="el-GR" dirty="0"/>
              <a:t>της διαδικασίας προϋπολογισμού</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τον προϋπολογιστικό ισολογισμό</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dirty="0" err="1">
                <a:latin typeface="Tw Cen MT" panose="020B0602020104020603" pitchFamily="34" charset="0"/>
                <a:ea typeface="Times New Roman" panose="02020603050405020304" pitchFamily="18" charset="0"/>
                <a:cs typeface="Times New Roman" panose="02020603050405020304" pitchFamily="18" charset="0"/>
              </a:rPr>
              <a:t>Framecraft</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στο τέλος του</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έτος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13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l-GR" altLang="en-US" dirty="0" smtClean="0"/>
              <a:t>Προϋπολογιστικός Ισολογισμός</a:t>
            </a:r>
            <a:endParaRPr altLang="en-US" dirty="0"/>
          </a:p>
        </p:txBody>
      </p:sp>
      <p:sp>
        <p:nvSpPr>
          <p:cNvPr id="10240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976647493"/>
              </p:ext>
            </p:extLst>
          </p:nvPr>
        </p:nvGraphicFramePr>
        <p:xfrm>
          <a:off x="457200" y="1219200"/>
          <a:ext cx="8309610" cy="5179785"/>
        </p:xfrm>
        <a:graphic>
          <a:graphicData uri="http://schemas.openxmlformats.org/drawingml/2006/table">
            <a:tbl>
              <a:tblPr firstRow="1" bandRow="1">
                <a:tableStyleId>{5C22544A-7EE6-4342-B048-85BDC9FD1C3A}</a:tableStyleId>
              </a:tblPr>
              <a:tblGrid>
                <a:gridCol w="4038600"/>
                <a:gridCol w="762000"/>
                <a:gridCol w="685800"/>
                <a:gridCol w="746760"/>
                <a:gridCol w="2076450"/>
              </a:tblGrid>
              <a:tr h="185102">
                <a:tc gridSpan="4">
                  <a:txBody>
                    <a:bodyPr/>
                    <a:lstStyle/>
                    <a:p>
                      <a:pPr algn="ctr"/>
                      <a:r>
                        <a:rPr lang="en-US" sz="500" b="1" dirty="0" err="1" smtClean="0">
                          <a:solidFill>
                            <a:schemeClr val="tx2"/>
                          </a:solidFill>
                          <a:latin typeface="+mj-lt"/>
                        </a:rPr>
                        <a:t>Framecraft</a:t>
                      </a:r>
                      <a:r>
                        <a:rPr lang="en-US" sz="500" b="1" dirty="0" smtClean="0">
                          <a:solidFill>
                            <a:schemeClr val="tx2"/>
                          </a:solidFill>
                          <a:latin typeface="+mj-lt"/>
                        </a:rPr>
                        <a:t> Company</a:t>
                      </a:r>
                    </a:p>
                    <a:p>
                      <a:pPr algn="ctr"/>
                      <a:r>
                        <a:rPr lang="el-GR" altLang="en-US" sz="500" dirty="0" smtClean="0">
                          <a:solidFill>
                            <a:schemeClr val="tx2"/>
                          </a:solidFill>
                          <a:latin typeface="+mj-lt"/>
                        </a:rPr>
                        <a:t>Προϋπολογιστικός Ισολογισμός</a:t>
                      </a:r>
                    </a:p>
                    <a:p>
                      <a:pPr algn="ctr"/>
                      <a:r>
                        <a:rPr lang="el-GR" sz="500" b="1" dirty="0" smtClean="0">
                          <a:solidFill>
                            <a:schemeClr val="tx2"/>
                          </a:solidFill>
                          <a:latin typeface="+mj-lt"/>
                        </a:rPr>
                        <a:t>Για το Έτος που Έληξε στις 31 Δεκεμβρίου</a:t>
                      </a:r>
                      <a:endParaRPr lang="en-US" sz="500" b="1" dirty="0" smtClean="0">
                        <a:solidFill>
                          <a:schemeClr val="tx2"/>
                        </a:solidFill>
                        <a:latin typeface="+mj-lt"/>
                      </a:endParaRPr>
                    </a:p>
                  </a:txBody>
                  <a:tcPr>
                    <a:solidFill>
                      <a:schemeClr val="tx1">
                        <a:lumMod val="10000"/>
                        <a:lumOff val="9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a:txBody>
                    <a:bodyPr/>
                    <a:lstStyle/>
                    <a:p>
                      <a:r>
                        <a:rPr lang="el-GR" sz="500" dirty="0" smtClean="0">
                          <a:solidFill>
                            <a:schemeClr val="tx2"/>
                          </a:solidFill>
                          <a:latin typeface="+mj-lt"/>
                        </a:rPr>
                        <a:t>Πηγή Δεδομένων</a:t>
                      </a:r>
                      <a:endParaRPr lang="en-US" sz="500" dirty="0">
                        <a:solidFill>
                          <a:schemeClr val="tx2"/>
                        </a:solidFill>
                        <a:latin typeface="+mj-lt"/>
                      </a:endParaRPr>
                    </a:p>
                  </a:txBody>
                  <a:tcPr anchor="b">
                    <a:solidFill>
                      <a:schemeClr val="tx1">
                        <a:lumMod val="10000"/>
                        <a:lumOff val="90000"/>
                      </a:schemeClr>
                    </a:solidFill>
                  </a:tcPr>
                </a:tc>
              </a:tr>
              <a:tr h="0">
                <a:tc gridSpan="4">
                  <a:txBody>
                    <a:bodyPr/>
                    <a:lstStyle/>
                    <a:p>
                      <a:pPr algn="ctr"/>
                      <a:r>
                        <a:rPr lang="el-GR" sz="500" b="1" dirty="0" smtClean="0">
                          <a:solidFill>
                            <a:schemeClr val="tx2"/>
                          </a:solidFill>
                          <a:latin typeface="+mj-lt"/>
                        </a:rPr>
                        <a:t>Περιουσιακά</a:t>
                      </a:r>
                      <a:r>
                        <a:rPr lang="el-GR" sz="500" b="1" baseline="0" dirty="0" smtClean="0">
                          <a:solidFill>
                            <a:schemeClr val="tx2"/>
                          </a:solidFill>
                          <a:latin typeface="+mj-lt"/>
                        </a:rPr>
                        <a:t> Στοιχεία</a:t>
                      </a:r>
                      <a:endParaRPr lang="en-US" sz="500" b="1" dirty="0">
                        <a:solidFill>
                          <a:schemeClr val="tx2"/>
                        </a:solidFill>
                        <a:latin typeface="+mj-lt"/>
                      </a:endParaRPr>
                    </a:p>
                  </a:txBody>
                  <a:tcPr>
                    <a:solidFill>
                      <a:schemeClr val="tx1">
                        <a:lumMod val="10000"/>
                        <a:lumOff val="90000"/>
                      </a:schemeClr>
                    </a:solidFill>
                  </a:tcPr>
                </a:tc>
                <a:tc hMerge="1">
                  <a:txBody>
                    <a:bodyPr/>
                    <a:lstStyle/>
                    <a:p>
                      <a:endParaRPr lang="en-US" sz="12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Κυκλοφορούντα</a:t>
                      </a:r>
                      <a:r>
                        <a:rPr lang="el-GR" sz="500" baseline="0" dirty="0" smtClean="0">
                          <a:solidFill>
                            <a:schemeClr val="tx2"/>
                          </a:solidFill>
                          <a:latin typeface="+mj-lt"/>
                        </a:rPr>
                        <a:t> περιουσιακά στοιχεία:</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Ταμείο </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48.885$</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altLang="en-US" sz="500" dirty="0" smtClean="0">
                          <a:solidFill>
                            <a:schemeClr val="tx2"/>
                          </a:solidFill>
                          <a:latin typeface="+mj-lt"/>
                          <a:cs typeface="Times New Roman" panose="02020603050405020304" pitchFamily="18" charset="0"/>
                        </a:rPr>
                        <a:t>Κατάσταση προϋπολογιστικών ταμειακών ροών</a:t>
                      </a:r>
                      <a:endParaRPr lang="en-US" sz="500" dirty="0">
                        <a:solidFill>
                          <a:schemeClr val="tx2"/>
                        </a:solidFill>
                        <a:latin typeface="+mj-lt"/>
                      </a:endParaRPr>
                    </a:p>
                  </a:txBody>
                  <a:tcPr>
                    <a:solidFill>
                      <a:schemeClr val="tx1">
                        <a:lumMod val="10000"/>
                        <a:lumOff val="90000"/>
                      </a:schemeClr>
                    </a:solidFill>
                  </a:tcPr>
                </a:tc>
              </a:tr>
              <a:tr h="141030">
                <a:tc>
                  <a:txBody>
                    <a:bodyPr/>
                    <a:lstStyle/>
                    <a:p>
                      <a:r>
                        <a:rPr lang="el-GR" sz="500" dirty="0" smtClean="0">
                          <a:solidFill>
                            <a:schemeClr val="tx2"/>
                          </a:solidFill>
                          <a:latin typeface="+mj-lt"/>
                        </a:rPr>
                        <a:t>Λογαριασμοί εισπρακτέοι</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68.000</a:t>
                      </a:r>
                      <a:r>
                        <a:rPr lang="el-GR" sz="500" baseline="30000" dirty="0" smtClean="0">
                          <a:solidFill>
                            <a:schemeClr val="tx2"/>
                          </a:solidFill>
                          <a:latin typeface="+mj-lt"/>
                        </a:rPr>
                        <a:t>α</a:t>
                      </a:r>
                      <a:endParaRPr lang="en-US" sz="500" baseline="300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500" dirty="0" smtClean="0">
                          <a:solidFill>
                            <a:schemeClr val="tx2"/>
                          </a:solidFill>
                          <a:latin typeface="+mj-lt"/>
                        </a:rPr>
                        <a:t>Χρονοδιάγραμμα προσδοκώμενων εισπράξεων μετρητών από πελάτες</a:t>
                      </a:r>
                      <a:endParaRPr lang="en-US" sz="500" dirty="0" smtClean="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Αποθέματα</a:t>
                      </a:r>
                      <a:r>
                        <a:rPr lang="el-GR" sz="500" baseline="0" dirty="0" smtClean="0">
                          <a:solidFill>
                            <a:schemeClr val="tx2"/>
                          </a:solidFill>
                          <a:latin typeface="+mj-lt"/>
                        </a:rPr>
                        <a:t> άμεσων υλικών</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1.500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500" dirty="0" smtClean="0">
                          <a:solidFill>
                            <a:schemeClr val="tx2"/>
                          </a:solidFill>
                          <a:latin typeface="+mj-lt"/>
                        </a:rPr>
                        <a:t>Προϋπολογισμός</a:t>
                      </a:r>
                      <a:r>
                        <a:rPr lang="el-GR" sz="500" baseline="0" dirty="0" smtClean="0">
                          <a:solidFill>
                            <a:schemeClr val="tx2"/>
                          </a:solidFill>
                          <a:latin typeface="+mj-lt"/>
                        </a:rPr>
                        <a:t> κόστους παραχθέντων αγαθών </a:t>
                      </a:r>
                      <a:endParaRPr lang="en-US" sz="500" dirty="0" smtClean="0">
                        <a:solidFill>
                          <a:schemeClr val="tx2"/>
                        </a:solidFill>
                        <a:latin typeface="+mj-lt"/>
                      </a:endParaRPr>
                    </a:p>
                  </a:txBody>
                  <a:tcPr>
                    <a:solidFill>
                      <a:schemeClr val="tx1">
                        <a:lumMod val="10000"/>
                        <a:lumOff val="90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500" dirty="0" smtClean="0">
                          <a:solidFill>
                            <a:schemeClr val="tx2"/>
                          </a:solidFill>
                          <a:latin typeface="+mj-lt"/>
                        </a:rPr>
                        <a:t>Αποθέματα ημικατεργασμένων</a:t>
                      </a:r>
                      <a:endParaRPr lang="en-US" sz="500" dirty="0" smtClean="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500" dirty="0" smtClean="0">
                          <a:solidFill>
                            <a:schemeClr val="tx2"/>
                          </a:solidFill>
                          <a:latin typeface="+mj-lt"/>
                        </a:rPr>
                        <a:t>Προϋπολογισμός</a:t>
                      </a:r>
                      <a:r>
                        <a:rPr lang="el-GR" sz="500" baseline="0" dirty="0" smtClean="0">
                          <a:solidFill>
                            <a:schemeClr val="tx2"/>
                          </a:solidFill>
                          <a:latin typeface="+mj-lt"/>
                        </a:rPr>
                        <a:t> κόστους παραχθέντων αγαθών (σημείωση)</a:t>
                      </a:r>
                      <a:endParaRPr lang="en-US" sz="500" dirty="0" smtClean="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Αποθέματα έτοιμων προϊόντων</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4.485</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Προϋπολογιστική κατάσταση αποτελεσμάτων χρήσης (σημείωση)</a:t>
                      </a:r>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Συνολικά κυκλοφορούντα </a:t>
                      </a:r>
                      <a:r>
                        <a:rPr lang="el-GR" sz="500" baseline="0" dirty="0" smtClean="0">
                          <a:solidFill>
                            <a:schemeClr val="tx2"/>
                          </a:solidFill>
                          <a:latin typeface="+mj-lt"/>
                        </a:rPr>
                        <a:t>περιουσιακά στοιχεία</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122.870$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Ενσώματα</a:t>
                      </a:r>
                      <a:r>
                        <a:rPr lang="el-GR" sz="500" baseline="0" dirty="0" smtClean="0">
                          <a:solidFill>
                            <a:schemeClr val="tx2"/>
                          </a:solidFill>
                          <a:latin typeface="+mj-lt"/>
                        </a:rPr>
                        <a:t> πάγια:</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Οικόπεδα</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50.000$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Εγκαταστάσεις και εξοπλισμός</a:t>
                      </a:r>
                      <a:r>
                        <a:rPr lang="el-GR" sz="500" baseline="30000" dirty="0" smtClean="0">
                          <a:solidFill>
                            <a:schemeClr val="tx2"/>
                          </a:solidFill>
                          <a:latin typeface="+mj-lt"/>
                        </a:rPr>
                        <a:t>β</a:t>
                      </a:r>
                      <a:endParaRPr lang="en-US" sz="500" baseline="30000" dirty="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200.000$</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2115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500" dirty="0" smtClean="0">
                          <a:solidFill>
                            <a:schemeClr val="tx2"/>
                          </a:solidFill>
                          <a:latin typeface="+mj-lt"/>
                        </a:rPr>
                        <a:t>Μείον</a:t>
                      </a:r>
                      <a:r>
                        <a:rPr lang="el-GR" sz="500" baseline="0" dirty="0" smtClean="0">
                          <a:solidFill>
                            <a:schemeClr val="tx2"/>
                          </a:solidFill>
                          <a:latin typeface="+mj-lt"/>
                        </a:rPr>
                        <a:t> συσσωρευμένες αποσβέσεις</a:t>
                      </a:r>
                      <a:r>
                        <a:rPr lang="el-GR" sz="500" baseline="30000" dirty="0" smtClean="0">
                          <a:solidFill>
                            <a:schemeClr val="tx2"/>
                          </a:solidFill>
                          <a:latin typeface="+mj-lt"/>
                        </a:rPr>
                        <a:t>γ</a:t>
                      </a:r>
                      <a:endParaRPr lang="en-US" sz="500" baseline="30000" dirty="0" smtClean="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45.000</a:t>
                      </a:r>
                      <a:endParaRPr lang="en-US" sz="500" dirty="0">
                        <a:solidFill>
                          <a:schemeClr val="tx2"/>
                        </a:solidFill>
                        <a:latin typeface="+mj-lt"/>
                      </a:endParaRPr>
                    </a:p>
                  </a:txBody>
                  <a:tcPr>
                    <a:solidFill>
                      <a:schemeClr val="tx1">
                        <a:lumMod val="10000"/>
                        <a:lumOff val="90000"/>
                      </a:schemeClr>
                    </a:solidFill>
                  </a:tcPr>
                </a:tc>
                <a:tc>
                  <a:txBody>
                    <a:bodyPr/>
                    <a:lstStyle/>
                    <a:p>
                      <a:pPr algn="r"/>
                      <a:r>
                        <a:rPr lang="el-GR" sz="500" dirty="0" smtClean="0">
                          <a:solidFill>
                            <a:schemeClr val="tx2"/>
                          </a:solidFill>
                          <a:latin typeface="+mj-lt"/>
                        </a:rPr>
                        <a:t>155.000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500" dirty="0" smtClean="0">
                          <a:solidFill>
                            <a:schemeClr val="tx2"/>
                          </a:solidFill>
                          <a:latin typeface="+mj-lt"/>
                        </a:rPr>
                        <a:t>Συνολικά</a:t>
                      </a:r>
                      <a:r>
                        <a:rPr lang="el-GR" sz="500" baseline="0" dirty="0" smtClean="0">
                          <a:solidFill>
                            <a:schemeClr val="tx2"/>
                          </a:solidFill>
                          <a:latin typeface="+mj-lt"/>
                        </a:rPr>
                        <a:t> ε</a:t>
                      </a:r>
                      <a:r>
                        <a:rPr lang="el-GR" sz="500" dirty="0" smtClean="0">
                          <a:solidFill>
                            <a:schemeClr val="tx2"/>
                          </a:solidFill>
                          <a:latin typeface="+mj-lt"/>
                        </a:rPr>
                        <a:t>νσώματα</a:t>
                      </a:r>
                      <a:r>
                        <a:rPr lang="el-GR" sz="500" baseline="0" dirty="0" smtClean="0">
                          <a:solidFill>
                            <a:schemeClr val="tx2"/>
                          </a:solidFill>
                          <a:latin typeface="+mj-lt"/>
                        </a:rPr>
                        <a:t> πάγια</a:t>
                      </a:r>
                      <a:endParaRPr lang="el-GR" sz="500" baseline="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205.000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Συνολικά</a:t>
                      </a:r>
                      <a:r>
                        <a:rPr lang="el-GR" sz="500" baseline="0" dirty="0" smtClean="0">
                          <a:solidFill>
                            <a:schemeClr val="tx2"/>
                          </a:solidFill>
                          <a:latin typeface="+mj-lt"/>
                        </a:rPr>
                        <a:t> περιουσιακά στοιχεία</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327.870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gridSpan="4">
                  <a:txBody>
                    <a:bodyPr/>
                    <a:lstStyle/>
                    <a:p>
                      <a:pPr algn="ctr"/>
                      <a:r>
                        <a:rPr lang="el-GR" sz="500" b="1" dirty="0" smtClean="0">
                          <a:solidFill>
                            <a:schemeClr val="tx2"/>
                          </a:solidFill>
                          <a:latin typeface="+mj-lt"/>
                        </a:rPr>
                        <a:t>Υποχρεώσεις</a:t>
                      </a:r>
                      <a:endParaRPr lang="en-US" sz="500" b="1" dirty="0">
                        <a:solidFill>
                          <a:schemeClr val="tx2"/>
                        </a:solidFill>
                        <a:latin typeface="+mj-lt"/>
                      </a:endParaRPr>
                    </a:p>
                  </a:txBody>
                  <a:tcPr>
                    <a:solidFill>
                      <a:schemeClr val="tx1">
                        <a:lumMod val="10000"/>
                        <a:lumOff val="90000"/>
                      </a:schemeClr>
                    </a:solidFill>
                  </a:tcPr>
                </a:tc>
                <a:tc hMerge="1">
                  <a:txBody>
                    <a:bodyPr/>
                    <a:lstStyle/>
                    <a:p>
                      <a:pPr algn="r"/>
                      <a:endParaRPr lang="en-US" sz="12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500" dirty="0">
                        <a:solidFill>
                          <a:schemeClr val="tx2"/>
                        </a:solidFill>
                        <a:latin typeface="+mj-lt"/>
                      </a:endParaRPr>
                    </a:p>
                  </a:txBody>
                  <a:tcPr>
                    <a:solidFill>
                      <a:schemeClr val="tx1">
                        <a:lumMod val="10000"/>
                        <a:lumOff val="90000"/>
                      </a:schemeClr>
                    </a:solidFill>
                  </a:tcPr>
                </a:tc>
              </a:tr>
              <a:tr h="148082">
                <a:tc>
                  <a:txBody>
                    <a:bodyPr/>
                    <a:lstStyle/>
                    <a:p>
                      <a:r>
                        <a:rPr lang="el-GR" sz="500" dirty="0" smtClean="0">
                          <a:solidFill>
                            <a:schemeClr val="tx2"/>
                          </a:solidFill>
                          <a:latin typeface="+mj-lt"/>
                        </a:rPr>
                        <a:t>Τρέχουσες υποχρεώσεις:</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141030">
                <a:tc>
                  <a:txBody>
                    <a:bodyPr/>
                    <a:lstStyle/>
                    <a:p>
                      <a:r>
                        <a:rPr lang="el-GR" sz="500" dirty="0" smtClean="0">
                          <a:solidFill>
                            <a:schemeClr val="tx2"/>
                          </a:solidFill>
                          <a:latin typeface="+mj-lt"/>
                        </a:rPr>
                        <a:t>Λογαριασμοί πληρωτέοι</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8.250$</a:t>
                      </a:r>
                      <a:r>
                        <a:rPr lang="el-GR" sz="500" baseline="30000" dirty="0" smtClean="0">
                          <a:solidFill>
                            <a:schemeClr val="tx2"/>
                          </a:solidFill>
                          <a:latin typeface="+mj-lt"/>
                        </a:rPr>
                        <a:t>δ</a:t>
                      </a:r>
                      <a:endParaRPr lang="en-US" sz="500" baseline="30000" dirty="0">
                        <a:solidFill>
                          <a:schemeClr val="tx2"/>
                        </a:solidFill>
                        <a:latin typeface="+mj-lt"/>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500" dirty="0" smtClean="0">
                          <a:solidFill>
                            <a:schemeClr val="tx2"/>
                          </a:solidFill>
                          <a:latin typeface="+mj-lt"/>
                        </a:rPr>
                        <a:t>Χρονοδιάγραμμα προσδοκώμενων πληρωμών σε μετρητά για άμεσα υλικά</a:t>
                      </a:r>
                      <a:endParaRPr lang="en-US" sz="500" dirty="0" smtClean="0">
                        <a:solidFill>
                          <a:schemeClr val="tx2"/>
                        </a:solidFill>
                        <a:latin typeface="+mj-lt"/>
                      </a:endParaRPr>
                    </a:p>
                  </a:txBody>
                  <a:tcPr>
                    <a:solidFill>
                      <a:schemeClr val="tx1">
                        <a:lumMod val="10000"/>
                        <a:lumOff val="90000"/>
                      </a:schemeClr>
                    </a:solidFill>
                  </a:tcPr>
                </a:tc>
              </a:tr>
              <a:tr h="126927">
                <a:tc>
                  <a:txBody>
                    <a:bodyPr/>
                    <a:lstStyle/>
                    <a:p>
                      <a:r>
                        <a:rPr lang="el-GR" sz="500" dirty="0" smtClean="0">
                          <a:solidFill>
                            <a:schemeClr val="tx2"/>
                          </a:solidFill>
                          <a:latin typeface="+mj-lt"/>
                        </a:rPr>
                        <a:t>Μακροπρόθεσμες</a:t>
                      </a:r>
                      <a:r>
                        <a:rPr lang="el-GR" sz="500" baseline="0" dirty="0" smtClean="0">
                          <a:solidFill>
                            <a:schemeClr val="tx2"/>
                          </a:solidFill>
                          <a:latin typeface="+mj-lt"/>
                        </a:rPr>
                        <a:t> </a:t>
                      </a:r>
                      <a:r>
                        <a:rPr lang="el-GR" sz="500" dirty="0" smtClean="0">
                          <a:solidFill>
                            <a:schemeClr val="tx2"/>
                          </a:solidFill>
                          <a:latin typeface="+mj-lt"/>
                        </a:rPr>
                        <a:t>υποχρεώσεις:</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Γραμάτια πληρωτέα</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70.000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Συνολικές υποχρεώσεις</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78.50$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gridSpan="4">
                  <a:txBody>
                    <a:bodyPr/>
                    <a:lstStyle/>
                    <a:p>
                      <a:pPr algn="ctr"/>
                      <a:r>
                        <a:rPr lang="el-GR" sz="500" b="1" dirty="0" smtClean="0">
                          <a:solidFill>
                            <a:schemeClr val="tx2"/>
                          </a:solidFill>
                          <a:latin typeface="+mj-lt"/>
                        </a:rPr>
                        <a:t>Μετοχικό Κεφάλαιο</a:t>
                      </a:r>
                      <a:endParaRPr lang="en-US" sz="500" b="1" dirty="0">
                        <a:solidFill>
                          <a:schemeClr val="tx2"/>
                        </a:solidFill>
                        <a:latin typeface="+mj-lt"/>
                      </a:endParaRPr>
                    </a:p>
                  </a:txBody>
                  <a:tcPr>
                    <a:solidFill>
                      <a:schemeClr val="tx1">
                        <a:lumMod val="10000"/>
                        <a:lumOff val="90000"/>
                      </a:schemeClr>
                    </a:solidFill>
                  </a:tcPr>
                </a:tc>
                <a:tc hMerge="1">
                  <a:txBody>
                    <a:bodyPr/>
                    <a:lstStyle/>
                    <a:p>
                      <a:pPr algn="r"/>
                      <a:endParaRPr lang="en-US" sz="12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Κοινό</a:t>
                      </a:r>
                      <a:r>
                        <a:rPr lang="el-GR" sz="500" baseline="0" dirty="0" smtClean="0">
                          <a:solidFill>
                            <a:schemeClr val="tx2"/>
                          </a:solidFill>
                          <a:latin typeface="+mj-lt"/>
                        </a:rPr>
                        <a:t> μετοχικό κεφάλαιο</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150.000$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Παρακρατηθέντα κέρδη</a:t>
                      </a:r>
                      <a:r>
                        <a:rPr lang="el-GR" sz="500" baseline="30000" dirty="0" smtClean="0">
                          <a:solidFill>
                            <a:schemeClr val="tx2"/>
                          </a:solidFill>
                          <a:latin typeface="+mj-lt"/>
                        </a:rPr>
                        <a:t>ε</a:t>
                      </a:r>
                      <a:endParaRPr lang="en-US" sz="500" baseline="300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99.620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Συνολικό</a:t>
                      </a:r>
                      <a:r>
                        <a:rPr lang="el-GR" sz="500" baseline="0" dirty="0" smtClean="0">
                          <a:solidFill>
                            <a:schemeClr val="tx2"/>
                          </a:solidFill>
                          <a:latin typeface="+mj-lt"/>
                        </a:rPr>
                        <a:t> μετοχικό κεφάλαιο</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249.620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0">
                <a:tc>
                  <a:txBody>
                    <a:bodyPr/>
                    <a:lstStyle/>
                    <a:p>
                      <a:r>
                        <a:rPr lang="el-GR" sz="500" dirty="0" smtClean="0">
                          <a:solidFill>
                            <a:schemeClr val="tx2"/>
                          </a:solidFill>
                          <a:latin typeface="+mj-lt"/>
                        </a:rPr>
                        <a:t>Συνολικές υποχρεώσεις και </a:t>
                      </a:r>
                      <a:r>
                        <a:rPr lang="el-GR" sz="500" baseline="0" dirty="0" smtClean="0">
                          <a:solidFill>
                            <a:schemeClr val="tx2"/>
                          </a:solidFill>
                          <a:latin typeface="+mj-lt"/>
                        </a:rPr>
                        <a:t>μετοχικό κεφάλαιο</a:t>
                      </a:r>
                      <a:endParaRPr lang="en-US" sz="500" dirty="0">
                        <a:solidFill>
                          <a:schemeClr val="tx2"/>
                        </a:solidFill>
                        <a:latin typeface="+mj-lt"/>
                      </a:endParaRPr>
                    </a:p>
                  </a:txBody>
                  <a:tcPr>
                    <a:solidFill>
                      <a:schemeClr val="tx1">
                        <a:lumMod val="10000"/>
                        <a:lumOff val="90000"/>
                      </a:schemeClr>
                    </a:solidFill>
                  </a:tcPr>
                </a:tc>
                <a:tc>
                  <a:txBody>
                    <a:bodyPr/>
                    <a:lstStyle/>
                    <a:p>
                      <a:pPr algn="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a:solidFill>
                          <a:schemeClr val="tx2"/>
                        </a:solidFill>
                        <a:latin typeface="+mj-lt"/>
                      </a:endParaRPr>
                    </a:p>
                  </a:txBody>
                  <a:tcPr>
                    <a:solidFill>
                      <a:schemeClr val="tx1">
                        <a:lumMod val="10000"/>
                        <a:lumOff val="90000"/>
                      </a:schemeClr>
                    </a:solidFill>
                  </a:tcPr>
                </a:tc>
                <a:tc>
                  <a:txBody>
                    <a:bodyPr/>
                    <a:lstStyle/>
                    <a:p>
                      <a:r>
                        <a:rPr lang="el-GR" sz="500" dirty="0" smtClean="0">
                          <a:solidFill>
                            <a:schemeClr val="tx2"/>
                          </a:solidFill>
                          <a:latin typeface="+mj-lt"/>
                        </a:rPr>
                        <a:t>327.870</a:t>
                      </a:r>
                      <a:endParaRPr lang="en-US" sz="500" dirty="0">
                        <a:solidFill>
                          <a:schemeClr val="tx2"/>
                        </a:solidFill>
                        <a:latin typeface="+mj-lt"/>
                      </a:endParaRPr>
                    </a:p>
                  </a:txBody>
                  <a:tcPr>
                    <a:solidFill>
                      <a:schemeClr val="tx1">
                        <a:lumMod val="10000"/>
                        <a:lumOff val="90000"/>
                      </a:schemeClr>
                    </a:solidFill>
                  </a:tcPr>
                </a:tc>
                <a:tc>
                  <a:txBody>
                    <a:bodyPr/>
                    <a:lstStyle/>
                    <a:p>
                      <a:endParaRPr lang="en-US" sz="500" dirty="0">
                        <a:solidFill>
                          <a:schemeClr val="tx2"/>
                        </a:solidFill>
                        <a:latin typeface="+mj-lt"/>
                      </a:endParaRPr>
                    </a:p>
                  </a:txBody>
                  <a:tcPr>
                    <a:solidFill>
                      <a:schemeClr val="tx1">
                        <a:lumMod val="10000"/>
                        <a:lumOff val="90000"/>
                      </a:schemeClr>
                    </a:solidFill>
                  </a:tcPr>
                </a:tc>
              </a:tr>
              <a:tr h="273246">
                <a:tc gridSpan="5">
                  <a:txBody>
                    <a:bodyPr/>
                    <a:lstStyle/>
                    <a:p>
                      <a:r>
                        <a:rPr lang="el-GR" sz="500" baseline="30000" dirty="0" smtClean="0">
                          <a:solidFill>
                            <a:schemeClr val="tx2"/>
                          </a:solidFill>
                          <a:latin typeface="+mj-lt"/>
                        </a:rPr>
                        <a:t>α</a:t>
                      </a:r>
                      <a:r>
                        <a:rPr lang="el-GR" sz="500" baseline="0" dirty="0" smtClean="0">
                          <a:solidFill>
                            <a:schemeClr val="tx2"/>
                          </a:solidFill>
                          <a:latin typeface="+mj-lt"/>
                        </a:rPr>
                        <a:t>Το υπόλοιπο των λογαριασμών εισπρακτέων για το μήνα που έληξε είναι 68.000$, 4.000$ από τις πωλήσεις του τρίτου τριμήνου [(50.000$ </a:t>
                      </a:r>
                      <a:r>
                        <a:rPr lang="en-US" sz="500" baseline="0" dirty="0" smtClean="0">
                          <a:solidFill>
                            <a:schemeClr val="tx2"/>
                          </a:solidFill>
                          <a:latin typeface="+mj-lt"/>
                        </a:rPr>
                        <a:t>x </a:t>
                      </a:r>
                      <a:r>
                        <a:rPr lang="el-GR" sz="500" baseline="0" dirty="0" smtClean="0">
                          <a:solidFill>
                            <a:schemeClr val="tx2"/>
                          </a:solidFill>
                          <a:latin typeface="+mj-lt"/>
                        </a:rPr>
                        <a:t>0.80) </a:t>
                      </a:r>
                      <a:r>
                        <a:rPr lang="en-US" sz="500" baseline="0" dirty="0" smtClean="0">
                          <a:solidFill>
                            <a:schemeClr val="tx2"/>
                          </a:solidFill>
                          <a:latin typeface="+mj-lt"/>
                        </a:rPr>
                        <a:t>x 0.10] </a:t>
                      </a:r>
                      <a:r>
                        <a:rPr lang="el-GR" sz="500" baseline="0" dirty="0" smtClean="0">
                          <a:solidFill>
                            <a:schemeClr val="tx2"/>
                          </a:solidFill>
                          <a:latin typeface="+mj-lt"/>
                        </a:rPr>
                        <a:t>συν </a:t>
                      </a:r>
                      <a:r>
                        <a:rPr lang="en-US" sz="500" baseline="0" dirty="0" smtClean="0">
                          <a:solidFill>
                            <a:schemeClr val="tx2"/>
                          </a:solidFill>
                          <a:latin typeface="+mj-lt"/>
                        </a:rPr>
                        <a:t>64.000$ </a:t>
                      </a:r>
                      <a:r>
                        <a:rPr lang="el-GR" sz="500" baseline="0" dirty="0" smtClean="0">
                          <a:solidFill>
                            <a:schemeClr val="tx2"/>
                          </a:solidFill>
                          <a:latin typeface="+mj-lt"/>
                        </a:rPr>
                        <a:t>από τις πωλήσεις του τέταρτου τριμήνου [(200.000$ </a:t>
                      </a:r>
                      <a:r>
                        <a:rPr lang="en-US" sz="500" baseline="0" dirty="0" smtClean="0">
                          <a:solidFill>
                            <a:schemeClr val="tx2"/>
                          </a:solidFill>
                          <a:latin typeface="+mj-lt"/>
                        </a:rPr>
                        <a:t>x </a:t>
                      </a:r>
                      <a:r>
                        <a:rPr lang="el-GR" sz="500" baseline="0" dirty="0" smtClean="0">
                          <a:solidFill>
                            <a:schemeClr val="tx2"/>
                          </a:solidFill>
                          <a:latin typeface="+mj-lt"/>
                        </a:rPr>
                        <a:t>0.80) </a:t>
                      </a:r>
                      <a:r>
                        <a:rPr lang="en-US" sz="500" baseline="0" dirty="0" smtClean="0">
                          <a:solidFill>
                            <a:schemeClr val="tx2"/>
                          </a:solidFill>
                          <a:latin typeface="+mj-lt"/>
                        </a:rPr>
                        <a:t>x 0.</a:t>
                      </a:r>
                      <a:r>
                        <a:rPr lang="el-GR" sz="500" baseline="0" dirty="0" smtClean="0">
                          <a:solidFill>
                            <a:schemeClr val="tx2"/>
                          </a:solidFill>
                          <a:latin typeface="+mj-lt"/>
                        </a:rPr>
                        <a:t>4</a:t>
                      </a:r>
                      <a:r>
                        <a:rPr lang="en-US" sz="500" baseline="0" dirty="0" smtClean="0">
                          <a:solidFill>
                            <a:schemeClr val="tx2"/>
                          </a:solidFill>
                          <a:latin typeface="+mj-lt"/>
                        </a:rPr>
                        <a:t>0] </a:t>
                      </a:r>
                      <a:endParaRPr lang="el-GR" sz="500" baseline="0" dirty="0" smtClean="0">
                        <a:solidFill>
                          <a:schemeClr val="tx2"/>
                        </a:solidFill>
                        <a:latin typeface="+mj-lt"/>
                      </a:endParaRPr>
                    </a:p>
                    <a:p>
                      <a:r>
                        <a:rPr lang="el-GR" sz="500" baseline="30000" dirty="0" smtClean="0">
                          <a:solidFill>
                            <a:schemeClr val="tx2"/>
                          </a:solidFill>
                          <a:latin typeface="+mj-lt"/>
                        </a:rPr>
                        <a:t>β</a:t>
                      </a:r>
                      <a:r>
                        <a:rPr lang="el-GR" sz="500" baseline="0" dirty="0" smtClean="0">
                          <a:solidFill>
                            <a:schemeClr val="tx2"/>
                          </a:solidFill>
                          <a:latin typeface="+mj-lt"/>
                        </a:rPr>
                        <a:t>Το υπόλοιπο των εγκαταστάσεων και του εξοπλισμού περιλαμβάνει την αγορά ενός μηχανήματοςύψους 30.000$.</a:t>
                      </a:r>
                    </a:p>
                    <a:p>
                      <a:r>
                        <a:rPr lang="el-GR" sz="500" baseline="30000" dirty="0" smtClean="0">
                          <a:solidFill>
                            <a:schemeClr val="tx2"/>
                          </a:solidFill>
                          <a:latin typeface="+mj-lt"/>
                        </a:rPr>
                        <a:t>γ</a:t>
                      </a:r>
                      <a:r>
                        <a:rPr lang="el-GR" sz="500" baseline="0" dirty="0" smtClean="0">
                          <a:solidFill>
                            <a:schemeClr val="tx2"/>
                          </a:solidFill>
                          <a:latin typeface="+mj-lt"/>
                        </a:rPr>
                        <a:t>Το υπόλοιπο των συσσωρευμένων αποσβέσεων περιλαμβάνει έξοδα αποσβέσεων 27.840$ για μηχανήματα, κτήρια και εξοπλισμό γραφείου (11.240$, 12.900$ και 3.700$, αντίστοιχα).</a:t>
                      </a:r>
                    </a:p>
                    <a:p>
                      <a:r>
                        <a:rPr lang="el-GR" sz="500" baseline="30000" dirty="0" smtClean="0">
                          <a:solidFill>
                            <a:schemeClr val="tx2"/>
                          </a:solidFill>
                          <a:latin typeface="+mj-lt"/>
                        </a:rPr>
                        <a:t>δ</a:t>
                      </a:r>
                      <a:r>
                        <a:rPr lang="el-GR" sz="500" baseline="0" dirty="0" smtClean="0">
                          <a:solidFill>
                            <a:schemeClr val="tx2"/>
                          </a:solidFill>
                          <a:latin typeface="+mj-lt"/>
                        </a:rPr>
                        <a:t>Στο τέλος του έτους, το εκτιμώμενο υπόλοιπο λογαριασμών πληρωτέων είναι 8.250$ (50% των 16.500$ από αγορές άμεσων υλικών κατά το τέταρτο τρίμηνο).</a:t>
                      </a:r>
                    </a:p>
                    <a:p>
                      <a:r>
                        <a:rPr lang="el-GR" sz="500" baseline="30000" dirty="0" smtClean="0">
                          <a:solidFill>
                            <a:schemeClr val="tx2"/>
                          </a:solidFill>
                          <a:latin typeface="+mj-lt"/>
                        </a:rPr>
                        <a:t>ε</a:t>
                      </a:r>
                      <a:r>
                        <a:rPr lang="el-GR" sz="500" baseline="0" dirty="0" smtClean="0">
                          <a:solidFill>
                            <a:schemeClr val="tx2"/>
                          </a:solidFill>
                          <a:latin typeface="+mj-lt"/>
                        </a:rPr>
                        <a:t>Το υπόλοιπο παρακρατηθέντων κερδών στις 31 Δεκεμβρίου ισούται με το υπόλοιπο παρακρατηθέντων κερδών αρχής συν τα προσδοκώμενα κέρδη για το έτος (50.830$ και 48.790$, αντίστοιχα).</a:t>
                      </a:r>
                      <a:endParaRPr lang="en-US" sz="500" baseline="30000" dirty="0">
                        <a:solidFill>
                          <a:schemeClr val="tx2"/>
                        </a:solidFill>
                        <a:latin typeface="+mj-lt"/>
                      </a:endParaRPr>
                    </a:p>
                  </a:txBody>
                  <a:tcPr>
                    <a:solidFill>
                      <a:schemeClr val="tx1">
                        <a:lumMod val="10000"/>
                        <a:lumOff val="90000"/>
                      </a:schemeClr>
                    </a:solidFill>
                  </a:tcPr>
                </a:tc>
                <a:tc hMerge="1">
                  <a:txBody>
                    <a:bodyPr/>
                    <a:lstStyle/>
                    <a:p>
                      <a:pPr algn="r"/>
                      <a:endParaRPr lang="en-US" sz="12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sz="1200" dirty="0">
                        <a:solidFill>
                          <a:schemeClr val="tx2"/>
                        </a:solidFill>
                      </a:endParaRPr>
                    </a:p>
                  </a:txBody>
                  <a:tcP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t>
            </a:r>
            <a:r>
              <a:rPr lang="el-GR" altLang="en-US" sz="900" dirty="0" smtClean="0">
                <a:solidFill>
                  <a:srgbClr val="898989"/>
                </a:solidFill>
              </a:rPr>
              <a:t>ένα</a:t>
            </a:r>
            <a:r>
              <a:rPr lang="en-US" altLang="en-US" sz="900" dirty="0" smtClean="0">
                <a:solidFill>
                  <a:srgbClr val="898989"/>
                </a:solidFill>
              </a:rPr>
              <a:t>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423496305"/>
              </p:ext>
            </p:extLst>
          </p:nvPr>
        </p:nvGraphicFramePr>
        <p:xfrm>
          <a:off x="76200" y="1981200"/>
          <a:ext cx="8991600" cy="3581400"/>
        </p:xfrm>
        <a:graphic>
          <a:graphicData uri="http://schemas.openxmlformats.org/drawingml/2006/table">
            <a:tbl>
              <a:tblPr firstRow="1" bandRow="1">
                <a:tableStyleId>{2D5ABB26-0587-4C30-8999-92F81FD0307C}</a:tableStyleId>
              </a:tblPr>
              <a:tblGrid>
                <a:gridCol w="4038600"/>
                <a:gridCol w="2476500"/>
                <a:gridCol w="2476500"/>
              </a:tblGrid>
              <a:tr h="152400">
                <a:tc rowSpan="9">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kern="1200" dirty="0" smtClean="0">
                          <a:solidFill>
                            <a:schemeClr val="tx2"/>
                          </a:solidFill>
                          <a:effectLst/>
                          <a:latin typeface="+mn-lt"/>
                          <a:ea typeface="+mn-ea"/>
                          <a:cs typeface="+mn-cs"/>
                        </a:rPr>
                        <a:t>Ο προϋπολογιστικός</a:t>
                      </a:r>
                      <a:r>
                        <a:rPr lang="el-GR" sz="1200" kern="1200" baseline="0" dirty="0" smtClean="0">
                          <a:solidFill>
                            <a:schemeClr val="tx2"/>
                          </a:solidFill>
                          <a:effectLst/>
                          <a:latin typeface="+mn-lt"/>
                          <a:ea typeface="+mn-ea"/>
                          <a:cs typeface="+mn-cs"/>
                        </a:rPr>
                        <a:t> ισολογισμός της </a:t>
                      </a:r>
                      <a:r>
                        <a:rPr lang="en-US" sz="1200" kern="1200" baseline="0" dirty="0" smtClean="0">
                          <a:solidFill>
                            <a:schemeClr val="tx2"/>
                          </a:solidFill>
                          <a:effectLst/>
                          <a:latin typeface="+mn-lt"/>
                          <a:ea typeface="+mn-ea"/>
                          <a:cs typeface="+mn-cs"/>
                        </a:rPr>
                        <a:t>Sample Corporation </a:t>
                      </a:r>
                      <a:r>
                        <a:rPr lang="el-GR" sz="1200" kern="1200" baseline="0" dirty="0" smtClean="0">
                          <a:solidFill>
                            <a:schemeClr val="tx2"/>
                          </a:solidFill>
                          <a:effectLst/>
                          <a:latin typeface="+mn-lt"/>
                          <a:ea typeface="+mn-ea"/>
                          <a:cs typeface="+mn-cs"/>
                        </a:rPr>
                        <a:t>για την αρχή του επόμενου έτους εμφανίζει συνολικά περιουσιακά στοιχεία ύψους 5.000.000$ και συνολικές υποχρεώσεις 2.000.000$. Το κοινό μετοχικό κεφάλαιο και τα παρακρατηθέντα κέρδη αποτελούν ολόκληρο το τμήμα του μετοχικού κεφαλαίου του ισολογισμού. Το κοινό μετοχικό κεφάλαιο παραμένει στο αρχικό του υόλοιπο ου 1.500.000$. Τα προσδοκώμενα κέρδη για το έτος είναι 350.000$. Η εταιρεία σχεδιάζει να πληρώσει τα μη ταμειακά ισοδύναμα. Ποιο είναι το υπόλοιπο των παρακρατηθέντων κερδών στην αρχή και στο τέλος του έτους;</a:t>
                      </a:r>
                      <a:endParaRPr lang="el-GR" sz="1200" kern="1200" dirty="0" smtClean="0">
                        <a:solidFill>
                          <a:schemeClr val="tx2"/>
                        </a:solidFill>
                        <a:effectLst/>
                        <a:latin typeface="+mn-lt"/>
                        <a:ea typeface="+mn-ea"/>
                        <a:cs typeface="+mn-cs"/>
                      </a:endParaRPr>
                    </a:p>
                  </a:txBody>
                  <a:tcPr>
                    <a:lnR w="12700" cap="flat" cmpd="sng" algn="ctr">
                      <a:solidFill>
                        <a:srgbClr val="C00000"/>
                      </a:solidFill>
                      <a:prstDash val="solid"/>
                      <a:round/>
                      <a:headEnd type="none" w="med" len="med"/>
                      <a:tailEnd type="none" w="med" len="med"/>
                    </a:lnR>
                    <a:lnB>
                      <a:noFill/>
                    </a:lnB>
                    <a:solidFill>
                      <a:srgbClr val="C7C4B5"/>
                    </a:solidFill>
                  </a:tcPr>
                </a:tc>
                <a:tc gridSpan="2">
                  <a:txBody>
                    <a:bodyPr/>
                    <a:lstStyle/>
                    <a:p>
                      <a:r>
                        <a:rPr lang="el-GR" sz="12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868680">
                <a:tc vMerge="1">
                  <a:txBody>
                    <a:bodyPr/>
                    <a:lstStyle/>
                    <a:p>
                      <a:endParaRPr lang="en-US"/>
                    </a:p>
                  </a:txBody>
                  <a:tcPr/>
                </a:tc>
                <a:tc gridSpan="2">
                  <a:txBody>
                    <a:bodyPr/>
                    <a:lstStyle/>
                    <a:p>
                      <a:pPr marL="0" indent="0">
                        <a:buFont typeface="Arial" panose="020B0604020202020204" pitchFamily="34" charset="0"/>
                        <a:buNone/>
                      </a:pPr>
                      <a:r>
                        <a:rPr lang="el-GR" sz="1200" dirty="0" smtClean="0">
                          <a:solidFill>
                            <a:schemeClr val="tx2"/>
                          </a:solidFill>
                        </a:rPr>
                        <a:t>Χρησιμοποιώντας τις πληροφορίες που δώθηκαν, τη λογιστική</a:t>
                      </a:r>
                      <a:r>
                        <a:rPr lang="el-GR" sz="1200" baseline="0" dirty="0" smtClean="0">
                          <a:solidFill>
                            <a:schemeClr val="tx2"/>
                          </a:solidFill>
                        </a:rPr>
                        <a:t> εξίσωση ΠΣ = Υ + ΜΚ και γνωρίζοντας πως το άθροισμα του κοινού μετοχικού κεφαλαίου με τα παρακρατηθέντα κέρδη αποτελούν ολόκληρο το μετοχικό κεφάλαιο λύνουμε ως εξής:</a:t>
                      </a:r>
                      <a:endParaRPr lang="en-US" sz="1200" dirty="0">
                        <a:solidFill>
                          <a:schemeClr val="tx2"/>
                        </a:solidFill>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350520">
                <a:tc vMerge="1">
                  <a:txBody>
                    <a:bodyPr/>
                    <a:lstStyle/>
                    <a:p>
                      <a:endParaRPr lang="en-US"/>
                    </a:p>
                  </a:txBody>
                  <a:tcPr/>
                </a:tc>
                <a:tc gridSpan="2">
                  <a:txBody>
                    <a:bodyPr/>
                    <a:lstStyle/>
                    <a:p>
                      <a:pPr marL="0" indent="0">
                        <a:buFont typeface="Arial" panose="020B0604020202020204" pitchFamily="34" charset="0"/>
                        <a:buNone/>
                      </a:pPr>
                      <a:r>
                        <a:rPr lang="el-GR" sz="1200" dirty="0" smtClean="0">
                          <a:solidFill>
                            <a:schemeClr val="tx2"/>
                          </a:solidFill>
                        </a:rPr>
                        <a:t>Παρακρατηθέντα</a:t>
                      </a:r>
                      <a:r>
                        <a:rPr lang="el-GR" sz="1200" baseline="0" dirty="0" smtClean="0">
                          <a:solidFill>
                            <a:schemeClr val="tx2"/>
                          </a:solidFill>
                        </a:rPr>
                        <a:t> κέρδη αρχής:</a:t>
                      </a:r>
                    </a:p>
                    <a:p>
                      <a:pPr marL="0" indent="0">
                        <a:buFont typeface="Arial" panose="020B0604020202020204" pitchFamily="34" charset="0"/>
                        <a:buNone/>
                      </a:pPr>
                      <a:r>
                        <a:rPr lang="el-GR" sz="1200" baseline="0" dirty="0" smtClean="0">
                          <a:solidFill>
                            <a:schemeClr val="tx2"/>
                          </a:solidFill>
                        </a:rPr>
                        <a:t>5.000.000$ = 2.000.000$ + 1.500.000$ + ΠΚ</a:t>
                      </a:r>
                    </a:p>
                    <a:p>
                      <a:pPr marL="0" indent="0">
                        <a:buFont typeface="Arial" panose="020B0604020202020204" pitchFamily="34" charset="0"/>
                        <a:buNone/>
                      </a:pPr>
                      <a:r>
                        <a:rPr lang="el-GR" sz="1200" baseline="0" dirty="0" smtClean="0">
                          <a:solidFill>
                            <a:schemeClr val="tx2"/>
                          </a:solidFill>
                        </a:rPr>
                        <a:t>Επομένως, το αρχικό υπόλοιπο παρακρατηθέντων κερδών είναι 1.500.000$.</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350520">
                <a:tc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dirty="0" smtClean="0">
                          <a:solidFill>
                            <a:schemeClr val="tx2"/>
                          </a:solidFill>
                        </a:rPr>
                        <a:t>Παρακρατηθέντα</a:t>
                      </a:r>
                      <a:r>
                        <a:rPr lang="el-GR" sz="1200" baseline="0" dirty="0" smtClean="0">
                          <a:solidFill>
                            <a:schemeClr val="tx2"/>
                          </a:solidFill>
                        </a:rPr>
                        <a:t> κέρδη τέλους:</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dirty="0" smtClean="0">
                          <a:solidFill>
                            <a:schemeClr val="tx2"/>
                          </a:solidFill>
                        </a:rPr>
                        <a:t>Παρακρατηθέντα</a:t>
                      </a:r>
                      <a:r>
                        <a:rPr lang="el-GR" sz="1200" baseline="0" dirty="0" smtClean="0">
                          <a:solidFill>
                            <a:schemeClr val="tx2"/>
                          </a:solidFill>
                        </a:rPr>
                        <a:t> κέρδη αρχής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Arial" panose="020B0604020202020204" pitchFamily="34" charset="0"/>
                        <a:buNone/>
                      </a:pPr>
                      <a:r>
                        <a:rPr lang="el-GR" sz="1200" dirty="0" smtClean="0">
                          <a:solidFill>
                            <a:schemeClr val="tx2"/>
                          </a:solidFill>
                        </a:rPr>
                        <a:t>1.500.000$</a:t>
                      </a:r>
                      <a:endParaRPr lang="en-US" sz="1200" dirty="0">
                        <a:solidFill>
                          <a:schemeClr val="tx2"/>
                        </a:solidFill>
                      </a:endParaRPr>
                    </a:p>
                  </a:txBody>
                  <a:tcPr>
                    <a:solidFill>
                      <a:srgbClr val="C7C4B5"/>
                    </a:solidFill>
                  </a:tcPr>
                </a:tc>
              </a:tr>
              <a:tr h="186690">
                <a:tc vMerge="1">
                  <a:txBody>
                    <a:bodyPr/>
                    <a:lstStyle/>
                    <a:p>
                      <a:endParaRPr lang="en-US"/>
                    </a:p>
                  </a:txBody>
                  <a:tcPr/>
                </a:tc>
                <a:tc>
                  <a:txBody>
                    <a:bodyPr/>
                    <a:lstStyle/>
                    <a:p>
                      <a:pPr marL="0" indent="0">
                        <a:buFont typeface="Arial" panose="020B0604020202020204" pitchFamily="34" charset="0"/>
                        <a:buNone/>
                      </a:pPr>
                      <a:r>
                        <a:rPr lang="el-GR" sz="1200" dirty="0" smtClean="0">
                          <a:solidFill>
                            <a:schemeClr val="tx2"/>
                          </a:solidFill>
                        </a:rPr>
                        <a:t>+ Καθαρά κέρδη</a:t>
                      </a:r>
                      <a:endParaRPr lang="en-US" sz="1200" dirty="0">
                        <a:solidFill>
                          <a:schemeClr val="tx2"/>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Arial" panose="020B0604020202020204" pitchFamily="34" charset="0"/>
                        <a:buNone/>
                      </a:pPr>
                      <a:r>
                        <a:rPr lang="el-GR" sz="1200" dirty="0" smtClean="0">
                          <a:solidFill>
                            <a:schemeClr val="tx2"/>
                          </a:solidFill>
                        </a:rPr>
                        <a:t>350.000</a:t>
                      </a:r>
                      <a:endParaRPr lang="en-US" sz="1200" dirty="0">
                        <a:solidFill>
                          <a:schemeClr val="tx2"/>
                        </a:solidFill>
                      </a:endParaRPr>
                    </a:p>
                  </a:txBody>
                  <a:tcPr>
                    <a:solidFill>
                      <a:srgbClr val="C7C4B5"/>
                    </a:solidFill>
                  </a:tcPr>
                </a:tc>
              </a:tr>
              <a:tr h="0">
                <a:tc vMerge="1">
                  <a:txBody>
                    <a:bodyPr/>
                    <a:lstStyle/>
                    <a:p>
                      <a:endParaRPr lang="en-US"/>
                    </a:p>
                  </a:txBody>
                  <a:tcPr/>
                </a:tc>
                <a:tc>
                  <a:txBody>
                    <a:bodyPr/>
                    <a:lstStyle/>
                    <a:p>
                      <a:pPr marL="171450" indent="-171450">
                        <a:buFontTx/>
                        <a:buChar char="-"/>
                      </a:pPr>
                      <a:r>
                        <a:rPr lang="el-GR" sz="1200" dirty="0" smtClean="0">
                          <a:solidFill>
                            <a:schemeClr val="tx2"/>
                          </a:solidFill>
                        </a:rPr>
                        <a:t>Μερίσματα</a:t>
                      </a:r>
                      <a:endParaRPr lang="en-US" sz="1200" dirty="0">
                        <a:solidFill>
                          <a:schemeClr val="tx2"/>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Arial" panose="020B0604020202020204" pitchFamily="34" charset="0"/>
                        <a:buNone/>
                      </a:pPr>
                      <a:r>
                        <a:rPr lang="el-GR" sz="1200" dirty="0" smtClean="0">
                          <a:solidFill>
                            <a:schemeClr val="tx2"/>
                          </a:solidFill>
                        </a:rPr>
                        <a:t>0</a:t>
                      </a:r>
                      <a:endParaRPr lang="en-US" sz="1200" dirty="0">
                        <a:solidFill>
                          <a:schemeClr val="tx2"/>
                        </a:solidFill>
                      </a:endParaRPr>
                    </a:p>
                  </a:txBody>
                  <a:tcPr>
                    <a:solidFill>
                      <a:srgbClr val="C7C4B5"/>
                    </a:solidFill>
                  </a:tcPr>
                </a:tc>
              </a:tr>
              <a:tr h="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dirty="0" smtClean="0">
                          <a:solidFill>
                            <a:schemeClr val="tx2"/>
                          </a:solidFill>
                        </a:rPr>
                        <a:t>Παρακρατηθέντα</a:t>
                      </a:r>
                      <a:r>
                        <a:rPr lang="el-GR" sz="1200" baseline="0" dirty="0" smtClean="0">
                          <a:solidFill>
                            <a:schemeClr val="tx2"/>
                          </a:solidFill>
                        </a:rPr>
                        <a:t> κέρδη τέλους</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Arial" panose="020B0604020202020204" pitchFamily="34" charset="0"/>
                        <a:buNone/>
                      </a:pPr>
                      <a:r>
                        <a:rPr lang="el-GR" sz="1200" dirty="0" smtClean="0">
                          <a:solidFill>
                            <a:schemeClr val="tx2"/>
                          </a:solidFill>
                        </a:rPr>
                        <a:t>1.850.000$</a:t>
                      </a:r>
                      <a:endParaRPr lang="en-US" sz="1200" dirty="0">
                        <a:solidFill>
                          <a:schemeClr val="tx2"/>
                        </a:solidFill>
                      </a:endParaRPr>
                    </a:p>
                  </a:txBody>
                  <a:tcPr>
                    <a:solidFill>
                      <a:srgbClr val="C7C4B5"/>
                    </a:solidFill>
                  </a:tcPr>
                </a:tc>
              </a:tr>
              <a:tr h="350520">
                <a:tc vMerge="1">
                  <a:txBody>
                    <a:bodyPr/>
                    <a:lstStyle/>
                    <a:p>
                      <a:endParaRPr lang="en-US"/>
                    </a:p>
                  </a:txBody>
                  <a:tcPr/>
                </a:tc>
                <a:tc gridSpan="2">
                  <a:txBody>
                    <a:bodyPr/>
                    <a:lstStyle/>
                    <a:p>
                      <a:pPr marL="0" indent="0">
                        <a:buFont typeface="Arial" panose="020B0604020202020204" pitchFamily="34" charset="0"/>
                        <a:buNone/>
                      </a:pPr>
                      <a:endParaRPr lang="en-US" sz="1200" dirty="0">
                        <a:solidFill>
                          <a:schemeClr val="tx2"/>
                        </a:solidFill>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783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76200"/>
            <a:ext cx="8229600" cy="990600"/>
          </a:xfrm>
        </p:spPr>
        <p:txBody>
          <a:bodyPr/>
          <a:lstStyle/>
          <a:p>
            <a:r>
              <a:rPr lang="el-GR" altLang="en-US" dirty="0">
                <a:ea typeface="Arial Unicode MS" panose="020B0604020202020204" pitchFamily="34" charset="-128"/>
              </a:rPr>
              <a:t>ΕΝΟΤΗΤΑ 3 </a:t>
            </a:r>
            <a:r>
              <a:rPr lang="el-GR" altLang="en-US" dirty="0">
                <a:ea typeface="Arial Unicode MS" panose="020B0604020202020204" pitchFamily="34" charset="-128"/>
                <a:sym typeface="Wingdings" panose="05000000000000000000" pitchFamily="2" charset="2"/>
              </a:rPr>
              <a:t>:</a:t>
            </a:r>
            <a:r>
              <a:rPr lang="el-GR" altLang="en-US" dirty="0">
                <a:ea typeface="Arial Unicode MS" panose="020B0604020202020204" pitchFamily="34" charset="-128"/>
              </a:rPr>
              <a:t>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Προγραμματισμός		</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Εκτέλεση</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Αξιολόγηση</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Επικοινωνία</a:t>
            </a:r>
            <a:endParaRPr lang="en-US" altLang="en-US" dirty="0" smtClean="0">
              <a:latin typeface="Tw Cen MT" panose="020B0602020104020603" pitchFamily="34" charset="0"/>
              <a:cs typeface="Times New Roman" panose="02020603050405020304" pitchFamily="18" charset="0"/>
            </a:endParaRPr>
          </a:p>
        </p:txBody>
      </p:sp>
      <p:sp>
        <p:nvSpPr>
          <p:cNvPr id="1044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l-GR" altLang="en-US" dirty="0"/>
              <a:t>Π</a:t>
            </a:r>
            <a:r>
              <a:rPr lang="el-GR" altLang="en-US" dirty="0" smtClean="0"/>
              <a:t>ροϋπολογισμός</a:t>
            </a:r>
            <a:r>
              <a:rPr lang="en-US" altLang="en-US" dirty="0" smtClean="0"/>
              <a:t> </a:t>
            </a:r>
            <a:r>
              <a:rPr lang="el-GR" altLang="en-US" dirty="0" smtClean="0"/>
              <a:t>και η Διαδικασία Διαχείρισης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Οι Προϋπολογισμοί είναι ουσιαστικής σημασίας για την επίτευξη στρατηγικού σχεδίου ενός οργανισμού</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400" dirty="0"/>
              <a:t>Χρησιμοποιούνται για να μεταφέρουν κατανοητές </a:t>
            </a:r>
            <a:r>
              <a:rPr lang="el-GR" sz="2400" dirty="0" smtClean="0"/>
              <a:t>πληροφορίες, </a:t>
            </a:r>
            <a:r>
              <a:rPr lang="el-GR" sz="2400" dirty="0"/>
              <a:t>να συντονίζουν  ττις δραστηριότητες και τη χρήση των πόρων, να παροτρύνουν τους υπαλλήλους τους, και να παρέχουν συγκριτικές πληροφορίες για την αξιολόγηση των επιδόσεων/της απόδοσης</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400" dirty="0"/>
              <a:t>Οι προϋπολογισμοί χρησιμοποιούνται επίσης για τη διαχείριση και τη μέτρηση των ταμειακών ροών</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1054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l-GR" dirty="0"/>
              <a:t>Πλεονεκτήματα του Προϋπολογισμού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Οι προϋπολογισμοί είναι επωφελείς για τους οργανισμούς διότι</a:t>
            </a:r>
            <a:r>
              <a:rPr lang="en-US" altLang="en-US" sz="2000" dirty="0" smtClean="0">
                <a:latin typeface="Tw Cen MT" panose="020B0602020104020603" pitchFamily="34" charset="0"/>
                <a:cs typeface="Times New Roman" panose="02020603050405020304" pitchFamily="18" charset="0"/>
              </a:rPr>
              <a:t>:</a:t>
            </a:r>
          </a:p>
          <a:p>
            <a:pPr lvl="1">
              <a:spcBef>
                <a:spcPts val="1200"/>
              </a:spcBef>
            </a:pPr>
            <a:r>
              <a:rPr lang="el-GR" sz="1800" dirty="0" smtClean="0"/>
              <a:t>βελτιώνουν </a:t>
            </a:r>
            <a:r>
              <a:rPr lang="el-GR" sz="1800" dirty="0"/>
              <a:t>την οργανωτική </a:t>
            </a:r>
            <a:r>
              <a:rPr lang="el-GR" sz="1800" dirty="0" smtClean="0"/>
              <a:t>επικοινωνία</a:t>
            </a:r>
          </a:p>
          <a:p>
            <a:pPr lvl="1">
              <a:spcBef>
                <a:spcPts val="1200"/>
              </a:spcBef>
            </a:pPr>
            <a:r>
              <a:rPr lang="el-GR" sz="1800" dirty="0"/>
              <a:t>εξασφαλίζουν την εστίαση τόσο στα μελλοντικά γεγονότα όσο και στην επίλυση ζητημάτων που αφορούν τις καθημερινές λειτουργίες του </a:t>
            </a:r>
            <a:r>
              <a:rPr lang="el-GR" sz="1800" dirty="0" smtClean="0"/>
              <a:t>οργανισμού</a:t>
            </a:r>
          </a:p>
          <a:p>
            <a:pPr lvl="1">
              <a:spcBef>
                <a:spcPts val="1200"/>
              </a:spcBef>
            </a:pPr>
            <a:r>
              <a:rPr lang="el-GR" sz="1800" dirty="0"/>
              <a:t>αναθέτουν τους πόρους και την ευθύνη της χρήσης τους στους μάνατζερ, οι οποίοι λογοδοτούν για τα αποτελέσματά </a:t>
            </a:r>
            <a:r>
              <a:rPr lang="el-GR" sz="1800" dirty="0" smtClean="0"/>
              <a:t>τους</a:t>
            </a:r>
          </a:p>
          <a:p>
            <a:pPr lvl="1">
              <a:spcBef>
                <a:spcPts val="1200"/>
              </a:spcBef>
            </a:pPr>
            <a:r>
              <a:rPr lang="el-GR" sz="1800" dirty="0" smtClean="0"/>
              <a:t>μπορούν </a:t>
            </a:r>
            <a:r>
              <a:rPr lang="el-GR" sz="1800" dirty="0"/>
              <a:t>να εντοπίσουν πιθανούς περιορισμούς πριν γίνουν </a:t>
            </a:r>
            <a:r>
              <a:rPr lang="el-GR" sz="1800" dirty="0" smtClean="0"/>
              <a:t>προβλήματα</a:t>
            </a:r>
          </a:p>
          <a:p>
            <a:pPr lvl="1">
              <a:spcBef>
                <a:spcPts val="1200"/>
              </a:spcBef>
            </a:pPr>
            <a:r>
              <a:rPr lang="el-GR" sz="1800" dirty="0"/>
              <a:t>διευκολύνουν την αντιστοιχία μεταξύ των οργανωτικών και προσωπικών </a:t>
            </a:r>
            <a:r>
              <a:rPr lang="el-GR" sz="1800" dirty="0" smtClean="0"/>
              <a:t>στόχων</a:t>
            </a:r>
          </a:p>
          <a:p>
            <a:pPr lvl="1">
              <a:spcBef>
                <a:spcPts val="1200"/>
              </a:spcBef>
            </a:pPr>
            <a:r>
              <a:rPr lang="el-GR" sz="1800" dirty="0"/>
              <a:t>καθορίζουν τους οργανωτικούς τους στόχους αριθμητικά, έναντι των οποίων μπορούν να αξιολογηθούν τα πραγματικά αποτελέσματα των επιδόσεων</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64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l-GR" dirty="0"/>
              <a:t>Προϋπολογισμοί και </a:t>
            </a:r>
            <a:r>
              <a:rPr lang="el-GR" dirty="0" smtClean="0"/>
              <a:t>Στόχοι</a:t>
            </a:r>
            <a:br>
              <a:rPr lang="el-GR"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Οι προϋπολογισμοί βοηθούν τους μάνατζερ να επιτύχουν τόσο τους μακροπρόθεσμους όσο και τους βραχυπρόθεσμους στόχους</a:t>
            </a:r>
            <a:r>
              <a:rPr lang="en-US" altLang="en-US" sz="2400" dirty="0" smtClean="0">
                <a:latin typeface="Tw Cen MT" panose="020B0602020104020603" pitchFamily="34" charset="0"/>
                <a:cs typeface="Times New Roman" panose="02020603050405020304" pitchFamily="18" charset="0"/>
              </a:rPr>
              <a:t>.</a:t>
            </a:r>
          </a:p>
          <a:p>
            <a:pPr lvl="1"/>
            <a:r>
              <a:rPr lang="el-GR" sz="2000" dirty="0"/>
              <a:t>Μακροπρόθεσμοι Στόχοι </a:t>
            </a:r>
            <a:endParaRPr lang="el-GR" sz="2000" dirty="0" smtClean="0"/>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στρατηγικός σχεδιασμός </a:t>
            </a:r>
            <a:r>
              <a:rPr lang="el-GR" sz="2000" dirty="0"/>
              <a:t>είναι η διαδικασία με την οποία η διοίκηση καθορίζει τους μακροπρόθεσμους στόχους ενός </a:t>
            </a:r>
            <a:r>
              <a:rPr lang="el-GR" sz="2000" dirty="0" smtClean="0"/>
              <a:t>οργανισμού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Οι στόχοι αυτοί καθορίζουν την κατεύθυνση που θα πάρει μια επιχείρηση και αποτελούν τη βάση για τη σύνταξη ετήσιου σχεδίου λειτουργίας και την </a:t>
            </a:r>
            <a:r>
              <a:rPr lang="el-GR" sz="1800" dirty="0" smtClean="0"/>
              <a:t>κατάρτιση των </a:t>
            </a:r>
            <a:r>
              <a:rPr lang="el-GR" sz="1800" dirty="0"/>
              <a:t>προϋπολογισμών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smtClean="0"/>
              <a:t>Οι μακροπρόθεσμοι στόχοι </a:t>
            </a:r>
            <a:r>
              <a:rPr lang="el-GR" sz="1800" dirty="0"/>
              <a:t>π</a:t>
            </a:r>
            <a:r>
              <a:rPr lang="el-GR" sz="1800" dirty="0" smtClean="0"/>
              <a:t>ρέπει </a:t>
            </a:r>
            <a:r>
              <a:rPr lang="el-GR" sz="1800" dirty="0"/>
              <a:t>να θέτουν συγκεκριμένους τακτικούς στόχους και χρονοδιαγράμματα και να αναθέσει την ευθύνη τους σε συγκεκριμένο προσωπικό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75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l-GR" dirty="0"/>
              <a:t>Προϋπολογισμοί και Στόχοι</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dirty="0"/>
              <a:t>Βραχυπρόθεσμοι Στόχοι </a:t>
            </a:r>
            <a:endParaRPr lang="el-GR" dirty="0" smtClean="0"/>
          </a:p>
          <a:p>
            <a:pPr lvl="2"/>
            <a:r>
              <a:rPr lang="el-GR" dirty="0"/>
              <a:t>Τα ετήσια προγράμματα λειτουργίας περιλαμβάνουν κάθε τμήμα της επιχείρησης και είναι πολύ πιο λεπτομερή απ’ ότι τα μακροπρόθεσμα στρατηγικά σχέδια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Για να διατυπώσει ένα ετήσιο πρόγραμμα λειτουργίας, ένας οργανισμός πρέπει να επαναδιατυπώσει τους μακροπρόθεσμους στόχους της σε σχέση με το τι χρειάζεται για να επιτευχθούν κατά τη διάρκεια του επόμενου έτους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Η διαδικασία περιλαμβάνει τη λήψη αποφάσεων σχετικά με τις πωλήσεις και τα προβλεπόμενα κέρδη, τις ανάγκες του ανθρώπινου δυναμικού, καθώς και την εισαγωγή νέων προϊόντων ή υπηρεσιών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Οι βραχυπρόθεσμοι στόχοι που προσδιορίζονται στο ετήσιο επιχειρησιακό σχέδιο είναι η βάση του προϋπολογισμού εκμεταλλεύσεως της επιχείρησης για το έτος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85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smtClean="0"/>
              <a:t>The </a:t>
            </a:r>
            <a:r>
              <a:rPr lang="el-GR" altLang="en-US" dirty="0" smtClean="0"/>
              <a:t>συγκεντρωτικός προϋπολογισμός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3" name="Content Placeholder 2"/>
          <p:cNvSpPr>
            <a:spLocks noGrp="1"/>
          </p:cNvSpPr>
          <p:nvPr>
            <p:ph idx="1"/>
          </p:nvPr>
        </p:nvSpPr>
        <p:spPr>
          <a:extLst/>
        </p:spPr>
        <p:txBody>
          <a:bodyPr/>
          <a:lstStyle/>
          <a:p>
            <a:pPr lvl="1">
              <a:defRP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a:t>
            </a:r>
            <a:r>
              <a:rPr lang="el-GR" sz="2000" dirty="0" smtClean="0"/>
              <a:t>προϋπολογισμό γενικών βιομηχανικών εξόδων</a:t>
            </a:r>
            <a:endParaRPr lang="en-US" sz="2000" dirty="0"/>
          </a:p>
          <a:p>
            <a:pPr lvl="1">
              <a:defRP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a:t>
            </a:r>
            <a:r>
              <a:rPr lang="el-GR" sz="2000" dirty="0" smtClean="0"/>
              <a:t>προϋπολογισμό δαπανών διοίκησης και διάθεσης</a:t>
            </a:r>
            <a:endParaRPr lang="en-US" sz="2000" dirty="0"/>
          </a:p>
          <a:p>
            <a:pPr lvl="1">
              <a:defRPr/>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τον </a:t>
            </a:r>
            <a:r>
              <a:rPr lang="el-GR" sz="2000" dirty="0" smtClean="0"/>
              <a:t>προϋπολογισμό κόστους παραχθέντων αγαθών</a:t>
            </a:r>
            <a:endParaRPr lang="en-US" sz="2000" dirty="0" smtClean="0"/>
          </a:p>
          <a:p>
            <a:pPr>
              <a:defRPr/>
            </a:pPr>
            <a:r>
              <a:rPr lang="el-GR" sz="2400" dirty="0" smtClean="0">
                <a:ea typeface="+mn-ea"/>
              </a:rPr>
              <a:t>Ο προϋπολογισμός πωλήσεων</a:t>
            </a:r>
            <a:r>
              <a:rPr lang="en-US" sz="2400" dirty="0" smtClean="0">
                <a:ea typeface="+mn-ea"/>
              </a:rPr>
              <a:t> </a:t>
            </a:r>
            <a:r>
              <a:rPr lang="el-GR" sz="2400" dirty="0">
                <a:ea typeface="+mn-ea"/>
              </a:rPr>
              <a:t>καταρτίζεται πρώτα επειδή χρησιμοποιείται για την εκτίμηση </a:t>
            </a:r>
            <a:r>
              <a:rPr lang="el-GR" sz="2400" dirty="0" smtClean="0">
                <a:ea typeface="+mn-ea"/>
              </a:rPr>
              <a:t>του όγκου πωλήσεων</a:t>
            </a:r>
            <a:r>
              <a:rPr lang="en-US" sz="2400" dirty="0" smtClean="0">
                <a:ea typeface="+mn-ea"/>
              </a:rPr>
              <a:t> </a:t>
            </a:r>
            <a:r>
              <a:rPr lang="el-GR" sz="2400" dirty="0" smtClean="0">
                <a:ea typeface="+mn-ea"/>
              </a:rPr>
              <a:t>και των εσόδων</a:t>
            </a:r>
            <a:r>
              <a:rPr lang="en-US" sz="2400" dirty="0" smtClean="0">
                <a:ea typeface="+mn-ea"/>
              </a:rPr>
              <a:t>. </a:t>
            </a:r>
          </a:p>
          <a:p>
            <a:pPr lvl="1">
              <a:defRPr/>
            </a:pPr>
            <a:r>
              <a:rPr lang="el-GR" sz="2000" dirty="0" smtClean="0"/>
              <a:t>Μόλις </a:t>
            </a:r>
            <a:r>
              <a:rPr lang="el-GR" sz="2000" dirty="0"/>
              <a:t>οι μάνατζερ </a:t>
            </a:r>
            <a:r>
              <a:rPr lang="el-GR" sz="2000" dirty="0" smtClean="0"/>
              <a:t>μάθουν την </a:t>
            </a:r>
            <a:r>
              <a:rPr lang="el-GR" sz="2000" dirty="0"/>
              <a:t>ποσότητα </a:t>
            </a:r>
            <a:r>
              <a:rPr lang="el-GR" sz="2000" dirty="0" smtClean="0"/>
              <a:t>των προϊόντων </a:t>
            </a:r>
            <a:r>
              <a:rPr lang="el-GR" sz="2000" dirty="0"/>
              <a:t>ή υπηρεσιών που πωλούνται και </a:t>
            </a:r>
            <a:r>
              <a:rPr lang="el-GR" sz="2000" dirty="0" smtClean="0"/>
              <a:t>πόσα </a:t>
            </a:r>
            <a:r>
              <a:rPr lang="el-GR" sz="2000" dirty="0"/>
              <a:t>δολάρια </a:t>
            </a:r>
            <a:r>
              <a:rPr lang="el-GR" sz="2000" dirty="0" smtClean="0"/>
              <a:t>πωλήσεων να αναμένουν</a:t>
            </a:r>
            <a:r>
              <a:rPr lang="el-GR" sz="2000" dirty="0"/>
              <a:t>, μπορούν να αναπτύξουν άλλους προϋπολογισμούς που θα τους επιτρέψουν να διαχειριστούν τους πόρους τους έτσι ώστε να μπορούν να αποκομίσουν κέρδη από αυτές τις πωλήσεις.</a:t>
            </a:r>
          </a:p>
          <a:p>
            <a:pPr marL="457200" lvl="1" indent="0">
              <a:buFontTx/>
              <a:buNone/>
              <a:defRPr/>
            </a:pPr>
            <a:endParaRPr lang="en-US" sz="2000" dirty="0"/>
          </a:p>
        </p:txBody>
      </p:sp>
      <p:sp>
        <p:nvSpPr>
          <p:cNvPr id="542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l-GR" dirty="0"/>
              <a:t>Βασικές Έννοιες Προϋπολογισμού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Μόλις οι μακροπρόθεσμοι και βραχυπρόθεσμοι </a:t>
            </a:r>
            <a:r>
              <a:rPr lang="el-GR" sz="2400" dirty="0" smtClean="0"/>
              <a:t>στόχοι προσδιοριστούν, </a:t>
            </a:r>
            <a:r>
              <a:rPr lang="el-GR" sz="2400" dirty="0"/>
              <a:t>η διοίκηση του οργανισμού διαδραματίζει κεντρικό ρόλο στον συντονισμό της διαδικασίας κατάρτισης του προϋπολογισμού</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400" dirty="0"/>
              <a:t>Οι μάνατζερ θέτουν τα βασικά της διαδικασίας κατάρτισης του προϋπολογισμού, συμπεριλαμβανομένων της ανάθεσης της προϋπολογιστικής αρχής, του καλέσματος για συμμετοχή των εργαζομένων, της επιλογής της προϋπολογιστικής περιόδου, και της εκτέλεσης του προϋπολογισμού</a:t>
            </a:r>
            <a:r>
              <a:rPr lang="en-US" altLang="en-US" sz="2400" dirty="0" smtClean="0">
                <a:latin typeface="Tw Cen MT" panose="020B0602020104020603" pitchFamily="34" charset="0"/>
                <a:cs typeface="Times New Roman" panose="02020603050405020304" pitchFamily="18" charset="0"/>
              </a:rPr>
              <a:t>.</a:t>
            </a:r>
          </a:p>
        </p:txBody>
      </p:sp>
      <p:sp>
        <p:nvSpPr>
          <p:cNvPr id="1095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l-GR" dirty="0"/>
              <a:t>Ανάθεση Προϋπολογιστικής Αρχής</a:t>
            </a:r>
            <a:endParaRPr lang="en-US" altLang="en-US" dirty="0" smtClean="0"/>
          </a:p>
        </p:txBody>
      </p:sp>
      <p:sp>
        <p:nvSpPr>
          <p:cNvPr id="3" name="Content Placeholder 2"/>
          <p:cNvSpPr>
            <a:spLocks noGrp="1"/>
          </p:cNvSpPr>
          <p:nvPr>
            <p:ph idx="1"/>
          </p:nvPr>
        </p:nvSpPr>
        <p:spPr>
          <a:xfrm>
            <a:off x="762000" y="1219200"/>
            <a:ext cx="7696200" cy="4343400"/>
          </a:xfrm>
        </p:spPr>
        <p:txBody>
          <a:bodyPr/>
          <a:lstStyle/>
          <a:p>
            <a:pPr>
              <a:buFont typeface="Wingdings" panose="05000000000000000000" pitchFamily="2" charset="2"/>
              <a:buChar char="§"/>
            </a:pPr>
            <a:r>
              <a:rPr lang="el-GR" sz="2400" dirty="0"/>
              <a:t>Κάθε προϋπολογισμός και κάθε στοιχείο του συνδέεται με ένα συγκεκριμένο ρόλο ή θέση εργασίας σε έναν οργανισμό</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400" dirty="0"/>
              <a:t>Δεδομένου ότι οι αρμοδιότητες του μάνατζερ και της προϋπολογιστικής αρχής συνδέονται, οι μάνατζερ πρέπει να εξηγήσουν ή να λάβουν διορθωτικά μέτρα για τυχόν αποκλίσεις μεταξύ του προϋπολογισμού και των πραγματικών αποτελεσμάτων</a:t>
            </a:r>
            <a:r>
              <a:rPr lang="en-US" altLang="en-US" sz="2400" dirty="0" smtClean="0">
                <a:latin typeface="Tw Cen MT" panose="020B0602020104020603" pitchFamily="34" charset="0"/>
                <a:cs typeface="Times New Roman" panose="02020603050405020304" pitchFamily="18" charset="0"/>
              </a:rPr>
              <a:t>.</a:t>
            </a:r>
          </a:p>
          <a:p>
            <a:pPr lvl="1"/>
            <a:r>
              <a:rPr lang="el-GR" sz="2000" dirty="0"/>
              <a:t>Εάν οι μάνατζερ δεν έχουν </a:t>
            </a:r>
            <a:r>
              <a:rPr lang="el-GR" sz="2000" dirty="0" smtClean="0"/>
              <a:t>τη δικαιοδοσία που </a:t>
            </a:r>
            <a:r>
              <a:rPr lang="el-GR" sz="2000" dirty="0"/>
              <a:t>χρειάζονται </a:t>
            </a:r>
            <a:r>
              <a:rPr lang="el-GR" sz="2000" dirty="0" smtClean="0"/>
              <a:t>πάνω στον προϋπολογισμό για </a:t>
            </a:r>
            <a:r>
              <a:rPr lang="el-GR" sz="2000" dirty="0"/>
              <a:t>να ολοκληρώσουν τα καθήκοντά τους, δεν θα έχουν τον </a:t>
            </a:r>
            <a:r>
              <a:rPr lang="el-GR" sz="2000" dirty="0" smtClean="0"/>
              <a:t>απαιτούμενο </a:t>
            </a:r>
            <a:r>
              <a:rPr lang="el-GR" sz="2000" dirty="0"/>
              <a:t>έλεγχο </a:t>
            </a:r>
            <a:r>
              <a:rPr lang="el-GR" sz="2000" dirty="0" smtClean="0"/>
              <a:t>για </a:t>
            </a:r>
            <a:r>
              <a:rPr lang="el-GR" sz="2000" dirty="0"/>
              <a:t>την εκτέλεση των καθηκόντων </a:t>
            </a:r>
            <a:r>
              <a:rPr lang="el-GR" sz="2000" dirty="0" smtClean="0"/>
              <a:t>τους και </a:t>
            </a:r>
            <a:r>
              <a:rPr lang="el-GR" sz="2000" dirty="0"/>
              <a:t>δε δύναται να θεωρηθούν υπεύθυνοι για τα αποτελέσματα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105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l-GR" dirty="0"/>
              <a:t>Κάλεσμα των Εργαζομένων για Συμμετοχή</a:t>
            </a:r>
            <a:endParaRPr lang="en-US" altLang="en-US" dirty="0" smtClean="0"/>
          </a:p>
        </p:txBody>
      </p:sp>
      <p:sp>
        <p:nvSpPr>
          <p:cNvPr id="3" name="Content Placeholder 2"/>
          <p:cNvSpPr>
            <a:spLocks noGrp="1"/>
          </p:cNvSpPr>
          <p:nvPr>
            <p:ph idx="1"/>
          </p:nvPr>
        </p:nvSpPr>
        <p:spPr>
          <a:xfrm>
            <a:off x="762000" y="1295400"/>
            <a:ext cx="7696200" cy="4343400"/>
          </a:xfrm>
        </p:spPr>
        <p:txBody>
          <a:bodyPr/>
          <a:lstStyle/>
          <a:p>
            <a:pPr>
              <a:buFont typeface="Wingdings" panose="05000000000000000000" pitchFamily="2" charset="2"/>
              <a:buChar char="§"/>
            </a:pPr>
            <a:r>
              <a:rPr lang="el-GR" sz="2400" dirty="0"/>
              <a:t>Το κλειδί λοιπόν για έναν επιτυχημένο προϋπολογισμό είναι ο</a:t>
            </a:r>
            <a:r>
              <a:rPr lang="el-GR" sz="2400" dirty="0" smtClean="0"/>
              <a:t> </a:t>
            </a:r>
            <a:r>
              <a:rPr lang="el-GR" altLang="en-US" sz="2400" b="1" dirty="0" smtClean="0">
                <a:solidFill>
                  <a:srgbClr val="275CAE"/>
                </a:solidFill>
                <a:latin typeface="Tw Cen MT" panose="020B0602020104020603" pitchFamily="34" charset="0"/>
                <a:cs typeface="Times New Roman" panose="02020603050405020304" pitchFamily="18" charset="0"/>
              </a:rPr>
              <a:t>συμμετοχικός προϋπολογισμός</a:t>
            </a:r>
            <a:r>
              <a:rPr lang="en-US" altLang="en-US" sz="2400" dirty="0" smtClean="0">
                <a:latin typeface="Tw Cen MT" panose="020B0602020104020603" pitchFamily="34" charset="0"/>
                <a:cs typeface="Times New Roman" panose="02020603050405020304" pitchFamily="18" charset="0"/>
              </a:rPr>
              <a:t>, </a:t>
            </a:r>
            <a:r>
              <a:rPr lang="el-GR" sz="2400" dirty="0"/>
              <a:t>μια διαδικασία στην οποία το προσωπικό όλων των επιπέδων ενός οργανισμού συμμετέχει ενεργά στη λήψη αποφάσεων σχετικά με τον </a:t>
            </a:r>
            <a:r>
              <a:rPr lang="el-GR" sz="2400" dirty="0" smtClean="0"/>
              <a:t>προϋπολογισμό</a:t>
            </a:r>
            <a:r>
              <a:rPr lang="en-US" altLang="en-US" sz="2400" dirty="0" smtClean="0">
                <a:latin typeface="Tw Cen MT" panose="020B0602020104020603" pitchFamily="34" charset="0"/>
                <a:cs typeface="Times New Roman" panose="02020603050405020304" pitchFamily="18" charset="0"/>
              </a:rPr>
              <a:t>.</a:t>
            </a:r>
          </a:p>
          <a:p>
            <a:pPr lvl="1"/>
            <a:r>
              <a:rPr lang="el-GR" sz="2000" dirty="0"/>
              <a:t>Έαν αυτά τα άτομα έχουν λόγο για τον καθορισμό των στόχων του προϋπολογισμού, θα έχουν και κίνητρο για να εξασφαλίσουν ότι τα τμήματά τους θα επιτύχουν αυτούς τους στόχους και ότι θα παραμείνουν εντός του προϋπολογισμού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Αν δεν έχουν κάποιο ρόλο στη διαδικασία κατάρτισης του προϋπολογισμού, τα κίνητρά τους δε θα είναι τόσο υψηλά και </a:t>
            </a:r>
            <a:r>
              <a:rPr lang="el-GR" sz="2000" dirty="0" smtClean="0"/>
              <a:t>οι </a:t>
            </a:r>
            <a:r>
              <a:rPr lang="el-GR" sz="2000" dirty="0"/>
              <a:t>στόχοι </a:t>
            </a:r>
            <a:r>
              <a:rPr lang="el-GR" sz="2000" dirty="0" smtClean="0"/>
              <a:t>του προϋπολογισμού </a:t>
            </a:r>
            <a:r>
              <a:rPr lang="el-GR" sz="2000" dirty="0"/>
              <a:t>μπορεί να είναι μη ρεαλιστικοί και </a:t>
            </a:r>
            <a:r>
              <a:rPr lang="el-GR" sz="2000" dirty="0" smtClean="0"/>
              <a:t>αδύνατο </a:t>
            </a:r>
            <a:r>
              <a:rPr lang="el-GR" sz="2000" dirty="0"/>
              <a:t>να </a:t>
            </a:r>
            <a:r>
              <a:rPr lang="el-GR" sz="2000" dirty="0" smtClean="0"/>
              <a:t>επιτευχθούν.</a:t>
            </a:r>
            <a:endParaRPr lang="el-GR" sz="2000" dirty="0"/>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16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l-GR" dirty="0"/>
              <a:t>Επιλογή της Προϋπολογιστικής Περιόδου</a:t>
            </a:r>
            <a:endParaRPr lang="en-US" altLang="en-US" dirty="0" smtClean="0"/>
          </a:p>
        </p:txBody>
      </p:sp>
      <p:sp>
        <p:nvSpPr>
          <p:cNvPr id="3" name="Content Placeholder 2"/>
          <p:cNvSpPr>
            <a:spLocks noGrp="1"/>
          </p:cNvSpPr>
          <p:nvPr>
            <p:ph idx="1"/>
          </p:nvPr>
        </p:nvSpPr>
        <p:spPr>
          <a:xfrm>
            <a:off x="762000" y="1371600"/>
            <a:ext cx="7848600" cy="4343400"/>
          </a:xfrm>
        </p:spPr>
        <p:txBody>
          <a:bodyPr/>
          <a:lstStyle/>
          <a:p>
            <a:pPr>
              <a:defRPr/>
            </a:pPr>
            <a:r>
              <a:rPr lang="el-GR" sz="2000" dirty="0">
                <a:ea typeface="+mn-ea"/>
              </a:rPr>
              <a:t>Οι προϋπολογισμοί καλύπτουν γενικά μια περίοδο ενός έτους, αλλά μπορούν να </a:t>
            </a:r>
            <a:r>
              <a:rPr lang="el-GR" sz="2000" dirty="0" smtClean="0">
                <a:ea typeface="+mn-ea"/>
              </a:rPr>
              <a:t>διαιρεθούν περαιτέρω </a:t>
            </a:r>
            <a:r>
              <a:rPr lang="el-GR" sz="2000" dirty="0">
                <a:ea typeface="+mn-ea"/>
              </a:rPr>
              <a:t>σε μηνιαίες ή σε τριμηνιαίες περιόδους.</a:t>
            </a:r>
          </a:p>
          <a:p>
            <a:pPr lvl="1">
              <a:buClr>
                <a:schemeClr val="accent4"/>
              </a:buClr>
              <a:defRPr/>
            </a:pPr>
            <a:r>
              <a:rPr lang="el-GR" sz="1800" dirty="0" smtClean="0"/>
              <a:t>Οι</a:t>
            </a:r>
            <a:r>
              <a:rPr lang="el-GR" sz="1800" b="1" dirty="0" smtClean="0">
                <a:solidFill>
                  <a:srgbClr val="275CAE"/>
                </a:solidFill>
              </a:rPr>
              <a:t> στατικοί προϋπολογισμοί</a:t>
            </a:r>
            <a:r>
              <a:rPr lang="en-US" sz="1800" b="1" dirty="0" smtClean="0">
                <a:solidFill>
                  <a:srgbClr val="275CAE"/>
                </a:solidFill>
              </a:rPr>
              <a:t> </a:t>
            </a:r>
            <a:r>
              <a:rPr lang="el-GR" sz="1800" dirty="0"/>
              <a:t>καταρτίζονται μία φορά το χρόνο και δεν αλλάζουν κατά τη διάρκεια της ετήσιας δημοσιονομικής περιόδου</a:t>
            </a:r>
            <a:r>
              <a:rPr lang="en-US" sz="1800" dirty="0" smtClean="0"/>
              <a:t>.</a:t>
            </a:r>
          </a:p>
          <a:p>
            <a:pPr lvl="1">
              <a:defRPr/>
            </a:pPr>
            <a:r>
              <a:rPr lang="el-GR" sz="1800" dirty="0" smtClean="0"/>
              <a:t>Ένας</a:t>
            </a:r>
            <a:r>
              <a:rPr lang="en-US" sz="1800" dirty="0" smtClean="0"/>
              <a:t> </a:t>
            </a:r>
            <a:r>
              <a:rPr lang="el-GR" sz="1800" b="1" dirty="0" smtClean="0">
                <a:solidFill>
                  <a:srgbClr val="275CAE"/>
                </a:solidFill>
              </a:rPr>
              <a:t>προϋπολογισμός διαρκούς βελτίωσης</a:t>
            </a:r>
            <a:r>
              <a:rPr lang="en-US" sz="1800" b="1" dirty="0" smtClean="0">
                <a:solidFill>
                  <a:srgbClr val="275CAE"/>
                </a:solidFill>
              </a:rPr>
              <a:t> </a:t>
            </a:r>
            <a:r>
              <a:rPr lang="el-GR" sz="1800" dirty="0"/>
              <a:t>είναι ένας δωδεκάμηνης διάρκειας ? προϋπολογισμός, ο οποίος συνοψίζει τους προϋπολογισμούς για τους επόμενους 12 μήνες. Κάθε μήνα οι μάνατζερ προετοιμάζουν έναν προϋπολογισμό για το εν λόγω μήνα, και κατ επέκταση 12 φορές το χρόνο</a:t>
            </a:r>
            <a:r>
              <a:rPr lang="en-US" sz="1800" dirty="0" smtClean="0"/>
              <a:t>.</a:t>
            </a:r>
          </a:p>
          <a:p>
            <a:pPr lvl="1">
              <a:defRPr/>
            </a:pPr>
            <a:r>
              <a:rPr lang="el-GR" sz="1800" dirty="0"/>
              <a:t>Οι παραδοσιακές προσεγγίσεις του προϋπολογισμού απαιτούν από τους μάνατζερ να δικαιολογήσουν μόνο τις αλλαγές του προϋπολογισμού κατά το παρελθόν έτος</a:t>
            </a:r>
            <a:r>
              <a:rPr lang="en-US" sz="1800" dirty="0" smtClean="0"/>
              <a:t>.</a:t>
            </a:r>
          </a:p>
          <a:p>
            <a:pPr lvl="1">
              <a:buClr>
                <a:schemeClr val="accent4"/>
              </a:buClr>
              <a:defRPr/>
            </a:pPr>
            <a:r>
              <a:rPr lang="en-US" sz="1800" dirty="0" smtClean="0"/>
              <a:t>O</a:t>
            </a:r>
            <a:r>
              <a:rPr lang="en-US" sz="1800" b="1" dirty="0" smtClean="0">
                <a:solidFill>
                  <a:srgbClr val="275CAE"/>
                </a:solidFill>
              </a:rPr>
              <a:t> </a:t>
            </a:r>
            <a:r>
              <a:rPr lang="el-GR" sz="1800" b="1" dirty="0" smtClean="0">
                <a:solidFill>
                  <a:srgbClr val="275CAE"/>
                </a:solidFill>
              </a:rPr>
              <a:t>προϋπολογισμός μηδενικής βάσης</a:t>
            </a:r>
            <a:r>
              <a:rPr lang="en-US" sz="1800" b="1" dirty="0" smtClean="0">
                <a:solidFill>
                  <a:srgbClr val="275CAE"/>
                </a:solidFill>
              </a:rPr>
              <a:t> </a:t>
            </a:r>
            <a:r>
              <a:rPr lang="el-GR" sz="1800" dirty="0"/>
              <a:t>απαιτεί </a:t>
            </a:r>
            <a:r>
              <a:rPr lang="el-GR" sz="1800" dirty="0" smtClean="0"/>
              <a:t>από κάθε </a:t>
            </a:r>
            <a:r>
              <a:rPr lang="el-GR" sz="1800" dirty="0"/>
              <a:t>στοιχείο του </a:t>
            </a:r>
            <a:r>
              <a:rPr lang="el-GR" sz="1800" dirty="0" smtClean="0"/>
              <a:t>να </a:t>
            </a:r>
            <a:r>
              <a:rPr lang="el-GR" sz="1800" dirty="0"/>
              <a:t>δικαιολογηθεί σε ετήσια </a:t>
            </a:r>
            <a:r>
              <a:rPr lang="el-GR" sz="1800" dirty="0" smtClean="0"/>
              <a:t>βάση</a:t>
            </a:r>
            <a:r>
              <a:rPr lang="el-GR" sz="1800" dirty="0"/>
              <a:t>, δημιουργώντας έτσι τον προϋπολογισμό από την </a:t>
            </a:r>
            <a:r>
              <a:rPr lang="el-GR" sz="1800" dirty="0" smtClean="0"/>
              <a:t>αρχή</a:t>
            </a:r>
            <a:r>
              <a:rPr lang="en-US" sz="1800" dirty="0" smtClean="0"/>
              <a:t>.</a:t>
            </a:r>
          </a:p>
        </p:txBody>
      </p:sp>
      <p:sp>
        <p:nvSpPr>
          <p:cNvPr id="11264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l-GR" dirty="0"/>
              <a:t>Υλοποίηση του </a:t>
            </a:r>
            <a:r>
              <a:rPr lang="el-GR" dirty="0" smtClean="0"/>
              <a:t>Προϋπολογισμού</a:t>
            </a:r>
            <a:br>
              <a:rPr lang="el-GR"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Η</a:t>
            </a:r>
            <a:r>
              <a:rPr lang="el-GR" altLang="en-US" dirty="0" smtClean="0">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επιτροπή προϋπολογισμού</a:t>
            </a:r>
            <a:r>
              <a:rPr lang="en-US" altLang="en-US" dirty="0" smtClean="0">
                <a:latin typeface="Tw Cen MT" panose="020B0602020104020603" pitchFamily="34" charset="0"/>
                <a:cs typeface="Times New Roman" panose="02020603050405020304" pitchFamily="18" charset="0"/>
              </a:rPr>
              <a:t>, </a:t>
            </a:r>
            <a:r>
              <a:rPr lang="el-GR" dirty="0"/>
              <a:t>η οποία περιλαμβάνει τον ελεγκτή και πολλά από τα ανώτατα διοικητικά στελέχη του οργανισμού, έχει τη συνολική ευθύνη για την εκτέλεση του προϋπολογισμού</a:t>
            </a:r>
            <a:r>
              <a:rPr lang="en-US" altLang="en-US" dirty="0" smtClean="0">
                <a:latin typeface="Tw Cen MT" panose="020B0602020104020603" pitchFamily="34" charset="0"/>
                <a:cs typeface="Times New Roman" panose="02020603050405020304" pitchFamily="18" charset="0"/>
              </a:rPr>
              <a:t>. </a:t>
            </a:r>
            <a:r>
              <a:rPr lang="el-GR" dirty="0"/>
              <a:t>Η επιτροπή </a:t>
            </a:r>
            <a:r>
              <a:rPr lang="el-GR" dirty="0" smtClean="0"/>
              <a:t>προϋπολογισμού:</a:t>
            </a:r>
            <a:endParaRPr lang="en-US" altLang="en-US" dirty="0" smtClean="0">
              <a:latin typeface="Tw Cen MT" panose="020B0602020104020603" pitchFamily="34" charset="0"/>
              <a:cs typeface="Times New Roman" panose="02020603050405020304" pitchFamily="18" charset="0"/>
            </a:endParaRPr>
          </a:p>
          <a:p>
            <a:pPr lvl="1"/>
            <a:r>
              <a:rPr lang="el-GR" dirty="0"/>
              <a:t>Επιβλέπει κάθε στάδιο της προετοιμασίας του συνολικού προϋπολογισμού του </a:t>
            </a:r>
            <a:r>
              <a:rPr lang="el-GR" dirty="0" smtClean="0"/>
              <a:t>οργανισμού</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Μεσολαβεί σε κάθε διαφορά μεταξύ τμημάτων που μπορεί να προκύψει κατά τη </a:t>
            </a:r>
            <a:r>
              <a:rPr lang="el-GR" dirty="0" smtClean="0"/>
              <a:t>διαδικασία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Δίνει την τελική έγκριση για τον </a:t>
            </a:r>
            <a:r>
              <a:rPr lang="el-GR" dirty="0" smtClean="0"/>
              <a:t>προϋπολογισμό της.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36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l-GR" dirty="0"/>
              <a:t>Υλοποίηση του Προϋπολογισμού</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επιτυχής κατάρτιση του προϋπολογισμού εξαρτάται από δύο παράγοντες, τη σαφή επικοινωνία και την υποστήριξη των ανώτατων διοικητικών στελεχών</a:t>
            </a:r>
            <a:r>
              <a:rPr lang="en-US" altLang="en-US" sz="2400" dirty="0" smtClean="0">
                <a:latin typeface="Tw Cen MT" panose="020B0602020104020603" pitchFamily="34" charset="0"/>
                <a:cs typeface="Times New Roman" panose="02020603050405020304" pitchFamily="18" charset="0"/>
              </a:rPr>
              <a:t>.</a:t>
            </a:r>
          </a:p>
          <a:p>
            <a:pPr lvl="1"/>
            <a:r>
              <a:rPr lang="el-GR" sz="2000" dirty="0"/>
              <a:t>η επιτροπή του προϋπολογισμού πρέπει να </a:t>
            </a:r>
            <a:r>
              <a:rPr lang="el-GR" sz="2000" dirty="0" smtClean="0"/>
              <a:t>μεταφέρει με </a:t>
            </a:r>
            <a:r>
              <a:rPr lang="el-GR" sz="2000" dirty="0"/>
              <a:t>σαφήνεια τις προσδοκίες απόδοσης και τους στόχους του προϋπολογισμού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smtClean="0"/>
              <a:t>Η </a:t>
            </a:r>
            <a:r>
              <a:rPr lang="el-GR" sz="2000" dirty="0"/>
              <a:t>ανώτερη διοίκηση να δείχνει την υποστήριξή της για τον προϋπολογισμό και να ενθαρρύνει την εκπλήρωσή του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Π</a:t>
            </a:r>
            <a:r>
              <a:rPr lang="el-GR" sz="1800" dirty="0" smtClean="0"/>
              <a:t>ολλοί </a:t>
            </a:r>
            <a:r>
              <a:rPr lang="el-GR" sz="1800" dirty="0"/>
              <a:t>οργανισμοί σχεδιάζουν προγράμματα δημιουργίας κινήτρων για τους εργαζόμενους που επιτυγχάνουν τους στόχους του προϋπολογισμού για τα επιδόματα ή άλλες μορφές </a:t>
            </a:r>
            <a:r>
              <a:rPr lang="el-GR" sz="1800" dirty="0" smtClean="0"/>
              <a:t>αποζημίωσης.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46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l-GR" altLang="en-US" dirty="0"/>
              <a:t>Π</a:t>
            </a:r>
            <a:r>
              <a:rPr lang="el-GR" altLang="en-US" dirty="0" smtClean="0"/>
              <a:t>ροϋπολογισμός</a:t>
            </a:r>
            <a:r>
              <a:rPr lang="en-US" altLang="en-US" dirty="0" smtClean="0"/>
              <a:t> </a:t>
            </a:r>
            <a:r>
              <a:rPr lang="el-GR" altLang="en-US" dirty="0" smtClean="0"/>
              <a:t>και η Διαδικασία </a:t>
            </a:r>
            <a:r>
              <a:rPr lang="el-GR" altLang="en-US" dirty="0"/>
              <a:t>Δ</a:t>
            </a:r>
            <a:r>
              <a:rPr lang="el-GR" altLang="en-US" dirty="0" smtClean="0"/>
              <a:t>ιαχείρισης</a:t>
            </a:r>
            <a:endParaRPr lang="en-US" altLang="en-US" dirty="0" smtClean="0"/>
          </a:p>
        </p:txBody>
      </p:sp>
      <p:sp>
        <p:nvSpPr>
          <p:cNvPr id="115714" name="Content Placeholder 2"/>
          <p:cNvSpPr>
            <a:spLocks noGrp="1"/>
          </p:cNvSpPr>
          <p:nvPr>
            <p:ph idx="1"/>
          </p:nvPr>
        </p:nvSpPr>
        <p:spPr/>
        <p:txBody>
          <a:bodyPr/>
          <a:lstStyle/>
          <a:p>
            <a:pPr>
              <a:buFont typeface="Wingdings" panose="05000000000000000000" pitchFamily="2" charset="2"/>
              <a:buChar char="§"/>
            </a:pPr>
            <a:r>
              <a:rPr lang="el-GR" sz="2000" dirty="0"/>
              <a:t>Η</a:t>
            </a:r>
            <a:r>
              <a:rPr lang="el-GR" sz="2000" dirty="0" smtClean="0"/>
              <a:t> </a:t>
            </a:r>
            <a:r>
              <a:rPr lang="el-GR" sz="2000" dirty="0"/>
              <a:t>κατάρτιση του προϋπολογισμού δεν είναι μόνο ένα σημαντικό μέρος του προγραμματισμού, βοηθά επίσης τους μάνατζερ στη διοίκηση, στον έλεγχο, στην αξιολόγηση και στην αναφορά των </a:t>
            </a:r>
            <a:r>
              <a:rPr lang="el-GR" sz="2000" dirty="0" smtClean="0"/>
              <a:t>ενεργειών, όπως συνοψίζεται στο ακόλουθο γράφημα</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sz="2000" dirty="0" smtClean="0">
              <a:latin typeface="Tw Cen MT" panose="020B0602020104020603" pitchFamily="34" charset="0"/>
              <a:cs typeface="Times New Roman" panose="02020603050405020304" pitchFamily="18" charset="0"/>
            </a:endParaRPr>
          </a:p>
        </p:txBody>
      </p:sp>
      <p:sp>
        <p:nvSpPr>
          <p:cNvPr id="1157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2079264239"/>
              </p:ext>
            </p:extLst>
          </p:nvPr>
        </p:nvGraphicFramePr>
        <p:xfrm>
          <a:off x="304800" y="2667000"/>
          <a:ext cx="8534400" cy="339852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200" b="1" dirty="0" smtClean="0">
                          <a:solidFill>
                            <a:sysClr val="windowText" lastClr="000000"/>
                          </a:solidFill>
                        </a:rPr>
                        <a:t>Προγραμματισμός</a:t>
                      </a:r>
                      <a:endParaRPr lang="el-GR" altLang="en-US" sz="12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200" b="1" dirty="0" smtClean="0">
                          <a:solidFill>
                            <a:sysClr val="windowText" lastClr="000000"/>
                          </a:solidFill>
                        </a:rPr>
                        <a:t>Εκτέλεση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Αξιολόγηση</a:t>
                      </a:r>
                      <a:endParaRPr lang="en-US" sz="1200" b="1" dirty="0">
                        <a:solidFill>
                          <a:sysClr val="windowText" lastClr="000000"/>
                        </a:solidFill>
                      </a:endParaRPr>
                    </a:p>
                  </a:txBody>
                  <a:tcPr/>
                </a:tc>
                <a:tc>
                  <a:txBody>
                    <a:bodyPr/>
                    <a:lstStyle/>
                    <a:p>
                      <a:pPr algn="ctr"/>
                      <a:r>
                        <a:rPr lang="el-GR" altLang="en-US" sz="1200" b="1" dirty="0" smtClean="0">
                          <a:solidFill>
                            <a:sysClr val="windowText" lastClr="000000"/>
                          </a:solidFill>
                        </a:rPr>
                        <a:t>Επικοινωνία</a:t>
                      </a:r>
                      <a:endParaRPr lang="en-US" sz="12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200" dirty="0" smtClean="0">
                          <a:solidFill>
                            <a:sysClr val="windowText" lastClr="000000"/>
                          </a:solidFill>
                        </a:rPr>
                        <a:t>Αναθεώρηση</a:t>
                      </a:r>
                      <a:r>
                        <a:rPr lang="el-GR" sz="1200" baseline="0" dirty="0" smtClean="0">
                          <a:solidFill>
                            <a:sysClr val="windowText" lastClr="000000"/>
                          </a:solidFill>
                        </a:rPr>
                        <a:t> στρατηγικών, τακτικών και λειτουργικών στόχων</a:t>
                      </a:r>
                    </a:p>
                    <a:p>
                      <a:pPr marL="171450" indent="-171450">
                        <a:buFont typeface="Arial" panose="020B0604020202020204" pitchFamily="34" charset="0"/>
                        <a:buChar char="•"/>
                      </a:pPr>
                      <a:r>
                        <a:rPr lang="el-GR" sz="1200" baseline="0" dirty="0" smtClean="0">
                          <a:solidFill>
                            <a:sysClr val="windowText" lastClr="000000"/>
                          </a:solidFill>
                        </a:rPr>
                        <a:t>Ανάλυση και πρόβλεψη πωλήσεων</a:t>
                      </a:r>
                    </a:p>
                    <a:p>
                      <a:pPr marL="171450" indent="-171450">
                        <a:buFont typeface="Arial" panose="020B0604020202020204" pitchFamily="34" charset="0"/>
                        <a:buChar char="•"/>
                      </a:pPr>
                      <a:r>
                        <a:rPr lang="el-GR" sz="1200" baseline="0" dirty="0" smtClean="0">
                          <a:solidFill>
                            <a:sysClr val="windowText" lastClr="000000"/>
                          </a:solidFill>
                        </a:rPr>
                        <a:t>Ανάλυση κόστους και προσδιορισμός τύπων κόστους </a:t>
                      </a:r>
                    </a:p>
                    <a:p>
                      <a:pPr marL="171450" indent="-171450">
                        <a:buFont typeface="Arial" panose="020B0604020202020204" pitchFamily="34" charset="0"/>
                        <a:buChar char="•"/>
                      </a:pPr>
                      <a:r>
                        <a:rPr lang="el-GR" sz="1200" baseline="0" dirty="0" smtClean="0">
                          <a:solidFill>
                            <a:sysClr val="windowText" lastClr="000000"/>
                          </a:solidFill>
                        </a:rPr>
                        <a:t>Κατάρτιση λειτουργικών προϋπολογισμών</a:t>
                      </a:r>
                    </a:p>
                    <a:p>
                      <a:pPr marL="171450" indent="-171450">
                        <a:buFont typeface="Arial" panose="020B0604020202020204" pitchFamily="34" charset="0"/>
                        <a:buChar char="•"/>
                      </a:pPr>
                      <a:r>
                        <a:rPr lang="el-GR" sz="1200" baseline="0" dirty="0" smtClean="0">
                          <a:solidFill>
                            <a:sysClr val="windowText" lastClr="000000"/>
                          </a:solidFill>
                        </a:rPr>
                        <a:t>Κατάρτιση χρηματοοικονομικών προϋπολογισμών</a:t>
                      </a:r>
                      <a:endParaRPr lang="el-GR" sz="1200" dirty="0" smtClean="0">
                        <a:solidFill>
                          <a:sysClr val="windowText" lastClr="000000"/>
                        </a:solidFill>
                      </a:endParaRPr>
                    </a:p>
                    <a:p>
                      <a:pPr marL="171450" indent="-171450">
                        <a:buFont typeface="Arial" panose="020B0604020202020204" pitchFamily="34" charset="0"/>
                        <a:buChar char="•"/>
                      </a:pPr>
                      <a:endParaRPr lang="el-GR" sz="1200" dirty="0" smtClean="0">
                        <a:solidFill>
                          <a:sysClr val="windowText" lastClr="000000"/>
                        </a:solidFill>
                      </a:endParaRPr>
                    </a:p>
                    <a:p>
                      <a:pPr marL="171450" indent="-171450">
                        <a:buFont typeface="Arial" panose="020B0604020202020204" pitchFamily="34" charset="0"/>
                        <a:buChar char="•"/>
                      </a:pPr>
                      <a:endParaRPr lang="el-GR" sz="1200" dirty="0" smtClean="0">
                        <a:solidFill>
                          <a:sysClr val="windowText" lastClr="000000"/>
                        </a:solidFill>
                      </a:endParaRPr>
                    </a:p>
                    <a:p>
                      <a:pPr marL="171450" indent="-171450">
                        <a:buFont typeface="Arial" panose="020B0604020202020204" pitchFamily="34" charset="0"/>
                        <a:buChar char="•"/>
                      </a:pPr>
                      <a:endParaRPr lang="en-US" sz="1200" dirty="0">
                        <a:solidFill>
                          <a:sysClr val="windowText" lastClr="000000"/>
                        </a:solidFill>
                      </a:endParaRP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Υλοποίηση</a:t>
                      </a:r>
                      <a:r>
                        <a:rPr lang="el-GR" sz="1200" baseline="0" dirty="0" smtClean="0">
                          <a:solidFill>
                            <a:sysClr val="windowText" lastClr="000000"/>
                          </a:solidFill>
                        </a:rPr>
                        <a:t> προϋπολογισμών προκειμένου να ανατεθούν οι αρμοδιότητες και ευθύνες των λειτουργικών στόχων</a:t>
                      </a:r>
                      <a:endParaRPr lang="el-GR" sz="1200" dirty="0" smtClean="0">
                        <a:solidFill>
                          <a:sysClr val="windowText" lastClr="000000"/>
                        </a:solidFill>
                      </a:endParaRP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Σύγκριση πραγματικών αποτελεσμάτων με τους προϋπολογισμούς.</a:t>
                      </a:r>
                      <a:r>
                        <a:rPr lang="el-GR" sz="1200" baseline="0" dirty="0" smtClean="0">
                          <a:solidFill>
                            <a:sysClr val="windowText" lastClr="000000"/>
                          </a:solidFill>
                        </a:rPr>
                        <a:t> Αναθεώρηση προϋπολογισμών εάν αυτό κριθεί σκόπιμο</a:t>
                      </a:r>
                      <a:endParaRPr lang="el-GR" sz="1200" dirty="0" smtClean="0">
                        <a:solidFill>
                          <a:sysClr val="windowText" lastClr="000000"/>
                        </a:solidFill>
                      </a:endParaRPr>
                    </a:p>
                    <a:p>
                      <a:pPr marL="171450" indent="-171450">
                        <a:buFont typeface="Arial" panose="020B0604020202020204" pitchFamily="34" charset="0"/>
                        <a:buChar char="•"/>
                      </a:pPr>
                      <a:endParaRPr lang="el-GR" sz="1200" dirty="0" smtClean="0">
                        <a:solidFill>
                          <a:sysClr val="windowText" lastClr="000000"/>
                        </a:solidFill>
                      </a:endParaRPr>
                    </a:p>
                  </a:txBody>
                  <a:tcPr/>
                </a:tc>
                <a:tc>
                  <a:txBody>
                    <a:bodyPr/>
                    <a:lstStyle/>
                    <a:p>
                      <a:pPr marL="171450" indent="-171450">
                        <a:buFont typeface="Arial" panose="020B0604020202020204" pitchFamily="34" charset="0"/>
                        <a:buChar char="•"/>
                      </a:pPr>
                      <a:r>
                        <a:rPr lang="el-GR" sz="1200" dirty="0" smtClean="0">
                          <a:solidFill>
                            <a:sysClr val="windowText" lastClr="000000"/>
                          </a:solidFill>
                        </a:rPr>
                        <a:t>Κατάρτιση αναφορών εσωτερικού</a:t>
                      </a:r>
                      <a:r>
                        <a:rPr lang="el-GR" sz="1200" baseline="0" dirty="0" smtClean="0">
                          <a:solidFill>
                            <a:sysClr val="windowText" lastClr="000000"/>
                          </a:solidFill>
                        </a:rPr>
                        <a:t> προϋπολογισμού που συνοψίζουν και αναλύουν την απόδοση</a:t>
                      </a:r>
                    </a:p>
                    <a:p>
                      <a:pPr marL="171450" indent="-171450">
                        <a:buFont typeface="Arial" panose="020B0604020202020204" pitchFamily="34" charset="0"/>
                        <a:buChar char="•"/>
                      </a:pPr>
                      <a:r>
                        <a:rPr lang="el-GR" sz="1200" baseline="0" dirty="0" smtClean="0">
                          <a:solidFill>
                            <a:sysClr val="windowText" lastClr="000000"/>
                          </a:solidFill>
                        </a:rPr>
                        <a:t>Κατάρτιση τυπικών? Χρηματοοικονομικών καταστάσεων για εξωτερική χρήση</a:t>
                      </a:r>
                      <a:endParaRPr lang="en-US" sz="12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t>
            </a:r>
            <a:r>
              <a:rPr lang="el-GR" altLang="en-US" sz="900" dirty="0" smtClean="0">
                <a:solidFill>
                  <a:srgbClr val="898989"/>
                </a:solidFill>
              </a:rPr>
              <a:t>ένα</a:t>
            </a:r>
            <a:r>
              <a:rPr lang="en-US" altLang="en-US" sz="900" dirty="0" smtClean="0">
                <a:solidFill>
                  <a:srgbClr val="898989"/>
                </a:solidFill>
              </a:rPr>
              <a:t>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684596255"/>
              </p:ext>
            </p:extLst>
          </p:nvPr>
        </p:nvGraphicFramePr>
        <p:xfrm>
          <a:off x="76200" y="1981200"/>
          <a:ext cx="8991600" cy="2956560"/>
        </p:xfrm>
        <a:graphic>
          <a:graphicData uri="http://schemas.openxmlformats.org/drawingml/2006/table">
            <a:tbl>
              <a:tblPr firstRow="1" bandRow="1">
                <a:tableStyleId>{2D5ABB26-0587-4C30-8999-92F81FD0307C}</a:tableStyleId>
              </a:tblPr>
              <a:tblGrid>
                <a:gridCol w="4038600"/>
                <a:gridCol w="4953000"/>
              </a:tblGrid>
              <a:tr h="152400">
                <a:tc row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400" kern="1200" dirty="0" smtClean="0">
                          <a:solidFill>
                            <a:schemeClr val="tx2"/>
                          </a:solidFill>
                          <a:effectLst/>
                          <a:latin typeface="+mn-lt"/>
                          <a:ea typeface="+mn-ea"/>
                          <a:cs typeface="+mn-cs"/>
                        </a:rPr>
                        <a:t>Η Randi Quelle είναι η μάνατζερ του τμήματος ηλεκτρονικών σε ένα μεγάλο εμπορικό κατάστημα. Κατά τη διάρκεια μιας πρόσφατης συνάντησης, η Quelle και ο προϊστάμενός της συμφώνησαν ότι ο στόχος της Quelle για το επόμενο έτος θα ήταν να αυξηθεί ο αριθμός των πωληθέντων τηλεοράσεων επίπεδης οθόνης κατά 20%. Το τμήμα πώλησε πέρυσι 500 τηλεοράσεις. Δύο πωλητές εργάζονται επί του παρόντος για την Quelle. Τι είδους προϋπολογισμούς πρέπει να χρησιμοποιήσει η Quelle για να την βοηθήσουν</a:t>
                      </a:r>
                      <a:r>
                        <a:rPr lang="el-GR" sz="1400" kern="1200" baseline="0" dirty="0" smtClean="0">
                          <a:solidFill>
                            <a:schemeClr val="tx2"/>
                          </a:solidFill>
                          <a:effectLst/>
                          <a:latin typeface="+mn-lt"/>
                          <a:ea typeface="+mn-ea"/>
                          <a:cs typeface="+mn-cs"/>
                        </a:rPr>
                        <a:t> </a:t>
                      </a:r>
                      <a:r>
                        <a:rPr lang="el-GR" sz="1400" kern="1200" dirty="0" smtClean="0">
                          <a:solidFill>
                            <a:schemeClr val="tx2"/>
                          </a:solidFill>
                          <a:effectLst/>
                          <a:latin typeface="+mn-lt"/>
                          <a:ea typeface="+mn-ea"/>
                          <a:cs typeface="+mn-cs"/>
                        </a:rPr>
                        <a:t>να επιτύχει τον στόχο πωλήσεων; Τι είδους πληροφορίες πρέπει να παρέχουν οι προϋπολογισμοί αυτοί;</a:t>
                      </a:r>
                    </a:p>
                  </a:txBody>
                  <a:tcPr>
                    <a:lnR w="12700" cap="flat" cmpd="sng" algn="ctr">
                      <a:solidFill>
                        <a:srgbClr val="C00000"/>
                      </a:solidFill>
                      <a:prstDash val="solid"/>
                      <a:round/>
                      <a:headEnd type="none" w="med" len="med"/>
                      <a:tailEnd type="none" w="med" len="med"/>
                    </a:lnR>
                    <a:lnB>
                      <a:noFill/>
                    </a:lnB>
                    <a:solidFill>
                      <a:srgbClr val="C7C4B5"/>
                    </a:solidFill>
                  </a:tcPr>
                </a:tc>
                <a:tc>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2183130">
                <a:tc vMerge="1">
                  <a:txBody>
                    <a:bodyPr/>
                    <a:lstStyle/>
                    <a:p>
                      <a:endParaRPr lang="en-US"/>
                    </a:p>
                  </a:txBody>
                  <a:tcPr/>
                </a:tc>
                <a:tc>
                  <a:txBody>
                    <a:bodyPr/>
                    <a:lstStyle/>
                    <a:p>
                      <a:pPr marL="0" indent="0">
                        <a:buFont typeface="Arial" panose="020B0604020202020204" pitchFamily="34" charset="0"/>
                        <a:buNone/>
                      </a:pPr>
                      <a:r>
                        <a:rPr lang="el-GR" sz="1400" dirty="0" smtClean="0">
                          <a:solidFill>
                            <a:schemeClr val="tx2"/>
                          </a:solidFill>
                        </a:rPr>
                        <a:t>Οι προϋπολογισμοί και οι πληροφορίες που μπορεί να είναι χρήσιμες περιλαμβάνουν:</a:t>
                      </a:r>
                    </a:p>
                    <a:p>
                      <a:pPr marL="171450" indent="-171450">
                        <a:buFont typeface="Arial" panose="020B0604020202020204" pitchFamily="34" charset="0"/>
                        <a:buChar char="•"/>
                      </a:pPr>
                      <a:r>
                        <a:rPr lang="el-GR" sz="1400" dirty="0" smtClean="0">
                          <a:solidFill>
                            <a:schemeClr val="tx2"/>
                          </a:solidFill>
                        </a:rPr>
                        <a:t>Ανάλυση των πωλήσεων ανά μήνα των πωλήσεων του προηγούμενου έτους για να χρησιμοποιηθεί ως οδηγός για τη δημιουργία των μηνιαίων στόχων του τρέχοντος έτους. Αυτό θα περιλαμβάνει πληροφορίες για τις εποχιακές πωλήσεις.</a:t>
                      </a:r>
                    </a:p>
                    <a:p>
                      <a:pPr marL="171450" indent="-171450">
                        <a:buFont typeface="Arial" panose="020B0604020202020204" pitchFamily="34" charset="0"/>
                        <a:buChar char="•"/>
                      </a:pPr>
                      <a:r>
                        <a:rPr lang="el-GR" sz="1400" dirty="0" smtClean="0">
                          <a:solidFill>
                            <a:schemeClr val="tx2"/>
                          </a:solidFill>
                        </a:rPr>
                        <a:t>Προϋπολογισμούς</a:t>
                      </a:r>
                      <a:r>
                        <a:rPr lang="el-GR" sz="1400" baseline="0" dirty="0" smtClean="0">
                          <a:solidFill>
                            <a:schemeClr val="tx2"/>
                          </a:solidFill>
                        </a:rPr>
                        <a:t> </a:t>
                      </a:r>
                      <a:r>
                        <a:rPr lang="el-GR" sz="1400" dirty="0" smtClean="0">
                          <a:solidFill>
                            <a:schemeClr val="tx2"/>
                          </a:solidFill>
                        </a:rPr>
                        <a:t>ανά πωλητή, οι οποίοι μπορεί να υποδεικνύουν την ανάγκη για ένα τρίτο άτομο πωλήσεων.</a:t>
                      </a:r>
                    </a:p>
                    <a:p>
                      <a:pPr marL="171450" indent="-171450">
                        <a:buFont typeface="Arial" panose="020B0604020202020204" pitchFamily="34" charset="0"/>
                        <a:buChar char="•"/>
                      </a:pPr>
                      <a:r>
                        <a:rPr lang="el-GR" sz="1400" dirty="0" smtClean="0">
                          <a:solidFill>
                            <a:schemeClr val="tx2"/>
                          </a:solidFill>
                        </a:rPr>
                        <a:t>Πληροφορίες</a:t>
                      </a:r>
                      <a:r>
                        <a:rPr lang="el-GR" sz="1400" baseline="0" dirty="0" smtClean="0">
                          <a:solidFill>
                            <a:schemeClr val="tx2"/>
                          </a:solidFill>
                        </a:rPr>
                        <a:t> για τα αποθέματα και τις </a:t>
                      </a:r>
                      <a:r>
                        <a:rPr lang="el-GR" sz="1400" dirty="0" smtClean="0">
                          <a:solidFill>
                            <a:schemeClr val="tx2"/>
                          </a:solidFill>
                        </a:rPr>
                        <a:t>αγορές.</a:t>
                      </a:r>
                    </a:p>
                    <a:p>
                      <a:pPr marL="171450" indent="-171450">
                        <a:buFont typeface="Arial" panose="020B0604020202020204" pitchFamily="34" charset="0"/>
                        <a:buChar char="•"/>
                      </a:pPr>
                      <a:r>
                        <a:rPr lang="el-GR" sz="1400" smtClean="0">
                          <a:solidFill>
                            <a:schemeClr val="tx2"/>
                          </a:solidFill>
                        </a:rPr>
                        <a:t>Προϋπολογισμούςς </a:t>
                      </a:r>
                      <a:r>
                        <a:rPr lang="el-GR" sz="1400" dirty="0" smtClean="0">
                          <a:solidFill>
                            <a:schemeClr val="tx2"/>
                          </a:solidFill>
                        </a:rPr>
                        <a:t>προώθησης πωλήσεων και διαφήμισης.</a:t>
                      </a:r>
                    </a:p>
                    <a:p>
                      <a:pPr marL="171450" indent="-171450">
                        <a:buFont typeface="Arial" panose="020B0604020202020204" pitchFamily="34" charset="0"/>
                        <a:buChar char="•"/>
                      </a:pPr>
                      <a:r>
                        <a:rPr lang="el-GR" sz="1400" dirty="0" smtClean="0">
                          <a:solidFill>
                            <a:schemeClr val="tx2"/>
                          </a:solidFill>
                        </a:rPr>
                        <a:t>Πληροφορίες σχετικά με τη ροή των πελατών και τις καλύτερες ώρες πώλησης</a:t>
                      </a: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1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dirty="0" smtClean="0"/>
              <a:t>The </a:t>
            </a:r>
            <a:r>
              <a:rPr lang="el-GR" altLang="en-US" dirty="0" smtClean="0"/>
              <a:t>συγκεντρωτικός προϋπολογισμός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προϋπολογισμοί εκμεταλλεύσεως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η βάση για την κατάρτιση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των </a:t>
            </a:r>
            <a:r>
              <a:rPr lang="el-GR" altLang="en-US" sz="2400" b="1" dirty="0" smtClean="0">
                <a:solidFill>
                  <a:srgbClr val="275CAE"/>
                </a:solidFill>
                <a:latin typeface="Tw Cen MT" panose="020B0602020104020603" pitchFamily="34" charset="0"/>
                <a:cs typeface="Times New Roman" panose="02020603050405020304" pitchFamily="18" charset="0"/>
              </a:rPr>
              <a:t>χρηματοοικονομικών προϋπολογισμών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οι οποίοι είναι προβλέψεις των χρηματοοικονομικών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αποτελεσμάτων της περιόδου</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Αυτοί περιλαμβάνουν </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προϋπολογιστική κατάσταση αποτελεσμάτων χρήσης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έναν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προϋπολογισμό δαπανών κεφαλαίου</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κατάσταση προϋπολογιστικών ταμειακών ροών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έναν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προϋπολογιστικό ισολογισμό</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προϋπολογιστική κατάσταση αποτελεσμάτων χρήσης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ο προϋπολογιστικό ισολογισμό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αποκαλούνται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επίσης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προϋπολογιστικές χρηματοοικονομικές καταστάσεις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σημαίνει ότι παρουσιάζουν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εκτιμήσεις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όχι πραγματικά αποτελέσματα.</a:t>
            </a:r>
          </a:p>
          <a:p>
            <a:pPr lvl="2">
              <a:buFont typeface="Wingdings" panose="05000000000000000000" pitchFamily="2" charset="2"/>
              <a:buChar char="§"/>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52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t>
            </a:r>
            <a:r>
              <a:rPr lang="el-GR" altLang="en-US" sz="900" dirty="0" smtClean="0">
                <a:solidFill>
                  <a:srgbClr val="898989"/>
                </a:solidFill>
              </a:rPr>
              <a:t>ένα</a:t>
            </a:r>
            <a:r>
              <a:rPr lang="en-US" altLang="en-US" sz="900" dirty="0" smtClean="0">
                <a:solidFill>
                  <a:srgbClr val="898989"/>
                </a:solidFill>
              </a:rPr>
              <a:t>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301480953"/>
              </p:ext>
            </p:extLst>
          </p:nvPr>
        </p:nvGraphicFramePr>
        <p:xfrm>
          <a:off x="76200" y="1981200"/>
          <a:ext cx="8991600" cy="3608339"/>
        </p:xfrm>
        <a:graphic>
          <a:graphicData uri="http://schemas.openxmlformats.org/drawingml/2006/table">
            <a:tbl>
              <a:tblPr firstRow="1" bandRow="1">
                <a:tableStyleId>{2D5ABB26-0587-4C30-8999-92F81FD0307C}</a:tableStyleId>
              </a:tblPr>
              <a:tblGrid>
                <a:gridCol w="5486400"/>
                <a:gridCol w="3505200"/>
              </a:tblGrid>
              <a:tr h="471859">
                <a:tc rowSpan="2">
                  <a:txBody>
                    <a:bodyPr/>
                    <a:lstStyle/>
                    <a:p>
                      <a:r>
                        <a:rPr lang="el-GR" sz="1800" baseline="0" dirty="0" smtClean="0">
                          <a:solidFill>
                            <a:schemeClr val="tx2"/>
                          </a:solidFill>
                        </a:rPr>
                        <a:t>Ένας συγκεντρωτικός προϋπολογισμός είναι μια συλλογή προβλέψεων για το επόμενο έτος ή τον επιχειρησιακό κύκλο που πραγματοποιείται από διάφορα τμήματα ή λειτουργίες εντός ενός οργανισμού. Ποια είναι η πιο σημαντική πρόβλεψη σε έναν συγκεντρωτικό προϋπολογισμό; Αναφέρετε τους λόγους για την απάντησή σας.</a:t>
                      </a:r>
                    </a:p>
                    <a:p>
                      <a:r>
                        <a:rPr lang="el-GR" sz="1800" baseline="0" dirty="0" smtClean="0">
                          <a:solidFill>
                            <a:schemeClr val="tx2"/>
                          </a:solidFill>
                        </a:rPr>
                        <a:t>α. Αγορασμένες μονάδες άμεσων υλικών</a:t>
                      </a:r>
                    </a:p>
                    <a:p>
                      <a:r>
                        <a:rPr lang="el-GR" sz="1800" baseline="0" dirty="0" smtClean="0">
                          <a:solidFill>
                            <a:schemeClr val="tx2"/>
                          </a:solidFill>
                        </a:rPr>
                        <a:t>β. Μονάδες πωλήσεων</a:t>
                      </a:r>
                    </a:p>
                    <a:p>
                      <a:r>
                        <a:rPr lang="el-GR" sz="1800" baseline="0" dirty="0" smtClean="0">
                          <a:solidFill>
                            <a:schemeClr val="tx2"/>
                          </a:solidFill>
                        </a:rPr>
                        <a:t>γ. Ταμειακές εκροές</a:t>
                      </a:r>
                    </a:p>
                    <a:p>
                      <a:r>
                        <a:rPr lang="el-GR" sz="1800" baseline="0" dirty="0" smtClean="0">
                          <a:solidFill>
                            <a:schemeClr val="tx2"/>
                          </a:solidFill>
                        </a:rPr>
                        <a:t>δ. Έξοδα πωλήσεων</a:t>
                      </a: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800" b="1" dirty="0" smtClean="0">
                          <a:solidFill>
                            <a:srgbClr val="C00000"/>
                          </a:solidFill>
                        </a:rPr>
                        <a:t>ΛΥΣΗ</a:t>
                      </a:r>
                    </a:p>
                    <a:p>
                      <a:r>
                        <a:rPr lang="el-GR" sz="1800" b="0" dirty="0" smtClean="0">
                          <a:solidFill>
                            <a:schemeClr val="tx2"/>
                          </a:solidFill>
                        </a:rPr>
                        <a:t>β. Το ποσό των προσδοκώμενων</a:t>
                      </a:r>
                      <a:r>
                        <a:rPr lang="el-GR" sz="1800" b="0" baseline="0" dirty="0" smtClean="0">
                          <a:solidFill>
                            <a:schemeClr val="tx2"/>
                          </a:solidFill>
                        </a:rPr>
                        <a:t> </a:t>
                      </a:r>
                      <a:r>
                        <a:rPr lang="el-GR" sz="1800" b="0" dirty="0" smtClean="0">
                          <a:solidFill>
                            <a:schemeClr val="tx2"/>
                          </a:solidFill>
                        </a:rPr>
                        <a:t>μονάδων πωλήσεων είναι η πιο σημαντική πρόβλεψη. Είναι το κλειδί για έναν ακριβή </a:t>
                      </a:r>
                      <a:r>
                        <a:rPr lang="el-GR" sz="1800" baseline="0" dirty="0" smtClean="0">
                          <a:solidFill>
                            <a:schemeClr val="tx2"/>
                          </a:solidFill>
                        </a:rPr>
                        <a:t>συγκεντρωτικό </a:t>
                      </a:r>
                      <a:r>
                        <a:rPr lang="el-GR" sz="1800" b="0" dirty="0" smtClean="0">
                          <a:solidFill>
                            <a:schemeClr val="tx2"/>
                          </a:solidFill>
                        </a:rPr>
                        <a:t>προϋπολογισμό. Ολόκληρος ο </a:t>
                      </a:r>
                      <a:r>
                        <a:rPr lang="el-GR" sz="1800" baseline="0" dirty="0" smtClean="0">
                          <a:solidFill>
                            <a:schemeClr val="tx2"/>
                          </a:solidFill>
                        </a:rPr>
                        <a:t>συγκεντρωτικός </a:t>
                      </a:r>
                      <a:r>
                        <a:rPr lang="el-GR" sz="1800" b="0" dirty="0" smtClean="0">
                          <a:solidFill>
                            <a:schemeClr val="tx2"/>
                          </a:solidFill>
                        </a:rPr>
                        <a:t>προϋπολογισμός βασίζεται στην πρόβλεψη των μονάδων πωλήσεων.</a:t>
                      </a:r>
                    </a:p>
                  </a:txBody>
                  <a:tcPr>
                    <a:lnL w="12700" cap="flat" cmpd="sng" algn="ctr">
                      <a:solidFill>
                        <a:srgbClr val="C00000"/>
                      </a:solidFill>
                      <a:prstDash val="solid"/>
                      <a:round/>
                      <a:headEnd type="none" w="med" len="med"/>
                      <a:tailEnd type="none" w="med" len="med"/>
                    </a:lnL>
                    <a:solidFill>
                      <a:srgbClr val="C7C4B5"/>
                    </a:solidFill>
                  </a:tcPr>
                </a:tc>
              </a:tr>
              <a:tr h="104801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800" b="1" dirty="0" smtClean="0">
                          <a:solidFill>
                            <a:srgbClr val="C00000"/>
                          </a:solidFill>
                        </a:rPr>
                        <a:t>ΔΟΚΙΜΑΣΤΕ</a:t>
                      </a:r>
                      <a:r>
                        <a:rPr lang="el-GR" sz="1800" b="1" baseline="0" dirty="0" smtClean="0">
                          <a:solidFill>
                            <a:srgbClr val="C00000"/>
                          </a:solidFill>
                        </a:rPr>
                        <a:t> ΤΟ! ΣΑ1</a:t>
                      </a:r>
                      <a:endParaRPr lang="el-GR" sz="1800" dirty="0" smtClean="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06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305800" cy="914400"/>
          </a:xfrm>
        </p:spPr>
        <p:txBody>
          <a:bodyPr/>
          <a:lstStyle/>
          <a:p>
            <a:r>
              <a:rPr lang="el-GR" altLang="en-US" dirty="0" smtClean="0"/>
              <a:t>ΕΝΟΤΗΤΑ </a:t>
            </a:r>
            <a:r>
              <a:rPr lang="en-US" altLang="en-US" dirty="0" smtClean="0"/>
              <a:t>2</a:t>
            </a:r>
            <a:r>
              <a:rPr lang="el-GR" altLang="en-US" dirty="0" smtClean="0"/>
              <a:t>: ΛΟΓΙΣΤΙΚΕΣ ΕΦΑΡΜΟΓΕΣ</a:t>
            </a:r>
            <a:endParaRPr lang="en-US" altLang="en-US" dirty="0" smtClean="0"/>
          </a:p>
        </p:txBody>
      </p:sp>
      <p:sp>
        <p:nvSpPr>
          <p:cNvPr id="3" name="Content Placeholder 2"/>
          <p:cNvSpPr>
            <a:spLocks noGrp="1"/>
          </p:cNvSpPr>
          <p:nvPr>
            <p:ph idx="1"/>
          </p:nvPr>
        </p:nvSpPr>
        <p:spPr>
          <a:extLst/>
        </p:spPr>
        <p:txBody>
          <a:bodyPr/>
          <a:lstStyle/>
          <a:p>
            <a:pPr>
              <a:defRPr/>
            </a:pPr>
            <a:r>
              <a:rPr lang="el-GR" sz="2400" dirty="0" smtClean="0">
                <a:ea typeface="+mn-ea"/>
              </a:rPr>
              <a:t>Καταρτίστε προϋπολογισμούς εκμεταλλεύσεως</a:t>
            </a:r>
            <a:endParaRPr lang="en-US" sz="2400" dirty="0" smtClean="0">
              <a:ea typeface="+mn-ea"/>
            </a:endParaRPr>
          </a:p>
          <a:p>
            <a:pPr lvl="1">
              <a:defRPr/>
            </a:pPr>
            <a:r>
              <a:rPr lang="el-GR" sz="2000" dirty="0" smtClean="0"/>
              <a:t>προϋπολογισμός πωλήσεων</a:t>
            </a:r>
            <a:endParaRPr lang="en-US" sz="2000" dirty="0" smtClean="0"/>
          </a:p>
          <a:p>
            <a:pPr lvl="1">
              <a:defRPr/>
            </a:pPr>
            <a:r>
              <a:rPr lang="el-GR" sz="2000" dirty="0" smtClean="0"/>
              <a:t>προϋπολογισμός παραγωγής</a:t>
            </a:r>
            <a:endParaRPr lang="en-US" sz="2000" dirty="0" smtClean="0"/>
          </a:p>
          <a:p>
            <a:pPr lvl="1">
              <a:defRPr/>
            </a:pPr>
            <a:r>
              <a:rPr lang="el-GR" sz="2000" dirty="0" smtClean="0"/>
              <a:t>προϋπολογισμός αγορών άμεσων υλικών</a:t>
            </a:r>
            <a:endParaRPr lang="en-US" sz="2000" dirty="0" smtClean="0"/>
          </a:p>
          <a:p>
            <a:pPr lvl="1">
              <a:defRPr/>
            </a:pPr>
            <a:r>
              <a:rPr lang="el-GR" sz="2000" dirty="0" smtClean="0"/>
              <a:t>προϋπολογισμός άμεσης εργασίας</a:t>
            </a:r>
            <a:endParaRPr lang="en-US" sz="2000" dirty="0" smtClean="0"/>
          </a:p>
          <a:p>
            <a:pPr lvl="1">
              <a:defRPr/>
            </a:pPr>
            <a:r>
              <a:rPr lang="el-GR" sz="2000" dirty="0" smtClean="0"/>
              <a:t>προϋπολογισμός γενικών βιομηχανικών εξόδων</a:t>
            </a:r>
            <a:endParaRPr lang="en-US" sz="2000" dirty="0" smtClean="0"/>
          </a:p>
          <a:p>
            <a:pPr lvl="1">
              <a:defRPr/>
            </a:pPr>
            <a:r>
              <a:rPr lang="el-GR" sz="2000" dirty="0" smtClean="0"/>
              <a:t>προϋπολογισμός δαπανών διοίκησης και διάθεσης</a:t>
            </a:r>
            <a:endParaRPr lang="en-US" sz="2000" dirty="0" smtClean="0"/>
          </a:p>
          <a:p>
            <a:pPr lvl="1">
              <a:defRPr/>
            </a:pPr>
            <a:r>
              <a:rPr lang="el-GR" sz="2000" dirty="0" smtClean="0"/>
              <a:t>προϋπολογισμός κόστους παραχθέντων αγαθών</a:t>
            </a:r>
            <a:endParaRPr lang="en-US" sz="2000" dirty="0" smtClean="0"/>
          </a:p>
          <a:p>
            <a:pPr>
              <a:defRPr/>
            </a:pPr>
            <a:r>
              <a:rPr lang="el-GR" sz="2400" dirty="0" smtClean="0">
                <a:ea typeface="+mn-ea"/>
              </a:rPr>
              <a:t>Καταρτίστε χρηματοοικονομικούς </a:t>
            </a:r>
            <a:r>
              <a:rPr lang="el-GR" sz="2400" dirty="0"/>
              <a:t>προϋπολογισμούς </a:t>
            </a:r>
            <a:endParaRPr lang="en-US" sz="2400" dirty="0" smtClean="0">
              <a:ea typeface="+mn-ea"/>
            </a:endParaRPr>
          </a:p>
          <a:p>
            <a:pPr lvl="1">
              <a:defRPr/>
            </a:pPr>
            <a:r>
              <a:rPr lang="el-GR" sz="2000" dirty="0" smtClean="0"/>
              <a:t>προϋπολογιστική κατάσταση αποτελεσμάτων χρήσης</a:t>
            </a:r>
            <a:endParaRPr lang="en-US" sz="2000" dirty="0" smtClean="0"/>
          </a:p>
          <a:p>
            <a:pPr lvl="1">
              <a:defRPr/>
            </a:pPr>
            <a:r>
              <a:rPr lang="el-GR" sz="2000" dirty="0" smtClean="0"/>
              <a:t>κατάσταση προϋπολογιστικών ταμειακών ροών</a:t>
            </a:r>
            <a:endParaRPr lang="en-US" sz="2000" dirty="0" smtClean="0"/>
          </a:p>
          <a:p>
            <a:pPr lvl="1">
              <a:defRPr/>
            </a:pPr>
            <a:r>
              <a:rPr lang="el-GR" sz="2000" dirty="0" smtClean="0"/>
              <a:t>προϋπολογιστικός ισολογισμός</a:t>
            </a:r>
            <a:endParaRPr lang="en-US" sz="2000"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marL="457200" lvl="1" indent="0">
              <a:buFontTx/>
              <a:buNone/>
              <a:defRPr/>
            </a:pPr>
            <a:endParaRPr lang="en-US" dirty="0"/>
          </a:p>
          <a:p>
            <a:pPr lvl="1">
              <a:defRPr/>
            </a:pPr>
            <a:endParaRPr lang="en-US" dirty="0" smtClean="0"/>
          </a:p>
          <a:p>
            <a:pPr lvl="1">
              <a:defRPr/>
            </a:pPr>
            <a:endParaRPr lang="en-US" dirty="0"/>
          </a:p>
        </p:txBody>
      </p:sp>
      <p:sp>
        <p:nvSpPr>
          <p:cNvPr id="573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t>
            </a:r>
            <a:r>
              <a:rPr lang="el-GR" altLang="en-US" sz="900" dirty="0" smtClean="0">
                <a:solidFill>
                  <a:srgbClr val="808080"/>
                </a:solidFill>
              </a:rPr>
              <a:t>όλα</a:t>
            </a:r>
            <a:r>
              <a:rPr lang="en-US" altLang="en-US" sz="900" dirty="0" smtClean="0">
                <a:solidFill>
                  <a:srgbClr val="808080"/>
                </a:solidFill>
              </a:rPr>
              <a:t> </a:t>
            </a:r>
            <a:r>
              <a:rPr lang="en-US" altLang="en-US" sz="900" dirty="0">
                <a:solidFill>
                  <a:srgbClr val="808080"/>
                </a:solidFill>
              </a:rPr>
              <a:t>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18967</TotalTime>
  <Words>9133</Words>
  <Application>Microsoft Office PowerPoint</Application>
  <PresentationFormat>On-screen Show (4:3)</PresentationFormat>
  <Paragraphs>1362</Paragraphs>
  <Slides>67</Slides>
  <Notes>0</Notes>
  <HiddenSlides>0</HiddenSlides>
  <MMClips>0</MMClips>
  <ScaleCrop>false</ScaleCrop>
  <HeadingPairs>
    <vt:vector size="4" baseType="variant">
      <vt:variant>
        <vt:lpstr>Theme</vt:lpstr>
      </vt:variant>
      <vt:variant>
        <vt:i4>4</vt:i4>
      </vt:variant>
      <vt:variant>
        <vt:lpstr>Slide Titles</vt:lpstr>
      </vt:variant>
      <vt:variant>
        <vt:i4>67</vt:i4>
      </vt:variant>
    </vt:vector>
  </HeadingPairs>
  <TitlesOfParts>
    <vt:vector size="71"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τη Διαδικασία Προϋπολογισμού</vt:lpstr>
      <vt:lpstr>Ο Συγκεντρωτικός Προϋπολογισμός (διαφάνεια 1 από 3)</vt:lpstr>
      <vt:lpstr>The συγκεντρωτικός προϋπολογισμός (διαφάνεια 2 από 3)</vt:lpstr>
      <vt:lpstr>The συγκεντρωτικός προϋπολογισμός (διαφάνεια 3 από 3)</vt:lpstr>
      <vt:lpstr>PowerPoint Presentation</vt:lpstr>
      <vt:lpstr>ΕΝΟΤΗΤΑ 2: ΛΟΓΙΣΤΙΚΕΣ ΕΦΑΡΜΟΓΕΣ</vt:lpstr>
      <vt:lpstr>Κατάρτιση ενός Συγκεντρωτικού Προϋπολογισμού</vt:lpstr>
      <vt:lpstr>Κατάρτιση ενός Συγκεντρωτικού Προϋπολογισμού για έναν Οργανισμό Μεταποίησης</vt:lpstr>
      <vt:lpstr>Κατάρτιση ενός Συγκεντρωτικού Προϋπολογισμού για έναν Οργανισμό Λιανικής Πώλησης </vt:lpstr>
      <vt:lpstr>Κατάρτιση ενός Συγκεντρωτικού Προϋπολογισμού για έναν Οργανισμό Παροχής Υπηρεσιών</vt:lpstr>
      <vt:lpstr>Διαδικασίες Προϋπολογισμού (διαφάνεια 1 από 2)</vt:lpstr>
      <vt:lpstr>Διαδικασίες Προϋπολογισμού (διαφάνεια 2 από 2)</vt:lpstr>
      <vt:lpstr>PowerPoint Presentation</vt:lpstr>
      <vt:lpstr>Ο Προϋπολογισμός Πωλήσεων (διαφάνεια 1 από 4)</vt:lpstr>
      <vt:lpstr>Ο Προϋπολογισμός Πωλήσεων (διαφάνεια 2 από 4)</vt:lpstr>
      <vt:lpstr>Ο Προϋπολογισμός Πωλήσεων (διαφάνεια 3 από 4)</vt:lpstr>
      <vt:lpstr>Ο Προϋπολογισμός Πωλήσεων (διαφάνεια 4 από 4)</vt:lpstr>
      <vt:lpstr>Ο Προϋπολογισμός Παραγωγής (διαφάνεια 1 από 3)</vt:lpstr>
      <vt:lpstr>Ο Προϋπολογισμός Παραγωγής (διαφάνεια 2 από 3)</vt:lpstr>
      <vt:lpstr>Ο Προϋπολογισμός Παραγωγής (διαφάνεια 3 από 3)</vt:lpstr>
      <vt:lpstr>Ο Προϋπολογισμός Αγοράς Άμεσων Υλικών (διαφάνεια 1 από 4)</vt:lpstr>
      <vt:lpstr>Ο Προϋπολογισμός Αγοράς Άμεσων Υλικών (διαφάνεια 2 από 4)</vt:lpstr>
      <vt:lpstr>Ο Προϋπολογισμός Αγοράς Άμεσων Υλικών (διαφάνεια 3 από 4)</vt:lpstr>
      <vt:lpstr>Ο Προϋπολογισμός Αγοράς Άμεσων Υλικών (διαφάνεια 4 από 4)</vt:lpstr>
      <vt:lpstr>Ο Προϋπολογισμός Άμεσης Εργασίας (διαφάνεια 1 από 3)</vt:lpstr>
      <vt:lpstr>Ο Προϋπολογισμός Άμεσης Εργασίας (διαφάνεια 2 από 3)</vt:lpstr>
      <vt:lpstr>Ο Προϋπολογισμός Άμεσης Εργασίας (διαφάνεια 3 από 3)</vt:lpstr>
      <vt:lpstr>Ο Προϋπολογισμός Γενικών Βιομηχανικών Εξόδων (διαφάνεια 1 από 3)</vt:lpstr>
      <vt:lpstr>Ο Προϋπολογισμός Γενικών Βιομηχανικών Εξόδων (διαφάνεια 2 από 3)</vt:lpstr>
      <vt:lpstr>Ο Προϋπολογισμός Γενικών Βιομηχανικών Εξόδων (διαφάνεια 3 από 3)</vt:lpstr>
      <vt:lpstr>Ο Προϋπολογισμός Δαπανών Διοίκησης και Διάθεσης  (διαφάνεια 1 από 2)</vt:lpstr>
      <vt:lpstr>Ο Προϋπολογισμός Δαπανών Διοίκησης και Διάθεσης (διαφάνεια 2 από 2)</vt:lpstr>
      <vt:lpstr>Ο Προϋπολογισμός Κόστους Παραχθέντων Αγαθών (διαφάνεια 1 από 2)</vt:lpstr>
      <vt:lpstr>Ο Προϋπολογισμός Κόστους Παραχθέντων Αγαθών (διαφάνεια 2 από 2)</vt:lpstr>
      <vt:lpstr>PowerPoint Presentation</vt:lpstr>
      <vt:lpstr>Χρηματοοικονομικοί Προϋπολογισμοί</vt:lpstr>
      <vt:lpstr>Η Προϋπολογιστική Κατάσταση Αποτελεσμάτων Χρήσης (διαφάνεια 1 από 2)</vt:lpstr>
      <vt:lpstr>Η Προϋπολογιστική Κατάσταση Αποτελεσμάτων Χρήσης (διαφάνεια 2 από 2)</vt:lpstr>
      <vt:lpstr>Ο Προϋπολογισμός Δαπανών Κεφαλαίου </vt:lpstr>
      <vt:lpstr>Η Κατάσταση Προϋπολογιστικών Ταμειακών Ροών</vt:lpstr>
      <vt:lpstr>Στοιχεία μιας Κατάστασης Προϋπολογιστικών Ταμειακών Ροών</vt:lpstr>
      <vt:lpstr>Εισπράξεις Μετρητών</vt:lpstr>
      <vt:lpstr>Χρονοδιάγραμμα Προσδοκώμενων Εισπράξεων Μετρητών από Πελάτες</vt:lpstr>
      <vt:lpstr>Πληρωμές σε Μετρητά</vt:lpstr>
      <vt:lpstr>Χρονοδιάγραμμα Προσδοκώμενων Πληρωμών σε Μετρητά για Άμεσα Υλικά</vt:lpstr>
      <vt:lpstr>Κατάσταση Προϋπολογιστικών Ταμειακών Ροών (διαφάνεια 1 από 2)</vt:lpstr>
      <vt:lpstr>Κατάσταση Προϋπολογιστικών Ταμειακών Ροών (διαφάνεια 2 από 2)</vt:lpstr>
      <vt:lpstr>Ελάχιστο Ταμειακό Υπόλοιπο</vt:lpstr>
      <vt:lpstr>Ο Προϋπολογιστικός Ισολογισμός</vt:lpstr>
      <vt:lpstr>Προϋπολογιστικός Ισολογισμός</vt:lpstr>
      <vt:lpstr>PowerPoint Presentation</vt:lpstr>
      <vt:lpstr>ΕΝΟΤΗΤΑ 3 :ΕΠΙΧΕΙΡΗΜΑΤΙΚΕΣ ΕΦΑΡΜΟΓΕΣ</vt:lpstr>
      <vt:lpstr>Προϋπολογισμός και η Διαδικασία Διαχείρισης</vt:lpstr>
      <vt:lpstr>Πλεονεκτήματα του Προϋπολογισμού</vt:lpstr>
      <vt:lpstr>Προϋπολογισμοί και Στόχοι (διαφάνεια 1 από 2)</vt:lpstr>
      <vt:lpstr>Προϋπολογισμοί και Στόχοι (διαφάνεια 2 από 2)</vt:lpstr>
      <vt:lpstr>Βασικές Έννοιες Προϋπολογισμού</vt:lpstr>
      <vt:lpstr>Ανάθεση Προϋπολογιστικής Αρχής</vt:lpstr>
      <vt:lpstr>Κάλεσμα των Εργαζομένων για Συμμετοχή</vt:lpstr>
      <vt:lpstr>Επιλογή της Προϋπολογιστικής Περιόδου</vt:lpstr>
      <vt:lpstr>Υλοποίηση του Προϋπολογισμού (διαφάνεια 1 από 2)</vt:lpstr>
      <vt:lpstr>Υλοποίηση του Προϋπολογισμού (διαφάνεια 2 από 2)</vt:lpstr>
      <vt:lpstr>Προϋπολογισμός και η Διαδικασία Διαχείρισης</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1342</cp:revision>
  <cp:lastPrinted>2013-01-18T16:19:38Z</cp:lastPrinted>
  <dcterms:created xsi:type="dcterms:W3CDTF">2009-12-22T16:31:00Z</dcterms:created>
  <dcterms:modified xsi:type="dcterms:W3CDTF">2018-02-26T12:41:41Z</dcterms:modified>
</cp:coreProperties>
</file>