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Bricolage Grotesque Bold" panose="020B0604020202020204" charset="0"/>
      <p:regular r:id="rId10"/>
    </p:embeddedFont>
    <p:embeddedFont>
      <p:font typeface="Noto Serif" panose="02020600060500020200" pitchFamily="18" charset="0"/>
      <p:regular r:id="rId11"/>
    </p:embeddedFont>
    <p:embeddedFont>
      <p:font typeface="Noto Serif Bold" panose="020B0604020202020204" charset="0"/>
      <p:regular r:id="rId12"/>
    </p:embeddedFont>
    <p:embeddedFont>
      <p:font typeface="Noto Serif Display" panose="020B0604020202020204"/>
      <p:regular r:id="rId13"/>
    </p:embeddedFont>
    <p:embeddedFont>
      <p:font typeface="Noto Serif Display Bold" panose="020B060402020202020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60" y="5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379882" y="3004058"/>
            <a:ext cx="580022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-192965" y="5788260"/>
            <a:ext cx="18673930" cy="4909286"/>
            <a:chOff x="0" y="0"/>
            <a:chExt cx="4918237" cy="12929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18237" cy="1292981"/>
            </a:xfrm>
            <a:custGeom>
              <a:avLst/>
              <a:gdLst/>
              <a:ahLst/>
              <a:cxnLst/>
              <a:rect l="l" t="t" r="r" b="b"/>
              <a:pathLst>
                <a:path w="4918237" h="1292981">
                  <a:moveTo>
                    <a:pt x="0" y="0"/>
                  </a:moveTo>
                  <a:lnTo>
                    <a:pt x="4918237" y="0"/>
                  </a:lnTo>
                  <a:lnTo>
                    <a:pt x="4918237" y="1292981"/>
                  </a:lnTo>
                  <a:lnTo>
                    <a:pt x="0" y="1292981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4918237" cy="1235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6558893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028700" y="7830086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14945716" y="6944665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14945716" y="7642690"/>
            <a:ext cx="2313584" cy="0"/>
          </a:xfrm>
          <a:prstGeom prst="line">
            <a:avLst/>
          </a:prstGeom>
          <a:ln w="9525" cap="flat">
            <a:solidFill>
              <a:srgbClr val="8001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2122804" y="8889681"/>
            <a:ext cx="368619" cy="368619"/>
          </a:xfrm>
          <a:custGeom>
            <a:avLst/>
            <a:gdLst/>
            <a:ahLst/>
            <a:cxnLst/>
            <a:rect l="l" t="t" r="r" b="b"/>
            <a:pathLst>
              <a:path w="368619" h="368619">
                <a:moveTo>
                  <a:pt x="0" y="0"/>
                </a:moveTo>
                <a:lnTo>
                  <a:pt x="368619" y="0"/>
                </a:lnTo>
                <a:lnTo>
                  <a:pt x="368619" y="368619"/>
                </a:lnTo>
                <a:lnTo>
                  <a:pt x="0" y="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18198" y="8889681"/>
            <a:ext cx="368619" cy="368619"/>
          </a:xfrm>
          <a:custGeom>
            <a:avLst/>
            <a:gdLst/>
            <a:ahLst/>
            <a:cxnLst/>
            <a:rect l="l" t="t" r="r" b="b"/>
            <a:pathLst>
              <a:path w="368619" h="368619">
                <a:moveTo>
                  <a:pt x="0" y="0"/>
                </a:moveTo>
                <a:lnTo>
                  <a:pt x="368620" y="0"/>
                </a:lnTo>
                <a:lnTo>
                  <a:pt x="368620" y="368619"/>
                </a:lnTo>
                <a:lnTo>
                  <a:pt x="0" y="36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533104" y="119795"/>
            <a:ext cx="11221792" cy="2884263"/>
          </a:xfrm>
          <a:custGeom>
            <a:avLst/>
            <a:gdLst/>
            <a:ahLst/>
            <a:cxnLst/>
            <a:rect l="l" t="t" r="r" b="b"/>
            <a:pathLst>
              <a:path w="11221792" h="2884263">
                <a:moveTo>
                  <a:pt x="0" y="0"/>
                </a:moveTo>
                <a:lnTo>
                  <a:pt x="11221792" y="0"/>
                </a:lnTo>
                <a:lnTo>
                  <a:pt x="11221792" y="2884263"/>
                </a:lnTo>
                <a:lnTo>
                  <a:pt x="0" y="28842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425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664835" y="6917439"/>
            <a:ext cx="10584892" cy="714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49"/>
              </a:lnSpc>
            </a:pPr>
            <a:r>
              <a:rPr lang="en-US" sz="4499" b="1" spc="-161">
                <a:solidFill>
                  <a:srgbClr val="101318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Διοικητική Λογιστική - Κοστολόγηση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85924" y="3798545"/>
            <a:ext cx="11159792" cy="1228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0"/>
              </a:lnSpc>
              <a:spcBef>
                <a:spcPct val="0"/>
              </a:spcBef>
            </a:pPr>
            <a:r>
              <a:rPr lang="en-US" sz="3785" b="1" spc="-136">
                <a:solidFill>
                  <a:srgbClr val="F3F3F3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ΤΜΗΜΑ ΔΙΟΙΚΗΣΗΣ ΕΠΙΧΕΙΡΗΣΕΩΝ ΚΑΙ ΟΡΓΑΝΙΣΜΩΝ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74068" y="7076189"/>
            <a:ext cx="2656880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Οκτώβριος 2025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97019" y="6792256"/>
            <a:ext cx="3420188" cy="779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 b="1" spc="-86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Ακαδημαϊκό έτος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000000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 2025-2026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75340" y="9744075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101318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4198" y="0"/>
            <a:ext cx="4433802" cy="10287000"/>
            <a:chOff x="0" y="0"/>
            <a:chExt cx="116775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7750" cy="2709333"/>
            </a:xfrm>
            <a:custGeom>
              <a:avLst/>
              <a:gdLst/>
              <a:ahLst/>
              <a:cxnLst/>
              <a:rect l="l" t="t" r="r" b="b"/>
              <a:pathLst>
                <a:path w="1167750" h="2709333">
                  <a:moveTo>
                    <a:pt x="0" y="0"/>
                  </a:moveTo>
                  <a:lnTo>
                    <a:pt x="1167750" y="0"/>
                  </a:lnTo>
                  <a:lnTo>
                    <a:pt x="116775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167750" cy="265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49096" y="1028700"/>
            <a:ext cx="3405102" cy="8229600"/>
            <a:chOff x="0" y="0"/>
            <a:chExt cx="1769661" cy="42769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9661" cy="4276994"/>
            </a:xfrm>
            <a:custGeom>
              <a:avLst/>
              <a:gdLst/>
              <a:ahLst/>
              <a:cxnLst/>
              <a:rect l="l" t="t" r="r" b="b"/>
              <a:pathLst>
                <a:path w="1769661" h="4276994">
                  <a:moveTo>
                    <a:pt x="81850" y="0"/>
                  </a:moveTo>
                  <a:lnTo>
                    <a:pt x="1687810" y="0"/>
                  </a:lnTo>
                  <a:cubicBezTo>
                    <a:pt x="1733015" y="0"/>
                    <a:pt x="1769661" y="36646"/>
                    <a:pt x="1769661" y="81850"/>
                  </a:cubicBezTo>
                  <a:lnTo>
                    <a:pt x="1769661" y="4195144"/>
                  </a:lnTo>
                  <a:cubicBezTo>
                    <a:pt x="1769661" y="4240348"/>
                    <a:pt x="1733015" y="4276994"/>
                    <a:pt x="1687810" y="4276994"/>
                  </a:cubicBezTo>
                  <a:lnTo>
                    <a:pt x="81850" y="4276994"/>
                  </a:lnTo>
                  <a:cubicBezTo>
                    <a:pt x="36646" y="4276994"/>
                    <a:pt x="0" y="4240348"/>
                    <a:pt x="0" y="4195144"/>
                  </a:cubicBezTo>
                  <a:lnTo>
                    <a:pt x="0" y="81850"/>
                  </a:lnTo>
                  <a:cubicBezTo>
                    <a:pt x="0" y="36646"/>
                    <a:pt x="36646" y="0"/>
                    <a:pt x="81850" y="0"/>
                  </a:cubicBezTo>
                  <a:close/>
                </a:path>
              </a:pathLst>
            </a:custGeom>
            <a:blipFill>
              <a:blip r:embed="rId2"/>
              <a:stretch>
                <a:fillRect l="-71550" r="-223842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1028700" y="9253538"/>
            <a:ext cx="575487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3854198" y="1028700"/>
            <a:ext cx="3405102" cy="8229600"/>
            <a:chOff x="0" y="0"/>
            <a:chExt cx="1769661" cy="427699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69661" cy="4276994"/>
            </a:xfrm>
            <a:custGeom>
              <a:avLst/>
              <a:gdLst/>
              <a:ahLst/>
              <a:cxnLst/>
              <a:rect l="l" t="t" r="r" b="b"/>
              <a:pathLst>
                <a:path w="1769661" h="4276994">
                  <a:moveTo>
                    <a:pt x="81850" y="0"/>
                  </a:moveTo>
                  <a:lnTo>
                    <a:pt x="1687810" y="0"/>
                  </a:lnTo>
                  <a:cubicBezTo>
                    <a:pt x="1733015" y="0"/>
                    <a:pt x="1769661" y="36646"/>
                    <a:pt x="1769661" y="81850"/>
                  </a:cubicBezTo>
                  <a:lnTo>
                    <a:pt x="1769661" y="4195144"/>
                  </a:lnTo>
                  <a:cubicBezTo>
                    <a:pt x="1769661" y="4240348"/>
                    <a:pt x="1733015" y="4276994"/>
                    <a:pt x="1687810" y="4276994"/>
                  </a:cubicBezTo>
                  <a:lnTo>
                    <a:pt x="81850" y="4276994"/>
                  </a:lnTo>
                  <a:cubicBezTo>
                    <a:pt x="36646" y="4276994"/>
                    <a:pt x="0" y="4240348"/>
                    <a:pt x="0" y="4195144"/>
                  </a:cubicBezTo>
                  <a:lnTo>
                    <a:pt x="0" y="81850"/>
                  </a:lnTo>
                  <a:cubicBezTo>
                    <a:pt x="0" y="36646"/>
                    <a:pt x="36646" y="0"/>
                    <a:pt x="81850" y="0"/>
                  </a:cubicBezTo>
                  <a:close/>
                </a:path>
              </a:pathLst>
            </a:custGeom>
            <a:blipFill>
              <a:blip r:embed="rId2"/>
              <a:stretch>
                <a:fillRect l="-171048" r="-12434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2512798" y="669946"/>
            <a:ext cx="4250978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 b="1" spc="-107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Οργάνωση διδασκαλίας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1987270"/>
            <a:ext cx="7870369" cy="5353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35854" lvl="1" indent="-317927" algn="ctr">
              <a:lnSpc>
                <a:spcPts val="3828"/>
              </a:lnSpc>
              <a:buFont typeface="Arial"/>
              <a:buChar char="•"/>
            </a:pPr>
            <a:r>
              <a:rPr lang="en-US" sz="2945" b="1" spc="-10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Τρόπος Παράδοσης: Πρόσωπο με πρόσωπο</a:t>
            </a:r>
          </a:p>
          <a:p>
            <a:pPr algn="ctr">
              <a:lnSpc>
                <a:spcPts val="3828"/>
              </a:lnSpc>
            </a:pPr>
            <a:endParaRPr lang="en-US" sz="2945" b="1" spc="-106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marL="635854" lvl="1" indent="-317927" algn="l">
              <a:lnSpc>
                <a:spcPts val="3828"/>
              </a:lnSpc>
              <a:buFont typeface="Arial"/>
              <a:buChar char="•"/>
            </a:pPr>
            <a:r>
              <a:rPr lang="en-US" sz="2945" b="1" spc="-10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Ημέρα και ώρα μαθήματος: </a:t>
            </a:r>
          </a:p>
          <a:p>
            <a:pPr algn="ctr">
              <a:lnSpc>
                <a:spcPts val="3828"/>
              </a:lnSpc>
            </a:pPr>
            <a:r>
              <a:rPr lang="en-US" sz="2945" b="1" spc="-10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Τετάρτη 12:00-15:00 αίθουσα Δ04</a:t>
            </a:r>
          </a:p>
          <a:p>
            <a:pPr algn="ctr">
              <a:lnSpc>
                <a:spcPts val="3828"/>
              </a:lnSpc>
            </a:pPr>
            <a:endParaRPr lang="en-US" sz="2945" b="1" spc="-106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marL="635854" lvl="1" indent="-317927" algn="l">
              <a:lnSpc>
                <a:spcPts val="3828"/>
              </a:lnSpc>
              <a:buFont typeface="Arial"/>
              <a:buChar char="•"/>
            </a:pPr>
            <a:r>
              <a:rPr lang="en-US" sz="2945" b="1" spc="-10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Τύποι Εκπαιδευτικού Υλικού:</a:t>
            </a:r>
          </a:p>
          <a:p>
            <a:pPr algn="ctr">
              <a:lnSpc>
                <a:spcPts val="3828"/>
              </a:lnSpc>
            </a:pPr>
            <a:endParaRPr lang="en-US" sz="2945" b="1" spc="-106">
              <a:solidFill>
                <a:srgbClr val="FFFFF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just">
              <a:lnSpc>
                <a:spcPts val="3828"/>
              </a:lnSpc>
              <a:spcBef>
                <a:spcPct val="0"/>
              </a:spcBef>
            </a:pPr>
            <a:r>
              <a:rPr lang="en-US" sz="2945" b="1" spc="-10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I.  Δια ζώσης σημειώσεις</a:t>
            </a:r>
          </a:p>
          <a:p>
            <a:pPr algn="l">
              <a:lnSpc>
                <a:spcPts val="3958"/>
              </a:lnSpc>
              <a:spcBef>
                <a:spcPct val="0"/>
              </a:spcBef>
            </a:pPr>
            <a:r>
              <a:rPr lang="en-US" sz="3045" b="1" spc="-10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II.  E-class: Γενικές Αρχές Λογιστικής  Κρεμαστιώτη Βασιλική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91441" y="9667879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00853" y="-285774"/>
            <a:ext cx="4676519" cy="4716608"/>
            <a:chOff x="0" y="0"/>
            <a:chExt cx="2430427" cy="24512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0427" cy="2451262"/>
            </a:xfrm>
            <a:custGeom>
              <a:avLst/>
              <a:gdLst/>
              <a:ahLst/>
              <a:cxnLst/>
              <a:rect l="l" t="t" r="r" b="b"/>
              <a:pathLst>
                <a:path w="2430427" h="2451262">
                  <a:moveTo>
                    <a:pt x="59598" y="0"/>
                  </a:moveTo>
                  <a:lnTo>
                    <a:pt x="2370830" y="0"/>
                  </a:lnTo>
                  <a:cubicBezTo>
                    <a:pt x="2403744" y="0"/>
                    <a:pt x="2430427" y="26683"/>
                    <a:pt x="2430427" y="59598"/>
                  </a:cubicBezTo>
                  <a:lnTo>
                    <a:pt x="2430427" y="2391664"/>
                  </a:lnTo>
                  <a:cubicBezTo>
                    <a:pt x="2430427" y="2407470"/>
                    <a:pt x="2424148" y="2422629"/>
                    <a:pt x="2412971" y="2433806"/>
                  </a:cubicBezTo>
                  <a:cubicBezTo>
                    <a:pt x="2401795" y="2444983"/>
                    <a:pt x="2386636" y="2451262"/>
                    <a:pt x="2370830" y="2451262"/>
                  </a:cubicBezTo>
                  <a:lnTo>
                    <a:pt x="59598" y="2451262"/>
                  </a:lnTo>
                  <a:cubicBezTo>
                    <a:pt x="43791" y="2451262"/>
                    <a:pt x="28632" y="2444983"/>
                    <a:pt x="17456" y="2433806"/>
                  </a:cubicBezTo>
                  <a:cubicBezTo>
                    <a:pt x="6279" y="2422629"/>
                    <a:pt x="0" y="2407470"/>
                    <a:pt x="0" y="2391664"/>
                  </a:cubicBezTo>
                  <a:lnTo>
                    <a:pt x="0" y="59598"/>
                  </a:lnTo>
                  <a:cubicBezTo>
                    <a:pt x="0" y="26683"/>
                    <a:pt x="26683" y="0"/>
                    <a:pt x="59598" y="0"/>
                  </a:cubicBezTo>
                  <a:close/>
                </a:path>
              </a:pathLst>
            </a:custGeom>
            <a:blipFill>
              <a:blip r:embed="rId2"/>
              <a:stretch>
                <a:fillRect l="-51380"/>
              </a:stretch>
            </a:blipFill>
          </p:spPr>
        </p:sp>
      </p:grpSp>
      <p:sp>
        <p:nvSpPr>
          <p:cNvPr id="4" name="AutoShape 4"/>
          <p:cNvSpPr/>
          <p:nvPr/>
        </p:nvSpPr>
        <p:spPr>
          <a:xfrm>
            <a:off x="2085411" y="1343896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8145503" y="8620479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6" name="Group 6"/>
          <p:cNvGrpSpPr/>
          <p:nvPr/>
        </p:nvGrpSpPr>
        <p:grpSpPr>
          <a:xfrm>
            <a:off x="217367" y="6713774"/>
            <a:ext cx="4807659" cy="3436816"/>
            <a:chOff x="0" y="0"/>
            <a:chExt cx="2498582" cy="17861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8582" cy="1786143"/>
            </a:xfrm>
            <a:custGeom>
              <a:avLst/>
              <a:gdLst/>
              <a:ahLst/>
              <a:cxnLst/>
              <a:rect l="l" t="t" r="r" b="b"/>
              <a:pathLst>
                <a:path w="2498582" h="1786143">
                  <a:moveTo>
                    <a:pt x="57972" y="0"/>
                  </a:moveTo>
                  <a:lnTo>
                    <a:pt x="2440610" y="0"/>
                  </a:lnTo>
                  <a:cubicBezTo>
                    <a:pt x="2472627" y="0"/>
                    <a:pt x="2498582" y="25955"/>
                    <a:pt x="2498582" y="57972"/>
                  </a:cubicBezTo>
                  <a:lnTo>
                    <a:pt x="2498582" y="1728171"/>
                  </a:lnTo>
                  <a:cubicBezTo>
                    <a:pt x="2498582" y="1760188"/>
                    <a:pt x="2472627" y="1786143"/>
                    <a:pt x="2440610" y="1786143"/>
                  </a:cubicBezTo>
                  <a:lnTo>
                    <a:pt x="57972" y="1786143"/>
                  </a:lnTo>
                  <a:cubicBezTo>
                    <a:pt x="25955" y="1786143"/>
                    <a:pt x="0" y="1760188"/>
                    <a:pt x="0" y="1728171"/>
                  </a:cubicBezTo>
                  <a:lnTo>
                    <a:pt x="0" y="57972"/>
                  </a:lnTo>
                  <a:cubicBezTo>
                    <a:pt x="0" y="25955"/>
                    <a:pt x="25955" y="0"/>
                    <a:pt x="57972" y="0"/>
                  </a:cubicBezTo>
                  <a:close/>
                </a:path>
              </a:pathLst>
            </a:custGeom>
            <a:blipFill>
              <a:blip r:embed="rId3"/>
              <a:stretch>
                <a:fillRect l="-3648" r="-3648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5289108" y="6161324"/>
            <a:ext cx="3367059" cy="2071402"/>
          </a:xfrm>
          <a:custGeom>
            <a:avLst/>
            <a:gdLst/>
            <a:ahLst/>
            <a:cxnLst/>
            <a:rect l="l" t="t" r="r" b="b"/>
            <a:pathLst>
              <a:path w="3367059" h="2071402">
                <a:moveTo>
                  <a:pt x="0" y="0"/>
                </a:moveTo>
                <a:lnTo>
                  <a:pt x="3367059" y="0"/>
                </a:lnTo>
                <a:lnTo>
                  <a:pt x="3367059" y="2071402"/>
                </a:lnTo>
                <a:lnTo>
                  <a:pt x="0" y="2071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118494" y="549948"/>
            <a:ext cx="7222034" cy="600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 b="1" spc="-13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Τρόπος εξέτασης του μαθήματος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5411" y="1863008"/>
            <a:ext cx="8859571" cy="410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■Το μάθημα εξετάζεται με </a:t>
            </a:r>
            <a:r>
              <a:rPr lang="en-US" sz="2799" b="1" u="sng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υποχρεωτική</a:t>
            </a:r>
            <a:r>
              <a:rPr lang="en-US" sz="2799" b="1" spc="-100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</a:t>
            </a:r>
            <a:r>
              <a:rPr lang="en-US" sz="2799" b="1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εκπόνηση γραπτής εργασίας(word) με </a:t>
            </a:r>
            <a:r>
              <a:rPr lang="en-US" sz="2799" b="1" u="sng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παρουσίαση 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(power point) και συντελεστή 30%.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■Η εργασία θα πρέπει να είναι ομαδική (2-3 άτομα).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799" b="1" spc="-100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■Το υπόλοιπο 70% προέρχεται από τις γραπτές εξετάσεις στο τέλος του εξαμήνου.</a:t>
            </a:r>
          </a:p>
          <a:p>
            <a:pPr algn="ctr">
              <a:lnSpc>
                <a:spcPts val="3639"/>
              </a:lnSpc>
              <a:spcBef>
                <a:spcPct val="0"/>
              </a:spcBef>
            </a:pPr>
            <a:endParaRPr lang="en-US" sz="2799" b="1" spc="-100">
              <a:solidFill>
                <a:srgbClr val="FFFBEF"/>
              </a:solidFill>
              <a:latin typeface="Noto Serif Bold"/>
              <a:ea typeface="Noto Serif Bold"/>
              <a:cs typeface="Noto Serif Bold"/>
              <a:sym typeface="Noto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537545" y="6685199"/>
            <a:ext cx="9342830" cy="142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en-US" sz="2894" b="1" spc="-104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Δήλωση ομάδων και θεμάτων εργασίας έως και την  </a:t>
            </a:r>
            <a:r>
              <a:rPr lang="en-US" sz="2894" b="1" u="sng" spc="-104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Τετάρτη 5/11/2025</a:t>
            </a:r>
            <a:r>
              <a:rPr lang="en-US" sz="2894" b="1" spc="-104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 είτε δια ζώσης είτε στo e-mail:</a:t>
            </a:r>
          </a:p>
          <a:p>
            <a:pPr algn="ctr">
              <a:lnSpc>
                <a:spcPts val="3762"/>
              </a:lnSpc>
              <a:spcBef>
                <a:spcPct val="0"/>
              </a:spcBef>
            </a:pPr>
            <a:r>
              <a:rPr lang="en-US" sz="2894" b="1" spc="-104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■v.kremastioti@go.uop.gr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06959" y="9484181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12806" y="0"/>
            <a:ext cx="4342591" cy="10287000"/>
            <a:chOff x="0" y="0"/>
            <a:chExt cx="11437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3728" cy="2709333"/>
            </a:xfrm>
            <a:custGeom>
              <a:avLst/>
              <a:gdLst/>
              <a:ahLst/>
              <a:cxnLst/>
              <a:rect l="l" t="t" r="r" b="b"/>
              <a:pathLst>
                <a:path w="1143728" h="2709333">
                  <a:moveTo>
                    <a:pt x="0" y="0"/>
                  </a:moveTo>
                  <a:lnTo>
                    <a:pt x="1143728" y="0"/>
                  </a:lnTo>
                  <a:lnTo>
                    <a:pt x="11437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57150"/>
              <a:ext cx="1143728" cy="26521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3236488"/>
            <a:ext cx="6568212" cy="6030818"/>
            <a:chOff x="0" y="0"/>
            <a:chExt cx="2807448" cy="25777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07448" cy="2577750"/>
            </a:xfrm>
            <a:custGeom>
              <a:avLst/>
              <a:gdLst/>
              <a:ahLst/>
              <a:cxnLst/>
              <a:rect l="l" t="t" r="r" b="b"/>
              <a:pathLst>
                <a:path w="2807448" h="2577750">
                  <a:moveTo>
                    <a:pt x="42433" y="0"/>
                  </a:moveTo>
                  <a:lnTo>
                    <a:pt x="2765015" y="0"/>
                  </a:lnTo>
                  <a:cubicBezTo>
                    <a:pt x="2788450" y="0"/>
                    <a:pt x="2807448" y="18998"/>
                    <a:pt x="2807448" y="42433"/>
                  </a:cubicBezTo>
                  <a:lnTo>
                    <a:pt x="2807448" y="2535317"/>
                  </a:lnTo>
                  <a:cubicBezTo>
                    <a:pt x="2807448" y="2558752"/>
                    <a:pt x="2788450" y="2577750"/>
                    <a:pt x="2765015" y="2577750"/>
                  </a:cubicBezTo>
                  <a:lnTo>
                    <a:pt x="42433" y="2577750"/>
                  </a:lnTo>
                  <a:cubicBezTo>
                    <a:pt x="18998" y="2577750"/>
                    <a:pt x="0" y="2558752"/>
                    <a:pt x="0" y="2535317"/>
                  </a:cubicBezTo>
                  <a:lnTo>
                    <a:pt x="0" y="42433"/>
                  </a:lnTo>
                  <a:cubicBezTo>
                    <a:pt x="0" y="18998"/>
                    <a:pt x="18998" y="0"/>
                    <a:pt x="42433" y="0"/>
                  </a:cubicBezTo>
                  <a:close/>
                </a:path>
              </a:pathLst>
            </a:custGeom>
            <a:blipFill>
              <a:blip r:embed="rId2"/>
              <a:stretch>
                <a:fillRect l="-18906" r="-18906"/>
              </a:stretch>
            </a:blipFill>
          </p:spPr>
        </p:sp>
      </p:grpSp>
      <p:sp>
        <p:nvSpPr>
          <p:cNvPr id="7" name="AutoShape 7"/>
          <p:cNvSpPr/>
          <p:nvPr/>
        </p:nvSpPr>
        <p:spPr>
          <a:xfrm>
            <a:off x="9732219" y="1951031"/>
            <a:ext cx="737517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9884122" y="9253538"/>
            <a:ext cx="7375178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542373" y="1000125"/>
            <a:ext cx="5754870" cy="424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79"/>
              </a:lnSpc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Προτεινόμενα θέματα Εργασίας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31143" y="9545413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70843" y="3264535"/>
            <a:ext cx="7158542" cy="4455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8550" lvl="1" indent="-249275" algn="l">
              <a:lnSpc>
                <a:spcPts val="3232"/>
              </a:lnSpc>
              <a:buFont typeface="Arial"/>
              <a:buChar char="•"/>
            </a:pPr>
            <a:r>
              <a:rPr lang="en-US" sz="2309">
                <a:solidFill>
                  <a:srgbClr val="FFFBE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Ανάλυση του Νεκρού Σημείου σε έναν κλάδο της επιλογής σας.</a:t>
            </a:r>
          </a:p>
          <a:p>
            <a:pPr marL="498550" lvl="1" indent="-249275" algn="l">
              <a:lnSpc>
                <a:spcPts val="3232"/>
              </a:lnSpc>
              <a:buFont typeface="Arial"/>
              <a:buChar char="•"/>
            </a:pPr>
            <a:r>
              <a:rPr lang="en-US" sz="2309">
                <a:solidFill>
                  <a:srgbClr val="FFFBE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Η  χρήση της διοικητικής λογιστικής στον τομέα της μεταποίησης.</a:t>
            </a:r>
          </a:p>
          <a:p>
            <a:pPr marL="498550" lvl="1" indent="-249275" algn="l">
              <a:lnSpc>
                <a:spcPts val="3232"/>
              </a:lnSpc>
              <a:buFont typeface="Arial"/>
              <a:buChar char="•"/>
            </a:pPr>
            <a:r>
              <a:rPr lang="en-US" sz="2309">
                <a:solidFill>
                  <a:srgbClr val="FFFBE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Η δυναμική της ανάλυσης της κοστολόγησης σε ένα τομέα της επιλογής σας.</a:t>
            </a:r>
          </a:p>
          <a:p>
            <a:pPr marL="498550" lvl="1" indent="-249275" algn="l">
              <a:lnSpc>
                <a:spcPts val="3232"/>
              </a:lnSpc>
              <a:buFont typeface="Arial"/>
              <a:buChar char="•"/>
            </a:pPr>
            <a:r>
              <a:rPr lang="en-US" sz="2309">
                <a:solidFill>
                  <a:srgbClr val="FFFBE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Η διοικητική λογιστική και ο ρόλος της στην λήψη στρατηγικών αποφάσεων.</a:t>
            </a:r>
          </a:p>
          <a:p>
            <a:pPr marL="498550" lvl="1" indent="-249275" algn="l">
              <a:lnSpc>
                <a:spcPts val="3232"/>
              </a:lnSpc>
              <a:buFont typeface="Arial"/>
              <a:buChar char="•"/>
            </a:pPr>
            <a:r>
              <a:rPr lang="en-US" sz="2309">
                <a:solidFill>
                  <a:srgbClr val="FFFBE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Η σημασία της διοικητικής λογιστικής και της Κοστολόγησης στην τιμολογιακή πολιτική των επιχειρήσεων.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6335404"/>
            <a:ext cx="9137279" cy="3205508"/>
            <a:chOff x="0" y="0"/>
            <a:chExt cx="4748723" cy="1665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48723" cy="1665930"/>
            </a:xfrm>
            <a:custGeom>
              <a:avLst/>
              <a:gdLst/>
              <a:ahLst/>
              <a:cxnLst/>
              <a:rect l="l" t="t" r="r" b="b"/>
              <a:pathLst>
                <a:path w="4748723" h="1665930">
                  <a:moveTo>
                    <a:pt x="30502" y="0"/>
                  </a:moveTo>
                  <a:lnTo>
                    <a:pt x="4718221" y="0"/>
                  </a:lnTo>
                  <a:cubicBezTo>
                    <a:pt x="4726310" y="0"/>
                    <a:pt x="4734069" y="3214"/>
                    <a:pt x="4739789" y="8934"/>
                  </a:cubicBezTo>
                  <a:cubicBezTo>
                    <a:pt x="4745509" y="14654"/>
                    <a:pt x="4748723" y="22413"/>
                    <a:pt x="4748723" y="30502"/>
                  </a:cubicBezTo>
                  <a:lnTo>
                    <a:pt x="4748723" y="1635428"/>
                  </a:lnTo>
                  <a:cubicBezTo>
                    <a:pt x="4748723" y="1652274"/>
                    <a:pt x="4735066" y="1665930"/>
                    <a:pt x="4718221" y="1665930"/>
                  </a:cubicBezTo>
                  <a:lnTo>
                    <a:pt x="30502" y="1665930"/>
                  </a:lnTo>
                  <a:cubicBezTo>
                    <a:pt x="22413" y="1665930"/>
                    <a:pt x="14654" y="1662717"/>
                    <a:pt x="8934" y="1656996"/>
                  </a:cubicBezTo>
                  <a:cubicBezTo>
                    <a:pt x="3214" y="1651276"/>
                    <a:pt x="0" y="1643518"/>
                    <a:pt x="0" y="1635428"/>
                  </a:cubicBezTo>
                  <a:lnTo>
                    <a:pt x="0" y="30502"/>
                  </a:lnTo>
                  <a:cubicBezTo>
                    <a:pt x="0" y="22413"/>
                    <a:pt x="3214" y="14654"/>
                    <a:pt x="8934" y="8934"/>
                  </a:cubicBezTo>
                  <a:cubicBezTo>
                    <a:pt x="14654" y="3214"/>
                    <a:pt x="22413" y="0"/>
                    <a:pt x="30502" y="0"/>
                  </a:cubicBezTo>
                  <a:close/>
                </a:path>
              </a:pathLst>
            </a:custGeom>
            <a:blipFill>
              <a:blip r:embed="rId2"/>
              <a:stretch>
                <a:fillRect t="-44957" b="-4495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8700" y="9258300"/>
            <a:ext cx="9137279" cy="1028700"/>
            <a:chOff x="0" y="0"/>
            <a:chExt cx="2406526" cy="2709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06526" cy="270933"/>
            </a:xfrm>
            <a:custGeom>
              <a:avLst/>
              <a:gdLst/>
              <a:ahLst/>
              <a:cxnLst/>
              <a:rect l="l" t="t" r="r" b="b"/>
              <a:pathLst>
                <a:path w="2406526" h="270933">
                  <a:moveTo>
                    <a:pt x="0" y="0"/>
                  </a:moveTo>
                  <a:lnTo>
                    <a:pt x="2406526" y="0"/>
                  </a:lnTo>
                  <a:lnTo>
                    <a:pt x="2406526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2406526" cy="2137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4089466" y="1647529"/>
            <a:ext cx="13169834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3581062" y="5553387"/>
            <a:ext cx="13169834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6125452" y="1000125"/>
            <a:ext cx="5754870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b="1" spc="-100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Διάρθρωση Εργασίας</a:t>
            </a:r>
          </a:p>
          <a:p>
            <a:pPr algn="l">
              <a:lnSpc>
                <a:spcPts val="2859"/>
              </a:lnSpc>
            </a:pPr>
            <a:endParaRPr lang="en-US" sz="2799" b="1" spc="-100">
              <a:solidFill>
                <a:srgbClr val="FFFBEF"/>
              </a:solidFill>
              <a:latin typeface="Noto Serif Display Bold"/>
              <a:ea typeface="Noto Serif Display Bold"/>
              <a:cs typeface="Noto Serif Display Bold"/>
              <a:sym typeface="Noto Serif Display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32339" y="2088205"/>
            <a:ext cx="13872270" cy="2995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■Περίληψη και λέξεις κλειδιά.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■Εισαγωγή(σκοπός της εργασίας).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■Μεθοδολογία (Θεωρητικό και εμπειρικό υπόβαθρο).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■Δομή της εργασίας ανά κεφάλαιο.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■Συμπεράσματα- Σχόλια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■Βιβλιογραφία: Επιστημονικά συγγράμματα, άρθρα και επίσημες πηγές. (Google scholar)</a:t>
            </a:r>
          </a:p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599" b="1" spc="-93">
                <a:solidFill>
                  <a:srgbClr val="FFFBEF"/>
                </a:solidFill>
                <a:latin typeface="Noto Serif Display Bold"/>
                <a:ea typeface="Noto Serif Display Bold"/>
                <a:cs typeface="Noto Serif Display Bold"/>
                <a:sym typeface="Noto Serif Display Bold"/>
              </a:rPr>
              <a:t>■Power-point:12-15 διαφάνειες πολύ περιεκτικές.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03978" y="923925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FFBE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569" y="1033462"/>
            <a:ext cx="5003064" cy="8229600"/>
            <a:chOff x="0" y="0"/>
            <a:chExt cx="2600135" cy="42769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0135" cy="4276994"/>
            </a:xfrm>
            <a:custGeom>
              <a:avLst/>
              <a:gdLst/>
              <a:ahLst/>
              <a:cxnLst/>
              <a:rect l="l" t="t" r="r" b="b"/>
              <a:pathLst>
                <a:path w="2600135" h="4276994">
                  <a:moveTo>
                    <a:pt x="55708" y="0"/>
                  </a:moveTo>
                  <a:lnTo>
                    <a:pt x="2544428" y="0"/>
                  </a:lnTo>
                  <a:cubicBezTo>
                    <a:pt x="2575194" y="0"/>
                    <a:pt x="2600135" y="24941"/>
                    <a:pt x="2600135" y="55708"/>
                  </a:cubicBezTo>
                  <a:lnTo>
                    <a:pt x="2600135" y="4221286"/>
                  </a:lnTo>
                  <a:cubicBezTo>
                    <a:pt x="2600135" y="4252053"/>
                    <a:pt x="2575194" y="4276994"/>
                    <a:pt x="2544428" y="4276994"/>
                  </a:cubicBezTo>
                  <a:lnTo>
                    <a:pt x="55708" y="4276994"/>
                  </a:lnTo>
                  <a:cubicBezTo>
                    <a:pt x="24941" y="4276994"/>
                    <a:pt x="0" y="4252053"/>
                    <a:pt x="0" y="4221286"/>
                  </a:cubicBezTo>
                  <a:lnTo>
                    <a:pt x="0" y="55708"/>
                  </a:lnTo>
                  <a:cubicBezTo>
                    <a:pt x="0" y="24941"/>
                    <a:pt x="24941" y="0"/>
                    <a:pt x="55708" y="0"/>
                  </a:cubicBezTo>
                  <a:close/>
                </a:path>
              </a:pathLst>
            </a:custGeom>
            <a:blipFill>
              <a:blip r:embed="rId2"/>
              <a:stretch>
                <a:fillRect l="-4796" r="-479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7259300" y="1028700"/>
            <a:ext cx="1028700" cy="8229600"/>
            <a:chOff x="0" y="0"/>
            <a:chExt cx="270933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" cy="2167467"/>
            </a:xfrm>
            <a:custGeom>
              <a:avLst/>
              <a:gdLst/>
              <a:ahLst/>
              <a:cxnLst/>
              <a:rect l="l" t="t" r="r" b="b"/>
              <a:pathLst>
                <a:path w="270933" h="2167467">
                  <a:moveTo>
                    <a:pt x="0" y="0"/>
                  </a:moveTo>
                  <a:lnTo>
                    <a:pt x="270933" y="0"/>
                  </a:lnTo>
                  <a:lnTo>
                    <a:pt x="270933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BEF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57150"/>
              <a:ext cx="270933" cy="21103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8595497" y="9538610"/>
            <a:ext cx="3071761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17367" y="6409991"/>
            <a:ext cx="6371842" cy="3384095"/>
            <a:chOff x="0" y="0"/>
            <a:chExt cx="3311501" cy="17587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11501" cy="1758743"/>
            </a:xfrm>
            <a:custGeom>
              <a:avLst/>
              <a:gdLst/>
              <a:ahLst/>
              <a:cxnLst/>
              <a:rect l="l" t="t" r="r" b="b"/>
              <a:pathLst>
                <a:path w="3311501" h="1758743">
                  <a:moveTo>
                    <a:pt x="43741" y="0"/>
                  </a:moveTo>
                  <a:lnTo>
                    <a:pt x="3267760" y="0"/>
                  </a:lnTo>
                  <a:cubicBezTo>
                    <a:pt x="3291918" y="0"/>
                    <a:pt x="3311501" y="19583"/>
                    <a:pt x="3311501" y="43741"/>
                  </a:cubicBezTo>
                  <a:lnTo>
                    <a:pt x="3311501" y="1715002"/>
                  </a:lnTo>
                  <a:cubicBezTo>
                    <a:pt x="3311501" y="1739160"/>
                    <a:pt x="3291918" y="1758743"/>
                    <a:pt x="3267760" y="1758743"/>
                  </a:cubicBezTo>
                  <a:lnTo>
                    <a:pt x="43741" y="1758743"/>
                  </a:lnTo>
                  <a:cubicBezTo>
                    <a:pt x="32140" y="1758743"/>
                    <a:pt x="21014" y="1754135"/>
                    <a:pt x="12811" y="1745932"/>
                  </a:cubicBezTo>
                  <a:cubicBezTo>
                    <a:pt x="4608" y="1737729"/>
                    <a:pt x="0" y="1726603"/>
                    <a:pt x="0" y="1715002"/>
                  </a:cubicBezTo>
                  <a:lnTo>
                    <a:pt x="0" y="43741"/>
                  </a:lnTo>
                  <a:cubicBezTo>
                    <a:pt x="0" y="19583"/>
                    <a:pt x="19583" y="0"/>
                    <a:pt x="43741" y="0"/>
                  </a:cubicBezTo>
                  <a:close/>
                </a:path>
              </a:pathLst>
            </a:custGeom>
            <a:blipFill>
              <a:blip r:embed="rId3"/>
              <a:stretch>
                <a:fillRect t="-2955" b="-2955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52656" y="1956846"/>
            <a:ext cx="6385477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Διοικητική Λογιστική και Έννοιες Κόστους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Συστήματα  Κοστολόγησης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Κοστολόγηση κατά φάση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Ανάλυση Κόστους Κερδών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 spc="-89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Διαχείριση και μέτρηση ποιότητας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367" y="565467"/>
            <a:ext cx="8115300" cy="467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  <a:spcBef>
                <a:spcPct val="0"/>
              </a:spcBef>
            </a:pPr>
            <a:r>
              <a:rPr lang="en-US" sz="2899" b="1" spc="-104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Περιγραφή Μαθήματος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38133" y="4808220"/>
            <a:ext cx="5529892" cy="3503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Η διαδικασία κατάρτισης προϋπολογισμού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Ελαστικός προϋπολογισμός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Ανάλυση απόδοσης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• Πρότυπη κοστολόγηση και ανάλυση αποκλίσεων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Ανάλυση βραχυπρόθεσμων αποφάσεων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 b="1" spc="-86">
                <a:solidFill>
                  <a:srgbClr val="FFFFF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• Αποφάσεις τιμολόγησης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458846" y="9775036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587101" y="3848004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587101" y="9553644"/>
            <a:ext cx="9113797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6589678" y="1203321"/>
            <a:ext cx="4710631" cy="2373221"/>
            <a:chOff x="0" y="0"/>
            <a:chExt cx="2448155" cy="123338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48155" cy="1233384"/>
            </a:xfrm>
            <a:custGeom>
              <a:avLst/>
              <a:gdLst/>
              <a:ahLst/>
              <a:cxnLst/>
              <a:rect l="l" t="t" r="r" b="b"/>
              <a:pathLst>
                <a:path w="2448155" h="1233384">
                  <a:moveTo>
                    <a:pt x="59166" y="0"/>
                  </a:moveTo>
                  <a:lnTo>
                    <a:pt x="2388989" y="0"/>
                  </a:lnTo>
                  <a:cubicBezTo>
                    <a:pt x="2404681" y="0"/>
                    <a:pt x="2419730" y="6234"/>
                    <a:pt x="2430826" y="17329"/>
                  </a:cubicBezTo>
                  <a:cubicBezTo>
                    <a:pt x="2441922" y="28425"/>
                    <a:pt x="2448155" y="43474"/>
                    <a:pt x="2448155" y="59166"/>
                  </a:cubicBezTo>
                  <a:lnTo>
                    <a:pt x="2448155" y="1174218"/>
                  </a:lnTo>
                  <a:cubicBezTo>
                    <a:pt x="2448155" y="1189909"/>
                    <a:pt x="2441922" y="1204958"/>
                    <a:pt x="2430826" y="1216054"/>
                  </a:cubicBezTo>
                  <a:cubicBezTo>
                    <a:pt x="2419730" y="1227150"/>
                    <a:pt x="2404681" y="1233384"/>
                    <a:pt x="2388989" y="1233384"/>
                  </a:cubicBezTo>
                  <a:lnTo>
                    <a:pt x="59166" y="1233384"/>
                  </a:lnTo>
                  <a:cubicBezTo>
                    <a:pt x="43474" y="1233384"/>
                    <a:pt x="28425" y="1227150"/>
                    <a:pt x="17329" y="1216054"/>
                  </a:cubicBezTo>
                  <a:cubicBezTo>
                    <a:pt x="6234" y="1204958"/>
                    <a:pt x="0" y="1189909"/>
                    <a:pt x="0" y="1174218"/>
                  </a:cubicBezTo>
                  <a:lnTo>
                    <a:pt x="0" y="59166"/>
                  </a:lnTo>
                  <a:cubicBezTo>
                    <a:pt x="0" y="43474"/>
                    <a:pt x="6234" y="28425"/>
                    <a:pt x="17329" y="17329"/>
                  </a:cubicBezTo>
                  <a:cubicBezTo>
                    <a:pt x="28425" y="6234"/>
                    <a:pt x="43474" y="0"/>
                    <a:pt x="59166" y="0"/>
                  </a:cubicBezTo>
                  <a:close/>
                </a:path>
              </a:pathLst>
            </a:custGeom>
            <a:blipFill>
              <a:blip r:embed="rId2"/>
              <a:stretch>
                <a:fillRect t="-16122" b="-16122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4534271" y="4779178"/>
            <a:ext cx="8821446" cy="45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Ειδικές δραστηριότητες για την εξοικείωση των φοιτητών. </a:t>
            </a:r>
          </a:p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Συγκεκριμένα, οι φοιτητές θα μπορέσουν να εξοικειωθούν με παίγνια προσομοίωσης πραγματικής επιχειρηματικής λειτουργίας (Business Games), όπου οι συμμετέχοντες θα έχουν την ευκαιρία να διαχειρίζονται μια εικονική επιχείρηση σε ανταγωνιστικό ή συνεργατικό περιβάλλον.</a:t>
            </a:r>
          </a:p>
          <a:p>
            <a:pPr marL="539745" lvl="1" indent="-269872" algn="ctr">
              <a:lnSpc>
                <a:spcPts val="3249"/>
              </a:lnSpc>
              <a:buFont typeface="Arial"/>
              <a:buChar char="•"/>
            </a:pPr>
            <a:r>
              <a:rPr lang="en-US" sz="2499" b="1" spc="-89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 Έτσι, θα μπορέσουν να εκτιμήσουν και να αναλύσουν αρκετούς λογιστικούς δείκτες πράγμα που θα συμβάλλει στην ανάπτυξη των δεξιοτήτων τους.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882506" y="980691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37262" y="280955"/>
            <a:ext cx="7813477" cy="547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3399" b="1" spc="-122">
                <a:solidFill>
                  <a:srgbClr val="FFFBEF"/>
                </a:solidFill>
                <a:latin typeface="Noto Serif Bold"/>
                <a:ea typeface="Noto Serif Bold"/>
                <a:cs typeface="Noto Serif Bold"/>
                <a:sym typeface="Noto Serif Bold"/>
              </a:rPr>
              <a:t>Περιγραφή και σκοπός του μαθήματος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1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086350" y="1540808"/>
            <a:ext cx="811530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5086350" y="9263062"/>
            <a:ext cx="8115300" cy="0"/>
          </a:xfrm>
          <a:prstGeom prst="line">
            <a:avLst/>
          </a:prstGeom>
          <a:ln w="9525" cap="flat">
            <a:solidFill>
              <a:srgbClr val="FFFBE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5337202" y="3915409"/>
            <a:ext cx="7241973" cy="1228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9"/>
              </a:lnSpc>
            </a:pPr>
            <a:r>
              <a:rPr lang="en-US" sz="3799" spc="-136">
                <a:solidFill>
                  <a:srgbClr val="FFFBEF"/>
                </a:solidFill>
                <a:latin typeface="Noto Serif"/>
                <a:ea typeface="Noto Serif"/>
                <a:cs typeface="Noto Serif"/>
                <a:sym typeface="Noto Serif"/>
              </a:rPr>
              <a:t>Σας ευχαριστώ πολύ για την προσοχή σας!!!</a:t>
            </a:r>
          </a:p>
        </p:txBody>
      </p:sp>
      <p:sp>
        <p:nvSpPr>
          <p:cNvPr id="5" name="Freeform 5"/>
          <p:cNvSpPr/>
          <p:nvPr/>
        </p:nvSpPr>
        <p:spPr>
          <a:xfrm>
            <a:off x="6255692" y="7081087"/>
            <a:ext cx="704242" cy="704242"/>
          </a:xfrm>
          <a:custGeom>
            <a:avLst/>
            <a:gdLst/>
            <a:ahLst/>
            <a:cxnLst/>
            <a:rect l="l" t="t" r="r" b="b"/>
            <a:pathLst>
              <a:path w="704242" h="704242">
                <a:moveTo>
                  <a:pt x="0" y="0"/>
                </a:moveTo>
                <a:lnTo>
                  <a:pt x="704242" y="0"/>
                </a:lnTo>
                <a:lnTo>
                  <a:pt x="704242" y="704242"/>
                </a:lnTo>
                <a:lnTo>
                  <a:pt x="0" y="704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103432" y="7180478"/>
            <a:ext cx="4081136" cy="44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F3F3F3"/>
                </a:solidFill>
                <a:latin typeface="Noto Serif"/>
                <a:ea typeface="Noto Serif"/>
                <a:cs typeface="Noto Serif"/>
                <a:sym typeface="Noto Serif"/>
              </a:rPr>
              <a:t>v.kremastioti@go.uop.gr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84568" y="9698150"/>
            <a:ext cx="6810077" cy="31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99"/>
              </a:lnSpc>
              <a:spcBef>
                <a:spcPct val="0"/>
              </a:spcBef>
            </a:pPr>
            <a:r>
              <a:rPr lang="en-US" sz="1999" b="1" spc="-71">
                <a:solidFill>
                  <a:srgbClr val="F3F3F3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Κρεμαστιώτη Βασιλική, Εντεταλμένη διδάσκουσα ΠΑΠΕΛ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438</Words>
  <Application>Microsoft Office PowerPoint</Application>
  <PresentationFormat>Προσαρμογή</PresentationFormat>
  <Paragraphs>64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6" baseType="lpstr">
      <vt:lpstr>Noto Serif Display</vt:lpstr>
      <vt:lpstr>Bricolage Grotesque Bold</vt:lpstr>
      <vt:lpstr>Noto Serif Display Bold</vt:lpstr>
      <vt:lpstr>Noto Serif Bold</vt:lpstr>
      <vt:lpstr>Calibri</vt:lpstr>
      <vt:lpstr>Arial</vt:lpstr>
      <vt:lpstr>Noto Serif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Γενικές Αρχές Λογιστικής</dc:title>
  <dc:creator>user</dc:creator>
  <cp:lastModifiedBy>user</cp:lastModifiedBy>
  <cp:revision>1</cp:revision>
  <dcterms:created xsi:type="dcterms:W3CDTF">2006-08-16T00:00:00Z</dcterms:created>
  <dcterms:modified xsi:type="dcterms:W3CDTF">2025-09-30T08:10:54Z</dcterms:modified>
  <dc:identifier>DAGzUeb4VMY</dc:identifier>
</cp:coreProperties>
</file>