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7"/>
  </p:notesMasterIdLst>
  <p:handoutMasterIdLst>
    <p:handoutMasterId r:id="rId78"/>
  </p:handoutMasterIdLst>
  <p:sldIdLst>
    <p:sldId id="557" r:id="rId3"/>
    <p:sldId id="263" r:id="rId4"/>
    <p:sldId id="524" r:id="rId5"/>
    <p:sldId id="364" r:id="rId6"/>
    <p:sldId id="444" r:id="rId7"/>
    <p:sldId id="515" r:id="rId8"/>
    <p:sldId id="447" r:id="rId9"/>
    <p:sldId id="448" r:id="rId10"/>
    <p:sldId id="529" r:id="rId11"/>
    <p:sldId id="445" r:id="rId12"/>
    <p:sldId id="446" r:id="rId13"/>
    <p:sldId id="530" r:id="rId14"/>
    <p:sldId id="516" r:id="rId15"/>
    <p:sldId id="531" r:id="rId16"/>
    <p:sldId id="374" r:id="rId17"/>
    <p:sldId id="451" r:id="rId18"/>
    <p:sldId id="470" r:id="rId19"/>
    <p:sldId id="469" r:id="rId20"/>
    <p:sldId id="468" r:id="rId21"/>
    <p:sldId id="532" r:id="rId22"/>
    <p:sldId id="442" r:id="rId23"/>
    <p:sldId id="473" r:id="rId24"/>
    <p:sldId id="478" r:id="rId25"/>
    <p:sldId id="474" r:id="rId26"/>
    <p:sldId id="480" r:id="rId27"/>
    <p:sldId id="481" r:id="rId28"/>
    <p:sldId id="533" r:id="rId29"/>
    <p:sldId id="475" r:id="rId30"/>
    <p:sldId id="485" r:id="rId31"/>
    <p:sldId id="521" r:id="rId32"/>
    <p:sldId id="525" r:id="rId33"/>
    <p:sldId id="534" r:id="rId34"/>
    <p:sldId id="535" r:id="rId35"/>
    <p:sldId id="489" r:id="rId36"/>
    <p:sldId id="522" r:id="rId37"/>
    <p:sldId id="536" r:id="rId38"/>
    <p:sldId id="537" r:id="rId39"/>
    <p:sldId id="538" r:id="rId40"/>
    <p:sldId id="490" r:id="rId41"/>
    <p:sldId id="488" r:id="rId42"/>
    <p:sldId id="539" r:id="rId43"/>
    <p:sldId id="527" r:id="rId44"/>
    <p:sldId id="541" r:id="rId45"/>
    <p:sldId id="518" r:id="rId46"/>
    <p:sldId id="519" r:id="rId47"/>
    <p:sldId id="380" r:id="rId48"/>
    <p:sldId id="542" r:id="rId49"/>
    <p:sldId id="543" r:id="rId50"/>
    <p:sldId id="544" r:id="rId51"/>
    <p:sldId id="493" r:id="rId52"/>
    <p:sldId id="499" r:id="rId53"/>
    <p:sldId id="545" r:id="rId54"/>
    <p:sldId id="546" r:id="rId55"/>
    <p:sldId id="494" r:id="rId56"/>
    <p:sldId id="547" r:id="rId57"/>
    <p:sldId id="548" r:id="rId58"/>
    <p:sldId id="503" r:id="rId59"/>
    <p:sldId id="526" r:id="rId60"/>
    <p:sldId id="549" r:id="rId61"/>
    <p:sldId id="550" r:id="rId62"/>
    <p:sldId id="551" r:id="rId63"/>
    <p:sldId id="495" r:id="rId64"/>
    <p:sldId id="520" r:id="rId65"/>
    <p:sldId id="443" r:id="rId66"/>
    <p:sldId id="517" r:id="rId67"/>
    <p:sldId id="552" r:id="rId68"/>
    <p:sldId id="553" r:id="rId69"/>
    <p:sldId id="554" r:id="rId70"/>
    <p:sldId id="512" r:id="rId71"/>
    <p:sldId id="513" r:id="rId72"/>
    <p:sldId id="555" r:id="rId73"/>
    <p:sldId id="514" r:id="rId74"/>
    <p:sldId id="556" r:id="rId75"/>
    <p:sldId id="293"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Damron" initials="KD" lastIdx="1" clrIdx="0"/>
  <p:cmAuthor id="1" name="Skaalrud, Andra" initials="SA" lastIdx="1" clrIdx="1"/>
  <p:cmAuthor id="2" name="L.J. Baker" initials="JLB" lastIdx="16" clrIdx="2"/>
  <p:cmAuthor id="3" name="Kitty Wilson" initials="K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492C"/>
    <a:srgbClr val="BE7A00"/>
    <a:srgbClr val="0090B2"/>
    <a:srgbClr val="6CAC43"/>
    <a:srgbClr val="3EB211"/>
    <a:srgbClr val="3399D1"/>
    <a:srgbClr val="FF6600"/>
    <a:srgbClr val="7089D1"/>
    <a:srgbClr val="000099"/>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86022" autoAdjust="0"/>
  </p:normalViewPr>
  <p:slideViewPr>
    <p:cSldViewPr>
      <p:cViewPr>
        <p:scale>
          <a:sx n="60" d="100"/>
          <a:sy n="60" d="100"/>
        </p:scale>
        <p:origin x="-2160" y="-389"/>
      </p:cViewPr>
      <p:guideLst>
        <p:guide orient="horz" pos="2160"/>
        <p:guide pos="2880"/>
      </p:guideLst>
    </p:cSldViewPr>
  </p:slideViewPr>
  <p:notesTextViewPr>
    <p:cViewPr>
      <p:scale>
        <a:sx n="1" d="1"/>
        <a:sy n="1" d="1"/>
      </p:scale>
      <p:origin x="0" y="0"/>
    </p:cViewPr>
  </p:notesTextViewPr>
  <p:sorterViewPr>
    <p:cViewPr>
      <p:scale>
        <a:sx n="100" d="100"/>
        <a:sy n="100" d="100"/>
      </p:scale>
      <p:origin x="0" y="6216"/>
    </p:cViewPr>
  </p:sorterViewPr>
  <p:notesViewPr>
    <p:cSldViewPr>
      <p:cViewPr varScale="1">
        <p:scale>
          <a:sx n="86" d="100"/>
          <a:sy n="86" d="100"/>
        </p:scale>
        <p:origin x="-384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129570-4FE9-4EFE-AB1D-D0619893F080}" type="datetimeFigureOut">
              <a:rPr lang="en-US"/>
              <a:pPr>
                <a:defRPr/>
              </a:pPr>
              <a:t>10/6/2024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68C807F-9B3C-4B15-AA26-CFD76622449A}" type="slidenum">
              <a:rPr lang="en-US"/>
              <a:pPr>
                <a:defRPr/>
              </a:pPr>
              <a:t>‹#›</a:t>
            </a:fld>
            <a:endParaRPr lang="en-US" dirty="0"/>
          </a:p>
        </p:txBody>
      </p:sp>
    </p:spTree>
    <p:extLst>
      <p:ext uri="{BB962C8B-B14F-4D97-AF65-F5344CB8AC3E}">
        <p14:creationId xmlns:p14="http://schemas.microsoft.com/office/powerpoint/2010/main" xmlns="" val="2570307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A14B15-3A1D-4C79-BC06-244E7812001E}" type="datetimeFigureOut">
              <a:rPr lang="en-US"/>
              <a:pPr>
                <a:defRPr/>
              </a:pPr>
              <a:t>10/6/2024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3EEB41-BB82-48C2-8BDE-EA108DDAD1DB}" type="slidenum">
              <a:rPr lang="en-US"/>
              <a:pPr>
                <a:defRPr/>
              </a:pPr>
              <a:t>‹#›</a:t>
            </a:fld>
            <a:endParaRPr lang="en-US" dirty="0"/>
          </a:p>
        </p:txBody>
      </p:sp>
    </p:spTree>
    <p:extLst>
      <p:ext uri="{BB962C8B-B14F-4D97-AF65-F5344CB8AC3E}">
        <p14:creationId xmlns:p14="http://schemas.microsoft.com/office/powerpoint/2010/main" xmlns="" val="21023318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8A698D-0939-8B4D-8FAF-C9065760A132}" type="slidenum">
              <a:rPr lang="en-US" sz="1200">
                <a:solidFill>
                  <a:srgbClr val="000000"/>
                </a:solidFill>
                <a:latin typeface="Calibri" charset="0"/>
              </a:rPr>
              <a:pPr eaLnBrk="1" hangingPunct="1"/>
              <a:t>1</a:t>
            </a:fld>
            <a:endParaRPr lang="en-US" sz="1200" dirty="0">
              <a:solidFill>
                <a:srgbClr val="000000"/>
              </a:solidFill>
              <a:latin typeface="Calibri" charset="0"/>
            </a:endParaRPr>
          </a:p>
        </p:txBody>
      </p:sp>
    </p:spTree>
    <p:extLst>
      <p:ext uri="{BB962C8B-B14F-4D97-AF65-F5344CB8AC3E}">
        <p14:creationId xmlns:p14="http://schemas.microsoft.com/office/powerpoint/2010/main" xmlns="" val="169520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188E1-DD0F-454A-B303-358E8D5F6BD0}" type="slidenum">
              <a:rPr lang="en-US" smtClean="0">
                <a:cs typeface="Arial" charset="0"/>
              </a:rPr>
              <a:pPr fontAlgn="base">
                <a:spcBef>
                  <a:spcPct val="0"/>
                </a:spcBef>
                <a:spcAft>
                  <a:spcPct val="0"/>
                </a:spcAft>
              </a:pPr>
              <a:t>10</a:t>
            </a:fld>
            <a:endParaRPr lang="en-US" dirty="0" smtClean="0">
              <a:cs typeface="Arial" charset="0"/>
            </a:endParaRPr>
          </a:p>
        </p:txBody>
      </p:sp>
    </p:spTree>
    <p:extLst>
      <p:ext uri="{BB962C8B-B14F-4D97-AF65-F5344CB8AC3E}">
        <p14:creationId xmlns:p14="http://schemas.microsoft.com/office/powerpoint/2010/main" xmlns="" val="147209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3C1E7B-61CE-46C5-88D4-13E94164D53D}" type="slidenum">
              <a:rPr lang="en-US" smtClean="0">
                <a:cs typeface="Arial" charset="0"/>
              </a:rPr>
              <a:pPr fontAlgn="base">
                <a:spcBef>
                  <a:spcPct val="0"/>
                </a:spcBef>
                <a:spcAft>
                  <a:spcPct val="0"/>
                </a:spcAft>
              </a:pPr>
              <a:t>11</a:t>
            </a:fld>
            <a:endParaRPr lang="en-US" dirty="0" smtClean="0">
              <a:cs typeface="Arial" charset="0"/>
            </a:endParaRPr>
          </a:p>
        </p:txBody>
      </p:sp>
    </p:spTree>
    <p:extLst>
      <p:ext uri="{BB962C8B-B14F-4D97-AF65-F5344CB8AC3E}">
        <p14:creationId xmlns:p14="http://schemas.microsoft.com/office/powerpoint/2010/main" xmlns="" val="80731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12</a:t>
            </a:fld>
            <a:endParaRPr lang="en-US" dirty="0"/>
          </a:p>
        </p:txBody>
      </p:sp>
    </p:spTree>
    <p:extLst>
      <p:ext uri="{BB962C8B-B14F-4D97-AF65-F5344CB8AC3E}">
        <p14:creationId xmlns:p14="http://schemas.microsoft.com/office/powerpoint/2010/main" xmlns="" val="66662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13</a:t>
            </a:fld>
            <a:endParaRPr lang="en-US" dirty="0"/>
          </a:p>
        </p:txBody>
      </p:sp>
    </p:spTree>
    <p:extLst>
      <p:ext uri="{BB962C8B-B14F-4D97-AF65-F5344CB8AC3E}">
        <p14:creationId xmlns:p14="http://schemas.microsoft.com/office/powerpoint/2010/main" xmlns="" val="237836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14</a:t>
            </a:fld>
            <a:endParaRPr lang="en-US" dirty="0"/>
          </a:p>
        </p:txBody>
      </p:sp>
    </p:spTree>
    <p:extLst>
      <p:ext uri="{BB962C8B-B14F-4D97-AF65-F5344CB8AC3E}">
        <p14:creationId xmlns:p14="http://schemas.microsoft.com/office/powerpoint/2010/main" xmlns="" val="3234081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xmlns="" val="129592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D170C2-510A-465F-AC96-295835EF7099}" type="slidenum">
              <a:rPr lang="en-US" smtClean="0">
                <a:cs typeface="Arial" charset="0"/>
              </a:rPr>
              <a:pPr fontAlgn="base">
                <a:spcBef>
                  <a:spcPct val="0"/>
                </a:spcBef>
                <a:spcAft>
                  <a:spcPct val="0"/>
                </a:spcAft>
              </a:pPr>
              <a:t>16</a:t>
            </a:fld>
            <a:endParaRPr lang="en-US" dirty="0" smtClean="0">
              <a:cs typeface="Arial" charset="0"/>
            </a:endParaRPr>
          </a:p>
        </p:txBody>
      </p:sp>
    </p:spTree>
    <p:extLst>
      <p:ext uri="{BB962C8B-B14F-4D97-AF65-F5344CB8AC3E}">
        <p14:creationId xmlns:p14="http://schemas.microsoft.com/office/powerpoint/2010/main" xmlns="" val="2223286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669AFB-5BFA-41D3-BC03-DAE7EFB63634}" type="slidenum">
              <a:rPr lang="en-US" smtClean="0">
                <a:cs typeface="Arial" charset="0"/>
              </a:rPr>
              <a:pPr fontAlgn="base">
                <a:spcBef>
                  <a:spcPct val="0"/>
                </a:spcBef>
                <a:spcAft>
                  <a:spcPct val="0"/>
                </a:spcAft>
              </a:pPr>
              <a:t>17</a:t>
            </a:fld>
            <a:endParaRPr lang="en-US" dirty="0" smtClean="0">
              <a:cs typeface="Arial" charset="0"/>
            </a:endParaRPr>
          </a:p>
        </p:txBody>
      </p:sp>
    </p:spTree>
    <p:extLst>
      <p:ext uri="{BB962C8B-B14F-4D97-AF65-F5344CB8AC3E}">
        <p14:creationId xmlns:p14="http://schemas.microsoft.com/office/powerpoint/2010/main" xmlns="" val="341703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F142A-AA30-40F7-B4EB-A6CA1D114BE6}" type="slidenum">
              <a:rPr lang="en-US" smtClean="0">
                <a:cs typeface="Arial" charset="0"/>
              </a:rPr>
              <a:pPr fontAlgn="base">
                <a:spcBef>
                  <a:spcPct val="0"/>
                </a:spcBef>
                <a:spcAft>
                  <a:spcPct val="0"/>
                </a:spcAft>
              </a:pPr>
              <a:t>18</a:t>
            </a:fld>
            <a:endParaRPr lang="en-US" dirty="0" smtClean="0">
              <a:cs typeface="Arial" charset="0"/>
            </a:endParaRPr>
          </a:p>
        </p:txBody>
      </p:sp>
    </p:spTree>
    <p:extLst>
      <p:ext uri="{BB962C8B-B14F-4D97-AF65-F5344CB8AC3E}">
        <p14:creationId xmlns:p14="http://schemas.microsoft.com/office/powerpoint/2010/main" xmlns="" val="754446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72CBD4-7FE3-4346-BF55-8E70D7AC9FAC}" type="slidenum">
              <a:rPr lang="en-US" smtClean="0">
                <a:cs typeface="Arial" charset="0"/>
              </a:rPr>
              <a:pPr fontAlgn="base">
                <a:spcBef>
                  <a:spcPct val="0"/>
                </a:spcBef>
                <a:spcAft>
                  <a:spcPct val="0"/>
                </a:spcAft>
              </a:pPr>
              <a:t>19</a:t>
            </a:fld>
            <a:endParaRPr lang="en-US" dirty="0" smtClean="0">
              <a:cs typeface="Arial" charset="0"/>
            </a:endParaRPr>
          </a:p>
        </p:txBody>
      </p:sp>
    </p:spTree>
    <p:extLst>
      <p:ext uri="{BB962C8B-B14F-4D97-AF65-F5344CB8AC3E}">
        <p14:creationId xmlns:p14="http://schemas.microsoft.com/office/powerpoint/2010/main" xmlns="" val="387654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xmlns="" val="268352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20</a:t>
            </a:fld>
            <a:endParaRPr lang="en-US" dirty="0"/>
          </a:p>
        </p:txBody>
      </p:sp>
    </p:spTree>
    <p:extLst>
      <p:ext uri="{BB962C8B-B14F-4D97-AF65-F5344CB8AC3E}">
        <p14:creationId xmlns:p14="http://schemas.microsoft.com/office/powerpoint/2010/main" xmlns="" val="155952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xmlns="" val="912353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05315-4FA9-4775-BB30-E3CA92721394}" type="slidenum">
              <a:rPr lang="en-US" smtClean="0">
                <a:cs typeface="Arial" charset="0"/>
              </a:rPr>
              <a:pPr fontAlgn="base">
                <a:spcBef>
                  <a:spcPct val="0"/>
                </a:spcBef>
                <a:spcAft>
                  <a:spcPct val="0"/>
                </a:spcAft>
              </a:pPr>
              <a:t>22</a:t>
            </a:fld>
            <a:endParaRPr lang="en-US" dirty="0" smtClean="0">
              <a:cs typeface="Arial" charset="0"/>
            </a:endParaRPr>
          </a:p>
        </p:txBody>
      </p:sp>
    </p:spTree>
    <p:extLst>
      <p:ext uri="{BB962C8B-B14F-4D97-AF65-F5344CB8AC3E}">
        <p14:creationId xmlns:p14="http://schemas.microsoft.com/office/powerpoint/2010/main" xmlns="" val="3596559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A90B4E-AD65-464C-912E-ED912163545A}" type="slidenum">
              <a:rPr lang="en-US" smtClean="0">
                <a:cs typeface="Arial" charset="0"/>
              </a:rPr>
              <a:pPr fontAlgn="base">
                <a:spcBef>
                  <a:spcPct val="0"/>
                </a:spcBef>
                <a:spcAft>
                  <a:spcPct val="0"/>
                </a:spcAft>
              </a:pPr>
              <a:t>23</a:t>
            </a:fld>
            <a:endParaRPr lang="en-US" dirty="0" smtClean="0">
              <a:cs typeface="Arial" charset="0"/>
            </a:endParaRPr>
          </a:p>
        </p:txBody>
      </p:sp>
    </p:spTree>
    <p:extLst>
      <p:ext uri="{BB962C8B-B14F-4D97-AF65-F5344CB8AC3E}">
        <p14:creationId xmlns:p14="http://schemas.microsoft.com/office/powerpoint/2010/main" xmlns="" val="266991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5790C2-4FEB-41AB-898A-41387BDB3F6E}" type="slidenum">
              <a:rPr lang="en-US" smtClean="0">
                <a:cs typeface="Arial" charset="0"/>
              </a:rPr>
              <a:pPr fontAlgn="base">
                <a:spcBef>
                  <a:spcPct val="0"/>
                </a:spcBef>
                <a:spcAft>
                  <a:spcPct val="0"/>
                </a:spcAft>
              </a:pPr>
              <a:t>24</a:t>
            </a:fld>
            <a:endParaRPr lang="en-US" dirty="0" smtClean="0">
              <a:cs typeface="Arial" charset="0"/>
            </a:endParaRPr>
          </a:p>
        </p:txBody>
      </p:sp>
    </p:spTree>
    <p:extLst>
      <p:ext uri="{BB962C8B-B14F-4D97-AF65-F5344CB8AC3E}">
        <p14:creationId xmlns:p14="http://schemas.microsoft.com/office/powerpoint/2010/main" xmlns="" val="864826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EF8ED7-D7D5-4BA3-8318-11DCFF066466}" type="slidenum">
              <a:rPr lang="en-US" smtClean="0">
                <a:cs typeface="Arial" charset="0"/>
              </a:rPr>
              <a:pPr fontAlgn="base">
                <a:spcBef>
                  <a:spcPct val="0"/>
                </a:spcBef>
                <a:spcAft>
                  <a:spcPct val="0"/>
                </a:spcAft>
              </a:pPr>
              <a:t>25</a:t>
            </a:fld>
            <a:endParaRPr lang="en-US" dirty="0" smtClean="0">
              <a:cs typeface="Arial" charset="0"/>
            </a:endParaRPr>
          </a:p>
        </p:txBody>
      </p:sp>
    </p:spTree>
    <p:extLst>
      <p:ext uri="{BB962C8B-B14F-4D97-AF65-F5344CB8AC3E}">
        <p14:creationId xmlns:p14="http://schemas.microsoft.com/office/powerpoint/2010/main" xmlns="" val="1712581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1AE0EB-7604-4369-A427-E42B3905A315}" type="slidenum">
              <a:rPr lang="en-US" smtClean="0">
                <a:cs typeface="Arial" charset="0"/>
              </a:rPr>
              <a:pPr fontAlgn="base">
                <a:spcBef>
                  <a:spcPct val="0"/>
                </a:spcBef>
                <a:spcAft>
                  <a:spcPct val="0"/>
                </a:spcAft>
              </a:pPr>
              <a:t>26</a:t>
            </a:fld>
            <a:endParaRPr lang="en-US" dirty="0" smtClean="0">
              <a:cs typeface="Arial" charset="0"/>
            </a:endParaRPr>
          </a:p>
        </p:txBody>
      </p:sp>
    </p:spTree>
    <p:extLst>
      <p:ext uri="{BB962C8B-B14F-4D97-AF65-F5344CB8AC3E}">
        <p14:creationId xmlns:p14="http://schemas.microsoft.com/office/powerpoint/2010/main" xmlns="" val="2975579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1AE0EB-7604-4369-A427-E42B3905A315}" type="slidenum">
              <a:rPr lang="en-US" smtClean="0">
                <a:cs typeface="Arial" charset="0"/>
              </a:rPr>
              <a:pPr fontAlgn="base">
                <a:spcBef>
                  <a:spcPct val="0"/>
                </a:spcBef>
                <a:spcAft>
                  <a:spcPct val="0"/>
                </a:spcAft>
              </a:pPr>
              <a:t>27</a:t>
            </a:fld>
            <a:endParaRPr lang="en-US" dirty="0" smtClean="0">
              <a:cs typeface="Arial" charset="0"/>
            </a:endParaRPr>
          </a:p>
        </p:txBody>
      </p:sp>
    </p:spTree>
    <p:extLst>
      <p:ext uri="{BB962C8B-B14F-4D97-AF65-F5344CB8AC3E}">
        <p14:creationId xmlns:p14="http://schemas.microsoft.com/office/powerpoint/2010/main" xmlns="" val="145590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96CA48-359A-4783-9269-92022AC4575B}" type="slidenum">
              <a:rPr lang="en-US" smtClean="0">
                <a:cs typeface="Arial" charset="0"/>
              </a:rPr>
              <a:pPr fontAlgn="base">
                <a:spcBef>
                  <a:spcPct val="0"/>
                </a:spcBef>
                <a:spcAft>
                  <a:spcPct val="0"/>
                </a:spcAft>
              </a:pPr>
              <a:t>28</a:t>
            </a:fld>
            <a:endParaRPr lang="en-US" dirty="0" smtClean="0">
              <a:cs typeface="Arial" charset="0"/>
            </a:endParaRPr>
          </a:p>
        </p:txBody>
      </p:sp>
    </p:spTree>
    <p:extLst>
      <p:ext uri="{BB962C8B-B14F-4D97-AF65-F5344CB8AC3E}">
        <p14:creationId xmlns:p14="http://schemas.microsoft.com/office/powerpoint/2010/main" xmlns="" val="3144134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8BDCC-BF62-4B49-B171-F250F028C5A6}" type="slidenum">
              <a:rPr lang="en-US" smtClean="0">
                <a:cs typeface="Arial" charset="0"/>
              </a:rPr>
              <a:pPr fontAlgn="base">
                <a:spcBef>
                  <a:spcPct val="0"/>
                </a:spcBef>
                <a:spcAft>
                  <a:spcPct val="0"/>
                </a:spcAft>
              </a:pPr>
              <a:t>29</a:t>
            </a:fld>
            <a:endParaRPr lang="en-US" dirty="0" smtClean="0">
              <a:cs typeface="Arial" charset="0"/>
            </a:endParaRPr>
          </a:p>
        </p:txBody>
      </p:sp>
    </p:spTree>
    <p:extLst>
      <p:ext uri="{BB962C8B-B14F-4D97-AF65-F5344CB8AC3E}">
        <p14:creationId xmlns:p14="http://schemas.microsoft.com/office/powerpoint/2010/main" xmlns="" val="352955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xmlns="" val="3733750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8BDCC-BF62-4B49-B171-F250F028C5A6}" type="slidenum">
              <a:rPr lang="en-US" smtClean="0">
                <a:cs typeface="Arial" charset="0"/>
              </a:rPr>
              <a:pPr fontAlgn="base">
                <a:spcBef>
                  <a:spcPct val="0"/>
                </a:spcBef>
                <a:spcAft>
                  <a:spcPct val="0"/>
                </a:spcAft>
              </a:pPr>
              <a:t>30</a:t>
            </a:fld>
            <a:endParaRPr lang="en-US" dirty="0" smtClean="0">
              <a:cs typeface="Arial" charset="0"/>
            </a:endParaRPr>
          </a:p>
        </p:txBody>
      </p:sp>
    </p:spTree>
    <p:extLst>
      <p:ext uri="{BB962C8B-B14F-4D97-AF65-F5344CB8AC3E}">
        <p14:creationId xmlns:p14="http://schemas.microsoft.com/office/powerpoint/2010/main" xmlns="" val="217754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8BDCC-BF62-4B49-B171-F250F028C5A6}" type="slidenum">
              <a:rPr lang="en-US" smtClean="0">
                <a:cs typeface="Arial" charset="0"/>
              </a:rPr>
              <a:pPr fontAlgn="base">
                <a:spcBef>
                  <a:spcPct val="0"/>
                </a:spcBef>
                <a:spcAft>
                  <a:spcPct val="0"/>
                </a:spcAft>
              </a:pPr>
              <a:t>31</a:t>
            </a:fld>
            <a:endParaRPr lang="en-US" dirty="0" smtClean="0">
              <a:cs typeface="Arial" charset="0"/>
            </a:endParaRPr>
          </a:p>
        </p:txBody>
      </p:sp>
    </p:spTree>
    <p:extLst>
      <p:ext uri="{BB962C8B-B14F-4D97-AF65-F5344CB8AC3E}">
        <p14:creationId xmlns:p14="http://schemas.microsoft.com/office/powerpoint/2010/main" xmlns="" val="286680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8BDCC-BF62-4B49-B171-F250F028C5A6}" type="slidenum">
              <a:rPr lang="en-US" smtClean="0">
                <a:cs typeface="Arial" charset="0"/>
              </a:rPr>
              <a:pPr fontAlgn="base">
                <a:spcBef>
                  <a:spcPct val="0"/>
                </a:spcBef>
                <a:spcAft>
                  <a:spcPct val="0"/>
                </a:spcAft>
              </a:pPr>
              <a:t>32</a:t>
            </a:fld>
            <a:endParaRPr lang="en-US" dirty="0" smtClean="0">
              <a:cs typeface="Arial" charset="0"/>
            </a:endParaRPr>
          </a:p>
        </p:txBody>
      </p:sp>
    </p:spTree>
    <p:extLst>
      <p:ext uri="{BB962C8B-B14F-4D97-AF65-F5344CB8AC3E}">
        <p14:creationId xmlns:p14="http://schemas.microsoft.com/office/powerpoint/2010/main" xmlns="" val="144074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8BDCC-BF62-4B49-B171-F250F028C5A6}" type="slidenum">
              <a:rPr lang="en-US" smtClean="0">
                <a:cs typeface="Arial" charset="0"/>
              </a:rPr>
              <a:pPr fontAlgn="base">
                <a:spcBef>
                  <a:spcPct val="0"/>
                </a:spcBef>
                <a:spcAft>
                  <a:spcPct val="0"/>
                </a:spcAft>
              </a:pPr>
              <a:t>33</a:t>
            </a:fld>
            <a:endParaRPr lang="en-US" dirty="0" smtClean="0">
              <a:cs typeface="Arial" charset="0"/>
            </a:endParaRPr>
          </a:p>
        </p:txBody>
      </p:sp>
    </p:spTree>
    <p:extLst>
      <p:ext uri="{BB962C8B-B14F-4D97-AF65-F5344CB8AC3E}">
        <p14:creationId xmlns:p14="http://schemas.microsoft.com/office/powerpoint/2010/main" xmlns="" val="2816273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2CFD1-36FC-45D8-8008-C76D798C8ABD}" type="slidenum">
              <a:rPr lang="en-US" smtClean="0">
                <a:cs typeface="Arial" charset="0"/>
              </a:rPr>
              <a:pPr fontAlgn="base">
                <a:spcBef>
                  <a:spcPct val="0"/>
                </a:spcBef>
                <a:spcAft>
                  <a:spcPct val="0"/>
                </a:spcAft>
              </a:pPr>
              <a:t>34</a:t>
            </a:fld>
            <a:endParaRPr lang="en-US" dirty="0" smtClean="0">
              <a:cs typeface="Arial" charset="0"/>
            </a:endParaRPr>
          </a:p>
        </p:txBody>
      </p:sp>
    </p:spTree>
    <p:extLst>
      <p:ext uri="{BB962C8B-B14F-4D97-AF65-F5344CB8AC3E}">
        <p14:creationId xmlns:p14="http://schemas.microsoft.com/office/powerpoint/2010/main" xmlns="" val="1044697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2CFD1-36FC-45D8-8008-C76D798C8ABD}" type="slidenum">
              <a:rPr lang="en-US" smtClean="0">
                <a:cs typeface="Arial" charset="0"/>
              </a:rPr>
              <a:pPr fontAlgn="base">
                <a:spcBef>
                  <a:spcPct val="0"/>
                </a:spcBef>
                <a:spcAft>
                  <a:spcPct val="0"/>
                </a:spcAft>
              </a:pPr>
              <a:t>35</a:t>
            </a:fld>
            <a:endParaRPr lang="en-US" dirty="0" smtClean="0">
              <a:cs typeface="Arial" charset="0"/>
            </a:endParaRPr>
          </a:p>
        </p:txBody>
      </p:sp>
    </p:spTree>
    <p:extLst>
      <p:ext uri="{BB962C8B-B14F-4D97-AF65-F5344CB8AC3E}">
        <p14:creationId xmlns:p14="http://schemas.microsoft.com/office/powerpoint/2010/main" xmlns="" val="839392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2CFD1-36FC-45D8-8008-C76D798C8ABD}" type="slidenum">
              <a:rPr lang="en-US" smtClean="0">
                <a:cs typeface="Arial" charset="0"/>
              </a:rPr>
              <a:pPr fontAlgn="base">
                <a:spcBef>
                  <a:spcPct val="0"/>
                </a:spcBef>
                <a:spcAft>
                  <a:spcPct val="0"/>
                </a:spcAft>
              </a:pPr>
              <a:t>36</a:t>
            </a:fld>
            <a:endParaRPr lang="en-US" dirty="0" smtClean="0">
              <a:cs typeface="Arial" charset="0"/>
            </a:endParaRPr>
          </a:p>
        </p:txBody>
      </p:sp>
    </p:spTree>
    <p:extLst>
      <p:ext uri="{BB962C8B-B14F-4D97-AF65-F5344CB8AC3E}">
        <p14:creationId xmlns:p14="http://schemas.microsoft.com/office/powerpoint/2010/main" xmlns="" val="3652150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2CFD1-36FC-45D8-8008-C76D798C8ABD}" type="slidenum">
              <a:rPr lang="en-US" smtClean="0">
                <a:cs typeface="Arial" charset="0"/>
              </a:rPr>
              <a:pPr fontAlgn="base">
                <a:spcBef>
                  <a:spcPct val="0"/>
                </a:spcBef>
                <a:spcAft>
                  <a:spcPct val="0"/>
                </a:spcAft>
              </a:pPr>
              <a:t>37</a:t>
            </a:fld>
            <a:endParaRPr lang="en-US" dirty="0" smtClean="0">
              <a:cs typeface="Arial" charset="0"/>
            </a:endParaRPr>
          </a:p>
        </p:txBody>
      </p:sp>
    </p:spTree>
    <p:extLst>
      <p:ext uri="{BB962C8B-B14F-4D97-AF65-F5344CB8AC3E}">
        <p14:creationId xmlns:p14="http://schemas.microsoft.com/office/powerpoint/2010/main" xmlns="" val="1335948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2CFD1-36FC-45D8-8008-C76D798C8ABD}" type="slidenum">
              <a:rPr lang="en-US" smtClean="0">
                <a:cs typeface="Arial" charset="0"/>
              </a:rPr>
              <a:pPr fontAlgn="base">
                <a:spcBef>
                  <a:spcPct val="0"/>
                </a:spcBef>
                <a:spcAft>
                  <a:spcPct val="0"/>
                </a:spcAft>
              </a:pPr>
              <a:t>38</a:t>
            </a:fld>
            <a:endParaRPr lang="en-US" dirty="0" smtClean="0">
              <a:cs typeface="Arial" charset="0"/>
            </a:endParaRPr>
          </a:p>
        </p:txBody>
      </p:sp>
    </p:spTree>
    <p:extLst>
      <p:ext uri="{BB962C8B-B14F-4D97-AF65-F5344CB8AC3E}">
        <p14:creationId xmlns:p14="http://schemas.microsoft.com/office/powerpoint/2010/main" xmlns="" val="3693540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4DAA3D-7CB1-4F19-958E-31E92ABB4722}" type="slidenum">
              <a:rPr lang="en-US" smtClean="0">
                <a:cs typeface="Arial" charset="0"/>
              </a:rPr>
              <a:pPr fontAlgn="base">
                <a:spcBef>
                  <a:spcPct val="0"/>
                </a:spcBef>
                <a:spcAft>
                  <a:spcPct val="0"/>
                </a:spcAft>
              </a:pPr>
              <a:t>39</a:t>
            </a:fld>
            <a:endParaRPr lang="en-US" dirty="0" smtClean="0">
              <a:cs typeface="Arial" charset="0"/>
            </a:endParaRPr>
          </a:p>
        </p:txBody>
      </p:sp>
    </p:spTree>
    <p:extLst>
      <p:ext uri="{BB962C8B-B14F-4D97-AF65-F5344CB8AC3E}">
        <p14:creationId xmlns:p14="http://schemas.microsoft.com/office/powerpoint/2010/main" xmlns="" val="41304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xmlns="" val="1803982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CD136-0264-4906-9E08-E0E5A30F64EC}" type="slidenum">
              <a:rPr lang="en-US" smtClean="0">
                <a:cs typeface="Arial" charset="0"/>
              </a:rPr>
              <a:pPr fontAlgn="base">
                <a:spcBef>
                  <a:spcPct val="0"/>
                </a:spcBef>
                <a:spcAft>
                  <a:spcPct val="0"/>
                </a:spcAft>
              </a:pPr>
              <a:t>40</a:t>
            </a:fld>
            <a:endParaRPr lang="en-US" dirty="0" smtClean="0">
              <a:cs typeface="Arial" charset="0"/>
            </a:endParaRPr>
          </a:p>
        </p:txBody>
      </p:sp>
    </p:spTree>
    <p:extLst>
      <p:ext uri="{BB962C8B-B14F-4D97-AF65-F5344CB8AC3E}">
        <p14:creationId xmlns:p14="http://schemas.microsoft.com/office/powerpoint/2010/main" xmlns="" val="2081187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CD136-0264-4906-9E08-E0E5A30F64EC}" type="slidenum">
              <a:rPr lang="en-US" smtClean="0">
                <a:cs typeface="Arial" charset="0"/>
              </a:rPr>
              <a:pPr fontAlgn="base">
                <a:spcBef>
                  <a:spcPct val="0"/>
                </a:spcBef>
                <a:spcAft>
                  <a:spcPct val="0"/>
                </a:spcAft>
              </a:pPr>
              <a:t>41</a:t>
            </a:fld>
            <a:endParaRPr lang="en-US" dirty="0" smtClean="0">
              <a:cs typeface="Arial" charset="0"/>
            </a:endParaRPr>
          </a:p>
        </p:txBody>
      </p:sp>
    </p:spTree>
    <p:extLst>
      <p:ext uri="{BB962C8B-B14F-4D97-AF65-F5344CB8AC3E}">
        <p14:creationId xmlns:p14="http://schemas.microsoft.com/office/powerpoint/2010/main" xmlns="" val="3847925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CD136-0264-4906-9E08-E0E5A30F64EC}" type="slidenum">
              <a:rPr lang="en-US" smtClean="0">
                <a:cs typeface="Arial" charset="0"/>
              </a:rPr>
              <a:pPr fontAlgn="base">
                <a:spcBef>
                  <a:spcPct val="0"/>
                </a:spcBef>
                <a:spcAft>
                  <a:spcPct val="0"/>
                </a:spcAft>
              </a:pPr>
              <a:t>42</a:t>
            </a:fld>
            <a:endParaRPr lang="en-US" dirty="0" smtClean="0">
              <a:cs typeface="Arial" charset="0"/>
            </a:endParaRPr>
          </a:p>
        </p:txBody>
      </p:sp>
    </p:spTree>
    <p:extLst>
      <p:ext uri="{BB962C8B-B14F-4D97-AF65-F5344CB8AC3E}">
        <p14:creationId xmlns:p14="http://schemas.microsoft.com/office/powerpoint/2010/main" xmlns="" val="2069088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CD136-0264-4906-9E08-E0E5A30F64EC}" type="slidenum">
              <a:rPr lang="en-US" smtClean="0">
                <a:cs typeface="Arial" charset="0"/>
              </a:rPr>
              <a:pPr fontAlgn="base">
                <a:spcBef>
                  <a:spcPct val="0"/>
                </a:spcBef>
                <a:spcAft>
                  <a:spcPct val="0"/>
                </a:spcAft>
              </a:pPr>
              <a:t>43</a:t>
            </a:fld>
            <a:endParaRPr lang="en-US" dirty="0" smtClean="0">
              <a:cs typeface="Arial" charset="0"/>
            </a:endParaRPr>
          </a:p>
        </p:txBody>
      </p:sp>
    </p:spTree>
    <p:extLst>
      <p:ext uri="{BB962C8B-B14F-4D97-AF65-F5344CB8AC3E}">
        <p14:creationId xmlns:p14="http://schemas.microsoft.com/office/powerpoint/2010/main" xmlns="" val="3663654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44</a:t>
            </a:fld>
            <a:endParaRPr lang="en-US" dirty="0"/>
          </a:p>
        </p:txBody>
      </p:sp>
    </p:spTree>
    <p:extLst>
      <p:ext uri="{BB962C8B-B14F-4D97-AF65-F5344CB8AC3E}">
        <p14:creationId xmlns:p14="http://schemas.microsoft.com/office/powerpoint/2010/main" xmlns="" val="641531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45</a:t>
            </a:fld>
            <a:endParaRPr lang="en-US" dirty="0"/>
          </a:p>
        </p:txBody>
      </p:sp>
    </p:spTree>
    <p:extLst>
      <p:ext uri="{BB962C8B-B14F-4D97-AF65-F5344CB8AC3E}">
        <p14:creationId xmlns:p14="http://schemas.microsoft.com/office/powerpoint/2010/main" xmlns="" val="2540888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TextEdit="1"/>
          </p:cNvSpPr>
          <p:nvPr>
            <p:ph type="sldImg"/>
          </p:nvPr>
        </p:nvSpPr>
        <p:spPr bwMode="auto">
          <a:noFill/>
          <a:ln>
            <a:solidFill>
              <a:srgbClr val="000000"/>
            </a:solidFill>
            <a:miter lim="800000"/>
            <a:headEnd/>
            <a:tailEnd/>
          </a:ln>
        </p:spPr>
      </p:sp>
      <p:sp>
        <p:nvSpPr>
          <p:cNvPr id="148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xmlns="" val="2847807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47</a:t>
            </a:fld>
            <a:endParaRPr lang="en-US" dirty="0"/>
          </a:p>
        </p:txBody>
      </p:sp>
    </p:spTree>
    <p:extLst>
      <p:ext uri="{BB962C8B-B14F-4D97-AF65-F5344CB8AC3E}">
        <p14:creationId xmlns:p14="http://schemas.microsoft.com/office/powerpoint/2010/main" xmlns="" val="3802926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48</a:t>
            </a:fld>
            <a:endParaRPr lang="en-US" dirty="0"/>
          </a:p>
        </p:txBody>
      </p:sp>
    </p:spTree>
    <p:extLst>
      <p:ext uri="{BB962C8B-B14F-4D97-AF65-F5344CB8AC3E}">
        <p14:creationId xmlns:p14="http://schemas.microsoft.com/office/powerpoint/2010/main" xmlns="" val="232731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smtClean="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49</a:t>
            </a:fld>
            <a:endParaRPr lang="en-US" dirty="0"/>
          </a:p>
        </p:txBody>
      </p:sp>
    </p:spTree>
    <p:extLst>
      <p:ext uri="{BB962C8B-B14F-4D97-AF65-F5344CB8AC3E}">
        <p14:creationId xmlns:p14="http://schemas.microsoft.com/office/powerpoint/2010/main" xmlns="" val="108208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9DDA1C-3C7D-427A-B049-B6815DA751BA}" type="slidenum">
              <a:rPr lang="en-US" smtClean="0">
                <a:cs typeface="Arial" charset="0"/>
              </a:rPr>
              <a:pPr fontAlgn="base">
                <a:spcBef>
                  <a:spcPct val="0"/>
                </a:spcBef>
                <a:spcAft>
                  <a:spcPct val="0"/>
                </a:spcAft>
              </a:pPr>
              <a:t>5</a:t>
            </a:fld>
            <a:endParaRPr lang="en-US" dirty="0" smtClean="0">
              <a:cs typeface="Arial" charset="0"/>
            </a:endParaRPr>
          </a:p>
        </p:txBody>
      </p:sp>
    </p:spTree>
    <p:extLst>
      <p:ext uri="{BB962C8B-B14F-4D97-AF65-F5344CB8AC3E}">
        <p14:creationId xmlns:p14="http://schemas.microsoft.com/office/powerpoint/2010/main" xmlns="" val="1306477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26E62F-81D0-46B2-BC26-01A6768BDB05}" type="slidenum">
              <a:rPr lang="en-US" smtClean="0">
                <a:cs typeface="Arial" charset="0"/>
              </a:rPr>
              <a:pPr fontAlgn="base">
                <a:spcBef>
                  <a:spcPct val="0"/>
                </a:spcBef>
                <a:spcAft>
                  <a:spcPct val="0"/>
                </a:spcAft>
              </a:pPr>
              <a:t>50</a:t>
            </a:fld>
            <a:endParaRPr lang="en-US" dirty="0" smtClean="0">
              <a:cs typeface="Arial" charset="0"/>
            </a:endParaRPr>
          </a:p>
        </p:txBody>
      </p:sp>
    </p:spTree>
    <p:extLst>
      <p:ext uri="{BB962C8B-B14F-4D97-AF65-F5344CB8AC3E}">
        <p14:creationId xmlns:p14="http://schemas.microsoft.com/office/powerpoint/2010/main" xmlns="" val="2940602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861CF5-8A48-488B-9A9E-222E54233954}" type="slidenum">
              <a:rPr lang="en-US" smtClean="0">
                <a:cs typeface="Arial" charset="0"/>
              </a:rPr>
              <a:pPr fontAlgn="base">
                <a:spcBef>
                  <a:spcPct val="0"/>
                </a:spcBef>
                <a:spcAft>
                  <a:spcPct val="0"/>
                </a:spcAft>
              </a:pPr>
              <a:t>51</a:t>
            </a:fld>
            <a:endParaRPr lang="en-US" dirty="0" smtClean="0">
              <a:cs typeface="Arial" charset="0"/>
            </a:endParaRPr>
          </a:p>
        </p:txBody>
      </p:sp>
    </p:spTree>
    <p:extLst>
      <p:ext uri="{BB962C8B-B14F-4D97-AF65-F5344CB8AC3E}">
        <p14:creationId xmlns:p14="http://schemas.microsoft.com/office/powerpoint/2010/main" xmlns="" val="248308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52</a:t>
            </a:fld>
            <a:endParaRPr lang="en-US" dirty="0"/>
          </a:p>
        </p:txBody>
      </p:sp>
    </p:spTree>
    <p:extLst>
      <p:ext uri="{BB962C8B-B14F-4D97-AF65-F5344CB8AC3E}">
        <p14:creationId xmlns:p14="http://schemas.microsoft.com/office/powerpoint/2010/main" xmlns="" val="3115051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53</a:t>
            </a:fld>
            <a:endParaRPr lang="en-US" dirty="0"/>
          </a:p>
        </p:txBody>
      </p:sp>
    </p:spTree>
    <p:extLst>
      <p:ext uri="{BB962C8B-B14F-4D97-AF65-F5344CB8AC3E}">
        <p14:creationId xmlns:p14="http://schemas.microsoft.com/office/powerpoint/2010/main" xmlns="" val="3935669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D0255-B920-455D-9EF7-319538D40E3E}" type="slidenum">
              <a:rPr lang="en-US" smtClean="0">
                <a:cs typeface="Arial" charset="0"/>
              </a:rPr>
              <a:pPr fontAlgn="base">
                <a:spcBef>
                  <a:spcPct val="0"/>
                </a:spcBef>
                <a:spcAft>
                  <a:spcPct val="0"/>
                </a:spcAft>
              </a:pPr>
              <a:t>54</a:t>
            </a:fld>
            <a:endParaRPr lang="en-US" dirty="0" smtClean="0">
              <a:cs typeface="Arial" charset="0"/>
            </a:endParaRPr>
          </a:p>
        </p:txBody>
      </p:sp>
    </p:spTree>
    <p:extLst>
      <p:ext uri="{BB962C8B-B14F-4D97-AF65-F5344CB8AC3E}">
        <p14:creationId xmlns:p14="http://schemas.microsoft.com/office/powerpoint/2010/main" xmlns="" val="1695834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D0255-B920-455D-9EF7-319538D40E3E}" type="slidenum">
              <a:rPr lang="en-US" smtClean="0">
                <a:cs typeface="Arial" charset="0"/>
              </a:rPr>
              <a:pPr fontAlgn="base">
                <a:spcBef>
                  <a:spcPct val="0"/>
                </a:spcBef>
                <a:spcAft>
                  <a:spcPct val="0"/>
                </a:spcAft>
              </a:pPr>
              <a:t>55</a:t>
            </a:fld>
            <a:endParaRPr lang="en-US" dirty="0" smtClean="0">
              <a:cs typeface="Arial" charset="0"/>
            </a:endParaRPr>
          </a:p>
        </p:txBody>
      </p:sp>
    </p:spTree>
    <p:extLst>
      <p:ext uri="{BB962C8B-B14F-4D97-AF65-F5344CB8AC3E}">
        <p14:creationId xmlns:p14="http://schemas.microsoft.com/office/powerpoint/2010/main" xmlns="" val="569061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D0255-B920-455D-9EF7-319538D40E3E}" type="slidenum">
              <a:rPr lang="en-US" smtClean="0">
                <a:cs typeface="Arial" charset="0"/>
              </a:rPr>
              <a:pPr fontAlgn="base">
                <a:spcBef>
                  <a:spcPct val="0"/>
                </a:spcBef>
                <a:spcAft>
                  <a:spcPct val="0"/>
                </a:spcAft>
              </a:pPr>
              <a:t>56</a:t>
            </a:fld>
            <a:endParaRPr lang="en-US" dirty="0" smtClean="0">
              <a:cs typeface="Arial" charset="0"/>
            </a:endParaRPr>
          </a:p>
        </p:txBody>
      </p:sp>
    </p:spTree>
    <p:extLst>
      <p:ext uri="{BB962C8B-B14F-4D97-AF65-F5344CB8AC3E}">
        <p14:creationId xmlns:p14="http://schemas.microsoft.com/office/powerpoint/2010/main" xmlns="" val="3858305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B738D-331D-44AA-9249-9209E2895085}" type="slidenum">
              <a:rPr lang="en-US" smtClean="0">
                <a:cs typeface="Arial" charset="0"/>
              </a:rPr>
              <a:pPr fontAlgn="base">
                <a:spcBef>
                  <a:spcPct val="0"/>
                </a:spcBef>
                <a:spcAft>
                  <a:spcPct val="0"/>
                </a:spcAft>
              </a:pPr>
              <a:t>57</a:t>
            </a:fld>
            <a:endParaRPr lang="en-US" dirty="0" smtClean="0">
              <a:cs typeface="Arial" charset="0"/>
            </a:endParaRPr>
          </a:p>
        </p:txBody>
      </p:sp>
    </p:spTree>
    <p:extLst>
      <p:ext uri="{BB962C8B-B14F-4D97-AF65-F5344CB8AC3E}">
        <p14:creationId xmlns:p14="http://schemas.microsoft.com/office/powerpoint/2010/main" xmlns="" val="1428612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B738D-331D-44AA-9249-9209E2895085}" type="slidenum">
              <a:rPr lang="en-US" smtClean="0">
                <a:cs typeface="Arial" charset="0"/>
              </a:rPr>
              <a:pPr fontAlgn="base">
                <a:spcBef>
                  <a:spcPct val="0"/>
                </a:spcBef>
                <a:spcAft>
                  <a:spcPct val="0"/>
                </a:spcAft>
              </a:pPr>
              <a:t>58</a:t>
            </a:fld>
            <a:endParaRPr lang="en-US" dirty="0" smtClean="0">
              <a:cs typeface="Arial" charset="0"/>
            </a:endParaRPr>
          </a:p>
        </p:txBody>
      </p:sp>
    </p:spTree>
    <p:extLst>
      <p:ext uri="{BB962C8B-B14F-4D97-AF65-F5344CB8AC3E}">
        <p14:creationId xmlns:p14="http://schemas.microsoft.com/office/powerpoint/2010/main" xmlns="" val="654335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B738D-331D-44AA-9249-9209E2895085}" type="slidenum">
              <a:rPr lang="en-US" smtClean="0">
                <a:cs typeface="Arial" charset="0"/>
              </a:rPr>
              <a:pPr fontAlgn="base">
                <a:spcBef>
                  <a:spcPct val="0"/>
                </a:spcBef>
                <a:spcAft>
                  <a:spcPct val="0"/>
                </a:spcAft>
              </a:pPr>
              <a:t>59</a:t>
            </a:fld>
            <a:endParaRPr lang="en-US" dirty="0" smtClean="0">
              <a:cs typeface="Arial" charset="0"/>
            </a:endParaRPr>
          </a:p>
        </p:txBody>
      </p:sp>
    </p:spTree>
    <p:extLst>
      <p:ext uri="{BB962C8B-B14F-4D97-AF65-F5344CB8AC3E}">
        <p14:creationId xmlns:p14="http://schemas.microsoft.com/office/powerpoint/2010/main" xmlns="" val="242106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6</a:t>
            </a:fld>
            <a:endParaRPr lang="en-US" dirty="0"/>
          </a:p>
        </p:txBody>
      </p:sp>
    </p:spTree>
    <p:extLst>
      <p:ext uri="{BB962C8B-B14F-4D97-AF65-F5344CB8AC3E}">
        <p14:creationId xmlns:p14="http://schemas.microsoft.com/office/powerpoint/2010/main" xmlns="" val="27160947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B738D-331D-44AA-9249-9209E2895085}" type="slidenum">
              <a:rPr lang="en-US" smtClean="0">
                <a:cs typeface="Arial" charset="0"/>
              </a:rPr>
              <a:pPr fontAlgn="base">
                <a:spcBef>
                  <a:spcPct val="0"/>
                </a:spcBef>
                <a:spcAft>
                  <a:spcPct val="0"/>
                </a:spcAft>
              </a:pPr>
              <a:t>60</a:t>
            </a:fld>
            <a:endParaRPr lang="en-US" dirty="0" smtClean="0">
              <a:cs typeface="Arial" charset="0"/>
            </a:endParaRPr>
          </a:p>
        </p:txBody>
      </p:sp>
    </p:spTree>
    <p:extLst>
      <p:ext uri="{BB962C8B-B14F-4D97-AF65-F5344CB8AC3E}">
        <p14:creationId xmlns:p14="http://schemas.microsoft.com/office/powerpoint/2010/main" xmlns="" val="18092342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B738D-331D-44AA-9249-9209E2895085}" type="slidenum">
              <a:rPr lang="en-US" smtClean="0">
                <a:cs typeface="Arial" charset="0"/>
              </a:rPr>
              <a:pPr fontAlgn="base">
                <a:spcBef>
                  <a:spcPct val="0"/>
                </a:spcBef>
                <a:spcAft>
                  <a:spcPct val="0"/>
                </a:spcAft>
              </a:pPr>
              <a:t>61</a:t>
            </a:fld>
            <a:endParaRPr lang="en-US" dirty="0" smtClean="0">
              <a:cs typeface="Arial" charset="0"/>
            </a:endParaRPr>
          </a:p>
        </p:txBody>
      </p:sp>
    </p:spTree>
    <p:extLst>
      <p:ext uri="{BB962C8B-B14F-4D97-AF65-F5344CB8AC3E}">
        <p14:creationId xmlns:p14="http://schemas.microsoft.com/office/powerpoint/2010/main" xmlns="" val="3060354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1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3A33A1-B43F-4B8D-8F39-0F2942987E6B}" type="slidenum">
              <a:rPr lang="en-US" smtClean="0">
                <a:cs typeface="Arial" charset="0"/>
              </a:rPr>
              <a:pPr fontAlgn="base">
                <a:spcBef>
                  <a:spcPct val="0"/>
                </a:spcBef>
                <a:spcAft>
                  <a:spcPct val="0"/>
                </a:spcAft>
              </a:pPr>
              <a:t>62</a:t>
            </a:fld>
            <a:endParaRPr lang="en-US" dirty="0" smtClean="0">
              <a:cs typeface="Arial" charset="0"/>
            </a:endParaRPr>
          </a:p>
        </p:txBody>
      </p:sp>
    </p:spTree>
    <p:extLst>
      <p:ext uri="{BB962C8B-B14F-4D97-AF65-F5344CB8AC3E}">
        <p14:creationId xmlns:p14="http://schemas.microsoft.com/office/powerpoint/2010/main" xmlns="" val="16851743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1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3A33A1-B43F-4B8D-8F39-0F2942987E6B}" type="slidenum">
              <a:rPr lang="en-US" smtClean="0">
                <a:cs typeface="Arial" charset="0"/>
              </a:rPr>
              <a:pPr fontAlgn="base">
                <a:spcBef>
                  <a:spcPct val="0"/>
                </a:spcBef>
                <a:spcAft>
                  <a:spcPct val="0"/>
                </a:spcAft>
              </a:pPr>
              <a:t>63</a:t>
            </a:fld>
            <a:endParaRPr lang="en-US" dirty="0" smtClean="0">
              <a:cs typeface="Arial" charset="0"/>
            </a:endParaRPr>
          </a:p>
        </p:txBody>
      </p:sp>
    </p:spTree>
    <p:extLst>
      <p:ext uri="{BB962C8B-B14F-4D97-AF65-F5344CB8AC3E}">
        <p14:creationId xmlns:p14="http://schemas.microsoft.com/office/powerpoint/2010/main" xmlns="" val="29408924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TextEdit="1"/>
          </p:cNvSpPr>
          <p:nvPr>
            <p:ph type="sldImg"/>
          </p:nvPr>
        </p:nvSpPr>
        <p:spPr bwMode="auto">
          <a:noFill/>
          <a:ln>
            <a:solidFill>
              <a:srgbClr val="000000"/>
            </a:solidFill>
            <a:miter lim="800000"/>
            <a:headEnd/>
            <a:tailEnd/>
          </a:ln>
        </p:spPr>
      </p:sp>
      <p:sp>
        <p:nvSpPr>
          <p:cNvPr id="186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xmlns="" val="4186109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65</a:t>
            </a:fld>
            <a:endParaRPr lang="en-US" dirty="0"/>
          </a:p>
        </p:txBody>
      </p:sp>
    </p:spTree>
    <p:extLst>
      <p:ext uri="{BB962C8B-B14F-4D97-AF65-F5344CB8AC3E}">
        <p14:creationId xmlns:p14="http://schemas.microsoft.com/office/powerpoint/2010/main" xmlns="" val="448798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66</a:t>
            </a:fld>
            <a:endParaRPr lang="en-US" dirty="0"/>
          </a:p>
        </p:txBody>
      </p:sp>
    </p:spTree>
    <p:extLst>
      <p:ext uri="{BB962C8B-B14F-4D97-AF65-F5344CB8AC3E}">
        <p14:creationId xmlns:p14="http://schemas.microsoft.com/office/powerpoint/2010/main" xmlns="" val="9918823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EEB41-BB82-48C2-8BDE-EA108DDAD1DB}" type="slidenum">
              <a:rPr lang="en-US" smtClean="0"/>
              <a:pPr>
                <a:defRPr/>
              </a:pPr>
              <a:t>67</a:t>
            </a:fld>
            <a:endParaRPr lang="en-US" dirty="0"/>
          </a:p>
        </p:txBody>
      </p:sp>
    </p:spTree>
    <p:extLst>
      <p:ext uri="{BB962C8B-B14F-4D97-AF65-F5344CB8AC3E}">
        <p14:creationId xmlns:p14="http://schemas.microsoft.com/office/powerpoint/2010/main" xmlns="" val="1040465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6036AC-4ABA-45B4-A0FA-9DED58044488}" type="slidenum">
              <a:rPr lang="en-US" smtClean="0">
                <a:cs typeface="Arial" charset="0"/>
              </a:rPr>
              <a:pPr fontAlgn="base">
                <a:spcBef>
                  <a:spcPct val="0"/>
                </a:spcBef>
                <a:spcAft>
                  <a:spcPct val="0"/>
                </a:spcAft>
              </a:pPr>
              <a:t>68</a:t>
            </a:fld>
            <a:endParaRPr lang="en-US" dirty="0" smtClean="0">
              <a:cs typeface="Arial" charset="0"/>
            </a:endParaRPr>
          </a:p>
        </p:txBody>
      </p:sp>
    </p:spTree>
    <p:extLst>
      <p:ext uri="{BB962C8B-B14F-4D97-AF65-F5344CB8AC3E}">
        <p14:creationId xmlns:p14="http://schemas.microsoft.com/office/powerpoint/2010/main" xmlns="" val="13216489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6036AC-4ABA-45B4-A0FA-9DED58044488}" type="slidenum">
              <a:rPr lang="en-US" smtClean="0">
                <a:cs typeface="Arial" charset="0"/>
              </a:rPr>
              <a:pPr fontAlgn="base">
                <a:spcBef>
                  <a:spcPct val="0"/>
                </a:spcBef>
                <a:spcAft>
                  <a:spcPct val="0"/>
                </a:spcAft>
              </a:pPr>
              <a:t>69</a:t>
            </a:fld>
            <a:endParaRPr lang="en-US" dirty="0" smtClean="0">
              <a:cs typeface="Arial" charset="0"/>
            </a:endParaRPr>
          </a:p>
        </p:txBody>
      </p:sp>
    </p:spTree>
    <p:extLst>
      <p:ext uri="{BB962C8B-B14F-4D97-AF65-F5344CB8AC3E}">
        <p14:creationId xmlns:p14="http://schemas.microsoft.com/office/powerpoint/2010/main" xmlns="" val="275508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C43C2C-29A7-42FF-8344-9F2BFAC00200}" type="slidenum">
              <a:rPr lang="en-US" smtClean="0">
                <a:cs typeface="Arial" charset="0"/>
              </a:rPr>
              <a:pPr fontAlgn="base">
                <a:spcBef>
                  <a:spcPct val="0"/>
                </a:spcBef>
                <a:spcAft>
                  <a:spcPct val="0"/>
                </a:spcAft>
              </a:pPr>
              <a:t>7</a:t>
            </a:fld>
            <a:endParaRPr lang="en-US" dirty="0" smtClean="0">
              <a:cs typeface="Arial" charset="0"/>
            </a:endParaRPr>
          </a:p>
        </p:txBody>
      </p:sp>
    </p:spTree>
    <p:extLst>
      <p:ext uri="{BB962C8B-B14F-4D97-AF65-F5344CB8AC3E}">
        <p14:creationId xmlns:p14="http://schemas.microsoft.com/office/powerpoint/2010/main" xmlns="" val="2716841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6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0B8D41-3120-4164-91CE-31AB993FF7ED}" type="slidenum">
              <a:rPr lang="en-US" smtClean="0">
                <a:cs typeface="Arial" charset="0"/>
              </a:rPr>
              <a:pPr fontAlgn="base">
                <a:spcBef>
                  <a:spcPct val="0"/>
                </a:spcBef>
                <a:spcAft>
                  <a:spcPct val="0"/>
                </a:spcAft>
              </a:pPr>
              <a:t>70</a:t>
            </a:fld>
            <a:endParaRPr lang="en-US" dirty="0" smtClean="0">
              <a:cs typeface="Arial" charset="0"/>
            </a:endParaRPr>
          </a:p>
        </p:txBody>
      </p:sp>
    </p:spTree>
    <p:extLst>
      <p:ext uri="{BB962C8B-B14F-4D97-AF65-F5344CB8AC3E}">
        <p14:creationId xmlns:p14="http://schemas.microsoft.com/office/powerpoint/2010/main" xmlns="" val="7555423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6036AC-4ABA-45B4-A0FA-9DED58044488}" type="slidenum">
              <a:rPr lang="en-US" smtClean="0">
                <a:cs typeface="Arial" charset="0"/>
              </a:rPr>
              <a:pPr fontAlgn="base">
                <a:spcBef>
                  <a:spcPct val="0"/>
                </a:spcBef>
                <a:spcAft>
                  <a:spcPct val="0"/>
                </a:spcAft>
              </a:pPr>
              <a:t>71</a:t>
            </a:fld>
            <a:endParaRPr lang="en-US" dirty="0" smtClean="0">
              <a:cs typeface="Arial" charset="0"/>
            </a:endParaRPr>
          </a:p>
        </p:txBody>
      </p:sp>
    </p:spTree>
    <p:extLst>
      <p:ext uri="{BB962C8B-B14F-4D97-AF65-F5344CB8AC3E}">
        <p14:creationId xmlns:p14="http://schemas.microsoft.com/office/powerpoint/2010/main" xmlns="" val="40011117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9AABC2-E5CC-4EFD-A736-76784F461A1C}" type="slidenum">
              <a:rPr lang="en-US" smtClean="0">
                <a:cs typeface="Arial" charset="0"/>
              </a:rPr>
              <a:pPr fontAlgn="base">
                <a:spcBef>
                  <a:spcPct val="0"/>
                </a:spcBef>
                <a:spcAft>
                  <a:spcPct val="0"/>
                </a:spcAft>
              </a:pPr>
              <a:t>72</a:t>
            </a:fld>
            <a:endParaRPr lang="en-US" dirty="0" smtClean="0">
              <a:cs typeface="Arial" charset="0"/>
            </a:endParaRPr>
          </a:p>
        </p:txBody>
      </p:sp>
    </p:spTree>
    <p:extLst>
      <p:ext uri="{BB962C8B-B14F-4D97-AF65-F5344CB8AC3E}">
        <p14:creationId xmlns:p14="http://schemas.microsoft.com/office/powerpoint/2010/main" xmlns="" val="39092679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6036AC-4ABA-45B4-A0FA-9DED58044488}" type="slidenum">
              <a:rPr lang="en-US" smtClean="0">
                <a:cs typeface="Arial" charset="0"/>
              </a:rPr>
              <a:pPr fontAlgn="base">
                <a:spcBef>
                  <a:spcPct val="0"/>
                </a:spcBef>
                <a:spcAft>
                  <a:spcPct val="0"/>
                </a:spcAft>
              </a:pPr>
              <a:t>73</a:t>
            </a:fld>
            <a:endParaRPr lang="en-US" dirty="0" smtClean="0">
              <a:cs typeface="Arial" charset="0"/>
            </a:endParaRPr>
          </a:p>
        </p:txBody>
      </p:sp>
    </p:spTree>
    <p:extLst>
      <p:ext uri="{BB962C8B-B14F-4D97-AF65-F5344CB8AC3E}">
        <p14:creationId xmlns:p14="http://schemas.microsoft.com/office/powerpoint/2010/main" xmlns="" val="16982288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TextEdit="1"/>
          </p:cNvSpPr>
          <p:nvPr>
            <p:ph type="sldImg"/>
          </p:nvPr>
        </p:nvSpPr>
        <p:spPr bwMode="auto">
          <a:noFill/>
          <a:ln>
            <a:solidFill>
              <a:srgbClr val="000000"/>
            </a:solidFill>
            <a:miter lim="800000"/>
            <a:headEnd/>
            <a:tailEnd/>
          </a:ln>
        </p:spPr>
      </p:sp>
      <p:sp>
        <p:nvSpPr>
          <p:cNvPr id="206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xmlns="" val="288119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42FF24-0FF8-449E-AA5A-634058A83878}" type="slidenum">
              <a:rPr lang="en-US" smtClean="0">
                <a:cs typeface="Arial" charset="0"/>
              </a:rPr>
              <a:pPr fontAlgn="base">
                <a:spcBef>
                  <a:spcPct val="0"/>
                </a:spcBef>
                <a:spcAft>
                  <a:spcPct val="0"/>
                </a:spcAft>
              </a:pPr>
              <a:t>8</a:t>
            </a:fld>
            <a:endParaRPr lang="en-US" dirty="0" smtClean="0">
              <a:cs typeface="Arial" charset="0"/>
            </a:endParaRPr>
          </a:p>
        </p:txBody>
      </p:sp>
    </p:spTree>
    <p:extLst>
      <p:ext uri="{BB962C8B-B14F-4D97-AF65-F5344CB8AC3E}">
        <p14:creationId xmlns:p14="http://schemas.microsoft.com/office/powerpoint/2010/main" xmlns="" val="290457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188E1-DD0F-454A-B303-358E8D5F6BD0}" type="slidenum">
              <a:rPr lang="en-US" smtClean="0">
                <a:cs typeface="Arial" charset="0"/>
              </a:rPr>
              <a:pPr fontAlgn="base">
                <a:spcBef>
                  <a:spcPct val="0"/>
                </a:spcBef>
                <a:spcAft>
                  <a:spcPct val="0"/>
                </a:spcAft>
              </a:pPr>
              <a:t>9</a:t>
            </a:fld>
            <a:endParaRPr lang="en-US" dirty="0" smtClean="0">
              <a:cs typeface="Arial" charset="0"/>
            </a:endParaRPr>
          </a:p>
        </p:txBody>
      </p:sp>
    </p:spTree>
    <p:extLst>
      <p:ext uri="{BB962C8B-B14F-4D97-AF65-F5344CB8AC3E}">
        <p14:creationId xmlns:p14="http://schemas.microsoft.com/office/powerpoint/2010/main" xmlns="" val="8287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1954CA-1BF0-4641-B99C-2D2FE89BE8AB}" type="datetime1">
              <a:rPr lang="en-US" smtClean="0"/>
              <a:pPr/>
              <a:t>10/6/2024</a:t>
            </a:fld>
            <a:endParaRPr lang="en-US" dirty="0"/>
          </a:p>
        </p:txBody>
      </p:sp>
      <p:sp>
        <p:nvSpPr>
          <p:cNvPr id="6" name="Slide Number Placeholder 5"/>
          <p:cNvSpPr>
            <a:spLocks noGrp="1"/>
          </p:cNvSpPr>
          <p:nvPr>
            <p:ph type="sldNum" sz="quarter" idx="12"/>
          </p:nvPr>
        </p:nvSpPr>
        <p:spPr/>
        <p:txBody>
          <a:bodyPr/>
          <a:lstStyle/>
          <a:p>
            <a:pPr>
              <a:defRPr/>
            </a:pPr>
            <a:r>
              <a:rPr lang="en-US" dirty="0" smtClean="0"/>
              <a:t>8-</a:t>
            </a:r>
            <a:fld id="{54FA5866-2624-45D5-98DB-D9C65E10B939}" type="slidenum">
              <a:rPr lang="en-US" smtClean="0"/>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3009156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ACA52-1B61-2049-8402-6B7B3A6EC3AC}" type="datetime1">
              <a:rPr lang="en-US" smtClean="0"/>
              <a:pPr/>
              <a:t>10/6/2024</a:t>
            </a:fld>
            <a:endParaRPr lang="en-US" dirty="0"/>
          </a:p>
        </p:txBody>
      </p:sp>
      <p:sp>
        <p:nvSpPr>
          <p:cNvPr id="6" name="Slide Number Placeholder 5"/>
          <p:cNvSpPr>
            <a:spLocks noGrp="1"/>
          </p:cNvSpPr>
          <p:nvPr>
            <p:ph type="sldNum" sz="quarter" idx="12"/>
          </p:nvPr>
        </p:nvSpPr>
        <p:spPr/>
        <p:txBody>
          <a:bodyPr/>
          <a:lstStyle/>
          <a:p>
            <a:pPr>
              <a:defRPr/>
            </a:pPr>
            <a:r>
              <a:rPr lang="en-US" dirty="0" smtClean="0"/>
              <a:t>8-</a:t>
            </a:r>
            <a:fld id="{0106569F-A0A2-4194-A629-17C5F31A163D}" type="slidenum">
              <a:rPr lang="en-US" smtClean="0"/>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3806964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E6E59-0692-734C-A111-488D17098B7F}" type="datetime1">
              <a:rPr lang="en-US" smtClean="0"/>
              <a:pPr/>
              <a:t>10/6/2024</a:t>
            </a:fld>
            <a:endParaRPr lang="en-US" dirty="0"/>
          </a:p>
        </p:txBody>
      </p:sp>
      <p:sp>
        <p:nvSpPr>
          <p:cNvPr id="6" name="Slide Number Placeholder 5"/>
          <p:cNvSpPr>
            <a:spLocks noGrp="1"/>
          </p:cNvSpPr>
          <p:nvPr>
            <p:ph type="sldNum" sz="quarter" idx="12"/>
          </p:nvPr>
        </p:nvSpPr>
        <p:spPr/>
        <p:txBody>
          <a:bodyPr/>
          <a:lstStyle/>
          <a:p>
            <a:pPr>
              <a:defRPr/>
            </a:pPr>
            <a:r>
              <a:rPr lang="en-US" dirty="0" smtClean="0"/>
              <a:t>8-</a:t>
            </a:r>
            <a:fld id="{FCB73C8C-9DB9-4711-93FD-E80095DBB4D5}" type="slidenum">
              <a:rPr lang="en-US" smtClean="0"/>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981099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92ED674F-04B4-EE44-AF72-94C0E499EEF5}" type="datetime1">
              <a:rPr lang="en-US"/>
              <a:pPr>
                <a:defRPr/>
              </a:pPr>
              <a:t>10/6/2024</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CD97E76D-2BDC-7441-8E0A-662E1D200689}"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131130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16373866-2450-6241-BA82-76CF2F83F9AA}" type="datetime1">
              <a:rPr lang="en-US"/>
              <a:pPr>
                <a:defRPr/>
              </a:pPr>
              <a:t>10/6/2024</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70E20D83-364A-8447-BF3B-4CABBA5A7D04}"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2662560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59698F4B-2DDF-5747-A8B8-AF2593121CC0}" type="datetime1">
              <a:rPr lang="en-US"/>
              <a:pPr>
                <a:defRPr/>
              </a:pPr>
              <a:t>10/6/2024</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575A01DE-DB2D-374F-8780-0FA825D87EB2}"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4298805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ＭＳ Ｐゴシック" charset="0"/>
              </a:defRPr>
            </a:lvl1pPr>
          </a:lstStyle>
          <a:p>
            <a:pPr>
              <a:defRPr/>
            </a:pPr>
            <a:fld id="{10EDEFF7-A2D7-6E4B-B483-B4671ABD7CF7}" type="datetime1">
              <a:rPr lang="en-US"/>
              <a:pPr>
                <a:defRPr/>
              </a:pPr>
              <a:t>10/6/2024</a:t>
            </a:fld>
            <a:endParaRPr lang="en-US" dirty="0"/>
          </a:p>
        </p:txBody>
      </p:sp>
      <p:sp>
        <p:nvSpPr>
          <p:cNvPr id="6" name="Slide Number Placeholder 6"/>
          <p:cNvSpPr>
            <a:spLocks noGrp="1"/>
          </p:cNvSpPr>
          <p:nvPr>
            <p:ph type="sldNum" sz="quarter" idx="11"/>
          </p:nvPr>
        </p:nvSpPr>
        <p:spPr/>
        <p:txBody>
          <a:bodyPr/>
          <a:lstStyle>
            <a:lvl1pPr>
              <a:defRPr>
                <a:ea typeface="ＭＳ Ｐゴシック" charset="0"/>
              </a:defRPr>
            </a:lvl1pPr>
          </a:lstStyle>
          <a:p>
            <a:pPr>
              <a:defRPr/>
            </a:pPr>
            <a:r>
              <a:rPr lang="en-US" dirty="0"/>
              <a:t>15-</a:t>
            </a:r>
            <a:fld id="{7B3A9EC1-162E-774D-BBB1-8150D44A1589}" type="slidenum">
              <a:rPr lang="en-US"/>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41571287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ＭＳ Ｐゴシック" charset="0"/>
              </a:defRPr>
            </a:lvl1pPr>
          </a:lstStyle>
          <a:p>
            <a:pPr>
              <a:defRPr/>
            </a:pPr>
            <a:fld id="{3D31EC58-99D3-174B-B306-C1B9630792CD}" type="datetime1">
              <a:rPr lang="en-US"/>
              <a:pPr>
                <a:defRPr/>
              </a:pPr>
              <a:t>10/6/2024</a:t>
            </a:fld>
            <a:endParaRPr lang="en-US" dirty="0"/>
          </a:p>
        </p:txBody>
      </p:sp>
      <p:sp>
        <p:nvSpPr>
          <p:cNvPr id="8" name="Slide Number Placeholder 8"/>
          <p:cNvSpPr>
            <a:spLocks noGrp="1"/>
          </p:cNvSpPr>
          <p:nvPr>
            <p:ph type="sldNum" sz="quarter" idx="11"/>
          </p:nvPr>
        </p:nvSpPr>
        <p:spPr/>
        <p:txBody>
          <a:bodyPr/>
          <a:lstStyle>
            <a:lvl1pPr>
              <a:defRPr>
                <a:ea typeface="ＭＳ Ｐゴシック" charset="0"/>
              </a:defRPr>
            </a:lvl1pPr>
          </a:lstStyle>
          <a:p>
            <a:pPr>
              <a:defRPr/>
            </a:pPr>
            <a:r>
              <a:rPr lang="en-US" dirty="0"/>
              <a:t>15-</a:t>
            </a:r>
            <a:fld id="{16D3A421-9596-C047-BC0D-5B85A0220300}" type="slidenum">
              <a:rPr lang="en-US"/>
              <a:pPr>
                <a:defRPr/>
              </a:pPr>
              <a:t>‹#›</a:t>
            </a:fld>
            <a:endParaRPr lang="en-US" dirty="0"/>
          </a:p>
        </p:txBody>
      </p:sp>
      <p:sp>
        <p:nvSpPr>
          <p:cNvPr id="9" name="Footer Placeholder 4"/>
          <p:cNvSpPr>
            <a:spLocks noGrp="1"/>
          </p:cNvSpPr>
          <p:nvPr>
            <p:ph type="ftr" sz="quarter" idx="12"/>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20272198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ea typeface="ＭＳ Ｐゴシック" charset="0"/>
              </a:defRPr>
            </a:lvl1pPr>
          </a:lstStyle>
          <a:p>
            <a:pPr>
              <a:defRPr/>
            </a:pPr>
            <a:fld id="{41ECF473-0C7E-994F-AC55-007DFCD50254}" type="datetime1">
              <a:rPr lang="en-US"/>
              <a:pPr>
                <a:defRPr/>
              </a:pPr>
              <a:t>10/6/2024</a:t>
            </a:fld>
            <a:endParaRPr lang="en-US" dirty="0"/>
          </a:p>
        </p:txBody>
      </p:sp>
      <p:sp>
        <p:nvSpPr>
          <p:cNvPr id="4" name="Slide Number Placeholder 4"/>
          <p:cNvSpPr>
            <a:spLocks noGrp="1"/>
          </p:cNvSpPr>
          <p:nvPr>
            <p:ph type="sldNum" sz="quarter" idx="11"/>
          </p:nvPr>
        </p:nvSpPr>
        <p:spPr/>
        <p:txBody>
          <a:bodyPr/>
          <a:lstStyle>
            <a:lvl1pPr>
              <a:defRPr>
                <a:ea typeface="ＭＳ Ｐゴシック" charset="0"/>
              </a:defRPr>
            </a:lvl1pPr>
          </a:lstStyle>
          <a:p>
            <a:pPr>
              <a:defRPr/>
            </a:pPr>
            <a:r>
              <a:rPr lang="en-US" dirty="0"/>
              <a:t>15-</a:t>
            </a:r>
            <a:fld id="{0DD7F8B8-D623-5348-A01A-07235E8397E1}" type="slidenum">
              <a:rPr lang="en-US"/>
              <a:pPr>
                <a:defRPr/>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36512126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ＭＳ Ｐゴシック" charset="0"/>
              </a:defRPr>
            </a:lvl1pPr>
          </a:lstStyle>
          <a:p>
            <a:pPr>
              <a:defRPr/>
            </a:pPr>
            <a:fld id="{6B662C51-33FB-7C4A-B39E-2D611F5592DB}" type="datetime1">
              <a:rPr lang="en-US"/>
              <a:pPr>
                <a:defRPr/>
              </a:pPr>
              <a:t>10/6/2024</a:t>
            </a:fld>
            <a:endParaRPr lang="en-US" dirty="0"/>
          </a:p>
        </p:txBody>
      </p:sp>
      <p:sp>
        <p:nvSpPr>
          <p:cNvPr id="3" name="Slide Number Placeholder 3"/>
          <p:cNvSpPr>
            <a:spLocks noGrp="1"/>
          </p:cNvSpPr>
          <p:nvPr>
            <p:ph type="sldNum" sz="quarter" idx="11"/>
          </p:nvPr>
        </p:nvSpPr>
        <p:spPr/>
        <p:txBody>
          <a:bodyPr/>
          <a:lstStyle>
            <a:lvl1pPr>
              <a:defRPr>
                <a:ea typeface="ＭＳ Ｐゴシック" charset="0"/>
              </a:defRPr>
            </a:lvl1pPr>
          </a:lstStyle>
          <a:p>
            <a:pPr>
              <a:defRPr/>
            </a:pPr>
            <a:r>
              <a:rPr lang="en-US" dirty="0"/>
              <a:t>15-</a:t>
            </a:r>
            <a:fld id="{AD46FDAB-CF3A-084E-8B46-C992A80A5AB9}" type="slidenum">
              <a:rPr lang="en-US"/>
              <a:pPr>
                <a:defRPr/>
              </a:pPr>
              <a:t>‹#›</a:t>
            </a:fld>
            <a:endParaRPr 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9690324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charset="0"/>
              </a:defRPr>
            </a:lvl1pPr>
          </a:lstStyle>
          <a:p>
            <a:pPr>
              <a:defRPr/>
            </a:pPr>
            <a:fld id="{05ADCDAF-31AD-AD49-82B0-FF2B2A7D8736}" type="datetime1">
              <a:rPr lang="en-US"/>
              <a:pPr>
                <a:defRPr/>
              </a:pPr>
              <a:t>10/6/2024</a:t>
            </a:fld>
            <a:endParaRPr lang="en-US" dirty="0"/>
          </a:p>
        </p:txBody>
      </p:sp>
      <p:sp>
        <p:nvSpPr>
          <p:cNvPr id="6" name="Slide Number Placeholder 6"/>
          <p:cNvSpPr>
            <a:spLocks noGrp="1"/>
          </p:cNvSpPr>
          <p:nvPr>
            <p:ph type="sldNum" sz="quarter" idx="11"/>
          </p:nvPr>
        </p:nvSpPr>
        <p:spPr/>
        <p:txBody>
          <a:bodyPr/>
          <a:lstStyle>
            <a:lvl1pPr>
              <a:defRPr>
                <a:ea typeface="ＭＳ Ｐゴシック" charset="0"/>
              </a:defRPr>
            </a:lvl1pPr>
          </a:lstStyle>
          <a:p>
            <a:pPr>
              <a:defRPr/>
            </a:pPr>
            <a:r>
              <a:rPr lang="en-US" dirty="0"/>
              <a:t>15-</a:t>
            </a:r>
            <a:fld id="{FD111C65-D0CA-5A49-A484-B8A9EDA5DC7D}" type="slidenum">
              <a:rPr lang="en-US"/>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1523341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DACA46-F900-C346-B00B-79614B0A166D}" type="datetime1">
              <a:rPr lang="en-US" smtClean="0"/>
              <a:pPr/>
              <a:t>10/6/2024</a:t>
            </a:fld>
            <a:endParaRPr lang="en-US" dirty="0"/>
          </a:p>
        </p:txBody>
      </p:sp>
      <p:sp>
        <p:nvSpPr>
          <p:cNvPr id="6" name="Slide Number Placeholder 5"/>
          <p:cNvSpPr>
            <a:spLocks noGrp="1"/>
          </p:cNvSpPr>
          <p:nvPr>
            <p:ph type="sldNum" sz="quarter" idx="12"/>
          </p:nvPr>
        </p:nvSpPr>
        <p:spPr/>
        <p:txBody>
          <a:bodyPr/>
          <a:lstStyle/>
          <a:p>
            <a:pPr>
              <a:defRPr/>
            </a:pPr>
            <a:r>
              <a:rPr lang="en-US" dirty="0" smtClean="0"/>
              <a:t>8-</a:t>
            </a:r>
            <a:fld id="{69B74209-5158-4780-B95F-645268D2ED0F}" type="slidenum">
              <a:rPr lang="en-US" smtClean="0"/>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1269930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charset="0"/>
              </a:defRPr>
            </a:lvl1pPr>
          </a:lstStyle>
          <a:p>
            <a:pPr>
              <a:defRPr/>
            </a:pPr>
            <a:fld id="{FBAE4972-3A39-AC4C-A6A1-8E92E4F58FBC}" type="datetime1">
              <a:rPr lang="en-US"/>
              <a:pPr>
                <a:defRPr/>
              </a:pPr>
              <a:t>10/6/2024</a:t>
            </a:fld>
            <a:endParaRPr lang="en-US" dirty="0"/>
          </a:p>
        </p:txBody>
      </p:sp>
      <p:sp>
        <p:nvSpPr>
          <p:cNvPr id="6" name="Slide Number Placeholder 6"/>
          <p:cNvSpPr>
            <a:spLocks noGrp="1"/>
          </p:cNvSpPr>
          <p:nvPr>
            <p:ph type="sldNum" sz="quarter" idx="11"/>
          </p:nvPr>
        </p:nvSpPr>
        <p:spPr/>
        <p:txBody>
          <a:bodyPr/>
          <a:lstStyle>
            <a:lvl1pPr>
              <a:defRPr>
                <a:ea typeface="ＭＳ Ｐゴシック" charset="0"/>
              </a:defRPr>
            </a:lvl1pPr>
          </a:lstStyle>
          <a:p>
            <a:pPr>
              <a:defRPr/>
            </a:pPr>
            <a:r>
              <a:rPr lang="en-US" dirty="0"/>
              <a:t>15-</a:t>
            </a:r>
            <a:fld id="{86AFC2FE-DCC5-834A-A15D-8698ED96EE71}" type="slidenum">
              <a:rPr lang="en-US"/>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41860611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1C1DAAAC-81AB-3D45-9970-4EC77B831084}" type="datetime1">
              <a:rPr lang="en-US"/>
              <a:pPr>
                <a:defRPr/>
              </a:pPr>
              <a:t>10/6/2024</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3C3B2C6F-665B-5D41-96E9-34E066717A19}"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8409624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D8EE1169-F776-AC41-94FB-C2B9B9DD2F9C}" type="datetime1">
              <a:rPr lang="en-US"/>
              <a:pPr>
                <a:defRPr/>
              </a:pPr>
              <a:t>10/6/2024</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BB581305-90AC-3244-8CDE-20D845AC643B}"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8774612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FA88C-A698-5A4D-8738-BB1A7D16A177}" type="datetime1">
              <a:rPr lang="en-US" smtClean="0"/>
              <a:pPr/>
              <a:t>10/6/2024</a:t>
            </a:fld>
            <a:endParaRPr lang="en-US" dirty="0"/>
          </a:p>
        </p:txBody>
      </p:sp>
      <p:sp>
        <p:nvSpPr>
          <p:cNvPr id="6" name="Slide Number Placeholder 5"/>
          <p:cNvSpPr>
            <a:spLocks noGrp="1"/>
          </p:cNvSpPr>
          <p:nvPr>
            <p:ph type="sldNum" sz="quarter" idx="12"/>
          </p:nvPr>
        </p:nvSpPr>
        <p:spPr/>
        <p:txBody>
          <a:bodyPr/>
          <a:lstStyle/>
          <a:p>
            <a:pPr>
              <a:defRPr/>
            </a:pPr>
            <a:r>
              <a:rPr lang="en-US" dirty="0" smtClean="0"/>
              <a:t>8-</a:t>
            </a:r>
            <a:fld id="{F8E16818-0716-4328-939B-5DC05691FCDF}" type="slidenum">
              <a:rPr lang="en-US" smtClean="0"/>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31972277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E4E192-F524-8F48-A320-197986EE0BCF}" type="datetime1">
              <a:rPr lang="en-US" smtClean="0"/>
              <a:pPr/>
              <a:t>10/6/2024</a:t>
            </a:fld>
            <a:endParaRPr lang="en-US" dirty="0"/>
          </a:p>
        </p:txBody>
      </p:sp>
      <p:sp>
        <p:nvSpPr>
          <p:cNvPr id="7" name="Slide Number Placeholder 6"/>
          <p:cNvSpPr>
            <a:spLocks noGrp="1"/>
          </p:cNvSpPr>
          <p:nvPr>
            <p:ph type="sldNum" sz="quarter" idx="12"/>
          </p:nvPr>
        </p:nvSpPr>
        <p:spPr/>
        <p:txBody>
          <a:bodyPr/>
          <a:lstStyle/>
          <a:p>
            <a:pPr>
              <a:defRPr/>
            </a:pPr>
            <a:r>
              <a:rPr lang="en-US" dirty="0" smtClean="0"/>
              <a:t>8-</a:t>
            </a:r>
            <a:fld id="{9E052030-AD96-4891-BD39-AFE1E72D2BBD}" type="slidenum">
              <a:rPr lang="en-US" smtClean="0"/>
              <a:pPr>
                <a:defRPr/>
              </a:pPr>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3560665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A9568-7842-FB4A-850D-12639BB5250C}" type="datetime1">
              <a:rPr lang="en-US" smtClean="0"/>
              <a:pPr/>
              <a:t>10/6/2024</a:t>
            </a:fld>
            <a:endParaRPr lang="en-US" dirty="0"/>
          </a:p>
        </p:txBody>
      </p:sp>
      <p:sp>
        <p:nvSpPr>
          <p:cNvPr id="9" name="Slide Number Placeholder 8"/>
          <p:cNvSpPr>
            <a:spLocks noGrp="1"/>
          </p:cNvSpPr>
          <p:nvPr>
            <p:ph type="sldNum" sz="quarter" idx="12"/>
          </p:nvPr>
        </p:nvSpPr>
        <p:spPr/>
        <p:txBody>
          <a:bodyPr/>
          <a:lstStyle/>
          <a:p>
            <a:pPr>
              <a:defRPr/>
            </a:pPr>
            <a:r>
              <a:rPr lang="en-US" dirty="0" smtClean="0"/>
              <a:t>8-</a:t>
            </a:r>
            <a:fld id="{AFB6C825-8F22-4AB1-A7A1-946620278F42}" type="slidenum">
              <a:rPr lang="en-US" smtClean="0"/>
              <a:pPr>
                <a:defRPr/>
              </a:pPr>
              <a:t>‹#›</a:t>
            </a:fld>
            <a:endParaRPr lang="en-US" dirty="0"/>
          </a:p>
        </p:txBody>
      </p:sp>
      <p:sp>
        <p:nvSpPr>
          <p:cNvPr id="10"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29844256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6A5DF0-898B-094F-BE7C-117C4B6D50EB}" type="datetime1">
              <a:rPr lang="en-US" smtClean="0"/>
              <a:pPr/>
              <a:t>10/6/2024</a:t>
            </a:fld>
            <a:endParaRPr lang="en-US" dirty="0"/>
          </a:p>
        </p:txBody>
      </p:sp>
      <p:sp>
        <p:nvSpPr>
          <p:cNvPr id="5" name="Slide Number Placeholder 4"/>
          <p:cNvSpPr>
            <a:spLocks noGrp="1"/>
          </p:cNvSpPr>
          <p:nvPr>
            <p:ph type="sldNum" sz="quarter" idx="12"/>
          </p:nvPr>
        </p:nvSpPr>
        <p:spPr/>
        <p:txBody>
          <a:bodyPr/>
          <a:lstStyle/>
          <a:p>
            <a:pPr>
              <a:defRPr/>
            </a:pPr>
            <a:r>
              <a:rPr lang="en-US" dirty="0" smtClean="0"/>
              <a:t>8-</a:t>
            </a:r>
            <a:fld id="{E2BB81A7-8989-4AEE-9FA5-E331397ED71F}" type="slidenum">
              <a:rPr lang="en-US" smtClean="0"/>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41001197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BB9F9-5DB9-1A4E-93D5-8C9EFF90C0B9}" type="datetime1">
              <a:rPr lang="en-US" smtClean="0"/>
              <a:pPr/>
              <a:t>10/6/2024</a:t>
            </a:fld>
            <a:endParaRPr lang="en-US" dirty="0"/>
          </a:p>
        </p:txBody>
      </p:sp>
      <p:sp>
        <p:nvSpPr>
          <p:cNvPr id="4" name="Slide Number Placeholder 3"/>
          <p:cNvSpPr>
            <a:spLocks noGrp="1"/>
          </p:cNvSpPr>
          <p:nvPr>
            <p:ph type="sldNum" sz="quarter" idx="12"/>
          </p:nvPr>
        </p:nvSpPr>
        <p:spPr/>
        <p:txBody>
          <a:bodyPr/>
          <a:lstStyle/>
          <a:p>
            <a:pPr>
              <a:defRPr/>
            </a:pPr>
            <a:r>
              <a:rPr lang="en-US" dirty="0" smtClean="0"/>
              <a:t>8-</a:t>
            </a:r>
            <a:fld id="{3BF4AAD6-3EAE-459D-B6BD-268CCA8741B4}" type="slidenum">
              <a:rPr lang="en-US" smtClean="0"/>
              <a:pPr>
                <a:defRPr/>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32392344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E95EF1-A559-5744-9629-F363F0D8C812}" type="datetime1">
              <a:rPr lang="en-US" smtClean="0"/>
              <a:pPr/>
              <a:t>10/6/2024</a:t>
            </a:fld>
            <a:endParaRPr lang="en-US" dirty="0"/>
          </a:p>
        </p:txBody>
      </p:sp>
      <p:sp>
        <p:nvSpPr>
          <p:cNvPr id="7" name="Slide Number Placeholder 6"/>
          <p:cNvSpPr>
            <a:spLocks noGrp="1"/>
          </p:cNvSpPr>
          <p:nvPr>
            <p:ph type="sldNum" sz="quarter" idx="12"/>
          </p:nvPr>
        </p:nvSpPr>
        <p:spPr/>
        <p:txBody>
          <a:bodyPr/>
          <a:lstStyle/>
          <a:p>
            <a:pPr>
              <a:defRPr/>
            </a:pPr>
            <a:r>
              <a:rPr lang="en-US" dirty="0" smtClean="0"/>
              <a:t>8-</a:t>
            </a:r>
            <a:fld id="{F0E2A5F1-088E-4693-9A9D-DAB264B5EBC6}" type="slidenum">
              <a:rPr lang="en-US" smtClean="0"/>
              <a:pPr>
                <a:defRPr/>
              </a:pPr>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6074826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E2F37-39A6-0E46-8B67-09EFB97B188C}" type="datetime1">
              <a:rPr lang="en-US" smtClean="0"/>
              <a:pPr/>
              <a:t>10/6/2024</a:t>
            </a:fld>
            <a:endParaRPr lang="en-US" dirty="0"/>
          </a:p>
        </p:txBody>
      </p:sp>
      <p:sp>
        <p:nvSpPr>
          <p:cNvPr id="7" name="Slide Number Placeholder 6"/>
          <p:cNvSpPr>
            <a:spLocks noGrp="1"/>
          </p:cNvSpPr>
          <p:nvPr>
            <p:ph type="sldNum" sz="quarter" idx="12"/>
          </p:nvPr>
        </p:nvSpPr>
        <p:spPr/>
        <p:txBody>
          <a:bodyPr/>
          <a:lstStyle/>
          <a:p>
            <a:pPr>
              <a:defRPr/>
            </a:pPr>
            <a:r>
              <a:rPr lang="en-US" dirty="0" smtClean="0"/>
              <a:t>8-</a:t>
            </a:r>
            <a:fld id="{413F59DB-D33C-4F61-8567-39C32A1EFA11}" type="slidenum">
              <a:rPr lang="en-US" smtClean="0"/>
              <a:pPr>
                <a:defRPr/>
              </a:pPr>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683439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0DA5E-687F-6746-98EB-7F65C4A7B8FA}" type="datetime1">
              <a:rPr lang="en-US" smtClean="0"/>
              <a:pPr/>
              <a:t>10/6/2024</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8-</a:t>
            </a:r>
            <a:fld id="{FC890D9F-6D27-4CC3-B137-C456979A0515}" type="slidenum">
              <a:rPr lang="en-US" smtClean="0"/>
              <a:pPr>
                <a:defRPr/>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4187077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hf hdr="0" dt="0"/>
  <p:txStyles>
    <p:titleStyle>
      <a:lvl1pPr algn="ctr" defTabSz="914400" rtl="0" eaLnBrk="1" latinLnBrk="0" hangingPunct="1">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chemeClr val="tx1"/>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1"/>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1"/>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1"/>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1"/>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ea typeface="+mn-ea"/>
                <a:cs typeface="Arial" charset="0"/>
              </a:defRPr>
            </a:lvl1pPr>
          </a:lstStyle>
          <a:p>
            <a:pPr>
              <a:defRPr/>
            </a:pPr>
            <a:fld id="{32470582-9CB1-F145-872E-929C5487A6C4}" type="datetime1">
              <a:rPr lang="en-US"/>
              <a:pPr>
                <a:defRPr/>
              </a:pPr>
              <a:t>10/6/2024</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ea typeface="+mn-ea"/>
                <a:cs typeface="Arial" charset="0"/>
              </a:defRPr>
            </a:lvl1pPr>
          </a:lstStyle>
          <a:p>
            <a:pPr>
              <a:defRPr/>
            </a:pPr>
            <a:r>
              <a:rPr lang="en-US" dirty="0"/>
              <a:t>15-</a:t>
            </a:r>
            <a:fld id="{D0770085-B12B-F146-A5D3-EECB737463E9}" type="slidenum">
              <a:rPr lang="en-US"/>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en-US" dirty="0" smtClean="0"/>
              <a:t>© 2018 Pearson Education, Inc. </a:t>
            </a:r>
            <a:endParaRPr lang="en-US" dirty="0"/>
          </a:p>
        </p:txBody>
      </p:sp>
    </p:spTree>
    <p:extLst>
      <p:ext uri="{BB962C8B-B14F-4D97-AF65-F5344CB8AC3E}">
        <p14:creationId xmlns:p14="http://schemas.microsoft.com/office/powerpoint/2010/main" xmlns="" val="103501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kern="1200">
          <a:solidFill>
            <a:schemeClr val="tx1"/>
          </a:solidFill>
          <a:latin typeface="Verdana" panose="020B0604030504040204" pitchFamily="34" charset="0"/>
          <a:ea typeface="ＭＳ Ｐゴシック" charset="0"/>
          <a:cs typeface="Verdana" panose="020B0604030504040204" pitchFamily="34" charset="0"/>
        </a:defRPr>
      </a:lvl1pPr>
      <a:lvl2pPr algn="ctr" rtl="0" eaLnBrk="0" fontAlgn="base" hangingPunct="0">
        <a:spcBef>
          <a:spcPct val="0"/>
        </a:spcBef>
        <a:spcAft>
          <a:spcPct val="0"/>
        </a:spcAft>
        <a:defRPr sz="3200">
          <a:solidFill>
            <a:schemeClr val="tx1"/>
          </a:solidFill>
          <a:latin typeface="Verdana" charset="0"/>
          <a:ea typeface="ＭＳ Ｐゴシック" charset="0"/>
          <a:cs typeface="Verdana" charset="0"/>
        </a:defRPr>
      </a:lvl2pPr>
      <a:lvl3pPr algn="ctr" rtl="0" eaLnBrk="0" fontAlgn="base" hangingPunct="0">
        <a:spcBef>
          <a:spcPct val="0"/>
        </a:spcBef>
        <a:spcAft>
          <a:spcPct val="0"/>
        </a:spcAft>
        <a:defRPr sz="3200">
          <a:solidFill>
            <a:schemeClr val="tx1"/>
          </a:solidFill>
          <a:latin typeface="Verdana" charset="0"/>
          <a:ea typeface="ＭＳ Ｐゴシック" charset="0"/>
          <a:cs typeface="Verdana" charset="0"/>
        </a:defRPr>
      </a:lvl3pPr>
      <a:lvl4pPr algn="ctr" rtl="0" eaLnBrk="0" fontAlgn="base" hangingPunct="0">
        <a:spcBef>
          <a:spcPct val="0"/>
        </a:spcBef>
        <a:spcAft>
          <a:spcPct val="0"/>
        </a:spcAft>
        <a:defRPr sz="3200">
          <a:solidFill>
            <a:schemeClr val="tx1"/>
          </a:solidFill>
          <a:latin typeface="Verdana" charset="0"/>
          <a:ea typeface="ＭＳ Ｐゴシック" charset="0"/>
          <a:cs typeface="Verdana" charset="0"/>
        </a:defRPr>
      </a:lvl4pPr>
      <a:lvl5pPr algn="ctr" rtl="0" eaLnBrk="0" fontAlgn="base" hangingPunct="0">
        <a:spcBef>
          <a:spcPct val="0"/>
        </a:spcBef>
        <a:spcAft>
          <a:spcPct val="0"/>
        </a:spcAft>
        <a:defRPr sz="3200">
          <a:solidFill>
            <a:schemeClr val="tx1"/>
          </a:solidFill>
          <a:latin typeface="Verdana" charset="0"/>
          <a:ea typeface="ＭＳ Ｐゴシック" charset="0"/>
          <a:cs typeface="Verdana" charset="0"/>
        </a:defRPr>
      </a:lvl5pPr>
      <a:lvl6pPr marL="457200" algn="ctr" rtl="0" fontAlgn="base">
        <a:spcBef>
          <a:spcPct val="0"/>
        </a:spcBef>
        <a:spcAft>
          <a:spcPct val="0"/>
        </a:spcAft>
        <a:defRPr sz="3200">
          <a:solidFill>
            <a:schemeClr val="tx1"/>
          </a:solidFill>
          <a:latin typeface="Verdana" charset="0"/>
          <a:ea typeface="ＭＳ Ｐゴシック" charset="0"/>
          <a:cs typeface="Verdana" charset="0"/>
        </a:defRPr>
      </a:lvl6pPr>
      <a:lvl7pPr marL="914400" algn="ctr" rtl="0" fontAlgn="base">
        <a:spcBef>
          <a:spcPct val="0"/>
        </a:spcBef>
        <a:spcAft>
          <a:spcPct val="0"/>
        </a:spcAft>
        <a:defRPr sz="3200">
          <a:solidFill>
            <a:schemeClr val="tx1"/>
          </a:solidFill>
          <a:latin typeface="Verdana" charset="0"/>
          <a:ea typeface="ＭＳ Ｐゴシック" charset="0"/>
          <a:cs typeface="Verdana" charset="0"/>
        </a:defRPr>
      </a:lvl7pPr>
      <a:lvl8pPr marL="1371600" algn="ctr" rtl="0" fontAlgn="base">
        <a:spcBef>
          <a:spcPct val="0"/>
        </a:spcBef>
        <a:spcAft>
          <a:spcPct val="0"/>
        </a:spcAft>
        <a:defRPr sz="3200">
          <a:solidFill>
            <a:schemeClr val="tx1"/>
          </a:solidFill>
          <a:latin typeface="Verdana" charset="0"/>
          <a:ea typeface="ＭＳ Ｐゴシック" charset="0"/>
          <a:cs typeface="Verdana" charset="0"/>
        </a:defRPr>
      </a:lvl8pPr>
      <a:lvl9pPr marL="1828800" algn="ctr" rtl="0" fontAlgn="base">
        <a:spcBef>
          <a:spcPct val="0"/>
        </a:spcBef>
        <a:spcAft>
          <a:spcPct val="0"/>
        </a:spcAft>
        <a:defRPr sz="3200">
          <a:solidFill>
            <a:schemeClr val="tx1"/>
          </a:solidFill>
          <a:latin typeface="Verdana" charset="0"/>
          <a:ea typeface="ＭＳ Ｐゴシック" charset="0"/>
          <a:cs typeface="Verdana" charset="0"/>
        </a:defRPr>
      </a:lvl9pPr>
    </p:titleStyle>
    <p:bodyStyle>
      <a:lvl1pPr marL="342900" indent="-342900" algn="l" rtl="0" eaLnBrk="0" fontAlgn="base" hangingPunct="0">
        <a:spcBef>
          <a:spcPct val="20000"/>
        </a:spcBef>
        <a:spcAft>
          <a:spcPct val="0"/>
        </a:spcAft>
        <a:buClr>
          <a:schemeClr val="tx1"/>
        </a:buClr>
        <a:buFont typeface="Arial" charset="0"/>
        <a:buChar char="•"/>
        <a:defRPr sz="2800" kern="1200">
          <a:solidFill>
            <a:schemeClr val="tx1"/>
          </a:solidFill>
          <a:latin typeface="Verdana" panose="020B0604030504040204" pitchFamily="34" charset="0"/>
          <a:ea typeface="ＭＳ Ｐゴシック" charset="0"/>
          <a:cs typeface="Verdana" panose="020B0604030504040204" pitchFamily="34" charset="0"/>
        </a:defRPr>
      </a:lvl1pPr>
      <a:lvl2pPr marL="742950" indent="-285750" algn="l" rtl="0" eaLnBrk="0" fontAlgn="base" hangingPunct="0">
        <a:spcBef>
          <a:spcPct val="20000"/>
        </a:spcBef>
        <a:spcAft>
          <a:spcPct val="0"/>
        </a:spcAft>
        <a:buClr>
          <a:schemeClr val="tx1"/>
        </a:buClr>
        <a:buFont typeface="Arial"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chemeClr val="tx1"/>
        </a:buClr>
        <a:buFont typeface="Arial"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chemeClr val="tx1"/>
        </a:buClr>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5105400" y="1752600"/>
            <a:ext cx="4038600" cy="3352800"/>
          </a:xfrm>
        </p:spPr>
        <p:txBody>
          <a:bodyPr/>
          <a:lstStyle/>
          <a:p>
            <a:pPr eaLnBrk="1" hangingPunct="1"/>
            <a:r>
              <a:rPr lang="el-GR" sz="3600" b="1" dirty="0" smtClean="0">
                <a:solidFill>
                  <a:srgbClr val="3EB211"/>
                </a:solidFill>
                <a:latin typeface="Verdana" charset="0"/>
              </a:rPr>
              <a:t>Κεφάλαιο </a:t>
            </a:r>
            <a:r>
              <a:rPr lang="en-US" sz="3600" b="1" dirty="0" smtClean="0">
                <a:solidFill>
                  <a:srgbClr val="3EB211"/>
                </a:solidFill>
                <a:latin typeface="Verdana" charset="0"/>
              </a:rPr>
              <a:t>8</a:t>
            </a:r>
            <a:r>
              <a:rPr lang="en-US" sz="3600" b="1" dirty="0">
                <a:solidFill>
                  <a:srgbClr val="FF6600"/>
                </a:solidFill>
                <a:latin typeface="Verdana" charset="0"/>
              </a:rPr>
              <a:t/>
            </a:r>
            <a:br>
              <a:rPr lang="en-US" sz="3600" b="1" dirty="0">
                <a:solidFill>
                  <a:srgbClr val="FF6600"/>
                </a:solidFill>
                <a:latin typeface="Verdana" charset="0"/>
              </a:rPr>
            </a:br>
            <a:r>
              <a:rPr lang="el-GR" sz="3600" dirty="0" smtClean="0">
                <a:latin typeface="Verdana" charset="0"/>
                <a:ea typeface="MS PGothic" charset="0"/>
                <a:cs typeface="Verdana" charset="0"/>
              </a:rPr>
              <a:t>Πελάτες</a:t>
            </a:r>
            <a:endParaRPr lang="en-US" sz="3600" dirty="0">
              <a:latin typeface="Verdana"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9658" y="381000"/>
            <a:ext cx="4645742" cy="5760720"/>
          </a:xfrm>
          <a:prstGeom prst="rect">
            <a:avLst/>
          </a:prstGeom>
        </p:spPr>
      </p:pic>
      <p:pic>
        <p:nvPicPr>
          <p:cNvPr id="2" name="Picture 1"/>
          <p:cNvPicPr>
            <a:picLocks noChangeAspect="1"/>
          </p:cNvPicPr>
          <p:nvPr/>
        </p:nvPicPr>
        <p:blipFill>
          <a:blip r:embed="rId4" cstate="print"/>
          <a:stretch>
            <a:fillRect/>
          </a:stretch>
        </p:blipFill>
        <p:spPr>
          <a:xfrm>
            <a:off x="3124075" y="6492208"/>
            <a:ext cx="2895851" cy="365792"/>
          </a:xfrm>
          <a:prstGeom prst="rect">
            <a:avLst/>
          </a:prstGeom>
        </p:spPr>
      </p:pic>
    </p:spTree>
    <p:extLst>
      <p:ext uri="{BB962C8B-B14F-4D97-AF65-F5344CB8AC3E}">
        <p14:creationId xmlns:p14="http://schemas.microsoft.com/office/powerpoint/2010/main" xmlns="" val="42880178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Title 1"/>
          <p:cNvSpPr>
            <a:spLocks noGrp="1"/>
          </p:cNvSpPr>
          <p:nvPr>
            <p:ph type="title"/>
          </p:nvPr>
        </p:nvSpPr>
        <p:spPr/>
        <p:txBody>
          <a:bodyPr/>
          <a:lstStyle/>
          <a:p>
            <a:pPr eaLnBrk="1" hangingPunct="1"/>
            <a:r>
              <a:rPr lang="el-GR" dirty="0" smtClean="0">
                <a:solidFill>
                  <a:srgbClr val="BE7A00"/>
                </a:solidFill>
              </a:rPr>
              <a:t>Καταχώρηση Πωλήσεων με Πίστωση </a:t>
            </a:r>
            <a:endParaRPr lang="en-US" dirty="0" smtClean="0">
              <a:solidFill>
                <a:srgbClr val="BE7A00"/>
              </a:solidFill>
            </a:endParaRPr>
          </a:p>
        </p:txBody>
      </p:sp>
      <p:sp>
        <p:nvSpPr>
          <p:cNvPr id="1079" name="Content Placeholder 2"/>
          <p:cNvSpPr>
            <a:spLocks noGrp="1"/>
          </p:cNvSpPr>
          <p:nvPr>
            <p:ph idx="1"/>
          </p:nvPr>
        </p:nvSpPr>
        <p:spPr/>
        <p:txBody>
          <a:bodyPr>
            <a:normAutofit/>
          </a:bodyPr>
          <a:lstStyle/>
          <a:p>
            <a:pPr marL="0" indent="0" eaLnBrk="1" hangingPunct="1">
              <a:buNone/>
            </a:pPr>
            <a:r>
              <a:rPr lang="el-GR" sz="2200" dirty="0" smtClean="0"/>
              <a:t>Η </a:t>
            </a:r>
            <a:r>
              <a:rPr lang="en-US" sz="2200" dirty="0" smtClean="0"/>
              <a:t>Smart Touch Learning </a:t>
            </a:r>
            <a:r>
              <a:rPr lang="el-GR" sz="2200" dirty="0" smtClean="0"/>
              <a:t>παρέχει υπηρεσίες αξίας</a:t>
            </a:r>
            <a:r>
              <a:rPr lang="en-US" sz="2200" dirty="0" smtClean="0"/>
              <a:t> $5,000 </a:t>
            </a:r>
            <a:r>
              <a:rPr lang="el-GR" sz="2200" dirty="0" smtClean="0"/>
              <a:t>στον</a:t>
            </a:r>
            <a:r>
              <a:rPr lang="en-US" sz="2200" dirty="0" smtClean="0"/>
              <a:t> Brown </a:t>
            </a:r>
            <a:r>
              <a:rPr lang="el-GR" sz="2200" dirty="0" smtClean="0"/>
              <a:t>με πίστωση και πωλεί με πίστωση</a:t>
            </a:r>
            <a:r>
              <a:rPr lang="en-US" sz="2200" dirty="0" smtClean="0"/>
              <a:t> </a:t>
            </a:r>
            <a:r>
              <a:rPr lang="el-GR" sz="2200" dirty="0" smtClean="0"/>
              <a:t>εμπορεύματα αξίας </a:t>
            </a:r>
            <a:r>
              <a:rPr lang="en-US" sz="2200" dirty="0" smtClean="0"/>
              <a:t>$10,000 (</a:t>
            </a:r>
            <a:r>
              <a:rPr lang="el-GR" sz="2200" dirty="0" smtClean="0"/>
              <a:t>τιμή πώλησης</a:t>
            </a:r>
            <a:r>
              <a:rPr lang="en-US" sz="2200" dirty="0" smtClean="0"/>
              <a:t>) </a:t>
            </a:r>
            <a:r>
              <a:rPr lang="el-GR" sz="2200" dirty="0" smtClean="0"/>
              <a:t>στον</a:t>
            </a:r>
            <a:r>
              <a:rPr lang="en-US" sz="2200" dirty="0" smtClean="0"/>
              <a:t> Smith </a:t>
            </a:r>
            <a:r>
              <a:rPr lang="el-GR" sz="2200" dirty="0" smtClean="0"/>
              <a:t>στις </a:t>
            </a:r>
            <a:r>
              <a:rPr lang="en-US" sz="2200" dirty="0" smtClean="0"/>
              <a:t>8</a:t>
            </a:r>
            <a:r>
              <a:rPr lang="el-GR" sz="2200" dirty="0" smtClean="0"/>
              <a:t> Αυγούστου</a:t>
            </a:r>
            <a:r>
              <a:rPr lang="en-US" sz="2200" dirty="0" smtClean="0"/>
              <a:t>. </a:t>
            </a:r>
            <a:r>
              <a:rPr lang="el-GR" sz="2200" dirty="0" smtClean="0"/>
              <a:t>Αγνοήστε το Κόστος Πωληθέντων</a:t>
            </a:r>
            <a:r>
              <a:rPr lang="en-US" sz="2200" dirty="0" smtClean="0"/>
              <a:t>.</a:t>
            </a:r>
          </a:p>
        </p:txBody>
      </p:sp>
      <p:sp>
        <p:nvSpPr>
          <p:cNvPr id="8" name="Slide Number Placeholder 7"/>
          <p:cNvSpPr>
            <a:spLocks noGrp="1"/>
          </p:cNvSpPr>
          <p:nvPr>
            <p:ph type="sldNum" sz="quarter" idx="12"/>
          </p:nvPr>
        </p:nvSpPr>
        <p:spPr/>
        <p:txBody>
          <a:bodyPr/>
          <a:lstStyle/>
          <a:p>
            <a:pPr>
              <a:defRPr/>
            </a:pPr>
            <a:r>
              <a:rPr lang="en-US" dirty="0" smtClean="0"/>
              <a:t>8-</a:t>
            </a:r>
            <a:fld id="{8AE72318-A236-4D89-81C1-8F8F6115F10E}" type="slidenum">
              <a:rPr lang="en-US" smtClean="0"/>
              <a:pPr>
                <a:defRPr/>
              </a:pPr>
              <a:t>10</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858" y="3421117"/>
            <a:ext cx="8867775"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 name="Title 1"/>
          <p:cNvSpPr>
            <a:spLocks noGrp="1"/>
          </p:cNvSpPr>
          <p:nvPr>
            <p:ph type="title"/>
          </p:nvPr>
        </p:nvSpPr>
        <p:spPr/>
        <p:txBody>
          <a:bodyPr>
            <a:normAutofit/>
          </a:bodyPr>
          <a:lstStyle/>
          <a:p>
            <a:r>
              <a:rPr lang="el-GR" dirty="0" smtClean="0">
                <a:solidFill>
                  <a:srgbClr val="BE7A00"/>
                </a:solidFill>
              </a:rPr>
              <a:t>Καταχώρηση Πωλήσεων με Πίστωση </a:t>
            </a:r>
            <a:endParaRPr lang="en-US" dirty="0" smtClean="0">
              <a:solidFill>
                <a:srgbClr val="BE7A00"/>
              </a:solidFill>
            </a:endParaRPr>
          </a:p>
        </p:txBody>
      </p:sp>
      <p:sp>
        <p:nvSpPr>
          <p:cNvPr id="6" name="Content Placeholder 5"/>
          <p:cNvSpPr>
            <a:spLocks noGrp="1"/>
          </p:cNvSpPr>
          <p:nvPr>
            <p:ph idx="1"/>
          </p:nvPr>
        </p:nvSpPr>
        <p:spPr/>
        <p:txBody>
          <a:bodyPr rtlCol="0">
            <a:normAutofit/>
          </a:bodyPr>
          <a:lstStyle/>
          <a:p>
            <a:pPr marL="0" indent="0">
              <a:buNone/>
              <a:defRPr/>
            </a:pPr>
            <a:r>
              <a:rPr lang="el-GR" sz="2200" dirty="0" smtClean="0"/>
              <a:t>Ο γενικός λογαριασμός</a:t>
            </a:r>
            <a:r>
              <a:rPr lang="en-US" sz="2200" dirty="0" smtClean="0"/>
              <a:t>, </a:t>
            </a:r>
            <a:r>
              <a:rPr lang="el-GR" sz="2200" dirty="0" smtClean="0"/>
              <a:t>Λογαριασμοί Εισπρακτέοι</a:t>
            </a:r>
            <a:r>
              <a:rPr lang="en-US" sz="2200" dirty="0" smtClean="0"/>
              <a:t>, </a:t>
            </a:r>
            <a:r>
              <a:rPr lang="el-GR" sz="2200" dirty="0" smtClean="0"/>
              <a:t>δείχνει υπόλοιπο</a:t>
            </a:r>
            <a:r>
              <a:rPr lang="en-US" sz="2200" dirty="0" smtClean="0"/>
              <a:t> $15,000. </a:t>
            </a:r>
            <a:r>
              <a:rPr lang="el-GR" sz="2200" dirty="0" smtClean="0"/>
              <a:t>Οι μεμονωμένοι λογαριασμοί πελατών στο ειδικό καθολικό </a:t>
            </a:r>
            <a:r>
              <a:rPr lang="en-US" sz="2200" dirty="0" smtClean="0"/>
              <a:t>(</a:t>
            </a:r>
            <a:r>
              <a:rPr lang="el-GR" sz="2200" dirty="0" smtClean="0"/>
              <a:t>Λογαριασμοί Εισπρακτέοι</a:t>
            </a:r>
            <a:r>
              <a:rPr lang="en-US" sz="2200" dirty="0" smtClean="0"/>
              <a:t>—Brown $5,000 + </a:t>
            </a:r>
            <a:r>
              <a:rPr lang="el-GR" sz="2200" dirty="0" smtClean="0"/>
              <a:t>Λογαριασμοί Εισπρακτέοι</a:t>
            </a:r>
            <a:r>
              <a:rPr lang="en-US" sz="2200" dirty="0" smtClean="0"/>
              <a:t>—Smith $10,000) </a:t>
            </a:r>
            <a:r>
              <a:rPr lang="el-GR" sz="2200" dirty="0" smtClean="0"/>
              <a:t>έχουν σύνολο</a:t>
            </a:r>
            <a:r>
              <a:rPr lang="en-US" sz="2200" dirty="0" smtClean="0"/>
              <a:t> $15,000.</a:t>
            </a:r>
          </a:p>
        </p:txBody>
      </p:sp>
      <p:sp>
        <p:nvSpPr>
          <p:cNvPr id="20" name="Slide Number Placeholder 19"/>
          <p:cNvSpPr>
            <a:spLocks noGrp="1"/>
          </p:cNvSpPr>
          <p:nvPr>
            <p:ph type="sldNum" sz="quarter" idx="12"/>
          </p:nvPr>
        </p:nvSpPr>
        <p:spPr/>
        <p:txBody>
          <a:bodyPr/>
          <a:lstStyle/>
          <a:p>
            <a:pPr>
              <a:defRPr/>
            </a:pPr>
            <a:r>
              <a:rPr lang="en-US" dirty="0" smtClean="0"/>
              <a:t>8-</a:t>
            </a:r>
            <a:fld id="{24EA6086-0685-42E2-B1F6-66DFAE5FA07C}" type="slidenum">
              <a:rPr lang="en-US" smtClean="0"/>
              <a:pPr>
                <a:defRPr/>
              </a:pPr>
              <a:t>11</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
        <p:nvSpPr>
          <p:cNvPr id="3" name="Rectangle 2"/>
          <p:cNvSpPr/>
          <p:nvPr/>
        </p:nvSpPr>
        <p:spPr>
          <a:xfrm>
            <a:off x="6019800" y="3581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1600200" y="3505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5981700" y="53340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0969" y="3704897"/>
            <a:ext cx="7239000" cy="257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BE7A00"/>
                </a:solidFill>
              </a:rPr>
              <a:t>Καταχώρηση Πωλήσεων με Πίστωση </a:t>
            </a:r>
            <a:endParaRPr lang="en-US" dirty="0">
              <a:solidFill>
                <a:srgbClr val="BE7A00"/>
              </a:solidFill>
            </a:endParaRPr>
          </a:p>
        </p:txBody>
      </p:sp>
      <p:sp>
        <p:nvSpPr>
          <p:cNvPr id="3" name="Content Placeholder 2"/>
          <p:cNvSpPr>
            <a:spLocks noGrp="1"/>
          </p:cNvSpPr>
          <p:nvPr>
            <p:ph idx="1"/>
          </p:nvPr>
        </p:nvSpPr>
        <p:spPr/>
        <p:txBody>
          <a:bodyPr>
            <a:normAutofit/>
          </a:bodyPr>
          <a:lstStyle/>
          <a:p>
            <a:pPr marL="0" indent="0">
              <a:buNone/>
            </a:pPr>
            <a:r>
              <a:rPr lang="el-GR" sz="2200" dirty="0" smtClean="0"/>
              <a:t>Όταν η επιχείρηση εισπράξει από τους δύο πελάτες στις 29 Αυγούστου</a:t>
            </a:r>
            <a:r>
              <a:rPr lang="en-US" sz="2200" dirty="0" smtClean="0"/>
              <a:t>—$4,000 </a:t>
            </a:r>
            <a:r>
              <a:rPr lang="el-GR" sz="2200" dirty="0" smtClean="0"/>
              <a:t>από τον</a:t>
            </a:r>
            <a:r>
              <a:rPr lang="en-US" sz="2200" dirty="0" smtClean="0"/>
              <a:t> Brown </a:t>
            </a:r>
            <a:r>
              <a:rPr lang="el-GR" sz="2200" dirty="0" smtClean="0"/>
              <a:t>και</a:t>
            </a:r>
            <a:r>
              <a:rPr lang="en-US" sz="2200" dirty="0" smtClean="0"/>
              <a:t> $8,000 </a:t>
            </a:r>
            <a:r>
              <a:rPr lang="el-GR" sz="2200" dirty="0" smtClean="0"/>
              <a:t>από τον </a:t>
            </a:r>
            <a:r>
              <a:rPr lang="en-US" sz="2200" dirty="0" smtClean="0"/>
              <a:t>Smith—</a:t>
            </a:r>
            <a:r>
              <a:rPr lang="el-GR" sz="2200" dirty="0" smtClean="0"/>
              <a:t>η </a:t>
            </a:r>
            <a:r>
              <a:rPr lang="en-US" sz="2200" dirty="0" smtClean="0"/>
              <a:t>Smart Touch Learning </a:t>
            </a:r>
            <a:r>
              <a:rPr lang="el-GR" sz="2200" dirty="0" smtClean="0"/>
              <a:t>κάνει την ακόλουθη εγγραφή</a:t>
            </a:r>
            <a:r>
              <a:rPr lang="en-US" sz="2200" dirty="0" smtClean="0"/>
              <a:t>:</a:t>
            </a:r>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12</a:t>
            </a:fld>
            <a:endParaRPr lang="en-US" dirty="0"/>
          </a:p>
        </p:txBody>
      </p:sp>
      <p:sp>
        <p:nvSpPr>
          <p:cNvPr id="5" name="Footer Placeholder 4"/>
          <p:cNvSpPr>
            <a:spLocks noGrp="1"/>
          </p:cNvSpPr>
          <p:nvPr>
            <p:ph type="ftr" sz="quarter" idx="3"/>
          </p:nvPr>
        </p:nvSpPr>
        <p:spPr/>
        <p:txBody>
          <a:bodyPr/>
          <a:lstStyle/>
          <a:p>
            <a:r>
              <a:rPr lang="en-US" dirty="0" smtClean="0"/>
              <a:t>© 2018 Pearson Education, Inc.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 y="3657600"/>
            <a:ext cx="882015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21191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BE7A00"/>
                </a:solidFill>
              </a:rPr>
              <a:t>Καταχώρηση Πωλήσεων με Πίστωση </a:t>
            </a:r>
            <a:endParaRPr lang="en-US" dirty="0">
              <a:solidFill>
                <a:srgbClr val="BE7A00"/>
              </a:solidFill>
            </a:endParaRPr>
          </a:p>
        </p:txBody>
      </p:sp>
      <p:sp>
        <p:nvSpPr>
          <p:cNvPr id="3" name="Content Placeholder 2"/>
          <p:cNvSpPr>
            <a:spLocks noGrp="1"/>
          </p:cNvSpPr>
          <p:nvPr>
            <p:ph idx="1"/>
          </p:nvPr>
        </p:nvSpPr>
        <p:spPr/>
        <p:txBody>
          <a:bodyPr>
            <a:normAutofit/>
          </a:bodyPr>
          <a:lstStyle/>
          <a:p>
            <a:pPr marL="0" indent="0">
              <a:buNone/>
            </a:pPr>
            <a:r>
              <a:rPr lang="el-GR" sz="2200" dirty="0" smtClean="0"/>
              <a:t>Μετά την μεταφορά στο καθολικό</a:t>
            </a:r>
            <a:r>
              <a:rPr lang="en-US" sz="2200" dirty="0" smtClean="0"/>
              <a:t>:</a:t>
            </a:r>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13</a:t>
            </a:fld>
            <a:endParaRPr lang="en-US" dirty="0"/>
          </a:p>
        </p:txBody>
      </p:sp>
      <p:sp>
        <p:nvSpPr>
          <p:cNvPr id="5" name="Footer Placeholder 4"/>
          <p:cNvSpPr>
            <a:spLocks noGrp="1"/>
          </p:cNvSpPr>
          <p:nvPr>
            <p:ph type="ftr" sz="quarter" idx="3"/>
          </p:nvPr>
        </p:nvSpPr>
        <p:spPr/>
        <p:txBody>
          <a:bodyPr/>
          <a:lstStyle/>
          <a:p>
            <a:r>
              <a:rPr lang="en-US" dirty="0" smtClean="0"/>
              <a:t>© 2018 Pearson Education, Inc. </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514600"/>
            <a:ext cx="7248525" cy="337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3309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BE7A00"/>
                </a:solidFill>
              </a:rPr>
              <a:t>Μείωση του Χρόνου Είσπραξης και του Πιστωτικού Κινδύνου </a:t>
            </a:r>
            <a:endParaRPr lang="en-US" dirty="0">
              <a:solidFill>
                <a:srgbClr val="BE7A00"/>
              </a:solidFill>
            </a:endParaRPr>
          </a:p>
        </p:txBody>
      </p:sp>
      <p:sp>
        <p:nvSpPr>
          <p:cNvPr id="3" name="Content Placeholder 2"/>
          <p:cNvSpPr>
            <a:spLocks noGrp="1"/>
          </p:cNvSpPr>
          <p:nvPr>
            <p:ph idx="1"/>
          </p:nvPr>
        </p:nvSpPr>
        <p:spPr/>
        <p:txBody>
          <a:bodyPr>
            <a:normAutofit fontScale="92500"/>
          </a:bodyPr>
          <a:lstStyle/>
          <a:p>
            <a:r>
              <a:rPr lang="el-GR" dirty="0" smtClean="0"/>
              <a:t>Οι εταιρείες πρέπει να περιμένουν να εισπράξουν μετρητά από πωλήσεις με πίστωση</a:t>
            </a:r>
            <a:r>
              <a:rPr lang="en-US" dirty="0" smtClean="0"/>
              <a:t>. </a:t>
            </a:r>
          </a:p>
          <a:p>
            <a:r>
              <a:rPr lang="el-GR" dirty="0" smtClean="0"/>
              <a:t>Ορισμένοι λογαριασμοί δεν εισπράττονται ποτέ</a:t>
            </a:r>
            <a:r>
              <a:rPr lang="en-US" dirty="0" smtClean="0"/>
              <a:t>.</a:t>
            </a:r>
          </a:p>
          <a:p>
            <a:r>
              <a:rPr lang="el-GR" dirty="0" smtClean="0"/>
              <a:t>Εναλλακτικές επιλογές για τη μείωση του χρόνου είσπραξης μεταφέροντας τον κίνδυνο μη είσπραξης σε τρίτους περιλαμβάνουν</a:t>
            </a:r>
            <a:r>
              <a:rPr lang="en-US" dirty="0" smtClean="0"/>
              <a:t>:</a:t>
            </a:r>
          </a:p>
          <a:p>
            <a:pPr lvl="1"/>
            <a:r>
              <a:rPr lang="el-GR" sz="2600" dirty="0" smtClean="0"/>
              <a:t>Πωλήσεις με πιστωτικές και χρεωστικές κάρτες</a:t>
            </a:r>
            <a:endParaRPr lang="en-US" sz="2600" dirty="0" smtClean="0"/>
          </a:p>
          <a:p>
            <a:pPr lvl="1"/>
            <a:r>
              <a:rPr lang="el-GR" sz="2600" dirty="0" smtClean="0"/>
              <a:t>Πρακτόρευση και Ενεχυρίαση Απαιτήσεων</a:t>
            </a:r>
            <a:endParaRPr lang="en-US" sz="2600" dirty="0"/>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14</a:t>
            </a:fld>
            <a:endParaRPr lang="en-US" dirty="0"/>
          </a:p>
        </p:txBody>
      </p:sp>
      <p:sp>
        <p:nvSpPr>
          <p:cNvPr id="5" name="Footer Placeholder 4"/>
          <p:cNvSpPr>
            <a:spLocks noGrp="1"/>
          </p:cNvSpPr>
          <p:nvPr>
            <p:ph type="ftr" sz="quarter" idx="3"/>
          </p:nvPr>
        </p:nvSpPr>
        <p:spPr/>
        <p:txBody>
          <a:bodyPr/>
          <a:lstStyle/>
          <a:p>
            <a:r>
              <a:rPr lang="en-US" smtClean="0"/>
              <a:t>© 2018 Pearson Education, Inc. </a:t>
            </a:r>
            <a:endParaRPr lang="en-US" dirty="0"/>
          </a:p>
        </p:txBody>
      </p:sp>
    </p:spTree>
    <p:extLst>
      <p:ext uri="{BB962C8B-B14F-4D97-AF65-F5344CB8AC3E}">
        <p14:creationId xmlns:p14="http://schemas.microsoft.com/office/powerpoint/2010/main" xmlns="" val="25979393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l-GR" b="1" dirty="0" smtClean="0"/>
              <a:t>Μαθησιακός Στόχος </a:t>
            </a:r>
            <a:r>
              <a:rPr lang="en-US" b="1" dirty="0" smtClean="0"/>
              <a:t>2</a:t>
            </a:r>
          </a:p>
        </p:txBody>
      </p:sp>
      <p:sp>
        <p:nvSpPr>
          <p:cNvPr id="3" name="Content Placeholder 2"/>
          <p:cNvSpPr>
            <a:spLocks noGrp="1"/>
          </p:cNvSpPr>
          <p:nvPr>
            <p:ph idx="1"/>
          </p:nvPr>
        </p:nvSpPr>
        <p:spPr>
          <a:xfrm>
            <a:off x="3581400" y="2209800"/>
            <a:ext cx="5181600" cy="3611563"/>
          </a:xfrm>
        </p:spPr>
        <p:txBody>
          <a:bodyPr rtlCol="0">
            <a:noAutofit/>
          </a:bodyPr>
          <a:lstStyle/>
          <a:p>
            <a:pPr marL="0" indent="0">
              <a:buNone/>
              <a:defRPr/>
            </a:pPr>
            <a:r>
              <a:rPr lang="el-GR" sz="3200" dirty="0" smtClean="0"/>
              <a:t>Εφαρμογή της μεθόδου της άμεσης διαγραφής επισφαλών απαιτήσεων</a:t>
            </a:r>
            <a:endParaRPr lang="en-US" sz="3200" dirty="0"/>
          </a:p>
        </p:txBody>
      </p:sp>
      <p:sp>
        <p:nvSpPr>
          <p:cNvPr id="7" name="Slide Number Placeholder 6"/>
          <p:cNvSpPr>
            <a:spLocks noGrp="1"/>
          </p:cNvSpPr>
          <p:nvPr>
            <p:ph type="sldNum" sz="quarter" idx="12"/>
          </p:nvPr>
        </p:nvSpPr>
        <p:spPr/>
        <p:txBody>
          <a:bodyPr/>
          <a:lstStyle/>
          <a:p>
            <a:pPr>
              <a:defRPr/>
            </a:pPr>
            <a:r>
              <a:rPr lang="en-US" dirty="0" smtClean="0"/>
              <a:t>8-</a:t>
            </a:r>
            <a:fld id="{341CAD28-9939-46D8-9F9B-195D65580CB6}" type="slidenum">
              <a:rPr lang="en-US" smtClean="0"/>
              <a:pPr>
                <a:defRPr/>
              </a:pPr>
              <a:t>15</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4800" y="2590800"/>
            <a:ext cx="2909496"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l-GR" sz="3000" dirty="0" smtClean="0">
                <a:solidFill>
                  <a:srgbClr val="0090B2"/>
                </a:solidFill>
              </a:rPr>
              <a:t>ΠΩΣ ΑΝΤΙΜΕΤΩΠΙΖΟΝΤΑΙ ΛΟΓΙΣΤΙΚΑ ΟΙ ΕΠΙΣΦΑΛΕΙΕΣ ΌΤΑΝ ΧΡΗΣΙΜΟΠΟΙΕΙΤΑΙ Η ΜΕΘΟΔΟΣ ΤΗΣ ΑΜΕΣΗΣ ΔΙΑΓΡΑΦΗΣ; </a:t>
            </a:r>
            <a:endParaRPr lang="en-US" sz="3000" dirty="0">
              <a:solidFill>
                <a:srgbClr val="0090B2"/>
              </a:solidFill>
            </a:endParaRPr>
          </a:p>
        </p:txBody>
      </p:sp>
      <p:sp>
        <p:nvSpPr>
          <p:cNvPr id="82946" name="Content Placeholder 2"/>
          <p:cNvSpPr>
            <a:spLocks noGrp="1"/>
          </p:cNvSpPr>
          <p:nvPr>
            <p:ph idx="1"/>
          </p:nvPr>
        </p:nvSpPr>
        <p:spPr>
          <a:xfrm>
            <a:off x="457200" y="1874837"/>
            <a:ext cx="8229600" cy="4525963"/>
          </a:xfrm>
        </p:spPr>
        <p:txBody>
          <a:bodyPr>
            <a:normAutofit/>
          </a:bodyPr>
          <a:lstStyle/>
          <a:p>
            <a:pPr eaLnBrk="1" hangingPunct="1"/>
            <a:r>
              <a:rPr lang="el-GR" dirty="0" smtClean="0">
                <a:solidFill>
                  <a:srgbClr val="EA492C"/>
                </a:solidFill>
              </a:rPr>
              <a:t>Το έξοδο των ανείσπρακτων απαιτήσεων </a:t>
            </a:r>
            <a:r>
              <a:rPr lang="el-GR" dirty="0" smtClean="0"/>
              <a:t>προκύπτει από την αποτυχία είσπραξης από ορισμένους πελάτες που αγοράζουν με πίστωση.</a:t>
            </a:r>
            <a:endParaRPr lang="en-US" dirty="0" smtClean="0"/>
          </a:p>
          <a:p>
            <a:pPr eaLnBrk="1" hangingPunct="1"/>
            <a:r>
              <a:rPr lang="el-GR" dirty="0" smtClean="0"/>
              <a:t>Υπάρχουν δύο λογιστικές μέθοδοι για τις ανείσπρακτες απαιτήσεις</a:t>
            </a:r>
            <a:r>
              <a:rPr lang="en-US" dirty="0" smtClean="0"/>
              <a:t>:</a:t>
            </a:r>
          </a:p>
          <a:p>
            <a:pPr lvl="1"/>
            <a:r>
              <a:rPr lang="el-GR" sz="2600" dirty="0" smtClean="0"/>
              <a:t>Η μέθοδος της άμεσης διαγραφής</a:t>
            </a:r>
            <a:endParaRPr lang="en-US" sz="2600" dirty="0" smtClean="0"/>
          </a:p>
          <a:p>
            <a:pPr lvl="1"/>
            <a:r>
              <a:rPr lang="el-GR" sz="2600" dirty="0" smtClean="0"/>
              <a:t>Η μέθοδος των προβλέψεων</a:t>
            </a:r>
            <a:endParaRPr lang="en-US" sz="2600" dirty="0" smtClean="0"/>
          </a:p>
        </p:txBody>
      </p:sp>
      <p:sp>
        <p:nvSpPr>
          <p:cNvPr id="8" name="Slide Number Placeholder 7"/>
          <p:cNvSpPr>
            <a:spLocks noGrp="1"/>
          </p:cNvSpPr>
          <p:nvPr>
            <p:ph type="sldNum" sz="quarter" idx="12"/>
          </p:nvPr>
        </p:nvSpPr>
        <p:spPr/>
        <p:txBody>
          <a:bodyPr/>
          <a:lstStyle/>
          <a:p>
            <a:pPr>
              <a:defRPr/>
            </a:pPr>
            <a:r>
              <a:rPr lang="en-US" dirty="0" smtClean="0"/>
              <a:t>8-</a:t>
            </a:r>
            <a:fld id="{0471D2F9-181B-4840-B2E4-AC143A4263A6}" type="slidenum">
              <a:rPr lang="en-US" smtClean="0"/>
              <a:pPr>
                <a:defRPr/>
              </a:pPr>
              <a:t>16</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5" name="Title 1"/>
          <p:cNvSpPr>
            <a:spLocks noGrp="1"/>
          </p:cNvSpPr>
          <p:nvPr>
            <p:ph type="title"/>
          </p:nvPr>
        </p:nvSpPr>
        <p:spPr/>
        <p:txBody>
          <a:bodyPr>
            <a:normAutofit fontScale="90000"/>
          </a:bodyPr>
          <a:lstStyle/>
          <a:p>
            <a:pPr eaLnBrk="1" hangingPunct="1"/>
            <a:r>
              <a:rPr lang="el-GR" dirty="0" smtClean="0">
                <a:solidFill>
                  <a:srgbClr val="BE7A00"/>
                </a:solidFill>
              </a:rPr>
              <a:t>Καταχώρηση και Διαγραφή Ανείσπρακτων Ποσών – Μέθοδος της Άμεσης Διαγραφής </a:t>
            </a:r>
            <a:endParaRPr lang="en-US" dirty="0" smtClean="0">
              <a:solidFill>
                <a:srgbClr val="BE7A00"/>
              </a:solidFill>
            </a:endParaRPr>
          </a:p>
        </p:txBody>
      </p:sp>
      <p:sp>
        <p:nvSpPr>
          <p:cNvPr id="17456" name="Content Placeholder 2"/>
          <p:cNvSpPr>
            <a:spLocks noGrp="1"/>
          </p:cNvSpPr>
          <p:nvPr>
            <p:ph idx="1"/>
          </p:nvPr>
        </p:nvSpPr>
        <p:spPr/>
        <p:txBody>
          <a:bodyPr>
            <a:normAutofit fontScale="92500" lnSpcReduction="20000"/>
          </a:bodyPr>
          <a:lstStyle/>
          <a:p>
            <a:r>
              <a:rPr lang="el-GR" dirty="0" smtClean="0"/>
              <a:t>Η</a:t>
            </a:r>
            <a:r>
              <a:rPr lang="en-US" dirty="0" smtClean="0"/>
              <a:t> </a:t>
            </a:r>
            <a:r>
              <a:rPr lang="el-GR" dirty="0" smtClean="0">
                <a:solidFill>
                  <a:srgbClr val="EA492C"/>
                </a:solidFill>
              </a:rPr>
              <a:t>μέθοδος της άμεσης διαγραφής </a:t>
            </a:r>
            <a:r>
              <a:rPr lang="el-GR" dirty="0" smtClean="0"/>
              <a:t>είναι μια μέθοδος λογιστικής αντιμετώπισης των επισφαλών απαιτήσεων στην οποία η εταιρεία καταχωρεί έξοδο ανείσπρακτων απαιτήσεων όταν οι λογαριασμοί εισπρακτέοι ενός πελάτη είναι ανείσπρακτοι</a:t>
            </a:r>
            <a:r>
              <a:rPr lang="en-US" dirty="0" smtClean="0"/>
              <a:t>. </a:t>
            </a:r>
          </a:p>
          <a:p>
            <a:pPr lvl="1"/>
            <a:r>
              <a:rPr lang="el-GR" dirty="0" smtClean="0"/>
              <a:t>Κυρίως χρησιμοποιείται από μικρές, μη εισηγμένες εταιρείες</a:t>
            </a:r>
            <a:r>
              <a:rPr lang="en-US" dirty="0" smtClean="0"/>
              <a:t>.</a:t>
            </a:r>
          </a:p>
          <a:p>
            <a:pPr lvl="1"/>
            <a:r>
              <a:rPr lang="el-GR" dirty="0" smtClean="0"/>
              <a:t>Οι απαιτήσεις διαγράφονται όταν η επιχείρηση προσδιορίσει ότι δεν θα εισπράξει ποτέ από έναν συγκεκριμένο πελάτη</a:t>
            </a:r>
            <a:r>
              <a:rPr lang="en-US" dirty="0" smtClean="0"/>
              <a:t>.</a:t>
            </a:r>
          </a:p>
          <a:p>
            <a:pPr lvl="1"/>
            <a:r>
              <a:rPr lang="el-GR" dirty="0" smtClean="0"/>
              <a:t>Μόλις διαγραφεί μια απαίτηση</a:t>
            </a:r>
            <a:r>
              <a:rPr lang="en-US" dirty="0" smtClean="0"/>
              <a:t>, </a:t>
            </a:r>
            <a:r>
              <a:rPr lang="el-GR" dirty="0" smtClean="0"/>
              <a:t>η εταιρεία σταματάει να επιδιώκει την είσπραξη.</a:t>
            </a:r>
            <a:endParaRPr lang="en-US" dirty="0" smtClean="0"/>
          </a:p>
        </p:txBody>
      </p:sp>
      <p:sp>
        <p:nvSpPr>
          <p:cNvPr id="9" name="Slide Number Placeholder 8"/>
          <p:cNvSpPr>
            <a:spLocks noGrp="1"/>
          </p:cNvSpPr>
          <p:nvPr>
            <p:ph type="sldNum" sz="quarter" idx="12"/>
          </p:nvPr>
        </p:nvSpPr>
        <p:spPr/>
        <p:txBody>
          <a:bodyPr/>
          <a:lstStyle/>
          <a:p>
            <a:pPr>
              <a:defRPr/>
            </a:pPr>
            <a:r>
              <a:rPr lang="en-US" dirty="0" smtClean="0"/>
              <a:t>8-</a:t>
            </a:r>
            <a:fld id="{B1C25AEF-EF16-4837-BEF9-EE891C23159F}" type="slidenum">
              <a:rPr lang="en-US" smtClean="0"/>
              <a:pPr>
                <a:defRPr/>
              </a:pPr>
              <a:t>17</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6" name="Title 1"/>
          <p:cNvSpPr>
            <a:spLocks noGrp="1"/>
          </p:cNvSpPr>
          <p:nvPr>
            <p:ph type="title"/>
          </p:nvPr>
        </p:nvSpPr>
        <p:spPr/>
        <p:txBody>
          <a:bodyPr>
            <a:normAutofit fontScale="90000"/>
          </a:bodyPr>
          <a:lstStyle/>
          <a:p>
            <a:r>
              <a:rPr lang="el-GR" dirty="0" smtClean="0">
                <a:solidFill>
                  <a:srgbClr val="BE7A00"/>
                </a:solidFill>
              </a:rPr>
              <a:t>Καταχώρηση και Διαγραφή Ανείσπρακτων Ποσών – Μέθοδος της Άμεσης Διαγραφής</a:t>
            </a:r>
            <a:endParaRPr lang="en-US" dirty="0" smtClean="0">
              <a:solidFill>
                <a:srgbClr val="BE7A00"/>
              </a:solidFill>
            </a:endParaRPr>
          </a:p>
        </p:txBody>
      </p:sp>
      <p:sp>
        <p:nvSpPr>
          <p:cNvPr id="18477" name="Content Placeholder 2"/>
          <p:cNvSpPr>
            <a:spLocks noGrp="1"/>
          </p:cNvSpPr>
          <p:nvPr>
            <p:ph idx="1"/>
          </p:nvPr>
        </p:nvSpPr>
        <p:spPr/>
        <p:txBody>
          <a:bodyPr>
            <a:normAutofit/>
          </a:bodyPr>
          <a:lstStyle/>
          <a:p>
            <a:pPr marL="0" indent="0">
              <a:buNone/>
            </a:pPr>
            <a:r>
              <a:rPr lang="el-GR" sz="2200" dirty="0" smtClean="0"/>
              <a:t>Στις </a:t>
            </a:r>
            <a:r>
              <a:rPr lang="en-US" sz="2200" dirty="0" smtClean="0"/>
              <a:t>9</a:t>
            </a:r>
            <a:r>
              <a:rPr lang="el-GR" sz="2200" dirty="0" smtClean="0"/>
              <a:t> Αυγούστου</a:t>
            </a:r>
            <a:r>
              <a:rPr lang="en-US" sz="2200" dirty="0" smtClean="0"/>
              <a:t>,</a:t>
            </a:r>
            <a:r>
              <a:rPr lang="el-GR" sz="2200" dirty="0" smtClean="0"/>
              <a:t> η</a:t>
            </a:r>
            <a:r>
              <a:rPr lang="en-US" sz="2200" dirty="0" smtClean="0"/>
              <a:t> Smart Touch Learning </a:t>
            </a:r>
            <a:r>
              <a:rPr lang="el-GR" sz="2200" dirty="0" smtClean="0"/>
              <a:t>προσδιορίζει ότι δεν θα είναι σε θέση να εισπράξει</a:t>
            </a:r>
            <a:r>
              <a:rPr lang="en-US" sz="2200" dirty="0" smtClean="0"/>
              <a:t> $200 </a:t>
            </a:r>
            <a:r>
              <a:rPr lang="el-GR" sz="2200" dirty="0" smtClean="0"/>
              <a:t>από τον πελάτη </a:t>
            </a:r>
            <a:r>
              <a:rPr lang="en-US" sz="2200" dirty="0" smtClean="0"/>
              <a:t>Dan King </a:t>
            </a:r>
            <a:r>
              <a:rPr lang="el-GR" sz="2200" dirty="0" smtClean="0"/>
              <a:t>για μια πώληση εμπορευμάτων στις 5 Μαΐου</a:t>
            </a:r>
            <a:r>
              <a:rPr lang="en-US" sz="2200" dirty="0" smtClean="0"/>
              <a:t>.</a:t>
            </a:r>
          </a:p>
        </p:txBody>
      </p:sp>
      <p:sp>
        <p:nvSpPr>
          <p:cNvPr id="8" name="Slide Number Placeholder 7"/>
          <p:cNvSpPr>
            <a:spLocks noGrp="1"/>
          </p:cNvSpPr>
          <p:nvPr>
            <p:ph type="sldNum" sz="quarter" idx="12"/>
          </p:nvPr>
        </p:nvSpPr>
        <p:spPr/>
        <p:txBody>
          <a:bodyPr/>
          <a:lstStyle/>
          <a:p>
            <a:pPr>
              <a:defRPr/>
            </a:pPr>
            <a:r>
              <a:rPr lang="en-US" dirty="0" smtClean="0"/>
              <a:t>8-</a:t>
            </a:r>
            <a:fld id="{04D8A5D0-61EC-4287-A11F-728F508F82EF}" type="slidenum">
              <a:rPr lang="en-US" smtClean="0"/>
              <a:pPr>
                <a:defRPr/>
              </a:pPr>
              <a:t>18</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007" y="3240944"/>
            <a:ext cx="8988972" cy="1601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l-GR" dirty="0" smtClean="0">
                <a:solidFill>
                  <a:srgbClr val="BE7A00"/>
                </a:solidFill>
              </a:rPr>
              <a:t>Καταχώρηση και Διαγραφή Ανείσπρακτων Ποσών – Μέθοδος της Άμεσης Διαγραφής</a:t>
            </a:r>
            <a:endParaRPr lang="en-US" dirty="0">
              <a:solidFill>
                <a:srgbClr val="BE7A00"/>
              </a:solidFill>
            </a:endParaRPr>
          </a:p>
        </p:txBody>
      </p:sp>
      <p:sp>
        <p:nvSpPr>
          <p:cNvPr id="19501" name="Content Placeholder 2"/>
          <p:cNvSpPr>
            <a:spLocks noGrp="1"/>
          </p:cNvSpPr>
          <p:nvPr>
            <p:ph idx="1"/>
          </p:nvPr>
        </p:nvSpPr>
        <p:spPr/>
        <p:txBody>
          <a:bodyPr/>
          <a:lstStyle/>
          <a:p>
            <a:pPr marL="0" indent="0">
              <a:buNone/>
            </a:pPr>
            <a:r>
              <a:rPr lang="el-GR" sz="2200" dirty="0" smtClean="0"/>
              <a:t>Στις </a:t>
            </a:r>
            <a:r>
              <a:rPr lang="en-US" sz="2200" dirty="0" smtClean="0"/>
              <a:t>10</a:t>
            </a:r>
            <a:r>
              <a:rPr lang="el-GR" sz="2200" dirty="0" smtClean="0"/>
              <a:t> Σεπτεμβρίου</a:t>
            </a:r>
            <a:r>
              <a:rPr lang="en-US" sz="2200" dirty="0" smtClean="0"/>
              <a:t>, </a:t>
            </a:r>
            <a:r>
              <a:rPr lang="el-GR" sz="2200" dirty="0" smtClean="0"/>
              <a:t>η </a:t>
            </a:r>
            <a:r>
              <a:rPr lang="en-US" sz="2200" dirty="0" smtClean="0"/>
              <a:t>Smart </a:t>
            </a:r>
            <a:r>
              <a:rPr lang="en-US" sz="2200" dirty="0"/>
              <a:t>Touch Learning </a:t>
            </a:r>
            <a:r>
              <a:rPr lang="el-GR" sz="2200" dirty="0" smtClean="0"/>
              <a:t>λαμβάνει απροσδόκητα </a:t>
            </a:r>
            <a:r>
              <a:rPr lang="en-US" sz="2200" dirty="0" smtClean="0"/>
              <a:t>$</a:t>
            </a:r>
            <a:r>
              <a:rPr lang="en-US" sz="2200" dirty="0"/>
              <a:t>200 </a:t>
            </a:r>
            <a:r>
              <a:rPr lang="el-GR" sz="2200" dirty="0" smtClean="0"/>
              <a:t>σε μετρητά από τον </a:t>
            </a:r>
            <a:r>
              <a:rPr lang="en-US" sz="2200" dirty="0" smtClean="0"/>
              <a:t>Dan King.</a:t>
            </a:r>
          </a:p>
        </p:txBody>
      </p:sp>
      <p:sp>
        <p:nvSpPr>
          <p:cNvPr id="9" name="Slide Number Placeholder 8"/>
          <p:cNvSpPr>
            <a:spLocks noGrp="1"/>
          </p:cNvSpPr>
          <p:nvPr>
            <p:ph type="sldNum" sz="quarter" idx="12"/>
          </p:nvPr>
        </p:nvSpPr>
        <p:spPr/>
        <p:txBody>
          <a:bodyPr/>
          <a:lstStyle/>
          <a:p>
            <a:pPr>
              <a:defRPr/>
            </a:pPr>
            <a:r>
              <a:rPr lang="en-US" dirty="0" smtClean="0"/>
              <a:t>8-</a:t>
            </a:r>
            <a:fld id="{F103AD3B-D7B2-47DF-B896-80BF99E12A52}" type="slidenum">
              <a:rPr lang="en-US" smtClean="0"/>
              <a:pPr>
                <a:defRPr/>
              </a:pPr>
              <a:t>19</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825" y="3048000"/>
            <a:ext cx="8896350"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normAutofit/>
          </a:bodyPr>
          <a:lstStyle/>
          <a:p>
            <a:pPr eaLnBrk="1" hangingPunct="1"/>
            <a:r>
              <a:rPr lang="el-GR" sz="3600" dirty="0" smtClean="0"/>
              <a:t>Κεφάλαιο </a:t>
            </a:r>
            <a:r>
              <a:rPr lang="en-US" sz="3600" dirty="0" smtClean="0">
                <a:solidFill>
                  <a:srgbClr val="3EB211"/>
                </a:solidFill>
              </a:rPr>
              <a:t>8</a:t>
            </a:r>
            <a:r>
              <a:rPr lang="en-US" sz="3600" dirty="0" smtClean="0"/>
              <a:t> </a:t>
            </a:r>
            <a:r>
              <a:rPr lang="el-GR" sz="3600" dirty="0" smtClean="0"/>
              <a:t>Μαθησιακοί Στόχοι</a:t>
            </a:r>
            <a:endParaRPr lang="en-US" sz="3600" dirty="0" smtClean="0"/>
          </a:p>
        </p:txBody>
      </p:sp>
      <p:sp>
        <p:nvSpPr>
          <p:cNvPr id="86018" name="Content Placeholder 2"/>
          <p:cNvSpPr>
            <a:spLocks noGrp="1"/>
          </p:cNvSpPr>
          <p:nvPr>
            <p:ph idx="1"/>
          </p:nvPr>
        </p:nvSpPr>
        <p:spPr>
          <a:xfrm>
            <a:off x="3200400" y="1219200"/>
            <a:ext cx="5715000" cy="4525963"/>
          </a:xfrm>
        </p:spPr>
        <p:txBody>
          <a:bodyPr>
            <a:noAutofit/>
          </a:bodyPr>
          <a:lstStyle/>
          <a:p>
            <a:pPr marL="514350" indent="-514350" eaLnBrk="1" hangingPunct="1">
              <a:buFont typeface="Arial" charset="0"/>
              <a:buAutoNum type="arabicPeriod"/>
            </a:pPr>
            <a:r>
              <a:rPr lang="el-GR" sz="2500" dirty="0" smtClean="0"/>
              <a:t>Ορισμός και επεξήγηση συνηθισμένων ειδών απαιτήσεων και καταχώρηση πωλήσεων με πίστωση</a:t>
            </a:r>
            <a:endParaRPr lang="en-US" sz="2500" dirty="0" smtClean="0"/>
          </a:p>
          <a:p>
            <a:pPr marL="514350" indent="-514350" eaLnBrk="1" hangingPunct="1">
              <a:buFont typeface="Arial" charset="0"/>
              <a:buAutoNum type="arabicPeriod"/>
            </a:pPr>
            <a:r>
              <a:rPr lang="el-GR" sz="2500" dirty="0" smtClean="0"/>
              <a:t>Εφαρμογή της μεθόδου της άμεσης διαγραφής επισφαλών απαιτήσεων</a:t>
            </a:r>
            <a:endParaRPr lang="en-US" sz="2500" dirty="0" smtClean="0"/>
          </a:p>
          <a:p>
            <a:pPr marL="514350" indent="-514350">
              <a:buFont typeface="Arial" charset="0"/>
              <a:buAutoNum type="arabicPeriod"/>
            </a:pPr>
            <a:r>
              <a:rPr lang="el-GR" sz="2500" dirty="0" smtClean="0"/>
              <a:t>Εφαρμογή της μεθόδου των προβλέψεων για επισφαλείς απαιτήσεις και εκτίμηση του εξόδου των προβλέψεων με βάση το ποσοστό των πωλήσεων</a:t>
            </a:r>
            <a:r>
              <a:rPr lang="en-US" sz="2500" dirty="0" smtClean="0"/>
              <a:t>, </a:t>
            </a:r>
            <a:r>
              <a:rPr lang="el-GR" sz="2500" dirty="0" smtClean="0"/>
              <a:t>και της ηλικίας των απαιτήσεων</a:t>
            </a:r>
            <a:endParaRPr lang="en-US" dirty="0" smtClean="0"/>
          </a:p>
        </p:txBody>
      </p:sp>
      <p:sp>
        <p:nvSpPr>
          <p:cNvPr id="7" name="Slide Number Placeholder 6"/>
          <p:cNvSpPr>
            <a:spLocks noGrp="1"/>
          </p:cNvSpPr>
          <p:nvPr>
            <p:ph type="sldNum" sz="quarter" idx="12"/>
          </p:nvPr>
        </p:nvSpPr>
        <p:spPr/>
        <p:txBody>
          <a:bodyPr/>
          <a:lstStyle/>
          <a:p>
            <a:pPr>
              <a:defRPr/>
            </a:pPr>
            <a:r>
              <a:rPr lang="en-US" dirty="0" smtClean="0"/>
              <a:t>8-</a:t>
            </a:r>
            <a:fld id="{F98FBA88-9CD8-44A5-95B7-C3583ED2205C}" type="slidenum">
              <a:rPr lang="en-US" smtClean="0"/>
              <a:pPr>
                <a:defRPr/>
              </a:pPr>
              <a:t>2</a:t>
            </a:fld>
            <a:endParaRPr lang="en-US" dirty="0"/>
          </a:p>
        </p:txBody>
      </p:sp>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4800" y="2590800"/>
            <a:ext cx="2909496"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BE7A00"/>
                </a:solidFill>
              </a:rPr>
              <a:t>Περιορισμοί της Μεθόδου Άμεσης Διαγραφής </a:t>
            </a:r>
            <a:endParaRPr lang="en-US" dirty="0">
              <a:solidFill>
                <a:srgbClr val="BE7A00"/>
              </a:solidFill>
            </a:endParaRPr>
          </a:p>
        </p:txBody>
      </p:sp>
      <p:sp>
        <p:nvSpPr>
          <p:cNvPr id="3" name="Content Placeholder 2"/>
          <p:cNvSpPr>
            <a:spLocks noGrp="1"/>
          </p:cNvSpPr>
          <p:nvPr>
            <p:ph idx="1"/>
          </p:nvPr>
        </p:nvSpPr>
        <p:spPr/>
        <p:txBody>
          <a:bodyPr>
            <a:normAutofit fontScale="92500" lnSpcReduction="10000"/>
          </a:bodyPr>
          <a:lstStyle/>
          <a:p>
            <a:r>
              <a:rPr lang="el-GR" dirty="0" smtClean="0"/>
              <a:t>Η μέθοδος της άμεσης διαγραφής παραβιάζει την αρχή της συσχέτισης εσόδων-εξόδων.</a:t>
            </a:r>
            <a:r>
              <a:rPr lang="en-US" dirty="0" smtClean="0"/>
              <a:t> </a:t>
            </a:r>
          </a:p>
          <a:p>
            <a:pPr lvl="1"/>
            <a:r>
              <a:rPr lang="el-GR" dirty="0" smtClean="0"/>
              <a:t>Παράδειγμα:</a:t>
            </a:r>
            <a:r>
              <a:rPr lang="en-US" dirty="0" smtClean="0"/>
              <a:t> </a:t>
            </a:r>
            <a:r>
              <a:rPr lang="el-GR" dirty="0" smtClean="0"/>
              <a:t>Μια εταιρεία καταχωρεί έσοδα από πωλήσεις το </a:t>
            </a:r>
            <a:r>
              <a:rPr lang="en-US" dirty="0" smtClean="0"/>
              <a:t>2017 </a:t>
            </a:r>
            <a:r>
              <a:rPr lang="el-GR" dirty="0" smtClean="0"/>
              <a:t>και το σχετικό έξοδο για ανείσπρακτες απαιτήσεις το</a:t>
            </a:r>
            <a:r>
              <a:rPr lang="en-US" dirty="0" smtClean="0"/>
              <a:t> </a:t>
            </a:r>
            <a:r>
              <a:rPr lang="en-US" dirty="0"/>
              <a:t>2018. </a:t>
            </a:r>
            <a:r>
              <a:rPr lang="el-GR" dirty="0" smtClean="0"/>
              <a:t>Αυτό οδηγεί σε</a:t>
            </a:r>
            <a:r>
              <a:rPr lang="en-US" dirty="0" smtClean="0"/>
              <a:t>:</a:t>
            </a:r>
          </a:p>
          <a:p>
            <a:pPr lvl="2"/>
            <a:r>
              <a:rPr lang="el-GR" dirty="0" smtClean="0"/>
              <a:t>Υπερεκτιμημένα καθαρά κέρδη το </a:t>
            </a:r>
            <a:r>
              <a:rPr lang="en-US" dirty="0" smtClean="0"/>
              <a:t>2017</a:t>
            </a:r>
          </a:p>
          <a:p>
            <a:pPr lvl="2"/>
            <a:r>
              <a:rPr lang="el-GR" dirty="0" smtClean="0"/>
              <a:t>Υποεκτιμημένα καθαρά κέρδη το </a:t>
            </a:r>
            <a:r>
              <a:rPr lang="en-US" dirty="0" smtClean="0"/>
              <a:t>2018</a:t>
            </a:r>
          </a:p>
          <a:p>
            <a:pPr lvl="2"/>
            <a:r>
              <a:rPr lang="el-GR" dirty="0" smtClean="0"/>
              <a:t>Υπερεκτιμημένες Απαιτήσεις το</a:t>
            </a:r>
            <a:r>
              <a:rPr lang="en-US" dirty="0" smtClean="0"/>
              <a:t> 2017</a:t>
            </a:r>
          </a:p>
          <a:p>
            <a:pPr marL="914400" lvl="2" indent="0">
              <a:buNone/>
            </a:pPr>
            <a:endParaRPr lang="en-US" dirty="0" smtClean="0"/>
          </a:p>
          <a:p>
            <a:r>
              <a:rPr lang="el-GR" dirty="0" smtClean="0"/>
              <a:t>Η μέθοδος άμεσης διαγραφής είναι μόνο αποδεκτή σε εταιρείες που έχουν πολύ λίγες επισφαλείς απαιτήσεις</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20</a:t>
            </a:fld>
            <a:endParaRPr lang="en-US" dirty="0"/>
          </a:p>
        </p:txBody>
      </p:sp>
      <p:sp>
        <p:nvSpPr>
          <p:cNvPr id="5" name="Footer Placeholder 4"/>
          <p:cNvSpPr>
            <a:spLocks noGrp="1"/>
          </p:cNvSpPr>
          <p:nvPr>
            <p:ph type="ftr" sz="quarter" idx="3"/>
          </p:nvPr>
        </p:nvSpPr>
        <p:spPr/>
        <p:txBody>
          <a:bodyPr/>
          <a:lstStyle/>
          <a:p>
            <a:r>
              <a:rPr lang="en-US" smtClean="0"/>
              <a:t>© 2018 Pearson Education, Inc. </a:t>
            </a:r>
            <a:endParaRPr lang="en-US" dirty="0"/>
          </a:p>
        </p:txBody>
      </p:sp>
    </p:spTree>
    <p:extLst>
      <p:ext uri="{BB962C8B-B14F-4D97-AF65-F5344CB8AC3E}">
        <p14:creationId xmlns:p14="http://schemas.microsoft.com/office/powerpoint/2010/main" xmlns="" val="28364237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l-GR" b="1" dirty="0" smtClean="0"/>
              <a:t>Μαθησιακός Στόχος </a:t>
            </a:r>
            <a:r>
              <a:rPr lang="en-US" b="1" dirty="0" smtClean="0"/>
              <a:t>3</a:t>
            </a:r>
          </a:p>
        </p:txBody>
      </p:sp>
      <p:sp>
        <p:nvSpPr>
          <p:cNvPr id="3" name="Content Placeholder 2"/>
          <p:cNvSpPr>
            <a:spLocks noGrp="1"/>
          </p:cNvSpPr>
          <p:nvPr>
            <p:ph idx="1"/>
          </p:nvPr>
        </p:nvSpPr>
        <p:spPr>
          <a:xfrm>
            <a:off x="3352800" y="1905000"/>
            <a:ext cx="5486400" cy="3763963"/>
          </a:xfrm>
        </p:spPr>
        <p:txBody>
          <a:bodyPr rtlCol="0">
            <a:noAutofit/>
          </a:bodyPr>
          <a:lstStyle/>
          <a:p>
            <a:pPr marL="514350" indent="-514350">
              <a:buNone/>
            </a:pPr>
            <a:r>
              <a:rPr lang="el-GR" sz="3200" dirty="0" smtClean="0"/>
              <a:t>Εφαρμογή της μεθόδου </a:t>
            </a:r>
          </a:p>
          <a:p>
            <a:pPr marL="514350" indent="-514350">
              <a:buNone/>
            </a:pPr>
            <a:r>
              <a:rPr lang="el-GR" sz="3200" dirty="0" smtClean="0"/>
              <a:t>των προβλέψεων για </a:t>
            </a:r>
          </a:p>
          <a:p>
            <a:pPr marL="514350" indent="-514350">
              <a:buNone/>
            </a:pPr>
            <a:r>
              <a:rPr lang="el-GR" sz="3200" dirty="0" smtClean="0"/>
              <a:t>επισφαλείς απαιτήσεις και </a:t>
            </a:r>
          </a:p>
          <a:p>
            <a:pPr marL="514350" indent="-514350">
              <a:buNone/>
            </a:pPr>
            <a:r>
              <a:rPr lang="el-GR" sz="3200" dirty="0" smtClean="0"/>
              <a:t>εκτίμηση του εξόδου των </a:t>
            </a:r>
          </a:p>
          <a:p>
            <a:pPr marL="514350" indent="-514350">
              <a:buNone/>
            </a:pPr>
            <a:r>
              <a:rPr lang="el-GR" sz="3200" dirty="0" smtClean="0"/>
              <a:t>προβλέψεων με βάση το </a:t>
            </a:r>
          </a:p>
          <a:p>
            <a:pPr marL="514350" indent="-514350">
              <a:buNone/>
            </a:pPr>
            <a:r>
              <a:rPr lang="el-GR" sz="3200" dirty="0" smtClean="0"/>
              <a:t>ποσοστό των πωλήσεων</a:t>
            </a:r>
            <a:r>
              <a:rPr lang="en-US" sz="3200" dirty="0" smtClean="0"/>
              <a:t>, </a:t>
            </a:r>
            <a:endParaRPr lang="el-GR" sz="3200" dirty="0" smtClean="0"/>
          </a:p>
          <a:p>
            <a:pPr marL="514350" indent="-514350">
              <a:buNone/>
            </a:pPr>
            <a:r>
              <a:rPr lang="el-GR" sz="3200" dirty="0" smtClean="0"/>
              <a:t>και της ηλικίας των </a:t>
            </a:r>
          </a:p>
          <a:p>
            <a:pPr marL="514350" indent="-514350">
              <a:buNone/>
            </a:pPr>
            <a:r>
              <a:rPr lang="el-GR" sz="3200" dirty="0" smtClean="0"/>
              <a:t>απαιτήσεων</a:t>
            </a:r>
            <a:endParaRPr lang="en-US" sz="3200" dirty="0" smtClean="0"/>
          </a:p>
        </p:txBody>
      </p:sp>
      <p:sp>
        <p:nvSpPr>
          <p:cNvPr id="7" name="Slide Number Placeholder 6"/>
          <p:cNvSpPr>
            <a:spLocks noGrp="1"/>
          </p:cNvSpPr>
          <p:nvPr>
            <p:ph type="sldNum" sz="quarter" idx="12"/>
          </p:nvPr>
        </p:nvSpPr>
        <p:spPr/>
        <p:txBody>
          <a:bodyPr/>
          <a:lstStyle/>
          <a:p>
            <a:pPr>
              <a:defRPr/>
            </a:pPr>
            <a:r>
              <a:rPr lang="en-US" dirty="0" smtClean="0"/>
              <a:t>8-</a:t>
            </a:r>
            <a:fld id="{A4EA4E89-ADA3-42CA-A17E-5FAE7071167C}" type="slidenum">
              <a:rPr lang="en-US" smtClean="0"/>
              <a:pPr>
                <a:defRPr/>
              </a:pPr>
              <a:t>21</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4800" y="2590800"/>
            <a:ext cx="2909496"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l-GR" sz="3000" dirty="0" smtClean="0">
                <a:solidFill>
                  <a:srgbClr val="0090B2"/>
                </a:solidFill>
              </a:rPr>
              <a:t>ΠΩΣ ΑΝΤΙΜΕΤΩΠΙΖΟΝΤΑΙ ΛΟΓΙΣΤΙΚΑ ΟΙ ΕΠΙΣΦΑΛΕΙΕΣ ΌΤΑΝ ΧΡΗΣΙΜΟΠΟΙΕΙΤΑΙ Η ΜΕΘΟΔΟΣ ΤΩΝ ΠΡΟΒΛΕΨΕΩΝ;</a:t>
            </a:r>
            <a:endParaRPr lang="en-US" sz="3000" dirty="0">
              <a:solidFill>
                <a:srgbClr val="0090B2"/>
              </a:solidFill>
            </a:endParaRPr>
          </a:p>
        </p:txBody>
      </p:sp>
      <p:sp>
        <p:nvSpPr>
          <p:cNvPr id="3" name="Content Placeholder 2"/>
          <p:cNvSpPr>
            <a:spLocks noGrp="1"/>
          </p:cNvSpPr>
          <p:nvPr>
            <p:ph idx="1"/>
          </p:nvPr>
        </p:nvSpPr>
        <p:spPr>
          <a:xfrm>
            <a:off x="457200" y="1874837"/>
            <a:ext cx="5715000" cy="4525963"/>
          </a:xfrm>
        </p:spPr>
        <p:txBody>
          <a:bodyPr rtlCol="0">
            <a:normAutofit fontScale="92500" lnSpcReduction="20000"/>
          </a:bodyPr>
          <a:lstStyle/>
          <a:p>
            <a:pPr eaLnBrk="1" fontAlgn="auto" hangingPunct="1">
              <a:spcAft>
                <a:spcPts val="0"/>
              </a:spcAft>
              <a:buFont typeface="Arial" pitchFamily="34" charset="0"/>
              <a:buChar char="•"/>
              <a:defRPr/>
            </a:pPr>
            <a:r>
              <a:rPr lang="el-GR" sz="2600" dirty="0" smtClean="0"/>
              <a:t>Οι περισσότερες εταιρείες χρησιμοποιούν την μέθοδο των προβλέψεων</a:t>
            </a:r>
            <a:r>
              <a:rPr lang="en-US" sz="2600" dirty="0" smtClean="0"/>
              <a:t>.</a:t>
            </a:r>
          </a:p>
          <a:p>
            <a:pPr lvl="1">
              <a:buFont typeface="Verdana" panose="020B0604030504040204" pitchFamily="34" charset="0"/>
              <a:buChar char="–"/>
              <a:defRPr/>
            </a:pPr>
            <a:r>
              <a:rPr lang="el-GR" dirty="0" smtClean="0"/>
              <a:t>Η</a:t>
            </a:r>
            <a:r>
              <a:rPr lang="en-US" dirty="0" smtClean="0"/>
              <a:t> </a:t>
            </a:r>
            <a:r>
              <a:rPr lang="el-GR" dirty="0" smtClean="0">
                <a:solidFill>
                  <a:srgbClr val="EA492C"/>
                </a:solidFill>
              </a:rPr>
              <a:t>μέθοδος των προβλέψεων</a:t>
            </a:r>
            <a:r>
              <a:rPr lang="en-US" dirty="0" smtClean="0">
                <a:solidFill>
                  <a:srgbClr val="EA492C"/>
                </a:solidFill>
              </a:rPr>
              <a:t> </a:t>
            </a:r>
            <a:r>
              <a:rPr lang="el-GR" dirty="0" smtClean="0"/>
              <a:t>βασίζεται στην αρχή συσχέτισης</a:t>
            </a:r>
            <a:r>
              <a:rPr lang="en-US" dirty="0" smtClean="0"/>
              <a:t>. </a:t>
            </a:r>
          </a:p>
          <a:p>
            <a:pPr lvl="1">
              <a:defRPr/>
            </a:pPr>
            <a:r>
              <a:rPr lang="el-GR" dirty="0" smtClean="0"/>
              <a:t>Καταχωρεί τα έξοδα από ανείσπρακτες απαιτήσεις στην ίδια περίοδο με τα έσοδα από πωλήσεις</a:t>
            </a:r>
            <a:r>
              <a:rPr lang="en-US" dirty="0" smtClean="0"/>
              <a:t>.</a:t>
            </a:r>
          </a:p>
          <a:p>
            <a:pPr>
              <a:defRPr/>
            </a:pPr>
            <a:r>
              <a:rPr lang="el-GR" sz="2600" dirty="0" smtClean="0"/>
              <a:t>Ο αντίθετος λογαριασμός Ενεργητικού </a:t>
            </a:r>
            <a:r>
              <a:rPr lang="el-GR" sz="2600" dirty="0" smtClean="0">
                <a:solidFill>
                  <a:srgbClr val="EA492C"/>
                </a:solidFill>
              </a:rPr>
              <a:t>Προβλέψεις για Επισφαλείς Απαιτήσεις</a:t>
            </a:r>
            <a:r>
              <a:rPr lang="en-US" sz="2600" dirty="0" smtClean="0">
                <a:solidFill>
                  <a:srgbClr val="3399D1"/>
                </a:solidFill>
              </a:rPr>
              <a:t> </a:t>
            </a:r>
            <a:r>
              <a:rPr lang="el-GR" sz="2600" dirty="0" smtClean="0"/>
              <a:t>μειώνει τις Απαιτήσεις στην</a:t>
            </a:r>
            <a:r>
              <a:rPr lang="en-US" sz="2600" dirty="0" smtClean="0"/>
              <a:t> </a:t>
            </a:r>
            <a:r>
              <a:rPr lang="el-GR" sz="2600" dirty="0" smtClean="0">
                <a:solidFill>
                  <a:srgbClr val="EA492C"/>
                </a:solidFill>
              </a:rPr>
              <a:t>καθαρή ρευστοποιήσιμη αξία</a:t>
            </a:r>
            <a:r>
              <a:rPr lang="en-US" sz="2600" dirty="0" smtClean="0"/>
              <a:t>. </a:t>
            </a:r>
          </a:p>
        </p:txBody>
      </p:sp>
      <p:sp>
        <p:nvSpPr>
          <p:cNvPr id="8" name="Slide Number Placeholder 7"/>
          <p:cNvSpPr>
            <a:spLocks noGrp="1"/>
          </p:cNvSpPr>
          <p:nvPr>
            <p:ph type="sldNum" sz="quarter" idx="12"/>
          </p:nvPr>
        </p:nvSpPr>
        <p:spPr/>
        <p:txBody>
          <a:bodyPr/>
          <a:lstStyle/>
          <a:p>
            <a:pPr>
              <a:defRPr/>
            </a:pPr>
            <a:r>
              <a:rPr lang="en-US" dirty="0" smtClean="0"/>
              <a:t>8-</a:t>
            </a:r>
            <a:fld id="{65857595-E6B3-4D74-BF62-798D4590008D}" type="slidenum">
              <a:rPr lang="en-US" smtClean="0"/>
              <a:pPr>
                <a:defRPr/>
              </a:pPr>
              <a:t>22</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sp>
        <p:nvSpPr>
          <p:cNvPr id="7" name="6 - Ορθογώνιο"/>
          <p:cNvSpPr/>
          <p:nvPr/>
        </p:nvSpPr>
        <p:spPr>
          <a:xfrm>
            <a:off x="6400800" y="1828800"/>
            <a:ext cx="24384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ΔΠΧΠ</a:t>
            </a:r>
          </a:p>
          <a:p>
            <a:pPr algn="just"/>
            <a:r>
              <a:rPr lang="el-GR" sz="1400" dirty="0" smtClean="0">
                <a:solidFill>
                  <a:schemeClr val="tx1"/>
                </a:solidFill>
              </a:rPr>
              <a:t>Με βάση τα ΔΠΧΠ, οι απαιτήσεις αναγνωρίζονται και παρουσιάζονται όπως προβλέπεται από  τις ΓΠΛΑ. Οι Λογαριασμοί Εισπρακτέοι πρέπει να αναφέρονται στην καθαρή ρευστοποιήσιμη αξία. Η μέθοδος των προβλέψεων χρησιμοποιείται για να εκπληρώσει τη συσχέτιση του εξόδου ανείσπρακτων απαιτήσεων με τις πωλήσεις της περιόδου και να εμφανίζει τις απαιτήσεις στην καθαρή ρευστοποιήσιμη αξία. Τα ΔΠΧΠ παρέχουν πιο λεπτομερή κριτήρια σε σχέση με τις ΓΠΛΑ για τον χαρακτηρισμό ενός λογαριασμού ως ανεπίδεκτο εισπράξεως.</a:t>
            </a:r>
            <a:endParaRPr lang="el-GR" sz="14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9" name="Title 1"/>
          <p:cNvSpPr>
            <a:spLocks noGrp="1"/>
          </p:cNvSpPr>
          <p:nvPr>
            <p:ph type="title"/>
          </p:nvPr>
        </p:nvSpPr>
        <p:spPr/>
        <p:txBody>
          <a:bodyPr>
            <a:normAutofit/>
          </a:bodyPr>
          <a:lstStyle/>
          <a:p>
            <a:r>
              <a:rPr lang="el-GR" dirty="0" smtClean="0">
                <a:solidFill>
                  <a:srgbClr val="BE7A00"/>
                </a:solidFill>
              </a:rPr>
              <a:t>Καταγραφή Εξόδου Επισφαλών Απαιτήσεων</a:t>
            </a:r>
            <a:r>
              <a:rPr lang="en-US" dirty="0" smtClean="0">
                <a:solidFill>
                  <a:srgbClr val="BE7A00"/>
                </a:solidFill>
              </a:rPr>
              <a:t>—</a:t>
            </a:r>
            <a:r>
              <a:rPr lang="el-GR" dirty="0" smtClean="0">
                <a:solidFill>
                  <a:srgbClr val="BE7A00"/>
                </a:solidFill>
              </a:rPr>
              <a:t>Μέθοδος Προβλέψεων</a:t>
            </a:r>
            <a:endParaRPr lang="en-US" dirty="0" smtClean="0">
              <a:solidFill>
                <a:srgbClr val="BE7A00"/>
              </a:solidFill>
            </a:endParaRPr>
          </a:p>
        </p:txBody>
      </p:sp>
      <p:sp>
        <p:nvSpPr>
          <p:cNvPr id="24620" name="Content Placeholder 2"/>
          <p:cNvSpPr>
            <a:spLocks noGrp="1"/>
          </p:cNvSpPr>
          <p:nvPr>
            <p:ph idx="1"/>
          </p:nvPr>
        </p:nvSpPr>
        <p:spPr/>
        <p:txBody>
          <a:bodyPr>
            <a:normAutofit/>
          </a:bodyPr>
          <a:lstStyle/>
          <a:p>
            <a:pPr marL="0" indent="0">
              <a:buNone/>
            </a:pPr>
            <a:r>
              <a:rPr lang="el-GR" sz="2200" dirty="0" smtClean="0"/>
              <a:t>Στις </a:t>
            </a:r>
            <a:r>
              <a:rPr lang="en-US" sz="2200" dirty="0" smtClean="0"/>
              <a:t>31</a:t>
            </a:r>
            <a:r>
              <a:rPr lang="el-GR" sz="2200" dirty="0" smtClean="0"/>
              <a:t> Δεκεμβρίου</a:t>
            </a:r>
            <a:r>
              <a:rPr lang="en-US" sz="2200" dirty="0" smtClean="0"/>
              <a:t> 2019,</a:t>
            </a:r>
            <a:r>
              <a:rPr lang="el-GR" sz="2200" dirty="0" smtClean="0"/>
              <a:t> η</a:t>
            </a:r>
            <a:r>
              <a:rPr lang="en-US" sz="2200" dirty="0" smtClean="0"/>
              <a:t> Smart Touch Learning</a:t>
            </a:r>
            <a:r>
              <a:rPr lang="el-GR" sz="2200" dirty="0" smtClean="0"/>
              <a:t> εκτιμάει</a:t>
            </a:r>
            <a:r>
              <a:rPr lang="en-US" sz="2200" dirty="0" smtClean="0"/>
              <a:t> </a:t>
            </a:r>
            <a:r>
              <a:rPr lang="el-GR" sz="2200" dirty="0" smtClean="0"/>
              <a:t>ότι</a:t>
            </a:r>
            <a:r>
              <a:rPr lang="en-US" sz="2200" dirty="0" smtClean="0"/>
              <a:t> $80 </a:t>
            </a:r>
            <a:r>
              <a:rPr lang="el-GR" sz="2200" dirty="0" smtClean="0"/>
              <a:t>από τα</a:t>
            </a:r>
            <a:r>
              <a:rPr lang="en-US" sz="2200" dirty="0" smtClean="0"/>
              <a:t> $4,400 </a:t>
            </a:r>
            <a:r>
              <a:rPr lang="el-GR" sz="2200" dirty="0" smtClean="0"/>
              <a:t>στους λογαριασμούς εισπρακτέους της είναι ανεπίδεκτα είσπραξης.</a:t>
            </a:r>
            <a:endParaRPr lang="en-US" sz="2200" dirty="0" smtClean="0"/>
          </a:p>
        </p:txBody>
      </p:sp>
      <p:sp>
        <p:nvSpPr>
          <p:cNvPr id="8" name="Slide Number Placeholder 7"/>
          <p:cNvSpPr>
            <a:spLocks noGrp="1"/>
          </p:cNvSpPr>
          <p:nvPr>
            <p:ph type="sldNum" sz="quarter" idx="12"/>
          </p:nvPr>
        </p:nvSpPr>
        <p:spPr/>
        <p:txBody>
          <a:bodyPr/>
          <a:lstStyle/>
          <a:p>
            <a:pPr>
              <a:defRPr/>
            </a:pPr>
            <a:r>
              <a:rPr lang="en-US" dirty="0" smtClean="0"/>
              <a:t>8-</a:t>
            </a:r>
            <a:fld id="{AA34E49E-37BE-40EC-AC76-300D9540ABD4}" type="slidenum">
              <a:rPr lang="en-US" smtClean="0"/>
              <a:pPr>
                <a:defRPr/>
              </a:pPr>
              <a:t>23</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335" y="2819400"/>
            <a:ext cx="889635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5562600"/>
            <a:ext cx="7324725"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normAutofit/>
          </a:bodyPr>
          <a:lstStyle/>
          <a:p>
            <a:r>
              <a:rPr lang="el-GR" dirty="0" smtClean="0">
                <a:solidFill>
                  <a:srgbClr val="BE7A00"/>
                </a:solidFill>
              </a:rPr>
              <a:t>Καταγραφή Εξόδου Επισφαλών Απαιτήσεων</a:t>
            </a:r>
            <a:r>
              <a:rPr lang="en-US" dirty="0" smtClean="0">
                <a:solidFill>
                  <a:srgbClr val="BE7A00"/>
                </a:solidFill>
              </a:rPr>
              <a:t>—</a:t>
            </a:r>
            <a:r>
              <a:rPr lang="el-GR" dirty="0" smtClean="0">
                <a:solidFill>
                  <a:srgbClr val="BE7A00"/>
                </a:solidFill>
              </a:rPr>
              <a:t>Μέθοδος Προβλέψεων</a:t>
            </a:r>
            <a:endParaRPr lang="en-US" dirty="0" smtClean="0">
              <a:solidFill>
                <a:srgbClr val="BE7A00"/>
              </a:solidFill>
            </a:endParaRPr>
          </a:p>
        </p:txBody>
      </p:sp>
      <p:sp>
        <p:nvSpPr>
          <p:cNvPr id="7" name="Slide Number Placeholder 6"/>
          <p:cNvSpPr>
            <a:spLocks noGrp="1"/>
          </p:cNvSpPr>
          <p:nvPr>
            <p:ph type="sldNum" sz="quarter" idx="12"/>
          </p:nvPr>
        </p:nvSpPr>
        <p:spPr/>
        <p:txBody>
          <a:bodyPr/>
          <a:lstStyle/>
          <a:p>
            <a:pPr>
              <a:defRPr/>
            </a:pPr>
            <a:r>
              <a:rPr lang="en-US" dirty="0" smtClean="0"/>
              <a:t>8-</a:t>
            </a:r>
            <a:fld id="{D3053637-2979-4257-B202-F5078258A9C2}" type="slidenum">
              <a:rPr lang="en-US" smtClean="0"/>
              <a:pPr>
                <a:defRPr/>
              </a:pPr>
              <a:t>24</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2386013"/>
            <a:ext cx="5788393" cy="241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BE7A00"/>
                </a:solidFill>
              </a:rPr>
              <a:t>Διαγραφή Ανείσπρακτων Απαιτήσεων</a:t>
            </a:r>
            <a:r>
              <a:rPr lang="en-US" dirty="0" smtClean="0">
                <a:solidFill>
                  <a:srgbClr val="BE7A00"/>
                </a:solidFill>
              </a:rPr>
              <a:t>—</a:t>
            </a:r>
            <a:r>
              <a:rPr lang="el-GR" dirty="0" smtClean="0">
                <a:solidFill>
                  <a:srgbClr val="BE7A00"/>
                </a:solidFill>
              </a:rPr>
              <a:t>Μέθοδος Προβλέψεων</a:t>
            </a:r>
            <a:endParaRPr lang="en-US" dirty="0">
              <a:solidFill>
                <a:srgbClr val="BE7A00"/>
              </a:solidFill>
            </a:endParaRPr>
          </a:p>
        </p:txBody>
      </p:sp>
      <p:sp>
        <p:nvSpPr>
          <p:cNvPr id="25643" name="Content Placeholder 2"/>
          <p:cNvSpPr>
            <a:spLocks noGrp="1"/>
          </p:cNvSpPr>
          <p:nvPr>
            <p:ph idx="1"/>
          </p:nvPr>
        </p:nvSpPr>
        <p:spPr/>
        <p:txBody>
          <a:bodyPr>
            <a:normAutofit fontScale="92500"/>
          </a:bodyPr>
          <a:lstStyle/>
          <a:p>
            <a:pPr eaLnBrk="1" hangingPunct="1"/>
            <a:r>
              <a:rPr lang="el-GR" sz="2800" dirty="0" smtClean="0"/>
              <a:t>Μια πρόβλεψη δημιουργείται για τους εκτιμώμενους</a:t>
            </a:r>
            <a:r>
              <a:rPr lang="en-US" sz="2800" dirty="0" smtClean="0"/>
              <a:t> </a:t>
            </a:r>
            <a:r>
              <a:rPr lang="el-GR" sz="2800" dirty="0" smtClean="0"/>
              <a:t>ανείσπρακτους λογαριασμούς</a:t>
            </a:r>
            <a:r>
              <a:rPr lang="en-US" sz="2800" dirty="0" smtClean="0"/>
              <a:t>. </a:t>
            </a:r>
          </a:p>
          <a:p>
            <a:pPr eaLnBrk="1" hangingPunct="1"/>
            <a:r>
              <a:rPr lang="el-GR" sz="2800" dirty="0" smtClean="0"/>
              <a:t>Αντί για καταχώρηση μιας χρέωσης στο Έξοδο από Ανεπίδεκτης Εισπράξεως Απαιτήσεις, η εταιρεία καταχωρεί μια χρέωση στις Προβλέψεις ια Επισφαλείς Απαιτήσεις.</a:t>
            </a:r>
            <a:endParaRPr lang="en-US" sz="2800" dirty="0" smtClean="0"/>
          </a:p>
          <a:p>
            <a:pPr eaLnBrk="1" hangingPunct="1"/>
            <a:r>
              <a:rPr lang="el-GR" sz="2800" dirty="0" smtClean="0"/>
              <a:t>Η εγγραφή για τη διαγραφή ενός λογαριασμού με την μέθοδο των προβλέψεων δεν έχει επίδραση στα καθαρά κέρδη τη στιγμή που πραγματοποιείται.</a:t>
            </a:r>
            <a:endParaRPr lang="en-US" sz="2800" dirty="0" smtClean="0"/>
          </a:p>
        </p:txBody>
      </p:sp>
      <p:sp>
        <p:nvSpPr>
          <p:cNvPr id="9" name="Slide Number Placeholder 8"/>
          <p:cNvSpPr>
            <a:spLocks noGrp="1"/>
          </p:cNvSpPr>
          <p:nvPr>
            <p:ph type="sldNum" sz="quarter" idx="12"/>
          </p:nvPr>
        </p:nvSpPr>
        <p:spPr/>
        <p:txBody>
          <a:bodyPr/>
          <a:lstStyle/>
          <a:p>
            <a:pPr>
              <a:defRPr/>
            </a:pPr>
            <a:r>
              <a:rPr lang="en-US" dirty="0"/>
              <a:t>8</a:t>
            </a:r>
            <a:r>
              <a:rPr lang="en-US" dirty="0" smtClean="0"/>
              <a:t>-</a:t>
            </a:r>
            <a:fld id="{6FCA3506-F9C3-44DC-BACF-5724D5C5E066}" type="slidenum">
              <a:rPr lang="en-US" smtClean="0"/>
              <a:pPr>
                <a:defRPr/>
              </a:pPr>
              <a:t>25</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BE7A00"/>
                </a:solidFill>
              </a:rPr>
              <a:t>Διαγραφή Ανείσπρακτων Απαιτήσεων</a:t>
            </a:r>
            <a:r>
              <a:rPr lang="en-US" dirty="0" smtClean="0">
                <a:solidFill>
                  <a:srgbClr val="BE7A00"/>
                </a:solidFill>
              </a:rPr>
              <a:t>—</a:t>
            </a:r>
            <a:r>
              <a:rPr lang="el-GR" dirty="0" smtClean="0">
                <a:solidFill>
                  <a:srgbClr val="BE7A00"/>
                </a:solidFill>
              </a:rPr>
              <a:t>Μέθοδος Προβλέψεων</a:t>
            </a:r>
            <a:endParaRPr lang="en-US" dirty="0">
              <a:solidFill>
                <a:srgbClr val="BE7A00"/>
              </a:solidFill>
            </a:endParaRPr>
          </a:p>
        </p:txBody>
      </p:sp>
      <p:sp>
        <p:nvSpPr>
          <p:cNvPr id="26670" name="Content Placeholder 2"/>
          <p:cNvSpPr>
            <a:spLocks noGrp="1"/>
          </p:cNvSpPr>
          <p:nvPr>
            <p:ph idx="1"/>
          </p:nvPr>
        </p:nvSpPr>
        <p:spPr/>
        <p:txBody>
          <a:bodyPr>
            <a:normAutofit/>
          </a:bodyPr>
          <a:lstStyle/>
          <a:p>
            <a:pPr marL="0" indent="0">
              <a:buNone/>
            </a:pPr>
            <a:r>
              <a:rPr lang="el-GR" sz="2200" dirty="0" smtClean="0"/>
              <a:t>Στις </a:t>
            </a:r>
            <a:r>
              <a:rPr lang="en-US" sz="2200" dirty="0" smtClean="0"/>
              <a:t>10</a:t>
            </a:r>
            <a:r>
              <a:rPr lang="el-GR" sz="2200" dirty="0" smtClean="0"/>
              <a:t> Ιανουαρίου</a:t>
            </a:r>
            <a:r>
              <a:rPr lang="en-US" sz="2200" dirty="0" smtClean="0"/>
              <a:t> 2020,</a:t>
            </a:r>
            <a:r>
              <a:rPr lang="el-GR" sz="2200" dirty="0" smtClean="0"/>
              <a:t> η</a:t>
            </a:r>
            <a:r>
              <a:rPr lang="en-US" sz="2200" dirty="0" smtClean="0"/>
              <a:t> Smart Touch Learning </a:t>
            </a:r>
            <a:r>
              <a:rPr lang="el-GR" sz="2200" dirty="0" smtClean="0"/>
              <a:t>προσδιορίζει ότι δεν μπορεί να εισπράξει </a:t>
            </a:r>
            <a:r>
              <a:rPr lang="en-US" sz="2200" dirty="0" smtClean="0"/>
              <a:t>$25 </a:t>
            </a:r>
            <a:r>
              <a:rPr lang="el-GR" sz="2200" dirty="0" smtClean="0"/>
              <a:t>από τον πελάτη </a:t>
            </a:r>
            <a:r>
              <a:rPr lang="en-US" sz="2200" dirty="0" smtClean="0"/>
              <a:t>Shawn Clark.</a:t>
            </a:r>
          </a:p>
          <a:p>
            <a:pPr marL="0" indent="0">
              <a:buNone/>
            </a:pPr>
            <a:endParaRPr lang="en-US" sz="2800" dirty="0" smtClean="0"/>
          </a:p>
        </p:txBody>
      </p:sp>
      <p:sp>
        <p:nvSpPr>
          <p:cNvPr id="9" name="Slide Number Placeholder 8"/>
          <p:cNvSpPr>
            <a:spLocks noGrp="1"/>
          </p:cNvSpPr>
          <p:nvPr>
            <p:ph type="sldNum" sz="quarter" idx="12"/>
          </p:nvPr>
        </p:nvSpPr>
        <p:spPr/>
        <p:txBody>
          <a:bodyPr/>
          <a:lstStyle/>
          <a:p>
            <a:pPr>
              <a:defRPr/>
            </a:pPr>
            <a:r>
              <a:rPr lang="en-US" dirty="0"/>
              <a:t>8</a:t>
            </a:r>
            <a:r>
              <a:rPr lang="en-US" dirty="0" smtClean="0"/>
              <a:t>-</a:t>
            </a:r>
            <a:fld id="{3832000D-A258-497C-8E2D-63C80D9028E8}" type="slidenum">
              <a:rPr lang="en-US" smtClean="0"/>
              <a:pPr>
                <a:defRPr/>
              </a:pPr>
              <a:t>26</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 y="2822028"/>
            <a:ext cx="882015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5181600"/>
            <a:ext cx="70104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BE7A00"/>
                </a:solidFill>
              </a:rPr>
              <a:t>Διαγραφή Ανείσπρακτων Απαιτήσεων</a:t>
            </a:r>
            <a:r>
              <a:rPr lang="en-US" dirty="0" smtClean="0">
                <a:solidFill>
                  <a:srgbClr val="BE7A00"/>
                </a:solidFill>
              </a:rPr>
              <a:t>—</a:t>
            </a:r>
            <a:r>
              <a:rPr lang="el-GR" dirty="0" smtClean="0">
                <a:solidFill>
                  <a:srgbClr val="BE7A00"/>
                </a:solidFill>
              </a:rPr>
              <a:t>Μέθοδος Προβλέψεων</a:t>
            </a:r>
            <a:endParaRPr lang="en-US" dirty="0">
              <a:solidFill>
                <a:srgbClr val="BE7A00"/>
              </a:solidFill>
            </a:endParaRPr>
          </a:p>
        </p:txBody>
      </p:sp>
      <p:sp>
        <p:nvSpPr>
          <p:cNvPr id="26670" name="Content Placeholder 2"/>
          <p:cNvSpPr>
            <a:spLocks noGrp="1"/>
          </p:cNvSpPr>
          <p:nvPr>
            <p:ph idx="1"/>
          </p:nvPr>
        </p:nvSpPr>
        <p:spPr/>
        <p:txBody>
          <a:bodyPr>
            <a:normAutofit/>
          </a:bodyPr>
          <a:lstStyle/>
          <a:p>
            <a:pPr marL="0" indent="0">
              <a:buNone/>
            </a:pPr>
            <a:r>
              <a:rPr lang="el-GR" sz="2200" dirty="0" smtClean="0"/>
              <a:t>Η εγγραφή της διαγραφής μιας απαίτησης μειώνει το ποσό της Πρόβλεψης για Επισφαλείς Απαιτήσεις και επίσης τους Λογαριασμούς Εισπρακτέους,</a:t>
            </a:r>
            <a:r>
              <a:rPr lang="en-US" sz="2200" dirty="0" smtClean="0"/>
              <a:t> </a:t>
            </a:r>
            <a:r>
              <a:rPr lang="el-GR" sz="2200" dirty="0" smtClean="0"/>
              <a:t>αλλά δεν επηρεάζει την καθαρή ρευστοποιήσιμη αξία που εμφανίζεται στον Ισολογισμό</a:t>
            </a:r>
            <a:r>
              <a:rPr lang="en-US" sz="2200" dirty="0" smtClean="0"/>
              <a:t>.</a:t>
            </a:r>
          </a:p>
        </p:txBody>
      </p:sp>
      <p:sp>
        <p:nvSpPr>
          <p:cNvPr id="9" name="Slide Number Placeholder 8"/>
          <p:cNvSpPr>
            <a:spLocks noGrp="1"/>
          </p:cNvSpPr>
          <p:nvPr>
            <p:ph type="sldNum" sz="quarter" idx="12"/>
          </p:nvPr>
        </p:nvSpPr>
        <p:spPr/>
        <p:txBody>
          <a:bodyPr/>
          <a:lstStyle/>
          <a:p>
            <a:pPr>
              <a:defRPr/>
            </a:pPr>
            <a:r>
              <a:rPr lang="en-US" dirty="0"/>
              <a:t>8</a:t>
            </a:r>
            <a:r>
              <a:rPr lang="en-US" dirty="0" smtClean="0"/>
              <a:t>-</a:t>
            </a:r>
            <a:fld id="{3832000D-A258-497C-8E2D-63C80D9028E8}" type="slidenum">
              <a:rPr lang="en-US" smtClean="0"/>
              <a:pPr>
                <a:defRPr/>
              </a:pPr>
              <a:t>27</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886200"/>
            <a:ext cx="8475275" cy="188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08030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BE7A00"/>
                </a:solidFill>
              </a:rPr>
              <a:t>Ανάκτηση Λογαριασμών που Είχαν Διαγραφεί</a:t>
            </a:r>
            <a:r>
              <a:rPr lang="en-US" dirty="0" smtClean="0">
                <a:solidFill>
                  <a:srgbClr val="BE7A00"/>
                </a:solidFill>
              </a:rPr>
              <a:t>—</a:t>
            </a:r>
            <a:r>
              <a:rPr lang="el-GR" dirty="0" smtClean="0">
                <a:solidFill>
                  <a:srgbClr val="BE7A00"/>
                </a:solidFill>
              </a:rPr>
              <a:t>Μέθοδος Προβλέψεων</a:t>
            </a:r>
            <a:endParaRPr lang="en-US" dirty="0">
              <a:solidFill>
                <a:srgbClr val="BE7A00"/>
              </a:solidFill>
            </a:endParaRPr>
          </a:p>
        </p:txBody>
      </p:sp>
      <p:sp>
        <p:nvSpPr>
          <p:cNvPr id="29741" name="Content Placeholder 2"/>
          <p:cNvSpPr>
            <a:spLocks noGrp="1"/>
          </p:cNvSpPr>
          <p:nvPr>
            <p:ph idx="1"/>
          </p:nvPr>
        </p:nvSpPr>
        <p:spPr>
          <a:xfrm>
            <a:off x="381000" y="1295400"/>
            <a:ext cx="8458200" cy="4830763"/>
          </a:xfrm>
        </p:spPr>
        <p:txBody>
          <a:bodyPr>
            <a:normAutofit/>
          </a:bodyPr>
          <a:lstStyle/>
          <a:p>
            <a:pPr marL="0" indent="0" eaLnBrk="1" hangingPunct="1">
              <a:buNone/>
            </a:pPr>
            <a:r>
              <a:rPr lang="el-GR" sz="2200" dirty="0" smtClean="0"/>
              <a:t>Θυμηθείτε ότι η </a:t>
            </a:r>
            <a:r>
              <a:rPr lang="en-US" sz="2200" dirty="0" smtClean="0"/>
              <a:t>Smart Touch Learning </a:t>
            </a:r>
            <a:r>
              <a:rPr lang="el-GR" sz="2200" dirty="0" smtClean="0"/>
              <a:t>διέγραψε την απαίτηση</a:t>
            </a:r>
            <a:r>
              <a:rPr lang="en-US" sz="2200" dirty="0" smtClean="0"/>
              <a:t> $25 </a:t>
            </a:r>
            <a:r>
              <a:rPr lang="el-GR" sz="2200" dirty="0" smtClean="0"/>
              <a:t>από τον </a:t>
            </a:r>
            <a:r>
              <a:rPr lang="en-US" sz="2200" dirty="0" smtClean="0"/>
              <a:t>Shawn Clark </a:t>
            </a:r>
            <a:r>
              <a:rPr lang="el-GR" sz="2200" dirty="0" smtClean="0"/>
              <a:t>στις </a:t>
            </a:r>
            <a:r>
              <a:rPr lang="en-US" sz="2200" dirty="0" smtClean="0"/>
              <a:t>10</a:t>
            </a:r>
            <a:r>
              <a:rPr lang="el-GR" sz="2200" dirty="0" smtClean="0"/>
              <a:t> Ιανουαρίου</a:t>
            </a:r>
            <a:r>
              <a:rPr lang="en-US" sz="2200" dirty="0" smtClean="0"/>
              <a:t> 2020. </a:t>
            </a:r>
            <a:r>
              <a:rPr lang="el-GR" sz="2200" dirty="0" smtClean="0"/>
              <a:t>Τώρα είναι 4 Μαρτίου</a:t>
            </a:r>
            <a:r>
              <a:rPr lang="en-US" sz="2200" dirty="0" smtClean="0"/>
              <a:t> 2020, </a:t>
            </a:r>
            <a:r>
              <a:rPr lang="el-GR" sz="2200" dirty="0" smtClean="0"/>
              <a:t>και η</a:t>
            </a:r>
            <a:r>
              <a:rPr lang="en-US" sz="2200" dirty="0" smtClean="0"/>
              <a:t> Smart Touch Learning </a:t>
            </a:r>
            <a:r>
              <a:rPr lang="el-GR" sz="2200" dirty="0" smtClean="0"/>
              <a:t>απροσδόκητα εισπράττει </a:t>
            </a:r>
            <a:r>
              <a:rPr lang="en-US" sz="2200" dirty="0" smtClean="0"/>
              <a:t>$25 </a:t>
            </a:r>
            <a:r>
              <a:rPr lang="el-GR" sz="2200" dirty="0" smtClean="0"/>
              <a:t>μετρητά από τον  </a:t>
            </a:r>
            <a:r>
              <a:rPr lang="en-US" sz="2200" dirty="0" smtClean="0"/>
              <a:t>Clark. </a:t>
            </a:r>
          </a:p>
        </p:txBody>
      </p:sp>
      <p:sp>
        <p:nvSpPr>
          <p:cNvPr id="10" name="Slide Number Placeholder 9"/>
          <p:cNvSpPr>
            <a:spLocks noGrp="1"/>
          </p:cNvSpPr>
          <p:nvPr>
            <p:ph type="sldNum" sz="quarter" idx="12"/>
          </p:nvPr>
        </p:nvSpPr>
        <p:spPr/>
        <p:txBody>
          <a:bodyPr/>
          <a:lstStyle/>
          <a:p>
            <a:pPr>
              <a:defRPr/>
            </a:pPr>
            <a:r>
              <a:rPr lang="en-US" dirty="0" smtClean="0"/>
              <a:t>8-</a:t>
            </a:r>
            <a:fld id="{01773DAE-2D70-4F60-B92E-CF86AD3E04A3}" type="slidenum">
              <a:rPr lang="en-US" smtClean="0"/>
              <a:pPr>
                <a:defRPr/>
              </a:pPr>
              <a:t>28</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034" y="3276600"/>
            <a:ext cx="8858250" cy="2657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l-GR" dirty="0" smtClean="0">
                <a:solidFill>
                  <a:srgbClr val="BE7A00"/>
                </a:solidFill>
              </a:rPr>
              <a:t>Εκτίμηση και Καταχώρηση Εξόδου από Ανεπίδεκτες Εισπράξεως Απαιτήσεις</a:t>
            </a:r>
            <a:r>
              <a:rPr lang="en-US" dirty="0" smtClean="0">
                <a:solidFill>
                  <a:srgbClr val="BE7A00"/>
                </a:solidFill>
              </a:rPr>
              <a:t>—</a:t>
            </a:r>
            <a:r>
              <a:rPr lang="el-GR" dirty="0" smtClean="0">
                <a:solidFill>
                  <a:srgbClr val="BE7A00"/>
                </a:solidFill>
              </a:rPr>
              <a:t>Μέθοδος Προβλέψεων</a:t>
            </a:r>
            <a:endParaRPr lang="en-US" dirty="0">
              <a:solidFill>
                <a:srgbClr val="BE7A00"/>
              </a:solidFill>
            </a:endParaRPr>
          </a:p>
        </p:txBody>
      </p:sp>
      <p:sp>
        <p:nvSpPr>
          <p:cNvPr id="7" name="Content Placeholder 6"/>
          <p:cNvSpPr>
            <a:spLocks noGrp="1"/>
          </p:cNvSpPr>
          <p:nvPr>
            <p:ph idx="1"/>
          </p:nvPr>
        </p:nvSpPr>
        <p:spPr/>
        <p:txBody>
          <a:bodyPr rtlCol="0">
            <a:normAutofit fontScale="92500" lnSpcReduction="10000"/>
          </a:bodyPr>
          <a:lstStyle/>
          <a:p>
            <a:pPr>
              <a:defRPr/>
            </a:pPr>
            <a:r>
              <a:rPr lang="el-GR" dirty="0" smtClean="0"/>
              <a:t>Οι εταιρείες εκτιμούν το Έξοδο από Ανεπίδεκτες Εισπράξεως Απαιτήσεις με βάση</a:t>
            </a:r>
            <a:r>
              <a:rPr lang="en-US" dirty="0" smtClean="0"/>
              <a:t>:</a:t>
            </a:r>
          </a:p>
          <a:p>
            <a:pPr lvl="1">
              <a:buFont typeface="Arial" pitchFamily="34" charset="0"/>
              <a:buChar char="•"/>
              <a:defRPr/>
            </a:pPr>
            <a:r>
              <a:rPr lang="el-GR" dirty="0" smtClean="0"/>
              <a:t>Την παρελθούσα εμπειρία</a:t>
            </a:r>
            <a:endParaRPr lang="en-US" dirty="0" smtClean="0"/>
          </a:p>
          <a:p>
            <a:pPr lvl="1">
              <a:buFont typeface="Arial" pitchFamily="34" charset="0"/>
              <a:buChar char="•"/>
              <a:defRPr/>
            </a:pPr>
            <a:r>
              <a:rPr lang="el-GR" dirty="0" smtClean="0"/>
              <a:t>Τον κλάδο στον οποίο λειτουργούν</a:t>
            </a:r>
            <a:endParaRPr lang="en-US" dirty="0" smtClean="0"/>
          </a:p>
          <a:p>
            <a:pPr lvl="1">
              <a:buFont typeface="Arial" pitchFamily="34" charset="0"/>
              <a:buChar char="•"/>
              <a:defRPr/>
            </a:pPr>
            <a:r>
              <a:rPr lang="el-GR" dirty="0" smtClean="0"/>
              <a:t>Άλλες μεταβλητές</a:t>
            </a:r>
            <a:endParaRPr lang="en-US" dirty="0" smtClean="0"/>
          </a:p>
          <a:p>
            <a:pPr>
              <a:defRPr/>
            </a:pPr>
            <a:r>
              <a:rPr lang="el-GR" dirty="0" smtClean="0"/>
              <a:t>Υπάρχουν τρεις μεταβλητές για εκτίμηση ανείσπρακτων με τη χρήση της μεθόδου προβλέψεων</a:t>
            </a:r>
            <a:r>
              <a:rPr lang="en-US" dirty="0" smtClean="0"/>
              <a:t>:</a:t>
            </a:r>
          </a:p>
          <a:p>
            <a:pPr lvl="1" eaLnBrk="1" fontAlgn="auto" hangingPunct="1">
              <a:spcAft>
                <a:spcPts val="0"/>
              </a:spcAft>
              <a:buFont typeface="Arial" pitchFamily="34" charset="0"/>
              <a:buChar char="–"/>
              <a:defRPr/>
            </a:pPr>
            <a:r>
              <a:rPr lang="el-GR" dirty="0" smtClean="0"/>
              <a:t>Ποσοστό επί των πωλήσεων</a:t>
            </a:r>
            <a:endParaRPr lang="en-US" dirty="0" smtClean="0"/>
          </a:p>
          <a:p>
            <a:pPr lvl="1" eaLnBrk="1" fontAlgn="auto" hangingPunct="1">
              <a:spcAft>
                <a:spcPts val="0"/>
              </a:spcAft>
              <a:buFont typeface="Arial" pitchFamily="34" charset="0"/>
              <a:buChar char="–"/>
              <a:defRPr/>
            </a:pPr>
            <a:r>
              <a:rPr lang="el-GR" dirty="0" smtClean="0"/>
              <a:t>Ποσοστό επί των απαιτήσεων</a:t>
            </a:r>
            <a:endParaRPr lang="en-US" dirty="0" smtClean="0"/>
          </a:p>
          <a:p>
            <a:pPr lvl="1" eaLnBrk="1" fontAlgn="auto" hangingPunct="1">
              <a:spcAft>
                <a:spcPts val="0"/>
              </a:spcAft>
              <a:buFont typeface="Arial" pitchFamily="34" charset="0"/>
              <a:buChar char="–"/>
              <a:defRPr/>
            </a:pPr>
            <a:r>
              <a:rPr lang="el-GR" dirty="0" smtClean="0"/>
              <a:t>Ηλικιακή κατάσταση απαιτήσεων</a:t>
            </a:r>
            <a:endParaRPr lang="en-US" dirty="0"/>
          </a:p>
        </p:txBody>
      </p:sp>
      <p:sp>
        <p:nvSpPr>
          <p:cNvPr id="10" name="Slide Number Placeholder 9"/>
          <p:cNvSpPr>
            <a:spLocks noGrp="1"/>
          </p:cNvSpPr>
          <p:nvPr>
            <p:ph type="sldNum" sz="quarter" idx="12"/>
          </p:nvPr>
        </p:nvSpPr>
        <p:spPr/>
        <p:txBody>
          <a:bodyPr/>
          <a:lstStyle/>
          <a:p>
            <a:pPr>
              <a:defRPr/>
            </a:pPr>
            <a:r>
              <a:rPr lang="en-US" dirty="0" smtClean="0"/>
              <a:t>8-</a:t>
            </a:r>
            <a:fld id="{6DDDC08A-6B66-49AA-A499-8B6FAD0FD2E2}" type="slidenum">
              <a:rPr lang="en-US" smtClean="0"/>
              <a:pPr>
                <a:defRPr/>
              </a:pPr>
              <a:t>29</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normAutofit/>
          </a:bodyPr>
          <a:lstStyle/>
          <a:p>
            <a:r>
              <a:rPr lang="el-GR" sz="3600" dirty="0" smtClean="0"/>
              <a:t>Κεφάλαιο </a:t>
            </a:r>
            <a:r>
              <a:rPr lang="en-US" sz="3600" dirty="0" smtClean="0">
                <a:solidFill>
                  <a:srgbClr val="3EB211"/>
                </a:solidFill>
              </a:rPr>
              <a:t>8</a:t>
            </a:r>
            <a:r>
              <a:rPr lang="en-US" sz="3600" dirty="0" smtClean="0"/>
              <a:t> </a:t>
            </a:r>
            <a:r>
              <a:rPr lang="el-GR" sz="3600" smtClean="0"/>
              <a:t>Μαθησιακοί Στόχοι</a:t>
            </a:r>
            <a:endParaRPr lang="en-US" sz="3600" dirty="0" smtClean="0"/>
          </a:p>
        </p:txBody>
      </p:sp>
      <p:sp>
        <p:nvSpPr>
          <p:cNvPr id="86018" name="Content Placeholder 2"/>
          <p:cNvSpPr>
            <a:spLocks noGrp="1"/>
          </p:cNvSpPr>
          <p:nvPr>
            <p:ph idx="1"/>
          </p:nvPr>
        </p:nvSpPr>
        <p:spPr>
          <a:xfrm>
            <a:off x="3200400" y="1752600"/>
            <a:ext cx="5715000" cy="4144963"/>
          </a:xfrm>
        </p:spPr>
        <p:txBody>
          <a:bodyPr>
            <a:noAutofit/>
          </a:bodyPr>
          <a:lstStyle/>
          <a:p>
            <a:pPr marL="514350" indent="-514350">
              <a:buFont typeface="Arial" charset="0"/>
              <a:buAutoNum type="arabicPeriod" startAt="4"/>
            </a:pPr>
            <a:r>
              <a:rPr lang="el-GR" sz="2500" dirty="0" smtClean="0"/>
              <a:t>Λογιστική γραμματίων εισπρακτέων περιλαμβανομένου του υπολογισμού του τόκου και της διαμαρτύρησης γραμματίων</a:t>
            </a:r>
            <a:endParaRPr lang="en-US" sz="2500" dirty="0" smtClean="0"/>
          </a:p>
          <a:p>
            <a:pPr marL="514350" indent="-514350">
              <a:buFont typeface="Arial" charset="0"/>
              <a:buAutoNum type="arabicPeriod" startAt="4"/>
            </a:pPr>
            <a:r>
              <a:rPr lang="el-GR" sz="2500" dirty="0" smtClean="0"/>
              <a:t>Χρήση του δείκτη άμεσης ρευστότητας, του δείκτη κυκλοφοριακής ταχύτητας απαιτήσεων και της περιόδου είσπραξης απαιτήσεων για την αξιολόγηση της επιχειρηματικής απόδοσης</a:t>
            </a:r>
            <a:endParaRPr lang="en-US" dirty="0" smtClean="0"/>
          </a:p>
        </p:txBody>
      </p:sp>
      <p:sp>
        <p:nvSpPr>
          <p:cNvPr id="7" name="Slide Number Placeholder 6"/>
          <p:cNvSpPr>
            <a:spLocks noGrp="1"/>
          </p:cNvSpPr>
          <p:nvPr>
            <p:ph type="sldNum" sz="quarter" idx="12"/>
          </p:nvPr>
        </p:nvSpPr>
        <p:spPr/>
        <p:txBody>
          <a:bodyPr/>
          <a:lstStyle/>
          <a:p>
            <a:pPr>
              <a:defRPr/>
            </a:pPr>
            <a:r>
              <a:rPr lang="en-US" dirty="0" smtClean="0"/>
              <a:t>8-</a:t>
            </a:r>
            <a:fld id="{F98FBA88-9CD8-44A5-95B7-C3583ED2205C}" type="slidenum">
              <a:rPr lang="en-US" smtClean="0"/>
              <a:pPr>
                <a:defRPr/>
              </a:pPr>
              <a:t>3</a:t>
            </a:fld>
            <a:endParaRPr lang="en-US" dirty="0"/>
          </a:p>
        </p:txBody>
      </p:sp>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4800" y="2590800"/>
            <a:ext cx="2909496"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extLst>
      <p:ext uri="{BB962C8B-B14F-4D97-AF65-F5344CB8AC3E}">
        <p14:creationId xmlns:p14="http://schemas.microsoft.com/office/powerpoint/2010/main" xmlns="" val="37761860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tlCol="0">
            <a:normAutofit/>
          </a:bodyPr>
          <a:lstStyle/>
          <a:p>
            <a:pPr>
              <a:defRPr/>
            </a:pPr>
            <a:r>
              <a:rPr lang="el-GR" dirty="0" smtClean="0">
                <a:solidFill>
                  <a:srgbClr val="000000"/>
                </a:solidFill>
              </a:rPr>
              <a:t>Η </a:t>
            </a:r>
            <a:r>
              <a:rPr lang="el-GR" dirty="0" smtClean="0">
                <a:solidFill>
                  <a:srgbClr val="EA492C"/>
                </a:solidFill>
              </a:rPr>
              <a:t>μέθοδος ποσοστού επί των πωλήσεων</a:t>
            </a:r>
            <a:r>
              <a:rPr lang="en-US" dirty="0" smtClean="0">
                <a:solidFill>
                  <a:srgbClr val="EA492C"/>
                </a:solidFill>
              </a:rPr>
              <a:t> </a:t>
            </a:r>
            <a:r>
              <a:rPr lang="el-GR" dirty="0" smtClean="0">
                <a:solidFill>
                  <a:srgbClr val="000000"/>
                </a:solidFill>
              </a:rPr>
              <a:t>υπολογίζει το έξοδο των ανεπίδεκτων είσπραξης απαιτήσεων ως ποσοστό των καθαρών πωλήσεων με πίστωση</a:t>
            </a:r>
            <a:r>
              <a:rPr lang="en-US" dirty="0" smtClean="0">
                <a:solidFill>
                  <a:srgbClr val="000000"/>
                </a:solidFill>
              </a:rPr>
              <a:t>. </a:t>
            </a:r>
          </a:p>
          <a:p>
            <a:pPr>
              <a:defRPr/>
            </a:pPr>
            <a:r>
              <a:rPr lang="el-GR" dirty="0" smtClean="0">
                <a:solidFill>
                  <a:srgbClr val="000000"/>
                </a:solidFill>
              </a:rPr>
              <a:t>Ορισμένες εταιρείες χρησιμοποιούν το σύνολο των πωλήσεων, όχι μόνο τις επί πιστώσει</a:t>
            </a:r>
            <a:r>
              <a:rPr lang="en-US" dirty="0" smtClean="0">
                <a:solidFill>
                  <a:srgbClr val="000000"/>
                </a:solidFill>
              </a:rPr>
              <a:t>.</a:t>
            </a:r>
          </a:p>
          <a:p>
            <a:pPr>
              <a:defRPr/>
            </a:pPr>
            <a:r>
              <a:rPr lang="el-GR" dirty="0" smtClean="0">
                <a:solidFill>
                  <a:srgbClr val="000000"/>
                </a:solidFill>
              </a:rPr>
              <a:t>Η μέθοδος αυτή καλείται και προσέγγιση της κατάστασης αποτελεσμάτων</a:t>
            </a:r>
            <a:r>
              <a:rPr lang="en-US" dirty="0" smtClean="0">
                <a:solidFill>
                  <a:srgbClr val="000000"/>
                </a:solidFill>
              </a:rPr>
              <a:t>.</a:t>
            </a:r>
          </a:p>
        </p:txBody>
      </p:sp>
      <p:sp>
        <p:nvSpPr>
          <p:cNvPr id="10" name="Slide Number Placeholder 9"/>
          <p:cNvSpPr>
            <a:spLocks noGrp="1"/>
          </p:cNvSpPr>
          <p:nvPr>
            <p:ph type="sldNum" sz="quarter" idx="12"/>
          </p:nvPr>
        </p:nvSpPr>
        <p:spPr/>
        <p:txBody>
          <a:bodyPr/>
          <a:lstStyle/>
          <a:p>
            <a:pPr>
              <a:defRPr/>
            </a:pPr>
            <a:r>
              <a:rPr lang="en-US" dirty="0" smtClean="0"/>
              <a:t>8-</a:t>
            </a:r>
            <a:fld id="{6DDDC08A-6B66-49AA-A499-8B6FAD0FD2E2}" type="slidenum">
              <a:rPr lang="en-US" smtClean="0"/>
              <a:pPr>
                <a:defRPr/>
              </a:pPr>
              <a:t>30</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sp>
        <p:nvSpPr>
          <p:cNvPr id="9" name="Title 1"/>
          <p:cNvSpPr>
            <a:spLocks noGrp="1"/>
          </p:cNvSpPr>
          <p:nvPr>
            <p:ph type="title"/>
          </p:nvPr>
        </p:nvSpPr>
        <p:spPr>
          <a:xfrm>
            <a:off x="457200" y="274638"/>
            <a:ext cx="8229600" cy="1143000"/>
          </a:xfrm>
        </p:spPr>
        <p:txBody>
          <a:bodyPr rtlCol="0">
            <a:normAutofit/>
          </a:bodyPr>
          <a:lstStyle/>
          <a:p>
            <a:pPr eaLnBrk="1" fontAlgn="auto" hangingPunct="1">
              <a:spcAft>
                <a:spcPts val="0"/>
              </a:spcAft>
              <a:defRPr/>
            </a:pPr>
            <a:r>
              <a:rPr lang="el-GR" dirty="0" smtClean="0">
                <a:solidFill>
                  <a:srgbClr val="6CAC43"/>
                </a:solidFill>
              </a:rPr>
              <a:t>Μέθοδος Ποσοστού επί των Πωλήσεων</a:t>
            </a:r>
            <a:endParaRPr lang="en-US" dirty="0">
              <a:solidFill>
                <a:srgbClr val="6CAC43"/>
              </a:solidFill>
            </a:endParaRPr>
          </a:p>
        </p:txBody>
      </p:sp>
    </p:spTree>
    <p:extLst>
      <p:ext uri="{BB962C8B-B14F-4D97-AF65-F5344CB8AC3E}">
        <p14:creationId xmlns:p14="http://schemas.microsoft.com/office/powerpoint/2010/main" xmlns="" val="41740968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tlCol="0">
            <a:normAutofit/>
          </a:bodyPr>
          <a:lstStyle/>
          <a:p>
            <a:pPr marL="0" indent="0">
              <a:buNone/>
              <a:defRPr/>
            </a:pPr>
            <a:r>
              <a:rPr lang="el-GR" sz="2200" dirty="0" smtClean="0">
                <a:solidFill>
                  <a:srgbClr val="000000"/>
                </a:solidFill>
              </a:rPr>
              <a:t>Η </a:t>
            </a:r>
            <a:r>
              <a:rPr lang="en-US" sz="2200" dirty="0" smtClean="0">
                <a:solidFill>
                  <a:srgbClr val="000000"/>
                </a:solidFill>
              </a:rPr>
              <a:t>Smart </a:t>
            </a:r>
            <a:r>
              <a:rPr lang="en-US" sz="2200" dirty="0">
                <a:solidFill>
                  <a:srgbClr val="000000"/>
                </a:solidFill>
              </a:rPr>
              <a:t>Touch Learning </a:t>
            </a:r>
            <a:r>
              <a:rPr lang="el-GR" sz="2200" dirty="0" smtClean="0">
                <a:solidFill>
                  <a:srgbClr val="000000"/>
                </a:solidFill>
              </a:rPr>
              <a:t>χρησιμοποιεί τη μέθοδο του ποσοστού επί των πωλήσεων για να εκτιμήσει τα ανείσπρακτα ποσά</a:t>
            </a:r>
            <a:r>
              <a:rPr lang="en-US" sz="2200" dirty="0" smtClean="0">
                <a:solidFill>
                  <a:srgbClr val="000000"/>
                </a:solidFill>
              </a:rPr>
              <a:t>. </a:t>
            </a:r>
            <a:r>
              <a:rPr lang="el-GR" sz="2200" dirty="0" smtClean="0">
                <a:solidFill>
                  <a:srgbClr val="000000"/>
                </a:solidFill>
              </a:rPr>
              <a:t>Η παρελθούσα εμπειρία</a:t>
            </a:r>
            <a:r>
              <a:rPr lang="en-US" sz="2200" dirty="0" smtClean="0">
                <a:solidFill>
                  <a:srgbClr val="000000"/>
                </a:solidFill>
              </a:rPr>
              <a:t> </a:t>
            </a:r>
            <a:r>
              <a:rPr lang="el-GR" sz="2200" dirty="0" smtClean="0">
                <a:solidFill>
                  <a:srgbClr val="000000"/>
                </a:solidFill>
              </a:rPr>
              <a:t>συνιστά ότι </a:t>
            </a:r>
            <a:r>
              <a:rPr lang="en-US" sz="2200" dirty="0" smtClean="0">
                <a:solidFill>
                  <a:srgbClr val="000000"/>
                </a:solidFill>
              </a:rPr>
              <a:t>0.5</a:t>
            </a:r>
            <a:r>
              <a:rPr lang="en-US" sz="2200" dirty="0">
                <a:solidFill>
                  <a:srgbClr val="000000"/>
                </a:solidFill>
              </a:rPr>
              <a:t>% </a:t>
            </a:r>
            <a:r>
              <a:rPr lang="el-GR" sz="2200" dirty="0" smtClean="0">
                <a:solidFill>
                  <a:srgbClr val="000000"/>
                </a:solidFill>
              </a:rPr>
              <a:t>των πιστωτικών πωλήσεων δεν θα εισπραχθεί</a:t>
            </a:r>
            <a:r>
              <a:rPr lang="en-US" sz="2200" dirty="0" smtClean="0">
                <a:solidFill>
                  <a:srgbClr val="000000"/>
                </a:solidFill>
              </a:rPr>
              <a:t>,</a:t>
            </a:r>
            <a:r>
              <a:rPr lang="el-GR" sz="2200" dirty="0" smtClean="0">
                <a:solidFill>
                  <a:srgbClr val="000000"/>
                </a:solidFill>
              </a:rPr>
              <a:t> κάτι που ισοδυναμεί με </a:t>
            </a:r>
            <a:r>
              <a:rPr lang="en-US" sz="2200" dirty="0" smtClean="0">
                <a:solidFill>
                  <a:srgbClr val="000000"/>
                </a:solidFill>
              </a:rPr>
              <a:t>$</a:t>
            </a:r>
            <a:r>
              <a:rPr lang="en-US" sz="2200" dirty="0">
                <a:solidFill>
                  <a:srgbClr val="000000"/>
                </a:solidFill>
              </a:rPr>
              <a:t>60,000. </a:t>
            </a:r>
            <a:endParaRPr lang="en-US" sz="2200" dirty="0" smtClean="0">
              <a:solidFill>
                <a:srgbClr val="000000"/>
              </a:solidFill>
            </a:endParaRPr>
          </a:p>
        </p:txBody>
      </p:sp>
      <p:sp>
        <p:nvSpPr>
          <p:cNvPr id="10" name="Slide Number Placeholder 9"/>
          <p:cNvSpPr>
            <a:spLocks noGrp="1"/>
          </p:cNvSpPr>
          <p:nvPr>
            <p:ph type="sldNum" sz="quarter" idx="12"/>
          </p:nvPr>
        </p:nvSpPr>
        <p:spPr/>
        <p:txBody>
          <a:bodyPr/>
          <a:lstStyle/>
          <a:p>
            <a:pPr>
              <a:defRPr/>
            </a:pPr>
            <a:r>
              <a:rPr lang="en-US" dirty="0" smtClean="0"/>
              <a:t>8-</a:t>
            </a:r>
            <a:fld id="{6DDDC08A-6B66-49AA-A499-8B6FAD0FD2E2}" type="slidenum">
              <a:rPr lang="en-US" smtClean="0"/>
              <a:pPr>
                <a:defRPr/>
              </a:pPr>
              <a:t>31</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sp>
        <p:nvSpPr>
          <p:cNvPr id="9" name="Title 1"/>
          <p:cNvSpPr>
            <a:spLocks noGrp="1"/>
          </p:cNvSpPr>
          <p:nvPr>
            <p:ph type="title"/>
          </p:nvPr>
        </p:nvSpPr>
        <p:spPr>
          <a:xfrm>
            <a:off x="457200" y="274638"/>
            <a:ext cx="8229600" cy="1143000"/>
          </a:xfrm>
        </p:spPr>
        <p:txBody>
          <a:bodyPr rtlCol="0">
            <a:normAutofit/>
          </a:bodyPr>
          <a:lstStyle/>
          <a:p>
            <a:pPr>
              <a:defRPr/>
            </a:pPr>
            <a:r>
              <a:rPr lang="el-GR" dirty="0" smtClean="0">
                <a:solidFill>
                  <a:srgbClr val="6CAC43"/>
                </a:solidFill>
              </a:rPr>
              <a:t>Μέθοδος Ποσοστού επί των Πωλήσεων</a:t>
            </a:r>
            <a:endParaRPr lang="en-US" dirty="0">
              <a:solidFill>
                <a:srgbClr val="6CAC43"/>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8688" y="4057650"/>
            <a:ext cx="7286625"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65006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066800"/>
            <a:ext cx="8229600" cy="5059363"/>
          </a:xfrm>
        </p:spPr>
        <p:txBody>
          <a:bodyPr rtlCol="0">
            <a:normAutofit/>
          </a:bodyPr>
          <a:lstStyle/>
          <a:p>
            <a:pPr marL="0" indent="0">
              <a:buNone/>
            </a:pPr>
            <a:r>
              <a:rPr lang="el-GR" sz="2200" dirty="0" smtClean="0"/>
              <a:t>Στις </a:t>
            </a:r>
            <a:r>
              <a:rPr lang="en-US" sz="2200" dirty="0" smtClean="0"/>
              <a:t>31</a:t>
            </a:r>
            <a:r>
              <a:rPr lang="el-GR" sz="2200" dirty="0" smtClean="0"/>
              <a:t> Δεκεμβρίου</a:t>
            </a:r>
            <a:r>
              <a:rPr lang="en-US" sz="2200" dirty="0" smtClean="0"/>
              <a:t>,</a:t>
            </a:r>
            <a:r>
              <a:rPr lang="el-GR" sz="2200" dirty="0" smtClean="0"/>
              <a:t> η</a:t>
            </a:r>
            <a:r>
              <a:rPr lang="en-US" sz="2200" dirty="0" smtClean="0"/>
              <a:t> </a:t>
            </a:r>
            <a:r>
              <a:rPr lang="en-US" sz="2200" dirty="0"/>
              <a:t>Smart Touch Learning </a:t>
            </a:r>
            <a:r>
              <a:rPr lang="el-GR" sz="2200" dirty="0" smtClean="0"/>
              <a:t>καταχωρεί την ακόλουθη εγγραφή προσαρμογής για να αναγνωρίσει το Έξοδο για Ανεπίδεκτες Είσπραξης Απαιτήσεις για το έτος</a:t>
            </a:r>
            <a:r>
              <a:rPr lang="en-US" sz="2200" dirty="0" smtClean="0"/>
              <a:t>:</a:t>
            </a:r>
            <a:endParaRPr lang="en-US" sz="2200" dirty="0" smtClean="0">
              <a:solidFill>
                <a:srgbClr val="000000"/>
              </a:solidFill>
            </a:endParaRPr>
          </a:p>
        </p:txBody>
      </p:sp>
      <p:sp>
        <p:nvSpPr>
          <p:cNvPr id="10" name="Slide Number Placeholder 9"/>
          <p:cNvSpPr>
            <a:spLocks noGrp="1"/>
          </p:cNvSpPr>
          <p:nvPr>
            <p:ph type="sldNum" sz="quarter" idx="12"/>
          </p:nvPr>
        </p:nvSpPr>
        <p:spPr/>
        <p:txBody>
          <a:bodyPr/>
          <a:lstStyle/>
          <a:p>
            <a:pPr>
              <a:defRPr/>
            </a:pPr>
            <a:r>
              <a:rPr lang="en-US" dirty="0" smtClean="0"/>
              <a:t>8-</a:t>
            </a:r>
            <a:fld id="{6DDDC08A-6B66-49AA-A499-8B6FAD0FD2E2}" type="slidenum">
              <a:rPr lang="en-US" smtClean="0"/>
              <a:pPr>
                <a:defRPr/>
              </a:pPr>
              <a:t>32</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sp>
        <p:nvSpPr>
          <p:cNvPr id="9" name="Title 1"/>
          <p:cNvSpPr>
            <a:spLocks noGrp="1"/>
          </p:cNvSpPr>
          <p:nvPr>
            <p:ph type="title"/>
          </p:nvPr>
        </p:nvSpPr>
        <p:spPr>
          <a:xfrm>
            <a:off x="472966" y="5255"/>
            <a:ext cx="8229600" cy="909145"/>
          </a:xfrm>
        </p:spPr>
        <p:txBody>
          <a:bodyPr rtlCol="0">
            <a:normAutofit/>
          </a:bodyPr>
          <a:lstStyle/>
          <a:p>
            <a:pPr>
              <a:defRPr/>
            </a:pPr>
            <a:r>
              <a:rPr lang="el-GR" dirty="0" smtClean="0">
                <a:solidFill>
                  <a:srgbClr val="6CAC43"/>
                </a:solidFill>
              </a:rPr>
              <a:t>Μέθοδος Ποσοστού επί των Πωλήσεων</a:t>
            </a:r>
            <a:endParaRPr lang="en-US" dirty="0">
              <a:solidFill>
                <a:srgbClr val="6CAC43"/>
              </a:solidFill>
            </a:endParaRPr>
          </a:p>
        </p:txBody>
      </p:sp>
      <p:sp>
        <p:nvSpPr>
          <p:cNvPr id="11" name="10 - Έλλειψη"/>
          <p:cNvSpPr/>
          <p:nvPr/>
        </p:nvSpPr>
        <p:spPr>
          <a:xfrm>
            <a:off x="419100" y="5257800"/>
            <a:ext cx="8305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Με τη μέθοδο των προβλέψεων η </a:t>
            </a:r>
            <a:r>
              <a:rPr lang="el-GR" dirty="0" smtClean="0">
                <a:solidFill>
                  <a:srgbClr val="FF0000"/>
                </a:solidFill>
              </a:rPr>
              <a:t>μόνη</a:t>
            </a:r>
            <a:r>
              <a:rPr lang="el-GR" dirty="0" smtClean="0"/>
              <a:t> φορά που καταχωρείται το Έξοδο για Ανεπίδεκτες Είσπραξης Απαιτήσεις  είναι με την εγγραφή προσαρμογής.</a:t>
            </a:r>
            <a:endParaRPr lang="el-GR"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466" y="2590800"/>
            <a:ext cx="8848725"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99117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685800"/>
            <a:ext cx="8229600" cy="4678363"/>
          </a:xfrm>
        </p:spPr>
        <p:txBody>
          <a:bodyPr rtlCol="0">
            <a:normAutofit/>
          </a:bodyPr>
          <a:lstStyle/>
          <a:p>
            <a:pPr marL="0" indent="0">
              <a:buNone/>
            </a:pPr>
            <a:r>
              <a:rPr lang="el-GR" sz="2200" dirty="0" smtClean="0"/>
              <a:t>Μετά τη μεταφορά στο καθολικό της εγγραφής προσαρμογής</a:t>
            </a:r>
            <a:r>
              <a:rPr lang="en-US" sz="2200" dirty="0" smtClean="0"/>
              <a:t>,</a:t>
            </a:r>
            <a:r>
              <a:rPr lang="el-GR" sz="2200" dirty="0" smtClean="0"/>
              <a:t> η</a:t>
            </a:r>
            <a:r>
              <a:rPr lang="en-US" sz="2200" dirty="0" smtClean="0"/>
              <a:t> </a:t>
            </a:r>
            <a:r>
              <a:rPr lang="en-US" sz="2200" dirty="0"/>
              <a:t>Smart Touch Learning </a:t>
            </a:r>
            <a:r>
              <a:rPr lang="el-GR" sz="2200" dirty="0" smtClean="0"/>
              <a:t>έχει τα ακόλουθα υπόλοιπα στους λογαριασμούς της.</a:t>
            </a:r>
            <a:r>
              <a:rPr lang="en-US" sz="2200" dirty="0" smtClean="0"/>
              <a:t> </a:t>
            </a:r>
            <a:r>
              <a:rPr lang="el-GR" sz="2200" dirty="0" smtClean="0"/>
              <a:t>Αγνοήστε την προηγούμενη αναστροφή της διαγραφής και υποθέστε εισπράξεις απαιτήσεων στη διάρκεια του έτους</a:t>
            </a:r>
            <a:r>
              <a:rPr lang="en-US" sz="2200" dirty="0" smtClean="0"/>
              <a:t> </a:t>
            </a:r>
            <a:r>
              <a:rPr lang="en-US" sz="2200" dirty="0"/>
              <a:t>$58,000:</a:t>
            </a:r>
            <a:endParaRPr lang="en-US" sz="2200" dirty="0" smtClean="0">
              <a:solidFill>
                <a:srgbClr val="000000"/>
              </a:solidFill>
            </a:endParaRPr>
          </a:p>
        </p:txBody>
      </p:sp>
      <p:sp>
        <p:nvSpPr>
          <p:cNvPr id="10" name="Slide Number Placeholder 9"/>
          <p:cNvSpPr>
            <a:spLocks noGrp="1"/>
          </p:cNvSpPr>
          <p:nvPr>
            <p:ph type="sldNum" sz="quarter" idx="12"/>
          </p:nvPr>
        </p:nvSpPr>
        <p:spPr/>
        <p:txBody>
          <a:bodyPr/>
          <a:lstStyle/>
          <a:p>
            <a:pPr>
              <a:defRPr/>
            </a:pPr>
            <a:r>
              <a:rPr lang="en-US" dirty="0" smtClean="0"/>
              <a:t>8-</a:t>
            </a:r>
            <a:fld id="{6DDDC08A-6B66-49AA-A499-8B6FAD0FD2E2}" type="slidenum">
              <a:rPr lang="en-US" smtClean="0"/>
              <a:pPr>
                <a:defRPr/>
              </a:pPr>
              <a:t>33</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sp>
        <p:nvSpPr>
          <p:cNvPr id="9" name="Title 1"/>
          <p:cNvSpPr>
            <a:spLocks noGrp="1"/>
          </p:cNvSpPr>
          <p:nvPr>
            <p:ph type="title"/>
          </p:nvPr>
        </p:nvSpPr>
        <p:spPr>
          <a:xfrm>
            <a:off x="457200" y="36786"/>
            <a:ext cx="8229600" cy="725214"/>
          </a:xfrm>
        </p:spPr>
        <p:txBody>
          <a:bodyPr rtlCol="0">
            <a:normAutofit/>
          </a:bodyPr>
          <a:lstStyle/>
          <a:p>
            <a:pPr>
              <a:defRPr/>
            </a:pPr>
            <a:r>
              <a:rPr lang="el-GR" dirty="0" smtClean="0">
                <a:solidFill>
                  <a:srgbClr val="6CAC43"/>
                </a:solidFill>
              </a:rPr>
              <a:t>Μέθοδος Ποσοστού επί των Πωλήσεων</a:t>
            </a:r>
            <a:endParaRPr lang="en-US" dirty="0">
              <a:solidFill>
                <a:srgbClr val="6CAC43"/>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1" y="2552448"/>
            <a:ext cx="6858000" cy="4305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62960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l-GR" dirty="0" smtClean="0">
                <a:solidFill>
                  <a:srgbClr val="6CAC43"/>
                </a:solidFill>
              </a:rPr>
              <a:t>Μέθοδος Ποσοστού επί των Απαιτήσεων</a:t>
            </a:r>
            <a:endParaRPr lang="en-US" dirty="0">
              <a:solidFill>
                <a:srgbClr val="6CAC43"/>
              </a:solidFill>
            </a:endParaRPr>
          </a:p>
        </p:txBody>
      </p:sp>
      <p:sp>
        <p:nvSpPr>
          <p:cNvPr id="3" name="Content Placeholder 2"/>
          <p:cNvSpPr>
            <a:spLocks noGrp="1"/>
          </p:cNvSpPr>
          <p:nvPr>
            <p:ph idx="1"/>
          </p:nvPr>
        </p:nvSpPr>
        <p:spPr>
          <a:xfrm>
            <a:off x="457200" y="1600200"/>
            <a:ext cx="8382000" cy="4525963"/>
          </a:xfrm>
        </p:spPr>
        <p:txBody>
          <a:bodyPr/>
          <a:lstStyle/>
          <a:p>
            <a:pPr>
              <a:defRPr/>
            </a:pPr>
            <a:r>
              <a:rPr lang="el-GR" dirty="0" smtClean="0">
                <a:solidFill>
                  <a:srgbClr val="000000"/>
                </a:solidFill>
              </a:rPr>
              <a:t>Η </a:t>
            </a:r>
            <a:r>
              <a:rPr lang="el-GR" dirty="0" smtClean="0">
                <a:solidFill>
                  <a:srgbClr val="EA492C"/>
                </a:solidFill>
              </a:rPr>
              <a:t>μέθοδος του ποσοστού επί των απαιτήσεων </a:t>
            </a:r>
            <a:r>
              <a:rPr lang="el-GR" dirty="0" smtClean="0">
                <a:solidFill>
                  <a:srgbClr val="000000"/>
                </a:solidFill>
              </a:rPr>
              <a:t>υπολογίζει το έξοδο των ανεπίδεκτων είσπραξης απαιτήσεων ως ποσοστό των Απαιτήσεων:</a:t>
            </a:r>
            <a:r>
              <a:rPr lang="en-US" dirty="0" smtClean="0">
                <a:solidFill>
                  <a:srgbClr val="000000"/>
                </a:solidFill>
              </a:rPr>
              <a:t> </a:t>
            </a:r>
            <a:endParaRPr lang="en-US" dirty="0">
              <a:solidFill>
                <a:srgbClr val="000000"/>
              </a:solidFill>
            </a:endParaRPr>
          </a:p>
          <a:p>
            <a:pPr marL="0" indent="0">
              <a:buNone/>
            </a:pPr>
            <a:endParaRPr lang="en-US" dirty="0"/>
          </a:p>
        </p:txBody>
      </p:sp>
      <p:sp>
        <p:nvSpPr>
          <p:cNvPr id="9" name="Slide Number Placeholder 8"/>
          <p:cNvSpPr>
            <a:spLocks noGrp="1"/>
          </p:cNvSpPr>
          <p:nvPr>
            <p:ph type="sldNum" sz="quarter" idx="12"/>
          </p:nvPr>
        </p:nvSpPr>
        <p:spPr/>
        <p:txBody>
          <a:bodyPr/>
          <a:lstStyle/>
          <a:p>
            <a:pPr>
              <a:defRPr/>
            </a:pPr>
            <a:r>
              <a:rPr lang="en-US" dirty="0"/>
              <a:t>8</a:t>
            </a:r>
            <a:r>
              <a:rPr lang="en-US" dirty="0" smtClean="0"/>
              <a:t>-</a:t>
            </a:r>
            <a:fld id="{C757560E-F8C2-4311-8172-C9188F1A03E7}" type="slidenum">
              <a:rPr lang="en-US" smtClean="0"/>
              <a:pPr>
                <a:defRPr/>
              </a:pPr>
              <a:t>34</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sp>
        <p:nvSpPr>
          <p:cNvPr id="7" name="6 - Ορθογώνιο"/>
          <p:cNvSpPr/>
          <p:nvPr/>
        </p:nvSpPr>
        <p:spPr>
          <a:xfrm>
            <a:off x="152400" y="3352800"/>
            <a:ext cx="89154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smtClean="0">
                <a:solidFill>
                  <a:srgbClr val="000000"/>
                </a:solidFill>
              </a:rPr>
              <a:t>Μέθοδος του ποσοστού επί των απαιτήσεων</a:t>
            </a:r>
            <a:r>
              <a:rPr lang="el-GR" dirty="0" smtClean="0">
                <a:solidFill>
                  <a:srgbClr val="000000"/>
                </a:solidFill>
              </a:rPr>
              <a:t>:</a:t>
            </a:r>
          </a:p>
          <a:p>
            <a:pPr algn="just"/>
            <a:r>
              <a:rPr lang="el-GR" dirty="0" smtClean="0">
                <a:solidFill>
                  <a:srgbClr val="000000"/>
                </a:solidFill>
              </a:rPr>
              <a:t>Βήμα 1: Προσδιορισμός του επιθυμητού υπολοίπου των Προβλέψεων για Επισφαλείς Απαιτήσεις</a:t>
            </a:r>
          </a:p>
          <a:p>
            <a:pPr algn="just"/>
            <a:r>
              <a:rPr lang="el-GR" dirty="0" smtClean="0">
                <a:solidFill>
                  <a:srgbClr val="000000"/>
                </a:solidFill>
              </a:rPr>
              <a:t>Επιθυμητό υπόλοιπο= Τελικό υπόλοιπο πελατών * % </a:t>
            </a:r>
          </a:p>
          <a:p>
            <a:pPr algn="just"/>
            <a:endParaRPr lang="el-GR" dirty="0" smtClean="0">
              <a:solidFill>
                <a:srgbClr val="000000"/>
              </a:solidFill>
            </a:endParaRPr>
          </a:p>
          <a:p>
            <a:pPr algn="just"/>
            <a:r>
              <a:rPr lang="el-GR" dirty="0" smtClean="0">
                <a:solidFill>
                  <a:srgbClr val="000000"/>
                </a:solidFill>
              </a:rPr>
              <a:t>Βήμα 2: Προσδιορισμός του ποσού του εξόδου για ανεπίδεκτες είσπραξης απαιτήσεις εξετάζοντας το λογαριασμό των προβλέψεων </a:t>
            </a:r>
          </a:p>
          <a:p>
            <a:pPr algn="just"/>
            <a:r>
              <a:rPr lang="el-GR" dirty="0" smtClean="0">
                <a:solidFill>
                  <a:srgbClr val="000000"/>
                </a:solidFill>
              </a:rPr>
              <a:t>Έξοδο για ανεπίδεκτες είσπραξης απαιτήσεις = Επιθυμητό υπόλοιπο  - πιστωτικό υπόλοιπο Προβλέψεων για Επισφαλείς Απαιτήσεις προ προσαρμογής</a:t>
            </a:r>
          </a:p>
          <a:p>
            <a:pPr algn="just"/>
            <a:r>
              <a:rPr lang="el-GR" dirty="0" smtClean="0">
                <a:solidFill>
                  <a:srgbClr val="000000"/>
                </a:solidFill>
              </a:rPr>
              <a:t>Έξοδο για ανεπίδεκτες είσπραξης απαιτήσεις = Επιθυμητό υπόλοιπο  + χρεωστικό υπόλοιπο Προβλέψεων για Επισφαλείς Απαιτήσεις προ προσαρμογής</a:t>
            </a:r>
            <a:endParaRPr lang="el-GR"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6CAC43"/>
                </a:solidFill>
              </a:rPr>
              <a:t>Μέθοδος Ποσοστού επί των Απαιτήσεων</a:t>
            </a:r>
            <a:endParaRPr lang="en-US" dirty="0">
              <a:solidFill>
                <a:srgbClr val="6CAC43"/>
              </a:solidFill>
            </a:endParaRPr>
          </a:p>
        </p:txBody>
      </p:sp>
      <p:sp>
        <p:nvSpPr>
          <p:cNvPr id="3" name="Content Placeholder 2"/>
          <p:cNvSpPr>
            <a:spLocks noGrp="1"/>
          </p:cNvSpPr>
          <p:nvPr>
            <p:ph idx="1"/>
          </p:nvPr>
        </p:nvSpPr>
        <p:spPr/>
        <p:txBody>
          <a:bodyPr>
            <a:noAutofit/>
          </a:bodyPr>
          <a:lstStyle/>
          <a:p>
            <a:pPr marL="0" indent="0">
              <a:buNone/>
            </a:pPr>
            <a:r>
              <a:rPr lang="el-GR" sz="2200" dirty="0" smtClean="0"/>
              <a:t>Στις </a:t>
            </a:r>
            <a:r>
              <a:rPr lang="en-US" sz="2200" dirty="0" smtClean="0"/>
              <a:t>31</a:t>
            </a:r>
            <a:r>
              <a:rPr lang="el-GR" sz="2200" dirty="0" smtClean="0"/>
              <a:t> Δεκεμβρίου</a:t>
            </a:r>
            <a:r>
              <a:rPr lang="en-US" sz="2200" dirty="0" smtClean="0"/>
              <a:t> 2020,</a:t>
            </a:r>
            <a:r>
              <a:rPr lang="el-GR" sz="2200" dirty="0" smtClean="0"/>
              <a:t> το προσωρινό υπόλοιπο των Λογαριασμών Εισπρακτέων της</a:t>
            </a:r>
            <a:r>
              <a:rPr lang="en-US" sz="2200" dirty="0" smtClean="0"/>
              <a:t> Smart Touch Learning</a:t>
            </a:r>
            <a:r>
              <a:rPr lang="el-GR" sz="2200" dirty="0" smtClean="0"/>
              <a:t> είναι</a:t>
            </a:r>
            <a:r>
              <a:rPr lang="en-US" sz="2200" dirty="0" smtClean="0"/>
              <a:t> $6,375, </a:t>
            </a:r>
            <a:r>
              <a:rPr lang="el-GR" sz="2200" dirty="0" smtClean="0"/>
              <a:t>και</a:t>
            </a:r>
            <a:r>
              <a:rPr lang="en-US" sz="2200" dirty="0" smtClean="0"/>
              <a:t> 4% </a:t>
            </a:r>
            <a:r>
              <a:rPr lang="el-GR" sz="2200" dirty="0" smtClean="0"/>
              <a:t>των απαιτήσεων εκτιμάται ότι δεν θα εισπραχθεί</a:t>
            </a:r>
            <a:r>
              <a:rPr lang="en-US" sz="2200" dirty="0" smtClean="0"/>
              <a:t>. </a:t>
            </a:r>
            <a:r>
              <a:rPr lang="el-GR" sz="2200" dirty="0" smtClean="0"/>
              <a:t>Ο λογαριασμός Προβλέψεις για Επισφαλείς Απαιτήσεις έχει πιστωτικό υπόλοιπο</a:t>
            </a:r>
            <a:r>
              <a:rPr lang="en-US" sz="2200" dirty="0" smtClean="0"/>
              <a:t> $55, </a:t>
            </a:r>
            <a:r>
              <a:rPr lang="el-GR" sz="2200" dirty="0" smtClean="0"/>
              <a:t>επομένως η προσαρμογή είναι </a:t>
            </a:r>
            <a:r>
              <a:rPr lang="en-US" sz="2200" dirty="0" smtClean="0"/>
              <a:t>$200.</a:t>
            </a:r>
          </a:p>
        </p:txBody>
      </p:sp>
      <p:sp>
        <p:nvSpPr>
          <p:cNvPr id="9" name="Slide Number Placeholder 8"/>
          <p:cNvSpPr>
            <a:spLocks noGrp="1"/>
          </p:cNvSpPr>
          <p:nvPr>
            <p:ph type="sldNum" sz="quarter" idx="12"/>
          </p:nvPr>
        </p:nvSpPr>
        <p:spPr/>
        <p:txBody>
          <a:bodyPr/>
          <a:lstStyle/>
          <a:p>
            <a:pPr>
              <a:defRPr/>
            </a:pPr>
            <a:r>
              <a:rPr lang="en-US" dirty="0"/>
              <a:t>8</a:t>
            </a:r>
            <a:r>
              <a:rPr lang="en-US" dirty="0" smtClean="0"/>
              <a:t>-</a:t>
            </a:r>
            <a:fld id="{C757560E-F8C2-4311-8172-C9188F1A03E7}" type="slidenum">
              <a:rPr lang="en-US" smtClean="0"/>
              <a:pPr>
                <a:defRPr/>
              </a:pPr>
              <a:t>35</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2942" y="3733800"/>
            <a:ext cx="6696075"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24451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6CAC43"/>
                </a:solidFill>
              </a:rPr>
              <a:t>Μέθοδος Ποσοστού επί των Απαιτήσεων</a:t>
            </a:r>
            <a:endParaRPr lang="en-US" dirty="0">
              <a:solidFill>
                <a:srgbClr val="6CAC43"/>
              </a:solidFill>
            </a:endParaRPr>
          </a:p>
        </p:txBody>
      </p:sp>
      <p:sp>
        <p:nvSpPr>
          <p:cNvPr id="3" name="Content Placeholder 2"/>
          <p:cNvSpPr>
            <a:spLocks noGrp="1"/>
          </p:cNvSpPr>
          <p:nvPr>
            <p:ph idx="1"/>
          </p:nvPr>
        </p:nvSpPr>
        <p:spPr/>
        <p:txBody>
          <a:bodyPr>
            <a:noAutofit/>
          </a:bodyPr>
          <a:lstStyle/>
          <a:p>
            <a:pPr marL="0" indent="0">
              <a:buNone/>
            </a:pPr>
            <a:r>
              <a:rPr lang="el-GR" sz="2200" dirty="0" smtClean="0"/>
              <a:t>Η </a:t>
            </a:r>
            <a:r>
              <a:rPr lang="en-US" sz="2200" dirty="0" smtClean="0"/>
              <a:t>Smart </a:t>
            </a:r>
            <a:r>
              <a:rPr lang="en-US" sz="2200" dirty="0"/>
              <a:t>Touch Learning </a:t>
            </a:r>
            <a:r>
              <a:rPr lang="el-GR" sz="2200" dirty="0" smtClean="0"/>
              <a:t>καταχωρεί την ακόλουθη εγγραφή προσαρμογής στις 31 Δεκεμβρίου για να αναγνωρίσει το έξοδο για ανεπίδεκτης είσπραξης απαιτήσεις για το έτος</a:t>
            </a:r>
            <a:r>
              <a:rPr lang="en-US" sz="2200" dirty="0" smtClean="0"/>
              <a:t>:</a:t>
            </a:r>
          </a:p>
        </p:txBody>
      </p:sp>
      <p:sp>
        <p:nvSpPr>
          <p:cNvPr id="9" name="Slide Number Placeholder 8"/>
          <p:cNvSpPr>
            <a:spLocks noGrp="1"/>
          </p:cNvSpPr>
          <p:nvPr>
            <p:ph type="sldNum" sz="quarter" idx="12"/>
          </p:nvPr>
        </p:nvSpPr>
        <p:spPr/>
        <p:txBody>
          <a:bodyPr/>
          <a:lstStyle/>
          <a:p>
            <a:pPr>
              <a:defRPr/>
            </a:pPr>
            <a:r>
              <a:rPr lang="en-US" dirty="0"/>
              <a:t>8</a:t>
            </a:r>
            <a:r>
              <a:rPr lang="en-US" dirty="0" smtClean="0"/>
              <a:t>-</a:t>
            </a:r>
            <a:fld id="{C757560E-F8C2-4311-8172-C9188F1A03E7}" type="slidenum">
              <a:rPr lang="en-US" smtClean="0"/>
              <a:pPr>
                <a:defRPr/>
              </a:pPr>
              <a:t>36</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775" y="3426372"/>
            <a:ext cx="8934450"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26627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6CAC43"/>
                </a:solidFill>
              </a:rPr>
              <a:t>Μέθοδος Ποσοστού επί των Απαιτήσεων</a:t>
            </a:r>
            <a:endParaRPr lang="en-US" dirty="0">
              <a:solidFill>
                <a:srgbClr val="6CAC43"/>
              </a:solidFill>
            </a:endParaRPr>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l-GR" sz="2200" dirty="0" smtClean="0"/>
              <a:t>Μετά τη μεταφορά στο καθολικό της εγγραφής προσαρμογής</a:t>
            </a:r>
            <a:r>
              <a:rPr lang="en-US" sz="2200" dirty="0" smtClean="0"/>
              <a:t>,</a:t>
            </a:r>
            <a:r>
              <a:rPr lang="el-GR" sz="2200" dirty="0" smtClean="0"/>
              <a:t> η</a:t>
            </a:r>
            <a:r>
              <a:rPr lang="en-US" sz="2200" dirty="0" smtClean="0"/>
              <a:t> Smart Touch Learning </a:t>
            </a:r>
            <a:r>
              <a:rPr lang="el-GR" sz="2200" dirty="0" smtClean="0"/>
              <a:t>έχει τα ακόλουθα υπόλοιπα στους λογαριασμούς της.</a:t>
            </a:r>
            <a:r>
              <a:rPr lang="en-US" sz="2200" dirty="0" smtClean="0"/>
              <a:t> </a:t>
            </a:r>
          </a:p>
        </p:txBody>
      </p:sp>
      <p:sp>
        <p:nvSpPr>
          <p:cNvPr id="9" name="Slide Number Placeholder 8"/>
          <p:cNvSpPr>
            <a:spLocks noGrp="1"/>
          </p:cNvSpPr>
          <p:nvPr>
            <p:ph type="sldNum" sz="quarter" idx="12"/>
          </p:nvPr>
        </p:nvSpPr>
        <p:spPr/>
        <p:txBody>
          <a:bodyPr/>
          <a:lstStyle/>
          <a:p>
            <a:pPr>
              <a:defRPr/>
            </a:pPr>
            <a:r>
              <a:rPr lang="en-US" dirty="0"/>
              <a:t>8</a:t>
            </a:r>
            <a:r>
              <a:rPr lang="en-US" dirty="0" smtClean="0"/>
              <a:t>-</a:t>
            </a:r>
            <a:fld id="{C757560E-F8C2-4311-8172-C9188F1A03E7}" type="slidenum">
              <a:rPr lang="en-US" smtClean="0"/>
              <a:pPr>
                <a:defRPr/>
              </a:pPr>
              <a:t>37</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621" y="2438400"/>
            <a:ext cx="7267575" cy="430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10648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0"/>
            <a:ext cx="8229600" cy="838200"/>
          </a:xfrm>
        </p:spPr>
        <p:txBody>
          <a:bodyPr rtlCol="0">
            <a:normAutofit fontScale="90000"/>
          </a:bodyPr>
          <a:lstStyle/>
          <a:p>
            <a:pPr>
              <a:defRPr/>
            </a:pPr>
            <a:r>
              <a:rPr lang="el-GR" dirty="0" smtClean="0">
                <a:solidFill>
                  <a:srgbClr val="6CAC43"/>
                </a:solidFill>
              </a:rPr>
              <a:t>Μέθοδος Ποσοστού επί των Απαιτήσεων</a:t>
            </a:r>
            <a:endParaRPr lang="en-US" dirty="0">
              <a:solidFill>
                <a:srgbClr val="6CAC43"/>
              </a:solidFill>
            </a:endParaRPr>
          </a:p>
        </p:txBody>
      </p:sp>
      <p:sp>
        <p:nvSpPr>
          <p:cNvPr id="3" name="Content Placeholder 2"/>
          <p:cNvSpPr>
            <a:spLocks noGrp="1"/>
          </p:cNvSpPr>
          <p:nvPr>
            <p:ph idx="1"/>
          </p:nvPr>
        </p:nvSpPr>
        <p:spPr>
          <a:xfrm>
            <a:off x="457200" y="838200"/>
            <a:ext cx="8229600" cy="5287963"/>
          </a:xfrm>
        </p:spPr>
        <p:txBody>
          <a:bodyPr>
            <a:noAutofit/>
          </a:bodyPr>
          <a:lstStyle/>
          <a:p>
            <a:pPr marL="0" indent="0">
              <a:buNone/>
            </a:pPr>
            <a:r>
              <a:rPr lang="el-GR" sz="2200" dirty="0" smtClean="0"/>
              <a:t>Η </a:t>
            </a:r>
            <a:r>
              <a:rPr lang="en-US" sz="2200" dirty="0" smtClean="0"/>
              <a:t>Martin’s </a:t>
            </a:r>
            <a:r>
              <a:rPr lang="en-US" sz="2200" dirty="0"/>
              <a:t>Music </a:t>
            </a:r>
            <a:r>
              <a:rPr lang="el-GR" sz="2200" dirty="0" smtClean="0"/>
              <a:t>έχει </a:t>
            </a:r>
            <a:r>
              <a:rPr lang="el-GR" sz="2200" i="1" dirty="0" smtClean="0"/>
              <a:t>χρεωστικό</a:t>
            </a:r>
            <a:r>
              <a:rPr lang="en-US" sz="2200" i="1" dirty="0" smtClean="0"/>
              <a:t> </a:t>
            </a:r>
            <a:r>
              <a:rPr lang="el-GR" sz="2200" dirty="0" smtClean="0"/>
              <a:t>υπόλοιπο στις Προβλέψεις για Επισφαλείς Απαιτήσεις ύψους</a:t>
            </a:r>
            <a:r>
              <a:rPr lang="en-US" sz="2200" dirty="0" smtClean="0"/>
              <a:t> </a:t>
            </a:r>
            <a:r>
              <a:rPr lang="en-US" sz="2200" dirty="0"/>
              <a:t>$150. </a:t>
            </a:r>
            <a:r>
              <a:rPr lang="el-GR" sz="2200" dirty="0" smtClean="0"/>
              <a:t>Εκτιμά ότι οι ανείσπρακτοι λογαριασμοί θα είναι το</a:t>
            </a:r>
            <a:r>
              <a:rPr lang="en-US" sz="2200" dirty="0" smtClean="0"/>
              <a:t> </a:t>
            </a:r>
            <a:r>
              <a:rPr lang="en-US" sz="2200" dirty="0"/>
              <a:t>2% </a:t>
            </a:r>
            <a:r>
              <a:rPr lang="el-GR" sz="2200" dirty="0" smtClean="0"/>
              <a:t>των</a:t>
            </a:r>
            <a:r>
              <a:rPr lang="en-US" sz="2200" dirty="0" smtClean="0"/>
              <a:t> </a:t>
            </a:r>
            <a:r>
              <a:rPr lang="en-US" sz="2200" dirty="0"/>
              <a:t>$40,000 </a:t>
            </a:r>
            <a:r>
              <a:rPr lang="el-GR" sz="2200" dirty="0" smtClean="0"/>
              <a:t>στους Λογαριασμούς Εισπρακτέους</a:t>
            </a:r>
            <a:r>
              <a:rPr lang="en-US" sz="2200" dirty="0" smtClean="0"/>
              <a:t>.</a:t>
            </a:r>
          </a:p>
        </p:txBody>
      </p:sp>
      <p:sp>
        <p:nvSpPr>
          <p:cNvPr id="9" name="Slide Number Placeholder 8"/>
          <p:cNvSpPr>
            <a:spLocks noGrp="1"/>
          </p:cNvSpPr>
          <p:nvPr>
            <p:ph type="sldNum" sz="quarter" idx="12"/>
          </p:nvPr>
        </p:nvSpPr>
        <p:spPr/>
        <p:txBody>
          <a:bodyPr/>
          <a:lstStyle/>
          <a:p>
            <a:pPr>
              <a:defRPr/>
            </a:pPr>
            <a:r>
              <a:rPr lang="en-US" dirty="0"/>
              <a:t>8</a:t>
            </a:r>
            <a:r>
              <a:rPr lang="en-US" dirty="0" smtClean="0"/>
              <a:t>-</a:t>
            </a:r>
            <a:fld id="{C757560E-F8C2-4311-8172-C9188F1A03E7}" type="slidenum">
              <a:rPr lang="en-US" smtClean="0"/>
              <a:pPr>
                <a:defRPr/>
              </a:pPr>
              <a:t>38</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286000"/>
            <a:ext cx="7219950" cy="2085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062" y="4408761"/>
            <a:ext cx="8034337" cy="2062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20449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l-GR" dirty="0" smtClean="0">
                <a:solidFill>
                  <a:srgbClr val="6CAC43"/>
                </a:solidFill>
              </a:rPr>
              <a:t>Μέθοδος της Ηλικιακής Κατάστασης των Απαιτήσεων</a:t>
            </a:r>
            <a:endParaRPr lang="en-US" dirty="0">
              <a:solidFill>
                <a:srgbClr val="6CAC43"/>
              </a:solidFill>
            </a:endParaRPr>
          </a:p>
        </p:txBody>
      </p:sp>
      <p:sp>
        <p:nvSpPr>
          <p:cNvPr id="3" name="Content Placeholder 2"/>
          <p:cNvSpPr>
            <a:spLocks noGrp="1"/>
          </p:cNvSpPr>
          <p:nvPr>
            <p:ph idx="1"/>
          </p:nvPr>
        </p:nvSpPr>
        <p:spPr/>
        <p:txBody>
          <a:bodyPr>
            <a:normAutofit/>
          </a:bodyPr>
          <a:lstStyle/>
          <a:p>
            <a:r>
              <a:rPr lang="el-GR" dirty="0" smtClean="0"/>
              <a:t>Η </a:t>
            </a:r>
            <a:r>
              <a:rPr lang="el-GR" dirty="0" smtClean="0">
                <a:solidFill>
                  <a:srgbClr val="EA492C"/>
                </a:solidFill>
              </a:rPr>
              <a:t>μέθοδος ηλικιακής κατάστασης απαιτήσεων </a:t>
            </a:r>
            <a:r>
              <a:rPr lang="el-GR" dirty="0" smtClean="0"/>
              <a:t>είναι παρόμοια με τη μέθοδο του ποσοστού επί των απαιτήσεων</a:t>
            </a:r>
            <a:r>
              <a:rPr lang="en-US" dirty="0" smtClean="0"/>
              <a:t>.</a:t>
            </a:r>
          </a:p>
          <a:p>
            <a:r>
              <a:rPr lang="el-GR" dirty="0" smtClean="0"/>
              <a:t>Στη μέθοδο αυτή</a:t>
            </a:r>
            <a:r>
              <a:rPr lang="en-US" dirty="0" smtClean="0"/>
              <a:t>, </a:t>
            </a:r>
            <a:r>
              <a:rPr lang="el-GR" dirty="0" smtClean="0"/>
              <a:t>οι επιχειρήσεις ομαδοποιούν μεμονωμένους λογαριασμούς με βάση το χρόνο που η απαίτηση εκκρεμεί</a:t>
            </a:r>
            <a:r>
              <a:rPr lang="en-US" dirty="0" smtClean="0"/>
              <a:t>.</a:t>
            </a:r>
          </a:p>
          <a:p>
            <a:r>
              <a:rPr lang="el-GR" dirty="0" smtClean="0"/>
              <a:t>Διαφορετικά ποσοστά εφαρμόζονται σε κάθε κατηγορία</a:t>
            </a:r>
            <a:r>
              <a:rPr lang="en-US" dirty="0" smtClean="0"/>
              <a:t>.</a:t>
            </a:r>
            <a:endParaRPr lang="en-US" dirty="0"/>
          </a:p>
        </p:txBody>
      </p:sp>
      <p:sp>
        <p:nvSpPr>
          <p:cNvPr id="6" name="Slide Number Placeholder 5"/>
          <p:cNvSpPr>
            <a:spLocks noGrp="1"/>
          </p:cNvSpPr>
          <p:nvPr>
            <p:ph type="sldNum" sz="quarter" idx="12"/>
          </p:nvPr>
        </p:nvSpPr>
        <p:spPr/>
        <p:txBody>
          <a:bodyPr/>
          <a:lstStyle/>
          <a:p>
            <a:pPr>
              <a:defRPr/>
            </a:pPr>
            <a:r>
              <a:rPr lang="en-US" dirty="0" smtClean="0"/>
              <a:t>8-</a:t>
            </a:r>
            <a:fld id="{1F40B2C4-9445-4F43-BF77-204C8C72F3B8}" type="slidenum">
              <a:rPr lang="en-US" smtClean="0"/>
              <a:pPr>
                <a:defRPr/>
              </a:pPr>
              <a:t>39</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l-GR" b="1" dirty="0" smtClean="0"/>
              <a:t>Μαθησιακός Στόχος </a:t>
            </a:r>
            <a:r>
              <a:rPr lang="en-US" b="1" dirty="0" smtClean="0"/>
              <a:t>1</a:t>
            </a:r>
          </a:p>
        </p:txBody>
      </p:sp>
      <p:sp>
        <p:nvSpPr>
          <p:cNvPr id="3" name="Content Placeholder 2"/>
          <p:cNvSpPr>
            <a:spLocks noGrp="1"/>
          </p:cNvSpPr>
          <p:nvPr>
            <p:ph idx="1"/>
          </p:nvPr>
        </p:nvSpPr>
        <p:spPr>
          <a:xfrm>
            <a:off x="3581400" y="2133600"/>
            <a:ext cx="5181600" cy="3840163"/>
          </a:xfrm>
        </p:spPr>
        <p:txBody>
          <a:bodyPr rtlCol="0">
            <a:noAutofit/>
          </a:bodyPr>
          <a:lstStyle/>
          <a:p>
            <a:pPr marL="0" indent="0">
              <a:buNone/>
              <a:defRPr/>
            </a:pPr>
            <a:r>
              <a:rPr lang="el-GR" sz="3200" dirty="0" smtClean="0"/>
              <a:t>Ορισμός και επεξήγηση συνηθισμένων ειδών απαιτήσεων και καταχώρηση πωλήσεων με πίστωση</a:t>
            </a:r>
            <a:endParaRPr lang="en-US" sz="3200" dirty="0"/>
          </a:p>
        </p:txBody>
      </p:sp>
      <p:sp>
        <p:nvSpPr>
          <p:cNvPr id="7" name="Slide Number Placeholder 6"/>
          <p:cNvSpPr>
            <a:spLocks noGrp="1"/>
          </p:cNvSpPr>
          <p:nvPr>
            <p:ph type="sldNum" sz="quarter" idx="12"/>
          </p:nvPr>
        </p:nvSpPr>
        <p:spPr/>
        <p:txBody>
          <a:bodyPr/>
          <a:lstStyle/>
          <a:p>
            <a:pPr>
              <a:defRPr/>
            </a:pPr>
            <a:r>
              <a:rPr lang="en-US" dirty="0"/>
              <a:t>8</a:t>
            </a:r>
            <a:r>
              <a:rPr lang="en-US" dirty="0" smtClean="0"/>
              <a:t>-</a:t>
            </a:r>
            <a:fld id="{F44739B4-3912-412D-B418-8B65B89489B1}" type="slidenum">
              <a:rPr lang="en-US" smtClean="0"/>
              <a:pPr>
                <a:defRPr/>
              </a:pPr>
              <a:t>4</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4800" y="2590800"/>
            <a:ext cx="2909496"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6CAC43"/>
                </a:solidFill>
              </a:rPr>
              <a:t>Μέθοδος της Ηλικιακής Κατάστασης των Απαιτήσεων</a:t>
            </a:r>
            <a:endParaRPr lang="en-US" dirty="0">
              <a:solidFill>
                <a:srgbClr val="6CAC43"/>
              </a:solidFill>
            </a:endParaRPr>
          </a:p>
        </p:txBody>
      </p:sp>
      <p:sp>
        <p:nvSpPr>
          <p:cNvPr id="7" name="Slide Number Placeholder 6"/>
          <p:cNvSpPr>
            <a:spLocks noGrp="1"/>
          </p:cNvSpPr>
          <p:nvPr>
            <p:ph type="sldNum" sz="quarter" idx="12"/>
          </p:nvPr>
        </p:nvSpPr>
        <p:spPr/>
        <p:txBody>
          <a:bodyPr/>
          <a:lstStyle/>
          <a:p>
            <a:pPr>
              <a:defRPr/>
            </a:pPr>
            <a:r>
              <a:rPr lang="en-US" dirty="0" smtClean="0"/>
              <a:t>8-</a:t>
            </a:r>
            <a:fld id="{80EBB315-9A7E-4EE6-8436-7AC5F2F60925}" type="slidenum">
              <a:rPr lang="en-US" smtClean="0"/>
              <a:pPr>
                <a:defRPr/>
              </a:pPr>
              <a:t>40</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 y="1981200"/>
            <a:ext cx="89154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6CAC43"/>
                </a:solidFill>
              </a:rPr>
              <a:t>Μέθοδος της Ηλικιακής Κατάστασης των Απαιτήσεων</a:t>
            </a:r>
            <a:endParaRPr lang="en-US" dirty="0">
              <a:solidFill>
                <a:srgbClr val="6CAC43"/>
              </a:solidFill>
            </a:endParaRPr>
          </a:p>
        </p:txBody>
      </p:sp>
      <p:sp>
        <p:nvSpPr>
          <p:cNvPr id="7" name="Slide Number Placeholder 6"/>
          <p:cNvSpPr>
            <a:spLocks noGrp="1"/>
          </p:cNvSpPr>
          <p:nvPr>
            <p:ph type="sldNum" sz="quarter" idx="12"/>
          </p:nvPr>
        </p:nvSpPr>
        <p:spPr/>
        <p:txBody>
          <a:bodyPr/>
          <a:lstStyle/>
          <a:p>
            <a:pPr>
              <a:defRPr/>
            </a:pPr>
            <a:r>
              <a:rPr lang="en-US" dirty="0" smtClean="0"/>
              <a:t>8-</a:t>
            </a:r>
            <a:fld id="{80EBB315-9A7E-4EE6-8436-7AC5F2F60925}" type="slidenum">
              <a:rPr lang="en-US" smtClean="0"/>
              <a:pPr>
                <a:defRPr/>
              </a:pPr>
              <a:t>41</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US" dirty="0" smtClean="0"/>
              <a:t>H </a:t>
            </a:r>
            <a:r>
              <a:rPr lang="el-GR" dirty="0" smtClean="0"/>
              <a:t>διαδικασία καταχώρησης της εγγραφής προσαρμογής τέλους χρήσης με τη μέθοδο ηλικιακής κατάστασης απαιτήσεων είναι παρόμοια με τη μέθοδο ποσοστού επί των απαιτήσεων</a:t>
            </a:r>
            <a:r>
              <a:rPr lang="en-US" dirty="0" smtClean="0"/>
              <a:t>.</a:t>
            </a:r>
            <a:endParaRPr lang="en-US" dirty="0"/>
          </a:p>
        </p:txBody>
      </p:sp>
      <p:sp>
        <p:nvSpPr>
          <p:cNvPr id="9" name="8 - Ορθογώνιο"/>
          <p:cNvSpPr/>
          <p:nvPr/>
        </p:nvSpPr>
        <p:spPr>
          <a:xfrm>
            <a:off x="228600" y="3505200"/>
            <a:ext cx="89154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smtClean="0">
                <a:solidFill>
                  <a:srgbClr val="000000"/>
                </a:solidFill>
              </a:rPr>
              <a:t>Μέθοδος ηλικιακής κατάστασης</a:t>
            </a:r>
            <a:r>
              <a:rPr lang="el-GR" dirty="0" smtClean="0">
                <a:solidFill>
                  <a:srgbClr val="000000"/>
                </a:solidFill>
              </a:rPr>
              <a:t>:</a:t>
            </a:r>
          </a:p>
          <a:p>
            <a:pPr algn="just"/>
            <a:r>
              <a:rPr lang="el-GR" dirty="0" smtClean="0">
                <a:solidFill>
                  <a:srgbClr val="000000"/>
                </a:solidFill>
              </a:rPr>
              <a:t>Βήμα 1: Προσδιορισμός του επιθυμητού υπολοίπου των Προβλέψεων για Επισφαλείς Απαιτήσεις χρησιμοποιώντας την ηλικία κάθε λογαριασμού </a:t>
            </a:r>
          </a:p>
          <a:p>
            <a:pPr algn="just"/>
            <a:endParaRPr lang="el-GR" dirty="0" smtClean="0">
              <a:solidFill>
                <a:srgbClr val="000000"/>
              </a:solidFill>
            </a:endParaRPr>
          </a:p>
          <a:p>
            <a:pPr algn="just"/>
            <a:r>
              <a:rPr lang="el-GR" dirty="0" smtClean="0">
                <a:solidFill>
                  <a:srgbClr val="000000"/>
                </a:solidFill>
              </a:rPr>
              <a:t>Βήμα 2: Προσδιορισμός του ποσού του εξόδου για ανεπίδεκτες είσπραξης απαιτήσεις εξετάζοντας το λογαριασμό των προβλέψεων </a:t>
            </a:r>
          </a:p>
          <a:p>
            <a:pPr algn="just"/>
            <a:r>
              <a:rPr lang="el-GR" dirty="0" smtClean="0">
                <a:solidFill>
                  <a:srgbClr val="000000"/>
                </a:solidFill>
              </a:rPr>
              <a:t>Έξοδο για ανεπίδεκτες είσπραξης απαιτήσεις = Επιθυμητό υπόλοιπο  - πιστωτικό υπόλοιπο Προβλέψεων για Επισφαλείς Απαιτήσεις προ προσαρμογής</a:t>
            </a:r>
          </a:p>
          <a:p>
            <a:pPr algn="just"/>
            <a:r>
              <a:rPr lang="el-GR" dirty="0" smtClean="0">
                <a:solidFill>
                  <a:srgbClr val="000000"/>
                </a:solidFill>
              </a:rPr>
              <a:t>Έξοδο για ανεπίδεκτες είσπραξης απαιτήσεις = Επιθυμητό υπόλοιπο  + χρεωστικό υπόλοιπο Προβλέψεων για Επισφαλείς Απαιτήσεις προ προσαρμογής</a:t>
            </a:r>
            <a:endParaRPr lang="el-GR" dirty="0"/>
          </a:p>
        </p:txBody>
      </p:sp>
    </p:spTree>
    <p:extLst>
      <p:ext uri="{BB962C8B-B14F-4D97-AF65-F5344CB8AC3E}">
        <p14:creationId xmlns:p14="http://schemas.microsoft.com/office/powerpoint/2010/main" xmlns="" val="34161355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786"/>
            <a:ext cx="8229600" cy="877614"/>
          </a:xfrm>
        </p:spPr>
        <p:txBody>
          <a:bodyPr rtlCol="0">
            <a:normAutofit fontScale="90000"/>
          </a:bodyPr>
          <a:lstStyle/>
          <a:p>
            <a:pPr>
              <a:defRPr/>
            </a:pPr>
            <a:r>
              <a:rPr lang="el-GR" dirty="0" smtClean="0">
                <a:solidFill>
                  <a:srgbClr val="6CAC43"/>
                </a:solidFill>
              </a:rPr>
              <a:t>Μέθοδος της Ηλικιακής Κατάστασης των Απαιτήσεων</a:t>
            </a:r>
            <a:endParaRPr lang="en-US" dirty="0">
              <a:solidFill>
                <a:srgbClr val="6CAC43"/>
              </a:solidFill>
            </a:endParaRPr>
          </a:p>
        </p:txBody>
      </p:sp>
      <p:sp>
        <p:nvSpPr>
          <p:cNvPr id="7" name="Slide Number Placeholder 6"/>
          <p:cNvSpPr>
            <a:spLocks noGrp="1"/>
          </p:cNvSpPr>
          <p:nvPr>
            <p:ph type="sldNum" sz="quarter" idx="12"/>
          </p:nvPr>
        </p:nvSpPr>
        <p:spPr/>
        <p:txBody>
          <a:bodyPr/>
          <a:lstStyle/>
          <a:p>
            <a:pPr>
              <a:defRPr/>
            </a:pPr>
            <a:r>
              <a:rPr lang="en-US" dirty="0" smtClean="0"/>
              <a:t>8-</a:t>
            </a:r>
            <a:fld id="{80EBB315-9A7E-4EE6-8436-7AC5F2F60925}" type="slidenum">
              <a:rPr lang="en-US" smtClean="0"/>
              <a:pPr>
                <a:defRPr/>
              </a:pPr>
              <a:t>42</a:t>
            </a:fld>
            <a:endParaRPr lang="en-US" dirty="0"/>
          </a:p>
        </p:txBody>
      </p:sp>
      <p:sp>
        <p:nvSpPr>
          <p:cNvPr id="4" name="Footer Placeholder 3"/>
          <p:cNvSpPr>
            <a:spLocks noGrp="1"/>
          </p:cNvSpPr>
          <p:nvPr>
            <p:ph type="ftr" sz="quarter" idx="3"/>
          </p:nvPr>
        </p:nvSpPr>
        <p:spPr>
          <a:xfrm>
            <a:off x="3124200" y="6569075"/>
            <a:ext cx="2895600" cy="365125"/>
          </a:xfrm>
        </p:spPr>
        <p:txBody>
          <a:bodyPr/>
          <a:lstStyle/>
          <a:p>
            <a:r>
              <a:rPr lang="en-US" dirty="0" smtClean="0"/>
              <a:t>© 2018 Pearson Education, Inc. </a:t>
            </a:r>
            <a:endParaRPr lang="en-US" dirty="0"/>
          </a:p>
        </p:txBody>
      </p:sp>
      <p:sp>
        <p:nvSpPr>
          <p:cNvPr id="3" name="Content Placeholder 2"/>
          <p:cNvSpPr>
            <a:spLocks noGrp="1"/>
          </p:cNvSpPr>
          <p:nvPr>
            <p:ph idx="1"/>
          </p:nvPr>
        </p:nvSpPr>
        <p:spPr>
          <a:xfrm>
            <a:off x="342899" y="914400"/>
            <a:ext cx="8458200" cy="4678363"/>
          </a:xfrm>
        </p:spPr>
        <p:txBody>
          <a:bodyPr/>
          <a:lstStyle/>
          <a:p>
            <a:pPr marL="0" indent="0">
              <a:buNone/>
            </a:pPr>
            <a:r>
              <a:rPr lang="el-GR" sz="2200" dirty="0" smtClean="0"/>
              <a:t>Η </a:t>
            </a:r>
            <a:r>
              <a:rPr lang="en-US" sz="2200" dirty="0" smtClean="0"/>
              <a:t>Smart </a:t>
            </a:r>
            <a:r>
              <a:rPr lang="en-US" sz="2200" dirty="0"/>
              <a:t>Touch </a:t>
            </a:r>
            <a:r>
              <a:rPr lang="en-US" sz="2200" dirty="0" smtClean="0"/>
              <a:t>Learning</a:t>
            </a:r>
            <a:r>
              <a:rPr lang="el-GR" sz="2200" dirty="0" smtClean="0"/>
              <a:t> γνωρίζει ότι το επιθυμητό υπόλοιπο των Προβλέψεων για Επισφαλείς Απαιτήσεις είναι</a:t>
            </a:r>
            <a:r>
              <a:rPr lang="en-US" sz="2200" dirty="0" smtClean="0"/>
              <a:t> </a:t>
            </a:r>
            <a:r>
              <a:rPr lang="en-US" sz="2200" dirty="0"/>
              <a:t>$185.</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0176" y="1752600"/>
            <a:ext cx="6600825" cy="275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195" y="4658732"/>
            <a:ext cx="7890806" cy="2165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2540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6CAC43"/>
                </a:solidFill>
              </a:rPr>
              <a:t>Μέθοδος της Ηλικιακής Κατάστασης των Απαιτήσεων</a:t>
            </a:r>
            <a:endParaRPr lang="en-US" dirty="0">
              <a:solidFill>
                <a:srgbClr val="6CAC43"/>
              </a:solidFill>
            </a:endParaRPr>
          </a:p>
        </p:txBody>
      </p:sp>
      <p:sp>
        <p:nvSpPr>
          <p:cNvPr id="7" name="Slide Number Placeholder 6"/>
          <p:cNvSpPr>
            <a:spLocks noGrp="1"/>
          </p:cNvSpPr>
          <p:nvPr>
            <p:ph type="sldNum" sz="quarter" idx="12"/>
          </p:nvPr>
        </p:nvSpPr>
        <p:spPr/>
        <p:txBody>
          <a:bodyPr/>
          <a:lstStyle/>
          <a:p>
            <a:pPr>
              <a:defRPr/>
            </a:pPr>
            <a:r>
              <a:rPr lang="en-US" dirty="0" smtClean="0"/>
              <a:t>8-</a:t>
            </a:r>
            <a:fld id="{80EBB315-9A7E-4EE6-8436-7AC5F2F60925}" type="slidenum">
              <a:rPr lang="en-US" smtClean="0"/>
              <a:pPr>
                <a:defRPr/>
              </a:pPr>
              <a:t>43</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l-GR" sz="2200" dirty="0" smtClean="0"/>
              <a:t>Μετά τη μεταφορά στο καθολικό της εγγραφής προσαρμογής</a:t>
            </a:r>
            <a:r>
              <a:rPr lang="en-US" sz="2200" dirty="0" smtClean="0"/>
              <a:t>,</a:t>
            </a:r>
            <a:r>
              <a:rPr lang="el-GR" sz="2200" dirty="0" smtClean="0"/>
              <a:t> η</a:t>
            </a:r>
            <a:r>
              <a:rPr lang="en-US" sz="2200" dirty="0" smtClean="0"/>
              <a:t> Smart Touch Learning </a:t>
            </a:r>
            <a:r>
              <a:rPr lang="el-GR" sz="2200" dirty="0" smtClean="0"/>
              <a:t>έχει τα ακόλουθα υπόλοιπα στους λογαριασμούς της:</a:t>
            </a:r>
            <a:endParaRPr lang="en-US" sz="2200"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514600"/>
            <a:ext cx="6858001" cy="42246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43728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t>8-</a:t>
            </a:r>
            <a:fld id="{E2BB81A7-8989-4AEE-9FA5-E331397ED71F}" type="slidenum">
              <a:rPr lang="en-US" smtClean="0"/>
              <a:pPr>
                <a:defRPr/>
              </a:pPr>
              <a:t>44</a:t>
            </a:fld>
            <a:endParaRPr lang="en-US" dirty="0"/>
          </a:p>
        </p:txBody>
      </p:sp>
      <p:sp>
        <p:nvSpPr>
          <p:cNvPr id="5" name="Footer Placeholder 4"/>
          <p:cNvSpPr>
            <a:spLocks noGrp="1"/>
          </p:cNvSpPr>
          <p:nvPr>
            <p:ph type="ftr" sz="quarter" idx="3"/>
          </p:nvPr>
        </p:nvSpPr>
        <p:spPr/>
        <p:txBody>
          <a:bodyPr/>
          <a:lstStyle/>
          <a:p>
            <a:r>
              <a:rPr lang="en-US" dirty="0" smtClean="0"/>
              <a:t>© 2018 Pearson Education, Inc. </a:t>
            </a:r>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280" y="64874"/>
            <a:ext cx="7993446" cy="3629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025" y="3530952"/>
            <a:ext cx="7993446" cy="3327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2267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BE7A00"/>
                </a:solidFill>
              </a:rPr>
              <a:t>Σύγκριση Λογιστικών Μεθόδων στις Ανείσπρακτες Απαιτήσεις  </a:t>
            </a:r>
            <a:endParaRPr lang="en-US" dirty="0">
              <a:solidFill>
                <a:srgbClr val="BE7A00"/>
              </a:solidFill>
            </a:endParaRPr>
          </a:p>
        </p:txBody>
      </p:sp>
      <p:sp>
        <p:nvSpPr>
          <p:cNvPr id="3" name="Slide Number Placeholder 2"/>
          <p:cNvSpPr>
            <a:spLocks noGrp="1"/>
          </p:cNvSpPr>
          <p:nvPr>
            <p:ph type="sldNum" sz="quarter" idx="12"/>
          </p:nvPr>
        </p:nvSpPr>
        <p:spPr/>
        <p:txBody>
          <a:bodyPr/>
          <a:lstStyle/>
          <a:p>
            <a:pPr>
              <a:defRPr/>
            </a:pPr>
            <a:r>
              <a:rPr lang="en-US" dirty="0" smtClean="0"/>
              <a:t>8-</a:t>
            </a:r>
            <a:fld id="{E2BB81A7-8989-4AEE-9FA5-E331397ED71F}" type="slidenum">
              <a:rPr lang="en-US" smtClean="0"/>
              <a:pPr>
                <a:defRPr/>
              </a:pPr>
              <a:t>45</a:t>
            </a:fld>
            <a:endParaRPr lang="en-US" dirty="0"/>
          </a:p>
        </p:txBody>
      </p:sp>
      <p:sp>
        <p:nvSpPr>
          <p:cNvPr id="5" name="Footer Placeholder 4"/>
          <p:cNvSpPr>
            <a:spLocks noGrp="1"/>
          </p:cNvSpPr>
          <p:nvPr>
            <p:ph type="ftr" sz="quarter" idx="3"/>
          </p:nvPr>
        </p:nvSpPr>
        <p:spPr/>
        <p:txBody>
          <a:bodyPr/>
          <a:lstStyle/>
          <a:p>
            <a:r>
              <a:rPr lang="en-US" dirty="0" smtClean="0"/>
              <a:t>© 2018 Pearson Education, Inc. </a:t>
            </a:r>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787" y="1676400"/>
            <a:ext cx="8905875" cy="474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58223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l-GR" b="1" dirty="0" smtClean="0"/>
              <a:t>Μαθησιακός Στόχος </a:t>
            </a:r>
            <a:r>
              <a:rPr lang="en-US" b="1" dirty="0" smtClean="0"/>
              <a:t>4</a:t>
            </a:r>
          </a:p>
        </p:txBody>
      </p:sp>
      <p:sp>
        <p:nvSpPr>
          <p:cNvPr id="3" name="Content Placeholder 2"/>
          <p:cNvSpPr>
            <a:spLocks noGrp="1"/>
          </p:cNvSpPr>
          <p:nvPr>
            <p:ph idx="1"/>
          </p:nvPr>
        </p:nvSpPr>
        <p:spPr>
          <a:xfrm>
            <a:off x="3690730" y="2286000"/>
            <a:ext cx="5029200" cy="3611563"/>
          </a:xfrm>
        </p:spPr>
        <p:txBody>
          <a:bodyPr rtlCol="0">
            <a:noAutofit/>
          </a:bodyPr>
          <a:lstStyle/>
          <a:p>
            <a:pPr marL="0" indent="0">
              <a:buNone/>
              <a:defRPr/>
            </a:pPr>
            <a:r>
              <a:rPr lang="el-GR" sz="3200" dirty="0" smtClean="0"/>
              <a:t>Λογιστική γραμματίων εισπρακτέων περιλαμβανομένου του υπολογισμού του τόκου και της διαμαρτύρησης γραμματίων</a:t>
            </a:r>
            <a:endParaRPr lang="en-US" sz="3200" dirty="0"/>
          </a:p>
        </p:txBody>
      </p:sp>
      <p:sp>
        <p:nvSpPr>
          <p:cNvPr id="7" name="Slide Number Placeholder 6"/>
          <p:cNvSpPr>
            <a:spLocks noGrp="1"/>
          </p:cNvSpPr>
          <p:nvPr>
            <p:ph type="sldNum" sz="quarter" idx="12"/>
          </p:nvPr>
        </p:nvSpPr>
        <p:spPr/>
        <p:txBody>
          <a:bodyPr/>
          <a:lstStyle/>
          <a:p>
            <a:pPr>
              <a:defRPr/>
            </a:pPr>
            <a:r>
              <a:rPr lang="en-US" dirty="0" smtClean="0"/>
              <a:t>8-</a:t>
            </a:r>
            <a:fld id="{CCE573D6-DB72-4222-A66F-9054B3720A43}" type="slidenum">
              <a:rPr lang="en-US" smtClean="0"/>
              <a:pPr>
                <a:defRPr/>
              </a:pPr>
              <a:t>46</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4800" y="2590800"/>
            <a:ext cx="2909496"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0090B2"/>
                </a:solidFill>
              </a:rPr>
              <a:t>ΠΩΣ ΑΝΤΙΜΕΤΩΠΙΖΟΝΤΑΙ ΛΟΓΙΣΤΙΚΑ ΤΑ ΓΡΑΜΜΑΤΙΑ ΕΙΣΠΡΑΚΤΕΑ;</a:t>
            </a:r>
            <a:endParaRPr lang="en-US" dirty="0">
              <a:solidFill>
                <a:srgbClr val="0090B2"/>
              </a:solidFill>
            </a:endParaRPr>
          </a:p>
        </p:txBody>
      </p:sp>
      <p:sp>
        <p:nvSpPr>
          <p:cNvPr id="3" name="Content Placeholder 2"/>
          <p:cNvSpPr>
            <a:spLocks noGrp="1"/>
          </p:cNvSpPr>
          <p:nvPr>
            <p:ph idx="1"/>
          </p:nvPr>
        </p:nvSpPr>
        <p:spPr/>
        <p:txBody>
          <a:bodyPr>
            <a:normAutofit fontScale="85000" lnSpcReduction="20000"/>
          </a:bodyPr>
          <a:lstStyle/>
          <a:p>
            <a:r>
              <a:rPr lang="el-GR" dirty="0" smtClean="0"/>
              <a:t>Υποσχετική επιστολή-Μια έγγραφη υπόσχεση για πληρωμή ενός συγκεκριμένου χρηματικού ποσού σε συγκεκριμένη μελλοντική ημερομηνία, συνήθως μετά φόρου</a:t>
            </a:r>
            <a:r>
              <a:rPr lang="en-US" dirty="0" smtClean="0"/>
              <a:t>.</a:t>
            </a:r>
            <a:endParaRPr lang="en-US" dirty="0"/>
          </a:p>
          <a:p>
            <a:r>
              <a:rPr lang="el-GR" dirty="0" smtClean="0"/>
              <a:t>Εκδότης του γραμματίου </a:t>
            </a:r>
            <a:r>
              <a:rPr lang="en-US" dirty="0" smtClean="0"/>
              <a:t>(</a:t>
            </a:r>
            <a:r>
              <a:rPr lang="el-GR" dirty="0" smtClean="0"/>
              <a:t>χρεώστης</a:t>
            </a:r>
            <a:r>
              <a:rPr lang="en-US" dirty="0" smtClean="0"/>
              <a:t>)—</a:t>
            </a:r>
            <a:r>
              <a:rPr lang="el-GR" dirty="0" smtClean="0"/>
              <a:t>Η οντότητα που υπογράφει το γραμμάτιο  και υπόσχεται να πληρώσει το απαιτούμενο ποσό</a:t>
            </a:r>
            <a:r>
              <a:rPr lang="en-US" dirty="0" smtClean="0"/>
              <a:t>.</a:t>
            </a:r>
          </a:p>
          <a:p>
            <a:pPr lvl="1"/>
            <a:r>
              <a:rPr lang="el-GR" dirty="0" smtClean="0"/>
              <a:t>Ο εκδότης του γραμματίου είναι ο χρεώστης</a:t>
            </a:r>
            <a:r>
              <a:rPr lang="en-US" dirty="0" smtClean="0"/>
              <a:t>.</a:t>
            </a:r>
          </a:p>
          <a:p>
            <a:r>
              <a:rPr lang="el-GR" dirty="0" smtClean="0"/>
              <a:t>Αποδέκτης του γραμματίου </a:t>
            </a:r>
            <a:r>
              <a:rPr lang="en-US" dirty="0" smtClean="0"/>
              <a:t>(</a:t>
            </a:r>
            <a:r>
              <a:rPr lang="el-GR" dirty="0" smtClean="0"/>
              <a:t>πιστωτής</a:t>
            </a:r>
            <a:r>
              <a:rPr lang="en-US" dirty="0" smtClean="0"/>
              <a:t>)—</a:t>
            </a:r>
            <a:r>
              <a:rPr lang="el-GR" dirty="0" smtClean="0"/>
              <a:t>Η οντότητα στην οποία ο εκδότης υπόσχεται την μελλοντική πληρωμή; Ο αποδέκτης του γραμματίου είναι ο πιστωτής.</a:t>
            </a:r>
            <a:endParaRPr lang="en-US" dirty="0" smtClean="0"/>
          </a:p>
          <a:p>
            <a:pPr lvl="1"/>
            <a:r>
              <a:rPr lang="el-GR" dirty="0" smtClean="0"/>
              <a:t>Ο πιστωτής είναι η εταιρεία που δανείζει τα χρήματα</a:t>
            </a:r>
            <a:r>
              <a:rPr lang="en-US" dirty="0" smtClean="0"/>
              <a:t>.</a:t>
            </a:r>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47</a:t>
            </a:fld>
            <a:endParaRPr lang="en-US" dirty="0"/>
          </a:p>
        </p:txBody>
      </p:sp>
      <p:sp>
        <p:nvSpPr>
          <p:cNvPr id="5" name="Footer Placeholder 4"/>
          <p:cNvSpPr>
            <a:spLocks noGrp="1"/>
          </p:cNvSpPr>
          <p:nvPr>
            <p:ph type="ftr" sz="quarter" idx="3"/>
          </p:nvPr>
        </p:nvSpPr>
        <p:spPr/>
        <p:txBody>
          <a:bodyPr/>
          <a:lstStyle/>
          <a:p>
            <a:r>
              <a:rPr lang="en-US" smtClean="0"/>
              <a:t>© 2018 Pearson Education, Inc. </a:t>
            </a:r>
            <a:endParaRPr lang="en-US" dirty="0"/>
          </a:p>
        </p:txBody>
      </p:sp>
    </p:spTree>
    <p:extLst>
      <p:ext uri="{BB962C8B-B14F-4D97-AF65-F5344CB8AC3E}">
        <p14:creationId xmlns:p14="http://schemas.microsoft.com/office/powerpoint/2010/main" xmlns="" val="21848862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0090B2"/>
                </a:solidFill>
              </a:rPr>
              <a:t>ΠΩΣ ΑΝΤΙΜΕΤΩΠΙΖΟΝΤΑΙ ΛΟΓΙΣΤΙΚΑ ΤΑ ΓΡΑΜΜΑΤΙΑ ΕΙΣΠΡΑΚΤΕΑ;</a:t>
            </a:r>
            <a:endParaRPr lang="en-US" dirty="0">
              <a:solidFill>
                <a:srgbClr val="0090B2"/>
              </a:solidFill>
            </a:endParaRPr>
          </a:p>
        </p:txBody>
      </p:sp>
      <p:sp>
        <p:nvSpPr>
          <p:cNvPr id="3" name="Content Placeholder 2"/>
          <p:cNvSpPr>
            <a:spLocks noGrp="1"/>
          </p:cNvSpPr>
          <p:nvPr>
            <p:ph idx="1"/>
          </p:nvPr>
        </p:nvSpPr>
        <p:spPr/>
        <p:txBody>
          <a:bodyPr>
            <a:normAutofit/>
          </a:bodyPr>
          <a:lstStyle/>
          <a:p>
            <a:r>
              <a:rPr lang="el-GR" sz="2600" dirty="0" smtClean="0">
                <a:solidFill>
                  <a:srgbClr val="EA492C"/>
                </a:solidFill>
              </a:rPr>
              <a:t>Κεφάλαιο-</a:t>
            </a:r>
            <a:r>
              <a:rPr lang="el-GR" sz="2600" dirty="0" smtClean="0"/>
              <a:t>Το ποσό που δανείζει ο αποδέκτης και δανείζεται ο εκδότης</a:t>
            </a:r>
            <a:r>
              <a:rPr lang="en-US" sz="2600" dirty="0" smtClean="0"/>
              <a:t>. </a:t>
            </a:r>
          </a:p>
          <a:p>
            <a:r>
              <a:rPr lang="el-GR" sz="2600" dirty="0" smtClean="0">
                <a:solidFill>
                  <a:srgbClr val="EA492C"/>
                </a:solidFill>
              </a:rPr>
              <a:t>Τόκοι</a:t>
            </a:r>
            <a:r>
              <a:rPr lang="en-US" sz="2600" dirty="0" smtClean="0"/>
              <a:t>—</a:t>
            </a:r>
            <a:r>
              <a:rPr lang="el-GR" sz="2600" dirty="0" smtClean="0"/>
              <a:t>Το έσοδο του αποδέκτη για το δανεισμό των χρημάτων</a:t>
            </a:r>
            <a:r>
              <a:rPr lang="en-US" sz="2600" dirty="0" smtClean="0"/>
              <a:t>. </a:t>
            </a:r>
          </a:p>
          <a:p>
            <a:pPr lvl="1"/>
            <a:r>
              <a:rPr lang="el-GR" sz="2200" dirty="0" smtClean="0"/>
              <a:t>Ο τόκος είναι το έξοδο στον χρεώστη και ένα έσοδο στον πιστωτή.</a:t>
            </a:r>
            <a:endParaRPr lang="en-US" sz="2200" dirty="0" smtClean="0"/>
          </a:p>
          <a:p>
            <a:r>
              <a:rPr lang="el-GR" sz="2600" dirty="0" smtClean="0"/>
              <a:t>Τοκοφόρα περίοδος</a:t>
            </a:r>
            <a:r>
              <a:rPr lang="en-US" sz="2600" dirty="0" smtClean="0"/>
              <a:t>—</a:t>
            </a:r>
            <a:r>
              <a:rPr lang="el-GR" sz="2600" dirty="0" smtClean="0"/>
              <a:t>Η χρονική περίοδος κατά την οποία υπολογίζεται ο τόκος</a:t>
            </a:r>
            <a:r>
              <a:rPr lang="en-US" sz="2600" dirty="0" smtClean="0"/>
              <a:t>. </a:t>
            </a:r>
          </a:p>
          <a:p>
            <a:pPr lvl="1"/>
            <a:r>
              <a:rPr lang="el-GR" sz="2200" dirty="0" smtClean="0"/>
              <a:t>Εκτείνεται από την αρχική ημερομηνία ως την ημερομηνία λήξεως.</a:t>
            </a:r>
            <a:r>
              <a:rPr lang="en-US" sz="2200" dirty="0" smtClean="0"/>
              <a:t> </a:t>
            </a:r>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48</a:t>
            </a:fld>
            <a:endParaRPr lang="en-US" dirty="0"/>
          </a:p>
        </p:txBody>
      </p:sp>
      <p:sp>
        <p:nvSpPr>
          <p:cNvPr id="5" name="Footer Placeholder 4"/>
          <p:cNvSpPr>
            <a:spLocks noGrp="1"/>
          </p:cNvSpPr>
          <p:nvPr>
            <p:ph type="ftr" sz="quarter" idx="3"/>
          </p:nvPr>
        </p:nvSpPr>
        <p:spPr/>
        <p:txBody>
          <a:bodyPr/>
          <a:lstStyle/>
          <a:p>
            <a:r>
              <a:rPr lang="en-US" smtClean="0"/>
              <a:t>© 2018 Pearson Education, Inc. </a:t>
            </a:r>
            <a:endParaRPr lang="en-US" dirty="0"/>
          </a:p>
        </p:txBody>
      </p:sp>
    </p:spTree>
    <p:extLst>
      <p:ext uri="{BB962C8B-B14F-4D97-AF65-F5344CB8AC3E}">
        <p14:creationId xmlns:p14="http://schemas.microsoft.com/office/powerpoint/2010/main" xmlns="" val="19927558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0090B2"/>
                </a:solidFill>
              </a:rPr>
              <a:t>ΠΩΣ ΑΝΤΙΜΕΤΩΠΙΖΟΝΤΑΙ ΛΟΓΙΣΤΙΚΑ ΤΑ ΓΡΑΜΜΑΤΙΑ ΕΙΣΠΡΑΚΤΕΑ;</a:t>
            </a:r>
            <a:endParaRPr lang="en-US" dirty="0">
              <a:solidFill>
                <a:srgbClr val="0090B2"/>
              </a:solidFill>
            </a:endParaRPr>
          </a:p>
        </p:txBody>
      </p:sp>
      <p:sp>
        <p:nvSpPr>
          <p:cNvPr id="3" name="Content Placeholder 2"/>
          <p:cNvSpPr>
            <a:spLocks noGrp="1"/>
          </p:cNvSpPr>
          <p:nvPr>
            <p:ph idx="1"/>
          </p:nvPr>
        </p:nvSpPr>
        <p:spPr/>
        <p:txBody>
          <a:bodyPr>
            <a:normAutofit fontScale="92500"/>
          </a:bodyPr>
          <a:lstStyle/>
          <a:p>
            <a:r>
              <a:rPr lang="el-GR" sz="2600" dirty="0" smtClean="0">
                <a:solidFill>
                  <a:srgbClr val="EA492C"/>
                </a:solidFill>
              </a:rPr>
              <a:t>Επιτόκιο</a:t>
            </a:r>
            <a:r>
              <a:rPr lang="en-US" sz="2600" dirty="0" smtClean="0"/>
              <a:t>—</a:t>
            </a:r>
            <a:r>
              <a:rPr lang="el-GR" sz="2600" dirty="0" smtClean="0"/>
              <a:t>Το ποσοστό των τόκων που ορίζεται από το γραμμάτιο</a:t>
            </a:r>
            <a:r>
              <a:rPr lang="en-US" sz="2600" dirty="0" smtClean="0"/>
              <a:t>. </a:t>
            </a:r>
          </a:p>
          <a:p>
            <a:pPr lvl="1"/>
            <a:r>
              <a:rPr lang="el-GR" sz="2200" dirty="0" smtClean="0"/>
              <a:t>Τα επιτόκια είναι σχεδόν πάντα ορίζονται σε ετήσια βάση</a:t>
            </a:r>
            <a:r>
              <a:rPr lang="en-US" sz="2200" dirty="0" smtClean="0"/>
              <a:t>.</a:t>
            </a:r>
            <a:endParaRPr lang="en-US" sz="2200" dirty="0"/>
          </a:p>
          <a:p>
            <a:r>
              <a:rPr lang="el-GR" sz="2600" dirty="0" smtClean="0"/>
              <a:t>Ημερομηνία λήξης</a:t>
            </a:r>
            <a:r>
              <a:rPr lang="en-US" sz="2600" dirty="0" smtClean="0"/>
              <a:t>—</a:t>
            </a:r>
            <a:r>
              <a:rPr lang="el-GR" sz="2600" dirty="0" smtClean="0"/>
              <a:t>Όπως αναφέρθηκε νωρίτερα</a:t>
            </a:r>
            <a:r>
              <a:rPr lang="en-US" sz="2600" dirty="0" smtClean="0"/>
              <a:t>, </a:t>
            </a:r>
            <a:r>
              <a:rPr lang="el-GR" sz="2600" dirty="0" smtClean="0"/>
              <a:t>αυτή είναι η ημερομηνία που θα πρέπει να γίνει η τελική πληρωμή του γραμματίου</a:t>
            </a:r>
            <a:r>
              <a:rPr lang="en-US" sz="2600" dirty="0" smtClean="0"/>
              <a:t>.</a:t>
            </a:r>
          </a:p>
          <a:p>
            <a:pPr lvl="1"/>
            <a:r>
              <a:rPr lang="el-GR" sz="2200" dirty="0" smtClean="0"/>
              <a:t>Καλείται επίσης ημερομηνία λήξεως</a:t>
            </a:r>
            <a:r>
              <a:rPr lang="en-US" sz="2200" dirty="0" smtClean="0"/>
              <a:t>.</a:t>
            </a:r>
            <a:endParaRPr lang="en-US" sz="2200" dirty="0"/>
          </a:p>
          <a:p>
            <a:r>
              <a:rPr lang="el-GR" sz="2600" dirty="0" smtClean="0">
                <a:solidFill>
                  <a:srgbClr val="EA492C"/>
                </a:solidFill>
              </a:rPr>
              <a:t>Αξία λήξης</a:t>
            </a:r>
            <a:r>
              <a:rPr lang="en-US" sz="2600" dirty="0" smtClean="0"/>
              <a:t>—</a:t>
            </a:r>
            <a:r>
              <a:rPr lang="el-GR" sz="2600" dirty="0" smtClean="0"/>
              <a:t>Το σύνολο του κεφαλαίου πλέον τον τόκο στη λήξη</a:t>
            </a:r>
            <a:r>
              <a:rPr lang="en-US" sz="2600" dirty="0" smtClean="0"/>
              <a:t>. </a:t>
            </a:r>
          </a:p>
          <a:p>
            <a:pPr lvl="1"/>
            <a:r>
              <a:rPr lang="el-GR" sz="2200" dirty="0" smtClean="0"/>
              <a:t>Η αξία λήξης είναι το συνολικό ποσό που θα αποπληρωθεί.</a:t>
            </a:r>
            <a:endParaRPr lang="en-US" sz="2200" dirty="0"/>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49</a:t>
            </a:fld>
            <a:endParaRPr lang="en-US" dirty="0"/>
          </a:p>
        </p:txBody>
      </p:sp>
      <p:sp>
        <p:nvSpPr>
          <p:cNvPr id="5" name="Footer Placeholder 4"/>
          <p:cNvSpPr>
            <a:spLocks noGrp="1"/>
          </p:cNvSpPr>
          <p:nvPr>
            <p:ph type="ftr" sz="quarter" idx="3"/>
          </p:nvPr>
        </p:nvSpPr>
        <p:spPr/>
        <p:txBody>
          <a:bodyPr/>
          <a:lstStyle/>
          <a:p>
            <a:r>
              <a:rPr lang="en-US" smtClean="0"/>
              <a:t>© 2018 Pearson Education, Inc. </a:t>
            </a:r>
            <a:endParaRPr lang="en-US" dirty="0"/>
          </a:p>
        </p:txBody>
      </p:sp>
    </p:spTree>
    <p:extLst>
      <p:ext uri="{BB962C8B-B14F-4D97-AF65-F5344CB8AC3E}">
        <p14:creationId xmlns:p14="http://schemas.microsoft.com/office/powerpoint/2010/main" xmlns="" val="15702162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noAutofit/>
          </a:bodyPr>
          <a:lstStyle/>
          <a:p>
            <a:pPr eaLnBrk="1" hangingPunct="1"/>
            <a:r>
              <a:rPr lang="el-GR" sz="3000" dirty="0" smtClean="0">
                <a:solidFill>
                  <a:srgbClr val="0090B2"/>
                </a:solidFill>
              </a:rPr>
              <a:t>ΠΟΙΑ ΕΙΝΑΙ ΣΥΝΗΘΙΣΜΕΝΑ ΕΙΔΗ ΑΠΑΙΤΗΣΕΩΝ ΚΑΙ ΠΩΣ ΚΑΤΑΧΩΡΟΥΝΤΑΙ ΟΙ ΠΩΛΗΣΕΙΣ ΜΕ ΠΙΣΤΩΣΗ;</a:t>
            </a:r>
            <a:endParaRPr lang="en-US" sz="3000" dirty="0" smtClean="0">
              <a:solidFill>
                <a:srgbClr val="0090B2"/>
              </a:solidFill>
            </a:endParaRPr>
          </a:p>
        </p:txBody>
      </p:sp>
      <p:sp>
        <p:nvSpPr>
          <p:cNvPr id="3" name="Content Placeholder 2"/>
          <p:cNvSpPr>
            <a:spLocks noGrp="1"/>
          </p:cNvSpPr>
          <p:nvPr>
            <p:ph idx="1"/>
          </p:nvPr>
        </p:nvSpPr>
        <p:spPr>
          <a:xfrm>
            <a:off x="457200" y="1828800"/>
            <a:ext cx="8229600" cy="4297363"/>
          </a:xfrm>
        </p:spPr>
        <p:txBody>
          <a:bodyPr rtlCol="0">
            <a:normAutofit fontScale="92500" lnSpcReduction="20000"/>
          </a:bodyPr>
          <a:lstStyle/>
          <a:p>
            <a:pPr eaLnBrk="1" fontAlgn="auto" hangingPunct="1">
              <a:spcAft>
                <a:spcPts val="0"/>
              </a:spcAft>
              <a:buFont typeface="Arial" pitchFamily="34" charset="0"/>
              <a:buChar char="•"/>
              <a:defRPr/>
            </a:pPr>
            <a:r>
              <a:rPr lang="el-GR" dirty="0" smtClean="0"/>
              <a:t>Μια </a:t>
            </a:r>
            <a:r>
              <a:rPr lang="en-US" dirty="0" smtClean="0"/>
              <a:t> </a:t>
            </a:r>
            <a:r>
              <a:rPr lang="el-GR" dirty="0" smtClean="0">
                <a:solidFill>
                  <a:srgbClr val="EA492C"/>
                </a:solidFill>
              </a:rPr>
              <a:t>απαίτηση</a:t>
            </a:r>
            <a:r>
              <a:rPr lang="en-US" dirty="0" smtClean="0"/>
              <a:t> </a:t>
            </a:r>
            <a:r>
              <a:rPr lang="el-GR" dirty="0" smtClean="0"/>
              <a:t>συμβαίνει όταν μια επιχείρηση πωλεί αγαθά ή υπηρεσίες σε τρίτους με πίστωση</a:t>
            </a:r>
            <a:r>
              <a:rPr lang="en-US" dirty="0" smtClean="0"/>
              <a:t>. </a:t>
            </a:r>
          </a:p>
          <a:p>
            <a:pPr>
              <a:defRPr/>
            </a:pPr>
            <a:r>
              <a:rPr lang="el-GR" dirty="0" smtClean="0"/>
              <a:t>Μια απαίτηση είναι μια νομισματική αξίωση απέναντι σε μια επιχείρηση ή ένα μεμονωμένο άτομο</a:t>
            </a:r>
            <a:r>
              <a:rPr lang="en-US" dirty="0" smtClean="0"/>
              <a:t>.</a:t>
            </a:r>
          </a:p>
          <a:p>
            <a:pPr lvl="1">
              <a:defRPr/>
            </a:pPr>
            <a:r>
              <a:rPr lang="el-GR" dirty="0" smtClean="0"/>
              <a:t>Μια απαίτηση είναι ένα δικαίωμα για είσπραξη μετρητών στο μέλλον από μια τρέχουσα συναλλαγή</a:t>
            </a:r>
            <a:r>
              <a:rPr lang="en-US" dirty="0" smtClean="0"/>
              <a:t>. </a:t>
            </a:r>
          </a:p>
          <a:p>
            <a:pPr lvl="1">
              <a:defRPr/>
            </a:pPr>
            <a:r>
              <a:rPr lang="el-GR" dirty="0" smtClean="0"/>
              <a:t>Πιστωτής είναι το μέρος που έχει την απαίτηση</a:t>
            </a:r>
            <a:r>
              <a:rPr lang="en-US" dirty="0" smtClean="0"/>
              <a:t>.</a:t>
            </a:r>
          </a:p>
          <a:p>
            <a:pPr lvl="1">
              <a:defRPr/>
            </a:pPr>
            <a:r>
              <a:rPr lang="el-GR" dirty="0" smtClean="0">
                <a:solidFill>
                  <a:srgbClr val="FF0000"/>
                </a:solidFill>
              </a:rPr>
              <a:t>Χρεώστης</a:t>
            </a:r>
            <a:r>
              <a:rPr lang="el-GR" dirty="0" smtClean="0"/>
              <a:t> είναι το μέρος σε μια συναλλαγή με πίστωση</a:t>
            </a:r>
            <a:r>
              <a:rPr lang="en-US" dirty="0" smtClean="0"/>
              <a:t> </a:t>
            </a:r>
            <a:r>
              <a:rPr lang="el-GR" dirty="0" smtClean="0"/>
              <a:t>το οποίο υποχρεούται να πληρώσει στο μέλλον.</a:t>
            </a:r>
            <a:endParaRPr lang="en-US" dirty="0" smtClean="0"/>
          </a:p>
        </p:txBody>
      </p:sp>
      <p:sp>
        <p:nvSpPr>
          <p:cNvPr id="9" name="Slide Number Placeholder 8"/>
          <p:cNvSpPr>
            <a:spLocks noGrp="1"/>
          </p:cNvSpPr>
          <p:nvPr>
            <p:ph type="sldNum" sz="quarter" idx="12"/>
          </p:nvPr>
        </p:nvSpPr>
        <p:spPr/>
        <p:txBody>
          <a:bodyPr/>
          <a:lstStyle/>
          <a:p>
            <a:pPr>
              <a:defRPr/>
            </a:pPr>
            <a:r>
              <a:rPr lang="en-US" dirty="0" smtClean="0"/>
              <a:t>8-</a:t>
            </a:r>
            <a:fld id="{172B900B-47BF-41DE-9884-F17FFEB78EB2}" type="slidenum">
              <a:rPr lang="en-US" smtClean="0"/>
              <a:pPr>
                <a:defRPr/>
              </a:pPr>
              <a:t>5</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normAutofit/>
          </a:bodyPr>
          <a:lstStyle/>
          <a:p>
            <a:r>
              <a:rPr lang="el-GR" dirty="0" smtClean="0">
                <a:solidFill>
                  <a:srgbClr val="0090B2"/>
                </a:solidFill>
              </a:rPr>
              <a:t>ΠΩΣ ΑΝΤΙΜΕΤΩΠΙΖΟΝΤΑΙ ΛΟΓΙΣΤΙΚΑ ΤΑ ΓΡΑΜΜΑΤΙΑ ΕΙΣΠΡΑΚΤΕΑ;</a:t>
            </a:r>
            <a:endParaRPr lang="en-US" dirty="0" smtClean="0">
              <a:solidFill>
                <a:srgbClr val="0090B2"/>
              </a:solidFill>
            </a:endParaRPr>
          </a:p>
        </p:txBody>
      </p:sp>
      <p:sp>
        <p:nvSpPr>
          <p:cNvPr id="6" name="Slide Number Placeholder 5"/>
          <p:cNvSpPr>
            <a:spLocks noGrp="1"/>
          </p:cNvSpPr>
          <p:nvPr>
            <p:ph type="sldNum" sz="quarter" idx="12"/>
          </p:nvPr>
        </p:nvSpPr>
        <p:spPr/>
        <p:txBody>
          <a:bodyPr/>
          <a:lstStyle/>
          <a:p>
            <a:pPr>
              <a:defRPr/>
            </a:pPr>
            <a:r>
              <a:rPr lang="en-US" dirty="0" smtClean="0"/>
              <a:t>8-</a:t>
            </a:r>
            <a:fld id="{353E680D-023E-411F-B7A1-3C394A58168C}" type="slidenum">
              <a:rPr lang="en-US" smtClean="0"/>
              <a:pPr>
                <a:defRPr/>
              </a:pPr>
              <a:t>50</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456" y="1905000"/>
            <a:ext cx="8905875" cy="440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2" name="Title 1"/>
          <p:cNvSpPr>
            <a:spLocks noGrp="1"/>
          </p:cNvSpPr>
          <p:nvPr>
            <p:ph type="title"/>
          </p:nvPr>
        </p:nvSpPr>
        <p:spPr/>
        <p:txBody>
          <a:bodyPr>
            <a:normAutofit/>
          </a:bodyPr>
          <a:lstStyle/>
          <a:p>
            <a:r>
              <a:rPr lang="el-GR" dirty="0" smtClean="0">
                <a:solidFill>
                  <a:srgbClr val="0090B2"/>
                </a:solidFill>
              </a:rPr>
              <a:t>ΠΩΣ ΑΝΤΙΜΕΤΩΠΙΖΟΝΤΑΙ ΛΟΓΙΣΤΙΚΑ ΤΑ ΓΡΑΜΜΑΤΙΑ ΕΙΣΠΡΑΚΤΕΑ;</a:t>
            </a:r>
            <a:endParaRPr lang="en-US" dirty="0" smtClean="0">
              <a:solidFill>
                <a:srgbClr val="0090B2"/>
              </a:solidFill>
            </a:endParaRPr>
          </a:p>
        </p:txBody>
      </p:sp>
      <p:sp>
        <p:nvSpPr>
          <p:cNvPr id="41003" name="Content Placeholder 2"/>
          <p:cNvSpPr>
            <a:spLocks noGrp="1"/>
          </p:cNvSpPr>
          <p:nvPr>
            <p:ph idx="1"/>
          </p:nvPr>
        </p:nvSpPr>
        <p:spPr/>
        <p:txBody>
          <a:bodyPr>
            <a:normAutofit/>
          </a:bodyPr>
          <a:lstStyle/>
          <a:p>
            <a:pPr marL="0" indent="0">
              <a:buNone/>
            </a:pPr>
            <a:r>
              <a:rPr lang="el-GR" sz="2200" dirty="0" smtClean="0"/>
              <a:t>Η </a:t>
            </a:r>
            <a:r>
              <a:rPr lang="en-US" sz="2200" dirty="0" smtClean="0"/>
              <a:t>Smart Touch Learning </a:t>
            </a:r>
            <a:r>
              <a:rPr lang="el-GR" sz="2200" dirty="0" smtClean="0"/>
              <a:t>δανείζει στην </a:t>
            </a:r>
            <a:r>
              <a:rPr lang="en-US" sz="2200" dirty="0" smtClean="0"/>
              <a:t>Lauren Holland $1,000 </a:t>
            </a:r>
            <a:r>
              <a:rPr lang="el-GR" sz="2200" dirty="0" smtClean="0"/>
              <a:t>στις</a:t>
            </a:r>
            <a:r>
              <a:rPr lang="en-US" sz="2200" dirty="0" smtClean="0"/>
              <a:t> 30</a:t>
            </a:r>
            <a:r>
              <a:rPr lang="el-GR" sz="2200" dirty="0" smtClean="0"/>
              <a:t> Σεπτεμβρίου</a:t>
            </a:r>
            <a:r>
              <a:rPr lang="en-US" sz="2200" dirty="0" smtClean="0"/>
              <a:t> 2019, </a:t>
            </a:r>
            <a:r>
              <a:rPr lang="el-GR" sz="2200" dirty="0" smtClean="0"/>
              <a:t>για ένα έτος</a:t>
            </a:r>
            <a:r>
              <a:rPr lang="en-US" sz="2200" dirty="0" smtClean="0"/>
              <a:t>, </a:t>
            </a:r>
            <a:r>
              <a:rPr lang="el-GR" sz="2200" dirty="0" smtClean="0"/>
              <a:t>με ετήσιο επιτόκιο </a:t>
            </a:r>
            <a:r>
              <a:rPr lang="en-US" sz="2200" dirty="0" smtClean="0"/>
              <a:t>6%.</a:t>
            </a:r>
          </a:p>
        </p:txBody>
      </p:sp>
      <p:sp>
        <p:nvSpPr>
          <p:cNvPr id="4" name="Slide Number Placeholder 3"/>
          <p:cNvSpPr>
            <a:spLocks noGrp="1"/>
          </p:cNvSpPr>
          <p:nvPr>
            <p:ph type="sldNum" sz="quarter" idx="12"/>
          </p:nvPr>
        </p:nvSpPr>
        <p:spPr/>
        <p:txBody>
          <a:bodyPr/>
          <a:lstStyle/>
          <a:p>
            <a:pPr>
              <a:defRPr/>
            </a:pPr>
            <a:r>
              <a:rPr lang="en-US" dirty="0" smtClean="0"/>
              <a:t>8-</a:t>
            </a:r>
            <a:fld id="{6834A86E-215E-4AAF-955B-BADED4EFBD58}" type="slidenum">
              <a:rPr lang="en-US" smtClean="0"/>
              <a:pPr>
                <a:defRPr/>
              </a:pPr>
              <a:t>51</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8160" y="3429000"/>
            <a:ext cx="8648700" cy="191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BE7A00"/>
                </a:solidFill>
              </a:rPr>
              <a:t>Προσδιορισμός Ημερομηνίας Λήξης</a:t>
            </a:r>
            <a:endParaRPr lang="en-US" dirty="0">
              <a:solidFill>
                <a:srgbClr val="BE7A00"/>
              </a:solidFill>
            </a:endParaRPr>
          </a:p>
        </p:txBody>
      </p:sp>
      <p:sp>
        <p:nvSpPr>
          <p:cNvPr id="3" name="Content Placeholder 2"/>
          <p:cNvSpPr>
            <a:spLocks noGrp="1"/>
          </p:cNvSpPr>
          <p:nvPr>
            <p:ph idx="1"/>
          </p:nvPr>
        </p:nvSpPr>
        <p:spPr/>
        <p:txBody>
          <a:bodyPr>
            <a:normAutofit fontScale="92500"/>
          </a:bodyPr>
          <a:lstStyle/>
          <a:p>
            <a:r>
              <a:rPr lang="el-GR" dirty="0" smtClean="0"/>
              <a:t>Ορισμένα γραμμάτια προσδιορίζουν την ημερομηνία λήξης</a:t>
            </a:r>
            <a:r>
              <a:rPr lang="en-US" dirty="0" smtClean="0"/>
              <a:t>. </a:t>
            </a:r>
          </a:p>
          <a:p>
            <a:r>
              <a:rPr lang="el-GR" dirty="0" smtClean="0"/>
              <a:t>Άλλα γραμμάτια δηλώνουν την περίοδο του γραμματίου σε ημέρες ή μήνες</a:t>
            </a:r>
            <a:r>
              <a:rPr lang="en-US" dirty="0" smtClean="0"/>
              <a:t>. </a:t>
            </a:r>
          </a:p>
          <a:p>
            <a:pPr lvl="1"/>
            <a:r>
              <a:rPr lang="el-GR" dirty="0" smtClean="0"/>
              <a:t>Όταν η περίοδος δίνεται σε μήνες, η ημερομηνία λήξης του γραμματίου είναι την ίδια ημέρα ου μήνα με την ημερομηνία έκδοσης του γραμματίου</a:t>
            </a:r>
            <a:r>
              <a:rPr lang="en-US" dirty="0" smtClean="0"/>
              <a:t>.</a:t>
            </a:r>
          </a:p>
          <a:p>
            <a:pPr lvl="1"/>
            <a:r>
              <a:rPr lang="el-GR" dirty="0" smtClean="0"/>
              <a:t>Όταν η περίοδος δίνεται σε ημέρες, η ημερομηνία λήξης προσδιορίζεται μετρώντας τις ημέρες από την ημερομηνία έκδοσης</a:t>
            </a:r>
            <a:r>
              <a:rPr lang="en-US" dirty="0" smtClean="0"/>
              <a:t>.</a:t>
            </a:r>
          </a:p>
          <a:p>
            <a:pPr lvl="2"/>
            <a:r>
              <a:rPr lang="el-GR" dirty="0" smtClean="0"/>
              <a:t>Μέτρηση της ημέρας λήξης, και όχι της ημέρας έκδοσης.</a:t>
            </a:r>
            <a:endParaRPr lang="en-US" dirty="0"/>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52</a:t>
            </a:fld>
            <a:endParaRPr lang="en-US" dirty="0"/>
          </a:p>
        </p:txBody>
      </p:sp>
      <p:sp>
        <p:nvSpPr>
          <p:cNvPr id="5" name="Footer Placeholder 4"/>
          <p:cNvSpPr>
            <a:spLocks noGrp="1"/>
          </p:cNvSpPr>
          <p:nvPr>
            <p:ph type="ftr" sz="quarter" idx="3"/>
          </p:nvPr>
        </p:nvSpPr>
        <p:spPr/>
        <p:txBody>
          <a:bodyPr/>
          <a:lstStyle/>
          <a:p>
            <a:r>
              <a:rPr lang="en-US" smtClean="0"/>
              <a:t>© 2018 Pearson Education, Inc. </a:t>
            </a:r>
            <a:endParaRPr lang="en-US" dirty="0"/>
          </a:p>
        </p:txBody>
      </p:sp>
    </p:spTree>
    <p:extLst>
      <p:ext uri="{BB962C8B-B14F-4D97-AF65-F5344CB8AC3E}">
        <p14:creationId xmlns:p14="http://schemas.microsoft.com/office/powerpoint/2010/main" xmlns="" val="20422894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BE7A00"/>
                </a:solidFill>
              </a:rPr>
              <a:t>Προσδιορισμός Ημερομηνίας Λήξης</a:t>
            </a:r>
            <a:endParaRPr lang="en-US" dirty="0">
              <a:solidFill>
                <a:srgbClr val="BE7A00"/>
              </a:solidFill>
            </a:endParaRPr>
          </a:p>
        </p:txBody>
      </p:sp>
      <p:sp>
        <p:nvSpPr>
          <p:cNvPr id="3" name="Content Placeholder 2"/>
          <p:cNvSpPr>
            <a:spLocks noGrp="1"/>
          </p:cNvSpPr>
          <p:nvPr>
            <p:ph idx="1"/>
          </p:nvPr>
        </p:nvSpPr>
        <p:spPr/>
        <p:txBody>
          <a:bodyPr>
            <a:normAutofit/>
          </a:bodyPr>
          <a:lstStyle/>
          <a:p>
            <a:pPr marL="0" indent="0">
              <a:buNone/>
            </a:pPr>
            <a:r>
              <a:rPr lang="el-GR" sz="2200" dirty="0" smtClean="0"/>
              <a:t>Ένα γραμμάτιο </a:t>
            </a:r>
            <a:r>
              <a:rPr lang="en-US" sz="2200" dirty="0" smtClean="0"/>
              <a:t>180</a:t>
            </a:r>
            <a:r>
              <a:rPr lang="el-GR" sz="2200" dirty="0" smtClean="0"/>
              <a:t> ημερών με ημερομηνία </a:t>
            </a:r>
            <a:r>
              <a:rPr lang="en-US" sz="2200" dirty="0" smtClean="0"/>
              <a:t>16</a:t>
            </a:r>
            <a:r>
              <a:rPr lang="el-GR" sz="2200" dirty="0" smtClean="0"/>
              <a:t> Φεβρουαρίου</a:t>
            </a:r>
            <a:r>
              <a:rPr lang="en-US" sz="2200" dirty="0" smtClean="0"/>
              <a:t> </a:t>
            </a:r>
            <a:r>
              <a:rPr lang="en-US" sz="2200" dirty="0"/>
              <a:t>2019, </a:t>
            </a:r>
            <a:r>
              <a:rPr lang="el-GR" sz="2200" dirty="0" smtClean="0"/>
              <a:t>λήγει στις </a:t>
            </a:r>
            <a:r>
              <a:rPr lang="en-US" sz="2200" dirty="0" smtClean="0"/>
              <a:t>15</a:t>
            </a:r>
            <a:r>
              <a:rPr lang="el-GR" sz="2200" dirty="0" smtClean="0"/>
              <a:t> Αυγούστου</a:t>
            </a:r>
            <a:r>
              <a:rPr lang="en-US" sz="2200" dirty="0" smtClean="0"/>
              <a:t> </a:t>
            </a:r>
            <a:r>
              <a:rPr lang="en-US" sz="2200" dirty="0"/>
              <a:t>2019, </a:t>
            </a:r>
            <a:r>
              <a:rPr lang="el-GR" sz="2200" dirty="0" smtClean="0"/>
              <a:t>όπως φαίνεται εδώ</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53</a:t>
            </a:fld>
            <a:endParaRPr lang="en-US" dirty="0"/>
          </a:p>
        </p:txBody>
      </p:sp>
      <p:sp>
        <p:nvSpPr>
          <p:cNvPr id="5" name="Footer Placeholder 4"/>
          <p:cNvSpPr>
            <a:spLocks noGrp="1"/>
          </p:cNvSpPr>
          <p:nvPr>
            <p:ph type="ftr" sz="quarter" idx="3"/>
          </p:nvPr>
        </p:nvSpPr>
        <p:spPr/>
        <p:txBody>
          <a:bodyPr/>
          <a:lstStyle/>
          <a:p>
            <a:r>
              <a:rPr lang="en-US" smtClean="0"/>
              <a:t>© 2018 Pearson Education, Inc. </a:t>
            </a:r>
            <a:endParaRPr lang="en-US"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3081" y="3124200"/>
            <a:ext cx="7200900" cy="257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399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pPr eaLnBrk="1" hangingPunct="1"/>
            <a:r>
              <a:rPr lang="el-GR" dirty="0" smtClean="0">
                <a:solidFill>
                  <a:srgbClr val="BE7A00"/>
                </a:solidFill>
              </a:rPr>
              <a:t>Υπολογισμός Τόκου σε Γραμμάτιο</a:t>
            </a:r>
            <a:endParaRPr lang="en-US" dirty="0" smtClean="0">
              <a:solidFill>
                <a:srgbClr val="BE7A00"/>
              </a:solidFill>
            </a:endParaRPr>
          </a:p>
        </p:txBody>
      </p:sp>
      <p:sp>
        <p:nvSpPr>
          <p:cNvPr id="3" name="Content Placeholder 2"/>
          <p:cNvSpPr>
            <a:spLocks noGrp="1"/>
          </p:cNvSpPr>
          <p:nvPr>
            <p:ph idx="1"/>
          </p:nvPr>
        </p:nvSpPr>
        <p:spPr>
          <a:xfrm>
            <a:off x="457200" y="1600200"/>
            <a:ext cx="8229600" cy="4648200"/>
          </a:xfrm>
        </p:spPr>
        <p:txBody>
          <a:bodyPr rtlCol="0">
            <a:normAutofit/>
          </a:bodyPr>
          <a:lstStyle/>
          <a:p>
            <a:pPr marL="0" indent="0">
              <a:buNone/>
              <a:defRPr/>
            </a:pPr>
            <a:r>
              <a:rPr lang="el-GR" sz="2400" dirty="0" smtClean="0"/>
              <a:t>Ο τύπος υπολογισμού του τόκου έχει ως εξής</a:t>
            </a:r>
            <a:r>
              <a:rPr lang="en-US" sz="2400" dirty="0" smtClean="0"/>
              <a:t>:</a:t>
            </a:r>
            <a:r>
              <a:rPr lang="en-US" dirty="0" smtClean="0"/>
              <a:t/>
            </a:r>
            <a:br>
              <a:rPr lang="en-US" dirty="0" smtClean="0"/>
            </a:br>
            <a:r>
              <a:rPr lang="en-US" dirty="0" smtClean="0"/>
              <a:t/>
            </a:r>
            <a:br>
              <a:rPr lang="en-US" dirty="0" smtClean="0"/>
            </a:br>
            <a:r>
              <a:rPr lang="en-US" dirty="0" smtClean="0"/>
              <a:t/>
            </a:r>
            <a:br>
              <a:rPr lang="en-US" dirty="0" smtClean="0"/>
            </a:br>
            <a:endParaRPr lang="en-US" dirty="0"/>
          </a:p>
          <a:p>
            <a:r>
              <a:rPr lang="el-GR" sz="2400" dirty="0" smtClean="0"/>
              <a:t>Στο τύπο</a:t>
            </a:r>
            <a:r>
              <a:rPr lang="en-US" sz="2400" dirty="0" smtClean="0"/>
              <a:t>,</a:t>
            </a:r>
            <a:r>
              <a:rPr lang="el-GR" sz="2400" dirty="0" smtClean="0"/>
              <a:t> ο χρόνος αντιπροσωπεύει το μέρος ενός έτους στο οποίο ο τόκος ενός γραμματίου έχει καταστεί δεδουλευμένος</a:t>
            </a:r>
            <a:r>
              <a:rPr lang="en-US" sz="2400" dirty="0" smtClean="0"/>
              <a:t>. </a:t>
            </a:r>
          </a:p>
          <a:p>
            <a:pPr lvl="1"/>
            <a:r>
              <a:rPr lang="el-GR" sz="2000" dirty="0" smtClean="0"/>
              <a:t>Μπορεί να εκφραστεί ως κλάσμα ενός έτους σε μήνες</a:t>
            </a:r>
            <a:r>
              <a:rPr lang="en-US" sz="2000" dirty="0" smtClean="0"/>
              <a:t> (</a:t>
            </a:r>
            <a:r>
              <a:rPr lang="el-GR" sz="2000" dirty="0" smtClean="0"/>
              <a:t>αριθμός μηνών</a:t>
            </a:r>
            <a:r>
              <a:rPr lang="en-US" sz="2000" dirty="0" smtClean="0"/>
              <a:t>/12</a:t>
            </a:r>
            <a:r>
              <a:rPr lang="en-US" sz="2000" dirty="0"/>
              <a:t>)</a:t>
            </a:r>
          </a:p>
          <a:p>
            <a:pPr lvl="1"/>
            <a:r>
              <a:rPr lang="el-GR" sz="2000" dirty="0" smtClean="0"/>
              <a:t>Ή κλάσμα ενός έτους σε ημέρες</a:t>
            </a:r>
            <a:r>
              <a:rPr lang="en-US" sz="2000" dirty="0" smtClean="0"/>
              <a:t> (</a:t>
            </a:r>
            <a:r>
              <a:rPr lang="el-GR" sz="2000" dirty="0" smtClean="0"/>
              <a:t>αριθμός ημερών /3</a:t>
            </a:r>
            <a:r>
              <a:rPr lang="en-US" sz="2000" dirty="0" smtClean="0"/>
              <a:t>65)</a:t>
            </a:r>
          </a:p>
        </p:txBody>
      </p:sp>
      <p:sp>
        <p:nvSpPr>
          <p:cNvPr id="6" name="Slide Number Placeholder 5"/>
          <p:cNvSpPr>
            <a:spLocks noGrp="1"/>
          </p:cNvSpPr>
          <p:nvPr>
            <p:ph type="sldNum" sz="quarter" idx="12"/>
          </p:nvPr>
        </p:nvSpPr>
        <p:spPr/>
        <p:txBody>
          <a:bodyPr/>
          <a:lstStyle/>
          <a:p>
            <a:pPr>
              <a:defRPr/>
            </a:pPr>
            <a:r>
              <a:rPr lang="en-US" dirty="0" smtClean="0"/>
              <a:t>8-</a:t>
            </a:r>
            <a:fld id="{D13A4769-8D2E-4F81-A999-BFFCCA76CAAA}" type="slidenum">
              <a:rPr lang="en-US" smtClean="0"/>
              <a:pPr>
                <a:defRPr/>
              </a:pPr>
              <a:t>54</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
        <p:nvSpPr>
          <p:cNvPr id="7" name="6 - Ορθογώνιο"/>
          <p:cNvSpPr/>
          <p:nvPr/>
        </p:nvSpPr>
        <p:spPr>
          <a:xfrm>
            <a:off x="1447800" y="2057400"/>
            <a:ext cx="63246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Ποσό Τόκου = Κεφάλαιο *Επιτόκιο* Χρόνος </a:t>
            </a:r>
            <a:endParaRPr lang="el-GR" sz="14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l-GR" dirty="0" smtClean="0">
                <a:solidFill>
                  <a:srgbClr val="BE7A00"/>
                </a:solidFill>
              </a:rPr>
              <a:t>Υπολογισμός Τόκου σε Γραμμάτιο</a:t>
            </a:r>
            <a:endParaRPr lang="en-US" dirty="0" smtClean="0">
              <a:solidFill>
                <a:srgbClr val="BE7A00"/>
              </a:solidFill>
            </a:endParaRPr>
          </a:p>
        </p:txBody>
      </p:sp>
      <p:sp>
        <p:nvSpPr>
          <p:cNvPr id="3" name="Content Placeholder 2"/>
          <p:cNvSpPr>
            <a:spLocks noGrp="1"/>
          </p:cNvSpPr>
          <p:nvPr>
            <p:ph idx="1"/>
          </p:nvPr>
        </p:nvSpPr>
        <p:spPr>
          <a:xfrm>
            <a:off x="457200" y="1600200"/>
            <a:ext cx="8229600" cy="4648200"/>
          </a:xfrm>
        </p:spPr>
        <p:txBody>
          <a:bodyPr rtlCol="0">
            <a:normAutofit/>
          </a:bodyPr>
          <a:lstStyle/>
          <a:p>
            <a:pPr marL="0" indent="0">
              <a:buNone/>
            </a:pPr>
            <a:r>
              <a:rPr lang="el-GR" sz="2400" dirty="0" smtClean="0"/>
              <a:t>Χρησιμοποιώντας τα δεδομένα του Πίνακα </a:t>
            </a:r>
            <a:r>
              <a:rPr lang="en-US" sz="2400" dirty="0" smtClean="0"/>
              <a:t>8-4,</a:t>
            </a:r>
            <a:r>
              <a:rPr lang="el-GR" sz="2400" dirty="0" smtClean="0"/>
              <a:t> η</a:t>
            </a:r>
            <a:r>
              <a:rPr lang="en-US" sz="2400" dirty="0" smtClean="0"/>
              <a:t> Smart Touch </a:t>
            </a:r>
            <a:r>
              <a:rPr lang="en-US" sz="2400" dirty="0"/>
              <a:t>Learning </a:t>
            </a:r>
            <a:r>
              <a:rPr lang="el-GR" sz="2400" dirty="0" smtClean="0"/>
              <a:t>υπολογίζει έσοδα από τόκους για ένα έτος ως εξής</a:t>
            </a:r>
            <a:r>
              <a:rPr lang="en-US" sz="2400" dirty="0" smtClean="0"/>
              <a: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r>
              <a:rPr lang="el-GR" sz="2400" dirty="0" smtClean="0"/>
              <a:t>Η αξία λήξης του γραμματίου είναι</a:t>
            </a:r>
            <a:r>
              <a:rPr lang="en-US" sz="2400" dirty="0" smtClean="0"/>
              <a:t> </a:t>
            </a:r>
            <a:r>
              <a:rPr lang="en-US" sz="2400" dirty="0"/>
              <a:t>$1,060 ($1,000 </a:t>
            </a:r>
            <a:r>
              <a:rPr lang="el-GR" sz="2400" dirty="0" smtClean="0"/>
              <a:t>κεφάλαιο</a:t>
            </a:r>
            <a:r>
              <a:rPr lang="en-US" sz="2400" dirty="0" smtClean="0"/>
              <a:t> </a:t>
            </a:r>
            <a:r>
              <a:rPr lang="en-US" sz="2400" dirty="0"/>
              <a:t>+ $60 </a:t>
            </a:r>
            <a:r>
              <a:rPr lang="el-GR" sz="2400" dirty="0" smtClean="0"/>
              <a:t>τόκος</a:t>
            </a:r>
            <a:r>
              <a:rPr lang="en-US" sz="2400" dirty="0" smtClean="0"/>
              <a:t>). </a:t>
            </a:r>
          </a:p>
          <a:p>
            <a:r>
              <a:rPr lang="el-GR" sz="2400" dirty="0" smtClean="0"/>
              <a:t>Το στοιχείο του χρόνου είναι </a:t>
            </a:r>
            <a:r>
              <a:rPr lang="en-US" sz="2400" dirty="0" smtClean="0"/>
              <a:t>12/12 </a:t>
            </a:r>
            <a:r>
              <a:rPr lang="el-GR" sz="2400" dirty="0" smtClean="0"/>
              <a:t>ή</a:t>
            </a:r>
            <a:r>
              <a:rPr lang="en-US" sz="2400" dirty="0" smtClean="0"/>
              <a:t> </a:t>
            </a:r>
            <a:r>
              <a:rPr lang="en-US" sz="2400" dirty="0"/>
              <a:t>1 </a:t>
            </a:r>
            <a:r>
              <a:rPr lang="el-GR" sz="2400" dirty="0" smtClean="0"/>
              <a:t>επειδή το γραμμάτιο είναι για ένα χρόνο</a:t>
            </a:r>
            <a:r>
              <a:rPr lang="en-US" sz="2400" dirty="0" smtClean="0"/>
              <a:t>.</a:t>
            </a:r>
            <a:endParaRPr lang="en-US" sz="2400" dirty="0"/>
          </a:p>
        </p:txBody>
      </p:sp>
      <p:sp>
        <p:nvSpPr>
          <p:cNvPr id="6" name="Slide Number Placeholder 5"/>
          <p:cNvSpPr>
            <a:spLocks noGrp="1"/>
          </p:cNvSpPr>
          <p:nvPr>
            <p:ph type="sldNum" sz="quarter" idx="12"/>
          </p:nvPr>
        </p:nvSpPr>
        <p:spPr/>
        <p:txBody>
          <a:bodyPr/>
          <a:lstStyle/>
          <a:p>
            <a:pPr>
              <a:defRPr/>
            </a:pPr>
            <a:r>
              <a:rPr lang="en-US" dirty="0" smtClean="0"/>
              <a:t>8-</a:t>
            </a:r>
            <a:fld id="{D13A4769-8D2E-4F81-A999-BFFCCA76CAAA}" type="slidenum">
              <a:rPr lang="en-US" smtClean="0"/>
              <a:pPr>
                <a:defRPr/>
              </a:pPr>
              <a:t>55</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0300" y="2895600"/>
            <a:ext cx="4343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76965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l-GR" dirty="0" smtClean="0">
                <a:solidFill>
                  <a:srgbClr val="BE7A00"/>
                </a:solidFill>
              </a:rPr>
              <a:t>Υπολογισμός Τόκου σε Γραμμάτιο</a:t>
            </a:r>
            <a:endParaRPr lang="en-US" dirty="0" smtClean="0">
              <a:solidFill>
                <a:srgbClr val="BE7A00"/>
              </a:solidFill>
            </a:endParaRPr>
          </a:p>
        </p:txBody>
      </p:sp>
      <p:sp>
        <p:nvSpPr>
          <p:cNvPr id="3" name="Content Placeholder 2"/>
          <p:cNvSpPr>
            <a:spLocks noGrp="1"/>
          </p:cNvSpPr>
          <p:nvPr>
            <p:ph idx="1"/>
          </p:nvPr>
        </p:nvSpPr>
        <p:spPr>
          <a:xfrm>
            <a:off x="457200" y="1600200"/>
            <a:ext cx="8229600" cy="4648200"/>
          </a:xfrm>
        </p:spPr>
        <p:txBody>
          <a:bodyPr rtlCol="0">
            <a:normAutofit/>
          </a:bodyPr>
          <a:lstStyle/>
          <a:p>
            <a:pPr marL="0" indent="0">
              <a:buNone/>
            </a:pPr>
            <a:r>
              <a:rPr lang="el-GR" sz="2200" dirty="0" smtClean="0"/>
              <a:t>Ο τόκος σε γραμμάτιο </a:t>
            </a:r>
            <a:r>
              <a:rPr lang="en-US" sz="2200" dirty="0" smtClean="0"/>
              <a:t>$2,000 </a:t>
            </a:r>
            <a:r>
              <a:rPr lang="el-GR" sz="2200" dirty="0" smtClean="0"/>
              <a:t>με επιτόκιο </a:t>
            </a:r>
            <a:r>
              <a:rPr lang="en-US" sz="2200" dirty="0" smtClean="0"/>
              <a:t>10</a:t>
            </a:r>
            <a:r>
              <a:rPr lang="en-US" sz="2200" dirty="0"/>
              <a:t>% </a:t>
            </a:r>
            <a:r>
              <a:rPr lang="el-GR" sz="2200" dirty="0" smtClean="0"/>
              <a:t>για 9 μήνες υπολογίζεται ως εξής:</a:t>
            </a:r>
            <a:endParaRPr lang="en-US" sz="2200" dirty="0" smtClean="0"/>
          </a:p>
          <a:p>
            <a:pPr marL="0" indent="0">
              <a:buNone/>
            </a:pPr>
            <a:endParaRPr lang="en-US" sz="2200" dirty="0"/>
          </a:p>
          <a:p>
            <a:pPr marL="0" indent="0">
              <a:buNone/>
            </a:pPr>
            <a:endParaRPr lang="en-US" sz="2200" dirty="0" smtClean="0"/>
          </a:p>
          <a:p>
            <a:pPr marL="0" indent="0">
              <a:buNone/>
            </a:pPr>
            <a:endParaRPr lang="en-US" sz="3200" dirty="0" smtClean="0"/>
          </a:p>
          <a:p>
            <a:pPr marL="0" indent="0">
              <a:buNone/>
            </a:pPr>
            <a:r>
              <a:rPr lang="el-GR" sz="2200" dirty="0" smtClean="0"/>
              <a:t>Ο τόκος σε γραμμάτιο </a:t>
            </a:r>
            <a:r>
              <a:rPr lang="en-US" sz="2200" dirty="0" smtClean="0"/>
              <a:t>$</a:t>
            </a:r>
            <a:r>
              <a:rPr lang="en-US" sz="2200" dirty="0"/>
              <a:t>5,000 </a:t>
            </a:r>
            <a:r>
              <a:rPr lang="el-GR" sz="2200" dirty="0" smtClean="0"/>
              <a:t>με επιτόκιο </a:t>
            </a:r>
            <a:r>
              <a:rPr lang="en-US" sz="2200" dirty="0" smtClean="0"/>
              <a:t>12</a:t>
            </a:r>
            <a:r>
              <a:rPr lang="en-US" sz="2200" dirty="0"/>
              <a:t>% </a:t>
            </a:r>
            <a:r>
              <a:rPr lang="el-GR" sz="2200" dirty="0" smtClean="0"/>
              <a:t>για </a:t>
            </a:r>
            <a:r>
              <a:rPr lang="en-US" sz="2200" dirty="0" smtClean="0"/>
              <a:t>60 </a:t>
            </a:r>
            <a:r>
              <a:rPr lang="el-GR" sz="2200" dirty="0" smtClean="0"/>
              <a:t>ημέρες υπολογίζεται ως εξής </a:t>
            </a:r>
            <a:r>
              <a:rPr lang="en-US" sz="2200" dirty="0" smtClean="0"/>
              <a:t>:</a:t>
            </a:r>
            <a:endParaRPr lang="en-US" sz="22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6" name="Slide Number Placeholder 5"/>
          <p:cNvSpPr>
            <a:spLocks noGrp="1"/>
          </p:cNvSpPr>
          <p:nvPr>
            <p:ph type="sldNum" sz="quarter" idx="12"/>
          </p:nvPr>
        </p:nvSpPr>
        <p:spPr/>
        <p:txBody>
          <a:bodyPr/>
          <a:lstStyle/>
          <a:p>
            <a:pPr>
              <a:defRPr/>
            </a:pPr>
            <a:r>
              <a:rPr lang="en-US" dirty="0" smtClean="0"/>
              <a:t>8-</a:t>
            </a:r>
            <a:fld id="{D13A4769-8D2E-4F81-A999-BFFCCA76CAAA}" type="slidenum">
              <a:rPr lang="en-US" smtClean="0"/>
              <a:pPr>
                <a:defRPr/>
              </a:pPr>
              <a:t>56</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4587" y="2460406"/>
            <a:ext cx="4314825"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2213" y="4648200"/>
            <a:ext cx="4219575" cy="97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08040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94" name="Title 1"/>
          <p:cNvSpPr>
            <a:spLocks noGrp="1"/>
          </p:cNvSpPr>
          <p:nvPr>
            <p:ph type="title"/>
          </p:nvPr>
        </p:nvSpPr>
        <p:spPr/>
        <p:txBody>
          <a:bodyPr>
            <a:normAutofit fontScale="90000"/>
          </a:bodyPr>
          <a:lstStyle/>
          <a:p>
            <a:pPr eaLnBrk="1" hangingPunct="1"/>
            <a:r>
              <a:rPr lang="el-GR" dirty="0" smtClean="0">
                <a:solidFill>
                  <a:srgbClr val="BE7A00"/>
                </a:solidFill>
              </a:rPr>
              <a:t>Πραγματοποίηση Εσόδου από Τόκους και Καταχώρηση Εισπραγμένων Γραμματίων</a:t>
            </a:r>
            <a:endParaRPr lang="en-US" dirty="0" smtClean="0">
              <a:solidFill>
                <a:srgbClr val="BE7A00"/>
              </a:solidFill>
            </a:endParaRPr>
          </a:p>
        </p:txBody>
      </p:sp>
      <p:sp>
        <p:nvSpPr>
          <p:cNvPr id="45095" name="Content Placeholder 2"/>
          <p:cNvSpPr>
            <a:spLocks noGrp="1"/>
          </p:cNvSpPr>
          <p:nvPr>
            <p:ph idx="1"/>
          </p:nvPr>
        </p:nvSpPr>
        <p:spPr>
          <a:xfrm>
            <a:off x="457200" y="1752600"/>
            <a:ext cx="8229600" cy="1600200"/>
          </a:xfrm>
        </p:spPr>
        <p:txBody>
          <a:bodyPr>
            <a:normAutofit lnSpcReduction="10000"/>
          </a:bodyPr>
          <a:lstStyle/>
          <a:p>
            <a:pPr marL="0" indent="0">
              <a:buNone/>
            </a:pPr>
            <a:r>
              <a:rPr lang="el-GR" sz="2200" dirty="0" smtClean="0"/>
              <a:t>Ανατρέξτε πίσω στον Πίνακα</a:t>
            </a:r>
            <a:r>
              <a:rPr lang="en-US" sz="2200" dirty="0" smtClean="0"/>
              <a:t> 8-4: </a:t>
            </a:r>
            <a:r>
              <a:rPr lang="el-GR" sz="2200" dirty="0" smtClean="0"/>
              <a:t>Η </a:t>
            </a:r>
            <a:r>
              <a:rPr lang="en-US" sz="2200" dirty="0" smtClean="0"/>
              <a:t>Smart Touch Learning </a:t>
            </a:r>
            <a:r>
              <a:rPr lang="el-GR" sz="2200" dirty="0" smtClean="0"/>
              <a:t>δανείζει στην </a:t>
            </a:r>
            <a:r>
              <a:rPr lang="en-US" sz="2200" dirty="0" smtClean="0"/>
              <a:t>Lauren Holland $1,000 </a:t>
            </a:r>
            <a:r>
              <a:rPr lang="el-GR" sz="2200" dirty="0" smtClean="0"/>
              <a:t>στις</a:t>
            </a:r>
            <a:r>
              <a:rPr lang="en-US" sz="2200" dirty="0" smtClean="0"/>
              <a:t> 30</a:t>
            </a:r>
            <a:r>
              <a:rPr lang="el-GR" sz="2200" dirty="0" smtClean="0"/>
              <a:t> Σεπτεμβρίου</a:t>
            </a:r>
            <a:r>
              <a:rPr lang="en-US" sz="2200" dirty="0" smtClean="0"/>
              <a:t> 2019, </a:t>
            </a:r>
            <a:r>
              <a:rPr lang="el-GR" sz="2200" dirty="0" smtClean="0"/>
              <a:t>για ένα έτος</a:t>
            </a:r>
            <a:r>
              <a:rPr lang="en-US" sz="2200" dirty="0" smtClean="0"/>
              <a:t>, </a:t>
            </a:r>
            <a:r>
              <a:rPr lang="el-GR" sz="2200" dirty="0" smtClean="0"/>
              <a:t>με ετήσιο επιτόκιο </a:t>
            </a:r>
            <a:r>
              <a:rPr lang="en-US" sz="2200" dirty="0" smtClean="0"/>
              <a:t>6%. </a:t>
            </a:r>
            <a:r>
              <a:rPr lang="el-GR" sz="2200" dirty="0" smtClean="0"/>
              <a:t>Στις 31 Δεκεμβρίου μέρος του τόκου έχει καταστεί δεδουλευμένο.</a:t>
            </a:r>
            <a:r>
              <a:rPr lang="en-US" sz="2200" dirty="0" smtClean="0"/>
              <a:t>.</a:t>
            </a:r>
          </a:p>
        </p:txBody>
      </p:sp>
      <p:sp>
        <p:nvSpPr>
          <p:cNvPr id="4" name="Slide Number Placeholder 3"/>
          <p:cNvSpPr>
            <a:spLocks noGrp="1"/>
          </p:cNvSpPr>
          <p:nvPr>
            <p:ph type="sldNum" sz="quarter" idx="12"/>
          </p:nvPr>
        </p:nvSpPr>
        <p:spPr/>
        <p:txBody>
          <a:bodyPr/>
          <a:lstStyle/>
          <a:p>
            <a:pPr>
              <a:defRPr/>
            </a:pPr>
            <a:r>
              <a:rPr lang="en-US" dirty="0" smtClean="0"/>
              <a:t>8-</a:t>
            </a:r>
            <a:fld id="{DA359AB2-FA6A-45BA-870F-78785C0F3091}" type="slidenum">
              <a:rPr lang="en-US" smtClean="0"/>
              <a:pPr>
                <a:defRPr/>
              </a:pPr>
              <a:t>57</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3" name="Picture 2" descr="Screen Shot 2014-11-18 at 4.13.45 PM.png"/>
          <p:cNvPicPr>
            <a:picLocks noChangeAspect="1"/>
          </p:cNvPicPr>
          <p:nvPr/>
        </p:nvPicPr>
        <p:blipFill rotWithShape="1">
          <a:blip r:embed="rId3" cstate="print">
            <a:extLst>
              <a:ext uri="{28A0092B-C50C-407E-A947-70E740481C1C}">
                <a14:useLocalDpi xmlns:a14="http://schemas.microsoft.com/office/drawing/2010/main" xmlns="" val="0"/>
              </a:ext>
            </a:extLst>
          </a:blip>
          <a:srcRect r="8333" b="15789"/>
          <a:stretch/>
        </p:blipFill>
        <p:spPr>
          <a:xfrm>
            <a:off x="2514600" y="3276600"/>
            <a:ext cx="4207080" cy="914400"/>
          </a:xfrm>
          <a:prstGeom prst="rect">
            <a:avLst/>
          </a:prstGeom>
        </p:spPr>
      </p:pic>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191" y="4343400"/>
            <a:ext cx="8877300"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94" name="Title 1"/>
          <p:cNvSpPr>
            <a:spLocks noGrp="1"/>
          </p:cNvSpPr>
          <p:nvPr>
            <p:ph type="title"/>
          </p:nvPr>
        </p:nvSpPr>
        <p:spPr/>
        <p:txBody>
          <a:bodyPr>
            <a:normAutofit fontScale="90000"/>
          </a:bodyPr>
          <a:lstStyle/>
          <a:p>
            <a:r>
              <a:rPr lang="el-GR" dirty="0" smtClean="0">
                <a:solidFill>
                  <a:srgbClr val="BE7A00"/>
                </a:solidFill>
              </a:rPr>
              <a:t>Πραγματοποίηση Εσόδου από Τόκους και Καταχώρηση Εισπραγμένων Γραμματίων</a:t>
            </a:r>
            <a:endParaRPr lang="en-US" dirty="0" smtClean="0">
              <a:solidFill>
                <a:srgbClr val="BE7A00"/>
              </a:solidFill>
            </a:endParaRPr>
          </a:p>
        </p:txBody>
      </p:sp>
      <p:sp>
        <p:nvSpPr>
          <p:cNvPr id="45095" name="Content Placeholder 2"/>
          <p:cNvSpPr>
            <a:spLocks noGrp="1"/>
          </p:cNvSpPr>
          <p:nvPr>
            <p:ph idx="1"/>
          </p:nvPr>
        </p:nvSpPr>
        <p:spPr>
          <a:xfrm>
            <a:off x="457200" y="1752600"/>
            <a:ext cx="8229600" cy="1600200"/>
          </a:xfrm>
        </p:spPr>
        <p:txBody>
          <a:bodyPr>
            <a:normAutofit/>
          </a:bodyPr>
          <a:lstStyle/>
          <a:p>
            <a:pPr marL="0" indent="0">
              <a:spcBef>
                <a:spcPct val="0"/>
              </a:spcBef>
              <a:buNone/>
            </a:pPr>
            <a:r>
              <a:rPr lang="el-GR" sz="2200" dirty="0" smtClean="0"/>
              <a:t>Για το </a:t>
            </a:r>
            <a:r>
              <a:rPr lang="en-US" sz="2200" dirty="0" smtClean="0"/>
              <a:t>2020, </a:t>
            </a:r>
            <a:r>
              <a:rPr lang="el-GR" sz="2200" dirty="0" smtClean="0"/>
              <a:t>η </a:t>
            </a:r>
            <a:r>
              <a:rPr lang="en-US" sz="2200" dirty="0" smtClean="0"/>
              <a:t>Smart </a:t>
            </a:r>
            <a:r>
              <a:rPr lang="en-US" sz="2200" dirty="0"/>
              <a:t>Touch Learning </a:t>
            </a:r>
            <a:r>
              <a:rPr lang="el-GR" sz="2200" dirty="0" smtClean="0"/>
              <a:t>πραγματοποιεί έσοδο τόκου 9 μηνών</a:t>
            </a:r>
            <a:r>
              <a:rPr lang="en-US" sz="2200" dirty="0" smtClean="0"/>
              <a:t>:</a:t>
            </a:r>
            <a:endParaRPr lang="en-US" sz="2200" dirty="0"/>
          </a:p>
          <a:p>
            <a:endParaRPr lang="en-US" sz="2800" dirty="0" smtClean="0"/>
          </a:p>
        </p:txBody>
      </p:sp>
      <p:sp>
        <p:nvSpPr>
          <p:cNvPr id="4" name="Slide Number Placeholder 3"/>
          <p:cNvSpPr>
            <a:spLocks noGrp="1"/>
          </p:cNvSpPr>
          <p:nvPr>
            <p:ph type="sldNum" sz="quarter" idx="12"/>
          </p:nvPr>
        </p:nvSpPr>
        <p:spPr/>
        <p:txBody>
          <a:bodyPr/>
          <a:lstStyle/>
          <a:p>
            <a:pPr>
              <a:defRPr/>
            </a:pPr>
            <a:r>
              <a:rPr lang="en-US" dirty="0" smtClean="0"/>
              <a:t>8-</a:t>
            </a:r>
            <a:fld id="{DA359AB2-FA6A-45BA-870F-78785C0F3091}" type="slidenum">
              <a:rPr lang="en-US" smtClean="0"/>
              <a:pPr>
                <a:defRPr/>
              </a:pPr>
              <a:t>58</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3" name="Picture 2"/>
          <p:cNvPicPr>
            <a:picLocks noChangeAspect="1"/>
          </p:cNvPicPr>
          <p:nvPr/>
        </p:nvPicPr>
        <p:blipFill>
          <a:blip r:embed="rId3" cstate="print"/>
          <a:stretch>
            <a:fillRect/>
          </a:stretch>
        </p:blipFill>
        <p:spPr>
          <a:xfrm>
            <a:off x="2468880" y="2746819"/>
            <a:ext cx="4206240" cy="845419"/>
          </a:xfrm>
          <a:prstGeom prst="rect">
            <a:avLst/>
          </a:prstGeom>
        </p:spPr>
      </p:pic>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91307" y="4127446"/>
            <a:ext cx="6172200" cy="1381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5763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94" name="Title 1"/>
          <p:cNvSpPr>
            <a:spLocks noGrp="1"/>
          </p:cNvSpPr>
          <p:nvPr>
            <p:ph type="title"/>
          </p:nvPr>
        </p:nvSpPr>
        <p:spPr/>
        <p:txBody>
          <a:bodyPr>
            <a:normAutofit fontScale="90000"/>
          </a:bodyPr>
          <a:lstStyle/>
          <a:p>
            <a:r>
              <a:rPr lang="el-GR" dirty="0" smtClean="0">
                <a:solidFill>
                  <a:srgbClr val="BE7A00"/>
                </a:solidFill>
              </a:rPr>
              <a:t>Πραγματοποίηση Εσόδου από Τόκους και Καταχώρηση Εισπραγμένων Γραμματίων</a:t>
            </a:r>
            <a:endParaRPr lang="en-US" dirty="0" smtClean="0">
              <a:solidFill>
                <a:srgbClr val="BE7A00"/>
              </a:solidFill>
            </a:endParaRPr>
          </a:p>
        </p:txBody>
      </p:sp>
      <p:sp>
        <p:nvSpPr>
          <p:cNvPr id="45095" name="Content Placeholder 2"/>
          <p:cNvSpPr>
            <a:spLocks noGrp="1"/>
          </p:cNvSpPr>
          <p:nvPr>
            <p:ph idx="1"/>
          </p:nvPr>
        </p:nvSpPr>
        <p:spPr>
          <a:xfrm>
            <a:off x="457200" y="1752600"/>
            <a:ext cx="8229600" cy="1600200"/>
          </a:xfrm>
        </p:spPr>
        <p:txBody>
          <a:bodyPr>
            <a:normAutofit lnSpcReduction="10000"/>
          </a:bodyPr>
          <a:lstStyle/>
          <a:p>
            <a:pPr marL="0" indent="0">
              <a:spcBef>
                <a:spcPct val="0"/>
              </a:spcBef>
              <a:buNone/>
            </a:pPr>
            <a:r>
              <a:rPr lang="el-GR" sz="2200" dirty="0" smtClean="0"/>
              <a:t>Την ημερομηνία λήξης του γραμματίου</a:t>
            </a:r>
            <a:r>
              <a:rPr lang="en-US" sz="2200" dirty="0" smtClean="0"/>
              <a:t>,</a:t>
            </a:r>
            <a:r>
              <a:rPr lang="el-GR" sz="2200" dirty="0" smtClean="0"/>
              <a:t> η</a:t>
            </a:r>
            <a:r>
              <a:rPr lang="en-US" sz="2200" dirty="0" smtClean="0"/>
              <a:t> </a:t>
            </a:r>
            <a:r>
              <a:rPr lang="en-US" sz="2200" dirty="0"/>
              <a:t>Smart Touch Learning </a:t>
            </a:r>
            <a:r>
              <a:rPr lang="el-GR" sz="2200" dirty="0" smtClean="0"/>
              <a:t>θα εισπράξει μετρητά για το ποσό του κεφαλαίου πλέον τον τόκο</a:t>
            </a:r>
            <a:r>
              <a:rPr lang="en-US" sz="2200" dirty="0" smtClean="0"/>
              <a:t>. </a:t>
            </a:r>
            <a:r>
              <a:rPr lang="el-GR" sz="2200" dirty="0" smtClean="0"/>
              <a:t>Η εταιρεία θεωρεί το γραμμάτιο εισπραχθέν και πραγματοποιεί την ακόλουθη εγγραφή:</a:t>
            </a:r>
            <a:endParaRPr lang="en-US" sz="2200" dirty="0"/>
          </a:p>
          <a:p>
            <a:endParaRPr lang="en-US" sz="2800" dirty="0" smtClean="0"/>
          </a:p>
        </p:txBody>
      </p:sp>
      <p:sp>
        <p:nvSpPr>
          <p:cNvPr id="4" name="Slide Number Placeholder 3"/>
          <p:cNvSpPr>
            <a:spLocks noGrp="1"/>
          </p:cNvSpPr>
          <p:nvPr>
            <p:ph type="sldNum" sz="quarter" idx="12"/>
          </p:nvPr>
        </p:nvSpPr>
        <p:spPr/>
        <p:txBody>
          <a:bodyPr/>
          <a:lstStyle/>
          <a:p>
            <a:pPr>
              <a:defRPr/>
            </a:pPr>
            <a:r>
              <a:rPr lang="en-US" dirty="0" smtClean="0"/>
              <a:t>8-</a:t>
            </a:r>
            <a:fld id="{DA359AB2-FA6A-45BA-870F-78785C0F3091}" type="slidenum">
              <a:rPr lang="en-US" smtClean="0"/>
              <a:pPr>
                <a:defRPr/>
              </a:pPr>
              <a:t>59</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350" y="3505200"/>
            <a:ext cx="8877300"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7930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6CAC43"/>
                </a:solidFill>
              </a:rPr>
              <a:t>Απαιτήσεις</a:t>
            </a:r>
            <a:endParaRPr lang="en-US" dirty="0">
              <a:solidFill>
                <a:srgbClr val="6CAC43"/>
              </a:solidFill>
            </a:endParaRPr>
          </a:p>
        </p:txBody>
      </p:sp>
      <p:sp>
        <p:nvSpPr>
          <p:cNvPr id="3" name="Content Placeholder 2"/>
          <p:cNvSpPr>
            <a:spLocks noGrp="1"/>
          </p:cNvSpPr>
          <p:nvPr>
            <p:ph idx="1"/>
          </p:nvPr>
        </p:nvSpPr>
        <p:spPr/>
        <p:txBody>
          <a:bodyPr/>
          <a:lstStyle/>
          <a:p>
            <a:r>
              <a:rPr lang="el-GR" dirty="0" smtClean="0">
                <a:solidFill>
                  <a:srgbClr val="EA492C"/>
                </a:solidFill>
              </a:rPr>
              <a:t>Οι Απαιτήσεις</a:t>
            </a:r>
            <a:r>
              <a:rPr lang="en-US" dirty="0" smtClean="0"/>
              <a:t>, </a:t>
            </a:r>
            <a:r>
              <a:rPr lang="el-GR" dirty="0" smtClean="0"/>
              <a:t>καλούνται επίσης εμπορικές απαιτήσεις ή λογαριασμοί εισπρακτέοι</a:t>
            </a:r>
            <a:r>
              <a:rPr lang="en-US" dirty="0" smtClean="0"/>
              <a:t>, </a:t>
            </a:r>
            <a:r>
              <a:rPr lang="el-GR" dirty="0" smtClean="0"/>
              <a:t>αντιπροσωπεύουν το δικαίωμα είσπραξης μετρητών στο μέλλον από πελάτες για αγαθά ή υπηρεσίες που προσφέρθηκαν</a:t>
            </a:r>
            <a:r>
              <a:rPr lang="en-US" dirty="0" smtClean="0"/>
              <a:t> </a:t>
            </a:r>
          </a:p>
          <a:p>
            <a:pPr lvl="1"/>
            <a:r>
              <a:rPr lang="el-GR" dirty="0" smtClean="0"/>
              <a:t>Συνήθως εισπράττονται μεταξύ 30 και 60 ημερών</a:t>
            </a:r>
            <a:endParaRPr lang="en-US" dirty="0" smtClean="0"/>
          </a:p>
          <a:p>
            <a:pPr lvl="1"/>
            <a:r>
              <a:rPr lang="el-GR" dirty="0" smtClean="0"/>
              <a:t>Αναφέρονται ως στοιχείο του Κυκλοφορούντος Ενεργητικού στον Ισολογισμό </a:t>
            </a: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6</a:t>
            </a:fld>
            <a:endParaRPr lang="en-US" dirty="0"/>
          </a:p>
        </p:txBody>
      </p:sp>
      <p:sp>
        <p:nvSpPr>
          <p:cNvPr id="5" name="Footer Placeholder 4"/>
          <p:cNvSpPr>
            <a:spLocks noGrp="1"/>
          </p:cNvSpPr>
          <p:nvPr>
            <p:ph type="ftr" sz="quarter" idx="3"/>
          </p:nvPr>
        </p:nvSpPr>
        <p:spPr/>
        <p:txBody>
          <a:bodyPr/>
          <a:lstStyle/>
          <a:p>
            <a:r>
              <a:rPr lang="en-US" dirty="0" smtClean="0"/>
              <a:t>© 2018 Pearson Education, Inc. </a:t>
            </a:r>
            <a:endParaRPr lang="en-US" dirty="0"/>
          </a:p>
        </p:txBody>
      </p:sp>
    </p:spTree>
    <p:extLst>
      <p:ext uri="{BB962C8B-B14F-4D97-AF65-F5344CB8AC3E}">
        <p14:creationId xmlns:p14="http://schemas.microsoft.com/office/powerpoint/2010/main" xmlns="" val="41251541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94" name="Title 1"/>
          <p:cNvSpPr>
            <a:spLocks noGrp="1"/>
          </p:cNvSpPr>
          <p:nvPr>
            <p:ph type="title"/>
          </p:nvPr>
        </p:nvSpPr>
        <p:spPr>
          <a:xfrm>
            <a:off x="457200" y="76200"/>
            <a:ext cx="8229600" cy="868362"/>
          </a:xfrm>
        </p:spPr>
        <p:txBody>
          <a:bodyPr>
            <a:normAutofit fontScale="90000"/>
          </a:bodyPr>
          <a:lstStyle/>
          <a:p>
            <a:r>
              <a:rPr lang="el-GR" dirty="0" smtClean="0">
                <a:solidFill>
                  <a:srgbClr val="BE7A00"/>
                </a:solidFill>
              </a:rPr>
              <a:t>Πραγματοποίηση Εσόδου από Τόκους και Καταχώρηση Εισπραγμένων Γραμματίων</a:t>
            </a:r>
            <a:endParaRPr lang="en-US" dirty="0" smtClean="0">
              <a:solidFill>
                <a:srgbClr val="BE7A00"/>
              </a:solidFill>
            </a:endParaRPr>
          </a:p>
        </p:txBody>
      </p:sp>
      <p:sp>
        <p:nvSpPr>
          <p:cNvPr id="45095" name="Content Placeholder 2"/>
          <p:cNvSpPr>
            <a:spLocks noGrp="1"/>
          </p:cNvSpPr>
          <p:nvPr>
            <p:ph idx="1"/>
          </p:nvPr>
        </p:nvSpPr>
        <p:spPr>
          <a:xfrm>
            <a:off x="540954" y="1066800"/>
            <a:ext cx="8229600" cy="1600200"/>
          </a:xfrm>
        </p:spPr>
        <p:txBody>
          <a:bodyPr>
            <a:normAutofit/>
          </a:bodyPr>
          <a:lstStyle/>
          <a:p>
            <a:pPr marL="0" indent="0">
              <a:spcBef>
                <a:spcPct val="0"/>
              </a:spcBef>
              <a:buNone/>
            </a:pPr>
            <a:r>
              <a:rPr lang="el-GR" sz="2000" dirty="0" smtClean="0"/>
              <a:t>Την </a:t>
            </a:r>
            <a:r>
              <a:rPr lang="en-US" sz="2000" dirty="0" smtClean="0"/>
              <a:t>1</a:t>
            </a:r>
            <a:r>
              <a:rPr lang="el-GR" sz="2000" baseline="30000" dirty="0" smtClean="0"/>
              <a:t>η</a:t>
            </a:r>
            <a:r>
              <a:rPr lang="el-GR" sz="2000" dirty="0" smtClean="0"/>
              <a:t> Ιουλίου</a:t>
            </a:r>
            <a:r>
              <a:rPr lang="en-US" sz="2000" dirty="0" smtClean="0"/>
              <a:t> </a:t>
            </a:r>
            <a:r>
              <a:rPr lang="en-US" sz="2000" dirty="0"/>
              <a:t>2019, </a:t>
            </a:r>
            <a:r>
              <a:rPr lang="el-GR" sz="2000" dirty="0" smtClean="0"/>
              <a:t>η </a:t>
            </a:r>
            <a:r>
              <a:rPr lang="en-US" sz="2000" dirty="0" smtClean="0"/>
              <a:t>Rosa </a:t>
            </a:r>
            <a:r>
              <a:rPr lang="en-US" sz="2000" dirty="0"/>
              <a:t>Electric </a:t>
            </a:r>
            <a:r>
              <a:rPr lang="el-GR" sz="2000" dirty="0" smtClean="0"/>
              <a:t>πωλεί οικιακές συσκευές για</a:t>
            </a:r>
            <a:r>
              <a:rPr lang="en-US" sz="2000" dirty="0" smtClean="0"/>
              <a:t> </a:t>
            </a:r>
            <a:r>
              <a:rPr lang="en-US" sz="2000" dirty="0"/>
              <a:t>$2,000 </a:t>
            </a:r>
            <a:r>
              <a:rPr lang="el-GR" sz="2000" dirty="0" smtClean="0"/>
              <a:t>στον</a:t>
            </a:r>
            <a:r>
              <a:rPr lang="en-US" sz="2000" dirty="0" smtClean="0"/>
              <a:t> </a:t>
            </a:r>
            <a:r>
              <a:rPr lang="en-US" sz="2000" dirty="0"/>
              <a:t>Dorman </a:t>
            </a:r>
            <a:r>
              <a:rPr lang="en-US" sz="2000" dirty="0" smtClean="0"/>
              <a:t>Builders.</a:t>
            </a:r>
            <a:r>
              <a:rPr lang="el-GR" sz="2000" dirty="0" smtClean="0"/>
              <a:t>Ο</a:t>
            </a:r>
            <a:r>
              <a:rPr lang="en-US" sz="2000" dirty="0" smtClean="0"/>
              <a:t> Dorman </a:t>
            </a:r>
            <a:r>
              <a:rPr lang="el-GR" sz="2000" dirty="0" smtClean="0"/>
              <a:t>υπογράφει γραμμάτιο 9 μηνών με ετήσιο επιτόκιο 10%. Οι εγγραφές της </a:t>
            </a:r>
            <a:r>
              <a:rPr lang="en-US" sz="2000" dirty="0" smtClean="0"/>
              <a:t>Rosa:</a:t>
            </a:r>
            <a:endParaRPr lang="en-US" sz="2400" dirty="0" smtClean="0"/>
          </a:p>
        </p:txBody>
      </p:sp>
      <p:sp>
        <p:nvSpPr>
          <p:cNvPr id="4" name="Slide Number Placeholder 3"/>
          <p:cNvSpPr>
            <a:spLocks noGrp="1"/>
          </p:cNvSpPr>
          <p:nvPr>
            <p:ph type="sldNum" sz="quarter" idx="12"/>
          </p:nvPr>
        </p:nvSpPr>
        <p:spPr/>
        <p:txBody>
          <a:bodyPr/>
          <a:lstStyle/>
          <a:p>
            <a:pPr>
              <a:defRPr/>
            </a:pPr>
            <a:r>
              <a:rPr lang="en-US" dirty="0" smtClean="0"/>
              <a:t>8-</a:t>
            </a:r>
            <a:fld id="{DA359AB2-FA6A-45BA-870F-78785C0F3091}" type="slidenum">
              <a:rPr lang="en-US" smtClean="0"/>
              <a:pPr>
                <a:defRPr/>
              </a:pPr>
              <a:t>60</a:t>
            </a:fld>
            <a:endParaRPr lang="en-US" dirty="0"/>
          </a:p>
        </p:txBody>
      </p:sp>
      <p:sp>
        <p:nvSpPr>
          <p:cNvPr id="7" name="Footer Placeholder 1"/>
          <p:cNvSpPr>
            <a:spLocks noGrp="1"/>
          </p:cNvSpPr>
          <p:nvPr>
            <p:ph type="ftr" sz="quarter" idx="3"/>
          </p:nvPr>
        </p:nvSpPr>
        <p:spPr>
          <a:xfrm>
            <a:off x="3124200" y="6356350"/>
            <a:ext cx="2895600" cy="365125"/>
          </a:xfrm>
        </p:spPr>
        <p:txBody>
          <a:bodyPr/>
          <a:lstStyle/>
          <a:p>
            <a:r>
              <a:rPr lang="en-US" dirty="0" smtClean="0"/>
              <a:t>© 2018 Pearson Education, Inc. </a:t>
            </a:r>
            <a:endParaRPr lang="en-US"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33566"/>
            <a:ext cx="9144000" cy="442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78266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94" name="Title 1"/>
          <p:cNvSpPr>
            <a:spLocks noGrp="1"/>
          </p:cNvSpPr>
          <p:nvPr>
            <p:ph type="title"/>
          </p:nvPr>
        </p:nvSpPr>
        <p:spPr>
          <a:xfrm>
            <a:off x="457200" y="76200"/>
            <a:ext cx="8229600" cy="868362"/>
          </a:xfrm>
        </p:spPr>
        <p:txBody>
          <a:bodyPr>
            <a:normAutofit fontScale="90000"/>
          </a:bodyPr>
          <a:lstStyle/>
          <a:p>
            <a:r>
              <a:rPr lang="el-GR" dirty="0" smtClean="0">
                <a:solidFill>
                  <a:srgbClr val="BE7A00"/>
                </a:solidFill>
              </a:rPr>
              <a:t>Πραγματοποίηση Εσόδου από Τόκους και Καταχώρηση Εισπραγμένων Γραμματίων</a:t>
            </a:r>
            <a:endParaRPr lang="en-US" dirty="0" smtClean="0">
              <a:solidFill>
                <a:srgbClr val="BE7A00"/>
              </a:solidFill>
            </a:endParaRPr>
          </a:p>
        </p:txBody>
      </p:sp>
      <p:sp>
        <p:nvSpPr>
          <p:cNvPr id="45095" name="Content Placeholder 2"/>
          <p:cNvSpPr>
            <a:spLocks noGrp="1"/>
          </p:cNvSpPr>
          <p:nvPr>
            <p:ph idx="1"/>
          </p:nvPr>
        </p:nvSpPr>
        <p:spPr>
          <a:xfrm>
            <a:off x="457200" y="1066800"/>
            <a:ext cx="8229600" cy="1600200"/>
          </a:xfrm>
        </p:spPr>
        <p:txBody>
          <a:bodyPr>
            <a:normAutofit/>
          </a:bodyPr>
          <a:lstStyle/>
          <a:p>
            <a:pPr marL="0" indent="0">
              <a:spcBef>
                <a:spcPct val="0"/>
              </a:spcBef>
              <a:buNone/>
            </a:pPr>
            <a:r>
              <a:rPr lang="en-US" sz="2000" dirty="0" smtClean="0"/>
              <a:t>H Sports </a:t>
            </a:r>
            <a:r>
              <a:rPr lang="en-US" sz="2000" dirty="0"/>
              <a:t>Club </a:t>
            </a:r>
            <a:r>
              <a:rPr lang="el-GR" sz="2000" dirty="0" smtClean="0"/>
              <a:t>δεν μπορεί να πληρώσει τη</a:t>
            </a:r>
            <a:r>
              <a:rPr lang="en-US" sz="2000" dirty="0" smtClean="0"/>
              <a:t> </a:t>
            </a:r>
            <a:r>
              <a:rPr lang="en-US" sz="2000" dirty="0"/>
              <a:t>Blanding Services </a:t>
            </a:r>
            <a:r>
              <a:rPr lang="el-GR" sz="2000" dirty="0" smtClean="0"/>
              <a:t>το ποσό που οφείλει ύψους</a:t>
            </a:r>
            <a:r>
              <a:rPr lang="en-US" sz="2000" dirty="0" smtClean="0"/>
              <a:t> </a:t>
            </a:r>
            <a:r>
              <a:rPr lang="en-US" sz="2000" dirty="0"/>
              <a:t>$5,000. </a:t>
            </a:r>
            <a:r>
              <a:rPr lang="el-GR" sz="2000" dirty="0" smtClean="0"/>
              <a:t>Η </a:t>
            </a:r>
            <a:r>
              <a:rPr lang="en-US" sz="2000" dirty="0" smtClean="0"/>
              <a:t>Blanding </a:t>
            </a:r>
            <a:r>
              <a:rPr lang="el-GR" sz="2000" dirty="0" smtClean="0"/>
              <a:t>αποδέχεται </a:t>
            </a:r>
            <a:r>
              <a:rPr lang="en-US" sz="2000" dirty="0" smtClean="0"/>
              <a:t>$5,000</a:t>
            </a:r>
            <a:r>
              <a:rPr lang="el-GR" sz="2000" dirty="0" smtClean="0"/>
              <a:t> γραμμάτιο εισπρακτέο</a:t>
            </a:r>
            <a:r>
              <a:rPr lang="en-US" sz="2000" dirty="0" smtClean="0"/>
              <a:t> 60-</a:t>
            </a:r>
            <a:r>
              <a:rPr lang="el-GR" sz="2000" dirty="0" smtClean="0"/>
              <a:t>ημερών</a:t>
            </a:r>
            <a:r>
              <a:rPr lang="en-US" sz="2000" dirty="0" smtClean="0"/>
              <a:t>, </a:t>
            </a:r>
            <a:r>
              <a:rPr lang="el-GR" sz="2000" dirty="0" smtClean="0"/>
              <a:t>με επιτόκιο </a:t>
            </a:r>
            <a:r>
              <a:rPr lang="en-US" sz="2000" dirty="0" smtClean="0"/>
              <a:t>12%, </a:t>
            </a:r>
            <a:r>
              <a:rPr lang="el-GR" sz="2000" dirty="0" smtClean="0"/>
              <a:t>στις</a:t>
            </a:r>
            <a:r>
              <a:rPr lang="en-US" sz="2000" dirty="0" smtClean="0"/>
              <a:t> 19</a:t>
            </a:r>
            <a:r>
              <a:rPr lang="el-GR" sz="2000" dirty="0" smtClean="0"/>
              <a:t> Νοεμβρίου</a:t>
            </a:r>
            <a:r>
              <a:rPr lang="en-US" sz="2000" dirty="0" smtClean="0"/>
              <a:t> </a:t>
            </a:r>
            <a:r>
              <a:rPr lang="en-US" sz="2000" dirty="0"/>
              <a:t>2019. </a:t>
            </a:r>
            <a:endParaRPr lang="en-US" sz="2400" dirty="0" smtClean="0"/>
          </a:p>
        </p:txBody>
      </p:sp>
      <p:sp>
        <p:nvSpPr>
          <p:cNvPr id="4" name="Slide Number Placeholder 3"/>
          <p:cNvSpPr>
            <a:spLocks noGrp="1"/>
          </p:cNvSpPr>
          <p:nvPr>
            <p:ph type="sldNum" sz="quarter" idx="12"/>
          </p:nvPr>
        </p:nvSpPr>
        <p:spPr/>
        <p:txBody>
          <a:bodyPr/>
          <a:lstStyle/>
          <a:p>
            <a:pPr>
              <a:defRPr/>
            </a:pPr>
            <a:r>
              <a:rPr lang="en-US" dirty="0" smtClean="0"/>
              <a:t>8-</a:t>
            </a:r>
            <a:fld id="{DA359AB2-FA6A-45BA-870F-78785C0F3091}" type="slidenum">
              <a:rPr lang="en-US" smtClean="0"/>
              <a:pPr>
                <a:defRPr/>
              </a:pPr>
              <a:t>61</a:t>
            </a:fld>
            <a:endParaRPr lang="en-US" dirty="0"/>
          </a:p>
        </p:txBody>
      </p:sp>
      <p:sp>
        <p:nvSpPr>
          <p:cNvPr id="7"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Times New Roman"/>
                <a:ea typeface="+mn-ea"/>
                <a:cs typeface="Times New Roman"/>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mtClean="0"/>
              <a:t>© 2018 Pearson Education, Inc. </a:t>
            </a:r>
            <a:endParaRPr lang="en-US" dirty="0"/>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417" y="2372095"/>
            <a:ext cx="8355724" cy="2231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418" y="4461217"/>
            <a:ext cx="5858860" cy="2396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4800600"/>
            <a:ext cx="2581275"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57812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rtlCol="0">
            <a:normAutofit/>
          </a:bodyPr>
          <a:lstStyle/>
          <a:p>
            <a:pPr eaLnBrk="1" fontAlgn="auto" hangingPunct="1">
              <a:spcAft>
                <a:spcPts val="0"/>
              </a:spcAft>
              <a:defRPr/>
            </a:pPr>
            <a:r>
              <a:rPr lang="el-GR" dirty="0" smtClean="0">
                <a:solidFill>
                  <a:srgbClr val="BE7A00"/>
                </a:solidFill>
              </a:rPr>
              <a:t>Καταχώρηση Γραμματίων που Έχουν Διαμαρτυρηθεί</a:t>
            </a:r>
            <a:endParaRPr lang="en-US" dirty="0">
              <a:solidFill>
                <a:srgbClr val="BE7A00"/>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l-GR" dirty="0" smtClean="0"/>
              <a:t>Όταν ο εκδότης δεν πληρώσει το </a:t>
            </a:r>
            <a:r>
              <a:rPr lang="el-GR" dirty="0" smtClean="0">
                <a:solidFill>
                  <a:srgbClr val="EA492C"/>
                </a:solidFill>
              </a:rPr>
              <a:t>γραμμάτιο έχει διαμαρτυρηθεί.</a:t>
            </a:r>
            <a:r>
              <a:rPr lang="en-US" dirty="0" smtClean="0"/>
              <a:t> </a:t>
            </a:r>
            <a:r>
              <a:rPr lang="el-GR" dirty="0" smtClean="0"/>
              <a:t>Το διαμαρτυρημένο γραμμάτιο και ο απλήρωτος τόκος μεταφέρονται στους Λογαριασμούς Εισπρακτέους</a:t>
            </a:r>
            <a:r>
              <a:rPr lang="en-US" dirty="0" smtClean="0"/>
              <a:t>.</a:t>
            </a:r>
          </a:p>
          <a:p>
            <a:pPr>
              <a:defRPr/>
            </a:pPr>
            <a:r>
              <a:rPr lang="el-GR" dirty="0" smtClean="0"/>
              <a:t>Αργότερα</a:t>
            </a:r>
            <a:r>
              <a:rPr lang="en-US" dirty="0" smtClean="0"/>
              <a:t>, </a:t>
            </a:r>
            <a:r>
              <a:rPr lang="el-GR" dirty="0" smtClean="0"/>
              <a:t>οι Λογαριασμοί Εισπρακτέοι μπορούν να διαγραφούν με την μέθοδο της άμεσης διαγραφής ή των προβλέψεων.</a:t>
            </a:r>
            <a:endParaRPr lang="en-US" dirty="0"/>
          </a:p>
        </p:txBody>
      </p:sp>
      <p:sp>
        <p:nvSpPr>
          <p:cNvPr id="7" name="Slide Number Placeholder 6"/>
          <p:cNvSpPr>
            <a:spLocks noGrp="1"/>
          </p:cNvSpPr>
          <p:nvPr>
            <p:ph type="sldNum" sz="quarter" idx="12"/>
          </p:nvPr>
        </p:nvSpPr>
        <p:spPr/>
        <p:txBody>
          <a:bodyPr/>
          <a:lstStyle/>
          <a:p>
            <a:pPr>
              <a:defRPr/>
            </a:pPr>
            <a:r>
              <a:rPr lang="en-US" dirty="0" smtClean="0"/>
              <a:t>8-</a:t>
            </a:r>
            <a:fld id="{4F8C1F0D-5BA5-407E-BACC-579207367706}" type="slidenum">
              <a:rPr lang="en-US" smtClean="0"/>
              <a:pPr>
                <a:defRPr/>
              </a:pPr>
              <a:t>62</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buNone/>
              <a:defRPr/>
            </a:pPr>
            <a:r>
              <a:rPr lang="el-GR" sz="2200" dirty="0" smtClean="0"/>
              <a:t>Έστω η </a:t>
            </a:r>
            <a:r>
              <a:rPr lang="en-US" sz="2200" dirty="0" smtClean="0"/>
              <a:t>Rubinstein Jewelers </a:t>
            </a:r>
            <a:r>
              <a:rPr lang="el-GR" sz="2200" dirty="0" smtClean="0"/>
              <a:t>έχει 6-μηνο γραμμάτιο $1,200 με επιτόκιο</a:t>
            </a:r>
            <a:r>
              <a:rPr lang="en-US" sz="2200" dirty="0" smtClean="0"/>
              <a:t> 10% </a:t>
            </a:r>
            <a:r>
              <a:rPr lang="el-GR" sz="2200" dirty="0" smtClean="0"/>
              <a:t>από τον</a:t>
            </a:r>
            <a:r>
              <a:rPr lang="en-US" sz="2200" dirty="0" smtClean="0"/>
              <a:t> Mark Adair </a:t>
            </a:r>
            <a:r>
              <a:rPr lang="el-GR" sz="2200" dirty="0" smtClean="0"/>
              <a:t>το οποίο υπογράφηκε στις 3 Μαρτίου 2</a:t>
            </a:r>
            <a:r>
              <a:rPr lang="en-US" sz="2200" dirty="0" smtClean="0"/>
              <a:t>019, </a:t>
            </a:r>
            <a:r>
              <a:rPr lang="el-GR" sz="2200" dirty="0" smtClean="0"/>
              <a:t>και ο δεν το πληρώνει</a:t>
            </a:r>
            <a:r>
              <a:rPr lang="en-US" sz="2200" dirty="0" smtClean="0"/>
              <a:t>. </a:t>
            </a:r>
            <a:r>
              <a:rPr lang="el-GR" sz="2200" dirty="0" smtClean="0"/>
              <a:t>Η </a:t>
            </a:r>
            <a:r>
              <a:rPr lang="en-US" sz="2200" dirty="0" smtClean="0"/>
              <a:t>Rubinstein </a:t>
            </a:r>
            <a:r>
              <a:rPr lang="en-US" sz="2200" dirty="0"/>
              <a:t>Jewelers </a:t>
            </a:r>
            <a:r>
              <a:rPr lang="el-GR" sz="2200" dirty="0" smtClean="0"/>
              <a:t>θα καταγράψει την αποτυχία είσπραξης στις</a:t>
            </a:r>
            <a:r>
              <a:rPr lang="en-US" sz="2200" dirty="0" smtClean="0"/>
              <a:t> 3</a:t>
            </a:r>
            <a:r>
              <a:rPr lang="el-GR" sz="2200" dirty="0" smtClean="0"/>
              <a:t> Σεπτεμβρίου</a:t>
            </a:r>
            <a:r>
              <a:rPr lang="en-US" sz="2200" dirty="0" smtClean="0"/>
              <a:t> </a:t>
            </a:r>
            <a:r>
              <a:rPr lang="en-US" sz="2200" dirty="0"/>
              <a:t>2019, </a:t>
            </a:r>
            <a:r>
              <a:rPr lang="el-GR" sz="2200" dirty="0" smtClean="0"/>
              <a:t>ως εξής</a:t>
            </a:r>
            <a:r>
              <a:rPr lang="en-US" sz="2200" dirty="0" smtClean="0"/>
              <a:t>:</a:t>
            </a:r>
          </a:p>
        </p:txBody>
      </p:sp>
      <p:sp>
        <p:nvSpPr>
          <p:cNvPr id="7" name="Slide Number Placeholder 6"/>
          <p:cNvSpPr>
            <a:spLocks noGrp="1"/>
          </p:cNvSpPr>
          <p:nvPr>
            <p:ph type="sldNum" sz="quarter" idx="12"/>
          </p:nvPr>
        </p:nvSpPr>
        <p:spPr/>
        <p:txBody>
          <a:bodyPr/>
          <a:lstStyle/>
          <a:p>
            <a:pPr>
              <a:defRPr/>
            </a:pPr>
            <a:r>
              <a:rPr lang="en-US" dirty="0" smtClean="0"/>
              <a:t>8-</a:t>
            </a:r>
            <a:fld id="{4F8C1F0D-5BA5-407E-BACC-579207367706}" type="slidenum">
              <a:rPr lang="en-US" smtClean="0"/>
              <a:pPr>
                <a:defRPr/>
              </a:pPr>
              <a:t>63</a:t>
            </a:fld>
            <a:endParaRPr lang="en-US" dirty="0"/>
          </a:p>
        </p:txBody>
      </p:sp>
      <p:sp>
        <p:nvSpPr>
          <p:cNvPr id="4" name="Footer Placeholder 3"/>
          <p:cNvSpPr>
            <a:spLocks noGrp="1"/>
          </p:cNvSpPr>
          <p:nvPr>
            <p:ph type="ftr" sz="quarter" idx="3"/>
          </p:nvPr>
        </p:nvSpPr>
        <p:spPr/>
        <p:txBody>
          <a:bodyPr/>
          <a:lstStyle/>
          <a:p>
            <a:r>
              <a:rPr lang="en-US" dirty="0" smtClean="0"/>
              <a:t>© 2018 Pearson Education, Inc. </a:t>
            </a:r>
            <a:endParaRPr lang="en-US" dirty="0"/>
          </a:p>
        </p:txBody>
      </p:sp>
      <p:sp>
        <p:nvSpPr>
          <p:cNvPr id="8" name="Title 1"/>
          <p:cNvSpPr>
            <a:spLocks noGrp="1"/>
          </p:cNvSpPr>
          <p:nvPr>
            <p:ph type="title"/>
          </p:nvPr>
        </p:nvSpPr>
        <p:spPr>
          <a:xfrm>
            <a:off x="457200" y="274638"/>
            <a:ext cx="8382000" cy="1143000"/>
          </a:xfrm>
        </p:spPr>
        <p:txBody>
          <a:bodyPr rtlCol="0">
            <a:normAutofit/>
          </a:bodyPr>
          <a:lstStyle/>
          <a:p>
            <a:pPr>
              <a:defRPr/>
            </a:pPr>
            <a:r>
              <a:rPr lang="el-GR" dirty="0" smtClean="0">
                <a:solidFill>
                  <a:srgbClr val="BE7A00"/>
                </a:solidFill>
              </a:rPr>
              <a:t>Καταχώρηση Γραμματίων που Έχουν Διαμαρτυρηθεί</a:t>
            </a:r>
            <a:endParaRPr lang="en-US" dirty="0">
              <a:solidFill>
                <a:srgbClr val="BE7A00"/>
              </a:solidFill>
            </a:endParaRP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97" y="3657600"/>
            <a:ext cx="89154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56523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pPr eaLnBrk="1" hangingPunct="1"/>
            <a:r>
              <a:rPr lang="el-GR" b="1" dirty="0" smtClean="0"/>
              <a:t>Μαθησιακός Στόχος </a:t>
            </a:r>
            <a:r>
              <a:rPr lang="en-US" b="1" dirty="0" smtClean="0"/>
              <a:t>5</a:t>
            </a:r>
          </a:p>
        </p:txBody>
      </p:sp>
      <p:sp>
        <p:nvSpPr>
          <p:cNvPr id="3" name="Content Placeholder 2"/>
          <p:cNvSpPr>
            <a:spLocks noGrp="1"/>
          </p:cNvSpPr>
          <p:nvPr>
            <p:ph idx="1"/>
          </p:nvPr>
        </p:nvSpPr>
        <p:spPr>
          <a:xfrm>
            <a:off x="3352800" y="1676400"/>
            <a:ext cx="5257800" cy="3535363"/>
          </a:xfrm>
        </p:spPr>
        <p:txBody>
          <a:bodyPr rtlCol="0">
            <a:noAutofit/>
          </a:bodyPr>
          <a:lstStyle/>
          <a:p>
            <a:pPr marL="0" indent="0">
              <a:buNone/>
              <a:defRPr/>
            </a:pPr>
            <a:r>
              <a:rPr lang="el-GR" sz="3200" dirty="0" smtClean="0"/>
              <a:t>Χρήση του δείκτη άμεσης ρευστότητας, του δείκτη κυκλοφοριακής ταχύτητας απαιτήσεων και της περιόδου είσπραξης απαιτήσεων για την αξιολόγηση της επιχειρηματικής απόδοσης</a:t>
            </a:r>
            <a:endParaRPr lang="en-US" sz="3200" dirty="0"/>
          </a:p>
        </p:txBody>
      </p:sp>
      <p:sp>
        <p:nvSpPr>
          <p:cNvPr id="7" name="Slide Number Placeholder 6"/>
          <p:cNvSpPr>
            <a:spLocks noGrp="1"/>
          </p:cNvSpPr>
          <p:nvPr>
            <p:ph type="sldNum" sz="quarter" idx="12"/>
          </p:nvPr>
        </p:nvSpPr>
        <p:spPr/>
        <p:txBody>
          <a:bodyPr/>
          <a:lstStyle/>
          <a:p>
            <a:pPr>
              <a:defRPr/>
            </a:pPr>
            <a:r>
              <a:rPr lang="en-US" dirty="0" smtClean="0"/>
              <a:t>8-</a:t>
            </a:r>
            <a:fld id="{DA44FDB5-98BA-49AD-BA2A-AD73A7F375BB}" type="slidenum">
              <a:rPr lang="en-US" smtClean="0"/>
              <a:pPr>
                <a:defRPr/>
              </a:pPr>
              <a:t>64</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4800" y="2590800"/>
            <a:ext cx="2909496"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77962"/>
          </a:xfrm>
        </p:spPr>
        <p:txBody>
          <a:bodyPr>
            <a:noAutofit/>
          </a:bodyPr>
          <a:lstStyle/>
          <a:p>
            <a:r>
              <a:rPr lang="el-GR" sz="2400" dirty="0" smtClean="0">
                <a:solidFill>
                  <a:srgbClr val="0090B2"/>
                </a:solidFill>
              </a:rPr>
              <a:t>ΠΩΣ ΧΡΗΣΙΜΟΠΟΙΕΙΤΑΙ Ο ΔΕΙΚΤΗΣ ΑΜΕΣΗΣ ΡΕΥΣΤΟΤΗΤΑΣ, Ο ΔΕΙΚΤΗΣ ΚΥΚΛΟΦΟΡΙΑΚΗΣ ΤΑΧΥΤΗΤΑΣ ΑΠΑΙΤΗΣΕΩΝ ΚΑΙ Η ΠΕΡΙΟΔΟΣ ΕΙΣΠΡΑΞΗΣ ΑΠΑΙΤΗΣΕΩΝ ΓΙΑ ΤΗΝ ΑΞΙΟΛΟΓΗΣΗ ΤΗΣ ΕΠΙΧΕΙΡΗΜΑΤΙΚΗΣ ΑΠΟΔΟΣΗΣ;</a:t>
            </a:r>
            <a:endParaRPr lang="en-US" sz="2400" dirty="0">
              <a:solidFill>
                <a:srgbClr val="0090B2"/>
              </a:solidFill>
            </a:endParaRPr>
          </a:p>
        </p:txBody>
      </p:sp>
      <p:sp>
        <p:nvSpPr>
          <p:cNvPr id="3" name="Content Placeholder 2"/>
          <p:cNvSpPr>
            <a:spLocks noGrp="1"/>
          </p:cNvSpPr>
          <p:nvPr>
            <p:ph idx="1"/>
          </p:nvPr>
        </p:nvSpPr>
        <p:spPr>
          <a:xfrm>
            <a:off x="457200" y="2103437"/>
            <a:ext cx="8229600" cy="4144963"/>
          </a:xfrm>
        </p:spPr>
        <p:txBody>
          <a:bodyPr>
            <a:normAutofit/>
          </a:bodyPr>
          <a:lstStyle/>
          <a:p>
            <a:r>
              <a:rPr lang="el-GR" dirty="0" smtClean="0"/>
              <a:t>Τα δεδομένα του Ισολογισμού είναι χρήσιμα επειδή δείχνουν τις σχέσεις μεταξύ στοιχείων Ενεργητικού, Υποχρεώσεων και Εσόδων</a:t>
            </a:r>
            <a:r>
              <a:rPr lang="en-US" dirty="0" smtClean="0"/>
              <a:t>. </a:t>
            </a:r>
          </a:p>
          <a:p>
            <a:r>
              <a:rPr lang="el-GR" dirty="0" smtClean="0"/>
              <a:t>Δείκτες ανάλυσης</a:t>
            </a:r>
            <a:r>
              <a:rPr lang="en-US" dirty="0" smtClean="0"/>
              <a:t>:</a:t>
            </a:r>
          </a:p>
          <a:p>
            <a:pPr lvl="1"/>
            <a:r>
              <a:rPr lang="el-GR" dirty="0" smtClean="0"/>
              <a:t>Δείκτης άμεσης ρευστότητας</a:t>
            </a:r>
            <a:endParaRPr lang="en-US" dirty="0" smtClean="0"/>
          </a:p>
          <a:p>
            <a:pPr lvl="1"/>
            <a:r>
              <a:rPr lang="el-GR" dirty="0" smtClean="0"/>
              <a:t>Δείκτης κυκλοφοριακής ταχύτητας απαιτήσεων</a:t>
            </a:r>
            <a:endParaRPr lang="en-US" dirty="0" smtClean="0"/>
          </a:p>
          <a:p>
            <a:pPr lvl="1"/>
            <a:r>
              <a:rPr lang="el-GR" dirty="0" smtClean="0"/>
              <a:t>Ημέρες Είσπραξης Απαιτήσεων</a:t>
            </a:r>
            <a:endParaRPr lang="en-US" dirty="0"/>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65</a:t>
            </a:fld>
            <a:endParaRPr lang="en-US" dirty="0"/>
          </a:p>
        </p:txBody>
      </p:sp>
      <p:sp>
        <p:nvSpPr>
          <p:cNvPr id="5" name="Footer Placeholder 4"/>
          <p:cNvSpPr>
            <a:spLocks noGrp="1"/>
          </p:cNvSpPr>
          <p:nvPr>
            <p:ph type="ftr" sz="quarter" idx="3"/>
          </p:nvPr>
        </p:nvSpPr>
        <p:spPr/>
        <p:txBody>
          <a:bodyPr/>
          <a:lstStyle/>
          <a:p>
            <a:r>
              <a:rPr lang="en-US" dirty="0" smtClean="0"/>
              <a:t>© 2018 Pearson Education, Inc. </a:t>
            </a:r>
            <a:endParaRPr lang="en-US" dirty="0"/>
          </a:p>
        </p:txBody>
      </p:sp>
    </p:spTree>
    <p:extLst>
      <p:ext uri="{BB962C8B-B14F-4D97-AF65-F5344CB8AC3E}">
        <p14:creationId xmlns:p14="http://schemas.microsoft.com/office/powerpoint/2010/main" xmlns="" val="17529261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77962"/>
          </a:xfrm>
        </p:spPr>
        <p:txBody>
          <a:bodyPr>
            <a:noAutofit/>
          </a:bodyPr>
          <a:lstStyle/>
          <a:p>
            <a:r>
              <a:rPr lang="el-GR" sz="2400" dirty="0" smtClean="0">
                <a:solidFill>
                  <a:srgbClr val="0090B2"/>
                </a:solidFill>
              </a:rPr>
              <a:t>ΠΩΣ ΧΡΗΣΙΜΟΠΟΙΕΙΤΑΙ Ο ΔΕΙΚΤΗΣ ΑΜΕΣΗΣ ΡΕΥΣΤΟΤΗΤΑΣ, Ο ΔΕΙΚΤΗΣ ΚΥΚΛΟΦΟΡΙΑΚΗΣ ΤΑΧΥΤΗΤΑΣ ΑΠΑΙΤΗΣΕΩΝ ΚΑΙ Η ΠΕΡΙΟΔΟΣ ΕΙΣΠΡΑΞΗΣ ΑΠΑΙΤΗΣΕΩΝ ΓΙΑ ΤΗΝ ΑΞΙΟΛΟΓΗΣΗ ΤΗΣ ΕΠΙΧΕΙΡΗΜΑΤΙΚΗΣ ΑΠΟΔΟΣΗΣ;</a:t>
            </a:r>
            <a:endParaRPr lang="en-US" sz="2400" dirty="0">
              <a:solidFill>
                <a:srgbClr val="0090B2"/>
              </a:solidFill>
            </a:endParaRPr>
          </a:p>
        </p:txBody>
      </p:sp>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66</a:t>
            </a:fld>
            <a:endParaRPr lang="en-US" dirty="0"/>
          </a:p>
        </p:txBody>
      </p:sp>
      <p:sp>
        <p:nvSpPr>
          <p:cNvPr id="5" name="Footer Placeholder 4"/>
          <p:cNvSpPr>
            <a:spLocks noGrp="1"/>
          </p:cNvSpPr>
          <p:nvPr>
            <p:ph type="ftr" sz="quarter" idx="3"/>
          </p:nvPr>
        </p:nvSpPr>
        <p:spPr/>
        <p:txBody>
          <a:bodyPr/>
          <a:lstStyle/>
          <a:p>
            <a:r>
              <a:rPr lang="en-US" dirty="0" smtClean="0"/>
              <a:t>© 2018 Pearson Education, Inc. </a:t>
            </a:r>
            <a:endParaRPr lang="en-US" dirty="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758" y="2209800"/>
            <a:ext cx="8896350" cy="401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58503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t>8-</a:t>
            </a:r>
            <a:fld id="{69B74209-5158-4780-B95F-645268D2ED0F}" type="slidenum">
              <a:rPr lang="en-US" smtClean="0"/>
              <a:pPr>
                <a:defRPr/>
              </a:pPr>
              <a:t>67</a:t>
            </a:fld>
            <a:endParaRPr lang="en-US" dirty="0"/>
          </a:p>
        </p:txBody>
      </p:sp>
      <p:sp>
        <p:nvSpPr>
          <p:cNvPr id="5" name="Footer Placeholder 4"/>
          <p:cNvSpPr>
            <a:spLocks noGrp="1"/>
          </p:cNvSpPr>
          <p:nvPr>
            <p:ph type="ftr" sz="quarter" idx="3"/>
          </p:nvPr>
        </p:nvSpPr>
        <p:spPr/>
        <p:txBody>
          <a:bodyPr/>
          <a:lstStyle/>
          <a:p>
            <a:r>
              <a:rPr lang="en-US" dirty="0" smtClean="0"/>
              <a:t>© 2018 Pearson Education, Inc. </a:t>
            </a:r>
            <a:endParaRPr lang="en-US" dirty="0"/>
          </a:p>
        </p:txBody>
      </p:sp>
      <p:sp>
        <p:nvSpPr>
          <p:cNvPr id="3" name="Title 2"/>
          <p:cNvSpPr>
            <a:spLocks noGrp="1"/>
          </p:cNvSpPr>
          <p:nvPr>
            <p:ph type="title"/>
          </p:nvPr>
        </p:nvSpPr>
        <p:spPr/>
        <p:txBody>
          <a:bodyPr>
            <a:noAutofit/>
          </a:bodyPr>
          <a:lstStyle/>
          <a:p>
            <a:pPr algn="l"/>
            <a:r>
              <a:rPr lang="el-GR" sz="2200" dirty="0" smtClean="0"/>
              <a:t>Ακολουθούν επιλεγμένα χρηματοοικονομικά δεδομένα της </a:t>
            </a:r>
            <a:r>
              <a:rPr lang="en-US" sz="2200" dirty="0" smtClean="0"/>
              <a:t>Sears Holdings </a:t>
            </a:r>
            <a:r>
              <a:rPr lang="en-US" sz="2200" dirty="0"/>
              <a:t>Corporation </a:t>
            </a:r>
            <a:r>
              <a:rPr lang="en-US" sz="2200" dirty="0" smtClean="0"/>
              <a:t>(</a:t>
            </a:r>
            <a:r>
              <a:rPr lang="el-GR" sz="2200" dirty="0" smtClean="0"/>
              <a:t>σε εκατ.</a:t>
            </a:r>
            <a:r>
              <a:rPr lang="en-US" sz="2200" dirty="0" smtClean="0"/>
              <a:t>):</a:t>
            </a:r>
            <a:endParaRPr lang="en-US" sz="2200"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899" y="1752600"/>
            <a:ext cx="8867775" cy="381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31035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31" name="Title 1"/>
          <p:cNvSpPr>
            <a:spLocks noGrp="1"/>
          </p:cNvSpPr>
          <p:nvPr>
            <p:ph type="title"/>
          </p:nvPr>
        </p:nvSpPr>
        <p:spPr/>
        <p:txBody>
          <a:bodyPr/>
          <a:lstStyle/>
          <a:p>
            <a:pPr eaLnBrk="1" hangingPunct="1"/>
            <a:r>
              <a:rPr lang="el-GR" dirty="0" smtClean="0">
                <a:solidFill>
                  <a:srgbClr val="BE7A00"/>
                </a:solidFill>
              </a:rPr>
              <a:t>Δείκτης Άμεσης Ρευστότητας</a:t>
            </a:r>
            <a:endParaRPr lang="en-US" dirty="0" smtClean="0">
              <a:solidFill>
                <a:srgbClr val="BE7A00"/>
              </a:solidFill>
            </a:endParaRPr>
          </a:p>
        </p:txBody>
      </p:sp>
      <p:sp>
        <p:nvSpPr>
          <p:cNvPr id="55332" name="Content Placeholder 2"/>
          <p:cNvSpPr>
            <a:spLocks noGrp="1"/>
          </p:cNvSpPr>
          <p:nvPr>
            <p:ph idx="1"/>
          </p:nvPr>
        </p:nvSpPr>
        <p:spPr/>
        <p:txBody>
          <a:bodyPr>
            <a:normAutofit fontScale="77500" lnSpcReduction="20000"/>
          </a:bodyPr>
          <a:lstStyle/>
          <a:p>
            <a:r>
              <a:rPr lang="el-GR" dirty="0" smtClean="0"/>
              <a:t>Ο </a:t>
            </a:r>
            <a:r>
              <a:rPr lang="el-GR" dirty="0" smtClean="0">
                <a:solidFill>
                  <a:srgbClr val="EA492C"/>
                </a:solidFill>
              </a:rPr>
              <a:t>δείκτης άμεσης ρευστότητας</a:t>
            </a:r>
            <a:r>
              <a:rPr lang="en-US" dirty="0" smtClean="0">
                <a:solidFill>
                  <a:srgbClr val="EA492C"/>
                </a:solidFill>
              </a:rPr>
              <a:t> </a:t>
            </a:r>
            <a:r>
              <a:rPr lang="el-GR" dirty="0" smtClean="0"/>
              <a:t>χρησιμοποιείται για να μετρηθεί η ικανότητα μιας εταιρείας να πληρώσει τις βραχυπρόθεσμες υποχρεώσεις της</a:t>
            </a:r>
            <a:r>
              <a:rPr lang="en-US" dirty="0" smtClean="0"/>
              <a:t>.</a:t>
            </a:r>
          </a:p>
          <a:p>
            <a:r>
              <a:rPr lang="el-GR" dirty="0" smtClean="0"/>
              <a:t>Είναι πιο αυστηρός από το δείκτη γενικής ρευστότητας</a:t>
            </a:r>
            <a:r>
              <a:rPr lang="en-US" dirty="0" smtClean="0"/>
              <a:t>. </a:t>
            </a:r>
          </a:p>
          <a:p>
            <a:r>
              <a:rPr lang="el-GR" dirty="0" smtClean="0"/>
              <a:t>Τα άμεσα στοιχεία του Ενεργητικού είναι τα ταμειακά διαθέσιμα, τα ταμειακά ισοδύναμα, οι βραχυπρόθεσμες επενδύσεις και οι καθαρές βραχυπρόθεσμες απαιτήσεις.</a:t>
            </a:r>
            <a:endParaRPr lang="en-US" dirty="0" smtClean="0"/>
          </a:p>
          <a:p>
            <a:r>
              <a:rPr lang="el-GR" dirty="0" smtClean="0"/>
              <a:t>Όσο υψηλότερος ο δείκτης, τόσο ικανότερη η επιχείρηση να πληρώσει τις βραχυπρόθεσμες υποχρεώσεις της</a:t>
            </a:r>
            <a:r>
              <a:rPr lang="en-US" dirty="0" smtClean="0"/>
              <a:t>.</a:t>
            </a:r>
          </a:p>
          <a:p>
            <a:r>
              <a:rPr lang="el-GR" dirty="0" smtClean="0"/>
              <a:t>Γενικά, ένας δείκτης άμεσης ρευστότητας </a:t>
            </a:r>
            <a:r>
              <a:rPr lang="en-US" dirty="0" smtClean="0"/>
              <a:t>1.00 </a:t>
            </a:r>
            <a:r>
              <a:rPr lang="el-GR" dirty="0" smtClean="0"/>
              <a:t>ή περισσότερο θεωρείται ασφαλής.</a:t>
            </a:r>
            <a:endParaRPr lang="en-US" dirty="0" smtClean="0"/>
          </a:p>
          <a:p>
            <a:pPr lvl="1"/>
            <a:r>
              <a:rPr lang="el-GR" dirty="0" smtClean="0"/>
              <a:t>Η αποδεκτή τιμή του δείκτη εξαρτάται από τον κλάδο.</a:t>
            </a:r>
            <a:endParaRPr lang="en-US" dirty="0" smtClean="0"/>
          </a:p>
        </p:txBody>
      </p:sp>
      <p:sp>
        <p:nvSpPr>
          <p:cNvPr id="8" name="Slide Number Placeholder 7"/>
          <p:cNvSpPr>
            <a:spLocks noGrp="1"/>
          </p:cNvSpPr>
          <p:nvPr>
            <p:ph type="sldNum" sz="quarter" idx="12"/>
          </p:nvPr>
        </p:nvSpPr>
        <p:spPr/>
        <p:txBody>
          <a:bodyPr/>
          <a:lstStyle/>
          <a:p>
            <a:pPr>
              <a:defRPr/>
            </a:pPr>
            <a:r>
              <a:rPr lang="en-US" dirty="0" smtClean="0"/>
              <a:t>8-</a:t>
            </a:r>
            <a:fld id="{D091AFE6-538F-4F90-BEE8-AB695D56B978}" type="slidenum">
              <a:rPr lang="en-US" smtClean="0"/>
              <a:pPr>
                <a:defRPr/>
              </a:pPr>
              <a:t>68</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extLst>
      <p:ext uri="{BB962C8B-B14F-4D97-AF65-F5344CB8AC3E}">
        <p14:creationId xmlns:p14="http://schemas.microsoft.com/office/powerpoint/2010/main" xmlns="" val="4603864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31" name="Title 1"/>
          <p:cNvSpPr>
            <a:spLocks noGrp="1"/>
          </p:cNvSpPr>
          <p:nvPr>
            <p:ph type="title"/>
          </p:nvPr>
        </p:nvSpPr>
        <p:spPr/>
        <p:txBody>
          <a:bodyPr/>
          <a:lstStyle/>
          <a:p>
            <a:r>
              <a:rPr lang="el-GR" dirty="0" smtClean="0">
                <a:solidFill>
                  <a:srgbClr val="BE7A00"/>
                </a:solidFill>
              </a:rPr>
              <a:t>Δείκτης Άμεσης Ρευστότητας</a:t>
            </a:r>
            <a:endParaRPr lang="en-US" dirty="0" smtClean="0">
              <a:solidFill>
                <a:srgbClr val="BE7A00"/>
              </a:solidFill>
            </a:endParaRPr>
          </a:p>
        </p:txBody>
      </p:sp>
      <p:sp>
        <p:nvSpPr>
          <p:cNvPr id="55332" name="Content Placeholder 2"/>
          <p:cNvSpPr>
            <a:spLocks noGrp="1"/>
          </p:cNvSpPr>
          <p:nvPr>
            <p:ph idx="1"/>
          </p:nvPr>
        </p:nvSpPr>
        <p:spPr/>
        <p:txBody>
          <a:bodyPr>
            <a:normAutofit/>
          </a:bodyPr>
          <a:lstStyle/>
          <a:p>
            <a:pPr marL="0" indent="0">
              <a:buNone/>
            </a:pPr>
            <a:r>
              <a:rPr lang="el-GR" sz="2400" dirty="0" smtClean="0"/>
              <a:t>Ο δείκτης άμεσης ρευστότητας της </a:t>
            </a:r>
            <a:r>
              <a:rPr lang="en-US" sz="2400" dirty="0" smtClean="0"/>
              <a:t>Sears </a:t>
            </a:r>
            <a:r>
              <a:rPr lang="en-US" sz="2400" dirty="0"/>
              <a:t>Holdings </a:t>
            </a:r>
            <a:r>
              <a:rPr lang="en-US" sz="2400" dirty="0" smtClean="0"/>
              <a:t>Corporation</a:t>
            </a:r>
            <a:r>
              <a:rPr lang="el-GR" sz="2400" dirty="0" smtClean="0"/>
              <a:t> στις 30 Ιανουαρίου</a:t>
            </a:r>
            <a:r>
              <a:rPr lang="en-US" sz="2400" dirty="0" smtClean="0"/>
              <a:t> 2016</a:t>
            </a:r>
            <a:r>
              <a:rPr lang="el-GR" sz="2400" dirty="0" smtClean="0"/>
              <a:t> είναι</a:t>
            </a:r>
            <a:r>
              <a:rPr lang="en-US" sz="2400" dirty="0" smtClean="0"/>
              <a:t>: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l-GR" sz="2400" dirty="0" smtClean="0"/>
              <a:t>Η επιχείρηση έχει </a:t>
            </a:r>
            <a:r>
              <a:rPr lang="en-US" sz="2400" dirty="0" smtClean="0"/>
              <a:t>$0.12 </a:t>
            </a:r>
            <a:r>
              <a:rPr lang="el-GR" sz="2400" dirty="0" smtClean="0"/>
              <a:t>άμεσων στοιχείων Ενεργητικού για να πληρώσει κάθε </a:t>
            </a:r>
            <a:r>
              <a:rPr lang="en-US" sz="2400" dirty="0" smtClean="0"/>
              <a:t>$1.00 </a:t>
            </a:r>
            <a:r>
              <a:rPr lang="el-GR" sz="2400" dirty="0" smtClean="0"/>
              <a:t>βραχυπρόθεσμων υποχρεώσεων</a:t>
            </a:r>
            <a:r>
              <a:rPr lang="en-US" sz="2400" dirty="0" smtClean="0"/>
              <a:t>.</a:t>
            </a:r>
          </a:p>
        </p:txBody>
      </p:sp>
      <p:sp>
        <p:nvSpPr>
          <p:cNvPr id="8" name="Slide Number Placeholder 7"/>
          <p:cNvSpPr>
            <a:spLocks noGrp="1"/>
          </p:cNvSpPr>
          <p:nvPr>
            <p:ph type="sldNum" sz="quarter" idx="12"/>
          </p:nvPr>
        </p:nvSpPr>
        <p:spPr/>
        <p:txBody>
          <a:bodyPr/>
          <a:lstStyle/>
          <a:p>
            <a:pPr>
              <a:defRPr/>
            </a:pPr>
            <a:r>
              <a:rPr lang="en-US" dirty="0" smtClean="0"/>
              <a:t>8-</a:t>
            </a:r>
            <a:fld id="{D091AFE6-538F-4F90-BEE8-AB695D56B978}" type="slidenum">
              <a:rPr lang="en-US" smtClean="0"/>
              <a:pPr>
                <a:defRPr/>
              </a:pPr>
              <a:t>69</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2514600"/>
            <a:ext cx="7343775"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l-GR" dirty="0" smtClean="0">
                <a:solidFill>
                  <a:srgbClr val="6CAC43"/>
                </a:solidFill>
              </a:rPr>
              <a:t>Γραμμάτια Εισπρακτέα </a:t>
            </a:r>
            <a:endParaRPr lang="en-US" dirty="0" smtClean="0">
              <a:solidFill>
                <a:srgbClr val="6CAC43"/>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l-GR" dirty="0" smtClean="0">
                <a:solidFill>
                  <a:srgbClr val="EA492C"/>
                </a:solidFill>
              </a:rPr>
              <a:t>Τα Γραμμάτια Εισπρακτέα </a:t>
            </a:r>
            <a:r>
              <a:rPr lang="el-GR" dirty="0" smtClean="0"/>
              <a:t>συνήθως έχουν πιο μακροπρόθεσμους όρους σε σχέση με τους λογαριασμούς εισπρακτέους</a:t>
            </a:r>
            <a:r>
              <a:rPr lang="en-US" dirty="0" smtClean="0"/>
              <a:t>. </a:t>
            </a:r>
          </a:p>
          <a:p>
            <a:pPr lvl="1">
              <a:buFont typeface="Arial" pitchFamily="34" charset="0"/>
              <a:buChar char="•"/>
              <a:defRPr/>
            </a:pPr>
            <a:r>
              <a:rPr lang="el-GR" dirty="0" smtClean="0"/>
              <a:t>Τα Γραμμάτια Εισπρακτέα ορισμένες φορές καλούνται υποσχετικές</a:t>
            </a:r>
            <a:r>
              <a:rPr lang="en-US" dirty="0" smtClean="0"/>
              <a:t>.</a:t>
            </a:r>
          </a:p>
          <a:p>
            <a:pPr lvl="1">
              <a:buFont typeface="Arial" pitchFamily="34" charset="0"/>
              <a:buChar char="•"/>
              <a:defRPr/>
            </a:pPr>
            <a:r>
              <a:rPr lang="el-GR" dirty="0" smtClean="0"/>
              <a:t>Το γραμμάτιο εισπρακτέο αντιπροσωπεύει μια υπόσχεση για πληρωμή ενός δεδομένου ποσού κεφαλαίου πλέον τόκο σε συγκεκριμένη ημερομηνία</a:t>
            </a:r>
            <a:r>
              <a:rPr lang="en-US" dirty="0" smtClean="0"/>
              <a:t>.</a:t>
            </a:r>
          </a:p>
          <a:p>
            <a:pPr lvl="1">
              <a:buFont typeface="Arial" pitchFamily="34" charset="0"/>
              <a:buChar char="•"/>
              <a:defRPr/>
            </a:pPr>
            <a:r>
              <a:rPr lang="el-GR" dirty="0" smtClean="0"/>
              <a:t>Η </a:t>
            </a:r>
            <a:r>
              <a:rPr lang="el-GR" dirty="0" smtClean="0">
                <a:solidFill>
                  <a:srgbClr val="EA492C"/>
                </a:solidFill>
              </a:rPr>
              <a:t>ημερομηνία λήξης </a:t>
            </a:r>
            <a:r>
              <a:rPr lang="el-GR" dirty="0" smtClean="0"/>
              <a:t>είναι η ημερομηνία στην οποία λήγει το γραμμάτιο.</a:t>
            </a:r>
            <a:endParaRPr lang="en-US" dirty="0"/>
          </a:p>
        </p:txBody>
      </p:sp>
      <p:sp>
        <p:nvSpPr>
          <p:cNvPr id="9" name="Slide Number Placeholder 8"/>
          <p:cNvSpPr>
            <a:spLocks noGrp="1"/>
          </p:cNvSpPr>
          <p:nvPr>
            <p:ph type="sldNum" sz="quarter" idx="12"/>
          </p:nvPr>
        </p:nvSpPr>
        <p:spPr/>
        <p:txBody>
          <a:bodyPr/>
          <a:lstStyle/>
          <a:p>
            <a:pPr>
              <a:defRPr/>
            </a:pPr>
            <a:r>
              <a:rPr lang="en-US" dirty="0" smtClean="0"/>
              <a:t>8-</a:t>
            </a:r>
            <a:fld id="{C5E3D3C5-A015-4521-9257-C994BDEAC452}" type="slidenum">
              <a:rPr lang="en-US" smtClean="0"/>
              <a:pPr>
                <a:defRPr/>
              </a:pPr>
              <a:t>7</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l-GR" dirty="0" smtClean="0">
                <a:solidFill>
                  <a:srgbClr val="BE7A00"/>
                </a:solidFill>
              </a:rPr>
              <a:t>Δείκτης Κυκλοφοριακής Ταχύτητας Απαιτήσεων</a:t>
            </a:r>
            <a:endParaRPr lang="en-US" dirty="0">
              <a:solidFill>
                <a:srgbClr val="BE7A00"/>
              </a:solidFill>
            </a:endParaRPr>
          </a:p>
        </p:txBody>
      </p:sp>
      <p:sp>
        <p:nvSpPr>
          <p:cNvPr id="56355" name="Content Placeholder 2"/>
          <p:cNvSpPr>
            <a:spLocks noGrp="1"/>
          </p:cNvSpPr>
          <p:nvPr>
            <p:ph idx="1"/>
          </p:nvPr>
        </p:nvSpPr>
        <p:spPr/>
        <p:txBody>
          <a:bodyPr/>
          <a:lstStyle/>
          <a:p>
            <a:r>
              <a:rPr lang="el-GR" dirty="0" smtClean="0"/>
              <a:t>Ο </a:t>
            </a:r>
            <a:r>
              <a:rPr lang="el-GR" dirty="0" smtClean="0">
                <a:solidFill>
                  <a:srgbClr val="EA492C"/>
                </a:solidFill>
              </a:rPr>
              <a:t>δείκτης κυκλοφοριακής ταχύτητας απαιτήσεων </a:t>
            </a:r>
            <a:r>
              <a:rPr lang="el-GR" dirty="0" smtClean="0"/>
              <a:t>μετράει πόσες φορές η εταιρεία εισπράττει το μέσο όρο των απαιτήσεών της μέσα σε ένα έτος.</a:t>
            </a:r>
            <a:r>
              <a:rPr lang="en-US" dirty="0" smtClean="0"/>
              <a:t> </a:t>
            </a:r>
          </a:p>
          <a:p>
            <a:r>
              <a:rPr lang="el-GR" dirty="0" smtClean="0"/>
              <a:t>Όσο υψηλότερος ο δείκτης, τόσο γρηγορότερες οι ταμειακές εισπράξεις.</a:t>
            </a:r>
            <a:endParaRPr lang="en-US" dirty="0" smtClean="0"/>
          </a:p>
          <a:p>
            <a:endParaRPr lang="en-US" sz="2800" dirty="0" smtClean="0"/>
          </a:p>
        </p:txBody>
      </p:sp>
      <p:sp>
        <p:nvSpPr>
          <p:cNvPr id="7" name="Slide Number Placeholder 6"/>
          <p:cNvSpPr>
            <a:spLocks noGrp="1"/>
          </p:cNvSpPr>
          <p:nvPr>
            <p:ph type="sldNum" sz="quarter" idx="12"/>
          </p:nvPr>
        </p:nvSpPr>
        <p:spPr/>
        <p:txBody>
          <a:bodyPr/>
          <a:lstStyle/>
          <a:p>
            <a:pPr>
              <a:defRPr/>
            </a:pPr>
            <a:r>
              <a:rPr lang="en-US" dirty="0"/>
              <a:t>8</a:t>
            </a:r>
            <a:r>
              <a:rPr lang="en-US" dirty="0" smtClean="0"/>
              <a:t>-</a:t>
            </a:r>
            <a:fld id="{6B899970-3130-423C-A99E-E651CB823AB3}" type="slidenum">
              <a:rPr lang="en-US" smtClean="0"/>
              <a:pPr>
                <a:defRPr/>
              </a:pPr>
              <a:t>70</a:t>
            </a:fld>
            <a:endParaRPr lang="en-US" dirty="0"/>
          </a:p>
        </p:txBody>
      </p:sp>
      <p:sp>
        <p:nvSpPr>
          <p:cNvPr id="3" name="Footer Placeholder 2"/>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31" name="Title 1"/>
          <p:cNvSpPr>
            <a:spLocks noGrp="1"/>
          </p:cNvSpPr>
          <p:nvPr>
            <p:ph type="title"/>
          </p:nvPr>
        </p:nvSpPr>
        <p:spPr/>
        <p:txBody>
          <a:bodyPr/>
          <a:lstStyle/>
          <a:p>
            <a:r>
              <a:rPr lang="el-GR" dirty="0" smtClean="0">
                <a:solidFill>
                  <a:srgbClr val="BE7A00"/>
                </a:solidFill>
              </a:rPr>
              <a:t>Δείκτης Κυκλοφοριακής Ταχύτητας Απαιτήσεων</a:t>
            </a:r>
            <a:endParaRPr lang="en-US" dirty="0" smtClean="0">
              <a:solidFill>
                <a:srgbClr val="BE7A00"/>
              </a:solidFill>
            </a:endParaRPr>
          </a:p>
        </p:txBody>
      </p:sp>
      <p:sp>
        <p:nvSpPr>
          <p:cNvPr id="55332" name="Content Placeholder 2"/>
          <p:cNvSpPr>
            <a:spLocks noGrp="1"/>
          </p:cNvSpPr>
          <p:nvPr>
            <p:ph idx="1"/>
          </p:nvPr>
        </p:nvSpPr>
        <p:spPr/>
        <p:txBody>
          <a:bodyPr>
            <a:normAutofit fontScale="85000" lnSpcReduction="10000"/>
          </a:bodyPr>
          <a:lstStyle/>
          <a:p>
            <a:pPr>
              <a:buNone/>
            </a:pPr>
            <a:r>
              <a:rPr lang="el-GR" sz="2800" dirty="0" smtClean="0"/>
              <a:t>Ο δ</a:t>
            </a:r>
            <a:r>
              <a:rPr lang="el-GR" dirty="0" smtClean="0"/>
              <a:t>είκτης κυκλοφοριακής ταχύτητας απαιτήσεων </a:t>
            </a:r>
          </a:p>
          <a:p>
            <a:pPr>
              <a:buNone/>
            </a:pPr>
            <a:r>
              <a:rPr lang="el-GR" dirty="0" smtClean="0"/>
              <a:t>της </a:t>
            </a:r>
            <a:r>
              <a:rPr lang="en-US" sz="2800" dirty="0" smtClean="0"/>
              <a:t>Sears </a:t>
            </a:r>
            <a:r>
              <a:rPr lang="en-US" sz="2800" dirty="0"/>
              <a:t>Holdings </a:t>
            </a:r>
            <a:r>
              <a:rPr lang="en-US" sz="2800" dirty="0" smtClean="0"/>
              <a:t>Corporation</a:t>
            </a:r>
            <a:r>
              <a:rPr lang="el-GR" sz="2800" dirty="0" smtClean="0"/>
              <a:t> στις </a:t>
            </a:r>
            <a:r>
              <a:rPr lang="en-US" sz="2800" dirty="0" smtClean="0"/>
              <a:t>30</a:t>
            </a:r>
            <a:r>
              <a:rPr lang="el-GR" sz="2800" dirty="0" smtClean="0"/>
              <a:t> Ιανουαρίου</a:t>
            </a:r>
            <a:r>
              <a:rPr lang="en-US" sz="2800" dirty="0" smtClean="0"/>
              <a:t> </a:t>
            </a:r>
            <a:endParaRPr lang="el-GR" sz="2800" dirty="0" smtClean="0"/>
          </a:p>
          <a:p>
            <a:pPr>
              <a:buNone/>
            </a:pPr>
            <a:r>
              <a:rPr lang="en-US" sz="2800" dirty="0" smtClean="0"/>
              <a:t>2016: </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l-GR" sz="2400" dirty="0" smtClean="0"/>
              <a:t>Η επιχείρηση εισπράττει τις απαιτήσεις της </a:t>
            </a:r>
            <a:r>
              <a:rPr lang="en-US" sz="2400" dirty="0" smtClean="0"/>
              <a:t>59.31 </a:t>
            </a:r>
            <a:r>
              <a:rPr lang="en-US" sz="2400" dirty="0"/>
              <a:t>times a year</a:t>
            </a:r>
            <a:r>
              <a:rPr lang="en-US" sz="2400" dirty="0" smtClean="0"/>
              <a:t>.</a:t>
            </a:r>
          </a:p>
          <a:p>
            <a:pPr marL="0" indent="0">
              <a:buNone/>
            </a:pPr>
            <a:r>
              <a:rPr lang="el-GR" sz="2400" dirty="0" smtClean="0"/>
              <a:t>φορές το έτος</a:t>
            </a:r>
            <a:endParaRPr lang="en-US" sz="2400" dirty="0"/>
          </a:p>
          <a:p>
            <a:pPr marL="0" indent="0">
              <a:buNone/>
            </a:pPr>
            <a:r>
              <a:rPr lang="el-GR" sz="2200" dirty="0" smtClean="0"/>
              <a:t>Σημείωση</a:t>
            </a:r>
            <a:r>
              <a:rPr lang="en-US" sz="2200" dirty="0" smtClean="0"/>
              <a:t>: </a:t>
            </a:r>
            <a:r>
              <a:rPr lang="el-GR" sz="2200" dirty="0" smtClean="0"/>
              <a:t>Οι καθαρές πωλήσεις χρησιμοποιούνται αντί των καθαρών πωλήσεων με πίστωση, επειδή οι περισσότερες εταιρείες δεν αναφέρουν το επίπεδο λεπτομέρειας που χρειάζεται ώστε να προσδιοριστούν οι καθαρές πωλήσεις με πίστωση</a:t>
            </a:r>
            <a:r>
              <a:rPr lang="en-US" sz="2200" dirty="0" smtClean="0"/>
              <a:t>.</a:t>
            </a:r>
          </a:p>
        </p:txBody>
      </p:sp>
      <p:sp>
        <p:nvSpPr>
          <p:cNvPr id="8" name="Slide Number Placeholder 7"/>
          <p:cNvSpPr>
            <a:spLocks noGrp="1"/>
          </p:cNvSpPr>
          <p:nvPr>
            <p:ph type="sldNum" sz="quarter" idx="12"/>
          </p:nvPr>
        </p:nvSpPr>
        <p:spPr/>
        <p:txBody>
          <a:bodyPr/>
          <a:lstStyle/>
          <a:p>
            <a:pPr>
              <a:defRPr/>
            </a:pPr>
            <a:r>
              <a:rPr lang="en-US" dirty="0" smtClean="0"/>
              <a:t>8-</a:t>
            </a:r>
            <a:fld id="{D091AFE6-538F-4F90-BEE8-AB695D56B978}" type="slidenum">
              <a:rPr lang="en-US" smtClean="0"/>
              <a:pPr>
                <a:defRPr/>
              </a:pPr>
              <a:t>71</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9331" y="2514600"/>
            <a:ext cx="7248525"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01762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8" name="Title 1"/>
          <p:cNvSpPr>
            <a:spLocks noGrp="1"/>
          </p:cNvSpPr>
          <p:nvPr>
            <p:ph type="title"/>
          </p:nvPr>
        </p:nvSpPr>
        <p:spPr/>
        <p:txBody>
          <a:bodyPr/>
          <a:lstStyle/>
          <a:p>
            <a:r>
              <a:rPr lang="el-GR" dirty="0" smtClean="0">
                <a:solidFill>
                  <a:srgbClr val="BE7A00"/>
                </a:solidFill>
              </a:rPr>
              <a:t>Ημέρες Είσπραξης Απαιτήσεων</a:t>
            </a:r>
            <a:endParaRPr lang="en-US" dirty="0" smtClean="0">
              <a:solidFill>
                <a:srgbClr val="BE7A00"/>
              </a:solidFill>
            </a:endParaRPr>
          </a:p>
        </p:txBody>
      </p:sp>
      <p:sp>
        <p:nvSpPr>
          <p:cNvPr id="57379" name="Content Placeholder 2"/>
          <p:cNvSpPr>
            <a:spLocks noGrp="1"/>
          </p:cNvSpPr>
          <p:nvPr>
            <p:ph idx="1"/>
          </p:nvPr>
        </p:nvSpPr>
        <p:spPr/>
        <p:txBody>
          <a:bodyPr>
            <a:normAutofit lnSpcReduction="10000"/>
          </a:bodyPr>
          <a:lstStyle/>
          <a:p>
            <a:r>
              <a:rPr lang="el-GR" sz="2600" dirty="0" smtClean="0">
                <a:solidFill>
                  <a:srgbClr val="EA492C"/>
                </a:solidFill>
              </a:rPr>
              <a:t>Οι Ημέρες Είσπραξης Απαιτήσεων </a:t>
            </a:r>
            <a:r>
              <a:rPr lang="el-GR" sz="2600" dirty="0" smtClean="0"/>
              <a:t>δείχνουν πόσες ημέρες χρειάζονται για να εισπραχθεί ο μέσος όρος των απαιτήσεων.</a:t>
            </a:r>
            <a:endParaRPr lang="en-US" sz="2600" dirty="0" smtClean="0"/>
          </a:p>
          <a:p>
            <a:pPr lvl="1"/>
            <a:r>
              <a:rPr lang="el-GR" dirty="0" smtClean="0"/>
              <a:t>Καλείται επίσης περίοδος είσπραξης</a:t>
            </a:r>
            <a:r>
              <a:rPr lang="en-US" dirty="0" smtClean="0"/>
              <a:t>. </a:t>
            </a:r>
          </a:p>
          <a:p>
            <a:r>
              <a:rPr lang="el-GR" sz="2600" dirty="0" smtClean="0"/>
              <a:t>Ο αριθμός των ημερών είσπραξης απαιτήσεων θα πρέπει να είναι κοντά στον αριθμό των ημερών που επιτρέπεται στους πελάτες να πληρώσουν όταν επεκτείνεται η πίστωση</a:t>
            </a:r>
            <a:r>
              <a:rPr lang="en-US" sz="2600" dirty="0" smtClean="0"/>
              <a:t>. </a:t>
            </a:r>
          </a:p>
          <a:p>
            <a:r>
              <a:rPr lang="el-GR" sz="2600" dirty="0" smtClean="0"/>
              <a:t>Όσο μικρότερη η περίοδος είσπραξης, τόσο γρηγορότερα μπορεί ο οργανισμός να χρησιμοποιήσει τα μετρητά του.</a:t>
            </a:r>
            <a:endParaRPr lang="en-US" sz="2600" dirty="0" smtClean="0"/>
          </a:p>
        </p:txBody>
      </p:sp>
      <p:sp>
        <p:nvSpPr>
          <p:cNvPr id="8" name="Slide Number Placeholder 7"/>
          <p:cNvSpPr>
            <a:spLocks noGrp="1"/>
          </p:cNvSpPr>
          <p:nvPr>
            <p:ph type="sldNum" sz="quarter" idx="12"/>
          </p:nvPr>
        </p:nvSpPr>
        <p:spPr/>
        <p:txBody>
          <a:bodyPr/>
          <a:lstStyle/>
          <a:p>
            <a:pPr>
              <a:defRPr/>
            </a:pPr>
            <a:r>
              <a:rPr lang="en-US" dirty="0" smtClean="0"/>
              <a:t>8-</a:t>
            </a:r>
            <a:fld id="{FC540283-AF03-4D67-A20D-C2C076C73B40}" type="slidenum">
              <a:rPr lang="en-US" smtClean="0"/>
              <a:pPr>
                <a:defRPr/>
              </a:pPr>
              <a:t>72</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31" name="Title 1"/>
          <p:cNvSpPr>
            <a:spLocks noGrp="1"/>
          </p:cNvSpPr>
          <p:nvPr>
            <p:ph type="title"/>
          </p:nvPr>
        </p:nvSpPr>
        <p:spPr/>
        <p:txBody>
          <a:bodyPr/>
          <a:lstStyle/>
          <a:p>
            <a:r>
              <a:rPr lang="el-GR" dirty="0" smtClean="0">
                <a:solidFill>
                  <a:srgbClr val="BE7A00"/>
                </a:solidFill>
              </a:rPr>
              <a:t>Ημέρες Είσπραξης Απαιτήσεων</a:t>
            </a:r>
            <a:endParaRPr lang="en-US" dirty="0" smtClean="0">
              <a:solidFill>
                <a:srgbClr val="BE7A00"/>
              </a:solidFill>
            </a:endParaRPr>
          </a:p>
        </p:txBody>
      </p:sp>
      <p:sp>
        <p:nvSpPr>
          <p:cNvPr id="55332" name="Content Placeholder 2"/>
          <p:cNvSpPr>
            <a:spLocks noGrp="1"/>
          </p:cNvSpPr>
          <p:nvPr>
            <p:ph idx="1"/>
          </p:nvPr>
        </p:nvSpPr>
        <p:spPr/>
        <p:txBody>
          <a:bodyPr>
            <a:normAutofit fontScale="92500" lnSpcReduction="20000"/>
          </a:bodyPr>
          <a:lstStyle/>
          <a:p>
            <a:pPr marL="0" indent="0">
              <a:buNone/>
            </a:pPr>
            <a:r>
              <a:rPr lang="el-GR" sz="2400" dirty="0" smtClean="0"/>
              <a:t>Οι ημέρες είσπραξης απαιτήσεων της </a:t>
            </a:r>
            <a:r>
              <a:rPr lang="en-US" sz="2400" dirty="0" smtClean="0"/>
              <a:t>Sears </a:t>
            </a:r>
            <a:r>
              <a:rPr lang="en-US" sz="2400" dirty="0"/>
              <a:t>Holdings </a:t>
            </a:r>
            <a:r>
              <a:rPr lang="en-US" sz="2400" dirty="0" smtClean="0"/>
              <a:t>Corporation</a:t>
            </a:r>
            <a:r>
              <a:rPr lang="el-GR" sz="2400" dirty="0" smtClean="0"/>
              <a:t> υπολογίζεται ως εξής</a:t>
            </a:r>
            <a:r>
              <a:rPr lang="en-US" sz="2400" dirty="0" smtClean="0"/>
              <a:t>: </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l-GR" sz="2400" dirty="0" smtClean="0"/>
              <a:t>Κατά μέσο όρο</a:t>
            </a:r>
            <a:r>
              <a:rPr lang="en-US" sz="2400" dirty="0" smtClean="0"/>
              <a:t>, </a:t>
            </a:r>
            <a:r>
              <a:rPr lang="el-GR" sz="2400" dirty="0" smtClean="0"/>
              <a:t>η </a:t>
            </a:r>
            <a:r>
              <a:rPr lang="en-US" sz="2400" dirty="0" smtClean="0"/>
              <a:t>Sears </a:t>
            </a:r>
            <a:r>
              <a:rPr lang="en-US" sz="2400" dirty="0"/>
              <a:t>Holdings </a:t>
            </a:r>
            <a:r>
              <a:rPr lang="en-US" sz="2400" dirty="0" smtClean="0"/>
              <a:t>Corporation</a:t>
            </a:r>
            <a:r>
              <a:rPr lang="el-GR" sz="2400" dirty="0" smtClean="0"/>
              <a:t> χρειάζεται </a:t>
            </a:r>
            <a:r>
              <a:rPr lang="en-US" sz="2400" dirty="0" smtClean="0"/>
              <a:t> </a:t>
            </a:r>
            <a:r>
              <a:rPr lang="en-US" sz="2400" dirty="0"/>
              <a:t>6 </a:t>
            </a:r>
            <a:r>
              <a:rPr lang="el-GR" sz="2400" dirty="0" smtClean="0"/>
              <a:t>ημέρες για να εισπράξει τις απαιτήσεις της</a:t>
            </a:r>
            <a:r>
              <a:rPr lang="en-US" sz="2400" dirty="0" smtClean="0"/>
              <a:t>.</a:t>
            </a:r>
            <a:endParaRPr lang="en-US" sz="2400" dirty="0"/>
          </a:p>
          <a:p>
            <a:pPr lvl="1"/>
            <a:r>
              <a:rPr lang="el-GR" sz="2200" dirty="0" smtClean="0"/>
              <a:t>Σημείωση</a:t>
            </a:r>
            <a:r>
              <a:rPr lang="en-US" sz="2200" dirty="0" smtClean="0"/>
              <a:t>: </a:t>
            </a:r>
            <a:r>
              <a:rPr lang="el-GR" sz="2200" dirty="0" smtClean="0"/>
              <a:t>Χρησιμοποιήσαμε τις καθαρές πωλήσεις </a:t>
            </a:r>
            <a:r>
              <a:rPr lang="el-GR" sz="2000" dirty="0" smtClean="0"/>
              <a:t>αντί για καθαρές πωλήσεις με πίστωση για τον υπολογισμό του δείκτη κυκλοφοριακής ταχύτητας απαιτήσεων. Επομένως, ο υπολογισμός χρησιμοποιεί και ταμειακές πωλήσεις και πωλήσεις με πίστωση</a:t>
            </a:r>
            <a:r>
              <a:rPr lang="en-US" sz="2200" dirty="0" smtClean="0"/>
              <a:t>.</a:t>
            </a:r>
          </a:p>
        </p:txBody>
      </p:sp>
      <p:sp>
        <p:nvSpPr>
          <p:cNvPr id="8" name="Slide Number Placeholder 7"/>
          <p:cNvSpPr>
            <a:spLocks noGrp="1"/>
          </p:cNvSpPr>
          <p:nvPr>
            <p:ph type="sldNum" sz="quarter" idx="12"/>
          </p:nvPr>
        </p:nvSpPr>
        <p:spPr/>
        <p:txBody>
          <a:bodyPr/>
          <a:lstStyle/>
          <a:p>
            <a:pPr>
              <a:defRPr/>
            </a:pPr>
            <a:r>
              <a:rPr lang="en-US" dirty="0" smtClean="0"/>
              <a:t>8-</a:t>
            </a:r>
            <a:fld id="{D091AFE6-538F-4F90-BEE8-AB695D56B978}" type="slidenum">
              <a:rPr lang="en-US" smtClean="0"/>
              <a:pPr>
                <a:defRPr/>
              </a:pPr>
              <a:t>73</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7737" y="2514600"/>
            <a:ext cx="724852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03920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dirty="0" smtClean="0"/>
              <a:t>8-</a:t>
            </a:r>
            <a:fld id="{00523A43-5EA2-4A09-9304-4FAA17C75BBD}" type="slidenum">
              <a:rPr lang="en-US" smtClean="0"/>
              <a:pPr>
                <a:defRPr/>
              </a:pPr>
              <a:t>74</a:t>
            </a:fld>
            <a:endParaRPr lang="en-US" dirty="0"/>
          </a:p>
        </p:txBody>
      </p:sp>
      <p:pic>
        <p:nvPicPr>
          <p:cNvPr id="205826" name="Picture 2"/>
          <p:cNvPicPr>
            <a:picLocks noChangeAspect="1" noChangeArrowheads="1"/>
          </p:cNvPicPr>
          <p:nvPr/>
        </p:nvPicPr>
        <p:blipFill>
          <a:blip r:embed="rId3" cstate="print"/>
          <a:srcRect/>
          <a:stretch>
            <a:fillRect/>
          </a:stretch>
        </p:blipFill>
        <p:spPr bwMode="auto">
          <a:xfrm>
            <a:off x="838200" y="2133600"/>
            <a:ext cx="7423150" cy="2438400"/>
          </a:xfrm>
          <a:prstGeom prst="rect">
            <a:avLst/>
          </a:prstGeom>
          <a:noFill/>
          <a:ln w="9525">
            <a:noFill/>
            <a:miter lim="800000"/>
            <a:headEnd/>
            <a:tailEnd/>
          </a:ln>
        </p:spPr>
      </p:pic>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l-GR" dirty="0" smtClean="0">
                <a:solidFill>
                  <a:srgbClr val="6CAC43"/>
                </a:solidFill>
              </a:rPr>
              <a:t>Λοιπές Απαιτήσεις </a:t>
            </a:r>
            <a:endParaRPr lang="en-US" dirty="0" smtClean="0">
              <a:solidFill>
                <a:srgbClr val="6CAC43"/>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l-GR" dirty="0" smtClean="0"/>
              <a:t>Οποιοδήποτε άλλο είδος απαίτησης θεωρείται Λοιπές Απαιτήσεις</a:t>
            </a:r>
            <a:r>
              <a:rPr lang="en-US" dirty="0" smtClean="0"/>
              <a:t>. </a:t>
            </a:r>
            <a:endParaRPr lang="en-US" b="1" dirty="0">
              <a:solidFill>
                <a:srgbClr val="000099"/>
              </a:solidFill>
              <a:effectLst>
                <a:outerShdw blurRad="38100" dist="38100" dir="2700000" algn="tl">
                  <a:srgbClr val="000000">
                    <a:alpha val="43137"/>
                  </a:srgbClr>
                </a:outerShdw>
              </a:effectLst>
            </a:endParaRPr>
          </a:p>
          <a:p>
            <a:pPr>
              <a:defRPr/>
            </a:pPr>
            <a:r>
              <a:rPr lang="el-GR" dirty="0" smtClean="0"/>
              <a:t>Οι Απαιτήσεις ταξινομούνται είτε ως βραχυπρόθεσμες είτε ως μακροπρόθεσμες, ανάλογα με το αν θα εισπραχθούν σε ένα έτος ή γρηγορότερα. </a:t>
            </a:r>
            <a:endParaRPr lang="en-US" dirty="0" smtClean="0"/>
          </a:p>
          <a:p>
            <a:pPr>
              <a:defRPr/>
            </a:pPr>
            <a:r>
              <a:rPr lang="el-GR" dirty="0" smtClean="0"/>
              <a:t>Παραδείγματα αποτελούν</a:t>
            </a:r>
            <a:r>
              <a:rPr lang="en-US" dirty="0" smtClean="0"/>
              <a:t>:</a:t>
            </a:r>
          </a:p>
          <a:p>
            <a:pPr lvl="2">
              <a:defRPr/>
            </a:pPr>
            <a:r>
              <a:rPr lang="el-GR" sz="2400" dirty="0" smtClean="0"/>
              <a:t>Μερίσματα εισπρακτέα</a:t>
            </a:r>
            <a:endParaRPr lang="en-US" sz="2400" dirty="0" smtClean="0"/>
          </a:p>
          <a:p>
            <a:pPr lvl="2">
              <a:defRPr/>
            </a:pPr>
            <a:r>
              <a:rPr lang="el-GR" sz="2400" dirty="0" smtClean="0"/>
              <a:t>Τόκοι εισπρακτέοι</a:t>
            </a:r>
            <a:endParaRPr lang="en-US" sz="2400" dirty="0" smtClean="0"/>
          </a:p>
          <a:p>
            <a:pPr lvl="2">
              <a:defRPr/>
            </a:pPr>
            <a:r>
              <a:rPr lang="el-GR" sz="2400" dirty="0" smtClean="0"/>
              <a:t>Φόροι εισπρακτέοι</a:t>
            </a:r>
            <a:endParaRPr lang="en-US" dirty="0" smtClean="0"/>
          </a:p>
        </p:txBody>
      </p:sp>
      <p:sp>
        <p:nvSpPr>
          <p:cNvPr id="9" name="Slide Number Placeholder 8"/>
          <p:cNvSpPr>
            <a:spLocks noGrp="1"/>
          </p:cNvSpPr>
          <p:nvPr>
            <p:ph type="sldNum" sz="quarter" idx="12"/>
          </p:nvPr>
        </p:nvSpPr>
        <p:spPr/>
        <p:txBody>
          <a:bodyPr/>
          <a:lstStyle/>
          <a:p>
            <a:pPr>
              <a:defRPr/>
            </a:pPr>
            <a:r>
              <a:rPr lang="en-US" dirty="0" smtClean="0"/>
              <a:t>8-</a:t>
            </a:r>
            <a:fld id="{F3D5F7E4-ABE6-4FD0-8BCC-3E99B30BD71E}" type="slidenum">
              <a:rPr lang="en-US" smtClean="0"/>
              <a:pPr>
                <a:defRPr/>
              </a:pPr>
              <a:t>8</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Title 1"/>
          <p:cNvSpPr>
            <a:spLocks noGrp="1"/>
          </p:cNvSpPr>
          <p:nvPr>
            <p:ph type="title"/>
          </p:nvPr>
        </p:nvSpPr>
        <p:spPr/>
        <p:txBody>
          <a:bodyPr/>
          <a:lstStyle/>
          <a:p>
            <a:pPr eaLnBrk="1" hangingPunct="1"/>
            <a:r>
              <a:rPr lang="el-GR" dirty="0" smtClean="0">
                <a:solidFill>
                  <a:srgbClr val="BE7A00"/>
                </a:solidFill>
              </a:rPr>
              <a:t>Εφαρμογή Εσωτερικού Ελέγχου στις Απαιτήσεις</a:t>
            </a:r>
            <a:endParaRPr lang="en-US" dirty="0" smtClean="0">
              <a:solidFill>
                <a:srgbClr val="BE7A00"/>
              </a:solidFill>
            </a:endParaRPr>
          </a:p>
        </p:txBody>
      </p:sp>
      <p:sp>
        <p:nvSpPr>
          <p:cNvPr id="1079" name="Content Placeholder 2"/>
          <p:cNvSpPr>
            <a:spLocks noGrp="1"/>
          </p:cNvSpPr>
          <p:nvPr>
            <p:ph idx="1"/>
          </p:nvPr>
        </p:nvSpPr>
        <p:spPr/>
        <p:txBody>
          <a:bodyPr>
            <a:normAutofit fontScale="92500" lnSpcReduction="20000"/>
          </a:bodyPr>
          <a:lstStyle/>
          <a:p>
            <a:r>
              <a:rPr lang="el-GR" dirty="0" smtClean="0"/>
              <a:t>Ο εσωτερικός έλεγχος στις ταμειακές πληρωμές που λαμβάνονται μέσω ταχυδρομείου </a:t>
            </a:r>
            <a:r>
              <a:rPr lang="en-US" dirty="0" smtClean="0"/>
              <a:t>(</a:t>
            </a:r>
            <a:r>
              <a:rPr lang="el-GR" dirty="0" smtClean="0"/>
              <a:t>συνήθως επιταγές</a:t>
            </a:r>
            <a:r>
              <a:rPr lang="en-US" dirty="0" smtClean="0"/>
              <a:t>) </a:t>
            </a:r>
            <a:r>
              <a:rPr lang="el-GR" dirty="0" smtClean="0"/>
              <a:t>ή διαδικτυακά</a:t>
            </a:r>
            <a:r>
              <a:rPr lang="en-US" dirty="0" smtClean="0"/>
              <a:t> (</a:t>
            </a:r>
            <a:r>
              <a:rPr lang="el-GR" dirty="0" smtClean="0"/>
              <a:t>ΗΜΚ</a:t>
            </a:r>
            <a:r>
              <a:rPr lang="en-US" dirty="0" smtClean="0"/>
              <a:t>) </a:t>
            </a:r>
            <a:r>
              <a:rPr lang="el-GR" dirty="0" smtClean="0"/>
              <a:t>είναι σημαντικός.</a:t>
            </a:r>
            <a:endParaRPr lang="en-US" dirty="0" smtClean="0"/>
          </a:p>
          <a:p>
            <a:r>
              <a:rPr lang="el-GR" dirty="0" smtClean="0"/>
              <a:t>Ένα σημαντικό στοιχείο εσωτερικού ελέγχου είναι ο διαχωρισμός καθηκόντων μεταξύ της ταμειακής διαχείρισης και της λογιστικής καταχώρησης μετρητών</a:t>
            </a:r>
            <a:endParaRPr lang="en-US" dirty="0" smtClean="0"/>
          </a:p>
          <a:p>
            <a:pPr lvl="1"/>
            <a:r>
              <a:rPr lang="el-GR" sz="2600" dirty="0" smtClean="0"/>
              <a:t>Το τμήμα πιστώσεων δεν θα πρέπει να έχει πρόσβαση στα μετρητά.</a:t>
            </a:r>
            <a:r>
              <a:rPr lang="en-US" sz="2600" dirty="0" smtClean="0"/>
              <a:t> </a:t>
            </a:r>
          </a:p>
          <a:p>
            <a:pPr lvl="1"/>
            <a:r>
              <a:rPr lang="el-GR" sz="2600" dirty="0" smtClean="0"/>
              <a:t>Εκείνοι που διαχειρίζονται τα μετρητά δεν θα πρέπει να είναι σε θέση να παραχωρούν πιστώσεις σε πελάτες.</a:t>
            </a:r>
            <a:endParaRPr lang="en-US" sz="2600" dirty="0" smtClean="0"/>
          </a:p>
        </p:txBody>
      </p:sp>
      <p:sp>
        <p:nvSpPr>
          <p:cNvPr id="8" name="Slide Number Placeholder 7"/>
          <p:cNvSpPr>
            <a:spLocks noGrp="1"/>
          </p:cNvSpPr>
          <p:nvPr>
            <p:ph type="sldNum" sz="quarter" idx="12"/>
          </p:nvPr>
        </p:nvSpPr>
        <p:spPr/>
        <p:txBody>
          <a:bodyPr/>
          <a:lstStyle/>
          <a:p>
            <a:pPr>
              <a:defRPr/>
            </a:pPr>
            <a:r>
              <a:rPr lang="en-US" dirty="0" smtClean="0"/>
              <a:t>8-</a:t>
            </a:r>
            <a:fld id="{8AE72318-A236-4D89-81C1-8F8F6115F10E}" type="slidenum">
              <a:rPr lang="en-US" smtClean="0"/>
              <a:pPr>
                <a:defRPr/>
              </a:pPr>
              <a:t>9</a:t>
            </a:fld>
            <a:endParaRPr lang="en-US" dirty="0"/>
          </a:p>
        </p:txBody>
      </p:sp>
      <p:sp>
        <p:nvSpPr>
          <p:cNvPr id="2" name="Footer Placeholder 1"/>
          <p:cNvSpPr>
            <a:spLocks noGrp="1"/>
          </p:cNvSpPr>
          <p:nvPr>
            <p:ph type="ftr" sz="quarter" idx="3"/>
          </p:nvPr>
        </p:nvSpPr>
        <p:spPr/>
        <p:txBody>
          <a:bodyPr/>
          <a:lstStyle/>
          <a:p>
            <a:r>
              <a:rPr lang="en-US" dirty="0" smtClean="0"/>
              <a:t>© 2018 Pearson Education, Inc. </a:t>
            </a:r>
            <a:endParaRPr lang="en-US" dirty="0"/>
          </a:p>
        </p:txBody>
      </p:sp>
    </p:spTree>
    <p:extLst>
      <p:ext uri="{BB962C8B-B14F-4D97-AF65-F5344CB8AC3E}">
        <p14:creationId xmlns:p14="http://schemas.microsoft.com/office/powerpoint/2010/main" xmlns="" val="17923179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6897</TotalTime>
  <Words>3884</Words>
  <Application>Microsoft Office PowerPoint</Application>
  <PresentationFormat>Προβολή στην οθόνη (4:3)</PresentationFormat>
  <Paragraphs>492</Paragraphs>
  <Slides>74</Slides>
  <Notes>74</Notes>
  <HiddenSlides>0</HiddenSlides>
  <MMClips>0</MMClips>
  <ScaleCrop>false</ScaleCrop>
  <HeadingPairs>
    <vt:vector size="4" baseType="variant">
      <vt:variant>
        <vt:lpstr>Θέμα</vt:lpstr>
      </vt:variant>
      <vt:variant>
        <vt:i4>2</vt:i4>
      </vt:variant>
      <vt:variant>
        <vt:lpstr>Τίτλοι διαφανειών</vt:lpstr>
      </vt:variant>
      <vt:variant>
        <vt:i4>74</vt:i4>
      </vt:variant>
    </vt:vector>
  </HeadingPairs>
  <TitlesOfParts>
    <vt:vector size="76" baseType="lpstr">
      <vt:lpstr>Office Theme</vt:lpstr>
      <vt:lpstr>1_Office Theme</vt:lpstr>
      <vt:lpstr>Κεφάλαιο 8 Πελάτες</vt:lpstr>
      <vt:lpstr>Κεφάλαιο 8 Μαθησιακοί Στόχοι</vt:lpstr>
      <vt:lpstr>Κεφάλαιο 8 Μαθησιακοί Στόχοι</vt:lpstr>
      <vt:lpstr>Μαθησιακός Στόχος 1</vt:lpstr>
      <vt:lpstr>ΠΟΙΑ ΕΙΝΑΙ ΣΥΝΗΘΙΣΜΕΝΑ ΕΙΔΗ ΑΠΑΙΤΗΣΕΩΝ ΚΑΙ ΠΩΣ ΚΑΤΑΧΩΡΟΥΝΤΑΙ ΟΙ ΠΩΛΗΣΕΙΣ ΜΕ ΠΙΣΤΩΣΗ;</vt:lpstr>
      <vt:lpstr>Απαιτήσεις</vt:lpstr>
      <vt:lpstr>Γραμμάτια Εισπρακτέα </vt:lpstr>
      <vt:lpstr>Λοιπές Απαιτήσεις </vt:lpstr>
      <vt:lpstr>Εφαρμογή Εσωτερικού Ελέγχου στις Απαιτήσεις</vt:lpstr>
      <vt:lpstr>Καταχώρηση Πωλήσεων με Πίστωση </vt:lpstr>
      <vt:lpstr>Καταχώρηση Πωλήσεων με Πίστωση </vt:lpstr>
      <vt:lpstr>Καταχώρηση Πωλήσεων με Πίστωση </vt:lpstr>
      <vt:lpstr>Καταχώρηση Πωλήσεων με Πίστωση </vt:lpstr>
      <vt:lpstr>Μείωση του Χρόνου Είσπραξης και του Πιστωτικού Κινδύνου </vt:lpstr>
      <vt:lpstr>Μαθησιακός Στόχος 2</vt:lpstr>
      <vt:lpstr>ΠΩΣ ΑΝΤΙΜΕΤΩΠΙΖΟΝΤΑΙ ΛΟΓΙΣΤΙΚΑ ΟΙ ΕΠΙΣΦΑΛΕΙΕΣ ΌΤΑΝ ΧΡΗΣΙΜΟΠΟΙΕΙΤΑΙ Η ΜΕΘΟΔΟΣ ΤΗΣ ΑΜΕΣΗΣ ΔΙΑΓΡΑΦΗΣ; </vt:lpstr>
      <vt:lpstr>Καταχώρηση και Διαγραφή Ανείσπρακτων Ποσών – Μέθοδος της Άμεσης Διαγραφής </vt:lpstr>
      <vt:lpstr>Καταχώρηση και Διαγραφή Ανείσπρακτων Ποσών – Μέθοδος της Άμεσης Διαγραφής</vt:lpstr>
      <vt:lpstr>Καταχώρηση και Διαγραφή Ανείσπρακτων Ποσών – Μέθοδος της Άμεσης Διαγραφής</vt:lpstr>
      <vt:lpstr>Περιορισμοί της Μεθόδου Άμεσης Διαγραφής </vt:lpstr>
      <vt:lpstr>Μαθησιακός Στόχος 3</vt:lpstr>
      <vt:lpstr>ΠΩΣ ΑΝΤΙΜΕΤΩΠΙΖΟΝΤΑΙ ΛΟΓΙΣΤΙΚΑ ΟΙ ΕΠΙΣΦΑΛΕΙΕΣ ΌΤΑΝ ΧΡΗΣΙΜΟΠΟΙΕΙΤΑΙ Η ΜΕΘΟΔΟΣ ΤΩΝ ΠΡΟΒΛΕΨΕΩΝ;</vt:lpstr>
      <vt:lpstr>Καταγραφή Εξόδου Επισφαλών Απαιτήσεων—Μέθοδος Προβλέψεων</vt:lpstr>
      <vt:lpstr>Καταγραφή Εξόδου Επισφαλών Απαιτήσεων—Μέθοδος Προβλέψεων</vt:lpstr>
      <vt:lpstr>Διαγραφή Ανείσπρακτων Απαιτήσεων—Μέθοδος Προβλέψεων</vt:lpstr>
      <vt:lpstr>Διαγραφή Ανείσπρακτων Απαιτήσεων—Μέθοδος Προβλέψεων</vt:lpstr>
      <vt:lpstr>Διαγραφή Ανείσπρακτων Απαιτήσεων—Μέθοδος Προβλέψεων</vt:lpstr>
      <vt:lpstr>Ανάκτηση Λογαριασμών που Είχαν Διαγραφεί—Μέθοδος Προβλέψεων</vt:lpstr>
      <vt:lpstr>Εκτίμηση και Καταχώρηση Εξόδου από Ανεπίδεκτες Εισπράξεως Απαιτήσεις—Μέθοδος Προβλέψεων</vt:lpstr>
      <vt:lpstr>Μέθοδος Ποσοστού επί των Πωλήσεων</vt:lpstr>
      <vt:lpstr>Μέθοδος Ποσοστού επί των Πωλήσεων</vt:lpstr>
      <vt:lpstr>Μέθοδος Ποσοστού επί των Πωλήσεων</vt:lpstr>
      <vt:lpstr>Μέθοδος Ποσοστού επί των Πωλήσεων</vt:lpstr>
      <vt:lpstr>Μέθοδος Ποσοστού επί των Απαιτήσεων</vt:lpstr>
      <vt:lpstr>Μέθοδος Ποσοστού επί των Απαιτήσεων</vt:lpstr>
      <vt:lpstr>Μέθοδος Ποσοστού επί των Απαιτήσεων</vt:lpstr>
      <vt:lpstr>Μέθοδος Ποσοστού επί των Απαιτήσεων</vt:lpstr>
      <vt:lpstr>Μέθοδος Ποσοστού επί των Απαιτήσεων</vt:lpstr>
      <vt:lpstr>Μέθοδος της Ηλικιακής Κατάστασης των Απαιτήσεων</vt:lpstr>
      <vt:lpstr>Μέθοδος της Ηλικιακής Κατάστασης των Απαιτήσεων</vt:lpstr>
      <vt:lpstr>Μέθοδος της Ηλικιακής Κατάστασης των Απαιτήσεων</vt:lpstr>
      <vt:lpstr>Μέθοδος της Ηλικιακής Κατάστασης των Απαιτήσεων</vt:lpstr>
      <vt:lpstr>Μέθοδος της Ηλικιακής Κατάστασης των Απαιτήσεων</vt:lpstr>
      <vt:lpstr>Διαφάνεια 44</vt:lpstr>
      <vt:lpstr>Σύγκριση Λογιστικών Μεθόδων στις Ανείσπρακτες Απαιτήσεις  </vt:lpstr>
      <vt:lpstr>Μαθησιακός Στόχος 4</vt:lpstr>
      <vt:lpstr>ΠΩΣ ΑΝΤΙΜΕΤΩΠΙΖΟΝΤΑΙ ΛΟΓΙΣΤΙΚΑ ΤΑ ΓΡΑΜΜΑΤΙΑ ΕΙΣΠΡΑΚΤΕΑ;</vt:lpstr>
      <vt:lpstr>ΠΩΣ ΑΝΤΙΜΕΤΩΠΙΖΟΝΤΑΙ ΛΟΓΙΣΤΙΚΑ ΤΑ ΓΡΑΜΜΑΤΙΑ ΕΙΣΠΡΑΚΤΕΑ;</vt:lpstr>
      <vt:lpstr>ΠΩΣ ΑΝΤΙΜΕΤΩΠΙΖΟΝΤΑΙ ΛΟΓΙΣΤΙΚΑ ΤΑ ΓΡΑΜΜΑΤΙΑ ΕΙΣΠΡΑΚΤΕΑ;</vt:lpstr>
      <vt:lpstr>ΠΩΣ ΑΝΤΙΜΕΤΩΠΙΖΟΝΤΑΙ ΛΟΓΙΣΤΙΚΑ ΤΑ ΓΡΑΜΜΑΤΙΑ ΕΙΣΠΡΑΚΤΕΑ;</vt:lpstr>
      <vt:lpstr>ΠΩΣ ΑΝΤΙΜΕΤΩΠΙΖΟΝΤΑΙ ΛΟΓΙΣΤΙΚΑ ΤΑ ΓΡΑΜΜΑΤΙΑ ΕΙΣΠΡΑΚΤΕΑ;</vt:lpstr>
      <vt:lpstr>Προσδιορισμός Ημερομηνίας Λήξης</vt:lpstr>
      <vt:lpstr>Προσδιορισμός Ημερομηνίας Λήξης</vt:lpstr>
      <vt:lpstr>Υπολογισμός Τόκου σε Γραμμάτιο</vt:lpstr>
      <vt:lpstr>Υπολογισμός Τόκου σε Γραμμάτιο</vt:lpstr>
      <vt:lpstr>Υπολογισμός Τόκου σε Γραμμάτιο</vt:lpstr>
      <vt:lpstr>Πραγματοποίηση Εσόδου από Τόκους και Καταχώρηση Εισπραγμένων Γραμματίων</vt:lpstr>
      <vt:lpstr>Πραγματοποίηση Εσόδου από Τόκους και Καταχώρηση Εισπραγμένων Γραμματίων</vt:lpstr>
      <vt:lpstr>Πραγματοποίηση Εσόδου από Τόκους και Καταχώρηση Εισπραγμένων Γραμματίων</vt:lpstr>
      <vt:lpstr>Πραγματοποίηση Εσόδου από Τόκους και Καταχώρηση Εισπραγμένων Γραμματίων</vt:lpstr>
      <vt:lpstr>Πραγματοποίηση Εσόδου από Τόκους και Καταχώρηση Εισπραγμένων Γραμματίων</vt:lpstr>
      <vt:lpstr>Καταχώρηση Γραμματίων που Έχουν Διαμαρτυρηθεί</vt:lpstr>
      <vt:lpstr>Καταχώρηση Γραμματίων που Έχουν Διαμαρτυρηθεί</vt:lpstr>
      <vt:lpstr>Μαθησιακός Στόχος 5</vt:lpstr>
      <vt:lpstr>ΠΩΣ ΧΡΗΣΙΜΟΠΟΙΕΙΤΑΙ Ο ΔΕΙΚΤΗΣ ΑΜΕΣΗΣ ΡΕΥΣΤΟΤΗΤΑΣ, Ο ΔΕΙΚΤΗΣ ΚΥΚΛΟΦΟΡΙΑΚΗΣ ΤΑΧΥΤΗΤΑΣ ΑΠΑΙΤΗΣΕΩΝ ΚΑΙ Η ΠΕΡΙΟΔΟΣ ΕΙΣΠΡΑΞΗΣ ΑΠΑΙΤΗΣΕΩΝ ΓΙΑ ΤΗΝ ΑΞΙΟΛΟΓΗΣΗ ΤΗΣ ΕΠΙΧΕΙΡΗΜΑΤΙΚΗΣ ΑΠΟΔΟΣΗΣ;</vt:lpstr>
      <vt:lpstr>ΠΩΣ ΧΡΗΣΙΜΟΠΟΙΕΙΤΑΙ Ο ΔΕΙΚΤΗΣ ΑΜΕΣΗΣ ΡΕΥΣΤΟΤΗΤΑΣ, Ο ΔΕΙΚΤΗΣ ΚΥΚΛΟΦΟΡΙΑΚΗΣ ΤΑΧΥΤΗΤΑΣ ΑΠΑΙΤΗΣΕΩΝ ΚΑΙ Η ΠΕΡΙΟΔΟΣ ΕΙΣΠΡΑΞΗΣ ΑΠΑΙΤΗΣΕΩΝ ΓΙΑ ΤΗΝ ΑΞΙΟΛΟΓΗΣΗ ΤΗΣ ΕΠΙΧΕΙΡΗΜΑΤΙΚΗΣ ΑΠΟΔΟΣΗΣ;</vt:lpstr>
      <vt:lpstr>Ακολουθούν επιλεγμένα χρηματοοικονομικά δεδομένα της Sears Holdings Corporation (σε εκατ.):</vt:lpstr>
      <vt:lpstr>Δείκτης Άμεσης Ρευστότητας</vt:lpstr>
      <vt:lpstr>Δείκτης Άμεσης Ρευστότητας</vt:lpstr>
      <vt:lpstr>Δείκτης Κυκλοφοριακής Ταχύτητας Απαιτήσεων</vt:lpstr>
      <vt:lpstr>Δείκτης Κυκλοφοριακής Ταχύτητας Απαιτήσεων</vt:lpstr>
      <vt:lpstr>Ημέρες Είσπραξης Απαιτήσεων</vt:lpstr>
      <vt:lpstr>Ημέρες Είσπραξης Απαιτήσεων</vt:lpstr>
      <vt:lpstr>Διαφάνεια 74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and the Business Environment</dc:title>
  <dc:creator>Rand</dc:creator>
  <cp:lastModifiedBy>user</cp:lastModifiedBy>
  <cp:revision>537</cp:revision>
  <dcterms:created xsi:type="dcterms:W3CDTF">2012-09-19T01:39:45Z</dcterms:created>
  <dcterms:modified xsi:type="dcterms:W3CDTF">2024-10-06T09:07:59Z</dcterms:modified>
</cp:coreProperties>
</file>