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Bricolage Grotesque" panose="020B0604020202020204" charset="0"/>
      <p:regular r:id="rId11"/>
    </p:embeddedFont>
    <p:embeddedFont>
      <p:font typeface="Bricolage Grotesque Bold" panose="020B0604020202020204" charset="0"/>
      <p:regular r:id="rId12"/>
    </p:embeddedFont>
    <p:embeddedFont>
      <p:font typeface="Noto Serif" panose="02020600060500020200" pitchFamily="18" charset="0"/>
      <p:regular r:id="rId13"/>
      <p:bold r:id="rId14"/>
    </p:embeddedFont>
    <p:embeddedFont>
      <p:font typeface="Noto Serif Bold" panose="02020800060500020200" charset="0"/>
      <p:regular r:id="rId15"/>
    </p:embeddedFont>
    <p:embeddedFont>
      <p:font typeface="Noto Serif Display Bold" panose="020B0604020202020204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379882" y="3004058"/>
            <a:ext cx="5800228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-192965" y="5788260"/>
            <a:ext cx="18673930" cy="4909286"/>
            <a:chOff x="0" y="0"/>
            <a:chExt cx="4918237" cy="12929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8237" cy="1292981"/>
            </a:xfrm>
            <a:custGeom>
              <a:avLst/>
              <a:gdLst/>
              <a:ahLst/>
              <a:cxnLst/>
              <a:rect l="l" t="t" r="r" b="b"/>
              <a:pathLst>
                <a:path w="4918237" h="1292981">
                  <a:moveTo>
                    <a:pt x="0" y="0"/>
                  </a:moveTo>
                  <a:lnTo>
                    <a:pt x="4918237" y="0"/>
                  </a:lnTo>
                  <a:lnTo>
                    <a:pt x="4918237" y="1292981"/>
                  </a:lnTo>
                  <a:lnTo>
                    <a:pt x="0" y="1292981"/>
                  </a:lnTo>
                  <a:close/>
                </a:path>
              </a:pathLst>
            </a:custGeom>
            <a:solidFill>
              <a:srgbClr val="FFFBE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57150"/>
              <a:ext cx="4918237" cy="1235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028700" y="6558893"/>
            <a:ext cx="2313584" cy="0"/>
          </a:xfrm>
          <a:prstGeom prst="line">
            <a:avLst/>
          </a:prstGeom>
          <a:ln w="9525" cap="flat">
            <a:solidFill>
              <a:srgbClr val="80011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028700" y="7830086"/>
            <a:ext cx="2313584" cy="0"/>
          </a:xfrm>
          <a:prstGeom prst="line">
            <a:avLst/>
          </a:prstGeom>
          <a:ln w="9525" cap="flat">
            <a:solidFill>
              <a:srgbClr val="80011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4945716" y="6944665"/>
            <a:ext cx="2313584" cy="0"/>
          </a:xfrm>
          <a:prstGeom prst="line">
            <a:avLst/>
          </a:prstGeom>
          <a:ln w="9525" cap="flat">
            <a:solidFill>
              <a:srgbClr val="80011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4945716" y="7642690"/>
            <a:ext cx="2313584" cy="0"/>
          </a:xfrm>
          <a:prstGeom prst="line">
            <a:avLst/>
          </a:prstGeom>
          <a:ln w="9525" cap="flat">
            <a:solidFill>
              <a:srgbClr val="80011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2122804" y="8889681"/>
            <a:ext cx="368619" cy="368619"/>
          </a:xfrm>
          <a:custGeom>
            <a:avLst/>
            <a:gdLst/>
            <a:ahLst/>
            <a:cxnLst/>
            <a:rect l="l" t="t" r="r" b="b"/>
            <a:pathLst>
              <a:path w="368619" h="368619">
                <a:moveTo>
                  <a:pt x="0" y="0"/>
                </a:moveTo>
                <a:lnTo>
                  <a:pt x="368619" y="0"/>
                </a:lnTo>
                <a:lnTo>
                  <a:pt x="368619" y="368619"/>
                </a:lnTo>
                <a:lnTo>
                  <a:pt x="0" y="368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918198" y="8889681"/>
            <a:ext cx="368619" cy="368619"/>
          </a:xfrm>
          <a:custGeom>
            <a:avLst/>
            <a:gdLst/>
            <a:ahLst/>
            <a:cxnLst/>
            <a:rect l="l" t="t" r="r" b="b"/>
            <a:pathLst>
              <a:path w="368619" h="368619">
                <a:moveTo>
                  <a:pt x="0" y="0"/>
                </a:moveTo>
                <a:lnTo>
                  <a:pt x="368620" y="0"/>
                </a:lnTo>
                <a:lnTo>
                  <a:pt x="368620" y="368619"/>
                </a:lnTo>
                <a:lnTo>
                  <a:pt x="0" y="368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33104" y="119795"/>
            <a:ext cx="11221792" cy="2884263"/>
          </a:xfrm>
          <a:custGeom>
            <a:avLst/>
            <a:gdLst/>
            <a:ahLst/>
            <a:cxnLst/>
            <a:rect l="l" t="t" r="r" b="b"/>
            <a:pathLst>
              <a:path w="11221792" h="2884263">
                <a:moveTo>
                  <a:pt x="0" y="0"/>
                </a:moveTo>
                <a:lnTo>
                  <a:pt x="11221792" y="0"/>
                </a:lnTo>
                <a:lnTo>
                  <a:pt x="11221792" y="2884263"/>
                </a:lnTo>
                <a:lnTo>
                  <a:pt x="0" y="2884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42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828255" y="6782731"/>
            <a:ext cx="7588262" cy="714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49"/>
              </a:lnSpc>
            </a:pPr>
            <a:r>
              <a:rPr lang="en-US" sz="4499" b="1" spc="-161">
                <a:solidFill>
                  <a:srgbClr val="101318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Γενικές Αρχές Λογιστικής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85924" y="3798545"/>
            <a:ext cx="11159792" cy="1228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  <a:spcBef>
                <a:spcPct val="0"/>
              </a:spcBef>
            </a:pPr>
            <a:r>
              <a:rPr lang="en-US" sz="3785" b="1" spc="-136">
                <a:solidFill>
                  <a:srgbClr val="F3F3F3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ΤΜΗΜΑ ΔΙΟΙΚΗΣΗΣ ΕΠΙΧΕΙΡΗΣΕΩΝ ΚΑΙ ΟΡΓΑΝΙΣΜΩΝ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74068" y="7076189"/>
            <a:ext cx="2656880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Οκτώβριος 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7019" y="6792256"/>
            <a:ext cx="3420188" cy="77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399" b="1" spc="-86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Ακαδημαϊκό έτος 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 spc="-86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2025-2026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75340" y="9744075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101318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4198" y="0"/>
            <a:ext cx="4433802" cy="10287000"/>
            <a:chOff x="0" y="0"/>
            <a:chExt cx="116775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7750" cy="2709333"/>
            </a:xfrm>
            <a:custGeom>
              <a:avLst/>
              <a:gdLst/>
              <a:ahLst/>
              <a:cxnLst/>
              <a:rect l="l" t="t" r="r" b="b"/>
              <a:pathLst>
                <a:path w="1167750" h="2709333">
                  <a:moveTo>
                    <a:pt x="0" y="0"/>
                  </a:moveTo>
                  <a:lnTo>
                    <a:pt x="1167750" y="0"/>
                  </a:lnTo>
                  <a:lnTo>
                    <a:pt x="116775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B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1167750" cy="2652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449096" y="1028700"/>
            <a:ext cx="3405102" cy="8229600"/>
            <a:chOff x="0" y="0"/>
            <a:chExt cx="1769661" cy="42769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69661" cy="4276994"/>
            </a:xfrm>
            <a:custGeom>
              <a:avLst/>
              <a:gdLst/>
              <a:ahLst/>
              <a:cxnLst/>
              <a:rect l="l" t="t" r="r" b="b"/>
              <a:pathLst>
                <a:path w="1769661" h="4276994">
                  <a:moveTo>
                    <a:pt x="81850" y="0"/>
                  </a:moveTo>
                  <a:lnTo>
                    <a:pt x="1687810" y="0"/>
                  </a:lnTo>
                  <a:cubicBezTo>
                    <a:pt x="1733015" y="0"/>
                    <a:pt x="1769661" y="36646"/>
                    <a:pt x="1769661" y="81850"/>
                  </a:cubicBezTo>
                  <a:lnTo>
                    <a:pt x="1769661" y="4195144"/>
                  </a:lnTo>
                  <a:cubicBezTo>
                    <a:pt x="1769661" y="4240348"/>
                    <a:pt x="1733015" y="4276994"/>
                    <a:pt x="1687810" y="4276994"/>
                  </a:cubicBezTo>
                  <a:lnTo>
                    <a:pt x="81850" y="4276994"/>
                  </a:lnTo>
                  <a:cubicBezTo>
                    <a:pt x="36646" y="4276994"/>
                    <a:pt x="0" y="4240348"/>
                    <a:pt x="0" y="4195144"/>
                  </a:cubicBezTo>
                  <a:lnTo>
                    <a:pt x="0" y="81850"/>
                  </a:lnTo>
                  <a:cubicBezTo>
                    <a:pt x="0" y="36646"/>
                    <a:pt x="36646" y="0"/>
                    <a:pt x="81850" y="0"/>
                  </a:cubicBezTo>
                  <a:close/>
                </a:path>
              </a:pathLst>
            </a:custGeom>
            <a:blipFill>
              <a:blip r:embed="rId2"/>
              <a:stretch>
                <a:fillRect l="-71550" r="-223842"/>
              </a:stretch>
            </a:blipFill>
          </p:spPr>
        </p:sp>
      </p:grpSp>
      <p:sp>
        <p:nvSpPr>
          <p:cNvPr id="7" name="AutoShape 7"/>
          <p:cNvSpPr/>
          <p:nvPr/>
        </p:nvSpPr>
        <p:spPr>
          <a:xfrm>
            <a:off x="1028700" y="9253538"/>
            <a:ext cx="5754870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13854198" y="1028700"/>
            <a:ext cx="3405102" cy="8229600"/>
            <a:chOff x="0" y="0"/>
            <a:chExt cx="1769661" cy="42769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69661" cy="4276994"/>
            </a:xfrm>
            <a:custGeom>
              <a:avLst/>
              <a:gdLst/>
              <a:ahLst/>
              <a:cxnLst/>
              <a:rect l="l" t="t" r="r" b="b"/>
              <a:pathLst>
                <a:path w="1769661" h="4276994">
                  <a:moveTo>
                    <a:pt x="81850" y="0"/>
                  </a:moveTo>
                  <a:lnTo>
                    <a:pt x="1687810" y="0"/>
                  </a:lnTo>
                  <a:cubicBezTo>
                    <a:pt x="1733015" y="0"/>
                    <a:pt x="1769661" y="36646"/>
                    <a:pt x="1769661" y="81850"/>
                  </a:cubicBezTo>
                  <a:lnTo>
                    <a:pt x="1769661" y="4195144"/>
                  </a:lnTo>
                  <a:cubicBezTo>
                    <a:pt x="1769661" y="4240348"/>
                    <a:pt x="1733015" y="4276994"/>
                    <a:pt x="1687810" y="4276994"/>
                  </a:cubicBezTo>
                  <a:lnTo>
                    <a:pt x="81850" y="4276994"/>
                  </a:lnTo>
                  <a:cubicBezTo>
                    <a:pt x="36646" y="4276994"/>
                    <a:pt x="0" y="4240348"/>
                    <a:pt x="0" y="4195144"/>
                  </a:cubicBezTo>
                  <a:lnTo>
                    <a:pt x="0" y="81850"/>
                  </a:lnTo>
                  <a:cubicBezTo>
                    <a:pt x="0" y="36646"/>
                    <a:pt x="36646" y="0"/>
                    <a:pt x="81850" y="0"/>
                  </a:cubicBezTo>
                  <a:close/>
                </a:path>
              </a:pathLst>
            </a:custGeom>
            <a:blipFill>
              <a:blip r:embed="rId2"/>
              <a:stretch>
                <a:fillRect l="-171048" r="-12434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512798" y="669946"/>
            <a:ext cx="4250978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999" b="1" spc="-107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Οργάνωση διδασκαλίας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987270"/>
            <a:ext cx="7870369" cy="5384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5854" lvl="1" indent="-317927" algn="ctr">
              <a:lnSpc>
                <a:spcPts val="3828"/>
              </a:lnSpc>
              <a:buFont typeface="Arial"/>
              <a:buChar char="•"/>
            </a:pPr>
            <a:r>
              <a:rPr lang="en-US" sz="2945" b="1" spc="-106" dirty="0" err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Τρό</a:t>
            </a:r>
            <a:r>
              <a:rPr lang="en-US" sz="2945" b="1" spc="-106" dirty="0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πος Παράδοσης: Πρόσωπο με πρόσωπο</a:t>
            </a:r>
          </a:p>
          <a:p>
            <a:pPr algn="ctr">
              <a:lnSpc>
                <a:spcPts val="3828"/>
              </a:lnSpc>
            </a:pPr>
            <a:endParaRPr lang="en-US" sz="2945" b="1" spc="-106" dirty="0">
              <a:solidFill>
                <a:srgbClr val="FFFFFF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marL="635854" lvl="1" indent="-317927" algn="l">
              <a:lnSpc>
                <a:spcPts val="3828"/>
              </a:lnSpc>
              <a:buFont typeface="Arial"/>
              <a:buChar char="•"/>
            </a:pPr>
            <a:r>
              <a:rPr lang="en-US" sz="2945" b="1" spc="-106" dirty="0" err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Ημέρ</a:t>
            </a:r>
            <a:r>
              <a:rPr lang="en-US" sz="2945" b="1" spc="-106" dirty="0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α και ώρα μαθήματος: </a:t>
            </a:r>
          </a:p>
          <a:p>
            <a:pPr algn="ctr">
              <a:lnSpc>
                <a:spcPts val="3828"/>
              </a:lnSpc>
            </a:pPr>
            <a:r>
              <a:rPr lang="en-US" sz="2945" b="1" spc="-106" dirty="0" err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Πέμ</a:t>
            </a:r>
            <a:r>
              <a:rPr lang="en-US" sz="2945" b="1" spc="-106" dirty="0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πτη 15:00-18:00 αίθουσα Δ04</a:t>
            </a:r>
          </a:p>
          <a:p>
            <a:pPr algn="ctr">
              <a:lnSpc>
                <a:spcPts val="3828"/>
              </a:lnSpc>
            </a:pPr>
            <a:endParaRPr lang="en-US" sz="2945" b="1" spc="-106" dirty="0">
              <a:solidFill>
                <a:srgbClr val="FFFFFF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marL="635854" lvl="1" indent="-317927" algn="l">
              <a:lnSpc>
                <a:spcPts val="3828"/>
              </a:lnSpc>
              <a:buFont typeface="Arial"/>
              <a:buChar char="•"/>
            </a:pPr>
            <a:r>
              <a:rPr lang="en-US" sz="2945" b="1" spc="-106" dirty="0" err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Τύ</a:t>
            </a:r>
            <a:r>
              <a:rPr lang="en-US" sz="2945" b="1" spc="-106" dirty="0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ποι Εκπαιδευτικού Υλικού:</a:t>
            </a:r>
          </a:p>
          <a:p>
            <a:pPr algn="ctr">
              <a:lnSpc>
                <a:spcPts val="3828"/>
              </a:lnSpc>
            </a:pPr>
            <a:endParaRPr lang="en-US" sz="2945" b="1" spc="-106" dirty="0">
              <a:solidFill>
                <a:srgbClr val="FFFFFF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just">
              <a:lnSpc>
                <a:spcPts val="3828"/>
              </a:lnSpc>
              <a:spcBef>
                <a:spcPct val="0"/>
              </a:spcBef>
            </a:pPr>
            <a:r>
              <a:rPr lang="en-US" sz="2945" b="1" spc="-106" dirty="0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I.  </a:t>
            </a:r>
            <a:r>
              <a:rPr lang="en-US" sz="2945" b="1" spc="-106" dirty="0" err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Δι</a:t>
            </a:r>
            <a:r>
              <a:rPr lang="en-US" sz="2945" b="1" spc="-106" dirty="0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α ζώσης σημειώσεις</a:t>
            </a:r>
          </a:p>
          <a:p>
            <a:pPr algn="l">
              <a:lnSpc>
                <a:spcPts val="3958"/>
              </a:lnSpc>
              <a:spcBef>
                <a:spcPct val="0"/>
              </a:spcBef>
            </a:pPr>
            <a:r>
              <a:rPr lang="en-US" sz="3045" b="1" spc="-109" dirty="0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II.  E-class: </a:t>
            </a:r>
            <a:r>
              <a:rPr lang="en-US" sz="3045" b="1" spc="-109" dirty="0" err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Γενικές</a:t>
            </a:r>
            <a:r>
              <a:rPr lang="en-US" sz="3045" b="1" spc="-109" dirty="0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3045" b="1" spc="-109" dirty="0" err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Αρχές</a:t>
            </a:r>
            <a:r>
              <a:rPr lang="en-US" sz="3045" b="1" spc="-109" dirty="0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3045" b="1" spc="-109" dirty="0" err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Λογιστικής</a:t>
            </a:r>
            <a:r>
              <a:rPr lang="en-US" sz="3045" b="1" spc="-109" dirty="0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 </a:t>
            </a:r>
            <a:r>
              <a:rPr lang="en-US" sz="3045" b="1" spc="-109" dirty="0" err="1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Κρεμ</a:t>
            </a:r>
            <a:r>
              <a:rPr lang="en-US" sz="3045" b="1" spc="-109" dirty="0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αστιώτη Βασιλική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91441" y="9667879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512714"/>
            <a:ext cx="7183478" cy="3774286"/>
            <a:chOff x="0" y="0"/>
            <a:chExt cx="1891945" cy="9940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91945" cy="994050"/>
            </a:xfrm>
            <a:custGeom>
              <a:avLst/>
              <a:gdLst/>
              <a:ahLst/>
              <a:cxnLst/>
              <a:rect l="l" t="t" r="r" b="b"/>
              <a:pathLst>
                <a:path w="1891945" h="994050">
                  <a:moveTo>
                    <a:pt x="0" y="0"/>
                  </a:moveTo>
                  <a:lnTo>
                    <a:pt x="1891945" y="0"/>
                  </a:lnTo>
                  <a:lnTo>
                    <a:pt x="1891945" y="994050"/>
                  </a:lnTo>
                  <a:lnTo>
                    <a:pt x="0" y="994050"/>
                  </a:lnTo>
                  <a:close/>
                </a:path>
              </a:pathLst>
            </a:custGeom>
            <a:solidFill>
              <a:srgbClr val="FFFB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1891945" cy="936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00853" y="-285774"/>
            <a:ext cx="4676519" cy="4716608"/>
            <a:chOff x="0" y="0"/>
            <a:chExt cx="2430427" cy="24512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0427" cy="2451262"/>
            </a:xfrm>
            <a:custGeom>
              <a:avLst/>
              <a:gdLst/>
              <a:ahLst/>
              <a:cxnLst/>
              <a:rect l="l" t="t" r="r" b="b"/>
              <a:pathLst>
                <a:path w="2430427" h="2451262">
                  <a:moveTo>
                    <a:pt x="59598" y="0"/>
                  </a:moveTo>
                  <a:lnTo>
                    <a:pt x="2370830" y="0"/>
                  </a:lnTo>
                  <a:cubicBezTo>
                    <a:pt x="2403744" y="0"/>
                    <a:pt x="2430427" y="26683"/>
                    <a:pt x="2430427" y="59598"/>
                  </a:cubicBezTo>
                  <a:lnTo>
                    <a:pt x="2430427" y="2391664"/>
                  </a:lnTo>
                  <a:cubicBezTo>
                    <a:pt x="2430427" y="2407470"/>
                    <a:pt x="2424148" y="2422629"/>
                    <a:pt x="2412971" y="2433806"/>
                  </a:cubicBezTo>
                  <a:cubicBezTo>
                    <a:pt x="2401795" y="2444983"/>
                    <a:pt x="2386636" y="2451262"/>
                    <a:pt x="2370830" y="2451262"/>
                  </a:cubicBezTo>
                  <a:lnTo>
                    <a:pt x="59598" y="2451262"/>
                  </a:lnTo>
                  <a:cubicBezTo>
                    <a:pt x="43791" y="2451262"/>
                    <a:pt x="28632" y="2444983"/>
                    <a:pt x="17456" y="2433806"/>
                  </a:cubicBezTo>
                  <a:cubicBezTo>
                    <a:pt x="6279" y="2422629"/>
                    <a:pt x="0" y="2407470"/>
                    <a:pt x="0" y="2391664"/>
                  </a:cubicBezTo>
                  <a:lnTo>
                    <a:pt x="0" y="59598"/>
                  </a:lnTo>
                  <a:cubicBezTo>
                    <a:pt x="0" y="26683"/>
                    <a:pt x="26683" y="0"/>
                    <a:pt x="59598" y="0"/>
                  </a:cubicBezTo>
                  <a:close/>
                </a:path>
              </a:pathLst>
            </a:custGeom>
            <a:blipFill>
              <a:blip r:embed="rId2"/>
              <a:stretch>
                <a:fillRect l="-51380"/>
              </a:stretch>
            </a:blipFill>
          </p:spPr>
        </p:sp>
      </p:grpSp>
      <p:sp>
        <p:nvSpPr>
          <p:cNvPr id="7" name="AutoShape 7"/>
          <p:cNvSpPr/>
          <p:nvPr/>
        </p:nvSpPr>
        <p:spPr>
          <a:xfrm>
            <a:off x="2085411" y="1698346"/>
            <a:ext cx="9113797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8145503" y="8620479"/>
            <a:ext cx="9113797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1028700" y="5821484"/>
            <a:ext cx="6154778" cy="3436816"/>
            <a:chOff x="0" y="0"/>
            <a:chExt cx="3198691" cy="178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98691" cy="1786143"/>
            </a:xfrm>
            <a:custGeom>
              <a:avLst/>
              <a:gdLst/>
              <a:ahLst/>
              <a:cxnLst/>
              <a:rect l="l" t="t" r="r" b="b"/>
              <a:pathLst>
                <a:path w="3198691" h="1786143">
                  <a:moveTo>
                    <a:pt x="45283" y="0"/>
                  </a:moveTo>
                  <a:lnTo>
                    <a:pt x="3153408" y="0"/>
                  </a:lnTo>
                  <a:cubicBezTo>
                    <a:pt x="3178417" y="0"/>
                    <a:pt x="3198691" y="20274"/>
                    <a:pt x="3198691" y="45283"/>
                  </a:cubicBezTo>
                  <a:lnTo>
                    <a:pt x="3198691" y="1740860"/>
                  </a:lnTo>
                  <a:cubicBezTo>
                    <a:pt x="3198691" y="1752870"/>
                    <a:pt x="3193920" y="1764388"/>
                    <a:pt x="3185428" y="1772880"/>
                  </a:cubicBezTo>
                  <a:cubicBezTo>
                    <a:pt x="3176936" y="1781372"/>
                    <a:pt x="3165417" y="1786143"/>
                    <a:pt x="3153408" y="1786143"/>
                  </a:cubicBezTo>
                  <a:lnTo>
                    <a:pt x="45283" y="1786143"/>
                  </a:lnTo>
                  <a:cubicBezTo>
                    <a:pt x="20274" y="1786143"/>
                    <a:pt x="0" y="1765869"/>
                    <a:pt x="0" y="1740860"/>
                  </a:cubicBezTo>
                  <a:lnTo>
                    <a:pt x="0" y="45283"/>
                  </a:lnTo>
                  <a:cubicBezTo>
                    <a:pt x="0" y="20274"/>
                    <a:pt x="20274" y="0"/>
                    <a:pt x="45283" y="0"/>
                  </a:cubicBezTo>
                  <a:close/>
                </a:path>
              </a:pathLst>
            </a:custGeom>
            <a:blipFill>
              <a:blip r:embed="rId3"/>
              <a:stretch>
                <a:fillRect t="-9657" b="-9657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922708" y="894873"/>
            <a:ext cx="7184975" cy="554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9"/>
              </a:lnSpc>
              <a:spcBef>
                <a:spcPct val="0"/>
              </a:spcBef>
            </a:pPr>
            <a:r>
              <a:rPr lang="en-US" sz="2800" b="1" spc="-133" dirty="0" err="1">
                <a:solidFill>
                  <a:srgbClr val="FFFBEF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  <a:sym typeface="Bricolage Grotesque Bold"/>
              </a:rPr>
              <a:t>Τρό</a:t>
            </a:r>
            <a:r>
              <a:rPr lang="en-US" sz="2800" b="1" spc="-133" dirty="0">
                <a:solidFill>
                  <a:srgbClr val="FFFBEF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  <a:sym typeface="Bricolage Grotesque Bold"/>
              </a:rPr>
              <a:t>πος εξέτασης του μαθήματος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85411" y="1863008"/>
            <a:ext cx="8859571" cy="410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 b="1" spc="-100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■</a:t>
            </a:r>
            <a:r>
              <a:rPr lang="en-US" sz="2799" b="1" spc="-100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Το</a:t>
            </a:r>
            <a:r>
              <a:rPr lang="en-US" sz="2799" b="1" spc="-100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2799" b="1" spc="-100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μάθημ</a:t>
            </a:r>
            <a:r>
              <a:rPr lang="en-US" sz="2799" b="1" spc="-100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α εξετάζεται με υποχρεωτική εκπόνηση γραπτής εργασίας(word) με παρουσίαση 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 b="1" spc="-100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(power point) και </a:t>
            </a:r>
            <a:r>
              <a:rPr lang="en-US" sz="2799" b="1" spc="-100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συντελεστή</a:t>
            </a:r>
            <a:r>
              <a:rPr lang="en-US" sz="2799" b="1" spc="-100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30%.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endParaRPr lang="en-US" sz="2799" b="1" spc="-100" dirty="0">
              <a:solidFill>
                <a:srgbClr val="FFFBEF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 b="1" spc="-100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■Η </a:t>
            </a:r>
            <a:r>
              <a:rPr lang="en-US" sz="2799" b="1" spc="-100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εργ</a:t>
            </a:r>
            <a:r>
              <a:rPr lang="en-US" sz="2799" b="1" spc="-100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ασία θα πρέπει να είναι ομαδική (2-3 άτομα).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endParaRPr lang="en-US" sz="2799" b="1" spc="-100" dirty="0">
              <a:solidFill>
                <a:srgbClr val="FFFBEF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 b="1" spc="-100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■</a:t>
            </a:r>
            <a:r>
              <a:rPr lang="en-US" sz="2799" b="1" spc="-100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Το</a:t>
            </a:r>
            <a:r>
              <a:rPr lang="en-US" sz="2799" b="1" spc="-100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υπ</a:t>
            </a:r>
            <a:r>
              <a:rPr lang="en-US" sz="2799" b="1" spc="-100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όλοι</a:t>
            </a:r>
            <a:r>
              <a:rPr lang="en-US" sz="2799" b="1" spc="-100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πο 70% προέρχεται από τις γραπτές εξετάσεις στο τέλος του εξαμήνου.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endParaRPr lang="en-US" sz="2799" b="1" spc="-100" dirty="0">
              <a:solidFill>
                <a:srgbClr val="FFFBEF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145503" y="6484139"/>
            <a:ext cx="8643853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 b="1" spc="-100">
                <a:solidFill>
                  <a:srgbClr val="FFFBE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Δήλωση ομάδων και θεμάτων εργασίας έως και την Πέμπτη 6/11/2025 είτε δια ζώσης είτε στα e-mail: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 b="1" spc="-100">
                <a:solidFill>
                  <a:srgbClr val="FFFBE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■v.kremastioti@go.uop.gr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606959" y="9484181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12806" y="0"/>
            <a:ext cx="4342591" cy="10287000"/>
            <a:chOff x="0" y="0"/>
            <a:chExt cx="11437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3728" cy="2709333"/>
            </a:xfrm>
            <a:custGeom>
              <a:avLst/>
              <a:gdLst/>
              <a:ahLst/>
              <a:cxnLst/>
              <a:rect l="l" t="t" r="r" b="b"/>
              <a:pathLst>
                <a:path w="1143728" h="2709333">
                  <a:moveTo>
                    <a:pt x="0" y="0"/>
                  </a:moveTo>
                  <a:lnTo>
                    <a:pt x="1143728" y="0"/>
                  </a:lnTo>
                  <a:lnTo>
                    <a:pt x="11437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B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1143728" cy="2652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236488"/>
            <a:ext cx="6568212" cy="6030818"/>
            <a:chOff x="0" y="0"/>
            <a:chExt cx="2807448" cy="25777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07448" cy="2577750"/>
            </a:xfrm>
            <a:custGeom>
              <a:avLst/>
              <a:gdLst/>
              <a:ahLst/>
              <a:cxnLst/>
              <a:rect l="l" t="t" r="r" b="b"/>
              <a:pathLst>
                <a:path w="2807448" h="2577750">
                  <a:moveTo>
                    <a:pt x="42433" y="0"/>
                  </a:moveTo>
                  <a:lnTo>
                    <a:pt x="2765015" y="0"/>
                  </a:lnTo>
                  <a:cubicBezTo>
                    <a:pt x="2788450" y="0"/>
                    <a:pt x="2807448" y="18998"/>
                    <a:pt x="2807448" y="42433"/>
                  </a:cubicBezTo>
                  <a:lnTo>
                    <a:pt x="2807448" y="2535317"/>
                  </a:lnTo>
                  <a:cubicBezTo>
                    <a:pt x="2807448" y="2558752"/>
                    <a:pt x="2788450" y="2577750"/>
                    <a:pt x="2765015" y="2577750"/>
                  </a:cubicBezTo>
                  <a:lnTo>
                    <a:pt x="42433" y="2577750"/>
                  </a:lnTo>
                  <a:cubicBezTo>
                    <a:pt x="18998" y="2577750"/>
                    <a:pt x="0" y="2558752"/>
                    <a:pt x="0" y="2535317"/>
                  </a:cubicBezTo>
                  <a:lnTo>
                    <a:pt x="0" y="42433"/>
                  </a:lnTo>
                  <a:cubicBezTo>
                    <a:pt x="0" y="18998"/>
                    <a:pt x="18998" y="0"/>
                    <a:pt x="42433" y="0"/>
                  </a:cubicBezTo>
                  <a:close/>
                </a:path>
              </a:pathLst>
            </a:custGeom>
            <a:blipFill>
              <a:blip r:embed="rId2"/>
              <a:stretch>
                <a:fillRect l="-18906" r="-18906"/>
              </a:stretch>
            </a:blipFill>
          </p:spPr>
        </p:sp>
      </p:grpSp>
      <p:sp>
        <p:nvSpPr>
          <p:cNvPr id="7" name="AutoShape 7"/>
          <p:cNvSpPr/>
          <p:nvPr/>
        </p:nvSpPr>
        <p:spPr>
          <a:xfrm>
            <a:off x="9268294" y="1920415"/>
            <a:ext cx="7375178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9884122" y="9253538"/>
            <a:ext cx="7375178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8909080" y="3761502"/>
            <a:ext cx="3852477" cy="205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7" lvl="1" indent="-226693" algn="l">
              <a:lnSpc>
                <a:spcPts val="2729"/>
              </a:lnSpc>
              <a:buFont typeface="Arial"/>
              <a:buChar char="•"/>
            </a:pPr>
            <a:r>
              <a:rPr lang="en-US" sz="2099" spc="-75">
                <a:solidFill>
                  <a:srgbClr val="FFFBE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Οικονομική Ανάλυση μιας εταιρείας</a:t>
            </a:r>
          </a:p>
          <a:p>
            <a:pPr marL="453387" lvl="1" indent="-226693" algn="l">
              <a:lnSpc>
                <a:spcPts val="2729"/>
              </a:lnSpc>
              <a:buFont typeface="Arial"/>
              <a:buChar char="•"/>
            </a:pPr>
            <a:r>
              <a:rPr lang="en-US" sz="2099" spc="-75">
                <a:solidFill>
                  <a:srgbClr val="FFFBE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Ισολογισμός</a:t>
            </a:r>
          </a:p>
          <a:p>
            <a:pPr marL="453387" lvl="1" indent="-226693" algn="l">
              <a:lnSpc>
                <a:spcPts val="2729"/>
              </a:lnSpc>
              <a:buFont typeface="Arial"/>
              <a:buChar char="•"/>
            </a:pPr>
            <a:r>
              <a:rPr lang="en-US" sz="2099" spc="-75">
                <a:solidFill>
                  <a:srgbClr val="FFFBE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Κατάσταση αποτελεσμάτων χρήσης</a:t>
            </a:r>
          </a:p>
          <a:p>
            <a:pPr marL="453387" lvl="1" indent="-226693" algn="l">
              <a:lnSpc>
                <a:spcPts val="2729"/>
              </a:lnSpc>
              <a:buFont typeface="Arial"/>
              <a:buChar char="•"/>
            </a:pPr>
            <a:r>
              <a:rPr lang="en-US" sz="2099" spc="-75">
                <a:solidFill>
                  <a:srgbClr val="FFFBE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Ανάλυση Παγίων στοιχείων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84122" y="1009650"/>
            <a:ext cx="5754870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9"/>
              </a:lnSpc>
            </a:pPr>
            <a:r>
              <a:rPr lang="en-US" sz="2599" b="1" spc="-93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Προτεινόμενα θέματα Εργασίας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44512" y="3761502"/>
            <a:ext cx="5214904" cy="421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7" lvl="1" indent="-226693" algn="l">
              <a:lnSpc>
                <a:spcPts val="2729"/>
              </a:lnSpc>
              <a:buFont typeface="Arial"/>
              <a:buChar char="•"/>
            </a:pPr>
            <a:r>
              <a:rPr lang="en-US" sz="2099" spc="-75">
                <a:solidFill>
                  <a:srgbClr val="FFFBE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Η σημασία της λογιστικής στην οικονομική αξιολόγηση των επιχειρήσεων</a:t>
            </a:r>
          </a:p>
          <a:p>
            <a:pPr marL="453387" lvl="1" indent="-226693" algn="l">
              <a:lnSpc>
                <a:spcPts val="2729"/>
              </a:lnSpc>
              <a:buFont typeface="Arial"/>
              <a:buChar char="•"/>
            </a:pPr>
            <a:r>
              <a:rPr lang="en-US" sz="2099" spc="-75">
                <a:solidFill>
                  <a:srgbClr val="FFFBE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Οι βασικές λογιστικές αρχές και η εφαρμογή τους στην πράξη επιλέγοντας  μια εταιρεία για την ανάλυση.</a:t>
            </a:r>
          </a:p>
          <a:p>
            <a:pPr marL="453387" lvl="1" indent="-226693" algn="l">
              <a:lnSpc>
                <a:spcPts val="2729"/>
              </a:lnSpc>
              <a:buFont typeface="Arial"/>
              <a:buChar char="•"/>
            </a:pPr>
            <a:r>
              <a:rPr lang="en-US" sz="2099" spc="-75">
                <a:solidFill>
                  <a:srgbClr val="FFFBE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Διαφορές απλογραφικού και διπλογραφικού συστήματος.</a:t>
            </a:r>
          </a:p>
          <a:p>
            <a:pPr marL="453387" lvl="1" indent="-226693" algn="l">
              <a:lnSpc>
                <a:spcPts val="2729"/>
              </a:lnSpc>
              <a:buFont typeface="Arial"/>
              <a:buChar char="•"/>
            </a:pPr>
            <a:r>
              <a:rPr lang="en-US" sz="2099" spc="-75">
                <a:solidFill>
                  <a:srgbClr val="FFFBE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Η συμβολή της νέας τεχνολογίας στην λογιστική των εταιρειών.</a:t>
            </a:r>
          </a:p>
          <a:p>
            <a:pPr algn="l">
              <a:lnSpc>
                <a:spcPts val="2209"/>
              </a:lnSpc>
            </a:pPr>
            <a:endParaRPr lang="en-US" sz="2099" spc="-75">
              <a:solidFill>
                <a:srgbClr val="FFFBE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2209"/>
              </a:lnSpc>
            </a:pPr>
            <a:endParaRPr lang="en-US" sz="2099" spc="-75">
              <a:solidFill>
                <a:srgbClr val="FFFBE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algn="l">
              <a:lnSpc>
                <a:spcPts val="1820"/>
              </a:lnSpc>
            </a:pPr>
            <a:endParaRPr lang="en-US" sz="2099" spc="-75">
              <a:solidFill>
                <a:srgbClr val="FFFBE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835318" y="9576030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335404"/>
            <a:ext cx="9137279" cy="3205508"/>
            <a:chOff x="0" y="0"/>
            <a:chExt cx="4748723" cy="16659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48723" cy="1665930"/>
            </a:xfrm>
            <a:custGeom>
              <a:avLst/>
              <a:gdLst/>
              <a:ahLst/>
              <a:cxnLst/>
              <a:rect l="l" t="t" r="r" b="b"/>
              <a:pathLst>
                <a:path w="4748723" h="1665930">
                  <a:moveTo>
                    <a:pt x="30502" y="0"/>
                  </a:moveTo>
                  <a:lnTo>
                    <a:pt x="4718221" y="0"/>
                  </a:lnTo>
                  <a:cubicBezTo>
                    <a:pt x="4726310" y="0"/>
                    <a:pt x="4734069" y="3214"/>
                    <a:pt x="4739789" y="8934"/>
                  </a:cubicBezTo>
                  <a:cubicBezTo>
                    <a:pt x="4745509" y="14654"/>
                    <a:pt x="4748723" y="22413"/>
                    <a:pt x="4748723" y="30502"/>
                  </a:cubicBezTo>
                  <a:lnTo>
                    <a:pt x="4748723" y="1635428"/>
                  </a:lnTo>
                  <a:cubicBezTo>
                    <a:pt x="4748723" y="1652274"/>
                    <a:pt x="4735066" y="1665930"/>
                    <a:pt x="4718221" y="1665930"/>
                  </a:cubicBezTo>
                  <a:lnTo>
                    <a:pt x="30502" y="1665930"/>
                  </a:lnTo>
                  <a:cubicBezTo>
                    <a:pt x="22413" y="1665930"/>
                    <a:pt x="14654" y="1662717"/>
                    <a:pt x="8934" y="1656996"/>
                  </a:cubicBezTo>
                  <a:cubicBezTo>
                    <a:pt x="3214" y="1651276"/>
                    <a:pt x="0" y="1643518"/>
                    <a:pt x="0" y="1635428"/>
                  </a:cubicBezTo>
                  <a:lnTo>
                    <a:pt x="0" y="30502"/>
                  </a:lnTo>
                  <a:cubicBezTo>
                    <a:pt x="0" y="22413"/>
                    <a:pt x="3214" y="14654"/>
                    <a:pt x="8934" y="8934"/>
                  </a:cubicBezTo>
                  <a:cubicBezTo>
                    <a:pt x="14654" y="3214"/>
                    <a:pt x="22413" y="0"/>
                    <a:pt x="30502" y="0"/>
                  </a:cubicBezTo>
                  <a:close/>
                </a:path>
              </a:pathLst>
            </a:custGeom>
            <a:blipFill>
              <a:blip r:embed="rId2"/>
              <a:stretch>
                <a:fillRect t="-44957" b="-4495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9258300"/>
            <a:ext cx="9137279" cy="1028700"/>
            <a:chOff x="0" y="0"/>
            <a:chExt cx="2406526" cy="2709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6526" cy="270933"/>
            </a:xfrm>
            <a:custGeom>
              <a:avLst/>
              <a:gdLst/>
              <a:ahLst/>
              <a:cxnLst/>
              <a:rect l="l" t="t" r="r" b="b"/>
              <a:pathLst>
                <a:path w="2406526" h="270933">
                  <a:moveTo>
                    <a:pt x="0" y="0"/>
                  </a:moveTo>
                  <a:lnTo>
                    <a:pt x="2406526" y="0"/>
                  </a:lnTo>
                  <a:lnTo>
                    <a:pt x="2406526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FBE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57150"/>
              <a:ext cx="2406526" cy="213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4089466" y="1647529"/>
            <a:ext cx="13169834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581062" y="5553387"/>
            <a:ext cx="13169834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6266565" y="1032500"/>
            <a:ext cx="5754870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 b="1" spc="-100" dirty="0" err="1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Διάρθρωση</a:t>
            </a:r>
            <a:r>
              <a:rPr lang="en-US" sz="2799" b="1" spc="-100" dirty="0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</a:t>
            </a:r>
            <a:r>
              <a:rPr lang="en-US" sz="2799" b="1" spc="-100" dirty="0" err="1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Εργ</a:t>
            </a:r>
            <a:r>
              <a:rPr lang="en-US" sz="2799" b="1" spc="-100" dirty="0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ασίας</a:t>
            </a:r>
          </a:p>
          <a:p>
            <a:pPr algn="l">
              <a:lnSpc>
                <a:spcPts val="2859"/>
              </a:lnSpc>
            </a:pPr>
            <a:endParaRPr lang="en-US" sz="2799" b="1" spc="-100" dirty="0">
              <a:solidFill>
                <a:srgbClr val="FFFBEF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72331" y="2522002"/>
            <a:ext cx="12600236" cy="2731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 spc="-86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■Περίληψη και λέξεις κλειδιά.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 spc="-86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■Εισαγωγή(σκοπός της εργασίας).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 spc="-86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■Μεθοδολογία (Θεωρητικό και εμπειρικό υπόβαθρο).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 spc="-86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■Δομή της εργασίας ανά κεφάλαιο.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 spc="-86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■Συμπεράσματα- Σχόλια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 spc="-86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■Βιβλιογραφία: Επιστημονικά συγγράμματα, άρθρα και επίσημες πηγές. (Google scholar)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 spc="-86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■Power-point:12-15 διαφάνειες πολύ περιεκτικές.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03978" y="9239250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569" y="1033462"/>
            <a:ext cx="5003064" cy="8229600"/>
            <a:chOff x="0" y="0"/>
            <a:chExt cx="2600135" cy="42769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00135" cy="4276994"/>
            </a:xfrm>
            <a:custGeom>
              <a:avLst/>
              <a:gdLst/>
              <a:ahLst/>
              <a:cxnLst/>
              <a:rect l="l" t="t" r="r" b="b"/>
              <a:pathLst>
                <a:path w="2600135" h="4276994">
                  <a:moveTo>
                    <a:pt x="55708" y="0"/>
                  </a:moveTo>
                  <a:lnTo>
                    <a:pt x="2544428" y="0"/>
                  </a:lnTo>
                  <a:cubicBezTo>
                    <a:pt x="2575194" y="0"/>
                    <a:pt x="2600135" y="24941"/>
                    <a:pt x="2600135" y="55708"/>
                  </a:cubicBezTo>
                  <a:lnTo>
                    <a:pt x="2600135" y="4221286"/>
                  </a:lnTo>
                  <a:cubicBezTo>
                    <a:pt x="2600135" y="4252053"/>
                    <a:pt x="2575194" y="4276994"/>
                    <a:pt x="2544428" y="4276994"/>
                  </a:cubicBezTo>
                  <a:lnTo>
                    <a:pt x="55708" y="4276994"/>
                  </a:lnTo>
                  <a:cubicBezTo>
                    <a:pt x="24941" y="4276994"/>
                    <a:pt x="0" y="4252053"/>
                    <a:pt x="0" y="4221286"/>
                  </a:cubicBezTo>
                  <a:lnTo>
                    <a:pt x="0" y="55708"/>
                  </a:lnTo>
                  <a:cubicBezTo>
                    <a:pt x="0" y="24941"/>
                    <a:pt x="24941" y="0"/>
                    <a:pt x="55708" y="0"/>
                  </a:cubicBezTo>
                  <a:close/>
                </a:path>
              </a:pathLst>
            </a:custGeom>
            <a:blipFill>
              <a:blip r:embed="rId2"/>
              <a:stretch>
                <a:fillRect l="-4796" r="-479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7259300" y="1028700"/>
            <a:ext cx="1028700" cy="8229600"/>
            <a:chOff x="0" y="0"/>
            <a:chExt cx="270933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" cy="2167467"/>
            </a:xfrm>
            <a:custGeom>
              <a:avLst/>
              <a:gdLst/>
              <a:ahLst/>
              <a:cxnLst/>
              <a:rect l="l" t="t" r="r" b="b"/>
              <a:pathLst>
                <a:path w="270933" h="2167467">
                  <a:moveTo>
                    <a:pt x="0" y="0"/>
                  </a:moveTo>
                  <a:lnTo>
                    <a:pt x="270933" y="0"/>
                  </a:lnTo>
                  <a:lnTo>
                    <a:pt x="27093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BE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57150"/>
              <a:ext cx="270933" cy="2110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8595497" y="9538610"/>
            <a:ext cx="3071761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217367" y="6409991"/>
            <a:ext cx="6371842" cy="3384095"/>
            <a:chOff x="0" y="0"/>
            <a:chExt cx="3311501" cy="17587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11501" cy="1758743"/>
            </a:xfrm>
            <a:custGeom>
              <a:avLst/>
              <a:gdLst/>
              <a:ahLst/>
              <a:cxnLst/>
              <a:rect l="l" t="t" r="r" b="b"/>
              <a:pathLst>
                <a:path w="3311501" h="1758743">
                  <a:moveTo>
                    <a:pt x="43741" y="0"/>
                  </a:moveTo>
                  <a:lnTo>
                    <a:pt x="3267760" y="0"/>
                  </a:lnTo>
                  <a:cubicBezTo>
                    <a:pt x="3291918" y="0"/>
                    <a:pt x="3311501" y="19583"/>
                    <a:pt x="3311501" y="43741"/>
                  </a:cubicBezTo>
                  <a:lnTo>
                    <a:pt x="3311501" y="1715002"/>
                  </a:lnTo>
                  <a:cubicBezTo>
                    <a:pt x="3311501" y="1739160"/>
                    <a:pt x="3291918" y="1758743"/>
                    <a:pt x="3267760" y="1758743"/>
                  </a:cubicBezTo>
                  <a:lnTo>
                    <a:pt x="43741" y="1758743"/>
                  </a:lnTo>
                  <a:cubicBezTo>
                    <a:pt x="32140" y="1758743"/>
                    <a:pt x="21014" y="1754135"/>
                    <a:pt x="12811" y="1745932"/>
                  </a:cubicBezTo>
                  <a:cubicBezTo>
                    <a:pt x="4608" y="1737729"/>
                    <a:pt x="0" y="1726603"/>
                    <a:pt x="0" y="1715002"/>
                  </a:cubicBezTo>
                  <a:lnTo>
                    <a:pt x="0" y="43741"/>
                  </a:lnTo>
                  <a:cubicBezTo>
                    <a:pt x="0" y="19583"/>
                    <a:pt x="19583" y="0"/>
                    <a:pt x="43741" y="0"/>
                  </a:cubicBezTo>
                  <a:close/>
                </a:path>
              </a:pathLst>
            </a:custGeom>
            <a:blipFill>
              <a:blip r:embed="rId3"/>
              <a:stretch>
                <a:fillRect t="-2955" b="-295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852656" y="1966371"/>
            <a:ext cx="6385477" cy="397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6" lvl="1" indent="-237488" algn="ctr">
              <a:lnSpc>
                <a:spcPts val="2859"/>
              </a:lnSpc>
              <a:buFont typeface="Arial"/>
              <a:buChar char="•"/>
            </a:pPr>
            <a:r>
              <a:rPr lang="en-US" sz="2199" b="1" spc="-79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Εκτίμηση ισολογισμού, κατάστασης ταμειακών ροών και ΚΑΧ.</a:t>
            </a:r>
          </a:p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 b="1" spc="-79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• Κριτική σκέψη για την ανάλυση δεδομένων μιας επιχείρησης(κύκλος εργασιών, ταξινόμηση) </a:t>
            </a:r>
          </a:p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 b="1" spc="-79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• Διαχείριση χρόνου και προτεραιοτήτων</a:t>
            </a:r>
          </a:p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 b="1" spc="-79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• Άσκηση κριτικής και αυτοκριτικής</a:t>
            </a:r>
          </a:p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 b="1" spc="-79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• Προαγωγή της δημιουργικής και ελεύθερης σκέψης</a:t>
            </a:r>
          </a:p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 b="1" spc="-79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• Αναλυτική σκέψη μέσα από την κατανόηση οικονομικών καταστάσεων.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560705"/>
            <a:ext cx="8115300" cy="46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9"/>
              </a:lnSpc>
              <a:spcBef>
                <a:spcPct val="0"/>
              </a:spcBef>
            </a:pPr>
            <a:r>
              <a:rPr lang="en-US" sz="2899" b="1" spc="-104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Περιγραφή Μαθήματος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38133" y="4808220"/>
            <a:ext cx="5529892" cy="445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29"/>
              </a:lnSpc>
              <a:spcBef>
                <a:spcPct val="0"/>
              </a:spcBef>
            </a:pPr>
            <a:r>
              <a:rPr lang="en-US" sz="2099" b="1" spc="-75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• Επίλυση προβλημάτων και ερμηνεία αριθμών</a:t>
            </a:r>
          </a:p>
          <a:p>
            <a:pPr algn="ctr">
              <a:lnSpc>
                <a:spcPts val="2729"/>
              </a:lnSpc>
              <a:spcBef>
                <a:spcPct val="0"/>
              </a:spcBef>
            </a:pPr>
            <a:r>
              <a:rPr lang="en-US" sz="2099" b="1" spc="-75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• Εξοικείωση με φορολογικά ζητήματα </a:t>
            </a:r>
          </a:p>
          <a:p>
            <a:pPr algn="ctr">
              <a:lnSpc>
                <a:spcPts val="2729"/>
              </a:lnSpc>
              <a:spcBef>
                <a:spcPct val="0"/>
              </a:spcBef>
            </a:pPr>
            <a:r>
              <a:rPr lang="en-US" sz="2099" b="1" spc="-75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• Οργανωτική ικανότητα μέσα από την κατάρτιση και τήρηση αρχείων</a:t>
            </a:r>
          </a:p>
          <a:p>
            <a:pPr algn="ctr">
              <a:lnSpc>
                <a:spcPts val="2729"/>
              </a:lnSpc>
              <a:spcBef>
                <a:spcPct val="0"/>
              </a:spcBef>
            </a:pPr>
            <a:r>
              <a:rPr lang="en-US" sz="2099" b="1" spc="-75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• Οι φοιτητές μέσα από την διδασκαλία θα μπορούν να χρησιμοποιούν την λογιστική πληροφόρηση για επιχειρηματικές αποφάσεις. </a:t>
            </a:r>
          </a:p>
          <a:p>
            <a:pPr algn="ctr">
              <a:lnSpc>
                <a:spcPts val="2729"/>
              </a:lnSpc>
              <a:spcBef>
                <a:spcPct val="0"/>
              </a:spcBef>
            </a:pPr>
            <a:r>
              <a:rPr lang="en-US" sz="2099" b="1" spc="-75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• Χρήση ψηφιακών εργαλείων λογιστικής και λογισμικών (Epsilon Net) </a:t>
            </a:r>
          </a:p>
          <a:p>
            <a:pPr algn="ctr">
              <a:lnSpc>
                <a:spcPts val="2729"/>
              </a:lnSpc>
              <a:spcBef>
                <a:spcPct val="0"/>
              </a:spcBef>
            </a:pPr>
            <a:r>
              <a:rPr lang="en-US" sz="2099" b="1" spc="-75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• Αυτόνομη ή Ομαδική εργασία και παρουσίαση της.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58846" y="9775036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F3F3F3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554479" y="5603665"/>
            <a:ext cx="1975715" cy="3649873"/>
            <a:chOff x="0" y="0"/>
            <a:chExt cx="520353" cy="9612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0353" cy="961283"/>
            </a:xfrm>
            <a:custGeom>
              <a:avLst/>
              <a:gdLst/>
              <a:ahLst/>
              <a:cxnLst/>
              <a:rect l="l" t="t" r="r" b="b"/>
              <a:pathLst>
                <a:path w="520353" h="961283">
                  <a:moveTo>
                    <a:pt x="0" y="0"/>
                  </a:moveTo>
                  <a:lnTo>
                    <a:pt x="520353" y="0"/>
                  </a:lnTo>
                  <a:lnTo>
                    <a:pt x="520353" y="961283"/>
                  </a:lnTo>
                  <a:lnTo>
                    <a:pt x="0" y="961283"/>
                  </a:lnTo>
                  <a:close/>
                </a:path>
              </a:pathLst>
            </a:custGeom>
            <a:solidFill>
              <a:srgbClr val="FFFB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520353" cy="904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220" y="1001538"/>
            <a:ext cx="4717791" cy="2931107"/>
            <a:chOff x="0" y="0"/>
            <a:chExt cx="2451877" cy="15233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51877" cy="1523322"/>
            </a:xfrm>
            <a:custGeom>
              <a:avLst/>
              <a:gdLst/>
              <a:ahLst/>
              <a:cxnLst/>
              <a:rect l="l" t="t" r="r" b="b"/>
              <a:pathLst>
                <a:path w="2451877" h="1523322">
                  <a:moveTo>
                    <a:pt x="59076" y="0"/>
                  </a:moveTo>
                  <a:lnTo>
                    <a:pt x="2392800" y="0"/>
                  </a:lnTo>
                  <a:cubicBezTo>
                    <a:pt x="2408468" y="0"/>
                    <a:pt x="2423495" y="6224"/>
                    <a:pt x="2434574" y="17303"/>
                  </a:cubicBezTo>
                  <a:cubicBezTo>
                    <a:pt x="2445653" y="28382"/>
                    <a:pt x="2451877" y="43408"/>
                    <a:pt x="2451877" y="59076"/>
                  </a:cubicBezTo>
                  <a:lnTo>
                    <a:pt x="2451877" y="1464246"/>
                  </a:lnTo>
                  <a:cubicBezTo>
                    <a:pt x="2451877" y="1479913"/>
                    <a:pt x="2445653" y="1494940"/>
                    <a:pt x="2434574" y="1506019"/>
                  </a:cubicBezTo>
                  <a:cubicBezTo>
                    <a:pt x="2423495" y="1517098"/>
                    <a:pt x="2408468" y="1523322"/>
                    <a:pt x="2392800" y="1523322"/>
                  </a:cubicBezTo>
                  <a:lnTo>
                    <a:pt x="59076" y="1523322"/>
                  </a:lnTo>
                  <a:cubicBezTo>
                    <a:pt x="43408" y="1523322"/>
                    <a:pt x="28382" y="1517098"/>
                    <a:pt x="17303" y="1506019"/>
                  </a:cubicBezTo>
                  <a:cubicBezTo>
                    <a:pt x="6224" y="1494940"/>
                    <a:pt x="0" y="1479913"/>
                    <a:pt x="0" y="1464246"/>
                  </a:cubicBezTo>
                  <a:lnTo>
                    <a:pt x="0" y="59076"/>
                  </a:lnTo>
                  <a:cubicBezTo>
                    <a:pt x="0" y="43408"/>
                    <a:pt x="6224" y="28382"/>
                    <a:pt x="17303" y="17303"/>
                  </a:cubicBezTo>
                  <a:cubicBezTo>
                    <a:pt x="28382" y="6224"/>
                    <a:pt x="43408" y="0"/>
                    <a:pt x="59076" y="0"/>
                  </a:cubicBezTo>
                  <a:close/>
                </a:path>
              </a:pathLst>
            </a:custGeom>
            <a:blipFill>
              <a:blip r:embed="rId2"/>
              <a:stretch>
                <a:fillRect t="-3618" b="-3618"/>
              </a:stretch>
            </a:blipFill>
          </p:spPr>
        </p:sp>
      </p:grpSp>
      <p:sp>
        <p:nvSpPr>
          <p:cNvPr id="7" name="AutoShape 7"/>
          <p:cNvSpPr/>
          <p:nvPr/>
        </p:nvSpPr>
        <p:spPr>
          <a:xfrm>
            <a:off x="1028731" y="4371068"/>
            <a:ext cx="9701843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028220" y="10126103"/>
            <a:ext cx="9701843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11978349" y="5603665"/>
            <a:ext cx="5280951" cy="3654635"/>
            <a:chOff x="0" y="0"/>
            <a:chExt cx="2744556" cy="189934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44556" cy="1899346"/>
            </a:xfrm>
            <a:custGeom>
              <a:avLst/>
              <a:gdLst/>
              <a:ahLst/>
              <a:cxnLst/>
              <a:rect l="l" t="t" r="r" b="b"/>
              <a:pathLst>
                <a:path w="2744556" h="1899346">
                  <a:moveTo>
                    <a:pt x="52776" y="0"/>
                  </a:moveTo>
                  <a:lnTo>
                    <a:pt x="2691779" y="0"/>
                  </a:lnTo>
                  <a:cubicBezTo>
                    <a:pt x="2705776" y="0"/>
                    <a:pt x="2719200" y="5560"/>
                    <a:pt x="2729098" y="15458"/>
                  </a:cubicBezTo>
                  <a:cubicBezTo>
                    <a:pt x="2738995" y="25355"/>
                    <a:pt x="2744556" y="38779"/>
                    <a:pt x="2744556" y="52776"/>
                  </a:cubicBezTo>
                  <a:lnTo>
                    <a:pt x="2744556" y="1846569"/>
                  </a:lnTo>
                  <a:cubicBezTo>
                    <a:pt x="2744556" y="1875717"/>
                    <a:pt x="2720927" y="1899346"/>
                    <a:pt x="2691779" y="1899346"/>
                  </a:cubicBezTo>
                  <a:lnTo>
                    <a:pt x="52776" y="1899346"/>
                  </a:lnTo>
                  <a:cubicBezTo>
                    <a:pt x="38779" y="1899346"/>
                    <a:pt x="25355" y="1893785"/>
                    <a:pt x="15458" y="1883888"/>
                  </a:cubicBezTo>
                  <a:cubicBezTo>
                    <a:pt x="5560" y="1873990"/>
                    <a:pt x="0" y="1860566"/>
                    <a:pt x="0" y="1846569"/>
                  </a:cubicBezTo>
                  <a:lnTo>
                    <a:pt x="0" y="52776"/>
                  </a:lnTo>
                  <a:cubicBezTo>
                    <a:pt x="0" y="38779"/>
                    <a:pt x="5560" y="25355"/>
                    <a:pt x="15458" y="15458"/>
                  </a:cubicBezTo>
                  <a:cubicBezTo>
                    <a:pt x="25355" y="5560"/>
                    <a:pt x="38779" y="0"/>
                    <a:pt x="52776" y="0"/>
                  </a:cubicBezTo>
                  <a:close/>
                </a:path>
              </a:pathLst>
            </a:custGeom>
            <a:blipFill>
              <a:blip r:embed="rId3"/>
              <a:stretch>
                <a:fillRect l="-1935" r="-1935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6244182" y="1474577"/>
            <a:ext cx="7813477" cy="54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 b="1" spc="-122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Περιγρ</a:t>
            </a:r>
            <a:r>
              <a:rPr lang="en-US" sz="3399" b="1" spc="-122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αφή</a:t>
            </a:r>
            <a:r>
              <a:rPr lang="el-GR" sz="3399" b="1" spc="-122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των ενοτήτων</a:t>
            </a:r>
            <a:endParaRPr lang="en-US" sz="3399" b="1" spc="-122" dirty="0">
              <a:solidFill>
                <a:srgbClr val="FFFBEF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31" y="4659292"/>
            <a:ext cx="9122220" cy="532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1.Κατηγορίες οικονομικής μονάδας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2. Διακρίσεις της Λογιστικής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3. Έννοιες και σκοπούς της Λογιστικής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4. Βασικές Αρχές Λογιστικής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5. Απογραφή – Ισολογισμός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6. Λογιστικά Γεγονότα και λογιστικά σφάλματα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7. Μετασχηματισμούς της λογιστικής ισότητας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8. Πάγιο και Κυκλοφορούν Ενεργητικό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9. Παθητικό της Επιχείρησης και Ιδία Κεφάλαια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10. Ημερολόγιο- Καθολικό και Ισοζύγιο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11. Εγγραφές και κανόνες λειτουργίας των λογαριασμών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12. Εγγραφές τέλους χρήσης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13. Προσδιορισμό του αποτελέσματος χρήσης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43739" y="9663092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F3F3F3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87100" y="4152900"/>
            <a:ext cx="9113797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4587101" y="9553644"/>
            <a:ext cx="9113797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6762167" y="1390315"/>
            <a:ext cx="4710631" cy="2373221"/>
            <a:chOff x="0" y="0"/>
            <a:chExt cx="2448155" cy="12333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48155" cy="1233384"/>
            </a:xfrm>
            <a:custGeom>
              <a:avLst/>
              <a:gdLst/>
              <a:ahLst/>
              <a:cxnLst/>
              <a:rect l="l" t="t" r="r" b="b"/>
              <a:pathLst>
                <a:path w="2448155" h="1233384">
                  <a:moveTo>
                    <a:pt x="59166" y="0"/>
                  </a:moveTo>
                  <a:lnTo>
                    <a:pt x="2388989" y="0"/>
                  </a:lnTo>
                  <a:cubicBezTo>
                    <a:pt x="2404681" y="0"/>
                    <a:pt x="2419730" y="6234"/>
                    <a:pt x="2430826" y="17329"/>
                  </a:cubicBezTo>
                  <a:cubicBezTo>
                    <a:pt x="2441922" y="28425"/>
                    <a:pt x="2448155" y="43474"/>
                    <a:pt x="2448155" y="59166"/>
                  </a:cubicBezTo>
                  <a:lnTo>
                    <a:pt x="2448155" y="1174218"/>
                  </a:lnTo>
                  <a:cubicBezTo>
                    <a:pt x="2448155" y="1189909"/>
                    <a:pt x="2441922" y="1204958"/>
                    <a:pt x="2430826" y="1216054"/>
                  </a:cubicBezTo>
                  <a:cubicBezTo>
                    <a:pt x="2419730" y="1227150"/>
                    <a:pt x="2404681" y="1233384"/>
                    <a:pt x="2388989" y="1233384"/>
                  </a:cubicBezTo>
                  <a:lnTo>
                    <a:pt x="59166" y="1233384"/>
                  </a:lnTo>
                  <a:cubicBezTo>
                    <a:pt x="43474" y="1233384"/>
                    <a:pt x="28425" y="1227150"/>
                    <a:pt x="17329" y="1216054"/>
                  </a:cubicBezTo>
                  <a:cubicBezTo>
                    <a:pt x="6234" y="1204958"/>
                    <a:pt x="0" y="1189909"/>
                    <a:pt x="0" y="1174218"/>
                  </a:cubicBezTo>
                  <a:lnTo>
                    <a:pt x="0" y="59166"/>
                  </a:lnTo>
                  <a:cubicBezTo>
                    <a:pt x="0" y="43474"/>
                    <a:pt x="6234" y="28425"/>
                    <a:pt x="17329" y="17329"/>
                  </a:cubicBezTo>
                  <a:cubicBezTo>
                    <a:pt x="28425" y="6234"/>
                    <a:pt x="43474" y="0"/>
                    <a:pt x="59166" y="0"/>
                  </a:cubicBezTo>
                  <a:close/>
                </a:path>
              </a:pathLst>
            </a:custGeom>
            <a:blipFill>
              <a:blip r:embed="rId2"/>
              <a:stretch>
                <a:fillRect t="-16122" b="-16122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4534271" y="4779178"/>
            <a:ext cx="8821446" cy="450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5" lvl="1" indent="-269872" algn="ctr">
              <a:lnSpc>
                <a:spcPts val="3249"/>
              </a:lnSpc>
              <a:buFont typeface="Arial"/>
              <a:buChar char="•"/>
            </a:pPr>
            <a:r>
              <a:rPr lang="en-US" sz="2499" b="1" spc="-89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Ειδικές</a:t>
            </a:r>
            <a:r>
              <a:rPr lang="en-US" sz="2499" b="1" spc="-89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2499" b="1" spc="-89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δρ</a:t>
            </a:r>
            <a:r>
              <a:rPr lang="en-US" sz="2499" b="1" spc="-89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αστηριότητες για την εξοικείωση των φοιτητών. </a:t>
            </a:r>
          </a:p>
          <a:p>
            <a:pPr marL="539745" lvl="1" indent="-269872" algn="ctr">
              <a:lnSpc>
                <a:spcPts val="3249"/>
              </a:lnSpc>
              <a:buFont typeface="Arial"/>
              <a:buChar char="•"/>
            </a:pPr>
            <a:r>
              <a:rPr lang="en-US" sz="2499" b="1" spc="-89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Συγκεκριμέν</a:t>
            </a:r>
            <a:r>
              <a:rPr lang="en-US" sz="2499" b="1" spc="-89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α, οι φοιτητές θα μπορέσουν να εξοικειωθούν με παίγνια προσομοίωσης πραγματικής επιχειρηματικής λειτουργίας (Business Games), όπου οι συμμετέχοντες θα έχουν την ευκαιρία να διαχειρίζονται μια εικονική επιχείρηση σε ανταγωνιστικό ή συνεργατικό περιβάλλον.</a:t>
            </a:r>
          </a:p>
          <a:p>
            <a:pPr marL="539745" lvl="1" indent="-269872" algn="ctr">
              <a:lnSpc>
                <a:spcPts val="3249"/>
              </a:lnSpc>
              <a:buFont typeface="Arial"/>
              <a:buChar char="•"/>
            </a:pPr>
            <a:r>
              <a:rPr lang="en-US" sz="2499" b="1" spc="-89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2499" b="1" spc="-89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Έτσι</a:t>
            </a:r>
            <a:r>
              <a:rPr lang="en-US" sz="2499" b="1" spc="-89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, θα μπ</a:t>
            </a:r>
            <a:r>
              <a:rPr lang="en-US" sz="2499" b="1" spc="-89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ορέσουν</a:t>
            </a:r>
            <a:r>
              <a:rPr lang="en-US" sz="2499" b="1" spc="-89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να </a:t>
            </a:r>
            <a:r>
              <a:rPr lang="en-US" sz="2499" b="1" spc="-89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εκτιμήσουν</a:t>
            </a:r>
            <a:r>
              <a:rPr lang="en-US" sz="2499" b="1" spc="-89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και να ανα</a:t>
            </a:r>
            <a:r>
              <a:rPr lang="en-US" sz="2499" b="1" spc="-89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λύσουν</a:t>
            </a:r>
            <a:r>
              <a:rPr lang="en-US" sz="2499" b="1" spc="-89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α</a:t>
            </a:r>
            <a:r>
              <a:rPr lang="en-US" sz="2499" b="1" spc="-89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ρκετούς</a:t>
            </a:r>
            <a:r>
              <a:rPr lang="en-US" sz="2499" b="1" spc="-89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2499" b="1" spc="-89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λογιστικούς</a:t>
            </a:r>
            <a:r>
              <a:rPr lang="en-US" sz="2499" b="1" spc="-89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2499" b="1" spc="-89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δείκτες</a:t>
            </a:r>
            <a:r>
              <a:rPr lang="en-US" sz="2499" b="1" spc="-89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π</a:t>
            </a:r>
            <a:r>
              <a:rPr lang="en-US" sz="2499" b="1" spc="-89" dirty="0" err="1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ράγμ</a:t>
            </a:r>
            <a:r>
              <a:rPr lang="en-US" sz="2499" b="1" spc="-89" dirty="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α που θα συμβάλλει στην ανάπτυξη των δεξιοτήτων τους.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882506" y="9806910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F3F3F3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12E2F0-FB20-36C9-2259-1F14F5C948BD}"/>
              </a:ext>
            </a:extLst>
          </p:cNvPr>
          <p:cNvSpPr txBox="1"/>
          <p:nvPr/>
        </p:nvSpPr>
        <p:spPr>
          <a:xfrm>
            <a:off x="6629400" y="354622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Σκοπός του μαθήματος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086350" y="1540808"/>
            <a:ext cx="8115300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5086350" y="9263062"/>
            <a:ext cx="8115300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337202" y="3915409"/>
            <a:ext cx="7241973" cy="1228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9"/>
              </a:lnSpc>
            </a:pPr>
            <a:r>
              <a:rPr lang="en-US" sz="3799" spc="-136">
                <a:solidFill>
                  <a:srgbClr val="FFFBEF"/>
                </a:solidFill>
                <a:latin typeface="Noto Serif"/>
                <a:ea typeface="Noto Serif"/>
                <a:cs typeface="Noto Serif"/>
                <a:sym typeface="Noto Serif"/>
              </a:rPr>
              <a:t>Σας ευχαριστώ πολύ για την προσοχή σας!!!</a:t>
            </a:r>
          </a:p>
        </p:txBody>
      </p:sp>
      <p:sp>
        <p:nvSpPr>
          <p:cNvPr id="5" name="Freeform 5"/>
          <p:cNvSpPr/>
          <p:nvPr/>
        </p:nvSpPr>
        <p:spPr>
          <a:xfrm>
            <a:off x="6255692" y="7081087"/>
            <a:ext cx="704242" cy="704242"/>
          </a:xfrm>
          <a:custGeom>
            <a:avLst/>
            <a:gdLst/>
            <a:ahLst/>
            <a:cxnLst/>
            <a:rect l="l" t="t" r="r" b="b"/>
            <a:pathLst>
              <a:path w="704242" h="704242">
                <a:moveTo>
                  <a:pt x="0" y="0"/>
                </a:moveTo>
                <a:lnTo>
                  <a:pt x="704242" y="0"/>
                </a:lnTo>
                <a:lnTo>
                  <a:pt x="704242" y="704242"/>
                </a:lnTo>
                <a:lnTo>
                  <a:pt x="0" y="70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103432" y="7180478"/>
            <a:ext cx="4081136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3F3F3"/>
                </a:solidFill>
                <a:latin typeface="Noto Serif"/>
                <a:ea typeface="Noto Serif"/>
                <a:cs typeface="Noto Serif"/>
                <a:sym typeface="Noto Serif"/>
              </a:rPr>
              <a:t>v.kremastioti@go.uop.gr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184568" y="9698150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F3F3F3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585</Words>
  <Application>Microsoft Office PowerPoint</Application>
  <PresentationFormat>Προσαρμογή</PresentationFormat>
  <Paragraphs>84</Paragraphs>
  <Slides>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7" baseType="lpstr">
      <vt:lpstr>Bricolage Grotesque Bold</vt:lpstr>
      <vt:lpstr>Noto Serif Display Bold</vt:lpstr>
      <vt:lpstr>Noto Serif</vt:lpstr>
      <vt:lpstr>Noto Serif Bold</vt:lpstr>
      <vt:lpstr>Calibri</vt:lpstr>
      <vt:lpstr>Bricolage Grotesque</vt:lpstr>
      <vt:lpstr>Arial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Γενικές Αρχές Λογιστικής</dc:title>
  <dc:creator>user</dc:creator>
  <cp:lastModifiedBy>user</cp:lastModifiedBy>
  <cp:revision>3</cp:revision>
  <dcterms:created xsi:type="dcterms:W3CDTF">2006-08-16T00:00:00Z</dcterms:created>
  <dcterms:modified xsi:type="dcterms:W3CDTF">2025-09-30T08:17:06Z</dcterms:modified>
  <dc:identifier>DAGzUeb4VMY</dc:identifier>
</cp:coreProperties>
</file>