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7" r:id="rId2"/>
    <p:sldId id="325" r:id="rId3"/>
    <p:sldId id="260" r:id="rId4"/>
    <p:sldId id="261" r:id="rId5"/>
    <p:sldId id="265" r:id="rId6"/>
    <p:sldId id="266" r:id="rId7"/>
    <p:sldId id="267" r:id="rId8"/>
    <p:sldId id="268" r:id="rId9"/>
    <p:sldId id="269" r:id="rId10"/>
    <p:sldId id="270" r:id="rId11"/>
    <p:sldId id="272" r:id="rId12"/>
    <p:sldId id="274" r:id="rId13"/>
    <p:sldId id="275" r:id="rId14"/>
    <p:sldId id="276" r:id="rId15"/>
    <p:sldId id="281" r:id="rId16"/>
    <p:sldId id="285"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28" r:id="rId31"/>
    <p:sldId id="329" r:id="rId32"/>
    <p:sldId id="330" r:id="rId33"/>
    <p:sldId id="331" r:id="rId34"/>
    <p:sldId id="314" r:id="rId35"/>
    <p:sldId id="315" r:id="rId36"/>
    <p:sldId id="316" r:id="rId37"/>
    <p:sldId id="317" r:id="rId38"/>
    <p:sldId id="318" r:id="rId39"/>
    <p:sldId id="319" r:id="rId40"/>
    <p:sldId id="320" r:id="rId41"/>
    <p:sldId id="321" r:id="rId42"/>
    <p:sldId id="322" r:id="rId43"/>
    <p:sldId id="323" r:id="rId44"/>
    <p:sldId id="326" r:id="rId45"/>
    <p:sldId id="327"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p:cViewPr varScale="1">
        <p:scale>
          <a:sx n="80" d="100"/>
          <a:sy n="80" d="100"/>
        </p:scale>
        <p:origin x="-1524"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914;&#945;&#947;&#947;&#941;&#955;&#951;&#962;\Documents\AEGIS\greece%20selected%20facts%2015-5-2012b.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barChart>
        <c:barDir val="bar"/>
        <c:grouping val="clustered"/>
        <c:ser>
          <c:idx val="0"/>
          <c:order val="0"/>
          <c:tx>
            <c:strRef>
              <c:f>Φύλλο1!$O$288</c:f>
              <c:strCache>
                <c:ptCount val="1"/>
                <c:pt idx="0">
                  <c:v>Greece</c:v>
                </c:pt>
              </c:strCache>
            </c:strRef>
          </c:tx>
          <c:dLbls>
            <c:spPr>
              <a:noFill/>
              <a:ln>
                <a:noFill/>
              </a:ln>
              <a:effectLst/>
            </c:spPr>
            <c:showVal val="1"/>
            <c:extLst>
              <c:ext xmlns:c15="http://schemas.microsoft.com/office/drawing/2012/chart" uri="{CE6537A1-D6FC-4f65-9D91-7224C49458BB}">
                <c15:layout/>
                <c15:showLeaderLines val="0"/>
              </c:ext>
            </c:extLst>
          </c:dLbls>
          <c:cat>
            <c:strRef>
              <c:f>Φύλλο1!$N$289:$N$299</c:f>
              <c:strCache>
                <c:ptCount val="11"/>
                <c:pt idx="0">
                  <c:v>Universities</c:v>
                </c:pt>
                <c:pt idx="1">
                  <c:v>External commercial labs/R&amp;D firms/technical institutes</c:v>
                </c:pt>
                <c:pt idx="2">
                  <c:v>Public research institutes</c:v>
                </c:pt>
                <c:pt idx="3">
                  <c:v>Participation in nationally funded research programmes</c:v>
                </c:pt>
                <c:pt idx="4">
                  <c:v>Participation in EU funded research programmes (Framework Programmes)</c:v>
                </c:pt>
                <c:pt idx="5">
                  <c:v>Scientific journals and other trade or technical publications</c:v>
                </c:pt>
                <c:pt idx="6">
                  <c:v>Trade fairs. conferences and exhibitions</c:v>
                </c:pt>
                <c:pt idx="7">
                  <c:v>In-house (know how. R&amp;D laboratories in your firm)</c:v>
                </c:pt>
                <c:pt idx="8">
                  <c:v>Competitors</c:v>
                </c:pt>
                <c:pt idx="9">
                  <c:v>Suppliers</c:v>
                </c:pt>
                <c:pt idx="10">
                  <c:v>Clients or customers</c:v>
                </c:pt>
              </c:strCache>
            </c:strRef>
          </c:cat>
          <c:val>
            <c:numRef>
              <c:f>Φύλλο1!$O$289:$O$299</c:f>
              <c:numCache>
                <c:formatCode>0.0</c:formatCode>
                <c:ptCount val="11"/>
                <c:pt idx="0">
                  <c:v>2.36</c:v>
                </c:pt>
                <c:pt idx="1">
                  <c:v>2.36</c:v>
                </c:pt>
                <c:pt idx="2">
                  <c:v>2.3699999999999997</c:v>
                </c:pt>
                <c:pt idx="3">
                  <c:v>2.3699999999999997</c:v>
                </c:pt>
                <c:pt idx="4">
                  <c:v>2.46</c:v>
                </c:pt>
                <c:pt idx="5">
                  <c:v>2.9499999999999997</c:v>
                </c:pt>
                <c:pt idx="6">
                  <c:v>3.15</c:v>
                </c:pt>
                <c:pt idx="7">
                  <c:v>3.4499999999999997</c:v>
                </c:pt>
                <c:pt idx="8">
                  <c:v>3.56</c:v>
                </c:pt>
                <c:pt idx="9">
                  <c:v>3.63</c:v>
                </c:pt>
                <c:pt idx="10">
                  <c:v>4.29</c:v>
                </c:pt>
              </c:numCache>
            </c:numRef>
          </c:val>
        </c:ser>
        <c:ser>
          <c:idx val="1"/>
          <c:order val="1"/>
          <c:tx>
            <c:strRef>
              <c:f>Φύλλο1!$P$288</c:f>
              <c:strCache>
                <c:ptCount val="1"/>
                <c:pt idx="0">
                  <c:v>Total</c:v>
                </c:pt>
              </c:strCache>
            </c:strRef>
          </c:tx>
          <c:dLbls>
            <c:spPr>
              <a:noFill/>
              <a:ln>
                <a:noFill/>
              </a:ln>
              <a:effectLst/>
            </c:spPr>
            <c:showVal val="1"/>
            <c:extLst>
              <c:ext xmlns:c15="http://schemas.microsoft.com/office/drawing/2012/chart" uri="{CE6537A1-D6FC-4f65-9D91-7224C49458BB}">
                <c15:layout/>
                <c15:showLeaderLines val="0"/>
              </c:ext>
            </c:extLst>
          </c:dLbls>
          <c:cat>
            <c:strRef>
              <c:f>Φύλλο1!$N$289:$N$299</c:f>
              <c:strCache>
                <c:ptCount val="11"/>
                <c:pt idx="0">
                  <c:v>Universities</c:v>
                </c:pt>
                <c:pt idx="1">
                  <c:v>External commercial labs/R&amp;D firms/technical institutes</c:v>
                </c:pt>
                <c:pt idx="2">
                  <c:v>Public research institutes</c:v>
                </c:pt>
                <c:pt idx="3">
                  <c:v>Participation in nationally funded research programmes</c:v>
                </c:pt>
                <c:pt idx="4">
                  <c:v>Participation in EU funded research programmes (Framework Programmes)</c:v>
                </c:pt>
                <c:pt idx="5">
                  <c:v>Scientific journals and other trade or technical publications</c:v>
                </c:pt>
                <c:pt idx="6">
                  <c:v>Trade fairs. conferences and exhibitions</c:v>
                </c:pt>
                <c:pt idx="7">
                  <c:v>In-house (know how. R&amp;D laboratories in your firm)</c:v>
                </c:pt>
                <c:pt idx="8">
                  <c:v>Competitors</c:v>
                </c:pt>
                <c:pt idx="9">
                  <c:v>Suppliers</c:v>
                </c:pt>
                <c:pt idx="10">
                  <c:v>Clients or customers</c:v>
                </c:pt>
              </c:strCache>
            </c:strRef>
          </c:cat>
          <c:val>
            <c:numRef>
              <c:f>Φύλλο1!$P$289:$P$299</c:f>
              <c:numCache>
                <c:formatCode>0.0</c:formatCode>
                <c:ptCount val="11"/>
                <c:pt idx="0">
                  <c:v>2.12</c:v>
                </c:pt>
                <c:pt idx="1">
                  <c:v>2.04</c:v>
                </c:pt>
                <c:pt idx="2">
                  <c:v>2.1</c:v>
                </c:pt>
                <c:pt idx="3">
                  <c:v>1.9</c:v>
                </c:pt>
                <c:pt idx="4">
                  <c:v>1.87</c:v>
                </c:pt>
                <c:pt idx="5">
                  <c:v>2.8699999999999997</c:v>
                </c:pt>
                <c:pt idx="6">
                  <c:v>2.9499999999999997</c:v>
                </c:pt>
                <c:pt idx="7">
                  <c:v>3.27</c:v>
                </c:pt>
                <c:pt idx="8">
                  <c:v>3.27</c:v>
                </c:pt>
                <c:pt idx="9">
                  <c:v>3.36</c:v>
                </c:pt>
                <c:pt idx="10">
                  <c:v>4.41</c:v>
                </c:pt>
              </c:numCache>
            </c:numRef>
          </c:val>
        </c:ser>
        <c:axId val="93824512"/>
        <c:axId val="93826048"/>
      </c:barChart>
      <c:catAx>
        <c:axId val="93824512"/>
        <c:scaling>
          <c:orientation val="minMax"/>
        </c:scaling>
        <c:axPos val="l"/>
        <c:numFmt formatCode="General" sourceLinked="0"/>
        <c:tickLblPos val="nextTo"/>
        <c:crossAx val="93826048"/>
        <c:crosses val="autoZero"/>
        <c:auto val="1"/>
        <c:lblAlgn val="ctr"/>
        <c:lblOffset val="100"/>
      </c:catAx>
      <c:valAx>
        <c:axId val="93826048"/>
        <c:scaling>
          <c:orientation val="minMax"/>
          <c:min val="1"/>
        </c:scaling>
        <c:axPos val="b"/>
        <c:majorGridlines/>
        <c:numFmt formatCode="0.0" sourceLinked="1"/>
        <c:tickLblPos val="nextTo"/>
        <c:crossAx val="93824512"/>
        <c:crosses val="autoZero"/>
        <c:crossBetween val="between"/>
      </c:valAx>
    </c:plotArea>
    <c:legend>
      <c:legendPos val="b"/>
      <c:layout/>
    </c:legend>
    <c:plotVisOnly val="1"/>
    <c:dispBlanksAs val="gap"/>
  </c:chart>
  <c:txPr>
    <a:bodyPr/>
    <a:lstStyle/>
    <a:p>
      <a:pPr>
        <a:defRPr sz="1200"/>
      </a:pPr>
      <a:endParaRPr lang="el-GR"/>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107D5B-36B2-462F-8E99-0F8F18AAD8FC}" type="datetimeFigureOut">
              <a:rPr lang="el-GR" smtClean="0"/>
              <a:pPr/>
              <a:t>15/3/2025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FA2FCC-75F4-41D7-9321-E1CC09380EA6}" type="slidenum">
              <a:rPr lang="el-GR" smtClean="0"/>
              <a:pPr/>
              <a:t>‹#›</a:t>
            </a:fld>
            <a:endParaRPr lang="el-GR"/>
          </a:p>
        </p:txBody>
      </p:sp>
    </p:spTree>
    <p:extLst>
      <p:ext uri="{BB962C8B-B14F-4D97-AF65-F5344CB8AC3E}">
        <p14:creationId xmlns:p14="http://schemas.microsoft.com/office/powerpoint/2010/main" xmlns="" val="354079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46FA2FCC-75F4-41D7-9321-E1CC09380EA6}" type="slidenum">
              <a:rPr lang="el-GR" smtClean="0"/>
              <a:pPr/>
              <a:t>1</a:t>
            </a:fld>
            <a:endParaRPr lang="el-GR"/>
          </a:p>
        </p:txBody>
      </p:sp>
    </p:spTree>
    <p:extLst>
      <p:ext uri="{BB962C8B-B14F-4D97-AF65-F5344CB8AC3E}">
        <p14:creationId xmlns:p14="http://schemas.microsoft.com/office/powerpoint/2010/main" xmlns="" val="2425851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2CEAD4-F345-43FB-AA16-75E092C6C40D}" type="slidenum">
              <a:rPr lang="el-GR"/>
              <a:pPr/>
              <a:t>28</a:t>
            </a:fld>
            <a:endParaRPr lang="el-GR"/>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734445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139E44-F07A-43D2-93F8-0CCD6644A61C}" type="slidenum">
              <a:rPr lang="el-GR"/>
              <a:pPr/>
              <a:t>34</a:t>
            </a:fld>
            <a:endParaRPr lang="el-GR"/>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23208059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719D656-1CDE-46FC-B7D1-403FFAADCFA2}" type="slidenum">
              <a:rPr lang="el-GR"/>
              <a:pPr/>
              <a:t>37</a:t>
            </a:fld>
            <a:endParaRPr lang="el-G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l-GR" smtClean="0"/>
          </a:p>
        </p:txBody>
      </p:sp>
    </p:spTree>
    <p:extLst>
      <p:ext uri="{BB962C8B-B14F-4D97-AF65-F5344CB8AC3E}">
        <p14:creationId xmlns:p14="http://schemas.microsoft.com/office/powerpoint/2010/main" xmlns="" val="8899643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D69785AE-87E4-4BD4-A13E-BD5567D9EC18}" type="slidenum">
              <a:rPr lang="el-GR"/>
              <a:pPr/>
              <a:t>38</a:t>
            </a:fld>
            <a:endParaRPr lang="el-G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l-GR" smtClean="0"/>
          </a:p>
        </p:txBody>
      </p:sp>
    </p:spTree>
    <p:extLst>
      <p:ext uri="{BB962C8B-B14F-4D97-AF65-F5344CB8AC3E}">
        <p14:creationId xmlns:p14="http://schemas.microsoft.com/office/powerpoint/2010/main" xmlns="" val="2258529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E6C05B4-B0EC-4B99-82C4-41B93E652E92}" type="slidenum">
              <a:rPr lang="el-GR" smtClean="0"/>
              <a:pPr>
                <a:defRPr/>
              </a:pPr>
              <a:t>2</a:t>
            </a:fld>
            <a:endParaRPr lang="el-GR"/>
          </a:p>
        </p:txBody>
      </p:sp>
    </p:spTree>
    <p:extLst>
      <p:ext uri="{BB962C8B-B14F-4D97-AF65-F5344CB8AC3E}">
        <p14:creationId xmlns:p14="http://schemas.microsoft.com/office/powerpoint/2010/main" xmlns="" val="3880920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351191-0038-4B74-A3AE-2AD27B0AFA98}" type="slidenum">
              <a:rPr lang="el-GR"/>
              <a:pPr/>
              <a:t>12</a:t>
            </a:fld>
            <a:endParaRPr lang="el-GR"/>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1576531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95334484-6776-4133-91A4-EAE11FEAC409}" type="slidenum">
              <a:rPr lang="el-GR" smtClean="0"/>
              <a:pPr/>
              <a:t>13</a:t>
            </a:fld>
            <a:endParaRPr lang="el-GR" smtClean="0"/>
          </a:p>
        </p:txBody>
      </p:sp>
      <p:sp>
        <p:nvSpPr>
          <p:cNvPr id="48130" name="Rectangle 2"/>
          <p:cNvSpPr>
            <a:spLocks noGrp="1" noRot="1" noChangeAspect="1" noChangeArrowheads="1" noTextEdit="1"/>
          </p:cNvSpPr>
          <p:nvPr>
            <p:ph type="sldImg"/>
          </p:nvPr>
        </p:nvSpPr>
        <p:spPr>
          <a:xfrm>
            <a:off x="1143000" y="685800"/>
            <a:ext cx="4572000" cy="3429000"/>
          </a:xfrm>
          <a:ln/>
        </p:spPr>
      </p:sp>
      <p:sp>
        <p:nvSpPr>
          <p:cNvPr id="48131" name="Rectangle 3"/>
          <p:cNvSpPr>
            <a:spLocks noGrp="1" noChangeArrowheads="1"/>
          </p:cNvSpPr>
          <p:nvPr>
            <p:ph type="body" idx="1"/>
          </p:nvPr>
        </p:nvSpPr>
        <p:spPr>
          <a:noFill/>
          <a:ln/>
        </p:spPr>
        <p:txBody>
          <a:bodyPr/>
          <a:lstStyle/>
          <a:p>
            <a:pPr eaLnBrk="1" hangingPunct="1"/>
            <a:endParaRPr lang="el-GR" smtClean="0"/>
          </a:p>
        </p:txBody>
      </p:sp>
    </p:spTree>
    <p:extLst>
      <p:ext uri="{BB962C8B-B14F-4D97-AF65-F5344CB8AC3E}">
        <p14:creationId xmlns:p14="http://schemas.microsoft.com/office/powerpoint/2010/main" xmlns="" val="2023146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95334484-6776-4133-91A4-EAE11FEAC409}" type="slidenum">
              <a:rPr lang="el-GR" smtClean="0"/>
              <a:pPr/>
              <a:t>15</a:t>
            </a:fld>
            <a:endParaRPr lang="el-GR" smtClean="0"/>
          </a:p>
        </p:txBody>
      </p:sp>
      <p:sp>
        <p:nvSpPr>
          <p:cNvPr id="48130" name="Rectangle 2"/>
          <p:cNvSpPr>
            <a:spLocks noGrp="1" noRot="1" noChangeAspect="1" noChangeArrowheads="1" noTextEdit="1"/>
          </p:cNvSpPr>
          <p:nvPr>
            <p:ph type="sldImg"/>
          </p:nvPr>
        </p:nvSpPr>
        <p:spPr>
          <a:xfrm>
            <a:off x="1143000" y="685800"/>
            <a:ext cx="4572000" cy="3429000"/>
          </a:xfrm>
          <a:ln/>
        </p:spPr>
      </p:sp>
      <p:sp>
        <p:nvSpPr>
          <p:cNvPr id="48131" name="Rectangle 3"/>
          <p:cNvSpPr>
            <a:spLocks noGrp="1" noChangeArrowheads="1"/>
          </p:cNvSpPr>
          <p:nvPr>
            <p:ph type="body" idx="1"/>
          </p:nvPr>
        </p:nvSpPr>
        <p:spPr>
          <a:noFill/>
          <a:ln/>
        </p:spPr>
        <p:txBody>
          <a:bodyPr/>
          <a:lstStyle/>
          <a:p>
            <a:pPr eaLnBrk="1" hangingPunct="1"/>
            <a:endParaRPr lang="el-GR" smtClean="0"/>
          </a:p>
        </p:txBody>
      </p:sp>
    </p:spTree>
    <p:extLst>
      <p:ext uri="{BB962C8B-B14F-4D97-AF65-F5344CB8AC3E}">
        <p14:creationId xmlns:p14="http://schemas.microsoft.com/office/powerpoint/2010/main" xmlns="" val="3388630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76558B-1081-4CCB-9060-BE1FB6F69B20}" type="slidenum">
              <a:rPr lang="el-GR"/>
              <a:pPr/>
              <a:t>23</a:t>
            </a:fld>
            <a:endParaRPr lang="el-G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2464288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4EADF6-FC93-491D-B24C-519183766147}" type="slidenum">
              <a:rPr lang="el-GR"/>
              <a:pPr/>
              <a:t>24</a:t>
            </a:fld>
            <a:endParaRPr lang="el-G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3076751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C7D9A9-1E2E-482E-B003-F4B76E82EC24}" type="slidenum">
              <a:rPr lang="el-GR"/>
              <a:pPr/>
              <a:t>25</a:t>
            </a:fld>
            <a:endParaRPr lang="el-GR"/>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1078316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7FEF59-F209-4652-A7A3-AAF9191CE4E3}" type="slidenum">
              <a:rPr lang="el-GR"/>
              <a:pPr/>
              <a:t>27</a:t>
            </a:fld>
            <a:endParaRPr lang="el-G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4186146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5CFA3D9-04A5-4913-A423-0797945513DE}" type="datetime1">
              <a:rPr lang="el-GR" smtClean="0"/>
              <a:t>15/3/2025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l-GR" smtClean="0">
                <a:solidFill>
                  <a:srgbClr val="EBDDC3"/>
                </a:solidFill>
              </a:rPr>
              <a:t>Καλογήρου, Καστέλλη, Σιώκας  Εισαγωγή στο Μάθημα Καινοτομία και Επιχειρηματικότητα, 9-10-2018</a:t>
            </a:r>
            <a:endParaRPr lang="en-US">
              <a:solidFill>
                <a:srgbClr val="EBDDC3"/>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EB7F41A-2E03-4BDD-949B-B1838DB893B3}" type="slidenum">
              <a:rPr lang="en-US" smtClean="0">
                <a:solidFill>
                  <a:srgbClr val="EBDDC3"/>
                </a:solidFill>
              </a:rPr>
              <a:pPr/>
              <a:t>‹#›</a:t>
            </a:fld>
            <a:endParaRPr lang="en-US">
              <a:solidFill>
                <a:srgbClr val="EBDDC3"/>
              </a:solidFill>
            </a:endParaRPr>
          </a:p>
        </p:txBody>
      </p:sp>
      <p:pic>
        <p:nvPicPr>
          <p:cNvPr id="12" name="Θέση περιεχομένου 3"/>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8378224" y="6221241"/>
            <a:ext cx="714338" cy="438090"/>
          </a:xfrm>
          <a:prstGeom prst="rect">
            <a:avLst/>
          </a:prstGeom>
        </p:spPr>
      </p:pic>
    </p:spTree>
    <p:extLst>
      <p:ext uri="{BB962C8B-B14F-4D97-AF65-F5344CB8AC3E}">
        <p14:creationId xmlns:p14="http://schemas.microsoft.com/office/powerpoint/2010/main" xmlns="" val="423625619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F510BD0-B5D6-4F2F-A664-046A99086F36}" type="datetime1">
              <a:rPr lang="el-GR" smtClean="0">
                <a:solidFill>
                  <a:srgbClr val="775F55"/>
                </a:solidFill>
              </a:rPr>
              <a:t>15/3/2025</a:t>
            </a:fld>
            <a:endParaRPr lang="en-US">
              <a:solidFill>
                <a:srgbClr val="775F55"/>
              </a:solidFill>
            </a:endParaRPr>
          </a:p>
        </p:txBody>
      </p:sp>
      <p:sp>
        <p:nvSpPr>
          <p:cNvPr id="6" name="Footer Placeholder 5"/>
          <p:cNvSpPr>
            <a:spLocks noGrp="1"/>
          </p:cNvSpPr>
          <p:nvPr>
            <p:ph type="ftr" sz="quarter" idx="11"/>
          </p:nvPr>
        </p:nvSpPr>
        <p:spPr/>
        <p:txBody>
          <a:bodyPr/>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xmlns="" val="2414090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Date Placeholder 11"/>
          <p:cNvSpPr>
            <a:spLocks noGrp="1"/>
          </p:cNvSpPr>
          <p:nvPr>
            <p:ph type="dt" sz="half" idx="10"/>
          </p:nvPr>
        </p:nvSpPr>
        <p:spPr>
          <a:xfrm>
            <a:off x="6248400" y="6248400"/>
            <a:ext cx="2667000" cy="365125"/>
          </a:xfrm>
        </p:spPr>
        <p:txBody>
          <a:bodyPr rtlCol="0"/>
          <a:lstStyle/>
          <a:p>
            <a:fld id="{4F21A146-1920-4284-AE27-A82B3B343ABB}" type="datetime1">
              <a:rPr lang="el-GR" smtClean="0">
                <a:solidFill>
                  <a:srgbClr val="775F55"/>
                </a:solidFill>
              </a:rPr>
              <a:t>15/3/2025</a:t>
            </a:fld>
            <a:endParaRPr lang="en-US">
              <a:solidFill>
                <a:srgbClr val="775F55"/>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EB7F41A-2E03-4BDD-949B-B1838DB893B3}"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xmlns="" val="363320898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57B201-80AE-4A58-86F8-B8B9DDA47D6A}" type="datetime1">
              <a:rPr lang="el-GR" smtClean="0">
                <a:solidFill>
                  <a:srgbClr val="775F55"/>
                </a:solidFill>
              </a:rPr>
              <a:t>15/3/2025</a:t>
            </a:fld>
            <a:endParaRPr lang="en-US">
              <a:solidFill>
                <a:srgbClr val="775F55"/>
              </a:solidFill>
            </a:endParaRPr>
          </a:p>
        </p:txBody>
      </p:sp>
      <p:sp>
        <p:nvSpPr>
          <p:cNvPr id="5" name="Footer Placeholder 4"/>
          <p:cNvSpPr>
            <a:spLocks noGrp="1"/>
          </p:cNvSpPr>
          <p:nvPr>
            <p:ph type="ftr" sz="quarter" idx="11"/>
          </p:nvPr>
        </p:nvSpPr>
        <p:spPr/>
        <p:txBody>
          <a:bodyPr/>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
        <p:nvSpPr>
          <p:cNvPr id="6" name="Slide Number Placeholder 5"/>
          <p:cNvSpPr>
            <a:spLocks noGrp="1"/>
          </p:cNvSpPr>
          <p:nvPr>
            <p:ph type="sldNum" sz="quarter" idx="12"/>
          </p:nvPr>
        </p:nvSpPr>
        <p:spPr/>
        <p:txBody>
          <a:bodyPr/>
          <a:lstStyle/>
          <a:p>
            <a:fld id="{BEB7F41A-2E03-4BDD-949B-B1838DB893B3}" type="slidenum">
              <a:rPr lang="en-US" smtClean="0"/>
              <a:pPr/>
              <a:t>‹#›</a:t>
            </a:fld>
            <a:endParaRPr lang="en-US"/>
          </a:p>
        </p:txBody>
      </p:sp>
    </p:spTree>
    <p:extLst>
      <p:ext uri="{BB962C8B-B14F-4D97-AF65-F5344CB8AC3E}">
        <p14:creationId xmlns:p14="http://schemas.microsoft.com/office/powerpoint/2010/main" xmlns="" val="39452966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A4237A4-B3B4-412F-820F-EC260BFF304F}" type="datetime1">
              <a:rPr lang="el-GR" smtClean="0">
                <a:solidFill>
                  <a:srgbClr val="775F55"/>
                </a:solidFill>
              </a:rPr>
              <a:t>15/3/2025</a:t>
            </a:fld>
            <a:endParaRPr lang="en-US">
              <a:solidFill>
                <a:srgbClr val="775F55"/>
              </a:solidFill>
            </a:endParaRPr>
          </a:p>
        </p:txBody>
      </p:sp>
      <p:sp>
        <p:nvSpPr>
          <p:cNvPr id="5" name="Footer Placeholder 4"/>
          <p:cNvSpPr>
            <a:spLocks noGrp="1"/>
          </p:cNvSpPr>
          <p:nvPr>
            <p:ph type="ftr" sz="quarter" idx="11"/>
          </p:nvPr>
        </p:nvSpPr>
        <p:spPr>
          <a:xfrm>
            <a:off x="457201" y="6248207"/>
            <a:ext cx="5573483" cy="365125"/>
          </a:xfrm>
        </p:spPr>
        <p:txBody>
          <a:bodyPr/>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BEB7F41A-2E03-4BDD-949B-B1838DB893B3}" type="slidenum">
              <a:rPr lang="en-US" smtClean="0"/>
              <a:pPr/>
              <a:t>‹#›</a:t>
            </a:fld>
            <a:endParaRPr lang="en-US"/>
          </a:p>
        </p:txBody>
      </p:sp>
    </p:spTree>
    <p:extLst>
      <p:ext uri="{BB962C8B-B14F-4D97-AF65-F5344CB8AC3E}">
        <p14:creationId xmlns:p14="http://schemas.microsoft.com/office/powerpoint/2010/main" xmlns="" val="113277580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2"/>
          <p:cNvSpPr>
            <a:spLocks noGrp="1"/>
          </p:cNvSpPr>
          <p:nvPr>
            <p:ph type="dt" sz="half" idx="10"/>
          </p:nvPr>
        </p:nvSpPr>
        <p:spPr>
          <a:xfrm>
            <a:off x="5791200" y="6294400"/>
            <a:ext cx="2667000" cy="365125"/>
          </a:xfrm>
        </p:spPr>
        <p:txBody>
          <a:bodyPr/>
          <a:lstStyle>
            <a:lvl1pPr>
              <a:defRPr sz="1100"/>
            </a:lvl1pPr>
          </a:lstStyle>
          <a:p>
            <a:fld id="{D1947014-F006-4DE7-9022-A2F1D373ED36}" type="datetime1">
              <a:rPr lang="el-GR" smtClean="0">
                <a:solidFill>
                  <a:srgbClr val="775F55"/>
                </a:solidFill>
              </a:rPr>
              <a:t>15/3/2025</a:t>
            </a:fld>
            <a:endParaRPr lang="en-US" dirty="0">
              <a:solidFill>
                <a:srgbClr val="775F55"/>
              </a:solidFill>
            </a:endParaRPr>
          </a:p>
        </p:txBody>
      </p:sp>
      <p:sp>
        <p:nvSpPr>
          <p:cNvPr id="11" name="Footer Placeholder 3"/>
          <p:cNvSpPr>
            <a:spLocks noGrp="1"/>
          </p:cNvSpPr>
          <p:nvPr>
            <p:ph type="ftr" sz="quarter" idx="11"/>
          </p:nvPr>
        </p:nvSpPr>
        <p:spPr>
          <a:xfrm>
            <a:off x="152400" y="6294206"/>
            <a:ext cx="5573483" cy="365125"/>
          </a:xfrm>
        </p:spPr>
        <p:txBody>
          <a:bodyPr/>
          <a:lstStyle>
            <a:lvl1pPr>
              <a:defRPr sz="1100"/>
            </a:lvl1pPr>
          </a:lstStyle>
          <a:p>
            <a:r>
              <a:rPr lang="el-GR" smtClean="0">
                <a:solidFill>
                  <a:srgbClr val="775F55"/>
                </a:solidFill>
              </a:rPr>
              <a:t>Καλογήρου, Καστέλλη, Σιώκας  Εισαγωγή στο Μάθημα Καινοτομία και Επιχειρηματικότητα, 9-10-2018</a:t>
            </a:r>
            <a:endParaRPr lang="en-US" dirty="0">
              <a:solidFill>
                <a:srgbClr val="775F55"/>
              </a:solidFill>
            </a:endParaRPr>
          </a:p>
        </p:txBody>
      </p:sp>
    </p:spTree>
    <p:extLst>
      <p:ext uri="{BB962C8B-B14F-4D97-AF65-F5344CB8AC3E}">
        <p14:creationId xmlns:p14="http://schemas.microsoft.com/office/powerpoint/2010/main" xmlns="" val="1290293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0AFDA75D-FFD6-4616-A03D-BB1C3ED29619}" type="datetime1">
              <a:rPr lang="el-GR" smtClean="0">
                <a:solidFill>
                  <a:srgbClr val="775F55"/>
                </a:solidFill>
              </a:rPr>
              <a:t>15/3/2025</a:t>
            </a:fld>
            <a:endParaRPr lang="en-US" dirty="0">
              <a:solidFill>
                <a:srgbClr val="775F55"/>
              </a:solidFill>
            </a:endParaRPr>
          </a:p>
        </p:txBody>
      </p:sp>
      <p:sp>
        <p:nvSpPr>
          <p:cNvPr id="4" name="Footer Placeholder 3"/>
          <p:cNvSpPr>
            <a:spLocks noGrp="1"/>
          </p:cNvSpPr>
          <p:nvPr>
            <p:ph type="ftr" sz="quarter" idx="11"/>
          </p:nvPr>
        </p:nvSpPr>
        <p:spPr/>
        <p:txBody>
          <a:bodyPr/>
          <a:lstStyle/>
          <a:p>
            <a:r>
              <a:rPr lang="el-GR" smtClean="0">
                <a:solidFill>
                  <a:srgbClr val="775F55"/>
                </a:solidFill>
              </a:rPr>
              <a:t>Καλογήρου, Καστέλλη, Σιώκας  Εισαγωγή στο Μάθημα Καινοτομία και Επιχειρηματικότητα, 9-10-2018</a:t>
            </a:r>
            <a:endParaRPr lang="en-US" dirty="0">
              <a:solidFill>
                <a:srgbClr val="775F55"/>
              </a:solidFill>
            </a:endParaRPr>
          </a:p>
        </p:txBody>
      </p:sp>
      <p:sp>
        <p:nvSpPr>
          <p:cNvPr id="5" name="Slide Number Placeholder 4"/>
          <p:cNvSpPr>
            <a:spLocks noGrp="1"/>
          </p:cNvSpPr>
          <p:nvPr>
            <p:ph type="sldNum" sz="quarter" idx="12"/>
          </p:nvPr>
        </p:nvSpPr>
        <p:spPr/>
        <p:txBody>
          <a:bodyPr/>
          <a:lstStyle/>
          <a:p>
            <a:fld id="{BEB7F41A-2E03-4BDD-949B-B1838DB893B3}" type="slidenum">
              <a:rPr lang="en-US" smtClean="0"/>
              <a:pPr/>
              <a:t>‹#›</a:t>
            </a:fld>
            <a:endParaRPr lang="en-US"/>
          </a:p>
        </p:txBody>
      </p:sp>
    </p:spTree>
    <p:extLst>
      <p:ext uri="{BB962C8B-B14F-4D97-AF65-F5344CB8AC3E}">
        <p14:creationId xmlns:p14="http://schemas.microsoft.com/office/powerpoint/2010/main" xmlns="" val="1300468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4C878A6-A9A0-4429-AE29-724295F07953}" type="datetime1">
              <a:rPr lang="el-GR" smtClean="0">
                <a:solidFill>
                  <a:srgbClr val="775F55"/>
                </a:solidFill>
              </a:rPr>
              <a:t>15/3/2025</a:t>
            </a:fld>
            <a:endParaRPr lang="en-US">
              <a:solidFill>
                <a:srgbClr val="775F55"/>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EB7F41A-2E03-4BDD-949B-B1838DB893B3}" type="slidenum">
              <a:rPr lang="en-US" smtClean="0"/>
              <a:pPr/>
              <a:t>‹#›</a:t>
            </a:fld>
            <a:endParaRPr lang="en-US"/>
          </a:p>
        </p:txBody>
      </p:sp>
      <p:sp>
        <p:nvSpPr>
          <p:cNvPr id="14" name="Footer Placeholder 13"/>
          <p:cNvSpPr>
            <a:spLocks noGrp="1"/>
          </p:cNvSpPr>
          <p:nvPr>
            <p:ph type="ftr" sz="quarter" idx="12"/>
          </p:nvPr>
        </p:nvSpPr>
        <p:spPr/>
        <p:txBody>
          <a:bodyPr/>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Tree>
    <p:extLst>
      <p:ext uri="{BB962C8B-B14F-4D97-AF65-F5344CB8AC3E}">
        <p14:creationId xmlns:p14="http://schemas.microsoft.com/office/powerpoint/2010/main" xmlns="" val="249381908"/>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B2D740F-E107-4E85-8647-7D3FA5D78A9A}" type="datetime1">
              <a:rPr lang="el-GR" smtClean="0">
                <a:solidFill>
                  <a:srgbClr val="775F55"/>
                </a:solidFill>
              </a:rPr>
              <a:t>15/3/2025</a:t>
            </a:fld>
            <a:endParaRPr lang="en-US">
              <a:solidFill>
                <a:srgbClr val="775F55"/>
              </a:solidFill>
            </a:endParaRPr>
          </a:p>
        </p:txBody>
      </p:sp>
      <p:sp>
        <p:nvSpPr>
          <p:cNvPr id="10" name="Slide Number Placeholder 9"/>
          <p:cNvSpPr>
            <a:spLocks noGrp="1"/>
          </p:cNvSpPr>
          <p:nvPr>
            <p:ph type="sldNum" sz="quarter" idx="16"/>
          </p:nvPr>
        </p:nvSpPr>
        <p:spPr/>
        <p:txBody>
          <a:bodyPr rtlCol="0"/>
          <a:lstStyle/>
          <a:p>
            <a:fld id="{BEB7F41A-2E03-4BDD-949B-B1838DB893B3}" type="slidenum">
              <a:rPr lang="en-US" smtClean="0"/>
              <a:pPr/>
              <a:t>‹#›</a:t>
            </a:fld>
            <a:endParaRPr lang="en-US"/>
          </a:p>
        </p:txBody>
      </p:sp>
      <p:sp>
        <p:nvSpPr>
          <p:cNvPr id="12" name="Footer Placeholder 11"/>
          <p:cNvSpPr>
            <a:spLocks noGrp="1"/>
          </p:cNvSpPr>
          <p:nvPr>
            <p:ph type="ftr" sz="quarter" idx="17"/>
          </p:nvPr>
        </p:nvSpPr>
        <p:spPr/>
        <p:txBody>
          <a:bodyPr rtlCol="0"/>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Tree>
    <p:extLst>
      <p:ext uri="{BB962C8B-B14F-4D97-AF65-F5344CB8AC3E}">
        <p14:creationId xmlns:p14="http://schemas.microsoft.com/office/powerpoint/2010/main" xmlns="" val="1732219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EB47190-C990-41DE-AB3C-6E80B526A31C}" type="datetime1">
              <a:rPr lang="el-GR" smtClean="0">
                <a:solidFill>
                  <a:srgbClr val="775F55"/>
                </a:solidFill>
              </a:rPr>
              <a:t>15/3/2025</a:t>
            </a:fld>
            <a:endParaRPr lang="en-US">
              <a:solidFill>
                <a:srgbClr val="775F55"/>
              </a:solidFill>
            </a:endParaRPr>
          </a:p>
        </p:txBody>
      </p:sp>
      <p:sp>
        <p:nvSpPr>
          <p:cNvPr id="12" name="Slide Number Placeholder 11"/>
          <p:cNvSpPr>
            <a:spLocks noGrp="1"/>
          </p:cNvSpPr>
          <p:nvPr>
            <p:ph type="sldNum" sz="quarter" idx="16"/>
          </p:nvPr>
        </p:nvSpPr>
        <p:spPr/>
        <p:txBody>
          <a:bodyPr rtlCol="0"/>
          <a:lstStyle/>
          <a:p>
            <a:fld id="{BEB7F41A-2E03-4BDD-949B-B1838DB893B3}" type="slidenum">
              <a:rPr lang="en-US" smtClean="0"/>
              <a:pPr/>
              <a:t>‹#›</a:t>
            </a:fld>
            <a:endParaRPr lang="en-US"/>
          </a:p>
        </p:txBody>
      </p:sp>
      <p:sp>
        <p:nvSpPr>
          <p:cNvPr id="14" name="Footer Placeholder 13"/>
          <p:cNvSpPr>
            <a:spLocks noGrp="1"/>
          </p:cNvSpPr>
          <p:nvPr>
            <p:ph type="ftr" sz="quarter" idx="17"/>
          </p:nvPr>
        </p:nvSpPr>
        <p:spPr/>
        <p:txBody>
          <a:bodyPr rtlCol="0"/>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xmlns="" val="1912154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5638800" y="6248400"/>
            <a:ext cx="3124200" cy="365125"/>
          </a:xfrm>
        </p:spPr>
        <p:txBody>
          <a:bodyPr/>
          <a:lstStyle/>
          <a:p>
            <a:pPr>
              <a:defRPr/>
            </a:pPr>
            <a:fld id="{897A059F-C8A2-4BCD-9AA1-4E3C150CC903}" type="datetime1">
              <a:rPr lang="el-GR" smtClean="0">
                <a:solidFill>
                  <a:srgbClr val="775F55"/>
                </a:solidFill>
              </a:rPr>
              <a:t>15/3/2025</a:t>
            </a:fld>
            <a:endParaRPr lang="en-US" dirty="0">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Tree>
    <p:extLst>
      <p:ext uri="{BB962C8B-B14F-4D97-AF65-F5344CB8AC3E}">
        <p14:creationId xmlns:p14="http://schemas.microsoft.com/office/powerpoint/2010/main" xmlns="" val="549803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007C1523-C2BD-47EF-B596-27FED45F8A81}" type="datetime1">
              <a:rPr lang="el-GR" smtClean="0">
                <a:solidFill>
                  <a:srgbClr val="775F55"/>
                </a:solidFill>
              </a:rPr>
              <a:t>15/3/2025</a:t>
            </a:fld>
            <a:endParaRPr lang="en-US">
              <a:solidFill>
                <a:srgbClr val="775F55"/>
              </a:solidFill>
            </a:endParaRPr>
          </a:p>
        </p:txBody>
      </p:sp>
      <p:sp>
        <p:nvSpPr>
          <p:cNvPr id="4" name="Footer Placeholder 3"/>
          <p:cNvSpPr>
            <a:spLocks noGrp="1"/>
          </p:cNvSpPr>
          <p:nvPr>
            <p:ph type="ftr" sz="quarter" idx="11"/>
          </p:nvPr>
        </p:nvSpPr>
        <p:spPr/>
        <p:txBody>
          <a:bodyPr/>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
        <p:nvSpPr>
          <p:cNvPr id="5" name="Slide Number Placeholder 4"/>
          <p:cNvSpPr>
            <a:spLocks noGrp="1"/>
          </p:cNvSpPr>
          <p:nvPr>
            <p:ph type="sldNum" sz="quarter" idx="12"/>
          </p:nvPr>
        </p:nvSpPr>
        <p:spPr/>
        <p:txBody>
          <a:bodyPr/>
          <a:lstStyle/>
          <a:p>
            <a:fld id="{BEB7F41A-2E03-4BDD-949B-B1838DB893B3}" type="slidenum">
              <a:rPr lang="en-US" smtClean="0"/>
              <a:pPr/>
              <a:t>‹#›</a:t>
            </a:fld>
            <a:endParaRPr lang="en-US"/>
          </a:p>
        </p:txBody>
      </p:sp>
    </p:spTree>
    <p:extLst>
      <p:ext uri="{BB962C8B-B14F-4D97-AF65-F5344CB8AC3E}">
        <p14:creationId xmlns:p14="http://schemas.microsoft.com/office/powerpoint/2010/main" xmlns="" val="1650539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FC96C-330F-4267-B892-A9F820392FD0}" type="datetime1">
              <a:rPr lang="el-GR" smtClean="0">
                <a:solidFill>
                  <a:srgbClr val="775F55"/>
                </a:solidFill>
              </a:rPr>
              <a:t>15/3/2025</a:t>
            </a:fld>
            <a:endParaRPr lang="en-US">
              <a:solidFill>
                <a:srgbClr val="775F55"/>
              </a:solidFill>
            </a:endParaRPr>
          </a:p>
        </p:txBody>
      </p:sp>
      <p:sp>
        <p:nvSpPr>
          <p:cNvPr id="3" name="Footer Placeholder 2"/>
          <p:cNvSpPr>
            <a:spLocks noGrp="1"/>
          </p:cNvSpPr>
          <p:nvPr>
            <p:ph type="ftr" sz="quarter" idx="11"/>
          </p:nvPr>
        </p:nvSpPr>
        <p:spPr/>
        <p:txBody>
          <a:bodyPr/>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EB7F41A-2E03-4BDD-949B-B1838DB893B3}" type="slidenum">
              <a:rPr lang="en-US" smtClean="0">
                <a:solidFill>
                  <a:srgbClr val="775F55"/>
                </a:solidFill>
              </a:rPr>
              <a:pPr/>
              <a:t>‹#›</a:t>
            </a:fld>
            <a:endParaRPr lang="en-US">
              <a:solidFill>
                <a:srgbClr val="775F55"/>
              </a:solidFill>
            </a:endParaRPr>
          </a:p>
        </p:txBody>
      </p:sp>
    </p:spTree>
    <p:extLst>
      <p:ext uri="{BB962C8B-B14F-4D97-AF65-F5344CB8AC3E}">
        <p14:creationId xmlns:p14="http://schemas.microsoft.com/office/powerpoint/2010/main" xmlns="" val="413666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DEF79D8-C022-4011-A938-A83BA474D24D}" type="datetime1">
              <a:rPr lang="el-GR" smtClean="0">
                <a:solidFill>
                  <a:srgbClr val="775F55"/>
                </a:solidFill>
              </a:rPr>
              <a:t>15/3/2025</a:t>
            </a:fld>
            <a:endParaRPr lang="en-US">
              <a:solidFill>
                <a:srgbClr val="775F55"/>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l-GR" smtClean="0">
                <a:solidFill>
                  <a:srgbClr val="775F55"/>
                </a:solidFill>
              </a:rPr>
              <a:t>Καλογήρου, Καστέλλη, Σιώκας  Εισαγωγή στο Μάθημα Καινοτομία και Επιχειρηματικότητα, 9-10-2018</a:t>
            </a:r>
            <a:endParaRPr lang="en-US">
              <a:solidFill>
                <a:srgbClr val="775F55"/>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EB7F41A-2E03-4BDD-949B-B1838DB893B3}" type="slidenum">
              <a:rPr lang="en-US" smtClean="0"/>
              <a:pPr/>
              <a:t>‹#›</a:t>
            </a:fld>
            <a:endParaRPr lang="en-US"/>
          </a:p>
        </p:txBody>
      </p:sp>
    </p:spTree>
    <p:extLst>
      <p:ext uri="{BB962C8B-B14F-4D97-AF65-F5344CB8AC3E}">
        <p14:creationId xmlns:p14="http://schemas.microsoft.com/office/powerpoint/2010/main" xmlns="" val="7193136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1447800" y="2667000"/>
            <a:ext cx="7046913" cy="2971800"/>
          </a:xfrm>
        </p:spPr>
        <p:txBody>
          <a:bodyPr>
            <a:normAutofit lnSpcReduction="10000"/>
          </a:bodyPr>
          <a:lstStyle/>
          <a:p>
            <a:pPr>
              <a:lnSpc>
                <a:spcPct val="80000"/>
              </a:lnSpc>
            </a:pPr>
            <a:r>
              <a:rPr lang="el-GR" sz="3400" b="1" u="sng" dirty="0" smtClean="0"/>
              <a:t>Διδάσκοντες</a:t>
            </a:r>
            <a:r>
              <a:rPr lang="el-GR" sz="3400" b="1" dirty="0" smtClean="0"/>
              <a:t>: </a:t>
            </a:r>
          </a:p>
          <a:p>
            <a:pPr>
              <a:lnSpc>
                <a:spcPct val="80000"/>
              </a:lnSpc>
            </a:pPr>
            <a:r>
              <a:rPr lang="el-GR" sz="3400" dirty="0" smtClean="0"/>
              <a:t> </a:t>
            </a:r>
            <a:r>
              <a:rPr lang="el-GR" sz="3400" b="1" dirty="0"/>
              <a:t>Ευάγγελος Σιώκας</a:t>
            </a:r>
            <a:r>
              <a:rPr lang="el-GR" sz="3400" dirty="0"/>
              <a:t>, </a:t>
            </a:r>
            <a:r>
              <a:rPr lang="el-GR" sz="3400" dirty="0" smtClean="0"/>
              <a:t>Αναπληρωτής καθηγητής ΠΑΠΕΛ.</a:t>
            </a:r>
            <a:endParaRPr lang="el-GR" sz="3400" dirty="0"/>
          </a:p>
          <a:p>
            <a:pPr>
              <a:lnSpc>
                <a:spcPct val="80000"/>
              </a:lnSpc>
            </a:pPr>
            <a:endParaRPr lang="en-US" sz="3200" dirty="0"/>
          </a:p>
          <a:p>
            <a:pPr>
              <a:lnSpc>
                <a:spcPct val="80000"/>
              </a:lnSpc>
            </a:pPr>
            <a:r>
              <a:rPr lang="el-GR" sz="3600" b="1" dirty="0" smtClean="0"/>
              <a:t>Επικουρική Διδασκαλία: </a:t>
            </a:r>
            <a:r>
              <a:rPr lang="el-GR" sz="3600" b="1" dirty="0" err="1" smtClean="0"/>
              <a:t>Κρεμαστιώτη</a:t>
            </a:r>
            <a:r>
              <a:rPr lang="el-GR" sz="3600" b="1" dirty="0" smtClean="0"/>
              <a:t> Βασιλική</a:t>
            </a:r>
            <a:r>
              <a:rPr lang="el-GR" sz="3600" dirty="0" smtClean="0"/>
              <a:t>, Εντεταλμένη Διδασκαλία</a:t>
            </a:r>
            <a:endParaRPr lang="en-US" sz="3600" dirty="0"/>
          </a:p>
        </p:txBody>
      </p:sp>
      <p:sp>
        <p:nvSpPr>
          <p:cNvPr id="4" name="Title 3"/>
          <p:cNvSpPr>
            <a:spLocks noGrp="1"/>
          </p:cNvSpPr>
          <p:nvPr>
            <p:ph type="title"/>
          </p:nvPr>
        </p:nvSpPr>
        <p:spPr/>
        <p:txBody>
          <a:bodyPr>
            <a:noAutofit/>
          </a:bodyPr>
          <a:lstStyle/>
          <a:p>
            <a:r>
              <a:rPr lang="en-US" sz="3200" dirty="0" smtClean="0"/>
              <a:t>E</a:t>
            </a:r>
            <a:r>
              <a:rPr lang="el-GR" sz="3200" dirty="0" err="1" smtClean="0"/>
              <a:t>πιχειρηματικότητα</a:t>
            </a:r>
            <a:endParaRPr lang="en-US" sz="3200" dirty="0"/>
          </a:p>
        </p:txBody>
      </p:sp>
      <p:sp>
        <p:nvSpPr>
          <p:cNvPr id="7" name="Θέση αριθμού διαφάνειας 6"/>
          <p:cNvSpPr>
            <a:spLocks noGrp="1"/>
          </p:cNvSpPr>
          <p:nvPr>
            <p:ph type="sldNum" sz="quarter" idx="11"/>
          </p:nvPr>
        </p:nvSpPr>
        <p:spPr/>
        <p:txBody>
          <a:bodyPr/>
          <a:lstStyle/>
          <a:p>
            <a:fld id="{BEB7F41A-2E03-4BDD-949B-B1838DB893B3}" type="slidenum">
              <a:rPr lang="en-US" smtClean="0"/>
              <a:pPr/>
              <a:t>1</a:t>
            </a:fld>
            <a:endParaRPr lang="en-US"/>
          </a:p>
        </p:txBody>
      </p:sp>
      <p:sp>
        <p:nvSpPr>
          <p:cNvPr id="8" name="Θέση ημερομηνίας 7"/>
          <p:cNvSpPr>
            <a:spLocks noGrp="1"/>
          </p:cNvSpPr>
          <p:nvPr>
            <p:ph type="dt" sz="half" idx="10"/>
          </p:nvPr>
        </p:nvSpPr>
        <p:spPr>
          <a:xfrm>
            <a:off x="6248400" y="6248400"/>
            <a:ext cx="2667000" cy="609600"/>
          </a:xfrm>
        </p:spPr>
        <p:txBody>
          <a:bodyPr/>
          <a:lstStyle/>
          <a:p>
            <a:fld id="{2A034F7C-95A7-4B0F-905E-3325ABC643EB}" type="datetime1">
              <a:rPr lang="el-GR" smtClean="0">
                <a:solidFill>
                  <a:srgbClr val="775F55"/>
                </a:solidFill>
              </a:rPr>
              <a:t>15/3/2025</a:t>
            </a:fld>
            <a:endParaRPr lang="en-US" dirty="0">
              <a:solidFill>
                <a:srgbClr val="775F55"/>
              </a:solidFill>
            </a:endParaRPr>
          </a:p>
        </p:txBody>
      </p:sp>
      <p:pic>
        <p:nvPicPr>
          <p:cNvPr id="10" name="9 - Εικόνα" descr="images.jpg"/>
          <p:cNvPicPr>
            <a:picLocks noChangeAspect="1"/>
          </p:cNvPicPr>
          <p:nvPr/>
        </p:nvPicPr>
        <p:blipFill>
          <a:blip r:embed="rId3" cstate="print"/>
          <a:stretch>
            <a:fillRect/>
          </a:stretch>
        </p:blipFill>
        <p:spPr>
          <a:xfrm>
            <a:off x="152400" y="76200"/>
            <a:ext cx="4876800" cy="1447800"/>
          </a:xfrm>
          <a:prstGeom prst="rect">
            <a:avLst/>
          </a:prstGeom>
        </p:spPr>
      </p:pic>
    </p:spTree>
    <p:extLst>
      <p:ext uri="{BB962C8B-B14F-4D97-AF65-F5344CB8AC3E}">
        <p14:creationId xmlns:p14="http://schemas.microsoft.com/office/powerpoint/2010/main" xmlns="" val="320085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Κρίσιμες διακρίσεις για τη γνώση</a:t>
            </a:r>
            <a:endParaRPr lang="el-GR" dirty="0"/>
          </a:p>
        </p:txBody>
      </p:sp>
      <p:sp>
        <p:nvSpPr>
          <p:cNvPr id="3" name="2 - Θέση περιεχομένου"/>
          <p:cNvSpPr>
            <a:spLocks noGrp="1"/>
          </p:cNvSpPr>
          <p:nvPr>
            <p:ph idx="1"/>
          </p:nvPr>
        </p:nvSpPr>
        <p:spPr/>
        <p:txBody>
          <a:bodyPr/>
          <a:lstStyle/>
          <a:p>
            <a:r>
              <a:rPr lang="el-GR" sz="2800" dirty="0" smtClean="0"/>
              <a:t>Δεδομένα </a:t>
            </a:r>
          </a:p>
          <a:p>
            <a:r>
              <a:rPr lang="el-GR" sz="2800" dirty="0" smtClean="0"/>
              <a:t>Πληροφορία </a:t>
            </a:r>
          </a:p>
          <a:p>
            <a:r>
              <a:rPr lang="el-GR" sz="2800" dirty="0" smtClean="0"/>
              <a:t>Γνώση</a:t>
            </a:r>
          </a:p>
          <a:p>
            <a:r>
              <a:rPr lang="el-GR" sz="2800" dirty="0" smtClean="0"/>
              <a:t>Σοφία [</a:t>
            </a:r>
            <a:r>
              <a:rPr lang="el-GR" sz="2800" b="1" dirty="0" smtClean="0"/>
              <a:t>απόσταγμα γνώσης </a:t>
            </a:r>
            <a:r>
              <a:rPr lang="el-GR" sz="2800" dirty="0" smtClean="0"/>
              <a:t>που προέρχεται από την </a:t>
            </a:r>
            <a:r>
              <a:rPr lang="el-GR" sz="2800" b="1" dirty="0" smtClean="0"/>
              <a:t>πείρα της ζωής</a:t>
            </a:r>
            <a:r>
              <a:rPr lang="el-GR" sz="2800" dirty="0" smtClean="0"/>
              <a:t>, αλλά και από τις </a:t>
            </a:r>
            <a:r>
              <a:rPr lang="el-GR" sz="2800" b="1" dirty="0" smtClean="0"/>
              <a:t>φυσικές και κοινωνικές επιστήμες</a:t>
            </a:r>
            <a:r>
              <a:rPr lang="el-GR" sz="2800" dirty="0" smtClean="0"/>
              <a:t>, από την </a:t>
            </a:r>
            <a:r>
              <a:rPr lang="el-GR" sz="2800" b="1" dirty="0" smtClean="0"/>
              <a:t>ηθική</a:t>
            </a:r>
            <a:r>
              <a:rPr lang="el-GR" sz="2800" dirty="0" smtClean="0"/>
              <a:t> και τη </a:t>
            </a:r>
            <a:r>
              <a:rPr lang="el-GR" sz="2800" b="1" dirty="0" smtClean="0"/>
              <a:t>φιλοσοφία</a:t>
            </a:r>
            <a:r>
              <a:rPr lang="el-GR" sz="2800" dirty="0" smtClean="0"/>
              <a:t>]</a:t>
            </a:r>
          </a:p>
          <a:p>
            <a:r>
              <a:rPr lang="el-GR" sz="2800" dirty="0" smtClean="0"/>
              <a:t>Κωδικοποιημένη (</a:t>
            </a:r>
            <a:r>
              <a:rPr lang="en-US" sz="2800" dirty="0" smtClean="0"/>
              <a:t>codified)</a:t>
            </a:r>
            <a:r>
              <a:rPr lang="el-GR" sz="2800" dirty="0" smtClean="0"/>
              <a:t>, αλλά και  άρρητη</a:t>
            </a:r>
            <a:r>
              <a:rPr lang="en-US" sz="2800" dirty="0" smtClean="0"/>
              <a:t> (tacit)</a:t>
            </a:r>
            <a:r>
              <a:rPr lang="el-GR" sz="2800" dirty="0" smtClean="0"/>
              <a:t> (διάχυτη) γνώση</a:t>
            </a:r>
            <a:endParaRPr lang="el-GR" sz="28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10</a:t>
            </a:fld>
            <a:endParaRPr lang="en-US"/>
          </a:p>
        </p:txBody>
      </p:sp>
      <p:sp>
        <p:nvSpPr>
          <p:cNvPr id="5" name="Θέση ημερομηνίας 4"/>
          <p:cNvSpPr>
            <a:spLocks noGrp="1"/>
          </p:cNvSpPr>
          <p:nvPr>
            <p:ph type="dt" sz="half" idx="10"/>
          </p:nvPr>
        </p:nvSpPr>
        <p:spPr/>
        <p:txBody>
          <a:bodyPr/>
          <a:lstStyle/>
          <a:p>
            <a:fld id="{F14D292F-EF54-4428-9201-026EADD7EB19}"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17183293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γνώση που παράγεται από την ερευνητική δραστηριότητα</a:t>
            </a:r>
            <a:endParaRPr lang="el-GR" dirty="0"/>
          </a:p>
        </p:txBody>
      </p:sp>
      <p:sp>
        <p:nvSpPr>
          <p:cNvPr id="3" name="2 - Θέση περιεχομένου"/>
          <p:cNvSpPr>
            <a:spLocks noGrp="1"/>
          </p:cNvSpPr>
          <p:nvPr>
            <p:ph idx="1"/>
          </p:nvPr>
        </p:nvSpPr>
        <p:spPr/>
        <p:txBody>
          <a:bodyPr/>
          <a:lstStyle/>
          <a:p>
            <a:r>
              <a:rPr lang="el-GR" sz="2800" dirty="0" smtClean="0"/>
              <a:t>Γνώση που παράγεται από την περιέργεια των ερευνητών και αυξάνει το </a:t>
            </a:r>
            <a:r>
              <a:rPr lang="el-GR" sz="2800" b="1" dirty="0" smtClean="0"/>
              <a:t>γνωστικό απόθεμα </a:t>
            </a:r>
            <a:r>
              <a:rPr lang="el-GR" sz="2800" dirty="0" smtClean="0"/>
              <a:t>της κοινωνίας (η γνώση ως </a:t>
            </a:r>
            <a:r>
              <a:rPr lang="el-GR" sz="2800" b="1" dirty="0" smtClean="0"/>
              <a:t>αυταξία</a:t>
            </a:r>
            <a:r>
              <a:rPr lang="el-GR" sz="2800" dirty="0" smtClean="0"/>
              <a:t>).</a:t>
            </a:r>
          </a:p>
          <a:p>
            <a:r>
              <a:rPr lang="el-GR" sz="2800" dirty="0" smtClean="0"/>
              <a:t>Γνώση που παράγεται για να καλύψει τις ανάγκες και τα προβλήματα της </a:t>
            </a:r>
            <a:r>
              <a:rPr lang="el-GR" sz="2800" b="1" dirty="0" smtClean="0"/>
              <a:t>βιομηχανίας</a:t>
            </a:r>
            <a:r>
              <a:rPr lang="el-GR" sz="2800" dirty="0" smtClean="0"/>
              <a:t> (με την ευρύτερη έννοια)/ </a:t>
            </a:r>
            <a:r>
              <a:rPr lang="el-GR" sz="2800" b="1" dirty="0" smtClean="0"/>
              <a:t>παραγωγή</a:t>
            </a:r>
            <a:r>
              <a:rPr lang="el-GR" sz="2800" dirty="0" smtClean="0"/>
              <a:t>ς.</a:t>
            </a:r>
          </a:p>
          <a:p>
            <a:r>
              <a:rPr lang="el-GR" sz="2800" dirty="0" smtClean="0"/>
              <a:t>Γνώση για την αντιμετώπιση των μεγάλων </a:t>
            </a:r>
            <a:r>
              <a:rPr lang="el-GR" sz="2800" b="1" dirty="0" smtClean="0"/>
              <a:t>κοινωνικο-οικονομικών προκλήσεων (κλιματική αλλαγή, το </a:t>
            </a:r>
            <a:r>
              <a:rPr lang="en-US" sz="2800" b="1" dirty="0" smtClean="0"/>
              <a:t>AIDS,..) </a:t>
            </a:r>
            <a:r>
              <a:rPr lang="el-GR" sz="2800" dirty="0" smtClean="0"/>
              <a:t>και προβλημάτων.</a:t>
            </a:r>
          </a:p>
          <a:p>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11</a:t>
            </a:fld>
            <a:endParaRPr lang="en-US"/>
          </a:p>
        </p:txBody>
      </p:sp>
      <p:sp>
        <p:nvSpPr>
          <p:cNvPr id="5" name="Θέση ημερομηνίας 4"/>
          <p:cNvSpPr>
            <a:spLocks noGrp="1"/>
          </p:cNvSpPr>
          <p:nvPr>
            <p:ph type="dt" sz="half" idx="10"/>
          </p:nvPr>
        </p:nvSpPr>
        <p:spPr/>
        <p:txBody>
          <a:bodyPr/>
          <a:lstStyle/>
          <a:p>
            <a:fld id="{BBA0B8B8-C8C1-4E2A-B2E9-E5BC9926CA59}"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18375318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fontScale="90000"/>
          </a:bodyPr>
          <a:lstStyle/>
          <a:p>
            <a:r>
              <a:rPr lang="el-GR" sz="4000"/>
              <a:t>Τέσσερα είδη μάθησης για μια επιχείρηση</a:t>
            </a:r>
          </a:p>
        </p:txBody>
      </p:sp>
      <p:sp>
        <p:nvSpPr>
          <p:cNvPr id="64515" name="Rectangle 3"/>
          <p:cNvSpPr>
            <a:spLocks noGrp="1" noChangeArrowheads="1"/>
          </p:cNvSpPr>
          <p:nvPr>
            <p:ph type="body" idx="1"/>
          </p:nvPr>
        </p:nvSpPr>
        <p:spPr/>
        <p:txBody>
          <a:bodyPr/>
          <a:lstStyle/>
          <a:p>
            <a:r>
              <a:rPr lang="el-GR" sz="2800" dirty="0"/>
              <a:t>Μαθαίνουμε για τα </a:t>
            </a:r>
            <a:r>
              <a:rPr lang="el-GR" sz="2800" b="1" dirty="0"/>
              <a:t>πράγματα</a:t>
            </a:r>
            <a:r>
              <a:rPr lang="el-GR" sz="2800" dirty="0"/>
              <a:t> [</a:t>
            </a:r>
            <a:r>
              <a:rPr lang="el-GR" sz="2800" b="1" dirty="0"/>
              <a:t>Γνώση</a:t>
            </a:r>
            <a:r>
              <a:rPr lang="el-GR" sz="2800" dirty="0"/>
              <a:t>].</a:t>
            </a:r>
          </a:p>
          <a:p>
            <a:r>
              <a:rPr lang="el-GR" sz="2800" dirty="0"/>
              <a:t>Μαθαίνουμε να </a:t>
            </a:r>
            <a:r>
              <a:rPr lang="el-GR" sz="2800" b="1" dirty="0"/>
              <a:t>κάνουμε</a:t>
            </a:r>
            <a:r>
              <a:rPr lang="el-GR" sz="2800" dirty="0"/>
              <a:t> πράγματα [</a:t>
            </a:r>
            <a:r>
              <a:rPr lang="el-GR" sz="2800" b="1" dirty="0"/>
              <a:t>Ικανότητες</a:t>
            </a:r>
            <a:r>
              <a:rPr lang="el-GR" sz="2800" dirty="0"/>
              <a:t> (Δυναμικές, Λειτουργικές), </a:t>
            </a:r>
            <a:r>
              <a:rPr lang="el-GR" sz="2800" b="1" dirty="0"/>
              <a:t>Δεξιότητες</a:t>
            </a:r>
            <a:r>
              <a:rPr lang="el-GR" sz="2800" dirty="0" smtClean="0"/>
              <a:t>,..]</a:t>
            </a:r>
            <a:r>
              <a:rPr lang="en-US" sz="2800" dirty="0" smtClean="0"/>
              <a:t> {know-how}</a:t>
            </a:r>
            <a:endParaRPr lang="el-GR" sz="2800" dirty="0"/>
          </a:p>
          <a:p>
            <a:r>
              <a:rPr lang="el-GR" sz="2800" dirty="0"/>
              <a:t>Μαθαίνουμε για </a:t>
            </a:r>
            <a:r>
              <a:rPr lang="el-GR" sz="2800" b="1" dirty="0"/>
              <a:t>ατομική βελτίωση</a:t>
            </a:r>
            <a:r>
              <a:rPr lang="el-GR" sz="2800" dirty="0"/>
              <a:t> και την αξιοποίηση του δυναμικού (των δυνατοτήτων) του κάθε ατόμου [</a:t>
            </a:r>
            <a:r>
              <a:rPr lang="el-GR" sz="2800" b="1" dirty="0"/>
              <a:t>Προσωπική Ανάπτυξη</a:t>
            </a:r>
            <a:r>
              <a:rPr lang="el-GR" sz="2800" dirty="0" smtClean="0"/>
              <a:t>]</a:t>
            </a:r>
            <a:r>
              <a:rPr lang="en-US" sz="2800" dirty="0" smtClean="0"/>
              <a:t> {HR}</a:t>
            </a:r>
            <a:endParaRPr lang="el-GR" sz="2800" dirty="0"/>
          </a:p>
          <a:p>
            <a:r>
              <a:rPr lang="el-GR" sz="2800" dirty="0"/>
              <a:t>Μαθαίνουμε για να επιτύχουμε πράγματα </a:t>
            </a:r>
            <a:r>
              <a:rPr lang="el-GR" sz="2800" b="1" dirty="0"/>
              <a:t>μαζί</a:t>
            </a:r>
            <a:r>
              <a:rPr lang="el-GR" sz="2800" dirty="0"/>
              <a:t> [</a:t>
            </a:r>
            <a:r>
              <a:rPr lang="el-GR" sz="2800" b="1" dirty="0"/>
              <a:t>Συνεργατική έρευνα</a:t>
            </a:r>
            <a:r>
              <a:rPr lang="el-GR" sz="2800" dirty="0"/>
              <a:t>].</a:t>
            </a:r>
          </a:p>
          <a:p>
            <a:endParaRPr lang="el-GR" sz="280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12</a:t>
            </a:fld>
            <a:endParaRPr lang="en-US"/>
          </a:p>
        </p:txBody>
      </p:sp>
      <p:sp>
        <p:nvSpPr>
          <p:cNvPr id="3" name="Θέση ημερομηνίας 2"/>
          <p:cNvSpPr>
            <a:spLocks noGrp="1"/>
          </p:cNvSpPr>
          <p:nvPr>
            <p:ph type="dt" sz="half" idx="10"/>
          </p:nvPr>
        </p:nvSpPr>
        <p:spPr/>
        <p:txBody>
          <a:bodyPr/>
          <a:lstStyle/>
          <a:p>
            <a:fld id="{5FF20F2B-C9B2-4594-A6F2-D3A405BF06B5}"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948053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68313" y="765175"/>
            <a:ext cx="8229600" cy="500063"/>
          </a:xfrm>
        </p:spPr>
        <p:txBody>
          <a:bodyPr>
            <a:normAutofit fontScale="90000"/>
          </a:bodyPr>
          <a:lstStyle/>
          <a:p>
            <a:pPr algn="ctr" eaLnBrk="1" hangingPunct="1"/>
            <a:r>
              <a:rPr lang="el-GR" sz="2800" dirty="0" smtClean="0"/>
              <a:t>Επιχειρηματικότητα που βασίζεται στη γνώση (ΕβΓ)</a:t>
            </a:r>
            <a:br>
              <a:rPr lang="el-GR" sz="2800" dirty="0" smtClean="0"/>
            </a:br>
            <a:r>
              <a:rPr lang="en-US" sz="2800" dirty="0" smtClean="0"/>
              <a:t>Knowledge Based Entrepreneurship </a:t>
            </a:r>
            <a:endParaRPr lang="el-GR" sz="2800" dirty="0" smtClean="0"/>
          </a:p>
        </p:txBody>
      </p:sp>
      <p:sp>
        <p:nvSpPr>
          <p:cNvPr id="47107" name="Rectangle 3"/>
          <p:cNvSpPr>
            <a:spLocks noGrp="1" noChangeArrowheads="1"/>
          </p:cNvSpPr>
          <p:nvPr>
            <p:ph type="body" idx="1"/>
          </p:nvPr>
        </p:nvSpPr>
        <p:spPr>
          <a:xfrm>
            <a:off x="323850" y="1554163"/>
            <a:ext cx="8340725" cy="4371975"/>
          </a:xfrm>
        </p:spPr>
        <p:txBody>
          <a:bodyPr>
            <a:normAutofit lnSpcReduction="10000"/>
          </a:bodyPr>
          <a:lstStyle/>
          <a:p>
            <a:pPr eaLnBrk="1" hangingPunct="1">
              <a:lnSpc>
                <a:spcPct val="90000"/>
              </a:lnSpc>
            </a:pPr>
            <a:r>
              <a:rPr lang="el-GR" sz="2000" dirty="0" smtClean="0"/>
              <a:t>Οι επενδύσεις για παραγωγή νέας ή βελτιωμένης γνώσης (μεγάλες επενδύσεις σε Ε&amp;Α) </a:t>
            </a:r>
            <a:r>
              <a:rPr lang="el-GR" sz="2000" b="1" dirty="0" smtClean="0"/>
              <a:t>δεν οδηγούν αυτομάτως</a:t>
            </a:r>
            <a:r>
              <a:rPr lang="el-GR" sz="2000" dirty="0" smtClean="0"/>
              <a:t> στην καινοτομία και την οικονομική μεγέθυνση</a:t>
            </a:r>
          </a:p>
          <a:p>
            <a:pPr eaLnBrk="1" hangingPunct="1">
              <a:lnSpc>
                <a:spcPct val="90000"/>
              </a:lnSpc>
            </a:pPr>
            <a:r>
              <a:rPr lang="el-GR" sz="2000" dirty="0" smtClean="0"/>
              <a:t>Η αποτελεσματικότητα της μετατροπής εξαρτάται:</a:t>
            </a:r>
          </a:p>
          <a:p>
            <a:pPr lvl="1" eaLnBrk="1" hangingPunct="1">
              <a:lnSpc>
                <a:spcPct val="90000"/>
              </a:lnSpc>
            </a:pPr>
            <a:r>
              <a:rPr lang="el-GR" sz="2000" dirty="0" smtClean="0"/>
              <a:t>Από τη δυνατότητα μετατροπής της εν γένει παραγόμενης γνώσης σε οικονομικά αξιοποιήσιμη γνώση (φίλτρο γνώσης).</a:t>
            </a:r>
          </a:p>
          <a:p>
            <a:pPr lvl="1" eaLnBrk="1" hangingPunct="1">
              <a:lnSpc>
                <a:spcPct val="90000"/>
              </a:lnSpc>
            </a:pPr>
            <a:r>
              <a:rPr lang="el-GR" sz="2000" dirty="0" smtClean="0"/>
              <a:t>Από την ύπαρξη μηχανισμού μετασχηματισμού της οικονομικά αξιοποιήσιμης γνώσης σε οικονομική δραστηριότητα (ΕβΓ).</a:t>
            </a:r>
          </a:p>
          <a:p>
            <a:pPr eaLnBrk="1" hangingPunct="1">
              <a:lnSpc>
                <a:spcPct val="90000"/>
              </a:lnSpc>
            </a:pPr>
            <a:r>
              <a:rPr lang="el-GR" sz="2000" dirty="0" smtClean="0"/>
              <a:t>Άρα απαιτούνται:</a:t>
            </a:r>
          </a:p>
          <a:p>
            <a:pPr lvl="1" algn="just" eaLnBrk="1" hangingPunct="1">
              <a:lnSpc>
                <a:spcPct val="90000"/>
              </a:lnSpc>
            </a:pPr>
            <a:r>
              <a:rPr lang="el-GR" sz="2000" dirty="0" smtClean="0"/>
              <a:t>Ένα «</a:t>
            </a:r>
            <a:r>
              <a:rPr lang="el-GR" sz="2000" b="1" dirty="0" smtClean="0"/>
              <a:t>φίλτρο</a:t>
            </a:r>
            <a:r>
              <a:rPr lang="el-GR" sz="2000" dirty="0" smtClean="0"/>
              <a:t>» γνώσης, δηλ. ένα σύστημα  </a:t>
            </a:r>
            <a:r>
              <a:rPr lang="el-GR" sz="2000" b="1" dirty="0" smtClean="0"/>
              <a:t>διάκρισης</a:t>
            </a:r>
            <a:r>
              <a:rPr lang="el-GR" sz="2000" dirty="0" smtClean="0"/>
              <a:t> μεταξύ </a:t>
            </a:r>
            <a:r>
              <a:rPr lang="el-GR" sz="2000" b="1" dirty="0" smtClean="0"/>
              <a:t>γενικής</a:t>
            </a:r>
            <a:r>
              <a:rPr lang="el-GR" sz="2000" dirty="0" smtClean="0"/>
              <a:t> γνώσης και </a:t>
            </a:r>
            <a:r>
              <a:rPr lang="el-GR" sz="2000" b="1" dirty="0" smtClean="0"/>
              <a:t>οικονομικά χρήσιμης</a:t>
            </a:r>
            <a:r>
              <a:rPr lang="el-GR" sz="2000" dirty="0" smtClean="0"/>
              <a:t> γνώσης (η κατάσταση στο πανεπιστημιακό σύστημα, η σχέση έρευνας-παραγωγής).</a:t>
            </a:r>
          </a:p>
          <a:p>
            <a:pPr lvl="1" algn="just" eaLnBrk="1" hangingPunct="1">
              <a:lnSpc>
                <a:spcPct val="90000"/>
              </a:lnSpc>
            </a:pPr>
            <a:r>
              <a:rPr lang="el-GR" sz="2000" dirty="0" smtClean="0"/>
              <a:t>Ένας </a:t>
            </a:r>
            <a:r>
              <a:rPr lang="el-GR" sz="2000" b="1" dirty="0" smtClean="0"/>
              <a:t>μηχανισμός </a:t>
            </a:r>
            <a:r>
              <a:rPr lang="el-GR" sz="2000" dirty="0" smtClean="0"/>
              <a:t>(όπως η </a:t>
            </a:r>
            <a:r>
              <a:rPr lang="el-GR" sz="2000" b="1" dirty="0" smtClean="0"/>
              <a:t>επιχειρηματικότητα</a:t>
            </a:r>
            <a:r>
              <a:rPr lang="el-GR" sz="2000" dirty="0" smtClean="0"/>
              <a:t>) που θα μετατρέψει την οικονομικά αξιοποιήσιμη γνώση σε οικονομική δραστηριότητα</a:t>
            </a:r>
            <a:endParaRPr lang="el-GR" sz="1800" dirty="0" smtClean="0">
              <a:solidFill>
                <a:schemeClr val="accent1"/>
              </a:solidFill>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13</a:t>
            </a:fld>
            <a:endParaRPr lang="en-US"/>
          </a:p>
        </p:txBody>
      </p:sp>
      <p:sp>
        <p:nvSpPr>
          <p:cNvPr id="3" name="Θέση ημερομηνίας 2"/>
          <p:cNvSpPr>
            <a:spLocks noGrp="1"/>
          </p:cNvSpPr>
          <p:nvPr>
            <p:ph type="dt" sz="half" idx="10"/>
          </p:nvPr>
        </p:nvSpPr>
        <p:spPr/>
        <p:txBody>
          <a:bodyPr/>
          <a:lstStyle/>
          <a:p>
            <a:fld id="{22182E33-7EF7-48F9-A70A-5823B9EF1BC8}"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6908010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l-GR" sz="2400" dirty="0" smtClean="0"/>
              <a:t>Όψεις του Κοινωνικού περίγυρου που επηρεάζουν την Επιχειρηματικότητα</a:t>
            </a:r>
            <a:endParaRPr lang="en-US" sz="2400" dirty="0" smtClean="0"/>
          </a:p>
        </p:txBody>
      </p:sp>
      <p:sp>
        <p:nvSpPr>
          <p:cNvPr id="10243" name="Rectangle 3"/>
          <p:cNvSpPr>
            <a:spLocks noGrp="1" noChangeArrowheads="1"/>
          </p:cNvSpPr>
          <p:nvPr>
            <p:ph type="body" idx="1"/>
          </p:nvPr>
        </p:nvSpPr>
        <p:spPr/>
        <p:txBody>
          <a:bodyPr/>
          <a:lstStyle/>
          <a:p>
            <a:r>
              <a:rPr lang="el-GR" dirty="0" smtClean="0"/>
              <a:t>Η κοινωνική αποδοχή της αποτυχίας, η δεύτερη ευκαιρία και η αποτυχία ως εμπειρία μάθησης.</a:t>
            </a:r>
            <a:endParaRPr lang="en-US" dirty="0" smtClean="0"/>
          </a:p>
          <a:p>
            <a:pPr eaLnBrk="1" hangingPunct="1"/>
            <a:r>
              <a:rPr lang="el-GR" sz="2800" dirty="0" smtClean="0"/>
              <a:t>Εάν το τίμημα της αποτυχίας είναι πολύ μεγάλο, οι άνθρωποι δεν τολμούν να αναλάβουν κάποιο υπολογισμένο ρίσκο.</a:t>
            </a:r>
            <a:r>
              <a:rPr lang="en-US" sz="2800" dirty="0" smtClean="0"/>
              <a:t>.</a:t>
            </a:r>
          </a:p>
          <a:p>
            <a:pPr eaLnBrk="1" hangingPunct="1"/>
            <a:r>
              <a:rPr lang="el-GR" sz="2800" dirty="0" smtClean="0"/>
              <a:t>Το αποτελεσματικό σύστημα δικαίου είναι θεμελιώδες για τη θετική ανάληψη και άσκηση επιχειρηματικής δραστηριότητας.  </a:t>
            </a:r>
            <a:endParaRPr lang="en-US" sz="2800"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14</a:t>
            </a:fld>
            <a:endParaRPr lang="en-US"/>
          </a:p>
        </p:txBody>
      </p:sp>
      <p:sp>
        <p:nvSpPr>
          <p:cNvPr id="3" name="Θέση ημερομηνίας 2"/>
          <p:cNvSpPr>
            <a:spLocks noGrp="1"/>
          </p:cNvSpPr>
          <p:nvPr>
            <p:ph type="dt" sz="half" idx="10"/>
          </p:nvPr>
        </p:nvSpPr>
        <p:spPr/>
        <p:txBody>
          <a:bodyPr/>
          <a:lstStyle/>
          <a:p>
            <a:fld id="{689916C2-5DFD-410F-8560-4F7AB4FB5783}"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452314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68313" y="765175"/>
            <a:ext cx="8229600" cy="500063"/>
          </a:xfrm>
        </p:spPr>
        <p:txBody>
          <a:bodyPr>
            <a:normAutofit fontScale="90000"/>
          </a:bodyPr>
          <a:lstStyle/>
          <a:p>
            <a:pPr algn="ctr" eaLnBrk="1" hangingPunct="1"/>
            <a:r>
              <a:rPr lang="el-GR" sz="2800" dirty="0" smtClean="0"/>
              <a:t>Επιχειρηματικότητα που βασίζεται στη γνώση (ΕβΓ)</a:t>
            </a:r>
            <a:br>
              <a:rPr lang="el-GR" sz="2800" dirty="0" smtClean="0"/>
            </a:br>
            <a:r>
              <a:rPr lang="en-US" sz="2800" dirty="0" smtClean="0"/>
              <a:t>Knowledge Based Entrepreneurship </a:t>
            </a:r>
            <a:endParaRPr lang="el-GR" sz="2800" dirty="0" smtClean="0"/>
          </a:p>
        </p:txBody>
      </p:sp>
      <p:sp>
        <p:nvSpPr>
          <p:cNvPr id="47107" name="Rectangle 3"/>
          <p:cNvSpPr>
            <a:spLocks noGrp="1" noChangeArrowheads="1"/>
          </p:cNvSpPr>
          <p:nvPr>
            <p:ph type="body" idx="1"/>
          </p:nvPr>
        </p:nvSpPr>
        <p:spPr>
          <a:xfrm>
            <a:off x="323850" y="1554163"/>
            <a:ext cx="8340725" cy="4371975"/>
          </a:xfrm>
        </p:spPr>
        <p:txBody>
          <a:bodyPr>
            <a:normAutofit lnSpcReduction="10000"/>
          </a:bodyPr>
          <a:lstStyle/>
          <a:p>
            <a:pPr eaLnBrk="1" hangingPunct="1">
              <a:lnSpc>
                <a:spcPct val="90000"/>
              </a:lnSpc>
            </a:pPr>
            <a:r>
              <a:rPr lang="el-GR" sz="2000" dirty="0" smtClean="0"/>
              <a:t>Οι επενδύσεις για παραγωγή νέας ή βελτιωμένης γνώσης (μεγάλες επενδύσεις σε Ε&amp;Α) </a:t>
            </a:r>
            <a:r>
              <a:rPr lang="el-GR" sz="2000" b="1" dirty="0" smtClean="0"/>
              <a:t>δεν οδηγούν αυτομάτως</a:t>
            </a:r>
            <a:r>
              <a:rPr lang="el-GR" sz="2000" dirty="0" smtClean="0"/>
              <a:t> στην καινοτομία και την οικονομική μεγέθυνση</a:t>
            </a:r>
          </a:p>
          <a:p>
            <a:pPr eaLnBrk="1" hangingPunct="1">
              <a:lnSpc>
                <a:spcPct val="90000"/>
              </a:lnSpc>
            </a:pPr>
            <a:r>
              <a:rPr lang="el-GR" sz="2000" dirty="0" smtClean="0"/>
              <a:t>Η αποτελεσματικότητα της μετατροπής εξαρτάται:</a:t>
            </a:r>
          </a:p>
          <a:p>
            <a:pPr lvl="1" eaLnBrk="1" hangingPunct="1">
              <a:lnSpc>
                <a:spcPct val="90000"/>
              </a:lnSpc>
            </a:pPr>
            <a:r>
              <a:rPr lang="el-GR" sz="2000" dirty="0" smtClean="0"/>
              <a:t>Από τη δυνατότητα μετατροπής της εν γένει παραγόμενης γνώσης σε οικονομικά αξιοποιήσιμη γνώση (φίλτρο γνώσης).</a:t>
            </a:r>
          </a:p>
          <a:p>
            <a:pPr lvl="1" eaLnBrk="1" hangingPunct="1">
              <a:lnSpc>
                <a:spcPct val="90000"/>
              </a:lnSpc>
            </a:pPr>
            <a:r>
              <a:rPr lang="el-GR" sz="2000" dirty="0" smtClean="0"/>
              <a:t>Από την ύπαρξη μηχανισμού μετασχηματισμού της οικονομικά αξιοποιήσιμης γνώσης σε οικονομική δραστηριότητα (ΕβΓ).</a:t>
            </a:r>
          </a:p>
          <a:p>
            <a:pPr eaLnBrk="1" hangingPunct="1">
              <a:lnSpc>
                <a:spcPct val="90000"/>
              </a:lnSpc>
            </a:pPr>
            <a:r>
              <a:rPr lang="el-GR" sz="2000" dirty="0" smtClean="0"/>
              <a:t>Άρα απαιτούνται:</a:t>
            </a:r>
          </a:p>
          <a:p>
            <a:pPr lvl="1" algn="just" eaLnBrk="1" hangingPunct="1">
              <a:lnSpc>
                <a:spcPct val="90000"/>
              </a:lnSpc>
            </a:pPr>
            <a:r>
              <a:rPr lang="el-GR" sz="2000" dirty="0" smtClean="0"/>
              <a:t>Ένα «</a:t>
            </a:r>
            <a:r>
              <a:rPr lang="el-GR" sz="2000" b="1" dirty="0" smtClean="0"/>
              <a:t>φίλτρο</a:t>
            </a:r>
            <a:r>
              <a:rPr lang="el-GR" sz="2000" dirty="0" smtClean="0"/>
              <a:t>» γνώσης, δηλ. ένα σύστημα  </a:t>
            </a:r>
            <a:r>
              <a:rPr lang="el-GR" sz="2000" b="1" dirty="0" smtClean="0"/>
              <a:t>διάκρισης</a:t>
            </a:r>
            <a:r>
              <a:rPr lang="el-GR" sz="2000" dirty="0" smtClean="0"/>
              <a:t> μεταξύ </a:t>
            </a:r>
            <a:r>
              <a:rPr lang="el-GR" sz="2000" b="1" dirty="0" smtClean="0"/>
              <a:t>γενικής</a:t>
            </a:r>
            <a:r>
              <a:rPr lang="el-GR" sz="2000" dirty="0" smtClean="0"/>
              <a:t> γνώσης και </a:t>
            </a:r>
            <a:r>
              <a:rPr lang="el-GR" sz="2000" b="1" dirty="0" smtClean="0"/>
              <a:t>οικονομικά χρήσιμης</a:t>
            </a:r>
            <a:r>
              <a:rPr lang="el-GR" sz="2000" dirty="0" smtClean="0"/>
              <a:t> γνώσης (η κατάσταση στο πανεπιστημιακό σύστημα, η σχέση έρευνας-παραγωγής).</a:t>
            </a:r>
          </a:p>
          <a:p>
            <a:pPr lvl="1" algn="just" eaLnBrk="1" hangingPunct="1">
              <a:lnSpc>
                <a:spcPct val="90000"/>
              </a:lnSpc>
            </a:pPr>
            <a:r>
              <a:rPr lang="el-GR" sz="2000" dirty="0" smtClean="0"/>
              <a:t>Ένας </a:t>
            </a:r>
            <a:r>
              <a:rPr lang="el-GR" sz="2000" b="1" dirty="0" smtClean="0"/>
              <a:t>μηχανισμός </a:t>
            </a:r>
            <a:r>
              <a:rPr lang="el-GR" sz="2000" dirty="0" smtClean="0"/>
              <a:t>(όπως η </a:t>
            </a:r>
            <a:r>
              <a:rPr lang="el-GR" sz="2000" b="1" dirty="0" smtClean="0"/>
              <a:t>επιχειρηματικότητα</a:t>
            </a:r>
            <a:r>
              <a:rPr lang="el-GR" sz="2000" dirty="0" smtClean="0"/>
              <a:t>) που θα μετατρέψει την οικονομικά αξιοποιήσιμη γνώση σε οικονομική δραστηριότητα</a:t>
            </a:r>
            <a:endParaRPr lang="el-GR" sz="1800" dirty="0" smtClean="0">
              <a:solidFill>
                <a:schemeClr val="accent1"/>
              </a:solidFill>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15</a:t>
            </a:fld>
            <a:endParaRPr lang="en-US"/>
          </a:p>
        </p:txBody>
      </p:sp>
      <p:sp>
        <p:nvSpPr>
          <p:cNvPr id="3" name="Θέση ημερομηνίας 2"/>
          <p:cNvSpPr>
            <a:spLocks noGrp="1"/>
          </p:cNvSpPr>
          <p:nvPr>
            <p:ph type="dt" sz="half" idx="10"/>
          </p:nvPr>
        </p:nvSpPr>
        <p:spPr/>
        <p:txBody>
          <a:bodyPr/>
          <a:lstStyle/>
          <a:p>
            <a:fld id="{CFB5D033-674D-403C-88FF-7E860D762575}"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40259339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Τρόπος </a:t>
            </a:r>
            <a:r>
              <a:rPr lang="el-GR" dirty="0" err="1" smtClean="0"/>
              <a:t>σκέψης…Μοχλοί</a:t>
            </a:r>
            <a:r>
              <a:rPr lang="el-GR" dirty="0" smtClean="0"/>
              <a:t> Επιχειρηματικότητας</a:t>
            </a:r>
            <a:endParaRPr lang="el-GR" dirty="0"/>
          </a:p>
        </p:txBody>
      </p:sp>
      <p:sp>
        <p:nvSpPr>
          <p:cNvPr id="3" name="2 - Θέση περιεχομένου"/>
          <p:cNvSpPr>
            <a:spLocks noGrp="1"/>
          </p:cNvSpPr>
          <p:nvPr>
            <p:ph idx="1"/>
          </p:nvPr>
        </p:nvSpPr>
        <p:spPr/>
        <p:txBody>
          <a:bodyPr/>
          <a:lstStyle/>
          <a:p>
            <a:r>
              <a:rPr lang="el-GR" dirty="0" smtClean="0"/>
              <a:t>«Σκέψου εκτός πλαισίου’’ (</a:t>
            </a:r>
            <a:r>
              <a:rPr lang="en-US" dirty="0" smtClean="0"/>
              <a:t>“thinking outside the box”)</a:t>
            </a:r>
            <a:r>
              <a:rPr lang="el-GR" dirty="0" smtClean="0">
                <a:sym typeface="Wingdings" pitchFamily="2" charset="2"/>
              </a:rPr>
              <a:t> σκέψου πέρα από την πεπατημένη.</a:t>
            </a:r>
            <a:endParaRPr lang="en-US" dirty="0" smtClean="0"/>
          </a:p>
          <a:p>
            <a:r>
              <a:rPr lang="el-GR" dirty="0" smtClean="0"/>
              <a:t>Μπορείς να επιλέξεις ένα </a:t>
            </a:r>
            <a:r>
              <a:rPr lang="el-GR" b="1" dirty="0" smtClean="0"/>
              <a:t>διαφορετικό</a:t>
            </a:r>
            <a:r>
              <a:rPr lang="el-GR" dirty="0" smtClean="0"/>
              <a:t> πλαίσιο ανάλυσης από τα καθιερωμένα; </a:t>
            </a:r>
          </a:p>
          <a:p>
            <a:r>
              <a:rPr lang="el-GR" dirty="0" smtClean="0"/>
              <a:t>Το </a:t>
            </a:r>
            <a:r>
              <a:rPr lang="el-GR" b="1" dirty="0" smtClean="0"/>
              <a:t>πλαίσιο</a:t>
            </a:r>
            <a:r>
              <a:rPr lang="el-GR" dirty="0" smtClean="0"/>
              <a:t> είναι: η αντίληψή σου για τον κόσμο, η φιλοσοφία σου, το παράδειγμα, το επιχειρησιακό μοντέλο, μια διαφορετική ματιά</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16</a:t>
            </a:fld>
            <a:endParaRPr lang="en-US"/>
          </a:p>
        </p:txBody>
      </p:sp>
      <p:sp>
        <p:nvSpPr>
          <p:cNvPr id="5" name="Θέση ημερομηνίας 4"/>
          <p:cNvSpPr>
            <a:spLocks noGrp="1"/>
          </p:cNvSpPr>
          <p:nvPr>
            <p:ph type="dt" sz="half" idx="10"/>
          </p:nvPr>
        </p:nvSpPr>
        <p:spPr/>
        <p:txBody>
          <a:bodyPr/>
          <a:lstStyle/>
          <a:p>
            <a:fld id="{54887473-450E-4723-A27A-38C7478E0D77}"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610468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Φορείς της καινοτομίας: Ο επιχειρηματίας και η επιχείρηση και όχι μόνον!</a:t>
            </a:r>
            <a:endParaRPr lang="el-GR" sz="3200" dirty="0"/>
          </a:p>
        </p:txBody>
      </p:sp>
      <p:sp>
        <p:nvSpPr>
          <p:cNvPr id="3" name="2 - Θέση περιεχομένου"/>
          <p:cNvSpPr>
            <a:spLocks noGrp="1"/>
          </p:cNvSpPr>
          <p:nvPr>
            <p:ph idx="1"/>
          </p:nvPr>
        </p:nvSpPr>
        <p:spPr/>
        <p:txBody>
          <a:bodyPr/>
          <a:lstStyle/>
          <a:p>
            <a:r>
              <a:rPr lang="el-GR" sz="2800" dirty="0" smtClean="0"/>
              <a:t>Προσωπο -κεντρική προσέγγιση: Στο επίκεντρο ο ηρωϊκός, πρόθυμος να αναλάβει κινδύνους επιχειρηματίας </a:t>
            </a:r>
            <a:r>
              <a:rPr lang="en-US" sz="2800" dirty="0" smtClean="0"/>
              <a:t>Schumpeter, “Mark 1” model, Schumpeter, 1912.</a:t>
            </a:r>
          </a:p>
          <a:p>
            <a:r>
              <a:rPr lang="el-GR" sz="2800" dirty="0" smtClean="0"/>
              <a:t>Η μεγάλη επιχείρηση που αναπτύσσει θεσμοθετημένη και οργανωμένη προσπάθεια σε βιομηχανικά ερευνητικά εργαστήρια (</a:t>
            </a:r>
            <a:r>
              <a:rPr lang="en-US" sz="2800" dirty="0" smtClean="0"/>
              <a:t>Mark II model, Schumpeter, 1943)</a:t>
            </a:r>
            <a:endParaRPr lang="el-GR" sz="28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17</a:t>
            </a:fld>
            <a:endParaRPr lang="en-US"/>
          </a:p>
        </p:txBody>
      </p:sp>
      <p:sp>
        <p:nvSpPr>
          <p:cNvPr id="5" name="Θέση ημερομηνίας 4"/>
          <p:cNvSpPr>
            <a:spLocks noGrp="1"/>
          </p:cNvSpPr>
          <p:nvPr>
            <p:ph type="dt" sz="half" idx="10"/>
          </p:nvPr>
        </p:nvSpPr>
        <p:spPr/>
        <p:txBody>
          <a:bodyPr/>
          <a:lstStyle/>
          <a:p>
            <a:fld id="{BD88603F-2DE4-465F-9DDF-0CE59CEE2099}"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050776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Φορείς της καινοτομίας: Ο επιχειρηματίας και η επιχείρηση και όχι μόνον!</a:t>
            </a:r>
            <a:r>
              <a:rPr lang="en-US" sz="3200" dirty="0" smtClean="0"/>
              <a:t> (…</a:t>
            </a:r>
            <a:r>
              <a:rPr lang="el-GR" sz="3200" dirty="0" smtClean="0"/>
              <a:t>συνέχεια..)</a:t>
            </a:r>
            <a:endParaRPr lang="el-GR" sz="3200" dirty="0"/>
          </a:p>
        </p:txBody>
      </p:sp>
      <p:sp>
        <p:nvSpPr>
          <p:cNvPr id="3" name="2 - Θέση περιεχομένου"/>
          <p:cNvSpPr>
            <a:spLocks noGrp="1"/>
          </p:cNvSpPr>
          <p:nvPr>
            <p:ph idx="1"/>
          </p:nvPr>
        </p:nvSpPr>
        <p:spPr/>
        <p:txBody>
          <a:bodyPr/>
          <a:lstStyle/>
          <a:p>
            <a:r>
              <a:rPr lang="el-GR" sz="2400" dirty="0" smtClean="0"/>
              <a:t>Δεκαετία του 1990 ..</a:t>
            </a:r>
            <a:r>
              <a:rPr lang="en-US" sz="2400" dirty="0" smtClean="0"/>
              <a:t>, </a:t>
            </a:r>
            <a:r>
              <a:rPr lang="el-GR" sz="2400" dirty="0" smtClean="0"/>
              <a:t>επιστροφή της μικρής καινοτόμου επιχείρησης (</a:t>
            </a:r>
            <a:r>
              <a:rPr lang="en-US" sz="2400" dirty="0" smtClean="0"/>
              <a:t>Bo Carlsson</a:t>
            </a:r>
            <a:r>
              <a:rPr lang="el-GR" sz="2400" dirty="0" smtClean="0"/>
              <a:t> </a:t>
            </a:r>
            <a:r>
              <a:rPr lang="en-US" sz="2400" dirty="0" smtClean="0"/>
              <a:t>et al)</a:t>
            </a:r>
            <a:r>
              <a:rPr lang="el-GR" sz="2400" dirty="0" smtClean="0"/>
              <a:t>.</a:t>
            </a:r>
          </a:p>
          <a:p>
            <a:r>
              <a:rPr lang="el-GR" sz="2400" dirty="0" smtClean="0"/>
              <a:t>Επιχειρηματικότητα εντάσεως γνώσης: Συνδυάζει γνώση και καινοτομία σε όλους τους κλάδους και εξαρτάται από το πλαίσιο μέσα στο οποίο αναπτύσσεται (</a:t>
            </a:r>
            <a:r>
              <a:rPr lang="en-US" sz="2400" dirty="0" smtClean="0"/>
              <a:t>context specific)</a:t>
            </a:r>
            <a:r>
              <a:rPr lang="el-GR" sz="2400" dirty="0" smtClean="0"/>
              <a:t> (</a:t>
            </a:r>
            <a:r>
              <a:rPr lang="en-US" sz="2400" dirty="0" smtClean="0"/>
              <a:t>Malerba et al: KEINS, AEGIS,..)</a:t>
            </a:r>
            <a:r>
              <a:rPr lang="el-GR" sz="2400" dirty="0" smtClean="0"/>
              <a:t>.</a:t>
            </a:r>
            <a:endParaRPr lang="en-US" sz="2400" dirty="0" smtClean="0"/>
          </a:p>
          <a:p>
            <a:r>
              <a:rPr lang="el-GR" sz="2400" dirty="0" smtClean="0"/>
              <a:t>Παγκόσμια Δίκτυα καινοτομίας π.χ. στον τομέα των κινητών εφαρμογών λογισμικού και περιεχομένου </a:t>
            </a:r>
            <a:r>
              <a:rPr lang="en-US" sz="2400" dirty="0" smtClean="0"/>
              <a:t>..</a:t>
            </a:r>
            <a:r>
              <a:rPr lang="el-GR" sz="2400" dirty="0" smtClean="0"/>
              <a:t>που διευκολύνουν  άτομα ή/και νεοφυείς επιχειρήσεις να βγουν στην παγκόσμια αγορά. Και στην Ελλάδα.</a:t>
            </a:r>
            <a:endParaRPr lang="el-GR" sz="24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18</a:t>
            </a:fld>
            <a:endParaRPr lang="en-US"/>
          </a:p>
        </p:txBody>
      </p:sp>
      <p:sp>
        <p:nvSpPr>
          <p:cNvPr id="5" name="Θέση ημερομηνίας 4"/>
          <p:cNvSpPr>
            <a:spLocks noGrp="1"/>
          </p:cNvSpPr>
          <p:nvPr>
            <p:ph type="dt" sz="half" idx="10"/>
          </p:nvPr>
        </p:nvSpPr>
        <p:spPr/>
        <p:txBody>
          <a:bodyPr/>
          <a:lstStyle/>
          <a:p>
            <a:fld id="{0CEEB7AE-869F-4514-AC41-8678583775B7}"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4184277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800" dirty="0" smtClean="0"/>
              <a:t>Φορέας καινοτομίας μπορεί να είναι η δημόσια διοίκηση και ευρύτερα ο δημόσιος τομέας</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Ο ρόλος του κράτους ως αγοραστή και χρήστη καινοτομιών και καινοτόμων προϊόντων/ υπηρεσιών</a:t>
            </a:r>
            <a:r>
              <a:rPr lang="en-US" dirty="0" smtClean="0"/>
              <a:t> [Public Procurement for Innovation]</a:t>
            </a:r>
            <a:r>
              <a:rPr lang="el-GR" dirty="0" smtClean="0"/>
              <a:t>.</a:t>
            </a:r>
          </a:p>
          <a:p>
            <a:r>
              <a:rPr lang="el-GR" dirty="0" smtClean="0"/>
              <a:t>Ο ρόλος του κράτους ως διαμορφωτή ενός πλαισίου</a:t>
            </a:r>
            <a:r>
              <a:rPr lang="en-US" dirty="0" smtClean="0"/>
              <a:t> (</a:t>
            </a:r>
            <a:r>
              <a:rPr lang="el-GR" dirty="0" smtClean="0"/>
              <a:t>θεσμικού, ρυθμιστικού, χρηματοδοτικού κ.α.) που διευκολύνει την ανάπτυξη και την αξιοποίηση/ διάχυση καινοτομιών.</a:t>
            </a:r>
          </a:p>
          <a:p>
            <a:r>
              <a:rPr lang="el-GR" dirty="0" smtClean="0"/>
              <a:t>Ο ρόλος φορέων του κράτους</a:t>
            </a:r>
            <a:r>
              <a:rPr lang="en-US" dirty="0" smtClean="0"/>
              <a:t> </a:t>
            </a:r>
            <a:r>
              <a:rPr lang="el-GR" dirty="0" smtClean="0"/>
              <a:t>και δημόσιων οργανισμών  στην ανάπτυξη καινοτομιών</a:t>
            </a:r>
            <a:r>
              <a:rPr lang="en-US" dirty="0" smtClean="0"/>
              <a:t> [</a:t>
            </a:r>
            <a:r>
              <a:rPr lang="el-GR" dirty="0" smtClean="0"/>
              <a:t>π.χ. στις ΗΠΑ, α) το δίκτυο των 16 ή 17 δυναμικών, αποκεντρωμένων,  ημι-αυτόνομων δημόσιων οργανισμών με μεγάλους προϋπολογισμούς που υποστηρίζουν την ερευνητική δραστηριότητα που δεν χρηματοδοτούν μόνο τη βασική έρευνα, αλλά φτάνουν αρκετά χαμηλά (πολύ κοντά στην αγορά) στην αλυσίδα ανάπτυξης ριζικών καινοτομιών έως και την πρώϊμη χρηματοδότηση τεχνολογικών εταιρειών, β) το πρόγραμμα </a:t>
            </a:r>
            <a:r>
              <a:rPr lang="en-US" dirty="0" smtClean="0"/>
              <a:t>SBIR (Small Business Innovation Research)]</a:t>
            </a:r>
            <a:r>
              <a:rPr lang="el-GR" dirty="0" smtClean="0"/>
              <a:t>.</a:t>
            </a:r>
          </a:p>
          <a:p>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19</a:t>
            </a:fld>
            <a:endParaRPr lang="en-US"/>
          </a:p>
        </p:txBody>
      </p:sp>
      <p:sp>
        <p:nvSpPr>
          <p:cNvPr id="5" name="Θέση ημερομηνίας 4"/>
          <p:cNvSpPr>
            <a:spLocks noGrp="1"/>
          </p:cNvSpPr>
          <p:nvPr>
            <p:ph type="dt" sz="half" idx="10"/>
          </p:nvPr>
        </p:nvSpPr>
        <p:spPr/>
        <p:txBody>
          <a:bodyPr/>
          <a:lstStyle/>
          <a:p>
            <a:fld id="{88FC99E7-E307-41D2-B375-389EEAA885C0}"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124274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σπουδαιότητα της καινοτομίας για μια επιχείρηση</a:t>
            </a:r>
            <a:r>
              <a:rPr lang="en-US" dirty="0" smtClean="0"/>
              <a:t> </a:t>
            </a:r>
            <a:endParaRPr lang="el-GR" dirty="0"/>
          </a:p>
        </p:txBody>
      </p:sp>
      <p:sp>
        <p:nvSpPr>
          <p:cNvPr id="3" name="2 - Θέση περιεχομένου"/>
          <p:cNvSpPr>
            <a:spLocks noGrp="1"/>
          </p:cNvSpPr>
          <p:nvPr>
            <p:ph idx="1"/>
          </p:nvPr>
        </p:nvSpPr>
        <p:spPr/>
        <p:txBody>
          <a:bodyPr/>
          <a:lstStyle/>
          <a:p>
            <a:pPr>
              <a:buNone/>
            </a:pPr>
            <a:endParaRPr lang="en-US" dirty="0" smtClean="0"/>
          </a:p>
          <a:p>
            <a:pPr>
              <a:buNone/>
            </a:pPr>
            <a:endParaRPr lang="en-US" dirty="0" smtClean="0"/>
          </a:p>
          <a:p>
            <a:pPr>
              <a:buNone/>
            </a:pPr>
            <a:r>
              <a:rPr lang="en-US" dirty="0" smtClean="0"/>
              <a:t>“Yet not to innovate is to die</a:t>
            </a:r>
            <a:r>
              <a:rPr lang="el-GR" dirty="0" smtClean="0"/>
              <a:t>. </a:t>
            </a:r>
            <a:r>
              <a:rPr lang="en-US" dirty="0" smtClean="0"/>
              <a:t>Some firms actually do elect to die” </a:t>
            </a:r>
            <a:endParaRPr lang="el-GR" dirty="0" smtClean="0"/>
          </a:p>
          <a:p>
            <a:pPr>
              <a:buNone/>
            </a:pPr>
            <a:r>
              <a:rPr lang="en-US" dirty="0" smtClean="0"/>
              <a:t>Chris Freeman and Luc Soete, 1997</a:t>
            </a:r>
            <a:endParaRPr lang="el-GR" dirty="0" smtClean="0"/>
          </a:p>
          <a:p>
            <a:endParaRPr lang="el-GR" dirty="0"/>
          </a:p>
        </p:txBody>
      </p:sp>
      <p:sp>
        <p:nvSpPr>
          <p:cNvPr id="4" name="3 - Θέση ημερομηνίας"/>
          <p:cNvSpPr>
            <a:spLocks noGrp="1"/>
          </p:cNvSpPr>
          <p:nvPr>
            <p:ph type="dt" sz="half" idx="10"/>
          </p:nvPr>
        </p:nvSpPr>
        <p:spPr>
          <a:xfrm>
            <a:off x="6477000" y="6248400"/>
            <a:ext cx="2667000" cy="365125"/>
          </a:xfrm>
        </p:spPr>
        <p:txBody>
          <a:bodyPr/>
          <a:lstStyle/>
          <a:p>
            <a:pPr>
              <a:defRPr/>
            </a:pPr>
            <a:fld id="{56A6E55F-DD0F-4ABC-B21A-E9ED71A71AD1}" type="datetime1">
              <a:rPr lang="el-GR" smtClean="0"/>
              <a:t>15/3/2025</a:t>
            </a:fld>
            <a:endParaRPr lang="el-GR" dirty="0"/>
          </a:p>
        </p:txBody>
      </p:sp>
      <p:sp>
        <p:nvSpPr>
          <p:cNvPr id="6" name="5 - Θέση αριθμού διαφάνειας"/>
          <p:cNvSpPr>
            <a:spLocks noGrp="1"/>
          </p:cNvSpPr>
          <p:nvPr>
            <p:ph type="sldNum" sz="quarter" idx="12"/>
          </p:nvPr>
        </p:nvSpPr>
        <p:spPr/>
        <p:txBody>
          <a:bodyPr>
            <a:normAutofit fontScale="85000" lnSpcReduction="20000"/>
          </a:bodyPr>
          <a:lstStyle/>
          <a:p>
            <a:pPr>
              <a:defRPr/>
            </a:pPr>
            <a:fld id="{967A6888-5BBA-4088-A481-A1EE03E2A67E}" type="slidenum">
              <a:rPr lang="el-GR" smtClean="0"/>
              <a:pPr>
                <a:defRPr/>
              </a:pPr>
              <a:t>2</a:t>
            </a:fld>
            <a:endParaRPr lang="el-GR"/>
          </a:p>
        </p:txBody>
      </p:sp>
    </p:spTree>
    <p:extLst>
      <p:ext uri="{BB962C8B-B14F-4D97-AF65-F5344CB8AC3E}">
        <p14:creationId xmlns:p14="http://schemas.microsoft.com/office/powerpoint/2010/main" xmlns="" val="6450848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Η επιχειρηματικότητα εντάσεως γνώσης (</a:t>
            </a:r>
            <a:r>
              <a:rPr lang="en-US" sz="3200" dirty="0" smtClean="0"/>
              <a:t>Knowledge Intensive Entrepreneurship): </a:t>
            </a:r>
            <a:r>
              <a:rPr lang="el-GR" sz="3200" dirty="0" smtClean="0"/>
              <a:t> ένας μηχανισμός μετασχηματισμού</a:t>
            </a:r>
            <a:endParaRPr lang="el-GR" sz="3200" dirty="0"/>
          </a:p>
        </p:txBody>
      </p:sp>
      <p:sp>
        <p:nvSpPr>
          <p:cNvPr id="3" name="2 - Θέση περιεχομένου"/>
          <p:cNvSpPr>
            <a:spLocks noGrp="1"/>
          </p:cNvSpPr>
          <p:nvPr>
            <p:ph idx="1"/>
          </p:nvPr>
        </p:nvSpPr>
        <p:spPr/>
        <p:txBody>
          <a:bodyPr>
            <a:normAutofit fontScale="70000" lnSpcReduction="20000"/>
          </a:bodyPr>
          <a:lstStyle/>
          <a:p>
            <a:r>
              <a:rPr lang="el-GR" b="1" dirty="0" smtClean="0"/>
              <a:t>Γνώση</a:t>
            </a:r>
          </a:p>
          <a:p>
            <a:pPr lvl="1"/>
            <a:r>
              <a:rPr lang="el-GR" dirty="0" smtClean="0"/>
              <a:t>Αποτελέσματα ερευνητικής δραστηριότητας.</a:t>
            </a:r>
          </a:p>
          <a:p>
            <a:pPr lvl="1"/>
            <a:r>
              <a:rPr lang="el-GR" dirty="0" smtClean="0"/>
              <a:t>Συστηματοποίηση και Κωδικοποίηση γνώσης που προέρχεται από την επαγγελματική/ επιχειρηματική/ οργανωσιακή πρακτική.</a:t>
            </a:r>
          </a:p>
          <a:p>
            <a:r>
              <a:rPr lang="el-GR" dirty="0" smtClean="0"/>
              <a:t>Ένα μέρος της γνώσης τροφοδοτεί το γνωστικό απόθεμα μιας κοινωνίας και επηρεάζει την εξέλιξή της (περιέργεια του ερευνητή)</a:t>
            </a:r>
          </a:p>
          <a:p>
            <a:r>
              <a:rPr lang="el-GR" dirty="0" smtClean="0"/>
              <a:t>Ένα μέρος της γνώσης συνεισφέρει στην απάντηση στις μεγάλες κοινωνικές προκλήσεις και συμβάλλει στην οικονομική και κοινωνική ανάπτυξη. </a:t>
            </a:r>
          </a:p>
          <a:p>
            <a:r>
              <a:rPr lang="el-GR" dirty="0" smtClean="0"/>
              <a:t>Ένα μέρος της γνώσης αξιοποιείται οικονομικά και συνεισφέρει στην οικονομική μεγέθυνση και στη δημιουργία εισοδημάτων.</a:t>
            </a:r>
            <a:endParaRPr lang="en-US" dirty="0" smtClean="0"/>
          </a:p>
          <a:p>
            <a:r>
              <a:rPr lang="el-GR" dirty="0" smtClean="0"/>
              <a:t>Η </a:t>
            </a:r>
            <a:r>
              <a:rPr lang="el-GR" b="1" dirty="0" smtClean="0"/>
              <a:t>επιχειρηματικότητα</a:t>
            </a:r>
            <a:r>
              <a:rPr lang="el-GR" dirty="0" smtClean="0"/>
              <a:t> ένας </a:t>
            </a:r>
            <a:r>
              <a:rPr lang="el-GR" b="1" dirty="0" smtClean="0"/>
              <a:t>μηχανισμός </a:t>
            </a:r>
            <a:r>
              <a:rPr lang="el-GR" dirty="0" smtClean="0"/>
              <a:t>που μετατρέπει την γνώση σε </a:t>
            </a:r>
            <a:r>
              <a:rPr lang="el-GR" b="1" dirty="0" smtClean="0"/>
              <a:t>καινοτομία</a:t>
            </a:r>
            <a:r>
              <a:rPr lang="el-GR" dirty="0" smtClean="0"/>
              <a:t> και σε </a:t>
            </a:r>
            <a:r>
              <a:rPr lang="el-GR" b="1" dirty="0" smtClean="0"/>
              <a:t>οικονομική δραστηριότητα </a:t>
            </a:r>
            <a:r>
              <a:rPr lang="el-GR" dirty="0" smtClean="0"/>
              <a:t>και μπορεί να συμβάλλει στην </a:t>
            </a:r>
            <a:r>
              <a:rPr lang="el-GR" b="1" dirty="0" smtClean="0"/>
              <a:t>οικονομική μεγέθυνση</a:t>
            </a:r>
            <a:r>
              <a:rPr lang="el-GR" dirty="0" smtClean="0"/>
              <a:t>, το </a:t>
            </a:r>
            <a:r>
              <a:rPr lang="el-GR" b="1" dirty="0" smtClean="0"/>
              <a:t>βιοτικό επίπεδο </a:t>
            </a:r>
            <a:r>
              <a:rPr lang="el-GR" dirty="0" smtClean="0"/>
              <a:t>και την </a:t>
            </a:r>
            <a:r>
              <a:rPr lang="el-GR" b="1" dirty="0" smtClean="0"/>
              <a:t>ευημερία</a:t>
            </a:r>
            <a:r>
              <a:rPr lang="el-GR" dirty="0" smtClean="0"/>
              <a:t>.</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20</a:t>
            </a:fld>
            <a:endParaRPr lang="en-US"/>
          </a:p>
        </p:txBody>
      </p:sp>
      <p:sp>
        <p:nvSpPr>
          <p:cNvPr id="5" name="Θέση ημερομηνίας 4"/>
          <p:cNvSpPr>
            <a:spLocks noGrp="1"/>
          </p:cNvSpPr>
          <p:nvPr>
            <p:ph type="dt" sz="half" idx="10"/>
          </p:nvPr>
        </p:nvSpPr>
        <p:spPr/>
        <p:txBody>
          <a:bodyPr/>
          <a:lstStyle/>
          <a:p>
            <a:fld id="{CC8F90F9-40E6-4EB8-AFB1-3A158EA314F3}"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2668012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Επιχειρηματικότητα εντάσεως γνώσης (</a:t>
            </a:r>
            <a:r>
              <a:rPr lang="en-US" sz="3200" dirty="0" smtClean="0"/>
              <a:t>KIE)</a:t>
            </a:r>
            <a:r>
              <a:rPr lang="el-GR" sz="3200" dirty="0" smtClean="0"/>
              <a:t> ή Επιχειρηματικότητα βασισμένη στη γνώση (</a:t>
            </a:r>
            <a:r>
              <a:rPr lang="en-US" sz="3200" dirty="0" smtClean="0"/>
              <a:t>KBE)</a:t>
            </a:r>
            <a:r>
              <a:rPr lang="el-GR" sz="3200" dirty="0" smtClean="0"/>
              <a:t>: Πως ορίζεται;</a:t>
            </a:r>
            <a:endParaRPr lang="el-GR" sz="3200" dirty="0"/>
          </a:p>
        </p:txBody>
      </p:sp>
      <p:sp>
        <p:nvSpPr>
          <p:cNvPr id="3" name="2 - Θέση περιεχομένου"/>
          <p:cNvSpPr>
            <a:spLocks noGrp="1"/>
          </p:cNvSpPr>
          <p:nvPr>
            <p:ph idx="1"/>
          </p:nvPr>
        </p:nvSpPr>
        <p:spPr/>
        <p:txBody>
          <a:bodyPr>
            <a:normAutofit fontScale="85000" lnSpcReduction="20000"/>
          </a:bodyPr>
          <a:lstStyle/>
          <a:p>
            <a:pPr>
              <a:buNone/>
            </a:pPr>
            <a:r>
              <a:rPr lang="el-GR" dirty="0" smtClean="0"/>
              <a:t>Σύμφωνα με το διευρωπαϊκό μεγάλης κλίμακας ερευνητικό πρόγραμμα </a:t>
            </a:r>
            <a:r>
              <a:rPr lang="en-US" dirty="0" smtClean="0"/>
              <a:t>AEGIS (FP7 large-scale research programme):</a:t>
            </a:r>
            <a:endParaRPr lang="el-GR" dirty="0" smtClean="0"/>
          </a:p>
          <a:p>
            <a:pPr marL="514350" indent="-514350">
              <a:buFont typeface="+mj-lt"/>
              <a:buAutoNum type="arabicPeriod"/>
            </a:pPr>
            <a:r>
              <a:rPr lang="el-GR" dirty="0" smtClean="0"/>
              <a:t>Δημιουργία μιας </a:t>
            </a:r>
            <a:r>
              <a:rPr lang="el-GR" b="1" dirty="0" smtClean="0"/>
              <a:t>νέας</a:t>
            </a:r>
            <a:r>
              <a:rPr lang="el-GR" dirty="0" smtClean="0"/>
              <a:t> επιχείρησης </a:t>
            </a:r>
          </a:p>
          <a:p>
            <a:pPr lvl="1"/>
            <a:r>
              <a:rPr lang="el-GR" dirty="0" smtClean="0"/>
              <a:t>Αυτοτελής, ή</a:t>
            </a:r>
          </a:p>
          <a:p>
            <a:pPr lvl="1"/>
            <a:r>
              <a:rPr lang="el-GR" dirty="0"/>
              <a:t>Π</a:t>
            </a:r>
            <a:r>
              <a:rPr lang="el-GR" dirty="0" smtClean="0"/>
              <a:t>αράγωγη μιας υφιστάμενης επιχείρησης (</a:t>
            </a:r>
            <a:r>
              <a:rPr lang="en-US" dirty="0" smtClean="0"/>
              <a:t>corporate entrepreneurship) </a:t>
            </a:r>
            <a:r>
              <a:rPr lang="el-GR" dirty="0" smtClean="0"/>
              <a:t>ή ενός υφιστάμενου οργανισμού (</a:t>
            </a:r>
            <a:r>
              <a:rPr lang="en-US" dirty="0" smtClean="0"/>
              <a:t>spin off, spin out)</a:t>
            </a:r>
            <a:endParaRPr lang="el-GR" dirty="0" smtClean="0"/>
          </a:p>
          <a:p>
            <a:pPr>
              <a:buNone/>
            </a:pPr>
            <a:r>
              <a:rPr lang="el-GR" b="1" dirty="0" smtClean="0"/>
              <a:t>2. Καινοτόμα</a:t>
            </a:r>
            <a:r>
              <a:rPr lang="el-GR" dirty="0" smtClean="0"/>
              <a:t> ως προς μια τουλάχιστον διάσταση:</a:t>
            </a:r>
          </a:p>
          <a:p>
            <a:pPr lvl="1"/>
            <a:r>
              <a:rPr lang="el-GR" dirty="0" smtClean="0"/>
              <a:t>Νέο ή βελτιωμένο προϊόν, </a:t>
            </a:r>
          </a:p>
          <a:p>
            <a:pPr lvl="1"/>
            <a:r>
              <a:rPr lang="el-GR" dirty="0" smtClean="0"/>
              <a:t>Νέα ή βελτιωμένη παραγωγική διαδικασία/ διεργασία,</a:t>
            </a:r>
          </a:p>
          <a:p>
            <a:pPr lvl="1"/>
            <a:r>
              <a:rPr lang="el-GR" dirty="0" smtClean="0"/>
              <a:t>Νέο ή βελτιωμένο επιχειρηματικό/ οργανωσιακό μοντέλο</a:t>
            </a:r>
          </a:p>
          <a:p>
            <a:pPr lvl="1"/>
            <a:r>
              <a:rPr lang="el-GR" dirty="0" smtClean="0"/>
              <a:t>Νέα αγορά (άνοιγμα ή δημιουργία)</a:t>
            </a:r>
          </a:p>
          <a:p>
            <a:pPr>
              <a:buNone/>
            </a:pP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21</a:t>
            </a:fld>
            <a:endParaRPr lang="en-US"/>
          </a:p>
        </p:txBody>
      </p:sp>
      <p:sp>
        <p:nvSpPr>
          <p:cNvPr id="5" name="Θέση ημερομηνίας 4"/>
          <p:cNvSpPr>
            <a:spLocks noGrp="1"/>
          </p:cNvSpPr>
          <p:nvPr>
            <p:ph type="dt" sz="half" idx="10"/>
          </p:nvPr>
        </p:nvSpPr>
        <p:spPr/>
        <p:txBody>
          <a:bodyPr/>
          <a:lstStyle/>
          <a:p>
            <a:fld id="{1908D5E6-111A-422D-B8F9-456796DDCB9B}"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631954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Επιχειρηματικότητα εντάσεως γνώσης: Πως ορίζεται;</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sz="2800" dirty="0" smtClean="0"/>
              <a:t>3. Ενσωματώνει μια σημαντική </a:t>
            </a:r>
            <a:r>
              <a:rPr lang="el-GR" sz="2800" b="1" dirty="0" smtClean="0"/>
              <a:t>διάσταση γνώσης </a:t>
            </a:r>
            <a:r>
              <a:rPr lang="el-GR" sz="2800" dirty="0" smtClean="0"/>
              <a:t>στη δημιουργία και τη δραστηριότητά της:</a:t>
            </a:r>
          </a:p>
          <a:p>
            <a:pPr lvl="1"/>
            <a:r>
              <a:rPr lang="el-GR" dirty="0" smtClean="0"/>
              <a:t>Ιδρυτική ομάδα</a:t>
            </a:r>
          </a:p>
          <a:p>
            <a:pPr lvl="1"/>
            <a:r>
              <a:rPr lang="el-GR" dirty="0" smtClean="0"/>
              <a:t>Ανθρώπινο δυναμικό</a:t>
            </a:r>
          </a:p>
          <a:p>
            <a:pPr lvl="1"/>
            <a:r>
              <a:rPr lang="el-GR" dirty="0" smtClean="0"/>
              <a:t>Πηγές γνώσης</a:t>
            </a:r>
          </a:p>
          <a:p>
            <a:pPr>
              <a:buNone/>
            </a:pPr>
            <a:r>
              <a:rPr lang="el-GR" sz="2800" dirty="0" smtClean="0"/>
              <a:t>4. Αξιοποιεί </a:t>
            </a:r>
            <a:r>
              <a:rPr lang="el-GR" sz="2800" b="1" dirty="0" smtClean="0"/>
              <a:t>καινοτόμες ευκαιρίες </a:t>
            </a:r>
            <a:r>
              <a:rPr lang="el-GR" sz="2800" dirty="0" smtClean="0"/>
              <a:t>για νεωτερισμό σε </a:t>
            </a:r>
            <a:r>
              <a:rPr lang="el-GR" sz="2800" b="1" dirty="0" smtClean="0"/>
              <a:t>διάφορους κλάδους</a:t>
            </a:r>
            <a:r>
              <a:rPr lang="el-GR" sz="2800" dirty="0" smtClean="0"/>
              <a:t>: παραδοσιακούς/αναδυόμενους, Υψηλής/ χαμηλής Τεχνολογίας,</a:t>
            </a:r>
            <a:endParaRPr lang="el-GR" sz="2800" dirty="0"/>
          </a:p>
          <a:p>
            <a:pPr>
              <a:buNone/>
            </a:pPr>
            <a:r>
              <a:rPr lang="el-GR" sz="2800" b="1" dirty="0" smtClean="0"/>
              <a:t>	</a:t>
            </a:r>
            <a:r>
              <a:rPr lang="el-GR" sz="2800" dirty="0" smtClean="0"/>
              <a:t>πρωτογενή παραγωγή, μεταποίηση, υπηρεσίες</a:t>
            </a:r>
            <a:r>
              <a:rPr lang="el-GR" sz="2800" b="1" dirty="0"/>
              <a:t>.</a:t>
            </a:r>
            <a:endParaRPr lang="el-GR" sz="2800" b="1" dirty="0" smtClean="0"/>
          </a:p>
          <a:p>
            <a:pPr>
              <a:buNone/>
            </a:pPr>
            <a:endParaRPr lang="el-GR" sz="2800" b="1"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22</a:t>
            </a:fld>
            <a:endParaRPr lang="en-US"/>
          </a:p>
        </p:txBody>
      </p:sp>
      <p:sp>
        <p:nvSpPr>
          <p:cNvPr id="5" name="Θέση ημερομηνίας 4"/>
          <p:cNvSpPr>
            <a:spLocks noGrp="1"/>
          </p:cNvSpPr>
          <p:nvPr>
            <p:ph type="dt" sz="half" idx="10"/>
          </p:nvPr>
        </p:nvSpPr>
        <p:spPr/>
        <p:txBody>
          <a:bodyPr/>
          <a:lstStyle/>
          <a:p>
            <a:fld id="{5F8C1CD3-F034-4F55-9DDB-A79705DDC545}"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515582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r>
              <a:rPr lang="el-GR" sz="4000"/>
              <a:t>«</a:t>
            </a:r>
            <a:r>
              <a:rPr lang="el-GR" sz="4000" u="sng"/>
              <a:t>Μη</a:t>
            </a:r>
            <a:r>
              <a:rPr lang="el-GR" sz="4000"/>
              <a:t> σημαντικές» ή «</a:t>
            </a:r>
            <a:r>
              <a:rPr lang="el-GR" sz="4000" u="sng"/>
              <a:t>μη</a:t>
            </a:r>
            <a:r>
              <a:rPr lang="el-GR" sz="4000"/>
              <a:t> νεωτεριστικές αλλαγές»</a:t>
            </a:r>
          </a:p>
        </p:txBody>
      </p:sp>
      <p:sp>
        <p:nvSpPr>
          <p:cNvPr id="16387" name="Rectangle 3"/>
          <p:cNvSpPr>
            <a:spLocks noGrp="1" noChangeArrowheads="1"/>
          </p:cNvSpPr>
          <p:nvPr>
            <p:ph type="body" idx="1"/>
          </p:nvPr>
        </p:nvSpPr>
        <p:spPr/>
        <p:txBody>
          <a:bodyPr/>
          <a:lstStyle/>
          <a:p>
            <a:pPr>
              <a:lnSpc>
                <a:spcPct val="90000"/>
              </a:lnSpc>
            </a:pPr>
            <a:r>
              <a:rPr lang="el-GR" sz="2400"/>
              <a:t>Η διακοπή της λειτουργίας μιας διεργασίας/ παραγωγικής διαδικασίας ή η διακοπή της παραγωγής ενός προϊόντος (ακόμη και αν οδηγεί στη βελτίωση της επίδοσης της επιχείρησης) δεν αποτελεί επιχειρηματική καινοτομία.</a:t>
            </a:r>
          </a:p>
          <a:p>
            <a:pPr>
              <a:lnSpc>
                <a:spcPct val="90000"/>
              </a:lnSpc>
            </a:pPr>
            <a:r>
              <a:rPr lang="el-GR" sz="2400"/>
              <a:t>Η </a:t>
            </a:r>
            <a:r>
              <a:rPr lang="el-GR" sz="2400" b="1"/>
              <a:t>απλή αντικατάσταση ή επέκταση</a:t>
            </a:r>
            <a:r>
              <a:rPr lang="el-GR" sz="2400"/>
              <a:t> του υφιστάμενου τεχνικού εξοπλισμού ή/και της παραγωγικής εγκατάστασης δεν αποτελεί καινοτομία.</a:t>
            </a:r>
          </a:p>
          <a:p>
            <a:pPr>
              <a:lnSpc>
                <a:spcPct val="90000"/>
              </a:lnSpc>
            </a:pPr>
            <a:r>
              <a:rPr lang="el-GR" sz="2400"/>
              <a:t>Η αναβαθμισμένη εκδοχή λογισμικού (</a:t>
            </a:r>
            <a:r>
              <a:rPr lang="en-US" sz="2400"/>
              <a:t>new updated version) vs</a:t>
            </a:r>
            <a:r>
              <a:rPr lang="el-GR" sz="2400"/>
              <a:t> (έναντι) της </a:t>
            </a:r>
            <a:r>
              <a:rPr lang="en-US" sz="2400"/>
              <a:t> </a:t>
            </a:r>
            <a:r>
              <a:rPr lang="el-GR" sz="2400"/>
              <a:t>διάθεσης περισσοτέρων αντιτύπων </a:t>
            </a:r>
            <a:r>
              <a:rPr lang="en-US" sz="2400"/>
              <a:t>(diffusion of further copies)</a:t>
            </a:r>
            <a:r>
              <a:rPr lang="el-GR" sz="2400"/>
              <a:t>.</a:t>
            </a:r>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23</a:t>
            </a:fld>
            <a:endParaRPr lang="en-US"/>
          </a:p>
        </p:txBody>
      </p:sp>
      <p:sp>
        <p:nvSpPr>
          <p:cNvPr id="3" name="Θέση ημερομηνίας 2"/>
          <p:cNvSpPr>
            <a:spLocks noGrp="1"/>
          </p:cNvSpPr>
          <p:nvPr>
            <p:ph type="dt" sz="half" idx="10"/>
          </p:nvPr>
        </p:nvSpPr>
        <p:spPr/>
        <p:txBody>
          <a:bodyPr/>
          <a:lstStyle/>
          <a:p>
            <a:fld id="{8614A871-DF8F-42CC-892F-9738BBCBB021}"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40235493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l-GR"/>
              <a:t>Καινοτόμες Επιχειρήσεις</a:t>
            </a:r>
          </a:p>
        </p:txBody>
      </p:sp>
      <p:sp>
        <p:nvSpPr>
          <p:cNvPr id="18435" name="Rectangle 3"/>
          <p:cNvSpPr>
            <a:spLocks noGrp="1" noChangeArrowheads="1"/>
          </p:cNvSpPr>
          <p:nvPr>
            <p:ph type="body" idx="1"/>
          </p:nvPr>
        </p:nvSpPr>
        <p:spPr/>
        <p:txBody>
          <a:bodyPr/>
          <a:lstStyle/>
          <a:p>
            <a:r>
              <a:rPr lang="el-GR" sz="2800" b="1"/>
              <a:t>Ήδη λειτουργούσες</a:t>
            </a:r>
            <a:r>
              <a:rPr lang="el-GR" sz="2800"/>
              <a:t> επιχειρήσεις που έχουν εισαγάγει καινοτόμα (νέα/ βελτιωμένα) προϊόντα, καινοτόμες διεργασίες, καινοτόμα επιχειρησιακά μοντέλα ή/και οργανωτικά σχήματα στην εξεταζόμενη περίοδο.</a:t>
            </a:r>
          </a:p>
          <a:p>
            <a:r>
              <a:rPr lang="el-GR" sz="2800" b="1"/>
              <a:t>Νέες </a:t>
            </a:r>
            <a:r>
              <a:rPr lang="el-GR" sz="2800"/>
              <a:t>επιχειρήσεις</a:t>
            </a:r>
          </a:p>
          <a:p>
            <a:pPr lvl="1"/>
            <a:r>
              <a:rPr lang="el-GR" sz="2400"/>
              <a:t>Κατά την </a:t>
            </a:r>
            <a:r>
              <a:rPr lang="el-GR" sz="2400" b="1"/>
              <a:t>ίδρυσή</a:t>
            </a:r>
            <a:r>
              <a:rPr lang="el-GR" sz="2400"/>
              <a:t> τους εισήγαγαν νέα προϊόντα στην αγορά που λειτουργούν και απευθύνονται ή χρησιμοποίησαν νέες διεργασίες</a:t>
            </a:r>
          </a:p>
          <a:p>
            <a:pPr lvl="1"/>
            <a:r>
              <a:rPr lang="el-GR" sz="2400"/>
              <a:t>Μετά την ίδρυσή τους.</a:t>
            </a:r>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24</a:t>
            </a:fld>
            <a:endParaRPr lang="en-US"/>
          </a:p>
        </p:txBody>
      </p:sp>
      <p:sp>
        <p:nvSpPr>
          <p:cNvPr id="3" name="Θέση ημερομηνίας 2"/>
          <p:cNvSpPr>
            <a:spLocks noGrp="1"/>
          </p:cNvSpPr>
          <p:nvPr>
            <p:ph type="dt" sz="half" idx="10"/>
          </p:nvPr>
        </p:nvSpPr>
        <p:spPr/>
        <p:txBody>
          <a:bodyPr/>
          <a:lstStyle/>
          <a:p>
            <a:fld id="{8A574452-AC16-4977-AFB1-FC8706FAFE18}"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9273749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normAutofit fontScale="90000"/>
          </a:bodyPr>
          <a:lstStyle/>
          <a:p>
            <a:r>
              <a:rPr lang="el-GR" sz="3200"/>
              <a:t>Η καινοτομία </a:t>
            </a:r>
            <a:r>
              <a:rPr lang="el-GR" sz="3200" u="sng"/>
              <a:t>δεν</a:t>
            </a:r>
            <a:r>
              <a:rPr lang="el-GR" sz="3200"/>
              <a:t> έχει ως μοναδική πηγή της την ερευνητική-επιστημονική δραστηριότητα</a:t>
            </a:r>
          </a:p>
        </p:txBody>
      </p:sp>
      <p:sp>
        <p:nvSpPr>
          <p:cNvPr id="80899" name="Rectangle 3"/>
          <p:cNvSpPr>
            <a:spLocks noGrp="1" noChangeArrowheads="1"/>
          </p:cNvSpPr>
          <p:nvPr>
            <p:ph type="body" idx="1"/>
          </p:nvPr>
        </p:nvSpPr>
        <p:spPr/>
        <p:txBody>
          <a:bodyPr/>
          <a:lstStyle/>
          <a:p>
            <a:pPr>
              <a:lnSpc>
                <a:spcPct val="80000"/>
              </a:lnSpc>
            </a:pPr>
            <a:r>
              <a:rPr lang="el-GR" sz="2800"/>
              <a:t>Αν και η λειτουργία της «Ε&amp;Α» (</a:t>
            </a:r>
            <a:r>
              <a:rPr lang="en-US" sz="2800"/>
              <a:t>R&amp;D) </a:t>
            </a:r>
            <a:r>
              <a:rPr lang="el-GR" sz="2800"/>
              <a:t>έχει στρατηγική σημασία ιδίως σε ορισμένους κλάδους της μεταποίησης, όμως:</a:t>
            </a:r>
          </a:p>
          <a:p>
            <a:pPr lvl="1">
              <a:lnSpc>
                <a:spcPct val="80000"/>
              </a:lnSpc>
            </a:pPr>
            <a:r>
              <a:rPr lang="el-GR" sz="2400"/>
              <a:t>Σύμφωνα με εκτιμήσεις του ΟΟΣΑ (1998) μόνον  το 30-50% όλων των δαπανών για την παραγωγή καινοτομίας συνδέονται με δαπάνες για έρευνα και ανάπτυξη (</a:t>
            </a:r>
            <a:r>
              <a:rPr lang="en-US" sz="2400"/>
              <a:t>R&amp;D expenditures). </a:t>
            </a:r>
            <a:endParaRPr lang="el-GR" sz="2400"/>
          </a:p>
          <a:p>
            <a:pPr lvl="1">
              <a:lnSpc>
                <a:spcPct val="80000"/>
              </a:lnSpc>
            </a:pPr>
            <a:r>
              <a:rPr lang="el-GR" sz="2400"/>
              <a:t>Το υπόλοιπο αφορά δαπάνες για σχεδιασμό προϊόντων, ανάλυση αγοράς, </a:t>
            </a:r>
            <a:r>
              <a:rPr lang="en-US" sz="2400"/>
              <a:t>outsourcing, </a:t>
            </a:r>
            <a:r>
              <a:rPr lang="el-GR" sz="2400"/>
              <a:t>δαπάνες για πατέντες και άδειες χρήσεως.</a:t>
            </a:r>
          </a:p>
          <a:p>
            <a:pPr lvl="1">
              <a:lnSpc>
                <a:spcPct val="80000"/>
              </a:lnSpc>
            </a:pPr>
            <a:r>
              <a:rPr lang="el-GR" sz="2400"/>
              <a:t>Άλλες </a:t>
            </a:r>
            <a:r>
              <a:rPr lang="el-GR" sz="2400" b="1"/>
              <a:t>πηγές</a:t>
            </a:r>
            <a:r>
              <a:rPr lang="el-GR" sz="2400"/>
              <a:t> καινοτομίας είναι: οι προμηθευτές, οι πελάτες, οι εξωτερικοί συνεργάτες (π.χ. συμβουλευτικές εταιρείες, εταιρείες </a:t>
            </a:r>
            <a:r>
              <a:rPr lang="en-US" sz="2400"/>
              <a:t>engineering)</a:t>
            </a:r>
            <a:r>
              <a:rPr lang="el-GR" sz="2400"/>
              <a:t> κ.α.</a:t>
            </a:r>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25</a:t>
            </a:fld>
            <a:endParaRPr lang="en-US"/>
          </a:p>
        </p:txBody>
      </p:sp>
      <p:sp>
        <p:nvSpPr>
          <p:cNvPr id="3" name="Θέση ημερομηνίας 2"/>
          <p:cNvSpPr>
            <a:spLocks noGrp="1"/>
          </p:cNvSpPr>
          <p:nvPr>
            <p:ph type="dt" sz="half" idx="10"/>
          </p:nvPr>
        </p:nvSpPr>
        <p:spPr/>
        <p:txBody>
          <a:bodyPr/>
          <a:lstStyle/>
          <a:p>
            <a:fld id="{E19E25AF-3CDF-4E86-AE06-6990C0A0CADA}"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8953732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Sources of knowledge for exploring new business opportunities</a:t>
            </a:r>
            <a:endParaRPr lang="el-GR" dirty="0"/>
          </a:p>
        </p:txBody>
      </p:sp>
      <p:graphicFrame>
        <p:nvGraphicFramePr>
          <p:cNvPr id="4" name="16 - Γράφημα"/>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Θέση αριθμού διαφάνειας 2"/>
          <p:cNvSpPr>
            <a:spLocks noGrp="1"/>
          </p:cNvSpPr>
          <p:nvPr>
            <p:ph type="sldNum" sz="quarter" idx="12"/>
          </p:nvPr>
        </p:nvSpPr>
        <p:spPr/>
        <p:txBody>
          <a:bodyPr>
            <a:normAutofit fontScale="85000" lnSpcReduction="20000"/>
          </a:bodyPr>
          <a:lstStyle/>
          <a:p>
            <a:fld id="{BEB7F41A-2E03-4BDD-949B-B1838DB893B3}" type="slidenum">
              <a:rPr lang="en-US" smtClean="0"/>
              <a:pPr/>
              <a:t>26</a:t>
            </a:fld>
            <a:endParaRPr lang="en-US"/>
          </a:p>
        </p:txBody>
      </p:sp>
      <p:sp>
        <p:nvSpPr>
          <p:cNvPr id="5" name="Θέση ημερομηνίας 4"/>
          <p:cNvSpPr>
            <a:spLocks noGrp="1"/>
          </p:cNvSpPr>
          <p:nvPr>
            <p:ph type="dt" sz="half" idx="10"/>
          </p:nvPr>
        </p:nvSpPr>
        <p:spPr/>
        <p:txBody>
          <a:bodyPr/>
          <a:lstStyle/>
          <a:p>
            <a:fld id="{9F9145F0-6864-444D-8390-3B0ADA42570C}"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8424470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el-GR" sz="4000"/>
              <a:t>Ο τύπος και ο τρόπος παραγωγής καινοτομιών</a:t>
            </a:r>
          </a:p>
        </p:txBody>
      </p:sp>
      <p:sp>
        <p:nvSpPr>
          <p:cNvPr id="20483" name="Rectangle 3"/>
          <p:cNvSpPr>
            <a:spLocks noGrp="1" noChangeArrowheads="1"/>
          </p:cNvSpPr>
          <p:nvPr>
            <p:ph type="body" idx="1"/>
          </p:nvPr>
        </p:nvSpPr>
        <p:spPr/>
        <p:txBody>
          <a:bodyPr/>
          <a:lstStyle/>
          <a:p>
            <a:pPr>
              <a:lnSpc>
                <a:spcPct val="90000"/>
              </a:lnSpc>
            </a:pPr>
            <a:r>
              <a:rPr lang="el-GR" sz="2400" b="1" dirty="0"/>
              <a:t>Ριζικές</a:t>
            </a:r>
            <a:r>
              <a:rPr lang="el-GR" sz="2400" dirty="0"/>
              <a:t> και </a:t>
            </a:r>
            <a:r>
              <a:rPr lang="el-GR" sz="2400" b="1" dirty="0"/>
              <a:t>οριακές </a:t>
            </a:r>
            <a:r>
              <a:rPr lang="el-GR" sz="2400" dirty="0"/>
              <a:t>καινοτομίες (ριζική ή οριακή αλλαγή σε προϊόντα, διεργασίες, οργανωτικά σχήματα</a:t>
            </a:r>
            <a:r>
              <a:rPr lang="el-GR" sz="2400" dirty="0" smtClean="0"/>
              <a:t>…)</a:t>
            </a:r>
            <a:endParaRPr lang="en-US" sz="2400" dirty="0" smtClean="0"/>
          </a:p>
          <a:p>
            <a:pPr>
              <a:lnSpc>
                <a:spcPct val="90000"/>
              </a:lnSpc>
            </a:pPr>
            <a:r>
              <a:rPr lang="el-GR" sz="2400" b="1" dirty="0" smtClean="0"/>
              <a:t>Γραμμική </a:t>
            </a:r>
            <a:r>
              <a:rPr lang="el-GR" sz="2400" b="1" dirty="0"/>
              <a:t>θεώρηση</a:t>
            </a:r>
            <a:r>
              <a:rPr lang="el-GR" sz="2400" dirty="0"/>
              <a:t> της παραγωγής καινοτομίας (Από την επιστημονική έρευνα στην εισαγωγή ενός προϊόντος/ μιας διεργασίας στην αγορά).</a:t>
            </a:r>
          </a:p>
          <a:p>
            <a:pPr>
              <a:lnSpc>
                <a:spcPct val="90000"/>
              </a:lnSpc>
            </a:pPr>
            <a:r>
              <a:rPr lang="el-GR" sz="2400" dirty="0"/>
              <a:t>Σύμφωνα με το </a:t>
            </a:r>
            <a:r>
              <a:rPr lang="el-GR" sz="2400" b="1" dirty="0"/>
              <a:t>γραμμικό μοντέλο: οι καινοτομίες </a:t>
            </a:r>
            <a:r>
              <a:rPr lang="el-GR" sz="2400" dirty="0"/>
              <a:t>πρώτα ανακαλύπτονται, μετά αναπτύσσονται, ύστερα πακετάρονται, προωθούνται στην αγορά και τέλος χρησιμοποιούνται.</a:t>
            </a:r>
          </a:p>
          <a:p>
            <a:pPr>
              <a:lnSpc>
                <a:spcPct val="90000"/>
              </a:lnSpc>
            </a:pPr>
            <a:r>
              <a:rPr lang="el-GR" sz="2400" b="1" dirty="0"/>
              <a:t>Γέννηση της ιδέας-&gt;Εφεύρεση-&gt;Έρευνα και Ανάπτυξη-&gt;Εφαρμογή-&gt;Διάχυση</a:t>
            </a:r>
          </a:p>
          <a:p>
            <a:pPr>
              <a:lnSpc>
                <a:spcPct val="90000"/>
              </a:lnSpc>
            </a:pPr>
            <a:endParaRPr lang="el-GR" sz="2400" b="1"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27</a:t>
            </a:fld>
            <a:endParaRPr lang="en-US"/>
          </a:p>
        </p:txBody>
      </p:sp>
      <p:sp>
        <p:nvSpPr>
          <p:cNvPr id="3" name="Θέση ημερομηνίας 2"/>
          <p:cNvSpPr>
            <a:spLocks noGrp="1"/>
          </p:cNvSpPr>
          <p:nvPr>
            <p:ph type="dt" sz="half" idx="10"/>
          </p:nvPr>
        </p:nvSpPr>
        <p:spPr/>
        <p:txBody>
          <a:bodyPr/>
          <a:lstStyle/>
          <a:p>
            <a:fld id="{D44C8498-F2D5-4165-B4D7-925A8CC31DE3}"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7831147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l-GR"/>
              <a:t>…συνέχεια….</a:t>
            </a:r>
          </a:p>
        </p:txBody>
      </p:sp>
      <p:sp>
        <p:nvSpPr>
          <p:cNvPr id="22531" name="Rectangle 3"/>
          <p:cNvSpPr>
            <a:spLocks noGrp="1" noChangeArrowheads="1"/>
          </p:cNvSpPr>
          <p:nvPr>
            <p:ph type="body" idx="1"/>
          </p:nvPr>
        </p:nvSpPr>
        <p:spPr/>
        <p:txBody>
          <a:bodyPr/>
          <a:lstStyle/>
          <a:p>
            <a:pPr>
              <a:lnSpc>
                <a:spcPct val="80000"/>
              </a:lnSpc>
            </a:pPr>
            <a:r>
              <a:rPr lang="el-GR" sz="2000" dirty="0"/>
              <a:t>Το γραμμικό μοντέλο </a:t>
            </a:r>
            <a:r>
              <a:rPr lang="el-GR" sz="2000" dirty="0" smtClean="0"/>
              <a:t>έχει δεχθεί κριτική ως </a:t>
            </a:r>
            <a:r>
              <a:rPr lang="el-GR" sz="2000" b="1" dirty="0"/>
              <a:t>απλουστευτικό</a:t>
            </a:r>
            <a:r>
              <a:rPr lang="el-GR" sz="2000" dirty="0"/>
              <a:t>. Στην πράξη οι καινοτομίες προκύπτουν από μια </a:t>
            </a:r>
            <a:r>
              <a:rPr lang="el-GR" sz="2000" b="1" dirty="0"/>
              <a:t>πολύπλοκη επαναληπτική διεργασία</a:t>
            </a:r>
            <a:r>
              <a:rPr lang="el-GR" sz="2000" dirty="0"/>
              <a:t> στην </a:t>
            </a:r>
            <a:r>
              <a:rPr lang="el-GR" sz="2000" dirty="0" smtClean="0"/>
              <a:t>οποία:</a:t>
            </a:r>
          </a:p>
          <a:p>
            <a:pPr lvl="1">
              <a:lnSpc>
                <a:spcPct val="80000"/>
              </a:lnSpc>
            </a:pPr>
            <a:r>
              <a:rPr lang="el-GR" sz="1600" dirty="0" smtClean="0"/>
              <a:t> </a:t>
            </a:r>
            <a:r>
              <a:rPr lang="el-GR" sz="1600" dirty="0"/>
              <a:t>η </a:t>
            </a:r>
            <a:r>
              <a:rPr lang="el-GR" sz="1600" b="1" u="sng" dirty="0"/>
              <a:t>αλληλεπίδραση</a:t>
            </a:r>
            <a:r>
              <a:rPr lang="el-GR" sz="1600" b="1" dirty="0"/>
              <a:t> (ανταλλάσσουν και δοκιμάζουν ιδέες</a:t>
            </a:r>
            <a:r>
              <a:rPr lang="el-GR" sz="1600" b="1" dirty="0" smtClean="0"/>
              <a:t>)</a:t>
            </a:r>
            <a:r>
              <a:rPr lang="el-GR" sz="1600" dirty="0" smtClean="0"/>
              <a:t>,</a:t>
            </a:r>
          </a:p>
          <a:p>
            <a:pPr lvl="1">
              <a:lnSpc>
                <a:spcPct val="80000"/>
              </a:lnSpc>
            </a:pPr>
            <a:r>
              <a:rPr lang="el-GR" sz="1600" dirty="0" smtClean="0"/>
              <a:t> </a:t>
            </a:r>
            <a:r>
              <a:rPr lang="el-GR" sz="1600" dirty="0"/>
              <a:t>η </a:t>
            </a:r>
            <a:r>
              <a:rPr lang="el-GR" sz="1600" b="1" u="sng" dirty="0"/>
              <a:t>εκμάθηση</a:t>
            </a:r>
            <a:r>
              <a:rPr lang="el-GR" sz="1600" dirty="0"/>
              <a:t> και </a:t>
            </a:r>
            <a:endParaRPr lang="el-GR" sz="1600" dirty="0" smtClean="0"/>
          </a:p>
          <a:p>
            <a:pPr lvl="1">
              <a:lnSpc>
                <a:spcPct val="80000"/>
              </a:lnSpc>
            </a:pPr>
            <a:r>
              <a:rPr lang="el-GR" sz="1600" dirty="0" smtClean="0"/>
              <a:t>η </a:t>
            </a:r>
            <a:r>
              <a:rPr lang="el-GR" sz="1600" b="1" u="sng" dirty="0"/>
              <a:t>επικοινωνία</a:t>
            </a:r>
            <a:r>
              <a:rPr lang="el-GR" sz="1600" b="1" dirty="0"/>
              <a:t> </a:t>
            </a:r>
          </a:p>
          <a:p>
            <a:pPr lvl="1">
              <a:lnSpc>
                <a:spcPct val="80000"/>
              </a:lnSpc>
              <a:buNone/>
            </a:pPr>
            <a:r>
              <a:rPr lang="el-GR" sz="1600" dirty="0" smtClean="0"/>
              <a:t>μεταξύ των </a:t>
            </a:r>
            <a:r>
              <a:rPr lang="el-GR" sz="1600" dirty="0"/>
              <a:t>εμπλεκομένων παίζουν σημαντικό ρόλο.</a:t>
            </a:r>
          </a:p>
          <a:p>
            <a:pPr>
              <a:lnSpc>
                <a:spcPct val="80000"/>
              </a:lnSpc>
            </a:pPr>
            <a:r>
              <a:rPr lang="el-GR" sz="2000" dirty="0"/>
              <a:t>Σύμφωνα με την </a:t>
            </a:r>
            <a:r>
              <a:rPr lang="el-GR" sz="2000" b="1" dirty="0"/>
              <a:t>αλληλεπιδραστική θεώρηση της παραγωγής καινοτομίας, οι </a:t>
            </a:r>
            <a:r>
              <a:rPr lang="el-GR" sz="2000" dirty="0"/>
              <a:t>καινοτομίες δεν παράγονται </a:t>
            </a:r>
            <a:endParaRPr lang="el-GR" sz="2000" dirty="0" smtClean="0"/>
          </a:p>
          <a:p>
            <a:pPr lvl="1">
              <a:lnSpc>
                <a:spcPct val="80000"/>
              </a:lnSpc>
            </a:pPr>
            <a:r>
              <a:rPr lang="el-GR" sz="1600" dirty="0" smtClean="0"/>
              <a:t>μόνον </a:t>
            </a:r>
            <a:r>
              <a:rPr lang="el-GR" sz="1600" dirty="0"/>
              <a:t>από την </a:t>
            </a:r>
            <a:r>
              <a:rPr lang="el-GR" sz="1600" b="1" dirty="0"/>
              <a:t>επιστημονική έρευνα</a:t>
            </a:r>
            <a:r>
              <a:rPr lang="el-GR" sz="1600" dirty="0"/>
              <a:t>, αλλά και </a:t>
            </a:r>
            <a:endParaRPr lang="el-GR" sz="1600" dirty="0" smtClean="0"/>
          </a:p>
          <a:p>
            <a:pPr lvl="1">
              <a:lnSpc>
                <a:spcPct val="80000"/>
              </a:lnSpc>
            </a:pPr>
            <a:r>
              <a:rPr lang="el-GR" sz="1600" dirty="0" smtClean="0"/>
              <a:t>από </a:t>
            </a:r>
            <a:r>
              <a:rPr lang="el-GR" sz="1600" b="1" dirty="0" smtClean="0"/>
              <a:t>την επαγγελματική </a:t>
            </a:r>
            <a:r>
              <a:rPr lang="el-GR" sz="1600" dirty="0" smtClean="0"/>
              <a:t>και </a:t>
            </a:r>
            <a:r>
              <a:rPr lang="el-GR" sz="1600" b="1" dirty="0" smtClean="0"/>
              <a:t>επιχειρησιακή/ επιχειρηματική πρακτική </a:t>
            </a:r>
            <a:r>
              <a:rPr lang="el-GR" sz="1600" dirty="0" smtClean="0"/>
              <a:t>(την </a:t>
            </a:r>
            <a:r>
              <a:rPr lang="el-GR" sz="1600" dirty="0"/>
              <a:t>αλληλεπίδραση με τους </a:t>
            </a:r>
            <a:r>
              <a:rPr lang="el-GR" sz="1600" b="1" dirty="0"/>
              <a:t>χρήστες/πελάτες</a:t>
            </a:r>
            <a:r>
              <a:rPr lang="el-GR" sz="1600" dirty="0"/>
              <a:t>, τους </a:t>
            </a:r>
            <a:r>
              <a:rPr lang="el-GR" sz="1600" b="1" dirty="0"/>
              <a:t>προμηθευτές, τους συνεργάτες</a:t>
            </a:r>
            <a:r>
              <a:rPr lang="el-GR" sz="1600" dirty="0"/>
              <a:t> κ.α.)</a:t>
            </a:r>
          </a:p>
          <a:p>
            <a:pPr>
              <a:lnSpc>
                <a:spcPct val="80000"/>
              </a:lnSpc>
            </a:pPr>
            <a:r>
              <a:rPr lang="el-GR" sz="2000" dirty="0"/>
              <a:t>Οι </a:t>
            </a:r>
            <a:r>
              <a:rPr lang="el-GR" sz="2000" b="1" dirty="0"/>
              <a:t>δύο</a:t>
            </a:r>
            <a:r>
              <a:rPr lang="el-GR" sz="2000" dirty="0"/>
              <a:t> επιχειρηματικές λειτουργίες κατά </a:t>
            </a:r>
            <a:r>
              <a:rPr lang="en-US" sz="2000" b="1" dirty="0"/>
              <a:t>Drucker</a:t>
            </a:r>
            <a:r>
              <a:rPr lang="en-US" sz="2000" dirty="0"/>
              <a:t>: H </a:t>
            </a:r>
            <a:r>
              <a:rPr lang="el-GR" sz="2000" dirty="0"/>
              <a:t>επιχείρηση, επί της ουσίας- έχει δύο μόνο λειτουργίες, </a:t>
            </a:r>
            <a:endParaRPr lang="el-GR" sz="2000" dirty="0" smtClean="0"/>
          </a:p>
          <a:p>
            <a:pPr lvl="1">
              <a:lnSpc>
                <a:spcPct val="80000"/>
              </a:lnSpc>
            </a:pPr>
            <a:r>
              <a:rPr lang="el-GR" sz="1600" dirty="0" smtClean="0"/>
              <a:t>την </a:t>
            </a:r>
            <a:r>
              <a:rPr lang="el-GR" sz="1600" b="1" dirty="0"/>
              <a:t>παραγωγή καινοτομιών</a:t>
            </a:r>
            <a:r>
              <a:rPr lang="el-GR" sz="1600" dirty="0"/>
              <a:t> και </a:t>
            </a:r>
            <a:endParaRPr lang="el-GR" sz="1600" dirty="0" smtClean="0"/>
          </a:p>
          <a:p>
            <a:pPr lvl="1">
              <a:lnSpc>
                <a:spcPct val="80000"/>
              </a:lnSpc>
            </a:pPr>
            <a:r>
              <a:rPr lang="el-GR" sz="1600" dirty="0" smtClean="0"/>
              <a:t>το </a:t>
            </a:r>
            <a:r>
              <a:rPr lang="el-GR" sz="1600" b="1" dirty="0"/>
              <a:t>μάρκετινγκ</a:t>
            </a:r>
            <a:r>
              <a:rPr lang="el-GR" sz="1600" dirty="0"/>
              <a:t>.</a:t>
            </a:r>
          </a:p>
          <a:p>
            <a:pPr>
              <a:lnSpc>
                <a:spcPct val="80000"/>
              </a:lnSpc>
            </a:pPr>
            <a:endParaRPr lang="el-GR" sz="240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28</a:t>
            </a:fld>
            <a:endParaRPr lang="en-US"/>
          </a:p>
        </p:txBody>
      </p:sp>
      <p:sp>
        <p:nvSpPr>
          <p:cNvPr id="3" name="Θέση ημερομηνίας 2"/>
          <p:cNvSpPr>
            <a:spLocks noGrp="1"/>
          </p:cNvSpPr>
          <p:nvPr>
            <p:ph type="dt" sz="half" idx="10"/>
          </p:nvPr>
        </p:nvSpPr>
        <p:spPr/>
        <p:txBody>
          <a:bodyPr/>
          <a:lstStyle/>
          <a:p>
            <a:fld id="{FA9668CD-3F25-4CA8-9E0A-C0F8EAD8CFE6}"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689674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Μέτρηση της Καινοτομίας</a:t>
            </a:r>
            <a:endParaRPr lang="el-GR" dirty="0"/>
          </a:p>
        </p:txBody>
      </p:sp>
      <p:sp>
        <p:nvSpPr>
          <p:cNvPr id="3" name="2 - Θέση περιεχομένου"/>
          <p:cNvSpPr>
            <a:spLocks noGrp="1"/>
          </p:cNvSpPr>
          <p:nvPr>
            <p:ph idx="1"/>
          </p:nvPr>
        </p:nvSpPr>
        <p:spPr/>
        <p:txBody>
          <a:bodyPr/>
          <a:lstStyle/>
          <a:p>
            <a:pPr>
              <a:buNone/>
            </a:pPr>
            <a:r>
              <a:rPr lang="el-GR" dirty="0" smtClean="0"/>
              <a:t>Ενδεικτικά:</a:t>
            </a:r>
          </a:p>
          <a:p>
            <a:r>
              <a:rPr lang="el-GR" dirty="0" smtClean="0"/>
              <a:t>Αριθμός νέων ή βελτιωμένων προϊόντων/ διεργασιών</a:t>
            </a:r>
            <a:r>
              <a:rPr lang="en-US" dirty="0" smtClean="0"/>
              <a:t> </a:t>
            </a:r>
            <a:r>
              <a:rPr lang="el-GR" dirty="0" smtClean="0"/>
              <a:t>που αναπτύχθηκαν στη διάρκεια μιας συγκεκριμένης χρονικής περιόδου.</a:t>
            </a:r>
          </a:p>
          <a:p>
            <a:r>
              <a:rPr lang="el-GR" dirty="0" smtClean="0"/>
              <a:t>Το % των πωλήσεων που αποδίδεται σε νέα ή βελτιωμένα προϊόντα.</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29</a:t>
            </a:fld>
            <a:endParaRPr lang="en-US"/>
          </a:p>
        </p:txBody>
      </p:sp>
      <p:sp>
        <p:nvSpPr>
          <p:cNvPr id="5" name="Θέση ημερομηνίας 4"/>
          <p:cNvSpPr>
            <a:spLocks noGrp="1"/>
          </p:cNvSpPr>
          <p:nvPr>
            <p:ph type="dt" sz="half" idx="10"/>
          </p:nvPr>
        </p:nvSpPr>
        <p:spPr/>
        <p:txBody>
          <a:bodyPr/>
          <a:lstStyle/>
          <a:p>
            <a:fld id="{21D98BF7-A0E8-4C48-8B88-02A8EAA5F6C8}"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138604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«Όλα έχουν εφευρεθεί;!!!»</a:t>
            </a:r>
            <a:endParaRPr lang="el-GR" dirty="0"/>
          </a:p>
        </p:txBody>
      </p:sp>
      <p:sp>
        <p:nvSpPr>
          <p:cNvPr id="3" name="2 - Θέση περιεχομένου"/>
          <p:cNvSpPr>
            <a:spLocks noGrp="1"/>
          </p:cNvSpPr>
          <p:nvPr>
            <p:ph idx="1"/>
          </p:nvPr>
        </p:nvSpPr>
        <p:spPr/>
        <p:txBody>
          <a:bodyPr/>
          <a:lstStyle/>
          <a:p>
            <a:pPr>
              <a:buNone/>
            </a:pPr>
            <a:r>
              <a:rPr lang="el-GR" sz="2800" dirty="0" smtClean="0"/>
              <a:t>	</a:t>
            </a:r>
            <a:r>
              <a:rPr lang="en-US" sz="2800" dirty="0" smtClean="0"/>
              <a:t>"Everything that can be invented has been invented." -- </a:t>
            </a:r>
            <a:r>
              <a:rPr lang="en-US" sz="2800" i="1" dirty="0" smtClean="0"/>
              <a:t>Attributed to Charles H. Duell, Commissioner, </a:t>
            </a:r>
            <a:r>
              <a:rPr lang="en-US" sz="2800" b="1" i="1" dirty="0" smtClean="0"/>
              <a:t>U.S. Office of Patents</a:t>
            </a:r>
            <a:r>
              <a:rPr lang="en-US" sz="2800" i="1" dirty="0" smtClean="0"/>
              <a:t>, </a:t>
            </a:r>
            <a:r>
              <a:rPr lang="en-US" sz="2800" b="1" i="1" dirty="0" smtClean="0"/>
              <a:t>1899</a:t>
            </a:r>
            <a:r>
              <a:rPr lang="en-US" sz="2800" i="1" dirty="0" smtClean="0"/>
              <a:t>, but known to be an </a:t>
            </a:r>
            <a:r>
              <a:rPr lang="en-US" sz="2800" b="1" i="1" dirty="0" smtClean="0"/>
              <a:t>urban legend</a:t>
            </a:r>
            <a:r>
              <a:rPr lang="en-US" sz="2800" i="1" dirty="0" smtClean="0"/>
              <a:t>.</a:t>
            </a:r>
            <a:endParaRPr lang="el-GR" sz="2800" i="1" dirty="0" smtClean="0"/>
          </a:p>
          <a:p>
            <a:pPr>
              <a:buNone/>
            </a:pPr>
            <a:r>
              <a:rPr lang="el-GR" sz="2800" i="1" dirty="0" smtClean="0"/>
              <a:t>		Και όμως, 120 χρόνια μετά, ο </a:t>
            </a:r>
            <a:r>
              <a:rPr lang="el-GR" sz="2800" dirty="0" smtClean="0"/>
              <a:t> λόγος αλλά </a:t>
            </a:r>
            <a:r>
              <a:rPr lang="el-GR" sz="2800" b="1" dirty="0" smtClean="0"/>
              <a:t>κυρίως</a:t>
            </a:r>
            <a:r>
              <a:rPr lang="el-GR" sz="2800" dirty="0" smtClean="0"/>
              <a:t> η πράξη σχετικά με τις </a:t>
            </a:r>
            <a:r>
              <a:rPr lang="el-GR" sz="2800" b="1" dirty="0" smtClean="0"/>
              <a:t>εφευρέσεις</a:t>
            </a:r>
            <a:r>
              <a:rPr lang="el-GR" sz="2800" dirty="0" smtClean="0"/>
              <a:t> και την </a:t>
            </a:r>
            <a:r>
              <a:rPr lang="el-GR" sz="2800" b="1" dirty="0" smtClean="0"/>
              <a:t>καινοτομία</a:t>
            </a:r>
            <a:r>
              <a:rPr lang="el-GR" sz="2800" dirty="0" smtClean="0"/>
              <a:t> συνεχίζεται με ασύλληπτους ρυθμούς. </a:t>
            </a:r>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3</a:t>
            </a:fld>
            <a:endParaRPr lang="en-US"/>
          </a:p>
        </p:txBody>
      </p:sp>
      <p:sp>
        <p:nvSpPr>
          <p:cNvPr id="5" name="Θέση ημερομηνίας 4"/>
          <p:cNvSpPr>
            <a:spLocks noGrp="1"/>
          </p:cNvSpPr>
          <p:nvPr>
            <p:ph type="dt" sz="half" idx="10"/>
          </p:nvPr>
        </p:nvSpPr>
        <p:spPr/>
        <p:txBody>
          <a:bodyPr/>
          <a:lstStyle/>
          <a:p>
            <a:fld id="{40F6F880-5A2D-4126-974A-A5380D361466}"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14882533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normAutofit fontScale="90000"/>
          </a:bodyPr>
          <a:lstStyle/>
          <a:p>
            <a:pPr eaLnBrk="1" hangingPunct="1"/>
            <a:r>
              <a:rPr lang="en-US" sz="3600" smtClean="0"/>
              <a:t>Innovation Metrics </a:t>
            </a:r>
            <a:r>
              <a:rPr lang="en-US" sz="3600" b="1" smtClean="0"/>
              <a:t>[McKinsey Global Survey Results, 2008] </a:t>
            </a:r>
            <a:endParaRPr lang="el-GR" sz="3600" smtClean="0"/>
          </a:p>
        </p:txBody>
      </p:sp>
      <p:sp>
        <p:nvSpPr>
          <p:cNvPr id="24579" name="3 - Θέση ημερομηνίας"/>
          <p:cNvSpPr>
            <a:spLocks noGrp="1"/>
          </p:cNvSpPr>
          <p:nvPr>
            <p:ph type="dt" sz="quarter" idx="10"/>
          </p:nvPr>
        </p:nvSpPr>
        <p:spPr>
          <a:noFill/>
        </p:spPr>
        <p:txBody>
          <a:bodyPr/>
          <a:lstStyle/>
          <a:p>
            <a:fld id="{B561309E-E318-4003-ADD6-8B0DC56A2726}" type="datetime1">
              <a:rPr lang="el-GR" smtClean="0"/>
              <a:t>15/3/2025</a:t>
            </a:fld>
            <a:endParaRPr lang="el-GR"/>
          </a:p>
        </p:txBody>
      </p:sp>
      <p:sp>
        <p:nvSpPr>
          <p:cNvPr id="24581" name="5 - Θέση αριθμού διαφάνειας"/>
          <p:cNvSpPr>
            <a:spLocks noGrp="1"/>
          </p:cNvSpPr>
          <p:nvPr>
            <p:ph type="sldNum" sz="quarter" idx="12"/>
          </p:nvPr>
        </p:nvSpPr>
        <p:spPr>
          <a:noFill/>
        </p:spPr>
        <p:txBody>
          <a:bodyPr>
            <a:normAutofit fontScale="85000" lnSpcReduction="20000"/>
          </a:bodyPr>
          <a:lstStyle/>
          <a:p>
            <a:fld id="{A389FD52-2618-42EB-B44A-40D36B3D2FC5}" type="slidenum">
              <a:rPr lang="el-GR" smtClean="0"/>
              <a:pPr/>
              <a:t>30</a:t>
            </a:fld>
            <a:endParaRPr lang="el-GR" smtClean="0"/>
          </a:p>
        </p:txBody>
      </p:sp>
      <p:pic>
        <p:nvPicPr>
          <p:cNvPr id="24582" name="Picture 2"/>
          <p:cNvPicPr>
            <a:picLocks noGrp="1" noChangeAspect="1" noChangeArrowheads="1"/>
          </p:cNvPicPr>
          <p:nvPr>
            <p:ph idx="1"/>
          </p:nvPr>
        </p:nvPicPr>
        <p:blipFill>
          <a:blip r:embed="rId2" cstate="print"/>
          <a:srcRect/>
          <a:stretch>
            <a:fillRect/>
          </a:stretch>
        </p:blipFill>
        <p:spPr>
          <a:xfrm>
            <a:off x="2200275" y="1568450"/>
            <a:ext cx="4743450" cy="4525963"/>
          </a:xfrm>
        </p:spPr>
      </p:pic>
    </p:spTree>
    <p:extLst>
      <p:ext uri="{BB962C8B-B14F-4D97-AF65-F5344CB8AC3E}">
        <p14:creationId xmlns:p14="http://schemas.microsoft.com/office/powerpoint/2010/main" xmlns="" val="19154497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normAutofit fontScale="90000"/>
          </a:bodyPr>
          <a:lstStyle/>
          <a:p>
            <a:pPr eaLnBrk="1" hangingPunct="1"/>
            <a:r>
              <a:rPr lang="en-US" sz="2800" b="1" smtClean="0"/>
              <a:t/>
            </a:r>
            <a:br>
              <a:rPr lang="en-US" sz="2800" b="1" smtClean="0"/>
            </a:br>
            <a:r>
              <a:rPr lang="en-US" sz="2800" b="1" smtClean="0"/>
              <a:t>How Innovation metrics are used</a:t>
            </a:r>
            <a:br>
              <a:rPr lang="en-US" sz="2800" b="1" smtClean="0"/>
            </a:br>
            <a:r>
              <a:rPr lang="en-US" sz="2800" b="1" smtClean="0"/>
              <a:t>[McKinsey Global Survey Results, 2008] </a:t>
            </a:r>
            <a:endParaRPr lang="el-GR" sz="2800" smtClean="0"/>
          </a:p>
        </p:txBody>
      </p:sp>
      <p:sp>
        <p:nvSpPr>
          <p:cNvPr id="25603" name="2 - Θέση περιεχομένου"/>
          <p:cNvSpPr>
            <a:spLocks noGrp="1"/>
          </p:cNvSpPr>
          <p:nvPr>
            <p:ph idx="1"/>
          </p:nvPr>
        </p:nvSpPr>
        <p:spPr/>
        <p:txBody>
          <a:bodyPr/>
          <a:lstStyle/>
          <a:p>
            <a:pPr eaLnBrk="1" hangingPunct="1"/>
            <a:r>
              <a:rPr lang="en-US" sz="2400" dirty="0" smtClean="0"/>
              <a:t>Although the goals of companies would suggest the need to emphasize the </a:t>
            </a:r>
            <a:r>
              <a:rPr lang="en-US" sz="2400" b="1" dirty="0" smtClean="0"/>
              <a:t>overall innovation process</a:t>
            </a:r>
            <a:r>
              <a:rPr lang="en-US" sz="2400" dirty="0" smtClean="0"/>
              <a:t>, that process is rarely the focus of the metrics companies use most. When asked </a:t>
            </a:r>
            <a:r>
              <a:rPr lang="en-US" sz="2400" b="1" dirty="0" smtClean="0"/>
              <a:t>which metric </a:t>
            </a:r>
            <a:r>
              <a:rPr lang="en-US" sz="2400" dirty="0" smtClean="0"/>
              <a:t>is the single most important among those used, executives are much likelier to cite a </a:t>
            </a:r>
            <a:r>
              <a:rPr lang="en-US" sz="2400" b="1" dirty="0" smtClean="0"/>
              <a:t>few simple outcome metrics </a:t>
            </a:r>
            <a:r>
              <a:rPr lang="en-US" sz="2400" dirty="0" smtClean="0"/>
              <a:t>than input metrics or </a:t>
            </a:r>
            <a:r>
              <a:rPr lang="en-US" sz="2400" b="1" dirty="0" smtClean="0"/>
              <a:t>performance metrics</a:t>
            </a:r>
            <a:r>
              <a:rPr lang="en-US" sz="2400" dirty="0" smtClean="0"/>
              <a:t>, such as </a:t>
            </a:r>
            <a:r>
              <a:rPr lang="en-US" sz="2400" b="1" u="sng" dirty="0" smtClean="0"/>
              <a:t>time to market </a:t>
            </a:r>
            <a:r>
              <a:rPr lang="en-US" sz="2400" b="1" dirty="0" smtClean="0"/>
              <a:t>or </a:t>
            </a:r>
            <a:r>
              <a:rPr lang="en-US" sz="2400" b="1" u="sng" dirty="0" smtClean="0"/>
              <a:t>time to breakeven</a:t>
            </a:r>
            <a:r>
              <a:rPr lang="en-US" sz="2400" dirty="0" smtClean="0"/>
              <a:t>. When respondents indicate the </a:t>
            </a:r>
            <a:r>
              <a:rPr lang="en-US" sz="2400" b="1" dirty="0" smtClean="0"/>
              <a:t>three metrics </a:t>
            </a:r>
            <a:r>
              <a:rPr lang="en-US" sz="2400" dirty="0" smtClean="0"/>
              <a:t>they use most, the order is the same. There are surprisingly </a:t>
            </a:r>
            <a:r>
              <a:rPr lang="en-US" sz="2400" b="1" dirty="0" smtClean="0"/>
              <a:t>few differences </a:t>
            </a:r>
            <a:r>
              <a:rPr lang="en-US" sz="2400" dirty="0" smtClean="0"/>
              <a:t>among companies in different industries or regions. </a:t>
            </a:r>
          </a:p>
          <a:p>
            <a:pPr eaLnBrk="1" hangingPunct="1"/>
            <a:endParaRPr lang="el-GR" dirty="0" smtClean="0"/>
          </a:p>
        </p:txBody>
      </p:sp>
      <p:sp>
        <p:nvSpPr>
          <p:cNvPr id="25604" name="3 - Θέση ημερομηνίας"/>
          <p:cNvSpPr>
            <a:spLocks noGrp="1"/>
          </p:cNvSpPr>
          <p:nvPr>
            <p:ph type="dt" sz="quarter" idx="10"/>
          </p:nvPr>
        </p:nvSpPr>
        <p:spPr>
          <a:noFill/>
        </p:spPr>
        <p:txBody>
          <a:bodyPr/>
          <a:lstStyle/>
          <a:p>
            <a:fld id="{776DF4DD-8C3B-490D-9295-2DB597100FB0}" type="datetime1">
              <a:rPr lang="el-GR" smtClean="0"/>
              <a:t>15/3/2025</a:t>
            </a:fld>
            <a:endParaRPr lang="el-GR"/>
          </a:p>
        </p:txBody>
      </p:sp>
      <p:sp>
        <p:nvSpPr>
          <p:cNvPr id="25606" name="5 - Θέση αριθμού διαφάνειας"/>
          <p:cNvSpPr>
            <a:spLocks noGrp="1"/>
          </p:cNvSpPr>
          <p:nvPr>
            <p:ph type="sldNum" sz="quarter" idx="12"/>
          </p:nvPr>
        </p:nvSpPr>
        <p:spPr>
          <a:noFill/>
        </p:spPr>
        <p:txBody>
          <a:bodyPr>
            <a:normAutofit fontScale="85000" lnSpcReduction="20000"/>
          </a:bodyPr>
          <a:lstStyle/>
          <a:p>
            <a:fld id="{70CE63F2-0B53-481F-9EF3-D07BE97829E9}" type="slidenum">
              <a:rPr lang="el-GR" smtClean="0"/>
              <a:pPr/>
              <a:t>31</a:t>
            </a:fld>
            <a:endParaRPr lang="el-GR" smtClean="0"/>
          </a:p>
        </p:txBody>
      </p:sp>
    </p:spTree>
    <p:extLst>
      <p:ext uri="{BB962C8B-B14F-4D97-AF65-F5344CB8AC3E}">
        <p14:creationId xmlns:p14="http://schemas.microsoft.com/office/powerpoint/2010/main" xmlns="" val="41794133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pPr eaLnBrk="1" hangingPunct="1"/>
            <a:r>
              <a:rPr lang="en-US" sz="2800" b="1" smtClean="0"/>
              <a:t>Three most important Innovation metrics</a:t>
            </a:r>
            <a:br>
              <a:rPr lang="en-US" sz="2800" b="1" smtClean="0"/>
            </a:br>
            <a:r>
              <a:rPr lang="en-US" sz="2800" b="1" smtClean="0"/>
              <a:t>[McKinsey Global Survey Results, 2008]</a:t>
            </a:r>
            <a:endParaRPr lang="el-GR" sz="2800" smtClean="0"/>
          </a:p>
        </p:txBody>
      </p:sp>
      <p:sp>
        <p:nvSpPr>
          <p:cNvPr id="26627" name="2 - Θέση περιεχομένου"/>
          <p:cNvSpPr>
            <a:spLocks noGrp="1"/>
          </p:cNvSpPr>
          <p:nvPr>
            <p:ph idx="1"/>
          </p:nvPr>
        </p:nvSpPr>
        <p:spPr/>
        <p:txBody>
          <a:bodyPr/>
          <a:lstStyle/>
          <a:p>
            <a:pPr eaLnBrk="1" hangingPunct="1"/>
            <a:r>
              <a:rPr lang="el-GR" sz="2400" dirty="0" smtClean="0"/>
              <a:t>Τ</a:t>
            </a:r>
            <a:r>
              <a:rPr lang="en-US" sz="2400" dirty="0" smtClean="0"/>
              <a:t>he three most important metrics are all </a:t>
            </a:r>
            <a:r>
              <a:rPr lang="en-US" sz="2400" b="1" dirty="0" smtClean="0"/>
              <a:t>externally</a:t>
            </a:r>
            <a:r>
              <a:rPr lang="en-US" sz="2400" dirty="0" smtClean="0"/>
              <a:t> focused: </a:t>
            </a:r>
            <a:endParaRPr lang="el-GR" sz="2400" dirty="0" smtClean="0"/>
          </a:p>
          <a:p>
            <a:pPr lvl="1" eaLnBrk="1" hangingPunct="1"/>
            <a:r>
              <a:rPr lang="en-US" sz="2000" b="1" dirty="0" smtClean="0"/>
              <a:t>revenue growth due to new products or services, </a:t>
            </a:r>
            <a:endParaRPr lang="el-GR" sz="2000" b="1" dirty="0" smtClean="0"/>
          </a:p>
          <a:p>
            <a:pPr lvl="1" eaLnBrk="1" hangingPunct="1"/>
            <a:r>
              <a:rPr lang="en-US" sz="2000" b="1" dirty="0" smtClean="0"/>
              <a:t>customer satisfaction with new products or services</a:t>
            </a:r>
            <a:r>
              <a:rPr lang="en-US" sz="2000" dirty="0" smtClean="0"/>
              <a:t>, and </a:t>
            </a:r>
            <a:endParaRPr lang="el-GR" sz="2000" dirty="0" smtClean="0"/>
          </a:p>
          <a:p>
            <a:pPr lvl="1" eaLnBrk="1" hangingPunct="1"/>
            <a:r>
              <a:rPr lang="en-US" sz="2000" dirty="0" smtClean="0"/>
              <a:t>the </a:t>
            </a:r>
            <a:r>
              <a:rPr lang="en-US" sz="2000" b="1" dirty="0" smtClean="0"/>
              <a:t>percentage of sales from new products or services</a:t>
            </a:r>
            <a:r>
              <a:rPr lang="en-US" sz="2000" dirty="0" smtClean="0"/>
              <a:t>. </a:t>
            </a:r>
            <a:endParaRPr lang="el-GR" sz="2000" dirty="0" smtClean="0"/>
          </a:p>
          <a:p>
            <a:pPr eaLnBrk="1" hangingPunct="1"/>
            <a:r>
              <a:rPr lang="en-US" sz="2400" dirty="0" smtClean="0"/>
              <a:t>At companies </a:t>
            </a:r>
            <a:r>
              <a:rPr lang="en-US" sz="2400" b="1" dirty="0" smtClean="0"/>
              <a:t>where innovation is the most important strategic priority</a:t>
            </a:r>
            <a:r>
              <a:rPr lang="en-US" sz="2400" dirty="0" smtClean="0"/>
              <a:t>, the </a:t>
            </a:r>
            <a:r>
              <a:rPr lang="en-US" sz="2400" b="1" dirty="0" smtClean="0"/>
              <a:t>top three metrics </a:t>
            </a:r>
            <a:r>
              <a:rPr lang="en-US" sz="2400" dirty="0" smtClean="0"/>
              <a:t>are a somewhat more comprehensive mix: </a:t>
            </a:r>
            <a:endParaRPr lang="el-GR" sz="2400" dirty="0" smtClean="0"/>
          </a:p>
          <a:p>
            <a:pPr lvl="1" eaLnBrk="1" hangingPunct="1"/>
            <a:r>
              <a:rPr lang="en-US" sz="2000" b="1" dirty="0" smtClean="0"/>
              <a:t>customer satisfaction</a:t>
            </a:r>
            <a:r>
              <a:rPr lang="en-US" sz="2000" dirty="0" smtClean="0"/>
              <a:t>, </a:t>
            </a:r>
            <a:endParaRPr lang="el-GR" sz="2000" dirty="0" smtClean="0"/>
          </a:p>
          <a:p>
            <a:pPr lvl="1" eaLnBrk="1" hangingPunct="1"/>
            <a:r>
              <a:rPr lang="en-US" sz="2000" b="1" dirty="0" smtClean="0"/>
              <a:t>the number of ideas in the pipeline</a:t>
            </a:r>
            <a:r>
              <a:rPr lang="en-US" sz="2000" dirty="0" smtClean="0"/>
              <a:t>, and </a:t>
            </a:r>
            <a:endParaRPr lang="el-GR" sz="2000" dirty="0" smtClean="0"/>
          </a:p>
          <a:p>
            <a:pPr lvl="1" eaLnBrk="1" hangingPunct="1"/>
            <a:r>
              <a:rPr lang="en-US" sz="2000" b="1" dirty="0" smtClean="0"/>
              <a:t>R&amp;D spending as a percentage of sales.</a:t>
            </a:r>
            <a:endParaRPr lang="el-GR" sz="2000" b="1" dirty="0" smtClean="0"/>
          </a:p>
        </p:txBody>
      </p:sp>
      <p:sp>
        <p:nvSpPr>
          <p:cNvPr id="26628" name="3 - Θέση ημερομηνίας"/>
          <p:cNvSpPr>
            <a:spLocks noGrp="1"/>
          </p:cNvSpPr>
          <p:nvPr>
            <p:ph type="dt" sz="quarter" idx="10"/>
          </p:nvPr>
        </p:nvSpPr>
        <p:spPr>
          <a:noFill/>
        </p:spPr>
        <p:txBody>
          <a:bodyPr/>
          <a:lstStyle/>
          <a:p>
            <a:fld id="{783E6EE0-9CB0-40BE-9B37-6DD25F115109}" type="datetime1">
              <a:rPr lang="el-GR" smtClean="0"/>
              <a:t>15/3/2025</a:t>
            </a:fld>
            <a:endParaRPr lang="el-GR"/>
          </a:p>
        </p:txBody>
      </p:sp>
      <p:sp>
        <p:nvSpPr>
          <p:cNvPr id="26630" name="5 - Θέση αριθμού διαφάνειας"/>
          <p:cNvSpPr>
            <a:spLocks noGrp="1"/>
          </p:cNvSpPr>
          <p:nvPr>
            <p:ph type="sldNum" sz="quarter" idx="12"/>
          </p:nvPr>
        </p:nvSpPr>
        <p:spPr>
          <a:noFill/>
        </p:spPr>
        <p:txBody>
          <a:bodyPr>
            <a:normAutofit fontScale="85000" lnSpcReduction="20000"/>
          </a:bodyPr>
          <a:lstStyle/>
          <a:p>
            <a:fld id="{369F86CD-7DCB-4518-BE7C-6A4899803E4B}" type="slidenum">
              <a:rPr lang="el-GR" smtClean="0"/>
              <a:pPr/>
              <a:t>32</a:t>
            </a:fld>
            <a:endParaRPr lang="el-GR" smtClean="0"/>
          </a:p>
        </p:txBody>
      </p:sp>
    </p:spTree>
    <p:extLst>
      <p:ext uri="{BB962C8B-B14F-4D97-AF65-F5344CB8AC3E}">
        <p14:creationId xmlns:p14="http://schemas.microsoft.com/office/powerpoint/2010/main" xmlns="" val="36736433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normAutofit fontScale="90000"/>
          </a:bodyPr>
          <a:lstStyle/>
          <a:p>
            <a:pPr eaLnBrk="1" hangingPunct="1"/>
            <a:r>
              <a:rPr lang="el-GR" dirty="0" smtClean="0"/>
              <a:t>Μέτρηση της Καινοτομίας Προϊόντος</a:t>
            </a:r>
          </a:p>
        </p:txBody>
      </p:sp>
      <p:sp>
        <p:nvSpPr>
          <p:cNvPr id="27651" name="2 - Θέση περιεχομένου"/>
          <p:cNvSpPr>
            <a:spLocks noGrp="1"/>
          </p:cNvSpPr>
          <p:nvPr>
            <p:ph idx="1"/>
          </p:nvPr>
        </p:nvSpPr>
        <p:spPr/>
        <p:txBody>
          <a:bodyPr/>
          <a:lstStyle/>
          <a:p>
            <a:pPr eaLnBrk="1" hangingPunct="1">
              <a:buNone/>
            </a:pPr>
            <a:r>
              <a:rPr lang="el-GR" dirty="0" smtClean="0"/>
              <a:t>Τρία  βασικά μέτρα: </a:t>
            </a:r>
          </a:p>
          <a:p>
            <a:pPr eaLnBrk="1" hangingPunct="1"/>
            <a:r>
              <a:rPr lang="el-GR" dirty="0" smtClean="0"/>
              <a:t>Ο </a:t>
            </a:r>
            <a:r>
              <a:rPr lang="el-GR" b="1" dirty="0" smtClean="0"/>
              <a:t>αριθμός</a:t>
            </a:r>
            <a:r>
              <a:rPr lang="el-GR" dirty="0" smtClean="0"/>
              <a:t> νέων ή βελτιωμένων προϊόντων/ υπηρεσιών σε μια συγκεκριμένη χρονική περίοδο.</a:t>
            </a:r>
          </a:p>
          <a:p>
            <a:pPr eaLnBrk="1" hangingPunct="1"/>
            <a:r>
              <a:rPr lang="el-GR" dirty="0" smtClean="0"/>
              <a:t>Το </a:t>
            </a:r>
            <a:r>
              <a:rPr lang="el-GR" b="1" dirty="0" smtClean="0"/>
              <a:t>% των πωλήσεων </a:t>
            </a:r>
            <a:r>
              <a:rPr lang="el-GR" dirty="0" smtClean="0"/>
              <a:t>που αποδίδεται σε νέα ή βελτιωμένα προϊόντα.</a:t>
            </a:r>
          </a:p>
          <a:p>
            <a:pPr eaLnBrk="1" hangingPunct="1"/>
            <a:r>
              <a:rPr lang="el-GR" b="1" dirty="0" smtClean="0"/>
              <a:t>Ικανοποίηση των χρηστών </a:t>
            </a:r>
            <a:r>
              <a:rPr lang="el-GR" dirty="0" smtClean="0"/>
              <a:t>από νέα ή βελτιωμένα προϊόντα/ υπηρεσίες …..</a:t>
            </a:r>
          </a:p>
        </p:txBody>
      </p:sp>
      <p:sp>
        <p:nvSpPr>
          <p:cNvPr id="27652" name="3 - Θέση ημερομηνίας"/>
          <p:cNvSpPr>
            <a:spLocks noGrp="1"/>
          </p:cNvSpPr>
          <p:nvPr>
            <p:ph type="dt" sz="quarter" idx="10"/>
          </p:nvPr>
        </p:nvSpPr>
        <p:spPr>
          <a:noFill/>
        </p:spPr>
        <p:txBody>
          <a:bodyPr/>
          <a:lstStyle/>
          <a:p>
            <a:fld id="{F25AD999-E4B2-476B-A6B3-003F0EE17773}" type="datetime1">
              <a:rPr lang="el-GR" smtClean="0"/>
              <a:t>15/3/2025</a:t>
            </a:fld>
            <a:endParaRPr lang="el-GR"/>
          </a:p>
        </p:txBody>
      </p:sp>
      <p:sp>
        <p:nvSpPr>
          <p:cNvPr id="27654" name="5 - Θέση αριθμού διαφάνειας"/>
          <p:cNvSpPr>
            <a:spLocks noGrp="1"/>
          </p:cNvSpPr>
          <p:nvPr>
            <p:ph type="sldNum" sz="quarter" idx="12"/>
          </p:nvPr>
        </p:nvSpPr>
        <p:spPr>
          <a:noFill/>
        </p:spPr>
        <p:txBody>
          <a:bodyPr>
            <a:normAutofit fontScale="85000" lnSpcReduction="20000"/>
          </a:bodyPr>
          <a:lstStyle/>
          <a:p>
            <a:fld id="{13466A03-E1FE-44BC-9C27-EEFD25EDBDF2}" type="slidenum">
              <a:rPr lang="el-GR" smtClean="0"/>
              <a:pPr/>
              <a:t>33</a:t>
            </a:fld>
            <a:endParaRPr lang="el-GR" smtClean="0"/>
          </a:p>
        </p:txBody>
      </p:sp>
    </p:spTree>
    <p:extLst>
      <p:ext uri="{BB962C8B-B14F-4D97-AF65-F5344CB8AC3E}">
        <p14:creationId xmlns:p14="http://schemas.microsoft.com/office/powerpoint/2010/main" xmlns="" val="38418715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l-GR" sz="4000"/>
              <a:t>Ο εκδημοκρατισμός της καινοτομίας</a:t>
            </a:r>
          </a:p>
        </p:txBody>
      </p:sp>
      <p:sp>
        <p:nvSpPr>
          <p:cNvPr id="68611" name="Rectangle 3"/>
          <p:cNvSpPr>
            <a:spLocks noGrp="1" noChangeArrowheads="1"/>
          </p:cNvSpPr>
          <p:nvPr>
            <p:ph type="body" idx="1"/>
          </p:nvPr>
        </p:nvSpPr>
        <p:spPr/>
        <p:txBody>
          <a:bodyPr/>
          <a:lstStyle/>
          <a:p>
            <a:pPr>
              <a:lnSpc>
                <a:spcPct val="90000"/>
              </a:lnSpc>
            </a:pPr>
            <a:r>
              <a:rPr lang="el-GR" sz="2400"/>
              <a:t>Οι Τεχνολογίες της Πληροφορικής και των Επικοινωνιών και ειδικότερα το Διαδίκτυο μετασχηματίζουν τον τρόπο και την ταχύτητα  παραγωγής καινοτομιών. </a:t>
            </a:r>
          </a:p>
          <a:p>
            <a:pPr>
              <a:lnSpc>
                <a:spcPct val="90000"/>
              </a:lnSpc>
            </a:pPr>
            <a:r>
              <a:rPr lang="el-GR" sz="2400"/>
              <a:t>Χάρη στο Διαδίκτυο, τα εργαλεία </a:t>
            </a:r>
            <a:r>
              <a:rPr lang="en-US" sz="2400"/>
              <a:t>web 2.0, </a:t>
            </a:r>
            <a:r>
              <a:rPr lang="el-GR" sz="2400"/>
              <a:t>το ανοιχτό λογισμικό μια ευρύτερη κοινότητα μπορεί να αξιοποιήσει τη γνώση που παράγεται από την ακαδημαϊκή έρευνα.</a:t>
            </a:r>
          </a:p>
          <a:p>
            <a:pPr>
              <a:lnSpc>
                <a:spcPct val="90000"/>
              </a:lnSpc>
            </a:pPr>
            <a:r>
              <a:rPr lang="el-GR" sz="2400"/>
              <a:t>Η εξέλιξη αυτή έχει μπορεί να προσδώσει ανταγωνιστικό πλεονέκτημα σε επιχειρηματίες και μικρές επιχειρήσεις.</a:t>
            </a:r>
          </a:p>
          <a:p>
            <a:pPr>
              <a:lnSpc>
                <a:spcPct val="90000"/>
              </a:lnSpc>
            </a:pPr>
            <a:r>
              <a:rPr lang="en-US" sz="2400"/>
              <a:t>H </a:t>
            </a:r>
            <a:r>
              <a:rPr lang="el-GR" sz="2400"/>
              <a:t>τάση προς την ανοιχτή καινοτομία (</a:t>
            </a:r>
            <a:r>
              <a:rPr lang="en-US" sz="2400"/>
              <a:t>open innovation)</a:t>
            </a:r>
            <a:r>
              <a:rPr lang="el-GR" sz="2400"/>
              <a:t> έχει αρχίσει να μετασχηματίζει κλάδους.</a:t>
            </a:r>
          </a:p>
          <a:p>
            <a:pPr>
              <a:lnSpc>
                <a:spcPct val="90000"/>
              </a:lnSpc>
            </a:pPr>
            <a:r>
              <a:rPr lang="el-GR" sz="2400"/>
              <a:t>Αναζήτηση έξυπνων ιδεών και </a:t>
            </a:r>
            <a:r>
              <a:rPr lang="el-GR" sz="2400" b="1"/>
              <a:t>εκτός</a:t>
            </a:r>
            <a:r>
              <a:rPr lang="el-GR" sz="2400"/>
              <a:t> της επιχείρησης ή του οργανισμού. </a:t>
            </a:r>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34</a:t>
            </a:fld>
            <a:endParaRPr lang="en-US"/>
          </a:p>
        </p:txBody>
      </p:sp>
      <p:sp>
        <p:nvSpPr>
          <p:cNvPr id="3" name="Θέση ημερομηνίας 2"/>
          <p:cNvSpPr>
            <a:spLocks noGrp="1"/>
          </p:cNvSpPr>
          <p:nvPr>
            <p:ph type="dt" sz="half" idx="10"/>
          </p:nvPr>
        </p:nvSpPr>
        <p:spPr/>
        <p:txBody>
          <a:bodyPr/>
          <a:lstStyle/>
          <a:p>
            <a:fld id="{3E2073C0-9B35-412B-B781-E99BAE83CA95}"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2169926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533400"/>
            <a:ext cx="8183563" cy="1050925"/>
          </a:xfrm>
        </p:spPr>
        <p:txBody>
          <a:bodyPr/>
          <a:lstStyle/>
          <a:p>
            <a:pPr fontAlgn="auto">
              <a:spcAft>
                <a:spcPts val="0"/>
              </a:spcAft>
              <a:defRPr/>
            </a:pPr>
            <a:r>
              <a:rPr lang="el-GR" dirty="0" smtClean="0">
                <a:solidFill>
                  <a:schemeClr val="tx1"/>
                </a:solidFill>
              </a:rPr>
              <a:t>Καινοτομία σε περίοδο κρίσης;</a:t>
            </a:r>
            <a:endParaRPr lang="el-GR" dirty="0">
              <a:solidFill>
                <a:schemeClr val="tx1"/>
              </a:solidFill>
            </a:endParaRPr>
          </a:p>
        </p:txBody>
      </p:sp>
      <p:sp>
        <p:nvSpPr>
          <p:cNvPr id="8195" name="2 - Θέση περιεχομένου"/>
          <p:cNvSpPr>
            <a:spLocks noGrp="1"/>
          </p:cNvSpPr>
          <p:nvPr>
            <p:ph idx="1"/>
          </p:nvPr>
        </p:nvSpPr>
        <p:spPr>
          <a:xfrm>
            <a:off x="533400" y="1752600"/>
            <a:ext cx="8183563" cy="4187825"/>
          </a:xfrm>
        </p:spPr>
        <p:txBody>
          <a:bodyPr/>
          <a:lstStyle/>
          <a:p>
            <a:r>
              <a:rPr lang="el-GR" smtClean="0"/>
              <a:t>Πολλοί ισχυρίζονται ότι η καινοτομία δεν ανθεί σε συνθήκες κρίσης. Η παραγωγή καινοτομίας, λένε, απαιτεί πόρους, κίνητρα, ανάληψη ρίσκου, κλίμα αισιοδοξίας. Και όμως, πολλές καινοτομίες και πολλές καινοτόμες επιχειρήσεις δημιουργήθηκαν π.χ. στις ΗΠΑ στη διάρκεια της μεγάλης κρίσης που ξέσπασε το 1929.</a:t>
            </a:r>
          </a:p>
        </p:txBody>
      </p:sp>
      <p:sp>
        <p:nvSpPr>
          <p:cNvPr id="3" name="Θέση αριθμού διαφάνειας 2"/>
          <p:cNvSpPr>
            <a:spLocks noGrp="1"/>
          </p:cNvSpPr>
          <p:nvPr>
            <p:ph type="sldNum" sz="quarter" idx="12"/>
          </p:nvPr>
        </p:nvSpPr>
        <p:spPr/>
        <p:txBody>
          <a:bodyPr>
            <a:normAutofit fontScale="85000" lnSpcReduction="20000"/>
          </a:bodyPr>
          <a:lstStyle/>
          <a:p>
            <a:fld id="{BEB7F41A-2E03-4BDD-949B-B1838DB893B3}" type="slidenum">
              <a:rPr lang="en-US" smtClean="0"/>
              <a:pPr/>
              <a:t>35</a:t>
            </a:fld>
            <a:endParaRPr lang="en-US"/>
          </a:p>
        </p:txBody>
      </p:sp>
      <p:sp>
        <p:nvSpPr>
          <p:cNvPr id="4" name="Θέση ημερομηνίας 3"/>
          <p:cNvSpPr>
            <a:spLocks noGrp="1"/>
          </p:cNvSpPr>
          <p:nvPr>
            <p:ph type="dt" sz="half" idx="10"/>
          </p:nvPr>
        </p:nvSpPr>
        <p:spPr/>
        <p:txBody>
          <a:bodyPr/>
          <a:lstStyle/>
          <a:p>
            <a:fld id="{D7891078-7575-457D-9E63-6391D4128BD3}"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15961071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533400"/>
            <a:ext cx="8183563" cy="1050925"/>
          </a:xfrm>
        </p:spPr>
        <p:txBody>
          <a:bodyPr>
            <a:normAutofit/>
          </a:bodyPr>
          <a:lstStyle/>
          <a:p>
            <a:pPr fontAlgn="auto">
              <a:spcAft>
                <a:spcPts val="0"/>
              </a:spcAft>
              <a:defRPr/>
            </a:pPr>
            <a:r>
              <a:rPr lang="el-GR" dirty="0" smtClean="0">
                <a:solidFill>
                  <a:schemeClr val="tx1"/>
                </a:solidFill>
              </a:rPr>
              <a:t>Καινοτομία σε περίοδο ευημερίας</a:t>
            </a:r>
            <a:r>
              <a:rPr lang="el-GR" dirty="0" smtClean="0">
                <a:solidFill>
                  <a:schemeClr val="accent1">
                    <a:tint val="88000"/>
                    <a:satMod val="150000"/>
                  </a:schemeClr>
                </a:solidFill>
              </a:rPr>
              <a:t>;</a:t>
            </a:r>
            <a:endParaRPr lang="el-GR" dirty="0">
              <a:solidFill>
                <a:schemeClr val="accent1">
                  <a:tint val="88000"/>
                  <a:satMod val="150000"/>
                </a:schemeClr>
              </a:solidFill>
            </a:endParaRPr>
          </a:p>
        </p:txBody>
      </p:sp>
      <p:sp>
        <p:nvSpPr>
          <p:cNvPr id="9219" name="2 - Θέση περιεχομένου"/>
          <p:cNvSpPr>
            <a:spLocks noGrp="1"/>
          </p:cNvSpPr>
          <p:nvPr>
            <p:ph idx="1"/>
          </p:nvPr>
        </p:nvSpPr>
        <p:spPr>
          <a:xfrm>
            <a:off x="533400" y="1752600"/>
            <a:ext cx="8183563" cy="4187825"/>
          </a:xfrm>
        </p:spPr>
        <p:txBody>
          <a:bodyPr/>
          <a:lstStyle/>
          <a:p>
            <a:r>
              <a:rPr lang="el-GR" dirty="0" smtClean="0"/>
              <a:t>Άλλοι πάλι ισχυρίζονται ότι σε περίοδο ευημερίας, υπάρχει μια κατάσταση βολέματος που αποτρέπει αντισυμβατικές και νεωτεριστικές πρακτικές.</a:t>
            </a:r>
          </a:p>
          <a:p>
            <a:r>
              <a:rPr lang="el-GR" dirty="0" smtClean="0"/>
              <a:t>Τελικά η πίεση της ανάγκης στις δύσκολες εποχές και οι υψηλές απαιτήσεις σε περίοδο ευημερίας μπορούν εξίσου να διαμορφώσουν συνθήκες για την παραγωγή καινοτομιών.</a:t>
            </a:r>
          </a:p>
        </p:txBody>
      </p:sp>
      <p:sp>
        <p:nvSpPr>
          <p:cNvPr id="3" name="Θέση αριθμού διαφάνειας 2"/>
          <p:cNvSpPr>
            <a:spLocks noGrp="1"/>
          </p:cNvSpPr>
          <p:nvPr>
            <p:ph type="sldNum" sz="quarter" idx="12"/>
          </p:nvPr>
        </p:nvSpPr>
        <p:spPr/>
        <p:txBody>
          <a:bodyPr>
            <a:normAutofit fontScale="85000" lnSpcReduction="20000"/>
          </a:bodyPr>
          <a:lstStyle/>
          <a:p>
            <a:fld id="{BEB7F41A-2E03-4BDD-949B-B1838DB893B3}" type="slidenum">
              <a:rPr lang="en-US" smtClean="0"/>
              <a:pPr/>
              <a:t>36</a:t>
            </a:fld>
            <a:endParaRPr lang="en-US"/>
          </a:p>
        </p:txBody>
      </p:sp>
      <p:sp>
        <p:nvSpPr>
          <p:cNvPr id="4" name="Θέση ημερομηνίας 3"/>
          <p:cNvSpPr>
            <a:spLocks noGrp="1"/>
          </p:cNvSpPr>
          <p:nvPr>
            <p:ph type="dt" sz="half" idx="10"/>
          </p:nvPr>
        </p:nvSpPr>
        <p:spPr/>
        <p:txBody>
          <a:bodyPr/>
          <a:lstStyle/>
          <a:p>
            <a:fld id="{B9922774-F6EE-4756-A6CC-E72B073639C8}"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5316265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2"/>
          <p:cNvSpPr>
            <a:spLocks noGrp="1" noChangeArrowheads="1"/>
          </p:cNvSpPr>
          <p:nvPr>
            <p:ph type="title"/>
          </p:nvPr>
        </p:nvSpPr>
        <p:spPr/>
        <p:txBody>
          <a:bodyPr>
            <a:normAutofit fontScale="90000"/>
          </a:bodyPr>
          <a:lstStyle/>
          <a:p>
            <a:pPr eaLnBrk="1" hangingPunct="1"/>
            <a:r>
              <a:rPr lang="el-GR" sz="4000" smtClean="0"/>
              <a:t>Καινοτομία και Οικονομική Μεγέθυνση</a:t>
            </a:r>
          </a:p>
        </p:txBody>
      </p:sp>
      <p:sp>
        <p:nvSpPr>
          <p:cNvPr id="4102" name="Rectangle 3"/>
          <p:cNvSpPr>
            <a:spLocks noGrp="1" noChangeArrowheads="1"/>
          </p:cNvSpPr>
          <p:nvPr>
            <p:ph type="body" idx="1"/>
          </p:nvPr>
        </p:nvSpPr>
        <p:spPr/>
        <p:txBody>
          <a:bodyPr/>
          <a:lstStyle/>
          <a:p>
            <a:pPr algn="just" eaLnBrk="1" hangingPunct="1">
              <a:lnSpc>
                <a:spcPct val="80000"/>
              </a:lnSpc>
            </a:pPr>
            <a:r>
              <a:rPr lang="el-GR" sz="2400" smtClean="0"/>
              <a:t>Ευρύτατη συναίνεση μεταξύ των οικονομολόγων (από τον </a:t>
            </a:r>
            <a:r>
              <a:rPr lang="en-US" sz="2400" smtClean="0"/>
              <a:t>Adam Smith </a:t>
            </a:r>
            <a:r>
              <a:rPr lang="el-GR" sz="2400" smtClean="0"/>
              <a:t>στον </a:t>
            </a:r>
            <a:r>
              <a:rPr lang="en-US" sz="2400" smtClean="0"/>
              <a:t>Robert Solow </a:t>
            </a:r>
            <a:r>
              <a:rPr lang="el-GR" sz="2400" smtClean="0"/>
              <a:t>μέσω </a:t>
            </a:r>
            <a:r>
              <a:rPr lang="en-US" sz="2400" smtClean="0"/>
              <a:t>Ricardo, Marx, Marshall, Schumpeter, Keynes, Arrow, Freeman, Nelson)</a:t>
            </a:r>
            <a:r>
              <a:rPr lang="el-GR" sz="2400" smtClean="0"/>
              <a:t> για τη σημασία και την επίδραση των </a:t>
            </a:r>
            <a:r>
              <a:rPr lang="el-GR" sz="2400" u="sng" smtClean="0"/>
              <a:t>καινοτομιών</a:t>
            </a:r>
            <a:r>
              <a:rPr lang="el-GR" sz="2400" smtClean="0"/>
              <a:t> στη </a:t>
            </a:r>
            <a:r>
              <a:rPr lang="el-GR" sz="2400" u="sng" smtClean="0"/>
              <a:t>μακροχρόνια οικονομική μεγέθυνση</a:t>
            </a:r>
            <a:r>
              <a:rPr lang="el-GR" sz="2400" smtClean="0"/>
              <a:t>.</a:t>
            </a:r>
            <a:endParaRPr lang="en-US" sz="2400" smtClean="0"/>
          </a:p>
          <a:p>
            <a:pPr eaLnBrk="1" hangingPunct="1">
              <a:lnSpc>
                <a:spcPct val="80000"/>
              </a:lnSpc>
            </a:pPr>
            <a:r>
              <a:rPr lang="el-GR" sz="2400" smtClean="0"/>
              <a:t>Η μακροχρόνια αύξηση της </a:t>
            </a:r>
            <a:r>
              <a:rPr lang="el-GR" sz="2400" u="sng" smtClean="0"/>
              <a:t>παραγωγικότητας</a:t>
            </a:r>
            <a:r>
              <a:rPr lang="el-GR" sz="2400" smtClean="0"/>
              <a:t> σχετίζεται στενά με την εισαγωγή και τη </a:t>
            </a:r>
            <a:r>
              <a:rPr lang="el-GR" sz="2400" u="sng" smtClean="0"/>
              <a:t>διάχυση</a:t>
            </a:r>
            <a:r>
              <a:rPr lang="el-GR" sz="2400" smtClean="0"/>
              <a:t> </a:t>
            </a:r>
            <a:r>
              <a:rPr lang="el-GR" sz="2400" u="sng" smtClean="0"/>
              <a:t>τεχνικών</a:t>
            </a:r>
            <a:r>
              <a:rPr lang="el-GR" sz="2400" smtClean="0"/>
              <a:t> και </a:t>
            </a:r>
            <a:r>
              <a:rPr lang="el-GR" sz="2400" u="sng" smtClean="0"/>
              <a:t>οργανωτικών</a:t>
            </a:r>
            <a:r>
              <a:rPr lang="el-GR" sz="2400" smtClean="0"/>
              <a:t> καινοτομιών (παρά τις δυσκολίες μέτρησης της ακριβούς συμβολής της τεχνικής αλλαγής στη μεγέθυνση κλάδων και χωρών, πολλές μελέτες το πιστοποιούν).</a:t>
            </a:r>
          </a:p>
          <a:p>
            <a:pPr eaLnBrk="1" hangingPunct="1">
              <a:lnSpc>
                <a:spcPct val="80000"/>
              </a:lnSpc>
            </a:pPr>
            <a:r>
              <a:rPr lang="el-GR" sz="2400" smtClean="0"/>
              <a:t>Όμως, μόνο ο </a:t>
            </a:r>
            <a:r>
              <a:rPr lang="en-US" sz="2400" smtClean="0"/>
              <a:t>Marx </a:t>
            </a:r>
            <a:r>
              <a:rPr lang="el-GR" sz="2400" smtClean="0"/>
              <a:t>τον 19</a:t>
            </a:r>
            <a:r>
              <a:rPr lang="el-GR" sz="2400" baseline="30000" smtClean="0"/>
              <a:t>ο</a:t>
            </a:r>
            <a:r>
              <a:rPr lang="el-GR" sz="2400" smtClean="0"/>
              <a:t> αιώνα και ο </a:t>
            </a:r>
            <a:r>
              <a:rPr lang="en-US" sz="2400" smtClean="0"/>
              <a:t>Schumpeter </a:t>
            </a:r>
            <a:r>
              <a:rPr lang="el-GR" sz="2400" smtClean="0"/>
              <a:t>τον</a:t>
            </a:r>
            <a:r>
              <a:rPr lang="en-US" sz="2400" smtClean="0"/>
              <a:t> 20</a:t>
            </a:r>
            <a:r>
              <a:rPr lang="el-GR" sz="2400" baseline="30000" smtClean="0"/>
              <a:t>ο</a:t>
            </a:r>
            <a:r>
              <a:rPr lang="el-GR" sz="2400" smtClean="0"/>
              <a:t> έθεσαν την καινοτομία στο </a:t>
            </a:r>
            <a:r>
              <a:rPr lang="el-GR" sz="2400" u="sng" smtClean="0"/>
              <a:t>επίκεντρο</a:t>
            </a:r>
            <a:r>
              <a:rPr lang="el-GR" sz="2400" smtClean="0"/>
              <a:t> της θεωρίας τους για τη μεγέθυνση της οικονομίας.</a:t>
            </a:r>
          </a:p>
          <a:p>
            <a:pPr eaLnBrk="1" hangingPunct="1">
              <a:lnSpc>
                <a:spcPct val="80000"/>
              </a:lnSpc>
            </a:pPr>
            <a:endParaRPr lang="el-GR" sz="2400" smtClean="0"/>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37</a:t>
            </a:fld>
            <a:endParaRPr lang="en-US"/>
          </a:p>
        </p:txBody>
      </p:sp>
      <p:sp>
        <p:nvSpPr>
          <p:cNvPr id="3" name="Θέση ημερομηνίας 2"/>
          <p:cNvSpPr>
            <a:spLocks noGrp="1"/>
          </p:cNvSpPr>
          <p:nvPr>
            <p:ph type="dt" sz="half" idx="10"/>
          </p:nvPr>
        </p:nvSpPr>
        <p:spPr/>
        <p:txBody>
          <a:bodyPr/>
          <a:lstStyle/>
          <a:p>
            <a:fld id="{28224153-386F-410A-B82D-F4AE2048B5E6}"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17910477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p:txBody>
          <a:bodyPr>
            <a:normAutofit fontScale="90000"/>
          </a:bodyPr>
          <a:lstStyle/>
          <a:p>
            <a:pPr eaLnBrk="1" hangingPunct="1"/>
            <a:r>
              <a:rPr lang="el-GR" sz="4000" smtClean="0"/>
              <a:t>Καινοτομία και θεωρίες της οικονομικής μεγέθυνσης (</a:t>
            </a:r>
            <a:r>
              <a:rPr lang="en-US" sz="4000" smtClean="0"/>
              <a:t>Marx)</a:t>
            </a:r>
            <a:endParaRPr lang="el-GR" sz="4000" smtClean="0"/>
          </a:p>
        </p:txBody>
      </p:sp>
      <p:sp>
        <p:nvSpPr>
          <p:cNvPr id="5126" name="Rectangle 3"/>
          <p:cNvSpPr>
            <a:spLocks noGrp="1" noChangeArrowheads="1"/>
          </p:cNvSpPr>
          <p:nvPr>
            <p:ph type="body" idx="1"/>
          </p:nvPr>
        </p:nvSpPr>
        <p:spPr/>
        <p:txBody>
          <a:bodyPr>
            <a:normAutofit lnSpcReduction="10000"/>
          </a:bodyPr>
          <a:lstStyle/>
          <a:p>
            <a:pPr algn="just" eaLnBrk="1" hangingPunct="1">
              <a:lnSpc>
                <a:spcPct val="90000"/>
              </a:lnSpc>
            </a:pPr>
            <a:r>
              <a:rPr lang="el-GR" sz="1800" dirty="0" smtClean="0"/>
              <a:t>Μ</a:t>
            </a:r>
            <a:r>
              <a:rPr lang="en-US" sz="1800" dirty="0" err="1" smtClean="0"/>
              <a:t>arx</a:t>
            </a:r>
            <a:r>
              <a:rPr lang="en-US" sz="1800" dirty="0" smtClean="0"/>
              <a:t>: </a:t>
            </a:r>
            <a:r>
              <a:rPr lang="el-GR" sz="1800" dirty="0" smtClean="0"/>
              <a:t>ο πιο ισχυρός και συνεπής επικριτής του </a:t>
            </a:r>
            <a:r>
              <a:rPr lang="el-GR" sz="1800" u="sng" dirty="0" smtClean="0"/>
              <a:t>καπιταλισμού</a:t>
            </a:r>
            <a:r>
              <a:rPr lang="el-GR" sz="1800" dirty="0" smtClean="0"/>
              <a:t> είναι και ο πιο φλογερός- έως τότε- θαυμαστής του- για τη σχέση του με την </a:t>
            </a:r>
            <a:r>
              <a:rPr lang="el-GR" sz="1800" u="sng" dirty="0" smtClean="0"/>
              <a:t>καινοτομία</a:t>
            </a:r>
            <a:r>
              <a:rPr lang="el-GR" sz="1800" dirty="0" smtClean="0"/>
              <a:t>.</a:t>
            </a:r>
          </a:p>
          <a:p>
            <a:pPr algn="just" eaLnBrk="1" hangingPunct="1">
              <a:lnSpc>
                <a:spcPct val="90000"/>
              </a:lnSpc>
              <a:buFontTx/>
              <a:buNone/>
            </a:pPr>
            <a:endParaRPr lang="el-GR" sz="1800" dirty="0" smtClean="0"/>
          </a:p>
          <a:p>
            <a:pPr lvl="1" algn="just">
              <a:lnSpc>
                <a:spcPct val="90000"/>
              </a:lnSpc>
            </a:pPr>
            <a:r>
              <a:rPr lang="en-US" sz="1800" dirty="0" smtClean="0"/>
              <a:t>Marx &amp; Engels (Communist Manifesto, 1848) </a:t>
            </a:r>
            <a:r>
              <a:rPr lang="el-GR" sz="1800" dirty="0" smtClean="0"/>
              <a:t>θεωρούν ότι η ίδια ύπαρξη του καπιταλισμού εξαρτάται από μια </a:t>
            </a:r>
            <a:r>
              <a:rPr lang="el-GR" sz="1800" b="1" dirty="0" smtClean="0"/>
              <a:t>σταθερή ώθηση</a:t>
            </a:r>
            <a:r>
              <a:rPr lang="el-GR" sz="1800" dirty="0" smtClean="0"/>
              <a:t> για την εισαγωγή </a:t>
            </a:r>
            <a:r>
              <a:rPr lang="el-GR" sz="1800" b="1" dirty="0" smtClean="0"/>
              <a:t>νέων προϊόντων</a:t>
            </a:r>
            <a:r>
              <a:rPr lang="el-GR" sz="1800" dirty="0" smtClean="0"/>
              <a:t> και </a:t>
            </a:r>
            <a:r>
              <a:rPr lang="el-GR" sz="1800" b="1" dirty="0" smtClean="0"/>
              <a:t>νέων διεργασιών</a:t>
            </a:r>
            <a:r>
              <a:rPr lang="el-GR" sz="1800" dirty="0" smtClean="0"/>
              <a:t>.</a:t>
            </a:r>
            <a:r>
              <a:rPr lang="en-US" sz="1800" dirty="0" smtClean="0"/>
              <a:t> </a:t>
            </a:r>
            <a:endParaRPr lang="el-GR" sz="1800" dirty="0" smtClean="0"/>
          </a:p>
          <a:p>
            <a:pPr lvl="1" algn="just">
              <a:lnSpc>
                <a:spcPct val="90000"/>
              </a:lnSpc>
            </a:pPr>
            <a:endParaRPr lang="en-US" sz="1800" dirty="0" smtClean="0"/>
          </a:p>
          <a:p>
            <a:pPr lvl="1" algn="just">
              <a:lnSpc>
                <a:spcPct val="90000"/>
              </a:lnSpc>
            </a:pPr>
            <a:r>
              <a:rPr lang="el-GR" sz="1800" dirty="0" smtClean="0"/>
              <a:t>Τα </a:t>
            </a:r>
            <a:r>
              <a:rPr lang="el-GR" sz="1800" b="1" dirty="0" smtClean="0"/>
              <a:t>κέρδη</a:t>
            </a:r>
            <a:r>
              <a:rPr lang="el-GR" sz="1800" dirty="0" smtClean="0"/>
              <a:t>: ένα πλεόνασμα που βασίζεται στην εκμετάλλευση της εργασίας και που συντηρείται από την </a:t>
            </a:r>
            <a:r>
              <a:rPr lang="el-GR" sz="1800" dirty="0" err="1" smtClean="0"/>
              <a:t>κοινωνικη</a:t>
            </a:r>
            <a:r>
              <a:rPr lang="el-GR" sz="1800" dirty="0" smtClean="0"/>
              <a:t> και πολιτική </a:t>
            </a:r>
            <a:r>
              <a:rPr lang="el-GR" sz="1800" b="1" u="sng" dirty="0" smtClean="0"/>
              <a:t>εξουσία</a:t>
            </a:r>
            <a:r>
              <a:rPr lang="el-GR" sz="1800" dirty="0" smtClean="0"/>
              <a:t> της αστικής τάξης, αλλά και από τις </a:t>
            </a:r>
            <a:r>
              <a:rPr lang="el-GR" sz="1800" b="1" u="sng" dirty="0" smtClean="0"/>
              <a:t>καινοτομίες</a:t>
            </a:r>
            <a:r>
              <a:rPr lang="el-GR" sz="1800" u="sng" dirty="0" smtClean="0"/>
              <a:t>.</a:t>
            </a:r>
          </a:p>
          <a:p>
            <a:pPr algn="just" eaLnBrk="1" hangingPunct="1">
              <a:lnSpc>
                <a:spcPct val="90000"/>
              </a:lnSpc>
            </a:pPr>
            <a:r>
              <a:rPr lang="el-GR" sz="1800" b="1" dirty="0" smtClean="0"/>
              <a:t>Ο </a:t>
            </a:r>
            <a:r>
              <a:rPr lang="en-US" sz="1800" b="1" dirty="0" smtClean="0"/>
              <a:t>Schumpeter</a:t>
            </a:r>
            <a:r>
              <a:rPr lang="el-GR" sz="1800" b="1" dirty="0" smtClean="0"/>
              <a:t> </a:t>
            </a:r>
            <a:r>
              <a:rPr lang="el-GR" sz="1800" dirty="0" smtClean="0"/>
              <a:t>θεωρεί ότι η «</a:t>
            </a:r>
            <a:r>
              <a:rPr lang="el-GR" sz="1800" b="1" dirty="0" smtClean="0"/>
              <a:t>ικανότητα</a:t>
            </a:r>
            <a:r>
              <a:rPr lang="el-GR" sz="1800" dirty="0" smtClean="0"/>
              <a:t> και η </a:t>
            </a:r>
            <a:r>
              <a:rPr lang="el-GR" sz="1800" b="1" dirty="0" smtClean="0"/>
              <a:t>πρωτοβουλία</a:t>
            </a:r>
            <a:r>
              <a:rPr lang="el-GR" sz="1800" dirty="0" smtClean="0"/>
              <a:t> των επιχειρηματιών να αντλήσουν ιδέες για εφαρμογή από τις ανακαλύψεις των επιστημόνων και των εφευρετών, δημιουργούν εντελώς νέες ευκαιρίες για επένδυση, μεγέθυνση και απασχόληση». Ο </a:t>
            </a:r>
            <a:r>
              <a:rPr lang="en-US" sz="1800" dirty="0" smtClean="0"/>
              <a:t>Schumpeter </a:t>
            </a:r>
            <a:r>
              <a:rPr lang="el-GR" sz="1800" dirty="0" smtClean="0"/>
              <a:t>θεωρεί τα κέρδη που προκύπτουν από τις καινοτομίες δρουν ως σήμα για ένα «σμήνος μιμητών». Ασφαλώς, δεν σημαίνει ότι όλοι οι μιμητές μπορούν να επιτύχουν και να βγάλουν μεγάλα κέρδη. Αντίθετα πολλοί δυνητικοί μιμητές κάνουν ζημιές</a:t>
            </a:r>
            <a:r>
              <a:rPr lang="el-GR" sz="2000" dirty="0" smtClean="0"/>
              <a:t>.</a:t>
            </a:r>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38</a:t>
            </a:fld>
            <a:endParaRPr lang="en-US"/>
          </a:p>
        </p:txBody>
      </p:sp>
      <p:sp>
        <p:nvSpPr>
          <p:cNvPr id="3" name="Θέση ημερομηνίας 2"/>
          <p:cNvSpPr>
            <a:spLocks noGrp="1"/>
          </p:cNvSpPr>
          <p:nvPr>
            <p:ph type="dt" sz="half" idx="10"/>
          </p:nvPr>
        </p:nvSpPr>
        <p:spPr/>
        <p:txBody>
          <a:bodyPr/>
          <a:lstStyle/>
          <a:p>
            <a:fld id="{E466A36B-BD4F-42C8-A05E-FE6281BACC37}"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07287484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Ανθρώπινη ικανότητα πρόβλεψης</a:t>
            </a:r>
            <a:endParaRPr lang="el-GR" dirty="0"/>
          </a:p>
        </p:txBody>
      </p:sp>
      <p:sp>
        <p:nvSpPr>
          <p:cNvPr id="3" name="2 - Θέση περιεχομένου"/>
          <p:cNvSpPr>
            <a:spLocks noGrp="1"/>
          </p:cNvSpPr>
          <p:nvPr>
            <p:ph idx="1"/>
          </p:nvPr>
        </p:nvSpPr>
        <p:spPr/>
        <p:txBody>
          <a:bodyPr/>
          <a:lstStyle/>
          <a:p>
            <a:r>
              <a:rPr lang="el-GR" dirty="0" smtClean="0"/>
              <a:t>Ικανότητα του ανθρώπου να αναλύσει τις επερχόμενες αλλαγές στον σύγχρονο κόσμο, ο </a:t>
            </a:r>
            <a:r>
              <a:rPr lang="en-US" dirty="0" smtClean="0"/>
              <a:t>Freeman</a:t>
            </a:r>
            <a:r>
              <a:rPr lang="el-GR" dirty="0" smtClean="0"/>
              <a:t> δεν πιστεύει ότι «υπάρχει κάποιος πολύ καλός στις μακροχρόνιες προβλέψεις. Με την κοινή λογική μπορείς να δεις ορισμένες τάσεις, αλλά αν ήταν να συμβουλεύσω τη μικρότερη κόρη μου, πιθανότατα δεν θα της έλεγα τι να κάνει».</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39</a:t>
            </a:fld>
            <a:endParaRPr lang="en-US"/>
          </a:p>
        </p:txBody>
      </p:sp>
      <p:sp>
        <p:nvSpPr>
          <p:cNvPr id="5" name="Θέση ημερομηνίας 4"/>
          <p:cNvSpPr>
            <a:spLocks noGrp="1"/>
          </p:cNvSpPr>
          <p:nvPr>
            <p:ph type="dt" sz="half" idx="10"/>
          </p:nvPr>
        </p:nvSpPr>
        <p:spPr/>
        <p:txBody>
          <a:bodyPr/>
          <a:lstStyle/>
          <a:p>
            <a:fld id="{37E25048-35C6-4902-A9A5-4A511DD12868}"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0973021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Schumpeter</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sz="2400" dirty="0" smtClean="0"/>
              <a:t>Τι είναι η καινοτομία?</a:t>
            </a:r>
          </a:p>
          <a:p>
            <a:pPr lvl="1"/>
            <a:r>
              <a:rPr lang="el-GR" sz="2400" dirty="0" smtClean="0"/>
              <a:t>Νέα προϊόντα, νέες διεργασίες, νέες μορφές οργάνωσης, νέες αγορές.</a:t>
            </a:r>
          </a:p>
          <a:p>
            <a:r>
              <a:rPr lang="el-GR" sz="2400" dirty="0" smtClean="0"/>
              <a:t>Ποιοι είναι οι φορείς της καινοτομίας</a:t>
            </a:r>
            <a:r>
              <a:rPr lang="en-US" sz="2400" dirty="0" smtClean="0"/>
              <a:t>?</a:t>
            </a:r>
            <a:endParaRPr lang="el-GR" sz="2400" dirty="0" smtClean="0"/>
          </a:p>
          <a:p>
            <a:pPr lvl="1"/>
            <a:r>
              <a:rPr lang="el-GR" sz="2400" dirty="0" smtClean="0"/>
              <a:t> Επιχειρηματίες των οποίων η ικανότητα και η πρωτοβουλία αντλεί από τις ανακαλύψεις των επιστημόνων και των εφευρετών για να δημιουργήσει εντελώς νέες ευκαιρίες για επένδυση, μεγέθυνση και δημιουργία απασχόλησης. </a:t>
            </a:r>
          </a:p>
          <a:p>
            <a:pPr lvl="1"/>
            <a:r>
              <a:rPr lang="el-GR" sz="2400" dirty="0" smtClean="0"/>
              <a:t>Μεγάλες επιχειρήσεις που δραστηριοποιούνται στην Ε&amp;ΤΑ </a:t>
            </a:r>
            <a:r>
              <a:rPr lang="en-US" sz="2400" dirty="0" smtClean="0"/>
              <a:t>(R&amp;D)</a:t>
            </a:r>
            <a:r>
              <a:rPr lang="el-GR" sz="2400" dirty="0" smtClean="0"/>
              <a:t> και αξιοποιούν τα αποτελέσματα για ανάπτυξη νέων προϊόντων (αγαθών και υπηρεσιών) και διεργασιών.</a:t>
            </a:r>
            <a:endParaRPr lang="en-US" sz="2400" dirty="0" smtClean="0"/>
          </a:p>
          <a:p>
            <a:r>
              <a:rPr lang="el-GR" sz="2400" dirty="0" smtClean="0"/>
              <a:t>Ποιες είναι οι επιδράσεις της καινοτομίας?</a:t>
            </a:r>
          </a:p>
          <a:p>
            <a:pPr lvl="1"/>
            <a:r>
              <a:rPr lang="el-GR" sz="2400" dirty="0" smtClean="0"/>
              <a:t>Δημιουργία, αλλά και καταστροφή </a:t>
            </a:r>
            <a:r>
              <a:rPr lang="el-GR" sz="2400" dirty="0" smtClean="0">
                <a:sym typeface="Wingdings" panose="05000000000000000000" pitchFamily="2" charset="2"/>
              </a:rPr>
              <a:t> η «δημιουργική καταστροφή» μοχλός της οικονομικής ανάπτυξης</a:t>
            </a:r>
            <a:r>
              <a:rPr lang="el-GR" sz="2400" dirty="0" smtClean="0"/>
              <a:t>.</a:t>
            </a:r>
          </a:p>
          <a:p>
            <a:r>
              <a:rPr lang="el-GR" sz="2400" dirty="0" smtClean="0"/>
              <a:t>Διάκριση καινοτομίας από συναφή φαινόμενα</a:t>
            </a:r>
          </a:p>
          <a:p>
            <a:pPr lvl="1"/>
            <a:r>
              <a:rPr lang="el-GR" sz="2000" dirty="0" smtClean="0"/>
              <a:t>Εφεύρεση, αβέβαιη χρηματοδότηση της καινοτομίας, διάχυση</a:t>
            </a:r>
          </a:p>
          <a:p>
            <a:r>
              <a:rPr lang="el-GR" sz="2400" dirty="0" smtClean="0"/>
              <a:t>Δεν είπε πως γίνεται η καινοτομία.</a:t>
            </a:r>
            <a:endParaRPr lang="el-GR" sz="24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4</a:t>
            </a:fld>
            <a:endParaRPr lang="en-US"/>
          </a:p>
        </p:txBody>
      </p:sp>
      <p:sp>
        <p:nvSpPr>
          <p:cNvPr id="5" name="Θέση ημερομηνίας 4"/>
          <p:cNvSpPr>
            <a:spLocks noGrp="1"/>
          </p:cNvSpPr>
          <p:nvPr>
            <p:ph type="dt" sz="half" idx="10"/>
          </p:nvPr>
        </p:nvSpPr>
        <p:spPr/>
        <p:txBody>
          <a:bodyPr/>
          <a:lstStyle/>
          <a:p>
            <a:fld id="{92CA7124-2DFF-4513-94DB-F8BD33A20068}"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112606621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
            </a:r>
            <a:br>
              <a:rPr lang="el-GR" b="1" dirty="0" smtClean="0"/>
            </a:br>
            <a:r>
              <a:rPr lang="el-GR" sz="3200" b="1" dirty="0" smtClean="0"/>
              <a:t>Ποτέ μην λες ποτέ!</a:t>
            </a:r>
            <a:br>
              <a:rPr lang="el-GR" sz="3200" b="1" dirty="0" smtClean="0"/>
            </a:br>
            <a:r>
              <a:rPr lang="en-US" sz="3200" b="1" dirty="0" smtClean="0"/>
              <a:t>Bad Predictions</a:t>
            </a:r>
            <a:r>
              <a:rPr lang="el-GR" sz="3200" b="1" dirty="0" smtClean="0"/>
              <a:t> (</a:t>
            </a:r>
            <a:r>
              <a:rPr lang="en-US" sz="3200" b="1" dirty="0" smtClean="0"/>
              <a:t>Things people said)</a:t>
            </a:r>
            <a:r>
              <a:rPr lang="en-US" b="1" dirty="0" smtClean="0"/>
              <a:t/>
            </a:r>
            <a:br>
              <a:rPr lang="en-US" b="1" dirty="0" smtClean="0"/>
            </a:br>
            <a:r>
              <a:rPr lang="en-US" dirty="0" smtClean="0"/>
              <a:t/>
            </a:r>
            <a:br>
              <a:rPr lang="en-US" dirty="0" smtClean="0"/>
            </a:br>
            <a:endParaRPr lang="el-GR" dirty="0"/>
          </a:p>
        </p:txBody>
      </p:sp>
      <p:sp>
        <p:nvSpPr>
          <p:cNvPr id="3" name="2 - Θέση περιεχομένου"/>
          <p:cNvSpPr>
            <a:spLocks noGrp="1"/>
          </p:cNvSpPr>
          <p:nvPr>
            <p:ph idx="1"/>
          </p:nvPr>
        </p:nvSpPr>
        <p:spPr/>
        <p:txBody>
          <a:bodyPr/>
          <a:lstStyle/>
          <a:p>
            <a:pPr>
              <a:buNone/>
            </a:pPr>
            <a:r>
              <a:rPr lang="en-US" sz="1800" dirty="0" smtClean="0"/>
              <a:t>It's generally a bad idea to say something can't or won't be done, especially in the realm of science and technology. The following are quotations that have failed to stand up to the </a:t>
            </a:r>
            <a:r>
              <a:rPr lang="en-US" sz="1800" b="1" dirty="0" smtClean="0"/>
              <a:t>test of time</a:t>
            </a:r>
            <a:r>
              <a:rPr lang="en-US" sz="1800" dirty="0" smtClean="0"/>
              <a:t>:</a:t>
            </a:r>
            <a:endParaRPr lang="el-GR" sz="1800" dirty="0" smtClean="0"/>
          </a:p>
          <a:p>
            <a:r>
              <a:rPr lang="en-US" sz="2000" dirty="0" smtClean="0"/>
              <a:t>"The Americans have need of the telephone, but we do not. We have plenty of messenger boys." -- </a:t>
            </a:r>
            <a:r>
              <a:rPr lang="en-US" sz="2000" i="1" dirty="0" smtClean="0"/>
              <a:t>Sir William Preece, chief engineer of the British Post Office, </a:t>
            </a:r>
            <a:r>
              <a:rPr lang="en-US" sz="2000" b="1" i="1" dirty="0" smtClean="0"/>
              <a:t>1876</a:t>
            </a:r>
            <a:r>
              <a:rPr lang="en-US" sz="2000" i="1" dirty="0" smtClean="0"/>
              <a:t>.</a:t>
            </a:r>
            <a:endParaRPr lang="el-GR" sz="2000" i="1" dirty="0" smtClean="0"/>
          </a:p>
          <a:p>
            <a:r>
              <a:rPr lang="en-US" sz="2000" dirty="0" smtClean="0"/>
              <a:t>"I think there is a world market for maybe </a:t>
            </a:r>
            <a:r>
              <a:rPr lang="en-US" sz="2000" b="1" dirty="0" smtClean="0"/>
              <a:t>five</a:t>
            </a:r>
            <a:r>
              <a:rPr lang="en-US" sz="2000" dirty="0" smtClean="0"/>
              <a:t> computers." -- </a:t>
            </a:r>
            <a:r>
              <a:rPr lang="en-US" sz="2000" i="1" dirty="0" smtClean="0"/>
              <a:t>Thomas Watson, chairman of IBM, </a:t>
            </a:r>
            <a:r>
              <a:rPr lang="en-US" sz="2000" b="1" i="1" dirty="0" smtClean="0"/>
              <a:t>1943</a:t>
            </a:r>
            <a:r>
              <a:rPr lang="en-US" sz="2000" i="1" dirty="0" smtClean="0"/>
              <a:t>.</a:t>
            </a:r>
          </a:p>
          <a:p>
            <a:r>
              <a:rPr lang="en-US" sz="2000" dirty="0" smtClean="0"/>
              <a:t>"With over 50 foreign cars already on sale here, the Japanese auto industry isn't likely to carve out a big slice of the U.S. market." -- </a:t>
            </a:r>
            <a:r>
              <a:rPr lang="en-US" sz="2000" i="1" dirty="0" smtClean="0"/>
              <a:t>Business Week, August 2, </a:t>
            </a:r>
            <a:r>
              <a:rPr lang="en-US" sz="2000" b="1" i="1" dirty="0" smtClean="0"/>
              <a:t>1968.</a:t>
            </a:r>
            <a:endParaRPr lang="el-GR" sz="2000" b="1" dirty="0" smtClean="0"/>
          </a:p>
          <a:p>
            <a:r>
              <a:rPr lang="en-US" sz="2000" dirty="0" smtClean="0"/>
              <a:t>"There is no reason anyone would want a computer in their </a:t>
            </a:r>
            <a:r>
              <a:rPr lang="en-US" sz="2000" b="1" dirty="0" smtClean="0"/>
              <a:t>home</a:t>
            </a:r>
            <a:r>
              <a:rPr lang="en-US" sz="2000" dirty="0" smtClean="0"/>
              <a:t>." -- </a:t>
            </a:r>
            <a:r>
              <a:rPr lang="en-US" sz="2000" i="1" dirty="0" smtClean="0"/>
              <a:t>Ken Olson, president, chairman and founder of Digital Equipment Corp., </a:t>
            </a:r>
            <a:r>
              <a:rPr lang="en-US" sz="2000" b="1" i="1" dirty="0" smtClean="0"/>
              <a:t>1977</a:t>
            </a:r>
            <a:r>
              <a:rPr lang="en-US" sz="2000" i="1" dirty="0" smtClean="0"/>
              <a:t>.</a:t>
            </a:r>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40</a:t>
            </a:fld>
            <a:endParaRPr lang="en-US"/>
          </a:p>
        </p:txBody>
      </p:sp>
      <p:sp>
        <p:nvSpPr>
          <p:cNvPr id="5" name="Θέση ημερομηνίας 4"/>
          <p:cNvSpPr>
            <a:spLocks noGrp="1"/>
          </p:cNvSpPr>
          <p:nvPr>
            <p:ph type="dt" sz="half" idx="10"/>
          </p:nvPr>
        </p:nvSpPr>
        <p:spPr/>
        <p:txBody>
          <a:bodyPr/>
          <a:lstStyle/>
          <a:p>
            <a:fld id="{026C5D79-45E5-42C2-A0B3-5DB6915CCFA6}"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169444516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Είναι πάντοτε η καινοτομία ωφέλιμη; Έχει παρενέργειες;</a:t>
            </a:r>
            <a:endParaRPr lang="el-GR" dirty="0"/>
          </a:p>
        </p:txBody>
      </p:sp>
      <p:sp>
        <p:nvSpPr>
          <p:cNvPr id="3" name="2 - Θέση περιεχομένου"/>
          <p:cNvSpPr>
            <a:spLocks noGrp="1"/>
          </p:cNvSpPr>
          <p:nvPr>
            <p:ph idx="1"/>
          </p:nvPr>
        </p:nvSpPr>
        <p:spPr/>
        <p:txBody>
          <a:bodyPr>
            <a:normAutofit lnSpcReduction="10000"/>
          </a:bodyPr>
          <a:lstStyle/>
          <a:p>
            <a:r>
              <a:rPr lang="en-US" dirty="0" smtClean="0"/>
              <a:t>“Reflections on Innovation” Luc Soete, Tans Lecture, 10/11/2011, Maastricht University</a:t>
            </a:r>
          </a:p>
          <a:p>
            <a:r>
              <a:rPr lang="en-US" sz="1200" dirty="0" smtClean="0"/>
              <a:t>"</a:t>
            </a:r>
            <a:r>
              <a:rPr lang="en-US" sz="1200" b="1" dirty="0" smtClean="0"/>
              <a:t>Innovation is good for you</a:t>
            </a:r>
            <a:r>
              <a:rPr lang="en-US" sz="1200" dirty="0" smtClean="0"/>
              <a:t>" appears actually the common feature of most science, technology and innovation studies over the last decades. This appears, however surprising given the fact that </a:t>
            </a:r>
            <a:r>
              <a:rPr lang="en-US" sz="1200" b="1" dirty="0" smtClean="0"/>
              <a:t>innovation failure </a:t>
            </a:r>
            <a:r>
              <a:rPr lang="en-US" sz="1200" dirty="0" smtClean="0"/>
              <a:t>rather than innovation success appears a </a:t>
            </a:r>
            <a:r>
              <a:rPr lang="en-US" sz="1200" b="1" dirty="0" smtClean="0"/>
              <a:t>much more common feature</a:t>
            </a:r>
            <a:r>
              <a:rPr lang="en-US" sz="1200" dirty="0" smtClean="0"/>
              <a:t>. Hence the simple, but straightforward question which will be central in this Tans lecture: </a:t>
            </a:r>
            <a:r>
              <a:rPr lang="en-US" sz="1200" b="1" dirty="0" smtClean="0"/>
              <a:t>could it be that innovation is not always good for you? </a:t>
            </a:r>
            <a:r>
              <a:rPr lang="en-US" sz="1200" dirty="0" smtClean="0"/>
              <a:t/>
            </a:r>
            <a:br>
              <a:rPr lang="en-US" sz="1200" dirty="0" smtClean="0"/>
            </a:br>
            <a:r>
              <a:rPr lang="en-US" sz="1200" dirty="0" smtClean="0"/>
              <a:t>A frequently heard argument is that at a societal level, innovation is renewing society’s dynamics and hence leading to higher levels of economic development and welfare. </a:t>
            </a:r>
            <a:br>
              <a:rPr lang="en-US" sz="1200" dirty="0" smtClean="0"/>
            </a:br>
            <a:r>
              <a:rPr lang="en-US" sz="1200" dirty="0" smtClean="0"/>
              <a:t/>
            </a:r>
            <a:br>
              <a:rPr lang="en-US" sz="1200" dirty="0" smtClean="0"/>
            </a:br>
            <a:r>
              <a:rPr lang="en-US" sz="1200" dirty="0" smtClean="0"/>
              <a:t>A </a:t>
            </a:r>
            <a:r>
              <a:rPr lang="en-US" sz="1200" b="1" dirty="0" smtClean="0"/>
              <a:t>process of creative dest</a:t>
            </a:r>
            <a:r>
              <a:rPr lang="en-US" sz="1200" dirty="0" smtClean="0"/>
              <a:t>r</a:t>
            </a:r>
            <a:r>
              <a:rPr lang="en-US" sz="1200" b="1" dirty="0" smtClean="0"/>
              <a:t>uction</a:t>
            </a:r>
            <a:r>
              <a:rPr lang="en-US" sz="1200" dirty="0" smtClean="0"/>
              <a:t> destroying maybe a few incumbents to the benefit though of many newcomers. However, </a:t>
            </a:r>
            <a:r>
              <a:rPr lang="en-US" sz="1200" b="1" dirty="0" smtClean="0"/>
              <a:t>sometimes the exact opposite pattern: a process of destructive innovation, benefiting a few at the expense of many, will occur. </a:t>
            </a:r>
            <a:r>
              <a:rPr lang="en-US" sz="1200" dirty="0" smtClean="0"/>
              <a:t/>
            </a:r>
            <a:br>
              <a:rPr lang="en-US" sz="1200" dirty="0" smtClean="0"/>
            </a:br>
            <a:r>
              <a:rPr lang="en-US" sz="1200" dirty="0" smtClean="0"/>
              <a:t/>
            </a:r>
            <a:br>
              <a:rPr lang="en-US" sz="1200" dirty="0" smtClean="0"/>
            </a:br>
            <a:r>
              <a:rPr lang="en-US" sz="1200" dirty="0" smtClean="0"/>
              <a:t>In this period of "crises" examples abound of such </a:t>
            </a:r>
            <a:r>
              <a:rPr lang="en-US" sz="1200" b="1" dirty="0" smtClean="0"/>
              <a:t>destructive creation </a:t>
            </a:r>
            <a:r>
              <a:rPr lang="en-US" sz="1200" dirty="0" smtClean="0"/>
              <a:t>processes. </a:t>
            </a:r>
            <a:br>
              <a:rPr lang="en-US" sz="1200" dirty="0" smtClean="0"/>
            </a:br>
            <a:r>
              <a:rPr lang="en-US" sz="1200" dirty="0" smtClean="0"/>
              <a:t/>
            </a:r>
            <a:br>
              <a:rPr lang="en-US" sz="1200" dirty="0" smtClean="0"/>
            </a:br>
            <a:r>
              <a:rPr lang="en-US" sz="1200" dirty="0" smtClean="0"/>
              <a:t>In this Tans</a:t>
            </a:r>
            <a:r>
              <a:rPr lang="el-GR" sz="1200" dirty="0" smtClean="0"/>
              <a:t> </a:t>
            </a:r>
            <a:r>
              <a:rPr lang="en-US" sz="1200" dirty="0" smtClean="0"/>
              <a:t>lecture some typical examples will be highlighted: our </a:t>
            </a:r>
            <a:r>
              <a:rPr lang="en-US" sz="1200" b="1" dirty="0" smtClean="0"/>
              <a:t>unsustainable fossil-fuel based economic growth </a:t>
            </a:r>
            <a:r>
              <a:rPr lang="en-US" sz="1200" dirty="0" smtClean="0"/>
              <a:t>at the global level; </a:t>
            </a:r>
            <a:r>
              <a:rPr lang="el-GR" sz="1200" dirty="0" smtClean="0"/>
              <a:t>Η </a:t>
            </a:r>
            <a:r>
              <a:rPr lang="el-GR" sz="1200" b="1" dirty="0" smtClean="0"/>
              <a:t>ατελής αρχιτεκτονική </a:t>
            </a:r>
            <a:r>
              <a:rPr lang="el-GR" sz="1200" dirty="0" smtClean="0"/>
              <a:t>της </a:t>
            </a:r>
            <a:r>
              <a:rPr lang="en-US" sz="1200" dirty="0" smtClean="0"/>
              <a:t>European monetary integration at the European level; </a:t>
            </a:r>
            <a:r>
              <a:rPr lang="en-US" sz="1200" b="1" dirty="0" smtClean="0"/>
              <a:t>financial innovation </a:t>
            </a:r>
            <a:r>
              <a:rPr lang="en-US" sz="1200" dirty="0" smtClean="0"/>
              <a:t>at the sectoral level.</a:t>
            </a:r>
            <a:br>
              <a:rPr lang="en-US" sz="1200" dirty="0" smtClean="0"/>
            </a:br>
            <a:r>
              <a:rPr lang="en-US" sz="1200" dirty="0" smtClean="0"/>
              <a:t/>
            </a:r>
            <a:br>
              <a:rPr lang="en-US" sz="1200" dirty="0" smtClean="0"/>
            </a:br>
            <a:r>
              <a:rPr lang="en-US" sz="1200" dirty="0" smtClean="0"/>
              <a:t>The Tans Lecture is organized every year to honor dr. J. Tans (1912-1993), the founding father of Maastricht University. </a:t>
            </a:r>
            <a:br>
              <a:rPr lang="en-US" sz="1200" dirty="0" smtClean="0"/>
            </a:br>
            <a:endParaRPr lang="el-GR" sz="12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41</a:t>
            </a:fld>
            <a:endParaRPr lang="en-US"/>
          </a:p>
        </p:txBody>
      </p:sp>
      <p:sp>
        <p:nvSpPr>
          <p:cNvPr id="5" name="Θέση ημερομηνίας 4"/>
          <p:cNvSpPr>
            <a:spLocks noGrp="1"/>
          </p:cNvSpPr>
          <p:nvPr>
            <p:ph type="dt" sz="half" idx="10"/>
          </p:nvPr>
        </p:nvSpPr>
        <p:spPr/>
        <p:txBody>
          <a:bodyPr/>
          <a:lstStyle/>
          <a:p>
            <a:fld id="{8925A0B4-C7DE-45C4-AA55-3A0842AA4248}"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13165840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3200" dirty="0" smtClean="0"/>
              <a:t>Η επιχειρηματικότητα και οι φορείς της</a:t>
            </a:r>
            <a:endParaRPr lang="el-GR" sz="3200" dirty="0"/>
          </a:p>
        </p:txBody>
      </p:sp>
      <p:sp>
        <p:nvSpPr>
          <p:cNvPr id="3" name="2 - Θέση περιεχομένου"/>
          <p:cNvSpPr>
            <a:spLocks noGrp="1"/>
          </p:cNvSpPr>
          <p:nvPr>
            <p:ph idx="1"/>
          </p:nvPr>
        </p:nvSpPr>
        <p:spPr/>
        <p:txBody>
          <a:bodyPr/>
          <a:lstStyle/>
          <a:p>
            <a:r>
              <a:rPr lang="el-GR" dirty="0" smtClean="0"/>
              <a:t>ο επιχειρηματίας, </a:t>
            </a:r>
          </a:p>
          <a:p>
            <a:r>
              <a:rPr lang="el-GR" dirty="0" smtClean="0"/>
              <a:t>η επιχειρηματική ομάδα, </a:t>
            </a:r>
          </a:p>
          <a:p>
            <a:r>
              <a:rPr lang="el-GR" dirty="0" smtClean="0"/>
              <a:t>η εταιρική επιχειρηματικότητα, </a:t>
            </a:r>
          </a:p>
          <a:p>
            <a:r>
              <a:rPr lang="el-GR" dirty="0" smtClean="0"/>
              <a:t>η κοινωνική επιχειρηματικότητα.</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42</a:t>
            </a:fld>
            <a:endParaRPr lang="en-US"/>
          </a:p>
        </p:txBody>
      </p:sp>
      <p:sp>
        <p:nvSpPr>
          <p:cNvPr id="5" name="Θέση ημερομηνίας 4"/>
          <p:cNvSpPr>
            <a:spLocks noGrp="1"/>
          </p:cNvSpPr>
          <p:nvPr>
            <p:ph type="dt" sz="half" idx="10"/>
          </p:nvPr>
        </p:nvSpPr>
        <p:spPr/>
        <p:txBody>
          <a:bodyPr/>
          <a:lstStyle/>
          <a:p>
            <a:fld id="{A88D8EA6-C865-401A-A13F-0AC1278DD49B}"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60973278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800" dirty="0" smtClean="0"/>
              <a:t>Επιχειρηματικότητα</a:t>
            </a:r>
            <a:endParaRPr lang="el-GR" sz="2800" dirty="0"/>
          </a:p>
        </p:txBody>
      </p:sp>
      <p:sp>
        <p:nvSpPr>
          <p:cNvPr id="3" name="2 - Θέση περιεχομένου"/>
          <p:cNvSpPr>
            <a:spLocks noGrp="1"/>
          </p:cNvSpPr>
          <p:nvPr>
            <p:ph idx="1"/>
          </p:nvPr>
        </p:nvSpPr>
        <p:spPr/>
        <p:txBody>
          <a:bodyPr>
            <a:normAutofit fontScale="92500" lnSpcReduction="20000"/>
          </a:bodyPr>
          <a:lstStyle/>
          <a:p>
            <a:r>
              <a:rPr lang="el-GR" sz="2800" dirty="0" smtClean="0"/>
              <a:t>Η επιχειρηματικότητα συνδέεται με την ανάληψη </a:t>
            </a:r>
            <a:r>
              <a:rPr lang="el-GR" sz="2800" b="1" dirty="0" smtClean="0"/>
              <a:t>κινδύνου</a:t>
            </a:r>
            <a:r>
              <a:rPr lang="el-GR" sz="2800" dirty="0" smtClean="0"/>
              <a:t> (</a:t>
            </a:r>
            <a:r>
              <a:rPr lang="en-US" sz="2800" dirty="0" smtClean="0"/>
              <a:t>risk)</a:t>
            </a:r>
            <a:r>
              <a:rPr lang="el-GR" sz="2800" dirty="0" smtClean="0"/>
              <a:t>, την αξιοποίηση ή τη δημιουργία μιας </a:t>
            </a:r>
            <a:r>
              <a:rPr lang="el-GR" sz="2800" b="1" dirty="0" smtClean="0"/>
              <a:t>ευκαιρίας</a:t>
            </a:r>
            <a:r>
              <a:rPr lang="el-GR" sz="2800" dirty="0" smtClean="0"/>
              <a:t> (κάλυψη μιας ανάγκης, επίλυση ενός προβλήματος)</a:t>
            </a:r>
            <a:r>
              <a:rPr lang="en-US" sz="2800" dirty="0" smtClean="0"/>
              <a:t>,</a:t>
            </a:r>
            <a:r>
              <a:rPr lang="el-GR" sz="2800" dirty="0" smtClean="0"/>
              <a:t> την ανάληψη </a:t>
            </a:r>
            <a:r>
              <a:rPr lang="el-GR" sz="2800" b="1" dirty="0" smtClean="0"/>
              <a:t>πρωτοβουλίας</a:t>
            </a:r>
            <a:r>
              <a:rPr lang="en-US" sz="2800" dirty="0" smtClean="0"/>
              <a:t> </a:t>
            </a:r>
            <a:r>
              <a:rPr lang="el-GR" sz="2800" dirty="0" smtClean="0"/>
              <a:t>και την </a:t>
            </a:r>
            <a:r>
              <a:rPr lang="el-GR" sz="2800" b="1" dirty="0" smtClean="0"/>
              <a:t>οργάνωση</a:t>
            </a:r>
            <a:r>
              <a:rPr lang="el-GR" sz="2800" dirty="0" smtClean="0"/>
              <a:t> ενός νέου εγχειρήματος (</a:t>
            </a:r>
            <a:r>
              <a:rPr lang="en-US" sz="2800" dirty="0" smtClean="0"/>
              <a:t>new venture)</a:t>
            </a:r>
            <a:r>
              <a:rPr lang="el-GR" sz="2800" dirty="0" smtClean="0"/>
              <a:t>.</a:t>
            </a:r>
          </a:p>
          <a:p>
            <a:r>
              <a:rPr lang="el-GR" sz="2800" dirty="0" smtClean="0"/>
              <a:t>Ο επιχειρηματίας </a:t>
            </a:r>
            <a:r>
              <a:rPr lang="el-GR" sz="2800" b="1" dirty="0" smtClean="0"/>
              <a:t>γίνεται</a:t>
            </a:r>
            <a:r>
              <a:rPr lang="el-GR" sz="2800" dirty="0" smtClean="0"/>
              <a:t> ή </a:t>
            </a:r>
            <a:r>
              <a:rPr lang="el-GR" sz="2800" b="1" dirty="0" smtClean="0"/>
              <a:t>γεννιέται</a:t>
            </a:r>
            <a:r>
              <a:rPr lang="el-GR" sz="2800" dirty="0" smtClean="0"/>
              <a:t>; </a:t>
            </a:r>
            <a:r>
              <a:rPr lang="en-US" sz="2800" dirty="0" smtClean="0"/>
              <a:t>[made or born].</a:t>
            </a:r>
            <a:endParaRPr lang="el-GR" sz="2800" dirty="0" smtClean="0"/>
          </a:p>
          <a:p>
            <a:r>
              <a:rPr lang="el-GR" sz="2800" dirty="0" smtClean="0"/>
              <a:t>Οι ευκαιρίες </a:t>
            </a:r>
            <a:r>
              <a:rPr lang="el-GR" sz="2800" b="1" dirty="0" smtClean="0"/>
              <a:t>ανακαλύπτονται</a:t>
            </a:r>
            <a:r>
              <a:rPr lang="el-GR" sz="2800" dirty="0" smtClean="0"/>
              <a:t> η </a:t>
            </a:r>
            <a:r>
              <a:rPr lang="el-GR" sz="2800" b="1" dirty="0" smtClean="0"/>
              <a:t>δημιουργούνται</a:t>
            </a:r>
            <a:r>
              <a:rPr lang="el-GR" sz="2800" dirty="0" smtClean="0"/>
              <a:t>;</a:t>
            </a:r>
          </a:p>
          <a:p>
            <a:r>
              <a:rPr lang="el-GR" sz="2800" dirty="0" smtClean="0"/>
              <a:t>Η διαφορά </a:t>
            </a:r>
            <a:r>
              <a:rPr lang="el-GR" sz="2800" b="1" dirty="0" smtClean="0"/>
              <a:t>ρίσκου</a:t>
            </a:r>
            <a:r>
              <a:rPr lang="el-GR" sz="2800" dirty="0" smtClean="0"/>
              <a:t> και </a:t>
            </a:r>
            <a:r>
              <a:rPr lang="el-GR" sz="2800" b="1" dirty="0" smtClean="0"/>
              <a:t>αβεβαιότητας (</a:t>
            </a:r>
            <a:r>
              <a:rPr lang="en-US" sz="2800" b="1" dirty="0" smtClean="0"/>
              <a:t>risk vs. uncertainty)</a:t>
            </a:r>
            <a:r>
              <a:rPr lang="el-GR" sz="2800" dirty="0" smtClean="0"/>
              <a:t>.</a:t>
            </a:r>
          </a:p>
          <a:p>
            <a:r>
              <a:rPr lang="el-GR" sz="2800" dirty="0" smtClean="0"/>
              <a:t>Το </a:t>
            </a:r>
            <a:r>
              <a:rPr lang="el-GR" sz="2800" b="1" i="1" dirty="0" smtClean="0"/>
              <a:t>υπολογισμένο</a:t>
            </a:r>
            <a:r>
              <a:rPr lang="el-GR" sz="2800" b="1" dirty="0" smtClean="0"/>
              <a:t> </a:t>
            </a:r>
            <a:r>
              <a:rPr lang="el-GR" sz="2800" dirty="0" smtClean="0"/>
              <a:t>ρίσκο.</a:t>
            </a:r>
          </a:p>
          <a:p>
            <a:r>
              <a:rPr lang="el-GR" sz="2800" dirty="0" smtClean="0"/>
              <a:t>Επιχειρηματικότητα </a:t>
            </a:r>
            <a:r>
              <a:rPr lang="el-GR" sz="2800" b="1" dirty="0" smtClean="0"/>
              <a:t>ανάγκης</a:t>
            </a:r>
            <a:r>
              <a:rPr lang="en-US" sz="2800" b="1" dirty="0" smtClean="0"/>
              <a:t> (</a:t>
            </a:r>
            <a:r>
              <a:rPr lang="el-GR" sz="2800" b="1" dirty="0" smtClean="0"/>
              <a:t>για βιοπορισμό)</a:t>
            </a:r>
            <a:r>
              <a:rPr lang="el-GR" sz="2800" dirty="0" smtClean="0"/>
              <a:t> και επιχειρηματικότητα </a:t>
            </a:r>
            <a:r>
              <a:rPr lang="el-GR" sz="2800" b="1" dirty="0" smtClean="0"/>
              <a:t>ευκαιρίας</a:t>
            </a:r>
            <a:r>
              <a:rPr lang="el-GR" sz="2800" dirty="0" smtClean="0"/>
              <a:t>.</a:t>
            </a:r>
            <a:endParaRPr lang="el-GR" sz="28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43</a:t>
            </a:fld>
            <a:endParaRPr lang="en-US"/>
          </a:p>
        </p:txBody>
      </p:sp>
      <p:sp>
        <p:nvSpPr>
          <p:cNvPr id="5" name="Θέση ημερομηνίας 4"/>
          <p:cNvSpPr>
            <a:spLocks noGrp="1"/>
          </p:cNvSpPr>
          <p:nvPr>
            <p:ph type="dt" sz="half" idx="10"/>
          </p:nvPr>
        </p:nvSpPr>
        <p:spPr/>
        <p:txBody>
          <a:bodyPr/>
          <a:lstStyle/>
          <a:p>
            <a:fld id="{693564EA-D23F-4F7F-9925-29EA1E31DFF0}"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20515164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400" dirty="0" smtClean="0"/>
              <a:t>Ο κύκλος ζωής ενός νέου επιχειρηματικού εγχειρήματος που αξιοποιεί ερευνητικά αποτελέσματα και γνώση</a:t>
            </a:r>
            <a:endParaRPr lang="en-US" sz="2400" dirty="0"/>
          </a:p>
        </p:txBody>
      </p:sp>
      <p:sp>
        <p:nvSpPr>
          <p:cNvPr id="4" name="Date Placeholder 3"/>
          <p:cNvSpPr>
            <a:spLocks noGrp="1"/>
          </p:cNvSpPr>
          <p:nvPr>
            <p:ph type="dt" sz="half" idx="10"/>
          </p:nvPr>
        </p:nvSpPr>
        <p:spPr/>
        <p:txBody>
          <a:bodyPr/>
          <a:lstStyle/>
          <a:p>
            <a:pPr>
              <a:defRPr/>
            </a:pPr>
            <a:fld id="{EED26F94-2CE3-4994-8D9A-B9E0234F6C52}" type="datetime1">
              <a:rPr lang="el-GR" smtClean="0"/>
              <a:t>15/3/2025</a:t>
            </a:fld>
            <a:endParaRPr lang="el-GR"/>
          </a:p>
        </p:txBody>
      </p:sp>
      <p:sp>
        <p:nvSpPr>
          <p:cNvPr id="6" name="Slide Number Placeholder 5"/>
          <p:cNvSpPr>
            <a:spLocks noGrp="1"/>
          </p:cNvSpPr>
          <p:nvPr>
            <p:ph type="sldNum" sz="quarter" idx="12"/>
          </p:nvPr>
        </p:nvSpPr>
        <p:spPr/>
        <p:txBody>
          <a:bodyPr>
            <a:normAutofit fontScale="85000" lnSpcReduction="20000"/>
          </a:bodyPr>
          <a:lstStyle/>
          <a:p>
            <a:pPr>
              <a:defRPr/>
            </a:pPr>
            <a:fld id="{967A6888-5BBA-4088-A481-A1EE03E2A67E}" type="slidenum">
              <a:rPr lang="el-GR" smtClean="0"/>
              <a:pPr>
                <a:defRPr/>
              </a:pPr>
              <a:t>44</a:t>
            </a:fld>
            <a:endParaRPr lang="el-GR"/>
          </a:p>
        </p:txBody>
      </p:sp>
      <p:pic>
        <p:nvPicPr>
          <p:cNvPr id="7" name="Content Placeholder 6" descr="Valley of Death Image"/>
          <p:cNvPicPr>
            <a:picLocks noGrp="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2940" y="1700808"/>
            <a:ext cx="8583556" cy="4291272"/>
          </a:xfrm>
          <a:prstGeom prst="rect">
            <a:avLst/>
          </a:prstGeom>
          <a:noFill/>
          <a:ln>
            <a:noFill/>
          </a:ln>
        </p:spPr>
      </p:pic>
    </p:spTree>
    <p:extLst>
      <p:ext uri="{BB962C8B-B14F-4D97-AF65-F5344CB8AC3E}">
        <p14:creationId xmlns:p14="http://schemas.microsoft.com/office/powerpoint/2010/main" xmlns="" val="366263800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533400"/>
            <a:ext cx="8183563" cy="1050925"/>
          </a:xfrm>
        </p:spPr>
        <p:txBody>
          <a:bodyPr>
            <a:normAutofit fontScale="90000"/>
          </a:bodyPr>
          <a:lstStyle/>
          <a:p>
            <a:pPr fontAlgn="auto">
              <a:spcAft>
                <a:spcPts val="0"/>
              </a:spcAft>
              <a:defRPr/>
            </a:pPr>
            <a:r>
              <a:rPr lang="en-US" dirty="0" smtClean="0">
                <a:solidFill>
                  <a:schemeClr val="accent1">
                    <a:tint val="88000"/>
                    <a:satMod val="150000"/>
                  </a:schemeClr>
                </a:solidFill>
                <a:effectLst>
                  <a:outerShdw blurRad="38100" dist="38100" dir="2700000" algn="tl">
                    <a:srgbClr val="000000">
                      <a:alpha val="43137"/>
                    </a:srgbClr>
                  </a:outerShdw>
                </a:effectLst>
              </a:rPr>
              <a:t>Crossing the Valley of Death</a:t>
            </a:r>
            <a:r>
              <a:rPr lang="el-GR" dirty="0" smtClean="0">
                <a:solidFill>
                  <a:schemeClr val="accent1">
                    <a:tint val="88000"/>
                    <a:satMod val="150000"/>
                  </a:schemeClr>
                </a:solidFill>
                <a:effectLst>
                  <a:outerShdw blurRad="38100" dist="38100" dir="2700000" algn="tl">
                    <a:srgbClr val="000000">
                      <a:alpha val="43137"/>
                    </a:srgbClr>
                  </a:outerShdw>
                </a:effectLst>
              </a:rPr>
              <a:t/>
            </a:r>
            <a:br>
              <a:rPr lang="el-GR" dirty="0" smtClean="0">
                <a:solidFill>
                  <a:schemeClr val="accent1">
                    <a:tint val="88000"/>
                    <a:satMod val="150000"/>
                  </a:schemeClr>
                </a:solidFill>
                <a:effectLst>
                  <a:outerShdw blurRad="38100" dist="38100" dir="2700000" algn="tl">
                    <a:srgbClr val="000000">
                      <a:alpha val="43137"/>
                    </a:srgbClr>
                  </a:outerShdw>
                </a:effectLst>
              </a:rPr>
            </a:br>
            <a:r>
              <a:rPr lang="en-US" dirty="0" smtClean="0">
                <a:solidFill>
                  <a:schemeClr val="accent1">
                    <a:tint val="88000"/>
                    <a:satMod val="150000"/>
                  </a:schemeClr>
                </a:solidFill>
                <a:effectLst>
                  <a:outerShdw blurRad="38100" dist="38100" dir="2700000" algn="tl">
                    <a:srgbClr val="000000">
                      <a:alpha val="43137"/>
                    </a:srgbClr>
                  </a:outerShdw>
                </a:effectLst>
              </a:rPr>
              <a:t>Charles W. </a:t>
            </a:r>
            <a:r>
              <a:rPr lang="en-US" dirty="0" err="1" smtClean="0">
                <a:solidFill>
                  <a:schemeClr val="accent1">
                    <a:tint val="88000"/>
                    <a:satMod val="150000"/>
                  </a:schemeClr>
                </a:solidFill>
                <a:effectLst>
                  <a:outerShdw blurRad="38100" dist="38100" dir="2700000" algn="tl">
                    <a:srgbClr val="000000">
                      <a:alpha val="43137"/>
                    </a:srgbClr>
                  </a:outerShdw>
                </a:effectLst>
              </a:rPr>
              <a:t>Wessner</a:t>
            </a:r>
            <a:endParaRPr lang="en-US" dirty="0">
              <a:solidFill>
                <a:schemeClr val="accent1">
                  <a:tint val="88000"/>
                  <a:satMod val="150000"/>
                </a:schemeClr>
              </a:solidFill>
              <a:effectLst>
                <a:outerShdw blurRad="38100" dist="38100" dir="2700000" algn="tl">
                  <a:srgbClr val="000000">
                    <a:alpha val="43137"/>
                  </a:srgbClr>
                </a:outerShdw>
              </a:effectLst>
            </a:endParaRPr>
          </a:p>
        </p:txBody>
      </p:sp>
      <p:pic>
        <p:nvPicPr>
          <p:cNvPr id="4" name="3 - Θέση περιεχομένου" descr="valley of death1 copy.jpg"/>
          <p:cNvPicPr>
            <a:picLocks noGrp="1" noChangeAspect="1"/>
          </p:cNvPicPr>
          <p:nvPr>
            <p:ph idx="1"/>
          </p:nvPr>
        </p:nvPicPr>
        <p:blipFill>
          <a:blip r:embed="rId2" cstate="print"/>
          <a:srcRect r="566" b="5383"/>
          <a:stretch>
            <a:fillRect/>
          </a:stretch>
        </p:blipFill>
        <p:spPr>
          <a:xfrm>
            <a:off x="1749425" y="1752600"/>
            <a:ext cx="5718175" cy="3962400"/>
          </a:xfrm>
          <a:effectLst>
            <a:outerShdw blurRad="292100" dist="139700" dir="2700000" algn="tl" rotWithShape="0">
              <a:srgbClr val="333333">
                <a:alpha val="65000"/>
              </a:srgbClr>
            </a:outerShdw>
          </a:effectLst>
        </p:spPr>
      </p:pic>
      <p:sp>
        <p:nvSpPr>
          <p:cNvPr id="3" name="Θέση αριθμού διαφάνειας 2"/>
          <p:cNvSpPr>
            <a:spLocks noGrp="1"/>
          </p:cNvSpPr>
          <p:nvPr>
            <p:ph type="sldNum" sz="quarter" idx="12"/>
          </p:nvPr>
        </p:nvSpPr>
        <p:spPr/>
        <p:txBody>
          <a:bodyPr>
            <a:normAutofit fontScale="85000" lnSpcReduction="20000"/>
          </a:bodyPr>
          <a:lstStyle/>
          <a:p>
            <a:fld id="{BEB7F41A-2E03-4BDD-949B-B1838DB893B3}" type="slidenum">
              <a:rPr lang="en-US" smtClean="0"/>
              <a:pPr/>
              <a:t>45</a:t>
            </a:fld>
            <a:endParaRPr lang="en-US"/>
          </a:p>
        </p:txBody>
      </p:sp>
      <p:sp>
        <p:nvSpPr>
          <p:cNvPr id="5" name="Θέση ημερομηνίας 4"/>
          <p:cNvSpPr>
            <a:spLocks noGrp="1"/>
          </p:cNvSpPr>
          <p:nvPr>
            <p:ph type="dt" sz="half" idx="10"/>
          </p:nvPr>
        </p:nvSpPr>
        <p:spPr/>
        <p:txBody>
          <a:bodyPr/>
          <a:lstStyle/>
          <a:p>
            <a:fld id="{214804ED-9C22-4AEF-9871-FD02FCE91702}"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3515902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Η επιχειρηματικότητα μια </a:t>
            </a:r>
            <a:r>
              <a:rPr lang="el-GR" sz="3200" b="1" dirty="0" smtClean="0"/>
              <a:t>ετερογενής</a:t>
            </a:r>
            <a:r>
              <a:rPr lang="el-GR" sz="3200" dirty="0" smtClean="0"/>
              <a:t> και </a:t>
            </a:r>
            <a:r>
              <a:rPr lang="el-GR" sz="3200" b="1" dirty="0" smtClean="0"/>
              <a:t>πολύμορφη</a:t>
            </a:r>
            <a:r>
              <a:rPr lang="el-GR" sz="3200" dirty="0" smtClean="0"/>
              <a:t> έννοια και πρακτική: Πολλά είδη επιχειρηματικότητας</a:t>
            </a:r>
            <a:endParaRPr lang="el-GR" sz="3200" dirty="0"/>
          </a:p>
        </p:txBody>
      </p:sp>
      <p:sp>
        <p:nvSpPr>
          <p:cNvPr id="3" name="2 - Θέση περιεχομένου"/>
          <p:cNvSpPr>
            <a:spLocks noGrp="1"/>
          </p:cNvSpPr>
          <p:nvPr>
            <p:ph idx="1"/>
          </p:nvPr>
        </p:nvSpPr>
        <p:spPr/>
        <p:txBody>
          <a:bodyPr/>
          <a:lstStyle/>
          <a:p>
            <a:r>
              <a:rPr lang="el-GR" sz="2000" dirty="0" smtClean="0"/>
              <a:t>Επιχειρηματικότητα ανάγκης (για βιοπορισμό)</a:t>
            </a:r>
            <a:r>
              <a:rPr lang="en-US" sz="2000" dirty="0" smtClean="0"/>
              <a:t> [necessity entrepreneurship)</a:t>
            </a:r>
            <a:r>
              <a:rPr lang="el-GR" sz="2000" dirty="0" smtClean="0"/>
              <a:t> </a:t>
            </a:r>
            <a:r>
              <a:rPr lang="en-US" sz="2000" dirty="0" smtClean="0"/>
              <a:t>vs. </a:t>
            </a:r>
            <a:r>
              <a:rPr lang="el-GR" sz="2000" dirty="0" smtClean="0"/>
              <a:t>Επιχειρηματικότητα ευκαιρίας [</a:t>
            </a:r>
            <a:r>
              <a:rPr lang="en-US" sz="2000" dirty="0" smtClean="0"/>
              <a:t>opportunity entrepreneurship]</a:t>
            </a:r>
          </a:p>
          <a:p>
            <a:r>
              <a:rPr lang="el-GR" sz="2000" dirty="0" smtClean="0"/>
              <a:t>Συνήθης επιχειρηματικότητα </a:t>
            </a:r>
            <a:r>
              <a:rPr lang="en-US" sz="2000" dirty="0" smtClean="0"/>
              <a:t>vs. </a:t>
            </a:r>
            <a:r>
              <a:rPr lang="el-GR" sz="2000" dirty="0" smtClean="0"/>
              <a:t>Καινοτόμος Επιχειρηματικότητα</a:t>
            </a:r>
          </a:p>
          <a:p>
            <a:r>
              <a:rPr lang="el-GR" sz="2000" dirty="0" smtClean="0"/>
              <a:t>Δημιουργία νέας επιχείρησης </a:t>
            </a:r>
            <a:r>
              <a:rPr lang="en-US" sz="2000" dirty="0" smtClean="0"/>
              <a:t>vs.</a:t>
            </a:r>
            <a:r>
              <a:rPr lang="el-GR" sz="2000" dirty="0" smtClean="0"/>
              <a:t> Εταιρική Επιχειρηματικότητα</a:t>
            </a:r>
          </a:p>
          <a:p>
            <a:r>
              <a:rPr lang="el-GR" sz="2000" dirty="0" smtClean="0"/>
              <a:t>Αυτοαπασχόληση</a:t>
            </a:r>
          </a:p>
          <a:p>
            <a:r>
              <a:rPr lang="el-GR" sz="2000" dirty="0" smtClean="0"/>
              <a:t>Επιχειρηματικότητα σε διάφορους κλάδους (με διαφορετικά χαρακτηριστικά)</a:t>
            </a:r>
          </a:p>
          <a:p>
            <a:r>
              <a:rPr lang="el-GR" sz="2000" dirty="0" smtClean="0"/>
              <a:t>Επιχειρηματικότητα ως πράξη </a:t>
            </a:r>
            <a:r>
              <a:rPr lang="en-US" sz="2000" dirty="0" smtClean="0"/>
              <a:t>vs.</a:t>
            </a:r>
            <a:r>
              <a:rPr lang="el-GR" sz="2000" dirty="0" smtClean="0"/>
              <a:t> </a:t>
            </a:r>
            <a:r>
              <a:rPr lang="en-US" sz="2000" dirty="0" smtClean="0"/>
              <a:t> </a:t>
            </a:r>
            <a:r>
              <a:rPr lang="el-GR" sz="2000" dirty="0" smtClean="0"/>
              <a:t>Επιχειρηματικότητα ως διεργασία</a:t>
            </a:r>
          </a:p>
          <a:p>
            <a:r>
              <a:rPr lang="en-US" sz="2000" dirty="0" smtClean="0"/>
              <a:t>Start ups, spin offs, spin outs….. </a:t>
            </a:r>
          </a:p>
          <a:p>
            <a:r>
              <a:rPr lang="el-GR" sz="2000" dirty="0" smtClean="0"/>
              <a:t>Φύλο και Επιχειρηματικότητα</a:t>
            </a:r>
            <a:endParaRPr lang="el-GR" sz="20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5</a:t>
            </a:fld>
            <a:endParaRPr lang="en-US"/>
          </a:p>
        </p:txBody>
      </p:sp>
      <p:sp>
        <p:nvSpPr>
          <p:cNvPr id="5" name="Θέση ημερομηνίας 4"/>
          <p:cNvSpPr>
            <a:spLocks noGrp="1"/>
          </p:cNvSpPr>
          <p:nvPr>
            <p:ph type="dt" sz="half" idx="10"/>
          </p:nvPr>
        </p:nvSpPr>
        <p:spPr/>
        <p:txBody>
          <a:bodyPr/>
          <a:lstStyle/>
          <a:p>
            <a:fld id="{1E0E8C1E-EEC0-4A8B-BEDB-51F592165A91}"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638482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Ορισμένα κρίσιμα ερωτήματα</a:t>
            </a:r>
            <a:endParaRPr lang="el-GR" dirty="0"/>
          </a:p>
        </p:txBody>
      </p:sp>
      <p:sp>
        <p:nvSpPr>
          <p:cNvPr id="3" name="2 - Θέση περιεχομένου"/>
          <p:cNvSpPr>
            <a:spLocks noGrp="1"/>
          </p:cNvSpPr>
          <p:nvPr>
            <p:ph idx="1"/>
          </p:nvPr>
        </p:nvSpPr>
        <p:spPr/>
        <p:txBody>
          <a:bodyPr/>
          <a:lstStyle/>
          <a:p>
            <a:r>
              <a:rPr lang="el-GR" dirty="0" smtClean="0"/>
              <a:t>Οι επιχειρηματίες </a:t>
            </a:r>
            <a:r>
              <a:rPr lang="el-GR" b="1" dirty="0" smtClean="0"/>
              <a:t>γεννιούνται</a:t>
            </a:r>
            <a:r>
              <a:rPr lang="el-GR" dirty="0" smtClean="0"/>
              <a:t> ή </a:t>
            </a:r>
            <a:r>
              <a:rPr lang="el-GR" b="1" dirty="0" smtClean="0"/>
              <a:t>εκπαιδεύονται/ δημιουργούνται</a:t>
            </a:r>
            <a:r>
              <a:rPr lang="el-GR" dirty="0" smtClean="0"/>
              <a:t>;</a:t>
            </a:r>
          </a:p>
          <a:p>
            <a:r>
              <a:rPr lang="el-GR" dirty="0" smtClean="0"/>
              <a:t>Η επιχειρηματικότητα </a:t>
            </a:r>
            <a:r>
              <a:rPr lang="el-GR" b="1" dirty="0" smtClean="0"/>
              <a:t>διδάσκεται</a:t>
            </a:r>
            <a:r>
              <a:rPr lang="el-GR" dirty="0" smtClean="0"/>
              <a:t>, </a:t>
            </a:r>
            <a:r>
              <a:rPr lang="el-GR" b="1" dirty="0" smtClean="0"/>
              <a:t>καλλιεργείται</a:t>
            </a:r>
            <a:r>
              <a:rPr lang="el-GR" dirty="0" smtClean="0"/>
              <a:t>;</a:t>
            </a:r>
          </a:p>
          <a:p>
            <a:r>
              <a:rPr lang="el-GR" dirty="0" smtClean="0"/>
              <a:t>Οι καινοτόμοι γεννιούνται ή δημιουργούνται;</a:t>
            </a:r>
          </a:p>
          <a:p>
            <a:r>
              <a:rPr lang="el-GR" dirty="0" smtClean="0"/>
              <a:t>Οι ευκαιρίες αναγνωρίζονται ή/ και δημιουργούνται;</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6</a:t>
            </a:fld>
            <a:endParaRPr lang="en-US"/>
          </a:p>
        </p:txBody>
      </p:sp>
      <p:sp>
        <p:nvSpPr>
          <p:cNvPr id="5" name="Θέση ημερομηνίας 4"/>
          <p:cNvSpPr>
            <a:spLocks noGrp="1"/>
          </p:cNvSpPr>
          <p:nvPr>
            <p:ph type="dt" sz="half" idx="10"/>
          </p:nvPr>
        </p:nvSpPr>
        <p:spPr/>
        <p:txBody>
          <a:bodyPr/>
          <a:lstStyle/>
          <a:p>
            <a:fld id="{5619C726-84B0-48D1-9E4D-0A342EF7ADA3}"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1988237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Απαιτήσεις για έναν καινοτόμο επιχειρηματία</a:t>
            </a:r>
            <a:endParaRPr lang="el-GR" dirty="0"/>
          </a:p>
        </p:txBody>
      </p:sp>
      <p:sp>
        <p:nvSpPr>
          <p:cNvPr id="3" name="2 - Θέση περιεχομένου"/>
          <p:cNvSpPr>
            <a:spLocks noGrp="1"/>
          </p:cNvSpPr>
          <p:nvPr>
            <p:ph idx="1"/>
          </p:nvPr>
        </p:nvSpPr>
        <p:spPr/>
        <p:txBody>
          <a:bodyPr/>
          <a:lstStyle/>
          <a:p>
            <a:r>
              <a:rPr lang="el-GR" sz="2400" dirty="0" smtClean="0"/>
              <a:t>Γνώσεις, δεξιότητες, ικανότητες. </a:t>
            </a:r>
          </a:p>
          <a:p>
            <a:r>
              <a:rPr lang="el-GR" sz="2400" dirty="0" smtClean="0"/>
              <a:t>Πείρα , προσωπικά χαρακτηριστικά/ φυσικές ικανότητες.</a:t>
            </a:r>
          </a:p>
          <a:p>
            <a:r>
              <a:rPr lang="el-GR" sz="2400" dirty="0" smtClean="0"/>
              <a:t>Περιβάλλον, κλίμα, τρόπος αντίληψης των πραγμάτων.</a:t>
            </a:r>
          </a:p>
          <a:p>
            <a:r>
              <a:rPr lang="el-GR" sz="2400" dirty="0" smtClean="0"/>
              <a:t>Παραγωγή και διάθεση ενός προϊόντος.</a:t>
            </a:r>
          </a:p>
          <a:p>
            <a:r>
              <a:rPr lang="el-GR" sz="2400" dirty="0" smtClean="0"/>
              <a:t>Δημιουργία και ανάπτυξη ομάδων.</a:t>
            </a:r>
          </a:p>
          <a:p>
            <a:r>
              <a:rPr lang="el-GR" sz="2400" dirty="0" smtClean="0"/>
              <a:t>Ηγεσία (ηγεσία και διοίκηση)</a:t>
            </a:r>
          </a:p>
          <a:p>
            <a:r>
              <a:rPr lang="el-GR" sz="2400" dirty="0" smtClean="0"/>
              <a:t>Ανάληψη υπολογισμένου ρίσκου</a:t>
            </a:r>
          </a:p>
          <a:p>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BEB7F41A-2E03-4BDD-949B-B1838DB893B3}" type="slidenum">
              <a:rPr lang="en-US" smtClean="0"/>
              <a:pPr/>
              <a:t>7</a:t>
            </a:fld>
            <a:endParaRPr lang="en-US"/>
          </a:p>
        </p:txBody>
      </p:sp>
      <p:sp>
        <p:nvSpPr>
          <p:cNvPr id="5" name="Θέση ημερομηνίας 4"/>
          <p:cNvSpPr>
            <a:spLocks noGrp="1"/>
          </p:cNvSpPr>
          <p:nvPr>
            <p:ph type="dt" sz="half" idx="10"/>
          </p:nvPr>
        </p:nvSpPr>
        <p:spPr/>
        <p:txBody>
          <a:bodyPr/>
          <a:lstStyle/>
          <a:p>
            <a:fld id="{B9D3E97A-96A0-4AF9-833F-754B2E72802C}"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58704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358775"/>
            <a:ext cx="7772400" cy="1381125"/>
          </a:xfrm>
        </p:spPr>
        <p:txBody>
          <a:bodyPr/>
          <a:lstStyle/>
          <a:p>
            <a:pPr eaLnBrk="1" hangingPunct="1"/>
            <a:r>
              <a:rPr lang="el-GR" sz="2800" dirty="0" smtClean="0"/>
              <a:t>Ορισμένες χρήσιμες ικανότητες αυτού που δραστηριοποιείται στο επιχειρείν</a:t>
            </a:r>
            <a:endParaRPr lang="en-US" sz="2800" dirty="0" smtClean="0"/>
          </a:p>
        </p:txBody>
      </p:sp>
      <p:sp>
        <p:nvSpPr>
          <p:cNvPr id="9219" name="Rectangle 3"/>
          <p:cNvSpPr>
            <a:spLocks noGrp="1" noChangeArrowheads="1"/>
          </p:cNvSpPr>
          <p:nvPr>
            <p:ph type="body" idx="1"/>
          </p:nvPr>
        </p:nvSpPr>
        <p:spPr>
          <a:xfrm>
            <a:off x="381000" y="1676400"/>
            <a:ext cx="8382000" cy="4419600"/>
          </a:xfrm>
        </p:spPr>
        <p:txBody>
          <a:bodyPr/>
          <a:lstStyle/>
          <a:p>
            <a:pPr lvl="2" eaLnBrk="1" hangingPunct="1">
              <a:lnSpc>
                <a:spcPct val="90000"/>
              </a:lnSpc>
              <a:buFont typeface="Wingdings" charset="2"/>
              <a:buNone/>
            </a:pPr>
            <a:endParaRPr lang="en-US" sz="2000" dirty="0" smtClean="0">
              <a:latin typeface="Times" charset="0"/>
            </a:endParaRPr>
          </a:p>
          <a:p>
            <a:pPr eaLnBrk="1" hangingPunct="1">
              <a:lnSpc>
                <a:spcPct val="90000"/>
              </a:lnSpc>
            </a:pPr>
            <a:r>
              <a:rPr lang="el-GR" sz="2400" dirty="0" smtClean="0"/>
              <a:t>Ικανότητα να αντιλαμβάνεται το οικονομικό, κοινωνικό και επιστημονικό περιβάλλον και να κατανοεί την εξέλιξη των σχετικών διεργασιών (τάσεις) και τη μελλοντική προοπτική τους. </a:t>
            </a:r>
            <a:endParaRPr lang="en-US" sz="2400" dirty="0" smtClean="0"/>
          </a:p>
          <a:p>
            <a:pPr eaLnBrk="1" hangingPunct="1">
              <a:lnSpc>
                <a:spcPct val="90000"/>
              </a:lnSpc>
            </a:pPr>
            <a:r>
              <a:rPr lang="el-GR" sz="2400" dirty="0" smtClean="0"/>
              <a:t>Ικανότητα να κατανοεί πως λειτουργούν οι θεσμοί και πως συμπεριφέρονται  τα άτομα, οι ομάδες και οι οργανισμοί όταν αναλαμβάνουν την πρωτοβουλία να δημιουργήσουν νέες δραστηριότητες, προϊόντα και υπηρεσίες. </a:t>
            </a:r>
            <a:endParaRPr lang="en-US" sz="2400" dirty="0" smtClean="0"/>
          </a:p>
          <a:p>
            <a:pPr eaLnBrk="1" hangingPunct="1">
              <a:lnSpc>
                <a:spcPct val="90000"/>
              </a:lnSpc>
            </a:pPr>
            <a:r>
              <a:rPr lang="el-GR" sz="2400" dirty="0" smtClean="0"/>
              <a:t>Η επιχειρηματική δραστηριοποίηση απαιτεί αφοσίωση και δεσμεύσεις και την ικανότητα να ξεπερνάς την αποτυχία.</a:t>
            </a:r>
            <a:endParaRPr lang="en-US" sz="2400"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8</a:t>
            </a:fld>
            <a:endParaRPr lang="en-US"/>
          </a:p>
        </p:txBody>
      </p:sp>
      <p:sp>
        <p:nvSpPr>
          <p:cNvPr id="3" name="Θέση ημερομηνίας 2"/>
          <p:cNvSpPr>
            <a:spLocks noGrp="1"/>
          </p:cNvSpPr>
          <p:nvPr>
            <p:ph type="dt" sz="half" idx="10"/>
          </p:nvPr>
        </p:nvSpPr>
        <p:spPr>
          <a:xfrm>
            <a:off x="5791200" y="6294400"/>
            <a:ext cx="2057400" cy="365125"/>
          </a:xfrm>
        </p:spPr>
        <p:txBody>
          <a:bodyPr/>
          <a:lstStyle/>
          <a:p>
            <a:fld id="{0A129378-E93C-476F-87A8-19D0DF73E5B4}"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4130091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444500"/>
            <a:ext cx="7772400" cy="736600"/>
          </a:xfrm>
        </p:spPr>
        <p:txBody>
          <a:bodyPr>
            <a:normAutofit fontScale="90000"/>
          </a:bodyPr>
          <a:lstStyle/>
          <a:p>
            <a:pPr eaLnBrk="1" hangingPunct="1"/>
            <a:r>
              <a:rPr lang="el-GR" sz="2800" dirty="0" smtClean="0"/>
              <a:t>Επιχειρηματικότητα: Να μπορώ να κάνω να συμβούν πράγματα</a:t>
            </a:r>
            <a:endParaRPr lang="en-US" sz="2800" u="sng" dirty="0" smtClean="0">
              <a:latin typeface="Times" charset="0"/>
            </a:endParaRPr>
          </a:p>
        </p:txBody>
      </p:sp>
      <p:sp>
        <p:nvSpPr>
          <p:cNvPr id="7171" name="Rectangle 3"/>
          <p:cNvSpPr>
            <a:spLocks noGrp="1" noChangeArrowheads="1"/>
          </p:cNvSpPr>
          <p:nvPr>
            <p:ph type="body" idx="1"/>
          </p:nvPr>
        </p:nvSpPr>
        <p:spPr>
          <a:xfrm>
            <a:off x="685800" y="1295400"/>
            <a:ext cx="7848600" cy="5181600"/>
          </a:xfrm>
        </p:spPr>
        <p:txBody>
          <a:bodyPr>
            <a:normAutofit lnSpcReduction="10000"/>
          </a:bodyPr>
          <a:lstStyle/>
          <a:p>
            <a:pPr lvl="2" algn="ctr" eaLnBrk="1" hangingPunct="1">
              <a:buFont typeface="Wingdings" charset="2"/>
              <a:buNone/>
            </a:pPr>
            <a:endParaRPr lang="en-US" dirty="0" smtClean="0"/>
          </a:p>
          <a:p>
            <a:pPr eaLnBrk="1" hangingPunct="1"/>
            <a:r>
              <a:rPr lang="el-GR" sz="2200" dirty="0" smtClean="0"/>
              <a:t>Άτομα ή ομάδες που διαμορφώνουν μια ιδέα-ένα </a:t>
            </a:r>
            <a:r>
              <a:rPr lang="en-US" sz="2200" dirty="0" smtClean="0"/>
              <a:t>concept </a:t>
            </a:r>
            <a:r>
              <a:rPr lang="el-GR" sz="2200" dirty="0" smtClean="0"/>
              <a:t>και το </a:t>
            </a:r>
            <a:r>
              <a:rPr lang="el-GR" sz="2200" b="1" dirty="0" smtClean="0"/>
              <a:t>υλοποιούν</a:t>
            </a:r>
            <a:r>
              <a:rPr lang="el-GR" sz="2200" dirty="0" smtClean="0"/>
              <a:t>. Μπορεί να είναι ένα προϊόν, μια υπηρεσία, ένας οργανισμός, ένας θεσμός, ένα σχέδιο, ένα έργο, ένα πρόγραμμα, μια πολιτική , μια στρατηγική. </a:t>
            </a:r>
            <a:endParaRPr lang="en-US" sz="2200" dirty="0" smtClean="0"/>
          </a:p>
          <a:p>
            <a:pPr eaLnBrk="1" hangingPunct="1"/>
            <a:r>
              <a:rPr lang="el-GR" sz="2200" dirty="0" smtClean="0"/>
              <a:t>Οι πρωταγωνιστές μιας </a:t>
            </a:r>
            <a:r>
              <a:rPr lang="el-GR" sz="2200" b="1" dirty="0" smtClean="0"/>
              <a:t>νέας διεργασίας, πρωτοβουλίας  </a:t>
            </a:r>
            <a:r>
              <a:rPr lang="el-GR" sz="2200" dirty="0" smtClean="0"/>
              <a:t>και φορείς αλλαγής.</a:t>
            </a:r>
            <a:r>
              <a:rPr lang="en-US" sz="2200" dirty="0" smtClean="0"/>
              <a:t>.</a:t>
            </a:r>
          </a:p>
          <a:p>
            <a:pPr eaLnBrk="1" hangingPunct="1"/>
            <a:r>
              <a:rPr lang="el-GR" sz="2200" dirty="0" smtClean="0"/>
              <a:t>Η </a:t>
            </a:r>
            <a:r>
              <a:rPr lang="el-GR" sz="2200" b="1" dirty="0" smtClean="0"/>
              <a:t>Επιχειρηματικότητα, με την ευρεία έννοια της ανάληψης μιας πρωτοβουλίας και της υλοποίησής της</a:t>
            </a:r>
            <a:r>
              <a:rPr lang="el-GR" sz="2200" dirty="0" smtClean="0"/>
              <a:t>, αναπτύσσεται και πραγματοποιείται σε όλους τους χώρους, σε όλο τον κόσμο και αναφέρεται σε διάφορες ανθρώπινες δραστηριότητες.</a:t>
            </a:r>
            <a:endParaRPr lang="en-US" sz="2200" dirty="0" smtClean="0"/>
          </a:p>
          <a:p>
            <a:pPr eaLnBrk="1" hangingPunct="1"/>
            <a:r>
              <a:rPr lang="el-GR" sz="2200" dirty="0" smtClean="0"/>
              <a:t>Η επιχειρηματικότητα, όπως και η τεχνολογία, μπορεί να είναι για το καλό, αλλά  και  για το κακό. </a:t>
            </a:r>
          </a:p>
          <a:p>
            <a:pPr eaLnBrk="1" hangingPunct="1"/>
            <a:r>
              <a:rPr lang="el-GR" sz="2200" dirty="0" smtClean="0">
                <a:latin typeface="Times" charset="0"/>
              </a:rPr>
              <a:t>Η δεοντολογία και η ηθική της επιχειρηματικότητας.</a:t>
            </a:r>
            <a:endParaRPr lang="en-US" sz="2200" dirty="0" smtClean="0">
              <a:latin typeface="Times" charset="0"/>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BEB7F41A-2E03-4BDD-949B-B1838DB893B3}" type="slidenum">
              <a:rPr lang="en-US" smtClean="0"/>
              <a:pPr/>
              <a:t>9</a:t>
            </a:fld>
            <a:endParaRPr lang="en-US"/>
          </a:p>
        </p:txBody>
      </p:sp>
      <p:sp>
        <p:nvSpPr>
          <p:cNvPr id="3" name="Θέση ημερομηνίας 2"/>
          <p:cNvSpPr>
            <a:spLocks noGrp="1"/>
          </p:cNvSpPr>
          <p:nvPr>
            <p:ph type="dt" sz="half" idx="10"/>
          </p:nvPr>
        </p:nvSpPr>
        <p:spPr/>
        <p:txBody>
          <a:bodyPr/>
          <a:lstStyle/>
          <a:p>
            <a:fld id="{C0687DCE-A8C7-4B1C-B29E-D071D1D175F8}" type="datetime1">
              <a:rPr lang="el-GR" smtClean="0">
                <a:solidFill>
                  <a:srgbClr val="775F55"/>
                </a:solidFill>
              </a:rPr>
              <a:t>15/3/2025</a:t>
            </a:fld>
            <a:endParaRPr lang="en-US" dirty="0">
              <a:solidFill>
                <a:srgbClr val="775F55"/>
              </a:solidFill>
            </a:endParaRPr>
          </a:p>
        </p:txBody>
      </p:sp>
    </p:spTree>
    <p:extLst>
      <p:ext uri="{BB962C8B-B14F-4D97-AF65-F5344CB8AC3E}">
        <p14:creationId xmlns:p14="http://schemas.microsoft.com/office/powerpoint/2010/main" xmlns="" val="29614692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TotalTime>
  <Words>3401</Words>
  <Application>Microsoft Office PowerPoint</Application>
  <PresentationFormat>Προβολή στην οθόνη (4:3)</PresentationFormat>
  <Paragraphs>336</Paragraphs>
  <Slides>45</Slides>
  <Notes>13</Notes>
  <HiddenSlides>0</HiddenSlides>
  <MMClips>0</MMClips>
  <ScaleCrop>false</ScaleCrop>
  <HeadingPairs>
    <vt:vector size="4" baseType="variant">
      <vt:variant>
        <vt:lpstr>Θέμα</vt:lpstr>
      </vt:variant>
      <vt:variant>
        <vt:i4>1</vt:i4>
      </vt:variant>
      <vt:variant>
        <vt:lpstr>Τίτλοι διαφανειών</vt:lpstr>
      </vt:variant>
      <vt:variant>
        <vt:i4>45</vt:i4>
      </vt:variant>
    </vt:vector>
  </HeadingPairs>
  <TitlesOfParts>
    <vt:vector size="46" baseType="lpstr">
      <vt:lpstr>Median</vt:lpstr>
      <vt:lpstr>Eπιχειρηματικότητα</vt:lpstr>
      <vt:lpstr>Η σπουδαιότητα της καινοτομίας για μια επιχείρηση </vt:lpstr>
      <vt:lpstr>«Όλα έχουν εφευρεθεί;!!!»</vt:lpstr>
      <vt:lpstr>Schumpeter</vt:lpstr>
      <vt:lpstr>Η επιχειρηματικότητα μια ετερογενής και πολύμορφη έννοια και πρακτική: Πολλά είδη επιχειρηματικότητας</vt:lpstr>
      <vt:lpstr>Ορισμένα κρίσιμα ερωτήματα</vt:lpstr>
      <vt:lpstr>Απαιτήσεις για έναν καινοτόμο επιχειρηματία</vt:lpstr>
      <vt:lpstr>Ορισμένες χρήσιμες ικανότητες αυτού που δραστηριοποιείται στο επιχειρείν</vt:lpstr>
      <vt:lpstr>Επιχειρηματικότητα: Να μπορώ να κάνω να συμβούν πράγματα</vt:lpstr>
      <vt:lpstr>Κρίσιμες διακρίσεις για τη γνώση</vt:lpstr>
      <vt:lpstr>Η γνώση που παράγεται από την ερευνητική δραστηριότητα</vt:lpstr>
      <vt:lpstr>Τέσσερα είδη μάθησης για μια επιχείρηση</vt:lpstr>
      <vt:lpstr>Επιχειρηματικότητα που βασίζεται στη γνώση (ΕβΓ) Knowledge Based Entrepreneurship </vt:lpstr>
      <vt:lpstr>Όψεις του Κοινωνικού περίγυρου που επηρεάζουν την Επιχειρηματικότητα</vt:lpstr>
      <vt:lpstr>Επιχειρηματικότητα που βασίζεται στη γνώση (ΕβΓ) Knowledge Based Entrepreneurship </vt:lpstr>
      <vt:lpstr>Τρόπος σκέψης…Μοχλοί Επιχειρηματικότητας</vt:lpstr>
      <vt:lpstr>Φορείς της καινοτομίας: Ο επιχειρηματίας και η επιχείρηση και όχι μόνον!</vt:lpstr>
      <vt:lpstr>Φορείς της καινοτομίας: Ο επιχειρηματίας και η επιχείρηση και όχι μόνον! (…συνέχεια..)</vt:lpstr>
      <vt:lpstr>Φορέας καινοτομίας μπορεί να είναι η δημόσια διοίκηση και ευρύτερα ο δημόσιος τομέας</vt:lpstr>
      <vt:lpstr>Η επιχειρηματικότητα εντάσεως γνώσης (Knowledge Intensive Entrepreneurship):  ένας μηχανισμός μετασχηματισμού</vt:lpstr>
      <vt:lpstr>Επιχειρηματικότητα εντάσεως γνώσης (KIE) ή Επιχειρηματικότητα βασισμένη στη γνώση (KBE): Πως ορίζεται;</vt:lpstr>
      <vt:lpstr>Επιχειρηματικότητα εντάσεως γνώσης: Πως ορίζεται;</vt:lpstr>
      <vt:lpstr>«Μη σημαντικές» ή «μη νεωτεριστικές αλλαγές»</vt:lpstr>
      <vt:lpstr>Καινοτόμες Επιχειρήσεις</vt:lpstr>
      <vt:lpstr>Η καινοτομία δεν έχει ως μοναδική πηγή της την ερευνητική-επιστημονική δραστηριότητα</vt:lpstr>
      <vt:lpstr>Sources of knowledge for exploring new business opportunities</vt:lpstr>
      <vt:lpstr>Ο τύπος και ο τρόπος παραγωγής καινοτομιών</vt:lpstr>
      <vt:lpstr>…συνέχεια….</vt:lpstr>
      <vt:lpstr>Μέτρηση της Καινοτομίας</vt:lpstr>
      <vt:lpstr>Innovation Metrics [McKinsey Global Survey Results, 2008] </vt:lpstr>
      <vt:lpstr> How Innovation metrics are used [McKinsey Global Survey Results, 2008] </vt:lpstr>
      <vt:lpstr>Three most important Innovation metrics [McKinsey Global Survey Results, 2008]</vt:lpstr>
      <vt:lpstr>Μέτρηση της Καινοτομίας Προϊόντος</vt:lpstr>
      <vt:lpstr>Ο εκδημοκρατισμός της καινοτομίας</vt:lpstr>
      <vt:lpstr>Καινοτομία σε περίοδο κρίσης;</vt:lpstr>
      <vt:lpstr>Καινοτομία σε περίοδο ευημερίας;</vt:lpstr>
      <vt:lpstr>Καινοτομία και Οικονομική Μεγέθυνση</vt:lpstr>
      <vt:lpstr>Καινοτομία και θεωρίες της οικονομικής μεγέθυνσης (Marx)</vt:lpstr>
      <vt:lpstr>Ανθρώπινη ικανότητα πρόβλεψης</vt:lpstr>
      <vt:lpstr>  Ποτέ μην λες ποτέ! Bad Predictions (Things people said)  </vt:lpstr>
      <vt:lpstr>Είναι πάντοτε η καινοτομία ωφέλιμη; Έχει παρενέργειες;</vt:lpstr>
      <vt:lpstr>Η επιχειρηματικότητα και οι φορείς της</vt:lpstr>
      <vt:lpstr>Επιχειρηματικότητα</vt:lpstr>
      <vt:lpstr>Ο κύκλος ζωής ενός νέου επιχειρηματικού εγχειρήματος που αξιοποιεί ερευνητικά αποτελέσματα και γνώση</vt:lpstr>
      <vt:lpstr>Crossing the Valley of Death Charles W. Wessner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Καινοτομία και Επιχειρηματικότητα</dc:title>
  <dc:creator>User1</dc:creator>
  <cp:lastModifiedBy>user</cp:lastModifiedBy>
  <cp:revision>24</cp:revision>
  <dcterms:created xsi:type="dcterms:W3CDTF">2018-10-08T08:51:32Z</dcterms:created>
  <dcterms:modified xsi:type="dcterms:W3CDTF">2025-03-15T09:32:15Z</dcterms:modified>
</cp:coreProperties>
</file>