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handoutMasterIdLst>
    <p:handoutMasterId r:id="rId36"/>
  </p:handoutMasterIdLst>
  <p:sldIdLst>
    <p:sldId id="309" r:id="rId2"/>
    <p:sldId id="343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F52"/>
    <a:srgbClr val="7F7F7F"/>
    <a:srgbClr val="D2D0D0"/>
    <a:srgbClr val="AFABAB"/>
    <a:srgbClr val="8A8A8A"/>
    <a:srgbClr val="F0EFEF"/>
    <a:srgbClr val="F5F5F5"/>
    <a:srgbClr val="BEBABA"/>
    <a:srgbClr val="F6F5F5"/>
    <a:srgbClr val="D4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B525-4170-42DD-80A2-44CF2C968635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6331-6128-4BE5-B0B1-B34C16677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2E2D-417D-47A7-89BD-34F46F87444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14705-AF32-4D71-9FF6-531A2A9B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JH_Section Header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84848" y="2268076"/>
            <a:ext cx="3359150" cy="468774"/>
          </a:xfrm>
          <a:prstGeom prst="rect">
            <a:avLst/>
          </a:prstGeom>
          <a:solidFill>
            <a:srgbClr val="63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04490"/>
            <a:ext cx="9144000" cy="954912"/>
          </a:xfrm>
          <a:prstGeom prst="rect">
            <a:avLst/>
          </a:prstGeom>
          <a:gradFill flip="none" rotWithShape="1">
            <a:gsLst>
              <a:gs pos="54000">
                <a:schemeClr val="bg2">
                  <a:lumMod val="50000"/>
                </a:schemeClr>
              </a:gs>
              <a:gs pos="4000">
                <a:schemeClr val="bg2">
                  <a:lumMod val="75000"/>
                  <a:alpha val="40000"/>
                </a:schemeClr>
              </a:gs>
              <a:gs pos="88000">
                <a:srgbClr val="545050"/>
              </a:gs>
              <a:gs pos="100000">
                <a:srgbClr val="54505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0467" y="1201772"/>
            <a:ext cx="4563531" cy="9576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84846" y="2268076"/>
            <a:ext cx="3359152" cy="4687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number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6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H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SzPct val="120000"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92902"/>
            <a:ext cx="9144001" cy="120436"/>
          </a:xfrm>
          <a:prstGeom prst="rect">
            <a:avLst/>
          </a:prstGeom>
          <a:gradFill flip="none" rotWithShape="1">
            <a:gsLst>
              <a:gs pos="25000">
                <a:schemeClr val="bg2">
                  <a:lumMod val="75000"/>
                </a:schemeClr>
              </a:gs>
              <a:gs pos="66000">
                <a:schemeClr val="bg2">
                  <a:lumMod val="75000"/>
                </a:schemeClr>
              </a:gs>
              <a:gs pos="8200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8261" y="222463"/>
            <a:ext cx="8827477" cy="6770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rgbClr val="4D5667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4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92902"/>
            <a:ext cx="9144001" cy="120436"/>
          </a:xfrm>
          <a:prstGeom prst="rect">
            <a:avLst/>
          </a:prstGeom>
          <a:gradFill flip="none" rotWithShape="1">
            <a:gsLst>
              <a:gs pos="25000">
                <a:schemeClr val="bg2">
                  <a:lumMod val="75000"/>
                </a:schemeClr>
              </a:gs>
              <a:gs pos="66000">
                <a:schemeClr val="bg2">
                  <a:lumMod val="75000"/>
                </a:schemeClr>
              </a:gs>
              <a:gs pos="8200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8261" y="222463"/>
            <a:ext cx="8827477" cy="6770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rgbClr val="4D5667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3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3239"/>
            <a:ext cx="9144001" cy="8008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0000">
                <a:schemeClr val="bg2">
                  <a:lumMod val="75000"/>
                  <a:alpha val="80000"/>
                </a:schemeClr>
              </a:gs>
              <a:gs pos="78000">
                <a:schemeClr val="bg2">
                  <a:lumMod val="75000"/>
                  <a:alpha val="80000"/>
                </a:schemeClr>
              </a:gs>
              <a:gs pos="100000">
                <a:srgbClr val="F5F5F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875" y="454180"/>
            <a:ext cx="8858250" cy="7189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SzPct val="120000"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0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229"/>
            <a:ext cx="9144000" cy="919740"/>
          </a:xfrm>
          <a:prstGeom prst="rect">
            <a:avLst/>
          </a:prstGeom>
          <a:solidFill>
            <a:srgbClr val="605E5E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76977"/>
              </p:ext>
            </p:extLst>
          </p:nvPr>
        </p:nvGraphicFramePr>
        <p:xfrm>
          <a:off x="1050401" y="1989078"/>
          <a:ext cx="7075027" cy="315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164">
                <a:tc>
                  <a:txBody>
                    <a:bodyPr/>
                    <a:lstStyle/>
                    <a:p>
                      <a:endParaRPr lang="en-US" sz="8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9851" y="2116405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9851" y="2734972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1171" y="4616311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1171" y="3987178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4109" y="3364243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75701" y="3382770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87185" y="2733755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675700" y="2095837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69825" y="3987178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69824" y="4630588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57" y="485813"/>
            <a:ext cx="8818685" cy="7904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JH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End Title">
    <p:bg>
      <p:bgPr>
        <a:blipFill dpi="0" rotWithShape="1">
          <a:blip r:embed="rId2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071131" y="1503620"/>
            <a:ext cx="2743200" cy="0"/>
          </a:xfrm>
          <a:prstGeom prst="line">
            <a:avLst/>
          </a:prstGeom>
          <a:ln w="25400">
            <a:solidFill>
              <a:srgbClr val="343F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6098874"/>
            <a:ext cx="9144000" cy="586597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0621" y="1021141"/>
            <a:ext cx="3447288" cy="466344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rgbClr val="343F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End of Chapter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087731"/>
            <a:ext cx="9144000" cy="961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Cover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image attribution: “Finance District” by Joan </a:t>
            </a:r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Campderrós-i-Canas (adapted) 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https://flic.kr/p/6iVMd5 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73334"/>
            <a:ext cx="9144000" cy="184666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2982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118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375" y="1201772"/>
            <a:ext cx="4909623" cy="957630"/>
          </a:xfrm>
        </p:spPr>
        <p:txBody>
          <a:bodyPr>
            <a:normAutofit/>
          </a:bodyPr>
          <a:lstStyle/>
          <a:p>
            <a:r>
              <a:rPr lang="el-GR"/>
              <a:t>Αρχές Προϋπολογισμού Επενδύσεων Κεφαλαίου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Κεφάλαιο </a:t>
            </a:r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417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Ποιά είναι η</a:t>
            </a:r>
            <a:r>
              <a:rPr lang="en-US" dirty="0"/>
              <a:t> NPV</a:t>
            </a:r>
            <a:r>
              <a:rPr lang="el-GR" dirty="0"/>
              <a:t> του έργου </a:t>
            </a:r>
            <a:r>
              <a:rPr lang="en-US" dirty="0"/>
              <a:t>S;</a:t>
            </a:r>
          </a:p>
        </p:txBody>
      </p:sp>
      <p:sp>
        <p:nvSpPr>
          <p:cNvPr id="5" name="Rectangle 4"/>
          <p:cNvSpPr/>
          <p:nvPr/>
        </p:nvSpPr>
        <p:spPr>
          <a:xfrm>
            <a:off x="836267" y="1582214"/>
            <a:ext cx="248805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tabLst>
                <a:tab pos="6686550" algn="l"/>
              </a:tabLs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WACC = 10%</a:t>
            </a:r>
          </a:p>
        </p:txBody>
      </p:sp>
      <p:grpSp>
        <p:nvGrpSpPr>
          <p:cNvPr id="6" name="Group 37" descr="Table illustrating how to calculate project S's NPV."/>
          <p:cNvGrpSpPr>
            <a:grpSpLocks/>
          </p:cNvGrpSpPr>
          <p:nvPr/>
        </p:nvGrpSpPr>
        <p:grpSpPr bwMode="auto">
          <a:xfrm>
            <a:off x="237392" y="2433607"/>
            <a:ext cx="8229600" cy="2676525"/>
            <a:chOff x="593725" y="2189163"/>
            <a:chExt cx="8229600" cy="2676525"/>
          </a:xfrm>
        </p:grpSpPr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593725" y="2189163"/>
              <a:ext cx="8229600" cy="2676525"/>
              <a:chOff x="368" y="1001"/>
              <a:chExt cx="5184" cy="1686"/>
            </a:xfrm>
          </p:grpSpPr>
          <p:sp>
            <p:nvSpPr>
              <p:cNvPr id="10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368" y="1002"/>
                <a:ext cx="5184" cy="1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1020" y="1001"/>
                <a:ext cx="42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</a:t>
                </a: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813" y="1001"/>
                <a:ext cx="31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2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4101" y="1001"/>
                <a:ext cx="8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PV of CF</a:t>
                </a:r>
                <a:r>
                  <a:rPr lang="en-US" sz="2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1176" y="1278"/>
                <a:ext cx="11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2726" y="1278"/>
                <a:ext cx="7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2805" y="1278"/>
                <a:ext cx="35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4115" y="1278"/>
                <a:ext cx="7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4154" y="1278"/>
                <a:ext cx="76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$100</a:t>
                </a:r>
                <a:r>
                  <a:rPr lang="el-G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00</a:t>
                </a:r>
              </a:p>
            </p:txBody>
          </p:sp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1021" y="1263"/>
                <a:ext cx="432" cy="16"/>
              </a:xfrm>
              <a:prstGeom prst="rect">
                <a:avLst/>
              </a:prstGeom>
              <a:solidFill>
                <a:srgbClr val="2440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auto">
              <a:xfrm>
                <a:off x="2730" y="1263"/>
                <a:ext cx="432" cy="16"/>
              </a:xfrm>
              <a:prstGeom prst="rect">
                <a:avLst/>
              </a:prstGeom>
              <a:solidFill>
                <a:srgbClr val="2440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4099" y="1263"/>
                <a:ext cx="864" cy="16"/>
              </a:xfrm>
              <a:prstGeom prst="rect">
                <a:avLst/>
              </a:prstGeom>
              <a:solidFill>
                <a:srgbClr val="2440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30"/>
              <p:cNvSpPr>
                <a:spLocks noChangeArrowheads="1"/>
              </p:cNvSpPr>
              <p:nvPr/>
            </p:nvSpPr>
            <p:spPr bwMode="auto">
              <a:xfrm>
                <a:off x="1176" y="1538"/>
                <a:ext cx="11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2923" y="1538"/>
                <a:ext cx="23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</a:p>
            </p:txBody>
          </p:sp>
          <p:sp>
            <p:nvSpPr>
              <p:cNvPr id="24" name="Rectangle 34"/>
              <p:cNvSpPr>
                <a:spLocks noChangeArrowheads="1"/>
              </p:cNvSpPr>
              <p:nvPr/>
            </p:nvSpPr>
            <p:spPr bwMode="auto">
              <a:xfrm>
                <a:off x="4387" y="1538"/>
                <a:ext cx="5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63.64</a:t>
                </a: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auto">
              <a:xfrm>
                <a:off x="1176" y="1799"/>
                <a:ext cx="11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6" name="Rectangle 38"/>
              <p:cNvSpPr>
                <a:spLocks noChangeArrowheads="1"/>
              </p:cNvSpPr>
              <p:nvPr/>
            </p:nvSpPr>
            <p:spPr bwMode="auto">
              <a:xfrm>
                <a:off x="2923" y="1799"/>
                <a:ext cx="23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27" name="Rectangle 40"/>
              <p:cNvSpPr>
                <a:spLocks noChangeArrowheads="1"/>
              </p:cNvSpPr>
              <p:nvPr/>
            </p:nvSpPr>
            <p:spPr bwMode="auto">
              <a:xfrm>
                <a:off x="4387" y="1799"/>
                <a:ext cx="5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l-G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</a:p>
            </p:txBody>
          </p:sp>
          <p:sp>
            <p:nvSpPr>
              <p:cNvPr id="28" name="Rectangle 42"/>
              <p:cNvSpPr>
                <a:spLocks noChangeArrowheads="1"/>
              </p:cNvSpPr>
              <p:nvPr/>
            </p:nvSpPr>
            <p:spPr bwMode="auto">
              <a:xfrm>
                <a:off x="1176" y="2060"/>
                <a:ext cx="11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9" name="Rectangle 44"/>
              <p:cNvSpPr>
                <a:spLocks noChangeArrowheads="1"/>
              </p:cNvSpPr>
              <p:nvPr/>
            </p:nvSpPr>
            <p:spPr bwMode="auto">
              <a:xfrm>
                <a:off x="2923" y="2060"/>
                <a:ext cx="23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30" name="Rectangle 49"/>
              <p:cNvSpPr>
                <a:spLocks noChangeArrowheads="1"/>
              </p:cNvSpPr>
              <p:nvPr/>
            </p:nvSpPr>
            <p:spPr bwMode="auto">
              <a:xfrm>
                <a:off x="4387" y="2060"/>
                <a:ext cx="52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l-G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1" name="Rectangle 54"/>
              <p:cNvSpPr>
                <a:spLocks noChangeArrowheads="1"/>
              </p:cNvSpPr>
              <p:nvPr/>
            </p:nvSpPr>
            <p:spPr bwMode="auto">
              <a:xfrm>
                <a:off x="3356" y="2319"/>
                <a:ext cx="52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NPV</a:t>
                </a:r>
                <a:r>
                  <a:rPr lang="en-US" sz="2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32" name="Rectangle 57"/>
              <p:cNvSpPr>
                <a:spLocks noChangeArrowheads="1"/>
              </p:cNvSpPr>
              <p:nvPr/>
            </p:nvSpPr>
            <p:spPr bwMode="auto">
              <a:xfrm>
                <a:off x="3922" y="2319"/>
                <a:ext cx="1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33" name="Rectangle 61"/>
              <p:cNvSpPr>
                <a:spLocks noChangeArrowheads="1"/>
              </p:cNvSpPr>
              <p:nvPr/>
            </p:nvSpPr>
            <p:spPr bwMode="auto">
              <a:xfrm>
                <a:off x="4147" y="2319"/>
                <a:ext cx="76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$  19</a:t>
                </a:r>
                <a:r>
                  <a:rPr lang="el-G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98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 bwMode="auto">
            <a:xfrm>
              <a:off x="6543675" y="4705350"/>
              <a:ext cx="1235075" cy="0"/>
            </a:xfrm>
            <a:prstGeom prst="line">
              <a:avLst/>
            </a:prstGeom>
            <a:ln w="63500" cmpd="dbl">
              <a:solidFill>
                <a:srgbClr val="343F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6543675" y="4257675"/>
              <a:ext cx="1235075" cy="0"/>
            </a:xfrm>
            <a:prstGeom prst="line">
              <a:avLst/>
            </a:prstGeom>
            <a:ln w="19050" cmpd="sng">
              <a:solidFill>
                <a:srgbClr val="343F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64454" y="5206106"/>
            <a:ext cx="76168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fontAlgn="base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itchFamily="2" charset="2"/>
              <a:buNone/>
              <a:tabLst>
                <a:tab pos="6686550" algn="l"/>
              </a:tabLs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Excel:  =NPV(rate,CF</a:t>
            </a:r>
            <a:r>
              <a:rPr lang="en-US" sz="2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sz="2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+ CF</a:t>
            </a:r>
            <a:r>
              <a:rPr lang="en-US" sz="2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 marL="228600" indent="-228600" fontAlgn="base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tabLst>
                <a:tab pos="6686550" algn="l"/>
              </a:tabLst>
              <a:defRPr/>
            </a:pP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Εδώ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CF</a:t>
            </a:r>
            <a:r>
              <a:rPr lang="en-US" sz="2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είναι αρνητική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7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Εισάγετε</a:t>
            </a:r>
            <a:r>
              <a:rPr lang="en-US" dirty="0"/>
              <a:t> </a:t>
            </a:r>
            <a:r>
              <a:rPr lang="el-GR" dirty="0"/>
              <a:t>τις </a:t>
            </a:r>
            <a:r>
              <a:rPr lang="en-US" dirty="0"/>
              <a:t>CF</a:t>
            </a:r>
            <a:r>
              <a:rPr lang="el-GR" dirty="0"/>
              <a:t> στη καταχώρηση</a:t>
            </a:r>
            <a:r>
              <a:rPr lang="en-US" dirty="0"/>
              <a:t> CFLO.</a:t>
            </a:r>
          </a:p>
          <a:p>
            <a:pPr lvl="1"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0</a:t>
            </a:r>
            <a:r>
              <a:rPr lang="en-US" dirty="0"/>
              <a:t> = -100</a:t>
            </a:r>
          </a:p>
          <a:p>
            <a:pPr lvl="1"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1</a:t>
            </a:r>
            <a:r>
              <a:rPr lang="en-US" dirty="0"/>
              <a:t> = 10</a:t>
            </a:r>
          </a:p>
          <a:p>
            <a:pPr lvl="1"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2</a:t>
            </a:r>
            <a:r>
              <a:rPr lang="en-US" dirty="0"/>
              <a:t> = 60</a:t>
            </a:r>
          </a:p>
          <a:p>
            <a:pPr lvl="1"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3</a:t>
            </a:r>
            <a:r>
              <a:rPr lang="en-US" dirty="0"/>
              <a:t> = 80</a:t>
            </a:r>
          </a:p>
          <a:p>
            <a:pPr lvl="1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l-GR" dirty="0"/>
              <a:t>Εισάγετε</a:t>
            </a:r>
            <a:r>
              <a:rPr lang="en-US" dirty="0"/>
              <a:t> I/YR = 10, </a:t>
            </a:r>
            <a:r>
              <a:rPr lang="el-GR" dirty="0"/>
              <a:t>πιέστε</a:t>
            </a:r>
            <a:r>
              <a:rPr lang="en-US" dirty="0"/>
              <a:t> </a:t>
            </a:r>
            <a:r>
              <a:rPr lang="el-GR" dirty="0"/>
              <a:t>το πλήκτρο </a:t>
            </a:r>
            <a:r>
              <a:rPr lang="en-US" dirty="0"/>
              <a:t>NPV </a:t>
            </a:r>
            <a:r>
              <a:rPr lang="el-GR" dirty="0"/>
              <a:t>για να έχετε την </a:t>
            </a:r>
            <a:r>
              <a:rPr lang="en-US" dirty="0"/>
              <a:t>NPV</a:t>
            </a:r>
            <a:r>
              <a:rPr lang="en-US" baseline="-25000" dirty="0"/>
              <a:t>L</a:t>
            </a:r>
            <a:r>
              <a:rPr lang="en-US" dirty="0"/>
              <a:t> = $18</a:t>
            </a:r>
            <a:r>
              <a:rPr lang="el-GR" dirty="0"/>
              <a:t>,</a:t>
            </a:r>
            <a:r>
              <a:rPr lang="en-US" dirty="0"/>
              <a:t>78.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Λύνοντας ώς προς</a:t>
            </a:r>
            <a:r>
              <a:rPr lang="en-US" dirty="0"/>
              <a:t> NPV:</a:t>
            </a:r>
            <a:br>
              <a:rPr lang="en-US" dirty="0"/>
            </a:br>
            <a:r>
              <a:rPr lang="el-GR" dirty="0"/>
              <a:t>Λύση με Χρηματοοικονομική Αριθμομηχανή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7868236" cy="4899074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/>
              <a:t>	       NPV	= PV </a:t>
            </a:r>
            <a:r>
              <a:rPr lang="el-GR" dirty="0"/>
              <a:t>των εισροών</a:t>
            </a:r>
            <a:r>
              <a:rPr lang="en-US" dirty="0"/>
              <a:t> – </a:t>
            </a:r>
            <a:r>
              <a:rPr lang="el-GR" dirty="0"/>
              <a:t>Κόστος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			= </a:t>
            </a:r>
            <a:r>
              <a:rPr lang="el-GR" dirty="0"/>
              <a:t>Καθαρή αύξηση πλούτου</a:t>
            </a:r>
            <a:endParaRPr lang="en-US" dirty="0"/>
          </a:p>
          <a:p>
            <a:pPr eaLnBrk="1" hangingPunct="1">
              <a:defRPr/>
            </a:pPr>
            <a:r>
              <a:rPr lang="el-GR" dirty="0"/>
              <a:t>Εάν</a:t>
            </a:r>
            <a:r>
              <a:rPr lang="en-US" dirty="0"/>
              <a:t> </a:t>
            </a:r>
            <a:r>
              <a:rPr lang="el-GR" dirty="0"/>
              <a:t>τα επενδυτικά σχέδια είναι ανεξάρτητα</a:t>
            </a:r>
            <a:r>
              <a:rPr lang="en-US" dirty="0"/>
              <a:t>, </a:t>
            </a:r>
            <a:r>
              <a:rPr lang="el-GR" dirty="0"/>
              <a:t>αποδεχόμαστε στο σχέδιο που έχει</a:t>
            </a:r>
            <a:r>
              <a:rPr lang="en-US" dirty="0"/>
              <a:t> NPV &gt; 0.</a:t>
            </a:r>
          </a:p>
          <a:p>
            <a:pPr eaLnBrk="1" hangingPunct="1">
              <a:defRPr/>
            </a:pPr>
            <a:r>
              <a:rPr lang="el-GR" dirty="0"/>
              <a:t>Εάν τα σχέδια είναι αμοιβαίως αποκλειόμενα</a:t>
            </a:r>
            <a:r>
              <a:rPr lang="en-US" dirty="0"/>
              <a:t>, </a:t>
            </a:r>
            <a:r>
              <a:rPr lang="el-GR" dirty="0"/>
              <a:t>αποδεχόμαστε στο σχέδιομε την υψηλότερη θετική</a:t>
            </a:r>
            <a:r>
              <a:rPr lang="en-US" dirty="0"/>
              <a:t> NPV, </a:t>
            </a:r>
            <a:r>
              <a:rPr lang="el-GR" dirty="0"/>
              <a:t>αυτό που δίνει και τη μεγαλύτερη αξία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l-GR" dirty="0"/>
              <a:t>Στο παράδειγμα</a:t>
            </a:r>
            <a:r>
              <a:rPr lang="en-US" dirty="0"/>
              <a:t>,</a:t>
            </a:r>
            <a:r>
              <a:rPr lang="el-GR" dirty="0"/>
              <a:t>αποδεχόμαστε το</a:t>
            </a:r>
            <a:r>
              <a:rPr lang="en-US" dirty="0"/>
              <a:t> S</a:t>
            </a:r>
            <a:r>
              <a:rPr lang="el-GR" dirty="0"/>
              <a:t> εάν είναι αμοιβαίως αποκλειόμενα</a:t>
            </a:r>
            <a:r>
              <a:rPr lang="en-US" dirty="0"/>
              <a:t> (NPV</a:t>
            </a:r>
            <a:r>
              <a:rPr lang="en-US" baseline="-25000" dirty="0"/>
              <a:t>S</a:t>
            </a:r>
            <a:r>
              <a:rPr lang="en-US" dirty="0"/>
              <a:t> &gt; NPV</a:t>
            </a:r>
            <a:r>
              <a:rPr lang="en-US" baseline="-25000" dirty="0"/>
              <a:t>L</a:t>
            </a:r>
            <a:r>
              <a:rPr lang="en-US" dirty="0"/>
              <a:t>),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/>
              <a:t>αποδεχόμαστε και τα δύο εάν είναι ανεξάρτητα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Λογική της Μεθόδου</a:t>
            </a:r>
            <a:r>
              <a:rPr lang="en-US" dirty="0"/>
              <a:t> NPV</a:t>
            </a:r>
          </a:p>
        </p:txBody>
      </p:sp>
    </p:spTree>
    <p:extLst>
      <p:ext uri="{BB962C8B-B14F-4D97-AF65-F5344CB8AC3E}">
        <p14:creationId xmlns:p14="http://schemas.microsoft.com/office/powerpoint/2010/main" val="19696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Λύνοντας ώς προς</a:t>
            </a:r>
            <a:r>
              <a:rPr lang="en-US" dirty="0"/>
              <a:t> IRR </a:t>
            </a:r>
            <a:r>
              <a:rPr lang="el-GR" dirty="0"/>
              <a:t>με μία χρηματοοικονομική αριθμομηχανή</a:t>
            </a:r>
            <a:r>
              <a:rPr lang="en-US" dirty="0"/>
              <a:t>:</a:t>
            </a:r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Εισάγετε τις</a:t>
            </a:r>
            <a:r>
              <a:rPr lang="en-US" dirty="0"/>
              <a:t> CF </a:t>
            </a:r>
            <a:r>
              <a:rPr lang="el-GR" dirty="0"/>
              <a:t>στη</a:t>
            </a:r>
            <a:r>
              <a:rPr lang="en-US" dirty="0"/>
              <a:t> </a:t>
            </a:r>
            <a:r>
              <a:rPr lang="el-GR" dirty="0"/>
              <a:t>καταχώρηση </a:t>
            </a:r>
            <a:r>
              <a:rPr lang="en-US" dirty="0"/>
              <a:t>CFLO 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Πιέστε το πλήκτρο</a:t>
            </a:r>
            <a:r>
              <a:rPr lang="en-US" dirty="0"/>
              <a:t> IRR; IRR</a:t>
            </a:r>
            <a:r>
              <a:rPr lang="en-US" baseline="-25000" dirty="0"/>
              <a:t>L</a:t>
            </a:r>
            <a:r>
              <a:rPr lang="en-US" dirty="0"/>
              <a:t> = 18</a:t>
            </a:r>
            <a:r>
              <a:rPr lang="el-GR" dirty="0"/>
              <a:t>,</a:t>
            </a:r>
            <a:r>
              <a:rPr lang="en-US" dirty="0"/>
              <a:t>13% </a:t>
            </a:r>
            <a:r>
              <a:rPr lang="el-GR" dirty="0"/>
              <a:t>και</a:t>
            </a:r>
            <a:br>
              <a:rPr lang="en-US" dirty="0"/>
            </a:br>
            <a:r>
              <a:rPr lang="en-US" dirty="0"/>
              <a:t>IRR</a:t>
            </a:r>
            <a:r>
              <a:rPr lang="en-US" baseline="-25000" dirty="0"/>
              <a:t>S</a:t>
            </a:r>
            <a:r>
              <a:rPr lang="en-US" dirty="0"/>
              <a:t> = 23</a:t>
            </a:r>
            <a:r>
              <a:rPr lang="el-GR" dirty="0"/>
              <a:t>,</a:t>
            </a:r>
            <a:r>
              <a:rPr lang="en-US" dirty="0"/>
              <a:t>56%.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Λύσατε ώς προς</a:t>
            </a:r>
            <a:r>
              <a:rPr lang="en-US" dirty="0"/>
              <a:t> IRR </a:t>
            </a:r>
            <a:r>
              <a:rPr lang="el-GR" dirty="0"/>
              <a:t>με το</a:t>
            </a:r>
            <a:r>
              <a:rPr lang="en-US" dirty="0"/>
              <a:t> Excel: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		=IRR(CF</a:t>
            </a:r>
            <a:r>
              <a:rPr lang="en-US" baseline="-25000" dirty="0"/>
              <a:t>0</a:t>
            </a:r>
            <a:r>
              <a:rPr lang="en-US" dirty="0"/>
              <a:t>:CF</a:t>
            </a:r>
            <a:r>
              <a:rPr lang="en-US" baseline="-25000" dirty="0"/>
              <a:t>n</a:t>
            </a:r>
            <a:r>
              <a:rPr lang="en-US" dirty="0"/>
              <a:t>,</a:t>
            </a:r>
            <a:r>
              <a:rPr lang="el-GR" dirty="0"/>
              <a:t>άγνωστο το επιτόκιο</a:t>
            </a:r>
            <a:r>
              <a:rPr lang="en-US" dirty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Εσωτερικός Βαθμός Απόδοσης</a:t>
            </a:r>
            <a:r>
              <a:rPr lang="en-US" dirty="0"/>
              <a:t> (IRR)</a:t>
            </a:r>
          </a:p>
        </p:txBody>
      </p:sp>
      <p:graphicFrame>
        <p:nvGraphicFramePr>
          <p:cNvPr id="4" name="Object 6" descr="Formula for calculating the internal rate of return (IRR)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5648"/>
              </p:ext>
            </p:extLst>
          </p:nvPr>
        </p:nvGraphicFramePr>
        <p:xfrm>
          <a:off x="3099153" y="2084614"/>
          <a:ext cx="2713988" cy="105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Picture 2" descr="Formula for calculating the internal rate of return (IRR)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153" y="2084614"/>
                        <a:ext cx="2713988" cy="105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5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Είναι τα ίδια πράγματα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Θεωρήσατε ένα ομόλογο ώς ένα επενδυτικό σχέδιο</a:t>
            </a:r>
            <a:r>
              <a:rPr lang="en-US" dirty="0"/>
              <a:t>.</a:t>
            </a:r>
            <a:r>
              <a:rPr lang="el-GR" dirty="0"/>
              <a:t>Η</a:t>
            </a:r>
            <a:r>
              <a:rPr lang="en-US" dirty="0"/>
              <a:t> YTM </a:t>
            </a:r>
            <a:r>
              <a:rPr lang="el-GR" dirty="0"/>
              <a:t>του ομολόγου θα είναι το</a:t>
            </a:r>
            <a:r>
              <a:rPr lang="en-US" dirty="0"/>
              <a:t> IRR </a:t>
            </a:r>
            <a:r>
              <a:rPr lang="el-GR" dirty="0"/>
              <a:t>του</a:t>
            </a:r>
            <a:r>
              <a:rPr lang="en-US" dirty="0"/>
              <a:t> </a:t>
            </a:r>
            <a:r>
              <a:rPr lang="el-GR" dirty="0"/>
              <a:t>επενδυτικού σχεδίου</a:t>
            </a:r>
            <a:r>
              <a:rPr lang="en-US" dirty="0"/>
              <a:t> “</a:t>
            </a:r>
            <a:r>
              <a:rPr lang="el-GR" dirty="0"/>
              <a:t>ομόλογο</a:t>
            </a:r>
            <a:r>
              <a:rPr lang="en-US" dirty="0"/>
              <a:t>” .</a:t>
            </a:r>
          </a:p>
          <a:p>
            <a:pPr>
              <a:defRPr/>
            </a:pPr>
            <a:r>
              <a:rPr lang="el-GR" dirty="0"/>
              <a:t>ΠΑΡΑΔΕΙΓΜΑ</a:t>
            </a:r>
            <a:r>
              <a:rPr lang="en-US" dirty="0"/>
              <a:t>: </a:t>
            </a:r>
            <a:r>
              <a:rPr lang="el-GR" dirty="0"/>
              <a:t>Υποθέσατε ένα</a:t>
            </a:r>
            <a:r>
              <a:rPr lang="en-US" dirty="0"/>
              <a:t> 10-</a:t>
            </a:r>
            <a:r>
              <a:rPr lang="el-GR" dirty="0"/>
              <a:t>ετές ομόλογο</a:t>
            </a:r>
            <a:r>
              <a:rPr lang="en-US" dirty="0"/>
              <a:t> </a:t>
            </a:r>
            <a:r>
              <a:rPr lang="el-GR" dirty="0"/>
              <a:t>με</a:t>
            </a:r>
            <a:r>
              <a:rPr lang="en-US" dirty="0"/>
              <a:t> 9% </a:t>
            </a:r>
            <a:r>
              <a:rPr lang="el-GR" dirty="0"/>
              <a:t>ετήσιο κουπόνι και</a:t>
            </a:r>
            <a:r>
              <a:rPr lang="en-US" dirty="0"/>
              <a:t> $1</a:t>
            </a:r>
            <a:r>
              <a:rPr lang="el-GR" dirty="0"/>
              <a:t>.</a:t>
            </a:r>
            <a:r>
              <a:rPr lang="en-US" dirty="0"/>
              <a:t>000 </a:t>
            </a:r>
            <a:r>
              <a:rPr lang="el-GR" dirty="0"/>
              <a:t>ονομαστική αξία</a:t>
            </a:r>
            <a:r>
              <a:rPr lang="en-US" dirty="0"/>
              <a:t> </a:t>
            </a:r>
            <a:r>
              <a:rPr lang="el-GR" dirty="0"/>
              <a:t>που πωλείται προς</a:t>
            </a:r>
            <a:r>
              <a:rPr lang="en-US" dirty="0"/>
              <a:t> $1</a:t>
            </a:r>
            <a:r>
              <a:rPr lang="el-GR" dirty="0"/>
              <a:t>.</a:t>
            </a:r>
            <a:r>
              <a:rPr lang="en-US" dirty="0"/>
              <a:t>134</a:t>
            </a:r>
            <a:r>
              <a:rPr lang="el-GR" dirty="0"/>
              <a:t>,</a:t>
            </a:r>
            <a:r>
              <a:rPr lang="en-US" dirty="0"/>
              <a:t>20.</a:t>
            </a:r>
          </a:p>
          <a:p>
            <a:pPr lvl="1">
              <a:defRPr/>
            </a:pPr>
            <a:r>
              <a:rPr lang="el-GR" dirty="0"/>
              <a:t>Λύσατε ώς προς</a:t>
            </a:r>
            <a:r>
              <a:rPr lang="en-US" dirty="0"/>
              <a:t> IRR = YTM = 7</a:t>
            </a:r>
            <a:r>
              <a:rPr lang="el-GR" dirty="0"/>
              <a:t>,</a:t>
            </a:r>
            <a:r>
              <a:rPr lang="en-US" dirty="0"/>
              <a:t>08%,</a:t>
            </a:r>
            <a:r>
              <a:rPr lang="el-GR" dirty="0"/>
              <a:t>η ετήσια απόδοση για αυτό το σχέδιο</a:t>
            </a:r>
            <a:r>
              <a:rPr lang="en-US" dirty="0"/>
              <a:t>/</a:t>
            </a:r>
            <a:r>
              <a:rPr lang="el-GR" dirty="0"/>
              <a:t>ομόλογο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n-US" dirty="0"/>
              <a:t>E</a:t>
            </a:r>
            <a:r>
              <a:rPr lang="el-GR" dirty="0"/>
              <a:t>ιναι το </a:t>
            </a:r>
            <a:r>
              <a:rPr lang="en-US" dirty="0"/>
              <a:t>IRR</a:t>
            </a:r>
            <a:r>
              <a:rPr lang="el-GR" dirty="0"/>
              <a:t> ενός επενδυτικού έργου όμοιο με το </a:t>
            </a:r>
            <a:r>
              <a:rPr lang="en-US" dirty="0"/>
              <a:t>YTM</a:t>
            </a:r>
            <a:r>
              <a:rPr lang="el-GR" dirty="0"/>
              <a:t> ενός ομολόγου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686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Εάν</a:t>
            </a:r>
            <a:r>
              <a:rPr lang="en-US" dirty="0"/>
              <a:t> IRR &gt; WACC,</a:t>
            </a:r>
            <a:r>
              <a:rPr lang="el-GR" dirty="0"/>
              <a:t>η απόδοση του έργου υπερβαίνει τα κόστη</a:t>
            </a:r>
            <a:r>
              <a:rPr lang="en-US" dirty="0"/>
              <a:t> </a:t>
            </a:r>
            <a:r>
              <a:rPr lang="el-GR" dirty="0"/>
              <a:t>και έχει απομείνει μέρος της απόδοσης</a:t>
            </a:r>
            <a:r>
              <a:rPr lang="en-US" dirty="0"/>
              <a:t> </a:t>
            </a:r>
            <a:r>
              <a:rPr lang="el-GR" dirty="0"/>
              <a:t>για να ενισχύσει τις αποδόσεις των μετόχων</a:t>
            </a:r>
            <a:r>
              <a:rPr lang="en-US" dirty="0"/>
              <a:t>.</a:t>
            </a:r>
          </a:p>
          <a:p>
            <a:pPr>
              <a:buNone/>
              <a:defRPr/>
            </a:pPr>
            <a:r>
              <a:rPr lang="en-US" dirty="0"/>
              <a:t>		</a:t>
            </a:r>
            <a:r>
              <a:rPr lang="el-GR" sz="2000" dirty="0"/>
              <a:t>Εάν </a:t>
            </a:r>
            <a:r>
              <a:rPr lang="en-US" sz="2000" dirty="0"/>
              <a:t>IRR &gt; WACC, </a:t>
            </a:r>
            <a:r>
              <a:rPr lang="el-GR" sz="2000" dirty="0"/>
              <a:t>το σχέδιο γίνεται αποδεκτό</a:t>
            </a:r>
            <a:r>
              <a:rPr lang="en-US" sz="2000" dirty="0"/>
              <a:t>.</a:t>
            </a:r>
          </a:p>
          <a:p>
            <a:pPr>
              <a:buNone/>
              <a:defRPr/>
            </a:pPr>
            <a:r>
              <a:rPr lang="en-US" sz="2000" dirty="0"/>
              <a:t>		</a:t>
            </a:r>
            <a:r>
              <a:rPr lang="el-GR" sz="2000" dirty="0"/>
              <a:t>Εάν </a:t>
            </a:r>
            <a:r>
              <a:rPr lang="en-US" sz="2000" dirty="0"/>
              <a:t>IRR &lt; WACC, </a:t>
            </a:r>
            <a:r>
              <a:rPr lang="el-GR" sz="2000" dirty="0"/>
              <a:t>το σχέδιο απορρίπτεται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l-GR" dirty="0"/>
              <a:t>Εάν τα σχέδια είναι ανεξάρτητα</a:t>
            </a:r>
            <a:r>
              <a:rPr lang="en-US" dirty="0"/>
              <a:t>, </a:t>
            </a:r>
            <a:r>
              <a:rPr lang="el-GR" dirty="0"/>
              <a:t>τότε  αποδεχόμαστε αμφότερα</a:t>
            </a:r>
            <a:r>
              <a:rPr lang="en-US" dirty="0"/>
              <a:t>, </a:t>
            </a:r>
            <a:r>
              <a:rPr lang="el-GR" dirty="0"/>
              <a:t>διότι σε αμφότερα ισχύει</a:t>
            </a:r>
            <a:r>
              <a:rPr lang="en-US" dirty="0"/>
              <a:t> IRR &gt; WACC = 10%.</a:t>
            </a:r>
          </a:p>
          <a:p>
            <a:pPr>
              <a:defRPr/>
            </a:pPr>
            <a:r>
              <a:rPr lang="el-GR" dirty="0"/>
              <a:t>Εάν τα σχέδια είναι αμοιβαίως αποκλειόμενα</a:t>
            </a:r>
            <a:r>
              <a:rPr lang="en-US" dirty="0"/>
              <a:t> </a:t>
            </a:r>
            <a:r>
              <a:rPr lang="el-GR" dirty="0"/>
              <a:t>αποδεχόμαστε το</a:t>
            </a:r>
            <a:r>
              <a:rPr lang="en-US" dirty="0"/>
              <a:t> S,</a:t>
            </a:r>
            <a:r>
              <a:rPr lang="el-GR" dirty="0"/>
              <a:t>επειδή</a:t>
            </a:r>
            <a:r>
              <a:rPr lang="en-US" dirty="0"/>
              <a:t> IRR</a:t>
            </a:r>
            <a:r>
              <a:rPr lang="en-US" baseline="-25000" dirty="0"/>
              <a:t>s</a:t>
            </a:r>
            <a:r>
              <a:rPr lang="en-US" dirty="0"/>
              <a:t> &gt; IRR</a:t>
            </a:r>
            <a:r>
              <a:rPr lang="en-US" baseline="-25000" dirty="0"/>
              <a:t>L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Λογική της Μεθόδου </a:t>
            </a:r>
            <a:r>
              <a:rPr lang="en-US" dirty="0"/>
              <a:t>IRR</a:t>
            </a:r>
          </a:p>
        </p:txBody>
      </p:sp>
    </p:spTree>
    <p:extLst>
      <p:ext uri="{BB962C8B-B14F-4D97-AF65-F5344CB8AC3E}">
        <p14:creationId xmlns:p14="http://schemas.microsoft.com/office/powerpoint/2010/main" val="34217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Μία γραφική απεικόνιση των</a:t>
            </a:r>
            <a:r>
              <a:rPr lang="en-US" dirty="0"/>
              <a:t> NPV</a:t>
            </a:r>
            <a:r>
              <a:rPr lang="el-GR" dirty="0"/>
              <a:t> των έργων με διαφορετικά κόστη κεφαλαίων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Προφίλ των </a:t>
            </a:r>
            <a:r>
              <a:rPr lang="en-US" dirty="0"/>
              <a:t>NPV </a:t>
            </a:r>
          </a:p>
        </p:txBody>
      </p:sp>
      <p:grpSp>
        <p:nvGrpSpPr>
          <p:cNvPr id="47" name="Group 8" descr="Table illustrating project NPVs at various different costs of capital."/>
          <p:cNvGrpSpPr>
            <a:grpSpLocks noChangeAspect="1"/>
          </p:cNvGrpSpPr>
          <p:nvPr/>
        </p:nvGrpSpPr>
        <p:grpSpPr bwMode="auto">
          <a:xfrm>
            <a:off x="814388" y="2752725"/>
            <a:ext cx="7518400" cy="2446338"/>
            <a:chOff x="513" y="1734"/>
            <a:chExt cx="4736" cy="1541"/>
          </a:xfrm>
        </p:grpSpPr>
        <p:sp>
          <p:nvSpPr>
            <p:cNvPr id="48" name="AutoShape 7"/>
            <p:cNvSpPr>
              <a:spLocks noChangeAspect="1" noChangeArrowheads="1" noTextEdit="1"/>
            </p:cNvSpPr>
            <p:nvPr/>
          </p:nvSpPr>
          <p:spPr bwMode="auto">
            <a:xfrm>
              <a:off x="513" y="1735"/>
              <a:ext cx="4736" cy="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1038" y="1734"/>
              <a:ext cx="60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WACC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1571" y="1734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2667" y="1734"/>
              <a:ext cx="41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NPV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3061" y="1835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4237" y="1734"/>
              <a:ext cx="41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NPV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4631" y="1835"/>
              <a:ext cx="8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17"/>
            <p:cNvSpPr>
              <a:spLocks noChangeArrowheads="1"/>
            </p:cNvSpPr>
            <p:nvPr/>
          </p:nvSpPr>
          <p:spPr bwMode="auto">
            <a:xfrm>
              <a:off x="1248" y="1987"/>
              <a:ext cx="11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18"/>
            <p:cNvSpPr>
              <a:spLocks noChangeArrowheads="1"/>
            </p:cNvSpPr>
            <p:nvPr/>
          </p:nvSpPr>
          <p:spPr bwMode="auto">
            <a:xfrm>
              <a:off x="1355" y="1987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2647" y="1987"/>
              <a:ext cx="33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$50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2970" y="1987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4268" y="1987"/>
              <a:ext cx="33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$40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4591" y="1987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48" y="2225"/>
              <a:ext cx="11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1355" y="222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2755" y="2225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2970" y="222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4376" y="2225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4591" y="2225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34"/>
            <p:cNvSpPr>
              <a:spLocks noChangeArrowheads="1"/>
            </p:cNvSpPr>
            <p:nvPr/>
          </p:nvSpPr>
          <p:spPr bwMode="auto">
            <a:xfrm>
              <a:off x="1140" y="2463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1355" y="246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36"/>
            <p:cNvSpPr>
              <a:spLocks noChangeArrowheads="1"/>
            </p:cNvSpPr>
            <p:nvPr/>
          </p:nvSpPr>
          <p:spPr bwMode="auto">
            <a:xfrm>
              <a:off x="2755" y="2463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37"/>
            <p:cNvSpPr>
              <a:spLocks noChangeArrowheads="1"/>
            </p:cNvSpPr>
            <p:nvPr/>
          </p:nvSpPr>
          <p:spPr bwMode="auto">
            <a:xfrm>
              <a:off x="2970" y="246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38"/>
            <p:cNvSpPr>
              <a:spLocks noChangeArrowheads="1"/>
            </p:cNvSpPr>
            <p:nvPr/>
          </p:nvSpPr>
          <p:spPr bwMode="auto">
            <a:xfrm>
              <a:off x="4376" y="2463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>
              <a:off x="4591" y="2463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40"/>
            <p:cNvSpPr>
              <a:spLocks noChangeArrowheads="1"/>
            </p:cNvSpPr>
            <p:nvPr/>
          </p:nvSpPr>
          <p:spPr bwMode="auto">
            <a:xfrm>
              <a:off x="1140" y="2701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41"/>
            <p:cNvSpPr>
              <a:spLocks noChangeArrowheads="1"/>
            </p:cNvSpPr>
            <p:nvPr/>
          </p:nvSpPr>
          <p:spPr bwMode="auto">
            <a:xfrm>
              <a:off x="1355" y="2701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42"/>
            <p:cNvSpPr>
              <a:spLocks noChangeArrowheads="1"/>
            </p:cNvSpPr>
            <p:nvPr/>
          </p:nvSpPr>
          <p:spPr bwMode="auto">
            <a:xfrm>
              <a:off x="2862" y="2701"/>
              <a:ext cx="11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43"/>
            <p:cNvSpPr>
              <a:spLocks noChangeArrowheads="1"/>
            </p:cNvSpPr>
            <p:nvPr/>
          </p:nvSpPr>
          <p:spPr bwMode="auto">
            <a:xfrm>
              <a:off x="2970" y="2701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44"/>
            <p:cNvSpPr>
              <a:spLocks noChangeArrowheads="1"/>
            </p:cNvSpPr>
            <p:nvPr/>
          </p:nvSpPr>
          <p:spPr bwMode="auto">
            <a:xfrm>
              <a:off x="4376" y="2701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>
              <a:off x="4591" y="2701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46"/>
            <p:cNvSpPr>
              <a:spLocks noChangeArrowheads="1"/>
            </p:cNvSpPr>
            <p:nvPr/>
          </p:nvSpPr>
          <p:spPr bwMode="auto">
            <a:xfrm>
              <a:off x="1140" y="2938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47"/>
            <p:cNvSpPr>
              <a:spLocks noChangeArrowheads="1"/>
            </p:cNvSpPr>
            <p:nvPr/>
          </p:nvSpPr>
          <p:spPr bwMode="auto">
            <a:xfrm>
              <a:off x="1355" y="2938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>
              <a:off x="2787" y="2938"/>
              <a:ext cx="24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(4)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49"/>
            <p:cNvSpPr>
              <a:spLocks noChangeArrowheads="1"/>
            </p:cNvSpPr>
            <p:nvPr/>
          </p:nvSpPr>
          <p:spPr bwMode="auto">
            <a:xfrm>
              <a:off x="3045" y="2938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4484" y="2938"/>
              <a:ext cx="11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51"/>
            <p:cNvSpPr>
              <a:spLocks noChangeArrowheads="1"/>
            </p:cNvSpPr>
            <p:nvPr/>
          </p:nvSpPr>
          <p:spPr bwMode="auto">
            <a:xfrm>
              <a:off x="4591" y="2938"/>
              <a:ext cx="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24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52"/>
            <p:cNvSpPr>
              <a:spLocks noChangeArrowheads="1"/>
            </p:cNvSpPr>
            <p:nvPr/>
          </p:nvSpPr>
          <p:spPr bwMode="auto">
            <a:xfrm>
              <a:off x="555" y="3178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Straight Connector 89" descr="Table illustrating project NPVs at various different costs of capital."/>
          <p:cNvCxnSpPr/>
          <p:nvPr/>
        </p:nvCxnSpPr>
        <p:spPr>
          <a:xfrm>
            <a:off x="885825" y="3152775"/>
            <a:ext cx="7353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Ανεξάρτητα Επενδυτικά Έργα</a:t>
            </a:r>
            <a:endParaRPr lang="en-US" dirty="0"/>
          </a:p>
        </p:txBody>
      </p:sp>
      <p:sp>
        <p:nvSpPr>
          <p:cNvPr id="4" name="Content Placeholder 47"/>
          <p:cNvSpPr>
            <a:spLocks noGrp="1"/>
          </p:cNvSpPr>
          <p:nvPr>
            <p:ph idx="4294967295"/>
          </p:nvPr>
        </p:nvSpPr>
        <p:spPr>
          <a:xfrm>
            <a:off x="521423" y="1682600"/>
            <a:ext cx="8275106" cy="14398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NPV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IRR always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πάντοτε οδηγούν στην ίδια απόφαση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αποδοχή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απόρριψη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για οποιοδήποτε ανεξάρτητο </a:t>
            </a:r>
            <a:r>
              <a:rPr lang="el-GR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επενδυτικό σχέδιο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defRPr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 descr="Graph illustrating accept/reject decision for any given independent project."/>
          <p:cNvGrpSpPr/>
          <p:nvPr/>
        </p:nvGrpSpPr>
        <p:grpSpPr>
          <a:xfrm>
            <a:off x="521423" y="2891482"/>
            <a:ext cx="7843616" cy="3143664"/>
            <a:chOff x="657225" y="2882900"/>
            <a:chExt cx="7843616" cy="3143664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270625" y="3338513"/>
              <a:ext cx="2085975" cy="2238375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054100" y="3328988"/>
              <a:ext cx="5235575" cy="21923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270625" y="3405188"/>
              <a:ext cx="0" cy="245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352584" y="3451225"/>
              <a:ext cx="2114362" cy="11054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 &gt; IRR</a:t>
              </a:r>
            </a:p>
            <a:p>
              <a:pPr algn="ctr" eaLnBrk="0" hangingPunct="0">
                <a:defRPr/>
              </a:pP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και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NPV &lt; 0.</a:t>
              </a:r>
            </a:p>
            <a:p>
              <a:pPr algn="ctr" eaLnBrk="0" hangingPunct="0">
                <a:defRPr/>
              </a:pP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Απορρίπτεται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57225" y="2882900"/>
              <a:ext cx="139301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NPV ($)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39038" y="5583238"/>
              <a:ext cx="961803" cy="428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 (%)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649132" y="5598242"/>
              <a:ext cx="2170467" cy="428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IRR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= 18</a:t>
              </a: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1%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5734050" y="5591175"/>
              <a:ext cx="49530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959799" y="3336925"/>
              <a:ext cx="1989328" cy="11054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IRR &gt; r</a:t>
              </a:r>
            </a:p>
            <a:p>
              <a:pPr algn="ctr" eaLnBrk="0" hangingPunct="0">
                <a:defRPr/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NPV &gt; 0</a:t>
              </a:r>
            </a:p>
            <a:p>
              <a:pPr algn="ctr" eaLnBrk="0" hangingPunct="0">
                <a:defRPr/>
              </a:pP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Αποδεκτό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014413" y="3405188"/>
              <a:ext cx="0" cy="214153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046163" y="5546725"/>
              <a:ext cx="72993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071563" y="3363913"/>
              <a:ext cx="31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2513013" y="4103688"/>
              <a:ext cx="158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3952875" y="4713288"/>
              <a:ext cx="31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5389563" y="5237163"/>
              <a:ext cx="31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6831013" y="5716588"/>
              <a:ext cx="15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6681788" y="4819650"/>
              <a:ext cx="1676742" cy="428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 = 18</a:t>
              </a: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1%</a:t>
              </a: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H="1">
              <a:off x="6334125" y="5218113"/>
              <a:ext cx="525463" cy="268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87426" y="3303588"/>
              <a:ext cx="5953124" cy="2511425"/>
              <a:chOff x="987426" y="3303588"/>
              <a:chExt cx="5953124" cy="2511425"/>
            </a:xfrm>
          </p:grpSpPr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1054100" y="3382963"/>
                <a:ext cx="5761038" cy="2352675"/>
              </a:xfrm>
              <a:custGeom>
                <a:avLst/>
                <a:gdLst>
                  <a:gd name="T0" fmla="*/ 0 w 3629"/>
                  <a:gd name="T1" fmla="*/ 0 h 2054"/>
                  <a:gd name="T2" fmla="*/ 908 w 3629"/>
                  <a:gd name="T3" fmla="*/ 48 h 2054"/>
                  <a:gd name="T4" fmla="*/ 1815 w 3629"/>
                  <a:gd name="T5" fmla="*/ 87 h 2054"/>
                  <a:gd name="T6" fmla="*/ 2720 w 3629"/>
                  <a:gd name="T7" fmla="*/ 120 h 2054"/>
                  <a:gd name="T8" fmla="*/ 3628 w 3629"/>
                  <a:gd name="T9" fmla="*/ 151 h 20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9"/>
                  <a:gd name="T16" fmla="*/ 0 h 2054"/>
                  <a:gd name="T17" fmla="*/ 3629 w 3629"/>
                  <a:gd name="T18" fmla="*/ 2054 h 20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9" h="2054">
                    <a:moveTo>
                      <a:pt x="0" y="0"/>
                    </a:moveTo>
                    <a:lnTo>
                      <a:pt x="908" y="646"/>
                    </a:lnTo>
                    <a:lnTo>
                      <a:pt x="1815" y="1178"/>
                    </a:lnTo>
                    <a:lnTo>
                      <a:pt x="2720" y="1635"/>
                    </a:lnTo>
                    <a:lnTo>
                      <a:pt x="3628" y="2053"/>
                    </a:lnTo>
                  </a:path>
                </a:pathLst>
              </a:custGeom>
              <a:noFill/>
              <a:ln w="50800" cap="rnd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>
                <a:off x="987426" y="3303588"/>
                <a:ext cx="139700" cy="1397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2339976" y="3998913"/>
                <a:ext cx="139700" cy="1397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auto">
              <a:xfrm>
                <a:off x="5311776" y="5180013"/>
                <a:ext cx="139700" cy="1397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9" name="Oval 13"/>
              <p:cNvSpPr>
                <a:spLocks noChangeArrowheads="1"/>
              </p:cNvSpPr>
              <p:nvPr/>
            </p:nvSpPr>
            <p:spPr bwMode="auto">
              <a:xfrm>
                <a:off x="3863976" y="4656138"/>
                <a:ext cx="139700" cy="1397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auto">
              <a:xfrm>
                <a:off x="6800850" y="5675313"/>
                <a:ext cx="139700" cy="1397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2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Αμοιβαίως Αποκλειόμενα Επενδυτικά Σχέδια</a:t>
            </a:r>
            <a:endParaRPr lang="en-US" dirty="0"/>
          </a:p>
        </p:txBody>
      </p:sp>
      <p:grpSp>
        <p:nvGrpSpPr>
          <p:cNvPr id="4" name="Group 91" descr="Graph illustrating when there is a conflict between NPV and IRR, and when there is no conflict. "/>
          <p:cNvGrpSpPr>
            <a:grpSpLocks/>
          </p:cNvGrpSpPr>
          <p:nvPr/>
        </p:nvGrpSpPr>
        <p:grpSpPr bwMode="auto">
          <a:xfrm>
            <a:off x="844550" y="1550988"/>
            <a:ext cx="7869681" cy="4578350"/>
            <a:chOff x="1344613" y="1550988"/>
            <a:chExt cx="7869680" cy="4578350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4438023" y="1764769"/>
              <a:ext cx="4559408" cy="11054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Εάν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r &lt; 8</a:t>
              </a: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7%:  NPV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 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 NPV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 </a:t>
              </a:r>
              <a:b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     	IRR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  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 IRR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</a:t>
              </a:r>
              <a:endPara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hangingPunct="0">
                <a:defRPr/>
              </a:pPr>
              <a:r>
                <a:rPr lang="en-US" sz="2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	        </a:t>
              </a:r>
              <a:r>
                <a:rPr lang="el-GR" sz="2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ΣΥΓΚΡΟΥΣΗ</a:t>
              </a:r>
              <a:r>
                <a:rPr lang="en-US" sz="2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221163" y="2906713"/>
              <a:ext cx="4993130" cy="11054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</a:t>
              </a: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Εάν 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 &gt;</a:t>
              </a: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l-GR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7%:  NPV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 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 NPV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 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</a:p>
            <a:p>
              <a:pPr eaLnBrk="0" hangingPunct="0">
                <a:defRPr/>
              </a:pP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       IRR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  </a:t>
              </a:r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 IRR</a:t>
              </a:r>
              <a:r>
                <a:rPr lang="en-US" sz="2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</a:t>
              </a:r>
              <a:endPara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0" hangingPunct="0">
                <a:defRPr/>
              </a:pPr>
              <a:r>
                <a:rPr lang="en-US" sz="2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  </a:t>
              </a:r>
              <a:r>
                <a:rPr lang="el-GR" sz="2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ΟΧΙ ΣΥΓΚΡΟΥΣΗ</a:t>
              </a:r>
              <a:r>
                <a:rPr lang="en-US" sz="2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grpSp>
          <p:nvGrpSpPr>
            <p:cNvPr id="7" name="Group 91"/>
            <p:cNvGrpSpPr>
              <a:grpSpLocks/>
            </p:cNvGrpSpPr>
            <p:nvPr/>
          </p:nvGrpSpPr>
          <p:grpSpPr bwMode="auto">
            <a:xfrm>
              <a:off x="1344613" y="1550988"/>
              <a:ext cx="6348413" cy="4578350"/>
              <a:chOff x="577" y="1112"/>
              <a:chExt cx="3999" cy="2884"/>
            </a:xfrm>
          </p:grpSpPr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1432" y="2131"/>
                <a:ext cx="0" cy="13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1894" y="2559"/>
                <a:ext cx="0" cy="8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2279" y="2774"/>
                <a:ext cx="0" cy="6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1328" y="3416"/>
                <a:ext cx="106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        8.7      r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77" y="1112"/>
                <a:ext cx="480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NPV</a:t>
                </a: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3931" y="3291"/>
                <a:ext cx="306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%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4113" y="3746"/>
                <a:ext cx="46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IRR</a:t>
                </a:r>
                <a:r>
                  <a:rPr lang="en-US" sz="2000" baseline="-250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2389" y="3734"/>
                <a:ext cx="46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IRR</a:t>
                </a:r>
                <a:r>
                  <a:rPr lang="en-US" sz="2000" baseline="-25000" dirty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 flipV="1">
                <a:off x="3743" y="3477"/>
                <a:ext cx="355" cy="355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2792" y="3491"/>
                <a:ext cx="125" cy="349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1213" y="1544"/>
                <a:ext cx="214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 dirty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797" y="2744"/>
                <a:ext cx="236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 dirty="0">
                    <a:solidFill>
                      <a:schemeClr val="accent3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849" y="1428"/>
                <a:ext cx="2326" cy="2171"/>
              </a:xfrm>
              <a:custGeom>
                <a:avLst/>
                <a:gdLst>
                  <a:gd name="T0" fmla="*/ 0 w 2326"/>
                  <a:gd name="T1" fmla="*/ 0 h 2171"/>
                  <a:gd name="T2" fmla="*/ 581 w 2326"/>
                  <a:gd name="T3" fmla="*/ 684 h 2171"/>
                  <a:gd name="T4" fmla="*/ 1162 w 2326"/>
                  <a:gd name="T5" fmla="*/ 1244 h 2171"/>
                  <a:gd name="T6" fmla="*/ 1744 w 2326"/>
                  <a:gd name="T7" fmla="*/ 1726 h 2171"/>
                  <a:gd name="T8" fmla="*/ 2325 w 2326"/>
                  <a:gd name="T9" fmla="*/ 2170 h 2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6"/>
                  <a:gd name="T16" fmla="*/ 0 h 2171"/>
                  <a:gd name="T17" fmla="*/ 2326 w 2326"/>
                  <a:gd name="T18" fmla="*/ 2171 h 2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6" h="2171">
                    <a:moveTo>
                      <a:pt x="0" y="0"/>
                    </a:moveTo>
                    <a:lnTo>
                      <a:pt x="581" y="684"/>
                    </a:lnTo>
                    <a:lnTo>
                      <a:pt x="1162" y="1244"/>
                    </a:lnTo>
                    <a:lnTo>
                      <a:pt x="1744" y="1726"/>
                    </a:lnTo>
                    <a:lnTo>
                      <a:pt x="2325" y="2170"/>
                    </a:lnTo>
                  </a:path>
                </a:pathLst>
              </a:custGeom>
              <a:noFill/>
              <a:ln w="50800" cap="rnd">
                <a:solidFill>
                  <a:srgbClr val="0070C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849" y="1830"/>
                <a:ext cx="2907" cy="1607"/>
              </a:xfrm>
              <a:custGeom>
                <a:avLst/>
                <a:gdLst>
                  <a:gd name="T0" fmla="*/ 0 w 2907"/>
                  <a:gd name="T1" fmla="*/ 0 h 1607"/>
                  <a:gd name="T2" fmla="*/ 581 w 2907"/>
                  <a:gd name="T3" fmla="*/ 441 h 1607"/>
                  <a:gd name="T4" fmla="*/ 1162 w 2907"/>
                  <a:gd name="T5" fmla="*/ 804 h 1607"/>
                  <a:gd name="T6" fmla="*/ 1744 w 2907"/>
                  <a:gd name="T7" fmla="*/ 1125 h 1607"/>
                  <a:gd name="T8" fmla="*/ 2325 w 2907"/>
                  <a:gd name="T9" fmla="*/ 1405 h 1607"/>
                  <a:gd name="T10" fmla="*/ 2906 w 2907"/>
                  <a:gd name="T11" fmla="*/ 1606 h 16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07"/>
                  <a:gd name="T19" fmla="*/ 0 h 1607"/>
                  <a:gd name="T20" fmla="*/ 2907 w 2907"/>
                  <a:gd name="T21" fmla="*/ 1607 h 16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07" h="1607">
                    <a:moveTo>
                      <a:pt x="0" y="0"/>
                    </a:moveTo>
                    <a:lnTo>
                      <a:pt x="581" y="441"/>
                    </a:lnTo>
                    <a:lnTo>
                      <a:pt x="1162" y="804"/>
                    </a:lnTo>
                    <a:lnTo>
                      <a:pt x="1744" y="1125"/>
                    </a:lnTo>
                    <a:lnTo>
                      <a:pt x="2325" y="1405"/>
                    </a:lnTo>
                    <a:lnTo>
                      <a:pt x="2906" y="1606"/>
                    </a:lnTo>
                  </a:path>
                </a:pathLst>
              </a:custGeom>
              <a:noFill/>
              <a:ln w="50800" cap="rnd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89"/>
              <p:cNvSpPr>
                <a:spLocks noChangeArrowheads="1"/>
              </p:cNvSpPr>
              <p:nvPr/>
            </p:nvSpPr>
            <p:spPr bwMode="auto">
              <a:xfrm>
                <a:off x="2906" y="338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1"/>
              <p:cNvSpPr>
                <a:spLocks noChangeArrowheads="1"/>
              </p:cNvSpPr>
              <p:nvPr/>
            </p:nvSpPr>
            <p:spPr bwMode="auto">
              <a:xfrm>
                <a:off x="3676" y="3381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849" y="1384"/>
                <a:ext cx="0" cy="239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849" y="3436"/>
                <a:ext cx="286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38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l-GR" dirty="0"/>
              <a:t>Βρείτε τις διαφορές των ταμειακών ροών των σχεδίων.Βλέπε διαφάνεια</a:t>
            </a:r>
            <a:r>
              <a:rPr lang="en-US" dirty="0"/>
              <a:t> 11-8.</a:t>
            </a:r>
          </a:p>
          <a:p>
            <a:pPr>
              <a:spcBef>
                <a:spcPct val="30000"/>
              </a:spcBef>
              <a:defRPr/>
            </a:pPr>
            <a:r>
              <a:rPr lang="el-GR" dirty="0"/>
              <a:t>Εισάγετε τη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</a:t>
            </a:r>
            <a:r>
              <a:rPr lang="en-US" dirty="0"/>
              <a:t>CFs </a:t>
            </a:r>
            <a:r>
              <a:rPr lang="el-GR" dirty="0"/>
              <a:t>στην</a:t>
            </a:r>
            <a:r>
              <a:rPr lang="en-US" dirty="0"/>
              <a:t> </a:t>
            </a:r>
            <a:r>
              <a:rPr lang="en-US" dirty="0" err="1"/>
              <a:t>CF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l-GR" dirty="0"/>
              <a:t>καταχωρήσατε</a:t>
            </a:r>
            <a:r>
              <a:rPr lang="en-US" dirty="0"/>
              <a:t>, </a:t>
            </a:r>
            <a:r>
              <a:rPr lang="el-GR" dirty="0"/>
              <a:t>στη συνέχεια</a:t>
            </a:r>
            <a:r>
              <a:rPr lang="en-US" dirty="0"/>
              <a:t> </a:t>
            </a:r>
            <a:r>
              <a:rPr lang="el-GR" dirty="0"/>
              <a:t>πληκτρολογήσατε το</a:t>
            </a:r>
            <a:br>
              <a:rPr lang="en-US" dirty="0"/>
            </a:br>
            <a:r>
              <a:rPr lang="en-US" dirty="0">
                <a:latin typeface="Wingdings" pitchFamily="2" charset="2"/>
              </a:rPr>
              <a:t></a:t>
            </a:r>
            <a:r>
              <a:rPr lang="en-US" dirty="0"/>
              <a:t> IRR. Crossover rate</a:t>
            </a:r>
            <a:r>
              <a:rPr lang="el-GR" dirty="0"/>
              <a:t> (κόστος κεφαλαίου όπου οι </a:t>
            </a:r>
            <a:r>
              <a:rPr lang="en-US" dirty="0"/>
              <a:t>NPV</a:t>
            </a:r>
            <a:r>
              <a:rPr lang="el-GR" dirty="0"/>
              <a:t> δύο σχεδίων είναι ίσες)</a:t>
            </a:r>
            <a:r>
              <a:rPr lang="en-US" dirty="0"/>
              <a:t> = 8</a:t>
            </a:r>
            <a:r>
              <a:rPr lang="el-GR" dirty="0"/>
              <a:t>,</a:t>
            </a:r>
            <a:r>
              <a:rPr lang="en-US" dirty="0"/>
              <a:t>68%, </a:t>
            </a:r>
            <a:r>
              <a:rPr lang="el-GR" dirty="0"/>
              <a:t>στρογγυλοποιημένο </a:t>
            </a:r>
            <a:r>
              <a:rPr lang="en-US" dirty="0"/>
              <a:t> </a:t>
            </a:r>
            <a:r>
              <a:rPr lang="el-GR" dirty="0"/>
              <a:t>σε</a:t>
            </a:r>
            <a:r>
              <a:rPr lang="en-US" dirty="0"/>
              <a:t> 8</a:t>
            </a:r>
            <a:r>
              <a:rPr lang="el-GR" dirty="0"/>
              <a:t>,</a:t>
            </a:r>
            <a:r>
              <a:rPr lang="en-US" dirty="0"/>
              <a:t>7%.</a:t>
            </a:r>
          </a:p>
          <a:p>
            <a:pPr>
              <a:spcBef>
                <a:spcPct val="30000"/>
              </a:spcBef>
              <a:defRPr/>
            </a:pPr>
            <a:r>
              <a:rPr lang="el-GR" dirty="0"/>
              <a:t>Εάν τα δύο επενδυτικά σχέδια δεν διασταυρώνονται τότε το ένα υπερτερεί του άλλου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Εύρεση του Ποσοστού </a:t>
            </a:r>
            <a:r>
              <a:rPr lang="en-US" dirty="0"/>
              <a:t>Crossover</a:t>
            </a:r>
          </a:p>
        </p:txBody>
      </p:sp>
    </p:spTree>
    <p:extLst>
      <p:ext uri="{BB962C8B-B14F-4D97-AF65-F5344CB8AC3E}">
        <p14:creationId xmlns:p14="http://schemas.microsoft.com/office/powerpoint/2010/main" val="239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Τροποποιημένος Εσωτερικός Βαθμός Απόδοσης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(MIRR)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Εσωτερικός Βαθμός Απόδοσης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(IRR)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Καθαρή Παρούσα Αξία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(NPV)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40164" y="3987178"/>
            <a:ext cx="6246081" cy="419100"/>
          </a:xfrm>
        </p:spPr>
        <p:txBody>
          <a:bodyPr>
            <a:normAutofit fontScale="77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Επανείσπραξης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Κανονική έναντι Προεξόφλησης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Πολλαπλοί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Διαφορές μεγέθους (κλίμακας)</a:t>
            </a:r>
            <a:r>
              <a:rPr lang="en-US" dirty="0"/>
              <a:t>:</a:t>
            </a:r>
            <a:r>
              <a:rPr lang="el-GR" dirty="0"/>
              <a:t>Το μικρότερο έργο απελευθερώνει κεφάλαια στο χρόνο </a:t>
            </a:r>
            <a:r>
              <a:rPr lang="en-US" dirty="0"/>
              <a:t>t=0</a:t>
            </a:r>
            <a:r>
              <a:rPr lang="el-GR" dirty="0"/>
              <a:t> για επένδυση</a:t>
            </a:r>
            <a:r>
              <a:rPr lang="en-US" dirty="0"/>
              <a:t>.</a:t>
            </a:r>
            <a:r>
              <a:rPr lang="el-GR" dirty="0"/>
              <a:t>όσο μεγαλύτερο είναι το κόστος ευκαιρίας,τόσο μεγαλύτερη είναι η αξία αυτών των κεφαλαίων,έτσι ένα υψηλό </a:t>
            </a:r>
            <a:r>
              <a:rPr lang="en-US" dirty="0"/>
              <a:t>WACC</a:t>
            </a:r>
            <a:r>
              <a:rPr lang="el-GR" dirty="0"/>
              <a:t> ευνοεί τα μικρά επενδυτικά έργα.</a:t>
            </a:r>
            <a:endParaRPr lang="en-US" dirty="0"/>
          </a:p>
          <a:p>
            <a:pPr>
              <a:defRPr/>
            </a:pPr>
            <a:r>
              <a:rPr lang="el-GR" dirty="0"/>
              <a:t>Χρονικές διαφορές</a:t>
            </a:r>
            <a:r>
              <a:rPr lang="en-US" dirty="0"/>
              <a:t>:</a:t>
            </a:r>
            <a:r>
              <a:rPr lang="el-GR" dirty="0"/>
              <a:t>Το σχέδιο με τη ταχύτερη επανείσπραξη (απόσβεση) παρέχει περισσότερες ταμειακές ροές στα πρώτα έτη για επανεπένδυση.Εάν το </a:t>
            </a:r>
            <a:r>
              <a:rPr lang="en-US" dirty="0"/>
              <a:t>WACC</a:t>
            </a:r>
            <a:r>
              <a:rPr lang="el-GR" dirty="0"/>
              <a:t> είναι υψηλό πρώϊμες ταμειακές ροές ιδιαίτερα καλές,τότε</a:t>
            </a:r>
            <a:r>
              <a:rPr lang="en-US" dirty="0"/>
              <a:t> NPV</a:t>
            </a:r>
            <a:r>
              <a:rPr lang="en-US" baseline="-25000" dirty="0"/>
              <a:t>S</a:t>
            </a:r>
            <a:r>
              <a:rPr lang="en-US" dirty="0"/>
              <a:t> &gt; NPV</a:t>
            </a:r>
            <a:r>
              <a:rPr lang="en-US" baseline="-25000" dirty="0"/>
              <a:t>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Λόγοι για τους οποίους Διασταυρώνονται τα προφίλ των </a:t>
            </a:r>
            <a:r>
              <a:rPr lang="en-US" dirty="0"/>
              <a:t>NPV</a:t>
            </a:r>
          </a:p>
        </p:txBody>
      </p:sp>
    </p:spTree>
    <p:extLst>
      <p:ext uri="{BB962C8B-B14F-4D97-AF65-F5344CB8AC3E}">
        <p14:creationId xmlns:p14="http://schemas.microsoft.com/office/powerpoint/2010/main" val="31641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" y="1280160"/>
            <a:ext cx="8046720" cy="5288280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l-GR" dirty="0"/>
              <a:t>Η μέθοδος </a:t>
            </a:r>
            <a:r>
              <a:rPr lang="en-US" dirty="0"/>
              <a:t>NPV</a:t>
            </a:r>
            <a:r>
              <a:rPr lang="el-GR" dirty="0"/>
              <a:t> προϋποθέτει ότι οι </a:t>
            </a:r>
            <a:r>
              <a:rPr lang="en-US" dirty="0"/>
              <a:t>CF</a:t>
            </a:r>
            <a:r>
              <a:rPr lang="el-GR" dirty="0"/>
              <a:t> επανεπενδύονται με</a:t>
            </a:r>
            <a:r>
              <a:rPr lang="en-US" dirty="0"/>
              <a:t> WACC.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Η Μέθοδος </a:t>
            </a:r>
            <a:r>
              <a:rPr lang="en-US" dirty="0"/>
              <a:t>IRR</a:t>
            </a:r>
            <a:r>
              <a:rPr lang="el-GR" dirty="0"/>
              <a:t> προϋποθέτει ότι οι </a:t>
            </a:r>
            <a:r>
              <a:rPr lang="en-US" dirty="0"/>
              <a:t>CF</a:t>
            </a:r>
            <a:r>
              <a:rPr lang="el-GR" dirty="0"/>
              <a:t> επενεπενδύονται με το </a:t>
            </a:r>
            <a:r>
              <a:rPr lang="en-US" dirty="0"/>
              <a:t>IRR.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Υποθέτοντας ότι οι </a:t>
            </a:r>
            <a:r>
              <a:rPr lang="en-US" dirty="0"/>
              <a:t>CF</a:t>
            </a:r>
            <a:r>
              <a:rPr lang="el-GR" dirty="0"/>
              <a:t> επενεπενδύονται με το κόσοτος κεφαλαίου είναι πιό ρεαλιστικό,έτσι η μέθοδος της </a:t>
            </a:r>
            <a:r>
              <a:rPr lang="en-US" dirty="0"/>
              <a:t>NPV</a:t>
            </a:r>
            <a:r>
              <a:rPr lang="el-GR" dirty="0"/>
              <a:t> είναι η καλύτερη.Η μέθοδος της </a:t>
            </a:r>
            <a:r>
              <a:rPr lang="en-US" dirty="0"/>
              <a:t>NPV</a:t>
            </a:r>
            <a:r>
              <a:rPr lang="el-GR" dirty="0"/>
              <a:t> θα πρέπει να χρησιμοποιείται για την επιλογή επενδυτικού έργου μεταξύ αμοιβαίως αποκλειομένων έργων.</a:t>
            </a:r>
            <a:endParaRPr lang="en-US" dirty="0"/>
          </a:p>
          <a:p>
            <a:pPr>
              <a:spcAft>
                <a:spcPts val="1800"/>
              </a:spcAft>
              <a:defRPr/>
            </a:pPr>
            <a:r>
              <a:rPr lang="el-GR" dirty="0"/>
              <a:t>Ίσως χρειάζεται ένα υβρίδιο του </a:t>
            </a:r>
            <a:r>
              <a:rPr lang="en-US" dirty="0"/>
              <a:t>IRR</a:t>
            </a:r>
            <a:r>
              <a:rPr lang="el-GR" dirty="0"/>
              <a:t> που υποθέτει ότι χρειάζεται ένα κόστος κεφαλαίου για την επενεπένδυση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Προϋποθέσεις ποσοστού επενεπένδυσης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Ναί</a:t>
            </a:r>
            <a:r>
              <a:rPr lang="en-US" dirty="0"/>
              <a:t>.</a:t>
            </a:r>
            <a:r>
              <a:rPr lang="el-GR" dirty="0"/>
              <a:t>Ο τροποποιημένος εσωτερικός βαθμός απόδοσης </a:t>
            </a:r>
            <a:r>
              <a:rPr lang="en-US" dirty="0"/>
              <a:t>(MIRR)</a:t>
            </a:r>
            <a:r>
              <a:rPr lang="el-GR" dirty="0"/>
              <a:t> είναι το προεξοφλητικό επιτόκιο που κάνει τη </a:t>
            </a:r>
            <a:r>
              <a:rPr lang="en-US" dirty="0"/>
              <a:t>PV</a:t>
            </a:r>
            <a:r>
              <a:rPr lang="el-GR" dirty="0"/>
              <a:t> της </a:t>
            </a:r>
            <a:r>
              <a:rPr lang="en-US" dirty="0"/>
              <a:t>TV</a:t>
            </a:r>
            <a:r>
              <a:rPr lang="el-GR" dirty="0"/>
              <a:t> ενός επενδυτικού σχεδίου να ισουται με τη </a:t>
            </a:r>
            <a:r>
              <a:rPr lang="en-US" dirty="0"/>
              <a:t>PV</a:t>
            </a:r>
            <a:r>
              <a:rPr lang="el-GR" dirty="0"/>
              <a:t> του κόστους.Η </a:t>
            </a:r>
            <a:r>
              <a:rPr lang="en-US" dirty="0"/>
              <a:t>TV</a:t>
            </a:r>
            <a:r>
              <a:rPr lang="el-GR" dirty="0"/>
              <a:t> βρίσκεται ανατοκίζοντας τις ταμειακές εισροές με το </a:t>
            </a:r>
            <a:r>
              <a:rPr lang="en-US" dirty="0"/>
              <a:t>WACC.</a:t>
            </a:r>
          </a:p>
          <a:p>
            <a:pPr>
              <a:defRPr/>
            </a:pPr>
            <a:r>
              <a:rPr lang="el-GR" dirty="0"/>
              <a:t>Το </a:t>
            </a:r>
            <a:r>
              <a:rPr lang="en-US" dirty="0"/>
              <a:t>MIRR</a:t>
            </a:r>
            <a:r>
              <a:rPr lang="el-GR" dirty="0"/>
              <a:t> υποθέτει ότι οι ταμειακές ροές επενεπενδύονται με το</a:t>
            </a:r>
            <a:r>
              <a:rPr lang="en-US" dirty="0"/>
              <a:t> WACC.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Διευθυντές προτιμούν το </a:t>
            </a:r>
            <a:r>
              <a:rPr lang="en-US" dirty="0"/>
              <a:t>IRR</a:t>
            </a:r>
            <a:r>
              <a:rPr lang="el-GR" dirty="0"/>
              <a:t> από τη μέθοδο της </a:t>
            </a:r>
            <a:r>
              <a:rPr lang="en-US" dirty="0"/>
              <a:t>NPV</a:t>
            </a:r>
            <a:r>
              <a:rPr lang="el-GR" dirty="0"/>
              <a:t>,υπάρχει καλύτερο μέτρο από το </a:t>
            </a:r>
            <a:r>
              <a:rPr lang="en-US" dirty="0"/>
              <a:t>IRR;</a:t>
            </a:r>
          </a:p>
        </p:txBody>
      </p:sp>
    </p:spTree>
    <p:extLst>
      <p:ext uri="{BB962C8B-B14F-4D97-AF65-F5344CB8AC3E}">
        <p14:creationId xmlns:p14="http://schemas.microsoft.com/office/powerpoint/2010/main" val="4214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Υπολογίζοντας το</a:t>
            </a:r>
            <a:r>
              <a:rPr lang="en-US" dirty="0"/>
              <a:t> MIRR</a:t>
            </a:r>
          </a:p>
        </p:txBody>
      </p:sp>
      <p:sp>
        <p:nvSpPr>
          <p:cNvPr id="40" name="Content Placeholder 46"/>
          <p:cNvSpPr>
            <a:spLocks noGrp="1"/>
          </p:cNvSpPr>
          <p:nvPr>
            <p:ph idx="4294967295"/>
          </p:nvPr>
        </p:nvSpPr>
        <p:spPr>
          <a:xfrm>
            <a:off x="624121" y="5386388"/>
            <a:ext cx="8361617" cy="885825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Excel: MIRR(CF</a:t>
            </a:r>
            <a:r>
              <a:rPr lang="en-US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,Finance_rate,Reinvest_rate)</a:t>
            </a:r>
          </a:p>
          <a:p>
            <a:pPr>
              <a:buFont typeface="Arial" charset="0"/>
              <a:buNone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Υποθέτουμε ότι αμφότερα τα επιτόκια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WACC.</a:t>
            </a:r>
          </a:p>
        </p:txBody>
      </p:sp>
      <p:grpSp>
        <p:nvGrpSpPr>
          <p:cNvPr id="4" name="Group 47" descr="Timeline illustrating how to calculate MIRR. "/>
          <p:cNvGrpSpPr>
            <a:grpSpLocks/>
          </p:cNvGrpSpPr>
          <p:nvPr/>
        </p:nvGrpSpPr>
        <p:grpSpPr bwMode="auto">
          <a:xfrm>
            <a:off x="1123950" y="1530350"/>
            <a:ext cx="6832600" cy="3513138"/>
            <a:chOff x="838194" y="1530350"/>
            <a:chExt cx="6833242" cy="3512868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473692" y="2563734"/>
              <a:ext cx="0" cy="549233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3475280" y="3106617"/>
              <a:ext cx="3016533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6645815" y="2639928"/>
              <a:ext cx="892957" cy="7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  <a:r>
                <a:rPr lang="el-GR" sz="2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>
                <a:defRPr/>
              </a:pPr>
              <a:r>
                <a:rPr lang="en-US" sz="2200" u="sng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12</a:t>
              </a:r>
              <a:r>
                <a:rPr lang="el-GR" sz="2200" u="sng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u="sng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5442377" y="2511350"/>
              <a:ext cx="698975" cy="400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3638807" y="2768505"/>
              <a:ext cx="698975" cy="400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1177951" y="2192287"/>
              <a:ext cx="987543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tabLst>
                  <a:tab pos="574675" algn="l"/>
                </a:tabLst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-100</a:t>
              </a:r>
              <a:r>
                <a:rPr lang="el-GR" sz="22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633607" y="1935132"/>
              <a:ext cx="0" cy="2746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625668" y="2071646"/>
              <a:ext cx="5486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82780" y="1530350"/>
              <a:ext cx="343075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036870" y="1716074"/>
              <a:ext cx="698975" cy="400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5316953" y="2563734"/>
              <a:ext cx="0" cy="261917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5307427" y="2828825"/>
              <a:ext cx="1189149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3464166" y="1935132"/>
              <a:ext cx="0" cy="2746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5293138" y="1935132"/>
              <a:ext cx="0" cy="2746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7123698" y="1935132"/>
              <a:ext cx="0" cy="2746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838194" y="3799441"/>
              <a:ext cx="1567700" cy="4007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 outflows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176363" y="3352660"/>
              <a:ext cx="1051659" cy="431496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-100</a:t>
              </a:r>
              <a:r>
                <a:rPr lang="el-GR" sz="2200" dirty="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chemeClr val="fol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3695963" y="3228844"/>
              <a:ext cx="2175079" cy="400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MIRR = 16</a:t>
              </a:r>
              <a:r>
                <a:rPr lang="el-GR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642595" y="3360935"/>
              <a:ext cx="913596" cy="4314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158</a:t>
              </a:r>
              <a:r>
                <a:rPr lang="el-GR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6258428" y="3799441"/>
              <a:ext cx="1413008" cy="4007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TV inflows</a:t>
              </a: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2338523" y="3570131"/>
              <a:ext cx="4115187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45"/>
            <p:cNvGrpSpPr>
              <a:grpSpLocks/>
            </p:cNvGrpSpPr>
            <p:nvPr/>
          </p:nvGrpSpPr>
          <p:grpSpPr bwMode="auto">
            <a:xfrm>
              <a:off x="2924365" y="3825699"/>
              <a:ext cx="2757747" cy="1217519"/>
              <a:chOff x="2924365" y="4063824"/>
              <a:chExt cx="2757747" cy="1217519"/>
            </a:xfrm>
          </p:grpSpPr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2924365" y="4333634"/>
                <a:ext cx="838279" cy="431496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fol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$100</a:t>
                </a: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3006923" y="4849576"/>
                <a:ext cx="2675189" cy="431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MIRR</a:t>
                </a:r>
                <a:r>
                  <a:rPr lang="en-US" sz="2200" baseline="-25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16</a:t>
                </a:r>
                <a:r>
                  <a:rPr lang="el-GR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5%</a:t>
                </a:r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>
                <a:off x="4296094" y="4120970"/>
                <a:ext cx="895434" cy="3714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4076998" y="4540037"/>
                <a:ext cx="147651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3873089" y="4063824"/>
                <a:ext cx="1784310" cy="905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$158</a:t>
                </a:r>
                <a:r>
                  <a:rPr lang="el-GR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2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 + MIRR</a:t>
                </a:r>
                <a:r>
                  <a:rPr lang="en-US" sz="2200" baseline="-25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200" baseline="30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3749943" y="4316218"/>
                <a:ext cx="381036" cy="461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6961757" y="1530350"/>
              <a:ext cx="343075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5137548" y="1530350"/>
              <a:ext cx="343075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3303814" y="1530350"/>
              <a:ext cx="343075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137110" y="2192287"/>
              <a:ext cx="735848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l-GR" sz="22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4964495" y="2192287"/>
              <a:ext cx="735848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l-GR" sz="22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6782352" y="2192287"/>
              <a:ext cx="735848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l-GR" sz="22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343066" y="3324087"/>
              <a:ext cx="6398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0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Το </a:t>
            </a:r>
            <a:r>
              <a:rPr lang="en-US" dirty="0"/>
              <a:t>MIRR </a:t>
            </a:r>
            <a:r>
              <a:rPr lang="el-GR" dirty="0"/>
              <a:t>υποθέτει ότι η επανεπένδυση γίνεται με το κόσοτς ευκαιρίας</a:t>
            </a:r>
            <a:r>
              <a:rPr lang="en-US" dirty="0"/>
              <a:t> = WACC. </a:t>
            </a:r>
            <a:r>
              <a:rPr lang="el-GR" dirty="0"/>
              <a:t>Το </a:t>
            </a:r>
            <a:r>
              <a:rPr lang="en-US" dirty="0"/>
              <a:t>MIRR</a:t>
            </a:r>
            <a:r>
              <a:rPr lang="el-GR" dirty="0"/>
              <a:t> αποφεύγει επίσης τα πολλαπλά προβλήματα που έχει το </a:t>
            </a:r>
            <a:r>
              <a:rPr lang="en-US" dirty="0"/>
              <a:t>IRR.</a:t>
            </a:r>
          </a:p>
          <a:p>
            <a:pPr>
              <a:defRPr/>
            </a:pPr>
            <a:r>
              <a:rPr lang="el-GR" dirty="0"/>
              <a:t>Οι διευθυντές αρέσκονται στις συγκρίσεις των αποδόσεων και το </a:t>
            </a:r>
            <a:r>
              <a:rPr lang="en-US" dirty="0"/>
              <a:t>MIRR</a:t>
            </a:r>
            <a:r>
              <a:rPr lang="el-GR" dirty="0"/>
              <a:t> είναι καλύτερο για αυτό από το </a:t>
            </a:r>
            <a:r>
              <a:rPr lang="en-US" dirty="0"/>
              <a:t>IRR.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χρησιμοποιείται το </a:t>
            </a:r>
            <a:r>
              <a:rPr lang="en-US" dirty="0"/>
              <a:t>MIRR</a:t>
            </a:r>
            <a:r>
              <a:rPr lang="el-GR" dirty="0"/>
              <a:t> αντί το </a:t>
            </a:r>
            <a:r>
              <a:rPr lang="en-US" dirty="0"/>
              <a:t>IRR;</a:t>
            </a:r>
          </a:p>
        </p:txBody>
      </p:sp>
    </p:spTree>
    <p:extLst>
      <p:ext uri="{BB962C8B-B14F-4D97-AF65-F5344CB8AC3E}">
        <p14:creationId xmlns:p14="http://schemas.microsoft.com/office/powerpoint/2010/main" val="6167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 αριθμός των ετών που απαιτούνται για την επενάκτηση του αρχικού κόστους της επένδυσης</a:t>
            </a:r>
            <a:r>
              <a:rPr lang="en-US" dirty="0"/>
              <a:t>, </a:t>
            </a:r>
            <a:r>
              <a:rPr lang="el-GR" dirty="0"/>
              <a:t>ή</a:t>
            </a:r>
            <a:r>
              <a:rPr lang="en-US" dirty="0"/>
              <a:t> “</a:t>
            </a:r>
            <a:r>
              <a:rPr lang="el-GR" dirty="0"/>
              <a:t>Πόσος χρόνος χρειάζεται για να πάρουμε τα χρήματά μας πίσω</a:t>
            </a:r>
            <a:r>
              <a:rPr lang="en-US" dirty="0"/>
              <a:t>”;</a:t>
            </a:r>
          </a:p>
          <a:p>
            <a:pPr>
              <a:defRPr/>
            </a:pPr>
            <a:r>
              <a:rPr lang="el-GR" dirty="0"/>
              <a:t>Υπολογίζεται προσθέτοντας τις ταμειακές έισροές του επενδυτικού σχεδίου μέχρι του σημείου όπου η συσσωρευμένη ταμειακη ροή του σχεδίου γίνει θετική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Τί είναι η Περίοδος Επανείσπραξης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798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Υπολογίζοντας τη Περίοδο Επανείσπραξης</a:t>
            </a:r>
            <a:endParaRPr lang="en-US" dirty="0"/>
          </a:p>
        </p:txBody>
      </p:sp>
      <p:grpSp>
        <p:nvGrpSpPr>
          <p:cNvPr id="26" name="Group 32" descr="Timeline illustrating how to calculate Project L's payback."/>
          <p:cNvGrpSpPr>
            <a:grpSpLocks/>
          </p:cNvGrpSpPr>
          <p:nvPr/>
        </p:nvGrpSpPr>
        <p:grpSpPr bwMode="auto">
          <a:xfrm>
            <a:off x="804068" y="1648587"/>
            <a:ext cx="7535862" cy="2284757"/>
            <a:chOff x="798513" y="1666875"/>
            <a:chExt cx="7536497" cy="2284757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798513" y="2886075"/>
              <a:ext cx="65408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r>
                <a:rPr lang="en-US" sz="2400" baseline="-250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2200" baseline="-25000" dirty="0">
                <a:solidFill>
                  <a:srgbClr val="343F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798513" y="3489325"/>
              <a:ext cx="228928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Συσσωρευμένη</a:t>
              </a:r>
              <a:endParaRPr lang="en-US" sz="2200" dirty="0">
                <a:solidFill>
                  <a:srgbClr val="343F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3426046" y="2716213"/>
              <a:ext cx="46168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265696" y="2181225"/>
              <a:ext cx="35750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99350" y="2181225"/>
              <a:ext cx="35750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6333004" y="2181225"/>
              <a:ext cx="35563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7884122" y="2181225"/>
              <a:ext cx="35404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3864233" y="2316163"/>
              <a:ext cx="53979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3424459" y="26019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4964464" y="26019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6502881" y="26019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8042885" y="26019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6134550" y="3448050"/>
              <a:ext cx="682683" cy="46230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-30</a:t>
              </a:r>
            </a:p>
          </p:txBody>
        </p:sp>
        <p:sp>
          <p:nvSpPr>
            <p:cNvPr id="40" name="Text Box 116"/>
            <p:cNvSpPr txBox="1">
              <a:spLocks noChangeArrowheads="1"/>
            </p:cNvSpPr>
            <p:nvPr/>
          </p:nvSpPr>
          <p:spPr bwMode="auto">
            <a:xfrm>
              <a:off x="874719" y="1666875"/>
              <a:ext cx="662995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Υπολογισμός της περιόδου επανείσπραξης του σχεδίου</a:t>
              </a: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 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029138" y="3489325"/>
              <a:ext cx="80334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-100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7784102" y="3489325"/>
              <a:ext cx="52903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4596133" y="3489325"/>
              <a:ext cx="6334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-90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741235" y="2886075"/>
              <a:ext cx="593775" cy="46230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3022787" y="2886075"/>
              <a:ext cx="80334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245684" y="2886075"/>
              <a:ext cx="523919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4708854" y="2886075"/>
              <a:ext cx="52903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8" name="Group 33" descr="Calculating payback for project L and project S by plugging in numbers into equation."/>
          <p:cNvGrpSpPr>
            <a:grpSpLocks/>
          </p:cNvGrpSpPr>
          <p:nvPr/>
        </p:nvGrpSpPr>
        <p:grpSpPr bwMode="auto">
          <a:xfrm>
            <a:off x="1464690" y="4430302"/>
            <a:ext cx="6700838" cy="1593850"/>
            <a:chOff x="1095375" y="4314825"/>
            <a:chExt cx="6700838" cy="1593850"/>
          </a:xfrm>
        </p:grpSpPr>
        <p:sp>
          <p:nvSpPr>
            <p:cNvPr id="49" name="Text Box 120"/>
            <p:cNvSpPr txBox="1">
              <a:spLocks noChangeArrowheads="1"/>
            </p:cNvSpPr>
            <p:nvPr/>
          </p:nvSpPr>
          <p:spPr bwMode="auto">
            <a:xfrm>
              <a:off x="1095375" y="4338638"/>
              <a:ext cx="6700838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1319213" algn="l"/>
                </a:tabLst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Payback</a:t>
              </a:r>
              <a:r>
                <a:rPr lang="en-US" sz="2400" baseline="-250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= 2 +       /</a:t>
              </a:r>
            </a:p>
            <a:p>
              <a:pPr>
                <a:spcBef>
                  <a:spcPct val="50000"/>
                </a:spcBef>
                <a:tabLst>
                  <a:tab pos="1319213" algn="l"/>
                </a:tabLst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= 2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375 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έτη</a:t>
              </a:r>
              <a:endParaRPr lang="en-US" sz="2400" dirty="0">
                <a:solidFill>
                  <a:srgbClr val="343F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  <a:tabLst>
                  <a:tab pos="1319213" algn="l"/>
                </a:tabLst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Payback</a:t>
              </a:r>
              <a:r>
                <a:rPr lang="en-US" sz="2400" baseline="-250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= 1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 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έτη</a:t>
              </a:r>
              <a:endParaRPr lang="en-US" sz="2400" dirty="0">
                <a:solidFill>
                  <a:srgbClr val="343F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3215305" y="4314825"/>
              <a:ext cx="528991" cy="46230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3916363" y="4314825"/>
              <a:ext cx="593725" cy="46230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9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Προεξοφλουμένη Περίοδος Επανείσπραξης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49" y="1679576"/>
            <a:ext cx="7886700" cy="669925"/>
          </a:xfrm>
        </p:spPr>
        <p:txBody>
          <a:bodyPr/>
          <a:lstStyle/>
          <a:p>
            <a:pPr marL="0">
              <a:spcBef>
                <a:spcPct val="50000"/>
              </a:spcBef>
              <a:buFont typeface="Arial" charset="0"/>
              <a:buNone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Χρησιμοποιεί προεξοφλημένες ταμειακές ροές αντί πρωτογενείς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CF.</a:t>
            </a:r>
          </a:p>
        </p:txBody>
      </p:sp>
      <p:grpSp>
        <p:nvGrpSpPr>
          <p:cNvPr id="5" name="Group 56" descr="Timeline and equation depicting how to calculate project L's discounted payback."/>
          <p:cNvGrpSpPr>
            <a:grpSpLocks/>
          </p:cNvGrpSpPr>
          <p:nvPr/>
        </p:nvGrpSpPr>
        <p:grpSpPr bwMode="auto">
          <a:xfrm>
            <a:off x="590550" y="2303463"/>
            <a:ext cx="7941993" cy="3303932"/>
            <a:chOff x="590550" y="2303463"/>
            <a:chExt cx="7941993" cy="3303932"/>
          </a:xfrm>
        </p:grpSpPr>
        <p:sp>
          <p:nvSpPr>
            <p:cNvPr id="6" name="Text Box 120"/>
            <p:cNvSpPr txBox="1">
              <a:spLocks noChangeArrowheads="1"/>
            </p:cNvSpPr>
            <p:nvPr/>
          </p:nvSpPr>
          <p:spPr bwMode="auto">
            <a:xfrm>
              <a:off x="590550" y="5140325"/>
              <a:ext cx="7181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1319213" algn="l"/>
                </a:tabLst>
                <a:defRPr/>
              </a:pP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Προεξ.Επαν.</a:t>
              </a:r>
              <a:r>
                <a:rPr lang="en-US" sz="2400" baseline="-250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2 +             /               = 2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years</a:t>
              </a:r>
            </a:p>
          </p:txBody>
        </p: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3469617" y="5145088"/>
              <a:ext cx="956993" cy="46230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4640262" y="5145088"/>
              <a:ext cx="1036637" cy="462307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90550" y="3008313"/>
              <a:ext cx="654025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r>
                <a:rPr lang="en-US" sz="2400" baseline="-250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2200" baseline="-25000" dirty="0">
                <a:solidFill>
                  <a:srgbClr val="343F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590550" y="4148138"/>
              <a:ext cx="2289088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Συσσωρευμένη</a:t>
              </a:r>
              <a:endParaRPr lang="en-US" sz="2200" dirty="0">
                <a:solidFill>
                  <a:srgbClr val="343F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217863" y="2838450"/>
              <a:ext cx="46164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57525" y="2303463"/>
              <a:ext cx="35401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591050" y="2303463"/>
              <a:ext cx="35401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26163" y="2303463"/>
              <a:ext cx="35747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675563" y="2303463"/>
              <a:ext cx="35747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6013" y="24384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216275" y="272415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>
              <a:off x="4756150" y="272415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9"/>
            <p:cNvSpPr>
              <a:spLocks noChangeShapeType="1"/>
            </p:cNvSpPr>
            <p:nvPr/>
          </p:nvSpPr>
          <p:spPr bwMode="auto">
            <a:xfrm>
              <a:off x="6296025" y="272415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40"/>
            <p:cNvSpPr>
              <a:spLocks noChangeShapeType="1"/>
            </p:cNvSpPr>
            <p:nvPr/>
          </p:nvSpPr>
          <p:spPr bwMode="auto">
            <a:xfrm>
              <a:off x="7834313" y="272415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44"/>
            <p:cNvSpPr>
              <a:spLocks noChangeArrowheads="1"/>
            </p:cNvSpPr>
            <p:nvPr/>
          </p:nvSpPr>
          <p:spPr bwMode="auto">
            <a:xfrm>
              <a:off x="5897995" y="4148138"/>
              <a:ext cx="1059585" cy="46230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-41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820988" y="4148138"/>
              <a:ext cx="8032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-100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7575550" y="4148138"/>
              <a:ext cx="956993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4387850" y="4148138"/>
              <a:ext cx="1059585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-90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7532688" y="3008313"/>
              <a:ext cx="609600" cy="4619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2814638" y="3008313"/>
              <a:ext cx="8032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-100</a:t>
              </a: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037263" y="3008313"/>
              <a:ext cx="5238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500563" y="3008313"/>
              <a:ext cx="5238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3625850" y="2463800"/>
              <a:ext cx="714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590550" y="3578225"/>
              <a:ext cx="1490793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 of CF</a:t>
              </a:r>
              <a:r>
                <a:rPr lang="en-US" sz="2400" baseline="-250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2200" baseline="-25000" dirty="0">
                <a:solidFill>
                  <a:srgbClr val="343F5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822575" y="3578225"/>
              <a:ext cx="803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-100</a:t>
              </a: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4660900" y="3578225"/>
              <a:ext cx="78547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6037263" y="3578225"/>
              <a:ext cx="956993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583487" y="3578225"/>
              <a:ext cx="949055" cy="462307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l-GR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343F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9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911" y="1280160"/>
            <a:ext cx="7910439" cy="51487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Πλεονεκτήματα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l-GR" dirty="0"/>
              <a:t>    </a:t>
            </a:r>
            <a:r>
              <a:rPr lang="en-US" dirty="0"/>
              <a:t>.</a:t>
            </a:r>
            <a:r>
              <a:rPr lang="el-GR" dirty="0"/>
              <a:t> Παρέχει μία ένδειξη για το κίνδυνο και τη ρευστότητα ενός έργου.</a:t>
            </a:r>
            <a:endParaRPr lang="en-US" dirty="0"/>
          </a:p>
          <a:p>
            <a:pPr lvl="1">
              <a:defRPr/>
            </a:pPr>
            <a:r>
              <a:rPr lang="el-GR" dirty="0"/>
              <a:t>Εύκολο</a:t>
            </a:r>
            <a:r>
              <a:rPr lang="en-US" dirty="0"/>
              <a:t> </a:t>
            </a:r>
            <a:r>
              <a:rPr lang="el-GR" dirty="0"/>
              <a:t>στη κατανόηση και στον υπολογισμό του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dirty="0"/>
              <a:t>Μειονεκτήματα</a:t>
            </a:r>
            <a:endParaRPr lang="en-US" dirty="0"/>
          </a:p>
          <a:p>
            <a:pPr lvl="1">
              <a:defRPr/>
            </a:pPr>
            <a:r>
              <a:rPr lang="el-GR" dirty="0"/>
              <a:t>Αγνοεί τη χρονική αξία του χρήματος</a:t>
            </a:r>
            <a:r>
              <a:rPr lang="en-US" dirty="0"/>
              <a:t> (TVM).</a:t>
            </a:r>
          </a:p>
          <a:p>
            <a:pPr lvl="1">
              <a:defRPr/>
            </a:pPr>
            <a:r>
              <a:rPr lang="el-GR" dirty="0"/>
              <a:t>Αγνοεί τις ταμειακές ροές που συμβαίνουν μετά τη περίοδο αποπληρωμής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l-GR" dirty="0"/>
              <a:t>Καμμία σχέση μεταξύ μιάς δεδομένης επανείσπραξης και της μεγιστοποίησης του πλούτου των επενδυτών</a:t>
            </a:r>
            <a:r>
              <a:rPr lang="en-US" dirty="0"/>
              <a:t>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dirty="0"/>
              <a:t>Η προεξοφλουμένη επανείσπραξη λαμβάνει υπ’όψη τη </a:t>
            </a:r>
            <a:r>
              <a:rPr lang="en-US" dirty="0"/>
              <a:t>TVM</a:t>
            </a:r>
            <a:r>
              <a:rPr lang="el-GR" dirty="0"/>
              <a:t> αλλά παραμένουν άλλα 2 ελαττώματα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και Μειονεκτήματα Επανείσπραξης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Βρείτε τη </a:t>
            </a:r>
            <a:r>
              <a:rPr lang="en-US" dirty="0"/>
              <a:t>NPV </a:t>
            </a:r>
            <a:r>
              <a:rPr lang="el-GR" dirty="0"/>
              <a:t> και το </a:t>
            </a:r>
            <a:r>
              <a:rPr lang="en-US" dirty="0"/>
              <a:t>IRR</a:t>
            </a:r>
            <a:r>
              <a:rPr lang="el-GR" dirty="0"/>
              <a:t> του</a:t>
            </a:r>
            <a:r>
              <a:rPr lang="en-US" dirty="0"/>
              <a:t> </a:t>
            </a:r>
            <a:r>
              <a:rPr lang="el-GR" dirty="0"/>
              <a:t>σχεδίου </a:t>
            </a:r>
            <a:r>
              <a:rPr lang="en-US" dirty="0"/>
              <a:t>P</a:t>
            </a:r>
          </a:p>
        </p:txBody>
      </p:sp>
      <p:sp>
        <p:nvSpPr>
          <p:cNvPr id="4" name="Rectangle 3" descr="The cash flow values are: CF 0 = -$800, CF1 = $5000, and CF2 = -$5000. "/>
          <p:cNvSpPr txBox="1">
            <a:spLocks noChangeArrowheads="1"/>
          </p:cNvSpPr>
          <p:nvPr/>
        </p:nvSpPr>
        <p:spPr bwMode="auto">
          <a:xfrm>
            <a:off x="604838" y="1593850"/>
            <a:ext cx="76152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defRPr/>
            </a:pPr>
            <a:r>
              <a:rPr lang="el-GR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σχέδιο</a:t>
            </a: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 </a:t>
            </a:r>
            <a:r>
              <a:rPr lang="el-GR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έχει ταμ.ροές</a:t>
            </a: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l-GR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σε</a:t>
            </a: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000s):  CF</a:t>
            </a:r>
            <a:r>
              <a:rPr lang="en-US" sz="2600" baseline="-250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b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-$800, CF</a:t>
            </a:r>
            <a:r>
              <a:rPr lang="en-US" sz="2600" baseline="-250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$5</a:t>
            </a:r>
            <a:r>
              <a:rPr lang="el-GR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000, and CF</a:t>
            </a:r>
            <a:r>
              <a:rPr lang="en-US" sz="2600" baseline="-250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-$5</a:t>
            </a:r>
            <a:r>
              <a:rPr lang="el-GR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2600" dirty="0">
                <a:solidFill>
                  <a:srgbClr val="343F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000.</a:t>
            </a:r>
          </a:p>
        </p:txBody>
      </p:sp>
      <p:grpSp>
        <p:nvGrpSpPr>
          <p:cNvPr id="5" name="Group 19" descr="Timeline illustrating how to calculate project P's NPV and IRR."/>
          <p:cNvGrpSpPr>
            <a:grpSpLocks/>
          </p:cNvGrpSpPr>
          <p:nvPr/>
        </p:nvGrpSpPr>
        <p:grpSpPr bwMode="auto">
          <a:xfrm>
            <a:off x="1524283" y="2783627"/>
            <a:ext cx="7245350" cy="1265238"/>
            <a:chOff x="576" y="1296"/>
            <a:chExt cx="4564" cy="797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576" y="1776"/>
              <a:ext cx="355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-800                      5</a:t>
              </a:r>
              <a:r>
                <a:rPr lang="el-GR" sz="22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000                    -5</a:t>
              </a:r>
              <a:r>
                <a:rPr lang="el-GR" sz="22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000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720" y="1296"/>
              <a:ext cx="318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0                           1                            2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704" y="1805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41" y="1584"/>
              <a:ext cx="0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842" y="1670"/>
              <a:ext cx="28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083" y="1458"/>
              <a:ext cx="11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WACC = 10%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2277" y="1584"/>
              <a:ext cx="0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714" y="1584"/>
              <a:ext cx="0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01849" y="4262329"/>
            <a:ext cx="751822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Εισάγετε τις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CFs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στη καταχώρηση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CFLO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του υπολογιστή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Εισάγετε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I/YR = 10.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NPV = -$386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 =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ΛΑΘΟΣ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Γιατί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141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Ανάλυση πιθανών προσθηκών στα πάγια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Μακροπρόθεσμες αποφάσεις</a:t>
            </a:r>
            <a:r>
              <a:rPr lang="en-US" dirty="0"/>
              <a:t>; </a:t>
            </a:r>
            <a:r>
              <a:rPr lang="el-GR" dirty="0"/>
              <a:t>Περιλαμβάνουν μεγάλες δαπάνες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Πολύ σημαντικό για το μέλλον της εταιρείας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Τί είναι ο Προϋπολογισμός Κεφαλαίου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0B4497-FF74-492C-9C4E-2EEF0E04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28"/>
            <a:ext cx="9144000" cy="63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Σε πολύ χαμηλά προεξοφλητικά επιτόκια</a:t>
            </a:r>
            <a:r>
              <a:rPr lang="en-US" dirty="0"/>
              <a:t>, </a:t>
            </a:r>
            <a:r>
              <a:rPr lang="el-GR" dirty="0"/>
              <a:t>η</a:t>
            </a:r>
            <a:r>
              <a:rPr lang="en-US" dirty="0"/>
              <a:t> PV </a:t>
            </a:r>
            <a:r>
              <a:rPr lang="el-GR" dirty="0"/>
              <a:t>της</a:t>
            </a:r>
            <a:r>
              <a:rPr lang="en-US" dirty="0"/>
              <a:t> CF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είναι μεγάλη και αρνητική</a:t>
            </a:r>
            <a:r>
              <a:rPr lang="en-US" dirty="0"/>
              <a:t>, </a:t>
            </a:r>
            <a:r>
              <a:rPr lang="el-GR" dirty="0"/>
              <a:t>έτσι</a:t>
            </a:r>
            <a:r>
              <a:rPr lang="en-US" dirty="0"/>
              <a:t> NPV &lt; 0.</a:t>
            </a:r>
          </a:p>
          <a:p>
            <a:pPr>
              <a:defRPr/>
            </a:pPr>
            <a:r>
              <a:rPr lang="el-GR" dirty="0"/>
              <a:t>Σε πολύ υψηλά προεξοφλητικά επιτόκια</a:t>
            </a:r>
            <a:r>
              <a:rPr lang="en-US" dirty="0"/>
              <a:t>,</a:t>
            </a:r>
            <a:r>
              <a:rPr lang="el-GR" dirty="0"/>
              <a:t>η</a:t>
            </a:r>
            <a:r>
              <a:rPr lang="en-US" dirty="0"/>
              <a:t> PV </a:t>
            </a:r>
            <a:r>
              <a:rPr lang="el-GR" dirty="0"/>
              <a:t>αμφότερων των</a:t>
            </a:r>
            <a:r>
              <a:rPr lang="en-US" dirty="0"/>
              <a:t> CF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CF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είναι χαμηλές</a:t>
            </a:r>
            <a:r>
              <a:rPr lang="en-US" dirty="0"/>
              <a:t>, </a:t>
            </a:r>
            <a:r>
              <a:rPr lang="el-GR" dirty="0"/>
              <a:t>έτσι</a:t>
            </a:r>
            <a:r>
              <a:rPr lang="en-US" dirty="0"/>
              <a:t> CF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l-GR" dirty="0"/>
              <a:t>μονοπωλεί</a:t>
            </a:r>
            <a:r>
              <a:rPr lang="en-US" dirty="0"/>
              <a:t> </a:t>
            </a:r>
            <a:r>
              <a:rPr lang="el-GR" dirty="0"/>
              <a:t>και πάλι</a:t>
            </a:r>
            <a:r>
              <a:rPr lang="en-US" dirty="0"/>
              <a:t> NPV &lt; 0.</a:t>
            </a:r>
          </a:p>
          <a:p>
            <a:pPr>
              <a:defRPr/>
            </a:pPr>
            <a:r>
              <a:rPr lang="el-GR" dirty="0"/>
              <a:t>Στο μεταξύ</a:t>
            </a:r>
            <a:r>
              <a:rPr lang="en-US" dirty="0"/>
              <a:t>, </a:t>
            </a:r>
            <a:r>
              <a:rPr lang="el-GR" dirty="0"/>
              <a:t>το προεξοφλητικό επιτόκιο πλησιάζει το</a:t>
            </a:r>
            <a:r>
              <a:rPr lang="en-US" dirty="0"/>
              <a:t> CF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πιό δύσκολο από το</a:t>
            </a:r>
            <a:r>
              <a:rPr lang="en-US" dirty="0"/>
              <a:t> CF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l-GR" dirty="0"/>
              <a:t>έτσι</a:t>
            </a:r>
            <a:r>
              <a:rPr lang="en-US" dirty="0"/>
              <a:t> NPV &gt; 0.</a:t>
            </a:r>
          </a:p>
          <a:p>
            <a:pPr>
              <a:defRPr/>
            </a:pPr>
            <a:r>
              <a:rPr lang="el-GR" dirty="0"/>
              <a:t>Αποτέλεσμα</a:t>
            </a:r>
            <a:r>
              <a:rPr lang="en-US" dirty="0"/>
              <a:t>: 2 IRR.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υπάρχουν πολλά</a:t>
            </a:r>
            <a:r>
              <a:rPr lang="en-US" dirty="0"/>
              <a:t> IRR</a:t>
            </a:r>
          </a:p>
        </p:txBody>
      </p:sp>
    </p:spTree>
    <p:extLst>
      <p:ext uri="{BB962C8B-B14F-4D97-AF65-F5344CB8AC3E}">
        <p14:creationId xmlns:p14="http://schemas.microsoft.com/office/powerpoint/2010/main" val="11084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Όταν υπάρχουν μη φυσιολογικές</a:t>
            </a:r>
            <a:r>
              <a:rPr lang="en-US" dirty="0"/>
              <a:t> CF </a:t>
            </a:r>
            <a:r>
              <a:rPr lang="el-GR" dirty="0"/>
              <a:t>και περισσότερα από ένα</a:t>
            </a:r>
            <a:r>
              <a:rPr lang="en-US" dirty="0"/>
              <a:t> IRR,</a:t>
            </a:r>
            <a:r>
              <a:rPr lang="el-GR" dirty="0"/>
              <a:t>χρησιμοποιούμε το </a:t>
            </a:r>
            <a:r>
              <a:rPr lang="en-US" dirty="0"/>
              <a:t> MIRR.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/>
              <a:t>PV </a:t>
            </a:r>
            <a:r>
              <a:rPr lang="el-GR" dirty="0"/>
              <a:t>των ταμ.εκροών</a:t>
            </a:r>
            <a:r>
              <a:rPr lang="en-US" dirty="0"/>
              <a:t> @ 10% = -$4</a:t>
            </a:r>
            <a:r>
              <a:rPr lang="el-GR" dirty="0"/>
              <a:t>.</a:t>
            </a:r>
            <a:r>
              <a:rPr lang="en-US" dirty="0"/>
              <a:t>932</a:t>
            </a:r>
            <a:r>
              <a:rPr lang="el-GR" dirty="0"/>
              <a:t>,</a:t>
            </a:r>
            <a:r>
              <a:rPr lang="en-US" dirty="0"/>
              <a:t>2314.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/>
              <a:t>TV </a:t>
            </a:r>
            <a:r>
              <a:rPr lang="el-GR" dirty="0"/>
              <a:t>των ταμ.εισροών</a:t>
            </a:r>
            <a:r>
              <a:rPr lang="en-US" dirty="0"/>
              <a:t> @ 10% = $5</a:t>
            </a:r>
            <a:r>
              <a:rPr lang="el-GR" dirty="0"/>
              <a:t>.</a:t>
            </a:r>
            <a:r>
              <a:rPr lang="en-US" dirty="0"/>
              <a:t>500.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/>
              <a:t>MIRR = 5</a:t>
            </a:r>
            <a:r>
              <a:rPr lang="el-GR" dirty="0"/>
              <a:t>,</a:t>
            </a:r>
            <a:r>
              <a:rPr lang="en-US" dirty="0"/>
              <a:t>6%.</a:t>
            </a:r>
          </a:p>
          <a:p>
            <a:pPr>
              <a:defRPr/>
            </a:pPr>
            <a:r>
              <a:rPr lang="el-GR" dirty="0"/>
              <a:t>Δεν αποδεχόμαστε το έργο</a:t>
            </a:r>
            <a:r>
              <a:rPr lang="en-US" dirty="0"/>
              <a:t> P.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/>
              <a:t>NPV = -$386</a:t>
            </a:r>
            <a:r>
              <a:rPr lang="el-GR" dirty="0"/>
              <a:t>,</a:t>
            </a:r>
            <a:r>
              <a:rPr lang="en-US" dirty="0"/>
              <a:t>78 &lt; 0.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/>
              <a:t>MIRR = 5</a:t>
            </a:r>
            <a:r>
              <a:rPr lang="el-GR" dirty="0"/>
              <a:t>,</a:t>
            </a:r>
            <a:r>
              <a:rPr lang="en-US" dirty="0"/>
              <a:t>6% &lt; WACC = 10%.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Πότε να χρησιμοποιήσετε το </a:t>
            </a:r>
            <a:r>
              <a:rPr lang="en-US" dirty="0"/>
              <a:t>MIRR</a:t>
            </a:r>
            <a:r>
              <a:rPr lang="el-GR" dirty="0"/>
              <a:t> αντί του </a:t>
            </a:r>
            <a:r>
              <a:rPr lang="en-US" dirty="0"/>
              <a:t>IRR;  </a:t>
            </a:r>
            <a:r>
              <a:rPr lang="el-GR" dirty="0"/>
              <a:t>Αποδοχή του έργου</a:t>
            </a:r>
            <a:r>
              <a:rPr lang="en-US" dirty="0"/>
              <a:t> P;</a:t>
            </a:r>
          </a:p>
        </p:txBody>
      </p:sp>
    </p:spTree>
    <p:extLst>
      <p:ext uri="{BB962C8B-B14F-4D97-AF65-F5344CB8AC3E}">
        <p14:creationId xmlns:p14="http://schemas.microsoft.com/office/powerpoint/2010/main" val="13664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Κεφαλαίου</a:t>
            </a:r>
            <a:r>
              <a:rPr lang="en-US" dirty="0"/>
              <a:t> 11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Υπολογισμός των</a:t>
            </a:r>
            <a:r>
              <a:rPr lang="en-US" dirty="0"/>
              <a:t> CFs (</a:t>
            </a:r>
            <a:r>
              <a:rPr lang="el-GR" dirty="0"/>
              <a:t>εισροές</a:t>
            </a:r>
            <a:r>
              <a:rPr lang="en-US" dirty="0"/>
              <a:t> &amp; </a:t>
            </a:r>
            <a:r>
              <a:rPr lang="el-GR" dirty="0"/>
              <a:t>εκροές</a:t>
            </a:r>
            <a:r>
              <a:rPr lang="en-US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Αξιολογήσατε την επικινδυνότητα των</a:t>
            </a:r>
            <a:r>
              <a:rPr lang="en-US" dirty="0"/>
              <a:t> CFs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Προσδιορίσατε το κατάλληλο κόστος κεφαλαίου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Βέίτε τη</a:t>
            </a:r>
            <a:r>
              <a:rPr lang="en-US" dirty="0"/>
              <a:t> NPV </a:t>
            </a:r>
            <a:r>
              <a:rPr lang="el-GR" dirty="0"/>
              <a:t>και</a:t>
            </a:r>
            <a:r>
              <a:rPr lang="en-US" dirty="0"/>
              <a:t>/</a:t>
            </a:r>
            <a:r>
              <a:rPr lang="el-GR" dirty="0"/>
              <a:t>ή το</a:t>
            </a:r>
            <a:r>
              <a:rPr lang="en-US" dirty="0"/>
              <a:t> IRR.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Αποδοχή εάν</a:t>
            </a:r>
            <a:r>
              <a:rPr lang="en-US" dirty="0"/>
              <a:t> NPV &gt; 0 </a:t>
            </a:r>
            <a:r>
              <a:rPr lang="el-GR" dirty="0"/>
              <a:t>και</a:t>
            </a:r>
            <a:r>
              <a:rPr lang="en-US" dirty="0"/>
              <a:t>/</a:t>
            </a:r>
            <a:r>
              <a:rPr lang="el-GR" dirty="0"/>
              <a:t>ή</a:t>
            </a:r>
            <a:r>
              <a:rPr lang="en-US" dirty="0"/>
              <a:t> IRR &gt; WACC.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Βήματα στο Προϋπολογισμό Κεφαλαίου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Ανεξάρτητα έργα</a:t>
            </a:r>
            <a:r>
              <a:rPr lang="en-US" dirty="0"/>
              <a:t>: </a:t>
            </a:r>
            <a:r>
              <a:rPr lang="el-GR" dirty="0"/>
              <a:t>Εάν οι ταμειακές ροές του ενός δεν επηρεάζονται από την αποδοχή του άλλου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Αμοιβαίως αποκλειόμενα</a:t>
            </a:r>
            <a:r>
              <a:rPr lang="en-US" dirty="0"/>
              <a:t>:</a:t>
            </a:r>
            <a:r>
              <a:rPr lang="el-GR" dirty="0"/>
              <a:t>Εάν οι ταμειακές ροές του ενός μπορεί να επηρεάζονται αρνητικά από την αποδοχή του άλλου</a:t>
            </a:r>
            <a:r>
              <a:rPr lang="en-US" dirty="0"/>
              <a:t> 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Ποιά είναι η διαφορά μεταξύ ανεξάρτητων και αμοιβαίως αποκλειομένων επενδύσεων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031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Κανονικές ταμειακές ροές</a:t>
            </a:r>
            <a:r>
              <a:rPr lang="en-US" dirty="0"/>
              <a:t>: </a:t>
            </a:r>
            <a:r>
              <a:rPr lang="el-GR" dirty="0"/>
              <a:t>Κόστος</a:t>
            </a:r>
            <a:r>
              <a:rPr lang="en-US" dirty="0"/>
              <a:t> (</a:t>
            </a:r>
            <a:r>
              <a:rPr lang="el-GR" dirty="0"/>
              <a:t>αρνητική</a:t>
            </a:r>
            <a:r>
              <a:rPr lang="en-US" dirty="0"/>
              <a:t> CF) </a:t>
            </a:r>
            <a:r>
              <a:rPr lang="el-GR" dirty="0"/>
              <a:t>που ακολουθείται από μία σειρά θετικών ταμειακών ροών</a:t>
            </a:r>
            <a:r>
              <a:rPr lang="en-US" dirty="0"/>
              <a:t>.</a:t>
            </a:r>
            <a:r>
              <a:rPr lang="el-GR" dirty="0"/>
              <a:t>Μία αλλαγή προσήμων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Μή κανονικές ταμειακές ροές</a:t>
            </a:r>
            <a:r>
              <a:rPr lang="en-US" dirty="0"/>
              <a:t>: </a:t>
            </a:r>
            <a:r>
              <a:rPr lang="el-GR" dirty="0"/>
              <a:t>Δύο ή περισσότερες αλλαγές προσήμων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l-GR" dirty="0"/>
              <a:t>Πιό κοινή</a:t>
            </a:r>
            <a:r>
              <a:rPr lang="en-US" dirty="0"/>
              <a:t>: </a:t>
            </a:r>
            <a:r>
              <a:rPr lang="el-GR" dirty="0"/>
              <a:t>Κόστος</a:t>
            </a:r>
            <a:r>
              <a:rPr lang="en-US" dirty="0"/>
              <a:t> (</a:t>
            </a:r>
            <a:r>
              <a:rPr lang="el-GR" dirty="0"/>
              <a:t>αρνητική</a:t>
            </a:r>
            <a:r>
              <a:rPr lang="en-US" dirty="0"/>
              <a:t> CF), </a:t>
            </a:r>
            <a:r>
              <a:rPr lang="el-GR" dirty="0"/>
              <a:t>μετά σειρά θετικών </a:t>
            </a:r>
            <a:r>
              <a:rPr lang="en-US" dirty="0"/>
              <a:t>CF</a:t>
            </a:r>
            <a:r>
              <a:rPr lang="el-GR" dirty="0"/>
              <a:t>,μετά κόστος για το κλείσιμο του έργου</a:t>
            </a:r>
            <a:r>
              <a:rPr lang="en-US" dirty="0"/>
              <a:t>.</a:t>
            </a:r>
            <a:r>
              <a:rPr lang="el-GR" dirty="0"/>
              <a:t>Στα παραδείγματα περιλαμβάνονται πυρηνικοί σταθμοί παραγωγής ενέργειας,ορυχεία κλπ.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Ποιά είναι η διαφορά μεταξύ κανονικών και μή κανονικών ταμειακών ροών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68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Άθροισμα των παρουσών αξιών όλων των ταμειακών εισροών και εκροών ενός επενδυτικού έργου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Καθαρή Παρούσα Αξία</a:t>
            </a:r>
            <a:r>
              <a:rPr lang="en-US" dirty="0"/>
              <a:t> (NPV)</a:t>
            </a:r>
          </a:p>
        </p:txBody>
      </p:sp>
      <p:graphicFrame>
        <p:nvGraphicFramePr>
          <p:cNvPr id="4" name="Object 4" descr="Formula for calculating the net present value (NPV)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280835"/>
              </p:ext>
            </p:extLst>
          </p:nvPr>
        </p:nvGraphicFramePr>
        <p:xfrm>
          <a:off x="2220333" y="2800390"/>
          <a:ext cx="4703331" cy="1699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193760" imgH="431640" progId="Equation.3">
                  <p:embed/>
                </p:oleObj>
              </mc:Choice>
              <mc:Fallback>
                <p:oleObj name="Equation" r:id="rId3" imgW="1193760" imgH="431640" progId="Equation.3">
                  <p:embed/>
                  <p:pic>
                    <p:nvPicPr>
                      <p:cNvPr id="0" name="Picture 2" descr="Formula for calculating the net present value (NPV)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333" y="2800390"/>
                        <a:ext cx="4703331" cy="16991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2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graphicFrame>
        <p:nvGraphicFramePr>
          <p:cNvPr id="7" name="Table 6" descr="Table illustrating cash flows for Project L and Project S, and the difference between CFL and CF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64090"/>
              </p:ext>
            </p:extLst>
          </p:nvPr>
        </p:nvGraphicFramePr>
        <p:xfrm>
          <a:off x="1753095" y="2118909"/>
          <a:ext cx="550411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Ταμειακές</a:t>
                      </a:r>
                      <a:r>
                        <a:rPr lang="el-GR" sz="2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Ροές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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62013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-100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62013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-100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796925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62013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62013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796925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-60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62013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62013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796925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62013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62013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796925" algn="dec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26928" y="1609374"/>
            <a:ext cx="53335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fontAlgn="base" hangingPunct="0">
              <a:lnSpc>
                <a:spcPct val="90000"/>
              </a:lnSpc>
              <a:spcAft>
                <a:spcPts val="1200"/>
              </a:spcAft>
              <a:buSzPct val="150000"/>
              <a:defRPr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υπό εξέταση επενδυτικά έργα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998" y="5340808"/>
            <a:ext cx="6740305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Aft>
                <a:spcPts val="1200"/>
              </a:spcAft>
              <a:buSzPct val="150000"/>
              <a:defRPr/>
            </a:pPr>
            <a:r>
              <a:rPr lang="en-US" sz="2600" dirty="0">
                <a:latin typeface="Symbol" pitchFamily="18" charset="2"/>
                <a:cs typeface="Arial" panose="020B0604020202020204" pitchFamily="34" charset="0"/>
              </a:rPr>
              <a:t>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είναι η διαφορά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μεταξύ της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CF</a:t>
            </a:r>
            <a:r>
              <a:rPr lang="en-US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της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CF</a:t>
            </a:r>
            <a:r>
              <a:rPr lang="en-US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Θα χρησιμοποιήσουμε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τη </a:t>
            </a:r>
            <a:r>
              <a:rPr lang="en-US" sz="2600" dirty="0">
                <a:latin typeface="Symbol" pitchFamily="18" charset="2"/>
                <a:cs typeface="Arial" panose="020B0604020202020204" pitchFamily="34" charset="0"/>
              </a:rPr>
              <a:t>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αργότερα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2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Table illustrating how to calculate project L's NPV.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tabLst>
                <a:tab pos="6686550" algn="l"/>
              </a:tabLst>
              <a:defRPr/>
            </a:pPr>
            <a:r>
              <a:rPr lang="en-US" sz="2600" dirty="0"/>
              <a:t>WACC = 10%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Ποιά είναι η</a:t>
            </a:r>
            <a:r>
              <a:rPr lang="en-US" dirty="0"/>
              <a:t> NPV</a:t>
            </a:r>
            <a:r>
              <a:rPr lang="el-GR" dirty="0"/>
              <a:t> του έργου </a:t>
            </a:r>
            <a:r>
              <a:rPr lang="en-US" dirty="0"/>
              <a:t>L;</a:t>
            </a:r>
          </a:p>
        </p:txBody>
      </p:sp>
      <p:grpSp>
        <p:nvGrpSpPr>
          <p:cNvPr id="5" name="Group 69" descr="Table illustrating how to calculate project L's NPV."/>
          <p:cNvGrpSpPr>
            <a:grpSpLocks/>
          </p:cNvGrpSpPr>
          <p:nvPr/>
        </p:nvGrpSpPr>
        <p:grpSpPr bwMode="auto">
          <a:xfrm>
            <a:off x="285750" y="2304589"/>
            <a:ext cx="8229600" cy="2676525"/>
            <a:chOff x="593725" y="2427288"/>
            <a:chExt cx="8229600" cy="2676526"/>
          </a:xfrm>
        </p:grpSpPr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593725" y="2427288"/>
              <a:ext cx="8229600" cy="2676526"/>
              <a:chOff x="584200" y="2427288"/>
              <a:chExt cx="8229600" cy="2676526"/>
            </a:xfrm>
          </p:grpSpPr>
          <p:grpSp>
            <p:nvGrpSpPr>
              <p:cNvPr id="11" name="Group 8"/>
              <p:cNvGrpSpPr>
                <a:grpSpLocks noChangeAspect="1"/>
              </p:cNvGrpSpPr>
              <p:nvPr/>
            </p:nvGrpSpPr>
            <p:grpSpPr bwMode="auto">
              <a:xfrm>
                <a:off x="584200" y="2427288"/>
                <a:ext cx="8229600" cy="2676526"/>
                <a:chOff x="368" y="1001"/>
                <a:chExt cx="5184" cy="1686"/>
              </a:xfrm>
            </p:grpSpPr>
            <p:sp>
              <p:nvSpPr>
                <p:cNvPr id="13" name="AutoShape 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68" y="1002"/>
                  <a:ext cx="5184" cy="1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1020" y="1001"/>
                  <a:ext cx="44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Year</a:t>
                  </a:r>
                </a:p>
              </p:txBody>
            </p:sp>
            <p:sp>
              <p:nvSpPr>
                <p:cNvPr id="1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13" y="1001"/>
                  <a:ext cx="31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CF</a:t>
                  </a:r>
                  <a:r>
                    <a:rPr kumimoji="0" lang="en-US" sz="2600" b="0" i="0" u="none" strike="noStrike" kern="0" cap="none" spc="0" normalizeH="0" baseline="-2500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4101" y="1001"/>
                  <a:ext cx="893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PV of CF</a:t>
                  </a:r>
                  <a:r>
                    <a:rPr kumimoji="0" lang="en-US" sz="2600" b="0" i="0" u="none" strike="noStrike" kern="0" cap="none" spc="0" normalizeH="0" baseline="-2500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  <p:sp>
              <p:nvSpPr>
                <p:cNvPr id="1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76" y="1278"/>
                  <a:ext cx="11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18" name="Rectangle 19"/>
                <p:cNvSpPr>
                  <a:spLocks noChangeArrowheads="1"/>
                </p:cNvSpPr>
                <p:nvPr/>
              </p:nvSpPr>
              <p:spPr bwMode="auto">
                <a:xfrm>
                  <a:off x="2726" y="1278"/>
                  <a:ext cx="7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05" y="1278"/>
                  <a:ext cx="35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20" name="Rectangle 22"/>
                <p:cNvSpPr>
                  <a:spLocks noChangeArrowheads="1"/>
                </p:cNvSpPr>
                <p:nvPr/>
              </p:nvSpPr>
              <p:spPr bwMode="auto">
                <a:xfrm>
                  <a:off x="4115" y="1278"/>
                  <a:ext cx="7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21" name="Rectangle 23"/>
                <p:cNvSpPr>
                  <a:spLocks noChangeArrowheads="1"/>
                </p:cNvSpPr>
                <p:nvPr/>
              </p:nvSpPr>
              <p:spPr bwMode="auto">
                <a:xfrm>
                  <a:off x="4158" y="1278"/>
                  <a:ext cx="76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$100</a:t>
                  </a:r>
                  <a:r>
                    <a:rPr kumimoji="0" lang="el-GR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00</a:t>
                  </a:r>
                </a:p>
              </p:txBody>
            </p:sp>
            <p:sp>
              <p:nvSpPr>
                <p:cNvPr id="22" name="Rectangle 30"/>
                <p:cNvSpPr>
                  <a:spLocks noChangeArrowheads="1"/>
                </p:cNvSpPr>
                <p:nvPr/>
              </p:nvSpPr>
              <p:spPr bwMode="auto">
                <a:xfrm>
                  <a:off x="1176" y="1538"/>
                  <a:ext cx="11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3" name="Rectangle 32"/>
                <p:cNvSpPr>
                  <a:spLocks noChangeArrowheads="1"/>
                </p:cNvSpPr>
                <p:nvPr/>
              </p:nvSpPr>
              <p:spPr bwMode="auto">
                <a:xfrm>
                  <a:off x="2923" y="1538"/>
                  <a:ext cx="23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24" name="Rectangle 34"/>
                <p:cNvSpPr>
                  <a:spLocks noChangeArrowheads="1"/>
                </p:cNvSpPr>
                <p:nvPr/>
              </p:nvSpPr>
              <p:spPr bwMode="auto">
                <a:xfrm>
                  <a:off x="4505" y="1538"/>
                  <a:ext cx="41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r>
                    <a:rPr kumimoji="0" lang="el-GR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09</a:t>
                  </a:r>
                </a:p>
              </p:txBody>
            </p:sp>
            <p:sp>
              <p:nvSpPr>
                <p:cNvPr id="25" name="Rectangle 36"/>
                <p:cNvSpPr>
                  <a:spLocks noChangeArrowheads="1"/>
                </p:cNvSpPr>
                <p:nvPr/>
              </p:nvSpPr>
              <p:spPr bwMode="auto">
                <a:xfrm>
                  <a:off x="1176" y="1799"/>
                  <a:ext cx="11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26" name="Rectangle 38"/>
                <p:cNvSpPr>
                  <a:spLocks noChangeArrowheads="1"/>
                </p:cNvSpPr>
                <p:nvPr/>
              </p:nvSpPr>
              <p:spPr bwMode="auto">
                <a:xfrm>
                  <a:off x="2923" y="1799"/>
                  <a:ext cx="23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60</a:t>
                  </a:r>
                </a:p>
              </p:txBody>
            </p:sp>
            <p:sp>
              <p:nvSpPr>
                <p:cNvPr id="27" name="Rectangle 40"/>
                <p:cNvSpPr>
                  <a:spLocks noChangeArrowheads="1"/>
                </p:cNvSpPr>
                <p:nvPr/>
              </p:nvSpPr>
              <p:spPr bwMode="auto">
                <a:xfrm>
                  <a:off x="4387" y="1799"/>
                  <a:ext cx="52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49</a:t>
                  </a:r>
                  <a:r>
                    <a:rPr kumimoji="0" lang="el-GR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59</a:t>
                  </a:r>
                </a:p>
              </p:txBody>
            </p:sp>
            <p:sp>
              <p:nvSpPr>
                <p:cNvPr id="28" name="Rectangle 42"/>
                <p:cNvSpPr>
                  <a:spLocks noChangeArrowheads="1"/>
                </p:cNvSpPr>
                <p:nvPr/>
              </p:nvSpPr>
              <p:spPr bwMode="auto">
                <a:xfrm>
                  <a:off x="1176" y="2060"/>
                  <a:ext cx="11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29" name="Rectangle 44"/>
                <p:cNvSpPr>
                  <a:spLocks noChangeArrowheads="1"/>
                </p:cNvSpPr>
                <p:nvPr/>
              </p:nvSpPr>
              <p:spPr bwMode="auto">
                <a:xfrm>
                  <a:off x="2923" y="2060"/>
                  <a:ext cx="23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80</a:t>
                  </a:r>
                </a:p>
              </p:txBody>
            </p:sp>
            <p:sp>
              <p:nvSpPr>
                <p:cNvPr id="30" name="Rectangle 49"/>
                <p:cNvSpPr>
                  <a:spLocks noChangeArrowheads="1"/>
                </p:cNvSpPr>
                <p:nvPr/>
              </p:nvSpPr>
              <p:spPr bwMode="auto">
                <a:xfrm>
                  <a:off x="4387" y="2060"/>
                  <a:ext cx="52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60</a:t>
                  </a:r>
                  <a:r>
                    <a:rPr kumimoji="0" lang="el-GR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</a:p>
              </p:txBody>
            </p:sp>
            <p:sp>
              <p:nvSpPr>
                <p:cNvPr id="31" name="Rectangle 54"/>
                <p:cNvSpPr>
                  <a:spLocks noChangeArrowheads="1"/>
                </p:cNvSpPr>
                <p:nvPr/>
              </p:nvSpPr>
              <p:spPr bwMode="auto">
                <a:xfrm>
                  <a:off x="3434" y="2319"/>
                  <a:ext cx="51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NPV</a:t>
                  </a:r>
                  <a:r>
                    <a:rPr kumimoji="0" lang="en-US" sz="2600" b="0" i="0" u="none" strike="noStrike" kern="0" cap="none" spc="0" normalizeH="0" baseline="-2500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</a:t>
                  </a:r>
                </a:p>
              </p:txBody>
            </p:sp>
            <p:sp>
              <p:nvSpPr>
                <p:cNvPr id="32" name="Rectangle 57"/>
                <p:cNvSpPr>
                  <a:spLocks noChangeArrowheads="1"/>
                </p:cNvSpPr>
                <p:nvPr/>
              </p:nvSpPr>
              <p:spPr bwMode="auto">
                <a:xfrm>
                  <a:off x="3982" y="2319"/>
                  <a:ext cx="1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=</a:t>
                  </a:r>
                </a:p>
              </p:txBody>
            </p:sp>
            <p:sp>
              <p:nvSpPr>
                <p:cNvPr id="33" name="Rectangle 61"/>
                <p:cNvSpPr>
                  <a:spLocks noChangeArrowheads="1"/>
                </p:cNvSpPr>
                <p:nvPr/>
              </p:nvSpPr>
              <p:spPr bwMode="auto">
                <a:xfrm>
                  <a:off x="4153" y="2319"/>
                  <a:ext cx="76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$  18</a:t>
                  </a:r>
                  <a:r>
                    <a:rPr kumimoji="0" lang="el-GR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kumimoji="0" lang="en-US" sz="26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79</a:t>
                  </a: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6629400" y="4943476"/>
                <a:ext cx="1235075" cy="0"/>
              </a:xfrm>
              <a:prstGeom prst="line">
                <a:avLst/>
              </a:prstGeom>
              <a:noFill/>
              <a:ln w="63500" cap="flat" cmpd="dbl" algn="ctr">
                <a:solidFill>
                  <a:srgbClr val="343F52"/>
                </a:solidFill>
                <a:prstDash val="solid"/>
              </a:ln>
              <a:effectLst/>
            </p:spPr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6648450" y="4495801"/>
              <a:ext cx="1235075" cy="0"/>
            </a:xfrm>
            <a:prstGeom prst="line">
              <a:avLst/>
            </a:prstGeom>
            <a:noFill/>
            <a:ln w="25400" cap="flat" cmpd="sng" algn="ctr">
              <a:solidFill>
                <a:srgbClr val="343F52"/>
              </a:solidFill>
              <a:prstDash val="solid"/>
            </a:ln>
            <a:effectLst/>
          </p:spPr>
        </p:cxn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630363" y="2843213"/>
              <a:ext cx="685800" cy="25400"/>
            </a:xfrm>
            <a:prstGeom prst="rect">
              <a:avLst/>
            </a:prstGeom>
            <a:solidFill>
              <a:srgbClr val="244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4343400" y="2843213"/>
              <a:ext cx="685800" cy="25400"/>
            </a:xfrm>
            <a:prstGeom prst="rect">
              <a:avLst/>
            </a:prstGeom>
            <a:solidFill>
              <a:srgbClr val="244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6516688" y="2843213"/>
              <a:ext cx="1371600" cy="25400"/>
            </a:xfrm>
            <a:prstGeom prst="rect">
              <a:avLst/>
            </a:prstGeom>
            <a:solidFill>
              <a:srgbClr val="244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28650" y="5220836"/>
            <a:ext cx="604575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tabLst>
                <a:tab pos="6686550" algn="l"/>
              </a:tabLst>
              <a:defRPr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Excel:  =NPV(rate,CF</a:t>
            </a:r>
            <a:r>
              <a:rPr lang="en-US" sz="2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sz="2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+ CF</a:t>
            </a:r>
            <a:r>
              <a:rPr lang="en-US" sz="2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8650" y="5703897"/>
            <a:ext cx="449193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tabLst>
                <a:tab pos="6686550" algn="l"/>
              </a:tabLst>
              <a:defRPr/>
            </a:pP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Εδώ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CF</a:t>
            </a:r>
            <a:r>
              <a:rPr lang="en-US" sz="2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είναι αρνητική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Joel_Houston_Ceng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l_Houston_Cengage" id="{1FD3203F-6651-4769-8442-559730167427}" vid="{2529F3FF-29BF-46FA-AC82-82619C8124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Joel_Houston_Cengage</Template>
  <TotalTime>870</TotalTime>
  <Words>1963</Words>
  <Application>Microsoft Office PowerPoint</Application>
  <PresentationFormat>Προβολή στην οθόνη (4:3)</PresentationFormat>
  <Paragraphs>323</Paragraphs>
  <Slides>33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Verdana</vt:lpstr>
      <vt:lpstr>Wingdings</vt:lpstr>
      <vt:lpstr>Joel_Houston_Cengage</vt:lpstr>
      <vt:lpstr>Equation</vt:lpstr>
      <vt:lpstr>Αρχές Προϋπολογισμού Επενδύσεων Κεφαλαίου</vt:lpstr>
      <vt:lpstr>Επισκόπηση</vt:lpstr>
      <vt:lpstr>Τί είναι ο Προϋπολογισμός Κεφαλαίου</vt:lpstr>
      <vt:lpstr>Βήματα στο Προϋπολογισμό Κεφαλαίου</vt:lpstr>
      <vt:lpstr>Ποιά είναι η διαφορά μεταξύ ανεξάρτητων και αμοιβαίως αποκλειομένων επενδύσεων;</vt:lpstr>
      <vt:lpstr>Ποιά είναι η διαφορά μεταξύ κανονικών και μή κανονικών ταμειακών ροών;</vt:lpstr>
      <vt:lpstr>Καθαρή Παρούσα Αξία (NPV)</vt:lpstr>
      <vt:lpstr>Παράδειγμα</vt:lpstr>
      <vt:lpstr>Ποιά είναι η NPV του έργου L;</vt:lpstr>
      <vt:lpstr>Ποιά είναι η NPV του έργου S;</vt:lpstr>
      <vt:lpstr>Λύνοντας ώς προς NPV: Λύση με Χρηματοοικονομική Αριθμομηχανή</vt:lpstr>
      <vt:lpstr>Η Λογική της Μεθόδου NPV</vt:lpstr>
      <vt:lpstr>Εσωτερικός Βαθμός Απόδοσης (IRR)</vt:lpstr>
      <vt:lpstr> Eιναι το IRR ενός επενδυτικού έργου όμοιο με το YTM ενός ομολόγου;</vt:lpstr>
      <vt:lpstr>Λογική της Μεθόδου IRR</vt:lpstr>
      <vt:lpstr>Προφίλ των NPV </vt:lpstr>
      <vt:lpstr>Ανεξάρτητα Επενδυτικά Έργα</vt:lpstr>
      <vt:lpstr>Αμοιβαίως Αποκλειόμενα Επενδυτικά Σχέδια</vt:lpstr>
      <vt:lpstr>Εύρεση του Ποσοστού Crossover</vt:lpstr>
      <vt:lpstr>Λόγοι για τους οποίους Διασταυρώνονται τα προφίλ των NPV</vt:lpstr>
      <vt:lpstr>Προϋποθέσεις ποσοστού επενεπένδυσης</vt:lpstr>
      <vt:lpstr>Οι Διευθυντές προτιμούν το IRR από τη μέθοδο της NPV,υπάρχει καλύτερο μέτρο από το IRR;</vt:lpstr>
      <vt:lpstr>Υπολογίζοντας το MIRR</vt:lpstr>
      <vt:lpstr>Γιατί χρησιμοποιείται το MIRR αντί το IRR;</vt:lpstr>
      <vt:lpstr>Τί είναι η Περίοδος Επανείσπραξης;</vt:lpstr>
      <vt:lpstr>Υπολογίζοντας τη Περίοδο Επανείσπραξης</vt:lpstr>
      <vt:lpstr>Προεξοφλουμένη Περίοδος Επανείσπραξης</vt:lpstr>
      <vt:lpstr>Πλεονεκτήματα και Μειονεκτήματα Επανείσπραξης</vt:lpstr>
      <vt:lpstr>Βρείτε τη NPV  και το IRR του σχεδίου P</vt:lpstr>
      <vt:lpstr>Παρουσίαση του PowerPoint</vt:lpstr>
      <vt:lpstr>Γιατί υπάρχουν πολλά IRR</vt:lpstr>
      <vt:lpstr>Πότε να χρησιμοποιήσετε το MIRR αντί του IRR;  Αποδοχή του έργου P;</vt:lpstr>
      <vt:lpstr>Τέλος Κεφαλαίου 11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Markets and Institutions</dc:title>
  <dc:creator>Graff,Staci Houlton</dc:creator>
  <cp:lastModifiedBy>pc3</cp:lastModifiedBy>
  <cp:revision>123</cp:revision>
  <dcterms:modified xsi:type="dcterms:W3CDTF">2021-03-30T06:41:09Z</dcterms:modified>
</cp:coreProperties>
</file>