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3"/>
  </p:notesMasterIdLst>
  <p:handoutMasterIdLst>
    <p:handoutMasterId r:id="rId34"/>
  </p:handoutMasterIdLst>
  <p:sldIdLst>
    <p:sldId id="309" r:id="rId2"/>
    <p:sldId id="343" r:id="rId3"/>
    <p:sldId id="329"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30" r:id="rId20"/>
    <p:sldId id="331" r:id="rId21"/>
    <p:sldId id="333" r:id="rId22"/>
    <p:sldId id="334" r:id="rId23"/>
    <p:sldId id="335" r:id="rId24"/>
    <p:sldId id="336" r:id="rId25"/>
    <p:sldId id="339" r:id="rId26"/>
    <p:sldId id="338" r:id="rId27"/>
    <p:sldId id="328" r:id="rId28"/>
    <p:sldId id="340" r:id="rId29"/>
    <p:sldId id="342" r:id="rId30"/>
    <p:sldId id="341" r:id="rId31"/>
    <p:sldId id="31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F52"/>
    <a:srgbClr val="7F7F7F"/>
    <a:srgbClr val="D2D0D0"/>
    <a:srgbClr val="AFABAB"/>
    <a:srgbClr val="8A8A8A"/>
    <a:srgbClr val="F0EFEF"/>
    <a:srgbClr val="F5F5F5"/>
    <a:srgbClr val="BEBABA"/>
    <a:srgbClr val="F6F5F5"/>
    <a:srgbClr val="D4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318"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Leroy" userId="61a45308-186f-4a44-8407-426582945bcc" providerId="ADAL" clId="{F829A488-4600-44DB-BA15-9619F59A34F8}"/>
    <pc:docChg chg="undo custSel modSld">
      <pc:chgData name="Megan Leroy" userId="61a45308-186f-4a44-8407-426582945bcc" providerId="ADAL" clId="{F829A488-4600-44DB-BA15-9619F59A34F8}" dt="2017-11-02T00:01:48.928" v="70" actId="1076"/>
      <pc:docMkLst>
        <pc:docMk/>
      </pc:docMkLst>
      <pc:sldChg chg="addSp delSp modSp">
        <pc:chgData name="Megan Leroy" userId="61a45308-186f-4a44-8407-426582945bcc" providerId="ADAL" clId="{F829A488-4600-44DB-BA15-9619F59A34F8}" dt="2017-11-01T23:57:39.535" v="42" actId="5793"/>
        <pc:sldMkLst>
          <pc:docMk/>
          <pc:sldMk cId="2197272664" sldId="315"/>
        </pc:sldMkLst>
        <pc:spChg chg="add mod">
          <ac:chgData name="Megan Leroy" userId="61a45308-186f-4a44-8407-426582945bcc" providerId="ADAL" clId="{F829A488-4600-44DB-BA15-9619F59A34F8}" dt="2017-11-01T23:57:39.535" v="42" actId="5793"/>
          <ac:spMkLst>
            <pc:docMk/>
            <pc:sldMk cId="2197272664" sldId="315"/>
            <ac:spMk id="3" creationId="{AB98A70D-C0DA-479D-A374-00F5317D8248}"/>
          </ac:spMkLst>
        </pc:spChg>
        <pc:graphicFrameChg chg="del mod">
          <ac:chgData name="Megan Leroy" userId="61a45308-186f-4a44-8407-426582945bcc" providerId="ADAL" clId="{F829A488-4600-44DB-BA15-9619F59A34F8}" dt="2017-11-01T23:57:33.281" v="39" actId="478"/>
          <ac:graphicFrameMkLst>
            <pc:docMk/>
            <pc:sldMk cId="2197272664" sldId="315"/>
            <ac:graphicFrameMk id="4" creationId="{00000000-0000-0000-0000-000000000000}"/>
          </ac:graphicFrameMkLst>
        </pc:graphicFrameChg>
      </pc:sldChg>
      <pc:sldChg chg="modSp">
        <pc:chgData name="Megan Leroy" userId="61a45308-186f-4a44-8407-426582945bcc" providerId="ADAL" clId="{F829A488-4600-44DB-BA15-9619F59A34F8}" dt="2017-11-01T23:57:14.394" v="37" actId="1076"/>
        <pc:sldMkLst>
          <pc:docMk/>
          <pc:sldMk cId="3419987318" sldId="329"/>
        </pc:sldMkLst>
        <pc:graphicFrameChg chg="mod">
          <ac:chgData name="Megan Leroy" userId="61a45308-186f-4a44-8407-426582945bcc" providerId="ADAL" clId="{F829A488-4600-44DB-BA15-9619F59A34F8}" dt="2017-11-01T23:57:14.394" v="37" actId="1076"/>
          <ac:graphicFrameMkLst>
            <pc:docMk/>
            <pc:sldMk cId="3419987318" sldId="329"/>
            <ac:graphicFrameMk id="3" creationId="{00000000-0000-0000-0000-000000000000}"/>
          </ac:graphicFrameMkLst>
        </pc:graphicFrameChg>
      </pc:sldChg>
      <pc:sldChg chg="addSp delSp modSp">
        <pc:chgData name="Megan Leroy" userId="61a45308-186f-4a44-8407-426582945bcc" providerId="ADAL" clId="{F829A488-4600-44DB-BA15-9619F59A34F8}" dt="2017-11-02T00:01:48.928" v="70" actId="1076"/>
        <pc:sldMkLst>
          <pc:docMk/>
          <pc:sldMk cId="1618010248" sldId="332"/>
        </pc:sldMkLst>
        <pc:spChg chg="add">
          <ac:chgData name="Megan Leroy" userId="61a45308-186f-4a44-8407-426582945bcc" providerId="ADAL" clId="{F829A488-4600-44DB-BA15-9619F59A34F8}" dt="2017-11-01T23:59:36.320" v="43"/>
          <ac:spMkLst>
            <pc:docMk/>
            <pc:sldMk cId="1618010248" sldId="332"/>
            <ac:spMk id="3" creationId="{B8AF97A3-9FEA-4EC2-B2EE-B2A11286BFF1}"/>
          </ac:spMkLst>
        </pc:spChg>
        <pc:spChg chg="add mod">
          <ac:chgData name="Megan Leroy" userId="61a45308-186f-4a44-8407-426582945bcc" providerId="ADAL" clId="{F829A488-4600-44DB-BA15-9619F59A34F8}" dt="2017-11-01T23:59:45.727" v="46" actId="14100"/>
          <ac:spMkLst>
            <pc:docMk/>
            <pc:sldMk cId="1618010248" sldId="332"/>
            <ac:spMk id="5" creationId="{92E9366A-7A37-4446-A463-EE7AEFEA050A}"/>
          </ac:spMkLst>
        </pc:spChg>
        <pc:spChg chg="add del mod">
          <ac:chgData name="Megan Leroy" userId="61a45308-186f-4a44-8407-426582945bcc" providerId="ADAL" clId="{F829A488-4600-44DB-BA15-9619F59A34F8}" dt="2017-11-02T00:01:39.585" v="67" actId="478"/>
          <ac:spMkLst>
            <pc:docMk/>
            <pc:sldMk cId="1618010248" sldId="332"/>
            <ac:spMk id="6" creationId="{73813974-A432-4BFA-AC81-C0189BEC121A}"/>
          </ac:spMkLst>
        </pc:spChg>
        <pc:spChg chg="add mod">
          <ac:chgData name="Megan Leroy" userId="61a45308-186f-4a44-8407-426582945bcc" providerId="ADAL" clId="{F829A488-4600-44DB-BA15-9619F59A34F8}" dt="2017-11-02T00:01:46.268" v="69" actId="1076"/>
          <ac:spMkLst>
            <pc:docMk/>
            <pc:sldMk cId="1618010248" sldId="332"/>
            <ac:spMk id="7" creationId="{541DF72E-D1D7-4B11-A854-441A4C29C151}"/>
          </ac:spMkLst>
        </pc:spChg>
        <pc:spChg chg="add mod">
          <ac:chgData name="Megan Leroy" userId="61a45308-186f-4a44-8407-426582945bcc" providerId="ADAL" clId="{F829A488-4600-44DB-BA15-9619F59A34F8}" dt="2017-11-02T00:01:48.928" v="70" actId="1076"/>
          <ac:spMkLst>
            <pc:docMk/>
            <pc:sldMk cId="1618010248" sldId="332"/>
            <ac:spMk id="8" creationId="{06C7419F-544C-4133-9BBE-83E2C3BD9B6D}"/>
          </ac:spMkLst>
        </pc:spChg>
        <pc:spChg chg="add mod">
          <ac:chgData name="Megan Leroy" userId="61a45308-186f-4a44-8407-426582945bcc" providerId="ADAL" clId="{F829A488-4600-44DB-BA15-9619F59A34F8}" dt="2017-11-02T00:01:43.117" v="68" actId="1076"/>
          <ac:spMkLst>
            <pc:docMk/>
            <pc:sldMk cId="1618010248" sldId="332"/>
            <ac:spMk id="9" creationId="{AD179A88-0393-45DA-8531-7ECFABBCDDFA}"/>
          </ac:spMkLst>
        </pc:spChg>
        <pc:graphicFrameChg chg="del mod">
          <ac:chgData name="Megan Leroy" userId="61a45308-186f-4a44-8407-426582945bcc" providerId="ADAL" clId="{F829A488-4600-44DB-BA15-9619F59A34F8}" dt="2017-11-02T00:01:13.187" v="58" actId="478"/>
          <ac:graphicFrameMkLst>
            <pc:docMk/>
            <pc:sldMk cId="1618010248" sldId="332"/>
            <ac:graphicFrameMk id="4" creationId="{00000000-0000-0000-0000-000000000000}"/>
          </ac:graphicFrameMkLst>
        </pc:graphicFrameChg>
      </pc:sldChg>
      <pc:sldChg chg="modSp">
        <pc:chgData name="Megan Leroy" userId="61a45308-186f-4a44-8407-426582945bcc" providerId="ADAL" clId="{F829A488-4600-44DB-BA15-9619F59A34F8}" dt="2017-11-01T23:53:23.064" v="4"/>
        <pc:sldMkLst>
          <pc:docMk/>
          <pc:sldMk cId="2658045980" sldId="343"/>
        </pc:sldMkLst>
        <pc:spChg chg="mod">
          <ac:chgData name="Megan Leroy" userId="61a45308-186f-4a44-8407-426582945bcc" providerId="ADAL" clId="{F829A488-4600-44DB-BA15-9619F59A34F8}" dt="2017-11-01T23:53:16.454" v="2"/>
          <ac:spMkLst>
            <pc:docMk/>
            <pc:sldMk cId="2658045980" sldId="343"/>
            <ac:spMk id="2" creationId="{00000000-0000-0000-0000-000000000000}"/>
          </ac:spMkLst>
        </pc:spChg>
        <pc:spChg chg="mod">
          <ac:chgData name="Megan Leroy" userId="61a45308-186f-4a44-8407-426582945bcc" providerId="ADAL" clId="{F829A488-4600-44DB-BA15-9619F59A34F8}" dt="2017-11-01T23:53:12.897" v="1"/>
          <ac:spMkLst>
            <pc:docMk/>
            <pc:sldMk cId="2658045980" sldId="343"/>
            <ac:spMk id="3" creationId="{00000000-0000-0000-0000-000000000000}"/>
          </ac:spMkLst>
        </pc:spChg>
        <pc:spChg chg="mod">
          <ac:chgData name="Megan Leroy" userId="61a45308-186f-4a44-8407-426582945bcc" providerId="ADAL" clId="{F829A488-4600-44DB-BA15-9619F59A34F8}" dt="2017-11-01T23:53:09.757" v="0"/>
          <ac:spMkLst>
            <pc:docMk/>
            <pc:sldMk cId="2658045980" sldId="343"/>
            <ac:spMk id="4" creationId="{00000000-0000-0000-0000-000000000000}"/>
          </ac:spMkLst>
        </pc:spChg>
        <pc:spChg chg="mod">
          <ac:chgData name="Megan Leroy" userId="61a45308-186f-4a44-8407-426582945bcc" providerId="ADAL" clId="{F829A488-4600-44DB-BA15-9619F59A34F8}" dt="2017-11-01T23:53:19.372" v="3"/>
          <ac:spMkLst>
            <pc:docMk/>
            <pc:sldMk cId="2658045980" sldId="343"/>
            <ac:spMk id="5" creationId="{00000000-0000-0000-0000-000000000000}"/>
          </ac:spMkLst>
        </pc:spChg>
        <pc:spChg chg="mod">
          <ac:chgData name="Megan Leroy" userId="61a45308-186f-4a44-8407-426582945bcc" providerId="ADAL" clId="{F829A488-4600-44DB-BA15-9619F59A34F8}" dt="2017-11-01T23:53:23.064" v="4"/>
          <ac:spMkLst>
            <pc:docMk/>
            <pc:sldMk cId="2658045980" sldId="343"/>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FB670-1629-4B5B-B753-DCED587B81FB}"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583DFA52-1834-4AEA-98E8-3E06970CB658}">
      <dgm:prSet custT="1"/>
      <dgm:spPr>
        <a:solidFill>
          <a:srgbClr val="343F52"/>
        </a:solidFill>
        <a:ln>
          <a:solidFill>
            <a:schemeClr val="bg1"/>
          </a:solidFill>
        </a:ln>
        <a:effectLst>
          <a:outerShdw blurRad="50800" dist="38100" dir="2700000" algn="tl" rotWithShape="0">
            <a:prstClr val="black">
              <a:alpha val="40000"/>
            </a:prstClr>
          </a:outerShdw>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Κεφάλαιο</a:t>
          </a:r>
          <a:endParaRPr kumimoji="0" lang="en-US"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BC0BA34D-BE26-4A11-A64D-FE71B1B7019C}" type="parTrans" cxnId="{5AA1A779-4B9B-4465-BFCD-BE7E12171EEA}">
      <dgm:prSet/>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B9F2AD0E-22B0-42E5-B4A9-7AE59884B6EC}" type="sibTrans" cxnId="{5AA1A779-4B9B-4465-BFCD-BE7E12171EEA}">
      <dgm:prSet/>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62571D1C-1C32-4B35-9E15-3F34811C6A57}">
      <dgm:prSet custT="1"/>
      <dgm:spPr>
        <a:solidFill>
          <a:srgbClr val="343F52"/>
        </a:solidFill>
        <a:ln>
          <a:solidFill>
            <a:schemeClr val="bg1"/>
          </a:solidFill>
        </a:ln>
        <a:effectLst>
          <a:outerShdw blurRad="50800" dist="38100" dir="2700000" algn="tl" rotWithShape="0">
            <a:prstClr val="black">
              <a:alpha val="40000"/>
            </a:prstClr>
          </a:outerShdw>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Χρέος</a:t>
          </a:r>
          <a:endParaRPr kumimoji="0" lang="en-US"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ADDA3B74-1DDA-4A70-B612-730253278D1B}" type="parTrans" cxnId="{76D9F73F-65F6-4E72-B50C-5AC615DB79B9}">
      <dgm:prSet/>
      <dgm:spPr>
        <a:ln w="25400">
          <a:solidFill>
            <a:srgbClr val="343F52"/>
          </a:solidFill>
        </a:ln>
      </dgm:spPr>
      <dgm:t>
        <a:bodyPr/>
        <a:lstStyle/>
        <a:p>
          <a:endParaRPr lang="en-US" sz="2200" dirty="0">
            <a:solidFill>
              <a:schemeClr val="accent1">
                <a:lumMod val="75000"/>
              </a:schemeClr>
            </a:solidFill>
            <a:latin typeface="Arial" panose="020B0604020202020204" pitchFamily="34" charset="0"/>
            <a:cs typeface="Arial" panose="020B0604020202020204" pitchFamily="34" charset="0"/>
          </a:endParaRPr>
        </a:p>
      </dgm:t>
    </dgm:pt>
    <dgm:pt modelId="{BBE432A0-FD0C-45C3-B78B-89E14C4A7714}" type="sibTrans" cxnId="{76D9F73F-65F6-4E72-B50C-5AC615DB79B9}">
      <dgm:prSet/>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2E74D1C8-06D7-4EE4-9026-8F60D8613CD1}">
      <dgm:prSet custT="1"/>
      <dgm:spPr>
        <a:solidFill>
          <a:srgbClr val="343F52"/>
        </a:solidFill>
        <a:ln>
          <a:solidFill>
            <a:schemeClr val="bg1"/>
          </a:solidFill>
        </a:ln>
        <a:effectLst>
          <a:outerShdw blurRad="50800" dist="38100" dir="2700000" algn="tl" rotWithShape="0">
            <a:prstClr val="black">
              <a:alpha val="40000"/>
            </a:prstClr>
          </a:outerShdw>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Προνομιούχο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Κεφάλαιο</a:t>
          </a:r>
          <a:endParaRPr kumimoji="0" lang="en-US"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3DC3D9AC-FED8-4822-A4F1-F71B103563BA}" type="parTrans" cxnId="{01EBB727-ABA3-4DEB-9567-9EC9791684FF}">
      <dgm:prSet/>
      <dgm:spPr>
        <a:ln w="25400">
          <a:solidFill>
            <a:srgbClr val="343F52"/>
          </a:solidFill>
        </a:ln>
      </dgm:spPr>
      <dgm:t>
        <a:bodyPr/>
        <a:lstStyle/>
        <a:p>
          <a:endParaRPr lang="en-US" sz="2200" dirty="0">
            <a:solidFill>
              <a:schemeClr val="accent1">
                <a:lumMod val="75000"/>
              </a:schemeClr>
            </a:solidFill>
            <a:latin typeface="Arial" panose="020B0604020202020204" pitchFamily="34" charset="0"/>
            <a:cs typeface="Arial" panose="020B0604020202020204" pitchFamily="34" charset="0"/>
          </a:endParaRPr>
        </a:p>
      </dgm:t>
    </dgm:pt>
    <dgm:pt modelId="{50C3C89F-D8F3-4405-B375-AABAA4F88A22}" type="sibTrans" cxnId="{01EBB727-ABA3-4DEB-9567-9EC9791684FF}">
      <dgm:prSet/>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C54187D5-D24F-41FA-BD93-A0C7152467FF}">
      <dgm:prSet custT="1"/>
      <dgm:spPr>
        <a:solidFill>
          <a:srgbClr val="343F52"/>
        </a:solidFill>
        <a:ln>
          <a:solidFill>
            <a:schemeClr val="bg1"/>
          </a:solidFill>
        </a:ln>
        <a:effectLst>
          <a:outerShdw blurRad="50800" dist="38100" dir="2700000" algn="tl" rotWithShape="0">
            <a:prstClr val="black">
              <a:alpha val="40000"/>
            </a:prstClr>
          </a:outerShdw>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Κοινό</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Μετοχικό</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Κεφάλαιο</a:t>
          </a:r>
          <a:endParaRPr kumimoji="0" lang="en-US"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52DA2EC0-6F1C-4816-B213-1D5AC7485FE5}" type="parTrans" cxnId="{74337547-8369-4850-88AB-CA008FC38CCE}">
      <dgm:prSet/>
      <dgm:spPr>
        <a:ln w="25400">
          <a:solidFill>
            <a:srgbClr val="343F52"/>
          </a:solidFill>
        </a:ln>
      </dgm:spPr>
      <dgm:t>
        <a:bodyPr/>
        <a:lstStyle/>
        <a:p>
          <a:endParaRPr lang="en-US" sz="2200" dirty="0">
            <a:solidFill>
              <a:schemeClr val="accent1">
                <a:lumMod val="75000"/>
              </a:schemeClr>
            </a:solidFill>
            <a:latin typeface="Arial" panose="020B0604020202020204" pitchFamily="34" charset="0"/>
            <a:cs typeface="Arial" panose="020B0604020202020204" pitchFamily="34" charset="0"/>
          </a:endParaRPr>
        </a:p>
      </dgm:t>
    </dgm:pt>
    <dgm:pt modelId="{461DA6D6-4709-4C42-B329-79ABE177792F}" type="sibTrans" cxnId="{74337547-8369-4850-88AB-CA008FC38CCE}">
      <dgm:prSet/>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A398D650-012D-4540-AFAA-5476D36163D2}">
      <dgm:prSet custT="1"/>
      <dgm:spPr>
        <a:solidFill>
          <a:srgbClr val="343F52"/>
        </a:solidFill>
        <a:ln>
          <a:solidFill>
            <a:schemeClr val="bg1"/>
          </a:solidFill>
        </a:ln>
        <a:effectLst>
          <a:outerShdw blurRad="50800" dist="38100" dir="2700000" algn="tl" rotWithShape="0">
            <a:prstClr val="black">
              <a:alpha val="40000"/>
            </a:prstClr>
          </a:outerShdw>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Αδιανέμητα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Κέρδη</a:t>
          </a:r>
          <a:endParaRPr kumimoji="0" lang="en-US"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2FAF60FD-D3F2-48A7-8B84-C15F86B01B42}" type="parTrans" cxnId="{C028E073-BA88-427E-BFC8-A630B8E2FCAB}">
      <dgm:prSet/>
      <dgm:spPr>
        <a:ln w="25400">
          <a:solidFill>
            <a:srgbClr val="343F52"/>
          </a:solidFill>
        </a:ln>
      </dgm:spPr>
      <dgm:t>
        <a:bodyPr/>
        <a:lstStyle/>
        <a:p>
          <a:endParaRPr lang="en-US" sz="2200" dirty="0">
            <a:solidFill>
              <a:schemeClr val="accent1">
                <a:lumMod val="75000"/>
              </a:schemeClr>
            </a:solidFill>
            <a:latin typeface="Arial" panose="020B0604020202020204" pitchFamily="34" charset="0"/>
            <a:cs typeface="Arial" panose="020B0604020202020204" pitchFamily="34" charset="0"/>
          </a:endParaRPr>
        </a:p>
      </dgm:t>
    </dgm:pt>
    <dgm:pt modelId="{8D4600A7-CEF6-4E47-AA50-D26B312D03DB}" type="sibTrans" cxnId="{C028E073-BA88-427E-BFC8-A630B8E2FCAB}">
      <dgm:prSet/>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B88852FD-F88B-488D-8FD0-5B37053D4AD8}">
      <dgm:prSet custT="1"/>
      <dgm:spPr>
        <a:solidFill>
          <a:srgbClr val="343F52"/>
        </a:solidFill>
        <a:ln>
          <a:solidFill>
            <a:schemeClr val="bg1"/>
          </a:solidFill>
        </a:ln>
        <a:effectLst>
          <a:outerShdw blurRad="50800" dist="38100" dir="2700000" algn="tl" rotWithShape="0">
            <a:prstClr val="black">
              <a:alpha val="40000"/>
            </a:prstClr>
          </a:outerShdw>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Νέο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Κοινό</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Μετ.Κεφάλ.</a:t>
          </a:r>
          <a:endParaRPr kumimoji="0" lang="en-US" sz="2000" b="0" i="0" u="none" strike="noStrike"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7B1F6D2C-E7B7-4F4F-9B0F-40644EA80886}" type="parTrans" cxnId="{49C0A97D-00EE-491F-966D-9B3C8D738A3D}">
      <dgm:prSet/>
      <dgm:spPr>
        <a:ln w="25400">
          <a:solidFill>
            <a:srgbClr val="343F52"/>
          </a:solidFill>
        </a:ln>
      </dgm:spPr>
      <dgm:t>
        <a:bodyPr/>
        <a:lstStyle/>
        <a:p>
          <a:endParaRPr lang="en-US" sz="2200" dirty="0">
            <a:solidFill>
              <a:schemeClr val="accent1">
                <a:lumMod val="75000"/>
              </a:schemeClr>
            </a:solidFill>
            <a:latin typeface="Arial" panose="020B0604020202020204" pitchFamily="34" charset="0"/>
            <a:cs typeface="Arial" panose="020B0604020202020204" pitchFamily="34" charset="0"/>
          </a:endParaRPr>
        </a:p>
      </dgm:t>
    </dgm:pt>
    <dgm:pt modelId="{9750F8A3-D6BB-4E67-AFE8-F4AA4A0E5599}" type="sibTrans" cxnId="{49C0A97D-00EE-491F-966D-9B3C8D738A3D}">
      <dgm:prSet/>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8FDA5CAA-C031-4156-BFC8-2778B134C2F8}">
      <dgm:prSet custT="1"/>
      <dgm:spPr>
        <a:solidFill>
          <a:srgbClr val="343F52"/>
        </a:solidFill>
        <a:ln>
          <a:solidFill>
            <a:schemeClr val="bg1"/>
          </a:solidFill>
        </a:ln>
        <a:effectLst>
          <a:outerShdw blurRad="50800" dist="38100" dir="2700000" algn="tl" rotWithShape="0">
            <a:prstClr val="black">
              <a:alpha val="40000"/>
            </a:prstClr>
          </a:outerShdw>
        </a:effectLst>
      </dgm:spPr>
      <dgm:t>
        <a:bodyPr/>
        <a:lstStyle/>
        <a:p>
          <a:r>
            <a:rPr lang="el-GR" sz="2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Γραμμάτια</a:t>
          </a:r>
        </a:p>
        <a:p>
          <a:r>
            <a:rPr lang="el-GR" sz="2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Πληρωτέα</a:t>
          </a:r>
          <a:endParaRPr lang="en-US" sz="2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E83B2637-13FE-4768-A0F0-FA9A265CF12B}" type="parTrans" cxnId="{4E8823D0-7C87-4E4E-9F8A-04EF0D65A1E3}">
      <dgm:prSet/>
      <dgm:spPr>
        <a:ln w="25400">
          <a:solidFill>
            <a:srgbClr val="343F52"/>
          </a:solidFill>
        </a:ln>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2328735A-EA5E-4379-B444-03439E546AEC}" type="sibTrans" cxnId="{4E8823D0-7C87-4E4E-9F8A-04EF0D65A1E3}">
      <dgm:prSet/>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07BDCC14-3B38-4881-A3CB-B97B6163C583}">
      <dgm:prSet custT="1"/>
      <dgm:spPr>
        <a:solidFill>
          <a:srgbClr val="343F52"/>
        </a:solidFill>
        <a:ln>
          <a:solidFill>
            <a:schemeClr val="bg1"/>
          </a:solidFill>
        </a:ln>
        <a:effectLst>
          <a:outerShdw blurRad="50800" dist="38100" dir="2700000" algn="tl" rotWithShape="0">
            <a:prstClr val="black">
              <a:alpha val="40000"/>
            </a:prstClr>
          </a:outerShdw>
        </a:effectLst>
      </dgm:spPr>
      <dgm:t>
        <a:bodyPr/>
        <a:lstStyle/>
        <a:p>
          <a:r>
            <a:rPr lang="el-GR" sz="2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Μακρ.Δάνεια</a:t>
          </a:r>
          <a:endParaRPr lang="en-US" sz="2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D0B9EBBB-3297-4531-AF1A-4A495D630F0C}" type="parTrans" cxnId="{2499C8E8-4C5E-4B44-8ED5-F18B5DB3B174}">
      <dgm:prSet/>
      <dgm:spPr>
        <a:ln w="25400">
          <a:solidFill>
            <a:srgbClr val="343F52"/>
          </a:solidFill>
        </a:ln>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82A87583-EAA6-4A92-81FB-8E3CAF5CE8AE}" type="sibTrans" cxnId="{2499C8E8-4C5E-4B44-8ED5-F18B5DB3B174}">
      <dgm:prSet/>
      <dgm:spPr/>
      <dgm:t>
        <a:bodyPr/>
        <a:lstStyle/>
        <a:p>
          <a:endParaRPr lang="en-US" sz="2200">
            <a:solidFill>
              <a:schemeClr val="accent1">
                <a:lumMod val="75000"/>
              </a:schemeClr>
            </a:solidFill>
            <a:latin typeface="Arial" panose="020B0604020202020204" pitchFamily="34" charset="0"/>
            <a:cs typeface="Arial" panose="020B0604020202020204" pitchFamily="34" charset="0"/>
          </a:endParaRPr>
        </a:p>
      </dgm:t>
    </dgm:pt>
    <dgm:pt modelId="{ED7319D4-8E1C-41A1-BA0D-EA1B65383331}" type="pres">
      <dgm:prSet presAssocID="{F3BFB670-1629-4B5B-B753-DCED587B81FB}" presName="hierChild1" presStyleCnt="0">
        <dgm:presLayoutVars>
          <dgm:orgChart val="1"/>
          <dgm:chPref val="1"/>
          <dgm:dir/>
          <dgm:animOne val="branch"/>
          <dgm:animLvl val="lvl"/>
          <dgm:resizeHandles/>
        </dgm:presLayoutVars>
      </dgm:prSet>
      <dgm:spPr/>
    </dgm:pt>
    <dgm:pt modelId="{DE446C29-23B6-403C-9239-44EC49DA23F0}" type="pres">
      <dgm:prSet presAssocID="{583DFA52-1834-4AEA-98E8-3E06970CB658}" presName="hierRoot1" presStyleCnt="0">
        <dgm:presLayoutVars>
          <dgm:hierBranch/>
        </dgm:presLayoutVars>
      </dgm:prSet>
      <dgm:spPr/>
    </dgm:pt>
    <dgm:pt modelId="{9AEB6272-DC00-4136-91DF-7BBD87001780}" type="pres">
      <dgm:prSet presAssocID="{583DFA52-1834-4AEA-98E8-3E06970CB658}" presName="rootComposite1" presStyleCnt="0"/>
      <dgm:spPr/>
    </dgm:pt>
    <dgm:pt modelId="{71551FC8-520D-4234-BD61-94C15FF1F0A1}" type="pres">
      <dgm:prSet presAssocID="{583DFA52-1834-4AEA-98E8-3E06970CB658}" presName="rootText1" presStyleLbl="node0" presStyleIdx="0" presStyleCnt="1">
        <dgm:presLayoutVars>
          <dgm:chPref val="3"/>
        </dgm:presLayoutVars>
      </dgm:prSet>
      <dgm:spPr/>
    </dgm:pt>
    <dgm:pt modelId="{642BA6F9-16CD-48D5-8CC6-B62EB74E697C}" type="pres">
      <dgm:prSet presAssocID="{583DFA52-1834-4AEA-98E8-3E06970CB658}" presName="rootConnector1" presStyleLbl="node1" presStyleIdx="0" presStyleCnt="0"/>
      <dgm:spPr/>
    </dgm:pt>
    <dgm:pt modelId="{5DAAB2D2-E256-4A25-B352-2E71ECC7999B}" type="pres">
      <dgm:prSet presAssocID="{583DFA52-1834-4AEA-98E8-3E06970CB658}" presName="hierChild2" presStyleCnt="0"/>
      <dgm:spPr/>
    </dgm:pt>
    <dgm:pt modelId="{86E823BC-4AE1-438B-B158-54D033D57987}" type="pres">
      <dgm:prSet presAssocID="{ADDA3B74-1DDA-4A70-B612-730253278D1B}" presName="Name35" presStyleLbl="parChTrans1D2" presStyleIdx="0" presStyleCnt="3"/>
      <dgm:spPr/>
    </dgm:pt>
    <dgm:pt modelId="{437CB221-1585-4467-BB5B-1B8464CC93F0}" type="pres">
      <dgm:prSet presAssocID="{62571D1C-1C32-4B35-9E15-3F34811C6A57}" presName="hierRoot2" presStyleCnt="0">
        <dgm:presLayoutVars>
          <dgm:hierBranch/>
        </dgm:presLayoutVars>
      </dgm:prSet>
      <dgm:spPr/>
    </dgm:pt>
    <dgm:pt modelId="{327E0283-13A4-4147-AB2A-DE9D48601265}" type="pres">
      <dgm:prSet presAssocID="{62571D1C-1C32-4B35-9E15-3F34811C6A57}" presName="rootComposite" presStyleCnt="0"/>
      <dgm:spPr/>
    </dgm:pt>
    <dgm:pt modelId="{CC039292-676F-4357-B580-14879EE44045}" type="pres">
      <dgm:prSet presAssocID="{62571D1C-1C32-4B35-9E15-3F34811C6A57}" presName="rootText" presStyleLbl="node2" presStyleIdx="0" presStyleCnt="3">
        <dgm:presLayoutVars>
          <dgm:chPref val="3"/>
        </dgm:presLayoutVars>
      </dgm:prSet>
      <dgm:spPr/>
    </dgm:pt>
    <dgm:pt modelId="{760C3729-5D45-4671-8A52-B7D0146D20F5}" type="pres">
      <dgm:prSet presAssocID="{62571D1C-1C32-4B35-9E15-3F34811C6A57}" presName="rootConnector" presStyleLbl="node2" presStyleIdx="0" presStyleCnt="3"/>
      <dgm:spPr/>
    </dgm:pt>
    <dgm:pt modelId="{2D29F91D-73FE-4467-BCDC-45DD687106D9}" type="pres">
      <dgm:prSet presAssocID="{62571D1C-1C32-4B35-9E15-3F34811C6A57}" presName="hierChild4" presStyleCnt="0"/>
      <dgm:spPr/>
    </dgm:pt>
    <dgm:pt modelId="{D1454188-9831-49F0-8C9F-87863C1566BE}" type="pres">
      <dgm:prSet presAssocID="{E83B2637-13FE-4768-A0F0-FA9A265CF12B}" presName="Name35" presStyleLbl="parChTrans1D3" presStyleIdx="0" presStyleCnt="4"/>
      <dgm:spPr/>
    </dgm:pt>
    <dgm:pt modelId="{FB67A17D-E333-43A4-982B-1E5A9615ADF1}" type="pres">
      <dgm:prSet presAssocID="{8FDA5CAA-C031-4156-BFC8-2778B134C2F8}" presName="hierRoot2" presStyleCnt="0">
        <dgm:presLayoutVars>
          <dgm:hierBranch val="init"/>
        </dgm:presLayoutVars>
      </dgm:prSet>
      <dgm:spPr/>
    </dgm:pt>
    <dgm:pt modelId="{974FAAF3-DD42-4F16-85F5-8B483822456B}" type="pres">
      <dgm:prSet presAssocID="{8FDA5CAA-C031-4156-BFC8-2778B134C2F8}" presName="rootComposite" presStyleCnt="0"/>
      <dgm:spPr/>
    </dgm:pt>
    <dgm:pt modelId="{98427449-6ADB-489B-A0CC-A6B2F4922D8A}" type="pres">
      <dgm:prSet presAssocID="{8FDA5CAA-C031-4156-BFC8-2778B134C2F8}" presName="rootText" presStyleLbl="node3" presStyleIdx="0" presStyleCnt="4" custScaleY="141737">
        <dgm:presLayoutVars>
          <dgm:chPref val="3"/>
        </dgm:presLayoutVars>
      </dgm:prSet>
      <dgm:spPr/>
    </dgm:pt>
    <dgm:pt modelId="{61BC71BD-0545-4262-BBF8-9B1D02F5C09B}" type="pres">
      <dgm:prSet presAssocID="{8FDA5CAA-C031-4156-BFC8-2778B134C2F8}" presName="rootConnector" presStyleLbl="node3" presStyleIdx="0" presStyleCnt="4"/>
      <dgm:spPr/>
    </dgm:pt>
    <dgm:pt modelId="{B7C0081D-3F4C-4B48-AF2F-6C6C1B860BCA}" type="pres">
      <dgm:prSet presAssocID="{8FDA5CAA-C031-4156-BFC8-2778B134C2F8}" presName="hierChild4" presStyleCnt="0"/>
      <dgm:spPr/>
    </dgm:pt>
    <dgm:pt modelId="{D25BC0A6-70DA-468B-8E55-54B73960AB9D}" type="pres">
      <dgm:prSet presAssocID="{8FDA5CAA-C031-4156-BFC8-2778B134C2F8}" presName="hierChild5" presStyleCnt="0"/>
      <dgm:spPr/>
    </dgm:pt>
    <dgm:pt modelId="{1C619897-A0EF-4D92-B03F-E39133F5F8D6}" type="pres">
      <dgm:prSet presAssocID="{D0B9EBBB-3297-4531-AF1A-4A495D630F0C}" presName="Name35" presStyleLbl="parChTrans1D3" presStyleIdx="1" presStyleCnt="4"/>
      <dgm:spPr/>
    </dgm:pt>
    <dgm:pt modelId="{06DBFDA4-2221-4D22-ACAF-396D774A6222}" type="pres">
      <dgm:prSet presAssocID="{07BDCC14-3B38-4881-A3CB-B97B6163C583}" presName="hierRoot2" presStyleCnt="0">
        <dgm:presLayoutVars>
          <dgm:hierBranch val="init"/>
        </dgm:presLayoutVars>
      </dgm:prSet>
      <dgm:spPr/>
    </dgm:pt>
    <dgm:pt modelId="{F2D3C4CC-51EE-4C9D-A571-27DA835C7BD9}" type="pres">
      <dgm:prSet presAssocID="{07BDCC14-3B38-4881-A3CB-B97B6163C583}" presName="rootComposite" presStyleCnt="0"/>
      <dgm:spPr/>
    </dgm:pt>
    <dgm:pt modelId="{E2663589-5976-46BA-9550-F7F9A142F105}" type="pres">
      <dgm:prSet presAssocID="{07BDCC14-3B38-4881-A3CB-B97B6163C583}" presName="rootText" presStyleLbl="node3" presStyleIdx="1" presStyleCnt="4" custScaleY="146885">
        <dgm:presLayoutVars>
          <dgm:chPref val="3"/>
        </dgm:presLayoutVars>
      </dgm:prSet>
      <dgm:spPr/>
    </dgm:pt>
    <dgm:pt modelId="{2ACAA5C6-413B-4337-8437-873451AD3959}" type="pres">
      <dgm:prSet presAssocID="{07BDCC14-3B38-4881-A3CB-B97B6163C583}" presName="rootConnector" presStyleLbl="node3" presStyleIdx="1" presStyleCnt="4"/>
      <dgm:spPr/>
    </dgm:pt>
    <dgm:pt modelId="{0556F3F7-60AA-4063-970D-92793F87CD8C}" type="pres">
      <dgm:prSet presAssocID="{07BDCC14-3B38-4881-A3CB-B97B6163C583}" presName="hierChild4" presStyleCnt="0"/>
      <dgm:spPr/>
    </dgm:pt>
    <dgm:pt modelId="{61489CDC-8A36-4D82-838F-859E73EAC4A1}" type="pres">
      <dgm:prSet presAssocID="{07BDCC14-3B38-4881-A3CB-B97B6163C583}" presName="hierChild5" presStyleCnt="0"/>
      <dgm:spPr/>
    </dgm:pt>
    <dgm:pt modelId="{B0355EB6-EFE5-40CA-82A0-31A10D18B0E9}" type="pres">
      <dgm:prSet presAssocID="{62571D1C-1C32-4B35-9E15-3F34811C6A57}" presName="hierChild5" presStyleCnt="0"/>
      <dgm:spPr/>
    </dgm:pt>
    <dgm:pt modelId="{5858C628-E393-48EF-9F78-D6624477FECB}" type="pres">
      <dgm:prSet presAssocID="{3DC3D9AC-FED8-4822-A4F1-F71B103563BA}" presName="Name35" presStyleLbl="parChTrans1D2" presStyleIdx="1" presStyleCnt="3"/>
      <dgm:spPr/>
    </dgm:pt>
    <dgm:pt modelId="{DE306AE5-A03C-46B2-8C27-4D27A657286B}" type="pres">
      <dgm:prSet presAssocID="{2E74D1C8-06D7-4EE4-9026-8F60D8613CD1}" presName="hierRoot2" presStyleCnt="0">
        <dgm:presLayoutVars>
          <dgm:hierBranch/>
        </dgm:presLayoutVars>
      </dgm:prSet>
      <dgm:spPr/>
    </dgm:pt>
    <dgm:pt modelId="{A38829C3-C3C2-4C8F-9E2E-73F660B2DE03}" type="pres">
      <dgm:prSet presAssocID="{2E74D1C8-06D7-4EE4-9026-8F60D8613CD1}" presName="rootComposite" presStyleCnt="0"/>
      <dgm:spPr/>
    </dgm:pt>
    <dgm:pt modelId="{BEAA3483-BC33-4BFC-B157-EB4BAC338EEF}" type="pres">
      <dgm:prSet presAssocID="{2E74D1C8-06D7-4EE4-9026-8F60D8613CD1}" presName="rootText" presStyleLbl="node2" presStyleIdx="1" presStyleCnt="3">
        <dgm:presLayoutVars>
          <dgm:chPref val="3"/>
        </dgm:presLayoutVars>
      </dgm:prSet>
      <dgm:spPr/>
    </dgm:pt>
    <dgm:pt modelId="{4CD4AA97-24ED-43CD-A0DD-1481B7C3F2FE}" type="pres">
      <dgm:prSet presAssocID="{2E74D1C8-06D7-4EE4-9026-8F60D8613CD1}" presName="rootConnector" presStyleLbl="node2" presStyleIdx="1" presStyleCnt="3"/>
      <dgm:spPr/>
    </dgm:pt>
    <dgm:pt modelId="{C04EC04F-ECEB-4490-B67A-D51DD6A02E43}" type="pres">
      <dgm:prSet presAssocID="{2E74D1C8-06D7-4EE4-9026-8F60D8613CD1}" presName="hierChild4" presStyleCnt="0"/>
      <dgm:spPr/>
    </dgm:pt>
    <dgm:pt modelId="{6832F02B-1A9E-484F-8D8B-F2464AD1FBC4}" type="pres">
      <dgm:prSet presAssocID="{2E74D1C8-06D7-4EE4-9026-8F60D8613CD1}" presName="hierChild5" presStyleCnt="0"/>
      <dgm:spPr/>
    </dgm:pt>
    <dgm:pt modelId="{BA7B7B47-6724-435F-AFDE-9CEF79DDE107}" type="pres">
      <dgm:prSet presAssocID="{52DA2EC0-6F1C-4816-B213-1D5AC7485FE5}" presName="Name35" presStyleLbl="parChTrans1D2" presStyleIdx="2" presStyleCnt="3"/>
      <dgm:spPr/>
    </dgm:pt>
    <dgm:pt modelId="{2F2A646D-6E93-4159-A21E-9B86D2F53D51}" type="pres">
      <dgm:prSet presAssocID="{C54187D5-D24F-41FA-BD93-A0C7152467FF}" presName="hierRoot2" presStyleCnt="0">
        <dgm:presLayoutVars>
          <dgm:hierBranch/>
        </dgm:presLayoutVars>
      </dgm:prSet>
      <dgm:spPr/>
    </dgm:pt>
    <dgm:pt modelId="{8B3C2BF3-30B0-48EA-9E11-1CDB2C34D01E}" type="pres">
      <dgm:prSet presAssocID="{C54187D5-D24F-41FA-BD93-A0C7152467FF}" presName="rootComposite" presStyleCnt="0"/>
      <dgm:spPr/>
    </dgm:pt>
    <dgm:pt modelId="{05CF6B3A-87F6-4BF8-AFD3-FF6544C47791}" type="pres">
      <dgm:prSet presAssocID="{C54187D5-D24F-41FA-BD93-A0C7152467FF}" presName="rootText" presStyleLbl="node2" presStyleIdx="2" presStyleCnt="3">
        <dgm:presLayoutVars>
          <dgm:chPref val="3"/>
        </dgm:presLayoutVars>
      </dgm:prSet>
      <dgm:spPr/>
    </dgm:pt>
    <dgm:pt modelId="{99776645-5010-491A-BB27-FF353A35235C}" type="pres">
      <dgm:prSet presAssocID="{C54187D5-D24F-41FA-BD93-A0C7152467FF}" presName="rootConnector" presStyleLbl="node2" presStyleIdx="2" presStyleCnt="3"/>
      <dgm:spPr/>
    </dgm:pt>
    <dgm:pt modelId="{4030F805-38BA-4333-BA16-593D8FE887AB}" type="pres">
      <dgm:prSet presAssocID="{C54187D5-D24F-41FA-BD93-A0C7152467FF}" presName="hierChild4" presStyleCnt="0"/>
      <dgm:spPr/>
    </dgm:pt>
    <dgm:pt modelId="{827EADBB-F92D-4125-8750-597E8E5634FE}" type="pres">
      <dgm:prSet presAssocID="{2FAF60FD-D3F2-48A7-8B84-C15F86B01B42}" presName="Name35" presStyleLbl="parChTrans1D3" presStyleIdx="2" presStyleCnt="4"/>
      <dgm:spPr/>
    </dgm:pt>
    <dgm:pt modelId="{EBCAE098-4F34-439D-A699-78CBB74CFEFA}" type="pres">
      <dgm:prSet presAssocID="{A398D650-012D-4540-AFAA-5476D36163D2}" presName="hierRoot2" presStyleCnt="0">
        <dgm:presLayoutVars>
          <dgm:hierBranch val="r"/>
        </dgm:presLayoutVars>
      </dgm:prSet>
      <dgm:spPr/>
    </dgm:pt>
    <dgm:pt modelId="{3B5317E0-D1DC-4A12-B9CF-77711B137D7C}" type="pres">
      <dgm:prSet presAssocID="{A398D650-012D-4540-AFAA-5476D36163D2}" presName="rootComposite" presStyleCnt="0"/>
      <dgm:spPr/>
    </dgm:pt>
    <dgm:pt modelId="{D8A5D89D-382A-40F2-8196-8BA43BB7E0A8}" type="pres">
      <dgm:prSet presAssocID="{A398D650-012D-4540-AFAA-5476D36163D2}" presName="rootText" presStyleLbl="node3" presStyleIdx="2" presStyleCnt="4" custScaleY="139326">
        <dgm:presLayoutVars>
          <dgm:chPref val="3"/>
        </dgm:presLayoutVars>
      </dgm:prSet>
      <dgm:spPr/>
    </dgm:pt>
    <dgm:pt modelId="{E5C2931E-D6C3-472E-ADC7-2F3AA81B9145}" type="pres">
      <dgm:prSet presAssocID="{A398D650-012D-4540-AFAA-5476D36163D2}" presName="rootConnector" presStyleLbl="node3" presStyleIdx="2" presStyleCnt="4"/>
      <dgm:spPr/>
    </dgm:pt>
    <dgm:pt modelId="{C38C85A8-9DED-4710-94D5-C34C12CB7610}" type="pres">
      <dgm:prSet presAssocID="{A398D650-012D-4540-AFAA-5476D36163D2}" presName="hierChild4" presStyleCnt="0"/>
      <dgm:spPr/>
    </dgm:pt>
    <dgm:pt modelId="{2D8C0FD4-ABCE-4F25-94DA-51CF28EAE210}" type="pres">
      <dgm:prSet presAssocID="{A398D650-012D-4540-AFAA-5476D36163D2}" presName="hierChild5" presStyleCnt="0"/>
      <dgm:spPr/>
    </dgm:pt>
    <dgm:pt modelId="{852D0B2E-A45E-4B9A-95C0-369F6CD93712}" type="pres">
      <dgm:prSet presAssocID="{7B1F6D2C-E7B7-4F4F-9B0F-40644EA80886}" presName="Name35" presStyleLbl="parChTrans1D3" presStyleIdx="3" presStyleCnt="4"/>
      <dgm:spPr/>
    </dgm:pt>
    <dgm:pt modelId="{66528517-0D8D-45CD-B6A3-9C6917F14F33}" type="pres">
      <dgm:prSet presAssocID="{B88852FD-F88B-488D-8FD0-5B37053D4AD8}" presName="hierRoot2" presStyleCnt="0">
        <dgm:presLayoutVars>
          <dgm:hierBranch val="r"/>
        </dgm:presLayoutVars>
      </dgm:prSet>
      <dgm:spPr/>
    </dgm:pt>
    <dgm:pt modelId="{94285BAB-B638-4D8F-9734-AB54F183F366}" type="pres">
      <dgm:prSet presAssocID="{B88852FD-F88B-488D-8FD0-5B37053D4AD8}" presName="rootComposite" presStyleCnt="0"/>
      <dgm:spPr/>
    </dgm:pt>
    <dgm:pt modelId="{D0D83D81-95DA-4BCF-B49F-164831DEF160}" type="pres">
      <dgm:prSet presAssocID="{B88852FD-F88B-488D-8FD0-5B37053D4AD8}" presName="rootText" presStyleLbl="node3" presStyleIdx="3" presStyleCnt="4" custScaleY="129795">
        <dgm:presLayoutVars>
          <dgm:chPref val="3"/>
        </dgm:presLayoutVars>
      </dgm:prSet>
      <dgm:spPr/>
    </dgm:pt>
    <dgm:pt modelId="{82DDEB24-3828-4C13-8AF5-B80455D2C8A1}" type="pres">
      <dgm:prSet presAssocID="{B88852FD-F88B-488D-8FD0-5B37053D4AD8}" presName="rootConnector" presStyleLbl="node3" presStyleIdx="3" presStyleCnt="4"/>
      <dgm:spPr/>
    </dgm:pt>
    <dgm:pt modelId="{D35D88DE-E72A-4892-AC16-6FE338359E06}" type="pres">
      <dgm:prSet presAssocID="{B88852FD-F88B-488D-8FD0-5B37053D4AD8}" presName="hierChild4" presStyleCnt="0"/>
      <dgm:spPr/>
    </dgm:pt>
    <dgm:pt modelId="{E50BEE43-7727-4B43-B1CF-46BCD4FF9278}" type="pres">
      <dgm:prSet presAssocID="{B88852FD-F88B-488D-8FD0-5B37053D4AD8}" presName="hierChild5" presStyleCnt="0"/>
      <dgm:spPr/>
    </dgm:pt>
    <dgm:pt modelId="{443421FE-631D-479C-B1D2-D630F2850A23}" type="pres">
      <dgm:prSet presAssocID="{C54187D5-D24F-41FA-BD93-A0C7152467FF}" presName="hierChild5" presStyleCnt="0"/>
      <dgm:spPr/>
    </dgm:pt>
    <dgm:pt modelId="{7B25CE68-054E-4CC3-BF8B-D9A26350057B}" type="pres">
      <dgm:prSet presAssocID="{583DFA52-1834-4AEA-98E8-3E06970CB658}" presName="hierChild3" presStyleCnt="0"/>
      <dgm:spPr/>
    </dgm:pt>
  </dgm:ptLst>
  <dgm:cxnLst>
    <dgm:cxn modelId="{A5D94F05-4801-4DBF-8CDF-DDDD91C3F86D}" type="presOf" srcId="{62571D1C-1C32-4B35-9E15-3F34811C6A57}" destId="{760C3729-5D45-4671-8A52-B7D0146D20F5}" srcOrd="1" destOrd="0" presId="urn:microsoft.com/office/officeart/2005/8/layout/orgChart1"/>
    <dgm:cxn modelId="{CB7C1C1E-BADB-47D9-84EA-E51F3BBB1939}" type="presOf" srcId="{C54187D5-D24F-41FA-BD93-A0C7152467FF}" destId="{05CF6B3A-87F6-4BF8-AFD3-FF6544C47791}" srcOrd="0" destOrd="0" presId="urn:microsoft.com/office/officeart/2005/8/layout/orgChart1"/>
    <dgm:cxn modelId="{01EBB727-ABA3-4DEB-9567-9EC9791684FF}" srcId="{583DFA52-1834-4AEA-98E8-3E06970CB658}" destId="{2E74D1C8-06D7-4EE4-9026-8F60D8613CD1}" srcOrd="1" destOrd="0" parTransId="{3DC3D9AC-FED8-4822-A4F1-F71B103563BA}" sibTransId="{50C3C89F-D8F3-4405-B375-AABAA4F88A22}"/>
    <dgm:cxn modelId="{7FC94938-FCFF-4F01-8D09-486EA87E2957}" type="presOf" srcId="{07BDCC14-3B38-4881-A3CB-B97B6163C583}" destId="{E2663589-5976-46BA-9550-F7F9A142F105}" srcOrd="0" destOrd="0" presId="urn:microsoft.com/office/officeart/2005/8/layout/orgChart1"/>
    <dgm:cxn modelId="{6DFC053D-A4D3-462B-8D07-9224E7895961}" type="presOf" srcId="{C54187D5-D24F-41FA-BD93-A0C7152467FF}" destId="{99776645-5010-491A-BB27-FF353A35235C}" srcOrd="1" destOrd="0" presId="urn:microsoft.com/office/officeart/2005/8/layout/orgChart1"/>
    <dgm:cxn modelId="{76D9F73F-65F6-4E72-B50C-5AC615DB79B9}" srcId="{583DFA52-1834-4AEA-98E8-3E06970CB658}" destId="{62571D1C-1C32-4B35-9E15-3F34811C6A57}" srcOrd="0" destOrd="0" parTransId="{ADDA3B74-1DDA-4A70-B612-730253278D1B}" sibTransId="{BBE432A0-FD0C-45C3-B78B-89E14C4A7714}"/>
    <dgm:cxn modelId="{C8C89340-C6C7-4531-9D65-6C829492A8BF}" type="presOf" srcId="{ADDA3B74-1DDA-4A70-B612-730253278D1B}" destId="{86E823BC-4AE1-438B-B158-54D033D57987}" srcOrd="0" destOrd="0" presId="urn:microsoft.com/office/officeart/2005/8/layout/orgChart1"/>
    <dgm:cxn modelId="{56296962-523F-44A0-BC49-FD2A36C58C4B}" type="presOf" srcId="{62571D1C-1C32-4B35-9E15-3F34811C6A57}" destId="{CC039292-676F-4357-B580-14879EE44045}" srcOrd="0" destOrd="0" presId="urn:microsoft.com/office/officeart/2005/8/layout/orgChart1"/>
    <dgm:cxn modelId="{14614942-5C0B-4636-ADEF-242FD1B06033}" type="presOf" srcId="{583DFA52-1834-4AEA-98E8-3E06970CB658}" destId="{642BA6F9-16CD-48D5-8CC6-B62EB74E697C}" srcOrd="1" destOrd="0" presId="urn:microsoft.com/office/officeart/2005/8/layout/orgChart1"/>
    <dgm:cxn modelId="{74337547-8369-4850-88AB-CA008FC38CCE}" srcId="{583DFA52-1834-4AEA-98E8-3E06970CB658}" destId="{C54187D5-D24F-41FA-BD93-A0C7152467FF}" srcOrd="2" destOrd="0" parTransId="{52DA2EC0-6F1C-4816-B213-1D5AC7485FE5}" sibTransId="{461DA6D6-4709-4C42-B329-79ABE177792F}"/>
    <dgm:cxn modelId="{748EAA47-B198-4990-AB42-7376761BAC2D}" type="presOf" srcId="{A398D650-012D-4540-AFAA-5476D36163D2}" destId="{E5C2931E-D6C3-472E-ADC7-2F3AA81B9145}" srcOrd="1" destOrd="0" presId="urn:microsoft.com/office/officeart/2005/8/layout/orgChart1"/>
    <dgm:cxn modelId="{D19F826B-5B12-4C9A-BE84-38ED1D72FF25}" type="presOf" srcId="{8FDA5CAA-C031-4156-BFC8-2778B134C2F8}" destId="{98427449-6ADB-489B-A0CC-A6B2F4922D8A}" srcOrd="0" destOrd="0" presId="urn:microsoft.com/office/officeart/2005/8/layout/orgChart1"/>
    <dgm:cxn modelId="{39B6E172-5FC8-4486-85DE-7E300E346331}" type="presOf" srcId="{07BDCC14-3B38-4881-A3CB-B97B6163C583}" destId="{2ACAA5C6-413B-4337-8437-873451AD3959}" srcOrd="1" destOrd="0" presId="urn:microsoft.com/office/officeart/2005/8/layout/orgChart1"/>
    <dgm:cxn modelId="{C028E073-BA88-427E-BFC8-A630B8E2FCAB}" srcId="{C54187D5-D24F-41FA-BD93-A0C7152467FF}" destId="{A398D650-012D-4540-AFAA-5476D36163D2}" srcOrd="0" destOrd="0" parTransId="{2FAF60FD-D3F2-48A7-8B84-C15F86B01B42}" sibTransId="{8D4600A7-CEF6-4E47-AA50-D26B312D03DB}"/>
    <dgm:cxn modelId="{5AA1A779-4B9B-4465-BFCD-BE7E12171EEA}" srcId="{F3BFB670-1629-4B5B-B753-DCED587B81FB}" destId="{583DFA52-1834-4AEA-98E8-3E06970CB658}" srcOrd="0" destOrd="0" parTransId="{BC0BA34D-BE26-4A11-A64D-FE71B1B7019C}" sibTransId="{B9F2AD0E-22B0-42E5-B4A9-7AE59884B6EC}"/>
    <dgm:cxn modelId="{49C0A97D-00EE-491F-966D-9B3C8D738A3D}" srcId="{C54187D5-D24F-41FA-BD93-A0C7152467FF}" destId="{B88852FD-F88B-488D-8FD0-5B37053D4AD8}" srcOrd="1" destOrd="0" parTransId="{7B1F6D2C-E7B7-4F4F-9B0F-40644EA80886}" sibTransId="{9750F8A3-D6BB-4E67-AFE8-F4AA4A0E5599}"/>
    <dgm:cxn modelId="{C4017884-70EE-4026-8E50-B5B8FF88F84D}" type="presOf" srcId="{E83B2637-13FE-4768-A0F0-FA9A265CF12B}" destId="{D1454188-9831-49F0-8C9F-87863C1566BE}" srcOrd="0" destOrd="0" presId="urn:microsoft.com/office/officeart/2005/8/layout/orgChart1"/>
    <dgm:cxn modelId="{05241C85-B133-42E6-9796-CE7FD3CD9D26}" type="presOf" srcId="{2FAF60FD-D3F2-48A7-8B84-C15F86B01B42}" destId="{827EADBB-F92D-4125-8750-597E8E5634FE}" srcOrd="0" destOrd="0" presId="urn:microsoft.com/office/officeart/2005/8/layout/orgChart1"/>
    <dgm:cxn modelId="{E0F1B687-35BB-4F1D-9AC3-EA21BEC3AD5B}" type="presOf" srcId="{2E74D1C8-06D7-4EE4-9026-8F60D8613CD1}" destId="{BEAA3483-BC33-4BFC-B157-EB4BAC338EEF}" srcOrd="0" destOrd="0" presId="urn:microsoft.com/office/officeart/2005/8/layout/orgChart1"/>
    <dgm:cxn modelId="{C13F569E-7A94-4452-8A12-3C3BA1C1F0B7}" type="presOf" srcId="{3DC3D9AC-FED8-4822-A4F1-F71B103563BA}" destId="{5858C628-E393-48EF-9F78-D6624477FECB}" srcOrd="0" destOrd="0" presId="urn:microsoft.com/office/officeart/2005/8/layout/orgChart1"/>
    <dgm:cxn modelId="{6388309F-3704-42E5-B5A4-EBD74C4EE144}" type="presOf" srcId="{B88852FD-F88B-488D-8FD0-5B37053D4AD8}" destId="{D0D83D81-95DA-4BCF-B49F-164831DEF160}" srcOrd="0" destOrd="0" presId="urn:microsoft.com/office/officeart/2005/8/layout/orgChart1"/>
    <dgm:cxn modelId="{DE3EC39F-434D-4678-88C1-436C02DC0079}" type="presOf" srcId="{A398D650-012D-4540-AFAA-5476D36163D2}" destId="{D8A5D89D-382A-40F2-8196-8BA43BB7E0A8}" srcOrd="0" destOrd="0" presId="urn:microsoft.com/office/officeart/2005/8/layout/orgChart1"/>
    <dgm:cxn modelId="{BC0646A6-740D-49BA-BCB9-88E3E5E097AC}" type="presOf" srcId="{2E74D1C8-06D7-4EE4-9026-8F60D8613CD1}" destId="{4CD4AA97-24ED-43CD-A0DD-1481B7C3F2FE}" srcOrd="1" destOrd="0" presId="urn:microsoft.com/office/officeart/2005/8/layout/orgChart1"/>
    <dgm:cxn modelId="{12C068B5-165A-494E-AF26-523162AFC0A3}" type="presOf" srcId="{B88852FD-F88B-488D-8FD0-5B37053D4AD8}" destId="{82DDEB24-3828-4C13-8AF5-B80455D2C8A1}" srcOrd="1" destOrd="0" presId="urn:microsoft.com/office/officeart/2005/8/layout/orgChart1"/>
    <dgm:cxn modelId="{4E8823D0-7C87-4E4E-9F8A-04EF0D65A1E3}" srcId="{62571D1C-1C32-4B35-9E15-3F34811C6A57}" destId="{8FDA5CAA-C031-4156-BFC8-2778B134C2F8}" srcOrd="0" destOrd="0" parTransId="{E83B2637-13FE-4768-A0F0-FA9A265CF12B}" sibTransId="{2328735A-EA5E-4379-B444-03439E546AEC}"/>
    <dgm:cxn modelId="{2CFA46D4-810D-47D6-8699-1CFEC38BF702}" type="presOf" srcId="{D0B9EBBB-3297-4531-AF1A-4A495D630F0C}" destId="{1C619897-A0EF-4D92-B03F-E39133F5F8D6}" srcOrd="0" destOrd="0" presId="urn:microsoft.com/office/officeart/2005/8/layout/orgChart1"/>
    <dgm:cxn modelId="{450BEBD7-C1AF-4B9C-A526-1C7AAF37B1E5}" type="presOf" srcId="{F3BFB670-1629-4B5B-B753-DCED587B81FB}" destId="{ED7319D4-8E1C-41A1-BA0D-EA1B65383331}" srcOrd="0" destOrd="0" presId="urn:microsoft.com/office/officeart/2005/8/layout/orgChart1"/>
    <dgm:cxn modelId="{47902CE4-0A5E-4DC9-843F-4F3BB952BAE7}" type="presOf" srcId="{583DFA52-1834-4AEA-98E8-3E06970CB658}" destId="{71551FC8-520D-4234-BD61-94C15FF1F0A1}" srcOrd="0" destOrd="0" presId="urn:microsoft.com/office/officeart/2005/8/layout/orgChart1"/>
    <dgm:cxn modelId="{2499C8E8-4C5E-4B44-8ED5-F18B5DB3B174}" srcId="{62571D1C-1C32-4B35-9E15-3F34811C6A57}" destId="{07BDCC14-3B38-4881-A3CB-B97B6163C583}" srcOrd="1" destOrd="0" parTransId="{D0B9EBBB-3297-4531-AF1A-4A495D630F0C}" sibTransId="{82A87583-EAA6-4A92-81FB-8E3CAF5CE8AE}"/>
    <dgm:cxn modelId="{035281EF-0319-444E-BCEA-A832C874952E}" type="presOf" srcId="{52DA2EC0-6F1C-4816-B213-1D5AC7485FE5}" destId="{BA7B7B47-6724-435F-AFDE-9CEF79DDE107}" srcOrd="0" destOrd="0" presId="urn:microsoft.com/office/officeart/2005/8/layout/orgChart1"/>
    <dgm:cxn modelId="{3D9F53F4-72D5-498E-B23F-C52E84FFAE9B}" type="presOf" srcId="{8FDA5CAA-C031-4156-BFC8-2778B134C2F8}" destId="{61BC71BD-0545-4262-BBF8-9B1D02F5C09B}" srcOrd="1" destOrd="0" presId="urn:microsoft.com/office/officeart/2005/8/layout/orgChart1"/>
    <dgm:cxn modelId="{00E378F8-74A2-4F44-B9DF-785B0A90E57A}" type="presOf" srcId="{7B1F6D2C-E7B7-4F4F-9B0F-40644EA80886}" destId="{852D0B2E-A45E-4B9A-95C0-369F6CD93712}" srcOrd="0" destOrd="0" presId="urn:microsoft.com/office/officeart/2005/8/layout/orgChart1"/>
    <dgm:cxn modelId="{FC894EC6-8613-4799-AF4C-1586F28324B8}" type="presParOf" srcId="{ED7319D4-8E1C-41A1-BA0D-EA1B65383331}" destId="{DE446C29-23B6-403C-9239-44EC49DA23F0}" srcOrd="0" destOrd="0" presId="urn:microsoft.com/office/officeart/2005/8/layout/orgChart1"/>
    <dgm:cxn modelId="{43751557-E3D1-4586-B4DE-D475DD0009B6}" type="presParOf" srcId="{DE446C29-23B6-403C-9239-44EC49DA23F0}" destId="{9AEB6272-DC00-4136-91DF-7BBD87001780}" srcOrd="0" destOrd="0" presId="urn:microsoft.com/office/officeart/2005/8/layout/orgChart1"/>
    <dgm:cxn modelId="{B7D7C1D6-9317-49A8-8EA5-640D80F9A7EC}" type="presParOf" srcId="{9AEB6272-DC00-4136-91DF-7BBD87001780}" destId="{71551FC8-520D-4234-BD61-94C15FF1F0A1}" srcOrd="0" destOrd="0" presId="urn:microsoft.com/office/officeart/2005/8/layout/orgChart1"/>
    <dgm:cxn modelId="{80895B13-952B-4B41-88DF-51D56B88562A}" type="presParOf" srcId="{9AEB6272-DC00-4136-91DF-7BBD87001780}" destId="{642BA6F9-16CD-48D5-8CC6-B62EB74E697C}" srcOrd="1" destOrd="0" presId="urn:microsoft.com/office/officeart/2005/8/layout/orgChart1"/>
    <dgm:cxn modelId="{949BE21D-3D01-4D07-9292-487D347A2AE8}" type="presParOf" srcId="{DE446C29-23B6-403C-9239-44EC49DA23F0}" destId="{5DAAB2D2-E256-4A25-B352-2E71ECC7999B}" srcOrd="1" destOrd="0" presId="urn:microsoft.com/office/officeart/2005/8/layout/orgChart1"/>
    <dgm:cxn modelId="{D89FA5C6-90DD-4936-B61D-C615803879A7}" type="presParOf" srcId="{5DAAB2D2-E256-4A25-B352-2E71ECC7999B}" destId="{86E823BC-4AE1-438B-B158-54D033D57987}" srcOrd="0" destOrd="0" presId="urn:microsoft.com/office/officeart/2005/8/layout/orgChart1"/>
    <dgm:cxn modelId="{12EEF442-E899-4397-8218-516589814ED6}" type="presParOf" srcId="{5DAAB2D2-E256-4A25-B352-2E71ECC7999B}" destId="{437CB221-1585-4467-BB5B-1B8464CC93F0}" srcOrd="1" destOrd="0" presId="urn:microsoft.com/office/officeart/2005/8/layout/orgChart1"/>
    <dgm:cxn modelId="{33117924-E498-425D-804B-A047045CF86E}" type="presParOf" srcId="{437CB221-1585-4467-BB5B-1B8464CC93F0}" destId="{327E0283-13A4-4147-AB2A-DE9D48601265}" srcOrd="0" destOrd="0" presId="urn:microsoft.com/office/officeart/2005/8/layout/orgChart1"/>
    <dgm:cxn modelId="{9803318E-AD50-4BB6-A5C9-BDA9B9995600}" type="presParOf" srcId="{327E0283-13A4-4147-AB2A-DE9D48601265}" destId="{CC039292-676F-4357-B580-14879EE44045}" srcOrd="0" destOrd="0" presId="urn:microsoft.com/office/officeart/2005/8/layout/orgChart1"/>
    <dgm:cxn modelId="{2ACA1BB1-F854-4AC6-A477-174F368CDABC}" type="presParOf" srcId="{327E0283-13A4-4147-AB2A-DE9D48601265}" destId="{760C3729-5D45-4671-8A52-B7D0146D20F5}" srcOrd="1" destOrd="0" presId="urn:microsoft.com/office/officeart/2005/8/layout/orgChart1"/>
    <dgm:cxn modelId="{AC15F25D-314D-4B88-863B-F614E7F8A83D}" type="presParOf" srcId="{437CB221-1585-4467-BB5B-1B8464CC93F0}" destId="{2D29F91D-73FE-4467-BCDC-45DD687106D9}" srcOrd="1" destOrd="0" presId="urn:microsoft.com/office/officeart/2005/8/layout/orgChart1"/>
    <dgm:cxn modelId="{B6F86F55-23DA-417F-9613-60C1E4E0DB33}" type="presParOf" srcId="{2D29F91D-73FE-4467-BCDC-45DD687106D9}" destId="{D1454188-9831-49F0-8C9F-87863C1566BE}" srcOrd="0" destOrd="0" presId="urn:microsoft.com/office/officeart/2005/8/layout/orgChart1"/>
    <dgm:cxn modelId="{12050F09-4822-49F8-9F7F-9A5D48EA3533}" type="presParOf" srcId="{2D29F91D-73FE-4467-BCDC-45DD687106D9}" destId="{FB67A17D-E333-43A4-982B-1E5A9615ADF1}" srcOrd="1" destOrd="0" presId="urn:microsoft.com/office/officeart/2005/8/layout/orgChart1"/>
    <dgm:cxn modelId="{E215E36E-1B5A-4C57-BEDD-E277DB615AE0}" type="presParOf" srcId="{FB67A17D-E333-43A4-982B-1E5A9615ADF1}" destId="{974FAAF3-DD42-4F16-85F5-8B483822456B}" srcOrd="0" destOrd="0" presId="urn:microsoft.com/office/officeart/2005/8/layout/orgChart1"/>
    <dgm:cxn modelId="{AB7C0DB7-1320-442F-AF4C-C80D3C78C8EA}" type="presParOf" srcId="{974FAAF3-DD42-4F16-85F5-8B483822456B}" destId="{98427449-6ADB-489B-A0CC-A6B2F4922D8A}" srcOrd="0" destOrd="0" presId="urn:microsoft.com/office/officeart/2005/8/layout/orgChart1"/>
    <dgm:cxn modelId="{4ACE0D79-96D0-46E5-AAF5-050AE776C3A7}" type="presParOf" srcId="{974FAAF3-DD42-4F16-85F5-8B483822456B}" destId="{61BC71BD-0545-4262-BBF8-9B1D02F5C09B}" srcOrd="1" destOrd="0" presId="urn:microsoft.com/office/officeart/2005/8/layout/orgChart1"/>
    <dgm:cxn modelId="{B1754492-CE0B-4219-A539-EB5B71E23443}" type="presParOf" srcId="{FB67A17D-E333-43A4-982B-1E5A9615ADF1}" destId="{B7C0081D-3F4C-4B48-AF2F-6C6C1B860BCA}" srcOrd="1" destOrd="0" presId="urn:microsoft.com/office/officeart/2005/8/layout/orgChart1"/>
    <dgm:cxn modelId="{9973E71B-F2C2-4094-8896-7CA02F991310}" type="presParOf" srcId="{FB67A17D-E333-43A4-982B-1E5A9615ADF1}" destId="{D25BC0A6-70DA-468B-8E55-54B73960AB9D}" srcOrd="2" destOrd="0" presId="urn:microsoft.com/office/officeart/2005/8/layout/orgChart1"/>
    <dgm:cxn modelId="{6B9D3D23-6791-4C4D-90CE-0F95C2306F68}" type="presParOf" srcId="{2D29F91D-73FE-4467-BCDC-45DD687106D9}" destId="{1C619897-A0EF-4D92-B03F-E39133F5F8D6}" srcOrd="2" destOrd="0" presId="urn:microsoft.com/office/officeart/2005/8/layout/orgChart1"/>
    <dgm:cxn modelId="{BF2704A9-A6AF-4203-AD8D-A3A7D2D107E3}" type="presParOf" srcId="{2D29F91D-73FE-4467-BCDC-45DD687106D9}" destId="{06DBFDA4-2221-4D22-ACAF-396D774A6222}" srcOrd="3" destOrd="0" presId="urn:microsoft.com/office/officeart/2005/8/layout/orgChart1"/>
    <dgm:cxn modelId="{428AF640-F654-4353-81B3-6A8739B9E914}" type="presParOf" srcId="{06DBFDA4-2221-4D22-ACAF-396D774A6222}" destId="{F2D3C4CC-51EE-4C9D-A571-27DA835C7BD9}" srcOrd="0" destOrd="0" presId="urn:microsoft.com/office/officeart/2005/8/layout/orgChart1"/>
    <dgm:cxn modelId="{15F05E76-CD75-4B39-866E-AE35AA3AFEFD}" type="presParOf" srcId="{F2D3C4CC-51EE-4C9D-A571-27DA835C7BD9}" destId="{E2663589-5976-46BA-9550-F7F9A142F105}" srcOrd="0" destOrd="0" presId="urn:microsoft.com/office/officeart/2005/8/layout/orgChart1"/>
    <dgm:cxn modelId="{F239E2CE-37CF-43E6-A193-0C3A6C1C3FFF}" type="presParOf" srcId="{F2D3C4CC-51EE-4C9D-A571-27DA835C7BD9}" destId="{2ACAA5C6-413B-4337-8437-873451AD3959}" srcOrd="1" destOrd="0" presId="urn:microsoft.com/office/officeart/2005/8/layout/orgChart1"/>
    <dgm:cxn modelId="{7A8E174D-9942-4346-BC88-156358ADC767}" type="presParOf" srcId="{06DBFDA4-2221-4D22-ACAF-396D774A6222}" destId="{0556F3F7-60AA-4063-970D-92793F87CD8C}" srcOrd="1" destOrd="0" presId="urn:microsoft.com/office/officeart/2005/8/layout/orgChart1"/>
    <dgm:cxn modelId="{9479C683-2A1E-4188-9FED-4481BBA64984}" type="presParOf" srcId="{06DBFDA4-2221-4D22-ACAF-396D774A6222}" destId="{61489CDC-8A36-4D82-838F-859E73EAC4A1}" srcOrd="2" destOrd="0" presId="urn:microsoft.com/office/officeart/2005/8/layout/orgChart1"/>
    <dgm:cxn modelId="{220B39CC-D4AB-485D-AC38-9C46CD351E8C}" type="presParOf" srcId="{437CB221-1585-4467-BB5B-1B8464CC93F0}" destId="{B0355EB6-EFE5-40CA-82A0-31A10D18B0E9}" srcOrd="2" destOrd="0" presId="urn:microsoft.com/office/officeart/2005/8/layout/orgChart1"/>
    <dgm:cxn modelId="{0A031BBD-1C43-4F75-8CAF-6DA8A6B2FA69}" type="presParOf" srcId="{5DAAB2D2-E256-4A25-B352-2E71ECC7999B}" destId="{5858C628-E393-48EF-9F78-D6624477FECB}" srcOrd="2" destOrd="0" presId="urn:microsoft.com/office/officeart/2005/8/layout/orgChart1"/>
    <dgm:cxn modelId="{FD0C4B3B-8874-47F5-9C4B-814F55072CD8}" type="presParOf" srcId="{5DAAB2D2-E256-4A25-B352-2E71ECC7999B}" destId="{DE306AE5-A03C-46B2-8C27-4D27A657286B}" srcOrd="3" destOrd="0" presId="urn:microsoft.com/office/officeart/2005/8/layout/orgChart1"/>
    <dgm:cxn modelId="{D131A7AC-A213-44C7-93B7-22ED26E08062}" type="presParOf" srcId="{DE306AE5-A03C-46B2-8C27-4D27A657286B}" destId="{A38829C3-C3C2-4C8F-9E2E-73F660B2DE03}" srcOrd="0" destOrd="0" presId="urn:microsoft.com/office/officeart/2005/8/layout/orgChart1"/>
    <dgm:cxn modelId="{C7ACFE65-F97A-44BC-96FF-2212DC30D68D}" type="presParOf" srcId="{A38829C3-C3C2-4C8F-9E2E-73F660B2DE03}" destId="{BEAA3483-BC33-4BFC-B157-EB4BAC338EEF}" srcOrd="0" destOrd="0" presId="urn:microsoft.com/office/officeart/2005/8/layout/orgChart1"/>
    <dgm:cxn modelId="{395E2250-38B2-4DBF-ACA0-E2C80680847B}" type="presParOf" srcId="{A38829C3-C3C2-4C8F-9E2E-73F660B2DE03}" destId="{4CD4AA97-24ED-43CD-A0DD-1481B7C3F2FE}" srcOrd="1" destOrd="0" presId="urn:microsoft.com/office/officeart/2005/8/layout/orgChart1"/>
    <dgm:cxn modelId="{FF54E17C-6861-449C-BA19-546062FA8E0F}" type="presParOf" srcId="{DE306AE5-A03C-46B2-8C27-4D27A657286B}" destId="{C04EC04F-ECEB-4490-B67A-D51DD6A02E43}" srcOrd="1" destOrd="0" presId="urn:microsoft.com/office/officeart/2005/8/layout/orgChart1"/>
    <dgm:cxn modelId="{79ABFF7E-088A-47A0-8D75-ED7A200C67B1}" type="presParOf" srcId="{DE306AE5-A03C-46B2-8C27-4D27A657286B}" destId="{6832F02B-1A9E-484F-8D8B-F2464AD1FBC4}" srcOrd="2" destOrd="0" presId="urn:microsoft.com/office/officeart/2005/8/layout/orgChart1"/>
    <dgm:cxn modelId="{76A87217-386B-4ED1-942E-E810E5ECA2C6}" type="presParOf" srcId="{5DAAB2D2-E256-4A25-B352-2E71ECC7999B}" destId="{BA7B7B47-6724-435F-AFDE-9CEF79DDE107}" srcOrd="4" destOrd="0" presId="urn:microsoft.com/office/officeart/2005/8/layout/orgChart1"/>
    <dgm:cxn modelId="{3F02EEC4-F9A5-4F37-81BB-51FEA9651590}" type="presParOf" srcId="{5DAAB2D2-E256-4A25-B352-2E71ECC7999B}" destId="{2F2A646D-6E93-4159-A21E-9B86D2F53D51}" srcOrd="5" destOrd="0" presId="urn:microsoft.com/office/officeart/2005/8/layout/orgChart1"/>
    <dgm:cxn modelId="{B156AACE-E349-4633-AD4D-E377C189B346}" type="presParOf" srcId="{2F2A646D-6E93-4159-A21E-9B86D2F53D51}" destId="{8B3C2BF3-30B0-48EA-9E11-1CDB2C34D01E}" srcOrd="0" destOrd="0" presId="urn:microsoft.com/office/officeart/2005/8/layout/orgChart1"/>
    <dgm:cxn modelId="{E22F02D9-9E9C-498D-BB2A-5D803A81A1D4}" type="presParOf" srcId="{8B3C2BF3-30B0-48EA-9E11-1CDB2C34D01E}" destId="{05CF6B3A-87F6-4BF8-AFD3-FF6544C47791}" srcOrd="0" destOrd="0" presId="urn:microsoft.com/office/officeart/2005/8/layout/orgChart1"/>
    <dgm:cxn modelId="{C92FFE33-ED02-4A97-907B-D8CA541A481D}" type="presParOf" srcId="{8B3C2BF3-30B0-48EA-9E11-1CDB2C34D01E}" destId="{99776645-5010-491A-BB27-FF353A35235C}" srcOrd="1" destOrd="0" presId="urn:microsoft.com/office/officeart/2005/8/layout/orgChart1"/>
    <dgm:cxn modelId="{09CB7C3E-EDC1-47B8-9E75-32BAA85A9F7B}" type="presParOf" srcId="{2F2A646D-6E93-4159-A21E-9B86D2F53D51}" destId="{4030F805-38BA-4333-BA16-593D8FE887AB}" srcOrd="1" destOrd="0" presId="urn:microsoft.com/office/officeart/2005/8/layout/orgChart1"/>
    <dgm:cxn modelId="{A5879418-79BC-44B2-8B60-D90CE8E473E9}" type="presParOf" srcId="{4030F805-38BA-4333-BA16-593D8FE887AB}" destId="{827EADBB-F92D-4125-8750-597E8E5634FE}" srcOrd="0" destOrd="0" presId="urn:microsoft.com/office/officeart/2005/8/layout/orgChart1"/>
    <dgm:cxn modelId="{9D009D3F-0BF1-4DED-8ABB-1040AFEFBDDD}" type="presParOf" srcId="{4030F805-38BA-4333-BA16-593D8FE887AB}" destId="{EBCAE098-4F34-439D-A699-78CBB74CFEFA}" srcOrd="1" destOrd="0" presId="urn:microsoft.com/office/officeart/2005/8/layout/orgChart1"/>
    <dgm:cxn modelId="{8C85F456-2067-4851-A220-275B2A41D480}" type="presParOf" srcId="{EBCAE098-4F34-439D-A699-78CBB74CFEFA}" destId="{3B5317E0-D1DC-4A12-B9CF-77711B137D7C}" srcOrd="0" destOrd="0" presId="urn:microsoft.com/office/officeart/2005/8/layout/orgChart1"/>
    <dgm:cxn modelId="{58AC9EC9-F42E-4899-8934-B12C326B2ADA}" type="presParOf" srcId="{3B5317E0-D1DC-4A12-B9CF-77711B137D7C}" destId="{D8A5D89D-382A-40F2-8196-8BA43BB7E0A8}" srcOrd="0" destOrd="0" presId="urn:microsoft.com/office/officeart/2005/8/layout/orgChart1"/>
    <dgm:cxn modelId="{EC09126E-0916-4002-99DD-3A92BFA4484C}" type="presParOf" srcId="{3B5317E0-D1DC-4A12-B9CF-77711B137D7C}" destId="{E5C2931E-D6C3-472E-ADC7-2F3AA81B9145}" srcOrd="1" destOrd="0" presId="urn:microsoft.com/office/officeart/2005/8/layout/orgChart1"/>
    <dgm:cxn modelId="{5A71C5A1-C3EA-4477-B6C9-1C37C6F73E56}" type="presParOf" srcId="{EBCAE098-4F34-439D-A699-78CBB74CFEFA}" destId="{C38C85A8-9DED-4710-94D5-C34C12CB7610}" srcOrd="1" destOrd="0" presId="urn:microsoft.com/office/officeart/2005/8/layout/orgChart1"/>
    <dgm:cxn modelId="{A0E5FB29-FFF5-49AB-AB29-6013ECF5FEA5}" type="presParOf" srcId="{EBCAE098-4F34-439D-A699-78CBB74CFEFA}" destId="{2D8C0FD4-ABCE-4F25-94DA-51CF28EAE210}" srcOrd="2" destOrd="0" presId="urn:microsoft.com/office/officeart/2005/8/layout/orgChart1"/>
    <dgm:cxn modelId="{4B3CA2C9-3AE7-44ED-A8B6-8C6655E9D0B3}" type="presParOf" srcId="{4030F805-38BA-4333-BA16-593D8FE887AB}" destId="{852D0B2E-A45E-4B9A-95C0-369F6CD93712}" srcOrd="2" destOrd="0" presId="urn:microsoft.com/office/officeart/2005/8/layout/orgChart1"/>
    <dgm:cxn modelId="{2369C600-A421-451A-B41A-FD631BD5FDAD}" type="presParOf" srcId="{4030F805-38BA-4333-BA16-593D8FE887AB}" destId="{66528517-0D8D-45CD-B6A3-9C6917F14F33}" srcOrd="3" destOrd="0" presId="urn:microsoft.com/office/officeart/2005/8/layout/orgChart1"/>
    <dgm:cxn modelId="{E8B9A9F0-1F5E-4112-B3C2-53D1CD0F47A4}" type="presParOf" srcId="{66528517-0D8D-45CD-B6A3-9C6917F14F33}" destId="{94285BAB-B638-4D8F-9734-AB54F183F366}" srcOrd="0" destOrd="0" presId="urn:microsoft.com/office/officeart/2005/8/layout/orgChart1"/>
    <dgm:cxn modelId="{2EB7AC18-CF44-43B6-9DAD-621919E2B5F9}" type="presParOf" srcId="{94285BAB-B638-4D8F-9734-AB54F183F366}" destId="{D0D83D81-95DA-4BCF-B49F-164831DEF160}" srcOrd="0" destOrd="0" presId="urn:microsoft.com/office/officeart/2005/8/layout/orgChart1"/>
    <dgm:cxn modelId="{F8DE111E-C4D6-421E-A2C9-22AE99DC8441}" type="presParOf" srcId="{94285BAB-B638-4D8F-9734-AB54F183F366}" destId="{82DDEB24-3828-4C13-8AF5-B80455D2C8A1}" srcOrd="1" destOrd="0" presId="urn:microsoft.com/office/officeart/2005/8/layout/orgChart1"/>
    <dgm:cxn modelId="{DA87BBFD-23CD-41E8-89C1-373E750C3A0B}" type="presParOf" srcId="{66528517-0D8D-45CD-B6A3-9C6917F14F33}" destId="{D35D88DE-E72A-4892-AC16-6FE338359E06}" srcOrd="1" destOrd="0" presId="urn:microsoft.com/office/officeart/2005/8/layout/orgChart1"/>
    <dgm:cxn modelId="{1A05443A-B397-4139-9FA6-FBFACA2EE35C}" type="presParOf" srcId="{66528517-0D8D-45CD-B6A3-9C6917F14F33}" destId="{E50BEE43-7727-4B43-B1CF-46BCD4FF9278}" srcOrd="2" destOrd="0" presId="urn:microsoft.com/office/officeart/2005/8/layout/orgChart1"/>
    <dgm:cxn modelId="{0A726F94-CBF3-48B4-9BC2-C53F8730A1C1}" type="presParOf" srcId="{2F2A646D-6E93-4159-A21E-9B86D2F53D51}" destId="{443421FE-631D-479C-B1D2-D630F2850A23}" srcOrd="2" destOrd="0" presId="urn:microsoft.com/office/officeart/2005/8/layout/orgChart1"/>
    <dgm:cxn modelId="{CA70C3CC-0480-463B-8461-461211A0AA80}" type="presParOf" srcId="{DE446C29-23B6-403C-9239-44EC49DA23F0}" destId="{7B25CE68-054E-4CC3-BF8B-D9A2635005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D0B2E-A45E-4B9A-95C0-369F6CD93712}">
      <dsp:nvSpPr>
        <dsp:cNvPr id="0" name=""/>
        <dsp:cNvSpPr/>
      </dsp:nvSpPr>
      <dsp:spPr>
        <a:xfrm>
          <a:off x="6248286" y="2673171"/>
          <a:ext cx="1071672" cy="371985"/>
        </a:xfrm>
        <a:custGeom>
          <a:avLst/>
          <a:gdLst/>
          <a:ahLst/>
          <a:cxnLst/>
          <a:rect l="0" t="0" r="0" b="0"/>
          <a:pathLst>
            <a:path>
              <a:moveTo>
                <a:pt x="0" y="0"/>
              </a:moveTo>
              <a:lnTo>
                <a:pt x="0" y="185992"/>
              </a:lnTo>
              <a:lnTo>
                <a:pt x="1071672" y="185992"/>
              </a:lnTo>
              <a:lnTo>
                <a:pt x="1071672" y="371985"/>
              </a:lnTo>
            </a:path>
          </a:pathLst>
        </a:custGeom>
        <a:noFill/>
        <a:ln w="25400" cap="flat" cmpd="sng" algn="ctr">
          <a:solidFill>
            <a:srgbClr val="343F52"/>
          </a:solidFill>
          <a:prstDash val="solid"/>
          <a:miter lim="800000"/>
        </a:ln>
        <a:effectLst/>
      </dsp:spPr>
      <dsp:style>
        <a:lnRef idx="2">
          <a:scrgbClr r="0" g="0" b="0"/>
        </a:lnRef>
        <a:fillRef idx="0">
          <a:scrgbClr r="0" g="0" b="0"/>
        </a:fillRef>
        <a:effectRef idx="0">
          <a:scrgbClr r="0" g="0" b="0"/>
        </a:effectRef>
        <a:fontRef idx="minor"/>
      </dsp:style>
    </dsp:sp>
    <dsp:sp modelId="{827EADBB-F92D-4125-8750-597E8E5634FE}">
      <dsp:nvSpPr>
        <dsp:cNvPr id="0" name=""/>
        <dsp:cNvSpPr/>
      </dsp:nvSpPr>
      <dsp:spPr>
        <a:xfrm>
          <a:off x="5176614" y="2673171"/>
          <a:ext cx="1071672" cy="371985"/>
        </a:xfrm>
        <a:custGeom>
          <a:avLst/>
          <a:gdLst/>
          <a:ahLst/>
          <a:cxnLst/>
          <a:rect l="0" t="0" r="0" b="0"/>
          <a:pathLst>
            <a:path>
              <a:moveTo>
                <a:pt x="1071672" y="0"/>
              </a:moveTo>
              <a:lnTo>
                <a:pt x="1071672" y="185992"/>
              </a:lnTo>
              <a:lnTo>
                <a:pt x="0" y="185992"/>
              </a:lnTo>
              <a:lnTo>
                <a:pt x="0" y="371985"/>
              </a:lnTo>
            </a:path>
          </a:pathLst>
        </a:custGeom>
        <a:noFill/>
        <a:ln w="25400" cap="flat" cmpd="sng" algn="ctr">
          <a:solidFill>
            <a:srgbClr val="343F52"/>
          </a:solidFill>
          <a:prstDash val="solid"/>
          <a:miter lim="800000"/>
        </a:ln>
        <a:effectLst/>
      </dsp:spPr>
      <dsp:style>
        <a:lnRef idx="2">
          <a:scrgbClr r="0" g="0" b="0"/>
        </a:lnRef>
        <a:fillRef idx="0">
          <a:scrgbClr r="0" g="0" b="0"/>
        </a:fillRef>
        <a:effectRef idx="0">
          <a:scrgbClr r="0" g="0" b="0"/>
        </a:effectRef>
        <a:fontRef idx="minor"/>
      </dsp:style>
    </dsp:sp>
    <dsp:sp modelId="{BA7B7B47-6724-435F-AFDE-9CEF79DDE107}">
      <dsp:nvSpPr>
        <dsp:cNvPr id="0" name=""/>
        <dsp:cNvSpPr/>
      </dsp:nvSpPr>
      <dsp:spPr>
        <a:xfrm>
          <a:off x="4104942" y="1415506"/>
          <a:ext cx="2143344" cy="371985"/>
        </a:xfrm>
        <a:custGeom>
          <a:avLst/>
          <a:gdLst/>
          <a:ahLst/>
          <a:cxnLst/>
          <a:rect l="0" t="0" r="0" b="0"/>
          <a:pathLst>
            <a:path>
              <a:moveTo>
                <a:pt x="0" y="0"/>
              </a:moveTo>
              <a:lnTo>
                <a:pt x="0" y="185992"/>
              </a:lnTo>
              <a:lnTo>
                <a:pt x="2143344" y="185992"/>
              </a:lnTo>
              <a:lnTo>
                <a:pt x="2143344" y="371985"/>
              </a:lnTo>
            </a:path>
          </a:pathLst>
        </a:custGeom>
        <a:noFill/>
        <a:ln w="25400" cap="flat" cmpd="sng" algn="ctr">
          <a:solidFill>
            <a:srgbClr val="343F52"/>
          </a:solidFill>
          <a:prstDash val="solid"/>
          <a:miter lim="800000"/>
        </a:ln>
        <a:effectLst/>
      </dsp:spPr>
      <dsp:style>
        <a:lnRef idx="2">
          <a:scrgbClr r="0" g="0" b="0"/>
        </a:lnRef>
        <a:fillRef idx="0">
          <a:scrgbClr r="0" g="0" b="0"/>
        </a:fillRef>
        <a:effectRef idx="0">
          <a:scrgbClr r="0" g="0" b="0"/>
        </a:effectRef>
        <a:fontRef idx="minor"/>
      </dsp:style>
    </dsp:sp>
    <dsp:sp modelId="{5858C628-E393-48EF-9F78-D6624477FECB}">
      <dsp:nvSpPr>
        <dsp:cNvPr id="0" name=""/>
        <dsp:cNvSpPr/>
      </dsp:nvSpPr>
      <dsp:spPr>
        <a:xfrm>
          <a:off x="4059222" y="1415506"/>
          <a:ext cx="91440" cy="371985"/>
        </a:xfrm>
        <a:custGeom>
          <a:avLst/>
          <a:gdLst/>
          <a:ahLst/>
          <a:cxnLst/>
          <a:rect l="0" t="0" r="0" b="0"/>
          <a:pathLst>
            <a:path>
              <a:moveTo>
                <a:pt x="45720" y="0"/>
              </a:moveTo>
              <a:lnTo>
                <a:pt x="45720" y="371985"/>
              </a:lnTo>
            </a:path>
          </a:pathLst>
        </a:custGeom>
        <a:noFill/>
        <a:ln w="25400" cap="flat" cmpd="sng" algn="ctr">
          <a:solidFill>
            <a:srgbClr val="343F52"/>
          </a:solidFill>
          <a:prstDash val="solid"/>
          <a:miter lim="800000"/>
        </a:ln>
        <a:effectLst/>
      </dsp:spPr>
      <dsp:style>
        <a:lnRef idx="2">
          <a:scrgbClr r="0" g="0" b="0"/>
        </a:lnRef>
        <a:fillRef idx="0">
          <a:scrgbClr r="0" g="0" b="0"/>
        </a:fillRef>
        <a:effectRef idx="0">
          <a:scrgbClr r="0" g="0" b="0"/>
        </a:effectRef>
        <a:fontRef idx="minor"/>
      </dsp:style>
    </dsp:sp>
    <dsp:sp modelId="{1C619897-A0EF-4D92-B03F-E39133F5F8D6}">
      <dsp:nvSpPr>
        <dsp:cNvPr id="0" name=""/>
        <dsp:cNvSpPr/>
      </dsp:nvSpPr>
      <dsp:spPr>
        <a:xfrm>
          <a:off x="1961598" y="2673171"/>
          <a:ext cx="1071672" cy="371985"/>
        </a:xfrm>
        <a:custGeom>
          <a:avLst/>
          <a:gdLst/>
          <a:ahLst/>
          <a:cxnLst/>
          <a:rect l="0" t="0" r="0" b="0"/>
          <a:pathLst>
            <a:path>
              <a:moveTo>
                <a:pt x="0" y="0"/>
              </a:moveTo>
              <a:lnTo>
                <a:pt x="0" y="185992"/>
              </a:lnTo>
              <a:lnTo>
                <a:pt x="1071672" y="185992"/>
              </a:lnTo>
              <a:lnTo>
                <a:pt x="1071672" y="371985"/>
              </a:lnTo>
            </a:path>
          </a:pathLst>
        </a:custGeom>
        <a:noFill/>
        <a:ln w="25400" cap="flat" cmpd="sng" algn="ctr">
          <a:solidFill>
            <a:srgbClr val="343F52"/>
          </a:solidFill>
          <a:prstDash val="solid"/>
          <a:miter lim="800000"/>
        </a:ln>
        <a:effectLst/>
      </dsp:spPr>
      <dsp:style>
        <a:lnRef idx="2">
          <a:scrgbClr r="0" g="0" b="0"/>
        </a:lnRef>
        <a:fillRef idx="0">
          <a:scrgbClr r="0" g="0" b="0"/>
        </a:fillRef>
        <a:effectRef idx="0">
          <a:scrgbClr r="0" g="0" b="0"/>
        </a:effectRef>
        <a:fontRef idx="minor"/>
      </dsp:style>
    </dsp:sp>
    <dsp:sp modelId="{D1454188-9831-49F0-8C9F-87863C1566BE}">
      <dsp:nvSpPr>
        <dsp:cNvPr id="0" name=""/>
        <dsp:cNvSpPr/>
      </dsp:nvSpPr>
      <dsp:spPr>
        <a:xfrm>
          <a:off x="889926" y="2673171"/>
          <a:ext cx="1071672" cy="371985"/>
        </a:xfrm>
        <a:custGeom>
          <a:avLst/>
          <a:gdLst/>
          <a:ahLst/>
          <a:cxnLst/>
          <a:rect l="0" t="0" r="0" b="0"/>
          <a:pathLst>
            <a:path>
              <a:moveTo>
                <a:pt x="1071672" y="0"/>
              </a:moveTo>
              <a:lnTo>
                <a:pt x="1071672" y="185992"/>
              </a:lnTo>
              <a:lnTo>
                <a:pt x="0" y="185992"/>
              </a:lnTo>
              <a:lnTo>
                <a:pt x="0" y="371985"/>
              </a:lnTo>
            </a:path>
          </a:pathLst>
        </a:custGeom>
        <a:noFill/>
        <a:ln w="25400" cap="flat" cmpd="sng" algn="ctr">
          <a:solidFill>
            <a:srgbClr val="343F52"/>
          </a:solidFill>
          <a:prstDash val="solid"/>
          <a:miter lim="800000"/>
        </a:ln>
        <a:effectLst/>
      </dsp:spPr>
      <dsp:style>
        <a:lnRef idx="2">
          <a:scrgbClr r="0" g="0" b="0"/>
        </a:lnRef>
        <a:fillRef idx="0">
          <a:scrgbClr r="0" g="0" b="0"/>
        </a:fillRef>
        <a:effectRef idx="0">
          <a:scrgbClr r="0" g="0" b="0"/>
        </a:effectRef>
        <a:fontRef idx="minor"/>
      </dsp:style>
    </dsp:sp>
    <dsp:sp modelId="{86E823BC-4AE1-438B-B158-54D033D57987}">
      <dsp:nvSpPr>
        <dsp:cNvPr id="0" name=""/>
        <dsp:cNvSpPr/>
      </dsp:nvSpPr>
      <dsp:spPr>
        <a:xfrm>
          <a:off x="1961598" y="1415506"/>
          <a:ext cx="2143344" cy="371985"/>
        </a:xfrm>
        <a:custGeom>
          <a:avLst/>
          <a:gdLst/>
          <a:ahLst/>
          <a:cxnLst/>
          <a:rect l="0" t="0" r="0" b="0"/>
          <a:pathLst>
            <a:path>
              <a:moveTo>
                <a:pt x="2143344" y="0"/>
              </a:moveTo>
              <a:lnTo>
                <a:pt x="2143344" y="185992"/>
              </a:lnTo>
              <a:lnTo>
                <a:pt x="0" y="185992"/>
              </a:lnTo>
              <a:lnTo>
                <a:pt x="0" y="371985"/>
              </a:lnTo>
            </a:path>
          </a:pathLst>
        </a:custGeom>
        <a:noFill/>
        <a:ln w="25400" cap="flat" cmpd="sng" algn="ctr">
          <a:solidFill>
            <a:srgbClr val="343F52"/>
          </a:solidFill>
          <a:prstDash val="solid"/>
          <a:miter lim="800000"/>
        </a:ln>
        <a:effectLst/>
      </dsp:spPr>
      <dsp:style>
        <a:lnRef idx="2">
          <a:scrgbClr r="0" g="0" b="0"/>
        </a:lnRef>
        <a:fillRef idx="0">
          <a:scrgbClr r="0" g="0" b="0"/>
        </a:fillRef>
        <a:effectRef idx="0">
          <a:scrgbClr r="0" g="0" b="0"/>
        </a:effectRef>
        <a:fontRef idx="minor"/>
      </dsp:style>
    </dsp:sp>
    <dsp:sp modelId="{71551FC8-520D-4234-BD61-94C15FF1F0A1}">
      <dsp:nvSpPr>
        <dsp:cNvPr id="0" name=""/>
        <dsp:cNvSpPr/>
      </dsp:nvSpPr>
      <dsp:spPr>
        <a:xfrm>
          <a:off x="3219263" y="529827"/>
          <a:ext cx="1771358" cy="885679"/>
        </a:xfrm>
        <a:prstGeom prst="rect">
          <a:avLst/>
        </a:prstGeom>
        <a:solidFill>
          <a:srgbClr val="343F52"/>
        </a:solidFill>
        <a:ln>
          <a:solidFill>
            <a:schemeClr val="bg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Κεφάλαιο</a:t>
          </a:r>
          <a:endParaRPr kumimoji="0" lang="en-US"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3219263" y="529827"/>
        <a:ext cx="1771358" cy="885679"/>
      </dsp:txXfrm>
    </dsp:sp>
    <dsp:sp modelId="{CC039292-676F-4357-B580-14879EE44045}">
      <dsp:nvSpPr>
        <dsp:cNvPr id="0" name=""/>
        <dsp:cNvSpPr/>
      </dsp:nvSpPr>
      <dsp:spPr>
        <a:xfrm>
          <a:off x="1075918" y="1787491"/>
          <a:ext cx="1771358" cy="885679"/>
        </a:xfrm>
        <a:prstGeom prst="rect">
          <a:avLst/>
        </a:prstGeom>
        <a:solidFill>
          <a:srgbClr val="343F52"/>
        </a:solidFill>
        <a:ln>
          <a:solidFill>
            <a:schemeClr val="bg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Χρέος</a:t>
          </a:r>
          <a:endParaRPr kumimoji="0" lang="en-US"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1075918" y="1787491"/>
        <a:ext cx="1771358" cy="885679"/>
      </dsp:txXfrm>
    </dsp:sp>
    <dsp:sp modelId="{98427449-6ADB-489B-A0CC-A6B2F4922D8A}">
      <dsp:nvSpPr>
        <dsp:cNvPr id="0" name=""/>
        <dsp:cNvSpPr/>
      </dsp:nvSpPr>
      <dsp:spPr>
        <a:xfrm>
          <a:off x="4246" y="3045156"/>
          <a:ext cx="1771358" cy="1255335"/>
        </a:xfrm>
        <a:prstGeom prst="rect">
          <a:avLst/>
        </a:prstGeom>
        <a:solidFill>
          <a:srgbClr val="343F52"/>
        </a:solidFill>
        <a:ln>
          <a:solidFill>
            <a:schemeClr val="bg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Γραμμάτια</a:t>
          </a:r>
        </a:p>
        <a:p>
          <a:pPr marL="0" lvl="0" indent="0" algn="ctr" defTabSz="889000">
            <a:lnSpc>
              <a:spcPct val="90000"/>
            </a:lnSpc>
            <a:spcBef>
              <a:spcPct val="0"/>
            </a:spcBef>
            <a:spcAft>
              <a:spcPct val="35000"/>
            </a:spcAft>
            <a:buNone/>
          </a:pPr>
          <a:r>
            <a:rPr lang="el-GR" sz="2000" kern="12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Πληρωτέα</a:t>
          </a:r>
          <a:endParaRPr lang="en-US" sz="2000" kern="12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4246" y="3045156"/>
        <a:ext cx="1771358" cy="1255335"/>
      </dsp:txXfrm>
    </dsp:sp>
    <dsp:sp modelId="{E2663589-5976-46BA-9550-F7F9A142F105}">
      <dsp:nvSpPr>
        <dsp:cNvPr id="0" name=""/>
        <dsp:cNvSpPr/>
      </dsp:nvSpPr>
      <dsp:spPr>
        <a:xfrm>
          <a:off x="2147590" y="3045156"/>
          <a:ext cx="1771358" cy="1300930"/>
        </a:xfrm>
        <a:prstGeom prst="rect">
          <a:avLst/>
        </a:prstGeom>
        <a:solidFill>
          <a:srgbClr val="343F52"/>
        </a:solidFill>
        <a:ln>
          <a:solidFill>
            <a:schemeClr val="bg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Μακρ.Δάνεια</a:t>
          </a:r>
          <a:endParaRPr lang="en-US" sz="2000" kern="12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2147590" y="3045156"/>
        <a:ext cx="1771358" cy="1300930"/>
      </dsp:txXfrm>
    </dsp:sp>
    <dsp:sp modelId="{BEAA3483-BC33-4BFC-B157-EB4BAC338EEF}">
      <dsp:nvSpPr>
        <dsp:cNvPr id="0" name=""/>
        <dsp:cNvSpPr/>
      </dsp:nvSpPr>
      <dsp:spPr>
        <a:xfrm>
          <a:off x="3219263" y="1787491"/>
          <a:ext cx="1771358" cy="885679"/>
        </a:xfrm>
        <a:prstGeom prst="rect">
          <a:avLst/>
        </a:prstGeom>
        <a:solidFill>
          <a:srgbClr val="343F52"/>
        </a:solidFill>
        <a:ln>
          <a:solidFill>
            <a:schemeClr val="bg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Προνομιούχο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Κεφάλαιο</a:t>
          </a:r>
          <a:endParaRPr kumimoji="0" lang="en-US"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3219263" y="1787491"/>
        <a:ext cx="1771358" cy="885679"/>
      </dsp:txXfrm>
    </dsp:sp>
    <dsp:sp modelId="{05CF6B3A-87F6-4BF8-AFD3-FF6544C47791}">
      <dsp:nvSpPr>
        <dsp:cNvPr id="0" name=""/>
        <dsp:cNvSpPr/>
      </dsp:nvSpPr>
      <dsp:spPr>
        <a:xfrm>
          <a:off x="5362607" y="1787491"/>
          <a:ext cx="1771358" cy="885679"/>
        </a:xfrm>
        <a:prstGeom prst="rect">
          <a:avLst/>
        </a:prstGeom>
        <a:solidFill>
          <a:srgbClr val="343F52"/>
        </a:solidFill>
        <a:ln>
          <a:solidFill>
            <a:schemeClr val="bg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Κοινό</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Μετοχικό</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Κεφάλαιο</a:t>
          </a:r>
          <a:endParaRPr kumimoji="0" lang="en-US"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5362607" y="1787491"/>
        <a:ext cx="1771358" cy="885679"/>
      </dsp:txXfrm>
    </dsp:sp>
    <dsp:sp modelId="{D8A5D89D-382A-40F2-8196-8BA43BB7E0A8}">
      <dsp:nvSpPr>
        <dsp:cNvPr id="0" name=""/>
        <dsp:cNvSpPr/>
      </dsp:nvSpPr>
      <dsp:spPr>
        <a:xfrm>
          <a:off x="4290935" y="3045156"/>
          <a:ext cx="1771358" cy="1233981"/>
        </a:xfrm>
        <a:prstGeom prst="rect">
          <a:avLst/>
        </a:prstGeom>
        <a:solidFill>
          <a:srgbClr val="343F52"/>
        </a:solidFill>
        <a:ln>
          <a:solidFill>
            <a:schemeClr val="bg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Αδιανέμητα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Κέρδη</a:t>
          </a:r>
          <a:endParaRPr kumimoji="0" lang="en-US"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4290935" y="3045156"/>
        <a:ext cx="1771358" cy="1233981"/>
      </dsp:txXfrm>
    </dsp:sp>
    <dsp:sp modelId="{D0D83D81-95DA-4BCF-B49F-164831DEF160}">
      <dsp:nvSpPr>
        <dsp:cNvPr id="0" name=""/>
        <dsp:cNvSpPr/>
      </dsp:nvSpPr>
      <dsp:spPr>
        <a:xfrm>
          <a:off x="6434279" y="3045156"/>
          <a:ext cx="1771358" cy="1149567"/>
        </a:xfrm>
        <a:prstGeom prst="rect">
          <a:avLst/>
        </a:prstGeom>
        <a:solidFill>
          <a:srgbClr val="343F52"/>
        </a:solidFill>
        <a:ln>
          <a:solidFill>
            <a:schemeClr val="bg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Νέο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Κοινό</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Μετ.Κεφάλ.</a:t>
          </a:r>
          <a:endParaRPr kumimoji="0" lang="en-US" sz="2000" b="0" i="0" u="none" strike="noStrike" kern="1200" cap="none" normalizeH="0" baseline="0" dirty="0">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6434279" y="3045156"/>
        <a:ext cx="1771358" cy="11495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67B525-4170-42DD-80A2-44CF2C968635}" type="datetimeFigureOut">
              <a:rPr lang="en-US" smtClean="0"/>
              <a:pPr/>
              <a:t>3/29/2021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7A6331-6128-4BE5-B0B1-B34C16677F50}"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E2E2D-417D-47A7-89BD-34F46F874444}" type="datetimeFigureOut">
              <a:rPr lang="en-US" smtClean="0"/>
              <a:pPr/>
              <a:t>3/29/2021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14705-AF32-4D71-9FF6-531A2A9BF0C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314705-AF32-4D71-9FF6-531A2A9BF0CA}" type="slidenum">
              <a:rPr lang="en-US" smtClean="0"/>
              <a:pPr/>
              <a:t>1</a:t>
            </a:fld>
            <a:endParaRPr lang="en-US"/>
          </a:p>
        </p:txBody>
      </p:sp>
    </p:spTree>
    <p:extLst>
      <p:ext uri="{BB962C8B-B14F-4D97-AF65-F5344CB8AC3E}">
        <p14:creationId xmlns:p14="http://schemas.microsoft.com/office/powerpoint/2010/main" val="3573529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JH_Section Header">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5784848" y="2268076"/>
            <a:ext cx="3359150" cy="468774"/>
          </a:xfrm>
          <a:prstGeom prst="rect">
            <a:avLst/>
          </a:prstGeom>
          <a:solidFill>
            <a:srgbClr val="635F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0" y="1204490"/>
            <a:ext cx="9144000" cy="954912"/>
          </a:xfrm>
          <a:prstGeom prst="rect">
            <a:avLst/>
          </a:prstGeom>
          <a:gradFill flip="none" rotWithShape="1">
            <a:gsLst>
              <a:gs pos="54000">
                <a:schemeClr val="bg2">
                  <a:lumMod val="50000"/>
                </a:schemeClr>
              </a:gs>
              <a:gs pos="4000">
                <a:schemeClr val="bg2">
                  <a:lumMod val="75000"/>
                  <a:alpha val="40000"/>
                </a:schemeClr>
              </a:gs>
              <a:gs pos="88000">
                <a:srgbClr val="545050"/>
              </a:gs>
              <a:gs pos="100000">
                <a:srgbClr val="545050"/>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580467" y="1201772"/>
            <a:ext cx="4563531" cy="957630"/>
          </a:xfrm>
          <a:prstGeom prst="rect">
            <a:avLst/>
          </a:prstGeom>
        </p:spPr>
        <p:txBody>
          <a:bodyPr anchor="b">
            <a:normAutofit/>
          </a:bodyPr>
          <a:lstStyle>
            <a:lvl1pPr algn="ctr">
              <a:defRPr sz="2800" baseline="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Chapter Title</a:t>
            </a:r>
          </a:p>
        </p:txBody>
      </p:sp>
      <p:sp>
        <p:nvSpPr>
          <p:cNvPr id="3" name="Text Placeholder 2"/>
          <p:cNvSpPr>
            <a:spLocks noGrp="1"/>
          </p:cNvSpPr>
          <p:nvPr>
            <p:ph type="body" idx="1" hasCustomPrompt="1"/>
          </p:nvPr>
        </p:nvSpPr>
        <p:spPr>
          <a:xfrm>
            <a:off x="5784846" y="2268076"/>
            <a:ext cx="3359152" cy="468774"/>
          </a:xfrm>
          <a:prstGeom prst="rect">
            <a:avLst/>
          </a:prstGeom>
        </p:spPr>
        <p:txBody>
          <a:bodyPr anchor="ctr" anchorCtr="0">
            <a:noAutofit/>
          </a:bodyPr>
          <a:lstStyle>
            <a:lvl1pPr marL="0" indent="0" algn="ctr">
              <a:buNone/>
              <a:defRPr sz="28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Chapter number</a:t>
            </a:r>
          </a:p>
        </p:txBody>
      </p:sp>
      <p:sp>
        <p:nvSpPr>
          <p:cNvPr id="7" name="Rectangle 6"/>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558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JH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0200"/>
            <a:ext cx="7886700" cy="4576763"/>
          </a:xfrm>
          <a:prstGeom prst="rect">
            <a:avLst/>
          </a:prstGeom>
        </p:spPr>
        <p:txBody>
          <a:bodyPr/>
          <a:lstStyle>
            <a:lvl1pPr marL="228600" indent="-228600">
              <a:spcBef>
                <a:spcPts val="600"/>
              </a:spcBef>
              <a:spcAft>
                <a:spcPts val="1200"/>
              </a:spcAft>
              <a:buClr>
                <a:srgbClr val="343F52"/>
              </a:buClr>
              <a:buSzPct val="120000"/>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1pPr>
            <a:lvl2pPr marL="685800" indent="-228600">
              <a:spcBef>
                <a:spcPts val="0"/>
              </a:spcBef>
              <a:spcAft>
                <a:spcPts val="600"/>
              </a:spcAft>
              <a:buClr>
                <a:srgbClr val="343F52"/>
              </a:buClr>
              <a:buSzPct val="120000"/>
              <a:buFont typeface="Arial" panose="020B0604020202020204" pitchFamily="34" charset="0"/>
              <a:buChar char="•"/>
              <a:defRPr sz="220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343F52"/>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3pPr>
            <a:lvl4pPr>
              <a:spcBef>
                <a:spcPts val="0"/>
              </a:spcBef>
              <a:spcAft>
                <a:spcPts val="600"/>
              </a:spcAft>
              <a:buClr>
                <a:srgbClr val="343F52"/>
              </a:buClr>
              <a:defRPr>
                <a:latin typeface="Verdana" panose="020B0604030504040204" pitchFamily="34" charset="0"/>
                <a:ea typeface="Verdana" panose="020B0604030504040204" pitchFamily="34" charset="0"/>
                <a:cs typeface="Verdana" panose="020B0604030504040204" pitchFamily="34" charset="0"/>
              </a:defRPr>
            </a:lvl4pPr>
            <a:lvl5pPr marL="2057400" indent="-228600">
              <a:spcBef>
                <a:spcPts val="0"/>
              </a:spcBef>
              <a:spcAft>
                <a:spcPts val="600"/>
              </a:spcAft>
              <a:buClr>
                <a:srgbClr val="343F52"/>
              </a:buClr>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1092902"/>
            <a:ext cx="9144001" cy="120436"/>
          </a:xfrm>
          <a:prstGeom prst="rect">
            <a:avLst/>
          </a:prstGeom>
          <a:gradFill flip="none" rotWithShape="1">
            <a:gsLst>
              <a:gs pos="25000">
                <a:schemeClr val="bg2">
                  <a:lumMod val="75000"/>
                </a:schemeClr>
              </a:gs>
              <a:gs pos="66000">
                <a:schemeClr val="bg2">
                  <a:lumMod val="75000"/>
                </a:schemeClr>
              </a:gs>
              <a:gs pos="82000">
                <a:schemeClr val="bg2">
                  <a:lumMod val="90000"/>
                </a:schemeClr>
              </a:gs>
              <a:gs pos="100000">
                <a:schemeClr val="bg1">
                  <a:lumMod val="9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hasCustomPrompt="1"/>
          </p:nvPr>
        </p:nvSpPr>
        <p:spPr>
          <a:xfrm>
            <a:off x="158261" y="222463"/>
            <a:ext cx="8827477" cy="677008"/>
          </a:xfrm>
          <a:prstGeom prst="rect">
            <a:avLst/>
          </a:prstGeom>
        </p:spPr>
        <p:txBody>
          <a:bodyPr anchor="ctr" anchorCtr="0">
            <a:normAutofit/>
          </a:bodyPr>
          <a:lstStyle>
            <a:lvl1pPr algn="ctr">
              <a:defRPr sz="2800">
                <a:solidFill>
                  <a:srgbClr val="4D5667"/>
                </a:solidFill>
                <a:effectLst>
                  <a:outerShdw blurRad="38100" dist="38100" dir="2700000" algn="ctr"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title</a:t>
            </a:r>
          </a:p>
        </p:txBody>
      </p:sp>
      <p:sp>
        <p:nvSpPr>
          <p:cNvPr id="6" name="Rectangle 5"/>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29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JH_Blank With Title">
    <p:spTree>
      <p:nvGrpSpPr>
        <p:cNvPr id="1" name=""/>
        <p:cNvGrpSpPr/>
        <p:nvPr/>
      </p:nvGrpSpPr>
      <p:grpSpPr>
        <a:xfrm>
          <a:off x="0" y="0"/>
          <a:ext cx="0" cy="0"/>
          <a:chOff x="0" y="0"/>
          <a:chExt cx="0" cy="0"/>
        </a:xfrm>
      </p:grpSpPr>
      <p:sp>
        <p:nvSpPr>
          <p:cNvPr id="9" name="Rectangle 8"/>
          <p:cNvSpPr/>
          <p:nvPr/>
        </p:nvSpPr>
        <p:spPr>
          <a:xfrm>
            <a:off x="0" y="1092902"/>
            <a:ext cx="9144001" cy="120436"/>
          </a:xfrm>
          <a:prstGeom prst="rect">
            <a:avLst/>
          </a:prstGeom>
          <a:gradFill flip="none" rotWithShape="1">
            <a:gsLst>
              <a:gs pos="25000">
                <a:schemeClr val="bg2">
                  <a:lumMod val="75000"/>
                </a:schemeClr>
              </a:gs>
              <a:gs pos="66000">
                <a:schemeClr val="bg2">
                  <a:lumMod val="75000"/>
                </a:schemeClr>
              </a:gs>
              <a:gs pos="82000">
                <a:schemeClr val="bg2">
                  <a:lumMod val="90000"/>
                </a:schemeClr>
              </a:gs>
              <a:gs pos="100000">
                <a:schemeClr val="bg1">
                  <a:lumMod val="9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hasCustomPrompt="1"/>
          </p:nvPr>
        </p:nvSpPr>
        <p:spPr>
          <a:xfrm>
            <a:off x="158261" y="222463"/>
            <a:ext cx="8827477" cy="677008"/>
          </a:xfrm>
          <a:prstGeom prst="rect">
            <a:avLst/>
          </a:prstGeom>
        </p:spPr>
        <p:txBody>
          <a:bodyPr anchor="ctr" anchorCtr="0">
            <a:normAutofit/>
          </a:bodyPr>
          <a:lstStyle>
            <a:lvl1pPr algn="ctr">
              <a:defRPr sz="2800">
                <a:solidFill>
                  <a:srgbClr val="4D5667"/>
                </a:solidFill>
                <a:effectLst>
                  <a:outerShdw blurRad="38100" dist="38100" dir="2700000" algn="ctr"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title</a:t>
            </a:r>
          </a:p>
        </p:txBody>
      </p:sp>
      <p:sp>
        <p:nvSpPr>
          <p:cNvPr id="5" name="Rectangle 4"/>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6937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H_Overview">
    <p:spTree>
      <p:nvGrpSpPr>
        <p:cNvPr id="1" name=""/>
        <p:cNvGrpSpPr/>
        <p:nvPr/>
      </p:nvGrpSpPr>
      <p:grpSpPr>
        <a:xfrm>
          <a:off x="0" y="0"/>
          <a:ext cx="0" cy="0"/>
          <a:chOff x="0" y="0"/>
          <a:chExt cx="0" cy="0"/>
        </a:xfrm>
      </p:grpSpPr>
      <p:sp>
        <p:nvSpPr>
          <p:cNvPr id="9" name="Rectangle 8"/>
          <p:cNvSpPr/>
          <p:nvPr/>
        </p:nvSpPr>
        <p:spPr>
          <a:xfrm>
            <a:off x="0" y="413239"/>
            <a:ext cx="9144001" cy="800822"/>
          </a:xfrm>
          <a:prstGeom prst="rect">
            <a:avLst/>
          </a:prstGeom>
          <a:gradFill flip="none" rotWithShape="1">
            <a:gsLst>
              <a:gs pos="0">
                <a:schemeClr val="bg2">
                  <a:lumMod val="75000"/>
                </a:schemeClr>
              </a:gs>
              <a:gs pos="60000">
                <a:schemeClr val="bg2">
                  <a:lumMod val="75000"/>
                  <a:alpha val="80000"/>
                </a:schemeClr>
              </a:gs>
              <a:gs pos="78000">
                <a:schemeClr val="bg2">
                  <a:lumMod val="75000"/>
                  <a:alpha val="80000"/>
                </a:schemeClr>
              </a:gs>
              <a:gs pos="100000">
                <a:srgbClr val="F5F5F5"/>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hasCustomPrompt="1"/>
          </p:nvPr>
        </p:nvSpPr>
        <p:spPr>
          <a:xfrm>
            <a:off x="142875" y="454180"/>
            <a:ext cx="8858250" cy="718939"/>
          </a:xfrm>
          <a:prstGeom prst="rect">
            <a:avLst/>
          </a:prstGeom>
        </p:spPr>
        <p:txBody>
          <a:bodyPr anchor="ctr" anchorCtr="0">
            <a:normAutofit/>
          </a:bodyPr>
          <a:lstStyle>
            <a:lvl1pPr algn="ctr">
              <a:defRPr sz="28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title</a:t>
            </a:r>
          </a:p>
        </p:txBody>
      </p:sp>
      <p:sp>
        <p:nvSpPr>
          <p:cNvPr id="11" name="Content Placeholder 2"/>
          <p:cNvSpPr>
            <a:spLocks noGrp="1"/>
          </p:cNvSpPr>
          <p:nvPr>
            <p:ph idx="1"/>
          </p:nvPr>
        </p:nvSpPr>
        <p:spPr>
          <a:xfrm>
            <a:off x="628650" y="1600200"/>
            <a:ext cx="7886700" cy="4576763"/>
          </a:xfrm>
          <a:prstGeom prst="rect">
            <a:avLst/>
          </a:prstGeom>
        </p:spPr>
        <p:txBody>
          <a:bodyPr/>
          <a:lstStyle>
            <a:lvl1pPr marL="228600" indent="-228600">
              <a:spcBef>
                <a:spcPts val="600"/>
              </a:spcBef>
              <a:spcAft>
                <a:spcPts val="1200"/>
              </a:spcAft>
              <a:buClr>
                <a:srgbClr val="343F52"/>
              </a:buClr>
              <a:buSzPct val="120000"/>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1pPr>
            <a:lvl2pPr marL="685800" indent="-228600">
              <a:spcBef>
                <a:spcPts val="0"/>
              </a:spcBef>
              <a:spcAft>
                <a:spcPts val="600"/>
              </a:spcAft>
              <a:buClr>
                <a:srgbClr val="343F52"/>
              </a:buClr>
              <a:buSzPct val="120000"/>
              <a:buFont typeface="Arial" panose="020B0604020202020204" pitchFamily="34" charset="0"/>
              <a:buChar char="•"/>
              <a:defRPr sz="220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343F52"/>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3pPr>
            <a:lvl4pPr>
              <a:spcBef>
                <a:spcPts val="0"/>
              </a:spcBef>
              <a:spcAft>
                <a:spcPts val="600"/>
              </a:spcAft>
              <a:buClr>
                <a:srgbClr val="343F52"/>
              </a:buClr>
              <a:defRPr>
                <a:latin typeface="Verdana" panose="020B0604030504040204" pitchFamily="34" charset="0"/>
                <a:ea typeface="Verdana" panose="020B0604030504040204" pitchFamily="34" charset="0"/>
                <a:cs typeface="Verdana" panose="020B0604030504040204" pitchFamily="34" charset="0"/>
              </a:defRPr>
            </a:lvl4pPr>
            <a:lvl5pPr marL="2057400" indent="-228600">
              <a:spcBef>
                <a:spcPts val="0"/>
              </a:spcBef>
              <a:spcAft>
                <a:spcPts val="600"/>
              </a:spcAft>
              <a:buClr>
                <a:srgbClr val="343F52"/>
              </a:buClr>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647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H_Objectives">
    <p:spTree>
      <p:nvGrpSpPr>
        <p:cNvPr id="1" name=""/>
        <p:cNvGrpSpPr/>
        <p:nvPr/>
      </p:nvGrpSpPr>
      <p:grpSpPr>
        <a:xfrm>
          <a:off x="0" y="0"/>
          <a:ext cx="0" cy="0"/>
          <a:chOff x="0" y="0"/>
          <a:chExt cx="0" cy="0"/>
        </a:xfrm>
      </p:grpSpPr>
      <p:sp>
        <p:nvSpPr>
          <p:cNvPr id="5" name="Rectangle 4"/>
          <p:cNvSpPr/>
          <p:nvPr/>
        </p:nvSpPr>
        <p:spPr>
          <a:xfrm>
            <a:off x="0" y="434229"/>
            <a:ext cx="9144000" cy="919740"/>
          </a:xfrm>
          <a:prstGeom prst="rect">
            <a:avLst/>
          </a:prstGeom>
          <a:solidFill>
            <a:srgbClr val="605E5E">
              <a:alpha val="8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8" name="Table 7"/>
          <p:cNvGraphicFramePr>
            <a:graphicFrameLocks noGrp="1"/>
          </p:cNvGraphicFramePr>
          <p:nvPr>
            <p:extLst>
              <p:ext uri="{D42A27DB-BD31-4B8C-83A1-F6EECF244321}">
                <p14:modId xmlns:p14="http://schemas.microsoft.com/office/powerpoint/2010/main" val="1919114578"/>
              </p:ext>
            </p:extLst>
          </p:nvPr>
        </p:nvGraphicFramePr>
        <p:xfrm>
          <a:off x="1050401" y="1989078"/>
          <a:ext cx="7075027" cy="3155820"/>
        </p:xfrm>
        <a:graphic>
          <a:graphicData uri="http://schemas.openxmlformats.org/drawingml/2006/table">
            <a:tbl>
              <a:tblPr firstRow="1" bandRow="1">
                <a:tableStyleId>{5C22544A-7EE6-4342-B048-85BDC9FD1C3A}</a:tableStyleId>
              </a:tblPr>
              <a:tblGrid>
                <a:gridCol w="576905">
                  <a:extLst>
                    <a:ext uri="{9D8B030D-6E8A-4147-A177-3AD203B41FA5}">
                      <a16:colId xmlns:a16="http://schemas.microsoft.com/office/drawing/2014/main" val="20000"/>
                    </a:ext>
                  </a:extLst>
                </a:gridCol>
                <a:gridCol w="6498122">
                  <a:extLst>
                    <a:ext uri="{9D8B030D-6E8A-4147-A177-3AD203B41FA5}">
                      <a16:colId xmlns:a16="http://schemas.microsoft.com/office/drawing/2014/main" val="20001"/>
                    </a:ext>
                  </a:extLst>
                </a:gridCol>
              </a:tblGrid>
              <a:tr h="631164">
                <a:tc>
                  <a:txBody>
                    <a:bodyPr/>
                    <a:lstStyle/>
                    <a:p>
                      <a:endParaRPr lang="en-US" sz="800" b="1" dirty="0">
                        <a:latin typeface="+mn-lt"/>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0"/>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1"/>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2"/>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3"/>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4"/>
                  </a:ext>
                </a:extLst>
              </a:tr>
            </a:tbl>
          </a:graphicData>
        </a:graphic>
      </p:graphicFrame>
      <p:pic>
        <p:nvPicPr>
          <p:cNvPr id="9" name="Picture 8"/>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9851" y="2116405"/>
            <a:ext cx="417884" cy="417883"/>
          </a:xfrm>
          <a:prstGeom prst="rect">
            <a:avLst/>
          </a:prstGeom>
          <a:solidFill>
            <a:schemeClr val="bg1">
              <a:alpha val="0"/>
            </a:schemeClr>
          </a:solidFill>
        </p:spPr>
      </p:pic>
      <p:pic>
        <p:nvPicPr>
          <p:cNvPr id="10" name="Picture 9"/>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9851" y="2734972"/>
            <a:ext cx="417884" cy="417883"/>
          </a:xfrm>
          <a:prstGeom prst="rect">
            <a:avLst/>
          </a:prstGeom>
          <a:solidFill>
            <a:schemeClr val="bg1">
              <a:alpha val="0"/>
            </a:schemeClr>
          </a:solidFill>
        </p:spPr>
      </p:pic>
      <p:pic>
        <p:nvPicPr>
          <p:cNvPr id="11" name="Picture 10"/>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1171" y="4616311"/>
            <a:ext cx="417884" cy="417883"/>
          </a:xfrm>
          <a:prstGeom prst="rect">
            <a:avLst/>
          </a:prstGeom>
          <a:solidFill>
            <a:schemeClr val="bg1">
              <a:alpha val="0"/>
            </a:schemeClr>
          </a:solidFill>
        </p:spPr>
      </p:pic>
      <p:pic>
        <p:nvPicPr>
          <p:cNvPr id="12" name="Picture 11"/>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1171" y="3987178"/>
            <a:ext cx="417884" cy="417883"/>
          </a:xfrm>
          <a:prstGeom prst="rect">
            <a:avLst/>
          </a:prstGeom>
          <a:solidFill>
            <a:schemeClr val="bg1">
              <a:alpha val="0"/>
            </a:schemeClr>
          </a:solidFill>
        </p:spPr>
      </p:pic>
      <p:pic>
        <p:nvPicPr>
          <p:cNvPr id="13" name="Picture 12"/>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4109" y="3364243"/>
            <a:ext cx="417884" cy="417883"/>
          </a:xfrm>
          <a:prstGeom prst="rect">
            <a:avLst/>
          </a:prstGeom>
          <a:solidFill>
            <a:schemeClr val="bg1">
              <a:alpha val="0"/>
            </a:schemeClr>
          </a:solidFill>
        </p:spPr>
      </p:pic>
      <p:sp>
        <p:nvSpPr>
          <p:cNvPr id="15" name="Text Placeholder 14"/>
          <p:cNvSpPr>
            <a:spLocks noGrp="1"/>
          </p:cNvSpPr>
          <p:nvPr>
            <p:ph type="body" sz="quarter" idx="11" hasCustomPrompt="1"/>
          </p:nvPr>
        </p:nvSpPr>
        <p:spPr>
          <a:xfrm>
            <a:off x="1675701" y="3382770"/>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6" name="Text Placeholder 14"/>
          <p:cNvSpPr>
            <a:spLocks noGrp="1"/>
          </p:cNvSpPr>
          <p:nvPr>
            <p:ph type="body" sz="quarter" idx="12" hasCustomPrompt="1"/>
          </p:nvPr>
        </p:nvSpPr>
        <p:spPr>
          <a:xfrm>
            <a:off x="1687185" y="2733755"/>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7" name="Text Placeholder 14"/>
          <p:cNvSpPr>
            <a:spLocks noGrp="1"/>
          </p:cNvSpPr>
          <p:nvPr>
            <p:ph type="body" sz="quarter" idx="13" hasCustomPrompt="1"/>
          </p:nvPr>
        </p:nvSpPr>
        <p:spPr>
          <a:xfrm>
            <a:off x="1675700" y="2095837"/>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8" name="Text Placeholder 14"/>
          <p:cNvSpPr>
            <a:spLocks noGrp="1"/>
          </p:cNvSpPr>
          <p:nvPr>
            <p:ph type="body" sz="quarter" idx="14" hasCustomPrompt="1"/>
          </p:nvPr>
        </p:nvSpPr>
        <p:spPr>
          <a:xfrm>
            <a:off x="1669825" y="3987178"/>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9" name="Text Placeholder 14"/>
          <p:cNvSpPr>
            <a:spLocks noGrp="1"/>
          </p:cNvSpPr>
          <p:nvPr>
            <p:ph type="body" sz="quarter" idx="15" hasCustomPrompt="1"/>
          </p:nvPr>
        </p:nvSpPr>
        <p:spPr>
          <a:xfrm>
            <a:off x="1669824" y="4630588"/>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2" name="Title 1"/>
          <p:cNvSpPr>
            <a:spLocks noGrp="1"/>
          </p:cNvSpPr>
          <p:nvPr>
            <p:ph type="title"/>
          </p:nvPr>
        </p:nvSpPr>
        <p:spPr>
          <a:xfrm>
            <a:off x="162657" y="485813"/>
            <a:ext cx="8818685" cy="790474"/>
          </a:xfrm>
          <a:prstGeom prst="rect">
            <a:avLst/>
          </a:prstGeom>
        </p:spPr>
        <p:txBody>
          <a:bodyPr anchor="ctr" anchorCtr="0">
            <a:normAutofit/>
          </a:bodyPr>
          <a:lstStyle>
            <a:lvl1pPr algn="ctr">
              <a:defRPr sz="28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21" name="Rectangle 20"/>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9193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JH_Blank">
    <p:spTree>
      <p:nvGrpSpPr>
        <p:cNvPr id="1" name=""/>
        <p:cNvGrpSpPr/>
        <p:nvPr/>
      </p:nvGrpSpPr>
      <p:grpSpPr>
        <a:xfrm>
          <a:off x="0" y="0"/>
          <a:ext cx="0" cy="0"/>
          <a:chOff x="0" y="0"/>
          <a:chExt cx="0" cy="0"/>
        </a:xfrm>
      </p:grpSpPr>
      <p:sp>
        <p:nvSpPr>
          <p:cNvPr id="3" name="Rectangle 2"/>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735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H_End Title">
    <p:bg>
      <p:bgPr>
        <a:blipFill dpi="0" rotWithShape="1">
          <a:blip r:embed="rId2" cstate="print">
            <a:alphaModFix amt="75000"/>
            <a:lum/>
          </a:blip>
          <a:srcRect/>
          <a:stretch>
            <a:fillRect l="-17000" r="-17000"/>
          </a:stretch>
        </a:blip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5071131" y="1503620"/>
            <a:ext cx="2743200" cy="0"/>
          </a:xfrm>
          <a:prstGeom prst="line">
            <a:avLst/>
          </a:prstGeom>
          <a:ln w="25400">
            <a:solidFill>
              <a:srgbClr val="343F5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6098874"/>
            <a:ext cx="9144000" cy="586597"/>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a:spcBef>
                <a:spcPts val="0"/>
              </a:spcBef>
              <a:spcAft>
                <a:spcPts val="0"/>
              </a:spcAft>
            </a:pPr>
            <a:endPar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hasCustomPrompt="1"/>
          </p:nvPr>
        </p:nvSpPr>
        <p:spPr>
          <a:xfrm>
            <a:off x="4720621" y="1021141"/>
            <a:ext cx="3447288" cy="466344"/>
          </a:xfrm>
          <a:prstGeom prst="rect">
            <a:avLst/>
          </a:prstGeom>
        </p:spPr>
        <p:txBody>
          <a:bodyPr/>
          <a:lstStyle>
            <a:lvl1pPr algn="ctr">
              <a:defRPr sz="2400" baseline="0">
                <a:solidFill>
                  <a:srgbClr val="343F5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End of Chapter</a:t>
            </a:r>
          </a:p>
        </p:txBody>
      </p:sp>
      <p:sp>
        <p:nvSpPr>
          <p:cNvPr id="6" name="Rectangle 5"/>
          <p:cNvSpPr/>
          <p:nvPr userDrawn="1"/>
        </p:nvSpPr>
        <p:spPr>
          <a:xfrm>
            <a:off x="0" y="6087731"/>
            <a:ext cx="9144000" cy="961802"/>
          </a:xfrm>
          <a:prstGeom prst="rect">
            <a:avLst/>
          </a:prstGeom>
          <a:effectLst>
            <a:outerShdw blurRad="50800" dist="38100" dir="2700000" algn="tl" rotWithShape="0">
              <a:prstClr val="black">
                <a:alpha val="40000"/>
              </a:prstClr>
            </a:outerShdw>
          </a:effectLst>
        </p:spPr>
        <p:txBody>
          <a:bodyPr wrap="square">
            <a:spAutoFit/>
          </a:bodyPr>
          <a:lstStyle/>
          <a:p>
            <a:pPr marL="0" marR="0">
              <a:spcBef>
                <a:spcPts val="0"/>
              </a:spcBef>
              <a:spcAft>
                <a:spcPts val="300"/>
              </a:spcAft>
            </a:pPr>
            <a:r>
              <a:rPr lang="en-US" sz="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 Cover</a:t>
            </a:r>
            <a:r>
              <a:rPr lang="en-US" sz="600" baseline="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 image attribution: “Finance District” by Joan </a:t>
            </a:r>
            <a:r>
              <a:rPr lang="en-US" sz="600" kern="1200" baseline="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Campderrós-i-Canas (adapted) </a:t>
            </a:r>
            <a:r>
              <a:rPr lang="en-US" sz="600" baseline="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https://flic.kr/p/6iVMd5 </a:t>
            </a:r>
            <a:endParaRPr lang="en-US" sz="60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941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673334"/>
            <a:ext cx="9144000" cy="184666"/>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5" name="Rectangle 4"/>
          <p:cNvSpPr/>
          <p:nvPr/>
        </p:nvSpPr>
        <p:spPr>
          <a:xfrm>
            <a:off x="0" y="0"/>
            <a:ext cx="9144000" cy="62982"/>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763096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Κόστος Κεφαλαίου</a:t>
            </a:r>
            <a:endParaRPr lang="en-US" dirty="0"/>
          </a:p>
        </p:txBody>
      </p:sp>
      <p:sp>
        <p:nvSpPr>
          <p:cNvPr id="3" name="Text Placeholder 2"/>
          <p:cNvSpPr>
            <a:spLocks noGrp="1"/>
          </p:cNvSpPr>
          <p:nvPr>
            <p:ph type="body" idx="1"/>
          </p:nvPr>
        </p:nvSpPr>
        <p:spPr/>
        <p:txBody>
          <a:bodyPr>
            <a:normAutofit lnSpcReduction="10000"/>
          </a:bodyPr>
          <a:lstStyle/>
          <a:p>
            <a:r>
              <a:rPr lang="el-GR" dirty="0"/>
              <a:t>Κεφάλαιο</a:t>
            </a:r>
            <a:r>
              <a:rPr lang="en-US" dirty="0"/>
              <a:t> 10</a:t>
            </a:r>
          </a:p>
        </p:txBody>
      </p:sp>
    </p:spTree>
    <p:extLst>
      <p:ext uri="{BB962C8B-B14F-4D97-AF65-F5344CB8AC3E}">
        <p14:creationId xmlns:p14="http://schemas.microsoft.com/office/powerpoint/2010/main" val="314179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Explaining cost of debt in the WACC formula. "/>
          <p:cNvSpPr>
            <a:spLocks noGrp="1"/>
          </p:cNvSpPr>
          <p:nvPr>
            <p:ph idx="1"/>
          </p:nvPr>
        </p:nvSpPr>
        <p:spPr>
          <a:xfrm>
            <a:off x="562708" y="1600200"/>
            <a:ext cx="7952642" cy="4814668"/>
          </a:xfrm>
        </p:spPr>
        <p:txBody>
          <a:bodyPr/>
          <a:lstStyle/>
          <a:p>
            <a:pPr marL="0" indent="0" algn="ctr">
              <a:spcAft>
                <a:spcPts val="1800"/>
              </a:spcAft>
              <a:buNone/>
            </a:pPr>
            <a:endParaRPr lang="en-US" dirty="0">
              <a:solidFill>
                <a:srgbClr val="000000"/>
              </a:solidFill>
            </a:endParaRPr>
          </a:p>
          <a:p>
            <a:pPr marL="0" indent="0" algn="ctr">
              <a:spcAft>
                <a:spcPts val="1800"/>
              </a:spcAft>
              <a:buNone/>
            </a:pPr>
            <a:r>
              <a:rPr lang="en-US" dirty="0">
                <a:solidFill>
                  <a:srgbClr val="000000"/>
                </a:solidFill>
              </a:rPr>
              <a:t>WACC = </a:t>
            </a:r>
            <a:r>
              <a:rPr lang="en-US" dirty="0" err="1">
                <a:solidFill>
                  <a:srgbClr val="000000"/>
                </a:solidFill>
              </a:rPr>
              <a:t>w</a:t>
            </a:r>
            <a:r>
              <a:rPr lang="en-US" baseline="-25000" dirty="0" err="1">
                <a:solidFill>
                  <a:srgbClr val="000000"/>
                </a:solidFill>
              </a:rPr>
              <a:t>d</a:t>
            </a:r>
            <a:r>
              <a:rPr lang="en-US" dirty="0" err="1">
                <a:solidFill>
                  <a:schemeClr val="accent2">
                    <a:lumMod val="75000"/>
                  </a:schemeClr>
                </a:solidFill>
              </a:rPr>
              <a:t>r</a:t>
            </a:r>
            <a:r>
              <a:rPr lang="en-US" baseline="-25000" dirty="0" err="1">
                <a:solidFill>
                  <a:schemeClr val="accent2">
                    <a:lumMod val="75000"/>
                  </a:schemeClr>
                </a:solidFill>
              </a:rPr>
              <a:t>d</a:t>
            </a:r>
            <a:r>
              <a:rPr lang="en-US" dirty="0">
                <a:solidFill>
                  <a:schemeClr val="accent2">
                    <a:lumMod val="75000"/>
                  </a:schemeClr>
                </a:solidFill>
              </a:rPr>
              <a:t>(1 – T)</a:t>
            </a:r>
            <a:r>
              <a:rPr lang="en-US" dirty="0">
                <a:solidFill>
                  <a:schemeClr val="accent5"/>
                </a:solidFill>
              </a:rPr>
              <a:t> </a:t>
            </a:r>
            <a:r>
              <a:rPr lang="en-US" dirty="0">
                <a:solidFill>
                  <a:srgbClr val="000000"/>
                </a:solidFill>
              </a:rPr>
              <a:t>+ </a:t>
            </a:r>
            <a:r>
              <a:rPr lang="en-US" dirty="0" err="1">
                <a:solidFill>
                  <a:srgbClr val="000000"/>
                </a:solidFill>
              </a:rPr>
              <a:t>w</a:t>
            </a:r>
            <a:r>
              <a:rPr lang="en-US" baseline="-25000" dirty="0" err="1">
                <a:solidFill>
                  <a:srgbClr val="000000"/>
                </a:solidFill>
              </a:rPr>
              <a:t>p</a:t>
            </a:r>
            <a:r>
              <a:rPr lang="en-US" dirty="0" err="1">
                <a:solidFill>
                  <a:srgbClr val="000000"/>
                </a:solidFill>
              </a:rPr>
              <a:t>r</a:t>
            </a:r>
            <a:r>
              <a:rPr lang="en-US" baseline="-25000" dirty="0" err="1">
                <a:solidFill>
                  <a:srgbClr val="000000"/>
                </a:solidFill>
              </a:rPr>
              <a:t>p</a:t>
            </a:r>
            <a:r>
              <a:rPr lang="en-US" dirty="0">
                <a:solidFill>
                  <a:srgbClr val="000000"/>
                </a:solidFill>
              </a:rPr>
              <a:t> + </a:t>
            </a:r>
            <a:r>
              <a:rPr lang="en-US" dirty="0" err="1">
                <a:solidFill>
                  <a:srgbClr val="000000"/>
                </a:solidFill>
              </a:rPr>
              <a:t>w</a:t>
            </a:r>
            <a:r>
              <a:rPr lang="en-US" baseline="-25000" dirty="0" err="1">
                <a:solidFill>
                  <a:srgbClr val="000000"/>
                </a:solidFill>
              </a:rPr>
              <a:t>c</a:t>
            </a:r>
            <a:r>
              <a:rPr lang="en-US" dirty="0" err="1">
                <a:solidFill>
                  <a:srgbClr val="000000"/>
                </a:solidFill>
              </a:rPr>
              <a:t>r</a:t>
            </a:r>
            <a:r>
              <a:rPr lang="en-US" baseline="-25000" dirty="0" err="1">
                <a:solidFill>
                  <a:srgbClr val="000000"/>
                </a:solidFill>
              </a:rPr>
              <a:t>s</a:t>
            </a:r>
            <a:r>
              <a:rPr lang="en-US" dirty="0">
                <a:solidFill>
                  <a:srgbClr val="000000"/>
                </a:solidFill>
              </a:rPr>
              <a:t> </a:t>
            </a:r>
          </a:p>
          <a:p>
            <a:pPr marL="0" indent="0" algn="ctr">
              <a:spcAft>
                <a:spcPts val="1800"/>
              </a:spcAft>
              <a:buNone/>
            </a:pPr>
            <a:endParaRPr lang="en-US" dirty="0">
              <a:solidFill>
                <a:srgbClr val="000000"/>
              </a:solidFill>
            </a:endParaRPr>
          </a:p>
          <a:p>
            <a:pPr>
              <a:spcAft>
                <a:spcPts val="1800"/>
              </a:spcAft>
            </a:pPr>
            <a:r>
              <a:rPr lang="en-US" dirty="0">
                <a:solidFill>
                  <a:srgbClr val="000000"/>
                </a:solidFill>
              </a:rPr>
              <a:t>r</a:t>
            </a:r>
            <a:r>
              <a:rPr lang="en-US" sz="1400" dirty="0">
                <a:solidFill>
                  <a:srgbClr val="000000"/>
                </a:solidFill>
              </a:rPr>
              <a:t>d</a:t>
            </a:r>
            <a:r>
              <a:rPr lang="en-US" dirty="0">
                <a:solidFill>
                  <a:srgbClr val="000000"/>
                </a:solidFill>
              </a:rPr>
              <a:t> </a:t>
            </a:r>
            <a:r>
              <a:rPr lang="el-GR" dirty="0">
                <a:solidFill>
                  <a:srgbClr val="000000"/>
                </a:solidFill>
              </a:rPr>
              <a:t>είναι το οριακό κόστος των δανειακών κεφαλαίων</a:t>
            </a:r>
            <a:r>
              <a:rPr lang="en-US" dirty="0">
                <a:solidFill>
                  <a:srgbClr val="000000"/>
                </a:solidFill>
              </a:rPr>
              <a:t>.</a:t>
            </a:r>
          </a:p>
          <a:p>
            <a:pPr>
              <a:spcAft>
                <a:spcPts val="1800"/>
              </a:spcAft>
            </a:pPr>
            <a:r>
              <a:rPr lang="el-GR" dirty="0">
                <a:solidFill>
                  <a:srgbClr val="000000"/>
                </a:solidFill>
              </a:rPr>
              <a:t>Η απόδοση μέχρι τη λήξη στο ανεξόφλητο μακροπρόθεσμο χρέος χρησιμοποιείται συνήθως για τον υπολογισμό του</a:t>
            </a:r>
            <a:r>
              <a:rPr lang="en-US" dirty="0">
                <a:solidFill>
                  <a:srgbClr val="000000"/>
                </a:solidFill>
              </a:rPr>
              <a:t> r</a:t>
            </a:r>
            <a:r>
              <a:rPr lang="en-US" sz="1400" dirty="0">
                <a:solidFill>
                  <a:srgbClr val="000000"/>
                </a:solidFill>
              </a:rPr>
              <a:t>d</a:t>
            </a:r>
            <a:r>
              <a:rPr lang="en-US" dirty="0">
                <a:solidFill>
                  <a:srgbClr val="000000"/>
                </a:solidFill>
              </a:rPr>
              <a:t>.</a:t>
            </a:r>
          </a:p>
          <a:p>
            <a:pPr>
              <a:spcAft>
                <a:spcPts val="1800"/>
              </a:spcAft>
            </a:pPr>
            <a:r>
              <a:rPr lang="el-GR" dirty="0">
                <a:solidFill>
                  <a:srgbClr val="000000"/>
                </a:solidFill>
              </a:rPr>
              <a:t>Γιατί φορολογική προσαρμογή</a:t>
            </a:r>
            <a:r>
              <a:rPr lang="en-US" dirty="0">
                <a:solidFill>
                  <a:srgbClr val="000000"/>
                </a:solidFill>
              </a:rPr>
              <a:t>; </a:t>
            </a:r>
            <a:r>
              <a:rPr lang="el-GR" dirty="0">
                <a:solidFill>
                  <a:srgbClr val="000000"/>
                </a:solidFill>
              </a:rPr>
              <a:t>δηλαδή</a:t>
            </a:r>
            <a:r>
              <a:rPr lang="en-US" dirty="0">
                <a:solidFill>
                  <a:srgbClr val="000000"/>
                </a:solidFill>
              </a:rPr>
              <a:t>, </a:t>
            </a:r>
            <a:r>
              <a:rPr lang="el-GR" dirty="0">
                <a:solidFill>
                  <a:srgbClr val="000000"/>
                </a:solidFill>
              </a:rPr>
              <a:t>γιατί</a:t>
            </a:r>
            <a:r>
              <a:rPr lang="en-US" dirty="0">
                <a:solidFill>
                  <a:srgbClr val="000000"/>
                </a:solidFill>
              </a:rPr>
              <a:t> r</a:t>
            </a:r>
            <a:r>
              <a:rPr lang="en-US" sz="1400" dirty="0">
                <a:solidFill>
                  <a:srgbClr val="000000"/>
                </a:solidFill>
              </a:rPr>
              <a:t>d</a:t>
            </a:r>
            <a:r>
              <a:rPr lang="en-US" dirty="0">
                <a:solidFill>
                  <a:srgbClr val="000000"/>
                </a:solidFill>
              </a:rPr>
              <a:t>(1 – T);</a:t>
            </a:r>
          </a:p>
          <a:p>
            <a:pPr>
              <a:spcAft>
                <a:spcPts val="1800"/>
              </a:spcAft>
            </a:pPr>
            <a:endParaRPr lang="en-US" dirty="0"/>
          </a:p>
        </p:txBody>
      </p:sp>
      <p:sp>
        <p:nvSpPr>
          <p:cNvPr id="4" name="Title 3"/>
          <p:cNvSpPr>
            <a:spLocks noGrp="1"/>
          </p:cNvSpPr>
          <p:nvPr>
            <p:ph type="title"/>
          </p:nvPr>
        </p:nvSpPr>
        <p:spPr/>
        <p:txBody>
          <a:bodyPr>
            <a:normAutofit/>
          </a:bodyPr>
          <a:lstStyle/>
          <a:p>
            <a:r>
              <a:rPr lang="el-GR" dirty="0"/>
              <a:t>Συστατικά του Κόστους Χρέους</a:t>
            </a:r>
            <a:endParaRPr lang="en-US" dirty="0"/>
          </a:p>
        </p:txBody>
      </p:sp>
    </p:spTree>
    <p:extLst>
      <p:ext uri="{BB962C8B-B14F-4D97-AF65-F5344CB8AC3E}">
        <p14:creationId xmlns:p14="http://schemas.microsoft.com/office/powerpoint/2010/main" val="54999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a:t>Θυμηθείτε</a:t>
            </a:r>
            <a:r>
              <a:rPr lang="en-US" dirty="0"/>
              <a:t>, </a:t>
            </a:r>
            <a:r>
              <a:rPr lang="el-GR" dirty="0"/>
              <a:t>το ομόλογο πληρώνει εξαμηνιαίο κουπόνι</a:t>
            </a:r>
            <a:r>
              <a:rPr lang="en-US" dirty="0"/>
              <a:t>, </a:t>
            </a:r>
            <a:r>
              <a:rPr lang="el-GR" dirty="0"/>
              <a:t>άρα</a:t>
            </a:r>
            <a:r>
              <a:rPr lang="en-US" dirty="0"/>
              <a:t> r</a:t>
            </a:r>
            <a:r>
              <a:rPr lang="en-US" sz="1400" dirty="0"/>
              <a:t>d</a:t>
            </a:r>
            <a:r>
              <a:rPr lang="en-US" dirty="0"/>
              <a:t> = 5</a:t>
            </a:r>
            <a:r>
              <a:rPr lang="el-GR" dirty="0"/>
              <a:t>,</a:t>
            </a:r>
            <a:r>
              <a:rPr lang="en-US" dirty="0"/>
              <a:t>0% x 2 = 10%.</a:t>
            </a:r>
          </a:p>
          <a:p>
            <a:pPr marL="0" indent="0">
              <a:buNone/>
            </a:pPr>
            <a:endParaRPr lang="en-US" dirty="0"/>
          </a:p>
        </p:txBody>
      </p:sp>
      <p:sp>
        <p:nvSpPr>
          <p:cNvPr id="22" name="Title 21"/>
          <p:cNvSpPr>
            <a:spLocks noGrp="1"/>
          </p:cNvSpPr>
          <p:nvPr>
            <p:ph type="title"/>
          </p:nvPr>
        </p:nvSpPr>
        <p:spPr>
          <a:xfrm>
            <a:off x="158261" y="0"/>
            <a:ext cx="8985739" cy="1195753"/>
          </a:xfrm>
        </p:spPr>
        <p:txBody>
          <a:bodyPr>
            <a:normAutofit fontScale="90000"/>
          </a:bodyPr>
          <a:lstStyle/>
          <a:p>
            <a:r>
              <a:rPr lang="el-GR" dirty="0"/>
              <a:t>Έστω ένα 15-ετές ομόλογο με εξαμηνιαίο κουπόνι 12% που πωλείται προς $1.153,72.Ποιό είναι το κόστος χρέους</a:t>
            </a:r>
            <a:r>
              <a:rPr lang="en-US" dirty="0"/>
              <a:t> (r</a:t>
            </a:r>
            <a:r>
              <a:rPr lang="en-US" baseline="-25000" dirty="0"/>
              <a:t>d</a:t>
            </a:r>
            <a:r>
              <a:rPr lang="en-US" dirty="0"/>
              <a:t>);</a:t>
            </a:r>
          </a:p>
        </p:txBody>
      </p:sp>
      <p:grpSp>
        <p:nvGrpSpPr>
          <p:cNvPr id="4" name="Group 50" descr="Graphic showing the calculator Inputs and Output needed to solve for the cost of debt. "/>
          <p:cNvGrpSpPr>
            <a:grpSpLocks/>
          </p:cNvGrpSpPr>
          <p:nvPr/>
        </p:nvGrpSpPr>
        <p:grpSpPr bwMode="auto">
          <a:xfrm>
            <a:off x="1437103" y="3059693"/>
            <a:ext cx="6269792" cy="1657775"/>
            <a:chOff x="1581150" y="2984500"/>
            <a:chExt cx="5983288" cy="1420813"/>
          </a:xfrm>
          <a:effectLst>
            <a:outerShdw blurRad="50800" dist="38100" dir="2700000" algn="tl" rotWithShape="0">
              <a:prstClr val="black">
                <a:alpha val="40000"/>
              </a:prstClr>
            </a:outerShdw>
          </a:effectLst>
        </p:grpSpPr>
        <p:grpSp>
          <p:nvGrpSpPr>
            <p:cNvPr id="5" name="Group 19"/>
            <p:cNvGrpSpPr>
              <a:grpSpLocks/>
            </p:cNvGrpSpPr>
            <p:nvPr/>
          </p:nvGrpSpPr>
          <p:grpSpPr bwMode="auto">
            <a:xfrm>
              <a:off x="1581150" y="2984500"/>
              <a:ext cx="5983288" cy="1420813"/>
              <a:chOff x="1581150" y="3375025"/>
              <a:chExt cx="5983288" cy="1420813"/>
            </a:xfrm>
          </p:grpSpPr>
          <p:grpSp>
            <p:nvGrpSpPr>
              <p:cNvPr id="7" name="Group 34"/>
              <p:cNvGrpSpPr>
                <a:grpSpLocks/>
              </p:cNvGrpSpPr>
              <p:nvPr/>
            </p:nvGrpSpPr>
            <p:grpSpPr bwMode="auto">
              <a:xfrm>
                <a:off x="1581150" y="3375025"/>
                <a:ext cx="5983288" cy="1420813"/>
                <a:chOff x="1581150" y="3375025"/>
                <a:chExt cx="5983288" cy="1420813"/>
              </a:xfrm>
            </p:grpSpPr>
            <p:grpSp>
              <p:nvGrpSpPr>
                <p:cNvPr id="9" name="Group 20"/>
                <p:cNvGrpSpPr>
                  <a:grpSpLocks/>
                </p:cNvGrpSpPr>
                <p:nvPr/>
              </p:nvGrpSpPr>
              <p:grpSpPr bwMode="auto">
                <a:xfrm>
                  <a:off x="1581150" y="3375025"/>
                  <a:ext cx="5983288" cy="1420813"/>
                  <a:chOff x="1581150" y="3119438"/>
                  <a:chExt cx="5983288" cy="1420812"/>
                </a:xfrm>
              </p:grpSpPr>
              <p:sp>
                <p:nvSpPr>
                  <p:cNvPr id="11" name="AutoShape 4"/>
                  <p:cNvSpPr>
                    <a:spLocks noChangeArrowheads="1"/>
                  </p:cNvSpPr>
                  <p:nvPr/>
                </p:nvSpPr>
                <p:spPr bwMode="auto">
                  <a:xfrm>
                    <a:off x="1581150" y="3119438"/>
                    <a:ext cx="5983288" cy="1420812"/>
                  </a:xfrm>
                  <a:prstGeom prst="roundRect">
                    <a:avLst>
                      <a:gd name="adj" fmla="val 12486"/>
                    </a:avLst>
                  </a:prstGeom>
                  <a:solidFill>
                    <a:srgbClr val="343F52"/>
                  </a:solidFill>
                  <a:ln w="25400">
                    <a:solidFill>
                      <a:schemeClr val="tx1"/>
                    </a:solidFill>
                    <a:round/>
                    <a:headEnd/>
                    <a:tailEnd/>
                  </a:ln>
                </p:spPr>
                <p:txBody>
                  <a:bodyPr wrap="none" anchor="ctr"/>
                  <a:lstStyle/>
                  <a:p>
                    <a:pPr>
                      <a:defRPr/>
                    </a:pPr>
                    <a:endParaRPr lang="en-US" sz="2000" dirty="0">
                      <a:solidFill>
                        <a:srgbClr val="000000"/>
                      </a:solidFill>
                      <a:latin typeface="Arial" panose="020B0604020202020204" pitchFamily="34" charset="0"/>
                      <a:cs typeface="Arial" panose="020B0604020202020204" pitchFamily="34" charset="0"/>
                    </a:endParaRPr>
                  </a:p>
                </p:txBody>
              </p:sp>
              <p:sp>
                <p:nvSpPr>
                  <p:cNvPr id="12" name="AutoShape 5"/>
                  <p:cNvSpPr>
                    <a:spLocks noChangeArrowheads="1"/>
                  </p:cNvSpPr>
                  <p:nvPr/>
                </p:nvSpPr>
                <p:spPr bwMode="auto">
                  <a:xfrm>
                    <a:off x="1733550" y="3216276"/>
                    <a:ext cx="1189038" cy="365125"/>
                  </a:xfrm>
                  <a:prstGeom prst="roundRect">
                    <a:avLst>
                      <a:gd name="adj" fmla="val 12486"/>
                    </a:avLst>
                  </a:prstGeom>
                  <a:solidFill>
                    <a:schemeClr val="bg2">
                      <a:lumMod val="75000"/>
                    </a:schemeClr>
                  </a:solidFill>
                  <a:ln w="9525">
                    <a:solidFill>
                      <a:schemeClr val="bg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INPUTS</a:t>
                    </a:r>
                  </a:p>
                </p:txBody>
              </p:sp>
              <p:sp>
                <p:nvSpPr>
                  <p:cNvPr id="13" name="AutoShape 6"/>
                  <p:cNvSpPr>
                    <a:spLocks noChangeArrowheads="1"/>
                  </p:cNvSpPr>
                  <p:nvPr/>
                </p:nvSpPr>
                <p:spPr bwMode="auto">
                  <a:xfrm>
                    <a:off x="1733550" y="4075112"/>
                    <a:ext cx="1189038" cy="366713"/>
                  </a:xfrm>
                  <a:prstGeom prst="roundRect">
                    <a:avLst>
                      <a:gd name="adj" fmla="val 12486"/>
                    </a:avLst>
                  </a:prstGeom>
                  <a:solidFill>
                    <a:schemeClr val="bg2">
                      <a:lumMod val="75000"/>
                    </a:schemeClr>
                  </a:solidFill>
                  <a:ln w="9525">
                    <a:solidFill>
                      <a:schemeClr val="bg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OUTPUT</a:t>
                    </a:r>
                  </a:p>
                </p:txBody>
              </p:sp>
              <p:sp>
                <p:nvSpPr>
                  <p:cNvPr id="14" name="AutoShape 7"/>
                  <p:cNvSpPr>
                    <a:spLocks noChangeArrowheads="1"/>
                  </p:cNvSpPr>
                  <p:nvPr/>
                </p:nvSpPr>
                <p:spPr bwMode="auto">
                  <a:xfrm>
                    <a:off x="3141663" y="3644901"/>
                    <a:ext cx="639762" cy="366712"/>
                  </a:xfrm>
                  <a:prstGeom prst="roundRect">
                    <a:avLst>
                      <a:gd name="adj" fmla="val 12486"/>
                    </a:avLst>
                  </a:prstGeom>
                  <a:solidFill>
                    <a:schemeClr val="tx2">
                      <a:lumMod val="40000"/>
                      <a:lumOff val="60000"/>
                    </a:schemeClr>
                  </a:solidFill>
                  <a:ln w="9525">
                    <a:solidFill>
                      <a:schemeClr val="bg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N</a:t>
                    </a:r>
                  </a:p>
                </p:txBody>
              </p:sp>
              <p:sp>
                <p:nvSpPr>
                  <p:cNvPr id="15" name="AutoShape 8"/>
                  <p:cNvSpPr>
                    <a:spLocks noChangeArrowheads="1"/>
                  </p:cNvSpPr>
                  <p:nvPr/>
                </p:nvSpPr>
                <p:spPr bwMode="auto">
                  <a:xfrm>
                    <a:off x="4013200" y="3644901"/>
                    <a:ext cx="639763" cy="366712"/>
                  </a:xfrm>
                  <a:prstGeom prst="roundRect">
                    <a:avLst>
                      <a:gd name="adj" fmla="val 12486"/>
                    </a:avLst>
                  </a:prstGeom>
                  <a:solidFill>
                    <a:schemeClr val="tx2">
                      <a:lumMod val="40000"/>
                      <a:lumOff val="60000"/>
                    </a:schemeClr>
                  </a:solidFill>
                  <a:ln w="9525">
                    <a:solidFill>
                      <a:schemeClr val="bg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spc="-100" dirty="0">
                        <a:latin typeface="Arial" panose="020B0604020202020204" pitchFamily="34" charset="0"/>
                        <a:cs typeface="Arial" panose="020B0604020202020204" pitchFamily="34" charset="0"/>
                      </a:rPr>
                      <a:t>I/YR</a:t>
                    </a:r>
                  </a:p>
                </p:txBody>
              </p:sp>
              <p:sp>
                <p:nvSpPr>
                  <p:cNvPr id="16" name="AutoShape 9"/>
                  <p:cNvSpPr>
                    <a:spLocks noChangeArrowheads="1"/>
                  </p:cNvSpPr>
                  <p:nvPr/>
                </p:nvSpPr>
                <p:spPr bwMode="auto">
                  <a:xfrm>
                    <a:off x="5759450" y="3644901"/>
                    <a:ext cx="639763" cy="366712"/>
                  </a:xfrm>
                  <a:prstGeom prst="roundRect">
                    <a:avLst>
                      <a:gd name="adj" fmla="val 12486"/>
                    </a:avLst>
                  </a:prstGeom>
                  <a:solidFill>
                    <a:schemeClr val="tx2">
                      <a:lumMod val="40000"/>
                      <a:lumOff val="60000"/>
                    </a:schemeClr>
                  </a:solidFill>
                  <a:ln w="9525">
                    <a:solidFill>
                      <a:schemeClr val="bg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PMT</a:t>
                    </a:r>
                  </a:p>
                </p:txBody>
              </p:sp>
              <p:sp>
                <p:nvSpPr>
                  <p:cNvPr id="17" name="AutoShape 10"/>
                  <p:cNvSpPr>
                    <a:spLocks noChangeArrowheads="1"/>
                  </p:cNvSpPr>
                  <p:nvPr/>
                </p:nvSpPr>
                <p:spPr bwMode="auto">
                  <a:xfrm>
                    <a:off x="4886325" y="3644901"/>
                    <a:ext cx="639763" cy="366712"/>
                  </a:xfrm>
                  <a:prstGeom prst="roundRect">
                    <a:avLst>
                      <a:gd name="adj" fmla="val 12486"/>
                    </a:avLst>
                  </a:prstGeom>
                  <a:solidFill>
                    <a:schemeClr val="tx2">
                      <a:lumMod val="40000"/>
                      <a:lumOff val="60000"/>
                    </a:schemeClr>
                  </a:solidFill>
                  <a:ln w="9525">
                    <a:solidFill>
                      <a:schemeClr val="bg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PV</a:t>
                    </a:r>
                  </a:p>
                </p:txBody>
              </p:sp>
              <p:sp>
                <p:nvSpPr>
                  <p:cNvPr id="18" name="AutoShape 11"/>
                  <p:cNvSpPr>
                    <a:spLocks noChangeArrowheads="1"/>
                  </p:cNvSpPr>
                  <p:nvPr/>
                </p:nvSpPr>
                <p:spPr bwMode="auto">
                  <a:xfrm>
                    <a:off x="6630988" y="3644901"/>
                    <a:ext cx="641350" cy="366712"/>
                  </a:xfrm>
                  <a:prstGeom prst="roundRect">
                    <a:avLst>
                      <a:gd name="adj" fmla="val 12486"/>
                    </a:avLst>
                  </a:prstGeom>
                  <a:solidFill>
                    <a:schemeClr val="tx2">
                      <a:lumMod val="40000"/>
                      <a:lumOff val="60000"/>
                    </a:schemeClr>
                  </a:solidFill>
                  <a:ln w="9525">
                    <a:solidFill>
                      <a:schemeClr val="bg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FV</a:t>
                    </a:r>
                  </a:p>
                </p:txBody>
              </p:sp>
              <p:sp>
                <p:nvSpPr>
                  <p:cNvPr id="19" name="AutoShape 12"/>
                  <p:cNvSpPr>
                    <a:spLocks noChangeArrowheads="1"/>
                  </p:cNvSpPr>
                  <p:nvPr/>
                </p:nvSpPr>
                <p:spPr bwMode="auto">
                  <a:xfrm>
                    <a:off x="3141663" y="3216276"/>
                    <a:ext cx="639762" cy="365125"/>
                  </a:xfrm>
                  <a:prstGeom prst="roundRect">
                    <a:avLst>
                      <a:gd name="adj" fmla="val 12486"/>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30</a:t>
                    </a:r>
                  </a:p>
                </p:txBody>
              </p:sp>
              <p:sp>
                <p:nvSpPr>
                  <p:cNvPr id="20" name="AutoShape 15"/>
                  <p:cNvSpPr>
                    <a:spLocks noChangeArrowheads="1"/>
                  </p:cNvSpPr>
                  <p:nvPr/>
                </p:nvSpPr>
                <p:spPr bwMode="auto">
                  <a:xfrm>
                    <a:off x="4006850" y="4075112"/>
                    <a:ext cx="641350" cy="366713"/>
                  </a:xfrm>
                  <a:prstGeom prst="roundRect">
                    <a:avLst>
                      <a:gd name="adj" fmla="val 12486"/>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5</a:t>
                    </a:r>
                  </a:p>
                </p:txBody>
              </p:sp>
            </p:grpSp>
            <p:sp>
              <p:nvSpPr>
                <p:cNvPr id="10" name="AutoShape 16"/>
                <p:cNvSpPr>
                  <a:spLocks noChangeArrowheads="1"/>
                </p:cNvSpPr>
                <p:nvPr/>
              </p:nvSpPr>
              <p:spPr bwMode="auto">
                <a:xfrm>
                  <a:off x="4703763" y="3471863"/>
                  <a:ext cx="1006475" cy="365125"/>
                </a:xfrm>
                <a:prstGeom prst="roundRect">
                  <a:avLst>
                    <a:gd name="adj" fmla="val 12486"/>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-1153.72</a:t>
                  </a:r>
                </a:p>
              </p:txBody>
            </p:sp>
          </p:grpSp>
          <p:sp>
            <p:nvSpPr>
              <p:cNvPr id="8" name="AutoShape 15"/>
              <p:cNvSpPr>
                <a:spLocks noChangeArrowheads="1"/>
              </p:cNvSpPr>
              <p:nvPr/>
            </p:nvSpPr>
            <p:spPr bwMode="auto">
              <a:xfrm>
                <a:off x="5759450" y="3471863"/>
                <a:ext cx="639763" cy="366712"/>
              </a:xfrm>
              <a:prstGeom prst="roundRect">
                <a:avLst>
                  <a:gd name="adj" fmla="val 12486"/>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60</a:t>
                </a:r>
              </a:p>
            </p:txBody>
          </p:sp>
        </p:grpSp>
        <p:sp>
          <p:nvSpPr>
            <p:cNvPr id="6" name="AutoShape 15"/>
            <p:cNvSpPr>
              <a:spLocks noChangeArrowheads="1"/>
            </p:cNvSpPr>
            <p:nvPr/>
          </p:nvSpPr>
          <p:spPr bwMode="auto">
            <a:xfrm>
              <a:off x="6627813" y="3081338"/>
              <a:ext cx="639762" cy="366712"/>
            </a:xfrm>
            <a:prstGeom prst="roundRect">
              <a:avLst>
                <a:gd name="adj" fmla="val 12486"/>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a:defRPr/>
              </a:pPr>
              <a:r>
                <a:rPr lang="en-US" sz="2000" b="1" dirty="0">
                  <a:latin typeface="Arial" panose="020B0604020202020204" pitchFamily="34" charset="0"/>
                  <a:cs typeface="Arial" panose="020B0604020202020204" pitchFamily="34" charset="0"/>
                </a:rPr>
                <a:t>1000</a:t>
              </a:r>
            </a:p>
          </p:txBody>
        </p:sp>
      </p:grpSp>
    </p:spTree>
    <p:extLst>
      <p:ext uri="{BB962C8B-B14F-4D97-AF65-F5344CB8AC3E}">
        <p14:creationId xmlns:p14="http://schemas.microsoft.com/office/powerpoint/2010/main" val="246025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Marginal cost of debt capital explained &#10;"/>
          <p:cNvSpPr>
            <a:spLocks noGrp="1"/>
          </p:cNvSpPr>
          <p:nvPr>
            <p:ph idx="1"/>
          </p:nvPr>
        </p:nvSpPr>
        <p:spPr/>
        <p:txBody>
          <a:bodyPr/>
          <a:lstStyle/>
          <a:p>
            <a:pPr>
              <a:defRPr/>
            </a:pPr>
            <a:r>
              <a:rPr lang="el-GR" dirty="0"/>
              <a:t>Οι τόκοι εκπίπτονται από τη φορολογία</a:t>
            </a:r>
            <a:r>
              <a:rPr lang="en-US" dirty="0"/>
              <a:t>,</a:t>
            </a:r>
            <a:r>
              <a:rPr lang="el-GR" dirty="0"/>
              <a:t>έτσι</a:t>
            </a:r>
            <a:r>
              <a:rPr lang="en-US" dirty="0"/>
              <a:t> </a:t>
            </a:r>
          </a:p>
          <a:p>
            <a:pPr marL="0" indent="0">
              <a:buNone/>
              <a:tabLst>
                <a:tab pos="1943100" algn="l"/>
                <a:tab pos="3086100" algn="l"/>
              </a:tabLst>
              <a:defRPr/>
            </a:pPr>
            <a:r>
              <a:rPr lang="en-US" dirty="0"/>
              <a:t>	AT </a:t>
            </a:r>
            <a:r>
              <a:rPr lang="en-US" dirty="0" err="1"/>
              <a:t>r</a:t>
            </a:r>
            <a:r>
              <a:rPr lang="en-US" baseline="-25000" dirty="0" err="1"/>
              <a:t>d</a:t>
            </a:r>
            <a:r>
              <a:rPr lang="en-US" dirty="0"/>
              <a:t>	= BT </a:t>
            </a:r>
            <a:r>
              <a:rPr lang="en-US" dirty="0" err="1"/>
              <a:t>r</a:t>
            </a:r>
            <a:r>
              <a:rPr lang="en-US" baseline="-25000" dirty="0" err="1"/>
              <a:t>d</a:t>
            </a:r>
            <a:r>
              <a:rPr lang="en-US" dirty="0"/>
              <a:t>(1 – T)</a:t>
            </a:r>
          </a:p>
          <a:p>
            <a:pPr marL="0" indent="0">
              <a:buNone/>
              <a:tabLst>
                <a:tab pos="1943100" algn="l"/>
                <a:tab pos="3086100" algn="l"/>
              </a:tabLst>
              <a:defRPr/>
            </a:pPr>
            <a:r>
              <a:rPr lang="en-US" dirty="0"/>
              <a:t>		= 10%(1 – 0</a:t>
            </a:r>
            <a:r>
              <a:rPr lang="el-GR" dirty="0"/>
              <a:t>,</a:t>
            </a:r>
            <a:r>
              <a:rPr lang="en-US" dirty="0"/>
              <a:t>40) = 6%</a:t>
            </a:r>
          </a:p>
          <a:p>
            <a:pPr>
              <a:defRPr/>
            </a:pPr>
            <a:r>
              <a:rPr lang="el-GR" dirty="0"/>
              <a:t>Χρήση ονομαστικό επιτοκίου</a:t>
            </a:r>
            <a:r>
              <a:rPr lang="en-US" dirty="0"/>
              <a:t>.</a:t>
            </a:r>
          </a:p>
          <a:p>
            <a:pPr>
              <a:defRPr/>
            </a:pPr>
            <a:r>
              <a:rPr lang="el-GR" dirty="0"/>
              <a:t>Τα κόστη έκδοσης είναι μικρά</a:t>
            </a:r>
            <a:r>
              <a:rPr lang="en-US" dirty="0"/>
              <a:t>, </a:t>
            </a:r>
            <a:r>
              <a:rPr lang="el-GR" dirty="0"/>
              <a:t>οπότε τα αγνοούμε</a:t>
            </a:r>
            <a:r>
              <a:rPr lang="en-US" dirty="0"/>
              <a:t>.</a:t>
            </a:r>
          </a:p>
          <a:p>
            <a:pPr marL="0" indent="0">
              <a:buNone/>
            </a:pPr>
            <a:endParaRPr lang="en-US" dirty="0"/>
          </a:p>
        </p:txBody>
      </p:sp>
      <p:sp>
        <p:nvSpPr>
          <p:cNvPr id="4" name="Title 3"/>
          <p:cNvSpPr>
            <a:spLocks noGrp="1"/>
          </p:cNvSpPr>
          <p:nvPr>
            <p:ph type="title"/>
          </p:nvPr>
        </p:nvSpPr>
        <p:spPr/>
        <p:txBody>
          <a:bodyPr>
            <a:normAutofit/>
          </a:bodyPr>
          <a:lstStyle/>
          <a:p>
            <a:r>
              <a:rPr lang="el-GR" dirty="0"/>
              <a:t>Συστατικά Κόστους Χρέους</a:t>
            </a:r>
            <a:endParaRPr lang="en-US" dirty="0"/>
          </a:p>
        </p:txBody>
      </p:sp>
    </p:spTree>
    <p:extLst>
      <p:ext uri="{BB962C8B-B14F-4D97-AF65-F5344CB8AC3E}">
        <p14:creationId xmlns:p14="http://schemas.microsoft.com/office/powerpoint/2010/main" val="8138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Marginal cost of preferred stock explained in the WACC formula. "/>
          <p:cNvSpPr>
            <a:spLocks noGrp="1"/>
          </p:cNvSpPr>
          <p:nvPr>
            <p:ph idx="1"/>
          </p:nvPr>
        </p:nvSpPr>
        <p:spPr>
          <a:xfrm>
            <a:off x="506437" y="1322364"/>
            <a:ext cx="8008913" cy="5261316"/>
          </a:xfrm>
        </p:spPr>
        <p:txBody>
          <a:bodyPr/>
          <a:lstStyle/>
          <a:p>
            <a:pPr marL="0" indent="0" algn="ctr">
              <a:buNone/>
            </a:pPr>
            <a:endParaRPr lang="en-US" dirty="0">
              <a:solidFill>
                <a:srgbClr val="000000"/>
              </a:solidFill>
            </a:endParaRPr>
          </a:p>
          <a:p>
            <a:pPr marL="0" indent="0" algn="ctr">
              <a:buNone/>
            </a:pPr>
            <a:r>
              <a:rPr lang="en-US" dirty="0">
                <a:solidFill>
                  <a:srgbClr val="000000"/>
                </a:solidFill>
              </a:rPr>
              <a:t>WACC = </a:t>
            </a:r>
            <a:r>
              <a:rPr lang="en-US" dirty="0" err="1">
                <a:solidFill>
                  <a:srgbClr val="000000"/>
                </a:solidFill>
              </a:rPr>
              <a:t>w</a:t>
            </a:r>
            <a:r>
              <a:rPr lang="en-US" baseline="-25000" dirty="0" err="1">
                <a:solidFill>
                  <a:srgbClr val="000000"/>
                </a:solidFill>
              </a:rPr>
              <a:t>d</a:t>
            </a:r>
            <a:r>
              <a:rPr lang="en-US" dirty="0" err="1">
                <a:solidFill>
                  <a:srgbClr val="000000"/>
                </a:solidFill>
              </a:rPr>
              <a:t>r</a:t>
            </a:r>
            <a:r>
              <a:rPr lang="en-US" baseline="-25000" dirty="0" err="1">
                <a:solidFill>
                  <a:srgbClr val="000000"/>
                </a:solidFill>
              </a:rPr>
              <a:t>d</a:t>
            </a:r>
            <a:r>
              <a:rPr lang="en-US" dirty="0">
                <a:solidFill>
                  <a:srgbClr val="000000"/>
                </a:solidFill>
              </a:rPr>
              <a:t>(1 – T) + </a:t>
            </a:r>
            <a:r>
              <a:rPr lang="en-US" dirty="0" err="1">
                <a:solidFill>
                  <a:srgbClr val="000000"/>
                </a:solidFill>
              </a:rPr>
              <a:t>w</a:t>
            </a:r>
            <a:r>
              <a:rPr lang="en-US" baseline="-25000" dirty="0" err="1">
                <a:solidFill>
                  <a:srgbClr val="000000"/>
                </a:solidFill>
              </a:rPr>
              <a:t>p</a:t>
            </a:r>
            <a:r>
              <a:rPr lang="en-US" dirty="0" err="1">
                <a:solidFill>
                  <a:schemeClr val="accent2">
                    <a:lumMod val="75000"/>
                  </a:schemeClr>
                </a:solidFill>
              </a:rPr>
              <a:t>r</a:t>
            </a:r>
            <a:r>
              <a:rPr lang="en-US" baseline="-25000" dirty="0" err="1">
                <a:solidFill>
                  <a:schemeClr val="accent2">
                    <a:lumMod val="75000"/>
                  </a:schemeClr>
                </a:solidFill>
              </a:rPr>
              <a:t>p</a:t>
            </a:r>
            <a:r>
              <a:rPr lang="en-US" dirty="0"/>
              <a:t> </a:t>
            </a:r>
            <a:r>
              <a:rPr lang="en-US" dirty="0">
                <a:solidFill>
                  <a:srgbClr val="000000"/>
                </a:solidFill>
              </a:rPr>
              <a:t>+ </a:t>
            </a:r>
            <a:r>
              <a:rPr lang="en-US" dirty="0" err="1">
                <a:solidFill>
                  <a:srgbClr val="000000"/>
                </a:solidFill>
              </a:rPr>
              <a:t>w</a:t>
            </a:r>
            <a:r>
              <a:rPr lang="en-US" baseline="-25000" dirty="0" err="1">
                <a:solidFill>
                  <a:srgbClr val="000000"/>
                </a:solidFill>
              </a:rPr>
              <a:t>c</a:t>
            </a:r>
            <a:r>
              <a:rPr lang="en-US" dirty="0" err="1">
                <a:solidFill>
                  <a:srgbClr val="000000"/>
                </a:solidFill>
              </a:rPr>
              <a:t>r</a:t>
            </a:r>
            <a:r>
              <a:rPr lang="en-US" baseline="-25000" dirty="0" err="1">
                <a:solidFill>
                  <a:srgbClr val="000000"/>
                </a:solidFill>
              </a:rPr>
              <a:t>s</a:t>
            </a:r>
            <a:endParaRPr lang="en-US" baseline="-25000" dirty="0">
              <a:solidFill>
                <a:srgbClr val="000000"/>
              </a:solidFill>
            </a:endParaRPr>
          </a:p>
          <a:p>
            <a:pPr marL="0" indent="0" algn="ctr">
              <a:buNone/>
            </a:pPr>
            <a:endParaRPr lang="en-US" baseline="-25000" dirty="0">
              <a:solidFill>
                <a:srgbClr val="000000"/>
              </a:solidFill>
            </a:endParaRPr>
          </a:p>
          <a:p>
            <a:pPr>
              <a:defRPr/>
            </a:pPr>
            <a:r>
              <a:rPr lang="en-US" dirty="0" err="1"/>
              <a:t>r</a:t>
            </a:r>
            <a:r>
              <a:rPr lang="en-US" baseline="-25000" dirty="0" err="1"/>
              <a:t>p</a:t>
            </a:r>
            <a:r>
              <a:rPr lang="en-US" dirty="0"/>
              <a:t> </a:t>
            </a:r>
            <a:r>
              <a:rPr lang="el-GR" dirty="0"/>
              <a:t>είναι το οριακό κόστος του προνομιούχου μετοχικού κεφαλαίου,που είναι η απόδοση που ζητούν από την εταιρεία οι προνομιούχοι μέτοχοι</a:t>
            </a:r>
            <a:r>
              <a:rPr lang="en-US" dirty="0"/>
              <a:t>.</a:t>
            </a:r>
          </a:p>
          <a:p>
            <a:pPr>
              <a:defRPr/>
            </a:pPr>
            <a:r>
              <a:rPr lang="el-GR" dirty="0"/>
              <a:t>Τα προνομιούχα μερίσματα δεν εκπίπτονται από τη φορολογία συνεπώς δεν απαιτείται φορολογική προσαρμογή.Απλά χρησιμοποιείστε το ονομαστικό</a:t>
            </a:r>
            <a:r>
              <a:rPr lang="en-US" dirty="0"/>
              <a:t> </a:t>
            </a:r>
            <a:r>
              <a:rPr lang="en-US" dirty="0" err="1"/>
              <a:t>r</a:t>
            </a:r>
            <a:r>
              <a:rPr lang="en-US" baseline="-25000" dirty="0" err="1"/>
              <a:t>p</a:t>
            </a:r>
            <a:r>
              <a:rPr lang="en-US" dirty="0"/>
              <a:t>.</a:t>
            </a:r>
          </a:p>
          <a:p>
            <a:pPr>
              <a:defRPr/>
            </a:pPr>
            <a:r>
              <a:rPr lang="el-GR" dirty="0"/>
              <a:t>Οι υπολογισμοί μας αγνοούν πιθανά κόστη νέας έκδοσης</a:t>
            </a:r>
            <a:r>
              <a:rPr lang="en-US" dirty="0"/>
              <a:t>.</a:t>
            </a:r>
          </a:p>
          <a:p>
            <a:pPr marL="0" indent="0">
              <a:buNone/>
            </a:pPr>
            <a:endParaRPr lang="en-US" dirty="0"/>
          </a:p>
        </p:txBody>
      </p:sp>
      <p:sp>
        <p:nvSpPr>
          <p:cNvPr id="4" name="Title 3"/>
          <p:cNvSpPr>
            <a:spLocks noGrp="1"/>
          </p:cNvSpPr>
          <p:nvPr>
            <p:ph type="title"/>
          </p:nvPr>
        </p:nvSpPr>
        <p:spPr/>
        <p:txBody>
          <a:bodyPr>
            <a:normAutofit/>
          </a:bodyPr>
          <a:lstStyle/>
          <a:p>
            <a:r>
              <a:rPr lang="el-GR" dirty="0"/>
              <a:t>Συστατικά Κόστους Προνομιούχου Κεφαλαίου </a:t>
            </a:r>
            <a:endParaRPr lang="en-US" dirty="0"/>
          </a:p>
        </p:txBody>
      </p:sp>
    </p:spTree>
    <p:extLst>
      <p:ext uri="{BB962C8B-B14F-4D97-AF65-F5344CB8AC3E}">
        <p14:creationId xmlns:p14="http://schemas.microsoft.com/office/powerpoint/2010/main" val="89310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Formula for calculating the cost of preferred stock."/>
          <p:cNvSpPr>
            <a:spLocks noGrp="1"/>
          </p:cNvSpPr>
          <p:nvPr>
            <p:ph idx="1"/>
          </p:nvPr>
        </p:nvSpPr>
        <p:spPr/>
        <p:txBody>
          <a:bodyPr/>
          <a:lstStyle/>
          <a:p>
            <a:r>
              <a:rPr lang="el-GR" dirty="0"/>
              <a:t>Για την εύρεση του κόστους του προνομιούχου μετοχικού κεφαλαίου χρησιμοποιούμε το τύπο</a:t>
            </a:r>
            <a:r>
              <a:rPr lang="en-US" dirty="0"/>
              <a:t>:</a:t>
            </a:r>
          </a:p>
          <a:p>
            <a:endParaRPr lang="en-US" dirty="0"/>
          </a:p>
          <a:p>
            <a:pPr marL="0" lvl="1" indent="0" eaLnBrk="0" fontAlgn="base" hangingPunct="0">
              <a:spcAft>
                <a:spcPts val="1200"/>
              </a:spcAft>
              <a:buClrTx/>
              <a:buSzPct val="150000"/>
              <a:buNone/>
              <a:tabLst>
                <a:tab pos="1828800" algn="l"/>
                <a:tab pos="2171700" algn="l"/>
              </a:tabLst>
              <a:defRPr/>
            </a:pPr>
            <a:r>
              <a:rPr lang="en-US" sz="2600" dirty="0">
                <a:solidFill>
                  <a:srgbClr val="000000"/>
                </a:solidFill>
                <a:latin typeface="Arial" panose="020B0604020202020204" pitchFamily="34" charset="0"/>
                <a:ea typeface="+mn-ea"/>
                <a:cs typeface="Arial" panose="020B0604020202020204" pitchFamily="34" charset="0"/>
              </a:rPr>
              <a:t>	</a:t>
            </a:r>
            <a:r>
              <a:rPr lang="en-US" sz="2600" dirty="0" err="1">
                <a:solidFill>
                  <a:srgbClr val="000000"/>
                </a:solidFill>
                <a:latin typeface="Arial" panose="020B0604020202020204" pitchFamily="34" charset="0"/>
                <a:ea typeface="+mn-ea"/>
                <a:cs typeface="Arial" panose="020B0604020202020204" pitchFamily="34" charset="0"/>
              </a:rPr>
              <a:t>r</a:t>
            </a:r>
            <a:r>
              <a:rPr lang="en-US" sz="2600" baseline="-25000" dirty="0" err="1">
                <a:solidFill>
                  <a:srgbClr val="000000"/>
                </a:solidFill>
                <a:latin typeface="Arial" panose="020B0604020202020204" pitchFamily="34" charset="0"/>
                <a:ea typeface="+mn-ea"/>
                <a:cs typeface="Arial" panose="020B0604020202020204" pitchFamily="34" charset="0"/>
              </a:rPr>
              <a:t>p</a:t>
            </a:r>
            <a:r>
              <a:rPr lang="en-US" sz="2600" dirty="0">
                <a:solidFill>
                  <a:srgbClr val="000000"/>
                </a:solidFill>
                <a:latin typeface="Arial" panose="020B0604020202020204" pitchFamily="34" charset="0"/>
                <a:ea typeface="+mn-ea"/>
                <a:cs typeface="Arial" panose="020B0604020202020204" pitchFamily="34" charset="0"/>
              </a:rPr>
              <a:t> = </a:t>
            </a:r>
            <a:r>
              <a:rPr lang="en-US" sz="2600" dirty="0" err="1">
                <a:solidFill>
                  <a:srgbClr val="000000"/>
                </a:solidFill>
                <a:latin typeface="Arial" panose="020B0604020202020204" pitchFamily="34" charset="0"/>
                <a:ea typeface="+mn-ea"/>
                <a:cs typeface="Arial" panose="020B0604020202020204" pitchFamily="34" charset="0"/>
              </a:rPr>
              <a:t>D</a:t>
            </a:r>
            <a:r>
              <a:rPr lang="en-US" sz="2600" baseline="-25000" dirty="0" err="1">
                <a:solidFill>
                  <a:srgbClr val="000000"/>
                </a:solidFill>
                <a:latin typeface="Arial" panose="020B0604020202020204" pitchFamily="34" charset="0"/>
                <a:ea typeface="+mn-ea"/>
                <a:cs typeface="Arial" panose="020B0604020202020204" pitchFamily="34" charset="0"/>
              </a:rPr>
              <a:t>p</a:t>
            </a:r>
            <a:r>
              <a:rPr lang="en-US" sz="2600" dirty="0">
                <a:solidFill>
                  <a:srgbClr val="000000"/>
                </a:solidFill>
                <a:latin typeface="Arial" panose="020B0604020202020204" pitchFamily="34" charset="0"/>
                <a:ea typeface="+mn-ea"/>
                <a:cs typeface="Arial" panose="020B0604020202020204" pitchFamily="34" charset="0"/>
              </a:rPr>
              <a:t>/P</a:t>
            </a:r>
            <a:r>
              <a:rPr lang="en-US" sz="2600" baseline="-25000" dirty="0">
                <a:solidFill>
                  <a:srgbClr val="000000"/>
                </a:solidFill>
                <a:latin typeface="Arial" panose="020B0604020202020204" pitchFamily="34" charset="0"/>
                <a:ea typeface="+mn-ea"/>
                <a:cs typeface="Arial" panose="020B0604020202020204" pitchFamily="34" charset="0"/>
              </a:rPr>
              <a:t>p</a:t>
            </a:r>
            <a:endParaRPr lang="en-US" sz="2600" dirty="0">
              <a:solidFill>
                <a:srgbClr val="000000"/>
              </a:solidFill>
              <a:latin typeface="Arial" panose="020B0604020202020204" pitchFamily="34" charset="0"/>
              <a:ea typeface="+mn-ea"/>
              <a:cs typeface="Arial" panose="020B0604020202020204" pitchFamily="34" charset="0"/>
            </a:endParaRPr>
          </a:p>
          <a:p>
            <a:pPr marL="0" lvl="1" indent="0" eaLnBrk="0" fontAlgn="base" hangingPunct="0">
              <a:spcAft>
                <a:spcPts val="1200"/>
              </a:spcAft>
              <a:buClrTx/>
              <a:buSzPct val="150000"/>
              <a:buNone/>
              <a:tabLst>
                <a:tab pos="1828800" algn="l"/>
                <a:tab pos="2171700" algn="l"/>
              </a:tabLst>
              <a:defRPr/>
            </a:pPr>
            <a:r>
              <a:rPr lang="en-US" sz="2600" dirty="0">
                <a:solidFill>
                  <a:srgbClr val="000000"/>
                </a:solidFill>
                <a:latin typeface="Arial" panose="020B0604020202020204" pitchFamily="34" charset="0"/>
                <a:ea typeface="+mn-ea"/>
                <a:cs typeface="Arial" panose="020B0604020202020204" pitchFamily="34" charset="0"/>
              </a:rPr>
              <a:t>		= $10/$111</a:t>
            </a:r>
            <a:r>
              <a:rPr lang="el-GR" sz="2600" dirty="0">
                <a:solidFill>
                  <a:srgbClr val="000000"/>
                </a:solidFill>
                <a:latin typeface="Arial" panose="020B0604020202020204" pitchFamily="34" charset="0"/>
                <a:ea typeface="+mn-ea"/>
                <a:cs typeface="Arial" panose="020B0604020202020204" pitchFamily="34" charset="0"/>
              </a:rPr>
              <a:t>,</a:t>
            </a:r>
            <a:r>
              <a:rPr lang="en-US" sz="2600" dirty="0">
                <a:solidFill>
                  <a:srgbClr val="000000"/>
                </a:solidFill>
                <a:latin typeface="Arial" panose="020B0604020202020204" pitchFamily="34" charset="0"/>
                <a:ea typeface="+mn-ea"/>
                <a:cs typeface="Arial" panose="020B0604020202020204" pitchFamily="34" charset="0"/>
              </a:rPr>
              <a:t>10</a:t>
            </a:r>
          </a:p>
          <a:p>
            <a:pPr marL="0" lvl="1" indent="0" eaLnBrk="0" fontAlgn="base" hangingPunct="0">
              <a:spcAft>
                <a:spcPts val="1200"/>
              </a:spcAft>
              <a:buClrTx/>
              <a:buSzPct val="150000"/>
              <a:buNone/>
              <a:tabLst>
                <a:tab pos="1828800" algn="l"/>
                <a:tab pos="2171700" algn="l"/>
              </a:tabLst>
              <a:defRPr/>
            </a:pPr>
            <a:r>
              <a:rPr lang="en-US" sz="2600" dirty="0">
                <a:solidFill>
                  <a:srgbClr val="000000"/>
                </a:solidFill>
                <a:latin typeface="Arial" panose="020B0604020202020204" pitchFamily="34" charset="0"/>
                <a:ea typeface="+mn-ea"/>
                <a:cs typeface="Arial" panose="020B0604020202020204" pitchFamily="34" charset="0"/>
              </a:rPr>
              <a:t>		= 9%</a:t>
            </a:r>
          </a:p>
          <a:p>
            <a:endParaRPr lang="en-US" dirty="0"/>
          </a:p>
        </p:txBody>
      </p:sp>
      <p:sp>
        <p:nvSpPr>
          <p:cNvPr id="4" name="Title 3"/>
          <p:cNvSpPr>
            <a:spLocks noGrp="1"/>
          </p:cNvSpPr>
          <p:nvPr>
            <p:ph type="title"/>
          </p:nvPr>
        </p:nvSpPr>
        <p:spPr/>
        <p:txBody>
          <a:bodyPr>
            <a:normAutofit fontScale="90000"/>
          </a:bodyPr>
          <a:lstStyle/>
          <a:p>
            <a:r>
              <a:rPr lang="el-GR" dirty="0"/>
              <a:t>Ποιό είναι το κόστος του προνομιούχου μετοχικού κεφαλαίου</a:t>
            </a:r>
            <a:r>
              <a:rPr lang="en-US" dirty="0"/>
              <a:t>;</a:t>
            </a:r>
          </a:p>
        </p:txBody>
      </p:sp>
    </p:spTree>
    <p:extLst>
      <p:ext uri="{BB962C8B-B14F-4D97-AF65-F5344CB8AC3E}">
        <p14:creationId xmlns:p14="http://schemas.microsoft.com/office/powerpoint/2010/main" val="282906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800"/>
              </a:spcAft>
              <a:defRPr/>
            </a:pPr>
            <a:r>
              <a:rPr lang="el-GR" dirty="0"/>
              <a:t>Πρισσότερο επικίνδυνο</a:t>
            </a:r>
            <a:r>
              <a:rPr lang="en-US" dirty="0"/>
              <a:t>; </a:t>
            </a:r>
            <a:r>
              <a:rPr lang="el-GR" dirty="0"/>
              <a:t>Η εταιρεία δεν απαιτείται να καταβάλει προνομιούχο μέρισμα</a:t>
            </a:r>
            <a:r>
              <a:rPr lang="en-US" dirty="0"/>
              <a:t>.</a:t>
            </a:r>
          </a:p>
          <a:p>
            <a:pPr>
              <a:spcAft>
                <a:spcPts val="1800"/>
              </a:spcAft>
              <a:defRPr/>
            </a:pPr>
            <a:r>
              <a:rPr lang="el-GR" dirty="0"/>
              <a:t>Ωστόσο οι εταιρείες προσπαθούν να πληρώνουν προνομιούχο μέρισμα.Σε αντίθετη περίπτωση,(1) δεν μπορούν να πληρώσουν κοινό μέρισμα,(2) έχουν δυσκολία στην άντληση νέων κεφαλαίων (3)πιθανώς οι προνομιούχοι μέτοχοι να πάρουν τον έλεγχο της εταιρείας στα χέρια τους</a:t>
            </a:r>
            <a:r>
              <a:rPr lang="en-US" dirty="0"/>
              <a:t>.</a:t>
            </a:r>
          </a:p>
          <a:p>
            <a:pPr>
              <a:spcAft>
                <a:spcPts val="1800"/>
              </a:spcAft>
            </a:pPr>
            <a:endParaRPr lang="en-US" dirty="0"/>
          </a:p>
        </p:txBody>
      </p:sp>
      <p:sp>
        <p:nvSpPr>
          <p:cNvPr id="4" name="Title 3"/>
          <p:cNvSpPr>
            <a:spLocks noGrp="1"/>
          </p:cNvSpPr>
          <p:nvPr>
            <p:ph type="title"/>
          </p:nvPr>
        </p:nvSpPr>
        <p:spPr/>
        <p:txBody>
          <a:bodyPr>
            <a:normAutofit fontScale="90000"/>
          </a:bodyPr>
          <a:lstStyle/>
          <a:p>
            <a:r>
              <a:rPr lang="el-GR" dirty="0"/>
              <a:t>Είναι το προνομιούχο μετοχικό κεφάλαιο περισσότερο ή λιγότερο επικίνδυνο από το δάνειο</a:t>
            </a:r>
            <a:r>
              <a:rPr lang="en-US" dirty="0"/>
              <a:t>;</a:t>
            </a:r>
          </a:p>
        </p:txBody>
      </p:sp>
    </p:spTree>
    <p:extLst>
      <p:ext uri="{BB962C8B-B14F-4D97-AF65-F5344CB8AC3E}">
        <p14:creationId xmlns:p14="http://schemas.microsoft.com/office/powerpoint/2010/main" val="10488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800"/>
              </a:spcAft>
              <a:defRPr/>
            </a:pPr>
            <a:r>
              <a:rPr lang="el-GR" dirty="0"/>
              <a:t>Το προνομιούχο κεφάλαιο έχει συνήθως χαμηλότερη απόδοση πρό φόρων απ’ότι η απόδοση πρό φόρων του δανείου</a:t>
            </a:r>
            <a:r>
              <a:rPr lang="en-US" dirty="0"/>
              <a:t>.</a:t>
            </a:r>
          </a:p>
          <a:p>
            <a:pPr lvl="1">
              <a:spcAft>
                <a:spcPts val="1800"/>
              </a:spcAft>
              <a:defRPr/>
            </a:pPr>
            <a:r>
              <a:rPr lang="el-GR" dirty="0"/>
              <a:t>Οι επιχειρήσεις κατέχουν περισσότερο προνομιούχο κεφάλαιο,έτσι το 70% των προνομιούχων μερισμάτων εξαιρούνται από τη φορολογία</a:t>
            </a:r>
            <a:r>
              <a:rPr lang="en-US" dirty="0"/>
              <a:t>.</a:t>
            </a:r>
          </a:p>
          <a:p>
            <a:pPr>
              <a:spcAft>
                <a:spcPts val="1800"/>
              </a:spcAft>
              <a:defRPr/>
            </a:pPr>
            <a:r>
              <a:rPr lang="el-GR" dirty="0"/>
              <a:t>Η μετά από φόρους απόδοση ενός επενδυτή και το μετά από φόρους κόστος του εκδότη είναι υψηλότερα στο προνομιούχο κεφάλαιο απ’ότι στο δάνεια.Συνεπές με υψηλότερο κίνδυνο το προνομιούχο μετοχικό κεφάλαιο</a:t>
            </a:r>
            <a:r>
              <a:rPr lang="en-US" dirty="0"/>
              <a:t>.</a:t>
            </a:r>
          </a:p>
          <a:p>
            <a:pPr marL="0" indent="0">
              <a:spcAft>
                <a:spcPts val="1800"/>
              </a:spcAft>
              <a:buNone/>
            </a:pPr>
            <a:endParaRPr lang="en-US" dirty="0"/>
          </a:p>
          <a:p>
            <a:pPr marL="0" indent="0">
              <a:spcAft>
                <a:spcPts val="1800"/>
              </a:spcAft>
              <a:buNone/>
            </a:pPr>
            <a:endParaRPr lang="en-US" dirty="0"/>
          </a:p>
          <a:p>
            <a:pPr marL="0" indent="0">
              <a:spcAft>
                <a:spcPts val="1800"/>
              </a:spcAft>
              <a:buNone/>
            </a:pPr>
            <a:endParaRPr lang="en-US" dirty="0"/>
          </a:p>
          <a:p>
            <a:pPr marL="0" indent="0">
              <a:spcAft>
                <a:spcPts val="1800"/>
              </a:spcAft>
              <a:buNone/>
            </a:pPr>
            <a:endParaRPr lang="en-US" dirty="0"/>
          </a:p>
          <a:p>
            <a:pPr marL="0" indent="0">
              <a:spcAft>
                <a:spcPts val="1800"/>
              </a:spcAft>
              <a:buNone/>
            </a:pPr>
            <a:endParaRPr lang="en-US" dirty="0"/>
          </a:p>
        </p:txBody>
      </p:sp>
      <p:sp>
        <p:nvSpPr>
          <p:cNvPr id="4" name="Title 3"/>
          <p:cNvSpPr>
            <a:spLocks noGrp="1"/>
          </p:cNvSpPr>
          <p:nvPr>
            <p:ph type="title"/>
          </p:nvPr>
        </p:nvSpPr>
        <p:spPr>
          <a:xfrm>
            <a:off x="158262" y="0"/>
            <a:ext cx="8760656" cy="1111347"/>
          </a:xfrm>
        </p:spPr>
        <p:txBody>
          <a:bodyPr>
            <a:normAutofit fontScale="90000"/>
          </a:bodyPr>
          <a:lstStyle/>
          <a:p>
            <a:r>
              <a:rPr lang="el-GR" dirty="0"/>
              <a:t>Γιατί η απόδοση του προνομιούχου μετοχικού κεφαλαίου είναι μικρότερη από την αντίστοιχη του δανείου</a:t>
            </a:r>
            <a:r>
              <a:rPr lang="en-US" dirty="0"/>
              <a:t>;</a:t>
            </a:r>
          </a:p>
        </p:txBody>
      </p:sp>
    </p:spTree>
    <p:extLst>
      <p:ext uri="{BB962C8B-B14F-4D97-AF65-F5344CB8AC3E}">
        <p14:creationId xmlns:p14="http://schemas.microsoft.com/office/powerpoint/2010/main" val="170582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Marginal cost of common equity explained in the WACC formula."/>
          <p:cNvSpPr>
            <a:spLocks noGrp="1"/>
          </p:cNvSpPr>
          <p:nvPr>
            <p:ph idx="1"/>
          </p:nvPr>
        </p:nvSpPr>
        <p:spPr/>
        <p:txBody>
          <a:bodyPr/>
          <a:lstStyle/>
          <a:p>
            <a:pPr marL="0" indent="0" algn="ctr">
              <a:buNone/>
            </a:pPr>
            <a:endParaRPr lang="en-US" dirty="0">
              <a:solidFill>
                <a:srgbClr val="000000"/>
              </a:solidFill>
            </a:endParaRPr>
          </a:p>
          <a:p>
            <a:pPr marL="0" indent="0" algn="ctr">
              <a:buNone/>
            </a:pPr>
            <a:r>
              <a:rPr lang="en-US" dirty="0">
                <a:solidFill>
                  <a:srgbClr val="000000"/>
                </a:solidFill>
              </a:rPr>
              <a:t>WACC = </a:t>
            </a:r>
            <a:r>
              <a:rPr lang="en-US" dirty="0" err="1">
                <a:solidFill>
                  <a:srgbClr val="000000"/>
                </a:solidFill>
              </a:rPr>
              <a:t>w</a:t>
            </a:r>
            <a:r>
              <a:rPr lang="en-US" baseline="-25000" dirty="0" err="1">
                <a:solidFill>
                  <a:srgbClr val="000000"/>
                </a:solidFill>
              </a:rPr>
              <a:t>d</a:t>
            </a:r>
            <a:r>
              <a:rPr lang="en-US" dirty="0" err="1">
                <a:solidFill>
                  <a:srgbClr val="000000"/>
                </a:solidFill>
              </a:rPr>
              <a:t>r</a:t>
            </a:r>
            <a:r>
              <a:rPr lang="en-US" baseline="-25000" dirty="0" err="1">
                <a:solidFill>
                  <a:srgbClr val="000000"/>
                </a:solidFill>
              </a:rPr>
              <a:t>d</a:t>
            </a:r>
            <a:r>
              <a:rPr lang="en-US" dirty="0">
                <a:solidFill>
                  <a:srgbClr val="000000"/>
                </a:solidFill>
              </a:rPr>
              <a:t>(1 – T) + </a:t>
            </a:r>
            <a:r>
              <a:rPr lang="en-US" dirty="0" err="1">
                <a:solidFill>
                  <a:srgbClr val="000000"/>
                </a:solidFill>
              </a:rPr>
              <a:t>w</a:t>
            </a:r>
            <a:r>
              <a:rPr lang="en-US" baseline="-25000" dirty="0" err="1">
                <a:solidFill>
                  <a:srgbClr val="000000"/>
                </a:solidFill>
              </a:rPr>
              <a:t>p</a:t>
            </a:r>
            <a:r>
              <a:rPr lang="en-US" dirty="0" err="1">
                <a:solidFill>
                  <a:srgbClr val="000000"/>
                </a:solidFill>
              </a:rPr>
              <a:t>r</a:t>
            </a:r>
            <a:r>
              <a:rPr lang="en-US" baseline="-25000" dirty="0" err="1">
                <a:solidFill>
                  <a:srgbClr val="000000"/>
                </a:solidFill>
              </a:rPr>
              <a:t>p</a:t>
            </a:r>
            <a:r>
              <a:rPr lang="en-US" dirty="0">
                <a:solidFill>
                  <a:srgbClr val="000000"/>
                </a:solidFill>
              </a:rPr>
              <a:t> + </a:t>
            </a:r>
            <a:r>
              <a:rPr lang="en-US" dirty="0" err="1">
                <a:solidFill>
                  <a:srgbClr val="000000"/>
                </a:solidFill>
              </a:rPr>
              <a:t>w</a:t>
            </a:r>
            <a:r>
              <a:rPr lang="en-US" baseline="-25000" dirty="0" err="1">
                <a:solidFill>
                  <a:srgbClr val="000000"/>
                </a:solidFill>
              </a:rPr>
              <a:t>c</a:t>
            </a:r>
            <a:r>
              <a:rPr lang="en-US" dirty="0" err="1">
                <a:solidFill>
                  <a:schemeClr val="accent2">
                    <a:lumMod val="75000"/>
                  </a:schemeClr>
                </a:solidFill>
              </a:rPr>
              <a:t>r</a:t>
            </a:r>
            <a:r>
              <a:rPr lang="en-US" baseline="-25000" dirty="0" err="1">
                <a:solidFill>
                  <a:schemeClr val="accent2">
                    <a:lumMod val="75000"/>
                  </a:schemeClr>
                </a:solidFill>
              </a:rPr>
              <a:t>s</a:t>
            </a:r>
            <a:r>
              <a:rPr lang="en-US" dirty="0"/>
              <a:t> </a:t>
            </a:r>
          </a:p>
          <a:p>
            <a:pPr marL="0" indent="0" algn="ctr">
              <a:buNone/>
            </a:pPr>
            <a:endParaRPr lang="en-US" dirty="0"/>
          </a:p>
          <a:p>
            <a:r>
              <a:rPr lang="en-US" dirty="0" err="1"/>
              <a:t>r</a:t>
            </a:r>
            <a:r>
              <a:rPr lang="en-US" sz="1400" dirty="0" err="1"/>
              <a:t>s</a:t>
            </a:r>
            <a:r>
              <a:rPr lang="en-US" dirty="0"/>
              <a:t> </a:t>
            </a:r>
            <a:r>
              <a:rPr lang="el-GR" dirty="0"/>
              <a:t>είναι το οριακό κόστος του κοινού μετοχικού κεφαλαίου χρησιμοποιώντας αδιανέμητα κέρδη</a:t>
            </a:r>
            <a:r>
              <a:rPr lang="en-US" dirty="0"/>
              <a:t>.</a:t>
            </a:r>
          </a:p>
          <a:p>
            <a:r>
              <a:rPr lang="el-GR" dirty="0"/>
              <a:t>Η απόδοση που ζητούν οι επενδυτές από το κοινό μετοχικό κεφάλαιο χρησιμοποιώντας νέο κεφάλαιο είναι</a:t>
            </a:r>
            <a:r>
              <a:rPr lang="en-US" dirty="0"/>
              <a:t> r</a:t>
            </a:r>
            <a:r>
              <a:rPr lang="en-US" sz="1400" dirty="0"/>
              <a:t>e</a:t>
            </a:r>
            <a:r>
              <a:rPr lang="en-US" dirty="0"/>
              <a:t>.</a:t>
            </a:r>
          </a:p>
          <a:p>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normAutofit fontScale="90000"/>
          </a:bodyPr>
          <a:lstStyle/>
          <a:p>
            <a:r>
              <a:rPr lang="el-GR" dirty="0"/>
              <a:t>Συστατικά Κόστους Κοινού Μετοχικού Κεφαλαίου</a:t>
            </a:r>
            <a:endParaRPr lang="en-US" dirty="0"/>
          </a:p>
        </p:txBody>
      </p:sp>
    </p:spTree>
    <p:extLst>
      <p:ext uri="{BB962C8B-B14F-4D97-AF65-F5344CB8AC3E}">
        <p14:creationId xmlns:p14="http://schemas.microsoft.com/office/powerpoint/2010/main" val="203538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l-GR" dirty="0"/>
              <a:t>Τα κέρδη μπορεί να επανεπενδυθούν ή να καταβληθούν ώς μερίσματα</a:t>
            </a:r>
            <a:r>
              <a:rPr lang="en-US" dirty="0"/>
              <a:t>.</a:t>
            </a:r>
          </a:p>
          <a:p>
            <a:pPr>
              <a:defRPr/>
            </a:pPr>
            <a:r>
              <a:rPr lang="el-GR" dirty="0"/>
              <a:t>Οι επενδυτές μπορεί να αγοράσουν άλλους τίτλους περιουσίας και να έχουν απόδοση</a:t>
            </a:r>
            <a:r>
              <a:rPr lang="en-US" dirty="0"/>
              <a:t>.</a:t>
            </a:r>
          </a:p>
          <a:p>
            <a:pPr>
              <a:defRPr/>
            </a:pPr>
            <a:r>
              <a:rPr lang="el-GR" dirty="0"/>
              <a:t>Εάν τα κέρδη δεν διανέμονται,υπάρχει ένα κόστος ευκαιρίας (η απόδοση που θα έχουν οι μέτοχοι από εναλλακτικές επενδύσεις ιδίου κινδύνου)</a:t>
            </a:r>
            <a:r>
              <a:rPr lang="en-US" dirty="0"/>
              <a:t>.</a:t>
            </a:r>
          </a:p>
          <a:p>
            <a:pPr lvl="1">
              <a:defRPr/>
            </a:pPr>
            <a:r>
              <a:rPr lang="el-GR" dirty="0"/>
              <a:t>Οι επενδυτές μπορεί να αγοράσουν όμοιες μετοχές και να έχουναπόδοση</a:t>
            </a:r>
            <a:r>
              <a:rPr lang="en-US" dirty="0"/>
              <a:t> </a:t>
            </a:r>
            <a:r>
              <a:rPr lang="en-US" dirty="0" err="1"/>
              <a:t>r</a:t>
            </a:r>
            <a:r>
              <a:rPr lang="en-US" baseline="-25000" dirty="0" err="1"/>
              <a:t>s</a:t>
            </a:r>
            <a:r>
              <a:rPr lang="en-US" dirty="0"/>
              <a:t>.</a:t>
            </a:r>
          </a:p>
          <a:p>
            <a:pPr lvl="1">
              <a:defRPr/>
            </a:pPr>
            <a:r>
              <a:rPr lang="el-GR" dirty="0"/>
              <a:t>Η εταιρεία μπορεί να αγοράσει ίδιες μετοχές και να έχει απόδοση</a:t>
            </a:r>
            <a:r>
              <a:rPr lang="en-US" dirty="0"/>
              <a:t> </a:t>
            </a:r>
            <a:r>
              <a:rPr lang="en-US" dirty="0" err="1"/>
              <a:t>r</a:t>
            </a:r>
            <a:r>
              <a:rPr lang="en-US" baseline="-25000" dirty="0" err="1"/>
              <a:t>s</a:t>
            </a:r>
            <a:r>
              <a:rPr lang="en-US" dirty="0"/>
              <a:t>.</a:t>
            </a:r>
          </a:p>
        </p:txBody>
      </p:sp>
      <p:sp>
        <p:nvSpPr>
          <p:cNvPr id="4" name="Title 3"/>
          <p:cNvSpPr>
            <a:spLocks noGrp="1"/>
          </p:cNvSpPr>
          <p:nvPr>
            <p:ph type="title"/>
          </p:nvPr>
        </p:nvSpPr>
        <p:spPr/>
        <p:txBody>
          <a:bodyPr>
            <a:normAutofit/>
          </a:bodyPr>
          <a:lstStyle/>
          <a:p>
            <a:r>
              <a:rPr lang="el-GR" dirty="0"/>
              <a:t>Γιατί υπάρχει Κόστος Αδιανέμητων Κερδών</a:t>
            </a:r>
            <a:r>
              <a:rPr lang="en-US" dirty="0"/>
              <a:t>;</a:t>
            </a:r>
          </a:p>
        </p:txBody>
      </p:sp>
    </p:spTree>
    <p:extLst>
      <p:ext uri="{BB962C8B-B14F-4D97-AF65-F5344CB8AC3E}">
        <p14:creationId xmlns:p14="http://schemas.microsoft.com/office/powerpoint/2010/main" val="45425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Three different ways to calculate the cost of common equity."/>
          <p:cNvSpPr>
            <a:spLocks noGrp="1"/>
          </p:cNvSpPr>
          <p:nvPr>
            <p:ph idx="1"/>
          </p:nvPr>
        </p:nvSpPr>
        <p:spPr/>
        <p:txBody>
          <a:bodyPr/>
          <a:lstStyle/>
          <a:p>
            <a:pPr>
              <a:defRPr/>
            </a:pPr>
            <a:r>
              <a:rPr lang="en-US" dirty="0"/>
              <a:t>CAPM: 	</a:t>
            </a:r>
            <a:r>
              <a:rPr lang="en-US" dirty="0" err="1"/>
              <a:t>r</a:t>
            </a:r>
            <a:r>
              <a:rPr lang="en-US" baseline="-25000" dirty="0" err="1"/>
              <a:t>s</a:t>
            </a:r>
            <a:r>
              <a:rPr lang="en-US" dirty="0"/>
              <a:t> = </a:t>
            </a:r>
            <a:r>
              <a:rPr lang="en-US" dirty="0" err="1"/>
              <a:t>r</a:t>
            </a:r>
            <a:r>
              <a:rPr lang="en-US" baseline="-25000" dirty="0" err="1"/>
              <a:t>RF</a:t>
            </a:r>
            <a:r>
              <a:rPr lang="en-US" dirty="0"/>
              <a:t> + (</a:t>
            </a:r>
            <a:r>
              <a:rPr lang="en-US" dirty="0" err="1"/>
              <a:t>r</a:t>
            </a:r>
            <a:r>
              <a:rPr lang="en-US" baseline="-25000" dirty="0" err="1"/>
              <a:t>M</a:t>
            </a:r>
            <a:r>
              <a:rPr lang="en-US" dirty="0"/>
              <a:t> – </a:t>
            </a:r>
            <a:r>
              <a:rPr lang="en-US" dirty="0" err="1"/>
              <a:t>r</a:t>
            </a:r>
            <a:r>
              <a:rPr lang="en-US" baseline="-25000" dirty="0" err="1"/>
              <a:t>RF</a:t>
            </a:r>
            <a:r>
              <a:rPr lang="en-US" dirty="0"/>
              <a:t>)b</a:t>
            </a:r>
          </a:p>
          <a:p>
            <a:pPr>
              <a:buNone/>
              <a:defRPr/>
            </a:pPr>
            <a:endParaRPr lang="en-US" dirty="0"/>
          </a:p>
          <a:p>
            <a:pPr>
              <a:defRPr/>
            </a:pPr>
            <a:r>
              <a:rPr lang="en-US" dirty="0"/>
              <a:t>DCF:	</a:t>
            </a:r>
            <a:r>
              <a:rPr lang="en-US" dirty="0" err="1"/>
              <a:t>r</a:t>
            </a:r>
            <a:r>
              <a:rPr lang="en-US" baseline="-25000" dirty="0" err="1"/>
              <a:t>s</a:t>
            </a:r>
            <a:r>
              <a:rPr lang="en-US" dirty="0"/>
              <a:t> = (D</a:t>
            </a:r>
            <a:r>
              <a:rPr lang="en-US" baseline="-25000" dirty="0"/>
              <a:t>1</a:t>
            </a:r>
            <a:r>
              <a:rPr lang="en-US" dirty="0"/>
              <a:t>/P</a:t>
            </a:r>
            <a:r>
              <a:rPr lang="en-US" baseline="-25000" dirty="0"/>
              <a:t>0</a:t>
            </a:r>
            <a:r>
              <a:rPr lang="en-US" dirty="0"/>
              <a:t>) + g</a:t>
            </a:r>
          </a:p>
          <a:p>
            <a:pPr>
              <a:buNone/>
              <a:defRPr/>
            </a:pPr>
            <a:endParaRPr lang="en-US" dirty="0"/>
          </a:p>
          <a:p>
            <a:pPr>
              <a:defRPr/>
            </a:pPr>
            <a:r>
              <a:rPr lang="el-GR" dirty="0"/>
              <a:t>Απόδοση ομολόγου πλέον ασφάλιστρο κινδύνου</a:t>
            </a:r>
            <a:r>
              <a:rPr lang="en-US" dirty="0"/>
              <a:t>:</a:t>
            </a:r>
          </a:p>
          <a:p>
            <a:pPr>
              <a:buNone/>
              <a:defRPr/>
            </a:pPr>
            <a:r>
              <a:rPr lang="en-US" dirty="0"/>
              <a:t>			</a:t>
            </a:r>
            <a:r>
              <a:rPr lang="en-US" dirty="0" err="1"/>
              <a:t>r</a:t>
            </a:r>
            <a:r>
              <a:rPr lang="en-US" baseline="-25000" dirty="0" err="1"/>
              <a:t>s</a:t>
            </a:r>
            <a:r>
              <a:rPr lang="en-US" dirty="0"/>
              <a:t> = </a:t>
            </a:r>
            <a:r>
              <a:rPr lang="en-US" dirty="0" err="1"/>
              <a:t>r</a:t>
            </a:r>
            <a:r>
              <a:rPr lang="en-US" baseline="-25000" dirty="0" err="1"/>
              <a:t>d</a:t>
            </a:r>
            <a:r>
              <a:rPr lang="en-US" dirty="0"/>
              <a:t> + RP</a:t>
            </a:r>
          </a:p>
          <a:p>
            <a:endParaRPr lang="en-US" dirty="0"/>
          </a:p>
        </p:txBody>
      </p:sp>
      <p:sp>
        <p:nvSpPr>
          <p:cNvPr id="4" name="Title 3"/>
          <p:cNvSpPr>
            <a:spLocks noGrp="1"/>
          </p:cNvSpPr>
          <p:nvPr>
            <p:ph type="title"/>
          </p:nvPr>
        </p:nvSpPr>
        <p:spPr/>
        <p:txBody>
          <a:bodyPr>
            <a:normAutofit fontScale="90000"/>
          </a:bodyPr>
          <a:lstStyle/>
          <a:p>
            <a:r>
              <a:rPr lang="el-GR" dirty="0"/>
              <a:t>Τρείς Τρόποι για ΤΟ Προσδιορισμό του Κόστους του Κοινού Μετοχικού Κεφαλαίου </a:t>
            </a:r>
            <a:r>
              <a:rPr lang="en-US" dirty="0"/>
              <a:t>, </a:t>
            </a:r>
            <a:r>
              <a:rPr lang="en-US" dirty="0" err="1"/>
              <a:t>r</a:t>
            </a:r>
            <a:r>
              <a:rPr lang="en-US" baseline="-25000" dirty="0" err="1"/>
              <a:t>s</a:t>
            </a:r>
            <a:endParaRPr lang="en-US" dirty="0"/>
          </a:p>
        </p:txBody>
      </p:sp>
    </p:spTree>
    <p:extLst>
      <p:ext uri="{BB962C8B-B14F-4D97-AF65-F5344CB8AC3E}">
        <p14:creationId xmlns:p14="http://schemas.microsoft.com/office/powerpoint/2010/main" val="141527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75701" y="3382770"/>
            <a:ext cx="6483561" cy="419100"/>
          </a:xfrm>
        </p:spPr>
        <p:txBody>
          <a:bodyPr>
            <a:normAutofit/>
          </a:bodyPr>
          <a:lstStyle/>
          <a:p>
            <a:r>
              <a:rPr lang="el-GR" dirty="0">
                <a:effectLst>
                  <a:outerShdw blurRad="38100" dist="38100" dir="2700000" algn="tl">
                    <a:srgbClr val="000000">
                      <a:alpha val="43137"/>
                    </a:srgbClr>
                  </a:outerShdw>
                </a:effectLst>
              </a:rPr>
              <a:t>Προσαρμογή για Κόστος Έκδοσης Νέου Μετ.Κεφ.</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p:txBody>
          <a:bodyPr/>
          <a:lstStyle/>
          <a:p>
            <a:r>
              <a:rPr lang="el-GR" dirty="0">
                <a:effectLst>
                  <a:outerShdw blurRad="38100" dist="38100" dir="2700000" algn="tl">
                    <a:srgbClr val="000000">
                      <a:alpha val="43137"/>
                    </a:srgbClr>
                  </a:outerShdw>
                </a:effectLst>
              </a:rPr>
              <a:t>Συστατικά Κόστους</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l-GR" dirty="0">
                <a:effectLst>
                  <a:outerShdw blurRad="38100" dist="38100" dir="2700000" algn="tl">
                    <a:srgbClr val="000000">
                      <a:alpha val="43137"/>
                    </a:srgbClr>
                  </a:outerShdw>
                </a:effectLst>
              </a:rPr>
              <a:t>Πηγές Κεφαλαίων</a:t>
            </a:r>
            <a:r>
              <a:rPr lang="en-US" dirty="0">
                <a:effectLst>
                  <a:outerShdw blurRad="38100" dist="38100" dir="2700000" algn="tl">
                    <a:srgbClr val="000000">
                      <a:alpha val="43137"/>
                    </a:srgbClr>
                  </a:outerShdw>
                </a:effectLst>
              </a:rPr>
              <a:t>l</a:t>
            </a:r>
          </a:p>
        </p:txBody>
      </p:sp>
      <p:sp>
        <p:nvSpPr>
          <p:cNvPr id="5" name="Text Placeholder 4"/>
          <p:cNvSpPr>
            <a:spLocks noGrp="1"/>
          </p:cNvSpPr>
          <p:nvPr>
            <p:ph type="body" sz="quarter" idx="14"/>
          </p:nvPr>
        </p:nvSpPr>
        <p:spPr/>
        <p:txBody>
          <a:bodyPr/>
          <a:lstStyle/>
          <a:p>
            <a:r>
              <a:rPr lang="en-US" dirty="0">
                <a:effectLst>
                  <a:outerShdw blurRad="38100" dist="38100" dir="2700000" algn="tl">
                    <a:srgbClr val="000000">
                      <a:alpha val="43137"/>
                    </a:srgbClr>
                  </a:outerShdw>
                </a:effectLst>
              </a:rPr>
              <a:t>WACC (</a:t>
            </a:r>
            <a:r>
              <a:rPr lang="el-GR" dirty="0">
                <a:effectLst>
                  <a:outerShdw blurRad="38100" dist="38100" dir="2700000" algn="tl">
                    <a:srgbClr val="000000">
                      <a:alpha val="43137"/>
                    </a:srgbClr>
                  </a:outerShdw>
                </a:effectLst>
              </a:rPr>
              <a:t>Μέσο Σταθμικό Κόστος Κεφαλαίου)</a:t>
            </a:r>
            <a:endParaRPr lang="en-US" dirty="0">
              <a:effectLst>
                <a:outerShdw blurRad="38100" dist="38100" dir="2700000" algn="tl">
                  <a:srgbClr val="000000">
                    <a:alpha val="43137"/>
                  </a:srgbClr>
                </a:outerShdw>
              </a:effectLst>
            </a:endParaRPr>
          </a:p>
        </p:txBody>
      </p:sp>
      <p:sp>
        <p:nvSpPr>
          <p:cNvPr id="6" name="Text Placeholder 5"/>
          <p:cNvSpPr>
            <a:spLocks noGrp="1"/>
          </p:cNvSpPr>
          <p:nvPr>
            <p:ph type="body" sz="quarter" idx="15"/>
          </p:nvPr>
        </p:nvSpPr>
        <p:spPr/>
        <p:txBody>
          <a:bodyPr/>
          <a:lstStyle/>
          <a:p>
            <a:r>
              <a:rPr lang="el-GR" dirty="0">
                <a:effectLst>
                  <a:outerShdw blurRad="38100" dist="38100" dir="2700000" algn="tl">
                    <a:srgbClr val="000000">
                      <a:alpha val="43137"/>
                    </a:srgbClr>
                  </a:outerShdw>
                </a:effectLst>
              </a:rPr>
              <a:t>Προσαρμογή στο Κίνδυνο</a:t>
            </a:r>
            <a:endParaRPr lang="en-US" dirty="0">
              <a:effectLst>
                <a:outerShdw blurRad="38100" dist="38100" dir="2700000" algn="tl">
                  <a:srgbClr val="000000">
                    <a:alpha val="43137"/>
                  </a:srgbClr>
                </a:outerShdw>
              </a:effectLst>
            </a:endParaRPr>
          </a:p>
        </p:txBody>
      </p:sp>
      <p:sp>
        <p:nvSpPr>
          <p:cNvPr id="7" name="Title 6"/>
          <p:cNvSpPr>
            <a:spLocks noGrp="1"/>
          </p:cNvSpPr>
          <p:nvPr>
            <p:ph type="title"/>
          </p:nvPr>
        </p:nvSpPr>
        <p:spPr/>
        <p:txBody>
          <a:bodyPr/>
          <a:lstStyle/>
          <a:p>
            <a:r>
              <a:rPr lang="el-GR" dirty="0"/>
              <a:t>Επισκόπηση</a:t>
            </a:r>
            <a:endParaRPr lang="en-US" dirty="0"/>
          </a:p>
        </p:txBody>
      </p:sp>
    </p:spTree>
    <p:extLst>
      <p:ext uri="{BB962C8B-B14F-4D97-AF65-F5344CB8AC3E}">
        <p14:creationId xmlns:p14="http://schemas.microsoft.com/office/powerpoint/2010/main" val="26580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Using the CAPM approach to find the cost of common equity."/>
          <p:cNvSpPr>
            <a:spLocks noGrp="1"/>
          </p:cNvSpPr>
          <p:nvPr>
            <p:ph idx="1"/>
          </p:nvPr>
        </p:nvSpPr>
        <p:spPr/>
        <p:txBody>
          <a:bodyPr/>
          <a:lstStyle/>
          <a:p>
            <a:r>
              <a:rPr lang="el-GR" dirty="0"/>
              <a:t>Τό</a:t>
            </a:r>
            <a:r>
              <a:rPr lang="en-US" dirty="0"/>
              <a:t> </a:t>
            </a:r>
            <a:r>
              <a:rPr lang="en-US" dirty="0" err="1"/>
              <a:t>r</a:t>
            </a:r>
            <a:r>
              <a:rPr lang="en-US" baseline="-25000" dirty="0" err="1"/>
              <a:t>RF</a:t>
            </a:r>
            <a:r>
              <a:rPr lang="en-US" dirty="0"/>
              <a:t> = 7%, RP</a:t>
            </a:r>
            <a:r>
              <a:rPr lang="en-US" baseline="-25000" dirty="0"/>
              <a:t>M</a:t>
            </a:r>
            <a:r>
              <a:rPr lang="en-US" dirty="0"/>
              <a:t> = 6%, </a:t>
            </a:r>
            <a:r>
              <a:rPr lang="el-GR" dirty="0"/>
              <a:t>και ο συντελεστής </a:t>
            </a:r>
            <a:r>
              <a:rPr lang="en-US" dirty="0"/>
              <a:t>b</a:t>
            </a:r>
            <a:r>
              <a:rPr lang="el-GR" dirty="0"/>
              <a:t> της εταιρείας είναι</a:t>
            </a:r>
            <a:r>
              <a:rPr lang="en-US" dirty="0"/>
              <a:t> 1</a:t>
            </a:r>
            <a:r>
              <a:rPr lang="el-GR" dirty="0"/>
              <a:t>,</a:t>
            </a:r>
            <a:r>
              <a:rPr lang="en-US" dirty="0"/>
              <a:t>2.</a:t>
            </a:r>
          </a:p>
          <a:p>
            <a:pPr marL="0" indent="0">
              <a:buNone/>
              <a:tabLst>
                <a:tab pos="1828800" algn="l"/>
                <a:tab pos="2171700" algn="l"/>
              </a:tabLst>
              <a:defRPr/>
            </a:pPr>
            <a:r>
              <a:rPr lang="en-US" dirty="0"/>
              <a:t>	</a:t>
            </a:r>
            <a:r>
              <a:rPr lang="en-US" dirty="0" err="1"/>
              <a:t>r</a:t>
            </a:r>
            <a:r>
              <a:rPr lang="en-US" baseline="-25000" dirty="0" err="1"/>
              <a:t>s</a:t>
            </a:r>
            <a:r>
              <a:rPr lang="en-US" dirty="0"/>
              <a:t>	= </a:t>
            </a:r>
            <a:r>
              <a:rPr lang="en-US" dirty="0" err="1"/>
              <a:t>r</a:t>
            </a:r>
            <a:r>
              <a:rPr lang="en-US" baseline="-25000" dirty="0" err="1"/>
              <a:t>RF</a:t>
            </a:r>
            <a:r>
              <a:rPr lang="en-US" dirty="0"/>
              <a:t> + (</a:t>
            </a:r>
            <a:r>
              <a:rPr lang="en-US" dirty="0" err="1"/>
              <a:t>r</a:t>
            </a:r>
            <a:r>
              <a:rPr lang="en-US" baseline="-25000" dirty="0" err="1"/>
              <a:t>M</a:t>
            </a:r>
            <a:r>
              <a:rPr lang="en-US" dirty="0"/>
              <a:t> – </a:t>
            </a:r>
            <a:r>
              <a:rPr lang="en-US" dirty="0" err="1"/>
              <a:t>r</a:t>
            </a:r>
            <a:r>
              <a:rPr lang="en-US" baseline="-25000" dirty="0" err="1"/>
              <a:t>RF</a:t>
            </a:r>
            <a:r>
              <a:rPr lang="en-US" dirty="0"/>
              <a:t>)b</a:t>
            </a:r>
          </a:p>
          <a:p>
            <a:pPr marL="0" indent="0">
              <a:buNone/>
              <a:tabLst>
                <a:tab pos="1828800" algn="l"/>
                <a:tab pos="2171700" algn="l"/>
              </a:tabLst>
              <a:defRPr/>
            </a:pPr>
            <a:r>
              <a:rPr lang="en-US" dirty="0"/>
              <a:t>		= 7</a:t>
            </a:r>
            <a:r>
              <a:rPr lang="el-GR" dirty="0"/>
              <a:t>,</a:t>
            </a:r>
            <a:r>
              <a:rPr lang="en-US" dirty="0"/>
              <a:t>0% + (6</a:t>
            </a:r>
            <a:r>
              <a:rPr lang="el-GR" dirty="0"/>
              <a:t>,</a:t>
            </a:r>
            <a:r>
              <a:rPr lang="en-US" dirty="0"/>
              <a:t>0%)1</a:t>
            </a:r>
            <a:r>
              <a:rPr lang="el-GR" dirty="0"/>
              <a:t>,</a:t>
            </a:r>
            <a:r>
              <a:rPr lang="en-US" dirty="0"/>
              <a:t>2 = 14</a:t>
            </a:r>
            <a:r>
              <a:rPr lang="el-GR" dirty="0"/>
              <a:t>,</a:t>
            </a:r>
            <a:r>
              <a:rPr lang="en-US" dirty="0"/>
              <a:t>2%</a:t>
            </a:r>
          </a:p>
          <a:p>
            <a:endParaRPr lang="en-US" dirty="0"/>
          </a:p>
        </p:txBody>
      </p:sp>
      <p:sp>
        <p:nvSpPr>
          <p:cNvPr id="4" name="Title 3"/>
          <p:cNvSpPr>
            <a:spLocks noGrp="1"/>
          </p:cNvSpPr>
          <p:nvPr>
            <p:ph type="title"/>
          </p:nvPr>
        </p:nvSpPr>
        <p:spPr/>
        <p:txBody>
          <a:bodyPr>
            <a:normAutofit fontScale="90000"/>
          </a:bodyPr>
          <a:lstStyle/>
          <a:p>
            <a:r>
              <a:rPr lang="el-GR" dirty="0"/>
              <a:t>Βρείτε το Κόστος του Κοινού Μετοχικού Κεφαλαίου χρησιμοποιώντας τη Προσέγγιση </a:t>
            </a:r>
            <a:r>
              <a:rPr lang="en-US" dirty="0"/>
              <a:t>CAPM</a:t>
            </a:r>
          </a:p>
        </p:txBody>
      </p:sp>
    </p:spTree>
    <p:extLst>
      <p:ext uri="{BB962C8B-B14F-4D97-AF65-F5344CB8AC3E}">
        <p14:creationId xmlns:p14="http://schemas.microsoft.com/office/powerpoint/2010/main" val="319021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Βρείτε το Κόστος του Κοινού Μετοχικού Κεφαλαίου χρησιμοποιώντας τη Προσέγγιση </a:t>
            </a:r>
            <a:r>
              <a:rPr lang="en-US" dirty="0"/>
              <a:t>DCF</a:t>
            </a:r>
          </a:p>
        </p:txBody>
      </p:sp>
      <p:pic>
        <p:nvPicPr>
          <p:cNvPr id="4" name="Picture 3" descr="Using the DCF Approach to calculate the cost of common equity."/>
          <p:cNvPicPr>
            <a:picLocks noChangeAspect="1"/>
          </p:cNvPicPr>
          <p:nvPr/>
        </p:nvPicPr>
        <p:blipFill>
          <a:blip r:embed="rId2">
            <a:duotone>
              <a:prstClr val="black"/>
              <a:srgbClr val="343F52">
                <a:tint val="45000"/>
                <a:satMod val="400000"/>
              </a:srgbClr>
            </a:duotone>
          </a:blip>
          <a:stretch>
            <a:fillRect/>
          </a:stretch>
        </p:blipFill>
        <p:spPr>
          <a:xfrm>
            <a:off x="1834658" y="1565452"/>
            <a:ext cx="5474682" cy="4468755"/>
          </a:xfrm>
          <a:prstGeom prst="rect">
            <a:avLst/>
          </a:prstGeom>
        </p:spPr>
      </p:pic>
    </p:spTree>
    <p:extLst>
      <p:ext uri="{BB962C8B-B14F-4D97-AF65-F5344CB8AC3E}">
        <p14:creationId xmlns:p14="http://schemas.microsoft.com/office/powerpoint/2010/main" val="337746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800"/>
              </a:spcAft>
              <a:defRPr/>
            </a:pPr>
            <a:r>
              <a:rPr lang="el-GR" dirty="0"/>
              <a:t>Ναί</a:t>
            </a:r>
            <a:r>
              <a:rPr lang="en-US" dirty="0"/>
              <a:t>,</a:t>
            </a:r>
            <a:r>
              <a:rPr lang="el-GR" dirty="0"/>
              <a:t>μή σταθεροί ρυθμοί αύξησης μετοχών αναμένεται να προσεγγίσουν σταθερούς ρυθμούς σε μία δεδομένη στιγμή,γενικά σε 5 έως 10 έτη</a:t>
            </a:r>
            <a:r>
              <a:rPr lang="en-US" dirty="0"/>
              <a:t> .</a:t>
            </a:r>
          </a:p>
          <a:p>
            <a:pPr>
              <a:spcAft>
                <a:spcPts val="1800"/>
              </a:spcAft>
              <a:defRPr/>
            </a:pPr>
            <a:r>
              <a:rPr lang="el-GR" dirty="0"/>
              <a:t>Ίσως είναι πολύπλοκος ο υπολογισμός τους</a:t>
            </a:r>
            <a:r>
              <a:rPr lang="en-US" dirty="0"/>
              <a:t>.</a:t>
            </a:r>
          </a:p>
        </p:txBody>
      </p:sp>
      <p:sp>
        <p:nvSpPr>
          <p:cNvPr id="4" name="Title 3"/>
          <p:cNvSpPr>
            <a:spLocks noGrp="1"/>
          </p:cNvSpPr>
          <p:nvPr>
            <p:ph type="title"/>
          </p:nvPr>
        </p:nvSpPr>
        <p:spPr/>
        <p:txBody>
          <a:bodyPr>
            <a:normAutofit fontScale="90000"/>
          </a:bodyPr>
          <a:lstStyle/>
          <a:p>
            <a:r>
              <a:rPr lang="el-GR" dirty="0"/>
              <a:t>Μπορεί να εφαρμοσθεί η μέθοδος </a:t>
            </a:r>
            <a:r>
              <a:rPr lang="en-US" dirty="0"/>
              <a:t>DCF</a:t>
            </a:r>
            <a:r>
              <a:rPr lang="el-GR" dirty="0"/>
              <a:t> εάν ο συντελεστής ανάπτυξης δεν είναι σταθερός</a:t>
            </a:r>
            <a:r>
              <a:rPr lang="en-US" dirty="0"/>
              <a:t>;</a:t>
            </a:r>
            <a:r>
              <a:rPr lang="el-GR" dirty="0"/>
              <a:t> </a:t>
            </a:r>
            <a:endParaRPr lang="en-US" dirty="0"/>
          </a:p>
        </p:txBody>
      </p:sp>
    </p:spTree>
    <p:extLst>
      <p:ext uri="{BB962C8B-B14F-4D97-AF65-F5344CB8AC3E}">
        <p14:creationId xmlns:p14="http://schemas.microsoft.com/office/powerpoint/2010/main" val="77299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Using the Bond-Yield-Plus-Risk-Premium approach to find the cost of common equity."/>
          <p:cNvSpPr>
            <a:spLocks noGrp="1"/>
          </p:cNvSpPr>
          <p:nvPr>
            <p:ph idx="1"/>
          </p:nvPr>
        </p:nvSpPr>
        <p:spPr/>
        <p:txBody>
          <a:bodyPr/>
          <a:lstStyle/>
          <a:p>
            <a:pPr algn="ctr">
              <a:buNone/>
              <a:defRPr/>
            </a:pPr>
            <a:r>
              <a:rPr lang="en-US" dirty="0"/>
              <a:t>r</a:t>
            </a:r>
            <a:r>
              <a:rPr lang="en-US" baseline="-25000" dirty="0"/>
              <a:t>d</a:t>
            </a:r>
            <a:r>
              <a:rPr lang="en-US" dirty="0"/>
              <a:t> = 10% </a:t>
            </a:r>
            <a:r>
              <a:rPr lang="el-GR" dirty="0"/>
              <a:t>και</a:t>
            </a:r>
            <a:r>
              <a:rPr lang="en-US" dirty="0"/>
              <a:t> RP = 4%.</a:t>
            </a:r>
          </a:p>
          <a:p>
            <a:pPr>
              <a:defRPr/>
            </a:pPr>
            <a:endParaRPr lang="en-US" dirty="0"/>
          </a:p>
          <a:p>
            <a:pPr>
              <a:defRPr/>
            </a:pPr>
            <a:r>
              <a:rPr lang="el-GR" dirty="0"/>
              <a:t>Αυτό το</a:t>
            </a:r>
            <a:r>
              <a:rPr lang="en-US" dirty="0"/>
              <a:t> RP </a:t>
            </a:r>
            <a:r>
              <a:rPr lang="el-GR" dirty="0"/>
              <a:t>δεν είναι το ίδιο όπως το</a:t>
            </a:r>
            <a:r>
              <a:rPr lang="en-US" dirty="0"/>
              <a:t> CAPM RP</a:t>
            </a:r>
            <a:r>
              <a:rPr lang="en-US" baseline="-25000" dirty="0"/>
              <a:t>M</a:t>
            </a:r>
            <a:r>
              <a:rPr lang="en-US" dirty="0"/>
              <a:t>.</a:t>
            </a:r>
          </a:p>
          <a:p>
            <a:pPr>
              <a:defRPr/>
            </a:pPr>
            <a:r>
              <a:rPr lang="el-GR" dirty="0"/>
              <a:t>Αυτή η μέθοδος παράγει μιά εκτίμηση του</a:t>
            </a:r>
            <a:r>
              <a:rPr lang="en-US" dirty="0"/>
              <a:t> </a:t>
            </a:r>
            <a:r>
              <a:rPr lang="en-US" dirty="0" err="1"/>
              <a:t>r</a:t>
            </a:r>
            <a:r>
              <a:rPr lang="en-US" baseline="-25000" dirty="0" err="1"/>
              <a:t>s</a:t>
            </a:r>
            <a:r>
              <a:rPr lang="en-US" dirty="0"/>
              <a:t>,</a:t>
            </a:r>
            <a:r>
              <a:rPr lang="el-GR" dirty="0"/>
              <a:t> και μπορεί να χρησιμοποιηθεί ώς χρήσιμος έλεγχος</a:t>
            </a:r>
            <a:r>
              <a:rPr lang="en-US" dirty="0"/>
              <a:t>.</a:t>
            </a:r>
          </a:p>
          <a:p>
            <a:pPr>
              <a:buNone/>
              <a:defRPr/>
            </a:pPr>
            <a:endParaRPr lang="en-US" dirty="0"/>
          </a:p>
          <a:p>
            <a:pPr algn="ctr">
              <a:buNone/>
              <a:defRPr/>
            </a:pPr>
            <a:r>
              <a:rPr lang="en-US" dirty="0"/>
              <a:t>		</a:t>
            </a:r>
            <a:r>
              <a:rPr lang="en-US" dirty="0" err="1"/>
              <a:t>r</a:t>
            </a:r>
            <a:r>
              <a:rPr lang="en-US" baseline="-25000" dirty="0" err="1"/>
              <a:t>s</a:t>
            </a:r>
            <a:r>
              <a:rPr lang="en-US" dirty="0"/>
              <a:t> = </a:t>
            </a:r>
            <a:r>
              <a:rPr lang="en-US" dirty="0" err="1"/>
              <a:t>r</a:t>
            </a:r>
            <a:r>
              <a:rPr lang="en-US" baseline="-25000" dirty="0" err="1"/>
              <a:t>d</a:t>
            </a:r>
            <a:r>
              <a:rPr lang="en-US" dirty="0"/>
              <a:t> + RP</a:t>
            </a:r>
          </a:p>
          <a:p>
            <a:pPr algn="ctr">
              <a:buNone/>
              <a:defRPr/>
            </a:pPr>
            <a:r>
              <a:rPr lang="en-US" dirty="0"/>
              <a:t>		</a:t>
            </a:r>
            <a:r>
              <a:rPr lang="en-US" dirty="0" err="1"/>
              <a:t>r</a:t>
            </a:r>
            <a:r>
              <a:rPr lang="en-US" baseline="-25000" dirty="0" err="1"/>
              <a:t>s</a:t>
            </a:r>
            <a:r>
              <a:rPr lang="en-US" dirty="0"/>
              <a:t> = 10</a:t>
            </a:r>
            <a:r>
              <a:rPr lang="el-GR" dirty="0"/>
              <a:t>,</a:t>
            </a:r>
            <a:r>
              <a:rPr lang="en-US" dirty="0"/>
              <a:t>0% + 4</a:t>
            </a:r>
            <a:r>
              <a:rPr lang="el-GR" dirty="0"/>
              <a:t>,</a:t>
            </a:r>
            <a:r>
              <a:rPr lang="en-US" dirty="0"/>
              <a:t>0% = 14</a:t>
            </a:r>
            <a:r>
              <a:rPr lang="el-GR" dirty="0"/>
              <a:t>,</a:t>
            </a:r>
            <a:r>
              <a:rPr lang="en-US" dirty="0"/>
              <a:t>0%</a:t>
            </a:r>
          </a:p>
        </p:txBody>
      </p:sp>
      <p:sp>
        <p:nvSpPr>
          <p:cNvPr id="4" name="Title 3"/>
          <p:cNvSpPr>
            <a:spLocks noGrp="1"/>
          </p:cNvSpPr>
          <p:nvPr>
            <p:ph type="title"/>
          </p:nvPr>
        </p:nvSpPr>
        <p:spPr/>
        <p:txBody>
          <a:bodyPr>
            <a:normAutofit fontScale="90000"/>
          </a:bodyPr>
          <a:lstStyle/>
          <a:p>
            <a:r>
              <a:rPr lang="el-GR" dirty="0"/>
              <a:t>Βρείτε το</a:t>
            </a:r>
            <a:r>
              <a:rPr lang="en-US" dirty="0"/>
              <a:t> </a:t>
            </a:r>
            <a:r>
              <a:rPr lang="en-US" dirty="0" err="1"/>
              <a:t>r</a:t>
            </a:r>
            <a:r>
              <a:rPr lang="en-US" baseline="-25000" dirty="0" err="1"/>
              <a:t>s</a:t>
            </a:r>
            <a:r>
              <a:rPr lang="en-US" dirty="0"/>
              <a:t> </a:t>
            </a:r>
            <a:r>
              <a:rPr lang="el-GR" dirty="0"/>
              <a:t>Χρησιμοποιώντας τη Προσέγγιση Απόδοση Ομολόγου πλέον Ασφάλιστρο Κινδύνου</a:t>
            </a:r>
            <a:endParaRPr lang="en-US" dirty="0"/>
          </a:p>
        </p:txBody>
      </p:sp>
    </p:spTree>
    <p:extLst>
      <p:ext uri="{BB962C8B-B14F-4D97-AF65-F5344CB8AC3E}">
        <p14:creationId xmlns:p14="http://schemas.microsoft.com/office/powerpoint/2010/main" val="303856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Ποιά είναι η λογική τελική εκτίμηση για το</a:t>
            </a:r>
            <a:r>
              <a:rPr lang="en-US" dirty="0"/>
              <a:t> </a:t>
            </a:r>
            <a:r>
              <a:rPr lang="en-US" dirty="0" err="1"/>
              <a:t>r</a:t>
            </a:r>
            <a:r>
              <a:rPr lang="en-US" baseline="-25000" dirty="0" err="1"/>
              <a:t>s</a:t>
            </a:r>
            <a:r>
              <a:rPr lang="en-US" baseline="-25000" dirty="0"/>
              <a:t> ;  </a:t>
            </a:r>
            <a:endParaRPr lang="en-US" dirty="0"/>
          </a:p>
        </p:txBody>
      </p:sp>
      <p:graphicFrame>
        <p:nvGraphicFramePr>
          <p:cNvPr id="4" name="Table 3" descr="Table illustrating the final estimate for the cost of common equity using the three different approaches."/>
          <p:cNvGraphicFramePr>
            <a:graphicFrameLocks noGrp="1"/>
          </p:cNvGraphicFramePr>
          <p:nvPr>
            <p:extLst>
              <p:ext uri="{D42A27DB-BD31-4B8C-83A1-F6EECF244321}">
                <p14:modId xmlns:p14="http://schemas.microsoft.com/office/powerpoint/2010/main" val="4142475347"/>
              </p:ext>
            </p:extLst>
          </p:nvPr>
        </p:nvGraphicFramePr>
        <p:xfrm>
          <a:off x="3137094" y="1607404"/>
          <a:ext cx="3334044" cy="1828800"/>
        </p:xfrm>
        <a:graphic>
          <a:graphicData uri="http://schemas.openxmlformats.org/drawingml/2006/table">
            <a:tbl>
              <a:tblPr firstRow="1" bandRow="1">
                <a:tableStyleId>{5C22544A-7EE6-4342-B048-85BDC9FD1C3A}</a:tableStyleId>
              </a:tblPr>
              <a:tblGrid>
                <a:gridCol w="1667022">
                  <a:extLst>
                    <a:ext uri="{9D8B030D-6E8A-4147-A177-3AD203B41FA5}">
                      <a16:colId xmlns:a16="http://schemas.microsoft.com/office/drawing/2014/main" val="20000"/>
                    </a:ext>
                  </a:extLst>
                </a:gridCol>
                <a:gridCol w="1667022">
                  <a:extLst>
                    <a:ext uri="{9D8B030D-6E8A-4147-A177-3AD203B41FA5}">
                      <a16:colId xmlns:a16="http://schemas.microsoft.com/office/drawing/2014/main" val="20001"/>
                    </a:ext>
                  </a:extLst>
                </a:gridCol>
              </a:tblGrid>
              <a:tr h="370840">
                <a:tc>
                  <a:txBody>
                    <a:bodyPr/>
                    <a:lstStyle/>
                    <a:p>
                      <a:pPr algn="ctr"/>
                      <a:r>
                        <a:rPr lang="el-GR" sz="2400" b="0" dirty="0">
                          <a:solidFill>
                            <a:schemeClr val="tx1"/>
                          </a:solidFill>
                          <a:latin typeface="Arial" panose="020B0604020202020204" pitchFamily="34" charset="0"/>
                          <a:cs typeface="Arial" panose="020B0604020202020204" pitchFamily="34" charset="0"/>
                        </a:rPr>
                        <a:t>Μέθοδος</a:t>
                      </a:r>
                      <a:endParaRPr lang="en-US" sz="2400"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2400" b="0" dirty="0">
                          <a:solidFill>
                            <a:schemeClr val="tx1"/>
                          </a:solidFill>
                          <a:latin typeface="Arial" panose="020B0604020202020204" pitchFamily="34" charset="0"/>
                          <a:cs typeface="Arial" panose="020B0604020202020204" pitchFamily="34" charset="0"/>
                        </a:rPr>
                        <a:t>Εκτίμηση</a:t>
                      </a:r>
                      <a:endParaRPr lang="en-US" sz="2400"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err="1">
                          <a:solidFill>
                            <a:schemeClr val="tx1"/>
                          </a:solidFill>
                          <a:latin typeface="Arial" panose="020B0604020202020204" pitchFamily="34" charset="0"/>
                          <a:cs typeface="Arial" panose="020B0604020202020204" pitchFamily="34" charset="0"/>
                        </a:rPr>
                        <a:t>CAPM</a:t>
                      </a:r>
                      <a:endParaRPr lang="en-US" sz="240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400" dirty="0">
                          <a:solidFill>
                            <a:schemeClr val="tx1"/>
                          </a:solidFill>
                          <a:latin typeface="Arial" panose="020B0604020202020204" pitchFamily="34" charset="0"/>
                          <a:cs typeface="Arial" panose="020B0604020202020204" pitchFamily="34" charset="0"/>
                        </a:rPr>
                        <a:t>	14</a:t>
                      </a:r>
                      <a:r>
                        <a:rPr lang="el-GR" sz="2400" dirty="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err="1">
                          <a:solidFill>
                            <a:schemeClr val="tx1"/>
                          </a:solidFill>
                          <a:latin typeface="Arial" panose="020B0604020202020204" pitchFamily="34" charset="0"/>
                          <a:cs typeface="Arial" panose="020B0604020202020204" pitchFamily="34" charset="0"/>
                        </a:rPr>
                        <a:t>DCF</a:t>
                      </a:r>
                      <a:endParaRPr lang="en-US" sz="240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400" dirty="0">
                          <a:solidFill>
                            <a:schemeClr val="tx1"/>
                          </a:solidFill>
                          <a:latin typeface="Arial" panose="020B0604020202020204" pitchFamily="34" charset="0"/>
                          <a:cs typeface="Arial" panose="020B0604020202020204" pitchFamily="34" charset="0"/>
                        </a:rPr>
                        <a:t>	13</a:t>
                      </a:r>
                      <a:r>
                        <a:rPr lang="el-GR" sz="2400" dirty="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8</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solidFill>
                            <a:schemeClr val="tx1"/>
                          </a:solidFill>
                          <a:latin typeface="Arial" panose="020B0604020202020204" pitchFamily="34" charset="0"/>
                          <a:cs typeface="Arial" panose="020B0604020202020204" pitchFamily="34" charset="0"/>
                        </a:rPr>
                        <a:t>r</a:t>
                      </a:r>
                      <a:r>
                        <a:rPr lang="en-US" sz="2400" baseline="-25000" dirty="0">
                          <a:solidFill>
                            <a:schemeClr val="tx1"/>
                          </a:solidFill>
                          <a:latin typeface="Arial" panose="020B0604020202020204" pitchFamily="34" charset="0"/>
                          <a:cs typeface="Arial" panose="020B0604020202020204" pitchFamily="34" charset="0"/>
                        </a:rPr>
                        <a:t>d</a:t>
                      </a:r>
                      <a:r>
                        <a:rPr lang="en-US" sz="2400" dirty="0">
                          <a:solidFill>
                            <a:schemeClr val="tx1"/>
                          </a:solidFill>
                          <a:latin typeface="Arial" panose="020B0604020202020204" pitchFamily="34" charset="0"/>
                          <a:cs typeface="Arial" panose="020B0604020202020204" pitchFamily="34" charset="0"/>
                        </a:rPr>
                        <a:t> + RP</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400" dirty="0">
                          <a:solidFill>
                            <a:schemeClr val="tx1"/>
                          </a:solidFill>
                          <a:latin typeface="Arial" panose="020B0604020202020204" pitchFamily="34" charset="0"/>
                          <a:cs typeface="Arial" panose="020B0604020202020204" pitchFamily="34" charset="0"/>
                        </a:rPr>
                        <a:t>	14</a:t>
                      </a:r>
                      <a:r>
                        <a:rPr lang="el-GR" sz="2400" dirty="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Rectangle 4"/>
          <p:cNvSpPr/>
          <p:nvPr/>
        </p:nvSpPr>
        <p:spPr>
          <a:xfrm>
            <a:off x="2021256" y="4109502"/>
            <a:ext cx="5787720" cy="1384995"/>
          </a:xfrm>
          <a:prstGeom prst="rect">
            <a:avLst/>
          </a:prstGeom>
        </p:spPr>
        <p:txBody>
          <a:bodyPr wrap="square">
            <a:spAutoFit/>
          </a:bodyPr>
          <a:lstStyle/>
          <a:p>
            <a:r>
              <a:rPr lang="el-GR" sz="2800" dirty="0">
                <a:latin typeface="Verdana" panose="020B0604030504040204" pitchFamily="34" charset="0"/>
                <a:ea typeface="Verdana" panose="020B0604030504040204" pitchFamily="34" charset="0"/>
                <a:cs typeface="Verdana" panose="020B0604030504040204" pitchFamily="34" charset="0"/>
              </a:rPr>
              <a:t>Εύρος</a:t>
            </a:r>
            <a:r>
              <a:rPr lang="en-US" sz="2800" dirty="0">
                <a:latin typeface="Verdana" panose="020B0604030504040204" pitchFamily="34" charset="0"/>
                <a:ea typeface="Verdana" panose="020B0604030504040204" pitchFamily="34" charset="0"/>
                <a:cs typeface="Verdana" panose="020B0604030504040204" pitchFamily="34" charset="0"/>
              </a:rPr>
              <a:t> = 13</a:t>
            </a:r>
            <a:r>
              <a:rPr lang="el-GR" sz="2800" dirty="0">
                <a:latin typeface="Verdana" panose="020B0604030504040204" pitchFamily="34" charset="0"/>
                <a:ea typeface="Verdana" panose="020B0604030504040204" pitchFamily="34" charset="0"/>
                <a:cs typeface="Verdana" panose="020B0604030504040204" pitchFamily="34" charset="0"/>
              </a:rPr>
              <a:t>,</a:t>
            </a:r>
            <a:r>
              <a:rPr lang="en-US" sz="2800" dirty="0">
                <a:latin typeface="Verdana" panose="020B0604030504040204" pitchFamily="34" charset="0"/>
                <a:ea typeface="Verdana" panose="020B0604030504040204" pitchFamily="34" charset="0"/>
                <a:cs typeface="Verdana" panose="020B0604030504040204" pitchFamily="34" charset="0"/>
              </a:rPr>
              <a:t>8%-14</a:t>
            </a:r>
            <a:r>
              <a:rPr lang="el-GR" sz="2800" dirty="0">
                <a:latin typeface="Verdana" panose="020B0604030504040204" pitchFamily="34" charset="0"/>
                <a:ea typeface="Verdana" panose="020B0604030504040204" pitchFamily="34" charset="0"/>
                <a:cs typeface="Verdana" panose="020B0604030504040204" pitchFamily="34" charset="0"/>
              </a:rPr>
              <a:t>,</a:t>
            </a:r>
            <a:r>
              <a:rPr lang="en-US" sz="2800" dirty="0">
                <a:latin typeface="Verdana" panose="020B0604030504040204" pitchFamily="34" charset="0"/>
                <a:ea typeface="Verdana" panose="020B0604030504040204" pitchFamily="34" charset="0"/>
                <a:cs typeface="Verdana" panose="020B0604030504040204" pitchFamily="34" charset="0"/>
              </a:rPr>
              <a:t>2%,</a:t>
            </a:r>
            <a:r>
              <a:rPr lang="el-GR" sz="2800" dirty="0">
                <a:latin typeface="Verdana" panose="020B0604030504040204" pitchFamily="34" charset="0"/>
                <a:ea typeface="Verdana" panose="020B0604030504040204" pitchFamily="34" charset="0"/>
                <a:cs typeface="Verdana" panose="020B0604030504040204" pitchFamily="34" charset="0"/>
              </a:rPr>
              <a:t>μπορεί να χρησιμοποιηθεί η μέση τιμή του εύρους</a:t>
            </a:r>
            <a:r>
              <a:rPr lang="en-US" sz="2800" dirty="0">
                <a:latin typeface="Verdana" panose="020B0604030504040204" pitchFamily="34" charset="0"/>
                <a:ea typeface="Verdana" panose="020B0604030504040204" pitchFamily="34" charset="0"/>
                <a:cs typeface="Verdana" panose="020B0604030504040204" pitchFamily="34" charset="0"/>
              </a:rPr>
              <a:t>, 14%.</a:t>
            </a:r>
          </a:p>
        </p:txBody>
      </p:sp>
    </p:spTree>
    <p:extLst>
      <p:ext uri="{BB962C8B-B14F-4D97-AF65-F5344CB8AC3E}">
        <p14:creationId xmlns:p14="http://schemas.microsoft.com/office/powerpoint/2010/main" val="3062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800"/>
              </a:spcAft>
              <a:defRPr/>
            </a:pPr>
            <a:r>
              <a:rPr lang="el-GR" dirty="0"/>
              <a:t>Όταν η εταιρεία εκδίδει νέο μετοχικό κεφάλαιο οφείλει να καταβάλει το κόσ</a:t>
            </a:r>
            <a:r>
              <a:rPr lang="en-US" dirty="0"/>
              <a:t>to</a:t>
            </a:r>
            <a:r>
              <a:rPr lang="el-GR" dirty="0"/>
              <a:t>ς έκδοσης του νέου κεφαλαίου</a:t>
            </a:r>
            <a:r>
              <a:rPr lang="en-US" dirty="0"/>
              <a:t> </a:t>
            </a:r>
            <a:r>
              <a:rPr lang="el-GR" dirty="0"/>
              <a:t>στον ασφαλιστή</a:t>
            </a:r>
            <a:r>
              <a:rPr lang="en-US" dirty="0"/>
              <a:t>.</a:t>
            </a:r>
          </a:p>
          <a:p>
            <a:pPr>
              <a:spcAft>
                <a:spcPts val="1800"/>
              </a:spcAft>
              <a:defRPr/>
            </a:pPr>
            <a:r>
              <a:rPr lang="el-GR" dirty="0"/>
              <a:t>Η έκδοση νέου μετοχικού κεφαλαίου μπορεί να δώσει αρνητικά μηνύματα στη κεφαλαιαγορά που πιθανώς να πιέσει τη τιμή της μετοχής</a:t>
            </a:r>
            <a:r>
              <a:rPr lang="en-US" dirty="0"/>
              <a:t>.</a:t>
            </a:r>
          </a:p>
        </p:txBody>
      </p:sp>
      <p:sp>
        <p:nvSpPr>
          <p:cNvPr id="4" name="Title 3"/>
          <p:cNvSpPr>
            <a:spLocks noGrp="1"/>
          </p:cNvSpPr>
          <p:nvPr>
            <p:ph type="title"/>
          </p:nvPr>
        </p:nvSpPr>
        <p:spPr>
          <a:xfrm>
            <a:off x="1" y="222462"/>
            <a:ext cx="8985738" cy="888885"/>
          </a:xfrm>
        </p:spPr>
        <p:txBody>
          <a:bodyPr>
            <a:normAutofit fontScale="90000"/>
          </a:bodyPr>
          <a:lstStyle/>
          <a:p>
            <a:r>
              <a:rPr lang="el-GR" dirty="0"/>
              <a:t>Γιατί το κόστος των αδιανέμητων κερδών είναι χαμηλότερο από το κόστος έκδοσης νέου μετοχικού κεφαλαίου</a:t>
            </a:r>
            <a:r>
              <a:rPr lang="en-US" dirty="0"/>
              <a:t>;</a:t>
            </a:r>
          </a:p>
        </p:txBody>
      </p:sp>
    </p:spTree>
    <p:extLst>
      <p:ext uri="{BB962C8B-B14F-4D97-AF65-F5344CB8AC3E}">
        <p14:creationId xmlns:p14="http://schemas.microsoft.com/office/powerpoint/2010/main" val="395186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5415"/>
          </a:xfrm>
        </p:spPr>
        <p:txBody>
          <a:bodyPr>
            <a:normAutofit fontScale="90000"/>
          </a:bodyPr>
          <a:lstStyle/>
          <a:p>
            <a:r>
              <a:rPr lang="el-GR" dirty="0"/>
              <a:t>Εάν η έκδοση νέου μετοχικού κεφαλαίου συνεπάγεται κόστος έκδοσης 15% των εσόδων από την έκδοση,ποιό θα είναι το</a:t>
            </a:r>
            <a:r>
              <a:rPr lang="en-US" dirty="0"/>
              <a:t> </a:t>
            </a:r>
            <a:r>
              <a:rPr lang="en-US" dirty="0" err="1"/>
              <a:t>r</a:t>
            </a:r>
            <a:r>
              <a:rPr lang="en-US" baseline="-25000" dirty="0" err="1"/>
              <a:t>s</a:t>
            </a:r>
            <a:r>
              <a:rPr lang="en-US" baseline="-25000" dirty="0"/>
              <a:t> </a:t>
            </a:r>
            <a:r>
              <a:rPr lang="en-US" dirty="0"/>
              <a:t> ;</a:t>
            </a:r>
          </a:p>
        </p:txBody>
      </p:sp>
      <p:graphicFrame>
        <p:nvGraphicFramePr>
          <p:cNvPr id="4" name="Object 4" descr="Formula worked out to demonstrate how to calculate Re with a flotation cost of 15%."/>
          <p:cNvGraphicFramePr>
            <a:graphicFrameLocks noChangeAspect="1"/>
          </p:cNvGraphicFramePr>
          <p:nvPr>
            <p:extLst>
              <p:ext uri="{D42A27DB-BD31-4B8C-83A1-F6EECF244321}">
                <p14:modId xmlns:p14="http://schemas.microsoft.com/office/powerpoint/2010/main" val="2537902433"/>
              </p:ext>
            </p:extLst>
          </p:nvPr>
        </p:nvGraphicFramePr>
        <p:xfrm>
          <a:off x="2919413" y="1501775"/>
          <a:ext cx="4170362" cy="4133850"/>
        </p:xfrm>
        <a:graphic>
          <a:graphicData uri="http://schemas.openxmlformats.org/presentationml/2006/ole">
            <mc:AlternateContent xmlns:mc="http://schemas.openxmlformats.org/markup-compatibility/2006">
              <mc:Choice xmlns:v="urn:schemas-microsoft-com:vml" Requires="v">
                <p:oleObj spid="_x0000_s1029" name="Equation" r:id="rId3" imgW="1536480" imgH="1523880" progId="Equation.3">
                  <p:embed/>
                </p:oleObj>
              </mc:Choice>
              <mc:Fallback>
                <p:oleObj name="Equation" r:id="rId3" imgW="1536480" imgH="1523880" progId="Equation.3">
                  <p:embed/>
                  <p:pic>
                    <p:nvPicPr>
                      <p:cNvPr id="0" name="Picture 2" descr="Formula worked out to demonstrate how to calculate Re with a flotation cost of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3" y="1501775"/>
                        <a:ext cx="4170362" cy="413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00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Formula worked out to demonstrate how to calculate a firm's WACC while ignoring flotation costs."/>
          <p:cNvSpPr>
            <a:spLocks noGrp="1"/>
          </p:cNvSpPr>
          <p:nvPr>
            <p:ph idx="1"/>
          </p:nvPr>
        </p:nvSpPr>
        <p:spPr/>
        <p:txBody>
          <a:bodyPr/>
          <a:lstStyle/>
          <a:p>
            <a:pPr marL="0" indent="0">
              <a:buNone/>
              <a:tabLst>
                <a:tab pos="1143000" algn="r"/>
                <a:tab pos="1257300" algn="l"/>
              </a:tabLst>
              <a:defRPr/>
            </a:pPr>
            <a:r>
              <a:rPr lang="en-US" dirty="0"/>
              <a:t>WACC	= </a:t>
            </a:r>
            <a:r>
              <a:rPr lang="en-US" dirty="0" err="1"/>
              <a:t>w</a:t>
            </a:r>
            <a:r>
              <a:rPr lang="en-US" baseline="-25000" dirty="0" err="1"/>
              <a:t>d</a:t>
            </a:r>
            <a:r>
              <a:rPr lang="en-US" dirty="0" err="1"/>
              <a:t>r</a:t>
            </a:r>
            <a:r>
              <a:rPr lang="en-US" baseline="-25000" dirty="0" err="1"/>
              <a:t>d</a:t>
            </a:r>
            <a:r>
              <a:rPr lang="en-US" dirty="0"/>
              <a:t>(1 – T) + </a:t>
            </a:r>
            <a:r>
              <a:rPr lang="en-US" dirty="0" err="1"/>
              <a:t>w</a:t>
            </a:r>
            <a:r>
              <a:rPr lang="en-US" baseline="-25000" dirty="0" err="1"/>
              <a:t>p</a:t>
            </a:r>
            <a:r>
              <a:rPr lang="en-US" dirty="0" err="1"/>
              <a:t>r</a:t>
            </a:r>
            <a:r>
              <a:rPr lang="en-US" baseline="-25000" dirty="0" err="1"/>
              <a:t>p</a:t>
            </a:r>
            <a:r>
              <a:rPr lang="en-US" dirty="0"/>
              <a:t> + </a:t>
            </a:r>
            <a:r>
              <a:rPr lang="en-US" dirty="0" err="1"/>
              <a:t>w</a:t>
            </a:r>
            <a:r>
              <a:rPr lang="en-US" baseline="-25000" dirty="0" err="1"/>
              <a:t>c</a:t>
            </a:r>
            <a:r>
              <a:rPr lang="en-US" dirty="0" err="1"/>
              <a:t>r</a:t>
            </a:r>
            <a:r>
              <a:rPr lang="en-US" baseline="-25000" dirty="0" err="1"/>
              <a:t>s</a:t>
            </a:r>
            <a:r>
              <a:rPr lang="en-US" dirty="0"/>
              <a:t> </a:t>
            </a:r>
          </a:p>
          <a:p>
            <a:pPr marL="0" indent="0">
              <a:buNone/>
              <a:tabLst>
                <a:tab pos="1143000" algn="r"/>
                <a:tab pos="1257300" algn="l"/>
              </a:tabLst>
              <a:defRPr/>
            </a:pPr>
            <a:r>
              <a:rPr lang="en-US" dirty="0"/>
              <a:t>     		= 0,3(10%)(0,6) + 0,1(9%) + 0,6(14%)</a:t>
            </a:r>
          </a:p>
          <a:p>
            <a:pPr marL="0" indent="0">
              <a:buNone/>
              <a:tabLst>
                <a:tab pos="1143000" algn="r"/>
                <a:tab pos="1257300" algn="l"/>
              </a:tabLst>
              <a:defRPr/>
            </a:pPr>
            <a:r>
              <a:rPr lang="en-US" dirty="0"/>
              <a:t>		= 1,8% + 0,9% + 8,4%</a:t>
            </a:r>
          </a:p>
          <a:p>
            <a:pPr marL="0" indent="0">
              <a:buNone/>
              <a:tabLst>
                <a:tab pos="1143000" algn="r"/>
                <a:tab pos="1257300" algn="l"/>
              </a:tabLst>
              <a:defRPr/>
            </a:pPr>
            <a:r>
              <a:rPr lang="en-US" dirty="0"/>
              <a:t>		= 11,1%</a:t>
            </a:r>
          </a:p>
        </p:txBody>
      </p:sp>
      <p:sp>
        <p:nvSpPr>
          <p:cNvPr id="5" name="Title 4"/>
          <p:cNvSpPr>
            <a:spLocks noGrp="1"/>
          </p:cNvSpPr>
          <p:nvPr>
            <p:ph type="title"/>
          </p:nvPr>
        </p:nvSpPr>
        <p:spPr/>
        <p:txBody>
          <a:bodyPr>
            <a:normAutofit fontScale="90000"/>
          </a:bodyPr>
          <a:lstStyle/>
          <a:p>
            <a:r>
              <a:rPr lang="el-GR" dirty="0"/>
              <a:t>Ποιό είναι το </a:t>
            </a:r>
            <a:r>
              <a:rPr lang="en-US" dirty="0"/>
              <a:t>WACC</a:t>
            </a:r>
            <a:r>
              <a:rPr lang="el-GR" dirty="0"/>
              <a:t> της Εταιρείας(αγνοήστε το κόστος έκδοσης)</a:t>
            </a:r>
            <a:r>
              <a:rPr lang="en-US" dirty="0"/>
              <a:t>;</a:t>
            </a:r>
          </a:p>
        </p:txBody>
      </p:sp>
    </p:spTree>
    <p:extLst>
      <p:ext uri="{BB962C8B-B14F-4D97-AF65-F5344CB8AC3E}">
        <p14:creationId xmlns:p14="http://schemas.microsoft.com/office/powerpoint/2010/main" val="359033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2708" y="1600200"/>
            <a:ext cx="7952642" cy="4800600"/>
          </a:xfrm>
        </p:spPr>
        <p:txBody>
          <a:bodyPr/>
          <a:lstStyle/>
          <a:p>
            <a:pPr>
              <a:buFont typeface="Arial" charset="0"/>
              <a:buNone/>
              <a:defRPr/>
            </a:pPr>
            <a:r>
              <a:rPr lang="el-GR" u="sng" dirty="0"/>
              <a:t>Παράγοντες που δεν ελέγχονται από την εταιρεία</a:t>
            </a:r>
            <a:r>
              <a:rPr lang="en-US" dirty="0"/>
              <a:t>:</a:t>
            </a:r>
          </a:p>
          <a:p>
            <a:pPr>
              <a:defRPr/>
            </a:pPr>
            <a:r>
              <a:rPr lang="el-GR" dirty="0"/>
              <a:t>Συνθήκες της Αγοράς όπως τα επιτόκια και οι φορολογικοί συντελεστές</a:t>
            </a:r>
            <a:r>
              <a:rPr lang="en-US" dirty="0"/>
              <a:t>.</a:t>
            </a:r>
          </a:p>
          <a:p>
            <a:pPr>
              <a:defRPr/>
            </a:pPr>
            <a:endParaRPr lang="en-US" dirty="0"/>
          </a:p>
          <a:p>
            <a:pPr>
              <a:buFont typeface="Arial" charset="0"/>
              <a:buNone/>
              <a:defRPr/>
            </a:pPr>
            <a:r>
              <a:rPr lang="el-GR" u="sng" dirty="0"/>
              <a:t>Παράγοντες που ελέγχονται από την εταιρεία</a:t>
            </a:r>
            <a:r>
              <a:rPr lang="en-US" dirty="0"/>
              <a:t>:</a:t>
            </a:r>
          </a:p>
          <a:p>
            <a:pPr>
              <a:defRPr/>
            </a:pPr>
            <a:r>
              <a:rPr lang="el-GR" dirty="0"/>
              <a:t>Η κεφαλαιακή διάρθρωση της εταιρείας</a:t>
            </a:r>
            <a:r>
              <a:rPr lang="en-US" dirty="0"/>
              <a:t>.</a:t>
            </a:r>
          </a:p>
          <a:p>
            <a:pPr>
              <a:defRPr/>
            </a:pPr>
            <a:r>
              <a:rPr lang="el-GR" dirty="0"/>
              <a:t>Η μερισματική πολιτική της εταιρείας</a:t>
            </a:r>
            <a:r>
              <a:rPr lang="en-US" dirty="0"/>
              <a:t>.</a:t>
            </a:r>
          </a:p>
          <a:p>
            <a:pPr>
              <a:defRPr/>
            </a:pPr>
            <a:r>
              <a:rPr lang="el-GR" dirty="0"/>
              <a:t>Η επενδυτική πολιτική της εταιρείας</a:t>
            </a:r>
            <a:r>
              <a:rPr lang="en-US" dirty="0"/>
              <a:t>. </a:t>
            </a:r>
            <a:r>
              <a:rPr lang="el-GR" dirty="0"/>
              <a:t>Εταιρείες που αναλαμβάνουν έργα υψηλού κινδύνου συνήθως έχουν υψηλότερο</a:t>
            </a:r>
            <a:r>
              <a:rPr lang="en-US" dirty="0"/>
              <a:t> WACC.</a:t>
            </a:r>
          </a:p>
          <a:p>
            <a:endParaRPr lang="en-US" dirty="0"/>
          </a:p>
        </p:txBody>
      </p:sp>
      <p:sp>
        <p:nvSpPr>
          <p:cNvPr id="4" name="Title 3"/>
          <p:cNvSpPr>
            <a:spLocks noGrp="1"/>
          </p:cNvSpPr>
          <p:nvPr>
            <p:ph type="title"/>
          </p:nvPr>
        </p:nvSpPr>
        <p:spPr/>
        <p:txBody>
          <a:bodyPr>
            <a:normAutofit fontScale="90000"/>
          </a:bodyPr>
          <a:lstStyle/>
          <a:p>
            <a:r>
              <a:rPr lang="el-GR" dirty="0"/>
              <a:t>Ποιοί παράγοντες επηρεάζουν τη σύνθεση του </a:t>
            </a:r>
            <a:r>
              <a:rPr lang="en-US" dirty="0"/>
              <a:t>WACC</a:t>
            </a:r>
            <a:r>
              <a:rPr lang="el-GR" dirty="0"/>
              <a:t> της εταιρείας</a:t>
            </a:r>
            <a:r>
              <a:rPr lang="en-US" dirty="0"/>
              <a:t>;</a:t>
            </a:r>
          </a:p>
        </p:txBody>
      </p:sp>
    </p:spTree>
    <p:extLst>
      <p:ext uri="{BB962C8B-B14F-4D97-AF65-F5344CB8AC3E}">
        <p14:creationId xmlns:p14="http://schemas.microsoft.com/office/powerpoint/2010/main" val="170044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Bef>
                <a:spcPts val="1200"/>
              </a:spcBef>
              <a:defRPr/>
            </a:pPr>
            <a:r>
              <a:rPr lang="el-GR" sz="2000" spc="-100" dirty="0"/>
              <a:t>ΟΧΙ! Το σύνθετο </a:t>
            </a:r>
            <a:r>
              <a:rPr lang="en-US" sz="2000" spc="-100" dirty="0"/>
              <a:t>WACC</a:t>
            </a:r>
            <a:r>
              <a:rPr lang="el-GR" sz="2000" spc="-100" dirty="0"/>
              <a:t> αντανακλά το κίνδυνο ενός μέσου έργου που έχει αναληφθεεί από την εταιρεία.Συνεπώς,το </a:t>
            </a:r>
            <a:r>
              <a:rPr lang="en-US" sz="2000" spc="-100" dirty="0"/>
              <a:t>WACC</a:t>
            </a:r>
            <a:r>
              <a:rPr lang="el-GR" sz="2000" spc="-100" dirty="0"/>
              <a:t> αντιπροσωπεύει μόνο </a:t>
            </a:r>
            <a:r>
              <a:rPr lang="en-US" sz="2000" spc="-100" dirty="0"/>
              <a:t>“</a:t>
            </a:r>
            <a:r>
              <a:rPr lang="el-GR" sz="2000" spc="-100" dirty="0"/>
              <a:t>μία ελάχιστη απόδοση</a:t>
            </a:r>
            <a:r>
              <a:rPr lang="en-US" sz="2000" spc="-100" dirty="0"/>
              <a:t>”</a:t>
            </a:r>
            <a:r>
              <a:rPr lang="el-GR" sz="2000" spc="-100" dirty="0"/>
              <a:t>για ένα μέσο επενδυτικό έργο με μέσο κίνδυνο</a:t>
            </a:r>
            <a:r>
              <a:rPr lang="en-US" sz="2000" spc="-100" dirty="0"/>
              <a:t>.</a:t>
            </a:r>
          </a:p>
          <a:p>
            <a:pPr>
              <a:spcBef>
                <a:spcPts val="1200"/>
              </a:spcBef>
              <a:defRPr/>
            </a:pPr>
            <a:r>
              <a:rPr lang="el-GR" sz="2000" spc="-100" dirty="0"/>
              <a:t>Διαφορετικά επενδυτικά έργα έχουν διαφορετικούς βαθμούς κινδύνου</a:t>
            </a:r>
            <a:r>
              <a:rPr lang="en-US" sz="2000" spc="-100" dirty="0"/>
              <a:t>.</a:t>
            </a:r>
            <a:r>
              <a:rPr lang="el-GR" sz="2000" spc="-100" dirty="0"/>
              <a:t>Το </a:t>
            </a:r>
            <a:r>
              <a:rPr lang="en-US" sz="2000" spc="-100" dirty="0"/>
              <a:t>WACC</a:t>
            </a:r>
            <a:r>
              <a:rPr lang="el-GR" sz="2000" spc="-100" dirty="0"/>
              <a:t> ενός επενδυτικού έργου πρέπει να προσαρμόζεται ώστε να περιλαμβάνει το κίνδυνο του έργου. </a:t>
            </a:r>
            <a:endParaRPr lang="en-US" sz="2000" spc="-100" dirty="0"/>
          </a:p>
          <a:p>
            <a:pPr>
              <a:spcBef>
                <a:spcPts val="1200"/>
              </a:spcBef>
              <a:defRPr/>
            </a:pPr>
            <a:r>
              <a:rPr lang="el-GR" sz="2000" spc="-100" dirty="0"/>
              <a:t>Η επόμενη διαφάνεια δείχνει τη σημασία της προσαρμογής  του κόστους κεφαλαίου στο κίνδυνο</a:t>
            </a:r>
            <a:r>
              <a:rPr lang="en-US" sz="2000" spc="-100" dirty="0"/>
              <a:t>.</a:t>
            </a:r>
            <a:r>
              <a:rPr lang="el-GR" sz="2000" spc="-100" dirty="0"/>
              <a:t>Σημειώσατε ότι εάν η εταιρεία έχει ορθώς προσαρμόσει το </a:t>
            </a:r>
            <a:r>
              <a:rPr lang="en-US" sz="2000" spc="-100" dirty="0"/>
              <a:t>WACC</a:t>
            </a:r>
            <a:r>
              <a:rPr lang="el-GR" sz="2000" spc="-100" dirty="0"/>
              <a:t> με το κίνδυνο,τότε θα επιλέξει το έργο </a:t>
            </a:r>
            <a:r>
              <a:rPr lang="en-US" sz="2000" spc="-100" dirty="0"/>
              <a:t>L</a:t>
            </a:r>
            <a:r>
              <a:rPr lang="el-GR" sz="2000" spc="-100" dirty="0"/>
              <a:t> και θα απορρίψει το έργο Η.Εναλλακτικά,εάν η εταιρεία δεν προσατμόσει το </a:t>
            </a:r>
            <a:r>
              <a:rPr lang="en-US" sz="2000" spc="-100" dirty="0"/>
              <a:t>CC</a:t>
            </a:r>
            <a:r>
              <a:rPr lang="el-GR" sz="2000" spc="-100" dirty="0"/>
              <a:t> στο κίνδυνο και αντίθετα χρησιμοποιήσει το σύνθετο </a:t>
            </a:r>
            <a:r>
              <a:rPr lang="en-US" sz="2000" spc="-100" dirty="0"/>
              <a:t>WACC</a:t>
            </a:r>
            <a:r>
              <a:rPr lang="el-GR" sz="2000" spc="-100" dirty="0"/>
              <a:t> για όλα τα έργα,θα έχει λανθασμένα επιλέξει το έργο Η και απορρίψει το έργο </a:t>
            </a:r>
            <a:r>
              <a:rPr lang="en-US" sz="2000" spc="-100" dirty="0"/>
              <a:t>L</a:t>
            </a:r>
            <a:r>
              <a:rPr lang="el-GR" sz="2000" spc="-100" dirty="0"/>
              <a:t>.</a:t>
            </a:r>
            <a:endParaRPr lang="en-US" sz="2000" spc="-100" dirty="0"/>
          </a:p>
          <a:p>
            <a:endParaRPr lang="en-US" sz="2200" dirty="0"/>
          </a:p>
        </p:txBody>
      </p:sp>
      <p:sp>
        <p:nvSpPr>
          <p:cNvPr id="4" name="Title 3"/>
          <p:cNvSpPr>
            <a:spLocks noGrp="1"/>
          </p:cNvSpPr>
          <p:nvPr>
            <p:ph type="title"/>
          </p:nvPr>
        </p:nvSpPr>
        <p:spPr>
          <a:xfrm>
            <a:off x="0" y="0"/>
            <a:ext cx="8985739" cy="1082039"/>
          </a:xfrm>
        </p:spPr>
        <p:txBody>
          <a:bodyPr>
            <a:normAutofit fontScale="90000"/>
          </a:bodyPr>
          <a:lstStyle/>
          <a:p>
            <a:r>
              <a:rPr lang="el-GR" dirty="0"/>
              <a:t>Θα πρέπει οι εταιρείες να χρησιμοποιούν το σύνθετο </a:t>
            </a:r>
            <a:r>
              <a:rPr lang="en-US" dirty="0"/>
              <a:t>WACC</a:t>
            </a:r>
            <a:r>
              <a:rPr lang="el-GR" dirty="0"/>
              <a:t> ώς ελάχιστη ποσοστιαία απόδοση γιά κάθε ένα επενδυτικό έργο</a:t>
            </a:r>
            <a:r>
              <a:rPr lang="en-US" dirty="0"/>
              <a:t>;</a:t>
            </a:r>
          </a:p>
        </p:txBody>
      </p:sp>
    </p:spTree>
    <p:extLst>
      <p:ext uri="{BB962C8B-B14F-4D97-AF65-F5344CB8AC3E}">
        <p14:creationId xmlns:p14="http://schemas.microsoft.com/office/powerpoint/2010/main" val="253241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Ποιές Κατηγορίες Κεφαλαίου Χρησιμοποιούν οι Εταιρείες</a:t>
            </a:r>
            <a:r>
              <a:rPr lang="en-US" dirty="0"/>
              <a:t>;</a:t>
            </a:r>
          </a:p>
        </p:txBody>
      </p:sp>
      <p:graphicFrame>
        <p:nvGraphicFramePr>
          <p:cNvPr id="3" name="Diagram 2" descr="Capital is broken down into categories to illustrate the sources of capital a firm uses."/>
          <p:cNvGraphicFramePr/>
          <p:nvPr>
            <p:extLst>
              <p:ext uri="{D42A27DB-BD31-4B8C-83A1-F6EECF244321}">
                <p14:modId xmlns:p14="http://schemas.microsoft.com/office/powerpoint/2010/main" val="3280825865"/>
              </p:ext>
            </p:extLst>
          </p:nvPr>
        </p:nvGraphicFramePr>
        <p:xfrm>
          <a:off x="467056" y="948707"/>
          <a:ext cx="8209885" cy="487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98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Διαιρετικό Κόστος Κεφαλαίου</a:t>
            </a:r>
            <a:endParaRPr lang="en-US" dirty="0"/>
          </a:p>
        </p:txBody>
      </p:sp>
      <p:pic>
        <p:nvPicPr>
          <p:cNvPr id="3" name="Εικόνα 2">
            <a:extLst>
              <a:ext uri="{FF2B5EF4-FFF2-40B4-BE49-F238E27FC236}">
                <a16:creationId xmlns:a16="http://schemas.microsoft.com/office/drawing/2014/main" id="{E0DC17AD-BF70-4303-B803-9E8C5874D980}"/>
              </a:ext>
            </a:extLst>
          </p:cNvPr>
          <p:cNvPicPr>
            <a:picLocks noChangeAspect="1"/>
          </p:cNvPicPr>
          <p:nvPr/>
        </p:nvPicPr>
        <p:blipFill>
          <a:blip r:embed="rId2"/>
          <a:stretch>
            <a:fillRect/>
          </a:stretch>
        </p:blipFill>
        <p:spPr>
          <a:xfrm>
            <a:off x="225083" y="1533257"/>
            <a:ext cx="8693834" cy="3998527"/>
          </a:xfrm>
          <a:prstGeom prst="rect">
            <a:avLst/>
          </a:prstGeom>
        </p:spPr>
      </p:pic>
    </p:spTree>
    <p:extLst>
      <p:ext uri="{BB962C8B-B14F-4D97-AF65-F5344CB8AC3E}">
        <p14:creationId xmlns:p14="http://schemas.microsoft.com/office/powerpoint/2010/main" val="220109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Τέλος Κεφαλαίου</a:t>
            </a:r>
            <a:r>
              <a:rPr lang="en-US" dirty="0"/>
              <a:t> 10</a:t>
            </a:r>
            <a:br>
              <a:rPr lang="en-US" dirty="0"/>
            </a:br>
            <a:endParaRPr lang="en-US" dirty="0"/>
          </a:p>
        </p:txBody>
      </p:sp>
    </p:spTree>
    <p:extLst>
      <p:ext uri="{BB962C8B-B14F-4D97-AF65-F5344CB8AC3E}">
        <p14:creationId xmlns:p14="http://schemas.microsoft.com/office/powerpoint/2010/main" val="399602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Formula for calculating the Weighted Average of Cost of Capital (WACC)."/>
          <p:cNvSpPr>
            <a:spLocks noGrp="1"/>
          </p:cNvSpPr>
          <p:nvPr>
            <p:ph idx="1"/>
          </p:nvPr>
        </p:nvSpPr>
        <p:spPr/>
        <p:txBody>
          <a:bodyPr/>
          <a:lstStyle/>
          <a:p>
            <a:pPr marL="0" indent="0" algn="ctr">
              <a:buNone/>
            </a:pPr>
            <a:endParaRPr lang="en-US" dirty="0">
              <a:solidFill>
                <a:srgbClr val="000000"/>
              </a:solidFill>
            </a:endParaRPr>
          </a:p>
          <a:p>
            <a:pPr marL="0" indent="0" algn="ctr">
              <a:buNone/>
            </a:pPr>
            <a:r>
              <a:rPr lang="en-US" dirty="0">
                <a:solidFill>
                  <a:srgbClr val="000000"/>
                </a:solidFill>
              </a:rPr>
              <a:t>WACC = </a:t>
            </a:r>
            <a:r>
              <a:rPr lang="en-US" dirty="0" err="1">
                <a:solidFill>
                  <a:srgbClr val="000000"/>
                </a:solidFill>
              </a:rPr>
              <a:t>w</a:t>
            </a:r>
            <a:r>
              <a:rPr lang="en-US" baseline="-25000" dirty="0" err="1">
                <a:solidFill>
                  <a:srgbClr val="000000"/>
                </a:solidFill>
              </a:rPr>
              <a:t>d</a:t>
            </a:r>
            <a:r>
              <a:rPr lang="en-US" dirty="0" err="1">
                <a:solidFill>
                  <a:srgbClr val="000000"/>
                </a:solidFill>
              </a:rPr>
              <a:t>r</a:t>
            </a:r>
            <a:r>
              <a:rPr lang="en-US" baseline="-25000" dirty="0" err="1">
                <a:solidFill>
                  <a:srgbClr val="000000"/>
                </a:solidFill>
              </a:rPr>
              <a:t>d</a:t>
            </a:r>
            <a:r>
              <a:rPr lang="en-US" dirty="0">
                <a:solidFill>
                  <a:srgbClr val="000000"/>
                </a:solidFill>
              </a:rPr>
              <a:t>(1 – T) + </a:t>
            </a:r>
            <a:r>
              <a:rPr lang="en-US" dirty="0" err="1">
                <a:solidFill>
                  <a:srgbClr val="000000"/>
                </a:solidFill>
              </a:rPr>
              <a:t>w</a:t>
            </a:r>
            <a:r>
              <a:rPr lang="en-US" baseline="-25000" dirty="0" err="1">
                <a:solidFill>
                  <a:srgbClr val="000000"/>
                </a:solidFill>
              </a:rPr>
              <a:t>p</a:t>
            </a:r>
            <a:r>
              <a:rPr lang="en-US" dirty="0" err="1">
                <a:solidFill>
                  <a:srgbClr val="000000"/>
                </a:solidFill>
              </a:rPr>
              <a:t>r</a:t>
            </a:r>
            <a:r>
              <a:rPr lang="en-US" baseline="-25000" dirty="0" err="1">
                <a:solidFill>
                  <a:srgbClr val="000000"/>
                </a:solidFill>
              </a:rPr>
              <a:t>p</a:t>
            </a:r>
            <a:r>
              <a:rPr lang="en-US" dirty="0">
                <a:solidFill>
                  <a:srgbClr val="000000"/>
                </a:solidFill>
              </a:rPr>
              <a:t> + </a:t>
            </a:r>
            <a:r>
              <a:rPr lang="en-US" dirty="0" err="1">
                <a:solidFill>
                  <a:srgbClr val="000000"/>
                </a:solidFill>
              </a:rPr>
              <a:t>w</a:t>
            </a:r>
            <a:r>
              <a:rPr lang="en-US" baseline="-25000" dirty="0" err="1">
                <a:solidFill>
                  <a:srgbClr val="000000"/>
                </a:solidFill>
              </a:rPr>
              <a:t>c</a:t>
            </a:r>
            <a:r>
              <a:rPr lang="en-US" dirty="0" err="1">
                <a:solidFill>
                  <a:srgbClr val="000000"/>
                </a:solidFill>
              </a:rPr>
              <a:t>r</a:t>
            </a:r>
            <a:r>
              <a:rPr lang="en-US" baseline="-25000" dirty="0" err="1">
                <a:solidFill>
                  <a:srgbClr val="000000"/>
                </a:solidFill>
              </a:rPr>
              <a:t>s</a:t>
            </a:r>
            <a:r>
              <a:rPr lang="en-US" dirty="0">
                <a:solidFill>
                  <a:srgbClr val="000000"/>
                </a:solidFill>
              </a:rPr>
              <a:t> </a:t>
            </a:r>
          </a:p>
          <a:p>
            <a:pPr marL="0" indent="0">
              <a:buNone/>
            </a:pPr>
            <a:endParaRPr lang="en-US" dirty="0"/>
          </a:p>
          <a:p>
            <a:pPr>
              <a:spcAft>
                <a:spcPts val="1800"/>
              </a:spcAft>
            </a:pPr>
            <a:r>
              <a:rPr lang="el-GR" dirty="0"/>
              <a:t>Το</a:t>
            </a:r>
            <a:r>
              <a:rPr lang="en-US" dirty="0"/>
              <a:t> w </a:t>
            </a:r>
            <a:r>
              <a:rPr lang="el-GR" dirty="0"/>
              <a:t>αναφέρεται στο ποσοστό συμμετοχής κάθε κατηγορίας κεφαλαίου</a:t>
            </a:r>
            <a:r>
              <a:rPr lang="en-US" dirty="0"/>
              <a:t>.</a:t>
            </a:r>
          </a:p>
          <a:p>
            <a:pPr>
              <a:spcAft>
                <a:spcPts val="1800"/>
              </a:spcAft>
            </a:pPr>
            <a:r>
              <a:rPr lang="el-GR" dirty="0"/>
              <a:t>Το</a:t>
            </a:r>
            <a:r>
              <a:rPr lang="en-US" dirty="0"/>
              <a:t> r</a:t>
            </a:r>
            <a:r>
              <a:rPr lang="el-GR" dirty="0"/>
              <a:t> αναφέρεται στό κόστος κάθε κατηγορίας κεφαλαίου</a:t>
            </a:r>
            <a:r>
              <a:rPr lang="en-US" dirty="0"/>
              <a:t>.</a:t>
            </a:r>
          </a:p>
          <a:p>
            <a:endParaRPr lang="en-US" dirty="0"/>
          </a:p>
        </p:txBody>
      </p:sp>
      <p:sp>
        <p:nvSpPr>
          <p:cNvPr id="4" name="Title 3"/>
          <p:cNvSpPr>
            <a:spLocks noGrp="1"/>
          </p:cNvSpPr>
          <p:nvPr>
            <p:ph type="title"/>
          </p:nvPr>
        </p:nvSpPr>
        <p:spPr/>
        <p:txBody>
          <a:bodyPr>
            <a:normAutofit fontScale="90000"/>
          </a:bodyPr>
          <a:lstStyle/>
          <a:p>
            <a:r>
              <a:rPr lang="el-GR" dirty="0"/>
              <a:t>Υπολογίζοντας το Μέσο Σταθμικό Κόστος Κεφαλαίου</a:t>
            </a:r>
            <a:endParaRPr lang="en-US" dirty="0"/>
          </a:p>
        </p:txBody>
      </p:sp>
    </p:spTree>
    <p:extLst>
      <p:ext uri="{BB962C8B-B14F-4D97-AF65-F5344CB8AC3E}">
        <p14:creationId xmlns:p14="http://schemas.microsoft.com/office/powerpoint/2010/main" val="122528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Πρέπει η ανάλυσή μας να εστιασθεί στο κόστος κεφαλαίου πρό φόρων ή μετά από φόρους</a:t>
            </a:r>
            <a:r>
              <a:rPr lang="en-US" dirty="0"/>
              <a:t>;</a:t>
            </a:r>
          </a:p>
        </p:txBody>
      </p:sp>
      <p:sp>
        <p:nvSpPr>
          <p:cNvPr id="2" name="Content Placeholder 1"/>
          <p:cNvSpPr>
            <a:spLocks noGrp="1"/>
          </p:cNvSpPr>
          <p:nvPr>
            <p:ph idx="4294967295"/>
          </p:nvPr>
        </p:nvSpPr>
        <p:spPr>
          <a:xfrm>
            <a:off x="628649" y="1675003"/>
            <a:ext cx="7886700" cy="4611688"/>
          </a:xfrm>
        </p:spPr>
        <p:txBody>
          <a:bodyPr/>
          <a:lstStyle/>
          <a:p>
            <a:pPr>
              <a:spcBef>
                <a:spcPts val="600"/>
              </a:spcBef>
              <a:spcAft>
                <a:spcPts val="1800"/>
              </a:spcAft>
              <a:buClr>
                <a:srgbClr val="343F52"/>
              </a:buClr>
              <a:buSzPct val="120000"/>
              <a:buFont typeface="Wingdings" panose="05000000000000000000" pitchFamily="2" charset="2"/>
              <a:buChar char="§"/>
            </a:pPr>
            <a:r>
              <a:rPr lang="el-GR" sz="2400" dirty="0">
                <a:latin typeface="Verdana" panose="020B0604030504040204" pitchFamily="34" charset="0"/>
                <a:ea typeface="Verdana" panose="020B0604030504040204" pitchFamily="34" charset="0"/>
                <a:cs typeface="Verdana" panose="020B0604030504040204" pitchFamily="34" charset="0"/>
              </a:rPr>
              <a:t>Οι μέτοχοι επικεντρώνονται στις ταμειακές ροές (</a:t>
            </a:r>
            <a:r>
              <a:rPr lang="en-US" sz="2400" dirty="0">
                <a:latin typeface="Verdana" panose="020B0604030504040204" pitchFamily="34" charset="0"/>
                <a:ea typeface="Verdana" panose="020B0604030504040204" pitchFamily="34" charset="0"/>
                <a:cs typeface="Verdana" panose="020B0604030504040204" pitchFamily="34" charset="0"/>
              </a:rPr>
              <a:t>CF’s)</a:t>
            </a:r>
            <a:r>
              <a:rPr lang="el-GR" sz="2400" dirty="0">
                <a:latin typeface="Verdana" panose="020B0604030504040204" pitchFamily="34" charset="0"/>
                <a:ea typeface="Verdana" panose="020B0604030504040204" pitchFamily="34" charset="0"/>
                <a:cs typeface="Verdana" panose="020B0604030504040204" pitchFamily="34" charset="0"/>
              </a:rPr>
              <a:t> μετά από φόρους</a:t>
            </a:r>
            <a:r>
              <a:rPr lang="en-US" sz="2400" dirty="0">
                <a:latin typeface="Verdana" panose="020B0604030504040204" pitchFamily="34" charset="0"/>
                <a:ea typeface="Verdana" panose="020B0604030504040204" pitchFamily="34" charset="0"/>
                <a:cs typeface="Verdana" panose="020B0604030504040204" pitchFamily="34" charset="0"/>
              </a:rPr>
              <a:t>.</a:t>
            </a:r>
            <a:r>
              <a:rPr lang="el-GR" sz="2400" dirty="0">
                <a:latin typeface="Verdana" panose="020B0604030504040204" pitchFamily="34" charset="0"/>
                <a:ea typeface="Verdana" panose="020B0604030504040204" pitchFamily="34" charset="0"/>
                <a:cs typeface="Verdana" panose="020B0604030504040204" pitchFamily="34" charset="0"/>
              </a:rPr>
              <a:t>Επομένως πρέπει να επικεντρωθούμε στο κόστος κεφαλαίου μετά τη φορολογία,δηλαδή χρησιμοποιήσατε το κόστος κεφαλαίου μετά από φόρους στο τύπο </a:t>
            </a:r>
            <a:r>
              <a:rPr lang="en-US" sz="2400" dirty="0">
                <a:latin typeface="Verdana" panose="020B0604030504040204" pitchFamily="34" charset="0"/>
                <a:ea typeface="Verdana" panose="020B0604030504040204" pitchFamily="34" charset="0"/>
                <a:cs typeface="Verdana" panose="020B0604030504040204" pitchFamily="34" charset="0"/>
              </a:rPr>
              <a:t>WACC.</a:t>
            </a:r>
            <a:r>
              <a:rPr lang="el-GR" sz="2400" dirty="0">
                <a:latin typeface="Verdana" panose="020B0604030504040204" pitchFamily="34" charset="0"/>
                <a:ea typeface="Verdana" panose="020B0604030504040204" pitchFamily="34" charset="0"/>
                <a:cs typeface="Verdana" panose="020B0604030504040204" pitchFamily="34" charset="0"/>
              </a:rPr>
              <a:t>Μόνο το </a:t>
            </a:r>
            <a:r>
              <a:rPr lang="en-US" sz="2400" dirty="0">
                <a:latin typeface="Verdana" panose="020B0604030504040204" pitchFamily="34" charset="0"/>
                <a:ea typeface="Verdana" panose="020B0604030504040204" pitchFamily="34" charset="0"/>
                <a:cs typeface="Verdana" panose="020B0604030504040204" pitchFamily="34" charset="0"/>
              </a:rPr>
              <a:t>r</a:t>
            </a:r>
            <a:r>
              <a:rPr lang="en-US" sz="2400" baseline="-25000" dirty="0">
                <a:latin typeface="Verdana" panose="020B0604030504040204" pitchFamily="34" charset="0"/>
                <a:ea typeface="Verdana" panose="020B0604030504040204" pitchFamily="34" charset="0"/>
                <a:cs typeface="Verdana" panose="020B0604030504040204" pitchFamily="34" charset="0"/>
              </a:rPr>
              <a:t>d</a:t>
            </a:r>
            <a:r>
              <a:rPr lang="en-US" sz="2400" dirty="0">
                <a:latin typeface="Verdana" panose="020B0604030504040204" pitchFamily="34" charset="0"/>
                <a:ea typeface="Verdana" panose="020B0604030504040204" pitchFamily="34" charset="0"/>
                <a:cs typeface="Verdana" panose="020B0604030504040204" pitchFamily="34" charset="0"/>
              </a:rPr>
              <a:t> </a:t>
            </a:r>
            <a:r>
              <a:rPr lang="el-GR" sz="2400" dirty="0">
                <a:latin typeface="Verdana" panose="020B0604030504040204" pitchFamily="34" charset="0"/>
                <a:ea typeface="Verdana" panose="020B0604030504040204" pitchFamily="34" charset="0"/>
                <a:cs typeface="Verdana" panose="020B0604030504040204" pitchFamily="34" charset="0"/>
              </a:rPr>
              <a:t>χρειάζεται προσαρμογή διότι οι τόκοι εκπίπτουν από το φόρο.</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62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98A70D-C0DA-479D-A374-00F5317D8248}"/>
              </a:ext>
            </a:extLst>
          </p:cNvPr>
          <p:cNvSpPr>
            <a:spLocks noGrp="1"/>
          </p:cNvSpPr>
          <p:nvPr>
            <p:ph idx="1"/>
          </p:nvPr>
        </p:nvSpPr>
        <p:spPr/>
        <p:txBody>
          <a:bodyPr/>
          <a:lstStyle/>
          <a:p>
            <a:r>
              <a:rPr lang="el-GR" dirty="0"/>
              <a:t>Το κόστος κεφαλαίου χρησιμοποιείται κυρίως για τη λήψη αποφάσεων που συνεπάγονται αύξηση νέου κεφαλαίου</a:t>
            </a:r>
            <a:r>
              <a:rPr lang="en-US" dirty="0"/>
              <a:t>.</a:t>
            </a:r>
            <a:r>
              <a:rPr lang="el-GR" dirty="0"/>
              <a:t>Συνεπώς εστιάστε στο σημερινό οριακό κόστος (για το </a:t>
            </a:r>
            <a:r>
              <a:rPr lang="en-US" dirty="0"/>
              <a:t>WACC).</a:t>
            </a:r>
          </a:p>
          <a:p>
            <a:pPr marL="0" indent="0">
              <a:buNone/>
            </a:pPr>
            <a:endParaRPr lang="en-US" dirty="0"/>
          </a:p>
        </p:txBody>
      </p:sp>
      <p:sp>
        <p:nvSpPr>
          <p:cNvPr id="2" name="Title 1"/>
          <p:cNvSpPr>
            <a:spLocks noGrp="1"/>
          </p:cNvSpPr>
          <p:nvPr>
            <p:ph type="title"/>
          </p:nvPr>
        </p:nvSpPr>
        <p:spPr/>
        <p:txBody>
          <a:bodyPr>
            <a:normAutofit fontScale="90000"/>
          </a:bodyPr>
          <a:lstStyle/>
          <a:p>
            <a:r>
              <a:rPr lang="el-GR" dirty="0"/>
              <a:t>Πρέπει η ανάλυσή μας να εστιασθεί στο ιστορικό (ενσωματωμένο) κόστος ή στο νέο (οριακό) κόστος</a:t>
            </a:r>
            <a:r>
              <a:rPr lang="en-US" dirty="0"/>
              <a:t>;</a:t>
            </a:r>
          </a:p>
        </p:txBody>
      </p:sp>
    </p:spTree>
    <p:extLst>
      <p:ext uri="{BB962C8B-B14F-4D97-AF65-F5344CB8AC3E}">
        <p14:creationId xmlns:p14="http://schemas.microsoft.com/office/powerpoint/2010/main" val="219727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How weights are determined (books vs market weights / actual numbers vs target capital structure)."/>
          <p:cNvSpPr>
            <a:spLocks noGrp="1"/>
          </p:cNvSpPr>
          <p:nvPr>
            <p:ph idx="1"/>
          </p:nvPr>
        </p:nvSpPr>
        <p:spPr/>
        <p:txBody>
          <a:bodyPr/>
          <a:lstStyle/>
          <a:p>
            <a:pPr marL="0" indent="0" algn="ctr">
              <a:spcAft>
                <a:spcPts val="1800"/>
              </a:spcAft>
              <a:buNone/>
            </a:pPr>
            <a:endParaRPr lang="en-US" dirty="0">
              <a:solidFill>
                <a:srgbClr val="000000"/>
              </a:solidFill>
            </a:endParaRPr>
          </a:p>
          <a:p>
            <a:pPr marL="0" indent="0" algn="ctr">
              <a:spcAft>
                <a:spcPts val="1800"/>
              </a:spcAft>
              <a:buNone/>
            </a:pPr>
            <a:r>
              <a:rPr lang="en-US" dirty="0">
                <a:solidFill>
                  <a:srgbClr val="000000"/>
                </a:solidFill>
              </a:rPr>
              <a:t>WACC = </a:t>
            </a:r>
            <a:r>
              <a:rPr lang="en-US" dirty="0" err="1">
                <a:solidFill>
                  <a:schemeClr val="accent2"/>
                </a:solidFill>
              </a:rPr>
              <a:t>w</a:t>
            </a:r>
            <a:r>
              <a:rPr lang="en-US" baseline="-25000" dirty="0" err="1">
                <a:solidFill>
                  <a:schemeClr val="accent2"/>
                </a:solidFill>
              </a:rPr>
              <a:t>d</a:t>
            </a:r>
            <a:r>
              <a:rPr lang="en-US" dirty="0" err="1">
                <a:solidFill>
                  <a:srgbClr val="000000"/>
                </a:solidFill>
              </a:rPr>
              <a:t>r</a:t>
            </a:r>
            <a:r>
              <a:rPr lang="en-US" baseline="-25000" dirty="0" err="1">
                <a:solidFill>
                  <a:srgbClr val="000000"/>
                </a:solidFill>
              </a:rPr>
              <a:t>d</a:t>
            </a:r>
            <a:r>
              <a:rPr lang="en-US" dirty="0">
                <a:solidFill>
                  <a:srgbClr val="000000"/>
                </a:solidFill>
              </a:rPr>
              <a:t>(1 – T) + </a:t>
            </a:r>
            <a:r>
              <a:rPr lang="en-US" dirty="0" err="1">
                <a:solidFill>
                  <a:schemeClr val="accent2"/>
                </a:solidFill>
              </a:rPr>
              <a:t>w</a:t>
            </a:r>
            <a:r>
              <a:rPr lang="en-US" baseline="-25000" dirty="0" err="1">
                <a:solidFill>
                  <a:schemeClr val="accent2"/>
                </a:solidFill>
              </a:rPr>
              <a:t>p</a:t>
            </a:r>
            <a:r>
              <a:rPr lang="en-US" dirty="0" err="1">
                <a:solidFill>
                  <a:srgbClr val="000000"/>
                </a:solidFill>
              </a:rPr>
              <a:t>r</a:t>
            </a:r>
            <a:r>
              <a:rPr lang="en-US" baseline="-25000" dirty="0" err="1">
                <a:solidFill>
                  <a:srgbClr val="000000"/>
                </a:solidFill>
              </a:rPr>
              <a:t>p</a:t>
            </a:r>
            <a:r>
              <a:rPr lang="en-US" dirty="0">
                <a:solidFill>
                  <a:srgbClr val="000000"/>
                </a:solidFill>
              </a:rPr>
              <a:t> + </a:t>
            </a:r>
            <a:r>
              <a:rPr lang="en-US" dirty="0" err="1">
                <a:solidFill>
                  <a:schemeClr val="accent2"/>
                </a:solidFill>
              </a:rPr>
              <a:t>w</a:t>
            </a:r>
            <a:r>
              <a:rPr lang="en-US" baseline="-25000" dirty="0" err="1">
                <a:solidFill>
                  <a:schemeClr val="accent2"/>
                </a:solidFill>
              </a:rPr>
              <a:t>c</a:t>
            </a:r>
            <a:r>
              <a:rPr lang="en-US" dirty="0" err="1">
                <a:solidFill>
                  <a:srgbClr val="000000"/>
                </a:solidFill>
              </a:rPr>
              <a:t>r</a:t>
            </a:r>
            <a:r>
              <a:rPr lang="en-US" baseline="-25000" dirty="0" err="1">
                <a:solidFill>
                  <a:srgbClr val="000000"/>
                </a:solidFill>
              </a:rPr>
              <a:t>s</a:t>
            </a:r>
            <a:r>
              <a:rPr lang="en-US" dirty="0">
                <a:solidFill>
                  <a:srgbClr val="000000"/>
                </a:solidFill>
              </a:rPr>
              <a:t> </a:t>
            </a:r>
          </a:p>
          <a:p>
            <a:pPr marL="0" indent="0" algn="ctr">
              <a:spcAft>
                <a:spcPts val="1800"/>
              </a:spcAft>
              <a:buNone/>
            </a:pPr>
            <a:endParaRPr lang="en-US" dirty="0">
              <a:solidFill>
                <a:srgbClr val="000000"/>
              </a:solidFill>
            </a:endParaRPr>
          </a:p>
          <a:p>
            <a:pPr>
              <a:spcAft>
                <a:spcPts val="1800"/>
              </a:spcAft>
            </a:pPr>
            <a:r>
              <a:rPr lang="el-GR" dirty="0"/>
              <a:t>Χρησιμοποιούμε λογιστικά μεγέθη ή αγοραίες αξίες</a:t>
            </a:r>
            <a:r>
              <a:rPr lang="en-US" dirty="0"/>
              <a:t> (</a:t>
            </a:r>
            <a:r>
              <a:rPr lang="el-GR" dirty="0"/>
              <a:t>λογιστικοί έναντι αγοραίων συντελεστών στάθμισης</a:t>
            </a:r>
            <a:r>
              <a:rPr lang="en-US" dirty="0"/>
              <a:t>);</a:t>
            </a:r>
          </a:p>
          <a:p>
            <a:pPr>
              <a:spcAft>
                <a:spcPts val="1800"/>
              </a:spcAft>
            </a:pPr>
            <a:r>
              <a:rPr lang="el-GR" dirty="0"/>
              <a:t>Χρήση πραγματικών αριθμών ή αριθμών-στόχων</a:t>
            </a:r>
            <a:r>
              <a:rPr lang="en-US" dirty="0"/>
              <a:t>;</a:t>
            </a:r>
          </a:p>
        </p:txBody>
      </p:sp>
      <p:sp>
        <p:nvSpPr>
          <p:cNvPr id="4" name="Title 3"/>
          <p:cNvSpPr>
            <a:spLocks noGrp="1"/>
          </p:cNvSpPr>
          <p:nvPr>
            <p:ph type="title"/>
          </p:nvPr>
        </p:nvSpPr>
        <p:spPr/>
        <p:txBody>
          <a:bodyPr>
            <a:normAutofit/>
          </a:bodyPr>
          <a:lstStyle/>
          <a:p>
            <a:r>
              <a:rPr lang="el-GR" dirty="0"/>
              <a:t>Πώς καθορίζονται οι συντελεστές βαρύτητας</a:t>
            </a:r>
            <a:r>
              <a:rPr lang="en-US" dirty="0"/>
              <a:t>;</a:t>
            </a:r>
          </a:p>
        </p:txBody>
      </p:sp>
    </p:spTree>
    <p:extLst>
      <p:ext uri="{BB962C8B-B14F-4D97-AF65-F5344CB8AC3E}">
        <p14:creationId xmlns:p14="http://schemas.microsoft.com/office/powerpoint/2010/main" val="299940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l-GR" dirty="0"/>
              <a:t>Υπολογισμός του κόστους κεφαλαίου της εταιρείας για την ανάγκη προγράμματος ανάπτυξης</a:t>
            </a:r>
            <a:r>
              <a:rPr lang="en-US" dirty="0"/>
              <a:t>.</a:t>
            </a:r>
          </a:p>
          <a:p>
            <a:pPr lvl="1">
              <a:spcBef>
                <a:spcPts val="600"/>
              </a:spcBef>
              <a:spcAft>
                <a:spcPts val="1200"/>
              </a:spcAft>
            </a:pPr>
            <a:r>
              <a:rPr lang="el-GR" sz="2000" dirty="0"/>
              <a:t>Φορολογικός συντελεστής</a:t>
            </a:r>
            <a:r>
              <a:rPr lang="en-US" sz="2000" dirty="0"/>
              <a:t> = 40%.</a:t>
            </a:r>
          </a:p>
          <a:p>
            <a:pPr lvl="1">
              <a:spcBef>
                <a:spcPts val="600"/>
              </a:spcBef>
              <a:spcAft>
                <a:spcPts val="1200"/>
              </a:spcAft>
            </a:pPr>
            <a:r>
              <a:rPr lang="en-US" sz="2000" dirty="0"/>
              <a:t>15-</a:t>
            </a:r>
            <a:r>
              <a:rPr lang="el-GR" sz="2000" dirty="0"/>
              <a:t>ετές</a:t>
            </a:r>
            <a:r>
              <a:rPr lang="en-US" sz="2000" dirty="0"/>
              <a:t>, 12% </a:t>
            </a:r>
            <a:r>
              <a:rPr lang="el-GR" sz="2000" dirty="0"/>
              <a:t>κουπόνι</a:t>
            </a:r>
            <a:r>
              <a:rPr lang="en-US" sz="2000" dirty="0"/>
              <a:t>, </a:t>
            </a:r>
            <a:r>
              <a:rPr lang="el-GR" sz="2000" dirty="0"/>
              <a:t>εξαμηνιαίων μή ανακλήσιμων πληρωμών ομόλογα</a:t>
            </a:r>
            <a:r>
              <a:rPr lang="en-US" sz="2000" dirty="0"/>
              <a:t> </a:t>
            </a:r>
            <a:r>
              <a:rPr lang="el-GR" sz="2000" dirty="0"/>
              <a:t>που πωλούνται πρός</a:t>
            </a:r>
            <a:r>
              <a:rPr lang="en-US" sz="2000" dirty="0"/>
              <a:t> $1</a:t>
            </a:r>
            <a:r>
              <a:rPr lang="el-GR" sz="2000" dirty="0"/>
              <a:t>.</a:t>
            </a:r>
            <a:r>
              <a:rPr lang="en-US" sz="2000" dirty="0"/>
              <a:t>153</a:t>
            </a:r>
            <a:r>
              <a:rPr lang="el-GR" sz="2000" dirty="0"/>
              <a:t>,</a:t>
            </a:r>
            <a:r>
              <a:rPr lang="en-US" sz="2000" dirty="0"/>
              <a:t>72. </a:t>
            </a:r>
            <a:r>
              <a:rPr lang="el-GR" sz="2000" dirty="0"/>
              <a:t>Νέα έκδοση ομολόγων με ιδιωτική τοποθέτηση χωρίς κόστος έκδοσης</a:t>
            </a:r>
            <a:r>
              <a:rPr lang="en-US" sz="2000" dirty="0"/>
              <a:t>.</a:t>
            </a:r>
          </a:p>
          <a:p>
            <a:pPr lvl="1">
              <a:spcBef>
                <a:spcPts val="600"/>
              </a:spcBef>
              <a:spcAft>
                <a:spcPts val="1200"/>
              </a:spcAft>
            </a:pPr>
            <a:r>
              <a:rPr lang="en-US" sz="2000" dirty="0"/>
              <a:t>10%, $100 </a:t>
            </a:r>
            <a:r>
              <a:rPr lang="el-GR" sz="2000" dirty="0"/>
              <a:t>ονομαστικής αξίας</a:t>
            </a:r>
            <a:r>
              <a:rPr lang="en-US" sz="2000" dirty="0"/>
              <a:t>, </a:t>
            </a:r>
            <a:r>
              <a:rPr lang="el-GR" sz="2000" dirty="0"/>
              <a:t>μερίσματα πληρωτέα ανά τρίμηνο</a:t>
            </a:r>
            <a:r>
              <a:rPr lang="en-US" sz="2000" dirty="0"/>
              <a:t>, </a:t>
            </a:r>
            <a:r>
              <a:rPr lang="el-GR" sz="2000" dirty="0"/>
              <a:t>διαρκείς προνομιούχες μετοχές με τιμή πώλησης</a:t>
            </a:r>
            <a:r>
              <a:rPr lang="en-US" sz="2000" dirty="0"/>
              <a:t>  $111</a:t>
            </a:r>
            <a:r>
              <a:rPr lang="el-GR" sz="2000" dirty="0"/>
              <a:t>,</a:t>
            </a:r>
            <a:r>
              <a:rPr lang="en-US" sz="2000" dirty="0"/>
              <a:t>10.</a:t>
            </a:r>
          </a:p>
          <a:p>
            <a:pPr lvl="1">
              <a:spcBef>
                <a:spcPts val="600"/>
              </a:spcBef>
              <a:spcAft>
                <a:spcPts val="1200"/>
              </a:spcAft>
            </a:pPr>
            <a:r>
              <a:rPr lang="el-GR" sz="2000" dirty="0"/>
              <a:t>Κοινές μετοχές με τιμή πώλησης</a:t>
            </a:r>
            <a:r>
              <a:rPr lang="en-US" sz="2000" dirty="0"/>
              <a:t> </a:t>
            </a:r>
            <a:r>
              <a:rPr lang="el-GR" sz="2000" dirty="0"/>
              <a:t>προς</a:t>
            </a:r>
            <a:r>
              <a:rPr lang="en-US" sz="2000" dirty="0"/>
              <a:t> $50.  D</a:t>
            </a:r>
            <a:r>
              <a:rPr lang="en-US" sz="2000" baseline="-25000" dirty="0"/>
              <a:t>0</a:t>
            </a:r>
            <a:r>
              <a:rPr lang="en-US" sz="2000" dirty="0"/>
              <a:t> = $4</a:t>
            </a:r>
            <a:r>
              <a:rPr lang="el-GR" sz="2000" dirty="0"/>
              <a:t>,</a:t>
            </a:r>
            <a:r>
              <a:rPr lang="en-US" sz="2000" dirty="0"/>
              <a:t>19 </a:t>
            </a:r>
            <a:r>
              <a:rPr lang="el-GR" sz="2000" dirty="0"/>
              <a:t>και</a:t>
            </a:r>
            <a:r>
              <a:rPr lang="en-US" sz="2000" dirty="0"/>
              <a:t> g = 5%.</a:t>
            </a:r>
          </a:p>
          <a:p>
            <a:pPr lvl="1">
              <a:spcBef>
                <a:spcPts val="600"/>
              </a:spcBef>
              <a:spcAft>
                <a:spcPts val="1200"/>
              </a:spcAft>
            </a:pPr>
            <a:r>
              <a:rPr lang="en-US" sz="2000" dirty="0"/>
              <a:t>b = 1</a:t>
            </a:r>
            <a:r>
              <a:rPr lang="el-GR" sz="2000" dirty="0"/>
              <a:t>,</a:t>
            </a:r>
            <a:r>
              <a:rPr lang="en-US" sz="2000" dirty="0"/>
              <a:t>2; </a:t>
            </a:r>
            <a:r>
              <a:rPr lang="en-US" sz="2000" dirty="0" err="1"/>
              <a:t>r</a:t>
            </a:r>
            <a:r>
              <a:rPr lang="en-US" sz="2000" baseline="-25000" dirty="0" err="1"/>
              <a:t>RF</a:t>
            </a:r>
            <a:r>
              <a:rPr lang="en-US" sz="2000" dirty="0"/>
              <a:t> = 7%; RP</a:t>
            </a:r>
            <a:r>
              <a:rPr lang="en-US" sz="2000" baseline="-25000" dirty="0"/>
              <a:t>M</a:t>
            </a:r>
            <a:r>
              <a:rPr lang="en-US" sz="2000" dirty="0"/>
              <a:t> = 6%.</a:t>
            </a:r>
          </a:p>
          <a:p>
            <a:pPr lvl="1">
              <a:spcBef>
                <a:spcPts val="600"/>
              </a:spcBef>
              <a:spcAft>
                <a:spcPts val="1200"/>
              </a:spcAft>
            </a:pPr>
            <a:r>
              <a:rPr lang="el-GR" sz="2000" dirty="0"/>
              <a:t>Ασφάλιστρο κινδύνου απόδοσης ομολόγου</a:t>
            </a:r>
            <a:r>
              <a:rPr lang="en-US" sz="2000" dirty="0"/>
              <a:t> = 4%.</a:t>
            </a:r>
          </a:p>
          <a:p>
            <a:pPr lvl="1">
              <a:spcBef>
                <a:spcPts val="600"/>
              </a:spcBef>
              <a:spcAft>
                <a:spcPts val="1200"/>
              </a:spcAft>
            </a:pPr>
            <a:r>
              <a:rPr lang="el-GR" sz="2000" dirty="0"/>
              <a:t>Κεφαλαιακή διάρθρωση-στόχος</a:t>
            </a:r>
            <a:r>
              <a:rPr lang="en-US" sz="2000" dirty="0"/>
              <a:t>:  30% </a:t>
            </a:r>
            <a:r>
              <a:rPr lang="el-GR" sz="2000" dirty="0"/>
              <a:t>χρέος</a:t>
            </a:r>
            <a:r>
              <a:rPr lang="en-US" sz="2000" dirty="0"/>
              <a:t>, 10% </a:t>
            </a:r>
            <a:r>
              <a:rPr lang="el-GR" sz="2000" dirty="0"/>
              <a:t>προνομιούχο μετοχικό κεφάλαιο</a:t>
            </a:r>
            <a:r>
              <a:rPr lang="en-US" sz="2000" dirty="0"/>
              <a:t>, 60% </a:t>
            </a:r>
            <a:r>
              <a:rPr lang="el-GR" sz="2000" dirty="0"/>
              <a:t>κοινό μετοχικό κεφάλαιο</a:t>
            </a:r>
            <a:r>
              <a:rPr lang="en-US" sz="2000" dirty="0"/>
              <a:t>.</a:t>
            </a:r>
          </a:p>
        </p:txBody>
      </p:sp>
      <p:sp>
        <p:nvSpPr>
          <p:cNvPr id="4" name="Title 3"/>
          <p:cNvSpPr>
            <a:spLocks noGrp="1"/>
          </p:cNvSpPr>
          <p:nvPr>
            <p:ph type="title"/>
          </p:nvPr>
        </p:nvSpPr>
        <p:spPr/>
        <p:txBody>
          <a:bodyPr>
            <a:normAutofit/>
          </a:bodyPr>
          <a:lstStyle/>
          <a:p>
            <a:r>
              <a:rPr lang="el-GR" dirty="0"/>
              <a:t>Επισκόπηση της</a:t>
            </a:r>
            <a:r>
              <a:rPr lang="en-US" dirty="0"/>
              <a:t> Coleman Technologies Inc.</a:t>
            </a:r>
          </a:p>
        </p:txBody>
      </p:sp>
    </p:spTree>
    <p:extLst>
      <p:ext uri="{BB962C8B-B14F-4D97-AF65-F5344CB8AC3E}">
        <p14:creationId xmlns:p14="http://schemas.microsoft.com/office/powerpoint/2010/main" val="156357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a:t>Επισκόπηση</a:t>
            </a:r>
            <a:r>
              <a:rPr lang="en-US" dirty="0"/>
              <a:t> </a:t>
            </a:r>
            <a:r>
              <a:rPr lang="el-GR" dirty="0"/>
              <a:t>της Κεφαλαιακής Διάρθρωσης της</a:t>
            </a:r>
            <a:r>
              <a:rPr lang="en-US" dirty="0"/>
              <a:t> Coleman</a:t>
            </a:r>
          </a:p>
        </p:txBody>
      </p:sp>
      <p:graphicFrame>
        <p:nvGraphicFramePr>
          <p:cNvPr id="4" name="Table 3" descr="Table illustrating Coleman's capital structure, which includes debt, preferred stock, and common equity. "/>
          <p:cNvGraphicFramePr>
            <a:graphicFrameLocks noGrp="1"/>
          </p:cNvGraphicFramePr>
          <p:nvPr>
            <p:extLst>
              <p:ext uri="{D42A27DB-BD31-4B8C-83A1-F6EECF244321}">
                <p14:modId xmlns:p14="http://schemas.microsoft.com/office/powerpoint/2010/main" val="215743237"/>
              </p:ext>
            </p:extLst>
          </p:nvPr>
        </p:nvGraphicFramePr>
        <p:xfrm>
          <a:off x="657225" y="1568450"/>
          <a:ext cx="7839074" cy="2503606"/>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47774">
                  <a:extLst>
                    <a:ext uri="{9D8B030D-6E8A-4147-A177-3AD203B41FA5}">
                      <a16:colId xmlns:a16="http://schemas.microsoft.com/office/drawing/2014/main" val="20003"/>
                    </a:ext>
                  </a:extLst>
                </a:gridCol>
              </a:tblGrid>
              <a:tr h="717551">
                <a:tc>
                  <a:txBody>
                    <a:bodyPr/>
                    <a:lstStyle/>
                    <a:p>
                      <a:endParaRPr lang="en-US" sz="2200"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200" b="0" dirty="0">
                          <a:solidFill>
                            <a:schemeClr val="tx1"/>
                          </a:solidFill>
                          <a:latin typeface="Arial" panose="020B0604020202020204" pitchFamily="34" charset="0"/>
                          <a:cs typeface="Arial" panose="020B0604020202020204" pitchFamily="34" charset="0"/>
                        </a:rPr>
                        <a:t>Ονομ.</a:t>
                      </a:r>
                    </a:p>
                    <a:p>
                      <a:pPr marL="0" marR="0" indent="0" algn="ctr" defTabSz="914400" rtl="0" eaLnBrk="1" fontAlgn="auto" latinLnBrk="0" hangingPunct="1">
                        <a:lnSpc>
                          <a:spcPct val="100000"/>
                        </a:lnSpc>
                        <a:spcBef>
                          <a:spcPts val="0"/>
                        </a:spcBef>
                        <a:spcAft>
                          <a:spcPts val="0"/>
                        </a:spcAft>
                        <a:buClrTx/>
                        <a:buSzTx/>
                        <a:buFontTx/>
                        <a:buNone/>
                        <a:tabLst/>
                        <a:defRPr/>
                      </a:pPr>
                      <a:r>
                        <a:rPr lang="el-GR" sz="2200" b="0" dirty="0">
                          <a:solidFill>
                            <a:schemeClr val="tx1"/>
                          </a:solidFill>
                          <a:latin typeface="Arial" panose="020B0604020202020204" pitchFamily="34" charset="0"/>
                          <a:cs typeface="Arial" panose="020B0604020202020204" pitchFamily="34" charset="0"/>
                        </a:rPr>
                        <a:t>Αξία</a:t>
                      </a:r>
                      <a:endParaRPr lang="en-US" sz="2200"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200" b="0" dirty="0">
                          <a:solidFill>
                            <a:schemeClr val="tx1"/>
                          </a:solidFill>
                          <a:latin typeface="Arial" panose="020B0604020202020204" pitchFamily="34" charset="0"/>
                          <a:cs typeface="Arial" panose="020B0604020202020204" pitchFamily="34" charset="0"/>
                        </a:rPr>
                        <a:t>Αγοραία</a:t>
                      </a:r>
                      <a:r>
                        <a:rPr lang="en-US" sz="2200" b="0" dirty="0">
                          <a:solidFill>
                            <a:schemeClr val="tx1"/>
                          </a:solidFill>
                          <a:latin typeface="Arial" panose="020B0604020202020204" pitchFamily="34" charset="0"/>
                          <a:cs typeface="Arial" panose="020B0604020202020204" pitchFamily="34" charset="0"/>
                        </a:rPr>
                        <a:t> </a:t>
                      </a:r>
                      <a:r>
                        <a:rPr lang="el-GR" sz="2200" b="0" dirty="0">
                          <a:solidFill>
                            <a:schemeClr val="tx1"/>
                          </a:solidFill>
                          <a:latin typeface="Arial" panose="020B0604020202020204" pitchFamily="34" charset="0"/>
                          <a:cs typeface="Arial" panose="020B0604020202020204" pitchFamily="34" charset="0"/>
                        </a:rPr>
                        <a:t>Αξία</a:t>
                      </a:r>
                      <a:endParaRPr lang="en-US" sz="2200"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2200" b="0" dirty="0">
                          <a:solidFill>
                            <a:schemeClr val="tx1"/>
                          </a:solidFill>
                          <a:latin typeface="Arial" panose="020B0604020202020204" pitchFamily="34" charset="0"/>
                          <a:cs typeface="Arial" panose="020B0604020202020204" pitchFamily="34" charset="0"/>
                        </a:rPr>
                        <a:t>Στόχος</a:t>
                      </a:r>
                      <a:endParaRPr lang="en-US" sz="2200" b="0" dirty="0">
                        <a:solidFill>
                          <a:schemeClr val="tx1"/>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9803">
                <a:tc>
                  <a:txBody>
                    <a:bodyPr/>
                    <a:lstStyle/>
                    <a:p>
                      <a:r>
                        <a:rPr lang="el-GR" sz="2200" b="0" dirty="0">
                          <a:solidFill>
                            <a:schemeClr val="tx1"/>
                          </a:solidFill>
                          <a:latin typeface="Arial" panose="020B0604020202020204" pitchFamily="34" charset="0"/>
                          <a:cs typeface="Arial" panose="020B0604020202020204" pitchFamily="34" charset="0"/>
                        </a:rPr>
                        <a:t>Χρέος</a:t>
                      </a:r>
                      <a:r>
                        <a:rPr lang="en-US" sz="2200" b="0" dirty="0">
                          <a:solidFill>
                            <a:schemeClr val="tx1"/>
                          </a:solidFill>
                          <a:latin typeface="Arial" panose="020B0604020202020204" pitchFamily="34" charset="0"/>
                          <a:cs typeface="Arial" panose="020B0604020202020204" pitchFamily="34" charset="0"/>
                        </a:rPr>
                        <a:t> (</a:t>
                      </a:r>
                      <a:r>
                        <a:rPr lang="el-GR" sz="2200" b="0" dirty="0">
                          <a:solidFill>
                            <a:schemeClr val="tx1"/>
                          </a:solidFill>
                          <a:latin typeface="Arial" panose="020B0604020202020204" pitchFamily="34" charset="0"/>
                          <a:cs typeface="Arial" panose="020B0604020202020204" pitchFamily="34" charset="0"/>
                        </a:rPr>
                        <a:t>περιλαβάνει</a:t>
                      </a:r>
                      <a:r>
                        <a:rPr lang="el-GR" sz="2200" b="0" baseline="0" dirty="0">
                          <a:solidFill>
                            <a:schemeClr val="tx1"/>
                          </a:solidFill>
                          <a:latin typeface="Arial" panose="020B0604020202020204" pitchFamily="34" charset="0"/>
                          <a:cs typeface="Arial" panose="020B0604020202020204" pitchFamily="34" charset="0"/>
                        </a:rPr>
                        <a:t> γραμμ.πληρωτέα</a:t>
                      </a:r>
                      <a:r>
                        <a:rPr lang="en-US" sz="2200" b="0" dirty="0">
                          <a:solidFill>
                            <a:schemeClr val="tx1"/>
                          </a:solidFill>
                          <a:latin typeface="Arial" panose="020B0604020202020204" pitchFamily="34" charset="0"/>
                          <a:cs typeface="Arial" panose="020B0604020202020204" pitchFamily="34" charset="0"/>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200" b="0" dirty="0">
                          <a:solidFill>
                            <a:schemeClr val="tx1"/>
                          </a:solidFill>
                          <a:latin typeface="Arial" panose="020B0604020202020204" pitchFamily="34" charset="0"/>
                          <a:cs typeface="Arial" panose="020B0604020202020204" pitchFamily="34" charset="0"/>
                        </a:rPr>
                        <a:t>	48%</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200" b="0" dirty="0">
                          <a:solidFill>
                            <a:schemeClr val="tx1"/>
                          </a:solidFill>
                          <a:latin typeface="Arial" panose="020B0604020202020204" pitchFamily="34" charset="0"/>
                          <a:cs typeface="Arial" panose="020B0604020202020204" pitchFamily="34" charset="0"/>
                        </a:rPr>
                        <a:t>	25%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200" b="0" dirty="0">
                          <a:solidFill>
                            <a:schemeClr val="tx1"/>
                          </a:solidFill>
                          <a:latin typeface="Arial" panose="020B0604020202020204" pitchFamily="34" charset="0"/>
                          <a:cs typeface="Arial" panose="020B0604020202020204" pitchFamily="34" charset="0"/>
                        </a:rPr>
                        <a:t>	30%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9803">
                <a:tc>
                  <a:txBody>
                    <a:bodyPr/>
                    <a:lstStyle/>
                    <a:p>
                      <a:r>
                        <a:rPr lang="el-GR" sz="2200" b="0" dirty="0">
                          <a:solidFill>
                            <a:schemeClr val="tx1"/>
                          </a:solidFill>
                          <a:latin typeface="Arial" panose="020B0604020202020204" pitchFamily="34" charset="0"/>
                          <a:cs typeface="Arial" panose="020B0604020202020204" pitchFamily="34" charset="0"/>
                        </a:rPr>
                        <a:t>Προνομιούχο</a:t>
                      </a:r>
                      <a:r>
                        <a:rPr lang="el-GR" sz="2200" b="0" baseline="0" dirty="0">
                          <a:solidFill>
                            <a:schemeClr val="tx1"/>
                          </a:solidFill>
                          <a:latin typeface="Arial" panose="020B0604020202020204" pitchFamily="34" charset="0"/>
                          <a:cs typeface="Arial" panose="020B0604020202020204" pitchFamily="34" charset="0"/>
                        </a:rPr>
                        <a:t> μετ.κεφάλαιο</a:t>
                      </a:r>
                      <a:endParaRPr lang="en-US" sz="2200"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200" b="0" dirty="0">
                          <a:solidFill>
                            <a:schemeClr val="tx1"/>
                          </a:solidFill>
                          <a:latin typeface="Arial" panose="020B0604020202020204" pitchFamily="34" charset="0"/>
                          <a:cs typeface="Arial" panose="020B0604020202020204" pitchFamily="34" charset="0"/>
                        </a:rPr>
                        <a:t>	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200" b="0" dirty="0">
                          <a:solidFill>
                            <a:schemeClr val="tx1"/>
                          </a:solidFill>
                          <a:latin typeface="Arial" panose="020B0604020202020204" pitchFamily="34" charset="0"/>
                          <a:cs typeface="Arial" panose="020B0604020202020204" pitchFamily="34" charset="0"/>
                        </a:rPr>
                        <a:t>	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200" b="0" dirty="0">
                          <a:solidFill>
                            <a:schemeClr val="tx1"/>
                          </a:solidFill>
                          <a:latin typeface="Arial" panose="020B0604020202020204" pitchFamily="34" charset="0"/>
                          <a:cs typeface="Arial" panose="020B0604020202020204" pitchFamily="34" charset="0"/>
                        </a:rPr>
                        <a:t>	10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9803">
                <a:tc>
                  <a:txBody>
                    <a:bodyPr/>
                    <a:lstStyle/>
                    <a:p>
                      <a:r>
                        <a:rPr lang="el-GR" sz="2200" b="0" dirty="0">
                          <a:solidFill>
                            <a:schemeClr val="tx1"/>
                          </a:solidFill>
                          <a:latin typeface="Arial" panose="020B0604020202020204" pitchFamily="34" charset="0"/>
                          <a:cs typeface="Arial" panose="020B0604020202020204" pitchFamily="34" charset="0"/>
                        </a:rPr>
                        <a:t>Κοινό</a:t>
                      </a:r>
                      <a:r>
                        <a:rPr lang="el-GR" sz="2200" b="0" baseline="0" dirty="0">
                          <a:solidFill>
                            <a:schemeClr val="tx1"/>
                          </a:solidFill>
                          <a:latin typeface="Arial" panose="020B0604020202020204" pitchFamily="34" charset="0"/>
                          <a:cs typeface="Arial" panose="020B0604020202020204" pitchFamily="34" charset="0"/>
                        </a:rPr>
                        <a:t> μετ.κεφάλαιο</a:t>
                      </a:r>
                      <a:endParaRPr lang="en-US" sz="2200"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200" b="0" dirty="0">
                          <a:solidFill>
                            <a:schemeClr val="tx1"/>
                          </a:solidFill>
                          <a:latin typeface="Arial" panose="020B0604020202020204" pitchFamily="34" charset="0"/>
                          <a:cs typeface="Arial" panose="020B0604020202020204" pitchFamily="34" charset="0"/>
                        </a:rPr>
                        <a:t>	50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200" b="0" dirty="0">
                          <a:solidFill>
                            <a:schemeClr val="tx1"/>
                          </a:solidFill>
                          <a:latin typeface="Arial" panose="020B0604020202020204" pitchFamily="34" charset="0"/>
                          <a:cs typeface="Arial" panose="020B0604020202020204" pitchFamily="34" charset="0"/>
                        </a:rPr>
                        <a:t>	70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685800" algn="dec"/>
                        </a:tabLst>
                      </a:pPr>
                      <a:r>
                        <a:rPr lang="en-US" sz="2200" b="0" dirty="0">
                          <a:solidFill>
                            <a:schemeClr val="tx1"/>
                          </a:solidFill>
                          <a:latin typeface="Arial" panose="020B0604020202020204" pitchFamily="34" charset="0"/>
                          <a:cs typeface="Arial" panose="020B0604020202020204" pitchFamily="34" charset="0"/>
                        </a:rPr>
                        <a:t>	60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Rectangle 4"/>
          <p:cNvSpPr/>
          <p:nvPr/>
        </p:nvSpPr>
        <p:spPr>
          <a:xfrm>
            <a:off x="731519" y="3981157"/>
            <a:ext cx="7764779" cy="2677656"/>
          </a:xfrm>
          <a:prstGeom prst="rect">
            <a:avLst/>
          </a:prstGeom>
        </p:spPr>
        <p:txBody>
          <a:bodyPr wrap="square">
            <a:spAutoFit/>
          </a:bodyPr>
          <a:lstStyle/>
          <a:p>
            <a:pPr indent="0">
              <a:buFont typeface="Arial" charset="0"/>
              <a:buNone/>
              <a:defRPr/>
            </a:pPr>
            <a:r>
              <a:rPr lang="el-GR" sz="2400" dirty="0">
                <a:latin typeface="Verdana" panose="020B0604030504040204" pitchFamily="34" charset="0"/>
                <a:ea typeface="Verdana" panose="020B0604030504040204" pitchFamily="34" charset="0"/>
                <a:cs typeface="Verdana" panose="020B0604030504040204" pitchFamily="34" charset="0"/>
              </a:rPr>
              <a:t>Δεν δίνεται ο αριθμός των μετοχών στο πρόβλημα επομένως δεν μπορούν να γίνουν πραγματικοί υπολογισμοί</a:t>
            </a:r>
            <a:r>
              <a:rPr lang="en-US" sz="2400" dirty="0">
                <a:latin typeface="Verdana" panose="020B0604030504040204" pitchFamily="34" charset="0"/>
                <a:ea typeface="Verdana" panose="020B0604030504040204" pitchFamily="34" charset="0"/>
                <a:cs typeface="Verdana" panose="020B0604030504040204" pitchFamily="34" charset="0"/>
              </a:rPr>
              <a:t>.</a:t>
            </a:r>
            <a:r>
              <a:rPr lang="el-GR" sz="2400" dirty="0">
                <a:latin typeface="Verdana" panose="020B0604030504040204" pitchFamily="34" charset="0"/>
                <a:ea typeface="Verdana" panose="020B0604030504040204" pitchFamily="34" charset="0"/>
                <a:cs typeface="Verdana" panose="020B0604030504040204" pitchFamily="34" charset="0"/>
              </a:rPr>
              <a:t>Η ανάλυση προορίζεται για απεικόνιση.Συνήθως η κεφαλαιακή διάρθρωση με λογιστικές αξίες εμφανίζει υψηλότερο ποσοστό χρέους επειδή ο λόγος Μ/Β</a:t>
            </a:r>
            <a:r>
              <a:rPr lang="fr-FR" sz="2400" dirty="0">
                <a:latin typeface="Verdana" panose="020B0604030504040204" pitchFamily="34" charset="0"/>
                <a:ea typeface="Verdana" panose="020B0604030504040204" pitchFamily="34" charset="0"/>
                <a:cs typeface="Verdana" panose="020B0604030504040204" pitchFamily="34" charset="0"/>
              </a:rPr>
              <a:t> </a:t>
            </a:r>
            <a:r>
              <a:rPr lang="el-GR" sz="2400" dirty="0">
                <a:latin typeface="Verdana" panose="020B0604030504040204" pitchFamily="34" charset="0"/>
                <a:ea typeface="Verdana" panose="020B0604030504040204" pitchFamily="34" charset="0"/>
                <a:cs typeface="Verdana" panose="020B0604030504040204" pitchFamily="34" charset="0"/>
              </a:rPr>
              <a:t>μιάς τυπικής εταιρείας είναι &gt;1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183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Joel_Houston_Cenga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oel_Houston_Cengage" id="{1FD3203F-6651-4769-8442-559730167427}" vid="{2529F3FF-29BF-46FA-AC82-82619C8124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Joel_Houston_Cengage</Template>
  <TotalTime>1221</TotalTime>
  <Words>1693</Words>
  <Application>Microsoft Office PowerPoint</Application>
  <PresentationFormat>Προβολή στην οθόνη (4:3)</PresentationFormat>
  <Paragraphs>187</Paragraphs>
  <Slides>31</Slides>
  <Notes>1</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31</vt:i4>
      </vt:variant>
    </vt:vector>
  </HeadingPairs>
  <TitlesOfParts>
    <vt:vector size="37" baseType="lpstr">
      <vt:lpstr>Arial</vt:lpstr>
      <vt:lpstr>Calibri</vt:lpstr>
      <vt:lpstr>Verdana</vt:lpstr>
      <vt:lpstr>Wingdings</vt:lpstr>
      <vt:lpstr>Joel_Houston_Cengage</vt:lpstr>
      <vt:lpstr>Equation</vt:lpstr>
      <vt:lpstr>Κόστος Κεφαλαίου</vt:lpstr>
      <vt:lpstr>Επισκόπηση</vt:lpstr>
      <vt:lpstr>Ποιές Κατηγορίες Κεφαλαίου Χρησιμοποιούν οι Εταιρείες;</vt:lpstr>
      <vt:lpstr>Υπολογίζοντας το Μέσο Σταθμικό Κόστος Κεφαλαίου</vt:lpstr>
      <vt:lpstr>Πρέπει η ανάλυσή μας να εστιασθεί στο κόστος κεφαλαίου πρό φόρων ή μετά από φόρους;</vt:lpstr>
      <vt:lpstr>Πρέπει η ανάλυσή μας να εστιασθεί στο ιστορικό (ενσωματωμένο) κόστος ή στο νέο (οριακό) κόστος;</vt:lpstr>
      <vt:lpstr>Πώς καθορίζονται οι συντελεστές βαρύτητας;</vt:lpstr>
      <vt:lpstr>Επισκόπηση της Coleman Technologies Inc.</vt:lpstr>
      <vt:lpstr>Επισκόπηση της Κεφαλαιακής Διάρθρωσης της Coleman</vt:lpstr>
      <vt:lpstr>Συστατικά του Κόστους Χρέους</vt:lpstr>
      <vt:lpstr>Έστω ένα 15-ετές ομόλογο με εξαμηνιαίο κουπόνι 12% που πωλείται προς $1.153,72.Ποιό είναι το κόστος χρέους (rd);</vt:lpstr>
      <vt:lpstr>Συστατικά Κόστους Χρέους</vt:lpstr>
      <vt:lpstr>Συστατικά Κόστους Προνομιούχου Κεφαλαίου </vt:lpstr>
      <vt:lpstr>Ποιό είναι το κόστος του προνομιούχου μετοχικού κεφαλαίου;</vt:lpstr>
      <vt:lpstr>Είναι το προνομιούχο μετοχικό κεφάλαιο περισσότερο ή λιγότερο επικίνδυνο από το δάνειο;</vt:lpstr>
      <vt:lpstr>Γιατί η απόδοση του προνομιούχου μετοχικού κεφαλαίου είναι μικρότερη από την αντίστοιχη του δανείου;</vt:lpstr>
      <vt:lpstr>Συστατικά Κόστους Κοινού Μετοχικού Κεφαλαίου</vt:lpstr>
      <vt:lpstr>Γιατί υπάρχει Κόστος Αδιανέμητων Κερδών;</vt:lpstr>
      <vt:lpstr>Τρείς Τρόποι για ΤΟ Προσδιορισμό του Κόστους του Κοινού Μετοχικού Κεφαλαίου , rs</vt:lpstr>
      <vt:lpstr>Βρείτε το Κόστος του Κοινού Μετοχικού Κεφαλαίου χρησιμοποιώντας τη Προσέγγιση CAPM</vt:lpstr>
      <vt:lpstr>Βρείτε το Κόστος του Κοινού Μετοχικού Κεφαλαίου χρησιμοποιώντας τη Προσέγγιση DCF</vt:lpstr>
      <vt:lpstr>Μπορεί να εφαρμοσθεί η μέθοδος DCF εάν ο συντελεστής ανάπτυξης δεν είναι σταθερός; </vt:lpstr>
      <vt:lpstr>Βρείτε το rs Χρησιμοποιώντας τη Προσέγγιση Απόδοση Ομολόγου πλέον Ασφάλιστρο Κινδύνου</vt:lpstr>
      <vt:lpstr>Ποιά είναι η λογική τελική εκτίμηση για το rs ;  </vt:lpstr>
      <vt:lpstr>Γιατί το κόστος των αδιανέμητων κερδών είναι χαμηλότερο από το κόστος έκδοσης νέου μετοχικού κεφαλαίου;</vt:lpstr>
      <vt:lpstr>Εάν η έκδοση νέου μετοχικού κεφαλαίου συνεπάγεται κόστος έκδοσης 15% των εσόδων από την έκδοση,ποιό θα είναι το rs  ;</vt:lpstr>
      <vt:lpstr>Ποιό είναι το WACC της Εταιρείας(αγνοήστε το κόστος έκδοσης);</vt:lpstr>
      <vt:lpstr>Ποιοί παράγοντες επηρεάζουν τη σύνθεση του WACC της εταιρείας;</vt:lpstr>
      <vt:lpstr>Θα πρέπει οι εταιρείες να χρησιμοποιούν το σύνθετο WACC ώς ελάχιστη ποσοστιαία απόδοση γιά κάθε ένα επενδυτικό έργο;</vt:lpstr>
      <vt:lpstr>Διαιρετικό Κόστος Κεφαλαίου</vt:lpstr>
      <vt:lpstr>Τέλος Κεφαλαίου 10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Institutions</dc:title>
  <dc:creator>Graff,Staci Houlton</dc:creator>
  <cp:lastModifiedBy>pc3</cp:lastModifiedBy>
  <cp:revision>91</cp:revision>
  <dcterms:modified xsi:type="dcterms:W3CDTF">2021-03-29T10:31:43Z</dcterms:modified>
</cp:coreProperties>
</file>