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4"/>
  </p:notesMasterIdLst>
  <p:handoutMasterIdLst>
    <p:handoutMasterId r:id="rId55"/>
  </p:handoutMasterIdLst>
  <p:sldIdLst>
    <p:sldId id="309" r:id="rId2"/>
    <p:sldId id="36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63" r:id="rId15"/>
    <p:sldId id="325" r:id="rId16"/>
    <p:sldId id="326" r:id="rId17"/>
    <p:sldId id="327" r:id="rId18"/>
    <p:sldId id="329" r:id="rId19"/>
    <p:sldId id="365" r:id="rId20"/>
    <p:sldId id="330" r:id="rId21"/>
    <p:sldId id="331" r:id="rId22"/>
    <p:sldId id="333" r:id="rId23"/>
    <p:sldId id="334" r:id="rId24"/>
    <p:sldId id="335" r:id="rId25"/>
    <p:sldId id="336" r:id="rId26"/>
    <p:sldId id="332" r:id="rId27"/>
    <p:sldId id="337" r:id="rId28"/>
    <p:sldId id="338" r:id="rId29"/>
    <p:sldId id="339" r:id="rId30"/>
    <p:sldId id="364" r:id="rId31"/>
    <p:sldId id="341" r:id="rId32"/>
    <p:sldId id="342" r:id="rId33"/>
    <p:sldId id="343" r:id="rId34"/>
    <p:sldId id="344" r:id="rId35"/>
    <p:sldId id="328" r:id="rId36"/>
    <p:sldId id="345" r:id="rId37"/>
    <p:sldId id="346" r:id="rId38"/>
    <p:sldId id="347" r:id="rId39"/>
    <p:sldId id="349" r:id="rId40"/>
    <p:sldId id="350" r:id="rId41"/>
    <p:sldId id="351" r:id="rId42"/>
    <p:sldId id="352" r:id="rId43"/>
    <p:sldId id="353" r:id="rId44"/>
    <p:sldId id="354" r:id="rId45"/>
    <p:sldId id="348" r:id="rId46"/>
    <p:sldId id="355" r:id="rId47"/>
    <p:sldId id="356" r:id="rId48"/>
    <p:sldId id="360" r:id="rId49"/>
    <p:sldId id="361" r:id="rId50"/>
    <p:sldId id="357" r:id="rId51"/>
    <p:sldId id="358" r:id="rId52"/>
    <p:sldId id="31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F52"/>
    <a:srgbClr val="44546A"/>
    <a:srgbClr val="767171"/>
    <a:srgbClr val="E3E2E2"/>
    <a:srgbClr val="244061"/>
    <a:srgbClr val="212659"/>
    <a:srgbClr val="F5F5F5"/>
    <a:srgbClr val="AFABAB"/>
    <a:srgbClr val="BEBABA"/>
    <a:srgbClr val="F6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5301" autoAdjust="0"/>
  </p:normalViewPr>
  <p:slideViewPr>
    <p:cSldViewPr snapToGrid="0">
      <p:cViewPr varScale="1">
        <p:scale>
          <a:sx n="68" d="100"/>
          <a:sy n="68" d="100"/>
        </p:scale>
        <p:origin x="3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roy,Megan A" userId="61a45308-186f-4a44-8407-426582945bcc" providerId="ADAL" clId="{5DC8DDB0-F33B-4126-A80F-8850C6D293AE}"/>
    <pc:docChg chg="custSel modSld">
      <pc:chgData name="Leroy,Megan A" userId="61a45308-186f-4a44-8407-426582945bcc" providerId="ADAL" clId="{5DC8DDB0-F33B-4126-A80F-8850C6D293AE}" dt="2017-11-01T23:44:58.297" v="217" actId="1076"/>
      <pc:docMkLst>
        <pc:docMk/>
      </pc:docMkLst>
      <pc:sldChg chg="addSp delSp modSp">
        <pc:chgData name="Leroy,Megan A" userId="61a45308-186f-4a44-8407-426582945bcc" providerId="ADAL" clId="{5DC8DDB0-F33B-4126-A80F-8850C6D293AE}" dt="2017-11-01T23:44:58.297" v="217" actId="1076"/>
        <pc:sldMkLst>
          <pc:docMk/>
          <pc:sldMk cId="3171087160" sldId="358"/>
        </pc:sldMkLst>
        <pc:spChg chg="add mod">
          <ac:chgData name="Leroy,Megan A" userId="61a45308-186f-4a44-8407-426582945bcc" providerId="ADAL" clId="{5DC8DDB0-F33B-4126-A80F-8850C6D293AE}" dt="2017-11-01T23:44:55.684" v="216" actId="1076"/>
          <ac:spMkLst>
            <pc:docMk/>
            <pc:sldMk cId="3171087160" sldId="358"/>
            <ac:spMk id="5" creationId="{84C2ADE7-B23F-456A-8898-02527F5D1392}"/>
          </ac:spMkLst>
        </pc:spChg>
        <pc:spChg chg="add mod">
          <ac:chgData name="Leroy,Megan A" userId="61a45308-186f-4a44-8407-426582945bcc" providerId="ADAL" clId="{5DC8DDB0-F33B-4126-A80F-8850C6D293AE}" dt="2017-11-01T23:44:58.297" v="217" actId="1076"/>
          <ac:spMkLst>
            <pc:docMk/>
            <pc:sldMk cId="3171087160" sldId="358"/>
            <ac:spMk id="6" creationId="{67F27507-1F9D-437E-B00B-040686676FDA}"/>
          </ac:spMkLst>
        </pc:spChg>
        <pc:spChg chg="add mod">
          <ac:chgData name="Leroy,Megan A" userId="61a45308-186f-4a44-8407-426582945bcc" providerId="ADAL" clId="{5DC8DDB0-F33B-4126-A80F-8850C6D293AE}" dt="2017-11-01T23:44:48.051" v="214" actId="1076"/>
          <ac:spMkLst>
            <pc:docMk/>
            <pc:sldMk cId="3171087160" sldId="358"/>
            <ac:spMk id="7" creationId="{7C74DF81-5675-4417-9607-9225887FE4F1}"/>
          </ac:spMkLst>
        </pc:spChg>
        <pc:picChg chg="del mod">
          <ac:chgData name="Leroy,Megan A" userId="61a45308-186f-4a44-8407-426582945bcc" providerId="ADAL" clId="{5DC8DDB0-F33B-4126-A80F-8850C6D293AE}" dt="2017-11-01T23:44:42.720" v="213" actId="478"/>
          <ac:picMkLst>
            <pc:docMk/>
            <pc:sldMk cId="3171087160" sldId="358"/>
            <ac:picMk id="4" creationId="{00000000-0000-0000-0000-000000000000}"/>
          </ac:picMkLst>
        </pc:picChg>
      </pc:sldChg>
    </pc:docChg>
  </pc:docChgLst>
  <pc:docChgLst>
    <pc:chgData name="Megan Leroy" userId="61a45308-186f-4a44-8407-426582945bcc" providerId="ADAL" clId="{5DC8DDB0-F33B-4126-A80F-8850C6D293AE}"/>
    <pc:docChg chg="undo custSel modSld">
      <pc:chgData name="Megan Leroy" userId="61a45308-186f-4a44-8407-426582945bcc" providerId="ADAL" clId="{5DC8DDB0-F33B-4126-A80F-8850C6D293AE}" dt="2017-12-22T04:35:12.929" v="92" actId="962"/>
      <pc:docMkLst>
        <pc:docMk/>
      </pc:docMkLst>
      <pc:sldChg chg="modSp">
        <pc:chgData name="Megan Leroy" userId="61a45308-186f-4a44-8407-426582945bcc" providerId="ADAL" clId="{5DC8DDB0-F33B-4126-A80F-8850C6D293AE}" dt="2017-12-02T17:35:46.309" v="2" actId="58"/>
        <pc:sldMkLst>
          <pc:docMk/>
          <pc:sldMk cId="3274165727" sldId="321"/>
        </pc:sldMkLst>
        <pc:graphicFrameChg chg="mod">
          <ac:chgData name="Megan Leroy" userId="61a45308-186f-4a44-8407-426582945bcc" providerId="ADAL" clId="{5DC8DDB0-F33B-4126-A80F-8850C6D293AE}" dt="2017-12-02T17:35:46.309" v="2" actId="58"/>
          <ac:graphicFrameMkLst>
            <pc:docMk/>
            <pc:sldMk cId="3274165727" sldId="321"/>
            <ac:graphicFrameMk id="4" creationId="{00000000-0000-0000-0000-000000000000}"/>
          </ac:graphicFrameMkLst>
        </pc:graphicFrameChg>
      </pc:sldChg>
      <pc:sldChg chg="modSp">
        <pc:chgData name="Megan Leroy" userId="61a45308-186f-4a44-8407-426582945bcc" providerId="ADAL" clId="{5DC8DDB0-F33B-4126-A80F-8850C6D293AE}" dt="2017-12-02T17:36:37.149" v="5" actId="58"/>
        <pc:sldMkLst>
          <pc:docMk/>
          <pc:sldMk cId="951144762" sldId="322"/>
        </pc:sldMkLst>
        <pc:graphicFrameChg chg="mod">
          <ac:chgData name="Megan Leroy" userId="61a45308-186f-4a44-8407-426582945bcc" providerId="ADAL" clId="{5DC8DDB0-F33B-4126-A80F-8850C6D293AE}" dt="2017-12-02T17:36:37.149" v="5" actId="58"/>
          <ac:graphicFrameMkLst>
            <pc:docMk/>
            <pc:sldMk cId="951144762" sldId="322"/>
            <ac:graphicFrameMk id="4" creationId="{00000000-0000-0000-0000-000000000000}"/>
          </ac:graphicFrameMkLst>
        </pc:graphicFrameChg>
      </pc:sldChg>
      <pc:sldChg chg="modSp">
        <pc:chgData name="Megan Leroy" userId="61a45308-186f-4a44-8407-426582945bcc" providerId="ADAL" clId="{5DC8DDB0-F33B-4126-A80F-8850C6D293AE}" dt="2017-12-02T17:38:16.099" v="13" actId="58"/>
        <pc:sldMkLst>
          <pc:docMk/>
          <pc:sldMk cId="2581173706" sldId="336"/>
        </pc:sldMkLst>
        <pc:spChg chg="mod">
          <ac:chgData name="Megan Leroy" userId="61a45308-186f-4a44-8407-426582945bcc" providerId="ADAL" clId="{5DC8DDB0-F33B-4126-A80F-8850C6D293AE}" dt="2017-12-02T17:38:16.099" v="13" actId="58"/>
          <ac:spMkLst>
            <pc:docMk/>
            <pc:sldMk cId="2581173706" sldId="336"/>
            <ac:spMk id="2" creationId="{00000000-0000-0000-0000-000000000000}"/>
          </ac:spMkLst>
        </pc:spChg>
      </pc:sldChg>
      <pc:sldChg chg="modSp">
        <pc:chgData name="Megan Leroy" userId="61a45308-186f-4a44-8407-426582945bcc" providerId="ADAL" clId="{5DC8DDB0-F33B-4126-A80F-8850C6D293AE}" dt="2017-12-22T04:35:12.929" v="92" actId="962"/>
        <pc:sldMkLst>
          <pc:docMk/>
          <pc:sldMk cId="1509902913" sldId="338"/>
        </pc:sldMkLst>
        <pc:grpChg chg="mod">
          <ac:chgData name="Megan Leroy" userId="61a45308-186f-4a44-8407-426582945bcc" providerId="ADAL" clId="{5DC8DDB0-F33B-4126-A80F-8850C6D293AE}" dt="2017-12-22T04:35:12.929" v="92" actId="962"/>
          <ac:grpSpMkLst>
            <pc:docMk/>
            <pc:sldMk cId="1509902913" sldId="338"/>
            <ac:grpSpMk id="4" creationId="{00000000-0000-0000-0000-000000000000}"/>
          </ac:grpSpMkLst>
        </pc:grpChg>
        <pc:grpChg chg="mod">
          <ac:chgData name="Megan Leroy" userId="61a45308-186f-4a44-8407-426582945bcc" providerId="ADAL" clId="{5DC8DDB0-F33B-4126-A80F-8850C6D293AE}" dt="2017-12-22T04:35:04.786" v="84" actId="962"/>
          <ac:grpSpMkLst>
            <pc:docMk/>
            <pc:sldMk cId="1509902913" sldId="338"/>
            <ac:grpSpMk id="19" creationId="{00000000-0000-0000-0000-000000000000}"/>
          </ac:grpSpMkLst>
        </pc:grpChg>
        <pc:grpChg chg="mod">
          <ac:chgData name="Megan Leroy" userId="61a45308-186f-4a44-8407-426582945bcc" providerId="ADAL" clId="{5DC8DDB0-F33B-4126-A80F-8850C6D293AE}" dt="2017-12-22T04:34:51.663" v="75" actId="962"/>
          <ac:grpSpMkLst>
            <pc:docMk/>
            <pc:sldMk cId="1509902913" sldId="338"/>
            <ac:grpSpMk id="33" creationId="{00000000-0000-0000-0000-000000000000}"/>
          </ac:grpSpMkLst>
        </pc:grpChg>
      </pc:sldChg>
      <pc:sldChg chg="addSp delSp modSp">
        <pc:chgData name="Megan Leroy" userId="61a45308-186f-4a44-8407-426582945bcc" providerId="ADAL" clId="{5DC8DDB0-F33B-4126-A80F-8850C6D293AE}" dt="2017-12-02T17:40:20.422" v="37" actId="478"/>
        <pc:sldMkLst>
          <pc:docMk/>
          <pc:sldMk cId="2704818039" sldId="354"/>
        </pc:sldMkLst>
        <pc:spChg chg="mod">
          <ac:chgData name="Megan Leroy" userId="61a45308-186f-4a44-8407-426582945bcc" providerId="ADAL" clId="{5DC8DDB0-F33B-4126-A80F-8850C6D293AE}" dt="2017-12-02T17:40:11.745" v="34" actId="20577"/>
          <ac:spMkLst>
            <pc:docMk/>
            <pc:sldMk cId="2704818039" sldId="354"/>
            <ac:spMk id="65" creationId="{00000000-0000-0000-0000-000000000000}"/>
          </ac:spMkLst>
        </pc:spChg>
        <pc:spChg chg="add del mod">
          <ac:chgData name="Megan Leroy" userId="61a45308-186f-4a44-8407-426582945bcc" providerId="ADAL" clId="{5DC8DDB0-F33B-4126-A80F-8850C6D293AE}" dt="2017-12-02T17:40:20.422" v="37" actId="478"/>
          <ac:spMkLst>
            <pc:docMk/>
            <pc:sldMk cId="2704818039" sldId="354"/>
            <ac:spMk id="66" creationId="{00000000-0000-0000-0000-000000000000}"/>
          </ac:spMkLst>
        </pc:spChg>
        <pc:spChg chg="add del">
          <ac:chgData name="Megan Leroy" userId="61a45308-186f-4a44-8407-426582945bcc" providerId="ADAL" clId="{5DC8DDB0-F33B-4126-A80F-8850C6D293AE}" dt="2017-12-02T17:40:15.356" v="35" actId="478"/>
          <ac:spMkLst>
            <pc:docMk/>
            <pc:sldMk cId="2704818039" sldId="354"/>
            <ac:spMk id="67" creationId="{00000000-0000-0000-0000-000000000000}"/>
          </ac:spMkLst>
        </pc:spChg>
      </pc:sldChg>
      <pc:sldChg chg="modSp">
        <pc:chgData name="Megan Leroy" userId="61a45308-186f-4a44-8407-426582945bcc" providerId="ADAL" clId="{5DC8DDB0-F33B-4126-A80F-8850C6D293AE}" dt="2017-12-02T17:41:48.049" v="48" actId="58"/>
        <pc:sldMkLst>
          <pc:docMk/>
          <pc:sldMk cId="1839231677" sldId="356"/>
        </pc:sldMkLst>
        <pc:spChg chg="mod">
          <ac:chgData name="Megan Leroy" userId="61a45308-186f-4a44-8407-426582945bcc" providerId="ADAL" clId="{5DC8DDB0-F33B-4126-A80F-8850C6D293AE}" dt="2017-12-02T17:41:48.049" v="48" actId="58"/>
          <ac:spMkLst>
            <pc:docMk/>
            <pc:sldMk cId="1839231677" sldId="356"/>
            <ac:spMk id="2" creationId="{00000000-0000-0000-0000-000000000000}"/>
          </ac:spMkLst>
        </pc:spChg>
      </pc:sldChg>
      <pc:sldChg chg="modSp">
        <pc:chgData name="Megan Leroy" userId="61a45308-186f-4a44-8407-426582945bcc" providerId="ADAL" clId="{5DC8DDB0-F33B-4126-A80F-8850C6D293AE}" dt="2017-12-02T17:59:03.999" v="61" actId="58"/>
        <pc:sldMkLst>
          <pc:docMk/>
          <pc:sldMk cId="1218507976" sldId="360"/>
        </pc:sldMkLst>
        <pc:spChg chg="mod">
          <ac:chgData name="Megan Leroy" userId="61a45308-186f-4a44-8407-426582945bcc" providerId="ADAL" clId="{5DC8DDB0-F33B-4126-A80F-8850C6D293AE}" dt="2017-12-02T17:59:03.999" v="61" actId="58"/>
          <ac:spMkLst>
            <pc:docMk/>
            <pc:sldMk cId="1218507976" sldId="360"/>
            <ac:spMk id="2" creationId="{00000000-0000-0000-0000-000000000000}"/>
          </ac:spMkLst>
        </pc:spChg>
      </pc:sldChg>
      <pc:sldChg chg="modSp">
        <pc:chgData name="Megan Leroy" userId="61a45308-186f-4a44-8407-426582945bcc" providerId="ADAL" clId="{5DC8DDB0-F33B-4126-A80F-8850C6D293AE}" dt="2017-12-02T17:37:20.341" v="10" actId="20577"/>
        <pc:sldMkLst>
          <pc:docMk/>
          <pc:sldMk cId="2962590551" sldId="365"/>
        </pc:sldMkLst>
        <pc:spChg chg="mod">
          <ac:chgData name="Megan Leroy" userId="61a45308-186f-4a44-8407-426582945bcc" providerId="ADAL" clId="{5DC8DDB0-F33B-4126-A80F-8850C6D293AE}" dt="2017-12-02T17:37:20.341" v="10" actId="20577"/>
          <ac:spMkLst>
            <pc:docMk/>
            <pc:sldMk cId="2962590551" sldId="365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usan\DropBoxHouston\Dropbox\Fundamentals%20-%20shared%20with%20Dana\Concise%209e\SusanWorkFiles\CFFM9,%20ch%2008,%20Case%20model,%2004-29-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c:rich>
      </c:tx>
      <c:layout>
        <c:manualLayout>
          <c:xMode val="edge"/>
          <c:yMode val="edge"/>
          <c:x val="0.37129649828110434"/>
          <c:y val="2.1805270351013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'08 Case model'!$K$83</c:f>
              <c:strCache>
                <c:ptCount val="1"/>
                <c:pt idx="0">
                  <c:v>Req Ret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xVal>
            <c:numRef>
              <c:f>'08 Case model'!$J$84:$J$88</c:f>
              <c:numCache>
                <c:formatCode>0.00</c:formatCode>
                <c:ptCount val="5"/>
                <c:pt idx="0">
                  <c:v>1.31</c:v>
                </c:pt>
                <c:pt idx="1">
                  <c:v>1</c:v>
                </c:pt>
                <c:pt idx="2">
                  <c:v>0.70000000000000062</c:v>
                </c:pt>
                <c:pt idx="3">
                  <c:v>0</c:v>
                </c:pt>
                <c:pt idx="4">
                  <c:v>-0.87000000000000088</c:v>
                </c:pt>
              </c:numCache>
            </c:numRef>
          </c:xVal>
          <c:yVal>
            <c:numRef>
              <c:f>'08 Case model'!$K$84:$K$88</c:f>
              <c:numCache>
                <c:formatCode>0.00</c:formatCode>
                <c:ptCount val="5"/>
                <c:pt idx="0">
                  <c:v>9.5500000000000007</c:v>
                </c:pt>
                <c:pt idx="1">
                  <c:v>8</c:v>
                </c:pt>
                <c:pt idx="2">
                  <c:v>6.5</c:v>
                </c:pt>
                <c:pt idx="3">
                  <c:v>3</c:v>
                </c:pt>
                <c:pt idx="4">
                  <c:v>-1.35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5B-4DE6-92BB-6BF980497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781312"/>
        <c:axId val="42151936"/>
      </c:scatterChart>
      <c:valAx>
        <c:axId val="62781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Risk, b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c:rich>
          </c:tx>
          <c:layout>
            <c:manualLayout>
              <c:xMode val="edge"/>
              <c:yMode val="edge"/>
              <c:x val="0.89470809626682357"/>
              <c:y val="0.8740744683367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cross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1936"/>
        <c:crossesAt val="0"/>
        <c:crossBetween val="midCat"/>
      </c:valAx>
      <c:valAx>
        <c:axId val="42151936"/>
        <c:scaling>
          <c:orientation val="minMax"/>
        </c:scaling>
        <c:delete val="0"/>
        <c:axPos val="l"/>
        <c:numFmt formatCode="0" sourceLinked="0"/>
        <c:majorTickMark val="cross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1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B525-4170-42DD-80A2-44CF2C968635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A6331-6128-4BE5-B0B1-B34C16677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E2E2D-417D-47A7-89BD-34F46F874444}" type="datetimeFigureOut">
              <a:rPr lang="en-US" smtClean="0"/>
              <a:pPr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14705-AF32-4D71-9FF6-531A2A9B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14705-AF32-4D71-9FF6-531A2A9BF0C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0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JH_Section Header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84848" y="2268076"/>
            <a:ext cx="3359150" cy="468774"/>
          </a:xfrm>
          <a:prstGeom prst="rect">
            <a:avLst/>
          </a:prstGeom>
          <a:solidFill>
            <a:srgbClr val="63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04490"/>
            <a:ext cx="9144000" cy="954912"/>
          </a:xfrm>
          <a:prstGeom prst="rect">
            <a:avLst/>
          </a:prstGeom>
          <a:gradFill flip="none" rotWithShape="1">
            <a:gsLst>
              <a:gs pos="54000">
                <a:schemeClr val="bg2">
                  <a:lumMod val="50000"/>
                </a:schemeClr>
              </a:gs>
              <a:gs pos="4000">
                <a:schemeClr val="bg2">
                  <a:lumMod val="75000"/>
                  <a:alpha val="40000"/>
                </a:schemeClr>
              </a:gs>
              <a:gs pos="88000">
                <a:srgbClr val="545050"/>
              </a:gs>
              <a:gs pos="100000">
                <a:srgbClr val="54505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0467" y="1201772"/>
            <a:ext cx="4563531" cy="9576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84846" y="2268076"/>
            <a:ext cx="3359152" cy="4687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Chapter number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4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H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SzPct val="120000"/>
              <a:buFont typeface="Arial" panose="020B0604020202020204" pitchFamily="34" charset="0"/>
              <a:buChar char="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092902"/>
            <a:ext cx="9144001" cy="120436"/>
          </a:xfrm>
          <a:prstGeom prst="rect">
            <a:avLst/>
          </a:prstGeom>
          <a:gradFill flip="none" rotWithShape="1">
            <a:gsLst>
              <a:gs pos="25000">
                <a:schemeClr val="bg2">
                  <a:lumMod val="75000"/>
                </a:schemeClr>
              </a:gs>
              <a:gs pos="66000">
                <a:schemeClr val="bg2">
                  <a:lumMod val="75000"/>
                </a:schemeClr>
              </a:gs>
              <a:gs pos="8200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58261" y="222463"/>
            <a:ext cx="8827477" cy="6770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rgbClr val="4D5667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1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92902"/>
            <a:ext cx="9144001" cy="120436"/>
          </a:xfrm>
          <a:prstGeom prst="rect">
            <a:avLst/>
          </a:prstGeom>
          <a:gradFill flip="none" rotWithShape="1">
            <a:gsLst>
              <a:gs pos="25000">
                <a:schemeClr val="bg2">
                  <a:lumMod val="75000"/>
                </a:schemeClr>
              </a:gs>
              <a:gs pos="66000">
                <a:schemeClr val="bg2">
                  <a:lumMod val="75000"/>
                </a:schemeClr>
              </a:gs>
              <a:gs pos="82000">
                <a:schemeClr val="bg2">
                  <a:lumMod val="9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58261" y="222463"/>
            <a:ext cx="8827477" cy="67700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rgbClr val="4D5667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3239"/>
            <a:ext cx="9144001" cy="80082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60000">
                <a:schemeClr val="bg2">
                  <a:lumMod val="75000"/>
                  <a:alpha val="80000"/>
                </a:schemeClr>
              </a:gs>
              <a:gs pos="78000">
                <a:schemeClr val="bg2">
                  <a:lumMod val="75000"/>
                  <a:alpha val="80000"/>
                </a:schemeClr>
              </a:gs>
              <a:gs pos="100000">
                <a:srgbClr val="F5F5F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875" y="454180"/>
            <a:ext cx="8858250" cy="7189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600"/>
              </a:spcBef>
              <a:spcAft>
                <a:spcPts val="1200"/>
              </a:spcAft>
              <a:buClr>
                <a:srgbClr val="343F52"/>
              </a:buClr>
              <a:buSzPct val="120000"/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SzPct val="120000"/>
              <a:buFont typeface="Arial" panose="020B0604020202020204" pitchFamily="34" charset="0"/>
              <a:buChar char="•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343F52"/>
              </a:buClr>
              <a:buFont typeface="Arial" panose="020B0604020202020204" pitchFamily="34" charset="0"/>
              <a:buChar char="•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H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4229"/>
            <a:ext cx="9144000" cy="919740"/>
          </a:xfrm>
          <a:prstGeom prst="rect">
            <a:avLst/>
          </a:prstGeom>
          <a:solidFill>
            <a:srgbClr val="605E5E">
              <a:alpha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17857"/>
              </p:ext>
            </p:extLst>
          </p:nvPr>
        </p:nvGraphicFramePr>
        <p:xfrm>
          <a:off x="1050401" y="1989078"/>
          <a:ext cx="7075027" cy="189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164">
                <a:tc>
                  <a:txBody>
                    <a:bodyPr/>
                    <a:lstStyle/>
                    <a:p>
                      <a:endParaRPr lang="en-US" sz="8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164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05E5E"/>
                        </a:gs>
                        <a:gs pos="100000">
                          <a:srgbClr val="AFABAB"/>
                        </a:gs>
                        <a:gs pos="100000">
                          <a:srgbClr val="635F5F"/>
                        </a:gs>
                        <a:gs pos="100000">
                          <a:srgbClr val="635F5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9851" y="2116405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9851" y="2734972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37673" t="22272" r="37955" b="60850"/>
          <a:stretch/>
        </p:blipFill>
        <p:spPr>
          <a:xfrm>
            <a:off x="1154109" y="3364243"/>
            <a:ext cx="417884" cy="41788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75701" y="3382770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87185" y="2733755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675700" y="2095837"/>
            <a:ext cx="6246081" cy="419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57" y="485813"/>
            <a:ext cx="8818685" cy="7904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0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JH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650362"/>
            <a:ext cx="91439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Learning. All Rights Reserved. May not be scanned, copied or duplicated, or posted to a publicly accessible website, in whole or in part.  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H_End Title">
    <p:bg>
      <p:bgPr>
        <a:blipFill dpi="0" rotWithShape="1">
          <a:blip r:embed="rId2" cstate="print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071131" y="1503620"/>
            <a:ext cx="2743200" cy="0"/>
          </a:xfrm>
          <a:prstGeom prst="line">
            <a:avLst/>
          </a:prstGeom>
          <a:ln w="25400">
            <a:solidFill>
              <a:srgbClr val="343F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6098874"/>
            <a:ext cx="9144000" cy="586597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0621" y="1021141"/>
            <a:ext cx="3447288" cy="466344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rgbClr val="343F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End of Chapter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087731"/>
            <a:ext cx="9144000" cy="961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30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2019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Cover</a:t>
            </a:r>
            <a:r>
              <a:rPr lang="en-US" sz="6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image attribution: “Finance District” by Joan </a:t>
            </a:r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Campderrós-i-Canas (adapted) </a:t>
            </a:r>
            <a:r>
              <a:rPr lang="en-US" sz="60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https://flic.kr/p/6iVMd5 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8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73334"/>
            <a:ext cx="9144000" cy="184666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2982"/>
          </a:xfrm>
          <a:prstGeom prst="rect">
            <a:avLst/>
          </a:prstGeom>
          <a:solidFill>
            <a:srgbClr val="343F5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697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Κίνδυνος και Αποδόσεις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Κεφάλαιο</a:t>
            </a:r>
            <a:r>
              <a:rPr lang="en-US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1417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Expected return values for high tech, market, US rubber, t-bills, and collections. 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/>
              <a:t>			     </a:t>
            </a:r>
            <a:r>
              <a:rPr lang="el-GR" u="sng" dirty="0"/>
              <a:t>Αναμενόμενη Απόδοση</a:t>
            </a:r>
            <a:endParaRPr lang="en-US" u="sng" dirty="0"/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tabLst>
                <a:tab pos="4572000" algn="dec"/>
              </a:tabLst>
              <a:defRPr/>
            </a:pPr>
            <a:r>
              <a:rPr lang="el-GR" dirty="0"/>
              <a:t>Υψηλή Τεχνολογία</a:t>
            </a:r>
            <a:r>
              <a:rPr lang="en-US" dirty="0"/>
              <a:t>	   9</a:t>
            </a:r>
            <a:r>
              <a:rPr lang="el-GR" dirty="0"/>
              <a:t>,</a:t>
            </a:r>
            <a:r>
              <a:rPr lang="en-US" dirty="0"/>
              <a:t>9%</a:t>
            </a:r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tabLst>
                <a:tab pos="4572000" algn="dec"/>
              </a:tabLst>
              <a:defRPr/>
            </a:pPr>
            <a:r>
              <a:rPr lang="el-GR" dirty="0"/>
              <a:t>Αγορά</a:t>
            </a:r>
            <a:r>
              <a:rPr lang="en-US" dirty="0"/>
              <a:t>	   8</a:t>
            </a:r>
            <a:r>
              <a:rPr lang="el-GR" dirty="0"/>
              <a:t>,</a:t>
            </a:r>
            <a:r>
              <a:rPr lang="en-US" dirty="0"/>
              <a:t>0%</a:t>
            </a:r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tabLst>
                <a:tab pos="4572000" algn="dec"/>
              </a:tabLst>
              <a:defRPr/>
            </a:pPr>
            <a:r>
              <a:rPr lang="en-US" dirty="0"/>
              <a:t>US </a:t>
            </a:r>
            <a:r>
              <a:rPr lang="el-GR" dirty="0"/>
              <a:t>Ελαστικά</a:t>
            </a:r>
            <a:r>
              <a:rPr lang="en-US" dirty="0"/>
              <a:t>	    7</a:t>
            </a:r>
            <a:r>
              <a:rPr lang="el-GR" dirty="0"/>
              <a:t>,</a:t>
            </a:r>
            <a:r>
              <a:rPr lang="en-US" dirty="0"/>
              <a:t>3%</a:t>
            </a:r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tabLst>
                <a:tab pos="4572000" algn="dec"/>
              </a:tabLst>
              <a:defRPr/>
            </a:pPr>
            <a:r>
              <a:rPr lang="el-GR" dirty="0"/>
              <a:t>Έντοκα Γραμμάτια</a:t>
            </a:r>
            <a:r>
              <a:rPr lang="en-US" dirty="0"/>
              <a:t>	   3</a:t>
            </a:r>
            <a:r>
              <a:rPr lang="el-GR" dirty="0"/>
              <a:t>,</a:t>
            </a:r>
            <a:r>
              <a:rPr lang="en-US" dirty="0"/>
              <a:t>0%</a:t>
            </a:r>
          </a:p>
          <a:p>
            <a:pPr marL="0" indent="0" eaLnBrk="1" hangingPunct="1">
              <a:spcAft>
                <a:spcPts val="1800"/>
              </a:spcAft>
              <a:buFont typeface="Wingdings" pitchFamily="2" charset="2"/>
              <a:buNone/>
              <a:tabLst>
                <a:tab pos="4572000" algn="dec"/>
              </a:tabLst>
              <a:defRPr/>
            </a:pPr>
            <a:r>
              <a:rPr lang="el-GR" dirty="0"/>
              <a:t>Εισπρακτικές εταιρείες</a:t>
            </a:r>
            <a:r>
              <a:rPr lang="en-US" dirty="0"/>
              <a:t>	1</a:t>
            </a:r>
            <a:r>
              <a:rPr lang="el-GR" dirty="0"/>
              <a:t>,</a:t>
            </a:r>
            <a:r>
              <a:rPr lang="en-US" dirty="0"/>
              <a:t>2%</a:t>
            </a:r>
          </a:p>
          <a:p>
            <a:pPr eaLnBrk="1" hangingPunct="1">
              <a:defRPr/>
            </a:pPr>
            <a:r>
              <a:rPr lang="el-GR" dirty="0"/>
              <a:t>Η υψηλή ταχνολογία έχει την υψηλότερη απόδοση και εμφανίζεται να είναι η καλύτερη εναλλακτική επένδυση,αλλά είναι αλήθεια</a:t>
            </a:r>
            <a:r>
              <a:rPr lang="en-US" dirty="0"/>
              <a:t>; </a:t>
            </a:r>
          </a:p>
          <a:p>
            <a:pPr eaLnBrk="1" hangingPunct="1">
              <a:defRPr/>
            </a:pPr>
            <a:r>
              <a:rPr lang="el-GR" dirty="0"/>
              <a:t>Έχουμε αποτύχει να λάβουμε υπόψη το κίνδυνο</a:t>
            </a:r>
            <a:r>
              <a:rPr lang="en-US" dirty="0"/>
              <a:t>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Σύνοψη Αναμενομένων Αποδόσεων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Υπολογίζοντας τη Τυπική Απόκλιση</a:t>
            </a:r>
            <a:endParaRPr lang="en-US" dirty="0"/>
          </a:p>
        </p:txBody>
      </p:sp>
      <p:graphicFrame>
        <p:nvGraphicFramePr>
          <p:cNvPr id="4" name="Object 58" descr="Formula for calculating the standard deviation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673794"/>
              </p:ext>
            </p:extLst>
          </p:nvPr>
        </p:nvGraphicFramePr>
        <p:xfrm>
          <a:off x="2946400" y="1917700"/>
          <a:ext cx="3240088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1358640" imgH="1434960" progId="Equation.3">
                  <p:embed/>
                </p:oleObj>
              </mc:Choice>
              <mc:Fallback>
                <p:oleObj name="Equation" r:id="rId3" imgW="1358640" imgH="1434960" progId="Equation.3">
                  <p:embed/>
                  <p:pic>
                    <p:nvPicPr>
                      <p:cNvPr id="0" name="Picture 10" descr="Formula for calculating the standard devia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1917700"/>
                        <a:ext cx="3240088" cy="341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1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Τυπική Απόκλιση για κάθε Επένδυση</a:t>
            </a:r>
            <a:endParaRPr lang="en-US" dirty="0"/>
          </a:p>
        </p:txBody>
      </p:sp>
      <p:graphicFrame>
        <p:nvGraphicFramePr>
          <p:cNvPr id="4" name="Object 58" descr="Formula worked out to calculate the standard deviation of T-bill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427010"/>
              </p:ext>
            </p:extLst>
          </p:nvPr>
        </p:nvGraphicFramePr>
        <p:xfrm>
          <a:off x="1676400" y="1371600"/>
          <a:ext cx="57658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2882880" imgH="1726920" progId="Equation.3">
                  <p:embed/>
                </p:oleObj>
              </mc:Choice>
              <mc:Fallback>
                <p:oleObj name="Equation" r:id="rId3" imgW="2882880" imgH="1726920" progId="Equation.3">
                  <p:embed/>
                  <p:pic>
                    <p:nvPicPr>
                      <p:cNvPr id="0" name="Picture 10" descr="Formula worked out to calculate the standard deviation of T-bill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71600"/>
                        <a:ext cx="5765800" cy="345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 descr="Standard deviation values for the following invesments: high tech, market, us rubber, collections."/>
          <p:cNvGrpSpPr/>
          <p:nvPr/>
        </p:nvGrpSpPr>
        <p:grpSpPr>
          <a:xfrm>
            <a:off x="1496217" y="5213181"/>
            <a:ext cx="5857876" cy="1122362"/>
            <a:chOff x="1400175" y="4984750"/>
            <a:chExt cx="5857876" cy="1122362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1400175" y="5543550"/>
              <a:ext cx="2003425" cy="56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Aft>
                  <a:spcPts val="1200"/>
                </a:spcAft>
                <a:buClr>
                  <a:srgbClr val="F50000"/>
                </a:buClr>
                <a:buSzPct val="100000"/>
                <a:buFont typeface="Wingdings" pitchFamily="2" charset="2"/>
                <a:buNone/>
                <a:defRPr/>
              </a:pPr>
              <a:r>
                <a:rPr lang="el-GR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200" baseline="-25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15</a:t>
              </a:r>
              <a:r>
                <a:rPr lang="el-GR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2%</a:t>
              </a:r>
              <a:endParaRPr lang="el-GR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5322888" y="5543550"/>
              <a:ext cx="1935163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Aft>
                  <a:spcPts val="1200"/>
                </a:spcAft>
                <a:buClr>
                  <a:srgbClr val="F50000"/>
                </a:buClr>
                <a:buSzPct val="100000"/>
                <a:buFont typeface="Wingdings" pitchFamily="2" charset="2"/>
                <a:buNone/>
                <a:defRPr/>
              </a:pPr>
              <a:r>
                <a:rPr lang="el-GR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200" baseline="-25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USR</a:t>
              </a:r>
              <a:r>
                <a:rPr lang="en-US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18</a:t>
              </a:r>
              <a:r>
                <a:rPr lang="el-GR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8%</a:t>
              </a:r>
              <a:endParaRPr lang="el-GR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365751" y="4984750"/>
              <a:ext cx="189230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Aft>
                  <a:spcPts val="1200"/>
                </a:spcAft>
                <a:buClr>
                  <a:srgbClr val="F50000"/>
                </a:buClr>
                <a:buSzPct val="100000"/>
                <a:buFont typeface="Wingdings" pitchFamily="2" charset="2"/>
                <a:buNone/>
                <a:defRPr/>
              </a:pPr>
              <a:r>
                <a:rPr lang="el-GR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200" baseline="-25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</a:t>
              </a:r>
              <a:r>
                <a:rPr lang="en-US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11</a:t>
              </a:r>
              <a:r>
                <a:rPr lang="el-GR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2%</a:t>
              </a:r>
              <a:endParaRPr lang="el-GR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1400175" y="4984750"/>
              <a:ext cx="2003425" cy="56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90000"/>
                </a:lnSpc>
                <a:spcAft>
                  <a:spcPts val="1200"/>
                </a:spcAft>
                <a:buClr>
                  <a:srgbClr val="F50000"/>
                </a:buClr>
                <a:buSzPct val="100000"/>
                <a:buFont typeface="Wingdings" pitchFamily="2" charset="2"/>
                <a:buNone/>
                <a:defRPr/>
              </a:pPr>
              <a:r>
                <a:rPr lang="el-GR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n-US" sz="2200" baseline="-25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</a:t>
              </a:r>
              <a:r>
                <a:rPr lang="en-US" sz="22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20%</a:t>
              </a:r>
              <a:endParaRPr lang="el-GR" sz="2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1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Συγκρίνοντας Τυπικές Αποκλίσεις</a:t>
            </a:r>
            <a:endParaRPr lang="en-US" dirty="0"/>
          </a:p>
        </p:txBody>
      </p:sp>
      <p:grpSp>
        <p:nvGrpSpPr>
          <p:cNvPr id="4" name="Group 3" descr="Graph comparing the standard deviations for T-bills, US Rubber, and High Tech, with rate of return on the x-axis and probability on the y-axis."/>
          <p:cNvGrpSpPr/>
          <p:nvPr/>
        </p:nvGrpSpPr>
        <p:grpSpPr>
          <a:xfrm>
            <a:off x="435707" y="1652071"/>
            <a:ext cx="8604405" cy="4046009"/>
            <a:chOff x="687388" y="1971675"/>
            <a:chExt cx="8604405" cy="4046009"/>
          </a:xfrm>
        </p:grpSpPr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>
              <a:off x="4245451" y="3614868"/>
              <a:ext cx="1206027" cy="6469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</a:t>
              </a:r>
              <a:r>
                <a:rPr lang="el-G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Ελαστικά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Line 40"/>
            <p:cNvSpPr>
              <a:spLocks noChangeShapeType="1"/>
            </p:cNvSpPr>
            <p:nvPr/>
          </p:nvSpPr>
          <p:spPr bwMode="auto">
            <a:xfrm>
              <a:off x="687388" y="5694363"/>
              <a:ext cx="81137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>
              <a:off x="2057400" y="2419350"/>
              <a:ext cx="0" cy="3275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2898848" y="2724150"/>
              <a:ext cx="0" cy="2970213"/>
            </a:xfrm>
            <a:prstGeom prst="line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  <a:round/>
              <a:headEnd type="none" w="sm" len="sm"/>
              <a:tailEnd type="stealth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>
              <a:off x="4029075" y="4010025"/>
              <a:ext cx="0" cy="1684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1666875" y="1971675"/>
              <a:ext cx="93134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l-G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Πιθαν</a:t>
              </a:r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2285196" y="2295525"/>
              <a:ext cx="1473959" cy="64697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l-G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Έντοκα Γραμμάτια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5607321" y="4209256"/>
              <a:ext cx="1249875" cy="3699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l-G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Υψ.Τεχν</a:t>
              </a:r>
              <a:endPara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1889125" y="5678488"/>
              <a:ext cx="7402668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0         3.0           7.3       9.9	               </a:t>
              </a:r>
              <a:r>
                <a:rPr lang="el-G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Ποσοστό απόδοσης</a:t>
              </a: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(%)</a:t>
              </a:r>
            </a:p>
          </p:txBody>
        </p:sp>
        <p:sp>
          <p:nvSpPr>
            <p:cNvPr id="14" name="Line 39"/>
            <p:cNvSpPr>
              <a:spLocks noChangeShapeType="1"/>
            </p:cNvSpPr>
            <p:nvPr/>
          </p:nvSpPr>
          <p:spPr bwMode="auto">
            <a:xfrm>
              <a:off x="4851400" y="4438650"/>
              <a:ext cx="25400" cy="1246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1141413" y="3995738"/>
              <a:ext cx="5780087" cy="1690687"/>
            </a:xfrm>
            <a:custGeom>
              <a:avLst/>
              <a:gdLst>
                <a:gd name="connsiteX0" fmla="*/ 0 w 3661257"/>
                <a:gd name="connsiteY0" fmla="*/ 1831848 h 1839163"/>
                <a:gd name="connsiteX1" fmla="*/ 120700 w 3661257"/>
                <a:gd name="connsiteY1" fmla="*/ 1820875 h 1839163"/>
                <a:gd name="connsiteX2" fmla="*/ 215798 w 3661257"/>
                <a:gd name="connsiteY2" fmla="*/ 1809902 h 1839163"/>
                <a:gd name="connsiteX3" fmla="*/ 329184 w 3661257"/>
                <a:gd name="connsiteY3" fmla="*/ 1784299 h 1839163"/>
                <a:gd name="connsiteX4" fmla="*/ 468172 w 3661257"/>
                <a:gd name="connsiteY4" fmla="*/ 1729435 h 1839163"/>
                <a:gd name="connsiteX5" fmla="*/ 566928 w 3661257"/>
                <a:gd name="connsiteY5" fmla="*/ 1667256 h 1839163"/>
                <a:gd name="connsiteX6" fmla="*/ 651052 w 3661257"/>
                <a:gd name="connsiteY6" fmla="*/ 1608734 h 1839163"/>
                <a:gd name="connsiteX7" fmla="*/ 727862 w 3661257"/>
                <a:gd name="connsiteY7" fmla="*/ 1531925 h 1839163"/>
                <a:gd name="connsiteX8" fmla="*/ 804672 w 3661257"/>
                <a:gd name="connsiteY8" fmla="*/ 1451458 h 1839163"/>
                <a:gd name="connsiteX9" fmla="*/ 859536 w 3661257"/>
                <a:gd name="connsiteY9" fmla="*/ 1389278 h 1839163"/>
                <a:gd name="connsiteX10" fmla="*/ 910742 w 3661257"/>
                <a:gd name="connsiteY10" fmla="*/ 1312469 h 1839163"/>
                <a:gd name="connsiteX11" fmla="*/ 954633 w 3661257"/>
                <a:gd name="connsiteY11" fmla="*/ 1239317 h 1839163"/>
                <a:gd name="connsiteX12" fmla="*/ 994867 w 3661257"/>
                <a:gd name="connsiteY12" fmla="*/ 1177138 h 1839163"/>
                <a:gd name="connsiteX13" fmla="*/ 1035100 w 3661257"/>
                <a:gd name="connsiteY13" fmla="*/ 1114958 h 1839163"/>
                <a:gd name="connsiteX14" fmla="*/ 1078992 w 3661257"/>
                <a:gd name="connsiteY14" fmla="*/ 1034491 h 1839163"/>
                <a:gd name="connsiteX15" fmla="*/ 1119225 w 3661257"/>
                <a:gd name="connsiteY15" fmla="*/ 950366 h 1839163"/>
                <a:gd name="connsiteX16" fmla="*/ 1247241 w 3661257"/>
                <a:gd name="connsiteY16" fmla="*/ 723595 h 1839163"/>
                <a:gd name="connsiteX17" fmla="*/ 1302105 w 3661257"/>
                <a:gd name="connsiteY17" fmla="*/ 624840 h 1839163"/>
                <a:gd name="connsiteX18" fmla="*/ 1356969 w 3661257"/>
                <a:gd name="connsiteY18" fmla="*/ 522427 h 1839163"/>
                <a:gd name="connsiteX19" fmla="*/ 1411833 w 3661257"/>
                <a:gd name="connsiteY19" fmla="*/ 427330 h 1839163"/>
                <a:gd name="connsiteX20" fmla="*/ 1455724 w 3661257"/>
                <a:gd name="connsiteY20" fmla="*/ 354178 h 1839163"/>
                <a:gd name="connsiteX21" fmla="*/ 1499616 w 3661257"/>
                <a:gd name="connsiteY21" fmla="*/ 284683 h 1839163"/>
                <a:gd name="connsiteX22" fmla="*/ 1558137 w 3661257"/>
                <a:gd name="connsiteY22" fmla="*/ 196901 h 1839163"/>
                <a:gd name="connsiteX23" fmla="*/ 1631289 w 3661257"/>
                <a:gd name="connsiteY23" fmla="*/ 112776 h 1839163"/>
                <a:gd name="connsiteX24" fmla="*/ 1689811 w 3661257"/>
                <a:gd name="connsiteY24" fmla="*/ 65227 h 1839163"/>
                <a:gd name="connsiteX25" fmla="*/ 1748332 w 3661257"/>
                <a:gd name="connsiteY25" fmla="*/ 32309 h 1839163"/>
                <a:gd name="connsiteX26" fmla="*/ 1773936 w 3661257"/>
                <a:gd name="connsiteY26" fmla="*/ 17678 h 1839163"/>
                <a:gd name="connsiteX27" fmla="*/ 1806854 w 3661257"/>
                <a:gd name="connsiteY27" fmla="*/ 10363 h 1839163"/>
                <a:gd name="connsiteX28" fmla="*/ 1832457 w 3661257"/>
                <a:gd name="connsiteY28" fmla="*/ 3048 h 1839163"/>
                <a:gd name="connsiteX29" fmla="*/ 1905609 w 3661257"/>
                <a:gd name="connsiteY29" fmla="*/ 28651 h 1839163"/>
                <a:gd name="connsiteX30" fmla="*/ 1960473 w 3661257"/>
                <a:gd name="connsiteY30" fmla="*/ 65227 h 1839163"/>
                <a:gd name="connsiteX31" fmla="*/ 2000707 w 3661257"/>
                <a:gd name="connsiteY31" fmla="*/ 90830 h 1839163"/>
                <a:gd name="connsiteX32" fmla="*/ 2048256 w 3661257"/>
                <a:gd name="connsiteY32" fmla="*/ 138379 h 1839163"/>
                <a:gd name="connsiteX33" fmla="*/ 2114092 w 3661257"/>
                <a:gd name="connsiteY33" fmla="*/ 211531 h 1839163"/>
                <a:gd name="connsiteX34" fmla="*/ 2172614 w 3661257"/>
                <a:gd name="connsiteY34" fmla="*/ 299314 h 1839163"/>
                <a:gd name="connsiteX35" fmla="*/ 2223820 w 3661257"/>
                <a:gd name="connsiteY35" fmla="*/ 383438 h 1839163"/>
                <a:gd name="connsiteX36" fmla="*/ 2271369 w 3661257"/>
                <a:gd name="connsiteY36" fmla="*/ 478536 h 1839163"/>
                <a:gd name="connsiteX37" fmla="*/ 2362809 w 3661257"/>
                <a:gd name="connsiteY37" fmla="*/ 635813 h 1839163"/>
                <a:gd name="connsiteX38" fmla="*/ 2490825 w 3661257"/>
                <a:gd name="connsiteY38" fmla="*/ 866242 h 1839163"/>
                <a:gd name="connsiteX39" fmla="*/ 2585923 w 3661257"/>
                <a:gd name="connsiteY39" fmla="*/ 1049122 h 1839163"/>
                <a:gd name="connsiteX40" fmla="*/ 2659075 w 3661257"/>
                <a:gd name="connsiteY40" fmla="*/ 1169822 h 1839163"/>
                <a:gd name="connsiteX41" fmla="*/ 2724912 w 3661257"/>
                <a:gd name="connsiteY41" fmla="*/ 1275893 h 1839163"/>
                <a:gd name="connsiteX42" fmla="*/ 2816352 w 3661257"/>
                <a:gd name="connsiteY42" fmla="*/ 1407566 h 1839163"/>
                <a:gd name="connsiteX43" fmla="*/ 2882188 w 3661257"/>
                <a:gd name="connsiteY43" fmla="*/ 1484376 h 1839163"/>
                <a:gd name="connsiteX44" fmla="*/ 3006547 w 3661257"/>
                <a:gd name="connsiteY44" fmla="*/ 1608734 h 1839163"/>
                <a:gd name="connsiteX45" fmla="*/ 3105302 w 3661257"/>
                <a:gd name="connsiteY45" fmla="*/ 1681886 h 1839163"/>
                <a:gd name="connsiteX46" fmla="*/ 3211372 w 3661257"/>
                <a:gd name="connsiteY46" fmla="*/ 1740408 h 1839163"/>
                <a:gd name="connsiteX47" fmla="*/ 3324758 w 3661257"/>
                <a:gd name="connsiteY47" fmla="*/ 1787957 h 1839163"/>
                <a:gd name="connsiteX48" fmla="*/ 3460089 w 3661257"/>
                <a:gd name="connsiteY48" fmla="*/ 1809902 h 1839163"/>
                <a:gd name="connsiteX49" fmla="*/ 3569817 w 3661257"/>
                <a:gd name="connsiteY49" fmla="*/ 1824533 h 1839163"/>
                <a:gd name="connsiteX50" fmla="*/ 3661257 w 3661257"/>
                <a:gd name="connsiteY50" fmla="*/ 1839163 h 1839163"/>
                <a:gd name="connsiteX51" fmla="*/ 3661257 w 3661257"/>
                <a:gd name="connsiteY51" fmla="*/ 1839163 h 18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61257" h="1839163">
                  <a:moveTo>
                    <a:pt x="0" y="1831848"/>
                  </a:moveTo>
                  <a:lnTo>
                    <a:pt x="120700" y="1820875"/>
                  </a:lnTo>
                  <a:cubicBezTo>
                    <a:pt x="156666" y="1817217"/>
                    <a:pt x="181051" y="1815998"/>
                    <a:pt x="215798" y="1809902"/>
                  </a:cubicBezTo>
                  <a:cubicBezTo>
                    <a:pt x="250545" y="1803806"/>
                    <a:pt x="287122" y="1797710"/>
                    <a:pt x="329184" y="1784299"/>
                  </a:cubicBezTo>
                  <a:cubicBezTo>
                    <a:pt x="371246" y="1770888"/>
                    <a:pt x="428548" y="1748942"/>
                    <a:pt x="468172" y="1729435"/>
                  </a:cubicBezTo>
                  <a:cubicBezTo>
                    <a:pt x="507796" y="1709928"/>
                    <a:pt x="536448" y="1687373"/>
                    <a:pt x="566928" y="1667256"/>
                  </a:cubicBezTo>
                  <a:cubicBezTo>
                    <a:pt x="597408" y="1647139"/>
                    <a:pt x="624230" y="1631289"/>
                    <a:pt x="651052" y="1608734"/>
                  </a:cubicBezTo>
                  <a:cubicBezTo>
                    <a:pt x="677874" y="1586179"/>
                    <a:pt x="702259" y="1558138"/>
                    <a:pt x="727862" y="1531925"/>
                  </a:cubicBezTo>
                  <a:cubicBezTo>
                    <a:pt x="753465" y="1505712"/>
                    <a:pt x="782726" y="1475233"/>
                    <a:pt x="804672" y="1451458"/>
                  </a:cubicBezTo>
                  <a:cubicBezTo>
                    <a:pt x="826618" y="1427684"/>
                    <a:pt x="841858" y="1412443"/>
                    <a:pt x="859536" y="1389278"/>
                  </a:cubicBezTo>
                  <a:cubicBezTo>
                    <a:pt x="877214" y="1366113"/>
                    <a:pt x="894893" y="1337463"/>
                    <a:pt x="910742" y="1312469"/>
                  </a:cubicBezTo>
                  <a:cubicBezTo>
                    <a:pt x="926592" y="1287476"/>
                    <a:pt x="940612" y="1261872"/>
                    <a:pt x="954633" y="1239317"/>
                  </a:cubicBezTo>
                  <a:cubicBezTo>
                    <a:pt x="968654" y="1216762"/>
                    <a:pt x="994867" y="1177138"/>
                    <a:pt x="994867" y="1177138"/>
                  </a:cubicBezTo>
                  <a:cubicBezTo>
                    <a:pt x="1008278" y="1156412"/>
                    <a:pt x="1021079" y="1138733"/>
                    <a:pt x="1035100" y="1114958"/>
                  </a:cubicBezTo>
                  <a:cubicBezTo>
                    <a:pt x="1049121" y="1091184"/>
                    <a:pt x="1064971" y="1061923"/>
                    <a:pt x="1078992" y="1034491"/>
                  </a:cubicBezTo>
                  <a:cubicBezTo>
                    <a:pt x="1093013" y="1007059"/>
                    <a:pt x="1091184" y="1002182"/>
                    <a:pt x="1119225" y="950366"/>
                  </a:cubicBezTo>
                  <a:cubicBezTo>
                    <a:pt x="1147266" y="898550"/>
                    <a:pt x="1216761" y="777849"/>
                    <a:pt x="1247241" y="723595"/>
                  </a:cubicBezTo>
                  <a:cubicBezTo>
                    <a:pt x="1277721" y="669341"/>
                    <a:pt x="1283817" y="658368"/>
                    <a:pt x="1302105" y="624840"/>
                  </a:cubicBezTo>
                  <a:cubicBezTo>
                    <a:pt x="1320393" y="591312"/>
                    <a:pt x="1338681" y="555345"/>
                    <a:pt x="1356969" y="522427"/>
                  </a:cubicBezTo>
                  <a:cubicBezTo>
                    <a:pt x="1375257" y="489509"/>
                    <a:pt x="1395374" y="455372"/>
                    <a:pt x="1411833" y="427330"/>
                  </a:cubicBezTo>
                  <a:cubicBezTo>
                    <a:pt x="1428292" y="399288"/>
                    <a:pt x="1441094" y="377953"/>
                    <a:pt x="1455724" y="354178"/>
                  </a:cubicBezTo>
                  <a:cubicBezTo>
                    <a:pt x="1470355" y="330404"/>
                    <a:pt x="1482547" y="310896"/>
                    <a:pt x="1499616" y="284683"/>
                  </a:cubicBezTo>
                  <a:cubicBezTo>
                    <a:pt x="1516685" y="258470"/>
                    <a:pt x="1536192" y="225552"/>
                    <a:pt x="1558137" y="196901"/>
                  </a:cubicBezTo>
                  <a:cubicBezTo>
                    <a:pt x="1580082" y="168250"/>
                    <a:pt x="1609343" y="134722"/>
                    <a:pt x="1631289" y="112776"/>
                  </a:cubicBezTo>
                  <a:cubicBezTo>
                    <a:pt x="1653235" y="90830"/>
                    <a:pt x="1670304" y="78638"/>
                    <a:pt x="1689811" y="65227"/>
                  </a:cubicBezTo>
                  <a:cubicBezTo>
                    <a:pt x="1709318" y="51816"/>
                    <a:pt x="1748332" y="32309"/>
                    <a:pt x="1748332" y="32309"/>
                  </a:cubicBezTo>
                  <a:cubicBezTo>
                    <a:pt x="1762353" y="24384"/>
                    <a:pt x="1764183" y="21336"/>
                    <a:pt x="1773936" y="17678"/>
                  </a:cubicBezTo>
                  <a:cubicBezTo>
                    <a:pt x="1783689" y="14020"/>
                    <a:pt x="1797101" y="12801"/>
                    <a:pt x="1806854" y="10363"/>
                  </a:cubicBezTo>
                  <a:cubicBezTo>
                    <a:pt x="1816607" y="7925"/>
                    <a:pt x="1815998" y="0"/>
                    <a:pt x="1832457" y="3048"/>
                  </a:cubicBezTo>
                  <a:cubicBezTo>
                    <a:pt x="1848916" y="6096"/>
                    <a:pt x="1884273" y="18288"/>
                    <a:pt x="1905609" y="28651"/>
                  </a:cubicBezTo>
                  <a:cubicBezTo>
                    <a:pt x="1926945" y="39014"/>
                    <a:pt x="1944623" y="54864"/>
                    <a:pt x="1960473" y="65227"/>
                  </a:cubicBezTo>
                  <a:cubicBezTo>
                    <a:pt x="1976323" y="75590"/>
                    <a:pt x="1986077" y="78638"/>
                    <a:pt x="2000707" y="90830"/>
                  </a:cubicBezTo>
                  <a:cubicBezTo>
                    <a:pt x="2015337" y="103022"/>
                    <a:pt x="2029359" y="118262"/>
                    <a:pt x="2048256" y="138379"/>
                  </a:cubicBezTo>
                  <a:cubicBezTo>
                    <a:pt x="2067154" y="158496"/>
                    <a:pt x="2093366" y="184709"/>
                    <a:pt x="2114092" y="211531"/>
                  </a:cubicBezTo>
                  <a:cubicBezTo>
                    <a:pt x="2134818" y="238353"/>
                    <a:pt x="2154326" y="270663"/>
                    <a:pt x="2172614" y="299314"/>
                  </a:cubicBezTo>
                  <a:cubicBezTo>
                    <a:pt x="2190902" y="327965"/>
                    <a:pt x="2207361" y="353568"/>
                    <a:pt x="2223820" y="383438"/>
                  </a:cubicBezTo>
                  <a:cubicBezTo>
                    <a:pt x="2240279" y="413308"/>
                    <a:pt x="2248204" y="436474"/>
                    <a:pt x="2271369" y="478536"/>
                  </a:cubicBezTo>
                  <a:cubicBezTo>
                    <a:pt x="2294534" y="520599"/>
                    <a:pt x="2326233" y="571195"/>
                    <a:pt x="2362809" y="635813"/>
                  </a:cubicBezTo>
                  <a:cubicBezTo>
                    <a:pt x="2399385" y="700431"/>
                    <a:pt x="2453639" y="797357"/>
                    <a:pt x="2490825" y="866242"/>
                  </a:cubicBezTo>
                  <a:cubicBezTo>
                    <a:pt x="2528011" y="935127"/>
                    <a:pt x="2557881" y="998525"/>
                    <a:pt x="2585923" y="1049122"/>
                  </a:cubicBezTo>
                  <a:cubicBezTo>
                    <a:pt x="2613965" y="1099719"/>
                    <a:pt x="2635910" y="1132027"/>
                    <a:pt x="2659075" y="1169822"/>
                  </a:cubicBezTo>
                  <a:cubicBezTo>
                    <a:pt x="2682240" y="1207617"/>
                    <a:pt x="2698699" y="1236269"/>
                    <a:pt x="2724912" y="1275893"/>
                  </a:cubicBezTo>
                  <a:cubicBezTo>
                    <a:pt x="2751125" y="1315517"/>
                    <a:pt x="2790139" y="1372819"/>
                    <a:pt x="2816352" y="1407566"/>
                  </a:cubicBezTo>
                  <a:cubicBezTo>
                    <a:pt x="2842565" y="1442313"/>
                    <a:pt x="2850489" y="1450848"/>
                    <a:pt x="2882188" y="1484376"/>
                  </a:cubicBezTo>
                  <a:cubicBezTo>
                    <a:pt x="2913887" y="1517904"/>
                    <a:pt x="2969361" y="1575816"/>
                    <a:pt x="3006547" y="1608734"/>
                  </a:cubicBezTo>
                  <a:cubicBezTo>
                    <a:pt x="3043733" y="1641652"/>
                    <a:pt x="3071165" y="1659940"/>
                    <a:pt x="3105302" y="1681886"/>
                  </a:cubicBezTo>
                  <a:cubicBezTo>
                    <a:pt x="3139440" y="1703832"/>
                    <a:pt x="3174796" y="1722730"/>
                    <a:pt x="3211372" y="1740408"/>
                  </a:cubicBezTo>
                  <a:cubicBezTo>
                    <a:pt x="3247948" y="1758086"/>
                    <a:pt x="3283305" y="1776375"/>
                    <a:pt x="3324758" y="1787957"/>
                  </a:cubicBezTo>
                  <a:cubicBezTo>
                    <a:pt x="3366211" y="1799539"/>
                    <a:pt x="3419246" y="1803806"/>
                    <a:pt x="3460089" y="1809902"/>
                  </a:cubicBezTo>
                  <a:cubicBezTo>
                    <a:pt x="3500932" y="1815998"/>
                    <a:pt x="3536289" y="1819656"/>
                    <a:pt x="3569817" y="1824533"/>
                  </a:cubicBezTo>
                  <a:cubicBezTo>
                    <a:pt x="3603345" y="1829410"/>
                    <a:pt x="3661257" y="1839163"/>
                    <a:pt x="3661257" y="1839163"/>
                  </a:cubicBezTo>
                  <a:lnTo>
                    <a:pt x="3661257" y="1839163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1096963" y="4451350"/>
              <a:ext cx="7505700" cy="1246188"/>
            </a:xfrm>
            <a:custGeom>
              <a:avLst/>
              <a:gdLst>
                <a:gd name="connsiteX0" fmla="*/ 0 w 3661257"/>
                <a:gd name="connsiteY0" fmla="*/ 1831848 h 1839163"/>
                <a:gd name="connsiteX1" fmla="*/ 120700 w 3661257"/>
                <a:gd name="connsiteY1" fmla="*/ 1820875 h 1839163"/>
                <a:gd name="connsiteX2" fmla="*/ 215798 w 3661257"/>
                <a:gd name="connsiteY2" fmla="*/ 1809902 h 1839163"/>
                <a:gd name="connsiteX3" fmla="*/ 329184 w 3661257"/>
                <a:gd name="connsiteY3" fmla="*/ 1784299 h 1839163"/>
                <a:gd name="connsiteX4" fmla="*/ 468172 w 3661257"/>
                <a:gd name="connsiteY4" fmla="*/ 1729435 h 1839163"/>
                <a:gd name="connsiteX5" fmla="*/ 566928 w 3661257"/>
                <a:gd name="connsiteY5" fmla="*/ 1667256 h 1839163"/>
                <a:gd name="connsiteX6" fmla="*/ 651052 w 3661257"/>
                <a:gd name="connsiteY6" fmla="*/ 1608734 h 1839163"/>
                <a:gd name="connsiteX7" fmla="*/ 727862 w 3661257"/>
                <a:gd name="connsiteY7" fmla="*/ 1531925 h 1839163"/>
                <a:gd name="connsiteX8" fmla="*/ 804672 w 3661257"/>
                <a:gd name="connsiteY8" fmla="*/ 1451458 h 1839163"/>
                <a:gd name="connsiteX9" fmla="*/ 859536 w 3661257"/>
                <a:gd name="connsiteY9" fmla="*/ 1389278 h 1839163"/>
                <a:gd name="connsiteX10" fmla="*/ 910742 w 3661257"/>
                <a:gd name="connsiteY10" fmla="*/ 1312469 h 1839163"/>
                <a:gd name="connsiteX11" fmla="*/ 954633 w 3661257"/>
                <a:gd name="connsiteY11" fmla="*/ 1239317 h 1839163"/>
                <a:gd name="connsiteX12" fmla="*/ 994867 w 3661257"/>
                <a:gd name="connsiteY12" fmla="*/ 1177138 h 1839163"/>
                <a:gd name="connsiteX13" fmla="*/ 1035100 w 3661257"/>
                <a:gd name="connsiteY13" fmla="*/ 1114958 h 1839163"/>
                <a:gd name="connsiteX14" fmla="*/ 1078992 w 3661257"/>
                <a:gd name="connsiteY14" fmla="*/ 1034491 h 1839163"/>
                <a:gd name="connsiteX15" fmla="*/ 1119225 w 3661257"/>
                <a:gd name="connsiteY15" fmla="*/ 950366 h 1839163"/>
                <a:gd name="connsiteX16" fmla="*/ 1247241 w 3661257"/>
                <a:gd name="connsiteY16" fmla="*/ 723595 h 1839163"/>
                <a:gd name="connsiteX17" fmla="*/ 1302105 w 3661257"/>
                <a:gd name="connsiteY17" fmla="*/ 624840 h 1839163"/>
                <a:gd name="connsiteX18" fmla="*/ 1356969 w 3661257"/>
                <a:gd name="connsiteY18" fmla="*/ 522427 h 1839163"/>
                <a:gd name="connsiteX19" fmla="*/ 1411833 w 3661257"/>
                <a:gd name="connsiteY19" fmla="*/ 427330 h 1839163"/>
                <a:gd name="connsiteX20" fmla="*/ 1455724 w 3661257"/>
                <a:gd name="connsiteY20" fmla="*/ 354178 h 1839163"/>
                <a:gd name="connsiteX21" fmla="*/ 1499616 w 3661257"/>
                <a:gd name="connsiteY21" fmla="*/ 284683 h 1839163"/>
                <a:gd name="connsiteX22" fmla="*/ 1558137 w 3661257"/>
                <a:gd name="connsiteY22" fmla="*/ 196901 h 1839163"/>
                <a:gd name="connsiteX23" fmla="*/ 1631289 w 3661257"/>
                <a:gd name="connsiteY23" fmla="*/ 112776 h 1839163"/>
                <a:gd name="connsiteX24" fmla="*/ 1689811 w 3661257"/>
                <a:gd name="connsiteY24" fmla="*/ 65227 h 1839163"/>
                <a:gd name="connsiteX25" fmla="*/ 1748332 w 3661257"/>
                <a:gd name="connsiteY25" fmla="*/ 32309 h 1839163"/>
                <a:gd name="connsiteX26" fmla="*/ 1773936 w 3661257"/>
                <a:gd name="connsiteY26" fmla="*/ 17678 h 1839163"/>
                <a:gd name="connsiteX27" fmla="*/ 1806854 w 3661257"/>
                <a:gd name="connsiteY27" fmla="*/ 10363 h 1839163"/>
                <a:gd name="connsiteX28" fmla="*/ 1832457 w 3661257"/>
                <a:gd name="connsiteY28" fmla="*/ 3048 h 1839163"/>
                <a:gd name="connsiteX29" fmla="*/ 1905609 w 3661257"/>
                <a:gd name="connsiteY29" fmla="*/ 28651 h 1839163"/>
                <a:gd name="connsiteX30" fmla="*/ 1960473 w 3661257"/>
                <a:gd name="connsiteY30" fmla="*/ 65227 h 1839163"/>
                <a:gd name="connsiteX31" fmla="*/ 2000707 w 3661257"/>
                <a:gd name="connsiteY31" fmla="*/ 90830 h 1839163"/>
                <a:gd name="connsiteX32" fmla="*/ 2048256 w 3661257"/>
                <a:gd name="connsiteY32" fmla="*/ 138379 h 1839163"/>
                <a:gd name="connsiteX33" fmla="*/ 2114092 w 3661257"/>
                <a:gd name="connsiteY33" fmla="*/ 211531 h 1839163"/>
                <a:gd name="connsiteX34" fmla="*/ 2172614 w 3661257"/>
                <a:gd name="connsiteY34" fmla="*/ 299314 h 1839163"/>
                <a:gd name="connsiteX35" fmla="*/ 2223820 w 3661257"/>
                <a:gd name="connsiteY35" fmla="*/ 383438 h 1839163"/>
                <a:gd name="connsiteX36" fmla="*/ 2271369 w 3661257"/>
                <a:gd name="connsiteY36" fmla="*/ 478536 h 1839163"/>
                <a:gd name="connsiteX37" fmla="*/ 2362809 w 3661257"/>
                <a:gd name="connsiteY37" fmla="*/ 635813 h 1839163"/>
                <a:gd name="connsiteX38" fmla="*/ 2490825 w 3661257"/>
                <a:gd name="connsiteY38" fmla="*/ 866242 h 1839163"/>
                <a:gd name="connsiteX39" fmla="*/ 2585923 w 3661257"/>
                <a:gd name="connsiteY39" fmla="*/ 1049122 h 1839163"/>
                <a:gd name="connsiteX40" fmla="*/ 2659075 w 3661257"/>
                <a:gd name="connsiteY40" fmla="*/ 1169822 h 1839163"/>
                <a:gd name="connsiteX41" fmla="*/ 2724912 w 3661257"/>
                <a:gd name="connsiteY41" fmla="*/ 1275893 h 1839163"/>
                <a:gd name="connsiteX42" fmla="*/ 2816352 w 3661257"/>
                <a:gd name="connsiteY42" fmla="*/ 1407566 h 1839163"/>
                <a:gd name="connsiteX43" fmla="*/ 2882188 w 3661257"/>
                <a:gd name="connsiteY43" fmla="*/ 1484376 h 1839163"/>
                <a:gd name="connsiteX44" fmla="*/ 3006547 w 3661257"/>
                <a:gd name="connsiteY44" fmla="*/ 1608734 h 1839163"/>
                <a:gd name="connsiteX45" fmla="*/ 3105302 w 3661257"/>
                <a:gd name="connsiteY45" fmla="*/ 1681886 h 1839163"/>
                <a:gd name="connsiteX46" fmla="*/ 3211372 w 3661257"/>
                <a:gd name="connsiteY46" fmla="*/ 1740408 h 1839163"/>
                <a:gd name="connsiteX47" fmla="*/ 3324758 w 3661257"/>
                <a:gd name="connsiteY47" fmla="*/ 1787957 h 1839163"/>
                <a:gd name="connsiteX48" fmla="*/ 3460089 w 3661257"/>
                <a:gd name="connsiteY48" fmla="*/ 1809902 h 1839163"/>
                <a:gd name="connsiteX49" fmla="*/ 3569817 w 3661257"/>
                <a:gd name="connsiteY49" fmla="*/ 1824533 h 1839163"/>
                <a:gd name="connsiteX50" fmla="*/ 3661257 w 3661257"/>
                <a:gd name="connsiteY50" fmla="*/ 1839163 h 1839163"/>
                <a:gd name="connsiteX51" fmla="*/ 3661257 w 3661257"/>
                <a:gd name="connsiteY51" fmla="*/ 1839163 h 18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61257" h="1839163">
                  <a:moveTo>
                    <a:pt x="0" y="1831848"/>
                  </a:moveTo>
                  <a:lnTo>
                    <a:pt x="120700" y="1820875"/>
                  </a:lnTo>
                  <a:cubicBezTo>
                    <a:pt x="156666" y="1817217"/>
                    <a:pt x="181051" y="1815998"/>
                    <a:pt x="215798" y="1809902"/>
                  </a:cubicBezTo>
                  <a:cubicBezTo>
                    <a:pt x="250545" y="1803806"/>
                    <a:pt x="287122" y="1797710"/>
                    <a:pt x="329184" y="1784299"/>
                  </a:cubicBezTo>
                  <a:cubicBezTo>
                    <a:pt x="371246" y="1770888"/>
                    <a:pt x="428548" y="1748942"/>
                    <a:pt x="468172" y="1729435"/>
                  </a:cubicBezTo>
                  <a:cubicBezTo>
                    <a:pt x="507796" y="1709928"/>
                    <a:pt x="536448" y="1687373"/>
                    <a:pt x="566928" y="1667256"/>
                  </a:cubicBezTo>
                  <a:cubicBezTo>
                    <a:pt x="597408" y="1647139"/>
                    <a:pt x="624230" y="1631289"/>
                    <a:pt x="651052" y="1608734"/>
                  </a:cubicBezTo>
                  <a:cubicBezTo>
                    <a:pt x="677874" y="1586179"/>
                    <a:pt x="702259" y="1558138"/>
                    <a:pt x="727862" y="1531925"/>
                  </a:cubicBezTo>
                  <a:cubicBezTo>
                    <a:pt x="753465" y="1505712"/>
                    <a:pt x="782726" y="1475233"/>
                    <a:pt x="804672" y="1451458"/>
                  </a:cubicBezTo>
                  <a:cubicBezTo>
                    <a:pt x="826618" y="1427684"/>
                    <a:pt x="841858" y="1412443"/>
                    <a:pt x="859536" y="1389278"/>
                  </a:cubicBezTo>
                  <a:cubicBezTo>
                    <a:pt x="877214" y="1366113"/>
                    <a:pt x="894893" y="1337463"/>
                    <a:pt x="910742" y="1312469"/>
                  </a:cubicBezTo>
                  <a:cubicBezTo>
                    <a:pt x="926592" y="1287476"/>
                    <a:pt x="940612" y="1261872"/>
                    <a:pt x="954633" y="1239317"/>
                  </a:cubicBezTo>
                  <a:cubicBezTo>
                    <a:pt x="968654" y="1216762"/>
                    <a:pt x="994867" y="1177138"/>
                    <a:pt x="994867" y="1177138"/>
                  </a:cubicBezTo>
                  <a:cubicBezTo>
                    <a:pt x="1008278" y="1156412"/>
                    <a:pt x="1021079" y="1138733"/>
                    <a:pt x="1035100" y="1114958"/>
                  </a:cubicBezTo>
                  <a:cubicBezTo>
                    <a:pt x="1049121" y="1091184"/>
                    <a:pt x="1064971" y="1061923"/>
                    <a:pt x="1078992" y="1034491"/>
                  </a:cubicBezTo>
                  <a:cubicBezTo>
                    <a:pt x="1093013" y="1007059"/>
                    <a:pt x="1091184" y="1002182"/>
                    <a:pt x="1119225" y="950366"/>
                  </a:cubicBezTo>
                  <a:cubicBezTo>
                    <a:pt x="1147266" y="898550"/>
                    <a:pt x="1216761" y="777849"/>
                    <a:pt x="1247241" y="723595"/>
                  </a:cubicBezTo>
                  <a:cubicBezTo>
                    <a:pt x="1277721" y="669341"/>
                    <a:pt x="1283817" y="658368"/>
                    <a:pt x="1302105" y="624840"/>
                  </a:cubicBezTo>
                  <a:cubicBezTo>
                    <a:pt x="1320393" y="591312"/>
                    <a:pt x="1338681" y="555345"/>
                    <a:pt x="1356969" y="522427"/>
                  </a:cubicBezTo>
                  <a:cubicBezTo>
                    <a:pt x="1375257" y="489509"/>
                    <a:pt x="1395374" y="455372"/>
                    <a:pt x="1411833" y="427330"/>
                  </a:cubicBezTo>
                  <a:cubicBezTo>
                    <a:pt x="1428292" y="399288"/>
                    <a:pt x="1441094" y="377953"/>
                    <a:pt x="1455724" y="354178"/>
                  </a:cubicBezTo>
                  <a:cubicBezTo>
                    <a:pt x="1470355" y="330404"/>
                    <a:pt x="1482547" y="310896"/>
                    <a:pt x="1499616" y="284683"/>
                  </a:cubicBezTo>
                  <a:cubicBezTo>
                    <a:pt x="1516685" y="258470"/>
                    <a:pt x="1536192" y="225552"/>
                    <a:pt x="1558137" y="196901"/>
                  </a:cubicBezTo>
                  <a:cubicBezTo>
                    <a:pt x="1580082" y="168250"/>
                    <a:pt x="1609343" y="134722"/>
                    <a:pt x="1631289" y="112776"/>
                  </a:cubicBezTo>
                  <a:cubicBezTo>
                    <a:pt x="1653235" y="90830"/>
                    <a:pt x="1670304" y="78638"/>
                    <a:pt x="1689811" y="65227"/>
                  </a:cubicBezTo>
                  <a:cubicBezTo>
                    <a:pt x="1709318" y="51816"/>
                    <a:pt x="1748332" y="32309"/>
                    <a:pt x="1748332" y="32309"/>
                  </a:cubicBezTo>
                  <a:cubicBezTo>
                    <a:pt x="1762353" y="24384"/>
                    <a:pt x="1764183" y="21336"/>
                    <a:pt x="1773936" y="17678"/>
                  </a:cubicBezTo>
                  <a:cubicBezTo>
                    <a:pt x="1783689" y="14020"/>
                    <a:pt x="1797101" y="12801"/>
                    <a:pt x="1806854" y="10363"/>
                  </a:cubicBezTo>
                  <a:cubicBezTo>
                    <a:pt x="1816607" y="7925"/>
                    <a:pt x="1815998" y="0"/>
                    <a:pt x="1832457" y="3048"/>
                  </a:cubicBezTo>
                  <a:cubicBezTo>
                    <a:pt x="1848916" y="6096"/>
                    <a:pt x="1884273" y="18288"/>
                    <a:pt x="1905609" y="28651"/>
                  </a:cubicBezTo>
                  <a:cubicBezTo>
                    <a:pt x="1926945" y="39014"/>
                    <a:pt x="1944623" y="54864"/>
                    <a:pt x="1960473" y="65227"/>
                  </a:cubicBezTo>
                  <a:cubicBezTo>
                    <a:pt x="1976323" y="75590"/>
                    <a:pt x="1986077" y="78638"/>
                    <a:pt x="2000707" y="90830"/>
                  </a:cubicBezTo>
                  <a:cubicBezTo>
                    <a:pt x="2015337" y="103022"/>
                    <a:pt x="2029359" y="118262"/>
                    <a:pt x="2048256" y="138379"/>
                  </a:cubicBezTo>
                  <a:cubicBezTo>
                    <a:pt x="2067154" y="158496"/>
                    <a:pt x="2093366" y="184709"/>
                    <a:pt x="2114092" y="211531"/>
                  </a:cubicBezTo>
                  <a:cubicBezTo>
                    <a:pt x="2134818" y="238353"/>
                    <a:pt x="2154326" y="270663"/>
                    <a:pt x="2172614" y="299314"/>
                  </a:cubicBezTo>
                  <a:cubicBezTo>
                    <a:pt x="2190902" y="327965"/>
                    <a:pt x="2207361" y="353568"/>
                    <a:pt x="2223820" y="383438"/>
                  </a:cubicBezTo>
                  <a:cubicBezTo>
                    <a:pt x="2240279" y="413308"/>
                    <a:pt x="2248204" y="436474"/>
                    <a:pt x="2271369" y="478536"/>
                  </a:cubicBezTo>
                  <a:cubicBezTo>
                    <a:pt x="2294534" y="520599"/>
                    <a:pt x="2326233" y="571195"/>
                    <a:pt x="2362809" y="635813"/>
                  </a:cubicBezTo>
                  <a:cubicBezTo>
                    <a:pt x="2399385" y="700431"/>
                    <a:pt x="2453639" y="797357"/>
                    <a:pt x="2490825" y="866242"/>
                  </a:cubicBezTo>
                  <a:cubicBezTo>
                    <a:pt x="2528011" y="935127"/>
                    <a:pt x="2557881" y="998525"/>
                    <a:pt x="2585923" y="1049122"/>
                  </a:cubicBezTo>
                  <a:cubicBezTo>
                    <a:pt x="2613965" y="1099719"/>
                    <a:pt x="2635910" y="1132027"/>
                    <a:pt x="2659075" y="1169822"/>
                  </a:cubicBezTo>
                  <a:cubicBezTo>
                    <a:pt x="2682240" y="1207617"/>
                    <a:pt x="2698699" y="1236269"/>
                    <a:pt x="2724912" y="1275893"/>
                  </a:cubicBezTo>
                  <a:cubicBezTo>
                    <a:pt x="2751125" y="1315517"/>
                    <a:pt x="2790139" y="1372819"/>
                    <a:pt x="2816352" y="1407566"/>
                  </a:cubicBezTo>
                  <a:cubicBezTo>
                    <a:pt x="2842565" y="1442313"/>
                    <a:pt x="2850489" y="1450848"/>
                    <a:pt x="2882188" y="1484376"/>
                  </a:cubicBezTo>
                  <a:cubicBezTo>
                    <a:pt x="2913887" y="1517904"/>
                    <a:pt x="2969361" y="1575816"/>
                    <a:pt x="3006547" y="1608734"/>
                  </a:cubicBezTo>
                  <a:cubicBezTo>
                    <a:pt x="3043733" y="1641652"/>
                    <a:pt x="3071165" y="1659940"/>
                    <a:pt x="3105302" y="1681886"/>
                  </a:cubicBezTo>
                  <a:cubicBezTo>
                    <a:pt x="3139440" y="1703832"/>
                    <a:pt x="3174796" y="1722730"/>
                    <a:pt x="3211372" y="1740408"/>
                  </a:cubicBezTo>
                  <a:cubicBezTo>
                    <a:pt x="3247948" y="1758086"/>
                    <a:pt x="3283305" y="1776375"/>
                    <a:pt x="3324758" y="1787957"/>
                  </a:cubicBezTo>
                  <a:cubicBezTo>
                    <a:pt x="3366211" y="1799539"/>
                    <a:pt x="3419246" y="1803806"/>
                    <a:pt x="3460089" y="1809902"/>
                  </a:cubicBezTo>
                  <a:cubicBezTo>
                    <a:pt x="3500932" y="1815998"/>
                    <a:pt x="3536289" y="1819656"/>
                    <a:pt x="3569817" y="1824533"/>
                  </a:cubicBezTo>
                  <a:cubicBezTo>
                    <a:pt x="3603345" y="1829410"/>
                    <a:pt x="3661257" y="1839163"/>
                    <a:pt x="3661257" y="1839163"/>
                  </a:cubicBezTo>
                  <a:lnTo>
                    <a:pt x="3661257" y="1839163"/>
                  </a:lnTo>
                </a:path>
              </a:pathLst>
            </a:custGeom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2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τυπική απόκλιση (σ</a:t>
            </a:r>
            <a:r>
              <a:rPr lang="en-US" baseline="-25000" dirty="0" err="1"/>
              <a:t>i</a:t>
            </a:r>
            <a:r>
              <a:rPr lang="el-GR" dirty="0"/>
              <a:t>) μετρά το συνολικό ή μεμονωμένο κίνδυνο</a:t>
            </a:r>
            <a:r>
              <a:rPr lang="en-US" dirty="0"/>
              <a:t>.</a:t>
            </a:r>
          </a:p>
          <a:p>
            <a:r>
              <a:rPr lang="el-GR" dirty="0"/>
              <a:t>Όσο μεγαλύτερο είναι η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l-GR" dirty="0"/>
              <a:t>τόσο μικρότερη είναι η πιθανότητα ότιοι πραγματικές αποδόσεις θα είναι κοντά στις αναμενόμενες αποδόσεις</a:t>
            </a:r>
            <a:r>
              <a:rPr lang="en-US" dirty="0"/>
              <a:t>.</a:t>
            </a:r>
          </a:p>
          <a:p>
            <a:r>
              <a:rPr lang="el-GR" dirty="0"/>
              <a:t>Μεγαλύτερη τιμή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l-GR" dirty="0"/>
              <a:t>είναι συνδεδεμένη με ευρύτερη πιθανότητα</a:t>
            </a:r>
            <a:r>
              <a:rPr lang="en-US" dirty="0"/>
              <a:t> </a:t>
            </a:r>
            <a:r>
              <a:rPr lang="el-GR" dirty="0"/>
              <a:t>κατανομής αποδόσεων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Σχόλια για τη Τυπική Απόκλιση ώς Μονάδα Μέτρησης του Κινδύνου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Συγκρίνοντας Κίνδυνο και Απόδοση</a:t>
            </a:r>
            <a:endParaRPr lang="en-US" dirty="0"/>
          </a:p>
        </p:txBody>
      </p:sp>
      <p:grpSp>
        <p:nvGrpSpPr>
          <p:cNvPr id="4" name="Group 3" descr="Table comparing risk and return of T-bills, high tech, collections, US rubber, and market."/>
          <p:cNvGrpSpPr/>
          <p:nvPr/>
        </p:nvGrpSpPr>
        <p:grpSpPr>
          <a:xfrm>
            <a:off x="538814" y="1898779"/>
            <a:ext cx="8250344" cy="3124200"/>
            <a:chOff x="592138" y="1703388"/>
            <a:chExt cx="8250344" cy="3124200"/>
          </a:xfrm>
        </p:grpSpPr>
        <p:grpSp>
          <p:nvGrpSpPr>
            <p:cNvPr id="5" name="Group 61"/>
            <p:cNvGrpSpPr>
              <a:grpSpLocks/>
            </p:cNvGrpSpPr>
            <p:nvPr/>
          </p:nvGrpSpPr>
          <p:grpSpPr bwMode="auto">
            <a:xfrm>
              <a:off x="592138" y="1703388"/>
              <a:ext cx="8250344" cy="3124200"/>
              <a:chOff x="592138" y="1598612"/>
              <a:chExt cx="8250344" cy="3124201"/>
            </a:xfrm>
          </p:grpSpPr>
          <p:sp>
            <p:nvSpPr>
              <p:cNvPr id="7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592138" y="1600200"/>
                <a:ext cx="8229600" cy="3122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665162" y="1598612"/>
                <a:ext cx="27045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Τίτλος περιουσίας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871663" y="1598612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3398838" y="1598612"/>
                <a:ext cx="36035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Αναμενόμενη απόδοση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7068273" y="1601788"/>
                <a:ext cx="17742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Κίνδυνος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8047038" y="1600200"/>
                <a:ext cx="7309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Symbol" panose="05050102010706020507" pitchFamily="18" charset="2"/>
                  </a:rPr>
                  <a:t>     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Symbol" panose="05050102010706020507" pitchFamily="18" charset="2"/>
                  </a:rPr>
                  <a:t>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8251826" y="1601788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665162" y="2044700"/>
                <a:ext cx="24998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Έντοκα Γραμμ.    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989012" y="2044700"/>
                <a:ext cx="24898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1565276" y="2044700"/>
                <a:ext cx="4360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4378326" y="2044700"/>
                <a:ext cx="8351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0%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5380038" y="2044700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7385051" y="2044700"/>
                <a:ext cx="8351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0%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8197851" y="2044700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>
                <a:off x="600076" y="2019300"/>
                <a:ext cx="2735263" cy="25400"/>
              </a:xfrm>
              <a:prstGeom prst="rect">
                <a:avLst/>
              </a:prstGeom>
              <a:solidFill>
                <a:srgbClr val="2440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3335338" y="2019300"/>
                <a:ext cx="25400" cy="25400"/>
              </a:xfrm>
              <a:prstGeom prst="rect">
                <a:avLst/>
              </a:prstGeom>
              <a:solidFill>
                <a:srgbClr val="2440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3360738" y="2019300"/>
                <a:ext cx="3308350" cy="25400"/>
              </a:xfrm>
              <a:prstGeom prst="rect">
                <a:avLst/>
              </a:prstGeom>
              <a:solidFill>
                <a:srgbClr val="2440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/>
            </p:nvSpPr>
            <p:spPr bwMode="auto">
              <a:xfrm>
                <a:off x="6669088" y="2019300"/>
                <a:ext cx="25400" cy="25400"/>
              </a:xfrm>
              <a:prstGeom prst="rect">
                <a:avLst/>
              </a:prstGeom>
              <a:solidFill>
                <a:srgbClr val="2440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6694488" y="2019300"/>
                <a:ext cx="2111375" cy="25400"/>
              </a:xfrm>
              <a:prstGeom prst="rect">
                <a:avLst/>
              </a:prstGeom>
              <a:solidFill>
                <a:srgbClr val="24406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665163" y="2459038"/>
                <a:ext cx="285334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Υψηλή Τεχνολογία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/>
            </p:nvSpPr>
            <p:spPr bwMode="auto">
              <a:xfrm>
                <a:off x="1095376" y="2459038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4381501" y="2459038"/>
                <a:ext cx="5033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0" name="Rectangle 32"/>
              <p:cNvSpPr>
                <a:spLocks noChangeArrowheads="1"/>
              </p:cNvSpPr>
              <p:nvPr/>
            </p:nvSpPr>
            <p:spPr bwMode="auto">
              <a:xfrm>
                <a:off x="5045076" y="2459038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7197726" y="2459038"/>
                <a:ext cx="6989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862888" y="2459038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3" name="Rectangle 35"/>
              <p:cNvSpPr>
                <a:spLocks noChangeArrowheads="1"/>
              </p:cNvSpPr>
              <p:nvPr/>
            </p:nvSpPr>
            <p:spPr bwMode="auto">
              <a:xfrm>
                <a:off x="665163" y="2871788"/>
                <a:ext cx="25038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Εισπρ.εταιρείες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1400176" y="2871788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5" name="Rectangle 37"/>
              <p:cNvSpPr>
                <a:spLocks noChangeArrowheads="1"/>
              </p:cNvSpPr>
              <p:nvPr/>
            </p:nvSpPr>
            <p:spPr bwMode="auto">
              <a:xfrm>
                <a:off x="4372314" y="2871788"/>
                <a:ext cx="5033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Rectangle 38"/>
              <p:cNvSpPr>
                <a:spLocks noChangeArrowheads="1"/>
              </p:cNvSpPr>
              <p:nvPr/>
            </p:nvSpPr>
            <p:spPr bwMode="auto">
              <a:xfrm>
                <a:off x="5045076" y="2871788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7" name="Rectangle 39"/>
              <p:cNvSpPr>
                <a:spLocks noChangeArrowheads="1"/>
              </p:cNvSpPr>
              <p:nvPr/>
            </p:nvSpPr>
            <p:spPr bwMode="auto">
              <a:xfrm>
                <a:off x="7197726" y="2871788"/>
                <a:ext cx="6989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8" name="Rectangle 40"/>
              <p:cNvSpPr>
                <a:spLocks noChangeArrowheads="1"/>
              </p:cNvSpPr>
              <p:nvPr/>
            </p:nvSpPr>
            <p:spPr bwMode="auto">
              <a:xfrm>
                <a:off x="7862888" y="2871788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9" name="Rectangle 41"/>
              <p:cNvSpPr>
                <a:spLocks noChangeArrowheads="1"/>
              </p:cNvSpPr>
              <p:nvPr/>
            </p:nvSpPr>
            <p:spPr bwMode="auto">
              <a:xfrm>
                <a:off x="665163" y="3284538"/>
                <a:ext cx="21159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US 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Ελαστικά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0" name="Rectangle 42"/>
              <p:cNvSpPr>
                <a:spLocks noChangeArrowheads="1"/>
              </p:cNvSpPr>
              <p:nvPr/>
            </p:nvSpPr>
            <p:spPr bwMode="auto">
              <a:xfrm>
                <a:off x="1479551" y="3284538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4378326" y="3284538"/>
                <a:ext cx="5033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2" name="Rectangle 45"/>
              <p:cNvSpPr>
                <a:spLocks noChangeArrowheads="1"/>
              </p:cNvSpPr>
              <p:nvPr/>
            </p:nvSpPr>
            <p:spPr bwMode="auto">
              <a:xfrm>
                <a:off x="7197726" y="3284538"/>
                <a:ext cx="6989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18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3" name="Rectangle 46"/>
              <p:cNvSpPr>
                <a:spLocks noChangeArrowheads="1"/>
              </p:cNvSpPr>
              <p:nvPr/>
            </p:nvSpPr>
            <p:spPr bwMode="auto">
              <a:xfrm>
                <a:off x="7862888" y="3284538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4" name="Rectangle 47"/>
              <p:cNvSpPr>
                <a:spLocks noChangeArrowheads="1"/>
              </p:cNvSpPr>
              <p:nvPr/>
            </p:nvSpPr>
            <p:spPr bwMode="auto">
              <a:xfrm>
                <a:off x="665163" y="3698875"/>
                <a:ext cx="9650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Αγορά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5" name="Rectangle 48"/>
              <p:cNvSpPr>
                <a:spLocks noChangeArrowheads="1"/>
              </p:cNvSpPr>
              <p:nvPr/>
            </p:nvSpPr>
            <p:spPr bwMode="auto">
              <a:xfrm>
                <a:off x="1697038" y="3698875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6" name="Rectangle 49"/>
              <p:cNvSpPr>
                <a:spLocks noChangeArrowheads="1"/>
              </p:cNvSpPr>
              <p:nvPr/>
            </p:nvSpPr>
            <p:spPr bwMode="auto">
              <a:xfrm>
                <a:off x="4381501" y="3698875"/>
                <a:ext cx="5033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8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7" name="Rectangle 50"/>
              <p:cNvSpPr>
                <a:spLocks noChangeArrowheads="1"/>
              </p:cNvSpPr>
              <p:nvPr/>
            </p:nvSpPr>
            <p:spPr bwMode="auto">
              <a:xfrm>
                <a:off x="5045076" y="3698875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8" name="Rectangle 51"/>
              <p:cNvSpPr>
                <a:spLocks noChangeArrowheads="1"/>
              </p:cNvSpPr>
              <p:nvPr/>
            </p:nvSpPr>
            <p:spPr bwMode="auto">
              <a:xfrm>
                <a:off x="7197726" y="3698875"/>
                <a:ext cx="1955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9" name="Rectangle 52"/>
              <p:cNvSpPr>
                <a:spLocks noChangeArrowheads="1"/>
              </p:cNvSpPr>
              <p:nvPr/>
            </p:nvSpPr>
            <p:spPr bwMode="auto">
              <a:xfrm>
                <a:off x="7385051" y="3698875"/>
                <a:ext cx="5033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</a:t>
                </a:r>
                <a:r>
                  <a:rPr lang="el-GR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0" name="Rectangle 53"/>
              <p:cNvSpPr>
                <a:spLocks noChangeArrowheads="1"/>
              </p:cNvSpPr>
              <p:nvPr/>
            </p:nvSpPr>
            <p:spPr bwMode="auto">
              <a:xfrm>
                <a:off x="7862888" y="3698875"/>
                <a:ext cx="109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1" name="Rectangle 54"/>
              <p:cNvSpPr>
                <a:spLocks noChangeArrowheads="1"/>
              </p:cNvSpPr>
              <p:nvPr/>
            </p:nvSpPr>
            <p:spPr bwMode="auto">
              <a:xfrm>
                <a:off x="665163" y="4268788"/>
                <a:ext cx="268022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</a:t>
                </a:r>
                <a:r>
                  <a:rPr lang="el-G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Φαίνεται εκτός τόπου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2" name="Rectangle 55"/>
              <p:cNvSpPr>
                <a:spLocks noChangeArrowheads="1"/>
              </p:cNvSpPr>
              <p:nvPr/>
            </p:nvSpPr>
            <p:spPr bwMode="auto">
              <a:xfrm>
                <a:off x="2854326" y="4268788"/>
                <a:ext cx="8175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3" name="Rectangle 56"/>
              <p:cNvSpPr>
                <a:spLocks noChangeArrowheads="1"/>
              </p:cNvSpPr>
              <p:nvPr/>
            </p:nvSpPr>
            <p:spPr bwMode="auto">
              <a:xfrm>
                <a:off x="665163" y="4554538"/>
                <a:ext cx="48090" cy="161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n-US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aphicFrame>
          <p:nvGraphicFramePr>
            <p:cNvPr id="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8836005"/>
                </p:ext>
              </p:extLst>
            </p:nvPr>
          </p:nvGraphicFramePr>
          <p:xfrm>
            <a:off x="6039950" y="1714806"/>
            <a:ext cx="228600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3" imgW="101468" imgH="177569" progId="Equation.3">
                    <p:embed/>
                  </p:oleObj>
                </mc:Choice>
                <mc:Fallback>
                  <p:oleObj name="Equation" r:id="rId3" imgW="101468" imgH="177569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9950" y="1714806"/>
                          <a:ext cx="228600" cy="398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59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 τυποποιημένο μέτρο διασποράς σχετικά με την αναμενόμενη τιμή που δείχνει το κίνδυνο ανά μονάδα απόδοσης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Συντελεστής Μεταβλητότητας</a:t>
            </a:r>
            <a:r>
              <a:rPr lang="en-US" dirty="0"/>
              <a:t> (CV)</a:t>
            </a:r>
          </a:p>
        </p:txBody>
      </p:sp>
      <p:graphicFrame>
        <p:nvGraphicFramePr>
          <p:cNvPr id="4" name="Object 4" descr="Formula for calcuating the coefficient of variation (CV)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34117"/>
              </p:ext>
            </p:extLst>
          </p:nvPr>
        </p:nvGraphicFramePr>
        <p:xfrm>
          <a:off x="788632" y="3135313"/>
          <a:ext cx="7759700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2158920" imgH="419040" progId="Equation.3">
                  <p:embed/>
                </p:oleObj>
              </mc:Choice>
              <mc:Fallback>
                <p:oleObj name="Equation" r:id="rId3" imgW="2158920" imgH="419040" progId="Equation.3">
                  <p:embed/>
                  <p:pic>
                    <p:nvPicPr>
                      <p:cNvPr id="0" name="Picture 10" descr="Formula for calcuating the coefficient of variation (CV)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32" y="3135313"/>
                        <a:ext cx="7759700" cy="150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1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Απεικόνιση του Συντελεστή Μεταβλητότητας ώς Μέτρο Σχετικού Κινδύνου</a:t>
            </a:r>
            <a:endParaRPr lang="en-US" dirty="0"/>
          </a:p>
        </p:txBody>
      </p:sp>
      <p:grpSp>
        <p:nvGrpSpPr>
          <p:cNvPr id="4" name="Group 18" descr="Graph illustrating the Coefficient of Variation (CV) as a measure of relative risk."/>
          <p:cNvGrpSpPr>
            <a:grpSpLocks/>
          </p:cNvGrpSpPr>
          <p:nvPr/>
        </p:nvGrpSpPr>
        <p:grpSpPr bwMode="auto">
          <a:xfrm>
            <a:off x="923713" y="1405363"/>
            <a:ext cx="7296572" cy="2779680"/>
            <a:chOff x="1066800" y="2025650"/>
            <a:chExt cx="7183438" cy="2536825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066800" y="2025650"/>
              <a:ext cx="7183438" cy="2536825"/>
              <a:chOff x="672" y="1276"/>
              <a:chExt cx="4525" cy="1598"/>
            </a:xfrm>
          </p:grpSpPr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1488" y="1536"/>
                <a:ext cx="0" cy="10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672" y="2544"/>
                <a:ext cx="37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1382" y="2583"/>
                <a:ext cx="22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243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3600" y="1680"/>
                <a:ext cx="24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H="1">
                <a:off x="3408" y="1968"/>
                <a:ext cx="270" cy="20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1056" y="1968"/>
                <a:ext cx="287" cy="191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 type="none" w="sm" len="sm"/>
                <a:tailEnd type="stealth" w="med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2799" y="2546"/>
                <a:ext cx="2398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l-GR" sz="2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Συντελεστήςαπόδοσης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(%)</a:t>
                </a: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1200" y="1276"/>
                <a:ext cx="720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l-GR" sz="2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Πιθαν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6" name="Freeform 16"/>
            <p:cNvSpPr/>
            <p:nvPr/>
          </p:nvSpPr>
          <p:spPr>
            <a:xfrm>
              <a:off x="1106488" y="2711450"/>
              <a:ext cx="3678237" cy="1308100"/>
            </a:xfrm>
            <a:custGeom>
              <a:avLst/>
              <a:gdLst>
                <a:gd name="connsiteX0" fmla="*/ 0 w 3661257"/>
                <a:gd name="connsiteY0" fmla="*/ 1831848 h 1839163"/>
                <a:gd name="connsiteX1" fmla="*/ 120700 w 3661257"/>
                <a:gd name="connsiteY1" fmla="*/ 1820875 h 1839163"/>
                <a:gd name="connsiteX2" fmla="*/ 215798 w 3661257"/>
                <a:gd name="connsiteY2" fmla="*/ 1809902 h 1839163"/>
                <a:gd name="connsiteX3" fmla="*/ 329184 w 3661257"/>
                <a:gd name="connsiteY3" fmla="*/ 1784299 h 1839163"/>
                <a:gd name="connsiteX4" fmla="*/ 468172 w 3661257"/>
                <a:gd name="connsiteY4" fmla="*/ 1729435 h 1839163"/>
                <a:gd name="connsiteX5" fmla="*/ 566928 w 3661257"/>
                <a:gd name="connsiteY5" fmla="*/ 1667256 h 1839163"/>
                <a:gd name="connsiteX6" fmla="*/ 651052 w 3661257"/>
                <a:gd name="connsiteY6" fmla="*/ 1608734 h 1839163"/>
                <a:gd name="connsiteX7" fmla="*/ 727862 w 3661257"/>
                <a:gd name="connsiteY7" fmla="*/ 1531925 h 1839163"/>
                <a:gd name="connsiteX8" fmla="*/ 804672 w 3661257"/>
                <a:gd name="connsiteY8" fmla="*/ 1451458 h 1839163"/>
                <a:gd name="connsiteX9" fmla="*/ 859536 w 3661257"/>
                <a:gd name="connsiteY9" fmla="*/ 1389278 h 1839163"/>
                <a:gd name="connsiteX10" fmla="*/ 910742 w 3661257"/>
                <a:gd name="connsiteY10" fmla="*/ 1312469 h 1839163"/>
                <a:gd name="connsiteX11" fmla="*/ 954633 w 3661257"/>
                <a:gd name="connsiteY11" fmla="*/ 1239317 h 1839163"/>
                <a:gd name="connsiteX12" fmla="*/ 994867 w 3661257"/>
                <a:gd name="connsiteY12" fmla="*/ 1177138 h 1839163"/>
                <a:gd name="connsiteX13" fmla="*/ 1035100 w 3661257"/>
                <a:gd name="connsiteY13" fmla="*/ 1114958 h 1839163"/>
                <a:gd name="connsiteX14" fmla="*/ 1078992 w 3661257"/>
                <a:gd name="connsiteY14" fmla="*/ 1034491 h 1839163"/>
                <a:gd name="connsiteX15" fmla="*/ 1119225 w 3661257"/>
                <a:gd name="connsiteY15" fmla="*/ 950366 h 1839163"/>
                <a:gd name="connsiteX16" fmla="*/ 1247241 w 3661257"/>
                <a:gd name="connsiteY16" fmla="*/ 723595 h 1839163"/>
                <a:gd name="connsiteX17" fmla="*/ 1302105 w 3661257"/>
                <a:gd name="connsiteY17" fmla="*/ 624840 h 1839163"/>
                <a:gd name="connsiteX18" fmla="*/ 1356969 w 3661257"/>
                <a:gd name="connsiteY18" fmla="*/ 522427 h 1839163"/>
                <a:gd name="connsiteX19" fmla="*/ 1411833 w 3661257"/>
                <a:gd name="connsiteY19" fmla="*/ 427330 h 1839163"/>
                <a:gd name="connsiteX20" fmla="*/ 1455724 w 3661257"/>
                <a:gd name="connsiteY20" fmla="*/ 354178 h 1839163"/>
                <a:gd name="connsiteX21" fmla="*/ 1499616 w 3661257"/>
                <a:gd name="connsiteY21" fmla="*/ 284683 h 1839163"/>
                <a:gd name="connsiteX22" fmla="*/ 1558137 w 3661257"/>
                <a:gd name="connsiteY22" fmla="*/ 196901 h 1839163"/>
                <a:gd name="connsiteX23" fmla="*/ 1631289 w 3661257"/>
                <a:gd name="connsiteY23" fmla="*/ 112776 h 1839163"/>
                <a:gd name="connsiteX24" fmla="*/ 1689811 w 3661257"/>
                <a:gd name="connsiteY24" fmla="*/ 65227 h 1839163"/>
                <a:gd name="connsiteX25" fmla="*/ 1748332 w 3661257"/>
                <a:gd name="connsiteY25" fmla="*/ 32309 h 1839163"/>
                <a:gd name="connsiteX26" fmla="*/ 1773936 w 3661257"/>
                <a:gd name="connsiteY26" fmla="*/ 17678 h 1839163"/>
                <a:gd name="connsiteX27" fmla="*/ 1806854 w 3661257"/>
                <a:gd name="connsiteY27" fmla="*/ 10363 h 1839163"/>
                <a:gd name="connsiteX28" fmla="*/ 1832457 w 3661257"/>
                <a:gd name="connsiteY28" fmla="*/ 3048 h 1839163"/>
                <a:gd name="connsiteX29" fmla="*/ 1905609 w 3661257"/>
                <a:gd name="connsiteY29" fmla="*/ 28651 h 1839163"/>
                <a:gd name="connsiteX30" fmla="*/ 1960473 w 3661257"/>
                <a:gd name="connsiteY30" fmla="*/ 65227 h 1839163"/>
                <a:gd name="connsiteX31" fmla="*/ 2000707 w 3661257"/>
                <a:gd name="connsiteY31" fmla="*/ 90830 h 1839163"/>
                <a:gd name="connsiteX32" fmla="*/ 2048256 w 3661257"/>
                <a:gd name="connsiteY32" fmla="*/ 138379 h 1839163"/>
                <a:gd name="connsiteX33" fmla="*/ 2114092 w 3661257"/>
                <a:gd name="connsiteY33" fmla="*/ 211531 h 1839163"/>
                <a:gd name="connsiteX34" fmla="*/ 2172614 w 3661257"/>
                <a:gd name="connsiteY34" fmla="*/ 299314 h 1839163"/>
                <a:gd name="connsiteX35" fmla="*/ 2223820 w 3661257"/>
                <a:gd name="connsiteY35" fmla="*/ 383438 h 1839163"/>
                <a:gd name="connsiteX36" fmla="*/ 2271369 w 3661257"/>
                <a:gd name="connsiteY36" fmla="*/ 478536 h 1839163"/>
                <a:gd name="connsiteX37" fmla="*/ 2362809 w 3661257"/>
                <a:gd name="connsiteY37" fmla="*/ 635813 h 1839163"/>
                <a:gd name="connsiteX38" fmla="*/ 2490825 w 3661257"/>
                <a:gd name="connsiteY38" fmla="*/ 866242 h 1839163"/>
                <a:gd name="connsiteX39" fmla="*/ 2585923 w 3661257"/>
                <a:gd name="connsiteY39" fmla="*/ 1049122 h 1839163"/>
                <a:gd name="connsiteX40" fmla="*/ 2659075 w 3661257"/>
                <a:gd name="connsiteY40" fmla="*/ 1169822 h 1839163"/>
                <a:gd name="connsiteX41" fmla="*/ 2724912 w 3661257"/>
                <a:gd name="connsiteY41" fmla="*/ 1275893 h 1839163"/>
                <a:gd name="connsiteX42" fmla="*/ 2816352 w 3661257"/>
                <a:gd name="connsiteY42" fmla="*/ 1407566 h 1839163"/>
                <a:gd name="connsiteX43" fmla="*/ 2882188 w 3661257"/>
                <a:gd name="connsiteY43" fmla="*/ 1484376 h 1839163"/>
                <a:gd name="connsiteX44" fmla="*/ 3006547 w 3661257"/>
                <a:gd name="connsiteY44" fmla="*/ 1608734 h 1839163"/>
                <a:gd name="connsiteX45" fmla="*/ 3105302 w 3661257"/>
                <a:gd name="connsiteY45" fmla="*/ 1681886 h 1839163"/>
                <a:gd name="connsiteX46" fmla="*/ 3211372 w 3661257"/>
                <a:gd name="connsiteY46" fmla="*/ 1740408 h 1839163"/>
                <a:gd name="connsiteX47" fmla="*/ 3324758 w 3661257"/>
                <a:gd name="connsiteY47" fmla="*/ 1787957 h 1839163"/>
                <a:gd name="connsiteX48" fmla="*/ 3460089 w 3661257"/>
                <a:gd name="connsiteY48" fmla="*/ 1809902 h 1839163"/>
                <a:gd name="connsiteX49" fmla="*/ 3569817 w 3661257"/>
                <a:gd name="connsiteY49" fmla="*/ 1824533 h 1839163"/>
                <a:gd name="connsiteX50" fmla="*/ 3661257 w 3661257"/>
                <a:gd name="connsiteY50" fmla="*/ 1839163 h 1839163"/>
                <a:gd name="connsiteX51" fmla="*/ 3661257 w 3661257"/>
                <a:gd name="connsiteY51" fmla="*/ 1839163 h 18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61257" h="1839163">
                  <a:moveTo>
                    <a:pt x="0" y="1831848"/>
                  </a:moveTo>
                  <a:lnTo>
                    <a:pt x="120700" y="1820875"/>
                  </a:lnTo>
                  <a:cubicBezTo>
                    <a:pt x="156666" y="1817217"/>
                    <a:pt x="181051" y="1815998"/>
                    <a:pt x="215798" y="1809902"/>
                  </a:cubicBezTo>
                  <a:cubicBezTo>
                    <a:pt x="250545" y="1803806"/>
                    <a:pt x="287122" y="1797710"/>
                    <a:pt x="329184" y="1784299"/>
                  </a:cubicBezTo>
                  <a:cubicBezTo>
                    <a:pt x="371246" y="1770888"/>
                    <a:pt x="428548" y="1748942"/>
                    <a:pt x="468172" y="1729435"/>
                  </a:cubicBezTo>
                  <a:cubicBezTo>
                    <a:pt x="507796" y="1709928"/>
                    <a:pt x="536448" y="1687373"/>
                    <a:pt x="566928" y="1667256"/>
                  </a:cubicBezTo>
                  <a:cubicBezTo>
                    <a:pt x="597408" y="1647139"/>
                    <a:pt x="624230" y="1631289"/>
                    <a:pt x="651052" y="1608734"/>
                  </a:cubicBezTo>
                  <a:cubicBezTo>
                    <a:pt x="677874" y="1586179"/>
                    <a:pt x="702259" y="1558138"/>
                    <a:pt x="727862" y="1531925"/>
                  </a:cubicBezTo>
                  <a:cubicBezTo>
                    <a:pt x="753465" y="1505712"/>
                    <a:pt x="782726" y="1475233"/>
                    <a:pt x="804672" y="1451458"/>
                  </a:cubicBezTo>
                  <a:cubicBezTo>
                    <a:pt x="826618" y="1427684"/>
                    <a:pt x="841858" y="1412443"/>
                    <a:pt x="859536" y="1389278"/>
                  </a:cubicBezTo>
                  <a:cubicBezTo>
                    <a:pt x="877214" y="1366113"/>
                    <a:pt x="894893" y="1337463"/>
                    <a:pt x="910742" y="1312469"/>
                  </a:cubicBezTo>
                  <a:cubicBezTo>
                    <a:pt x="926592" y="1287476"/>
                    <a:pt x="940612" y="1261872"/>
                    <a:pt x="954633" y="1239317"/>
                  </a:cubicBezTo>
                  <a:cubicBezTo>
                    <a:pt x="968654" y="1216762"/>
                    <a:pt x="994867" y="1177138"/>
                    <a:pt x="994867" y="1177138"/>
                  </a:cubicBezTo>
                  <a:cubicBezTo>
                    <a:pt x="1008278" y="1156412"/>
                    <a:pt x="1021079" y="1138733"/>
                    <a:pt x="1035100" y="1114958"/>
                  </a:cubicBezTo>
                  <a:cubicBezTo>
                    <a:pt x="1049121" y="1091184"/>
                    <a:pt x="1064971" y="1061923"/>
                    <a:pt x="1078992" y="1034491"/>
                  </a:cubicBezTo>
                  <a:cubicBezTo>
                    <a:pt x="1093013" y="1007059"/>
                    <a:pt x="1091184" y="1002182"/>
                    <a:pt x="1119225" y="950366"/>
                  </a:cubicBezTo>
                  <a:cubicBezTo>
                    <a:pt x="1147266" y="898550"/>
                    <a:pt x="1216761" y="777849"/>
                    <a:pt x="1247241" y="723595"/>
                  </a:cubicBezTo>
                  <a:cubicBezTo>
                    <a:pt x="1277721" y="669341"/>
                    <a:pt x="1283817" y="658368"/>
                    <a:pt x="1302105" y="624840"/>
                  </a:cubicBezTo>
                  <a:cubicBezTo>
                    <a:pt x="1320393" y="591312"/>
                    <a:pt x="1338681" y="555345"/>
                    <a:pt x="1356969" y="522427"/>
                  </a:cubicBezTo>
                  <a:cubicBezTo>
                    <a:pt x="1375257" y="489509"/>
                    <a:pt x="1395374" y="455372"/>
                    <a:pt x="1411833" y="427330"/>
                  </a:cubicBezTo>
                  <a:cubicBezTo>
                    <a:pt x="1428292" y="399288"/>
                    <a:pt x="1441094" y="377953"/>
                    <a:pt x="1455724" y="354178"/>
                  </a:cubicBezTo>
                  <a:cubicBezTo>
                    <a:pt x="1470355" y="330404"/>
                    <a:pt x="1482547" y="310896"/>
                    <a:pt x="1499616" y="284683"/>
                  </a:cubicBezTo>
                  <a:cubicBezTo>
                    <a:pt x="1516685" y="258470"/>
                    <a:pt x="1536192" y="225552"/>
                    <a:pt x="1558137" y="196901"/>
                  </a:cubicBezTo>
                  <a:cubicBezTo>
                    <a:pt x="1580082" y="168250"/>
                    <a:pt x="1609343" y="134722"/>
                    <a:pt x="1631289" y="112776"/>
                  </a:cubicBezTo>
                  <a:cubicBezTo>
                    <a:pt x="1653235" y="90830"/>
                    <a:pt x="1670304" y="78638"/>
                    <a:pt x="1689811" y="65227"/>
                  </a:cubicBezTo>
                  <a:cubicBezTo>
                    <a:pt x="1709318" y="51816"/>
                    <a:pt x="1748332" y="32309"/>
                    <a:pt x="1748332" y="32309"/>
                  </a:cubicBezTo>
                  <a:cubicBezTo>
                    <a:pt x="1762353" y="24384"/>
                    <a:pt x="1764183" y="21336"/>
                    <a:pt x="1773936" y="17678"/>
                  </a:cubicBezTo>
                  <a:cubicBezTo>
                    <a:pt x="1783689" y="14020"/>
                    <a:pt x="1797101" y="12801"/>
                    <a:pt x="1806854" y="10363"/>
                  </a:cubicBezTo>
                  <a:cubicBezTo>
                    <a:pt x="1816607" y="7925"/>
                    <a:pt x="1815998" y="0"/>
                    <a:pt x="1832457" y="3048"/>
                  </a:cubicBezTo>
                  <a:cubicBezTo>
                    <a:pt x="1848916" y="6096"/>
                    <a:pt x="1884273" y="18288"/>
                    <a:pt x="1905609" y="28651"/>
                  </a:cubicBezTo>
                  <a:cubicBezTo>
                    <a:pt x="1926945" y="39014"/>
                    <a:pt x="1944623" y="54864"/>
                    <a:pt x="1960473" y="65227"/>
                  </a:cubicBezTo>
                  <a:cubicBezTo>
                    <a:pt x="1976323" y="75590"/>
                    <a:pt x="1986077" y="78638"/>
                    <a:pt x="2000707" y="90830"/>
                  </a:cubicBezTo>
                  <a:cubicBezTo>
                    <a:pt x="2015337" y="103022"/>
                    <a:pt x="2029359" y="118262"/>
                    <a:pt x="2048256" y="138379"/>
                  </a:cubicBezTo>
                  <a:cubicBezTo>
                    <a:pt x="2067154" y="158496"/>
                    <a:pt x="2093366" y="184709"/>
                    <a:pt x="2114092" y="211531"/>
                  </a:cubicBezTo>
                  <a:cubicBezTo>
                    <a:pt x="2134818" y="238353"/>
                    <a:pt x="2154326" y="270663"/>
                    <a:pt x="2172614" y="299314"/>
                  </a:cubicBezTo>
                  <a:cubicBezTo>
                    <a:pt x="2190902" y="327965"/>
                    <a:pt x="2207361" y="353568"/>
                    <a:pt x="2223820" y="383438"/>
                  </a:cubicBezTo>
                  <a:cubicBezTo>
                    <a:pt x="2240279" y="413308"/>
                    <a:pt x="2248204" y="436474"/>
                    <a:pt x="2271369" y="478536"/>
                  </a:cubicBezTo>
                  <a:cubicBezTo>
                    <a:pt x="2294534" y="520599"/>
                    <a:pt x="2326233" y="571195"/>
                    <a:pt x="2362809" y="635813"/>
                  </a:cubicBezTo>
                  <a:cubicBezTo>
                    <a:pt x="2399385" y="700431"/>
                    <a:pt x="2453639" y="797357"/>
                    <a:pt x="2490825" y="866242"/>
                  </a:cubicBezTo>
                  <a:cubicBezTo>
                    <a:pt x="2528011" y="935127"/>
                    <a:pt x="2557881" y="998525"/>
                    <a:pt x="2585923" y="1049122"/>
                  </a:cubicBezTo>
                  <a:cubicBezTo>
                    <a:pt x="2613965" y="1099719"/>
                    <a:pt x="2635910" y="1132027"/>
                    <a:pt x="2659075" y="1169822"/>
                  </a:cubicBezTo>
                  <a:cubicBezTo>
                    <a:pt x="2682240" y="1207617"/>
                    <a:pt x="2698699" y="1236269"/>
                    <a:pt x="2724912" y="1275893"/>
                  </a:cubicBezTo>
                  <a:cubicBezTo>
                    <a:pt x="2751125" y="1315517"/>
                    <a:pt x="2790139" y="1372819"/>
                    <a:pt x="2816352" y="1407566"/>
                  </a:cubicBezTo>
                  <a:cubicBezTo>
                    <a:pt x="2842565" y="1442313"/>
                    <a:pt x="2850489" y="1450848"/>
                    <a:pt x="2882188" y="1484376"/>
                  </a:cubicBezTo>
                  <a:cubicBezTo>
                    <a:pt x="2913887" y="1517904"/>
                    <a:pt x="2969361" y="1575816"/>
                    <a:pt x="3006547" y="1608734"/>
                  </a:cubicBezTo>
                  <a:cubicBezTo>
                    <a:pt x="3043733" y="1641652"/>
                    <a:pt x="3071165" y="1659940"/>
                    <a:pt x="3105302" y="1681886"/>
                  </a:cubicBezTo>
                  <a:cubicBezTo>
                    <a:pt x="3139440" y="1703832"/>
                    <a:pt x="3174796" y="1722730"/>
                    <a:pt x="3211372" y="1740408"/>
                  </a:cubicBezTo>
                  <a:cubicBezTo>
                    <a:pt x="3247948" y="1758086"/>
                    <a:pt x="3283305" y="1776375"/>
                    <a:pt x="3324758" y="1787957"/>
                  </a:cubicBezTo>
                  <a:cubicBezTo>
                    <a:pt x="3366211" y="1799539"/>
                    <a:pt x="3419246" y="1803806"/>
                    <a:pt x="3460089" y="1809902"/>
                  </a:cubicBezTo>
                  <a:cubicBezTo>
                    <a:pt x="3500932" y="1815998"/>
                    <a:pt x="3536289" y="1819656"/>
                    <a:pt x="3569817" y="1824533"/>
                  </a:cubicBezTo>
                  <a:cubicBezTo>
                    <a:pt x="3603345" y="1829410"/>
                    <a:pt x="3661257" y="1839163"/>
                    <a:pt x="3661257" y="1839163"/>
                  </a:cubicBezTo>
                  <a:lnTo>
                    <a:pt x="3661257" y="1839163"/>
                  </a:lnTo>
                </a:path>
              </a:pathLst>
            </a:custGeom>
            <a:ln w="38100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7"/>
            <p:cNvSpPr/>
            <p:nvPr/>
          </p:nvSpPr>
          <p:spPr>
            <a:xfrm>
              <a:off x="2725738" y="2714625"/>
              <a:ext cx="3678237" cy="1308100"/>
            </a:xfrm>
            <a:custGeom>
              <a:avLst/>
              <a:gdLst>
                <a:gd name="connsiteX0" fmla="*/ 0 w 3661257"/>
                <a:gd name="connsiteY0" fmla="*/ 1831848 h 1839163"/>
                <a:gd name="connsiteX1" fmla="*/ 120700 w 3661257"/>
                <a:gd name="connsiteY1" fmla="*/ 1820875 h 1839163"/>
                <a:gd name="connsiteX2" fmla="*/ 215798 w 3661257"/>
                <a:gd name="connsiteY2" fmla="*/ 1809902 h 1839163"/>
                <a:gd name="connsiteX3" fmla="*/ 329184 w 3661257"/>
                <a:gd name="connsiteY3" fmla="*/ 1784299 h 1839163"/>
                <a:gd name="connsiteX4" fmla="*/ 468172 w 3661257"/>
                <a:gd name="connsiteY4" fmla="*/ 1729435 h 1839163"/>
                <a:gd name="connsiteX5" fmla="*/ 566928 w 3661257"/>
                <a:gd name="connsiteY5" fmla="*/ 1667256 h 1839163"/>
                <a:gd name="connsiteX6" fmla="*/ 651052 w 3661257"/>
                <a:gd name="connsiteY6" fmla="*/ 1608734 h 1839163"/>
                <a:gd name="connsiteX7" fmla="*/ 727862 w 3661257"/>
                <a:gd name="connsiteY7" fmla="*/ 1531925 h 1839163"/>
                <a:gd name="connsiteX8" fmla="*/ 804672 w 3661257"/>
                <a:gd name="connsiteY8" fmla="*/ 1451458 h 1839163"/>
                <a:gd name="connsiteX9" fmla="*/ 859536 w 3661257"/>
                <a:gd name="connsiteY9" fmla="*/ 1389278 h 1839163"/>
                <a:gd name="connsiteX10" fmla="*/ 910742 w 3661257"/>
                <a:gd name="connsiteY10" fmla="*/ 1312469 h 1839163"/>
                <a:gd name="connsiteX11" fmla="*/ 954633 w 3661257"/>
                <a:gd name="connsiteY11" fmla="*/ 1239317 h 1839163"/>
                <a:gd name="connsiteX12" fmla="*/ 994867 w 3661257"/>
                <a:gd name="connsiteY12" fmla="*/ 1177138 h 1839163"/>
                <a:gd name="connsiteX13" fmla="*/ 1035100 w 3661257"/>
                <a:gd name="connsiteY13" fmla="*/ 1114958 h 1839163"/>
                <a:gd name="connsiteX14" fmla="*/ 1078992 w 3661257"/>
                <a:gd name="connsiteY14" fmla="*/ 1034491 h 1839163"/>
                <a:gd name="connsiteX15" fmla="*/ 1119225 w 3661257"/>
                <a:gd name="connsiteY15" fmla="*/ 950366 h 1839163"/>
                <a:gd name="connsiteX16" fmla="*/ 1247241 w 3661257"/>
                <a:gd name="connsiteY16" fmla="*/ 723595 h 1839163"/>
                <a:gd name="connsiteX17" fmla="*/ 1302105 w 3661257"/>
                <a:gd name="connsiteY17" fmla="*/ 624840 h 1839163"/>
                <a:gd name="connsiteX18" fmla="*/ 1356969 w 3661257"/>
                <a:gd name="connsiteY18" fmla="*/ 522427 h 1839163"/>
                <a:gd name="connsiteX19" fmla="*/ 1411833 w 3661257"/>
                <a:gd name="connsiteY19" fmla="*/ 427330 h 1839163"/>
                <a:gd name="connsiteX20" fmla="*/ 1455724 w 3661257"/>
                <a:gd name="connsiteY20" fmla="*/ 354178 h 1839163"/>
                <a:gd name="connsiteX21" fmla="*/ 1499616 w 3661257"/>
                <a:gd name="connsiteY21" fmla="*/ 284683 h 1839163"/>
                <a:gd name="connsiteX22" fmla="*/ 1558137 w 3661257"/>
                <a:gd name="connsiteY22" fmla="*/ 196901 h 1839163"/>
                <a:gd name="connsiteX23" fmla="*/ 1631289 w 3661257"/>
                <a:gd name="connsiteY23" fmla="*/ 112776 h 1839163"/>
                <a:gd name="connsiteX24" fmla="*/ 1689811 w 3661257"/>
                <a:gd name="connsiteY24" fmla="*/ 65227 h 1839163"/>
                <a:gd name="connsiteX25" fmla="*/ 1748332 w 3661257"/>
                <a:gd name="connsiteY25" fmla="*/ 32309 h 1839163"/>
                <a:gd name="connsiteX26" fmla="*/ 1773936 w 3661257"/>
                <a:gd name="connsiteY26" fmla="*/ 17678 h 1839163"/>
                <a:gd name="connsiteX27" fmla="*/ 1806854 w 3661257"/>
                <a:gd name="connsiteY27" fmla="*/ 10363 h 1839163"/>
                <a:gd name="connsiteX28" fmla="*/ 1832457 w 3661257"/>
                <a:gd name="connsiteY28" fmla="*/ 3048 h 1839163"/>
                <a:gd name="connsiteX29" fmla="*/ 1905609 w 3661257"/>
                <a:gd name="connsiteY29" fmla="*/ 28651 h 1839163"/>
                <a:gd name="connsiteX30" fmla="*/ 1960473 w 3661257"/>
                <a:gd name="connsiteY30" fmla="*/ 65227 h 1839163"/>
                <a:gd name="connsiteX31" fmla="*/ 2000707 w 3661257"/>
                <a:gd name="connsiteY31" fmla="*/ 90830 h 1839163"/>
                <a:gd name="connsiteX32" fmla="*/ 2048256 w 3661257"/>
                <a:gd name="connsiteY32" fmla="*/ 138379 h 1839163"/>
                <a:gd name="connsiteX33" fmla="*/ 2114092 w 3661257"/>
                <a:gd name="connsiteY33" fmla="*/ 211531 h 1839163"/>
                <a:gd name="connsiteX34" fmla="*/ 2172614 w 3661257"/>
                <a:gd name="connsiteY34" fmla="*/ 299314 h 1839163"/>
                <a:gd name="connsiteX35" fmla="*/ 2223820 w 3661257"/>
                <a:gd name="connsiteY35" fmla="*/ 383438 h 1839163"/>
                <a:gd name="connsiteX36" fmla="*/ 2271369 w 3661257"/>
                <a:gd name="connsiteY36" fmla="*/ 478536 h 1839163"/>
                <a:gd name="connsiteX37" fmla="*/ 2362809 w 3661257"/>
                <a:gd name="connsiteY37" fmla="*/ 635813 h 1839163"/>
                <a:gd name="connsiteX38" fmla="*/ 2490825 w 3661257"/>
                <a:gd name="connsiteY38" fmla="*/ 866242 h 1839163"/>
                <a:gd name="connsiteX39" fmla="*/ 2585923 w 3661257"/>
                <a:gd name="connsiteY39" fmla="*/ 1049122 h 1839163"/>
                <a:gd name="connsiteX40" fmla="*/ 2659075 w 3661257"/>
                <a:gd name="connsiteY40" fmla="*/ 1169822 h 1839163"/>
                <a:gd name="connsiteX41" fmla="*/ 2724912 w 3661257"/>
                <a:gd name="connsiteY41" fmla="*/ 1275893 h 1839163"/>
                <a:gd name="connsiteX42" fmla="*/ 2816352 w 3661257"/>
                <a:gd name="connsiteY42" fmla="*/ 1407566 h 1839163"/>
                <a:gd name="connsiteX43" fmla="*/ 2882188 w 3661257"/>
                <a:gd name="connsiteY43" fmla="*/ 1484376 h 1839163"/>
                <a:gd name="connsiteX44" fmla="*/ 3006547 w 3661257"/>
                <a:gd name="connsiteY44" fmla="*/ 1608734 h 1839163"/>
                <a:gd name="connsiteX45" fmla="*/ 3105302 w 3661257"/>
                <a:gd name="connsiteY45" fmla="*/ 1681886 h 1839163"/>
                <a:gd name="connsiteX46" fmla="*/ 3211372 w 3661257"/>
                <a:gd name="connsiteY46" fmla="*/ 1740408 h 1839163"/>
                <a:gd name="connsiteX47" fmla="*/ 3324758 w 3661257"/>
                <a:gd name="connsiteY47" fmla="*/ 1787957 h 1839163"/>
                <a:gd name="connsiteX48" fmla="*/ 3460089 w 3661257"/>
                <a:gd name="connsiteY48" fmla="*/ 1809902 h 1839163"/>
                <a:gd name="connsiteX49" fmla="*/ 3569817 w 3661257"/>
                <a:gd name="connsiteY49" fmla="*/ 1824533 h 1839163"/>
                <a:gd name="connsiteX50" fmla="*/ 3661257 w 3661257"/>
                <a:gd name="connsiteY50" fmla="*/ 1839163 h 1839163"/>
                <a:gd name="connsiteX51" fmla="*/ 3661257 w 3661257"/>
                <a:gd name="connsiteY51" fmla="*/ 1839163 h 18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61257" h="1839163">
                  <a:moveTo>
                    <a:pt x="0" y="1831848"/>
                  </a:moveTo>
                  <a:lnTo>
                    <a:pt x="120700" y="1820875"/>
                  </a:lnTo>
                  <a:cubicBezTo>
                    <a:pt x="156666" y="1817217"/>
                    <a:pt x="181051" y="1815998"/>
                    <a:pt x="215798" y="1809902"/>
                  </a:cubicBezTo>
                  <a:cubicBezTo>
                    <a:pt x="250545" y="1803806"/>
                    <a:pt x="287122" y="1797710"/>
                    <a:pt x="329184" y="1784299"/>
                  </a:cubicBezTo>
                  <a:cubicBezTo>
                    <a:pt x="371246" y="1770888"/>
                    <a:pt x="428548" y="1748942"/>
                    <a:pt x="468172" y="1729435"/>
                  </a:cubicBezTo>
                  <a:cubicBezTo>
                    <a:pt x="507796" y="1709928"/>
                    <a:pt x="536448" y="1687373"/>
                    <a:pt x="566928" y="1667256"/>
                  </a:cubicBezTo>
                  <a:cubicBezTo>
                    <a:pt x="597408" y="1647139"/>
                    <a:pt x="624230" y="1631289"/>
                    <a:pt x="651052" y="1608734"/>
                  </a:cubicBezTo>
                  <a:cubicBezTo>
                    <a:pt x="677874" y="1586179"/>
                    <a:pt x="702259" y="1558138"/>
                    <a:pt x="727862" y="1531925"/>
                  </a:cubicBezTo>
                  <a:cubicBezTo>
                    <a:pt x="753465" y="1505712"/>
                    <a:pt x="782726" y="1475233"/>
                    <a:pt x="804672" y="1451458"/>
                  </a:cubicBezTo>
                  <a:cubicBezTo>
                    <a:pt x="826618" y="1427684"/>
                    <a:pt x="841858" y="1412443"/>
                    <a:pt x="859536" y="1389278"/>
                  </a:cubicBezTo>
                  <a:cubicBezTo>
                    <a:pt x="877214" y="1366113"/>
                    <a:pt x="894893" y="1337463"/>
                    <a:pt x="910742" y="1312469"/>
                  </a:cubicBezTo>
                  <a:cubicBezTo>
                    <a:pt x="926592" y="1287476"/>
                    <a:pt x="940612" y="1261872"/>
                    <a:pt x="954633" y="1239317"/>
                  </a:cubicBezTo>
                  <a:cubicBezTo>
                    <a:pt x="968654" y="1216762"/>
                    <a:pt x="994867" y="1177138"/>
                    <a:pt x="994867" y="1177138"/>
                  </a:cubicBezTo>
                  <a:cubicBezTo>
                    <a:pt x="1008278" y="1156412"/>
                    <a:pt x="1021079" y="1138733"/>
                    <a:pt x="1035100" y="1114958"/>
                  </a:cubicBezTo>
                  <a:cubicBezTo>
                    <a:pt x="1049121" y="1091184"/>
                    <a:pt x="1064971" y="1061923"/>
                    <a:pt x="1078992" y="1034491"/>
                  </a:cubicBezTo>
                  <a:cubicBezTo>
                    <a:pt x="1093013" y="1007059"/>
                    <a:pt x="1091184" y="1002182"/>
                    <a:pt x="1119225" y="950366"/>
                  </a:cubicBezTo>
                  <a:cubicBezTo>
                    <a:pt x="1147266" y="898550"/>
                    <a:pt x="1216761" y="777849"/>
                    <a:pt x="1247241" y="723595"/>
                  </a:cubicBezTo>
                  <a:cubicBezTo>
                    <a:pt x="1277721" y="669341"/>
                    <a:pt x="1283817" y="658368"/>
                    <a:pt x="1302105" y="624840"/>
                  </a:cubicBezTo>
                  <a:cubicBezTo>
                    <a:pt x="1320393" y="591312"/>
                    <a:pt x="1338681" y="555345"/>
                    <a:pt x="1356969" y="522427"/>
                  </a:cubicBezTo>
                  <a:cubicBezTo>
                    <a:pt x="1375257" y="489509"/>
                    <a:pt x="1395374" y="455372"/>
                    <a:pt x="1411833" y="427330"/>
                  </a:cubicBezTo>
                  <a:cubicBezTo>
                    <a:pt x="1428292" y="399288"/>
                    <a:pt x="1441094" y="377953"/>
                    <a:pt x="1455724" y="354178"/>
                  </a:cubicBezTo>
                  <a:cubicBezTo>
                    <a:pt x="1470355" y="330404"/>
                    <a:pt x="1482547" y="310896"/>
                    <a:pt x="1499616" y="284683"/>
                  </a:cubicBezTo>
                  <a:cubicBezTo>
                    <a:pt x="1516685" y="258470"/>
                    <a:pt x="1536192" y="225552"/>
                    <a:pt x="1558137" y="196901"/>
                  </a:cubicBezTo>
                  <a:cubicBezTo>
                    <a:pt x="1580082" y="168250"/>
                    <a:pt x="1609343" y="134722"/>
                    <a:pt x="1631289" y="112776"/>
                  </a:cubicBezTo>
                  <a:cubicBezTo>
                    <a:pt x="1653235" y="90830"/>
                    <a:pt x="1670304" y="78638"/>
                    <a:pt x="1689811" y="65227"/>
                  </a:cubicBezTo>
                  <a:cubicBezTo>
                    <a:pt x="1709318" y="51816"/>
                    <a:pt x="1748332" y="32309"/>
                    <a:pt x="1748332" y="32309"/>
                  </a:cubicBezTo>
                  <a:cubicBezTo>
                    <a:pt x="1762353" y="24384"/>
                    <a:pt x="1764183" y="21336"/>
                    <a:pt x="1773936" y="17678"/>
                  </a:cubicBezTo>
                  <a:cubicBezTo>
                    <a:pt x="1783689" y="14020"/>
                    <a:pt x="1797101" y="12801"/>
                    <a:pt x="1806854" y="10363"/>
                  </a:cubicBezTo>
                  <a:cubicBezTo>
                    <a:pt x="1816607" y="7925"/>
                    <a:pt x="1815998" y="0"/>
                    <a:pt x="1832457" y="3048"/>
                  </a:cubicBezTo>
                  <a:cubicBezTo>
                    <a:pt x="1848916" y="6096"/>
                    <a:pt x="1884273" y="18288"/>
                    <a:pt x="1905609" y="28651"/>
                  </a:cubicBezTo>
                  <a:cubicBezTo>
                    <a:pt x="1926945" y="39014"/>
                    <a:pt x="1944623" y="54864"/>
                    <a:pt x="1960473" y="65227"/>
                  </a:cubicBezTo>
                  <a:cubicBezTo>
                    <a:pt x="1976323" y="75590"/>
                    <a:pt x="1986077" y="78638"/>
                    <a:pt x="2000707" y="90830"/>
                  </a:cubicBezTo>
                  <a:cubicBezTo>
                    <a:pt x="2015337" y="103022"/>
                    <a:pt x="2029359" y="118262"/>
                    <a:pt x="2048256" y="138379"/>
                  </a:cubicBezTo>
                  <a:cubicBezTo>
                    <a:pt x="2067154" y="158496"/>
                    <a:pt x="2093366" y="184709"/>
                    <a:pt x="2114092" y="211531"/>
                  </a:cubicBezTo>
                  <a:cubicBezTo>
                    <a:pt x="2134818" y="238353"/>
                    <a:pt x="2154326" y="270663"/>
                    <a:pt x="2172614" y="299314"/>
                  </a:cubicBezTo>
                  <a:cubicBezTo>
                    <a:pt x="2190902" y="327965"/>
                    <a:pt x="2207361" y="353568"/>
                    <a:pt x="2223820" y="383438"/>
                  </a:cubicBezTo>
                  <a:cubicBezTo>
                    <a:pt x="2240279" y="413308"/>
                    <a:pt x="2248204" y="436474"/>
                    <a:pt x="2271369" y="478536"/>
                  </a:cubicBezTo>
                  <a:cubicBezTo>
                    <a:pt x="2294534" y="520599"/>
                    <a:pt x="2326233" y="571195"/>
                    <a:pt x="2362809" y="635813"/>
                  </a:cubicBezTo>
                  <a:cubicBezTo>
                    <a:pt x="2399385" y="700431"/>
                    <a:pt x="2453639" y="797357"/>
                    <a:pt x="2490825" y="866242"/>
                  </a:cubicBezTo>
                  <a:cubicBezTo>
                    <a:pt x="2528011" y="935127"/>
                    <a:pt x="2557881" y="998525"/>
                    <a:pt x="2585923" y="1049122"/>
                  </a:cubicBezTo>
                  <a:cubicBezTo>
                    <a:pt x="2613965" y="1099719"/>
                    <a:pt x="2635910" y="1132027"/>
                    <a:pt x="2659075" y="1169822"/>
                  </a:cubicBezTo>
                  <a:cubicBezTo>
                    <a:pt x="2682240" y="1207617"/>
                    <a:pt x="2698699" y="1236269"/>
                    <a:pt x="2724912" y="1275893"/>
                  </a:cubicBezTo>
                  <a:cubicBezTo>
                    <a:pt x="2751125" y="1315517"/>
                    <a:pt x="2790139" y="1372819"/>
                    <a:pt x="2816352" y="1407566"/>
                  </a:cubicBezTo>
                  <a:cubicBezTo>
                    <a:pt x="2842565" y="1442313"/>
                    <a:pt x="2850489" y="1450848"/>
                    <a:pt x="2882188" y="1484376"/>
                  </a:cubicBezTo>
                  <a:cubicBezTo>
                    <a:pt x="2913887" y="1517904"/>
                    <a:pt x="2969361" y="1575816"/>
                    <a:pt x="3006547" y="1608734"/>
                  </a:cubicBezTo>
                  <a:cubicBezTo>
                    <a:pt x="3043733" y="1641652"/>
                    <a:pt x="3071165" y="1659940"/>
                    <a:pt x="3105302" y="1681886"/>
                  </a:cubicBezTo>
                  <a:cubicBezTo>
                    <a:pt x="3139440" y="1703832"/>
                    <a:pt x="3174796" y="1722730"/>
                    <a:pt x="3211372" y="1740408"/>
                  </a:cubicBezTo>
                  <a:cubicBezTo>
                    <a:pt x="3247948" y="1758086"/>
                    <a:pt x="3283305" y="1776375"/>
                    <a:pt x="3324758" y="1787957"/>
                  </a:cubicBezTo>
                  <a:cubicBezTo>
                    <a:pt x="3366211" y="1799539"/>
                    <a:pt x="3419246" y="1803806"/>
                    <a:pt x="3460089" y="1809902"/>
                  </a:cubicBezTo>
                  <a:cubicBezTo>
                    <a:pt x="3500932" y="1815998"/>
                    <a:pt x="3536289" y="1819656"/>
                    <a:pt x="3569817" y="1824533"/>
                  </a:cubicBezTo>
                  <a:cubicBezTo>
                    <a:pt x="3603345" y="1829410"/>
                    <a:pt x="3661257" y="1839163"/>
                    <a:pt x="3661257" y="1839163"/>
                  </a:cubicBezTo>
                  <a:lnTo>
                    <a:pt x="3661257" y="1839163"/>
                  </a:lnTo>
                </a:path>
              </a:pathLst>
            </a:custGeom>
            <a:ln w="38100"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70523" y="4252882"/>
            <a:ext cx="72126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dirty="0"/>
              <a:t>σ</a:t>
            </a:r>
            <a:r>
              <a:rPr lang="en-US" sz="2800" baseline="-25000" dirty="0"/>
              <a:t>A</a:t>
            </a:r>
            <a:r>
              <a:rPr lang="en-US" sz="2800" dirty="0"/>
              <a:t> = </a:t>
            </a:r>
            <a:r>
              <a:rPr lang="el-GR" sz="2800" dirty="0"/>
              <a:t>σ</a:t>
            </a:r>
            <a:r>
              <a:rPr lang="en-US" sz="2800" baseline="-25000" dirty="0"/>
              <a:t>B </a:t>
            </a:r>
            <a:r>
              <a:rPr lang="en-US" sz="2800" dirty="0"/>
              <a:t>, </a:t>
            </a:r>
            <a:r>
              <a:rPr lang="el-GR" sz="2800" dirty="0"/>
              <a:t>αλλά το Α είναι πιό επικίνδυνο λόγω της μεγαλύτερης πιθανότητας ζημιών</a:t>
            </a:r>
            <a:r>
              <a:rPr lang="en-US" sz="2800" dirty="0"/>
              <a:t>.</a:t>
            </a:r>
            <a:r>
              <a:rPr lang="el-GR" sz="2800" dirty="0"/>
              <a:t>Με άλλα λόγια το ίδιο ποσό κινδύνου (όπως μετράται με το σ) για μικρότερες αποδόσεις.</a:t>
            </a:r>
          </a:p>
        </p:txBody>
      </p:sp>
    </p:spTree>
    <p:extLst>
      <p:ext uri="{BB962C8B-B14F-4D97-AF65-F5344CB8AC3E}">
        <p14:creationId xmlns:p14="http://schemas.microsoft.com/office/powerpoint/2010/main" val="4598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Table ranking t-bills, market, high tech, US rubber, and collections by their CV risk. 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8146860" cy="4841543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  <a:tabLst>
                <a:tab pos="3886200" algn="l"/>
                <a:tab pos="4171950" algn="ctr"/>
                <a:tab pos="4457700" algn="r"/>
              </a:tabLst>
              <a:defRPr/>
            </a:pPr>
            <a:r>
              <a:rPr lang="en-US" dirty="0"/>
              <a:t>		</a:t>
            </a:r>
            <a:r>
              <a:rPr lang="en-US" u="sng" dirty="0"/>
              <a:t>	CV	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  <a:tabLst>
                <a:tab pos="4114800" algn="dec"/>
              </a:tabLst>
              <a:defRPr/>
            </a:pPr>
            <a:r>
              <a:rPr lang="en-US" dirty="0"/>
              <a:t>	</a:t>
            </a:r>
            <a:r>
              <a:rPr lang="el-GR" dirty="0"/>
              <a:t>Έντοκα Γραμμάτια</a:t>
            </a:r>
            <a:r>
              <a:rPr lang="en-US" dirty="0"/>
              <a:t>	  0</a:t>
            </a:r>
            <a:r>
              <a:rPr lang="el-GR" dirty="0"/>
              <a:t>,</a:t>
            </a:r>
            <a:r>
              <a:rPr lang="en-US" dirty="0"/>
              <a:t>0</a:t>
            </a:r>
          </a:p>
          <a:p>
            <a:pPr eaLnBrk="1" hangingPunct="1">
              <a:spcAft>
                <a:spcPts val="600"/>
              </a:spcAft>
              <a:buNone/>
              <a:tabLst>
                <a:tab pos="4114800" algn="dec"/>
              </a:tabLst>
              <a:defRPr/>
            </a:pPr>
            <a:r>
              <a:rPr lang="en-US" dirty="0"/>
              <a:t>	</a:t>
            </a:r>
            <a:r>
              <a:rPr lang="el-GR" dirty="0"/>
              <a:t>Αγορά</a:t>
            </a:r>
            <a:r>
              <a:rPr lang="en-US" dirty="0"/>
              <a:t>	  1</a:t>
            </a:r>
            <a:r>
              <a:rPr lang="el-GR" dirty="0"/>
              <a:t>,</a:t>
            </a:r>
            <a:r>
              <a:rPr lang="en-US" dirty="0"/>
              <a:t>9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  <a:tabLst>
                <a:tab pos="4114800" algn="dec"/>
              </a:tabLst>
              <a:defRPr/>
            </a:pPr>
            <a:r>
              <a:rPr lang="en-US" dirty="0"/>
              <a:t>	</a:t>
            </a:r>
            <a:r>
              <a:rPr lang="el-GR" dirty="0"/>
              <a:t>Υψηλή Τεχνολογία</a:t>
            </a:r>
            <a:r>
              <a:rPr lang="en-US" dirty="0"/>
              <a:t>	  2</a:t>
            </a:r>
            <a:r>
              <a:rPr lang="el-GR" dirty="0"/>
              <a:t>,</a:t>
            </a:r>
            <a:r>
              <a:rPr lang="en-US" dirty="0"/>
              <a:t>0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  <a:tabLst>
                <a:tab pos="4114800" algn="dec"/>
              </a:tabLst>
              <a:defRPr/>
            </a:pPr>
            <a:r>
              <a:rPr lang="en-US" dirty="0"/>
              <a:t>	US </a:t>
            </a:r>
            <a:r>
              <a:rPr lang="el-GR" dirty="0"/>
              <a:t>Ελαστικά</a:t>
            </a:r>
            <a:r>
              <a:rPr lang="en-US" dirty="0"/>
              <a:t>	  2</a:t>
            </a:r>
            <a:r>
              <a:rPr lang="el-GR" dirty="0"/>
              <a:t>,</a:t>
            </a:r>
            <a:r>
              <a:rPr lang="en-US" dirty="0"/>
              <a:t>6</a:t>
            </a:r>
          </a:p>
          <a:p>
            <a:pPr eaLnBrk="1" hangingPunct="1">
              <a:spcAft>
                <a:spcPts val="1800"/>
              </a:spcAft>
              <a:buFont typeface="Wingdings" pitchFamily="2" charset="2"/>
              <a:buNone/>
              <a:tabLst>
                <a:tab pos="4114800" algn="dec"/>
              </a:tabLst>
              <a:defRPr/>
            </a:pPr>
            <a:r>
              <a:rPr lang="en-US" dirty="0"/>
              <a:t>	</a:t>
            </a:r>
            <a:r>
              <a:rPr lang="el-GR" dirty="0"/>
              <a:t>Εισπρακτικές εταιρείες</a:t>
            </a:r>
            <a:r>
              <a:rPr lang="en-US" dirty="0"/>
              <a:t>	 9</a:t>
            </a:r>
            <a:r>
              <a:rPr lang="el-GR" dirty="0"/>
              <a:t>,</a:t>
            </a:r>
            <a:r>
              <a:rPr lang="en-US" dirty="0"/>
              <a:t>8</a:t>
            </a:r>
          </a:p>
          <a:p>
            <a:pPr>
              <a:defRPr/>
            </a:pPr>
            <a:r>
              <a:rPr lang="el-GR" sz="2200" dirty="0"/>
              <a:t>Οι εισπρακτικές εταιρείες έχουν τον υψηλότερο βαθμό κινδύνου ανά μονάδα απόδοσης</a:t>
            </a:r>
            <a:r>
              <a:rPr lang="en-US" sz="2200" dirty="0"/>
              <a:t>.</a:t>
            </a:r>
          </a:p>
          <a:p>
            <a:pPr>
              <a:defRPr/>
            </a:pPr>
            <a:r>
              <a:rPr lang="el-GR" sz="2200" dirty="0"/>
              <a:t>Η υψηλή τεχνολογία άν και έχει την υψηλότερη τυπική απόκλιση των αποδόσεων,έχει σχετικά μέσο</a:t>
            </a:r>
            <a:r>
              <a:rPr lang="en-US" sz="2200" dirty="0"/>
              <a:t> CV.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Κατάταξη Κινδύνου κατά Συντελεστή Διακύμανσης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501" y="1351128"/>
            <a:ext cx="7914849" cy="4995081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l-GR" sz="1800" dirty="0"/>
              <a:t>Ο δείκτης </a:t>
            </a:r>
            <a:r>
              <a:rPr lang="en-US" sz="1800" dirty="0"/>
              <a:t>Sharpe</a:t>
            </a:r>
            <a:r>
              <a:rPr lang="el-GR" sz="1800" dirty="0"/>
              <a:t> είναι ένα εναλλακτικό μέτρο του μεμονωμένου κινδύνου</a:t>
            </a:r>
            <a:r>
              <a:rPr lang="en-US" sz="1800" dirty="0"/>
              <a:t>.</a:t>
            </a:r>
            <a:r>
              <a:rPr lang="el-GR" sz="1800" dirty="0"/>
              <a:t>Εξετάζει την υπερβολική απόδοση σε σχέση με το κίνδυνο.</a:t>
            </a:r>
            <a:endParaRPr lang="en-US" sz="1800" dirty="0"/>
          </a:p>
          <a:p>
            <a:pPr lvl="1"/>
            <a:r>
              <a:rPr lang="el-GR" sz="1800" dirty="0"/>
              <a:t>Δείκτης </a:t>
            </a:r>
            <a:r>
              <a:rPr lang="en-US" sz="1800" dirty="0"/>
              <a:t>Sharpe </a:t>
            </a:r>
            <a:r>
              <a:rPr lang="el-GR" sz="1800" dirty="0"/>
              <a:t>Υψηλή Τεχν.</a:t>
            </a:r>
            <a:r>
              <a:rPr lang="en-US" sz="1800" dirty="0"/>
              <a:t> = (9</a:t>
            </a:r>
            <a:r>
              <a:rPr lang="el-GR" sz="1800" dirty="0"/>
              <a:t>,</a:t>
            </a:r>
            <a:r>
              <a:rPr lang="en-US" sz="1800" dirty="0"/>
              <a:t>9% - 3%)/20</a:t>
            </a:r>
            <a:r>
              <a:rPr lang="el-GR" sz="1800" dirty="0"/>
              <a:t>,</a:t>
            </a:r>
            <a:r>
              <a:rPr lang="en-US" sz="1800" dirty="0"/>
              <a:t>0% = 0</a:t>
            </a:r>
            <a:r>
              <a:rPr lang="el-GR" sz="1800" dirty="0"/>
              <a:t>,</a:t>
            </a:r>
            <a:r>
              <a:rPr lang="en-US" sz="1800" dirty="0"/>
              <a:t>345</a:t>
            </a:r>
          </a:p>
          <a:p>
            <a:pPr lvl="1"/>
            <a:r>
              <a:rPr lang="el-GR" sz="1800" dirty="0"/>
              <a:t>Δείκτης </a:t>
            </a:r>
            <a:r>
              <a:rPr lang="en-US" sz="1800" dirty="0"/>
              <a:t>Sharpe US</a:t>
            </a:r>
            <a:r>
              <a:rPr lang="el-GR" sz="1800" dirty="0"/>
              <a:t> Ελαστικά</a:t>
            </a:r>
            <a:r>
              <a:rPr lang="en-US" sz="1800" dirty="0"/>
              <a:t> = (7</a:t>
            </a:r>
            <a:r>
              <a:rPr lang="el-GR" sz="1800" dirty="0"/>
              <a:t>,</a:t>
            </a:r>
            <a:r>
              <a:rPr lang="en-US" sz="1800" dirty="0"/>
              <a:t>3% - 3%)/18</a:t>
            </a:r>
            <a:r>
              <a:rPr lang="el-GR" sz="1800" dirty="0"/>
              <a:t>,</a:t>
            </a:r>
            <a:r>
              <a:rPr lang="en-US" sz="1800" dirty="0"/>
              <a:t>8% = 0</a:t>
            </a:r>
            <a:r>
              <a:rPr lang="el-GR" sz="1800" dirty="0"/>
              <a:t>,</a:t>
            </a:r>
            <a:r>
              <a:rPr lang="en-US" sz="1800" dirty="0"/>
              <a:t>229</a:t>
            </a:r>
          </a:p>
          <a:p>
            <a:pPr lvl="1"/>
            <a:r>
              <a:rPr lang="el-GR" sz="1800" dirty="0"/>
              <a:t>Δείκτης </a:t>
            </a:r>
            <a:r>
              <a:rPr lang="en-US" sz="1800" dirty="0"/>
              <a:t>Sharpe</a:t>
            </a:r>
            <a:r>
              <a:rPr lang="el-GR" sz="1800" dirty="0"/>
              <a:t> χαρτοφυλακίου αγοράς</a:t>
            </a:r>
            <a:r>
              <a:rPr lang="en-US" sz="1800" dirty="0"/>
              <a:t> = (8% - 3%)/15</a:t>
            </a:r>
            <a:r>
              <a:rPr lang="el-GR" sz="1800" dirty="0"/>
              <a:t>,</a:t>
            </a:r>
            <a:r>
              <a:rPr lang="en-US" sz="1800" dirty="0"/>
              <a:t>2% = 0</a:t>
            </a:r>
            <a:r>
              <a:rPr lang="el-GR" sz="1800" dirty="0"/>
              <a:t>,</a:t>
            </a:r>
            <a:r>
              <a:rPr lang="en-US" sz="1800" dirty="0"/>
              <a:t>329</a:t>
            </a:r>
          </a:p>
          <a:p>
            <a:pPr lvl="1"/>
            <a:r>
              <a:rPr lang="el-GR" sz="1800" dirty="0"/>
              <a:t>Δείκτης </a:t>
            </a:r>
            <a:r>
              <a:rPr lang="en-US" sz="1800" dirty="0"/>
              <a:t>Sharpe</a:t>
            </a:r>
            <a:r>
              <a:rPr lang="el-GR" sz="1800" dirty="0"/>
              <a:t> Εισπρ. εταιρ</a:t>
            </a:r>
            <a:r>
              <a:rPr lang="en-US" sz="1800" dirty="0"/>
              <a:t> = (1</a:t>
            </a:r>
            <a:r>
              <a:rPr lang="el-GR" sz="1800" dirty="0"/>
              <a:t>,</a:t>
            </a:r>
            <a:r>
              <a:rPr lang="en-US" sz="1800" dirty="0"/>
              <a:t>2% - 3%)/11</a:t>
            </a:r>
            <a:r>
              <a:rPr lang="el-GR" sz="1800" dirty="0"/>
              <a:t>,</a:t>
            </a:r>
            <a:r>
              <a:rPr lang="en-US" sz="1800" dirty="0"/>
              <a:t>2% =-0.161</a:t>
            </a:r>
          </a:p>
          <a:p>
            <a:pPr lvl="1">
              <a:spcAft>
                <a:spcPts val="1800"/>
              </a:spcAft>
            </a:pPr>
            <a:r>
              <a:rPr lang="el-GR" sz="1800" dirty="0"/>
              <a:t>Δείκτης </a:t>
            </a:r>
            <a:r>
              <a:rPr lang="en-US" sz="1800" dirty="0"/>
              <a:t>Sharpe</a:t>
            </a:r>
            <a:r>
              <a:rPr lang="el-GR" sz="1800" dirty="0"/>
              <a:t> Εντόκων Γραμματίων</a:t>
            </a:r>
            <a:r>
              <a:rPr lang="en-US" sz="1800" dirty="0"/>
              <a:t> = 0.</a:t>
            </a:r>
          </a:p>
          <a:p>
            <a:r>
              <a:rPr lang="el-GR" sz="1800" dirty="0"/>
              <a:t>Η υπερβολική απόδοση είναι η απόδοση του περιουσιακού στοιχείου μείον το ποσοστό χωρίς κίνδυνο</a:t>
            </a:r>
            <a:r>
              <a:rPr lang="en-US" sz="1800" dirty="0"/>
              <a:t>.</a:t>
            </a:r>
          </a:p>
          <a:p>
            <a:r>
              <a:rPr lang="el-GR" sz="1800" dirty="0"/>
              <a:t>Ο Κίνδυνος μετριέται ώς η τυπική απόκλιση της απόδοσης του περιουσιακού στοιχείου</a:t>
            </a:r>
            <a:r>
              <a:rPr lang="en-US" sz="1800" dirty="0"/>
              <a:t>.</a:t>
            </a:r>
          </a:p>
          <a:p>
            <a:r>
              <a:rPr lang="el-GR" sz="1800" dirty="0"/>
              <a:t>Περιουσιακό στοιχείο χωρίς κίνδυνο θα έχει δείκτη </a:t>
            </a:r>
            <a:r>
              <a:rPr lang="en-US" sz="1800" dirty="0"/>
              <a:t>Sharpe= 0.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Δείκτης </a:t>
            </a:r>
            <a:r>
              <a:rPr lang="en-US" dirty="0"/>
              <a:t>Sharpe </a:t>
            </a:r>
          </a:p>
        </p:txBody>
      </p:sp>
    </p:spTree>
    <p:extLst>
      <p:ext uri="{BB962C8B-B14F-4D97-AF65-F5344CB8AC3E}">
        <p14:creationId xmlns:p14="http://schemas.microsoft.com/office/powerpoint/2010/main" val="296259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Κίνδυνος και Απόδοση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CAPM/SML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Κίνδυνος Χαρτοφυλακίου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Μεμονωμένος Κίνσυνος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Στάση του Επενδυτή απέναντι στο Κίνδυνο</a:t>
            </a:r>
            <a:endParaRPr lang="en-US" dirty="0"/>
          </a:p>
        </p:txBody>
      </p:sp>
      <p:sp>
        <p:nvSpPr>
          <p:cNvPr id="3" name="Rectangle 2" descr="Box stating the definition of risk premium. "/>
          <p:cNvSpPr/>
          <p:nvPr/>
        </p:nvSpPr>
        <p:spPr>
          <a:xfrm>
            <a:off x="1283439" y="1968237"/>
            <a:ext cx="6577120" cy="1275240"/>
          </a:xfrm>
          <a:prstGeom prst="rect">
            <a:avLst/>
          </a:prstGeom>
          <a:solidFill>
            <a:srgbClr val="343F5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Ασφάλιστρο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Κινδύνου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η διαφορά μεταξύ της απόδοσης ενός ριψοκίνδυνου περιουσιακού στοιχείου και ενός αβλαβούς περιουσιακού στοιχείου το οποίο χρησιμεύει ώς αποζημίωση για τους επενδυτές για να κατέχουν ασφαλέστερους τίτλους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Rectangle 5" descr="Box stating the definition of risk aversion. "/>
          <p:cNvSpPr/>
          <p:nvPr/>
        </p:nvSpPr>
        <p:spPr>
          <a:xfrm>
            <a:off x="1283439" y="3742334"/>
            <a:ext cx="6577120" cy="1275240"/>
          </a:xfrm>
          <a:prstGeom prst="rect">
            <a:avLst/>
          </a:prstGeom>
          <a:solidFill>
            <a:srgbClr val="343F5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Αποτροπή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Κινδύνου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υποθέτει ότι οι επενδυτές αντιπαθούν το κίνδυνο και απαιτούν υψηλότερα ποσοστά απόδοσης για να τους ενθαρρύνουν και να κατέχουν ασφαλέστερους τίτλους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8867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Άς υποθέσουμε ότι έχει δημιουργηθεί ένα χαρτοφυλάκιο δύο μετοχών $50.000 επενδεδυμένα σε υψηλή τεχνολογία και σε εισπρακτικές εταιρείες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l-GR" dirty="0"/>
              <a:t>Η αναμενόμενη απόδοση ενός χαρτοφυλακίου είναι ο σταθμικός μέσος όρος των αποδόσεων των στοιχείων του χαρτοφυλακίου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l-GR" dirty="0"/>
              <a:t>Η τυπική απόκλιση είναι λίγο πιό δύσκολη και απαιτεί να δημιουργιθεί μία νέα κατανομή πιθανότητας για τις αποδόσεις του χαρτοφυλακίου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Κατασκευή Χαρτοφυλακίου</a:t>
            </a:r>
            <a:r>
              <a:rPr lang="en-US" dirty="0"/>
              <a:t>:</a:t>
            </a:r>
            <a:r>
              <a:rPr lang="el-GR"/>
              <a:t>Κίνδυνος και Απόδοση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Υπολογίζοντας την Αναμενόμενη Απόδοση του Χαρτοφυλακίου</a:t>
            </a:r>
            <a:endParaRPr lang="en-US" dirty="0"/>
          </a:p>
        </p:txBody>
      </p:sp>
      <p:graphicFrame>
        <p:nvGraphicFramePr>
          <p:cNvPr id="4" name="Object 4" descr="Formula used for calculating the portfolio expected return.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30940059"/>
              </p:ext>
            </p:extLst>
          </p:nvPr>
        </p:nvGraphicFramePr>
        <p:xfrm>
          <a:off x="2406650" y="1981200"/>
          <a:ext cx="53213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2082600" imgH="1396800" progId="Equation.3">
                  <p:embed/>
                </p:oleObj>
              </mc:Choice>
              <mc:Fallback>
                <p:oleObj name="Equation" r:id="rId3" imgW="2082600" imgH="1396800" progId="Equation.3">
                  <p:embed/>
                  <p:pic>
                    <p:nvPicPr>
                      <p:cNvPr id="0" name="Picture 10" descr="Formula used for calculating the portfolio expected return.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1981200"/>
                        <a:ext cx="5321300" cy="356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7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Μία Εναλλακτική Μέθοδος για τον Υπολογισμό της Αναμενόμενης Απόδοσης του Χαρτοφυλακίου</a:t>
            </a:r>
            <a:endParaRPr lang="en-US" dirty="0"/>
          </a:p>
        </p:txBody>
      </p:sp>
      <p:pic>
        <p:nvPicPr>
          <p:cNvPr id="4" name="Content Placeholder 3" descr="Table illustrating an alternative method for determining Portfolio Expected Return."/>
          <p:cNvPicPr>
            <a:picLocks noGrp="1" noChangeAspect="1"/>
          </p:cNvPicPr>
          <p:nvPr>
            <p:ph idx="4294967295"/>
          </p:nvPr>
        </p:nvPicPr>
        <p:blipFill>
          <a:blip r:embed="rId3">
            <a:duotone>
              <a:prstClr val="black"/>
              <a:srgbClr val="343F52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6436" y="1664179"/>
            <a:ext cx="7731125" cy="3140075"/>
          </a:xfrm>
          <a:prstGeom prst="rect">
            <a:avLst/>
          </a:prstGeom>
        </p:spPr>
      </p:pic>
      <p:graphicFrame>
        <p:nvGraphicFramePr>
          <p:cNvPr id="5" name="Object 75" descr="Formula contains numbers from the table above to demonstrate an alternative method for calculating Portfolio Expected Return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943433"/>
              </p:ext>
            </p:extLst>
          </p:nvPr>
        </p:nvGraphicFramePr>
        <p:xfrm>
          <a:off x="1698171" y="5210302"/>
          <a:ext cx="5437431" cy="851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2514600" imgH="393480" progId="Equation.3">
                  <p:embed/>
                </p:oleObj>
              </mc:Choice>
              <mc:Fallback>
                <p:oleObj name="Equation" r:id="rId4" imgW="2514600" imgH="393480" progId="Equation.3">
                  <p:embed/>
                  <p:pic>
                    <p:nvPicPr>
                      <p:cNvPr id="0" name="Picture 10" descr="Formula contains numbers from the table above to demonstrate an alternative method for calculating Portfolio Expected Retur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171" y="5210302"/>
                        <a:ext cx="5437431" cy="851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Υπολογίζοντας τη Τυπική Απόκλιση του Χαρτοφυλακίου και το</a:t>
            </a:r>
            <a:r>
              <a:rPr lang="en-US" dirty="0"/>
              <a:t> CV</a:t>
            </a:r>
          </a:p>
        </p:txBody>
      </p:sp>
      <p:graphicFrame>
        <p:nvGraphicFramePr>
          <p:cNvPr id="4" name="Object 4" descr="Formula worked out to demonstrate how to calculate Porfolio Standard Deviation and CV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581098"/>
              </p:ext>
            </p:extLst>
          </p:nvPr>
        </p:nvGraphicFramePr>
        <p:xfrm>
          <a:off x="1814453" y="1590178"/>
          <a:ext cx="5515091" cy="4289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2057400" imgH="1600200" progId="Equation.3">
                  <p:embed/>
                </p:oleObj>
              </mc:Choice>
              <mc:Fallback>
                <p:oleObj name="Equation" r:id="rId3" imgW="2057400" imgH="1600200" progId="Equation.3">
                  <p:embed/>
                  <p:pic>
                    <p:nvPicPr>
                      <p:cNvPr id="0" name="Picture 10" descr="Formula worked out to demonstrate how to calculate Porfolio Standard Deviation and CV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453" y="1590178"/>
                        <a:ext cx="5515091" cy="4289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9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σ</a:t>
            </a:r>
            <a:r>
              <a:rPr lang="en-US" baseline="-25000" dirty="0"/>
              <a:t>p</a:t>
            </a:r>
            <a:r>
              <a:rPr lang="en-US" dirty="0"/>
              <a:t> = 4</a:t>
            </a:r>
            <a:r>
              <a:rPr lang="el-GR" dirty="0"/>
              <a:t>,</a:t>
            </a:r>
            <a:r>
              <a:rPr lang="en-US" dirty="0"/>
              <a:t>6% </a:t>
            </a:r>
            <a:r>
              <a:rPr lang="el-GR" dirty="0"/>
              <a:t>είναι αρκετά χαμηλότερο από το</a:t>
            </a:r>
            <a:r>
              <a:rPr lang="en-US" dirty="0"/>
              <a:t> </a:t>
            </a:r>
            <a:r>
              <a:rPr lang="en-US" dirty="0" err="1"/>
              <a:t>σ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l-GR" dirty="0"/>
              <a:t>και γιά τις δύο μετοχές</a:t>
            </a:r>
            <a:r>
              <a:rPr lang="en-US" dirty="0"/>
              <a:t> (σ</a:t>
            </a:r>
            <a:r>
              <a:rPr lang="el-GR" baseline="-25000" dirty="0"/>
              <a:t>ΥΤ</a:t>
            </a:r>
            <a:r>
              <a:rPr lang="en-US" dirty="0"/>
              <a:t> = 20</a:t>
            </a:r>
            <a:r>
              <a:rPr lang="el-GR" dirty="0"/>
              <a:t>,</a:t>
            </a:r>
            <a:r>
              <a:rPr lang="en-US" dirty="0"/>
              <a:t>0%; σ</a:t>
            </a:r>
            <a:r>
              <a:rPr lang="el-GR" baseline="-25000" dirty="0"/>
              <a:t>ΕΙΣΠ</a:t>
            </a:r>
            <a:r>
              <a:rPr lang="en-US" dirty="0"/>
              <a:t> = 11</a:t>
            </a:r>
            <a:r>
              <a:rPr lang="el-GR" dirty="0"/>
              <a:t>,</a:t>
            </a:r>
            <a:r>
              <a:rPr lang="en-US" dirty="0"/>
              <a:t>2%).</a:t>
            </a:r>
          </a:p>
          <a:p>
            <a:pPr>
              <a:spcAft>
                <a:spcPts val="1800"/>
              </a:spcAft>
            </a:pPr>
            <a:r>
              <a:rPr lang="en-US" dirty="0"/>
              <a:t>σ</a:t>
            </a:r>
            <a:r>
              <a:rPr lang="en-US" baseline="-25000" dirty="0"/>
              <a:t>p</a:t>
            </a:r>
            <a:r>
              <a:rPr lang="en-US" dirty="0"/>
              <a:t> = 4</a:t>
            </a:r>
            <a:r>
              <a:rPr lang="el-GR" dirty="0"/>
              <a:t>,</a:t>
            </a:r>
            <a:r>
              <a:rPr lang="en-US" dirty="0"/>
              <a:t>6% </a:t>
            </a:r>
            <a:r>
              <a:rPr lang="el-GR" dirty="0"/>
              <a:t>είναι χαμηλότερο από το μέσο σταθμικό της υψηλής τεχν.και των εισπρακτικών</a:t>
            </a:r>
            <a:r>
              <a:rPr lang="en-US" dirty="0"/>
              <a:t> σ (15</a:t>
            </a:r>
            <a:r>
              <a:rPr lang="el-GR" dirty="0"/>
              <a:t>,</a:t>
            </a:r>
            <a:r>
              <a:rPr lang="en-US" dirty="0"/>
              <a:t>6%).</a:t>
            </a:r>
          </a:p>
          <a:p>
            <a:pPr>
              <a:spcAft>
                <a:spcPts val="1800"/>
              </a:spcAft>
            </a:pPr>
            <a:r>
              <a:rPr lang="el-GR" dirty="0"/>
              <a:t>Επομένως,το χαρτοφυλάκιο παρέχει τη μέση απόδοση των συστατικών μετοχών, αλλά χαμηλότερη από το μέσο κίνδυνο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</a:pPr>
            <a:r>
              <a:rPr lang="el-GR" dirty="0"/>
              <a:t>Γιατί</a:t>
            </a:r>
            <a:r>
              <a:rPr lang="en-US" dirty="0"/>
              <a:t>;</a:t>
            </a:r>
            <a:r>
              <a:rPr lang="el-GR" dirty="0"/>
              <a:t> Αρνητική συσχέτιση μεταξύ των μετοχών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Σχόλια Αναφορικά με τα Μέτρα Κινδύνου του Χαρτοφυλακίου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σ ~35% </a:t>
            </a:r>
            <a:r>
              <a:rPr lang="el-GR" dirty="0"/>
              <a:t>γιά μία μέση μετοχή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</a:pPr>
            <a:r>
              <a:rPr lang="el-GR" dirty="0"/>
              <a:t>Οι περισσότερες μετοχές έχουν θετική</a:t>
            </a:r>
            <a:r>
              <a:rPr lang="en-US" dirty="0"/>
              <a:t> (</a:t>
            </a:r>
            <a:r>
              <a:rPr lang="el-GR" dirty="0"/>
              <a:t>άν και όχι τέλεια</a:t>
            </a:r>
            <a:r>
              <a:rPr lang="en-US" dirty="0"/>
              <a:t>) </a:t>
            </a:r>
            <a:r>
              <a:rPr lang="el-GR" dirty="0"/>
              <a:t>συσχέτιση με την αγορά</a:t>
            </a:r>
            <a:r>
              <a:rPr lang="en-US" dirty="0"/>
              <a:t> (</a:t>
            </a:r>
            <a:r>
              <a:rPr lang="el-GR" dirty="0"/>
              <a:t>π</a:t>
            </a:r>
            <a:r>
              <a:rPr lang="en-US" dirty="0"/>
              <a:t>.</a:t>
            </a:r>
            <a:r>
              <a:rPr lang="el-GR" dirty="0"/>
              <a:t>χ</a:t>
            </a:r>
            <a:r>
              <a:rPr lang="en-US" dirty="0"/>
              <a:t>., ρ </a:t>
            </a:r>
            <a:r>
              <a:rPr lang="el-GR" dirty="0"/>
              <a:t>μεταξύ</a:t>
            </a:r>
            <a:r>
              <a:rPr lang="en-US" dirty="0"/>
              <a:t> 0 </a:t>
            </a:r>
            <a:r>
              <a:rPr lang="el-GR" dirty="0"/>
              <a:t>και</a:t>
            </a:r>
            <a:r>
              <a:rPr lang="en-US" dirty="0"/>
              <a:t> 1).</a:t>
            </a:r>
          </a:p>
          <a:p>
            <a:pPr>
              <a:spcAft>
                <a:spcPts val="1800"/>
              </a:spcAft>
            </a:pPr>
            <a:r>
              <a:rPr lang="el-GR" dirty="0"/>
              <a:t>Ο συνδυασμός μετοχών σε ένα χαρτοφυλάκιο γενικά μειώνει το κίνδυνο</a:t>
            </a:r>
            <a:r>
              <a:rPr lang="en-US" dirty="0"/>
              <a:t>. </a:t>
            </a:r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Γενικά Σχόλια Αναφορικά με το Κίνδυνο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Κατανομή Αποδόσεων για Δύο Μετοχές με Τέλεια Αρνητική Συσχέτιση </a:t>
            </a:r>
            <a:r>
              <a:rPr lang="en-US" dirty="0"/>
              <a:t> (</a:t>
            </a:r>
            <a:r>
              <a:rPr lang="el-GR" dirty="0"/>
              <a:t>ρ</a:t>
            </a:r>
            <a:r>
              <a:rPr lang="en-US" dirty="0"/>
              <a:t> = -1.0)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13F856B-F1BE-4B93-A882-B50A5B19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727"/>
            <a:ext cx="9144000" cy="407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Κατανομή Αποδόσεων για Δύο Μετοχές με Τέλεια Θετική Συσχέτιση</a:t>
            </a:r>
            <a:r>
              <a:rPr lang="en-US" dirty="0"/>
              <a:t> (</a:t>
            </a:r>
            <a:r>
              <a:rPr lang="el-GR" dirty="0"/>
              <a:t>ρ</a:t>
            </a:r>
            <a:r>
              <a:rPr lang="en-US" dirty="0"/>
              <a:t> = 1.0)</a:t>
            </a:r>
          </a:p>
        </p:txBody>
      </p:sp>
      <p:grpSp>
        <p:nvGrpSpPr>
          <p:cNvPr id="4" name="Group 47" descr="Graphs illustrating Stock M returns distribution for two perfectly positively correlated stocks (p = 1.0)."/>
          <p:cNvGrpSpPr>
            <a:grpSpLocks/>
          </p:cNvGrpSpPr>
          <p:nvPr/>
        </p:nvGrpSpPr>
        <p:grpSpPr bwMode="auto">
          <a:xfrm>
            <a:off x="557401" y="1878865"/>
            <a:ext cx="2813050" cy="3400427"/>
            <a:chOff x="258" y="1520"/>
            <a:chExt cx="1772" cy="214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784" y="1520"/>
              <a:ext cx="8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Μετοχή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58" y="1845"/>
              <a:ext cx="1772" cy="1817"/>
              <a:chOff x="258" y="1845"/>
              <a:chExt cx="1772" cy="1817"/>
            </a:xfrm>
          </p:grpSpPr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H="1">
                <a:off x="591" y="1873"/>
                <a:ext cx="428" cy="1789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>
                <a:off x="1020" y="1873"/>
                <a:ext cx="195" cy="1513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 flipH="1">
                <a:off x="1212" y="2019"/>
                <a:ext cx="434" cy="1376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>
                <a:off x="1647" y="2019"/>
                <a:ext cx="239" cy="431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258" y="1845"/>
                <a:ext cx="1772" cy="1805"/>
                <a:chOff x="258" y="1845"/>
                <a:chExt cx="1772" cy="1805"/>
              </a:xfrm>
            </p:grpSpPr>
            <p:sp>
              <p:nvSpPr>
                <p:cNvPr id="12" name="Line 13"/>
                <p:cNvSpPr>
                  <a:spLocks noChangeShapeType="1"/>
                </p:cNvSpPr>
                <p:nvPr/>
              </p:nvSpPr>
              <p:spPr bwMode="auto">
                <a:xfrm>
                  <a:off x="568" y="1923"/>
                  <a:ext cx="0" cy="17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" name="Line 14"/>
                <p:cNvSpPr>
                  <a:spLocks noChangeShapeType="1"/>
                </p:cNvSpPr>
                <p:nvPr/>
              </p:nvSpPr>
              <p:spPr bwMode="auto">
                <a:xfrm>
                  <a:off x="569" y="2930"/>
                  <a:ext cx="146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" name="Rectangle 15"/>
                <p:cNvSpPr>
                  <a:spLocks noChangeArrowheads="1"/>
                </p:cNvSpPr>
                <p:nvPr/>
              </p:nvSpPr>
              <p:spPr bwMode="auto">
                <a:xfrm>
                  <a:off x="360" y="2805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2000" b="1" dirty="0"/>
                    <a:t>0</a:t>
                  </a:r>
                </a:p>
              </p:txBody>
            </p:sp>
            <p:sp>
              <p:nvSpPr>
                <p:cNvPr id="15" name="Rectangle 16"/>
                <p:cNvSpPr>
                  <a:spLocks noChangeArrowheads="1"/>
                </p:cNvSpPr>
                <p:nvPr/>
              </p:nvSpPr>
              <p:spPr bwMode="auto">
                <a:xfrm>
                  <a:off x="258" y="2277"/>
                  <a:ext cx="2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2000" b="1" dirty="0"/>
                    <a:t>15</a:t>
                  </a:r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58" y="1845"/>
                  <a:ext cx="2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2000" b="1" dirty="0"/>
                    <a:t>25</a:t>
                  </a:r>
                </a:p>
              </p:txBody>
            </p:sp>
            <p:sp>
              <p:nvSpPr>
                <p:cNvPr id="17" name="Line 18"/>
                <p:cNvSpPr>
                  <a:spLocks noChangeShapeType="1"/>
                </p:cNvSpPr>
                <p:nvPr/>
              </p:nvSpPr>
              <p:spPr bwMode="auto">
                <a:xfrm>
                  <a:off x="569" y="2450"/>
                  <a:ext cx="13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" name="Rectangle 19"/>
                <p:cNvSpPr>
                  <a:spLocks noChangeArrowheads="1"/>
                </p:cNvSpPr>
                <p:nvPr/>
              </p:nvSpPr>
              <p:spPr bwMode="auto">
                <a:xfrm>
                  <a:off x="258" y="3381"/>
                  <a:ext cx="34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2000" b="1" dirty="0"/>
                    <a:t>-10</a:t>
                  </a:r>
                </a:p>
              </p:txBody>
            </p:sp>
          </p:grpSp>
        </p:grpSp>
      </p:grpSp>
      <p:grpSp>
        <p:nvGrpSpPr>
          <p:cNvPr id="19" name="Group 45" descr="Graphs illustrating Stock M' returns distribution for two perfectly positively correlated stocks (p = 1.0)."/>
          <p:cNvGrpSpPr>
            <a:grpSpLocks/>
          </p:cNvGrpSpPr>
          <p:nvPr/>
        </p:nvGrpSpPr>
        <p:grpSpPr bwMode="auto">
          <a:xfrm>
            <a:off x="3246628" y="1862990"/>
            <a:ext cx="2657476" cy="3397250"/>
            <a:chOff x="1952" y="1510"/>
            <a:chExt cx="1674" cy="2140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432" y="1510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Μετοχή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M’</a:t>
              </a:r>
            </a:p>
          </p:txBody>
        </p: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952" y="1861"/>
              <a:ext cx="1674" cy="1789"/>
              <a:chOff x="1952" y="1861"/>
              <a:chExt cx="1674" cy="1789"/>
            </a:xfrm>
          </p:grpSpPr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279" y="1949"/>
                <a:ext cx="0" cy="17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2283" y="2941"/>
                <a:ext cx="13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2086" y="2817"/>
                <a:ext cx="20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 b="1" dirty="0"/>
                  <a:t>0</a:t>
                </a:r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1994" y="2298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 b="1" dirty="0"/>
                  <a:t>15</a:t>
                </a:r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1994" y="1873"/>
                <a:ext cx="2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 b="1" dirty="0"/>
                  <a:t>25</a:t>
                </a:r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2283" y="2469"/>
                <a:ext cx="125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1952" y="3384"/>
                <a:ext cx="34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2000" b="1" dirty="0"/>
                  <a:t>-10</a:t>
                </a:r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 flipH="1">
                <a:off x="2296" y="1867"/>
                <a:ext cx="404" cy="17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2702" y="1861"/>
                <a:ext cx="179" cy="153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 flipH="1">
                <a:off x="2880" y="2019"/>
                <a:ext cx="418" cy="13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3302" y="2019"/>
                <a:ext cx="231" cy="4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3" name="Group 46" descr="Graphs illustrating Portfolio MM' returns distribution for two perfectly positively correlated stocks (p = 1.0)."/>
          <p:cNvGrpSpPr>
            <a:grpSpLocks/>
          </p:cNvGrpSpPr>
          <p:nvPr/>
        </p:nvGrpSpPr>
        <p:grpSpPr bwMode="auto">
          <a:xfrm>
            <a:off x="5939027" y="1866165"/>
            <a:ext cx="3000376" cy="3419475"/>
            <a:chOff x="3648" y="1512"/>
            <a:chExt cx="1890" cy="2154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047" y="1512"/>
              <a:ext cx="149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l-GR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Χαρτοφυλάκιο</a:t>
              </a:r>
              <a:r>
                <a:rPr lang="en-US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MM’</a:t>
              </a: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958" y="1935"/>
              <a:ext cx="0" cy="17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3959" y="2944"/>
              <a:ext cx="13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749" y="281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 dirty="0"/>
                <a:t>0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648" y="2291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 dirty="0"/>
                <a:t>15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648" y="1858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 dirty="0"/>
                <a:t>25</a:t>
              </a: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959" y="2464"/>
              <a:ext cx="1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648" y="3396"/>
              <a:ext cx="3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 dirty="0"/>
                <a:t>-10</a:t>
              </a: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H="1">
              <a:off x="3973" y="1824"/>
              <a:ext cx="462" cy="1842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4430" y="1824"/>
              <a:ext cx="216" cy="1548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H="1">
              <a:off x="4647" y="2006"/>
              <a:ext cx="420" cy="1376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5068" y="2006"/>
              <a:ext cx="253" cy="439"/>
            </a:xfrm>
            <a:prstGeom prst="line">
              <a:avLst/>
            </a:prstGeom>
            <a:noFill/>
            <a:ln w="25400">
              <a:solidFill>
                <a:schemeClr val="accent5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99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Μερική Συσχέτιση</a:t>
            </a:r>
            <a:r>
              <a:rPr lang="en-US" dirty="0"/>
              <a:t>, </a:t>
            </a:r>
            <a:r>
              <a:rPr lang="el-GR" dirty="0"/>
              <a:t>ρ</a:t>
            </a:r>
            <a:r>
              <a:rPr lang="en-US" dirty="0"/>
              <a:t> = +0.35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0929D0F-2F57-4042-9FBA-3FEB8FB6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317"/>
            <a:ext cx="9144000" cy="374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Δύο μορφές επενδυτικού κινδύνου</a:t>
            </a:r>
            <a:endParaRPr lang="en-US" dirty="0"/>
          </a:p>
          <a:p>
            <a:pPr lvl="1"/>
            <a:r>
              <a:rPr lang="el-GR" dirty="0"/>
              <a:t>Μοεμονωμένος κίνδυνος</a:t>
            </a:r>
            <a:endParaRPr lang="en-US" dirty="0"/>
          </a:p>
          <a:p>
            <a:pPr lvl="1"/>
            <a:r>
              <a:rPr lang="el-GR" dirty="0"/>
              <a:t>Κίνδυνος χαρτοφυλακίου</a:t>
            </a:r>
            <a:endParaRPr lang="en-US" dirty="0"/>
          </a:p>
          <a:p>
            <a:r>
              <a:rPr lang="el-GR" dirty="0"/>
              <a:t>Ο επενδυτικός κίνδυνος συσχετίζεται με τη πιθανότητα κέρδους χαμηλής ή αρνητικής πραγματικής απόδοσης</a:t>
            </a:r>
            <a:r>
              <a:rPr lang="en-US" dirty="0"/>
              <a:t>.</a:t>
            </a:r>
          </a:p>
          <a:p>
            <a:r>
              <a:rPr lang="el-GR" dirty="0"/>
              <a:t>Όσο μεγαλύτερη είναι η πιθανότητα χαμηλότερων ή αρνητικών αποδόσεων από τις αναμενόμενες,τόσο πιό επικίνδυνη είναι η επένδυση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Τί είναι ο Επενδυτικός Κίνδυνος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81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Calibri"/>
              </a:rPr>
              <a:t>Το σ</a:t>
            </a:r>
            <a:r>
              <a:rPr lang="en-US" baseline="-25000" dirty="0">
                <a:latin typeface="Calibri"/>
              </a:rPr>
              <a:t>p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 μειώνεται καθώς προστίθενται νέες μετοχές επειδή δεν θα συσχετισθούν τέλεια με το υπάρχον χαρτοφυλάκιο</a:t>
            </a:r>
            <a:r>
              <a:rPr lang="en-US" dirty="0">
                <a:latin typeface="Calibri"/>
              </a:rPr>
              <a:t>.</a:t>
            </a:r>
          </a:p>
          <a:p>
            <a:r>
              <a:rPr lang="el-GR" dirty="0">
                <a:latin typeface="Calibri"/>
              </a:rPr>
              <a:t>Η αναμενόμενη απόδοση του χαρτοφυλακίου θα παραμείνει σχετικά σταθερή</a:t>
            </a:r>
            <a:r>
              <a:rPr lang="en-US" dirty="0">
                <a:latin typeface="Calibri"/>
              </a:rPr>
              <a:t>.</a:t>
            </a:r>
          </a:p>
          <a:p>
            <a:r>
              <a:rPr lang="el-GR" dirty="0">
                <a:latin typeface="Calibri"/>
              </a:rPr>
              <a:t>Τελικά,τα οφέλη της διαφοροποίησης από τη συμμετοχή νέων μετοχών εμφανίζονται </a:t>
            </a:r>
            <a:r>
              <a:rPr lang="en-US" dirty="0">
                <a:latin typeface="Calibri"/>
              </a:rPr>
              <a:t>(</a:t>
            </a:r>
            <a:r>
              <a:rPr lang="el-GR" dirty="0">
                <a:latin typeface="Calibri"/>
              </a:rPr>
              <a:t>μετά από 40 μετοχές</a:t>
            </a:r>
            <a:r>
              <a:rPr lang="en-US" dirty="0">
                <a:latin typeface="Calibri"/>
              </a:rPr>
              <a:t>),</a:t>
            </a:r>
            <a:r>
              <a:rPr lang="el-GR" dirty="0">
                <a:latin typeface="Calibri"/>
              </a:rPr>
              <a:t>και για μεγάλα χαρτοφυλάκια μετοχών</a:t>
            </a:r>
            <a:r>
              <a:rPr lang="en-US" dirty="0">
                <a:latin typeface="Calibri"/>
              </a:rPr>
              <a:t>,</a:t>
            </a:r>
            <a:r>
              <a:rPr lang="el-GR" dirty="0">
                <a:latin typeface="Calibri"/>
              </a:rPr>
              <a:t>το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σ</a:t>
            </a:r>
            <a:r>
              <a:rPr lang="en-US" baseline="-25000" dirty="0">
                <a:latin typeface="Calibri"/>
              </a:rPr>
              <a:t>p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τείνει</a:t>
            </a:r>
            <a:r>
              <a:rPr lang="en-US" dirty="0">
                <a:latin typeface="Calibri"/>
              </a:rPr>
              <a:t> </a:t>
            </a:r>
            <a:r>
              <a:rPr lang="el-GR" dirty="0">
                <a:latin typeface="Calibri"/>
              </a:rPr>
              <a:t>να συγκλίνει στο</a:t>
            </a:r>
            <a:r>
              <a:rPr lang="en-US" dirty="0">
                <a:latin typeface="Calibri"/>
              </a:rPr>
              <a:t> </a:t>
            </a:r>
            <a:r>
              <a:rPr lang="en-US" dirty="0">
                <a:latin typeface="Calibri"/>
                <a:sym typeface="Symbol" panose="05050102010706020507" pitchFamily="18" charset="2"/>
              </a:rPr>
              <a:t></a:t>
            </a:r>
            <a:r>
              <a:rPr lang="en-US" dirty="0">
                <a:latin typeface="Calibri"/>
              </a:rPr>
              <a:t> 20%. </a:t>
            </a:r>
          </a:p>
          <a:p>
            <a:endParaRPr lang="en-US" dirty="0">
              <a:latin typeface="Calibri"/>
            </a:endParaRPr>
          </a:p>
          <a:p>
            <a:endParaRPr lang="en-US" dirty="0">
              <a:latin typeface="Calibri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261" y="177421"/>
            <a:ext cx="8985739" cy="818866"/>
          </a:xfrm>
        </p:spPr>
        <p:txBody>
          <a:bodyPr>
            <a:normAutofit fontScale="90000"/>
          </a:bodyPr>
          <a:lstStyle/>
          <a:p>
            <a:r>
              <a:rPr lang="el-GR" dirty="0"/>
              <a:t>Δημιουργία ενός Χαρτοφυλακίου</a:t>
            </a:r>
            <a:r>
              <a:rPr lang="en-US" dirty="0"/>
              <a:t>:</a:t>
            </a:r>
            <a:r>
              <a:rPr lang="el-GR" dirty="0"/>
              <a:t>Ξεκινώντας με Μία Μετοχή και Προσθήκη Τυχαίων Μετοχών στο Χαρτοφυλάκιο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B7115C92-E284-46F3-AFD1-007DD8D97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76" y="135221"/>
            <a:ext cx="8273847" cy="658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796506"/>
            <a:ext cx="7886700" cy="3380457"/>
          </a:xfrm>
        </p:spPr>
        <p:txBody>
          <a:bodyPr/>
          <a:lstStyle/>
          <a:p>
            <a:r>
              <a:rPr lang="el-GR" dirty="0"/>
              <a:t>Κίνδυνος Αγοράς</a:t>
            </a:r>
            <a:r>
              <a:rPr lang="en-US" dirty="0"/>
              <a:t>:</a:t>
            </a:r>
            <a:r>
              <a:rPr lang="el-GR" dirty="0"/>
              <a:t>μέρος του μεμονωμένου κινδύνου ενός περιουσιακού στοιχείου που δεν μπορεί να εξαληφθεί μέσω της διαφοροποίησης</a:t>
            </a:r>
            <a:r>
              <a:rPr lang="en-US" dirty="0"/>
              <a:t>. </a:t>
            </a:r>
            <a:r>
              <a:rPr lang="el-GR" dirty="0"/>
              <a:t>Μετράται με το βήτα</a:t>
            </a:r>
            <a:r>
              <a:rPr lang="en-US" dirty="0"/>
              <a:t>.</a:t>
            </a:r>
          </a:p>
          <a:p>
            <a:r>
              <a:rPr lang="el-GR" dirty="0"/>
              <a:t>Διαφοροποιήσιμος Κίνδυνος</a:t>
            </a:r>
            <a:r>
              <a:rPr lang="en-US" dirty="0"/>
              <a:t>:</a:t>
            </a:r>
            <a:r>
              <a:rPr lang="el-GR" dirty="0"/>
              <a:t>μέρος του μεμονωμένου κινδύνου ενός περιουσιακού στοιχείου που μπορεί να εξαλειφθεί με τη κατάλληλη διαφοροποίηση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Κατανομή Πηγών Κινδύνου</a:t>
            </a:r>
            <a:endParaRPr lang="en-US" dirty="0"/>
          </a:p>
        </p:txBody>
      </p:sp>
      <p:sp>
        <p:nvSpPr>
          <p:cNvPr id="5" name="Rectangle 4" descr="Formula for calculating stand-alone risk. "/>
          <p:cNvSpPr/>
          <p:nvPr/>
        </p:nvSpPr>
        <p:spPr>
          <a:xfrm>
            <a:off x="1283439" y="1590975"/>
            <a:ext cx="6577120" cy="770906"/>
          </a:xfrm>
          <a:prstGeom prst="rect">
            <a:avLst/>
          </a:prstGeom>
          <a:solidFill>
            <a:srgbClr val="343F5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  <a:defRPr/>
            </a:pP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Μεμονωμένος Κίνδυνος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Κίνδυνος Αγοράς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Διαφοροποιημένος Κίνδυνος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9558" y="1228299"/>
            <a:ext cx="7955792" cy="5240739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Εάν ένας επενδυτής επιλέξει να κατέχει ένα χαρτοφυλάκιο μετοχών (δεν διαφοροποιείται) θα αποζημιωθεί για τον επί πλέον κίνδυνο που θα αναλάβει</a:t>
            </a:r>
            <a:r>
              <a:rPr lang="en-US" dirty="0"/>
              <a:t>;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l-GR" dirty="0"/>
              <a:t>ΟΧΙ</a:t>
            </a:r>
            <a:r>
              <a:rPr lang="en-US" dirty="0"/>
              <a:t>!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l-GR" dirty="0"/>
              <a:t>Ο μεμονωμένος κίνδυνος δεν είναι σημαντικός για ένα καλά διαφοροποιημένο επενδυτή</a:t>
            </a:r>
            <a:r>
              <a:rPr lang="en-US" dirty="0"/>
              <a:t>.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l-GR" dirty="0"/>
              <a:t>Οι λογικοί επενδυτές που αποφεύγουν το κίνδυνο ασχολούνται με το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n-US" baseline="-25000" dirty="0"/>
              <a:t>p</a:t>
            </a:r>
            <a:r>
              <a:rPr lang="en-US" dirty="0"/>
              <a:t>,</a:t>
            </a:r>
            <a:r>
              <a:rPr lang="el-GR" dirty="0"/>
              <a:t>το οποίο βασίζεται στο κίνδυνο της αγοράς</a:t>
            </a:r>
            <a:r>
              <a:rPr lang="en-US" dirty="0"/>
              <a:t>.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l-GR" dirty="0"/>
              <a:t>Μπορεί να υπάρχει μία μόνο τιμή (η απόδοση της αγοράς) για ένα δεδομένο περιουσιακό στοιχείο</a:t>
            </a:r>
            <a:r>
              <a:rPr lang="en-US" dirty="0"/>
              <a:t>.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l-GR" dirty="0"/>
              <a:t>Καμμία αποζημίωση δεν πρέπει να κερδίζεται για τη κατοχή περιττού διαφοροποιημένου κινδύνου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Αποτυχία Διαφοροποίησης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2263" y="1405719"/>
            <a:ext cx="7983087" cy="5076967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l-GR" dirty="0"/>
              <a:t>Μοντέλο κινδύνου σύνδεσης με τις απαιτούμενες αποδόσεις.Το </a:t>
            </a:r>
            <a:r>
              <a:rPr lang="en-US" dirty="0"/>
              <a:t>CAPM</a:t>
            </a:r>
            <a:r>
              <a:rPr lang="el-GR" dirty="0"/>
              <a:t> υοαγορεύει ότι υπάρχει μιά Γραμμή Αγοράς Ασφαλείας (</a:t>
            </a:r>
            <a:r>
              <a:rPr lang="en-US" dirty="0"/>
              <a:t>SML)</a:t>
            </a:r>
            <a:r>
              <a:rPr lang="el-GR" dirty="0"/>
              <a:t> που δηλώνει ότι η απαιτούμενη απόδοση μιάς μετοχής ισούται με την απόδοση άνευ κινδύνου πλέον ένα ασφάλιστρο κινδύνου που αντικατοπτρίζει το κίνδυνο της μετοχής μετά από τη διαφοροποίηση</a:t>
            </a:r>
            <a:r>
              <a:rPr lang="en-US" dirty="0"/>
              <a:t>.</a:t>
            </a:r>
          </a:p>
          <a:p>
            <a:pPr algn="ctr">
              <a:spcAft>
                <a:spcPts val="1800"/>
              </a:spcAft>
              <a:buNone/>
              <a:defRPr/>
            </a:pPr>
            <a:r>
              <a:rPr lang="en-US" dirty="0" err="1">
                <a:solidFill>
                  <a:srgbClr val="000000"/>
                </a:solidFill>
              </a:rPr>
              <a:t>r</a:t>
            </a:r>
            <a:r>
              <a:rPr lang="en-US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000000"/>
                </a:solidFill>
              </a:rPr>
              <a:t>r</a:t>
            </a:r>
            <a:r>
              <a:rPr lang="en-US" baseline="-25000" dirty="0" err="1">
                <a:solidFill>
                  <a:srgbClr val="000000"/>
                </a:solidFill>
              </a:rPr>
              <a:t>RF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+ (</a:t>
            </a:r>
            <a:r>
              <a:rPr lang="en-US" dirty="0" err="1">
                <a:solidFill>
                  <a:srgbClr val="000000"/>
                </a:solidFill>
              </a:rPr>
              <a:t>r</a:t>
            </a:r>
            <a:r>
              <a:rPr lang="en-US" baseline="-25000" dirty="0" err="1">
                <a:solidFill>
                  <a:srgbClr val="000000"/>
                </a:solidFill>
              </a:rPr>
              <a:t>M</a:t>
            </a:r>
            <a:r>
              <a:rPr lang="en-US" baseline="-25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dirty="0" err="1">
                <a:solidFill>
                  <a:srgbClr val="000000"/>
                </a:solidFill>
              </a:rPr>
              <a:t>r</a:t>
            </a:r>
            <a:r>
              <a:rPr lang="en-US" baseline="-25000" dirty="0" err="1">
                <a:solidFill>
                  <a:srgbClr val="000000"/>
                </a:solidFill>
              </a:rPr>
              <a:t>RF</a:t>
            </a:r>
            <a:r>
              <a:rPr lang="en-US" dirty="0">
                <a:solidFill>
                  <a:srgbClr val="000000"/>
                </a:solidFill>
              </a:rPr>
              <a:t>)b</a:t>
            </a:r>
            <a:r>
              <a:rPr lang="en-US" baseline="-25000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ts val="1800"/>
              </a:spcAft>
              <a:defRPr/>
            </a:pPr>
            <a:r>
              <a:rPr lang="el-GR" dirty="0"/>
              <a:t>Βασικό συμπέρασμα</a:t>
            </a:r>
            <a:r>
              <a:rPr lang="en-US" dirty="0"/>
              <a:t>:</a:t>
            </a:r>
            <a:r>
              <a:rPr lang="el-GR" dirty="0"/>
              <a:t>η σχετική επικινδυνότητα μιάς μετοχής είναι η συμβολή της στην επικινδυνότητα ενός καλά διαφοροποιημένου χαρτοφυλακίου 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Αποτίμησης Περιουσιακών Στοιχείων</a:t>
            </a:r>
            <a:r>
              <a:rPr lang="en-US" dirty="0"/>
              <a:t> (CAPM)</a:t>
            </a:r>
          </a:p>
        </p:txBody>
      </p:sp>
    </p:spTree>
    <p:extLst>
      <p:ext uri="{BB962C8B-B14F-4D97-AF65-F5344CB8AC3E}">
        <p14:creationId xmlns:p14="http://schemas.microsoft.com/office/powerpoint/2010/main" val="35273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  <a:defRPr/>
            </a:pPr>
            <a:r>
              <a:rPr lang="el-GR" dirty="0"/>
              <a:t>Μετρά το κίνδυνο αγοράς μιάς μετοχής και δείχνει τη μεταβλητότητα μιάς μετοχής σε σχέση με την αγορά</a:t>
            </a:r>
            <a:r>
              <a:rPr lang="en-US" dirty="0"/>
              <a:t>.</a:t>
            </a:r>
          </a:p>
          <a:p>
            <a:pPr>
              <a:spcAft>
                <a:spcPts val="2400"/>
              </a:spcAft>
              <a:defRPr/>
            </a:pPr>
            <a:r>
              <a:rPr lang="el-GR" dirty="0"/>
              <a:t>Δείχνει πόσο επικίνδυνη είναι μιά μετοχή εάν η μετοχή διατηρείται σε ένα καλάδιαφοροποιημένο χαρτοφυλάκιο</a:t>
            </a:r>
            <a:r>
              <a:rPr lang="en-US" dirty="0"/>
              <a:t>.</a:t>
            </a:r>
          </a:p>
          <a:p>
            <a:pPr>
              <a:spcAft>
                <a:spcPts val="24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Συντελεστής </a:t>
            </a:r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445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l-GR" dirty="0"/>
              <a:t>Εάν</a:t>
            </a:r>
            <a:r>
              <a:rPr lang="en-US" dirty="0"/>
              <a:t> b = 1.0, </a:t>
            </a:r>
            <a:r>
              <a:rPr lang="el-GR" dirty="0"/>
              <a:t>το περιουσιακό στοιχειο είναι επικίνδυνο όσο και η μέση τιμή </a:t>
            </a:r>
            <a:r>
              <a:rPr lang="en-US" dirty="0"/>
              <a:t>.</a:t>
            </a:r>
          </a:p>
          <a:p>
            <a:pPr>
              <a:spcAft>
                <a:spcPts val="2400"/>
              </a:spcAft>
            </a:pPr>
            <a:r>
              <a:rPr lang="el-GR" dirty="0"/>
              <a:t>Εάν</a:t>
            </a:r>
            <a:r>
              <a:rPr lang="en-US" dirty="0"/>
              <a:t> b &gt; 1.0, </a:t>
            </a:r>
            <a:r>
              <a:rPr lang="el-GR" dirty="0"/>
              <a:t>το περιουσιακό στοιχείο είναι πιό επικίνδυνο από τη μέση τιμή</a:t>
            </a:r>
            <a:r>
              <a:rPr lang="en-US" dirty="0"/>
              <a:t>.</a:t>
            </a:r>
          </a:p>
          <a:p>
            <a:pPr>
              <a:spcAft>
                <a:spcPts val="2400"/>
              </a:spcAft>
            </a:pPr>
            <a:r>
              <a:rPr lang="el-GR" dirty="0"/>
              <a:t>Εάν</a:t>
            </a:r>
            <a:r>
              <a:rPr lang="en-US" dirty="0"/>
              <a:t> b &lt; 1.0, </a:t>
            </a:r>
            <a:r>
              <a:rPr lang="el-GR" dirty="0"/>
              <a:t>το περιουσιακό στοιχείο είναι λιγότερο επικίνδυνο από τη μέση τιμή</a:t>
            </a:r>
            <a:r>
              <a:rPr lang="en-US" dirty="0"/>
              <a:t>.</a:t>
            </a:r>
          </a:p>
          <a:p>
            <a:pPr>
              <a:spcAft>
                <a:spcPts val="2400"/>
              </a:spcAft>
            </a:pPr>
            <a:r>
              <a:rPr lang="el-GR" dirty="0"/>
              <a:t>Οι περισσότερες μετοχές έχουν</a:t>
            </a:r>
            <a:r>
              <a:rPr lang="en-US" dirty="0"/>
              <a:t> b 0.5 </a:t>
            </a:r>
            <a:r>
              <a:rPr lang="el-GR" dirty="0"/>
              <a:t>έως</a:t>
            </a:r>
            <a:r>
              <a:rPr lang="en-US" dirty="0"/>
              <a:t> 1.5.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Σχόλια για το </a:t>
            </a:r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713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n-US" dirty="0"/>
              <a:t>N</a:t>
            </a:r>
            <a:r>
              <a:rPr lang="el-GR" dirty="0"/>
              <a:t>αί,εάν η συσχέτιση μεταξύ της μετοχής </a:t>
            </a:r>
            <a:r>
              <a:rPr lang="en-US" dirty="0" err="1"/>
              <a:t>i</a:t>
            </a:r>
            <a:r>
              <a:rPr lang="el-GR" dirty="0"/>
              <a:t> και της αγοράς είναι αρνητική </a:t>
            </a:r>
            <a:r>
              <a:rPr lang="en-US" dirty="0"/>
              <a:t> (</a:t>
            </a:r>
            <a:r>
              <a:rPr lang="el-GR" dirty="0"/>
              <a:t>π</a:t>
            </a:r>
            <a:r>
              <a:rPr lang="en-US" dirty="0"/>
              <a:t>.</a:t>
            </a:r>
            <a:r>
              <a:rPr lang="el-GR" dirty="0"/>
              <a:t>χ</a:t>
            </a:r>
            <a:r>
              <a:rPr lang="en-US" dirty="0"/>
              <a:t>., </a:t>
            </a:r>
            <a:r>
              <a:rPr lang="el-GR" dirty="0"/>
              <a:t>ρ</a:t>
            </a:r>
            <a:r>
              <a:rPr lang="en-US" baseline="-25000" dirty="0" err="1"/>
              <a:t>i,m</a:t>
            </a:r>
            <a:r>
              <a:rPr lang="en-US" dirty="0"/>
              <a:t> &lt; 0).</a:t>
            </a:r>
          </a:p>
          <a:p>
            <a:pPr>
              <a:spcAft>
                <a:spcPts val="1800"/>
              </a:spcAft>
              <a:defRPr/>
            </a:pPr>
            <a:r>
              <a:rPr lang="el-GR" dirty="0"/>
              <a:t>Εάν η συσχέτιση είναι αρνητική,η γραμμή παλινδρόμησης θα έχει κλίση προς τα κάτω και ο συντελεστής </a:t>
            </a:r>
            <a:r>
              <a:rPr lang="en-US" dirty="0"/>
              <a:t>b </a:t>
            </a:r>
            <a:r>
              <a:rPr lang="el-GR" dirty="0"/>
              <a:t>θα έχει αρνητική τιμή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  <a:defRPr/>
            </a:pPr>
            <a:r>
              <a:rPr lang="el-GR" dirty="0"/>
              <a:t>Ωστόσο,αρνητική τιμή </a:t>
            </a:r>
            <a:r>
              <a:rPr lang="en-US" dirty="0"/>
              <a:t>b</a:t>
            </a:r>
            <a:r>
              <a:rPr lang="el-GR" dirty="0"/>
              <a:t> είναι πολύ απίθανη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Μπορεί ο Συντελεστής </a:t>
            </a:r>
            <a:r>
              <a:rPr lang="en-US" dirty="0"/>
              <a:t>b</a:t>
            </a:r>
            <a:r>
              <a:rPr lang="el-GR" dirty="0"/>
              <a:t> ενός περιουσιακού στοιχείου να είναι αρνητικός</a:t>
            </a:r>
            <a:r>
              <a:rPr lang="en-US" dirty="0"/>
              <a:t>;?</a:t>
            </a:r>
          </a:p>
        </p:txBody>
      </p:sp>
    </p:spTree>
    <p:extLst>
      <p:ext uri="{BB962C8B-B14F-4D97-AF65-F5344CB8AC3E}">
        <p14:creationId xmlns:p14="http://schemas.microsoft.com/office/powerpoint/2010/main" val="13032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855" y="1241946"/>
            <a:ext cx="7928496" cy="5254388"/>
          </a:xfrm>
        </p:spPr>
        <p:txBody>
          <a:bodyPr/>
          <a:lstStyle/>
          <a:p>
            <a:pPr>
              <a:defRPr/>
            </a:pPr>
            <a:r>
              <a:rPr lang="el-GR" dirty="0"/>
              <a:t>Οι καλά διαφοροποιημένοι επενδυτές ασχολούνται κυρίως με το πώς αναμένεται να κινηθεί η μετοχή σε σχέση με την αγορά στομέλλον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l-GR" dirty="0"/>
              <a:t>Χωρίς μιά κρυστάλλινη σφαίρα που προβλέπει το μέλλον,οι αναλυτές αναγκάζονται να βασίζονται σε ιστορικά στοιχεία</a:t>
            </a:r>
            <a:r>
              <a:rPr lang="en-US" dirty="0"/>
              <a:t>.</a:t>
            </a:r>
            <a:r>
              <a:rPr lang="el-GR" dirty="0"/>
              <a:t>Μιά τυπική προσέγγιση για την εκτίμηση του </a:t>
            </a:r>
            <a:r>
              <a:rPr lang="en-US" dirty="0"/>
              <a:t>b </a:t>
            </a:r>
            <a:r>
              <a:rPr lang="el-GR" dirty="0"/>
              <a:t>είναι να εκτελέσετε μιά παλινδρόμηση των προηγουμένων αποδόσεων του περιουσιακού τίτλου έναντι των προηγουμένων αποδόσεων της αγοράς.</a:t>
            </a:r>
            <a:endParaRPr lang="en-US" dirty="0"/>
          </a:p>
          <a:p>
            <a:pPr>
              <a:defRPr/>
            </a:pPr>
            <a:r>
              <a:rPr lang="el-GR" dirty="0"/>
              <a:t>Η κλίση της γραμμής παλινδρόμησης ορίζεται ώς ο συντελεστής </a:t>
            </a:r>
            <a:r>
              <a:rPr lang="en-US" dirty="0"/>
              <a:t>b </a:t>
            </a:r>
            <a:r>
              <a:rPr lang="el-GR" dirty="0"/>
              <a:t>του περιουσιακού στοιχείου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Υπολογίζοντας τα </a:t>
            </a:r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001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Απεικονίζοντας τον Υπολογισμό του </a:t>
            </a:r>
            <a:r>
              <a:rPr lang="en-US" dirty="0"/>
              <a:t>b</a:t>
            </a:r>
          </a:p>
        </p:txBody>
      </p:sp>
      <p:grpSp>
        <p:nvGrpSpPr>
          <p:cNvPr id="4" name="Group 30" descr="Graph and table illustrating the calculation of Beta."/>
          <p:cNvGrpSpPr>
            <a:grpSpLocks/>
          </p:cNvGrpSpPr>
          <p:nvPr/>
        </p:nvGrpSpPr>
        <p:grpSpPr bwMode="auto">
          <a:xfrm>
            <a:off x="888999" y="1416979"/>
            <a:ext cx="7366000" cy="4524375"/>
            <a:chOff x="890588" y="1624013"/>
            <a:chExt cx="7366000" cy="4524375"/>
          </a:xfrm>
        </p:grpSpPr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890588" y="1624013"/>
              <a:ext cx="7366000" cy="4524375"/>
              <a:chOff x="576" y="1188"/>
              <a:chExt cx="4640" cy="2850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 flipV="1">
                <a:off x="720" y="1344"/>
                <a:ext cx="2880" cy="2591"/>
              </a:xfrm>
              <a:prstGeom prst="line">
                <a:avLst/>
              </a:prstGeom>
              <a:noFill/>
              <a:ln w="28575">
                <a:solidFill>
                  <a:schemeClr val="accent5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031" y="1440"/>
                <a:ext cx="238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583" y="3456"/>
                <a:ext cx="238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599" y="1728"/>
                <a:ext cx="238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1473" y="1728"/>
                <a:ext cx="0" cy="22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576" y="3072"/>
                <a:ext cx="43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248" y="1188"/>
                <a:ext cx="311" cy="437"/>
                <a:chOff x="1330" y="684"/>
                <a:chExt cx="311" cy="437"/>
              </a:xfrm>
            </p:grpSpPr>
            <p:sp>
              <p:nvSpPr>
                <p:cNvPr id="27" name="Rectangle 13"/>
                <p:cNvSpPr>
                  <a:spLocks noChangeArrowheads="1"/>
                </p:cNvSpPr>
                <p:nvPr/>
              </p:nvSpPr>
              <p:spPr bwMode="auto">
                <a:xfrm>
                  <a:off x="1416" y="888"/>
                  <a:ext cx="19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US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</a:p>
              </p:txBody>
            </p:sp>
            <p:sp>
              <p:nvSpPr>
                <p:cNvPr id="28" name="Rectangle 14"/>
                <p:cNvSpPr>
                  <a:spLocks noChangeArrowheads="1"/>
                </p:cNvSpPr>
                <p:nvPr/>
              </p:nvSpPr>
              <p:spPr bwMode="auto">
                <a:xfrm>
                  <a:off x="1330" y="684"/>
                  <a:ext cx="311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_</a:t>
                  </a:r>
                </a:p>
              </p:txBody>
            </p:sp>
          </p:grp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51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624" y="3072"/>
                <a:ext cx="350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	0	5	10	15	20</a:t>
                </a: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37" y="1632"/>
                <a:ext cx="323" cy="1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defRPr/>
                </a:pPr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</a:t>
                </a: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</a:t>
                </a:r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1104" y="3504"/>
                <a:ext cx="351" cy="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0" hangingPunct="0">
                  <a:lnSpc>
                    <a:spcPct val="80000"/>
                  </a:lnSpc>
                  <a:defRPr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-10</a:t>
                </a:r>
              </a:p>
            </p:txBody>
          </p:sp>
          <p:grpSp>
            <p:nvGrpSpPr>
              <p:cNvPr id="18" name="Group 27"/>
              <p:cNvGrpSpPr>
                <a:grpSpLocks/>
              </p:cNvGrpSpPr>
              <p:nvPr/>
            </p:nvGrpSpPr>
            <p:grpSpPr bwMode="auto">
              <a:xfrm>
                <a:off x="2448" y="3360"/>
                <a:ext cx="2107" cy="576"/>
                <a:chOff x="2448" y="3360"/>
                <a:chExt cx="2107" cy="576"/>
              </a:xfrm>
            </p:grpSpPr>
            <p:sp>
              <p:nvSpPr>
                <p:cNvPr id="24" name="Rectangle 20"/>
                <p:cNvSpPr>
                  <a:spLocks noChangeArrowheads="1"/>
                </p:cNvSpPr>
                <p:nvPr/>
              </p:nvSpPr>
              <p:spPr bwMode="auto">
                <a:xfrm>
                  <a:off x="2448" y="3360"/>
                  <a:ext cx="2107" cy="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eaLnBrk="0" hangingPunct="0">
                    <a:lnSpc>
                      <a:spcPts val="3200"/>
                    </a:lnSpc>
                    <a:defRPr/>
                  </a:pPr>
                  <a:r>
                    <a:rPr lang="el-GR" sz="2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Γραμμή παλινδρόμησης</a:t>
                  </a:r>
                  <a:r>
                    <a:rPr lang="en-US" sz="2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:</a:t>
                  </a:r>
                </a:p>
                <a:p>
                  <a:pPr eaLnBrk="0" hangingPunct="0">
                    <a:lnSpc>
                      <a:spcPts val="3200"/>
                    </a:lnSpc>
                    <a:defRPr/>
                  </a:pPr>
                  <a:r>
                    <a:rPr lang="en-US" sz="2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r</a:t>
                  </a:r>
                  <a:r>
                    <a:rPr lang="en-US" sz="2000" baseline="-25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i</a:t>
                  </a:r>
                  <a:r>
                    <a:rPr lang="en-US" sz="2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= -2</a:t>
                  </a:r>
                  <a:r>
                    <a:rPr lang="el-GR" sz="2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,</a:t>
                  </a:r>
                  <a:r>
                    <a:rPr lang="en-US" sz="2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59 + 1</a:t>
                  </a:r>
                  <a:r>
                    <a:rPr lang="el-GR" sz="2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,</a:t>
                  </a:r>
                  <a:r>
                    <a:rPr lang="en-US" sz="2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44 r</a:t>
                  </a:r>
                  <a:r>
                    <a:rPr lang="en-US" sz="2000" baseline="-25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</a:t>
                  </a:r>
                </a:p>
              </p:txBody>
            </p:sp>
            <p:sp>
              <p:nvSpPr>
                <p:cNvPr id="25" name="Rectangle 23"/>
                <p:cNvSpPr>
                  <a:spLocks noChangeArrowheads="1"/>
                </p:cNvSpPr>
                <p:nvPr/>
              </p:nvSpPr>
              <p:spPr bwMode="auto">
                <a:xfrm>
                  <a:off x="2468" y="3630"/>
                  <a:ext cx="17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^</a:t>
                  </a:r>
                </a:p>
              </p:txBody>
            </p:sp>
            <p:sp>
              <p:nvSpPr>
                <p:cNvPr id="26" name="Rectangle 24"/>
                <p:cNvSpPr>
                  <a:spLocks noChangeArrowheads="1"/>
                </p:cNvSpPr>
                <p:nvPr/>
              </p:nvSpPr>
              <p:spPr bwMode="auto">
                <a:xfrm>
                  <a:off x="3906" y="3630"/>
                  <a:ext cx="17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^</a:t>
                  </a:r>
                </a:p>
              </p:txBody>
            </p:sp>
          </p:grp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>
                <a:off x="3546" y="1728"/>
                <a:ext cx="1658" cy="963"/>
                <a:chOff x="3546" y="1728"/>
                <a:chExt cx="1658" cy="963"/>
              </a:xfrm>
            </p:grpSpPr>
            <p:sp>
              <p:nvSpPr>
                <p:cNvPr id="20" name="Rectangle 5"/>
                <p:cNvSpPr>
                  <a:spLocks noChangeArrowheads="1"/>
                </p:cNvSpPr>
                <p:nvPr/>
              </p:nvSpPr>
              <p:spPr bwMode="auto">
                <a:xfrm>
                  <a:off x="3552" y="1728"/>
                  <a:ext cx="1652" cy="963"/>
                </a:xfrm>
                <a:prstGeom prst="rect">
                  <a:avLst/>
                </a:prstGeom>
                <a:noFill/>
                <a:ln w="25400">
                  <a:solidFill>
                    <a:srgbClr val="343F52"/>
                  </a:solidFill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lnSpc>
                      <a:spcPts val="2800"/>
                    </a:lnSpc>
                    <a:defRPr/>
                  </a:pPr>
                  <a:r>
                    <a:rPr lang="en-US" sz="16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Year	r</a:t>
                  </a:r>
                  <a:r>
                    <a:rPr lang="en-US" sz="1600" baseline="-25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M	  </a:t>
                  </a:r>
                  <a:r>
                    <a:rPr lang="en-US" sz="16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r</a:t>
                  </a:r>
                  <a:r>
                    <a:rPr lang="en-US" sz="1600" baseline="-250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i</a:t>
                  </a:r>
                  <a:r>
                    <a:rPr lang="en-US" sz="16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</a:t>
                  </a:r>
                </a:p>
                <a:p>
                  <a:pPr eaLnBrk="0" hangingPunct="0">
                    <a:lnSpc>
                      <a:spcPts val="2800"/>
                    </a:lnSpc>
                    <a:defRPr/>
                  </a:pPr>
                  <a:r>
                    <a:rPr lang="en-US" sz="16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1	15%	 18%</a:t>
                  </a:r>
                </a:p>
                <a:p>
                  <a:pPr eaLnBrk="0" hangingPunct="0">
                    <a:lnSpc>
                      <a:spcPts val="2800"/>
                    </a:lnSpc>
                    <a:defRPr/>
                  </a:pPr>
                  <a:r>
                    <a:rPr lang="en-US" sz="16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2	 -5	-10</a:t>
                  </a:r>
                </a:p>
                <a:p>
                  <a:pPr eaLnBrk="0" hangingPunct="0">
                    <a:lnSpc>
                      <a:spcPts val="2800"/>
                    </a:lnSpc>
                    <a:defRPr/>
                  </a:pPr>
                  <a:r>
                    <a:rPr lang="en-US" sz="16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rPr>
                    <a:t>  3	12	 16</a:t>
                  </a:r>
                </a:p>
              </p:txBody>
            </p:sp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>
                  <a:off x="4176" y="1812"/>
                  <a:ext cx="11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Line 22"/>
                <p:cNvSpPr>
                  <a:spLocks noChangeShapeType="1"/>
                </p:cNvSpPr>
                <p:nvPr/>
              </p:nvSpPr>
              <p:spPr bwMode="auto">
                <a:xfrm>
                  <a:off x="3546" y="1989"/>
                  <a:ext cx="16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Line 25"/>
                <p:cNvSpPr>
                  <a:spLocks noChangeShapeType="1"/>
                </p:cNvSpPr>
                <p:nvPr/>
              </p:nvSpPr>
              <p:spPr bwMode="auto">
                <a:xfrm>
                  <a:off x="4791" y="1812"/>
                  <a:ext cx="11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Line 25"/>
            <p:cNvSpPr>
              <a:spLocks noChangeShapeType="1"/>
            </p:cNvSpPr>
            <p:nvPr/>
          </p:nvSpPr>
          <p:spPr bwMode="auto">
            <a:xfrm>
              <a:off x="7710488" y="4864100"/>
              <a:ext cx="1825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7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Μίακάτάσταση με όλα τα πιθανά αποτελέσματα και τη πιθανότητα του να συμβεί κάθε ένα από αυτά</a:t>
            </a:r>
            <a:r>
              <a:rPr lang="en-US" dirty="0"/>
              <a:t>.</a:t>
            </a:r>
          </a:p>
          <a:p>
            <a:r>
              <a:rPr lang="el-GR" dirty="0"/>
              <a:t>Διαγραμματικά εμφανίζονται ώς εξής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Κατανομές Πιθανοτήτων</a:t>
            </a:r>
            <a:endParaRPr lang="en-US" dirty="0"/>
          </a:p>
        </p:txBody>
      </p:sp>
      <p:grpSp>
        <p:nvGrpSpPr>
          <p:cNvPr id="4" name="Group 20" descr="Graph illustrating rate of returns with possible outcomes and probability of each occurence."/>
          <p:cNvGrpSpPr>
            <a:grpSpLocks/>
          </p:cNvGrpSpPr>
          <p:nvPr/>
        </p:nvGrpSpPr>
        <p:grpSpPr bwMode="auto">
          <a:xfrm>
            <a:off x="819942" y="3264865"/>
            <a:ext cx="7883526" cy="3027363"/>
            <a:chOff x="895350" y="3324226"/>
            <a:chExt cx="7883526" cy="3027363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895350" y="3324226"/>
              <a:ext cx="7883526" cy="3027363"/>
              <a:chOff x="564" y="2112"/>
              <a:chExt cx="4966" cy="1907"/>
            </a:xfrm>
          </p:grpSpPr>
          <p:sp>
            <p:nvSpPr>
              <p:cNvPr id="8" name="Line 20"/>
              <p:cNvSpPr>
                <a:spLocks noChangeShapeType="1"/>
              </p:cNvSpPr>
              <p:nvPr/>
            </p:nvSpPr>
            <p:spPr bwMode="auto">
              <a:xfrm>
                <a:off x="1859" y="2112"/>
                <a:ext cx="0" cy="12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21"/>
              <p:cNvSpPr>
                <a:spLocks noChangeShapeType="1"/>
              </p:cNvSpPr>
              <p:nvPr/>
            </p:nvSpPr>
            <p:spPr bwMode="auto">
              <a:xfrm>
                <a:off x="564" y="3331"/>
                <a:ext cx="379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22"/>
              <p:cNvSpPr>
                <a:spLocks noChangeShapeType="1"/>
              </p:cNvSpPr>
              <p:nvPr/>
            </p:nvSpPr>
            <p:spPr bwMode="auto">
              <a:xfrm>
                <a:off x="2531" y="2181"/>
                <a:ext cx="0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1614" y="3786"/>
                <a:ext cx="249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l-G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Αναμενόμενο ποσοστό απόδοσης</a:t>
                </a:r>
                <a:endParaRPr 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2" name="AutoShape 25"/>
              <p:cNvSpPr>
                <a:spLocks noChangeArrowheads="1"/>
              </p:cNvSpPr>
              <p:nvPr/>
            </p:nvSpPr>
            <p:spPr bwMode="auto">
              <a:xfrm>
                <a:off x="2469" y="3552"/>
                <a:ext cx="130" cy="264"/>
              </a:xfrm>
              <a:prstGeom prst="upArrow">
                <a:avLst>
                  <a:gd name="adj1" fmla="val 50000"/>
                  <a:gd name="adj2" fmla="val 101510"/>
                </a:avLst>
              </a:prstGeom>
              <a:solidFill>
                <a:schemeClr val="accent4">
                  <a:lumMod val="7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4368" y="3120"/>
                <a:ext cx="1162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l-G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Ποσοστό</a:t>
                </a:r>
              </a:p>
              <a:p>
                <a:pPr eaLnBrk="0" hangingPunct="0">
                  <a:defRPr/>
                </a:pPr>
                <a:r>
                  <a:rPr lang="el-G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απόδοσης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(%)</a:t>
                </a: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3769" y="3331"/>
                <a:ext cx="39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100</a:t>
                </a: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2385" y="3331"/>
                <a:ext cx="30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753" y="3331"/>
                <a:ext cx="21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649" y="3331"/>
                <a:ext cx="36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-70</a:t>
                </a:r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2898" y="2304"/>
                <a:ext cx="769" cy="40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l-G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Εταιρεία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X</a:t>
                </a: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672" y="2976"/>
                <a:ext cx="850" cy="23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l-G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Εταιρεία</a:t>
                </a:r>
                <a:r>
                  <a:rPr lang="en-US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Y</a:t>
                </a:r>
              </a:p>
            </p:txBody>
          </p:sp>
        </p:grpSp>
        <p:sp>
          <p:nvSpPr>
            <p:cNvPr id="6" name="Freeform 21"/>
            <p:cNvSpPr/>
            <p:nvPr/>
          </p:nvSpPr>
          <p:spPr>
            <a:xfrm>
              <a:off x="2179638" y="3410088"/>
              <a:ext cx="3660775" cy="1838325"/>
            </a:xfrm>
            <a:custGeom>
              <a:avLst/>
              <a:gdLst>
                <a:gd name="connsiteX0" fmla="*/ 0 w 3661257"/>
                <a:gd name="connsiteY0" fmla="*/ 1831848 h 1839163"/>
                <a:gd name="connsiteX1" fmla="*/ 120700 w 3661257"/>
                <a:gd name="connsiteY1" fmla="*/ 1820875 h 1839163"/>
                <a:gd name="connsiteX2" fmla="*/ 215798 w 3661257"/>
                <a:gd name="connsiteY2" fmla="*/ 1809902 h 1839163"/>
                <a:gd name="connsiteX3" fmla="*/ 329184 w 3661257"/>
                <a:gd name="connsiteY3" fmla="*/ 1784299 h 1839163"/>
                <a:gd name="connsiteX4" fmla="*/ 468172 w 3661257"/>
                <a:gd name="connsiteY4" fmla="*/ 1729435 h 1839163"/>
                <a:gd name="connsiteX5" fmla="*/ 566928 w 3661257"/>
                <a:gd name="connsiteY5" fmla="*/ 1667256 h 1839163"/>
                <a:gd name="connsiteX6" fmla="*/ 651052 w 3661257"/>
                <a:gd name="connsiteY6" fmla="*/ 1608734 h 1839163"/>
                <a:gd name="connsiteX7" fmla="*/ 727862 w 3661257"/>
                <a:gd name="connsiteY7" fmla="*/ 1531925 h 1839163"/>
                <a:gd name="connsiteX8" fmla="*/ 804672 w 3661257"/>
                <a:gd name="connsiteY8" fmla="*/ 1451458 h 1839163"/>
                <a:gd name="connsiteX9" fmla="*/ 859536 w 3661257"/>
                <a:gd name="connsiteY9" fmla="*/ 1389278 h 1839163"/>
                <a:gd name="connsiteX10" fmla="*/ 910742 w 3661257"/>
                <a:gd name="connsiteY10" fmla="*/ 1312469 h 1839163"/>
                <a:gd name="connsiteX11" fmla="*/ 954633 w 3661257"/>
                <a:gd name="connsiteY11" fmla="*/ 1239317 h 1839163"/>
                <a:gd name="connsiteX12" fmla="*/ 994867 w 3661257"/>
                <a:gd name="connsiteY12" fmla="*/ 1177138 h 1839163"/>
                <a:gd name="connsiteX13" fmla="*/ 1035100 w 3661257"/>
                <a:gd name="connsiteY13" fmla="*/ 1114958 h 1839163"/>
                <a:gd name="connsiteX14" fmla="*/ 1078992 w 3661257"/>
                <a:gd name="connsiteY14" fmla="*/ 1034491 h 1839163"/>
                <a:gd name="connsiteX15" fmla="*/ 1119225 w 3661257"/>
                <a:gd name="connsiteY15" fmla="*/ 950366 h 1839163"/>
                <a:gd name="connsiteX16" fmla="*/ 1247241 w 3661257"/>
                <a:gd name="connsiteY16" fmla="*/ 723595 h 1839163"/>
                <a:gd name="connsiteX17" fmla="*/ 1302105 w 3661257"/>
                <a:gd name="connsiteY17" fmla="*/ 624840 h 1839163"/>
                <a:gd name="connsiteX18" fmla="*/ 1356969 w 3661257"/>
                <a:gd name="connsiteY18" fmla="*/ 522427 h 1839163"/>
                <a:gd name="connsiteX19" fmla="*/ 1411833 w 3661257"/>
                <a:gd name="connsiteY19" fmla="*/ 427330 h 1839163"/>
                <a:gd name="connsiteX20" fmla="*/ 1455724 w 3661257"/>
                <a:gd name="connsiteY20" fmla="*/ 354178 h 1839163"/>
                <a:gd name="connsiteX21" fmla="*/ 1499616 w 3661257"/>
                <a:gd name="connsiteY21" fmla="*/ 284683 h 1839163"/>
                <a:gd name="connsiteX22" fmla="*/ 1558137 w 3661257"/>
                <a:gd name="connsiteY22" fmla="*/ 196901 h 1839163"/>
                <a:gd name="connsiteX23" fmla="*/ 1631289 w 3661257"/>
                <a:gd name="connsiteY23" fmla="*/ 112776 h 1839163"/>
                <a:gd name="connsiteX24" fmla="*/ 1689811 w 3661257"/>
                <a:gd name="connsiteY24" fmla="*/ 65227 h 1839163"/>
                <a:gd name="connsiteX25" fmla="*/ 1748332 w 3661257"/>
                <a:gd name="connsiteY25" fmla="*/ 32309 h 1839163"/>
                <a:gd name="connsiteX26" fmla="*/ 1773936 w 3661257"/>
                <a:gd name="connsiteY26" fmla="*/ 17678 h 1839163"/>
                <a:gd name="connsiteX27" fmla="*/ 1806854 w 3661257"/>
                <a:gd name="connsiteY27" fmla="*/ 10363 h 1839163"/>
                <a:gd name="connsiteX28" fmla="*/ 1832457 w 3661257"/>
                <a:gd name="connsiteY28" fmla="*/ 3048 h 1839163"/>
                <a:gd name="connsiteX29" fmla="*/ 1905609 w 3661257"/>
                <a:gd name="connsiteY29" fmla="*/ 28651 h 1839163"/>
                <a:gd name="connsiteX30" fmla="*/ 1960473 w 3661257"/>
                <a:gd name="connsiteY30" fmla="*/ 65227 h 1839163"/>
                <a:gd name="connsiteX31" fmla="*/ 2000707 w 3661257"/>
                <a:gd name="connsiteY31" fmla="*/ 90830 h 1839163"/>
                <a:gd name="connsiteX32" fmla="*/ 2048256 w 3661257"/>
                <a:gd name="connsiteY32" fmla="*/ 138379 h 1839163"/>
                <a:gd name="connsiteX33" fmla="*/ 2114092 w 3661257"/>
                <a:gd name="connsiteY33" fmla="*/ 211531 h 1839163"/>
                <a:gd name="connsiteX34" fmla="*/ 2172614 w 3661257"/>
                <a:gd name="connsiteY34" fmla="*/ 299314 h 1839163"/>
                <a:gd name="connsiteX35" fmla="*/ 2223820 w 3661257"/>
                <a:gd name="connsiteY35" fmla="*/ 383438 h 1839163"/>
                <a:gd name="connsiteX36" fmla="*/ 2271369 w 3661257"/>
                <a:gd name="connsiteY36" fmla="*/ 478536 h 1839163"/>
                <a:gd name="connsiteX37" fmla="*/ 2362809 w 3661257"/>
                <a:gd name="connsiteY37" fmla="*/ 635813 h 1839163"/>
                <a:gd name="connsiteX38" fmla="*/ 2490825 w 3661257"/>
                <a:gd name="connsiteY38" fmla="*/ 866242 h 1839163"/>
                <a:gd name="connsiteX39" fmla="*/ 2585923 w 3661257"/>
                <a:gd name="connsiteY39" fmla="*/ 1049122 h 1839163"/>
                <a:gd name="connsiteX40" fmla="*/ 2659075 w 3661257"/>
                <a:gd name="connsiteY40" fmla="*/ 1169822 h 1839163"/>
                <a:gd name="connsiteX41" fmla="*/ 2724912 w 3661257"/>
                <a:gd name="connsiteY41" fmla="*/ 1275893 h 1839163"/>
                <a:gd name="connsiteX42" fmla="*/ 2816352 w 3661257"/>
                <a:gd name="connsiteY42" fmla="*/ 1407566 h 1839163"/>
                <a:gd name="connsiteX43" fmla="*/ 2882188 w 3661257"/>
                <a:gd name="connsiteY43" fmla="*/ 1484376 h 1839163"/>
                <a:gd name="connsiteX44" fmla="*/ 3006547 w 3661257"/>
                <a:gd name="connsiteY44" fmla="*/ 1608734 h 1839163"/>
                <a:gd name="connsiteX45" fmla="*/ 3105302 w 3661257"/>
                <a:gd name="connsiteY45" fmla="*/ 1681886 h 1839163"/>
                <a:gd name="connsiteX46" fmla="*/ 3211372 w 3661257"/>
                <a:gd name="connsiteY46" fmla="*/ 1740408 h 1839163"/>
                <a:gd name="connsiteX47" fmla="*/ 3324758 w 3661257"/>
                <a:gd name="connsiteY47" fmla="*/ 1787957 h 1839163"/>
                <a:gd name="connsiteX48" fmla="*/ 3460089 w 3661257"/>
                <a:gd name="connsiteY48" fmla="*/ 1809902 h 1839163"/>
                <a:gd name="connsiteX49" fmla="*/ 3569817 w 3661257"/>
                <a:gd name="connsiteY49" fmla="*/ 1824533 h 1839163"/>
                <a:gd name="connsiteX50" fmla="*/ 3661257 w 3661257"/>
                <a:gd name="connsiteY50" fmla="*/ 1839163 h 1839163"/>
                <a:gd name="connsiteX51" fmla="*/ 3661257 w 3661257"/>
                <a:gd name="connsiteY51" fmla="*/ 1839163 h 18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61257" h="1839163">
                  <a:moveTo>
                    <a:pt x="0" y="1831848"/>
                  </a:moveTo>
                  <a:lnTo>
                    <a:pt x="120700" y="1820875"/>
                  </a:lnTo>
                  <a:cubicBezTo>
                    <a:pt x="156666" y="1817217"/>
                    <a:pt x="181051" y="1815998"/>
                    <a:pt x="215798" y="1809902"/>
                  </a:cubicBezTo>
                  <a:cubicBezTo>
                    <a:pt x="250545" y="1803806"/>
                    <a:pt x="287122" y="1797710"/>
                    <a:pt x="329184" y="1784299"/>
                  </a:cubicBezTo>
                  <a:cubicBezTo>
                    <a:pt x="371246" y="1770888"/>
                    <a:pt x="428548" y="1748942"/>
                    <a:pt x="468172" y="1729435"/>
                  </a:cubicBezTo>
                  <a:cubicBezTo>
                    <a:pt x="507796" y="1709928"/>
                    <a:pt x="536448" y="1687373"/>
                    <a:pt x="566928" y="1667256"/>
                  </a:cubicBezTo>
                  <a:cubicBezTo>
                    <a:pt x="597408" y="1647139"/>
                    <a:pt x="624230" y="1631289"/>
                    <a:pt x="651052" y="1608734"/>
                  </a:cubicBezTo>
                  <a:cubicBezTo>
                    <a:pt x="677874" y="1586179"/>
                    <a:pt x="702259" y="1558138"/>
                    <a:pt x="727862" y="1531925"/>
                  </a:cubicBezTo>
                  <a:cubicBezTo>
                    <a:pt x="753465" y="1505712"/>
                    <a:pt x="782726" y="1475233"/>
                    <a:pt x="804672" y="1451458"/>
                  </a:cubicBezTo>
                  <a:cubicBezTo>
                    <a:pt x="826618" y="1427684"/>
                    <a:pt x="841858" y="1412443"/>
                    <a:pt x="859536" y="1389278"/>
                  </a:cubicBezTo>
                  <a:cubicBezTo>
                    <a:pt x="877214" y="1366113"/>
                    <a:pt x="894893" y="1337463"/>
                    <a:pt x="910742" y="1312469"/>
                  </a:cubicBezTo>
                  <a:cubicBezTo>
                    <a:pt x="926592" y="1287476"/>
                    <a:pt x="940612" y="1261872"/>
                    <a:pt x="954633" y="1239317"/>
                  </a:cubicBezTo>
                  <a:cubicBezTo>
                    <a:pt x="968654" y="1216762"/>
                    <a:pt x="994867" y="1177138"/>
                    <a:pt x="994867" y="1177138"/>
                  </a:cubicBezTo>
                  <a:cubicBezTo>
                    <a:pt x="1008278" y="1156412"/>
                    <a:pt x="1021079" y="1138733"/>
                    <a:pt x="1035100" y="1114958"/>
                  </a:cubicBezTo>
                  <a:cubicBezTo>
                    <a:pt x="1049121" y="1091184"/>
                    <a:pt x="1064971" y="1061923"/>
                    <a:pt x="1078992" y="1034491"/>
                  </a:cubicBezTo>
                  <a:cubicBezTo>
                    <a:pt x="1093013" y="1007059"/>
                    <a:pt x="1091184" y="1002182"/>
                    <a:pt x="1119225" y="950366"/>
                  </a:cubicBezTo>
                  <a:cubicBezTo>
                    <a:pt x="1147266" y="898550"/>
                    <a:pt x="1216761" y="777849"/>
                    <a:pt x="1247241" y="723595"/>
                  </a:cubicBezTo>
                  <a:cubicBezTo>
                    <a:pt x="1277721" y="669341"/>
                    <a:pt x="1283817" y="658368"/>
                    <a:pt x="1302105" y="624840"/>
                  </a:cubicBezTo>
                  <a:cubicBezTo>
                    <a:pt x="1320393" y="591312"/>
                    <a:pt x="1338681" y="555345"/>
                    <a:pt x="1356969" y="522427"/>
                  </a:cubicBezTo>
                  <a:cubicBezTo>
                    <a:pt x="1375257" y="489509"/>
                    <a:pt x="1395374" y="455372"/>
                    <a:pt x="1411833" y="427330"/>
                  </a:cubicBezTo>
                  <a:cubicBezTo>
                    <a:pt x="1428292" y="399288"/>
                    <a:pt x="1441094" y="377953"/>
                    <a:pt x="1455724" y="354178"/>
                  </a:cubicBezTo>
                  <a:cubicBezTo>
                    <a:pt x="1470355" y="330404"/>
                    <a:pt x="1482547" y="310896"/>
                    <a:pt x="1499616" y="284683"/>
                  </a:cubicBezTo>
                  <a:cubicBezTo>
                    <a:pt x="1516685" y="258470"/>
                    <a:pt x="1536192" y="225552"/>
                    <a:pt x="1558137" y="196901"/>
                  </a:cubicBezTo>
                  <a:cubicBezTo>
                    <a:pt x="1580082" y="168250"/>
                    <a:pt x="1609343" y="134722"/>
                    <a:pt x="1631289" y="112776"/>
                  </a:cubicBezTo>
                  <a:cubicBezTo>
                    <a:pt x="1653235" y="90830"/>
                    <a:pt x="1670304" y="78638"/>
                    <a:pt x="1689811" y="65227"/>
                  </a:cubicBezTo>
                  <a:cubicBezTo>
                    <a:pt x="1709318" y="51816"/>
                    <a:pt x="1748332" y="32309"/>
                    <a:pt x="1748332" y="32309"/>
                  </a:cubicBezTo>
                  <a:cubicBezTo>
                    <a:pt x="1762353" y="24384"/>
                    <a:pt x="1764183" y="21336"/>
                    <a:pt x="1773936" y="17678"/>
                  </a:cubicBezTo>
                  <a:cubicBezTo>
                    <a:pt x="1783689" y="14020"/>
                    <a:pt x="1797101" y="12801"/>
                    <a:pt x="1806854" y="10363"/>
                  </a:cubicBezTo>
                  <a:cubicBezTo>
                    <a:pt x="1816607" y="7925"/>
                    <a:pt x="1815998" y="0"/>
                    <a:pt x="1832457" y="3048"/>
                  </a:cubicBezTo>
                  <a:cubicBezTo>
                    <a:pt x="1848916" y="6096"/>
                    <a:pt x="1884273" y="18288"/>
                    <a:pt x="1905609" y="28651"/>
                  </a:cubicBezTo>
                  <a:cubicBezTo>
                    <a:pt x="1926945" y="39014"/>
                    <a:pt x="1944623" y="54864"/>
                    <a:pt x="1960473" y="65227"/>
                  </a:cubicBezTo>
                  <a:cubicBezTo>
                    <a:pt x="1976323" y="75590"/>
                    <a:pt x="1986077" y="78638"/>
                    <a:pt x="2000707" y="90830"/>
                  </a:cubicBezTo>
                  <a:cubicBezTo>
                    <a:pt x="2015337" y="103022"/>
                    <a:pt x="2029359" y="118262"/>
                    <a:pt x="2048256" y="138379"/>
                  </a:cubicBezTo>
                  <a:cubicBezTo>
                    <a:pt x="2067154" y="158496"/>
                    <a:pt x="2093366" y="184709"/>
                    <a:pt x="2114092" y="211531"/>
                  </a:cubicBezTo>
                  <a:cubicBezTo>
                    <a:pt x="2134818" y="238353"/>
                    <a:pt x="2154326" y="270663"/>
                    <a:pt x="2172614" y="299314"/>
                  </a:cubicBezTo>
                  <a:cubicBezTo>
                    <a:pt x="2190902" y="327965"/>
                    <a:pt x="2207361" y="353568"/>
                    <a:pt x="2223820" y="383438"/>
                  </a:cubicBezTo>
                  <a:cubicBezTo>
                    <a:pt x="2240279" y="413308"/>
                    <a:pt x="2248204" y="436474"/>
                    <a:pt x="2271369" y="478536"/>
                  </a:cubicBezTo>
                  <a:cubicBezTo>
                    <a:pt x="2294534" y="520599"/>
                    <a:pt x="2326233" y="571195"/>
                    <a:pt x="2362809" y="635813"/>
                  </a:cubicBezTo>
                  <a:cubicBezTo>
                    <a:pt x="2399385" y="700431"/>
                    <a:pt x="2453639" y="797357"/>
                    <a:pt x="2490825" y="866242"/>
                  </a:cubicBezTo>
                  <a:cubicBezTo>
                    <a:pt x="2528011" y="935127"/>
                    <a:pt x="2557881" y="998525"/>
                    <a:pt x="2585923" y="1049122"/>
                  </a:cubicBezTo>
                  <a:cubicBezTo>
                    <a:pt x="2613965" y="1099719"/>
                    <a:pt x="2635910" y="1132027"/>
                    <a:pt x="2659075" y="1169822"/>
                  </a:cubicBezTo>
                  <a:cubicBezTo>
                    <a:pt x="2682240" y="1207617"/>
                    <a:pt x="2698699" y="1236269"/>
                    <a:pt x="2724912" y="1275893"/>
                  </a:cubicBezTo>
                  <a:cubicBezTo>
                    <a:pt x="2751125" y="1315517"/>
                    <a:pt x="2790139" y="1372819"/>
                    <a:pt x="2816352" y="1407566"/>
                  </a:cubicBezTo>
                  <a:cubicBezTo>
                    <a:pt x="2842565" y="1442313"/>
                    <a:pt x="2850489" y="1450848"/>
                    <a:pt x="2882188" y="1484376"/>
                  </a:cubicBezTo>
                  <a:cubicBezTo>
                    <a:pt x="2913887" y="1517904"/>
                    <a:pt x="2969361" y="1575816"/>
                    <a:pt x="3006547" y="1608734"/>
                  </a:cubicBezTo>
                  <a:cubicBezTo>
                    <a:pt x="3043733" y="1641652"/>
                    <a:pt x="3071165" y="1659940"/>
                    <a:pt x="3105302" y="1681886"/>
                  </a:cubicBezTo>
                  <a:cubicBezTo>
                    <a:pt x="3139440" y="1703832"/>
                    <a:pt x="3174796" y="1722730"/>
                    <a:pt x="3211372" y="1740408"/>
                  </a:cubicBezTo>
                  <a:cubicBezTo>
                    <a:pt x="3247948" y="1758086"/>
                    <a:pt x="3283305" y="1776375"/>
                    <a:pt x="3324758" y="1787957"/>
                  </a:cubicBezTo>
                  <a:cubicBezTo>
                    <a:pt x="3366211" y="1799539"/>
                    <a:pt x="3419246" y="1803806"/>
                    <a:pt x="3460089" y="1809902"/>
                  </a:cubicBezTo>
                  <a:cubicBezTo>
                    <a:pt x="3500932" y="1815998"/>
                    <a:pt x="3536289" y="1819656"/>
                    <a:pt x="3569817" y="1824533"/>
                  </a:cubicBezTo>
                  <a:cubicBezTo>
                    <a:pt x="3603345" y="1829410"/>
                    <a:pt x="3661257" y="1839163"/>
                    <a:pt x="3661257" y="1839163"/>
                  </a:cubicBezTo>
                  <a:lnTo>
                    <a:pt x="3661257" y="1839163"/>
                  </a:lnTo>
                </a:path>
              </a:pathLst>
            </a:custGeom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22"/>
            <p:cNvSpPr/>
            <p:nvPr/>
          </p:nvSpPr>
          <p:spPr>
            <a:xfrm>
              <a:off x="1139825" y="4251325"/>
              <a:ext cx="5780088" cy="993775"/>
            </a:xfrm>
            <a:custGeom>
              <a:avLst/>
              <a:gdLst>
                <a:gd name="connsiteX0" fmla="*/ 0 w 3661257"/>
                <a:gd name="connsiteY0" fmla="*/ 1831848 h 1839163"/>
                <a:gd name="connsiteX1" fmla="*/ 120700 w 3661257"/>
                <a:gd name="connsiteY1" fmla="*/ 1820875 h 1839163"/>
                <a:gd name="connsiteX2" fmla="*/ 215798 w 3661257"/>
                <a:gd name="connsiteY2" fmla="*/ 1809902 h 1839163"/>
                <a:gd name="connsiteX3" fmla="*/ 329184 w 3661257"/>
                <a:gd name="connsiteY3" fmla="*/ 1784299 h 1839163"/>
                <a:gd name="connsiteX4" fmla="*/ 468172 w 3661257"/>
                <a:gd name="connsiteY4" fmla="*/ 1729435 h 1839163"/>
                <a:gd name="connsiteX5" fmla="*/ 566928 w 3661257"/>
                <a:gd name="connsiteY5" fmla="*/ 1667256 h 1839163"/>
                <a:gd name="connsiteX6" fmla="*/ 651052 w 3661257"/>
                <a:gd name="connsiteY6" fmla="*/ 1608734 h 1839163"/>
                <a:gd name="connsiteX7" fmla="*/ 727862 w 3661257"/>
                <a:gd name="connsiteY7" fmla="*/ 1531925 h 1839163"/>
                <a:gd name="connsiteX8" fmla="*/ 804672 w 3661257"/>
                <a:gd name="connsiteY8" fmla="*/ 1451458 h 1839163"/>
                <a:gd name="connsiteX9" fmla="*/ 859536 w 3661257"/>
                <a:gd name="connsiteY9" fmla="*/ 1389278 h 1839163"/>
                <a:gd name="connsiteX10" fmla="*/ 910742 w 3661257"/>
                <a:gd name="connsiteY10" fmla="*/ 1312469 h 1839163"/>
                <a:gd name="connsiteX11" fmla="*/ 954633 w 3661257"/>
                <a:gd name="connsiteY11" fmla="*/ 1239317 h 1839163"/>
                <a:gd name="connsiteX12" fmla="*/ 994867 w 3661257"/>
                <a:gd name="connsiteY12" fmla="*/ 1177138 h 1839163"/>
                <a:gd name="connsiteX13" fmla="*/ 1035100 w 3661257"/>
                <a:gd name="connsiteY13" fmla="*/ 1114958 h 1839163"/>
                <a:gd name="connsiteX14" fmla="*/ 1078992 w 3661257"/>
                <a:gd name="connsiteY14" fmla="*/ 1034491 h 1839163"/>
                <a:gd name="connsiteX15" fmla="*/ 1119225 w 3661257"/>
                <a:gd name="connsiteY15" fmla="*/ 950366 h 1839163"/>
                <a:gd name="connsiteX16" fmla="*/ 1247241 w 3661257"/>
                <a:gd name="connsiteY16" fmla="*/ 723595 h 1839163"/>
                <a:gd name="connsiteX17" fmla="*/ 1302105 w 3661257"/>
                <a:gd name="connsiteY17" fmla="*/ 624840 h 1839163"/>
                <a:gd name="connsiteX18" fmla="*/ 1356969 w 3661257"/>
                <a:gd name="connsiteY18" fmla="*/ 522427 h 1839163"/>
                <a:gd name="connsiteX19" fmla="*/ 1411833 w 3661257"/>
                <a:gd name="connsiteY19" fmla="*/ 427330 h 1839163"/>
                <a:gd name="connsiteX20" fmla="*/ 1455724 w 3661257"/>
                <a:gd name="connsiteY20" fmla="*/ 354178 h 1839163"/>
                <a:gd name="connsiteX21" fmla="*/ 1499616 w 3661257"/>
                <a:gd name="connsiteY21" fmla="*/ 284683 h 1839163"/>
                <a:gd name="connsiteX22" fmla="*/ 1558137 w 3661257"/>
                <a:gd name="connsiteY22" fmla="*/ 196901 h 1839163"/>
                <a:gd name="connsiteX23" fmla="*/ 1631289 w 3661257"/>
                <a:gd name="connsiteY23" fmla="*/ 112776 h 1839163"/>
                <a:gd name="connsiteX24" fmla="*/ 1689811 w 3661257"/>
                <a:gd name="connsiteY24" fmla="*/ 65227 h 1839163"/>
                <a:gd name="connsiteX25" fmla="*/ 1748332 w 3661257"/>
                <a:gd name="connsiteY25" fmla="*/ 32309 h 1839163"/>
                <a:gd name="connsiteX26" fmla="*/ 1773936 w 3661257"/>
                <a:gd name="connsiteY26" fmla="*/ 17678 h 1839163"/>
                <a:gd name="connsiteX27" fmla="*/ 1806854 w 3661257"/>
                <a:gd name="connsiteY27" fmla="*/ 10363 h 1839163"/>
                <a:gd name="connsiteX28" fmla="*/ 1832457 w 3661257"/>
                <a:gd name="connsiteY28" fmla="*/ 3048 h 1839163"/>
                <a:gd name="connsiteX29" fmla="*/ 1905609 w 3661257"/>
                <a:gd name="connsiteY29" fmla="*/ 28651 h 1839163"/>
                <a:gd name="connsiteX30" fmla="*/ 1960473 w 3661257"/>
                <a:gd name="connsiteY30" fmla="*/ 65227 h 1839163"/>
                <a:gd name="connsiteX31" fmla="*/ 2000707 w 3661257"/>
                <a:gd name="connsiteY31" fmla="*/ 90830 h 1839163"/>
                <a:gd name="connsiteX32" fmla="*/ 2048256 w 3661257"/>
                <a:gd name="connsiteY32" fmla="*/ 138379 h 1839163"/>
                <a:gd name="connsiteX33" fmla="*/ 2114092 w 3661257"/>
                <a:gd name="connsiteY33" fmla="*/ 211531 h 1839163"/>
                <a:gd name="connsiteX34" fmla="*/ 2172614 w 3661257"/>
                <a:gd name="connsiteY34" fmla="*/ 299314 h 1839163"/>
                <a:gd name="connsiteX35" fmla="*/ 2223820 w 3661257"/>
                <a:gd name="connsiteY35" fmla="*/ 383438 h 1839163"/>
                <a:gd name="connsiteX36" fmla="*/ 2271369 w 3661257"/>
                <a:gd name="connsiteY36" fmla="*/ 478536 h 1839163"/>
                <a:gd name="connsiteX37" fmla="*/ 2362809 w 3661257"/>
                <a:gd name="connsiteY37" fmla="*/ 635813 h 1839163"/>
                <a:gd name="connsiteX38" fmla="*/ 2490825 w 3661257"/>
                <a:gd name="connsiteY38" fmla="*/ 866242 h 1839163"/>
                <a:gd name="connsiteX39" fmla="*/ 2585923 w 3661257"/>
                <a:gd name="connsiteY39" fmla="*/ 1049122 h 1839163"/>
                <a:gd name="connsiteX40" fmla="*/ 2659075 w 3661257"/>
                <a:gd name="connsiteY40" fmla="*/ 1169822 h 1839163"/>
                <a:gd name="connsiteX41" fmla="*/ 2724912 w 3661257"/>
                <a:gd name="connsiteY41" fmla="*/ 1275893 h 1839163"/>
                <a:gd name="connsiteX42" fmla="*/ 2816352 w 3661257"/>
                <a:gd name="connsiteY42" fmla="*/ 1407566 h 1839163"/>
                <a:gd name="connsiteX43" fmla="*/ 2882188 w 3661257"/>
                <a:gd name="connsiteY43" fmla="*/ 1484376 h 1839163"/>
                <a:gd name="connsiteX44" fmla="*/ 3006547 w 3661257"/>
                <a:gd name="connsiteY44" fmla="*/ 1608734 h 1839163"/>
                <a:gd name="connsiteX45" fmla="*/ 3105302 w 3661257"/>
                <a:gd name="connsiteY45" fmla="*/ 1681886 h 1839163"/>
                <a:gd name="connsiteX46" fmla="*/ 3211372 w 3661257"/>
                <a:gd name="connsiteY46" fmla="*/ 1740408 h 1839163"/>
                <a:gd name="connsiteX47" fmla="*/ 3324758 w 3661257"/>
                <a:gd name="connsiteY47" fmla="*/ 1787957 h 1839163"/>
                <a:gd name="connsiteX48" fmla="*/ 3460089 w 3661257"/>
                <a:gd name="connsiteY48" fmla="*/ 1809902 h 1839163"/>
                <a:gd name="connsiteX49" fmla="*/ 3569817 w 3661257"/>
                <a:gd name="connsiteY49" fmla="*/ 1824533 h 1839163"/>
                <a:gd name="connsiteX50" fmla="*/ 3661257 w 3661257"/>
                <a:gd name="connsiteY50" fmla="*/ 1839163 h 1839163"/>
                <a:gd name="connsiteX51" fmla="*/ 3661257 w 3661257"/>
                <a:gd name="connsiteY51" fmla="*/ 1839163 h 18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661257" h="1839163">
                  <a:moveTo>
                    <a:pt x="0" y="1831848"/>
                  </a:moveTo>
                  <a:lnTo>
                    <a:pt x="120700" y="1820875"/>
                  </a:lnTo>
                  <a:cubicBezTo>
                    <a:pt x="156666" y="1817217"/>
                    <a:pt x="181051" y="1815998"/>
                    <a:pt x="215798" y="1809902"/>
                  </a:cubicBezTo>
                  <a:cubicBezTo>
                    <a:pt x="250545" y="1803806"/>
                    <a:pt x="287122" y="1797710"/>
                    <a:pt x="329184" y="1784299"/>
                  </a:cubicBezTo>
                  <a:cubicBezTo>
                    <a:pt x="371246" y="1770888"/>
                    <a:pt x="428548" y="1748942"/>
                    <a:pt x="468172" y="1729435"/>
                  </a:cubicBezTo>
                  <a:cubicBezTo>
                    <a:pt x="507796" y="1709928"/>
                    <a:pt x="536448" y="1687373"/>
                    <a:pt x="566928" y="1667256"/>
                  </a:cubicBezTo>
                  <a:cubicBezTo>
                    <a:pt x="597408" y="1647139"/>
                    <a:pt x="624230" y="1631289"/>
                    <a:pt x="651052" y="1608734"/>
                  </a:cubicBezTo>
                  <a:cubicBezTo>
                    <a:pt x="677874" y="1586179"/>
                    <a:pt x="702259" y="1558138"/>
                    <a:pt x="727862" y="1531925"/>
                  </a:cubicBezTo>
                  <a:cubicBezTo>
                    <a:pt x="753465" y="1505712"/>
                    <a:pt x="782726" y="1475233"/>
                    <a:pt x="804672" y="1451458"/>
                  </a:cubicBezTo>
                  <a:cubicBezTo>
                    <a:pt x="826618" y="1427684"/>
                    <a:pt x="841858" y="1412443"/>
                    <a:pt x="859536" y="1389278"/>
                  </a:cubicBezTo>
                  <a:cubicBezTo>
                    <a:pt x="877214" y="1366113"/>
                    <a:pt x="894893" y="1337463"/>
                    <a:pt x="910742" y="1312469"/>
                  </a:cubicBezTo>
                  <a:cubicBezTo>
                    <a:pt x="926592" y="1287476"/>
                    <a:pt x="940612" y="1261872"/>
                    <a:pt x="954633" y="1239317"/>
                  </a:cubicBezTo>
                  <a:cubicBezTo>
                    <a:pt x="968654" y="1216762"/>
                    <a:pt x="994867" y="1177138"/>
                    <a:pt x="994867" y="1177138"/>
                  </a:cubicBezTo>
                  <a:cubicBezTo>
                    <a:pt x="1008278" y="1156412"/>
                    <a:pt x="1021079" y="1138733"/>
                    <a:pt x="1035100" y="1114958"/>
                  </a:cubicBezTo>
                  <a:cubicBezTo>
                    <a:pt x="1049121" y="1091184"/>
                    <a:pt x="1064971" y="1061923"/>
                    <a:pt x="1078992" y="1034491"/>
                  </a:cubicBezTo>
                  <a:cubicBezTo>
                    <a:pt x="1093013" y="1007059"/>
                    <a:pt x="1091184" y="1002182"/>
                    <a:pt x="1119225" y="950366"/>
                  </a:cubicBezTo>
                  <a:cubicBezTo>
                    <a:pt x="1147266" y="898550"/>
                    <a:pt x="1216761" y="777849"/>
                    <a:pt x="1247241" y="723595"/>
                  </a:cubicBezTo>
                  <a:cubicBezTo>
                    <a:pt x="1277721" y="669341"/>
                    <a:pt x="1283817" y="658368"/>
                    <a:pt x="1302105" y="624840"/>
                  </a:cubicBezTo>
                  <a:cubicBezTo>
                    <a:pt x="1320393" y="591312"/>
                    <a:pt x="1338681" y="555345"/>
                    <a:pt x="1356969" y="522427"/>
                  </a:cubicBezTo>
                  <a:cubicBezTo>
                    <a:pt x="1375257" y="489509"/>
                    <a:pt x="1395374" y="455372"/>
                    <a:pt x="1411833" y="427330"/>
                  </a:cubicBezTo>
                  <a:cubicBezTo>
                    <a:pt x="1428292" y="399288"/>
                    <a:pt x="1441094" y="377953"/>
                    <a:pt x="1455724" y="354178"/>
                  </a:cubicBezTo>
                  <a:cubicBezTo>
                    <a:pt x="1470355" y="330404"/>
                    <a:pt x="1482547" y="310896"/>
                    <a:pt x="1499616" y="284683"/>
                  </a:cubicBezTo>
                  <a:cubicBezTo>
                    <a:pt x="1516685" y="258470"/>
                    <a:pt x="1536192" y="225552"/>
                    <a:pt x="1558137" y="196901"/>
                  </a:cubicBezTo>
                  <a:cubicBezTo>
                    <a:pt x="1580082" y="168250"/>
                    <a:pt x="1609343" y="134722"/>
                    <a:pt x="1631289" y="112776"/>
                  </a:cubicBezTo>
                  <a:cubicBezTo>
                    <a:pt x="1653235" y="90830"/>
                    <a:pt x="1670304" y="78638"/>
                    <a:pt x="1689811" y="65227"/>
                  </a:cubicBezTo>
                  <a:cubicBezTo>
                    <a:pt x="1709318" y="51816"/>
                    <a:pt x="1748332" y="32309"/>
                    <a:pt x="1748332" y="32309"/>
                  </a:cubicBezTo>
                  <a:cubicBezTo>
                    <a:pt x="1762353" y="24384"/>
                    <a:pt x="1764183" y="21336"/>
                    <a:pt x="1773936" y="17678"/>
                  </a:cubicBezTo>
                  <a:cubicBezTo>
                    <a:pt x="1783689" y="14020"/>
                    <a:pt x="1797101" y="12801"/>
                    <a:pt x="1806854" y="10363"/>
                  </a:cubicBezTo>
                  <a:cubicBezTo>
                    <a:pt x="1816607" y="7925"/>
                    <a:pt x="1815998" y="0"/>
                    <a:pt x="1832457" y="3048"/>
                  </a:cubicBezTo>
                  <a:cubicBezTo>
                    <a:pt x="1848916" y="6096"/>
                    <a:pt x="1884273" y="18288"/>
                    <a:pt x="1905609" y="28651"/>
                  </a:cubicBezTo>
                  <a:cubicBezTo>
                    <a:pt x="1926945" y="39014"/>
                    <a:pt x="1944623" y="54864"/>
                    <a:pt x="1960473" y="65227"/>
                  </a:cubicBezTo>
                  <a:cubicBezTo>
                    <a:pt x="1976323" y="75590"/>
                    <a:pt x="1986077" y="78638"/>
                    <a:pt x="2000707" y="90830"/>
                  </a:cubicBezTo>
                  <a:cubicBezTo>
                    <a:pt x="2015337" y="103022"/>
                    <a:pt x="2029359" y="118262"/>
                    <a:pt x="2048256" y="138379"/>
                  </a:cubicBezTo>
                  <a:cubicBezTo>
                    <a:pt x="2067154" y="158496"/>
                    <a:pt x="2093366" y="184709"/>
                    <a:pt x="2114092" y="211531"/>
                  </a:cubicBezTo>
                  <a:cubicBezTo>
                    <a:pt x="2134818" y="238353"/>
                    <a:pt x="2154326" y="270663"/>
                    <a:pt x="2172614" y="299314"/>
                  </a:cubicBezTo>
                  <a:cubicBezTo>
                    <a:pt x="2190902" y="327965"/>
                    <a:pt x="2207361" y="353568"/>
                    <a:pt x="2223820" y="383438"/>
                  </a:cubicBezTo>
                  <a:cubicBezTo>
                    <a:pt x="2240279" y="413308"/>
                    <a:pt x="2248204" y="436474"/>
                    <a:pt x="2271369" y="478536"/>
                  </a:cubicBezTo>
                  <a:cubicBezTo>
                    <a:pt x="2294534" y="520599"/>
                    <a:pt x="2326233" y="571195"/>
                    <a:pt x="2362809" y="635813"/>
                  </a:cubicBezTo>
                  <a:cubicBezTo>
                    <a:pt x="2399385" y="700431"/>
                    <a:pt x="2453639" y="797357"/>
                    <a:pt x="2490825" y="866242"/>
                  </a:cubicBezTo>
                  <a:cubicBezTo>
                    <a:pt x="2528011" y="935127"/>
                    <a:pt x="2557881" y="998525"/>
                    <a:pt x="2585923" y="1049122"/>
                  </a:cubicBezTo>
                  <a:cubicBezTo>
                    <a:pt x="2613965" y="1099719"/>
                    <a:pt x="2635910" y="1132027"/>
                    <a:pt x="2659075" y="1169822"/>
                  </a:cubicBezTo>
                  <a:cubicBezTo>
                    <a:pt x="2682240" y="1207617"/>
                    <a:pt x="2698699" y="1236269"/>
                    <a:pt x="2724912" y="1275893"/>
                  </a:cubicBezTo>
                  <a:cubicBezTo>
                    <a:pt x="2751125" y="1315517"/>
                    <a:pt x="2790139" y="1372819"/>
                    <a:pt x="2816352" y="1407566"/>
                  </a:cubicBezTo>
                  <a:cubicBezTo>
                    <a:pt x="2842565" y="1442313"/>
                    <a:pt x="2850489" y="1450848"/>
                    <a:pt x="2882188" y="1484376"/>
                  </a:cubicBezTo>
                  <a:cubicBezTo>
                    <a:pt x="2913887" y="1517904"/>
                    <a:pt x="2969361" y="1575816"/>
                    <a:pt x="3006547" y="1608734"/>
                  </a:cubicBezTo>
                  <a:cubicBezTo>
                    <a:pt x="3043733" y="1641652"/>
                    <a:pt x="3071165" y="1659940"/>
                    <a:pt x="3105302" y="1681886"/>
                  </a:cubicBezTo>
                  <a:cubicBezTo>
                    <a:pt x="3139440" y="1703832"/>
                    <a:pt x="3174796" y="1722730"/>
                    <a:pt x="3211372" y="1740408"/>
                  </a:cubicBezTo>
                  <a:cubicBezTo>
                    <a:pt x="3247948" y="1758086"/>
                    <a:pt x="3283305" y="1776375"/>
                    <a:pt x="3324758" y="1787957"/>
                  </a:cubicBezTo>
                  <a:cubicBezTo>
                    <a:pt x="3366211" y="1799539"/>
                    <a:pt x="3419246" y="1803806"/>
                    <a:pt x="3460089" y="1809902"/>
                  </a:cubicBezTo>
                  <a:cubicBezTo>
                    <a:pt x="3500932" y="1815998"/>
                    <a:pt x="3536289" y="1819656"/>
                    <a:pt x="3569817" y="1824533"/>
                  </a:cubicBezTo>
                  <a:cubicBezTo>
                    <a:pt x="3603345" y="1829410"/>
                    <a:pt x="3661257" y="1839163"/>
                    <a:pt x="3661257" y="1839163"/>
                  </a:cubicBezTo>
                  <a:lnTo>
                    <a:pt x="3661257" y="1839163"/>
                  </a:lnTo>
                </a:path>
              </a:pathLst>
            </a:custGeom>
            <a:ln w="38100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3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Συντελεστές </a:t>
            </a:r>
            <a:r>
              <a:rPr lang="en-US" dirty="0"/>
              <a:t>b</a:t>
            </a:r>
            <a:r>
              <a:rPr lang="el-GR" dirty="0"/>
              <a:t> για Υψηλή Τεχνολογία,Εισπρακτικές και Έντοκα Γραμμάτια</a:t>
            </a:r>
            <a:endParaRPr lang="en-US" dirty="0"/>
          </a:p>
        </p:txBody>
      </p:sp>
      <p:grpSp>
        <p:nvGrpSpPr>
          <p:cNvPr id="4" name="Group 3" descr="Graph illustrating the Beta Coefficients for high tech, collections, and t-bills."/>
          <p:cNvGrpSpPr/>
          <p:nvPr/>
        </p:nvGrpSpPr>
        <p:grpSpPr>
          <a:xfrm>
            <a:off x="933449" y="1656871"/>
            <a:ext cx="7446963" cy="4425950"/>
            <a:chOff x="950913" y="1682750"/>
            <a:chExt cx="7446963" cy="4425950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7415213" y="4548188"/>
              <a:ext cx="812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latin typeface="+mn-lt"/>
                </a:rPr>
                <a:t>r</a:t>
              </a:r>
              <a:r>
                <a:rPr lang="en-US" baseline="-25000" dirty="0">
                  <a:latin typeface="+mn-lt"/>
                </a:rPr>
                <a:t>M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950913" y="1682750"/>
              <a:ext cx="7446963" cy="4425950"/>
              <a:chOff x="1110641" y="2025651"/>
              <a:chExt cx="7446963" cy="4425950"/>
            </a:xfrm>
          </p:grpSpPr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1110641" y="2025651"/>
                <a:ext cx="7446963" cy="4425950"/>
                <a:chOff x="432" y="1269"/>
                <a:chExt cx="4691" cy="2788"/>
              </a:xfrm>
            </p:grpSpPr>
            <p:sp>
              <p:nvSpPr>
                <p:cNvPr id="1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76" y="1374"/>
                  <a:ext cx="2739" cy="2440"/>
                </a:xfrm>
                <a:prstGeom prst="line">
                  <a:avLst/>
                </a:prstGeom>
                <a:noFill/>
                <a:ln w="28575">
                  <a:solidFill>
                    <a:srgbClr val="7030A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Line 7"/>
                <p:cNvSpPr>
                  <a:spLocks noChangeShapeType="1"/>
                </p:cNvSpPr>
                <p:nvPr/>
              </p:nvSpPr>
              <p:spPr bwMode="auto">
                <a:xfrm>
                  <a:off x="576" y="2430"/>
                  <a:ext cx="3788" cy="952"/>
                </a:xfrm>
                <a:prstGeom prst="line">
                  <a:avLst/>
                </a:prstGeom>
                <a:noFill/>
                <a:ln w="28575">
                  <a:solidFill>
                    <a:schemeClr val="bg2">
                      <a:lumMod val="50000"/>
                    </a:schemeClr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Line 8"/>
                <p:cNvSpPr>
                  <a:spLocks noChangeShapeType="1"/>
                </p:cNvSpPr>
                <p:nvPr/>
              </p:nvSpPr>
              <p:spPr bwMode="auto">
                <a:xfrm>
                  <a:off x="580" y="2733"/>
                  <a:ext cx="3164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344" y="1584"/>
                  <a:ext cx="0" cy="23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Line 18"/>
                <p:cNvSpPr>
                  <a:spLocks noChangeShapeType="1"/>
                </p:cNvSpPr>
                <p:nvPr/>
              </p:nvSpPr>
              <p:spPr bwMode="auto">
                <a:xfrm>
                  <a:off x="576" y="3053"/>
                  <a:ext cx="4179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1264" y="1296"/>
                  <a:ext cx="192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US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</a:p>
              </p:txBody>
            </p:sp>
            <p:sp>
              <p:nvSpPr>
                <p:cNvPr id="16" name="Rectangle 23"/>
                <p:cNvSpPr>
                  <a:spLocks noChangeArrowheads="1"/>
                </p:cNvSpPr>
                <p:nvPr/>
              </p:nvSpPr>
              <p:spPr bwMode="auto">
                <a:xfrm>
                  <a:off x="432" y="3024"/>
                  <a:ext cx="3503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20               0                 20                40</a:t>
                  </a:r>
                </a:p>
              </p:txBody>
            </p:sp>
            <p:sp>
              <p:nvSpPr>
                <p:cNvPr id="17" name="Rectangle 24"/>
                <p:cNvSpPr>
                  <a:spLocks noChangeArrowheads="1"/>
                </p:cNvSpPr>
                <p:nvPr/>
              </p:nvSpPr>
              <p:spPr bwMode="auto">
                <a:xfrm>
                  <a:off x="1008" y="1344"/>
                  <a:ext cx="297" cy="13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>
                    <a:lnSpc>
                      <a:spcPct val="85000"/>
                    </a:lnSpc>
                    <a:defRPr/>
                  </a:pP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eaLnBrk="0" hangingPunct="0">
                    <a:lnSpc>
                      <a:spcPct val="85000"/>
                    </a:lnSpc>
                    <a:defRPr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40</a:t>
                  </a:r>
                </a:p>
                <a:p>
                  <a:pPr eaLnBrk="0" hangingPunct="0">
                    <a:lnSpc>
                      <a:spcPct val="85000"/>
                    </a:lnSpc>
                    <a:defRPr/>
                  </a:pP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eaLnBrk="0" hangingPunct="0">
                    <a:lnSpc>
                      <a:spcPct val="85000"/>
                    </a:lnSpc>
                    <a:defRPr/>
                  </a:pP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eaLnBrk="0" hangingPunct="0">
                    <a:lnSpc>
                      <a:spcPct val="85000"/>
                    </a:lnSpc>
                    <a:defRPr/>
                  </a:pP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eaLnBrk="0" hangingPunct="0">
                    <a:lnSpc>
                      <a:spcPct val="85000"/>
                    </a:lnSpc>
                    <a:defRPr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20</a:t>
                  </a:r>
                </a:p>
                <a:p>
                  <a:pPr eaLnBrk="0" hangingPunct="0">
                    <a:lnSpc>
                      <a:spcPct val="85000"/>
                    </a:lnSpc>
                    <a:defRPr/>
                  </a:pP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eaLnBrk="0" hangingPunct="0">
                    <a:lnSpc>
                      <a:spcPct val="85000"/>
                    </a:lnSpc>
                    <a:defRPr/>
                  </a:pP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ectangle 25"/>
                <p:cNvSpPr>
                  <a:spLocks noChangeArrowheads="1"/>
                </p:cNvSpPr>
                <p:nvPr/>
              </p:nvSpPr>
              <p:spPr bwMode="auto">
                <a:xfrm>
                  <a:off x="981" y="3504"/>
                  <a:ext cx="351" cy="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>
                    <a:lnSpc>
                      <a:spcPct val="85000"/>
                    </a:lnSpc>
                    <a:defRPr/>
                  </a:pP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  <a:defRPr/>
                  </a:pP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 eaLnBrk="0" hangingPunct="0">
                    <a:lnSpc>
                      <a:spcPct val="85000"/>
                    </a:lnSpc>
                    <a:defRPr/>
                  </a:pP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-20</a:t>
                  </a:r>
                </a:p>
              </p:txBody>
            </p:sp>
            <p:sp>
              <p:nvSpPr>
                <p:cNvPr id="1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325" y="1269"/>
                  <a:ext cx="1200" cy="252"/>
                </a:xfrm>
                <a:prstGeom prst="rect">
                  <a:avLst/>
                </a:prstGeom>
                <a:noFill/>
                <a:ln w="25400">
                  <a:solidFill>
                    <a:srgbClr val="7030A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ΥΤ</a:t>
                  </a: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 = 1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31</a:t>
                  </a:r>
                  <a:endParaRPr lang="el-G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744" y="2592"/>
                  <a:ext cx="1379" cy="252"/>
                </a:xfrm>
                <a:prstGeom prst="rect">
                  <a:avLst/>
                </a:prstGeom>
                <a:noFill/>
                <a:ln w="254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Έντ.Γραμμ</a:t>
                  </a: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 = 0</a:t>
                  </a:r>
                  <a:endParaRPr lang="el-G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315" y="3288"/>
                  <a:ext cx="1296" cy="25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bg2">
                      <a:lumMod val="50000"/>
                    </a:schemeClr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Εισπρ</a:t>
                  </a: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 = -0</a:t>
                  </a:r>
                  <a:r>
                    <a:rPr lang="el-GR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l-GR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Line 25"/>
              <p:cNvSpPr>
                <a:spLocks noChangeShapeType="1"/>
              </p:cNvSpPr>
              <p:nvPr/>
            </p:nvSpPr>
            <p:spPr bwMode="auto">
              <a:xfrm>
                <a:off x="7860691" y="4976814"/>
                <a:ext cx="18256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25"/>
              <p:cNvSpPr>
                <a:spLocks noChangeShapeType="1"/>
              </p:cNvSpPr>
              <p:nvPr/>
            </p:nvSpPr>
            <p:spPr bwMode="auto">
              <a:xfrm>
                <a:off x="2483828" y="2146301"/>
                <a:ext cx="18256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9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Συγκρίνοντας Αναμενόμενες Αποδόσεις και Συντελεστές </a:t>
            </a:r>
            <a:r>
              <a:rPr lang="en-US" dirty="0"/>
              <a:t>b</a:t>
            </a:r>
          </a:p>
        </p:txBody>
      </p:sp>
      <p:sp>
        <p:nvSpPr>
          <p:cNvPr id="4" name="Rectangle 3" descr="Table comparing Expected Returns and Beta Coefficients for high tech, market, US rubber, T-bills, and collections."/>
          <p:cNvSpPr txBox="1">
            <a:spLocks noChangeArrowheads="1"/>
          </p:cNvSpPr>
          <p:nvPr/>
        </p:nvSpPr>
        <p:spPr bwMode="auto">
          <a:xfrm>
            <a:off x="763586" y="1617453"/>
            <a:ext cx="7616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sz="2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–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31875" indent="-346075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9075" indent="-346075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46275" indent="-346075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Wingdings" pitchFamily="2" charset="2"/>
              <a:buNone/>
              <a:tabLst>
                <a:tab pos="3771900" algn="ctr"/>
                <a:tab pos="6457950" algn="ctr"/>
              </a:tabLst>
              <a:defRPr/>
            </a:pPr>
            <a:r>
              <a:rPr lang="el-GR" u="sng" dirty="0">
                <a:solidFill>
                  <a:srgbClr val="343F52"/>
                </a:solidFill>
              </a:rPr>
              <a:t>Τίτλος Περιουσίας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</a:t>
            </a:r>
            <a:r>
              <a:rPr lang="el-GR" u="sng" dirty="0">
                <a:solidFill>
                  <a:srgbClr val="343F52"/>
                </a:solidFill>
              </a:rPr>
              <a:t>Αναμενόμενη Απόδοση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</a:t>
            </a:r>
            <a:r>
              <a:rPr lang="en-US" u="sng" dirty="0">
                <a:solidFill>
                  <a:srgbClr val="343F52"/>
                </a:solidFill>
              </a:rPr>
              <a:t>b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Wingdings" pitchFamily="2" charset="2"/>
              <a:buNone/>
              <a:tabLst>
                <a:tab pos="3886200" algn="dec"/>
                <a:tab pos="6400800" algn="dec"/>
              </a:tabLst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Υψηλή</a:t>
            </a:r>
            <a:r>
              <a:rPr kumimoji="0" lang="el-GR" sz="2600" b="0" i="0" u="none" strike="noStrike" kern="1200" cap="none" spc="0" normalizeH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Τεχνολογία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9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9%	 1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Wingdings" pitchFamily="2" charset="2"/>
              <a:buNone/>
              <a:tabLst>
                <a:tab pos="3886200" algn="dec"/>
                <a:tab pos="6400800" algn="dec"/>
              </a:tabLst>
              <a:defRPr/>
            </a:pPr>
            <a:r>
              <a:rPr lang="el-GR" dirty="0">
                <a:solidFill>
                  <a:srgbClr val="343F52"/>
                </a:solidFill>
              </a:rPr>
              <a:t>Αγορά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8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	 1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Wingdings" pitchFamily="2" charset="2"/>
              <a:buNone/>
              <a:tabLst>
                <a:tab pos="3886200" algn="dec"/>
                <a:tab pos="6400800" algn="dec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</a:t>
            </a:r>
            <a:r>
              <a:rPr lang="el-GR" dirty="0">
                <a:solidFill>
                  <a:srgbClr val="343F52"/>
                </a:solidFill>
              </a:rPr>
              <a:t>Ελαστικά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7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 0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150000"/>
              <a:buFont typeface="Wingdings" pitchFamily="2" charset="2"/>
              <a:buNone/>
              <a:tabLst>
                <a:tab pos="3886200" algn="dec"/>
                <a:tab pos="6400800" algn="dec"/>
              </a:tabLst>
              <a:defRPr/>
            </a:pPr>
            <a:r>
              <a:rPr lang="el-GR" dirty="0">
                <a:solidFill>
                  <a:srgbClr val="343F52"/>
                </a:solidFill>
              </a:rPr>
              <a:t>Έντοκα Γραμμάτια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3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	 0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Pct val="150000"/>
              <a:buFont typeface="Wingdings" pitchFamily="2" charset="2"/>
              <a:buNone/>
              <a:tabLst>
                <a:tab pos="3886200" algn="dec"/>
                <a:tab pos="6400800" algn="dec"/>
              </a:tabLst>
              <a:defRPr/>
            </a:pPr>
            <a:r>
              <a:rPr lang="el-GR" dirty="0">
                <a:solidFill>
                  <a:srgbClr val="343F52"/>
                </a:solidFill>
              </a:rPr>
              <a:t>Εισπρακτικές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	-0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 typeface="Wingdings" pitchFamily="2" charset="2"/>
              <a:buNone/>
              <a:tabLst/>
              <a:defRPr/>
            </a:pPr>
            <a:r>
              <a:rPr lang="el-GR" dirty="0">
                <a:solidFill>
                  <a:srgbClr val="343F52"/>
                </a:solidFill>
              </a:rPr>
              <a:t>Τίτλοι περιουσίας με υψηλότερο κίνδυνο έχουν υψηλότερες αποδόσεις έτσι η κατάταξη είναι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OK.</a:t>
            </a:r>
          </a:p>
        </p:txBody>
      </p:sp>
    </p:spTree>
    <p:extLst>
      <p:ext uri="{BB962C8B-B14F-4D97-AF65-F5344CB8AC3E}">
        <p14:creationId xmlns:p14="http://schemas.microsoft.com/office/powerpoint/2010/main" val="26663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l-GR" dirty="0"/>
              <a:t>Η Γραμμή Αγοράς Ασφάλειας</a:t>
            </a:r>
            <a:r>
              <a:rPr lang="en-US" dirty="0"/>
              <a:t>(SML):</a:t>
            </a:r>
            <a:r>
              <a:rPr lang="el-GR" dirty="0"/>
              <a:t>Υπολογίζοντας τις Απαιτούμενες Αποδόσεις</a:t>
            </a:r>
            <a:r>
              <a:rPr lang="en-US" dirty="0"/>
              <a:t>  </a:t>
            </a:r>
          </a:p>
        </p:txBody>
      </p:sp>
      <p:sp>
        <p:nvSpPr>
          <p:cNvPr id="4" name="Rectangle 3" descr="Using the SML to calculate the required rates of return. "/>
          <p:cNvSpPr txBox="1">
            <a:spLocks noChangeArrowheads="1"/>
          </p:cNvSpPr>
          <p:nvPr/>
        </p:nvSpPr>
        <p:spPr bwMode="auto">
          <a:xfrm>
            <a:off x="763586" y="1539814"/>
            <a:ext cx="7616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sz="2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4863" indent="-347663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–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31875" indent="-346075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sz="2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89075" indent="-346075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46275" indent="-346075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7CA8D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CA8D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SML: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RF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)b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RF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(RP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)b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7CA8D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Υποθέτουμε</a:t>
            </a:r>
            <a:r>
              <a:rPr kumimoji="0" lang="el-GR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ότι η καμπύλη απόδοσης είναι επίπεδη και ότι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RF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3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 </a:t>
            </a:r>
            <a:r>
              <a:rPr lang="el-GR" dirty="0">
                <a:solidFill>
                  <a:schemeClr val="tx1"/>
                </a:solidFill>
              </a:rPr>
              <a:t>και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Pct val="150000"/>
              <a:buFont typeface="Arial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RP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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r</a:t>
            </a:r>
            <a:r>
              <a:rPr kumimoji="0" lang="en-US" sz="2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RF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 = 8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0%  3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0% =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43F5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0%.</a:t>
            </a:r>
          </a:p>
        </p:txBody>
      </p:sp>
    </p:spTree>
    <p:extLst>
      <p:ext uri="{BB962C8B-B14F-4D97-AF65-F5344CB8AC3E}">
        <p14:creationId xmlns:p14="http://schemas.microsoft.com/office/powerpoint/2010/main" val="12429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l-GR" dirty="0"/>
              <a:t>Πρόσθετη απόδοση του επιτοκίου άνευ κινδύνου που απαιτείται για την αποζημίωση των επενδυτών για την ανάληψη ενός μέσου όρου κινδύνου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</a:pPr>
            <a:r>
              <a:rPr lang="el-GR" dirty="0"/>
              <a:t>Το μέγεθός του εξαρτάται από τον αντιληπτό κίνδυνο του χρηματιστηρίου και από το βαθμό αποτροπής του κινδύνου των επενδυτών</a:t>
            </a:r>
            <a:r>
              <a:rPr lang="en-US" dirty="0"/>
              <a:t>.</a:t>
            </a:r>
          </a:p>
          <a:p>
            <a:pPr>
              <a:spcAft>
                <a:spcPts val="1800"/>
              </a:spcAft>
            </a:pPr>
            <a:r>
              <a:rPr lang="el-GR" dirty="0"/>
              <a:t>Διαφέρει από έτος σε έτος,αλλά οι περισσότερες εκτιμήσεις υποδηλώνουν ότι κυμαίνεται μεταξύ 4% και 8% το έτος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Τί είναι το Ασφάλιστρο Κινδύνου της Αγοράς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433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Υπολογίζοντας τις Απαιτούμενες Αποδόσεις</a:t>
            </a:r>
            <a:endParaRPr lang="en-US" dirty="0"/>
          </a:p>
        </p:txBody>
      </p:sp>
      <p:grpSp>
        <p:nvGrpSpPr>
          <p:cNvPr id="4" name="Group 3" descr="Calculating the Required Rates of Return for: high tech, market, US rbber, T-bill, and collections."/>
          <p:cNvGrpSpPr/>
          <p:nvPr/>
        </p:nvGrpSpPr>
        <p:grpSpPr>
          <a:xfrm>
            <a:off x="1129516" y="2111022"/>
            <a:ext cx="7518400" cy="2844799"/>
            <a:chOff x="811213" y="1670051"/>
            <a:chExt cx="7518400" cy="284479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11213" y="1671638"/>
              <a:ext cx="7518400" cy="284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77888" y="1670051"/>
              <a:ext cx="109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90601" y="1820863"/>
              <a:ext cx="2099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HT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47776" y="1670051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60538" y="1670051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87551" y="1670051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246313" y="1670051"/>
              <a:ext cx="2131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0% + (5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0%)(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11676" y="1670051"/>
              <a:ext cx="7005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31)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237163" y="1670051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595938" y="1670051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427788" y="1670051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77888" y="20478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760538" y="2047876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987551" y="20478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246313" y="2047876"/>
              <a:ext cx="19444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0% + 6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55%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152901" y="20478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595938" y="2047876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822951" y="20478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210301" y="2047876"/>
              <a:ext cx="8592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55%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169151" y="20478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77888" y="2543176"/>
              <a:ext cx="109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90601" y="2693988"/>
              <a:ext cx="12984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147763" y="25431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60538" y="2543176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987551" y="25431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246313" y="2543176"/>
              <a:ext cx="28325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0% + (5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0%)(1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00)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237163" y="25431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595938" y="2543176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822951" y="25431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210301" y="2543176"/>
              <a:ext cx="8592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00%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7169151" y="25431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77888" y="3025776"/>
              <a:ext cx="109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990601" y="3176588"/>
              <a:ext cx="32541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USR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365251" y="30257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760538" y="3025776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987551" y="30257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246313" y="3025776"/>
              <a:ext cx="274273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0% +(5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0%)(0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88)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140326" y="30257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5595938" y="3025776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5822951" y="30257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210301" y="3025776"/>
              <a:ext cx="8592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40%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7169151" y="302577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77888" y="3502026"/>
              <a:ext cx="109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90601" y="3651251"/>
              <a:ext cx="945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109663" y="3651251"/>
              <a:ext cx="705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184276" y="3651251"/>
              <a:ext cx="2212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bill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438276" y="350202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760538" y="3502026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987551" y="350202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2246313" y="3502026"/>
              <a:ext cx="25567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0% + (5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0)(0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00)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932363" y="350202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5595938" y="3502026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822951" y="350202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6210301" y="3502026"/>
              <a:ext cx="8592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00%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7169151" y="3502026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77888" y="3981451"/>
              <a:ext cx="109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990601" y="4132263"/>
              <a:ext cx="2837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Coll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1319213" y="3981451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1760538" y="3981451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987551" y="3981451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2246313" y="3981451"/>
              <a:ext cx="29495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0% + (5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0%)(-0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50)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353051" y="3981451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595938" y="3981451"/>
              <a:ext cx="2099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5822951" y="3981451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6202701" y="3981451"/>
              <a:ext cx="8592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r>
                <a:rPr lang="el-GR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r>
                <a:rPr lang="en-US" altLang="en-US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50%</a:t>
              </a:r>
              <a:endParaRPr lang="en-US" alt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7169151" y="3981451"/>
              <a:ext cx="897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77888" y="4359276"/>
              <a:ext cx="3687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alt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8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Αναμενόμενες έναντι Απαιτουμένων Αποδόσεων</a:t>
            </a:r>
            <a:endParaRPr lang="en-US" dirty="0"/>
          </a:p>
        </p:txBody>
      </p:sp>
      <p:graphicFrame>
        <p:nvGraphicFramePr>
          <p:cNvPr id="5" name="Table 4" descr="Table illustrating the difference between expected and required returns for high tech, market, US rubber, T-bills, and collections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44131"/>
              </p:ext>
            </p:extLst>
          </p:nvPr>
        </p:nvGraphicFramePr>
        <p:xfrm>
          <a:off x="750628" y="1779447"/>
          <a:ext cx="7833814" cy="3831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170">
                <a:tc>
                  <a:txBody>
                    <a:bodyPr/>
                    <a:lstStyle/>
                    <a:p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91">
                <a:tc>
                  <a:txBody>
                    <a:bodyPr/>
                    <a:lstStyle/>
                    <a:p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Υψηλή</a:t>
                      </a:r>
                      <a:r>
                        <a:rPr lang="el-GR" sz="230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Τεχ</a:t>
                      </a:r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00050" algn="dec"/>
                        </a:tabLs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9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900" algn="dec"/>
                        </a:tabLs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9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Υποτιμημένο</a:t>
                      </a:r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91">
                <a:tc>
                  <a:txBody>
                    <a:bodyPr/>
                    <a:lstStyle/>
                    <a:p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Αγορά</a:t>
                      </a:r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00050" algn="dec"/>
                        </a:tabLs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8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900" algn="dec"/>
                        </a:tabLs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8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Αρκετά</a:t>
                      </a:r>
                      <a:r>
                        <a:rPr lang="el-GR" sz="230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εκτιμημένο</a:t>
                      </a:r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891">
                <a:tc>
                  <a:txBody>
                    <a:bodyPr/>
                    <a:lstStyle/>
                    <a:p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 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Ελαστικά</a:t>
                      </a:r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00050" algn="dec"/>
                        </a:tabLst>
                      </a:pPr>
                      <a:r>
                        <a:rPr lang="en-US" sz="230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	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900" algn="dec"/>
                        </a:tabLs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7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Υπερεκτιμημένο</a:t>
                      </a:r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91">
                <a:tc>
                  <a:txBody>
                    <a:bodyPr/>
                    <a:lstStyle/>
                    <a:p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Έντοκα</a:t>
                      </a:r>
                      <a:r>
                        <a:rPr lang="el-GR" sz="230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Γραμμάτια</a:t>
                      </a:r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00050" algn="dec"/>
                        </a:tabLs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3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900" algn="dec"/>
                        </a:tabLs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3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Αρκετά</a:t>
                      </a:r>
                      <a:r>
                        <a:rPr lang="el-GR" sz="2300" b="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εκτιμημένο</a:t>
                      </a:r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891">
                <a:tc>
                  <a:txBody>
                    <a:bodyPr/>
                    <a:lstStyle/>
                    <a:p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Εισπρακτικές</a:t>
                      </a:r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00050" algn="dec"/>
                        </a:tabLs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	1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42900" algn="dec"/>
                        </a:tabLst>
                      </a:pP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0</a:t>
                      </a:r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  <a:r>
                        <a:rPr lang="en-US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23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Υποτιμημένο</a:t>
                      </a:r>
                      <a:endParaRPr lang="en-US" sz="23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E5EF65E2-31EC-48EB-B19E-DBF6083E6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05304"/>
              </p:ext>
            </p:extLst>
          </p:nvPr>
        </p:nvGraphicFramePr>
        <p:xfrm>
          <a:off x="3622367" y="1779447"/>
          <a:ext cx="228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101468" imgH="177569" progId="Equation.3">
                  <p:embed/>
                </p:oleObj>
              </mc:Choice>
              <mc:Fallback>
                <p:oleObj name="Equation" r:id="rId3" imgW="101468" imgH="17756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367" y="1779447"/>
                        <a:ext cx="2286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56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Απεικονίζοντας τη Γραμμή Αγοράς Ασφάλειας</a:t>
            </a:r>
            <a:endParaRPr lang="en-US" dirty="0"/>
          </a:p>
        </p:txBody>
      </p:sp>
      <p:grpSp>
        <p:nvGrpSpPr>
          <p:cNvPr id="4" name="Group 3" descr="Illustration of the Security Market Line &#10;(SML) on a line graph."/>
          <p:cNvGrpSpPr/>
          <p:nvPr/>
        </p:nvGrpSpPr>
        <p:grpSpPr>
          <a:xfrm>
            <a:off x="1220053" y="1384743"/>
            <a:ext cx="6703892" cy="4869873"/>
            <a:chOff x="1067530" y="1393369"/>
            <a:chExt cx="6703892" cy="4869873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92726516"/>
                </p:ext>
              </p:extLst>
            </p:nvPr>
          </p:nvGraphicFramePr>
          <p:xfrm>
            <a:off x="1101000" y="1660413"/>
            <a:ext cx="6670422" cy="46028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Oval 5"/>
            <p:cNvSpPr/>
            <p:nvPr/>
          </p:nvSpPr>
          <p:spPr>
            <a:xfrm>
              <a:off x="6683936" y="2834469"/>
              <a:ext cx="82540" cy="8029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36113" y="3457714"/>
              <a:ext cx="82540" cy="8029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55569" y="5019958"/>
              <a:ext cx="82540" cy="8029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1408127" y="2687219"/>
              <a:ext cx="5974386" cy="3086800"/>
            </a:xfrm>
            <a:prstGeom prst="line">
              <a:avLst/>
            </a:prstGeom>
            <a:ln w="571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3791556" y="4492445"/>
              <a:ext cx="82540" cy="8029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801154" y="3250584"/>
              <a:ext cx="2494708" cy="6915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84078" y="3228924"/>
              <a:ext cx="0" cy="2119353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238930" y="3219964"/>
              <a:ext cx="82540" cy="80293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32073" y="1393369"/>
              <a:ext cx="3118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SML:  </a:t>
              </a:r>
              <a:r>
                <a:rPr lang="en-US" sz="2000" dirty="0" err="1">
                  <a:solidFill>
                    <a:srgbClr val="000000"/>
                  </a:solidFill>
                </a:rPr>
                <a:t>r</a:t>
              </a:r>
              <a:r>
                <a:rPr lang="en-US" sz="2000" baseline="-25000" dirty="0" err="1">
                  <a:solidFill>
                    <a:srgbClr val="000000"/>
                  </a:solidFill>
                </a:rPr>
                <a:t>i</a:t>
              </a:r>
              <a:r>
                <a:rPr lang="en-US" sz="2000" dirty="0">
                  <a:solidFill>
                    <a:srgbClr val="000000"/>
                  </a:solidFill>
                </a:rPr>
                <a:t> = 3</a:t>
              </a:r>
              <a:r>
                <a:rPr lang="el-GR" sz="2000" dirty="0">
                  <a:solidFill>
                    <a:srgbClr val="000000"/>
                  </a:solidFill>
                </a:rPr>
                <a:t>,</a:t>
              </a:r>
              <a:r>
                <a:rPr lang="en-US" sz="2000" dirty="0">
                  <a:solidFill>
                    <a:srgbClr val="000000"/>
                  </a:solidFill>
                </a:rPr>
                <a:t>0% + (5</a:t>
              </a:r>
              <a:r>
                <a:rPr lang="el-GR" sz="2000" dirty="0">
                  <a:solidFill>
                    <a:srgbClr val="000000"/>
                  </a:solidFill>
                </a:rPr>
                <a:t>,</a:t>
              </a:r>
              <a:r>
                <a:rPr lang="en-US" sz="2000" dirty="0">
                  <a:solidFill>
                    <a:srgbClr val="000000"/>
                  </a:solidFill>
                </a:rPr>
                <a:t>0%)b</a:t>
              </a:r>
              <a:r>
                <a:rPr lang="en-US" sz="2000" baseline="-25000" dirty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9687" y="2182084"/>
              <a:ext cx="120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</a:rPr>
                <a:t>Υψ.Τεχν.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78126" y="2720956"/>
              <a:ext cx="1117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</a:rPr>
                <a:t>Αγορά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80102" y="3799974"/>
              <a:ext cx="1544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U.S. </a:t>
              </a:r>
              <a:r>
                <a:rPr lang="el-GR" dirty="0">
                  <a:solidFill>
                    <a:srgbClr val="000000"/>
                  </a:solidFill>
                </a:rPr>
                <a:t>Ελαστικά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5090" y="4639565"/>
              <a:ext cx="1117736" cy="324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T-bills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7530" y="4432387"/>
              <a:ext cx="1536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rgbClr val="000000"/>
                  </a:solidFill>
                </a:rPr>
                <a:t>Εισπρακτικές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90271" y="3070543"/>
              <a:ext cx="1117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solidFill>
                    <a:srgbClr val="000000"/>
                  </a:solidFill>
                </a:rPr>
                <a:t>r</a:t>
              </a:r>
              <a:r>
                <a:rPr lang="en-US" baseline="-25000" dirty="0" err="1">
                  <a:solidFill>
                    <a:srgbClr val="000000"/>
                  </a:solidFill>
                </a:rPr>
                <a:t>M</a:t>
              </a:r>
              <a:r>
                <a:rPr lang="en-US" dirty="0">
                  <a:solidFill>
                    <a:srgbClr val="000000"/>
                  </a:solidFill>
                </a:rPr>
                <a:t> = 8</a:t>
              </a:r>
              <a:r>
                <a:rPr lang="el-GR" dirty="0">
                  <a:solidFill>
                    <a:srgbClr val="000000"/>
                  </a:solidFill>
                </a:rPr>
                <a:t>,</a:t>
              </a:r>
              <a:r>
                <a:rPr lang="en-US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90271" y="4366936"/>
              <a:ext cx="1117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solidFill>
                    <a:srgbClr val="000000"/>
                  </a:solidFill>
                </a:rPr>
                <a:t>r</a:t>
              </a:r>
              <a:r>
                <a:rPr lang="en-US" baseline="-25000" dirty="0" err="1">
                  <a:solidFill>
                    <a:srgbClr val="000000"/>
                  </a:solidFill>
                </a:rPr>
                <a:t>RF</a:t>
              </a:r>
              <a:r>
                <a:rPr lang="en-US" dirty="0">
                  <a:solidFill>
                    <a:srgbClr val="000000"/>
                  </a:solidFill>
                </a:rPr>
                <a:t> = 3</a:t>
              </a:r>
              <a:r>
                <a:rPr lang="el-GR" dirty="0">
                  <a:solidFill>
                    <a:srgbClr val="000000"/>
                  </a:solidFill>
                </a:rPr>
                <a:t>,</a:t>
              </a:r>
              <a:r>
                <a:rPr lang="en-US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2" name="Arc 21"/>
            <p:cNvSpPr/>
            <p:nvPr/>
          </p:nvSpPr>
          <p:spPr>
            <a:xfrm>
              <a:off x="5894492" y="3479956"/>
              <a:ext cx="617968" cy="689349"/>
            </a:xfrm>
            <a:prstGeom prst="arc">
              <a:avLst/>
            </a:prstGeom>
            <a:ln w="19050">
              <a:solidFill>
                <a:srgbClr val="7030A0"/>
              </a:solidFill>
              <a:head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6350134" y="2172096"/>
              <a:ext cx="617968" cy="689349"/>
            </a:xfrm>
            <a:prstGeom prst="arc">
              <a:avLst/>
            </a:prstGeom>
            <a:ln w="19050">
              <a:solidFill>
                <a:srgbClr val="7030A0"/>
              </a:solidFill>
              <a:head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stCxn id="16" idx="2"/>
            </p:cNvCxnSpPr>
            <p:nvPr/>
          </p:nvCxnSpPr>
          <p:spPr>
            <a:xfrm rot="16200000" flipH="1">
              <a:off x="5889537" y="2937745"/>
              <a:ext cx="118748" cy="42383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3911983" y="4585086"/>
              <a:ext cx="319841" cy="24411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 rot="10800000">
              <a:off x="2181548" y="4370755"/>
              <a:ext cx="617968" cy="689349"/>
            </a:xfrm>
            <a:prstGeom prst="arc">
              <a:avLst/>
            </a:prstGeom>
            <a:ln w="19050">
              <a:solidFill>
                <a:srgbClr val="7030A0"/>
              </a:solidFill>
              <a:head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54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Δημιουργήσατε ένα χαρτοφυλάκιο με 50% επένδυση στην υψηλή τεχνολογία και 50% επένδυση στις εισπρακτικές</a:t>
            </a:r>
            <a:r>
              <a:rPr lang="en-US" dirty="0"/>
              <a:t>.</a:t>
            </a:r>
          </a:p>
          <a:p>
            <a:r>
              <a:rPr lang="el-GR" dirty="0"/>
              <a:t>Ο συντελεστής </a:t>
            </a:r>
            <a:r>
              <a:rPr lang="en-US" dirty="0"/>
              <a:t>b</a:t>
            </a:r>
            <a:r>
              <a:rPr lang="el-GR" dirty="0"/>
              <a:t> ενός χαρτοφυλακίου είναι ο μέσος σταθμικός του </a:t>
            </a:r>
            <a:r>
              <a:rPr lang="en-US" dirty="0"/>
              <a:t>b</a:t>
            </a:r>
            <a:r>
              <a:rPr lang="el-GR" dirty="0"/>
              <a:t> κάθε μετοχής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HT</a:t>
            </a:r>
            <a:r>
              <a:rPr lang="en-US" dirty="0" err="1"/>
              <a:t>b</a:t>
            </a:r>
            <a:r>
              <a:rPr lang="en-US" baseline="-25000" dirty="0" err="1"/>
              <a:t>HT</a:t>
            </a:r>
            <a:r>
              <a:rPr lang="en-US" dirty="0"/>
              <a:t> + </a:t>
            </a:r>
            <a:r>
              <a:rPr lang="en-US" dirty="0" err="1"/>
              <a:t>w</a:t>
            </a:r>
            <a:r>
              <a:rPr lang="en-US" baseline="-25000" dirty="0" err="1"/>
              <a:t>Coll</a:t>
            </a:r>
            <a:r>
              <a:rPr lang="en-US" dirty="0" err="1"/>
              <a:t>b</a:t>
            </a:r>
            <a:r>
              <a:rPr lang="en-US" baseline="-25000" dirty="0" err="1"/>
              <a:t>Coll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en-US" dirty="0"/>
              <a:t> = 0</a:t>
            </a:r>
            <a:r>
              <a:rPr lang="el-GR" dirty="0"/>
              <a:t>,</a:t>
            </a:r>
            <a:r>
              <a:rPr lang="en-US" dirty="0"/>
              <a:t>5(1</a:t>
            </a:r>
            <a:r>
              <a:rPr lang="el-GR" dirty="0"/>
              <a:t>,</a:t>
            </a:r>
            <a:r>
              <a:rPr lang="en-US" dirty="0"/>
              <a:t>31) + 0</a:t>
            </a:r>
            <a:r>
              <a:rPr lang="el-GR" dirty="0"/>
              <a:t>,</a:t>
            </a:r>
            <a:r>
              <a:rPr lang="en-US" dirty="0"/>
              <a:t>5(-0</a:t>
            </a:r>
            <a:r>
              <a:rPr lang="el-GR" dirty="0"/>
              <a:t>,</a:t>
            </a:r>
            <a:r>
              <a:rPr lang="en-US" dirty="0"/>
              <a:t>50)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en-US" dirty="0"/>
              <a:t> = 0</a:t>
            </a:r>
            <a:r>
              <a:rPr lang="el-GR" dirty="0"/>
              <a:t>,</a:t>
            </a:r>
            <a:r>
              <a:rPr lang="en-US" dirty="0"/>
              <a:t>405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</a:t>
            </a:r>
            <a:r>
              <a:rPr lang="en-US" dirty="0"/>
              <a:t>:</a:t>
            </a:r>
            <a:r>
              <a:rPr lang="el-GR" dirty="0"/>
              <a:t>Εξ’ίσου Σταθμισμένο Χαρτοφυλάκιο Δύο Μετοχών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απαιτούμενη απόδοση ενός χαρτοφυλακίου είναι ο σταθμικός μέσος όρος κάθε απαιτούμενης απόδοσης της μετοχής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r</a:t>
            </a:r>
            <a:r>
              <a:rPr lang="en-US" baseline="-25000" dirty="0" err="1"/>
              <a:t>P</a:t>
            </a:r>
            <a:r>
              <a:rPr lang="en-US" dirty="0"/>
              <a:t> = </a:t>
            </a:r>
            <a:r>
              <a:rPr lang="en-US" dirty="0" err="1"/>
              <a:t>w</a:t>
            </a:r>
            <a:r>
              <a:rPr lang="en-US" baseline="-25000" dirty="0" err="1"/>
              <a:t>HT</a:t>
            </a:r>
            <a:r>
              <a:rPr lang="en-US" dirty="0" err="1"/>
              <a:t>r</a:t>
            </a:r>
            <a:r>
              <a:rPr lang="en-US" baseline="-25000" dirty="0" err="1"/>
              <a:t>HT</a:t>
            </a:r>
            <a:r>
              <a:rPr lang="en-US" dirty="0"/>
              <a:t> + </a:t>
            </a:r>
            <a:r>
              <a:rPr lang="en-US" dirty="0" err="1"/>
              <a:t>w</a:t>
            </a:r>
            <a:r>
              <a:rPr lang="en-US" baseline="-25000" dirty="0" err="1"/>
              <a:t>Coll</a:t>
            </a:r>
            <a:r>
              <a:rPr lang="en-US" dirty="0" err="1"/>
              <a:t>r</a:t>
            </a:r>
            <a:r>
              <a:rPr lang="en-US" baseline="-25000" dirty="0" err="1"/>
              <a:t>Coll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r</a:t>
            </a:r>
            <a:r>
              <a:rPr lang="en-US" baseline="-25000" dirty="0" err="1"/>
              <a:t>P</a:t>
            </a:r>
            <a:r>
              <a:rPr lang="en-US" dirty="0"/>
              <a:t> = 0</a:t>
            </a:r>
            <a:r>
              <a:rPr lang="el-GR" dirty="0"/>
              <a:t>,</a:t>
            </a:r>
            <a:r>
              <a:rPr lang="en-US" dirty="0"/>
              <a:t>5(9</a:t>
            </a:r>
            <a:r>
              <a:rPr lang="el-GR" dirty="0"/>
              <a:t>,</a:t>
            </a:r>
            <a:r>
              <a:rPr lang="en-US" dirty="0"/>
              <a:t>55%) + 0</a:t>
            </a:r>
            <a:r>
              <a:rPr lang="el-GR" dirty="0"/>
              <a:t>,</a:t>
            </a:r>
            <a:r>
              <a:rPr lang="en-US" dirty="0"/>
              <a:t>50(0</a:t>
            </a:r>
            <a:r>
              <a:rPr lang="el-GR" dirty="0"/>
              <a:t>,</a:t>
            </a:r>
            <a:r>
              <a:rPr lang="en-US" dirty="0"/>
              <a:t>50%)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r</a:t>
            </a:r>
            <a:r>
              <a:rPr lang="en-US" baseline="-25000" dirty="0" err="1"/>
              <a:t>P</a:t>
            </a:r>
            <a:r>
              <a:rPr lang="en-US" dirty="0"/>
              <a:t> = 5</a:t>
            </a:r>
            <a:r>
              <a:rPr lang="el-GR" dirty="0"/>
              <a:t>,</a:t>
            </a:r>
            <a:r>
              <a:rPr lang="en-US" dirty="0"/>
              <a:t>0%</a:t>
            </a:r>
          </a:p>
          <a:p>
            <a:r>
              <a:rPr lang="el-GR" dirty="0"/>
              <a:t>Ή,χρησιμοποιώντας το συντελεστή </a:t>
            </a:r>
            <a:r>
              <a:rPr lang="en-US" dirty="0"/>
              <a:t>b </a:t>
            </a:r>
            <a:r>
              <a:rPr lang="el-GR" dirty="0"/>
              <a:t>του χαρτοφυλακίου,μπορεί να χρησιμοποιηθεί το μοντέλο </a:t>
            </a:r>
            <a:r>
              <a:rPr lang="en-US" dirty="0"/>
              <a:t>CAPM</a:t>
            </a:r>
            <a:r>
              <a:rPr lang="el-GR" dirty="0"/>
              <a:t> για την εύρεση της απαιτούμενης απόδοσης του χαρτοφυλακίου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r</a:t>
            </a:r>
            <a:r>
              <a:rPr lang="en-US" baseline="-25000" dirty="0" err="1"/>
              <a:t>P</a:t>
            </a:r>
            <a:r>
              <a:rPr lang="en-US" dirty="0"/>
              <a:t> = </a:t>
            </a:r>
            <a:r>
              <a:rPr lang="en-US" dirty="0" err="1"/>
              <a:t>r</a:t>
            </a:r>
            <a:r>
              <a:rPr lang="en-US" baseline="-25000" dirty="0" err="1"/>
              <a:t>RF</a:t>
            </a:r>
            <a:r>
              <a:rPr lang="en-US" dirty="0"/>
              <a:t> + (RP</a:t>
            </a:r>
            <a:r>
              <a:rPr lang="en-US" baseline="-25000" dirty="0"/>
              <a:t>M</a:t>
            </a:r>
            <a:r>
              <a:rPr lang="en-US" dirty="0"/>
              <a:t>)</a:t>
            </a:r>
            <a:r>
              <a:rPr lang="en-US" dirty="0" err="1"/>
              <a:t>b</a:t>
            </a:r>
            <a:r>
              <a:rPr lang="en-US" baseline="-25000" dirty="0" err="1"/>
              <a:t>P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r</a:t>
            </a:r>
            <a:r>
              <a:rPr lang="en-US" baseline="-25000" dirty="0" err="1"/>
              <a:t>P</a:t>
            </a:r>
            <a:r>
              <a:rPr lang="en-US" dirty="0"/>
              <a:t> = 3</a:t>
            </a:r>
            <a:r>
              <a:rPr lang="el-GR" dirty="0"/>
              <a:t>,</a:t>
            </a:r>
            <a:r>
              <a:rPr lang="en-US" dirty="0"/>
              <a:t>0% + (5</a:t>
            </a:r>
            <a:r>
              <a:rPr lang="el-GR" dirty="0"/>
              <a:t>,</a:t>
            </a:r>
            <a:r>
              <a:rPr lang="en-US" dirty="0"/>
              <a:t>0%)(0</a:t>
            </a:r>
            <a:r>
              <a:rPr lang="el-GR" dirty="0"/>
              <a:t>,</a:t>
            </a:r>
            <a:r>
              <a:rPr lang="en-US" dirty="0"/>
              <a:t>405)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r</a:t>
            </a:r>
            <a:r>
              <a:rPr lang="en-US" baseline="-25000" dirty="0" err="1"/>
              <a:t>P</a:t>
            </a:r>
            <a:r>
              <a:rPr lang="en-US" dirty="0"/>
              <a:t> = 5</a:t>
            </a:r>
            <a:r>
              <a:rPr lang="el-GR" dirty="0"/>
              <a:t>,</a:t>
            </a:r>
            <a:r>
              <a:rPr lang="en-US" dirty="0"/>
              <a:t>0%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Υπολογίζοντας τις Απαιτούμενες Αποδόσεις του Χαρτοφυλακίου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0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Εάν οι προσδοκίες των επενδυτών αναφορικά με το πληθωρισμό αυξάνουν κατά 3%,τί θα συμβεί στην </a:t>
            </a:r>
            <a:r>
              <a:rPr lang="en-US" dirty="0"/>
              <a:t>SML?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Παράγοντες που αλλάζουν τη</a:t>
            </a:r>
            <a:r>
              <a:rPr lang="en-US" dirty="0"/>
              <a:t> SML</a:t>
            </a:r>
          </a:p>
        </p:txBody>
      </p:sp>
      <p:grpSp>
        <p:nvGrpSpPr>
          <p:cNvPr id="4" name="Group 3" descr="Line graph depicting what would happen to SML if investors raise inflation expectations by 3%."/>
          <p:cNvGrpSpPr/>
          <p:nvPr/>
        </p:nvGrpSpPr>
        <p:grpSpPr>
          <a:xfrm>
            <a:off x="813901" y="2507548"/>
            <a:ext cx="8158999" cy="3669415"/>
            <a:chOff x="989850" y="2432050"/>
            <a:chExt cx="8158999" cy="366941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204540" y="2432050"/>
              <a:ext cx="7944309" cy="3669415"/>
              <a:chOff x="880749" y="3038407"/>
              <a:chExt cx="7945123" cy="3670887"/>
            </a:xfrm>
          </p:grpSpPr>
          <p:sp>
            <p:nvSpPr>
              <p:cNvPr id="10" name="Line 36"/>
              <p:cNvSpPr>
                <a:spLocks noChangeShapeType="1"/>
              </p:cNvSpPr>
              <p:nvPr/>
            </p:nvSpPr>
            <p:spPr bwMode="auto">
              <a:xfrm>
                <a:off x="1376473" y="3431939"/>
                <a:ext cx="0" cy="28923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Line 37"/>
              <p:cNvSpPr>
                <a:spLocks noChangeShapeType="1"/>
              </p:cNvSpPr>
              <p:nvPr/>
            </p:nvSpPr>
            <p:spPr bwMode="auto">
              <a:xfrm>
                <a:off x="1366947" y="6324263"/>
                <a:ext cx="608868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38"/>
              <p:cNvSpPr>
                <a:spLocks noChangeShapeType="1"/>
              </p:cNvSpPr>
              <p:nvPr/>
            </p:nvSpPr>
            <p:spPr bwMode="auto">
              <a:xfrm flipV="1">
                <a:off x="1362184" y="4455025"/>
                <a:ext cx="4791565" cy="1429323"/>
              </a:xfrm>
              <a:prstGeom prst="lin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39"/>
              <p:cNvSpPr>
                <a:spLocks noChangeArrowheads="1"/>
              </p:cNvSpPr>
              <p:nvPr/>
            </p:nvSpPr>
            <p:spPr bwMode="auto">
              <a:xfrm>
                <a:off x="6053373" y="3962705"/>
                <a:ext cx="1058091" cy="524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SML</a:t>
                </a:r>
                <a:r>
                  <a:rPr lang="en-US" sz="2800" baseline="-25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" name="Rectangle 40"/>
              <p:cNvSpPr>
                <a:spLocks noChangeArrowheads="1"/>
              </p:cNvSpPr>
              <p:nvPr/>
            </p:nvSpPr>
            <p:spPr bwMode="auto">
              <a:xfrm>
                <a:off x="880749" y="3038407"/>
                <a:ext cx="897774" cy="462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</a:p>
            </p:txBody>
          </p:sp>
          <p:sp>
            <p:nvSpPr>
              <p:cNvPr id="15" name="Line 41"/>
              <p:cNvSpPr>
                <a:spLocks noChangeShapeType="1"/>
              </p:cNvSpPr>
              <p:nvPr/>
            </p:nvSpPr>
            <p:spPr bwMode="auto">
              <a:xfrm flipV="1">
                <a:off x="1371709" y="3956694"/>
                <a:ext cx="4782039" cy="1441682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6053373" y="3276631"/>
                <a:ext cx="1058090" cy="524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SML</a:t>
                </a:r>
                <a:r>
                  <a:rPr lang="en-US" sz="2800" baseline="-250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1284388" y="6308382"/>
                <a:ext cx="5011500" cy="400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	 0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	             1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	         1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  </a:t>
                </a:r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45"/>
              <p:cNvSpPr>
                <a:spLocks noChangeArrowheads="1"/>
              </p:cNvSpPr>
              <p:nvPr/>
            </p:nvSpPr>
            <p:spPr bwMode="auto">
              <a:xfrm>
                <a:off x="3229275" y="3505322"/>
                <a:ext cx="1271312" cy="462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3%</a:t>
                </a:r>
              </a:p>
            </p:txBody>
          </p:sp>
          <p:sp>
            <p:nvSpPr>
              <p:cNvPr id="19" name="Line 48"/>
              <p:cNvSpPr>
                <a:spLocks noChangeShapeType="1"/>
              </p:cNvSpPr>
              <p:nvPr/>
            </p:nvSpPr>
            <p:spPr bwMode="auto">
              <a:xfrm flipH="1">
                <a:off x="1371708" y="4524906"/>
                <a:ext cx="287684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49"/>
              <p:cNvSpPr>
                <a:spLocks noChangeShapeType="1"/>
              </p:cNvSpPr>
              <p:nvPr/>
            </p:nvSpPr>
            <p:spPr bwMode="auto">
              <a:xfrm flipH="1" flipV="1">
                <a:off x="1371708" y="5020404"/>
                <a:ext cx="287684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53"/>
              <p:cNvSpPr>
                <a:spLocks noChangeArrowheads="1"/>
              </p:cNvSpPr>
              <p:nvPr/>
            </p:nvSpPr>
            <p:spPr bwMode="auto">
              <a:xfrm>
                <a:off x="7011087" y="5868468"/>
                <a:ext cx="1814785" cy="462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Κίνδυνος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b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22" name="Oval 46"/>
              <p:cNvSpPr>
                <a:spLocks noChangeArrowheads="1"/>
              </p:cNvSpPr>
              <p:nvPr/>
            </p:nvSpPr>
            <p:spPr bwMode="auto">
              <a:xfrm>
                <a:off x="4167584" y="4466145"/>
                <a:ext cx="139714" cy="139756"/>
              </a:xfrm>
              <a:prstGeom prst="ellipse">
                <a:avLst/>
              </a:prstGeom>
              <a:solidFill>
                <a:schemeClr val="accent5"/>
              </a:solidFill>
              <a:ln w="12700">
                <a:solidFill>
                  <a:schemeClr val="accent5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47"/>
              <p:cNvSpPr>
                <a:spLocks noChangeArrowheads="1"/>
              </p:cNvSpPr>
              <p:nvPr/>
            </p:nvSpPr>
            <p:spPr bwMode="auto">
              <a:xfrm>
                <a:off x="4167584" y="4958467"/>
                <a:ext cx="139714" cy="13975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989850" y="3724276"/>
              <a:ext cx="71512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989850" y="4221076"/>
              <a:ext cx="71512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989850" y="4599735"/>
              <a:ext cx="71512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989850" y="5073816"/>
              <a:ext cx="71512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1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6294711-A04F-447F-8F15-1203BEEA9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487"/>
            <a:ext cx="9144000" cy="41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Εάν αυξάνει η επιθυμία αποφυγής του κινδύνου από τους επενδυτές,που οδηγεί σε αύξηση του ασφαλίστρου κινδύνου της αγοράς κατά 3%,τί θα συμβεί στην </a:t>
            </a:r>
            <a:r>
              <a:rPr lang="en-US" dirty="0"/>
              <a:t>SML;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Παράγοντες που αλλάζουν τη</a:t>
            </a:r>
            <a:r>
              <a:rPr lang="en-US" dirty="0"/>
              <a:t> SML</a:t>
            </a:r>
          </a:p>
        </p:txBody>
      </p:sp>
      <p:grpSp>
        <p:nvGrpSpPr>
          <p:cNvPr id="4" name="Group 3" descr="Line graph depicting what would happen to SML if risk aversion increased. "/>
          <p:cNvGrpSpPr/>
          <p:nvPr/>
        </p:nvGrpSpPr>
        <p:grpSpPr>
          <a:xfrm>
            <a:off x="813901" y="2839190"/>
            <a:ext cx="8158999" cy="3669415"/>
            <a:chOff x="989850" y="2432050"/>
            <a:chExt cx="8158999" cy="3669415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204540" y="2432050"/>
              <a:ext cx="7944309" cy="3669415"/>
              <a:chOff x="880749" y="3038407"/>
              <a:chExt cx="7945123" cy="3670887"/>
            </a:xfrm>
          </p:grpSpPr>
          <p:sp>
            <p:nvSpPr>
              <p:cNvPr id="9" name="Line 36"/>
              <p:cNvSpPr>
                <a:spLocks noChangeShapeType="1"/>
              </p:cNvSpPr>
              <p:nvPr/>
            </p:nvSpPr>
            <p:spPr bwMode="auto">
              <a:xfrm>
                <a:off x="1376473" y="3431939"/>
                <a:ext cx="0" cy="28923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37"/>
              <p:cNvSpPr>
                <a:spLocks noChangeShapeType="1"/>
              </p:cNvSpPr>
              <p:nvPr/>
            </p:nvSpPr>
            <p:spPr bwMode="auto">
              <a:xfrm>
                <a:off x="1366947" y="6324263"/>
                <a:ext cx="608868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Line 38"/>
              <p:cNvSpPr>
                <a:spLocks noChangeShapeType="1"/>
              </p:cNvSpPr>
              <p:nvPr/>
            </p:nvSpPr>
            <p:spPr bwMode="auto">
              <a:xfrm flipV="1">
                <a:off x="1371710" y="4445496"/>
                <a:ext cx="4791565" cy="1429323"/>
              </a:xfrm>
              <a:prstGeom prst="line">
                <a:avLst/>
              </a:prstGeom>
              <a:solidFill>
                <a:schemeClr val="tx2"/>
              </a:solidFill>
              <a:ln w="381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6053373" y="3962705"/>
                <a:ext cx="1058091" cy="524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SML</a:t>
                </a:r>
                <a:r>
                  <a:rPr lang="en-US" sz="2800" baseline="-25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880749" y="3038407"/>
                <a:ext cx="897774" cy="462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</a:p>
            </p:txBody>
          </p:sp>
          <p:sp>
            <p:nvSpPr>
              <p:cNvPr id="14" name="Line 41"/>
              <p:cNvSpPr>
                <a:spLocks noChangeShapeType="1"/>
              </p:cNvSpPr>
              <p:nvPr/>
            </p:nvSpPr>
            <p:spPr bwMode="auto">
              <a:xfrm flipV="1">
                <a:off x="1381237" y="3664132"/>
                <a:ext cx="4762986" cy="2204333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6053373" y="3209929"/>
                <a:ext cx="1058090" cy="524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8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SML</a:t>
                </a:r>
                <a:r>
                  <a:rPr lang="en-US" sz="2800" baseline="-25000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1284388" y="6308382"/>
                <a:ext cx="5011500" cy="400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	 0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	             1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	         1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  </a:t>
                </a:r>
                <a:endParaRPr lang="en-US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Line 48"/>
              <p:cNvSpPr>
                <a:spLocks noChangeShapeType="1"/>
              </p:cNvSpPr>
              <p:nvPr/>
            </p:nvSpPr>
            <p:spPr bwMode="auto">
              <a:xfrm flipH="1">
                <a:off x="1371708" y="4524906"/>
                <a:ext cx="287684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49"/>
              <p:cNvSpPr>
                <a:spLocks noChangeShapeType="1"/>
              </p:cNvSpPr>
              <p:nvPr/>
            </p:nvSpPr>
            <p:spPr bwMode="auto">
              <a:xfrm flipH="1" flipV="1">
                <a:off x="1371708" y="5020404"/>
                <a:ext cx="287684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53"/>
              <p:cNvSpPr>
                <a:spLocks noChangeArrowheads="1"/>
              </p:cNvSpPr>
              <p:nvPr/>
            </p:nvSpPr>
            <p:spPr bwMode="auto">
              <a:xfrm>
                <a:off x="7011087" y="5868468"/>
                <a:ext cx="1814785" cy="462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>
                  <a:defRPr/>
                </a:pP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Κίνδυνος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b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20" name="Oval 46"/>
              <p:cNvSpPr>
                <a:spLocks noChangeArrowheads="1"/>
              </p:cNvSpPr>
              <p:nvPr/>
            </p:nvSpPr>
            <p:spPr bwMode="auto">
              <a:xfrm>
                <a:off x="4167584" y="4466145"/>
                <a:ext cx="139714" cy="139756"/>
              </a:xfrm>
              <a:prstGeom prst="ellipse">
                <a:avLst/>
              </a:prstGeom>
              <a:solidFill>
                <a:schemeClr val="accent5"/>
              </a:solidFill>
              <a:ln w="12700">
                <a:solidFill>
                  <a:schemeClr val="accent5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Oval 47"/>
              <p:cNvSpPr>
                <a:spLocks noChangeArrowheads="1"/>
              </p:cNvSpPr>
              <p:nvPr/>
            </p:nvSpPr>
            <p:spPr bwMode="auto">
              <a:xfrm>
                <a:off x="4167584" y="4958467"/>
                <a:ext cx="139714" cy="13975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989850" y="3724276"/>
              <a:ext cx="71512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989850" y="4221076"/>
              <a:ext cx="71512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989850" y="5073816"/>
              <a:ext cx="715126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 eaLnBrk="0" hangingPunct="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l-GR" sz="20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58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Επαληθεύοντας το Μοντέλο </a:t>
            </a:r>
            <a:r>
              <a:rPr lang="en-US" dirty="0"/>
              <a:t>CAPM</a:t>
            </a:r>
            <a:r>
              <a:rPr lang="el-GR" dirty="0"/>
              <a:t> Εμπειρικά</a:t>
            </a:r>
            <a:endParaRPr lang="en-US" dirty="0"/>
          </a:p>
        </p:txBody>
      </p:sp>
      <p:sp>
        <p:nvSpPr>
          <p:cNvPr id="5" name="Rectangle 4" descr="Box stating that the CAPM has not been verified completetly. ">
            <a:extLst>
              <a:ext uri="{FF2B5EF4-FFF2-40B4-BE49-F238E27FC236}">
                <a16:creationId xmlns:a16="http://schemas.microsoft.com/office/drawing/2014/main" id="{84C2ADE7-B23F-456A-8898-02527F5D1392}"/>
              </a:ext>
            </a:extLst>
          </p:cNvPr>
          <p:cNvSpPr/>
          <p:nvPr/>
        </p:nvSpPr>
        <p:spPr>
          <a:xfrm>
            <a:off x="1283439" y="1638628"/>
            <a:ext cx="6577120" cy="1275240"/>
          </a:xfrm>
          <a:prstGeom prst="rect">
            <a:avLst/>
          </a:prstGeom>
          <a:solidFill>
            <a:srgbClr val="343F5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Το μοντέλο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CAPM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δεν έχει επαληθευθεί πλήρως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Rectangle 5" descr="Box stating that statistical tests have problems that make verification almost impossible. ">
            <a:extLst>
              <a:ext uri="{FF2B5EF4-FFF2-40B4-BE49-F238E27FC236}">
                <a16:creationId xmlns:a16="http://schemas.microsoft.com/office/drawing/2014/main" id="{67F27507-1F9D-437E-B00B-040686676FDA}"/>
              </a:ext>
            </a:extLst>
          </p:cNvPr>
          <p:cNvSpPr/>
          <p:nvPr/>
        </p:nvSpPr>
        <p:spPr>
          <a:xfrm>
            <a:off x="1283439" y="3178577"/>
            <a:ext cx="6577120" cy="1275240"/>
          </a:xfrm>
          <a:prstGeom prst="rect">
            <a:avLst/>
          </a:prstGeom>
          <a:solidFill>
            <a:srgbClr val="343F5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Οι στατιστικές αναλύσεις παρουσιάζουν προβλήματα που κάνουν την επαλήθευση σχεδόν αδύνατη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Rectangle 6" descr="Box stating that some argue that there are additional risk factors, other than the market risk premium. ">
            <a:extLst>
              <a:ext uri="{FF2B5EF4-FFF2-40B4-BE49-F238E27FC236}">
                <a16:creationId xmlns:a16="http://schemas.microsoft.com/office/drawing/2014/main" id="{7C74DF81-5675-4417-9607-9225887FE4F1}"/>
              </a:ext>
            </a:extLst>
          </p:cNvPr>
          <p:cNvSpPr/>
          <p:nvPr/>
        </p:nvSpPr>
        <p:spPr>
          <a:xfrm>
            <a:off x="1283439" y="4718526"/>
            <a:ext cx="6577120" cy="1275240"/>
          </a:xfrm>
          <a:prstGeom prst="rect">
            <a:avLst/>
          </a:prstGeom>
          <a:solidFill>
            <a:srgbClr val="343F5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Ορισμένοι υποστηρίζουν ότι υπάρχουν πρόσθετοι παράγοντες κινδύνου εκτός από το ασφάλιστρο κινδύνου της αγοράς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10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Τέλος Κεφαλαίου</a:t>
            </a:r>
            <a:r>
              <a:rPr lang="en-US" dirty="0"/>
              <a:t> 8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2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Υποθετικές Εναλλακτικές Επενδύσεις</a:t>
            </a:r>
            <a:endParaRPr lang="en-US" dirty="0"/>
          </a:p>
        </p:txBody>
      </p:sp>
      <p:pic>
        <p:nvPicPr>
          <p:cNvPr id="4" name="Content Placeholder 3" descr="Chart illustrating hypothetical investment alternatives.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prstClr val="black"/>
              <a:srgbClr val="343F5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58" y="1786368"/>
            <a:ext cx="7886700" cy="3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8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l-GR" sz="2000" dirty="0"/>
              <a:t>Τα έντοκα γραμμάτια θα αποδώσουν την υποσχεθείσα απόδοση 3% ανεξάρτητα από την οικονομία</a:t>
            </a:r>
            <a:r>
              <a:rPr lang="en-US" sz="2000" dirty="0"/>
              <a:t>.</a:t>
            </a:r>
          </a:p>
          <a:p>
            <a:pPr>
              <a:spcAft>
                <a:spcPts val="1800"/>
              </a:spcAft>
            </a:pPr>
            <a:r>
              <a:rPr lang="el-GR" sz="2000" dirty="0"/>
              <a:t>Όχι,τα έντοκα γραμμάτια δεν παρέχουν αποδόσεις εντελώς χωρίς κίνδυνο καθώς εξακολουθούν να είναι εκτεθειμένα στο πληθωρισμό</a:t>
            </a:r>
            <a:r>
              <a:rPr lang="en-US" sz="2000" dirty="0"/>
              <a:t>.</a:t>
            </a:r>
            <a:r>
              <a:rPr lang="el-GR" sz="2000" dirty="0"/>
              <a:t>Άν και πολύ μικρός απροσδόκητος πληθωρισμός μπορεί να συμεί σε μικρό χρονικό διάστημα.</a:t>
            </a:r>
            <a:endParaRPr lang="en-US" sz="2000" dirty="0"/>
          </a:p>
          <a:p>
            <a:pPr>
              <a:spcAft>
                <a:spcPts val="1800"/>
              </a:spcAft>
            </a:pPr>
            <a:r>
              <a:rPr lang="el-GR" sz="2000" dirty="0"/>
              <a:t>Τα έντοκα γραμμάτια είναι επικίνδυνα αναφορικά με το κίνδυνο επενεπένδυσης</a:t>
            </a:r>
            <a:r>
              <a:rPr lang="en-US" sz="2000" dirty="0"/>
              <a:t>.</a:t>
            </a:r>
          </a:p>
          <a:p>
            <a:pPr>
              <a:spcAft>
                <a:spcPts val="1800"/>
              </a:spcAft>
            </a:pPr>
            <a:r>
              <a:rPr lang="el-GR" sz="2000" dirty="0"/>
              <a:t>Τα έντοκα γραμμάτια είναι χωρίς κίνδυνο με τη προεπιλεγμένη έννοια της λέξης</a:t>
            </a:r>
            <a:r>
              <a:rPr lang="en-US" sz="2000" dirty="0"/>
              <a:t>.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261" y="0"/>
            <a:ext cx="8985739" cy="1064525"/>
          </a:xfrm>
        </p:spPr>
        <p:txBody>
          <a:bodyPr>
            <a:normAutofit fontScale="90000"/>
          </a:bodyPr>
          <a:lstStyle/>
          <a:p>
            <a:r>
              <a:rPr lang="el-GR" dirty="0"/>
              <a:t>Γιατί η απόδοση του Έντοκου Γραμματίου είναι αναξάρτητη από την οικονομία</a:t>
            </a:r>
            <a:r>
              <a:rPr lang="en-US" dirty="0"/>
              <a:t>;</a:t>
            </a:r>
            <a:r>
              <a:rPr lang="el-GR" dirty="0"/>
              <a:t>Υπόσχονται πλήρη απόδοση άνευ κινδύνου</a:t>
            </a:r>
            <a:r>
              <a:rPr lang="en-US" dirty="0"/>
              <a:t>;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l-GR" dirty="0"/>
              <a:t>Υψηλή Τεχνολογία</a:t>
            </a:r>
            <a:r>
              <a:rPr lang="en-US" dirty="0"/>
              <a:t>:</a:t>
            </a:r>
            <a:r>
              <a:rPr lang="el-GR" dirty="0"/>
              <a:t>Κινείται με την οικονομία και έχειθετική συσχέτηση.Αυτό είναι τυπικό</a:t>
            </a:r>
            <a:r>
              <a:rPr lang="en-US" dirty="0"/>
              <a:t> .</a:t>
            </a:r>
          </a:p>
          <a:p>
            <a:pPr>
              <a:spcAft>
                <a:spcPts val="1800"/>
              </a:spcAft>
            </a:pPr>
            <a:r>
              <a:rPr lang="el-GR" dirty="0"/>
              <a:t>Εισπρακτικές εταιρείες</a:t>
            </a:r>
            <a:r>
              <a:rPr lang="en-US" dirty="0"/>
              <a:t>:</a:t>
            </a:r>
            <a:r>
              <a:rPr lang="el-GR" dirty="0"/>
              <a:t>Είναι αντικυκλικές με την οικονομία και υπάρχει αρνητική συσχέτιση</a:t>
            </a:r>
            <a:r>
              <a:rPr lang="en-US" dirty="0"/>
              <a:t>.</a:t>
            </a:r>
            <a:r>
              <a:rPr lang="el-GR" dirty="0"/>
              <a:t>Αυτό είναι ασυνήθιστο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261" y="177421"/>
            <a:ext cx="8985739" cy="928048"/>
          </a:xfrm>
        </p:spPr>
        <p:txBody>
          <a:bodyPr>
            <a:normAutofit fontScale="90000"/>
          </a:bodyPr>
          <a:lstStyle/>
          <a:p>
            <a:r>
              <a:rPr lang="el-GR" dirty="0"/>
              <a:t>Πώς συμπεριφέρονται οι αποδόσεις της Υψηλής Τεχνολογίας και των Συλλογών σε σχέση με την αγορά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164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Υπολογίζοντας την Αναμενόμενη Απόδοση</a:t>
            </a:r>
            <a:endParaRPr lang="en-US" dirty="0"/>
          </a:p>
        </p:txBody>
      </p:sp>
      <p:graphicFrame>
        <p:nvGraphicFramePr>
          <p:cNvPr id="4" name="Object 4" descr="Formula worked out to demonstrate how to calculate the expected rate of return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570968"/>
              </p:ext>
            </p:extLst>
          </p:nvPr>
        </p:nvGraphicFramePr>
        <p:xfrm>
          <a:off x="1743075" y="1825625"/>
          <a:ext cx="57658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2882880" imgH="1790640" progId="Equation.3">
                  <p:embed/>
                </p:oleObj>
              </mc:Choice>
              <mc:Fallback>
                <p:oleObj name="Equation" r:id="rId3" imgW="2882880" imgH="1790640" progId="Equation.3">
                  <p:embed/>
                  <p:pic>
                    <p:nvPicPr>
                      <p:cNvPr id="0" name="Picture 10" descr="Formula worked out to demonstrate how to calculate the expected rate of retur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1825625"/>
                        <a:ext cx="5765800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5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oel_Houston_Cengag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oel_Houston_Cengage" id="{1FD3203F-6651-4769-8442-559730167427}" vid="{2529F3FF-29BF-46FA-AC82-82619C8124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Joel_Houston_Cengage</Template>
  <TotalTime>3975</TotalTime>
  <Words>2711</Words>
  <Application>Microsoft Office PowerPoint</Application>
  <PresentationFormat>Προβολή στην οθόνη (4:3)</PresentationFormat>
  <Paragraphs>408</Paragraphs>
  <Slides>52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8" baseType="lpstr">
      <vt:lpstr>Arial</vt:lpstr>
      <vt:lpstr>Calibri</vt:lpstr>
      <vt:lpstr>Verdana</vt:lpstr>
      <vt:lpstr>Wingdings</vt:lpstr>
      <vt:lpstr>Joel_Houston_Cengage</vt:lpstr>
      <vt:lpstr>Equation</vt:lpstr>
      <vt:lpstr>Κίνδυνος και Αποδόσεις</vt:lpstr>
      <vt:lpstr>Επισκόπηση</vt:lpstr>
      <vt:lpstr>Τί είναι ο Επενδυτικός Κίνδυνος;</vt:lpstr>
      <vt:lpstr>Κατανομές Πιθανοτήτων</vt:lpstr>
      <vt:lpstr>Παρουσίαση του PowerPoint</vt:lpstr>
      <vt:lpstr>Υποθετικές Εναλλακτικές Επενδύσεις</vt:lpstr>
      <vt:lpstr>Γιατί η απόδοση του Έντοκου Γραμματίου είναι αναξάρτητη από την οικονομία;Υπόσχονται πλήρη απόδοση άνευ κινδύνου; </vt:lpstr>
      <vt:lpstr>Πώς συμπεριφέρονται οι αποδόσεις της Υψηλής Τεχνολογίας και των Συλλογών σε σχέση με την αγορά;</vt:lpstr>
      <vt:lpstr>Υπολογίζοντας την Αναμενόμενη Απόδοση</vt:lpstr>
      <vt:lpstr>Σύνοψη Αναμενομένων Αποδόσεων</vt:lpstr>
      <vt:lpstr>Υπολογίζοντας τη Τυπική Απόκλιση</vt:lpstr>
      <vt:lpstr>Τυπική Απόκλιση για κάθε Επένδυση</vt:lpstr>
      <vt:lpstr>Συγκρίνοντας Τυπικές Αποκλίσεις</vt:lpstr>
      <vt:lpstr>Σχόλια για τη Τυπική Απόκλιση ώς Μονάδα Μέτρησης του Κινδύνου</vt:lpstr>
      <vt:lpstr>Συγκρίνοντας Κίνδυνο και Απόδοση</vt:lpstr>
      <vt:lpstr>Συντελεστής Μεταβλητότητας (CV)</vt:lpstr>
      <vt:lpstr>Απεικόνιση του Συντελεστή Μεταβλητότητας ώς Μέτρο Σχετικού Κινδύνου</vt:lpstr>
      <vt:lpstr>Κατάταξη Κινδύνου κατά Συντελεστή Διακύμανσης</vt:lpstr>
      <vt:lpstr>Δείκτης Sharpe </vt:lpstr>
      <vt:lpstr>Η Στάση του Επενδυτή απέναντι στο Κίνδυνο</vt:lpstr>
      <vt:lpstr>Κατασκευή Χαρτοφυλακίου:Κίνδυνος και Απόδοση</vt:lpstr>
      <vt:lpstr>Υπολογίζοντας την Αναμενόμενη Απόδοση του Χαρτοφυλακίου</vt:lpstr>
      <vt:lpstr>Μία Εναλλακτική Μέθοδος για τον Υπολογισμό της Αναμενόμενης Απόδοσης του Χαρτοφυλακίου</vt:lpstr>
      <vt:lpstr>Υπολογίζοντας τη Τυπική Απόκλιση του Χαρτοφυλακίου και το CV</vt:lpstr>
      <vt:lpstr>Σχόλια Αναφορικά με τα Μέτρα Κινδύνου του Χαρτοφυλακίου</vt:lpstr>
      <vt:lpstr>Γενικά Σχόλια Αναφορικά με το Κίνδυνο</vt:lpstr>
      <vt:lpstr>Κατανομή Αποδόσεων για Δύο Μετοχές με Τέλεια Αρνητική Συσχέτιση  (ρ = -1.0)</vt:lpstr>
      <vt:lpstr>Κατανομή Αποδόσεων για Δύο Μετοχές με Τέλεια Θετική Συσχέτιση (ρ = 1.0)</vt:lpstr>
      <vt:lpstr>Μερική Συσχέτιση, ρ = +0.35</vt:lpstr>
      <vt:lpstr>Δημιουργία ενός Χαρτοφυλακίου:Ξεκινώντας με Μία Μετοχή και Προσθήκη Τυχαίων Μετοχών στο Χαρτοφυλάκιο</vt:lpstr>
      <vt:lpstr>Παρουσίαση του PowerPoint</vt:lpstr>
      <vt:lpstr>Κατανομή Πηγών Κινδύνου</vt:lpstr>
      <vt:lpstr>Αποτυχία Διαφοροποίησης</vt:lpstr>
      <vt:lpstr>Μοντέλο Αποτίμησης Περιουσιακών Στοιχείων (CAPM)</vt:lpstr>
      <vt:lpstr>Συντελεστής b</vt:lpstr>
      <vt:lpstr>Σχόλια για το b</vt:lpstr>
      <vt:lpstr>Μπορεί ο Συντελεστής b ενός περιουσιακού στοιχείου να είναι αρνητικός;?</vt:lpstr>
      <vt:lpstr>Υπολογίζοντας τα b</vt:lpstr>
      <vt:lpstr>Απεικονίζοντας τον Υπολογισμό του b</vt:lpstr>
      <vt:lpstr>Συντελεστές b για Υψηλή Τεχνολογία,Εισπρακτικές και Έντοκα Γραμμάτια</vt:lpstr>
      <vt:lpstr>Συγκρίνοντας Αναμενόμενες Αποδόσεις και Συντελεστές b</vt:lpstr>
      <vt:lpstr> Η Γραμμή Αγοράς Ασφάλειας(SML):Υπολογίζοντας τις Απαιτούμενες Αποδόσεις  </vt:lpstr>
      <vt:lpstr>Τί είναι το Ασφάλιστρο Κινδύνου της Αγοράς;</vt:lpstr>
      <vt:lpstr>Υπολογίζοντας τις Απαιτούμενες Αποδόσεις</vt:lpstr>
      <vt:lpstr>Αναμενόμενες έναντι Απαιτουμένων Αποδόσεων</vt:lpstr>
      <vt:lpstr>Απεικονίζοντας τη Γραμμή Αγοράς Ασφάλειας</vt:lpstr>
      <vt:lpstr>Παράδειγμα:Εξ’ίσου Σταθμισμένο Χαρτοφυλάκιο Δύο Μετοχών</vt:lpstr>
      <vt:lpstr>Υπολογίζοντας τις Απαιτούμενες Αποδόσεις του Χαρτοφυλακίου</vt:lpstr>
      <vt:lpstr>Παράγοντες που αλλάζουν τη SML</vt:lpstr>
      <vt:lpstr>Παράγοντες που αλλάζουν τη SML</vt:lpstr>
      <vt:lpstr>Επαληθεύοντας το Μοντέλο CAPM Εμπειρικά</vt:lpstr>
      <vt:lpstr>Τέλος Κεφαλαίου 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Graff,Staci Houlton</dc:creator>
  <cp:lastModifiedBy>pc3</cp:lastModifiedBy>
  <cp:revision>133</cp:revision>
  <dcterms:modified xsi:type="dcterms:W3CDTF">2021-03-29T10:21:44Z</dcterms:modified>
</cp:coreProperties>
</file>