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5"/>
  </p:notesMasterIdLst>
  <p:handoutMasterIdLst>
    <p:handoutMasterId r:id="rId46"/>
  </p:handoutMasterIdLst>
  <p:sldIdLst>
    <p:sldId id="309" r:id="rId2"/>
    <p:sldId id="357" r:id="rId3"/>
    <p:sldId id="310" r:id="rId4"/>
    <p:sldId id="315" r:id="rId5"/>
    <p:sldId id="360" r:id="rId6"/>
    <p:sldId id="359" r:id="rId7"/>
    <p:sldId id="317" r:id="rId8"/>
    <p:sldId id="318" r:id="rId9"/>
    <p:sldId id="319" r:id="rId10"/>
    <p:sldId id="321" r:id="rId11"/>
    <p:sldId id="322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1" r:id="rId38"/>
    <p:sldId id="352" r:id="rId39"/>
    <p:sldId id="353" r:id="rId40"/>
    <p:sldId id="354" r:id="rId41"/>
    <p:sldId id="355" r:id="rId42"/>
    <p:sldId id="356" r:id="rId43"/>
    <p:sldId id="31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C00000"/>
    <a:srgbClr val="2A4B86"/>
    <a:srgbClr val="343F52"/>
    <a:srgbClr val="000000"/>
    <a:srgbClr val="E59595"/>
    <a:srgbClr val="D4D2D2"/>
    <a:srgbClr val="F5F5F5"/>
    <a:srgbClr val="BEBABA"/>
    <a:srgbClr val="F6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Leroy" userId="61a45308-186f-4a44-8407-426582945bcc" providerId="ADAL" clId="{BD7A8FE8-73EF-44BB-9C16-64C02DA22AD5}"/>
    <pc:docChg chg="undo modSld">
      <pc:chgData name="Megan Leroy" userId="61a45308-186f-4a44-8407-426582945bcc" providerId="ADAL" clId="{BD7A8FE8-73EF-44BB-9C16-64C02DA22AD5}" dt="2017-12-02T17:31:28.389" v="12" actId="58"/>
      <pc:docMkLst>
        <pc:docMk/>
      </pc:docMkLst>
      <pc:sldChg chg="modSp">
        <pc:chgData name="Megan Leroy" userId="61a45308-186f-4a44-8407-426582945bcc" providerId="ADAL" clId="{BD7A8FE8-73EF-44BB-9C16-64C02DA22AD5}" dt="2017-12-02T17:31:28.389" v="12" actId="58"/>
        <pc:sldMkLst>
          <pc:docMk/>
          <pc:sldMk cId="88481542" sldId="341"/>
        </pc:sldMkLst>
        <pc:spChg chg="mod">
          <ac:chgData name="Megan Leroy" userId="61a45308-186f-4a44-8407-426582945bcc" providerId="ADAL" clId="{BD7A8FE8-73EF-44BB-9C16-64C02DA22AD5}" dt="2017-12-02T17:31:28.389" v="12" actId="58"/>
          <ac:spMkLst>
            <pc:docMk/>
            <pc:sldMk cId="88481542" sldId="341"/>
            <ac:spMk id="2" creationId="{00000000-0000-0000-0000-000000000000}"/>
          </ac:spMkLst>
        </pc:spChg>
      </pc:sldChg>
    </pc:docChg>
  </pc:docChgLst>
  <pc:docChgLst>
    <pc:chgData name="Leroy,Megan A" userId="61a45308-186f-4a44-8407-426582945bcc" providerId="ADAL" clId="{BD7A8FE8-73EF-44BB-9C16-64C02DA22AD5}"/>
    <pc:docChg chg="undo custSel addSld delSld modSld">
      <pc:chgData name="Leroy,Megan A" userId="61a45308-186f-4a44-8407-426582945bcc" providerId="ADAL" clId="{BD7A8FE8-73EF-44BB-9C16-64C02DA22AD5}" dt="2017-10-19T18:17:06.889" v="465" actId="948"/>
      <pc:docMkLst>
        <pc:docMk/>
      </pc:docMkLst>
      <pc:sldChg chg="modSp">
        <pc:chgData name="Leroy,Megan A" userId="61a45308-186f-4a44-8407-426582945bcc" providerId="ADAL" clId="{BD7A8FE8-73EF-44BB-9C16-64C02DA22AD5}" dt="2017-10-19T17:31:28.368" v="6" actId="948"/>
        <pc:sldMkLst>
          <pc:docMk/>
          <pc:sldMk cId="2384502564" sldId="316"/>
        </pc:sldMkLst>
        <pc:graphicFrameChg chg="mod">
          <ac:chgData name="Leroy,Megan A" userId="61a45308-186f-4a44-8407-426582945bcc" providerId="ADAL" clId="{BD7A8FE8-73EF-44BB-9C16-64C02DA22AD5}" dt="2017-10-19T17:31:28.368" v="6" actId="948"/>
          <ac:graphicFrameMkLst>
            <pc:docMk/>
            <pc:sldMk cId="2384502564" sldId="316"/>
            <ac:graphicFrameMk id="4" creationId="{00000000-0000-0000-0000-000000000000}"/>
          </ac:graphicFrameMkLst>
        </pc:graphicFrameChg>
      </pc:sldChg>
      <pc:sldChg chg="modSp">
        <pc:chgData name="Leroy,Megan A" userId="61a45308-186f-4a44-8407-426582945bcc" providerId="ADAL" clId="{BD7A8FE8-73EF-44BB-9C16-64C02DA22AD5}" dt="2017-10-19T17:35:13.400" v="21" actId="948"/>
        <pc:sldMkLst>
          <pc:docMk/>
          <pc:sldMk cId="282009900" sldId="325"/>
        </pc:sldMkLst>
        <pc:spChg chg="mod">
          <ac:chgData name="Leroy,Megan A" userId="61a45308-186f-4a44-8407-426582945bcc" providerId="ADAL" clId="{BD7A8FE8-73EF-44BB-9C16-64C02DA22AD5}" dt="2017-10-19T17:34:45.065" v="16" actId="948"/>
          <ac:spMkLst>
            <pc:docMk/>
            <pc:sldMk cId="282009900" sldId="325"/>
            <ac:spMk id="5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4:17.745" v="15" actId="948"/>
          <ac:spMkLst>
            <pc:docMk/>
            <pc:sldMk cId="282009900" sldId="325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4:17.745" v="15" actId="948"/>
          <ac:spMkLst>
            <pc:docMk/>
            <pc:sldMk cId="282009900" sldId="325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5:13.400" v="21" actId="948"/>
          <ac:spMkLst>
            <pc:docMk/>
            <pc:sldMk cId="282009900" sldId="325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5:13.400" v="21" actId="948"/>
          <ac:spMkLst>
            <pc:docMk/>
            <pc:sldMk cId="282009900" sldId="325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5:13.400" v="21" actId="948"/>
          <ac:spMkLst>
            <pc:docMk/>
            <pc:sldMk cId="282009900" sldId="325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5:13.400" v="21" actId="948"/>
          <ac:spMkLst>
            <pc:docMk/>
            <pc:sldMk cId="282009900" sldId="325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5:13.400" v="21" actId="948"/>
          <ac:spMkLst>
            <pc:docMk/>
            <pc:sldMk cId="282009900" sldId="325"/>
            <ac:spMk id="12" creationId="{00000000-0000-0000-0000-000000000000}"/>
          </ac:spMkLst>
        </pc:spChg>
      </pc:sldChg>
      <pc:sldChg chg="modSp">
        <pc:chgData name="Leroy,Megan A" userId="61a45308-186f-4a44-8407-426582945bcc" providerId="ADAL" clId="{BD7A8FE8-73EF-44BB-9C16-64C02DA22AD5}" dt="2017-10-19T17:37:03.075" v="28" actId="692"/>
        <pc:sldMkLst>
          <pc:docMk/>
          <pc:sldMk cId="2608455821" sldId="326"/>
        </pc:sldMkLst>
        <pc:spChg chg="mod">
          <ac:chgData name="Leroy,Megan A" userId="61a45308-186f-4a44-8407-426582945bcc" providerId="ADAL" clId="{BD7A8FE8-73EF-44BB-9C16-64C02DA22AD5}" dt="2017-10-19T17:36:21.160" v="25" actId="692"/>
          <ac:spMkLst>
            <pc:docMk/>
            <pc:sldMk cId="2608455821" sldId="326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7:03.075" v="28" actId="692"/>
          <ac:spMkLst>
            <pc:docMk/>
            <pc:sldMk cId="2608455821" sldId="326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7:03.075" v="28" actId="692"/>
          <ac:spMkLst>
            <pc:docMk/>
            <pc:sldMk cId="2608455821" sldId="326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6:35.884" v="26" actId="692"/>
          <ac:spMkLst>
            <pc:docMk/>
            <pc:sldMk cId="2608455821" sldId="326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6:35.884" v="26" actId="692"/>
          <ac:spMkLst>
            <pc:docMk/>
            <pc:sldMk cId="2608455821" sldId="326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6:35.884" v="26" actId="692"/>
          <ac:spMkLst>
            <pc:docMk/>
            <pc:sldMk cId="2608455821" sldId="326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6:35.884" v="26" actId="692"/>
          <ac:spMkLst>
            <pc:docMk/>
            <pc:sldMk cId="2608455821" sldId="326"/>
            <ac:spMk id="12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6:35.884" v="26" actId="692"/>
          <ac:spMkLst>
            <pc:docMk/>
            <pc:sldMk cId="2608455821" sldId="326"/>
            <ac:spMk id="13" creationId="{00000000-0000-0000-0000-000000000000}"/>
          </ac:spMkLst>
        </pc:spChg>
      </pc:sldChg>
      <pc:sldChg chg="modSp">
        <pc:chgData name="Leroy,Megan A" userId="61a45308-186f-4a44-8407-426582945bcc" providerId="ADAL" clId="{BD7A8FE8-73EF-44BB-9C16-64C02DA22AD5}" dt="2017-10-19T17:47:02.904" v="69" actId="14861"/>
        <pc:sldMkLst>
          <pc:docMk/>
          <pc:sldMk cId="2852669657" sldId="327"/>
        </pc:sldMkLst>
        <pc:spChg chg="mod">
          <ac:chgData name="Leroy,Megan A" userId="61a45308-186f-4a44-8407-426582945bcc" providerId="ADAL" clId="{BD7A8FE8-73EF-44BB-9C16-64C02DA22AD5}" dt="2017-10-19T17:47:02.904" v="69" actId="14861"/>
          <ac:spMkLst>
            <pc:docMk/>
            <pc:sldMk cId="2852669657" sldId="327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0:03.243" v="36" actId="692"/>
          <ac:spMkLst>
            <pc:docMk/>
            <pc:sldMk cId="2852669657" sldId="327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0:03.243" v="36" actId="692"/>
          <ac:spMkLst>
            <pc:docMk/>
            <pc:sldMk cId="2852669657" sldId="327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05.317" v="53" actId="692"/>
          <ac:spMkLst>
            <pc:docMk/>
            <pc:sldMk cId="2852669657" sldId="327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05.317" v="53" actId="692"/>
          <ac:spMkLst>
            <pc:docMk/>
            <pc:sldMk cId="2852669657" sldId="327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05.317" v="53" actId="692"/>
          <ac:spMkLst>
            <pc:docMk/>
            <pc:sldMk cId="2852669657" sldId="327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05.317" v="53" actId="692"/>
          <ac:spMkLst>
            <pc:docMk/>
            <pc:sldMk cId="2852669657" sldId="327"/>
            <ac:spMk id="12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05.317" v="53" actId="692"/>
          <ac:spMkLst>
            <pc:docMk/>
            <pc:sldMk cId="2852669657" sldId="327"/>
            <ac:spMk id="13" creationId="{00000000-0000-0000-0000-000000000000}"/>
          </ac:spMkLst>
        </pc:spChg>
      </pc:sldChg>
      <pc:sldChg chg="modSp">
        <pc:chgData name="Leroy,Megan A" userId="61a45308-186f-4a44-8407-426582945bcc" providerId="ADAL" clId="{BD7A8FE8-73EF-44BB-9C16-64C02DA22AD5}" dt="2017-10-19T17:57:14.191" v="178" actId="948"/>
        <pc:sldMkLst>
          <pc:docMk/>
          <pc:sldMk cId="3982871155" sldId="328"/>
        </pc:sldMkLst>
        <pc:spChg chg="mod">
          <ac:chgData name="Leroy,Megan A" userId="61a45308-186f-4a44-8407-426582945bcc" providerId="ADAL" clId="{BD7A8FE8-73EF-44BB-9C16-64C02DA22AD5}" dt="2017-10-19T17:56:59.289" v="177" actId="692"/>
          <ac:spMkLst>
            <pc:docMk/>
            <pc:sldMk cId="3982871155" sldId="328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57:14.191" v="178" actId="948"/>
          <ac:spMkLst>
            <pc:docMk/>
            <pc:sldMk cId="3982871155" sldId="328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56:36.745" v="175" actId="948"/>
          <ac:spMkLst>
            <pc:docMk/>
            <pc:sldMk cId="3982871155" sldId="328"/>
            <ac:spMk id="18" creationId="{00000000-0000-0000-0000-000000000000}"/>
          </ac:spMkLst>
        </pc:spChg>
      </pc:sldChg>
      <pc:sldChg chg="modSp">
        <pc:chgData name="Leroy,Megan A" userId="61a45308-186f-4a44-8407-426582945bcc" providerId="ADAL" clId="{BD7A8FE8-73EF-44BB-9C16-64C02DA22AD5}" dt="2017-10-19T17:51:28.515" v="122" actId="1076"/>
        <pc:sldMkLst>
          <pc:docMk/>
          <pc:sldMk cId="224629577" sldId="331"/>
        </pc:sldMkLst>
        <pc:spChg chg="mod">
          <ac:chgData name="Leroy,Megan A" userId="61a45308-186f-4a44-8407-426582945bcc" providerId="ADAL" clId="{BD7A8FE8-73EF-44BB-9C16-64C02DA22AD5}" dt="2017-10-19T17:47:28.792" v="73" actId="1076"/>
          <ac:spMkLst>
            <pc:docMk/>
            <pc:sldMk cId="224629577" sldId="331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9:47.580" v="35" actId="692"/>
          <ac:spMkLst>
            <pc:docMk/>
            <pc:sldMk cId="224629577" sldId="331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39:47.580" v="35" actId="692"/>
          <ac:spMkLst>
            <pc:docMk/>
            <pc:sldMk cId="224629577" sldId="331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39.056" v="55" actId="692"/>
          <ac:spMkLst>
            <pc:docMk/>
            <pc:sldMk cId="224629577" sldId="331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39.056" v="55" actId="692"/>
          <ac:spMkLst>
            <pc:docMk/>
            <pc:sldMk cId="224629577" sldId="331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39.056" v="55" actId="692"/>
          <ac:spMkLst>
            <pc:docMk/>
            <pc:sldMk cId="224629577" sldId="331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39.056" v="55" actId="692"/>
          <ac:spMkLst>
            <pc:docMk/>
            <pc:sldMk cId="224629577" sldId="331"/>
            <ac:spMk id="12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39.056" v="55" actId="692"/>
          <ac:spMkLst>
            <pc:docMk/>
            <pc:sldMk cId="224629577" sldId="331"/>
            <ac:spMk id="13" creationId="{00000000-0000-0000-0000-000000000000}"/>
          </ac:spMkLst>
        </pc:spChg>
        <pc:grpChg chg="mod">
          <ac:chgData name="Leroy,Megan A" userId="61a45308-186f-4a44-8407-426582945bcc" providerId="ADAL" clId="{BD7A8FE8-73EF-44BB-9C16-64C02DA22AD5}" dt="2017-10-19T17:51:28.515" v="122" actId="1076"/>
          <ac:grpSpMkLst>
            <pc:docMk/>
            <pc:sldMk cId="224629577" sldId="331"/>
            <ac:grpSpMk id="5" creationId="{00000000-0000-0000-0000-000000000000}"/>
          </ac:grpSpMkLst>
        </pc:grpChg>
      </pc:sldChg>
      <pc:sldChg chg="modSp">
        <pc:chgData name="Leroy,Megan A" userId="61a45308-186f-4a44-8407-426582945bcc" providerId="ADAL" clId="{BD7A8FE8-73EF-44BB-9C16-64C02DA22AD5}" dt="2017-10-19T17:51:43.885" v="123" actId="1076"/>
        <pc:sldMkLst>
          <pc:docMk/>
          <pc:sldMk cId="2526947627" sldId="332"/>
        </pc:sldMkLst>
        <pc:spChg chg="mod">
          <ac:chgData name="Leroy,Megan A" userId="61a45308-186f-4a44-8407-426582945bcc" providerId="ADAL" clId="{BD7A8FE8-73EF-44BB-9C16-64C02DA22AD5}" dt="2017-10-19T17:47:55.334" v="77" actId="14861"/>
          <ac:spMkLst>
            <pc:docMk/>
            <pc:sldMk cId="2526947627" sldId="332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0:28.528" v="38" actId="692"/>
          <ac:spMkLst>
            <pc:docMk/>
            <pc:sldMk cId="2526947627" sldId="332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0:28.528" v="38" actId="692"/>
          <ac:spMkLst>
            <pc:docMk/>
            <pc:sldMk cId="2526947627" sldId="332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57.477" v="57" actId="692"/>
          <ac:spMkLst>
            <pc:docMk/>
            <pc:sldMk cId="2526947627" sldId="332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57.477" v="57" actId="692"/>
          <ac:spMkLst>
            <pc:docMk/>
            <pc:sldMk cId="2526947627" sldId="332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57.477" v="57" actId="692"/>
          <ac:spMkLst>
            <pc:docMk/>
            <pc:sldMk cId="2526947627" sldId="332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57.477" v="57" actId="692"/>
          <ac:spMkLst>
            <pc:docMk/>
            <pc:sldMk cId="2526947627" sldId="332"/>
            <ac:spMk id="12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4:57.477" v="57" actId="692"/>
          <ac:spMkLst>
            <pc:docMk/>
            <pc:sldMk cId="2526947627" sldId="332"/>
            <ac:spMk id="13" creationId="{00000000-0000-0000-0000-000000000000}"/>
          </ac:spMkLst>
        </pc:spChg>
        <pc:grpChg chg="mod">
          <ac:chgData name="Leroy,Megan A" userId="61a45308-186f-4a44-8407-426582945bcc" providerId="ADAL" clId="{BD7A8FE8-73EF-44BB-9C16-64C02DA22AD5}" dt="2017-10-19T17:51:43.885" v="123" actId="1076"/>
          <ac:grpSpMkLst>
            <pc:docMk/>
            <pc:sldMk cId="2526947627" sldId="332"/>
            <ac:grpSpMk id="5" creationId="{00000000-0000-0000-0000-000000000000}"/>
          </ac:grpSpMkLst>
        </pc:grpChg>
      </pc:sldChg>
      <pc:sldChg chg="modSp">
        <pc:chgData name="Leroy,Megan A" userId="61a45308-186f-4a44-8407-426582945bcc" providerId="ADAL" clId="{BD7A8FE8-73EF-44BB-9C16-64C02DA22AD5}" dt="2017-10-19T17:58:19.812" v="180" actId="1076"/>
        <pc:sldMkLst>
          <pc:docMk/>
          <pc:sldMk cId="2694190544" sldId="333"/>
        </pc:sldMkLst>
        <pc:graphicFrameChg chg="mod">
          <ac:chgData name="Leroy,Megan A" userId="61a45308-186f-4a44-8407-426582945bcc" providerId="ADAL" clId="{BD7A8FE8-73EF-44BB-9C16-64C02DA22AD5}" dt="2017-10-19T17:58:19.812" v="180" actId="1076"/>
          <ac:graphicFrameMkLst>
            <pc:docMk/>
            <pc:sldMk cId="2694190544" sldId="333"/>
            <ac:graphicFrameMk id="18" creationId="{00000000-0000-0000-0000-000000000000}"/>
          </ac:graphicFrameMkLst>
        </pc:graphicFrameChg>
      </pc:sldChg>
      <pc:sldChg chg="addSp delSp modSp">
        <pc:chgData name="Leroy,Megan A" userId="61a45308-186f-4a44-8407-426582945bcc" providerId="ADAL" clId="{BD7A8FE8-73EF-44BB-9C16-64C02DA22AD5}" dt="2017-10-19T18:00:32.088" v="192" actId="12"/>
        <pc:sldMkLst>
          <pc:docMk/>
          <pc:sldMk cId="2976637103" sldId="334"/>
        </pc:sldMkLst>
        <pc:spChg chg="add mod">
          <ac:chgData name="Leroy,Megan A" userId="61a45308-186f-4a44-8407-426582945bcc" providerId="ADAL" clId="{BD7A8FE8-73EF-44BB-9C16-64C02DA22AD5}" dt="2017-10-19T18:00:32.088" v="192" actId="12"/>
          <ac:spMkLst>
            <pc:docMk/>
            <pc:sldMk cId="2976637103" sldId="334"/>
            <ac:spMk id="3" creationId="{FA702602-401F-459B-B45E-9E7DDB219830}"/>
          </ac:spMkLst>
        </pc:spChg>
        <pc:graphicFrameChg chg="del mod">
          <ac:chgData name="Leroy,Megan A" userId="61a45308-186f-4a44-8407-426582945bcc" providerId="ADAL" clId="{BD7A8FE8-73EF-44BB-9C16-64C02DA22AD5}" dt="2017-10-19T17:58:47.749" v="182" actId="12"/>
          <ac:graphicFrameMkLst>
            <pc:docMk/>
            <pc:sldMk cId="2976637103" sldId="334"/>
            <ac:graphicFrameMk id="6" creationId="{00000000-0000-0000-0000-000000000000}"/>
          </ac:graphicFrameMkLst>
        </pc:graphicFrameChg>
        <pc:graphicFrameChg chg="mod">
          <ac:chgData name="Leroy,Megan A" userId="61a45308-186f-4a44-8407-426582945bcc" providerId="ADAL" clId="{BD7A8FE8-73EF-44BB-9C16-64C02DA22AD5}" dt="2017-10-19T18:00:29.648" v="191" actId="1076"/>
          <ac:graphicFrameMkLst>
            <pc:docMk/>
            <pc:sldMk cId="2976637103" sldId="334"/>
            <ac:graphicFrameMk id="7" creationId="{00000000-0000-0000-0000-000000000000}"/>
          </ac:graphicFrameMkLst>
        </pc:graphicFrameChg>
      </pc:sldChg>
      <pc:sldChg chg="modSp">
        <pc:chgData name="Leroy,Megan A" userId="61a45308-186f-4a44-8407-426582945bcc" providerId="ADAL" clId="{BD7A8FE8-73EF-44BB-9C16-64C02DA22AD5}" dt="2017-10-19T18:02:11.893" v="198" actId="27636"/>
        <pc:sldMkLst>
          <pc:docMk/>
          <pc:sldMk cId="3900054753" sldId="336"/>
        </pc:sldMkLst>
        <pc:spChg chg="mod">
          <ac:chgData name="Leroy,Megan A" userId="61a45308-186f-4a44-8407-426582945bcc" providerId="ADAL" clId="{BD7A8FE8-73EF-44BB-9C16-64C02DA22AD5}" dt="2017-10-19T18:02:11.893" v="198" actId="27636"/>
          <ac:spMkLst>
            <pc:docMk/>
            <pc:sldMk cId="3900054753" sldId="336"/>
            <ac:spMk id="4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8:01:23.952" v="193" actId="27636"/>
          <ac:spMkLst>
            <pc:docMk/>
            <pc:sldMk cId="3900054753" sldId="336"/>
            <ac:spMk id="14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8:01:32.303" v="194" actId="27636"/>
          <ac:spMkLst>
            <pc:docMk/>
            <pc:sldMk cId="3900054753" sldId="336"/>
            <ac:spMk id="15" creationId="{00000000-0000-0000-0000-000000000000}"/>
          </ac:spMkLst>
        </pc:spChg>
      </pc:sldChg>
      <pc:sldChg chg="modSp">
        <pc:chgData name="Leroy,Megan A" userId="61a45308-186f-4a44-8407-426582945bcc" providerId="ADAL" clId="{BD7A8FE8-73EF-44BB-9C16-64C02DA22AD5}" dt="2017-10-19T18:02:43.338" v="199" actId="20577"/>
        <pc:sldMkLst>
          <pc:docMk/>
          <pc:sldMk cId="3080205158" sldId="338"/>
        </pc:sldMkLst>
        <pc:spChg chg="mod">
          <ac:chgData name="Leroy,Megan A" userId="61a45308-186f-4a44-8407-426582945bcc" providerId="ADAL" clId="{BD7A8FE8-73EF-44BB-9C16-64C02DA22AD5}" dt="2017-10-19T18:02:43.338" v="199" actId="20577"/>
          <ac:spMkLst>
            <pc:docMk/>
            <pc:sldMk cId="3080205158" sldId="338"/>
            <ac:spMk id="2" creationId="{00000000-0000-0000-0000-000000000000}"/>
          </ac:spMkLst>
        </pc:spChg>
      </pc:sldChg>
      <pc:sldChg chg="modSp">
        <pc:chgData name="Leroy,Megan A" userId="61a45308-186f-4a44-8407-426582945bcc" providerId="ADAL" clId="{BD7A8FE8-73EF-44BB-9C16-64C02DA22AD5}" dt="2017-10-19T17:52:07.786" v="129" actId="1076"/>
        <pc:sldMkLst>
          <pc:docMk/>
          <pc:sldMk cId="88481542" sldId="341"/>
        </pc:sldMkLst>
        <pc:spChg chg="mod">
          <ac:chgData name="Leroy,Megan A" userId="61a45308-186f-4a44-8407-426582945bcc" providerId="ADAL" clId="{BD7A8FE8-73EF-44BB-9C16-64C02DA22AD5}" dt="2017-10-19T17:48:21.108" v="81" actId="14861"/>
          <ac:spMkLst>
            <pc:docMk/>
            <pc:sldMk cId="88481542" sldId="341"/>
            <ac:spMk id="5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0:48.819" v="40" actId="692"/>
          <ac:spMkLst>
            <pc:docMk/>
            <pc:sldMk cId="88481542" sldId="341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0:48.819" v="40" actId="692"/>
          <ac:spMkLst>
            <pc:docMk/>
            <pc:sldMk cId="88481542" sldId="341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18.340" v="59" actId="692"/>
          <ac:spMkLst>
            <pc:docMk/>
            <pc:sldMk cId="88481542" sldId="341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18.340" v="59" actId="692"/>
          <ac:spMkLst>
            <pc:docMk/>
            <pc:sldMk cId="88481542" sldId="341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18.340" v="59" actId="692"/>
          <ac:spMkLst>
            <pc:docMk/>
            <pc:sldMk cId="88481542" sldId="341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18.340" v="59" actId="692"/>
          <ac:spMkLst>
            <pc:docMk/>
            <pc:sldMk cId="88481542" sldId="341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18.340" v="59" actId="692"/>
          <ac:spMkLst>
            <pc:docMk/>
            <pc:sldMk cId="88481542" sldId="341"/>
            <ac:spMk id="12" creationId="{00000000-0000-0000-0000-000000000000}"/>
          </ac:spMkLst>
        </pc:spChg>
        <pc:grpChg chg="mod">
          <ac:chgData name="Leroy,Megan A" userId="61a45308-186f-4a44-8407-426582945bcc" providerId="ADAL" clId="{BD7A8FE8-73EF-44BB-9C16-64C02DA22AD5}" dt="2017-10-19T17:52:07.786" v="129" actId="1076"/>
          <ac:grpSpMkLst>
            <pc:docMk/>
            <pc:sldMk cId="88481542" sldId="341"/>
            <ac:grpSpMk id="4" creationId="{00000000-0000-0000-0000-000000000000}"/>
          </ac:grpSpMkLst>
        </pc:grpChg>
      </pc:sldChg>
      <pc:sldChg chg="modSp">
        <pc:chgData name="Leroy,Megan A" userId="61a45308-186f-4a44-8407-426582945bcc" providerId="ADAL" clId="{BD7A8FE8-73EF-44BB-9C16-64C02DA22AD5}" dt="2017-10-19T17:52:22.722" v="140" actId="1076"/>
        <pc:sldMkLst>
          <pc:docMk/>
          <pc:sldMk cId="4048559784" sldId="342"/>
        </pc:sldMkLst>
        <pc:spChg chg="mod">
          <ac:chgData name="Leroy,Megan A" userId="61a45308-186f-4a44-8407-426582945bcc" providerId="ADAL" clId="{BD7A8FE8-73EF-44BB-9C16-64C02DA22AD5}" dt="2017-10-19T17:48:55.095" v="90" actId="1076"/>
          <ac:spMkLst>
            <pc:docMk/>
            <pc:sldMk cId="4048559784" sldId="342"/>
            <ac:spMk id="4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8:53.337" v="89" actId="14861"/>
          <ac:spMkLst>
            <pc:docMk/>
            <pc:sldMk cId="4048559784" sldId="342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1:03.661" v="42" actId="692"/>
          <ac:spMkLst>
            <pc:docMk/>
            <pc:sldMk cId="4048559784" sldId="342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1:03.661" v="42" actId="692"/>
          <ac:spMkLst>
            <pc:docMk/>
            <pc:sldMk cId="4048559784" sldId="342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39.992" v="61" actId="692"/>
          <ac:spMkLst>
            <pc:docMk/>
            <pc:sldMk cId="4048559784" sldId="342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39.992" v="61" actId="692"/>
          <ac:spMkLst>
            <pc:docMk/>
            <pc:sldMk cId="4048559784" sldId="342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39.992" v="61" actId="692"/>
          <ac:spMkLst>
            <pc:docMk/>
            <pc:sldMk cId="4048559784" sldId="342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39.992" v="61" actId="692"/>
          <ac:spMkLst>
            <pc:docMk/>
            <pc:sldMk cId="4048559784" sldId="342"/>
            <ac:spMk id="12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5:39.992" v="61" actId="692"/>
          <ac:spMkLst>
            <pc:docMk/>
            <pc:sldMk cId="4048559784" sldId="342"/>
            <ac:spMk id="13" creationId="{00000000-0000-0000-0000-000000000000}"/>
          </ac:spMkLst>
        </pc:spChg>
        <pc:grpChg chg="mod">
          <ac:chgData name="Leroy,Megan A" userId="61a45308-186f-4a44-8407-426582945bcc" providerId="ADAL" clId="{BD7A8FE8-73EF-44BB-9C16-64C02DA22AD5}" dt="2017-10-19T17:52:22.722" v="140" actId="1076"/>
          <ac:grpSpMkLst>
            <pc:docMk/>
            <pc:sldMk cId="4048559784" sldId="342"/>
            <ac:grpSpMk id="5" creationId="{00000000-0000-0000-0000-000000000000}"/>
          </ac:grpSpMkLst>
        </pc:grpChg>
      </pc:sldChg>
      <pc:sldChg chg="modSp">
        <pc:chgData name="Leroy,Megan A" userId="61a45308-186f-4a44-8407-426582945bcc" providerId="ADAL" clId="{BD7A8FE8-73EF-44BB-9C16-64C02DA22AD5}" dt="2017-10-19T17:52:40.669" v="156" actId="1076"/>
        <pc:sldMkLst>
          <pc:docMk/>
          <pc:sldMk cId="1410530131" sldId="344"/>
        </pc:sldMkLst>
        <pc:spChg chg="mod">
          <ac:chgData name="Leroy,Megan A" userId="61a45308-186f-4a44-8407-426582945bcc" providerId="ADAL" clId="{BD7A8FE8-73EF-44BB-9C16-64C02DA22AD5}" dt="2017-10-19T17:49:18.830" v="95" actId="14861"/>
          <ac:spMkLst>
            <pc:docMk/>
            <pc:sldMk cId="1410530131" sldId="344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1:40.322" v="44" actId="692"/>
          <ac:spMkLst>
            <pc:docMk/>
            <pc:sldMk cId="1410530131" sldId="344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1:40.322" v="44" actId="692"/>
          <ac:spMkLst>
            <pc:docMk/>
            <pc:sldMk cId="1410530131" sldId="344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01.331" v="63" actId="692"/>
          <ac:spMkLst>
            <pc:docMk/>
            <pc:sldMk cId="1410530131" sldId="344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01.331" v="63" actId="692"/>
          <ac:spMkLst>
            <pc:docMk/>
            <pc:sldMk cId="1410530131" sldId="344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01.331" v="63" actId="692"/>
          <ac:spMkLst>
            <pc:docMk/>
            <pc:sldMk cId="1410530131" sldId="344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01.331" v="63" actId="692"/>
          <ac:spMkLst>
            <pc:docMk/>
            <pc:sldMk cId="1410530131" sldId="344"/>
            <ac:spMk id="12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01.331" v="63" actId="692"/>
          <ac:spMkLst>
            <pc:docMk/>
            <pc:sldMk cId="1410530131" sldId="344"/>
            <ac:spMk id="13" creationId="{00000000-0000-0000-0000-000000000000}"/>
          </ac:spMkLst>
        </pc:spChg>
        <pc:grpChg chg="mod">
          <ac:chgData name="Leroy,Megan A" userId="61a45308-186f-4a44-8407-426582945bcc" providerId="ADAL" clId="{BD7A8FE8-73EF-44BB-9C16-64C02DA22AD5}" dt="2017-10-19T17:52:40.669" v="156" actId="1076"/>
          <ac:grpSpMkLst>
            <pc:docMk/>
            <pc:sldMk cId="1410530131" sldId="344"/>
            <ac:grpSpMk id="5" creationId="{00000000-0000-0000-0000-000000000000}"/>
          </ac:grpSpMkLst>
        </pc:grpChg>
      </pc:sldChg>
      <pc:sldChg chg="modSp">
        <pc:chgData name="Leroy,Megan A" userId="61a45308-186f-4a44-8407-426582945bcc" providerId="ADAL" clId="{BD7A8FE8-73EF-44BB-9C16-64C02DA22AD5}" dt="2017-10-19T17:53:14.827" v="174" actId="1076"/>
        <pc:sldMkLst>
          <pc:docMk/>
          <pc:sldMk cId="3031739130" sldId="345"/>
        </pc:sldMkLst>
        <pc:spChg chg="mod">
          <ac:chgData name="Leroy,Megan A" userId="61a45308-186f-4a44-8407-426582945bcc" providerId="ADAL" clId="{BD7A8FE8-73EF-44BB-9C16-64C02DA22AD5}" dt="2017-10-19T17:53:11.033" v="173" actId="20577"/>
          <ac:spMkLst>
            <pc:docMk/>
            <pc:sldMk cId="3031739130" sldId="345"/>
            <ac:spMk id="4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9:35.693" v="99" actId="14861"/>
          <ac:spMkLst>
            <pc:docMk/>
            <pc:sldMk cId="3031739130" sldId="345"/>
            <ac:spMk id="6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1:56.185" v="46" actId="692"/>
          <ac:spMkLst>
            <pc:docMk/>
            <pc:sldMk cId="3031739130" sldId="345"/>
            <ac:spMk id="7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1:56.185" v="46" actId="692"/>
          <ac:spMkLst>
            <pc:docMk/>
            <pc:sldMk cId="3031739130" sldId="345"/>
            <ac:spMk id="8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20.447" v="65" actId="692"/>
          <ac:spMkLst>
            <pc:docMk/>
            <pc:sldMk cId="3031739130" sldId="345"/>
            <ac:spMk id="9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20.447" v="65" actId="692"/>
          <ac:spMkLst>
            <pc:docMk/>
            <pc:sldMk cId="3031739130" sldId="345"/>
            <ac:spMk id="10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20.447" v="65" actId="692"/>
          <ac:spMkLst>
            <pc:docMk/>
            <pc:sldMk cId="3031739130" sldId="345"/>
            <ac:spMk id="11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20.447" v="65" actId="692"/>
          <ac:spMkLst>
            <pc:docMk/>
            <pc:sldMk cId="3031739130" sldId="345"/>
            <ac:spMk id="12" creationId="{00000000-0000-0000-0000-000000000000}"/>
          </ac:spMkLst>
        </pc:spChg>
        <pc:spChg chg="mod">
          <ac:chgData name="Leroy,Megan A" userId="61a45308-186f-4a44-8407-426582945bcc" providerId="ADAL" clId="{BD7A8FE8-73EF-44BB-9C16-64C02DA22AD5}" dt="2017-10-19T17:46:20.447" v="65" actId="692"/>
          <ac:spMkLst>
            <pc:docMk/>
            <pc:sldMk cId="3031739130" sldId="345"/>
            <ac:spMk id="13" creationId="{00000000-0000-0000-0000-000000000000}"/>
          </ac:spMkLst>
        </pc:spChg>
        <pc:grpChg chg="mod">
          <ac:chgData name="Leroy,Megan A" userId="61a45308-186f-4a44-8407-426582945bcc" providerId="ADAL" clId="{BD7A8FE8-73EF-44BB-9C16-64C02DA22AD5}" dt="2017-10-19T17:53:14.827" v="174" actId="1076"/>
          <ac:grpSpMkLst>
            <pc:docMk/>
            <pc:sldMk cId="3031739130" sldId="345"/>
            <ac:grpSpMk id="5" creationId="{00000000-0000-0000-0000-000000000000}"/>
          </ac:grpSpMkLst>
        </pc:grpChg>
      </pc:sldChg>
      <pc:sldChg chg="addSp delSp modSp">
        <pc:chgData name="Leroy,Megan A" userId="61a45308-186f-4a44-8407-426582945bcc" providerId="ADAL" clId="{BD7A8FE8-73EF-44BB-9C16-64C02DA22AD5}" dt="2017-10-19T18:10:49.906" v="268" actId="948"/>
        <pc:sldMkLst>
          <pc:docMk/>
          <pc:sldMk cId="851959624" sldId="346"/>
        </pc:sldMkLst>
        <pc:spChg chg="add del mod">
          <ac:chgData name="Leroy,Megan A" userId="61a45308-186f-4a44-8407-426582945bcc" providerId="ADAL" clId="{BD7A8FE8-73EF-44BB-9C16-64C02DA22AD5}" dt="2017-10-19T18:03:42.443" v="201" actId="948"/>
          <ac:spMkLst>
            <pc:docMk/>
            <pc:sldMk cId="851959624" sldId="346"/>
            <ac:spMk id="2" creationId="{AC214213-F43D-47DE-BC2F-815676A66D6B}"/>
          </ac:spMkLst>
        </pc:spChg>
        <pc:spChg chg="add del mod">
          <ac:chgData name="Leroy,Megan A" userId="61a45308-186f-4a44-8407-426582945bcc" providerId="ADAL" clId="{BD7A8FE8-73EF-44BB-9C16-64C02DA22AD5}" dt="2017-10-19T18:05:30.972" v="218" actId="948"/>
          <ac:spMkLst>
            <pc:docMk/>
            <pc:sldMk cId="851959624" sldId="346"/>
            <ac:spMk id="3" creationId="{81A9C3D9-520A-417B-9834-0AEB9F065AAC}"/>
          </ac:spMkLst>
        </pc:spChg>
        <pc:spChg chg="add del mod">
          <ac:chgData name="Leroy,Megan A" userId="61a45308-186f-4a44-8407-426582945bcc" providerId="ADAL" clId="{BD7A8FE8-73EF-44BB-9C16-64C02DA22AD5}" dt="2017-10-19T18:05:28.520" v="216" actId="948"/>
          <ac:spMkLst>
            <pc:docMk/>
            <pc:sldMk cId="851959624" sldId="346"/>
            <ac:spMk id="4" creationId="{34A8EBD5-59E3-4551-975A-7827D265A281}"/>
          </ac:spMkLst>
        </pc:spChg>
        <pc:spChg chg="add del mod">
          <ac:chgData name="Leroy,Megan A" userId="61a45308-186f-4a44-8407-426582945bcc" providerId="ADAL" clId="{BD7A8FE8-73EF-44BB-9C16-64C02DA22AD5}" dt="2017-10-19T18:08:09.591" v="252" actId="948"/>
          <ac:spMkLst>
            <pc:docMk/>
            <pc:sldMk cId="851959624" sldId="346"/>
            <ac:spMk id="6" creationId="{78FE828F-98A4-4C83-973C-3DA384EC32F1}"/>
          </ac:spMkLst>
        </pc:spChg>
        <pc:spChg chg="add mod">
          <ac:chgData name="Leroy,Megan A" userId="61a45308-186f-4a44-8407-426582945bcc" providerId="ADAL" clId="{BD7A8FE8-73EF-44BB-9C16-64C02DA22AD5}" dt="2017-10-19T18:10:49.906" v="268" actId="948"/>
          <ac:spMkLst>
            <pc:docMk/>
            <pc:sldMk cId="851959624" sldId="346"/>
            <ac:spMk id="7" creationId="{B402E28F-8E78-4AB9-B337-C0C41526AEAA}"/>
          </ac:spMkLst>
        </pc:spChg>
        <pc:graphicFrameChg chg="add del mod">
          <ac:chgData name="Leroy,Megan A" userId="61a45308-186f-4a44-8407-426582945bcc" providerId="ADAL" clId="{BD7A8FE8-73EF-44BB-9C16-64C02DA22AD5}" dt="2017-10-19T18:08:18.021" v="254" actId="948"/>
          <ac:graphicFrameMkLst>
            <pc:docMk/>
            <pc:sldMk cId="851959624" sldId="346"/>
            <ac:graphicFrameMk id="13" creationId="{00000000-0000-0000-0000-000000000000}"/>
          </ac:graphicFrameMkLst>
        </pc:graphicFrameChg>
      </pc:sldChg>
      <pc:sldChg chg="modSp">
        <pc:chgData name="Leroy,Megan A" userId="61a45308-186f-4a44-8407-426582945bcc" providerId="ADAL" clId="{BD7A8FE8-73EF-44BB-9C16-64C02DA22AD5}" dt="2017-10-19T18:14:14.706" v="436" actId="20577"/>
        <pc:sldMkLst>
          <pc:docMk/>
          <pc:sldMk cId="2412999924" sldId="352"/>
        </pc:sldMkLst>
        <pc:spChg chg="mod">
          <ac:chgData name="Leroy,Megan A" userId="61a45308-186f-4a44-8407-426582945bcc" providerId="ADAL" clId="{BD7A8FE8-73EF-44BB-9C16-64C02DA22AD5}" dt="2017-10-19T18:14:14.706" v="436" actId="20577"/>
          <ac:spMkLst>
            <pc:docMk/>
            <pc:sldMk cId="2412999924" sldId="352"/>
            <ac:spMk id="2" creationId="{00000000-0000-0000-0000-000000000000}"/>
          </ac:spMkLst>
        </pc:spChg>
      </pc:sldChg>
      <pc:sldChg chg="modSp">
        <pc:chgData name="Leroy,Megan A" userId="61a45308-186f-4a44-8407-426582945bcc" providerId="ADAL" clId="{BD7A8FE8-73EF-44BB-9C16-64C02DA22AD5}" dt="2017-10-19T18:17:06.889" v="465" actId="948"/>
        <pc:sldMkLst>
          <pc:docMk/>
          <pc:sldMk cId="1618403871" sldId="354"/>
        </pc:sldMkLst>
        <pc:spChg chg="mod">
          <ac:chgData name="Leroy,Megan A" userId="61a45308-186f-4a44-8407-426582945bcc" providerId="ADAL" clId="{BD7A8FE8-73EF-44BB-9C16-64C02DA22AD5}" dt="2017-10-19T18:17:06.889" v="465" actId="948"/>
          <ac:spMkLst>
            <pc:docMk/>
            <pc:sldMk cId="1618403871" sldId="354"/>
            <ac:spMk id="2" creationId="{00000000-0000-0000-0000-000000000000}"/>
          </ac:spMkLst>
        </pc:spChg>
      </pc:sldChg>
      <pc:sldChg chg="delSp modSp">
        <pc:chgData name="Leroy,Megan A" userId="61a45308-186f-4a44-8407-426582945bcc" providerId="ADAL" clId="{BD7A8FE8-73EF-44BB-9C16-64C02DA22AD5}" dt="2017-10-19T18:11:50.830" v="336" actId="478"/>
        <pc:sldMkLst>
          <pc:docMk/>
          <pc:sldMk cId="3075593259" sldId="358"/>
        </pc:sldMkLst>
        <pc:spChg chg="mod">
          <ac:chgData name="Leroy,Megan A" userId="61a45308-186f-4a44-8407-426582945bcc" providerId="ADAL" clId="{BD7A8FE8-73EF-44BB-9C16-64C02DA22AD5}" dt="2017-10-19T18:11:35.561" v="332" actId="20577"/>
          <ac:spMkLst>
            <pc:docMk/>
            <pc:sldMk cId="3075593259" sldId="358"/>
            <ac:spMk id="2" creationId="{00000000-0000-0000-0000-000000000000}"/>
          </ac:spMkLst>
        </pc:spChg>
        <pc:spChg chg="del">
          <ac:chgData name="Leroy,Megan A" userId="61a45308-186f-4a44-8407-426582945bcc" providerId="ADAL" clId="{BD7A8FE8-73EF-44BB-9C16-64C02DA22AD5}" dt="2017-10-19T18:11:47.357" v="335" actId="478"/>
          <ac:spMkLst>
            <pc:docMk/>
            <pc:sldMk cId="3075593259" sldId="358"/>
            <ac:spMk id="5" creationId="{00000000-0000-0000-0000-000000000000}"/>
          </ac:spMkLst>
        </pc:spChg>
        <pc:spChg chg="del">
          <ac:chgData name="Leroy,Megan A" userId="61a45308-186f-4a44-8407-426582945bcc" providerId="ADAL" clId="{BD7A8FE8-73EF-44BB-9C16-64C02DA22AD5}" dt="2017-10-19T18:11:44.614" v="334" actId="478"/>
          <ac:spMkLst>
            <pc:docMk/>
            <pc:sldMk cId="3075593259" sldId="358"/>
            <ac:spMk id="9" creationId="{00000000-0000-0000-0000-000000000000}"/>
          </ac:spMkLst>
        </pc:spChg>
        <pc:spChg chg="del">
          <ac:chgData name="Leroy,Megan A" userId="61a45308-186f-4a44-8407-426582945bcc" providerId="ADAL" clId="{BD7A8FE8-73EF-44BB-9C16-64C02DA22AD5}" dt="2017-10-19T18:11:40.393" v="333" actId="478"/>
          <ac:spMkLst>
            <pc:docMk/>
            <pc:sldMk cId="3075593259" sldId="358"/>
            <ac:spMk id="10" creationId="{00000000-0000-0000-0000-000000000000}"/>
          </ac:spMkLst>
        </pc:spChg>
        <pc:spChg chg="del">
          <ac:chgData name="Leroy,Megan A" userId="61a45308-186f-4a44-8407-426582945bcc" providerId="ADAL" clId="{BD7A8FE8-73EF-44BB-9C16-64C02DA22AD5}" dt="2017-10-19T18:11:50.830" v="336" actId="478"/>
          <ac:spMkLst>
            <pc:docMk/>
            <pc:sldMk cId="3075593259" sldId="358"/>
            <ac:spMk id="11" creationId="{00000000-0000-0000-0000-000000000000}"/>
          </ac:spMkLst>
        </pc:spChg>
      </pc:sldChg>
      <pc:sldChg chg="add del">
        <pc:chgData name="Leroy,Megan A" userId="61a45308-186f-4a44-8407-426582945bcc" providerId="ADAL" clId="{BD7A8FE8-73EF-44BB-9C16-64C02DA22AD5}" dt="2017-10-19T18:10:08.393" v="264" actId="2696"/>
        <pc:sldMkLst>
          <pc:docMk/>
          <pc:sldMk cId="2277345056" sldId="35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B525-4170-42DD-80A2-44CF2C96863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6331-6128-4BE5-B0B1-B34C16677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2E2D-417D-47A7-89BD-34F46F87444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14705-AF32-4D71-9FF6-531A2A9B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4705-AF32-4D71-9FF6-531A2A9BF0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1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JH_Section Header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84848" y="2268076"/>
            <a:ext cx="3359150" cy="468774"/>
          </a:xfrm>
          <a:prstGeom prst="rect">
            <a:avLst/>
          </a:prstGeom>
          <a:solidFill>
            <a:srgbClr val="63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04490"/>
            <a:ext cx="9144000" cy="954912"/>
          </a:xfrm>
          <a:prstGeom prst="rect">
            <a:avLst/>
          </a:prstGeom>
          <a:gradFill flip="none" rotWithShape="1">
            <a:gsLst>
              <a:gs pos="54000">
                <a:schemeClr val="bg2">
                  <a:lumMod val="50000"/>
                </a:schemeClr>
              </a:gs>
              <a:gs pos="4000">
                <a:schemeClr val="bg2">
                  <a:lumMod val="75000"/>
                  <a:alpha val="40000"/>
                </a:schemeClr>
              </a:gs>
              <a:gs pos="88000">
                <a:srgbClr val="545050"/>
              </a:gs>
              <a:gs pos="100000">
                <a:srgbClr val="54505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0467" y="1201772"/>
            <a:ext cx="4563531" cy="9576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84846" y="2268076"/>
            <a:ext cx="3359152" cy="4687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number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3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H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SzPct val="120000"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92902"/>
            <a:ext cx="9144001" cy="120436"/>
          </a:xfrm>
          <a:prstGeom prst="rect">
            <a:avLst/>
          </a:prstGeom>
          <a:gradFill flip="none" rotWithShape="1">
            <a:gsLst>
              <a:gs pos="25000">
                <a:schemeClr val="bg2">
                  <a:lumMod val="75000"/>
                </a:schemeClr>
              </a:gs>
              <a:gs pos="66000">
                <a:schemeClr val="bg2">
                  <a:lumMod val="75000"/>
                </a:schemeClr>
              </a:gs>
              <a:gs pos="8200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8261" y="222463"/>
            <a:ext cx="8827477" cy="6770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rgbClr val="4D5667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6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92902"/>
            <a:ext cx="9144001" cy="120436"/>
          </a:xfrm>
          <a:prstGeom prst="rect">
            <a:avLst/>
          </a:prstGeom>
          <a:gradFill flip="none" rotWithShape="1">
            <a:gsLst>
              <a:gs pos="25000">
                <a:schemeClr val="bg2">
                  <a:lumMod val="75000"/>
                </a:schemeClr>
              </a:gs>
              <a:gs pos="66000">
                <a:schemeClr val="bg2">
                  <a:lumMod val="75000"/>
                </a:schemeClr>
              </a:gs>
              <a:gs pos="8200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8261" y="222463"/>
            <a:ext cx="8827477" cy="6770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rgbClr val="4D5667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7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3239"/>
            <a:ext cx="9144001" cy="8008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0000">
                <a:schemeClr val="bg2">
                  <a:lumMod val="75000"/>
                  <a:alpha val="80000"/>
                </a:schemeClr>
              </a:gs>
              <a:gs pos="78000">
                <a:schemeClr val="bg2">
                  <a:lumMod val="75000"/>
                  <a:alpha val="80000"/>
                </a:schemeClr>
              </a:gs>
              <a:gs pos="100000">
                <a:srgbClr val="F5F5F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875" y="454180"/>
            <a:ext cx="8858250" cy="7189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SzPct val="120000"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6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H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229"/>
            <a:ext cx="9144000" cy="919740"/>
          </a:xfrm>
          <a:prstGeom prst="rect">
            <a:avLst/>
          </a:prstGeom>
          <a:solidFill>
            <a:srgbClr val="605E5E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5428"/>
              </p:ext>
            </p:extLst>
          </p:nvPr>
        </p:nvGraphicFramePr>
        <p:xfrm>
          <a:off x="1050401" y="1989078"/>
          <a:ext cx="7075027" cy="252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164">
                <a:tc>
                  <a:txBody>
                    <a:bodyPr/>
                    <a:lstStyle/>
                    <a:p>
                      <a:endParaRPr lang="en-US" sz="8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9851" y="2116405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9851" y="2734972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1171" y="3987178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4109" y="3364243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75701" y="3382770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87185" y="2733755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675700" y="2095837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69825" y="3987178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57" y="485813"/>
            <a:ext cx="8818685" cy="7904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JH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1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End Title">
    <p:bg>
      <p:bgPr>
        <a:blipFill dpi="0" rotWithShape="1">
          <a:blip r:embed="rId2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071131" y="1503620"/>
            <a:ext cx="2743200" cy="0"/>
          </a:xfrm>
          <a:prstGeom prst="line">
            <a:avLst/>
          </a:prstGeom>
          <a:ln w="25400">
            <a:solidFill>
              <a:srgbClr val="343F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6098874"/>
            <a:ext cx="9144000" cy="586597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0621" y="1021141"/>
            <a:ext cx="3447288" cy="466344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rgbClr val="343F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End of Chapter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087731"/>
            <a:ext cx="9144000" cy="961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Cover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image attribution: “Finance District” by Joan </a:t>
            </a:r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Campderrós-i-Canas (adapted) 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https://flic.kr/p/6iVMd5 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6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73334"/>
            <a:ext cx="9144000" cy="184666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2982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3229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Ομόλογα και Αξιολόγησή τους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Κεφάλαιο</a:t>
            </a:r>
            <a:r>
              <a:rPr lang="en-US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1417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προεξοφλητικό επιτόκιο</a:t>
            </a:r>
            <a:r>
              <a:rPr lang="en-US" dirty="0"/>
              <a:t> (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  <a:r>
              <a:rPr lang="el-GR" dirty="0"/>
              <a:t> είναι το κόστος ευκαιρίας του κεφαλαίου και είναι το επιτόκιο που θα μπορούσε να κερδιθεί σε εναλλακτικές επενδύσεις με τον ίδιο κίνδυνο</a:t>
            </a:r>
            <a:r>
              <a:rPr lang="en-US" dirty="0"/>
              <a:t> 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= r* + IP + MRP + DRP + LP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Ποιό είναιτο Κόστος Ευκαιρίας του Χρεωστικού Κεφαλαίου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671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Ποιά είναι η αξία ενός 10-ετούς </a:t>
            </a:r>
            <a:r>
              <a:rPr lang="en-US" dirty="0"/>
              <a:t>,10% </a:t>
            </a:r>
            <a:r>
              <a:rPr lang="el-GR" dirty="0"/>
              <a:t>ετήσιου κουπονιού</a:t>
            </a:r>
            <a:r>
              <a:rPr lang="en-US" dirty="0"/>
              <a:t>,</a:t>
            </a:r>
            <a:r>
              <a:rPr lang="el-GR" dirty="0"/>
              <a:t>εάν</a:t>
            </a:r>
            <a:r>
              <a:rPr lang="en-US" dirty="0"/>
              <a:t>  r</a:t>
            </a:r>
            <a:r>
              <a:rPr lang="en-US" baseline="-25000" dirty="0"/>
              <a:t>d</a:t>
            </a:r>
            <a:r>
              <a:rPr lang="en-US" dirty="0"/>
              <a:t> = 10%?</a:t>
            </a:r>
          </a:p>
        </p:txBody>
      </p:sp>
      <p:grpSp>
        <p:nvGrpSpPr>
          <p:cNvPr id="4" name="Group 24" descr="Timeline illustrating how to calculate the value of 10-year bond."/>
          <p:cNvGrpSpPr>
            <a:grpSpLocks/>
          </p:cNvGrpSpPr>
          <p:nvPr/>
        </p:nvGrpSpPr>
        <p:grpSpPr bwMode="auto">
          <a:xfrm>
            <a:off x="653255" y="1839277"/>
            <a:ext cx="7793038" cy="1166813"/>
            <a:chOff x="728661" y="2359025"/>
            <a:chExt cx="7793050" cy="1166813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219200" y="2820988"/>
              <a:ext cx="0" cy="274637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838452" y="2820988"/>
              <a:ext cx="0" cy="274637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4457705" y="2820988"/>
              <a:ext cx="0" cy="274637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7696210" y="2820988"/>
              <a:ext cx="0" cy="274637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1220787" y="2959100"/>
              <a:ext cx="4479932" cy="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062037" y="2359025"/>
              <a:ext cx="6846888" cy="431800"/>
              <a:chOff x="669" y="1486"/>
              <a:chExt cx="4313" cy="272"/>
            </a:xfrm>
          </p:grpSpPr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669" y="1486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1687" y="1486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2702" y="1486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4737" y="1486"/>
                <a:ext cx="24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631950" y="2592388"/>
              <a:ext cx="69891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728661" y="3094038"/>
              <a:ext cx="7793050" cy="431800"/>
              <a:chOff x="459" y="1949"/>
              <a:chExt cx="4909" cy="272"/>
            </a:xfrm>
          </p:grpSpPr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1587" y="1949"/>
                <a:ext cx="4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2200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4306" y="1949"/>
                <a:ext cx="1062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 + 1</a:t>
                </a:r>
                <a:r>
                  <a:rPr lang="el-GR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000</a:t>
                </a:r>
                <a:endParaRPr lang="en-US" sz="2200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2603" y="1949"/>
                <a:ext cx="4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2200" baseline="-25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23"/>
              <p:cNvSpPr>
                <a:spLocks noChangeArrowheads="1"/>
              </p:cNvSpPr>
              <p:nvPr/>
            </p:nvSpPr>
            <p:spPr bwMode="auto">
              <a:xfrm>
                <a:off x="459" y="1949"/>
                <a:ext cx="617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2200" baseline="-25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</a:p>
            </p:txBody>
          </p:sp>
        </p:grp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6405570" y="2959100"/>
              <a:ext cx="1290640" cy="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5822957" y="2662238"/>
              <a:ext cx="440827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</p:grpSp>
      <p:graphicFrame>
        <p:nvGraphicFramePr>
          <p:cNvPr id="23" name="Object 4" descr="Formula used to calculate the value of a 10-year bond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32850"/>
              </p:ext>
            </p:extLst>
          </p:nvPr>
        </p:nvGraphicFramePr>
        <p:xfrm>
          <a:off x="1984375" y="3392488"/>
          <a:ext cx="4795838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2171520" imgH="901440" progId="Equation.3">
                  <p:embed/>
                </p:oleObj>
              </mc:Choice>
              <mc:Fallback>
                <p:oleObj name="Equation" r:id="rId3" imgW="2171520" imgH="901440" progId="Equation.3">
                  <p:embed/>
                  <p:pic>
                    <p:nvPicPr>
                      <p:cNvPr id="0" name="Picture 6" descr="Formula used to calculate the value of a 10-year bon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3392488"/>
                        <a:ext cx="4795838" cy="197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4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911" y="1308295"/>
            <a:ext cx="7910437" cy="5345723"/>
          </a:xfrm>
        </p:spPr>
        <p:txBody>
          <a:bodyPr/>
          <a:lstStyle/>
          <a:p>
            <a:r>
              <a:rPr lang="el-GR" dirty="0"/>
              <a:t>Αυτό το ομόλογο έχει εφ’άπαξ ποσό $1.000 (ονομαστική αξία) που οφείλεται στη λήξη (</a:t>
            </a:r>
            <a:r>
              <a:rPr lang="en-US" dirty="0"/>
              <a:t>t=</a:t>
            </a:r>
            <a:r>
              <a:rPr lang="el-GR" dirty="0"/>
              <a:t>1</a:t>
            </a:r>
            <a:r>
              <a:rPr lang="en-US" dirty="0"/>
              <a:t>0)</a:t>
            </a:r>
            <a:r>
              <a:rPr lang="el-GR" dirty="0"/>
              <a:t> και ετήσιες πληρωμές κουπονιών $100 που ξεκινούν από τη περίοδο </a:t>
            </a:r>
            <a:r>
              <a:rPr lang="en-US" dirty="0"/>
              <a:t>t=1</a:t>
            </a:r>
            <a:r>
              <a:rPr lang="el-GR" dirty="0"/>
              <a:t> και συνεχίζουν μέχρι τη περίοδο </a:t>
            </a:r>
            <a:r>
              <a:rPr lang="en-US" dirty="0"/>
              <a:t>t=10</a:t>
            </a:r>
            <a:r>
              <a:rPr lang="el-GR" dirty="0"/>
              <a:t>.Η τιμή του ομολόγου μπορεί να βρεθεί λύνοντας ώς προς τη </a:t>
            </a:r>
            <a:r>
              <a:rPr lang="en-US" dirty="0"/>
              <a:t>PV</a:t>
            </a:r>
            <a:r>
              <a:rPr lang="el-GR" dirty="0"/>
              <a:t> αυτών των ταμειακών ροών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Excel:  =PV(</a:t>
            </a:r>
            <a:r>
              <a:rPr lang="el-GR" dirty="0"/>
              <a:t>.</a:t>
            </a:r>
            <a:r>
              <a:rPr lang="en-US" dirty="0"/>
              <a:t>10,10,100,1000)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92369" y="478301"/>
            <a:ext cx="8493369" cy="633045"/>
          </a:xfrm>
        </p:spPr>
        <p:txBody>
          <a:bodyPr>
            <a:normAutofit/>
          </a:bodyPr>
          <a:lstStyle/>
          <a:p>
            <a:r>
              <a:rPr lang="el-GR" dirty="0"/>
              <a:t>Υπολογίζοντας την Αξία ενός Ομολόγου</a:t>
            </a:r>
            <a:endParaRPr lang="en-US" dirty="0"/>
          </a:p>
        </p:txBody>
      </p:sp>
      <p:grpSp>
        <p:nvGrpSpPr>
          <p:cNvPr id="4" name="Group 20" descr="Graphic showing the calculator Inputs and Output needed to solve for the value of a bond. "/>
          <p:cNvGrpSpPr>
            <a:grpSpLocks/>
          </p:cNvGrpSpPr>
          <p:nvPr/>
        </p:nvGrpSpPr>
        <p:grpSpPr bwMode="auto">
          <a:xfrm>
            <a:off x="1441629" y="3888581"/>
            <a:ext cx="6260739" cy="1748151"/>
            <a:chOff x="1581150" y="3119438"/>
            <a:chExt cx="5983288" cy="1420812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581150" y="3119438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733550" y="3216275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733550" y="4075113"/>
              <a:ext cx="1189038" cy="366712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141663" y="3644900"/>
              <a:ext cx="639762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013200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759450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886325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630988" y="3644900"/>
              <a:ext cx="641350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141663" y="3216275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014788" y="3216275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5756275" y="3216275"/>
              <a:ext cx="639763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799013" y="4075113"/>
              <a:ext cx="822325" cy="366712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-1000</a:t>
              </a: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6583363" y="3216275"/>
              <a:ext cx="731837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l-GR" dirty="0"/>
              <a:t>Η ετήσα πληρωμή του κουπονιού είναι $130</a:t>
            </a:r>
            <a:r>
              <a:rPr lang="en-US" dirty="0"/>
              <a:t>.</a:t>
            </a:r>
            <a:r>
              <a:rPr lang="el-GR" dirty="0"/>
              <a:t>Επειδή ο κίνδυνος είναι ο ίδιος έχει την ίδια απόδοση μέχρι τη λήξη με το προηγούμενο ομόλογο (10%).Αυτό το ομόλογο πωλείται με ασφάλιστρο επειδή το επιτόκιο του κουπονιού είναι &gt;από την απόδοση έως τη λήξη του.</a:t>
            </a:r>
            <a:r>
              <a:rPr lang="en-US" dirty="0"/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sz="1800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/>
              <a:t>Excel:  =PV(.10,10,130,1000)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237957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Ποιά είναι η αξία ενός 10-ετούς ομολόγου που εκκρεμεί με τον ίδιο κίνδυνο αλλά με ετήσιο επιτόκιο κουπονιού 13%</a:t>
            </a:r>
            <a:r>
              <a:rPr lang="en-US" dirty="0"/>
              <a:t>;</a:t>
            </a:r>
          </a:p>
        </p:txBody>
      </p:sp>
      <p:grpSp>
        <p:nvGrpSpPr>
          <p:cNvPr id="5" name="Group 20" descr="Graphic showing the calculator Inputs and Output needed to solve for the value of a 10-year bond with a determined annual coupon rate (13%)."/>
          <p:cNvGrpSpPr>
            <a:grpSpLocks/>
          </p:cNvGrpSpPr>
          <p:nvPr/>
        </p:nvGrpSpPr>
        <p:grpSpPr bwMode="auto">
          <a:xfrm>
            <a:off x="1473316" y="3558193"/>
            <a:ext cx="6197365" cy="1720157"/>
            <a:chOff x="1581150" y="3119438"/>
            <a:chExt cx="5983288" cy="142081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581150" y="3119438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33550" y="3216275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733550" y="4075113"/>
              <a:ext cx="1189038" cy="366712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141663" y="3644900"/>
              <a:ext cx="639762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013200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759450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86325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630988" y="3644900"/>
              <a:ext cx="641350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141663" y="3216275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014788" y="3216275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756275" y="3216275"/>
              <a:ext cx="639763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130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4570413" y="4075113"/>
              <a:ext cx="1279525" cy="366712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-1184.34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6583363" y="3216275"/>
              <a:ext cx="731837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4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dirty="0"/>
              <a:t>Η ετήσια πληρωμή του κουπονιού είναι $70.Επειδή ο κίνδυνος είναι ο ίδιος έχει την ίδια απόδοση μέχρι τη λήξη με το προηγούμενο ομόλογο (10%)</a:t>
            </a:r>
            <a:r>
              <a:rPr lang="en-US" dirty="0"/>
              <a:t>.</a:t>
            </a:r>
            <a:r>
              <a:rPr lang="el-GR" dirty="0"/>
              <a:t>Αυτό το ομόλογο πωλείται με έκπτωση</a:t>
            </a:r>
            <a:r>
              <a:rPr lang="en-US" dirty="0"/>
              <a:t> </a:t>
            </a:r>
            <a:r>
              <a:rPr lang="el-GR" dirty="0"/>
              <a:t>επειδή το επιτόκιο του κουπονιού είναι &lt;από την απόδοση μέχρι τη λήξη του.</a:t>
            </a: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/>
              <a:t>Excel:  =PV(.10,10,70,1000)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" y="168812"/>
            <a:ext cx="8985739" cy="970671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Ποιά είναι η αξία ενός 10-ετούς ομολόγου που εκκρεμεί με τον ίδιο κίνδυνο αλλά με ετήσιο επιτόκιο κουπονιού 7%</a:t>
            </a:r>
            <a:r>
              <a:rPr lang="en-US" dirty="0"/>
              <a:t>;</a:t>
            </a:r>
          </a:p>
        </p:txBody>
      </p:sp>
      <p:grpSp>
        <p:nvGrpSpPr>
          <p:cNvPr id="5" name="Group 20" descr="Graphic showing the calculator Inputs and Output needed to solve for the value of a 10-year bond with a determined annual coupon rate (7%)."/>
          <p:cNvGrpSpPr>
            <a:grpSpLocks/>
          </p:cNvGrpSpPr>
          <p:nvPr/>
        </p:nvGrpSpPr>
        <p:grpSpPr bwMode="auto">
          <a:xfrm>
            <a:off x="1446156" y="3663125"/>
            <a:ext cx="6251686" cy="1714452"/>
            <a:chOff x="1581150" y="3119438"/>
            <a:chExt cx="5983288" cy="1420812"/>
          </a:xfrm>
        </p:grpSpPr>
        <p:sp>
          <p:nvSpPr>
            <p:cNvPr id="6" name="AutoShape 4" descr="Example illustrating the inputs and output to calculate a 10-year bond with a determined annual coupon rate (7%)"/>
            <p:cNvSpPr>
              <a:spLocks noChangeArrowheads="1"/>
            </p:cNvSpPr>
            <p:nvPr/>
          </p:nvSpPr>
          <p:spPr bwMode="auto">
            <a:xfrm>
              <a:off x="1581150" y="3119438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33550" y="3216275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733550" y="4075113"/>
              <a:ext cx="1189038" cy="366712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141663" y="3644900"/>
              <a:ext cx="639762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013200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759450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86325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630988" y="3644900"/>
              <a:ext cx="641350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141663" y="3216275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014788" y="3216275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756275" y="3216275"/>
              <a:ext cx="639763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4656138" y="4075113"/>
              <a:ext cx="1096962" cy="366712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-815.66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6583363" y="3216275"/>
              <a:ext cx="731837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6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Τι θα συνέβαινε στην αξία αυτών των τριών ομολόγων εάν η απαιτούμενη απόδοση παρέμενε στο 10%</a:t>
            </a:r>
            <a:r>
              <a:rPr lang="en-US" dirty="0"/>
              <a:t>;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Μεταβολή της Αξίας του Ομολόγου Διαχρονικά</a:t>
            </a:r>
            <a:endParaRPr lang="en-US" dirty="0"/>
          </a:p>
        </p:txBody>
      </p:sp>
      <p:grpSp>
        <p:nvGrpSpPr>
          <p:cNvPr id="5" name="Group 30" descr="Graph illustrating the change to the value of three different bonds if rate of return remained constant."/>
          <p:cNvGrpSpPr>
            <a:grpSpLocks/>
          </p:cNvGrpSpPr>
          <p:nvPr/>
        </p:nvGrpSpPr>
        <p:grpSpPr bwMode="auto">
          <a:xfrm>
            <a:off x="264025" y="2892743"/>
            <a:ext cx="8689526" cy="3588452"/>
            <a:chOff x="251562" y="2667942"/>
            <a:chExt cx="8699539" cy="3710149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192006" y="4370009"/>
              <a:ext cx="6401818" cy="49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80542" y="5827516"/>
              <a:ext cx="608077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1187239" y="4370009"/>
              <a:ext cx="6403407" cy="848572"/>
            </a:xfrm>
            <a:custGeom>
              <a:avLst/>
              <a:gdLst>
                <a:gd name="T0" fmla="*/ 6400800 w 21600"/>
                <a:gd name="T1" fmla="*/ 824 h 21600"/>
                <a:gd name="T2" fmla="*/ 0 w 21600"/>
                <a:gd name="T3" fmla="*/ 847725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99" y="20"/>
                  </a:moveTo>
                  <a:cubicBezTo>
                    <a:pt x="21588" y="11942"/>
                    <a:pt x="11921" y="21599"/>
                    <a:pt x="0" y="21600"/>
                  </a:cubicBezTo>
                </a:path>
                <a:path w="21600" h="21600" stroke="0" extrusionOk="0">
                  <a:moveTo>
                    <a:pt x="21599" y="20"/>
                  </a:moveTo>
                  <a:cubicBezTo>
                    <a:pt x="21588" y="11942"/>
                    <a:pt x="11921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rgbClr val="7030A0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7296501" y="5464780"/>
              <a:ext cx="1654600" cy="61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l-G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Έτη μέχρι τη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l-G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λήξη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51562" y="3227638"/>
              <a:ext cx="934087" cy="229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en-US" sz="2000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1,184</a:t>
              </a:r>
            </a:p>
            <a:p>
              <a:pPr algn="r">
                <a:lnSpc>
                  <a:spcPct val="110000"/>
                </a:lnSpc>
                <a:spcAft>
                  <a:spcPts val="600"/>
                </a:spcAft>
                <a:defRPr/>
              </a:pPr>
              <a:endPara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r">
                <a:lnSpc>
                  <a:spcPct val="135000"/>
                </a:lnSpc>
                <a:spcAft>
                  <a:spcPts val="600"/>
                </a:spcAft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1,000</a:t>
              </a:r>
            </a:p>
            <a:p>
              <a:pPr algn="r">
                <a:lnSpc>
                  <a:spcPct val="135000"/>
                </a:lnSpc>
                <a:spcAft>
                  <a:spcPts val="600"/>
                </a:spcAft>
                <a:defRPr/>
              </a:pPr>
              <a:endParaRPr lang="en-US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r">
                <a:lnSpc>
                  <a:spcPct val="110000"/>
                </a:lnSpc>
                <a:spcAft>
                  <a:spcPts val="600"/>
                </a:spcAft>
                <a:defRPr/>
              </a:pPr>
              <a:r>
                <a:rPr lang="en-US" sz="20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816</a:t>
              </a: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2409433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4237161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5456177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7273066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6675192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964733" y="5963748"/>
              <a:ext cx="513552" cy="41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5972709" y="3380282"/>
              <a:ext cx="1816690" cy="38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13% </a:t>
              </a:r>
              <a:r>
                <a:rPr lang="el-GR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απόδοση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6022423" y="5056088"/>
              <a:ext cx="1669044" cy="38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7% </a:t>
              </a:r>
              <a:r>
                <a:rPr lang="el-GR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απόδοση</a:t>
              </a:r>
              <a:endParaRPr lang="en-US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Arc 32"/>
            <p:cNvSpPr>
              <a:spLocks/>
            </p:cNvSpPr>
            <p:nvPr/>
          </p:nvSpPr>
          <p:spPr bwMode="auto">
            <a:xfrm>
              <a:off x="1171346" y="3455784"/>
              <a:ext cx="6420890" cy="914225"/>
            </a:xfrm>
            <a:custGeom>
              <a:avLst/>
              <a:gdLst>
                <a:gd name="T0" fmla="*/ 6240 w 21600"/>
                <a:gd name="T1" fmla="*/ 0 h 21600"/>
                <a:gd name="T2" fmla="*/ 6418263 w 21600"/>
                <a:gd name="T3" fmla="*/ 914400 h 21600"/>
                <a:gd name="T4" fmla="*/ 0 w 21600"/>
                <a:gd name="T5" fmla="*/ 91440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0" y="0"/>
                  </a:moveTo>
                  <a:cubicBezTo>
                    <a:pt x="11942" y="11"/>
                    <a:pt x="21600" y="9678"/>
                    <a:pt x="21600" y="21600"/>
                  </a:cubicBezTo>
                </a:path>
                <a:path w="21600" h="21600" stroke="0" extrusionOk="0">
                  <a:moveTo>
                    <a:pt x="20" y="0"/>
                  </a:moveTo>
                  <a:cubicBezTo>
                    <a:pt x="11942" y="11"/>
                    <a:pt x="21600" y="9678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accent3">
                  <a:lumMod val="75000"/>
                </a:schemeClr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2466649" y="3989218"/>
              <a:ext cx="1816690" cy="38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10% </a:t>
              </a:r>
              <a:r>
                <a:rPr lang="el-G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απόδοση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1178953" y="3074994"/>
              <a:ext cx="0" cy="275252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952884" y="2667942"/>
              <a:ext cx="478245" cy="41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</a:t>
              </a:r>
              <a:r>
                <a:rPr lang="en-US" sz="2000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</a:t>
              </a:r>
              <a:endPara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799130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018146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628449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847464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6066480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168114" y="5674872"/>
              <a:ext cx="0" cy="305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076640" y="5963748"/>
              <a:ext cx="349858" cy="41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32919" y="5963748"/>
              <a:ext cx="349858" cy="41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8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Στη λήξη η αξία κάθε ομολόγου πρέπει να είναι ίση με την ονομαστική του αξία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Εάν το </a:t>
            </a:r>
            <a:r>
              <a:rPr lang="en-US" dirty="0"/>
              <a:t>r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l-GR" dirty="0"/>
              <a:t>παραμένει σταθερό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l-GR" dirty="0"/>
              <a:t>Η αξία ενός </a:t>
            </a:r>
            <a:r>
              <a:rPr lang="en-US" dirty="0"/>
              <a:t>premium</a:t>
            </a:r>
            <a:r>
              <a:rPr lang="el-GR" dirty="0"/>
              <a:t> ομολόγου θα μειωνόταν με τη πάροδο του χρόνου μέχρι να φθάσει τα $1.000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l-GR" dirty="0"/>
              <a:t>Η αξία ενός εκπτωτικού ομολόγου θα αυξανόταν με τη πάροδο του χρόνου μέχρι να φθάσει τα</a:t>
            </a:r>
            <a:r>
              <a:rPr lang="en-US" dirty="0"/>
              <a:t> $1</a:t>
            </a:r>
            <a:r>
              <a:rPr lang="el-GR" dirty="0"/>
              <a:t>.</a:t>
            </a:r>
            <a:r>
              <a:rPr lang="en-US" dirty="0"/>
              <a:t>000.</a:t>
            </a:r>
          </a:p>
          <a:p>
            <a:pPr lvl="1">
              <a:defRPr/>
            </a:pPr>
            <a:r>
              <a:rPr lang="el-GR" dirty="0"/>
              <a:t>Η αξία ενός άρτιο ομολόγουπαραμένει στα $1.000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Διαχρονική Αξία των Ομολόγων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1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/>
              <a:t>10-</a:t>
            </a:r>
            <a:r>
              <a:rPr lang="el-GR" dirty="0"/>
              <a:t>ετές</a:t>
            </a:r>
            <a:r>
              <a:rPr lang="en-US" dirty="0"/>
              <a:t>; 9% </a:t>
            </a:r>
            <a:r>
              <a:rPr lang="el-GR" dirty="0"/>
              <a:t>ετήσιο επιτόκιο</a:t>
            </a:r>
            <a:r>
              <a:rPr lang="en-US" dirty="0"/>
              <a:t>; $1</a:t>
            </a:r>
            <a:r>
              <a:rPr lang="el-GR" dirty="0"/>
              <a:t>.</a:t>
            </a:r>
            <a:r>
              <a:rPr lang="en-US" dirty="0"/>
              <a:t>000 </a:t>
            </a:r>
            <a:r>
              <a:rPr lang="el-GR" dirty="0"/>
              <a:t>ονομαστική αξία</a:t>
            </a:r>
            <a:r>
              <a:rPr lang="en-US" dirty="0"/>
              <a:t>; </a:t>
            </a:r>
            <a:r>
              <a:rPr lang="el-GR" dirty="0"/>
              <a:t>Πωλείται πρός</a:t>
            </a:r>
            <a:r>
              <a:rPr lang="en-US" dirty="0"/>
              <a:t> $887.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el-GR" dirty="0"/>
              <a:t>Πρέπεινα βρεθεί το</a:t>
            </a:r>
            <a:r>
              <a:rPr lang="en-US" dirty="0"/>
              <a:t> r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l-GR" dirty="0"/>
              <a:t>που λύνει το τύπο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50000"/>
              <a:buNone/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Ποιά είναι η απόδοση μέχρι τη λήξη (</a:t>
            </a:r>
            <a:r>
              <a:rPr lang="en-US" dirty="0"/>
              <a:t>YTM)</a:t>
            </a:r>
            <a:r>
              <a:rPr lang="el-GR" dirty="0"/>
              <a:t> του ακόλουθου ομολόγου</a:t>
            </a:r>
            <a:r>
              <a:rPr lang="en-US" dirty="0"/>
              <a:t>;</a:t>
            </a:r>
          </a:p>
        </p:txBody>
      </p:sp>
      <p:graphicFrame>
        <p:nvGraphicFramePr>
          <p:cNvPr id="5" name="Object 4" descr="-Formula to calculate the yield to maturity.&#10;-Applying the formula to an example of a 10-year bond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146375"/>
              </p:ext>
            </p:extLst>
          </p:nvPr>
        </p:nvGraphicFramePr>
        <p:xfrm>
          <a:off x="1792210" y="3449669"/>
          <a:ext cx="5431562" cy="186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2260440" imgH="774360" progId="Equation.3">
                  <p:embed/>
                </p:oleObj>
              </mc:Choice>
              <mc:Fallback>
                <p:oleObj name="Equation" r:id="rId3" imgW="2260440" imgH="774360" progId="Equation.3">
                  <p:embed/>
                  <p:pic>
                    <p:nvPicPr>
                      <p:cNvPr id="0" name="Picture 6" descr="-Formula to calculate the yield to maturity.&#10;-Applying the formula to an example of a 10-year bon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10" y="3449669"/>
                        <a:ext cx="5431562" cy="1861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1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dirty="0"/>
              <a:t>Λύνοντας ώς προς</a:t>
            </a:r>
            <a:r>
              <a:rPr lang="en-US" dirty="0"/>
              <a:t> I/YR, </a:t>
            </a:r>
            <a:r>
              <a:rPr lang="el-GR" dirty="0"/>
              <a:t>η</a:t>
            </a:r>
            <a:r>
              <a:rPr lang="en-US" dirty="0"/>
              <a:t> YTM </a:t>
            </a:r>
            <a:r>
              <a:rPr lang="el-GR" dirty="0"/>
              <a:t>αυτού του ομολόγου είναι</a:t>
            </a:r>
            <a:r>
              <a:rPr lang="en-US" dirty="0"/>
              <a:t> 10</a:t>
            </a:r>
            <a:r>
              <a:rPr lang="el-GR" dirty="0"/>
              <a:t>,</a:t>
            </a:r>
            <a:r>
              <a:rPr lang="en-US" dirty="0"/>
              <a:t>91%. </a:t>
            </a:r>
            <a:r>
              <a:rPr lang="el-GR" dirty="0"/>
              <a:t>Αυτό το ομόλογο πωλείται με έκπτωση</a:t>
            </a:r>
            <a:r>
              <a:rPr lang="en-US" dirty="0"/>
              <a:t>, </a:t>
            </a:r>
            <a:r>
              <a:rPr lang="el-GR" dirty="0"/>
              <a:t>επειδή η</a:t>
            </a:r>
            <a:r>
              <a:rPr lang="en-US" dirty="0"/>
              <a:t> YTM &gt; </a:t>
            </a:r>
            <a:r>
              <a:rPr lang="el-GR" dirty="0"/>
              <a:t>το επιτόκιο του κουπονιού</a:t>
            </a:r>
            <a:r>
              <a:rPr lang="en-US" dirty="0"/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/>
              <a:t>Excel:  =RATE(10,90,-887,1000)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Λύνοντας ώς προς</a:t>
            </a:r>
            <a:r>
              <a:rPr lang="en-US" dirty="0"/>
              <a:t> YTM</a:t>
            </a:r>
          </a:p>
        </p:txBody>
      </p:sp>
      <p:grpSp>
        <p:nvGrpSpPr>
          <p:cNvPr id="5" name="Group 20" descr="Graphic showing the calculator Inputs and Output needed to solve for the YTM."/>
          <p:cNvGrpSpPr>
            <a:grpSpLocks/>
          </p:cNvGrpSpPr>
          <p:nvPr/>
        </p:nvGrpSpPr>
        <p:grpSpPr bwMode="auto">
          <a:xfrm>
            <a:off x="1142999" y="2974181"/>
            <a:ext cx="6858000" cy="1828800"/>
            <a:chOff x="1511308" y="3126909"/>
            <a:chExt cx="5983288" cy="142081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511308" y="3126909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33550" y="3216275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733550" y="4075113"/>
              <a:ext cx="1189038" cy="366712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141663" y="3644900"/>
              <a:ext cx="639762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013200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759450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86325" y="3644900"/>
              <a:ext cx="639763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630988" y="3644900"/>
              <a:ext cx="641350" cy="366713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141663" y="3216275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843463" y="3216275"/>
              <a:ext cx="731837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-887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756275" y="3216275"/>
              <a:ext cx="639763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921125" y="4075113"/>
              <a:ext cx="822325" cy="366712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10.91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6583363" y="3216275"/>
              <a:ext cx="731837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dirty="0"/>
              <a:t>Λύνοντας ώς προς</a:t>
            </a:r>
            <a:r>
              <a:rPr lang="en-US" dirty="0"/>
              <a:t> I/YR,</a:t>
            </a:r>
            <a:r>
              <a:rPr lang="el-GR" dirty="0"/>
              <a:t>η</a:t>
            </a:r>
            <a:r>
              <a:rPr lang="en-US" dirty="0"/>
              <a:t> YTM </a:t>
            </a:r>
            <a:r>
              <a:rPr lang="el-GR" dirty="0"/>
              <a:t>αυτού του ομολόγου είναι </a:t>
            </a:r>
            <a:r>
              <a:rPr lang="en-US" dirty="0"/>
              <a:t>7</a:t>
            </a:r>
            <a:r>
              <a:rPr lang="el-GR" dirty="0"/>
              <a:t>,</a:t>
            </a:r>
            <a:r>
              <a:rPr lang="en-US" dirty="0"/>
              <a:t>08%. </a:t>
            </a:r>
            <a:r>
              <a:rPr lang="el-GR" dirty="0"/>
              <a:t>Αυτό το ομόλογο πωλείται</a:t>
            </a:r>
            <a:r>
              <a:rPr lang="en-US" dirty="0"/>
              <a:t> </a:t>
            </a:r>
            <a:r>
              <a:rPr lang="el-GR" dirty="0"/>
              <a:t>ασφάλιστρο</a:t>
            </a:r>
            <a:r>
              <a:rPr lang="en-US" dirty="0"/>
              <a:t>, </a:t>
            </a:r>
            <a:r>
              <a:rPr lang="el-GR" dirty="0"/>
              <a:t>επειδή η</a:t>
            </a:r>
            <a:r>
              <a:rPr lang="en-US" dirty="0"/>
              <a:t> YTM &lt; </a:t>
            </a:r>
            <a:r>
              <a:rPr lang="el-GR" dirty="0"/>
              <a:t>από το επιτόκιο του κουπονιού</a:t>
            </a:r>
            <a:r>
              <a:rPr lang="en-US" dirty="0"/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/>
              <a:t>Excel:  =RATE(10,90,-1134.20,1000)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Βρείτε τη </a:t>
            </a:r>
            <a:r>
              <a:rPr lang="en-US" dirty="0"/>
              <a:t>YTM</a:t>
            </a:r>
            <a:r>
              <a:rPr lang="el-GR" dirty="0"/>
              <a:t> εάν η τιμή του ομολόγου είναι</a:t>
            </a:r>
            <a:r>
              <a:rPr lang="en-US" dirty="0"/>
              <a:t> $1</a:t>
            </a:r>
            <a:r>
              <a:rPr lang="el-GR" dirty="0"/>
              <a:t>.</a:t>
            </a:r>
            <a:r>
              <a:rPr lang="en-US" dirty="0"/>
              <a:t>134</a:t>
            </a:r>
            <a:r>
              <a:rPr lang="el-GR" dirty="0"/>
              <a:t>,</a:t>
            </a:r>
            <a:r>
              <a:rPr lang="en-US" dirty="0"/>
              <a:t>20</a:t>
            </a:r>
          </a:p>
        </p:txBody>
      </p:sp>
      <p:grpSp>
        <p:nvGrpSpPr>
          <p:cNvPr id="5" name="Group 20" descr="Graphic showing the calculator Inputs and Output needed to solve for the YTM if the bond is $1,134.20. "/>
          <p:cNvGrpSpPr>
            <a:grpSpLocks/>
          </p:cNvGrpSpPr>
          <p:nvPr/>
        </p:nvGrpSpPr>
        <p:grpSpPr bwMode="auto">
          <a:xfrm>
            <a:off x="1142999" y="2974181"/>
            <a:ext cx="6858000" cy="1828800"/>
            <a:chOff x="1581150" y="3119438"/>
            <a:chExt cx="5983288" cy="142081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581150" y="3119438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33550" y="3216276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733550" y="4075112"/>
              <a:ext cx="1189038" cy="366713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141663" y="3644901"/>
              <a:ext cx="639762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01320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75945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86325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630988" y="3644901"/>
              <a:ext cx="641350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141663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657725" y="3216276"/>
              <a:ext cx="1096963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900" b="1" spc="-40" dirty="0">
                  <a:latin typeface="Arial" panose="020B0604020202020204" pitchFamily="34" charset="0"/>
                  <a:cs typeface="Arial" panose="020B0604020202020204" pitchFamily="34" charset="0"/>
                </a:rPr>
                <a:t>-1134.20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767388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968750" y="4075112"/>
              <a:ext cx="731838" cy="366713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7.08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6583363" y="3216276"/>
              <a:ext cx="731837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9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Μέτρηση της Απόδοσης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Αποτίμηση Ομολόγου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Βασικά Χαρακτηριστικά Ομολόγων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Εκτίμηση του Κινδύνου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709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Ορισμοί</a:t>
            </a:r>
            <a:endParaRPr lang="en-US" dirty="0"/>
          </a:p>
        </p:txBody>
      </p:sp>
      <p:graphicFrame>
        <p:nvGraphicFramePr>
          <p:cNvPr id="18" name="Object 4" descr="-Formula for calculating current yield.&#10;-Formula for calculating capital gains yield.&#10;-Formula for calculating YTM.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397961"/>
              </p:ext>
            </p:extLst>
          </p:nvPr>
        </p:nvGraphicFramePr>
        <p:xfrm>
          <a:off x="977900" y="1824038"/>
          <a:ext cx="6959600" cy="32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3822480" imgH="1777680" progId="Equation.3">
                  <p:embed/>
                </p:oleObj>
              </mc:Choice>
              <mc:Fallback>
                <p:oleObj name="Equation" r:id="rId3" imgW="3822480" imgH="1777680" progId="Equation.3">
                  <p:embed/>
                  <p:pic>
                    <p:nvPicPr>
                      <p:cNvPr id="0" name="Picture 6" descr="-Formula for calculating current yield.&#10;-Formula for calculating capital gains yield.&#10;-Formula for calculating YTM.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824038"/>
                        <a:ext cx="6959600" cy="323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</a:t>
            </a:r>
            <a:r>
              <a:rPr lang="en-US" dirty="0"/>
              <a:t>: </a:t>
            </a:r>
            <a:r>
              <a:rPr lang="el-GR" dirty="0"/>
              <a:t>Τρέχουσες Αποδόσεις και Αποδόσεις Κεφαλαίου</a:t>
            </a:r>
            <a:endParaRPr lang="en-US" dirty="0"/>
          </a:p>
        </p:txBody>
      </p:sp>
      <p:graphicFrame>
        <p:nvGraphicFramePr>
          <p:cNvPr id="7" name="Object 4" descr="Applying the current yield formula to the example stated above in the blue box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09006"/>
              </p:ext>
            </p:extLst>
          </p:nvPr>
        </p:nvGraphicFramePr>
        <p:xfrm>
          <a:off x="1391922" y="3242931"/>
          <a:ext cx="5662760" cy="158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1854000" imgH="520560" progId="Equation.3">
                  <p:embed/>
                </p:oleObj>
              </mc:Choice>
              <mc:Fallback>
                <p:oleObj name="Equation" r:id="rId3" imgW="1854000" imgH="520560" progId="Equation.3">
                  <p:embed/>
                  <p:pic>
                    <p:nvPicPr>
                      <p:cNvPr id="0" name="Picture 6" descr="Applying the current yield formula to the example stated above in the blue bo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922" y="3242931"/>
                        <a:ext cx="5662760" cy="15899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02602-401F-459B-B45E-9E7DDB219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132"/>
            <a:ext cx="7886700" cy="45767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Βρείτε τη τρέχουσα απόδοση και την απόδοση κεφαλαίου ενός 10-ετούς ομολόγου,με ετήσιο επιτόκιο 9% που πωλείται προς $887 και έχει ονομαστική αξία</a:t>
            </a:r>
            <a:r>
              <a:rPr lang="en-US" dirty="0"/>
              <a:t> </a:t>
            </a:r>
            <a:r>
              <a:rPr lang="el-GR" dirty="0"/>
              <a:t>$1.000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/>
              <a:t>YTM = </a:t>
            </a:r>
            <a:r>
              <a:rPr lang="el-GR" dirty="0"/>
              <a:t>Τρέχουσα απόδοση</a:t>
            </a:r>
            <a:r>
              <a:rPr lang="en-US" dirty="0"/>
              <a:t> + </a:t>
            </a:r>
            <a:r>
              <a:rPr lang="el-GR" dirty="0"/>
              <a:t>Απόδοση κεφαλαίου</a:t>
            </a:r>
            <a:endParaRPr lang="en-US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tabLst>
                <a:tab pos="2630488" algn="r"/>
                <a:tab pos="2743200" algn="l"/>
              </a:tabLst>
              <a:defRPr/>
            </a:pPr>
            <a:r>
              <a:rPr lang="en-US" dirty="0"/>
              <a:t>	</a:t>
            </a:r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tabLst>
                <a:tab pos="2630488" algn="r"/>
                <a:tab pos="2743200" algn="l"/>
              </a:tabLst>
              <a:defRPr/>
            </a:pPr>
            <a:endParaRPr lang="en-US" dirty="0"/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tabLst>
                <a:tab pos="2630488" algn="r"/>
                <a:tab pos="2743200" algn="l"/>
              </a:tabLst>
              <a:defRPr/>
            </a:pPr>
            <a:endParaRPr lang="en-US" dirty="0"/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tabLst>
                <a:tab pos="2630488" algn="r"/>
                <a:tab pos="2743200" algn="l"/>
              </a:tabLst>
              <a:defRPr/>
            </a:pPr>
            <a:endParaRPr lang="en-US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dirty="0"/>
              <a:t>Θα μπορούσε επίσης να βρεί την αναμενόμενη τιμή ένα έτος από τώρα και στη συνέχεια να διαιρέσει τη διαφορά της τιμής με την αρχική τιμή,που δίνει την ίδια απάντηση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Υπολογίζοντας την Απόδοση Κεφαλαίου</a:t>
            </a:r>
            <a:endParaRPr lang="en-US" dirty="0"/>
          </a:p>
        </p:txBody>
      </p:sp>
      <p:graphicFrame>
        <p:nvGraphicFramePr>
          <p:cNvPr id="5" name="Object 4" descr="Formula for calculating capital gains yield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97582"/>
              </p:ext>
            </p:extLst>
          </p:nvPr>
        </p:nvGraphicFramePr>
        <p:xfrm>
          <a:off x="0" y="2306638"/>
          <a:ext cx="9144000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3213000" imgH="660240" progId="Equation.3">
                  <p:embed/>
                </p:oleObj>
              </mc:Choice>
              <mc:Fallback>
                <p:oleObj name="Equation" r:id="rId3" imgW="3213000" imgH="660240" progId="Equation.3">
                  <p:embed/>
                  <p:pic>
                    <p:nvPicPr>
                      <p:cNvPr id="0" name="Picture 6" descr="Formula for calculating capital gains yiel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06638"/>
                        <a:ext cx="9144000" cy="196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6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1657350" eaLnBrk="1" hangingPunct="1">
              <a:defRPr/>
            </a:pPr>
            <a:r>
              <a:rPr lang="el-GR" sz="2600" dirty="0"/>
              <a:t>Ο κίνδυνος τιμής είναι η ανησυχία ότι η άνοδος του </a:t>
            </a:r>
            <a:r>
              <a:rPr lang="en-US" sz="2600" dirty="0"/>
              <a:t>r</a:t>
            </a:r>
            <a:r>
              <a:rPr lang="en-US" sz="2600" baseline="-25000" dirty="0"/>
              <a:t>d</a:t>
            </a:r>
            <a:r>
              <a:rPr lang="en-US" sz="2600" dirty="0"/>
              <a:t> </a:t>
            </a:r>
            <a:r>
              <a:rPr lang="el-GR" sz="2600" dirty="0"/>
              <a:t>θα προκαλέσει πτώση της αξίας του ομολόγου</a:t>
            </a:r>
            <a:r>
              <a:rPr lang="en-US" sz="2600" dirty="0"/>
              <a:t>.</a:t>
            </a:r>
          </a:p>
          <a:p>
            <a:pPr defTabSz="1657350" eaLnBrk="1" hangingPunct="1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u="sng" dirty="0"/>
              <a:t>  r</a:t>
            </a:r>
            <a:r>
              <a:rPr lang="en-US" u="sng" baseline="-25000" dirty="0"/>
              <a:t>d</a:t>
            </a:r>
            <a:r>
              <a:rPr lang="en-US" u="sng" dirty="0"/>
              <a:t>  </a:t>
            </a:r>
            <a:r>
              <a:rPr lang="en-US" dirty="0"/>
              <a:t>	 </a:t>
            </a:r>
            <a:r>
              <a:rPr lang="en-US" u="sng" dirty="0"/>
              <a:t>1-</a:t>
            </a:r>
            <a:r>
              <a:rPr lang="el-GR" u="sng" dirty="0"/>
              <a:t>έτος</a:t>
            </a:r>
            <a:r>
              <a:rPr lang="en-US" dirty="0"/>
              <a:t>	</a:t>
            </a:r>
            <a:r>
              <a:rPr lang="el-GR" u="sng" dirty="0"/>
              <a:t>Μεταβολή</a:t>
            </a:r>
            <a:r>
              <a:rPr lang="en-US" dirty="0"/>
              <a:t>	</a:t>
            </a:r>
            <a:r>
              <a:rPr lang="en-US" u="sng" dirty="0"/>
              <a:t>10-</a:t>
            </a:r>
            <a:r>
              <a:rPr lang="el-GR" u="sng" dirty="0"/>
              <a:t>ετές   Μεταβολή</a:t>
            </a:r>
            <a:endParaRPr lang="en-US" u="sng" dirty="0"/>
          </a:p>
          <a:p>
            <a:pPr defTabSz="1657350" eaLnBrk="1" hangingPunct="1">
              <a:buFont typeface="Wingdings" pitchFamily="2" charset="2"/>
              <a:buNone/>
              <a:defRPr/>
            </a:pPr>
            <a:r>
              <a:rPr lang="en-US" dirty="0"/>
              <a:t>	5%	$1</a:t>
            </a:r>
            <a:r>
              <a:rPr lang="el-GR" dirty="0"/>
              <a:t>.</a:t>
            </a:r>
            <a:r>
              <a:rPr lang="en-US" dirty="0"/>
              <a:t>048		$1</a:t>
            </a:r>
            <a:r>
              <a:rPr lang="el-GR" dirty="0"/>
              <a:t>.</a:t>
            </a:r>
            <a:r>
              <a:rPr lang="en-US" dirty="0"/>
              <a:t>386	</a:t>
            </a:r>
          </a:p>
          <a:p>
            <a:pPr defTabSz="1657350" eaLnBrk="1" hangingPunct="1">
              <a:buFont typeface="Wingdings" pitchFamily="2" charset="2"/>
              <a:buNone/>
              <a:defRPr/>
            </a:pPr>
            <a:r>
              <a:rPr lang="en-US" dirty="0"/>
              <a:t>	10%	  1</a:t>
            </a:r>
            <a:r>
              <a:rPr lang="el-GR" dirty="0"/>
              <a:t>.</a:t>
            </a:r>
            <a:r>
              <a:rPr lang="en-US" dirty="0"/>
              <a:t>000		  1</a:t>
            </a:r>
            <a:r>
              <a:rPr lang="el-GR" dirty="0"/>
              <a:t>.</a:t>
            </a:r>
            <a:r>
              <a:rPr lang="en-US" dirty="0"/>
              <a:t>000</a:t>
            </a:r>
          </a:p>
          <a:p>
            <a:pPr defTabSz="1657350" eaLnBrk="1" hangingPunct="1"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dirty="0"/>
              <a:t>	15%	     956		     749</a:t>
            </a:r>
          </a:p>
          <a:p>
            <a:pPr defTabSz="1657350" eaLnBrk="1" hangingPunct="1">
              <a:spcAft>
                <a:spcPts val="2400"/>
              </a:spcAft>
              <a:defRPr/>
            </a:pPr>
            <a:r>
              <a:rPr lang="el-GR" sz="2600" dirty="0"/>
              <a:t>Το 10-ετές ομόλογο είναι πιό ευαίσθητο στις μεταβολές του επιτοκίου και κατά συνέπεια έχει περισσότερο κίνδυνο τιμής</a:t>
            </a:r>
            <a:r>
              <a:rPr lang="en-US" sz="2600" dirty="0"/>
              <a:t>.</a:t>
            </a:r>
          </a:p>
          <a:p>
            <a:pPr defTabSz="1657350" eaLnBrk="1" hangingPunct="1">
              <a:spcAft>
                <a:spcPts val="240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Τί είναι ο Κίνδυνος Τιμής</a:t>
            </a:r>
            <a:r>
              <a:rPr lang="en-US" dirty="0"/>
              <a:t>;</a:t>
            </a:r>
            <a:r>
              <a:rPr lang="el-GR" dirty="0"/>
              <a:t>Το Ομόλογο 1 έτους ή 10 ετών έχει μεγαλύτερο κίνδυνο τιμής</a:t>
            </a:r>
            <a:r>
              <a:rPr lang="en-US" dirty="0"/>
              <a:t>;</a:t>
            </a:r>
          </a:p>
        </p:txBody>
      </p:sp>
      <p:grpSp>
        <p:nvGrpSpPr>
          <p:cNvPr id="5" name="Group 15" descr="Difference between the value of a 1-year and a 10-year bond, and which one has more price risk."/>
          <p:cNvGrpSpPr>
            <a:grpSpLocks/>
          </p:cNvGrpSpPr>
          <p:nvPr/>
        </p:nvGrpSpPr>
        <p:grpSpPr bwMode="auto">
          <a:xfrm>
            <a:off x="3400425" y="3157539"/>
            <a:ext cx="5257800" cy="1000274"/>
            <a:chOff x="3581400" y="3386569"/>
            <a:chExt cx="5257800" cy="100070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rot="5400000" flipV="1">
              <a:off x="3771900" y="3205496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rot="5400000">
              <a:off x="3810000" y="3395996"/>
              <a:ext cx="152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5400000" flipV="1">
              <a:off x="3771900" y="3766393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5400000">
              <a:off x="3810000" y="3956893"/>
              <a:ext cx="152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5400000" flipV="1">
              <a:off x="7124700" y="3205496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5400000">
              <a:off x="7162800" y="3395996"/>
              <a:ext cx="152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rot="5400000" flipV="1">
              <a:off x="7124700" y="3766392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5400000">
              <a:off x="7162800" y="3956893"/>
              <a:ext cx="152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191000" y="3386569"/>
              <a:ext cx="1295400" cy="1000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+ 4</a:t>
              </a:r>
              <a:r>
                <a:rPr lang="el-GR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</a:p>
            <a:p>
              <a:pPr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4</a:t>
              </a:r>
              <a:r>
                <a:rPr lang="el-GR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4%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543800" y="3386569"/>
              <a:ext cx="1295400" cy="1000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+38</a:t>
              </a:r>
              <a:r>
                <a:rPr lang="el-GR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6%</a:t>
              </a:r>
            </a:p>
            <a:p>
              <a:pPr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–25</a:t>
              </a:r>
              <a:r>
                <a:rPr lang="el-GR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0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Απεικονίζοντας το Κίνδυνο Τιμής</a:t>
            </a:r>
            <a:endParaRPr lang="en-US" dirty="0"/>
          </a:p>
        </p:txBody>
      </p:sp>
      <p:graphicFrame>
        <p:nvGraphicFramePr>
          <p:cNvPr id="4" name="Object 4" descr="Linear graph illustrating price risk, with YTM (%) on the x-axis and Value ($) on the y-axis. &#10;&#10;A red line, representing a 10-year bond, extends from 5 to 15 (YTM); it decreases from 1,400 to 800 in Value. A blue line, representing a 1-year bond, extends from 5 to 15 (YTM); it approximately maintains it's value at 1,000. The two lines intersect at 10 YTM and 1,000 Value.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053133"/>
              </p:ext>
            </p:extLst>
          </p:nvPr>
        </p:nvGraphicFramePr>
        <p:xfrm>
          <a:off x="458592" y="2088432"/>
          <a:ext cx="757237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hart" r:id="rId3" imgW="7648592" imgH="3857670" progId="">
                  <p:embed/>
                </p:oleObj>
              </mc:Choice>
              <mc:Fallback>
                <p:oleObj name="Chart" r:id="rId3" imgW="7648592" imgH="3857670" progId="">
                  <p:embed/>
                  <p:pic>
                    <p:nvPicPr>
                      <p:cNvPr id="0" name="Picture 6" descr="Linear graph illustrating price risk, with YTM (%) on the x-axis and Value ($) on the y-axis. &#10;&#10;A red line, representing a 10-year bond, extends from 5 to 15 (YTM); it decreases from 1,400 to 800 in Value. A blue line, representing a 1-year bond, extends from 5 to 15 (YTM); it approximately maintains it's value at 1,000. The two lines intersect at 10 YTM and 1,000 Value.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92" y="2088432"/>
                        <a:ext cx="7572375" cy="381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01927" y="1573387"/>
            <a:ext cx="110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($)</a:t>
            </a:r>
          </a:p>
        </p:txBody>
      </p:sp>
      <p:sp>
        <p:nvSpPr>
          <p:cNvPr id="6" name="Rectangle 5"/>
          <p:cNvSpPr/>
          <p:nvPr/>
        </p:nvSpPr>
        <p:spPr>
          <a:xfrm>
            <a:off x="7954687" y="481067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YTM(%)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8A6BA-8450-4A75-B9F9-B2F5C8964D57}"/>
              </a:ext>
            </a:extLst>
          </p:cNvPr>
          <p:cNvSpPr txBox="1"/>
          <p:nvPr/>
        </p:nvSpPr>
        <p:spPr>
          <a:xfrm>
            <a:off x="3383281" y="2468880"/>
            <a:ext cx="162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10-</a:t>
            </a:r>
            <a:r>
              <a:rPr lang="el-GR" dirty="0">
                <a:solidFill>
                  <a:srgbClr val="C00000"/>
                </a:solidFill>
              </a:rPr>
              <a:t>ετές ομόλογο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FEE34-EBB3-4B02-A0A8-3D0072AC5B6F}"/>
              </a:ext>
            </a:extLst>
          </p:cNvPr>
          <p:cNvSpPr txBox="1"/>
          <p:nvPr/>
        </p:nvSpPr>
        <p:spPr>
          <a:xfrm>
            <a:off x="3316778" y="3429000"/>
            <a:ext cx="138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1-</a:t>
            </a:r>
            <a:r>
              <a:rPr lang="el-GR" dirty="0">
                <a:solidFill>
                  <a:srgbClr val="1F497D"/>
                </a:solidFill>
              </a:rPr>
              <a:t>ετές ομόλογο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 κίνδυνος επενεπένδυσης είναι η ανησυχία ότι το</a:t>
            </a:r>
            <a:r>
              <a:rPr lang="en-US" dirty="0"/>
              <a:t> r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l-GR" dirty="0"/>
              <a:t>θα μειωθεί και οι μελλοντικές ταμειακές ροές θα πρέπει να επανεπενδυθούν με χαμηλότερα επιτόκια μειώνοντας έτσι το εισόδημα</a:t>
            </a:r>
            <a:r>
              <a:rPr lang="en-US" dirty="0"/>
              <a:t>.</a:t>
            </a:r>
          </a:p>
          <a:p>
            <a:pPr indent="4763">
              <a:lnSpc>
                <a:spcPct val="100000"/>
              </a:lnSpc>
              <a:buNone/>
              <a:defRPr/>
            </a:pPr>
            <a:endParaRPr lang="en-US" dirty="0"/>
          </a:p>
          <a:p>
            <a:pPr indent="4763">
              <a:lnSpc>
                <a:spcPct val="100000"/>
              </a:lnSpc>
              <a:buNone/>
              <a:defRPr/>
            </a:pPr>
            <a:r>
              <a:rPr lang="el-GR" i="1" dirty="0"/>
              <a:t>ΠΑΡΑΔΕΙΓΜΑ</a:t>
            </a:r>
            <a:r>
              <a:rPr lang="en-US" i="1" dirty="0"/>
              <a:t>: </a:t>
            </a:r>
            <a:r>
              <a:rPr lang="el-GR" i="1" dirty="0"/>
              <a:t>Υποθέσατε ότι μόλις κερδίσατε στο λαχείο $500.000.Σκοπεύετε να επενδύσετε τα χρήματα και να ζήσετε από τους τόκους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Τί είναι ο Κίνδυνος Επανεπένδυσης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802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350498"/>
            <a:ext cx="7952642" cy="514877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l-GR" dirty="0"/>
              <a:t>Μπορείτε να επανεπενδύσετε είτε σε ένα 10-ετές ομόλογο ή σε μιά σειρά ομολόγων 1 έτους.Τόσο τα 10-ετή όσο και τα 1-ετή ομόλογα έχουν τρέχουσα απόδοση</a:t>
            </a:r>
            <a:r>
              <a:rPr lang="en-US" dirty="0"/>
              <a:t> 10%.</a:t>
            </a:r>
          </a:p>
          <a:p>
            <a:pPr>
              <a:lnSpc>
                <a:spcPct val="85000"/>
              </a:lnSpc>
              <a:defRPr/>
            </a:pPr>
            <a:r>
              <a:rPr lang="el-GR" dirty="0"/>
              <a:t>Εάν επιλέξετε τη στρατηγική ομολόγων 1 έτους</a:t>
            </a:r>
            <a:r>
              <a:rPr lang="en-US" dirty="0"/>
              <a:t>:</a:t>
            </a:r>
          </a:p>
          <a:p>
            <a:pPr lvl="1">
              <a:lnSpc>
                <a:spcPct val="85000"/>
              </a:lnSpc>
              <a:spcAft>
                <a:spcPts val="1200"/>
              </a:spcAft>
              <a:defRPr/>
            </a:pPr>
            <a:r>
              <a:rPr lang="el-GR" dirty="0"/>
              <a:t>Μετά από 1 έτος λαμβάνετε $50.000 ώς εισόδημα και έχετε $500.000 να επενεπενδύσετε</a:t>
            </a:r>
            <a:r>
              <a:rPr lang="en-US" dirty="0"/>
              <a:t>.</a:t>
            </a:r>
            <a:r>
              <a:rPr lang="el-GR" dirty="0"/>
              <a:t>Αλλά εάν η απόδοση στο 1-ετές μειωθεί στο 3%,το ετήσιο εισόδημά σας θα μειωθεί σε $15.000.</a:t>
            </a:r>
            <a:endParaRPr lang="en-US" dirty="0"/>
          </a:p>
          <a:p>
            <a:pPr>
              <a:lnSpc>
                <a:spcPct val="85000"/>
              </a:lnSpc>
              <a:defRPr/>
            </a:pPr>
            <a:r>
              <a:rPr lang="el-GR" dirty="0"/>
              <a:t>Εάν επιλέξετε τη στρατηγική του 10-ετούς ομολόγου</a:t>
            </a:r>
            <a:r>
              <a:rPr lang="en-US" dirty="0"/>
              <a:t>:</a:t>
            </a:r>
          </a:p>
          <a:p>
            <a:pPr lvl="1">
              <a:lnSpc>
                <a:spcPct val="85000"/>
              </a:lnSpc>
              <a:spcAft>
                <a:spcPts val="1200"/>
              </a:spcAft>
              <a:defRPr/>
            </a:pPr>
            <a:r>
              <a:rPr lang="el-GR" dirty="0"/>
              <a:t>Μπορείτε να κλειδώσετε ένα επιτόκιο 10% και $50.000 ετήσιο εισόδημα για 10 έτη υποθέτοντας ότι το ομόλογο δεν θα είναι απαιτητό νωρίτερα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Κινδύνου Επανεπένδυσης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Συμπεράσματα ανφορικά με το Κίνδυνο Τιμής και το Κίνδυνο Επανεπένδυσης</a:t>
            </a:r>
            <a:endParaRPr lang="en-US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532D07-7760-4CEF-85B3-E38146324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30455"/>
            <a:ext cx="9144000" cy="19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el-GR" dirty="0"/>
              <a:t>Πολλαπλασιάστε τα έτη επί</a:t>
            </a:r>
            <a:r>
              <a:rPr lang="en-US" dirty="0"/>
              <a:t> 2: </a:t>
            </a:r>
            <a:r>
              <a:rPr lang="el-GR" dirty="0"/>
              <a:t>Αριθμός περιόδων</a:t>
            </a:r>
            <a:r>
              <a:rPr lang="en-US" dirty="0"/>
              <a:t> = 2N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l-GR" dirty="0"/>
              <a:t>Διαιρέστε το ονομαστικό επιτόκιο με</a:t>
            </a:r>
            <a:r>
              <a:rPr lang="en-US" dirty="0"/>
              <a:t> 2: </a:t>
            </a:r>
            <a:r>
              <a:rPr lang="el-GR" dirty="0"/>
              <a:t>Περιοδικό επιτόκιο</a:t>
            </a:r>
            <a:r>
              <a:rPr lang="en-US" dirty="0"/>
              <a:t> (I/YR) = r</a:t>
            </a:r>
            <a:r>
              <a:rPr lang="en-US" baseline="-25000" dirty="0"/>
              <a:t>d</a:t>
            </a:r>
            <a:r>
              <a:rPr lang="en-US" dirty="0"/>
              <a:t>/2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l-GR" dirty="0"/>
              <a:t>Διαιρέστε το ετήσιο κουπόνι με</a:t>
            </a:r>
            <a:r>
              <a:rPr lang="en-US" dirty="0"/>
              <a:t> 2: PMT = </a:t>
            </a:r>
            <a:r>
              <a:rPr lang="el-GR" dirty="0"/>
              <a:t>Ετήσιο κουπόνι</a:t>
            </a:r>
            <a:r>
              <a:rPr lang="en-US" dirty="0"/>
              <a:t>/2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Εξαμηνιαία Ομόλογα</a:t>
            </a:r>
            <a:endParaRPr lang="en-US" dirty="0"/>
          </a:p>
        </p:txBody>
      </p:sp>
      <p:grpSp>
        <p:nvGrpSpPr>
          <p:cNvPr id="4" name="Group 20" descr="Graphic showing the calculator Inputs and Output needed to solve for semiannual bonds."/>
          <p:cNvGrpSpPr>
            <a:grpSpLocks/>
          </p:cNvGrpSpPr>
          <p:nvPr/>
        </p:nvGrpSpPr>
        <p:grpSpPr bwMode="auto">
          <a:xfrm>
            <a:off x="1142999" y="4262143"/>
            <a:ext cx="6858000" cy="1828800"/>
            <a:chOff x="1581150" y="3119438"/>
            <a:chExt cx="5983288" cy="1420812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581150" y="3119438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733550" y="3216276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733550" y="4075112"/>
              <a:ext cx="1189038" cy="366713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141663" y="3644901"/>
              <a:ext cx="639762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01320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75945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886325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630988" y="3644901"/>
              <a:ext cx="641350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141663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2N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886325" y="3216276"/>
              <a:ext cx="641350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OK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5662613" y="3216276"/>
              <a:ext cx="822325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20" dirty="0" err="1">
                  <a:latin typeface="Arial" panose="020B0604020202020204" pitchFamily="34" charset="0"/>
                  <a:cs typeface="Arial" panose="020B0604020202020204" pitchFamily="34" charset="0"/>
                </a:rPr>
                <a:t>cpn</a:t>
              </a:r>
              <a:r>
                <a:rPr lang="en-US" sz="20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/2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006850" y="3216276"/>
              <a:ext cx="641350" cy="366712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/2</a:t>
              </a: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6630988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28648" y="1600200"/>
            <a:ext cx="7886700" cy="4576763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dirty="0"/>
              <a:t>1. </a:t>
            </a:r>
            <a:r>
              <a:rPr lang="el-GR" sz="2800" dirty="0"/>
              <a:t>Πολλαπλασιάστε τα έτη επί</a:t>
            </a:r>
            <a:r>
              <a:rPr lang="en-US" sz="2800" dirty="0"/>
              <a:t> 2:  N = 2 x 10 = 20</a:t>
            </a:r>
          </a:p>
          <a:p>
            <a:pPr marL="0" indent="0" eaLnBrk="1" hangingPunct="1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sz="2800" dirty="0"/>
              <a:t>2. </a:t>
            </a:r>
            <a:r>
              <a:rPr lang="el-GR" sz="2800" dirty="0"/>
              <a:t>Διαιρέστε το ονομαστικό επιτόκιο με</a:t>
            </a:r>
            <a:r>
              <a:rPr lang="en-US" sz="2800" dirty="0"/>
              <a:t> 2:  I/YR = 13/2 = 6.5</a:t>
            </a:r>
          </a:p>
          <a:p>
            <a:pPr marL="0" indent="0" eaLnBrk="1" hangingPunct="1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sz="2800" dirty="0"/>
              <a:t>3. </a:t>
            </a:r>
            <a:r>
              <a:rPr lang="el-GR" sz="2800" dirty="0"/>
              <a:t>Διαιρέστε το ετήσιο κουπόνι με</a:t>
            </a:r>
            <a:r>
              <a:rPr lang="en-US" sz="2800" dirty="0"/>
              <a:t> 2:  PMT = 100/2 = 50</a:t>
            </a:r>
          </a:p>
          <a:p>
            <a:pPr marL="0" indent="0" eaLnBrk="1" hangingPunct="1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endParaRPr lang="en-US" dirty="0"/>
          </a:p>
          <a:p>
            <a:pPr marL="0" indent="0" eaLnBrk="1" hangingPunct="1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endParaRPr lang="en-US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AutoNum type="arabicPeriod"/>
              <a:defRPr/>
            </a:pPr>
            <a:endParaRPr lang="en-US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AutoNum type="arabicPeriod"/>
              <a:defRPr/>
            </a:pPr>
            <a:endParaRPr lang="en-US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en-US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en-US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lang="en-US" sz="2800" dirty="0"/>
              <a:t>Excel:  =PV(.065,20,50,1000)</a:t>
            </a:r>
            <a:br>
              <a:rPr lang="en-US" sz="2800" dirty="0"/>
            </a:br>
            <a:endParaRPr lang="en-US" sz="2800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AutoNum type="arabicPeriod"/>
              <a:defRPr/>
            </a:pPr>
            <a:endParaRPr lang="en-US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AutoNum type="arabicPeriod"/>
              <a:defRPr/>
            </a:pPr>
            <a:endParaRPr lang="en-US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AutoNum type="arabicPeriod"/>
              <a:defRPr/>
            </a:pPr>
            <a:endParaRPr lang="en-US" dirty="0"/>
          </a:p>
          <a:p>
            <a:pPr marL="339725" indent="-339725" eaLnBrk="1" hangingPunct="1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AutoNum type="arabicPeriod"/>
              <a:defRPr/>
            </a:pP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Ποιά είναι η αξία ενός 10-ετούς ομολόγου επιτοκίου 10% με εξαμηνιαίο κουπόνι εάν το </a:t>
            </a:r>
            <a:r>
              <a:rPr lang="en-US" dirty="0"/>
              <a:t>r</a:t>
            </a:r>
            <a:r>
              <a:rPr lang="en-US" baseline="-25000" dirty="0"/>
              <a:t>d</a:t>
            </a:r>
            <a:r>
              <a:rPr lang="en-US" dirty="0"/>
              <a:t>=13%;</a:t>
            </a:r>
          </a:p>
        </p:txBody>
      </p:sp>
      <p:grpSp>
        <p:nvGrpSpPr>
          <p:cNvPr id="5" name="Group 20" descr="Graphic showing the calculator Inputs and Output needed to solve for PV. "/>
          <p:cNvGrpSpPr>
            <a:grpSpLocks/>
          </p:cNvGrpSpPr>
          <p:nvPr/>
        </p:nvGrpSpPr>
        <p:grpSpPr bwMode="auto">
          <a:xfrm>
            <a:off x="989538" y="3056950"/>
            <a:ext cx="6858000" cy="1828800"/>
            <a:chOff x="1581150" y="3119438"/>
            <a:chExt cx="5983288" cy="142081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581150" y="3119438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33550" y="3216276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733550" y="4075112"/>
              <a:ext cx="1189038" cy="366713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141663" y="3644901"/>
              <a:ext cx="639762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01320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75945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86325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630988" y="3644901"/>
              <a:ext cx="641350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141663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657725" y="4076700"/>
              <a:ext cx="1096963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-834.72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757863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4006850" y="3216276"/>
              <a:ext cx="641350" cy="366712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6.5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6535738" y="3216276"/>
              <a:ext cx="822325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5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μακροπρόθεσμο χρεωστικό μέσο όπου ο οφειλέτης συμφωνεί να πραγματοποιεί πληρωμές κεφαλαίου και τόκων,σε συγκεκριμένες ημερομηνίες προς τους κατόχους των ομολόγων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Τί είναι το Ομόλογο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964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 descr="Formula to calculate a semmiannual bond's effective rate. &#10;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972599"/>
              </p:ext>
            </p:extLst>
          </p:nvPr>
        </p:nvGraphicFramePr>
        <p:xfrm>
          <a:off x="1763274" y="2284630"/>
          <a:ext cx="5617447" cy="84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793960" imgH="419040" progId="Equation.3">
                  <p:embed/>
                </p:oleObj>
              </mc:Choice>
              <mc:Fallback>
                <p:oleObj name="Equation" r:id="rId3" imgW="2793960" imgH="419040" progId="Equation.3">
                  <p:embed/>
                  <p:pic>
                    <p:nvPicPr>
                      <p:cNvPr id="0" name="Picture 6" descr="Formula to calculate a semmiannual bond's effective rate. &#10;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274" y="2284630"/>
                        <a:ext cx="5617447" cy="8426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261" y="0"/>
            <a:ext cx="8985739" cy="1026942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Θα προτιμούσατε να αγοράσετε ένα 10-ετές ομόλογο με ετήσιο κουπόνι επιτοκίου10% ή ένα 10-ετές ομόλογο με εξαμηνιαίο κουπόνι επιτοκίου 10%,όταν οι άλλες παράμετροι είναι ίσες</a:t>
            </a:r>
            <a:r>
              <a:rPr lang="en-US" sz="2400" dirty="0"/>
              <a:t>;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763586" y="1545335"/>
            <a:ext cx="7831774" cy="499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804863" indent="-3476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031875" indent="-3460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489075" indent="-3460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1946275" indent="-3460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0" indent="0" fontAlgn="base">
              <a:defRPr/>
            </a:pPr>
            <a:r>
              <a:rPr lang="el-G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πραγματικό εξαμηνιαίο επιτόκιο του ομολόγου είναι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fontAlgn="base">
              <a:defRPr/>
            </a:pPr>
            <a:endParaRPr lang="en-US" sz="2600" dirty="0">
              <a:solidFill>
                <a:srgbClr val="7CA8D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defRPr/>
            </a:pPr>
            <a:endParaRPr lang="en-US" sz="2600" dirty="0">
              <a:solidFill>
                <a:srgbClr val="7CA8D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tabLst>
                <a:tab pos="1085850" algn="l"/>
              </a:tabLst>
              <a:defRPr/>
            </a:pPr>
            <a:endParaRPr lang="en-US" sz="2600" dirty="0">
              <a:solidFill>
                <a:srgbClr val="7CA8D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tabLst>
                <a:tab pos="1085850" algn="l"/>
              </a:tabLst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Excel:	=EFFECT(</a:t>
            </a:r>
            <a:r>
              <a:rPr lang="el-G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10,2)</a:t>
            </a:r>
          </a:p>
          <a:p>
            <a:pPr marL="0" indent="0" fontAlgn="base">
              <a:tabLst>
                <a:tab pos="1085850" algn="l"/>
              </a:tabLst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10.25%</a:t>
            </a:r>
          </a:p>
          <a:p>
            <a:pPr marL="0" indent="0" fontAlgn="base">
              <a:defRPr/>
            </a:pP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10.25% &gt; 10% (</a:t>
            </a:r>
            <a:r>
              <a:rPr lang="el-G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ετήσιο πραγματικό επιτόκιο του ομολόγου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l-G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συνεπώς θα προτιμούσατε το εξαμηνιαίο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base">
              <a:defRPr/>
            </a:pPr>
            <a:endParaRPr lang="en-US" sz="2600" dirty="0">
              <a:solidFill>
                <a:srgbClr val="7CA8D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dirty="0"/>
              <a:t>Το εξαμηνιαίο ομόλογο έχει πραγματικό επιτόκιο 10.25%,έτσι το ετήσιο ομόλογο θα πέπει να κερδίζει το ίδιο </a:t>
            </a:r>
            <a:r>
              <a:rPr lang="en-US" dirty="0"/>
              <a:t>EAR</a:t>
            </a:r>
            <a:r>
              <a:rPr lang="el-GR" dirty="0"/>
              <a:t>.Σε αυτές τις τιμές τα ετήσια και εξαμηνιαία ομόλογα είναι σε ισορροπία</a:t>
            </a:r>
            <a:r>
              <a:rPr lang="en-US" dirty="0"/>
              <a:t>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/>
              <a:t>Excel:  =PV(.1025,10,100,1000)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168812"/>
            <a:ext cx="9144000" cy="872197"/>
          </a:xfrm>
        </p:spPr>
        <p:txBody>
          <a:bodyPr>
            <a:normAutofit fontScale="90000"/>
          </a:bodyPr>
          <a:lstStyle/>
          <a:p>
            <a:r>
              <a:rPr lang="el-GR" dirty="0"/>
              <a:t>Εάν η κατάλληλη τιμή για αυτό το ομόλογο είναι $1.000 ποιά θα ήταν η κατάλληλη τιμή για το ετήσιο κουπόνι του ομολόγου</a:t>
            </a:r>
            <a:r>
              <a:rPr lang="en-US" dirty="0"/>
              <a:t>;</a:t>
            </a:r>
          </a:p>
        </p:txBody>
      </p:sp>
      <p:grpSp>
        <p:nvGrpSpPr>
          <p:cNvPr id="5" name="Group 20" descr="Graphic showing the calculator Inputs and Output needed to solve for PV. "/>
          <p:cNvGrpSpPr>
            <a:grpSpLocks/>
          </p:cNvGrpSpPr>
          <p:nvPr/>
        </p:nvGrpSpPr>
        <p:grpSpPr bwMode="auto">
          <a:xfrm>
            <a:off x="1142999" y="3209369"/>
            <a:ext cx="6858000" cy="1828800"/>
            <a:chOff x="1581150" y="3119438"/>
            <a:chExt cx="5983288" cy="1420812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581150" y="3119438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33550" y="3216276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733550" y="4075112"/>
              <a:ext cx="1189038" cy="366713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141663" y="3644901"/>
              <a:ext cx="639762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01320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75945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86325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630988" y="3644901"/>
              <a:ext cx="641350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141663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657725" y="4076700"/>
              <a:ext cx="1098550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-984.80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757863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921125" y="3216276"/>
              <a:ext cx="823913" cy="366712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10.25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6535738" y="3216276"/>
              <a:ext cx="822325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5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l-GR" dirty="0"/>
              <a:t>Η απόδοση του ομολόγου έως τη λήξη είναι 8%.Η επίλυση ώς προς τη </a:t>
            </a:r>
            <a:r>
              <a:rPr lang="en-US" dirty="0"/>
              <a:t>YTC</a:t>
            </a:r>
            <a:r>
              <a:rPr lang="el-GR" dirty="0"/>
              <a:t> είναι ταυτόσημη με τη λύση ώς προς τη </a:t>
            </a:r>
            <a:r>
              <a:rPr lang="en-US" dirty="0"/>
              <a:t>YTM</a:t>
            </a:r>
            <a:r>
              <a:rPr lang="el-GR" dirty="0"/>
              <a:t>, με εξαίρεση ότι ο χρόνος της κλήσης χρησιμοποιείται για το Ν και το ασφάλιστρο ανάκλησης είναι η </a:t>
            </a:r>
            <a:r>
              <a:rPr lang="en-US" dirty="0"/>
              <a:t>FV.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dirty="0"/>
              <a:t>Excel:  =RATE(8,50,-1135.90,1050)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8261" y="0"/>
            <a:ext cx="8985739" cy="1252025"/>
          </a:xfrm>
        </p:spPr>
        <p:txBody>
          <a:bodyPr>
            <a:normAutofit fontScale="90000"/>
          </a:bodyPr>
          <a:lstStyle/>
          <a:p>
            <a:r>
              <a:rPr lang="el-GR" sz="2700" dirty="0"/>
              <a:t>Ενα 10-ετές ομόλογο με εξαμηνιαίο κουπόνι και επιτόκιο 10%,πωλείται $1.135,90 μπορεί να ανακληθεί σε 4 έτη στη τιμή $1.050.Ποιά είναι η απόδοση στη κλήση (</a:t>
            </a:r>
            <a:r>
              <a:rPr lang="en-US" sz="2700" dirty="0"/>
              <a:t>YTM</a:t>
            </a:r>
            <a:r>
              <a:rPr lang="en-US" dirty="0"/>
              <a:t>)</a:t>
            </a:r>
          </a:p>
        </p:txBody>
      </p:sp>
      <p:grpSp>
        <p:nvGrpSpPr>
          <p:cNvPr id="5" name="Group 20" descr="Graphic showing the calculator Inputs and Output needed to solve for I/YR"/>
          <p:cNvGrpSpPr>
            <a:grpSpLocks/>
          </p:cNvGrpSpPr>
          <p:nvPr/>
        </p:nvGrpSpPr>
        <p:grpSpPr bwMode="auto">
          <a:xfrm>
            <a:off x="1142999" y="3271893"/>
            <a:ext cx="6858000" cy="1828800"/>
            <a:chOff x="1581150" y="3119438"/>
            <a:chExt cx="5983288" cy="1420812"/>
          </a:xfrm>
        </p:grpSpPr>
        <p:sp>
          <p:nvSpPr>
            <p:cNvPr id="6" name="AutoShape 4" descr="Graphic showing the calculator Inputs and Output needed to solve for "/>
            <p:cNvSpPr>
              <a:spLocks noChangeArrowheads="1"/>
            </p:cNvSpPr>
            <p:nvPr/>
          </p:nvSpPr>
          <p:spPr bwMode="auto">
            <a:xfrm>
              <a:off x="1581150" y="3119438"/>
              <a:ext cx="5983288" cy="1420812"/>
            </a:xfrm>
            <a:prstGeom prst="roundRect">
              <a:avLst>
                <a:gd name="adj" fmla="val 12486"/>
              </a:avLst>
            </a:prstGeom>
            <a:solidFill>
              <a:srgbClr val="343F52">
                <a:alpha val="9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33550" y="3216276"/>
              <a:ext cx="1189038" cy="365125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INPUTS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733550" y="4075112"/>
              <a:ext cx="1189038" cy="366713"/>
            </a:xfrm>
            <a:prstGeom prst="roundRect">
              <a:avLst>
                <a:gd name="adj" fmla="val 12486"/>
              </a:avLst>
            </a:prstGeom>
            <a:solidFill>
              <a:srgbClr val="BEBABA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141663" y="3644901"/>
              <a:ext cx="639762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01320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100" dirty="0">
                  <a:latin typeface="Arial" panose="020B0604020202020204" pitchFamily="34" charset="0"/>
                  <a:cs typeface="Arial" panose="020B0604020202020204" pitchFamily="34" charset="0"/>
                </a:rPr>
                <a:t>I/YR</a:t>
              </a: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759450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886325" y="3644901"/>
              <a:ext cx="639763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6630988" y="3644901"/>
              <a:ext cx="641350" cy="366712"/>
            </a:xfrm>
            <a:prstGeom prst="roundRect">
              <a:avLst>
                <a:gd name="adj" fmla="val 12486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FV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141663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4629150" y="3216276"/>
              <a:ext cx="1098550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900" b="1" spc="-40" dirty="0">
                  <a:latin typeface="Arial" panose="020B0604020202020204" pitchFamily="34" charset="0"/>
                  <a:cs typeface="Arial" panose="020B0604020202020204" pitchFamily="34" charset="0"/>
                </a:rPr>
                <a:t>-1135.90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757863" y="3216276"/>
              <a:ext cx="639762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921125" y="4075112"/>
              <a:ext cx="822325" cy="366713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3.568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6535738" y="3216276"/>
              <a:ext cx="822325" cy="365125"/>
            </a:xfrm>
            <a:prstGeom prst="roundRect">
              <a:avLst>
                <a:gd name="adj" fmla="val 1248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1050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Απόδοση Κλησης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02E28F-8E78-4AB9-B337-C0C41526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3</a:t>
            </a:r>
            <a:r>
              <a:rPr lang="el-GR" dirty="0"/>
              <a:t>,</a:t>
            </a:r>
            <a:r>
              <a:rPr lang="en-US" dirty="0"/>
              <a:t>568% </a:t>
            </a:r>
            <a:r>
              <a:rPr lang="el-GR" dirty="0"/>
              <a:t>αντιπροσωπεύει τη περιοδική εξαμηνιαία απόδοση μέχρι τη κληση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</a:pPr>
            <a:r>
              <a:rPr lang="en-US" dirty="0"/>
              <a:t>YTC</a:t>
            </a:r>
            <a:r>
              <a:rPr lang="en-US" baseline="-25000" dirty="0"/>
              <a:t>NOM</a:t>
            </a:r>
            <a:r>
              <a:rPr lang="en-US" dirty="0"/>
              <a:t> = </a:t>
            </a:r>
            <a:r>
              <a:rPr lang="en-US" dirty="0" err="1"/>
              <a:t>r</a:t>
            </a:r>
            <a:r>
              <a:rPr lang="en-US" baseline="-25000" dirty="0" err="1"/>
              <a:t>NOM</a:t>
            </a:r>
            <a:r>
              <a:rPr lang="en-US" dirty="0"/>
              <a:t> = 3</a:t>
            </a:r>
            <a:r>
              <a:rPr lang="el-GR" dirty="0"/>
              <a:t>,</a:t>
            </a:r>
            <a:r>
              <a:rPr lang="en-US" dirty="0"/>
              <a:t>568% x 2 = 7</a:t>
            </a:r>
            <a:r>
              <a:rPr lang="el-GR" dirty="0"/>
              <a:t>,</a:t>
            </a:r>
            <a:r>
              <a:rPr lang="en-US" dirty="0"/>
              <a:t>137% </a:t>
            </a:r>
            <a:r>
              <a:rPr lang="el-GR" dirty="0"/>
              <a:t>είναι το επιτόκιο που θα χρεώσει ο χρηματιστής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</a:pPr>
            <a:r>
              <a:rPr lang="el-GR" dirty="0"/>
              <a:t>Η πραγματική απόδοση της κλήσης μπορεί να υπολογισθεί</a:t>
            </a:r>
            <a:r>
              <a:rPr lang="en-US" dirty="0"/>
              <a:t>.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YTC</a:t>
            </a:r>
            <a:r>
              <a:rPr lang="en-US" sz="2400" baseline="-25000" dirty="0"/>
              <a:t>EFF</a:t>
            </a:r>
            <a:r>
              <a:rPr lang="en-US" sz="2400" dirty="0"/>
              <a:t>  = (1</a:t>
            </a:r>
            <a:r>
              <a:rPr lang="el-GR" sz="2400" dirty="0"/>
              <a:t>,</a:t>
            </a:r>
            <a:r>
              <a:rPr lang="en-US" sz="2400" dirty="0"/>
              <a:t>03568)</a:t>
            </a:r>
            <a:r>
              <a:rPr lang="en-US" sz="2400" baseline="30000" dirty="0"/>
              <a:t>2</a:t>
            </a:r>
            <a:r>
              <a:rPr lang="en-US" sz="2400" dirty="0"/>
              <a:t> – 1 = 7</a:t>
            </a:r>
            <a:r>
              <a:rPr lang="el-GR" sz="2400" dirty="0"/>
              <a:t>,</a:t>
            </a:r>
            <a:r>
              <a:rPr lang="en-US" sz="2400" dirty="0"/>
              <a:t>26%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Excel:	=EFFECT(.07137,2) = 7</a:t>
            </a:r>
            <a:r>
              <a:rPr lang="el-GR" sz="2400" dirty="0"/>
              <a:t>,</a:t>
            </a:r>
            <a:r>
              <a:rPr lang="en-US" sz="2400" dirty="0"/>
              <a:t>26%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l-GR" dirty="0"/>
              <a:t>Το επιτόκιο κουπονιού</a:t>
            </a:r>
            <a:r>
              <a:rPr lang="en-US" dirty="0"/>
              <a:t> = 10% </a:t>
            </a:r>
            <a:r>
              <a:rPr lang="el-GR" dirty="0"/>
              <a:t>συγκρινόμενο με το</a:t>
            </a:r>
            <a:r>
              <a:rPr lang="en-US" dirty="0"/>
              <a:t> YTC = 7</a:t>
            </a:r>
            <a:r>
              <a:rPr lang="el-GR" dirty="0"/>
              <a:t>,</a:t>
            </a:r>
            <a:r>
              <a:rPr lang="en-US" dirty="0"/>
              <a:t>137%. </a:t>
            </a:r>
            <a:r>
              <a:rPr lang="el-GR" dirty="0"/>
              <a:t>Η εταιρεία μπορεί να αντλήσει χρήματα εκδίδοντας νέα ομόλογα που αποδίδουν</a:t>
            </a:r>
            <a:r>
              <a:rPr lang="en-US" dirty="0"/>
              <a:t> 7.137%.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Μπορεί να αντικαταστήσει τα ομόλογα που πληρώνουν $100 ανά έτος με ομόλογα που πληρώνουν μόνο</a:t>
            </a:r>
            <a:r>
              <a:rPr lang="en-US" dirty="0"/>
              <a:t> $71</a:t>
            </a:r>
            <a:r>
              <a:rPr lang="el-GR" dirty="0"/>
              <a:t>,</a:t>
            </a:r>
            <a:r>
              <a:rPr lang="en-US" dirty="0"/>
              <a:t>37 </a:t>
            </a:r>
            <a:r>
              <a:rPr lang="el-GR" dirty="0"/>
              <a:t>ανά έτος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Οι επενδυτές θα πρέπει να περιμένουν μία κλήση και να κερδίσουν </a:t>
            </a:r>
            <a:r>
              <a:rPr lang="en-US" dirty="0"/>
              <a:t>YTC</a:t>
            </a:r>
            <a:r>
              <a:rPr lang="el-GR" dirty="0"/>
              <a:t> 7,137%,αντί να κερδίσουν </a:t>
            </a:r>
            <a:r>
              <a:rPr lang="en-US" dirty="0"/>
              <a:t>YTM</a:t>
            </a:r>
            <a:r>
              <a:rPr lang="el-GR" dirty="0"/>
              <a:t> πρός</a:t>
            </a:r>
            <a:r>
              <a:rPr lang="en-US" dirty="0"/>
              <a:t> 8%.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261" y="222462"/>
            <a:ext cx="8985739" cy="804479"/>
          </a:xfrm>
        </p:spPr>
        <p:txBody>
          <a:bodyPr>
            <a:normAutofit fontScale="90000"/>
          </a:bodyPr>
          <a:lstStyle/>
          <a:p>
            <a:r>
              <a:rPr lang="el-GR" dirty="0"/>
              <a:t>Εάν αγοράσατε αυτά τα ομόλογα με δυνατότητα κλήσης,θα έχετε περισσότερες πιθανότητες να κερδίσετε τη </a:t>
            </a:r>
            <a:r>
              <a:rPr lang="en-US" dirty="0"/>
              <a:t>YTM </a:t>
            </a:r>
            <a:r>
              <a:rPr lang="el-GR" dirty="0"/>
              <a:t>ή </a:t>
            </a:r>
            <a:r>
              <a:rPr lang="en-US" dirty="0"/>
              <a:t>YTC;</a:t>
            </a:r>
          </a:p>
        </p:txBody>
      </p:sp>
    </p:spTree>
    <p:extLst>
      <p:ext uri="{BB962C8B-B14F-4D97-AF65-F5344CB8AC3E}">
        <p14:creationId xmlns:p14="http://schemas.microsoft.com/office/powerpoint/2010/main" val="24146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Γενικά</a:t>
            </a:r>
            <a:r>
              <a:rPr lang="en-US" dirty="0"/>
              <a:t>,</a:t>
            </a:r>
            <a:r>
              <a:rPr lang="el-GR" dirty="0"/>
              <a:t>εάν ένα ομόλογο πωλείται σε υψηλότερη τιμή</a:t>
            </a:r>
            <a:r>
              <a:rPr lang="en-US" dirty="0"/>
              <a:t> </a:t>
            </a:r>
            <a:r>
              <a:rPr lang="el-GR" dirty="0"/>
              <a:t>(πάνω από την ονομαστική) τότε</a:t>
            </a:r>
            <a:r>
              <a:rPr lang="en-US" dirty="0"/>
              <a:t> </a:t>
            </a:r>
            <a:r>
              <a:rPr lang="el-GR" dirty="0"/>
              <a:t>θα έχουμε </a:t>
            </a:r>
            <a:r>
              <a:rPr lang="en-US" dirty="0"/>
              <a:t>(1) </a:t>
            </a:r>
            <a:r>
              <a:rPr lang="el-GR" dirty="0"/>
              <a:t>κουπόνι</a:t>
            </a:r>
            <a:r>
              <a:rPr lang="en-US" dirty="0"/>
              <a:t> &gt; r</a:t>
            </a:r>
            <a:r>
              <a:rPr lang="en-US" baseline="-25000" dirty="0"/>
              <a:t>d</a:t>
            </a:r>
            <a:r>
              <a:rPr lang="en-US" dirty="0"/>
              <a:t>, </a:t>
            </a:r>
            <a:r>
              <a:rPr lang="el-GR" dirty="0"/>
              <a:t>έτσι</a:t>
            </a:r>
            <a:r>
              <a:rPr lang="en-US" dirty="0"/>
              <a:t> (2) </a:t>
            </a:r>
            <a:r>
              <a:rPr lang="el-GR" dirty="0"/>
              <a:t>μία κλήση είναι πιθανότερη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Έτσι,αναμένεται να κερδίσει</a:t>
            </a:r>
            <a:r>
              <a:rPr lang="en-US" dirty="0"/>
              <a:t>: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/>
              <a:t>YTC </a:t>
            </a:r>
            <a:r>
              <a:rPr lang="el-GR" dirty="0"/>
              <a:t>σε ομόλογα με υψηλότερη τιμή</a:t>
            </a:r>
            <a:r>
              <a:rPr lang="en-US" dirty="0"/>
              <a:t>.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/>
              <a:t>YTM </a:t>
            </a:r>
            <a:r>
              <a:rPr lang="el-GR" dirty="0"/>
              <a:t>σε ομόλογα ισοτιμίας ή έκπτωσης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Πότε είναι πιθανότερο να συμβεί μία κλήση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0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Εάν ο εκδότης αθετήσει την υποχρέωσή του,οι επενδυτές λαμβάνουν λιγότερα από την υποσχεθείσα απόδοση</a:t>
            </a:r>
            <a:r>
              <a:rPr lang="en-US" dirty="0"/>
              <a:t>.</a:t>
            </a:r>
            <a:r>
              <a:rPr lang="el-GR" dirty="0"/>
              <a:t>Επομένως η αναμενόμενη απόδοση των εταιρικών και δημοτικών ομολόγων είναι μικτότερη από τη υποσχεθείσα απόδοση</a:t>
            </a:r>
            <a:endParaRPr lang="en-US" dirty="0"/>
          </a:p>
          <a:p>
            <a:pPr>
              <a:defRPr/>
            </a:pPr>
            <a:r>
              <a:rPr lang="el-GR" dirty="0"/>
              <a:t>Επηρεάζεται από την οικονομική ισχύ του εκδότη και τους όρους της σύμβασης των ομολογιών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Κίνδυνος Αθέτησης Πληρωμής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Αξιολόγηση του Κινδύνου Αθέτησης Υποχρέωσης</a:t>
            </a:r>
            <a:r>
              <a:rPr lang="en-US" dirty="0"/>
              <a:t>:</a:t>
            </a:r>
            <a:br>
              <a:rPr lang="en-US" dirty="0"/>
            </a:br>
            <a:r>
              <a:rPr lang="el-GR" dirty="0"/>
              <a:t>Αξιολογήσεις Ομολόγων</a:t>
            </a:r>
            <a:endParaRPr lang="en-US" dirty="0"/>
          </a:p>
        </p:txBody>
      </p:sp>
      <p:graphicFrame>
        <p:nvGraphicFramePr>
          <p:cNvPr id="4" name="Group 52" descr="Chart illustrating different bond ratings to reflect the probability of a bond issue going into default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628519"/>
              </p:ext>
            </p:extLst>
          </p:nvPr>
        </p:nvGraphicFramePr>
        <p:xfrm>
          <a:off x="729617" y="1364566"/>
          <a:ext cx="7766866" cy="2321006"/>
        </p:xfrm>
        <a:graphic>
          <a:graphicData uri="http://schemas.openxmlformats.org/drawingml/2006/table">
            <a:tbl>
              <a:tblPr firstRow="1"/>
              <a:tblGrid>
                <a:gridCol w="151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5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5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66" marR="9376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66" marR="9376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43F5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Βαθμός Επένδυσης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43F5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66" marR="9376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766" marR="9376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43F5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Ομόλογα υψηλού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43F5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κινδύνου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343F5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66" marR="9376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Moody’s</a:t>
                      </a:r>
                    </a:p>
                  </a:txBody>
                  <a:tcPr marL="93766" marR="93766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66" marR="93766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Aa   A   Baa</a:t>
                      </a:r>
                    </a:p>
                  </a:txBody>
                  <a:tcPr marL="93766" marR="9376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66" marR="93766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  B  Caa  C</a:t>
                      </a:r>
                    </a:p>
                  </a:txBody>
                  <a:tcPr marL="93766" marR="9376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&amp; P</a:t>
                      </a:r>
                    </a:p>
                  </a:txBody>
                  <a:tcPr marL="93766" marR="9376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66" marR="9376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   AA   A   BBB</a:t>
                      </a:r>
                    </a:p>
                  </a:txBody>
                  <a:tcPr marL="93766" marR="9376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343F5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66" marR="9376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  B  CCC  C</a:t>
                      </a:r>
                    </a:p>
                  </a:txBody>
                  <a:tcPr marL="93766" marR="9376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9616" y="3801973"/>
            <a:ext cx="808335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SzPct val="150000"/>
              <a:defRPr/>
            </a:pP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Οι αξιολόγησεις ομολόγων έχουν σχεδιασθεί για να αντικατοπτρίζουν την πιθανότητα μιάς έκδοσης ομολόγων που μπορεί ο εκδότης να αθετήσει τη υποχρέωση πληρωμής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8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800600"/>
          </a:xfrm>
        </p:spPr>
        <p:txBody>
          <a:bodyPr/>
          <a:lstStyle/>
          <a:p>
            <a:pPr>
              <a:defRPr/>
            </a:pPr>
            <a:r>
              <a:rPr lang="el-GR" dirty="0"/>
              <a:t>Χρηματοοικονομική Απόδοση</a:t>
            </a:r>
            <a:endParaRPr lang="en-US" dirty="0"/>
          </a:p>
          <a:p>
            <a:pPr lvl="1">
              <a:spcAft>
                <a:spcPts val="1200"/>
              </a:spcAft>
              <a:defRPr/>
            </a:pPr>
            <a:r>
              <a:rPr lang="el-GR" dirty="0"/>
              <a:t>Δείκτης Χρέους</a:t>
            </a:r>
            <a:endParaRPr lang="en-US" dirty="0"/>
          </a:p>
          <a:p>
            <a:pPr lvl="1">
              <a:spcAft>
                <a:spcPts val="1200"/>
              </a:spcAft>
              <a:defRPr/>
            </a:pPr>
            <a:r>
              <a:rPr lang="el-GR" dirty="0"/>
              <a:t>Δείκτης Κάλυψης Τόκων</a:t>
            </a:r>
            <a:endParaRPr lang="en-US" dirty="0"/>
          </a:p>
          <a:p>
            <a:pPr lvl="1">
              <a:spcAft>
                <a:spcPts val="1200"/>
              </a:spcAft>
              <a:defRPr/>
            </a:pPr>
            <a:r>
              <a:rPr lang="el-GR" dirty="0"/>
              <a:t>Δείκτης Γενικής Ρευστότητας</a:t>
            </a:r>
            <a:endParaRPr lang="en-US" dirty="0"/>
          </a:p>
          <a:p>
            <a:pPr>
              <a:defRPr/>
            </a:pPr>
            <a:r>
              <a:rPr lang="el-GR" dirty="0"/>
              <a:t>Ποιοτικοί Παράγοντες</a:t>
            </a:r>
            <a:r>
              <a:rPr lang="en-US" dirty="0"/>
              <a:t>: </a:t>
            </a:r>
            <a:r>
              <a:rPr lang="el-GR" dirty="0"/>
              <a:t>Όροι Συμβολαίου του Ομολόγου</a:t>
            </a:r>
            <a:endParaRPr lang="en-US" dirty="0"/>
          </a:p>
          <a:p>
            <a:pPr lvl="1">
              <a:spcAft>
                <a:spcPts val="1200"/>
              </a:spcAft>
              <a:defRPr/>
            </a:pPr>
            <a:r>
              <a:rPr lang="el-GR" dirty="0"/>
              <a:t>Εξασφαλισμένο έναντι μη εξασφαλισμένου χρέους</a:t>
            </a:r>
            <a:endParaRPr lang="en-US" dirty="0"/>
          </a:p>
          <a:p>
            <a:pPr lvl="1">
              <a:spcAft>
                <a:spcPts val="1200"/>
              </a:spcAft>
              <a:defRPr/>
            </a:pPr>
            <a:r>
              <a:rPr lang="el-GR" dirty="0"/>
              <a:t>Ανώτερο χρέος έναντι μειωμένης εξασφάλισης</a:t>
            </a:r>
            <a:endParaRPr lang="en-US" dirty="0"/>
          </a:p>
          <a:p>
            <a:pPr lvl="1">
              <a:spcAft>
                <a:spcPts val="1200"/>
              </a:spcAft>
              <a:defRPr/>
            </a:pPr>
            <a:r>
              <a:rPr lang="el-GR" dirty="0"/>
              <a:t>Προβλέψεις εγγυήσεων και απορρόφησης κεφαλαίου</a:t>
            </a:r>
            <a:endParaRPr lang="en-US" dirty="0"/>
          </a:p>
          <a:p>
            <a:pPr lvl="1">
              <a:spcAft>
                <a:spcPts val="1200"/>
              </a:spcAft>
              <a:defRPr/>
            </a:pPr>
            <a:r>
              <a:rPr lang="el-GR" dirty="0"/>
              <a:t>Λήξη Χρεών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την Αθέτηση της Υποχρέωσης και τις Αξιολογήσεις των Ομολόγων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Διάφοροι ποιοτικοί παράγοντες</a:t>
            </a:r>
            <a:endParaRPr lang="en-US" dirty="0"/>
          </a:p>
          <a:p>
            <a:pPr lvl="1">
              <a:spcBef>
                <a:spcPts val="1200"/>
              </a:spcBef>
              <a:defRPr/>
            </a:pPr>
            <a:r>
              <a:rPr lang="el-GR" dirty="0"/>
              <a:t>Σταθερότητα κερδών</a:t>
            </a:r>
            <a:endParaRPr lang="en-US" dirty="0"/>
          </a:p>
          <a:p>
            <a:pPr lvl="1">
              <a:spcBef>
                <a:spcPts val="1200"/>
              </a:spcBef>
              <a:defRPr/>
            </a:pPr>
            <a:r>
              <a:rPr lang="el-GR" dirty="0"/>
              <a:t>Ρυθμιστικό περιβάλλον</a:t>
            </a:r>
            <a:endParaRPr lang="en-US" dirty="0"/>
          </a:p>
          <a:p>
            <a:pPr lvl="1">
              <a:spcBef>
                <a:spcPts val="1200"/>
              </a:spcBef>
              <a:defRPr/>
            </a:pPr>
            <a:r>
              <a:rPr lang="el-GR" dirty="0"/>
              <a:t>Πιθανές αντιμονοπωλιακές υποχρεώσεις ή υποχρεώσεις προϊόντων</a:t>
            </a:r>
            <a:endParaRPr lang="en-US" dirty="0"/>
          </a:p>
          <a:p>
            <a:pPr lvl="1">
              <a:spcBef>
                <a:spcPts val="1200"/>
              </a:spcBef>
              <a:defRPr/>
            </a:pPr>
            <a:r>
              <a:rPr lang="el-GR" dirty="0"/>
              <a:t>Συνταξιοδοτικές Υποχρεώσεις</a:t>
            </a:r>
            <a:endParaRPr lang="en-US" dirty="0"/>
          </a:p>
          <a:p>
            <a:pPr lvl="1">
              <a:spcBef>
                <a:spcPts val="1200"/>
              </a:spcBef>
              <a:defRPr/>
            </a:pPr>
            <a:r>
              <a:rPr lang="el-GR" dirty="0"/>
              <a:t>Πιθανά εργασιακά προβλήματα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ΛοιποίΠαράγοντες που Επηρεάζουν την Αθέτηση της Υποχρέωσης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/>
              <a:t>Ονομαστική Αξία</a:t>
            </a:r>
            <a:r>
              <a:rPr lang="en-US" dirty="0"/>
              <a:t>:</a:t>
            </a:r>
            <a:r>
              <a:rPr lang="el-GR" dirty="0"/>
              <a:t>το ποσό που εμφανίζεται στο ομόλγοκαι πρέπει να καταβληθεί στο δικαιούχο την ημερομηνία λήξης</a:t>
            </a:r>
            <a:r>
              <a:rPr lang="en-US" dirty="0"/>
              <a:t> (</a:t>
            </a:r>
            <a:r>
              <a:rPr lang="el-GR" dirty="0"/>
              <a:t>υποθέτουμε</a:t>
            </a:r>
            <a:r>
              <a:rPr lang="en-US" dirty="0"/>
              <a:t> $1</a:t>
            </a:r>
            <a:r>
              <a:rPr lang="el-GR" dirty="0"/>
              <a:t>.</a:t>
            </a:r>
            <a:r>
              <a:rPr lang="en-US" dirty="0"/>
              <a:t>000).</a:t>
            </a:r>
          </a:p>
          <a:p>
            <a:pPr>
              <a:spcAft>
                <a:spcPts val="600"/>
              </a:spcAft>
              <a:defRPr/>
            </a:pPr>
            <a:r>
              <a:rPr lang="el-GR" dirty="0"/>
              <a:t>Επιτόκιο Κουπονιού</a:t>
            </a:r>
            <a:r>
              <a:rPr lang="en-US" dirty="0"/>
              <a:t>: </a:t>
            </a:r>
            <a:r>
              <a:rPr lang="el-GR" dirty="0"/>
              <a:t>το δηλωμένο επιτόκιο</a:t>
            </a:r>
            <a:r>
              <a:rPr lang="en-US" dirty="0"/>
              <a:t>(</a:t>
            </a:r>
            <a:r>
              <a:rPr lang="el-GR" dirty="0"/>
              <a:t>συνήιως σταθερό</a:t>
            </a:r>
            <a:r>
              <a:rPr lang="en-US" dirty="0"/>
              <a:t>)</a:t>
            </a:r>
            <a:r>
              <a:rPr lang="el-GR" dirty="0"/>
              <a:t>που πληρώνεται από τον εκδότη</a:t>
            </a:r>
            <a:r>
              <a:rPr lang="en-US" dirty="0"/>
              <a:t>.</a:t>
            </a:r>
            <a:r>
              <a:rPr lang="el-GR" dirty="0"/>
              <a:t>Πολλαπλασιασμένο με την ονομαστική αξία λαμβάνουμε το ποσό των τόκων σε δολλάρια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dirty="0"/>
              <a:t>Ημερομηνία Λήξης (Ωρίμανση)</a:t>
            </a:r>
            <a:r>
              <a:rPr lang="en-US" dirty="0"/>
              <a:t>: </a:t>
            </a:r>
            <a:r>
              <a:rPr lang="el-GR" dirty="0"/>
              <a:t>Έτη ώς την εξόφληση του ομολόγου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dirty="0"/>
              <a:t>Ημερομηνία έκδοσης</a:t>
            </a:r>
            <a:r>
              <a:rPr lang="en-US" dirty="0"/>
              <a:t>: </a:t>
            </a:r>
            <a:r>
              <a:rPr lang="el-GR" dirty="0"/>
              <a:t>Πότε εκδόθηκε το ομόλογο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dirty="0"/>
              <a:t>Απόδοση ώς τη Λήξη</a:t>
            </a:r>
            <a:r>
              <a:rPr lang="en-US" dirty="0"/>
              <a:t>: </a:t>
            </a:r>
            <a:r>
              <a:rPr lang="el-GR" dirty="0"/>
              <a:t>ποσοστό απόδοσης που κερδίζεται από το ομόλογο εάν κρατηθεί ώς τη λήξη του</a:t>
            </a:r>
            <a:r>
              <a:rPr lang="en-US" dirty="0"/>
              <a:t>(</a:t>
            </a:r>
            <a:r>
              <a:rPr lang="el-GR" dirty="0"/>
              <a:t>επίσης καλείται</a:t>
            </a:r>
            <a:r>
              <a:rPr lang="en-US" dirty="0"/>
              <a:t>“</a:t>
            </a:r>
            <a:r>
              <a:rPr lang="el-GR" dirty="0"/>
              <a:t>υποσχεμένη απόδοση</a:t>
            </a:r>
            <a:r>
              <a:rPr lang="en-US" dirty="0"/>
              <a:t>”).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Βασικά Χαρακτηριστικά των Ομολόγων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9175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Εάν η εταιρεία δεν μπορεί να καλύψει τις υποχρεώσεις της</a:t>
            </a:r>
            <a:r>
              <a:rPr lang="en-US" sz="2800" dirty="0"/>
              <a:t>…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dirty="0"/>
              <a:t>Σύμφωνα με το κεφάλαιο 11 για να σταματήσουν τους πιστωτές από τη κατάσχεση,τη λήψη στοιχείων του ενεργητικού και το κλείσιμο της επιχείρησης,δίνεται η δυνατότητα εντός 120 ημερών να κατατεθεί σχέδιο αναδιοργάνωσης</a:t>
            </a:r>
            <a:r>
              <a:rPr lang="en-US" sz="2600" dirty="0"/>
              <a:t>.</a:t>
            </a:r>
          </a:p>
          <a:p>
            <a:pPr lvl="1">
              <a:lnSpc>
                <a:spcPct val="110000"/>
              </a:lnSpc>
              <a:defRPr/>
            </a:pPr>
            <a:r>
              <a:rPr lang="el-GR" sz="2600" dirty="0"/>
              <a:t>Το Δικαστήριο ορίζει ένα </a:t>
            </a:r>
            <a:r>
              <a:rPr lang="en-US" sz="2600" dirty="0"/>
              <a:t>“</a:t>
            </a:r>
            <a:r>
              <a:rPr lang="el-GR" sz="2600" dirty="0"/>
              <a:t>εντολοδόχο</a:t>
            </a:r>
            <a:r>
              <a:rPr lang="en-US" sz="2600" dirty="0"/>
              <a:t>”</a:t>
            </a:r>
            <a:r>
              <a:rPr lang="el-GR" sz="2600" dirty="0"/>
              <a:t>για την εποπτεία της αναδιοργάνωσης</a:t>
            </a:r>
            <a:r>
              <a:rPr lang="en-US" sz="2600" dirty="0"/>
              <a:t>.</a:t>
            </a:r>
          </a:p>
          <a:p>
            <a:pPr lvl="1">
              <a:lnSpc>
                <a:spcPct val="110000"/>
              </a:lnSpc>
              <a:buNone/>
              <a:defRPr/>
            </a:pPr>
            <a:r>
              <a:rPr lang="en-US" sz="2600" dirty="0"/>
              <a:t>.</a:t>
            </a:r>
            <a:r>
              <a:rPr lang="el-GR" sz="2600" dirty="0"/>
              <a:t>  Η διοίκηση συνήθως παραμένει υπό έλεγχο.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800" dirty="0"/>
              <a:t>Η εταιρεία πρέπει να αποδείξει στο σχέδιό της για την αναδιοργάνωση ότι</a:t>
            </a:r>
            <a:r>
              <a:rPr lang="en-US" sz="2800" dirty="0"/>
              <a:t>“</a:t>
            </a:r>
            <a:r>
              <a:rPr lang="el-GR" sz="2800" dirty="0"/>
              <a:t>αξίζει περισσότερο ζωντανή παρά νεκρή</a:t>
            </a:r>
            <a:r>
              <a:rPr lang="en-US" sz="2800" dirty="0"/>
              <a:t>.”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sz="2600" dirty="0"/>
              <a:t>Εάν όχι,ο Δικαστής θα διατάξει την εκκαθάριση βάσει του άρθρου</a:t>
            </a:r>
            <a:r>
              <a:rPr lang="en-US" sz="2600" dirty="0"/>
              <a:t> 7.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Κεφάλαιο 11 Χρεοκοπία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09344"/>
            <a:ext cx="7886700" cy="45767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SzPct val="100000"/>
              <a:buAutoNum type="arabicPeriod"/>
              <a:defRPr/>
            </a:pPr>
            <a:r>
              <a:rPr lang="el-GR" dirty="0"/>
              <a:t>Να εξασφαλισθούν οι πιστωτές από 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l-GR" dirty="0"/>
              <a:t>     εξασφαλισμένα περιουσιακά στοιχεία</a:t>
            </a:r>
            <a:endParaRPr lang="en-US" dirty="0"/>
          </a:p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dirty="0"/>
              <a:t>2. </a:t>
            </a:r>
            <a:r>
              <a:rPr lang="el-GR" dirty="0"/>
              <a:t>Δαπάνες του διαχειριστή</a:t>
            </a:r>
            <a:endParaRPr lang="en-US" dirty="0"/>
          </a:p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dirty="0"/>
              <a:t>3. </a:t>
            </a:r>
            <a:r>
              <a:rPr lang="el-GR" dirty="0"/>
              <a:t>Μισθοί υπό την επιφύλαξη ορίων</a:t>
            </a:r>
            <a:endParaRPr lang="en-US" dirty="0"/>
          </a:p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dirty="0"/>
              <a:t>4. </a:t>
            </a:r>
            <a:r>
              <a:rPr lang="el-GR" dirty="0"/>
              <a:t>Φόροι</a:t>
            </a:r>
            <a:endParaRPr lang="en-US" dirty="0"/>
          </a:p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dirty="0"/>
              <a:t>5. </a:t>
            </a:r>
            <a:r>
              <a:rPr lang="el-GR" dirty="0"/>
              <a:t>Μή χρηματοδοτούμενες συνταξιοδοτικές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l-GR" dirty="0"/>
              <a:t>    υποχρεώσεις</a:t>
            </a:r>
            <a:endParaRPr lang="en-US" dirty="0"/>
          </a:p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dirty="0"/>
              <a:t>6. </a:t>
            </a:r>
            <a:r>
              <a:rPr lang="el-GR" dirty="0"/>
              <a:t>Μή εξασφαλισμένοι πιστωτές</a:t>
            </a:r>
            <a:endParaRPr lang="en-US" dirty="0"/>
          </a:p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dirty="0"/>
              <a:t>7. </a:t>
            </a:r>
            <a:r>
              <a:rPr lang="el-GR" dirty="0"/>
              <a:t>Προνομιούχο μετοχικό κεφάλαιο</a:t>
            </a:r>
            <a:endParaRPr lang="en-US" dirty="0"/>
          </a:p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  <a:defRPr/>
            </a:pPr>
            <a:r>
              <a:rPr lang="en-US" dirty="0"/>
              <a:t>8. </a:t>
            </a:r>
            <a:r>
              <a:rPr lang="el-GR" dirty="0"/>
              <a:t>Κοινό μετοχικό κεφάλαιο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Προτεραιότητα Αξιώσεων σε Εκκαθάριση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Σε εκκαθάριση οι ακάλυπτοι πιστωτές δεν λαμβάνουν γενικά τίποτα</a:t>
            </a:r>
            <a:r>
              <a:rPr lang="en-US" dirty="0"/>
              <a:t>.</a:t>
            </a:r>
            <a:r>
              <a:rPr lang="el-GR" dirty="0"/>
              <a:t>Αυτό τους κάνει γενικά πιό πρόθυμους να συμμετάσχουν στην αναδιοργάνωση,παρ’όλο που οι ισχυρισμοί τους έχουν μειωθεί σημαντικά.</a:t>
            </a:r>
            <a:endParaRPr lang="en-US" dirty="0"/>
          </a:p>
          <a:p>
            <a:pPr>
              <a:defRPr/>
            </a:pPr>
            <a:r>
              <a:rPr lang="el-GR" dirty="0"/>
              <a:t>Διάφορες ομάδες πιστωτών ψηφίζουν για το σχέδιο αναδιοργάνωσης</a:t>
            </a:r>
            <a:r>
              <a:rPr lang="en-US" dirty="0"/>
              <a:t>.</a:t>
            </a:r>
            <a:r>
              <a:rPr lang="el-GR" dirty="0"/>
              <a:t>Εάν η πλειοψηφία των πιστωτών και ο δικαστής εγκρίνουν,η εταιρεία </a:t>
            </a:r>
            <a:r>
              <a:rPr lang="en-US" dirty="0"/>
              <a:t>“</a:t>
            </a:r>
            <a:r>
              <a:rPr lang="el-GR" dirty="0"/>
              <a:t>αναδύεται</a:t>
            </a:r>
            <a:r>
              <a:rPr lang="en-US" dirty="0"/>
              <a:t>”</a:t>
            </a:r>
            <a:r>
              <a:rPr lang="el-GR" dirty="0"/>
              <a:t> από τη πτώχευση με χαμηλότερα χρέη,μειωμένα επιτόκια και πιθανότητα επιτυχίας.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Αναδιοργάνωση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Κεφαλαίου</a:t>
            </a:r>
            <a:r>
              <a:rPr lang="en-US" dirty="0"/>
              <a:t> 7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Μετατρέψιμο Ομόλογο</a:t>
            </a:r>
            <a:r>
              <a:rPr lang="en-US" dirty="0"/>
              <a:t>: </a:t>
            </a:r>
            <a:r>
              <a:rPr lang="el-GR" dirty="0"/>
              <a:t>μπορεί ο κάτοχος να το ανταλλάξει με κοινές μετοχές μετά από επιλογή του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dirty="0"/>
              <a:t>Εγγύηση</a:t>
            </a:r>
            <a:r>
              <a:rPr lang="en-US" dirty="0"/>
              <a:t>: </a:t>
            </a:r>
            <a:r>
              <a:rPr lang="el-GR" dirty="0"/>
              <a:t>μακροπρόθεσμη δυνατότητα αγοράς ενός δηλωμένου αριθμού κοινών μετοχών σε καθορισμένη τιμή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n-US" dirty="0" err="1"/>
              <a:t>Putable</a:t>
            </a:r>
            <a:r>
              <a:rPr lang="en-US" dirty="0"/>
              <a:t> Bond: </a:t>
            </a:r>
            <a:r>
              <a:rPr lang="el-GR" dirty="0"/>
              <a:t>επιτρέπει στο κάτοχο να πουλήσει το ομόλογο πίσω στην εταιρεία πρίν τη λήξη του</a:t>
            </a:r>
            <a:endParaRPr lang="en-US" dirty="0"/>
          </a:p>
          <a:p>
            <a:pPr>
              <a:spcAft>
                <a:spcPts val="600"/>
              </a:spcAft>
              <a:defRPr/>
            </a:pPr>
            <a:r>
              <a:rPr lang="el-GR" dirty="0"/>
              <a:t>Ομόλογα Εισοδήματος</a:t>
            </a:r>
            <a:r>
              <a:rPr lang="en-US" dirty="0"/>
              <a:t>:</a:t>
            </a:r>
            <a:r>
              <a:rPr lang="el-GR" dirty="0"/>
              <a:t>πληρώνει τόκους μόνο όταν η εταιρεία κερδίζει τόκους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dirty="0"/>
              <a:t>Δεικτοποιημένα Ομόλογα</a:t>
            </a:r>
            <a:r>
              <a:rPr lang="en-US" dirty="0"/>
              <a:t>: </a:t>
            </a:r>
            <a:r>
              <a:rPr lang="el-GR" dirty="0"/>
              <a:t>το καταβληθέν επιτόκιο βασίζεται στο ποσο πληθωρισμού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Λοιπές Μορφές (Χαρακτηριστικά</a:t>
            </a:r>
            <a:r>
              <a:rPr lang="en-US" dirty="0"/>
              <a:t>)</a:t>
            </a:r>
            <a:r>
              <a:rPr lang="el-GR" dirty="0"/>
              <a:t> Ομολόγων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0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Επιτρέπει στον εκδότη να επιστρέψει την έκδοση του ομολόγου εάν μειώνονται τα επιτόκια</a:t>
            </a:r>
            <a:r>
              <a:rPr lang="en-US" dirty="0"/>
              <a:t>(</a:t>
            </a:r>
            <a:r>
              <a:rPr lang="el-GR" dirty="0"/>
              <a:t>βοηθά τον εκδότη αλλά βλάπτει τον επενδυτή</a:t>
            </a:r>
            <a:r>
              <a:rPr lang="en-US" dirty="0"/>
              <a:t>).</a:t>
            </a:r>
          </a:p>
          <a:p>
            <a:pPr lvl="0"/>
            <a:r>
              <a:rPr lang="el-GR" dirty="0"/>
              <a:t>Οι επενδυτές ομολόγων απαιτούν υψηλότερες αποδόσεις για τα προεξοφλούμενα ομόλογα</a:t>
            </a:r>
            <a:r>
              <a:rPr lang="en-US" dirty="0"/>
              <a:t>.</a:t>
            </a:r>
          </a:p>
          <a:p>
            <a:pPr lvl="0"/>
            <a:r>
              <a:rPr lang="el-GR" dirty="0"/>
              <a:t>Σε πολλές περιπτώσεις τα προεξοφλούμενα ομόλογα</a:t>
            </a:r>
            <a:r>
              <a:rPr lang="en-US" dirty="0"/>
              <a:t> </a:t>
            </a:r>
            <a:r>
              <a:rPr lang="el-GR" dirty="0"/>
              <a:t>περιλαμβάνουν μιά αναβαλλόμενη πρόβλεψη κλήσης και ένα μειωμένο ασφάλιστρο κλήσης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Αποτέλεσμα Ρήτρας Εξαγοράς Ομολόγου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7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l-GR" dirty="0"/>
              <a:t>Πρόβλεψη αποπληρωμής ενός δανείου καθ’όλη τη διάρκεια της ζωής του και όχι στη λήξη του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Όμοια με την απόσβεση ενός δανείου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Μειώνει το κίνδυνο για τον επενδυτή και μειώνει τη μέση διάρκεια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Δέν είναι καλό για τους επενδυτές εάν τα επιτόκια μειώνονται μετά την έκδοσή του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Τί είναι το Χρεολυτικό Αποθεματικό Κεφάλαιο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219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/>
              <a:t>Έστω χ% το η έκδοση στην ονομαστική του αξία ενός χρεολυτικού αποθεματικού κεφαλαίου</a:t>
            </a:r>
            <a:r>
              <a:rPr lang="en-US" sz="2800" dirty="0"/>
              <a:t>.</a:t>
            </a:r>
          </a:p>
          <a:p>
            <a:pPr lvl="1">
              <a:spcAft>
                <a:spcPts val="1200"/>
              </a:spcAft>
              <a:defRPr/>
            </a:pPr>
            <a:r>
              <a:rPr lang="el-GR" sz="2400" dirty="0"/>
              <a:t>Πιθανότατα να χρησιμοποιηθεί εάν το</a:t>
            </a:r>
            <a:r>
              <a:rPr lang="en-US" sz="2400" dirty="0"/>
              <a:t> r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l-GR" sz="2400" dirty="0"/>
              <a:t>είναι χαμηλότερο από το επιτόκιο του κουπονιού και το ομόλογο πωλείται με ασφάλιστρο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l-GR" sz="2800" dirty="0"/>
              <a:t>Αγορά ομολόγων στην ελεύθερη αγορά</a:t>
            </a:r>
            <a:r>
              <a:rPr lang="en-US" sz="2800" dirty="0"/>
              <a:t>.</a:t>
            </a:r>
          </a:p>
          <a:p>
            <a:pPr lvl="1">
              <a:spcAft>
                <a:spcPts val="1200"/>
              </a:spcAft>
              <a:defRPr/>
            </a:pPr>
            <a:r>
              <a:rPr lang="el-GR" sz="2400" dirty="0"/>
              <a:t>Πιθανότατα να χρησιμοποιηθεί εάν το</a:t>
            </a:r>
            <a:r>
              <a:rPr lang="en-US" sz="2400" dirty="0"/>
              <a:t> r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l-GR" sz="2400" dirty="0"/>
              <a:t>είναι πάνω από το επιτόκιο του κουπονιού και το ομόλογο πωλείται με έκπτωση</a:t>
            </a:r>
            <a:r>
              <a:rPr lang="en-US" sz="24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Πώς Εκτελούνται τα Χρεολυτικά Αποθεματικά Κεφάλαια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496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Αξία των Χρηματοοικονομικών Περιουσιακών Στοιχείων</a:t>
            </a:r>
            <a:endParaRPr lang="en-US" dirty="0"/>
          </a:p>
        </p:txBody>
      </p:sp>
      <p:grpSp>
        <p:nvGrpSpPr>
          <p:cNvPr id="4" name="Group 3" descr="Timeline illustrating the value of financial assets."/>
          <p:cNvGrpSpPr>
            <a:grpSpLocks/>
          </p:cNvGrpSpPr>
          <p:nvPr/>
        </p:nvGrpSpPr>
        <p:grpSpPr bwMode="auto">
          <a:xfrm>
            <a:off x="918367" y="1954825"/>
            <a:ext cx="7307263" cy="1413545"/>
            <a:chOff x="771525" y="2282825"/>
            <a:chExt cx="7307263" cy="1328738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219200" y="2779712"/>
              <a:ext cx="0" cy="27305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838450" y="2779712"/>
              <a:ext cx="0" cy="27305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4457701" y="2779712"/>
              <a:ext cx="0" cy="27305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7696201" y="2779712"/>
              <a:ext cx="0" cy="27305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1220787" y="2916237"/>
              <a:ext cx="4479926" cy="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042987" y="2282825"/>
              <a:ext cx="6846888" cy="431800"/>
              <a:chOff x="657" y="1438"/>
              <a:chExt cx="4313" cy="272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657" y="1438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675" y="1438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697" y="1438"/>
                <a:ext cx="21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725" y="1438"/>
                <a:ext cx="24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06562" y="2544762"/>
              <a:ext cx="49853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r%</a:t>
              </a:r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771525" y="3179763"/>
              <a:ext cx="7307263" cy="431800"/>
              <a:chOff x="486" y="2003"/>
              <a:chExt cx="4603" cy="272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599" y="2003"/>
                <a:ext cx="42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2200" baseline="-25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4649" y="2003"/>
                <a:ext cx="44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2200" baseline="-25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615" y="2003"/>
                <a:ext cx="420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sz="2200" baseline="-250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486" y="2003"/>
                <a:ext cx="457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l-GR" sz="22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Αξία</a:t>
                </a:r>
                <a:endParaRPr lang="en-US" sz="2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6405563" y="2916237"/>
              <a:ext cx="1290638" cy="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822951" y="2547937"/>
              <a:ext cx="493725" cy="506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9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</p:grpSp>
      <p:pic>
        <p:nvPicPr>
          <p:cNvPr id="23" name="Picture 22" descr="Formula to calculate the value of financial asset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9" y="3950593"/>
            <a:ext cx="4410619" cy="8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oel_Houston_Ceng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l_Houston_Cengage" id="{1FD3203F-6651-4769-8442-559730167427}" vid="{2529F3FF-29BF-46FA-AC82-82619C8124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Joel_Houston_Cengage</Template>
  <TotalTime>4201</TotalTime>
  <Words>2509</Words>
  <Application>Microsoft Office PowerPoint</Application>
  <PresentationFormat>Προβολή στην οθόνη (4:3)</PresentationFormat>
  <Paragraphs>382</Paragraphs>
  <Slides>43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50" baseType="lpstr">
      <vt:lpstr>Arial</vt:lpstr>
      <vt:lpstr>Calibri</vt:lpstr>
      <vt:lpstr>Verdana</vt:lpstr>
      <vt:lpstr>Wingdings</vt:lpstr>
      <vt:lpstr>Joel_Houston_Cengage</vt:lpstr>
      <vt:lpstr>Equation</vt:lpstr>
      <vt:lpstr>Chart</vt:lpstr>
      <vt:lpstr>Ομόλογα και Αξιολόγησή τους</vt:lpstr>
      <vt:lpstr>Overview</vt:lpstr>
      <vt:lpstr>Τί είναι το Ομόλογο;</vt:lpstr>
      <vt:lpstr>Βασικά Χαρακτηριστικά των Ομολόγων</vt:lpstr>
      <vt:lpstr>Λοιπές Μορφές (Χαρακτηριστικά) Ομολόγων </vt:lpstr>
      <vt:lpstr>Αποτέλεσμα Ρήτρας Εξαγοράς Ομολόγου</vt:lpstr>
      <vt:lpstr>Τί είναι το Χρεολυτικό Αποθεματικό Κεφάλαιο;</vt:lpstr>
      <vt:lpstr>Πώς Εκτελούνται τα Χρεολυτικά Αποθεματικά Κεφάλαια;</vt:lpstr>
      <vt:lpstr>Η Αξία των Χρηματοοικονομικών Περιουσιακών Στοιχείων</vt:lpstr>
      <vt:lpstr>Ποιό είναιτο Κόστος Ευκαιρίας του Χρεωστικού Κεφαλαίου;</vt:lpstr>
      <vt:lpstr>Ποιά είναι η αξία ενός 10-ετούς ,10% ετήσιου κουπονιού,εάν  rd = 10%?</vt:lpstr>
      <vt:lpstr>Υπολογίζοντας την Αξία ενός Ομολόγου</vt:lpstr>
      <vt:lpstr>Ποιά είναι η αξία ενός 10-ετούς ομολόγου που εκκρεμεί με τον ίδιο κίνδυνο αλλά με ετήσιο επιτόκιο κουπονιού 13%;</vt:lpstr>
      <vt:lpstr>Ποιά είναι η αξία ενός 10-ετούς ομολόγου που εκκρεμεί με τον ίδιο κίνδυνο αλλά με ετήσιο επιτόκιο κουπονιού 7%;</vt:lpstr>
      <vt:lpstr>Μεταβολή της Αξίας του Ομολόγου Διαχρονικά</vt:lpstr>
      <vt:lpstr>Διαχρονική Αξία των Ομολόγων</vt:lpstr>
      <vt:lpstr>Ποιά είναι η απόδοση μέχρι τη λήξη (YTM) του ακόλουθου ομολόγου;</vt:lpstr>
      <vt:lpstr>Λύνοντας ώς προς YTM</vt:lpstr>
      <vt:lpstr>Βρείτε τη YTM εάν η τιμή του ομολόγου είναι $1.134,20</vt:lpstr>
      <vt:lpstr>Ορισμοί</vt:lpstr>
      <vt:lpstr>Παράδειγμα: Τρέχουσες Αποδόσεις και Αποδόσεις Κεφαλαίου</vt:lpstr>
      <vt:lpstr>Υπολογίζοντας την Απόδοση Κεφαλαίου</vt:lpstr>
      <vt:lpstr>Τί είναι ο Κίνδυνος Τιμής;Το Ομόλογο 1 έτους ή 10 ετών έχει μεγαλύτερο κίνδυνο τιμής;</vt:lpstr>
      <vt:lpstr>Απεικονίζοντας το Κίνδυνο Τιμής</vt:lpstr>
      <vt:lpstr>Τί είναι ο Κίνδυνος Επανεπένδυσης;</vt:lpstr>
      <vt:lpstr>Παράδειγμα Κινδύνου Επανεπένδυσης</vt:lpstr>
      <vt:lpstr>Συμπεράσματα ανφορικά με το Κίνδυνο Τιμής και το Κίνδυνο Επανεπένδυσης</vt:lpstr>
      <vt:lpstr>Εξαμηνιαία Ομόλογα</vt:lpstr>
      <vt:lpstr>Ποιά είναι η αξία ενός 10-ετούς ομολόγου επιτοκίου 10% με εξαμηνιαίο κουπόνι εάν το rd=13%;</vt:lpstr>
      <vt:lpstr>Θα προτιμούσατε να αγοράσετε ένα 10-ετές ομόλογο με ετήσιο κουπόνι επιτοκίου10% ή ένα 10-ετές ομόλογο με εξαμηνιαίο κουπόνι επιτοκίου 10%,όταν οι άλλες παράμετροι είναι ίσες;</vt:lpstr>
      <vt:lpstr>Εάν η κατάλληλη τιμή για αυτό το ομόλογο είναι $1.000 ποιά θα ήταν η κατάλληλη τιμή για το ετήσιο κουπόνι του ομολόγου;</vt:lpstr>
      <vt:lpstr>Ενα 10-ετές ομόλογο με εξαμηνιαίο κουπόνι και επιτόκιο 10%,πωλείται $1.135,90 μπορεί να ανακληθεί σε 4 έτη στη τιμή $1.050.Ποιά είναι η απόδοση στη κλήση (YTM)</vt:lpstr>
      <vt:lpstr>Απόδοση Κλησης</vt:lpstr>
      <vt:lpstr>Εάν αγοράσατε αυτά τα ομόλογα με δυνατότητα κλήσης,θα έχετε περισσότερες πιθανότητες να κερδίσετε τη YTM ή YTC;</vt:lpstr>
      <vt:lpstr>Πότε είναι πιθανότερο να συμβεί μία κλήση;</vt:lpstr>
      <vt:lpstr>Κίνδυνος Αθέτησης Πληρωμής</vt:lpstr>
      <vt:lpstr>Αξιολόγηση του Κινδύνου Αθέτησης Υποχρέωσης: Αξιολογήσεις Ομολόγων</vt:lpstr>
      <vt:lpstr>Παράγοντες που Επηρεάζουν την Αθέτηση της Υποχρέωσης και τις Αξιολογήσεις των Ομολόγων</vt:lpstr>
      <vt:lpstr>ΛοιποίΠαράγοντες που Επηρεάζουν την Αθέτηση της Υποχρέωσης</vt:lpstr>
      <vt:lpstr>Κεφάλαιο 11 Χρεοκοπία</vt:lpstr>
      <vt:lpstr>Προτεραιότητα Αξιώσεων σε Εκκαθάριση</vt:lpstr>
      <vt:lpstr>Αναδιοργάνωση</vt:lpstr>
      <vt:lpstr>Τέλος Κεφαλαίου 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Graff,Staci Houlton</dc:creator>
  <cp:lastModifiedBy>pc3</cp:lastModifiedBy>
  <cp:revision>148</cp:revision>
  <dcterms:modified xsi:type="dcterms:W3CDTF">2021-03-29T09:49:37Z</dcterms:modified>
</cp:coreProperties>
</file>