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5"/>
  </p:notesMasterIdLst>
  <p:handoutMasterIdLst>
    <p:handoutMasterId r:id="rId26"/>
  </p:handoutMasterIdLst>
  <p:sldIdLst>
    <p:sldId id="309" r:id="rId2"/>
    <p:sldId id="332" r:id="rId3"/>
    <p:sldId id="310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1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F52"/>
    <a:srgbClr val="F5F5F5"/>
    <a:srgbClr val="556685"/>
    <a:srgbClr val="E0DFDF"/>
    <a:srgbClr val="BBB8B8"/>
    <a:srgbClr val="AFABAB"/>
    <a:srgbClr val="BEBABA"/>
    <a:srgbClr val="F6F5F5"/>
    <a:srgbClr val="D4D2D2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31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32C1E-3523-4901-9030-B84AB36F814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70C931F9-81D2-4B08-94BC-035595D994E0}">
      <dgm:prSet phldrT="[Text]" custT="1"/>
      <dgm:spPr>
        <a:solidFill>
          <a:srgbClr val="343F52">
            <a:alpha val="95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lrTx/>
            <a:buSzTx/>
            <a:buFontTx/>
            <a:buNone/>
          </a:pPr>
          <a:r>
            <a: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Η Πολιτική της Ομοσπονδιακής Τράπεζας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8C91772-B7B0-4CA8-A933-54D17FB016E1}" type="parTrans" cxnId="{EF9C2B0F-0A4C-4091-803F-E57D42BA67DB}">
      <dgm:prSet/>
      <dgm:spPr/>
      <dgm:t>
        <a:bodyPr/>
        <a:lstStyle/>
        <a:p>
          <a:endParaRPr lang="en-US"/>
        </a:p>
      </dgm:t>
    </dgm:pt>
    <dgm:pt modelId="{639EEBC1-6561-463A-8F02-CB31CAC8E9CE}" type="sibTrans" cxnId="{EF9C2B0F-0A4C-4091-803F-E57D42BA67DB}">
      <dgm:prSet/>
      <dgm:spPr/>
      <dgm:t>
        <a:bodyPr/>
        <a:lstStyle/>
        <a:p>
          <a:endParaRPr lang="en-US"/>
        </a:p>
      </dgm:t>
    </dgm:pt>
    <dgm:pt modelId="{6F396971-E725-4274-AFC2-47D6721384EC}">
      <dgm:prSet phldrT="[Text]" custT="1"/>
      <dgm:spPr>
        <a:solidFill>
          <a:srgbClr val="343F52">
            <a:alpha val="95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lrTx/>
            <a:buSzTx/>
            <a:buFontTx/>
            <a:buNone/>
          </a:pPr>
          <a:r>
            <a: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Ελλείματα ή Πλεονάσματα του Προϋπολογισμού της Ομοσπονδιακής Τράπεζας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D628EFA-69DD-4B24-B251-6B9684729FD0}" type="parTrans" cxnId="{A7700C3B-5C0C-4338-8D54-F198CD3CBAC5}">
      <dgm:prSet/>
      <dgm:spPr/>
      <dgm:t>
        <a:bodyPr/>
        <a:lstStyle/>
        <a:p>
          <a:endParaRPr lang="en-US"/>
        </a:p>
      </dgm:t>
    </dgm:pt>
    <dgm:pt modelId="{1F169E6F-4FC5-4B75-B409-E474F3141966}" type="sibTrans" cxnId="{A7700C3B-5C0C-4338-8D54-F198CD3CBAC5}">
      <dgm:prSet/>
      <dgm:spPr/>
      <dgm:t>
        <a:bodyPr/>
        <a:lstStyle/>
        <a:p>
          <a:endParaRPr lang="en-US"/>
        </a:p>
      </dgm:t>
    </dgm:pt>
    <dgm:pt modelId="{1B0530FA-1442-41CD-BB52-D662587A5217}">
      <dgm:prSet phldrT="[Text]" custT="1"/>
      <dgm:spPr>
        <a:solidFill>
          <a:srgbClr val="343F52">
            <a:alpha val="95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lrTx/>
            <a:buSzTx/>
            <a:buFontTx/>
            <a:buNone/>
          </a:pPr>
          <a:r>
            <a: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Διεθνείς Παράγοντες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A948ABFB-CE9C-457B-832B-1D78E73A0D2A}" type="parTrans" cxnId="{FE89DC81-2F4F-4FAA-B191-B96C80132521}">
      <dgm:prSet/>
      <dgm:spPr/>
      <dgm:t>
        <a:bodyPr/>
        <a:lstStyle/>
        <a:p>
          <a:endParaRPr lang="en-US"/>
        </a:p>
      </dgm:t>
    </dgm:pt>
    <dgm:pt modelId="{6610C26D-D120-4299-8EB8-5DD046A6A88A}" type="sibTrans" cxnId="{FE89DC81-2F4F-4FAA-B191-B96C80132521}">
      <dgm:prSet/>
      <dgm:spPr/>
      <dgm:t>
        <a:bodyPr/>
        <a:lstStyle/>
        <a:p>
          <a:endParaRPr lang="en-US"/>
        </a:p>
      </dgm:t>
    </dgm:pt>
    <dgm:pt modelId="{751C7D2F-4B2B-4ECA-899B-32FD94D48AF2}">
      <dgm:prSet phldrT="[Text]" custT="1"/>
      <dgm:spPr>
        <a:solidFill>
          <a:srgbClr val="343F52">
            <a:alpha val="95000"/>
          </a:srgb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ClrTx/>
            <a:buSzTx/>
            <a:buFontTx/>
            <a:buNone/>
          </a:pPr>
          <a:r>
            <a:rPr 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Επίπεδο Επιχειρηματικής Δραστηριότητας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B4F5DC1-5DB7-479F-8C70-EC61C15212C2}" type="parTrans" cxnId="{E09123B1-A94B-4205-B913-BC02EC000BF6}">
      <dgm:prSet/>
      <dgm:spPr/>
      <dgm:t>
        <a:bodyPr/>
        <a:lstStyle/>
        <a:p>
          <a:endParaRPr lang="en-US"/>
        </a:p>
      </dgm:t>
    </dgm:pt>
    <dgm:pt modelId="{B9F71557-9D51-4AA6-80B6-600086BC230A}" type="sibTrans" cxnId="{E09123B1-A94B-4205-B913-BC02EC000BF6}">
      <dgm:prSet/>
      <dgm:spPr/>
      <dgm:t>
        <a:bodyPr/>
        <a:lstStyle/>
        <a:p>
          <a:endParaRPr lang="en-US"/>
        </a:p>
      </dgm:t>
    </dgm:pt>
    <dgm:pt modelId="{11AC8B77-0083-44FE-86DF-481A74CCF8F3}" type="pres">
      <dgm:prSet presAssocID="{C0532C1E-3523-4901-9030-B84AB36F814D}" presName="linear" presStyleCnt="0">
        <dgm:presLayoutVars>
          <dgm:animLvl val="lvl"/>
          <dgm:resizeHandles val="exact"/>
        </dgm:presLayoutVars>
      </dgm:prSet>
      <dgm:spPr/>
    </dgm:pt>
    <dgm:pt modelId="{C2FD624E-DD0F-4288-8956-197E36B459BC}" type="pres">
      <dgm:prSet presAssocID="{70C931F9-81D2-4B08-94BC-035595D994E0}" presName="parentText" presStyleLbl="node1" presStyleIdx="0" presStyleCnt="4" custScaleX="95818" custScaleY="7635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FAB60BA3-A859-4749-BD38-7B1D8C545ACF}" type="pres">
      <dgm:prSet presAssocID="{639EEBC1-6561-463A-8F02-CB31CAC8E9CE}" presName="spacer" presStyleCnt="0"/>
      <dgm:spPr/>
    </dgm:pt>
    <dgm:pt modelId="{B59EB2AA-2BDB-40D9-8BF9-B4F6B248E8A1}" type="pres">
      <dgm:prSet presAssocID="{6F396971-E725-4274-AFC2-47D6721384EC}" presName="parentText" presStyleLbl="node1" presStyleIdx="1" presStyleCnt="4" custScaleX="100000" custScaleY="76350" custLinFactNeighborX="-212" custLinFactNeighborY="-40705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AF130DC6-87CD-4227-B61B-08D3D43A0A63}" type="pres">
      <dgm:prSet presAssocID="{1F169E6F-4FC5-4B75-B409-E474F3141966}" presName="spacer" presStyleCnt="0"/>
      <dgm:spPr/>
    </dgm:pt>
    <dgm:pt modelId="{FDB5FC41-9669-47EB-9EA7-98705E45F3D6}" type="pres">
      <dgm:prSet presAssocID="{1B0530FA-1442-41CD-BB52-D662587A5217}" presName="parentText" presStyleLbl="node1" presStyleIdx="2" presStyleCnt="4" custScaleX="95818" custScaleY="76350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619F20CF-5071-4F7A-84CC-8648D3A613FC}" type="pres">
      <dgm:prSet presAssocID="{6610C26D-D120-4299-8EB8-5DD046A6A88A}" presName="spacer" presStyleCnt="0"/>
      <dgm:spPr/>
    </dgm:pt>
    <dgm:pt modelId="{5DB6B9A1-27E7-4ED7-8382-5143C73ABEF1}" type="pres">
      <dgm:prSet presAssocID="{751C7D2F-4B2B-4ECA-899B-32FD94D48AF2}" presName="parentText" presStyleLbl="node1" presStyleIdx="3" presStyleCnt="4" custScaleX="95818" custScaleY="76350">
        <dgm:presLayoutVars>
          <dgm:chMax val="0"/>
          <dgm:bulletEnabled val="1"/>
        </dgm:presLayoutVars>
      </dgm:prSet>
      <dgm:spPr>
        <a:prstGeom prst="rect">
          <a:avLst/>
        </a:prstGeom>
      </dgm:spPr>
    </dgm:pt>
  </dgm:ptLst>
  <dgm:cxnLst>
    <dgm:cxn modelId="{EF9C2B0F-0A4C-4091-803F-E57D42BA67DB}" srcId="{C0532C1E-3523-4901-9030-B84AB36F814D}" destId="{70C931F9-81D2-4B08-94BC-035595D994E0}" srcOrd="0" destOrd="0" parTransId="{78C91772-B7B0-4CA8-A933-54D17FB016E1}" sibTransId="{639EEBC1-6561-463A-8F02-CB31CAC8E9CE}"/>
    <dgm:cxn modelId="{A7700C3B-5C0C-4338-8D54-F198CD3CBAC5}" srcId="{C0532C1E-3523-4901-9030-B84AB36F814D}" destId="{6F396971-E725-4274-AFC2-47D6721384EC}" srcOrd="1" destOrd="0" parTransId="{CD628EFA-69DD-4B24-B251-6B9684729FD0}" sibTransId="{1F169E6F-4FC5-4B75-B409-E474F3141966}"/>
    <dgm:cxn modelId="{FE89DC81-2F4F-4FAA-B191-B96C80132521}" srcId="{C0532C1E-3523-4901-9030-B84AB36F814D}" destId="{1B0530FA-1442-41CD-BB52-D662587A5217}" srcOrd="2" destOrd="0" parTransId="{A948ABFB-CE9C-457B-832B-1D78E73A0D2A}" sibTransId="{6610C26D-D120-4299-8EB8-5DD046A6A88A}"/>
    <dgm:cxn modelId="{2DFDDD90-9153-43C2-8F27-F9EBEB22FFA0}" type="presOf" srcId="{1B0530FA-1442-41CD-BB52-D662587A5217}" destId="{FDB5FC41-9669-47EB-9EA7-98705E45F3D6}" srcOrd="0" destOrd="0" presId="urn:microsoft.com/office/officeart/2005/8/layout/vList2"/>
    <dgm:cxn modelId="{79E14899-0936-41C9-992C-9F4DEA9B69FA}" type="presOf" srcId="{70C931F9-81D2-4B08-94BC-035595D994E0}" destId="{C2FD624E-DD0F-4288-8956-197E36B459BC}" srcOrd="0" destOrd="0" presId="urn:microsoft.com/office/officeart/2005/8/layout/vList2"/>
    <dgm:cxn modelId="{46417DA0-BE51-4F6F-9753-70AD422D58EB}" type="presOf" srcId="{C0532C1E-3523-4901-9030-B84AB36F814D}" destId="{11AC8B77-0083-44FE-86DF-481A74CCF8F3}" srcOrd="0" destOrd="0" presId="urn:microsoft.com/office/officeart/2005/8/layout/vList2"/>
    <dgm:cxn modelId="{E09123B1-A94B-4205-B913-BC02EC000BF6}" srcId="{C0532C1E-3523-4901-9030-B84AB36F814D}" destId="{751C7D2F-4B2B-4ECA-899B-32FD94D48AF2}" srcOrd="3" destOrd="0" parTransId="{2B4F5DC1-5DB7-479F-8C70-EC61C15212C2}" sibTransId="{B9F71557-9D51-4AA6-80B6-600086BC230A}"/>
    <dgm:cxn modelId="{7B7A70C1-3059-4AFE-95C0-2778EC70886D}" type="presOf" srcId="{6F396971-E725-4274-AFC2-47D6721384EC}" destId="{B59EB2AA-2BDB-40D9-8BF9-B4F6B248E8A1}" srcOrd="0" destOrd="0" presId="urn:microsoft.com/office/officeart/2005/8/layout/vList2"/>
    <dgm:cxn modelId="{B52692D1-F5CC-40EE-BD38-CFE6BAA98B7F}" type="presOf" srcId="{751C7D2F-4B2B-4ECA-899B-32FD94D48AF2}" destId="{5DB6B9A1-27E7-4ED7-8382-5143C73ABEF1}" srcOrd="0" destOrd="0" presId="urn:microsoft.com/office/officeart/2005/8/layout/vList2"/>
    <dgm:cxn modelId="{92F194CF-342E-4B61-8AF6-824D4E9CEE6B}" type="presParOf" srcId="{11AC8B77-0083-44FE-86DF-481A74CCF8F3}" destId="{C2FD624E-DD0F-4288-8956-197E36B459BC}" srcOrd="0" destOrd="0" presId="urn:microsoft.com/office/officeart/2005/8/layout/vList2"/>
    <dgm:cxn modelId="{FBFA8B9C-125E-4F39-929B-930FE8A8F96E}" type="presParOf" srcId="{11AC8B77-0083-44FE-86DF-481A74CCF8F3}" destId="{FAB60BA3-A859-4749-BD38-7B1D8C545ACF}" srcOrd="1" destOrd="0" presId="urn:microsoft.com/office/officeart/2005/8/layout/vList2"/>
    <dgm:cxn modelId="{A0658E2B-C3EF-4E00-9F2A-0A87FFF5C042}" type="presParOf" srcId="{11AC8B77-0083-44FE-86DF-481A74CCF8F3}" destId="{B59EB2AA-2BDB-40D9-8BF9-B4F6B248E8A1}" srcOrd="2" destOrd="0" presId="urn:microsoft.com/office/officeart/2005/8/layout/vList2"/>
    <dgm:cxn modelId="{FB34CF36-153A-4072-926A-B40AAD6084BE}" type="presParOf" srcId="{11AC8B77-0083-44FE-86DF-481A74CCF8F3}" destId="{AF130DC6-87CD-4227-B61B-08D3D43A0A63}" srcOrd="3" destOrd="0" presId="urn:microsoft.com/office/officeart/2005/8/layout/vList2"/>
    <dgm:cxn modelId="{28A6EA22-EA5A-4D2F-A27A-FA0B3CD0761D}" type="presParOf" srcId="{11AC8B77-0083-44FE-86DF-481A74CCF8F3}" destId="{FDB5FC41-9669-47EB-9EA7-98705E45F3D6}" srcOrd="4" destOrd="0" presId="urn:microsoft.com/office/officeart/2005/8/layout/vList2"/>
    <dgm:cxn modelId="{93FFFC76-E9F7-4A93-A0D2-9C9E59C66807}" type="presParOf" srcId="{11AC8B77-0083-44FE-86DF-481A74CCF8F3}" destId="{619F20CF-5071-4F7A-84CC-8648D3A613FC}" srcOrd="5" destOrd="0" presId="urn:microsoft.com/office/officeart/2005/8/layout/vList2"/>
    <dgm:cxn modelId="{C9EE447A-D82A-4C99-A2B3-64D57A70DA12}" type="presParOf" srcId="{11AC8B77-0083-44FE-86DF-481A74CCF8F3}" destId="{5DB6B9A1-27E7-4ED7-8382-5143C73ABEF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D624E-DD0F-4288-8956-197E36B459BC}">
      <dsp:nvSpPr>
        <dsp:cNvPr id="0" name=""/>
        <dsp:cNvSpPr/>
      </dsp:nvSpPr>
      <dsp:spPr>
        <a:xfrm>
          <a:off x="138546" y="17236"/>
          <a:ext cx="6348761" cy="871855"/>
        </a:xfrm>
        <a:prstGeom prst="rect">
          <a:avLst/>
        </a:prstGeom>
        <a:solidFill>
          <a:srgbClr val="343F52">
            <a:alpha val="9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l-G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Η Πολιτική της Ομοσπονδιακής Τράπεζας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8546" y="17236"/>
        <a:ext cx="6348761" cy="871855"/>
      </dsp:txXfrm>
    </dsp:sp>
    <dsp:sp modelId="{B59EB2AA-2BDB-40D9-8BF9-B4F6B248E8A1}">
      <dsp:nvSpPr>
        <dsp:cNvPr id="0" name=""/>
        <dsp:cNvSpPr/>
      </dsp:nvSpPr>
      <dsp:spPr>
        <a:xfrm>
          <a:off x="0" y="993262"/>
          <a:ext cx="6625855" cy="871855"/>
        </a:xfrm>
        <a:prstGeom prst="rect">
          <a:avLst/>
        </a:prstGeom>
        <a:solidFill>
          <a:srgbClr val="343F52">
            <a:alpha val="9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l-G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Ελλείματα ή Πλεονάσματα του Προϋπολογισμού της Ομοσπονδιακής Τράπεζας</a:t>
          </a:r>
          <a:endParaRPr lang="en-U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993262"/>
        <a:ext cx="6625855" cy="871855"/>
      </dsp:txXfrm>
    </dsp:sp>
    <dsp:sp modelId="{FDB5FC41-9669-47EB-9EA7-98705E45F3D6}">
      <dsp:nvSpPr>
        <dsp:cNvPr id="0" name=""/>
        <dsp:cNvSpPr/>
      </dsp:nvSpPr>
      <dsp:spPr>
        <a:xfrm>
          <a:off x="138546" y="2112308"/>
          <a:ext cx="6348761" cy="871855"/>
        </a:xfrm>
        <a:prstGeom prst="rect">
          <a:avLst/>
        </a:prstGeom>
        <a:solidFill>
          <a:srgbClr val="343F52">
            <a:alpha val="9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l-GR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Διεθνείς Παράγοντες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8546" y="2112308"/>
        <a:ext cx="6348761" cy="871855"/>
      </dsp:txXfrm>
    </dsp:sp>
    <dsp:sp modelId="{5DB6B9A1-27E7-4ED7-8382-5143C73ABEF1}">
      <dsp:nvSpPr>
        <dsp:cNvPr id="0" name=""/>
        <dsp:cNvSpPr/>
      </dsp:nvSpPr>
      <dsp:spPr>
        <a:xfrm>
          <a:off x="138546" y="3159844"/>
          <a:ext cx="6348761" cy="871855"/>
        </a:xfrm>
        <a:prstGeom prst="rect">
          <a:avLst/>
        </a:prstGeom>
        <a:solidFill>
          <a:srgbClr val="343F52">
            <a:alpha val="9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l-GR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Επίπεδο Επιχειρηματικής Δραστηριότητας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8546" y="3159844"/>
        <a:ext cx="6348761" cy="871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7B525-4170-42DD-80A2-44CF2C968635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A6331-6128-4BE5-B0B1-B34C16677F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E2E2D-417D-47A7-89BD-34F46F874444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14705-AF32-4D71-9FF6-531A2A9BF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14705-AF32-4D71-9FF6-531A2A9BF0C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3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JH_Section Header"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84848" y="2268076"/>
            <a:ext cx="3359150" cy="468774"/>
          </a:xfrm>
          <a:prstGeom prst="rect">
            <a:avLst/>
          </a:prstGeom>
          <a:solidFill>
            <a:srgbClr val="635F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204490"/>
            <a:ext cx="9144000" cy="954912"/>
          </a:xfrm>
          <a:prstGeom prst="rect">
            <a:avLst/>
          </a:prstGeom>
          <a:gradFill flip="none" rotWithShape="1">
            <a:gsLst>
              <a:gs pos="54000">
                <a:schemeClr val="bg2">
                  <a:lumMod val="50000"/>
                </a:schemeClr>
              </a:gs>
              <a:gs pos="4000">
                <a:schemeClr val="bg2">
                  <a:lumMod val="75000"/>
                  <a:alpha val="40000"/>
                </a:schemeClr>
              </a:gs>
              <a:gs pos="88000">
                <a:srgbClr val="545050"/>
              </a:gs>
              <a:gs pos="100000">
                <a:srgbClr val="545050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80467" y="1201772"/>
            <a:ext cx="4563531" cy="957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784846" y="2268076"/>
            <a:ext cx="3359152" cy="4687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Chapter number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50362"/>
            <a:ext cx="91439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2019 Cengage Learning. All Rights Reserved. May not be scanned, copied or duplicated, or posted to a publicly accessible website, in whole or in part.  </a:t>
            </a:r>
            <a:endParaRPr lang="en-US" sz="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170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JH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57676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1200"/>
              </a:spcAft>
              <a:buClr>
                <a:srgbClr val="343F52"/>
              </a:buClr>
              <a:buSzPct val="120000"/>
              <a:buFont typeface="Wingdings" panose="05000000000000000000" pitchFamily="2" charset="2"/>
              <a:buChar char="§"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0"/>
              </a:spcBef>
              <a:spcAft>
                <a:spcPts val="600"/>
              </a:spcAft>
              <a:buClr>
                <a:srgbClr val="343F52"/>
              </a:buClr>
              <a:buSzPct val="120000"/>
              <a:buFont typeface="Arial" panose="020B0604020202020204" pitchFamily="34" charset="0"/>
              <a:buChar char="•"/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rgbClr val="343F52"/>
              </a:buClr>
              <a:buFont typeface="Wingdings" panose="05000000000000000000" pitchFamily="2" charset="2"/>
              <a:buChar char="§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343F52"/>
              </a:buCl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rgbClr val="343F52"/>
              </a:buClr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092902"/>
            <a:ext cx="9144001" cy="120436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75000"/>
                </a:schemeClr>
              </a:gs>
              <a:gs pos="66000">
                <a:schemeClr val="bg2">
                  <a:lumMod val="75000"/>
                </a:schemeClr>
              </a:gs>
              <a:gs pos="82000">
                <a:schemeClr val="bg2">
                  <a:lumMod val="9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8261" y="222463"/>
            <a:ext cx="8827477" cy="6770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rgbClr val="4D5667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50362"/>
            <a:ext cx="91439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2019 Cengage Learning. All Rights Reserved. May not be scanned, copied or duplicated, or posted to a publicly accessible website, in whole or in part.  </a:t>
            </a:r>
            <a:endParaRPr lang="en-US" sz="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3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H_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92902"/>
            <a:ext cx="9144001" cy="120436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75000"/>
                </a:schemeClr>
              </a:gs>
              <a:gs pos="66000">
                <a:schemeClr val="bg2">
                  <a:lumMod val="75000"/>
                </a:schemeClr>
              </a:gs>
              <a:gs pos="82000">
                <a:schemeClr val="bg2">
                  <a:lumMod val="9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58261" y="222463"/>
            <a:ext cx="8827477" cy="67700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rgbClr val="4D5667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50362"/>
            <a:ext cx="91439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2019 Cengage Learning. All Rights Reserved. May not be scanned, copied or duplicated, or posted to a publicly accessible website, in whole or in part.  </a:t>
            </a:r>
            <a:endParaRPr lang="en-US" sz="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44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H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13239"/>
            <a:ext cx="9144001" cy="80082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60000">
                <a:schemeClr val="bg2">
                  <a:lumMod val="75000"/>
                  <a:alpha val="80000"/>
                </a:schemeClr>
              </a:gs>
              <a:gs pos="78000">
                <a:schemeClr val="bg2">
                  <a:lumMod val="75000"/>
                  <a:alpha val="80000"/>
                </a:schemeClr>
              </a:gs>
              <a:gs pos="100000">
                <a:srgbClr val="F5F5F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2875" y="454180"/>
            <a:ext cx="8858250" cy="71893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57676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600"/>
              </a:spcBef>
              <a:spcAft>
                <a:spcPts val="1200"/>
              </a:spcAft>
              <a:buClr>
                <a:srgbClr val="343F52"/>
              </a:buClr>
              <a:buSzPct val="120000"/>
              <a:buFont typeface="Wingdings" panose="05000000000000000000" pitchFamily="2" charset="2"/>
              <a:buChar char="§"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0"/>
              </a:spcBef>
              <a:spcAft>
                <a:spcPts val="600"/>
              </a:spcAft>
              <a:buClr>
                <a:srgbClr val="343F52"/>
              </a:buClr>
              <a:buSzPct val="120000"/>
              <a:buFont typeface="Arial" panose="020B0604020202020204" pitchFamily="34" charset="0"/>
              <a:buChar char="•"/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0"/>
              </a:spcBef>
              <a:spcAft>
                <a:spcPts val="600"/>
              </a:spcAft>
              <a:buClr>
                <a:srgbClr val="343F52"/>
              </a:buClr>
              <a:buFont typeface="Wingdings" panose="05000000000000000000" pitchFamily="2" charset="2"/>
              <a:buChar char="§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rgbClr val="343F52"/>
              </a:buCl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0"/>
              </a:spcBef>
              <a:spcAft>
                <a:spcPts val="600"/>
              </a:spcAft>
              <a:buClr>
                <a:srgbClr val="343F52"/>
              </a:buClr>
              <a:buFont typeface="Arial" panose="020B0604020202020204" pitchFamily="34" charset="0"/>
              <a:buChar char="•"/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650362"/>
            <a:ext cx="91439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2019 Cengage Learning. All Rights Reserved. May not be scanned, copied or duplicated, or posted to a publicly accessible website, in whole or in part.  </a:t>
            </a:r>
            <a:endParaRPr lang="en-US" sz="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6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H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229"/>
            <a:ext cx="9144000" cy="919740"/>
          </a:xfrm>
          <a:prstGeom prst="rect">
            <a:avLst/>
          </a:prstGeom>
          <a:solidFill>
            <a:srgbClr val="605E5E">
              <a:alpha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494749"/>
              </p:ext>
            </p:extLst>
          </p:nvPr>
        </p:nvGraphicFramePr>
        <p:xfrm>
          <a:off x="1050401" y="1989078"/>
          <a:ext cx="7075027" cy="252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8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164">
                <a:tc>
                  <a:txBody>
                    <a:bodyPr/>
                    <a:lstStyle/>
                    <a:p>
                      <a:endParaRPr lang="en-US" sz="800" b="1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605E5E"/>
                        </a:gs>
                        <a:gs pos="100000">
                          <a:srgbClr val="AFABAB"/>
                        </a:gs>
                        <a:gs pos="100000">
                          <a:srgbClr val="635F5F"/>
                        </a:gs>
                        <a:gs pos="100000">
                          <a:srgbClr val="635F5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605E5E"/>
                        </a:gs>
                        <a:gs pos="100000">
                          <a:srgbClr val="AFABAB"/>
                        </a:gs>
                        <a:gs pos="100000">
                          <a:srgbClr val="635F5F"/>
                        </a:gs>
                        <a:gs pos="100000">
                          <a:srgbClr val="635F5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164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605E5E"/>
                        </a:gs>
                        <a:gs pos="100000">
                          <a:srgbClr val="AFABAB"/>
                        </a:gs>
                        <a:gs pos="100000">
                          <a:srgbClr val="635F5F"/>
                        </a:gs>
                        <a:gs pos="100000">
                          <a:srgbClr val="635F5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605E5E"/>
                        </a:gs>
                        <a:gs pos="100000">
                          <a:srgbClr val="AFABAB"/>
                        </a:gs>
                        <a:gs pos="100000">
                          <a:srgbClr val="635F5F"/>
                        </a:gs>
                        <a:gs pos="100000">
                          <a:srgbClr val="635F5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164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605E5E"/>
                        </a:gs>
                        <a:gs pos="100000">
                          <a:srgbClr val="AFABAB"/>
                        </a:gs>
                        <a:gs pos="100000">
                          <a:srgbClr val="635F5F"/>
                        </a:gs>
                        <a:gs pos="100000">
                          <a:srgbClr val="635F5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605E5E"/>
                        </a:gs>
                        <a:gs pos="100000">
                          <a:srgbClr val="AFABAB"/>
                        </a:gs>
                        <a:gs pos="100000">
                          <a:srgbClr val="635F5F"/>
                        </a:gs>
                        <a:gs pos="100000">
                          <a:srgbClr val="635F5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164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605E5E"/>
                        </a:gs>
                        <a:gs pos="100000">
                          <a:srgbClr val="AFABAB"/>
                        </a:gs>
                        <a:gs pos="100000">
                          <a:srgbClr val="635F5F"/>
                        </a:gs>
                        <a:gs pos="100000">
                          <a:srgbClr val="635F5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605E5E"/>
                        </a:gs>
                        <a:gs pos="100000">
                          <a:srgbClr val="AFABAB"/>
                        </a:gs>
                        <a:gs pos="100000">
                          <a:srgbClr val="635F5F"/>
                        </a:gs>
                        <a:gs pos="100000">
                          <a:srgbClr val="635F5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7673" t="22272" r="37955" b="60850"/>
          <a:stretch/>
        </p:blipFill>
        <p:spPr>
          <a:xfrm>
            <a:off x="1159851" y="2116405"/>
            <a:ext cx="417884" cy="41788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7673" t="22272" r="37955" b="60850"/>
          <a:stretch/>
        </p:blipFill>
        <p:spPr>
          <a:xfrm>
            <a:off x="1159851" y="2734972"/>
            <a:ext cx="417884" cy="41788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7673" t="22272" r="37955" b="60850"/>
          <a:stretch/>
        </p:blipFill>
        <p:spPr>
          <a:xfrm>
            <a:off x="1151171" y="3987178"/>
            <a:ext cx="417884" cy="41788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37673" t="22272" r="37955" b="60850"/>
          <a:stretch/>
        </p:blipFill>
        <p:spPr>
          <a:xfrm>
            <a:off x="1154109" y="3364243"/>
            <a:ext cx="417884" cy="41788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75701" y="3382770"/>
            <a:ext cx="6246081" cy="419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687185" y="2733755"/>
            <a:ext cx="6246081" cy="419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675700" y="2095837"/>
            <a:ext cx="6246081" cy="419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1669825" y="3987178"/>
            <a:ext cx="6246081" cy="4191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57" y="485813"/>
            <a:ext cx="8818685" cy="79047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650362"/>
            <a:ext cx="91439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2019 Cengage Learning. All Rights Reserved. May not be scanned, copied or duplicated, or posted to a publicly accessible website, in whole or in part.  </a:t>
            </a:r>
            <a:endParaRPr lang="en-US" sz="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8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JH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650362"/>
            <a:ext cx="91439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2019 Cengage Learning. All Rights Reserved. May not be scanned, copied or duplicated, or posted to a publicly accessible website, in whole or in part.  </a:t>
            </a:r>
            <a:endParaRPr lang="en-US" sz="9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1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H_End Title">
    <p:bg>
      <p:bgPr>
        <a:blipFill dpi="0" rotWithShape="1">
          <a:blip r:embed="rId2" cstate="print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V="1">
            <a:off x="5071131" y="1503620"/>
            <a:ext cx="2743200" cy="0"/>
          </a:xfrm>
          <a:prstGeom prst="line">
            <a:avLst/>
          </a:prstGeom>
          <a:ln w="25400">
            <a:solidFill>
              <a:srgbClr val="343F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0" y="6098874"/>
            <a:ext cx="9144000" cy="586597"/>
          </a:xfrm>
          <a:prstGeom prst="rect">
            <a:avLst/>
          </a:prstGeom>
          <a:solidFill>
            <a:srgbClr val="343F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20621" y="1021141"/>
            <a:ext cx="3447288" cy="466344"/>
          </a:xfrm>
          <a:prstGeom prst="rect">
            <a:avLst/>
          </a:prstGeom>
        </p:spPr>
        <p:txBody>
          <a:bodyPr/>
          <a:lstStyle>
            <a:lvl1pPr algn="ctr">
              <a:defRPr sz="2400" baseline="0">
                <a:solidFill>
                  <a:srgbClr val="343F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End of Chapter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087731"/>
            <a:ext cx="9144000" cy="961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2019 Cengage Learning®. May not be scanned, copied or duplicated, or posted to a publicly accessible website, in whole or in part, except for use as permitted in a license distributed with a certain product or service or otherwise on a password-protected website or school-approved learning management system for classroom use.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Cover</a:t>
            </a:r>
            <a:r>
              <a:rPr lang="en-US" sz="6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image attribution: “Finance District” by Joan </a:t>
            </a:r>
            <a:r>
              <a:rPr lang="en-US" sz="6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Campderrós-i-Canas (adapted) </a:t>
            </a:r>
            <a:r>
              <a:rPr lang="en-US" sz="6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https://flic.kr/p/6iVMd5 </a:t>
            </a:r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1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73334"/>
            <a:ext cx="9144000" cy="184666"/>
          </a:xfrm>
          <a:prstGeom prst="rect">
            <a:avLst/>
          </a:prstGeom>
          <a:solidFill>
            <a:srgbClr val="343F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2982"/>
          </a:xfrm>
          <a:prstGeom prst="rect">
            <a:avLst/>
          </a:prstGeom>
          <a:solidFill>
            <a:srgbClr val="343F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087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0467" y="1201772"/>
            <a:ext cx="4957428" cy="957630"/>
          </a:xfrm>
        </p:spPr>
        <p:txBody>
          <a:bodyPr/>
          <a:lstStyle/>
          <a:p>
            <a:r>
              <a:rPr lang="el-GR" dirty="0"/>
              <a:t>Επιτόκια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Κεφάλαιο</a:t>
            </a:r>
            <a:r>
              <a:rPr lang="en-US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1417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Βήμα</a:t>
            </a:r>
            <a:r>
              <a:rPr lang="en-US" dirty="0"/>
              <a:t> 2: </a:t>
            </a:r>
            <a:r>
              <a:rPr lang="el-GR" dirty="0"/>
              <a:t>Βρείτε το κατάλληλο ασφάλιστρο κινδύνου ωριμότητας</a:t>
            </a:r>
            <a:r>
              <a:rPr lang="en-US" dirty="0"/>
              <a:t> (MRP).</a:t>
            </a:r>
            <a:r>
              <a:rPr lang="el-GR" dirty="0"/>
              <a:t>Για αυτό το παράδειγμα η ακόλουθη εξίσωση θα χρησιμοποιηθεί για την εύρεση του κατάλληλου ασφαλίστρου</a:t>
            </a:r>
            <a:r>
              <a:rPr lang="en-US" dirty="0"/>
              <a:t> </a:t>
            </a:r>
            <a:r>
              <a:rPr lang="el-GR" dirty="0"/>
              <a:t>κινδύνου ωριμότητας</a:t>
            </a:r>
            <a:r>
              <a:rPr lang="en-US" dirty="0"/>
              <a:t> 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Κατασκευή της Καμπύλης Απόδοσης</a:t>
            </a:r>
            <a:r>
              <a:rPr lang="en-US" dirty="0"/>
              <a:t>: </a:t>
            </a:r>
            <a:r>
              <a:rPr lang="el-GR" dirty="0"/>
              <a:t>Κίνδυνος Ωρίμανσης</a:t>
            </a:r>
            <a:endParaRPr lang="en-US" dirty="0"/>
          </a:p>
        </p:txBody>
      </p:sp>
      <p:sp>
        <p:nvSpPr>
          <p:cNvPr id="4" name="Rectangle 3" descr=" Formula for calculating maturity risk premium (MRP)."/>
          <p:cNvSpPr/>
          <p:nvPr/>
        </p:nvSpPr>
        <p:spPr>
          <a:xfrm>
            <a:off x="2539496" y="3365361"/>
            <a:ext cx="40650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MRP</a:t>
            </a:r>
            <a:r>
              <a:rPr lang="en-US" sz="2800" baseline="-25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0</a:t>
            </a:r>
            <a:r>
              <a:rPr lang="el-G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1% (t – 1)</a:t>
            </a:r>
          </a:p>
        </p:txBody>
      </p:sp>
    </p:spTree>
    <p:extLst>
      <p:ext uri="{BB962C8B-B14F-4D97-AF65-F5344CB8AC3E}">
        <p14:creationId xmlns:p14="http://schemas.microsoft.com/office/powerpoint/2010/main" val="13512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Χρησιμοποιώντας τις δεδομένες εξισώσεις</a:t>
            </a:r>
            <a:r>
              <a:rPr lang="en-US" dirty="0"/>
              <a:t>:</a:t>
            </a:r>
          </a:p>
          <a:p>
            <a:pPr>
              <a:buNone/>
            </a:pPr>
            <a:r>
              <a:rPr lang="el-GR" dirty="0"/>
              <a:t>    </a:t>
            </a:r>
            <a:r>
              <a:rPr lang="en-US" dirty="0"/>
              <a:t> </a:t>
            </a:r>
            <a:r>
              <a:rPr lang="el-GR" dirty="0"/>
              <a:t> </a:t>
            </a:r>
            <a:r>
              <a:rPr lang="en-US" dirty="0"/>
              <a:t>MRP</a:t>
            </a:r>
            <a:r>
              <a:rPr lang="en-US" baseline="-25000" dirty="0"/>
              <a:t>1 </a:t>
            </a:r>
            <a:r>
              <a:rPr lang="en-US" dirty="0"/>
              <a:t>=0,1%(1-1)=0,0%</a:t>
            </a:r>
          </a:p>
          <a:p>
            <a:pPr>
              <a:buNone/>
            </a:pPr>
            <a:r>
              <a:rPr lang="en-US" dirty="0"/>
              <a:t>      MRP</a:t>
            </a:r>
            <a:r>
              <a:rPr lang="en-US" baseline="-25000" dirty="0"/>
              <a:t>10</a:t>
            </a:r>
            <a:r>
              <a:rPr lang="en-US" dirty="0"/>
              <a:t>=0,1%(10-1)=0,9% </a:t>
            </a:r>
          </a:p>
          <a:p>
            <a:pPr>
              <a:buNone/>
            </a:pPr>
            <a:r>
              <a:rPr lang="en-US" dirty="0"/>
              <a:t>      MRP</a:t>
            </a:r>
            <a:r>
              <a:rPr lang="en-US" baseline="-25000" dirty="0"/>
              <a:t>20</a:t>
            </a:r>
            <a:r>
              <a:rPr lang="en-US" dirty="0"/>
              <a:t>=0,1%(20-1)=1,9%</a:t>
            </a:r>
          </a:p>
          <a:p>
            <a:endParaRPr lang="en-US" dirty="0"/>
          </a:p>
          <a:p>
            <a:r>
              <a:rPr lang="el-GR" dirty="0"/>
              <a:t>Παρατηρήσατε ότι επειδή η εξίσωση είναι γραμμική,το ασφάλιστρο κινδύνου ωριμότητας καθώς ο χρόνος μέχρι τη λήξη αυξάνεται,όπως θα έπρεπε</a:t>
            </a:r>
            <a:r>
              <a:rPr lang="en-US" dirty="0"/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Κατασκευή της Καμπύλης Απόδοσης</a:t>
            </a:r>
            <a:r>
              <a:rPr lang="en-US" dirty="0"/>
              <a:t>: </a:t>
            </a:r>
            <a:r>
              <a:rPr lang="el-GR" dirty="0"/>
              <a:t>Κίνδυνος Ωρίμανσης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l-GR" dirty="0"/>
              <a:t>Βήμα</a:t>
            </a:r>
            <a:r>
              <a:rPr lang="en-US" dirty="0"/>
              <a:t> 3: </a:t>
            </a:r>
            <a:r>
              <a:rPr lang="el-GR" dirty="0"/>
              <a:t>Προσθέσατε τα ασφάλιστρα στο</a:t>
            </a:r>
            <a:r>
              <a:rPr lang="en-US" dirty="0"/>
              <a:t> r*.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dirty="0"/>
              <a:t>		</a:t>
            </a:r>
            <a:r>
              <a:rPr lang="en-US" dirty="0" err="1"/>
              <a:t>r</a:t>
            </a:r>
            <a:r>
              <a:rPr lang="en-US" baseline="-25000" dirty="0" err="1"/>
              <a:t>RF</a:t>
            </a:r>
            <a:r>
              <a:rPr lang="en-US" baseline="-25000" dirty="0"/>
              <a:t>, </a:t>
            </a:r>
            <a:r>
              <a:rPr lang="en-US" baseline="-30000" dirty="0"/>
              <a:t>t</a:t>
            </a:r>
            <a:r>
              <a:rPr lang="en-US" dirty="0"/>
              <a:t> = r* + </a:t>
            </a:r>
            <a:r>
              <a:rPr lang="en-US" dirty="0" err="1"/>
              <a:t>IP</a:t>
            </a:r>
            <a:r>
              <a:rPr lang="en-US" baseline="-25000" dirty="0" err="1"/>
              <a:t>t</a:t>
            </a:r>
            <a:r>
              <a:rPr lang="en-US" dirty="0"/>
              <a:t> + </a:t>
            </a:r>
            <a:r>
              <a:rPr lang="en-US" dirty="0" err="1"/>
              <a:t>MRP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l-GR" dirty="0"/>
              <a:t>Υποθέτουμε</a:t>
            </a:r>
            <a:r>
              <a:rPr lang="en-US" dirty="0"/>
              <a:t> r* = 3%,</a:t>
            </a:r>
          </a:p>
          <a:p>
            <a:pPr>
              <a:spcAft>
                <a:spcPts val="1800"/>
              </a:spcAft>
              <a:buNone/>
            </a:pPr>
            <a:r>
              <a:rPr lang="el-GR" dirty="0"/>
              <a:t>    </a:t>
            </a:r>
            <a:r>
              <a:rPr lang="en-US" dirty="0"/>
              <a:t>r</a:t>
            </a:r>
            <a:r>
              <a:rPr lang="en-US" baseline="-25000" dirty="0"/>
              <a:t>RF,1</a:t>
            </a:r>
            <a:r>
              <a:rPr lang="en-US" dirty="0"/>
              <a:t> =3%+5%+0,0%=8,0%</a:t>
            </a:r>
          </a:p>
          <a:p>
            <a:pPr>
              <a:spcAft>
                <a:spcPts val="1800"/>
              </a:spcAft>
              <a:buNone/>
            </a:pPr>
            <a:r>
              <a:rPr lang="en-US" dirty="0"/>
              <a:t>    r</a:t>
            </a:r>
            <a:r>
              <a:rPr lang="en-US" baseline="-25000" dirty="0"/>
              <a:t>RF,10</a:t>
            </a:r>
            <a:r>
              <a:rPr lang="en-US" dirty="0"/>
              <a:t>=3%+7,5%+0,9%=11,4%</a:t>
            </a:r>
          </a:p>
          <a:p>
            <a:pPr>
              <a:spcAft>
                <a:spcPts val="1800"/>
              </a:spcAft>
              <a:buNone/>
            </a:pPr>
            <a:r>
              <a:rPr lang="en-US" dirty="0"/>
              <a:t>    r</a:t>
            </a:r>
            <a:r>
              <a:rPr lang="en-US" baseline="-25000" dirty="0"/>
              <a:t>RF,20</a:t>
            </a:r>
            <a:r>
              <a:rPr lang="en-US" dirty="0"/>
              <a:t>=3%+7,75%+1,9%=12,65%</a:t>
            </a:r>
          </a:p>
          <a:p>
            <a:pPr marL="0" indent="0">
              <a:spcAft>
                <a:spcPts val="1800"/>
              </a:spcAft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Προσθέσατε τα</a:t>
            </a:r>
            <a:r>
              <a:rPr lang="en-US" dirty="0"/>
              <a:t> IPs </a:t>
            </a:r>
            <a:r>
              <a:rPr lang="el-GR" dirty="0"/>
              <a:t>και</a:t>
            </a:r>
            <a:r>
              <a:rPr lang="en-US" dirty="0"/>
              <a:t> MRPs </a:t>
            </a:r>
            <a:r>
              <a:rPr lang="el-GR" dirty="0"/>
              <a:t>στο</a:t>
            </a:r>
            <a:r>
              <a:rPr lang="en-US" dirty="0"/>
              <a:t> r* </a:t>
            </a:r>
            <a:r>
              <a:rPr lang="el-GR" dirty="0"/>
              <a:t>για να βρείτε τις κατάλληλες ονομαστικές τιμές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8861" y="1960529"/>
            <a:ext cx="3864207" cy="4576763"/>
          </a:xfrm>
        </p:spPr>
        <p:txBody>
          <a:bodyPr/>
          <a:lstStyle/>
          <a:p>
            <a:pPr>
              <a:spcAft>
                <a:spcPts val="2400"/>
              </a:spcAft>
              <a:buNone/>
            </a:pPr>
            <a:r>
              <a:rPr lang="en-US" dirty="0"/>
              <a:t>.</a:t>
            </a:r>
            <a:r>
              <a:rPr lang="el-GR" dirty="0"/>
              <a:t> </a:t>
            </a:r>
            <a:r>
              <a:rPr lang="el-GR" sz="2000" dirty="0"/>
              <a:t>Καμπύλη απόδοσης με κλίση προς τα πάνω</a:t>
            </a:r>
            <a:endParaRPr lang="en-US" sz="2000" dirty="0"/>
          </a:p>
          <a:p>
            <a:pPr>
              <a:spcAft>
                <a:spcPts val="2400"/>
              </a:spcAft>
            </a:pPr>
            <a:r>
              <a:rPr lang="el-GR" sz="2000" dirty="0"/>
              <a:t>Ανοδική κλίση λόγω αύξησης του αναμενόμενου πληθωρισμού και αύξησης του ασφαλίστρου κινδύνου ωρίμανσης</a:t>
            </a:r>
            <a:r>
              <a:rPr lang="en-US" sz="2000" dirty="0"/>
              <a:t>.</a:t>
            </a:r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Υποθετική Καμπύλη Απόδοσης</a:t>
            </a:r>
            <a:endParaRPr lang="en-US" dirty="0"/>
          </a:p>
        </p:txBody>
      </p:sp>
      <p:grpSp>
        <p:nvGrpSpPr>
          <p:cNvPr id="4" name="Group 37" descr="A colorful graph illustrating an upward-sloping yield curve. "/>
          <p:cNvGrpSpPr>
            <a:grpSpLocks/>
          </p:cNvGrpSpPr>
          <p:nvPr/>
        </p:nvGrpSpPr>
        <p:grpSpPr bwMode="auto">
          <a:xfrm>
            <a:off x="228599" y="1628335"/>
            <a:ext cx="5539479" cy="4149753"/>
            <a:chOff x="336119" y="2114550"/>
            <a:chExt cx="5539766" cy="4150041"/>
          </a:xfrm>
        </p:grpSpPr>
        <p:sp>
          <p:nvSpPr>
            <p:cNvPr id="5" name="Arc 31"/>
            <p:cNvSpPr>
              <a:spLocks/>
            </p:cNvSpPr>
            <p:nvPr/>
          </p:nvSpPr>
          <p:spPr bwMode="auto">
            <a:xfrm rot="10800000" flipV="1">
              <a:off x="967977" y="3111569"/>
              <a:ext cx="3556185" cy="1190708"/>
            </a:xfrm>
            <a:custGeom>
              <a:avLst/>
              <a:gdLst>
                <a:gd name="T0" fmla="*/ 0 w 21734"/>
                <a:gd name="T1" fmla="*/ 0 h 21600"/>
                <a:gd name="T2" fmla="*/ 0 w 21734"/>
                <a:gd name="T3" fmla="*/ 0 h 21600"/>
                <a:gd name="T4" fmla="*/ 0 w 21734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34"/>
                <a:gd name="T10" fmla="*/ 0 h 21600"/>
                <a:gd name="T11" fmla="*/ 21734 w 2173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34" h="21600" fill="none" extrusionOk="0">
                  <a:moveTo>
                    <a:pt x="0" y="0"/>
                  </a:moveTo>
                  <a:cubicBezTo>
                    <a:pt x="44" y="0"/>
                    <a:pt x="89" y="-1"/>
                    <a:pt x="134" y="0"/>
                  </a:cubicBezTo>
                  <a:cubicBezTo>
                    <a:pt x="12063" y="0"/>
                    <a:pt x="21734" y="9670"/>
                    <a:pt x="21734" y="21600"/>
                  </a:cubicBezTo>
                </a:path>
                <a:path w="21734" h="21600" stroke="0" extrusionOk="0">
                  <a:moveTo>
                    <a:pt x="0" y="0"/>
                  </a:moveTo>
                  <a:cubicBezTo>
                    <a:pt x="44" y="0"/>
                    <a:pt x="89" y="-1"/>
                    <a:pt x="134" y="0"/>
                  </a:cubicBezTo>
                  <a:cubicBezTo>
                    <a:pt x="12063" y="0"/>
                    <a:pt x="21734" y="9670"/>
                    <a:pt x="21734" y="21600"/>
                  </a:cubicBezTo>
                  <a:lnTo>
                    <a:pt x="134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508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35"/>
            <p:cNvSpPr>
              <a:spLocks/>
            </p:cNvSpPr>
            <p:nvPr/>
          </p:nvSpPr>
          <p:spPr bwMode="auto">
            <a:xfrm>
              <a:off x="953689" y="3441792"/>
              <a:ext cx="3586348" cy="1665404"/>
            </a:xfrm>
            <a:custGeom>
              <a:avLst/>
              <a:gdLst>
                <a:gd name="T0" fmla="*/ 0 w 2640"/>
                <a:gd name="T1" fmla="*/ 1056 h 1056"/>
                <a:gd name="T2" fmla="*/ 1010 w 2640"/>
                <a:gd name="T3" fmla="*/ 1056 h 1056"/>
                <a:gd name="T4" fmla="*/ 1010 w 2640"/>
                <a:gd name="T5" fmla="*/ 0 h 1056"/>
                <a:gd name="T6" fmla="*/ 900 w 2640"/>
                <a:gd name="T7" fmla="*/ 0 h 1056"/>
                <a:gd name="T8" fmla="*/ 828 w 2640"/>
                <a:gd name="T9" fmla="*/ 0 h 1056"/>
                <a:gd name="T10" fmla="*/ 588 w 2640"/>
                <a:gd name="T11" fmla="*/ 48 h 1056"/>
                <a:gd name="T12" fmla="*/ 441 w 2640"/>
                <a:gd name="T13" fmla="*/ 96 h 1056"/>
                <a:gd name="T14" fmla="*/ 331 w 2640"/>
                <a:gd name="T15" fmla="*/ 144 h 1056"/>
                <a:gd name="T16" fmla="*/ 257 w 2640"/>
                <a:gd name="T17" fmla="*/ 192 h 1056"/>
                <a:gd name="T18" fmla="*/ 185 w 2640"/>
                <a:gd name="T19" fmla="*/ 240 h 1056"/>
                <a:gd name="T20" fmla="*/ 129 w 2640"/>
                <a:gd name="T21" fmla="*/ 288 h 1056"/>
                <a:gd name="T22" fmla="*/ 91 w 2640"/>
                <a:gd name="T23" fmla="*/ 336 h 1056"/>
                <a:gd name="T24" fmla="*/ 55 w 2640"/>
                <a:gd name="T25" fmla="*/ 384 h 1056"/>
                <a:gd name="T26" fmla="*/ 19 w 2640"/>
                <a:gd name="T27" fmla="*/ 480 h 1056"/>
                <a:gd name="T28" fmla="*/ 0 w 2640"/>
                <a:gd name="T29" fmla="*/ 576 h 1056"/>
                <a:gd name="T30" fmla="*/ 0 w 2640"/>
                <a:gd name="T31" fmla="*/ 1056 h 10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40"/>
                <a:gd name="T49" fmla="*/ 0 h 1056"/>
                <a:gd name="T50" fmla="*/ 2640 w 2640"/>
                <a:gd name="T51" fmla="*/ 1056 h 10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40" h="1056">
                  <a:moveTo>
                    <a:pt x="0" y="1056"/>
                  </a:moveTo>
                  <a:lnTo>
                    <a:pt x="2640" y="1056"/>
                  </a:lnTo>
                  <a:lnTo>
                    <a:pt x="2640" y="0"/>
                  </a:lnTo>
                  <a:lnTo>
                    <a:pt x="2352" y="0"/>
                  </a:lnTo>
                  <a:lnTo>
                    <a:pt x="2160" y="0"/>
                  </a:lnTo>
                  <a:lnTo>
                    <a:pt x="1536" y="48"/>
                  </a:lnTo>
                  <a:lnTo>
                    <a:pt x="1152" y="96"/>
                  </a:lnTo>
                  <a:lnTo>
                    <a:pt x="864" y="144"/>
                  </a:lnTo>
                  <a:lnTo>
                    <a:pt x="672" y="192"/>
                  </a:lnTo>
                  <a:lnTo>
                    <a:pt x="480" y="240"/>
                  </a:lnTo>
                  <a:lnTo>
                    <a:pt x="336" y="288"/>
                  </a:lnTo>
                  <a:lnTo>
                    <a:pt x="240" y="336"/>
                  </a:lnTo>
                  <a:lnTo>
                    <a:pt x="144" y="384"/>
                  </a:lnTo>
                  <a:lnTo>
                    <a:pt x="48" y="480"/>
                  </a:lnTo>
                  <a:lnTo>
                    <a:pt x="0" y="576"/>
                  </a:lnTo>
                  <a:lnTo>
                    <a:pt x="0" y="105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  <a:tileRect/>
            </a:gradFill>
            <a:ln w="508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983853" y="5115133"/>
              <a:ext cx="3549834" cy="696961"/>
            </a:xfrm>
            <a:prstGeom prst="rect">
              <a:avLst/>
            </a:prstGeom>
            <a:gradFill flip="none" rotWithShape="1">
              <a:gsLst>
                <a:gs pos="4600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2700000" scaled="0"/>
              <a:tileRect/>
            </a:gradFill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4564561" y="5400996"/>
              <a:ext cx="1311324" cy="536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l-GR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Έτη μέχρι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l-GR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τη λήξη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V="1">
              <a:off x="2856289" y="5736118"/>
              <a:ext cx="1462" cy="740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Box 27"/>
            <p:cNvSpPr txBox="1">
              <a:spLocks noChangeArrowheads="1"/>
            </p:cNvSpPr>
            <p:nvPr/>
          </p:nvSpPr>
          <p:spPr bwMode="auto">
            <a:xfrm>
              <a:off x="1882327" y="5206945"/>
              <a:ext cx="2272278" cy="784884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Πραγματικό επιτόκιο</a:t>
              </a:r>
            </a:p>
            <a:p>
              <a:pPr algn="ctr" eaLnBrk="0" hangingPunct="0">
                <a:spcBef>
                  <a:spcPct val="50000"/>
                </a:spcBef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28"/>
            <p:cNvSpPr>
              <a:spLocks noChangeShapeType="1"/>
            </p:cNvSpPr>
            <p:nvPr/>
          </p:nvSpPr>
          <p:spPr bwMode="auto">
            <a:xfrm>
              <a:off x="983853" y="5107196"/>
              <a:ext cx="3549834" cy="0"/>
            </a:xfrm>
            <a:prstGeom prst="line">
              <a:avLst/>
            </a:prstGeom>
            <a:noFill/>
            <a:ln w="50800">
              <a:solidFill>
                <a:schemeClr val="accent6">
                  <a:lumMod val="75000"/>
                </a:schemeClr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V="1">
              <a:off x="4533851" y="5736118"/>
              <a:ext cx="1462" cy="740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580882" y="5612042"/>
              <a:ext cx="328633" cy="40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580882" y="4621962"/>
              <a:ext cx="328633" cy="40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449263" y="3612765"/>
              <a:ext cx="471307" cy="40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449263" y="2613160"/>
              <a:ext cx="471307" cy="40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1026137" y="5863811"/>
              <a:ext cx="328633" cy="40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336119" y="2114550"/>
              <a:ext cx="1841947" cy="339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l-GR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Επιτόκιο</a:t>
              </a:r>
              <a:r>
                <a: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(%)</a:t>
              </a: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955940" y="2810217"/>
              <a:ext cx="687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>
              <a:off x="955940" y="3810342"/>
              <a:ext cx="687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32"/>
            <p:cNvSpPr txBox="1">
              <a:spLocks noChangeArrowheads="1"/>
            </p:cNvSpPr>
            <p:nvPr/>
          </p:nvSpPr>
          <p:spPr bwMode="auto">
            <a:xfrm>
              <a:off x="1477591" y="2633699"/>
              <a:ext cx="3134226" cy="36935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l-GR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Ασφάλιστρο κινδ.ωριμότητας</a:t>
              </a:r>
              <a:endPara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auto">
            <a:xfrm>
              <a:off x="3773383" y="2988356"/>
              <a:ext cx="444581" cy="378349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953804" y="4763445"/>
              <a:ext cx="687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Arc 36"/>
            <p:cNvSpPr>
              <a:spLocks/>
            </p:cNvSpPr>
            <p:nvPr/>
          </p:nvSpPr>
          <p:spPr bwMode="auto">
            <a:xfrm rot="10800000" flipV="1">
              <a:off x="953804" y="3442375"/>
              <a:ext cx="3580047" cy="9080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008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Box 37"/>
            <p:cNvSpPr txBox="1">
              <a:spLocks noChangeArrowheads="1"/>
            </p:cNvSpPr>
            <p:nvPr/>
          </p:nvSpPr>
          <p:spPr bwMode="auto">
            <a:xfrm>
              <a:off x="1887826" y="3693562"/>
              <a:ext cx="3257792" cy="369358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Ασφαλιστρο κιν.πληθωρισμού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>
              <a:off x="953804" y="5811788"/>
              <a:ext cx="3650244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953804" y="2709324"/>
              <a:ext cx="0" cy="310246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955940" y="4810467"/>
              <a:ext cx="687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 flipV="1">
              <a:off x="1178726" y="5736118"/>
              <a:ext cx="1462" cy="7409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2626337" y="5863811"/>
              <a:ext cx="471307" cy="40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4302737" y="5863811"/>
              <a:ext cx="471307" cy="40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7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  <a:defRPr/>
            </a:pPr>
            <a:r>
              <a:rPr lang="el-GR" sz="2000" dirty="0"/>
              <a:t>Οι καμπύλες εταιρικής απόδοσης είναι υψηλότερες από αυτές των τίτλων του Δημοσίου άν και δεν είναι απαραίτητα παράλληλες με τις καμπύλες του Δημοσίου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  <a:defRPr/>
            </a:pPr>
            <a:r>
              <a:rPr lang="el-GR" sz="2000" dirty="0"/>
              <a:t>Η διαφορά μεταξύ των καμπυλών απόδοσης εταιρικών και δημοσίων κεφαλαίων διευρύνεται καθώς η βαθμολογία εταιρικών ομολόγων μειώνεται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  <a:defRPr/>
            </a:pPr>
            <a:r>
              <a:rPr lang="el-GR" sz="2000" dirty="0"/>
              <a:t>Δεδομένου ότι οι εταιρικές αποδόσεις περιλαμβάνουν ένα προεπιλεγμένο ασφάλιστρο κινδύνου (</a:t>
            </a:r>
            <a:r>
              <a:rPr lang="en-US" sz="2000" dirty="0"/>
              <a:t>DRP)</a:t>
            </a:r>
            <a:r>
              <a:rPr lang="el-GR" sz="2000" dirty="0"/>
              <a:t> και ένα ασφάλιστρο ρευστότητας (</a:t>
            </a:r>
            <a:r>
              <a:rPr lang="en-US" sz="2000" dirty="0"/>
              <a:t>LP)</a:t>
            </a:r>
            <a:r>
              <a:rPr lang="el-GR" sz="2000" dirty="0"/>
              <a:t> το </a:t>
            </a:r>
            <a:r>
              <a:rPr lang="en-US" sz="2000" dirty="0"/>
              <a:t>spread</a:t>
            </a:r>
            <a:r>
              <a:rPr lang="el-GR" sz="2000" dirty="0"/>
              <a:t> απόδοσης των εταιρικών ομολόγων μπορεί να υπολογισθεί ώς</a:t>
            </a:r>
            <a:r>
              <a:rPr lang="en-US" sz="2000" dirty="0"/>
              <a:t>:</a:t>
            </a:r>
            <a:endParaRPr lang="el-GR" sz="2000" dirty="0"/>
          </a:p>
          <a:p>
            <a:pPr>
              <a:spcBef>
                <a:spcPct val="0"/>
              </a:spcBef>
              <a:spcAft>
                <a:spcPts val="1800"/>
              </a:spcAft>
              <a:defRPr/>
            </a:pPr>
            <a:r>
              <a:rPr lang="el-GR" sz="1600" dirty="0"/>
              <a:t> </a:t>
            </a:r>
            <a:r>
              <a:rPr lang="en-US" sz="1600" dirty="0"/>
              <a:t>Spread</a:t>
            </a:r>
            <a:r>
              <a:rPr lang="el-GR" sz="1600" dirty="0"/>
              <a:t> απόδοσης   = απόδοση εταιρικών – απόδοση κρατικών </a:t>
            </a:r>
          </a:p>
          <a:p>
            <a:pPr marL="342900" indent="-342900">
              <a:spcBef>
                <a:spcPct val="0"/>
              </a:spcBef>
              <a:spcAft>
                <a:spcPts val="1800"/>
              </a:spcAft>
              <a:buNone/>
              <a:defRPr/>
            </a:pPr>
            <a:r>
              <a:rPr lang="el-GR" sz="1600" dirty="0"/>
              <a:t>    εταιρικών ομολόγων    ομολόγων                ομολόγων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/>
              <a:t>Σχέση Μεταξύ της Καμπύλης Απόδοσης Κρατικών Ομολόγων και των Καμπυλών Απόδοσης για Εταιρικά Θέματα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265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</a:t>
            </a:r>
            <a:r>
              <a:rPr lang="el-GR" sz="2400" dirty="0"/>
              <a:t>πεξήγηση της Σχέσης Μεταξύ των Εταιρικών Καμπυλών και των Χρηματοοικονομικών Καμπυλών Απόδοσης</a:t>
            </a:r>
            <a:endParaRPr lang="en-US" sz="2400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C3F6D21C-62DA-4C3F-8F70-B3AD16054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73" y="1209821"/>
            <a:ext cx="4617652" cy="547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3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  <a:defRPr/>
            </a:pPr>
            <a:r>
              <a:rPr lang="el-GR" dirty="0"/>
              <a:t>Η θεωρία των καθαρών προσδοκιών υποστηρίζει ότι το σχήμα της καμπύλης απόδοσης εξαρτάται από τις προσδοκίες των επενδυτών αναφορικά με τα μελλοντικά επιτόκια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spcAft>
                <a:spcPts val="2400"/>
              </a:spcAft>
              <a:defRPr/>
            </a:pPr>
            <a:r>
              <a:rPr lang="el-GR" dirty="0"/>
              <a:t>Εάν τα επιτόκια αναμένεται να αυξηθούν,τότε τα μακροπρόθεσμα επιτόκια θα είναι υψηλότερα από τα βραχυπρόθεσμα επιτόκια</a:t>
            </a:r>
            <a:r>
              <a:rPr lang="en-US" dirty="0"/>
              <a:t>.</a:t>
            </a:r>
            <a:r>
              <a:rPr lang="el-GR" dirty="0"/>
              <a:t>Έτσι η καμπύλη απόδοσης μπορεί να κλίνει προς τα πάνω ή ακόμη και προς τα κάτω.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Θεωρία των Καθαρών Προσδοκιών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  <a:defRPr/>
            </a:pPr>
            <a:r>
              <a:rPr lang="el-GR" dirty="0"/>
              <a:t>Υποθέτει ότι το ασφάλιστρο κινδύνου ωρίμανσης για τα Κρατικά ομόλογα είναι μηδέν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spcAft>
                <a:spcPts val="2400"/>
              </a:spcAft>
              <a:defRPr/>
            </a:pPr>
            <a:r>
              <a:rPr lang="el-GR" dirty="0"/>
              <a:t>Τα μακροπρόθεσμα επιτόκια είναι ένας μέσος των τρεχόντων και μελλοντικών βραχυπροθέσμων επιτοκίων</a:t>
            </a:r>
            <a:r>
              <a:rPr lang="en-US" dirty="0"/>
              <a:t>.</a:t>
            </a:r>
          </a:p>
          <a:p>
            <a:pPr>
              <a:spcAft>
                <a:spcPts val="2400"/>
              </a:spcAft>
            </a:pPr>
            <a:r>
              <a:rPr lang="el-GR" dirty="0"/>
              <a:t>Εάν η θεωρία των καθαρών προσδοκιών είναι σωστή,μπορείτε να χρησιμοποιήσετε τη καμπύλη απόδοσης για να «υποχωρήσετε»τα αναμενόμενα μελλοντικά επιτόκια.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Προϋποθέσεις Καθαρών Προσδοκιών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l-GR" dirty="0"/>
              <a:t>Εάν ισχύει η θεωρία των καθαρών προσδοκιών τί θα αναμένει η αγορά ότι θα είναι το επιτόκιο των μονοετών τίτλων σε ένα έτος από σήμερα</a:t>
            </a:r>
            <a:r>
              <a:rPr lang="en-US" dirty="0"/>
              <a:t>;</a:t>
            </a:r>
            <a:r>
              <a:rPr lang="el-GR" dirty="0"/>
              <a:t>Το επιτόκιο των 3-ετών τίτλων σε δύο έτη από σήμερα</a:t>
            </a:r>
            <a:r>
              <a:rPr lang="en-US" dirty="0"/>
              <a:t>;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Ενα Παράδειγμα</a:t>
            </a:r>
            <a:r>
              <a:rPr lang="en-US" dirty="0"/>
              <a:t>: </a:t>
            </a:r>
            <a:r>
              <a:rPr lang="el-GR" dirty="0"/>
              <a:t>Παρατηρημένα Ποσοστά Δημοσίου και Καθαρές Προσδοκίες</a:t>
            </a:r>
            <a:endParaRPr lang="en-US" dirty="0"/>
          </a:p>
        </p:txBody>
      </p:sp>
      <p:graphicFrame>
        <p:nvGraphicFramePr>
          <p:cNvPr id="4" name="Table 3" descr="Table comparing maturity values and yield values. 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309687"/>
              </p:ext>
            </p:extLst>
          </p:nvPr>
        </p:nvGraphicFramePr>
        <p:xfrm>
          <a:off x="3354308" y="1271016"/>
          <a:ext cx="2435382" cy="3023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976"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Maturity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76">
                <a:tc>
                  <a:txBody>
                    <a:bodyPr/>
                    <a:lstStyle/>
                    <a:p>
                      <a:r>
                        <a:rPr lang="en-US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year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l-GR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7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years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l-GR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7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years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l-GR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97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years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l-GR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976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years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l-GR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1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defTabSz="279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tabLst>
                <a:tab pos="1193800" algn="l"/>
                <a:tab pos="2347913" algn="l"/>
              </a:tabLst>
              <a:defRPr/>
            </a:pPr>
            <a:endParaRPr lang="en-US" dirty="0">
              <a:cs typeface="Arial" charset="0"/>
            </a:endParaRPr>
          </a:p>
          <a:p>
            <a:pPr defTabSz="279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tabLst>
                <a:tab pos="1193800" algn="l"/>
                <a:tab pos="2347913" algn="l"/>
              </a:tabLst>
              <a:defRPr/>
            </a:pPr>
            <a:endParaRPr lang="en-US" dirty="0">
              <a:cs typeface="Arial" charset="0"/>
            </a:endParaRPr>
          </a:p>
          <a:p>
            <a:pPr defTabSz="279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tabLst>
                <a:tab pos="1193800" algn="l"/>
                <a:tab pos="2347913" algn="l"/>
              </a:tabLst>
              <a:defRPr/>
            </a:pPr>
            <a:endParaRPr lang="en-US" dirty="0">
              <a:cs typeface="Arial" charset="0"/>
            </a:endParaRPr>
          </a:p>
          <a:p>
            <a:pPr defTabSz="279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tabLst>
                <a:tab pos="1193800" algn="l"/>
                <a:tab pos="2347913" algn="l"/>
              </a:tabLst>
              <a:defRPr/>
            </a:pPr>
            <a:endParaRPr lang="en-US" dirty="0">
              <a:cs typeface="Arial" charset="0"/>
            </a:endParaRPr>
          </a:p>
          <a:p>
            <a:pPr defTabSz="279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tabLst>
                <a:tab pos="1193800" algn="l"/>
                <a:tab pos="2347913" algn="l"/>
              </a:tabLst>
              <a:defRPr/>
            </a:pPr>
            <a:endParaRPr lang="en-US" dirty="0">
              <a:cs typeface="Arial" charset="0"/>
            </a:endParaRPr>
          </a:p>
          <a:p>
            <a:pPr defTabSz="279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tabLst>
                <a:tab pos="1193800" algn="l"/>
                <a:tab pos="2347913" algn="l"/>
              </a:tabLst>
              <a:defRPr/>
            </a:pPr>
            <a:r>
              <a:rPr lang="el-GR" dirty="0">
                <a:cs typeface="Arial" charset="0"/>
              </a:rPr>
              <a:t>Η Θεωρία των κθαρών προσδοκιών λέει ότι οι μονοετείς τίτλοι θα αποδίδουν 6,4004%,σέ ένα έτος από σήμερα</a:t>
            </a:r>
            <a:r>
              <a:rPr lang="en-US" dirty="0"/>
              <a:t>.  </a:t>
            </a:r>
          </a:p>
          <a:p>
            <a:pPr defTabSz="279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tabLst>
                <a:tab pos="1193800" algn="l"/>
                <a:tab pos="2347913" algn="l"/>
              </a:tabLst>
              <a:defRPr/>
            </a:pPr>
            <a:r>
              <a:rPr lang="el-GR" dirty="0"/>
              <a:t>Σημείωση,εάν χρησιμοποιηθεί ο αριθμητικός μέσος,η απάντηση είναι σχεδόν ίδια.</a:t>
            </a:r>
          </a:p>
          <a:p>
            <a:pPr defTabSz="279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None/>
              <a:tabLst>
                <a:tab pos="1193800" algn="l"/>
                <a:tab pos="2347913" algn="l"/>
              </a:tabLst>
              <a:defRPr/>
            </a:pPr>
            <a:r>
              <a:rPr lang="el-GR" dirty="0"/>
              <a:t>  Λύνοντας</a:t>
            </a:r>
            <a:r>
              <a:rPr lang="en-US" dirty="0"/>
              <a:t>:</a:t>
            </a:r>
            <a:r>
              <a:rPr lang="el-GR" dirty="0"/>
              <a:t>6,2%=(6,0%+Χ)/2 και το αποτέλεσμα είναι 6,4%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Προθεσμιακό Επιτόκιο ενός Έτους</a:t>
            </a:r>
            <a:endParaRPr lang="en-US" dirty="0"/>
          </a:p>
        </p:txBody>
      </p:sp>
      <p:grpSp>
        <p:nvGrpSpPr>
          <p:cNvPr id="4" name="Group 16" descr="One-year forward rate illustrated on a timeline. "/>
          <p:cNvGrpSpPr>
            <a:grpSpLocks/>
          </p:cNvGrpSpPr>
          <p:nvPr/>
        </p:nvGrpSpPr>
        <p:grpSpPr bwMode="auto">
          <a:xfrm>
            <a:off x="1257299" y="1229185"/>
            <a:ext cx="6629400" cy="1694169"/>
            <a:chOff x="1371600" y="1803408"/>
            <a:chExt cx="6629400" cy="1649052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1524000" y="2500270"/>
              <a:ext cx="6096000" cy="0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524000" y="2378954"/>
              <a:ext cx="0" cy="244043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4572000" y="2378954"/>
              <a:ext cx="0" cy="244043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7620000" y="2378954"/>
              <a:ext cx="0" cy="244043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1371600" y="2590552"/>
              <a:ext cx="6629400" cy="328682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1257300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0                                              1                                              2</a:t>
              </a:r>
            </a:p>
          </p:txBody>
        </p:sp>
        <p:sp>
          <p:nvSpPr>
            <p:cNvPr id="10" name="AutoShape 20"/>
            <p:cNvSpPr>
              <a:spLocks/>
            </p:cNvSpPr>
            <p:nvPr/>
          </p:nvSpPr>
          <p:spPr bwMode="auto">
            <a:xfrm rot="5400000">
              <a:off x="2933737" y="698372"/>
              <a:ext cx="228525" cy="3048000"/>
            </a:xfrm>
            <a:prstGeom prst="leftBrace">
              <a:avLst>
                <a:gd name="adj1" fmla="val 111086"/>
                <a:gd name="adj2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21"/>
            <p:cNvSpPr>
              <a:spLocks/>
            </p:cNvSpPr>
            <p:nvPr/>
          </p:nvSpPr>
          <p:spPr bwMode="auto">
            <a:xfrm rot="5400000">
              <a:off x="5981737" y="698372"/>
              <a:ext cx="228525" cy="3048000"/>
            </a:xfrm>
            <a:prstGeom prst="leftBrace">
              <a:avLst>
                <a:gd name="adj1" fmla="val 111086"/>
                <a:gd name="adj2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utoShape 22"/>
            <p:cNvSpPr>
              <a:spLocks/>
            </p:cNvSpPr>
            <p:nvPr/>
          </p:nvSpPr>
          <p:spPr bwMode="auto">
            <a:xfrm rot="-5400000">
              <a:off x="4457737" y="-38484"/>
              <a:ext cx="228525" cy="6096000"/>
            </a:xfrm>
            <a:prstGeom prst="leftBrace">
              <a:avLst>
                <a:gd name="adj1" fmla="val 222172"/>
                <a:gd name="adj2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2743200" y="1803408"/>
              <a:ext cx="762000" cy="359496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1257300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5867400" y="1803408"/>
              <a:ext cx="762000" cy="328682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1257300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x%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4267200" y="3123778"/>
              <a:ext cx="762000" cy="328682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1257300">
                <a:spcBef>
                  <a:spcPct val="50000"/>
                </a:spcBef>
                <a:defRPr/>
              </a:pP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6.2%</a:t>
              </a:r>
            </a:p>
          </p:txBody>
        </p:sp>
      </p:grpSp>
      <p:sp>
        <p:nvSpPr>
          <p:cNvPr id="16" name="Rectangle 15" descr="Using the pure expectations theory to calculate the yield of one-year securities. "/>
          <p:cNvSpPr/>
          <p:nvPr/>
        </p:nvSpPr>
        <p:spPr>
          <a:xfrm>
            <a:off x="2058529" y="3076269"/>
            <a:ext cx="4798337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79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tabLst>
                <a:tab pos="2625725" algn="r"/>
                <a:tab pos="2743200" algn="l"/>
              </a:tabLst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</a:t>
            </a:r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062)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= (1</a:t>
            </a:r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060) (1 + X)</a:t>
            </a:r>
          </a:p>
          <a:p>
            <a:pPr defTabSz="279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tabLst>
                <a:tab pos="2625725" algn="r"/>
                <a:tab pos="2743200" algn="l"/>
              </a:tabLst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1</a:t>
            </a:r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12784/1</a:t>
            </a:r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060	= (1 + X)</a:t>
            </a:r>
          </a:p>
          <a:p>
            <a:pPr defTabSz="279400">
              <a:lnSpc>
                <a:spcPct val="80000"/>
              </a:lnSpc>
              <a:spcBef>
                <a:spcPct val="0"/>
              </a:spcBef>
              <a:tabLst>
                <a:tab pos="2625725" algn="r"/>
                <a:tab pos="2743200" algn="l"/>
              </a:tabLst>
              <a:defRPr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6</a:t>
            </a:r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4004%	= X</a:t>
            </a:r>
            <a:endParaRPr lang="el-G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279400">
              <a:lnSpc>
                <a:spcPct val="80000"/>
              </a:lnSpc>
              <a:spcBef>
                <a:spcPct val="0"/>
              </a:spcBef>
              <a:tabLst>
                <a:tab pos="2625725" algn="r"/>
                <a:tab pos="2743200" algn="l"/>
              </a:tabLst>
              <a:defRPr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Διάρθρωση Επιτοκίων και Καμπύλες Αποδόσεων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Προσδιοριστικοί Παράγοντες Επιτοκίων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675700" y="2095837"/>
            <a:ext cx="6246081" cy="419100"/>
          </a:xfrm>
        </p:spPr>
        <p:txBody>
          <a:bodyPr>
            <a:normAutofit/>
          </a:bodyPr>
          <a:lstStyle/>
          <a:p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Κόστος Χρήματος και Επίπεδα Επιτοκίων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669825" y="4031784"/>
            <a:ext cx="6368389" cy="582419"/>
          </a:xfrm>
        </p:spPr>
        <p:txBody>
          <a:bodyPr>
            <a:normAutofit lnSpcReduction="10000"/>
          </a:bodyPr>
          <a:lstStyle/>
          <a:p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Χρησιμοποιώντας τη Καμπύλη Αποδόσεων για την Εκτίμηση των Μελλοντικών Επιτοκίων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Interest Rates Overview</a:t>
            </a:r>
          </a:p>
        </p:txBody>
      </p:sp>
    </p:spTree>
    <p:extLst>
      <p:ext uri="{BB962C8B-B14F-4D97-AF65-F5344CB8AC3E}">
        <p14:creationId xmlns:p14="http://schemas.microsoft.com/office/powerpoint/2010/main" val="338248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2" indent="-457200">
              <a:spcBef>
                <a:spcPts val="600"/>
              </a:spcBef>
              <a:spcAft>
                <a:spcPts val="1200"/>
              </a:spcAft>
              <a:buSzPct val="120000"/>
            </a:pPr>
            <a:endParaRPr lang="en-US" sz="2200" dirty="0"/>
          </a:p>
          <a:p>
            <a:pPr marL="457200" lvl="2" indent="-457200">
              <a:spcBef>
                <a:spcPts val="600"/>
              </a:spcBef>
              <a:spcAft>
                <a:spcPts val="1200"/>
              </a:spcAft>
              <a:buSzPct val="120000"/>
            </a:pPr>
            <a:endParaRPr lang="en-US" sz="2200" dirty="0"/>
          </a:p>
          <a:p>
            <a:pPr marL="457200" lvl="2" indent="-457200">
              <a:spcBef>
                <a:spcPts val="600"/>
              </a:spcBef>
              <a:spcAft>
                <a:spcPts val="1200"/>
              </a:spcAft>
              <a:buSzPct val="120000"/>
            </a:pPr>
            <a:endParaRPr lang="en-US" sz="2200" dirty="0"/>
          </a:p>
          <a:p>
            <a:pPr marL="457200" lvl="2" indent="-457200">
              <a:spcBef>
                <a:spcPts val="600"/>
              </a:spcBef>
              <a:spcAft>
                <a:spcPts val="1200"/>
              </a:spcAft>
              <a:buSzPct val="120000"/>
            </a:pPr>
            <a:endParaRPr lang="en-US" sz="2200" dirty="0"/>
          </a:p>
          <a:p>
            <a:pPr marL="457200" lvl="2" indent="-457200">
              <a:spcBef>
                <a:spcPts val="600"/>
              </a:spcBef>
              <a:spcAft>
                <a:spcPts val="1200"/>
              </a:spcAft>
              <a:buSzPct val="120000"/>
            </a:pPr>
            <a:endParaRPr lang="en-US" sz="2200" dirty="0"/>
          </a:p>
          <a:p>
            <a:pPr marL="457200" lvl="2" indent="-457200">
              <a:spcBef>
                <a:spcPts val="600"/>
              </a:spcBef>
              <a:spcAft>
                <a:spcPts val="1200"/>
              </a:spcAft>
              <a:buSzPct val="120000"/>
            </a:pPr>
            <a:endParaRPr lang="en-US" sz="2200" dirty="0"/>
          </a:p>
          <a:p>
            <a:pPr marL="457200" lvl="2" indent="-457200">
              <a:spcBef>
                <a:spcPts val="600"/>
              </a:spcBef>
              <a:spcAft>
                <a:spcPts val="1200"/>
              </a:spcAft>
              <a:buSzPct val="120000"/>
            </a:pPr>
            <a:r>
              <a:rPr lang="el-GR" sz="2200" dirty="0"/>
              <a:t>Η θεωρία των καθαρών προσδοκιών λέει ότι οι 3-ετείς τίτλοι θα αποδόσουν6,7005%,σε δύο έτη από σήμερα</a:t>
            </a:r>
            <a:r>
              <a:rPr lang="en-US" sz="2200" dirty="0"/>
              <a:t>.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3-ετείς Τίτλοι,Δύο Έτη από Σήμερα</a:t>
            </a:r>
            <a:endParaRPr lang="en-US" dirty="0"/>
          </a:p>
        </p:txBody>
      </p:sp>
      <p:grpSp>
        <p:nvGrpSpPr>
          <p:cNvPr id="4" name="Group 19" descr="Three-year security, two years from now illustrated on a timeline. "/>
          <p:cNvGrpSpPr>
            <a:grpSpLocks/>
          </p:cNvGrpSpPr>
          <p:nvPr/>
        </p:nvGrpSpPr>
        <p:grpSpPr bwMode="auto">
          <a:xfrm>
            <a:off x="1257299" y="1337501"/>
            <a:ext cx="6629400" cy="1745315"/>
            <a:chOff x="1371600" y="1638300"/>
            <a:chExt cx="6629400" cy="197369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24000" y="2470443"/>
              <a:ext cx="6096000" cy="0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1524000" y="2333870"/>
              <a:ext cx="0" cy="274734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2743200" y="2333870"/>
              <a:ext cx="0" cy="274734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3962400" y="2333870"/>
              <a:ext cx="0" cy="274734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5181600" y="2333870"/>
              <a:ext cx="0" cy="274734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6400800" y="2333870"/>
              <a:ext cx="0" cy="274734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7620000" y="2333870"/>
              <a:ext cx="0" cy="274734"/>
            </a:xfrm>
            <a:prstGeom prst="line">
              <a:avLst/>
            </a:prstGeom>
            <a:noFill/>
            <a:ln w="25400">
              <a:solidFill>
                <a:schemeClr val="accent5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371600" y="2591136"/>
              <a:ext cx="6629400" cy="769712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1257300">
                <a:spcBef>
                  <a:spcPct val="50000"/>
                </a:spcBef>
                <a:defRPr/>
              </a:pPr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0             1              2              3             4                 5</a:t>
              </a:r>
            </a:p>
          </p:txBody>
        </p:sp>
        <p:sp>
          <p:nvSpPr>
            <p:cNvPr id="13" name="AutoShape 12"/>
            <p:cNvSpPr>
              <a:spLocks/>
            </p:cNvSpPr>
            <p:nvPr/>
          </p:nvSpPr>
          <p:spPr bwMode="auto">
            <a:xfrm rot="5400000">
              <a:off x="2628860" y="924103"/>
              <a:ext cx="228681" cy="2438400"/>
            </a:xfrm>
            <a:prstGeom prst="leftBrace">
              <a:avLst>
                <a:gd name="adj1" fmla="val 88889"/>
                <a:gd name="adj2" fmla="val 50000"/>
              </a:avLst>
            </a:prstGeom>
            <a:noFill/>
            <a:ln w="9525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AutoShape 13"/>
            <p:cNvSpPr>
              <a:spLocks/>
            </p:cNvSpPr>
            <p:nvPr/>
          </p:nvSpPr>
          <p:spPr bwMode="auto">
            <a:xfrm rot="5400000">
              <a:off x="5676860" y="314503"/>
              <a:ext cx="228681" cy="36576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9525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AutoShape 14"/>
            <p:cNvSpPr>
              <a:spLocks/>
            </p:cNvSpPr>
            <p:nvPr/>
          </p:nvSpPr>
          <p:spPr bwMode="auto">
            <a:xfrm rot="-5400000">
              <a:off x="4457660" y="-37616"/>
              <a:ext cx="228681" cy="6096000"/>
            </a:xfrm>
            <a:prstGeom prst="leftBrace">
              <a:avLst>
                <a:gd name="adj1" fmla="val 222222"/>
                <a:gd name="adj2" fmla="val 50000"/>
              </a:avLst>
            </a:prstGeom>
            <a:noFill/>
            <a:ln w="9525">
              <a:solidFill>
                <a:schemeClr val="accent1">
                  <a:lumMod val="50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2314575" y="1638300"/>
              <a:ext cx="855662" cy="487270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defTabSz="1257300">
                <a:spcBef>
                  <a:spcPct val="50000"/>
                </a:spcBef>
                <a:defRPr/>
              </a:pPr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2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5562600" y="1638300"/>
              <a:ext cx="762000" cy="43036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defTabSz="1257300">
                <a:spcBef>
                  <a:spcPct val="50000"/>
                </a:spcBef>
                <a:defRPr/>
              </a:pPr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x%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4152899" y="3124724"/>
              <a:ext cx="846137" cy="487270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defTabSz="1257300">
                <a:spcBef>
                  <a:spcPct val="50000"/>
                </a:spcBef>
                <a:defRPr/>
              </a:pPr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2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5%</a:t>
              </a:r>
            </a:p>
          </p:txBody>
        </p:sp>
      </p:grpSp>
      <p:sp>
        <p:nvSpPr>
          <p:cNvPr id="19" name="Rectangle 18" descr="Using the pure expectations theory to calculate the yield value three year-securities will yield two years from now. "/>
          <p:cNvSpPr/>
          <p:nvPr/>
        </p:nvSpPr>
        <p:spPr>
          <a:xfrm>
            <a:off x="1973190" y="3352659"/>
            <a:ext cx="51976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279400">
              <a:tabLst>
                <a:tab pos="3087688" algn="r"/>
                <a:tab pos="3205163" algn="l"/>
              </a:tabLst>
              <a:defRPr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</a:t>
            </a:r>
            <a:r>
              <a:rPr lang="el-G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065)</a:t>
            </a:r>
            <a:r>
              <a:rPr lang="en-US" sz="22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= (1</a:t>
            </a:r>
            <a:r>
              <a:rPr lang="el-G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062)</a:t>
            </a:r>
            <a:r>
              <a:rPr lang="en-US" sz="22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 + X)</a:t>
            </a:r>
            <a:r>
              <a:rPr lang="en-US" sz="22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279400">
              <a:tabLst>
                <a:tab pos="3087688" algn="r"/>
                <a:tab pos="3205163" algn="l"/>
              </a:tabLst>
              <a:defRPr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1</a:t>
            </a:r>
            <a:r>
              <a:rPr lang="el-G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37009/1</a:t>
            </a:r>
            <a:r>
              <a:rPr lang="el-G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12784	= (1 + X)</a:t>
            </a:r>
            <a:r>
              <a:rPr lang="en-US" sz="22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defTabSz="279400">
              <a:tabLst>
                <a:tab pos="3087688" algn="r"/>
                <a:tab pos="3205163" algn="l"/>
              </a:tabLst>
              <a:defRPr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6</a:t>
            </a:r>
            <a:r>
              <a:rPr lang="el-GR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7005%	= X</a:t>
            </a:r>
          </a:p>
        </p:txBody>
      </p:sp>
    </p:spTree>
    <p:extLst>
      <p:ext uri="{BB962C8B-B14F-4D97-AF65-F5344CB8AC3E}">
        <p14:creationId xmlns:p14="http://schemas.microsoft.com/office/powerpoint/2010/main" val="15465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l-GR" dirty="0"/>
              <a:t>Κάποιοι θα υποστήριζαν ότι</a:t>
            </a:r>
            <a:r>
              <a:rPr lang="en-US" dirty="0"/>
              <a:t> MRP ≠ 0,</a:t>
            </a:r>
            <a:r>
              <a:rPr lang="el-GR" dirty="0"/>
              <a:t>και ώς εκ τούτου η θεωρία των καθαρών προσδοκιών είναι λανθασμένη</a:t>
            </a:r>
            <a:r>
              <a:rPr lang="en-US" dirty="0"/>
              <a:t> .</a:t>
            </a:r>
          </a:p>
          <a:p>
            <a:pPr>
              <a:spcBef>
                <a:spcPts val="1200"/>
              </a:spcBef>
              <a:defRPr/>
            </a:pPr>
            <a:r>
              <a:rPr lang="el-GR" dirty="0"/>
              <a:t>Τα περισσότερα αποδεικτικά στοιχεία υποστηρίζουν τη γενική άποψη ότι οι δανειστές προτιμούν τους βραχυπρόθεσμους τίτλους και θεωρούν τους μακροπρόθεσμους πιό επικίνδυνους</a:t>
            </a:r>
            <a:r>
              <a:rPr lang="en-US" dirty="0"/>
              <a:t>.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el-GR" dirty="0"/>
              <a:t>Έτσι οι επενδυτές απαιτούν ένα ασφάλιστρο για να πείσουν τους εαυτούς τους να κατέχουν μακροπρόθεσμους τίτλους</a:t>
            </a:r>
            <a:r>
              <a:rPr lang="en-US" dirty="0"/>
              <a:t> (i.e., MRP &gt; 0).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Συμπεράσματα Αναφορικά με τη Θεωρία των Καθαρών Προσδοκιών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Μακροοικονομικοί Παράγοντες που Επηρεάζουν τα Επίπεδα των Επιτοκίων</a:t>
            </a:r>
            <a:endParaRPr lang="en-US" dirty="0"/>
          </a:p>
        </p:txBody>
      </p:sp>
      <p:graphicFrame>
        <p:nvGraphicFramePr>
          <p:cNvPr id="9" name="Diagram 8" descr="Federal reserve policy,&#10;Federal budget deficits or surpluses,&#10;International factors,&#10;Level of business activity.&#10;">
            <a:extLst>
              <a:ext uri="{FF2B5EF4-FFF2-40B4-BE49-F238E27FC236}">
                <a16:creationId xmlns:a16="http://schemas.microsoft.com/office/drawing/2014/main" id="{5F5A0E06-3E90-43F2-BEFA-A6CCA59B41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1583084"/>
              </p:ext>
            </p:extLst>
          </p:nvPr>
        </p:nvGraphicFramePr>
        <p:xfrm>
          <a:off x="1245003" y="1598289"/>
          <a:ext cx="6625855" cy="404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31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Τέλος Κεφαλαίου</a:t>
            </a:r>
            <a:r>
              <a:rPr lang="en-US" dirty="0"/>
              <a:t> 6 </a:t>
            </a:r>
          </a:p>
        </p:txBody>
      </p:sp>
    </p:spTree>
    <p:extLst>
      <p:ext uri="{BB962C8B-B14F-4D97-AF65-F5344CB8AC3E}">
        <p14:creationId xmlns:p14="http://schemas.microsoft.com/office/powerpoint/2010/main" val="39960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Ποιοί 4 Παράγοντες Επηρεάζουν το Επίπεδο των Επιτοκίων</a:t>
            </a:r>
            <a:r>
              <a:rPr lang="en-US" dirty="0"/>
              <a:t>;</a:t>
            </a:r>
          </a:p>
        </p:txBody>
      </p:sp>
      <p:sp>
        <p:nvSpPr>
          <p:cNvPr id="4" name="Rectangle 3" descr="Box stating one factor that affects level of interest: production opportunities. ">
            <a:extLst>
              <a:ext uri="{FF2B5EF4-FFF2-40B4-BE49-F238E27FC236}">
                <a16:creationId xmlns:a16="http://schemas.microsoft.com/office/drawing/2014/main" id="{AD179A88-0393-45DA-8531-7ECFABBCDDFA}"/>
              </a:ext>
            </a:extLst>
          </p:cNvPr>
          <p:cNvSpPr/>
          <p:nvPr/>
        </p:nvSpPr>
        <p:spPr>
          <a:xfrm>
            <a:off x="1828799" y="1560624"/>
            <a:ext cx="5486400" cy="914400"/>
          </a:xfrm>
          <a:prstGeom prst="rect">
            <a:avLst/>
          </a:prstGeom>
          <a:solidFill>
            <a:srgbClr val="343F5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Ευκαιρίες Παραγωγής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 descr="Box stating one factor that affects level of interest: time preferences for consumption.">
            <a:extLst>
              <a:ext uri="{FF2B5EF4-FFF2-40B4-BE49-F238E27FC236}">
                <a16:creationId xmlns:a16="http://schemas.microsoft.com/office/drawing/2014/main" id="{AD179A88-0393-45DA-8531-7ECFABBCDDFA}"/>
              </a:ext>
            </a:extLst>
          </p:cNvPr>
          <p:cNvSpPr/>
          <p:nvPr/>
        </p:nvSpPr>
        <p:spPr>
          <a:xfrm>
            <a:off x="1828799" y="2590535"/>
            <a:ext cx="5486400" cy="914400"/>
          </a:xfrm>
          <a:prstGeom prst="rect">
            <a:avLst/>
          </a:prstGeom>
          <a:solidFill>
            <a:srgbClr val="343F5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l-G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Χρονικές Προτιμήσεις για Κατανάλωση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 descr="Box stating one factor that affects level of interest: risk.">
            <a:extLst>
              <a:ext uri="{FF2B5EF4-FFF2-40B4-BE49-F238E27FC236}">
                <a16:creationId xmlns:a16="http://schemas.microsoft.com/office/drawing/2014/main" id="{AD179A88-0393-45DA-8531-7ECFABBCDDFA}"/>
              </a:ext>
            </a:extLst>
          </p:cNvPr>
          <p:cNvSpPr/>
          <p:nvPr/>
        </p:nvSpPr>
        <p:spPr>
          <a:xfrm>
            <a:off x="1828799" y="3620446"/>
            <a:ext cx="5486400" cy="914400"/>
          </a:xfrm>
          <a:prstGeom prst="rect">
            <a:avLst/>
          </a:prstGeom>
          <a:solidFill>
            <a:srgbClr val="343F5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Κίνδυνος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 descr="Box stating one factor that affects level of interest: expected inflation. ">
            <a:extLst>
              <a:ext uri="{FF2B5EF4-FFF2-40B4-BE49-F238E27FC236}">
                <a16:creationId xmlns:a16="http://schemas.microsoft.com/office/drawing/2014/main" id="{AD179A88-0393-45DA-8531-7ECFABBCDDFA}"/>
              </a:ext>
            </a:extLst>
          </p:cNvPr>
          <p:cNvSpPr/>
          <p:nvPr/>
        </p:nvSpPr>
        <p:spPr>
          <a:xfrm>
            <a:off x="1828799" y="4650357"/>
            <a:ext cx="5486400" cy="914400"/>
          </a:xfrm>
          <a:prstGeom prst="rect">
            <a:avLst/>
          </a:prstGeom>
          <a:solidFill>
            <a:srgbClr val="343F5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l-G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Αναμενόμενος Πληθωρισμός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 = </a:t>
            </a:r>
            <a:r>
              <a:rPr lang="el-GR" dirty="0"/>
              <a:t>αντιπροσωπεύει το ονομαστικό επιτόκιο</a:t>
            </a:r>
            <a:endParaRPr lang="en-US" dirty="0"/>
          </a:p>
          <a:p>
            <a:r>
              <a:rPr lang="en-US" dirty="0"/>
              <a:t>r* = </a:t>
            </a:r>
            <a:r>
              <a:rPr lang="el-GR" dirty="0"/>
              <a:t>αντιπροσωπεύει το</a:t>
            </a:r>
            <a:r>
              <a:rPr lang="en-US" dirty="0"/>
              <a:t> “</a:t>
            </a:r>
            <a:r>
              <a:rPr lang="el-GR" dirty="0"/>
              <a:t>πραγματικό</a:t>
            </a:r>
            <a:r>
              <a:rPr lang="en-US" dirty="0"/>
              <a:t>” </a:t>
            </a:r>
            <a:r>
              <a:rPr lang="el-GR" dirty="0"/>
              <a:t>άνευ κινδύνου</a:t>
            </a:r>
            <a:r>
              <a:rPr lang="en-US" dirty="0"/>
              <a:t> </a:t>
            </a:r>
            <a:r>
              <a:rPr lang="el-GR" dirty="0"/>
              <a:t>επιτόκιο</a:t>
            </a:r>
            <a:r>
              <a:rPr lang="en-US" dirty="0"/>
              <a:t>. </a:t>
            </a:r>
            <a:r>
              <a:rPr lang="el-GR" dirty="0"/>
              <a:t>Όπως το επιτόκιο των κρατικών ομολόγων</a:t>
            </a:r>
            <a:r>
              <a:rPr lang="en-US" dirty="0"/>
              <a:t>, </a:t>
            </a:r>
            <a:r>
              <a:rPr lang="el-GR" dirty="0"/>
              <a:t>εάν δεν υπήρχε πληθωρισμός</a:t>
            </a:r>
            <a:r>
              <a:rPr lang="en-US" dirty="0"/>
              <a:t>. </a:t>
            </a:r>
            <a:r>
              <a:rPr lang="el-GR" dirty="0"/>
              <a:t>Τυπικά κυμαίνεται μεταξύ</a:t>
            </a:r>
            <a:r>
              <a:rPr lang="en-US" dirty="0"/>
              <a:t> 1% </a:t>
            </a:r>
            <a:r>
              <a:rPr lang="el-GR" dirty="0"/>
              <a:t>έως</a:t>
            </a:r>
            <a:r>
              <a:rPr lang="en-US" dirty="0"/>
              <a:t> 4% </a:t>
            </a:r>
            <a:r>
              <a:rPr lang="el-GR" dirty="0"/>
              <a:t>το έτος</a:t>
            </a:r>
            <a:r>
              <a:rPr lang="en-US" dirty="0"/>
              <a:t>.</a:t>
            </a:r>
          </a:p>
          <a:p>
            <a:r>
              <a:rPr lang="en-US" dirty="0" err="1"/>
              <a:t>r</a:t>
            </a:r>
            <a:r>
              <a:rPr lang="en-US" baseline="-25000" dirty="0" err="1"/>
              <a:t>RF</a:t>
            </a:r>
            <a:r>
              <a:rPr lang="en-US" dirty="0"/>
              <a:t> = </a:t>
            </a:r>
            <a:r>
              <a:rPr lang="el-GR" dirty="0"/>
              <a:t>Αντιπροσωπεύει το επιτόκιο των τίτλων του Δημοσίου</a:t>
            </a:r>
            <a:r>
              <a:rPr lang="en-US" dirty="0"/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l-GR" dirty="0"/>
              <a:t>Ονομαστικά</a:t>
            </a:r>
            <a:r>
              <a:rPr lang="en-US" dirty="0"/>
              <a:t>” </a:t>
            </a:r>
            <a:r>
              <a:rPr lang="el-GR" dirty="0"/>
              <a:t>έναντι</a:t>
            </a:r>
            <a:r>
              <a:rPr lang="en-US" dirty="0"/>
              <a:t> “</a:t>
            </a:r>
            <a:r>
              <a:rPr lang="el-GR" dirty="0"/>
              <a:t>Πραγματικών</a:t>
            </a:r>
            <a:r>
              <a:rPr lang="en-US" dirty="0"/>
              <a:t>” </a:t>
            </a:r>
            <a:r>
              <a:rPr lang="el-GR" dirty="0"/>
              <a:t>Επιτοκίων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67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	= r* + IP + DRP + LP + MRP</a:t>
            </a:r>
          </a:p>
          <a:p>
            <a:r>
              <a:rPr lang="en-US" dirty="0"/>
              <a:t>r	= </a:t>
            </a:r>
            <a:r>
              <a:rPr lang="el-GR" dirty="0"/>
              <a:t>απαιτούμενη απόδοση εγγύησης χρέους</a:t>
            </a:r>
            <a:endParaRPr lang="en-US" dirty="0"/>
          </a:p>
          <a:p>
            <a:r>
              <a:rPr lang="en-US" dirty="0"/>
              <a:t>r*	= </a:t>
            </a:r>
            <a:r>
              <a:rPr lang="el-GR" dirty="0"/>
              <a:t>πραγματικό άνευ κινδύνου επιτόκιο</a:t>
            </a:r>
            <a:endParaRPr lang="en-US" dirty="0"/>
          </a:p>
          <a:p>
            <a:r>
              <a:rPr lang="en-US" dirty="0"/>
              <a:t>IP	= </a:t>
            </a:r>
            <a:r>
              <a:rPr lang="el-GR" dirty="0"/>
              <a:t>ασφάλιστρο πληθωρισμού</a:t>
            </a:r>
            <a:endParaRPr lang="en-US" dirty="0"/>
          </a:p>
          <a:p>
            <a:r>
              <a:rPr lang="en-US" dirty="0"/>
              <a:t>DRP	= </a:t>
            </a:r>
            <a:r>
              <a:rPr lang="el-GR" dirty="0"/>
              <a:t>προεπιλεγμένο ασφάλιστρο κινδύνου</a:t>
            </a:r>
            <a:endParaRPr lang="en-US" dirty="0"/>
          </a:p>
          <a:p>
            <a:r>
              <a:rPr lang="en-US" dirty="0"/>
              <a:t>LP	= </a:t>
            </a:r>
            <a:r>
              <a:rPr lang="el-GR" dirty="0"/>
              <a:t>ασφάλιστρο ρευστότητας</a:t>
            </a:r>
            <a:endParaRPr lang="en-US" dirty="0"/>
          </a:p>
          <a:p>
            <a:r>
              <a:rPr lang="en-US" dirty="0"/>
              <a:t>MRP	= </a:t>
            </a:r>
            <a:r>
              <a:rPr lang="el-GR" dirty="0"/>
              <a:t>ασφάλιστρο κινδύνου ωριμότητας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Προσδιοριστικοί Παράγοντες των Επιτοκίων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6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Ασφάλιστρα που Προστίθενται στο</a:t>
            </a:r>
            <a:r>
              <a:rPr lang="en-US" dirty="0"/>
              <a:t> r* </a:t>
            </a:r>
            <a:r>
              <a:rPr lang="el-GR" dirty="0"/>
              <a:t>για Διαφορετικές Μορφές Χρέους</a:t>
            </a:r>
            <a:endParaRPr lang="en-US" dirty="0"/>
          </a:p>
        </p:txBody>
      </p:sp>
      <p:graphicFrame>
        <p:nvGraphicFramePr>
          <p:cNvPr id="5" name="Group 135" descr="Table comparing which premiums apply to the different types of debt. 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5394849"/>
              </p:ext>
            </p:extLst>
          </p:nvPr>
        </p:nvGraphicFramePr>
        <p:xfrm>
          <a:off x="763587" y="1722882"/>
          <a:ext cx="7616823" cy="3987166"/>
        </p:xfrm>
        <a:graphic>
          <a:graphicData uri="http://schemas.openxmlformats.org/drawingml/2006/table">
            <a:tbl>
              <a:tblPr firstRow="1"/>
              <a:tblGrid>
                <a:gridCol w="3103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8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MRP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DRP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Βραχ.Κρατ.Ομόλογ</a:t>
                      </a:r>
                      <a:r>
                        <a:rPr kumimoji="0" lang="el-G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Μακρ.Κρατ.Ομόλογα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Βραχ.Εταιρικά Ομόλογα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Μακρ.Εταιρικά Ομόλογα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842" marR="11284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</a:t>
                      </a:r>
                    </a:p>
                  </a:txBody>
                  <a:tcPr marL="112842" marR="11284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600200"/>
            <a:ext cx="3824478" cy="45767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l-GR" dirty="0"/>
              <a:t>Δομή επιτοκίων</a:t>
            </a:r>
            <a:r>
              <a:rPr lang="en-US" dirty="0"/>
              <a:t>:  </a:t>
            </a:r>
            <a:r>
              <a:rPr lang="el-GR" dirty="0"/>
              <a:t>Η σχέση μεταξύ επιτοκίων (ή αποδόσεων) και της λήξης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l-GR" dirty="0"/>
              <a:t>Η καμπύλη απόδοσης είναι ένα γράφημα της έννοιας δομή</a:t>
            </a:r>
            <a:r>
              <a:rPr lang="en-US" dirty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l-GR" dirty="0"/>
              <a:t>Η καμπύλη αποδόσεων του Δημοσίου για το Μάρτιο 2017 εμφανίζεται δεξιά</a:t>
            </a:r>
            <a:r>
              <a:rPr lang="en-US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Καμπύλη Αποδόσεων και  Διάρθρωση των Επιτοκίων</a:t>
            </a:r>
            <a:endParaRPr lang="en-US" dirty="0"/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4816554" y="1600200"/>
            <a:ext cx="33651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Καμπύλη αποδόσεων,Μάρτιος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2017</a:t>
            </a:r>
            <a:endParaRPr lang="en-US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Graph illustrating the yield curve for March 2017, with years to maturity on the x-axis, and interest rate on the y-axis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2246531"/>
            <a:ext cx="4176122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Βήμα</a:t>
            </a:r>
            <a:r>
              <a:rPr lang="en-US" dirty="0"/>
              <a:t> 1: </a:t>
            </a:r>
            <a:r>
              <a:rPr lang="el-GR" dirty="0"/>
              <a:t>Βρείτε το μέσο αναμενόμενο πληθωρισμό για τα έτη</a:t>
            </a:r>
            <a:r>
              <a:rPr lang="en-US" dirty="0"/>
              <a:t> 1 </a:t>
            </a:r>
            <a:r>
              <a:rPr lang="el-GR" dirty="0"/>
              <a:t>έως</a:t>
            </a:r>
            <a:r>
              <a:rPr lang="en-US" dirty="0"/>
              <a:t> N: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Κατασκευή της Καμπύλης Απόδοσης</a:t>
            </a:r>
            <a:r>
              <a:rPr lang="en-US" dirty="0"/>
              <a:t>: </a:t>
            </a:r>
            <a:r>
              <a:rPr lang="el-GR" dirty="0"/>
              <a:t>Πληθωρισμός</a:t>
            </a:r>
            <a:endParaRPr lang="en-US" dirty="0"/>
          </a:p>
        </p:txBody>
      </p:sp>
      <p:graphicFrame>
        <p:nvGraphicFramePr>
          <p:cNvPr id="4" name="Object 4" descr="Formula used to calculate the average expected inflation rate over years 1 to N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269828"/>
              </p:ext>
            </p:extLst>
          </p:nvPr>
        </p:nvGraphicFramePr>
        <p:xfrm>
          <a:off x="2930130" y="2908222"/>
          <a:ext cx="2852378" cy="1727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3" imgW="838080" imgH="507960" progId="Equation.3">
                  <p:embed/>
                </p:oleObj>
              </mc:Choice>
              <mc:Fallback>
                <p:oleObj name="Equation" r:id="rId3" imgW="838080" imgH="507960" progId="Equation.3">
                  <p:embed/>
                  <p:pic>
                    <p:nvPicPr>
                      <p:cNvPr id="0" name="Picture 2" descr="Formula used to calculate the average expected inflation rate over years 1 to N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0130" y="2908222"/>
                        <a:ext cx="2852378" cy="17271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05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Ας υποθέσουμε ότι ο πληθωρισμός αναμένεται να είναι το επόμενο έτος</a:t>
            </a:r>
            <a:r>
              <a:rPr lang="en-US" dirty="0"/>
              <a:t> 5% , 6% </a:t>
            </a:r>
            <a:r>
              <a:rPr lang="el-GR" dirty="0"/>
              <a:t>το μεθεπόμενο έτος</a:t>
            </a:r>
            <a:r>
              <a:rPr lang="en-US" dirty="0"/>
              <a:t>, </a:t>
            </a:r>
            <a:r>
              <a:rPr lang="el-GR" dirty="0"/>
              <a:t>και</a:t>
            </a:r>
            <a:r>
              <a:rPr lang="en-US" dirty="0"/>
              <a:t> 8% </a:t>
            </a:r>
            <a:r>
              <a:rPr lang="el-GR" dirty="0"/>
              <a:t>μετά</a:t>
            </a:r>
            <a:r>
              <a:rPr lang="en-US" dirty="0"/>
              <a:t>.</a:t>
            </a:r>
          </a:p>
          <a:p>
            <a:r>
              <a:rPr lang="en-US" dirty="0"/>
              <a:t>IP</a:t>
            </a:r>
            <a:r>
              <a:rPr lang="en-US" baseline="-25000" dirty="0"/>
              <a:t>1</a:t>
            </a:r>
            <a:r>
              <a:rPr lang="en-US" dirty="0"/>
              <a:t> =5%/1=5,00%</a:t>
            </a:r>
          </a:p>
          <a:p>
            <a:r>
              <a:rPr lang="en-US" dirty="0"/>
              <a:t>IP</a:t>
            </a:r>
            <a:r>
              <a:rPr lang="en-US" baseline="-25000" dirty="0"/>
              <a:t>10</a:t>
            </a:r>
            <a:r>
              <a:rPr lang="en-US" dirty="0"/>
              <a:t>=[5%+6%+8%(8)]/10=7,50%</a:t>
            </a:r>
          </a:p>
          <a:p>
            <a:r>
              <a:rPr lang="en-US" dirty="0"/>
              <a:t>IP</a:t>
            </a:r>
            <a:r>
              <a:rPr lang="en-US" baseline="-25000" dirty="0"/>
              <a:t>20</a:t>
            </a:r>
            <a:r>
              <a:rPr lang="en-US" dirty="0"/>
              <a:t>=[5%+6%+8%(18)]/20=7,75%</a:t>
            </a:r>
          </a:p>
          <a:p>
            <a:pPr>
              <a:buNone/>
            </a:pPr>
            <a:r>
              <a:rPr lang="en-US" dirty="0"/>
              <a:t>  </a:t>
            </a:r>
            <a:r>
              <a:rPr lang="el-GR" dirty="0"/>
              <a:t>Πρέπει να κερδίσετε αυτά τα </a:t>
            </a:r>
            <a:r>
              <a:rPr lang="en-US" dirty="0"/>
              <a:t>IP</a:t>
            </a:r>
            <a:r>
              <a:rPr lang="el-GR" dirty="0"/>
              <a:t> για να ισοσκελίσετε έναντι του πληθωρισμού.Αυτά τα </a:t>
            </a:r>
            <a:r>
              <a:rPr lang="en-US" dirty="0"/>
              <a:t>IP</a:t>
            </a:r>
            <a:r>
              <a:rPr lang="el-GR" dirty="0"/>
              <a:t> θα σας επέτρεπαννα κερδίσετε </a:t>
            </a:r>
            <a:r>
              <a:rPr lang="en-US" dirty="0"/>
              <a:t>r</a:t>
            </a:r>
            <a:r>
              <a:rPr lang="en-US" baseline="30000" dirty="0"/>
              <a:t>*</a:t>
            </a:r>
            <a:r>
              <a:rPr lang="en-US" dirty="0"/>
              <a:t> (</a:t>
            </a:r>
            <a:r>
              <a:rPr lang="el-GR" dirty="0"/>
              <a:t>πρό φόρων</a:t>
            </a:r>
            <a:r>
              <a:rPr lang="en-US" dirty="0"/>
              <a:t>).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Κατασκευή της Καμπύλης Απόδοσης</a:t>
            </a:r>
            <a:r>
              <a:rPr lang="en-US" dirty="0"/>
              <a:t>: </a:t>
            </a:r>
            <a:r>
              <a:rPr lang="el-GR" dirty="0"/>
              <a:t>Πληθωρισμός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oel_Houston_Ceng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el_Houston_Cengage" id="{1FD3203F-6651-4769-8442-559730167427}" vid="{2529F3FF-29BF-46FA-AC82-82619C8124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Joel_Houston_Cengage</Template>
  <TotalTime>1107</TotalTime>
  <Words>1185</Words>
  <Application>Microsoft Office PowerPoint</Application>
  <PresentationFormat>Προβολή στην οθόνη (4:3)</PresentationFormat>
  <Paragraphs>164</Paragraphs>
  <Slides>23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9" baseType="lpstr">
      <vt:lpstr>Arial</vt:lpstr>
      <vt:lpstr>Calibri</vt:lpstr>
      <vt:lpstr>Verdana</vt:lpstr>
      <vt:lpstr>Wingdings</vt:lpstr>
      <vt:lpstr>Joel_Houston_Cengage</vt:lpstr>
      <vt:lpstr>Equation</vt:lpstr>
      <vt:lpstr>Επιτόκια</vt:lpstr>
      <vt:lpstr>Interest Rates Overview</vt:lpstr>
      <vt:lpstr>Ποιοί 4 Παράγοντες Επηρεάζουν το Επίπεδο των Επιτοκίων;</vt:lpstr>
      <vt:lpstr>“Ονομαστικά” έναντι “Πραγματικών” Επιτοκίων</vt:lpstr>
      <vt:lpstr>Προσδιοριστικοί Παράγοντες των Επιτοκίων</vt:lpstr>
      <vt:lpstr>Ασφάλιστρα που Προστίθενται στο r* για Διαφορετικές Μορφές Χρέους</vt:lpstr>
      <vt:lpstr>Καμπύλη Αποδόσεων και  Διάρθρωση των Επιτοκίων</vt:lpstr>
      <vt:lpstr>Κατασκευή της Καμπύλης Απόδοσης: Πληθωρισμός</vt:lpstr>
      <vt:lpstr>Κατασκευή της Καμπύλης Απόδοσης: Πληθωρισμός</vt:lpstr>
      <vt:lpstr>Κατασκευή της Καμπύλης Απόδοσης: Κίνδυνος Ωρίμανσης</vt:lpstr>
      <vt:lpstr>Κατασκευή της Καμπύλης Απόδοσης: Κίνδυνος Ωρίμανσης</vt:lpstr>
      <vt:lpstr>Προσθέσατε τα IPs και MRPs στο r* για να βρείτε τις κατάλληλες ονομαστικές τιμές</vt:lpstr>
      <vt:lpstr>Υποθετική Καμπύλη Απόδοσης</vt:lpstr>
      <vt:lpstr>Σχέση Μεταξύ της Καμπύλης Απόδοσης Κρατικών Ομολόγων και των Καμπυλών Απόδοσης για Εταιρικά Θέματα </vt:lpstr>
      <vt:lpstr>Eπεξήγηση της Σχέσης Μεταξύ των Εταιρικών Καμπυλών και των Χρηματοοικονομικών Καμπυλών Απόδοσης</vt:lpstr>
      <vt:lpstr>Θεωρία των Καθαρών Προσδοκιών</vt:lpstr>
      <vt:lpstr>Προϋποθέσεις Καθαρών Προσδοκιών</vt:lpstr>
      <vt:lpstr>Ενα Παράδειγμα: Παρατηρημένα Ποσοστά Δημοσίου και Καθαρές Προσδοκίες</vt:lpstr>
      <vt:lpstr>Προθεσμιακό Επιτόκιο ενός Έτους</vt:lpstr>
      <vt:lpstr>3-ετείς Τίτλοι,Δύο Έτη από Σήμερα</vt:lpstr>
      <vt:lpstr>Συμπεράσματα Αναφορικά με τη Θεωρία των Καθαρών Προσδοκιών</vt:lpstr>
      <vt:lpstr>Μακροοικονομικοί Παράγοντες που Επηρεάζουν τα Επίπεδα των Επιτοκίων</vt:lpstr>
      <vt:lpstr>Τέλος Κεφαλαίου 6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Graff,Staci Houlton</dc:creator>
  <cp:lastModifiedBy>pc3</cp:lastModifiedBy>
  <cp:revision>116</cp:revision>
  <dcterms:modified xsi:type="dcterms:W3CDTF">2021-03-29T09:36:52Z</dcterms:modified>
</cp:coreProperties>
</file>