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9"/>
  </p:notesMasterIdLst>
  <p:handoutMasterIdLst>
    <p:handoutMasterId r:id="rId40"/>
  </p:handoutMasterIdLst>
  <p:sldIdLst>
    <p:sldId id="345" r:id="rId2"/>
    <p:sldId id="346" r:id="rId3"/>
    <p:sldId id="310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48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F52"/>
    <a:srgbClr val="767171"/>
    <a:srgbClr val="DFDDDD"/>
    <a:srgbClr val="EAEFF7"/>
    <a:srgbClr val="D0CECE"/>
    <a:srgbClr val="AFABAB"/>
    <a:srgbClr val="F5F5F5"/>
    <a:srgbClr val="BEBABA"/>
    <a:srgbClr val="F6F5F5"/>
    <a:srgbClr val="D4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6B251-D4BB-4C56-8833-CBB87C12051C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7799D-CC9A-4AD5-B025-543098363D0C}">
      <dgm:prSet/>
      <dgm:spPr/>
      <dgm:t>
        <a:bodyPr/>
        <a:lstStyle/>
        <a:p>
          <a:pPr rtl="0"/>
          <a:r>
            <a:rPr lang="el-G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Το περιθώριο λειτουργικού κέρδους ήταν πολύ χαμηλό το 2018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r>
            <a:rPr lang="el-G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Προβλέπεταινα βελτιωθεί το 2019 αλλά αναμένεται να παραμείνει κάτω του μέσου όρου του κλάδου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18A0D2-59A9-4A0B-B898-AE1DBE6FBDA9}" type="parTrans" cxnId="{2F94E111-5FC7-400A-8880-7FEEA40D7A07}">
      <dgm:prSet/>
      <dgm:spPr/>
      <dgm:t>
        <a:bodyPr/>
        <a:lstStyle/>
        <a:p>
          <a:endParaRPr lang="en-US"/>
        </a:p>
      </dgm:t>
    </dgm:pt>
    <dgm:pt modelId="{C8A5A46A-0602-4730-8F86-30B6AA4C8935}" type="sibTrans" cxnId="{2F94E111-5FC7-400A-8880-7FEEA40D7A07}">
      <dgm:prSet/>
      <dgm:spPr/>
      <dgm:t>
        <a:bodyPr/>
        <a:lstStyle/>
        <a:p>
          <a:endParaRPr lang="en-US"/>
        </a:p>
      </dgm:t>
    </dgm:pt>
    <dgm:pt modelId="{D8974E3A-EB48-4FCF-B455-4140E70A434B}">
      <dgm:prSet/>
      <dgm:spPr/>
      <dgm:t>
        <a:bodyPr/>
        <a:lstStyle/>
        <a:p>
          <a:pPr rtl="0"/>
          <a:r>
            <a:rPr lang="el-G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Το περιθώριο κέρδους ήταν πολύ κακό το 2018 αλλά προβλέπεται να ξεπεράσει το μέσο περιθώριο κέρδους του κλάδου το 2019.Φαίνεται καλό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gm:t>
    </dgm:pt>
    <dgm:pt modelId="{D81077F4-9B31-4348-A18C-12E565BB8FB2}" type="parTrans" cxnId="{B0AB54A8-D11B-49EE-8A5C-BD45306DE490}">
      <dgm:prSet/>
      <dgm:spPr/>
      <dgm:t>
        <a:bodyPr/>
        <a:lstStyle/>
        <a:p>
          <a:endParaRPr lang="en-US"/>
        </a:p>
      </dgm:t>
    </dgm:pt>
    <dgm:pt modelId="{DA9375F0-AA26-4C2F-87C6-03ABD6FDED18}" type="sibTrans" cxnId="{B0AB54A8-D11B-49EE-8A5C-BD45306DE490}">
      <dgm:prSet/>
      <dgm:spPr/>
      <dgm:t>
        <a:bodyPr/>
        <a:lstStyle/>
        <a:p>
          <a:endParaRPr lang="en-US"/>
        </a:p>
      </dgm:t>
    </dgm:pt>
    <dgm:pt modelId="{EE602A9B-AD56-4326-8490-BA8D0EF2D438}">
      <dgm:prSet/>
      <dgm:spPr/>
      <dgm:t>
        <a:bodyPr/>
        <a:lstStyle/>
        <a:p>
          <a:pPr rtl="0"/>
          <a:r>
            <a:rPr lang="el-G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Ο δείκτης δυναμικής αποτίμησης (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BEP)</a:t>
          </a:r>
          <a:r>
            <a:rPr lang="el-G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καταργεί τις επιπτώσεις των φόρων και της χρηματοοικονομικής μόχλευσης και είναι χρήσιμος για σύγκριση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gm:t>
    </dgm:pt>
    <dgm:pt modelId="{F1DCF8DE-6310-4216-8A10-33F00EF122DA}" type="parTrans" cxnId="{6B72F16C-2B1F-4F6C-AB87-21B9E2F8E6BD}">
      <dgm:prSet/>
      <dgm:spPr/>
      <dgm:t>
        <a:bodyPr/>
        <a:lstStyle/>
        <a:p>
          <a:endParaRPr lang="en-US"/>
        </a:p>
      </dgm:t>
    </dgm:pt>
    <dgm:pt modelId="{7E4B7EC6-C5CC-4A01-814D-1F0C7221CCAA}" type="sibTrans" cxnId="{6B72F16C-2B1F-4F6C-AB87-21B9E2F8E6BD}">
      <dgm:prSet/>
      <dgm:spPr/>
      <dgm:t>
        <a:bodyPr/>
        <a:lstStyle/>
        <a:p>
          <a:endParaRPr lang="en-US"/>
        </a:p>
      </dgm:t>
    </dgm:pt>
    <dgm:pt modelId="{36C549D9-85EA-46C6-9B83-D067AC23E78E}">
      <dgm:prSet/>
      <dgm:spPr/>
      <dgm:t>
        <a:bodyPr/>
        <a:lstStyle/>
        <a:p>
          <a:pPr rtl="0"/>
          <a:r>
            <a:rPr lang="el-G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Ο Δείκτης 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BEP</a:t>
          </a:r>
          <a:r>
            <a:rPr lang="el-G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αναμένεται να βελτιωθεί αλλά είναι ακόμη χαμηλότερος από το μέσο δείκτη του κλάδου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r>
            <a:rPr lang="el-G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Υπάρχει σίγουρα περιθώριο βελτίωσης.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FCF126E-035F-4D7D-BD93-310B74803E91}" type="parTrans" cxnId="{E9C1E9AF-575A-4ED6-9030-F28778DC444A}">
      <dgm:prSet/>
      <dgm:spPr/>
      <dgm:t>
        <a:bodyPr/>
        <a:lstStyle/>
        <a:p>
          <a:endParaRPr lang="en-US"/>
        </a:p>
      </dgm:t>
    </dgm:pt>
    <dgm:pt modelId="{E73B05F0-38AC-4F4F-8152-477B152510CC}" type="sibTrans" cxnId="{E9C1E9AF-575A-4ED6-9030-F28778DC444A}">
      <dgm:prSet/>
      <dgm:spPr/>
      <dgm:t>
        <a:bodyPr/>
        <a:lstStyle/>
        <a:p>
          <a:endParaRPr lang="en-US"/>
        </a:p>
      </dgm:t>
    </dgm:pt>
    <dgm:pt modelId="{AA006C4E-8450-44F2-BB05-2FD37D293E50}" type="pres">
      <dgm:prSet presAssocID="{7C46B251-D4BB-4C56-8833-CBB87C12051C}" presName="Name0" presStyleCnt="0">
        <dgm:presLayoutVars>
          <dgm:dir/>
        </dgm:presLayoutVars>
      </dgm:prSet>
      <dgm:spPr/>
    </dgm:pt>
    <dgm:pt modelId="{6C1EB454-3F38-4411-B40D-92D46A21A007}" type="pres">
      <dgm:prSet presAssocID="{9537799D-CC9A-4AD5-B025-543098363D0C}" presName="noChildren" presStyleCnt="0"/>
      <dgm:spPr/>
    </dgm:pt>
    <dgm:pt modelId="{39466747-D8CA-48BB-8CCD-DD171FFC9C6F}" type="pres">
      <dgm:prSet presAssocID="{9537799D-CC9A-4AD5-B025-543098363D0C}" presName="gap" presStyleCnt="0"/>
      <dgm:spPr/>
    </dgm:pt>
    <dgm:pt modelId="{9AE11067-5633-4A7F-BD5E-7A2AC4386DC7}" type="pres">
      <dgm:prSet presAssocID="{9537799D-CC9A-4AD5-B025-543098363D0C}" presName="medCircle2" presStyleLbl="vennNode1" presStyleIdx="0" presStyleCnt="4" custScaleX="47785" custScaleY="44546" custLinFactNeighborX="-41226" custLinFactNeighborY="-8804"/>
      <dgm:spPr>
        <a:prstGeom prst="rightArrow">
          <a:avLst/>
        </a:prstGeom>
        <a:solidFill>
          <a:srgbClr val="343F52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title="Arrow Bullet Point"/>
        </a:ext>
      </dgm:extLst>
    </dgm:pt>
    <dgm:pt modelId="{1D919391-8719-42B6-AA60-B13778B9B620}" type="pres">
      <dgm:prSet presAssocID="{9537799D-CC9A-4AD5-B025-543098363D0C}" presName="txLvlOnly1" presStyleLbl="revTx" presStyleIdx="0" presStyleCnt="4"/>
      <dgm:spPr/>
    </dgm:pt>
    <dgm:pt modelId="{62D8E22C-3A5D-4AD6-80B5-CC68FFC5B645}" type="pres">
      <dgm:prSet presAssocID="{D8974E3A-EB48-4FCF-B455-4140E70A434B}" presName="noChildren" presStyleCnt="0"/>
      <dgm:spPr/>
    </dgm:pt>
    <dgm:pt modelId="{ECDF2648-4B0E-4003-94AB-C2A34265A1DB}" type="pres">
      <dgm:prSet presAssocID="{D8974E3A-EB48-4FCF-B455-4140E70A434B}" presName="gap" presStyleCnt="0"/>
      <dgm:spPr/>
    </dgm:pt>
    <dgm:pt modelId="{46C41166-BD89-4158-9BFE-AB9A7258BDA8}" type="pres">
      <dgm:prSet presAssocID="{D8974E3A-EB48-4FCF-B455-4140E70A434B}" presName="medCircle2" presStyleLbl="vennNode1" presStyleIdx="1" presStyleCnt="4" custScaleX="47785" custScaleY="44546" custLinFactNeighborX="-43049" custLinFactNeighborY="-2173"/>
      <dgm:spPr>
        <a:prstGeom prst="rightArrow">
          <a:avLst/>
        </a:prstGeom>
        <a:solidFill>
          <a:srgbClr val="343F52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title="Arrow Bullet Point"/>
        </a:ext>
      </dgm:extLst>
    </dgm:pt>
    <dgm:pt modelId="{35AF08F6-12E4-4ACE-959D-6DA976848C9F}" type="pres">
      <dgm:prSet presAssocID="{D8974E3A-EB48-4FCF-B455-4140E70A434B}" presName="txLvlOnly1" presStyleLbl="revTx" presStyleIdx="1" presStyleCnt="4"/>
      <dgm:spPr/>
    </dgm:pt>
    <dgm:pt modelId="{1E5E4ABD-2A52-40AF-AC1B-4B9B613C70BD}" type="pres">
      <dgm:prSet presAssocID="{EE602A9B-AD56-4326-8490-BA8D0EF2D438}" presName="noChildren" presStyleCnt="0"/>
      <dgm:spPr/>
    </dgm:pt>
    <dgm:pt modelId="{E6CB740F-52E1-4E03-AA5E-2FB538923990}" type="pres">
      <dgm:prSet presAssocID="{EE602A9B-AD56-4326-8490-BA8D0EF2D438}" presName="gap" presStyleCnt="0"/>
      <dgm:spPr/>
    </dgm:pt>
    <dgm:pt modelId="{FE495E64-D70D-4BC9-81B0-782C8FE5BE46}" type="pres">
      <dgm:prSet presAssocID="{EE602A9B-AD56-4326-8490-BA8D0EF2D438}" presName="medCircle2" presStyleLbl="vennNode1" presStyleIdx="2" presStyleCnt="4" custScaleX="47785" custScaleY="44546" custLinFactNeighborX="-42529" custLinFactNeighborY="3109"/>
      <dgm:spPr>
        <a:prstGeom prst="rightArrow">
          <a:avLst/>
        </a:prstGeom>
        <a:solidFill>
          <a:srgbClr val="343F52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title="Arrow Bullet Point"/>
        </a:ext>
      </dgm:extLst>
    </dgm:pt>
    <dgm:pt modelId="{F3DF7DAB-BAE5-413D-810C-AD56A711AE51}" type="pres">
      <dgm:prSet presAssocID="{EE602A9B-AD56-4326-8490-BA8D0EF2D438}" presName="txLvlOnly1" presStyleLbl="revTx" presStyleIdx="2" presStyleCnt="4" custLinFactNeighborY="4681"/>
      <dgm:spPr/>
    </dgm:pt>
    <dgm:pt modelId="{2A551E25-0E7B-4CB4-ACF8-89510CFAA93B}" type="pres">
      <dgm:prSet presAssocID="{36C549D9-85EA-46C6-9B83-D067AC23E78E}" presName="noChildren" presStyleCnt="0"/>
      <dgm:spPr/>
    </dgm:pt>
    <dgm:pt modelId="{D65AF4EF-DD9F-4EE7-9707-776DB7CBDA7C}" type="pres">
      <dgm:prSet presAssocID="{36C549D9-85EA-46C6-9B83-D067AC23E78E}" presName="gap" presStyleCnt="0"/>
      <dgm:spPr/>
    </dgm:pt>
    <dgm:pt modelId="{7F29AA5E-E3EA-47EE-9FC2-597CE8D2A8AE}" type="pres">
      <dgm:prSet presAssocID="{36C549D9-85EA-46C6-9B83-D067AC23E78E}" presName="medCircle2" presStyleLbl="vennNode1" presStyleIdx="3" presStyleCnt="4" custScaleX="47899" custScaleY="44644" custLinFactNeighborX="-42107" custLinFactNeighborY="-1761"/>
      <dgm:spPr>
        <a:prstGeom prst="rightArrow">
          <a:avLst/>
        </a:prstGeom>
        <a:solidFill>
          <a:srgbClr val="343F52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title="Arrow Bullet Point"/>
        </a:ext>
      </dgm:extLst>
    </dgm:pt>
    <dgm:pt modelId="{91EB66EC-8F09-4B76-BD2D-7AA51888F290}" type="pres">
      <dgm:prSet presAssocID="{36C549D9-85EA-46C6-9B83-D067AC23E78E}" presName="txLvlOnly1" presStyleLbl="revTx" presStyleIdx="3" presStyleCnt="4"/>
      <dgm:spPr/>
    </dgm:pt>
  </dgm:ptLst>
  <dgm:cxnLst>
    <dgm:cxn modelId="{9A144311-154C-4AD3-8FD3-D261DC3EE3E5}" type="presOf" srcId="{9537799D-CC9A-4AD5-B025-543098363D0C}" destId="{1D919391-8719-42B6-AA60-B13778B9B620}" srcOrd="0" destOrd="0" presId="urn:microsoft.com/office/officeart/2008/layout/VerticalCircleList"/>
    <dgm:cxn modelId="{2F94E111-5FC7-400A-8880-7FEEA40D7A07}" srcId="{7C46B251-D4BB-4C56-8833-CBB87C12051C}" destId="{9537799D-CC9A-4AD5-B025-543098363D0C}" srcOrd="0" destOrd="0" parTransId="{DF18A0D2-59A9-4A0B-B898-AE1DBE6FBDA9}" sibTransId="{C8A5A46A-0602-4730-8F86-30B6AA4C8935}"/>
    <dgm:cxn modelId="{9B336637-1503-4CB2-B372-354F04911F5E}" type="presOf" srcId="{D8974E3A-EB48-4FCF-B455-4140E70A434B}" destId="{35AF08F6-12E4-4ACE-959D-6DA976848C9F}" srcOrd="0" destOrd="0" presId="urn:microsoft.com/office/officeart/2008/layout/VerticalCircleList"/>
    <dgm:cxn modelId="{6B72F16C-2B1F-4F6C-AB87-21B9E2F8E6BD}" srcId="{7C46B251-D4BB-4C56-8833-CBB87C12051C}" destId="{EE602A9B-AD56-4326-8490-BA8D0EF2D438}" srcOrd="2" destOrd="0" parTransId="{F1DCF8DE-6310-4216-8A10-33F00EF122DA}" sibTransId="{7E4B7EC6-C5CC-4A01-814D-1F0C7221CCAA}"/>
    <dgm:cxn modelId="{D4C26454-03DE-4ABE-9B39-F4B89DDA5BAC}" type="presOf" srcId="{EE602A9B-AD56-4326-8490-BA8D0EF2D438}" destId="{F3DF7DAB-BAE5-413D-810C-AD56A711AE51}" srcOrd="0" destOrd="0" presId="urn:microsoft.com/office/officeart/2008/layout/VerticalCircleList"/>
    <dgm:cxn modelId="{B0AB54A8-D11B-49EE-8A5C-BD45306DE490}" srcId="{7C46B251-D4BB-4C56-8833-CBB87C12051C}" destId="{D8974E3A-EB48-4FCF-B455-4140E70A434B}" srcOrd="1" destOrd="0" parTransId="{D81077F4-9B31-4348-A18C-12E565BB8FB2}" sibTransId="{DA9375F0-AA26-4C2F-87C6-03ABD6FDED18}"/>
    <dgm:cxn modelId="{E9C1E9AF-575A-4ED6-9030-F28778DC444A}" srcId="{7C46B251-D4BB-4C56-8833-CBB87C12051C}" destId="{36C549D9-85EA-46C6-9B83-D067AC23E78E}" srcOrd="3" destOrd="0" parTransId="{CFCF126E-035F-4D7D-BD93-310B74803E91}" sibTransId="{E73B05F0-38AC-4F4F-8152-477B152510CC}"/>
    <dgm:cxn modelId="{D8D25CBE-360F-48A0-8226-933E60F2A9CF}" type="presOf" srcId="{7C46B251-D4BB-4C56-8833-CBB87C12051C}" destId="{AA006C4E-8450-44F2-BB05-2FD37D293E50}" srcOrd="0" destOrd="0" presId="urn:microsoft.com/office/officeart/2008/layout/VerticalCircleList"/>
    <dgm:cxn modelId="{05F664C4-6618-4B7A-AE3C-DB420F973332}" type="presOf" srcId="{36C549D9-85EA-46C6-9B83-D067AC23E78E}" destId="{91EB66EC-8F09-4B76-BD2D-7AA51888F290}" srcOrd="0" destOrd="0" presId="urn:microsoft.com/office/officeart/2008/layout/VerticalCircleList"/>
    <dgm:cxn modelId="{89AA90DF-3D8F-49CA-BE98-78EE4DD2C34D}" type="presParOf" srcId="{AA006C4E-8450-44F2-BB05-2FD37D293E50}" destId="{6C1EB454-3F38-4411-B40D-92D46A21A007}" srcOrd="0" destOrd="0" presId="urn:microsoft.com/office/officeart/2008/layout/VerticalCircleList"/>
    <dgm:cxn modelId="{D16764CA-E122-4CB0-8500-D40420C5378B}" type="presParOf" srcId="{6C1EB454-3F38-4411-B40D-92D46A21A007}" destId="{39466747-D8CA-48BB-8CCD-DD171FFC9C6F}" srcOrd="0" destOrd="0" presId="urn:microsoft.com/office/officeart/2008/layout/VerticalCircleList"/>
    <dgm:cxn modelId="{75812FC0-65A8-4832-A4D7-05520072106F}" type="presParOf" srcId="{6C1EB454-3F38-4411-B40D-92D46A21A007}" destId="{9AE11067-5633-4A7F-BD5E-7A2AC4386DC7}" srcOrd="1" destOrd="0" presId="urn:microsoft.com/office/officeart/2008/layout/VerticalCircleList"/>
    <dgm:cxn modelId="{7C755BD6-736A-49FF-A250-5DB4658BD814}" type="presParOf" srcId="{6C1EB454-3F38-4411-B40D-92D46A21A007}" destId="{1D919391-8719-42B6-AA60-B13778B9B620}" srcOrd="2" destOrd="0" presId="urn:microsoft.com/office/officeart/2008/layout/VerticalCircleList"/>
    <dgm:cxn modelId="{A9438F35-C2A8-4540-BB84-F21B3F64BE0A}" type="presParOf" srcId="{AA006C4E-8450-44F2-BB05-2FD37D293E50}" destId="{62D8E22C-3A5D-4AD6-80B5-CC68FFC5B645}" srcOrd="1" destOrd="0" presId="urn:microsoft.com/office/officeart/2008/layout/VerticalCircleList"/>
    <dgm:cxn modelId="{C9AEE25C-7F06-441E-956B-CF82C471C880}" type="presParOf" srcId="{62D8E22C-3A5D-4AD6-80B5-CC68FFC5B645}" destId="{ECDF2648-4B0E-4003-94AB-C2A34265A1DB}" srcOrd="0" destOrd="0" presId="urn:microsoft.com/office/officeart/2008/layout/VerticalCircleList"/>
    <dgm:cxn modelId="{F62C7C5B-A786-46F6-BB8E-FC4813D64FE6}" type="presParOf" srcId="{62D8E22C-3A5D-4AD6-80B5-CC68FFC5B645}" destId="{46C41166-BD89-4158-9BFE-AB9A7258BDA8}" srcOrd="1" destOrd="0" presId="urn:microsoft.com/office/officeart/2008/layout/VerticalCircleList"/>
    <dgm:cxn modelId="{08C6D426-CAC8-4CA4-A90B-EA2D01645687}" type="presParOf" srcId="{62D8E22C-3A5D-4AD6-80B5-CC68FFC5B645}" destId="{35AF08F6-12E4-4ACE-959D-6DA976848C9F}" srcOrd="2" destOrd="0" presId="urn:microsoft.com/office/officeart/2008/layout/VerticalCircleList"/>
    <dgm:cxn modelId="{4F1143F1-EB01-4AE8-B0F1-31B6E846BDD8}" type="presParOf" srcId="{AA006C4E-8450-44F2-BB05-2FD37D293E50}" destId="{1E5E4ABD-2A52-40AF-AC1B-4B9B613C70BD}" srcOrd="2" destOrd="0" presId="urn:microsoft.com/office/officeart/2008/layout/VerticalCircleList"/>
    <dgm:cxn modelId="{9DF9E2E8-ECDD-4B22-9E2D-497F8250D85F}" type="presParOf" srcId="{1E5E4ABD-2A52-40AF-AC1B-4B9B613C70BD}" destId="{E6CB740F-52E1-4E03-AA5E-2FB538923990}" srcOrd="0" destOrd="0" presId="urn:microsoft.com/office/officeart/2008/layout/VerticalCircleList"/>
    <dgm:cxn modelId="{0C8F2E31-EBD0-45C4-BBE5-3A413E29147B}" type="presParOf" srcId="{1E5E4ABD-2A52-40AF-AC1B-4B9B613C70BD}" destId="{FE495E64-D70D-4BC9-81B0-782C8FE5BE46}" srcOrd="1" destOrd="0" presId="urn:microsoft.com/office/officeart/2008/layout/VerticalCircleList"/>
    <dgm:cxn modelId="{5042A0AE-3D4B-419F-A0A1-E354CD2C9253}" type="presParOf" srcId="{1E5E4ABD-2A52-40AF-AC1B-4B9B613C70BD}" destId="{F3DF7DAB-BAE5-413D-810C-AD56A711AE51}" srcOrd="2" destOrd="0" presId="urn:microsoft.com/office/officeart/2008/layout/VerticalCircleList"/>
    <dgm:cxn modelId="{B290412E-73F2-4AAB-AA0D-2F510E37AE9B}" type="presParOf" srcId="{AA006C4E-8450-44F2-BB05-2FD37D293E50}" destId="{2A551E25-0E7B-4CB4-ACF8-89510CFAA93B}" srcOrd="3" destOrd="0" presId="urn:microsoft.com/office/officeart/2008/layout/VerticalCircleList"/>
    <dgm:cxn modelId="{6CE4B976-6A7F-437A-979F-58C156F08BD1}" type="presParOf" srcId="{2A551E25-0E7B-4CB4-ACF8-89510CFAA93B}" destId="{D65AF4EF-DD9F-4EE7-9707-776DB7CBDA7C}" srcOrd="0" destOrd="0" presId="urn:microsoft.com/office/officeart/2008/layout/VerticalCircleList"/>
    <dgm:cxn modelId="{2590739C-05CE-465F-835C-6B8FEEFFB4A2}" type="presParOf" srcId="{2A551E25-0E7B-4CB4-ACF8-89510CFAA93B}" destId="{7F29AA5E-E3EA-47EE-9FC2-597CE8D2A8AE}" srcOrd="1" destOrd="0" presId="urn:microsoft.com/office/officeart/2008/layout/VerticalCircleList"/>
    <dgm:cxn modelId="{638A77F4-E2C7-45A8-9636-AA7C547122ED}" type="presParOf" srcId="{2A551E25-0E7B-4CB4-ACF8-89510CFAA93B}" destId="{91EB66EC-8F09-4B76-BD2D-7AA51888F29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E9263-39C6-4159-A481-6189BE34D19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CC5D5-CE54-4D7B-B3BE-B7DDF2F1B138}">
      <dgm:prSet custT="1"/>
      <dgm:spPr>
        <a:solidFill>
          <a:srgbClr val="343F52"/>
        </a:solidFill>
        <a:ln w="25400">
          <a:solidFill>
            <a:srgbClr val="343F5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>
            <a:spcAft>
              <a:spcPts val="1200"/>
            </a:spcAft>
          </a:pPr>
          <a:r>
            <a:rPr lang="el-G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Ο 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ROE </a:t>
          </a:r>
          <a:r>
            <a:rPr lang="el-G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και ο πλούτος των μετόχων συσχετίζονται,αλλά μπορεί να προκύψουν προβλήματα όταν το 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ROE</a:t>
          </a:r>
          <a:r>
            <a:rPr lang="el-G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είναι το μόνο μέτρο απόδοσης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gm:t>
      <dgm:extLst>
        <a:ext uri="{E40237B7-FDA0-4F09-8148-C483321AD2D9}">
          <dgm14:cNvPr xmlns:dgm14="http://schemas.microsoft.com/office/drawing/2010/diagram" id="0" name="" descr="Box explaining that problems can arise when ROE is the sole measure of perfomance because it does not consider risk and the amount of capital invested. " title="Measure of Perfomance: ROE"/>
        </a:ext>
      </dgm:extLst>
    </dgm:pt>
    <dgm:pt modelId="{79D2D4FD-16E7-49E8-9B20-1A80DD262F5D}" type="parTrans" cxnId="{E3CA8641-93C3-4134-9E5B-A19BF3695A1D}">
      <dgm:prSet/>
      <dgm:spPr/>
      <dgm:t>
        <a:bodyPr/>
        <a:lstStyle/>
        <a:p>
          <a:endParaRPr lang="en-US"/>
        </a:p>
      </dgm:t>
    </dgm:pt>
    <dgm:pt modelId="{0727D17C-848A-4FCC-AB1C-7EA708C2AC06}" type="sibTrans" cxnId="{E3CA8641-93C3-4134-9E5B-A19BF3695A1D}">
      <dgm:prSet/>
      <dgm:spPr/>
      <dgm:t>
        <a:bodyPr/>
        <a:lstStyle/>
        <a:p>
          <a:endParaRPr lang="en-US"/>
        </a:p>
      </dgm:t>
    </dgm:pt>
    <dgm:pt modelId="{53D19361-68B0-4C81-BC56-94EEEA79D943}">
      <dgm:prSet custT="1"/>
      <dgm:spPr>
        <a:solidFill>
          <a:schemeClr val="bg2">
            <a:lumMod val="50000"/>
          </a:schemeClr>
        </a:solidFill>
        <a:ln w="25400">
          <a:solidFill>
            <a:schemeClr val="tx1"/>
          </a:solidFill>
        </a:ln>
      </dgm:spPr>
      <dgm:t>
        <a:bodyPr/>
        <a:lstStyle/>
        <a:p>
          <a:pPr rtl="0"/>
          <a:r>
            <a:rPr lang="el-G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Ο </a:t>
          </a:r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ROE</a:t>
          </a:r>
          <a:r>
            <a:rPr lang="el-G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δεν λα,βάνει υπόψη τον κίνδυνο</a:t>
          </a:r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gm:t>
    </dgm:pt>
    <dgm:pt modelId="{018D6E0E-C0F1-488E-86C1-15CFE579D20B}" type="parTrans" cxnId="{7405DD8C-7A64-4826-8114-79E1B701CAFC}">
      <dgm:prSet/>
      <dgm:spPr/>
      <dgm:t>
        <a:bodyPr/>
        <a:lstStyle/>
        <a:p>
          <a:endParaRPr lang="en-US"/>
        </a:p>
      </dgm:t>
    </dgm:pt>
    <dgm:pt modelId="{B7F50F17-DCD6-42CE-8633-B0A6EA5D39A1}" type="sibTrans" cxnId="{7405DD8C-7A64-4826-8114-79E1B701CAFC}">
      <dgm:prSet/>
      <dgm:spPr/>
      <dgm:t>
        <a:bodyPr/>
        <a:lstStyle/>
        <a:p>
          <a:endParaRPr lang="en-US"/>
        </a:p>
      </dgm:t>
    </dgm:pt>
    <dgm:pt modelId="{AF8320AA-C3B7-4957-865C-2BEB06D0F04E}">
      <dgm:prSet custT="1"/>
      <dgm:spPr>
        <a:solidFill>
          <a:srgbClr val="767171"/>
        </a:solidFill>
        <a:ln w="25400">
          <a:solidFill>
            <a:schemeClr val="tx1"/>
          </a:solidFill>
        </a:ln>
      </dgm:spPr>
      <dgm:t>
        <a:bodyPr/>
        <a:lstStyle/>
        <a:p>
          <a:pPr rtl="0"/>
          <a:r>
            <a:rPr lang="el-G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Ο </a:t>
          </a:r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ROE</a:t>
          </a:r>
          <a:r>
            <a:rPr lang="el-G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δεν λα,μβάνει υπόωη το ΄μέγεθος των επενδεδυμένων κεφαλαίων</a:t>
          </a:r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.</a:t>
          </a:r>
        </a:p>
      </dgm:t>
    </dgm:pt>
    <dgm:pt modelId="{5716F38A-3325-40EF-B2E3-251DB999938E}" type="parTrans" cxnId="{327C8EAE-5C0F-4A76-AD24-AA53CFDD57E2}">
      <dgm:prSet/>
      <dgm:spPr/>
      <dgm:t>
        <a:bodyPr/>
        <a:lstStyle/>
        <a:p>
          <a:endParaRPr lang="en-US"/>
        </a:p>
      </dgm:t>
    </dgm:pt>
    <dgm:pt modelId="{531011B4-A9B2-4DBD-A68C-2EBDBF425C0F}" type="sibTrans" cxnId="{327C8EAE-5C0F-4A76-AD24-AA53CFDD57E2}">
      <dgm:prSet/>
      <dgm:spPr/>
      <dgm:t>
        <a:bodyPr/>
        <a:lstStyle/>
        <a:p>
          <a:endParaRPr lang="en-US"/>
        </a:p>
      </dgm:t>
    </dgm:pt>
    <dgm:pt modelId="{10FFE8D0-5913-4AF7-AD31-8918226A67FB}">
      <dgm:prSet custT="1"/>
      <dgm:spPr>
        <a:solidFill>
          <a:srgbClr val="343F52"/>
        </a:solidFill>
        <a:ln w="25400">
          <a:solidFill>
            <a:srgbClr val="343F52"/>
          </a:solidFill>
        </a:ln>
        <a:effectLst>
          <a:outerShdw blurRad="50800" dist="38100" dir="2700000" algn="tl" rotWithShape="0">
            <a:prstClr val="black">
              <a:alpha val="75000"/>
            </a:prstClr>
          </a:outerShdw>
        </a:effectLst>
      </dgm:spPr>
      <dgm:t>
        <a:bodyPr lIns="274320" tIns="2743200" rIns="274320"/>
        <a:lstStyle/>
        <a:p>
          <a:pPr algn="l"/>
          <a:endParaRPr lang="en-U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endParaRPr lang="en-U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12763" indent="0" algn="l"/>
          <a:r>
            <a:rPr lang="el-G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Δεδομένων αυτών των προβλημάτων,η εξάρτηση από τον 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ROE</a:t>
          </a:r>
          <a:r>
            <a:rPr lang="el-G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μπορεί να ενθαρύνει τους διαχειριστές να κάνουν επενδύσεις που δεν οφελούν τους μετόχους.Ως αποτέλεσμα οι αναλυτές έψαχναν να αναπτύξουν άλλα μέτρα απόδοσης όπως το 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EVA.</a:t>
          </a:r>
        </a:p>
      </dgm:t>
      <dgm:extLst>
        <a:ext uri="{E40237B7-FDA0-4F09-8148-C483321AD2D9}">
          <dgm14:cNvPr xmlns:dgm14="http://schemas.microsoft.com/office/drawing/2010/diagram" id="0" name="" descr="Box stating that managers may make investments that do not benefit shareholders when ROE is used, and EVA is another way to measure performance. " title="Measure of Perfomance: ROE"/>
        </a:ext>
      </dgm:extLst>
    </dgm:pt>
    <dgm:pt modelId="{98A741D9-8F8F-43C9-A7CC-84BACA6229BB}" type="parTrans" cxnId="{34D3AD0F-AA6F-4F7B-8886-59F0B202EF3C}">
      <dgm:prSet/>
      <dgm:spPr/>
      <dgm:t>
        <a:bodyPr/>
        <a:lstStyle/>
        <a:p>
          <a:endParaRPr lang="en-US"/>
        </a:p>
      </dgm:t>
    </dgm:pt>
    <dgm:pt modelId="{898D307E-0A33-4C75-B7E6-436DA423B002}" type="sibTrans" cxnId="{34D3AD0F-AA6F-4F7B-8886-59F0B202EF3C}">
      <dgm:prSet/>
      <dgm:spPr/>
      <dgm:t>
        <a:bodyPr/>
        <a:lstStyle/>
        <a:p>
          <a:endParaRPr lang="en-US"/>
        </a:p>
      </dgm:t>
    </dgm:pt>
    <dgm:pt modelId="{32480EF4-90E3-4F9C-9AA3-9F40FE204982}" type="pres">
      <dgm:prSet presAssocID="{202E9263-39C6-4159-A481-6189BE34D195}" presName="theList" presStyleCnt="0">
        <dgm:presLayoutVars>
          <dgm:dir/>
          <dgm:animLvl val="lvl"/>
          <dgm:resizeHandles val="exact"/>
        </dgm:presLayoutVars>
      </dgm:prSet>
      <dgm:spPr/>
    </dgm:pt>
    <dgm:pt modelId="{C9AFE446-755C-4EF0-BB04-FB3A6CF5966B}" type="pres">
      <dgm:prSet presAssocID="{E7FCC5D5-CE54-4D7B-B3BE-B7DDF2F1B138}" presName="compNode" presStyleCnt="0"/>
      <dgm:spPr/>
    </dgm:pt>
    <dgm:pt modelId="{9107EC09-175E-4ABA-A309-9AE28FCE97DC}" type="pres">
      <dgm:prSet presAssocID="{E7FCC5D5-CE54-4D7B-B3BE-B7DDF2F1B138}" presName="aNode" presStyleLbl="bgShp" presStyleIdx="0" presStyleCnt="2"/>
      <dgm:spPr>
        <a:prstGeom prst="rect">
          <a:avLst/>
        </a:prstGeom>
      </dgm:spPr>
    </dgm:pt>
    <dgm:pt modelId="{045B3A41-DE3D-4C10-B65D-1448D6CE61E8}" type="pres">
      <dgm:prSet presAssocID="{E7FCC5D5-CE54-4D7B-B3BE-B7DDF2F1B138}" presName="textNode" presStyleLbl="bgShp" presStyleIdx="0" presStyleCnt="2"/>
      <dgm:spPr>
        <a:prstGeom prst="rect">
          <a:avLst/>
        </a:prstGeom>
      </dgm:spPr>
    </dgm:pt>
    <dgm:pt modelId="{81DE6B59-7B5B-48B6-8A5A-B4986B0CE65E}" type="pres">
      <dgm:prSet presAssocID="{E7FCC5D5-CE54-4D7B-B3BE-B7DDF2F1B138}" presName="compChildNode" presStyleCnt="0"/>
      <dgm:spPr/>
    </dgm:pt>
    <dgm:pt modelId="{B96DCA18-CA4D-4A9B-BD02-7E81842EA400}" type="pres">
      <dgm:prSet presAssocID="{E7FCC5D5-CE54-4D7B-B3BE-B7DDF2F1B138}" presName="theInnerList" presStyleCnt="0"/>
      <dgm:spPr/>
    </dgm:pt>
    <dgm:pt modelId="{6D5A61FF-D022-42AA-A433-0D3DF836D75B}" type="pres">
      <dgm:prSet presAssocID="{53D19361-68B0-4C81-BC56-94EEEA79D943}" presName="childNode" presStyleLbl="node1" presStyleIdx="0" presStyleCnt="2" custScaleY="50934" custLinFactNeighborX="-495" custLinFactNeighborY="43535">
        <dgm:presLayoutVars>
          <dgm:bulletEnabled val="1"/>
        </dgm:presLayoutVars>
      </dgm:prSet>
      <dgm:spPr>
        <a:prstGeom prst="rect">
          <a:avLst/>
        </a:prstGeom>
      </dgm:spPr>
    </dgm:pt>
    <dgm:pt modelId="{E67E1A1F-FB39-4B40-AD22-BBE1B8C2AB0B}" type="pres">
      <dgm:prSet presAssocID="{53D19361-68B0-4C81-BC56-94EEEA79D943}" presName="aSpace2" presStyleCnt="0"/>
      <dgm:spPr/>
    </dgm:pt>
    <dgm:pt modelId="{C3AF0A53-CF7A-4BC3-BA05-0A2E31949F3E}" type="pres">
      <dgm:prSet presAssocID="{AF8320AA-C3B7-4957-865C-2BEB06D0F04E}" presName="childNode" presStyleLbl="node1" presStyleIdx="1" presStyleCnt="2" custScaleY="56873" custLinFactNeighborX="-371">
        <dgm:presLayoutVars>
          <dgm:bulletEnabled val="1"/>
        </dgm:presLayoutVars>
      </dgm:prSet>
      <dgm:spPr>
        <a:prstGeom prst="rect">
          <a:avLst/>
        </a:prstGeom>
      </dgm:spPr>
    </dgm:pt>
    <dgm:pt modelId="{7CD2735A-B36B-4C75-9DFF-96876F7953BD}" type="pres">
      <dgm:prSet presAssocID="{E7FCC5D5-CE54-4D7B-B3BE-B7DDF2F1B138}" presName="aSpace" presStyleCnt="0"/>
      <dgm:spPr/>
    </dgm:pt>
    <dgm:pt modelId="{F6C033AA-AA8D-426B-AF77-D46EF544F944}" type="pres">
      <dgm:prSet presAssocID="{10FFE8D0-5913-4AF7-AD31-8918226A67FB}" presName="compNode" presStyleCnt="0"/>
      <dgm:spPr/>
    </dgm:pt>
    <dgm:pt modelId="{64B8214C-135F-4EBF-BD2B-38A12D258C81}" type="pres">
      <dgm:prSet presAssocID="{10FFE8D0-5913-4AF7-AD31-8918226A67FB}" presName="aNode" presStyleLbl="bgShp" presStyleIdx="1" presStyleCnt="2" custLinFactNeighborX="895" custLinFactNeighborY="404"/>
      <dgm:spPr>
        <a:prstGeom prst="rect">
          <a:avLst/>
        </a:prstGeom>
      </dgm:spPr>
    </dgm:pt>
    <dgm:pt modelId="{5E58FDB4-DC6D-4E17-B5FE-63A87D6472FB}" type="pres">
      <dgm:prSet presAssocID="{10FFE8D0-5913-4AF7-AD31-8918226A67FB}" presName="textNode" presStyleLbl="bgShp" presStyleIdx="1" presStyleCnt="2"/>
      <dgm:spPr/>
    </dgm:pt>
    <dgm:pt modelId="{841F1659-5846-4FB7-8F10-3672E6AA68C0}" type="pres">
      <dgm:prSet presAssocID="{10FFE8D0-5913-4AF7-AD31-8918226A67FB}" presName="compChildNode" presStyleCnt="0"/>
      <dgm:spPr/>
    </dgm:pt>
    <dgm:pt modelId="{B174B94C-E765-46BB-862C-6FAD33034B6A}" type="pres">
      <dgm:prSet presAssocID="{10FFE8D0-5913-4AF7-AD31-8918226A67FB}" presName="theInnerList" presStyleCnt="0"/>
      <dgm:spPr/>
    </dgm:pt>
  </dgm:ptLst>
  <dgm:cxnLst>
    <dgm:cxn modelId="{2AE40B09-168C-4F69-95CD-179BD9F467F9}" type="presOf" srcId="{202E9263-39C6-4159-A481-6189BE34D195}" destId="{32480EF4-90E3-4F9C-9AA3-9F40FE204982}" srcOrd="0" destOrd="0" presId="urn:microsoft.com/office/officeart/2005/8/layout/lProcess2"/>
    <dgm:cxn modelId="{34D3AD0F-AA6F-4F7B-8886-59F0B202EF3C}" srcId="{202E9263-39C6-4159-A481-6189BE34D195}" destId="{10FFE8D0-5913-4AF7-AD31-8918226A67FB}" srcOrd="1" destOrd="0" parTransId="{98A741D9-8F8F-43C9-A7CC-84BACA6229BB}" sibTransId="{898D307E-0A33-4C75-B7E6-436DA423B002}"/>
    <dgm:cxn modelId="{01916C11-F05A-451B-9733-C4C09C3C6DFC}" type="presOf" srcId="{10FFE8D0-5913-4AF7-AD31-8918226A67FB}" destId="{5E58FDB4-DC6D-4E17-B5FE-63A87D6472FB}" srcOrd="1" destOrd="0" presId="urn:microsoft.com/office/officeart/2005/8/layout/lProcess2"/>
    <dgm:cxn modelId="{FD754822-FC34-4A01-8E1E-E372590250CB}" type="presOf" srcId="{53D19361-68B0-4C81-BC56-94EEEA79D943}" destId="{6D5A61FF-D022-42AA-A433-0D3DF836D75B}" srcOrd="0" destOrd="0" presId="urn:microsoft.com/office/officeart/2005/8/layout/lProcess2"/>
    <dgm:cxn modelId="{F9EFC740-FAEC-4323-A761-60C3856C5539}" type="presOf" srcId="{10FFE8D0-5913-4AF7-AD31-8918226A67FB}" destId="{64B8214C-135F-4EBF-BD2B-38A12D258C81}" srcOrd="0" destOrd="0" presId="urn:microsoft.com/office/officeart/2005/8/layout/lProcess2"/>
    <dgm:cxn modelId="{E3CA8641-93C3-4134-9E5B-A19BF3695A1D}" srcId="{202E9263-39C6-4159-A481-6189BE34D195}" destId="{E7FCC5D5-CE54-4D7B-B3BE-B7DDF2F1B138}" srcOrd="0" destOrd="0" parTransId="{79D2D4FD-16E7-49E8-9B20-1A80DD262F5D}" sibTransId="{0727D17C-848A-4FCC-AB1C-7EA708C2AC06}"/>
    <dgm:cxn modelId="{7405DD8C-7A64-4826-8114-79E1B701CAFC}" srcId="{E7FCC5D5-CE54-4D7B-B3BE-B7DDF2F1B138}" destId="{53D19361-68B0-4C81-BC56-94EEEA79D943}" srcOrd="0" destOrd="0" parTransId="{018D6E0E-C0F1-488E-86C1-15CFE579D20B}" sibTransId="{B7F50F17-DCD6-42CE-8633-B0A6EA5D39A1}"/>
    <dgm:cxn modelId="{327C8EAE-5C0F-4A76-AD24-AA53CFDD57E2}" srcId="{E7FCC5D5-CE54-4D7B-B3BE-B7DDF2F1B138}" destId="{AF8320AA-C3B7-4957-865C-2BEB06D0F04E}" srcOrd="1" destOrd="0" parTransId="{5716F38A-3325-40EF-B2E3-251DB999938E}" sibTransId="{531011B4-A9B2-4DBD-A68C-2EBDBF425C0F}"/>
    <dgm:cxn modelId="{2E36CAC2-D480-44D0-A4D7-6EB47097903D}" type="presOf" srcId="{E7FCC5D5-CE54-4D7B-B3BE-B7DDF2F1B138}" destId="{045B3A41-DE3D-4C10-B65D-1448D6CE61E8}" srcOrd="1" destOrd="0" presId="urn:microsoft.com/office/officeart/2005/8/layout/lProcess2"/>
    <dgm:cxn modelId="{81F45FD3-0348-46AA-989A-BD82D862CB14}" type="presOf" srcId="{E7FCC5D5-CE54-4D7B-B3BE-B7DDF2F1B138}" destId="{9107EC09-175E-4ABA-A309-9AE28FCE97DC}" srcOrd="0" destOrd="0" presId="urn:microsoft.com/office/officeart/2005/8/layout/lProcess2"/>
    <dgm:cxn modelId="{DA1C7AFF-D59B-4287-A2F7-84B26D335078}" type="presOf" srcId="{AF8320AA-C3B7-4957-865C-2BEB06D0F04E}" destId="{C3AF0A53-CF7A-4BC3-BA05-0A2E31949F3E}" srcOrd="0" destOrd="0" presId="urn:microsoft.com/office/officeart/2005/8/layout/lProcess2"/>
    <dgm:cxn modelId="{0ABD49C7-D40D-4359-BF0B-14E2C1B8C27D}" type="presParOf" srcId="{32480EF4-90E3-4F9C-9AA3-9F40FE204982}" destId="{C9AFE446-755C-4EF0-BB04-FB3A6CF5966B}" srcOrd="0" destOrd="0" presId="urn:microsoft.com/office/officeart/2005/8/layout/lProcess2"/>
    <dgm:cxn modelId="{8850FE12-B633-4604-851D-2B81228343F7}" type="presParOf" srcId="{C9AFE446-755C-4EF0-BB04-FB3A6CF5966B}" destId="{9107EC09-175E-4ABA-A309-9AE28FCE97DC}" srcOrd="0" destOrd="0" presId="urn:microsoft.com/office/officeart/2005/8/layout/lProcess2"/>
    <dgm:cxn modelId="{ED8ADF7B-CE53-40F3-8D7B-EDBA72CA43CA}" type="presParOf" srcId="{C9AFE446-755C-4EF0-BB04-FB3A6CF5966B}" destId="{045B3A41-DE3D-4C10-B65D-1448D6CE61E8}" srcOrd="1" destOrd="0" presId="urn:microsoft.com/office/officeart/2005/8/layout/lProcess2"/>
    <dgm:cxn modelId="{3CA9A0D9-0047-43B0-89CF-B5B682008A10}" type="presParOf" srcId="{C9AFE446-755C-4EF0-BB04-FB3A6CF5966B}" destId="{81DE6B59-7B5B-48B6-8A5A-B4986B0CE65E}" srcOrd="2" destOrd="0" presId="urn:microsoft.com/office/officeart/2005/8/layout/lProcess2"/>
    <dgm:cxn modelId="{BAEE40B5-2DAF-492F-959F-BA0B2C49BD9E}" type="presParOf" srcId="{81DE6B59-7B5B-48B6-8A5A-B4986B0CE65E}" destId="{B96DCA18-CA4D-4A9B-BD02-7E81842EA400}" srcOrd="0" destOrd="0" presId="urn:microsoft.com/office/officeart/2005/8/layout/lProcess2"/>
    <dgm:cxn modelId="{824CF2B3-2C35-494D-9D27-DFDC69D642C1}" type="presParOf" srcId="{B96DCA18-CA4D-4A9B-BD02-7E81842EA400}" destId="{6D5A61FF-D022-42AA-A433-0D3DF836D75B}" srcOrd="0" destOrd="0" presId="urn:microsoft.com/office/officeart/2005/8/layout/lProcess2"/>
    <dgm:cxn modelId="{3FB6E051-605B-4395-9E37-C7050288087D}" type="presParOf" srcId="{B96DCA18-CA4D-4A9B-BD02-7E81842EA400}" destId="{E67E1A1F-FB39-4B40-AD22-BBE1B8C2AB0B}" srcOrd="1" destOrd="0" presId="urn:microsoft.com/office/officeart/2005/8/layout/lProcess2"/>
    <dgm:cxn modelId="{94D17CF3-AE10-4362-9287-1AA77F30858D}" type="presParOf" srcId="{B96DCA18-CA4D-4A9B-BD02-7E81842EA400}" destId="{C3AF0A53-CF7A-4BC3-BA05-0A2E31949F3E}" srcOrd="2" destOrd="0" presId="urn:microsoft.com/office/officeart/2005/8/layout/lProcess2"/>
    <dgm:cxn modelId="{F71B31AD-F433-48DC-A004-7FAE4D4D8D0A}" type="presParOf" srcId="{32480EF4-90E3-4F9C-9AA3-9F40FE204982}" destId="{7CD2735A-B36B-4C75-9DFF-96876F7953BD}" srcOrd="1" destOrd="0" presId="urn:microsoft.com/office/officeart/2005/8/layout/lProcess2"/>
    <dgm:cxn modelId="{34AC2AD0-E75B-4998-988E-9823DE425465}" type="presParOf" srcId="{32480EF4-90E3-4F9C-9AA3-9F40FE204982}" destId="{F6C033AA-AA8D-426B-AF77-D46EF544F944}" srcOrd="2" destOrd="0" presId="urn:microsoft.com/office/officeart/2005/8/layout/lProcess2"/>
    <dgm:cxn modelId="{84ABA7DB-F6A4-401D-8DCC-6CC6B6E162ED}" type="presParOf" srcId="{F6C033AA-AA8D-426B-AF77-D46EF544F944}" destId="{64B8214C-135F-4EBF-BD2B-38A12D258C81}" srcOrd="0" destOrd="0" presId="urn:microsoft.com/office/officeart/2005/8/layout/lProcess2"/>
    <dgm:cxn modelId="{D9834234-397C-4AEA-882D-2606369DD159}" type="presParOf" srcId="{F6C033AA-AA8D-426B-AF77-D46EF544F944}" destId="{5E58FDB4-DC6D-4E17-B5FE-63A87D6472FB}" srcOrd="1" destOrd="0" presId="urn:microsoft.com/office/officeart/2005/8/layout/lProcess2"/>
    <dgm:cxn modelId="{356B032E-F2C5-45BE-9188-D6D75980004F}" type="presParOf" srcId="{F6C033AA-AA8D-426B-AF77-D46EF544F944}" destId="{841F1659-5846-4FB7-8F10-3672E6AA68C0}" srcOrd="2" destOrd="0" presId="urn:microsoft.com/office/officeart/2005/8/layout/lProcess2"/>
    <dgm:cxn modelId="{DFEE5C77-20F3-48BE-A23D-F6192228D678}" type="presParOf" srcId="{841F1659-5846-4FB7-8F10-3672E6AA68C0}" destId="{B174B94C-E765-46BB-862C-6FAD33034B6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B9C043-A2CF-49AB-9530-4712E08B2AF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A14B9-E131-4071-8DE1-D19E7E55287D}">
      <dgm:prSet custT="1"/>
      <dgm:spPr>
        <a:solidFill>
          <a:srgbClr val="343F52"/>
        </a:solidFill>
        <a:ln w="254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rtl="0"/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P/E: </a:t>
          </a:r>
          <a:r>
            <a:rPr lang="el-G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Πόσα χρήματα είναι διατεθειμένος να πληρώσει ο επενδυτής για $1 κέρδος</a:t>
          </a:r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gm:t>
    </dgm:pt>
    <dgm:pt modelId="{60FCA976-B97B-4D83-ABF8-33EF8A076459}" type="parTrans" cxnId="{ED3AD3F9-5000-4B30-8E45-4A7CED5C3472}">
      <dgm:prSet/>
      <dgm:spPr/>
      <dgm:t>
        <a:bodyPr/>
        <a:lstStyle/>
        <a:p>
          <a:endParaRPr lang="en-US"/>
        </a:p>
      </dgm:t>
    </dgm:pt>
    <dgm:pt modelId="{A254429C-89BF-4FA4-8B4F-D893657198E0}" type="sibTrans" cxnId="{ED3AD3F9-5000-4B30-8E45-4A7CED5C3472}">
      <dgm:prSet/>
      <dgm:spPr/>
      <dgm:t>
        <a:bodyPr/>
        <a:lstStyle/>
        <a:p>
          <a:endParaRPr lang="en-US"/>
        </a:p>
      </dgm:t>
    </dgm:pt>
    <dgm:pt modelId="{861CB9C9-6F16-4371-956D-0A895EB3E18A}">
      <dgm:prSet custT="1"/>
      <dgm:spPr>
        <a:solidFill>
          <a:srgbClr val="343F52"/>
        </a:solidFill>
        <a:ln w="254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rtl="0"/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M/B</a:t>
          </a:r>
          <a:r>
            <a:rPr lang="el-G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Πόσα χρήματα είναι διατεθειμένος να πληρώσει ο επενδυτής</a:t>
          </a:r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l-G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για</a:t>
          </a:r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$1 </a:t>
          </a:r>
          <a:r>
            <a:rPr lang="el-G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λογιστικής αξίας της μετοχής</a:t>
          </a:r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gm:t>
    </dgm:pt>
    <dgm:pt modelId="{EEA25453-F90F-41AA-9CE4-CCA22BBA295E}" type="parTrans" cxnId="{B3665541-1D09-447B-90F9-42747C3132A0}">
      <dgm:prSet/>
      <dgm:spPr/>
      <dgm:t>
        <a:bodyPr/>
        <a:lstStyle/>
        <a:p>
          <a:endParaRPr lang="en-US"/>
        </a:p>
      </dgm:t>
    </dgm:pt>
    <dgm:pt modelId="{469223C9-8C81-469C-A380-43B163AAE581}" type="sibTrans" cxnId="{B3665541-1D09-447B-90F9-42747C3132A0}">
      <dgm:prSet/>
      <dgm:spPr/>
      <dgm:t>
        <a:bodyPr/>
        <a:lstStyle/>
        <a:p>
          <a:endParaRPr lang="en-US"/>
        </a:p>
      </dgm:t>
    </dgm:pt>
    <dgm:pt modelId="{B00C155E-1057-465E-8648-18BD80642999}">
      <dgm:prSet custT="1"/>
      <dgm:spPr>
        <a:solidFill>
          <a:srgbClr val="343F52"/>
        </a:solidFill>
        <a:ln w="254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rtl="0"/>
          <a:r>
            <a:rPr lang="el-G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Για κάθε δείκτη,όσο υψηλότερη είναι ητιμή του τόσο καλύτερο</a:t>
          </a:r>
          <a:endParaRPr lang="en-US" sz="2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3AB3726-19F3-4751-9CF6-EB710647BF02}" type="parTrans" cxnId="{1CB3AA9A-EBAE-4B53-A6D9-1C21252ACB49}">
      <dgm:prSet/>
      <dgm:spPr/>
      <dgm:t>
        <a:bodyPr/>
        <a:lstStyle/>
        <a:p>
          <a:endParaRPr lang="en-US"/>
        </a:p>
      </dgm:t>
    </dgm:pt>
    <dgm:pt modelId="{A35FF462-3C42-432C-991B-3C2D45C68A10}" type="sibTrans" cxnId="{1CB3AA9A-EBAE-4B53-A6D9-1C21252ACB49}">
      <dgm:prSet/>
      <dgm:spPr/>
      <dgm:t>
        <a:bodyPr/>
        <a:lstStyle/>
        <a:p>
          <a:endParaRPr lang="en-US"/>
        </a:p>
      </dgm:t>
    </dgm:pt>
    <dgm:pt modelId="{5B5C355F-E3F5-45EE-8938-E3DA9710E3CA}">
      <dgm:prSet custT="1"/>
      <dgm:spPr>
        <a:solidFill>
          <a:srgbClr val="343F52"/>
        </a:solidFill>
        <a:ln w="254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rtl="0"/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P/E </a:t>
          </a:r>
          <a:r>
            <a:rPr lang="el-G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και</a:t>
          </a:r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M/B </a:t>
          </a:r>
          <a:r>
            <a:rPr lang="el-G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είναι υψηλοί</a:t>
          </a:r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l-G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εάν ο αναμενόμενος ρυθμός ανάπτυξης</a:t>
          </a:r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l-G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είναι υψηλός και οκίνδυνος χαμηλός</a:t>
          </a:r>
          <a:r>
            <a: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gm:t>
    </dgm:pt>
    <dgm:pt modelId="{54848C49-54AE-4DD3-8B7A-B26F3B094A5C}" type="parTrans" cxnId="{35284AB1-3041-47CA-B515-21AE7BAABFAB}">
      <dgm:prSet/>
      <dgm:spPr/>
      <dgm:t>
        <a:bodyPr/>
        <a:lstStyle/>
        <a:p>
          <a:endParaRPr lang="en-US"/>
        </a:p>
      </dgm:t>
    </dgm:pt>
    <dgm:pt modelId="{3A46278C-A70B-432A-9BEB-E6834F8B14E7}" type="sibTrans" cxnId="{35284AB1-3041-47CA-B515-21AE7BAABFAB}">
      <dgm:prSet/>
      <dgm:spPr/>
      <dgm:t>
        <a:bodyPr/>
        <a:lstStyle/>
        <a:p>
          <a:endParaRPr lang="en-US"/>
        </a:p>
      </dgm:t>
    </dgm:pt>
    <dgm:pt modelId="{971ABC6A-FB1E-4C02-8224-224678F03D3F}" type="pres">
      <dgm:prSet presAssocID="{D2B9C043-A2CF-49AB-9530-4712E08B2AF1}" presName="Name0" presStyleCnt="0">
        <dgm:presLayoutVars>
          <dgm:resizeHandles/>
        </dgm:presLayoutVars>
      </dgm:prSet>
      <dgm:spPr/>
    </dgm:pt>
    <dgm:pt modelId="{189B0898-F9E2-4136-B30D-C32D4B395979}" type="pres">
      <dgm:prSet presAssocID="{F2FA14B9-E131-4071-8DE1-D19E7E55287D}" presName="text" presStyleLbl="node1" presStyleIdx="0" presStyleCnt="4" custScaleX="192216" custScaleY="82796">
        <dgm:presLayoutVars>
          <dgm:bulletEnabled val="1"/>
        </dgm:presLayoutVars>
      </dgm:prSet>
      <dgm:spPr/>
    </dgm:pt>
    <dgm:pt modelId="{47A3DB81-83E0-408C-B166-961D688497B4}" type="pres">
      <dgm:prSet presAssocID="{A254429C-89BF-4FA4-8B4F-D893657198E0}" presName="space" presStyleCnt="0"/>
      <dgm:spPr/>
    </dgm:pt>
    <dgm:pt modelId="{FA667F81-BBD4-4D14-8300-DCB8E82250FE}" type="pres">
      <dgm:prSet presAssocID="{861CB9C9-6F16-4371-956D-0A895EB3E18A}" presName="text" presStyleLbl="node1" presStyleIdx="1" presStyleCnt="4" custScaleX="170051" custScaleY="82796">
        <dgm:presLayoutVars>
          <dgm:bulletEnabled val="1"/>
        </dgm:presLayoutVars>
      </dgm:prSet>
      <dgm:spPr/>
    </dgm:pt>
    <dgm:pt modelId="{8A4EFEA4-9AFD-47B8-BCC5-1EB25465DB83}" type="pres">
      <dgm:prSet presAssocID="{469223C9-8C81-469C-A380-43B163AAE581}" presName="space" presStyleCnt="0"/>
      <dgm:spPr/>
    </dgm:pt>
    <dgm:pt modelId="{266600A7-972D-4DD0-A94D-C96DD9832871}" type="pres">
      <dgm:prSet presAssocID="{B00C155E-1057-465E-8648-18BD80642999}" presName="text" presStyleLbl="node1" presStyleIdx="2" presStyleCnt="4" custScaleX="225778" custScaleY="82796">
        <dgm:presLayoutVars>
          <dgm:bulletEnabled val="1"/>
        </dgm:presLayoutVars>
      </dgm:prSet>
      <dgm:spPr/>
    </dgm:pt>
    <dgm:pt modelId="{0C38699D-95B2-493C-B062-3A12C09A2F9C}" type="pres">
      <dgm:prSet presAssocID="{A35FF462-3C42-432C-991B-3C2D45C68A10}" presName="space" presStyleCnt="0"/>
      <dgm:spPr/>
    </dgm:pt>
    <dgm:pt modelId="{95FACDD0-4090-4A54-90F9-EE7D2E6AD956}" type="pres">
      <dgm:prSet presAssocID="{5B5C355F-E3F5-45EE-8938-E3DA9710E3CA}" presName="text" presStyleLbl="node1" presStyleIdx="3" presStyleCnt="4" custScaleX="205290" custScaleY="82796">
        <dgm:presLayoutVars>
          <dgm:bulletEnabled val="1"/>
        </dgm:presLayoutVars>
      </dgm:prSet>
      <dgm:spPr/>
    </dgm:pt>
  </dgm:ptLst>
  <dgm:cxnLst>
    <dgm:cxn modelId="{75ED2F07-073F-4897-AEB5-0453B20B4FC1}" type="presOf" srcId="{F2FA14B9-E131-4071-8DE1-D19E7E55287D}" destId="{189B0898-F9E2-4136-B30D-C32D4B395979}" srcOrd="0" destOrd="0" presId="urn:diagrams.loki3.com/VaryingWidthList"/>
    <dgm:cxn modelId="{4B256D12-9D99-4856-8107-2B4062FFC05E}" type="presOf" srcId="{D2B9C043-A2CF-49AB-9530-4712E08B2AF1}" destId="{971ABC6A-FB1E-4C02-8224-224678F03D3F}" srcOrd="0" destOrd="0" presId="urn:diagrams.loki3.com/VaryingWidthList"/>
    <dgm:cxn modelId="{B3665541-1D09-447B-90F9-42747C3132A0}" srcId="{D2B9C043-A2CF-49AB-9530-4712E08B2AF1}" destId="{861CB9C9-6F16-4371-956D-0A895EB3E18A}" srcOrd="1" destOrd="0" parTransId="{EEA25453-F90F-41AA-9CE4-CCA22BBA295E}" sibTransId="{469223C9-8C81-469C-A380-43B163AAE581}"/>
    <dgm:cxn modelId="{1CB3AA9A-EBAE-4B53-A6D9-1C21252ACB49}" srcId="{D2B9C043-A2CF-49AB-9530-4712E08B2AF1}" destId="{B00C155E-1057-465E-8648-18BD80642999}" srcOrd="2" destOrd="0" parTransId="{93AB3726-19F3-4751-9CF6-EB710647BF02}" sibTransId="{A35FF462-3C42-432C-991B-3C2D45C68A10}"/>
    <dgm:cxn modelId="{FFF1519B-362A-499B-8D4F-F17172D1C10B}" type="presOf" srcId="{861CB9C9-6F16-4371-956D-0A895EB3E18A}" destId="{FA667F81-BBD4-4D14-8300-DCB8E82250FE}" srcOrd="0" destOrd="0" presId="urn:diagrams.loki3.com/VaryingWidthList"/>
    <dgm:cxn modelId="{DF4029A4-D1CA-4F3A-A6A6-999FBD0F0292}" type="presOf" srcId="{B00C155E-1057-465E-8648-18BD80642999}" destId="{266600A7-972D-4DD0-A94D-C96DD9832871}" srcOrd="0" destOrd="0" presId="urn:diagrams.loki3.com/VaryingWidthList"/>
    <dgm:cxn modelId="{7143CAA7-9B30-48D6-915C-A0FD103744EF}" type="presOf" srcId="{5B5C355F-E3F5-45EE-8938-E3DA9710E3CA}" destId="{95FACDD0-4090-4A54-90F9-EE7D2E6AD956}" srcOrd="0" destOrd="0" presId="urn:diagrams.loki3.com/VaryingWidthList"/>
    <dgm:cxn modelId="{35284AB1-3041-47CA-B515-21AE7BAABFAB}" srcId="{D2B9C043-A2CF-49AB-9530-4712E08B2AF1}" destId="{5B5C355F-E3F5-45EE-8938-E3DA9710E3CA}" srcOrd="3" destOrd="0" parTransId="{54848C49-54AE-4DD3-8B7A-B26F3B094A5C}" sibTransId="{3A46278C-A70B-432A-9BEB-E6834F8B14E7}"/>
    <dgm:cxn modelId="{ED3AD3F9-5000-4B30-8E45-4A7CED5C3472}" srcId="{D2B9C043-A2CF-49AB-9530-4712E08B2AF1}" destId="{F2FA14B9-E131-4071-8DE1-D19E7E55287D}" srcOrd="0" destOrd="0" parTransId="{60FCA976-B97B-4D83-ABF8-33EF8A076459}" sibTransId="{A254429C-89BF-4FA4-8B4F-D893657198E0}"/>
    <dgm:cxn modelId="{1ACC956C-CB33-40DC-A4CD-BE14D87BBDE7}" type="presParOf" srcId="{971ABC6A-FB1E-4C02-8224-224678F03D3F}" destId="{189B0898-F9E2-4136-B30D-C32D4B395979}" srcOrd="0" destOrd="0" presId="urn:diagrams.loki3.com/VaryingWidthList"/>
    <dgm:cxn modelId="{A95762B7-9AB7-4639-8DA3-1339203FA1F0}" type="presParOf" srcId="{971ABC6A-FB1E-4C02-8224-224678F03D3F}" destId="{47A3DB81-83E0-408C-B166-961D688497B4}" srcOrd="1" destOrd="0" presId="urn:diagrams.loki3.com/VaryingWidthList"/>
    <dgm:cxn modelId="{2CB792EE-E176-4B22-BEFE-271786458FCB}" type="presParOf" srcId="{971ABC6A-FB1E-4C02-8224-224678F03D3F}" destId="{FA667F81-BBD4-4D14-8300-DCB8E82250FE}" srcOrd="2" destOrd="0" presId="urn:diagrams.loki3.com/VaryingWidthList"/>
    <dgm:cxn modelId="{F5A691E3-A515-4D31-8821-444A256D5051}" type="presParOf" srcId="{971ABC6A-FB1E-4C02-8224-224678F03D3F}" destId="{8A4EFEA4-9AFD-47B8-BCC5-1EB25465DB83}" srcOrd="3" destOrd="0" presId="urn:diagrams.loki3.com/VaryingWidthList"/>
    <dgm:cxn modelId="{A83BD2C1-E262-4B34-B8AD-41A164090C67}" type="presParOf" srcId="{971ABC6A-FB1E-4C02-8224-224678F03D3F}" destId="{266600A7-972D-4DD0-A94D-C96DD9832871}" srcOrd="4" destOrd="0" presId="urn:diagrams.loki3.com/VaryingWidthList"/>
    <dgm:cxn modelId="{1B47E4C1-64D7-4C80-8588-330690D1AF96}" type="presParOf" srcId="{971ABC6A-FB1E-4C02-8224-224678F03D3F}" destId="{0C38699D-95B2-493C-B062-3A12C09A2F9C}" srcOrd="5" destOrd="0" presId="urn:diagrams.loki3.com/VaryingWidthList"/>
    <dgm:cxn modelId="{EC93D88D-0F90-4417-AC50-1877CCCA0F9C}" type="presParOf" srcId="{971ABC6A-FB1E-4C02-8224-224678F03D3F}" destId="{95FACDD0-4090-4A54-90F9-EE7D2E6AD956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11067-5633-4A7F-BD5E-7A2AC4386DC7}">
      <dsp:nvSpPr>
        <dsp:cNvPr id="0" name=""/>
        <dsp:cNvSpPr/>
      </dsp:nvSpPr>
      <dsp:spPr>
        <a:xfrm>
          <a:off x="1248908" y="215447"/>
          <a:ext cx="539492" cy="502924"/>
        </a:xfrm>
        <a:prstGeom prst="rightArrow">
          <a:avLst/>
        </a:prstGeom>
        <a:solidFill>
          <a:srgbClr val="343F52"/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919391-8719-42B6-AA60-B13778B9B620}">
      <dsp:nvSpPr>
        <dsp:cNvPr id="0" name=""/>
        <dsp:cNvSpPr/>
      </dsp:nvSpPr>
      <dsp:spPr>
        <a:xfrm>
          <a:off x="1984095" y="1806"/>
          <a:ext cx="6023626" cy="112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Το περιθώριο λειτουργικού κέρδους ήταν πολύ χαμηλό το 2018</a:t>
          </a:r>
          <a:r>
            <a:rPr lang="en-US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r>
            <a:rPr lang="el-GR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Προβλέπεταινα βελτιωθεί το 2019 αλλά αναμένεται να παραμείνει κάτω του μέσου όρου του κλάδου</a:t>
          </a:r>
          <a:endParaRPr lang="en-US" sz="1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84095" y="1806"/>
        <a:ext cx="6023626" cy="1128999"/>
      </dsp:txXfrm>
    </dsp:sp>
    <dsp:sp modelId="{46C41166-BD89-4158-9BFE-AB9A7258BDA8}">
      <dsp:nvSpPr>
        <dsp:cNvPr id="0" name=""/>
        <dsp:cNvSpPr/>
      </dsp:nvSpPr>
      <dsp:spPr>
        <a:xfrm>
          <a:off x="1228326" y="1419310"/>
          <a:ext cx="539492" cy="502924"/>
        </a:xfrm>
        <a:prstGeom prst="rightArrow">
          <a:avLst/>
        </a:prstGeom>
        <a:solidFill>
          <a:srgbClr val="343F52"/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AF08F6-12E4-4ACE-959D-6DA976848C9F}">
      <dsp:nvSpPr>
        <dsp:cNvPr id="0" name=""/>
        <dsp:cNvSpPr/>
      </dsp:nvSpPr>
      <dsp:spPr>
        <a:xfrm>
          <a:off x="1984095" y="1130806"/>
          <a:ext cx="6023626" cy="112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Το περιθώριο κέρδους ήταν πολύ κακό το 2018 αλλά προβλέπεται να ξεπεράσει το μέσο περιθώριο κέρδους του κλάδου το 2019.Φαίνεται καλό</a:t>
          </a:r>
          <a:r>
            <a:rPr lang="en-US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sp:txBody>
      <dsp:txXfrm>
        <a:off x="1984095" y="1130806"/>
        <a:ext cx="6023626" cy="1128999"/>
      </dsp:txXfrm>
    </dsp:sp>
    <dsp:sp modelId="{FE495E64-D70D-4BC9-81B0-782C8FE5BE46}">
      <dsp:nvSpPr>
        <dsp:cNvPr id="0" name=""/>
        <dsp:cNvSpPr/>
      </dsp:nvSpPr>
      <dsp:spPr>
        <a:xfrm>
          <a:off x="1234197" y="2607944"/>
          <a:ext cx="539492" cy="502924"/>
        </a:xfrm>
        <a:prstGeom prst="rightArrow">
          <a:avLst/>
        </a:prstGeom>
        <a:solidFill>
          <a:srgbClr val="343F52"/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DF7DAB-BAE5-413D-810C-AD56A711AE51}">
      <dsp:nvSpPr>
        <dsp:cNvPr id="0" name=""/>
        <dsp:cNvSpPr/>
      </dsp:nvSpPr>
      <dsp:spPr>
        <a:xfrm>
          <a:off x="1984095" y="2312654"/>
          <a:ext cx="6023626" cy="112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Ο δείκτης δυναμικής αποτίμησης (</a:t>
          </a:r>
          <a:r>
            <a:rPr lang="en-US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BEP)</a:t>
          </a:r>
          <a:r>
            <a:rPr lang="el-GR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καταργεί τις επιπτώσεις των φόρων και της χρηματοοικονομικής μόχλευσης και είναι χρήσιμος για σύγκριση</a:t>
          </a:r>
          <a:r>
            <a:rPr lang="en-US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sp:txBody>
      <dsp:txXfrm>
        <a:off x="1984095" y="2312654"/>
        <a:ext cx="6023626" cy="1128999"/>
      </dsp:txXfrm>
    </dsp:sp>
    <dsp:sp modelId="{7F29AA5E-E3EA-47EE-9FC2-597CE8D2A8AE}">
      <dsp:nvSpPr>
        <dsp:cNvPr id="0" name=""/>
        <dsp:cNvSpPr/>
      </dsp:nvSpPr>
      <dsp:spPr>
        <a:xfrm>
          <a:off x="1238318" y="3681408"/>
          <a:ext cx="540779" cy="504030"/>
        </a:xfrm>
        <a:prstGeom prst="rightArrow">
          <a:avLst/>
        </a:prstGeom>
        <a:solidFill>
          <a:srgbClr val="343F52"/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EB66EC-8F09-4B76-BD2D-7AA51888F290}">
      <dsp:nvSpPr>
        <dsp:cNvPr id="0" name=""/>
        <dsp:cNvSpPr/>
      </dsp:nvSpPr>
      <dsp:spPr>
        <a:xfrm>
          <a:off x="1984095" y="3388805"/>
          <a:ext cx="6023626" cy="112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Ο Δείκτης </a:t>
          </a:r>
          <a:r>
            <a:rPr lang="en-US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BEP</a:t>
          </a:r>
          <a:r>
            <a:rPr lang="el-GR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αναμένεται να βελτιωθεί αλλά είναι ακόμη χαμηλότερος από το μέσο δείκτη του κλάδου</a:t>
          </a:r>
          <a:r>
            <a:rPr lang="en-US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r>
            <a:rPr lang="el-GR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Υπάρχει σίγουρα περιθώριο βελτίωσης.</a:t>
          </a:r>
          <a:endParaRPr lang="en-US" sz="1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84095" y="3388805"/>
        <a:ext cx="6023626" cy="1128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7EC09-175E-4ABA-A309-9AE28FCE97DC}">
      <dsp:nvSpPr>
        <dsp:cNvPr id="0" name=""/>
        <dsp:cNvSpPr/>
      </dsp:nvSpPr>
      <dsp:spPr>
        <a:xfrm>
          <a:off x="4347" y="0"/>
          <a:ext cx="4182219" cy="4098925"/>
        </a:xfrm>
        <a:prstGeom prst="rect">
          <a:avLst/>
        </a:prstGeom>
        <a:solidFill>
          <a:srgbClr val="343F52"/>
        </a:solidFill>
        <a:ln w="25400">
          <a:solidFill>
            <a:srgbClr val="343F5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l-G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Ο 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ROE </a:t>
          </a:r>
          <a:r>
            <a:rPr lang="el-G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και ο πλούτος των μετόχων συσχετίζονται,αλλά μπορεί να προκύψουν προβλήματα όταν το 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ROE</a:t>
          </a:r>
          <a:r>
            <a:rPr lang="el-G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είναι το μόνο μέτρο απόδοσης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sp:txBody>
      <dsp:txXfrm>
        <a:off x="4347" y="0"/>
        <a:ext cx="4182219" cy="1229677"/>
      </dsp:txXfrm>
    </dsp:sp>
    <dsp:sp modelId="{6D5A61FF-D022-42AA-A433-0D3DF836D75B}">
      <dsp:nvSpPr>
        <dsp:cNvPr id="0" name=""/>
        <dsp:cNvSpPr/>
      </dsp:nvSpPr>
      <dsp:spPr>
        <a:xfrm>
          <a:off x="406007" y="1374852"/>
          <a:ext cx="3345775" cy="1101265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Ο </a:t>
          </a: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ROE</a:t>
          </a:r>
          <a:r>
            <a:rPr lang="el-GR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δεν λα,βάνει υπόψη τον κίνδυνο</a:t>
          </a: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sp:txBody>
      <dsp:txXfrm>
        <a:off x="406007" y="1374852"/>
        <a:ext cx="3345775" cy="1101265"/>
      </dsp:txXfrm>
    </dsp:sp>
    <dsp:sp modelId="{C3AF0A53-CF7A-4BC3-BA05-0A2E31949F3E}">
      <dsp:nvSpPr>
        <dsp:cNvPr id="0" name=""/>
        <dsp:cNvSpPr/>
      </dsp:nvSpPr>
      <dsp:spPr>
        <a:xfrm>
          <a:off x="410156" y="2663941"/>
          <a:ext cx="3345775" cy="1229675"/>
        </a:xfrm>
        <a:prstGeom prst="rect">
          <a:avLst/>
        </a:prstGeom>
        <a:solidFill>
          <a:srgbClr val="767171"/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Ο </a:t>
          </a: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ROE</a:t>
          </a:r>
          <a:r>
            <a:rPr lang="el-GR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δεν λα,μβάνει υπόωη το ΄μέγεθος των επενδεδυμένων κεφαλαίων</a:t>
          </a: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.</a:t>
          </a:r>
        </a:p>
      </dsp:txBody>
      <dsp:txXfrm>
        <a:off x="410156" y="2663941"/>
        <a:ext cx="3345775" cy="1229675"/>
      </dsp:txXfrm>
    </dsp:sp>
    <dsp:sp modelId="{64B8214C-135F-4EBF-BD2B-38A12D258C81}">
      <dsp:nvSpPr>
        <dsp:cNvPr id="0" name=""/>
        <dsp:cNvSpPr/>
      </dsp:nvSpPr>
      <dsp:spPr>
        <a:xfrm>
          <a:off x="4504580" y="0"/>
          <a:ext cx="4182219" cy="4098925"/>
        </a:xfrm>
        <a:prstGeom prst="rect">
          <a:avLst/>
        </a:prstGeom>
        <a:solidFill>
          <a:srgbClr val="343F52"/>
        </a:solidFill>
        <a:ln w="25400">
          <a:solidFill>
            <a:srgbClr val="343F52"/>
          </a:solidFill>
        </a:ln>
        <a:effectLst>
          <a:outerShdw blurRad="50800" dist="38100" dir="2700000" algn="tl" rotWithShape="0">
            <a:prstClr val="black">
              <a:alpha val="75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0" rIns="27432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127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Δεδομένων αυτών των προβλημάτων,η εξάρτηση από τον 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ROE</a:t>
          </a:r>
          <a:r>
            <a:rPr lang="el-G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μπορεί να ενθαρύνει τους διαχειριστές να κάνουν επενδύσεις που δεν οφελούν τους μετόχους.Ως αποτέλεσμα οι αναλυτές έψαχναν να αναπτύξουν άλλα μέτρα απόδοσης όπως το 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EVA.</a:t>
          </a:r>
        </a:p>
      </dsp:txBody>
      <dsp:txXfrm>
        <a:off x="4504580" y="0"/>
        <a:ext cx="4182219" cy="12296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B0898-F9E2-4136-B30D-C32D4B395979}">
      <dsp:nvSpPr>
        <dsp:cNvPr id="0" name=""/>
        <dsp:cNvSpPr/>
      </dsp:nvSpPr>
      <dsp:spPr>
        <a:xfrm>
          <a:off x="337498" y="2299"/>
          <a:ext cx="7611753" cy="1096171"/>
        </a:xfrm>
        <a:prstGeom prst="rect">
          <a:avLst/>
        </a:prstGeom>
        <a:solidFill>
          <a:srgbClr val="343F52"/>
        </a:solidFill>
        <a:ln w="25400" cap="flat" cmpd="sng" algn="ctr">
          <a:solidFill>
            <a:schemeClr val="bg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P/E: </a:t>
          </a:r>
          <a:r>
            <a:rPr lang="el-GR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Πόσα χρήματα είναι διατεθειμένος να πληρώσει ο επενδυτής για $1 κέρδος</a:t>
          </a: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sp:txBody>
      <dsp:txXfrm>
        <a:off x="337498" y="2299"/>
        <a:ext cx="7611753" cy="1096171"/>
      </dsp:txXfrm>
    </dsp:sp>
    <dsp:sp modelId="{FA667F81-BBD4-4D14-8300-DCB8E82250FE}">
      <dsp:nvSpPr>
        <dsp:cNvPr id="0" name=""/>
        <dsp:cNvSpPr/>
      </dsp:nvSpPr>
      <dsp:spPr>
        <a:xfrm>
          <a:off x="0" y="1164667"/>
          <a:ext cx="8286750" cy="1096171"/>
        </a:xfrm>
        <a:prstGeom prst="rect">
          <a:avLst/>
        </a:prstGeom>
        <a:solidFill>
          <a:srgbClr val="343F52"/>
        </a:solidFill>
        <a:ln w="25400" cap="flat" cmpd="sng" algn="ctr">
          <a:solidFill>
            <a:schemeClr val="bg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M/B</a:t>
          </a:r>
          <a:r>
            <a:rPr lang="el-GR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Πόσα χρήματα είναι διατεθειμένος να πληρώσει ο επενδυτής</a:t>
          </a: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l-GR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για</a:t>
          </a: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$1 </a:t>
          </a:r>
          <a:r>
            <a:rPr lang="el-GR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λογιστικής αξίας της μετοχής</a:t>
          </a: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sp:txBody>
      <dsp:txXfrm>
        <a:off x="0" y="1164667"/>
        <a:ext cx="8286750" cy="1096171"/>
      </dsp:txXfrm>
    </dsp:sp>
    <dsp:sp modelId="{266600A7-972D-4DD0-A94D-C96DD9832871}">
      <dsp:nvSpPr>
        <dsp:cNvPr id="0" name=""/>
        <dsp:cNvSpPr/>
      </dsp:nvSpPr>
      <dsp:spPr>
        <a:xfrm>
          <a:off x="394966" y="2327036"/>
          <a:ext cx="7496817" cy="1096171"/>
        </a:xfrm>
        <a:prstGeom prst="rect">
          <a:avLst/>
        </a:prstGeom>
        <a:solidFill>
          <a:srgbClr val="343F52"/>
        </a:solidFill>
        <a:ln w="25400" cap="flat" cmpd="sng" algn="ctr">
          <a:solidFill>
            <a:schemeClr val="bg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Για κάθε δείκτη,όσο υψηλότερη είναι ητιμή του τόσο καλύτερο</a:t>
          </a:r>
          <a:endParaRPr lang="en-US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94966" y="2327036"/>
        <a:ext cx="7496817" cy="1096171"/>
      </dsp:txXfrm>
    </dsp:sp>
    <dsp:sp modelId="{95FACDD0-4090-4A54-90F9-EE7D2E6AD956}">
      <dsp:nvSpPr>
        <dsp:cNvPr id="0" name=""/>
        <dsp:cNvSpPr/>
      </dsp:nvSpPr>
      <dsp:spPr>
        <a:xfrm>
          <a:off x="0" y="3489404"/>
          <a:ext cx="8286750" cy="1096171"/>
        </a:xfrm>
        <a:prstGeom prst="rect">
          <a:avLst/>
        </a:prstGeom>
        <a:solidFill>
          <a:srgbClr val="343F52"/>
        </a:solidFill>
        <a:ln w="25400" cap="flat" cmpd="sng" algn="ctr">
          <a:solidFill>
            <a:schemeClr val="bg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P/E </a:t>
          </a:r>
          <a:r>
            <a:rPr lang="el-GR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και</a:t>
          </a: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M/B </a:t>
          </a:r>
          <a:r>
            <a:rPr lang="el-GR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είναι υψηλοί</a:t>
          </a: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l-GR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εάν ο αναμενόμενος ρυθμός ανάπτυξης</a:t>
          </a: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l-GR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είναι υψηλός και οκίνδυνος χαμηλός</a:t>
          </a:r>
          <a:r>
            <a:rPr lang="en-U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sp:txBody>
      <dsp:txXfrm>
        <a:off x="0" y="3489404"/>
        <a:ext cx="8286750" cy="109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7B525-4170-42DD-80A2-44CF2C96863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A6331-6128-4BE5-B0B1-B34C16677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E2E2D-417D-47A7-89BD-34F46F87444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14705-AF32-4D71-9FF6-531A2A9B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JH_Section Header"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84848" y="2268076"/>
            <a:ext cx="3359150" cy="468774"/>
          </a:xfrm>
          <a:prstGeom prst="rect">
            <a:avLst/>
          </a:prstGeom>
          <a:solidFill>
            <a:srgbClr val="635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04490"/>
            <a:ext cx="9144000" cy="954912"/>
          </a:xfrm>
          <a:prstGeom prst="rect">
            <a:avLst/>
          </a:prstGeom>
          <a:gradFill flip="none" rotWithShape="1">
            <a:gsLst>
              <a:gs pos="54000">
                <a:schemeClr val="bg2">
                  <a:lumMod val="50000"/>
                </a:schemeClr>
              </a:gs>
              <a:gs pos="4000">
                <a:schemeClr val="bg2">
                  <a:lumMod val="75000"/>
                  <a:alpha val="40000"/>
                </a:schemeClr>
              </a:gs>
              <a:gs pos="88000">
                <a:srgbClr val="545050"/>
              </a:gs>
              <a:gs pos="100000">
                <a:srgbClr val="54505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0467" y="1201772"/>
            <a:ext cx="4563531" cy="9576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84846" y="2268076"/>
            <a:ext cx="3359152" cy="4687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number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2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JH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buFont typeface="Wingdings" panose="05000000000000000000" pitchFamily="2" charset="2"/>
              <a:buChar char="§"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SzPct val="120000"/>
              <a:buFont typeface="Arial" panose="020B0604020202020204" pitchFamily="34" charset="0"/>
              <a:buChar char="•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092902"/>
            <a:ext cx="9144001" cy="120436"/>
          </a:xfrm>
          <a:prstGeom prst="rect">
            <a:avLst/>
          </a:prstGeom>
          <a:gradFill flip="none" rotWithShape="1">
            <a:gsLst>
              <a:gs pos="25000">
                <a:schemeClr val="bg2">
                  <a:lumMod val="75000"/>
                </a:schemeClr>
              </a:gs>
              <a:gs pos="66000">
                <a:schemeClr val="bg2">
                  <a:lumMod val="75000"/>
                </a:schemeClr>
              </a:gs>
              <a:gs pos="82000">
                <a:schemeClr val="bg2">
                  <a:lumMod val="9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58261" y="222463"/>
            <a:ext cx="8827477" cy="6770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rgbClr val="4D5667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8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H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92902"/>
            <a:ext cx="9144001" cy="120436"/>
          </a:xfrm>
          <a:prstGeom prst="rect">
            <a:avLst/>
          </a:prstGeom>
          <a:gradFill flip="none" rotWithShape="1">
            <a:gsLst>
              <a:gs pos="25000">
                <a:schemeClr val="bg2">
                  <a:lumMod val="75000"/>
                </a:schemeClr>
              </a:gs>
              <a:gs pos="66000">
                <a:schemeClr val="bg2">
                  <a:lumMod val="75000"/>
                </a:schemeClr>
              </a:gs>
              <a:gs pos="82000">
                <a:schemeClr val="bg2">
                  <a:lumMod val="9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58261" y="222463"/>
            <a:ext cx="8827477" cy="6770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rgbClr val="4D5667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H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13239"/>
            <a:ext cx="9144001" cy="80082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0000">
                <a:schemeClr val="bg2">
                  <a:lumMod val="75000"/>
                  <a:alpha val="80000"/>
                </a:schemeClr>
              </a:gs>
              <a:gs pos="78000">
                <a:schemeClr val="bg2">
                  <a:lumMod val="75000"/>
                  <a:alpha val="80000"/>
                </a:schemeClr>
              </a:gs>
              <a:gs pos="100000">
                <a:srgbClr val="F5F5F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875" y="454180"/>
            <a:ext cx="8858250" cy="7189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buFont typeface="Wingdings" panose="05000000000000000000" pitchFamily="2" charset="2"/>
              <a:buChar char="§"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SzPct val="120000"/>
              <a:buFont typeface="Arial" panose="020B0604020202020204" pitchFamily="34" charset="0"/>
              <a:buChar char="•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2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H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229"/>
            <a:ext cx="9144000" cy="919740"/>
          </a:xfrm>
          <a:prstGeom prst="rect">
            <a:avLst/>
          </a:prstGeom>
          <a:solidFill>
            <a:srgbClr val="605E5E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38014"/>
              </p:ext>
            </p:extLst>
          </p:nvPr>
        </p:nvGraphicFramePr>
        <p:xfrm>
          <a:off x="1050401" y="1989078"/>
          <a:ext cx="7075027" cy="315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164">
                <a:tc>
                  <a:txBody>
                    <a:bodyPr/>
                    <a:lstStyle/>
                    <a:p>
                      <a:endParaRPr lang="en-US" sz="800" b="1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16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16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16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16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9851" y="2116405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9851" y="2734972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1171" y="4616311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1171" y="3987178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4109" y="3364243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75701" y="3382770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687185" y="2733755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675700" y="2095837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69825" y="3987178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669824" y="4630588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57" y="485813"/>
            <a:ext cx="8818685" cy="7904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1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JH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2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H_End Title">
    <p:bg>
      <p:bgPr>
        <a:blipFill dpi="0" rotWithShape="1">
          <a:blip r:embed="rId2" cstate="print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071131" y="1503620"/>
            <a:ext cx="2743200" cy="0"/>
          </a:xfrm>
          <a:prstGeom prst="line">
            <a:avLst/>
          </a:prstGeom>
          <a:ln w="25400">
            <a:solidFill>
              <a:srgbClr val="343F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6098874"/>
            <a:ext cx="9144000" cy="586597"/>
          </a:xfrm>
          <a:prstGeom prst="rect">
            <a:avLst/>
          </a:prstGeom>
          <a:solidFill>
            <a:srgbClr val="343F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0621" y="1021141"/>
            <a:ext cx="3447288" cy="466344"/>
          </a:xfrm>
          <a:prstGeom prst="rect">
            <a:avLst/>
          </a:prstGeom>
        </p:spPr>
        <p:txBody>
          <a:bodyPr/>
          <a:lstStyle>
            <a:lvl1pPr algn="ctr">
              <a:defRPr sz="2400" baseline="0">
                <a:solidFill>
                  <a:srgbClr val="343F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End of Chapter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087731"/>
            <a:ext cx="9144000" cy="961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Cover</a:t>
            </a:r>
            <a:r>
              <a:rPr lang="en-US" sz="6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image attribution: “Finance District” by Joan </a:t>
            </a:r>
            <a:r>
              <a:rPr lang="en-US" sz="6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Campderrós-i-Canas (adapted) </a:t>
            </a:r>
            <a:r>
              <a:rPr lang="en-US" sz="6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https://flic.kr/p/6iVMd5 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73334"/>
            <a:ext cx="9144000" cy="184666"/>
          </a:xfrm>
          <a:prstGeom prst="rect">
            <a:avLst/>
          </a:prstGeom>
          <a:solidFill>
            <a:srgbClr val="343F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2982"/>
          </a:xfrm>
          <a:prstGeom prst="rect">
            <a:avLst/>
          </a:prstGeom>
          <a:solidFill>
            <a:srgbClr val="343F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708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των Χρηματοοικονομικών Καταστάσεων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Κεφάλαιο</a:t>
            </a:r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16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41" descr="Table comparing values for current ratio and quick ratio for 2019E, 2018, 2017, and industry average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923636"/>
              </p:ext>
            </p:extLst>
          </p:nvPr>
        </p:nvGraphicFramePr>
        <p:xfrm>
          <a:off x="628650" y="1600200"/>
          <a:ext cx="7886703" cy="2264728"/>
        </p:xfrm>
        <a:graphic>
          <a:graphicData uri="http://schemas.openxmlformats.org/drawingml/2006/table">
            <a:tbl>
              <a:tblPr firstRow="1"/>
              <a:tblGrid>
                <a:gridCol w="240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4" marR="9858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2019E</a:t>
                      </a:r>
                    </a:p>
                  </a:txBody>
                  <a:tcPr marL="98584" marR="9858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8584" marR="9858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8584" marR="9858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Ind.</a:t>
                      </a:r>
                    </a:p>
                  </a:txBody>
                  <a:tcPr marL="98584" marR="9858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Δ.Γενικής Ρευστότητας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4" marR="9858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34x</a:t>
                      </a:r>
                    </a:p>
                  </a:txBody>
                  <a:tcPr marL="98584" marR="985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17x</a:t>
                      </a:r>
                    </a:p>
                  </a:txBody>
                  <a:tcPr marL="98584" marR="985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33x</a:t>
                      </a:r>
                    </a:p>
                  </a:txBody>
                  <a:tcPr marL="98584" marR="985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70x</a:t>
                      </a:r>
                    </a:p>
                  </a:txBody>
                  <a:tcPr marL="98584" marR="9858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Δ.Ειδικής Ρευστότητας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4" marR="9858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84x</a:t>
                      </a:r>
                    </a:p>
                  </a:txBody>
                  <a:tcPr marL="98584" marR="985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39x</a:t>
                      </a:r>
                    </a:p>
                  </a:txBody>
                  <a:tcPr marL="98584" marR="985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85x</a:t>
                      </a:r>
                    </a:p>
                  </a:txBody>
                  <a:tcPr marL="98584" marR="985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00x</a:t>
                      </a:r>
                    </a:p>
                  </a:txBody>
                  <a:tcPr marL="98584" marR="9858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Σχόλια για τους Δείκτες Ρευστότητας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0079" y="4055954"/>
            <a:ext cx="7161291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Αναμένεται να βελτιωθούν αλλά ακόμη είναι κάτω από το μέσο δείκτη του κλάδου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Ρευστότητα της εταιρείας είναι αδύναμη. 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Δείκτης Ταχύτητας Κυκλοφορίας Αποθεμάτων της </a:t>
            </a:r>
            <a:r>
              <a:rPr lang="en-US" dirty="0" err="1"/>
              <a:t>D’Leon</a:t>
            </a:r>
            <a:r>
              <a:rPr lang="el-GR" dirty="0"/>
              <a:t> σε σχέση με το μέσο δείκτη του κλάδου</a:t>
            </a:r>
            <a:endParaRPr lang="en-US" dirty="0"/>
          </a:p>
        </p:txBody>
      </p:sp>
      <p:sp>
        <p:nvSpPr>
          <p:cNvPr id="4" name="Rectangle 23" descr="Formula for calculating inventory turnover"/>
          <p:cNvSpPr>
            <a:spLocks noChangeArrowheads="1"/>
          </p:cNvSpPr>
          <p:nvPr/>
        </p:nvSpPr>
        <p:spPr bwMode="auto">
          <a:xfrm>
            <a:off x="933450" y="1592263"/>
            <a:ext cx="72675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Pct val="60000"/>
              <a:buFont typeface="Wingdings" pitchFamily="2" charset="2"/>
              <a:buNone/>
              <a:tabLst>
                <a:tab pos="2743200" algn="r"/>
                <a:tab pos="2855913" algn="l"/>
              </a:tabLst>
              <a:defRPr/>
            </a:pPr>
            <a:r>
              <a:rPr lang="en-US" sz="2600" dirty="0">
                <a:solidFill>
                  <a:srgbClr val="1F497D"/>
                </a:solidFill>
                <a:latin typeface="Arial" charset="0"/>
                <a:cs typeface="Arial" charset="0"/>
              </a:rPr>
              <a:t>	</a:t>
            </a:r>
            <a:r>
              <a:rPr lang="el-GR" sz="26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Ταχ.Κυκλ.Αποθεμ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l-G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Πωλήσεις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l-G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Αποθέματα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Pct val="60000"/>
              <a:buFont typeface="Wingdings" pitchFamily="2" charset="2"/>
              <a:buNone/>
              <a:tabLst>
                <a:tab pos="2743200" algn="r"/>
                <a:tab pos="2855913" algn="l"/>
              </a:tabLst>
              <a:defRPr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= $7</a:t>
            </a:r>
            <a:r>
              <a:rPr lang="el-G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036/$1</a:t>
            </a:r>
            <a:r>
              <a:rPr lang="el-G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716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Pct val="60000"/>
              <a:buFont typeface="Wingdings" pitchFamily="2" charset="2"/>
              <a:buNone/>
              <a:tabLst>
                <a:tab pos="2743200" algn="r"/>
                <a:tab pos="2855913" algn="l"/>
              </a:tabLst>
              <a:defRPr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= 4</a:t>
            </a:r>
            <a:r>
              <a:rPr lang="el-G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10x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Pct val="60000"/>
              <a:buFont typeface="Wingdings" pitchFamily="2" charset="2"/>
              <a:buNone/>
              <a:tabLst>
                <a:tab pos="2743200" algn="r"/>
                <a:tab pos="2855913" algn="l"/>
              </a:tabLst>
              <a:defRPr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Pct val="60000"/>
              <a:buFont typeface="Wingdings" pitchFamily="2" charset="2"/>
              <a:buNone/>
              <a:tabLst>
                <a:tab pos="2743200" algn="r"/>
                <a:tab pos="2855913" algn="l"/>
              </a:tabLst>
              <a:defRPr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Group 84" descr="Table illustrating inventory turnover values for 2019E, 2018, 2017, and Ind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605397"/>
              </p:ext>
            </p:extLst>
          </p:nvPr>
        </p:nvGraphicFramePr>
        <p:xfrm>
          <a:off x="755650" y="3429000"/>
          <a:ext cx="7616825" cy="1411288"/>
        </p:xfrm>
        <a:graphic>
          <a:graphicData uri="http://schemas.openxmlformats.org/drawingml/2006/table">
            <a:tbl>
              <a:tblPr firstRow="1"/>
              <a:tblGrid>
                <a:gridCol w="314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229" marR="9422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2019E</a:t>
                      </a:r>
                    </a:p>
                  </a:txBody>
                  <a:tcPr marL="94229" marR="942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4229" marR="942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4229" marR="942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Δ.Κλ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4229" marR="9422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Ταχ.Κυκλ.Αποθεμ.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229" marR="94229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l-GR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10x</a:t>
                      </a:r>
                    </a:p>
                  </a:txBody>
                  <a:tcPr marL="94229" marR="942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l-GR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69x</a:t>
                      </a:r>
                    </a:p>
                  </a:txBody>
                  <a:tcPr marL="94229" marR="942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l-GR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80x</a:t>
                      </a:r>
                    </a:p>
                  </a:txBody>
                  <a:tcPr marL="94229" marR="942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el-GR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10x</a:t>
                      </a:r>
                    </a:p>
                  </a:txBody>
                  <a:tcPr marL="94229" marR="94229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7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Ταχ.Κυκλ</a:t>
            </a:r>
            <a:r>
              <a:rPr lang="en-US" dirty="0"/>
              <a:t>.</a:t>
            </a:r>
            <a:r>
              <a:rPr lang="el-GR" dirty="0"/>
              <a:t>Αποθεμάτων είναι κάτω από το μέσο δείκτη του κλάδου.</a:t>
            </a:r>
            <a:endParaRPr lang="en-US" dirty="0"/>
          </a:p>
          <a:p>
            <a:r>
              <a:rPr lang="el-GR" dirty="0"/>
              <a:t>Η </a:t>
            </a:r>
            <a:r>
              <a:rPr lang="en-US" dirty="0" err="1"/>
              <a:t>D’Leon</a:t>
            </a:r>
            <a:r>
              <a:rPr lang="en-US" dirty="0"/>
              <a:t> </a:t>
            </a:r>
            <a:r>
              <a:rPr lang="el-GR" dirty="0"/>
              <a:t>μπορεί να έχει παλαιά αποθέματα,ή ο έλεγχος αποθεμάτων δεν είναι επαρκής</a:t>
            </a:r>
            <a:r>
              <a:rPr lang="en-US" dirty="0"/>
              <a:t>.</a:t>
            </a:r>
          </a:p>
          <a:p>
            <a:r>
              <a:rPr lang="el-GR" dirty="0"/>
              <a:t>Καμμία βελτίωση δεν προβλέπεται επί του παρόντος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Σχόλια για το Δείκτη Ταχ.Κυκλ.Αποθεμάτων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6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Formula for calculating the average number of days after making a sale before receiving cash.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  <a:tabLst>
                <a:tab pos="801688" algn="l"/>
              </a:tabLst>
            </a:pPr>
            <a:r>
              <a:rPr lang="en-US" dirty="0"/>
              <a:t>DSO	= </a:t>
            </a:r>
            <a:r>
              <a:rPr lang="el-GR" dirty="0"/>
              <a:t>Απαιτήσεις</a:t>
            </a:r>
            <a:r>
              <a:rPr lang="en-US" dirty="0"/>
              <a:t>/</a:t>
            </a:r>
            <a:r>
              <a:rPr lang="el-GR" dirty="0"/>
              <a:t>Μέσες ημερήσιες πωλήσεις</a:t>
            </a:r>
            <a:endParaRPr lang="en-US" dirty="0"/>
          </a:p>
          <a:p>
            <a:pPr marL="0" indent="0">
              <a:spcBef>
                <a:spcPct val="0"/>
              </a:spcBef>
              <a:buNone/>
              <a:tabLst>
                <a:tab pos="801688" algn="l"/>
              </a:tabLst>
            </a:pPr>
            <a:r>
              <a:rPr lang="en-US" dirty="0"/>
              <a:t>	= </a:t>
            </a:r>
            <a:r>
              <a:rPr lang="el-GR" dirty="0"/>
              <a:t>Απαιτήσεις</a:t>
            </a:r>
            <a:r>
              <a:rPr lang="en-US" dirty="0"/>
              <a:t>/(</a:t>
            </a:r>
            <a:r>
              <a:rPr lang="el-GR" dirty="0"/>
              <a:t>Ετήσιες πωλήσεις</a:t>
            </a:r>
            <a:r>
              <a:rPr lang="en-US" dirty="0"/>
              <a:t>/365)</a:t>
            </a:r>
          </a:p>
          <a:p>
            <a:pPr marL="0" indent="0">
              <a:spcBef>
                <a:spcPct val="0"/>
              </a:spcBef>
              <a:buNone/>
              <a:tabLst>
                <a:tab pos="801688" algn="l"/>
              </a:tabLst>
            </a:pPr>
            <a:r>
              <a:rPr lang="en-US" dirty="0"/>
              <a:t>	= $878/($7</a:t>
            </a:r>
            <a:r>
              <a:rPr lang="el-GR" dirty="0"/>
              <a:t>.</a:t>
            </a:r>
            <a:r>
              <a:rPr lang="en-US" dirty="0"/>
              <a:t>036/365)</a:t>
            </a:r>
          </a:p>
          <a:p>
            <a:pPr marL="0" indent="0">
              <a:spcBef>
                <a:spcPct val="0"/>
              </a:spcBef>
              <a:buNone/>
              <a:tabLst>
                <a:tab pos="801688" algn="l"/>
              </a:tabLst>
            </a:pPr>
            <a:r>
              <a:rPr lang="en-US" dirty="0"/>
              <a:t>	= 45</a:t>
            </a:r>
            <a:r>
              <a:rPr lang="el-GR" dirty="0"/>
              <a:t>,</a:t>
            </a:r>
            <a:r>
              <a:rPr lang="en-US" dirty="0"/>
              <a:t>55 days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DSO: </a:t>
            </a:r>
            <a:r>
              <a:rPr lang="el-GR" dirty="0"/>
              <a:t>Μέση Περίοδος Είσπραξης Απαιτήσεων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6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7" descr="Table showing DSO values for 2019E, 2018, 2017 and industry average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936560"/>
              </p:ext>
            </p:extLst>
          </p:nvPr>
        </p:nvGraphicFramePr>
        <p:xfrm>
          <a:off x="628650" y="1600200"/>
          <a:ext cx="7886701" cy="1798320"/>
        </p:xfrm>
        <a:graphic>
          <a:graphicData uri="http://schemas.openxmlformats.org/drawingml/2006/table">
            <a:tbl>
              <a:tblPr firstRow="1"/>
              <a:tblGrid>
                <a:gridCol w="1368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9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73" marR="9657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2019E</a:t>
                      </a:r>
                    </a:p>
                  </a:txBody>
                  <a:tcPr marL="96573" marR="9657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6573" marR="9657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6573" marR="9657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Δείκτης κλάδου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6573" marR="9657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DSO</a:t>
                      </a:r>
                    </a:p>
                  </a:txBody>
                  <a:tcPr marL="96573" marR="9657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6573" marR="9657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6573" marR="9657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6573" marR="9657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96573" marR="9657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Εκτίμηση του</a:t>
            </a:r>
            <a:r>
              <a:rPr lang="en-US" dirty="0"/>
              <a:t> DSO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9418" y="3610687"/>
            <a:ext cx="62152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D’Leon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εισπράττει τις απαιτήσεις της με αργό ρυθμό που χεροτερεύει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65138" indent="-4651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D’Leon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έχει ανεπαρκή πιστωτική πολιτική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-Formula for calculating FA turnover&#10;-Formula for calculating TA turnover 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052638" algn="r"/>
                <a:tab pos="2171700" algn="l"/>
              </a:tabLst>
              <a:defRPr/>
            </a:pPr>
            <a:r>
              <a:rPr lang="el-GR" dirty="0"/>
              <a:t>Ταχύτ. Κυκλ.Παγίων</a:t>
            </a:r>
            <a:r>
              <a:rPr lang="en-US" dirty="0"/>
              <a:t>= </a:t>
            </a:r>
            <a:r>
              <a:rPr lang="el-GR" dirty="0"/>
              <a:t>Πωλήσεις</a:t>
            </a:r>
            <a:r>
              <a:rPr lang="en-US" dirty="0"/>
              <a:t>/</a:t>
            </a:r>
            <a:r>
              <a:rPr lang="el-GR" dirty="0"/>
              <a:t>Καθαρό Πάγιο</a:t>
            </a:r>
            <a:endParaRPr lang="en-US" dirty="0"/>
          </a:p>
          <a:p>
            <a:pPr marL="0" indent="0">
              <a:buNone/>
              <a:tabLst>
                <a:tab pos="2052638" algn="r"/>
                <a:tab pos="2171700" algn="l"/>
              </a:tabLst>
              <a:defRPr/>
            </a:pPr>
            <a:r>
              <a:rPr lang="en-US" dirty="0"/>
              <a:t>		= $7</a:t>
            </a:r>
            <a:r>
              <a:rPr lang="el-GR" dirty="0"/>
              <a:t>.</a:t>
            </a:r>
            <a:r>
              <a:rPr lang="en-US" dirty="0"/>
              <a:t>036/$817 = 8</a:t>
            </a:r>
            <a:r>
              <a:rPr lang="el-GR" dirty="0"/>
              <a:t>,</a:t>
            </a:r>
            <a:r>
              <a:rPr lang="en-US" dirty="0"/>
              <a:t>61x</a:t>
            </a:r>
          </a:p>
          <a:p>
            <a:pPr marL="0" indent="0">
              <a:buNone/>
              <a:tabLst>
                <a:tab pos="2052638" algn="r"/>
                <a:tab pos="2171700" algn="l"/>
              </a:tabLst>
              <a:defRPr/>
            </a:pPr>
            <a:endParaRPr lang="en-US" dirty="0"/>
          </a:p>
          <a:p>
            <a:pPr>
              <a:tabLst>
                <a:tab pos="2052638" algn="r"/>
                <a:tab pos="2171700" algn="l"/>
              </a:tabLst>
              <a:defRPr/>
            </a:pPr>
            <a:r>
              <a:rPr lang="el-GR" dirty="0"/>
              <a:t>Ταχ.Κυκλ.Συνολικού Ενεργητικού</a:t>
            </a:r>
            <a:r>
              <a:rPr lang="en-US" dirty="0"/>
              <a:t>= </a:t>
            </a:r>
            <a:r>
              <a:rPr lang="el-GR" dirty="0"/>
              <a:t>Πωλήσεις</a:t>
            </a:r>
            <a:r>
              <a:rPr lang="en-US" dirty="0"/>
              <a:t>/</a:t>
            </a:r>
            <a:r>
              <a:rPr lang="el-GR" dirty="0"/>
              <a:t>Σύνολο Ενεργητικού</a:t>
            </a:r>
            <a:endParaRPr lang="en-US" dirty="0"/>
          </a:p>
          <a:p>
            <a:pPr marL="0" indent="0">
              <a:buNone/>
              <a:tabLst>
                <a:tab pos="2052638" algn="r"/>
                <a:tab pos="2171700" algn="l"/>
              </a:tabLst>
              <a:defRPr/>
            </a:pPr>
            <a:r>
              <a:rPr lang="en-US" dirty="0"/>
              <a:t>		= $7</a:t>
            </a:r>
            <a:r>
              <a:rPr lang="el-GR" dirty="0"/>
              <a:t>.</a:t>
            </a:r>
            <a:r>
              <a:rPr lang="en-US" dirty="0"/>
              <a:t>036/$3</a:t>
            </a:r>
            <a:r>
              <a:rPr lang="el-GR" dirty="0"/>
              <a:t>.</a:t>
            </a:r>
            <a:r>
              <a:rPr lang="en-US" dirty="0"/>
              <a:t>497 = 2</a:t>
            </a:r>
            <a:r>
              <a:rPr lang="el-GR" dirty="0"/>
              <a:t>,</a:t>
            </a:r>
            <a:r>
              <a:rPr lang="en-US" dirty="0"/>
              <a:t>01x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Δείκτης Ταχύτητας Κυκλοφορίας Παγίων και Συνολικού Ενεργητικού έναντι του μέσου του κλάδου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573379"/>
            <a:ext cx="7886700" cy="2603584"/>
          </a:xfrm>
        </p:spPr>
        <p:txBody>
          <a:bodyPr/>
          <a:lstStyle/>
          <a:p>
            <a:pPr>
              <a:spcBef>
                <a:spcPts val="0"/>
              </a:spcBef>
              <a:buSzPct val="150000"/>
              <a:defRPr/>
            </a:pPr>
            <a:r>
              <a:rPr lang="el-GR" dirty="0"/>
              <a:t>Η ταχύτητα κυκλοφορίας παγίων προβλέπεται να είναι μεγαλύτερη από τη μέση τιμή του κλάδου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buSzPct val="150000"/>
              <a:defRPr/>
            </a:pPr>
            <a:r>
              <a:rPr lang="el-GR" dirty="0"/>
              <a:t>Η ταχύτητα κυκλοφορίας του ενεργητικού είναι χαμηλότερη της μέσης τιμής του κλάδου ώς αποτέλεσμα υψηλών κυκλοφορούντων περιουσιακών στοιχείων</a:t>
            </a:r>
            <a:r>
              <a:rPr lang="en-US" dirty="0"/>
              <a:t> (</a:t>
            </a:r>
            <a:r>
              <a:rPr lang="el-GR" dirty="0"/>
              <a:t>Απαιτήσεις και αποθέματα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8261" y="208395"/>
            <a:ext cx="8985739" cy="987359"/>
          </a:xfrm>
        </p:spPr>
        <p:txBody>
          <a:bodyPr>
            <a:noAutofit/>
          </a:bodyPr>
          <a:lstStyle/>
          <a:p>
            <a:r>
              <a:rPr lang="el-GR" sz="2400" dirty="0"/>
              <a:t>Αξιολόγηση του δείκτη Ταχύτητα Κυκλοφορίας Παγίων (Πωλήσεις / Καθαρό Πάγιο) και του δείκτη Ταχύτητα Κυκλοφορίας Ενεργητικού (Πωλήσεις / Συν.Ενεργητικού</a:t>
            </a:r>
            <a:endParaRPr lang="en-US" sz="2400" dirty="0"/>
          </a:p>
        </p:txBody>
      </p:sp>
      <p:graphicFrame>
        <p:nvGraphicFramePr>
          <p:cNvPr id="4" name="Group 81" descr="Table illustrating FA TO and TA TO values for 2019E, 2018, 2017 and industry averag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395474"/>
              </p:ext>
            </p:extLst>
          </p:nvPr>
        </p:nvGraphicFramePr>
        <p:xfrm>
          <a:off x="612775" y="1600200"/>
          <a:ext cx="7616827" cy="1844040"/>
        </p:xfrm>
        <a:graphic>
          <a:graphicData uri="http://schemas.openxmlformats.org/drawingml/2006/table">
            <a:tbl>
              <a:tblPr firstRow="1"/>
              <a:tblGrid>
                <a:gridCol w="182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11" marR="9521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2019E</a:t>
                      </a:r>
                    </a:p>
                  </a:txBody>
                  <a:tcPr marL="95211" marR="9521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marL="95211" marR="9521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 marL="95211" marR="9521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Μέσος Κλάδου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11" marR="9521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Κυκ.Παγ.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11" marR="9521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61x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42x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95x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00x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Κυκ.Εν.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11" marR="952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01x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10x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34x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60x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8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-Formula for calculating the debt-to-capital ratio&#10;-Formula for calculating the TIE "/>
          <p:cNvSpPr>
            <a:spLocks noGrp="1"/>
          </p:cNvSpPr>
          <p:nvPr>
            <p:ph idx="1"/>
          </p:nvPr>
        </p:nvSpPr>
        <p:spPr>
          <a:xfrm>
            <a:off x="628650" y="1600200"/>
            <a:ext cx="8357088" cy="4576763"/>
          </a:xfrm>
        </p:spPr>
        <p:txBody>
          <a:bodyPr/>
          <a:lstStyle/>
          <a:p>
            <a:pPr marL="0" indent="0">
              <a:buNone/>
              <a:tabLst>
                <a:tab pos="2743200" algn="r"/>
                <a:tab pos="2800350" algn="l"/>
              </a:tabLst>
              <a:defRPr/>
            </a:pPr>
            <a:r>
              <a:rPr lang="el-GR" sz="2200" dirty="0"/>
              <a:t>Χρέος προς Σύνολο Κεφαλαίων</a:t>
            </a:r>
            <a:r>
              <a:rPr lang="en-US" sz="2200" dirty="0"/>
              <a:t> = </a:t>
            </a:r>
            <a:r>
              <a:rPr lang="el-GR" sz="2200" dirty="0"/>
              <a:t>Συνολικό χρέος</a:t>
            </a:r>
            <a:r>
              <a:rPr lang="en-US" sz="2200" dirty="0"/>
              <a:t> /</a:t>
            </a:r>
            <a:r>
              <a:rPr lang="el-GR" sz="2200" dirty="0"/>
              <a:t>Συνολικά επενδεδυμένα κεφάλαια</a:t>
            </a:r>
            <a:endParaRPr lang="en-US" sz="2200" dirty="0"/>
          </a:p>
          <a:p>
            <a:pPr marL="0" indent="0">
              <a:spcBef>
                <a:spcPts val="1200"/>
              </a:spcBef>
              <a:buNone/>
              <a:tabLst>
                <a:tab pos="2743200" algn="r"/>
                <a:tab pos="2800350" algn="l"/>
              </a:tabLst>
              <a:defRPr/>
            </a:pPr>
            <a:r>
              <a:rPr lang="en-US" sz="2200" dirty="0"/>
              <a:t>	= ($300 + $400) / ($300 + $400 + $1</a:t>
            </a:r>
            <a:r>
              <a:rPr lang="el-GR" sz="2200" dirty="0"/>
              <a:t>.</a:t>
            </a:r>
            <a:r>
              <a:rPr lang="en-US" sz="2200" dirty="0"/>
              <a:t>952</a:t>
            </a:r>
            <a:r>
              <a:rPr lang="el-GR" sz="2200" dirty="0"/>
              <a:t>,</a:t>
            </a:r>
            <a:r>
              <a:rPr lang="en-US" sz="2200" dirty="0"/>
              <a:t>4) = 26</a:t>
            </a:r>
            <a:r>
              <a:rPr lang="el-GR" sz="2200" dirty="0"/>
              <a:t>,</a:t>
            </a:r>
            <a:r>
              <a:rPr lang="en-US" sz="2200" dirty="0"/>
              <a:t>39%</a:t>
            </a:r>
          </a:p>
          <a:p>
            <a:pPr marL="0" indent="0">
              <a:buNone/>
              <a:tabLst>
                <a:tab pos="1828800" algn="r"/>
                <a:tab pos="1941513" algn="l"/>
              </a:tabLst>
              <a:defRPr/>
            </a:pPr>
            <a:endParaRPr lang="en-US" sz="2200" dirty="0"/>
          </a:p>
          <a:p>
            <a:pPr marL="0" indent="0">
              <a:buNone/>
              <a:tabLst>
                <a:tab pos="2743200" algn="r"/>
                <a:tab pos="2800350" algn="l"/>
              </a:tabLst>
              <a:defRPr/>
            </a:pPr>
            <a:r>
              <a:rPr lang="en-US" sz="2200" dirty="0"/>
              <a:t>	</a:t>
            </a:r>
            <a:r>
              <a:rPr lang="el-GR" sz="2200" dirty="0"/>
              <a:t>Δείκτης Κάλυψης Τόκων</a:t>
            </a:r>
            <a:r>
              <a:rPr lang="en-US" sz="2200" dirty="0"/>
              <a:t>= </a:t>
            </a:r>
            <a:r>
              <a:rPr lang="el-GR" sz="2200" dirty="0"/>
              <a:t>ΚΠΤΦ</a:t>
            </a:r>
            <a:r>
              <a:rPr lang="en-US" sz="2200" dirty="0"/>
              <a:t>/</a:t>
            </a:r>
            <a:r>
              <a:rPr lang="el-GR" sz="2200" dirty="0"/>
              <a:t>Τόκοι</a:t>
            </a:r>
            <a:endParaRPr lang="en-US" sz="2200" dirty="0"/>
          </a:p>
          <a:p>
            <a:pPr marL="0" indent="0">
              <a:buNone/>
              <a:tabLst>
                <a:tab pos="2743200" algn="r"/>
                <a:tab pos="2800350" algn="l"/>
              </a:tabLst>
              <a:defRPr/>
            </a:pPr>
            <a:r>
              <a:rPr lang="en-US" sz="2200" dirty="0"/>
              <a:t>		= $492</a:t>
            </a:r>
            <a:r>
              <a:rPr lang="el-GR" sz="2200" dirty="0"/>
              <a:t>,</a:t>
            </a:r>
            <a:r>
              <a:rPr lang="en-US" sz="2200" dirty="0"/>
              <a:t>6/$70 = 7</a:t>
            </a:r>
            <a:r>
              <a:rPr lang="el-GR" sz="2200" dirty="0"/>
              <a:t>,</a:t>
            </a:r>
            <a:r>
              <a:rPr lang="en-US" sz="2200" dirty="0"/>
              <a:t>04x</a:t>
            </a:r>
          </a:p>
          <a:p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261" y="222463"/>
            <a:ext cx="8985739" cy="818546"/>
          </a:xfrm>
        </p:spPr>
        <p:txBody>
          <a:bodyPr>
            <a:normAutofit fontScale="90000"/>
          </a:bodyPr>
          <a:lstStyle/>
          <a:p>
            <a:r>
              <a:rPr lang="el-GR" dirty="0"/>
              <a:t>Υπολογισμός του δείκτη Συνολικού Χρέους πρός Επενδεδυμένα Κεφάλαια κσι του δείκτη Κάλυψης Τόκων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880184"/>
            <a:ext cx="7886700" cy="2296779"/>
          </a:xfrm>
        </p:spPr>
        <p:txBody>
          <a:bodyPr/>
          <a:lstStyle/>
          <a:p>
            <a:r>
              <a:rPr lang="el-GR" dirty="0"/>
              <a:t>Οι δείκτες Χρέος/Σύνολο επενδεδυμένων κεφαλαίων και Κάλυψης τόκων είναι καλύτεροι από τους μέσους δείκτες του κλάδου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Δείκτης Χρέους της </a:t>
            </a:r>
            <a:r>
              <a:rPr lang="en-US" dirty="0" err="1"/>
              <a:t>D’Leon</a:t>
            </a:r>
            <a:r>
              <a:rPr lang="el-GR" dirty="0"/>
              <a:t> έναντι του μέσου δείκτη του κλάδου</a:t>
            </a:r>
            <a:endParaRPr lang="en-US" dirty="0"/>
          </a:p>
        </p:txBody>
      </p:sp>
      <p:graphicFrame>
        <p:nvGraphicFramePr>
          <p:cNvPr id="5" name="Group 114" descr="Table comparing debt/total invested capital and TIE values for 2019E, 2018, 2017, and industry averag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676848"/>
              </p:ext>
            </p:extLst>
          </p:nvPr>
        </p:nvGraphicFramePr>
        <p:xfrm>
          <a:off x="465989" y="1814804"/>
          <a:ext cx="8229603" cy="1794828"/>
        </p:xfrm>
        <a:graphic>
          <a:graphicData uri="http://schemas.openxmlformats.org/drawingml/2006/table">
            <a:tbl>
              <a:tblPr firstRow="1"/>
              <a:tblGrid>
                <a:gridCol w="3257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392" marR="8339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2019E</a:t>
                      </a:r>
                    </a:p>
                  </a:txBody>
                  <a:tcPr marL="83392" marR="8339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marL="83392" marR="8339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 marL="83392" marR="8339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Μέσος κλάδου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83392" marR="8339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Χρέος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Συν.Επενδ.Κεφ.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392" marR="83392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39%</a:t>
                      </a:r>
                    </a:p>
                  </a:txBody>
                  <a:tcPr marL="83392" marR="8339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41%</a:t>
                      </a:r>
                    </a:p>
                  </a:txBody>
                  <a:tcPr marL="83392" marR="8339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09%</a:t>
                      </a:r>
                    </a:p>
                  </a:txBody>
                  <a:tcPr marL="83392" marR="8339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00%</a:t>
                      </a:r>
                    </a:p>
                  </a:txBody>
                  <a:tcPr marL="83392" marR="83392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Κάλυψη τόκων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392" marR="8339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04x</a:t>
                      </a:r>
                    </a:p>
                  </a:txBody>
                  <a:tcPr marL="83392" marR="833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96x</a:t>
                      </a:r>
                    </a:p>
                  </a:txBody>
                  <a:tcPr marL="83392" marR="833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34x</a:t>
                      </a:r>
                    </a:p>
                  </a:txBody>
                  <a:tcPr marL="83392" marR="833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20x</a:t>
                      </a:r>
                    </a:p>
                  </a:txBody>
                  <a:tcPr marL="83392" marR="8339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0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Δείκτες Κερδοφορίας</a:t>
            </a:r>
            <a:r>
              <a:rPr lang="en-US" dirty="0"/>
              <a:t>: </a:t>
            </a:r>
            <a:r>
              <a:rPr lang="el-GR" dirty="0"/>
              <a:t>Λειτουργικό Κέρδος</a:t>
            </a:r>
            <a:r>
              <a:rPr lang="en-US" dirty="0"/>
              <a:t>, </a:t>
            </a:r>
            <a:r>
              <a:rPr lang="el-GR" dirty="0"/>
              <a:t>Καθαρό Κέρδος και Δείκτης Δυναμικής Αποτίμησης</a:t>
            </a:r>
            <a:endParaRPr lang="en-US" dirty="0"/>
          </a:p>
        </p:txBody>
      </p:sp>
      <p:grpSp>
        <p:nvGrpSpPr>
          <p:cNvPr id="4" name="Group 15" descr="-Formula for calculating operating margin&#10;-Formula for calculating profit margin&#10;-Formula for calculating basic earning power"/>
          <p:cNvGrpSpPr>
            <a:grpSpLocks noChangeAspect="1"/>
          </p:cNvGrpSpPr>
          <p:nvPr/>
        </p:nvGrpSpPr>
        <p:grpSpPr bwMode="auto">
          <a:xfrm>
            <a:off x="155634" y="2052638"/>
            <a:ext cx="8850313" cy="3251200"/>
            <a:chOff x="92" y="1005"/>
            <a:chExt cx="5575" cy="2048"/>
          </a:xfrm>
        </p:grpSpPr>
        <p:sp>
          <p:nvSpPr>
            <p:cNvPr id="5" name="AutoShape 14"/>
            <p:cNvSpPr>
              <a:spLocks noChangeAspect="1" noChangeArrowheads="1" noTextEdit="1"/>
            </p:cNvSpPr>
            <p:nvPr/>
          </p:nvSpPr>
          <p:spPr bwMode="auto">
            <a:xfrm>
              <a:off x="92" y="1005"/>
              <a:ext cx="5575" cy="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734" y="1005"/>
              <a:ext cx="103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500" dirty="0"/>
                <a:t>Λειτουργικό</a:t>
              </a:r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665" y="1005"/>
              <a:ext cx="67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500" dirty="0"/>
                <a:t>  κέρδος</a:t>
              </a:r>
              <a:endParaRPr lang="en-US" dirty="0"/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2278" y="1005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2364" y="1005"/>
              <a:ext cx="151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= </a:t>
              </a:r>
              <a:r>
                <a:rPr lang="el-GR" sz="2500" dirty="0"/>
                <a:t>ΚΠΤΦ</a:t>
              </a:r>
              <a:r>
                <a:rPr lang="en-US" sz="2500" dirty="0"/>
                <a:t>/</a:t>
              </a:r>
              <a:r>
                <a:rPr lang="el-GR" sz="2500" dirty="0"/>
                <a:t>Πωλήσεις</a:t>
              </a:r>
              <a:endParaRPr lang="en-US" dirty="0"/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3527" y="1005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4288" y="1005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1166" y="1246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278" y="1246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2364" y="1246"/>
              <a:ext cx="203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= $492</a:t>
              </a:r>
              <a:r>
                <a:rPr lang="el-GR" sz="2500" dirty="0"/>
                <a:t>,</a:t>
              </a:r>
              <a:r>
                <a:rPr lang="en-US" sz="2500" dirty="0"/>
                <a:t>6/$7</a:t>
              </a:r>
              <a:r>
                <a:rPr lang="el-GR" sz="2500" dirty="0"/>
                <a:t>.</a:t>
              </a:r>
              <a:r>
                <a:rPr lang="en-US" sz="2500" dirty="0"/>
                <a:t>036 = 7</a:t>
              </a:r>
              <a:r>
                <a:rPr lang="el-GR" sz="2500" dirty="0"/>
                <a:t>,</a:t>
              </a:r>
              <a:r>
                <a:rPr lang="en-US" sz="2500" dirty="0"/>
                <a:t>00%</a:t>
              </a:r>
              <a:endParaRPr lang="en-US" dirty="0"/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4607" y="1246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166" y="1488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278" y="1488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2364" y="1488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4713" y="1488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756" y="1729"/>
              <a:ext cx="170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l-GR" sz="2500" dirty="0"/>
                <a:t>Καθ.περιθ.κέρδους</a:t>
              </a:r>
              <a:endParaRPr lang="en-US" dirty="0"/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2278" y="1729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2378" y="1729"/>
              <a:ext cx="245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500" dirty="0"/>
                <a:t>=</a:t>
              </a:r>
              <a:r>
                <a:rPr lang="el-GR" sz="2500" dirty="0"/>
                <a:t>Καθαρά κέρδη</a:t>
              </a:r>
              <a:r>
                <a:rPr lang="en-US" sz="2500" dirty="0"/>
                <a:t>/</a:t>
              </a:r>
              <a:r>
                <a:rPr lang="el-GR" sz="2500" dirty="0"/>
                <a:t>Πωλήσεις</a:t>
              </a:r>
              <a:endParaRPr lang="en-US" dirty="0"/>
            </a:p>
          </p:txBody>
        </p:sp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>
              <a:off x="4105" y="1729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4713" y="1729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1166" y="1970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2278" y="1970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2364" y="1970"/>
              <a:ext cx="203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= $253</a:t>
              </a:r>
              <a:r>
                <a:rPr lang="el-GR" sz="2500" dirty="0"/>
                <a:t>,</a:t>
              </a:r>
              <a:r>
                <a:rPr lang="en-US" sz="2500" dirty="0"/>
                <a:t>6/$7</a:t>
              </a:r>
              <a:r>
                <a:rPr lang="el-GR" sz="2500" dirty="0"/>
                <a:t>.</a:t>
              </a:r>
              <a:r>
                <a:rPr lang="en-US" sz="2500" dirty="0"/>
                <a:t>036 = 3</a:t>
              </a:r>
              <a:r>
                <a:rPr lang="el-GR" sz="2500" dirty="0"/>
                <a:t>,</a:t>
              </a:r>
              <a:r>
                <a:rPr lang="en-US" sz="2500" dirty="0"/>
                <a:t>60%</a:t>
              </a:r>
              <a:endParaRPr lang="en-US" dirty="0"/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4607" y="1970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1166" y="2211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2278" y="2211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31" name="Rectangle 42"/>
            <p:cNvSpPr>
              <a:spLocks noChangeArrowheads="1"/>
            </p:cNvSpPr>
            <p:nvPr/>
          </p:nvSpPr>
          <p:spPr bwMode="auto">
            <a:xfrm>
              <a:off x="2364" y="2211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32" name="Rectangle 43"/>
            <p:cNvSpPr>
              <a:spLocks noChangeArrowheads="1"/>
            </p:cNvSpPr>
            <p:nvPr/>
          </p:nvSpPr>
          <p:spPr bwMode="auto">
            <a:xfrm>
              <a:off x="4713" y="2211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482" y="2453"/>
              <a:ext cx="159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500" dirty="0"/>
                <a:t>Δείκτης Δυναμικής </a:t>
              </a:r>
            </a:p>
            <a:p>
              <a:r>
                <a:rPr lang="el-GR" sz="2500" dirty="0"/>
                <a:t>Αποτίμησης.</a:t>
              </a:r>
              <a:endParaRPr lang="en-US" dirty="0"/>
            </a:p>
          </p:txBody>
        </p:sp>
        <p:sp>
          <p:nvSpPr>
            <p:cNvPr id="34" name="Rectangle 46"/>
            <p:cNvSpPr>
              <a:spLocks noChangeArrowheads="1"/>
            </p:cNvSpPr>
            <p:nvPr/>
          </p:nvSpPr>
          <p:spPr bwMode="auto">
            <a:xfrm>
              <a:off x="2278" y="2453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35" name="Rectangle 47"/>
            <p:cNvSpPr>
              <a:spLocks noChangeArrowheads="1"/>
            </p:cNvSpPr>
            <p:nvPr/>
          </p:nvSpPr>
          <p:spPr bwMode="auto">
            <a:xfrm>
              <a:off x="2112" y="2453"/>
              <a:ext cx="233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500" dirty="0"/>
                <a:t>= </a:t>
              </a:r>
              <a:r>
                <a:rPr lang="el-GR" sz="2500" dirty="0"/>
                <a:t>ΚΠΤΦ</a:t>
              </a:r>
              <a:r>
                <a:rPr lang="en-US" sz="2500" dirty="0"/>
                <a:t>/</a:t>
              </a:r>
              <a:r>
                <a:rPr lang="el-GR" sz="2500" dirty="0"/>
                <a:t>Σύν.Ενεργητικού</a:t>
              </a:r>
              <a:endParaRPr lang="en-US" dirty="0"/>
            </a:p>
          </p:txBody>
        </p:sp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4120" y="2453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37" name="Rectangle 49"/>
            <p:cNvSpPr>
              <a:spLocks noChangeArrowheads="1"/>
            </p:cNvSpPr>
            <p:nvPr/>
          </p:nvSpPr>
          <p:spPr bwMode="auto">
            <a:xfrm>
              <a:off x="4713" y="2453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1166" y="2694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2278" y="2694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40" name="Rectangle 52"/>
            <p:cNvSpPr>
              <a:spLocks noChangeArrowheads="1"/>
            </p:cNvSpPr>
            <p:nvPr/>
          </p:nvSpPr>
          <p:spPr bwMode="auto">
            <a:xfrm>
              <a:off x="2112" y="2694"/>
              <a:ext cx="239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500" dirty="0"/>
                <a:t>= $492</a:t>
              </a:r>
              <a:r>
                <a:rPr lang="el-GR" sz="2500" dirty="0"/>
                <a:t>,</a:t>
              </a:r>
              <a:r>
                <a:rPr lang="en-US" sz="2500" dirty="0"/>
                <a:t>6/$3</a:t>
              </a:r>
              <a:r>
                <a:rPr lang="el-GR" sz="2500" dirty="0"/>
                <a:t>.</a:t>
              </a:r>
              <a:r>
                <a:rPr lang="en-US" sz="2500" dirty="0"/>
                <a:t>497 = 14</a:t>
              </a:r>
              <a:r>
                <a:rPr lang="el-GR" sz="2500" dirty="0"/>
                <a:t>,</a:t>
              </a:r>
              <a:r>
                <a:rPr lang="en-US" sz="2500" dirty="0"/>
                <a:t>09%</a:t>
              </a:r>
              <a:endParaRPr lang="en-US" dirty="0"/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4716" y="2694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42" name="Rectangle 54"/>
            <p:cNvSpPr>
              <a:spLocks noChangeArrowheads="1"/>
            </p:cNvSpPr>
            <p:nvPr/>
          </p:nvSpPr>
          <p:spPr bwMode="auto">
            <a:xfrm>
              <a:off x="141" y="2937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80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Επιπτώσεις από τη Βελτίωση τωνΔδεικτών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Εξίσωση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DuPont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Ανάλυση Δεικτών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Περιορισμοί στην Ανάλυση των Δεικτών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Ποιοτικοί Παράγοντες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Επισκόπηση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22462"/>
            <a:ext cx="8915399" cy="945155"/>
          </a:xfrm>
        </p:spPr>
        <p:txBody>
          <a:bodyPr>
            <a:normAutofit fontScale="90000"/>
          </a:bodyPr>
          <a:lstStyle/>
          <a:p>
            <a:r>
              <a:rPr lang="el-GR" dirty="0"/>
              <a:t>Εκτίμηση της Αποδοτικότητας με το Λειτουργικό Περιθώριο Κέρδους,το Καθαρό Περιθώριο Κέρδους και τη Δυναμική Αποτίμηση</a:t>
            </a:r>
            <a:endParaRPr lang="en-US" dirty="0"/>
          </a:p>
        </p:txBody>
      </p:sp>
      <p:graphicFrame>
        <p:nvGraphicFramePr>
          <p:cNvPr id="4" name="Group 85" descr="Table comparing operating margin, profit margin, and basic earning power values for 2019E, 2018, 2017, and industry average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721090"/>
              </p:ext>
            </p:extLst>
          </p:nvPr>
        </p:nvGraphicFramePr>
        <p:xfrm>
          <a:off x="507267" y="2016660"/>
          <a:ext cx="8074025" cy="2282508"/>
        </p:xfrm>
        <a:graphic>
          <a:graphicData uri="http://schemas.openxmlformats.org/drawingml/2006/table">
            <a:tbl>
              <a:tblPr firstRow="1"/>
              <a:tblGrid>
                <a:gridCol w="301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559" marR="8355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43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2019E</a:t>
                      </a:r>
                    </a:p>
                  </a:txBody>
                  <a:tcPr marL="83559" marR="8355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43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marL="83559" marR="8355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43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 marL="83559" marR="8355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43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Μέσος κλάδου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559" marR="8355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43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Λειτ.περ.κέρδους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559" marR="83559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43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00%</a:t>
                      </a:r>
                    </a:p>
                  </a:txBody>
                  <a:tcPr marL="83559" marR="8355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43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17%</a:t>
                      </a:r>
                    </a:p>
                  </a:txBody>
                  <a:tcPr marL="83559" marR="8355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43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55%</a:t>
                      </a:r>
                    </a:p>
                  </a:txBody>
                  <a:tcPr marL="83559" marR="8355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43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30%</a:t>
                      </a:r>
                    </a:p>
                  </a:txBody>
                  <a:tcPr marL="83559" marR="83559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43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Καθ.περ.κέρδους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559" marR="8355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60%</a:t>
                      </a:r>
                    </a:p>
                  </a:txBody>
                  <a:tcPr marL="83559" marR="8355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65%</a:t>
                      </a:r>
                    </a:p>
                  </a:txBody>
                  <a:tcPr marL="83559" marR="8355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56%</a:t>
                      </a:r>
                    </a:p>
                  </a:txBody>
                  <a:tcPr marL="83559" marR="8355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</a:p>
                  </a:txBody>
                  <a:tcPr marL="83559" marR="8355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Δείκτης Δυναμικής Αποτίμησης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559" marR="8355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09%</a:t>
                      </a:r>
                    </a:p>
                  </a:txBody>
                  <a:tcPr marL="83559" marR="8355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57%</a:t>
                      </a:r>
                    </a:p>
                  </a:txBody>
                  <a:tcPr marL="83559" marR="8355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96%</a:t>
                      </a:r>
                    </a:p>
                  </a:txBody>
                  <a:tcPr marL="83559" marR="8355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</a:txBody>
                  <a:tcPr marL="83559" marR="8355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2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Box explaining the values obtained for operating margin, profit margin, and basic earning power."/>
          <p:cNvSpPr/>
          <p:nvPr/>
        </p:nvSpPr>
        <p:spPr>
          <a:xfrm>
            <a:off x="1073426" y="1361661"/>
            <a:ext cx="7136296" cy="5019261"/>
          </a:xfrm>
          <a:prstGeom prst="rect">
            <a:avLst/>
          </a:prstGeom>
          <a:solidFill>
            <a:srgbClr val="DFDDDD"/>
          </a:solidFill>
          <a:ln w="25400">
            <a:solidFill>
              <a:srgbClr val="343F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8261" y="0"/>
            <a:ext cx="8985739" cy="1069145"/>
          </a:xfrm>
        </p:spPr>
        <p:txBody>
          <a:bodyPr>
            <a:normAutofit fontScale="90000"/>
          </a:bodyPr>
          <a:lstStyle/>
          <a:p>
            <a:r>
              <a:rPr lang="el-GR" dirty="0"/>
              <a:t>Εκτίμηση της Αποδοτικότητας με το Λειτουργικό Περιθώριο Κέρδους,το Καθαρό Περιθώριο Κέρδους και τη Δυναμική Αποτίμηση</a:t>
            </a:r>
            <a:endParaRPr lang="en-US" dirty="0"/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23340244"/>
              </p:ext>
            </p:extLst>
          </p:nvPr>
        </p:nvGraphicFramePr>
        <p:xfrm>
          <a:off x="0" y="1576388"/>
          <a:ext cx="9131300" cy="451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808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-Formula for calculating Return on Assets (ROA)&#10;-Formula for calculating Return on Equity (ROE)&#10;-Formula for calculating Return on Invested Capital (ROIC)&#10;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tabLst>
                <a:tab pos="690563" algn="r"/>
                <a:tab pos="801688" algn="l"/>
              </a:tabLst>
            </a:pPr>
            <a:r>
              <a:rPr lang="en-US" dirty="0"/>
              <a:t>ROA	= </a:t>
            </a:r>
            <a:r>
              <a:rPr lang="el-GR" dirty="0"/>
              <a:t>Καθαρά Κέρδη</a:t>
            </a:r>
            <a:r>
              <a:rPr lang="en-US" dirty="0"/>
              <a:t>/</a:t>
            </a:r>
            <a:r>
              <a:rPr lang="el-GR" dirty="0"/>
              <a:t>Σύνολο Ενεργητικού</a:t>
            </a:r>
            <a:endParaRPr lang="en-US" dirty="0"/>
          </a:p>
          <a:p>
            <a:pPr marL="0" indent="0">
              <a:spcBef>
                <a:spcPct val="0"/>
              </a:spcBef>
              <a:buNone/>
              <a:tabLst>
                <a:tab pos="690563" algn="r"/>
                <a:tab pos="801688" algn="l"/>
              </a:tabLst>
            </a:pPr>
            <a:r>
              <a:rPr lang="en-US" dirty="0"/>
              <a:t>			= $253</a:t>
            </a:r>
            <a:r>
              <a:rPr lang="el-GR" dirty="0"/>
              <a:t>,</a:t>
            </a:r>
            <a:r>
              <a:rPr lang="en-US" dirty="0"/>
              <a:t>6/$3</a:t>
            </a:r>
            <a:r>
              <a:rPr lang="el-GR" dirty="0"/>
              <a:t>.</a:t>
            </a:r>
            <a:r>
              <a:rPr lang="en-US" dirty="0"/>
              <a:t>497 = 7</a:t>
            </a:r>
            <a:r>
              <a:rPr lang="el-GR" dirty="0"/>
              <a:t>,</a:t>
            </a:r>
            <a:r>
              <a:rPr lang="en-US" dirty="0"/>
              <a:t>25%</a:t>
            </a:r>
          </a:p>
          <a:p>
            <a:pPr marL="0" indent="0">
              <a:spcBef>
                <a:spcPct val="0"/>
              </a:spcBef>
              <a:buNone/>
              <a:tabLst>
                <a:tab pos="690563" algn="r"/>
                <a:tab pos="801688" algn="l"/>
              </a:tabLst>
            </a:pPr>
            <a:endParaRPr lang="en-US" dirty="0"/>
          </a:p>
          <a:p>
            <a:pPr>
              <a:spcBef>
                <a:spcPct val="0"/>
              </a:spcBef>
              <a:tabLst>
                <a:tab pos="690563" algn="r"/>
                <a:tab pos="801688" algn="l"/>
              </a:tabLst>
            </a:pPr>
            <a:r>
              <a:rPr lang="en-US" dirty="0"/>
              <a:t>	ROE	= </a:t>
            </a:r>
            <a:r>
              <a:rPr lang="el-GR" dirty="0"/>
              <a:t>Καθαρά Κέρδη</a:t>
            </a:r>
            <a:r>
              <a:rPr lang="en-US" dirty="0"/>
              <a:t>/</a:t>
            </a:r>
            <a:r>
              <a:rPr lang="el-GR" dirty="0"/>
              <a:t>Σύνολο Ιδίων Κεφαλαίων</a:t>
            </a:r>
            <a:endParaRPr lang="en-US" dirty="0"/>
          </a:p>
          <a:p>
            <a:pPr marL="0" indent="0">
              <a:spcBef>
                <a:spcPct val="0"/>
              </a:spcBef>
              <a:buNone/>
              <a:tabLst>
                <a:tab pos="690563" algn="r"/>
                <a:tab pos="801688" algn="l"/>
              </a:tabLst>
            </a:pPr>
            <a:r>
              <a:rPr lang="en-US" dirty="0"/>
              <a:t>			= $253</a:t>
            </a:r>
            <a:r>
              <a:rPr lang="el-GR" dirty="0"/>
              <a:t>,</a:t>
            </a:r>
            <a:r>
              <a:rPr lang="en-US" dirty="0"/>
              <a:t>6/$1</a:t>
            </a:r>
            <a:r>
              <a:rPr lang="el-GR" dirty="0"/>
              <a:t>.</a:t>
            </a:r>
            <a:r>
              <a:rPr lang="en-US" dirty="0"/>
              <a:t>952 = 12</a:t>
            </a:r>
            <a:r>
              <a:rPr lang="el-GR" dirty="0"/>
              <a:t>,</a:t>
            </a:r>
            <a:r>
              <a:rPr lang="en-US" dirty="0"/>
              <a:t>99% </a:t>
            </a:r>
            <a:r>
              <a:rPr lang="en-US" dirty="0">
                <a:sym typeface="Symbol" panose="05050102010706020507" pitchFamily="18" charset="2"/>
              </a:rPr>
              <a:t> 13</a:t>
            </a:r>
            <a:r>
              <a:rPr lang="el-GR" dirty="0">
                <a:sym typeface="Symbol" panose="05050102010706020507" pitchFamily="18" charset="2"/>
              </a:rPr>
              <a:t>,</a:t>
            </a:r>
            <a:r>
              <a:rPr lang="en-US" dirty="0">
                <a:sym typeface="Symbol" panose="05050102010706020507" pitchFamily="18" charset="2"/>
              </a:rPr>
              <a:t>00%</a:t>
            </a:r>
            <a:endParaRPr lang="en-US" dirty="0"/>
          </a:p>
          <a:p>
            <a:pPr marL="0" indent="0">
              <a:spcBef>
                <a:spcPct val="0"/>
              </a:spcBef>
              <a:buNone/>
              <a:tabLst>
                <a:tab pos="690563" algn="r"/>
                <a:tab pos="801688" algn="l"/>
              </a:tabLst>
            </a:pPr>
            <a:endParaRPr lang="en-US" dirty="0"/>
          </a:p>
          <a:p>
            <a:pPr>
              <a:spcBef>
                <a:spcPct val="0"/>
              </a:spcBef>
              <a:tabLst>
                <a:tab pos="690563" algn="r"/>
                <a:tab pos="801688" algn="l"/>
              </a:tabLst>
            </a:pPr>
            <a:r>
              <a:rPr lang="en-US" sz="2200" dirty="0"/>
              <a:t>	ROIC</a:t>
            </a:r>
            <a:r>
              <a:rPr lang="en-US" dirty="0"/>
              <a:t>= [</a:t>
            </a:r>
            <a:r>
              <a:rPr lang="el-GR" dirty="0"/>
              <a:t>ΚΠΤΦ</a:t>
            </a:r>
            <a:r>
              <a:rPr lang="en-US" dirty="0"/>
              <a:t>(1 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 </a:t>
            </a:r>
            <a:r>
              <a:rPr lang="el-GR" dirty="0"/>
              <a:t>ΦΣ</a:t>
            </a:r>
            <a:r>
              <a:rPr lang="en-US" dirty="0"/>
              <a:t>)] /</a:t>
            </a:r>
            <a:r>
              <a:rPr lang="el-GR" dirty="0"/>
              <a:t>Σύνολο επενδεδυμένων</a:t>
            </a:r>
          </a:p>
          <a:p>
            <a:pPr>
              <a:spcBef>
                <a:spcPct val="0"/>
              </a:spcBef>
              <a:buNone/>
              <a:tabLst>
                <a:tab pos="690563" algn="r"/>
                <a:tab pos="801688" algn="l"/>
              </a:tabLst>
            </a:pPr>
            <a:r>
              <a:rPr lang="el-GR" dirty="0"/>
              <a:t>                                     κεφαλαίων    </a:t>
            </a:r>
            <a:endParaRPr lang="en-US" dirty="0"/>
          </a:p>
          <a:p>
            <a:pPr marL="0" indent="0">
              <a:spcBef>
                <a:spcPct val="0"/>
              </a:spcBef>
              <a:buNone/>
              <a:tabLst>
                <a:tab pos="690563" algn="r"/>
                <a:tab pos="801688" algn="l"/>
              </a:tabLst>
            </a:pPr>
            <a:r>
              <a:rPr lang="en-US" dirty="0"/>
              <a:t>		</a:t>
            </a:r>
            <a:r>
              <a:rPr lang="el-GR" dirty="0"/>
              <a:t>  </a:t>
            </a:r>
            <a:r>
              <a:rPr lang="en-US" dirty="0"/>
              <a:t>= $295</a:t>
            </a:r>
            <a:r>
              <a:rPr lang="el-GR" dirty="0"/>
              <a:t>,</a:t>
            </a:r>
            <a:r>
              <a:rPr lang="en-US" dirty="0"/>
              <a:t>6 / $2</a:t>
            </a:r>
            <a:r>
              <a:rPr lang="el-GR" dirty="0"/>
              <a:t>.</a:t>
            </a:r>
            <a:r>
              <a:rPr lang="en-US" dirty="0"/>
              <a:t>652</a:t>
            </a:r>
            <a:r>
              <a:rPr lang="el-GR" dirty="0"/>
              <a:t>,</a:t>
            </a:r>
            <a:r>
              <a:rPr lang="en-US" dirty="0"/>
              <a:t>4 = 11</a:t>
            </a:r>
            <a:r>
              <a:rPr lang="el-GR" dirty="0"/>
              <a:t>,</a:t>
            </a:r>
            <a:r>
              <a:rPr lang="en-US" dirty="0"/>
              <a:t>14%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261" y="222463"/>
            <a:ext cx="8985739" cy="902952"/>
          </a:xfrm>
        </p:spPr>
        <p:txBody>
          <a:bodyPr>
            <a:normAutofit fontScale="90000"/>
          </a:bodyPr>
          <a:lstStyle/>
          <a:p>
            <a:r>
              <a:rPr lang="el-GR" dirty="0"/>
              <a:t>Δείκτες Κερδοφορίας</a:t>
            </a:r>
            <a:r>
              <a:rPr lang="en-US" dirty="0"/>
              <a:t>:</a:t>
            </a:r>
            <a:r>
              <a:rPr lang="el-GR" dirty="0"/>
              <a:t>Απόδοση Συνολικών Κεφαλαίων (</a:t>
            </a:r>
            <a:r>
              <a:rPr lang="en-US" dirty="0"/>
              <a:t>ROA)</a:t>
            </a:r>
            <a:r>
              <a:rPr lang="el-GR" dirty="0"/>
              <a:t>,Απόδοση Ιδίων Κεφαλαίων (</a:t>
            </a:r>
            <a:r>
              <a:rPr lang="en-US" dirty="0"/>
              <a:t>ROE)</a:t>
            </a:r>
            <a:r>
              <a:rPr lang="el-GR" dirty="0"/>
              <a:t>και Απόδοση Επενδεδυμένων Κεφαλαίων (</a:t>
            </a:r>
            <a:r>
              <a:rPr lang="en-US" dirty="0"/>
              <a:t>ROIC)</a:t>
            </a:r>
          </a:p>
        </p:txBody>
      </p:sp>
    </p:spTree>
    <p:extLst>
      <p:ext uri="{BB962C8B-B14F-4D97-AF65-F5344CB8AC3E}">
        <p14:creationId xmlns:p14="http://schemas.microsoft.com/office/powerpoint/2010/main" val="8749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657600"/>
            <a:ext cx="7886700" cy="2519363"/>
          </a:xfrm>
        </p:spPr>
        <p:txBody>
          <a:bodyPr/>
          <a:lstStyle/>
          <a:p>
            <a:pPr>
              <a:spcBef>
                <a:spcPts val="0"/>
              </a:spcBef>
              <a:buSzPct val="150000"/>
              <a:defRPr/>
            </a:pPr>
            <a:r>
              <a:rPr lang="el-GR" dirty="0"/>
              <a:t>Όλοι οι δείκτες ανέκαμψαν από το προηγούμενο έτος αλλά εξακολουθούν να είναι κάτω από το μέσο όρο του κλάδου</a:t>
            </a:r>
            <a:r>
              <a:rPr lang="en-US" dirty="0"/>
              <a:t>.</a:t>
            </a:r>
            <a:r>
              <a:rPr lang="el-GR" dirty="0"/>
              <a:t>Απαιέίται περισσότερη βελτίωση.</a:t>
            </a:r>
            <a:endParaRPr lang="en-US" dirty="0"/>
          </a:p>
          <a:p>
            <a:pPr>
              <a:spcBef>
                <a:spcPts val="0"/>
              </a:spcBef>
              <a:buSzPct val="150000"/>
              <a:defRPr/>
            </a:pPr>
            <a:r>
              <a:rPr lang="el-GR" dirty="0"/>
              <a:t>Ευρείες μεταβολές στο δείκτη </a:t>
            </a:r>
            <a:r>
              <a:rPr lang="en-US" dirty="0"/>
              <a:t>ROE</a:t>
            </a:r>
            <a:r>
              <a:rPr lang="el-GR" dirty="0"/>
              <a:t> δείχνουν την επίδραση που μπορεί να έχει η μόχλευαη στη κερδοφορία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Εκτίμηση της Αποδοτικότητας με</a:t>
            </a:r>
            <a:r>
              <a:rPr lang="en-US" dirty="0"/>
              <a:t> ROA, ROE,  </a:t>
            </a:r>
            <a:br>
              <a:rPr lang="en-US" dirty="0"/>
            </a:br>
            <a:r>
              <a:rPr lang="el-GR" dirty="0"/>
              <a:t>και</a:t>
            </a:r>
            <a:r>
              <a:rPr lang="en-US" dirty="0"/>
              <a:t> ROIC</a:t>
            </a:r>
          </a:p>
        </p:txBody>
      </p:sp>
      <p:graphicFrame>
        <p:nvGraphicFramePr>
          <p:cNvPr id="4" name="Group 105" descr="Table comparing ROA, ROE, and ROIC values for 2019E, 2018, 2017, and industry average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32296"/>
              </p:ext>
            </p:extLst>
          </p:nvPr>
        </p:nvGraphicFramePr>
        <p:xfrm>
          <a:off x="562707" y="1397542"/>
          <a:ext cx="7616827" cy="1950720"/>
        </p:xfrm>
        <a:graphic>
          <a:graphicData uri="http://schemas.openxmlformats.org/drawingml/2006/table">
            <a:tbl>
              <a:tblPr firstRow="1"/>
              <a:tblGrid>
                <a:gridCol w="182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11" marR="9521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2019E</a:t>
                      </a:r>
                    </a:p>
                  </a:txBody>
                  <a:tcPr marL="95211" marR="9521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11" marR="9521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11" marR="9521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Ind.</a:t>
                      </a:r>
                    </a:p>
                  </a:txBody>
                  <a:tcPr marL="95211" marR="9521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</a:t>
                      </a:r>
                    </a:p>
                  </a:txBody>
                  <a:tcPr marL="95211" marR="9521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7.25%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-5.59%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5.99%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9.10%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ROE</a:t>
                      </a:r>
                    </a:p>
                  </a:txBody>
                  <a:tcPr marL="95211" marR="952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12.99%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-32.52%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13.25%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18.20%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ROIC</a:t>
                      </a:r>
                    </a:p>
                  </a:txBody>
                  <a:tcPr marL="95211" marR="952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11.14%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-4.24%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9.62%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14.50%</a:t>
                      </a:r>
                    </a:p>
                  </a:txBody>
                  <a:tcPr marL="95211" marR="952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2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Effects of holding assets constant, if debt increases."/>
          <p:cNvGrpSpPr/>
          <p:nvPr/>
        </p:nvGrpSpPr>
        <p:grpSpPr>
          <a:xfrm>
            <a:off x="454066" y="1649558"/>
            <a:ext cx="8229600" cy="1920240"/>
            <a:chOff x="0" y="56182"/>
            <a:chExt cx="8229600" cy="11123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0" y="56182"/>
              <a:ext cx="8229600" cy="1112304"/>
            </a:xfrm>
            <a:prstGeom prst="roundRect">
              <a:avLst/>
            </a:prstGeom>
            <a:solidFill>
              <a:srgbClr val="343F52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4298" y="110480"/>
              <a:ext cx="8121004" cy="1003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Σταθερά περιουσιακά στοιχεία</a:t>
              </a:r>
              <a:r>
                <a:rPr lang="en-US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l-GR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άύξηση του χρέους</a:t>
              </a:r>
              <a:r>
                <a:rPr lang="en-US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επιδράσεις του χρέους στους δείκτες </a:t>
            </a:r>
            <a:r>
              <a:rPr lang="en-US" dirty="0"/>
              <a:t>ROA</a:t>
            </a:r>
            <a:r>
              <a:rPr lang="el-GR" dirty="0"/>
              <a:t> και </a:t>
            </a:r>
            <a:r>
              <a:rPr lang="en-US" dirty="0"/>
              <a:t>ROE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695504" y="2236234"/>
            <a:ext cx="6634162" cy="1208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None/>
            </a:pPr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Μείωση ιδίων κεφαλαίων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lvl="0" indent="0">
              <a:buClr>
                <a:schemeClr val="bg1"/>
              </a:buClr>
              <a:buNone/>
            </a:pPr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Αύξηση δαπανών τόκων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οδηγεί σε μείωση τα καθαρά κέρδη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 9" descr="Effects of debt on ROA."/>
          <p:cNvGrpSpPr/>
          <p:nvPr/>
        </p:nvGrpSpPr>
        <p:grpSpPr>
          <a:xfrm>
            <a:off x="454066" y="3988890"/>
            <a:ext cx="8229600" cy="731520"/>
            <a:chOff x="0" y="2240746"/>
            <a:chExt cx="8229600" cy="1112304"/>
          </a:xfrm>
          <a:solidFill>
            <a:srgbClr val="343F5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0" y="2240746"/>
              <a:ext cx="8229600" cy="111230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54298" y="2295044"/>
              <a:ext cx="8121004" cy="10037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Ο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ROA</a:t>
              </a:r>
              <a:r>
                <a:rPr lang="el-G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μειώνεται</a:t>
              </a:r>
              <a:r>
                <a:rPr lang="en-US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</a:t>
              </a:r>
              <a:r>
                <a:rPr lang="el-G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λόγω μείωσης των καθαρών κερδών</a:t>
              </a:r>
              <a:r>
                <a:rPr lang="en-US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).</a:t>
              </a:r>
            </a:p>
          </p:txBody>
        </p:sp>
      </p:grpSp>
      <p:grpSp>
        <p:nvGrpSpPr>
          <p:cNvPr id="13" name="Group 12" descr="Effects of debt on ROE."/>
          <p:cNvGrpSpPr/>
          <p:nvPr/>
        </p:nvGrpSpPr>
        <p:grpSpPr>
          <a:xfrm>
            <a:off x="454066" y="5139502"/>
            <a:ext cx="8229600" cy="731520"/>
            <a:chOff x="0" y="3433691"/>
            <a:chExt cx="8229600" cy="1112304"/>
          </a:xfrm>
          <a:solidFill>
            <a:srgbClr val="343F5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0" y="3433691"/>
              <a:ext cx="8229600" cy="111230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54298" y="3487989"/>
              <a:ext cx="8121004" cy="10037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Ο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ROE</a:t>
              </a:r>
              <a:r>
                <a:rPr lang="el-G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μπορεί να αυξηθεί ή να μειωθεί (επειδή και τα καθαρά κέρδη και τα ίδια κεφάλαια μειώνονται</a:t>
              </a:r>
              <a:r>
                <a:rPr lang="en-US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).</a:t>
              </a:r>
            </a:p>
          </p:txBody>
        </p:sp>
      </p:grpSp>
      <p:sp>
        <p:nvSpPr>
          <p:cNvPr id="6" name="Right Arrow 5"/>
          <p:cNvSpPr/>
          <p:nvPr/>
        </p:nvSpPr>
        <p:spPr>
          <a:xfrm>
            <a:off x="911149" y="2243792"/>
            <a:ext cx="594360" cy="411480"/>
          </a:xfrm>
          <a:prstGeom prst="rightArrow">
            <a:avLst/>
          </a:prstGeom>
          <a:solidFill>
            <a:srgbClr val="AFABA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911149" y="2905709"/>
            <a:ext cx="594360" cy="411480"/>
          </a:xfrm>
          <a:prstGeom prst="rightArrow">
            <a:avLst/>
          </a:prstGeom>
          <a:solidFill>
            <a:srgbClr val="AFABA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Προβλήματα με τον</a:t>
            </a:r>
            <a:r>
              <a:rPr lang="en-US" dirty="0"/>
              <a:t> ROE</a:t>
            </a:r>
          </a:p>
        </p:txBody>
      </p:sp>
      <p:graphicFrame>
        <p:nvGraphicFramePr>
          <p:cNvPr id="4" name="Content Placeholder 2" descr="Scenario about ROE and shareholder wealth.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25055303"/>
              </p:ext>
            </p:extLst>
          </p:nvPr>
        </p:nvGraphicFramePr>
        <p:xfrm>
          <a:off x="228599" y="1680662"/>
          <a:ext cx="8686800" cy="40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ent-Up Arrow 2" descr="Arrow showing how the following conclusion is dependent upon the preceding criteria."/>
          <p:cNvSpPr/>
          <p:nvPr/>
        </p:nvSpPr>
        <p:spPr>
          <a:xfrm rot="10800000" flipH="1">
            <a:off x="5267110" y="1837072"/>
            <a:ext cx="1969476" cy="728537"/>
          </a:xfrm>
          <a:prstGeom prst="bentUpArrow">
            <a:avLst>
              <a:gd name="adj1" fmla="val 25000"/>
              <a:gd name="adj2" fmla="val 39378"/>
              <a:gd name="adj3" fmla="val 36938"/>
            </a:avLst>
          </a:prstGeom>
          <a:solidFill>
            <a:srgbClr val="76717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-Formula for calculating price/earning ratios&#10;-Formula for calculating market/book ratios 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tabLst>
                <a:tab pos="690563" algn="r"/>
                <a:tab pos="801688" algn="l"/>
              </a:tabLst>
            </a:pPr>
            <a:r>
              <a:rPr lang="en-US" dirty="0"/>
              <a:t>P/E	= </a:t>
            </a:r>
            <a:r>
              <a:rPr lang="el-GR" dirty="0"/>
              <a:t>Τιμή</a:t>
            </a:r>
            <a:r>
              <a:rPr lang="en-US" dirty="0"/>
              <a:t>/</a:t>
            </a:r>
            <a:r>
              <a:rPr lang="el-GR" dirty="0"/>
              <a:t>Κέρδη ανά Μετοχή</a:t>
            </a:r>
            <a:endParaRPr lang="en-US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tabLst>
                <a:tab pos="690563" algn="r"/>
                <a:tab pos="801688" algn="l"/>
              </a:tabLst>
            </a:pPr>
            <a:r>
              <a:rPr lang="en-US" dirty="0"/>
              <a:t>		= $12</a:t>
            </a:r>
            <a:r>
              <a:rPr lang="el-GR" dirty="0"/>
              <a:t>,</a:t>
            </a:r>
            <a:r>
              <a:rPr lang="en-US" dirty="0"/>
              <a:t>17/$1</a:t>
            </a:r>
            <a:r>
              <a:rPr lang="el-GR" dirty="0"/>
              <a:t>,</a:t>
            </a:r>
            <a:r>
              <a:rPr lang="en-US" dirty="0"/>
              <a:t>014 = 12</a:t>
            </a:r>
            <a:r>
              <a:rPr lang="el-GR" dirty="0"/>
              <a:t>,</a:t>
            </a:r>
            <a:r>
              <a:rPr lang="en-US" dirty="0"/>
              <a:t>00x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tabLst>
                <a:tab pos="690563" algn="r"/>
                <a:tab pos="801688" algn="l"/>
              </a:tabLst>
            </a:pPr>
            <a:endParaRPr lang="en-US" dirty="0"/>
          </a:p>
          <a:p>
            <a:pPr>
              <a:spcBef>
                <a:spcPct val="0"/>
              </a:spcBef>
              <a:tabLst>
                <a:tab pos="690563" algn="r"/>
                <a:tab pos="801688" algn="l"/>
              </a:tabLst>
            </a:pPr>
            <a:r>
              <a:rPr lang="en-US" dirty="0"/>
              <a:t>	M/B	= </a:t>
            </a:r>
            <a:r>
              <a:rPr lang="el-GR" dirty="0"/>
              <a:t>Αγοραία Αξία</a:t>
            </a:r>
            <a:r>
              <a:rPr lang="en-US" dirty="0"/>
              <a:t>/</a:t>
            </a:r>
            <a:r>
              <a:rPr lang="el-GR" dirty="0"/>
              <a:t>Λογιστική Αξία ανά Μετοχή</a:t>
            </a:r>
            <a:endParaRPr lang="en-US" dirty="0"/>
          </a:p>
          <a:p>
            <a:pPr marL="0" indent="0">
              <a:spcBef>
                <a:spcPct val="0"/>
              </a:spcBef>
              <a:buNone/>
              <a:tabLst>
                <a:tab pos="690563" algn="r"/>
                <a:tab pos="801688" algn="l"/>
              </a:tabLst>
            </a:pPr>
            <a:r>
              <a:rPr lang="en-US" dirty="0"/>
              <a:t>		= $12</a:t>
            </a:r>
            <a:r>
              <a:rPr lang="el-GR" dirty="0"/>
              <a:t>,</a:t>
            </a:r>
            <a:r>
              <a:rPr lang="en-US" dirty="0"/>
              <a:t>17/($1</a:t>
            </a:r>
            <a:r>
              <a:rPr lang="el-GR" dirty="0"/>
              <a:t>.</a:t>
            </a:r>
            <a:r>
              <a:rPr lang="en-US" dirty="0"/>
              <a:t>952/250) = 1</a:t>
            </a:r>
            <a:r>
              <a:rPr lang="el-GR" dirty="0"/>
              <a:t>,</a:t>
            </a:r>
            <a:r>
              <a:rPr lang="en-US" dirty="0"/>
              <a:t>56x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Υπολογισμός των δεικτών Τιμή/Κέρδη ανά </a:t>
            </a:r>
            <a:r>
              <a:rPr lang="en-US" dirty="0"/>
              <a:t>M</a:t>
            </a:r>
            <a:r>
              <a:rPr lang="el-GR" dirty="0"/>
              <a:t>ετοχή και</a:t>
            </a:r>
            <a:r>
              <a:rPr lang="en-US" dirty="0"/>
              <a:t> </a:t>
            </a:r>
            <a:r>
              <a:rPr lang="el-GR" dirty="0"/>
              <a:t>Αγοραία Αξία/Λογιστική Αξία</a:t>
            </a:r>
            <a:endParaRPr lang="en-US" dirty="0"/>
          </a:p>
        </p:txBody>
      </p:sp>
      <p:graphicFrame>
        <p:nvGraphicFramePr>
          <p:cNvPr id="4" name="Group 112" descr="Table illustrating P/E and M/B values for 2019E, 2018, 2017 and industry averag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507714"/>
              </p:ext>
            </p:extLst>
          </p:nvPr>
        </p:nvGraphicFramePr>
        <p:xfrm>
          <a:off x="484188" y="4314825"/>
          <a:ext cx="8153401" cy="1928496"/>
        </p:xfrm>
        <a:graphic>
          <a:graphicData uri="http://schemas.openxmlformats.org/drawingml/2006/table">
            <a:tbl>
              <a:tblPr firstRow="1"/>
              <a:tblGrid>
                <a:gridCol w="198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2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435" marR="9543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2019E</a:t>
                      </a:r>
                    </a:p>
                  </a:txBody>
                  <a:tcPr marL="95435" marR="9543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435" marR="9543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435" marR="9543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Μέσος κλάδου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435" marR="9543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P/E</a:t>
                      </a:r>
                    </a:p>
                  </a:txBody>
                  <a:tcPr marL="95435" marR="954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00x</a:t>
                      </a:r>
                    </a:p>
                  </a:txBody>
                  <a:tcPr marL="95435" marR="9543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</a:t>
                      </a:r>
                    </a:p>
                  </a:txBody>
                  <a:tcPr marL="95435" marR="9543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66x</a:t>
                      </a:r>
                    </a:p>
                  </a:txBody>
                  <a:tcPr marL="95435" marR="9543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20x</a:t>
                      </a:r>
                    </a:p>
                  </a:txBody>
                  <a:tcPr marL="95435" marR="9543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M/B</a:t>
                      </a:r>
                    </a:p>
                  </a:txBody>
                  <a:tcPr marL="95435" marR="954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56x</a:t>
                      </a:r>
                    </a:p>
                  </a:txBody>
                  <a:tcPr marL="95435" marR="954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0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46x</a:t>
                      </a:r>
                    </a:p>
                  </a:txBody>
                  <a:tcPr marL="95435" marR="954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28x</a:t>
                      </a:r>
                    </a:p>
                  </a:txBody>
                  <a:tcPr marL="95435" marR="954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</a:t>
                      </a:r>
                    </a:p>
                  </a:txBody>
                  <a:tcPr marL="95435" marR="9543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9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Ανάλυση των Δεικτών Αγοραίας Αξίας</a:t>
            </a:r>
            <a:endParaRPr lang="en-US" dirty="0"/>
          </a:p>
        </p:txBody>
      </p:sp>
      <p:graphicFrame>
        <p:nvGraphicFramePr>
          <p:cNvPr id="4" name="Content Placeholder 1" descr="Four blocks with separate notes on Market Value ratios.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01165790"/>
              </p:ext>
            </p:extLst>
          </p:nvPr>
        </p:nvGraphicFramePr>
        <p:xfrm>
          <a:off x="428624" y="1453913"/>
          <a:ext cx="8286750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15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00200"/>
            <a:ext cx="8064166" cy="4576763"/>
          </a:xfrm>
        </p:spPr>
        <p:txBody>
          <a:bodyPr/>
          <a:lstStyle/>
          <a:p>
            <a:r>
              <a:rPr lang="el-GR" sz="1800" dirty="0"/>
              <a:t>Αξία Επιχείρησης</a:t>
            </a:r>
            <a:r>
              <a:rPr lang="en-US" sz="1800" dirty="0"/>
              <a:t> = MV</a:t>
            </a:r>
            <a:r>
              <a:rPr lang="en-US" sz="1800" baseline="-25000" dirty="0"/>
              <a:t>E</a:t>
            </a:r>
            <a:r>
              <a:rPr lang="en-US" sz="1800" dirty="0"/>
              <a:t> + MV</a:t>
            </a:r>
            <a:r>
              <a:rPr lang="en-US" sz="1800" baseline="-25000" dirty="0"/>
              <a:t>D</a:t>
            </a:r>
            <a:r>
              <a:rPr lang="en-US" sz="1800" dirty="0"/>
              <a:t> +</a:t>
            </a:r>
            <a:r>
              <a:rPr lang="en-US" sz="1800" dirty="0" err="1"/>
              <a:t>MV</a:t>
            </a:r>
            <a:r>
              <a:rPr lang="en-US" sz="1800" baseline="-25000" dirty="0" err="1"/>
              <a:t>Claims</a:t>
            </a:r>
            <a:r>
              <a:rPr lang="en-US" sz="1800" dirty="0"/>
              <a:t> – (</a:t>
            </a:r>
            <a:r>
              <a:rPr lang="el-GR" sz="1800" dirty="0"/>
              <a:t>Μετρητά και Ισοδύναμα</a:t>
            </a:r>
            <a:r>
              <a:rPr lang="en-US" sz="1800" dirty="0"/>
              <a:t>)</a:t>
            </a:r>
          </a:p>
          <a:p>
            <a:r>
              <a:rPr lang="el-GR" sz="1800" dirty="0"/>
              <a:t>Για τη</a:t>
            </a:r>
            <a:r>
              <a:rPr lang="en-US" sz="1800" dirty="0"/>
              <a:t> </a:t>
            </a:r>
            <a:r>
              <a:rPr lang="en-US" sz="1800" dirty="0" err="1"/>
              <a:t>D’Leon</a:t>
            </a:r>
            <a:r>
              <a:rPr lang="en-US" sz="1800" dirty="0"/>
              <a:t>, </a:t>
            </a:r>
            <a:r>
              <a:rPr lang="el-GR" sz="1800" dirty="0"/>
              <a:t>οι υπολογισμοί </a:t>
            </a:r>
            <a:r>
              <a:rPr lang="en-US" sz="1800" dirty="0"/>
              <a:t>EV/EBITDA</a:t>
            </a:r>
            <a:r>
              <a:rPr lang="el-GR" sz="1800" dirty="0"/>
              <a:t> είναι ώς εξής</a:t>
            </a:r>
            <a:r>
              <a:rPr lang="en-US" sz="1800" dirty="0"/>
              <a:t> (</a:t>
            </a:r>
            <a:r>
              <a:rPr lang="el-GR" sz="1800" dirty="0"/>
              <a:t>υποθέτουμε ότι τα ομόλογα απεικονίζουν την ονομαστική τους τιμή</a:t>
            </a:r>
            <a:r>
              <a:rPr lang="en-US" sz="1800" dirty="0"/>
              <a:t>):</a:t>
            </a:r>
          </a:p>
          <a:p>
            <a:r>
              <a:rPr lang="en-US" sz="1800" dirty="0"/>
              <a:t>2019E: [($12</a:t>
            </a:r>
            <a:r>
              <a:rPr lang="el-GR" sz="1800" dirty="0"/>
              <a:t>,</a:t>
            </a:r>
            <a:r>
              <a:rPr lang="en-US" sz="1800" dirty="0"/>
              <a:t>17 x 250</a:t>
            </a:r>
            <a:r>
              <a:rPr lang="el-GR" sz="1800" dirty="0"/>
              <a:t>.</a:t>
            </a:r>
            <a:r>
              <a:rPr lang="en-US" sz="1800" dirty="0"/>
              <a:t>000) + ($300</a:t>
            </a:r>
            <a:r>
              <a:rPr lang="el-GR" sz="1800" dirty="0"/>
              <a:t>.</a:t>
            </a:r>
            <a:r>
              <a:rPr lang="en-US" sz="1800" dirty="0"/>
              <a:t>000 + $400</a:t>
            </a:r>
            <a:r>
              <a:rPr lang="el-GR" sz="1800" dirty="0"/>
              <a:t>.</a:t>
            </a:r>
            <a:r>
              <a:rPr lang="en-US" sz="1800" dirty="0"/>
              <a:t>000) - 		   $85</a:t>
            </a:r>
            <a:r>
              <a:rPr lang="el-GR" sz="1800" dirty="0"/>
              <a:t>.</a:t>
            </a:r>
            <a:r>
              <a:rPr lang="en-US" sz="1800" dirty="0"/>
              <a:t>632]/$609</a:t>
            </a:r>
            <a:r>
              <a:rPr lang="el-GR" sz="1800" dirty="0"/>
              <a:t>.</a:t>
            </a:r>
            <a:r>
              <a:rPr lang="en-US" sz="1800" dirty="0"/>
              <a:t>608 = 5</a:t>
            </a:r>
            <a:r>
              <a:rPr lang="el-GR" sz="1800" dirty="0"/>
              <a:t>,</a:t>
            </a:r>
            <a:r>
              <a:rPr lang="en-US" sz="1800" dirty="0"/>
              <a:t>9987, or approximately 6</a:t>
            </a:r>
            <a:r>
              <a:rPr lang="el-GR" sz="1800" dirty="0"/>
              <a:t>,</a:t>
            </a:r>
            <a:r>
              <a:rPr lang="en-US" sz="1800" dirty="0"/>
              <a:t>0</a:t>
            </a:r>
          </a:p>
          <a:p>
            <a:r>
              <a:rPr lang="en-US" sz="1800" dirty="0"/>
              <a:t>2018:   [($2</a:t>
            </a:r>
            <a:r>
              <a:rPr lang="el-GR" sz="1800" dirty="0"/>
              <a:t>,</a:t>
            </a:r>
            <a:r>
              <a:rPr lang="en-US" sz="1800" dirty="0"/>
              <a:t>25 x 100</a:t>
            </a:r>
            <a:r>
              <a:rPr lang="el-GR" sz="1800" dirty="0"/>
              <a:t>.</a:t>
            </a:r>
            <a:r>
              <a:rPr lang="en-US" sz="1800" dirty="0"/>
              <a:t>000) + ($636</a:t>
            </a:r>
            <a:r>
              <a:rPr lang="el-GR" sz="1800" dirty="0"/>
              <a:t>.</a:t>
            </a:r>
            <a:r>
              <a:rPr lang="en-US" sz="1800" dirty="0"/>
              <a:t>808 + $723</a:t>
            </a:r>
            <a:r>
              <a:rPr lang="el-GR" sz="1800" dirty="0"/>
              <a:t>.</a:t>
            </a:r>
            <a:r>
              <a:rPr lang="en-US" sz="1800" dirty="0"/>
              <a:t>432) - 	  	   $7</a:t>
            </a:r>
            <a:r>
              <a:rPr lang="el-GR" sz="1800" dirty="0"/>
              <a:t>.</a:t>
            </a:r>
            <a:r>
              <a:rPr lang="en-US" sz="1800" dirty="0"/>
              <a:t>282]/-$13</a:t>
            </a:r>
            <a:r>
              <a:rPr lang="el-GR" sz="1800" dirty="0"/>
              <a:t>.</a:t>
            </a:r>
            <a:r>
              <a:rPr lang="en-US" sz="1800" dirty="0"/>
              <a:t>988 = -112</a:t>
            </a:r>
            <a:r>
              <a:rPr lang="el-GR" sz="1800" dirty="0"/>
              <a:t>,</a:t>
            </a:r>
            <a:r>
              <a:rPr lang="en-US" sz="1800" dirty="0"/>
              <a:t>8080, or approximates -113</a:t>
            </a:r>
          </a:p>
          <a:p>
            <a:r>
              <a:rPr lang="en-US" sz="1800" dirty="0"/>
              <a:t>2017:   [($8</a:t>
            </a:r>
            <a:r>
              <a:rPr lang="el-GR" sz="1800" dirty="0"/>
              <a:t>,</a:t>
            </a:r>
            <a:r>
              <a:rPr lang="en-US" sz="1800" dirty="0"/>
              <a:t>50 x 100</a:t>
            </a:r>
            <a:r>
              <a:rPr lang="el-GR" sz="1800" dirty="0"/>
              <a:t>.</a:t>
            </a:r>
            <a:r>
              <a:rPr lang="en-US" sz="1800" dirty="0"/>
              <a:t>000) + ($200</a:t>
            </a:r>
            <a:r>
              <a:rPr lang="el-GR" sz="1800" dirty="0"/>
              <a:t>.</a:t>
            </a:r>
            <a:r>
              <a:rPr lang="en-US" sz="1800" dirty="0"/>
              <a:t>000 + $323</a:t>
            </a:r>
            <a:r>
              <a:rPr lang="el-GR" sz="1800" dirty="0"/>
              <a:t>.</a:t>
            </a:r>
            <a:r>
              <a:rPr lang="en-US" sz="1800" dirty="0"/>
              <a:t>432) - 	 	   $57</a:t>
            </a:r>
            <a:r>
              <a:rPr lang="el-GR" sz="1800" dirty="0"/>
              <a:t>.</a:t>
            </a:r>
            <a:r>
              <a:rPr lang="en-US" sz="1800" dirty="0"/>
              <a:t>600]/$209</a:t>
            </a:r>
            <a:r>
              <a:rPr lang="el-GR" sz="1800" dirty="0"/>
              <a:t>.</a:t>
            </a:r>
            <a:r>
              <a:rPr lang="en-US" sz="1800" dirty="0"/>
              <a:t>328 = 6</a:t>
            </a:r>
            <a:r>
              <a:rPr lang="el-GR" sz="1800" dirty="0"/>
              <a:t>,</a:t>
            </a:r>
            <a:r>
              <a:rPr lang="en-US" sz="1800" dirty="0"/>
              <a:t>2860, or approximately 6</a:t>
            </a:r>
            <a:r>
              <a:rPr lang="el-GR" sz="1800" dirty="0"/>
              <a:t>,</a:t>
            </a:r>
            <a:r>
              <a:rPr lang="en-US" sz="1800" dirty="0"/>
              <a:t>3</a:t>
            </a:r>
          </a:p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Υπολογισμοί </a:t>
            </a:r>
            <a:r>
              <a:rPr lang="en-US" dirty="0"/>
              <a:t>EV/EBITDA  </a:t>
            </a:r>
            <a:r>
              <a:rPr lang="el-GR" dirty="0"/>
              <a:t>περίπτωσης κεφαλαίου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12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 descr="Two rows with two different equations referring to RO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57955"/>
              </p:ext>
            </p:extLst>
          </p:nvPr>
        </p:nvGraphicFramePr>
        <p:xfrm>
          <a:off x="245151" y="1651671"/>
          <a:ext cx="8671279" cy="21305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259">
                <a:tc gridSpan="6"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Η</a:t>
                      </a:r>
                      <a:r>
                        <a:rPr lang="el-GR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Εξίσωση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DuPont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F52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F52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F52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F52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F52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F52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110536"/>
                  </a:ext>
                </a:extLst>
              </a:tr>
              <a:tr h="8503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ROE 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F52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Περιθώριο</a:t>
                      </a:r>
                      <a:r>
                        <a:rPr lang="el-GR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κέρδους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F52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F52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Ταχύτητα</a:t>
                      </a:r>
                      <a:r>
                        <a:rPr lang="el-GR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κυκλοφορίας ενεργητικού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F52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F52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Πολλ/τής</a:t>
                      </a:r>
                      <a:r>
                        <a:rPr lang="el-GR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ιδίων κεφαλαίων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F52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3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ROE 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l-GR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ΚΚ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l-GR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Πωλήσεις)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l-GR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Πωλήσεις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l-GR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ΣΕ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l-GR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ΣΕ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l-GR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Ιδια</a:t>
                      </a:r>
                      <a:r>
                        <a:rPr lang="el-GR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κεφάλαια)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4006516"/>
            <a:ext cx="7886700" cy="2170447"/>
          </a:xfrm>
        </p:spPr>
        <p:txBody>
          <a:bodyPr/>
          <a:lstStyle/>
          <a:p>
            <a:r>
              <a:rPr lang="el-GR" dirty="0"/>
              <a:t>Εστίαση στον έλεγχο δαπανών (</a:t>
            </a:r>
            <a:r>
              <a:rPr lang="en-US" dirty="0"/>
              <a:t>PM</a:t>
            </a:r>
            <a:r>
              <a:rPr lang="el-GR" dirty="0"/>
              <a:t>), στη χρήση περιουσιακών στοιχείων (</a:t>
            </a:r>
            <a:r>
              <a:rPr lang="en-US" dirty="0"/>
              <a:t>TATO</a:t>
            </a:r>
            <a:r>
              <a:rPr lang="el-GR" dirty="0"/>
              <a:t>) και στη χρήση χρεών (πολλαπλασιαστής ιδίων κεφαλαίων)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Εξίσωση</a:t>
            </a:r>
            <a:r>
              <a:rPr lang="en-US" dirty="0"/>
              <a:t> DuPont </a:t>
            </a:r>
          </a:p>
        </p:txBody>
      </p:sp>
    </p:spTree>
    <p:extLst>
      <p:ext uri="{BB962C8B-B14F-4D97-AF65-F5344CB8AC3E}">
        <p14:creationId xmlns:p14="http://schemas.microsoft.com/office/powerpoint/2010/main" val="27004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Ισολογισμός</a:t>
            </a:r>
            <a:r>
              <a:rPr lang="en-US" dirty="0"/>
              <a:t>: </a:t>
            </a:r>
            <a:r>
              <a:rPr lang="el-GR" dirty="0"/>
              <a:t>Ενεργητικό</a:t>
            </a:r>
            <a:endParaRPr lang="en-US" dirty="0"/>
          </a:p>
        </p:txBody>
      </p:sp>
      <p:grpSp>
        <p:nvGrpSpPr>
          <p:cNvPr id="6" name="Group 7" descr="Table illustrating the asset values for 2019E and 2018. "/>
          <p:cNvGrpSpPr>
            <a:grpSpLocks noChangeAspect="1"/>
          </p:cNvGrpSpPr>
          <p:nvPr/>
        </p:nvGrpSpPr>
        <p:grpSpPr bwMode="auto">
          <a:xfrm>
            <a:off x="657585" y="1592262"/>
            <a:ext cx="7300555" cy="4971499"/>
            <a:chOff x="750" y="1003"/>
            <a:chExt cx="4263" cy="2903"/>
          </a:xfrm>
        </p:grpSpPr>
        <p:sp>
          <p:nvSpPr>
            <p:cNvPr id="7" name="AutoShape 6"/>
            <p:cNvSpPr>
              <a:spLocks noChangeAspect="1" noChangeArrowheads="1" noTextEdit="1"/>
            </p:cNvSpPr>
            <p:nvPr/>
          </p:nvSpPr>
          <p:spPr bwMode="auto">
            <a:xfrm>
              <a:off x="750" y="1003"/>
              <a:ext cx="4254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700" dirty="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873" y="1377"/>
              <a:ext cx="74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Μετρητά</a:t>
              </a:r>
              <a:endParaRPr lang="en-US" sz="2700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73" y="1678"/>
              <a:ext cx="1723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Εισπρακτέοι Λογ/μοί</a:t>
              </a:r>
              <a:endParaRPr lang="en-US" sz="2700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873" y="1973"/>
              <a:ext cx="953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Αποθέματα</a:t>
              </a:r>
              <a:endParaRPr lang="en-US" sz="2700" dirty="0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143" y="2275"/>
              <a:ext cx="84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Σύνολο ΚΕ</a:t>
              </a:r>
              <a:endParaRPr lang="en-US" sz="2700" dirty="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873" y="2569"/>
              <a:ext cx="154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Πάγια-Αξία κτήσης</a:t>
              </a:r>
              <a:endParaRPr lang="en-US" sz="2700" dirty="0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873" y="2864"/>
              <a:ext cx="152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Μείον</a:t>
              </a:r>
              <a:r>
                <a:rPr lang="en-US" sz="2700" dirty="0"/>
                <a:t>: </a:t>
              </a:r>
              <a:r>
                <a:rPr lang="el-GR" sz="2700" dirty="0"/>
                <a:t>Απόσβεση</a:t>
              </a:r>
              <a:r>
                <a:rPr lang="en-US" sz="2700" dirty="0"/>
                <a:t>.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143" y="3166"/>
              <a:ext cx="1191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Καθαρό Πάγιο</a:t>
              </a:r>
              <a:endParaRPr lang="en-US" sz="2700" dirty="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873" y="3461"/>
              <a:ext cx="165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Σύνολο Ενεργητικού</a:t>
              </a:r>
              <a:endParaRPr lang="en-US" sz="2700" dirty="0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392" y="1069"/>
              <a:ext cx="45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 2018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468" y="1377"/>
              <a:ext cx="54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7,282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225" y="1672"/>
              <a:ext cx="66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632</a:t>
              </a:r>
              <a:r>
                <a:rPr lang="el-GR" sz="2700" dirty="0"/>
                <a:t>.</a:t>
              </a:r>
              <a:r>
                <a:rPr lang="en-US" sz="2700" dirty="0"/>
                <a:t>160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044" y="1973"/>
              <a:ext cx="81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sng" dirty="0"/>
                <a:t>1</a:t>
              </a:r>
              <a:r>
                <a:rPr lang="el-GR" sz="2700" u="sng" dirty="0"/>
                <a:t>.</a:t>
              </a:r>
              <a:r>
                <a:rPr lang="en-US" sz="2700" u="sng" dirty="0"/>
                <a:t>287</a:t>
              </a:r>
              <a:r>
                <a:rPr lang="el-GR" sz="2700" u="sng" dirty="0"/>
                <a:t>.</a:t>
              </a:r>
              <a:r>
                <a:rPr lang="en-US" sz="2700" u="sng" dirty="0"/>
                <a:t>360</a:t>
              </a: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044" y="2268"/>
              <a:ext cx="81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1</a:t>
              </a:r>
              <a:r>
                <a:rPr lang="el-GR" sz="2700" dirty="0"/>
                <a:t>.</a:t>
              </a:r>
              <a:r>
                <a:rPr lang="en-US" sz="2700" dirty="0"/>
                <a:t>926</a:t>
              </a:r>
              <a:r>
                <a:rPr lang="el-GR" sz="2700" dirty="0"/>
                <a:t>.</a:t>
              </a:r>
              <a:r>
                <a:rPr lang="en-US" sz="2700" dirty="0"/>
                <a:t>802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4044" y="2563"/>
              <a:ext cx="81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1</a:t>
              </a:r>
              <a:r>
                <a:rPr lang="el-GR" sz="2700" dirty="0"/>
                <a:t>.</a:t>
              </a:r>
              <a:r>
                <a:rPr lang="en-US" sz="2700" dirty="0"/>
                <a:t>202</a:t>
              </a:r>
              <a:r>
                <a:rPr lang="el-GR" sz="2700" dirty="0"/>
                <a:t>.</a:t>
              </a:r>
              <a:r>
                <a:rPr lang="en-US" sz="2700" dirty="0"/>
                <a:t>950</a:t>
              </a: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4044" y="2864"/>
              <a:ext cx="801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sng" dirty="0"/>
                <a:t>   263</a:t>
              </a:r>
              <a:r>
                <a:rPr lang="el-GR" sz="2700" u="sng" dirty="0"/>
                <a:t>.</a:t>
              </a:r>
              <a:r>
                <a:rPr lang="en-US" sz="2700" u="sng" dirty="0"/>
                <a:t>160</a:t>
              </a: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4044" y="3159"/>
              <a:ext cx="801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sng" dirty="0"/>
                <a:t>   939</a:t>
              </a:r>
              <a:r>
                <a:rPr lang="el-GR" sz="2700" u="sng" dirty="0"/>
                <a:t>.</a:t>
              </a:r>
              <a:r>
                <a:rPr lang="en-US" sz="2700" u="sng" dirty="0"/>
                <a:t>790</a:t>
              </a: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044" y="3461"/>
              <a:ext cx="81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dbl" dirty="0"/>
                <a:t>2</a:t>
              </a:r>
              <a:r>
                <a:rPr lang="el-GR" sz="2700" u="dbl" dirty="0"/>
                <a:t>.</a:t>
              </a:r>
              <a:r>
                <a:rPr lang="en-US" sz="2700" u="dbl" dirty="0"/>
                <a:t>866</a:t>
              </a:r>
              <a:r>
                <a:rPr lang="el-GR" sz="2700" u="dbl" dirty="0"/>
                <a:t>.</a:t>
              </a:r>
              <a:r>
                <a:rPr lang="en-US" sz="2700" u="dbl" dirty="0"/>
                <a:t>592</a:t>
              </a: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3036" y="1069"/>
              <a:ext cx="50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2019E</a:t>
              </a: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3018" y="1377"/>
              <a:ext cx="56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85</a:t>
              </a:r>
              <a:r>
                <a:rPr lang="el-GR" sz="2700" dirty="0"/>
                <a:t>.</a:t>
              </a:r>
              <a:r>
                <a:rPr lang="en-US" sz="2700" dirty="0"/>
                <a:t>632</a:t>
              </a: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2896" y="1672"/>
              <a:ext cx="66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878</a:t>
              </a:r>
              <a:r>
                <a:rPr lang="el-GR" sz="2700" dirty="0"/>
                <a:t>.</a:t>
              </a:r>
              <a:r>
                <a:rPr lang="en-US" sz="2700" dirty="0"/>
                <a:t>000</a:t>
              </a: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2715" y="1973"/>
              <a:ext cx="81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sng" dirty="0"/>
                <a:t>1</a:t>
              </a:r>
              <a:r>
                <a:rPr lang="el-GR" sz="2700" u="sng" dirty="0"/>
                <a:t>.</a:t>
              </a:r>
              <a:r>
                <a:rPr lang="en-US" sz="2700" u="sng" dirty="0"/>
                <a:t>716</a:t>
              </a:r>
              <a:r>
                <a:rPr lang="el-GR" sz="2700" u="sng" dirty="0"/>
                <a:t>.</a:t>
              </a:r>
              <a:r>
                <a:rPr lang="en-US" sz="2700" u="sng" dirty="0"/>
                <a:t>480</a:t>
              </a:r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2731" y="2268"/>
              <a:ext cx="81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2</a:t>
              </a:r>
              <a:r>
                <a:rPr lang="el-GR" sz="2700" dirty="0"/>
                <a:t>.</a:t>
              </a:r>
              <a:r>
                <a:rPr lang="en-US" sz="2700" dirty="0"/>
                <a:t>680</a:t>
              </a:r>
              <a:r>
                <a:rPr lang="el-GR" sz="2700" dirty="0"/>
                <a:t>.</a:t>
              </a:r>
              <a:r>
                <a:rPr lang="en-US" sz="2700" dirty="0"/>
                <a:t>112</a:t>
              </a:r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2715" y="2563"/>
              <a:ext cx="81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1</a:t>
              </a:r>
              <a:r>
                <a:rPr lang="el-GR" sz="2700" dirty="0"/>
                <a:t>.</a:t>
              </a:r>
              <a:r>
                <a:rPr lang="en-US" sz="2700" dirty="0"/>
                <a:t>197</a:t>
              </a:r>
              <a:r>
                <a:rPr lang="el-GR" sz="2700" dirty="0"/>
                <a:t>.</a:t>
              </a:r>
              <a:r>
                <a:rPr lang="en-US" sz="2700" dirty="0"/>
                <a:t>160</a:t>
              </a:r>
            </a:p>
          </p:txBody>
        </p: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2715" y="2864"/>
              <a:ext cx="801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sng" dirty="0"/>
                <a:t>   380</a:t>
              </a:r>
              <a:r>
                <a:rPr lang="el-GR" sz="2700" u="sng" dirty="0"/>
                <a:t>.</a:t>
              </a:r>
              <a:r>
                <a:rPr lang="en-US" sz="2700" u="sng" dirty="0"/>
                <a:t>120</a:t>
              </a: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2715" y="3159"/>
              <a:ext cx="801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sng" dirty="0"/>
                <a:t>   817</a:t>
              </a:r>
              <a:r>
                <a:rPr lang="el-GR" sz="2700" u="sng" dirty="0"/>
                <a:t>.</a:t>
              </a:r>
              <a:r>
                <a:rPr lang="en-US" sz="2700" u="sng" dirty="0"/>
                <a:t>040</a:t>
              </a: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2715" y="3461"/>
              <a:ext cx="81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dbl" dirty="0"/>
                <a:t>3</a:t>
              </a:r>
              <a:r>
                <a:rPr lang="el-GR" sz="2700" u="dbl" dirty="0"/>
                <a:t>.</a:t>
              </a:r>
              <a:r>
                <a:rPr lang="en-US" sz="2700" u="dbl" dirty="0"/>
                <a:t>497</a:t>
              </a:r>
              <a:r>
                <a:rPr lang="el-GR" sz="2700" u="dbl" dirty="0"/>
                <a:t>.</a:t>
              </a:r>
              <a:r>
                <a:rPr lang="en-US" sz="2700" u="dbl" dirty="0"/>
                <a:t>152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40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Εξίσωση </a:t>
            </a:r>
            <a:r>
              <a:rPr lang="en-US" dirty="0"/>
              <a:t>DuPont : </a:t>
            </a:r>
            <a:br>
              <a:rPr lang="en-US" dirty="0"/>
            </a:br>
            <a:r>
              <a:rPr lang="el-GR" dirty="0"/>
              <a:t>Σπάζοντας την Απόδοση των Ιδίων Κεφαλαίων</a:t>
            </a:r>
            <a:endParaRPr lang="en-US" dirty="0"/>
          </a:p>
        </p:txBody>
      </p:sp>
      <p:graphicFrame>
        <p:nvGraphicFramePr>
          <p:cNvPr id="5" name="Group 146" descr="Table that includes PM, TATO, EM, and ROE values for 2019E, 2018, 2017 and industry average.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83948726"/>
              </p:ext>
            </p:extLst>
          </p:nvPr>
        </p:nvGraphicFramePr>
        <p:xfrm>
          <a:off x="628649" y="3467477"/>
          <a:ext cx="7886700" cy="2438400"/>
        </p:xfrm>
        <a:graphic>
          <a:graphicData uri="http://schemas.openxmlformats.org/drawingml/2006/table">
            <a:tbl>
              <a:tblPr firstRow="1"/>
              <a:tblGrid>
                <a:gridCol w="1884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641" marR="9464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</a:p>
                  </a:txBody>
                  <a:tcPr marL="94641" marR="9464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TATO</a:t>
                      </a:r>
                    </a:p>
                  </a:txBody>
                  <a:tcPr marL="94641" marR="9464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</a:p>
                  </a:txBody>
                  <a:tcPr marL="94641" marR="9464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ROE</a:t>
                      </a:r>
                    </a:p>
                  </a:txBody>
                  <a:tcPr marL="94641" marR="9464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2017</a:t>
                      </a:r>
                    </a:p>
                  </a:txBody>
                  <a:tcPr marL="94641" marR="9464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</a:t>
                      </a:r>
                      <a:r>
                        <a:rPr kumimoji="0" lang="el-G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2018</a:t>
                      </a:r>
                    </a:p>
                  </a:txBody>
                  <a:tcPr marL="94641" marR="9464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</a:t>
                      </a:r>
                      <a:r>
                        <a:rPr kumimoji="0" lang="el-G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2019E</a:t>
                      </a:r>
                    </a:p>
                  </a:txBody>
                  <a:tcPr marL="94641" marR="9464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</a:t>
                      </a:r>
                      <a:r>
                        <a:rPr kumimoji="0" lang="el-G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Ind.</a:t>
                      </a:r>
                    </a:p>
                  </a:txBody>
                  <a:tcPr marL="94641" marR="9464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</a:t>
                      </a:r>
                      <a:r>
                        <a:rPr kumimoji="0" lang="el-G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4641" marR="9464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 descr="DuPont Equation worked out to demonstrate how to calculate ROE"/>
          <p:cNvSpPr txBox="1">
            <a:spLocks noChangeArrowheads="1"/>
          </p:cNvSpPr>
          <p:nvPr/>
        </p:nvSpPr>
        <p:spPr>
          <a:xfrm>
            <a:off x="461728" y="1597025"/>
            <a:ext cx="7777398" cy="18704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803275" algn="r"/>
                <a:tab pos="914400" algn="l"/>
              </a:tabLst>
              <a:defRPr/>
            </a:pPr>
            <a:r>
              <a:rPr lang="en-US" dirty="0"/>
              <a:t>	ROE	= (</a:t>
            </a:r>
            <a:r>
              <a:rPr lang="el-GR" dirty="0"/>
              <a:t>ΚΚ</a:t>
            </a:r>
            <a:r>
              <a:rPr lang="en-US" dirty="0"/>
              <a:t>/</a:t>
            </a:r>
            <a:r>
              <a:rPr lang="el-GR" dirty="0"/>
              <a:t>Πωλήσεις</a:t>
            </a:r>
            <a:r>
              <a:rPr lang="en-US" dirty="0"/>
              <a:t>) x (</a:t>
            </a:r>
            <a:r>
              <a:rPr lang="el-GR" dirty="0"/>
              <a:t>Πωλήσεις</a:t>
            </a:r>
            <a:r>
              <a:rPr lang="en-US" dirty="0"/>
              <a:t>/</a:t>
            </a:r>
            <a:r>
              <a:rPr lang="el-GR" dirty="0"/>
              <a:t>ΣΕ</a:t>
            </a:r>
            <a:r>
              <a:rPr lang="en-US" dirty="0"/>
              <a:t>) x (</a:t>
            </a:r>
            <a:r>
              <a:rPr lang="el-GR" dirty="0"/>
              <a:t>ΣΕ</a:t>
            </a:r>
            <a:r>
              <a:rPr lang="en-US" dirty="0"/>
              <a:t>/</a:t>
            </a:r>
            <a:r>
              <a:rPr lang="el-GR" dirty="0"/>
              <a:t>Ιδια</a:t>
            </a:r>
          </a:p>
          <a:p>
            <a:pPr marL="0" indent="0">
              <a:buFont typeface="Wingdings" pitchFamily="2" charset="2"/>
              <a:buNone/>
              <a:tabLst>
                <a:tab pos="803275" algn="r"/>
                <a:tab pos="914400" algn="l"/>
              </a:tabLst>
              <a:defRPr/>
            </a:pPr>
            <a:r>
              <a:rPr lang="el-GR" dirty="0"/>
              <a:t>   Κεφάλαια</a:t>
            </a:r>
            <a:r>
              <a:rPr lang="en-US" dirty="0"/>
              <a:t>)</a:t>
            </a:r>
            <a:endParaRPr lang="en-US" baseline="-25000" dirty="0"/>
          </a:p>
          <a:p>
            <a:pPr marL="0" indent="0">
              <a:buFont typeface="Wingdings" pitchFamily="2" charset="2"/>
              <a:buNone/>
              <a:tabLst>
                <a:tab pos="803275" algn="r"/>
                <a:tab pos="914400" algn="l"/>
              </a:tabLst>
              <a:defRPr/>
            </a:pPr>
            <a:r>
              <a:rPr lang="en-US" dirty="0"/>
              <a:t>		=    3</a:t>
            </a:r>
            <a:r>
              <a:rPr lang="el-GR" dirty="0"/>
              <a:t>,</a:t>
            </a:r>
            <a:r>
              <a:rPr lang="en-US" dirty="0"/>
              <a:t>6%      x       2</a:t>
            </a:r>
            <a:r>
              <a:rPr lang="el-GR" dirty="0"/>
              <a:t>,</a:t>
            </a:r>
            <a:r>
              <a:rPr lang="en-US" dirty="0"/>
              <a:t>01  </a:t>
            </a:r>
            <a:r>
              <a:rPr lang="en-US" baseline="30000" dirty="0"/>
              <a:t>    </a:t>
            </a:r>
            <a:r>
              <a:rPr lang="en-US" dirty="0"/>
              <a:t>x    1</a:t>
            </a:r>
            <a:r>
              <a:rPr lang="el-GR" dirty="0"/>
              <a:t>,</a:t>
            </a:r>
            <a:r>
              <a:rPr lang="en-US" dirty="0"/>
              <a:t>7913 </a:t>
            </a:r>
          </a:p>
          <a:p>
            <a:pPr marL="0" indent="0">
              <a:buFont typeface="Wingdings" pitchFamily="2" charset="2"/>
              <a:buNone/>
              <a:tabLst>
                <a:tab pos="803275" algn="r"/>
                <a:tab pos="914400" algn="l"/>
              </a:tabLst>
              <a:defRPr/>
            </a:pPr>
            <a:r>
              <a:rPr lang="en-US" dirty="0"/>
              <a:t>		=   13</a:t>
            </a:r>
            <a:r>
              <a:rPr lang="el-GR" dirty="0"/>
              <a:t>,</a:t>
            </a:r>
            <a:r>
              <a:rPr lang="en-US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350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755772"/>
            <a:ext cx="7886700" cy="2421191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tabLst>
                <a:tab pos="3657600" algn="r"/>
                <a:tab pos="4114800" algn="l"/>
                <a:tab pos="7772400" algn="r"/>
              </a:tabLst>
            </a:pPr>
            <a:r>
              <a:rPr lang="el-GR" dirty="0"/>
              <a:t>Πωλήσεις</a:t>
            </a:r>
            <a:r>
              <a:rPr lang="en-US" dirty="0"/>
              <a:t>/</a:t>
            </a:r>
            <a:r>
              <a:rPr lang="el-GR" dirty="0"/>
              <a:t>Ημέρα</a:t>
            </a:r>
            <a:r>
              <a:rPr lang="en-US" dirty="0"/>
              <a:t> = $7</a:t>
            </a:r>
            <a:r>
              <a:rPr lang="el-GR" dirty="0"/>
              <a:t>.</a:t>
            </a:r>
            <a:r>
              <a:rPr lang="en-US" dirty="0"/>
              <a:t>035</a:t>
            </a:r>
            <a:r>
              <a:rPr lang="el-GR" dirty="0"/>
              <a:t>.</a:t>
            </a:r>
            <a:r>
              <a:rPr lang="en-US" dirty="0"/>
              <a:t>600/365 = $19</a:t>
            </a:r>
            <a:r>
              <a:rPr lang="el-GR" dirty="0"/>
              <a:t>.</a:t>
            </a:r>
            <a:r>
              <a:rPr lang="en-US" dirty="0"/>
              <a:t>275</a:t>
            </a:r>
            <a:r>
              <a:rPr lang="el-GR" dirty="0"/>
              <a:t>,</a:t>
            </a:r>
            <a:r>
              <a:rPr lang="en-US" dirty="0"/>
              <a:t>62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tabLst>
                <a:tab pos="3657600" algn="r"/>
                <a:tab pos="4114800" algn="l"/>
                <a:tab pos="7772400" algn="r"/>
              </a:tabLst>
            </a:pPr>
            <a:endParaRPr lang="en-US" dirty="0"/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3657600" algn="r"/>
                <a:tab pos="4114800" algn="l"/>
                <a:tab pos="7772400" algn="r"/>
              </a:tabLst>
            </a:pPr>
            <a:r>
              <a:rPr lang="el-GR" dirty="0"/>
              <a:t>Πώς θα επηρεάσει την εταιρεία η μείωση της μέσης περιόδου είσπραξης σε 32 ημέρες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</a:t>
            </a:r>
            <a:r>
              <a:rPr lang="en-US" dirty="0"/>
              <a:t>: </a:t>
            </a:r>
            <a:r>
              <a:rPr lang="el-GR" dirty="0"/>
              <a:t>Τα Αποτελέσματα της Βελτίωσης των Δεικτών</a:t>
            </a:r>
            <a:endParaRPr lang="en-US" dirty="0"/>
          </a:p>
        </p:txBody>
      </p:sp>
      <p:grpSp>
        <p:nvGrpSpPr>
          <p:cNvPr id="4" name="Group 4" descr="Total assets and total liabilities &amp; equity calculated. "/>
          <p:cNvGrpSpPr>
            <a:grpSpLocks noChangeAspect="1"/>
          </p:cNvGrpSpPr>
          <p:nvPr/>
        </p:nvGrpSpPr>
        <p:grpSpPr bwMode="auto">
          <a:xfrm>
            <a:off x="450850" y="1863472"/>
            <a:ext cx="8351838" cy="1317625"/>
            <a:chOff x="283" y="1002"/>
            <a:chExt cx="5261" cy="83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3" y="1004"/>
              <a:ext cx="518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3" y="1002"/>
              <a:ext cx="14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Εισπρακτέοι Λογαριασμοί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644" y="1012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171" y="1012"/>
              <a:ext cx="9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$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65" y="1012"/>
              <a:ext cx="14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406" y="1002"/>
              <a:ext cx="2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878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661" y="1012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094" y="1002"/>
              <a:ext cx="12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Βραχυπρ.Υποχρεώσεις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258" y="1012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017" y="1002"/>
              <a:ext cx="5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$   845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72" y="1012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83" y="1207"/>
              <a:ext cx="194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Λοιπά Κυκλ.Περιουσιακά Στοιχεία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675" y="1217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278" y="1207"/>
              <a:ext cx="4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kumimoji="0" lang="el-GR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802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661" y="1217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094" y="1207"/>
              <a:ext cx="3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Δάνρια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425" y="1217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253" y="1207"/>
              <a:ext cx="2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700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472" y="1217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83" y="1413"/>
              <a:ext cx="7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Καθαρό Πάγιο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354" y="1423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216" y="1413"/>
              <a:ext cx="23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238" y="1413"/>
              <a:ext cx="48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817</a:t>
              </a:r>
              <a:endPara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661" y="1423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112" y="1404"/>
              <a:ext cx="80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Ίδια Κεφάλαια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522" y="1423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5014" y="1413"/>
              <a:ext cx="9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5017" y="1413"/>
              <a:ext cx="5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1</a:t>
              </a:r>
              <a:r>
                <a:rPr kumimoji="0" lang="el-GR" altLang="en-US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r>
                <a:rPr kumimoji="0" lang="en-US" altLang="en-US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952</a:t>
              </a:r>
              <a:endPara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5472" y="1423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283" y="1618"/>
              <a:ext cx="1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Σύνολο Ενεργητικού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1067" y="1628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2193" y="1618"/>
              <a:ext cx="51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dbl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$</a:t>
              </a:r>
              <a:r>
                <a:rPr lang="en-US" altLang="en-US" sz="2100" u="dbl" dirty="0">
                  <a:solidFill>
                    <a:srgbClr val="000000"/>
                  </a:solidFill>
                </a:rPr>
                <a:t>3</a:t>
              </a:r>
              <a:r>
                <a:rPr lang="el-GR" altLang="en-US" sz="2100" u="dbl" dirty="0">
                  <a:solidFill>
                    <a:srgbClr val="000000"/>
                  </a:solidFill>
                </a:rPr>
                <a:t>.</a:t>
              </a:r>
              <a:r>
                <a:rPr lang="en-US" altLang="en-US" sz="2100" u="dbl" dirty="0">
                  <a:solidFill>
                    <a:srgbClr val="000000"/>
                  </a:solidFill>
                </a:rPr>
                <a:t>497</a:t>
              </a: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2661" y="1628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3094" y="1618"/>
              <a:ext cx="10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Σύνολο Παθητικού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4689" y="1628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ectangle 46"/>
            <p:cNvSpPr>
              <a:spLocks noChangeArrowheads="1"/>
            </p:cNvSpPr>
            <p:nvPr/>
          </p:nvSpPr>
          <p:spPr bwMode="auto">
            <a:xfrm>
              <a:off x="5472" y="1628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8005637" y="2788985"/>
            <a:ext cx="8191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dbl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US" altLang="en-US" sz="2100" u="dbl" dirty="0">
                <a:solidFill>
                  <a:srgbClr val="000000"/>
                </a:solidFill>
              </a:rPr>
              <a:t>3</a:t>
            </a:r>
            <a:r>
              <a:rPr lang="el-GR" altLang="en-US" sz="2100" u="dbl" dirty="0">
                <a:solidFill>
                  <a:srgbClr val="000000"/>
                </a:solidFill>
              </a:rPr>
              <a:t>.</a:t>
            </a:r>
            <a:r>
              <a:rPr lang="en-US" altLang="en-US" sz="2100" u="dbl" dirty="0">
                <a:solidFill>
                  <a:srgbClr val="000000"/>
                </a:solidFill>
              </a:rPr>
              <a:t>497</a:t>
            </a:r>
          </a:p>
        </p:txBody>
      </p:sp>
    </p:spTree>
    <p:extLst>
      <p:ext uri="{BB962C8B-B14F-4D97-AF65-F5344CB8AC3E}">
        <p14:creationId xmlns:p14="http://schemas.microsoft.com/office/powerpoint/2010/main" val="28156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600200"/>
            <a:ext cx="8093319" cy="461772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H </a:t>
            </a:r>
            <a:r>
              <a:rPr lang="el-GR" dirty="0"/>
              <a:t>Μείωση της ΜΠΕ δεν επηρεάζει τις πωλήσεις</a:t>
            </a:r>
            <a:endParaRPr lang="en-US" dirty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dirty="0"/>
              <a:t>	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l-GR" dirty="0"/>
          </a:p>
          <a:p>
            <a:pPr marL="457200" indent="-457200">
              <a:spcBef>
                <a:spcPct val="0"/>
              </a:spcBef>
              <a:buNone/>
            </a:pPr>
            <a:endParaRPr lang="el-GR" dirty="0"/>
          </a:p>
          <a:p>
            <a:pPr>
              <a:spcBef>
                <a:spcPct val="0"/>
              </a:spcBef>
              <a:buNone/>
            </a:pPr>
            <a:endParaRPr lang="en-US" dirty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l-GR" dirty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l-GR" dirty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l-GR" dirty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l-GR" dirty="0"/>
              <a:t>Αρχικά φαίνεται ώς πρόσθετα μετρητά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Μείωση Εισπρακτέων Λογαριασμών και Μέση Περίοδο Είσπραξης Απαιτήσεων</a:t>
            </a:r>
            <a:endParaRPr lang="en-US" dirty="0"/>
          </a:p>
        </p:txBody>
      </p:sp>
      <p:grpSp>
        <p:nvGrpSpPr>
          <p:cNvPr id="5" name="Group 18" descr="Example of how to reduce accounts receivable and days sales outstanding "/>
          <p:cNvGrpSpPr>
            <a:grpSpLocks noChangeAspect="1"/>
          </p:cNvGrpSpPr>
          <p:nvPr/>
        </p:nvGrpSpPr>
        <p:grpSpPr bwMode="auto">
          <a:xfrm>
            <a:off x="337625" y="2544778"/>
            <a:ext cx="8525022" cy="3138570"/>
            <a:chOff x="141" y="1392"/>
            <a:chExt cx="4800" cy="1323"/>
          </a:xfrm>
        </p:grpSpPr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1732" y="1392"/>
              <a:ext cx="161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= $19</a:t>
              </a:r>
              <a:r>
                <a:rPr lang="el-GR" sz="2500" dirty="0"/>
                <a:t>.</a:t>
              </a:r>
              <a:r>
                <a:rPr lang="en-US" sz="2500" dirty="0"/>
                <a:t>275</a:t>
              </a:r>
              <a:r>
                <a:rPr lang="el-GR" sz="2500" dirty="0"/>
                <a:t>,</a:t>
              </a:r>
              <a:r>
                <a:rPr lang="en-US" sz="2500" dirty="0"/>
                <a:t>62 × 45</a:t>
              </a:r>
              <a:r>
                <a:rPr lang="el-GR" sz="2500" dirty="0"/>
                <a:t>,</a:t>
              </a:r>
              <a:r>
                <a:rPr lang="en-US" sz="2500" dirty="0"/>
                <a:t>6</a:t>
              </a:r>
              <a:endParaRPr lang="en-US" dirty="0"/>
            </a:p>
          </p:txBody>
        </p:sp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668" y="1392"/>
              <a:ext cx="4159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394" y="1392"/>
              <a:ext cx="129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l-GR" sz="2500" dirty="0"/>
                <a:t>Παλαιοί Εσπρ./Λ</a:t>
              </a:r>
              <a:endParaRPr lang="en-US" dirty="0"/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1646" y="1392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3593" y="1392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3846" y="1392"/>
              <a:ext cx="91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= $878</a:t>
              </a:r>
              <a:r>
                <a:rPr lang="el-GR" sz="2500" dirty="0"/>
                <a:t>.</a:t>
              </a:r>
              <a:r>
                <a:rPr lang="en-US" sz="2500" dirty="0"/>
                <a:t>000</a:t>
              </a:r>
              <a:endParaRPr lang="en-US" dirty="0"/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4879" y="1392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1" y="1633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1732" y="1633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3846" y="1633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26" y="1875"/>
              <a:ext cx="122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l-GR" sz="2500" dirty="0"/>
                <a:t>Νέοι Εισπρ./Λ</a:t>
              </a:r>
              <a:endParaRPr lang="en-US" dirty="0"/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1646" y="1875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1732" y="1875"/>
              <a:ext cx="161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= $19</a:t>
              </a:r>
              <a:r>
                <a:rPr lang="el-GR" sz="2500" dirty="0"/>
                <a:t>.</a:t>
              </a:r>
              <a:r>
                <a:rPr lang="en-US" sz="2500" dirty="0"/>
                <a:t>275</a:t>
              </a:r>
              <a:r>
                <a:rPr lang="el-GR" sz="2500" dirty="0"/>
                <a:t>,</a:t>
              </a:r>
              <a:r>
                <a:rPr lang="en-US" sz="2500" dirty="0"/>
                <a:t>62 × 32</a:t>
              </a:r>
              <a:r>
                <a:rPr lang="el-GR" sz="2500" dirty="0"/>
                <a:t>,</a:t>
              </a:r>
              <a:r>
                <a:rPr lang="en-US" sz="2500" dirty="0"/>
                <a:t>0</a:t>
              </a:r>
              <a:endParaRPr lang="en-US" dirty="0"/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3593" y="1875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3846" y="1875"/>
              <a:ext cx="17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= </a:t>
              </a:r>
              <a:endParaRPr lang="en-US" dirty="0"/>
            </a:p>
          </p:txBody>
        </p:sp>
        <p:sp>
          <p:nvSpPr>
            <p:cNvPr id="23" name="Rectangle 35"/>
            <p:cNvSpPr>
              <a:spLocks noChangeArrowheads="1"/>
            </p:cNvSpPr>
            <p:nvPr/>
          </p:nvSpPr>
          <p:spPr bwMode="auto">
            <a:xfrm>
              <a:off x="4054" y="1875"/>
              <a:ext cx="76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$616</a:t>
              </a:r>
              <a:r>
                <a:rPr lang="el-GR" sz="2500" dirty="0"/>
                <a:t>.</a:t>
              </a:r>
              <a:r>
                <a:rPr lang="en-US" sz="2500" dirty="0"/>
                <a:t>820</a:t>
              </a:r>
              <a:endParaRPr lang="en-US" dirty="0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4054" y="2091"/>
              <a:ext cx="825" cy="12"/>
            </a:xfrm>
            <a:prstGeom prst="rect">
              <a:avLst/>
            </a:prstGeom>
            <a:solidFill>
              <a:srgbClr val="244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4879" y="1875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141" y="2115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1732" y="2115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3846" y="2115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2258" y="2357"/>
              <a:ext cx="11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 </a:t>
              </a:r>
              <a:endParaRPr lang="en-US" dirty="0"/>
            </a:p>
          </p:txBody>
        </p:sp>
        <p:sp>
          <p:nvSpPr>
            <p:cNvPr id="30" name="Rectangle 42"/>
            <p:cNvSpPr>
              <a:spLocks noChangeArrowheads="1"/>
            </p:cNvSpPr>
            <p:nvPr/>
          </p:nvSpPr>
          <p:spPr bwMode="auto">
            <a:xfrm>
              <a:off x="2382" y="2357"/>
              <a:ext cx="11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 </a:t>
              </a:r>
              <a:endParaRPr lang="en-US" dirty="0"/>
            </a:p>
          </p:txBody>
        </p:sp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2507" y="2357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1763" y="2357"/>
              <a:ext cx="215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l-GR" sz="2500" dirty="0"/>
                <a:t>Αποδέσμευση  Μετρητών</a:t>
              </a:r>
              <a:r>
                <a:rPr lang="en-US" sz="2500" dirty="0"/>
                <a:t>:</a:t>
              </a:r>
              <a:endParaRPr lang="en-US" dirty="0"/>
            </a:p>
          </p:txBody>
        </p:sp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3645" y="2357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34" name="Rectangle 46"/>
            <p:cNvSpPr>
              <a:spLocks noChangeArrowheads="1"/>
            </p:cNvSpPr>
            <p:nvPr/>
          </p:nvSpPr>
          <p:spPr bwMode="auto">
            <a:xfrm>
              <a:off x="3846" y="2357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35" name="Rectangle 47"/>
            <p:cNvSpPr>
              <a:spLocks noChangeArrowheads="1"/>
            </p:cNvSpPr>
            <p:nvPr/>
          </p:nvSpPr>
          <p:spPr bwMode="auto">
            <a:xfrm>
              <a:off x="3909" y="2397"/>
              <a:ext cx="13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/>
                <a:t>   </a:t>
              </a:r>
              <a:endParaRPr lang="en-US" dirty="0"/>
            </a:p>
          </p:txBody>
        </p:sp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4058" y="2357"/>
              <a:ext cx="76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u="dbl" dirty="0"/>
                <a:t>$261</a:t>
              </a:r>
              <a:r>
                <a:rPr lang="el-GR" sz="2500" u="dbl" dirty="0"/>
                <a:t>.</a:t>
              </a:r>
              <a:r>
                <a:rPr lang="en-US" sz="2500" u="dbl" dirty="0"/>
                <a:t>180</a:t>
              </a:r>
              <a:endParaRPr lang="en-US" u="dbl" dirty="0"/>
            </a:p>
          </p:txBody>
        </p:sp>
        <p:sp>
          <p:nvSpPr>
            <p:cNvPr id="37" name="Rectangle 49"/>
            <p:cNvSpPr>
              <a:spLocks noChangeArrowheads="1"/>
            </p:cNvSpPr>
            <p:nvPr/>
          </p:nvSpPr>
          <p:spPr bwMode="auto">
            <a:xfrm>
              <a:off x="4884" y="2357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/>
                <a:t> </a:t>
              </a:r>
              <a:endParaRPr lang="en-US" dirty="0"/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141" y="2599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28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952374"/>
            <a:ext cx="7886700" cy="2224589"/>
          </a:xfrm>
        </p:spPr>
        <p:txBody>
          <a:bodyPr/>
          <a:lstStyle/>
          <a:p>
            <a:r>
              <a:rPr lang="el-GR" dirty="0"/>
              <a:t>Τί θα μπορούσε να γίνει με τα πρόσθετα μετρητά</a:t>
            </a:r>
            <a:r>
              <a:rPr lang="en-US" dirty="0"/>
              <a:t>;</a:t>
            </a:r>
          </a:p>
          <a:p>
            <a:r>
              <a:rPr lang="el-GR" dirty="0"/>
              <a:t>Πώς θα μπορούσαν να επηρεασθούν η τιμή της μετοχής και ο κίνδυνος</a:t>
            </a:r>
            <a:r>
              <a:rPr lang="en-US" dirty="0"/>
              <a:t>;</a:t>
            </a:r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Επίδραση της Μείωσης των Απαιτήσεων στον Ισολογισμό και στη Τιμή της Μετοχής</a:t>
            </a:r>
            <a:endParaRPr lang="en-US" dirty="0"/>
          </a:p>
        </p:txBody>
      </p:sp>
      <p:grpSp>
        <p:nvGrpSpPr>
          <p:cNvPr id="4" name="Group 4" descr="Total assets and total liabilities &amp; equity calculated. "/>
          <p:cNvGrpSpPr>
            <a:grpSpLocks noChangeAspect="1"/>
          </p:cNvGrpSpPr>
          <p:nvPr/>
        </p:nvGrpSpPr>
        <p:grpSpPr bwMode="auto">
          <a:xfrm>
            <a:off x="458788" y="1806575"/>
            <a:ext cx="8337551" cy="1647825"/>
            <a:chOff x="289" y="1000"/>
            <a:chExt cx="5252" cy="103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" y="1002"/>
              <a:ext cx="5186" cy="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9" y="1000"/>
              <a:ext cx="143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2100" dirty="0">
                  <a:solidFill>
                    <a:srgbClr val="000000"/>
                  </a:solidFill>
                </a:rPr>
                <a:t>Πρόσθετα μετρητά</a:t>
              </a: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115" y="1011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12" y="1000"/>
              <a:ext cx="5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$   261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667" y="1011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100" y="1000"/>
              <a:ext cx="181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2100" dirty="0">
                  <a:solidFill>
                    <a:srgbClr val="000000"/>
                  </a:solidFill>
                </a:rPr>
                <a:t>Βραχυπρ.Υποχρεώσεις</a:t>
              </a: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02" y="1011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023" y="1000"/>
              <a:ext cx="5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$   845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478" y="1011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89" y="1206"/>
              <a:ext cx="19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2100" dirty="0">
                  <a:solidFill>
                    <a:srgbClr val="000000"/>
                  </a:solidFill>
                </a:rPr>
                <a:t>Εισπρακτέοι Λογαριασμοί</a:t>
              </a: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87" y="1216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448" y="1205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617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667" y="1216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100" y="1411"/>
              <a:ext cx="55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2100" dirty="0">
                  <a:solidFill>
                    <a:srgbClr val="000000"/>
                  </a:solidFill>
                </a:rPr>
                <a:t>Δάνεια</a:t>
              </a: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469" y="1216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259" y="1411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478" y="1216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89" y="1411"/>
              <a:ext cx="188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2100" dirty="0">
                  <a:solidFill>
                    <a:srgbClr val="000000"/>
                  </a:solidFill>
                </a:rPr>
                <a:t>Λοιπά κυκλ.περ.στοιχεία</a:t>
              </a: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720" y="1422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307" y="1411"/>
              <a:ext cx="42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r>
                <a:rPr kumimoji="0" lang="el-GR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.</a:t>
              </a: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802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667" y="1422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100" y="1422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478" y="1422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9" y="1617"/>
              <a:ext cx="112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2100" dirty="0">
                  <a:solidFill>
                    <a:srgbClr val="000000"/>
                  </a:solidFill>
                </a:rPr>
                <a:t>Καθαρό Πάγιο</a:t>
              </a: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397" y="1627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222" y="1616"/>
              <a:ext cx="23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211" y="1616"/>
              <a:ext cx="51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    817</a:t>
              </a:r>
              <a:endParaRPr kumimoji="0" lang="en-US" alt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667" y="1627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100" y="1616"/>
              <a:ext cx="110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2100" dirty="0">
                  <a:solidFill>
                    <a:srgbClr val="000000"/>
                  </a:solidFill>
                </a:rPr>
                <a:t>Ίδια Κεφάλαια</a:t>
              </a: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3565" y="1627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020" y="1616"/>
              <a:ext cx="9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5023" y="1616"/>
              <a:ext cx="5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 1</a:t>
              </a:r>
              <a:r>
                <a:rPr kumimoji="0" lang="el-GR" altLang="en-US" sz="2100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.</a:t>
              </a:r>
              <a:r>
                <a:rPr kumimoji="0" lang="en-US" altLang="en-US" sz="2100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952</a:t>
              </a:r>
              <a:endParaRPr kumimoji="0" lang="en-US" alt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5478" y="1627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289" y="1823"/>
              <a:ext cx="152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2100" dirty="0">
                  <a:solidFill>
                    <a:srgbClr val="000000"/>
                  </a:solidFill>
                </a:rPr>
                <a:t>ΣύνολοΕνεργητικού</a:t>
              </a: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1111" y="1834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2213" y="1823"/>
              <a:ext cx="51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dbl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$3</a:t>
              </a:r>
              <a:r>
                <a:rPr kumimoji="0" lang="el-GR" altLang="en-US" sz="2100" b="0" i="0" u="dbl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.</a:t>
              </a:r>
              <a:r>
                <a:rPr kumimoji="0" lang="en-US" altLang="en-US" sz="2100" b="0" i="0" u="dbl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497</a:t>
              </a:r>
              <a:endParaRPr kumimoji="0" lang="en-US" altLang="en-US" sz="1800" b="0" i="0" u="dbl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2667" y="1834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3100" y="1823"/>
              <a:ext cx="142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en-US" sz="2100" dirty="0">
                  <a:solidFill>
                    <a:srgbClr val="000000"/>
                  </a:solidFill>
                </a:rPr>
                <a:t>Σύνολο Παθητικού</a:t>
              </a: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4733" y="1834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5024" y="1823"/>
              <a:ext cx="51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dbl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$3</a:t>
              </a:r>
              <a:r>
                <a:rPr kumimoji="0" lang="el-GR" altLang="en-US" sz="2100" b="0" i="0" u="dbl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.</a:t>
              </a:r>
              <a:r>
                <a:rPr kumimoji="0" lang="en-US" altLang="en-US" sz="2100" b="0" i="0" u="dbl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497</a:t>
              </a:r>
              <a:endParaRPr kumimoji="0" lang="en-US" altLang="en-US" sz="1800" b="0" i="0" u="dbl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5478" y="1834"/>
              <a:ext cx="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6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l-GR" sz="2800" dirty="0"/>
              <a:t>Επαναγορά Αποθέματος</a:t>
            </a:r>
            <a:endParaRPr lang="en-US" sz="2800" dirty="0"/>
          </a:p>
          <a:p>
            <a:pPr>
              <a:spcBef>
                <a:spcPct val="0"/>
              </a:spcBef>
            </a:pPr>
            <a:r>
              <a:rPr lang="el-GR" sz="2800" dirty="0"/>
              <a:t>Επέκταση Δραστηριοτήτων της Εταιρείας</a:t>
            </a:r>
            <a:endParaRPr lang="en-US" sz="2800" dirty="0"/>
          </a:p>
          <a:p>
            <a:pPr>
              <a:spcBef>
                <a:spcPct val="0"/>
              </a:spcBef>
            </a:pPr>
            <a:r>
              <a:rPr lang="el-GR" sz="2800" dirty="0"/>
              <a:t>Μείωση Χρέους</a:t>
            </a:r>
            <a:endParaRPr lang="en-US" sz="2800" dirty="0"/>
          </a:p>
          <a:p>
            <a:pPr>
              <a:spcBef>
                <a:spcPct val="0"/>
              </a:spcBef>
            </a:pPr>
            <a:r>
              <a:rPr lang="el-GR" sz="2800" dirty="0"/>
              <a:t>Όλες αυτές οι ενέργειες θα μπορούσαν να βελτιώσουν τη τιμή της μετοχής</a:t>
            </a:r>
            <a:r>
              <a:rPr lang="en-US" sz="28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Πιθανές Χρήσεις από την Αποδέσμευση Μετρητών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00200"/>
            <a:ext cx="8051116" cy="5053818"/>
          </a:xfrm>
        </p:spPr>
        <p:txBody>
          <a:bodyPr/>
          <a:lstStyle/>
          <a:p>
            <a:r>
              <a:rPr lang="el-GR" dirty="0"/>
              <a:t>Η σύγκριση με τους μέσους όρους του κλάδου είναι δύσκολη για μιά εταιρεία ομίλου ετερογενών δραστηριοτήτων που δραστηριοποιείται σε πολλά διαφορετικά τμήματα</a:t>
            </a:r>
            <a:r>
              <a:rPr lang="en-US" dirty="0"/>
              <a:t>.</a:t>
            </a:r>
          </a:p>
          <a:p>
            <a:r>
              <a:rPr lang="el-GR" dirty="0"/>
              <a:t>Διαφορετικές πρακτικές λειτουργίας και λογοστικής μπορούν να στρεβλώσουν τις συγκρίσεις</a:t>
            </a:r>
            <a:r>
              <a:rPr lang="en-US" dirty="0"/>
              <a:t>.</a:t>
            </a:r>
          </a:p>
          <a:p>
            <a:r>
              <a:rPr lang="el-GR" dirty="0"/>
              <a:t>Μερικές φορές είναι δύσκολο να πούμε ότι ένας δείκτης είναι</a:t>
            </a:r>
            <a:r>
              <a:rPr lang="en-US" dirty="0"/>
              <a:t> “</a:t>
            </a:r>
            <a:r>
              <a:rPr lang="el-GR" dirty="0"/>
              <a:t>καλός</a:t>
            </a:r>
            <a:r>
              <a:rPr lang="en-US" dirty="0"/>
              <a:t>”</a:t>
            </a:r>
            <a:r>
              <a:rPr lang="el-GR" dirty="0"/>
              <a:t> ή</a:t>
            </a:r>
            <a:r>
              <a:rPr lang="en-US" dirty="0"/>
              <a:t> “</a:t>
            </a:r>
            <a:r>
              <a:rPr lang="el-GR" dirty="0"/>
              <a:t>κακός</a:t>
            </a:r>
            <a:r>
              <a:rPr lang="en-US" dirty="0"/>
              <a:t>.”</a:t>
            </a:r>
          </a:p>
          <a:p>
            <a:r>
              <a:rPr lang="el-GR" dirty="0"/>
              <a:t>Είναι δύσκολο να λεχθεί εάν μία εταιρεία ευρίσκεται σε ισορροπία,σε ισχυρή ή αδύναμη θέση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Πιθανά προβλήματα και περιορισμοί από τη χρήση των δεικτών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n-US" dirty="0"/>
              <a:t>“</a:t>
            </a:r>
            <a:r>
              <a:rPr lang="el-GR" dirty="0"/>
              <a:t>μέση</a:t>
            </a:r>
            <a:r>
              <a:rPr lang="en-US" dirty="0"/>
              <a:t>”</a:t>
            </a:r>
            <a:r>
              <a:rPr lang="el-GR" dirty="0"/>
              <a:t>απόδοση δεν είναι απαραίτητα καλή,ίσως η εταιρεία θα πρέπει να στοχεύει υψηλότερα</a:t>
            </a:r>
            <a:r>
              <a:rPr lang="en-US" dirty="0"/>
              <a:t> .</a:t>
            </a:r>
          </a:p>
          <a:p>
            <a:r>
              <a:rPr lang="el-GR" dirty="0"/>
              <a:t>Οι εποχικοί παράγοντες μπορεί να στρεβλώσουν τους δείκτες</a:t>
            </a:r>
            <a:r>
              <a:rPr lang="en-US" dirty="0"/>
              <a:t>.</a:t>
            </a:r>
          </a:p>
          <a:p>
            <a:r>
              <a:rPr lang="el-GR" dirty="0"/>
              <a:t>Οι τεχνικές των </a:t>
            </a:r>
            <a:r>
              <a:rPr lang="en-US" dirty="0"/>
              <a:t>“</a:t>
            </a:r>
            <a:r>
              <a:rPr lang="el-GR" dirty="0"/>
              <a:t>παραθυρόφυλλων</a:t>
            </a:r>
            <a:r>
              <a:rPr lang="en-US" dirty="0"/>
              <a:t>”</a:t>
            </a:r>
            <a:r>
              <a:rPr lang="el-GR" dirty="0"/>
              <a:t>μπορεί να κάνουν τις δηλώσεις και τους δείκτες να φαίνονται καλύτερα απ’ότι στη πραγματικότητα</a:t>
            </a:r>
            <a:r>
              <a:rPr lang="en-US" dirty="0"/>
              <a:t> .</a:t>
            </a:r>
          </a:p>
          <a:p>
            <a:r>
              <a:rPr lang="el-GR" dirty="0"/>
              <a:t>Ο πληθωρισμός έχει στρεβλώσει τον ισολογισμό πολλών επιχειρήσεων οπότε οι αναλύσεις θα πρέπει να ερμηνεύονται με κρίση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Περισσότερα Θέματα Σχετικά με τους Δείκτες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2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Τέλος Κεφαλαίου</a:t>
            </a:r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6046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Ισολογισμός</a:t>
            </a:r>
            <a:r>
              <a:rPr lang="en-US" dirty="0"/>
              <a:t>: </a:t>
            </a:r>
            <a:r>
              <a:rPr lang="el-GR" dirty="0"/>
              <a:t>Υποχρεώσεις και ίδια Κεφάλαια</a:t>
            </a:r>
            <a:endParaRPr lang="en-US" dirty="0"/>
          </a:p>
        </p:txBody>
      </p:sp>
      <p:grpSp>
        <p:nvGrpSpPr>
          <p:cNvPr id="4" name="Group 7" descr="Table illustrating the liabilities and equity values for 2019E and 2018"/>
          <p:cNvGrpSpPr>
            <a:grpSpLocks noChangeAspect="1"/>
          </p:cNvGrpSpPr>
          <p:nvPr/>
        </p:nvGrpSpPr>
        <p:grpSpPr bwMode="auto">
          <a:xfrm>
            <a:off x="573318" y="1240324"/>
            <a:ext cx="8229620" cy="5097101"/>
            <a:chOff x="597" y="1018"/>
            <a:chExt cx="4566" cy="2828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597" y="1018"/>
              <a:ext cx="4566" cy="2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700" dirty="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720" y="1340"/>
              <a:ext cx="15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Πληρωτέοι Λογ/μοί</a:t>
              </a:r>
              <a:endParaRPr lang="en-US" sz="2700" dirty="0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720" y="1873"/>
              <a:ext cx="16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Γραμμάτια πληρωτέα</a:t>
              </a:r>
              <a:endParaRPr lang="en-US" sz="2700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720" y="1603"/>
              <a:ext cx="16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Δεδουλευμένα έξοδα</a:t>
              </a:r>
              <a:endParaRPr lang="en-US" sz="2700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996" y="2136"/>
              <a:ext cx="13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Σύνολο Βρ.Υποχρ.</a:t>
              </a:r>
              <a:endParaRPr lang="en-US" sz="2700" dirty="0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720" y="2400"/>
              <a:ext cx="19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Μακροπρόθεσμες Υποχρ.</a:t>
              </a:r>
              <a:endParaRPr lang="en-US" sz="2700" dirty="0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189" y="2400"/>
              <a:ext cx="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700" dirty="0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720" y="2669"/>
              <a:ext cx="16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Κοινό Μετ.Κεφάλαιο</a:t>
              </a:r>
              <a:endParaRPr lang="en-US" sz="2700" dirty="0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720" y="2933"/>
              <a:ext cx="14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Αδιανέμητα Κέρδη</a:t>
              </a:r>
              <a:endParaRPr lang="en-US" sz="2700" dirty="0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996" y="3202"/>
              <a:ext cx="14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Σύνολο Ιδίων Κεφ.</a:t>
              </a:r>
              <a:endParaRPr lang="en-US" sz="2700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720" y="3465"/>
              <a:ext cx="14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Σύνολο Παθητικού</a:t>
              </a:r>
              <a:endParaRPr lang="en-US" sz="2700" dirty="0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4327" y="1071"/>
              <a:ext cx="5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    2018</a:t>
              </a: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4373" y="134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524</a:t>
              </a:r>
              <a:r>
                <a:rPr lang="el-GR" sz="2700" dirty="0"/>
                <a:t>.</a:t>
              </a:r>
              <a:r>
                <a:rPr lang="en-US" sz="2700" dirty="0"/>
                <a:t>160</a:t>
              </a: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4373" y="1603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489</a:t>
              </a:r>
              <a:r>
                <a:rPr lang="el-GR" sz="2700" dirty="0"/>
                <a:t>.</a:t>
              </a:r>
              <a:r>
                <a:rPr lang="en-US" sz="2700" dirty="0"/>
                <a:t>600</a:t>
              </a: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4192" y="1873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sng" dirty="0"/>
                <a:t>   636</a:t>
              </a:r>
              <a:r>
                <a:rPr lang="el-GR" sz="2700" u="sng" dirty="0"/>
                <a:t>.</a:t>
              </a:r>
              <a:r>
                <a:rPr lang="en-US" sz="2700" u="sng" dirty="0"/>
                <a:t>808</a:t>
              </a: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4192" y="2136"/>
              <a:ext cx="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1</a:t>
              </a:r>
              <a:r>
                <a:rPr lang="el-GR" sz="2700" dirty="0"/>
                <a:t>.</a:t>
              </a:r>
              <a:r>
                <a:rPr lang="en-US" sz="2700" dirty="0"/>
                <a:t>650</a:t>
              </a:r>
              <a:r>
                <a:rPr lang="el-GR" sz="2700" dirty="0"/>
                <a:t>.</a:t>
              </a:r>
              <a:r>
                <a:rPr lang="en-US" sz="2700" dirty="0"/>
                <a:t>568</a:t>
              </a: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4373" y="240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723</a:t>
              </a:r>
              <a:r>
                <a:rPr lang="el-GR" sz="2700" dirty="0"/>
                <a:t>.</a:t>
              </a:r>
              <a:r>
                <a:rPr lang="en-US" sz="2700" dirty="0"/>
                <a:t>432</a:t>
              </a: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4373" y="2669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460</a:t>
              </a:r>
              <a:r>
                <a:rPr lang="el-GR" sz="2700" dirty="0"/>
                <a:t>.</a:t>
              </a:r>
              <a:r>
                <a:rPr lang="en-US" sz="2700" dirty="0"/>
                <a:t>000</a:t>
              </a: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192" y="2933"/>
              <a:ext cx="7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sng" dirty="0"/>
                <a:t>     32</a:t>
              </a:r>
              <a:r>
                <a:rPr lang="el-GR" sz="2700" u="sng" dirty="0"/>
                <a:t>.</a:t>
              </a:r>
              <a:r>
                <a:rPr lang="en-US" sz="2700" u="sng" dirty="0"/>
                <a:t>592</a:t>
              </a: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4192" y="3202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sng" dirty="0"/>
                <a:t>   492</a:t>
              </a:r>
              <a:r>
                <a:rPr lang="el-GR" sz="2700" u="sng" dirty="0"/>
                <a:t>.</a:t>
              </a:r>
              <a:r>
                <a:rPr lang="en-US" sz="2700" u="sng" dirty="0"/>
                <a:t>592</a:t>
              </a:r>
            </a:p>
          </p:txBody>
        </p: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>
              <a:off x="4192" y="3465"/>
              <a:ext cx="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dbl" dirty="0"/>
                <a:t>2</a:t>
              </a:r>
              <a:r>
                <a:rPr lang="el-GR" sz="2700" u="dbl" dirty="0"/>
                <a:t>.</a:t>
              </a:r>
              <a:r>
                <a:rPr lang="en-US" sz="2700" u="dbl" dirty="0"/>
                <a:t>866</a:t>
              </a:r>
              <a:r>
                <a:rPr lang="el-GR" sz="2700" u="dbl" dirty="0"/>
                <a:t>.</a:t>
              </a:r>
              <a:r>
                <a:rPr lang="en-US" sz="2700" u="dbl" dirty="0"/>
                <a:t>592</a:t>
              </a: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2949" y="1071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   2019E</a:t>
              </a: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029" y="134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436</a:t>
              </a:r>
              <a:r>
                <a:rPr lang="el-GR" sz="2700" dirty="0"/>
                <a:t>.</a:t>
              </a:r>
              <a:r>
                <a:rPr lang="en-US" sz="2700" dirty="0"/>
                <a:t>800</a:t>
              </a: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029" y="1603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408</a:t>
              </a:r>
              <a:r>
                <a:rPr lang="el-GR" sz="2700" dirty="0"/>
                <a:t>.</a:t>
              </a:r>
              <a:r>
                <a:rPr lang="en-US" sz="2700" dirty="0"/>
                <a:t>000</a:t>
              </a: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2848" y="1873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sng" dirty="0"/>
                <a:t>   300</a:t>
              </a:r>
              <a:r>
                <a:rPr lang="el-GR" sz="2700" u="sng" dirty="0"/>
                <a:t>.</a:t>
              </a:r>
              <a:r>
                <a:rPr lang="en-US" sz="2700" u="sng" dirty="0"/>
                <a:t>000</a:t>
              </a: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2848" y="2136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700" dirty="0"/>
                <a:t>   </a:t>
              </a:r>
              <a:r>
                <a:rPr lang="en-US" sz="2700" dirty="0"/>
                <a:t>144</a:t>
              </a:r>
              <a:r>
                <a:rPr lang="el-GR" sz="2700" dirty="0"/>
                <a:t>.</a:t>
              </a:r>
              <a:r>
                <a:rPr lang="en-US" sz="2700" dirty="0"/>
                <a:t>800</a:t>
              </a: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3029" y="240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400</a:t>
              </a:r>
              <a:r>
                <a:rPr lang="el-GR" sz="2700" dirty="0"/>
                <a:t>.</a:t>
              </a:r>
              <a:r>
                <a:rPr lang="en-US" sz="2700" dirty="0"/>
                <a:t>000</a:t>
              </a: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2848" y="2669"/>
              <a:ext cx="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/>
                <a:t>1</a:t>
              </a:r>
              <a:r>
                <a:rPr lang="el-GR" sz="2700" dirty="0"/>
                <a:t>.</a:t>
              </a:r>
              <a:r>
                <a:rPr lang="en-US" sz="2700" dirty="0"/>
                <a:t>721</a:t>
              </a:r>
              <a:r>
                <a:rPr lang="el-GR" sz="2700" dirty="0"/>
                <a:t>.</a:t>
              </a:r>
              <a:r>
                <a:rPr lang="en-US" sz="2700" dirty="0"/>
                <a:t>176</a:t>
              </a: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2848" y="2933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sng" dirty="0"/>
                <a:t>   231</a:t>
              </a:r>
              <a:r>
                <a:rPr lang="el-GR" sz="2700" u="sng" dirty="0"/>
                <a:t>.</a:t>
              </a:r>
              <a:r>
                <a:rPr lang="en-US" sz="2700" u="sng" dirty="0"/>
                <a:t>176</a:t>
              </a:r>
            </a:p>
          </p:txBody>
        </p:sp>
        <p:sp>
          <p:nvSpPr>
            <p:cNvPr id="35" name="Rectangle 42"/>
            <p:cNvSpPr>
              <a:spLocks noChangeArrowheads="1"/>
            </p:cNvSpPr>
            <p:nvPr/>
          </p:nvSpPr>
          <p:spPr bwMode="auto">
            <a:xfrm>
              <a:off x="2848" y="3202"/>
              <a:ext cx="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sng" dirty="0"/>
                <a:t>1</a:t>
              </a:r>
              <a:r>
                <a:rPr lang="el-GR" sz="2700" u="sng" dirty="0"/>
                <a:t>.</a:t>
              </a:r>
              <a:r>
                <a:rPr lang="en-US" sz="2700" u="sng" dirty="0"/>
                <a:t>952</a:t>
              </a:r>
              <a:r>
                <a:rPr lang="el-GR" sz="2700" u="sng" dirty="0"/>
                <a:t>.</a:t>
              </a:r>
              <a:r>
                <a:rPr lang="en-US" sz="2700" u="sng" dirty="0"/>
                <a:t>352</a:t>
              </a:r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>
              <a:off x="2848" y="3465"/>
              <a:ext cx="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u="dbl" dirty="0"/>
                <a:t>3</a:t>
              </a:r>
              <a:r>
                <a:rPr lang="el-GR" sz="2700" u="dbl" dirty="0"/>
                <a:t>.</a:t>
              </a:r>
              <a:r>
                <a:rPr lang="en-US" sz="2700" u="dbl" dirty="0"/>
                <a:t>497</a:t>
              </a:r>
              <a:r>
                <a:rPr lang="el-GR" sz="2700" u="dbl" dirty="0"/>
                <a:t>.</a:t>
              </a:r>
              <a:r>
                <a:rPr lang="en-US" sz="2700" u="dbl" dirty="0"/>
                <a:t>152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6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Table illustrating values for the income statement for 2019E and 201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dirty="0"/>
              <a:t>Πωλήσεις</a:t>
            </a:r>
            <a:r>
              <a:rPr lang="en-US" dirty="0"/>
              <a:t>	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dirty="0"/>
              <a:t>Κόστος πωληθέντων</a:t>
            </a:r>
            <a:endParaRPr lang="en-US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dirty="0"/>
              <a:t>Λοιπά έξοδα</a:t>
            </a:r>
            <a:endParaRPr lang="en-US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l-GR" dirty="0"/>
              <a:t>ΚΠΤΦΑ</a:t>
            </a:r>
            <a:endParaRPr lang="en-US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dirty="0"/>
              <a:t>Αποσβέσεις</a:t>
            </a:r>
            <a:endParaRPr lang="en-US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l-GR" dirty="0"/>
              <a:t>ΚΠΤΦ</a:t>
            </a:r>
            <a:endParaRPr lang="en-US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dirty="0"/>
              <a:t>Τόκοι</a:t>
            </a:r>
            <a:endParaRPr lang="en-US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l-GR" dirty="0"/>
              <a:t>ΚΠΦ</a:t>
            </a:r>
            <a:endParaRPr lang="en-US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dirty="0"/>
              <a:t>Φόροι</a:t>
            </a:r>
            <a:endParaRPr lang="en-US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dirty="0"/>
              <a:t>Καθαρά Κέρδη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Κατάσταση Αποτελεσμάτων Χρήσεως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7600" y="1581150"/>
            <a:ext cx="228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dirty="0"/>
              <a:t>             2019E</a:t>
            </a:r>
          </a:p>
          <a:p>
            <a:pPr marL="342900" indent="-3429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dirty="0"/>
              <a:t>7</a:t>
            </a:r>
            <a:r>
              <a:rPr lang="el-GR" sz="2600" dirty="0"/>
              <a:t>.</a:t>
            </a:r>
            <a:r>
              <a:rPr lang="en-US" sz="2600" dirty="0"/>
              <a:t>035</a:t>
            </a:r>
            <a:r>
              <a:rPr lang="el-GR" sz="2600" dirty="0"/>
              <a:t>.</a:t>
            </a:r>
            <a:r>
              <a:rPr lang="en-US" sz="2600" dirty="0"/>
              <a:t>600</a:t>
            </a:r>
          </a:p>
          <a:p>
            <a:pPr marL="342900" indent="-3429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dirty="0"/>
              <a:t>  5</a:t>
            </a:r>
            <a:r>
              <a:rPr lang="el-GR" sz="2600" dirty="0"/>
              <a:t>.</a:t>
            </a:r>
            <a:r>
              <a:rPr lang="en-US" sz="2600" dirty="0"/>
              <a:t>875</a:t>
            </a:r>
            <a:r>
              <a:rPr lang="el-GR" sz="2600" dirty="0"/>
              <a:t>.</a:t>
            </a:r>
            <a:r>
              <a:rPr lang="en-US" sz="2600" dirty="0"/>
              <a:t>992</a:t>
            </a:r>
          </a:p>
          <a:p>
            <a:pPr marL="342900" indent="-3429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u="sng" dirty="0"/>
              <a:t>   550</a:t>
            </a:r>
            <a:r>
              <a:rPr lang="el-GR" sz="2600" u="sng" dirty="0"/>
              <a:t>.</a:t>
            </a:r>
            <a:r>
              <a:rPr lang="en-US" sz="2600" u="sng" dirty="0"/>
              <a:t>000</a:t>
            </a:r>
          </a:p>
          <a:p>
            <a:pPr marL="342900" indent="-3429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dirty="0"/>
              <a:t>609</a:t>
            </a:r>
            <a:r>
              <a:rPr lang="el-GR" sz="2600" dirty="0"/>
              <a:t>.</a:t>
            </a:r>
            <a:r>
              <a:rPr lang="en-US" sz="2600" dirty="0"/>
              <a:t>608</a:t>
            </a:r>
          </a:p>
          <a:p>
            <a:pPr marL="342900" indent="-3429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u="sng" dirty="0"/>
              <a:t>   116</a:t>
            </a:r>
            <a:r>
              <a:rPr lang="el-GR" sz="2600" u="sng" dirty="0"/>
              <a:t>.</a:t>
            </a:r>
            <a:r>
              <a:rPr lang="en-US" sz="2600" u="sng" dirty="0"/>
              <a:t>960</a:t>
            </a:r>
          </a:p>
          <a:p>
            <a:pPr marL="342900" indent="-3429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dirty="0"/>
              <a:t>492</a:t>
            </a:r>
            <a:r>
              <a:rPr lang="el-GR" sz="2600" dirty="0"/>
              <a:t>.</a:t>
            </a:r>
            <a:r>
              <a:rPr lang="en-US" sz="2600" dirty="0"/>
              <a:t>648</a:t>
            </a:r>
          </a:p>
          <a:p>
            <a:pPr marL="342900" indent="-3429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u="sng" dirty="0"/>
              <a:t>     70</a:t>
            </a:r>
            <a:r>
              <a:rPr lang="el-GR" sz="2600" u="sng" dirty="0"/>
              <a:t>.</a:t>
            </a:r>
            <a:r>
              <a:rPr lang="en-US" sz="2600" u="sng" dirty="0"/>
              <a:t>008</a:t>
            </a:r>
            <a:endParaRPr lang="en-US" sz="2600" dirty="0"/>
          </a:p>
          <a:p>
            <a:pPr marL="342900" indent="-3429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dirty="0"/>
              <a:t>422</a:t>
            </a:r>
            <a:r>
              <a:rPr lang="el-GR" sz="2600" dirty="0"/>
              <a:t>.</a:t>
            </a:r>
            <a:r>
              <a:rPr lang="en-US" sz="2600" dirty="0"/>
              <a:t>640</a:t>
            </a:r>
          </a:p>
          <a:p>
            <a:pPr marL="342900" indent="-3429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u="sng" dirty="0"/>
              <a:t>   169</a:t>
            </a:r>
            <a:r>
              <a:rPr lang="el-GR" sz="2600" u="sng" dirty="0"/>
              <a:t>.</a:t>
            </a:r>
            <a:r>
              <a:rPr lang="en-US" sz="2600" u="sng" dirty="0"/>
              <a:t>056</a:t>
            </a:r>
          </a:p>
          <a:p>
            <a:pPr marL="342900" indent="-3429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dirty="0"/>
              <a:t>     </a:t>
            </a:r>
            <a:r>
              <a:rPr lang="en-US" sz="2600" u="dbl" dirty="0"/>
              <a:t>   253</a:t>
            </a:r>
            <a:r>
              <a:rPr lang="el-GR" sz="2600" u="dbl" dirty="0"/>
              <a:t>.</a:t>
            </a:r>
            <a:r>
              <a:rPr lang="en-US" sz="2600" u="dbl" dirty="0"/>
              <a:t>584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172200" y="1581150"/>
            <a:ext cx="228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1828800" algn="dec"/>
              </a:tabLst>
              <a:defRPr/>
            </a:pPr>
            <a:r>
              <a:rPr lang="en-US" sz="2600" dirty="0"/>
              <a:t>            2018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1828800" algn="dec"/>
              </a:tabLst>
              <a:defRPr/>
            </a:pPr>
            <a:r>
              <a:rPr lang="en-US" sz="2600" dirty="0"/>
              <a:t>	6</a:t>
            </a:r>
            <a:r>
              <a:rPr lang="el-GR" sz="2600" dirty="0"/>
              <a:t>.</a:t>
            </a:r>
            <a:r>
              <a:rPr lang="en-US" sz="2600" dirty="0"/>
              <a:t>034</a:t>
            </a:r>
            <a:r>
              <a:rPr lang="el-GR" sz="2600" dirty="0"/>
              <a:t>.</a:t>
            </a:r>
            <a:r>
              <a:rPr lang="en-US" sz="2600" dirty="0"/>
              <a:t>000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1828800" algn="dec"/>
              </a:tabLst>
              <a:defRPr/>
            </a:pPr>
            <a:r>
              <a:rPr lang="en-US" sz="2600" dirty="0"/>
              <a:t>	5</a:t>
            </a:r>
            <a:r>
              <a:rPr lang="el-GR" sz="2600" dirty="0"/>
              <a:t>.</a:t>
            </a:r>
            <a:r>
              <a:rPr lang="en-US" sz="2600" dirty="0"/>
              <a:t>528</a:t>
            </a:r>
            <a:r>
              <a:rPr lang="el-GR" sz="2600" dirty="0"/>
              <a:t>.</a:t>
            </a:r>
            <a:r>
              <a:rPr lang="en-US" sz="2600" dirty="0"/>
              <a:t>000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400050" algn="l"/>
                <a:tab pos="1828800" algn="dec"/>
              </a:tabLst>
              <a:defRPr/>
            </a:pPr>
            <a:r>
              <a:rPr lang="en-US" sz="2600" dirty="0"/>
              <a:t>	</a:t>
            </a:r>
            <a:r>
              <a:rPr lang="en-US" sz="2600" u="sng" dirty="0"/>
              <a:t>	  519</a:t>
            </a:r>
            <a:r>
              <a:rPr lang="el-GR" sz="2600" u="sng" dirty="0"/>
              <a:t>.</a:t>
            </a:r>
            <a:r>
              <a:rPr lang="en-US" sz="2600" u="sng" dirty="0"/>
              <a:t>988</a:t>
            </a:r>
            <a:endParaRPr lang="en-US" sz="26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1828800" algn="dec"/>
              </a:tabLst>
              <a:defRPr/>
            </a:pPr>
            <a:r>
              <a:rPr lang="en-US" sz="2600" dirty="0"/>
              <a:t> 	  (13</a:t>
            </a:r>
            <a:r>
              <a:rPr lang="el-GR" sz="2600" dirty="0"/>
              <a:t>.</a:t>
            </a:r>
            <a:r>
              <a:rPr lang="en-US" sz="2600" dirty="0"/>
              <a:t>988)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400050" algn="l"/>
                <a:tab pos="1828800" algn="dec"/>
              </a:tabLst>
              <a:defRPr/>
            </a:pPr>
            <a:r>
              <a:rPr lang="en-US" sz="2600" dirty="0"/>
              <a:t>  	</a:t>
            </a:r>
            <a:r>
              <a:rPr lang="en-US" sz="2600" u="sng" dirty="0"/>
              <a:t>	116</a:t>
            </a:r>
            <a:r>
              <a:rPr lang="el-GR" sz="2600" u="sng" dirty="0"/>
              <a:t>.</a:t>
            </a:r>
            <a:r>
              <a:rPr lang="en-US" sz="2600" u="sng" dirty="0"/>
              <a:t>960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1828800" algn="dec"/>
              </a:tabLst>
              <a:defRPr/>
            </a:pPr>
            <a:r>
              <a:rPr lang="en-US" sz="2600" dirty="0"/>
              <a:t> 	(130</a:t>
            </a:r>
            <a:r>
              <a:rPr lang="el-GR" sz="2600" dirty="0"/>
              <a:t>.</a:t>
            </a:r>
            <a:r>
              <a:rPr lang="en-US" sz="2600" dirty="0"/>
              <a:t>948)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400050" algn="l"/>
                <a:tab pos="1828800" algn="dec"/>
              </a:tabLst>
              <a:defRPr/>
            </a:pPr>
            <a:r>
              <a:rPr lang="en-US" sz="2600" dirty="0"/>
              <a:t> 	</a:t>
            </a:r>
            <a:r>
              <a:rPr lang="en-US" sz="2600" u="sng" dirty="0"/>
              <a:t>	  136</a:t>
            </a:r>
            <a:r>
              <a:rPr lang="el-GR" sz="2600" u="sng" dirty="0"/>
              <a:t>.</a:t>
            </a:r>
            <a:r>
              <a:rPr lang="en-US" sz="2600" u="sng" dirty="0"/>
              <a:t>012</a:t>
            </a:r>
            <a:endParaRPr lang="en-US" sz="26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1828800" algn="dec"/>
              </a:tabLst>
              <a:defRPr/>
            </a:pPr>
            <a:r>
              <a:rPr lang="en-US" sz="2600" dirty="0"/>
              <a:t> 	(266</a:t>
            </a:r>
            <a:r>
              <a:rPr lang="el-GR" sz="2600" dirty="0"/>
              <a:t>.</a:t>
            </a:r>
            <a:r>
              <a:rPr lang="en-US" sz="2600" dirty="0"/>
              <a:t>960)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400050" algn="l"/>
                <a:tab pos="1828800" algn="dec"/>
              </a:tabLst>
              <a:defRPr/>
            </a:pPr>
            <a:r>
              <a:rPr lang="en-US" sz="2600" dirty="0"/>
              <a:t>	</a:t>
            </a:r>
            <a:r>
              <a:rPr lang="en-US" sz="2600" u="sng" dirty="0"/>
              <a:t>	 (106</a:t>
            </a:r>
            <a:r>
              <a:rPr lang="el-GR" sz="2600" u="sng" dirty="0"/>
              <a:t>.</a:t>
            </a:r>
            <a:r>
              <a:rPr lang="en-US" sz="2600" u="sng" dirty="0"/>
              <a:t>784</a:t>
            </a:r>
            <a:r>
              <a:rPr lang="en-US" sz="2600" dirty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400050" algn="l"/>
                <a:tab pos="1828800" algn="dec"/>
              </a:tabLst>
              <a:defRPr/>
            </a:pPr>
            <a:r>
              <a:rPr lang="en-US" sz="2600" dirty="0"/>
              <a:t>	  </a:t>
            </a:r>
            <a:r>
              <a:rPr lang="en-US" sz="2600" u="dbl" dirty="0"/>
              <a:t> </a:t>
            </a:r>
            <a:r>
              <a:rPr lang="en-US" sz="2000" u="dbl" dirty="0"/>
              <a:t> </a:t>
            </a:r>
            <a:r>
              <a:rPr lang="en-US" sz="2600" u="dbl" dirty="0"/>
              <a:t>(160</a:t>
            </a:r>
            <a:r>
              <a:rPr lang="el-GR" sz="2600" u="dbl" dirty="0"/>
              <a:t>.</a:t>
            </a:r>
            <a:r>
              <a:rPr lang="en-US" sz="2600" u="dbl" dirty="0"/>
              <a:t>176</a:t>
            </a:r>
            <a:r>
              <a:rPr lang="en-US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353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Λοιπά Στοιχεία</a:t>
            </a:r>
            <a:endParaRPr lang="en-US" dirty="0"/>
          </a:p>
        </p:txBody>
      </p:sp>
      <p:graphicFrame>
        <p:nvGraphicFramePr>
          <p:cNvPr id="2" name="Table 1" descr="Table showing other important data for 2019E and 2018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093201"/>
              </p:ext>
            </p:extLst>
          </p:nvPr>
        </p:nvGraphicFramePr>
        <p:xfrm>
          <a:off x="863422" y="1869597"/>
          <a:ext cx="7434738" cy="41164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7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276">
                <a:tc>
                  <a:txBody>
                    <a:bodyPr/>
                    <a:lstStyle/>
                    <a:p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43F5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2019E</a:t>
                      </a:r>
                    </a:p>
                  </a:txBody>
                  <a:tcPr anchor="ctr">
                    <a:solidFill>
                      <a:srgbClr val="343F5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2018</a:t>
                      </a:r>
                    </a:p>
                  </a:txBody>
                  <a:tcPr anchor="ctr">
                    <a:solidFill>
                      <a:srgbClr val="343F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Αριθμός</a:t>
                      </a:r>
                      <a:r>
                        <a:rPr lang="el-GR" sz="2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μετοχών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ΚΑΜ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</a:t>
                      </a: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014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-$1</a:t>
                      </a: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ΜΑΜ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</a:t>
                      </a: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220</a:t>
                      </a:r>
                    </a:p>
                  </a:txBody>
                  <a:tcP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</a:t>
                      </a: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</a:t>
                      </a:r>
                    </a:p>
                  </a:txBody>
                  <a:tcP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Τιμή</a:t>
                      </a:r>
                      <a:r>
                        <a:rPr lang="el-GR" sz="2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μετοχής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$12</a:t>
                      </a: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</a:t>
                      </a: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Πληρωμές</a:t>
                      </a:r>
                      <a:r>
                        <a:rPr lang="el-GR" sz="2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μισθωμάτων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$40</a:t>
                      </a: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</a:t>
                      </a:r>
                    </a:p>
                  </a:txBody>
                  <a:tcP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$40</a:t>
                      </a:r>
                      <a:r>
                        <a:rPr lang="el-GR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</a:t>
                      </a:r>
                    </a:p>
                  </a:txBody>
                  <a:tcP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15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δείκτες τυποποιούν αριθμούς και διευκολύνουν τις συγκρίσεις</a:t>
            </a:r>
            <a:r>
              <a:rPr lang="en-US" dirty="0"/>
              <a:t>.</a:t>
            </a:r>
          </a:p>
          <a:p>
            <a:r>
              <a:rPr lang="el-GR" dirty="0"/>
              <a:t>Οι δείκτες χρησιμοποιούνται για να επισημάνουν τις αδυναμίες και τα δυνατά σημεία</a:t>
            </a:r>
            <a:r>
              <a:rPr lang="en-US" dirty="0"/>
              <a:t>.</a:t>
            </a:r>
          </a:p>
          <a:p>
            <a:r>
              <a:rPr lang="el-GR" dirty="0"/>
              <a:t>Οι συγκρίσεις με τους δείκτες πρέπει να γίνονται διαχρονικά και με τους ανταγωνιστές</a:t>
            </a:r>
            <a:r>
              <a:rPr lang="en-US" dirty="0"/>
              <a:t>.</a:t>
            </a:r>
          </a:p>
          <a:p>
            <a:pPr lvl="1"/>
            <a:r>
              <a:rPr lang="el-GR" dirty="0"/>
              <a:t>Ανάλυση κλάδου βιομηχανίας</a:t>
            </a:r>
            <a:endParaRPr lang="en-US" dirty="0"/>
          </a:p>
          <a:p>
            <a:pPr lvl="1"/>
            <a:r>
              <a:rPr lang="el-GR" dirty="0"/>
              <a:t>Ανάλυση συγκριτικής αξιολόγησης</a:t>
            </a:r>
            <a:endParaRPr lang="en-US" dirty="0"/>
          </a:p>
          <a:p>
            <a:pPr lvl="1"/>
            <a:r>
              <a:rPr lang="el-GR" dirty="0"/>
              <a:t>Ανάλυση τάσεων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Γιατί είναι χρήσιμοι οι δείκτες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408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Πέντε Κύριες Κατηγορίες Δεικτών και οι Ερωτήσεις που απαντούν</a:t>
            </a:r>
            <a:endParaRPr lang="en-US" dirty="0"/>
          </a:p>
        </p:txBody>
      </p:sp>
      <p:sp>
        <p:nvSpPr>
          <p:cNvPr id="2" name="Rectangle 1" descr="Liquidity: Can we make required payments?&#10;"/>
          <p:cNvSpPr/>
          <p:nvPr/>
        </p:nvSpPr>
        <p:spPr>
          <a:xfrm>
            <a:off x="811283" y="1689652"/>
            <a:ext cx="7382288" cy="652808"/>
          </a:xfrm>
          <a:prstGeom prst="rect">
            <a:avLst/>
          </a:prstGeom>
          <a:solidFill>
            <a:srgbClr val="343F52">
              <a:alpha val="95000"/>
            </a:srgb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Ρευστότητα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Μπορούμε να κάνουμε τις πληρωμές μας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</p:txBody>
      </p:sp>
      <p:sp>
        <p:nvSpPr>
          <p:cNvPr id="5" name="Rectangle 4" descr="Asset management: Right amount of assets vs. sales?&#10;"/>
          <p:cNvSpPr/>
          <p:nvPr/>
        </p:nvSpPr>
        <p:spPr>
          <a:xfrm>
            <a:off x="811283" y="2583520"/>
            <a:ext cx="7382288" cy="652808"/>
          </a:xfrm>
          <a:prstGeom prst="rect">
            <a:avLst/>
          </a:prstGeom>
          <a:solidFill>
            <a:srgbClr val="343F52">
              <a:alpha val="95000"/>
            </a:srgb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Διαχείριση Περιουσίας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Σωστό ποσό περιουσιακών στοιχείων έναντι πωλήσεων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</p:txBody>
      </p:sp>
      <p:sp>
        <p:nvSpPr>
          <p:cNvPr id="6" name="Rectangle 5" descr="Debt management: Right mix of debt and equity?&#10;"/>
          <p:cNvSpPr/>
          <p:nvPr/>
        </p:nvSpPr>
        <p:spPr>
          <a:xfrm>
            <a:off x="811283" y="3477388"/>
            <a:ext cx="7382288" cy="652808"/>
          </a:xfrm>
          <a:prstGeom prst="rect">
            <a:avLst/>
          </a:prstGeom>
          <a:solidFill>
            <a:srgbClr val="343F52">
              <a:alpha val="95000"/>
            </a:srgb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Διαχείριση χρέους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Σωστή αναλογία χρέους και ιδίων κεφαλαίων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</p:txBody>
      </p:sp>
      <p:sp>
        <p:nvSpPr>
          <p:cNvPr id="7" name="Rectangle 6" descr="Profitability: Do sales prices exceed unit costs, and are sales high enough as reflected in PM, ROE, and ROA?&#10;"/>
          <p:cNvSpPr/>
          <p:nvPr/>
        </p:nvSpPr>
        <p:spPr>
          <a:xfrm>
            <a:off x="811283" y="4371663"/>
            <a:ext cx="7382288" cy="652808"/>
          </a:xfrm>
          <a:prstGeom prst="rect">
            <a:avLst/>
          </a:prstGeom>
          <a:solidFill>
            <a:srgbClr val="343F52">
              <a:alpha val="95000"/>
            </a:srgb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Κερδοφορία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τιμές πωλήσεων υπερβαίνουν το κόστος ανά μονάδα και οι πωλήσεις είναι αρκετά υψηλές όπως αντικατοπτρίζονται στα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PM,ROA </a:t>
            </a:r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ROE;</a:t>
            </a:r>
          </a:p>
        </p:txBody>
      </p:sp>
      <p:sp>
        <p:nvSpPr>
          <p:cNvPr id="8" name="Rectangle 7" descr="Market value: Do investors like what they see as reflected in P/E and M/B ratios?&#10;"/>
          <p:cNvSpPr/>
          <p:nvPr/>
        </p:nvSpPr>
        <p:spPr>
          <a:xfrm>
            <a:off x="811283" y="5265938"/>
            <a:ext cx="7382288" cy="652808"/>
          </a:xfrm>
          <a:prstGeom prst="rect">
            <a:avLst/>
          </a:prstGeom>
          <a:solidFill>
            <a:srgbClr val="343F52">
              <a:alpha val="95000"/>
            </a:srgb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Αγοραία αξία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Μήπως οι επενδυτές αρέσκονται σε αυτό που βλέπουν όπως αντικατοπτρίζεται στους δείκτες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P/E </a:t>
            </a:r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M/B;</a:t>
            </a:r>
          </a:p>
        </p:txBody>
      </p:sp>
    </p:spTree>
    <p:extLst>
      <p:ext uri="{BB962C8B-B14F-4D97-AF65-F5344CB8AC3E}">
        <p14:creationId xmlns:p14="http://schemas.microsoft.com/office/powerpoint/2010/main" val="30185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-Formula for calculating current ratio for 2017.&#10;-Formula for calculating quick ratio for 2017. "/>
          <p:cNvSpPr>
            <a:spLocks noGrp="1"/>
          </p:cNvSpPr>
          <p:nvPr>
            <p:ph idx="1"/>
          </p:nvPr>
        </p:nvSpPr>
        <p:spPr>
          <a:xfrm>
            <a:off x="628650" y="1600200"/>
            <a:ext cx="8166434" cy="457676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tabLst>
                <a:tab pos="1828800" algn="l"/>
              </a:tabLst>
            </a:pPr>
            <a:r>
              <a:rPr lang="el-GR" sz="2200" dirty="0"/>
              <a:t>Γενική Ρευστότητα</a:t>
            </a:r>
            <a:r>
              <a:rPr lang="en-US" sz="2200" dirty="0"/>
              <a:t> = </a:t>
            </a:r>
            <a:r>
              <a:rPr lang="el-GR" sz="2200" dirty="0"/>
              <a:t>Κυκλ.Ενεργ.</a:t>
            </a:r>
            <a:r>
              <a:rPr lang="en-US" sz="2200" dirty="0"/>
              <a:t>/</a:t>
            </a:r>
            <a:r>
              <a:rPr lang="el-GR" sz="2200" dirty="0"/>
              <a:t>Βραχυπρ.Υποχρ.</a:t>
            </a:r>
            <a:endParaRPr lang="en-US" sz="2200" dirty="0"/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  <a:tabLst>
                <a:tab pos="1828800" algn="l"/>
              </a:tabLst>
            </a:pPr>
            <a:r>
              <a:rPr lang="en-US" sz="2200" dirty="0"/>
              <a:t>	   = $2</a:t>
            </a:r>
            <a:r>
              <a:rPr lang="el-GR" sz="2200" dirty="0"/>
              <a:t>.</a:t>
            </a:r>
            <a:r>
              <a:rPr lang="en-US" sz="2200" dirty="0"/>
              <a:t>680/$1</a:t>
            </a:r>
            <a:r>
              <a:rPr lang="el-GR" sz="2200" dirty="0"/>
              <a:t>.</a:t>
            </a:r>
            <a:r>
              <a:rPr lang="en-US" sz="2200" dirty="0"/>
              <a:t>145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  <a:tabLst>
                <a:tab pos="1828800" algn="l"/>
              </a:tabLst>
            </a:pPr>
            <a:r>
              <a:rPr lang="en-US" sz="2200" dirty="0"/>
              <a:t>	   = 2</a:t>
            </a:r>
            <a:r>
              <a:rPr lang="el-GR" sz="2200" dirty="0"/>
              <a:t>,</a:t>
            </a:r>
            <a:r>
              <a:rPr lang="en-US" sz="2200" dirty="0"/>
              <a:t>34x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  <a:tabLst>
                <a:tab pos="1828800" algn="l"/>
              </a:tabLst>
            </a:pPr>
            <a:endParaRPr lang="en-US" dirty="0"/>
          </a:p>
          <a:p>
            <a:pPr marL="288925" indent="-288925">
              <a:lnSpc>
                <a:spcPct val="100000"/>
              </a:lnSpc>
              <a:spcAft>
                <a:spcPts val="0"/>
              </a:spcAft>
              <a:tabLst>
                <a:tab pos="342900" algn="l"/>
                <a:tab pos="1543050" algn="l"/>
                <a:tab pos="1943100" algn="l"/>
              </a:tabLst>
            </a:pPr>
            <a:r>
              <a:rPr lang="el-GR" sz="2200" dirty="0"/>
              <a:t>Ειδική Ρευστότητα</a:t>
            </a:r>
            <a:r>
              <a:rPr lang="en-US" sz="2200" dirty="0"/>
              <a:t>= (</a:t>
            </a:r>
            <a:r>
              <a:rPr lang="el-GR" sz="2200" dirty="0"/>
              <a:t>Κυκλ.Ενεργ.</a:t>
            </a:r>
            <a:r>
              <a:rPr lang="en-US" sz="2200" dirty="0"/>
              <a:t> – </a:t>
            </a:r>
            <a:r>
              <a:rPr lang="el-GR" sz="2200" dirty="0">
                <a:sym typeface="Symbol" panose="05050102010706020507" pitchFamily="18" charset="2"/>
              </a:rPr>
              <a:t>Αποθέματα</a:t>
            </a:r>
            <a:r>
              <a:rPr lang="en-US" sz="2200" dirty="0">
                <a:sym typeface="Symbol" panose="05050102010706020507" pitchFamily="18" charset="2"/>
              </a:rPr>
              <a:t>)/ </a:t>
            </a:r>
            <a:r>
              <a:rPr lang="el-GR" sz="2200" dirty="0">
                <a:sym typeface="Symbol" panose="05050102010706020507" pitchFamily="18" charset="2"/>
              </a:rPr>
              <a:t>ΒΥ</a:t>
            </a:r>
            <a:endParaRPr lang="en-US" sz="2200" dirty="0"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342900" algn="l"/>
                <a:tab pos="1543050" algn="l"/>
                <a:tab pos="1943100" algn="l"/>
              </a:tabLst>
            </a:pPr>
            <a:r>
              <a:rPr lang="en-US" sz="2200" dirty="0">
                <a:sym typeface="Symbol" panose="05050102010706020507" pitchFamily="18" charset="2"/>
              </a:rPr>
              <a:t>			= ($2</a:t>
            </a:r>
            <a:r>
              <a:rPr lang="el-GR" sz="2200" dirty="0">
                <a:sym typeface="Symbol" panose="05050102010706020507" pitchFamily="18" charset="2"/>
              </a:rPr>
              <a:t>.</a:t>
            </a:r>
            <a:r>
              <a:rPr lang="en-US" sz="2200" dirty="0">
                <a:sym typeface="Symbol" panose="05050102010706020507" pitchFamily="18" charset="2"/>
              </a:rPr>
              <a:t>680 </a:t>
            </a:r>
            <a:r>
              <a:rPr lang="en-US" sz="2200" b="1" dirty="0">
                <a:sym typeface="Symbol" panose="05050102010706020507" pitchFamily="18" charset="2"/>
              </a:rPr>
              <a:t></a:t>
            </a:r>
            <a:r>
              <a:rPr lang="en-US" sz="2200" dirty="0">
                <a:sym typeface="Symbol" panose="05050102010706020507" pitchFamily="18" charset="2"/>
              </a:rPr>
              <a:t> $1</a:t>
            </a:r>
            <a:r>
              <a:rPr lang="el-GR" sz="2200" dirty="0">
                <a:sym typeface="Symbol" panose="05050102010706020507" pitchFamily="18" charset="2"/>
              </a:rPr>
              <a:t>.</a:t>
            </a:r>
            <a:r>
              <a:rPr lang="en-US" sz="2200" dirty="0">
                <a:sym typeface="Symbol" panose="05050102010706020507" pitchFamily="18" charset="2"/>
              </a:rPr>
              <a:t>716)/$1</a:t>
            </a:r>
            <a:r>
              <a:rPr lang="el-GR" sz="2200" dirty="0">
                <a:sym typeface="Symbol" panose="05050102010706020507" pitchFamily="18" charset="2"/>
              </a:rPr>
              <a:t>.</a:t>
            </a:r>
            <a:r>
              <a:rPr lang="en-US" sz="2200" dirty="0">
                <a:sym typeface="Symbol" panose="05050102010706020507" pitchFamily="18" charset="2"/>
              </a:rPr>
              <a:t>145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342900" algn="l"/>
                <a:tab pos="1543050" algn="l"/>
                <a:tab pos="1943100" algn="l"/>
              </a:tabLst>
            </a:pPr>
            <a:r>
              <a:rPr lang="en-US" sz="2200" dirty="0">
                <a:sym typeface="Symbol" panose="05050102010706020507" pitchFamily="18" charset="2"/>
              </a:rPr>
              <a:t>			= 0</a:t>
            </a:r>
            <a:r>
              <a:rPr lang="el-GR" sz="2200" dirty="0">
                <a:sym typeface="Symbol" panose="05050102010706020507" pitchFamily="18" charset="2"/>
              </a:rPr>
              <a:t>,</a:t>
            </a:r>
            <a:r>
              <a:rPr lang="en-US" sz="2200" dirty="0">
                <a:sym typeface="Symbol" panose="05050102010706020507" pitchFamily="18" charset="2"/>
              </a:rPr>
              <a:t>84x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Πρόβλεψη για το δείκτη Γενικής Ρευστότητας και Ειδικής Ρευστότητας της </a:t>
            </a:r>
            <a:r>
              <a:rPr lang="en-US" dirty="0" err="1"/>
              <a:t>D’Leon</a:t>
            </a:r>
            <a:r>
              <a:rPr lang="en-US" dirty="0"/>
              <a:t> </a:t>
            </a:r>
            <a:r>
              <a:rPr lang="el-GR"/>
              <a:t>για το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Joel_Houston_Ceng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el_Houston_Cengage" id="{1FD3203F-6651-4769-8442-559730167427}" vid="{2529F3FF-29BF-46FA-AC82-82619C8124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Joel_Houston_Cengage</Template>
  <TotalTime>1430</TotalTime>
  <Words>2866</Words>
  <Application>Microsoft Office PowerPoint</Application>
  <PresentationFormat>Προβολή στην οθόνη (4:3)</PresentationFormat>
  <Paragraphs>556</Paragraphs>
  <Slides>37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2" baseType="lpstr">
      <vt:lpstr>Arial</vt:lpstr>
      <vt:lpstr>Calibri</vt:lpstr>
      <vt:lpstr>Verdana</vt:lpstr>
      <vt:lpstr>Wingdings</vt:lpstr>
      <vt:lpstr>Joel_Houston_Cengage</vt:lpstr>
      <vt:lpstr>Ανάλυση των Χρηματοοικονομικών Καταστάσεων</vt:lpstr>
      <vt:lpstr>Επισκόπηση</vt:lpstr>
      <vt:lpstr>Ισολογισμός: Ενεργητικό</vt:lpstr>
      <vt:lpstr>Ισολογισμός: Υποχρεώσεις και ίδια Κεφάλαια</vt:lpstr>
      <vt:lpstr>Κατάσταση Αποτελεσμάτων Χρήσεως</vt:lpstr>
      <vt:lpstr>Λοιπά Στοιχεία</vt:lpstr>
      <vt:lpstr>Γιατί είναι χρήσιμοι οι δείκτες;</vt:lpstr>
      <vt:lpstr>Πέντε Κύριες Κατηγορίες Δεικτών και οι Ερωτήσεις που απαντούν</vt:lpstr>
      <vt:lpstr>Πρόβλεψη για το δείκτη Γενικής Ρευστότητας και Ειδικής Ρευστότητας της D’Leon για το 2019</vt:lpstr>
      <vt:lpstr>Σχόλια για τους Δείκτες Ρευστότητας</vt:lpstr>
      <vt:lpstr>Δείκτης Ταχύτητας Κυκλοφορίας Αποθεμάτων της D’Leon σε σχέση με το μέσο δείκτη του κλάδου</vt:lpstr>
      <vt:lpstr>Σχόλια για το Δείκτη Ταχ.Κυκλ.Αποθεμάτων</vt:lpstr>
      <vt:lpstr>DSO: Μέση Περίοδος Είσπραξης Απαιτήσεων</vt:lpstr>
      <vt:lpstr>Εκτίμηση του DSO</vt:lpstr>
      <vt:lpstr>Δείκτης Ταχύτητας Κυκλοφορίας Παγίων και Συνολικού Ενεργητικού έναντι του μέσου του κλάδου</vt:lpstr>
      <vt:lpstr>Αξιολόγηση του δείκτη Ταχύτητα Κυκλοφορίας Παγίων (Πωλήσεις / Καθαρό Πάγιο) και του δείκτη Ταχύτητα Κυκλοφορίας Ενεργητικού (Πωλήσεις / Συν.Ενεργητικού</vt:lpstr>
      <vt:lpstr>Υπολογισμός του δείκτη Συνολικού Χρέους πρός Επενδεδυμένα Κεφάλαια κσι του δείκτη Κάλυψης Τόκων</vt:lpstr>
      <vt:lpstr>Δείκτης Χρέους της D’Leon έναντι του μέσου δείκτη του κλάδου</vt:lpstr>
      <vt:lpstr>Δείκτες Κερδοφορίας: Λειτουργικό Κέρδος, Καθαρό Κέρδος και Δείκτης Δυναμικής Αποτίμησης</vt:lpstr>
      <vt:lpstr>Εκτίμηση της Αποδοτικότητας με το Λειτουργικό Περιθώριο Κέρδους,το Καθαρό Περιθώριο Κέρδους και τη Δυναμική Αποτίμηση</vt:lpstr>
      <vt:lpstr>Εκτίμηση της Αποδοτικότητας με το Λειτουργικό Περιθώριο Κέρδους,το Καθαρό Περιθώριο Κέρδους και τη Δυναμική Αποτίμηση</vt:lpstr>
      <vt:lpstr>Δείκτες Κερδοφορίας:Απόδοση Συνολικών Κεφαλαίων (ROA),Απόδοση Ιδίων Κεφαλαίων (ROE)και Απόδοση Επενδεδυμένων Κεφαλαίων (ROIC)</vt:lpstr>
      <vt:lpstr>Εκτίμηση της Αποδοτικότητας με ROA, ROE,   και ROIC</vt:lpstr>
      <vt:lpstr>Οι επιδράσεις του χρέους στους δείκτες ROA και ROE</vt:lpstr>
      <vt:lpstr>Προβλήματα με τον ROE</vt:lpstr>
      <vt:lpstr>Υπολογισμός των δεικτών Τιμή/Κέρδη ανά Mετοχή και Αγοραία Αξία/Λογιστική Αξία</vt:lpstr>
      <vt:lpstr>Ανάλυση των Δεικτών Αγοραίας Αξίας</vt:lpstr>
      <vt:lpstr>Υπολογισμοί EV/EBITDA  περίπτωσης κεφαλαίου 4</vt:lpstr>
      <vt:lpstr>Η Εξίσωση DuPont </vt:lpstr>
      <vt:lpstr>Εξίσωση DuPont :  Σπάζοντας την Απόδοση των Ιδίων Κεφαλαίων</vt:lpstr>
      <vt:lpstr>Παράδειγμα: Τα Αποτελέσματα της Βελτίωσης των Δεικτών</vt:lpstr>
      <vt:lpstr>Μείωση Εισπρακτέων Λογαριασμών και Μέση Περίοδο Είσπραξης Απαιτήσεων</vt:lpstr>
      <vt:lpstr>Επίδραση της Μείωσης των Απαιτήσεων στον Ισολογισμό και στη Τιμή της Μετοχής</vt:lpstr>
      <vt:lpstr>Πιθανές Χρήσεις από την Αποδέσμευση Μετρητών</vt:lpstr>
      <vt:lpstr>Πιθανά προβλήματα και περιορισμοί από τη χρήση των δεικτών</vt:lpstr>
      <vt:lpstr>Περισσότερα Θέματα Σχετικά με τους Δείκτες</vt:lpstr>
      <vt:lpstr>Τέλος Κεφαλαίου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Graff,Staci Houlton</dc:creator>
  <cp:lastModifiedBy>pc3</cp:lastModifiedBy>
  <cp:revision>136</cp:revision>
  <dcterms:modified xsi:type="dcterms:W3CDTF">2021-03-29T09:11:03Z</dcterms:modified>
</cp:coreProperties>
</file>