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snapToGrid="0">
      <p:cViewPr varScale="1">
        <p:scale>
          <a:sx n="67" d="100"/>
          <a:sy n="67" d="100"/>
        </p:scale>
        <p:origin x="53" y="50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A29F77B-90A0-4899-9B7A-3A43ACB3AD97}" type="datetimeFigureOut">
              <a:rPr lang="el-GR" smtClean="0"/>
              <a:t>4/6/2021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C083798-7DAD-4360-AF0E-5B6E99B96A1C}" type="slidenum">
              <a:rPr lang="el-GR" smtClean="0"/>
              <a:t>‹#›</a:t>
            </a:fld>
            <a:endParaRPr lang="el-GR"/>
          </a:p>
        </p:txBody>
      </p:sp>
    </p:spTree>
    <p:extLst>
      <p:ext uri="{BB962C8B-B14F-4D97-AF65-F5344CB8AC3E}">
        <p14:creationId xmlns:p14="http://schemas.microsoft.com/office/powerpoint/2010/main" val="259033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29F77B-90A0-4899-9B7A-3A43ACB3AD97}" type="datetimeFigureOut">
              <a:rPr lang="el-GR" smtClean="0"/>
              <a:t>4/6/2021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C083798-7DAD-4360-AF0E-5B6E99B96A1C}" type="slidenum">
              <a:rPr lang="el-GR" smtClean="0"/>
              <a:t>‹#›</a:t>
            </a:fld>
            <a:endParaRPr lang="el-GR"/>
          </a:p>
        </p:txBody>
      </p:sp>
    </p:spTree>
    <p:extLst>
      <p:ext uri="{BB962C8B-B14F-4D97-AF65-F5344CB8AC3E}">
        <p14:creationId xmlns:p14="http://schemas.microsoft.com/office/powerpoint/2010/main" val="354020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29F77B-90A0-4899-9B7A-3A43ACB3AD97}" type="datetimeFigureOut">
              <a:rPr lang="el-GR" smtClean="0"/>
              <a:t>4/6/2021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C083798-7DAD-4360-AF0E-5B6E99B96A1C}" type="slidenum">
              <a:rPr lang="el-GR" smtClean="0"/>
              <a:t>‹#›</a:t>
            </a:fld>
            <a:endParaRPr lang="el-GR"/>
          </a:p>
        </p:txBody>
      </p:sp>
    </p:spTree>
    <p:extLst>
      <p:ext uri="{BB962C8B-B14F-4D97-AF65-F5344CB8AC3E}">
        <p14:creationId xmlns:p14="http://schemas.microsoft.com/office/powerpoint/2010/main" val="365699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29F77B-90A0-4899-9B7A-3A43ACB3AD97}" type="datetimeFigureOut">
              <a:rPr lang="el-GR" smtClean="0"/>
              <a:t>4/6/2021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C083798-7DAD-4360-AF0E-5B6E99B96A1C}" type="slidenum">
              <a:rPr lang="el-GR" smtClean="0"/>
              <a:t>‹#›</a:t>
            </a:fld>
            <a:endParaRPr lang="el-GR"/>
          </a:p>
        </p:txBody>
      </p:sp>
    </p:spTree>
    <p:extLst>
      <p:ext uri="{BB962C8B-B14F-4D97-AF65-F5344CB8AC3E}">
        <p14:creationId xmlns:p14="http://schemas.microsoft.com/office/powerpoint/2010/main" val="269939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A29F77B-90A0-4899-9B7A-3A43ACB3AD97}" type="datetimeFigureOut">
              <a:rPr lang="el-GR" smtClean="0"/>
              <a:t>4/6/2021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C083798-7DAD-4360-AF0E-5B6E99B96A1C}" type="slidenum">
              <a:rPr lang="el-GR" smtClean="0"/>
              <a:t>‹#›</a:t>
            </a:fld>
            <a:endParaRPr lang="el-GR"/>
          </a:p>
        </p:txBody>
      </p:sp>
    </p:spTree>
    <p:extLst>
      <p:ext uri="{BB962C8B-B14F-4D97-AF65-F5344CB8AC3E}">
        <p14:creationId xmlns:p14="http://schemas.microsoft.com/office/powerpoint/2010/main" val="221852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A29F77B-90A0-4899-9B7A-3A43ACB3AD97}" type="datetimeFigureOut">
              <a:rPr lang="el-GR" smtClean="0"/>
              <a:t>4/6/2021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C083798-7DAD-4360-AF0E-5B6E99B96A1C}" type="slidenum">
              <a:rPr lang="el-GR" smtClean="0"/>
              <a:t>‹#›</a:t>
            </a:fld>
            <a:endParaRPr lang="el-GR"/>
          </a:p>
        </p:txBody>
      </p:sp>
    </p:spTree>
    <p:extLst>
      <p:ext uri="{BB962C8B-B14F-4D97-AF65-F5344CB8AC3E}">
        <p14:creationId xmlns:p14="http://schemas.microsoft.com/office/powerpoint/2010/main" val="263352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A29F77B-90A0-4899-9B7A-3A43ACB3AD97}" type="datetimeFigureOut">
              <a:rPr lang="el-GR" smtClean="0"/>
              <a:t>4/6/2021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C083798-7DAD-4360-AF0E-5B6E99B96A1C}" type="slidenum">
              <a:rPr lang="el-GR" smtClean="0"/>
              <a:t>‹#›</a:t>
            </a:fld>
            <a:endParaRPr lang="el-GR"/>
          </a:p>
        </p:txBody>
      </p:sp>
    </p:spTree>
    <p:extLst>
      <p:ext uri="{BB962C8B-B14F-4D97-AF65-F5344CB8AC3E}">
        <p14:creationId xmlns:p14="http://schemas.microsoft.com/office/powerpoint/2010/main" val="366968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A29F77B-90A0-4899-9B7A-3A43ACB3AD97}" type="datetimeFigureOut">
              <a:rPr lang="el-GR" smtClean="0"/>
              <a:t>4/6/2021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C083798-7DAD-4360-AF0E-5B6E99B96A1C}" type="slidenum">
              <a:rPr lang="el-GR" smtClean="0"/>
              <a:t>‹#›</a:t>
            </a:fld>
            <a:endParaRPr lang="el-GR"/>
          </a:p>
        </p:txBody>
      </p:sp>
    </p:spTree>
    <p:extLst>
      <p:ext uri="{BB962C8B-B14F-4D97-AF65-F5344CB8AC3E}">
        <p14:creationId xmlns:p14="http://schemas.microsoft.com/office/powerpoint/2010/main" val="243251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A29F77B-90A0-4899-9B7A-3A43ACB3AD97}" type="datetimeFigureOut">
              <a:rPr lang="el-GR" smtClean="0"/>
              <a:t>4/6/2021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C083798-7DAD-4360-AF0E-5B6E99B96A1C}" type="slidenum">
              <a:rPr lang="el-GR" smtClean="0"/>
              <a:t>‹#›</a:t>
            </a:fld>
            <a:endParaRPr lang="el-GR"/>
          </a:p>
        </p:txBody>
      </p:sp>
    </p:spTree>
    <p:extLst>
      <p:ext uri="{BB962C8B-B14F-4D97-AF65-F5344CB8AC3E}">
        <p14:creationId xmlns:p14="http://schemas.microsoft.com/office/powerpoint/2010/main" val="284856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A29F77B-90A0-4899-9B7A-3A43ACB3AD97}" type="datetimeFigureOut">
              <a:rPr lang="el-GR" smtClean="0"/>
              <a:t>4/6/2021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C083798-7DAD-4360-AF0E-5B6E99B96A1C}" type="slidenum">
              <a:rPr lang="el-GR" smtClean="0"/>
              <a:t>‹#›</a:t>
            </a:fld>
            <a:endParaRPr lang="el-GR"/>
          </a:p>
        </p:txBody>
      </p:sp>
    </p:spTree>
    <p:extLst>
      <p:ext uri="{BB962C8B-B14F-4D97-AF65-F5344CB8AC3E}">
        <p14:creationId xmlns:p14="http://schemas.microsoft.com/office/powerpoint/2010/main" val="3949906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A29F77B-90A0-4899-9B7A-3A43ACB3AD97}" type="datetimeFigureOut">
              <a:rPr lang="el-GR" smtClean="0"/>
              <a:t>4/6/2021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C083798-7DAD-4360-AF0E-5B6E99B96A1C}" type="slidenum">
              <a:rPr lang="el-GR" smtClean="0"/>
              <a:t>‹#›</a:t>
            </a:fld>
            <a:endParaRPr lang="el-GR"/>
          </a:p>
        </p:txBody>
      </p:sp>
    </p:spTree>
    <p:extLst>
      <p:ext uri="{BB962C8B-B14F-4D97-AF65-F5344CB8AC3E}">
        <p14:creationId xmlns:p14="http://schemas.microsoft.com/office/powerpoint/2010/main" val="226692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9F77B-90A0-4899-9B7A-3A43ACB3AD97}" type="datetimeFigureOut">
              <a:rPr lang="el-GR" smtClean="0"/>
              <a:t>4/6/2021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83798-7DAD-4360-AF0E-5B6E99B96A1C}" type="slidenum">
              <a:rPr lang="el-GR" smtClean="0"/>
              <a:t>‹#›</a:t>
            </a:fld>
            <a:endParaRPr lang="el-GR"/>
          </a:p>
        </p:txBody>
      </p:sp>
    </p:spTree>
    <p:extLst>
      <p:ext uri="{BB962C8B-B14F-4D97-AF65-F5344CB8AC3E}">
        <p14:creationId xmlns:p14="http://schemas.microsoft.com/office/powerpoint/2010/main" val="3430775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146930"/>
          </a:xfrm>
        </p:spPr>
        <p:txBody>
          <a:bodyPr>
            <a:normAutofit/>
          </a:bodyPr>
          <a:lstStyle/>
          <a:p>
            <a:r>
              <a:rPr lang="el-GR" sz="4000" dirty="0" smtClean="0"/>
              <a:t>Ιστοκαλλιέργεια και Εμβολιασμός</a:t>
            </a:r>
            <a:endParaRPr lang="el-GR" sz="4000" dirty="0"/>
          </a:p>
        </p:txBody>
      </p:sp>
      <p:sp>
        <p:nvSpPr>
          <p:cNvPr id="3" name="Υπότιτλος 2"/>
          <p:cNvSpPr>
            <a:spLocks noGrp="1"/>
          </p:cNvSpPr>
          <p:nvPr>
            <p:ph type="subTitle" idx="1"/>
          </p:nvPr>
        </p:nvSpPr>
        <p:spPr>
          <a:xfrm>
            <a:off x="1227551" y="4784942"/>
            <a:ext cx="9820405" cy="1365336"/>
          </a:xfrm>
        </p:spPr>
        <p:txBody>
          <a:bodyPr>
            <a:normAutofit/>
          </a:bodyPr>
          <a:lstStyle/>
          <a:p>
            <a:pPr algn="l"/>
            <a:r>
              <a:rPr lang="el-GR" dirty="0"/>
              <a:t>Εργαστήριο Δενδροκομίας</a:t>
            </a:r>
          </a:p>
          <a:p>
            <a:pPr algn="l"/>
            <a:r>
              <a:rPr lang="el-GR" dirty="0"/>
              <a:t>Τμήμα Γεωπονίας                                                                      Δ.  Τσιλιάνος </a:t>
            </a:r>
          </a:p>
          <a:p>
            <a:pPr algn="l"/>
            <a:r>
              <a:rPr lang="el-GR" dirty="0"/>
              <a:t>Πανεπιστήμιο Πελοποννήσου                                                Π.  Καλογερόπουλος</a:t>
            </a:r>
          </a:p>
          <a:p>
            <a:endParaRPr lang="el-GR" dirty="0"/>
          </a:p>
        </p:txBody>
      </p:sp>
    </p:spTree>
    <p:extLst>
      <p:ext uri="{BB962C8B-B14F-4D97-AF65-F5344CB8AC3E}">
        <p14:creationId xmlns:p14="http://schemas.microsoft.com/office/powerpoint/2010/main" val="60440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819807"/>
            <a:ext cx="10515600" cy="5357156"/>
          </a:xfrm>
        </p:spPr>
        <p:txBody>
          <a:bodyPr/>
          <a:lstStyle/>
          <a:p>
            <a:pPr marL="0" indent="0" algn="just">
              <a:buNone/>
            </a:pPr>
            <a:r>
              <a:rPr lang="el-GR" dirty="0" smtClean="0"/>
              <a:t>  Επίσης, προέρχονται από συγκεκριμένα δένδρα με αξιόλογους </a:t>
            </a:r>
            <a:r>
              <a:rPr lang="el-GR" dirty="0" err="1" smtClean="0"/>
              <a:t>χαρα</a:t>
            </a:r>
            <a:r>
              <a:rPr lang="el-GR" dirty="0" smtClean="0"/>
              <a:t>- κτήρες τους οποίους ¨μεταφέρουν¨ στην ποικιλία του εμβολίου π.χ. επιταχύνουν το χρόνο εισόδου στην καρποφορία, δίνουν μικρά δεν-δρα και αυξάνουν την παραγωγικότητα του εμβολίου.</a:t>
            </a:r>
          </a:p>
          <a:p>
            <a:pPr marL="0" indent="0" algn="just">
              <a:buNone/>
            </a:pPr>
            <a:r>
              <a:rPr lang="el-GR" dirty="0"/>
              <a:t> </a:t>
            </a:r>
            <a:r>
              <a:rPr lang="el-GR" dirty="0" smtClean="0"/>
              <a:t> Επιπλέον, αντέχουν σε διάφορες προσβολές του ριζικού συστήματος όπως π.χ. τα αμερκανικά υποκείμενα Αμπέλου που αντέχουν στη ριζόβια μορφή της φυλλοξήρας, στην κόπωση του εδάφους όπως π.χ. το υποκείμενο </a:t>
            </a:r>
            <a:r>
              <a:rPr lang="en-US" dirty="0" smtClean="0"/>
              <a:t>GF 677</a:t>
            </a:r>
            <a:r>
              <a:rPr lang="el-GR" dirty="0" smtClean="0"/>
              <a:t> στη Ροδακινιά, στην υπερβολική υγρασία του εδάφους όπως π.χ. το υποκείμενο </a:t>
            </a:r>
            <a:r>
              <a:rPr lang="en-US" dirty="0" smtClean="0"/>
              <a:t>Marianna 2624 </a:t>
            </a:r>
            <a:r>
              <a:rPr lang="el-GR" dirty="0" smtClean="0"/>
              <a:t>στη Βερικοκιά κ.α</a:t>
            </a:r>
            <a:r>
              <a:rPr lang="el-GR" dirty="0"/>
              <a:t>.</a:t>
            </a:r>
            <a:r>
              <a:rPr lang="el-GR" dirty="0" smtClean="0"/>
              <a:t> </a:t>
            </a:r>
            <a:endParaRPr lang="el-GR" dirty="0"/>
          </a:p>
        </p:txBody>
      </p:sp>
    </p:spTree>
    <p:extLst>
      <p:ext uri="{BB962C8B-B14F-4D97-AF65-F5344CB8AC3E}">
        <p14:creationId xmlns:p14="http://schemas.microsoft.com/office/powerpoint/2010/main" val="3159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725214"/>
            <a:ext cx="10607566" cy="5451749"/>
          </a:xfrm>
        </p:spPr>
        <p:txBody>
          <a:bodyPr/>
          <a:lstStyle/>
          <a:p>
            <a:pPr marL="0" indent="0">
              <a:buNone/>
            </a:pPr>
            <a:r>
              <a:rPr lang="el-GR" dirty="0" smtClean="0"/>
              <a:t>   Προϋποθέσεις για την επιτυχία του εμβολιασμού</a:t>
            </a:r>
          </a:p>
          <a:p>
            <a:pPr marL="0" indent="0">
              <a:buNone/>
            </a:pPr>
            <a:r>
              <a:rPr lang="el-GR" dirty="0"/>
              <a:t> </a:t>
            </a:r>
            <a:r>
              <a:rPr lang="el-GR" dirty="0" smtClean="0"/>
              <a:t>  Βοτανική συγγένεια </a:t>
            </a:r>
          </a:p>
          <a:p>
            <a:pPr marL="0" indent="0" algn="just">
              <a:buNone/>
            </a:pPr>
            <a:r>
              <a:rPr lang="el-GR" dirty="0"/>
              <a:t> </a:t>
            </a:r>
            <a:r>
              <a:rPr lang="el-GR" dirty="0" smtClean="0"/>
              <a:t>  Η επιτυχία του εμβολιασμού εξαρτάται από τη βοτανική συγγένεια μεταξύ υποκειμένου και εμβολίου. Όσο μεγαλύτερη η βοτανική συγγέ-νεια, τόσο περισσότερες οι πιθανότητες επιτυχίας του εμβολιασμού. Δηλαδή, οι συνδυασμοί μεταξύ ποικιλιών του αυτού είδους παρουσι-άζει απόλυτη συμφωνία.</a:t>
            </a:r>
          </a:p>
          <a:p>
            <a:pPr marL="0" indent="0" algn="just">
              <a:buNone/>
            </a:pPr>
            <a:r>
              <a:rPr lang="el-GR" dirty="0"/>
              <a:t> </a:t>
            </a:r>
            <a:r>
              <a:rPr lang="el-GR" dirty="0" smtClean="0"/>
              <a:t> Οι συνδυασμοί όμως φυτών (εμβολίου και υποκειμένου) που ανήκουν στο ίδιο γένος και διαφορετικό είδος είναι δυνατόν να παρουσιάζουν προβλήματα ασυμφωνίας, π.χ. η Αμυγδαλιά (</a:t>
            </a:r>
            <a:r>
              <a:rPr lang="en-US" i="1" dirty="0" smtClean="0"/>
              <a:t>Prunus amygdalus</a:t>
            </a:r>
            <a:r>
              <a:rPr lang="en-US" dirty="0" smtClean="0"/>
              <a:t>) </a:t>
            </a:r>
            <a:r>
              <a:rPr lang="el-GR" dirty="0" smtClean="0"/>
              <a:t>μπο-ρεί να εμβολιαστεί στη Ροδακινιά </a:t>
            </a:r>
            <a:r>
              <a:rPr lang="en-US" dirty="0" smtClean="0"/>
              <a:t>(</a:t>
            </a:r>
            <a:r>
              <a:rPr lang="en-US" i="1" dirty="0" smtClean="0"/>
              <a:t>Prunus persica</a:t>
            </a:r>
            <a:r>
              <a:rPr lang="en-US" dirty="0" smtClean="0"/>
              <a:t>)</a:t>
            </a:r>
            <a:r>
              <a:rPr lang="el-GR" dirty="0" smtClean="0"/>
              <a:t>, δεν μπορεί όμως να εμβολιαστεί στη Βερικοκιά</a:t>
            </a:r>
            <a:r>
              <a:rPr lang="el-GR" dirty="0"/>
              <a:t> </a:t>
            </a:r>
            <a:r>
              <a:rPr lang="en-US" dirty="0" smtClean="0"/>
              <a:t>(</a:t>
            </a:r>
            <a:r>
              <a:rPr lang="en-US" i="1" dirty="0" smtClean="0"/>
              <a:t>Prunus armeniaca</a:t>
            </a:r>
            <a:r>
              <a:rPr lang="en-US" dirty="0" smtClean="0"/>
              <a:t>)</a:t>
            </a:r>
            <a:r>
              <a:rPr lang="el-GR" dirty="0" smtClean="0"/>
              <a:t>. </a:t>
            </a:r>
            <a:r>
              <a:rPr lang="en-US" dirty="0" smtClean="0"/>
              <a:t> </a:t>
            </a:r>
            <a:endParaRPr lang="el-GR" dirty="0"/>
          </a:p>
        </p:txBody>
      </p:sp>
    </p:spTree>
    <p:extLst>
      <p:ext uri="{BB962C8B-B14F-4D97-AF65-F5344CB8AC3E}">
        <p14:creationId xmlns:p14="http://schemas.microsoft.com/office/powerpoint/2010/main" val="125386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614856" y="427539"/>
            <a:ext cx="11083158" cy="6069590"/>
          </a:xfrm>
          <a:prstGeom prst="rect">
            <a:avLst/>
          </a:prstGeom>
        </p:spPr>
      </p:pic>
    </p:spTree>
    <p:extLst>
      <p:ext uri="{BB962C8B-B14F-4D97-AF65-F5344CB8AC3E}">
        <p14:creationId xmlns:p14="http://schemas.microsoft.com/office/powerpoint/2010/main" val="29105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30621"/>
            <a:ext cx="10515600" cy="5546342"/>
          </a:xfrm>
        </p:spPr>
        <p:txBody>
          <a:bodyPr/>
          <a:lstStyle/>
          <a:p>
            <a:pPr marL="0" indent="0" algn="just">
              <a:buNone/>
            </a:pPr>
            <a:r>
              <a:rPr lang="el-GR" dirty="0" smtClean="0"/>
              <a:t>  Η ανικανότητα των δύο φυτών να ενώνονται μεταξύ τους χαρακτηρί-ζεται ως ασυμφωνία εμβολίου – υποκειμένου ή ασυμβίβαστο </a:t>
            </a:r>
            <a:r>
              <a:rPr lang="el-GR" dirty="0" err="1" smtClean="0"/>
              <a:t>εμβολι</a:t>
            </a:r>
            <a:r>
              <a:rPr lang="el-GR" dirty="0" smtClean="0"/>
              <a:t>- ασμού. Όταν υπάρχει καλή συμφωνία δεν παρατηρείται καμία ανωμα-λία στο σημείο εμβολιασμού. Αντίθετα, όταν δεν υπάρχει καλή συμ-φωνία παρατηρούνται τα παρακάτω συμπτώματα:</a:t>
            </a:r>
          </a:p>
          <a:p>
            <a:pPr algn="just">
              <a:buFont typeface="Wingdings" panose="05000000000000000000" pitchFamily="2" charset="2"/>
              <a:buChar char="Ø"/>
            </a:pPr>
            <a:r>
              <a:rPr lang="el-GR" dirty="0"/>
              <a:t> </a:t>
            </a:r>
            <a:r>
              <a:rPr lang="el-GR" dirty="0" smtClean="0"/>
              <a:t>Το υποκείμενο αναπτύσσει πολλές παραφυάδες.</a:t>
            </a:r>
          </a:p>
          <a:p>
            <a:pPr algn="just">
              <a:buFont typeface="Wingdings" panose="05000000000000000000" pitchFamily="2" charset="2"/>
              <a:buChar char="Ø"/>
            </a:pPr>
            <a:r>
              <a:rPr lang="el-GR" dirty="0"/>
              <a:t> </a:t>
            </a:r>
            <a:r>
              <a:rPr lang="el-GR" dirty="0" smtClean="0"/>
              <a:t>Στο σημείο εμβολιασμού υπάρχει διαχωριστική ζώνη η οποία </a:t>
            </a:r>
            <a:r>
              <a:rPr lang="el-GR" dirty="0" err="1" smtClean="0"/>
              <a:t>παρα</a:t>
            </a:r>
            <a:r>
              <a:rPr lang="el-GR" dirty="0" smtClean="0"/>
              <a:t>-μένει ευδιάκριτη για πολλά χρόνια, πολλές φορές επίσης προς το μέρος του εμβολίου σχηματίζεται ένα εξόγκωμα.</a:t>
            </a:r>
          </a:p>
          <a:p>
            <a:pPr algn="just">
              <a:buFont typeface="Wingdings" panose="05000000000000000000" pitchFamily="2" charset="2"/>
              <a:buChar char="Ø"/>
            </a:pPr>
            <a:r>
              <a:rPr lang="el-GR" dirty="0"/>
              <a:t> </a:t>
            </a:r>
            <a:r>
              <a:rPr lang="el-GR" dirty="0" smtClean="0"/>
              <a:t>Δένδρα τα οποία προέρχονται από όχι καλή συμφωνία μεταξύ εμβολίου – υποκειμένου σπάζουν εύκολα στο σημείο εμβολιασμού όταν εκτεθούν σε ισχυρό άνεμο στο φυτώριο ή και στον οπωρώνα.  </a:t>
            </a:r>
            <a:endParaRPr lang="el-GR" dirty="0"/>
          </a:p>
        </p:txBody>
      </p:sp>
    </p:spTree>
    <p:extLst>
      <p:ext uri="{BB962C8B-B14F-4D97-AF65-F5344CB8AC3E}">
        <p14:creationId xmlns:p14="http://schemas.microsoft.com/office/powerpoint/2010/main" val="1503008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93683"/>
            <a:ext cx="10515600" cy="5483280"/>
          </a:xfrm>
        </p:spPr>
        <p:txBody>
          <a:bodyPr/>
          <a:lstStyle/>
          <a:p>
            <a:pPr marL="0" indent="0">
              <a:buNone/>
            </a:pPr>
            <a:r>
              <a:rPr lang="el-GR" dirty="0" smtClean="0"/>
              <a:t>  Επίσης, η ασυμφωνία μπορεί να εκδηλωθεί μετά από μερικά χρόνια (αρμονικής συμφωνίας), ιδίως όταν το δένδρο ¨στρεσαριστεί¨ από κάποιο δυσμενή παράγοντα όπως από ακραίες θερμοκρασίες, από προσβολή κάποιου παθογόνου </a:t>
            </a:r>
            <a:r>
              <a:rPr lang="el-GR" dirty="0" err="1" smtClean="0"/>
              <a:t>κ.λ.π</a:t>
            </a:r>
            <a:r>
              <a:rPr lang="el-GR" dirty="0" smtClean="0"/>
              <a:t>. </a:t>
            </a:r>
          </a:p>
          <a:p>
            <a:pPr marL="0" indent="0">
              <a:buNone/>
            </a:pPr>
            <a:endParaRPr lang="el-GR" dirty="0"/>
          </a:p>
        </p:txBody>
      </p:sp>
      <p:pic>
        <p:nvPicPr>
          <p:cNvPr id="2" name="Εικόνα 1"/>
          <p:cNvPicPr>
            <a:picLocks noChangeAspect="1"/>
          </p:cNvPicPr>
          <p:nvPr/>
        </p:nvPicPr>
        <p:blipFill>
          <a:blip r:embed="rId2"/>
          <a:stretch>
            <a:fillRect/>
          </a:stretch>
        </p:blipFill>
        <p:spPr>
          <a:xfrm>
            <a:off x="3370370" y="2279176"/>
            <a:ext cx="5681523" cy="4006969"/>
          </a:xfrm>
          <a:prstGeom prst="rect">
            <a:avLst/>
          </a:prstGeom>
        </p:spPr>
      </p:pic>
      <p:sp>
        <p:nvSpPr>
          <p:cNvPr id="4" name="Ορθογώνιο 3"/>
          <p:cNvSpPr/>
          <p:nvPr/>
        </p:nvSpPr>
        <p:spPr>
          <a:xfrm>
            <a:off x="4053386" y="6286145"/>
            <a:ext cx="4776716" cy="430887"/>
          </a:xfrm>
          <a:prstGeom prst="rect">
            <a:avLst/>
          </a:prstGeom>
        </p:spPr>
        <p:txBody>
          <a:bodyPr wrap="square">
            <a:spAutoFit/>
          </a:bodyPr>
          <a:lstStyle/>
          <a:p>
            <a:pPr lvl="0" fontAlgn="base">
              <a:spcBef>
                <a:spcPct val="0"/>
              </a:spcBef>
              <a:spcAft>
                <a:spcPct val="0"/>
              </a:spcAft>
            </a:pPr>
            <a:r>
              <a:rPr lang="el-GR" sz="2200" dirty="0" smtClean="0">
                <a:latin typeface="Calibri" pitchFamily="34" charset="0"/>
                <a:ea typeface="Times New Roman" pitchFamily="18" charset="0"/>
                <a:cs typeface="Times New Roman" pitchFamily="18" charset="0"/>
              </a:rPr>
              <a:t>Ασυμφωνία εμβολίου - υποκειμένου.</a:t>
            </a:r>
            <a:endParaRPr lang="el-GR" sz="2200" dirty="0">
              <a:latin typeface="Arial" pitchFamily="34" charset="0"/>
              <a:cs typeface="Arial" pitchFamily="34" charset="0"/>
            </a:endParaRPr>
          </a:p>
        </p:txBody>
      </p:sp>
    </p:spTree>
    <p:extLst>
      <p:ext uri="{BB962C8B-B14F-4D97-AF65-F5344CB8AC3E}">
        <p14:creationId xmlns:p14="http://schemas.microsoft.com/office/powerpoint/2010/main" val="311371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77917"/>
            <a:ext cx="10515600" cy="5499046"/>
          </a:xfrm>
        </p:spPr>
        <p:txBody>
          <a:bodyPr/>
          <a:lstStyle/>
          <a:p>
            <a:pPr marL="0" indent="0">
              <a:buNone/>
            </a:pPr>
            <a:r>
              <a:rPr lang="el-GR" dirty="0" smtClean="0"/>
              <a:t>  Κλιματικές συνθήκες</a:t>
            </a:r>
          </a:p>
          <a:p>
            <a:pPr marL="0" indent="0" algn="just">
              <a:buNone/>
            </a:pPr>
            <a:r>
              <a:rPr lang="el-GR" dirty="0"/>
              <a:t> </a:t>
            </a:r>
            <a:r>
              <a:rPr lang="el-GR" dirty="0" smtClean="0"/>
              <a:t>  Μεγάλη επίδραση στην επιτυχία του εμβολιασμού έχει η </a:t>
            </a:r>
            <a:r>
              <a:rPr lang="el-GR" dirty="0" err="1" smtClean="0"/>
              <a:t>θερμοκρα-σία</a:t>
            </a:r>
            <a:r>
              <a:rPr lang="el-GR" dirty="0" smtClean="0"/>
              <a:t> του περιβάλλοντος. Θερμοκρασία από 13  έως 32</a:t>
            </a:r>
            <a:r>
              <a:rPr lang="el-GR" baseline="30000" dirty="0" smtClean="0"/>
              <a:t>ο</a:t>
            </a:r>
            <a:r>
              <a:rPr lang="el-GR" dirty="0" smtClean="0"/>
              <a:t> </a:t>
            </a:r>
            <a:r>
              <a:rPr lang="en-US" dirty="0" smtClean="0"/>
              <a:t>C</a:t>
            </a:r>
            <a:r>
              <a:rPr lang="el-GR" dirty="0" smtClean="0"/>
              <a:t> είναι </a:t>
            </a:r>
            <a:r>
              <a:rPr lang="el-GR" dirty="0" err="1" smtClean="0"/>
              <a:t>κατάλ</a:t>
            </a:r>
            <a:r>
              <a:rPr lang="el-GR" dirty="0" smtClean="0"/>
              <a:t>- </a:t>
            </a:r>
            <a:r>
              <a:rPr lang="el-GR" dirty="0" err="1" smtClean="0"/>
              <a:t>ληλη</a:t>
            </a:r>
            <a:r>
              <a:rPr lang="el-GR" dirty="0" smtClean="0"/>
              <a:t> για την εκτέλεση εμβολιασμών, με άριστο εύρος 20 – 30</a:t>
            </a:r>
            <a:r>
              <a:rPr lang="el-GR" baseline="30000" dirty="0" smtClean="0"/>
              <a:t>ο</a:t>
            </a:r>
            <a:r>
              <a:rPr lang="el-GR" dirty="0" smtClean="0"/>
              <a:t> </a:t>
            </a:r>
            <a:r>
              <a:rPr lang="en-US" dirty="0" smtClean="0"/>
              <a:t>C .</a:t>
            </a:r>
            <a:endParaRPr lang="el-GR" dirty="0" smtClean="0"/>
          </a:p>
          <a:p>
            <a:pPr marL="0" indent="0" algn="just">
              <a:buNone/>
            </a:pPr>
            <a:r>
              <a:rPr lang="el-GR" dirty="0"/>
              <a:t> </a:t>
            </a:r>
            <a:r>
              <a:rPr lang="el-GR" dirty="0" smtClean="0"/>
              <a:t> Η άριστη σχετική υγρασία που πρέπει να έχει το περιβάλλον για τη δημιουργία συγκολλητικού ιστού είναι 100%. Κατά συνέπεια όσο μι-</a:t>
            </a:r>
            <a:r>
              <a:rPr lang="el-GR" dirty="0" err="1" smtClean="0"/>
              <a:t>κρότερη</a:t>
            </a:r>
            <a:r>
              <a:rPr lang="el-GR" dirty="0" smtClean="0"/>
              <a:t> η σχετική υγρασία του περιβάλλοντος, τόσο λιγότερες </a:t>
            </a:r>
            <a:r>
              <a:rPr lang="el-GR" dirty="0" err="1" smtClean="0"/>
              <a:t>πιθα-νότητες</a:t>
            </a:r>
            <a:r>
              <a:rPr lang="el-GR" dirty="0" smtClean="0"/>
              <a:t> έχει να πετύχει ο εμβολιασμός. Τα παρεγχυματικά κύτταρα είναι ιδιαίτερα ευαίσθητα στις απώλειες υγρασίας, γι’ αυτό πρέπει να έχουμε λείες τομές, τέλεια επαφή μεταξύ υποκειμένου και εμβολίου και να ακολουθεί καλό δέσιμο ή και επάλειψη με αλοιφή </a:t>
            </a:r>
            <a:r>
              <a:rPr lang="el-GR" dirty="0" err="1" smtClean="0"/>
              <a:t>εμβολια-σμού</a:t>
            </a:r>
            <a:r>
              <a:rPr lang="el-GR" dirty="0" smtClean="0"/>
              <a:t>.   </a:t>
            </a:r>
            <a:endParaRPr lang="el-GR" dirty="0"/>
          </a:p>
        </p:txBody>
      </p:sp>
    </p:spTree>
    <p:extLst>
      <p:ext uri="{BB962C8B-B14F-4D97-AF65-F5344CB8AC3E}">
        <p14:creationId xmlns:p14="http://schemas.microsoft.com/office/powerpoint/2010/main" val="3594582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835572" y="265317"/>
            <a:ext cx="4114800" cy="6331113"/>
          </a:xfrm>
          <a:prstGeom prst="rect">
            <a:avLst/>
          </a:prstGeom>
          <a:noFill/>
          <a:ln w="9525">
            <a:noFill/>
            <a:miter lim="800000"/>
            <a:headEnd/>
            <a:tailEnd/>
          </a:ln>
        </p:spPr>
      </p:pic>
      <p:sp>
        <p:nvSpPr>
          <p:cNvPr id="5" name="Ορθογώνιο 4"/>
          <p:cNvSpPr/>
          <p:nvPr/>
        </p:nvSpPr>
        <p:spPr>
          <a:xfrm>
            <a:off x="5502166" y="1261241"/>
            <a:ext cx="6195848" cy="2800767"/>
          </a:xfrm>
          <a:prstGeom prst="rect">
            <a:avLst/>
          </a:prstGeom>
        </p:spPr>
        <p:txBody>
          <a:bodyPr wrap="square">
            <a:spAutoFit/>
          </a:bodyPr>
          <a:lstStyle/>
          <a:p>
            <a:pPr algn="just"/>
            <a:r>
              <a:rPr lang="el-GR" sz="2200" dirty="0"/>
              <a:t>Στο αμπέλι, οι φυτωριούχοι , </a:t>
            </a:r>
            <a:r>
              <a:rPr lang="el-GR" sz="2200" dirty="0" smtClean="0"/>
              <a:t>μετά </a:t>
            </a:r>
            <a:r>
              <a:rPr lang="el-GR" sz="2200" dirty="0"/>
              <a:t>τον εμβολιασμό κάνουν </a:t>
            </a:r>
            <a:r>
              <a:rPr lang="el-GR" sz="2200" dirty="0" smtClean="0"/>
              <a:t>επάλειψη </a:t>
            </a:r>
            <a:r>
              <a:rPr lang="el-GR" sz="2200" dirty="0"/>
              <a:t>με κερί, ¨βουτάνε¨ δηλαδή το εμβολιασμένο τμήμα σε </a:t>
            </a:r>
            <a:r>
              <a:rPr lang="el-GR" sz="2200" dirty="0" smtClean="0"/>
              <a:t>πυκνόρρευστο </a:t>
            </a:r>
            <a:r>
              <a:rPr lang="el-GR" sz="2200" dirty="0"/>
              <a:t>κερί το οποίο στη συνέχεια ¨παγώνει¨ και έτσι βοηθά και στο να μην </a:t>
            </a:r>
            <a:r>
              <a:rPr lang="el-GR" sz="2200" dirty="0" smtClean="0"/>
              <a:t>αφυδατωθεί </a:t>
            </a:r>
            <a:r>
              <a:rPr lang="el-GR" sz="2200" dirty="0"/>
              <a:t>η πληγή αλλά και να έρθουν σε καλύτερη επαφή οι τομές. Διακρίνεται το κερί (με το βυσσινί χρώμα στο επάνω μέρος) στο </a:t>
            </a:r>
            <a:r>
              <a:rPr lang="el-GR" sz="2200" dirty="0" smtClean="0"/>
              <a:t>σημείο </a:t>
            </a:r>
            <a:r>
              <a:rPr lang="el-GR" sz="2200" dirty="0"/>
              <a:t>του εμβολιασμού.</a:t>
            </a:r>
          </a:p>
        </p:txBody>
      </p:sp>
    </p:spTree>
    <p:extLst>
      <p:ext uri="{BB962C8B-B14F-4D97-AF65-F5344CB8AC3E}">
        <p14:creationId xmlns:p14="http://schemas.microsoft.com/office/powerpoint/2010/main" val="153983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93683"/>
            <a:ext cx="10515600" cy="5483280"/>
          </a:xfrm>
        </p:spPr>
        <p:txBody>
          <a:bodyPr/>
          <a:lstStyle/>
          <a:p>
            <a:pPr marL="0" indent="0">
              <a:buNone/>
            </a:pPr>
            <a:r>
              <a:rPr lang="el-GR" dirty="0" smtClean="0"/>
              <a:t>  Εποχή εμβολιασμού</a:t>
            </a:r>
          </a:p>
          <a:p>
            <a:pPr marL="0" indent="0" algn="just">
              <a:buNone/>
            </a:pPr>
            <a:r>
              <a:rPr lang="el-GR" dirty="0"/>
              <a:t> </a:t>
            </a:r>
            <a:r>
              <a:rPr lang="el-GR" dirty="0" smtClean="0"/>
              <a:t>  Απαραίτητη προϋπόθεση για την επιτυχία του εμβολιασμού είναι ο σχηματισμός ¨κάλου¨. Για να σχηματισθεί κάλος πρέπει το κάμβιο να βρίσκεται σε δραστηριότητα. Το κάμβιο βρίσκεται σε δραστηριότητα μετά το ¨φούσκωμα¨ των οφθαλμών μέχρι το τέλος του Καλοκαιριού (μετά από συνεχή ποτίσματα) δηλαδή από τον Αύγουστο μέχρι τον Οκτώβριο. Μερικά είδη όπως π.χ. η Άμπελος και η Καστανιά επειδή παρουσιάζουν έκκριση μεγάλης ποσότητας χυμού ο οποίος εμποδίζει το σχηματισμό ¨κάλου¨, πρέπει να εμβολιάζονται όταν δεν </a:t>
            </a:r>
            <a:r>
              <a:rPr lang="el-GR" dirty="0" err="1" smtClean="0"/>
              <a:t>παρα</a:t>
            </a:r>
            <a:r>
              <a:rPr lang="el-GR" dirty="0" smtClean="0"/>
              <a:t>-τηρείται το φαινόμενο αυτό, ή άλλως πρέπει να γίνεται μια τομή ψηλότερα από το σημείο εμβολιασμού λίγες ημέρες πριν τον εμβο-</a:t>
            </a:r>
            <a:r>
              <a:rPr lang="el-GR" dirty="0" err="1" smtClean="0"/>
              <a:t>λιασμό</a:t>
            </a:r>
            <a:r>
              <a:rPr lang="el-GR" dirty="0" smtClean="0"/>
              <a:t>, για να φεύγει η περίσσεια χυμού.    </a:t>
            </a:r>
            <a:endParaRPr lang="el-GR" dirty="0"/>
          </a:p>
        </p:txBody>
      </p:sp>
    </p:spTree>
    <p:extLst>
      <p:ext uri="{BB962C8B-B14F-4D97-AF65-F5344CB8AC3E}">
        <p14:creationId xmlns:p14="http://schemas.microsoft.com/office/powerpoint/2010/main" val="110568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86854"/>
            <a:ext cx="10515600" cy="5590109"/>
          </a:xfrm>
        </p:spPr>
        <p:txBody>
          <a:bodyPr/>
          <a:lstStyle/>
          <a:p>
            <a:pPr marL="0" indent="0">
              <a:buNone/>
            </a:pPr>
            <a:r>
              <a:rPr lang="el-GR" dirty="0" smtClean="0"/>
              <a:t>  Επαφή των καμβίων</a:t>
            </a:r>
          </a:p>
          <a:p>
            <a:pPr marL="0" indent="0" algn="just">
              <a:buNone/>
            </a:pPr>
            <a:r>
              <a:rPr lang="el-GR" dirty="0"/>
              <a:t> </a:t>
            </a:r>
            <a:r>
              <a:rPr lang="el-GR" dirty="0" smtClean="0"/>
              <a:t> Η καλή επαφή των καμβίων είναι και αυτή απαραίτητη προϋπόθεση γιατί οδηγεί στο σχηματισμό ¨κάλου¨ και τελικά στην επιτυχημένη συ-</a:t>
            </a:r>
            <a:r>
              <a:rPr lang="el-GR" dirty="0" err="1" smtClean="0"/>
              <a:t>νένωση</a:t>
            </a:r>
            <a:r>
              <a:rPr lang="el-GR" dirty="0" smtClean="0"/>
              <a:t> εμβολίου και υποκειμένου. Για το σκοπό αυτό οι τομές πρέπει να είναι ομαλές και να γίνεται δέσιμο στο σημείο εμβολιασμού. Τέλος, η επιτυχία του εμβολιασμού εξαρτάται από το είδος του φυτού. Μερικά φυτά και κυρίως αυτά με χονδρούς οφθαλμούς, πολλές </a:t>
            </a:r>
            <a:r>
              <a:rPr lang="el-GR" dirty="0" err="1" smtClean="0"/>
              <a:t>ταννί</a:t>
            </a:r>
            <a:r>
              <a:rPr lang="el-GR" dirty="0" smtClean="0"/>
              <a:t>-νες και παχύ φλοιό όπως η Καρυδιά, ο Λωτός και το Αβοκάντο </a:t>
            </a:r>
            <a:r>
              <a:rPr lang="el-GR" dirty="0" err="1" smtClean="0"/>
              <a:t>εμβολι-άζονται</a:t>
            </a:r>
            <a:r>
              <a:rPr lang="el-GR" dirty="0" smtClean="0"/>
              <a:t> σχετικά δύσκολα, </a:t>
            </a:r>
            <a:r>
              <a:rPr lang="el-GR" dirty="0" err="1" smtClean="0"/>
              <a:t>γι</a:t>
            </a:r>
            <a:r>
              <a:rPr lang="el-GR" dirty="0" smtClean="0"/>
              <a:t>΄ αυτό πρέπει οι εμβολιασμοί να </a:t>
            </a:r>
            <a:r>
              <a:rPr lang="el-GR" dirty="0" err="1" smtClean="0"/>
              <a:t>διενερ</a:t>
            </a:r>
            <a:r>
              <a:rPr lang="el-GR" dirty="0" smtClean="0"/>
              <a:t>- γούνται από έμπειρους εμβολιαστές. Αξίζει, να σημειωθεί ότι τα </a:t>
            </a:r>
            <a:r>
              <a:rPr lang="el-GR" dirty="0" err="1" smtClean="0"/>
              <a:t>μονο-κοτυλήδονα</a:t>
            </a:r>
            <a:r>
              <a:rPr lang="el-GR" dirty="0" smtClean="0"/>
              <a:t> είδη (όπως η Μπανανιά, ο Ανανάς και ο Φοίνικας) που δεν διαθέτουν κάμβιο δεν μπορούν να πολλαπλασιαστούν με </a:t>
            </a:r>
            <a:r>
              <a:rPr lang="el-GR" dirty="0" err="1" smtClean="0"/>
              <a:t>εμβολι-ασμό</a:t>
            </a:r>
            <a:r>
              <a:rPr lang="el-GR" dirty="0" smtClean="0"/>
              <a:t>.     </a:t>
            </a:r>
            <a:endParaRPr lang="el-GR" dirty="0"/>
          </a:p>
        </p:txBody>
      </p:sp>
    </p:spTree>
    <p:extLst>
      <p:ext uri="{BB962C8B-B14F-4D97-AF65-F5344CB8AC3E}">
        <p14:creationId xmlns:p14="http://schemas.microsoft.com/office/powerpoint/2010/main" val="4074366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928047"/>
            <a:ext cx="10515600" cy="5248915"/>
          </a:xfrm>
        </p:spPr>
        <p:txBody>
          <a:bodyPr>
            <a:normAutofit/>
          </a:bodyPr>
          <a:lstStyle/>
          <a:p>
            <a:pPr marL="0" indent="0" algn="just">
              <a:buNone/>
            </a:pPr>
            <a:r>
              <a:rPr lang="en-US" dirty="0" smtClean="0"/>
              <a:t>  </a:t>
            </a:r>
            <a:r>
              <a:rPr lang="el-GR" dirty="0" smtClean="0">
                <a:solidFill>
                  <a:srgbClr val="7030A0"/>
                </a:solidFill>
              </a:rPr>
              <a:t>Τα εμβόλια λαμβάνονται από υγιή φυτά τα οποία είναι παραγωγικά και ιδιαίτερα από παραγωγικά κλαδιά. Τα κλαδιά θα πρέπει να είναι μέτριας ζωηρότητας, καλά ξυλοποιημένα, διαμέτρου 1-1,5 εκ. και οι οφθαλμοί (μάτια όπως τα ονομάζουν οι εμβολιαστές) να προέρχονται από το μεσαίο και κάτω μέρος του εμβολιοφόρου βλαστού.</a:t>
            </a:r>
            <a:r>
              <a:rPr lang="el-GR" dirty="0" smtClean="0"/>
              <a:t> </a:t>
            </a:r>
            <a:r>
              <a:rPr lang="el-GR" dirty="0" smtClean="0">
                <a:solidFill>
                  <a:srgbClr val="FF0000"/>
                </a:solidFill>
              </a:rPr>
              <a:t>Οι οφθαλμοί που υπάρχουν στο κορυφαίο μέρος του βλαστού καλό είναι να μην χρησιμοποιούνται για εμβόλια διότι δεν είναι καλοαναπτυ-γμένοι</a:t>
            </a:r>
            <a:r>
              <a:rPr lang="el-GR" dirty="0" smtClean="0"/>
              <a:t>. </a:t>
            </a:r>
            <a:r>
              <a:rPr lang="el-GR" dirty="0" smtClean="0">
                <a:solidFill>
                  <a:srgbClr val="00B050"/>
                </a:solidFill>
              </a:rPr>
              <a:t>Καλό επίσης είναι να αποφεύγουμε να χρησιμοποιούμε λαίμαργους διότι δίνουν φυτά που καθυστερούν να μπούν στην καρποφορία. Πλην όμως στην πράξη πολλές φορές χρησιμοποιούνται λαίμαργοι γιατί δίνουν μεγάλο αριθμό βλαστοφόρων οφθαλμών</a:t>
            </a:r>
            <a:r>
              <a:rPr lang="el-GR" dirty="0" smtClean="0"/>
              <a:t>.  </a:t>
            </a:r>
            <a:endParaRPr lang="el-GR" dirty="0"/>
          </a:p>
        </p:txBody>
      </p:sp>
    </p:spTree>
    <p:extLst>
      <p:ext uri="{BB962C8B-B14F-4D97-AF65-F5344CB8AC3E}">
        <p14:creationId xmlns:p14="http://schemas.microsoft.com/office/powerpoint/2010/main" val="226881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9938" y="515815"/>
            <a:ext cx="10972800" cy="5661148"/>
          </a:xfrm>
        </p:spPr>
        <p:txBody>
          <a:bodyPr>
            <a:normAutofit/>
          </a:bodyPr>
          <a:lstStyle/>
          <a:p>
            <a:pPr>
              <a:buNone/>
            </a:pPr>
            <a:r>
              <a:rPr lang="el-GR" b="1" dirty="0" smtClean="0"/>
              <a:t>Ιστοκαλλιέργεια</a:t>
            </a:r>
            <a:endParaRPr lang="el-GR" dirty="0" smtClean="0"/>
          </a:p>
          <a:p>
            <a:pPr marL="0" indent="0" algn="just">
              <a:buNone/>
            </a:pPr>
            <a:r>
              <a:rPr lang="el-GR" b="1" dirty="0" smtClean="0"/>
              <a:t>  </a:t>
            </a:r>
            <a:r>
              <a:rPr lang="el-GR" dirty="0" smtClean="0"/>
              <a:t>Άλλος τρόπος παραγωγής νέων φυτών είναι από καλλιέργεια ιστών μεμονωμένων κυττάρων ή ακόμη μέρους του κυττάρου (πρωτοπλάστες) πάνω σε τεχνητά θρεπτικά υποστρώματα.</a:t>
            </a:r>
          </a:p>
          <a:p>
            <a:pPr marL="0" indent="0" algn="just">
              <a:buNone/>
            </a:pPr>
            <a:r>
              <a:rPr lang="el-GR" dirty="0"/>
              <a:t> </a:t>
            </a:r>
            <a:r>
              <a:rPr lang="el-GR" dirty="0" smtClean="0"/>
              <a:t> Οι τεχνικές αυτές ονομάζονται </a:t>
            </a:r>
            <a:r>
              <a:rPr lang="en-US" i="1" dirty="0" smtClean="0"/>
              <a:t>in vitro</a:t>
            </a:r>
            <a:r>
              <a:rPr lang="en-US" dirty="0" smtClean="0"/>
              <a:t>. </a:t>
            </a:r>
            <a:r>
              <a:rPr lang="el-GR" dirty="0" smtClean="0"/>
              <a:t>Τα τμήματα των φυτών που χρησιμοποιούνται συνήθως για </a:t>
            </a:r>
            <a:r>
              <a:rPr lang="en-US" i="1" dirty="0" smtClean="0"/>
              <a:t>in vitro</a:t>
            </a:r>
            <a:r>
              <a:rPr lang="en-US" dirty="0" smtClean="0"/>
              <a:t> </a:t>
            </a:r>
            <a:r>
              <a:rPr lang="el-GR" dirty="0" smtClean="0"/>
              <a:t>πολλαπλασιασμό είναι ιστοί και στην περίπτωση αυτή έχει επικρατήσει ο όρος ιστοκαλλιέργεια. </a:t>
            </a:r>
            <a:r>
              <a:rPr lang="en-US" dirty="0" smtClean="0"/>
              <a:t> </a:t>
            </a:r>
            <a:r>
              <a:rPr lang="el-GR" dirty="0" smtClean="0"/>
              <a:t>Εάν ο ιστός που θα χρησιμοποιηθεί είναι κορυφές βλαστών (μερίστωμα), τότε προτιμάται ο όρος μεριστωματικός πολλαπλασιασμός.  </a:t>
            </a:r>
            <a:endParaRPr lang="el-GR" dirty="0"/>
          </a:p>
        </p:txBody>
      </p:sp>
    </p:spTree>
    <p:extLst>
      <p:ext uri="{BB962C8B-B14F-4D97-AF65-F5344CB8AC3E}">
        <p14:creationId xmlns:p14="http://schemas.microsoft.com/office/powerpoint/2010/main" val="89594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97877"/>
            <a:ext cx="10515600" cy="5579086"/>
          </a:xfrm>
        </p:spPr>
        <p:txBody>
          <a:bodyPr/>
          <a:lstStyle/>
          <a:p>
            <a:pPr marL="0" indent="0" algn="just">
              <a:buNone/>
            </a:pPr>
            <a:r>
              <a:rPr lang="el-GR" dirty="0" smtClean="0"/>
              <a:t>  Η ιστοκαλλιέργεια είναι μέθοδος αγενούς πολλαπλασιασμού διότι τα παραγόμενα φυτά προέρχονται από μιτωτική διαίρεση σωματικών κυττάρων. Έτσι τα νέα φυτά είναι πανομοιότυπα αντίγραφα του μητρικού φυτού και κατά συνέπεια όμοια αναμεταξύ τους.</a:t>
            </a:r>
          </a:p>
          <a:p>
            <a:pPr marL="0" indent="0" algn="just">
              <a:buNone/>
            </a:pPr>
            <a:r>
              <a:rPr lang="el-GR" dirty="0" smtClean="0"/>
              <a:t>  Σύμφωνα με τη μέθοδο της ιστοκαλλιέργειας τα φυτικά μέρη (κορυφή, φύλλο, μίσχος, ρίζα) απομονώνονται από το μητρικό φυτό υπό ασηπτικές συνθήκες τοποθετούνται πάνω σε κατάλληλο θρεπτικό υπόστρωμα, συνήθως σε γυάλινες φιάλες και αφού τοποθετηθούν σε κατάλληλες – πάντα ασηπτικά – εξελίσσονται σε πλήρη φυτά. </a:t>
            </a:r>
            <a:r>
              <a:rPr lang="el-GR" dirty="0" smtClean="0">
                <a:solidFill>
                  <a:srgbClr val="FF0000"/>
                </a:solidFill>
              </a:rPr>
              <a:t>Στη συνέχεια τα νεαρά φυτά μεταφέρονται στο φυτώριο όπου και δέχο-νται τις κατάλληλες περιποιήσεις. Το τελευταίο στάδιο ονομάζεται σκληραγώγηση και χρειάζεται ιδιαίτερη προσοχή διότι ορισμένα φυτά ξηραίνονται από το σοκ της μεταφύτευσης.</a:t>
            </a:r>
            <a:endParaRPr lang="el-GR" dirty="0"/>
          </a:p>
        </p:txBody>
      </p:sp>
    </p:spTree>
    <p:extLst>
      <p:ext uri="{BB962C8B-B14F-4D97-AF65-F5344CB8AC3E}">
        <p14:creationId xmlns:p14="http://schemas.microsoft.com/office/powerpoint/2010/main" val="402265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68215"/>
            <a:ext cx="10515600" cy="5508748"/>
          </a:xfrm>
        </p:spPr>
        <p:txBody>
          <a:bodyPr/>
          <a:lstStyle/>
          <a:p>
            <a:pPr marL="0" indent="0" algn="just">
              <a:buNone/>
            </a:pPr>
            <a:r>
              <a:rPr lang="el-GR" dirty="0" smtClean="0"/>
              <a:t>  Τα μητρικά φυτά πρέπει να είναι υγιή, απαλλαγμένα από ιώσεις και να έχουν λιπανθεί σωστά. </a:t>
            </a:r>
          </a:p>
          <a:p>
            <a:pPr marL="0" indent="0" algn="just">
              <a:buNone/>
            </a:pPr>
            <a:r>
              <a:rPr lang="el-GR" dirty="0"/>
              <a:t> </a:t>
            </a:r>
            <a:r>
              <a:rPr lang="el-GR" dirty="0" smtClean="0"/>
              <a:t> Το θρεπτικό υπόστρωμα πρέπει να περιέχει διάφορα στοιχεία, όπως</a:t>
            </a:r>
          </a:p>
          <a:p>
            <a:pPr marL="0" indent="0" algn="just">
              <a:spcBef>
                <a:spcPts val="0"/>
              </a:spcBef>
              <a:buNone/>
            </a:pPr>
            <a:r>
              <a:rPr lang="el-GR" dirty="0" smtClean="0"/>
              <a:t>οργανικές  </a:t>
            </a:r>
            <a:r>
              <a:rPr lang="el-GR" dirty="0" smtClean="0">
                <a:solidFill>
                  <a:srgbClr val="FF0000"/>
                </a:solidFill>
              </a:rPr>
              <a:t>ενώσεις (αμινοξέα, βιταμίνες, σάκχαρα), </a:t>
            </a:r>
            <a:r>
              <a:rPr lang="el-GR" dirty="0" err="1" smtClean="0">
                <a:solidFill>
                  <a:srgbClr val="FF0000"/>
                </a:solidFill>
              </a:rPr>
              <a:t>φυτορμόνες</a:t>
            </a:r>
            <a:r>
              <a:rPr lang="el-GR" dirty="0" smtClean="0">
                <a:solidFill>
                  <a:srgbClr val="FF0000"/>
                </a:solidFill>
              </a:rPr>
              <a:t> (</a:t>
            </a:r>
            <a:r>
              <a:rPr lang="el-GR" dirty="0" err="1" smtClean="0">
                <a:solidFill>
                  <a:srgbClr val="FF0000"/>
                </a:solidFill>
              </a:rPr>
              <a:t>αυ-ξίνες</a:t>
            </a:r>
            <a:r>
              <a:rPr lang="el-GR" dirty="0" smtClean="0">
                <a:solidFill>
                  <a:srgbClr val="FF0000"/>
                </a:solidFill>
              </a:rPr>
              <a:t>) μαζί με ένα αδρανές υλικό που συνήθως είναι </a:t>
            </a:r>
            <a:r>
              <a:rPr lang="el-GR" dirty="0" err="1" smtClean="0">
                <a:solidFill>
                  <a:srgbClr val="FF0000"/>
                </a:solidFill>
              </a:rPr>
              <a:t>άγαρ</a:t>
            </a:r>
            <a:r>
              <a:rPr lang="el-GR" dirty="0" smtClean="0">
                <a:solidFill>
                  <a:srgbClr val="FF0000"/>
                </a:solidFill>
              </a:rPr>
              <a:t> ή άλλη </a:t>
            </a:r>
            <a:r>
              <a:rPr lang="el-GR" dirty="0" err="1" smtClean="0">
                <a:solidFill>
                  <a:srgbClr val="FF0000"/>
                </a:solidFill>
              </a:rPr>
              <a:t>πη-κτίνη</a:t>
            </a:r>
            <a:r>
              <a:rPr lang="el-GR" dirty="0" smtClean="0">
                <a:solidFill>
                  <a:srgbClr val="FF0000"/>
                </a:solidFill>
              </a:rPr>
              <a:t>. </a:t>
            </a:r>
            <a:r>
              <a:rPr lang="el-GR" dirty="0" smtClean="0"/>
              <a:t>Η σύσταση του υποστρώματος εξαρτάται από το εκάστοτε </a:t>
            </a:r>
            <a:r>
              <a:rPr lang="el-GR" dirty="0" err="1" smtClean="0"/>
              <a:t>χρη-σιμοποιούμενο</a:t>
            </a:r>
            <a:r>
              <a:rPr lang="el-GR" dirty="0" smtClean="0"/>
              <a:t> είδος.</a:t>
            </a:r>
          </a:p>
          <a:p>
            <a:pPr marL="0" indent="0" algn="just">
              <a:buNone/>
            </a:pPr>
            <a:r>
              <a:rPr lang="el-GR" dirty="0" smtClean="0">
                <a:solidFill>
                  <a:srgbClr val="00B050"/>
                </a:solidFill>
              </a:rPr>
              <a:t>   </a:t>
            </a:r>
            <a:r>
              <a:rPr lang="el-GR" dirty="0" smtClean="0"/>
              <a:t>Οι φυτικοί ιστοί αφού τοποθετηθούν πάνω στο κατάλληλο υπό-</a:t>
            </a:r>
            <a:r>
              <a:rPr lang="el-GR" dirty="0" err="1" smtClean="0"/>
              <a:t>στρωμα</a:t>
            </a:r>
            <a:r>
              <a:rPr lang="el-GR" dirty="0" smtClean="0"/>
              <a:t> επωάζονται μέσα σε ειδικούς θαλάμους κάτω από </a:t>
            </a:r>
            <a:r>
              <a:rPr lang="el-GR" dirty="0" err="1" smtClean="0"/>
              <a:t>ελεγ-χόμενες</a:t>
            </a:r>
            <a:r>
              <a:rPr lang="el-GR" dirty="0" smtClean="0"/>
              <a:t> συνθήκες θερμοκρασίας, φωτισμού (ένταση, φάσμα, </a:t>
            </a:r>
            <a:r>
              <a:rPr lang="el-GR" dirty="0" err="1" smtClean="0"/>
              <a:t>φωτο</a:t>
            </a:r>
            <a:r>
              <a:rPr lang="el-GR" dirty="0" smtClean="0"/>
              <a:t>-περίοδος), αερισμού, διάρκειας επώασης, σχετικής υγρασίας κ.λπ.</a:t>
            </a:r>
          </a:p>
          <a:p>
            <a:pPr marL="0" indent="0" algn="just">
              <a:buNone/>
            </a:pPr>
            <a:endParaRPr lang="el-GR" dirty="0"/>
          </a:p>
        </p:txBody>
      </p:sp>
    </p:spTree>
    <p:extLst>
      <p:ext uri="{BB962C8B-B14F-4D97-AF65-F5344CB8AC3E}">
        <p14:creationId xmlns:p14="http://schemas.microsoft.com/office/powerpoint/2010/main" val="3253432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68215"/>
            <a:ext cx="10515600" cy="5508748"/>
          </a:xfrm>
        </p:spPr>
        <p:txBody>
          <a:bodyPr/>
          <a:lstStyle/>
          <a:p>
            <a:pPr marL="0" indent="0" algn="just">
              <a:buNone/>
            </a:pPr>
            <a:r>
              <a:rPr lang="el-GR" dirty="0" smtClean="0"/>
              <a:t>  Η ιστοκαλλιέργεια προσφέρει την δυνατότητα παραγωγής σε σύντο-μο χρονικό διάστημα μεγάλου αριθμού νέων φυτών ανεξαρτήτου επο-χής. Επίσης επιτυγχάνεται μαζική παραγωγή χαμηλού κόστους φυτών (λόγω της μαζικής παραγωγής) και διατήρηση γενετικού υλικού επί μακρόν σε τράπεζες. Είναι όμως μια τεχνική που απαιτεί εξειδικευμένο προσωπικό και εξοπλισμό. </a:t>
            </a:r>
          </a:p>
          <a:p>
            <a:pPr marL="0" indent="0" algn="just">
              <a:buNone/>
            </a:pPr>
            <a:r>
              <a:rPr lang="el-GR" dirty="0"/>
              <a:t> </a:t>
            </a:r>
            <a:r>
              <a:rPr lang="el-GR" dirty="0" smtClean="0"/>
              <a:t> </a:t>
            </a:r>
          </a:p>
          <a:p>
            <a:pPr marL="0" indent="0" algn="just">
              <a:buNone/>
            </a:pPr>
            <a:r>
              <a:rPr lang="el-GR" dirty="0"/>
              <a:t> </a:t>
            </a:r>
            <a:r>
              <a:rPr lang="el-GR" dirty="0" smtClean="0"/>
              <a:t> </a:t>
            </a:r>
            <a:endParaRPr lang="el-GR" dirty="0"/>
          </a:p>
        </p:txBody>
      </p:sp>
      <p:pic>
        <p:nvPicPr>
          <p:cNvPr id="4" name="Θέση περιεχομένου 3"/>
          <p:cNvPicPr>
            <a:picLocks noChangeAspect="1"/>
          </p:cNvPicPr>
          <p:nvPr/>
        </p:nvPicPr>
        <p:blipFill>
          <a:blip r:embed="rId2"/>
          <a:stretch>
            <a:fillRect/>
          </a:stretch>
        </p:blipFill>
        <p:spPr>
          <a:xfrm>
            <a:off x="6453234" y="2649912"/>
            <a:ext cx="3045608" cy="3873718"/>
          </a:xfrm>
          <a:prstGeom prst="rect">
            <a:avLst/>
          </a:prstGeom>
        </p:spPr>
      </p:pic>
      <p:sp>
        <p:nvSpPr>
          <p:cNvPr id="2" name="Ορθογώνιο 1"/>
          <p:cNvSpPr/>
          <p:nvPr/>
        </p:nvSpPr>
        <p:spPr>
          <a:xfrm>
            <a:off x="1978924" y="6176963"/>
            <a:ext cx="4326341" cy="430887"/>
          </a:xfrm>
          <a:prstGeom prst="rect">
            <a:avLst/>
          </a:prstGeom>
        </p:spPr>
        <p:txBody>
          <a:bodyPr wrap="square">
            <a:spAutoFit/>
          </a:bodyPr>
          <a:lstStyle/>
          <a:p>
            <a:pPr lvl="0" fontAlgn="base">
              <a:spcBef>
                <a:spcPct val="0"/>
              </a:spcBef>
              <a:spcAft>
                <a:spcPct val="0"/>
              </a:spcAft>
            </a:pPr>
            <a:r>
              <a:rPr lang="el-GR" sz="2200" dirty="0" smtClean="0">
                <a:latin typeface="Calibri" pitchFamily="34" charset="0"/>
                <a:ea typeface="Times New Roman" pitchFamily="18" charset="0"/>
                <a:cs typeface="Times New Roman" pitchFamily="18" charset="0"/>
              </a:rPr>
              <a:t>               Φυτά </a:t>
            </a:r>
            <a:r>
              <a:rPr lang="el-GR" sz="2200" dirty="0">
                <a:latin typeface="Calibri" pitchFamily="34" charset="0"/>
                <a:ea typeface="Times New Roman" pitchFamily="18" charset="0"/>
                <a:cs typeface="Times New Roman" pitchFamily="18" charset="0"/>
              </a:rPr>
              <a:t>από Ιστοκαλλιέργεια.</a:t>
            </a:r>
            <a:endParaRPr lang="el-GR" sz="2200" dirty="0">
              <a:latin typeface="Arial" pitchFamily="34" charset="0"/>
              <a:cs typeface="Arial" pitchFamily="34" charset="0"/>
            </a:endParaRPr>
          </a:p>
        </p:txBody>
      </p:sp>
    </p:spTree>
    <p:extLst>
      <p:ext uri="{BB962C8B-B14F-4D97-AF65-F5344CB8AC3E}">
        <p14:creationId xmlns:p14="http://schemas.microsoft.com/office/powerpoint/2010/main" val="378763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984738" y="212903"/>
            <a:ext cx="10163908" cy="6398912"/>
          </a:xfrm>
          <a:prstGeom prst="rect">
            <a:avLst/>
          </a:prstGeom>
        </p:spPr>
      </p:pic>
    </p:spTree>
    <p:extLst>
      <p:ext uri="{BB962C8B-B14F-4D97-AF65-F5344CB8AC3E}">
        <p14:creationId xmlns:p14="http://schemas.microsoft.com/office/powerpoint/2010/main" val="66274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a:stretch>
            <a:fillRect/>
          </a:stretch>
        </p:blipFill>
        <p:spPr bwMode="auto">
          <a:xfrm>
            <a:off x="3704493" y="257907"/>
            <a:ext cx="4747846" cy="5954225"/>
          </a:xfrm>
          <a:prstGeom prst="rect">
            <a:avLst/>
          </a:prstGeom>
          <a:noFill/>
          <a:ln w="9525">
            <a:noFill/>
            <a:miter lim="800000"/>
            <a:headEnd/>
            <a:tailEnd/>
          </a:ln>
        </p:spPr>
      </p:pic>
      <p:sp>
        <p:nvSpPr>
          <p:cNvPr id="5" name="Ορθογώνιο 4"/>
          <p:cNvSpPr/>
          <p:nvPr/>
        </p:nvSpPr>
        <p:spPr>
          <a:xfrm>
            <a:off x="3880338" y="6212131"/>
            <a:ext cx="4360985" cy="430887"/>
          </a:xfrm>
          <a:prstGeom prst="rect">
            <a:avLst/>
          </a:prstGeom>
        </p:spPr>
        <p:txBody>
          <a:bodyPr wrap="square">
            <a:spAutoFit/>
          </a:bodyPr>
          <a:lstStyle/>
          <a:p>
            <a:pPr lvl="0" fontAlgn="base">
              <a:spcBef>
                <a:spcPct val="0"/>
              </a:spcBef>
              <a:spcAft>
                <a:spcPct val="0"/>
              </a:spcAft>
            </a:pPr>
            <a:r>
              <a:rPr kumimoji="0" lang="el-GR" sz="2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Νέα φυτά από Ιστοκαλλιέργεια.</a:t>
            </a:r>
            <a:endParaRPr kumimoji="0" lang="el-GR" sz="2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8603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363415"/>
            <a:ext cx="10515600" cy="5813548"/>
          </a:xfrm>
        </p:spPr>
        <p:txBody>
          <a:bodyPr>
            <a:normAutofit lnSpcReduction="10000"/>
          </a:bodyPr>
          <a:lstStyle/>
          <a:p>
            <a:pPr marL="0" indent="0">
              <a:buNone/>
            </a:pPr>
            <a:r>
              <a:rPr lang="el-GR" dirty="0" smtClean="0"/>
              <a:t>  </a:t>
            </a:r>
            <a:r>
              <a:rPr lang="el-GR" b="1" dirty="0" smtClean="0"/>
              <a:t>Εμβολιασμός καρποφόρων δένδρων</a:t>
            </a:r>
          </a:p>
          <a:p>
            <a:pPr marL="0" indent="0" algn="just">
              <a:buNone/>
            </a:pPr>
            <a:r>
              <a:rPr lang="el-GR" dirty="0"/>
              <a:t> </a:t>
            </a:r>
            <a:r>
              <a:rPr lang="el-GR" dirty="0" smtClean="0"/>
              <a:t> Εμβολιασμός είναι η τοποθέτηση ενός φυτικού τμήματος (εμβόλιο) σε ένα άλλο φυτό (υποκείμενο) κατά τρόπο ώστε να ζήσουν ενωμένα σχηματίζοντας ένα νέο φυτό το οποίο συνδυάζει τους χαρακτήρες και των δύο δηλ. εμβολίου και υποκειμένου, δισυπόστατο φυτό και όχι μόνο το εμβολιασμένο. Το υποκείμενο συνίσταται από τις ρίζες και το κατώτερο τμήμα του κορμού, ενώ το εμβόλιο από το ανώτερο τμήμα του κορμού  και την κόμη του δένδρου. </a:t>
            </a:r>
          </a:p>
          <a:p>
            <a:pPr marL="0" indent="0" algn="just">
              <a:buNone/>
            </a:pPr>
            <a:r>
              <a:rPr lang="el-GR" dirty="0"/>
              <a:t> </a:t>
            </a:r>
            <a:r>
              <a:rPr lang="el-GR" dirty="0" smtClean="0"/>
              <a:t> Εάν το εμβόλιο είναι ένας οφθαλμός με ένα τμήμα φλοιού ο εμβο-λιασμός ονομάζεται ενοφθαλμισμός, ενώ αν είναι τμήμα βλαστού με δύο ή περισσότερους οφθαλμούς ο εμβολιασμός λέγεται εγκεντρι-σμός.</a:t>
            </a:r>
          </a:p>
          <a:p>
            <a:pPr marL="0" indent="0" algn="just">
              <a:buNone/>
            </a:pPr>
            <a:r>
              <a:rPr lang="el-GR" dirty="0"/>
              <a:t> </a:t>
            </a:r>
            <a:r>
              <a:rPr lang="el-GR" dirty="0" smtClean="0"/>
              <a:t>  Ο εμβολιασμός είναι τρόπος αγενούς πολλαπλασιασμού των </a:t>
            </a:r>
            <a:r>
              <a:rPr lang="el-GR" dirty="0" err="1" smtClean="0"/>
              <a:t>καρπο</a:t>
            </a:r>
            <a:r>
              <a:rPr lang="el-GR" dirty="0" smtClean="0"/>
              <a:t>-φόρων δένδρων.</a:t>
            </a:r>
            <a:endParaRPr lang="el-GR" dirty="0"/>
          </a:p>
        </p:txBody>
      </p:sp>
    </p:spTree>
    <p:extLst>
      <p:ext uri="{BB962C8B-B14F-4D97-AF65-F5344CB8AC3E}">
        <p14:creationId xmlns:p14="http://schemas.microsoft.com/office/powerpoint/2010/main" val="366839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199" y="621323"/>
            <a:ext cx="10639097" cy="5555640"/>
          </a:xfrm>
        </p:spPr>
        <p:txBody>
          <a:bodyPr/>
          <a:lstStyle/>
          <a:p>
            <a:pPr marL="0" indent="0">
              <a:buNone/>
            </a:pPr>
            <a:r>
              <a:rPr lang="el-GR" dirty="0" smtClean="0"/>
              <a:t>  Με την τεχνική του εμβολιασμού είναι δυνατόν:</a:t>
            </a:r>
          </a:p>
          <a:p>
            <a:pPr algn="just">
              <a:buFont typeface="Wingdings" panose="05000000000000000000" pitchFamily="2" charset="2"/>
              <a:buChar char="Ø"/>
            </a:pPr>
            <a:r>
              <a:rPr lang="el-GR" dirty="0"/>
              <a:t> </a:t>
            </a:r>
            <a:r>
              <a:rPr lang="el-GR" dirty="0" smtClean="0"/>
              <a:t>να πολλαπλασιασθούν τα φυτά αυτά τα οποία πολλαπλασιάζονται δύσκολα ή και καθόλου</a:t>
            </a:r>
            <a:r>
              <a:rPr lang="en-US" dirty="0" smtClean="0"/>
              <a:t> </a:t>
            </a:r>
            <a:r>
              <a:rPr lang="el-GR" dirty="0" smtClean="0"/>
              <a:t>με αγενή πολλαπλασιασμό π.χ. μοσχεύματα, καταβολάδες ή παραφυάδες,</a:t>
            </a:r>
          </a:p>
          <a:p>
            <a:pPr algn="just">
              <a:buFont typeface="Wingdings" panose="05000000000000000000" pitchFamily="2" charset="2"/>
              <a:buChar char="Ø"/>
            </a:pPr>
            <a:r>
              <a:rPr lang="el-GR" dirty="0"/>
              <a:t> </a:t>
            </a:r>
            <a:r>
              <a:rPr lang="el-GR" dirty="0" smtClean="0"/>
              <a:t>να αντικαταστήσουμε κάποια ποικιλία, είτε γιατί δεν παρουσιάζει εμπορικό ενδιαφέρον, είτε γιατί δεν είναι ο κατάλληλος επικονιαστής, είτε για κάποιον άλλο λόγο, σε συντομότερο χρονικό διάστημα από το να φυτέψουμε νέα δένδρα.</a:t>
            </a:r>
          </a:p>
          <a:p>
            <a:pPr marL="0" indent="0" algn="just">
              <a:buNone/>
            </a:pPr>
            <a:r>
              <a:rPr lang="el-GR" dirty="0"/>
              <a:t> </a:t>
            </a:r>
            <a:r>
              <a:rPr lang="el-GR" dirty="0" smtClean="0"/>
              <a:t>  Τα υποκείμενα μπορεί να είναι κλωνικά ή και σπορόφυτα. Τα κλωνικά υποκείμενα, αντίθετα από τα σπορόφυτα, επειδή πολλαπλασιάζονται αγενώς από το μητρικό φυτό, έχουν όλα τον ίδιο γονότυπο (αναμεταξύ τους και με το μητρικό φυτό) με αποτέλεσμα να εξασφαλίζουν ομοιόμορφη ανάπτυξη στην ποικιλία του εμβολίου.</a:t>
            </a:r>
            <a:endParaRPr lang="el-GR" dirty="0"/>
          </a:p>
        </p:txBody>
      </p:sp>
    </p:spTree>
    <p:extLst>
      <p:ext uri="{BB962C8B-B14F-4D97-AF65-F5344CB8AC3E}">
        <p14:creationId xmlns:p14="http://schemas.microsoft.com/office/powerpoint/2010/main" val="9772093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1524</Words>
  <Application>Microsoft Office PowerPoint</Application>
  <PresentationFormat>Ευρεία οθόνη</PresentationFormat>
  <Paragraphs>47</Paragraphs>
  <Slides>19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Calibri</vt:lpstr>
      <vt:lpstr>Calibri Light</vt:lpstr>
      <vt:lpstr>Times New Roman</vt:lpstr>
      <vt:lpstr>Wingdings</vt:lpstr>
      <vt:lpstr>Θέμα του Office</vt:lpstr>
      <vt:lpstr>Ιστοκαλλιέργεια και Εμβολιασμός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30693</dc:creator>
  <cp:lastModifiedBy>30693</cp:lastModifiedBy>
  <cp:revision>50</cp:revision>
  <dcterms:created xsi:type="dcterms:W3CDTF">2021-04-13T07:59:26Z</dcterms:created>
  <dcterms:modified xsi:type="dcterms:W3CDTF">2021-06-04T08:54:14Z</dcterms:modified>
</cp:coreProperties>
</file>