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57" r:id="rId3"/>
    <p:sldId id="275" r:id="rId4"/>
    <p:sldId id="258" r:id="rId5"/>
    <p:sldId id="269" r:id="rId6"/>
    <p:sldId id="261" r:id="rId7"/>
    <p:sldId id="273" r:id="rId8"/>
    <p:sldId id="270" r:id="rId9"/>
    <p:sldId id="271" r:id="rId10"/>
    <p:sldId id="267" r:id="rId11"/>
    <p:sldId id="274" r:id="rId12"/>
    <p:sldId id="268" r:id="rId13"/>
    <p:sldId id="276" r:id="rId14"/>
    <p:sldId id="277" r:id="rId15"/>
    <p:sldId id="278" r:id="rId16"/>
    <p:sldId id="279"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C5FF8-09B8-460F-A2A9-0492E7E75B79}" type="datetimeFigureOut">
              <a:rPr lang="el-GR" smtClean="0"/>
              <a:t>25/5/2022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4D4A-57A4-4BB1-BFB8-B0B2B147F2B1}" type="slidenum">
              <a:rPr lang="el-GR" smtClean="0"/>
              <a:t>‹#›</a:t>
            </a:fld>
            <a:endParaRPr lang="el-GR"/>
          </a:p>
        </p:txBody>
      </p:sp>
    </p:spTree>
    <p:extLst>
      <p:ext uri="{BB962C8B-B14F-4D97-AF65-F5344CB8AC3E}">
        <p14:creationId xmlns:p14="http://schemas.microsoft.com/office/powerpoint/2010/main" val="294296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κύπελλο</a:t>
            </a:r>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6</a:t>
            </a:fld>
            <a:endParaRPr lang="el-GR"/>
          </a:p>
        </p:txBody>
      </p:sp>
    </p:spTree>
    <p:extLst>
      <p:ext uri="{BB962C8B-B14F-4D97-AF65-F5344CB8AC3E}">
        <p14:creationId xmlns:p14="http://schemas.microsoft.com/office/powerpoint/2010/main" val="27834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10</a:t>
            </a:fld>
            <a:endParaRPr lang="el-GR"/>
          </a:p>
        </p:txBody>
      </p:sp>
    </p:spTree>
    <p:extLst>
      <p:ext uri="{BB962C8B-B14F-4D97-AF65-F5344CB8AC3E}">
        <p14:creationId xmlns:p14="http://schemas.microsoft.com/office/powerpoint/2010/main" val="277110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11</a:t>
            </a:fld>
            <a:endParaRPr lang="el-GR"/>
          </a:p>
        </p:txBody>
      </p:sp>
    </p:spTree>
    <p:extLst>
      <p:ext uri="{BB962C8B-B14F-4D97-AF65-F5344CB8AC3E}">
        <p14:creationId xmlns:p14="http://schemas.microsoft.com/office/powerpoint/2010/main" val="148448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13</a:t>
            </a:fld>
            <a:endParaRPr lang="el-GR"/>
          </a:p>
        </p:txBody>
      </p:sp>
    </p:spTree>
    <p:extLst>
      <p:ext uri="{BB962C8B-B14F-4D97-AF65-F5344CB8AC3E}">
        <p14:creationId xmlns:p14="http://schemas.microsoft.com/office/powerpoint/2010/main" val="106210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14</a:t>
            </a:fld>
            <a:endParaRPr lang="el-GR"/>
          </a:p>
        </p:txBody>
      </p:sp>
    </p:spTree>
    <p:extLst>
      <p:ext uri="{BB962C8B-B14F-4D97-AF65-F5344CB8AC3E}">
        <p14:creationId xmlns:p14="http://schemas.microsoft.com/office/powerpoint/2010/main" val="47631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ΕΓΧΑΡΑΞΗ ΤΟΥ ΚΟΡΜΟΥ ΓΙΑ</a:t>
            </a:r>
            <a:r>
              <a:rPr lang="el-GR" baseline="0" dirty="0" smtClean="0"/>
              <a:t> ΔΗΜΙΟΥΡΓΙΑ ΜΕΛΛΟΝΤΙΚΟΥ ΒΡΑΧΙΟΝΑ ΕΛΑΙΟΔΕΝΔΡΟΥ</a:t>
            </a:r>
            <a:endParaRPr lang="el-GR" dirty="0"/>
          </a:p>
        </p:txBody>
      </p:sp>
      <p:sp>
        <p:nvSpPr>
          <p:cNvPr id="4" name="Θέση αριθμού διαφάνειας 3"/>
          <p:cNvSpPr>
            <a:spLocks noGrp="1"/>
          </p:cNvSpPr>
          <p:nvPr>
            <p:ph type="sldNum" sz="quarter" idx="10"/>
          </p:nvPr>
        </p:nvSpPr>
        <p:spPr/>
        <p:txBody>
          <a:bodyPr/>
          <a:lstStyle/>
          <a:p>
            <a:fld id="{92144D4A-57A4-4BB1-BFB8-B0B2B147F2B1}" type="slidenum">
              <a:rPr lang="el-GR" smtClean="0"/>
              <a:t>15</a:t>
            </a:fld>
            <a:endParaRPr lang="el-GR"/>
          </a:p>
        </p:txBody>
      </p:sp>
    </p:spTree>
    <p:extLst>
      <p:ext uri="{BB962C8B-B14F-4D97-AF65-F5344CB8AC3E}">
        <p14:creationId xmlns:p14="http://schemas.microsoft.com/office/powerpoint/2010/main" val="78670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C35667F-C376-4517-90E8-6DC9BBC1A5B2}" type="datetimeFigureOut">
              <a:rPr lang="el-GR" smtClean="0"/>
              <a:t>25/5/2022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21681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35667F-C376-4517-90E8-6DC9BBC1A5B2}" type="datetimeFigureOut">
              <a:rPr lang="el-GR" smtClean="0"/>
              <a:t>25/5/2022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26238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35667F-C376-4517-90E8-6DC9BBC1A5B2}" type="datetimeFigureOut">
              <a:rPr lang="el-GR" smtClean="0"/>
              <a:t>25/5/2022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161246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35667F-C376-4517-90E8-6DC9BBC1A5B2}" type="datetimeFigureOut">
              <a:rPr lang="el-GR" smtClean="0"/>
              <a:t>25/5/2022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52652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C35667F-C376-4517-90E8-6DC9BBC1A5B2}" type="datetimeFigureOut">
              <a:rPr lang="el-GR" smtClean="0"/>
              <a:t>25/5/2022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421087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C35667F-C376-4517-90E8-6DC9BBC1A5B2}" type="datetimeFigureOut">
              <a:rPr lang="el-GR" smtClean="0"/>
              <a:t>25/5/2022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0189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C35667F-C376-4517-90E8-6DC9BBC1A5B2}" type="datetimeFigureOut">
              <a:rPr lang="el-GR" smtClean="0"/>
              <a:t>25/5/2022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84534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C35667F-C376-4517-90E8-6DC9BBC1A5B2}" type="datetimeFigureOut">
              <a:rPr lang="el-GR" smtClean="0"/>
              <a:t>25/5/2022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963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C35667F-C376-4517-90E8-6DC9BBC1A5B2}" type="datetimeFigureOut">
              <a:rPr lang="el-GR" smtClean="0"/>
              <a:t>25/5/2022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01989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C35667F-C376-4517-90E8-6DC9BBC1A5B2}" type="datetimeFigureOut">
              <a:rPr lang="el-GR" smtClean="0"/>
              <a:t>25/5/2022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199477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C35667F-C376-4517-90E8-6DC9BBC1A5B2}" type="datetimeFigureOut">
              <a:rPr lang="el-GR" smtClean="0"/>
              <a:t>25/5/2022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4AC8D83-02D9-4DF4-A59E-1F2F58EE3A16}" type="slidenum">
              <a:rPr lang="el-GR" smtClean="0"/>
              <a:t>‹#›</a:t>
            </a:fld>
            <a:endParaRPr lang="el-GR"/>
          </a:p>
        </p:txBody>
      </p:sp>
    </p:spTree>
    <p:extLst>
      <p:ext uri="{BB962C8B-B14F-4D97-AF65-F5344CB8AC3E}">
        <p14:creationId xmlns:p14="http://schemas.microsoft.com/office/powerpoint/2010/main" val="384780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5667F-C376-4517-90E8-6DC9BBC1A5B2}" type="datetimeFigureOut">
              <a:rPr lang="el-GR" smtClean="0"/>
              <a:t>25/5/2022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C8D83-02D9-4DF4-A59E-1F2F58EE3A16}" type="slidenum">
              <a:rPr lang="el-GR" smtClean="0"/>
              <a:t>‹#›</a:t>
            </a:fld>
            <a:endParaRPr lang="el-GR"/>
          </a:p>
        </p:txBody>
      </p:sp>
    </p:spTree>
    <p:extLst>
      <p:ext uri="{BB962C8B-B14F-4D97-AF65-F5344CB8AC3E}">
        <p14:creationId xmlns:p14="http://schemas.microsoft.com/office/powerpoint/2010/main" val="127283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itoriasavaidi.gr/uploads/articles/images/9b09545aea74d934e65245a184ae7cf6_12.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ΚΛΑΔΕΜΑ ΔΕΝΔΡΩΝ</a:t>
            </a:r>
            <a:endParaRPr lang="el-GR" dirty="0"/>
          </a:p>
        </p:txBody>
      </p:sp>
    </p:spTree>
    <p:extLst>
      <p:ext uri="{BB962C8B-B14F-4D97-AF65-F5344CB8AC3E}">
        <p14:creationId xmlns:p14="http://schemas.microsoft.com/office/powerpoint/2010/main" val="271498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696688" y="348344"/>
            <a:ext cx="4781004" cy="6270170"/>
          </a:xfrm>
          <a:prstGeom prst="rect">
            <a:avLst/>
          </a:prstGeom>
        </p:spPr>
      </p:pic>
      <p:sp>
        <p:nvSpPr>
          <p:cNvPr id="3" name="Ορθογώνιο 2"/>
          <p:cNvSpPr/>
          <p:nvPr/>
        </p:nvSpPr>
        <p:spPr>
          <a:xfrm>
            <a:off x="4354152" y="0"/>
            <a:ext cx="1637692" cy="461665"/>
          </a:xfrm>
          <a:prstGeom prst="rect">
            <a:avLst/>
          </a:prstGeom>
        </p:spPr>
        <p:txBody>
          <a:bodyPr wrap="none">
            <a:spAutoFit/>
          </a:bodyPr>
          <a:lstStyle/>
          <a:p>
            <a:r>
              <a:rPr lang="el-GR" sz="2400" b="1" cap="all" dirty="0" err="1" smtClean="0"/>
              <a:t>παλμΕττα</a:t>
            </a:r>
            <a:endParaRPr lang="el-GR" sz="2400" b="1" cap="all" dirty="0"/>
          </a:p>
        </p:txBody>
      </p:sp>
      <p:pic>
        <p:nvPicPr>
          <p:cNvPr id="4" name="Εικόνα 3"/>
          <p:cNvPicPr>
            <a:picLocks noChangeAspect="1"/>
          </p:cNvPicPr>
          <p:nvPr/>
        </p:nvPicPr>
        <p:blipFill rotWithShape="1">
          <a:blip r:embed="rId4"/>
          <a:srcRect l="5172" t="9484" r="16812" b="11281"/>
          <a:stretch/>
        </p:blipFill>
        <p:spPr>
          <a:xfrm>
            <a:off x="5599611" y="348344"/>
            <a:ext cx="6592390" cy="6418216"/>
          </a:xfrm>
          <a:prstGeom prst="rect">
            <a:avLst/>
          </a:prstGeom>
        </p:spPr>
      </p:pic>
    </p:spTree>
    <p:extLst>
      <p:ext uri="{BB962C8B-B14F-4D97-AF65-F5344CB8AC3E}">
        <p14:creationId xmlns:p14="http://schemas.microsoft.com/office/powerpoint/2010/main" val="39514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966651" y="1097281"/>
            <a:ext cx="10502538" cy="5416732"/>
          </a:xfrm>
          <a:prstGeom prst="rect">
            <a:avLst/>
          </a:prstGeom>
        </p:spPr>
      </p:pic>
      <p:sp>
        <p:nvSpPr>
          <p:cNvPr id="3" name="Ορθογώνιο 2"/>
          <p:cNvSpPr/>
          <p:nvPr/>
        </p:nvSpPr>
        <p:spPr>
          <a:xfrm>
            <a:off x="1358538" y="370505"/>
            <a:ext cx="6235336" cy="584775"/>
          </a:xfrm>
          <a:prstGeom prst="rect">
            <a:avLst/>
          </a:prstGeom>
        </p:spPr>
        <p:txBody>
          <a:bodyPr wrap="square">
            <a:spAutoFit/>
          </a:bodyPr>
          <a:lstStyle/>
          <a:p>
            <a:pPr algn="ctr"/>
            <a:r>
              <a:rPr lang="el-GR" sz="3200" b="1" cap="all" dirty="0" err="1" smtClean="0"/>
              <a:t>ΜονΟκλωνο</a:t>
            </a:r>
            <a:r>
              <a:rPr lang="el-GR" sz="3200" b="1" cap="all" dirty="0" smtClean="0"/>
              <a:t> </a:t>
            </a:r>
            <a:r>
              <a:rPr lang="el-GR" sz="3200" b="1" cap="all" dirty="0" err="1" smtClean="0"/>
              <a:t>γραμμικΟ</a:t>
            </a:r>
            <a:endParaRPr lang="el-GR" sz="3200" b="1" cap="all" dirty="0"/>
          </a:p>
        </p:txBody>
      </p:sp>
    </p:spTree>
    <p:extLst>
      <p:ext uri="{BB962C8B-B14F-4D97-AF65-F5344CB8AC3E}">
        <p14:creationId xmlns:p14="http://schemas.microsoft.com/office/powerpoint/2010/main" val="303410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2880" y="738447"/>
            <a:ext cx="11913325" cy="6832640"/>
          </a:xfrm>
          <a:prstGeom prst="rect">
            <a:avLst/>
          </a:prstGeom>
        </p:spPr>
        <p:txBody>
          <a:bodyPr wrap="square">
            <a:spAutoFit/>
          </a:bodyPr>
          <a:lstStyle/>
          <a:p>
            <a:pPr lvl="0" algn="ctr" eaLnBrk="0" fontAlgn="base" hangingPunct="0">
              <a:spcBef>
                <a:spcPct val="0"/>
              </a:spcBef>
              <a:spcAft>
                <a:spcPct val="0"/>
              </a:spcAft>
            </a:pPr>
            <a:r>
              <a:rPr lang="el-GR" altLang="el-GR" sz="2400" b="1" dirty="0">
                <a:solidFill>
                  <a:srgbClr val="7A654A"/>
                </a:solidFill>
                <a:latin typeface="Trebuchet MS" panose="020B0603020202020204" pitchFamily="34" charset="0"/>
              </a:rPr>
              <a:t>ΚΛΑΔΕΜΑ ΚΑΡΠΟΦΟΡΙΑΣ ΚΑΡΠΟΦΟΡΩΝ (5ο ΕΤΟΣ ΚΑΙ ΜΕΤΑ)</a:t>
            </a:r>
            <a:endParaRPr lang="el-GR" altLang="el-GR" sz="2400" dirty="0"/>
          </a:p>
          <a:p>
            <a:pPr lvl="0" algn="ctr" eaLnBrk="0" fontAlgn="base" hangingPunct="0">
              <a:spcBef>
                <a:spcPct val="0"/>
              </a:spcBef>
              <a:spcAft>
                <a:spcPct val="0"/>
              </a:spcAft>
            </a:pPr>
            <a:r>
              <a:rPr lang="el-GR" altLang="el-GR" sz="2400" b="1" dirty="0">
                <a:solidFill>
                  <a:srgbClr val="7A654A"/>
                </a:solidFill>
                <a:latin typeface="Trebuchet MS" panose="020B0603020202020204" pitchFamily="34" charset="0"/>
              </a:rPr>
              <a:t> </a:t>
            </a:r>
            <a:endParaRPr lang="el-GR" altLang="el-GR" sz="2400" dirty="0"/>
          </a:p>
          <a:p>
            <a:pPr lvl="0" algn="ctr" eaLnBrk="0" fontAlgn="base" hangingPunct="0">
              <a:spcBef>
                <a:spcPct val="0"/>
              </a:spcBef>
              <a:spcAft>
                <a:spcPct val="0"/>
              </a:spcAft>
            </a:pPr>
            <a:r>
              <a:rPr lang="el-GR" altLang="el-GR" sz="2400" dirty="0" smtClean="0">
                <a:solidFill>
                  <a:srgbClr val="7A654A"/>
                </a:solidFill>
                <a:latin typeface="Trebuchet MS" panose="020B0603020202020204" pitchFamily="34" charset="0"/>
              </a:rPr>
              <a:t>Σκοπός είναι:</a:t>
            </a:r>
          </a:p>
          <a:p>
            <a:pPr lvl="0" algn="ctr" eaLnBrk="0" fontAlgn="base" hangingPunct="0">
              <a:spcBef>
                <a:spcPct val="0"/>
              </a:spcBef>
              <a:spcAft>
                <a:spcPct val="0"/>
              </a:spcAft>
            </a:pPr>
            <a:endParaRPr lang="en-US" altLang="el-GR" sz="2400" dirty="0" smtClean="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l-GR" altLang="el-GR" sz="2400" dirty="0" smtClean="0">
                <a:solidFill>
                  <a:srgbClr val="7A654A"/>
                </a:solidFill>
                <a:latin typeface="Trebuchet MS" panose="020B0603020202020204" pitchFamily="34" charset="0"/>
              </a:rPr>
              <a:t>διατήρηση </a:t>
            </a:r>
            <a:r>
              <a:rPr lang="el-GR" altLang="el-GR" sz="2400" dirty="0">
                <a:solidFill>
                  <a:srgbClr val="7A654A"/>
                </a:solidFill>
                <a:latin typeface="Trebuchet MS" panose="020B0603020202020204" pitchFamily="34" charset="0"/>
              </a:rPr>
              <a:t>του σχήματος και ενός σωστού μεγέθους, </a:t>
            </a:r>
            <a:endParaRPr lang="en-US" altLang="el-GR" sz="2400" dirty="0" smtClean="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l-GR" altLang="el-GR" sz="2400" dirty="0" smtClean="0">
                <a:solidFill>
                  <a:srgbClr val="7A654A"/>
                </a:solidFill>
                <a:latin typeface="Trebuchet MS" panose="020B0603020202020204" pitchFamily="34" charset="0"/>
              </a:rPr>
              <a:t>καλή </a:t>
            </a:r>
            <a:r>
              <a:rPr lang="el-GR" altLang="el-GR" sz="2400" dirty="0">
                <a:solidFill>
                  <a:srgbClr val="7A654A"/>
                </a:solidFill>
                <a:latin typeface="Trebuchet MS" panose="020B0603020202020204" pitchFamily="34" charset="0"/>
              </a:rPr>
              <a:t>ισορροπία μεταξύ βλάστησης και καρποφορίας όπως επίσης και </a:t>
            </a:r>
            <a:endParaRPr lang="en-US" altLang="el-GR" sz="2400" dirty="0" smtClean="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l-GR" altLang="el-GR" sz="2400" dirty="0" smtClean="0">
                <a:solidFill>
                  <a:srgbClr val="7A654A"/>
                </a:solidFill>
                <a:latin typeface="Trebuchet MS" panose="020B0603020202020204" pitchFamily="34" charset="0"/>
              </a:rPr>
              <a:t>ο </a:t>
            </a:r>
            <a:r>
              <a:rPr lang="el-GR" altLang="el-GR" sz="2400" dirty="0">
                <a:solidFill>
                  <a:srgbClr val="7A654A"/>
                </a:solidFill>
                <a:latin typeface="Trebuchet MS" panose="020B0603020202020204" pitchFamily="34" charset="0"/>
              </a:rPr>
              <a:t>καλός αερισμός και φωτισμός του δέντρου. </a:t>
            </a:r>
            <a:endParaRPr lang="el-GR" altLang="el-GR" sz="2400" dirty="0" smtClean="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Arial" panose="020B0604020202020204" pitchFamily="34" charset="0"/>
              <a:buChar char="•"/>
            </a:pPr>
            <a:endParaRPr lang="el-GR" sz="2400" dirty="0">
              <a:solidFill>
                <a:srgbClr val="7A654A"/>
              </a:solidFill>
              <a:latin typeface="Trebuchet MS" panose="020B0603020202020204" pitchFamily="34" charset="0"/>
            </a:endParaRPr>
          </a:p>
          <a:p>
            <a:pPr lvl="0" algn="ctr" eaLnBrk="0" fontAlgn="base" hangingPunct="0">
              <a:spcBef>
                <a:spcPct val="0"/>
              </a:spcBef>
              <a:spcAft>
                <a:spcPct val="0"/>
              </a:spcAft>
            </a:pPr>
            <a:r>
              <a:rPr lang="el-GR" altLang="el-GR" sz="2400" b="1" dirty="0" smtClean="0">
                <a:solidFill>
                  <a:srgbClr val="7A654A"/>
                </a:solidFill>
                <a:latin typeface="Trebuchet MS" panose="020B0603020202020204" pitchFamily="34" charset="0"/>
              </a:rPr>
              <a:t>Διαδικασία</a:t>
            </a:r>
            <a:endParaRPr lang="el-GR" altLang="el-GR" sz="2400" b="1" dirty="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el-GR" altLang="el-GR" sz="2400" dirty="0">
                <a:solidFill>
                  <a:srgbClr val="7A654A"/>
                </a:solidFill>
                <a:latin typeface="Trebuchet MS" panose="020B0603020202020204" pitchFamily="34" charset="0"/>
              </a:rPr>
              <a:t> Αφαιρούμε τους αδύνατους και πλεονάζοντες </a:t>
            </a:r>
            <a:r>
              <a:rPr lang="el-GR" altLang="el-GR" sz="2400" dirty="0" smtClean="0">
                <a:solidFill>
                  <a:srgbClr val="7A654A"/>
                </a:solidFill>
                <a:latin typeface="Trebuchet MS" panose="020B0603020202020204" pitchFamily="34" charset="0"/>
              </a:rPr>
              <a:t>και ζωηρούς κλάδους .</a:t>
            </a:r>
            <a:endParaRPr lang="el-GR" altLang="el-GR" sz="2400" dirty="0">
              <a:solidFill>
                <a:srgbClr val="7A654A"/>
              </a:solidFill>
              <a:latin typeface="Trebuchet MS" panose="020B0603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el-GR" altLang="el-GR" sz="2400" dirty="0">
                <a:solidFill>
                  <a:srgbClr val="7A654A"/>
                </a:solidFill>
                <a:latin typeface="Trebuchet MS" panose="020B0603020202020204" pitchFamily="34" charset="0"/>
              </a:rPr>
              <a:t> Καθαρίζουμε το εσωτερικό του δέντρου ώστε να έχουμε επαρκή φωτισμό και αερισμό</a:t>
            </a:r>
          </a:p>
          <a:p>
            <a:pPr marL="285750" lvl="0" indent="-285750" eaLnBrk="0" fontAlgn="base" hangingPunct="0">
              <a:spcBef>
                <a:spcPct val="0"/>
              </a:spcBef>
              <a:spcAft>
                <a:spcPct val="0"/>
              </a:spcAft>
              <a:buFont typeface="Wingdings" panose="05000000000000000000" pitchFamily="2" charset="2"/>
              <a:buChar char="q"/>
            </a:pPr>
            <a:r>
              <a:rPr lang="el-GR" altLang="el-GR" sz="2400" dirty="0">
                <a:solidFill>
                  <a:srgbClr val="7A654A"/>
                </a:solidFill>
                <a:latin typeface="Trebuchet MS" panose="020B0603020202020204" pitchFamily="34" charset="0"/>
              </a:rPr>
              <a:t>Διατήρηση παραγωγικών μονάδων.</a:t>
            </a:r>
          </a:p>
          <a:p>
            <a:pPr marL="285750" lvl="0" indent="-285750" eaLnBrk="0" fontAlgn="base" hangingPunct="0">
              <a:spcBef>
                <a:spcPct val="0"/>
              </a:spcBef>
              <a:spcAft>
                <a:spcPct val="0"/>
              </a:spcAft>
              <a:buFont typeface="Wingdings" panose="05000000000000000000" pitchFamily="2" charset="2"/>
              <a:buChar char="q"/>
            </a:pPr>
            <a:r>
              <a:rPr lang="el-GR" altLang="el-GR" sz="2400" dirty="0" smtClean="0">
                <a:solidFill>
                  <a:srgbClr val="7A654A"/>
                </a:solidFill>
                <a:latin typeface="Trebuchet MS" panose="020B0603020202020204" pitchFamily="34" charset="0"/>
              </a:rPr>
              <a:t>Κλάδεμα </a:t>
            </a:r>
            <a:r>
              <a:rPr lang="el-GR" altLang="el-GR" sz="2400" dirty="0">
                <a:solidFill>
                  <a:srgbClr val="7A654A"/>
                </a:solidFill>
                <a:latin typeface="Trebuchet MS" panose="020B0603020202020204" pitchFamily="34" charset="0"/>
              </a:rPr>
              <a:t>σύμφωνα με το σχήμα του </a:t>
            </a:r>
            <a:r>
              <a:rPr lang="el-GR" altLang="el-GR" sz="2400" dirty="0" smtClean="0">
                <a:solidFill>
                  <a:srgbClr val="7A654A"/>
                </a:solidFill>
                <a:latin typeface="Trebuchet MS" panose="020B0603020202020204" pitchFamily="34" charset="0"/>
              </a:rPr>
              <a:t>δέντρου</a:t>
            </a:r>
          </a:p>
          <a:p>
            <a:pPr marL="285750" indent="-285750" eaLnBrk="0" fontAlgn="base" hangingPunct="0">
              <a:spcBef>
                <a:spcPct val="0"/>
              </a:spcBef>
              <a:spcAft>
                <a:spcPct val="0"/>
              </a:spcAft>
              <a:buFont typeface="Wingdings" panose="05000000000000000000" pitchFamily="2" charset="2"/>
              <a:buChar char="q"/>
            </a:pPr>
            <a:r>
              <a:rPr lang="el-GR" sz="2400" dirty="0">
                <a:solidFill>
                  <a:srgbClr val="7A654A"/>
                </a:solidFill>
                <a:latin typeface="Trebuchet MS" panose="020B0603020202020204" pitchFamily="34" charset="0"/>
              </a:rPr>
              <a:t>Ανανέωση κλάδων</a:t>
            </a:r>
          </a:p>
          <a:p>
            <a:pPr lvl="0" eaLnBrk="0" fontAlgn="base" hangingPunct="0">
              <a:spcBef>
                <a:spcPct val="0"/>
              </a:spcBef>
              <a:spcAft>
                <a:spcPct val="0"/>
              </a:spcAft>
            </a:pPr>
            <a:endParaRPr lang="el-GR" sz="2400" dirty="0" smtClean="0">
              <a:solidFill>
                <a:srgbClr val="7A654A"/>
              </a:solidFill>
              <a:latin typeface="Trebuchet MS" panose="020B0603020202020204" pitchFamily="34" charset="0"/>
            </a:endParaRPr>
          </a:p>
          <a:p>
            <a:pPr lvl="0" eaLnBrk="0" fontAlgn="base" hangingPunct="0">
              <a:spcBef>
                <a:spcPct val="0"/>
              </a:spcBef>
              <a:spcAft>
                <a:spcPct val="0"/>
              </a:spcAft>
            </a:pPr>
            <a:endParaRPr lang="el-GR" dirty="0"/>
          </a:p>
          <a:p>
            <a:endParaRPr lang="el-GR" dirty="0"/>
          </a:p>
          <a:p>
            <a:pPr lvl="0" algn="ctr" eaLnBrk="0" fontAlgn="base" hangingPunct="0">
              <a:spcBef>
                <a:spcPct val="0"/>
              </a:spcBef>
              <a:spcAft>
                <a:spcPct val="0"/>
              </a:spcAft>
            </a:pPr>
            <a:endParaRPr lang="el-GR" altLang="el-GR" dirty="0"/>
          </a:p>
        </p:txBody>
      </p:sp>
    </p:spTree>
    <p:extLst>
      <p:ext uri="{BB962C8B-B14F-4D97-AF65-F5344CB8AC3E}">
        <p14:creationId xmlns:p14="http://schemas.microsoft.com/office/powerpoint/2010/main" val="422814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a:srcRect t="23401" b="7529"/>
          <a:stretch/>
        </p:blipFill>
        <p:spPr>
          <a:xfrm>
            <a:off x="143372" y="1105989"/>
            <a:ext cx="11613199" cy="5399314"/>
          </a:xfrm>
          <a:prstGeom prst="rect">
            <a:avLst/>
          </a:prstGeom>
        </p:spPr>
      </p:pic>
      <p:sp>
        <p:nvSpPr>
          <p:cNvPr id="3" name="Ορθογώνιο 2"/>
          <p:cNvSpPr/>
          <p:nvPr/>
        </p:nvSpPr>
        <p:spPr>
          <a:xfrm>
            <a:off x="0" y="292967"/>
            <a:ext cx="12113623" cy="523220"/>
          </a:xfrm>
          <a:prstGeom prst="rect">
            <a:avLst/>
          </a:prstGeom>
        </p:spPr>
        <p:txBody>
          <a:bodyPr wrap="square">
            <a:spAutoFit/>
          </a:bodyPr>
          <a:lstStyle/>
          <a:p>
            <a:pPr algn="ctr"/>
            <a:r>
              <a:rPr lang="el-GR" sz="2800" b="1" dirty="0"/>
              <a:t>ΚΛΑΔΕΜΑ  ΜΕ ΑΡΑΙΩΣΗ ΚΛΑΔΩΝ ΑΝΑΛΟΓΑ ΜΕ ΤΗ ΖΩΗΡΟΤΗΤΑ ΤΟΥ ΔΕΝΔΡΟΥ</a:t>
            </a:r>
            <a:endParaRPr lang="el-GR" sz="2800" b="1" dirty="0"/>
          </a:p>
        </p:txBody>
      </p:sp>
    </p:spTree>
    <p:extLst>
      <p:ext uri="{BB962C8B-B14F-4D97-AF65-F5344CB8AC3E}">
        <p14:creationId xmlns:p14="http://schemas.microsoft.com/office/powerpoint/2010/main" val="318237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a:srcRect l="8691" t="13111" r="3326" b="6053"/>
          <a:stretch/>
        </p:blipFill>
        <p:spPr>
          <a:xfrm>
            <a:off x="156754" y="896983"/>
            <a:ext cx="11678194" cy="5677988"/>
          </a:xfrm>
          <a:prstGeom prst="rect">
            <a:avLst/>
          </a:prstGeom>
        </p:spPr>
      </p:pic>
      <p:sp>
        <p:nvSpPr>
          <p:cNvPr id="3" name="Ορθογώνιο 2"/>
          <p:cNvSpPr/>
          <p:nvPr/>
        </p:nvSpPr>
        <p:spPr>
          <a:xfrm>
            <a:off x="452846" y="162337"/>
            <a:ext cx="11382102" cy="461665"/>
          </a:xfrm>
          <a:prstGeom prst="rect">
            <a:avLst/>
          </a:prstGeom>
        </p:spPr>
        <p:txBody>
          <a:bodyPr wrap="square">
            <a:spAutoFit/>
          </a:bodyPr>
          <a:lstStyle/>
          <a:p>
            <a:r>
              <a:rPr lang="el-GR" sz="2400" b="1" dirty="0" smtClean="0"/>
              <a:t>ΔΙΑΦΟΡΑ ΣΤΑΔΙΑ ΣΧΗΜΑΤΙΣΜΟΥ ΚΑΙ ΑΝΑΝΕΩΣΗΣ ΠΟΔΙΑΣ ΣΕ ΕΛΑΙΟΔΕΝΔΡΑ</a:t>
            </a:r>
            <a:endParaRPr lang="el-GR" sz="2400" b="1" dirty="0"/>
          </a:p>
        </p:txBody>
      </p:sp>
    </p:spTree>
    <p:extLst>
      <p:ext uri="{BB962C8B-B14F-4D97-AF65-F5344CB8AC3E}">
        <p14:creationId xmlns:p14="http://schemas.microsoft.com/office/powerpoint/2010/main" val="203792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3"/>
          <a:srcRect t="17306" r="2086" b="8799"/>
          <a:stretch/>
        </p:blipFill>
        <p:spPr>
          <a:xfrm>
            <a:off x="357052" y="624002"/>
            <a:ext cx="11564982" cy="6090305"/>
          </a:xfrm>
          <a:prstGeom prst="rect">
            <a:avLst/>
          </a:prstGeom>
        </p:spPr>
      </p:pic>
      <p:sp>
        <p:nvSpPr>
          <p:cNvPr id="4" name="Ορθογώνιο 3"/>
          <p:cNvSpPr/>
          <p:nvPr/>
        </p:nvSpPr>
        <p:spPr>
          <a:xfrm>
            <a:off x="452846" y="162337"/>
            <a:ext cx="11382102" cy="461665"/>
          </a:xfrm>
          <a:prstGeom prst="rect">
            <a:avLst/>
          </a:prstGeom>
        </p:spPr>
        <p:txBody>
          <a:bodyPr wrap="square">
            <a:spAutoFit/>
          </a:bodyPr>
          <a:lstStyle/>
          <a:p>
            <a:r>
              <a:rPr lang="el-GR" sz="2400" b="1" dirty="0"/>
              <a:t>ΕΓΧΑΡΑΞΗ ΤΟΥ ΚΟΡΜΟΥ ΓΙΑ ΔΗΜΙΟΥΡΓΙΑ ΜΕΛΛΟΝΤΙΚΟΥ ΒΡΑΧΙΟΝΑ ΕΛΑΙΟΔΕΝΔΡΟΥ</a:t>
            </a:r>
            <a:endParaRPr lang="el-GR" sz="2400" b="1" dirty="0"/>
          </a:p>
        </p:txBody>
      </p:sp>
    </p:spTree>
    <p:extLst>
      <p:ext uri="{BB962C8B-B14F-4D97-AF65-F5344CB8AC3E}">
        <p14:creationId xmlns:p14="http://schemas.microsoft.com/office/powerpoint/2010/main" val="145385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30926" y="156754"/>
            <a:ext cx="11617234" cy="6574972"/>
          </a:xfrm>
          <a:prstGeom prst="rect">
            <a:avLst/>
          </a:prstGeom>
        </p:spPr>
      </p:pic>
    </p:spTree>
    <p:extLst>
      <p:ext uri="{BB962C8B-B14F-4D97-AF65-F5344CB8AC3E}">
        <p14:creationId xmlns:p14="http://schemas.microsoft.com/office/powerpoint/2010/main" val="61039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5131" y="940927"/>
            <a:ext cx="11956869" cy="2585323"/>
          </a:xfrm>
          <a:prstGeom prst="rect">
            <a:avLst/>
          </a:prstGeom>
        </p:spPr>
        <p:txBody>
          <a:bodyPr wrap="square">
            <a:spAutoFit/>
          </a:bodyPr>
          <a:lstStyle/>
          <a:p>
            <a:r>
              <a:rPr lang="el-GR" dirty="0" smtClean="0"/>
              <a:t>Υπάρχουν </a:t>
            </a:r>
            <a:r>
              <a:rPr lang="el-GR" dirty="0" smtClean="0"/>
              <a:t>τρεις </a:t>
            </a:r>
            <a:r>
              <a:rPr lang="el-GR" dirty="0" smtClean="0"/>
              <a:t>κατηγορίες κλαδέματος, ανάλογα με τον σκοπό τον οποίο γίνεται.</a:t>
            </a:r>
          </a:p>
          <a:p>
            <a:endParaRPr lang="el-GR" dirty="0" smtClean="0"/>
          </a:p>
          <a:p>
            <a:r>
              <a:rPr lang="el-GR" b="1" dirty="0" smtClean="0"/>
              <a:t>Κλάδεμα μόρφωσης</a:t>
            </a:r>
            <a:r>
              <a:rPr lang="el-GR" dirty="0" smtClean="0"/>
              <a:t>. Γίνεται συνήθως στα πρώτα στάδια της ζωής του φυτού ελέγχοντας τη βλάστηση και δίνοντας το σχήμα που επιθυμούμε.</a:t>
            </a:r>
          </a:p>
          <a:p>
            <a:endParaRPr lang="el-GR" dirty="0" smtClean="0"/>
          </a:p>
          <a:p>
            <a:r>
              <a:rPr lang="el-GR" b="1" dirty="0" smtClean="0"/>
              <a:t>Κλάδεμα καρποφορίας. </a:t>
            </a:r>
            <a:r>
              <a:rPr lang="el-GR" dirty="0" smtClean="0"/>
              <a:t>Γίνεται για να ελέγχουμε την ποσότητα και την ποιότητα της καρποφορίας.</a:t>
            </a:r>
          </a:p>
          <a:p>
            <a:endParaRPr lang="el-GR" dirty="0" smtClean="0"/>
          </a:p>
          <a:p>
            <a:r>
              <a:rPr lang="el-GR" b="1" dirty="0" smtClean="0"/>
              <a:t>Κλάδεμα ανανέωσης. </a:t>
            </a:r>
            <a:r>
              <a:rPr lang="el-GR" dirty="0" smtClean="0"/>
              <a:t>Αφαιρούνται τα γερασμένα και μολυσμένα φυτικά μέρη. </a:t>
            </a:r>
          </a:p>
          <a:p>
            <a:endParaRPr lang="el-GR" dirty="0" smtClean="0"/>
          </a:p>
        </p:txBody>
      </p:sp>
    </p:spTree>
    <p:extLst>
      <p:ext uri="{BB962C8B-B14F-4D97-AF65-F5344CB8AC3E}">
        <p14:creationId xmlns:p14="http://schemas.microsoft.com/office/powerpoint/2010/main" val="45097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95795"/>
            <a:ext cx="12192000" cy="6324808"/>
          </a:xfrm>
          <a:prstGeom prst="rect">
            <a:avLst/>
          </a:prstGeom>
        </p:spPr>
        <p:txBody>
          <a:bodyPr wrap="square">
            <a:spAutoFit/>
          </a:bodyPr>
          <a:lstStyle/>
          <a:p>
            <a:pPr algn="just">
              <a:lnSpc>
                <a:spcPct val="150000"/>
              </a:lnSpc>
              <a:spcAft>
                <a:spcPts val="0"/>
              </a:spcAft>
            </a:pPr>
            <a:r>
              <a:rPr lang="el-GR" b="1" dirty="0">
                <a:cs typeface="Calibri" panose="020F0502020204030204" pitchFamily="34" charset="0"/>
              </a:rPr>
              <a:t>Το κλάδεμα </a:t>
            </a:r>
            <a:r>
              <a:rPr lang="el-GR" b="1" i="1" dirty="0">
                <a:cs typeface="Calibri" panose="020F0502020204030204" pitchFamily="34" charset="0"/>
              </a:rPr>
              <a:t>μόρφω</a:t>
            </a:r>
            <a:r>
              <a:rPr lang="el-GR" i="1" dirty="0">
                <a:cs typeface="Calibri" panose="020F0502020204030204" pitchFamily="34" charset="0"/>
              </a:rPr>
              <a:t>σης</a:t>
            </a:r>
            <a:r>
              <a:rPr lang="el-GR" dirty="0">
                <a:cs typeface="Calibri" panose="020F0502020204030204" pitchFamily="34" charset="0"/>
              </a:rPr>
              <a:t> πραγματοποιείται σε νεαρά δέντρα για διαμόρφωση σκελετού (κορμός, βραχίονες) &amp; επιθυμητού σχήματος κόμης. Σκοπός του είναι η i) εξισορρόπηση μεταξύ κόμης &amp; ριζικού συστήματος του οποίου ένα μέρος καταστράφηκε κατά την εκρίζωση-φύτευση και </a:t>
            </a:r>
            <a:r>
              <a:rPr lang="el-GR" dirty="0" err="1">
                <a:cs typeface="Calibri" panose="020F0502020204030204" pitchFamily="34" charset="0"/>
              </a:rPr>
              <a:t>ii</a:t>
            </a:r>
            <a:r>
              <a:rPr lang="el-GR" dirty="0">
                <a:cs typeface="Calibri" panose="020F0502020204030204" pitchFamily="34" charset="0"/>
              </a:rPr>
              <a:t>) η ρύθμιση ύψους κορμού. Προσοχή, ότι το κλάδεμα κατά την αρχική περίοδο νεανικότητας των δέντρων (1-3 έτη) καθυστερεί το χρόνο εισόδου στην καρποφορία, γι' αυτό πρέπει να αποφεύγεται/περιορίζεται στις αναγκαίες επεμβάσεις.</a:t>
            </a:r>
            <a:endParaRPr lang="el-GR" dirty="0"/>
          </a:p>
          <a:p>
            <a:pPr algn="just">
              <a:lnSpc>
                <a:spcPct val="150000"/>
              </a:lnSpc>
              <a:spcAft>
                <a:spcPts val="0"/>
              </a:spcAft>
            </a:pPr>
            <a:r>
              <a:rPr lang="el-GR" b="1" dirty="0">
                <a:cs typeface="Calibri" panose="020F0502020204030204" pitchFamily="34" charset="0"/>
              </a:rPr>
              <a:t>Το κλάδεμα </a:t>
            </a:r>
            <a:r>
              <a:rPr lang="el-GR" b="1" i="1" dirty="0">
                <a:cs typeface="Calibri" panose="020F0502020204030204" pitchFamily="34" charset="0"/>
              </a:rPr>
              <a:t>καρποφορίας</a:t>
            </a:r>
            <a:r>
              <a:rPr lang="el-GR" b="1" dirty="0">
                <a:cs typeface="Calibri" panose="020F0502020204030204" pitchFamily="34" charset="0"/>
              </a:rPr>
              <a:t> </a:t>
            </a:r>
            <a:r>
              <a:rPr lang="el-GR" dirty="0">
                <a:cs typeface="Calibri" panose="020F0502020204030204" pitchFamily="34" charset="0"/>
              </a:rPr>
              <a:t>πραγματοποιείται σε παραγωγικά δέντρα (ενήλικα), συνήθως κάθε χρόνο με σκοπό τη διατήρηση &amp; δημιουργία βέλτιστων  χαρακτήρων παραγωγικότητας (αριθμός καρποφόρων οργάνων, σχέση  βλάστησης/καρποφορίας </a:t>
            </a:r>
            <a:r>
              <a:rPr lang="el-GR" dirty="0" err="1">
                <a:cs typeface="Calibri" panose="020F0502020204030204" pitchFamily="34" charset="0"/>
              </a:rPr>
              <a:t>κλπ</a:t>
            </a:r>
            <a:r>
              <a:rPr lang="el-GR" dirty="0">
                <a:cs typeface="Calibri" panose="020F0502020204030204" pitchFamily="34" charset="0"/>
              </a:rPr>
              <a:t>), και διατήρηση του σχήματος. Με αυτό, βελτιώνονται οι συνθήκες φωτισμού και αερισμού του δένδρου και περιορίζεται ο κίνδυνος προσβολής από εχθρούς και ασθένειες. Περαιτέρω επεμβάσεις γίνονται στα επόμενα έτη, ανάλογα την επιλογή σχήματος μόρφωσης</a:t>
            </a:r>
            <a:endParaRPr lang="el-GR" dirty="0"/>
          </a:p>
          <a:p>
            <a:pPr algn="just">
              <a:lnSpc>
                <a:spcPct val="150000"/>
              </a:lnSpc>
              <a:spcAft>
                <a:spcPts val="0"/>
              </a:spcAft>
            </a:pPr>
            <a:r>
              <a:rPr lang="el-GR" b="1" dirty="0">
                <a:cs typeface="Calibri" panose="020F0502020204030204" pitchFamily="34" charset="0"/>
              </a:rPr>
              <a:t>Το κλάδεμα </a:t>
            </a:r>
            <a:r>
              <a:rPr lang="el-GR" b="1" i="1" dirty="0">
                <a:cs typeface="Calibri" panose="020F0502020204030204" pitchFamily="34" charset="0"/>
              </a:rPr>
              <a:t>ανανέωσης/αναγέννησης</a:t>
            </a:r>
            <a:r>
              <a:rPr lang="el-GR" b="1" dirty="0">
                <a:cs typeface="Calibri" panose="020F0502020204030204" pitchFamily="34" charset="0"/>
              </a:rPr>
              <a:t> </a:t>
            </a:r>
            <a:r>
              <a:rPr lang="el-GR" dirty="0">
                <a:cs typeface="Calibri" panose="020F0502020204030204" pitchFamily="34" charset="0"/>
              </a:rPr>
              <a:t>του δέντρου αποσκοπεί στην αντικατάσταση γέρικων μεγάλων κλάδων – βραχιόνων. Υπόψη πως στην τομή που δημιουργείται από την αφαίρεσή τους εκπτύσσονται πολλοί λαίμαργοι οι οποίοι απομακρύνονται, εκτός από αυτούς που βρίσκονται σε επιθυμητές θέσεις και οι οποίοι θα αντικαταστήσουν βραχίονες που έχουν απομακρυνθεί.</a:t>
            </a:r>
            <a:endParaRPr lang="el-GR" dirty="0"/>
          </a:p>
          <a:p>
            <a:pPr algn="just">
              <a:lnSpc>
                <a:spcPct val="150000"/>
              </a:lnSpc>
              <a:spcAft>
                <a:spcPts val="0"/>
              </a:spcAft>
            </a:pPr>
            <a:r>
              <a:rPr lang="el-GR" dirty="0">
                <a:cs typeface="Calibri" panose="020F0502020204030204" pitchFamily="34" charset="0"/>
              </a:rPr>
              <a:t>Γενικά, πρέπει οι μεγάλες τομές πρέπει να επαλείφονται με κόλλα εμβολιασμού ή/και άλλα απολυμαντικά για να προστατευτούν από τους μικροοργανισμούς και να επουλωθούν ταχύτερα ενώ τα εργαλεία πρέπει να </a:t>
            </a:r>
            <a:r>
              <a:rPr lang="el-GR" dirty="0" err="1">
                <a:cs typeface="Calibri" panose="020F0502020204030204" pitchFamily="34" charset="0"/>
              </a:rPr>
              <a:t>απολυμαίνονται</a:t>
            </a:r>
            <a:r>
              <a:rPr lang="el-GR" dirty="0">
                <a:cs typeface="Calibri" panose="020F0502020204030204" pitchFamily="34" charset="0"/>
              </a:rPr>
              <a:t> τακτικά.</a:t>
            </a:r>
            <a:endParaRPr lang="el-GR" dirty="0">
              <a:effectLst/>
            </a:endParaRPr>
          </a:p>
        </p:txBody>
      </p:sp>
    </p:spTree>
    <p:extLst>
      <p:ext uri="{BB962C8B-B14F-4D97-AF65-F5344CB8AC3E}">
        <p14:creationId xmlns:p14="http://schemas.microsoft.com/office/powerpoint/2010/main" val="122043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8046" y="0"/>
            <a:ext cx="11800114" cy="5816977"/>
          </a:xfrm>
          <a:prstGeom prst="rect">
            <a:avLst/>
          </a:prstGeom>
        </p:spPr>
        <p:txBody>
          <a:bodyPr wrap="square">
            <a:spAutoFit/>
          </a:bodyPr>
          <a:lstStyle/>
          <a:p>
            <a:r>
              <a:rPr lang="el-GR" b="1" i="0" u="sng" dirty="0" smtClean="0">
                <a:solidFill>
                  <a:srgbClr val="515151"/>
                </a:solidFill>
                <a:effectLst/>
                <a:latin typeface="Roboto"/>
              </a:rPr>
              <a:t>Γενικές αρχές που πρέπει να τηρούνται κατά το κλάδεμα:</a:t>
            </a:r>
          </a:p>
          <a:p>
            <a:endParaRPr lang="el-GR" b="1" u="sng" dirty="0">
              <a:solidFill>
                <a:srgbClr val="515151"/>
              </a:solidFill>
              <a:latin typeface="Roboto"/>
            </a:endParaRPr>
          </a:p>
          <a:p>
            <a:pPr marL="342900" indent="-342900">
              <a:buFont typeface="Wingdings" panose="05000000000000000000" pitchFamily="2" charset="2"/>
              <a:buChar char="q"/>
            </a:pPr>
            <a:r>
              <a:rPr lang="el-GR" sz="2400" b="1" dirty="0" smtClean="0">
                <a:solidFill>
                  <a:srgbClr val="515151"/>
                </a:solidFill>
              </a:rPr>
              <a:t>Το </a:t>
            </a:r>
            <a:r>
              <a:rPr lang="el-GR" sz="2400" b="1" dirty="0">
                <a:solidFill>
                  <a:srgbClr val="515151"/>
                </a:solidFill>
              </a:rPr>
              <a:t>κλάδεμα </a:t>
            </a:r>
            <a:r>
              <a:rPr lang="el-GR" sz="2400" b="1" dirty="0" smtClean="0">
                <a:solidFill>
                  <a:srgbClr val="515151"/>
                </a:solidFill>
              </a:rPr>
              <a:t> </a:t>
            </a:r>
            <a:r>
              <a:rPr lang="el-GR" sz="2400" b="1" dirty="0">
                <a:solidFill>
                  <a:srgbClr val="515151"/>
                </a:solidFill>
              </a:rPr>
              <a:t>γίνεται με ξηρό </a:t>
            </a:r>
            <a:r>
              <a:rPr lang="el-GR" sz="2400" b="1" dirty="0" smtClean="0">
                <a:solidFill>
                  <a:srgbClr val="515151"/>
                </a:solidFill>
              </a:rPr>
              <a:t>καιρό και </a:t>
            </a:r>
            <a:r>
              <a:rPr lang="el-GR" sz="2400" b="1" dirty="0" smtClean="0"/>
              <a:t>αποφεύγεται </a:t>
            </a:r>
            <a:r>
              <a:rPr lang="el-GR" sz="2400" b="1" dirty="0"/>
              <a:t>το κλάδεμα τις </a:t>
            </a:r>
            <a:r>
              <a:rPr lang="el-GR" sz="2400" b="1" dirty="0" smtClean="0"/>
              <a:t> ημέρες παγετού </a:t>
            </a:r>
            <a:r>
              <a:rPr lang="el-GR" sz="2400" b="1" dirty="0"/>
              <a:t>και τις ημέρες του </a:t>
            </a:r>
            <a:r>
              <a:rPr lang="el-GR" sz="2400" b="1" dirty="0" smtClean="0"/>
              <a:t>καύσωνα. </a:t>
            </a:r>
            <a:endParaRPr lang="el-GR" sz="2400" b="1" dirty="0" smtClean="0">
              <a:solidFill>
                <a:srgbClr val="515151"/>
              </a:solidFill>
            </a:endParaRPr>
          </a:p>
          <a:p>
            <a:pPr marL="342900" indent="-342900">
              <a:buFont typeface="Wingdings" panose="05000000000000000000" pitchFamily="2" charset="2"/>
              <a:buChar char="q"/>
            </a:pPr>
            <a:r>
              <a:rPr lang="el-GR" sz="2400" b="1" dirty="0" smtClean="0"/>
              <a:t>Το </a:t>
            </a:r>
            <a:r>
              <a:rPr lang="el-GR" sz="2400" b="1" dirty="0"/>
              <a:t>κλάδεμα στα περισσότερα φυτά θα πρέπει να γίνεται κατά την περίοδο του </a:t>
            </a:r>
            <a:r>
              <a:rPr lang="el-GR" sz="2400" b="1" dirty="0" smtClean="0"/>
              <a:t>λήθαργου, </a:t>
            </a:r>
            <a:r>
              <a:rPr lang="el-GR" sz="2400" b="1" dirty="0"/>
              <a:t>δηλαδή αργά το Φθινόπωρο έως τα μέσα του Χειμώνα.</a:t>
            </a:r>
          </a:p>
          <a:p>
            <a:pPr marL="342900" indent="-342900">
              <a:buFont typeface="Wingdings" panose="05000000000000000000" pitchFamily="2" charset="2"/>
              <a:buChar char="q"/>
            </a:pPr>
            <a:r>
              <a:rPr lang="el-GR" sz="2400" b="1" dirty="0"/>
              <a:t>Τα φυλλοβόλα κλαδεύονται Χειμώνα, ενώ τα αειθαλή όλο το χρόνο προσέχοντας τις καιρικές συνθήκες και την ανθοφορία τους.</a:t>
            </a:r>
          </a:p>
          <a:p>
            <a:pPr marL="342900" indent="-342900">
              <a:buFont typeface="Wingdings" panose="05000000000000000000" pitchFamily="2" charset="2"/>
              <a:buChar char="q"/>
            </a:pPr>
            <a:r>
              <a:rPr lang="el-GR" sz="2400" b="1" dirty="0"/>
              <a:t>Είδη που ανθίζουν το Χειμώνα </a:t>
            </a:r>
            <a:r>
              <a:rPr lang="el-GR" sz="2400" b="1" dirty="0" smtClean="0"/>
              <a:t>κλαδεύονται </a:t>
            </a:r>
            <a:r>
              <a:rPr lang="el-GR" sz="2400" b="1" dirty="0"/>
              <a:t>μόλις τελειώσει η ανθοφορία τους.</a:t>
            </a:r>
          </a:p>
          <a:p>
            <a:pPr marL="342900" indent="-342900">
              <a:buFont typeface="Wingdings" panose="05000000000000000000" pitchFamily="2" charset="2"/>
              <a:buChar char="q"/>
            </a:pPr>
            <a:r>
              <a:rPr lang="el-GR" sz="2400" b="1" dirty="0" smtClean="0"/>
              <a:t>Οι </a:t>
            </a:r>
            <a:r>
              <a:rPr lang="el-GR" sz="2400" b="1" dirty="0"/>
              <a:t>τομές θα πρέπει να είναι λείες, λοξές και όσο το δυνατό μικρότερου </a:t>
            </a:r>
            <a:r>
              <a:rPr lang="el-GR" sz="2400" b="1" dirty="0" smtClean="0"/>
              <a:t>εμβαδού</a:t>
            </a:r>
            <a:r>
              <a:rPr lang="el-GR" sz="2400" b="1" dirty="0"/>
              <a:t> </a:t>
            </a:r>
            <a:r>
              <a:rPr lang="el-GR" sz="2400" b="1" dirty="0" smtClean="0"/>
              <a:t>και </a:t>
            </a:r>
            <a:r>
              <a:rPr lang="el-GR" sz="2400" b="1" dirty="0"/>
              <a:t>2-6 </a:t>
            </a:r>
            <a:r>
              <a:rPr lang="en-US" sz="2400" b="1" dirty="0" smtClean="0"/>
              <a:t>cm </a:t>
            </a:r>
            <a:r>
              <a:rPr lang="el-GR" sz="2400" b="1" dirty="0" smtClean="0"/>
              <a:t> </a:t>
            </a:r>
            <a:r>
              <a:rPr lang="el-GR" sz="2400" b="1" dirty="0"/>
              <a:t>πάνω από τον οφθαλμό με αντίθετη φορά από αυτόν. </a:t>
            </a:r>
          </a:p>
          <a:p>
            <a:pPr marL="342900" indent="-342900">
              <a:buFont typeface="Wingdings" panose="05000000000000000000" pitchFamily="2" charset="2"/>
              <a:buChar char="q"/>
            </a:pPr>
            <a:r>
              <a:rPr lang="el-GR" sz="2400" b="1" dirty="0">
                <a:solidFill>
                  <a:srgbClr val="515151"/>
                </a:solidFill>
              </a:rPr>
              <a:t>Τα εργαλεία </a:t>
            </a:r>
            <a:r>
              <a:rPr lang="el-GR" sz="2400" b="1" dirty="0" smtClean="0">
                <a:solidFill>
                  <a:srgbClr val="515151"/>
                </a:solidFill>
              </a:rPr>
              <a:t>κλαδέματος (</a:t>
            </a:r>
            <a:r>
              <a:rPr lang="el-GR" sz="2400" b="1" dirty="0"/>
              <a:t>ψαλίδι κλαδέματος, και  πριόνι </a:t>
            </a:r>
            <a:r>
              <a:rPr lang="el-GR" sz="2400" b="1" dirty="0" smtClean="0"/>
              <a:t>κλαδέματος) </a:t>
            </a:r>
            <a:r>
              <a:rPr lang="el-GR" sz="2400" b="1" dirty="0" smtClean="0">
                <a:solidFill>
                  <a:srgbClr val="515151"/>
                </a:solidFill>
              </a:rPr>
              <a:t> πρέπει να </a:t>
            </a:r>
            <a:r>
              <a:rPr lang="el-GR" sz="2400" b="1" dirty="0" err="1">
                <a:solidFill>
                  <a:srgbClr val="515151"/>
                </a:solidFill>
              </a:rPr>
              <a:t>απολυμαίνονται</a:t>
            </a:r>
            <a:r>
              <a:rPr lang="el-GR" sz="2400" b="1" dirty="0">
                <a:solidFill>
                  <a:srgbClr val="515151"/>
                </a:solidFill>
              </a:rPr>
              <a:t> </a:t>
            </a:r>
            <a:r>
              <a:rPr lang="el-GR" sz="2400" b="1" dirty="0" smtClean="0"/>
              <a:t> </a:t>
            </a:r>
            <a:r>
              <a:rPr lang="el-GR" sz="2400" b="1" dirty="0"/>
              <a:t>για να αποφεύγεται η μετάδοση </a:t>
            </a:r>
            <a:r>
              <a:rPr lang="el-GR" sz="2400" b="1" dirty="0" smtClean="0"/>
              <a:t>ασθενειών .</a:t>
            </a:r>
            <a:endParaRPr lang="el-GR" sz="2400" b="1" i="0" dirty="0" smtClean="0">
              <a:solidFill>
                <a:srgbClr val="515151"/>
              </a:solidFill>
              <a:effectLst/>
            </a:endParaRPr>
          </a:p>
          <a:p>
            <a:pPr marL="342900" indent="-342900" algn="just">
              <a:buFont typeface="Wingdings" panose="05000000000000000000" pitchFamily="2" charset="2"/>
              <a:buChar char="q"/>
            </a:pPr>
            <a:r>
              <a:rPr lang="el-GR" sz="2400" b="1" i="0" dirty="0" smtClean="0">
                <a:solidFill>
                  <a:srgbClr val="515151"/>
                </a:solidFill>
                <a:effectLst/>
              </a:rPr>
              <a:t> Επάλειψη των μεγάλων τομών κλαδέματος με κατάλληλο υλικό (πάστα)</a:t>
            </a:r>
          </a:p>
          <a:p>
            <a:pPr marL="342900" indent="-342900" algn="just">
              <a:buFont typeface="Wingdings" panose="05000000000000000000" pitchFamily="2" charset="2"/>
              <a:buChar char="q"/>
            </a:pPr>
            <a:r>
              <a:rPr lang="el-GR" sz="2400" b="1" i="0" dirty="0" smtClean="0">
                <a:solidFill>
                  <a:srgbClr val="515151"/>
                </a:solidFill>
                <a:effectLst/>
              </a:rPr>
              <a:t>Απομάκρυνση των κλαδιών από τον οπωρώνα (αποτελούν εστίες μόλυνσης).</a:t>
            </a:r>
          </a:p>
          <a:p>
            <a:pPr marL="342900" indent="-342900" algn="just">
              <a:buFont typeface="Wingdings" panose="05000000000000000000" pitchFamily="2" charset="2"/>
              <a:buChar char="q"/>
            </a:pPr>
            <a:r>
              <a:rPr lang="el-GR" sz="2400" b="1" dirty="0" smtClean="0">
                <a:solidFill>
                  <a:srgbClr val="515151"/>
                </a:solidFill>
              </a:rPr>
              <a:t>Εφαρμογή θερινού κλαδέματος, ανάλογα </a:t>
            </a:r>
            <a:r>
              <a:rPr lang="el-GR" sz="2400" b="1" dirty="0">
                <a:solidFill>
                  <a:srgbClr val="515151"/>
                </a:solidFill>
              </a:rPr>
              <a:t>μ</a:t>
            </a:r>
            <a:r>
              <a:rPr lang="el-GR" sz="2400" b="1" dirty="0" smtClean="0">
                <a:solidFill>
                  <a:srgbClr val="515151"/>
                </a:solidFill>
              </a:rPr>
              <a:t>ε την ζωηρότητα του δένδρου.</a:t>
            </a:r>
            <a:endParaRPr lang="el-GR" sz="2400" b="1" i="0" dirty="0">
              <a:solidFill>
                <a:srgbClr val="515151"/>
              </a:solidFill>
              <a:effectLst/>
            </a:endParaRPr>
          </a:p>
        </p:txBody>
      </p:sp>
    </p:spTree>
    <p:extLst>
      <p:ext uri="{BB962C8B-B14F-4D97-AF65-F5344CB8AC3E}">
        <p14:creationId xmlns:p14="http://schemas.microsoft.com/office/powerpoint/2010/main" val="207980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449494"/>
            <a:ext cx="11930743" cy="5355312"/>
          </a:xfrm>
          <a:prstGeom prst="rect">
            <a:avLst/>
          </a:prstGeom>
        </p:spPr>
        <p:txBody>
          <a:bodyPr wrap="square">
            <a:spAutoFit/>
          </a:bodyPr>
          <a:lstStyle/>
          <a:p>
            <a:pPr algn="just" eaLnBrk="0" fontAlgn="base" hangingPunct="0">
              <a:spcBef>
                <a:spcPct val="0"/>
              </a:spcBef>
              <a:spcAft>
                <a:spcPct val="0"/>
              </a:spcAft>
            </a:pPr>
            <a:r>
              <a:rPr kumimoji="0" lang="el-GR" altLang="el-GR" b="0" i="0" u="none" strike="noStrike" cap="none" normalizeH="0" baseline="0" dirty="0" smtClean="0">
                <a:ln>
                  <a:noFill/>
                </a:ln>
                <a:effectLst/>
              </a:rPr>
              <a:t>Η καταλληλότερη εποχή είναι από αρχές Ιανουαρίου μέχρι τέλη Φεβρουαρίου ανάλογα με τον καιρό. </a:t>
            </a:r>
            <a:r>
              <a:rPr kumimoji="0" lang="el-GR" altLang="el-GR" b="0" i="0" u="none" strike="noStrike" cap="none" normalizeH="0" baseline="0" dirty="0" smtClean="0">
                <a:ln>
                  <a:noFill/>
                </a:ln>
                <a:effectLst/>
              </a:rPr>
              <a:t>Τα</a:t>
            </a:r>
            <a:r>
              <a:rPr kumimoji="0" lang="el-GR" altLang="el-GR" b="0" i="0" u="none" strike="noStrike" cap="none" normalizeH="0" dirty="0" smtClean="0">
                <a:ln>
                  <a:noFill/>
                </a:ln>
                <a:effectLst/>
              </a:rPr>
              <a:t> </a:t>
            </a:r>
            <a:r>
              <a:rPr kumimoji="0" lang="el-GR" altLang="el-GR" b="0" i="0" u="none" strike="noStrike" cap="none" normalizeH="0" baseline="0" dirty="0" smtClean="0">
                <a:ln>
                  <a:noFill/>
                </a:ln>
                <a:effectLst/>
              </a:rPr>
              <a:t>περισσότερα </a:t>
            </a:r>
            <a:r>
              <a:rPr kumimoji="0" lang="el-GR" altLang="el-GR" b="0" i="0" u="none" strike="noStrike" cap="none" normalizeH="0" baseline="0" dirty="0" smtClean="0">
                <a:ln>
                  <a:noFill/>
                </a:ln>
                <a:effectLst/>
              </a:rPr>
              <a:t>δέντρα μπαίνουν σε καρποφορία από τον 3ο με 4ο χρόνο ανάπτυξης τους. Μέχρι τότε σκοπός μας είναι ο σωστός σχηματισμός του σκελετού του δέντρου. Η διαδικασία ονομάζεται κλάδεμα μόρφωσης. Υπάρχουν πάρα πολλά σχήματα κλαδέματος με</a:t>
            </a:r>
            <a:r>
              <a:rPr kumimoji="0" lang="el-GR" altLang="el-GR" b="0" i="0" u="none" strike="noStrike" cap="none" normalizeH="0" dirty="0" smtClean="0">
                <a:ln>
                  <a:noFill/>
                </a:ln>
                <a:effectLst/>
              </a:rPr>
              <a:t> τα κυριότερα </a:t>
            </a:r>
            <a:r>
              <a:rPr lang="el-GR" altLang="el-GR" dirty="0"/>
              <a:t>το κυπελλοειδές </a:t>
            </a:r>
            <a:r>
              <a:rPr lang="el-GR" altLang="el-GR" dirty="0" smtClean="0"/>
              <a:t>παλμέττα</a:t>
            </a:r>
            <a:r>
              <a:rPr kumimoji="0" lang="el-GR" altLang="el-GR" b="0" i="0" u="none" strike="noStrike" cap="none" normalizeH="0" baseline="0" dirty="0" smtClean="0">
                <a:ln>
                  <a:noFill/>
                </a:ln>
                <a:effectLst/>
              </a:rPr>
              <a:t>, άτρακτος κλπ.</a:t>
            </a:r>
          </a:p>
          <a:p>
            <a:pPr lvl="0" algn="ctr" eaLnBrk="0" fontAlgn="base" hangingPunct="0">
              <a:spcBef>
                <a:spcPct val="0"/>
              </a:spcBef>
              <a:spcAft>
                <a:spcPct val="0"/>
              </a:spcAft>
            </a:pPr>
            <a:r>
              <a:rPr kumimoji="0" lang="el-GR" altLang="el-GR" b="0" i="0" u="none" strike="noStrike" cap="none" normalizeH="0" baseline="0" dirty="0" smtClean="0">
                <a:ln>
                  <a:noFill/>
                </a:ln>
                <a:solidFill>
                  <a:srgbClr val="7A654A"/>
                </a:solidFill>
                <a:effectLst/>
                <a:latin typeface="Trebuchet MS" panose="020B0603020202020204" pitchFamily="34" charset="0"/>
              </a:rPr>
              <a:t> </a:t>
            </a:r>
            <a:endParaRPr kumimoji="0" lang="el-GR" altLang="el-GR"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l-GR" altLang="el-GR" b="0" i="0" u="none" strike="noStrike" cap="none" normalizeH="0" baseline="0" dirty="0" smtClean="0">
                <a:ln>
                  <a:noFill/>
                </a:ln>
                <a:solidFill>
                  <a:srgbClr val="7A654A"/>
                </a:solidFill>
                <a:effectLst/>
                <a:latin typeface="Trebuchet MS" panose="020B0603020202020204" pitchFamily="34" charset="0"/>
              </a:rPr>
              <a:t> </a:t>
            </a:r>
            <a:endParaRPr kumimoji="0" lang="el-GR" altLang="el-GR"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l-GR" altLang="el-GR" b="0" i="0" u="none" strike="noStrike" cap="none" normalizeH="0" baseline="0" dirty="0" smtClean="0">
                <a:ln>
                  <a:noFill/>
                </a:ln>
                <a:solidFill>
                  <a:srgbClr val="7A654A"/>
                </a:solidFill>
                <a:effectLst/>
                <a:latin typeface="Trebuchet MS" panose="020B0603020202020204" pitchFamily="34" charset="0"/>
              </a:rPr>
              <a:t> </a:t>
            </a:r>
            <a:endParaRPr kumimoji="0" lang="el-GR" altLang="el-GR"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l-GR" altLang="el-GR" b="1" i="0" u="none" strike="noStrike" cap="none" normalizeH="0" baseline="0" dirty="0" smtClean="0">
                <a:ln>
                  <a:noFill/>
                </a:ln>
                <a:effectLst/>
                <a:latin typeface="Trebuchet MS" panose="020B0603020202020204" pitchFamily="34" charset="0"/>
              </a:rPr>
              <a:t>ΚΥΠΕΛΛΟΕΙΔΕΣ ΚΛΑΔΕΜΑ ΜΟΡΦΩΣΗΣ</a:t>
            </a:r>
            <a:endParaRPr kumimoji="0" lang="el-GR" altLang="el-GR" b="0" i="0" u="none" strike="noStrike" cap="none" normalizeH="0" baseline="0" dirty="0" smtClean="0">
              <a:ln>
                <a:noFill/>
              </a:ln>
              <a:effectLst/>
            </a:endParaRPr>
          </a:p>
          <a:p>
            <a:pPr lvl="0" algn="just" eaLnBrk="0" fontAlgn="base" hangingPunct="0">
              <a:spcBef>
                <a:spcPct val="0"/>
              </a:spcBef>
              <a:spcAft>
                <a:spcPct val="0"/>
              </a:spcAft>
            </a:pPr>
            <a:r>
              <a:rPr kumimoji="0" lang="el-GR" altLang="el-GR" b="0" i="0" u="sng" strike="noStrike" cap="none" normalizeH="0" baseline="0" dirty="0" smtClean="0">
                <a:ln>
                  <a:noFill/>
                </a:ln>
                <a:effectLst/>
                <a:latin typeface="Trebuchet MS" panose="020B0603020202020204" pitchFamily="34" charset="0"/>
              </a:rPr>
              <a:t>Χρόνος 1ος</a:t>
            </a:r>
            <a:r>
              <a:rPr kumimoji="0" lang="el-GR" altLang="el-GR" b="0" i="0" u="none" strike="noStrike" cap="none" normalizeH="0" baseline="0" dirty="0" smtClean="0">
                <a:ln>
                  <a:noFill/>
                </a:ln>
                <a:effectLst/>
                <a:latin typeface="Trebuchet MS" panose="020B0603020202020204" pitchFamily="34" charset="0"/>
              </a:rPr>
              <a:t> : Συντέμνουμε  το δέντρο σε ύψος 60 εκ από το έδαφος και το </a:t>
            </a:r>
            <a:r>
              <a:rPr kumimoji="0" lang="el-GR" altLang="el-GR" b="0" i="0" u="none" strike="noStrike" cap="none" normalizeH="0" baseline="0" dirty="0" err="1" smtClean="0">
                <a:ln>
                  <a:noFill/>
                </a:ln>
                <a:effectLst/>
                <a:latin typeface="Trebuchet MS" panose="020B0603020202020204" pitchFamily="34" charset="0"/>
              </a:rPr>
              <a:t>μονοβεργούμε</a:t>
            </a:r>
            <a:r>
              <a:rPr kumimoji="0" lang="el-GR" altLang="el-GR" b="0" i="0" u="none" strike="noStrike" cap="none" normalizeH="0" baseline="0" dirty="0" smtClean="0">
                <a:ln>
                  <a:noFill/>
                </a:ln>
                <a:effectLst/>
                <a:latin typeface="Trebuchet MS" panose="020B0603020202020204" pitchFamily="34" charset="0"/>
              </a:rPr>
              <a:t> (αφαιρούμε όλα τα κλαδάκια και κρατάμε ένα κεντρικό). Έχουμε σχηματίσει τον κορμό του δέντρου.</a:t>
            </a:r>
            <a:endParaRPr kumimoji="0" lang="el-GR" altLang="el-GR" b="0" i="0" u="none" strike="noStrike" cap="none" normalizeH="0" baseline="0" dirty="0" smtClean="0">
              <a:ln>
                <a:noFill/>
              </a:ln>
              <a:effectLst/>
            </a:endParaRPr>
          </a:p>
          <a:p>
            <a:pPr lvl="0" algn="just" eaLnBrk="0" fontAlgn="base" hangingPunct="0">
              <a:spcBef>
                <a:spcPct val="0"/>
              </a:spcBef>
              <a:spcAft>
                <a:spcPct val="0"/>
              </a:spcAft>
            </a:pPr>
            <a:r>
              <a:rPr kumimoji="0" lang="el-GR" altLang="el-GR" b="1" i="0" u="sng" strike="noStrike" cap="none" normalizeH="0" baseline="0" dirty="0" smtClean="0">
                <a:ln>
                  <a:noFill/>
                </a:ln>
                <a:effectLst/>
                <a:latin typeface="Trebuchet MS" panose="020B0603020202020204" pitchFamily="34" charset="0"/>
              </a:rPr>
              <a:t>Χρόνος 2ος :</a:t>
            </a:r>
            <a:r>
              <a:rPr kumimoji="0" lang="el-GR" altLang="el-GR" b="0" i="0" u="none" strike="noStrike" cap="none" normalizeH="0" baseline="0" dirty="0" smtClean="0">
                <a:ln>
                  <a:noFill/>
                </a:ln>
                <a:effectLst/>
                <a:latin typeface="Trebuchet MS" panose="020B0603020202020204" pitchFamily="34" charset="0"/>
              </a:rPr>
              <a:t>  Επιλέγουμε 3-5 υγιείς βλαστούς που έχουν εκπτυχθεί σε ύψος 60 εκ από το έδαφος και σχηματίζουν γωνία περίπου 45 μοίρες σε σχέση με τον κορμό.  Τους συντέμνουμε στα 4 μάτια </a:t>
            </a:r>
            <a:r>
              <a:rPr kumimoji="0" lang="el-GR" altLang="el-GR" b="0" i="0" u="none" strike="noStrike" cap="none" normalizeH="0" baseline="0" dirty="0" smtClean="0">
                <a:ln>
                  <a:noFill/>
                </a:ln>
                <a:effectLst/>
                <a:latin typeface="Trebuchet MS" panose="020B0603020202020204" pitchFamily="34" charset="0"/>
              </a:rPr>
              <a:t>σχηματίζοντας </a:t>
            </a:r>
            <a:r>
              <a:rPr kumimoji="0" lang="el-GR" altLang="el-GR" b="0" i="0" u="none" strike="noStrike" cap="none" normalizeH="0" baseline="0" dirty="0" smtClean="0">
                <a:ln>
                  <a:noFill/>
                </a:ln>
                <a:effectLst/>
                <a:latin typeface="Trebuchet MS" panose="020B0603020202020204" pitchFamily="34" charset="0"/>
              </a:rPr>
              <a:t>τον πρωτογενή σκελετό του δέντρου.</a:t>
            </a:r>
            <a:endParaRPr kumimoji="0" lang="el-GR" altLang="el-GR" b="0" i="0" u="none" strike="noStrike" cap="none" normalizeH="0" baseline="0" dirty="0" smtClean="0">
              <a:ln>
                <a:noFill/>
              </a:ln>
              <a:effectLst/>
            </a:endParaRPr>
          </a:p>
          <a:p>
            <a:pPr lvl="0" algn="just" eaLnBrk="0" fontAlgn="base" hangingPunct="0">
              <a:spcBef>
                <a:spcPct val="0"/>
              </a:spcBef>
              <a:spcAft>
                <a:spcPct val="0"/>
              </a:spcAft>
            </a:pPr>
            <a:r>
              <a:rPr kumimoji="0" lang="el-GR" altLang="el-GR" b="1" i="0" u="sng" strike="noStrike" cap="none" normalizeH="0" baseline="0" dirty="0" smtClean="0">
                <a:ln>
                  <a:noFill/>
                </a:ln>
                <a:effectLst/>
                <a:latin typeface="Trebuchet MS" panose="020B0603020202020204" pitchFamily="34" charset="0"/>
              </a:rPr>
              <a:t>Χρόνος 3ος:</a:t>
            </a:r>
            <a:r>
              <a:rPr kumimoji="0" lang="el-GR" altLang="el-GR" b="0" i="0" u="none" strike="noStrike" cap="none" normalizeH="0" baseline="0" dirty="0" smtClean="0">
                <a:ln>
                  <a:noFill/>
                </a:ln>
                <a:effectLst/>
                <a:latin typeface="Trebuchet MS" panose="020B0603020202020204" pitchFamily="34" charset="0"/>
              </a:rPr>
              <a:t>  Σε κάθε πρωτογενή βραχίονα (αυτοί που κρατήσαμε την προηγούμενη χρονιά επιλέγουμε 3 βλαστούς με ομοιόμορφη ανάπτυξη και τους συντέμνουμε στα 4 μάτια. Αφαιρούμε οποιαδήποτε άλλη </a:t>
            </a:r>
            <a:r>
              <a:rPr kumimoji="0" lang="el-GR" altLang="el-GR" b="0" i="0" u="none" strike="noStrike" cap="none" normalizeH="0" baseline="0" dirty="0" err="1" smtClean="0">
                <a:ln>
                  <a:noFill/>
                </a:ln>
                <a:effectLst/>
                <a:latin typeface="Trebuchet MS" panose="020B0603020202020204" pitchFamily="34" charset="0"/>
              </a:rPr>
              <a:t>εκπτυξη</a:t>
            </a:r>
            <a:r>
              <a:rPr kumimoji="0" lang="el-GR" altLang="el-GR" b="0" i="0" u="none" strike="noStrike" cap="none" normalizeH="0" baseline="0" dirty="0" smtClean="0">
                <a:ln>
                  <a:noFill/>
                </a:ln>
                <a:effectLst/>
                <a:latin typeface="Trebuchet MS" panose="020B0603020202020204" pitchFamily="34" charset="0"/>
              </a:rPr>
              <a:t>. Τώρα έχουμε το δευτερογενή σκελετό.</a:t>
            </a:r>
            <a:endParaRPr kumimoji="0" lang="el-GR" altLang="el-GR" b="0" i="0" u="none" strike="noStrike" cap="none" normalizeH="0" baseline="0" dirty="0" smtClean="0">
              <a:ln>
                <a:noFill/>
              </a:ln>
              <a:effectLst/>
            </a:endParaRPr>
          </a:p>
          <a:p>
            <a:pPr lvl="0" algn="just" eaLnBrk="0" fontAlgn="base" hangingPunct="0">
              <a:spcBef>
                <a:spcPct val="0"/>
              </a:spcBef>
              <a:spcAft>
                <a:spcPct val="0"/>
              </a:spcAft>
            </a:pPr>
            <a:r>
              <a:rPr kumimoji="0" lang="el-GR" altLang="el-GR" b="1" i="0" u="sng" strike="noStrike" cap="none" normalizeH="0" baseline="0" dirty="0" smtClean="0">
                <a:ln>
                  <a:noFill/>
                </a:ln>
                <a:effectLst/>
                <a:latin typeface="Trebuchet MS" panose="020B0603020202020204" pitchFamily="34" charset="0"/>
              </a:rPr>
              <a:t>Χρόνος 4ος</a:t>
            </a:r>
            <a:r>
              <a:rPr kumimoji="0" lang="el-GR" altLang="el-GR" b="0" i="0" u="none" strike="noStrike" cap="none" normalizeH="0" baseline="0" dirty="0" smtClean="0">
                <a:ln>
                  <a:noFill/>
                </a:ln>
                <a:effectLst/>
                <a:latin typeface="Trebuchet MS" panose="020B0603020202020204" pitchFamily="34" charset="0"/>
              </a:rPr>
              <a:t>: Αντιστοίχως με τα παραπάνω δημιουργούμε τον τριτογενή σκελετό και θα έχουμε μια μικρή παραγωγή ενώ σίγουρα θα είχαμε και κάποια καρποφορία τον προηγούμενο έτος ανάλογα με το δέντρο.</a:t>
            </a:r>
            <a:endParaRPr kumimoji="0" lang="el-GR" altLang="el-GR" b="0" i="0" u="none" strike="noStrike" cap="none" normalizeH="0" baseline="0" dirty="0" smtClean="0">
              <a:ln>
                <a:noFill/>
              </a:ln>
              <a:effectLst/>
            </a:endParaRPr>
          </a:p>
          <a:p>
            <a:pPr lvl="0" algn="just" eaLnBrk="0" fontAlgn="base" hangingPunct="0">
              <a:spcBef>
                <a:spcPct val="0"/>
              </a:spcBef>
              <a:spcAft>
                <a:spcPct val="0"/>
              </a:spcAft>
            </a:pPr>
            <a:r>
              <a:rPr kumimoji="0" lang="el-GR" altLang="el-GR" b="1" i="0" u="sng" strike="noStrike" cap="none" normalizeH="0" baseline="0" dirty="0" smtClean="0">
                <a:ln>
                  <a:noFill/>
                </a:ln>
                <a:effectLst/>
                <a:latin typeface="Trebuchet MS" panose="020B0603020202020204" pitchFamily="34" charset="0"/>
              </a:rPr>
              <a:t>Χρόνος 5ος:</a:t>
            </a:r>
            <a:r>
              <a:rPr kumimoji="0" lang="el-GR" altLang="el-GR" b="0" i="0" u="none" strike="noStrike" cap="none" normalizeH="0" baseline="0" dirty="0" smtClean="0">
                <a:ln>
                  <a:noFill/>
                </a:ln>
                <a:effectLst/>
                <a:latin typeface="Trebuchet MS" panose="020B0603020202020204" pitchFamily="34" charset="0"/>
              </a:rPr>
              <a:t> Από αυτό το έτος και μετά ξεκινά το κλάδεμα </a:t>
            </a:r>
            <a:r>
              <a:rPr lang="el-GR" altLang="el-GR" dirty="0" smtClean="0">
                <a:latin typeface="Trebuchet MS" panose="020B0603020202020204" pitchFamily="34" charset="0"/>
              </a:rPr>
              <a:t>καρποφορίας</a:t>
            </a:r>
            <a:r>
              <a:rPr kumimoji="0" lang="el-GR" altLang="el-GR" b="0" i="0" u="none" strike="noStrike" cap="none" normalizeH="0" baseline="0" dirty="0" smtClean="0">
                <a:ln>
                  <a:noFill/>
                </a:ln>
                <a:effectLst/>
                <a:latin typeface="Trebuchet MS" panose="020B0603020202020204" pitchFamily="34" charset="0"/>
              </a:rPr>
              <a:t> </a:t>
            </a:r>
            <a:r>
              <a:rPr kumimoji="0" lang="el-GR" altLang="el-GR" b="0" i="0" u="none" strike="noStrike" cap="none" normalizeH="0" baseline="0" dirty="0" smtClean="0">
                <a:ln>
                  <a:noFill/>
                </a:ln>
                <a:effectLst/>
                <a:latin typeface="Trebuchet MS" panose="020B0603020202020204" pitchFamily="34" charset="0"/>
              </a:rPr>
              <a:t>που εξαρτάται από το κάθε δέντρο. </a:t>
            </a:r>
            <a:endParaRPr kumimoji="0" lang="el-GR" altLang="el-GR" b="0" i="0" u="none" strike="noStrike" cap="none" normalizeH="0" baseline="0" dirty="0" smtClean="0">
              <a:ln>
                <a:noFill/>
              </a:ln>
              <a:effectLst/>
            </a:endParaRPr>
          </a:p>
        </p:txBody>
      </p:sp>
    </p:spTree>
    <p:extLst>
      <p:ext uri="{BB962C8B-B14F-4D97-AF65-F5344CB8AC3E}">
        <p14:creationId xmlns:p14="http://schemas.microsoft.com/office/powerpoint/2010/main" val="185885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itoriasavaidi.gr/thumb.php?fn=./uploads/articles/images/9b09545aea74d934e65245a184ae7cf6_12.jpg&amp;mw=610&amp;ai=uploads/noima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6" y="870856"/>
            <a:ext cx="11956868" cy="586957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853030" y="65705"/>
            <a:ext cx="3778599" cy="707886"/>
          </a:xfrm>
          <a:prstGeom prst="rect">
            <a:avLst/>
          </a:prstGeom>
        </p:spPr>
        <p:txBody>
          <a:bodyPr wrap="none">
            <a:spAutoFit/>
          </a:bodyPr>
          <a:lstStyle/>
          <a:p>
            <a:r>
              <a:rPr lang="el-GR" altLang="el-GR" sz="4000" b="1" dirty="0">
                <a:latin typeface="Trebuchet MS" panose="020B0603020202020204" pitchFamily="34" charset="0"/>
              </a:rPr>
              <a:t>ΚΥΠΕΛΛΟΕΙΔΕΣ</a:t>
            </a:r>
            <a:endParaRPr lang="el-GR" sz="4000" dirty="0"/>
          </a:p>
        </p:txBody>
      </p:sp>
    </p:spTree>
    <p:extLst>
      <p:ext uri="{BB962C8B-B14F-4D97-AF65-F5344CB8AC3E}">
        <p14:creationId xmlns:p14="http://schemas.microsoft.com/office/powerpoint/2010/main" val="391134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4.bp.blogspot.com/-FGqlpMsvQ0k/VRVjFWTtm5I/AAAAAAAAAqU/V9jfhJzYyXU/s1600/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t="23146" r="9429" b="13554"/>
          <a:stretch/>
        </p:blipFill>
        <p:spPr bwMode="auto">
          <a:xfrm>
            <a:off x="113211" y="632467"/>
            <a:ext cx="10633167" cy="62255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478561" y="109247"/>
            <a:ext cx="2698175" cy="523220"/>
          </a:xfrm>
          <a:prstGeom prst="rect">
            <a:avLst/>
          </a:prstGeom>
        </p:spPr>
        <p:txBody>
          <a:bodyPr wrap="none">
            <a:spAutoFit/>
          </a:bodyPr>
          <a:lstStyle/>
          <a:p>
            <a:r>
              <a:rPr lang="el-GR" altLang="el-GR" sz="2800" b="1" dirty="0">
                <a:latin typeface="Trebuchet MS" panose="020B0603020202020204" pitchFamily="34" charset="0"/>
              </a:rPr>
              <a:t>ΚΥΠΕΛΛΟΕΙΔΕΣ</a:t>
            </a:r>
            <a:endParaRPr lang="el-GR" sz="2800" dirty="0"/>
          </a:p>
        </p:txBody>
      </p:sp>
    </p:spTree>
    <p:extLst>
      <p:ext uri="{BB962C8B-B14F-4D97-AF65-F5344CB8AC3E}">
        <p14:creationId xmlns:p14="http://schemas.microsoft.com/office/powerpoint/2010/main" val="12333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70560" y="335846"/>
            <a:ext cx="8473440" cy="4801314"/>
          </a:xfrm>
          <a:prstGeom prst="rect">
            <a:avLst/>
          </a:prstGeom>
        </p:spPr>
        <p:txBody>
          <a:bodyPr wrap="square">
            <a:spAutoFit/>
          </a:bodyPr>
          <a:lstStyle/>
          <a:p>
            <a:pPr algn="just"/>
            <a:r>
              <a:rPr lang="el-GR" b="1" u="sng" dirty="0"/>
              <a:t>Παλμέττα κανονική</a:t>
            </a:r>
            <a:r>
              <a:rPr lang="el-GR" b="1" dirty="0"/>
              <a:t>. </a:t>
            </a:r>
            <a:endParaRPr lang="el-GR" b="1" dirty="0" smtClean="0"/>
          </a:p>
          <a:p>
            <a:pPr algn="just"/>
            <a:r>
              <a:rPr lang="el-GR" dirty="0" smtClean="0"/>
              <a:t>Το </a:t>
            </a:r>
            <a:r>
              <a:rPr lang="el-GR" dirty="0"/>
              <a:t>δενδρύλλιο φυτεύεται και ταυτόχρονα κλαδεύεται στο επιθυμητό ύψος, 50 - 60εκ. </a:t>
            </a:r>
            <a:endParaRPr lang="el-GR" dirty="0" smtClean="0"/>
          </a:p>
          <a:p>
            <a:pPr algn="just"/>
            <a:r>
              <a:rPr lang="el-GR" b="1" dirty="0" smtClean="0"/>
              <a:t>Το </a:t>
            </a:r>
            <a:r>
              <a:rPr lang="el-GR" b="1" dirty="0"/>
              <a:t>φθινόπωρο του 1ου έτους</a:t>
            </a:r>
            <a:r>
              <a:rPr lang="el-GR" dirty="0"/>
              <a:t> διαλέγεται ο κεντρικός άξονας καθώς και οι δύο βραχίονες που θα αποτελέσουν τον πρώτο όροφο</a:t>
            </a:r>
            <a:r>
              <a:rPr lang="el-GR" dirty="0" smtClean="0"/>
              <a:t>.</a:t>
            </a:r>
          </a:p>
          <a:p>
            <a:pPr algn="just"/>
            <a:r>
              <a:rPr lang="el-GR" dirty="0" smtClean="0"/>
              <a:t> </a:t>
            </a:r>
            <a:r>
              <a:rPr lang="el-GR" dirty="0"/>
              <a:t>Ο κεντρικός άξονας κλαδεύεται σε ύψος 50 - 60εκ., αναλόγως με την ποικιλία, από τον πρώτο όροφο για να αναπτυχθούν πλάγιοι οι οποίοι θα δημιουργήσουν τον 2ο όροφο. Οι βραχίονες του 1ου ορόφου κλαδεύονται στο 1/2 - 1/3 και στη συνέχεια προσδένονται για να σχηματίσουν τη γωνία 45 - 50 μοίρες με τον κεντρικό άξονα. </a:t>
            </a:r>
            <a:endParaRPr lang="el-GR" dirty="0" smtClean="0"/>
          </a:p>
          <a:p>
            <a:pPr algn="just"/>
            <a:r>
              <a:rPr lang="el-GR" dirty="0" smtClean="0"/>
              <a:t>Η </a:t>
            </a:r>
            <a:r>
              <a:rPr lang="el-GR" dirty="0"/>
              <a:t>ίδια εργασία συνεχίζεται μέχρι να επιτευχθεί το επιθυμητό ύψος των δέντρων, δηλαδή 3 έως 4μ.</a:t>
            </a:r>
          </a:p>
          <a:p>
            <a:pPr algn="just"/>
            <a:r>
              <a:rPr lang="el-GR" dirty="0" smtClean="0"/>
              <a:t>Συνήθεις </a:t>
            </a:r>
            <a:r>
              <a:rPr lang="el-GR" dirty="0"/>
              <a:t>αποστάσεις φύτευσης 2 - 2,5 επί 3,5</a:t>
            </a:r>
            <a:r>
              <a:rPr lang="el-GR" dirty="0" smtClean="0"/>
              <a:t>.</a:t>
            </a:r>
          </a:p>
          <a:p>
            <a:pPr algn="just"/>
            <a:r>
              <a:rPr lang="el-GR" dirty="0"/>
              <a:t> </a:t>
            </a:r>
            <a:r>
              <a:rPr lang="el-GR" b="1" dirty="0"/>
              <a:t>Απαιτείται γραμμική υποστήριξη που επιτυγχάνεται με ξύλινους </a:t>
            </a:r>
            <a:r>
              <a:rPr lang="el-GR" b="1" dirty="0" err="1"/>
              <a:t>πάσσαλους</a:t>
            </a:r>
            <a:r>
              <a:rPr lang="el-GR" b="1" dirty="0"/>
              <a:t> ύψους 4 μ και σύρμα</a:t>
            </a:r>
            <a:r>
              <a:rPr lang="el-GR" dirty="0"/>
              <a:t> </a:t>
            </a:r>
            <a:r>
              <a:rPr lang="el-GR" dirty="0" err="1"/>
              <a:t>γαλβανιζέ</a:t>
            </a:r>
            <a:r>
              <a:rPr lang="el-GR" dirty="0"/>
              <a:t>. </a:t>
            </a:r>
            <a:endParaRPr lang="el-GR" dirty="0" smtClean="0"/>
          </a:p>
          <a:p>
            <a:pPr algn="just"/>
            <a:r>
              <a:rPr lang="el-GR" dirty="0" smtClean="0"/>
              <a:t>Οι </a:t>
            </a:r>
            <a:r>
              <a:rPr lang="el-GR" dirty="0"/>
              <a:t>πάσσαλοι τοποθετούνται ανά 15 - 20 μ περίπου επί της γραμμής και το σύρμα ανά 70 - 80εκ. περίπου. </a:t>
            </a:r>
            <a:endParaRPr lang="el-GR" dirty="0" smtClean="0"/>
          </a:p>
          <a:p>
            <a:pPr algn="just"/>
            <a:r>
              <a:rPr lang="el-GR" b="1" dirty="0" smtClean="0"/>
              <a:t>Η </a:t>
            </a:r>
            <a:r>
              <a:rPr lang="el-GR" b="1" dirty="0"/>
              <a:t>πρώτη σειρά του σύρματος τοποθετείται περίπου 15εκ. πάνω από τη διακλάδωση του 1ου ορόφου</a:t>
            </a:r>
            <a:r>
              <a:rPr lang="el-GR" dirty="0"/>
              <a:t>. </a:t>
            </a:r>
            <a:endParaRPr lang="el-GR" b="0" i="0" dirty="0">
              <a:effectLst/>
            </a:endParaRPr>
          </a:p>
        </p:txBody>
      </p:sp>
    </p:spTree>
    <p:extLst>
      <p:ext uri="{BB962C8B-B14F-4D97-AF65-F5344CB8AC3E}">
        <p14:creationId xmlns:p14="http://schemas.microsoft.com/office/powerpoint/2010/main" val="144623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92480" y="1142999"/>
            <a:ext cx="10241280" cy="5301343"/>
          </a:xfrm>
          <a:prstGeom prst="rect">
            <a:avLst/>
          </a:prstGeom>
        </p:spPr>
      </p:pic>
      <p:sp>
        <p:nvSpPr>
          <p:cNvPr id="3" name="Ορθογώνιο 2"/>
          <p:cNvSpPr/>
          <p:nvPr/>
        </p:nvSpPr>
        <p:spPr>
          <a:xfrm>
            <a:off x="4362861" y="322217"/>
            <a:ext cx="1637692" cy="461665"/>
          </a:xfrm>
          <a:prstGeom prst="rect">
            <a:avLst/>
          </a:prstGeom>
        </p:spPr>
        <p:txBody>
          <a:bodyPr wrap="none">
            <a:spAutoFit/>
          </a:bodyPr>
          <a:lstStyle/>
          <a:p>
            <a:r>
              <a:rPr lang="el-GR" sz="2400" b="1" cap="all" dirty="0" err="1" smtClean="0"/>
              <a:t>παλμΕττα</a:t>
            </a:r>
            <a:endParaRPr lang="el-GR" sz="2400" b="1" cap="all" dirty="0"/>
          </a:p>
        </p:txBody>
      </p:sp>
    </p:spTree>
    <p:extLst>
      <p:ext uri="{BB962C8B-B14F-4D97-AF65-F5344CB8AC3E}">
        <p14:creationId xmlns:p14="http://schemas.microsoft.com/office/powerpoint/2010/main" val="36163901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587</Words>
  <Application>Microsoft Office PowerPoint</Application>
  <PresentationFormat>Ευρεία οθόνη</PresentationFormat>
  <Paragraphs>74</Paragraphs>
  <Slides>16</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Calibri</vt:lpstr>
      <vt:lpstr>Calibri Light</vt:lpstr>
      <vt:lpstr>Roboto</vt:lpstr>
      <vt:lpstr>Trebuchet MS</vt:lpstr>
      <vt:lpstr>Wingdings</vt:lpstr>
      <vt:lpstr>Θέμα του Office</vt:lpstr>
      <vt:lpstr>ΚΛΑΔΕΜΑ ΔΕΝΔΡΩΝ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dc:creator>
  <cp:lastModifiedBy>admin</cp:lastModifiedBy>
  <cp:revision>18</cp:revision>
  <dcterms:created xsi:type="dcterms:W3CDTF">2022-05-09T13:10:24Z</dcterms:created>
  <dcterms:modified xsi:type="dcterms:W3CDTF">2022-05-25T14:37:17Z</dcterms:modified>
</cp:coreProperties>
</file>