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embeddings/oleObject4.bin" ContentType="application/vnd.openxmlformats-officedocument.oleObject"/>
  <Override PartName="/ppt/diagrams/layout1.xml" ContentType="application/vnd.openxmlformats-officedocument.drawingml.diagramLayout+xml"/>
  <Override PartName="/ppt/embeddings/oleObject2.bin" ContentType="application/vnd.openxmlformats-officedocument.oleObjec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ms-office.activeX"/>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embeddings/oleObject3.bin" ContentType="application/vnd.openxmlformats-officedocument.oleObject"/>
  <Override PartName="/ppt/embeddings/oleObject1.bin" ContentType="application/vnd.openxmlformats-officedocument.oleObject"/>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2" r:id="rId3"/>
    <p:sldMasterId id="2147483685" r:id="rId4"/>
  </p:sldMasterIdLst>
  <p:notesMasterIdLst>
    <p:notesMasterId r:id="rId34"/>
  </p:notesMasterIdLst>
  <p:handoutMasterIdLst>
    <p:handoutMasterId r:id="rId35"/>
  </p:handoutMasterIdLst>
  <p:sldIdLst>
    <p:sldId id="282" r:id="rId5"/>
    <p:sldId id="286" r:id="rId6"/>
    <p:sldId id="320"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18" r:id="rId3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A2D1F1"/>
    <a:srgbClr val="FF3300"/>
    <a:srgbClr val="666633"/>
    <a:srgbClr val="336600"/>
    <a:srgbClr val="292929"/>
    <a:srgbClr val="993300"/>
    <a:srgbClr val="003399"/>
    <a:srgbClr val="0066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6" autoAdjust="0"/>
  </p:normalViewPr>
  <p:slideViewPr>
    <p:cSldViewPr>
      <p:cViewPr>
        <p:scale>
          <a:sx n="70" d="100"/>
          <a:sy n="70" d="100"/>
        </p:scale>
        <p:origin x="-1810"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148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21E86-77FD-43F7-8723-FBADDCC5ABC0}" type="doc">
      <dgm:prSet loTypeId="urn:microsoft.com/office/officeart/2005/8/layout/process3" loCatId="process" qsTypeId="urn:microsoft.com/office/officeart/2005/8/quickstyle/3d2" qsCatId="3D" csTypeId="urn:microsoft.com/office/officeart/2005/8/colors/accent0_3" csCatId="mainScheme" phldr="1"/>
      <dgm:spPr>
        <a:scene3d>
          <a:camera prst="orthographicFront">
            <a:rot lat="0" lon="0" rev="0"/>
          </a:camera>
          <a:lightRig rig="glow" dir="t">
            <a:rot lat="0" lon="0" rev="4800000"/>
          </a:lightRig>
        </a:scene3d>
      </dgm:spPr>
      <dgm:t>
        <a:bodyPr/>
        <a:lstStyle/>
        <a:p>
          <a:endParaRPr lang="el-GR"/>
        </a:p>
      </dgm:t>
    </dgm:pt>
    <dgm:pt modelId="{9EA6553B-78F7-4A5F-90F0-59353E78ED69}">
      <dgm:prSet phldrT="[Κείμενο]"/>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a:bevelT prst="slope"/>
        </a:sp3d>
      </dgm:spPr>
      <dgm:t>
        <a:bodyPr/>
        <a:lstStyle/>
        <a:p>
          <a:r>
            <a:rPr lang="el-GR" dirty="0"/>
            <a:t>Τμηματοποίηση αγοράς</a:t>
          </a:r>
        </a:p>
      </dgm:t>
    </dgm:pt>
    <dgm:pt modelId="{5EA988AA-5893-4A24-8427-0FFEC291CA5B}" type="parTrans" cxnId="{372F3F9D-AEE9-448F-BCD6-16D843F0CEF3}">
      <dgm:prSet/>
      <dgm:spPr/>
      <dgm:t>
        <a:bodyPr/>
        <a:lstStyle/>
        <a:p>
          <a:endParaRPr lang="el-GR"/>
        </a:p>
      </dgm:t>
    </dgm:pt>
    <dgm:pt modelId="{84E47016-A7B3-47E2-8AD2-38E581C51F35}" type="sibTrans" cxnId="{372F3F9D-AEE9-448F-BCD6-16D843F0CEF3}">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a:bevelT prst="slope"/>
        </a:sp3d>
      </dgm:spPr>
      <dgm:t>
        <a:bodyPr/>
        <a:lstStyle/>
        <a:p>
          <a:endParaRPr lang="el-GR"/>
        </a:p>
      </dgm:t>
    </dgm:pt>
    <dgm:pt modelId="{10F70B8A-3FE3-4FAF-839D-C701D7002B13}">
      <dgm:prSet phldrT="[Κείμενο]"/>
      <dgm:spPr>
        <a:solidFill>
          <a:schemeClr val="accent6">
            <a:lumMod val="40000"/>
            <a:lumOff val="6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slope"/>
        </a:sp3d>
      </dgm:spPr>
      <dgm:t>
        <a:bodyPr/>
        <a:lstStyle/>
        <a:p>
          <a:r>
            <a:rPr lang="el-GR" dirty="0"/>
            <a:t>Προσδιορισμός των μεταβλητών τμηματοποίησης και τμηματοποίηση της αγοράς</a:t>
          </a:r>
        </a:p>
      </dgm:t>
    </dgm:pt>
    <dgm:pt modelId="{B888B050-050C-40EB-9440-C5C690CF25D2}" type="parTrans" cxnId="{CBD28293-4610-4FB7-88AA-A8F93158E8ED}">
      <dgm:prSet/>
      <dgm:spPr/>
      <dgm:t>
        <a:bodyPr/>
        <a:lstStyle/>
        <a:p>
          <a:endParaRPr lang="el-GR"/>
        </a:p>
      </dgm:t>
    </dgm:pt>
    <dgm:pt modelId="{628EA390-6970-4C3F-9377-B0FA0180BBBD}" type="sibTrans" cxnId="{CBD28293-4610-4FB7-88AA-A8F93158E8ED}">
      <dgm:prSet/>
      <dgm:spPr/>
      <dgm:t>
        <a:bodyPr/>
        <a:lstStyle/>
        <a:p>
          <a:endParaRPr lang="el-GR"/>
        </a:p>
      </dgm:t>
    </dgm:pt>
    <dgm:pt modelId="{6A70A6F2-E637-4C15-A8F1-AE57FBE42BF4}">
      <dgm:prSet phldrT="[Κείμενο]"/>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a:bevelT prst="slope"/>
        </a:sp3d>
      </dgm:spPr>
      <dgm:t>
        <a:bodyPr/>
        <a:lstStyle/>
        <a:p>
          <a:r>
            <a:rPr lang="el-GR" dirty="0"/>
            <a:t>Στόχευση αγοράς</a:t>
          </a:r>
        </a:p>
      </dgm:t>
    </dgm:pt>
    <dgm:pt modelId="{39611256-13C7-4869-802B-CB4B1EF8C358}" type="parTrans" cxnId="{7D5780B1-A523-4295-ACAB-8D78413E8A3E}">
      <dgm:prSet/>
      <dgm:spPr/>
      <dgm:t>
        <a:bodyPr/>
        <a:lstStyle/>
        <a:p>
          <a:endParaRPr lang="el-GR"/>
        </a:p>
      </dgm:t>
    </dgm:pt>
    <dgm:pt modelId="{678EE5A9-C961-4B97-BB6F-3071A321DF5C}" type="sibTrans" cxnId="{7D5780B1-A523-4295-ACAB-8D78413E8A3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a:bevelT prst="slope"/>
        </a:sp3d>
      </dgm:spPr>
      <dgm:t>
        <a:bodyPr/>
        <a:lstStyle/>
        <a:p>
          <a:endParaRPr lang="el-GR"/>
        </a:p>
      </dgm:t>
    </dgm:pt>
    <dgm:pt modelId="{A79D7589-E732-4E4D-944E-5D326EAA3B25}">
      <dgm:prSet phldrT="[Κείμενο]"/>
      <dgm:spPr>
        <a:solidFill>
          <a:schemeClr val="accent6">
            <a:lumMod val="40000"/>
            <a:lumOff val="6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slope"/>
        </a:sp3d>
      </dgm:spPr>
      <dgm:t>
        <a:bodyPr/>
        <a:lstStyle/>
        <a:p>
          <a:r>
            <a:rPr lang="el-GR" dirty="0"/>
            <a:t>Αξιολόγηση της ελκυστικότητας κάθε τμήματος</a:t>
          </a:r>
        </a:p>
      </dgm:t>
    </dgm:pt>
    <dgm:pt modelId="{84A5E603-46C9-49BB-B0ED-E0509C1E4850}" type="parTrans" cxnId="{BCF8E26A-25A6-497A-AE0B-E5D52AE1AB71}">
      <dgm:prSet/>
      <dgm:spPr/>
      <dgm:t>
        <a:bodyPr/>
        <a:lstStyle/>
        <a:p>
          <a:endParaRPr lang="el-GR"/>
        </a:p>
      </dgm:t>
    </dgm:pt>
    <dgm:pt modelId="{FF904FAC-734F-4CC8-979C-ABB8D4FA2833}" type="sibTrans" cxnId="{BCF8E26A-25A6-497A-AE0B-E5D52AE1AB71}">
      <dgm:prSet/>
      <dgm:spPr/>
      <dgm:t>
        <a:bodyPr/>
        <a:lstStyle/>
        <a:p>
          <a:endParaRPr lang="el-GR"/>
        </a:p>
      </dgm:t>
    </dgm:pt>
    <dgm:pt modelId="{44F212B7-C4BE-487B-A547-E13FF738F435}">
      <dgm:prSet phldrT="[Κείμενο]"/>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a:bevelT prst="slope"/>
        </a:sp3d>
      </dgm:spPr>
      <dgm:t>
        <a:bodyPr/>
        <a:lstStyle/>
        <a:p>
          <a:r>
            <a:rPr lang="el-GR" dirty="0" err="1"/>
            <a:t>Χωροθέτηση</a:t>
          </a:r>
          <a:r>
            <a:rPr lang="el-GR" dirty="0"/>
            <a:t> προϊόντος</a:t>
          </a:r>
        </a:p>
      </dgm:t>
    </dgm:pt>
    <dgm:pt modelId="{263B0AAD-F296-4941-86EB-B23E1B59D3DE}" type="parTrans" cxnId="{312FF404-2E61-467A-AFBE-C9029360B8EC}">
      <dgm:prSet/>
      <dgm:spPr/>
      <dgm:t>
        <a:bodyPr/>
        <a:lstStyle/>
        <a:p>
          <a:endParaRPr lang="el-GR"/>
        </a:p>
      </dgm:t>
    </dgm:pt>
    <dgm:pt modelId="{3BBC7FD0-AA39-4577-9520-1FF59B5A14C4}" type="sibTrans" cxnId="{312FF404-2E61-467A-AFBE-C9029360B8EC}">
      <dgm:prSet/>
      <dgm:spPr/>
      <dgm:t>
        <a:bodyPr/>
        <a:lstStyle/>
        <a:p>
          <a:endParaRPr lang="el-GR"/>
        </a:p>
      </dgm:t>
    </dgm:pt>
    <dgm:pt modelId="{7DC68062-C700-4CFD-98C1-191CA6C06887}">
      <dgm:prSet phldrT="[Κείμενο]"/>
      <dgm:spPr>
        <a:solidFill>
          <a:schemeClr val="accent6">
            <a:lumMod val="40000"/>
            <a:lumOff val="6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slope"/>
        </a:sp3d>
      </dgm:spPr>
      <dgm:t>
        <a:bodyPr/>
        <a:lstStyle/>
        <a:p>
          <a:r>
            <a:rPr lang="el-GR" dirty="0"/>
            <a:t>Εντοπισμός των πιθανών εννοιών </a:t>
          </a:r>
          <a:r>
            <a:rPr lang="el-GR" dirty="0" err="1"/>
            <a:t>χωροθέτησης</a:t>
          </a:r>
          <a:r>
            <a:rPr lang="el-GR" dirty="0"/>
            <a:t> για κάθε </a:t>
          </a:r>
          <a:r>
            <a:rPr lang="el-GR" dirty="0" smtClean="0"/>
            <a:t>τμήμα</a:t>
          </a:r>
          <a:r>
            <a:rPr lang="en-US" dirty="0" smtClean="0"/>
            <a:t> </a:t>
          </a:r>
          <a:r>
            <a:rPr lang="el-GR" dirty="0" smtClean="0"/>
            <a:t>- </a:t>
          </a:r>
          <a:r>
            <a:rPr lang="el-GR" dirty="0"/>
            <a:t>στόχο</a:t>
          </a:r>
        </a:p>
      </dgm:t>
    </dgm:pt>
    <dgm:pt modelId="{3A8E5302-DDA8-4832-A947-C895B8B53C1A}" type="parTrans" cxnId="{B70A81D1-8E2A-48C4-917F-033844D54A86}">
      <dgm:prSet/>
      <dgm:spPr/>
      <dgm:t>
        <a:bodyPr/>
        <a:lstStyle/>
        <a:p>
          <a:endParaRPr lang="el-GR"/>
        </a:p>
      </dgm:t>
    </dgm:pt>
    <dgm:pt modelId="{5C84F1E9-1B91-408D-AD9A-90A1BD29889F}" type="sibTrans" cxnId="{B70A81D1-8E2A-48C4-917F-033844D54A86}">
      <dgm:prSet/>
      <dgm:spPr/>
      <dgm:t>
        <a:bodyPr/>
        <a:lstStyle/>
        <a:p>
          <a:endParaRPr lang="el-GR"/>
        </a:p>
      </dgm:t>
    </dgm:pt>
    <dgm:pt modelId="{D0551429-2902-4EED-BA51-CF3B48645786}">
      <dgm:prSet phldrT="[Κείμενο]"/>
      <dgm:spPr>
        <a:solidFill>
          <a:schemeClr val="accent6">
            <a:lumMod val="40000"/>
            <a:lumOff val="6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slope"/>
        </a:sp3d>
      </dgm:spPr>
      <dgm:t>
        <a:bodyPr/>
        <a:lstStyle/>
        <a:p>
          <a:r>
            <a:rPr lang="el-GR" dirty="0"/>
            <a:t>Δημιουργία προφίλ των τμημάτων που προκύπτουν </a:t>
          </a:r>
        </a:p>
      </dgm:t>
    </dgm:pt>
    <dgm:pt modelId="{853E32B4-0E8E-48B3-81C8-3C06D14F823B}" type="parTrans" cxnId="{9930C2CA-CCFD-4163-9E00-B95A74E7DE55}">
      <dgm:prSet/>
      <dgm:spPr/>
      <dgm:t>
        <a:bodyPr/>
        <a:lstStyle/>
        <a:p>
          <a:endParaRPr lang="el-GR"/>
        </a:p>
      </dgm:t>
    </dgm:pt>
    <dgm:pt modelId="{BD651462-3D65-4D9D-B89B-5F4398A54E45}" type="sibTrans" cxnId="{9930C2CA-CCFD-4163-9E00-B95A74E7DE55}">
      <dgm:prSet/>
      <dgm:spPr/>
      <dgm:t>
        <a:bodyPr/>
        <a:lstStyle/>
        <a:p>
          <a:endParaRPr lang="el-GR"/>
        </a:p>
      </dgm:t>
    </dgm:pt>
    <dgm:pt modelId="{E8083C18-96CF-4584-932B-8F3147DE368F}">
      <dgm:prSet phldrT="[Κείμενο]"/>
      <dgm:spPr>
        <a:solidFill>
          <a:schemeClr val="accent6">
            <a:lumMod val="40000"/>
            <a:lumOff val="6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slope"/>
        </a:sp3d>
      </dgm:spPr>
      <dgm:t>
        <a:bodyPr/>
        <a:lstStyle/>
        <a:p>
          <a:endParaRPr lang="el-GR" dirty="0"/>
        </a:p>
      </dgm:t>
    </dgm:pt>
    <dgm:pt modelId="{E7E8C81D-EC56-4DF0-A328-7947B3CB55E1}" type="parTrans" cxnId="{225ADCD3-8266-49A5-A013-AB1D50068723}">
      <dgm:prSet/>
      <dgm:spPr/>
      <dgm:t>
        <a:bodyPr/>
        <a:lstStyle/>
        <a:p>
          <a:endParaRPr lang="el-GR"/>
        </a:p>
      </dgm:t>
    </dgm:pt>
    <dgm:pt modelId="{ADEADDD3-B57C-4C78-88C4-B49F96E18E3E}" type="sibTrans" cxnId="{225ADCD3-8266-49A5-A013-AB1D50068723}">
      <dgm:prSet/>
      <dgm:spPr/>
      <dgm:t>
        <a:bodyPr/>
        <a:lstStyle/>
        <a:p>
          <a:endParaRPr lang="el-GR"/>
        </a:p>
      </dgm:t>
    </dgm:pt>
    <dgm:pt modelId="{ACF8C78D-8EB7-4990-BD05-B1703D3DDBE7}">
      <dgm:prSet phldrT="[Κείμενο]"/>
      <dgm:spPr>
        <a:solidFill>
          <a:schemeClr val="accent6">
            <a:lumMod val="40000"/>
            <a:lumOff val="6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slope"/>
        </a:sp3d>
      </dgm:spPr>
      <dgm:t>
        <a:bodyPr/>
        <a:lstStyle/>
        <a:p>
          <a:r>
            <a:rPr lang="el-GR" dirty="0"/>
            <a:t>Επιλογή </a:t>
          </a:r>
          <a:r>
            <a:rPr lang="el-GR" dirty="0" smtClean="0"/>
            <a:t>του/των </a:t>
          </a:r>
          <a:r>
            <a:rPr lang="el-GR" dirty="0"/>
            <a:t>τμημάτων </a:t>
          </a:r>
          <a:r>
            <a:rPr lang="en-US" dirty="0" smtClean="0"/>
            <a:t>-</a:t>
          </a:r>
          <a:r>
            <a:rPr lang="el-GR" dirty="0" smtClean="0"/>
            <a:t>στόχων</a:t>
          </a:r>
          <a:endParaRPr lang="el-GR" dirty="0"/>
        </a:p>
      </dgm:t>
    </dgm:pt>
    <dgm:pt modelId="{8C0772BE-C146-4B29-9F7A-D13F38A01E34}" type="parTrans" cxnId="{84088E7A-3A1E-4209-B530-E30BED535965}">
      <dgm:prSet/>
      <dgm:spPr/>
      <dgm:t>
        <a:bodyPr/>
        <a:lstStyle/>
        <a:p>
          <a:endParaRPr lang="el-GR"/>
        </a:p>
      </dgm:t>
    </dgm:pt>
    <dgm:pt modelId="{C8B90883-2FCE-485E-8687-79E5020EE04C}" type="sibTrans" cxnId="{84088E7A-3A1E-4209-B530-E30BED535965}">
      <dgm:prSet/>
      <dgm:spPr/>
      <dgm:t>
        <a:bodyPr/>
        <a:lstStyle/>
        <a:p>
          <a:endParaRPr lang="el-GR"/>
        </a:p>
      </dgm:t>
    </dgm:pt>
    <dgm:pt modelId="{64FCE343-6679-454D-B14B-70ABB66D7993}">
      <dgm:prSet phldrT="[Κείμενο]"/>
      <dgm:spPr>
        <a:solidFill>
          <a:schemeClr val="accent6">
            <a:lumMod val="40000"/>
            <a:lumOff val="6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slope"/>
        </a:sp3d>
      </dgm:spPr>
      <dgm:t>
        <a:bodyPr/>
        <a:lstStyle/>
        <a:p>
          <a:endParaRPr lang="el-GR" dirty="0"/>
        </a:p>
      </dgm:t>
    </dgm:pt>
    <dgm:pt modelId="{45DEF0B4-D0DF-4DFB-9727-1CC11A09A44D}" type="parTrans" cxnId="{6A49FC63-DA9A-4E13-9BDF-1490FA6148A3}">
      <dgm:prSet/>
      <dgm:spPr/>
      <dgm:t>
        <a:bodyPr/>
        <a:lstStyle/>
        <a:p>
          <a:endParaRPr lang="el-GR"/>
        </a:p>
      </dgm:t>
    </dgm:pt>
    <dgm:pt modelId="{F4117B71-2924-49FC-B9C4-29C14BD7E559}" type="sibTrans" cxnId="{6A49FC63-DA9A-4E13-9BDF-1490FA6148A3}">
      <dgm:prSet/>
      <dgm:spPr/>
      <dgm:t>
        <a:bodyPr/>
        <a:lstStyle/>
        <a:p>
          <a:endParaRPr lang="el-GR"/>
        </a:p>
      </dgm:t>
    </dgm:pt>
    <dgm:pt modelId="{ABA4FC59-5418-486C-9D99-9BA9D7AB302C}">
      <dgm:prSet phldrT="[Κείμενο]"/>
      <dgm:spPr>
        <a:solidFill>
          <a:schemeClr val="accent6">
            <a:lumMod val="40000"/>
            <a:lumOff val="6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slope"/>
        </a:sp3d>
      </dgm:spPr>
      <dgm:t>
        <a:bodyPr/>
        <a:lstStyle/>
        <a:p>
          <a:r>
            <a:rPr lang="el-GR" dirty="0"/>
            <a:t>Επιλογή, ανάπτυξη και επικοινωνία της έννοιας </a:t>
          </a:r>
          <a:r>
            <a:rPr lang="el-GR" dirty="0" err="1"/>
            <a:t>χωροθέτησης</a:t>
          </a:r>
          <a:r>
            <a:rPr lang="el-GR" dirty="0"/>
            <a:t> που επιλέχθηκε</a:t>
          </a:r>
        </a:p>
      </dgm:t>
    </dgm:pt>
    <dgm:pt modelId="{908B0C23-2439-4D8C-91D2-49FC4A0DB2F8}" type="parTrans" cxnId="{FAE0A447-CFA6-4613-8FAB-39F1067A6332}">
      <dgm:prSet/>
      <dgm:spPr/>
      <dgm:t>
        <a:bodyPr/>
        <a:lstStyle/>
        <a:p>
          <a:endParaRPr lang="el-GR"/>
        </a:p>
      </dgm:t>
    </dgm:pt>
    <dgm:pt modelId="{80374B45-6CA7-4B53-A0D0-0F7818E0CDE4}" type="sibTrans" cxnId="{FAE0A447-CFA6-4613-8FAB-39F1067A6332}">
      <dgm:prSet/>
      <dgm:spPr/>
      <dgm:t>
        <a:bodyPr/>
        <a:lstStyle/>
        <a:p>
          <a:endParaRPr lang="el-GR"/>
        </a:p>
      </dgm:t>
    </dgm:pt>
    <dgm:pt modelId="{7EB5F9CB-C75D-4091-89D4-0F18EE9611B5}" type="pres">
      <dgm:prSet presAssocID="{22221E86-77FD-43F7-8723-FBADDCC5ABC0}" presName="linearFlow" presStyleCnt="0">
        <dgm:presLayoutVars>
          <dgm:dir/>
          <dgm:animLvl val="lvl"/>
          <dgm:resizeHandles val="exact"/>
        </dgm:presLayoutVars>
      </dgm:prSet>
      <dgm:spPr/>
      <dgm:t>
        <a:bodyPr/>
        <a:lstStyle/>
        <a:p>
          <a:endParaRPr lang="el-GR"/>
        </a:p>
      </dgm:t>
    </dgm:pt>
    <dgm:pt modelId="{E977B1D3-72CA-4210-9F28-BB5CF9D9C616}" type="pres">
      <dgm:prSet presAssocID="{9EA6553B-78F7-4A5F-90F0-59353E78ED69}"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dgm:spPr>
    </dgm:pt>
    <dgm:pt modelId="{075FC775-3351-4ED8-89A1-399C7BCD6A34}" type="pres">
      <dgm:prSet presAssocID="{9EA6553B-78F7-4A5F-90F0-59353E78ED69}" presName="parTx" presStyleLbl="node1" presStyleIdx="0" presStyleCnt="3">
        <dgm:presLayoutVars>
          <dgm:chMax val="0"/>
          <dgm:chPref val="0"/>
          <dgm:bulletEnabled val="1"/>
        </dgm:presLayoutVars>
      </dgm:prSet>
      <dgm:spPr/>
      <dgm:t>
        <a:bodyPr/>
        <a:lstStyle/>
        <a:p>
          <a:endParaRPr lang="el-GR"/>
        </a:p>
      </dgm:t>
    </dgm:pt>
    <dgm:pt modelId="{0E60536C-8FC6-4876-94F8-B48AC8962451}" type="pres">
      <dgm:prSet presAssocID="{9EA6553B-78F7-4A5F-90F0-59353E78ED69}" presName="parSh" presStyleLbl="node1" presStyleIdx="0" presStyleCnt="3"/>
      <dgm:spPr/>
      <dgm:t>
        <a:bodyPr/>
        <a:lstStyle/>
        <a:p>
          <a:endParaRPr lang="el-GR"/>
        </a:p>
      </dgm:t>
    </dgm:pt>
    <dgm:pt modelId="{51BE721C-137E-4A26-9EC6-A471FA581D06}" type="pres">
      <dgm:prSet presAssocID="{9EA6553B-78F7-4A5F-90F0-59353E78ED69}" presName="desTx" presStyleLbl="fgAcc1" presStyleIdx="0" presStyleCnt="3">
        <dgm:presLayoutVars>
          <dgm:bulletEnabled val="1"/>
        </dgm:presLayoutVars>
      </dgm:prSet>
      <dgm:spPr/>
      <dgm:t>
        <a:bodyPr/>
        <a:lstStyle/>
        <a:p>
          <a:endParaRPr lang="el-GR"/>
        </a:p>
      </dgm:t>
    </dgm:pt>
    <dgm:pt modelId="{4AA37017-72AD-4AE4-A206-E465219E19B0}" type="pres">
      <dgm:prSet presAssocID="{84E47016-A7B3-47E2-8AD2-38E581C51F35}" presName="sibTrans" presStyleLbl="sibTrans2D1" presStyleIdx="0" presStyleCnt="2"/>
      <dgm:spPr/>
      <dgm:t>
        <a:bodyPr/>
        <a:lstStyle/>
        <a:p>
          <a:endParaRPr lang="el-GR"/>
        </a:p>
      </dgm:t>
    </dgm:pt>
    <dgm:pt modelId="{CAADF44B-DA87-4422-8B5B-4B64C4979FF4}" type="pres">
      <dgm:prSet presAssocID="{84E47016-A7B3-47E2-8AD2-38E581C51F35}" presName="connTx" presStyleLbl="sibTrans2D1" presStyleIdx="0" presStyleCnt="2"/>
      <dgm:spPr/>
      <dgm:t>
        <a:bodyPr/>
        <a:lstStyle/>
        <a:p>
          <a:endParaRPr lang="el-GR"/>
        </a:p>
      </dgm:t>
    </dgm:pt>
    <dgm:pt modelId="{AD31DA63-EC56-4CEA-84A4-7E7E5505A052}" type="pres">
      <dgm:prSet presAssocID="{6A70A6F2-E637-4C15-A8F1-AE57FBE42BF4}"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dgm:spPr>
    </dgm:pt>
    <dgm:pt modelId="{51E9DDF0-B1D7-4990-A433-A42F5C41C38E}" type="pres">
      <dgm:prSet presAssocID="{6A70A6F2-E637-4C15-A8F1-AE57FBE42BF4}" presName="parTx" presStyleLbl="node1" presStyleIdx="0" presStyleCnt="3">
        <dgm:presLayoutVars>
          <dgm:chMax val="0"/>
          <dgm:chPref val="0"/>
          <dgm:bulletEnabled val="1"/>
        </dgm:presLayoutVars>
      </dgm:prSet>
      <dgm:spPr/>
      <dgm:t>
        <a:bodyPr/>
        <a:lstStyle/>
        <a:p>
          <a:endParaRPr lang="el-GR"/>
        </a:p>
      </dgm:t>
    </dgm:pt>
    <dgm:pt modelId="{2141F255-280B-4B2D-AC2C-46C91A085765}" type="pres">
      <dgm:prSet presAssocID="{6A70A6F2-E637-4C15-A8F1-AE57FBE42BF4}" presName="parSh" presStyleLbl="node1" presStyleIdx="1" presStyleCnt="3"/>
      <dgm:spPr/>
      <dgm:t>
        <a:bodyPr/>
        <a:lstStyle/>
        <a:p>
          <a:endParaRPr lang="el-GR"/>
        </a:p>
      </dgm:t>
    </dgm:pt>
    <dgm:pt modelId="{FD000BC8-7036-4283-ACF6-845499D37920}" type="pres">
      <dgm:prSet presAssocID="{6A70A6F2-E637-4C15-A8F1-AE57FBE42BF4}" presName="desTx" presStyleLbl="fgAcc1" presStyleIdx="1" presStyleCnt="3">
        <dgm:presLayoutVars>
          <dgm:bulletEnabled val="1"/>
        </dgm:presLayoutVars>
      </dgm:prSet>
      <dgm:spPr/>
      <dgm:t>
        <a:bodyPr/>
        <a:lstStyle/>
        <a:p>
          <a:endParaRPr lang="el-GR"/>
        </a:p>
      </dgm:t>
    </dgm:pt>
    <dgm:pt modelId="{B2CB66C1-F90A-45DB-88D1-06620B09D7DF}" type="pres">
      <dgm:prSet presAssocID="{678EE5A9-C961-4B97-BB6F-3071A321DF5C}" presName="sibTrans" presStyleLbl="sibTrans2D1" presStyleIdx="1" presStyleCnt="2"/>
      <dgm:spPr/>
      <dgm:t>
        <a:bodyPr/>
        <a:lstStyle/>
        <a:p>
          <a:endParaRPr lang="el-GR"/>
        </a:p>
      </dgm:t>
    </dgm:pt>
    <dgm:pt modelId="{08E611EE-0DB1-47DF-A9C9-D0C2A66D3F00}" type="pres">
      <dgm:prSet presAssocID="{678EE5A9-C961-4B97-BB6F-3071A321DF5C}" presName="connTx" presStyleLbl="sibTrans2D1" presStyleIdx="1" presStyleCnt="2"/>
      <dgm:spPr/>
      <dgm:t>
        <a:bodyPr/>
        <a:lstStyle/>
        <a:p>
          <a:endParaRPr lang="el-GR"/>
        </a:p>
      </dgm:t>
    </dgm:pt>
    <dgm:pt modelId="{0B725415-D985-4F92-AAED-EDF92B279CF8}" type="pres">
      <dgm:prSet presAssocID="{44F212B7-C4BE-487B-A547-E13FF738F435}"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dgm:spPr>
    </dgm:pt>
    <dgm:pt modelId="{273B38BF-75F6-449B-9F61-8122969D20EA}" type="pres">
      <dgm:prSet presAssocID="{44F212B7-C4BE-487B-A547-E13FF738F435}" presName="parTx" presStyleLbl="node1" presStyleIdx="1" presStyleCnt="3">
        <dgm:presLayoutVars>
          <dgm:chMax val="0"/>
          <dgm:chPref val="0"/>
          <dgm:bulletEnabled val="1"/>
        </dgm:presLayoutVars>
      </dgm:prSet>
      <dgm:spPr/>
      <dgm:t>
        <a:bodyPr/>
        <a:lstStyle/>
        <a:p>
          <a:endParaRPr lang="el-GR"/>
        </a:p>
      </dgm:t>
    </dgm:pt>
    <dgm:pt modelId="{FA8818BC-4F3D-49DB-8C3D-6D26D03E7FAE}" type="pres">
      <dgm:prSet presAssocID="{44F212B7-C4BE-487B-A547-E13FF738F435}" presName="parSh" presStyleLbl="node1" presStyleIdx="2" presStyleCnt="3"/>
      <dgm:spPr/>
      <dgm:t>
        <a:bodyPr/>
        <a:lstStyle/>
        <a:p>
          <a:endParaRPr lang="el-GR"/>
        </a:p>
      </dgm:t>
    </dgm:pt>
    <dgm:pt modelId="{0B3A9416-ED9C-48F2-8933-89E5624F2245}" type="pres">
      <dgm:prSet presAssocID="{44F212B7-C4BE-487B-A547-E13FF738F435}" presName="desTx" presStyleLbl="fgAcc1" presStyleIdx="2" presStyleCnt="3">
        <dgm:presLayoutVars>
          <dgm:bulletEnabled val="1"/>
        </dgm:presLayoutVars>
      </dgm:prSet>
      <dgm:spPr/>
      <dgm:t>
        <a:bodyPr/>
        <a:lstStyle/>
        <a:p>
          <a:endParaRPr lang="el-GR"/>
        </a:p>
      </dgm:t>
    </dgm:pt>
  </dgm:ptLst>
  <dgm:cxnLst>
    <dgm:cxn modelId="{9930C2CA-CCFD-4163-9E00-B95A74E7DE55}" srcId="{9EA6553B-78F7-4A5F-90F0-59353E78ED69}" destId="{D0551429-2902-4EED-BA51-CF3B48645786}" srcOrd="1" destOrd="0" parTransId="{853E32B4-0E8E-48B3-81C8-3C06D14F823B}" sibTransId="{BD651462-3D65-4D9D-B89B-5F4398A54E45}"/>
    <dgm:cxn modelId="{BF22645D-B3B2-44E0-8083-D6D821E679EB}" type="presOf" srcId="{E8083C18-96CF-4584-932B-8F3147DE368F}" destId="{FD000BC8-7036-4283-ACF6-845499D37920}" srcOrd="0" destOrd="2" presId="urn:microsoft.com/office/officeart/2005/8/layout/process3"/>
    <dgm:cxn modelId="{47EAF273-18DB-4088-B5E6-67523C9DE9D5}" type="presOf" srcId="{7DC68062-C700-4CFD-98C1-191CA6C06887}" destId="{0B3A9416-ED9C-48F2-8933-89E5624F2245}" srcOrd="0" destOrd="0" presId="urn:microsoft.com/office/officeart/2005/8/layout/process3"/>
    <dgm:cxn modelId="{372F3F9D-AEE9-448F-BCD6-16D843F0CEF3}" srcId="{22221E86-77FD-43F7-8723-FBADDCC5ABC0}" destId="{9EA6553B-78F7-4A5F-90F0-59353E78ED69}" srcOrd="0" destOrd="0" parTransId="{5EA988AA-5893-4A24-8427-0FFEC291CA5B}" sibTransId="{84E47016-A7B3-47E2-8AD2-38E581C51F35}"/>
    <dgm:cxn modelId="{6A49FC63-DA9A-4E13-9BDF-1490FA6148A3}" srcId="{44F212B7-C4BE-487B-A547-E13FF738F435}" destId="{64FCE343-6679-454D-B14B-70ABB66D7993}" srcOrd="2" destOrd="0" parTransId="{45DEF0B4-D0DF-4DFB-9727-1CC11A09A44D}" sibTransId="{F4117B71-2924-49FC-B9C4-29C14BD7E559}"/>
    <dgm:cxn modelId="{0FAF1F7E-2B34-4DCB-A6CB-EB2933DEDD0D}" type="presOf" srcId="{44F212B7-C4BE-487B-A547-E13FF738F435}" destId="{FA8818BC-4F3D-49DB-8C3D-6D26D03E7FAE}" srcOrd="1" destOrd="0" presId="urn:microsoft.com/office/officeart/2005/8/layout/process3"/>
    <dgm:cxn modelId="{B70A81D1-8E2A-48C4-917F-033844D54A86}" srcId="{44F212B7-C4BE-487B-A547-E13FF738F435}" destId="{7DC68062-C700-4CFD-98C1-191CA6C06887}" srcOrd="0" destOrd="0" parTransId="{3A8E5302-DDA8-4832-A947-C895B8B53C1A}" sibTransId="{5C84F1E9-1B91-408D-AD9A-90A1BD29889F}"/>
    <dgm:cxn modelId="{312FF404-2E61-467A-AFBE-C9029360B8EC}" srcId="{22221E86-77FD-43F7-8723-FBADDCC5ABC0}" destId="{44F212B7-C4BE-487B-A547-E13FF738F435}" srcOrd="2" destOrd="0" parTransId="{263B0AAD-F296-4941-86EB-B23E1B59D3DE}" sibTransId="{3BBC7FD0-AA39-4577-9520-1FF59B5A14C4}"/>
    <dgm:cxn modelId="{9191987F-54A3-41E5-BEDB-8C2D01B6C372}" type="presOf" srcId="{678EE5A9-C961-4B97-BB6F-3071A321DF5C}" destId="{08E611EE-0DB1-47DF-A9C9-D0C2A66D3F00}" srcOrd="1" destOrd="0" presId="urn:microsoft.com/office/officeart/2005/8/layout/process3"/>
    <dgm:cxn modelId="{A285EAC3-D01C-4F0E-85B4-03507D25251B}" type="presOf" srcId="{D0551429-2902-4EED-BA51-CF3B48645786}" destId="{51BE721C-137E-4A26-9EC6-A471FA581D06}" srcOrd="0" destOrd="1" presId="urn:microsoft.com/office/officeart/2005/8/layout/process3"/>
    <dgm:cxn modelId="{7A9B426F-6937-46B3-B75A-17BFD966593E}" type="presOf" srcId="{10F70B8A-3FE3-4FAF-839D-C701D7002B13}" destId="{51BE721C-137E-4A26-9EC6-A471FA581D06}" srcOrd="0" destOrd="0" presId="urn:microsoft.com/office/officeart/2005/8/layout/process3"/>
    <dgm:cxn modelId="{7D5780B1-A523-4295-ACAB-8D78413E8A3E}" srcId="{22221E86-77FD-43F7-8723-FBADDCC5ABC0}" destId="{6A70A6F2-E637-4C15-A8F1-AE57FBE42BF4}" srcOrd="1" destOrd="0" parTransId="{39611256-13C7-4869-802B-CB4B1EF8C358}" sibTransId="{678EE5A9-C961-4B97-BB6F-3071A321DF5C}"/>
    <dgm:cxn modelId="{172C0500-DCD7-4D56-AE4E-712ABD6B048F}" type="presOf" srcId="{84E47016-A7B3-47E2-8AD2-38E581C51F35}" destId="{4AA37017-72AD-4AE4-A206-E465219E19B0}" srcOrd="0" destOrd="0" presId="urn:microsoft.com/office/officeart/2005/8/layout/process3"/>
    <dgm:cxn modelId="{3A7FD67A-9F59-4263-87B3-972B90C9A7F3}" type="presOf" srcId="{ACF8C78D-8EB7-4990-BD05-B1703D3DDBE7}" destId="{FD000BC8-7036-4283-ACF6-845499D37920}" srcOrd="0" destOrd="1" presId="urn:microsoft.com/office/officeart/2005/8/layout/process3"/>
    <dgm:cxn modelId="{06022135-D3E9-4DA2-8F63-57C41538B2E4}" type="presOf" srcId="{9EA6553B-78F7-4A5F-90F0-59353E78ED69}" destId="{075FC775-3351-4ED8-89A1-399C7BCD6A34}" srcOrd="0" destOrd="0" presId="urn:microsoft.com/office/officeart/2005/8/layout/process3"/>
    <dgm:cxn modelId="{225ADCD3-8266-49A5-A013-AB1D50068723}" srcId="{6A70A6F2-E637-4C15-A8F1-AE57FBE42BF4}" destId="{E8083C18-96CF-4584-932B-8F3147DE368F}" srcOrd="2" destOrd="0" parTransId="{E7E8C81D-EC56-4DF0-A328-7947B3CB55E1}" sibTransId="{ADEADDD3-B57C-4C78-88C4-B49F96E18E3E}"/>
    <dgm:cxn modelId="{BA514475-AAE7-455F-82D6-433B8BE7779A}" type="presOf" srcId="{22221E86-77FD-43F7-8723-FBADDCC5ABC0}" destId="{7EB5F9CB-C75D-4091-89D4-0F18EE9611B5}" srcOrd="0" destOrd="0" presId="urn:microsoft.com/office/officeart/2005/8/layout/process3"/>
    <dgm:cxn modelId="{FAE0A447-CFA6-4613-8FAB-39F1067A6332}" srcId="{44F212B7-C4BE-487B-A547-E13FF738F435}" destId="{ABA4FC59-5418-486C-9D99-9BA9D7AB302C}" srcOrd="1" destOrd="0" parTransId="{908B0C23-2439-4D8C-91D2-49FC4A0DB2F8}" sibTransId="{80374B45-6CA7-4B53-A0D0-0F7818E0CDE4}"/>
    <dgm:cxn modelId="{84088E7A-3A1E-4209-B530-E30BED535965}" srcId="{6A70A6F2-E637-4C15-A8F1-AE57FBE42BF4}" destId="{ACF8C78D-8EB7-4990-BD05-B1703D3DDBE7}" srcOrd="1" destOrd="0" parTransId="{8C0772BE-C146-4B29-9F7A-D13F38A01E34}" sibTransId="{C8B90883-2FCE-485E-8687-79E5020EE04C}"/>
    <dgm:cxn modelId="{CBD28293-4610-4FB7-88AA-A8F93158E8ED}" srcId="{9EA6553B-78F7-4A5F-90F0-59353E78ED69}" destId="{10F70B8A-3FE3-4FAF-839D-C701D7002B13}" srcOrd="0" destOrd="0" parTransId="{B888B050-050C-40EB-9440-C5C690CF25D2}" sibTransId="{628EA390-6970-4C3F-9377-B0FA0180BBBD}"/>
    <dgm:cxn modelId="{76AD652D-658D-4A9C-B402-A6DD04116F06}" type="presOf" srcId="{A79D7589-E732-4E4D-944E-5D326EAA3B25}" destId="{FD000BC8-7036-4283-ACF6-845499D37920}" srcOrd="0" destOrd="0" presId="urn:microsoft.com/office/officeart/2005/8/layout/process3"/>
    <dgm:cxn modelId="{6EC9CE8A-13E2-4FD3-B8B3-9592B2074782}" type="presOf" srcId="{6A70A6F2-E637-4C15-A8F1-AE57FBE42BF4}" destId="{2141F255-280B-4B2D-AC2C-46C91A085765}" srcOrd="1" destOrd="0" presId="urn:microsoft.com/office/officeart/2005/8/layout/process3"/>
    <dgm:cxn modelId="{36E82A6C-FD20-44AB-9262-36A24826F865}" type="presOf" srcId="{84E47016-A7B3-47E2-8AD2-38E581C51F35}" destId="{CAADF44B-DA87-4422-8B5B-4B64C4979FF4}" srcOrd="1" destOrd="0" presId="urn:microsoft.com/office/officeart/2005/8/layout/process3"/>
    <dgm:cxn modelId="{A147EB40-C5EF-4785-9A94-A1D57FC8D5E7}" type="presOf" srcId="{9EA6553B-78F7-4A5F-90F0-59353E78ED69}" destId="{0E60536C-8FC6-4876-94F8-B48AC8962451}" srcOrd="1" destOrd="0" presId="urn:microsoft.com/office/officeart/2005/8/layout/process3"/>
    <dgm:cxn modelId="{E85915D4-D320-43CC-8DAF-01D572ADC919}" type="presOf" srcId="{44F212B7-C4BE-487B-A547-E13FF738F435}" destId="{273B38BF-75F6-449B-9F61-8122969D20EA}" srcOrd="0" destOrd="0" presId="urn:microsoft.com/office/officeart/2005/8/layout/process3"/>
    <dgm:cxn modelId="{DAF57BD9-5ED2-4B48-9EFD-CA36CD5AD643}" type="presOf" srcId="{6A70A6F2-E637-4C15-A8F1-AE57FBE42BF4}" destId="{51E9DDF0-B1D7-4990-A433-A42F5C41C38E}" srcOrd="0" destOrd="0" presId="urn:microsoft.com/office/officeart/2005/8/layout/process3"/>
    <dgm:cxn modelId="{BCF8E26A-25A6-497A-AE0B-E5D52AE1AB71}" srcId="{6A70A6F2-E637-4C15-A8F1-AE57FBE42BF4}" destId="{A79D7589-E732-4E4D-944E-5D326EAA3B25}" srcOrd="0" destOrd="0" parTransId="{84A5E603-46C9-49BB-B0ED-E0509C1E4850}" sibTransId="{FF904FAC-734F-4CC8-979C-ABB8D4FA2833}"/>
    <dgm:cxn modelId="{F438F844-7B26-470F-9105-8984FB8EB82A}" type="presOf" srcId="{64FCE343-6679-454D-B14B-70ABB66D7993}" destId="{0B3A9416-ED9C-48F2-8933-89E5624F2245}" srcOrd="0" destOrd="2" presId="urn:microsoft.com/office/officeart/2005/8/layout/process3"/>
    <dgm:cxn modelId="{86CE3492-1C60-46DE-A17E-AB80B9CDEEF7}" type="presOf" srcId="{678EE5A9-C961-4B97-BB6F-3071A321DF5C}" destId="{B2CB66C1-F90A-45DB-88D1-06620B09D7DF}" srcOrd="0" destOrd="0" presId="urn:microsoft.com/office/officeart/2005/8/layout/process3"/>
    <dgm:cxn modelId="{5EDB1672-BDFF-4963-8EFF-03805051DF69}" type="presOf" srcId="{ABA4FC59-5418-486C-9D99-9BA9D7AB302C}" destId="{0B3A9416-ED9C-48F2-8933-89E5624F2245}" srcOrd="0" destOrd="1" presId="urn:microsoft.com/office/officeart/2005/8/layout/process3"/>
    <dgm:cxn modelId="{5EDD970C-9350-43AC-8633-D9A27510ED74}" type="presParOf" srcId="{7EB5F9CB-C75D-4091-89D4-0F18EE9611B5}" destId="{E977B1D3-72CA-4210-9F28-BB5CF9D9C616}" srcOrd="0" destOrd="0" presId="urn:microsoft.com/office/officeart/2005/8/layout/process3"/>
    <dgm:cxn modelId="{6287FCD9-E995-450D-A70B-6DCD6263E9E3}" type="presParOf" srcId="{E977B1D3-72CA-4210-9F28-BB5CF9D9C616}" destId="{075FC775-3351-4ED8-89A1-399C7BCD6A34}" srcOrd="0" destOrd="0" presId="urn:microsoft.com/office/officeart/2005/8/layout/process3"/>
    <dgm:cxn modelId="{D2985D7C-D042-4B41-8B43-BF4739531F91}" type="presParOf" srcId="{E977B1D3-72CA-4210-9F28-BB5CF9D9C616}" destId="{0E60536C-8FC6-4876-94F8-B48AC8962451}" srcOrd="1" destOrd="0" presId="urn:microsoft.com/office/officeart/2005/8/layout/process3"/>
    <dgm:cxn modelId="{7B00036A-A476-4AC4-ABBE-2710FE81483B}" type="presParOf" srcId="{E977B1D3-72CA-4210-9F28-BB5CF9D9C616}" destId="{51BE721C-137E-4A26-9EC6-A471FA581D06}" srcOrd="2" destOrd="0" presId="urn:microsoft.com/office/officeart/2005/8/layout/process3"/>
    <dgm:cxn modelId="{10197EAF-49CD-433E-8E3E-7DEBD15B4E41}" type="presParOf" srcId="{7EB5F9CB-C75D-4091-89D4-0F18EE9611B5}" destId="{4AA37017-72AD-4AE4-A206-E465219E19B0}" srcOrd="1" destOrd="0" presId="urn:microsoft.com/office/officeart/2005/8/layout/process3"/>
    <dgm:cxn modelId="{38E681DF-86FC-45D3-94C8-11BAED43A1DC}" type="presParOf" srcId="{4AA37017-72AD-4AE4-A206-E465219E19B0}" destId="{CAADF44B-DA87-4422-8B5B-4B64C4979FF4}" srcOrd="0" destOrd="0" presId="urn:microsoft.com/office/officeart/2005/8/layout/process3"/>
    <dgm:cxn modelId="{947FEAB8-3763-4AA4-9272-196202C1F113}" type="presParOf" srcId="{7EB5F9CB-C75D-4091-89D4-0F18EE9611B5}" destId="{AD31DA63-EC56-4CEA-84A4-7E7E5505A052}" srcOrd="2" destOrd="0" presId="urn:microsoft.com/office/officeart/2005/8/layout/process3"/>
    <dgm:cxn modelId="{A3F4B58A-4377-48EB-AD7B-3C0645A6327C}" type="presParOf" srcId="{AD31DA63-EC56-4CEA-84A4-7E7E5505A052}" destId="{51E9DDF0-B1D7-4990-A433-A42F5C41C38E}" srcOrd="0" destOrd="0" presId="urn:microsoft.com/office/officeart/2005/8/layout/process3"/>
    <dgm:cxn modelId="{15599469-7C9D-4B43-86E4-1DF0EBA5A9CE}" type="presParOf" srcId="{AD31DA63-EC56-4CEA-84A4-7E7E5505A052}" destId="{2141F255-280B-4B2D-AC2C-46C91A085765}" srcOrd="1" destOrd="0" presId="urn:microsoft.com/office/officeart/2005/8/layout/process3"/>
    <dgm:cxn modelId="{BD4C3F8D-570E-4C8D-AB38-DD44494425B5}" type="presParOf" srcId="{AD31DA63-EC56-4CEA-84A4-7E7E5505A052}" destId="{FD000BC8-7036-4283-ACF6-845499D37920}" srcOrd="2" destOrd="0" presId="urn:microsoft.com/office/officeart/2005/8/layout/process3"/>
    <dgm:cxn modelId="{837577D5-E311-42E6-A64D-3C24E3E1E5A2}" type="presParOf" srcId="{7EB5F9CB-C75D-4091-89D4-0F18EE9611B5}" destId="{B2CB66C1-F90A-45DB-88D1-06620B09D7DF}" srcOrd="3" destOrd="0" presId="urn:microsoft.com/office/officeart/2005/8/layout/process3"/>
    <dgm:cxn modelId="{23AD0977-E128-420B-94B5-989EC4725B41}" type="presParOf" srcId="{B2CB66C1-F90A-45DB-88D1-06620B09D7DF}" destId="{08E611EE-0DB1-47DF-A9C9-D0C2A66D3F00}" srcOrd="0" destOrd="0" presId="urn:microsoft.com/office/officeart/2005/8/layout/process3"/>
    <dgm:cxn modelId="{FD48F210-B991-480B-8521-8500AD3C3834}" type="presParOf" srcId="{7EB5F9CB-C75D-4091-89D4-0F18EE9611B5}" destId="{0B725415-D985-4F92-AAED-EDF92B279CF8}" srcOrd="4" destOrd="0" presId="urn:microsoft.com/office/officeart/2005/8/layout/process3"/>
    <dgm:cxn modelId="{7CA6D663-B6BE-4E18-A282-324715643F94}" type="presParOf" srcId="{0B725415-D985-4F92-AAED-EDF92B279CF8}" destId="{273B38BF-75F6-449B-9F61-8122969D20EA}" srcOrd="0" destOrd="0" presId="urn:microsoft.com/office/officeart/2005/8/layout/process3"/>
    <dgm:cxn modelId="{07AD57A8-8B4E-4A09-9730-569364DBB91F}" type="presParOf" srcId="{0B725415-D985-4F92-AAED-EDF92B279CF8}" destId="{FA8818BC-4F3D-49DB-8C3D-6D26D03E7FAE}" srcOrd="1" destOrd="0" presId="urn:microsoft.com/office/officeart/2005/8/layout/process3"/>
    <dgm:cxn modelId="{2B944136-C232-48F9-843B-90D8C5A2E1E5}" type="presParOf" srcId="{0B725415-D985-4F92-AAED-EDF92B279CF8}" destId="{0B3A9416-ED9C-48F2-8933-89E5624F2245}"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60536C-8FC6-4876-94F8-B48AC8962451}">
      <dsp:nvSpPr>
        <dsp:cNvPr id="0" name=""/>
        <dsp:cNvSpPr/>
      </dsp:nvSpPr>
      <dsp:spPr>
        <a:xfrm>
          <a:off x="4244" y="970463"/>
          <a:ext cx="1929991" cy="8392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a:bevelT prst="slop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l-GR" sz="1500" kern="1200" dirty="0"/>
            <a:t>Τμηματοποίηση αγοράς</a:t>
          </a:r>
        </a:p>
      </dsp:txBody>
      <dsp:txXfrm>
        <a:off x="4244" y="970463"/>
        <a:ext cx="1929991" cy="559498"/>
      </dsp:txXfrm>
    </dsp:sp>
    <dsp:sp modelId="{51BE721C-137E-4A26-9EC6-A471FA581D06}">
      <dsp:nvSpPr>
        <dsp:cNvPr id="0" name=""/>
        <dsp:cNvSpPr/>
      </dsp:nvSpPr>
      <dsp:spPr>
        <a:xfrm>
          <a:off x="399544" y="1529961"/>
          <a:ext cx="1929991" cy="2757375"/>
        </a:xfrm>
        <a:prstGeom prst="roundRect">
          <a:avLst>
            <a:gd name="adj" fmla="val 10000"/>
          </a:avLst>
        </a:prstGeom>
        <a:solidFill>
          <a:schemeClr val="accent6">
            <a:lumMod val="40000"/>
            <a:lumOff val="6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prst="slope"/>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l-GR" sz="1500" kern="1200" dirty="0"/>
            <a:t>Προσδιορισμός των μεταβλητών τμηματοποίησης και τμηματοποίηση της αγοράς</a:t>
          </a:r>
        </a:p>
        <a:p>
          <a:pPr marL="114300" lvl="1" indent="-114300" algn="l" defTabSz="666750">
            <a:lnSpc>
              <a:spcPct val="90000"/>
            </a:lnSpc>
            <a:spcBef>
              <a:spcPct val="0"/>
            </a:spcBef>
            <a:spcAft>
              <a:spcPct val="15000"/>
            </a:spcAft>
            <a:buChar char="••"/>
          </a:pPr>
          <a:r>
            <a:rPr lang="el-GR" sz="1500" kern="1200" dirty="0"/>
            <a:t>Δημιουργία προφίλ των τμημάτων που προκύπτουν </a:t>
          </a:r>
        </a:p>
      </dsp:txBody>
      <dsp:txXfrm>
        <a:off x="399544" y="1529961"/>
        <a:ext cx="1929991" cy="2757375"/>
      </dsp:txXfrm>
    </dsp:sp>
    <dsp:sp modelId="{4AA37017-72AD-4AE4-A206-E465219E19B0}">
      <dsp:nvSpPr>
        <dsp:cNvPr id="0" name=""/>
        <dsp:cNvSpPr/>
      </dsp:nvSpPr>
      <dsp:spPr>
        <a:xfrm>
          <a:off x="2226815" y="1009956"/>
          <a:ext cx="620268" cy="480512"/>
        </a:xfrm>
        <a:prstGeom prst="rightArrow">
          <a:avLst>
            <a:gd name="adj1" fmla="val 60000"/>
            <a:gd name="adj2" fmla="val 50000"/>
          </a:avLst>
        </a:prstGeom>
        <a:solidFill>
          <a:schemeClr val="dk2">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a:bevelT prst="slope"/>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2226815" y="1009956"/>
        <a:ext cx="620268" cy="480512"/>
      </dsp:txXfrm>
    </dsp:sp>
    <dsp:sp modelId="{2141F255-280B-4B2D-AC2C-46C91A085765}">
      <dsp:nvSpPr>
        <dsp:cNvPr id="0" name=""/>
        <dsp:cNvSpPr/>
      </dsp:nvSpPr>
      <dsp:spPr>
        <a:xfrm>
          <a:off x="3104554" y="970463"/>
          <a:ext cx="1929991" cy="8392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a:bevelT prst="slop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l-GR" sz="1500" kern="1200" dirty="0"/>
            <a:t>Στόχευση αγοράς</a:t>
          </a:r>
        </a:p>
      </dsp:txBody>
      <dsp:txXfrm>
        <a:off x="3104554" y="970463"/>
        <a:ext cx="1929991" cy="559498"/>
      </dsp:txXfrm>
    </dsp:sp>
    <dsp:sp modelId="{FD000BC8-7036-4283-ACF6-845499D37920}">
      <dsp:nvSpPr>
        <dsp:cNvPr id="0" name=""/>
        <dsp:cNvSpPr/>
      </dsp:nvSpPr>
      <dsp:spPr>
        <a:xfrm>
          <a:off x="3499854" y="1529961"/>
          <a:ext cx="1929991" cy="2757375"/>
        </a:xfrm>
        <a:prstGeom prst="roundRect">
          <a:avLst>
            <a:gd name="adj" fmla="val 10000"/>
          </a:avLst>
        </a:prstGeom>
        <a:solidFill>
          <a:schemeClr val="accent6">
            <a:lumMod val="40000"/>
            <a:lumOff val="6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prst="slope"/>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l-GR" sz="1500" kern="1200" dirty="0"/>
            <a:t>Αξιολόγηση της ελκυστικότητας κάθε τμήματος</a:t>
          </a:r>
        </a:p>
        <a:p>
          <a:pPr marL="114300" lvl="1" indent="-114300" algn="l" defTabSz="666750">
            <a:lnSpc>
              <a:spcPct val="90000"/>
            </a:lnSpc>
            <a:spcBef>
              <a:spcPct val="0"/>
            </a:spcBef>
            <a:spcAft>
              <a:spcPct val="15000"/>
            </a:spcAft>
            <a:buChar char="••"/>
          </a:pPr>
          <a:r>
            <a:rPr lang="el-GR" sz="1500" kern="1200" dirty="0"/>
            <a:t>Επιλογή </a:t>
          </a:r>
          <a:r>
            <a:rPr lang="el-GR" sz="1500" kern="1200" dirty="0" smtClean="0"/>
            <a:t>του/των </a:t>
          </a:r>
          <a:r>
            <a:rPr lang="el-GR" sz="1500" kern="1200" dirty="0"/>
            <a:t>τμημάτων </a:t>
          </a:r>
          <a:r>
            <a:rPr lang="en-US" sz="1500" kern="1200" dirty="0" smtClean="0"/>
            <a:t>-</a:t>
          </a:r>
          <a:r>
            <a:rPr lang="el-GR" sz="1500" kern="1200" dirty="0" smtClean="0"/>
            <a:t>στόχων</a:t>
          </a:r>
          <a:endParaRPr lang="el-GR" sz="1500" kern="1200" dirty="0"/>
        </a:p>
        <a:p>
          <a:pPr marL="114300" lvl="1" indent="-114300" algn="l" defTabSz="666750">
            <a:lnSpc>
              <a:spcPct val="90000"/>
            </a:lnSpc>
            <a:spcBef>
              <a:spcPct val="0"/>
            </a:spcBef>
            <a:spcAft>
              <a:spcPct val="15000"/>
            </a:spcAft>
            <a:buChar char="••"/>
          </a:pPr>
          <a:endParaRPr lang="el-GR" sz="1500" kern="1200" dirty="0"/>
        </a:p>
      </dsp:txBody>
      <dsp:txXfrm>
        <a:off x="3499854" y="1529961"/>
        <a:ext cx="1929991" cy="2757375"/>
      </dsp:txXfrm>
    </dsp:sp>
    <dsp:sp modelId="{B2CB66C1-F90A-45DB-88D1-06620B09D7DF}">
      <dsp:nvSpPr>
        <dsp:cNvPr id="0" name=""/>
        <dsp:cNvSpPr/>
      </dsp:nvSpPr>
      <dsp:spPr>
        <a:xfrm>
          <a:off x="5327125" y="1009956"/>
          <a:ext cx="620268" cy="480512"/>
        </a:xfrm>
        <a:prstGeom prst="rightArrow">
          <a:avLst>
            <a:gd name="adj1" fmla="val 60000"/>
            <a:gd name="adj2" fmla="val 50000"/>
          </a:avLst>
        </a:prstGeom>
        <a:solidFill>
          <a:schemeClr val="dk2">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a:bevelT prst="slope"/>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5327125" y="1009956"/>
        <a:ext cx="620268" cy="480512"/>
      </dsp:txXfrm>
    </dsp:sp>
    <dsp:sp modelId="{FA8818BC-4F3D-49DB-8C3D-6D26D03E7FAE}">
      <dsp:nvSpPr>
        <dsp:cNvPr id="0" name=""/>
        <dsp:cNvSpPr/>
      </dsp:nvSpPr>
      <dsp:spPr>
        <a:xfrm>
          <a:off x="6204864" y="970463"/>
          <a:ext cx="1929991" cy="8392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a:bevelT prst="slop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l-GR" sz="1500" kern="1200" dirty="0" err="1"/>
            <a:t>Χωροθέτηση</a:t>
          </a:r>
          <a:r>
            <a:rPr lang="el-GR" sz="1500" kern="1200" dirty="0"/>
            <a:t> προϊόντος</a:t>
          </a:r>
        </a:p>
      </dsp:txBody>
      <dsp:txXfrm>
        <a:off x="6204864" y="970463"/>
        <a:ext cx="1929991" cy="559498"/>
      </dsp:txXfrm>
    </dsp:sp>
    <dsp:sp modelId="{0B3A9416-ED9C-48F2-8933-89E5624F2245}">
      <dsp:nvSpPr>
        <dsp:cNvPr id="0" name=""/>
        <dsp:cNvSpPr/>
      </dsp:nvSpPr>
      <dsp:spPr>
        <a:xfrm>
          <a:off x="6600164" y="1529961"/>
          <a:ext cx="1929991" cy="2757375"/>
        </a:xfrm>
        <a:prstGeom prst="roundRect">
          <a:avLst>
            <a:gd name="adj" fmla="val 10000"/>
          </a:avLst>
        </a:prstGeom>
        <a:solidFill>
          <a:schemeClr val="accent6">
            <a:lumMod val="40000"/>
            <a:lumOff val="6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prst="slope"/>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l-GR" sz="1500" kern="1200" dirty="0"/>
            <a:t>Εντοπισμός των πιθανών εννοιών </a:t>
          </a:r>
          <a:r>
            <a:rPr lang="el-GR" sz="1500" kern="1200" dirty="0" err="1"/>
            <a:t>χωροθέτησης</a:t>
          </a:r>
          <a:r>
            <a:rPr lang="el-GR" sz="1500" kern="1200" dirty="0"/>
            <a:t> για κάθε </a:t>
          </a:r>
          <a:r>
            <a:rPr lang="el-GR" sz="1500" kern="1200" dirty="0" smtClean="0"/>
            <a:t>τμήμα</a:t>
          </a:r>
          <a:r>
            <a:rPr lang="en-US" sz="1500" kern="1200" dirty="0" smtClean="0"/>
            <a:t> </a:t>
          </a:r>
          <a:r>
            <a:rPr lang="el-GR" sz="1500" kern="1200" dirty="0" smtClean="0"/>
            <a:t>- </a:t>
          </a:r>
          <a:r>
            <a:rPr lang="el-GR" sz="1500" kern="1200" dirty="0"/>
            <a:t>στόχο</a:t>
          </a:r>
        </a:p>
        <a:p>
          <a:pPr marL="114300" lvl="1" indent="-114300" algn="l" defTabSz="666750">
            <a:lnSpc>
              <a:spcPct val="90000"/>
            </a:lnSpc>
            <a:spcBef>
              <a:spcPct val="0"/>
            </a:spcBef>
            <a:spcAft>
              <a:spcPct val="15000"/>
            </a:spcAft>
            <a:buChar char="••"/>
          </a:pPr>
          <a:r>
            <a:rPr lang="el-GR" sz="1500" kern="1200" dirty="0"/>
            <a:t>Επιλογή, ανάπτυξη και επικοινωνία της έννοιας </a:t>
          </a:r>
          <a:r>
            <a:rPr lang="el-GR" sz="1500" kern="1200" dirty="0" err="1"/>
            <a:t>χωροθέτησης</a:t>
          </a:r>
          <a:r>
            <a:rPr lang="el-GR" sz="1500" kern="1200" dirty="0"/>
            <a:t> που επιλέχθηκε</a:t>
          </a:r>
        </a:p>
        <a:p>
          <a:pPr marL="114300" lvl="1" indent="-114300" algn="l" defTabSz="666750">
            <a:lnSpc>
              <a:spcPct val="90000"/>
            </a:lnSpc>
            <a:spcBef>
              <a:spcPct val="0"/>
            </a:spcBef>
            <a:spcAft>
              <a:spcPct val="15000"/>
            </a:spcAft>
            <a:buChar char="••"/>
          </a:pPr>
          <a:endParaRPr lang="el-GR" sz="1500" kern="1200" dirty="0"/>
        </a:p>
      </dsp:txBody>
      <dsp:txXfrm>
        <a:off x="6600164" y="1529961"/>
        <a:ext cx="1929991" cy="27573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948B31-552F-4C59-AC93-08D2AABB635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53C5F-DCED-4499-AB30-E2831E65353E}" type="datetimeFigureOut">
              <a:rPr lang="el-GR" smtClean="0"/>
              <a:pPr/>
              <a:t>6/3/2014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67977-39A1-4CF1-AEA8-AF002E1841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5CF68-C978-430D-B326-40F9765C011E}" type="slidenum">
              <a:rPr lang="en-US">
                <a:solidFill>
                  <a:prstClr val="black"/>
                </a:solidFill>
              </a:rPr>
              <a:pPr/>
              <a:t>29</a:t>
            </a:fld>
            <a:endParaRPr lang="en-US">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00800" y="1981200"/>
            <a:ext cx="2743200" cy="609600"/>
          </a:xfrm>
        </p:spPr>
        <p:txBody>
          <a:bodyPr/>
          <a:lstStyle>
            <a:lvl1pPr>
              <a:defRPr>
                <a:solidFill>
                  <a:schemeClr val="bg1"/>
                </a:solidFill>
              </a:defRPr>
            </a:lvl1pPr>
          </a:lstStyle>
          <a:p>
            <a:r>
              <a:rPr lang="en-US"/>
              <a:t>Main Title</a:t>
            </a:r>
          </a:p>
        </p:txBody>
      </p:sp>
      <p:sp>
        <p:nvSpPr>
          <p:cNvPr id="3075" name="Rectangle 3"/>
          <p:cNvSpPr>
            <a:spLocks noGrp="1" noChangeArrowheads="1"/>
          </p:cNvSpPr>
          <p:nvPr>
            <p:ph type="subTitle" idx="1"/>
          </p:nvPr>
        </p:nvSpPr>
        <p:spPr>
          <a:xfrm>
            <a:off x="6400800" y="2343150"/>
            <a:ext cx="3581400" cy="381000"/>
          </a:xfrm>
        </p:spPr>
        <p:txBody>
          <a:bodyPr/>
          <a:lstStyle>
            <a:lvl1pPr marL="0" indent="0">
              <a:buFontTx/>
              <a:buNone/>
              <a:defRPr sz="1600">
                <a:solidFill>
                  <a:schemeClr val="bg1"/>
                </a:solidFill>
              </a:defRPr>
            </a:lvl1pPr>
          </a:lstStyle>
          <a:p>
            <a:r>
              <a:rPr lang="en-US"/>
              <a:t>Sub Title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r>
              <a:rPr lang="el-GR" smtClean="0"/>
              <a:t>ΠΑΣΧΑΛΟΥΔΗΣ ΔΗΜΗΤΡΗΣ</a:t>
            </a:r>
            <a:endParaRPr lang="en-US"/>
          </a:p>
        </p:txBody>
      </p:sp>
      <p:sp>
        <p:nvSpPr>
          <p:cNvPr id="3078" name="Rectangle 6"/>
          <p:cNvSpPr>
            <a:spLocks noGrp="1" noChangeArrowheads="1"/>
          </p:cNvSpPr>
          <p:nvPr>
            <p:ph type="sldNum" sz="quarter" idx="4"/>
          </p:nvPr>
        </p:nvSpPr>
        <p:spPr/>
        <p:txBody>
          <a:bodyPr/>
          <a:lstStyle>
            <a:lvl1pPr>
              <a:defRPr/>
            </a:lvl1pPr>
          </a:lstStyle>
          <a:p>
            <a:fld id="{D1F71853-E6C9-4225-A0B6-DF20863DB616}" type="slidenum">
              <a:rPr lang="en-US"/>
              <a:pPr/>
              <a:t>‹#›</a:t>
            </a:fld>
            <a:endParaRPr lang="en-US"/>
          </a:p>
        </p:txBody>
      </p:sp>
    </p:spTree>
    <p:controls>
      <p:control spid="3081" name="ShockwaveFlash1" r:id="rId2" imgW="5638680" imgH="2895480"/>
    </p:controls>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6CFBEBDC-609F-499D-BAB1-9B5C0161D2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53F054CA-6AB9-4286-9635-9172EA8F816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031EA394-6E93-4355-A5B6-71FBEE6C52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3646B11F-90A6-4AE6-8F64-E1B4EF7F078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7547ABB3-2D13-4DCF-B9BF-32DD0A7BB51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D58EE6AE-7B7F-434C-9E1D-8C11193126E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FA275725-83E4-4BB9-B086-BFBED91747A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E862F150-11B8-4BB4-BD09-237C44A5BA7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57FE7CAF-7A3E-4DE7-9DA3-28081EB5CAA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35CD194B-EAA7-4DFC-A023-E17AFF2934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07C7588E-A255-4658-AFD3-2884F6990B6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8A0035F5-BE8E-44E5-9146-C742BA43238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CD8A5D2C-1D5F-4948-8514-7CA941401D1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C37CBB07-13F7-4370-9C0C-B83CB9E8BCF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F17BB9C-1379-4C21-BD57-017728AD3B2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B802B2B5-281B-4C72-A770-35F56DCC6B8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C63F267-C425-4B9A-83F3-01CB7F4586F0}"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1BCFBD01-332D-4D7E-8A95-3B241388479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97CEEC13-243A-4DE2-9B78-5C4E9F68D57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56E64376-6FC9-4D91-B80C-B42F9D72AB6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21AFFD4E-7837-4C8B-8B45-E00292EAAA1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D97B8E3A-C240-4F9E-A92E-C65E03D2AF1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028860ED-FDCB-4E1B-A604-2159C3E8D214}"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9C2E938B-A450-450E-96DC-DD20D9AB1728}"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9C57DD7-6746-4D0E-BB87-99B36F901CA4}"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6787F92-1236-4D06-B6CA-761C55C4B727}"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el-GR" smtClean="0"/>
              <a:t>Kλικ για επεξεργασία του τίτλου</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el-GR" smtClean="0"/>
              <a:t>Κάντε κλικ για να επεξεργαστείτε τον υπότιτλο του υποδείγματος</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C766BD38-89A0-4F7B-B6C5-E9FE44816A1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400800" y="1417638"/>
            <a:ext cx="1828800" cy="521176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914400" y="1417638"/>
            <a:ext cx="5334000" cy="52117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C593E3AC-C747-463C-B6F6-CEBB3B336C5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77972D3E-FD93-4A4F-89F4-7BD24561E1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11DD72DA-B666-4F68-B30A-CC65187BDE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CC2B50EE-89EB-4538-839E-3C732B2BA8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0A3B32BD-4341-4231-BC3B-E86CC55A48B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269B0C-70F6-41AB-8781-51686390A880}" type="slidenum">
              <a:rPr lang="en-US"/>
              <a:pPr/>
              <a:t>‹#›</a:t>
            </a:fld>
            <a:endParaRPr lang="en-US"/>
          </a:p>
        </p:txBody>
      </p:sp>
    </p:spTree>
    <p:controls>
      <p:control spid="1036" name="ShockwaveFlash1" r:id="rId14" imgW="3429000" imgH="1682640"/>
    </p:controls>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78B37E-4EC4-419C-93F5-EB7AD3A02BBF}" type="slidenum">
              <a:rPr lang="en-US"/>
              <a:pPr/>
              <a:t>‹#›</a:t>
            </a:fld>
            <a:endParaRPr lang="en-US"/>
          </a:p>
        </p:txBody>
      </p:sp>
      <p:sp>
        <p:nvSpPr>
          <p:cNvPr id="44055" name="Rectangle 23"/>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4056" name="Rectangle 24"/>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F2084D-9DCD-4895-8A18-A9414A43A70F}" type="slidenum">
              <a:rPr lang="en-US"/>
              <a:pPr/>
              <a:t>‹#›</a:t>
            </a:fld>
            <a:endParaRPr lang="en-US"/>
          </a:p>
        </p:txBody>
      </p:sp>
      <p:sp>
        <p:nvSpPr>
          <p:cNvPr id="64535" name="Rectangle 23"/>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4536" name="Rectangle 24"/>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5.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35.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5.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2518" name="Picture 6" descr="C:\Users\acer\Desktop\master (2).jpg"/>
          <p:cNvPicPr>
            <a:picLocks noChangeAspect="1" noChangeArrowheads="1"/>
          </p:cNvPicPr>
          <p:nvPr/>
        </p:nvPicPr>
        <p:blipFill>
          <a:blip r:embed="rId2" cstate="print"/>
          <a:srcRect/>
          <a:stretch>
            <a:fillRect/>
          </a:stretch>
        </p:blipFill>
        <p:spPr bwMode="auto">
          <a:xfrm>
            <a:off x="3807529" y="5346000"/>
            <a:ext cx="5336471" cy="1512000"/>
          </a:xfrm>
          <a:prstGeom prst="rect">
            <a:avLst/>
          </a:prstGeom>
          <a:noFill/>
        </p:spPr>
      </p:pic>
      <p:sp>
        <p:nvSpPr>
          <p:cNvPr id="8" name="7 - TextBox"/>
          <p:cNvSpPr txBox="1"/>
          <p:nvPr/>
        </p:nvSpPr>
        <p:spPr>
          <a:xfrm>
            <a:off x="0" y="381000"/>
            <a:ext cx="7315200" cy="4154984"/>
          </a:xfrm>
          <a:prstGeom prst="rect">
            <a:avLst/>
          </a:prstGeom>
          <a:solidFill>
            <a:schemeClr val="bg1"/>
          </a:solidFill>
        </p:spPr>
        <p:txBody>
          <a:bodyPr wrap="square" rtlCol="0">
            <a:spAutoFit/>
          </a:bodyPr>
          <a:lstStyle/>
          <a:p>
            <a:pPr algn="r"/>
            <a:endParaRPr lang="el-GR" sz="2000" dirty="0" smtClean="0">
              <a:latin typeface="Tahoma" pitchFamily="34" charset="0"/>
              <a:ea typeface="Tahoma" pitchFamily="34" charset="0"/>
              <a:cs typeface="Tahoma" pitchFamily="34" charset="0"/>
            </a:endParaRPr>
          </a:p>
          <a:p>
            <a:pPr algn="r"/>
            <a:r>
              <a:rPr lang="el-GR" sz="2000" dirty="0" smtClean="0">
                <a:latin typeface="Tahoma" pitchFamily="34" charset="0"/>
                <a:ea typeface="Tahoma" pitchFamily="34" charset="0"/>
                <a:cs typeface="Tahoma" pitchFamily="34" charset="0"/>
              </a:rPr>
              <a:t>  ΔΗΜΗΤΡΗΣ ΠΑΣΧΑΛΟΥΔΗΣ</a:t>
            </a:r>
          </a:p>
          <a:p>
            <a:pPr algn="r"/>
            <a:endParaRPr lang="el-GR" sz="2000" dirty="0" smtClean="0">
              <a:latin typeface="Tahoma" pitchFamily="34" charset="0"/>
              <a:ea typeface="Tahoma" pitchFamily="34" charset="0"/>
              <a:cs typeface="Tahoma" pitchFamily="34" charset="0"/>
            </a:endParaRPr>
          </a:p>
          <a:p>
            <a:pPr algn="r"/>
            <a:r>
              <a:rPr lang="el-GR" sz="3600" dirty="0" smtClean="0">
                <a:solidFill>
                  <a:srgbClr val="FF3300"/>
                </a:solidFill>
                <a:latin typeface="Tahoma" pitchFamily="34" charset="0"/>
                <a:ea typeface="Tahoma" pitchFamily="34" charset="0"/>
                <a:cs typeface="Tahoma" pitchFamily="34" charset="0"/>
              </a:rPr>
              <a:t>    Μάρκετινγκ    </a:t>
            </a:r>
          </a:p>
          <a:p>
            <a:pPr algn="r"/>
            <a:r>
              <a:rPr lang="el-GR" sz="2800" dirty="0" smtClean="0">
                <a:latin typeface="Tahoma" pitchFamily="34" charset="0"/>
                <a:ea typeface="Tahoma" pitchFamily="34" charset="0"/>
                <a:cs typeface="Tahoma" pitchFamily="34" charset="0"/>
              </a:rPr>
              <a:t>Όσα πρέπει να γνωρίζετε </a:t>
            </a:r>
          </a:p>
          <a:p>
            <a:pPr algn="r"/>
            <a:r>
              <a:rPr lang="el-GR" sz="2800" dirty="0" smtClean="0">
                <a:latin typeface="Tahoma" pitchFamily="34" charset="0"/>
                <a:ea typeface="Tahoma" pitchFamily="34" charset="0"/>
                <a:cs typeface="Tahoma" pitchFamily="34" charset="0"/>
              </a:rPr>
              <a:t>και δεν έχετε ρωτήσει</a:t>
            </a:r>
            <a:endParaRPr lang="en-US"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a:latin typeface="Tahoma" pitchFamily="34" charset="0"/>
              <a:ea typeface="Tahoma" pitchFamily="34" charset="0"/>
              <a:cs typeface="Tahoma" pitchFamily="34" charset="0"/>
            </a:endParaRPr>
          </a:p>
        </p:txBody>
      </p:sp>
      <p:pic>
        <p:nvPicPr>
          <p:cNvPr id="12291" name="Picture 3"/>
          <p:cNvPicPr>
            <a:picLocks noChangeAspect="1" noChangeArrowheads="1"/>
          </p:cNvPicPr>
          <p:nvPr/>
        </p:nvPicPr>
        <p:blipFill>
          <a:blip r:embed="rId3" cstate="print"/>
          <a:srcRect/>
          <a:stretch>
            <a:fillRect/>
          </a:stretch>
        </p:blipFill>
        <p:spPr bwMode="auto">
          <a:xfrm>
            <a:off x="381000" y="726000"/>
            <a:ext cx="2304709" cy="32364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5867400" y="3962400"/>
            <a:ext cx="1396041" cy="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14400" y="1295400"/>
            <a:ext cx="7315200" cy="4191000"/>
          </a:xfrm>
        </p:spPr>
        <p:txBody>
          <a:bodyPr/>
          <a:lstStyle/>
          <a:p>
            <a:pPr marL="0" indent="0" algn="ctr">
              <a:buNone/>
            </a:pPr>
            <a:r>
              <a:rPr lang="el-GR" sz="2800" dirty="0">
                <a:solidFill>
                  <a:schemeClr val="tx1"/>
                </a:solidFill>
                <a:latin typeface="Times New Roman" pitchFamily="18" charset="0"/>
                <a:cs typeface="Times New Roman" pitchFamily="18" charset="0"/>
              </a:rPr>
              <a:t>Το </a:t>
            </a:r>
            <a:r>
              <a:rPr lang="el-GR" sz="2800" b="1" dirty="0">
                <a:solidFill>
                  <a:schemeClr val="tx1"/>
                </a:solidFill>
                <a:latin typeface="Times New Roman" pitchFamily="18" charset="0"/>
                <a:cs typeface="Times New Roman" pitchFamily="18" charset="0"/>
              </a:rPr>
              <a:t>συνολικό δυναμικό της αγοράς</a:t>
            </a:r>
            <a:r>
              <a:rPr lang="el-GR" sz="2800" dirty="0">
                <a:solidFill>
                  <a:schemeClr val="tx1"/>
                </a:solidFill>
                <a:latin typeface="Times New Roman" pitchFamily="18" charset="0"/>
                <a:cs typeface="Times New Roman" pitchFamily="18" charset="0"/>
              </a:rPr>
              <a:t> (μέγιστο ύψος πωλήσεων σε μονάδες ή αξία) κατά τη διάρκεια μίας δεδομένης χρονικής περιόδου, με μία δεδομένη προσπάθεια </a:t>
            </a:r>
            <a:r>
              <a:rPr lang="el-GR" sz="2800" dirty="0" smtClean="0">
                <a:solidFill>
                  <a:schemeClr val="tx1"/>
                </a:solidFill>
                <a:latin typeface="Times New Roman" pitchFamily="18" charset="0"/>
                <a:cs typeface="Times New Roman" pitchFamily="18" charset="0"/>
              </a:rPr>
              <a:t>μάρκετινγκ </a:t>
            </a:r>
            <a:r>
              <a:rPr lang="el-GR" sz="2800" dirty="0">
                <a:solidFill>
                  <a:schemeClr val="tx1"/>
                </a:solidFill>
                <a:latin typeface="Times New Roman" pitchFamily="18" charset="0"/>
                <a:cs typeface="Times New Roman" pitchFamily="18" charset="0"/>
              </a:rPr>
              <a:t>και δεδομένες περιβαλλοντικές συνθήκες είναι</a:t>
            </a:r>
            <a:r>
              <a:rPr lang="el-GR" sz="2800" dirty="0" smtClean="0">
                <a:solidFill>
                  <a:schemeClr val="tx1"/>
                </a:solidFill>
                <a:latin typeface="Times New Roman" pitchFamily="18" charset="0"/>
                <a:cs typeface="Times New Roman" pitchFamily="18" charset="0"/>
              </a:rPr>
              <a:t>:</a:t>
            </a:r>
            <a:endParaRPr lang="en-US" sz="2800" dirty="0" smtClean="0">
              <a:solidFill>
                <a:schemeClr val="tx1"/>
              </a:solidFill>
              <a:latin typeface="Times New Roman" pitchFamily="18" charset="0"/>
              <a:cs typeface="Times New Roman" pitchFamily="18" charset="0"/>
            </a:endParaRPr>
          </a:p>
          <a:p>
            <a:pPr marL="0" indent="0" algn="ctr">
              <a:buNone/>
            </a:pPr>
            <a:endParaRPr lang="el-GR" dirty="0" smtClean="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a:p>
            <a:pPr marL="0" indent="0">
              <a:buNone/>
            </a:pPr>
            <a:r>
              <a:rPr lang="fr-FR" dirty="0" smtClean="0">
                <a:solidFill>
                  <a:schemeClr val="tx1"/>
                </a:solidFill>
                <a:latin typeface="+mn-lt"/>
                <a:ea typeface="+mn-ea"/>
                <a:cs typeface="+mn-cs"/>
              </a:rPr>
              <a:t>     </a:t>
            </a:r>
            <a:r>
              <a:rPr lang="el-GR" dirty="0" smtClean="0">
                <a:solidFill>
                  <a:schemeClr val="tx1"/>
                </a:solidFill>
                <a:latin typeface="+mn-lt"/>
                <a:ea typeface="+mn-ea"/>
                <a:cs typeface="+mn-cs"/>
              </a:rPr>
              <a:t>     </a:t>
            </a:r>
            <a:r>
              <a:rPr lang="fr-FR" dirty="0" smtClean="0">
                <a:solidFill>
                  <a:schemeClr val="tx1"/>
                </a:solidFill>
                <a:latin typeface="+mn-lt"/>
                <a:ea typeface="+mn-ea"/>
                <a:cs typeface="+mn-cs"/>
              </a:rPr>
              <a:t>Q= n*q*p </a:t>
            </a:r>
            <a:endParaRPr lang="el-GR" dirty="0" smtClean="0">
              <a:solidFill>
                <a:schemeClr val="tx1"/>
              </a:solidFill>
              <a:latin typeface="Times New Roman" pitchFamily="18" charset="0"/>
              <a:cs typeface="Times New Roman" pitchFamily="18" charset="0"/>
            </a:endParaRPr>
          </a:p>
          <a:p>
            <a:pPr marL="0" indent="0" algn="ctr">
              <a:buNone/>
            </a:pPr>
            <a:endParaRPr lang="el-GR" dirty="0">
              <a:latin typeface="Times New Roman" pitchFamily="18" charset="0"/>
              <a:cs typeface="Times New Roman" pitchFamily="18" charset="0"/>
            </a:endParaRPr>
          </a:p>
        </p:txBody>
      </p:sp>
      <p:sp>
        <p:nvSpPr>
          <p:cNvPr id="200707" name="Text Box 3"/>
          <p:cNvSpPr txBox="1">
            <a:spLocks noChangeArrowheads="1"/>
          </p:cNvSpPr>
          <p:nvPr/>
        </p:nvSpPr>
        <p:spPr bwMode="auto">
          <a:xfrm>
            <a:off x="4191000" y="3810000"/>
            <a:ext cx="3962400" cy="2286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rPr>
              <a:t>Q= συνολικό δυναμικό της αγοράς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rPr>
              <a:t>n</a:t>
            </a:r>
            <a:r>
              <a:rPr kumimoji="0" lang="el-GR" sz="1600" b="0" i="0" u="none" strike="noStrike" cap="none" normalizeH="0" baseline="30000" dirty="0" smtClean="0">
                <a:ln>
                  <a:noFill/>
                </a:ln>
                <a:solidFill>
                  <a:schemeClr val="tx1"/>
                </a:solidFill>
                <a:effectLst/>
                <a:latin typeface="Calibri" pitchFamily="34" charset="0"/>
              </a:rPr>
              <a:t>1</a:t>
            </a:r>
            <a:r>
              <a:rPr kumimoji="0" lang="el-GR" sz="1600" b="0" i="0" u="none" strike="noStrike" cap="none" normalizeH="0" baseline="0" dirty="0" smtClean="0">
                <a:ln>
                  <a:noFill/>
                </a:ln>
                <a:solidFill>
                  <a:schemeClr val="tx1"/>
                </a:solidFill>
                <a:effectLst/>
                <a:latin typeface="Calibri" pitchFamily="34" charset="0"/>
              </a:rPr>
              <a:t> = αριθμός αγοραστών σε μια συγκεκριμένη αγορά και δεδομένες προϋποθέσεις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rPr>
              <a:t>q= ποσότητα που αγοράζει ο μέσος αγοραστής</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rPr>
              <a:t>p= η τιμή μιας μέσης μονάδας</a:t>
            </a:r>
            <a:r>
              <a:rPr kumimoji="0" lang="el-GR" sz="1600" b="0" i="0" u="none" strike="noStrike" cap="none" normalizeH="0" baseline="30000" dirty="0" smtClean="0">
                <a:ln>
                  <a:noFill/>
                </a:ln>
                <a:solidFill>
                  <a:schemeClr val="tx1"/>
                </a:solidFill>
                <a:effectLst/>
                <a:latin typeface="Calibri" pitchFamily="34" charset="0"/>
              </a:rPr>
              <a:t>   </a:t>
            </a:r>
            <a:endParaRPr kumimoji="0" lang="el-GR"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Δυναμικό των περιφερειακών αγορών</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914400" y="1219200"/>
            <a:ext cx="7315200" cy="4191000"/>
          </a:xfrm>
        </p:spPr>
        <p:txBody>
          <a:bodyPr/>
          <a:lstStyle/>
          <a:p>
            <a:pPr marL="0" indent="0" algn="ctr">
              <a:buNone/>
            </a:pPr>
            <a:r>
              <a:rPr lang="el-GR" sz="2800" dirty="0">
                <a:solidFill>
                  <a:schemeClr val="tx1"/>
                </a:solidFill>
                <a:latin typeface="Times New Roman" pitchFamily="18" charset="0"/>
                <a:cs typeface="Times New Roman" pitchFamily="18" charset="0"/>
              </a:rPr>
              <a:t>Η μέθοδος που χρησιμοποιείται πιο συχνά είναι αυτή που δημοσιεύεται </a:t>
            </a:r>
            <a:r>
              <a:rPr lang="el-GR" sz="2800" dirty="0" smtClean="0">
                <a:solidFill>
                  <a:schemeClr val="tx1"/>
                </a:solidFill>
                <a:latin typeface="Times New Roman" pitchFamily="18" charset="0"/>
                <a:cs typeface="Times New Roman" pitchFamily="18" charset="0"/>
              </a:rPr>
              <a:t>από </a:t>
            </a:r>
            <a:r>
              <a:rPr lang="el-GR" sz="2800" dirty="0">
                <a:solidFill>
                  <a:schemeClr val="tx1"/>
                </a:solidFill>
                <a:latin typeface="Times New Roman" pitchFamily="18" charset="0"/>
                <a:cs typeface="Times New Roman" pitchFamily="18" charset="0"/>
              </a:rPr>
              <a:t>το </a:t>
            </a:r>
            <a:r>
              <a:rPr lang="el-GR" sz="2800" i="1" dirty="0">
                <a:solidFill>
                  <a:schemeClr val="tx1"/>
                </a:solidFill>
                <a:latin typeface="Times New Roman" pitchFamily="18" charset="0"/>
                <a:cs typeface="Times New Roman" pitchFamily="18" charset="0"/>
              </a:rPr>
              <a:t>Sales </a:t>
            </a:r>
            <a:r>
              <a:rPr lang="el-GR" sz="2800" i="1" dirty="0" err="1">
                <a:solidFill>
                  <a:schemeClr val="tx1"/>
                </a:solidFill>
                <a:latin typeface="Times New Roman" pitchFamily="18" charset="0"/>
                <a:cs typeface="Times New Roman" pitchFamily="18" charset="0"/>
              </a:rPr>
              <a:t>and</a:t>
            </a:r>
            <a:r>
              <a:rPr lang="el-GR" sz="2800" i="1" dirty="0">
                <a:solidFill>
                  <a:schemeClr val="tx1"/>
                </a:solidFill>
                <a:latin typeface="Times New Roman" pitchFamily="18" charset="0"/>
                <a:cs typeface="Times New Roman" pitchFamily="18" charset="0"/>
              </a:rPr>
              <a:t> </a:t>
            </a:r>
            <a:r>
              <a:rPr lang="en-US" sz="2800" i="1" dirty="0" smtClean="0">
                <a:latin typeface="Times New Roman" pitchFamily="18" charset="0"/>
                <a:cs typeface="Times New Roman" pitchFamily="18" charset="0"/>
              </a:rPr>
              <a:t>Marketing</a:t>
            </a:r>
            <a:r>
              <a:rPr lang="el-GR" sz="2800" i="1" dirty="0" smtClean="0">
                <a:solidFill>
                  <a:schemeClr val="tx1"/>
                </a:solidFill>
                <a:latin typeface="Times New Roman" pitchFamily="18" charset="0"/>
                <a:cs typeface="Times New Roman" pitchFamily="18" charset="0"/>
              </a:rPr>
              <a:t> </a:t>
            </a:r>
            <a:r>
              <a:rPr lang="el-GR" sz="2800" i="1" dirty="0">
                <a:solidFill>
                  <a:schemeClr val="tx1"/>
                </a:solidFill>
                <a:latin typeface="Times New Roman" pitchFamily="18" charset="0"/>
                <a:cs typeface="Times New Roman" pitchFamily="18" charset="0"/>
              </a:rPr>
              <a:t>Management </a:t>
            </a:r>
            <a:r>
              <a:rPr lang="el-GR" sz="2800" dirty="0" smtClean="0">
                <a:solidFill>
                  <a:schemeClr val="tx1"/>
                </a:solidFill>
                <a:latin typeface="Times New Roman" pitchFamily="18" charset="0"/>
                <a:cs typeface="Times New Roman" pitchFamily="18" charset="0"/>
              </a:rPr>
              <a:t> ως </a:t>
            </a:r>
            <a:r>
              <a:rPr lang="el-GR" sz="2800" dirty="0" smtClean="0">
                <a:latin typeface="Times New Roman" pitchFamily="18" charset="0"/>
                <a:cs typeface="Times New Roman" pitchFamily="18" charset="0"/>
              </a:rPr>
              <a:t>«</a:t>
            </a:r>
            <a:r>
              <a:rPr lang="el-GR" sz="2800" dirty="0" smtClean="0">
                <a:solidFill>
                  <a:schemeClr val="tx1"/>
                </a:solidFill>
                <a:latin typeface="Times New Roman" pitchFamily="18" charset="0"/>
                <a:cs typeface="Times New Roman" pitchFamily="18" charset="0"/>
              </a:rPr>
              <a:t>Ετήσια </a:t>
            </a:r>
            <a:r>
              <a:rPr lang="el-GR" sz="2800" dirty="0">
                <a:latin typeface="Times New Roman" pitchFamily="18" charset="0"/>
                <a:cs typeface="Times New Roman" pitchFamily="18" charset="0"/>
              </a:rPr>
              <a:t>Έ</a:t>
            </a:r>
            <a:r>
              <a:rPr lang="el-GR" sz="2800" dirty="0" smtClean="0">
                <a:solidFill>
                  <a:schemeClr val="tx1"/>
                </a:solidFill>
                <a:latin typeface="Times New Roman" pitchFamily="18" charset="0"/>
                <a:cs typeface="Times New Roman" pitchFamily="18" charset="0"/>
              </a:rPr>
              <a:t>ρευνα </a:t>
            </a:r>
            <a:r>
              <a:rPr lang="el-GR" sz="2800" dirty="0">
                <a:solidFill>
                  <a:schemeClr val="tx1"/>
                </a:solidFill>
                <a:latin typeface="Times New Roman" pitchFamily="18" charset="0"/>
                <a:cs typeface="Times New Roman" pitchFamily="18" charset="0"/>
              </a:rPr>
              <a:t>Αγοραστικής </a:t>
            </a:r>
            <a:r>
              <a:rPr lang="el-GR" sz="2800" dirty="0" smtClean="0">
                <a:solidFill>
                  <a:schemeClr val="tx1"/>
                </a:solidFill>
                <a:latin typeface="Times New Roman" pitchFamily="18" charset="0"/>
                <a:cs typeface="Times New Roman" pitchFamily="18" charset="0"/>
              </a:rPr>
              <a:t>Δύναμης</a:t>
            </a:r>
            <a:r>
              <a:rPr lang="el-GR" sz="2800" dirty="0" smtClean="0">
                <a:latin typeface="Times New Roman" pitchFamily="18" charset="0"/>
                <a:cs typeface="Times New Roman" pitchFamily="18" charset="0"/>
              </a:rPr>
              <a:t>»</a:t>
            </a:r>
            <a:r>
              <a:rPr lang="el-GR" sz="2800" dirty="0" smtClean="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και είναι ένας </a:t>
            </a:r>
            <a:r>
              <a:rPr lang="el-GR" sz="2800" dirty="0" err="1">
                <a:solidFill>
                  <a:schemeClr val="tx1"/>
                </a:solidFill>
                <a:latin typeface="Times New Roman" pitchFamily="18" charset="0"/>
                <a:cs typeface="Times New Roman" pitchFamily="18" charset="0"/>
              </a:rPr>
              <a:t>πολυπαραγοντικός</a:t>
            </a:r>
            <a:r>
              <a:rPr lang="el-GR" sz="2800" dirty="0">
                <a:solidFill>
                  <a:schemeClr val="tx1"/>
                </a:solidFill>
                <a:latin typeface="Times New Roman" pitchFamily="18" charset="0"/>
                <a:cs typeface="Times New Roman" pitchFamily="18" charset="0"/>
              </a:rPr>
              <a:t> </a:t>
            </a:r>
            <a:r>
              <a:rPr lang="el-GR" sz="2800" dirty="0" smtClean="0">
                <a:solidFill>
                  <a:schemeClr val="tx1"/>
                </a:solidFill>
                <a:latin typeface="Times New Roman" pitchFamily="18" charset="0"/>
                <a:cs typeface="Times New Roman" pitchFamily="18" charset="0"/>
              </a:rPr>
              <a:t>δείκτης: </a:t>
            </a:r>
            <a:endParaRPr lang="el-GR" sz="2800" dirty="0">
              <a:latin typeface="Times New Roman" pitchFamily="18" charset="0"/>
              <a:cs typeface="Times New Roman" pitchFamily="18" charset="0"/>
            </a:endParaRPr>
          </a:p>
        </p:txBody>
      </p:sp>
      <p:sp>
        <p:nvSpPr>
          <p:cNvPr id="210950" name="Rectangle 6"/>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10949" name="Object 5"/>
          <p:cNvGraphicFramePr>
            <a:graphicFrameLocks noChangeAspect="1"/>
          </p:cNvGraphicFramePr>
          <p:nvPr/>
        </p:nvGraphicFramePr>
        <p:xfrm>
          <a:off x="2525713" y="3548062"/>
          <a:ext cx="3951287" cy="719138"/>
        </p:xfrm>
        <a:graphic>
          <a:graphicData uri="http://schemas.openxmlformats.org/presentationml/2006/ole">
            <p:oleObj spid="_x0000_s6146" name="Εξίσωση" r:id="rId3" imgW="1511280" imgH="228600" progId="Equation.3">
              <p:embed/>
            </p:oleObj>
          </a:graphicData>
        </a:graphic>
      </p:graphicFrame>
      <p:sp>
        <p:nvSpPr>
          <p:cNvPr id="210951" name="Text Box 7"/>
          <p:cNvSpPr txBox="1">
            <a:spLocks noChangeArrowheads="1"/>
          </p:cNvSpPr>
          <p:nvPr/>
        </p:nvSpPr>
        <p:spPr bwMode="auto">
          <a:xfrm>
            <a:off x="1752600" y="4495800"/>
            <a:ext cx="6096000" cy="2057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rPr>
              <a:t>Β</a:t>
            </a:r>
            <a:r>
              <a:rPr kumimoji="0" lang="el-GR" sz="1600" b="0" i="0" u="none" strike="noStrike" cap="none" normalizeH="0" baseline="-25000" dirty="0" err="1" smtClean="0">
                <a:ln>
                  <a:noFill/>
                </a:ln>
                <a:solidFill>
                  <a:schemeClr val="tx1"/>
                </a:solidFill>
                <a:effectLst/>
                <a:latin typeface="Calibri" pitchFamily="34" charset="0"/>
              </a:rPr>
              <a:t>i</a:t>
            </a:r>
            <a:r>
              <a:rPr kumimoji="0" lang="el-GR" sz="1600" b="0" i="0" u="none" strike="noStrike" cap="none" normalizeH="0" baseline="0" dirty="0" smtClean="0">
                <a:ln>
                  <a:noFill/>
                </a:ln>
                <a:solidFill>
                  <a:schemeClr val="tx1"/>
                </a:solidFill>
                <a:effectLst/>
                <a:latin typeface="Calibri" pitchFamily="34" charset="0"/>
              </a:rPr>
              <a:t>= ποσοστό της συνολικής εθνικής αγοραστικής δύναμης που υπάρχει στην περιοχή i</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rPr>
              <a:t>y</a:t>
            </a:r>
            <a:r>
              <a:rPr kumimoji="0" lang="el-GR" sz="1600" b="0" i="0" u="none" strike="noStrike" cap="none" normalizeH="0" baseline="-25000" dirty="0" err="1" smtClean="0">
                <a:ln>
                  <a:noFill/>
                </a:ln>
                <a:solidFill>
                  <a:schemeClr val="tx1"/>
                </a:solidFill>
                <a:effectLst/>
                <a:latin typeface="Calibri" pitchFamily="34" charset="0"/>
              </a:rPr>
              <a:t>i</a:t>
            </a:r>
            <a:r>
              <a:rPr kumimoji="0" lang="el-GR" sz="1600" b="0" i="0" u="none" strike="noStrike" cap="none" normalizeH="0" baseline="0" dirty="0" smtClean="0">
                <a:ln>
                  <a:noFill/>
                </a:ln>
                <a:solidFill>
                  <a:schemeClr val="tx1"/>
                </a:solidFill>
                <a:effectLst/>
                <a:latin typeface="Calibri" pitchFamily="34" charset="0"/>
              </a:rPr>
              <a:t>= ποσοστό του εθνικού διαθέσιμου προσωπικού εισοδήματος που δημιουργείται στην περιοχή i</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rPr>
              <a:t>r</a:t>
            </a:r>
            <a:r>
              <a:rPr kumimoji="0" lang="el-GR" sz="1600" b="0" i="0" u="none" strike="noStrike" cap="none" normalizeH="0" baseline="-25000" dirty="0" err="1" smtClean="0">
                <a:ln>
                  <a:noFill/>
                </a:ln>
                <a:solidFill>
                  <a:schemeClr val="tx1"/>
                </a:solidFill>
                <a:effectLst/>
                <a:latin typeface="Calibri" pitchFamily="34" charset="0"/>
              </a:rPr>
              <a:t>i</a:t>
            </a:r>
            <a:r>
              <a:rPr kumimoji="0" lang="el-GR" sz="1600" b="0" i="0" u="none" strike="noStrike" cap="none" normalizeH="0" baseline="0" dirty="0" smtClean="0">
                <a:ln>
                  <a:noFill/>
                </a:ln>
                <a:solidFill>
                  <a:schemeClr val="tx1"/>
                </a:solidFill>
                <a:effectLst/>
                <a:latin typeface="Calibri" pitchFamily="34" charset="0"/>
              </a:rPr>
              <a:t>= ποσοστό των εθνικών λιανικών πωλήσεων στην περιοχή i</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rPr>
              <a:t>p</a:t>
            </a:r>
            <a:r>
              <a:rPr kumimoji="0" lang="el-GR" sz="1600" b="0" i="0" u="none" strike="noStrike" cap="none" normalizeH="0" baseline="-25000" dirty="0" err="1" smtClean="0">
                <a:ln>
                  <a:noFill/>
                </a:ln>
                <a:solidFill>
                  <a:schemeClr val="tx1"/>
                </a:solidFill>
                <a:effectLst/>
                <a:latin typeface="Calibri" pitchFamily="34" charset="0"/>
              </a:rPr>
              <a:t>i</a:t>
            </a:r>
            <a:r>
              <a:rPr kumimoji="0" lang="el-GR" sz="1600" b="0" i="0" u="none" strike="noStrike" cap="none" normalizeH="0" baseline="0" dirty="0" smtClean="0">
                <a:ln>
                  <a:noFill/>
                </a:ln>
                <a:solidFill>
                  <a:schemeClr val="tx1"/>
                </a:solidFill>
                <a:effectLst/>
                <a:latin typeface="Calibri" pitchFamily="34" charset="0"/>
              </a:rPr>
              <a:t>= ποσοστό του εθνικού πληθυσμού που διαμένει στην περιοχή</a:t>
            </a:r>
            <a:endParaRPr kumimoji="0" lang="el-GR"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Μέθοδος πρόβλεψης της μελλοντικής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ζήτησης</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371600"/>
            <a:ext cx="8534400" cy="4572000"/>
          </a:xfrm>
        </p:spPr>
        <p:txBody>
          <a:bodyPr/>
          <a:lstStyle/>
          <a:p>
            <a:pPr marL="0" indent="0" algn="ctr">
              <a:buNone/>
            </a:pPr>
            <a:r>
              <a:rPr lang="el-GR" sz="2800" dirty="0">
                <a:solidFill>
                  <a:schemeClr val="tx1"/>
                </a:solidFill>
                <a:latin typeface="Times New Roman" pitchFamily="18" charset="0"/>
                <a:cs typeface="Times New Roman" pitchFamily="18" charset="0"/>
              </a:rPr>
              <a:t>Η πρόβλεψη είναι η τεχνική του να εκτιμάς τι σκοπεύουν να κάνουν οι αγοραστές </a:t>
            </a:r>
            <a:r>
              <a:rPr lang="el-GR" sz="2800" dirty="0" smtClean="0">
                <a:latin typeface="Times New Roman" pitchFamily="18" charset="0"/>
                <a:cs typeface="Times New Roman" pitchFamily="18" charset="0"/>
              </a:rPr>
              <a:t>σε</a:t>
            </a:r>
            <a:r>
              <a:rPr lang="el-GR" sz="2800" dirty="0" smtClean="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ένα συγκεκριμένο σύνολο συνθηκών. Για το σχηματισμό της </a:t>
            </a:r>
            <a:r>
              <a:rPr lang="el-GR" sz="2800" dirty="0" smtClean="0">
                <a:solidFill>
                  <a:schemeClr val="tx1"/>
                </a:solidFill>
                <a:latin typeface="Times New Roman" pitchFamily="18" charset="0"/>
                <a:cs typeface="Times New Roman" pitchFamily="18" charset="0"/>
              </a:rPr>
              <a:t>πρόβλεψης, </a:t>
            </a:r>
            <a:r>
              <a:rPr lang="el-GR" sz="2800" dirty="0">
                <a:solidFill>
                  <a:schemeClr val="tx1"/>
                </a:solidFill>
                <a:latin typeface="Times New Roman" pitchFamily="18" charset="0"/>
                <a:cs typeface="Times New Roman" pitchFamily="18" charset="0"/>
              </a:rPr>
              <a:t>οι </a:t>
            </a:r>
            <a:r>
              <a:rPr lang="el-GR" sz="2800" dirty="0" smtClean="0">
                <a:solidFill>
                  <a:schemeClr val="tx1"/>
                </a:solidFill>
                <a:latin typeface="Times New Roman" pitchFamily="18" charset="0"/>
                <a:cs typeface="Times New Roman" pitchFamily="18" charset="0"/>
              </a:rPr>
              <a:t>εταιρείες </a:t>
            </a:r>
            <a:r>
              <a:rPr lang="el-GR" sz="2800" dirty="0">
                <a:solidFill>
                  <a:schemeClr val="tx1"/>
                </a:solidFill>
                <a:latin typeface="Times New Roman" pitchFamily="18" charset="0"/>
                <a:cs typeface="Times New Roman" pitchFamily="18" charset="0"/>
              </a:rPr>
              <a:t>δημιουργούν κλίμακες πιθανοτήτων αγοράς μετά από τη διεξαγωγή έρευνας για τους </a:t>
            </a:r>
            <a:r>
              <a:rPr lang="el-GR" sz="2800" dirty="0" smtClean="0">
                <a:solidFill>
                  <a:schemeClr val="tx1"/>
                </a:solidFill>
                <a:latin typeface="Times New Roman" pitchFamily="18" charset="0"/>
                <a:cs typeface="Times New Roman" pitchFamily="18" charset="0"/>
              </a:rPr>
              <a:t>αγοραστές </a:t>
            </a:r>
            <a:endParaRPr lang="en-US" sz="2800" dirty="0" smtClean="0">
              <a:solidFill>
                <a:schemeClr val="tx1"/>
              </a:solidFill>
              <a:latin typeface="Times New Roman" pitchFamily="18" charset="0"/>
              <a:cs typeface="Times New Roman" pitchFamily="18" charset="0"/>
            </a:endParaRPr>
          </a:p>
          <a:p>
            <a:pPr marL="0" indent="0" algn="ctr">
              <a:buNone/>
            </a:pPr>
            <a:r>
              <a:rPr lang="el-GR" sz="2800" u="sng" dirty="0">
                <a:solidFill>
                  <a:schemeClr val="tx1"/>
                </a:solidFill>
                <a:latin typeface="Times New Roman" pitchFamily="18" charset="0"/>
                <a:cs typeface="Times New Roman" pitchFamily="18" charset="0"/>
              </a:rPr>
              <a:t>Οι ερωτήσεις που υποβάλλονται είναι της μορφής:</a:t>
            </a:r>
          </a:p>
          <a:p>
            <a:pPr marL="0" indent="0" algn="ctr">
              <a:buNone/>
            </a:pPr>
            <a:endParaRPr lang="el-GR" dirty="0">
              <a:latin typeface="Times New Roman" pitchFamily="18" charset="0"/>
              <a:cs typeface="Times New Roman" pitchFamily="18" charset="0"/>
            </a:endParaRPr>
          </a:p>
        </p:txBody>
      </p:sp>
      <p:graphicFrame>
        <p:nvGraphicFramePr>
          <p:cNvPr id="209921" name="Object 1"/>
          <p:cNvGraphicFramePr>
            <a:graphicFrameLocks noChangeAspect="1"/>
          </p:cNvGraphicFramePr>
          <p:nvPr/>
        </p:nvGraphicFramePr>
        <p:xfrm>
          <a:off x="609600" y="4267200"/>
          <a:ext cx="8229600" cy="2133600"/>
        </p:xfrm>
        <a:graphic>
          <a:graphicData uri="http://schemas.openxmlformats.org/presentationml/2006/ole">
            <p:oleObj spid="_x0000_s7170" name="Έγγραφο" r:id="rId3" imgW="5431842" imgH="1239657" progId="Word.Documen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Ανάλυση χρονολογικών σειρών</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914400" y="1295400"/>
            <a:ext cx="7315200" cy="4191000"/>
          </a:xfrm>
        </p:spPr>
        <p:txBody>
          <a:bodyPr/>
          <a:lstStyle/>
          <a:p>
            <a:pPr marL="0" indent="0" algn="ctr">
              <a:buNone/>
            </a:pPr>
            <a:r>
              <a:rPr lang="el-GR" sz="2800" dirty="0">
                <a:solidFill>
                  <a:schemeClr val="tx1"/>
                </a:solidFill>
                <a:latin typeface="Times New Roman" pitchFamily="18" charset="0"/>
                <a:cs typeface="Times New Roman" pitchFamily="18" charset="0"/>
              </a:rPr>
              <a:t>Οι προβλέψεις της μελλοντικής ζήτησης μπορούν να γίνουν επίσης με βάση τις πωλήσεις παρελθόντων ετών, δηλαδή με </a:t>
            </a:r>
            <a:r>
              <a:rPr lang="el-GR" sz="2800" dirty="0" smtClean="0">
                <a:solidFill>
                  <a:schemeClr val="tx1"/>
                </a:solidFill>
                <a:latin typeface="Times New Roman" pitchFamily="18" charset="0"/>
                <a:cs typeface="Times New Roman" pitchFamily="18" charset="0"/>
              </a:rPr>
              <a:t>μια </a:t>
            </a:r>
            <a:r>
              <a:rPr lang="el-GR" sz="2800" b="1" dirty="0">
                <a:solidFill>
                  <a:schemeClr val="tx1"/>
                </a:solidFill>
                <a:latin typeface="Times New Roman" pitchFamily="18" charset="0"/>
                <a:cs typeface="Times New Roman" pitchFamily="18" charset="0"/>
              </a:rPr>
              <a:t>ανάλυση χρονολογικών </a:t>
            </a:r>
            <a:r>
              <a:rPr lang="el-GR" sz="2800" b="1" dirty="0" smtClean="0">
                <a:solidFill>
                  <a:schemeClr val="tx1"/>
                </a:solidFill>
                <a:latin typeface="Times New Roman" pitchFamily="18" charset="0"/>
                <a:cs typeface="Times New Roman" pitchFamily="18" charset="0"/>
              </a:rPr>
              <a:t>σειρών</a:t>
            </a:r>
            <a:endParaRPr lang="en-US" sz="2800" dirty="0" smtClean="0">
              <a:solidFill>
                <a:schemeClr val="tx1"/>
              </a:solidFill>
              <a:latin typeface="Times New Roman" pitchFamily="18" charset="0"/>
              <a:cs typeface="Times New Roman" pitchFamily="18" charset="0"/>
            </a:endParaRPr>
          </a:p>
          <a:p>
            <a:pPr marL="0" indent="0" algn="ctr">
              <a:buNone/>
            </a:pPr>
            <a:r>
              <a:rPr lang="el-GR" sz="2800" dirty="0" smtClean="0">
                <a:solidFill>
                  <a:schemeClr val="tx1"/>
                </a:solidFill>
                <a:latin typeface="Times New Roman" pitchFamily="18" charset="0"/>
                <a:cs typeface="Times New Roman" pitchFamily="18" charset="0"/>
              </a:rPr>
              <a:t> </a:t>
            </a:r>
            <a:r>
              <a:rPr lang="el-GR" sz="2800" u="sng" dirty="0">
                <a:solidFill>
                  <a:schemeClr val="tx1"/>
                </a:solidFill>
                <a:latin typeface="Times New Roman" pitchFamily="18" charset="0"/>
                <a:cs typeface="Times New Roman" pitchFamily="18" charset="0"/>
              </a:rPr>
              <a:t>Κάθε σειρά μπορεί να </a:t>
            </a:r>
            <a:r>
              <a:rPr lang="el-GR" sz="2800" u="sng" dirty="0" smtClean="0">
                <a:solidFill>
                  <a:schemeClr val="tx1"/>
                </a:solidFill>
                <a:latin typeface="Times New Roman" pitchFamily="18" charset="0"/>
                <a:cs typeface="Times New Roman" pitchFamily="18" charset="0"/>
              </a:rPr>
              <a:t>αναλυθεί με βάση τέσσερις συνιστώσες:</a:t>
            </a:r>
            <a:endParaRPr lang="el-GR" sz="2800" u="sng" dirty="0">
              <a:solidFill>
                <a:schemeClr val="tx1"/>
              </a:solidFill>
              <a:latin typeface="Times New Roman" pitchFamily="18" charset="0"/>
              <a:cs typeface="Times New Roman" pitchFamily="18" charset="0"/>
            </a:endParaRPr>
          </a:p>
          <a:p>
            <a:pPr marL="0" lvl="0" indent="0" algn="ctr"/>
            <a:r>
              <a:rPr lang="el-GR" sz="2800" i="1" dirty="0" smtClean="0">
                <a:solidFill>
                  <a:schemeClr val="tx1"/>
                </a:solidFill>
                <a:latin typeface="Times New Roman" pitchFamily="18" charset="0"/>
                <a:cs typeface="Times New Roman" pitchFamily="18" charset="0"/>
              </a:rPr>
              <a:t> </a:t>
            </a:r>
            <a:r>
              <a:rPr lang="el-GR" sz="2800" dirty="0" smtClean="0">
                <a:solidFill>
                  <a:schemeClr val="tx1"/>
                </a:solidFill>
                <a:latin typeface="Times New Roman" pitchFamily="18" charset="0"/>
                <a:cs typeface="Times New Roman" pitchFamily="18" charset="0"/>
              </a:rPr>
              <a:t>Την τάση</a:t>
            </a:r>
            <a:endParaRPr lang="el-GR" sz="2800" dirty="0">
              <a:solidFill>
                <a:schemeClr val="tx1"/>
              </a:solidFill>
              <a:latin typeface="Times New Roman" pitchFamily="18" charset="0"/>
              <a:cs typeface="Times New Roman" pitchFamily="18" charset="0"/>
            </a:endParaRPr>
          </a:p>
          <a:p>
            <a:pPr marL="0" lvl="0" indent="0" algn="ctr"/>
            <a:r>
              <a:rPr lang="el-GR" sz="2800" dirty="0" smtClean="0">
                <a:solidFill>
                  <a:schemeClr val="tx1"/>
                </a:solidFill>
                <a:latin typeface="Times New Roman" pitchFamily="18" charset="0"/>
                <a:cs typeface="Times New Roman" pitchFamily="18" charset="0"/>
              </a:rPr>
              <a:t> Τον </a:t>
            </a:r>
            <a:r>
              <a:rPr lang="el-GR" sz="2800" dirty="0">
                <a:solidFill>
                  <a:schemeClr val="tx1"/>
                </a:solidFill>
                <a:latin typeface="Times New Roman" pitchFamily="18" charset="0"/>
                <a:cs typeface="Times New Roman" pitchFamily="18" charset="0"/>
              </a:rPr>
              <a:t>οικονομικό </a:t>
            </a:r>
            <a:r>
              <a:rPr lang="el-GR" sz="2800" dirty="0" smtClean="0">
                <a:solidFill>
                  <a:schemeClr val="tx1"/>
                </a:solidFill>
                <a:latin typeface="Times New Roman" pitchFamily="18" charset="0"/>
                <a:cs typeface="Times New Roman" pitchFamily="18" charset="0"/>
              </a:rPr>
              <a:t>κύκλο</a:t>
            </a:r>
            <a:endParaRPr lang="el-GR" sz="2800" dirty="0">
              <a:solidFill>
                <a:schemeClr val="tx1"/>
              </a:solidFill>
              <a:latin typeface="Times New Roman" pitchFamily="18" charset="0"/>
              <a:cs typeface="Times New Roman" pitchFamily="18" charset="0"/>
            </a:endParaRPr>
          </a:p>
          <a:p>
            <a:pPr marL="0" lvl="0" indent="0" algn="ctr"/>
            <a:r>
              <a:rPr lang="el-GR" sz="2800" dirty="0" smtClean="0">
                <a:solidFill>
                  <a:schemeClr val="tx1"/>
                </a:solidFill>
                <a:latin typeface="Times New Roman" pitchFamily="18" charset="0"/>
                <a:cs typeface="Times New Roman" pitchFamily="18" charset="0"/>
              </a:rPr>
              <a:t> Την εποχικότητα</a:t>
            </a:r>
            <a:endParaRPr lang="el-GR" sz="2800" dirty="0">
              <a:solidFill>
                <a:schemeClr val="tx1"/>
              </a:solidFill>
              <a:latin typeface="Times New Roman" pitchFamily="18" charset="0"/>
              <a:cs typeface="Times New Roman" pitchFamily="18" charset="0"/>
            </a:endParaRPr>
          </a:p>
          <a:p>
            <a:pPr marL="0" lvl="0" indent="0" algn="ctr"/>
            <a:r>
              <a:rPr lang="el-GR" sz="2800" dirty="0" smtClean="0">
                <a:solidFill>
                  <a:schemeClr val="tx1"/>
                </a:solidFill>
                <a:latin typeface="Times New Roman" pitchFamily="18" charset="0"/>
                <a:cs typeface="Times New Roman" pitchFamily="18" charset="0"/>
              </a:rPr>
              <a:t> Τα </a:t>
            </a:r>
            <a:r>
              <a:rPr lang="el-GR" sz="2800" dirty="0">
                <a:solidFill>
                  <a:schemeClr val="tx1"/>
                </a:solidFill>
                <a:latin typeface="Times New Roman" pitchFamily="18" charset="0"/>
                <a:cs typeface="Times New Roman" pitchFamily="18" charset="0"/>
              </a:rPr>
              <a:t>απρόβλεπτα γεγονότα</a:t>
            </a:r>
          </a:p>
          <a:p>
            <a:pPr marL="0" indent="0"/>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Επίπεδα τμηματοποίησης</a:t>
            </a:r>
            <a:br>
              <a:rPr lang="el-GR" sz="3200" b="1" dirty="0" smtClean="0">
                <a:solidFill>
                  <a:schemeClr val="bg1"/>
                </a:solidFill>
                <a:latin typeface="Times New Roman" pitchFamily="18" charset="0"/>
                <a:cs typeface="Times New Roman" pitchFamily="18" charset="0"/>
              </a:rPr>
            </a:b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914400" y="1676400"/>
            <a:ext cx="7315200" cy="4191000"/>
          </a:xfrm>
        </p:spPr>
        <p:txBody>
          <a:bodyPr/>
          <a:lstStyle/>
          <a:p>
            <a:pPr algn="ctr"/>
            <a:r>
              <a:rPr lang="el-GR" dirty="0">
                <a:latin typeface="Times New Roman" pitchFamily="18" charset="0"/>
                <a:cs typeface="Times New Roman" pitchFamily="18" charset="0"/>
              </a:rPr>
              <a:t>Κ</a:t>
            </a:r>
            <a:r>
              <a:rPr lang="el-GR" sz="3200" dirty="0" smtClean="0">
                <a:solidFill>
                  <a:schemeClr val="tx1"/>
                </a:solidFill>
                <a:latin typeface="Times New Roman" pitchFamily="18" charset="0"/>
                <a:cs typeface="Times New Roman" pitchFamily="18" charset="0"/>
              </a:rPr>
              <a:t>αμία </a:t>
            </a:r>
            <a:r>
              <a:rPr lang="el-GR" sz="3200" dirty="0">
                <a:solidFill>
                  <a:schemeClr val="tx1"/>
                </a:solidFill>
                <a:latin typeface="Times New Roman" pitchFamily="18" charset="0"/>
                <a:cs typeface="Times New Roman" pitchFamily="18" charset="0"/>
              </a:rPr>
              <a:t>τμηματοποίηση (μαζικό </a:t>
            </a:r>
            <a:r>
              <a:rPr lang="el-GR" sz="3200" dirty="0" smtClean="0">
                <a:solidFill>
                  <a:schemeClr val="tx1"/>
                </a:solidFill>
                <a:latin typeface="Times New Roman" pitchFamily="18" charset="0"/>
                <a:cs typeface="Times New Roman" pitchFamily="18" charset="0"/>
              </a:rPr>
              <a:t>μάρκετινγκ) </a:t>
            </a:r>
            <a:endParaRPr lang="en-US" sz="3200" dirty="0" smtClean="0">
              <a:solidFill>
                <a:schemeClr val="tx1"/>
              </a:solidFill>
              <a:latin typeface="Times New Roman" pitchFamily="18" charset="0"/>
              <a:cs typeface="Times New Roman" pitchFamily="18" charset="0"/>
            </a:endParaRPr>
          </a:p>
          <a:p>
            <a:pPr algn="ctr"/>
            <a:r>
              <a:rPr lang="el-GR" dirty="0">
                <a:latin typeface="Times New Roman" pitchFamily="18" charset="0"/>
                <a:cs typeface="Times New Roman" pitchFamily="18" charset="0"/>
              </a:rPr>
              <a:t>Π</a:t>
            </a:r>
            <a:r>
              <a:rPr lang="el-GR" sz="3200" dirty="0" smtClean="0">
                <a:solidFill>
                  <a:schemeClr val="tx1"/>
                </a:solidFill>
                <a:latin typeface="Times New Roman" pitchFamily="18" charset="0"/>
                <a:cs typeface="Times New Roman" pitchFamily="18" charset="0"/>
              </a:rPr>
              <a:t>ροχωρημένη </a:t>
            </a:r>
            <a:r>
              <a:rPr lang="el-GR" sz="3200" dirty="0">
                <a:solidFill>
                  <a:schemeClr val="tx1"/>
                </a:solidFill>
                <a:latin typeface="Times New Roman" pitchFamily="18" charset="0"/>
                <a:cs typeface="Times New Roman" pitchFamily="18" charset="0"/>
              </a:rPr>
              <a:t>τμηματοποίηση (</a:t>
            </a:r>
            <a:r>
              <a:rPr lang="el-GR" sz="3200" dirty="0" err="1" smtClean="0">
                <a:solidFill>
                  <a:schemeClr val="tx1"/>
                </a:solidFill>
                <a:latin typeface="Times New Roman" pitchFamily="18" charset="0"/>
                <a:cs typeface="Times New Roman" pitchFamily="18" charset="0"/>
              </a:rPr>
              <a:t>μικρομάρκετινγκ</a:t>
            </a:r>
            <a:r>
              <a:rPr lang="el-GR" sz="3200" dirty="0" smtClean="0">
                <a:solidFill>
                  <a:schemeClr val="tx1"/>
                </a:solidFill>
                <a:latin typeface="Times New Roman" pitchFamily="18" charset="0"/>
                <a:cs typeface="Times New Roman" pitchFamily="18" charset="0"/>
              </a:rPr>
              <a:t>)</a:t>
            </a:r>
            <a:endParaRPr lang="en-US" sz="3200" dirty="0" smtClean="0">
              <a:solidFill>
                <a:schemeClr val="tx1"/>
              </a:solidFill>
              <a:latin typeface="Times New Roman" pitchFamily="18" charset="0"/>
              <a:cs typeface="Times New Roman" pitchFamily="18" charset="0"/>
            </a:endParaRPr>
          </a:p>
          <a:p>
            <a:pPr algn="ctr"/>
            <a:r>
              <a:rPr lang="el-GR" dirty="0">
                <a:latin typeface="Times New Roman" pitchFamily="18" charset="0"/>
                <a:cs typeface="Times New Roman" pitchFamily="18" charset="0"/>
              </a:rPr>
              <a:t>Κ</a:t>
            </a:r>
            <a:r>
              <a:rPr lang="el-GR" sz="3200" dirty="0" smtClean="0">
                <a:solidFill>
                  <a:schemeClr val="tx1"/>
                </a:solidFill>
                <a:latin typeface="Times New Roman" pitchFamily="18" charset="0"/>
                <a:cs typeface="Times New Roman" pitchFamily="18" charset="0"/>
              </a:rPr>
              <a:t>άτι </a:t>
            </a:r>
            <a:r>
              <a:rPr lang="el-GR" sz="3200" dirty="0">
                <a:solidFill>
                  <a:schemeClr val="tx1"/>
                </a:solidFill>
                <a:latin typeface="Times New Roman" pitchFamily="18" charset="0"/>
                <a:cs typeface="Times New Roman" pitchFamily="18" charset="0"/>
              </a:rPr>
              <a:t>ενδιάμεσο </a:t>
            </a:r>
            <a:r>
              <a:rPr lang="el-GR" sz="3200" dirty="0" smtClean="0">
                <a:solidFill>
                  <a:schemeClr val="tx1"/>
                </a:solidFill>
                <a:latin typeface="Times New Roman" pitchFamily="18" charset="0"/>
                <a:cs typeface="Times New Roman" pitchFamily="18" charset="0"/>
              </a:rPr>
              <a:t>(μάρκετινγκ</a:t>
            </a:r>
            <a:r>
              <a:rPr lang="en-US" sz="3200" dirty="0" smtClean="0">
                <a:solidFill>
                  <a:schemeClr val="tx1"/>
                </a:solidFill>
                <a:latin typeface="Times New Roman" pitchFamily="18" charset="0"/>
                <a:cs typeface="Times New Roman" pitchFamily="18" charset="0"/>
              </a:rPr>
              <a:t> </a:t>
            </a:r>
            <a:r>
              <a:rPr lang="el-GR" sz="3200" dirty="0">
                <a:solidFill>
                  <a:schemeClr val="tx1"/>
                </a:solidFill>
                <a:latin typeface="Times New Roman" pitchFamily="18" charset="0"/>
                <a:cs typeface="Times New Roman" pitchFamily="18" charset="0"/>
              </a:rPr>
              <a:t>τμήματος)</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r>
              <a:rPr lang="el-GR" sz="3200" dirty="0" smtClean="0">
                <a:solidFill>
                  <a:schemeClr val="bg1"/>
                </a:solidFill>
                <a:latin typeface="Times New Roman" pitchFamily="18" charset="0"/>
                <a:cs typeface="Times New Roman" pitchFamily="18" charset="0"/>
              </a:rPr>
              <a:t>ΜΑΖΙΚΟ μάρκετινγκ</a:t>
            </a:r>
            <a:r>
              <a:rPr lang="en-US" sz="3200" dirty="0" smtClean="0">
                <a:solidFill>
                  <a:schemeClr val="bg1"/>
                </a:solidFill>
                <a:latin typeface="Times New Roman" pitchFamily="18" charset="0"/>
                <a:cs typeface="Times New Roman" pitchFamily="18" charset="0"/>
              </a:rPr>
              <a:t> </a:t>
            </a:r>
            <a:r>
              <a:rPr lang="el-GR" sz="3200" dirty="0" smtClean="0">
                <a:solidFill>
                  <a:schemeClr val="bg1"/>
                </a:solidFill>
                <a:latin typeface="Times New Roman" pitchFamily="18" charset="0"/>
                <a:cs typeface="Times New Roman" pitchFamily="18" charset="0"/>
              </a:rPr>
              <a:t/>
            </a:r>
            <a:br>
              <a:rPr lang="el-GR" sz="3200" dirty="0" smtClean="0">
                <a:solidFill>
                  <a:schemeClr val="bg1"/>
                </a:solidFill>
                <a:latin typeface="Times New Roman" pitchFamily="18" charset="0"/>
                <a:cs typeface="Times New Roman" pitchFamily="18" charset="0"/>
              </a:rPr>
            </a:b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295400"/>
            <a:ext cx="8534400" cy="5257800"/>
          </a:xfrm>
        </p:spPr>
        <p:txBody>
          <a:bodyPr/>
          <a:lstStyle/>
          <a:p>
            <a:pPr algn="ctr">
              <a:buNone/>
            </a:pPr>
            <a:r>
              <a:rPr lang="el-GR" sz="2800" b="1" dirty="0" smtClean="0">
                <a:solidFill>
                  <a:schemeClr val="tx1"/>
                </a:solidFill>
                <a:latin typeface="Times New Roman" pitchFamily="18" charset="0"/>
                <a:cs typeface="Times New Roman" pitchFamily="18" charset="0"/>
              </a:rPr>
              <a:t>ΒΑΣΙΚΟ ΠΛΕΟΝΕΚΤΗΜ</a:t>
            </a:r>
            <a:r>
              <a:rPr lang="el-GR" sz="2800" b="1" dirty="0" smtClean="0">
                <a:latin typeface="Times New Roman" pitchFamily="18" charset="0"/>
                <a:cs typeface="Times New Roman" pitchFamily="18" charset="0"/>
              </a:rPr>
              <a:t>Α</a:t>
            </a:r>
          </a:p>
          <a:p>
            <a:pPr marL="0" indent="0" algn="ctr">
              <a:buNone/>
            </a:pPr>
            <a:r>
              <a:rPr lang="el-GR" sz="2800" dirty="0">
                <a:latin typeface="Times New Roman" pitchFamily="18" charset="0"/>
                <a:cs typeface="Times New Roman" pitchFamily="18" charset="0"/>
              </a:rPr>
              <a:t>Δ</a:t>
            </a:r>
            <a:r>
              <a:rPr lang="el-GR" sz="2800" dirty="0" smtClean="0">
                <a:solidFill>
                  <a:schemeClr val="tx1"/>
                </a:solidFill>
                <a:latin typeface="Times New Roman" pitchFamily="18" charset="0"/>
                <a:cs typeface="Times New Roman" pitchFamily="18" charset="0"/>
              </a:rPr>
              <a:t>ημιουργία </a:t>
            </a:r>
            <a:r>
              <a:rPr lang="el-GR" sz="2800" dirty="0">
                <a:solidFill>
                  <a:schemeClr val="tx1"/>
                </a:solidFill>
                <a:latin typeface="Times New Roman" pitchFamily="18" charset="0"/>
                <a:cs typeface="Times New Roman" pitchFamily="18" charset="0"/>
              </a:rPr>
              <a:t>όσο τον δυνατόν μεγαλύτερης δυνητικής αγοράς, </a:t>
            </a:r>
            <a:r>
              <a:rPr lang="el-GR" sz="2800" dirty="0" smtClean="0">
                <a:latin typeface="Times New Roman" pitchFamily="18" charset="0"/>
                <a:cs typeface="Times New Roman" pitchFamily="18" charset="0"/>
              </a:rPr>
              <a:t>η οποία</a:t>
            </a:r>
            <a:r>
              <a:rPr lang="el-GR" sz="2800" dirty="0" smtClean="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ικανοποιείται από οικονομίες κλίμακας (μαζικής παραγωγή), που οδηγεί σε χαμηλό κόστος παραγωγής, το οποίο μεταφράζεται σε χαμηλές τιμές των προϊόντων και υψηλότερα περιθώρια </a:t>
            </a:r>
            <a:r>
              <a:rPr lang="el-GR" sz="2800" dirty="0" smtClean="0">
                <a:solidFill>
                  <a:schemeClr val="tx1"/>
                </a:solidFill>
                <a:latin typeface="Times New Roman" pitchFamily="18" charset="0"/>
                <a:cs typeface="Times New Roman" pitchFamily="18" charset="0"/>
              </a:rPr>
              <a:t>κέρδους</a:t>
            </a:r>
          </a:p>
          <a:p>
            <a:pPr marL="0" indent="0" algn="ctr">
              <a:buNone/>
            </a:pPr>
            <a:r>
              <a:rPr lang="el-GR" sz="2800" b="1" dirty="0" smtClean="0">
                <a:latin typeface="Times New Roman" pitchFamily="18" charset="0"/>
                <a:cs typeface="Times New Roman" pitchFamily="18" charset="0"/>
              </a:rPr>
              <a:t>ΔΥΣΚΟΛΙΕΣ</a:t>
            </a:r>
          </a:p>
          <a:p>
            <a:pPr marL="0" indent="0" algn="ctr">
              <a:buFont typeface="Wingdings" pitchFamily="2" charset="2"/>
              <a:buChar char="ü"/>
            </a:pPr>
            <a:r>
              <a:rPr lang="el-GR" sz="2800" dirty="0" smtClean="0">
                <a:latin typeface="Times New Roman" pitchFamily="18" charset="0"/>
                <a:cs typeface="Times New Roman" pitchFamily="18" charset="0"/>
              </a:rPr>
              <a:t> Οι </a:t>
            </a:r>
            <a:r>
              <a:rPr lang="el-GR" sz="2800" dirty="0">
                <a:latin typeface="Times New Roman" pitchFamily="18" charset="0"/>
                <a:cs typeface="Times New Roman" pitchFamily="18" charset="0"/>
              </a:rPr>
              <a:t>σημερινές παγκόσμιες αγορές έχουν διασπαστεί από μόνες τους σε μικρότερα τμήματα </a:t>
            </a:r>
          </a:p>
          <a:p>
            <a:pPr marL="0" indent="0" algn="ctr">
              <a:buFont typeface="Wingdings" pitchFamily="2" charset="2"/>
              <a:buChar char="ü"/>
            </a:pPr>
            <a:r>
              <a:rPr lang="el-GR" sz="2800" dirty="0" smtClean="0">
                <a:latin typeface="Times New Roman" pitchFamily="18" charset="0"/>
                <a:cs typeface="Times New Roman" pitchFamily="18" charset="0"/>
              </a:rPr>
              <a:t> Η </a:t>
            </a:r>
            <a:r>
              <a:rPr lang="el-GR" sz="2800" dirty="0">
                <a:latin typeface="Times New Roman" pitchFamily="18" charset="0"/>
                <a:cs typeface="Times New Roman" pitchFamily="18" charset="0"/>
              </a:rPr>
              <a:t>έκρηξη των καναλιών διάθεσης και των διαφημιστικών μέσων πέρα των παραδοσιακών </a:t>
            </a:r>
          </a:p>
        </p:txBody>
      </p:sp>
      <p:sp>
        <p:nvSpPr>
          <p:cNvPr id="4" name="1 - Τίτλος"/>
          <p:cNvSpPr txBox="1">
            <a:spLocks/>
          </p:cNvSpPr>
          <p:nvPr/>
        </p:nvSpPr>
        <p:spPr bwMode="auto">
          <a:xfrm>
            <a:off x="3048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kumimoji="0" lang="el-GR" sz="32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Μαζικό</a:t>
            </a:r>
            <a:r>
              <a:rPr kumimoji="0" lang="el-GR" sz="3200" b="1" i="0" u="none" strike="noStrike" kern="0" cap="none" spc="0" normalizeH="0" noProof="0" dirty="0" smtClean="0">
                <a:ln>
                  <a:noFill/>
                </a:ln>
                <a:solidFill>
                  <a:schemeClr val="bg1"/>
                </a:solidFill>
                <a:effectLst/>
                <a:uLnTx/>
                <a:uFillTx/>
                <a:latin typeface="Times New Roman" pitchFamily="18" charset="0"/>
                <a:cs typeface="Times New Roman" pitchFamily="18" charset="0"/>
              </a:rPr>
              <a:t> μάρκετινγκ</a:t>
            </a:r>
            <a:r>
              <a:rPr kumimoji="0" lang="el-GR" sz="32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 </a:t>
            </a:r>
            <a:br>
              <a:rPr kumimoji="0" lang="el-GR" sz="32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br>
            <a:endParaRPr kumimoji="0" lang="el-GR" sz="3200" b="1" i="0" u="none" strike="noStrike" kern="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r>
              <a:rPr lang="el-GR" sz="3600" dirty="0" smtClean="0">
                <a:solidFill>
                  <a:schemeClr val="bg1"/>
                </a:solidFill>
                <a:latin typeface="Times New Roman" pitchFamily="18" charset="0"/>
                <a:cs typeface="Times New Roman" pitchFamily="18" charset="0"/>
              </a:rPr>
              <a:t>Μ</a:t>
            </a:r>
            <a:r>
              <a:rPr lang="en-US" sz="3600" dirty="0" smtClean="0">
                <a:solidFill>
                  <a:schemeClr val="bg1"/>
                </a:solidFill>
                <a:latin typeface="Times New Roman" pitchFamily="18" charset="0"/>
                <a:cs typeface="Times New Roman" pitchFamily="18" charset="0"/>
              </a:rPr>
              <a:t>ARKETING </a:t>
            </a:r>
            <a:r>
              <a:rPr lang="el-GR" sz="3600" dirty="0" smtClean="0">
                <a:solidFill>
                  <a:schemeClr val="bg1"/>
                </a:solidFill>
                <a:latin typeface="Times New Roman" pitchFamily="18" charset="0"/>
                <a:cs typeface="Times New Roman" pitchFamily="18" charset="0"/>
              </a:rPr>
              <a:t>ΤΜΗΜΑΤΟΣ</a:t>
            </a:r>
            <a:br>
              <a:rPr lang="el-GR" sz="3600" dirty="0" smtClean="0">
                <a:solidFill>
                  <a:schemeClr val="bg1"/>
                </a:solidFill>
                <a:latin typeface="Times New Roman" pitchFamily="18" charset="0"/>
                <a:cs typeface="Times New Roman" pitchFamily="18" charset="0"/>
              </a:rPr>
            </a:b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371600"/>
            <a:ext cx="8534400" cy="5791200"/>
          </a:xfrm>
        </p:spPr>
        <p:txBody>
          <a:bodyPr/>
          <a:lstStyle/>
          <a:p>
            <a:pPr algn="ctr">
              <a:buNone/>
            </a:pPr>
            <a:r>
              <a:rPr lang="el-GR" sz="2800" b="1" dirty="0" smtClean="0">
                <a:solidFill>
                  <a:schemeClr val="tx1"/>
                </a:solidFill>
                <a:latin typeface="Times New Roman" pitchFamily="18" charset="0"/>
                <a:cs typeface="Times New Roman" pitchFamily="18" charset="0"/>
              </a:rPr>
              <a:t>ΠΛΕΟΝΕΚΤΗΜΑΤΑ</a:t>
            </a:r>
          </a:p>
          <a:p>
            <a:pPr lvl="0" algn="ctr"/>
            <a:r>
              <a:rPr lang="el-GR" sz="2800" dirty="0">
                <a:solidFill>
                  <a:schemeClr val="tx1"/>
                </a:solidFill>
                <a:latin typeface="Times New Roman" pitchFamily="18" charset="0"/>
                <a:cs typeface="Times New Roman" pitchFamily="18" charset="0"/>
              </a:rPr>
              <a:t>Τα κανάλια διανομής και </a:t>
            </a:r>
            <a:r>
              <a:rPr lang="el-GR" sz="2800" dirty="0" smtClean="0">
                <a:solidFill>
                  <a:schemeClr val="tx1"/>
                </a:solidFill>
                <a:latin typeface="Times New Roman" pitchFamily="18" charset="0"/>
                <a:cs typeface="Times New Roman" pitchFamily="18" charset="0"/>
              </a:rPr>
              <a:t>τα προγράμματα </a:t>
            </a:r>
            <a:r>
              <a:rPr lang="el-GR" sz="2800" dirty="0">
                <a:solidFill>
                  <a:schemeClr val="tx1"/>
                </a:solidFill>
                <a:latin typeface="Times New Roman" pitchFamily="18" charset="0"/>
                <a:cs typeface="Times New Roman" pitchFamily="18" charset="0"/>
              </a:rPr>
              <a:t>επικοινωνίας στοχεύουν μόνο </a:t>
            </a:r>
            <a:r>
              <a:rPr lang="el-GR" sz="2800" dirty="0" smtClean="0">
                <a:solidFill>
                  <a:schemeClr val="tx1"/>
                </a:solidFill>
                <a:latin typeface="Times New Roman" pitchFamily="18" charset="0"/>
                <a:cs typeface="Times New Roman" pitchFamily="18" charset="0"/>
              </a:rPr>
              <a:t>σε εκείνους </a:t>
            </a:r>
            <a:r>
              <a:rPr lang="el-GR" sz="2800" dirty="0">
                <a:solidFill>
                  <a:schemeClr val="tx1"/>
                </a:solidFill>
                <a:latin typeface="Times New Roman" pitchFamily="18" charset="0"/>
                <a:cs typeface="Times New Roman" pitchFamily="18" charset="0"/>
              </a:rPr>
              <a:t>τους καταναλωτές που μπορεί να εξυπηρετήσει καλύτερα και επικερδέστερα</a:t>
            </a:r>
          </a:p>
          <a:p>
            <a:pPr lvl="0" algn="ctr"/>
            <a:r>
              <a:rPr lang="el-GR" sz="2800" dirty="0">
                <a:solidFill>
                  <a:schemeClr val="tx1"/>
                </a:solidFill>
                <a:latin typeface="Times New Roman" pitchFamily="18" charset="0"/>
                <a:cs typeface="Times New Roman" pitchFamily="18" charset="0"/>
              </a:rPr>
              <a:t>Η </a:t>
            </a:r>
            <a:r>
              <a:rPr lang="el-GR" sz="2800" dirty="0" smtClean="0">
                <a:solidFill>
                  <a:schemeClr val="tx1"/>
                </a:solidFill>
                <a:latin typeface="Times New Roman" pitchFamily="18" charset="0"/>
                <a:cs typeface="Times New Roman" pitchFamily="18" charset="0"/>
              </a:rPr>
              <a:t>εταιρεία </a:t>
            </a:r>
            <a:r>
              <a:rPr lang="el-GR" sz="2800" dirty="0">
                <a:solidFill>
                  <a:schemeClr val="tx1"/>
                </a:solidFill>
                <a:latin typeface="Times New Roman" pitchFamily="18" charset="0"/>
                <a:cs typeface="Times New Roman" pitchFamily="18" charset="0"/>
              </a:rPr>
              <a:t>γίνεται αποδοτικότερη προσαρμόζοντας τα προϊόντα, τις τιμές και τα προγράμματα </a:t>
            </a:r>
            <a:r>
              <a:rPr lang="el-GR" sz="2800" dirty="0" smtClean="0">
                <a:solidFill>
                  <a:schemeClr val="tx1"/>
                </a:solidFill>
                <a:latin typeface="Times New Roman" pitchFamily="18" charset="0"/>
                <a:cs typeface="Times New Roman" pitchFamily="18" charset="0"/>
              </a:rPr>
              <a:t>μάρκετινγκ </a:t>
            </a:r>
            <a:r>
              <a:rPr lang="el-GR" sz="2800" dirty="0">
                <a:solidFill>
                  <a:schemeClr val="tx1"/>
                </a:solidFill>
                <a:latin typeface="Times New Roman" pitchFamily="18" charset="0"/>
                <a:cs typeface="Times New Roman" pitchFamily="18" charset="0"/>
              </a:rPr>
              <a:t>στις ανάγκες επιλεγμένων τμημάτων</a:t>
            </a:r>
          </a:p>
          <a:p>
            <a:pPr lvl="0" algn="ctr"/>
            <a:r>
              <a:rPr lang="el-GR" sz="2800" dirty="0">
                <a:solidFill>
                  <a:schemeClr val="tx1"/>
                </a:solidFill>
                <a:latin typeface="Times New Roman" pitchFamily="18" charset="0"/>
                <a:cs typeface="Times New Roman" pitchFamily="18" charset="0"/>
              </a:rPr>
              <a:t>Ο ανταγωνισμός είναι μικρότερος γιατί λιγότεροι ανταγωνιστές εστιάζονται στο συγκεκριμένο τμήμα</a:t>
            </a:r>
          </a:p>
          <a:p>
            <a:pPr algn="ctr">
              <a:buNone/>
            </a:pP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304800" y="3048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lang="el-GR" sz="3200" b="1" kern="0" dirty="0" smtClean="0">
              <a:solidFill>
                <a:schemeClr val="bg1"/>
              </a:solidFill>
              <a:latin typeface="Times New Roman" pitchFamily="18" charset="0"/>
              <a:cs typeface="Times New Roman" pitchFamily="18" charset="0"/>
            </a:endParaRPr>
          </a:p>
          <a:p>
            <a:pPr marL="0" marR="0" lvl="1" indent="0" algn="l" defTabSz="914400" rtl="0" eaLnBrk="1" fontAlgn="base" latinLnBrk="0" hangingPunct="1">
              <a:lnSpc>
                <a:spcPct val="100000"/>
              </a:lnSpc>
              <a:spcBef>
                <a:spcPct val="0"/>
              </a:spcBef>
              <a:spcAft>
                <a:spcPct val="0"/>
              </a:spcAft>
              <a:buClrTx/>
              <a:buSzTx/>
              <a:buFontTx/>
              <a:buNone/>
              <a:tabLst/>
              <a:defRPr/>
            </a:pPr>
            <a:r>
              <a:rPr lang="el-GR" sz="3200" b="1" kern="0" dirty="0" smtClean="0">
                <a:solidFill>
                  <a:schemeClr val="bg1"/>
                </a:solidFill>
                <a:latin typeface="Times New Roman" pitchFamily="18" charset="0"/>
                <a:cs typeface="Times New Roman" pitchFamily="18" charset="0"/>
              </a:rPr>
              <a:t>Μάρκετινγκ τμήματος</a:t>
            </a:r>
            <a:r>
              <a:rPr kumimoji="0" lang="el-GR" sz="32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
            </a:r>
            <a:br>
              <a:rPr kumimoji="0" lang="el-GR" sz="32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br>
            <a:endParaRPr kumimoji="0" lang="el-GR" sz="3200" b="1" i="0" u="none" strike="noStrike" kern="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0"/>
            <a:ext cx="8534400" cy="990600"/>
          </a:xfrm>
        </p:spPr>
        <p:txBody>
          <a:bodyPr/>
          <a:lstStyle/>
          <a:p>
            <a:pPr lvl="1"/>
            <a:r>
              <a:rPr lang="el-GR" sz="3600" b="1" dirty="0" smtClean="0">
                <a:solidFill>
                  <a:schemeClr val="bg1"/>
                </a:solidFill>
                <a:latin typeface="Times New Roman" pitchFamily="18" charset="0"/>
                <a:cs typeface="Times New Roman" pitchFamily="18" charset="0"/>
              </a:rPr>
              <a:t/>
            </a:r>
            <a:br>
              <a:rPr lang="el-GR" sz="3600" b="1" dirty="0" smtClean="0">
                <a:solidFill>
                  <a:schemeClr val="bg1"/>
                </a:solidFill>
                <a:latin typeface="Times New Roman" pitchFamily="18" charset="0"/>
                <a:cs typeface="Times New Roman" pitchFamily="18" charset="0"/>
              </a:rPr>
            </a:br>
            <a:r>
              <a:rPr lang="el-GR" sz="3200" b="1" dirty="0" err="1" smtClean="0">
                <a:solidFill>
                  <a:schemeClr val="bg1"/>
                </a:solidFill>
                <a:latin typeface="Times New Roman" pitchFamily="18" charset="0"/>
                <a:cs typeface="Times New Roman" pitchFamily="18" charset="0"/>
              </a:rPr>
              <a:t>Μικρομάρκετινγκ</a:t>
            </a:r>
            <a:r>
              <a:rPr lang="el-GR" sz="3200" b="1" dirty="0" smtClean="0">
                <a:solidFill>
                  <a:schemeClr val="bg1"/>
                </a:solidFill>
                <a:latin typeface="Times New Roman" pitchFamily="18" charset="0"/>
                <a:cs typeface="Times New Roman" pitchFamily="18" charset="0"/>
              </a:rPr>
              <a:t> </a:t>
            </a:r>
            <a:r>
              <a:rPr lang="el-GR" sz="3600" b="1" dirty="0" smtClean="0">
                <a:solidFill>
                  <a:schemeClr val="bg1"/>
                </a:solidFill>
                <a:latin typeface="Times New Roman" pitchFamily="18" charset="0"/>
                <a:cs typeface="Times New Roman" pitchFamily="18" charset="0"/>
              </a:rPr>
              <a:t/>
            </a:r>
            <a:br>
              <a:rPr lang="el-GR" sz="3600" b="1" dirty="0" smtClean="0">
                <a:solidFill>
                  <a:schemeClr val="bg1"/>
                </a:solidFill>
                <a:latin typeface="Times New Roman" pitchFamily="18" charset="0"/>
                <a:cs typeface="Times New Roman" pitchFamily="18" charset="0"/>
              </a:rPr>
            </a:br>
            <a:endParaRPr lang="el-GR" sz="36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00200"/>
            <a:ext cx="8534400" cy="4419600"/>
          </a:xfrm>
        </p:spPr>
        <p:txBody>
          <a:bodyPr/>
          <a:lstStyle/>
          <a:p>
            <a:pPr marL="0" indent="0" algn="ctr">
              <a:buNone/>
            </a:pPr>
            <a:r>
              <a:rPr lang="el-GR" sz="2800" dirty="0">
                <a:solidFill>
                  <a:schemeClr val="tx1"/>
                </a:solidFill>
                <a:latin typeface="Times New Roman" pitchFamily="18" charset="0"/>
                <a:cs typeface="Times New Roman" pitchFamily="18" charset="0"/>
              </a:rPr>
              <a:t>Το </a:t>
            </a:r>
            <a:r>
              <a:rPr lang="el-GR" sz="2800" b="1" dirty="0" err="1" smtClean="0">
                <a:solidFill>
                  <a:schemeClr val="tx1"/>
                </a:solidFill>
                <a:latin typeface="Times New Roman" pitchFamily="18" charset="0"/>
                <a:cs typeface="Times New Roman" pitchFamily="18" charset="0"/>
              </a:rPr>
              <a:t>μικρομάρκετινγκ</a:t>
            </a:r>
            <a:r>
              <a:rPr lang="en-US" sz="2800" b="1" dirty="0" smtClean="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χαρακτηρίζεται από την προσαρμογή προϊόντων και προγραμμάτων </a:t>
            </a:r>
            <a:r>
              <a:rPr lang="el-GR" sz="2800" dirty="0" smtClean="0">
                <a:solidFill>
                  <a:schemeClr val="tx1"/>
                </a:solidFill>
                <a:latin typeface="Times New Roman" pitchFamily="18" charset="0"/>
                <a:cs typeface="Times New Roman" pitchFamily="18" charset="0"/>
              </a:rPr>
              <a:t>μάρκετινγκ </a:t>
            </a:r>
            <a:r>
              <a:rPr lang="el-GR" sz="2800" dirty="0">
                <a:solidFill>
                  <a:schemeClr val="tx1"/>
                </a:solidFill>
                <a:latin typeface="Times New Roman" pitchFamily="18" charset="0"/>
                <a:cs typeface="Times New Roman" pitchFamily="18" charset="0"/>
              </a:rPr>
              <a:t>στις προτιμήσεις συγκεκριμένων ατόμων και γεωγραφικών </a:t>
            </a:r>
            <a:r>
              <a:rPr lang="el-GR" sz="2800" dirty="0" smtClean="0">
                <a:solidFill>
                  <a:schemeClr val="tx1"/>
                </a:solidFill>
                <a:latin typeface="Times New Roman" pitchFamily="18" charset="0"/>
                <a:cs typeface="Times New Roman" pitchFamily="18" charset="0"/>
              </a:rPr>
              <a:t>περιοχών </a:t>
            </a:r>
          </a:p>
          <a:p>
            <a:pPr marL="0" indent="0" algn="ctr">
              <a:buNone/>
            </a:pPr>
            <a:endParaRPr lang="el-GR" sz="800" dirty="0" smtClean="0">
              <a:solidFill>
                <a:schemeClr val="tx1"/>
              </a:solidFill>
              <a:latin typeface="Times New Roman" pitchFamily="18" charset="0"/>
              <a:cs typeface="Times New Roman" pitchFamily="18" charset="0"/>
            </a:endParaRPr>
          </a:p>
          <a:p>
            <a:pPr algn="ctr">
              <a:lnSpc>
                <a:spcPct val="150000"/>
              </a:lnSpc>
            </a:pPr>
            <a:r>
              <a:rPr lang="el-GR" sz="2800" b="1" dirty="0">
                <a:latin typeface="Times New Roman" pitchFamily="18" charset="0"/>
                <a:cs typeface="Times New Roman" pitchFamily="18" charset="0"/>
              </a:rPr>
              <a:t>Α</a:t>
            </a:r>
            <a:r>
              <a:rPr lang="el-GR" sz="2800" b="1" dirty="0" smtClean="0">
                <a:solidFill>
                  <a:schemeClr val="tx1"/>
                </a:solidFill>
                <a:latin typeface="Times New Roman" pitchFamily="18" charset="0"/>
                <a:cs typeface="Times New Roman" pitchFamily="18" charset="0"/>
              </a:rPr>
              <a:t>τομικό μάρκετινγκ</a:t>
            </a:r>
            <a:r>
              <a:rPr lang="en-US" sz="2800" b="1" dirty="0" smtClean="0">
                <a:solidFill>
                  <a:schemeClr val="tx1"/>
                </a:solidFill>
                <a:latin typeface="Times New Roman" pitchFamily="18" charset="0"/>
                <a:cs typeface="Times New Roman" pitchFamily="18" charset="0"/>
              </a:rPr>
              <a:t> </a:t>
            </a:r>
            <a:endParaRPr lang="el-GR" sz="2800" b="1" dirty="0" smtClean="0">
              <a:solidFill>
                <a:schemeClr val="tx1"/>
              </a:solidFill>
              <a:latin typeface="Times New Roman" pitchFamily="18" charset="0"/>
              <a:cs typeface="Times New Roman" pitchFamily="18" charset="0"/>
            </a:endParaRPr>
          </a:p>
          <a:p>
            <a:pPr algn="ctr">
              <a:lnSpc>
                <a:spcPct val="150000"/>
              </a:lnSpc>
            </a:pPr>
            <a:r>
              <a:rPr lang="el-GR" sz="2800" b="1" dirty="0">
                <a:latin typeface="Times New Roman" pitchFamily="18" charset="0"/>
                <a:cs typeface="Times New Roman" pitchFamily="18" charset="0"/>
              </a:rPr>
              <a:t>Γ</a:t>
            </a:r>
            <a:r>
              <a:rPr lang="el-GR" sz="2800" b="1" dirty="0" smtClean="0">
                <a:solidFill>
                  <a:schemeClr val="tx1"/>
                </a:solidFill>
                <a:latin typeface="Times New Roman" pitchFamily="18" charset="0"/>
                <a:cs typeface="Times New Roman" pitchFamily="18" charset="0"/>
              </a:rPr>
              <a:t>εωγραφικό μάρκετινγκ</a:t>
            </a:r>
            <a:r>
              <a:rPr lang="en-US" sz="2800" b="1" dirty="0" smtClean="0">
                <a:solidFill>
                  <a:schemeClr val="tx1"/>
                </a:solidFill>
                <a:latin typeface="Times New Roman" pitchFamily="18" charset="0"/>
                <a:cs typeface="Times New Roman" pitchFamily="18" charset="0"/>
              </a:rPr>
              <a:t> </a:t>
            </a:r>
            <a:endParaRPr lang="el-G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304800"/>
            <a:ext cx="8839200" cy="990600"/>
          </a:xfrm>
        </p:spPr>
        <p:txBody>
          <a:bodyPr/>
          <a:lstStyle/>
          <a:p>
            <a:pPr lvl="0"/>
            <a:r>
              <a:rPr lang="el-GR" sz="3200" b="1" dirty="0" smtClean="0">
                <a:solidFill>
                  <a:schemeClr val="bg1"/>
                </a:solidFill>
                <a:latin typeface="Times New Roman" pitchFamily="18" charset="0"/>
                <a:cs typeface="Times New Roman" pitchFamily="18" charset="0"/>
              </a:rPr>
              <a:t>Τμηματοποίηση αγορών</a:t>
            </a:r>
            <a:br>
              <a:rPr lang="el-GR" sz="3200" b="1" dirty="0" smtClean="0">
                <a:solidFill>
                  <a:schemeClr val="bg1"/>
                </a:solidFill>
                <a:latin typeface="Times New Roman" pitchFamily="18" charset="0"/>
                <a:cs typeface="Times New Roman" pitchFamily="18" charset="0"/>
              </a:rPr>
            </a:b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524000"/>
            <a:ext cx="8534400" cy="4343400"/>
          </a:xfrm>
        </p:spPr>
        <p:txBody>
          <a:bodyPr/>
          <a:lstStyle/>
          <a:p>
            <a:pPr marL="0" indent="0" algn="ctr">
              <a:buNone/>
            </a:pPr>
            <a:r>
              <a:rPr lang="el-GR" sz="3200" dirty="0">
                <a:solidFill>
                  <a:schemeClr val="tx1"/>
                </a:solidFill>
                <a:latin typeface="Times New Roman" pitchFamily="18" charset="0"/>
                <a:cs typeface="Times New Roman" pitchFamily="18" charset="0"/>
              </a:rPr>
              <a:t>Το πλήθος των τμημάτων της αγοράς εξαρτάται από διάφορα κριτήρια όπως</a:t>
            </a:r>
            <a:r>
              <a:rPr lang="el-GR" sz="3200" dirty="0" smtClean="0">
                <a:solidFill>
                  <a:schemeClr val="tx1"/>
                </a:solidFill>
                <a:latin typeface="Times New Roman" pitchFamily="18" charset="0"/>
                <a:cs typeface="Times New Roman" pitchFamily="18" charset="0"/>
              </a:rPr>
              <a:t>:</a:t>
            </a:r>
          </a:p>
          <a:p>
            <a:pPr marL="0" indent="0" algn="ctr">
              <a:buNone/>
            </a:pPr>
            <a:endParaRPr lang="el-GR" sz="800" dirty="0">
              <a:solidFill>
                <a:schemeClr val="tx1"/>
              </a:solidFill>
              <a:latin typeface="Times New Roman" pitchFamily="18" charset="0"/>
              <a:cs typeface="Times New Roman" pitchFamily="18" charset="0"/>
            </a:endParaRPr>
          </a:p>
          <a:p>
            <a:pPr lvl="0" algn="ctr"/>
            <a:r>
              <a:rPr lang="el-GR" b="1" dirty="0">
                <a:latin typeface="Times New Roman" pitchFamily="18" charset="0"/>
                <a:cs typeface="Times New Roman" pitchFamily="18" charset="0"/>
              </a:rPr>
              <a:t>Α</a:t>
            </a:r>
            <a:r>
              <a:rPr lang="el-GR" sz="3200" b="1" dirty="0" smtClean="0">
                <a:solidFill>
                  <a:schemeClr val="tx1"/>
                </a:solidFill>
                <a:latin typeface="Times New Roman" pitchFamily="18" charset="0"/>
                <a:cs typeface="Times New Roman" pitchFamily="18" charset="0"/>
              </a:rPr>
              <a:t>ρκετά </a:t>
            </a:r>
            <a:r>
              <a:rPr lang="el-GR" sz="3200" b="1" dirty="0">
                <a:solidFill>
                  <a:schemeClr val="tx1"/>
                </a:solidFill>
                <a:latin typeface="Times New Roman" pitchFamily="18" charset="0"/>
                <a:cs typeface="Times New Roman" pitchFamily="18" charset="0"/>
              </a:rPr>
              <a:t>μεγάλο σε μέγεθος</a:t>
            </a:r>
          </a:p>
          <a:p>
            <a:pPr lvl="0" algn="ctr"/>
            <a:r>
              <a:rPr lang="el-GR" b="1" dirty="0">
                <a:latin typeface="Times New Roman" pitchFamily="18" charset="0"/>
                <a:cs typeface="Times New Roman" pitchFamily="18" charset="0"/>
              </a:rPr>
              <a:t>Ο</a:t>
            </a:r>
            <a:r>
              <a:rPr lang="el-GR" sz="3200" b="1" dirty="0" smtClean="0">
                <a:solidFill>
                  <a:schemeClr val="tx1"/>
                </a:solidFill>
                <a:latin typeface="Times New Roman" pitchFamily="18" charset="0"/>
                <a:cs typeface="Times New Roman" pitchFamily="18" charset="0"/>
              </a:rPr>
              <a:t>μοιογενές </a:t>
            </a:r>
            <a:r>
              <a:rPr lang="el-GR" sz="3200" b="1" dirty="0">
                <a:solidFill>
                  <a:schemeClr val="tx1"/>
                </a:solidFill>
                <a:latin typeface="Times New Roman" pitchFamily="18" charset="0"/>
                <a:cs typeface="Times New Roman" pitchFamily="18" charset="0"/>
              </a:rPr>
              <a:t>στο εσωτερικό του</a:t>
            </a:r>
          </a:p>
          <a:p>
            <a:pPr lvl="0" algn="ctr"/>
            <a:r>
              <a:rPr lang="el-GR" b="1" dirty="0">
                <a:latin typeface="Times New Roman" pitchFamily="18" charset="0"/>
                <a:cs typeface="Times New Roman" pitchFamily="18" charset="0"/>
              </a:rPr>
              <a:t>Ε</a:t>
            </a:r>
            <a:r>
              <a:rPr lang="el-GR" sz="3200" b="1" dirty="0" smtClean="0">
                <a:solidFill>
                  <a:schemeClr val="tx1"/>
                </a:solidFill>
                <a:latin typeface="Times New Roman" pitchFamily="18" charset="0"/>
                <a:cs typeface="Times New Roman" pitchFamily="18" charset="0"/>
              </a:rPr>
              <a:t>τερογενές </a:t>
            </a:r>
            <a:r>
              <a:rPr lang="el-GR" sz="3200" b="1" dirty="0">
                <a:solidFill>
                  <a:schemeClr val="tx1"/>
                </a:solidFill>
                <a:latin typeface="Times New Roman" pitchFamily="18" charset="0"/>
                <a:cs typeface="Times New Roman" pitchFamily="18" charset="0"/>
              </a:rPr>
              <a:t>σε σχέση με τα υπόλοιπα τμήματα</a:t>
            </a:r>
          </a:p>
          <a:p>
            <a:pPr lvl="0" algn="ctr"/>
            <a:r>
              <a:rPr lang="el-GR" b="1" dirty="0">
                <a:latin typeface="Times New Roman" pitchFamily="18" charset="0"/>
                <a:cs typeface="Times New Roman" pitchFamily="18" charset="0"/>
              </a:rPr>
              <a:t>Λ</a:t>
            </a:r>
            <a:r>
              <a:rPr lang="el-GR" sz="3200" b="1" dirty="0" smtClean="0">
                <a:solidFill>
                  <a:schemeClr val="tx1"/>
                </a:solidFill>
                <a:latin typeface="Times New Roman" pitchFamily="18" charset="0"/>
                <a:cs typeface="Times New Roman" pitchFamily="18" charset="0"/>
              </a:rPr>
              <a:t>ειτουργικό </a:t>
            </a:r>
            <a:r>
              <a:rPr lang="el-GR" sz="3200" b="1" dirty="0">
                <a:solidFill>
                  <a:schemeClr val="tx1"/>
                </a:solidFill>
                <a:latin typeface="Times New Roman" pitchFamily="18" charset="0"/>
                <a:cs typeface="Times New Roman" pitchFamily="18" charset="0"/>
              </a:rPr>
              <a:t>και προσιτό</a:t>
            </a:r>
          </a:p>
          <a:p>
            <a:pPr algn="ct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371600"/>
            <a:ext cx="8534400" cy="1295400"/>
          </a:xfrm>
        </p:spPr>
        <p:txBody>
          <a:bodyPr/>
          <a:lstStyle/>
          <a:p>
            <a:pPr algn="ctr"/>
            <a:r>
              <a:rPr lang="el-GR" sz="2800" dirty="0">
                <a:latin typeface="Times New Roman" pitchFamily="18" charset="0"/>
                <a:cs typeface="Times New Roman" pitchFamily="18" charset="0"/>
              </a:rPr>
              <a:t>Μεγάλες αγορές μπορούν να διαιρεθούν σε μικρότερα τμήματα με βάση τα εξής </a:t>
            </a:r>
            <a:r>
              <a:rPr lang="el-GR" sz="2800" dirty="0" smtClean="0">
                <a:latin typeface="Times New Roman" pitchFamily="18" charset="0"/>
                <a:cs typeface="Times New Roman" pitchFamily="18" charset="0"/>
              </a:rPr>
              <a:t>χαρακτηριστικά</a:t>
            </a:r>
            <a:r>
              <a:rPr lang="el-GR" sz="2800" dirty="0" smtClean="0">
                <a:latin typeface="Calibri"/>
                <a:cs typeface="Calibri"/>
              </a:rPr>
              <a:t>:</a:t>
            </a:r>
            <a:endParaRPr lang="el-GR" sz="2800"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381000" y="2743200"/>
            <a:ext cx="8534400" cy="3124200"/>
          </a:xfrm>
        </p:spPr>
        <p:txBody>
          <a:bodyPr/>
          <a:lstStyle/>
          <a:p>
            <a:pPr lvl="0" algn="ctr">
              <a:lnSpc>
                <a:spcPct val="150000"/>
              </a:lnSpc>
            </a:pPr>
            <a:r>
              <a:rPr lang="el-GR" sz="2800" b="1" dirty="0">
                <a:solidFill>
                  <a:schemeClr val="tx1"/>
                </a:solidFill>
                <a:latin typeface="Times New Roman" pitchFamily="18" charset="0"/>
                <a:cs typeface="Times New Roman" pitchFamily="18" charset="0"/>
              </a:rPr>
              <a:t>Γεωγραφικά </a:t>
            </a:r>
            <a:endParaRPr lang="el-GR" sz="2800" dirty="0">
              <a:solidFill>
                <a:schemeClr val="tx1"/>
              </a:solidFill>
              <a:latin typeface="Times New Roman" pitchFamily="18" charset="0"/>
              <a:cs typeface="Times New Roman" pitchFamily="18" charset="0"/>
            </a:endParaRPr>
          </a:p>
          <a:p>
            <a:pPr lvl="0" algn="ctr">
              <a:lnSpc>
                <a:spcPct val="150000"/>
              </a:lnSpc>
            </a:pPr>
            <a:r>
              <a:rPr lang="el-GR" sz="2800" b="1" dirty="0" smtClean="0">
                <a:solidFill>
                  <a:schemeClr val="tx1"/>
                </a:solidFill>
                <a:latin typeface="Times New Roman" pitchFamily="18" charset="0"/>
                <a:cs typeface="Times New Roman" pitchFamily="18" charset="0"/>
              </a:rPr>
              <a:t>Δημογραφικά</a:t>
            </a:r>
            <a:endParaRPr lang="el-GR" sz="2800" dirty="0">
              <a:solidFill>
                <a:schemeClr val="tx1"/>
              </a:solidFill>
              <a:latin typeface="Times New Roman" pitchFamily="18" charset="0"/>
              <a:cs typeface="Times New Roman" pitchFamily="18" charset="0"/>
            </a:endParaRPr>
          </a:p>
          <a:p>
            <a:pPr lvl="0" algn="ctr">
              <a:lnSpc>
                <a:spcPct val="150000"/>
              </a:lnSpc>
            </a:pPr>
            <a:r>
              <a:rPr lang="el-GR" sz="2800" b="1" dirty="0" smtClean="0">
                <a:solidFill>
                  <a:schemeClr val="tx1"/>
                </a:solidFill>
                <a:latin typeface="Times New Roman" pitchFamily="18" charset="0"/>
                <a:cs typeface="Times New Roman" pitchFamily="18" charset="0"/>
              </a:rPr>
              <a:t>Ψυχογραφικά</a:t>
            </a:r>
            <a:endParaRPr lang="el-GR" sz="2800" dirty="0">
              <a:solidFill>
                <a:schemeClr val="tx1"/>
              </a:solidFill>
              <a:latin typeface="Times New Roman" pitchFamily="18" charset="0"/>
              <a:cs typeface="Times New Roman" pitchFamily="18" charset="0"/>
            </a:endParaRPr>
          </a:p>
          <a:p>
            <a:pPr lvl="0" algn="ctr">
              <a:lnSpc>
                <a:spcPct val="150000"/>
              </a:lnSpc>
            </a:pPr>
            <a:r>
              <a:rPr lang="el-GR" sz="2800" b="1" dirty="0">
                <a:solidFill>
                  <a:schemeClr val="tx1"/>
                </a:solidFill>
                <a:latin typeface="Times New Roman" pitchFamily="18" charset="0"/>
                <a:cs typeface="Times New Roman" pitchFamily="18" charset="0"/>
              </a:rPr>
              <a:t>Χαρακτηριστικά συμπεριφοράς</a:t>
            </a:r>
            <a:endParaRPr lang="el-GR" sz="2800" dirty="0">
              <a:solidFill>
                <a:schemeClr val="tx1"/>
              </a:solidFill>
              <a:latin typeface="Times New Roman" pitchFamily="18" charset="0"/>
              <a:cs typeface="Times New Roman" pitchFamily="18" charset="0"/>
            </a:endParaRPr>
          </a:p>
          <a:p>
            <a:pPr>
              <a:lnSpc>
                <a:spcPct val="150000"/>
              </a:lnSpc>
            </a:pPr>
            <a:endParaRPr lang="el-G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04800" y="152400"/>
            <a:ext cx="8534400" cy="1371600"/>
          </a:xfrm>
        </p:spPr>
        <p:txBody>
          <a:bodyPr/>
          <a:lstStyle/>
          <a:p>
            <a:pPr algn="ctr"/>
            <a:r>
              <a:rPr lang="el-GR" dirty="0" smtClean="0">
                <a:latin typeface="Times New Roman" pitchFamily="18" charset="0"/>
                <a:cs typeface="Times New Roman" pitchFamily="18" charset="0"/>
              </a:rPr>
              <a:t>Κεφάλαιο </a:t>
            </a:r>
            <a:r>
              <a:rPr lang="en-US" dirty="0" smtClean="0">
                <a:latin typeface="Times New Roman" pitchFamily="18" charset="0"/>
                <a:cs typeface="Times New Roman" pitchFamily="18" charset="0"/>
              </a:rPr>
              <a:t>6</a:t>
            </a:r>
            <a:br>
              <a:rPr lang="en-US" dirty="0" smtClean="0">
                <a:latin typeface="Times New Roman" pitchFamily="18" charset="0"/>
                <a:cs typeface="Times New Roman" pitchFamily="18" charset="0"/>
              </a:rPr>
            </a:br>
            <a:r>
              <a:rPr lang="el-GR" i="1" dirty="0" smtClean="0">
                <a:latin typeface="Times New Roman" pitchFamily="18" charset="0"/>
                <a:cs typeface="Times New Roman" pitchFamily="18" charset="0"/>
              </a:rPr>
              <a:t/>
            </a:r>
            <a:br>
              <a:rPr lang="el-GR" i="1" dirty="0" smtClean="0">
                <a:latin typeface="Times New Roman" pitchFamily="18" charset="0"/>
                <a:cs typeface="Times New Roman" pitchFamily="18" charset="0"/>
              </a:rPr>
            </a:br>
            <a:r>
              <a:rPr lang="el-GR" sz="3200" dirty="0" smtClean="0">
                <a:solidFill>
                  <a:schemeClr val="bg1"/>
                </a:solidFill>
                <a:latin typeface="Times New Roman" pitchFamily="18" charset="0"/>
                <a:cs typeface="Times New Roman" pitchFamily="18" charset="0"/>
              </a:rPr>
              <a:t> ΤΜΗΜΑΤΟΠΟΙΗΣΗ ΑΓΟΡΑΣ</a:t>
            </a:r>
            <a:r>
              <a:rPr lang="el-GR" sz="3200" b="0" dirty="0" smtClean="0">
                <a:solidFill>
                  <a:schemeClr val="bg1"/>
                </a:solidFill>
                <a:latin typeface="Times New Roman" pitchFamily="18" charset="0"/>
                <a:cs typeface="Times New Roman" pitchFamily="18" charset="0"/>
              </a:rPr>
              <a:t/>
            </a:r>
            <a:br>
              <a:rPr lang="el-GR" sz="3200" b="0" dirty="0" smtClean="0">
                <a:solidFill>
                  <a:schemeClr val="bg1"/>
                </a:solidFill>
                <a:latin typeface="Times New Roman" pitchFamily="18" charset="0"/>
                <a:cs typeface="Times New Roman" pitchFamily="18" charset="0"/>
              </a:rPr>
            </a:br>
            <a:endParaRPr lang="el-GR" sz="3200" b="0" dirty="0">
              <a:solidFill>
                <a:schemeClr val="bg1"/>
              </a:solidFill>
              <a:latin typeface="Times New Roman" pitchFamily="18" charset="0"/>
              <a:cs typeface="Times New Roman" pitchFamily="18" charset="0"/>
            </a:endParaRPr>
          </a:p>
        </p:txBody>
      </p:sp>
      <p:sp>
        <p:nvSpPr>
          <p:cNvPr id="5" name="4 - Θέση υποσέλιδου"/>
          <p:cNvSpPr>
            <a:spLocks noGrp="1"/>
          </p:cNvSpPr>
          <p:nvPr>
            <p:ph type="ftr" sz="quarter" idx="11"/>
          </p:nvPr>
        </p:nvSpPr>
        <p:spPr/>
        <p:txBody>
          <a:bodyPr/>
          <a:lstStyle/>
          <a:p>
            <a:r>
              <a:rPr lang="el-GR" smtClean="0"/>
              <a:t>ΠΑΣΧΑΛΟΥΔΗΣ ΔΗΜΗΤΡΗΣ</a:t>
            </a:r>
            <a:endParaRPr lang="en-US"/>
          </a:p>
        </p:txBody>
      </p:sp>
      <p:pic>
        <p:nvPicPr>
          <p:cNvPr id="6" name="Picture 4" descr="C:\Users\acer\Desktop\master (2).jpg"/>
          <p:cNvPicPr>
            <a:picLocks noChangeAspect="1" noChangeArrowheads="1"/>
          </p:cNvPicPr>
          <p:nvPr/>
        </p:nvPicPr>
        <p:blipFill>
          <a:blip r:embed="rId2" cstate="print"/>
          <a:srcRect/>
          <a:stretch>
            <a:fillRect/>
          </a:stretch>
        </p:blipFill>
        <p:spPr bwMode="auto">
          <a:xfrm>
            <a:off x="3429000" y="5029200"/>
            <a:ext cx="5715000" cy="1676400"/>
          </a:xfrm>
          <a:prstGeom prst="rect">
            <a:avLst/>
          </a:prstGeom>
          <a:noFill/>
        </p:spPr>
      </p:pic>
      <p:sp>
        <p:nvSpPr>
          <p:cNvPr id="8" name="7 - Ορθογώνιο"/>
          <p:cNvSpPr/>
          <p:nvPr/>
        </p:nvSpPr>
        <p:spPr>
          <a:xfrm>
            <a:off x="1447800" y="2090678"/>
            <a:ext cx="7696200" cy="2862322"/>
          </a:xfrm>
          <a:prstGeom prst="rect">
            <a:avLst/>
          </a:prstGeom>
        </p:spPr>
        <p:txBody>
          <a:bodyPr wrap="square">
            <a:spAutoFit/>
          </a:bodyPr>
          <a:lstStyle/>
          <a:p>
            <a:pPr algn="r"/>
            <a:r>
              <a:rPr lang="el-GR" i="1" dirty="0" smtClean="0">
                <a:solidFill>
                  <a:schemeClr val="bg1"/>
                </a:solidFill>
                <a:latin typeface="Times New Roman" pitchFamily="18" charset="0"/>
                <a:cs typeface="Times New Roman" pitchFamily="18" charset="0"/>
              </a:rPr>
              <a:t>Να σας πω τι είναι γνώση; Είναι να γνωρίζει κανείς και όσα ξέρει και όσα δεν ξέρει. Όταν βλέπετε έναν άντρα σε υψηλή θέση, σκεφτείτε πώς θα μπορούσατε να φτάσετε και σεις στο ύψος του. Όταν βλέπετε κάποιον που δεν έχει υψηλή θέση, γυρίστε σπίτι σας και κάντε μια αυτοκριτική. Ήταν πρόθυμος και αγαπούσε τη μάθηση και δεν ντρεπόταν να μαθαίνει απ’ τους κατώτερούς του. Γι’ αυτό αποκαλείται Μορφωμένος. Αυτό είναι σίγουρα το </a:t>
            </a:r>
            <a:r>
              <a:rPr lang="el-GR" i="1" dirty="0" err="1" smtClean="0">
                <a:solidFill>
                  <a:schemeClr val="bg1"/>
                </a:solidFill>
                <a:latin typeface="Times New Roman" pitchFamily="18" charset="0"/>
                <a:cs typeface="Times New Roman" pitchFamily="18" charset="0"/>
              </a:rPr>
              <a:t>όριο</a:t>
            </a:r>
            <a:r>
              <a:rPr lang="el-GR" i="1" dirty="0" err="1" smtClean="0">
                <a:solidFill>
                  <a:schemeClr val="bg1"/>
                </a:solidFill>
                <a:latin typeface="Times New Roman" pitchFamily="18" charset="0"/>
                <a:cs typeface="Times New Roman" pitchFamily="18" charset="0"/>
                <a:sym typeface="Symbol"/>
              </a:rPr>
              <a:t></a:t>
            </a:r>
            <a:r>
              <a:rPr lang="el-GR" i="1" dirty="0" smtClean="0">
                <a:solidFill>
                  <a:schemeClr val="bg1"/>
                </a:solidFill>
                <a:latin typeface="Times New Roman" pitchFamily="18" charset="0"/>
                <a:cs typeface="Times New Roman" pitchFamily="18" charset="0"/>
              </a:rPr>
              <a:t> Δεν έχω γνωρίσει ακόμη έναν άνθρωπο ο οποίος παρατηρώντας τα λάθη του, να </a:t>
            </a:r>
            <a:r>
              <a:rPr lang="el-GR" i="1" dirty="0" err="1" smtClean="0">
                <a:solidFill>
                  <a:schemeClr val="bg1"/>
                </a:solidFill>
                <a:latin typeface="Times New Roman" pitchFamily="18" charset="0"/>
                <a:cs typeface="Times New Roman" pitchFamily="18" charset="0"/>
              </a:rPr>
              <a:t>΄χει</a:t>
            </a:r>
            <a:r>
              <a:rPr lang="el-GR" i="1" dirty="0" smtClean="0">
                <a:solidFill>
                  <a:schemeClr val="bg1"/>
                </a:solidFill>
                <a:latin typeface="Times New Roman" pitchFamily="18" charset="0"/>
                <a:cs typeface="Times New Roman" pitchFamily="18" charset="0"/>
              </a:rPr>
              <a:t> το θάρρος να κατηγορήσει τον εαυτό </a:t>
            </a:r>
            <a:r>
              <a:rPr lang="el-GR" i="1" dirty="0" err="1" smtClean="0">
                <a:solidFill>
                  <a:schemeClr val="bg1"/>
                </a:solidFill>
                <a:latin typeface="Times New Roman" pitchFamily="18" charset="0"/>
                <a:cs typeface="Times New Roman" pitchFamily="18" charset="0"/>
              </a:rPr>
              <a:t>του</a:t>
            </a:r>
            <a:r>
              <a:rPr lang="el-GR" i="1" dirty="0" err="1" smtClean="0">
                <a:solidFill>
                  <a:schemeClr val="bg1"/>
                </a:solidFill>
                <a:latin typeface="Times New Roman" pitchFamily="18" charset="0"/>
                <a:cs typeface="Times New Roman" pitchFamily="18" charset="0"/>
                <a:sym typeface="Symbol"/>
              </a:rPr>
              <a:t></a:t>
            </a:r>
            <a:r>
              <a:rPr lang="en-US" i="1" dirty="0" smtClean="0">
                <a:solidFill>
                  <a:schemeClr val="bg1"/>
                </a:solidFill>
                <a:latin typeface="Times New Roman" pitchFamily="18" charset="0"/>
                <a:cs typeface="Times New Roman" pitchFamily="18" charset="0"/>
              </a:rPr>
              <a:t> </a:t>
            </a:r>
            <a:endParaRPr lang="el-GR" i="1" dirty="0" smtClean="0">
              <a:solidFill>
                <a:schemeClr val="bg1"/>
              </a:solidFill>
              <a:latin typeface="Times New Roman" pitchFamily="18" charset="0"/>
              <a:cs typeface="Times New Roman" pitchFamily="18" charset="0"/>
            </a:endParaRPr>
          </a:p>
          <a:p>
            <a:pPr algn="r"/>
            <a:r>
              <a:rPr lang="el-GR" i="1" dirty="0" smtClean="0">
                <a:solidFill>
                  <a:schemeClr val="bg1"/>
                </a:solidFill>
                <a:latin typeface="Times New Roman" pitchFamily="18" charset="0"/>
                <a:cs typeface="Times New Roman" pitchFamily="18" charset="0"/>
              </a:rPr>
              <a:t>Πάντα θα διδάσκω, ακόμη κι αν ο μισθός μου είναι ασήμαντος.</a:t>
            </a:r>
            <a:r>
              <a:rPr lang="el-GR" i="1" dirty="0" smtClean="0">
                <a:latin typeface="Times New Roman" pitchFamily="18" charset="0"/>
                <a:cs typeface="Times New Roman" pitchFamily="18" charset="0"/>
              </a:rPr>
              <a:t/>
            </a:r>
            <a:br>
              <a:rPr lang="el-GR" i="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Κομφούκιος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sz="3600" dirty="0">
                <a:solidFill>
                  <a:schemeClr val="bg1"/>
                </a:solidFill>
                <a:latin typeface="Times New Roman" pitchFamily="18" charset="0"/>
                <a:cs typeface="Times New Roman" pitchFamily="18" charset="0"/>
              </a:rPr>
              <a:t>Γεωγραφικά χαρακτηριστικά</a:t>
            </a:r>
            <a:br>
              <a:rPr lang="el-GR" sz="3600" dirty="0">
                <a:solidFill>
                  <a:schemeClr val="bg1"/>
                </a:solidFill>
                <a:latin typeface="Times New Roman" pitchFamily="18" charset="0"/>
                <a:cs typeface="Times New Roman" pitchFamily="18" charset="0"/>
              </a:rPr>
            </a:b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76400"/>
            <a:ext cx="8534400" cy="3200400"/>
          </a:xfrm>
        </p:spPr>
        <p:txBody>
          <a:bodyPr/>
          <a:lstStyle/>
          <a:p>
            <a:pPr algn="ctr"/>
            <a:r>
              <a:rPr lang="el-GR" dirty="0">
                <a:solidFill>
                  <a:schemeClr val="tx1"/>
                </a:solidFill>
                <a:latin typeface="Times New Roman" pitchFamily="18" charset="0"/>
                <a:cs typeface="Times New Roman" pitchFamily="18" charset="0"/>
              </a:rPr>
              <a:t>Με τη γεωγραφική τμηματοποίηση, η αγορά διαιρείται σε επιμέρους </a:t>
            </a:r>
            <a:r>
              <a:rPr lang="el-GR" dirty="0" smtClean="0">
                <a:solidFill>
                  <a:schemeClr val="tx1"/>
                </a:solidFill>
                <a:latin typeface="Times New Roman" pitchFamily="18" charset="0"/>
                <a:cs typeface="Times New Roman" pitchFamily="18" charset="0"/>
              </a:rPr>
              <a:t>γεωγραφικές </a:t>
            </a:r>
            <a:r>
              <a:rPr lang="el-GR" dirty="0">
                <a:solidFill>
                  <a:schemeClr val="tx1"/>
                </a:solidFill>
                <a:latin typeface="Times New Roman" pitchFamily="18" charset="0"/>
                <a:cs typeface="Times New Roman" pitchFamily="18" charset="0"/>
              </a:rPr>
              <a:t>ομάδες όπως χώρες, περιφέρειες, πόλεις ή </a:t>
            </a:r>
            <a:r>
              <a:rPr lang="el-GR" dirty="0" smtClean="0">
                <a:solidFill>
                  <a:schemeClr val="tx1"/>
                </a:solidFill>
                <a:latin typeface="Times New Roman" pitchFamily="18" charset="0"/>
                <a:cs typeface="Times New Roman" pitchFamily="18" charset="0"/>
              </a:rPr>
              <a:t>γειτονιές</a:t>
            </a:r>
            <a:endParaRPr lang="el-GR" dirty="0">
              <a:latin typeface="Times New Roman" pitchFamily="18" charset="0"/>
              <a:cs typeface="Times New Roman" pitchFamily="18" charset="0"/>
            </a:endParaRPr>
          </a:p>
          <a:p>
            <a:pPr algn="ctr"/>
            <a:r>
              <a:rPr lang="el-GR" dirty="0">
                <a:latin typeface="Times New Roman" pitchFamily="18" charset="0"/>
                <a:cs typeface="Times New Roman" pitchFamily="18" charset="0"/>
              </a:rPr>
              <a:t>Τ</a:t>
            </a:r>
            <a:r>
              <a:rPr lang="el-GR" dirty="0" smtClean="0">
                <a:solidFill>
                  <a:schemeClr val="tx1"/>
                </a:solidFill>
                <a:latin typeface="Times New Roman" pitchFamily="18" charset="0"/>
                <a:cs typeface="Times New Roman" pitchFamily="18" charset="0"/>
              </a:rPr>
              <a:t>α </a:t>
            </a:r>
            <a:r>
              <a:rPr lang="el-GR" dirty="0">
                <a:solidFill>
                  <a:schemeClr val="tx1"/>
                </a:solidFill>
                <a:latin typeface="Times New Roman" pitchFamily="18" charset="0"/>
                <a:cs typeface="Times New Roman" pitchFamily="18" charset="0"/>
              </a:rPr>
              <a:t>χαρακτηριστικά της γεωγραφικής τμηματοποίησης σχετίζονται με τον τόπο διαμονής των καταναλωτών και τα ιδιαίτερα χαρακτηριστικά της περιοχής, όπου διαμένουν τα μέλη της αγοράς </a:t>
            </a:r>
            <a:r>
              <a:rPr lang="el-GR" dirty="0" smtClean="0">
                <a:solidFill>
                  <a:schemeClr val="tx1"/>
                </a:solidFill>
                <a:latin typeface="Times New Roman" pitchFamily="18" charset="0"/>
                <a:cs typeface="Times New Roman" pitchFamily="18" charset="0"/>
              </a:rPr>
              <a:t>- στόχου </a:t>
            </a:r>
            <a:endParaRPr lang="el-GR" dirty="0">
              <a:latin typeface="Times New Roman" pitchFamily="18" charset="0"/>
              <a:cs typeface="Times New Roman" pitchFamily="18" charset="0"/>
            </a:endParaRPr>
          </a:p>
        </p:txBody>
      </p:sp>
      <p:sp>
        <p:nvSpPr>
          <p:cNvPr id="4" name="3 - Ορθογώνιο"/>
          <p:cNvSpPr/>
          <p:nvPr/>
        </p:nvSpPr>
        <p:spPr>
          <a:xfrm>
            <a:off x="235628" y="152400"/>
            <a:ext cx="5326972" cy="742511"/>
          </a:xfrm>
          <a:prstGeom prst="rect">
            <a:avLst/>
          </a:prstGeom>
        </p:spPr>
        <p:txBody>
          <a:bodyPr wrap="none">
            <a:spAutoFit/>
          </a:bodyPr>
          <a:lstStyle/>
          <a:p>
            <a:pPr lvl="0">
              <a:lnSpc>
                <a:spcPct val="150000"/>
              </a:lnSpc>
            </a:pPr>
            <a:r>
              <a:rPr lang="el-GR" sz="3200" b="1" dirty="0" smtClean="0">
                <a:solidFill>
                  <a:schemeClr val="bg1"/>
                </a:solidFill>
                <a:latin typeface="Times New Roman" pitchFamily="18" charset="0"/>
                <a:cs typeface="Times New Roman" pitchFamily="18" charset="0"/>
              </a:rPr>
              <a:t>Γεωγραφικά χαρακτηριστικά</a:t>
            </a:r>
            <a:endParaRPr lang="el-GR"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dirty="0"/>
              <a:t/>
            </a:r>
            <a:br>
              <a:rPr lang="el-GR" dirty="0"/>
            </a:br>
            <a:endParaRPr lang="el-GR" dirty="0"/>
          </a:p>
        </p:txBody>
      </p:sp>
      <p:sp>
        <p:nvSpPr>
          <p:cNvPr id="3" name="2 - Θέση περιεχομένου"/>
          <p:cNvSpPr>
            <a:spLocks noGrp="1"/>
          </p:cNvSpPr>
          <p:nvPr>
            <p:ph idx="1"/>
          </p:nvPr>
        </p:nvSpPr>
        <p:spPr>
          <a:xfrm>
            <a:off x="152400" y="1143000"/>
            <a:ext cx="8839200" cy="5867400"/>
          </a:xfrm>
        </p:spPr>
        <p:txBody>
          <a:bodyPr/>
          <a:lstStyle/>
          <a:p>
            <a:pPr marL="0" indent="0" algn="ctr">
              <a:buNone/>
            </a:pPr>
            <a:r>
              <a:rPr lang="el-GR" sz="2800" dirty="0">
                <a:solidFill>
                  <a:schemeClr val="tx1"/>
                </a:solidFill>
                <a:latin typeface="Times New Roman" pitchFamily="18" charset="0"/>
                <a:cs typeface="Times New Roman" pitchFamily="18" charset="0"/>
              </a:rPr>
              <a:t>Με τη δημογραφική τμηματοποίηση, η αγορά διαιρείται σε επιμέρους </a:t>
            </a:r>
            <a:r>
              <a:rPr lang="el-GR" sz="2800" dirty="0" smtClean="0">
                <a:solidFill>
                  <a:schemeClr val="tx1"/>
                </a:solidFill>
                <a:latin typeface="Times New Roman" pitchFamily="18" charset="0"/>
                <a:cs typeface="Times New Roman" pitchFamily="18" charset="0"/>
              </a:rPr>
              <a:t>τμήματα βάσει χαρακτηριστικών όπως</a:t>
            </a:r>
            <a:r>
              <a:rPr lang="el-GR" sz="2800" dirty="0" smtClean="0">
                <a:solidFill>
                  <a:schemeClr val="tx1"/>
                </a:solidFill>
                <a:latin typeface="Calibri"/>
                <a:cs typeface="Calibri"/>
              </a:rPr>
              <a:t>:</a:t>
            </a:r>
            <a:r>
              <a:rPr lang="el-GR" sz="2800" dirty="0" smtClean="0">
                <a:solidFill>
                  <a:schemeClr val="tx1"/>
                </a:solidFill>
                <a:latin typeface="Times New Roman" pitchFamily="18" charset="0"/>
                <a:cs typeface="Times New Roman" pitchFamily="18" charset="0"/>
              </a:rPr>
              <a:t> </a:t>
            </a:r>
          </a:p>
          <a:p>
            <a:pPr marL="0" indent="0" algn="ctr">
              <a:buNone/>
            </a:pPr>
            <a:endParaRPr lang="el-GR" sz="800" dirty="0" smtClean="0">
              <a:solidFill>
                <a:schemeClr val="tx1"/>
              </a:solidFill>
              <a:latin typeface="Times New Roman" pitchFamily="18" charset="0"/>
              <a:cs typeface="Times New Roman" pitchFamily="18" charset="0"/>
            </a:endParaRPr>
          </a:p>
          <a:p>
            <a:pPr algn="ctr">
              <a:spcBef>
                <a:spcPts val="0"/>
              </a:spcBef>
            </a:pPr>
            <a:r>
              <a:rPr lang="el-GR" sz="2800" dirty="0" smtClean="0">
                <a:latin typeface="Times New Roman" pitchFamily="18" charset="0"/>
                <a:cs typeface="Times New Roman" pitchFamily="18" charset="0"/>
              </a:rPr>
              <a:t>Η</a:t>
            </a:r>
            <a:r>
              <a:rPr lang="el-GR" sz="2800" dirty="0" smtClean="0">
                <a:solidFill>
                  <a:schemeClr val="tx1"/>
                </a:solidFill>
                <a:latin typeface="Times New Roman" pitchFamily="18" charset="0"/>
                <a:cs typeface="Times New Roman" pitchFamily="18" charset="0"/>
              </a:rPr>
              <a:t> ηλικία</a:t>
            </a:r>
          </a:p>
          <a:p>
            <a:pPr algn="ctr">
              <a:spcBef>
                <a:spcPts val="0"/>
              </a:spcBef>
            </a:pPr>
            <a:r>
              <a:rPr lang="el-GR" sz="2800" dirty="0" smtClean="0">
                <a:latin typeface="Times New Roman" pitchFamily="18" charset="0"/>
                <a:cs typeface="Times New Roman" pitchFamily="18" charset="0"/>
              </a:rPr>
              <a:t>Τ</a:t>
            </a:r>
            <a:r>
              <a:rPr lang="el-GR" sz="2800" dirty="0" smtClean="0">
                <a:solidFill>
                  <a:schemeClr val="tx1"/>
                </a:solidFill>
                <a:latin typeface="Times New Roman" pitchFamily="18" charset="0"/>
                <a:cs typeface="Times New Roman" pitchFamily="18" charset="0"/>
              </a:rPr>
              <a:t>ο φύλο</a:t>
            </a:r>
          </a:p>
          <a:p>
            <a:pPr algn="ctr">
              <a:spcBef>
                <a:spcPts val="0"/>
              </a:spcBef>
            </a:pPr>
            <a:r>
              <a:rPr lang="el-GR" sz="2800" dirty="0" smtClean="0">
                <a:latin typeface="Times New Roman" pitchFamily="18" charset="0"/>
                <a:cs typeface="Times New Roman" pitchFamily="18" charset="0"/>
              </a:rPr>
              <a:t>Τ</a:t>
            </a:r>
            <a:r>
              <a:rPr lang="el-GR" sz="2800" dirty="0" smtClean="0">
                <a:solidFill>
                  <a:schemeClr val="tx1"/>
                </a:solidFill>
                <a:latin typeface="Times New Roman" pitchFamily="18" charset="0"/>
                <a:cs typeface="Times New Roman" pitchFamily="18" charset="0"/>
              </a:rPr>
              <a:t>ο εισόδημα</a:t>
            </a:r>
          </a:p>
          <a:p>
            <a:pPr algn="ctr">
              <a:spcBef>
                <a:spcPts val="0"/>
              </a:spcBef>
            </a:pPr>
            <a:r>
              <a:rPr lang="el-GR" sz="2800" dirty="0" smtClean="0">
                <a:latin typeface="Times New Roman" pitchFamily="18" charset="0"/>
                <a:cs typeface="Times New Roman" pitchFamily="18" charset="0"/>
              </a:rPr>
              <a:t>Τ</a:t>
            </a:r>
            <a:r>
              <a:rPr lang="el-GR" sz="2800" dirty="0" smtClean="0">
                <a:solidFill>
                  <a:schemeClr val="tx1"/>
                </a:solidFill>
                <a:latin typeface="Times New Roman" pitchFamily="18" charset="0"/>
                <a:cs typeface="Times New Roman" pitchFamily="18" charset="0"/>
              </a:rPr>
              <a:t>ο </a:t>
            </a:r>
            <a:r>
              <a:rPr lang="el-GR" sz="2800" dirty="0">
                <a:solidFill>
                  <a:schemeClr val="tx1"/>
                </a:solidFill>
                <a:latin typeface="Times New Roman" pitchFamily="18" charset="0"/>
                <a:cs typeface="Times New Roman" pitchFamily="18" charset="0"/>
              </a:rPr>
              <a:t>μέγεθος της </a:t>
            </a:r>
            <a:r>
              <a:rPr lang="el-GR" sz="2800" dirty="0" smtClean="0">
                <a:solidFill>
                  <a:schemeClr val="tx1"/>
                </a:solidFill>
                <a:latin typeface="Times New Roman" pitchFamily="18" charset="0"/>
                <a:cs typeface="Times New Roman" pitchFamily="18" charset="0"/>
              </a:rPr>
              <a:t>οικογένειας</a:t>
            </a:r>
          </a:p>
          <a:p>
            <a:pPr algn="ctr">
              <a:spcBef>
                <a:spcPts val="0"/>
              </a:spcBef>
            </a:pPr>
            <a:r>
              <a:rPr lang="el-GR" sz="2800" dirty="0" smtClean="0">
                <a:latin typeface="Times New Roman" pitchFamily="18" charset="0"/>
                <a:cs typeface="Times New Roman" pitchFamily="18" charset="0"/>
              </a:rPr>
              <a:t>Ο</a:t>
            </a:r>
            <a:r>
              <a:rPr lang="el-GR" sz="2800" dirty="0" smtClean="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κύκλος οικογενειακής </a:t>
            </a:r>
            <a:r>
              <a:rPr lang="el-GR" sz="2800" dirty="0" smtClean="0">
                <a:solidFill>
                  <a:schemeClr val="tx1"/>
                </a:solidFill>
                <a:latin typeface="Times New Roman" pitchFamily="18" charset="0"/>
                <a:cs typeface="Times New Roman" pitchFamily="18" charset="0"/>
              </a:rPr>
              <a:t>ζωής</a:t>
            </a:r>
          </a:p>
          <a:p>
            <a:pPr algn="ctr">
              <a:spcBef>
                <a:spcPts val="0"/>
              </a:spcBef>
            </a:pPr>
            <a:r>
              <a:rPr lang="el-GR" sz="2800" dirty="0" smtClean="0">
                <a:latin typeface="Times New Roman" pitchFamily="18" charset="0"/>
                <a:cs typeface="Times New Roman" pitchFamily="18" charset="0"/>
              </a:rPr>
              <a:t>Τ</a:t>
            </a:r>
            <a:r>
              <a:rPr lang="el-GR" sz="2800" dirty="0" smtClean="0">
                <a:solidFill>
                  <a:schemeClr val="tx1"/>
                </a:solidFill>
                <a:latin typeface="Times New Roman" pitchFamily="18" charset="0"/>
                <a:cs typeface="Times New Roman" pitchFamily="18" charset="0"/>
              </a:rPr>
              <a:t>ο επάγγελμα</a:t>
            </a:r>
          </a:p>
          <a:p>
            <a:pPr algn="ctr">
              <a:spcBef>
                <a:spcPts val="0"/>
              </a:spcBef>
            </a:pPr>
            <a:r>
              <a:rPr lang="el-GR" sz="2800" dirty="0" smtClean="0">
                <a:latin typeface="Times New Roman" pitchFamily="18" charset="0"/>
                <a:cs typeface="Times New Roman" pitchFamily="18" charset="0"/>
              </a:rPr>
              <a:t>Η</a:t>
            </a:r>
            <a:r>
              <a:rPr lang="el-GR" sz="2800" dirty="0" smtClean="0">
                <a:solidFill>
                  <a:schemeClr val="tx1"/>
                </a:solidFill>
                <a:latin typeface="Times New Roman" pitchFamily="18" charset="0"/>
                <a:cs typeface="Times New Roman" pitchFamily="18" charset="0"/>
              </a:rPr>
              <a:t> μόρφωση</a:t>
            </a:r>
          </a:p>
          <a:p>
            <a:pPr algn="ctr">
              <a:spcBef>
                <a:spcPts val="0"/>
              </a:spcBef>
            </a:pPr>
            <a:r>
              <a:rPr lang="el-GR" sz="2800" dirty="0" smtClean="0">
                <a:latin typeface="Times New Roman" pitchFamily="18" charset="0"/>
                <a:cs typeface="Times New Roman" pitchFamily="18" charset="0"/>
              </a:rPr>
              <a:t>Τ</a:t>
            </a:r>
            <a:r>
              <a:rPr lang="el-GR" sz="2800" dirty="0" smtClean="0">
                <a:solidFill>
                  <a:schemeClr val="tx1"/>
                </a:solidFill>
                <a:latin typeface="Times New Roman" pitchFamily="18" charset="0"/>
                <a:cs typeface="Times New Roman" pitchFamily="18" charset="0"/>
              </a:rPr>
              <a:t>ο θρήσκευμα</a:t>
            </a:r>
          </a:p>
          <a:p>
            <a:pPr algn="ctr">
              <a:spcBef>
                <a:spcPts val="0"/>
              </a:spcBef>
            </a:pPr>
            <a:r>
              <a:rPr lang="el-GR" sz="2800" dirty="0" smtClean="0">
                <a:latin typeface="Times New Roman" pitchFamily="18" charset="0"/>
                <a:cs typeface="Times New Roman" pitchFamily="18" charset="0"/>
              </a:rPr>
              <a:t>Η</a:t>
            </a:r>
            <a:r>
              <a:rPr lang="el-GR" sz="2800" dirty="0" smtClean="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φυλή </a:t>
            </a:r>
            <a:endParaRPr lang="el-GR" sz="2800" dirty="0" smtClean="0">
              <a:solidFill>
                <a:schemeClr val="tx1"/>
              </a:solidFill>
              <a:latin typeface="Times New Roman" pitchFamily="18" charset="0"/>
              <a:cs typeface="Times New Roman" pitchFamily="18" charset="0"/>
            </a:endParaRPr>
          </a:p>
          <a:p>
            <a:pPr algn="ctr">
              <a:spcBef>
                <a:spcPts val="0"/>
              </a:spcBef>
            </a:pPr>
            <a:r>
              <a:rPr lang="el-GR" sz="2800" dirty="0" smtClean="0">
                <a:latin typeface="Times New Roman" pitchFamily="18" charset="0"/>
                <a:cs typeface="Times New Roman" pitchFamily="18" charset="0"/>
              </a:rPr>
              <a:t>Η</a:t>
            </a:r>
            <a:r>
              <a:rPr lang="el-GR" sz="2800" dirty="0" smtClean="0">
                <a:solidFill>
                  <a:schemeClr val="tx1"/>
                </a:solidFill>
                <a:latin typeface="Times New Roman" pitchFamily="18" charset="0"/>
                <a:cs typeface="Times New Roman" pitchFamily="18" charset="0"/>
              </a:rPr>
              <a:t> υπηκοότητα </a:t>
            </a:r>
            <a:endParaRPr lang="el-GR" sz="2800" dirty="0">
              <a:latin typeface="Times New Roman" pitchFamily="18" charset="0"/>
              <a:cs typeface="Times New Roman" pitchFamily="18" charset="0"/>
            </a:endParaRPr>
          </a:p>
        </p:txBody>
      </p:sp>
      <p:sp>
        <p:nvSpPr>
          <p:cNvPr id="4" name="3 - Ορθογώνιο"/>
          <p:cNvSpPr/>
          <p:nvPr/>
        </p:nvSpPr>
        <p:spPr>
          <a:xfrm>
            <a:off x="152400" y="218182"/>
            <a:ext cx="5859462" cy="1077218"/>
          </a:xfrm>
          <a:prstGeom prst="rect">
            <a:avLst/>
          </a:prstGeom>
        </p:spPr>
        <p:txBody>
          <a:bodyPr wrap="square">
            <a:spAutoFit/>
          </a:bodyPr>
          <a:lstStyle/>
          <a:p>
            <a:pPr lvl="0" algn="l"/>
            <a:r>
              <a:rPr lang="el-GR" sz="3200" b="1" kern="0" dirty="0" smtClean="0">
                <a:solidFill>
                  <a:schemeClr val="bg1"/>
                </a:solidFill>
                <a:latin typeface="Times New Roman" pitchFamily="18" charset="0"/>
                <a:ea typeface="+mj-ea"/>
                <a:cs typeface="Times New Roman" pitchFamily="18" charset="0"/>
              </a:rPr>
              <a:t>Δημογραφικά χαρακτηριστικά</a:t>
            </a:r>
            <a:br>
              <a:rPr lang="el-GR" sz="3200" b="1" kern="0" dirty="0" smtClean="0">
                <a:solidFill>
                  <a:schemeClr val="bg1"/>
                </a:solidFill>
                <a:latin typeface="Times New Roman" pitchFamily="18" charset="0"/>
                <a:ea typeface="+mj-ea"/>
                <a:cs typeface="Times New Roman" pitchFamily="18" charset="0"/>
              </a:rPr>
            </a:br>
            <a:endParaRPr lang="el-GR" sz="3200" b="1" kern="0" dirty="0">
              <a:solidFill>
                <a:schemeClr val="bg1"/>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Τμηματοποίηση </a:t>
            </a:r>
            <a:r>
              <a:rPr lang="el-GR" sz="3200" b="1" dirty="0">
                <a:solidFill>
                  <a:schemeClr val="bg1"/>
                </a:solidFill>
                <a:latin typeface="Times New Roman" pitchFamily="18" charset="0"/>
                <a:cs typeface="Times New Roman" pitchFamily="18" charset="0"/>
              </a:rPr>
              <a:t>αγοράς σε συνάρτηση </a:t>
            </a:r>
            <a:r>
              <a:rPr lang="el-GR" sz="3200" b="1" dirty="0" smtClean="0">
                <a:solidFill>
                  <a:schemeClr val="bg1"/>
                </a:solidFill>
                <a:latin typeface="Times New Roman" pitchFamily="18" charset="0"/>
                <a:cs typeface="Times New Roman" pitchFamily="18" charset="0"/>
              </a:rPr>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με την </a:t>
            </a:r>
            <a:r>
              <a:rPr lang="el-GR" sz="3200" b="1" dirty="0">
                <a:solidFill>
                  <a:schemeClr val="bg1"/>
                </a:solidFill>
                <a:latin typeface="Times New Roman" pitchFamily="18" charset="0"/>
                <a:cs typeface="Times New Roman" pitchFamily="18" charset="0"/>
              </a:rPr>
              <a:t>ηλικία και το εισόδημα</a:t>
            </a:r>
            <a:br>
              <a:rPr lang="el-GR" sz="3200" b="1" dirty="0">
                <a:solidFill>
                  <a:schemeClr val="bg1"/>
                </a:solidFill>
                <a:latin typeface="Times New Roman" pitchFamily="18" charset="0"/>
                <a:cs typeface="Times New Roman" pitchFamily="18" charset="0"/>
              </a:rPr>
            </a:br>
            <a:r>
              <a:rPr lang="el-GR" sz="3200" b="1" dirty="0">
                <a:solidFill>
                  <a:schemeClr val="bg1"/>
                </a:solidFill>
                <a:latin typeface="Times New Roman" pitchFamily="18" charset="0"/>
                <a:cs typeface="Times New Roman" pitchFamily="18" charset="0"/>
              </a:rPr>
              <a:t> </a:t>
            </a:r>
            <a:br>
              <a:rPr lang="el-GR" sz="3200" b="1" dirty="0">
                <a:solidFill>
                  <a:schemeClr val="bg1"/>
                </a:solidFill>
                <a:latin typeface="Times New Roman" pitchFamily="18" charset="0"/>
                <a:cs typeface="Times New Roman" pitchFamily="18" charset="0"/>
              </a:rPr>
            </a:br>
            <a:endParaRPr lang="el-GR" sz="3200" b="1" dirty="0">
              <a:solidFill>
                <a:schemeClr val="bg1"/>
              </a:solidFill>
              <a:latin typeface="Times New Roman" pitchFamily="18" charset="0"/>
              <a:cs typeface="Times New Roman" pitchFamily="18" charset="0"/>
            </a:endParaRPr>
          </a:p>
        </p:txBody>
      </p:sp>
      <p:pic>
        <p:nvPicPr>
          <p:cNvPr id="4" name="3 - Θέση περιεχομένου" descr="Τμηματοποίηση%20κατα%20εισόδημακαι%20ηλικία"/>
          <p:cNvPicPr>
            <a:picLocks noGrp="1"/>
          </p:cNvPicPr>
          <p:nvPr>
            <p:ph idx="1"/>
          </p:nvPr>
        </p:nvPicPr>
        <p:blipFill>
          <a:blip r:embed="rId2" cstate="print"/>
          <a:srcRect/>
          <a:stretch>
            <a:fillRect/>
          </a:stretch>
        </p:blipFill>
        <p:spPr bwMode="auto">
          <a:xfrm>
            <a:off x="838200" y="1503842"/>
            <a:ext cx="7924800" cy="4744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pPr lvl="0"/>
            <a:r>
              <a:rPr lang="el-GR" sz="3200" b="1" dirty="0" smtClean="0">
                <a:solidFill>
                  <a:schemeClr val="bg1"/>
                </a:solidFill>
                <a:latin typeface="Times New Roman" pitchFamily="18" charset="0"/>
                <a:cs typeface="Times New Roman" pitchFamily="18" charset="0"/>
              </a:rPr>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  Ψυχογραφικά χαρακτηριστικά </a:t>
            </a:r>
            <a:br>
              <a:rPr lang="el-GR" sz="3200" b="1" dirty="0" smtClean="0">
                <a:solidFill>
                  <a:schemeClr val="bg1"/>
                </a:solidFill>
                <a:latin typeface="Times New Roman" pitchFamily="18" charset="0"/>
                <a:cs typeface="Times New Roman" pitchFamily="18" charset="0"/>
              </a:rPr>
            </a:b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914400" y="1600200"/>
            <a:ext cx="7315200" cy="4191000"/>
          </a:xfrm>
        </p:spPr>
        <p:txBody>
          <a:bodyPr/>
          <a:lstStyle/>
          <a:p>
            <a:pPr marL="0" indent="0" algn="ctr">
              <a:buNone/>
            </a:pPr>
            <a:r>
              <a:rPr lang="el-GR" dirty="0" smtClean="0">
                <a:solidFill>
                  <a:schemeClr val="tx1"/>
                </a:solidFill>
                <a:latin typeface="Times New Roman" pitchFamily="18" charset="0"/>
                <a:cs typeface="Times New Roman" pitchFamily="18" charset="0"/>
              </a:rPr>
              <a:t>Με </a:t>
            </a:r>
            <a:r>
              <a:rPr lang="el-GR" dirty="0">
                <a:solidFill>
                  <a:schemeClr val="tx1"/>
                </a:solidFill>
                <a:latin typeface="Times New Roman" pitchFamily="18" charset="0"/>
                <a:cs typeface="Times New Roman" pitchFamily="18" charset="0"/>
              </a:rPr>
              <a:t>την ψυχογραφική </a:t>
            </a:r>
            <a:r>
              <a:rPr lang="el-GR" dirty="0" smtClean="0">
                <a:solidFill>
                  <a:schemeClr val="tx1"/>
                </a:solidFill>
                <a:latin typeface="Times New Roman" pitchFamily="18" charset="0"/>
                <a:cs typeface="Times New Roman" pitchFamily="18" charset="0"/>
              </a:rPr>
              <a:t>τμηματοποίηση </a:t>
            </a:r>
            <a:r>
              <a:rPr lang="el-GR" dirty="0">
                <a:solidFill>
                  <a:schemeClr val="tx1"/>
                </a:solidFill>
                <a:latin typeface="Times New Roman" pitchFamily="18" charset="0"/>
                <a:cs typeface="Times New Roman" pitchFamily="18" charset="0"/>
              </a:rPr>
              <a:t>η αγορά διαιρείται σε επιμέρους </a:t>
            </a:r>
            <a:r>
              <a:rPr lang="el-GR" dirty="0" smtClean="0">
                <a:solidFill>
                  <a:schemeClr val="tx1"/>
                </a:solidFill>
                <a:latin typeface="Times New Roman" pitchFamily="18" charset="0"/>
                <a:cs typeface="Times New Roman" pitchFamily="18" charset="0"/>
              </a:rPr>
              <a:t>τμήματα βάσει </a:t>
            </a:r>
            <a:r>
              <a:rPr lang="el-GR" dirty="0">
                <a:solidFill>
                  <a:schemeClr val="tx1"/>
                </a:solidFill>
                <a:latin typeface="Times New Roman" pitchFamily="18" charset="0"/>
                <a:cs typeface="Times New Roman" pitchFamily="18" charset="0"/>
              </a:rPr>
              <a:t>χαρακτηριστικών </a:t>
            </a:r>
            <a:r>
              <a:rPr lang="el-GR" dirty="0" smtClean="0">
                <a:solidFill>
                  <a:schemeClr val="tx1"/>
                </a:solidFill>
                <a:latin typeface="Times New Roman" pitchFamily="18" charset="0"/>
                <a:cs typeface="Times New Roman" pitchFamily="18" charset="0"/>
              </a:rPr>
              <a:t>όπως</a:t>
            </a:r>
            <a:r>
              <a:rPr lang="el-GR" dirty="0" smtClean="0">
                <a:solidFill>
                  <a:schemeClr val="tx1"/>
                </a:solidFill>
                <a:latin typeface="Calibri"/>
                <a:cs typeface="Calibri"/>
              </a:rPr>
              <a:t>:</a:t>
            </a:r>
          </a:p>
          <a:p>
            <a:pPr marL="0" indent="0" algn="ctr">
              <a:buNone/>
            </a:pPr>
            <a:endParaRPr lang="el-GR" sz="800" dirty="0" smtClean="0">
              <a:solidFill>
                <a:schemeClr val="tx1"/>
              </a:solidFill>
              <a:latin typeface="Times New Roman" pitchFamily="18" charset="0"/>
              <a:cs typeface="Times New Roman" pitchFamily="18" charset="0"/>
            </a:endParaRPr>
          </a:p>
          <a:p>
            <a:pPr marL="0" indent="0" algn="ctr"/>
            <a:r>
              <a:rPr lang="el-GR"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Η</a:t>
            </a:r>
            <a:r>
              <a:rPr lang="el-GR" dirty="0" smtClean="0">
                <a:solidFill>
                  <a:schemeClr val="tx1"/>
                </a:solidFill>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κοινωνική </a:t>
            </a:r>
            <a:r>
              <a:rPr lang="el-GR" dirty="0" smtClean="0">
                <a:solidFill>
                  <a:schemeClr val="tx1"/>
                </a:solidFill>
                <a:latin typeface="Times New Roman" pitchFamily="18" charset="0"/>
                <a:cs typeface="Times New Roman" pitchFamily="18" charset="0"/>
              </a:rPr>
              <a:t>τάξη</a:t>
            </a:r>
          </a:p>
          <a:p>
            <a:pPr marL="0" indent="0" algn="ctr"/>
            <a:r>
              <a:rPr lang="el-GR" dirty="0" smtClean="0">
                <a:latin typeface="Times New Roman" pitchFamily="18" charset="0"/>
                <a:cs typeface="Times New Roman" pitchFamily="18" charset="0"/>
              </a:rPr>
              <a:t> Ο</a:t>
            </a:r>
            <a:r>
              <a:rPr lang="el-GR" dirty="0" smtClean="0">
                <a:solidFill>
                  <a:schemeClr val="tx1"/>
                </a:solidFill>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τρόπος </a:t>
            </a:r>
            <a:r>
              <a:rPr lang="el-GR" dirty="0" smtClean="0">
                <a:solidFill>
                  <a:schemeClr val="tx1"/>
                </a:solidFill>
                <a:latin typeface="Times New Roman" pitchFamily="18" charset="0"/>
                <a:cs typeface="Times New Roman" pitchFamily="18" charset="0"/>
              </a:rPr>
              <a:t>ζωής</a:t>
            </a:r>
          </a:p>
          <a:p>
            <a:pPr marL="0" indent="0" algn="ctr"/>
            <a:r>
              <a:rPr lang="el-GR" dirty="0" smtClean="0">
                <a:latin typeface="Times New Roman" pitchFamily="18" charset="0"/>
                <a:cs typeface="Times New Roman" pitchFamily="18" charset="0"/>
              </a:rPr>
              <a:t> Η</a:t>
            </a:r>
            <a:r>
              <a:rPr lang="el-GR" dirty="0" smtClean="0">
                <a:solidFill>
                  <a:schemeClr val="tx1"/>
                </a:solidFill>
                <a:latin typeface="Times New Roman" pitchFamily="18" charset="0"/>
                <a:cs typeface="Times New Roman" pitchFamily="18" charset="0"/>
              </a:rPr>
              <a:t> προσωπικότητα </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pPr lvl="0"/>
            <a:r>
              <a:rPr lang="el-GR" sz="3200" b="1" dirty="0" smtClean="0">
                <a:solidFill>
                  <a:schemeClr val="bg1"/>
                </a:solidFill>
                <a:latin typeface="Times New Roman" pitchFamily="18" charset="0"/>
                <a:cs typeface="Times New Roman" pitchFamily="18" charset="0"/>
              </a:rPr>
              <a:t>Χαρακτηριστικά συμπεριφοράς</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914400" y="1371600"/>
            <a:ext cx="7315200" cy="4191000"/>
          </a:xfrm>
        </p:spPr>
        <p:txBody>
          <a:bodyPr/>
          <a:lstStyle/>
          <a:p>
            <a:pPr marL="0" indent="0" algn="ctr">
              <a:buNone/>
            </a:pPr>
            <a:r>
              <a:rPr lang="el-GR" dirty="0">
                <a:solidFill>
                  <a:schemeClr val="tx1"/>
                </a:solidFill>
                <a:latin typeface="Times New Roman" pitchFamily="18" charset="0"/>
                <a:cs typeface="Times New Roman" pitchFamily="18" charset="0"/>
              </a:rPr>
              <a:t>Η τμηματοποίηση με βάση τη συμπεριφορά, η αγορά διαιρείται σε επιμέρους τμήματα με βάση χαρακτηριστικών </a:t>
            </a:r>
            <a:r>
              <a:rPr lang="el-GR" dirty="0" smtClean="0">
                <a:solidFill>
                  <a:schemeClr val="tx1"/>
                </a:solidFill>
                <a:latin typeface="Times New Roman" pitchFamily="18" charset="0"/>
                <a:cs typeface="Times New Roman" pitchFamily="18" charset="0"/>
              </a:rPr>
              <a:t>όπως:</a:t>
            </a:r>
          </a:p>
          <a:p>
            <a:pPr marL="0" indent="0" algn="ctr"/>
            <a:r>
              <a:rPr lang="el-GR" dirty="0" smtClean="0">
                <a:latin typeface="Times New Roman" pitchFamily="18" charset="0"/>
                <a:cs typeface="Times New Roman" pitchFamily="18" charset="0"/>
              </a:rPr>
              <a:t> Ο</a:t>
            </a:r>
            <a:r>
              <a:rPr lang="el-GR" dirty="0" smtClean="0">
                <a:solidFill>
                  <a:schemeClr val="tx1"/>
                </a:solidFill>
                <a:latin typeface="Times New Roman" pitchFamily="18" charset="0"/>
                <a:cs typeface="Times New Roman" pitchFamily="18" charset="0"/>
              </a:rPr>
              <a:t>ι γνώσεις</a:t>
            </a:r>
          </a:p>
          <a:p>
            <a:pPr marL="0" indent="0" algn="ctr"/>
            <a:r>
              <a:rPr lang="el-GR" dirty="0" smtClean="0">
                <a:solidFill>
                  <a:schemeClr val="tx1"/>
                </a:solidFill>
                <a:latin typeface="Times New Roman" pitchFamily="18" charset="0"/>
                <a:cs typeface="Times New Roman" pitchFamily="18" charset="0"/>
              </a:rPr>
              <a:t> Οι στάσεις</a:t>
            </a:r>
          </a:p>
          <a:p>
            <a:pPr marL="0" indent="0" algn="ctr"/>
            <a:r>
              <a:rPr lang="el-GR" dirty="0" smtClean="0">
                <a:solidFill>
                  <a:schemeClr val="tx1"/>
                </a:solidFill>
                <a:latin typeface="Times New Roman" pitchFamily="18" charset="0"/>
                <a:cs typeface="Times New Roman" pitchFamily="18" charset="0"/>
              </a:rPr>
              <a:t> Οι χρήσεις</a:t>
            </a:r>
          </a:p>
          <a:p>
            <a:pPr marL="0" indent="0" algn="ctr"/>
            <a:r>
              <a:rPr lang="el-GR" dirty="0" smtClean="0">
                <a:solidFill>
                  <a:schemeClr val="tx1"/>
                </a:solidFill>
                <a:latin typeface="Times New Roman" pitchFamily="18" charset="0"/>
                <a:cs typeface="Times New Roman" pitchFamily="18" charset="0"/>
              </a:rPr>
              <a:t> Η </a:t>
            </a:r>
            <a:r>
              <a:rPr lang="el-GR" dirty="0">
                <a:solidFill>
                  <a:schemeClr val="tx1"/>
                </a:solidFill>
                <a:latin typeface="Times New Roman" pitchFamily="18" charset="0"/>
                <a:cs typeface="Times New Roman" pitchFamily="18" charset="0"/>
              </a:rPr>
              <a:t>ανταπόκριση προς κάποιο προϊόν</a:t>
            </a:r>
          </a:p>
          <a:p>
            <a:pPr algn="ct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ΠΙΣΤΗ ΣΤΟ ΠΡΟΪΟΝ</a:t>
            </a:r>
            <a:endParaRPr lang="el-GR" sz="36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Πίστη</a:t>
            </a:r>
            <a:r>
              <a:rPr kumimoji="0" lang="el-GR" sz="36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στο προϊόν</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65538" name="Picture 2"/>
          <p:cNvPicPr>
            <a:picLocks noChangeAspect="1" noChangeArrowheads="1"/>
          </p:cNvPicPr>
          <p:nvPr/>
        </p:nvPicPr>
        <p:blipFill>
          <a:blip r:embed="rId2" cstate="print"/>
          <a:srcRect/>
          <a:stretch>
            <a:fillRect/>
          </a:stretch>
        </p:blipFill>
        <p:spPr bwMode="auto">
          <a:xfrm>
            <a:off x="828000" y="1676400"/>
            <a:ext cx="7401600" cy="39661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r>
              <a:rPr lang="el-GR" sz="3200" dirty="0" smtClean="0">
                <a:solidFill>
                  <a:schemeClr val="bg1"/>
                </a:solidFill>
                <a:latin typeface="Times New Roman" pitchFamily="18" charset="0"/>
                <a:cs typeface="Times New Roman" pitchFamily="18" charset="0"/>
              </a:rPr>
              <a:t>ΤΜΗΜΑΤΟΠΟΙΗΣΗ ΚΑΤΑΝΑΛΩΤΩΝ </a:t>
            </a:r>
            <a:br>
              <a:rPr lang="el-GR" sz="3200" dirty="0" smtClean="0">
                <a:solidFill>
                  <a:schemeClr val="bg1"/>
                </a:solidFill>
                <a:latin typeface="Times New Roman" pitchFamily="18" charset="0"/>
                <a:cs typeface="Times New Roman" pitchFamily="18" charset="0"/>
              </a:rPr>
            </a:b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76400"/>
            <a:ext cx="8534400" cy="3657600"/>
          </a:xfrm>
        </p:spPr>
        <p:txBody>
          <a:bodyPr/>
          <a:lstStyle/>
          <a:p>
            <a:pPr algn="ctr">
              <a:lnSpc>
                <a:spcPct val="150000"/>
              </a:lnSpc>
              <a:buNone/>
            </a:pPr>
            <a:r>
              <a:rPr lang="el-GR" sz="2800" dirty="0" smtClean="0">
                <a:latin typeface="Times New Roman" pitchFamily="18" charset="0"/>
                <a:cs typeface="Times New Roman" pitchFamily="18" charset="0"/>
              </a:rPr>
              <a:t>Διαίρεση καταναλωτών </a:t>
            </a:r>
            <a:r>
              <a:rPr lang="el-GR" sz="2800" dirty="0" smtClean="0">
                <a:solidFill>
                  <a:schemeClr val="tx1"/>
                </a:solidFill>
                <a:latin typeface="Times New Roman" pitchFamily="18" charset="0"/>
                <a:cs typeface="Times New Roman" pitchFamily="18" charset="0"/>
              </a:rPr>
              <a:t>βάσει </a:t>
            </a:r>
            <a:r>
              <a:rPr lang="el-GR" sz="2800" dirty="0">
                <a:solidFill>
                  <a:schemeClr val="tx1"/>
                </a:solidFill>
                <a:latin typeface="Times New Roman" pitchFamily="18" charset="0"/>
                <a:cs typeface="Times New Roman" pitchFamily="18" charset="0"/>
              </a:rPr>
              <a:t>των προτιμήσεων </a:t>
            </a:r>
            <a:r>
              <a:rPr lang="el-GR" sz="2800" dirty="0" smtClean="0">
                <a:solidFill>
                  <a:schemeClr val="tx1"/>
                </a:solidFill>
                <a:latin typeface="Times New Roman" pitchFamily="18" charset="0"/>
                <a:cs typeface="Times New Roman" pitchFamily="18" charset="0"/>
              </a:rPr>
              <a:t>τους</a:t>
            </a:r>
          </a:p>
          <a:p>
            <a:pPr algn="ctr">
              <a:lnSpc>
                <a:spcPct val="150000"/>
              </a:lnSpc>
            </a:pPr>
            <a:r>
              <a:rPr lang="el-GR" sz="2800" b="1" dirty="0">
                <a:solidFill>
                  <a:schemeClr val="tx1"/>
                </a:solidFill>
                <a:latin typeface="Times New Roman" pitchFamily="18" charset="0"/>
                <a:cs typeface="Times New Roman" pitchFamily="18" charset="0"/>
              </a:rPr>
              <a:t>Ομοιογενείς προτιμήσεις</a:t>
            </a:r>
            <a:r>
              <a:rPr lang="el-GR" sz="2800" dirty="0">
                <a:solidFill>
                  <a:schemeClr val="tx1"/>
                </a:solidFill>
                <a:latin typeface="Times New Roman" pitchFamily="18" charset="0"/>
                <a:cs typeface="Times New Roman" pitchFamily="18" charset="0"/>
              </a:rPr>
              <a:t> </a:t>
            </a:r>
            <a:endParaRPr lang="el-GR" sz="2800" dirty="0" smtClean="0">
              <a:solidFill>
                <a:schemeClr val="tx1"/>
              </a:solidFill>
              <a:latin typeface="Times New Roman" pitchFamily="18" charset="0"/>
              <a:cs typeface="Times New Roman" pitchFamily="18" charset="0"/>
            </a:endParaRPr>
          </a:p>
          <a:p>
            <a:pPr algn="ctr">
              <a:lnSpc>
                <a:spcPct val="150000"/>
              </a:lnSpc>
            </a:pPr>
            <a:r>
              <a:rPr lang="el-GR" sz="2800" b="1" dirty="0">
                <a:solidFill>
                  <a:schemeClr val="tx1"/>
                </a:solidFill>
                <a:latin typeface="Times New Roman" pitchFamily="18" charset="0"/>
                <a:cs typeface="Times New Roman" pitchFamily="18" charset="0"/>
              </a:rPr>
              <a:t>Διάχυτες προτιμήσεις</a:t>
            </a:r>
            <a:r>
              <a:rPr lang="el-GR" sz="2800" dirty="0">
                <a:solidFill>
                  <a:schemeClr val="tx1"/>
                </a:solidFill>
                <a:latin typeface="Times New Roman" pitchFamily="18" charset="0"/>
                <a:cs typeface="Times New Roman" pitchFamily="18" charset="0"/>
              </a:rPr>
              <a:t> </a:t>
            </a:r>
            <a:endParaRPr lang="el-GR" sz="2800" dirty="0" smtClean="0">
              <a:solidFill>
                <a:schemeClr val="tx1"/>
              </a:solidFill>
              <a:latin typeface="Times New Roman" pitchFamily="18" charset="0"/>
              <a:cs typeface="Times New Roman" pitchFamily="18" charset="0"/>
            </a:endParaRPr>
          </a:p>
          <a:p>
            <a:pPr algn="ctr">
              <a:lnSpc>
                <a:spcPct val="150000"/>
              </a:lnSpc>
            </a:pPr>
            <a:r>
              <a:rPr lang="el-GR" sz="2800" b="1" dirty="0">
                <a:solidFill>
                  <a:schemeClr val="tx1"/>
                </a:solidFill>
                <a:latin typeface="Times New Roman" pitchFamily="18" charset="0"/>
                <a:cs typeface="Times New Roman" pitchFamily="18" charset="0"/>
              </a:rPr>
              <a:t>Ομαδοποιημένες προτιμήσεις</a:t>
            </a:r>
            <a:r>
              <a:rPr lang="el-GR" sz="2800" dirty="0">
                <a:solidFill>
                  <a:schemeClr val="tx1"/>
                </a:solidFill>
                <a:latin typeface="Times New Roman" pitchFamily="18" charset="0"/>
                <a:cs typeface="Times New Roman" pitchFamily="18" charset="0"/>
              </a:rPr>
              <a:t> </a:t>
            </a:r>
            <a:endParaRPr lang="el-GR" sz="2800" dirty="0">
              <a:latin typeface="Times New Roman" pitchFamily="18" charset="0"/>
              <a:cs typeface="Times New Roman" pitchFamily="18" charset="0"/>
            </a:endParaRPr>
          </a:p>
        </p:txBody>
      </p:sp>
      <p:sp>
        <p:nvSpPr>
          <p:cNvPr id="4" name="1 - Τίτλος"/>
          <p:cNvSpPr txBox="1">
            <a:spLocks/>
          </p:cNvSpPr>
          <p:nvPr/>
        </p:nvSpPr>
        <p:spPr bwMode="auto">
          <a:xfrm>
            <a:off x="228600" y="4572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Τμηματοποίηση</a:t>
            </a:r>
            <a:r>
              <a:rPr kumimoji="0" lang="el-GR" sz="3200" b="1" i="0" u="none" strike="noStrike" kern="0" cap="none" spc="0" normalizeH="0" noProof="0" dirty="0" smtClean="0">
                <a:ln>
                  <a:noFill/>
                </a:ln>
                <a:solidFill>
                  <a:schemeClr val="bg1"/>
                </a:solidFill>
                <a:effectLst/>
                <a:uLnTx/>
                <a:uFillTx/>
                <a:latin typeface="Times New Roman" pitchFamily="18" charset="0"/>
                <a:cs typeface="Times New Roman" pitchFamily="18" charset="0"/>
              </a:rPr>
              <a:t> καταναλωτών</a:t>
            </a:r>
            <a:r>
              <a:rPr kumimoji="0" lang="el-GR" sz="32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 </a:t>
            </a:r>
            <a:br>
              <a:rPr kumimoji="0" lang="el-GR" sz="32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br>
            <a:endParaRPr kumimoji="0" lang="el-GR" sz="3200" b="1" i="0" u="none" strike="noStrike" kern="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76200"/>
            <a:ext cx="8839200" cy="990600"/>
          </a:xfrm>
        </p:spPr>
        <p:txBody>
          <a:bodyPr/>
          <a:lstStyle/>
          <a:p>
            <a:r>
              <a:rPr lang="el-GR" sz="3200" b="1" dirty="0" smtClean="0">
                <a:solidFill>
                  <a:schemeClr val="bg1"/>
                </a:solidFill>
                <a:latin typeface="Times New Roman" pitchFamily="18" charset="0"/>
                <a:cs typeface="Times New Roman" pitchFamily="18" charset="0"/>
              </a:rPr>
              <a:t>Προτιμήσεις καταναλωτών</a:t>
            </a:r>
            <a:endParaRPr lang="el-GR" sz="3200" b="1"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609600" y="1981200"/>
            <a:ext cx="7567612"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228600"/>
            <a:ext cx="8839200" cy="990600"/>
          </a:xfrm>
        </p:spPr>
        <p:txBody>
          <a:bodyPr/>
          <a:lstStyle/>
          <a:p>
            <a:pPr lvl="0"/>
            <a:r>
              <a:rPr lang="el-GR" sz="3200" b="1" dirty="0" smtClean="0">
                <a:solidFill>
                  <a:schemeClr val="bg1"/>
                </a:solidFill>
                <a:latin typeface="Times New Roman" pitchFamily="18" charset="0"/>
                <a:cs typeface="Times New Roman" pitchFamily="18" charset="0"/>
              </a:rPr>
              <a:t>Στρατηγική τμηματοποίησης </a:t>
            </a:r>
            <a:br>
              <a:rPr lang="el-GR" sz="3200" b="1" dirty="0" smtClean="0">
                <a:solidFill>
                  <a:schemeClr val="bg1"/>
                </a:solidFill>
                <a:latin typeface="Times New Roman" pitchFamily="18" charset="0"/>
                <a:cs typeface="Times New Roman" pitchFamily="18" charset="0"/>
              </a:rPr>
            </a:b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914400" y="1524000"/>
            <a:ext cx="7315200" cy="4191000"/>
          </a:xfrm>
        </p:spPr>
        <p:txBody>
          <a:bodyPr/>
          <a:lstStyle/>
          <a:p>
            <a:pPr marL="0" indent="0" algn="ctr">
              <a:buNone/>
            </a:pPr>
            <a:r>
              <a:rPr lang="el-GR" sz="3000" dirty="0">
                <a:solidFill>
                  <a:schemeClr val="tx1"/>
                </a:solidFill>
                <a:latin typeface="Times New Roman" pitchFamily="18" charset="0"/>
                <a:cs typeface="Times New Roman" pitchFamily="18" charset="0"/>
              </a:rPr>
              <a:t>Τα τμήματα της </a:t>
            </a:r>
            <a:r>
              <a:rPr lang="el-GR" sz="3000" dirty="0" smtClean="0">
                <a:solidFill>
                  <a:schemeClr val="tx1"/>
                </a:solidFill>
                <a:latin typeface="Times New Roman" pitchFamily="18" charset="0"/>
                <a:cs typeface="Times New Roman" pitchFamily="18" charset="0"/>
              </a:rPr>
              <a:t>αγοράς, </a:t>
            </a:r>
            <a:r>
              <a:rPr lang="el-GR" sz="3000" dirty="0">
                <a:solidFill>
                  <a:schemeClr val="tx1"/>
                </a:solidFill>
                <a:latin typeface="Times New Roman" pitchFamily="18" charset="0"/>
                <a:cs typeface="Times New Roman" pitchFamily="18" charset="0"/>
              </a:rPr>
              <a:t>για να </a:t>
            </a:r>
            <a:r>
              <a:rPr lang="el-GR" sz="3000">
                <a:solidFill>
                  <a:schemeClr val="tx1"/>
                </a:solidFill>
                <a:latin typeface="Times New Roman" pitchFamily="18" charset="0"/>
                <a:cs typeface="Times New Roman" pitchFamily="18" charset="0"/>
              </a:rPr>
              <a:t>είναι </a:t>
            </a:r>
            <a:r>
              <a:rPr lang="el-GR" sz="3000" smtClean="0">
                <a:solidFill>
                  <a:schemeClr val="tx1"/>
                </a:solidFill>
                <a:latin typeface="Times New Roman" pitchFamily="18" charset="0"/>
                <a:cs typeface="Times New Roman" pitchFamily="18" charset="0"/>
              </a:rPr>
              <a:t>χρήσιμα, </a:t>
            </a:r>
            <a:r>
              <a:rPr lang="el-GR" sz="3000" dirty="0">
                <a:solidFill>
                  <a:schemeClr val="tx1"/>
                </a:solidFill>
                <a:latin typeface="Times New Roman" pitchFamily="18" charset="0"/>
                <a:cs typeface="Times New Roman" pitchFamily="18" charset="0"/>
              </a:rPr>
              <a:t>πρέπει να διαθέτουν ορισμένα </a:t>
            </a:r>
            <a:r>
              <a:rPr lang="el-GR" sz="3000" dirty="0" smtClean="0">
                <a:solidFill>
                  <a:schemeClr val="tx1"/>
                </a:solidFill>
                <a:latin typeface="Times New Roman" pitchFamily="18" charset="0"/>
                <a:cs typeface="Times New Roman" pitchFamily="18" charset="0"/>
              </a:rPr>
              <a:t>χαρακτηριστικά</a:t>
            </a:r>
            <a:r>
              <a:rPr lang="el-GR" sz="3000" dirty="0" smtClean="0">
                <a:solidFill>
                  <a:schemeClr val="tx1"/>
                </a:solidFill>
                <a:latin typeface="Calibri"/>
                <a:cs typeface="Calibri"/>
              </a:rPr>
              <a:t>:</a:t>
            </a:r>
          </a:p>
          <a:p>
            <a:pPr marL="0" indent="0" algn="ctr">
              <a:buNone/>
            </a:pPr>
            <a:endParaRPr lang="el-GR" sz="800" dirty="0" smtClean="0">
              <a:solidFill>
                <a:schemeClr val="tx1"/>
              </a:solidFill>
              <a:latin typeface="Times New Roman" pitchFamily="18" charset="0"/>
              <a:cs typeface="Times New Roman" pitchFamily="18" charset="0"/>
            </a:endParaRPr>
          </a:p>
          <a:p>
            <a:pPr marL="0" indent="0" algn="ctr"/>
            <a:r>
              <a:rPr lang="el-GR" sz="3000" dirty="0" smtClean="0">
                <a:solidFill>
                  <a:schemeClr val="tx1"/>
                </a:solidFill>
                <a:latin typeface="Times New Roman" pitchFamily="18" charset="0"/>
                <a:cs typeface="Times New Roman" pitchFamily="18" charset="0"/>
              </a:rPr>
              <a:t> </a:t>
            </a:r>
            <a:r>
              <a:rPr lang="el-GR" sz="3000" dirty="0" err="1" smtClean="0">
                <a:solidFill>
                  <a:schemeClr val="tx1"/>
                </a:solidFill>
                <a:latin typeface="Times New Roman" pitchFamily="18" charset="0"/>
                <a:cs typeface="Times New Roman" pitchFamily="18" charset="0"/>
              </a:rPr>
              <a:t>Μετρησιμότητα</a:t>
            </a:r>
            <a:r>
              <a:rPr lang="el-GR" sz="3000" dirty="0" smtClean="0">
                <a:solidFill>
                  <a:schemeClr val="tx1"/>
                </a:solidFill>
                <a:latin typeface="Times New Roman" pitchFamily="18" charset="0"/>
                <a:cs typeface="Times New Roman" pitchFamily="18" charset="0"/>
              </a:rPr>
              <a:t> </a:t>
            </a:r>
            <a:r>
              <a:rPr lang="el-GR" sz="3000" dirty="0">
                <a:solidFill>
                  <a:schemeClr val="tx1"/>
                </a:solidFill>
                <a:latin typeface="Times New Roman" pitchFamily="18" charset="0"/>
                <a:cs typeface="Times New Roman" pitchFamily="18" charset="0"/>
              </a:rPr>
              <a:t>του </a:t>
            </a:r>
            <a:r>
              <a:rPr lang="el-GR" sz="3000" dirty="0" smtClean="0">
                <a:solidFill>
                  <a:schemeClr val="tx1"/>
                </a:solidFill>
                <a:latin typeface="Times New Roman" pitchFamily="18" charset="0"/>
                <a:cs typeface="Times New Roman" pitchFamily="18" charset="0"/>
              </a:rPr>
              <a:t>μεγέθους</a:t>
            </a:r>
          </a:p>
          <a:p>
            <a:pPr marL="0" indent="0" algn="ctr"/>
            <a:r>
              <a:rPr lang="el-GR" sz="3000" dirty="0" smtClean="0">
                <a:solidFill>
                  <a:schemeClr val="tx1"/>
                </a:solidFill>
                <a:latin typeface="Times New Roman" pitchFamily="18" charset="0"/>
                <a:cs typeface="Times New Roman" pitchFamily="18" charset="0"/>
              </a:rPr>
              <a:t> Ουσιαστικότητα</a:t>
            </a:r>
          </a:p>
          <a:p>
            <a:pPr marL="0" indent="0" algn="ctr"/>
            <a:r>
              <a:rPr lang="el-GR" sz="3000" dirty="0" smtClean="0">
                <a:solidFill>
                  <a:schemeClr val="tx1"/>
                </a:solidFill>
                <a:latin typeface="Times New Roman" pitchFamily="18" charset="0"/>
                <a:cs typeface="Times New Roman" pitchFamily="18" charset="0"/>
              </a:rPr>
              <a:t> Προσβασιμότητα</a:t>
            </a:r>
          </a:p>
          <a:p>
            <a:pPr marL="0" indent="0" algn="ctr"/>
            <a:r>
              <a:rPr lang="el-GR" sz="3000" dirty="0" smtClean="0">
                <a:solidFill>
                  <a:schemeClr val="tx1"/>
                </a:solidFill>
                <a:latin typeface="Times New Roman" pitchFamily="18" charset="0"/>
                <a:cs typeface="Times New Roman" pitchFamily="18" charset="0"/>
              </a:rPr>
              <a:t> Δυνατότητα επενέργειας</a:t>
            </a:r>
          </a:p>
          <a:p>
            <a:pPr marL="0" indent="0" algn="ctr"/>
            <a:r>
              <a:rPr lang="el-GR" sz="3000" dirty="0" smtClean="0">
                <a:solidFill>
                  <a:schemeClr val="tx1"/>
                </a:solidFill>
                <a:latin typeface="Times New Roman" pitchFamily="18" charset="0"/>
                <a:cs typeface="Times New Roman" pitchFamily="18" charset="0"/>
              </a:rPr>
              <a:t> </a:t>
            </a:r>
            <a:r>
              <a:rPr lang="el-GR" sz="3000" dirty="0" err="1" smtClean="0">
                <a:solidFill>
                  <a:schemeClr val="tx1"/>
                </a:solidFill>
                <a:latin typeface="Times New Roman" pitchFamily="18" charset="0"/>
                <a:cs typeface="Times New Roman" pitchFamily="18" charset="0"/>
              </a:rPr>
              <a:t>Διαφοροποιησιμότητα</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143000" y="2133600"/>
            <a:ext cx="7010400" cy="2677656"/>
          </a:xfrm>
          <a:prstGeom prst="rect">
            <a:avLst/>
          </a:prstGeom>
          <a:noFill/>
          <a:ln cmpd="sng">
            <a:solidFill>
              <a:schemeClr val="accent6">
                <a:lumMod val="75000"/>
              </a:schemeClr>
            </a:solidFill>
          </a:ln>
        </p:spPr>
        <p:txBody>
          <a:bodyPr>
            <a:spAutoFit/>
          </a:bodyPr>
          <a:lstStyle/>
          <a:p>
            <a:pPr algn="ctr">
              <a:defRPr/>
            </a:pPr>
            <a:r>
              <a:rPr lang="el-GR" sz="2800" dirty="0">
                <a:solidFill>
                  <a:schemeClr val="accent1">
                    <a:lumMod val="50000"/>
                  </a:schemeClr>
                </a:solidFill>
                <a:latin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sz="2800" dirty="0">
                <a:solidFill>
                  <a:schemeClr val="accent1">
                    <a:lumMod val="50000"/>
                  </a:schemeClr>
                </a:solidFill>
                <a:latin typeface="Calibri" pitchFamily="34" charset="0"/>
                <a:cs typeface="Calibri" pitchFamily="34" charset="0"/>
              </a:rPr>
              <a:t>(που έχει κυρωθεί με τον Ν. 100/1975)</a:t>
            </a:r>
          </a:p>
        </p:txBody>
      </p:sp>
      <p:pic>
        <p:nvPicPr>
          <p:cNvPr id="7" name="Picture 4"/>
          <p:cNvPicPr>
            <a:picLocks noChangeAspect="1" noChangeArrowheads="1"/>
          </p:cNvPicPr>
          <p:nvPr/>
        </p:nvPicPr>
        <p:blipFill>
          <a:blip r:embed="rId3" cstate="print"/>
          <a:srcRect/>
          <a:stretch>
            <a:fillRect/>
          </a:stretch>
        </p:blipFill>
        <p:spPr bwMode="auto">
          <a:xfrm>
            <a:off x="7696200" y="6248400"/>
            <a:ext cx="1396041" cy="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cer\Desktop\master (2).jpg"/>
          <p:cNvPicPr>
            <a:picLocks noChangeAspect="1" noChangeArrowheads="1"/>
          </p:cNvPicPr>
          <p:nvPr/>
        </p:nvPicPr>
        <p:blipFill>
          <a:blip r:embed="rId2" cstate="print"/>
          <a:srcRect/>
          <a:stretch>
            <a:fillRect/>
          </a:stretch>
        </p:blipFill>
        <p:spPr bwMode="auto">
          <a:xfrm>
            <a:off x="3429000" y="5181600"/>
            <a:ext cx="5715000" cy="1676400"/>
          </a:xfrm>
          <a:prstGeom prst="rect">
            <a:avLst/>
          </a:prstGeom>
          <a:noFill/>
        </p:spPr>
      </p:pic>
      <p:sp>
        <p:nvSpPr>
          <p:cNvPr id="7" name="Rectangle 2"/>
          <p:cNvSpPr>
            <a:spLocks noGrp="1" noChangeArrowheads="1"/>
          </p:cNvSpPr>
          <p:nvPr>
            <p:ph type="title"/>
          </p:nvPr>
        </p:nvSpPr>
        <p:spPr>
          <a:xfrm>
            <a:off x="152400" y="-152400"/>
            <a:ext cx="8534400" cy="1295400"/>
          </a:xfrm>
        </p:spPr>
        <p:txBody>
          <a:bodyPr/>
          <a:lstStyle/>
          <a:p>
            <a:r>
              <a:rPr lang="el-GR" sz="3800" b="1" dirty="0" smtClean="0">
                <a:solidFill>
                  <a:schemeClr val="bg1"/>
                </a:solidFill>
                <a:latin typeface="Times New Roman" pitchFamily="18" charset="0"/>
                <a:cs typeface="Times New Roman" pitchFamily="18" charset="0"/>
              </a:rPr>
              <a:t/>
            </a:r>
            <a:br>
              <a:rPr lang="el-GR" sz="3800" b="1" dirty="0" smtClean="0">
                <a:solidFill>
                  <a:schemeClr val="bg1"/>
                </a:solidFill>
                <a:latin typeface="Times New Roman" pitchFamily="18" charset="0"/>
                <a:cs typeface="Times New Roman" pitchFamily="18" charset="0"/>
              </a:rPr>
            </a:br>
            <a:r>
              <a:rPr lang="el-GR" sz="3800" b="1" dirty="0" smtClean="0">
                <a:solidFill>
                  <a:schemeClr val="bg1"/>
                </a:solidFill>
                <a:latin typeface="Times New Roman" pitchFamily="18" charset="0"/>
                <a:cs typeface="Times New Roman" pitchFamily="18" charset="0"/>
              </a:rPr>
              <a:t>Τμηματοποίηση αγοράς </a:t>
            </a:r>
            <a:r>
              <a:rPr lang="el-GR" sz="3800" b="1" dirty="0">
                <a:solidFill>
                  <a:schemeClr val="bg1"/>
                </a:solidFill>
              </a:rPr>
              <a:t/>
            </a:r>
            <a:br>
              <a:rPr lang="el-GR" sz="3800" b="1" dirty="0">
                <a:solidFill>
                  <a:schemeClr val="bg1"/>
                </a:solidFill>
              </a:rPr>
            </a:br>
            <a:r>
              <a:rPr lang="el-GR" sz="3800" b="1" dirty="0">
                <a:solidFill>
                  <a:schemeClr val="bg1"/>
                </a:solidFill>
              </a:rPr>
              <a:t> </a:t>
            </a:r>
            <a:endParaRPr lang="en-US" sz="3800" b="1" dirty="0">
              <a:solidFill>
                <a:schemeClr val="bg1"/>
              </a:solidFill>
            </a:endParaRPr>
          </a:p>
        </p:txBody>
      </p:sp>
      <p:sp>
        <p:nvSpPr>
          <p:cNvPr id="5" name="Rectangle 3"/>
          <p:cNvSpPr txBox="1">
            <a:spLocks noChangeArrowheads="1"/>
          </p:cNvSpPr>
          <p:nvPr/>
        </p:nvSpPr>
        <p:spPr bwMode="auto">
          <a:xfrm>
            <a:off x="401638" y="1447800"/>
            <a:ext cx="8437562"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50000"/>
              </a:lnSpc>
              <a:spcBef>
                <a:spcPct val="20000"/>
              </a:spcBef>
              <a:spcAft>
                <a:spcPct val="0"/>
              </a:spcAft>
              <a:buClrTx/>
              <a:buSzTx/>
              <a:buFontTx/>
              <a:buChar char="•"/>
              <a:tabLst/>
              <a:defRPr/>
            </a:pPr>
            <a:r>
              <a:rPr kumimoji="0" lang="el-GR" sz="3200" i="0" u="none" strike="noStrike" kern="0" cap="none" spc="0" normalizeH="0" baseline="0" noProof="0" smtClean="0">
                <a:ln>
                  <a:noFill/>
                </a:ln>
                <a:solidFill>
                  <a:schemeClr val="tx1"/>
                </a:solidFill>
                <a:effectLst/>
                <a:uLnTx/>
                <a:uFillTx/>
                <a:latin typeface="Times New Roman" pitchFamily="18" charset="0"/>
                <a:ea typeface="+mn-ea"/>
                <a:cs typeface="Times New Roman" pitchFamily="18" charset="0"/>
              </a:rPr>
              <a:t>Μέτρηση της ζήτησης</a:t>
            </a:r>
          </a:p>
          <a:p>
            <a:pPr marL="342900" marR="0" lvl="0" indent="-342900" defTabSz="914400" rtl="0" eaLnBrk="1" fontAlgn="base" latinLnBrk="0" hangingPunct="1">
              <a:lnSpc>
                <a:spcPct val="150000"/>
              </a:lnSpc>
              <a:spcBef>
                <a:spcPct val="20000"/>
              </a:spcBef>
              <a:spcAft>
                <a:spcPct val="0"/>
              </a:spcAft>
              <a:buClrTx/>
              <a:buSzTx/>
              <a:buFontTx/>
              <a:buChar char="•"/>
              <a:tabLst/>
              <a:defRPr/>
            </a:pPr>
            <a:r>
              <a:rPr kumimoji="0" lang="el-GR" sz="3200" i="0" u="none" strike="noStrike" kern="0" cap="none" spc="0" normalizeH="0" baseline="0" noProof="0" smtClean="0">
                <a:ln>
                  <a:noFill/>
                </a:ln>
                <a:solidFill>
                  <a:schemeClr val="tx1"/>
                </a:solidFill>
                <a:effectLst/>
                <a:uLnTx/>
                <a:uFillTx/>
                <a:latin typeface="Times New Roman" pitchFamily="18" charset="0"/>
                <a:ea typeface="+mn-ea"/>
                <a:cs typeface="Times New Roman" pitchFamily="18" charset="0"/>
              </a:rPr>
              <a:t>Επίπεδα τμηματοποίησης</a:t>
            </a:r>
          </a:p>
          <a:p>
            <a:pPr marL="342900" marR="0" lvl="0" indent="-342900" defTabSz="914400" rtl="0" eaLnBrk="1" fontAlgn="base" latinLnBrk="0" hangingPunct="1">
              <a:lnSpc>
                <a:spcPct val="150000"/>
              </a:lnSpc>
              <a:spcBef>
                <a:spcPct val="20000"/>
              </a:spcBef>
              <a:spcAft>
                <a:spcPct val="0"/>
              </a:spcAft>
              <a:buClrTx/>
              <a:buSzTx/>
              <a:buFontTx/>
              <a:buChar char="•"/>
              <a:tabLst/>
              <a:defRPr/>
            </a:pPr>
            <a:r>
              <a:rPr kumimoji="0" lang="el-GR" sz="3200" i="0" u="none" strike="noStrike" kern="0" cap="none" spc="0" normalizeH="0" baseline="0" noProof="0" smtClean="0">
                <a:ln>
                  <a:noFill/>
                </a:ln>
                <a:solidFill>
                  <a:schemeClr val="tx1"/>
                </a:solidFill>
                <a:effectLst/>
                <a:uLnTx/>
                <a:uFillTx/>
                <a:latin typeface="Times New Roman" pitchFamily="18" charset="0"/>
                <a:ea typeface="+mn-ea"/>
                <a:cs typeface="Times New Roman" pitchFamily="18" charset="0"/>
              </a:rPr>
              <a:t>Τμηματοποίηση αγορών</a:t>
            </a:r>
          </a:p>
          <a:p>
            <a:pPr marL="342900" marR="0" lvl="0" indent="-342900" defTabSz="914400" rtl="0" eaLnBrk="1" fontAlgn="base" latinLnBrk="0" hangingPunct="1">
              <a:lnSpc>
                <a:spcPct val="150000"/>
              </a:lnSpc>
              <a:spcBef>
                <a:spcPct val="20000"/>
              </a:spcBef>
              <a:spcAft>
                <a:spcPct val="0"/>
              </a:spcAft>
              <a:buClrTx/>
              <a:buSzTx/>
              <a:buFontTx/>
              <a:buChar char="•"/>
              <a:tabLst/>
              <a:defRPr/>
            </a:pPr>
            <a:r>
              <a:rPr kumimoji="0" lang="el-GR" sz="3200" i="0" u="none" strike="noStrike" kern="0" cap="none" spc="0" normalizeH="0" baseline="0" noProof="0" smtClean="0">
                <a:ln>
                  <a:noFill/>
                </a:ln>
                <a:solidFill>
                  <a:schemeClr val="tx1"/>
                </a:solidFill>
                <a:effectLst/>
                <a:uLnTx/>
                <a:uFillTx/>
                <a:latin typeface="Times New Roman" pitchFamily="18" charset="0"/>
                <a:ea typeface="+mn-ea"/>
                <a:cs typeface="Times New Roman" pitchFamily="18" charset="0"/>
              </a:rPr>
              <a:t>Στρατηγική τμηματοποίησης</a:t>
            </a:r>
            <a:endParaRPr kumimoji="0" lang="el-GR" sz="320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1"/>
          </p:nvPr>
        </p:nvSpPr>
        <p:spPr>
          <a:xfrm>
            <a:off x="304800" y="1905000"/>
            <a:ext cx="8534400" cy="4191000"/>
          </a:xfrm>
        </p:spPr>
        <p:txBody>
          <a:bodyPr/>
          <a:lstStyle/>
          <a:p>
            <a:pPr algn="ctr">
              <a:buNone/>
            </a:pPr>
            <a:r>
              <a:rPr lang="en-US" sz="3200" dirty="0" smtClean="0">
                <a:latin typeface="Times New Roman" pitchFamily="18" charset="0"/>
                <a:cs typeface="Times New Roman" pitchFamily="18" charset="0"/>
              </a:rPr>
              <a:t>H </a:t>
            </a:r>
            <a:r>
              <a:rPr lang="el-GR" sz="3200" dirty="0" smtClean="0">
                <a:solidFill>
                  <a:schemeClr val="tx1"/>
                </a:solidFill>
                <a:latin typeface="Times New Roman" pitchFamily="18" charset="0"/>
                <a:cs typeface="Times New Roman" pitchFamily="18" charset="0"/>
              </a:rPr>
              <a:t>τμηματοποίηση </a:t>
            </a:r>
            <a:r>
              <a:rPr lang="el-GR" sz="3200" dirty="0">
                <a:solidFill>
                  <a:schemeClr val="tx1"/>
                </a:solidFill>
                <a:latin typeface="Times New Roman" pitchFamily="18" charset="0"/>
                <a:cs typeface="Times New Roman" pitchFamily="18" charset="0"/>
              </a:rPr>
              <a:t>του εξειδικευμένου </a:t>
            </a:r>
            <a:r>
              <a:rPr lang="el-GR" sz="3200" dirty="0" smtClean="0">
                <a:solidFill>
                  <a:schemeClr val="tx1"/>
                </a:solidFill>
                <a:latin typeface="Times New Roman" pitchFamily="18" charset="0"/>
                <a:cs typeface="Times New Roman" pitchFamily="18" charset="0"/>
              </a:rPr>
              <a:t>μάρκετινγκ </a:t>
            </a:r>
            <a:r>
              <a:rPr lang="el-GR" sz="3200" dirty="0">
                <a:solidFill>
                  <a:schemeClr val="tx1"/>
                </a:solidFill>
                <a:latin typeface="Times New Roman" pitchFamily="18" charset="0"/>
                <a:cs typeface="Times New Roman" pitchFamily="18" charset="0"/>
              </a:rPr>
              <a:t>είναι ένα από τα τρία συστατικά της καρδιάς του σύγχρονου </a:t>
            </a:r>
            <a:r>
              <a:rPr lang="el-GR" sz="3200" dirty="0" smtClean="0">
                <a:solidFill>
                  <a:schemeClr val="tx1"/>
                </a:solidFill>
                <a:latin typeface="Times New Roman" pitchFamily="18" charset="0"/>
                <a:cs typeface="Times New Roman" pitchFamily="18" charset="0"/>
              </a:rPr>
              <a:t>μάρκετινγκ, </a:t>
            </a:r>
            <a:r>
              <a:rPr lang="el-GR" sz="3200" dirty="0">
                <a:solidFill>
                  <a:schemeClr val="tx1"/>
                </a:solidFill>
                <a:latin typeface="Times New Roman" pitchFamily="18" charset="0"/>
                <a:cs typeface="Times New Roman" pitchFamily="18" charset="0"/>
              </a:rPr>
              <a:t>ενώ τα άλλα δύο είναι η στόχευση και η </a:t>
            </a:r>
            <a:r>
              <a:rPr lang="el-GR" sz="3200" dirty="0" err="1" smtClean="0">
                <a:solidFill>
                  <a:schemeClr val="tx1"/>
                </a:solidFill>
                <a:latin typeface="Times New Roman" pitchFamily="18" charset="0"/>
                <a:cs typeface="Times New Roman" pitchFamily="18" charset="0"/>
              </a:rPr>
              <a:t>χωροθέτηση</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04800"/>
            <a:ext cx="8839200" cy="990600"/>
          </a:xfrm>
        </p:spPr>
        <p:txBody>
          <a:bodyPr/>
          <a:lstStyle/>
          <a:p>
            <a:r>
              <a:rPr lang="el-GR" sz="3200" b="1" dirty="0">
                <a:solidFill>
                  <a:schemeClr val="bg1"/>
                </a:solidFill>
                <a:latin typeface="Times New Roman" pitchFamily="18" charset="0"/>
                <a:cs typeface="Times New Roman" pitchFamily="18" charset="0"/>
              </a:rPr>
              <a:t>Η καρδιά του σύγχρονου </a:t>
            </a:r>
            <a:r>
              <a:rPr lang="el-GR" sz="3200" b="1" dirty="0" smtClean="0">
                <a:solidFill>
                  <a:schemeClr val="bg1"/>
                </a:solidFill>
                <a:latin typeface="Times New Roman" pitchFamily="18" charset="0"/>
                <a:cs typeface="Times New Roman" pitchFamily="18" charset="0"/>
              </a:rPr>
              <a:t>μάρκετινγκ</a:t>
            </a:r>
            <a:r>
              <a:rPr lang="el-GR" sz="3200" b="1" dirty="0">
                <a:solidFill>
                  <a:schemeClr val="bg1"/>
                </a:solidFill>
                <a:latin typeface="Times New Roman" pitchFamily="18" charset="0"/>
                <a:cs typeface="Times New Roman" pitchFamily="18" charset="0"/>
              </a:rPr>
              <a:t/>
            </a:r>
            <a:br>
              <a:rPr lang="el-GR" sz="3200" b="1" dirty="0">
                <a:solidFill>
                  <a:schemeClr val="bg1"/>
                </a:solidFill>
                <a:latin typeface="Times New Roman" pitchFamily="18" charset="0"/>
                <a:cs typeface="Times New Roman" pitchFamily="18" charset="0"/>
              </a:rPr>
            </a:br>
            <a:endParaRPr lang="el-GR" sz="3200" b="1" dirty="0">
              <a:solidFill>
                <a:schemeClr val="bg1"/>
              </a:solidFill>
              <a:latin typeface="Times New Roman" pitchFamily="18" charset="0"/>
              <a:cs typeface="Times New Roman" pitchFamily="18" charset="0"/>
            </a:endParaRPr>
          </a:p>
        </p:txBody>
      </p:sp>
      <p:graphicFrame>
        <p:nvGraphicFramePr>
          <p:cNvPr id="4" name="3 - Θέση περιεχομένου"/>
          <p:cNvGraphicFramePr>
            <a:graphicFrameLocks noGrp="1"/>
          </p:cNvGraphicFramePr>
          <p:nvPr>
            <p:ph idx="1"/>
          </p:nvPr>
        </p:nvGraphicFramePr>
        <p:xfrm>
          <a:off x="381000" y="1219200"/>
          <a:ext cx="8534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Τρόποι μέτρησης της ζήτησης</a:t>
            </a:r>
            <a:endParaRPr lang="el-GR" sz="3200" b="1" dirty="0">
              <a:solidFill>
                <a:schemeClr val="bg1"/>
              </a:solidFill>
              <a:latin typeface="Times New Roman" pitchFamily="18" charset="0"/>
              <a:cs typeface="Times New Roman" pitchFamily="18" charset="0"/>
            </a:endParaRPr>
          </a:p>
        </p:txBody>
      </p:sp>
      <p:pic>
        <p:nvPicPr>
          <p:cNvPr id="4" name="3 - Θέση περιεχομένου" descr="140tr"/>
          <p:cNvPicPr>
            <a:picLocks noGrp="1"/>
          </p:cNvPicPr>
          <p:nvPr>
            <p:ph idx="1"/>
          </p:nvPr>
        </p:nvPicPr>
        <p:blipFill>
          <a:blip r:embed="rId2" cstate="print"/>
          <a:srcRect/>
          <a:stretch>
            <a:fillRect/>
          </a:stretch>
        </p:blipFill>
        <p:spPr bwMode="auto">
          <a:xfrm>
            <a:off x="914400" y="1371600"/>
            <a:ext cx="7162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9200" cy="990600"/>
          </a:xfrm>
        </p:spPr>
        <p:txBody>
          <a:bodyPr/>
          <a:lstStyle/>
          <a:p>
            <a:r>
              <a:rPr lang="el-GR" sz="3200" b="1" dirty="0" smtClean="0">
                <a:solidFill>
                  <a:schemeClr val="bg1"/>
                </a:solidFill>
                <a:latin typeface="Times New Roman" pitchFamily="18" charset="0"/>
                <a:cs typeface="Times New Roman" pitchFamily="18" charset="0"/>
              </a:rPr>
              <a:t>Αγοραία ζήτηση προϊόντος</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905000"/>
            <a:ext cx="8534400" cy="3429000"/>
          </a:xfrm>
        </p:spPr>
        <p:txBody>
          <a:bodyPr/>
          <a:lstStyle/>
          <a:p>
            <a:pPr algn="ctr">
              <a:buNone/>
            </a:pPr>
            <a:r>
              <a:rPr lang="el-GR" sz="3200" b="1" dirty="0">
                <a:solidFill>
                  <a:schemeClr val="tx1"/>
                </a:solidFill>
                <a:latin typeface="Times New Roman" pitchFamily="18" charset="0"/>
                <a:cs typeface="Times New Roman" pitchFamily="18" charset="0"/>
              </a:rPr>
              <a:t>Αγοραία ζήτηση ενός προϊόντος </a:t>
            </a:r>
            <a:r>
              <a:rPr lang="el-GR" sz="3200" dirty="0">
                <a:solidFill>
                  <a:schemeClr val="tx1"/>
                </a:solidFill>
                <a:latin typeface="Times New Roman" pitchFamily="18" charset="0"/>
                <a:cs typeface="Times New Roman" pitchFamily="18" charset="0"/>
              </a:rPr>
              <a:t>είναι ο συνολικός </a:t>
            </a:r>
            <a:r>
              <a:rPr lang="el-GR" sz="3200" dirty="0" smtClean="0">
                <a:solidFill>
                  <a:schemeClr val="tx1"/>
                </a:solidFill>
                <a:latin typeface="Times New Roman" pitchFamily="18" charset="0"/>
                <a:cs typeface="Times New Roman" pitchFamily="18" charset="0"/>
              </a:rPr>
              <a:t>όγκος </a:t>
            </a:r>
            <a:r>
              <a:rPr lang="el-GR" sz="3200" dirty="0">
                <a:solidFill>
                  <a:schemeClr val="tx1"/>
                </a:solidFill>
                <a:latin typeface="Times New Roman" pitchFamily="18" charset="0"/>
                <a:cs typeface="Times New Roman" pitchFamily="18" charset="0"/>
              </a:rPr>
              <a:t>που μπορεί να αγοραστεί από συγκεκριμένους ανθρώπους ή συγκεκριμένες ομάδες ανθρώπων, σε συγκεκριμένη γεωγραφική περιοχή, σε συγκεκριμένη χρονική περίοδο, σ’ ένα συγκεκριμένο πλαίσιο </a:t>
            </a:r>
            <a:r>
              <a:rPr lang="el-GR" sz="3200" dirty="0" smtClean="0">
                <a:solidFill>
                  <a:schemeClr val="tx1"/>
                </a:solidFill>
                <a:latin typeface="Times New Roman" pitchFamily="18" charset="0"/>
                <a:cs typeface="Times New Roman" pitchFamily="18" charset="0"/>
              </a:rPr>
              <a:t>μάρκετινγκ </a:t>
            </a:r>
            <a:endParaRPr lang="el-GR" sz="3200" dirty="0">
              <a:solidFill>
                <a:schemeClr val="tx1"/>
              </a:solidFill>
              <a:latin typeface="Times New Roman" pitchFamily="18" charset="0"/>
              <a:cs typeface="Times New Roman" pitchFamily="18" charset="0"/>
            </a:endParaRPr>
          </a:p>
          <a:p>
            <a:pPr algn="ctr">
              <a:lnSpc>
                <a:spcPct val="150000"/>
              </a:lnSpc>
            </a:pP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ΖΗΤΗΣΗ ΕΤΑΙΡΙΑΣ </a:t>
            </a:r>
            <a:endParaRPr lang="el-GR" sz="3200" dirty="0">
              <a:solidFill>
                <a:schemeClr val="bg1"/>
              </a:solidFill>
              <a:latin typeface="Times New Roman" pitchFamily="18" charset="0"/>
              <a:cs typeface="Times New Roman" pitchFamily="18" charset="0"/>
            </a:endParaRPr>
          </a:p>
        </p:txBody>
      </p:sp>
      <p:sp>
        <p:nvSpPr>
          <p:cNvPr id="8"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Ζήτηση εταιρίας </a:t>
            </a:r>
            <a:endParaRPr kumimoji="0" lang="el-GR" sz="32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10" name="2 - Θέση περιεχομένου"/>
          <p:cNvSpPr>
            <a:spLocks noGrp="1"/>
          </p:cNvSpPr>
          <p:nvPr>
            <p:ph idx="1"/>
          </p:nvPr>
        </p:nvSpPr>
        <p:spPr>
          <a:xfrm>
            <a:off x="304800" y="1295400"/>
            <a:ext cx="8534400" cy="2438400"/>
          </a:xfrm>
        </p:spPr>
        <p:txBody>
          <a:bodyPr/>
          <a:lstStyle/>
          <a:p>
            <a:pPr algn="ctr">
              <a:buNone/>
            </a:pPr>
            <a:r>
              <a:rPr lang="el-GR" sz="2800" i="1" u="sng" dirty="0">
                <a:solidFill>
                  <a:schemeClr val="tx1"/>
                </a:solidFill>
                <a:latin typeface="Times New Roman" pitchFamily="18" charset="0"/>
                <a:cs typeface="Times New Roman" pitchFamily="18" charset="0"/>
              </a:rPr>
              <a:t>Είναι το μερίδιο αγοράς ζήτησης που ανήκει στην </a:t>
            </a:r>
            <a:r>
              <a:rPr lang="el-GR" sz="2800" i="1" u="sng" dirty="0" smtClean="0">
                <a:solidFill>
                  <a:schemeClr val="tx1"/>
                </a:solidFill>
                <a:latin typeface="Times New Roman" pitchFamily="18" charset="0"/>
                <a:cs typeface="Times New Roman" pitchFamily="18" charset="0"/>
              </a:rPr>
              <a:t>εταιρία </a:t>
            </a:r>
            <a:endParaRPr lang="el-GR" sz="2800" i="1" u="sng" dirty="0">
              <a:solidFill>
                <a:schemeClr val="tx1"/>
              </a:solidFill>
              <a:latin typeface="Times New Roman" pitchFamily="18" charset="0"/>
              <a:cs typeface="Times New Roman" pitchFamily="18" charset="0"/>
            </a:endParaRPr>
          </a:p>
          <a:p>
            <a:pPr marL="0" indent="0" algn="ctr">
              <a:buNone/>
            </a:pPr>
            <a:r>
              <a:rPr lang="el-GR" sz="2800" dirty="0">
                <a:solidFill>
                  <a:schemeClr val="tx1"/>
                </a:solidFill>
                <a:latin typeface="Times New Roman" pitchFamily="18" charset="0"/>
                <a:cs typeface="Times New Roman" pitchFamily="18" charset="0"/>
              </a:rPr>
              <a:t>Τα μερίδια </a:t>
            </a:r>
            <a:r>
              <a:rPr lang="el-GR" sz="2800" dirty="0" smtClean="0">
                <a:solidFill>
                  <a:schemeClr val="tx1"/>
                </a:solidFill>
                <a:latin typeface="Times New Roman" pitchFamily="18" charset="0"/>
                <a:cs typeface="Times New Roman" pitchFamily="18" charset="0"/>
              </a:rPr>
              <a:t>αγοράς</a:t>
            </a:r>
            <a:r>
              <a:rPr lang="en-US" sz="2800" dirty="0" smtClean="0">
                <a:latin typeface="Times New Roman" pitchFamily="18" charset="0"/>
                <a:cs typeface="Times New Roman" pitchFamily="18" charset="0"/>
              </a:rPr>
              <a:t> </a:t>
            </a:r>
            <a:r>
              <a:rPr lang="el-GR" sz="2800" dirty="0" smtClean="0">
                <a:solidFill>
                  <a:schemeClr val="tx1"/>
                </a:solidFill>
                <a:latin typeface="Times New Roman" pitchFamily="18" charset="0"/>
                <a:cs typeface="Times New Roman" pitchFamily="18" charset="0"/>
              </a:rPr>
              <a:t>είναι </a:t>
            </a:r>
            <a:r>
              <a:rPr lang="el-GR" sz="2800" dirty="0">
                <a:solidFill>
                  <a:schemeClr val="tx1"/>
                </a:solidFill>
                <a:latin typeface="Times New Roman" pitchFamily="18" charset="0"/>
                <a:cs typeface="Times New Roman" pitchFamily="18" charset="0"/>
              </a:rPr>
              <a:t>ανάλογα με τα μερίδια προσπάθειας </a:t>
            </a:r>
            <a:r>
              <a:rPr lang="el-GR" sz="2800" dirty="0" smtClean="0">
                <a:solidFill>
                  <a:schemeClr val="tx1"/>
                </a:solidFill>
                <a:latin typeface="Times New Roman" pitchFamily="18" charset="0"/>
                <a:cs typeface="Times New Roman" pitchFamily="18" charset="0"/>
              </a:rPr>
              <a:t>μάρκετινγκ </a:t>
            </a:r>
            <a:endParaRPr lang="en-US" sz="2800" dirty="0" smtClean="0">
              <a:solidFill>
                <a:schemeClr val="tx1"/>
              </a:solidFill>
              <a:latin typeface="Times New Roman" pitchFamily="18" charset="0"/>
              <a:cs typeface="Times New Roman" pitchFamily="18" charset="0"/>
            </a:endParaRPr>
          </a:p>
          <a:p>
            <a:pPr marL="0" indent="0" algn="just">
              <a:buNone/>
            </a:pPr>
            <a:endParaRPr lang="en-US" dirty="0" smtClean="0">
              <a:solidFill>
                <a:schemeClr val="tx1"/>
              </a:solidFill>
              <a:latin typeface="Times New Roman" pitchFamily="18" charset="0"/>
              <a:cs typeface="Times New Roman" pitchFamily="18" charset="0"/>
            </a:endParaRPr>
          </a:p>
          <a:p>
            <a:pPr marL="0" indent="0" algn="just">
              <a:buNone/>
            </a:pPr>
            <a:endParaRPr lang="el-GR" dirty="0">
              <a:latin typeface="Times New Roman" pitchFamily="18" charset="0"/>
              <a:cs typeface="Times New Roman" pitchFamily="18" charset="0"/>
            </a:endParaRPr>
          </a:p>
        </p:txBody>
      </p:sp>
      <p:sp>
        <p:nvSpPr>
          <p:cNvPr id="12" name="Text Box 7"/>
          <p:cNvSpPr txBox="1">
            <a:spLocks noChangeArrowheads="1"/>
          </p:cNvSpPr>
          <p:nvPr/>
        </p:nvSpPr>
        <p:spPr bwMode="auto">
          <a:xfrm>
            <a:off x="3429000" y="3048000"/>
            <a:ext cx="3505200" cy="1066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rPr>
              <a:t>Q</a:t>
            </a:r>
            <a:r>
              <a:rPr kumimoji="0" lang="el-GR" sz="1600" b="0" i="0" u="none" strike="noStrike" cap="none" normalizeH="0" baseline="-25000" dirty="0" err="1" smtClean="0">
                <a:ln>
                  <a:noFill/>
                </a:ln>
                <a:solidFill>
                  <a:schemeClr val="tx1"/>
                </a:solidFill>
                <a:effectLst/>
                <a:latin typeface="Calibri" pitchFamily="34" charset="0"/>
              </a:rPr>
              <a:t>i</a:t>
            </a:r>
            <a:r>
              <a:rPr kumimoji="0" lang="el-GR" sz="1600" b="0" i="0" u="none" strike="noStrike" cap="none" normalizeH="0" baseline="0" dirty="0" smtClean="0">
                <a:ln>
                  <a:noFill/>
                </a:ln>
                <a:solidFill>
                  <a:schemeClr val="tx1"/>
                </a:solidFill>
                <a:effectLst/>
                <a:latin typeface="Calibri" pitchFamily="34" charset="0"/>
              </a:rPr>
              <a:t>= η ζήτηση της εταιρ</a:t>
            </a:r>
            <a:r>
              <a:rPr lang="el-GR" sz="1600" dirty="0" smtClean="0">
                <a:latin typeface="Calibri" pitchFamily="34" charset="0"/>
              </a:rPr>
              <a:t>ε</a:t>
            </a:r>
            <a:r>
              <a:rPr kumimoji="0" lang="el-GR" sz="1600" b="0" i="0" u="none" strike="noStrike" cap="none" normalizeH="0" baseline="0" dirty="0" smtClean="0">
                <a:ln>
                  <a:noFill/>
                </a:ln>
                <a:solidFill>
                  <a:schemeClr val="tx1"/>
                </a:solidFill>
                <a:effectLst/>
                <a:latin typeface="Calibri" pitchFamily="34" charset="0"/>
              </a:rPr>
              <a:t>ίας</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rPr>
              <a:t>S</a:t>
            </a:r>
            <a:r>
              <a:rPr kumimoji="0" lang="el-GR" sz="1600" b="0" i="0" u="none" strike="noStrike" cap="none" normalizeH="0" baseline="-25000" dirty="0" err="1" smtClean="0">
                <a:ln>
                  <a:noFill/>
                </a:ln>
                <a:solidFill>
                  <a:schemeClr val="tx1"/>
                </a:solidFill>
                <a:effectLst/>
                <a:latin typeface="Calibri" pitchFamily="34" charset="0"/>
              </a:rPr>
              <a:t>i</a:t>
            </a:r>
            <a:r>
              <a:rPr kumimoji="0" lang="el-GR" sz="1600" b="0" i="0" u="none" strike="noStrike" cap="none" normalizeH="0" baseline="-25000" dirty="0" smtClean="0">
                <a:ln>
                  <a:noFill/>
                </a:ln>
                <a:solidFill>
                  <a:schemeClr val="tx1"/>
                </a:solidFill>
                <a:effectLst/>
                <a:latin typeface="Calibri" pitchFamily="34" charset="0"/>
              </a:rPr>
              <a:t> </a:t>
            </a:r>
            <a:r>
              <a:rPr kumimoji="0" lang="el-GR" sz="1600" b="0" i="0" u="none" strike="noStrike" cap="none" normalizeH="0" baseline="0" dirty="0" smtClean="0">
                <a:ln>
                  <a:noFill/>
                </a:ln>
                <a:solidFill>
                  <a:schemeClr val="tx1"/>
                </a:solidFill>
                <a:effectLst/>
                <a:latin typeface="Calibri" pitchFamily="34" charset="0"/>
              </a:rPr>
              <a:t>= το μερίδιο αγοράς της εταιρείας</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rPr>
              <a:t>Q= η συνολική αγοραία ζήτηση</a:t>
            </a:r>
            <a:endParaRPr kumimoji="0" lang="el-GR" sz="1600" b="0" i="0" u="none" strike="noStrike" cap="none" normalizeH="0" baseline="0" dirty="0" smtClean="0">
              <a:ln>
                <a:noFill/>
              </a:ln>
              <a:solidFill>
                <a:schemeClr val="tx1"/>
              </a:solidFill>
              <a:effectLst/>
              <a:latin typeface="Arial" pitchFamily="34" charset="0"/>
            </a:endParaRPr>
          </a:p>
        </p:txBody>
      </p:sp>
      <p:graphicFrame>
        <p:nvGraphicFramePr>
          <p:cNvPr id="13" name="Object 8"/>
          <p:cNvGraphicFramePr>
            <a:graphicFrameLocks noChangeAspect="1"/>
          </p:cNvGraphicFramePr>
          <p:nvPr/>
        </p:nvGraphicFramePr>
        <p:xfrm>
          <a:off x="1066800" y="4495800"/>
          <a:ext cx="1828800" cy="1081088"/>
        </p:xfrm>
        <a:graphic>
          <a:graphicData uri="http://schemas.openxmlformats.org/presentationml/2006/ole">
            <p:oleObj spid="_x0000_s4100" name="Εξίσωση" r:id="rId3" imgW="634680" imgH="431640" progId="Equation.3">
              <p:embed/>
            </p:oleObj>
          </a:graphicData>
        </a:graphic>
      </p:graphicFrame>
      <p:sp>
        <p:nvSpPr>
          <p:cNvPr id="14" name="13 - Ορθογώνιο"/>
          <p:cNvSpPr/>
          <p:nvPr/>
        </p:nvSpPr>
        <p:spPr>
          <a:xfrm>
            <a:off x="3352800" y="4812268"/>
            <a:ext cx="4750978" cy="369332"/>
          </a:xfrm>
          <a:prstGeom prst="rect">
            <a:avLst/>
          </a:prstGeom>
        </p:spPr>
        <p:txBody>
          <a:bodyPr wrap="square">
            <a:spAutoFit/>
          </a:bodyPr>
          <a:lstStyle/>
          <a:p>
            <a:r>
              <a:rPr lang="el-GR" dirty="0" err="1"/>
              <a:t>Μ</a:t>
            </a:r>
            <a:r>
              <a:rPr lang="el-GR" baseline="-25000" dirty="0" err="1"/>
              <a:t>i</a:t>
            </a:r>
            <a:r>
              <a:rPr lang="el-GR" baseline="-25000" dirty="0"/>
              <a:t> </a:t>
            </a:r>
            <a:r>
              <a:rPr lang="el-GR" dirty="0"/>
              <a:t>= προσπάθεια </a:t>
            </a:r>
            <a:r>
              <a:rPr lang="el-GR" dirty="0" smtClean="0"/>
              <a:t>μάρκετινγκ </a:t>
            </a:r>
            <a:r>
              <a:rPr lang="el-GR" dirty="0"/>
              <a:t>της </a:t>
            </a:r>
            <a:r>
              <a:rPr lang="el-GR" dirty="0" smtClean="0"/>
              <a:t>εταιρείας </a:t>
            </a:r>
            <a:r>
              <a:rPr lang="el-GR" dirty="0"/>
              <a:t>i</a:t>
            </a:r>
          </a:p>
        </p:txBody>
      </p:sp>
      <p:graphicFrame>
        <p:nvGraphicFramePr>
          <p:cNvPr id="15" name="Object 9"/>
          <p:cNvGraphicFramePr>
            <a:graphicFrameLocks noChangeAspect="1"/>
          </p:cNvGraphicFramePr>
          <p:nvPr/>
        </p:nvGraphicFramePr>
        <p:xfrm>
          <a:off x="990600" y="3124200"/>
          <a:ext cx="1676400" cy="838200"/>
        </p:xfrm>
        <a:graphic>
          <a:graphicData uri="http://schemas.openxmlformats.org/presentationml/2006/ole">
            <p:oleObj spid="_x0000_s4101" name="Εξίσωση" r:id="rId4" imgW="571320" imgH="2286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1000" y="1524000"/>
            <a:ext cx="8534400" cy="2133600"/>
          </a:xfrm>
        </p:spPr>
        <p:txBody>
          <a:bodyPr/>
          <a:lstStyle/>
          <a:p>
            <a:pPr marL="0" indent="0" algn="ctr">
              <a:buNone/>
            </a:pPr>
            <a:r>
              <a:rPr lang="en-US" sz="2800" dirty="0" smtClean="0">
                <a:latin typeface="Times New Roman" pitchFamily="18" charset="0"/>
                <a:cs typeface="Times New Roman" pitchFamily="18" charset="0"/>
              </a:rPr>
              <a:t>E</a:t>
            </a:r>
            <a:r>
              <a:rPr lang="el-GR" sz="2800" dirty="0" err="1" smtClean="0">
                <a:solidFill>
                  <a:schemeClr val="tx1"/>
                </a:solidFill>
                <a:latin typeface="Times New Roman" pitchFamily="18" charset="0"/>
                <a:cs typeface="Times New Roman" pitchFamily="18" charset="0"/>
              </a:rPr>
              <a:t>πειδή</a:t>
            </a:r>
            <a:r>
              <a:rPr lang="el-GR" sz="2800" dirty="0" smtClean="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όμως η αποτελεσματικότητα των δαπανημένων χρημάτων για το </a:t>
            </a:r>
            <a:r>
              <a:rPr lang="el-GR" sz="2800" dirty="0" smtClean="0">
                <a:solidFill>
                  <a:schemeClr val="tx1"/>
                </a:solidFill>
                <a:latin typeface="Times New Roman" pitchFamily="18" charset="0"/>
                <a:cs typeface="Times New Roman" pitchFamily="18" charset="0"/>
              </a:rPr>
              <a:t>μάρκετινγκ </a:t>
            </a:r>
            <a:r>
              <a:rPr lang="el-GR" sz="2800" dirty="0">
                <a:solidFill>
                  <a:schemeClr val="tx1"/>
                </a:solidFill>
                <a:latin typeface="Times New Roman" pitchFamily="18" charset="0"/>
                <a:cs typeface="Times New Roman" pitchFamily="18" charset="0"/>
              </a:rPr>
              <a:t>διαφέρει από </a:t>
            </a:r>
            <a:r>
              <a:rPr lang="el-GR" sz="2800" dirty="0" smtClean="0">
                <a:solidFill>
                  <a:schemeClr val="tx1"/>
                </a:solidFill>
                <a:latin typeface="Times New Roman" pitchFamily="18" charset="0"/>
                <a:cs typeface="Times New Roman" pitchFamily="18" charset="0"/>
              </a:rPr>
              <a:t>εταιρεία </a:t>
            </a:r>
            <a:r>
              <a:rPr lang="el-GR" sz="2800" dirty="0">
                <a:solidFill>
                  <a:schemeClr val="tx1"/>
                </a:solidFill>
                <a:latin typeface="Times New Roman" pitchFamily="18" charset="0"/>
                <a:cs typeface="Times New Roman" pitchFamily="18" charset="0"/>
              </a:rPr>
              <a:t>σε </a:t>
            </a:r>
            <a:r>
              <a:rPr lang="el-GR" sz="2800" dirty="0" smtClean="0">
                <a:solidFill>
                  <a:schemeClr val="tx1"/>
                </a:solidFill>
                <a:latin typeface="Times New Roman" pitchFamily="18" charset="0"/>
                <a:cs typeface="Times New Roman" pitchFamily="18" charset="0"/>
              </a:rPr>
              <a:t>εταιρεία </a:t>
            </a:r>
            <a:r>
              <a:rPr lang="el-GR" sz="2800" dirty="0">
                <a:solidFill>
                  <a:schemeClr val="tx1"/>
                </a:solidFill>
                <a:latin typeface="Times New Roman" pitchFamily="18" charset="0"/>
                <a:cs typeface="Times New Roman" pitchFamily="18" charset="0"/>
              </a:rPr>
              <a:t>η προηγούμενη εξίσωση γίνεται:</a:t>
            </a:r>
          </a:p>
          <a:p>
            <a:pPr algn="ctr"/>
            <a:endParaRPr lang="el-GR" dirty="0">
              <a:latin typeface="Times New Roman" pitchFamily="18" charset="0"/>
              <a:cs typeface="Times New Roman" pitchFamily="18" charset="0"/>
            </a:endParaRPr>
          </a:p>
        </p:txBody>
      </p:sp>
      <p:graphicFrame>
        <p:nvGraphicFramePr>
          <p:cNvPr id="199682" name="Object 2"/>
          <p:cNvGraphicFramePr>
            <a:graphicFrameLocks noChangeAspect="1"/>
          </p:cNvGraphicFramePr>
          <p:nvPr/>
        </p:nvGraphicFramePr>
        <p:xfrm>
          <a:off x="1143000" y="3810000"/>
          <a:ext cx="2590800" cy="1295400"/>
        </p:xfrm>
        <a:graphic>
          <a:graphicData uri="http://schemas.openxmlformats.org/presentationml/2006/ole">
            <p:oleObj spid="_x0000_s5122" name="Εξίσωση" r:id="rId3" imgW="736560" imgH="431640" progId="Equation.3">
              <p:embed/>
            </p:oleObj>
          </a:graphicData>
        </a:graphic>
      </p:graphicFrame>
      <p:sp>
        <p:nvSpPr>
          <p:cNvPr id="199683" name="Text Box 3"/>
          <p:cNvSpPr txBox="1">
            <a:spLocks noChangeArrowheads="1"/>
          </p:cNvSpPr>
          <p:nvPr/>
        </p:nvSpPr>
        <p:spPr bwMode="auto">
          <a:xfrm>
            <a:off x="4114800" y="3657600"/>
            <a:ext cx="4495800" cy="16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rPr>
              <a:t>α</a:t>
            </a:r>
            <a:r>
              <a:rPr kumimoji="0" lang="el-GR" sz="1600" b="0" i="0" u="none" strike="noStrike" cap="none" normalizeH="0" baseline="-25000" dirty="0" err="1" smtClean="0">
                <a:ln>
                  <a:noFill/>
                </a:ln>
                <a:solidFill>
                  <a:schemeClr val="tx1"/>
                </a:solidFill>
                <a:effectLst/>
                <a:latin typeface="Calibri" pitchFamily="34" charset="0"/>
              </a:rPr>
              <a:t>i</a:t>
            </a:r>
            <a:r>
              <a:rPr kumimoji="0" lang="el-GR" sz="1600" b="0" i="0" u="none" strike="noStrike" cap="none" normalizeH="0" baseline="0" dirty="0" smtClean="0">
                <a:ln>
                  <a:noFill/>
                </a:ln>
                <a:solidFill>
                  <a:schemeClr val="tx1"/>
                </a:solidFill>
                <a:effectLst/>
                <a:latin typeface="Calibri" pitchFamily="34" charset="0"/>
              </a:rPr>
              <a:t> = η αποτελεσματικότητα στο μάρκετινγκ ενός Ευρώ που δαπανά η εταιρεία i (με α=1 για μέγιστη αποτελεσματικότητα)</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rPr>
              <a:t>α</a:t>
            </a:r>
            <a:r>
              <a:rPr kumimoji="0" lang="el-GR" sz="1600" b="0" i="0" u="none" strike="noStrike" cap="none" normalizeH="0" baseline="-25000" dirty="0" err="1" smtClean="0">
                <a:ln>
                  <a:noFill/>
                </a:ln>
                <a:solidFill>
                  <a:schemeClr val="tx1"/>
                </a:solidFill>
                <a:effectLst/>
                <a:latin typeface="Calibri" pitchFamily="34" charset="0"/>
              </a:rPr>
              <a:t>i</a:t>
            </a:r>
            <a:r>
              <a:rPr kumimoji="0" lang="el-GR" sz="1600" b="0" i="0" u="none" strike="noStrike" cap="none" normalizeH="0" baseline="0" dirty="0" err="1" smtClean="0">
                <a:ln>
                  <a:noFill/>
                </a:ln>
                <a:solidFill>
                  <a:schemeClr val="tx1"/>
                </a:solidFill>
                <a:effectLst/>
                <a:latin typeface="Calibri" pitchFamily="34" charset="0"/>
              </a:rPr>
              <a:t>M</a:t>
            </a:r>
            <a:r>
              <a:rPr kumimoji="0" lang="el-GR" sz="1600" b="0" i="0" u="none" strike="noStrike" cap="none" normalizeH="0" baseline="-25000" dirty="0" err="1" smtClean="0">
                <a:ln>
                  <a:noFill/>
                </a:ln>
                <a:solidFill>
                  <a:schemeClr val="tx1"/>
                </a:solidFill>
                <a:effectLst/>
                <a:latin typeface="Calibri" pitchFamily="34" charset="0"/>
              </a:rPr>
              <a:t>i</a:t>
            </a:r>
            <a:r>
              <a:rPr kumimoji="0" lang="el-GR" sz="1600" b="0" i="0" u="none" strike="noStrike" cap="none" normalizeH="0" baseline="0" dirty="0" smtClean="0">
                <a:ln>
                  <a:noFill/>
                </a:ln>
                <a:solidFill>
                  <a:schemeClr val="tx1"/>
                </a:solidFill>
                <a:effectLst/>
                <a:latin typeface="Calibri" pitchFamily="34" charset="0"/>
              </a:rPr>
              <a:t>= η αποτελεσματικότητα προσπάθεια μάρκετινγκ της εταιρείας i </a:t>
            </a:r>
            <a:endParaRPr kumimoji="0" lang="el-GR"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template">
  <a:themeElements>
    <a:clrScheme name="">
      <a:dk1>
        <a:srgbClr val="333333"/>
      </a:dk1>
      <a:lt1>
        <a:srgbClr val="FFFFFF"/>
      </a:lt1>
      <a:dk2>
        <a:srgbClr val="333333"/>
      </a:dk2>
      <a:lt2>
        <a:srgbClr val="1F1F1F"/>
      </a:lt2>
      <a:accent1>
        <a:srgbClr val="434453"/>
      </a:accent1>
      <a:accent2>
        <a:srgbClr val="60616C"/>
      </a:accent2>
      <a:accent3>
        <a:srgbClr val="FFFFFF"/>
      </a:accent3>
      <a:accent4>
        <a:srgbClr val="2A2A2A"/>
      </a:accent4>
      <a:accent5>
        <a:srgbClr val="B0B0B3"/>
      </a:accent5>
      <a:accent6>
        <a:srgbClr val="565761"/>
      </a:accent6>
      <a:hlink>
        <a:srgbClr val="9D9D9D"/>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12340</TotalTime>
  <Words>1083</Words>
  <Application>Microsoft Office PowerPoint</Application>
  <PresentationFormat>Προβολή στην οθόνη (4:3)</PresentationFormat>
  <Paragraphs>153</Paragraphs>
  <Slides>29</Slides>
  <Notes>1</Notes>
  <HiddenSlides>0</HiddenSlides>
  <MMClips>0</MMClips>
  <ScaleCrop>false</ScaleCrop>
  <HeadingPairs>
    <vt:vector size="6" baseType="variant">
      <vt:variant>
        <vt:lpstr>Θέμα</vt:lpstr>
      </vt:variant>
      <vt:variant>
        <vt:i4>4</vt:i4>
      </vt:variant>
      <vt:variant>
        <vt:lpstr>Ενσωματωμένοι διακομιστές OLE</vt:lpstr>
      </vt:variant>
      <vt:variant>
        <vt:i4>2</vt:i4>
      </vt:variant>
      <vt:variant>
        <vt:lpstr>Τίτλοι διαφανειών</vt:lpstr>
      </vt:variant>
      <vt:variant>
        <vt:i4>29</vt:i4>
      </vt:variant>
    </vt:vector>
  </HeadingPairs>
  <TitlesOfParts>
    <vt:vector size="35" baseType="lpstr">
      <vt:lpstr>Default Design</vt:lpstr>
      <vt:lpstr>1_Custom Design</vt:lpstr>
      <vt:lpstr>2_Custom Design</vt:lpstr>
      <vt:lpstr>powerpoint-template</vt:lpstr>
      <vt:lpstr>Εξίσωση</vt:lpstr>
      <vt:lpstr>Έγγραφο</vt:lpstr>
      <vt:lpstr>Διαφάνεια 1</vt:lpstr>
      <vt:lpstr>Κεφάλαιο 6   ΤΜΗΜΑΤΟΠΟΙΗΣΗ ΑΓΟΡΑΣ </vt:lpstr>
      <vt:lpstr> Τμηματοποίηση αγοράς   </vt:lpstr>
      <vt:lpstr>Διαφάνεια 4</vt:lpstr>
      <vt:lpstr>Η καρδιά του σύγχρονου μάρκετινγκ </vt:lpstr>
      <vt:lpstr>Τρόποι μέτρησης της ζήτησης</vt:lpstr>
      <vt:lpstr>Αγοραία ζήτηση προϊόντος</vt:lpstr>
      <vt:lpstr>ΖΗΤΗΣΗ ΕΤΑΙΡΙΑΣ </vt:lpstr>
      <vt:lpstr>Διαφάνεια 9</vt:lpstr>
      <vt:lpstr>Διαφάνεια 10</vt:lpstr>
      <vt:lpstr>Δυναμικό των περιφερειακών αγορών</vt:lpstr>
      <vt:lpstr>Μέθοδος πρόβλεψης της μελλοντικής  ζήτησης</vt:lpstr>
      <vt:lpstr>Ανάλυση χρονολογικών σειρών</vt:lpstr>
      <vt:lpstr> Επίπεδα τμηματοποίησης </vt:lpstr>
      <vt:lpstr>ΜΑΖΙΚΟ μάρκετινγκ  </vt:lpstr>
      <vt:lpstr>ΜARKETING ΤΜΗΜΑΤΟΣ </vt:lpstr>
      <vt:lpstr> Μικρομάρκετινγκ  </vt:lpstr>
      <vt:lpstr>Τμηματοποίηση αγορών </vt:lpstr>
      <vt:lpstr>Μεγάλες αγορές μπορούν να διαιρεθούν σε μικρότερα τμήματα με βάση τα εξής χαρακτηριστικά:</vt:lpstr>
      <vt:lpstr>Γεωγραφικά χαρακτηριστικά </vt:lpstr>
      <vt:lpstr> </vt:lpstr>
      <vt:lpstr>  Τμηματοποίηση αγοράς σε συνάρτηση  με την ηλικία και το εισόδημα   </vt:lpstr>
      <vt:lpstr>   Ψυχογραφικά χαρακτηριστικά  </vt:lpstr>
      <vt:lpstr>Χαρακτηριστικά συμπεριφοράς</vt:lpstr>
      <vt:lpstr>ΠΙΣΤΗ ΣΤΟ ΠΡΟΪΟΝ</vt:lpstr>
      <vt:lpstr>ΤΜΗΜΑΤΟΠΟΙΗΣΗ ΚΑΤΑΝΑΛΩΤΩΝ  </vt:lpstr>
      <vt:lpstr>Προτιμήσεις καταναλωτών</vt:lpstr>
      <vt:lpstr>Στρατηγική τμηματοποίησης  </vt:lpstr>
      <vt:lpstr>Διαφάνεια 29</vt:lpstr>
    </vt:vector>
  </TitlesOfParts>
  <Company>eclipsed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eclipse</dc:creator>
  <cp:lastModifiedBy>ADMIN</cp:lastModifiedBy>
  <cp:revision>327</cp:revision>
  <dcterms:created xsi:type="dcterms:W3CDTF">2008-06-20T19:53:10Z</dcterms:created>
  <dcterms:modified xsi:type="dcterms:W3CDTF">2014-03-06T14:28:10Z</dcterms:modified>
</cp:coreProperties>
</file>