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2" r:id="rId3"/>
    <p:sldMasterId id="2147483685" r:id="rId4"/>
  </p:sldMasterIdLst>
  <p:notesMasterIdLst>
    <p:notesMasterId r:id="rId69"/>
  </p:notesMasterIdLst>
  <p:handoutMasterIdLst>
    <p:handoutMasterId r:id="rId70"/>
  </p:handoutMasterIdLst>
  <p:sldIdLst>
    <p:sldId id="282" r:id="rId5"/>
    <p:sldId id="286" r:id="rId6"/>
    <p:sldId id="320"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18" r:id="rId6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33"/>
    <a:srgbClr val="336600"/>
    <a:srgbClr val="A2D1F1"/>
    <a:srgbClr val="292929"/>
    <a:srgbClr val="993300"/>
    <a:srgbClr val="003399"/>
    <a:srgbClr val="00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p:scale>
          <a:sx n="70" d="100"/>
          <a:sy n="70" d="100"/>
        </p:scale>
        <p:origin x="-1810"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4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948B31-552F-4C59-AC93-08D2AABB63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3C5F-DCED-4499-AB30-E2831E65353E}" type="datetimeFigureOut">
              <a:rPr lang="el-GR" smtClean="0"/>
              <a:pPr/>
              <a:t>6/3/2014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7977-39A1-4CF1-AEA8-AF002E1841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CF68-C978-430D-B326-40F9765C011E}" type="slidenum">
              <a:rPr lang="en-US">
                <a:solidFill>
                  <a:prstClr val="black"/>
                </a:solidFill>
              </a:rPr>
              <a:pPr/>
              <a:t>64</a:t>
            </a:fld>
            <a:endParaRPr 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00800" y="1981200"/>
            <a:ext cx="2743200" cy="609600"/>
          </a:xfrm>
        </p:spPr>
        <p:txBody>
          <a:bodyPr/>
          <a:lstStyle>
            <a:lvl1pPr>
              <a:defRPr>
                <a:solidFill>
                  <a:schemeClr val="bg1"/>
                </a:solidFill>
              </a:defRPr>
            </a:lvl1pPr>
          </a:lstStyle>
          <a:p>
            <a:r>
              <a:rPr lang="en-US"/>
              <a:t>Main Title</a:t>
            </a:r>
          </a:p>
        </p:txBody>
      </p:sp>
      <p:sp>
        <p:nvSpPr>
          <p:cNvPr id="3075" name="Rectangle 3"/>
          <p:cNvSpPr>
            <a:spLocks noGrp="1" noChangeArrowheads="1"/>
          </p:cNvSpPr>
          <p:nvPr>
            <p:ph type="subTitle" idx="1"/>
          </p:nvPr>
        </p:nvSpPr>
        <p:spPr>
          <a:xfrm>
            <a:off x="6400800" y="2343150"/>
            <a:ext cx="3581400" cy="381000"/>
          </a:xfrm>
        </p:spPr>
        <p:txBody>
          <a:bodyPr/>
          <a:lstStyle>
            <a:lvl1pPr marL="0" indent="0">
              <a:buFontTx/>
              <a:buNone/>
              <a:defRPr sz="1600">
                <a:solidFill>
                  <a:schemeClr val="bg1"/>
                </a:solidFill>
              </a:defRPr>
            </a:lvl1pPr>
          </a:lstStyle>
          <a:p>
            <a:r>
              <a:rPr lang="en-US"/>
              <a:t>Sub Title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r>
              <a:rPr lang="el-GR" smtClean="0"/>
              <a:t>ΠΑΣΧΑΛΟΥΔΗΣ ΔΗΜΗΤΡΗΣ</a:t>
            </a:r>
            <a:endParaRPr lang="en-US"/>
          </a:p>
        </p:txBody>
      </p:sp>
      <p:sp>
        <p:nvSpPr>
          <p:cNvPr id="3078" name="Rectangle 6"/>
          <p:cNvSpPr>
            <a:spLocks noGrp="1" noChangeArrowheads="1"/>
          </p:cNvSpPr>
          <p:nvPr>
            <p:ph type="sldNum" sz="quarter" idx="4"/>
          </p:nvPr>
        </p:nvSpPr>
        <p:spPr/>
        <p:txBody>
          <a:bodyPr/>
          <a:lstStyle>
            <a:lvl1pPr>
              <a:defRPr/>
            </a:lvl1pPr>
          </a:lstStyle>
          <a:p>
            <a:fld id="{D1F71853-E6C9-4225-A0B6-DF20863DB616}" type="slidenum">
              <a:rPr lang="en-US"/>
              <a:pPr/>
              <a:t>‹#›</a:t>
            </a:fld>
            <a:endParaRPr lang="en-US"/>
          </a:p>
        </p:txBody>
      </p:sp>
    </p:spTree>
    <p:controls>
      <p:control spid="3081" name="ShockwaveFlash1" r:id="rId2" imgW="5638680" imgH="2895480"/>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6CFBEBDC-609F-499D-BAB1-9B5C0161D2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53F054CA-6AB9-4286-9635-9172EA8F81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31EA394-6E93-4355-A5B6-71FBEE6C52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646B11F-90A6-4AE6-8F64-E1B4EF7F078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7547ABB3-2D13-4DCF-B9BF-32DD0A7BB5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D58EE6AE-7B7F-434C-9E1D-8C11193126E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FA275725-83E4-4BB9-B086-BFBED91747A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E862F150-11B8-4BB4-BD09-237C44A5BA7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57FE7CAF-7A3E-4DE7-9DA3-28081EB5CAA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35CD194B-EAA7-4DFC-A023-E17AFF2934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7C7588E-A255-4658-AFD3-2884F6990B6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8A0035F5-BE8E-44E5-9146-C742BA43238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D8A5D2C-1D5F-4948-8514-7CA941401D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37CBB07-13F7-4370-9C0C-B83CB9E8BC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F17BB9C-1379-4C21-BD57-017728AD3B2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B802B2B5-281B-4C72-A770-35F56DCC6B8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C63F267-C425-4B9A-83F3-01CB7F4586F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1BCFBD01-332D-4D7E-8A95-3B241388479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97CEEC13-243A-4DE2-9B78-5C4E9F68D57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56E64376-6FC9-4D91-B80C-B42F9D72AB6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21AFFD4E-7837-4C8B-8B45-E00292EAAA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D97B8E3A-C240-4F9E-A92E-C65E03D2AF1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28860ED-FDCB-4E1B-A604-2159C3E8D21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9C2E938B-A450-450E-96DC-DD20D9AB172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9C57DD7-6746-4D0E-BB87-99B36F901CA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6787F92-1236-4D06-B6CA-761C55C4B727}"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el-GR" smtClean="0"/>
              <a:t>Κάντε κλικ για να επεξεργαστείτε τον υπότιτλο του υποδείγματος</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766BD38-89A0-4F7B-B6C5-E9FE44816A1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00800" y="1417638"/>
            <a:ext cx="1828800" cy="52117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1417638"/>
            <a:ext cx="5334000" cy="52117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C593E3AC-C747-463C-B6F6-CEBB3B336C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77972D3E-FD93-4A4F-89F4-7BD24561E1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11DD72DA-B666-4F68-B30A-CC65187BDE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C2B50EE-89EB-4538-839E-3C732B2BA8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A3B32BD-4341-4231-BC3B-E86CC55A48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69B0C-70F6-41AB-8781-51686390A880}" type="slidenum">
              <a:rPr lang="en-US"/>
              <a:pPr/>
              <a:t>‹#›</a:t>
            </a:fld>
            <a:endParaRPr lang="en-US"/>
          </a:p>
        </p:txBody>
      </p:sp>
    </p:spTree>
    <p:controls>
      <p:control spid="1036" name="ShockwaveFlash1" r:id="rId14" imgW="3429000" imgH="1682640"/>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78B37E-4EC4-419C-93F5-EB7AD3A02BBF}" type="slidenum">
              <a:rPr lang="en-US"/>
              <a:pPr/>
              <a:t>‹#›</a:t>
            </a:fld>
            <a:endParaRPr lang="en-US"/>
          </a:p>
        </p:txBody>
      </p:sp>
      <p:sp>
        <p:nvSpPr>
          <p:cNvPr id="4405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5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F2084D-9DCD-4895-8A18-A9414A43A70F}" type="slidenum">
              <a:rPr lang="en-US"/>
              <a:pPr/>
              <a:t>‹#›</a:t>
            </a:fld>
            <a:endParaRPr lang="en-US"/>
          </a:p>
        </p:txBody>
      </p:sp>
      <p:sp>
        <p:nvSpPr>
          <p:cNvPr id="6453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453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8" name="Picture 6" descr="C:\Users\acer\Desktop\master (2).jpg"/>
          <p:cNvPicPr>
            <a:picLocks noChangeAspect="1" noChangeArrowheads="1"/>
          </p:cNvPicPr>
          <p:nvPr/>
        </p:nvPicPr>
        <p:blipFill>
          <a:blip r:embed="rId2" cstate="print"/>
          <a:srcRect/>
          <a:stretch>
            <a:fillRect/>
          </a:stretch>
        </p:blipFill>
        <p:spPr bwMode="auto">
          <a:xfrm>
            <a:off x="3807529" y="5346000"/>
            <a:ext cx="5336471" cy="1512000"/>
          </a:xfrm>
          <a:prstGeom prst="rect">
            <a:avLst/>
          </a:prstGeom>
          <a:noFill/>
        </p:spPr>
      </p:pic>
      <p:sp>
        <p:nvSpPr>
          <p:cNvPr id="8" name="7 - TextBox"/>
          <p:cNvSpPr txBox="1"/>
          <p:nvPr/>
        </p:nvSpPr>
        <p:spPr>
          <a:xfrm>
            <a:off x="0" y="381000"/>
            <a:ext cx="7315200" cy="4154984"/>
          </a:xfrm>
          <a:prstGeom prst="rect">
            <a:avLst/>
          </a:prstGeom>
          <a:solidFill>
            <a:schemeClr val="bg1"/>
          </a:solidFill>
        </p:spPr>
        <p:txBody>
          <a:bodyPr wrap="square" rtlCol="0">
            <a:spAutoFit/>
          </a:bodyPr>
          <a:lstStyle/>
          <a:p>
            <a:pPr algn="r"/>
            <a:endParaRPr lang="el-GR" sz="2000" dirty="0" smtClean="0">
              <a:latin typeface="Tahoma" pitchFamily="34" charset="0"/>
              <a:ea typeface="Tahoma" pitchFamily="34" charset="0"/>
              <a:cs typeface="Tahoma" pitchFamily="34" charset="0"/>
            </a:endParaRPr>
          </a:p>
          <a:p>
            <a:pPr algn="r"/>
            <a:r>
              <a:rPr lang="el-GR" sz="2000" dirty="0" smtClean="0">
                <a:latin typeface="Tahoma" pitchFamily="34" charset="0"/>
                <a:ea typeface="Tahoma" pitchFamily="34" charset="0"/>
                <a:cs typeface="Tahoma" pitchFamily="34" charset="0"/>
              </a:rPr>
              <a:t>  ΔΗΜΗΤΡΗΣ ΠΑΣΧΑΛΟΥΔΗΣ</a:t>
            </a:r>
          </a:p>
          <a:p>
            <a:pPr algn="r"/>
            <a:endParaRPr lang="el-GR" sz="2000" dirty="0" smtClean="0">
              <a:latin typeface="Tahoma" pitchFamily="34" charset="0"/>
              <a:ea typeface="Tahoma" pitchFamily="34" charset="0"/>
              <a:cs typeface="Tahoma" pitchFamily="34" charset="0"/>
            </a:endParaRPr>
          </a:p>
          <a:p>
            <a:pPr algn="r"/>
            <a:r>
              <a:rPr lang="el-GR" sz="3600" dirty="0" smtClean="0">
                <a:solidFill>
                  <a:srgbClr val="FF3300"/>
                </a:solidFill>
                <a:latin typeface="Tahoma" pitchFamily="34" charset="0"/>
                <a:ea typeface="Tahoma" pitchFamily="34" charset="0"/>
                <a:cs typeface="Tahoma" pitchFamily="34" charset="0"/>
              </a:rPr>
              <a:t>    Μάρκετινγκ    </a:t>
            </a:r>
          </a:p>
          <a:p>
            <a:pPr algn="r"/>
            <a:r>
              <a:rPr lang="el-GR" sz="2800" dirty="0" smtClean="0">
                <a:latin typeface="Tahoma" pitchFamily="34" charset="0"/>
                <a:ea typeface="Tahoma" pitchFamily="34" charset="0"/>
                <a:cs typeface="Tahoma" pitchFamily="34" charset="0"/>
              </a:rPr>
              <a:t>Όσα πρέπει να γνωρίζετε </a:t>
            </a:r>
          </a:p>
          <a:p>
            <a:pPr algn="r"/>
            <a:r>
              <a:rPr lang="el-GR" sz="2800" dirty="0" smtClean="0">
                <a:latin typeface="Tahoma" pitchFamily="34" charset="0"/>
                <a:ea typeface="Tahoma" pitchFamily="34" charset="0"/>
                <a:cs typeface="Tahoma" pitchFamily="34" charset="0"/>
              </a:rPr>
              <a:t>και δεν έχετε ρωτήσει</a:t>
            </a:r>
            <a:endParaRPr lang="en-US"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a:latin typeface="Tahoma" pitchFamily="34" charset="0"/>
              <a:ea typeface="Tahoma" pitchFamily="34" charset="0"/>
              <a:cs typeface="Tahom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381000" y="726000"/>
            <a:ext cx="2304709" cy="3236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5867400" y="3962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Ερωτήματα που πρέπει να απαντηθούν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από την εταιρεία</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447800"/>
            <a:ext cx="8534400" cy="5257800"/>
          </a:xfrm>
        </p:spPr>
        <p:txBody>
          <a:bodyPr/>
          <a:lstStyle/>
          <a:p>
            <a:pPr algn="ctr"/>
            <a:r>
              <a:rPr lang="el-GR" dirty="0">
                <a:solidFill>
                  <a:schemeClr val="tx1"/>
                </a:solidFill>
                <a:latin typeface="Times New Roman" pitchFamily="18" charset="0"/>
                <a:cs typeface="Times New Roman" pitchFamily="18" charset="0"/>
              </a:rPr>
              <a:t>Τι πρέπει να παράγει η </a:t>
            </a:r>
            <a:r>
              <a:rPr lang="el-GR" dirty="0" smtClean="0">
                <a:solidFill>
                  <a:schemeClr val="tx1"/>
                </a:solidFill>
                <a:latin typeface="Times New Roman" pitchFamily="18" charset="0"/>
                <a:cs typeface="Times New Roman" pitchFamily="18" charset="0"/>
              </a:rPr>
              <a:t>εταιρεία</a:t>
            </a:r>
            <a:r>
              <a:rPr lang="el-GR" dirty="0">
                <a:solidFill>
                  <a:schemeClr val="tx1"/>
                </a:solidFill>
                <a:latin typeface="Times New Roman" pitchFamily="18" charset="0"/>
                <a:cs typeface="Times New Roman" pitchFamily="18" charset="0"/>
              </a:rPr>
              <a:t>, τι πρέπει να διατηρήσει από τα ήδη παραγόμενα και τι πρέπει να περικόψει ή να απαλείψει; </a:t>
            </a:r>
            <a:endParaRPr lang="el-GR" dirty="0" smtClean="0">
              <a:solidFill>
                <a:schemeClr val="tx1"/>
              </a:solidFill>
              <a:latin typeface="Times New Roman" pitchFamily="18" charset="0"/>
              <a:cs typeface="Times New Roman" pitchFamily="18" charset="0"/>
            </a:endParaRPr>
          </a:p>
          <a:p>
            <a:pPr algn="ctr"/>
            <a:r>
              <a:rPr lang="el-GR" dirty="0">
                <a:solidFill>
                  <a:schemeClr val="tx1"/>
                </a:solidFill>
                <a:latin typeface="Times New Roman" pitchFamily="18" charset="0"/>
                <a:cs typeface="Times New Roman" pitchFamily="18" charset="0"/>
              </a:rPr>
              <a:t>Πώς μπορεί να εκτιμηθεί η </a:t>
            </a:r>
            <a:r>
              <a:rPr lang="el-GR" i="1" dirty="0">
                <a:solidFill>
                  <a:schemeClr val="tx1"/>
                </a:solidFill>
                <a:latin typeface="Times New Roman" pitchFamily="18" charset="0"/>
                <a:cs typeface="Times New Roman" pitchFamily="18" charset="0"/>
              </a:rPr>
              <a:t>μελλοντική δυνατότητα απόδοσης κέρδους</a:t>
            </a:r>
            <a:r>
              <a:rPr lang="el-GR" dirty="0">
                <a:solidFill>
                  <a:schemeClr val="tx1"/>
                </a:solidFill>
                <a:latin typeface="Times New Roman" pitchFamily="18" charset="0"/>
                <a:cs typeface="Times New Roman" pitchFamily="18" charset="0"/>
              </a:rPr>
              <a:t> κάθε δραστηριότητας</a:t>
            </a:r>
            <a:r>
              <a:rPr lang="el-GR" dirty="0" smtClean="0">
                <a:solidFill>
                  <a:schemeClr val="tx1"/>
                </a:solidFill>
                <a:latin typeface="Times New Roman" pitchFamily="18" charset="0"/>
                <a:cs typeface="Times New Roman" pitchFamily="18" charset="0"/>
              </a:rPr>
              <a:t>;</a:t>
            </a:r>
          </a:p>
          <a:p>
            <a:pPr algn="ctr"/>
            <a:r>
              <a:rPr lang="el-GR" dirty="0">
                <a:solidFill>
                  <a:schemeClr val="tx1"/>
                </a:solidFill>
                <a:latin typeface="Times New Roman" pitchFamily="18" charset="0"/>
                <a:cs typeface="Times New Roman" pitchFamily="18" charset="0"/>
              </a:rPr>
              <a:t>Ποιο σχέδιο δράσης πρέπει να καταστρώσει η </a:t>
            </a:r>
            <a:r>
              <a:rPr lang="el-GR" dirty="0" smtClean="0">
                <a:solidFill>
                  <a:schemeClr val="tx1"/>
                </a:solidFill>
                <a:latin typeface="Times New Roman" pitchFamily="18" charset="0"/>
                <a:cs typeface="Times New Roman" pitchFamily="18" charset="0"/>
              </a:rPr>
              <a:t>εταιρεία  </a:t>
            </a:r>
            <a:r>
              <a:rPr lang="el-GR" dirty="0">
                <a:solidFill>
                  <a:schemeClr val="tx1"/>
                </a:solidFill>
                <a:latin typeface="Times New Roman" pitchFamily="18" charset="0"/>
                <a:cs typeface="Times New Roman" pitchFamily="18" charset="0"/>
              </a:rPr>
              <a:t>για να επιτύχει τους μακροχρόνιους αντικειμενικούς της στόχους; </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Διαδικασία στρατηγικού σχεδιασμού </a:t>
            </a:r>
            <a:endParaRPr lang="el-GR" sz="3200" b="1"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60400" y="1944559"/>
            <a:ext cx="8578800" cy="22464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143000"/>
            <a:ext cx="8534400" cy="6400800"/>
          </a:xfrm>
        </p:spPr>
        <p:txBody>
          <a:bodyPr/>
          <a:lstStyle/>
          <a:p>
            <a:pPr marL="0" indent="0" algn="ctr">
              <a:buNone/>
            </a:pPr>
            <a:r>
              <a:rPr lang="el-GR" sz="2800" u="sng" dirty="0" smtClean="0">
                <a:latin typeface="Times New Roman" pitchFamily="18" charset="0"/>
                <a:cs typeface="Times New Roman" pitchFamily="18" charset="0"/>
              </a:rPr>
              <a:t>Προβληματισμοί</a:t>
            </a:r>
            <a:r>
              <a:rPr lang="en-US" sz="2800" u="sng" dirty="0" smtClean="0">
                <a:latin typeface="Times New Roman" pitchFamily="18" charset="0"/>
                <a:cs typeface="Times New Roman" pitchFamily="18" charset="0"/>
              </a:rPr>
              <a:t> </a:t>
            </a:r>
            <a:r>
              <a:rPr lang="el-GR" sz="2800" u="sng" dirty="0" smtClean="0">
                <a:latin typeface="Times New Roman" pitchFamily="18" charset="0"/>
                <a:cs typeface="Times New Roman" pitchFamily="18" charset="0"/>
              </a:rPr>
              <a:t>που κάθε εταιρεία πρέπει να αντιμετωπίσει κατά τη διαδικασία διαμόρφωσης </a:t>
            </a:r>
          </a:p>
          <a:p>
            <a:pPr marL="0" indent="0" algn="ctr">
              <a:buNone/>
            </a:pPr>
            <a:r>
              <a:rPr lang="el-GR" sz="2800" u="sng" dirty="0" smtClean="0">
                <a:latin typeface="Times New Roman" pitchFamily="18" charset="0"/>
                <a:cs typeface="Times New Roman" pitchFamily="18" charset="0"/>
              </a:rPr>
              <a:t>του στρατηγικού σχεδιασμού</a:t>
            </a:r>
            <a:r>
              <a:rPr lang="el-GR" sz="2800" u="sng" dirty="0" smtClean="0">
                <a:latin typeface="Calibri"/>
                <a:cs typeface="Calibri"/>
              </a:rPr>
              <a:t>:</a:t>
            </a:r>
            <a:r>
              <a:rPr lang="el-GR" sz="2800" u="sng" dirty="0" smtClean="0">
                <a:latin typeface="Times New Roman" pitchFamily="18" charset="0"/>
                <a:cs typeface="Times New Roman" pitchFamily="18" charset="0"/>
              </a:rPr>
              <a:t> </a:t>
            </a:r>
          </a:p>
          <a:p>
            <a:pPr marL="0" indent="0" algn="ctr">
              <a:buNone/>
            </a:pPr>
            <a:endParaRPr lang="el-GR" sz="800" u="sng" dirty="0" smtClean="0">
              <a:latin typeface="Times New Roman" pitchFamily="18" charset="0"/>
              <a:cs typeface="Times New Roman" pitchFamily="18" charset="0"/>
            </a:endParaRPr>
          </a:p>
          <a:p>
            <a:pPr marL="0" indent="0" algn="ctr"/>
            <a:r>
              <a:rPr lang="el-GR" sz="2400" i="1" dirty="0" smtClean="0">
                <a:latin typeface="Times New Roman" pitchFamily="18" charset="0"/>
                <a:cs typeface="Times New Roman" pitchFamily="18" charset="0"/>
              </a:rPr>
              <a:t> </a:t>
            </a:r>
            <a:r>
              <a:rPr lang="el-GR" sz="2600" dirty="0" smtClean="0">
                <a:latin typeface="Times New Roman" pitchFamily="18" charset="0"/>
                <a:cs typeface="Times New Roman" pitchFamily="18" charset="0"/>
              </a:rPr>
              <a:t>Ποια είναι η αποστολή της εταιρείας</a:t>
            </a:r>
          </a:p>
          <a:p>
            <a:pPr marL="0" indent="0" algn="ctr"/>
            <a:r>
              <a:rPr lang="el-GR" sz="2600" dirty="0" smtClean="0">
                <a:latin typeface="Times New Roman" pitchFamily="18" charset="0"/>
                <a:cs typeface="Times New Roman" pitchFamily="18" charset="0"/>
              </a:rPr>
              <a:t>  Έτσι δημιουργούνται μακροχρόνιες πολιτικές της εταιρείας, που έχουν όραμα και κατεύθυνση γνωστοποιώντας στους εργαζομένους τους στόχους, την κατεύθυνση, τις ευκαιρίες και τον τρόπο να αντιμετωπίζουν σημαντικές ομάδες </a:t>
            </a:r>
          </a:p>
          <a:p>
            <a:pPr marL="0" indent="0" algn="ctr"/>
            <a:r>
              <a:rPr lang="el-GR" sz="2600" dirty="0" smtClean="0">
                <a:latin typeface="Times New Roman" pitchFamily="18" charset="0"/>
                <a:cs typeface="Times New Roman" pitchFamily="18" charset="0"/>
              </a:rPr>
              <a:t> Ο προσδιορισμός των δραστηριοτήτων με βάση τη διαδικασία ικανοποίησης του καταναλωτή και όχι με βάση τη διαδικασία παραγωγής προϊόντων </a:t>
            </a:r>
          </a:p>
          <a:p>
            <a:pPr marL="0" indent="0" algn="ctr"/>
            <a:r>
              <a:rPr lang="el-GR" sz="2600" dirty="0" smtClean="0">
                <a:latin typeface="Times New Roman" pitchFamily="18" charset="0"/>
                <a:cs typeface="Times New Roman" pitchFamily="18" charset="0"/>
              </a:rPr>
              <a:t> Επαναξιολόγηση του χαρτοφυλακίου δραστηριοτήτων</a:t>
            </a:r>
            <a:endParaRPr lang="el-GR"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1371600"/>
            <a:ext cx="8534400" cy="4876800"/>
          </a:xfrm>
        </p:spPr>
        <p:txBody>
          <a:bodyPr/>
          <a:lstStyle/>
          <a:p>
            <a:pPr marL="0" indent="0" algn="ctr">
              <a:buNone/>
            </a:pPr>
            <a:r>
              <a:rPr lang="el-GR" sz="3200" dirty="0" smtClean="0">
                <a:latin typeface="Times New Roman" pitchFamily="18" charset="0"/>
                <a:cs typeface="Times New Roman" pitchFamily="18" charset="0"/>
              </a:rPr>
              <a:t>Οι περισσότερες τυπικές μέθοδοι ανάλυσης χαρτοφυλακίου αξιολογούν τις Στρατηγικές </a:t>
            </a:r>
            <a:r>
              <a:rPr lang="el-GR" dirty="0" smtClean="0">
                <a:latin typeface="Times New Roman" pitchFamily="18" charset="0"/>
                <a:cs typeface="Times New Roman" pitchFamily="18" charset="0"/>
              </a:rPr>
              <a:t>Ε</a:t>
            </a:r>
            <a:r>
              <a:rPr lang="el-GR" sz="3200" dirty="0" smtClean="0">
                <a:latin typeface="Times New Roman" pitchFamily="18" charset="0"/>
                <a:cs typeface="Times New Roman" pitchFamily="18" charset="0"/>
              </a:rPr>
              <a:t>πιχειρησιακές </a:t>
            </a:r>
            <a:r>
              <a:rPr lang="el-GR" dirty="0" smtClean="0">
                <a:latin typeface="Times New Roman" pitchFamily="18" charset="0"/>
                <a:cs typeface="Times New Roman" pitchFamily="18" charset="0"/>
              </a:rPr>
              <a:t>Μ</a:t>
            </a:r>
            <a:r>
              <a:rPr lang="el-GR" sz="3200" dirty="0" smtClean="0">
                <a:latin typeface="Times New Roman" pitchFamily="18" charset="0"/>
                <a:cs typeface="Times New Roman" pitchFamily="18" charset="0"/>
              </a:rPr>
              <a:t>ονάδες βάσει δύο παραμέτρων:</a:t>
            </a:r>
          </a:p>
          <a:p>
            <a:pPr marL="0" indent="0" algn="ctr">
              <a:buNone/>
            </a:pPr>
            <a:endParaRPr lang="el-GR" sz="1200" dirty="0" smtClean="0">
              <a:latin typeface="Times New Roman" pitchFamily="18" charset="0"/>
              <a:cs typeface="Times New Roman" pitchFamily="18" charset="0"/>
            </a:endParaRPr>
          </a:p>
          <a:p>
            <a:pPr lvl="0" algn="ctr"/>
            <a:r>
              <a:rPr lang="el-GR" dirty="0" smtClean="0">
                <a:latin typeface="Times New Roman" pitchFamily="18" charset="0"/>
                <a:cs typeface="Times New Roman" pitchFamily="18" charset="0"/>
              </a:rPr>
              <a:t>Τ</a:t>
            </a:r>
            <a:r>
              <a:rPr lang="el-GR" sz="3200" dirty="0" smtClean="0">
                <a:latin typeface="Times New Roman" pitchFamily="18" charset="0"/>
                <a:cs typeface="Times New Roman" pitchFamily="18" charset="0"/>
              </a:rPr>
              <a:t>ην ελκυστικότητα της αγοράς της Στρατηγικής </a:t>
            </a:r>
            <a:r>
              <a:rPr lang="el-GR" dirty="0" smtClean="0">
                <a:latin typeface="Times New Roman" pitchFamily="18" charset="0"/>
                <a:cs typeface="Times New Roman" pitchFamily="18" charset="0"/>
              </a:rPr>
              <a:t>Ε</a:t>
            </a:r>
            <a:r>
              <a:rPr lang="el-GR" sz="3200" dirty="0" smtClean="0">
                <a:latin typeface="Times New Roman" pitchFamily="18" charset="0"/>
                <a:cs typeface="Times New Roman" pitchFamily="18" charset="0"/>
              </a:rPr>
              <a:t>πιχειρησιακής Μονάδας</a:t>
            </a:r>
          </a:p>
          <a:p>
            <a:pPr lvl="0" algn="ctr"/>
            <a:r>
              <a:rPr lang="el-GR" dirty="0" smtClean="0">
                <a:latin typeface="Times New Roman" pitchFamily="18" charset="0"/>
                <a:cs typeface="Times New Roman" pitchFamily="18" charset="0"/>
              </a:rPr>
              <a:t>Τ</a:t>
            </a:r>
            <a:r>
              <a:rPr lang="el-GR" sz="3200" dirty="0" smtClean="0">
                <a:latin typeface="Times New Roman" pitchFamily="18" charset="0"/>
                <a:cs typeface="Times New Roman" pitchFamily="18" charset="0"/>
              </a:rPr>
              <a:t>η θέση της στη συγκεκριμένη αγορά</a:t>
            </a:r>
          </a:p>
          <a:p>
            <a:pPr algn="ctr">
              <a:lnSpc>
                <a:spcPct val="150000"/>
              </a:lnSpc>
            </a:pP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Μήτρα ανάπτυξης μεριδίου της εταιρείας </a:t>
            </a:r>
            <a:br>
              <a:rPr lang="el-GR" sz="3200" b="1" dirty="0" smtClean="0">
                <a:solidFill>
                  <a:schemeClr val="bg1"/>
                </a:solidFill>
                <a:latin typeface="Times New Roman" pitchFamily="18" charset="0"/>
                <a:cs typeface="Times New Roman" pitchFamily="18" charset="0"/>
              </a:rPr>
            </a:br>
            <a:r>
              <a:rPr lang="en-US" sz="3200" b="1" dirty="0" smtClean="0">
                <a:solidFill>
                  <a:schemeClr val="bg1"/>
                </a:solidFill>
                <a:latin typeface="Times New Roman" pitchFamily="18" charset="0"/>
                <a:cs typeface="Times New Roman" pitchFamily="18" charset="0"/>
              </a:rPr>
              <a:t>Boston Consulting Group</a:t>
            </a:r>
            <a:endParaRPr lang="el-GR" sz="3200" b="1" dirty="0">
              <a:solidFill>
                <a:schemeClr val="bg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905000" y="1295400"/>
            <a:ext cx="5336925" cy="507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Μήτρα ανάπτυξης μεριδίου της εταιρείας   </a:t>
            </a:r>
            <a:br>
              <a:rPr lang="el-GR" sz="3200" b="1" dirty="0" smtClean="0">
                <a:solidFill>
                  <a:schemeClr val="bg1"/>
                </a:solidFill>
                <a:latin typeface="Times New Roman" pitchFamily="18" charset="0"/>
                <a:cs typeface="Times New Roman" pitchFamily="18" charset="0"/>
              </a:rPr>
            </a:br>
            <a:r>
              <a:rPr lang="en-US" sz="3200" b="1" dirty="0" smtClean="0">
                <a:solidFill>
                  <a:schemeClr val="bg1"/>
                </a:solidFill>
                <a:latin typeface="Times New Roman" pitchFamily="18" charset="0"/>
                <a:cs typeface="Times New Roman" pitchFamily="18" charset="0"/>
              </a:rPr>
              <a:t>Boston Consulting Group</a:t>
            </a:r>
            <a:r>
              <a:rPr lang="el-GR" sz="3200" b="1" dirty="0" smtClean="0">
                <a:solidFill>
                  <a:schemeClr val="bg1"/>
                </a:solidFill>
                <a:latin typeface="Times New Roman" pitchFamily="18" charset="0"/>
                <a:cs typeface="Times New Roman" pitchFamily="18" charset="0"/>
              </a:rPr>
              <a:t> </a:t>
            </a:r>
            <a:r>
              <a:rPr lang="el-GR" sz="1800" b="1" i="1" dirty="0" smtClean="0">
                <a:solidFill>
                  <a:schemeClr val="bg1"/>
                </a:solidFill>
                <a:latin typeface="Times New Roman" pitchFamily="18" charset="0"/>
                <a:cs typeface="Times New Roman" pitchFamily="18" charset="0"/>
              </a:rPr>
              <a:t>συνέχεια</a:t>
            </a:r>
            <a:r>
              <a:rPr lang="el-GR" sz="3200" b="1" dirty="0" smtClean="0">
                <a:solidFill>
                  <a:schemeClr val="bg1"/>
                </a:solidFill>
                <a:latin typeface="Times New Roman" pitchFamily="18" charset="0"/>
                <a:cs typeface="Times New Roman" pitchFamily="18" charset="0"/>
              </a:rPr>
              <a:t> </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sz="half" idx="1"/>
          </p:nvPr>
        </p:nvSpPr>
        <p:spPr>
          <a:xfrm>
            <a:off x="304800" y="1066800"/>
            <a:ext cx="4191000" cy="5562600"/>
          </a:xfrm>
        </p:spPr>
        <p:txBody>
          <a:bodyPr/>
          <a:lstStyle/>
          <a:p>
            <a:pPr marL="0" indent="0">
              <a:buNone/>
            </a:pPr>
            <a:r>
              <a:rPr lang="el-GR" sz="2400" b="1" dirty="0" smtClean="0">
                <a:latin typeface="Times New Roman" pitchFamily="18" charset="0"/>
                <a:cs typeface="Times New Roman" pitchFamily="18" charset="0"/>
              </a:rPr>
              <a:t>Ερωτηματικά</a:t>
            </a:r>
          </a:p>
          <a:p>
            <a:pPr marL="0" indent="0">
              <a:buFont typeface="Wingdings" pitchFamily="2" charset="2"/>
              <a:buChar char="ü"/>
            </a:pPr>
            <a:r>
              <a:rPr lang="el-GR" sz="2400" dirty="0" smtClean="0">
                <a:latin typeface="Times New Roman" pitchFamily="18" charset="0"/>
                <a:cs typeface="Times New Roman" pitchFamily="18" charset="0"/>
              </a:rPr>
              <a:t> Επιχειρησιακές μονάδες σε αγορές υψηλής ανάπτυξης</a:t>
            </a:r>
          </a:p>
          <a:p>
            <a:pPr marL="0" indent="0">
              <a:buFont typeface="Wingdings" pitchFamily="2" charset="2"/>
              <a:buChar char="ü"/>
            </a:pPr>
            <a:r>
              <a:rPr lang="el-GR" sz="2400" dirty="0" smtClean="0">
                <a:latin typeface="Times New Roman" pitchFamily="18" charset="0"/>
                <a:cs typeface="Times New Roman" pitchFamily="18" charset="0"/>
              </a:rPr>
              <a:t> Κατέχουν μικρά μερίδια</a:t>
            </a:r>
          </a:p>
          <a:p>
            <a:pPr marL="0" indent="0">
              <a:buFont typeface="Wingdings" pitchFamily="2" charset="2"/>
              <a:buChar char="ü"/>
            </a:pPr>
            <a:r>
              <a:rPr lang="el-GR" sz="2400" dirty="0" smtClean="0">
                <a:latin typeface="Times New Roman" pitchFamily="18" charset="0"/>
                <a:cs typeface="Times New Roman" pitchFamily="18" charset="0"/>
              </a:rPr>
              <a:t>Απαιτούν μεγάλα χρηματικά ποσά για να κρατήσουν τη θέση που έχουν και περισσότερα για να αναπτυχθούν</a:t>
            </a:r>
          </a:p>
          <a:p>
            <a:pPr marL="0" indent="0">
              <a:buFont typeface="Wingdings" pitchFamily="2" charset="2"/>
              <a:buChar char="ü"/>
            </a:pPr>
            <a:r>
              <a:rPr lang="el-GR" sz="2400" dirty="0" smtClean="0">
                <a:latin typeface="Times New Roman" pitchFamily="18" charset="0"/>
                <a:cs typeface="Times New Roman" pitchFamily="18" charset="0"/>
              </a:rPr>
              <a:t> Η εταιρεία πρέπει να μελετήσει σοβαρά σε ποια ερωτηματικά θα επενδύσει, με στόχο να εξελιχθούν σε δραστηριότητες-αστέρια, και ποια θα καταργήσει</a:t>
            </a:r>
            <a:endParaRPr lang="el-GR" sz="2400" dirty="0">
              <a:latin typeface="Times New Roman" pitchFamily="18" charset="0"/>
              <a:cs typeface="Times New Roman" pitchFamily="18" charset="0"/>
            </a:endParaRPr>
          </a:p>
        </p:txBody>
      </p:sp>
      <p:sp>
        <p:nvSpPr>
          <p:cNvPr id="4" name="3 - Θέση περιεχομένου"/>
          <p:cNvSpPr>
            <a:spLocks noGrp="1"/>
          </p:cNvSpPr>
          <p:nvPr>
            <p:ph sz="half" idx="2"/>
          </p:nvPr>
        </p:nvSpPr>
        <p:spPr>
          <a:xfrm>
            <a:off x="4648200" y="1066800"/>
            <a:ext cx="4191000" cy="5562600"/>
          </a:xfrm>
        </p:spPr>
        <p:txBody>
          <a:bodyPr/>
          <a:lstStyle/>
          <a:p>
            <a:pPr marL="0" indent="0">
              <a:buNone/>
            </a:pPr>
            <a:r>
              <a:rPr lang="el-GR" sz="2400" b="1" dirty="0" smtClean="0">
                <a:latin typeface="Times New Roman" pitchFamily="18" charset="0"/>
                <a:cs typeface="Times New Roman" pitchFamily="18" charset="0"/>
              </a:rPr>
              <a:t>Αστέρια</a:t>
            </a:r>
          </a:p>
          <a:p>
            <a:pPr marL="0" indent="0">
              <a:buFont typeface="Wingdings" pitchFamily="2" charset="2"/>
              <a:buChar char="ü"/>
            </a:pPr>
            <a:r>
              <a:rPr lang="el-GR" sz="2400" dirty="0" smtClean="0">
                <a:latin typeface="Times New Roman" pitchFamily="18" charset="0"/>
                <a:cs typeface="Times New Roman" pitchFamily="18" charset="0"/>
              </a:rPr>
              <a:t>Δραστηριότητες-ηγέτες σε μια αγορά υψηλής ανάπτυξης</a:t>
            </a:r>
          </a:p>
          <a:p>
            <a:pPr marL="0" indent="0">
              <a:buFont typeface="Wingdings" pitchFamily="2" charset="2"/>
              <a:buChar char="ü"/>
            </a:pPr>
            <a:r>
              <a:rPr lang="el-GR" sz="2400" dirty="0" smtClean="0">
                <a:latin typeface="Times New Roman" pitchFamily="18" charset="0"/>
                <a:cs typeface="Times New Roman" pitchFamily="18" charset="0"/>
              </a:rPr>
              <a:t> Χρειάζονται πολλά χρηματικά κεφάλαια για να χρηματοδοτηθεί η γρήγορη ανάπτυξή τους</a:t>
            </a:r>
          </a:p>
          <a:p>
            <a:pPr marL="0" indent="0">
              <a:buFont typeface="Wingdings" pitchFamily="2" charset="2"/>
              <a:buChar char="ü"/>
            </a:pPr>
            <a:r>
              <a:rPr lang="el-GR" sz="2400" dirty="0" smtClean="0">
                <a:latin typeface="Times New Roman" pitchFamily="18" charset="0"/>
                <a:cs typeface="Times New Roman" pitchFamily="18" charset="0"/>
              </a:rPr>
              <a:t>Ο ρυθμός ανάπτυξής τους πέφτει τις περισσότερες φορές και μετατρέπονται σε αγελάδες</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Μήτρα ανάπτυξης μεριδίου της εταιρείας </a:t>
            </a:r>
            <a:br>
              <a:rPr lang="el-GR" sz="3200" b="1" dirty="0" smtClean="0">
                <a:solidFill>
                  <a:schemeClr val="bg1"/>
                </a:solidFill>
                <a:latin typeface="Times New Roman" pitchFamily="18" charset="0"/>
                <a:cs typeface="Times New Roman" pitchFamily="18" charset="0"/>
              </a:rPr>
            </a:br>
            <a:r>
              <a:rPr lang="en-US" sz="3200" b="1" dirty="0" smtClean="0">
                <a:solidFill>
                  <a:schemeClr val="bg1"/>
                </a:solidFill>
                <a:latin typeface="Times New Roman" pitchFamily="18" charset="0"/>
                <a:cs typeface="Times New Roman" pitchFamily="18" charset="0"/>
              </a:rPr>
              <a:t>Boston Consulting Group</a:t>
            </a:r>
            <a:r>
              <a:rPr lang="el-GR" sz="3200" b="1" dirty="0" smtClean="0">
                <a:solidFill>
                  <a:schemeClr val="bg1"/>
                </a:solidFill>
                <a:latin typeface="Times New Roman" pitchFamily="18" charset="0"/>
                <a:cs typeface="Times New Roman" pitchFamily="18" charset="0"/>
              </a:rPr>
              <a:t> </a:t>
            </a:r>
            <a:r>
              <a:rPr lang="el-GR" sz="1800" b="1" i="1" dirty="0" smtClean="0">
                <a:solidFill>
                  <a:schemeClr val="bg1"/>
                </a:solidFill>
                <a:latin typeface="Times New Roman" pitchFamily="18" charset="0"/>
                <a:cs typeface="Times New Roman" pitchFamily="18" charset="0"/>
              </a:rPr>
              <a:t>συνέχεια</a:t>
            </a:r>
            <a:endParaRPr lang="el-GR" sz="1800" b="1" i="1" dirty="0"/>
          </a:p>
        </p:txBody>
      </p:sp>
      <p:sp>
        <p:nvSpPr>
          <p:cNvPr id="4" name="3 - Θέση περιεχομένου"/>
          <p:cNvSpPr>
            <a:spLocks noGrp="1"/>
          </p:cNvSpPr>
          <p:nvPr>
            <p:ph sz="half" idx="1"/>
          </p:nvPr>
        </p:nvSpPr>
        <p:spPr>
          <a:xfrm>
            <a:off x="304800" y="1295400"/>
            <a:ext cx="4191000" cy="4953000"/>
          </a:xfrm>
        </p:spPr>
        <p:txBody>
          <a:bodyPr/>
          <a:lstStyle/>
          <a:p>
            <a:pPr marL="0" indent="0">
              <a:buNone/>
            </a:pPr>
            <a:r>
              <a:rPr lang="el-GR" sz="2400" b="1" dirty="0" smtClean="0">
                <a:latin typeface="Times New Roman" pitchFamily="18" charset="0"/>
                <a:cs typeface="Times New Roman" pitchFamily="18" charset="0"/>
              </a:rPr>
              <a:t>Αγελάδες</a:t>
            </a:r>
          </a:p>
          <a:p>
            <a:pPr marL="0" indent="0">
              <a:buFont typeface="Wingdings" pitchFamily="2" charset="2"/>
              <a:buChar char="ü"/>
            </a:pPr>
            <a:r>
              <a:rPr lang="el-GR" sz="2400" dirty="0" smtClean="0">
                <a:latin typeface="Times New Roman" pitchFamily="18" charset="0"/>
                <a:cs typeface="Times New Roman" pitchFamily="18" charset="0"/>
              </a:rPr>
              <a:t> Δραστηριότητες υψηλού μεριδίου αγοράς σε αγορές χαμηλής ανάπτυξης</a:t>
            </a:r>
          </a:p>
          <a:p>
            <a:pPr marL="0" indent="0">
              <a:buFont typeface="Wingdings" pitchFamily="2" charset="2"/>
              <a:buChar char="ü"/>
            </a:pPr>
            <a:r>
              <a:rPr lang="el-GR" sz="2400" dirty="0" smtClean="0">
                <a:latin typeface="Times New Roman" pitchFamily="18" charset="0"/>
                <a:cs typeface="Times New Roman" pitchFamily="18" charset="0"/>
              </a:rPr>
              <a:t> Χρειάζονται μικρότερες επενδύσεις για να κρατήσουν τη θέση τους στην αγορά</a:t>
            </a:r>
          </a:p>
          <a:p>
            <a:pPr marL="0" indent="0">
              <a:buFont typeface="Wingdings" pitchFamily="2" charset="2"/>
              <a:buChar char="ü"/>
            </a:pPr>
            <a:r>
              <a:rPr lang="el-GR" sz="2400" dirty="0" smtClean="0">
                <a:latin typeface="Times New Roman" pitchFamily="18" charset="0"/>
                <a:cs typeface="Times New Roman" pitchFamily="18" charset="0"/>
              </a:rPr>
              <a:t> Προσφέρουν πολλά χρηματικά οφέλη στην εταιρεία για τη συντήρησή της και τη στήριξη άλλων επιχειρησιακών μονάδων</a:t>
            </a:r>
            <a:endParaRPr lang="el-GR" sz="2400" dirty="0">
              <a:latin typeface="Times New Roman" pitchFamily="18" charset="0"/>
              <a:cs typeface="Times New Roman" pitchFamily="18" charset="0"/>
            </a:endParaRPr>
          </a:p>
        </p:txBody>
      </p:sp>
      <p:sp>
        <p:nvSpPr>
          <p:cNvPr id="5" name="4 - Θέση περιεχομένου"/>
          <p:cNvSpPr>
            <a:spLocks noGrp="1"/>
          </p:cNvSpPr>
          <p:nvPr>
            <p:ph sz="half" idx="2"/>
          </p:nvPr>
        </p:nvSpPr>
        <p:spPr>
          <a:xfrm>
            <a:off x="4648200" y="1219200"/>
            <a:ext cx="4191000" cy="5105400"/>
          </a:xfrm>
        </p:spPr>
        <p:txBody>
          <a:bodyPr/>
          <a:lstStyle/>
          <a:p>
            <a:pPr marL="0" indent="0">
              <a:buNone/>
            </a:pPr>
            <a:r>
              <a:rPr lang="el-GR" sz="2400" b="1" dirty="0" smtClean="0">
                <a:latin typeface="Times New Roman" pitchFamily="18" charset="0"/>
                <a:cs typeface="Times New Roman" pitchFamily="18" charset="0"/>
              </a:rPr>
              <a:t>Σκύλοι</a:t>
            </a:r>
          </a:p>
          <a:p>
            <a:pPr marL="0" indent="0">
              <a:buFont typeface="Wingdings" pitchFamily="2" charset="2"/>
              <a:buChar char="ü"/>
            </a:pPr>
            <a:r>
              <a:rPr lang="el-GR" sz="2400" dirty="0" smtClean="0">
                <a:latin typeface="Times New Roman" pitchFamily="18" charset="0"/>
                <a:cs typeface="Times New Roman" pitchFamily="18" charset="0"/>
              </a:rPr>
              <a:t>Δραστηριότητες που έχουν μικρό μερίδιο αγοράς σε αγορές με χαμηλή ανάπτυξη</a:t>
            </a:r>
          </a:p>
          <a:p>
            <a:pPr marL="0" indent="0">
              <a:buFont typeface="Wingdings" pitchFamily="2" charset="2"/>
              <a:buChar char="ü"/>
            </a:pPr>
            <a:r>
              <a:rPr lang="el-GR" sz="2400" dirty="0" smtClean="0">
                <a:latin typeface="Times New Roman" pitchFamily="18" charset="0"/>
                <a:cs typeface="Times New Roman" pitchFamily="18" charset="0"/>
              </a:rPr>
              <a:t> Παράγουν χρήματα για τη συντήρησή τους αλλά δεν θα είναι για την εταιρεία σημαντική πηγή ρευστότητας</a:t>
            </a:r>
          </a:p>
          <a:p>
            <a:pPr marL="0" indent="0">
              <a:buFont typeface="Wingdings" pitchFamily="2" charset="2"/>
              <a:buChar char="ü"/>
            </a:pPr>
            <a:r>
              <a:rPr lang="el-GR" sz="2400" dirty="0" smtClean="0">
                <a:latin typeface="Times New Roman" pitchFamily="18" charset="0"/>
                <a:cs typeface="Times New Roman" pitchFamily="18" charset="0"/>
              </a:rPr>
              <a:t>Αν δεν συντηρούνται για συναισθηματικούς λόγους, οι εταιρείες παύουν να τις διατηρούν</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839200" cy="990600"/>
          </a:xfrm>
        </p:spPr>
        <p:txBody>
          <a:bodyPr/>
          <a:lstStyle/>
          <a:p>
            <a:r>
              <a:rPr lang="el-GR" sz="3200" b="1" dirty="0" smtClean="0">
                <a:solidFill>
                  <a:schemeClr val="bg1"/>
                </a:solidFill>
                <a:latin typeface="Times New Roman" pitchFamily="18" charset="0"/>
                <a:cs typeface="Times New Roman" pitchFamily="18" charset="0"/>
              </a:rPr>
              <a:t>Μήτρα στρατηγικού επιχειρησιακού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σχεδιασμού της </a:t>
            </a:r>
            <a:r>
              <a:rPr lang="en-US" sz="3200" b="1" dirty="0" smtClean="0">
                <a:solidFill>
                  <a:schemeClr val="bg1"/>
                </a:solidFill>
                <a:latin typeface="Times New Roman" pitchFamily="18" charset="0"/>
                <a:cs typeface="Times New Roman" pitchFamily="18" charset="0"/>
              </a:rPr>
              <a:t>General Electric</a:t>
            </a:r>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clrChange>
              <a:clrFrom>
                <a:srgbClr val="FFFFFF"/>
              </a:clrFrom>
              <a:clrTo>
                <a:srgbClr val="FFFFFF">
                  <a:alpha val="0"/>
                </a:srgbClr>
              </a:clrTo>
            </a:clrChange>
          </a:blip>
          <a:srcRect t="6944"/>
          <a:stretch>
            <a:fillRect/>
          </a:stretch>
        </p:blipFill>
        <p:spPr bwMode="auto">
          <a:xfrm>
            <a:off x="1295400" y="1524000"/>
            <a:ext cx="6477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839200" cy="990600"/>
          </a:xfrm>
        </p:spPr>
        <p:txBody>
          <a:bodyPr/>
          <a:lstStyle/>
          <a:p>
            <a:r>
              <a:rPr lang="el-GR" sz="3200" b="1" dirty="0" smtClean="0">
                <a:solidFill>
                  <a:schemeClr val="bg1"/>
                </a:solidFill>
                <a:latin typeface="Times New Roman" pitchFamily="18" charset="0"/>
                <a:cs typeface="Times New Roman" pitchFamily="18" charset="0"/>
              </a:rPr>
              <a:t>Μήτρα στρατηγικού επιχειρησιακού</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σχεδιασμού της </a:t>
            </a:r>
            <a:r>
              <a:rPr lang="en-US" sz="3200" b="1" dirty="0" smtClean="0">
                <a:solidFill>
                  <a:schemeClr val="bg1"/>
                </a:solidFill>
                <a:latin typeface="Times New Roman" pitchFamily="18" charset="0"/>
                <a:cs typeface="Times New Roman" pitchFamily="18" charset="0"/>
              </a:rPr>
              <a:t>General Electric</a:t>
            </a:r>
            <a:r>
              <a:rPr lang="el-GR" sz="3200" b="1" dirty="0" smtClean="0">
                <a:solidFill>
                  <a:schemeClr val="bg1"/>
                </a:solidFill>
                <a:latin typeface="Times New Roman" pitchFamily="18" charset="0"/>
                <a:cs typeface="Times New Roman" pitchFamily="18" charset="0"/>
              </a:rPr>
              <a:t> </a:t>
            </a:r>
            <a:r>
              <a:rPr lang="el-GR" sz="1800" b="1" i="1" dirty="0" smtClean="0">
                <a:solidFill>
                  <a:schemeClr val="bg1"/>
                </a:solidFill>
                <a:latin typeface="Times New Roman" pitchFamily="18" charset="0"/>
                <a:cs typeface="Times New Roman" pitchFamily="18" charset="0"/>
              </a:rPr>
              <a:t>συνέχεια</a:t>
            </a:r>
            <a:r>
              <a:rPr lang="el-GR" sz="3200" b="1" dirty="0" smtClean="0">
                <a:solidFill>
                  <a:schemeClr val="bg1"/>
                </a:solidFill>
                <a:latin typeface="Times New Roman" pitchFamily="18" charset="0"/>
                <a:cs typeface="Times New Roman" pitchFamily="18" charset="0"/>
              </a:rPr>
              <a:t> </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76200" y="990600"/>
            <a:ext cx="9144000" cy="6096000"/>
          </a:xfrm>
        </p:spPr>
        <p:txBody>
          <a:bodyPr/>
          <a:lstStyle/>
          <a:p>
            <a:pPr>
              <a:buNone/>
            </a:pPr>
            <a:r>
              <a:rPr lang="el-GR" sz="2400" b="1" dirty="0" smtClean="0">
                <a:latin typeface="Times New Roman" pitchFamily="18" charset="0"/>
                <a:cs typeface="Times New Roman" pitchFamily="18" charset="0"/>
              </a:rPr>
              <a:t>Πράσινη περιοχή</a:t>
            </a:r>
          </a:p>
          <a:p>
            <a:r>
              <a:rPr lang="el-GR" sz="2400" dirty="0" smtClean="0">
                <a:latin typeface="Times New Roman" pitchFamily="18" charset="0"/>
                <a:cs typeface="Times New Roman" pitchFamily="18" charset="0"/>
              </a:rPr>
              <a:t>Στρατηγικές επιχειρησιακές μονάδες υψηλής ελκυστικότητας και μεγάλης δύναμης της εταιρείας στην αγορά</a:t>
            </a:r>
          </a:p>
          <a:p>
            <a:r>
              <a:rPr lang="el-GR" sz="2400" dirty="0" smtClean="0">
                <a:latin typeface="Times New Roman" pitchFamily="18" charset="0"/>
                <a:cs typeface="Times New Roman" pitchFamily="18" charset="0"/>
              </a:rPr>
              <a:t>Η εταιρεία πρέπει να αναπτύξει αυτές τις δραστηριότητες </a:t>
            </a:r>
          </a:p>
          <a:p>
            <a:pPr>
              <a:buNone/>
            </a:pPr>
            <a:r>
              <a:rPr lang="el-GR" sz="2400" b="1" dirty="0" smtClean="0">
                <a:latin typeface="Times New Roman" pitchFamily="18" charset="0"/>
                <a:cs typeface="Times New Roman" pitchFamily="18" charset="0"/>
              </a:rPr>
              <a:t>Κίτρινη περιοχή</a:t>
            </a:r>
          </a:p>
          <a:p>
            <a:r>
              <a:rPr lang="el-GR" sz="2400" dirty="0" smtClean="0">
                <a:latin typeface="Times New Roman" pitchFamily="18" charset="0"/>
                <a:cs typeface="Times New Roman" pitchFamily="18" charset="0"/>
              </a:rPr>
              <a:t>Στρατηγικές επιχειρησιακές μονάδες μέτριας ελκυστικότητας και μέσης δύναμης της εταιρείας στην αγορά</a:t>
            </a:r>
          </a:p>
          <a:p>
            <a:r>
              <a:rPr lang="el-GR" sz="2400" dirty="0" smtClean="0">
                <a:latin typeface="Times New Roman" pitchFamily="18" charset="0"/>
                <a:cs typeface="Times New Roman" pitchFamily="18" charset="0"/>
              </a:rPr>
              <a:t>Σε αυτές τις δραστηριότητες η εταιρεία πρέπει να κρατήσει σταθερό το επίπεδο επένδυσης</a:t>
            </a:r>
          </a:p>
          <a:p>
            <a:pPr marL="0" indent="0">
              <a:buNone/>
            </a:pPr>
            <a:r>
              <a:rPr lang="el-GR" sz="2400" b="1" dirty="0" smtClean="0">
                <a:latin typeface="Times New Roman" pitchFamily="18" charset="0"/>
                <a:cs typeface="Times New Roman" pitchFamily="18" charset="0"/>
              </a:rPr>
              <a:t>Μπλε περιοχή</a:t>
            </a:r>
          </a:p>
          <a:p>
            <a:r>
              <a:rPr lang="el-GR" sz="2400" dirty="0" smtClean="0">
                <a:latin typeface="Times New Roman" pitchFamily="18" charset="0"/>
                <a:cs typeface="Times New Roman" pitchFamily="18" charset="0"/>
              </a:rPr>
              <a:t>Στρατηγικές επιχειρησιακές μονάδες χαμηλής ελκυστικότητας και μικρής δύναμης της εταιρείας στην αγορά</a:t>
            </a:r>
          </a:p>
          <a:p>
            <a:r>
              <a:rPr lang="el-GR" sz="2400" dirty="0" smtClean="0">
                <a:latin typeface="Times New Roman" pitchFamily="18" charset="0"/>
                <a:cs typeface="Times New Roman" pitchFamily="18" charset="0"/>
              </a:rPr>
              <a:t>Γι’ αυτές τις δραστηριότητες η εταιρεία πρέπει να σκεφτεί σοβαρά τη διατήρηση ή την κατάργησή τους</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2800" b="1" dirty="0" smtClean="0">
                <a:solidFill>
                  <a:schemeClr val="bg1"/>
                </a:solidFill>
                <a:latin typeface="Times New Roman" pitchFamily="18" charset="0"/>
                <a:cs typeface="Times New Roman" pitchFamily="18" charset="0"/>
              </a:rPr>
              <a:t>Περίοδοι που μας δείχνουν την πορεία και πώς αντιμετωπίστηκε ο στρατηγικός σχεδιασμός</a:t>
            </a:r>
            <a:endParaRPr lang="el-GR" sz="2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19200"/>
            <a:ext cx="8534400" cy="5257800"/>
          </a:xfrm>
        </p:spPr>
        <p:txBody>
          <a:bodyPr/>
          <a:lstStyle/>
          <a:p>
            <a:pPr lvl="0"/>
            <a:r>
              <a:rPr lang="el-GR" sz="2400" b="1" dirty="0" smtClean="0">
                <a:latin typeface="Times New Roman" pitchFamily="18" charset="0"/>
                <a:cs typeface="Times New Roman" pitchFamily="18" charset="0"/>
              </a:rPr>
              <a:t>Δεκαετία του 1970</a:t>
            </a:r>
            <a:r>
              <a:rPr lang="el-GR" sz="2400" dirty="0" smtClean="0">
                <a:latin typeface="Times New Roman" pitchFamily="18" charset="0"/>
                <a:cs typeface="Times New Roman" pitchFamily="18" charset="0"/>
              </a:rPr>
              <a:t>. Οι εταιρείες αντιμετωπίζουν τον στρατηγικό σχεδιασμό σαν πανάκεια και σαν τη λεωφόρο που θα τις οδηγήσει στην ανάπτυξη και στα πολλά κέρδη</a:t>
            </a:r>
          </a:p>
          <a:p>
            <a:r>
              <a:rPr lang="el-GR" sz="2400" b="1" dirty="0" smtClean="0">
                <a:latin typeface="Times New Roman" pitchFamily="18" charset="0"/>
                <a:cs typeface="Times New Roman" pitchFamily="18" charset="0"/>
              </a:rPr>
              <a:t>Δεκαετία του 1980. </a:t>
            </a:r>
            <a:r>
              <a:rPr lang="el-GR" sz="2400" dirty="0" smtClean="0">
                <a:latin typeface="Times New Roman" pitchFamily="18" charset="0"/>
                <a:cs typeface="Times New Roman" pitchFamily="18" charset="0"/>
              </a:rPr>
              <a:t>Οι εταιρείες τοποθετούν τον στρατηγικό σχεδιασμό σε δεύτερη μοίρα μετά τα θέματα ανταγωνιστικότητας μέσω του κόστους και της αποδοτικότητας </a:t>
            </a:r>
          </a:p>
          <a:p>
            <a:pPr lvl="0"/>
            <a:r>
              <a:rPr lang="el-GR" sz="2400" b="1" dirty="0" smtClean="0">
                <a:latin typeface="Times New Roman" pitchFamily="18" charset="0"/>
                <a:cs typeface="Times New Roman" pitchFamily="18" charset="0"/>
              </a:rPr>
              <a:t>Δεκαετία του 1990 και μετά. </a:t>
            </a:r>
            <a:r>
              <a:rPr lang="el-GR" sz="2400" dirty="0" smtClean="0">
                <a:latin typeface="Times New Roman" pitchFamily="18" charset="0"/>
                <a:cs typeface="Times New Roman" pitchFamily="18" charset="0"/>
              </a:rPr>
              <a:t>Δυναμική επιστροφή του στρατηγικού σχεδιασμού. Σε αντίθεση με το παρελθόν, παύει ο στρατηγικός να αποτελεί αποκλειστική ευθύνη των ανώτερων διευθυντικών στελεχών και στηρίζεται κυρίως σε στελέχη και ομάδες που βρίσκονται κοντά στην αγορά. Υπάρχουν περιπτώσεις που στις ομάδες διαμόρφωσης του στρατηγικού σχεδιασμού εμπλέκονται και πελάτες της εταιρείας </a:t>
            </a:r>
          </a:p>
          <a:p>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152400"/>
            <a:ext cx="8534400" cy="1371600"/>
          </a:xfrm>
        </p:spPr>
        <p:txBody>
          <a:bodyPr/>
          <a:lstStyle/>
          <a:p>
            <a:pPr algn="ctr"/>
            <a:r>
              <a:rPr lang="el-GR" dirty="0" smtClean="0">
                <a:latin typeface="Times New Roman" pitchFamily="18" charset="0"/>
                <a:cs typeface="Times New Roman" pitchFamily="18" charset="0"/>
              </a:rPr>
              <a:t>Κεφάλαιο </a:t>
            </a:r>
            <a:r>
              <a:rPr lang="en-US" dirty="0" smtClean="0">
                <a:latin typeface="Times New Roman" pitchFamily="18" charset="0"/>
                <a:cs typeface="Times New Roman" pitchFamily="18" charset="0"/>
              </a:rPr>
              <a:t>5</a:t>
            </a:r>
            <a:br>
              <a:rPr lang="en-US" dirty="0" smtClean="0">
                <a:latin typeface="Times New Roman" pitchFamily="18" charset="0"/>
                <a:cs typeface="Times New Roman" pitchFamily="18" charset="0"/>
              </a:rPr>
            </a:br>
            <a:r>
              <a:rPr lang="el-GR" i="1" dirty="0" smtClean="0">
                <a:latin typeface="Times New Roman" pitchFamily="18" charset="0"/>
                <a:cs typeface="Times New Roman" pitchFamily="18" charset="0"/>
              </a:rPr>
              <a:t/>
            </a:r>
            <a:br>
              <a:rPr lang="el-GR" i="1" dirty="0" smtClean="0">
                <a:latin typeface="Times New Roman" pitchFamily="18" charset="0"/>
                <a:cs typeface="Times New Roman" pitchFamily="18" charset="0"/>
              </a:rPr>
            </a:br>
            <a:r>
              <a:rPr lang="el-GR" sz="3200" dirty="0" smtClean="0">
                <a:solidFill>
                  <a:schemeClr val="bg1"/>
                </a:solidFill>
                <a:latin typeface="Times New Roman" pitchFamily="18" charset="0"/>
                <a:cs typeface="Times New Roman" pitchFamily="18" charset="0"/>
              </a:rPr>
              <a:t> ΣΤΡΑΤΗΓΙΚΟΣ ΣΧΕΔΙΑΣΜΟΣ ΕΤΑΙΡΕΙΑΣ ΚΑΙ</a:t>
            </a:r>
            <a:r>
              <a:rPr lang="el-GR" sz="3200" b="0" dirty="0" smtClean="0">
                <a:solidFill>
                  <a:schemeClr val="bg1"/>
                </a:solidFill>
                <a:latin typeface="Times New Roman" pitchFamily="18" charset="0"/>
                <a:cs typeface="Times New Roman" pitchFamily="18" charset="0"/>
              </a:rPr>
              <a:t>  ΜΑΡΚΕΤΙΝΓΚ </a:t>
            </a:r>
            <a:br>
              <a:rPr lang="el-GR" sz="3200" b="0" dirty="0" smtClean="0">
                <a:solidFill>
                  <a:schemeClr val="bg1"/>
                </a:solidFill>
                <a:latin typeface="Times New Roman" pitchFamily="18" charset="0"/>
                <a:cs typeface="Times New Roman" pitchFamily="18" charset="0"/>
              </a:rPr>
            </a:br>
            <a:endParaRPr lang="el-GR" sz="3200" b="0" dirty="0">
              <a:solidFill>
                <a:schemeClr val="bg1"/>
              </a:solidFill>
              <a:latin typeface="Times New Roman" pitchFamily="18" charset="0"/>
              <a:cs typeface="Times New Roman" pitchFamily="18" charset="0"/>
            </a:endParaRPr>
          </a:p>
        </p:txBody>
      </p:sp>
      <p:sp>
        <p:nvSpPr>
          <p:cNvPr id="5" name="4 - Θέση υποσέλιδου"/>
          <p:cNvSpPr>
            <a:spLocks noGrp="1"/>
          </p:cNvSpPr>
          <p:nvPr>
            <p:ph type="ftr" sz="quarter" idx="11"/>
          </p:nvPr>
        </p:nvSpPr>
        <p:spPr/>
        <p:txBody>
          <a:bodyPr/>
          <a:lstStyle/>
          <a:p>
            <a:r>
              <a:rPr lang="el-GR" smtClean="0"/>
              <a:t>ΠΑΣΧΑΛΟΥΔΗΣ ΔΗΜΗΤΡΗΣ</a:t>
            </a:r>
            <a:endParaRPr lang="en-US"/>
          </a:p>
        </p:txBody>
      </p:sp>
      <p:pic>
        <p:nvPicPr>
          <p:cNvPr id="6" name="Picture 4" descr="C:\Users\acer\Desktop\master (2).jpg"/>
          <p:cNvPicPr>
            <a:picLocks noChangeAspect="1" noChangeArrowheads="1"/>
          </p:cNvPicPr>
          <p:nvPr/>
        </p:nvPicPr>
        <p:blipFill>
          <a:blip r:embed="rId2" cstate="print"/>
          <a:srcRect/>
          <a:stretch>
            <a:fillRect/>
          </a:stretch>
        </p:blipFill>
        <p:spPr bwMode="auto">
          <a:xfrm>
            <a:off x="3429000" y="5029200"/>
            <a:ext cx="5715000" cy="1676400"/>
          </a:xfrm>
          <a:prstGeom prst="rect">
            <a:avLst/>
          </a:prstGeom>
          <a:noFill/>
        </p:spPr>
      </p:pic>
      <p:sp>
        <p:nvSpPr>
          <p:cNvPr id="8" name="7 - Ορθογώνιο"/>
          <p:cNvSpPr/>
          <p:nvPr/>
        </p:nvSpPr>
        <p:spPr>
          <a:xfrm>
            <a:off x="4495800" y="3572470"/>
            <a:ext cx="4572000" cy="923330"/>
          </a:xfrm>
          <a:prstGeom prst="rect">
            <a:avLst/>
          </a:prstGeom>
        </p:spPr>
        <p:txBody>
          <a:bodyPr>
            <a:spAutoFit/>
          </a:bodyPr>
          <a:lstStyle/>
          <a:p>
            <a:pPr algn="r"/>
            <a:r>
              <a:rPr lang="el-GR" i="1" dirty="0" smtClean="0">
                <a:solidFill>
                  <a:schemeClr val="bg1"/>
                </a:solidFill>
                <a:latin typeface="Times New Roman" pitchFamily="18" charset="0"/>
                <a:cs typeface="Times New Roman" pitchFamily="18" charset="0"/>
              </a:rPr>
              <a:t>Φίλοι </a:t>
            </a:r>
            <a:r>
              <a:rPr lang="el-GR" i="1" dirty="0" err="1" smtClean="0">
                <a:solidFill>
                  <a:schemeClr val="bg1"/>
                </a:solidFill>
                <a:latin typeface="Times New Roman" pitchFamily="18" charset="0"/>
                <a:cs typeface="Times New Roman" pitchFamily="18" charset="0"/>
              </a:rPr>
              <a:t>μισήσουσι</a:t>
            </a:r>
            <a:r>
              <a:rPr lang="el-GR" i="1" dirty="0" smtClean="0">
                <a:solidFill>
                  <a:schemeClr val="bg1"/>
                </a:solidFill>
                <a:latin typeface="Times New Roman" pitchFamily="18" charset="0"/>
                <a:cs typeface="Times New Roman" pitchFamily="18" charset="0"/>
              </a:rPr>
              <a:t> φίλους πτωχούς, </a:t>
            </a:r>
            <a:endParaRPr lang="en-US" i="1" dirty="0" smtClean="0">
              <a:solidFill>
                <a:schemeClr val="bg1"/>
              </a:solidFill>
              <a:latin typeface="Times New Roman" pitchFamily="18" charset="0"/>
              <a:cs typeface="Times New Roman" pitchFamily="18" charset="0"/>
            </a:endParaRPr>
          </a:p>
          <a:p>
            <a:pPr algn="r"/>
            <a:r>
              <a:rPr lang="el-GR" i="1" dirty="0" smtClean="0">
                <a:solidFill>
                  <a:schemeClr val="bg1"/>
                </a:solidFill>
                <a:latin typeface="Times New Roman" pitchFamily="18" charset="0"/>
                <a:cs typeface="Times New Roman" pitchFamily="18" charset="0"/>
              </a:rPr>
              <a:t>φίλοι δε πλουσίων πολλοί</a:t>
            </a:r>
            <a:r>
              <a:rPr lang="en-US" i="1" dirty="0" smtClean="0">
                <a:solidFill>
                  <a:schemeClr val="bg1"/>
                </a:solidFill>
                <a:latin typeface="Times New Roman" pitchFamily="18" charset="0"/>
                <a:cs typeface="Times New Roman" pitchFamily="18" charset="0"/>
              </a:rPr>
              <a:t/>
            </a:r>
            <a:br>
              <a:rPr lang="en-US" i="1" dirty="0" smtClean="0">
                <a:solidFill>
                  <a:schemeClr val="bg1"/>
                </a:solidFill>
                <a:latin typeface="Times New Roman" pitchFamily="18" charset="0"/>
                <a:cs typeface="Times New Roman" pitchFamily="18" charset="0"/>
              </a:rPr>
            </a:br>
            <a:r>
              <a:rPr lang="el-GR" dirty="0" err="1" smtClean="0">
                <a:latin typeface="Times New Roman" pitchFamily="18" charset="0"/>
                <a:cs typeface="Times New Roman" pitchFamily="18" charset="0"/>
              </a:rPr>
              <a:t>Παροιμίαι</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Σολωμόντος</a:t>
            </a:r>
            <a:r>
              <a:rPr lang="el-GR" i="1" dirty="0" smtClean="0">
                <a:latin typeface="Times New Roman" pitchFamily="18" charset="0"/>
                <a:cs typeface="Times New Roman" pitchFamily="18" charset="0"/>
              </a:rPr>
              <a:t>, ιδ 20</a:t>
            </a:r>
            <a:r>
              <a:rPr lang="el-GR" i="1" dirty="0" smtClean="0">
                <a:solidFill>
                  <a:schemeClr val="bg1"/>
                </a:solidFill>
                <a:latin typeface="Times New Roman" pitchFamily="18" charset="0"/>
                <a:cs typeface="Times New Roman" pitchFamily="18" charset="0"/>
              </a:rPr>
              <a:t>…</a:t>
            </a:r>
            <a:endParaRPr lang="el-GR"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Μήτρα επέκτασης προϊόντος-αγοράς</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clrChange>
              <a:clrFrom>
                <a:srgbClr val="FFFFFF"/>
              </a:clrFrom>
              <a:clrTo>
                <a:srgbClr val="FFFFFF">
                  <a:alpha val="0"/>
                </a:srgbClr>
              </a:clrTo>
            </a:clrChange>
          </a:blip>
          <a:srcRect/>
          <a:stretch>
            <a:fillRect/>
          </a:stretch>
        </p:blipFill>
        <p:spPr bwMode="auto">
          <a:xfrm>
            <a:off x="1219200" y="1219200"/>
            <a:ext cx="7848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52400"/>
            <a:ext cx="8839200" cy="838200"/>
          </a:xfrm>
        </p:spPr>
        <p:txBody>
          <a:bodyPr/>
          <a:lstStyle/>
          <a:p>
            <a:r>
              <a:rPr lang="el-GR" sz="3200" b="1" dirty="0" smtClean="0">
                <a:solidFill>
                  <a:schemeClr val="bg1"/>
                </a:solidFill>
                <a:latin typeface="Times New Roman" pitchFamily="18" charset="0"/>
                <a:cs typeface="Times New Roman" pitchFamily="18" charset="0"/>
              </a:rPr>
              <a:t>Μήτρα επέκτασης προϊόντος-αγοράς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a:t>
            </a:r>
            <a:r>
              <a:rPr lang="el-GR" sz="1800" b="1" i="1" dirty="0" smtClean="0">
                <a:solidFill>
                  <a:schemeClr val="bg1"/>
                </a:solidFill>
                <a:latin typeface="Times New Roman" pitchFamily="18" charset="0"/>
                <a:cs typeface="Times New Roman" pitchFamily="18" charset="0"/>
              </a:rPr>
              <a:t>συνέχεια </a:t>
            </a:r>
            <a:endParaRPr lang="el-GR" sz="1800" b="1" i="1" dirty="0"/>
          </a:p>
        </p:txBody>
      </p:sp>
      <p:sp>
        <p:nvSpPr>
          <p:cNvPr id="3" name="2 - Θέση περιεχομένου"/>
          <p:cNvSpPr>
            <a:spLocks noGrp="1"/>
          </p:cNvSpPr>
          <p:nvPr>
            <p:ph idx="1"/>
          </p:nvPr>
        </p:nvSpPr>
        <p:spPr>
          <a:xfrm>
            <a:off x="0" y="1143000"/>
            <a:ext cx="8839200" cy="5410200"/>
          </a:xfrm>
        </p:spPr>
        <p:txBody>
          <a:bodyPr/>
          <a:lstStyle/>
          <a:p>
            <a:pPr algn="ctr">
              <a:spcBef>
                <a:spcPts val="0"/>
              </a:spcBef>
              <a:buNone/>
            </a:pPr>
            <a:r>
              <a:rPr lang="el-GR" sz="2800" b="1" dirty="0" smtClean="0">
                <a:latin typeface="Times New Roman" pitchFamily="18" charset="0"/>
                <a:cs typeface="Times New Roman" pitchFamily="18" charset="0"/>
              </a:rPr>
              <a:t>Διείσδυση αγοράς</a:t>
            </a:r>
          </a:p>
          <a:p>
            <a:pPr algn="ctr">
              <a:spcBef>
                <a:spcPts val="0"/>
              </a:spcBef>
              <a:buFont typeface="Wingdings" pitchFamily="2" charset="2"/>
              <a:buChar char="ü"/>
            </a:pPr>
            <a:r>
              <a:rPr lang="el-GR" sz="2800" dirty="0" smtClean="0">
                <a:latin typeface="Times New Roman" pitchFamily="18" charset="0"/>
                <a:cs typeface="Times New Roman" pitchFamily="18" charset="0"/>
              </a:rPr>
              <a:t>Κάνει προσπάθειες για περισσότερες πωλήσεις</a:t>
            </a:r>
          </a:p>
          <a:p>
            <a:pPr algn="ctr">
              <a:spcBef>
                <a:spcPts val="0"/>
              </a:spcBef>
              <a:buFont typeface="Wingdings" pitchFamily="2" charset="2"/>
              <a:buChar char="ü"/>
            </a:pPr>
            <a:r>
              <a:rPr lang="el-GR" sz="2800" dirty="0" smtClean="0">
                <a:latin typeface="Times New Roman" pitchFamily="18" charset="0"/>
                <a:cs typeface="Times New Roman" pitchFamily="18" charset="0"/>
              </a:rPr>
              <a:t>Δεν αλλάζει τα προϊόντα της στους ήδη υπάρχοντες πελάτες</a:t>
            </a:r>
          </a:p>
          <a:p>
            <a:pPr algn="ctr">
              <a:spcBef>
                <a:spcPts val="0"/>
              </a:spcBef>
              <a:buFont typeface="Wingdings" pitchFamily="2" charset="2"/>
              <a:buChar char="ü"/>
            </a:pPr>
            <a:r>
              <a:rPr lang="el-GR" sz="2800" dirty="0" smtClean="0">
                <a:latin typeface="Times New Roman" pitchFamily="18" charset="0"/>
                <a:cs typeface="Times New Roman" pitchFamily="18" charset="0"/>
              </a:rPr>
              <a:t>Στόχος είναι οι υπάρχοντες πελάτες να καταναλώνουν περισσότερο και η προσέλκυση πελατών ανταγωνιστικών προϊόντων</a:t>
            </a:r>
          </a:p>
          <a:p>
            <a:pPr algn="ctr">
              <a:spcBef>
                <a:spcPts val="0"/>
              </a:spcBef>
              <a:buNone/>
            </a:pPr>
            <a:endParaRPr lang="el-GR" sz="800" dirty="0" smtClean="0">
              <a:latin typeface="Times New Roman" pitchFamily="18" charset="0"/>
              <a:cs typeface="Times New Roman" pitchFamily="18" charset="0"/>
            </a:endParaRPr>
          </a:p>
          <a:p>
            <a:pPr algn="ctr">
              <a:spcBef>
                <a:spcPts val="0"/>
              </a:spcBef>
              <a:buNone/>
            </a:pPr>
            <a:r>
              <a:rPr lang="el-GR" sz="2800" b="1" dirty="0" smtClean="0">
                <a:latin typeface="Times New Roman" pitchFamily="18" charset="0"/>
                <a:cs typeface="Times New Roman" pitchFamily="18" charset="0"/>
              </a:rPr>
              <a:t>Ανάπτυξη αγοράς</a:t>
            </a:r>
          </a:p>
          <a:p>
            <a:pPr algn="ctr">
              <a:spcBef>
                <a:spcPts val="0"/>
              </a:spcBef>
              <a:buFont typeface="Wingdings" pitchFamily="2" charset="2"/>
              <a:buChar char="ü"/>
            </a:pPr>
            <a:r>
              <a:rPr lang="el-GR" sz="2800" dirty="0" smtClean="0">
                <a:latin typeface="Times New Roman" pitchFamily="18" charset="0"/>
                <a:cs typeface="Times New Roman" pitchFamily="18" charset="0"/>
              </a:rPr>
              <a:t>Αναπτύσσει νέες αγορές για τα υπάρχοντα προϊόντα της</a:t>
            </a:r>
          </a:p>
          <a:p>
            <a:pPr algn="ctr">
              <a:spcBef>
                <a:spcPts val="0"/>
              </a:spcBef>
              <a:buFont typeface="Wingdings" pitchFamily="2" charset="2"/>
              <a:buChar char="ü"/>
            </a:pPr>
            <a:r>
              <a:rPr lang="el-GR" sz="2800" dirty="0" smtClean="0">
                <a:latin typeface="Times New Roman" pitchFamily="18" charset="0"/>
                <a:cs typeface="Times New Roman" pitchFamily="18" charset="0"/>
              </a:rPr>
              <a:t>Εντοπίζει νέες ομάδες καταναλωτών ή διευρύνει τα κανάλια διανομής και τα σημεία πώλησης</a:t>
            </a:r>
            <a:endParaRPr lang="el-G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Μήτρα επέκτασης προϊόντος-αγοράς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a:t>
            </a:r>
            <a:r>
              <a:rPr lang="el-GR" sz="1800" b="1" i="1" dirty="0" smtClean="0">
                <a:solidFill>
                  <a:schemeClr val="bg1"/>
                </a:solidFill>
                <a:latin typeface="Times New Roman" pitchFamily="18" charset="0"/>
                <a:cs typeface="Times New Roman" pitchFamily="18" charset="0"/>
              </a:rPr>
              <a:t>συνέχεια</a:t>
            </a:r>
            <a:endParaRPr lang="el-GR" sz="1800" b="1" i="1" dirty="0"/>
          </a:p>
        </p:txBody>
      </p:sp>
      <p:sp>
        <p:nvSpPr>
          <p:cNvPr id="3" name="2 - Θέση περιεχομένου"/>
          <p:cNvSpPr>
            <a:spLocks noGrp="1"/>
          </p:cNvSpPr>
          <p:nvPr>
            <p:ph idx="1"/>
          </p:nvPr>
        </p:nvSpPr>
        <p:spPr>
          <a:xfrm>
            <a:off x="304800" y="1371600"/>
            <a:ext cx="8534400" cy="5486400"/>
          </a:xfrm>
        </p:spPr>
        <p:txBody>
          <a:bodyPr/>
          <a:lstStyle/>
          <a:p>
            <a:pPr algn="ctr">
              <a:buNone/>
            </a:pPr>
            <a:r>
              <a:rPr lang="el-GR" sz="3200" b="1" dirty="0" smtClean="0">
                <a:latin typeface="Times New Roman" pitchFamily="18" charset="0"/>
                <a:cs typeface="Times New Roman" pitchFamily="18" charset="0"/>
              </a:rPr>
              <a:t>Ανάπτυξη προϊόντος</a:t>
            </a:r>
          </a:p>
          <a:p>
            <a:pPr algn="ctr">
              <a:buFont typeface="Wingdings" pitchFamily="2" charset="2"/>
              <a:buChar char="ü"/>
            </a:pPr>
            <a:r>
              <a:rPr lang="el-GR" dirty="0" smtClean="0">
                <a:latin typeface="Times New Roman" pitchFamily="18" charset="0"/>
                <a:cs typeface="Times New Roman" pitchFamily="18" charset="0"/>
              </a:rPr>
              <a:t> Π</a:t>
            </a:r>
            <a:r>
              <a:rPr lang="el-GR" sz="3200" dirty="0" smtClean="0">
                <a:latin typeface="Times New Roman" pitchFamily="18" charset="0"/>
                <a:cs typeface="Times New Roman" pitchFamily="18" charset="0"/>
              </a:rPr>
              <a:t>ροσφέρει τροποποιημένα ή νέα προϊόντα στις υπάρχουσες αγορές</a:t>
            </a:r>
          </a:p>
          <a:p>
            <a:pPr algn="ctr">
              <a:buNone/>
            </a:pPr>
            <a:endParaRPr lang="el-GR" sz="800" dirty="0" smtClean="0">
              <a:latin typeface="Times New Roman" pitchFamily="18" charset="0"/>
              <a:cs typeface="Times New Roman" pitchFamily="18" charset="0"/>
            </a:endParaRPr>
          </a:p>
          <a:p>
            <a:pPr algn="ctr">
              <a:buNone/>
            </a:pPr>
            <a:r>
              <a:rPr lang="el-GR" sz="3200" b="1" dirty="0" smtClean="0">
                <a:latin typeface="Times New Roman" pitchFamily="18" charset="0"/>
                <a:cs typeface="Times New Roman" pitchFamily="18" charset="0"/>
              </a:rPr>
              <a:t>Διαφοροποίηση</a:t>
            </a:r>
          </a:p>
          <a:p>
            <a:pPr algn="ctr">
              <a:buFont typeface="Wingdings" pitchFamily="2" charset="2"/>
              <a:buChar char="ü"/>
            </a:pPr>
            <a:r>
              <a:rPr lang="el-GR" dirty="0" smtClean="0">
                <a:latin typeface="Times New Roman" pitchFamily="18" charset="0"/>
                <a:cs typeface="Times New Roman" pitchFamily="18" charset="0"/>
              </a:rPr>
              <a:t> Π</a:t>
            </a:r>
            <a:r>
              <a:rPr lang="el-GR" sz="3200" dirty="0" smtClean="0">
                <a:latin typeface="Times New Roman" pitchFamily="18" charset="0"/>
                <a:cs typeface="Times New Roman" pitchFamily="18" charset="0"/>
              </a:rPr>
              <a:t>ροσφέρει στην αγορά προϊόντα που δεν σχετίζονται με τα σημερινά της προϊόντα, σε νέες αγορές</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066800"/>
            <a:ext cx="8534400" cy="5334000"/>
          </a:xfrm>
        </p:spPr>
        <p:txBody>
          <a:bodyPr/>
          <a:lstStyle/>
          <a:p>
            <a:pPr marL="0" indent="0" algn="ctr">
              <a:buNone/>
            </a:pPr>
            <a:r>
              <a:rPr lang="el-GR" sz="3000" dirty="0" smtClean="0">
                <a:latin typeface="Times New Roman" pitchFamily="18" charset="0"/>
                <a:cs typeface="Times New Roman" pitchFamily="18" charset="0"/>
              </a:rPr>
              <a:t>Η ανάπτυξη νέων δραστηριοτήτων μπορεί να πραγματοποιηθεί με τους εξής τρόπους:</a:t>
            </a:r>
          </a:p>
          <a:p>
            <a:pPr marL="0" indent="0" algn="ctr">
              <a:buNone/>
            </a:pPr>
            <a:endParaRPr lang="el-GR" sz="1200" dirty="0" smtClean="0">
              <a:latin typeface="Times New Roman" pitchFamily="18" charset="0"/>
              <a:cs typeface="Times New Roman" pitchFamily="18" charset="0"/>
            </a:endParaRPr>
          </a:p>
          <a:p>
            <a:pPr marL="0" lvl="0" indent="0" algn="ctr">
              <a:buFont typeface="Arial" pitchFamily="34" charset="0"/>
              <a:buChar char="•"/>
            </a:pPr>
            <a:r>
              <a:rPr lang="el-GR"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Στις ήδη υπάρχουσες γραμμές προϊόντων με στόχο μια νέα κατηγορία καταναλωτών (</a:t>
            </a:r>
            <a:r>
              <a:rPr lang="el-GR" sz="2800" b="1" dirty="0" smtClean="0">
                <a:latin typeface="Times New Roman" pitchFamily="18" charset="0"/>
                <a:cs typeface="Times New Roman" pitchFamily="18" charset="0"/>
              </a:rPr>
              <a:t>Ομόκεντρη στρατηγική</a:t>
            </a:r>
            <a:r>
              <a:rPr lang="el-GR" sz="2800" dirty="0" smtClean="0">
                <a:latin typeface="Times New Roman" pitchFamily="18" charset="0"/>
                <a:cs typeface="Times New Roman" pitchFamily="18" charset="0"/>
              </a:rPr>
              <a:t>)</a:t>
            </a:r>
          </a:p>
          <a:p>
            <a:pPr marL="0" lvl="0" indent="0" algn="ctr">
              <a:buFont typeface="Arial" pitchFamily="34" charset="0"/>
              <a:buChar char="•"/>
            </a:pPr>
            <a:r>
              <a:rPr lang="el-GR" sz="2800" dirty="0" smtClean="0">
                <a:latin typeface="Times New Roman" pitchFamily="18" charset="0"/>
                <a:cs typeface="Times New Roman" pitchFamily="18" charset="0"/>
              </a:rPr>
              <a:t> Με δραστηριότητες σχετικές με τις ήδη υπάρχουσες γραμμές προϊόντων με στόχο τους υπάρχοντες καταναλωτές (</a:t>
            </a:r>
            <a:r>
              <a:rPr lang="el-GR" sz="2800" b="1" dirty="0" smtClean="0">
                <a:latin typeface="Times New Roman" pitchFamily="18" charset="0"/>
                <a:cs typeface="Times New Roman" pitchFamily="18" charset="0"/>
              </a:rPr>
              <a:t>Οριζόντια στρατηγική</a:t>
            </a:r>
            <a:r>
              <a:rPr lang="el-GR" sz="2800" dirty="0" smtClean="0">
                <a:latin typeface="Times New Roman" pitchFamily="18" charset="0"/>
                <a:cs typeface="Times New Roman" pitchFamily="18" charset="0"/>
              </a:rPr>
              <a:t>)</a:t>
            </a:r>
          </a:p>
          <a:p>
            <a:pPr marL="0" lvl="0" indent="0" algn="ctr">
              <a:buFont typeface="Arial" pitchFamily="34" charset="0"/>
              <a:buChar char="•"/>
            </a:pPr>
            <a:r>
              <a:rPr lang="el-GR" sz="2800" dirty="0" smtClean="0">
                <a:latin typeface="Times New Roman" pitchFamily="18" charset="0"/>
                <a:cs typeface="Times New Roman" pitchFamily="18" charset="0"/>
              </a:rPr>
              <a:t> Με δραστηριότητες εντελώς άσχετες με τα προϊόντα και τους καταναλωτές της εταιρείας  (</a:t>
            </a:r>
            <a:r>
              <a:rPr lang="el-GR" sz="2800" b="1" dirty="0" smtClean="0">
                <a:latin typeface="Times New Roman" pitchFamily="18" charset="0"/>
                <a:cs typeface="Times New Roman" pitchFamily="18" charset="0"/>
              </a:rPr>
              <a:t>Συσωρευτική στρατηγική</a:t>
            </a:r>
            <a:r>
              <a:rPr lang="el-GR" sz="2800" dirty="0" smtClean="0">
                <a:latin typeface="Times New Roman" pitchFamily="18" charset="0"/>
                <a:cs typeface="Times New Roman" pitchFamily="18" charset="0"/>
              </a:rPr>
              <a:t>)</a:t>
            </a:r>
          </a:p>
          <a:p>
            <a:pPr marL="0" indent="0">
              <a:buNone/>
            </a:pPr>
            <a:endParaRPr lang="el-G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839200" cy="990600"/>
          </a:xfrm>
        </p:spPr>
        <p:txBody>
          <a:bodyPr/>
          <a:lstStyle/>
          <a:p>
            <a:r>
              <a:rPr lang="el-GR" sz="3200" b="1" dirty="0" smtClean="0">
                <a:solidFill>
                  <a:schemeClr val="bg1"/>
                </a:solidFill>
                <a:latin typeface="Times New Roman" pitchFamily="18" charset="0"/>
                <a:cs typeface="Times New Roman" pitchFamily="18" charset="0"/>
              </a:rPr>
              <a:t>Στρατηγικός σχεδιασμός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μιας δραστηριότητας</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pic>
        <p:nvPicPr>
          <p:cNvPr id="4" name="3 - Θέση περιεχομένου" descr="Στρατηγικός%20σχεδιασμός%20δραστηριότητας"/>
          <p:cNvPicPr>
            <a:picLocks noGrp="1"/>
          </p:cNvPicPr>
          <p:nvPr>
            <p:ph idx="1"/>
          </p:nvPr>
        </p:nvPicPr>
        <p:blipFill>
          <a:blip r:embed="rId2" cstate="print"/>
          <a:srcRect/>
          <a:stretch>
            <a:fillRect/>
          </a:stretch>
        </p:blipFill>
        <p:spPr bwMode="auto">
          <a:xfrm>
            <a:off x="533400" y="2438400"/>
            <a:ext cx="7924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839200" cy="990600"/>
          </a:xfrm>
        </p:spPr>
        <p:txBody>
          <a:bodyPr/>
          <a:lstStyle/>
          <a:p>
            <a:r>
              <a:rPr lang="el-GR" sz="3600" b="1" dirty="0" smtClean="0">
                <a:solidFill>
                  <a:schemeClr val="bg1"/>
                </a:solidFill>
                <a:latin typeface="Times New Roman" pitchFamily="18" charset="0"/>
                <a:cs typeface="Times New Roman" pitchFamily="18" charset="0"/>
              </a:rPr>
              <a:t>Ανάλυση περιβάλλοντος </a:t>
            </a:r>
            <a:br>
              <a:rPr lang="el-GR" sz="3600" b="1" dirty="0" smtClean="0">
                <a:solidFill>
                  <a:schemeClr val="bg1"/>
                </a:solidFill>
                <a:latin typeface="Times New Roman" pitchFamily="18" charset="0"/>
                <a:cs typeface="Times New Roman" pitchFamily="18" charset="0"/>
              </a:rPr>
            </a:br>
            <a:endParaRPr lang="el-GR" sz="36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066800"/>
            <a:ext cx="8534400" cy="5257800"/>
          </a:xfrm>
        </p:spPr>
        <p:txBody>
          <a:bodyPr/>
          <a:lstStyle/>
          <a:p>
            <a:pPr algn="ctr"/>
            <a:r>
              <a:rPr lang="el-GR" b="1" dirty="0" smtClean="0">
                <a:latin typeface="Times New Roman" pitchFamily="18" charset="0"/>
                <a:cs typeface="Times New Roman" pitchFamily="18" charset="0"/>
              </a:rPr>
              <a:t>Ανάλυση εσωτερικού περιβάλλοντος</a:t>
            </a:r>
          </a:p>
          <a:p>
            <a:pPr algn="ctr">
              <a:buNone/>
            </a:pPr>
            <a:endParaRPr lang="el-GR" sz="800" b="1" dirty="0" smtClean="0">
              <a:latin typeface="Times New Roman" pitchFamily="18" charset="0"/>
              <a:cs typeface="Times New Roman" pitchFamily="18" charset="0"/>
            </a:endParaRPr>
          </a:p>
          <a:p>
            <a:pPr marL="723900" indent="-368300" algn="ctr">
              <a:buFont typeface="Courier New" pitchFamily="49" charset="0"/>
              <a:buChar char="o"/>
            </a:pPr>
            <a:r>
              <a:rPr lang="el-GR" sz="3000" i="1" dirty="0" smtClean="0">
                <a:latin typeface="Times New Roman" pitchFamily="18" charset="0"/>
                <a:cs typeface="Times New Roman" pitchFamily="18" charset="0"/>
              </a:rPr>
              <a:t>Δυνατά</a:t>
            </a:r>
            <a:r>
              <a:rPr lang="el-GR" sz="3000" dirty="0" smtClean="0">
                <a:latin typeface="Times New Roman" pitchFamily="18" charset="0"/>
                <a:cs typeface="Times New Roman" pitchFamily="18" charset="0"/>
              </a:rPr>
              <a:t> σημεία της</a:t>
            </a:r>
          </a:p>
          <a:p>
            <a:pPr marL="723900" indent="-368300" algn="ctr">
              <a:buFont typeface="Courier New" pitchFamily="49" charset="0"/>
              <a:buChar char="o"/>
            </a:pPr>
            <a:r>
              <a:rPr lang="el-GR" sz="3000" i="1" dirty="0" smtClean="0">
                <a:latin typeface="Times New Roman" pitchFamily="18" charset="0"/>
                <a:cs typeface="Times New Roman" pitchFamily="18" charset="0"/>
              </a:rPr>
              <a:t>Αδύνατα </a:t>
            </a:r>
            <a:r>
              <a:rPr lang="el-GR" sz="3000" dirty="0" smtClean="0">
                <a:latin typeface="Times New Roman" pitchFamily="18" charset="0"/>
                <a:cs typeface="Times New Roman" pitchFamily="18" charset="0"/>
              </a:rPr>
              <a:t>σημεία της</a:t>
            </a:r>
          </a:p>
          <a:p>
            <a:pPr marL="1077913" indent="-177800" algn="ctr">
              <a:buFont typeface="Wingdings" pitchFamily="2" charset="2"/>
              <a:buChar char="Ø"/>
            </a:pPr>
            <a:r>
              <a:rPr lang="el-GR" sz="3000" dirty="0" smtClean="0">
                <a:latin typeface="Times New Roman" pitchFamily="18" charset="0"/>
                <a:cs typeface="Times New Roman" pitchFamily="18" charset="0"/>
              </a:rPr>
              <a:t>Τμήμα μάρκετινγκ</a:t>
            </a:r>
          </a:p>
          <a:p>
            <a:pPr marL="1077913" indent="-177800" algn="ctr">
              <a:buFont typeface="Wingdings" pitchFamily="2" charset="2"/>
              <a:buChar char="Ø"/>
            </a:pPr>
            <a:r>
              <a:rPr lang="el-GR" sz="3000" dirty="0" smtClean="0">
                <a:latin typeface="Times New Roman" pitchFamily="18" charset="0"/>
                <a:cs typeface="Times New Roman" pitchFamily="18" charset="0"/>
              </a:rPr>
              <a:t>Τμήμα χρηματοοικονομικό</a:t>
            </a:r>
          </a:p>
          <a:p>
            <a:pPr marL="1077913" indent="-177800" algn="ctr">
              <a:buFont typeface="Wingdings" pitchFamily="2" charset="2"/>
              <a:buChar char="Ø"/>
            </a:pPr>
            <a:r>
              <a:rPr lang="el-GR" sz="3000" dirty="0" smtClean="0">
                <a:latin typeface="Times New Roman" pitchFamily="18" charset="0"/>
                <a:cs typeface="Times New Roman" pitchFamily="18" charset="0"/>
              </a:rPr>
              <a:t>Τμήμα παραγωγής</a:t>
            </a:r>
          </a:p>
          <a:p>
            <a:pPr marL="1077913" indent="-177800" algn="ctr">
              <a:buFont typeface="Wingdings" pitchFamily="2" charset="2"/>
              <a:buChar char="Ø"/>
            </a:pPr>
            <a:r>
              <a:rPr lang="el-GR" sz="3000" dirty="0" smtClean="0">
                <a:latin typeface="Times New Roman" pitchFamily="18" charset="0"/>
                <a:cs typeface="Times New Roman" pitchFamily="18" charset="0"/>
              </a:rPr>
              <a:t>Τμήμα οργάνωσης</a:t>
            </a:r>
          </a:p>
          <a:p>
            <a:pPr marL="355600" indent="-355600" algn="ctr">
              <a:buFont typeface="Arial" pitchFamily="34" charset="0"/>
              <a:buChar char="•"/>
            </a:pPr>
            <a:r>
              <a:rPr lang="el-GR" b="1" dirty="0" smtClean="0">
                <a:latin typeface="Times New Roman" pitchFamily="18" charset="0"/>
                <a:cs typeface="Times New Roman" pitchFamily="18" charset="0"/>
              </a:rPr>
              <a:t>Ανάλυση εξωτερικού περιβάλλοντος</a:t>
            </a:r>
            <a:r>
              <a:rPr lang="el-GR" dirty="0" smtClean="0">
                <a:latin typeface="Times New Roman" pitchFamily="18" charset="0"/>
                <a:cs typeface="Times New Roman" pitchFamily="18" charset="0"/>
              </a:rPr>
              <a:t> </a:t>
            </a:r>
          </a:p>
          <a:p>
            <a:pPr marL="804863" indent="-449263" algn="ctr">
              <a:buFont typeface="Courier New" pitchFamily="49" charset="0"/>
              <a:buChar char="o"/>
            </a:pPr>
            <a:r>
              <a:rPr lang="el-GR" sz="3000" i="1" dirty="0" smtClean="0">
                <a:latin typeface="Times New Roman" pitchFamily="18" charset="0"/>
                <a:cs typeface="Times New Roman" pitchFamily="18" charset="0"/>
              </a:rPr>
              <a:t>Ευκαιρίες</a:t>
            </a:r>
          </a:p>
          <a:p>
            <a:pPr marL="804863" indent="-449263" algn="ctr">
              <a:buFont typeface="Courier New" pitchFamily="49" charset="0"/>
              <a:buChar char="o"/>
            </a:pPr>
            <a:r>
              <a:rPr lang="el-GR" sz="3000" i="1" dirty="0" smtClean="0">
                <a:latin typeface="Times New Roman" pitchFamily="18" charset="0"/>
                <a:cs typeface="Times New Roman" pitchFamily="18" charset="0"/>
              </a:rPr>
              <a:t>Απειλές</a:t>
            </a:r>
            <a:r>
              <a:rPr lang="el-GR" sz="3000" dirty="0" smtClean="0">
                <a:latin typeface="Times New Roman" pitchFamily="18" charset="0"/>
                <a:cs typeface="Times New Roman" pitchFamily="18" charset="0"/>
              </a:rPr>
              <a:t> </a:t>
            </a:r>
          </a:p>
          <a:p>
            <a:pPr marL="804863" indent="-449263" algn="ctr">
              <a:buFont typeface="Courier New" pitchFamily="49" charset="0"/>
              <a:buChar char="o"/>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534400" cy="990600"/>
          </a:xfrm>
        </p:spPr>
        <p:txBody>
          <a:bodyPr/>
          <a:lstStyle/>
          <a:p>
            <a:r>
              <a:rPr lang="el-GR" sz="3600" b="1" dirty="0" smtClean="0">
                <a:solidFill>
                  <a:schemeClr val="bg1"/>
                </a:solidFill>
                <a:latin typeface="Times New Roman" pitchFamily="18" charset="0"/>
                <a:cs typeface="Times New Roman" pitchFamily="18" charset="0"/>
              </a:rPr>
              <a:t>Μήτρα ευκαιριών </a:t>
            </a:r>
            <a:br>
              <a:rPr lang="el-GR" sz="3600" b="1" dirty="0" smtClean="0">
                <a:solidFill>
                  <a:schemeClr val="bg1"/>
                </a:solidFill>
                <a:latin typeface="Times New Roman" pitchFamily="18" charset="0"/>
                <a:cs typeface="Times New Roman" pitchFamily="18" charset="0"/>
              </a:rPr>
            </a:br>
            <a:endParaRPr lang="el-GR" sz="3600" b="1" dirty="0">
              <a:solidFill>
                <a:schemeClr val="bg1"/>
              </a:solidFill>
              <a:latin typeface="Times New Roman" pitchFamily="18" charset="0"/>
              <a:cs typeface="Times New Roman" pitchFamily="18" charset="0"/>
            </a:endParaRPr>
          </a:p>
        </p:txBody>
      </p:sp>
      <p:pic>
        <p:nvPicPr>
          <p:cNvPr id="4" name="3 - Θέση περιεχομένου" descr="μήτρα%20ευκαιριών"/>
          <p:cNvPicPr>
            <a:picLocks noGrp="1"/>
          </p:cNvPicPr>
          <p:nvPr>
            <p:ph idx="1"/>
          </p:nvPr>
        </p:nvPicPr>
        <p:blipFill>
          <a:blip r:embed="rId2" cstate="print"/>
          <a:srcRect/>
          <a:stretch>
            <a:fillRect/>
          </a:stretch>
        </p:blipFill>
        <p:spPr bwMode="auto">
          <a:xfrm>
            <a:off x="1600200" y="1600200"/>
            <a:ext cx="5105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534400" cy="990600"/>
          </a:xfrm>
        </p:spPr>
        <p:txBody>
          <a:bodyPr/>
          <a:lstStyle/>
          <a:p>
            <a:r>
              <a:rPr lang="el-GR" sz="3600" b="1" dirty="0" smtClean="0">
                <a:solidFill>
                  <a:schemeClr val="bg1"/>
                </a:solidFill>
                <a:latin typeface="Times New Roman" pitchFamily="18" charset="0"/>
                <a:cs typeface="Times New Roman" pitchFamily="18" charset="0"/>
              </a:rPr>
              <a:t>Μήτρα απειλών</a:t>
            </a:r>
            <a:endParaRPr lang="el-GR" sz="3600" b="1" dirty="0">
              <a:solidFill>
                <a:schemeClr val="bg1"/>
              </a:solidFill>
              <a:latin typeface="Times New Roman" pitchFamily="18" charset="0"/>
              <a:cs typeface="Times New Roman" pitchFamily="18" charset="0"/>
            </a:endParaRPr>
          </a:p>
        </p:txBody>
      </p:sp>
      <p:pic>
        <p:nvPicPr>
          <p:cNvPr id="4" name="3 - Θέση περιεχομένου" descr="μήτρα%20απειλών"/>
          <p:cNvPicPr>
            <a:picLocks noGrp="1"/>
          </p:cNvPicPr>
          <p:nvPr>
            <p:ph idx="1"/>
          </p:nvPr>
        </p:nvPicPr>
        <p:blipFill>
          <a:blip r:embed="rId2" cstate="print"/>
          <a:srcRect/>
          <a:stretch>
            <a:fillRect/>
          </a:stretch>
        </p:blipFill>
        <p:spPr bwMode="auto">
          <a:xfrm>
            <a:off x="1447800" y="1752600"/>
            <a:ext cx="5181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ΣΤΟΧΟΙ </a:t>
            </a:r>
            <a:br>
              <a:rPr lang="el-GR" sz="3600" dirty="0" smtClean="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371600"/>
            <a:ext cx="8534400" cy="5257800"/>
          </a:xfrm>
        </p:spPr>
        <p:txBody>
          <a:bodyPr/>
          <a:lstStyle/>
          <a:p>
            <a:pPr marL="0" indent="0" algn="ctr">
              <a:buNone/>
            </a:pPr>
            <a:r>
              <a:rPr lang="el-GR" sz="3000" dirty="0" smtClean="0">
                <a:latin typeface="Times New Roman" pitchFamily="18" charset="0"/>
                <a:cs typeface="Times New Roman" pitchFamily="18" charset="0"/>
              </a:rPr>
              <a:t>Το μίγμα στόχων της δραστηριότητας πρέπει να είναι:</a:t>
            </a:r>
          </a:p>
          <a:p>
            <a:pPr marL="0" indent="0" algn="ctr">
              <a:buNone/>
            </a:pPr>
            <a:endParaRPr lang="el-GR" sz="800" dirty="0" smtClean="0">
              <a:latin typeface="Times New Roman" pitchFamily="18" charset="0"/>
              <a:cs typeface="Times New Roman" pitchFamily="18" charset="0"/>
            </a:endParaRPr>
          </a:p>
          <a:p>
            <a:pPr marL="0" indent="0" algn="ctr"/>
            <a:r>
              <a:rPr lang="el-GR" sz="3200" dirty="0" smtClean="0">
                <a:latin typeface="Times New Roman" pitchFamily="18" charset="0"/>
                <a:cs typeface="Times New Roman" pitchFamily="18" charset="0"/>
              </a:rPr>
              <a:t> Ιεραρχημένο</a:t>
            </a:r>
          </a:p>
          <a:p>
            <a:pPr marL="0" indent="0" algn="ctr"/>
            <a:r>
              <a:rPr lang="el-GR" sz="3200" dirty="0" smtClean="0">
                <a:latin typeface="Times New Roman" pitchFamily="18" charset="0"/>
                <a:cs typeface="Times New Roman" pitchFamily="18" charset="0"/>
              </a:rPr>
              <a:t> Μετρήσιμο</a:t>
            </a:r>
          </a:p>
          <a:p>
            <a:pPr marL="0" indent="0" algn="ctr"/>
            <a:r>
              <a:rPr lang="el-GR" dirty="0" smtClean="0">
                <a:latin typeface="Times New Roman" pitchFamily="18" charset="0"/>
                <a:cs typeface="Times New Roman" pitchFamily="18" charset="0"/>
              </a:rPr>
              <a:t> Σ</a:t>
            </a:r>
            <a:r>
              <a:rPr lang="el-GR" sz="3200" dirty="0" smtClean="0">
                <a:latin typeface="Times New Roman" pitchFamily="18" charset="0"/>
                <a:cs typeface="Times New Roman" pitchFamily="18" charset="0"/>
              </a:rPr>
              <a:t>χετικό </a:t>
            </a:r>
          </a:p>
          <a:p>
            <a:pPr marL="0" indent="0" algn="ctr"/>
            <a:r>
              <a:rPr lang="el-GR" sz="3200" dirty="0" smtClean="0">
                <a:latin typeface="Times New Roman" pitchFamily="18" charset="0"/>
                <a:cs typeface="Times New Roman" pitchFamily="18" charset="0"/>
              </a:rPr>
              <a:t> Εφικτό</a:t>
            </a:r>
          </a:p>
          <a:p>
            <a:pPr marL="0" indent="0" algn="ctr"/>
            <a:r>
              <a:rPr lang="el-GR" sz="3200" dirty="0" smtClean="0">
                <a:latin typeface="Times New Roman" pitchFamily="18" charset="0"/>
                <a:cs typeface="Times New Roman" pitchFamily="18" charset="0"/>
              </a:rPr>
              <a:t> Να έχει χρονικό ορίζοντα</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533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Στόχοι </a:t>
            </a:r>
            <a:b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ΣΤΡΑΤΗΓΙΚΗ</a:t>
            </a:r>
            <a:br>
              <a:rPr lang="el-GR" sz="3600" dirty="0" smtClean="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371600"/>
            <a:ext cx="8534400" cy="4419600"/>
          </a:xfrm>
        </p:spPr>
        <p:txBody>
          <a:bodyPr/>
          <a:lstStyle/>
          <a:p>
            <a:pPr algn="ctr">
              <a:lnSpc>
                <a:spcPct val="150000"/>
              </a:lnSpc>
              <a:buNone/>
            </a:pPr>
            <a:r>
              <a:rPr lang="el-GR" sz="3200" b="1" dirty="0" smtClean="0">
                <a:latin typeface="Times New Roman" pitchFamily="18" charset="0"/>
                <a:cs typeface="Times New Roman" pitchFamily="18" charset="0"/>
              </a:rPr>
              <a:t>Τύποι στρατηγικών</a:t>
            </a:r>
            <a:endParaRPr lang="el-GR" sz="800" b="1" dirty="0" smtClean="0">
              <a:latin typeface="Times New Roman" pitchFamily="18" charset="0"/>
              <a:cs typeface="Times New Roman" pitchFamily="18" charset="0"/>
            </a:endParaRPr>
          </a:p>
          <a:p>
            <a:pPr algn="ctr"/>
            <a:r>
              <a:rPr lang="el-GR" sz="3000" dirty="0" smtClean="0">
                <a:latin typeface="Times New Roman" pitchFamily="18" charset="0"/>
                <a:cs typeface="Times New Roman" pitchFamily="18" charset="0"/>
              </a:rPr>
              <a:t>Ηγεσία χαμηλού κόστους</a:t>
            </a:r>
          </a:p>
          <a:p>
            <a:pPr algn="ctr"/>
            <a:r>
              <a:rPr lang="el-GR" sz="3000" dirty="0" smtClean="0">
                <a:latin typeface="Times New Roman" pitchFamily="18" charset="0"/>
                <a:cs typeface="Times New Roman" pitchFamily="18" charset="0"/>
              </a:rPr>
              <a:t>Διαφοροποίηση</a:t>
            </a:r>
          </a:p>
          <a:p>
            <a:pPr algn="ctr"/>
            <a:r>
              <a:rPr lang="el-GR" sz="3000" dirty="0" smtClean="0">
                <a:latin typeface="Times New Roman" pitchFamily="18" charset="0"/>
                <a:cs typeface="Times New Roman" pitchFamily="18" charset="0"/>
              </a:rPr>
              <a:t>Εστίαση</a:t>
            </a:r>
            <a:endParaRPr lang="el-GR" sz="3000" dirty="0">
              <a:latin typeface="Times New Roman" pitchFamily="18" charset="0"/>
              <a:cs typeface="Times New Roman" pitchFamily="18" charset="0"/>
            </a:endParaRPr>
          </a:p>
        </p:txBody>
      </p:sp>
      <p:sp>
        <p:nvSpPr>
          <p:cNvPr id="4" name="1 - Τίτλος"/>
          <p:cNvSpPr txBox="1">
            <a:spLocks/>
          </p:cNvSpPr>
          <p:nvPr/>
        </p:nvSpPr>
        <p:spPr bwMode="auto">
          <a:xfrm>
            <a:off x="304800" y="533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Στρατηγική </a:t>
            </a:r>
            <a:b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cer\Desktop\master (2).jpg"/>
          <p:cNvPicPr>
            <a:picLocks noChangeAspect="1" noChangeArrowheads="1"/>
          </p:cNvPicPr>
          <p:nvPr/>
        </p:nvPicPr>
        <p:blipFill>
          <a:blip r:embed="rId2" cstate="print"/>
          <a:srcRect/>
          <a:stretch>
            <a:fillRect/>
          </a:stretch>
        </p:blipFill>
        <p:spPr bwMode="auto">
          <a:xfrm>
            <a:off x="3429000" y="5181600"/>
            <a:ext cx="5715000" cy="1676400"/>
          </a:xfrm>
          <a:prstGeom prst="rect">
            <a:avLst/>
          </a:prstGeom>
          <a:noFill/>
        </p:spPr>
      </p:pic>
      <p:sp>
        <p:nvSpPr>
          <p:cNvPr id="7" name="Rectangle 2"/>
          <p:cNvSpPr>
            <a:spLocks noGrp="1" noChangeArrowheads="1"/>
          </p:cNvSpPr>
          <p:nvPr>
            <p:ph type="title"/>
          </p:nvPr>
        </p:nvSpPr>
        <p:spPr>
          <a:xfrm>
            <a:off x="152400" y="-152400"/>
            <a:ext cx="8534400" cy="1295400"/>
          </a:xfrm>
        </p:spPr>
        <p:txBody>
          <a:bodyPr/>
          <a:lstStyle/>
          <a:p>
            <a:r>
              <a:rPr lang="el-GR" sz="3800" b="1" dirty="0" smtClean="0">
                <a:solidFill>
                  <a:schemeClr val="bg1"/>
                </a:solidFill>
                <a:latin typeface="Times New Roman" pitchFamily="18" charset="0"/>
                <a:cs typeface="Times New Roman" pitchFamily="18" charset="0"/>
              </a:rPr>
              <a:t/>
            </a:r>
            <a:br>
              <a:rPr lang="el-GR" sz="3800" b="1" dirty="0" smtClean="0">
                <a:solidFill>
                  <a:schemeClr val="bg1"/>
                </a:solidFill>
                <a:latin typeface="Times New Roman" pitchFamily="18" charset="0"/>
                <a:cs typeface="Times New Roman" pitchFamily="18" charset="0"/>
              </a:rPr>
            </a:br>
            <a:r>
              <a:rPr lang="el-GR" sz="3800" b="1" dirty="0" smtClean="0">
                <a:solidFill>
                  <a:schemeClr val="bg1"/>
                </a:solidFill>
                <a:latin typeface="Times New Roman" pitchFamily="18" charset="0"/>
                <a:cs typeface="Times New Roman" pitchFamily="18" charset="0"/>
              </a:rPr>
              <a:t>Στρατηγικός σχεδιασμός εταιρείας</a:t>
            </a:r>
            <a:br>
              <a:rPr lang="el-GR" sz="3800" b="1" dirty="0" smtClean="0">
                <a:solidFill>
                  <a:schemeClr val="bg1"/>
                </a:solidFill>
                <a:latin typeface="Times New Roman" pitchFamily="18" charset="0"/>
                <a:cs typeface="Times New Roman" pitchFamily="18" charset="0"/>
              </a:rPr>
            </a:br>
            <a:r>
              <a:rPr lang="el-GR" sz="3800" b="1" dirty="0" smtClean="0">
                <a:solidFill>
                  <a:schemeClr val="bg1"/>
                </a:solidFill>
                <a:latin typeface="Times New Roman" pitchFamily="18" charset="0"/>
                <a:cs typeface="Times New Roman" pitchFamily="18" charset="0"/>
              </a:rPr>
              <a:t> και μάρκετινγκ </a:t>
            </a:r>
            <a:r>
              <a:rPr lang="el-GR" sz="3800" b="1" dirty="0">
                <a:solidFill>
                  <a:schemeClr val="bg1"/>
                </a:solidFill>
              </a:rPr>
              <a:t/>
            </a:r>
            <a:br>
              <a:rPr lang="el-GR" sz="3800" b="1" dirty="0">
                <a:solidFill>
                  <a:schemeClr val="bg1"/>
                </a:solidFill>
              </a:rPr>
            </a:br>
            <a:r>
              <a:rPr lang="el-GR" sz="3800" b="1" dirty="0">
                <a:solidFill>
                  <a:schemeClr val="bg1"/>
                </a:solidFill>
              </a:rPr>
              <a:t> </a:t>
            </a:r>
            <a:endParaRPr lang="en-US" sz="3800" b="1" dirty="0">
              <a:solidFill>
                <a:schemeClr val="bg1"/>
              </a:solidFill>
            </a:endParaRPr>
          </a:p>
        </p:txBody>
      </p:sp>
      <p:sp>
        <p:nvSpPr>
          <p:cNvPr id="9" name="Rectangle 3"/>
          <p:cNvSpPr txBox="1">
            <a:spLocks noChangeArrowheads="1"/>
          </p:cNvSpPr>
          <p:nvPr/>
        </p:nvSpPr>
        <p:spPr bwMode="auto">
          <a:xfrm>
            <a:off x="401638" y="1371600"/>
            <a:ext cx="8437562"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2000" b="1" i="0" u="sng"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Α. Συνολικός στρατηγικός σχεδιασμός της εταιρείας</a:t>
            </a:r>
            <a:endParaRPr kumimoji="0" lang="el-GR" sz="2000" b="0" i="0" u="sng"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Στρατηγικός σχεδιασμός</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Στρατηγικός σχεδιασμός εταιρείας </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Σχεδιασμός χαρτοφυλακίου δραστηριοτήτων</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Σχεδιασμός νέων δραστηριοτήτων</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Στρατηγικός σχεδιασμός μιας δραστηριότητας</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2000" b="1" i="0" u="sng"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Β. Στρατηγικός σχεδιασμός μάρκετινγκ</a:t>
            </a:r>
            <a:endParaRPr kumimoji="0" lang="el-GR" sz="2000" b="0" i="0" u="sng"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Τι είναι στρατηγικός σχεδιασμός μάρκετινγκ;</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Στρατηγικός σχεδιασμός μάρκετινγκ και καταναλωτές</a:t>
            </a:r>
            <a:endParaRPr kumimoji="0" lang="el-G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l-GR"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Η διαδικασία μάρκετινγκ στη διαμόρφωση στρατηγικής μάρκετινγκ</a:t>
            </a:r>
            <a:endParaRPr kumimoji="0" lang="el-GR" sz="2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Πλαίσιο 7-</a:t>
            </a:r>
            <a:r>
              <a:rPr lang="en-US" sz="3200" dirty="0" smtClean="0">
                <a:solidFill>
                  <a:schemeClr val="bg1"/>
                </a:solidFill>
                <a:latin typeface="Times New Roman" pitchFamily="18" charset="0"/>
                <a:cs typeface="Times New Roman" pitchFamily="18" charset="0"/>
              </a:rPr>
              <a:t>S</a:t>
            </a:r>
            <a:r>
              <a:rPr lang="el-GR" sz="3200" dirty="0" smtClean="0">
                <a:solidFill>
                  <a:schemeClr val="bg1"/>
                </a:solidFill>
                <a:latin typeface="Times New Roman" pitchFamily="18" charset="0"/>
                <a:cs typeface="Times New Roman" pitchFamily="18" charset="0"/>
              </a:rPr>
              <a:t> της </a:t>
            </a:r>
            <a:r>
              <a:rPr lang="en-US" sz="3200" dirty="0" smtClean="0">
                <a:solidFill>
                  <a:schemeClr val="bg1"/>
                </a:solidFill>
                <a:latin typeface="Times New Roman" pitchFamily="18" charset="0"/>
                <a:cs typeface="Times New Roman" pitchFamily="18" charset="0"/>
              </a:rPr>
              <a:t>McKinsey</a:t>
            </a:r>
            <a:r>
              <a:rPr lang="el-GR" sz="3200" dirty="0" smtClean="0">
                <a:solidFill>
                  <a:schemeClr val="bg1"/>
                </a:solidFill>
                <a:latin typeface="Times New Roman" pitchFamily="18" charset="0"/>
                <a:cs typeface="Times New Roman" pitchFamily="18" charset="0"/>
              </a:rPr>
              <a:t/>
            </a:r>
            <a:br>
              <a:rPr lang="el-GR" sz="3200" dirty="0" smtClean="0">
                <a:solidFill>
                  <a:schemeClr val="bg1"/>
                </a:solidFill>
                <a:latin typeface="Times New Roman" pitchFamily="18" charset="0"/>
                <a:cs typeface="Times New Roman" pitchFamily="18" charset="0"/>
              </a:rPr>
            </a:br>
            <a:endParaRPr lang="el-GR" sz="3200" dirty="0">
              <a:solidFill>
                <a:schemeClr val="bg1"/>
              </a:solidFill>
              <a:latin typeface="Times New Roman" pitchFamily="18" charset="0"/>
              <a:cs typeface="Times New Roman" pitchFamily="18" charset="0"/>
            </a:endParaRPr>
          </a:p>
        </p:txBody>
      </p:sp>
      <p:pic>
        <p:nvPicPr>
          <p:cNvPr id="4" name="3 - Θέση περιεχομένου" descr="πλαίσιο%20Mckinsey"/>
          <p:cNvPicPr>
            <a:picLocks noGrp="1"/>
          </p:cNvPicPr>
          <p:nvPr>
            <p:ph idx="1"/>
          </p:nvPr>
        </p:nvPicPr>
        <p:blipFill>
          <a:blip r:embed="rId2" cstate="print"/>
          <a:srcRect/>
          <a:stretch>
            <a:fillRect/>
          </a:stretch>
        </p:blipFill>
        <p:spPr bwMode="auto">
          <a:xfrm>
            <a:off x="1295400" y="1676400"/>
            <a:ext cx="6324600" cy="4648200"/>
          </a:xfrm>
          <a:prstGeom prst="rect">
            <a:avLst/>
          </a:prstGeom>
          <a:noFill/>
          <a:ln w="9525">
            <a:noFill/>
            <a:miter lim="800000"/>
            <a:headEnd/>
            <a:tailEnd/>
          </a:ln>
        </p:spPr>
      </p:pic>
      <p:sp>
        <p:nvSpPr>
          <p:cNvPr id="5" name="1 - Τίτλος"/>
          <p:cNvSpPr txBox="1">
            <a:spLocks/>
          </p:cNvSpPr>
          <p:nvPr/>
        </p:nvSpPr>
        <p:spPr bwMode="auto">
          <a:xfrm>
            <a:off x="152400" y="4572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Πλαίσιο 7-</a:t>
            </a:r>
            <a:r>
              <a:rPr kumimoji="0" lang="en-US"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S</a:t>
            </a: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της </a:t>
            </a:r>
            <a:r>
              <a:rPr kumimoji="0" lang="en-US"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McKinsey</a:t>
            </a: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ΕΛΕΓΧΟΣ</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4267200"/>
          </a:xfrm>
        </p:spPr>
        <p:txBody>
          <a:bodyPr/>
          <a:lstStyle/>
          <a:p>
            <a:pPr marL="0" indent="0" algn="ctr">
              <a:buNone/>
            </a:pPr>
            <a:r>
              <a:rPr lang="el-GR" dirty="0" smtClean="0">
                <a:latin typeface="Times New Roman" pitchFamily="18" charset="0"/>
                <a:cs typeface="Times New Roman" pitchFamily="18" charset="0"/>
              </a:rPr>
              <a:t>Η εταιρεία κατά τη διάρκεια του σχεδιασμού και της υλοποίησης, πρέπει να παρακολουθεί τα αποτελέσματα και τις εξελίξεις στο περιβάλλον, ώστε να κάνει, αν χρειαστεί, τις </a:t>
            </a:r>
            <a:r>
              <a:rPr lang="el-GR" b="1" dirty="0" smtClean="0">
                <a:latin typeface="Times New Roman" pitchFamily="18" charset="0"/>
                <a:cs typeface="Times New Roman" pitchFamily="18" charset="0"/>
              </a:rPr>
              <a:t>απαραίτητες προσαρμογές</a:t>
            </a:r>
            <a:r>
              <a:rPr lang="el-GR" dirty="0" smtClean="0">
                <a:latin typeface="Times New Roman" pitchFamily="18" charset="0"/>
                <a:cs typeface="Times New Roman" pitchFamily="18" charset="0"/>
              </a:rPr>
              <a:t> σ’ ένα ή περισσότερα στάδια της διαδικασίας σχεδιασμού. Η έκταση των προσαρμογών θα εξαρτηθεί από το μέγεθος και την ταχύτητα αλλαγής του περιβάλλοντος </a:t>
            </a:r>
          </a:p>
          <a:p>
            <a:pPr algn="ct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600" b="1" kern="0" dirty="0" smtClean="0">
                <a:solidFill>
                  <a:schemeClr val="bg1"/>
                </a:solidFill>
                <a:latin typeface="Times New Roman" pitchFamily="18" charset="0"/>
                <a:ea typeface="+mj-ea"/>
                <a:cs typeface="Times New Roman" pitchFamily="18" charset="0"/>
              </a:rPr>
              <a:t>Έλεγχος</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1143000"/>
            <a:ext cx="8534400" cy="5105400"/>
          </a:xfrm>
        </p:spPr>
        <p:txBody>
          <a:bodyPr/>
          <a:lstStyle/>
          <a:p>
            <a:pPr marL="0" indent="0" algn="ctr">
              <a:buNone/>
            </a:pPr>
            <a:r>
              <a:rPr lang="el-GR" dirty="0" smtClean="0">
                <a:latin typeface="Times New Roman" pitchFamily="18" charset="0"/>
                <a:cs typeface="Times New Roman" pitchFamily="18" charset="0"/>
              </a:rPr>
              <a:t>Το μάρκετινγκ παίζει βασικό ρόλο στον στρατηγικό σχεδιασμό μιας εταιρείας, γιατί: </a:t>
            </a:r>
          </a:p>
          <a:p>
            <a:pPr marL="0" lvl="0" indent="0" algn="ctr"/>
            <a:r>
              <a:rPr lang="el-GR" sz="3000" dirty="0" smtClean="0">
                <a:latin typeface="Times New Roman" pitchFamily="18" charset="0"/>
                <a:cs typeface="Times New Roman" pitchFamily="18" charset="0"/>
              </a:rPr>
              <a:t> Προτείνει ο στρατηγικός σχεδιασμός της εταιρείας να αναπτυχθεί στη φιλοσοφία της εξυπηρέτησης των αναγκών των αγορών - στόχων </a:t>
            </a:r>
          </a:p>
          <a:p>
            <a:pPr marL="0" lvl="0" indent="0" algn="ctr"/>
            <a:r>
              <a:rPr lang="el-GR" sz="3000" dirty="0" smtClean="0">
                <a:latin typeface="Times New Roman" pitchFamily="18" charset="0"/>
                <a:cs typeface="Times New Roman" pitchFamily="18" charset="0"/>
              </a:rPr>
              <a:t> Δίνει πληροφορίες στον γενικό στρατηγικό σχεδιασμό, σχετικές με τις πιο ελκυστικές ευκαιρίες της αγοράς και το πώς μπορεί αυτή να τις εκμεταλλευτεί </a:t>
            </a:r>
          </a:p>
          <a:p>
            <a:pPr marL="0" lvl="0" indent="0" algn="ctr"/>
            <a:r>
              <a:rPr lang="el-GR" sz="3000" dirty="0" smtClean="0">
                <a:latin typeface="Times New Roman" pitchFamily="18" charset="0"/>
                <a:cs typeface="Times New Roman" pitchFamily="18" charset="0"/>
              </a:rPr>
              <a:t> Φέρνει σε πέρας τους επιμέρους στόχους κάθε τμήματος αποκομίζοντας κέρδη </a:t>
            </a:r>
          </a:p>
          <a:p>
            <a:pPr marL="0" indent="0" algn="ct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600200"/>
            <a:ext cx="8534400" cy="4343400"/>
          </a:xfrm>
        </p:spPr>
        <p:txBody>
          <a:bodyPr/>
          <a:lstStyle/>
          <a:p>
            <a:pPr marL="0" indent="0" algn="ctr">
              <a:buNone/>
            </a:pPr>
            <a:r>
              <a:rPr lang="el-GR" u="sng" dirty="0" smtClean="0">
                <a:latin typeface="Times New Roman" pitchFamily="18" charset="0"/>
                <a:cs typeface="Times New Roman" pitchFamily="18" charset="0"/>
              </a:rPr>
              <a:t>Ο στρατηγικός σχεδιασμός μάρκετινγκ περιλαμβάνει αναλυτικά τους αντικειμενικούς στόχους του μάρκετινγκ, οι οποίοι συμβαδίζουν με τους στρατηγικούς στόχους της εταιρείας</a:t>
            </a:r>
            <a:r>
              <a:rPr lang="el-GR" sz="3600" u="sng" dirty="0" smtClean="0">
                <a:latin typeface="Times New Roman" pitchFamily="18" charset="0"/>
                <a:cs typeface="Times New Roman" pitchFamily="18" charset="0"/>
              </a:rPr>
              <a:t> </a:t>
            </a:r>
            <a:endParaRPr lang="el-GR" sz="36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371600"/>
            <a:ext cx="8534400" cy="4648200"/>
          </a:xfrm>
        </p:spPr>
        <p:txBody>
          <a:bodyPr/>
          <a:lstStyle/>
          <a:p>
            <a:pPr marL="0" indent="0" algn="ctr">
              <a:buNone/>
            </a:pPr>
            <a:endParaRPr lang="el-GR" sz="800" b="1" dirty="0" smtClean="0">
              <a:latin typeface="Times New Roman" pitchFamily="18" charset="0"/>
              <a:cs typeface="Times New Roman" pitchFamily="18" charset="0"/>
            </a:endParaRPr>
          </a:p>
          <a:p>
            <a:pPr lvl="0" algn="ctr"/>
            <a:r>
              <a:rPr lang="el-GR" sz="3000" dirty="0" smtClean="0">
                <a:latin typeface="Times New Roman" pitchFamily="18" charset="0"/>
                <a:cs typeface="Times New Roman" pitchFamily="18" charset="0"/>
              </a:rPr>
              <a:t>Πώς θα γίνει η διάθεση των πόρων του μάρκετινγκ </a:t>
            </a:r>
          </a:p>
          <a:p>
            <a:pPr lvl="0" algn="ctr"/>
            <a:r>
              <a:rPr lang="el-GR" sz="3000" dirty="0" smtClean="0">
                <a:latin typeface="Times New Roman" pitchFamily="18" charset="0"/>
                <a:cs typeface="Times New Roman" pitchFamily="18" charset="0"/>
              </a:rPr>
              <a:t>Σε ποιες αγορές - στόχους θα αποβλέπει </a:t>
            </a:r>
          </a:p>
          <a:p>
            <a:pPr lvl="0" algn="ctr"/>
            <a:r>
              <a:rPr lang="el-GR" sz="3000" dirty="0" smtClean="0">
                <a:latin typeface="Times New Roman" pitchFamily="18" charset="0"/>
                <a:cs typeface="Times New Roman" pitchFamily="18" charset="0"/>
              </a:rPr>
              <a:t>Πώς θα αναπτυχθεί το μίγμα μάρκετινγκ της επιχείρησης για να ανταποκριθεί στις ανάγκες των αγορών - στόχων</a:t>
            </a:r>
          </a:p>
          <a:p>
            <a:pPr marL="0" indent="0">
              <a:buNone/>
            </a:pPr>
            <a:endParaRPr lang="el-GR" sz="3200" dirty="0">
              <a:latin typeface="Times New Roman" pitchFamily="18" charset="0"/>
              <a:cs typeface="Times New Roman" pitchFamily="18" charset="0"/>
            </a:endParaRPr>
          </a:p>
        </p:txBody>
      </p:sp>
      <p:sp>
        <p:nvSpPr>
          <p:cNvPr id="5" name="4 - Ορθογώνιο"/>
          <p:cNvSpPr/>
          <p:nvPr/>
        </p:nvSpPr>
        <p:spPr>
          <a:xfrm>
            <a:off x="152400" y="0"/>
            <a:ext cx="7239000" cy="1077218"/>
          </a:xfrm>
          <a:prstGeom prst="rect">
            <a:avLst/>
          </a:prstGeom>
        </p:spPr>
        <p:txBody>
          <a:bodyPr wrap="square">
            <a:spAutoFit/>
          </a:bodyPr>
          <a:lstStyle/>
          <a:p>
            <a:pPr algn="l"/>
            <a:r>
              <a:rPr lang="el-GR" sz="3200" b="1" dirty="0" smtClean="0">
                <a:solidFill>
                  <a:schemeClr val="bg1"/>
                </a:solidFill>
                <a:latin typeface="Times New Roman" pitchFamily="18" charset="0"/>
                <a:cs typeface="Times New Roman" pitchFamily="18" charset="0"/>
              </a:rPr>
              <a:t>Ο στρατηγικός σχεδιασμός μάρκετινγκ επιβάλλεται να απεικονίζει</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Ο σχεδιασμός μάρκετινγκ  πρέπει να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περιλαμβάνει τις εξής ενέργειες</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76400"/>
            <a:ext cx="8534400" cy="4800600"/>
          </a:xfrm>
        </p:spPr>
        <p:txBody>
          <a:bodyPr/>
          <a:lstStyle/>
          <a:p>
            <a:pPr lvl="0" algn="ctr"/>
            <a:r>
              <a:rPr lang="el-GR" dirty="0" smtClean="0">
                <a:latin typeface="Times New Roman" pitchFamily="18" charset="0"/>
                <a:cs typeface="Times New Roman" pitchFamily="18" charset="0"/>
              </a:rPr>
              <a:t>Να προσδιορίζει τις ευκαιρίες του μάρκετινγκ και τους αντικειμενικούς στόχους</a:t>
            </a:r>
          </a:p>
          <a:p>
            <a:pPr lvl="0" algn="ctr"/>
            <a:r>
              <a:rPr lang="el-GR" dirty="0" smtClean="0">
                <a:latin typeface="Times New Roman" pitchFamily="18" charset="0"/>
                <a:cs typeface="Times New Roman" pitchFamily="18" charset="0"/>
              </a:rPr>
              <a:t>Να κάνει σωστή επιλογή των αγορών – στόχων και να αξιολογεί σωστά τη ζήτηση της αγοράς.</a:t>
            </a:r>
          </a:p>
          <a:p>
            <a:pPr lvl="0" algn="ctr"/>
            <a:r>
              <a:rPr lang="el-GR" dirty="0" smtClean="0">
                <a:latin typeface="Times New Roman" pitchFamily="18" charset="0"/>
                <a:cs typeface="Times New Roman" pitchFamily="18" charset="0"/>
              </a:rPr>
              <a:t>Να τοποθετεί το προϊόν στην αγορά</a:t>
            </a:r>
          </a:p>
          <a:p>
            <a:pPr lvl="0" algn="ctr"/>
            <a:r>
              <a:rPr lang="el-GR" dirty="0" smtClean="0">
                <a:latin typeface="Times New Roman" pitchFamily="18" charset="0"/>
                <a:cs typeface="Times New Roman" pitchFamily="18" charset="0"/>
              </a:rPr>
              <a:t>Να θέτει μετρήσιμους ποσοτικούς στόχους.</a:t>
            </a:r>
          </a:p>
          <a:p>
            <a:pPr lvl="0" algn="ctr"/>
            <a:r>
              <a:rPr lang="el-GR" dirty="0" smtClean="0">
                <a:latin typeface="Times New Roman" pitchFamily="18" charset="0"/>
                <a:cs typeface="Times New Roman" pitchFamily="18" charset="0"/>
              </a:rPr>
              <a:t>Να αναπτύσσει το μίγμα μάρκετινγκ </a:t>
            </a:r>
          </a:p>
          <a:p>
            <a:pPr algn="ct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219200"/>
            <a:ext cx="8534400" cy="5105400"/>
          </a:xfrm>
        </p:spPr>
        <p:txBody>
          <a:bodyPr/>
          <a:lstStyle/>
          <a:p>
            <a:pPr marL="0" indent="0" algn="ctr">
              <a:buNone/>
            </a:pPr>
            <a:r>
              <a:rPr lang="el-GR" sz="3200" dirty="0" smtClean="0">
                <a:latin typeface="Times New Roman" pitchFamily="18" charset="0"/>
                <a:cs typeface="Times New Roman" pitchFamily="18" charset="0"/>
              </a:rPr>
              <a:t>Κάθε στοιχείο του σχεδιασμού στρατηγικής μάρκετινγκ πρέπει να αξιολογηθεί και να αξιοποιηθεί για να μπορούν να δοθούν απαντήσεις στα ερωτήματα:</a:t>
            </a:r>
          </a:p>
          <a:p>
            <a:pPr marL="0" indent="0" algn="ctr">
              <a:buNone/>
            </a:pPr>
            <a:endParaRPr lang="el-GR" sz="800" dirty="0" smtClean="0">
              <a:latin typeface="Times New Roman" pitchFamily="18" charset="0"/>
              <a:cs typeface="Times New Roman" pitchFamily="18" charset="0"/>
            </a:endParaRPr>
          </a:p>
          <a:p>
            <a:pPr lvl="0" algn="ctr"/>
            <a:r>
              <a:rPr lang="el-GR" sz="3000" dirty="0" smtClean="0">
                <a:latin typeface="Times New Roman" pitchFamily="18" charset="0"/>
                <a:cs typeface="Times New Roman" pitchFamily="18" charset="0"/>
              </a:rPr>
              <a:t>Τι θα γίνει;</a:t>
            </a:r>
          </a:p>
          <a:p>
            <a:pPr lvl="0" algn="ctr"/>
            <a:r>
              <a:rPr lang="el-GR" sz="3000" dirty="0" smtClean="0">
                <a:latin typeface="Times New Roman" pitchFamily="18" charset="0"/>
                <a:cs typeface="Times New Roman" pitchFamily="18" charset="0"/>
              </a:rPr>
              <a:t>Πότε θα γίνει; </a:t>
            </a:r>
          </a:p>
          <a:p>
            <a:pPr lvl="0" algn="ctr"/>
            <a:r>
              <a:rPr lang="el-GR" sz="3000" dirty="0" smtClean="0">
                <a:latin typeface="Times New Roman" pitchFamily="18" charset="0"/>
                <a:cs typeface="Times New Roman" pitchFamily="18" charset="0"/>
              </a:rPr>
              <a:t>Ποιος θα το κάνει;</a:t>
            </a:r>
          </a:p>
          <a:p>
            <a:pPr lvl="0" algn="ctr"/>
            <a:r>
              <a:rPr lang="el-GR" sz="3000" dirty="0" smtClean="0">
                <a:latin typeface="Times New Roman" pitchFamily="18" charset="0"/>
                <a:cs typeface="Times New Roman" pitchFamily="18" charset="0"/>
              </a:rPr>
              <a:t>Πόσο θα κοστίσει;</a:t>
            </a:r>
          </a:p>
          <a:p>
            <a:pPr algn="ctr"/>
            <a:r>
              <a:rPr lang="el-GR" sz="3000" dirty="0" smtClean="0">
                <a:latin typeface="Times New Roman" pitchFamily="18" charset="0"/>
                <a:cs typeface="Times New Roman" pitchFamily="18" charset="0"/>
              </a:rPr>
              <a:t>Τι αν;</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Στρατηγικός σχεδιασμός μάρκετινγκ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και γενικός στρατηγικός σχεδιασμός</a:t>
            </a:r>
            <a:endParaRPr lang="el-GR" sz="3200" b="1" dirty="0">
              <a:solidFill>
                <a:schemeClr val="bg1"/>
              </a:solidFill>
              <a:latin typeface="Times New Roman" pitchFamily="18" charset="0"/>
              <a:cs typeface="Times New Roman" pitchFamily="18" charset="0"/>
            </a:endParaRPr>
          </a:p>
        </p:txBody>
      </p:sp>
      <p:pic>
        <p:nvPicPr>
          <p:cNvPr id="4" name="3 - Θέση περιεχομένου" descr="ΣΣΜ%20και%20στρατηγικός%20σχεδιασμός"/>
          <p:cNvPicPr>
            <a:picLocks noGrp="1"/>
          </p:cNvPicPr>
          <p:nvPr>
            <p:ph idx="1"/>
          </p:nvPr>
        </p:nvPicPr>
        <p:blipFill>
          <a:blip r:embed="rId2" cstate="print">
            <a:clrChange>
              <a:clrFrom>
                <a:srgbClr val="FFFFFF"/>
              </a:clrFrom>
              <a:clrTo>
                <a:srgbClr val="FFFFFF">
                  <a:alpha val="0"/>
                </a:srgbClr>
              </a:clrTo>
            </a:clrChange>
          </a:blip>
          <a:srcRect/>
          <a:stretch>
            <a:fillRect/>
          </a:stretch>
        </p:blipFill>
        <p:spPr bwMode="auto">
          <a:xfrm>
            <a:off x="2133600" y="1219200"/>
            <a:ext cx="5257800" cy="55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Εμπλεκόμενες δυνάμεις στη στρατηγική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μάρκετινγκ μιας εταιρείας</a:t>
            </a:r>
            <a:endParaRPr lang="el-GR" sz="3200" b="1" dirty="0">
              <a:solidFill>
                <a:schemeClr val="bg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22600" y="1295400"/>
            <a:ext cx="5364000" cy="536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ΑΝΑΛΥΣΗ ΕΥΚΑΙΡΙΩΝ </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4114800"/>
          </a:xfrm>
        </p:spPr>
        <p:txBody>
          <a:bodyPr/>
          <a:lstStyle/>
          <a:p>
            <a:pPr algn="ctr"/>
            <a:r>
              <a:rPr lang="el-GR" sz="3200" dirty="0" smtClean="0">
                <a:latin typeface="Times New Roman" pitchFamily="18" charset="0"/>
                <a:cs typeface="Times New Roman" pitchFamily="18" charset="0"/>
              </a:rPr>
              <a:t>Η ανάλυση ευκαιριών μέσω ενός αξιόπιστου συστήματος πληροφοριών μάρκετινγκ είναι από τα πρώτα βήματα μιας εταιρείας. </a:t>
            </a:r>
          </a:p>
          <a:p>
            <a:pPr algn="ctr"/>
            <a:r>
              <a:rPr lang="el-GR" sz="3200" dirty="0" smtClean="0">
                <a:latin typeface="Times New Roman" pitchFamily="18" charset="0"/>
                <a:cs typeface="Times New Roman" pitchFamily="18" charset="0"/>
              </a:rPr>
              <a:t>Η έρευνα αγοράς αποτελεί την κύρια πηγή πληροφοριών</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Ανάλυση ευκαιριών</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l-GR" sz="3200" dirty="0" smtClean="0">
                <a:solidFill>
                  <a:schemeClr val="bg1"/>
                </a:solidFill>
                <a:latin typeface="Times New Roman" pitchFamily="18" charset="0"/>
                <a:cs typeface="Times New Roman" pitchFamily="18" charset="0"/>
              </a:rPr>
              <a:t>ΣΤΡΑΤΗΓΙΚΟΣ ΣΧΕΔΙΑΣΜΟΣ</a:t>
            </a:r>
            <a:br>
              <a:rPr lang="el-GR" sz="3200" dirty="0" smtClean="0">
                <a:solidFill>
                  <a:schemeClr val="bg1"/>
                </a:solidFill>
                <a:latin typeface="Times New Roman" pitchFamily="18" charset="0"/>
                <a:cs typeface="Times New Roman" pitchFamily="18" charset="0"/>
              </a:rPr>
            </a:br>
            <a:endParaRPr lang="en-US" sz="3200" dirty="0"/>
          </a:p>
        </p:txBody>
      </p:sp>
      <p:sp>
        <p:nvSpPr>
          <p:cNvPr id="193539" name="Rectangle 3"/>
          <p:cNvSpPr>
            <a:spLocks noGrp="1" noChangeArrowheads="1"/>
          </p:cNvSpPr>
          <p:nvPr>
            <p:ph type="body" idx="1"/>
          </p:nvPr>
        </p:nvSpPr>
        <p:spPr>
          <a:xfrm>
            <a:off x="304800" y="1828800"/>
            <a:ext cx="8534400" cy="3505200"/>
          </a:xfrm>
        </p:spPr>
        <p:txBody>
          <a:bodyPr/>
          <a:lstStyle/>
          <a:p>
            <a:pPr marL="0" indent="0" algn="ctr">
              <a:buNone/>
            </a:pPr>
            <a:r>
              <a:rPr lang="el-GR" b="1" dirty="0">
                <a:latin typeface="Times New Roman" pitchFamily="18" charset="0"/>
                <a:cs typeface="Times New Roman" pitchFamily="18" charset="0"/>
              </a:rPr>
              <a:t>Σ</a:t>
            </a:r>
            <a:r>
              <a:rPr lang="el-GR" b="1" dirty="0" smtClean="0">
                <a:solidFill>
                  <a:schemeClr val="tx1"/>
                </a:solidFill>
                <a:latin typeface="Times New Roman" pitchFamily="18" charset="0"/>
                <a:cs typeface="Times New Roman" pitchFamily="18" charset="0"/>
              </a:rPr>
              <a:t>τρατηγικός σχεδιασμός </a:t>
            </a:r>
            <a:r>
              <a:rPr lang="el-GR" dirty="0" smtClean="0">
                <a:solidFill>
                  <a:schemeClr val="tx1"/>
                </a:solidFill>
                <a:latin typeface="Times New Roman" pitchFamily="18" charset="0"/>
                <a:cs typeface="Times New Roman" pitchFamily="18" charset="0"/>
              </a:rPr>
              <a:t>ονομάζεται η επιδίωξη μιας επιχείρησης να διαμορφώσει ένα πρόγραμμα, που θα της παρέχει κατεύθυνση και προσανατολισμό για το μέλλον. Με απλά λόγια, είναι ο συνδυασμός των πόρων μιας επιχείρησης με τις ευκαιρίες μάρκετινγκ, που θα υπάρξουν στο μέλλον γι’ αυτήν</a:t>
            </a:r>
          </a:p>
        </p:txBody>
      </p:sp>
      <p:sp>
        <p:nvSpPr>
          <p:cNvPr id="4" name="3 - Ορθογώνιο"/>
          <p:cNvSpPr/>
          <p:nvPr/>
        </p:nvSpPr>
        <p:spPr>
          <a:xfrm>
            <a:off x="152400" y="228600"/>
            <a:ext cx="5486400" cy="646331"/>
          </a:xfrm>
          <a:prstGeom prst="rect">
            <a:avLst/>
          </a:prstGeom>
        </p:spPr>
        <p:txBody>
          <a:bodyPr wrap="square">
            <a:spAutoFit/>
          </a:bodyPr>
          <a:lstStyle/>
          <a:p>
            <a:pPr algn="l"/>
            <a:r>
              <a:rPr lang="el-GR" sz="3600" b="1" dirty="0" smtClean="0">
                <a:solidFill>
                  <a:schemeClr val="bg1"/>
                </a:solidFill>
                <a:latin typeface="Times New Roman" pitchFamily="18" charset="0"/>
                <a:cs typeface="Times New Roman" pitchFamily="18" charset="0"/>
              </a:rPr>
              <a:t>Στρατηγικός σχεδιασμός</a:t>
            </a:r>
            <a:endParaRPr lang="el-GR" sz="36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ΤΜΗΜΑΤΟΠΟΙΗΣΗ ΑΓΟΡΑΣ</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534400" cy="5562600"/>
          </a:xfrm>
        </p:spPr>
        <p:txBody>
          <a:bodyPr/>
          <a:lstStyle/>
          <a:p>
            <a:pPr algn="ctr"/>
            <a:r>
              <a:rPr lang="el-GR" b="1" dirty="0" smtClean="0">
                <a:latin typeface="Times New Roman" pitchFamily="18" charset="0"/>
                <a:cs typeface="Times New Roman" pitchFamily="18" charset="0"/>
              </a:rPr>
              <a:t>Τμηματοποίηση αγοράς </a:t>
            </a:r>
            <a:r>
              <a:rPr lang="el-GR" dirty="0" smtClean="0">
                <a:latin typeface="Times New Roman" pitchFamily="18" charset="0"/>
                <a:cs typeface="Times New Roman" pitchFamily="18" charset="0"/>
              </a:rPr>
              <a:t>είναι η διαδικασία διαίρεσης μιας αγοράς σε μικρότερες ομάδες με διαφορετικές ανάγκες, διαφορετικά χαρακτηριστικά και διαφορετική συμπεριφορά, οι οποίες θέλουν διαφορετικά μίγματα μάρκετινγκ </a:t>
            </a:r>
          </a:p>
          <a:p>
            <a:pPr algn="ctr"/>
            <a:r>
              <a:rPr lang="el-GR" dirty="0" smtClean="0">
                <a:latin typeface="Times New Roman" pitchFamily="18" charset="0"/>
                <a:cs typeface="Times New Roman" pitchFamily="18" charset="0"/>
              </a:rPr>
              <a:t>Ένας</a:t>
            </a:r>
            <a:r>
              <a:rPr lang="el-GR" b="1" dirty="0" smtClean="0">
                <a:latin typeface="Times New Roman" pitchFamily="18" charset="0"/>
                <a:cs typeface="Times New Roman" pitchFamily="18" charset="0"/>
              </a:rPr>
              <a:t> χάρτης θέσης</a:t>
            </a:r>
            <a:r>
              <a:rPr lang="el-GR" dirty="0" smtClean="0">
                <a:latin typeface="Times New Roman" pitchFamily="18" charset="0"/>
                <a:cs typeface="Times New Roman" pitchFamily="18" charset="0"/>
              </a:rPr>
              <a:t> θα μας δείξει τις θέσεις των ανταγωνιστών και ποια θέση είναι ελεύθερη για να καταλάβει το προϊόν της εταιρείας </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152400" y="3048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Τμηματοποίηση αγοράς</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Χάρτης θέσης / τιμής, ποιότητας</a:t>
            </a:r>
            <a:endParaRPr lang="el-GR" sz="3200" dirty="0">
              <a:solidFill>
                <a:schemeClr val="bg1"/>
              </a:solidFill>
              <a:latin typeface="Times New Roman" pitchFamily="18" charset="0"/>
              <a:cs typeface="Times New Roman" pitchFamily="18" charset="0"/>
            </a:endParaRPr>
          </a:p>
        </p:txBody>
      </p:sp>
      <p:pic>
        <p:nvPicPr>
          <p:cNvPr id="4" name="3 - Θέση περιεχομένου" descr="μήτρα%20θέσης"/>
          <p:cNvPicPr>
            <a:picLocks noGrp="1"/>
          </p:cNvPicPr>
          <p:nvPr>
            <p:ph idx="1"/>
          </p:nvPr>
        </p:nvPicPr>
        <p:blipFill>
          <a:blip r:embed="rId2" cstate="print"/>
          <a:srcRect/>
          <a:stretch>
            <a:fillRect/>
          </a:stretch>
        </p:blipFill>
        <p:spPr bwMode="auto">
          <a:xfrm>
            <a:off x="1371600" y="1600200"/>
            <a:ext cx="6172200" cy="4419600"/>
          </a:xfrm>
          <a:prstGeom prst="rect">
            <a:avLst/>
          </a:prstGeom>
          <a:noFill/>
          <a:ln w="9525">
            <a:noFill/>
            <a:miter lim="800000"/>
            <a:headEnd/>
            <a:tailEnd/>
          </a:ln>
        </p:spPr>
      </p:pic>
      <p:sp>
        <p:nvSpPr>
          <p:cNvPr id="5"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Χάρτης θέσης / τιμής, ποιότητας</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ΣΤΟΧΕΥΣΗ ΑΓΟΡΑΣ</a:t>
            </a:r>
            <a:br>
              <a:rPr lang="el-GR" sz="3600" dirty="0" smtClean="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2057400"/>
            <a:ext cx="8534400" cy="4038600"/>
          </a:xfrm>
        </p:spPr>
        <p:txBody>
          <a:bodyPr/>
          <a:lstStyle/>
          <a:p>
            <a:pPr marL="0" indent="0" algn="ctr">
              <a:buNone/>
            </a:pPr>
            <a:r>
              <a:rPr lang="el-GR" sz="3200" b="1" dirty="0" smtClean="0">
                <a:latin typeface="Times New Roman" pitchFamily="18" charset="0"/>
                <a:cs typeface="Times New Roman" pitchFamily="18" charset="0"/>
              </a:rPr>
              <a:t>Στόχευση αγοράς </a:t>
            </a:r>
            <a:r>
              <a:rPr lang="el-GR" sz="3200" dirty="0" smtClean="0">
                <a:latin typeface="Times New Roman" pitchFamily="18" charset="0"/>
                <a:cs typeface="Times New Roman" pitchFamily="18" charset="0"/>
              </a:rPr>
              <a:t>είναι η αξιολόγηση της ελκυστικότητας κάθε τμήματος της αγοράς και η επιλογή ενός ή περισσοτέρων τμημάτων, που η εταιρεία θα προσπαθήσει να ικανοποιήσει επικερδώς και διαχρονικά </a:t>
            </a:r>
          </a:p>
          <a:p>
            <a:pPr marL="0" indent="0" algn="ctr">
              <a:lnSpc>
                <a:spcPct val="150000"/>
              </a:lnSpc>
              <a:buNone/>
            </a:pP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533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Στόχευση αγοράς</a:t>
            </a:r>
            <a:b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534400" cy="990600"/>
          </a:xfrm>
        </p:spPr>
        <p:txBody>
          <a:bodyPr/>
          <a:lstStyle/>
          <a:p>
            <a:r>
              <a:rPr lang="el-GR" sz="3600" b="1" dirty="0" err="1" smtClean="0">
                <a:solidFill>
                  <a:schemeClr val="bg1"/>
                </a:solidFill>
                <a:latin typeface="Times New Roman" pitchFamily="18" charset="0"/>
                <a:cs typeface="Times New Roman" pitchFamily="18" charset="0"/>
              </a:rPr>
              <a:t>Χωροθέτηση</a:t>
            </a:r>
            <a:r>
              <a:rPr lang="el-GR" sz="3600" b="1" dirty="0" smtClean="0">
                <a:solidFill>
                  <a:schemeClr val="bg1"/>
                </a:solidFill>
                <a:latin typeface="Times New Roman" pitchFamily="18" charset="0"/>
                <a:cs typeface="Times New Roman" pitchFamily="18" charset="0"/>
              </a:rPr>
              <a:t> αγοράς</a:t>
            </a:r>
            <a:endParaRPr lang="el-GR" sz="36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81000" y="1905000"/>
            <a:ext cx="8534400" cy="4114800"/>
          </a:xfrm>
        </p:spPr>
        <p:txBody>
          <a:bodyPr/>
          <a:lstStyle/>
          <a:p>
            <a:pPr marL="0" indent="0" algn="ctr">
              <a:buNone/>
            </a:pPr>
            <a:r>
              <a:rPr lang="el-GR" b="1" dirty="0" err="1" smtClean="0">
                <a:latin typeface="Times New Roman" pitchFamily="18" charset="0"/>
                <a:cs typeface="Times New Roman" pitchFamily="18" charset="0"/>
              </a:rPr>
              <a:t>Χωροθέτηση</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είναι οι ενέργειες που κάνουμε ώστε ένα προϊόν να καταλάβει μια θέση, σαφή, διακριτή και όσο το δυνατόν ψηλότερη στο μυαλό των καταναλωτών της αγοράς - στόχου, σε σχέση με τα ανταγωνιστικά προϊόντα </a:t>
            </a:r>
          </a:p>
          <a:p>
            <a:pPr marL="0" indent="0" algn="ctr">
              <a:lnSpc>
                <a:spcPct val="150000"/>
              </a:lnSpc>
              <a:buNone/>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6200"/>
            <a:ext cx="8839200" cy="990600"/>
          </a:xfrm>
        </p:spPr>
        <p:txBody>
          <a:bodyPr/>
          <a:lstStyle/>
          <a:p>
            <a:r>
              <a:rPr lang="el-GR" sz="2600" b="1" dirty="0" smtClean="0">
                <a:solidFill>
                  <a:schemeClr val="bg1"/>
                </a:solidFill>
                <a:latin typeface="Times New Roman" pitchFamily="18" charset="0"/>
                <a:cs typeface="Times New Roman" pitchFamily="18" charset="0"/>
              </a:rPr>
              <a:t>Η σχέση ανάμεσα στην ανάλυση, το σχεδιασμό, </a:t>
            </a:r>
            <a:br>
              <a:rPr lang="el-GR" sz="2600" b="1" dirty="0" smtClean="0">
                <a:solidFill>
                  <a:schemeClr val="bg1"/>
                </a:solidFill>
                <a:latin typeface="Times New Roman" pitchFamily="18" charset="0"/>
                <a:cs typeface="Times New Roman" pitchFamily="18" charset="0"/>
              </a:rPr>
            </a:br>
            <a:r>
              <a:rPr lang="el-GR" sz="2600" b="1" dirty="0" smtClean="0">
                <a:solidFill>
                  <a:schemeClr val="bg1"/>
                </a:solidFill>
                <a:latin typeface="Times New Roman" pitchFamily="18" charset="0"/>
                <a:cs typeface="Times New Roman" pitchFamily="18" charset="0"/>
              </a:rPr>
              <a:t>την υλοποίηση και τον έλεγχο της στρατηγικής </a:t>
            </a:r>
            <a:br>
              <a:rPr lang="el-GR" sz="2600" b="1" dirty="0" smtClean="0">
                <a:solidFill>
                  <a:schemeClr val="bg1"/>
                </a:solidFill>
                <a:latin typeface="Times New Roman" pitchFamily="18" charset="0"/>
                <a:cs typeface="Times New Roman" pitchFamily="18" charset="0"/>
              </a:rPr>
            </a:br>
            <a:r>
              <a:rPr lang="el-GR" sz="2600" b="1" dirty="0" smtClean="0">
                <a:solidFill>
                  <a:schemeClr val="bg1"/>
                </a:solidFill>
                <a:latin typeface="Times New Roman" pitchFamily="18" charset="0"/>
                <a:cs typeface="Times New Roman" pitchFamily="18" charset="0"/>
              </a:rPr>
              <a:t>μάρκετινγκ</a:t>
            </a:r>
            <a:endParaRPr lang="el-GR" sz="26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152400" y="1676400"/>
            <a:ext cx="8534400" cy="422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534400" cy="762000"/>
          </a:xfrm>
        </p:spPr>
        <p:txBody>
          <a:bodyPr/>
          <a:lstStyle/>
          <a:p>
            <a:r>
              <a:rPr lang="el-GR" sz="3600" b="1" dirty="0" smtClean="0">
                <a:solidFill>
                  <a:schemeClr val="bg1"/>
                </a:solidFill>
                <a:latin typeface="Times New Roman" pitchFamily="18" charset="0"/>
                <a:cs typeface="Times New Roman" pitchFamily="18" charset="0"/>
              </a:rPr>
              <a:t/>
            </a:r>
            <a:br>
              <a:rPr lang="el-GR" sz="3600" b="1" dirty="0" smtClean="0">
                <a:solidFill>
                  <a:schemeClr val="bg1"/>
                </a:solidFill>
                <a:latin typeface="Times New Roman" pitchFamily="18" charset="0"/>
                <a:cs typeface="Times New Roman" pitchFamily="18" charset="0"/>
              </a:rPr>
            </a:br>
            <a:r>
              <a:rPr lang="el-GR" sz="3600" b="1" dirty="0" smtClean="0">
                <a:solidFill>
                  <a:schemeClr val="bg1"/>
                </a:solidFill>
                <a:latin typeface="Times New Roman" pitchFamily="18" charset="0"/>
                <a:cs typeface="Times New Roman" pitchFamily="18" charset="0"/>
              </a:rPr>
              <a:t>Μίγμα μάρκετινγκ</a:t>
            </a:r>
            <a:br>
              <a:rPr lang="el-GR" sz="3600" b="1" dirty="0" smtClean="0">
                <a:solidFill>
                  <a:schemeClr val="bg1"/>
                </a:solidFill>
                <a:latin typeface="Times New Roman" pitchFamily="18" charset="0"/>
                <a:cs typeface="Times New Roman" pitchFamily="18" charset="0"/>
              </a:rPr>
            </a:br>
            <a:endParaRPr lang="el-GR" sz="36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447800"/>
            <a:ext cx="8534400" cy="4953000"/>
          </a:xfrm>
        </p:spPr>
        <p:txBody>
          <a:bodyPr/>
          <a:lstStyle/>
          <a:p>
            <a:pPr algn="ctr">
              <a:spcBef>
                <a:spcPts val="0"/>
              </a:spcBef>
            </a:pPr>
            <a:r>
              <a:rPr lang="el-GR" sz="2800" dirty="0" smtClean="0">
                <a:latin typeface="Times New Roman" pitchFamily="18" charset="0"/>
                <a:cs typeface="Times New Roman" pitchFamily="18" charset="0"/>
              </a:rPr>
              <a:t>Το</a:t>
            </a:r>
            <a:r>
              <a:rPr lang="el-GR" sz="2800" b="1" dirty="0" smtClean="0">
                <a:latin typeface="Times New Roman" pitchFamily="18" charset="0"/>
                <a:cs typeface="Times New Roman" pitchFamily="18" charset="0"/>
              </a:rPr>
              <a:t> προϊόν </a:t>
            </a:r>
            <a:r>
              <a:rPr lang="el-GR" sz="2800" dirty="0" smtClean="0">
                <a:latin typeface="Times New Roman" pitchFamily="18" charset="0"/>
                <a:cs typeface="Times New Roman" pitchFamily="18" charset="0"/>
              </a:rPr>
              <a:t>είναι ένα συνδυασμένο σύνολο αγαθών και  υπηρεσιών, που προσφέρει η εταιρεία στους καταναλωτές της αγοράς - στόχου </a:t>
            </a:r>
          </a:p>
          <a:p>
            <a:pPr algn="ctr">
              <a:spcBef>
                <a:spcPts val="0"/>
              </a:spcBef>
            </a:pPr>
            <a:r>
              <a:rPr lang="el-GR" sz="2800" dirty="0" smtClean="0">
                <a:latin typeface="Times New Roman" pitchFamily="18" charset="0"/>
                <a:cs typeface="Times New Roman" pitchFamily="18" charset="0"/>
              </a:rPr>
              <a:t>Η </a:t>
            </a:r>
            <a:r>
              <a:rPr lang="el-GR" sz="2800" b="1" dirty="0" smtClean="0">
                <a:latin typeface="Times New Roman" pitchFamily="18" charset="0"/>
                <a:cs typeface="Times New Roman" pitchFamily="18" charset="0"/>
              </a:rPr>
              <a:t>τιμή </a:t>
            </a:r>
            <a:r>
              <a:rPr lang="el-GR" sz="2800" dirty="0" smtClean="0">
                <a:latin typeface="Times New Roman" pitchFamily="18" charset="0"/>
                <a:cs typeface="Times New Roman" pitchFamily="18" charset="0"/>
              </a:rPr>
              <a:t>είναι</a:t>
            </a:r>
            <a:r>
              <a:rPr lang="el-GR" sz="2800" b="1"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το χρηματικό ποσό, που πρέπει να καταβάλουν οι καταναλωτές για να αποκτήσουν το προϊόν</a:t>
            </a:r>
          </a:p>
          <a:p>
            <a:pPr algn="ctr">
              <a:spcBef>
                <a:spcPts val="0"/>
              </a:spcBef>
            </a:pPr>
            <a:r>
              <a:rPr lang="el-GR" sz="2800" dirty="0" smtClean="0">
                <a:latin typeface="Times New Roman" pitchFamily="18" charset="0"/>
                <a:cs typeface="Times New Roman" pitchFamily="18" charset="0"/>
              </a:rPr>
              <a:t>Ο </a:t>
            </a:r>
            <a:r>
              <a:rPr lang="el-GR" sz="2800" b="1" dirty="0" smtClean="0">
                <a:latin typeface="Times New Roman" pitchFamily="18" charset="0"/>
                <a:cs typeface="Times New Roman" pitchFamily="18" charset="0"/>
              </a:rPr>
              <a:t>τόπος </a:t>
            </a:r>
            <a:r>
              <a:rPr lang="el-GR" sz="2800" dirty="0" smtClean="0">
                <a:latin typeface="Times New Roman" pitchFamily="18" charset="0"/>
                <a:cs typeface="Times New Roman" pitchFamily="18" charset="0"/>
              </a:rPr>
              <a:t>είναι οι δραστηριότητες που κάνει η εταιρεία, για να τεθεί το προϊόν στην αγορά</a:t>
            </a:r>
          </a:p>
          <a:p>
            <a:pPr algn="ctr">
              <a:spcBef>
                <a:spcPts val="0"/>
              </a:spcBef>
            </a:pPr>
            <a:r>
              <a:rPr lang="el-GR" sz="2800" dirty="0" smtClean="0">
                <a:latin typeface="Times New Roman" pitchFamily="18" charset="0"/>
                <a:cs typeface="Times New Roman" pitchFamily="18" charset="0"/>
              </a:rPr>
              <a:t>Η </a:t>
            </a:r>
            <a:r>
              <a:rPr lang="el-GR" sz="2800" b="1" dirty="0" smtClean="0">
                <a:latin typeface="Times New Roman" pitchFamily="18" charset="0"/>
                <a:cs typeface="Times New Roman" pitchFamily="18" charset="0"/>
              </a:rPr>
              <a:t>προώθηση </a:t>
            </a:r>
            <a:r>
              <a:rPr lang="el-GR" sz="2800" dirty="0" smtClean="0">
                <a:latin typeface="Times New Roman" pitchFamily="18" charset="0"/>
                <a:cs typeface="Times New Roman" pitchFamily="18" charset="0"/>
              </a:rPr>
              <a:t>είναι οι ενέργειες που φέρνουν σε επαφή το προϊόν με τους καταναλωτές και τους πείθουν να το αποκτήσουν</a:t>
            </a:r>
          </a:p>
          <a:p>
            <a:pPr algn="ctr">
              <a:spcBef>
                <a:spcPts val="0"/>
              </a:spcBef>
            </a:pPr>
            <a:endParaRPr lang="el-G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1828800"/>
            <a:ext cx="7315200" cy="4191000"/>
          </a:xfrm>
        </p:spPr>
        <p:txBody>
          <a:bodyPr/>
          <a:lstStyle/>
          <a:p>
            <a:pPr marL="0" indent="0" algn="ctr">
              <a:buNone/>
            </a:pPr>
            <a:r>
              <a:rPr lang="el-GR" sz="3200" dirty="0" smtClean="0">
                <a:latin typeface="Times New Roman" pitchFamily="18" charset="0"/>
                <a:cs typeface="Times New Roman" pitchFamily="18" charset="0"/>
              </a:rPr>
              <a:t>Τα 4Ρ, από τη σύλληψή τους, αντιμετωπίζουν την αγορά από την οπτική γωνία της εταιρείας και όχι από αυτή του καταναλωτή. Αν άλλαζε η φορά ανάλυσης και αντί να πηγαίνουμε από την εταιρεία προς τον καταναλωτή, πηγαίναμε από τον καταναλωτή προς την εταιρεία (προϊόν), θα είχαμε μια ανάλυση των τεσσάρων C</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i="1" dirty="0" smtClean="0">
                <a:solidFill>
                  <a:schemeClr val="bg1"/>
                </a:solidFill>
                <a:latin typeface="Times New Roman" pitchFamily="18" charset="0"/>
                <a:cs typeface="Times New Roman" pitchFamily="18" charset="0"/>
              </a:rPr>
              <a:t>Από τα 4Ρ στα 4</a:t>
            </a:r>
            <a:r>
              <a:rPr lang="en-US" sz="3600" i="1" dirty="0" smtClean="0">
                <a:solidFill>
                  <a:schemeClr val="bg1"/>
                </a:solidFill>
                <a:latin typeface="Times New Roman" pitchFamily="18" charset="0"/>
                <a:cs typeface="Times New Roman" pitchFamily="18" charset="0"/>
              </a:rPr>
              <a:t>C</a:t>
            </a:r>
            <a:r>
              <a:rPr lang="el-GR" sz="3600" dirty="0" smtClean="0">
                <a:solidFill>
                  <a:schemeClr val="bg1"/>
                </a:solidFill>
                <a:latin typeface="Times New Roman" pitchFamily="18" charset="0"/>
                <a:cs typeface="Times New Roman" pitchFamily="18" charset="0"/>
              </a:rPr>
              <a:t/>
            </a:r>
            <a:br>
              <a:rPr lang="el-GR" sz="3600" dirty="0" smtClean="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1066800" y="1524000"/>
            <a:ext cx="6934200" cy="4724400"/>
          </a:xfrm>
          <a:prstGeom prst="rect">
            <a:avLst/>
          </a:prstGeom>
          <a:noFill/>
          <a:ln w="9525">
            <a:noFill/>
            <a:miter lim="800000"/>
            <a:headEnd/>
            <a:tailEnd/>
          </a:ln>
        </p:spPr>
      </p:pic>
      <p:sp>
        <p:nvSpPr>
          <p:cNvPr id="5" name="1 - Τίτλος"/>
          <p:cNvSpPr txBox="1">
            <a:spLocks/>
          </p:cNvSpPr>
          <p:nvPr/>
        </p:nvSpPr>
        <p:spPr bwMode="auto">
          <a:xfrm>
            <a:off x="304800" y="533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Από τα 4Ρ στα 4</a:t>
            </a:r>
            <a:r>
              <a:rPr kumimoji="0" lang="en-US" sz="3600" b="1"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C</a:t>
            </a:r>
            <a:r>
              <a:rPr kumimoji="0" lang="el-GR" sz="3600" b="1"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
            </a:r>
            <a:br>
              <a:rPr kumimoji="0" lang="el-GR" sz="3600" b="1"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br>
            <a:endParaRPr kumimoji="0" lang="el-GR" sz="3600" b="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152400"/>
            <a:ext cx="8686800" cy="838200"/>
          </a:xfrm>
        </p:spPr>
        <p:txBody>
          <a:bodyPr/>
          <a:lstStyle/>
          <a:p>
            <a:r>
              <a:rPr lang="en-US" sz="3200" b="1" dirty="0" smtClean="0">
                <a:solidFill>
                  <a:schemeClr val="bg1"/>
                </a:solidFill>
                <a:latin typeface="Times New Roman" pitchFamily="18" charset="0"/>
                <a:cs typeface="Times New Roman" pitchFamily="18" charset="0"/>
              </a:rPr>
              <a:t>A</a:t>
            </a:r>
            <a:r>
              <a:rPr lang="el-GR" sz="3200" b="1" dirty="0" err="1" smtClean="0">
                <a:solidFill>
                  <a:schemeClr val="bg1"/>
                </a:solidFill>
                <a:latin typeface="Times New Roman" pitchFamily="18" charset="0"/>
                <a:cs typeface="Times New Roman" pitchFamily="18" charset="0"/>
              </a:rPr>
              <a:t>νάλυση</a:t>
            </a:r>
            <a:r>
              <a:rPr lang="el-GR" sz="3200" b="1" dirty="0" smtClean="0">
                <a:solidFill>
                  <a:schemeClr val="bg1"/>
                </a:solidFill>
                <a:latin typeface="Times New Roman" pitchFamily="18" charset="0"/>
                <a:cs typeface="Times New Roman" pitchFamily="18" charset="0"/>
              </a:rPr>
              <a:t> και σχεδιασμός μάρκετινγκ</a:t>
            </a:r>
            <a:endParaRPr lang="el-GR" sz="3200" b="1" dirty="0">
              <a:solidFill>
                <a:schemeClr val="bg1"/>
              </a:solidFill>
              <a:latin typeface="Times New Roman" pitchFamily="18" charset="0"/>
              <a:cs typeface="Times New Roman" pitchFamily="18" charset="0"/>
            </a:endParaRPr>
          </a:p>
        </p:txBody>
      </p:sp>
      <p:sp>
        <p:nvSpPr>
          <p:cNvPr id="7" name="6 - Θέση κειμένου"/>
          <p:cNvSpPr>
            <a:spLocks noGrp="1"/>
          </p:cNvSpPr>
          <p:nvPr>
            <p:ph type="body" idx="1"/>
          </p:nvPr>
        </p:nvSpPr>
        <p:spPr>
          <a:xfrm>
            <a:off x="457200" y="1722438"/>
            <a:ext cx="8305800" cy="639762"/>
          </a:xfrm>
        </p:spPr>
        <p:txBody>
          <a:bodyPr/>
          <a:lstStyle/>
          <a:p>
            <a:endParaRPr lang="el-GR" b="0" u="sng" dirty="0" smtClean="0">
              <a:latin typeface="Times New Roman" pitchFamily="18" charset="0"/>
              <a:cs typeface="Times New Roman" pitchFamily="18" charset="0"/>
            </a:endParaRPr>
          </a:p>
          <a:p>
            <a:endParaRPr lang="el-GR" b="0" u="sng" dirty="0" smtClean="0">
              <a:latin typeface="Times New Roman" pitchFamily="18" charset="0"/>
              <a:cs typeface="Times New Roman" pitchFamily="18" charset="0"/>
            </a:endParaRPr>
          </a:p>
          <a:p>
            <a:pPr algn="ctr"/>
            <a:r>
              <a:rPr lang="el-GR" b="0" u="sng" dirty="0" smtClean="0">
                <a:latin typeface="Times New Roman" pitchFamily="18" charset="0"/>
                <a:cs typeface="Times New Roman" pitchFamily="18" charset="0"/>
              </a:rPr>
              <a:t>Κατά τον σχεδιασμό μάρκετινγκ, οι υπεύθυνοι σχεδιασμού πρέπει να έχουν στο μυαλό τους ότι είναι:</a:t>
            </a:r>
          </a:p>
          <a:p>
            <a:endParaRPr lang="el-GR" b="0" u="sng" dirty="0">
              <a:latin typeface="Times New Roman" pitchFamily="18" charset="0"/>
              <a:cs typeface="Times New Roman" pitchFamily="18" charset="0"/>
            </a:endParaRPr>
          </a:p>
        </p:txBody>
      </p:sp>
      <p:sp>
        <p:nvSpPr>
          <p:cNvPr id="8" name="7 - Θέση περιεχομένου"/>
          <p:cNvSpPr>
            <a:spLocks noGrp="1"/>
          </p:cNvSpPr>
          <p:nvPr>
            <p:ph sz="half" idx="2"/>
          </p:nvPr>
        </p:nvSpPr>
        <p:spPr>
          <a:xfrm>
            <a:off x="457200" y="2027237"/>
            <a:ext cx="4040188" cy="4373563"/>
          </a:xfrm>
        </p:spPr>
        <p:txBody>
          <a:bodyPr/>
          <a:lstStyle/>
          <a:p>
            <a:pPr lvl="0"/>
            <a:r>
              <a:rPr lang="el-GR" dirty="0" smtClean="0">
                <a:latin typeface="Times New Roman" pitchFamily="18" charset="0"/>
                <a:cs typeface="Times New Roman" pitchFamily="18" charset="0"/>
              </a:rPr>
              <a:t>Προτιμότερο να κυριεύουμε μια αγορά με την καλύτερη εξυπηρέτηση και τις καινοτομίες μας, παρά να τη διαμελίζουμε με καταστροφικές τακτικές</a:t>
            </a:r>
          </a:p>
          <a:p>
            <a:pPr lvl="0"/>
            <a:r>
              <a:rPr lang="el-GR" dirty="0" smtClean="0">
                <a:latin typeface="Times New Roman" pitchFamily="18" charset="0"/>
                <a:cs typeface="Times New Roman" pitchFamily="18" charset="0"/>
              </a:rPr>
              <a:t>Καλύτερο να κατακτούμε την πελατεία ενός ανταγωνιστή από το να καταστρέφουμε την υπόληψή του</a:t>
            </a:r>
          </a:p>
          <a:p>
            <a:endParaRPr lang="el-GR" dirty="0">
              <a:latin typeface="Times New Roman" pitchFamily="18" charset="0"/>
              <a:cs typeface="Times New Roman" pitchFamily="18" charset="0"/>
            </a:endParaRPr>
          </a:p>
        </p:txBody>
      </p:sp>
      <p:sp>
        <p:nvSpPr>
          <p:cNvPr id="10" name="9 - Θέση περιεχομένου"/>
          <p:cNvSpPr>
            <a:spLocks noGrp="1"/>
          </p:cNvSpPr>
          <p:nvPr>
            <p:ph sz="quarter" idx="4"/>
          </p:nvPr>
        </p:nvSpPr>
        <p:spPr>
          <a:xfrm>
            <a:off x="4645025" y="2103437"/>
            <a:ext cx="4041775" cy="4373563"/>
          </a:xfrm>
        </p:spPr>
        <p:txBody>
          <a:bodyPr/>
          <a:lstStyle/>
          <a:p>
            <a:pPr lvl="0"/>
            <a:r>
              <a:rPr lang="el-GR" dirty="0" smtClean="0">
                <a:latin typeface="Times New Roman" pitchFamily="18" charset="0"/>
                <a:cs typeface="Times New Roman" pitchFamily="18" charset="0"/>
              </a:rPr>
              <a:t>Καλύτερο να προσλαμβάνουμε τους υπαλλήλους του από το να καταστρέφουμε τις θέσεις εργασίας τους</a:t>
            </a:r>
          </a:p>
          <a:p>
            <a:pPr lvl="0"/>
            <a:r>
              <a:rPr lang="el-GR" dirty="0" smtClean="0">
                <a:latin typeface="Times New Roman" pitchFamily="18" charset="0"/>
                <a:cs typeface="Times New Roman" pitchFamily="18" charset="0"/>
              </a:rPr>
              <a:t>Καλύτερο να καταλάβουμε το δίκτυο διανομής του από το να φθείρουμε την εικόνα της εταιρείας του</a:t>
            </a:r>
          </a:p>
          <a:p>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27038"/>
            <a:ext cx="7315200" cy="715962"/>
          </a:xfrm>
        </p:spPr>
        <p:txBody>
          <a:bodyPr/>
          <a:lstStyle/>
          <a:p>
            <a:r>
              <a:rPr lang="el-GR" sz="3800" b="1" dirty="0" smtClean="0">
                <a:solidFill>
                  <a:schemeClr val="bg1"/>
                </a:solidFill>
                <a:latin typeface="Times New Roman" pitchFamily="18" charset="0"/>
                <a:cs typeface="Times New Roman" pitchFamily="18" charset="0"/>
              </a:rPr>
              <a:t>Η καλύτερη στρατηγική </a:t>
            </a:r>
            <a:br>
              <a:rPr lang="el-GR" sz="3800" b="1" dirty="0" smtClean="0">
                <a:solidFill>
                  <a:schemeClr val="bg1"/>
                </a:solidFill>
                <a:latin typeface="Times New Roman" pitchFamily="18" charset="0"/>
                <a:cs typeface="Times New Roman" pitchFamily="18" charset="0"/>
              </a:rPr>
            </a:br>
            <a:endParaRPr lang="el-GR" sz="3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76400"/>
            <a:ext cx="8534400" cy="4800600"/>
          </a:xfrm>
        </p:spPr>
        <p:txBody>
          <a:bodyPr/>
          <a:lstStyle/>
          <a:p>
            <a:pPr lvl="0" algn="ctr"/>
            <a:r>
              <a:rPr lang="el-GR" dirty="0" smtClean="0">
                <a:latin typeface="Times New Roman" pitchFamily="18" charset="0"/>
                <a:cs typeface="Times New Roman" pitchFamily="18" charset="0"/>
              </a:rPr>
              <a:t>Καταφέρνει να περάσει στους καταναλωτές ως απαρχαιωμένα τα προϊόντα και τις υπηρεσίες του ανταγωνιστή μέσω των δικών μας καινοτομιών</a:t>
            </a:r>
          </a:p>
          <a:p>
            <a:pPr lvl="0" algn="ctr"/>
            <a:r>
              <a:rPr lang="el-GR" dirty="0" smtClean="0">
                <a:latin typeface="Times New Roman" pitchFamily="18" charset="0"/>
                <a:cs typeface="Times New Roman" pitchFamily="18" charset="0"/>
              </a:rPr>
              <a:t>Δημιουργεί καλύτερους τρόπους παροχής προϊόντων ή υπηρεσιών</a:t>
            </a:r>
          </a:p>
          <a:p>
            <a:pPr lvl="0" algn="ctr"/>
            <a:r>
              <a:rPr lang="el-GR" dirty="0" smtClean="0">
                <a:latin typeface="Times New Roman" pitchFamily="18" charset="0"/>
                <a:cs typeface="Times New Roman" pitchFamily="18" charset="0"/>
              </a:rPr>
              <a:t>Παρουσιάζει το προϊόν μας, την εταιρεία μας πιο αποτελεσματική</a:t>
            </a:r>
          </a:p>
          <a:p>
            <a:pPr>
              <a:lnSpc>
                <a:spcPct val="150000"/>
              </a:lnSpc>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800" b="1" dirty="0" smtClean="0">
                <a:solidFill>
                  <a:schemeClr val="bg1"/>
                </a:solidFill>
                <a:latin typeface="Times New Roman" pitchFamily="18" charset="0"/>
                <a:cs typeface="Times New Roman" pitchFamily="18" charset="0"/>
              </a:rPr>
              <a:t>Εύρος του σχεδιασμού</a:t>
            </a:r>
            <a:endParaRPr lang="el-GR" sz="3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5181600"/>
          </a:xfrm>
        </p:spPr>
        <p:txBody>
          <a:bodyPr/>
          <a:lstStyle/>
          <a:p>
            <a:pPr algn="ctr"/>
            <a:r>
              <a:rPr lang="el-GR" sz="3200" dirty="0">
                <a:solidFill>
                  <a:schemeClr val="tx1"/>
                </a:solidFill>
                <a:latin typeface="Times New Roman" pitchFamily="18" charset="0"/>
                <a:cs typeface="Times New Roman" pitchFamily="18" charset="0"/>
              </a:rPr>
              <a:t>Ο</a:t>
            </a:r>
            <a:r>
              <a:rPr lang="el-GR" sz="3200" b="1" dirty="0">
                <a:solidFill>
                  <a:schemeClr val="tx1"/>
                </a:solidFill>
                <a:latin typeface="Times New Roman" pitchFamily="18" charset="0"/>
                <a:cs typeface="Times New Roman" pitchFamily="18" charset="0"/>
              </a:rPr>
              <a:t> μακροχρόνιος στρατηγικός σχεδιασμός</a:t>
            </a:r>
            <a:r>
              <a:rPr lang="el-GR" sz="3200" dirty="0">
                <a:solidFill>
                  <a:schemeClr val="tx1"/>
                </a:solidFill>
                <a:latin typeface="Times New Roman" pitchFamily="18" charset="0"/>
                <a:cs typeface="Times New Roman" pitchFamily="18" charset="0"/>
              </a:rPr>
              <a:t> διαρκεί από 3 έως 25 </a:t>
            </a:r>
            <a:r>
              <a:rPr lang="el-GR" sz="3200" dirty="0" smtClean="0">
                <a:solidFill>
                  <a:schemeClr val="tx1"/>
                </a:solidFill>
                <a:latin typeface="Times New Roman" pitchFamily="18" charset="0"/>
                <a:cs typeface="Times New Roman" pitchFamily="18" charset="0"/>
              </a:rPr>
              <a:t>χρόνια. Με </a:t>
            </a:r>
            <a:r>
              <a:rPr lang="el-GR" sz="3200" dirty="0">
                <a:solidFill>
                  <a:schemeClr val="tx1"/>
                </a:solidFill>
                <a:latin typeface="Times New Roman" pitchFamily="18" charset="0"/>
                <a:cs typeface="Times New Roman" pitchFamily="18" charset="0"/>
              </a:rPr>
              <a:t>αυτόν ασχολούνται τα ανώτερα στελέχη </a:t>
            </a:r>
            <a:r>
              <a:rPr lang="el-GR" sz="3200" dirty="0" smtClean="0">
                <a:solidFill>
                  <a:schemeClr val="tx1"/>
                </a:solidFill>
                <a:latin typeface="Times New Roman" pitchFamily="18" charset="0"/>
                <a:cs typeface="Times New Roman" pitchFamily="18" charset="0"/>
              </a:rPr>
              <a:t>μιας επιχείρησης </a:t>
            </a:r>
          </a:p>
          <a:p>
            <a:pPr algn="ctr"/>
            <a:r>
              <a:rPr lang="el-GR" sz="3200" dirty="0">
                <a:solidFill>
                  <a:schemeClr val="tx1"/>
                </a:solidFill>
                <a:latin typeface="Times New Roman" pitchFamily="18" charset="0"/>
                <a:cs typeface="Times New Roman" pitchFamily="18" charset="0"/>
              </a:rPr>
              <a:t>Ο </a:t>
            </a:r>
            <a:r>
              <a:rPr lang="el-GR" sz="3200" b="1" dirty="0">
                <a:solidFill>
                  <a:schemeClr val="tx1"/>
                </a:solidFill>
                <a:latin typeface="Times New Roman" pitchFamily="18" charset="0"/>
                <a:cs typeface="Times New Roman" pitchFamily="18" charset="0"/>
              </a:rPr>
              <a:t>βραχυχρόνιος σχεδιασμός</a:t>
            </a:r>
            <a:r>
              <a:rPr lang="el-GR" sz="3200" dirty="0">
                <a:solidFill>
                  <a:schemeClr val="tx1"/>
                </a:solidFill>
                <a:latin typeface="Times New Roman" pitchFamily="18" charset="0"/>
                <a:cs typeface="Times New Roman" pitchFamily="18" charset="0"/>
              </a:rPr>
              <a:t> είναι μικρότερης διάρκειας, όπως </a:t>
            </a:r>
            <a:r>
              <a:rPr lang="el-GR" dirty="0" smtClean="0">
                <a:latin typeface="Times New Roman" pitchFamily="18" charset="0"/>
                <a:cs typeface="Times New Roman" pitchFamily="18" charset="0"/>
              </a:rPr>
              <a:t>δηλώνει</a:t>
            </a:r>
            <a:r>
              <a:rPr lang="el-GR" sz="3200" dirty="0" smtClean="0">
                <a:solidFill>
                  <a:schemeClr val="tx1"/>
                </a:solidFill>
                <a:latin typeface="Times New Roman" pitchFamily="18" charset="0"/>
                <a:cs typeface="Times New Roman" pitchFamily="18" charset="0"/>
              </a:rPr>
              <a:t> </a:t>
            </a:r>
            <a:r>
              <a:rPr lang="el-GR" sz="3200" dirty="0">
                <a:solidFill>
                  <a:schemeClr val="tx1"/>
                </a:solidFill>
                <a:latin typeface="Times New Roman" pitchFamily="18" charset="0"/>
                <a:cs typeface="Times New Roman" pitchFamily="18" charset="0"/>
              </a:rPr>
              <a:t>και η </a:t>
            </a:r>
            <a:r>
              <a:rPr lang="el-GR" sz="3200" dirty="0" smtClean="0">
                <a:solidFill>
                  <a:schemeClr val="tx1"/>
                </a:solidFill>
                <a:latin typeface="Times New Roman" pitchFamily="18" charset="0"/>
                <a:cs typeface="Times New Roman" pitchFamily="18" charset="0"/>
              </a:rPr>
              <a:t>λέξη. </a:t>
            </a:r>
            <a:r>
              <a:rPr lang="el-GR" dirty="0">
                <a:latin typeface="Times New Roman" pitchFamily="18" charset="0"/>
                <a:cs typeface="Times New Roman" pitchFamily="18" charset="0"/>
              </a:rPr>
              <a:t>Μ</a:t>
            </a:r>
            <a:r>
              <a:rPr lang="el-GR" sz="3200" dirty="0" smtClean="0">
                <a:solidFill>
                  <a:schemeClr val="tx1"/>
                </a:solidFill>
                <a:latin typeface="Times New Roman" pitchFamily="18" charset="0"/>
                <a:cs typeface="Times New Roman" pitchFamily="18" charset="0"/>
              </a:rPr>
              <a:t>πορεί </a:t>
            </a:r>
            <a:r>
              <a:rPr lang="el-GR" sz="3200" dirty="0">
                <a:solidFill>
                  <a:schemeClr val="tx1"/>
                </a:solidFill>
                <a:latin typeface="Times New Roman" pitchFamily="18" charset="0"/>
                <a:cs typeface="Times New Roman" pitchFamily="18" charset="0"/>
              </a:rPr>
              <a:t>να απασχολήσει μεσαία και κατώτερα στελέχη</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800" b="1" dirty="0" smtClean="0">
                <a:solidFill>
                  <a:schemeClr val="bg1"/>
                </a:solidFill>
                <a:latin typeface="Times New Roman" pitchFamily="18" charset="0"/>
                <a:cs typeface="Times New Roman" pitchFamily="18" charset="0"/>
              </a:rPr>
              <a:t>Η χειρότερη στρατηγική</a:t>
            </a:r>
            <a:endParaRPr lang="el-GR" sz="3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95400"/>
            <a:ext cx="8534400" cy="5334000"/>
          </a:xfrm>
        </p:spPr>
        <p:txBody>
          <a:bodyPr/>
          <a:lstStyle/>
          <a:p>
            <a:pPr lvl="0" algn="ctr">
              <a:spcBef>
                <a:spcPts val="0"/>
              </a:spcBef>
            </a:pPr>
            <a:r>
              <a:rPr lang="el-GR" sz="2800" dirty="0" smtClean="0">
                <a:latin typeface="Times New Roman" pitchFamily="18" charset="0"/>
                <a:cs typeface="Times New Roman" pitchFamily="18" charset="0"/>
              </a:rPr>
              <a:t>Επιτίθεται στη φήμη ή στα προϊόντα του ανταγωνιστή ευθέως, δείχνει απελπισία και εμπεριέχει την καταστροφή όλων των εμπλεκομένων</a:t>
            </a:r>
          </a:p>
          <a:p>
            <a:pPr lvl="0" algn="ctr">
              <a:spcBef>
                <a:spcPts val="0"/>
              </a:spcBef>
            </a:pPr>
            <a:r>
              <a:rPr lang="el-GR" sz="2800" dirty="0" smtClean="0">
                <a:latin typeface="Times New Roman" pitchFamily="18" charset="0"/>
                <a:cs typeface="Times New Roman" pitchFamily="18" charset="0"/>
              </a:rPr>
              <a:t>Εμπλέκεται σε εξοντωτικό ανταγωνισμό ο οποίος είναι αυτοκαταστροφικός. Δεν μπορούμε να χτίσουμε το στόχο της καλής εξυπηρέτησης μέσω της καλής γνώμης του καταναλωτή πάνω στην καταστροφή της υπόληψης του ανταγωνιστή μας</a:t>
            </a:r>
          </a:p>
          <a:p>
            <a:pPr lvl="0" algn="ctr">
              <a:spcBef>
                <a:spcPts val="0"/>
              </a:spcBef>
            </a:pPr>
            <a:r>
              <a:rPr lang="el-GR" sz="2800" dirty="0" smtClean="0">
                <a:latin typeface="Times New Roman" pitchFamily="18" charset="0"/>
                <a:cs typeface="Times New Roman" pitchFamily="18" charset="0"/>
              </a:rPr>
              <a:t>Σπαταλά πόρους της εταιρείας, γιατί δεν μπορεί να ελέγξει την ανυπομονησία της, στοχεύοντας να καταστρέψει τον ανταγωνιστή με κατά μέτωπο επιθέσεις</a:t>
            </a:r>
          </a:p>
          <a:p>
            <a:pPr algn="ct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Η φιλοσοφία της ανταγωνιστικής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στρατηγικής</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990600"/>
            <a:ext cx="8534400" cy="6096000"/>
          </a:xfrm>
        </p:spPr>
        <p:txBody>
          <a:bodyPr/>
          <a:lstStyle/>
          <a:p>
            <a:pPr lvl="0" algn="ctr"/>
            <a:r>
              <a:rPr lang="el-GR" sz="2400" dirty="0" smtClean="0">
                <a:latin typeface="Times New Roman" pitchFamily="18" charset="0"/>
                <a:cs typeface="Times New Roman" pitchFamily="18" charset="0"/>
              </a:rPr>
              <a:t>Αν η πελατεία μας είναι πολλαπλάσια των ανταγωνιστών μας τότε πρέπει να πιέσουμε τον ανταγωνισμό με επιθετική εξυπηρέτηση και να επενδύσουμε σε έρευνα και καινοτομία</a:t>
            </a:r>
          </a:p>
          <a:p>
            <a:pPr algn="ctr"/>
            <a:r>
              <a:rPr lang="el-GR" sz="2400" dirty="0" smtClean="0">
                <a:latin typeface="Times New Roman" pitchFamily="18" charset="0"/>
                <a:cs typeface="Times New Roman" pitchFamily="18" charset="0"/>
              </a:rPr>
              <a:t>Αν η πελατεία μας είναι διπλάσια των ανταγωνιστών μας τότε πρέπει να προσπαθήσουμε να καταλάβουμε γιατί επιλέγουν εμάς και γιατί θα μπορούσαν να επιλέξουν τους ανταγωνιστές </a:t>
            </a:r>
          </a:p>
          <a:p>
            <a:pPr algn="ctr"/>
            <a:r>
              <a:rPr lang="el-GR" sz="2400" dirty="0" smtClean="0">
                <a:latin typeface="Times New Roman" pitchFamily="18" charset="0"/>
                <a:cs typeface="Times New Roman" pitchFamily="18" charset="0"/>
              </a:rPr>
              <a:t>Αν η πελατεία μας είναι ίση με των ανταγωνιστών μας τότε πρέπει να κοιτάξουμε τον εαυτό μας με νέο βλέμμα δηλαδή να χωρίσουμε την πελατεία μας σε πιο μικρές επικερδείς ομάδες, όπου μπορούμε να κυριαρχήσουμε</a:t>
            </a:r>
          </a:p>
          <a:p>
            <a:pPr lvl="0" algn="ctr"/>
            <a:r>
              <a:rPr lang="el-GR" sz="2400" dirty="0" smtClean="0">
                <a:latin typeface="Times New Roman" pitchFamily="18" charset="0"/>
                <a:cs typeface="Times New Roman" pitchFamily="18" charset="0"/>
              </a:rPr>
              <a:t>Αν η πελατεία μας είναι κατά πολύ μικρότερη των ανταγωνιστών μας τότε πρέπει να κρατήσουμε τη θέση μας, αν μπορούμε με μικρό κόστος, αλλά να είμαστε προετοιμασμένοι για αποχώρηση, για χάρη μιας πιο επικερδούς πελατείας στην οποία μπορούμε να κυριαρχήσουμε</a:t>
            </a:r>
          </a:p>
          <a:p>
            <a:pPr algn="ct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000" b="1" dirty="0" smtClean="0">
                <a:solidFill>
                  <a:schemeClr val="bg1"/>
                </a:solidFill>
                <a:latin typeface="Times New Roman" pitchFamily="18" charset="0"/>
                <a:cs typeface="Times New Roman" pitchFamily="18" charset="0"/>
              </a:rPr>
              <a:t>Σημεία που προλέγουν αν ένας στρατηγικός σχεδιασμός μάρκετινγκ επιτυγχάνει ή όχι</a:t>
            </a:r>
            <a:endParaRPr lang="el-GR" sz="30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19200"/>
            <a:ext cx="8534400" cy="5562600"/>
          </a:xfrm>
        </p:spPr>
        <p:txBody>
          <a:bodyPr/>
          <a:lstStyle/>
          <a:p>
            <a:pPr lvl="0" algn="ctr"/>
            <a:r>
              <a:rPr lang="el-GR" sz="2400" dirty="0" smtClean="0">
                <a:latin typeface="Times New Roman" pitchFamily="18" charset="0"/>
                <a:cs typeface="Times New Roman" pitchFamily="18" charset="0"/>
              </a:rPr>
              <a:t>Ένας στρατηγικός σχεδιασμός μάρκετινγκ που γνωρίζει πότε να δώσει μάχη και πότε να υποχωρήσει θα φέρει εις πέρας τους στόχους και τους σκοπούς του</a:t>
            </a:r>
          </a:p>
          <a:p>
            <a:pPr lvl="0" algn="ctr"/>
            <a:r>
              <a:rPr lang="el-GR" sz="2400" dirty="0" smtClean="0">
                <a:latin typeface="Times New Roman" pitchFamily="18" charset="0"/>
                <a:cs typeface="Times New Roman" pitchFamily="18" charset="0"/>
              </a:rPr>
              <a:t>Ένας στρατηγικός σχεδιασμός μάρκετινγκ ο οποίος χρησιμοποιεί πόρους που ανταποκρίνονται στη συγκεκριμένη πρόκληση θα πετύχει</a:t>
            </a:r>
          </a:p>
          <a:p>
            <a:pPr lvl="0" algn="ctr"/>
            <a:r>
              <a:rPr lang="el-GR" sz="2400" dirty="0" smtClean="0">
                <a:latin typeface="Times New Roman" pitchFamily="18" charset="0"/>
                <a:cs typeface="Times New Roman" pitchFamily="18" charset="0"/>
              </a:rPr>
              <a:t>Ένας στρατηγικός σχεδιασμός μάρκετινγκ που έχει ενθουσιασμό και καινοτομία θα πετύχει</a:t>
            </a:r>
          </a:p>
          <a:p>
            <a:pPr lvl="0" algn="ctr"/>
            <a:r>
              <a:rPr lang="el-GR" sz="2400" dirty="0" smtClean="0">
                <a:latin typeface="Times New Roman" pitchFamily="18" charset="0"/>
                <a:cs typeface="Times New Roman" pitchFamily="18" charset="0"/>
              </a:rPr>
              <a:t>Ένας στρατηγικός σχεδιασμός μάρκετινγκ που χρησιμοποιεί ακριβείς και επίκαιρες πληροφορίες για τη λήψη αποφάσεων θα πετύχει</a:t>
            </a:r>
          </a:p>
          <a:p>
            <a:pPr lvl="0" algn="ctr"/>
            <a:r>
              <a:rPr lang="el-GR" sz="2400" dirty="0" smtClean="0">
                <a:latin typeface="Times New Roman" pitchFamily="18" charset="0"/>
                <a:cs typeface="Times New Roman" pitchFamily="18" charset="0"/>
              </a:rPr>
              <a:t>Ένας στρατηγικός σχεδιασμός μάρκετινγκ Σ.Μ. που δεν επιβαρύνεται από πολλούς κανόνες και προβληματικό προσωπικό θα πετύχει</a:t>
            </a:r>
          </a:p>
          <a:p>
            <a:pPr algn="ct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Τα προγράμματα μάρκετινγκ πρέπει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να περιέχουν τα εξής οκτώ μέρη</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143000"/>
            <a:ext cx="8534400" cy="5562600"/>
          </a:xfrm>
        </p:spPr>
        <p:txBody>
          <a:bodyPr/>
          <a:lstStyle/>
          <a:p>
            <a:pPr algn="ctr"/>
            <a:r>
              <a:rPr lang="el-GR" sz="2400" dirty="0" smtClean="0">
                <a:latin typeface="Times New Roman" pitchFamily="18" charset="0"/>
                <a:cs typeface="Times New Roman" pitchFamily="18" charset="0"/>
              </a:rPr>
              <a:t>Περίληψη</a:t>
            </a:r>
          </a:p>
          <a:p>
            <a:pPr algn="ctr"/>
            <a:r>
              <a:rPr lang="el-GR" sz="2400" dirty="0" smtClean="0">
                <a:latin typeface="Times New Roman" pitchFamily="18" charset="0"/>
                <a:cs typeface="Times New Roman" pitchFamily="18" charset="0"/>
              </a:rPr>
              <a:t>Υπάρχουσα κατάσταση μάρκετινγκ</a:t>
            </a:r>
          </a:p>
          <a:p>
            <a:pPr marL="804863" indent="-354013" algn="ctr">
              <a:buFont typeface="Wingdings" pitchFamily="2" charset="2"/>
              <a:buChar char="ü"/>
            </a:pPr>
            <a:r>
              <a:rPr lang="el-GR" sz="2400" i="1" dirty="0" smtClean="0">
                <a:latin typeface="Times New Roman" pitchFamily="18" charset="0"/>
                <a:cs typeface="Times New Roman" pitchFamily="18" charset="0"/>
              </a:rPr>
              <a:t>Περιγραφή της αγοράς </a:t>
            </a:r>
          </a:p>
          <a:p>
            <a:pPr marL="804863" indent="-354013" algn="ctr">
              <a:buFont typeface="Wingdings" pitchFamily="2" charset="2"/>
              <a:buChar char="ü"/>
            </a:pPr>
            <a:r>
              <a:rPr lang="el-GR" sz="2400" i="1" dirty="0" smtClean="0">
                <a:latin typeface="Times New Roman" pitchFamily="18" charset="0"/>
                <a:cs typeface="Times New Roman" pitchFamily="18" charset="0"/>
              </a:rPr>
              <a:t>Επισκόπηση του προϊόντος </a:t>
            </a:r>
          </a:p>
          <a:p>
            <a:pPr marL="804863" indent="-354013" algn="ctr">
              <a:buFont typeface="Wingdings" pitchFamily="2" charset="2"/>
              <a:buChar char="ü"/>
            </a:pPr>
            <a:r>
              <a:rPr lang="el-GR" sz="2400" i="1" dirty="0" smtClean="0">
                <a:latin typeface="Times New Roman" pitchFamily="18" charset="0"/>
                <a:cs typeface="Times New Roman" pitchFamily="18" charset="0"/>
              </a:rPr>
              <a:t>Επισκόπηση του ανταγωνισμού</a:t>
            </a:r>
          </a:p>
          <a:p>
            <a:pPr marL="804863" indent="-354013" algn="ctr">
              <a:buFont typeface="Wingdings" pitchFamily="2" charset="2"/>
              <a:buChar char="ü"/>
            </a:pPr>
            <a:r>
              <a:rPr lang="el-GR" sz="2400" i="1" dirty="0" smtClean="0">
                <a:latin typeface="Times New Roman" pitchFamily="18" charset="0"/>
                <a:cs typeface="Times New Roman" pitchFamily="18" charset="0"/>
              </a:rPr>
              <a:t>Επισκόπηση της διανομής</a:t>
            </a:r>
          </a:p>
          <a:p>
            <a:pPr marL="355600" indent="-355600" algn="ctr"/>
            <a:r>
              <a:rPr lang="el-GR" sz="2400" dirty="0" smtClean="0">
                <a:latin typeface="Times New Roman" pitchFamily="18" charset="0"/>
                <a:cs typeface="Times New Roman" pitchFamily="18" charset="0"/>
              </a:rPr>
              <a:t>Ανάλυση εσωτερικού και  εξωτερικού περιβάλλοντος</a:t>
            </a:r>
          </a:p>
          <a:p>
            <a:pPr marL="355600" indent="-355600" algn="ctr"/>
            <a:r>
              <a:rPr lang="el-GR" sz="2400" dirty="0" smtClean="0">
                <a:latin typeface="Times New Roman" pitchFamily="18" charset="0"/>
                <a:cs typeface="Times New Roman" pitchFamily="18" charset="0"/>
              </a:rPr>
              <a:t>Αντικειμενικοί στόχοι</a:t>
            </a:r>
          </a:p>
          <a:p>
            <a:pPr marL="355600" indent="-355600" algn="ctr"/>
            <a:r>
              <a:rPr lang="el-GR" sz="2400" dirty="0" smtClean="0">
                <a:latin typeface="Times New Roman" pitchFamily="18" charset="0"/>
                <a:cs typeface="Times New Roman" pitchFamily="18" charset="0"/>
              </a:rPr>
              <a:t>Στρατηγική μάρκετινγκ</a:t>
            </a:r>
          </a:p>
          <a:p>
            <a:pPr marL="355600" indent="-355600" algn="ctr"/>
            <a:r>
              <a:rPr lang="el-GR" sz="2400" dirty="0" smtClean="0">
                <a:latin typeface="Times New Roman" pitchFamily="18" charset="0"/>
                <a:cs typeface="Times New Roman" pitchFamily="18" charset="0"/>
              </a:rPr>
              <a:t>Πρόγραμμα τακτικής</a:t>
            </a:r>
          </a:p>
          <a:p>
            <a:pPr marL="355600" indent="-355600" algn="ctr"/>
            <a:r>
              <a:rPr lang="el-GR" sz="2400" dirty="0" smtClean="0">
                <a:latin typeface="Times New Roman" pitchFamily="18" charset="0"/>
                <a:cs typeface="Times New Roman" pitchFamily="18" charset="0"/>
              </a:rPr>
              <a:t>Εκτίμηση οικονομικών αποτελεσμάτων</a:t>
            </a:r>
          </a:p>
          <a:p>
            <a:pPr marL="355600" indent="-355600" algn="ctr"/>
            <a:r>
              <a:rPr lang="el-GR" sz="2400" dirty="0" smtClean="0">
                <a:latin typeface="Times New Roman" pitchFamily="18" charset="0"/>
                <a:cs typeface="Times New Roman" pitchFamily="18" charset="0"/>
              </a:rPr>
              <a:t>Έλεγχο</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609600" y="1503560"/>
            <a:ext cx="8534400" cy="4592439"/>
          </a:xfrm>
          <a:prstGeom prst="rect">
            <a:avLst/>
          </a:prstGeom>
          <a:noFill/>
          <a:ln w="9525">
            <a:noFill/>
            <a:miter lim="800000"/>
            <a:headEnd/>
            <a:tailEnd/>
          </a:ln>
        </p:spPr>
      </p:pic>
      <p:sp>
        <p:nvSpPr>
          <p:cNvPr id="5" name="1 - Τίτλος"/>
          <p:cNvSpPr txBox="1">
            <a:spLocks/>
          </p:cNvSpPr>
          <p:nvPr/>
        </p:nvSpPr>
        <p:spPr bwMode="auto">
          <a:xfrm>
            <a:off x="1524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Μορφή στρατηγικού </a:t>
            </a:r>
            <a:r>
              <a:rPr lang="el-GR" sz="3200" b="1" kern="0" dirty="0" smtClean="0">
                <a:solidFill>
                  <a:schemeClr val="bg1"/>
                </a:solidFill>
                <a:latin typeface="Times New Roman" pitchFamily="18" charset="0"/>
                <a:ea typeface="+mj-ea"/>
                <a:cs typeface="Times New Roman" pitchFamily="18" charset="0"/>
              </a:rPr>
              <a:t>σ</a:t>
            </a:r>
            <a:r>
              <a:rPr kumimoji="0" lang="el-GR" sz="32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χεδιασμού</a:t>
            </a: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l-GR" sz="3200" b="1" kern="0" dirty="0" smtClean="0">
                <a:solidFill>
                  <a:schemeClr val="bg1"/>
                </a:solidFill>
                <a:latin typeface="Times New Roman" pitchFamily="18" charset="0"/>
                <a:ea typeface="+mj-ea"/>
                <a:cs typeface="Times New Roman" pitchFamily="18" charset="0"/>
              </a:rPr>
              <a:t>μάρκετινγκ</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Υλοποίηση και οργάνωση μάρκετινγκ</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534400" cy="3276600"/>
          </a:xfrm>
        </p:spPr>
        <p:txBody>
          <a:bodyPr/>
          <a:lstStyle/>
          <a:p>
            <a:pPr marL="0" indent="0" algn="ctr">
              <a:buNone/>
            </a:pPr>
            <a:r>
              <a:rPr lang="el-GR" b="1" dirty="0" smtClean="0">
                <a:latin typeface="Times New Roman" pitchFamily="18" charset="0"/>
                <a:cs typeface="Times New Roman" pitchFamily="18" charset="0"/>
              </a:rPr>
              <a:t>Υ</a:t>
            </a:r>
            <a:r>
              <a:rPr lang="el-GR" sz="3200" b="1" dirty="0" smtClean="0">
                <a:latin typeface="Times New Roman" pitchFamily="18" charset="0"/>
                <a:cs typeface="Times New Roman" pitchFamily="18" charset="0"/>
              </a:rPr>
              <a:t>λοποίηση του μάρκετινγκ </a:t>
            </a:r>
            <a:r>
              <a:rPr lang="el-GR" sz="3200" dirty="0" smtClean="0">
                <a:latin typeface="Times New Roman" pitchFamily="18" charset="0"/>
                <a:cs typeface="Times New Roman" pitchFamily="18" charset="0"/>
              </a:rPr>
              <a:t>είναι η διαδικασία που μετατρέπει τα σχέδια μάρκετινγκ σε ενέργειες μάρκετινγκ για να επιτευχθούν οι στρατηγικοί στόχοι μάρκετινγκ. Ενώ ο σχεδιασμός μάρκετινγκ απαντά στα ερωτήματα «τι» και «γιατί» των ενεργειών μάρκετινγκ, η υλοποίηση μάρκετινγκ απαντά στα «ποιος», «πότε» και «πώς» </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Έλεγχος και περιβάλλον μάρκετινγκ</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219200"/>
            <a:ext cx="7315200" cy="4191000"/>
          </a:xfrm>
        </p:spPr>
        <p:txBody>
          <a:bodyPr/>
          <a:lstStyle/>
          <a:p>
            <a:pPr marL="0" indent="0" algn="ctr">
              <a:buNone/>
            </a:pPr>
            <a:r>
              <a:rPr lang="el-GR" dirty="0" smtClean="0">
                <a:latin typeface="Times New Roman" pitchFamily="18" charset="0"/>
                <a:cs typeface="Times New Roman" pitchFamily="18" charset="0"/>
              </a:rPr>
              <a:t>Η διαδικασία του ελέγχου μάρκετινγκ πραγματοποιείται με την απάντηση τεσσάρων ερωτήσεων</a:t>
            </a:r>
            <a:r>
              <a:rPr lang="el-GR" dirty="0" smtClean="0">
                <a:latin typeface="Calibri"/>
                <a:cs typeface="Calibri"/>
              </a:rPr>
              <a:t>:</a:t>
            </a:r>
          </a:p>
          <a:p>
            <a:pPr marL="0" indent="0" algn="ctr">
              <a:buNone/>
            </a:pPr>
            <a:endParaRPr lang="el-GR" sz="800" dirty="0" smtClean="0">
              <a:latin typeface="Times New Roman" pitchFamily="18" charset="0"/>
              <a:cs typeface="Times New Roman" pitchFamily="18" charset="0"/>
            </a:endParaRPr>
          </a:p>
          <a:p>
            <a:pPr lvl="0" algn="ctr"/>
            <a:r>
              <a:rPr lang="el-GR" sz="3000" dirty="0" smtClean="0">
                <a:latin typeface="Times New Roman" pitchFamily="18" charset="0"/>
                <a:cs typeface="Times New Roman" pitchFamily="18" charset="0"/>
              </a:rPr>
              <a:t>Τι θέλουμε να πετύχουμε; (στόχοι) </a:t>
            </a:r>
          </a:p>
          <a:p>
            <a:pPr lvl="0" algn="ctr"/>
            <a:r>
              <a:rPr lang="el-GR" sz="3000" dirty="0" smtClean="0">
                <a:latin typeface="Times New Roman" pitchFamily="18" charset="0"/>
                <a:cs typeface="Times New Roman" pitchFamily="18" charset="0"/>
              </a:rPr>
              <a:t>Τι συμβαίνει; (απόδοση) </a:t>
            </a:r>
          </a:p>
          <a:p>
            <a:pPr lvl="0" algn="ctr"/>
            <a:r>
              <a:rPr lang="el-GR" sz="3000" dirty="0" smtClean="0">
                <a:latin typeface="Times New Roman" pitchFamily="18" charset="0"/>
                <a:cs typeface="Times New Roman" pitchFamily="18" charset="0"/>
              </a:rPr>
              <a:t>Γιατί συμβαίνει; (αξιολόγηση)</a:t>
            </a:r>
          </a:p>
          <a:p>
            <a:pPr lvl="0" algn="ctr"/>
            <a:r>
              <a:rPr lang="el-GR" sz="3000" dirty="0" smtClean="0">
                <a:latin typeface="Times New Roman" pitchFamily="18" charset="0"/>
                <a:cs typeface="Times New Roman" pitchFamily="18" charset="0"/>
              </a:rPr>
              <a:t>Τι πρέπει να κάνουμε; (διορθωτικές κινήσεις)</a:t>
            </a:r>
          </a:p>
          <a:p>
            <a:pPr algn="ct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1676400"/>
            <a:ext cx="7315200" cy="4191000"/>
          </a:xfrm>
        </p:spPr>
        <p:txBody>
          <a:bodyPr/>
          <a:lstStyle/>
          <a:p>
            <a:pPr marL="0" indent="0" algn="ctr">
              <a:buNone/>
            </a:pPr>
            <a:r>
              <a:rPr lang="el-GR" sz="3200" u="sng" dirty="0" smtClean="0">
                <a:latin typeface="Times New Roman" pitchFamily="18" charset="0"/>
                <a:cs typeface="Times New Roman" pitchFamily="18" charset="0"/>
              </a:rPr>
              <a:t>Το περιβάλλον μάρκετινγκ αποτελείται από δύο συνιστώσες</a:t>
            </a:r>
            <a:r>
              <a:rPr lang="el-GR" sz="3200" u="sng" dirty="0" smtClean="0">
                <a:latin typeface="Calibri"/>
                <a:cs typeface="Calibri"/>
              </a:rPr>
              <a:t>:</a:t>
            </a:r>
            <a:endParaRPr lang="el-GR" sz="3200" u="sng" dirty="0" smtClean="0">
              <a:latin typeface="Times New Roman" pitchFamily="18" charset="0"/>
              <a:cs typeface="Times New Roman" pitchFamily="18" charset="0"/>
            </a:endParaRPr>
          </a:p>
          <a:p>
            <a:pPr marL="0" indent="0" algn="ctr">
              <a:buNone/>
            </a:pPr>
            <a:endParaRPr lang="el-GR" sz="800" u="sng"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Τ</a:t>
            </a:r>
            <a:r>
              <a:rPr lang="el-GR" sz="3200" dirty="0" smtClean="0">
                <a:latin typeface="Times New Roman" pitchFamily="18" charset="0"/>
                <a:cs typeface="Times New Roman" pitchFamily="18" charset="0"/>
              </a:rPr>
              <a:t>ο </a:t>
            </a:r>
            <a:r>
              <a:rPr lang="el-GR" sz="3200" dirty="0" err="1" smtClean="0">
                <a:latin typeface="Times New Roman" pitchFamily="18" charset="0"/>
                <a:cs typeface="Times New Roman" pitchFamily="18" charset="0"/>
              </a:rPr>
              <a:t>μικροπεριβάλλον</a:t>
            </a:r>
            <a:r>
              <a:rPr lang="el-GR" sz="3200" dirty="0" smtClean="0">
                <a:latin typeface="Times New Roman" pitchFamily="18" charset="0"/>
                <a:cs typeface="Times New Roman" pitchFamily="18" charset="0"/>
              </a:rPr>
              <a:t> </a:t>
            </a:r>
          </a:p>
          <a:p>
            <a:pPr algn="ctr"/>
            <a:r>
              <a:rPr lang="el-GR" dirty="0" smtClean="0">
                <a:latin typeface="Times New Roman" pitchFamily="18" charset="0"/>
                <a:cs typeface="Times New Roman" pitchFamily="18" charset="0"/>
              </a:rPr>
              <a:t>Τ</a:t>
            </a:r>
            <a:r>
              <a:rPr lang="el-GR" sz="3200" dirty="0" smtClean="0">
                <a:latin typeface="Times New Roman" pitchFamily="18" charset="0"/>
                <a:cs typeface="Times New Roman" pitchFamily="18" charset="0"/>
              </a:rPr>
              <a:t>ο </a:t>
            </a:r>
            <a:r>
              <a:rPr lang="el-GR" sz="3200" dirty="0" err="1" smtClean="0">
                <a:latin typeface="Times New Roman" pitchFamily="18" charset="0"/>
                <a:cs typeface="Times New Roman" pitchFamily="18" charset="0"/>
              </a:rPr>
              <a:t>μακροπεριβάλλον</a:t>
            </a:r>
            <a:r>
              <a:rPr lang="el-GR" sz="3200" dirty="0" smtClean="0">
                <a:latin typeface="Times New Roman" pitchFamily="18" charset="0"/>
                <a:cs typeface="Times New Roman" pitchFamily="18" charset="0"/>
              </a:rPr>
              <a:t> </a:t>
            </a:r>
          </a:p>
          <a:p>
            <a:pPr>
              <a:lnSpc>
                <a:spcPct val="200000"/>
              </a:lnSpc>
            </a:pP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ΜΙΚΡΟ-ΠΕΡΙΒΑΛΛΟΝ</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828800"/>
            <a:ext cx="8534400" cy="2971800"/>
          </a:xfrm>
        </p:spPr>
        <p:txBody>
          <a:bodyPr/>
          <a:lstStyle/>
          <a:p>
            <a:pPr marL="0" indent="0" algn="ctr">
              <a:buNone/>
            </a:pPr>
            <a:r>
              <a:rPr lang="el-GR" sz="3200" dirty="0" smtClean="0">
                <a:latin typeface="Times New Roman" pitchFamily="18" charset="0"/>
                <a:cs typeface="Times New Roman" pitchFamily="18" charset="0"/>
              </a:rPr>
              <a:t>Το </a:t>
            </a:r>
            <a:r>
              <a:rPr lang="el-GR" sz="3200" b="1" dirty="0" err="1" smtClean="0">
                <a:latin typeface="Times New Roman" pitchFamily="18" charset="0"/>
                <a:cs typeface="Times New Roman" pitchFamily="18" charset="0"/>
              </a:rPr>
              <a:t>μικροπεριβάλλον</a:t>
            </a:r>
            <a:r>
              <a:rPr lang="el-GR" sz="3200" dirty="0" smtClean="0">
                <a:latin typeface="Times New Roman" pitchFamily="18" charset="0"/>
                <a:cs typeface="Times New Roman" pitchFamily="18" charset="0"/>
              </a:rPr>
              <a:t> αποτελείται απ’ όλες εκείνες τις δυνάμεις που είναι κοντά στην εταιρεία (εσωτερικό της εταιρείας, τύποι αγορών και ομάδες κοινού) και επηρεάζουν την ικανότητα και δυνατότητά της να εξυπηρετήσει του καταναλωτές</a:t>
            </a:r>
          </a:p>
          <a:p>
            <a:pPr algn="ct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Μικροπεριβάλλον</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0"/>
            <a:ext cx="8839200" cy="990600"/>
          </a:xfrm>
        </p:spPr>
        <p:txBody>
          <a:bodyPr/>
          <a:lstStyle/>
          <a:p>
            <a:r>
              <a:rPr lang="el-GR" sz="3200" b="1" dirty="0" smtClean="0">
                <a:solidFill>
                  <a:schemeClr val="bg1"/>
                </a:solidFill>
                <a:latin typeface="Times New Roman" pitchFamily="18" charset="0"/>
                <a:cs typeface="Times New Roman" pitchFamily="18" charset="0"/>
              </a:rPr>
              <a:t>Εσωτερικό περιβάλλον εταιρείας</a:t>
            </a:r>
            <a:endParaRPr lang="el-GR" sz="32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838200" y="1676400"/>
            <a:ext cx="7467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8839200" cy="990600"/>
          </a:xfrm>
        </p:spPr>
        <p:txBody>
          <a:bodyPr/>
          <a:lstStyle/>
          <a:p>
            <a:r>
              <a:rPr lang="el-GR" sz="3200" b="1" dirty="0" smtClean="0">
                <a:solidFill>
                  <a:schemeClr val="bg1"/>
                </a:solidFill>
                <a:latin typeface="Times New Roman" pitchFamily="18" charset="0"/>
                <a:cs typeface="Times New Roman" pitchFamily="18" charset="0"/>
              </a:rPr>
              <a:t>Διαδικασία του στρατηγικού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σχεδιασμού</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447800"/>
            <a:ext cx="8534400" cy="5562600"/>
          </a:xfrm>
        </p:spPr>
        <p:txBody>
          <a:bodyPr/>
          <a:lstStyle/>
          <a:p>
            <a:pPr algn="ctr"/>
            <a:r>
              <a:rPr lang="el-GR" dirty="0">
                <a:latin typeface="Times New Roman" pitchFamily="18" charset="0"/>
                <a:cs typeface="Times New Roman" pitchFamily="18" charset="0"/>
              </a:rPr>
              <a:t>Α</a:t>
            </a:r>
            <a:r>
              <a:rPr lang="el-GR" dirty="0" smtClean="0">
                <a:solidFill>
                  <a:schemeClr val="tx1"/>
                </a:solidFill>
                <a:latin typeface="Times New Roman" pitchFamily="18" charset="0"/>
                <a:cs typeface="Times New Roman" pitchFamily="18" charset="0"/>
              </a:rPr>
              <a:t>νάλυση </a:t>
            </a:r>
            <a:r>
              <a:rPr lang="el-GR" dirty="0">
                <a:solidFill>
                  <a:schemeClr val="tx1"/>
                </a:solidFill>
                <a:latin typeface="Times New Roman" pitchFamily="18" charset="0"/>
                <a:cs typeface="Times New Roman" pitchFamily="18" charset="0"/>
              </a:rPr>
              <a:t>του </a:t>
            </a:r>
            <a:r>
              <a:rPr lang="el-GR" dirty="0" smtClean="0">
                <a:solidFill>
                  <a:schemeClr val="tx1"/>
                </a:solidFill>
                <a:latin typeface="Times New Roman" pitchFamily="18" charset="0"/>
                <a:cs typeface="Times New Roman" pitchFamily="18" charset="0"/>
              </a:rPr>
              <a:t>περιβάλλοντος</a:t>
            </a:r>
          </a:p>
          <a:p>
            <a:pPr algn="ctr"/>
            <a:r>
              <a:rPr lang="el-GR" dirty="0" smtClean="0">
                <a:latin typeface="Times New Roman" pitchFamily="18" charset="0"/>
                <a:cs typeface="Times New Roman" pitchFamily="18" charset="0"/>
              </a:rPr>
              <a:t>Κ</a:t>
            </a:r>
            <a:r>
              <a:rPr lang="el-GR" dirty="0" smtClean="0">
                <a:solidFill>
                  <a:schemeClr val="tx1"/>
                </a:solidFill>
                <a:latin typeface="Times New Roman" pitchFamily="18" charset="0"/>
                <a:cs typeface="Times New Roman" pitchFamily="18" charset="0"/>
              </a:rPr>
              <a:t>αθορισμός </a:t>
            </a:r>
            <a:r>
              <a:rPr lang="el-GR" dirty="0">
                <a:solidFill>
                  <a:schemeClr val="tx1"/>
                </a:solidFill>
                <a:latin typeface="Times New Roman" pitchFamily="18" charset="0"/>
                <a:cs typeface="Times New Roman" pitchFamily="18" charset="0"/>
              </a:rPr>
              <a:t>αντικειμενικών στόχων για την επίτευξη των σκοπών της </a:t>
            </a:r>
            <a:r>
              <a:rPr lang="el-GR" dirty="0" smtClean="0">
                <a:solidFill>
                  <a:schemeClr val="tx1"/>
                </a:solidFill>
                <a:latin typeface="Times New Roman" pitchFamily="18" charset="0"/>
                <a:cs typeface="Times New Roman" pitchFamily="18" charset="0"/>
              </a:rPr>
              <a:t>επιχείρησης</a:t>
            </a:r>
          </a:p>
          <a:p>
            <a:pPr algn="ctr"/>
            <a:r>
              <a:rPr lang="el-GR" dirty="0" smtClean="0">
                <a:latin typeface="Times New Roman" pitchFamily="18" charset="0"/>
                <a:cs typeface="Times New Roman" pitchFamily="18" charset="0"/>
              </a:rPr>
              <a:t>Σ</a:t>
            </a:r>
            <a:r>
              <a:rPr lang="el-GR" dirty="0" smtClean="0">
                <a:solidFill>
                  <a:schemeClr val="tx1"/>
                </a:solidFill>
                <a:latin typeface="Times New Roman" pitchFamily="18" charset="0"/>
                <a:cs typeface="Times New Roman" pitchFamily="18" charset="0"/>
              </a:rPr>
              <a:t>χεδιασμός </a:t>
            </a:r>
            <a:r>
              <a:rPr lang="el-GR" dirty="0">
                <a:solidFill>
                  <a:schemeClr val="tx1"/>
                </a:solidFill>
                <a:latin typeface="Times New Roman" pitchFamily="18" charset="0"/>
                <a:cs typeface="Times New Roman" pitchFamily="18" charset="0"/>
              </a:rPr>
              <a:t>των στρατηγικών της επιχείρησης και </a:t>
            </a:r>
            <a:r>
              <a:rPr lang="el-GR" dirty="0" smtClean="0">
                <a:solidFill>
                  <a:schemeClr val="tx1"/>
                </a:solidFill>
                <a:latin typeface="Times New Roman" pitchFamily="18" charset="0"/>
                <a:cs typeface="Times New Roman" pitchFamily="18" charset="0"/>
              </a:rPr>
              <a:t>αξιολόγησή τους</a:t>
            </a:r>
          </a:p>
          <a:p>
            <a:pPr algn="ctr"/>
            <a:r>
              <a:rPr lang="el-GR" dirty="0">
                <a:latin typeface="Times New Roman" pitchFamily="18" charset="0"/>
                <a:cs typeface="Times New Roman" pitchFamily="18" charset="0"/>
              </a:rPr>
              <a:t>Ε</a:t>
            </a:r>
            <a:r>
              <a:rPr lang="el-GR" dirty="0" smtClean="0">
                <a:solidFill>
                  <a:schemeClr val="tx1"/>
                </a:solidFill>
                <a:latin typeface="Times New Roman" pitchFamily="18" charset="0"/>
                <a:cs typeface="Times New Roman" pitchFamily="18" charset="0"/>
              </a:rPr>
              <a:t>πιλογή </a:t>
            </a:r>
            <a:r>
              <a:rPr lang="el-GR" dirty="0">
                <a:solidFill>
                  <a:schemeClr val="tx1"/>
                </a:solidFill>
                <a:latin typeface="Times New Roman" pitchFamily="18" charset="0"/>
                <a:cs typeface="Times New Roman" pitchFamily="18" charset="0"/>
              </a:rPr>
              <a:t>της τακτικής που επιτρέπει στην επιχείρηση να ανταποκριθεί στους σκοπούς </a:t>
            </a:r>
            <a:r>
              <a:rPr lang="el-GR" dirty="0" smtClean="0">
                <a:solidFill>
                  <a:schemeClr val="tx1"/>
                </a:solidFill>
                <a:latin typeface="Times New Roman" pitchFamily="18" charset="0"/>
                <a:cs typeface="Times New Roman" pitchFamily="18" charset="0"/>
              </a:rPr>
              <a:t>της</a:t>
            </a:r>
          </a:p>
          <a:p>
            <a:pPr algn="ctr"/>
            <a:r>
              <a:rPr lang="el-GR" dirty="0" smtClean="0">
                <a:latin typeface="Times New Roman" pitchFamily="18" charset="0"/>
                <a:cs typeface="Times New Roman" pitchFamily="18" charset="0"/>
              </a:rPr>
              <a:t>Έ</a:t>
            </a:r>
            <a:r>
              <a:rPr lang="el-GR" dirty="0" smtClean="0">
                <a:solidFill>
                  <a:schemeClr val="tx1"/>
                </a:solidFill>
                <a:latin typeface="Times New Roman" pitchFamily="18" charset="0"/>
                <a:cs typeface="Times New Roman" pitchFamily="18" charset="0"/>
              </a:rPr>
              <a:t>λεγχος</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i="1" dirty="0" smtClean="0">
                <a:solidFill>
                  <a:schemeClr val="bg1"/>
                </a:solidFill>
                <a:latin typeface="Times New Roman" pitchFamily="18" charset="0"/>
                <a:cs typeface="Times New Roman" pitchFamily="18" charset="0"/>
              </a:rPr>
              <a:t>ΤΥΠΟΙ ΑΓΟΡΩΝ</a:t>
            </a:r>
            <a:r>
              <a:rPr lang="el-GR" sz="3600" dirty="0" smtClean="0">
                <a:solidFill>
                  <a:schemeClr val="bg1"/>
                </a:solidFill>
                <a:latin typeface="Times New Roman" pitchFamily="18" charset="0"/>
                <a:cs typeface="Times New Roman" pitchFamily="18" charset="0"/>
              </a:rPr>
              <a:t/>
            </a:r>
            <a:br>
              <a:rPr lang="el-GR" sz="3600" dirty="0" smtClean="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914400" y="1752600"/>
            <a:ext cx="7696200" cy="4191000"/>
          </a:xfrm>
          <a:prstGeom prst="rect">
            <a:avLst/>
          </a:prstGeom>
          <a:noFill/>
          <a:ln w="9525">
            <a:noFill/>
            <a:miter lim="800000"/>
            <a:headEnd/>
            <a:tailEnd/>
          </a:ln>
        </p:spPr>
      </p:pic>
      <p:sp>
        <p:nvSpPr>
          <p:cNvPr id="5" name="1 - Τίτλος"/>
          <p:cNvSpPr txBox="1">
            <a:spLocks/>
          </p:cNvSpPr>
          <p:nvPr/>
        </p:nvSpPr>
        <p:spPr bwMode="auto">
          <a:xfrm>
            <a:off x="304800" y="609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Τύποι</a:t>
            </a:r>
            <a:r>
              <a:rPr kumimoji="0" lang="el-GR" sz="3600" b="1"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αγορών</a:t>
            </a:r>
            <a:r>
              <a:rPr kumimoji="0" lang="el-GR" sz="3600" b="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br>
              <a:rPr kumimoji="0" lang="el-GR" sz="3600" b="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l-GR" sz="3600" b="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381000"/>
            <a:ext cx="8839200" cy="762000"/>
          </a:xfrm>
        </p:spPr>
        <p:txBody>
          <a:bodyPr/>
          <a:lstStyle/>
          <a:p>
            <a:r>
              <a:rPr lang="el-GR" sz="3600" b="1" dirty="0" smtClean="0">
                <a:solidFill>
                  <a:schemeClr val="bg1"/>
                </a:solidFill>
                <a:latin typeface="Times New Roman" pitchFamily="18" charset="0"/>
                <a:cs typeface="Times New Roman" pitchFamily="18" charset="0"/>
              </a:rPr>
              <a:t>Τύποι ομάδων κοινού</a:t>
            </a:r>
            <a:br>
              <a:rPr lang="el-GR" sz="3600" b="1" dirty="0" smtClean="0">
                <a:solidFill>
                  <a:schemeClr val="bg1"/>
                </a:solidFill>
                <a:latin typeface="Times New Roman" pitchFamily="18" charset="0"/>
                <a:cs typeface="Times New Roman" pitchFamily="18" charset="0"/>
              </a:rPr>
            </a:br>
            <a:endParaRPr lang="el-GR" sz="3600" b="1" dirty="0"/>
          </a:p>
        </p:txBody>
      </p:sp>
      <p:pic>
        <p:nvPicPr>
          <p:cNvPr id="4" name="3 - Θέση περιεχομένου"/>
          <p:cNvPicPr>
            <a:picLocks noGrp="1"/>
          </p:cNvPicPr>
          <p:nvPr>
            <p:ph idx="1"/>
          </p:nvPr>
        </p:nvPicPr>
        <p:blipFill>
          <a:blip r:embed="rId2" cstate="print">
            <a:clrChange>
              <a:clrFrom>
                <a:srgbClr val="FFFFFF"/>
              </a:clrFrom>
              <a:clrTo>
                <a:srgbClr val="FFFFFF">
                  <a:alpha val="0"/>
                </a:srgbClr>
              </a:clrTo>
            </a:clrChange>
          </a:blip>
          <a:srcRect/>
          <a:stretch>
            <a:fillRect/>
          </a:stretch>
        </p:blipFill>
        <p:spPr bwMode="auto">
          <a:xfrm>
            <a:off x="559955" y="1295400"/>
            <a:ext cx="820304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ΜΑΚΡΟ-ΠΕΡΙΒΑΛΛΟΝ </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828800"/>
            <a:ext cx="8534400" cy="3733800"/>
          </a:xfrm>
        </p:spPr>
        <p:txBody>
          <a:bodyPr/>
          <a:lstStyle/>
          <a:p>
            <a:pPr marL="0" indent="0" algn="ctr">
              <a:buNone/>
            </a:pPr>
            <a:r>
              <a:rPr lang="el-GR" sz="3200" dirty="0" smtClean="0">
                <a:latin typeface="Times New Roman" pitchFamily="18" charset="0"/>
                <a:cs typeface="Times New Roman" pitchFamily="18" charset="0"/>
              </a:rPr>
              <a:t>Το </a:t>
            </a:r>
            <a:r>
              <a:rPr lang="el-GR" sz="3200" b="1" dirty="0" err="1" smtClean="0">
                <a:latin typeface="Times New Roman" pitchFamily="18" charset="0"/>
                <a:cs typeface="Times New Roman" pitchFamily="18" charset="0"/>
              </a:rPr>
              <a:t>μακροπεριβάλλον</a:t>
            </a:r>
            <a:r>
              <a:rPr lang="el-GR" sz="3200" dirty="0" smtClean="0">
                <a:latin typeface="Times New Roman" pitchFamily="18" charset="0"/>
                <a:cs typeface="Times New Roman" pitchFamily="18" charset="0"/>
              </a:rPr>
              <a:t> αποτελείται από τις ευρύτερες δυνάμεις, που επηρεάζουν το </a:t>
            </a:r>
            <a:r>
              <a:rPr lang="el-GR" sz="3200" dirty="0" err="1" smtClean="0">
                <a:latin typeface="Times New Roman" pitchFamily="18" charset="0"/>
                <a:cs typeface="Times New Roman" pitchFamily="18" charset="0"/>
              </a:rPr>
              <a:t>μικροπεριβάλλον</a:t>
            </a:r>
            <a:r>
              <a:rPr lang="el-GR" sz="3200" dirty="0" smtClean="0">
                <a:latin typeface="Times New Roman" pitchFamily="18" charset="0"/>
                <a:cs typeface="Times New Roman" pitchFamily="18" charset="0"/>
              </a:rPr>
              <a:t> της εταιρείας</a:t>
            </a:r>
          </a:p>
          <a:p>
            <a:pPr algn="ctr">
              <a:lnSpc>
                <a:spcPct val="200000"/>
              </a:lnSpc>
            </a:pP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Μακροπεριβάλλον</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600" b="1" dirty="0" smtClean="0">
                <a:solidFill>
                  <a:schemeClr val="bg1"/>
                </a:solidFill>
                <a:latin typeface="Times New Roman" pitchFamily="18" charset="0"/>
                <a:cs typeface="Times New Roman" pitchFamily="18" charset="0"/>
              </a:rPr>
              <a:t>Δυνάμεις </a:t>
            </a:r>
            <a:r>
              <a:rPr lang="el-GR" sz="3600" b="1" dirty="0" err="1" smtClean="0">
                <a:solidFill>
                  <a:schemeClr val="bg1"/>
                </a:solidFill>
                <a:latin typeface="Times New Roman" pitchFamily="18" charset="0"/>
                <a:cs typeface="Times New Roman" pitchFamily="18" charset="0"/>
              </a:rPr>
              <a:t>μακροπεριβάλλοντος</a:t>
            </a:r>
            <a:endParaRPr lang="el-GR" sz="36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609600" y="1676400"/>
            <a:ext cx="822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143000" y="2133600"/>
            <a:ext cx="7010400" cy="2677656"/>
          </a:xfrm>
          <a:prstGeom prst="rect">
            <a:avLst/>
          </a:prstGeom>
          <a:noFill/>
          <a:ln cmpd="sng">
            <a:solidFill>
              <a:schemeClr val="accent6">
                <a:lumMod val="75000"/>
              </a:schemeClr>
            </a:solidFill>
          </a:ln>
        </p:spPr>
        <p:txBody>
          <a:bodyPr>
            <a:spAutoFit/>
          </a:bodyPr>
          <a:lstStyle/>
          <a:p>
            <a:pPr algn="ctr">
              <a:defRPr/>
            </a:pPr>
            <a:r>
              <a:rPr lang="el-GR" sz="2800" dirty="0">
                <a:solidFill>
                  <a:schemeClr val="accent1">
                    <a:lumMod val="50000"/>
                  </a:schemeClr>
                </a:solidFill>
                <a:latin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800" dirty="0">
                <a:solidFill>
                  <a:schemeClr val="accent1">
                    <a:lumMod val="50000"/>
                  </a:schemeClr>
                </a:solidFill>
                <a:latin typeface="Calibri" pitchFamily="34" charset="0"/>
                <a:cs typeface="Calibri" pitchFamily="34" charset="0"/>
              </a:rPr>
              <a:t>(που έχει κυρωθεί με τον Ν. 100/1975)</a:t>
            </a:r>
          </a:p>
        </p:txBody>
      </p:sp>
      <p:pic>
        <p:nvPicPr>
          <p:cNvPr id="7" name="Picture 4"/>
          <p:cNvPicPr>
            <a:picLocks noChangeAspect="1" noChangeArrowheads="1"/>
          </p:cNvPicPr>
          <p:nvPr/>
        </p:nvPicPr>
        <p:blipFill>
          <a:blip r:embed="rId3" cstate="print"/>
          <a:srcRect/>
          <a:stretch>
            <a:fillRect/>
          </a:stretch>
        </p:blipFill>
        <p:spPr bwMode="auto">
          <a:xfrm>
            <a:off x="7696200" y="6248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ΕΣΩΤΕΡΙΚΟΙ ΠΟΡΟΙ</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752600"/>
            <a:ext cx="8534400" cy="4038600"/>
          </a:xfrm>
        </p:spPr>
        <p:txBody>
          <a:bodyPr/>
          <a:lstStyle/>
          <a:p>
            <a:pPr lvl="0" algn="ctr"/>
            <a:r>
              <a:rPr lang="el-GR" dirty="0">
                <a:solidFill>
                  <a:schemeClr val="tx1"/>
                </a:solidFill>
                <a:latin typeface="Times New Roman" pitchFamily="18" charset="0"/>
                <a:cs typeface="Times New Roman" pitchFamily="18" charset="0"/>
              </a:rPr>
              <a:t>Εγκατάσταση παραγωγής</a:t>
            </a:r>
          </a:p>
          <a:p>
            <a:pPr lvl="0" algn="ctr"/>
            <a:r>
              <a:rPr lang="el-GR" dirty="0">
                <a:solidFill>
                  <a:schemeClr val="tx1"/>
                </a:solidFill>
                <a:latin typeface="Times New Roman" pitchFamily="18" charset="0"/>
                <a:cs typeface="Times New Roman" pitchFamily="18" charset="0"/>
              </a:rPr>
              <a:t>Ανάγκες ταμειακών εισροών</a:t>
            </a:r>
          </a:p>
          <a:p>
            <a:pPr algn="ctr"/>
            <a:r>
              <a:rPr lang="el-GR" dirty="0">
                <a:solidFill>
                  <a:schemeClr val="tx1"/>
                </a:solidFill>
                <a:latin typeface="Times New Roman" pitchFamily="18" charset="0"/>
                <a:cs typeface="Times New Roman" pitchFamily="18" charset="0"/>
              </a:rPr>
              <a:t>Ικανότητες έρευνας</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Εσωτερικοί</a:t>
            </a:r>
            <a:r>
              <a:rPr kumimoji="0" lang="el-GR" sz="36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πόροι</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1371600"/>
            <a:ext cx="8534400" cy="4953000"/>
          </a:xfrm>
        </p:spPr>
        <p:txBody>
          <a:bodyPr/>
          <a:lstStyle/>
          <a:p>
            <a:pPr marL="0" indent="0" algn="ctr">
              <a:buNone/>
            </a:pPr>
            <a:r>
              <a:rPr lang="el-GR" sz="3200" dirty="0">
                <a:solidFill>
                  <a:schemeClr val="tx1"/>
                </a:solidFill>
                <a:latin typeface="Times New Roman" pitchFamily="18" charset="0"/>
                <a:cs typeface="Times New Roman" pitchFamily="18" charset="0"/>
              </a:rPr>
              <a:t>Για να μην είναι αδύνατη η διαμόρφωση λειτουργικών στρατηγικών σχεδίων πρέπει να </a:t>
            </a:r>
            <a:r>
              <a:rPr lang="el-GR" sz="3200" dirty="0" smtClean="0">
                <a:solidFill>
                  <a:schemeClr val="tx1"/>
                </a:solidFill>
                <a:latin typeface="Times New Roman" pitchFamily="18" charset="0"/>
                <a:cs typeface="Times New Roman" pitchFamily="18" charset="0"/>
              </a:rPr>
              <a:t>απαντηθούν οι </a:t>
            </a:r>
            <a:r>
              <a:rPr lang="el-GR" sz="3200" dirty="0">
                <a:solidFill>
                  <a:schemeClr val="tx1"/>
                </a:solidFill>
                <a:latin typeface="Times New Roman" pitchFamily="18" charset="0"/>
                <a:cs typeface="Times New Roman" pitchFamily="18" charset="0"/>
              </a:rPr>
              <a:t>ακόλουθες ερωτήσεις</a:t>
            </a:r>
            <a:r>
              <a:rPr lang="el-GR" sz="3200" dirty="0" smtClean="0">
                <a:solidFill>
                  <a:schemeClr val="tx1"/>
                </a:solidFill>
                <a:latin typeface="Times New Roman" pitchFamily="18" charset="0"/>
                <a:cs typeface="Times New Roman" pitchFamily="18" charset="0"/>
              </a:rPr>
              <a:t>:</a:t>
            </a:r>
          </a:p>
          <a:p>
            <a:pPr marL="0" indent="0">
              <a:buNone/>
            </a:pPr>
            <a:endParaRPr lang="el-GR" sz="900" dirty="0">
              <a:solidFill>
                <a:schemeClr val="tx1"/>
              </a:solidFill>
              <a:latin typeface="Times New Roman" pitchFamily="18" charset="0"/>
              <a:cs typeface="Times New Roman" pitchFamily="18" charset="0"/>
            </a:endParaRPr>
          </a:p>
          <a:p>
            <a:pPr algn="ctr"/>
            <a:r>
              <a:rPr lang="el-GR" sz="3200" dirty="0" smtClean="0">
                <a:solidFill>
                  <a:schemeClr val="tx1"/>
                </a:solidFill>
                <a:latin typeface="Times New Roman" pitchFamily="18" charset="0"/>
                <a:cs typeface="Times New Roman" pitchFamily="18" charset="0"/>
              </a:rPr>
              <a:t>Ποια </a:t>
            </a:r>
            <a:r>
              <a:rPr lang="el-GR" sz="3200" dirty="0">
                <a:solidFill>
                  <a:schemeClr val="tx1"/>
                </a:solidFill>
                <a:latin typeface="Times New Roman" pitchFamily="18" charset="0"/>
                <a:cs typeface="Times New Roman" pitchFamily="18" charset="0"/>
              </a:rPr>
              <a:t>μορφή έχει η επιχείρησή μας με δεδομένους τους πόρους και </a:t>
            </a:r>
            <a:r>
              <a:rPr lang="el-GR" sz="3200" dirty="0" smtClean="0">
                <a:solidFill>
                  <a:schemeClr val="tx1"/>
                </a:solidFill>
                <a:latin typeface="Times New Roman" pitchFamily="18" charset="0"/>
                <a:cs typeface="Times New Roman" pitchFamily="18" charset="0"/>
              </a:rPr>
              <a:t>την εξειδίκευσή </a:t>
            </a:r>
            <a:r>
              <a:rPr lang="el-GR" sz="3200" dirty="0">
                <a:solidFill>
                  <a:schemeClr val="tx1"/>
                </a:solidFill>
                <a:latin typeface="Times New Roman" pitchFamily="18" charset="0"/>
                <a:cs typeface="Times New Roman" pitchFamily="18" charset="0"/>
              </a:rPr>
              <a:t>μας;</a:t>
            </a:r>
          </a:p>
          <a:p>
            <a:pPr algn="ctr"/>
            <a:r>
              <a:rPr lang="el-GR" sz="3200" dirty="0" smtClean="0">
                <a:solidFill>
                  <a:schemeClr val="tx1"/>
                </a:solidFill>
                <a:latin typeface="Times New Roman" pitchFamily="18" charset="0"/>
                <a:cs typeface="Times New Roman" pitchFamily="18" charset="0"/>
              </a:rPr>
              <a:t>Ποια </a:t>
            </a:r>
            <a:r>
              <a:rPr lang="el-GR" sz="3200" dirty="0">
                <a:solidFill>
                  <a:schemeClr val="tx1"/>
                </a:solidFill>
                <a:latin typeface="Times New Roman" pitchFamily="18" charset="0"/>
                <a:cs typeface="Times New Roman" pitchFamily="18" charset="0"/>
              </a:rPr>
              <a:t>μορφή επιχείρησης θα έπρεπε να είχαμε; </a:t>
            </a:r>
          </a:p>
          <a:p>
            <a:pPr algn="ctr">
              <a:lnSpc>
                <a:spcPct val="150000"/>
              </a:lnSpc>
            </a:pP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Στρατηγικές Μονάδες της Επιχείρησης</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(Σ. Μ. Ε.)</a:t>
            </a:r>
            <a:endParaRPr lang="el-GR" sz="3200" b="1" dirty="0">
              <a:solidFill>
                <a:schemeClr val="bg1"/>
              </a:solidFill>
              <a:latin typeface="Times New Roman" pitchFamily="18" charset="0"/>
              <a:cs typeface="Times New Roman" pitchFamily="18" charset="0"/>
            </a:endParaRPr>
          </a:p>
        </p:txBody>
      </p:sp>
      <p:sp>
        <p:nvSpPr>
          <p:cNvPr id="5" name="4 - Θέση περιεχομένου"/>
          <p:cNvSpPr>
            <a:spLocks noGrp="1"/>
          </p:cNvSpPr>
          <p:nvPr>
            <p:ph sz="half" idx="1"/>
          </p:nvPr>
        </p:nvSpPr>
        <p:spPr>
          <a:xfrm>
            <a:off x="304800" y="1676400"/>
            <a:ext cx="4191000" cy="4343400"/>
          </a:xfrm>
        </p:spPr>
        <p:txBody>
          <a:bodyPr/>
          <a:lstStyle/>
          <a:p>
            <a:pPr marL="0" indent="0">
              <a:buNone/>
            </a:pPr>
            <a:r>
              <a:rPr lang="el-GR" sz="2400" dirty="0">
                <a:solidFill>
                  <a:schemeClr val="tx1"/>
                </a:solidFill>
                <a:latin typeface="Times New Roman" pitchFamily="18" charset="0"/>
                <a:cs typeface="Times New Roman" pitchFamily="18" charset="0"/>
              </a:rPr>
              <a:t>Μια </a:t>
            </a:r>
            <a:r>
              <a:rPr lang="el-GR" sz="2400" dirty="0" smtClean="0">
                <a:solidFill>
                  <a:schemeClr val="tx1"/>
                </a:solidFill>
                <a:latin typeface="Times New Roman" pitchFamily="18" charset="0"/>
                <a:cs typeface="Times New Roman" pitchFamily="18" charset="0"/>
              </a:rPr>
              <a:t>Στρατηγική </a:t>
            </a:r>
            <a:r>
              <a:rPr lang="el-GR" sz="2400" dirty="0">
                <a:latin typeface="Times New Roman" pitchFamily="18" charset="0"/>
                <a:cs typeface="Times New Roman" pitchFamily="18" charset="0"/>
              </a:rPr>
              <a:t>Μ</a:t>
            </a:r>
            <a:r>
              <a:rPr lang="el-GR" sz="2400" dirty="0" smtClean="0">
                <a:solidFill>
                  <a:schemeClr val="tx1"/>
                </a:solidFill>
                <a:latin typeface="Times New Roman" pitchFamily="18" charset="0"/>
                <a:cs typeface="Times New Roman" pitchFamily="18" charset="0"/>
              </a:rPr>
              <a:t>ονάδα </a:t>
            </a:r>
            <a:r>
              <a:rPr lang="el-GR" sz="2400" dirty="0">
                <a:latin typeface="Times New Roman" pitchFamily="18" charset="0"/>
                <a:cs typeface="Times New Roman" pitchFamily="18" charset="0"/>
              </a:rPr>
              <a:t>Ε</a:t>
            </a:r>
            <a:r>
              <a:rPr lang="el-GR" sz="2400" dirty="0" smtClean="0">
                <a:solidFill>
                  <a:schemeClr val="tx1"/>
                </a:solidFill>
                <a:latin typeface="Times New Roman" pitchFamily="18" charset="0"/>
                <a:cs typeface="Times New Roman" pitchFamily="18" charset="0"/>
              </a:rPr>
              <a:t>πιχείρησης </a:t>
            </a:r>
            <a:r>
              <a:rPr lang="el-GR" sz="2400" dirty="0">
                <a:solidFill>
                  <a:schemeClr val="tx1"/>
                </a:solidFill>
                <a:latin typeface="Times New Roman" pitchFamily="18" charset="0"/>
                <a:cs typeface="Times New Roman" pitchFamily="18" charset="0"/>
              </a:rPr>
              <a:t>μπορεί να </a:t>
            </a:r>
            <a:r>
              <a:rPr lang="el-GR" sz="2400" dirty="0" smtClean="0">
                <a:solidFill>
                  <a:schemeClr val="tx1"/>
                </a:solidFill>
                <a:latin typeface="Times New Roman" pitchFamily="18" charset="0"/>
                <a:cs typeface="Times New Roman" pitchFamily="18" charset="0"/>
              </a:rPr>
              <a:t>είναι</a:t>
            </a:r>
            <a:r>
              <a:rPr lang="el-GR" sz="2400" dirty="0" smtClean="0">
                <a:solidFill>
                  <a:schemeClr val="tx1"/>
                </a:solidFill>
                <a:latin typeface="Calibri"/>
                <a:cs typeface="Calibri"/>
              </a:rPr>
              <a:t>:</a:t>
            </a:r>
            <a:r>
              <a:rPr lang="el-GR" sz="2400" dirty="0" smtClean="0">
                <a:solidFill>
                  <a:schemeClr val="tx1"/>
                </a:solidFill>
                <a:latin typeface="Times New Roman" pitchFamily="18" charset="0"/>
                <a:cs typeface="Times New Roman" pitchFamily="18" charset="0"/>
              </a:rPr>
              <a:t> </a:t>
            </a:r>
            <a:endParaRPr lang="el-GR" sz="2400" dirty="0">
              <a:solidFill>
                <a:schemeClr val="tx1"/>
              </a:solidFill>
              <a:latin typeface="Times New Roman" pitchFamily="18" charset="0"/>
              <a:cs typeface="Times New Roman" pitchFamily="18" charset="0"/>
            </a:endParaRPr>
          </a:p>
          <a:p>
            <a:pPr lvl="0">
              <a:lnSpc>
                <a:spcPct val="150000"/>
              </a:lnSpc>
            </a:pPr>
            <a:r>
              <a:rPr lang="el-GR" sz="2400" dirty="0">
                <a:solidFill>
                  <a:schemeClr val="tx1"/>
                </a:solidFill>
                <a:latin typeface="Times New Roman" pitchFamily="18" charset="0"/>
                <a:cs typeface="Times New Roman" pitchFamily="18" charset="0"/>
              </a:rPr>
              <a:t>Ένα τμήμα της </a:t>
            </a:r>
            <a:r>
              <a:rPr lang="el-GR" sz="2400" dirty="0" smtClean="0">
                <a:solidFill>
                  <a:schemeClr val="tx1"/>
                </a:solidFill>
                <a:latin typeface="Times New Roman" pitchFamily="18" charset="0"/>
                <a:cs typeface="Times New Roman" pitchFamily="18" charset="0"/>
              </a:rPr>
              <a:t>εταιρείας </a:t>
            </a:r>
            <a:endParaRPr lang="el-GR" sz="2400" dirty="0">
              <a:solidFill>
                <a:schemeClr val="tx1"/>
              </a:solidFill>
              <a:latin typeface="Times New Roman" pitchFamily="18" charset="0"/>
              <a:cs typeface="Times New Roman" pitchFamily="18" charset="0"/>
            </a:endParaRPr>
          </a:p>
          <a:p>
            <a:pPr lvl="0">
              <a:lnSpc>
                <a:spcPct val="150000"/>
              </a:lnSpc>
            </a:pPr>
            <a:r>
              <a:rPr lang="el-GR" sz="2400" dirty="0">
                <a:solidFill>
                  <a:schemeClr val="tx1"/>
                </a:solidFill>
                <a:latin typeface="Times New Roman" pitchFamily="18" charset="0"/>
                <a:cs typeface="Times New Roman" pitchFamily="18" charset="0"/>
              </a:rPr>
              <a:t>Μια ομάδα προϊόντων </a:t>
            </a:r>
          </a:p>
          <a:p>
            <a:pPr lvl="0">
              <a:lnSpc>
                <a:spcPct val="150000"/>
              </a:lnSpc>
            </a:pPr>
            <a:r>
              <a:rPr lang="el-GR" sz="2400" dirty="0">
                <a:solidFill>
                  <a:schemeClr val="tx1"/>
                </a:solidFill>
                <a:latin typeface="Times New Roman" pitchFamily="18" charset="0"/>
                <a:cs typeface="Times New Roman" pitchFamily="18" charset="0"/>
              </a:rPr>
              <a:t>Ένα κύριο προϊόν της </a:t>
            </a:r>
            <a:r>
              <a:rPr lang="el-GR" sz="2400" dirty="0" smtClean="0">
                <a:solidFill>
                  <a:schemeClr val="tx1"/>
                </a:solidFill>
                <a:latin typeface="Times New Roman" pitchFamily="18" charset="0"/>
                <a:cs typeface="Times New Roman" pitchFamily="18" charset="0"/>
              </a:rPr>
              <a:t>επιχείρησης</a:t>
            </a:r>
            <a:endParaRPr lang="el-GR" sz="2400" dirty="0">
              <a:solidFill>
                <a:schemeClr val="tx1"/>
              </a:solidFill>
              <a:latin typeface="Times New Roman" pitchFamily="18" charset="0"/>
              <a:cs typeface="Times New Roman" pitchFamily="18" charset="0"/>
            </a:endParaRPr>
          </a:p>
        </p:txBody>
      </p:sp>
      <p:sp>
        <p:nvSpPr>
          <p:cNvPr id="6" name="5 - Θέση περιεχομένου"/>
          <p:cNvSpPr>
            <a:spLocks noGrp="1"/>
          </p:cNvSpPr>
          <p:nvPr>
            <p:ph sz="half" idx="2"/>
          </p:nvPr>
        </p:nvSpPr>
        <p:spPr>
          <a:xfrm>
            <a:off x="4648200" y="1447800"/>
            <a:ext cx="4191000" cy="4876800"/>
          </a:xfrm>
        </p:spPr>
        <p:txBody>
          <a:bodyPr/>
          <a:lstStyle/>
          <a:p>
            <a:pPr marL="0" indent="0">
              <a:buNone/>
            </a:pPr>
            <a:r>
              <a:rPr lang="el-GR" sz="2400" dirty="0" smtClean="0">
                <a:solidFill>
                  <a:schemeClr val="tx1"/>
                </a:solidFill>
                <a:latin typeface="Times New Roman" pitchFamily="18" charset="0"/>
                <a:cs typeface="Times New Roman" pitchFamily="18" charset="0"/>
              </a:rPr>
              <a:t>Κάθε </a:t>
            </a:r>
            <a:r>
              <a:rPr lang="el-GR" sz="2400" dirty="0" smtClean="0">
                <a:latin typeface="Times New Roman" pitchFamily="18" charset="0"/>
                <a:cs typeface="Times New Roman" pitchFamily="18" charset="0"/>
              </a:rPr>
              <a:t>Σ</a:t>
            </a:r>
            <a:r>
              <a:rPr lang="el-GR" sz="2400" dirty="0" smtClean="0">
                <a:solidFill>
                  <a:schemeClr val="tx1"/>
                </a:solidFill>
                <a:latin typeface="Times New Roman" pitchFamily="18" charset="0"/>
                <a:cs typeface="Times New Roman" pitchFamily="18" charset="0"/>
              </a:rPr>
              <a:t>τρατηγική </a:t>
            </a:r>
            <a:r>
              <a:rPr lang="el-GR" sz="2400" dirty="0" smtClean="0">
                <a:latin typeface="Times New Roman" pitchFamily="18" charset="0"/>
                <a:cs typeface="Times New Roman" pitchFamily="18" charset="0"/>
              </a:rPr>
              <a:t>Μ</a:t>
            </a:r>
            <a:r>
              <a:rPr lang="el-GR" sz="2400" dirty="0" smtClean="0">
                <a:solidFill>
                  <a:schemeClr val="tx1"/>
                </a:solidFill>
                <a:latin typeface="Times New Roman" pitchFamily="18" charset="0"/>
                <a:cs typeface="Times New Roman" pitchFamily="18" charset="0"/>
              </a:rPr>
              <a:t>ονάδα </a:t>
            </a:r>
            <a:r>
              <a:rPr lang="el-GR" sz="2400" dirty="0" smtClean="0">
                <a:latin typeface="Times New Roman" pitchFamily="18" charset="0"/>
                <a:cs typeface="Times New Roman" pitchFamily="18" charset="0"/>
              </a:rPr>
              <a:t>Ε</a:t>
            </a:r>
            <a:r>
              <a:rPr lang="el-GR" sz="2400" dirty="0" smtClean="0">
                <a:solidFill>
                  <a:schemeClr val="tx1"/>
                </a:solidFill>
                <a:latin typeface="Times New Roman" pitchFamily="18" charset="0"/>
                <a:cs typeface="Times New Roman" pitchFamily="18" charset="0"/>
              </a:rPr>
              <a:t>πιχείρησης μπορεί να εξεταστεί και να προσδιορίσει:</a:t>
            </a:r>
          </a:p>
          <a:p>
            <a:pPr lvl="0"/>
            <a:r>
              <a:rPr lang="el-GR" sz="2400" dirty="0" smtClean="0">
                <a:solidFill>
                  <a:schemeClr val="tx1"/>
                </a:solidFill>
                <a:latin typeface="Times New Roman" pitchFamily="18" charset="0"/>
                <a:cs typeface="Times New Roman" pitchFamily="18" charset="0"/>
              </a:rPr>
              <a:t>Στο σύνολο της εταιρείας, ποια είναι η αποτελεσματικότητα της</a:t>
            </a:r>
          </a:p>
          <a:p>
            <a:pPr lvl="0"/>
            <a:r>
              <a:rPr lang="el-GR" sz="2400" dirty="0" smtClean="0">
                <a:solidFill>
                  <a:schemeClr val="tx1"/>
                </a:solidFill>
                <a:latin typeface="Times New Roman" pitchFamily="18" charset="0"/>
                <a:cs typeface="Times New Roman" pitchFamily="18" charset="0"/>
              </a:rPr>
              <a:t>Για να βελτιωθεί η αποτελεσματικότητά της, ποιες ενέργειες πρέπει να γίνουν</a:t>
            </a:r>
          </a:p>
          <a:p>
            <a:pPr lvl="0"/>
            <a:r>
              <a:rPr lang="el-GR" sz="2400" dirty="0" smtClean="0">
                <a:solidFill>
                  <a:schemeClr val="tx1"/>
                </a:solidFill>
                <a:latin typeface="Times New Roman" pitchFamily="18" charset="0"/>
                <a:cs typeface="Times New Roman" pitchFamily="18" charset="0"/>
              </a:rPr>
              <a:t>Ποιο ρόλο θα έπρεπε να παίξει στην εταιρεία</a:t>
            </a:r>
          </a:p>
          <a:p>
            <a:endParaRPr lang="el-GR" sz="2400" dirty="0" smtClean="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
  <a:themeElements>
    <a:clrScheme name="">
      <a:dk1>
        <a:srgbClr val="333333"/>
      </a:dk1>
      <a:lt1>
        <a:srgbClr val="FFFFFF"/>
      </a:lt1>
      <a:dk2>
        <a:srgbClr val="333333"/>
      </a:dk2>
      <a:lt2>
        <a:srgbClr val="1F1F1F"/>
      </a:lt2>
      <a:accent1>
        <a:srgbClr val="434453"/>
      </a:accent1>
      <a:accent2>
        <a:srgbClr val="60616C"/>
      </a:accent2>
      <a:accent3>
        <a:srgbClr val="FFFFFF"/>
      </a:accent3>
      <a:accent4>
        <a:srgbClr val="2A2A2A"/>
      </a:accent4>
      <a:accent5>
        <a:srgbClr val="B0B0B3"/>
      </a:accent5>
      <a:accent6>
        <a:srgbClr val="565761"/>
      </a:accent6>
      <a:hlink>
        <a:srgbClr val="9D9D9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12314</TotalTime>
  <Words>2387</Words>
  <Application>Microsoft Office PowerPoint</Application>
  <PresentationFormat>Προβολή στην οθόνη (4:3)</PresentationFormat>
  <Paragraphs>278</Paragraphs>
  <Slides>64</Slides>
  <Notes>1</Notes>
  <HiddenSlides>0</HiddenSlides>
  <MMClips>0</MMClips>
  <ScaleCrop>false</ScaleCrop>
  <HeadingPairs>
    <vt:vector size="4" baseType="variant">
      <vt:variant>
        <vt:lpstr>Θέμα</vt:lpstr>
      </vt:variant>
      <vt:variant>
        <vt:i4>4</vt:i4>
      </vt:variant>
      <vt:variant>
        <vt:lpstr>Τίτλοι διαφανειών</vt:lpstr>
      </vt:variant>
      <vt:variant>
        <vt:i4>64</vt:i4>
      </vt:variant>
    </vt:vector>
  </HeadingPairs>
  <TitlesOfParts>
    <vt:vector size="68" baseType="lpstr">
      <vt:lpstr>Default Design</vt:lpstr>
      <vt:lpstr>1_Custom Design</vt:lpstr>
      <vt:lpstr>2_Custom Design</vt:lpstr>
      <vt:lpstr>powerpoint-template</vt:lpstr>
      <vt:lpstr>Διαφάνεια 1</vt:lpstr>
      <vt:lpstr>Κεφάλαιο 5   ΣΤΡΑΤΗΓΙΚΟΣ ΣΧΕΔΙΑΣΜΟΣ ΕΤΑΙΡΕΙΑΣ ΚΑΙ  ΜΑΡΚΕΤΙΝΓΚ  </vt:lpstr>
      <vt:lpstr> Στρατηγικός σχεδιασμός εταιρείας  και μάρκετινγκ   </vt:lpstr>
      <vt:lpstr>ΣΤΡΑΤΗΓΙΚΟΣ ΣΧΕΔΙΑΣΜΟΣ </vt:lpstr>
      <vt:lpstr>Εύρος του σχεδιασμού</vt:lpstr>
      <vt:lpstr>Διαδικασία του στρατηγικού  σχεδιασμού</vt:lpstr>
      <vt:lpstr>ΕΣΩΤΕΡΙΚΟΙ ΠΟΡΟΙ</vt:lpstr>
      <vt:lpstr>Διαφάνεια 8</vt:lpstr>
      <vt:lpstr>Στρατηγικές Μονάδες της Επιχείρησης  (Σ. Μ. Ε.)</vt:lpstr>
      <vt:lpstr>Ερωτήματα που πρέπει να απαντηθούν  από την εταιρεία</vt:lpstr>
      <vt:lpstr>Διαδικασία στρατηγικού σχεδιασμού </vt:lpstr>
      <vt:lpstr>Διαφάνεια 12</vt:lpstr>
      <vt:lpstr>Διαφάνεια 13</vt:lpstr>
      <vt:lpstr>Μήτρα ανάπτυξης μεριδίου της εταιρείας  Boston Consulting Group</vt:lpstr>
      <vt:lpstr>Μήτρα ανάπτυξης μεριδίου της εταιρείας    Boston Consulting Group συνέχεια </vt:lpstr>
      <vt:lpstr>Μήτρα ανάπτυξης μεριδίου της εταιρείας  Boston Consulting Group συνέχεια</vt:lpstr>
      <vt:lpstr>Μήτρα στρατηγικού επιχειρησιακού  σχεδιασμού της General Electric </vt:lpstr>
      <vt:lpstr>Μήτρα στρατηγικού επιχειρησιακού σχεδιασμού της General Electric συνέχεια  </vt:lpstr>
      <vt:lpstr>Περίοδοι που μας δείχνουν την πορεία και πώς αντιμετωπίστηκε ο στρατηγικός σχεδιασμός</vt:lpstr>
      <vt:lpstr> Μήτρα επέκτασης προϊόντος-αγοράς </vt:lpstr>
      <vt:lpstr>Μήτρα επέκτασης προϊόντος-αγοράς                         συνέχεια </vt:lpstr>
      <vt:lpstr>Μήτρα επέκτασης προϊόντος-αγοράς                          συνέχεια</vt:lpstr>
      <vt:lpstr>Διαφάνεια 23</vt:lpstr>
      <vt:lpstr>Στρατηγικός σχεδιασμός  μιας δραστηριότητας </vt:lpstr>
      <vt:lpstr>Ανάλυση περιβάλλοντος  </vt:lpstr>
      <vt:lpstr>Μήτρα ευκαιριών  </vt:lpstr>
      <vt:lpstr>Μήτρα απειλών</vt:lpstr>
      <vt:lpstr>ΣΤΟΧΟΙ  </vt:lpstr>
      <vt:lpstr>ΣΤΡΑΤΗΓΙΚΗ </vt:lpstr>
      <vt:lpstr>Πλαίσιο 7-S της McKinsey </vt:lpstr>
      <vt:lpstr>ΕΛΕΓΧΟΣ</vt:lpstr>
      <vt:lpstr>Διαφάνεια 32</vt:lpstr>
      <vt:lpstr>Διαφάνεια 33</vt:lpstr>
      <vt:lpstr>Διαφάνεια 34</vt:lpstr>
      <vt:lpstr>Ο σχεδιασμός μάρκετινγκ  πρέπει να  περιλαμβάνει τις εξής ενέργειες</vt:lpstr>
      <vt:lpstr>Διαφάνεια 36</vt:lpstr>
      <vt:lpstr>Στρατηγικός σχεδιασμός μάρκετινγκ  και γενικός στρατηγικός σχεδιασμός</vt:lpstr>
      <vt:lpstr>Εμπλεκόμενες δυνάμεις στη στρατηγική   μάρκετινγκ μιας εταιρείας</vt:lpstr>
      <vt:lpstr>ΑΝΑΛΥΣΗ ΕΥΚΑΙΡΙΩΝ </vt:lpstr>
      <vt:lpstr>ΤΜΗΜΑΤΟΠΟΙΗΣΗ ΑΓΟΡΑΣ</vt:lpstr>
      <vt:lpstr>Χάρτης θέσης / τιμής, ποιότητας</vt:lpstr>
      <vt:lpstr>ΣΤΟΧΕΥΣΗ ΑΓΟΡΑΣ </vt:lpstr>
      <vt:lpstr>Χωροθέτηση αγοράς</vt:lpstr>
      <vt:lpstr>Η σχέση ανάμεσα στην ανάλυση, το σχεδιασμό,  την υλοποίηση και τον έλεγχο της στρατηγικής  μάρκετινγκ</vt:lpstr>
      <vt:lpstr> Μίγμα μάρκετινγκ </vt:lpstr>
      <vt:lpstr>Διαφάνεια 46</vt:lpstr>
      <vt:lpstr>Από τα 4Ρ στα 4C </vt:lpstr>
      <vt:lpstr>Aνάλυση και σχεδιασμός μάρκετινγκ</vt:lpstr>
      <vt:lpstr>Η καλύτερη στρατηγική  </vt:lpstr>
      <vt:lpstr>Η χειρότερη στρατηγική</vt:lpstr>
      <vt:lpstr>Η φιλοσοφία της ανταγωνιστικής  στρατηγικής</vt:lpstr>
      <vt:lpstr>Σημεία που προλέγουν αν ένας στρατηγικός σχεδιασμός μάρκετινγκ επιτυγχάνει ή όχι</vt:lpstr>
      <vt:lpstr>Τα προγράμματα μάρκετινγκ πρέπει  να περιέχουν τα εξής οκτώ μέρη</vt:lpstr>
      <vt:lpstr>Διαφάνεια 54</vt:lpstr>
      <vt:lpstr>Υλοποίηση και οργάνωση μάρκετινγκ</vt:lpstr>
      <vt:lpstr>Έλεγχος και περιβάλλον μάρκετινγκ</vt:lpstr>
      <vt:lpstr>Διαφάνεια 57</vt:lpstr>
      <vt:lpstr>ΜΙΚΡΟ-ΠΕΡΙΒΑΛΛΟΝ</vt:lpstr>
      <vt:lpstr>Εσωτερικό περιβάλλον εταιρείας</vt:lpstr>
      <vt:lpstr>ΤΥΠΟΙ ΑΓΟΡΩΝ </vt:lpstr>
      <vt:lpstr>Τύποι ομάδων κοινού </vt:lpstr>
      <vt:lpstr>ΜΑΚΡΟ-ΠΕΡΙΒΑΛΛΟΝ </vt:lpstr>
      <vt:lpstr>Δυνάμεις μακροπεριβάλλοντος</vt:lpstr>
      <vt:lpstr>Διαφάνεια 64</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ADMIN</cp:lastModifiedBy>
  <cp:revision>296</cp:revision>
  <dcterms:created xsi:type="dcterms:W3CDTF">2008-06-20T19:53:10Z</dcterms:created>
  <dcterms:modified xsi:type="dcterms:W3CDTF">2014-03-06T14:27:49Z</dcterms:modified>
</cp:coreProperties>
</file>