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5" r:id="rId1"/>
  </p:sldMasterIdLst>
  <p:sldIdLst>
    <p:sldId id="256" r:id="rId2"/>
    <p:sldId id="257" r:id="rId3"/>
    <p:sldId id="258" r:id="rId4"/>
    <p:sldId id="259" r:id="rId5"/>
    <p:sldId id="260" r:id="rId6"/>
    <p:sldId id="261" r:id="rId7"/>
    <p:sldId id="262" r:id="rId8"/>
    <p:sldId id="263" r:id="rId9"/>
    <p:sldId id="268" r:id="rId10"/>
    <p:sldId id="266" r:id="rId11"/>
    <p:sldId id="264" r:id="rId12"/>
    <p:sldId id="269" r:id="rId13"/>
    <p:sldId id="271" r:id="rId14"/>
    <p:sldId id="272" r:id="rId15"/>
    <p:sldId id="270" r:id="rId16"/>
    <p:sldId id="265"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ros Kolovos" initials="PK" lastIdx="1" clrIdx="0">
    <p:extLst>
      <p:ext uri="{19B8F6BF-5375-455C-9EA6-DF929625EA0E}">
        <p15:presenceInfo xmlns:p15="http://schemas.microsoft.com/office/powerpoint/2012/main" userId="S::pkolovos@office365.uop.gr::9da58be3-2dd0-405a-8b07-412f49b5fe3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Φωτεινό στυλ 2 - Έμφαση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84E427A-3D55-4303-BF80-6455036E1DE7}" styleName="Στυλ με θέμα 1 - Έμφαση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4" autoAdjust="0"/>
    <p:restoredTop sz="94660"/>
  </p:normalViewPr>
  <p:slideViewPr>
    <p:cSldViewPr snapToGrid="0">
      <p:cViewPr varScale="1">
        <p:scale>
          <a:sx n="63" d="100"/>
          <a:sy n="63" d="100"/>
        </p:scale>
        <p:origin x="612" y="5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ROS KOLOVOS" userId="9da58be3-2dd0-405a-8b07-412f49b5fe36" providerId="ADAL" clId="{231CCADB-B879-4316-A1AA-E561D6DBC42B}"/>
    <pc:docChg chg="modSld">
      <pc:chgData name="PETROS KOLOVOS" userId="9da58be3-2dd0-405a-8b07-412f49b5fe36" providerId="ADAL" clId="{231CCADB-B879-4316-A1AA-E561D6DBC42B}" dt="2026-02-26T14:45:16.359" v="250" actId="20577"/>
      <pc:docMkLst>
        <pc:docMk/>
      </pc:docMkLst>
      <pc:sldChg chg="modSp mod">
        <pc:chgData name="PETROS KOLOVOS" userId="9da58be3-2dd0-405a-8b07-412f49b5fe36" providerId="ADAL" clId="{231CCADB-B879-4316-A1AA-E561D6DBC42B}" dt="2026-02-26T14:33:53.336" v="3" actId="20577"/>
        <pc:sldMkLst>
          <pc:docMk/>
          <pc:sldMk cId="2526593619" sldId="256"/>
        </pc:sldMkLst>
        <pc:spChg chg="mod">
          <ac:chgData name="PETROS KOLOVOS" userId="9da58be3-2dd0-405a-8b07-412f49b5fe36" providerId="ADAL" clId="{231CCADB-B879-4316-A1AA-E561D6DBC42B}" dt="2026-02-26T14:33:53.336" v="3" actId="20577"/>
          <ac:spMkLst>
            <pc:docMk/>
            <pc:sldMk cId="2526593619" sldId="256"/>
            <ac:spMk id="3" creationId="{00000000-0000-0000-0000-000000000000}"/>
          </ac:spMkLst>
        </pc:spChg>
      </pc:sldChg>
      <pc:sldChg chg="modSp mod">
        <pc:chgData name="PETROS KOLOVOS" userId="9da58be3-2dd0-405a-8b07-412f49b5fe36" providerId="ADAL" clId="{231CCADB-B879-4316-A1AA-E561D6DBC42B}" dt="2026-02-26T14:34:09.265" v="14" actId="20577"/>
        <pc:sldMkLst>
          <pc:docMk/>
          <pc:sldMk cId="2693209221" sldId="258"/>
        </pc:sldMkLst>
        <pc:spChg chg="mod">
          <ac:chgData name="PETROS KOLOVOS" userId="9da58be3-2dd0-405a-8b07-412f49b5fe36" providerId="ADAL" clId="{231CCADB-B879-4316-A1AA-E561D6DBC42B}" dt="2026-02-26T14:34:09.265" v="14" actId="20577"/>
          <ac:spMkLst>
            <pc:docMk/>
            <pc:sldMk cId="2693209221" sldId="258"/>
            <ac:spMk id="3" creationId="{4F56A834-9E9E-44C9-B04B-0E5ECCACD5E7}"/>
          </ac:spMkLst>
        </pc:spChg>
      </pc:sldChg>
      <pc:sldChg chg="addSp modSp mod">
        <pc:chgData name="PETROS KOLOVOS" userId="9da58be3-2dd0-405a-8b07-412f49b5fe36" providerId="ADAL" clId="{231CCADB-B879-4316-A1AA-E561D6DBC42B}" dt="2026-02-26T14:39:47.161" v="40" actId="688"/>
        <pc:sldMkLst>
          <pc:docMk/>
          <pc:sldMk cId="3079718311" sldId="264"/>
        </pc:sldMkLst>
        <pc:spChg chg="mod">
          <ac:chgData name="PETROS KOLOVOS" userId="9da58be3-2dd0-405a-8b07-412f49b5fe36" providerId="ADAL" clId="{231CCADB-B879-4316-A1AA-E561D6DBC42B}" dt="2026-02-26T14:38:25.078" v="26" actId="115"/>
          <ac:spMkLst>
            <pc:docMk/>
            <pc:sldMk cId="3079718311" sldId="264"/>
            <ac:spMk id="3" creationId="{35F5CAC1-0100-46DB-8AF9-1A8CCD3D639F}"/>
          </ac:spMkLst>
        </pc:spChg>
        <pc:spChg chg="add mod">
          <ac:chgData name="PETROS KOLOVOS" userId="9da58be3-2dd0-405a-8b07-412f49b5fe36" providerId="ADAL" clId="{231CCADB-B879-4316-A1AA-E561D6DBC42B}" dt="2026-02-26T14:39:47.161" v="40" actId="688"/>
          <ac:spMkLst>
            <pc:docMk/>
            <pc:sldMk cId="3079718311" sldId="264"/>
            <ac:spMk id="4" creationId="{2E192F63-8822-A4B3-9E9B-DD2F845F6B45}"/>
          </ac:spMkLst>
        </pc:spChg>
      </pc:sldChg>
      <pc:sldChg chg="modSp mod">
        <pc:chgData name="PETROS KOLOVOS" userId="9da58be3-2dd0-405a-8b07-412f49b5fe36" providerId="ADAL" clId="{231CCADB-B879-4316-A1AA-E561D6DBC42B}" dt="2026-02-26T14:42:21.075" v="184" actId="207"/>
        <pc:sldMkLst>
          <pc:docMk/>
          <pc:sldMk cId="458618266" sldId="269"/>
        </pc:sldMkLst>
        <pc:spChg chg="mod">
          <ac:chgData name="PETROS KOLOVOS" userId="9da58be3-2dd0-405a-8b07-412f49b5fe36" providerId="ADAL" clId="{231CCADB-B879-4316-A1AA-E561D6DBC42B}" dt="2026-02-26T14:42:21.075" v="184" actId="207"/>
          <ac:spMkLst>
            <pc:docMk/>
            <pc:sldMk cId="458618266" sldId="269"/>
            <ac:spMk id="3" creationId="{896483AD-128D-4269-B271-E74AEAE1818D}"/>
          </ac:spMkLst>
        </pc:spChg>
      </pc:sldChg>
      <pc:sldChg chg="modSp mod">
        <pc:chgData name="PETROS KOLOVOS" userId="9da58be3-2dd0-405a-8b07-412f49b5fe36" providerId="ADAL" clId="{231CCADB-B879-4316-A1AA-E561D6DBC42B}" dt="2026-02-26T14:45:16.359" v="250" actId="20577"/>
        <pc:sldMkLst>
          <pc:docMk/>
          <pc:sldMk cId="1570486603" sldId="270"/>
        </pc:sldMkLst>
        <pc:spChg chg="mod">
          <ac:chgData name="PETROS KOLOVOS" userId="9da58be3-2dd0-405a-8b07-412f49b5fe36" providerId="ADAL" clId="{231CCADB-B879-4316-A1AA-E561D6DBC42B}" dt="2026-02-26T14:45:16.359" v="250" actId="20577"/>
          <ac:spMkLst>
            <pc:docMk/>
            <pc:sldMk cId="1570486603" sldId="270"/>
            <ac:spMk id="3" creationId="{00609F16-AB54-4EB6-BF81-ECB7F8313390}"/>
          </ac:spMkLst>
        </pc:spChg>
      </pc:sldChg>
      <pc:sldChg chg="modSp mod">
        <pc:chgData name="PETROS KOLOVOS" userId="9da58be3-2dd0-405a-8b07-412f49b5fe36" providerId="ADAL" clId="{231CCADB-B879-4316-A1AA-E561D6DBC42B}" dt="2026-02-26T14:43:55.970" v="205" actId="6549"/>
        <pc:sldMkLst>
          <pc:docMk/>
          <pc:sldMk cId="3016615144" sldId="271"/>
        </pc:sldMkLst>
        <pc:spChg chg="mod">
          <ac:chgData name="PETROS KOLOVOS" userId="9da58be3-2dd0-405a-8b07-412f49b5fe36" providerId="ADAL" clId="{231CCADB-B879-4316-A1AA-E561D6DBC42B}" dt="2026-02-26T14:43:55.970" v="205" actId="6549"/>
          <ac:spMkLst>
            <pc:docMk/>
            <pc:sldMk cId="3016615144" sldId="271"/>
            <ac:spMk id="3" creationId="{D4E6EE06-67B2-4F8D-90DD-20D054771087}"/>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dirty="0"/>
              <a:t>Click to edit Master title style</a:t>
            </a:r>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3/5/2026</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689205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96242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dirty="0"/>
              <a:t>Click to edit Master title style</a:t>
            </a:r>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103416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2" name="TextBox 11"/>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3" name="TextBox 12"/>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430025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dirty="0"/>
              <a:t>Click to edit Master title style</a:t>
            </a:r>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456399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263554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dirty="0"/>
              <a:t>Click to edit Master title style</a:t>
            </a:r>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462614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72275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78456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84865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dirty="0"/>
              <a:t>Click to edit Master title style</a:t>
            </a:r>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44149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B61BEF0D-F0BB-DE4B-95CE-6DB70DBA9567}" type="datetimeFigureOut">
              <a:rPr lang="en-US" dirty="0"/>
              <a:pPr/>
              <a:t>3/5/2026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58220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3/5/2026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93786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3/5/2026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79936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3/5/2026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55751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dirty="0"/>
              <a:t>Click to edit Master title style</a:t>
            </a:r>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75619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dirty="0"/>
              <a:t>Click to edit Master title style</a:t>
            </a:r>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20029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3/5/2026</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29109862"/>
      </p:ext>
    </p:extLst>
  </p:cSld>
  <p:clrMap bg1="dk1" tx1="lt1" bg2="dk2" tx2="lt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 id="2147483719" r:id="rId14"/>
    <p:sldLayoutId id="2147483720" r:id="rId15"/>
    <p:sldLayoutId id="2147483721" r:id="rId16"/>
    <p:sldLayoutId id="2147483722"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pkolovos@yahoo.g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b="1" dirty="0">
                <a:solidFill>
                  <a:schemeClr val="accent1">
                    <a:lumMod val="40000"/>
                    <a:lumOff val="60000"/>
                  </a:schemeClr>
                </a:solidFill>
                <a:cs typeface="Calibri Light"/>
              </a:rPr>
              <a:t>ΧΕΙΡΟΥΡΓΙΚΗ ΝΟΣΗΛΕΥΤΙΚΗ Ι</a:t>
            </a:r>
            <a:r>
              <a:rPr lang="el-GR" sz="4400" b="1" dirty="0">
                <a:solidFill>
                  <a:schemeClr val="accent1">
                    <a:lumMod val="40000"/>
                    <a:lumOff val="60000"/>
                  </a:schemeClr>
                </a:solidFill>
                <a:cs typeface="Calibri Light"/>
              </a:rPr>
              <a:t>Ι</a:t>
            </a:r>
            <a:br>
              <a:rPr lang="en-US" sz="4400" b="1" dirty="0">
                <a:ea typeface="+mj-lt"/>
                <a:cs typeface="+mj-lt"/>
              </a:rPr>
            </a:br>
            <a:endParaRPr lang="el-GR" sz="4000" b="1" dirty="0">
              <a:cs typeface="Calibri Light"/>
            </a:endParaRPr>
          </a:p>
        </p:txBody>
      </p:sp>
      <p:sp>
        <p:nvSpPr>
          <p:cNvPr id="3" name="Subtitle 2"/>
          <p:cNvSpPr>
            <a:spLocks noGrp="1"/>
          </p:cNvSpPr>
          <p:nvPr>
            <p:ph type="subTitle" idx="1"/>
          </p:nvPr>
        </p:nvSpPr>
        <p:spPr/>
        <p:txBody>
          <a:bodyPr/>
          <a:lstStyle/>
          <a:p>
            <a:r>
              <a:rPr lang="en-US" b="1" cap="none" dirty="0">
                <a:solidFill>
                  <a:schemeClr val="accent1">
                    <a:lumMod val="60000"/>
                    <a:lumOff val="40000"/>
                  </a:schemeClr>
                </a:solidFill>
                <a:cs typeface="Calibri"/>
              </a:rPr>
              <a:t>ΟΔΗΓΟΣ ΜΑΘΗΜΑΤΟΣ</a:t>
            </a:r>
            <a:r>
              <a:rPr lang="en-US" dirty="0">
                <a:solidFill>
                  <a:schemeClr val="accent1">
                    <a:lumMod val="60000"/>
                    <a:lumOff val="40000"/>
                  </a:schemeClr>
                </a:solidFill>
                <a:ea typeface="+mn-lt"/>
                <a:cs typeface="+mn-lt"/>
              </a:rPr>
              <a:t> </a:t>
            </a:r>
            <a:r>
              <a:rPr lang="el-GR" dirty="0">
                <a:solidFill>
                  <a:schemeClr val="accent1">
                    <a:lumMod val="60000"/>
                    <a:lumOff val="40000"/>
                  </a:schemeClr>
                </a:solidFill>
                <a:ea typeface="+mn-lt"/>
                <a:cs typeface="+mn-lt"/>
              </a:rPr>
              <a:t>&amp; </a:t>
            </a:r>
            <a:r>
              <a:rPr lang="el-GR" b="1" cap="none" dirty="0">
                <a:solidFill>
                  <a:schemeClr val="accent1">
                    <a:lumMod val="60000"/>
                    <a:lumOff val="40000"/>
                  </a:schemeClr>
                </a:solidFill>
                <a:cs typeface="Calibri"/>
              </a:rPr>
              <a:t>ΚΛΙΝΙΚΗΣ ΑΣΚΗΣΗΣ</a:t>
            </a:r>
          </a:p>
          <a:p>
            <a:r>
              <a:rPr lang="en-US" b="1" dirty="0">
                <a:solidFill>
                  <a:schemeClr val="accent1">
                    <a:lumMod val="60000"/>
                    <a:lumOff val="40000"/>
                  </a:schemeClr>
                </a:solidFill>
                <a:cs typeface="Calibri"/>
              </a:rPr>
              <a:t>ΑΚΑΔΗΜΑΪΚΟ ΕΤΟΣ 202</a:t>
            </a:r>
            <a:r>
              <a:rPr lang="el-GR" b="1" dirty="0">
                <a:solidFill>
                  <a:schemeClr val="accent1">
                    <a:lumMod val="60000"/>
                    <a:lumOff val="40000"/>
                  </a:schemeClr>
                </a:solidFill>
                <a:cs typeface="Calibri"/>
              </a:rPr>
              <a:t>5</a:t>
            </a:r>
            <a:r>
              <a:rPr lang="en-US" b="1" dirty="0">
                <a:solidFill>
                  <a:schemeClr val="accent1">
                    <a:lumMod val="60000"/>
                    <a:lumOff val="40000"/>
                  </a:schemeClr>
                </a:solidFill>
                <a:cs typeface="Calibri"/>
              </a:rPr>
              <a:t>-202</a:t>
            </a:r>
            <a:r>
              <a:rPr lang="el-GR" b="1" dirty="0">
                <a:solidFill>
                  <a:schemeClr val="accent1">
                    <a:lumMod val="60000"/>
                    <a:lumOff val="40000"/>
                  </a:schemeClr>
                </a:solidFill>
                <a:cs typeface="Calibri"/>
              </a:rPr>
              <a:t>6</a:t>
            </a:r>
            <a:endParaRPr lang="en-US" b="1" dirty="0">
              <a:solidFill>
                <a:schemeClr val="accent1">
                  <a:lumMod val="60000"/>
                  <a:lumOff val="40000"/>
                </a:schemeClr>
              </a:solidFill>
              <a:cs typeface="Calibri"/>
            </a:endParaRPr>
          </a:p>
        </p:txBody>
      </p:sp>
    </p:spTree>
    <p:extLst>
      <p:ext uri="{BB962C8B-B14F-4D97-AF65-F5344CB8AC3E}">
        <p14:creationId xmlns:p14="http://schemas.microsoft.com/office/powerpoint/2010/main" val="2526593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1932CE-1E46-4661-A879-F7885E8E87CA}"/>
              </a:ext>
            </a:extLst>
          </p:cNvPr>
          <p:cNvSpPr>
            <a:spLocks noGrp="1"/>
          </p:cNvSpPr>
          <p:nvPr>
            <p:ph type="title"/>
          </p:nvPr>
        </p:nvSpPr>
        <p:spPr>
          <a:xfrm>
            <a:off x="372037" y="284630"/>
            <a:ext cx="11644218" cy="1030443"/>
          </a:xfrm>
        </p:spPr>
        <p:txBody>
          <a:bodyPr>
            <a:normAutofit fontScale="90000"/>
          </a:bodyPr>
          <a:lstStyle/>
          <a:p>
            <a:r>
              <a:rPr lang="el-GR" b="1" cap="none" dirty="0">
                <a:solidFill>
                  <a:schemeClr val="accent1">
                    <a:lumMod val="40000"/>
                    <a:lumOff val="60000"/>
                  </a:schemeClr>
                </a:solidFill>
                <a:ea typeface="+mj-lt"/>
                <a:cs typeface="+mj-lt"/>
              </a:rPr>
              <a:t>ΜΕΤΑ ΤΗΝ ΕΠΙΤΥΧΗ ΠΑΡΑΚΟΛΟΥΘΗΣΗ ΤΟΥ ΜΑΘΗΜΑΤΟΣ, Ο ΦΟΙΤΗΤ</a:t>
            </a:r>
            <a:r>
              <a:rPr lang="en-US" b="1" cap="none" dirty="0">
                <a:solidFill>
                  <a:schemeClr val="accent1">
                    <a:lumMod val="40000"/>
                    <a:lumOff val="60000"/>
                  </a:schemeClr>
                </a:solidFill>
                <a:ea typeface="+mj-lt"/>
                <a:cs typeface="+mj-lt"/>
              </a:rPr>
              <a:t>H</a:t>
            </a:r>
            <a:r>
              <a:rPr lang="el-GR" b="1" cap="none" dirty="0">
                <a:solidFill>
                  <a:schemeClr val="accent1">
                    <a:lumMod val="40000"/>
                    <a:lumOff val="60000"/>
                  </a:schemeClr>
                </a:solidFill>
                <a:ea typeface="+mj-lt"/>
                <a:cs typeface="+mj-lt"/>
              </a:rPr>
              <a:t>Σ/ΤΡΙ</a:t>
            </a:r>
            <a:r>
              <a:rPr lang="en-US" b="1" cap="none" dirty="0">
                <a:solidFill>
                  <a:schemeClr val="accent1">
                    <a:lumMod val="40000"/>
                    <a:lumOff val="60000"/>
                  </a:schemeClr>
                </a:solidFill>
                <a:ea typeface="+mj-lt"/>
                <a:cs typeface="+mj-lt"/>
              </a:rPr>
              <a:t>A</a:t>
            </a:r>
            <a:r>
              <a:rPr lang="el-GR" b="1" cap="none" dirty="0">
                <a:solidFill>
                  <a:schemeClr val="accent1">
                    <a:lumMod val="40000"/>
                    <a:lumOff val="60000"/>
                  </a:schemeClr>
                </a:solidFill>
                <a:ea typeface="+mj-lt"/>
                <a:cs typeface="+mj-lt"/>
              </a:rPr>
              <a:t> ΘΑ ΕΙΝΑΙ ΣΕ ΘΕΣΗ (Ι): </a:t>
            </a:r>
            <a:endParaRPr lang="el-GR" b="1" cap="none" dirty="0">
              <a:solidFill>
                <a:schemeClr val="accent1">
                  <a:lumMod val="40000"/>
                  <a:lumOff val="60000"/>
                </a:schemeClr>
              </a:solidFill>
              <a:cs typeface="Calibri Light"/>
            </a:endParaRPr>
          </a:p>
        </p:txBody>
      </p:sp>
      <p:sp>
        <p:nvSpPr>
          <p:cNvPr id="3" name="Θέση περιεχομένου 2">
            <a:extLst>
              <a:ext uri="{FF2B5EF4-FFF2-40B4-BE49-F238E27FC236}">
                <a16:creationId xmlns:a16="http://schemas.microsoft.com/office/drawing/2014/main" id="{2AEF7354-220F-483F-9CBB-BF9E1E048183}"/>
              </a:ext>
            </a:extLst>
          </p:cNvPr>
          <p:cNvSpPr>
            <a:spLocks noGrp="1"/>
          </p:cNvSpPr>
          <p:nvPr>
            <p:ph idx="1"/>
          </p:nvPr>
        </p:nvSpPr>
        <p:spPr>
          <a:xfrm>
            <a:off x="685801" y="1469715"/>
            <a:ext cx="11128748" cy="5251573"/>
          </a:xfrm>
        </p:spPr>
        <p:txBody>
          <a:bodyPr>
            <a:normAutofit fontScale="92500" lnSpcReduction="20000"/>
          </a:bodyPr>
          <a:lstStyle/>
          <a:p>
            <a:r>
              <a:rPr lang="el-GR" sz="2000" dirty="0"/>
              <a:t>να αναγνωρίζει και να περιγράφει τις διαταραχές για τις οποίες απαιτείται χειρουργική αντιμετώπιση</a:t>
            </a:r>
            <a:endParaRPr lang="en-US" sz="2000" dirty="0"/>
          </a:p>
          <a:p>
            <a:r>
              <a:rPr lang="el-GR" sz="2000" dirty="0"/>
              <a:t>να περιγράφει τις χειρουργικές και επεμβατικές τεχνικές, που χρησιμοποιούνται στην αντιμετώπιση διαταραχών σε ενήλικες ασθενείς </a:t>
            </a:r>
            <a:endParaRPr lang="en-US" sz="2000" dirty="0"/>
          </a:p>
          <a:p>
            <a:r>
              <a:rPr lang="el-GR" sz="2000" dirty="0"/>
              <a:t>να αξιολογεί τις προ-εγχειρητικές, </a:t>
            </a:r>
            <a:r>
              <a:rPr lang="el-GR" sz="2000" dirty="0" err="1"/>
              <a:t>δι</a:t>
            </a:r>
            <a:r>
              <a:rPr lang="el-GR" sz="2000" dirty="0"/>
              <a:t>-εγχειρητικές και μετεγχειρητικές ανάγκες των ασθενών</a:t>
            </a:r>
            <a:endParaRPr lang="en-US" sz="2000" dirty="0"/>
          </a:p>
          <a:p>
            <a:r>
              <a:rPr lang="el-GR" sz="2000" dirty="0"/>
              <a:t>να σχεδιάζει και να εφαρμόζει εξατομικευμένο σχέδιο νοσηλευτικής φροντίδας σε χειρουργικούς ασθενείς με βάση τη νοσηλευτική διεργασία κατά την περιεγχειρητική περίοδο </a:t>
            </a:r>
            <a:endParaRPr lang="en-US" sz="2000" dirty="0"/>
          </a:p>
          <a:p>
            <a:r>
              <a:rPr lang="el-GR" sz="2000" dirty="0"/>
              <a:t>να αναθεωρεί το εξατομικευμένο σχέδιο νοσηλευτικής φροντίδας των χειρουργικών ασθενών </a:t>
            </a:r>
            <a:endParaRPr lang="en-US" sz="2000" dirty="0"/>
          </a:p>
          <a:p>
            <a:r>
              <a:rPr lang="el-GR" sz="2000" dirty="0"/>
              <a:t>να εφαρμόζει νοσηλευτικές δεξιότητες για την παροχή ασφαλούς και εξατομικευμένης νοσηλευτικής φροντίδας σε ενήλικες ασθενείς, που υποβάλλονται σε χειρουργική επέμβαση ή άλλη επεμβατική διαδικασία κατά την περιεγχειρητική περίοδο </a:t>
            </a:r>
            <a:endParaRPr lang="en-US" sz="2000" dirty="0"/>
          </a:p>
          <a:p>
            <a:r>
              <a:rPr lang="el-GR" sz="2000" dirty="0"/>
              <a:t>να αναλύει τις νοσηλευτικές αρμοδιότητες, που αφορούν τη φαρμακευτική φροντίδα σε χειρουργικούς ασθενείς </a:t>
            </a:r>
            <a:endParaRPr lang="en-US" sz="2000" dirty="0"/>
          </a:p>
          <a:p>
            <a:r>
              <a:rPr lang="el-GR" sz="2000" dirty="0"/>
              <a:t>να σχεδιάζει κατάλληλες εκπαιδευτικές παρεμβάσεις για το χειρουργικό ασθενή και την οικογένειά του για την πρόληψη επιπλοκών, το σχεδιασμό της εξόδου και την </a:t>
            </a:r>
            <a:r>
              <a:rPr lang="el-GR" sz="2000" dirty="0" err="1"/>
              <a:t>αυτοφροντίδα</a:t>
            </a:r>
            <a:r>
              <a:rPr lang="el-GR" sz="2000" dirty="0"/>
              <a:t> </a:t>
            </a:r>
            <a:endParaRPr lang="en-US" sz="2000" dirty="0"/>
          </a:p>
          <a:p>
            <a:r>
              <a:rPr lang="el-GR" sz="2000" dirty="0"/>
              <a:t>να ενσωματώνει τη διεπιστημονική φροντίδα στην παροχή χειρουργικής φροντίδας </a:t>
            </a:r>
            <a:endParaRPr lang="en-US" sz="2000" dirty="0"/>
          </a:p>
          <a:p>
            <a:r>
              <a:rPr lang="el-GR" sz="2000" dirty="0"/>
              <a:t>να ενσωματώνει την τεκμηριωμένη έρευνα στο σχεδιασμό και την εφαρμογή της νοσηλευτικής φροντίδας σε ενήλικες χειρουργικούς ασθενείς</a:t>
            </a:r>
            <a:endParaRPr lang="el-GR" dirty="0">
              <a:cs typeface="Calibri"/>
            </a:endParaRPr>
          </a:p>
        </p:txBody>
      </p:sp>
    </p:spTree>
    <p:extLst>
      <p:ext uri="{BB962C8B-B14F-4D97-AF65-F5344CB8AC3E}">
        <p14:creationId xmlns:p14="http://schemas.microsoft.com/office/powerpoint/2010/main" val="3071387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601ABD-B4F7-4269-A7E3-DCFAE2F5E531}"/>
              </a:ext>
            </a:extLst>
          </p:cNvPr>
          <p:cNvSpPr>
            <a:spLocks noGrp="1"/>
          </p:cNvSpPr>
          <p:nvPr>
            <p:ph type="title"/>
          </p:nvPr>
        </p:nvSpPr>
        <p:spPr/>
        <p:txBody>
          <a:bodyPr/>
          <a:lstStyle/>
          <a:p>
            <a:r>
              <a:rPr lang="el-GR" b="1" cap="none" dirty="0">
                <a:solidFill>
                  <a:schemeClr val="accent1">
                    <a:lumMod val="40000"/>
                    <a:lumOff val="60000"/>
                  </a:schemeClr>
                </a:solidFill>
                <a:ea typeface="+mj-lt"/>
                <a:cs typeface="+mj-lt"/>
              </a:rPr>
              <a:t>ΑΞΙΟΛΟΓΗΣΗ ΜΑΘΗΜΑΤΟΣ</a:t>
            </a:r>
            <a:endParaRPr lang="el-GR" b="1" cap="none" dirty="0">
              <a:solidFill>
                <a:schemeClr val="accent1">
                  <a:lumMod val="40000"/>
                  <a:lumOff val="60000"/>
                </a:schemeClr>
              </a:solidFill>
              <a:cs typeface="Calibri Light"/>
            </a:endParaRPr>
          </a:p>
        </p:txBody>
      </p:sp>
      <p:sp>
        <p:nvSpPr>
          <p:cNvPr id="3" name="Θέση περιεχομένου 2">
            <a:extLst>
              <a:ext uri="{FF2B5EF4-FFF2-40B4-BE49-F238E27FC236}">
                <a16:creationId xmlns:a16="http://schemas.microsoft.com/office/drawing/2014/main" id="{35F5CAC1-0100-46DB-8AF9-1A8CCD3D639F}"/>
              </a:ext>
            </a:extLst>
          </p:cNvPr>
          <p:cNvSpPr>
            <a:spLocks noGrp="1"/>
          </p:cNvSpPr>
          <p:nvPr>
            <p:ph idx="1"/>
          </p:nvPr>
        </p:nvSpPr>
        <p:spPr/>
        <p:txBody>
          <a:bodyPr>
            <a:normAutofit/>
          </a:bodyPr>
          <a:lstStyle/>
          <a:p>
            <a:pPr algn="just"/>
            <a:r>
              <a:rPr lang="el-GR" sz="3200" dirty="0"/>
              <a:t>Ι. 1. Γραπτή εξέταση με ερωτήσεις πολλαπλής επιλογής ή/και ερωτήσεις σύντομης απάντησης (70%) και 2. Ατομική ή ομαδική γραπτή εργασία κλινικής άσκησης (30%) </a:t>
            </a:r>
          </a:p>
          <a:p>
            <a:pPr algn="just"/>
            <a:r>
              <a:rPr lang="el-GR" sz="3200" u="sng" dirty="0"/>
              <a:t>ΙΙ. 1. Προφορική εξέταση (70%) και 2. Ατομική ή ομαδική γραπτή εργασία κλινικής άσκησης (30%)</a:t>
            </a:r>
            <a:endParaRPr lang="el-GR" sz="3200" u="sng" dirty="0">
              <a:cs typeface="Calibri"/>
            </a:endParaRPr>
          </a:p>
        </p:txBody>
      </p:sp>
      <p:sp>
        <p:nvSpPr>
          <p:cNvPr id="4" name="Επεξήγηση: Αριστερό βέλος 3">
            <a:extLst>
              <a:ext uri="{FF2B5EF4-FFF2-40B4-BE49-F238E27FC236}">
                <a16:creationId xmlns:a16="http://schemas.microsoft.com/office/drawing/2014/main" id="{2E192F63-8822-A4B3-9E9B-DD2F845F6B45}"/>
              </a:ext>
            </a:extLst>
          </p:cNvPr>
          <p:cNvSpPr/>
          <p:nvPr/>
        </p:nvSpPr>
        <p:spPr>
          <a:xfrm rot="518649">
            <a:off x="8300720" y="5384800"/>
            <a:ext cx="2346960" cy="660400"/>
          </a:xfrm>
          <a:prstGeom prst="left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2025/26</a:t>
            </a:r>
          </a:p>
        </p:txBody>
      </p:sp>
    </p:spTree>
    <p:extLst>
      <p:ext uri="{BB962C8B-B14F-4D97-AF65-F5344CB8AC3E}">
        <p14:creationId xmlns:p14="http://schemas.microsoft.com/office/powerpoint/2010/main" val="30797183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3AB9BB-B902-4B38-B9F6-96F93A044DE8}"/>
              </a:ext>
            </a:extLst>
          </p:cNvPr>
          <p:cNvSpPr>
            <a:spLocks noGrp="1"/>
          </p:cNvSpPr>
          <p:nvPr>
            <p:ph type="title"/>
          </p:nvPr>
        </p:nvSpPr>
        <p:spPr>
          <a:xfrm>
            <a:off x="685801" y="396689"/>
            <a:ext cx="11274135" cy="671855"/>
          </a:xfrm>
        </p:spPr>
        <p:txBody>
          <a:bodyPr>
            <a:normAutofit fontScale="90000"/>
          </a:bodyPr>
          <a:lstStyle/>
          <a:p>
            <a:r>
              <a:rPr lang="el-GR" sz="4000" b="1" cap="none" dirty="0">
                <a:solidFill>
                  <a:schemeClr val="accent1">
                    <a:lumMod val="40000"/>
                    <a:lumOff val="60000"/>
                  </a:schemeClr>
                </a:solidFill>
                <a:ea typeface="+mj-lt"/>
                <a:cs typeface="+mj-lt"/>
              </a:rPr>
              <a:t>ΟΔΗΓΟΣ ΠΑΡΟΥΣΙΑΣΗΣ ΚΑΙ ΣΥΓΓΡΑΦΗΣΗΣ ΤΗΣ ΕΡΓΑΣΙΑΣ ΚΛΙΝΙΚΗΣ ΑΣΚΗΣΗΣ</a:t>
            </a:r>
            <a:r>
              <a:rPr lang="el-GR" sz="3200" dirty="0"/>
              <a:t>​</a:t>
            </a:r>
            <a:endParaRPr lang="el-GR" sz="3200" b="1" dirty="0">
              <a:solidFill>
                <a:schemeClr val="accent1">
                  <a:lumMod val="40000"/>
                  <a:lumOff val="60000"/>
                </a:schemeClr>
              </a:solidFill>
              <a:ea typeface="+mj-lt"/>
              <a:cs typeface="+mj-lt"/>
            </a:endParaRPr>
          </a:p>
        </p:txBody>
      </p:sp>
      <p:sp>
        <p:nvSpPr>
          <p:cNvPr id="3" name="Θέση περιεχομένου 2">
            <a:extLst>
              <a:ext uri="{FF2B5EF4-FFF2-40B4-BE49-F238E27FC236}">
                <a16:creationId xmlns:a16="http://schemas.microsoft.com/office/drawing/2014/main" id="{896483AD-128D-4269-B271-E74AEAE1818D}"/>
              </a:ext>
            </a:extLst>
          </p:cNvPr>
          <p:cNvSpPr>
            <a:spLocks noGrp="1"/>
          </p:cNvSpPr>
          <p:nvPr>
            <p:ph idx="1"/>
          </p:nvPr>
        </p:nvSpPr>
        <p:spPr>
          <a:xfrm>
            <a:off x="166254" y="1433945"/>
            <a:ext cx="11762509" cy="5424055"/>
          </a:xfrm>
        </p:spPr>
        <p:txBody>
          <a:bodyPr>
            <a:normAutofit fontScale="92500" lnSpcReduction="20000"/>
          </a:bodyPr>
          <a:lstStyle/>
          <a:p>
            <a:pPr algn="just" fontAlgn="base"/>
            <a:r>
              <a:rPr lang="el-GR" dirty="0">
                <a:solidFill>
                  <a:schemeClr val="accent6">
                    <a:lumMod val="40000"/>
                    <a:lumOff val="60000"/>
                  </a:schemeClr>
                </a:solidFill>
              </a:rPr>
              <a:t>Κάθε φοιτητής/</a:t>
            </a:r>
            <a:r>
              <a:rPr lang="el-GR" dirty="0" err="1">
                <a:solidFill>
                  <a:schemeClr val="accent6">
                    <a:lumMod val="40000"/>
                    <a:lumOff val="60000"/>
                  </a:schemeClr>
                </a:solidFill>
              </a:rPr>
              <a:t>τρια</a:t>
            </a:r>
            <a:r>
              <a:rPr lang="el-GR" dirty="0">
                <a:solidFill>
                  <a:schemeClr val="accent6">
                    <a:lumMod val="40000"/>
                    <a:lumOff val="60000"/>
                  </a:schemeClr>
                </a:solidFill>
              </a:rPr>
              <a:t> σε ομάδα (</a:t>
            </a:r>
            <a:r>
              <a:rPr lang="el-GR" u="sng" dirty="0">
                <a:solidFill>
                  <a:schemeClr val="accent6">
                    <a:lumMod val="40000"/>
                    <a:lumOff val="60000"/>
                  </a:schemeClr>
                </a:solidFill>
              </a:rPr>
              <a:t>έως τρία άτομα</a:t>
            </a:r>
            <a:r>
              <a:rPr lang="el-GR" dirty="0">
                <a:solidFill>
                  <a:schemeClr val="accent6">
                    <a:lumMod val="40000"/>
                    <a:lumOff val="60000"/>
                  </a:schemeClr>
                </a:solidFill>
              </a:rPr>
              <a:t>) ή ατομικά θα πρέπει να παραδώσει εργασία σε ψηφιακή μορφή που θα περιλαμβάνει την ανάπτυξη ενός σχεδίου νοσηλευτικής φροντίδας σε χειρουργικό ασθενή, σύμφωνα με το  θεωρητικό πλαίσιο των </a:t>
            </a:r>
            <a:r>
              <a:rPr lang="en-US" dirty="0" err="1">
                <a:solidFill>
                  <a:schemeClr val="accent6">
                    <a:lumMod val="40000"/>
                    <a:lumOff val="60000"/>
                  </a:schemeClr>
                </a:solidFill>
              </a:rPr>
              <a:t>Doenges</a:t>
            </a:r>
            <a:r>
              <a:rPr lang="en-US" dirty="0">
                <a:solidFill>
                  <a:schemeClr val="accent6">
                    <a:lumMod val="40000"/>
                    <a:lumOff val="60000"/>
                  </a:schemeClr>
                </a:solidFill>
              </a:rPr>
              <a:t> M</a:t>
            </a:r>
            <a:r>
              <a:rPr lang="el-GR" dirty="0">
                <a:solidFill>
                  <a:schemeClr val="accent6">
                    <a:lumMod val="40000"/>
                    <a:lumOff val="60000"/>
                  </a:schemeClr>
                </a:solidFill>
              </a:rPr>
              <a:t>.</a:t>
            </a:r>
            <a:r>
              <a:rPr lang="en-US" dirty="0">
                <a:solidFill>
                  <a:schemeClr val="accent6">
                    <a:lumMod val="40000"/>
                    <a:lumOff val="60000"/>
                  </a:schemeClr>
                </a:solidFill>
              </a:rPr>
              <a:t>E</a:t>
            </a:r>
            <a:r>
              <a:rPr lang="el-GR" dirty="0">
                <a:solidFill>
                  <a:schemeClr val="accent6">
                    <a:lumMod val="40000"/>
                    <a:lumOff val="60000"/>
                  </a:schemeClr>
                </a:solidFill>
              </a:rPr>
              <a:t>., </a:t>
            </a:r>
            <a:r>
              <a:rPr lang="en-US" dirty="0" err="1">
                <a:solidFill>
                  <a:schemeClr val="accent6">
                    <a:lumMod val="40000"/>
                    <a:lumOff val="60000"/>
                  </a:schemeClr>
                </a:solidFill>
              </a:rPr>
              <a:t>Moorhouse</a:t>
            </a:r>
            <a:r>
              <a:rPr lang="en-US" dirty="0">
                <a:solidFill>
                  <a:schemeClr val="accent6">
                    <a:lumMod val="40000"/>
                    <a:lumOff val="60000"/>
                  </a:schemeClr>
                </a:solidFill>
              </a:rPr>
              <a:t> M</a:t>
            </a:r>
            <a:r>
              <a:rPr lang="el-GR" dirty="0">
                <a:solidFill>
                  <a:schemeClr val="accent6">
                    <a:lumMod val="40000"/>
                    <a:lumOff val="60000"/>
                  </a:schemeClr>
                </a:solidFill>
              </a:rPr>
              <a:t>.</a:t>
            </a:r>
            <a:r>
              <a:rPr lang="en-US" dirty="0">
                <a:solidFill>
                  <a:schemeClr val="accent6">
                    <a:lumMod val="40000"/>
                    <a:lumOff val="60000"/>
                  </a:schemeClr>
                </a:solidFill>
              </a:rPr>
              <a:t>F</a:t>
            </a:r>
            <a:r>
              <a:rPr lang="el-GR" dirty="0">
                <a:solidFill>
                  <a:schemeClr val="accent6">
                    <a:lumMod val="40000"/>
                    <a:lumOff val="60000"/>
                  </a:schemeClr>
                </a:solidFill>
              </a:rPr>
              <a:t>. και </a:t>
            </a:r>
            <a:r>
              <a:rPr lang="en-US" dirty="0" err="1">
                <a:solidFill>
                  <a:schemeClr val="accent6">
                    <a:lumMod val="40000"/>
                    <a:lumOff val="60000"/>
                  </a:schemeClr>
                </a:solidFill>
              </a:rPr>
              <a:t>Murr</a:t>
            </a:r>
            <a:r>
              <a:rPr lang="en-US" dirty="0">
                <a:solidFill>
                  <a:schemeClr val="accent6">
                    <a:lumMod val="40000"/>
                    <a:lumOff val="60000"/>
                  </a:schemeClr>
                </a:solidFill>
              </a:rPr>
              <a:t> A</a:t>
            </a:r>
            <a:r>
              <a:rPr lang="el-GR" dirty="0">
                <a:solidFill>
                  <a:schemeClr val="accent6">
                    <a:lumMod val="40000"/>
                    <a:lumOff val="60000"/>
                  </a:schemeClr>
                </a:solidFill>
              </a:rPr>
              <a:t>.</a:t>
            </a:r>
            <a:r>
              <a:rPr lang="en-US" dirty="0">
                <a:solidFill>
                  <a:schemeClr val="accent6">
                    <a:lumMod val="40000"/>
                    <a:lumOff val="60000"/>
                  </a:schemeClr>
                </a:solidFill>
              </a:rPr>
              <a:t>C</a:t>
            </a:r>
            <a:r>
              <a:rPr lang="el-GR" dirty="0">
                <a:solidFill>
                  <a:schemeClr val="accent6">
                    <a:lumMod val="40000"/>
                    <a:lumOff val="60000"/>
                  </a:schemeClr>
                </a:solidFill>
              </a:rPr>
              <a:t>. (2009), που συνδυάζει την ταξινόμηση Νοσηλευτικών Διαγνώσεων της </a:t>
            </a:r>
            <a:r>
              <a:rPr lang="en-US" dirty="0">
                <a:solidFill>
                  <a:schemeClr val="accent6">
                    <a:lumMod val="40000"/>
                    <a:lumOff val="60000"/>
                  </a:schemeClr>
                </a:solidFill>
              </a:rPr>
              <a:t>NANDA-</a:t>
            </a:r>
            <a:r>
              <a:rPr lang="el-GR" dirty="0">
                <a:solidFill>
                  <a:schemeClr val="accent6">
                    <a:lumMod val="40000"/>
                    <a:lumOff val="60000"/>
                  </a:schemeClr>
                </a:solidFill>
              </a:rPr>
              <a:t>Ι με τις αντίστοιχες ταξινομήσεις Νοσηλευτικών Εκβάσεων (</a:t>
            </a:r>
            <a:r>
              <a:rPr lang="en-US" dirty="0">
                <a:solidFill>
                  <a:schemeClr val="accent6">
                    <a:lumMod val="40000"/>
                    <a:lumOff val="60000"/>
                  </a:schemeClr>
                </a:solidFill>
              </a:rPr>
              <a:t>NOC</a:t>
            </a:r>
            <a:r>
              <a:rPr lang="el-GR" dirty="0">
                <a:solidFill>
                  <a:schemeClr val="accent6">
                    <a:lumMod val="40000"/>
                    <a:lumOff val="60000"/>
                  </a:schemeClr>
                </a:solidFill>
              </a:rPr>
              <a:t>) και Νοσηλευτικών Παρεμβάσεων (</a:t>
            </a:r>
            <a:r>
              <a:rPr lang="en-US" dirty="0">
                <a:solidFill>
                  <a:schemeClr val="accent6">
                    <a:lumMod val="40000"/>
                    <a:lumOff val="60000"/>
                  </a:schemeClr>
                </a:solidFill>
              </a:rPr>
              <a:t>NIC</a:t>
            </a:r>
            <a:r>
              <a:rPr lang="el-GR" dirty="0">
                <a:solidFill>
                  <a:schemeClr val="accent6">
                    <a:lumMod val="40000"/>
                    <a:lumOff val="60000"/>
                  </a:schemeClr>
                </a:solidFill>
              </a:rPr>
              <a:t>) και βασίζεται στη νοσηλευτική διεργασία. </a:t>
            </a:r>
            <a:r>
              <a:rPr lang="en-US" dirty="0">
                <a:solidFill>
                  <a:schemeClr val="accent6">
                    <a:lumMod val="40000"/>
                    <a:lumOff val="60000"/>
                  </a:schemeClr>
                </a:solidFill>
              </a:rPr>
              <a:t>​</a:t>
            </a:r>
          </a:p>
          <a:p>
            <a:pPr algn="just" fontAlgn="base"/>
            <a:r>
              <a:rPr lang="el-GR" dirty="0">
                <a:solidFill>
                  <a:schemeClr val="accent6">
                    <a:lumMod val="40000"/>
                    <a:lumOff val="60000"/>
                  </a:schemeClr>
                </a:solidFill>
              </a:rPr>
              <a:t>Για τη λήψη νοσηλευτικού ιστορικού και την ανάπτυξη βάσης δεδομένων αξιολόγησης των ασθενών τους, οι φοιτητές/</a:t>
            </a:r>
            <a:r>
              <a:rPr lang="el-GR" dirty="0" err="1">
                <a:solidFill>
                  <a:schemeClr val="accent6">
                    <a:lumMod val="40000"/>
                    <a:lumOff val="60000"/>
                  </a:schemeClr>
                </a:solidFill>
              </a:rPr>
              <a:t>τριες</a:t>
            </a:r>
            <a:r>
              <a:rPr lang="el-GR" dirty="0">
                <a:solidFill>
                  <a:schemeClr val="accent6">
                    <a:lumMod val="40000"/>
                    <a:lumOff val="60000"/>
                  </a:schemeClr>
                </a:solidFill>
              </a:rPr>
              <a:t> μπορούν να αξιοποιήσουν τα σχετικά έντυπα που είναι αναρτημένα στην ηλεκτρονική τάξη, στον αντίστοιχο φάκελο. ​</a:t>
            </a:r>
          </a:p>
          <a:p>
            <a:pPr algn="just" fontAlgn="base"/>
            <a:r>
              <a:rPr lang="el-GR" dirty="0">
                <a:solidFill>
                  <a:schemeClr val="accent6">
                    <a:lumMod val="40000"/>
                    <a:lumOff val="60000"/>
                  </a:schemeClr>
                </a:solidFill>
              </a:rPr>
              <a:t>Το σχέδιο νοσηλευτικής φροντίδας θα περιλαμβάνει </a:t>
            </a:r>
            <a:r>
              <a:rPr lang="el-GR" b="1" dirty="0">
                <a:solidFill>
                  <a:schemeClr val="accent6">
                    <a:lumMod val="40000"/>
                    <a:lumOff val="60000"/>
                  </a:schemeClr>
                </a:solidFill>
              </a:rPr>
              <a:t>τρεις (3) </a:t>
            </a:r>
            <a:r>
              <a:rPr lang="el-GR" dirty="0">
                <a:solidFill>
                  <a:schemeClr val="accent6">
                    <a:lumMod val="40000"/>
                    <a:lumOff val="60000"/>
                  </a:schemeClr>
                </a:solidFill>
              </a:rPr>
              <a:t>Νοσηλευτικές Διαγνώσεις </a:t>
            </a:r>
            <a:r>
              <a:rPr lang="el-GR" u="sng" dirty="0">
                <a:solidFill>
                  <a:schemeClr val="accent6">
                    <a:lumMod val="40000"/>
                    <a:lumOff val="60000"/>
                  </a:schemeClr>
                </a:solidFill>
              </a:rPr>
              <a:t>πλήρως διατυπωμένες και τεκμηριωμένες (</a:t>
            </a:r>
            <a:r>
              <a:rPr lang="el-GR" u="sng" dirty="0">
                <a:solidFill>
                  <a:schemeClr val="accent1"/>
                </a:solidFill>
              </a:rPr>
              <a:t>συγκεκριμένα προσδιοριστικά χαρακτηριστικά: υποκειμενικά ή αντικειμενικά</a:t>
            </a:r>
            <a:r>
              <a:rPr lang="el-GR" u="sng" dirty="0">
                <a:solidFill>
                  <a:schemeClr val="accent6">
                    <a:lumMod val="40000"/>
                    <a:lumOff val="60000"/>
                  </a:schemeClr>
                </a:solidFill>
              </a:rPr>
              <a:t>)</a:t>
            </a:r>
            <a:r>
              <a:rPr lang="el-GR" dirty="0">
                <a:solidFill>
                  <a:schemeClr val="accent6">
                    <a:lumMod val="40000"/>
                    <a:lumOff val="60000"/>
                  </a:schemeClr>
                </a:solidFill>
              </a:rPr>
              <a:t>, που </a:t>
            </a:r>
            <a:r>
              <a:rPr lang="el-GR" u="sng" dirty="0">
                <a:solidFill>
                  <a:schemeClr val="accent6">
                    <a:lumMod val="40000"/>
                    <a:lumOff val="60000"/>
                  </a:schemeClr>
                </a:solidFill>
              </a:rPr>
              <a:t>σχετίζονται με το λόγο για τον οποίο ο συγκεκριμένος ασθενής νοσηλεύεται</a:t>
            </a:r>
            <a:r>
              <a:rPr lang="el-GR" dirty="0">
                <a:solidFill>
                  <a:schemeClr val="accent6">
                    <a:lumMod val="40000"/>
                    <a:lumOff val="60000"/>
                  </a:schemeClr>
                </a:solidFill>
              </a:rPr>
              <a:t> και βασίζεται στη Νοσηλευτική Διεργασία. </a:t>
            </a:r>
            <a:r>
              <a:rPr lang="en-US" dirty="0">
                <a:solidFill>
                  <a:schemeClr val="accent6">
                    <a:lumMod val="40000"/>
                    <a:lumOff val="60000"/>
                  </a:schemeClr>
                </a:solidFill>
              </a:rPr>
              <a:t>​</a:t>
            </a:r>
            <a:endParaRPr lang="el-GR" dirty="0">
              <a:solidFill>
                <a:schemeClr val="accent6">
                  <a:lumMod val="40000"/>
                  <a:lumOff val="60000"/>
                </a:schemeClr>
              </a:solidFill>
            </a:endParaRPr>
          </a:p>
          <a:p>
            <a:pPr algn="just" fontAlgn="base"/>
            <a:r>
              <a:rPr lang="el-GR" u="sng" dirty="0">
                <a:solidFill>
                  <a:schemeClr val="accent6">
                    <a:lumMod val="40000"/>
                    <a:lumOff val="60000"/>
                  </a:schemeClr>
                </a:solidFill>
                <a:ea typeface="+mn-lt"/>
                <a:cs typeface="+mn-lt"/>
              </a:rPr>
              <a:t>Για τις τρεις αυτές Νοσηλευτικές Διαγνώσεις που αναφέρονται στο σχέδιο, να καταγράφονται περαιτέρω οι επιθυμητές εκβάσεις και αντίστοιχες νοσηλευτικές παρεμβάσεις (</a:t>
            </a:r>
            <a:r>
              <a:rPr lang="el-GR" u="sng" dirty="0">
                <a:solidFill>
                  <a:schemeClr val="accent1"/>
                </a:solidFill>
                <a:ea typeface="+mn-lt"/>
                <a:cs typeface="+mn-lt"/>
              </a:rPr>
              <a:t>καλύπτοντας όλα τα πεδία των νοσηλευτικών δραστηριοτήτων</a:t>
            </a:r>
            <a:r>
              <a:rPr lang="el-GR" u="sng" dirty="0">
                <a:solidFill>
                  <a:schemeClr val="accent6">
                    <a:lumMod val="40000"/>
                    <a:lumOff val="60000"/>
                  </a:schemeClr>
                </a:solidFill>
                <a:ea typeface="+mn-lt"/>
                <a:cs typeface="+mn-lt"/>
              </a:rPr>
              <a:t>). </a:t>
            </a:r>
            <a:endParaRPr lang="en-US" u="sng" dirty="0">
              <a:solidFill>
                <a:schemeClr val="accent6">
                  <a:lumMod val="40000"/>
                  <a:lumOff val="60000"/>
                </a:schemeClr>
              </a:solidFill>
            </a:endParaRPr>
          </a:p>
          <a:p>
            <a:pPr algn="just" fontAlgn="base"/>
            <a:r>
              <a:rPr lang="el-GR" dirty="0">
                <a:solidFill>
                  <a:schemeClr val="accent6">
                    <a:lumMod val="40000"/>
                    <a:lumOff val="60000"/>
                  </a:schemeClr>
                </a:solidFill>
              </a:rPr>
              <a:t>Κατά τη διάρκεια της κλινικής άσκησης οι φοιτητές/</a:t>
            </a:r>
            <a:r>
              <a:rPr lang="el-GR" dirty="0" err="1">
                <a:solidFill>
                  <a:schemeClr val="accent6">
                    <a:lumMod val="40000"/>
                    <a:lumOff val="60000"/>
                  </a:schemeClr>
                </a:solidFill>
              </a:rPr>
              <a:t>τριες</a:t>
            </a:r>
            <a:r>
              <a:rPr lang="el-GR" dirty="0">
                <a:solidFill>
                  <a:schemeClr val="accent6">
                    <a:lumMod val="40000"/>
                    <a:lumOff val="60000"/>
                  </a:schemeClr>
                </a:solidFill>
              </a:rPr>
              <a:t> θα μπορούν να συζητούν με το διδάσκοντα και τους κλινικούς εκπαιδευτές τυχόν απορίες για την ανάπτυξη του σχεδίου νοσηλευτικής φροντίδας. </a:t>
            </a:r>
            <a:r>
              <a:rPr lang="en-US" dirty="0">
                <a:solidFill>
                  <a:schemeClr val="accent6">
                    <a:lumMod val="40000"/>
                    <a:lumOff val="60000"/>
                  </a:schemeClr>
                </a:solidFill>
              </a:rPr>
              <a:t>​</a:t>
            </a:r>
          </a:p>
          <a:p>
            <a:pPr algn="just" fontAlgn="base"/>
            <a:r>
              <a:rPr lang="el-GR" dirty="0">
                <a:solidFill>
                  <a:schemeClr val="accent6">
                    <a:lumMod val="40000"/>
                    <a:lumOff val="60000"/>
                  </a:schemeClr>
                </a:solidFill>
              </a:rPr>
              <a:t>Προφορική παρουσίαση της εργασίας (κλινικά δεδομένα, σχεδίασμα νοσηλευτικών διαγνώσεων, εκβάσεων και παρεμβάσεων) στην αίθουσα και συζήτηση. Επίλυση αποριών και παροχή διευκρινίσεων. Η παρουσίαση μπορεί να γίνει σε αρχείο </a:t>
            </a:r>
            <a:r>
              <a:rPr lang="el-GR" dirty="0" err="1">
                <a:solidFill>
                  <a:schemeClr val="accent6">
                    <a:lumMod val="40000"/>
                    <a:lumOff val="60000"/>
                  </a:schemeClr>
                </a:solidFill>
              </a:rPr>
              <a:t>word</a:t>
            </a:r>
            <a:r>
              <a:rPr lang="el-GR" dirty="0">
                <a:solidFill>
                  <a:schemeClr val="accent6">
                    <a:lumMod val="40000"/>
                    <a:lumOff val="60000"/>
                  </a:schemeClr>
                </a:solidFill>
              </a:rPr>
              <a:t>, </a:t>
            </a:r>
            <a:r>
              <a:rPr lang="el-GR" dirty="0" err="1">
                <a:solidFill>
                  <a:schemeClr val="accent6">
                    <a:lumMod val="40000"/>
                    <a:lumOff val="60000"/>
                  </a:schemeClr>
                </a:solidFill>
              </a:rPr>
              <a:t>power</a:t>
            </a:r>
            <a:r>
              <a:rPr lang="el-GR" dirty="0">
                <a:solidFill>
                  <a:schemeClr val="accent6">
                    <a:lumMod val="40000"/>
                    <a:lumOff val="60000"/>
                  </a:schemeClr>
                </a:solidFill>
              </a:rPr>
              <a:t> </a:t>
            </a:r>
            <a:r>
              <a:rPr lang="el-GR" dirty="0" err="1">
                <a:solidFill>
                  <a:schemeClr val="accent6">
                    <a:lumMod val="40000"/>
                    <a:lumOff val="60000"/>
                  </a:schemeClr>
                </a:solidFill>
              </a:rPr>
              <a:t>point</a:t>
            </a:r>
            <a:r>
              <a:rPr lang="el-GR" dirty="0">
                <a:solidFill>
                  <a:schemeClr val="accent6">
                    <a:lumMod val="40000"/>
                    <a:lumOff val="60000"/>
                  </a:schemeClr>
                </a:solidFill>
              </a:rPr>
              <a:t> ή προφορικά. </a:t>
            </a:r>
            <a:r>
              <a:rPr lang="en-US" dirty="0">
                <a:solidFill>
                  <a:schemeClr val="accent6">
                    <a:lumMod val="40000"/>
                    <a:lumOff val="60000"/>
                  </a:schemeClr>
                </a:solidFill>
              </a:rPr>
              <a:t>​</a:t>
            </a:r>
          </a:p>
          <a:p>
            <a:pPr algn="just" fontAlgn="base"/>
            <a:r>
              <a:rPr lang="el-GR" dirty="0">
                <a:solidFill>
                  <a:schemeClr val="accent6">
                    <a:lumMod val="40000"/>
                    <a:lumOff val="60000"/>
                  </a:schemeClr>
                </a:solidFill>
              </a:rPr>
              <a:t>Η εργασία αντιστοιχεί στο 30% του τελικού βαθμού του μαθήματος. Ο βαθμός της εργασίας συνυπολογίζεται στον τελικό βαθμό της εξέτασης (70%).​</a:t>
            </a:r>
          </a:p>
          <a:p>
            <a:pPr algn="just"/>
            <a:r>
              <a:rPr lang="el-GR" dirty="0">
                <a:ea typeface="+mn-lt"/>
                <a:cs typeface="+mn-lt"/>
              </a:rPr>
              <a:t> </a:t>
            </a:r>
          </a:p>
        </p:txBody>
      </p:sp>
    </p:spTree>
    <p:extLst>
      <p:ext uri="{BB962C8B-B14F-4D97-AF65-F5344CB8AC3E}">
        <p14:creationId xmlns:p14="http://schemas.microsoft.com/office/powerpoint/2010/main" val="458618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842315-730E-4098-884F-8CFC6E66FEE9}"/>
              </a:ext>
            </a:extLst>
          </p:cNvPr>
          <p:cNvSpPr>
            <a:spLocks noGrp="1"/>
          </p:cNvSpPr>
          <p:nvPr>
            <p:ph type="title"/>
          </p:nvPr>
        </p:nvSpPr>
        <p:spPr>
          <a:xfrm>
            <a:off x="124691" y="0"/>
            <a:ext cx="11720945" cy="1246909"/>
          </a:xfrm>
        </p:spPr>
        <p:txBody>
          <a:bodyPr>
            <a:normAutofit/>
          </a:bodyPr>
          <a:lstStyle/>
          <a:p>
            <a:r>
              <a:rPr lang="el-GR" sz="3200" b="1" dirty="0">
                <a:solidFill>
                  <a:srgbClr val="F5E1BC"/>
                </a:solidFill>
              </a:rPr>
              <a:t>Ο ΣΧΕΔΙΟ ΝΟΣΗΛΕΥΤΙΚΗΣ ΦΡΟΝΤΙΔΑΣ (Η ΕΡΓΑΣΙΑ ΚΛΙΝΙΚΗΣ ΑΣΚΗΣΗΣ) ΘΑ ΠΡΕΠΕΙ ΝΑ ΠΕΡΙΛΑΜΒΑΝΕΙ ΤΑ ΑΚΟΛΟΥΘΑ: </a:t>
            </a:r>
            <a:r>
              <a:rPr lang="el-GR" sz="3200" dirty="0">
                <a:solidFill>
                  <a:srgbClr val="000000"/>
                </a:solidFill>
              </a:rPr>
              <a:t>​</a:t>
            </a:r>
            <a:endParaRPr lang="el-GR" sz="3200" b="1" dirty="0">
              <a:solidFill>
                <a:schemeClr val="accent1">
                  <a:lumMod val="40000"/>
                  <a:lumOff val="60000"/>
                </a:schemeClr>
              </a:solidFill>
              <a:ea typeface="+mj-lt"/>
              <a:cs typeface="+mj-lt"/>
            </a:endParaRPr>
          </a:p>
        </p:txBody>
      </p:sp>
      <p:sp>
        <p:nvSpPr>
          <p:cNvPr id="3" name="Θέση περιεχομένου 2">
            <a:extLst>
              <a:ext uri="{FF2B5EF4-FFF2-40B4-BE49-F238E27FC236}">
                <a16:creationId xmlns:a16="http://schemas.microsoft.com/office/drawing/2014/main" id="{D4E6EE06-67B2-4F8D-90DD-20D054771087}"/>
              </a:ext>
            </a:extLst>
          </p:cNvPr>
          <p:cNvSpPr>
            <a:spLocks noGrp="1"/>
          </p:cNvSpPr>
          <p:nvPr>
            <p:ph idx="1"/>
          </p:nvPr>
        </p:nvSpPr>
        <p:spPr>
          <a:xfrm>
            <a:off x="0" y="1111828"/>
            <a:ext cx="11835245" cy="5497402"/>
          </a:xfrm>
        </p:spPr>
        <p:txBody>
          <a:bodyPr vert="horz" lIns="91440" tIns="45720" rIns="91440" bIns="45720" rtlCol="0" anchor="ctr">
            <a:noAutofit/>
          </a:bodyPr>
          <a:lstStyle/>
          <a:p>
            <a:pPr algn="just"/>
            <a:endParaRPr lang="el-GR" dirty="0">
              <a:cs typeface="Calibri" panose="020F0502020204030204"/>
            </a:endParaRPr>
          </a:p>
          <a:p>
            <a:pPr algn="just" fontAlgn="base"/>
            <a:r>
              <a:rPr lang="el-GR" sz="2000" b="1" dirty="0">
                <a:solidFill>
                  <a:schemeClr val="accent2">
                    <a:lumMod val="50000"/>
                  </a:schemeClr>
                </a:solidFill>
              </a:rPr>
              <a:t>Εξώφυλλο με τα στοιχεία του φοιτητή/</a:t>
            </a:r>
            <a:r>
              <a:rPr lang="el-GR" sz="2000" b="1" dirty="0" err="1">
                <a:solidFill>
                  <a:schemeClr val="accent2">
                    <a:lumMod val="50000"/>
                  </a:schemeClr>
                </a:solidFill>
              </a:rPr>
              <a:t>τριας</a:t>
            </a:r>
            <a:r>
              <a:rPr lang="el-GR" sz="2000" b="1" dirty="0">
                <a:solidFill>
                  <a:srgbClr val="FFFFFF"/>
                </a:solidFill>
              </a:rPr>
              <a:t>: Α</a:t>
            </a:r>
            <a:r>
              <a:rPr lang="el-GR" sz="2000" dirty="0">
                <a:solidFill>
                  <a:srgbClr val="FFFFFF"/>
                </a:solidFill>
              </a:rPr>
              <a:t>Μ, ονοματεπώνυμο, δομή άσκησης (αναφέρονται όλες οι κλινικές και τα τμήματα άσκησης σύμφωνα με το πρόγραμμα κλινικής άσκησης).​</a:t>
            </a:r>
            <a:endParaRPr lang="el-GR" sz="2000" dirty="0">
              <a:solidFill>
                <a:srgbClr val="FFFFFF"/>
              </a:solidFill>
              <a:latin typeface="Arial"/>
            </a:endParaRPr>
          </a:p>
          <a:p>
            <a:pPr algn="just" fontAlgn="base"/>
            <a:r>
              <a:rPr lang="el-GR" sz="2000" b="1" dirty="0">
                <a:solidFill>
                  <a:schemeClr val="accent2">
                    <a:lumMod val="50000"/>
                  </a:schemeClr>
                </a:solidFill>
              </a:rPr>
              <a:t>Γενικές πληροφορίες για τον ασθενή:</a:t>
            </a:r>
            <a:r>
              <a:rPr lang="el-GR" sz="2000" dirty="0">
                <a:solidFill>
                  <a:srgbClr val="FFFFFF"/>
                </a:solidFill>
              </a:rPr>
              <a:t> δημογραφικά στοιχεία, αιτία εισόδου στο νοσοκομείο, διάγνωση εισαγωγής, σχετικές οδηγίες (φαρμακευτικές ή μη) ιστορικό πρόσφατων ενοχλημάτων, ιστορικό χειρουργικών επεμβάσεων, ιστορικό νοσοκομειακών εισαγωγών, ατομικό ιστορικό.​</a:t>
            </a:r>
            <a:endParaRPr lang="el-GR" sz="2000" dirty="0">
              <a:solidFill>
                <a:srgbClr val="FFFFFF"/>
              </a:solidFill>
              <a:latin typeface="Arial"/>
            </a:endParaRPr>
          </a:p>
          <a:p>
            <a:pPr algn="just" fontAlgn="base"/>
            <a:r>
              <a:rPr lang="el-GR" sz="2000" b="1" dirty="0">
                <a:solidFill>
                  <a:schemeClr val="accent2">
                    <a:lumMod val="50000"/>
                  </a:schemeClr>
                </a:solidFill>
              </a:rPr>
              <a:t>Νοσηλευτική αξιολόγηση</a:t>
            </a:r>
            <a:r>
              <a:rPr lang="el-GR" sz="2000" b="1" dirty="0">
                <a:solidFill>
                  <a:srgbClr val="FFFFFF"/>
                </a:solidFill>
              </a:rPr>
              <a:t>:</a:t>
            </a:r>
            <a:r>
              <a:rPr lang="el-GR" sz="2000" dirty="0">
                <a:solidFill>
                  <a:srgbClr val="FFFFFF"/>
                </a:solidFill>
              </a:rPr>
              <a:t> βασίζεται στις διαγνωστικές κατηγορίες Νοσηλευτικών Διαγνώσεων-έντυπο νοσηλευτικής αξιολόγησης ασθενή. Μπορεί να γίνει χρήση και των υπολοίπων σχετικών νοσηλευτικών εντύπων.</a:t>
            </a:r>
            <a:r>
              <a:rPr lang="en-US" sz="2000" dirty="0">
                <a:solidFill>
                  <a:srgbClr val="FFFFFF"/>
                </a:solidFill>
              </a:rPr>
              <a:t>​</a:t>
            </a:r>
            <a:endParaRPr lang="en-US" sz="2000" dirty="0">
              <a:solidFill>
                <a:srgbClr val="FFFFFF"/>
              </a:solidFill>
              <a:latin typeface="Arial"/>
            </a:endParaRPr>
          </a:p>
          <a:p>
            <a:pPr algn="just" fontAlgn="base"/>
            <a:r>
              <a:rPr lang="el-GR" sz="2000" b="1" dirty="0">
                <a:solidFill>
                  <a:schemeClr val="accent2">
                    <a:lumMod val="50000"/>
                  </a:schemeClr>
                </a:solidFill>
              </a:rPr>
              <a:t>Σχέδιο νοσηλευτικής φροντίδας</a:t>
            </a:r>
            <a:r>
              <a:rPr lang="el-GR" sz="2000" dirty="0">
                <a:solidFill>
                  <a:srgbClr val="FFFFFF"/>
                </a:solidFill>
              </a:rPr>
              <a:t>: περιλαμβάνει την καταγραφή τριών (3) Νοσηλευτικών Διαγνώσεων, πλήρως διατυπωμένων και τεκμηριωμένων, που σχετίζονται με το λόγο για τον οποίο ο συγκεκριμένος ασθενής νοσηλεύεται και βασίζεται στη Νοσηλευτική Διεργασία, καθώς και των επιθυμητών εκβάσεων και των νοσηλευτικών παρεμβάσεων, οι οποίες θα πρέπει να </a:t>
            </a:r>
            <a:r>
              <a:rPr lang="el-GR" sz="2000" u="sng" dirty="0">
                <a:solidFill>
                  <a:srgbClr val="FFFFFF"/>
                </a:solidFill>
              </a:rPr>
              <a:t>εστιάζουν και να ανταποκρίνονται στις ανάγκες του συγκεκριμένου ασθενή.</a:t>
            </a:r>
          </a:p>
          <a:p>
            <a:pPr algn="just" fontAlgn="base"/>
            <a:r>
              <a:rPr lang="el-GR" sz="2000" b="1" dirty="0">
                <a:solidFill>
                  <a:schemeClr val="accent2">
                    <a:lumMod val="50000"/>
                  </a:schemeClr>
                </a:solidFill>
              </a:rPr>
              <a:t>Κατάλογο βιβλιογραφικών αναφορών</a:t>
            </a:r>
            <a:r>
              <a:rPr lang="el-GR" sz="2000" dirty="0">
                <a:solidFill>
                  <a:srgbClr val="FFFFFF"/>
                </a:solidFill>
              </a:rPr>
              <a:t>: συνίσταται η χρήση ενός συστήματος καταγραφής των βιβλιογραφικών αναφορών </a:t>
            </a:r>
            <a:r>
              <a:rPr lang="el-GR" sz="2000" dirty="0" err="1">
                <a:solidFill>
                  <a:srgbClr val="FFFFFF"/>
                </a:solidFill>
              </a:rPr>
              <a:t>Harva</a:t>
            </a:r>
            <a:r>
              <a:rPr lang="en-US" sz="2000" dirty="0">
                <a:solidFill>
                  <a:srgbClr val="FFFFFF"/>
                </a:solidFill>
              </a:rPr>
              <a:t>rd </a:t>
            </a:r>
            <a:r>
              <a:rPr lang="el-GR" sz="2000" dirty="0">
                <a:solidFill>
                  <a:srgbClr val="FFFFFF"/>
                </a:solidFill>
              </a:rPr>
              <a:t>/</a:t>
            </a:r>
            <a:r>
              <a:rPr lang="el-GR" sz="2000" dirty="0" err="1">
                <a:solidFill>
                  <a:srgbClr val="FFFFFF"/>
                </a:solidFill>
              </a:rPr>
              <a:t>Vancouver</a:t>
            </a:r>
            <a:r>
              <a:rPr lang="el-GR" sz="2000" dirty="0">
                <a:solidFill>
                  <a:srgbClr val="FFFFFF"/>
                </a:solidFill>
              </a:rPr>
              <a:t> (για περισσότερες πληροφορίες ανατρέξατε στο: Γαλάνης, Π. Βιβλιογραφικές παραπομπές. ΝΟΣΗΛΕΥΤΙΚΗ 2013, 52 (3): 253-260).​</a:t>
            </a:r>
            <a:endParaRPr lang="el-GR" sz="2000" dirty="0">
              <a:solidFill>
                <a:srgbClr val="FFFFFF"/>
              </a:solidFill>
              <a:latin typeface="Arial"/>
            </a:endParaRPr>
          </a:p>
        </p:txBody>
      </p:sp>
      <p:sp>
        <p:nvSpPr>
          <p:cNvPr id="5122" name="AutoShape 2" descr="https://euc-powerpoint.officeapps.live.com/pods/GetClipboardImage.ashx?Id=c154541c-6bd2-4d9b-8c4f-8a4324129fb2&amp;DC=GEU8&amp;pkey=28e05d47-495c-4fda-879e-c262ec9b5740&amp;wdwaccluster=GEU8"/>
          <p:cNvSpPr>
            <a:spLocks noChangeAspect="1" noChangeArrowheads="1"/>
          </p:cNvSpPr>
          <p:nvPr/>
        </p:nvSpPr>
        <p:spPr bwMode="auto">
          <a:xfrm>
            <a:off x="21272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5124" name="AutoShape 4" descr="https://euc-powerpoint.officeapps.live.com/pods/GetClipboardImage.ashx?Id=c154541c-6bd2-4d9b-8c4f-8a4324129fb2&amp;DC=GEU8&amp;pkey=28e05d47-495c-4fda-879e-c262ec9b5740&amp;wdwaccluster=GEU8"/>
          <p:cNvSpPr>
            <a:spLocks noChangeAspect="1" noChangeArrowheads="1"/>
          </p:cNvSpPr>
          <p:nvPr/>
        </p:nvSpPr>
        <p:spPr bwMode="auto">
          <a:xfrm>
            <a:off x="21272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5126" name="AutoShape 6" descr="https://euc-powerpoint.officeapps.live.com/pods/GetClipboardImage.ashx?Id=d25e30a4-882c-4092-b9a1-5fe7045f8fe1&amp;DC=GEU8&amp;pkey=fa35f6b9-bfc7-4f66-bdb5-cd10fd01fac4&amp;wdwaccluster=GEU8"/>
          <p:cNvSpPr>
            <a:spLocks noChangeAspect="1" noChangeArrowheads="1"/>
          </p:cNvSpPr>
          <p:nvPr/>
        </p:nvSpPr>
        <p:spPr bwMode="auto">
          <a:xfrm>
            <a:off x="21272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p14="http://schemas.microsoft.com/office/powerpoint/2010/main" val="3016615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4B2D59-B805-4ADA-B4DF-2C80C8D97044}"/>
              </a:ext>
            </a:extLst>
          </p:cNvPr>
          <p:cNvSpPr>
            <a:spLocks noGrp="1"/>
          </p:cNvSpPr>
          <p:nvPr>
            <p:ph type="title"/>
          </p:nvPr>
        </p:nvSpPr>
        <p:spPr>
          <a:xfrm>
            <a:off x="685801" y="166256"/>
            <a:ext cx="10131425" cy="1267689"/>
          </a:xfrm>
        </p:spPr>
        <p:txBody>
          <a:bodyPr/>
          <a:lstStyle/>
          <a:p>
            <a:pPr algn="ctr"/>
            <a:r>
              <a:rPr lang="en-US" sz="3200" b="1" dirty="0" err="1">
                <a:solidFill>
                  <a:schemeClr val="accent2">
                    <a:lumMod val="50000"/>
                  </a:schemeClr>
                </a:solidFill>
                <a:ea typeface="+mj-lt"/>
                <a:cs typeface="+mj-lt"/>
              </a:rPr>
              <a:t>ΚριτΗρια</a:t>
            </a:r>
            <a:r>
              <a:rPr lang="en-US" sz="3200" b="1" dirty="0">
                <a:solidFill>
                  <a:schemeClr val="accent2">
                    <a:lumMod val="50000"/>
                  </a:schemeClr>
                </a:solidFill>
                <a:ea typeface="+mj-lt"/>
                <a:cs typeface="+mj-lt"/>
              </a:rPr>
              <a:t> </a:t>
            </a:r>
            <a:r>
              <a:rPr lang="en-US" sz="3200" b="1" dirty="0" err="1">
                <a:solidFill>
                  <a:schemeClr val="accent2">
                    <a:lumMod val="50000"/>
                  </a:schemeClr>
                </a:solidFill>
                <a:ea typeface="+mj-lt"/>
                <a:cs typeface="+mj-lt"/>
              </a:rPr>
              <a:t>αξιολ</a:t>
            </a:r>
            <a:r>
              <a:rPr lang="el-GR" sz="3200" b="1" dirty="0">
                <a:solidFill>
                  <a:schemeClr val="accent2">
                    <a:lumMod val="50000"/>
                  </a:schemeClr>
                </a:solidFill>
                <a:ea typeface="+mj-lt"/>
                <a:cs typeface="+mj-lt"/>
              </a:rPr>
              <a:t>Ο</a:t>
            </a:r>
            <a:r>
              <a:rPr lang="en-US" sz="3200" b="1" dirty="0" err="1">
                <a:solidFill>
                  <a:schemeClr val="accent2">
                    <a:lumMod val="50000"/>
                  </a:schemeClr>
                </a:solidFill>
                <a:ea typeface="+mj-lt"/>
                <a:cs typeface="+mj-lt"/>
              </a:rPr>
              <a:t>γηση</a:t>
            </a:r>
            <a:r>
              <a:rPr lang="el-GR" sz="3200" b="1" dirty="0">
                <a:solidFill>
                  <a:schemeClr val="accent2">
                    <a:lumMod val="50000"/>
                  </a:schemeClr>
                </a:solidFill>
                <a:ea typeface="+mj-lt"/>
                <a:cs typeface="+mj-lt"/>
              </a:rPr>
              <a:t>Σ ΤΗΣ ΕΡΓΑΣΙΑΣ ΚΛΙΝΙΚΗΣ ΑΣΚΗΣΗΣ</a:t>
            </a:r>
          </a:p>
        </p:txBody>
      </p:sp>
      <p:sp>
        <p:nvSpPr>
          <p:cNvPr id="3" name="Θέση περιεχομένου 2">
            <a:extLst>
              <a:ext uri="{FF2B5EF4-FFF2-40B4-BE49-F238E27FC236}">
                <a16:creationId xmlns:a16="http://schemas.microsoft.com/office/drawing/2014/main" id="{6A30427D-D6F0-48E2-823D-FF0E7A0AF44B}"/>
              </a:ext>
            </a:extLst>
          </p:cNvPr>
          <p:cNvSpPr>
            <a:spLocks noGrp="1"/>
          </p:cNvSpPr>
          <p:nvPr>
            <p:ph idx="1"/>
          </p:nvPr>
        </p:nvSpPr>
        <p:spPr>
          <a:xfrm>
            <a:off x="685801" y="6400300"/>
            <a:ext cx="10131425" cy="108076"/>
          </a:xfrm>
        </p:spPr>
        <p:txBody>
          <a:bodyPr>
            <a:normAutofit fontScale="25000" lnSpcReduction="20000"/>
          </a:bodyPr>
          <a:lstStyle/>
          <a:p>
            <a:pPr algn="just"/>
            <a:endParaRPr lang="el-GR" sz="2000" dirty="0">
              <a:cs typeface="Calibri" panose="020F0502020204030204"/>
            </a:endParaRPr>
          </a:p>
          <a:p>
            <a:endParaRPr lang="el-GR" dirty="0">
              <a:cs typeface="Calibri"/>
            </a:endParaRPr>
          </a:p>
        </p:txBody>
      </p:sp>
      <p:graphicFrame>
        <p:nvGraphicFramePr>
          <p:cNvPr id="5" name="Πίνακας 5">
            <a:extLst>
              <a:ext uri="{FF2B5EF4-FFF2-40B4-BE49-F238E27FC236}">
                <a16:creationId xmlns:a16="http://schemas.microsoft.com/office/drawing/2014/main" id="{D1DD659A-FFE1-4E80-8BDC-BD55D126FD92}"/>
              </a:ext>
            </a:extLst>
          </p:cNvPr>
          <p:cNvGraphicFramePr>
            <a:graphicFrameLocks noGrp="1"/>
          </p:cNvGraphicFramePr>
          <p:nvPr>
            <p:extLst>
              <p:ext uri="{D42A27DB-BD31-4B8C-83A1-F6EECF244321}">
                <p14:modId xmlns:p14="http://schemas.microsoft.com/office/powerpoint/2010/main" val="3718801752"/>
              </p:ext>
            </p:extLst>
          </p:nvPr>
        </p:nvGraphicFramePr>
        <p:xfrm>
          <a:off x="270164" y="1091048"/>
          <a:ext cx="11710553" cy="5340927"/>
        </p:xfrm>
        <a:graphic>
          <a:graphicData uri="http://schemas.openxmlformats.org/drawingml/2006/table">
            <a:tbl>
              <a:tblPr firstRow="1" bandRow="1">
                <a:tableStyleId>{284E427A-3D55-4303-BF80-6455036E1DE7}</a:tableStyleId>
              </a:tblPr>
              <a:tblGrid>
                <a:gridCol w="6968783">
                  <a:extLst>
                    <a:ext uri="{9D8B030D-6E8A-4147-A177-3AD203B41FA5}">
                      <a16:colId xmlns:a16="http://schemas.microsoft.com/office/drawing/2014/main" val="1244352739"/>
                    </a:ext>
                  </a:extLst>
                </a:gridCol>
                <a:gridCol w="4741770">
                  <a:extLst>
                    <a:ext uri="{9D8B030D-6E8A-4147-A177-3AD203B41FA5}">
                      <a16:colId xmlns:a16="http://schemas.microsoft.com/office/drawing/2014/main" val="2476793646"/>
                    </a:ext>
                  </a:extLst>
                </a:gridCol>
              </a:tblGrid>
              <a:tr h="381495">
                <a:tc>
                  <a:txBody>
                    <a:bodyPr/>
                    <a:lstStyle/>
                    <a:p>
                      <a:pPr algn="ctr"/>
                      <a:r>
                        <a:rPr lang="el-GR" dirty="0"/>
                        <a:t>ΚΡΙΤΗΡΙΟ</a:t>
                      </a:r>
                    </a:p>
                  </a:txBody>
                  <a:tcPr anchor="ctr"/>
                </a:tc>
                <a:tc>
                  <a:txBody>
                    <a:bodyPr/>
                    <a:lstStyle/>
                    <a:p>
                      <a:pPr algn="ctr"/>
                      <a:r>
                        <a:rPr lang="el-GR" dirty="0"/>
                        <a:t>ΒΑΡΥΤΗΤΑ</a:t>
                      </a:r>
                    </a:p>
                  </a:txBody>
                  <a:tcPr anchor="ctr"/>
                </a:tc>
                <a:extLst>
                  <a:ext uri="{0D108BD9-81ED-4DB2-BD59-A6C34878D82A}">
                    <a16:rowId xmlns:a16="http://schemas.microsoft.com/office/drawing/2014/main" val="1324475030"/>
                  </a:ext>
                </a:extLst>
              </a:tr>
              <a:tr h="1239858">
                <a:tc>
                  <a:txBody>
                    <a:bodyPr/>
                    <a:lstStyle/>
                    <a:p>
                      <a:pPr algn="l" rtl="0" fontAlgn="base"/>
                      <a:r>
                        <a:rPr lang="el-GR" u="none" strike="noStrike" dirty="0">
                          <a:solidFill>
                            <a:schemeClr val="accent2">
                              <a:lumMod val="50000"/>
                            </a:schemeClr>
                          </a:solidFill>
                        </a:rPr>
                        <a:t>Ορθά σχεδιασμένη αναζήτηση και παρουσίαση ευρημάτων (φάκελος υγείας ασθενή, παρατήρηση, κλινική εξέταση, συνέντευξη). </a:t>
                      </a:r>
                    </a:p>
                    <a:p>
                      <a:pPr algn="l" rtl="0" fontAlgn="base"/>
                      <a:r>
                        <a:rPr lang="el-GR" u="none" strike="noStrike" dirty="0">
                          <a:solidFill>
                            <a:schemeClr val="accent2">
                              <a:lumMod val="50000"/>
                            </a:schemeClr>
                          </a:solidFill>
                        </a:rPr>
                        <a:t>Νοσηλευτική αξιολόγηση</a:t>
                      </a:r>
                      <a:r>
                        <a:rPr lang="el-GR" dirty="0">
                          <a:solidFill>
                            <a:schemeClr val="accent2">
                              <a:lumMod val="50000"/>
                            </a:schemeClr>
                          </a:solidFill>
                        </a:rPr>
                        <a:t>​</a:t>
                      </a:r>
                      <a:endParaRPr lang="el-GR" b="0" i="0" dirty="0">
                        <a:solidFill>
                          <a:schemeClr val="accent2">
                            <a:lumMod val="50000"/>
                          </a:schemeClr>
                        </a:solidFill>
                      </a:endParaRPr>
                    </a:p>
                  </a:txBody>
                  <a:tcPr anchor="ctr"/>
                </a:tc>
                <a:tc>
                  <a:txBody>
                    <a:bodyPr/>
                    <a:lstStyle/>
                    <a:p>
                      <a:pPr algn="ctr"/>
                      <a:r>
                        <a:rPr lang="el-GR" b="1" dirty="0">
                          <a:solidFill>
                            <a:schemeClr val="accent2">
                              <a:lumMod val="50000"/>
                            </a:schemeClr>
                          </a:solidFill>
                        </a:rPr>
                        <a:t>35%</a:t>
                      </a:r>
                    </a:p>
                  </a:txBody>
                  <a:tcPr anchor="ctr"/>
                </a:tc>
                <a:extLst>
                  <a:ext uri="{0D108BD9-81ED-4DB2-BD59-A6C34878D82A}">
                    <a16:rowId xmlns:a16="http://schemas.microsoft.com/office/drawing/2014/main" val="1417131973"/>
                  </a:ext>
                </a:extLst>
              </a:tr>
              <a:tr h="1239858">
                <a:tc>
                  <a:txBody>
                    <a:bodyPr/>
                    <a:lstStyle/>
                    <a:p>
                      <a:pPr algn="l" rtl="0" fontAlgn="base"/>
                      <a:r>
                        <a:rPr lang="el-GR" u="none" strike="noStrike" dirty="0">
                          <a:solidFill>
                            <a:schemeClr val="accent2">
                              <a:lumMod val="50000"/>
                            </a:schemeClr>
                          </a:solidFill>
                        </a:rPr>
                        <a:t>Σαφήνεια στη διατύπωση των νοσηλευτικών διαγνώσεων</a:t>
                      </a:r>
                      <a:r>
                        <a:rPr lang="el-GR" dirty="0">
                          <a:solidFill>
                            <a:schemeClr val="accent2">
                              <a:lumMod val="50000"/>
                            </a:schemeClr>
                          </a:solidFill>
                        </a:rPr>
                        <a:t>​, </a:t>
                      </a:r>
                      <a:r>
                        <a:rPr lang="el-GR" sz="1800" u="none" strike="noStrike" kern="1200" dirty="0">
                          <a:solidFill>
                            <a:schemeClr val="accent2">
                              <a:lumMod val="50000"/>
                            </a:schemeClr>
                          </a:solidFill>
                        </a:rPr>
                        <a:t>εκβάσεων και παρεμβάσεων. </a:t>
                      </a:r>
                    </a:p>
                    <a:p>
                      <a:pPr algn="l" rtl="0" fontAlgn="base"/>
                      <a:r>
                        <a:rPr lang="el-GR" sz="1800" u="none" strike="noStrike" kern="1200" dirty="0">
                          <a:solidFill>
                            <a:schemeClr val="accent2">
                              <a:lumMod val="50000"/>
                            </a:schemeClr>
                          </a:solidFill>
                        </a:rPr>
                        <a:t>Τ</a:t>
                      </a:r>
                      <a:r>
                        <a:rPr lang="el-GR" u="none" strike="noStrike" dirty="0">
                          <a:solidFill>
                            <a:schemeClr val="accent2">
                              <a:lumMod val="50000"/>
                            </a:schemeClr>
                          </a:solidFill>
                        </a:rPr>
                        <a:t>εκμηρίωση </a:t>
                      </a:r>
                      <a:endParaRPr lang="el-GR" sz="1800" u="none" strike="noStrike" kern="1200" dirty="0">
                        <a:solidFill>
                          <a:schemeClr val="accent2">
                            <a:lumMod val="50000"/>
                          </a:schemeClr>
                        </a:solidFill>
                      </a:endParaRPr>
                    </a:p>
                    <a:p>
                      <a:pPr algn="l" rtl="0" fontAlgn="base"/>
                      <a:r>
                        <a:rPr lang="el-GR" dirty="0">
                          <a:solidFill>
                            <a:schemeClr val="accent2">
                              <a:lumMod val="50000"/>
                            </a:schemeClr>
                          </a:solidFill>
                        </a:rPr>
                        <a:t>​</a:t>
                      </a:r>
                      <a:endParaRPr lang="el-GR" b="0" i="0" dirty="0">
                        <a:solidFill>
                          <a:schemeClr val="accent2">
                            <a:lumMod val="50000"/>
                          </a:schemeClr>
                        </a:solidFill>
                      </a:endParaRPr>
                    </a:p>
                  </a:txBody>
                  <a:tcPr anchor="ctr"/>
                </a:tc>
                <a:tc>
                  <a:txBody>
                    <a:bodyPr/>
                    <a:lstStyle/>
                    <a:p>
                      <a:pPr lvl="0" algn="ctr">
                        <a:buNone/>
                      </a:pPr>
                      <a:r>
                        <a:rPr lang="el-GR" sz="1800" b="1" u="none" strike="noStrike" noProof="0" dirty="0">
                          <a:solidFill>
                            <a:schemeClr val="accent2">
                              <a:lumMod val="50000"/>
                            </a:schemeClr>
                          </a:solidFill>
                        </a:rPr>
                        <a:t>35%</a:t>
                      </a:r>
                      <a:endParaRPr lang="el-GR" b="1" dirty="0">
                        <a:solidFill>
                          <a:schemeClr val="accent2">
                            <a:lumMod val="50000"/>
                          </a:schemeClr>
                        </a:solidFill>
                      </a:endParaRPr>
                    </a:p>
                  </a:txBody>
                  <a:tcPr anchor="ctr"/>
                </a:tc>
                <a:extLst>
                  <a:ext uri="{0D108BD9-81ED-4DB2-BD59-A6C34878D82A}">
                    <a16:rowId xmlns:a16="http://schemas.microsoft.com/office/drawing/2014/main" val="711387925"/>
                  </a:ext>
                </a:extLst>
              </a:tr>
              <a:tr h="1239858">
                <a:tc>
                  <a:txBody>
                    <a:bodyPr/>
                    <a:lstStyle/>
                    <a:p>
                      <a:pPr algn="l" rtl="0" fontAlgn="base"/>
                      <a:r>
                        <a:rPr lang="el-GR" u="none" strike="noStrike" dirty="0">
                          <a:solidFill>
                            <a:schemeClr val="accent2">
                              <a:lumMod val="50000"/>
                            </a:schemeClr>
                          </a:solidFill>
                        </a:rPr>
                        <a:t>Επιστημονική γραφή. </a:t>
                      </a:r>
                    </a:p>
                    <a:p>
                      <a:pPr algn="l" rtl="0" fontAlgn="base"/>
                      <a:r>
                        <a:rPr lang="el-GR" u="none" strike="noStrike" dirty="0">
                          <a:solidFill>
                            <a:schemeClr val="accent2">
                              <a:lumMod val="50000"/>
                            </a:schemeClr>
                          </a:solidFill>
                        </a:rPr>
                        <a:t>Δυνατότητα  επικοινωνίας των πληροφοριών με σαφήνεια και ακρίβεια</a:t>
                      </a:r>
                      <a:r>
                        <a:rPr lang="el-GR" dirty="0">
                          <a:solidFill>
                            <a:schemeClr val="accent2">
                              <a:lumMod val="50000"/>
                            </a:schemeClr>
                          </a:solidFill>
                        </a:rPr>
                        <a:t>​</a:t>
                      </a:r>
                    </a:p>
                    <a:p>
                      <a:pPr algn="l" rtl="0" fontAlgn="base"/>
                      <a:r>
                        <a:rPr lang="el-GR" dirty="0">
                          <a:solidFill>
                            <a:schemeClr val="accent2">
                              <a:lumMod val="50000"/>
                            </a:schemeClr>
                          </a:solidFill>
                        </a:rPr>
                        <a:t>​</a:t>
                      </a:r>
                      <a:endParaRPr lang="el-GR" b="0" i="0" dirty="0">
                        <a:solidFill>
                          <a:schemeClr val="accent2">
                            <a:lumMod val="50000"/>
                          </a:schemeClr>
                        </a:solidFill>
                      </a:endParaRPr>
                    </a:p>
                  </a:txBody>
                  <a:tcPr anchor="ctr"/>
                </a:tc>
                <a:tc>
                  <a:txBody>
                    <a:bodyPr/>
                    <a:lstStyle/>
                    <a:p>
                      <a:pPr lvl="0" algn="ctr">
                        <a:buNone/>
                      </a:pPr>
                      <a:r>
                        <a:rPr lang="el-GR" sz="1800" b="1" u="none" strike="noStrike" noProof="0" dirty="0">
                          <a:solidFill>
                            <a:schemeClr val="accent2">
                              <a:lumMod val="50000"/>
                            </a:schemeClr>
                          </a:solidFill>
                        </a:rPr>
                        <a:t>25%</a:t>
                      </a:r>
                      <a:endParaRPr lang="el-GR" b="1" dirty="0">
                        <a:solidFill>
                          <a:schemeClr val="accent2">
                            <a:lumMod val="50000"/>
                          </a:schemeClr>
                        </a:solidFill>
                      </a:endParaRPr>
                    </a:p>
                  </a:txBody>
                  <a:tcPr anchor="ctr"/>
                </a:tc>
                <a:extLst>
                  <a:ext uri="{0D108BD9-81ED-4DB2-BD59-A6C34878D82A}">
                    <a16:rowId xmlns:a16="http://schemas.microsoft.com/office/drawing/2014/main" val="2092036066"/>
                  </a:ext>
                </a:extLst>
              </a:tr>
              <a:tr h="1239858">
                <a:tc>
                  <a:txBody>
                    <a:bodyPr/>
                    <a:lstStyle/>
                    <a:p>
                      <a:pPr algn="l" rtl="0" fontAlgn="base"/>
                      <a:r>
                        <a:rPr lang="el-GR" u="none" strike="noStrike" dirty="0">
                          <a:solidFill>
                            <a:schemeClr val="accent2">
                              <a:lumMod val="50000"/>
                            </a:schemeClr>
                          </a:solidFill>
                        </a:rPr>
                        <a:t>Δομή εργασίας (οργάνωση και παρουσίαση του υλικού), επιμέλεια και εμφάνιση κειμένου. </a:t>
                      </a:r>
                    </a:p>
                    <a:p>
                      <a:pPr algn="l" rtl="0" fontAlgn="base"/>
                      <a:r>
                        <a:rPr lang="el-GR" u="none" strike="noStrike" dirty="0">
                          <a:solidFill>
                            <a:schemeClr val="accent2">
                              <a:lumMod val="50000"/>
                            </a:schemeClr>
                          </a:solidFill>
                        </a:rPr>
                        <a:t>Βιβλιογραφικές παραπομπές</a:t>
                      </a:r>
                      <a:r>
                        <a:rPr lang="el-GR" dirty="0">
                          <a:solidFill>
                            <a:schemeClr val="accent2">
                              <a:lumMod val="50000"/>
                            </a:schemeClr>
                          </a:solidFill>
                        </a:rPr>
                        <a:t>​</a:t>
                      </a:r>
                    </a:p>
                    <a:p>
                      <a:pPr algn="l" rtl="0" fontAlgn="base"/>
                      <a:endParaRPr lang="el-GR" b="0" i="0" dirty="0">
                        <a:solidFill>
                          <a:schemeClr val="accent2">
                            <a:lumMod val="50000"/>
                          </a:schemeClr>
                        </a:solidFill>
                      </a:endParaRPr>
                    </a:p>
                  </a:txBody>
                  <a:tcPr anchor="ctr"/>
                </a:tc>
                <a:tc>
                  <a:txBody>
                    <a:bodyPr/>
                    <a:lstStyle/>
                    <a:p>
                      <a:pPr lvl="0" algn="ctr">
                        <a:buNone/>
                      </a:pPr>
                      <a:r>
                        <a:rPr lang="el-GR" sz="1800" b="1" u="none" strike="noStrike" noProof="0" dirty="0">
                          <a:solidFill>
                            <a:schemeClr val="accent2">
                              <a:lumMod val="50000"/>
                            </a:schemeClr>
                          </a:solidFill>
                        </a:rPr>
                        <a:t>5%</a:t>
                      </a:r>
                      <a:endParaRPr lang="el-GR" b="1" dirty="0">
                        <a:solidFill>
                          <a:schemeClr val="accent2">
                            <a:lumMod val="50000"/>
                          </a:schemeClr>
                        </a:solidFill>
                      </a:endParaRPr>
                    </a:p>
                  </a:txBody>
                  <a:tcPr anchor="ctr"/>
                </a:tc>
                <a:extLst>
                  <a:ext uri="{0D108BD9-81ED-4DB2-BD59-A6C34878D82A}">
                    <a16:rowId xmlns:a16="http://schemas.microsoft.com/office/drawing/2014/main" val="3206919836"/>
                  </a:ext>
                </a:extLst>
              </a:tr>
            </a:tbl>
          </a:graphicData>
        </a:graphic>
      </p:graphicFrame>
    </p:spTree>
    <p:extLst>
      <p:ext uri="{BB962C8B-B14F-4D97-AF65-F5344CB8AC3E}">
        <p14:creationId xmlns:p14="http://schemas.microsoft.com/office/powerpoint/2010/main" val="3233767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A289A7-D9C2-4F58-A6F9-59D66D8411B5}"/>
              </a:ext>
            </a:extLst>
          </p:cNvPr>
          <p:cNvSpPr>
            <a:spLocks noGrp="1"/>
          </p:cNvSpPr>
          <p:nvPr>
            <p:ph type="title"/>
          </p:nvPr>
        </p:nvSpPr>
        <p:spPr/>
        <p:txBody>
          <a:bodyPr/>
          <a:lstStyle/>
          <a:p>
            <a:r>
              <a:rPr lang="el-GR" b="1" dirty="0" err="1">
                <a:solidFill>
                  <a:schemeClr val="accent1">
                    <a:lumMod val="40000"/>
                    <a:lumOff val="60000"/>
                  </a:schemeClr>
                </a:solidFill>
                <a:cs typeface="Calibri Light"/>
              </a:rPr>
              <a:t>Στοιχεια</a:t>
            </a:r>
            <a:r>
              <a:rPr lang="el-GR" b="1" dirty="0">
                <a:solidFill>
                  <a:schemeClr val="accent1">
                    <a:lumMod val="40000"/>
                    <a:lumOff val="60000"/>
                  </a:schemeClr>
                </a:solidFill>
                <a:cs typeface="Calibri Light"/>
              </a:rPr>
              <a:t> </a:t>
            </a:r>
            <a:r>
              <a:rPr lang="el-GR" b="1" dirty="0" err="1">
                <a:solidFill>
                  <a:schemeClr val="accent1">
                    <a:lumMod val="40000"/>
                    <a:lumOff val="60000"/>
                  </a:schemeClr>
                </a:solidFill>
                <a:cs typeface="Calibri Light"/>
              </a:rPr>
              <a:t>μορφοποιησησ</a:t>
            </a:r>
            <a:r>
              <a:rPr lang="el-GR" b="1" dirty="0">
                <a:solidFill>
                  <a:schemeClr val="accent1">
                    <a:lumMod val="40000"/>
                    <a:lumOff val="60000"/>
                  </a:schemeClr>
                </a:solidFill>
                <a:cs typeface="Calibri Light"/>
              </a:rPr>
              <a:t> - ΠΑΡΑΔΟΣΗ </a:t>
            </a:r>
            <a:r>
              <a:rPr lang="el-GR" b="1" dirty="0" err="1">
                <a:solidFill>
                  <a:schemeClr val="accent1">
                    <a:lumMod val="40000"/>
                    <a:lumOff val="60000"/>
                  </a:schemeClr>
                </a:solidFill>
                <a:cs typeface="Calibri Light"/>
              </a:rPr>
              <a:t>εργασιασ</a:t>
            </a:r>
            <a:endParaRPr lang="el-GR" b="1" dirty="0">
              <a:solidFill>
                <a:schemeClr val="accent1">
                  <a:lumMod val="40000"/>
                  <a:lumOff val="60000"/>
                </a:schemeClr>
              </a:solidFill>
              <a:cs typeface="Calibri Light"/>
            </a:endParaRPr>
          </a:p>
        </p:txBody>
      </p:sp>
      <p:sp>
        <p:nvSpPr>
          <p:cNvPr id="3" name="Θέση περιεχομένου 2">
            <a:extLst>
              <a:ext uri="{FF2B5EF4-FFF2-40B4-BE49-F238E27FC236}">
                <a16:creationId xmlns:a16="http://schemas.microsoft.com/office/drawing/2014/main" id="{00609F16-AB54-4EB6-BF81-ECB7F8313390}"/>
              </a:ext>
            </a:extLst>
          </p:cNvPr>
          <p:cNvSpPr>
            <a:spLocks noGrp="1"/>
          </p:cNvSpPr>
          <p:nvPr>
            <p:ph idx="1"/>
          </p:nvPr>
        </p:nvSpPr>
        <p:spPr>
          <a:xfrm>
            <a:off x="685801" y="1881964"/>
            <a:ext cx="10131425" cy="4738472"/>
          </a:xfrm>
        </p:spPr>
        <p:txBody>
          <a:bodyPr>
            <a:normAutofit/>
          </a:bodyPr>
          <a:lstStyle/>
          <a:p>
            <a:pPr fontAlgn="base"/>
            <a:r>
              <a:rPr lang="el-GR" sz="2000" dirty="0"/>
              <a:t>Η εργασία θα πρέπει να είναι  δακτυλογραφημένη με γραμματοσειρά TIMES NEW ROMAN, μεγέθους 12 γραμμών και διάστιχο 1.5.  ​</a:t>
            </a:r>
          </a:p>
          <a:p>
            <a:pPr fontAlgn="base"/>
            <a:r>
              <a:rPr lang="el-GR" sz="2000" dirty="0"/>
              <a:t>Πλήρης στοίχιση κειμένου.</a:t>
            </a:r>
          </a:p>
          <a:p>
            <a:pPr fontAlgn="base"/>
            <a:r>
              <a:rPr lang="el-GR" sz="2000" dirty="0"/>
              <a:t>Η αρίθμηση των σελίδων θα πρέπει να εμφανίζεται στην κάτω δεξιά γωνία της σελίδας.​</a:t>
            </a:r>
          </a:p>
          <a:p>
            <a:pPr fontAlgn="base"/>
            <a:r>
              <a:rPr lang="el-GR" sz="2000" dirty="0"/>
              <a:t>Η εργασία θα αναρτάται στην ηλεκτρονική τάξη στο πεδίο «Εργασίες» (Επιλογές Μαθήματος στο e-</a:t>
            </a:r>
            <a:r>
              <a:rPr lang="el-GR" sz="2000" dirty="0" err="1"/>
              <a:t>class</a:t>
            </a:r>
            <a:r>
              <a:rPr lang="el-GR" sz="2000" dirty="0"/>
              <a:t>) </a:t>
            </a:r>
            <a:r>
              <a:rPr lang="el-GR" sz="2000" u="sng" dirty="0"/>
              <a:t>σε αρχείο </a:t>
            </a:r>
            <a:r>
              <a:rPr lang="en-US" sz="2000" u="sng" dirty="0" err="1"/>
              <a:t>pdf</a:t>
            </a:r>
            <a:r>
              <a:rPr lang="en-US" sz="2000" dirty="0"/>
              <a:t> </a:t>
            </a:r>
            <a:r>
              <a:rPr lang="el-GR" sz="2000" dirty="0"/>
              <a:t>και όνομα αρχείου το ΕΠΙΘΕΤΟ του/των συγγραφέα/συγγραφέων. ​</a:t>
            </a:r>
          </a:p>
          <a:p>
            <a:pPr fontAlgn="base"/>
            <a:r>
              <a:rPr lang="el-GR" sz="2000" dirty="0"/>
              <a:t>Καταληκτική ημερομηνία ανάρτησης της εργασίας είναι η ημερομηνία εξέτασης του μαθήματος σύμφωνα με το πρόγραμμα της εξεταστικής περιόδου του εαρινού εξαμήνου 2025/26. ​</a:t>
            </a:r>
          </a:p>
        </p:txBody>
      </p:sp>
    </p:spTree>
    <p:extLst>
      <p:ext uri="{BB962C8B-B14F-4D97-AF65-F5344CB8AC3E}">
        <p14:creationId xmlns:p14="http://schemas.microsoft.com/office/powerpoint/2010/main" val="1570486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5C8142-174D-4FA4-A45F-E7EA7387D7AC}"/>
              </a:ext>
            </a:extLst>
          </p:cNvPr>
          <p:cNvSpPr>
            <a:spLocks noGrp="1"/>
          </p:cNvSpPr>
          <p:nvPr>
            <p:ph type="title"/>
          </p:nvPr>
        </p:nvSpPr>
        <p:spPr/>
        <p:txBody>
          <a:bodyPr/>
          <a:lstStyle/>
          <a:p>
            <a:r>
              <a:rPr lang="el-GR" b="1" dirty="0" err="1">
                <a:solidFill>
                  <a:schemeClr val="accent1">
                    <a:lumMod val="40000"/>
                    <a:lumOff val="60000"/>
                  </a:schemeClr>
                </a:solidFill>
                <a:ea typeface="+mj-lt"/>
                <a:cs typeface="+mj-lt"/>
              </a:rPr>
              <a:t>ΣυνιστΩμενη</a:t>
            </a:r>
            <a:r>
              <a:rPr lang="el-GR" b="1" dirty="0">
                <a:solidFill>
                  <a:schemeClr val="accent1">
                    <a:lumMod val="40000"/>
                    <a:lumOff val="60000"/>
                  </a:schemeClr>
                </a:solidFill>
                <a:ea typeface="+mj-lt"/>
                <a:cs typeface="+mj-lt"/>
              </a:rPr>
              <a:t> Βιβλιογραφία</a:t>
            </a:r>
          </a:p>
        </p:txBody>
      </p:sp>
      <p:sp>
        <p:nvSpPr>
          <p:cNvPr id="3" name="Θέση περιεχομένου 2">
            <a:extLst>
              <a:ext uri="{FF2B5EF4-FFF2-40B4-BE49-F238E27FC236}">
                <a16:creationId xmlns:a16="http://schemas.microsoft.com/office/drawing/2014/main" id="{AE4C6925-00D0-43DF-9087-6C1CF8D2A0A1}"/>
              </a:ext>
            </a:extLst>
          </p:cNvPr>
          <p:cNvSpPr>
            <a:spLocks noGrp="1"/>
          </p:cNvSpPr>
          <p:nvPr>
            <p:ph idx="1"/>
          </p:nvPr>
        </p:nvSpPr>
        <p:spPr/>
        <p:txBody>
          <a:bodyPr>
            <a:normAutofit fontScale="92500"/>
          </a:bodyPr>
          <a:lstStyle/>
          <a:p>
            <a:endParaRPr lang="el-GR" sz="2400" dirty="0"/>
          </a:p>
          <a:p>
            <a:r>
              <a:rPr lang="el-GR" sz="2400" dirty="0"/>
              <a:t>Βιβλίο [122078783]: </a:t>
            </a:r>
            <a:r>
              <a:rPr lang="en-US" sz="2400" dirty="0" err="1"/>
              <a:t>Timby's</a:t>
            </a:r>
            <a:r>
              <a:rPr lang="en-US" sz="2400" dirty="0"/>
              <a:t> </a:t>
            </a:r>
            <a:r>
              <a:rPr lang="el-GR" sz="2400" dirty="0"/>
              <a:t>ΠΑΘΟΛΟΓΙΚΗ - ΧΕΙΡΟΥΡΓΙΚΗ ΝΟΣΗΛΕΥΤΙΚΗ, </a:t>
            </a:r>
            <a:r>
              <a:rPr lang="en-US" sz="2400" dirty="0"/>
              <a:t>LORETTA DONNELLY-MORENO, MOSELEY BRIGITTE </a:t>
            </a:r>
            <a:r>
              <a:rPr lang="el-GR" sz="2400" dirty="0"/>
              <a:t>Λεπτομέρειες</a:t>
            </a:r>
          </a:p>
          <a:p>
            <a:r>
              <a:rPr lang="el-GR" sz="2400" dirty="0"/>
              <a:t>Βιβλίο [122083674]: Παθολογική-Χειρουργική Νοσηλευτική Κριτική Σκέψη κατά τη Φροντίδα του Ασθενούς, Τόμος Β', </a:t>
            </a:r>
            <a:r>
              <a:rPr lang="en-US" sz="2400" dirty="0" err="1"/>
              <a:t>Lemone</a:t>
            </a:r>
            <a:r>
              <a:rPr lang="en-US" sz="2400" dirty="0"/>
              <a:t>, Burke, </a:t>
            </a:r>
            <a:r>
              <a:rPr lang="en-US" sz="2400" dirty="0" err="1"/>
              <a:t>Bauldoff</a:t>
            </a:r>
            <a:r>
              <a:rPr lang="en-US" sz="2400" dirty="0"/>
              <a:t> </a:t>
            </a:r>
            <a:r>
              <a:rPr lang="el-GR" sz="2400" dirty="0"/>
              <a:t>Λεπτομέρειες</a:t>
            </a:r>
          </a:p>
          <a:p>
            <a:r>
              <a:rPr lang="el-GR" sz="2400" dirty="0"/>
              <a:t>Βιβλίο [13256847]: Παθολογική χειρουργική νοσηλευτική τόμος 2, </a:t>
            </a:r>
            <a:r>
              <a:rPr lang="en-US" sz="2400" dirty="0" err="1"/>
              <a:t>Dewit</a:t>
            </a:r>
            <a:r>
              <a:rPr lang="en-US" sz="2400" dirty="0"/>
              <a:t> Susan C. </a:t>
            </a:r>
            <a:r>
              <a:rPr lang="el-GR" sz="2400"/>
              <a:t>Λεπτομέρειες</a:t>
            </a:r>
          </a:p>
          <a:p>
            <a:r>
              <a:rPr lang="el-GR" sz="2400"/>
              <a:t>Προτεινόμενη </a:t>
            </a:r>
            <a:r>
              <a:rPr lang="el-GR" sz="2400" dirty="0"/>
              <a:t>αρθρογραφία και ηλεκτρονικές διευθύνσεις συναφείς με τις θεματικές ενότητες του Μαθήματος</a:t>
            </a:r>
            <a:endParaRPr lang="el-GR" sz="2400" dirty="0">
              <a:cs typeface="Calibri"/>
            </a:endParaRPr>
          </a:p>
        </p:txBody>
      </p:sp>
    </p:spTree>
    <p:extLst>
      <p:ext uri="{BB962C8B-B14F-4D97-AF65-F5344CB8AC3E}">
        <p14:creationId xmlns:p14="http://schemas.microsoft.com/office/powerpoint/2010/main" val="4064239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2583713" y="2265218"/>
            <a:ext cx="7644808" cy="769441"/>
          </a:xfrm>
          <a:prstGeom prst="rect">
            <a:avLst/>
          </a:prstGeom>
          <a:noFill/>
        </p:spPr>
        <p:txBody>
          <a:bodyPr wrap="square" rtlCol="0">
            <a:spAutoFit/>
          </a:bodyPr>
          <a:lstStyle/>
          <a:p>
            <a:pPr algn="ctr"/>
            <a:r>
              <a:rPr lang="el-GR" sz="4400" dirty="0"/>
              <a:t>ΚΑΛΟ ΑΚΑΔΗΜΑΪΚΟ ΕΞΑΜΗΝΟ!</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6075F2-3CAD-46C3-AE1F-CAE99AEB1A6B}"/>
              </a:ext>
            </a:extLst>
          </p:cNvPr>
          <p:cNvSpPr>
            <a:spLocks noGrp="1"/>
          </p:cNvSpPr>
          <p:nvPr>
            <p:ph type="title"/>
          </p:nvPr>
        </p:nvSpPr>
        <p:spPr/>
        <p:txBody>
          <a:bodyPr/>
          <a:lstStyle/>
          <a:p>
            <a:r>
              <a:rPr lang="el-GR" b="1" dirty="0">
                <a:solidFill>
                  <a:schemeClr val="accent1">
                    <a:lumMod val="40000"/>
                    <a:lumOff val="60000"/>
                  </a:schemeClr>
                </a:solidFill>
                <a:cs typeface="Calibri Light"/>
              </a:rPr>
              <a:t>ΣΤΟΙΧΕΙΑ ΜΑΘΗΜΑΤΟΣ</a:t>
            </a:r>
          </a:p>
        </p:txBody>
      </p:sp>
      <p:sp>
        <p:nvSpPr>
          <p:cNvPr id="3" name="Θέση περιεχομένου 2">
            <a:extLst>
              <a:ext uri="{FF2B5EF4-FFF2-40B4-BE49-F238E27FC236}">
                <a16:creationId xmlns:a16="http://schemas.microsoft.com/office/drawing/2014/main" id="{C999F216-EA62-4F7D-99FF-0AFAB1A07ADE}"/>
              </a:ext>
            </a:extLst>
          </p:cNvPr>
          <p:cNvSpPr>
            <a:spLocks noGrp="1"/>
          </p:cNvSpPr>
          <p:nvPr>
            <p:ph idx="1"/>
          </p:nvPr>
        </p:nvSpPr>
        <p:spPr/>
        <p:txBody>
          <a:bodyPr/>
          <a:lstStyle/>
          <a:p>
            <a:r>
              <a:rPr lang="el-GR" sz="2000" dirty="0">
                <a:ea typeface="+mn-lt"/>
                <a:cs typeface="+mn-lt"/>
              </a:rPr>
              <a:t>ΕΠΙΠΕΔΟ ΣΠΟΥΔΩΝ: Προπτυχιακό</a:t>
            </a:r>
            <a:endParaRPr lang="el-GR" sz="2000" dirty="0">
              <a:cs typeface="Calibri"/>
            </a:endParaRPr>
          </a:p>
          <a:p>
            <a:r>
              <a:rPr lang="el-GR" sz="2000" dirty="0">
                <a:cs typeface="Calibri"/>
              </a:rPr>
              <a:t>Υποχρεωτικό, 6</a:t>
            </a:r>
            <a:r>
              <a:rPr lang="el-GR" sz="2000" baseline="30000" dirty="0">
                <a:cs typeface="Calibri"/>
              </a:rPr>
              <a:t>ο</a:t>
            </a:r>
            <a:r>
              <a:rPr lang="el-GR" sz="2000" dirty="0">
                <a:cs typeface="Calibri"/>
              </a:rPr>
              <a:t> εξάμηνο σπουδών</a:t>
            </a:r>
          </a:p>
          <a:p>
            <a:r>
              <a:rPr lang="el-GR" sz="2000" dirty="0">
                <a:cs typeface="Calibri"/>
              </a:rPr>
              <a:t>Κωδικός μαθήματος </a:t>
            </a:r>
            <a:r>
              <a:rPr lang="el-GR" sz="2000" dirty="0"/>
              <a:t>ΥΠ16633 </a:t>
            </a:r>
            <a:r>
              <a:rPr lang="el-GR" sz="2000" dirty="0">
                <a:ea typeface="+mn-lt"/>
                <a:cs typeface="+mn-lt"/>
              </a:rPr>
              <a:t> </a:t>
            </a:r>
          </a:p>
          <a:p>
            <a:r>
              <a:rPr lang="el-GR" sz="2000" dirty="0">
                <a:ea typeface="+mn-lt"/>
                <a:cs typeface="+mn-lt"/>
              </a:rPr>
              <a:t>3 ώρες Διαλέξεις και 3 ώρες Κλινική Άσκηση/ εβδομάδα</a:t>
            </a:r>
          </a:p>
          <a:p>
            <a:r>
              <a:rPr lang="el-GR" sz="2000" dirty="0">
                <a:ea typeface="+mn-lt"/>
                <a:cs typeface="+mn-lt"/>
              </a:rPr>
              <a:t>ΠΙΣΤΩΤΙΚΕΣ ΜΟΝΑΔΕΣ: 7 ECTS</a:t>
            </a:r>
            <a:endParaRPr lang="el-GR" sz="2000" dirty="0">
              <a:cs typeface="Calibri"/>
            </a:endParaRPr>
          </a:p>
          <a:p>
            <a:r>
              <a:rPr lang="el-GR" sz="2000" dirty="0">
                <a:ea typeface="+mn-lt"/>
                <a:cs typeface="+mn-lt"/>
              </a:rPr>
              <a:t>ΗΛΕΚΤΡΟΝΙΚΗ ΣΕΛΙΔΑ ΜΑΘΗΜΑΤΟΣ (URL): </a:t>
            </a:r>
            <a:r>
              <a:rPr lang="en-US" sz="2000" dirty="0">
                <a:ea typeface="+mn-lt"/>
                <a:cs typeface="+mn-lt"/>
              </a:rPr>
              <a:t>https://eclass.uop.gr/courses/837/</a:t>
            </a:r>
            <a:r>
              <a:rPr lang="el-GR" sz="2000" dirty="0">
                <a:ea typeface="+mn-lt"/>
                <a:cs typeface="+mn-lt"/>
              </a:rPr>
              <a:t> </a:t>
            </a:r>
          </a:p>
          <a:p>
            <a:endParaRPr lang="el-GR" sz="2000" dirty="0">
              <a:cs typeface="Calibri"/>
            </a:endParaRPr>
          </a:p>
          <a:p>
            <a:endParaRPr lang="el-GR" dirty="0">
              <a:cs typeface="Calibri"/>
            </a:endParaRPr>
          </a:p>
        </p:txBody>
      </p:sp>
    </p:spTree>
    <p:extLst>
      <p:ext uri="{BB962C8B-B14F-4D97-AF65-F5344CB8AC3E}">
        <p14:creationId xmlns:p14="http://schemas.microsoft.com/office/powerpoint/2010/main" val="2662693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504C30-B06F-4913-8EB0-610EBDF6D9CE}"/>
              </a:ext>
            </a:extLst>
          </p:cNvPr>
          <p:cNvSpPr>
            <a:spLocks noGrp="1"/>
          </p:cNvSpPr>
          <p:nvPr>
            <p:ph type="title"/>
          </p:nvPr>
        </p:nvSpPr>
        <p:spPr/>
        <p:txBody>
          <a:bodyPr/>
          <a:lstStyle/>
          <a:p>
            <a:r>
              <a:rPr lang="el-GR" b="1" dirty="0">
                <a:solidFill>
                  <a:schemeClr val="accent1">
                    <a:lumMod val="40000"/>
                    <a:lumOff val="60000"/>
                  </a:schemeClr>
                </a:solidFill>
                <a:cs typeface="Calibri Light"/>
              </a:rPr>
              <a:t>ΣΤΟΙΧΕΙΑ ΔΙΔΑΣΚΟΝΤΑ</a:t>
            </a:r>
          </a:p>
        </p:txBody>
      </p:sp>
      <p:sp>
        <p:nvSpPr>
          <p:cNvPr id="3" name="Θέση περιεχομένου 2">
            <a:extLst>
              <a:ext uri="{FF2B5EF4-FFF2-40B4-BE49-F238E27FC236}">
                <a16:creationId xmlns:a16="http://schemas.microsoft.com/office/drawing/2014/main" id="{4F56A834-9E9E-44C9-B04B-0E5ECCACD5E7}"/>
              </a:ext>
            </a:extLst>
          </p:cNvPr>
          <p:cNvSpPr>
            <a:spLocks noGrp="1"/>
          </p:cNvSpPr>
          <p:nvPr>
            <p:ph idx="1"/>
          </p:nvPr>
        </p:nvSpPr>
        <p:spPr/>
        <p:txBody>
          <a:bodyPr/>
          <a:lstStyle/>
          <a:p>
            <a:r>
              <a:rPr lang="el-GR" sz="2000" dirty="0">
                <a:cs typeface="Calibri"/>
              </a:rPr>
              <a:t>Πέτρος Κολοβός, Νοσηλευτής ΠΕ, </a:t>
            </a:r>
            <a:r>
              <a:rPr lang="el-GR" sz="2000" dirty="0" err="1">
                <a:cs typeface="Calibri"/>
              </a:rPr>
              <a:t>MSc</a:t>
            </a:r>
            <a:r>
              <a:rPr lang="el-GR" sz="2000" dirty="0">
                <a:cs typeface="Calibri"/>
              </a:rPr>
              <a:t>, </a:t>
            </a:r>
            <a:r>
              <a:rPr lang="el-GR" sz="2000" dirty="0" err="1">
                <a:cs typeface="Calibri"/>
              </a:rPr>
              <a:t>PhD</a:t>
            </a:r>
            <a:endParaRPr lang="el-GR" sz="2000" dirty="0">
              <a:cs typeface="Calibri"/>
            </a:endParaRPr>
          </a:p>
          <a:p>
            <a:r>
              <a:rPr lang="el-GR" sz="2000" dirty="0">
                <a:cs typeface="Calibri"/>
              </a:rPr>
              <a:t>Αναπληρωτής Καθηγητής</a:t>
            </a:r>
          </a:p>
          <a:p>
            <a:r>
              <a:rPr lang="el-GR" sz="2000" dirty="0">
                <a:cs typeface="Calibri"/>
              </a:rPr>
              <a:t>Εργαστήριο Νοσηλευτικής Έρευνας και Φροντίδας</a:t>
            </a:r>
          </a:p>
          <a:p>
            <a:r>
              <a:rPr lang="el-GR" sz="2000" dirty="0">
                <a:cs typeface="Calibri"/>
              </a:rPr>
              <a:t>Τμήμα Νοσηλευτικής, Σχολή Επιστημών Υγείας, Πανεπιστήμιο Πελοποννήσου</a:t>
            </a:r>
          </a:p>
          <a:p>
            <a:r>
              <a:rPr lang="el-GR" sz="2000" dirty="0">
                <a:cs typeface="Calibri"/>
              </a:rPr>
              <a:t>Επικοινωνία: </a:t>
            </a:r>
            <a:r>
              <a:rPr lang="el-GR" sz="2000" dirty="0" err="1">
                <a:cs typeface="Calibri"/>
                <a:hlinkClick r:id="rId2"/>
              </a:rPr>
              <a:t>pkolovos</a:t>
            </a:r>
            <a:r>
              <a:rPr lang="el-GR" sz="2000" dirty="0">
                <a:cs typeface="Calibri"/>
                <a:hlinkClick r:id="rId2"/>
              </a:rPr>
              <a:t>@</a:t>
            </a:r>
            <a:r>
              <a:rPr lang="en-US" sz="2000" dirty="0">
                <a:cs typeface="Calibri"/>
                <a:hlinkClick r:id="rId2"/>
              </a:rPr>
              <a:t>go.</a:t>
            </a:r>
            <a:r>
              <a:rPr lang="el-GR" sz="2000" dirty="0" err="1">
                <a:cs typeface="Calibri"/>
                <a:hlinkClick r:id="rId2"/>
              </a:rPr>
              <a:t>uop.gr</a:t>
            </a:r>
            <a:r>
              <a:rPr lang="el-GR" sz="2000" dirty="0">
                <a:cs typeface="Calibri"/>
              </a:rPr>
              <a:t> </a:t>
            </a:r>
          </a:p>
          <a:p>
            <a:endParaRPr lang="el-GR" sz="2000" dirty="0">
              <a:cs typeface="Calibri"/>
            </a:endParaRPr>
          </a:p>
          <a:p>
            <a:endParaRPr lang="el-GR" dirty="0">
              <a:cs typeface="Calibri"/>
            </a:endParaRPr>
          </a:p>
        </p:txBody>
      </p:sp>
    </p:spTree>
    <p:extLst>
      <p:ext uri="{BB962C8B-B14F-4D97-AF65-F5344CB8AC3E}">
        <p14:creationId xmlns:p14="http://schemas.microsoft.com/office/powerpoint/2010/main" val="2693209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F4551D-6DBF-4902-B97A-9CA0DD6ADD00}"/>
              </a:ext>
            </a:extLst>
          </p:cNvPr>
          <p:cNvSpPr>
            <a:spLocks noGrp="1"/>
          </p:cNvSpPr>
          <p:nvPr>
            <p:ph type="title"/>
          </p:nvPr>
        </p:nvSpPr>
        <p:spPr/>
        <p:txBody>
          <a:bodyPr/>
          <a:lstStyle/>
          <a:p>
            <a:r>
              <a:rPr lang="el-GR" b="1" cap="none" dirty="0">
                <a:solidFill>
                  <a:schemeClr val="accent1">
                    <a:lumMod val="40000"/>
                    <a:lumOff val="60000"/>
                  </a:schemeClr>
                </a:solidFill>
                <a:ea typeface="+mj-lt"/>
                <a:cs typeface="+mj-lt"/>
              </a:rPr>
              <a:t>ΣΚΟΠΟΣ ΤΟΥ ΜΑΘΗΜΑΤΟΣ</a:t>
            </a:r>
            <a:endParaRPr lang="el-GR" b="1" cap="none" dirty="0">
              <a:solidFill>
                <a:schemeClr val="accent1">
                  <a:lumMod val="40000"/>
                  <a:lumOff val="60000"/>
                </a:schemeClr>
              </a:solidFill>
              <a:cs typeface="Calibri Light"/>
            </a:endParaRPr>
          </a:p>
        </p:txBody>
      </p:sp>
      <p:sp>
        <p:nvSpPr>
          <p:cNvPr id="3" name="Θέση περιεχομένου 2">
            <a:extLst>
              <a:ext uri="{FF2B5EF4-FFF2-40B4-BE49-F238E27FC236}">
                <a16:creationId xmlns:a16="http://schemas.microsoft.com/office/drawing/2014/main" id="{9C5C3C70-59A7-4B21-813F-F283333E50A4}"/>
              </a:ext>
            </a:extLst>
          </p:cNvPr>
          <p:cNvSpPr>
            <a:spLocks noGrp="1"/>
          </p:cNvSpPr>
          <p:nvPr>
            <p:ph idx="1"/>
          </p:nvPr>
        </p:nvSpPr>
        <p:spPr/>
        <p:txBody>
          <a:bodyPr>
            <a:normAutofit/>
          </a:bodyPr>
          <a:lstStyle/>
          <a:p>
            <a:pPr algn="just"/>
            <a:r>
              <a:rPr lang="el-GR" sz="2800" dirty="0"/>
              <a:t>Σκοπός του μαθήματος είναι η απόκτηση επιστημονικών γνώσεων και κλινικών δεξιοτήτων για την παροχή ολοκληρωμένης και εξατομικευμένης νοσηλευτικής φροντίδας με την εφαρμογή της νοσηλευτικής διεργασίας σε ενήλικα ασθενή με συνήθεις διαταραχές, που αντιμετωπίζονται χειρουργικά. </a:t>
            </a:r>
          </a:p>
          <a:p>
            <a:pPr algn="just"/>
            <a:r>
              <a:rPr lang="el-GR" sz="2800" dirty="0"/>
              <a:t>Επιπρόσθετα, η καλλιέργεια κριτικής σκέψης στη λήψη κλινικών αποφάσεων κατά την περιεγχειρητική περίοδο της φροντίδας των ασθενών αυτών.</a:t>
            </a:r>
            <a:endParaRPr lang="el-GR" sz="2800" dirty="0">
              <a:cs typeface="Calibri"/>
            </a:endParaRPr>
          </a:p>
        </p:txBody>
      </p:sp>
    </p:spTree>
    <p:extLst>
      <p:ext uri="{BB962C8B-B14F-4D97-AF65-F5344CB8AC3E}">
        <p14:creationId xmlns:p14="http://schemas.microsoft.com/office/powerpoint/2010/main" val="2688338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F93EB8-55E5-478E-817B-E44E1D6DBD81}"/>
              </a:ext>
            </a:extLst>
          </p:cNvPr>
          <p:cNvSpPr>
            <a:spLocks noGrp="1"/>
          </p:cNvSpPr>
          <p:nvPr>
            <p:ph type="title"/>
          </p:nvPr>
        </p:nvSpPr>
        <p:spPr>
          <a:xfrm>
            <a:off x="685801" y="217395"/>
            <a:ext cx="10131425" cy="761502"/>
          </a:xfrm>
        </p:spPr>
        <p:txBody>
          <a:bodyPr/>
          <a:lstStyle/>
          <a:p>
            <a:r>
              <a:rPr lang="el-GR" b="1" cap="none" dirty="0">
                <a:solidFill>
                  <a:schemeClr val="accent1">
                    <a:lumMod val="40000"/>
                    <a:lumOff val="60000"/>
                  </a:schemeClr>
                </a:solidFill>
                <a:ea typeface="+mj-lt"/>
                <a:cs typeface="+mj-lt"/>
              </a:rPr>
              <a:t>ΠΕΡΙΕΧΟΜΕΝΟ ΔΙΑΛΕΞΕΩΝ</a:t>
            </a:r>
            <a:r>
              <a:rPr lang="el-GR" b="1" dirty="0">
                <a:solidFill>
                  <a:schemeClr val="accent1">
                    <a:lumMod val="40000"/>
                    <a:lumOff val="60000"/>
                  </a:schemeClr>
                </a:solidFill>
                <a:ea typeface="+mj-lt"/>
                <a:cs typeface="+mj-lt"/>
              </a:rPr>
              <a:t> </a:t>
            </a:r>
            <a:endParaRPr lang="el-GR" b="1" dirty="0">
              <a:solidFill>
                <a:schemeClr val="accent1">
                  <a:lumMod val="40000"/>
                  <a:lumOff val="60000"/>
                </a:schemeClr>
              </a:solidFill>
              <a:cs typeface="Calibri Light"/>
            </a:endParaRPr>
          </a:p>
        </p:txBody>
      </p:sp>
      <p:sp>
        <p:nvSpPr>
          <p:cNvPr id="3" name="Θέση περιεχομένου 2">
            <a:extLst>
              <a:ext uri="{FF2B5EF4-FFF2-40B4-BE49-F238E27FC236}">
                <a16:creationId xmlns:a16="http://schemas.microsoft.com/office/drawing/2014/main" id="{11AD71A7-7530-439E-84C8-746F3A671CC1}"/>
              </a:ext>
            </a:extLst>
          </p:cNvPr>
          <p:cNvSpPr>
            <a:spLocks noGrp="1"/>
          </p:cNvSpPr>
          <p:nvPr>
            <p:ph idx="1"/>
          </p:nvPr>
        </p:nvSpPr>
        <p:spPr>
          <a:xfrm>
            <a:off x="685801" y="1077510"/>
            <a:ext cx="10131425" cy="5598954"/>
          </a:xfrm>
        </p:spPr>
        <p:txBody>
          <a:bodyPr>
            <a:normAutofit/>
          </a:bodyPr>
          <a:lstStyle/>
          <a:p>
            <a:pPr marL="0" indent="0">
              <a:buNone/>
            </a:pPr>
            <a:r>
              <a:rPr lang="el-GR" dirty="0"/>
              <a:t>1. Νοσηλευτική φροντίδα ασθενών με </a:t>
            </a:r>
            <a:r>
              <a:rPr lang="el-GR" dirty="0" err="1"/>
              <a:t>εγκαυματική</a:t>
            </a:r>
            <a:r>
              <a:rPr lang="el-GR" dirty="0"/>
              <a:t> νόσο</a:t>
            </a:r>
          </a:p>
          <a:p>
            <a:pPr marL="0" indent="0">
              <a:buNone/>
            </a:pPr>
            <a:r>
              <a:rPr lang="el-GR" dirty="0"/>
              <a:t>2. Νοσηλευτική φροντίδα ασθενών με έλκη πίεσης</a:t>
            </a:r>
          </a:p>
          <a:p>
            <a:pPr marL="0" indent="0">
              <a:buNone/>
            </a:pPr>
            <a:r>
              <a:rPr lang="el-GR" dirty="0"/>
              <a:t>3. Νοσηλευτική φροντίδα σε διαταραχές ανώτερου πεπτικού</a:t>
            </a:r>
          </a:p>
          <a:p>
            <a:pPr marL="0" indent="0">
              <a:buNone/>
            </a:pPr>
            <a:r>
              <a:rPr lang="el-GR" dirty="0"/>
              <a:t>4. Νοσηλευτική φροντίδα σε διαταραχές εντέρου</a:t>
            </a:r>
          </a:p>
          <a:p>
            <a:pPr marL="0" indent="0">
              <a:buNone/>
            </a:pPr>
            <a:r>
              <a:rPr lang="el-GR" dirty="0"/>
              <a:t>5. Νοσηλευτική φροντίδα σε διαταραχές </a:t>
            </a:r>
            <a:r>
              <a:rPr lang="el-GR" dirty="0" err="1"/>
              <a:t>ορθοπρωκτικού</a:t>
            </a:r>
            <a:r>
              <a:rPr lang="el-GR" dirty="0"/>
              <a:t> σωλήνα</a:t>
            </a:r>
          </a:p>
          <a:p>
            <a:pPr marL="0" indent="0">
              <a:buNone/>
            </a:pPr>
            <a:r>
              <a:rPr lang="el-GR" dirty="0"/>
              <a:t>6. Νοσηλευτική φροντίδα σε διαταραχές χοληδόχου κύστης</a:t>
            </a:r>
          </a:p>
          <a:p>
            <a:pPr marL="0" indent="0">
              <a:buNone/>
            </a:pPr>
            <a:r>
              <a:rPr lang="el-GR" dirty="0"/>
              <a:t>7. Νοσηλευτική φροντίδα σε διαταραχές ήπατος</a:t>
            </a:r>
          </a:p>
          <a:p>
            <a:pPr marL="0" indent="0">
              <a:buNone/>
            </a:pPr>
            <a:r>
              <a:rPr lang="el-GR" dirty="0"/>
              <a:t>8. Νοσηλευτική φροντίδα σε διαταραχές παγκρέατος</a:t>
            </a:r>
          </a:p>
          <a:p>
            <a:pPr marL="0" indent="0">
              <a:buNone/>
            </a:pPr>
            <a:r>
              <a:rPr lang="el-GR" dirty="0"/>
              <a:t>9. Νοσηλευτική φροντίδα σε τραύματα και διαταραχές του </a:t>
            </a:r>
            <a:r>
              <a:rPr lang="el-GR" dirty="0" err="1"/>
              <a:t>μυοσκελετικού</a:t>
            </a:r>
            <a:endParaRPr lang="el-GR" dirty="0"/>
          </a:p>
          <a:p>
            <a:pPr marL="0" indent="0">
              <a:buNone/>
            </a:pPr>
            <a:r>
              <a:rPr lang="el-GR" dirty="0"/>
              <a:t>10. Νοσηλευτική φροντίδα σε διαταραχές ανώτερου αναπνευστικού και αερισμού</a:t>
            </a:r>
          </a:p>
          <a:p>
            <a:pPr marL="0" indent="0">
              <a:buNone/>
            </a:pPr>
            <a:r>
              <a:rPr lang="el-GR" dirty="0"/>
              <a:t>11. Νοσηλευτική φροντίδα σε διαταραχές κυκλοφορικού και περιφερικών αγγείων</a:t>
            </a:r>
          </a:p>
          <a:p>
            <a:pPr marL="0" indent="0">
              <a:buNone/>
            </a:pPr>
            <a:r>
              <a:rPr lang="el-GR" dirty="0"/>
              <a:t>12. Νοσηλευτική φροντίδα σε διαταραχές ουροφόρων οδών και νεφρών</a:t>
            </a:r>
          </a:p>
          <a:p>
            <a:pPr marL="0" indent="0">
              <a:buNone/>
            </a:pPr>
            <a:r>
              <a:rPr lang="el-GR" dirty="0"/>
              <a:t>13. Νοσηλευτική βασισμένη σε τεκμήρια - Αγγλική/Διεθνής ορολογία</a:t>
            </a:r>
            <a:endParaRPr lang="el-GR" dirty="0">
              <a:cs typeface="Calibri"/>
            </a:endParaRPr>
          </a:p>
        </p:txBody>
      </p:sp>
    </p:spTree>
    <p:extLst>
      <p:ext uri="{BB962C8B-B14F-4D97-AF65-F5344CB8AC3E}">
        <p14:creationId xmlns:p14="http://schemas.microsoft.com/office/powerpoint/2010/main" val="2139583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676152-C300-490D-AF82-10AD414E1D66}"/>
              </a:ext>
            </a:extLst>
          </p:cNvPr>
          <p:cNvSpPr>
            <a:spLocks noGrp="1"/>
          </p:cNvSpPr>
          <p:nvPr>
            <p:ph type="title"/>
          </p:nvPr>
        </p:nvSpPr>
        <p:spPr/>
        <p:txBody>
          <a:bodyPr/>
          <a:lstStyle/>
          <a:p>
            <a:r>
              <a:rPr lang="el-GR" b="1" cap="none" dirty="0">
                <a:solidFill>
                  <a:schemeClr val="accent1">
                    <a:lumMod val="40000"/>
                    <a:lumOff val="60000"/>
                  </a:schemeClr>
                </a:solidFill>
                <a:ea typeface="+mj-lt"/>
                <a:cs typeface="+mj-lt"/>
              </a:rPr>
              <a:t>ΠΕΡΙΕΧΟΜΕΝΟ ΚΛΙΝΙΚΗΣ ΑΣΚΗΣΗΣ (I)</a:t>
            </a:r>
            <a:endParaRPr lang="el-GR" b="1" cap="none" dirty="0">
              <a:solidFill>
                <a:schemeClr val="accent1">
                  <a:lumMod val="40000"/>
                  <a:lumOff val="60000"/>
                </a:schemeClr>
              </a:solidFill>
              <a:cs typeface="Calibri Light"/>
            </a:endParaRPr>
          </a:p>
        </p:txBody>
      </p:sp>
      <p:sp>
        <p:nvSpPr>
          <p:cNvPr id="3" name="Θέση περιεχομένου 2">
            <a:extLst>
              <a:ext uri="{FF2B5EF4-FFF2-40B4-BE49-F238E27FC236}">
                <a16:creationId xmlns:a16="http://schemas.microsoft.com/office/drawing/2014/main" id="{88F25F3D-0385-4773-BCE1-1641FEBCA1E4}"/>
              </a:ext>
            </a:extLst>
          </p:cNvPr>
          <p:cNvSpPr>
            <a:spLocks noGrp="1"/>
          </p:cNvSpPr>
          <p:nvPr>
            <p:ph idx="1"/>
          </p:nvPr>
        </p:nvSpPr>
        <p:spPr>
          <a:xfrm>
            <a:off x="685801" y="1818409"/>
            <a:ext cx="10131425" cy="4551218"/>
          </a:xfrm>
        </p:spPr>
        <p:txBody>
          <a:bodyPr>
            <a:normAutofit/>
          </a:bodyPr>
          <a:lstStyle/>
          <a:p>
            <a:pPr algn="just"/>
            <a:r>
              <a:rPr lang="el-GR" sz="2400" dirty="0"/>
              <a:t>Οι φοιτητές/</a:t>
            </a:r>
            <a:r>
              <a:rPr lang="el-GR" sz="2400" dirty="0" err="1"/>
              <a:t>τριες</a:t>
            </a:r>
            <a:r>
              <a:rPr lang="el-GR" sz="2400" dirty="0"/>
              <a:t> εφαρμόζουν τις θεωρητικές γνώσεις και τις κλινικές δεξιότητες σε χειρουργικές κλινικές όλων των ειδικοτήτων, στο χειρουργείο, το τμήμα αποστείρωσης, στο τμήμα ενδοσκοπήσεων, στα τακτικά εξωτερικά ιατρεία και το τμήμα επειγόντων περιστατικών του Γενικού </a:t>
            </a:r>
            <a:r>
              <a:rPr lang="el-GR" sz="2400" dirty="0" err="1"/>
              <a:t>Παναρκαδικού</a:t>
            </a:r>
            <a:r>
              <a:rPr lang="el-GR" sz="2400" dirty="0"/>
              <a:t> Νοσοκομείου Τρίπολης. </a:t>
            </a:r>
            <a:endParaRPr lang="en-US" sz="2400" dirty="0"/>
          </a:p>
          <a:p>
            <a:pPr algn="just"/>
            <a:r>
              <a:rPr lang="el-GR" sz="2400" dirty="0"/>
              <a:t>Στη διάρκεια της κλινικής άσκησης, οι φοιτητές/</a:t>
            </a:r>
            <a:r>
              <a:rPr lang="el-GR" sz="2400" dirty="0" err="1"/>
              <a:t>τριες</a:t>
            </a:r>
            <a:r>
              <a:rPr lang="el-GR" sz="2400" dirty="0"/>
              <a:t> συμμετέχουν σε μικρές ομάδες στην παρακολούθηση και παροχή της προ-εγχειρητικής, </a:t>
            </a:r>
            <a:r>
              <a:rPr lang="el-GR" sz="2400" dirty="0" err="1"/>
              <a:t>δι</a:t>
            </a:r>
            <a:r>
              <a:rPr lang="el-GR" sz="2400" dirty="0"/>
              <a:t>-εγχειρητικής και μετεγχειρητικής νοσηλευτικής φροντίδας σε ενήλικες ασθενείς, που υποβάλλονται σε χειρουργική επέμβαση ή άλλη επεμβατική διαδικασία με την εποπτεία κλινικού εκπαιδευτή και/ή του νοσηλευτικού προσωπικού.</a:t>
            </a:r>
            <a:endParaRPr lang="el-GR" sz="2400" dirty="0">
              <a:cs typeface="Calibri" panose="020F0502020204030204"/>
            </a:endParaRPr>
          </a:p>
        </p:txBody>
      </p:sp>
    </p:spTree>
    <p:extLst>
      <p:ext uri="{BB962C8B-B14F-4D97-AF65-F5344CB8AC3E}">
        <p14:creationId xmlns:p14="http://schemas.microsoft.com/office/powerpoint/2010/main" val="926304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20C5B7-EF43-413A-B35C-C1135977EC3D}"/>
              </a:ext>
            </a:extLst>
          </p:cNvPr>
          <p:cNvSpPr>
            <a:spLocks noGrp="1"/>
          </p:cNvSpPr>
          <p:nvPr>
            <p:ph type="title"/>
          </p:nvPr>
        </p:nvSpPr>
        <p:spPr>
          <a:xfrm>
            <a:off x="685801" y="609600"/>
            <a:ext cx="10131425" cy="660650"/>
          </a:xfrm>
        </p:spPr>
        <p:txBody>
          <a:bodyPr/>
          <a:lstStyle/>
          <a:p>
            <a:r>
              <a:rPr lang="el-GR" b="1" dirty="0">
                <a:solidFill>
                  <a:schemeClr val="accent1">
                    <a:lumMod val="40000"/>
                    <a:lumOff val="60000"/>
                  </a:schemeClr>
                </a:solidFill>
                <a:cs typeface="Calibri Light"/>
              </a:rPr>
              <a:t>ΠΕΡΙΕΧΟΜΕΝΟ ΚΛΙΝΙΚΗΣ ΑΣΚΗΣΗΣ (II)</a:t>
            </a:r>
            <a:endParaRPr lang="el-GR" b="1">
              <a:solidFill>
                <a:schemeClr val="accent1">
                  <a:lumMod val="40000"/>
                  <a:lumOff val="60000"/>
                </a:schemeClr>
              </a:solidFill>
              <a:ea typeface="+mj-lt"/>
              <a:cs typeface="+mj-lt"/>
            </a:endParaRPr>
          </a:p>
        </p:txBody>
      </p:sp>
      <p:sp>
        <p:nvSpPr>
          <p:cNvPr id="3" name="Θέση περιεχομένου 2">
            <a:extLst>
              <a:ext uri="{FF2B5EF4-FFF2-40B4-BE49-F238E27FC236}">
                <a16:creationId xmlns:a16="http://schemas.microsoft.com/office/drawing/2014/main" id="{D5FC6966-D4ED-46A9-BF93-9D807FC72A5C}"/>
              </a:ext>
            </a:extLst>
          </p:cNvPr>
          <p:cNvSpPr>
            <a:spLocks noGrp="1"/>
          </p:cNvSpPr>
          <p:nvPr>
            <p:ph idx="1"/>
          </p:nvPr>
        </p:nvSpPr>
        <p:spPr>
          <a:xfrm>
            <a:off x="685801" y="1424891"/>
            <a:ext cx="10971866" cy="5229161"/>
          </a:xfrm>
        </p:spPr>
        <p:txBody>
          <a:bodyPr>
            <a:normAutofit/>
          </a:bodyPr>
          <a:lstStyle/>
          <a:p>
            <a:pPr marL="0" indent="0">
              <a:buNone/>
            </a:pPr>
            <a:r>
              <a:rPr lang="el-GR" sz="2000" u="sng" dirty="0">
                <a:ea typeface="+mn-lt"/>
                <a:cs typeface="+mn-lt"/>
              </a:rPr>
              <a:t>Πιο συγκεκριμένα, οι φοιτητές/</a:t>
            </a:r>
            <a:r>
              <a:rPr lang="el-GR" sz="2000" u="sng" dirty="0" err="1">
                <a:ea typeface="+mn-lt"/>
                <a:cs typeface="+mn-lt"/>
              </a:rPr>
              <a:t>τριες</a:t>
            </a:r>
            <a:r>
              <a:rPr lang="el-GR" sz="2000" u="sng" dirty="0">
                <a:ea typeface="+mn-lt"/>
                <a:cs typeface="+mn-lt"/>
              </a:rPr>
              <a:t> κατά τη διάρκεια της κλινικής τους άσκησης συμμετέχουν στις παρακάτω δραστηριότητες:</a:t>
            </a:r>
            <a:endParaRPr lang="el-GR" u="sng" dirty="0">
              <a:cs typeface="Calibri"/>
            </a:endParaRPr>
          </a:p>
          <a:p>
            <a:r>
              <a:rPr lang="el-GR" sz="2000" dirty="0"/>
              <a:t>Εξοικείωση με την οργάνωση και λειτουργία της κλινικής/τμήματος (οργάνωση της εργασίας, ρόλοι και αρμοδιότητες, ανάθεση καθηκόντων) </a:t>
            </a:r>
            <a:endParaRPr lang="en-US" sz="2000" dirty="0"/>
          </a:p>
          <a:p>
            <a:r>
              <a:rPr lang="el-GR" sz="2000" dirty="0"/>
              <a:t>Εξοικείωση με το </a:t>
            </a:r>
            <a:r>
              <a:rPr lang="el-GR" sz="2000" dirty="0" err="1"/>
              <a:t>βιοϊατρικό</a:t>
            </a:r>
            <a:r>
              <a:rPr lang="el-GR" sz="2000" dirty="0"/>
              <a:t> εξοπλισμό και τη λειτουργία του στις επιμέρους δομές </a:t>
            </a:r>
            <a:endParaRPr lang="en-US" sz="2000" dirty="0"/>
          </a:p>
          <a:p>
            <a:r>
              <a:rPr lang="el-GR" sz="2000" dirty="0"/>
              <a:t>Παρακολούθηση και συμμετοχή στην κλινική εξέταση του χειρουργικού ασθενή</a:t>
            </a:r>
            <a:endParaRPr lang="en-US" sz="2000" dirty="0"/>
          </a:p>
          <a:p>
            <a:r>
              <a:rPr lang="el-GR" sz="2000" dirty="0"/>
              <a:t>Κλινική αξιολόγηση του χειρουργικού ασθενή </a:t>
            </a:r>
            <a:endParaRPr lang="en-US" sz="2000" dirty="0"/>
          </a:p>
          <a:p>
            <a:r>
              <a:rPr lang="el-GR" sz="2000" dirty="0"/>
              <a:t>Μελέτη κάρτας φαρμάκων/φύλλου οδηγιών του ασθενή</a:t>
            </a:r>
            <a:endParaRPr lang="en-US" sz="2000" dirty="0"/>
          </a:p>
          <a:p>
            <a:r>
              <a:rPr lang="el-GR" sz="2000" dirty="0"/>
              <a:t>Παρακολούθηση και συμμετοχή στην προ-εγχειρητική προετοιμασία του ασθενή</a:t>
            </a:r>
            <a:r>
              <a:rPr lang="en-US" sz="2000" dirty="0"/>
              <a:t>-</a:t>
            </a:r>
            <a:r>
              <a:rPr lang="el-GR" sz="2000" dirty="0"/>
              <a:t>συμμετοχή στη διενέργεια διαγνωστικών εξετάσεων </a:t>
            </a:r>
            <a:endParaRPr lang="en-US" sz="2000" dirty="0"/>
          </a:p>
          <a:p>
            <a:r>
              <a:rPr lang="el-GR" sz="2000" dirty="0"/>
              <a:t>Παρακολούθηση και συμμετοχή στην εφαρμογή νοσηλευτικών διαδικασιών και τεχνικών</a:t>
            </a:r>
            <a:endParaRPr lang="en-US" sz="2000" dirty="0"/>
          </a:p>
          <a:p>
            <a:r>
              <a:rPr lang="el-GR" sz="2000" dirty="0"/>
              <a:t>Παρακολούθηση και συμμετοχή στη </a:t>
            </a:r>
            <a:r>
              <a:rPr lang="el-GR" sz="2000" dirty="0" err="1"/>
              <a:t>δι</a:t>
            </a:r>
            <a:r>
              <a:rPr lang="el-GR" sz="2000" dirty="0"/>
              <a:t>-εγχειρητική φροντίδα του ασθενή </a:t>
            </a:r>
            <a:endParaRPr lang="en-US" sz="2000" dirty="0"/>
          </a:p>
          <a:p>
            <a:r>
              <a:rPr lang="el-GR" sz="2000" dirty="0"/>
              <a:t>Παρακολούθηση και συμμετοχή στην παραλαβή του ασθενή στο τμήμα μετεγχειρητικά</a:t>
            </a:r>
            <a:endParaRPr lang="el-GR" sz="2000" dirty="0">
              <a:cs typeface="Calibri"/>
            </a:endParaRPr>
          </a:p>
        </p:txBody>
      </p:sp>
    </p:spTree>
    <p:extLst>
      <p:ext uri="{BB962C8B-B14F-4D97-AF65-F5344CB8AC3E}">
        <p14:creationId xmlns:p14="http://schemas.microsoft.com/office/powerpoint/2010/main" val="3851845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95B001-297F-4DB2-AF6A-546642D898A8}"/>
              </a:ext>
            </a:extLst>
          </p:cNvPr>
          <p:cNvSpPr>
            <a:spLocks noGrp="1"/>
          </p:cNvSpPr>
          <p:nvPr>
            <p:ph type="title"/>
          </p:nvPr>
        </p:nvSpPr>
        <p:spPr>
          <a:xfrm>
            <a:off x="685801" y="609600"/>
            <a:ext cx="10131425" cy="582209"/>
          </a:xfrm>
        </p:spPr>
        <p:txBody>
          <a:bodyPr>
            <a:normAutofit fontScale="90000"/>
          </a:bodyPr>
          <a:lstStyle/>
          <a:p>
            <a:r>
              <a:rPr lang="el-GR" b="1" dirty="0">
                <a:solidFill>
                  <a:schemeClr val="accent1">
                    <a:lumMod val="40000"/>
                    <a:lumOff val="60000"/>
                  </a:schemeClr>
                </a:solidFill>
                <a:ea typeface="+mj-lt"/>
                <a:cs typeface="+mj-lt"/>
              </a:rPr>
              <a:t>ΠΕΡΙΕΧΟΜΕΝΟ ΚΛΙΝΙΚΗΣ ΑΣΚΗΣΗΣ (III)</a:t>
            </a:r>
            <a:endParaRPr lang="el-GR" b="1">
              <a:solidFill>
                <a:schemeClr val="accent1">
                  <a:lumMod val="40000"/>
                  <a:lumOff val="60000"/>
                </a:schemeClr>
              </a:solidFill>
              <a:cs typeface="Calibri Light"/>
            </a:endParaRPr>
          </a:p>
        </p:txBody>
      </p:sp>
      <p:sp>
        <p:nvSpPr>
          <p:cNvPr id="3" name="Θέση περιεχομένου 2">
            <a:extLst>
              <a:ext uri="{FF2B5EF4-FFF2-40B4-BE49-F238E27FC236}">
                <a16:creationId xmlns:a16="http://schemas.microsoft.com/office/drawing/2014/main" id="{791D512B-93A5-4020-AC71-4CCC90ACFD09}"/>
              </a:ext>
            </a:extLst>
          </p:cNvPr>
          <p:cNvSpPr>
            <a:spLocks noGrp="1"/>
          </p:cNvSpPr>
          <p:nvPr>
            <p:ph idx="1"/>
          </p:nvPr>
        </p:nvSpPr>
        <p:spPr>
          <a:xfrm>
            <a:off x="685801" y="1301626"/>
            <a:ext cx="11128748" cy="5352426"/>
          </a:xfrm>
        </p:spPr>
        <p:txBody>
          <a:bodyPr vert="horz" lIns="91440" tIns="45720" rIns="91440" bIns="45720" rtlCol="0" anchor="ctr">
            <a:noAutofit/>
          </a:bodyPr>
          <a:lstStyle/>
          <a:p>
            <a:pPr marL="0" indent="0" algn="just"/>
            <a:r>
              <a:rPr lang="el-GR" sz="2000" dirty="0"/>
              <a:t>Κριτική ανάλυση επί των δεδομένων, που συλλέγονται κατά τη κλινική άσκηση και εφαρμογή της νοσηλευτικής διεργασίας για την ανάπτυξη σχεδίου νοσηλευτικής φροντίδας βασισμένου σε νοσηλευτικές διαγνώσεις, σύμφωνα με διεθνή συστήματα νοσηλευτικής ορολογίας (PNDS, NANDA-I)</a:t>
            </a:r>
            <a:endParaRPr lang="en-US" sz="2000" dirty="0"/>
          </a:p>
          <a:p>
            <a:pPr marL="0" indent="0" algn="just"/>
            <a:r>
              <a:rPr lang="el-GR" sz="2000" dirty="0"/>
              <a:t>Σχεδιασμός νοσηλευτικής φροντίδας σε χειρουργικούς ασθενείς </a:t>
            </a:r>
            <a:endParaRPr lang="en-US" sz="2000" dirty="0"/>
          </a:p>
          <a:p>
            <a:pPr marL="0" indent="0" algn="just"/>
            <a:r>
              <a:rPr lang="el-GR" sz="2000" dirty="0"/>
              <a:t>Σχεδιασμός εξόδου ασθενών που υποβλήθηκαν σε χειρουργική επέμβαση </a:t>
            </a:r>
            <a:endParaRPr lang="en-US" sz="2000" dirty="0"/>
          </a:p>
          <a:p>
            <a:pPr marL="0" indent="0" algn="just"/>
            <a:r>
              <a:rPr lang="el-GR" sz="2000" dirty="0"/>
              <a:t>Ανάπτυξη δεξιοτήτων επικοινωνίας με το χειρουργικό ασθενή και το υποστηρικτικό του περιβάλλον </a:t>
            </a:r>
            <a:endParaRPr lang="en-US" sz="2000" dirty="0"/>
          </a:p>
          <a:p>
            <a:pPr marL="0" indent="0" algn="just"/>
            <a:r>
              <a:rPr lang="el-GR" sz="2000" dirty="0"/>
              <a:t>Επικοινωνία και συνεργασία με το νοσηλευτικό προσωπικό και τα άλλα μέλη της ομάδας υγείας </a:t>
            </a:r>
            <a:endParaRPr lang="en-US" sz="2000" dirty="0"/>
          </a:p>
          <a:p>
            <a:pPr marL="0" indent="0" algn="just"/>
            <a:r>
              <a:rPr lang="el-GR" sz="2000" dirty="0"/>
              <a:t>Παρακολούθηση και συμμετοχή στη θεραπευτική αντιμετώπιση ασθενών με επείγοντα χειρουργικά προβλήματα υγείας </a:t>
            </a:r>
            <a:endParaRPr lang="en-US" sz="2000" dirty="0"/>
          </a:p>
          <a:p>
            <a:pPr marL="0" indent="0" algn="just"/>
            <a:r>
              <a:rPr lang="el-GR" sz="2000" dirty="0"/>
              <a:t>Παρακολούθηση και συμμετοχή στη διενέργεια παρεμβατικών ή θεραπευτικών διαδικασιών. </a:t>
            </a:r>
            <a:endParaRPr lang="en-US" sz="2000" dirty="0"/>
          </a:p>
          <a:p>
            <a:pPr marL="0" indent="0" algn="just">
              <a:buNone/>
            </a:pPr>
            <a:r>
              <a:rPr lang="el-GR" sz="2000" b="1" dirty="0"/>
              <a:t>Κατά την ολοκλήρωση της κλινικής άσκησης παραδίδεται γραπτή εργασία στην οποία αναπτύσσεται και εφαρμόζεται εξατομικευμένο σχέδιο νοσηλευτικής φροντίδας βασιζόμενο στη νοσηλευτική διεργασία για χειρουργικό ασθενή.</a:t>
            </a:r>
            <a:endParaRPr lang="el-GR" b="1" dirty="0">
              <a:cs typeface="Calibri"/>
            </a:endParaRPr>
          </a:p>
        </p:txBody>
      </p:sp>
    </p:spTree>
    <p:extLst>
      <p:ext uri="{BB962C8B-B14F-4D97-AF65-F5344CB8AC3E}">
        <p14:creationId xmlns:p14="http://schemas.microsoft.com/office/powerpoint/2010/main" val="352124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EA8F2B-6753-4F66-B9CB-7F99375609DC}"/>
              </a:ext>
            </a:extLst>
          </p:cNvPr>
          <p:cNvSpPr>
            <a:spLocks noGrp="1"/>
          </p:cNvSpPr>
          <p:nvPr>
            <p:ph type="title"/>
          </p:nvPr>
        </p:nvSpPr>
        <p:spPr>
          <a:xfrm>
            <a:off x="685801" y="609600"/>
            <a:ext cx="10131425" cy="862356"/>
          </a:xfrm>
        </p:spPr>
        <p:txBody>
          <a:bodyPr>
            <a:normAutofit fontScale="90000"/>
          </a:bodyPr>
          <a:lstStyle/>
          <a:p>
            <a:r>
              <a:rPr lang="el-GR" sz="3200" b="1" cap="none" dirty="0">
                <a:solidFill>
                  <a:schemeClr val="accent1">
                    <a:lumMod val="40000"/>
                    <a:lumOff val="60000"/>
                  </a:schemeClr>
                </a:solidFill>
                <a:ea typeface="+mj-lt"/>
                <a:cs typeface="+mj-lt"/>
              </a:rPr>
              <a:t>ΟΙ ΦΟΙΤΗΤΕΣ/ΤΡΙΕΣ ΚΑΤΑ ΤΗ ΔΙΑΡΚΕΙΑ ΤΗΣ ΚΛΙΝΙΚΗΣ ΤΟΥΣ ΑΣΚΗΣΗΣ: </a:t>
            </a:r>
            <a:br>
              <a:rPr lang="el-GR" sz="3200" b="1" cap="none" dirty="0">
                <a:solidFill>
                  <a:schemeClr val="accent1">
                    <a:lumMod val="40000"/>
                    <a:lumOff val="60000"/>
                  </a:schemeClr>
                </a:solidFill>
                <a:ea typeface="+mj-lt"/>
                <a:cs typeface="+mj-lt"/>
              </a:rPr>
            </a:br>
            <a:endParaRPr lang="el-GR" dirty="0">
              <a:cs typeface="Calibri Light"/>
            </a:endParaRPr>
          </a:p>
        </p:txBody>
      </p:sp>
      <p:sp>
        <p:nvSpPr>
          <p:cNvPr id="3" name="Θέση περιεχομένου 2">
            <a:extLst>
              <a:ext uri="{FF2B5EF4-FFF2-40B4-BE49-F238E27FC236}">
                <a16:creationId xmlns:a16="http://schemas.microsoft.com/office/drawing/2014/main" id="{57E0119E-8DF2-4470-B4D7-3A4477752190}"/>
              </a:ext>
            </a:extLst>
          </p:cNvPr>
          <p:cNvSpPr>
            <a:spLocks noGrp="1"/>
          </p:cNvSpPr>
          <p:nvPr>
            <p:ph idx="1"/>
          </p:nvPr>
        </p:nvSpPr>
        <p:spPr>
          <a:xfrm>
            <a:off x="685801" y="1424891"/>
            <a:ext cx="10714130" cy="5397249"/>
          </a:xfrm>
        </p:spPr>
        <p:txBody>
          <a:bodyPr>
            <a:normAutofit/>
          </a:bodyPr>
          <a:lstStyle/>
          <a:p>
            <a:pPr algn="just"/>
            <a:r>
              <a:rPr lang="el-GR" sz="2000" dirty="0">
                <a:ea typeface="+mn-lt"/>
                <a:cs typeface="+mn-lt"/>
              </a:rPr>
              <a:t>να προσέρχονται στην προγραμματισμένη ώρα και να τηρούν το πρόγραμμα της κλινικής άσκησης</a:t>
            </a:r>
            <a:endParaRPr lang="el-GR" sz="2000" dirty="0">
              <a:cs typeface="Calibri"/>
            </a:endParaRPr>
          </a:p>
          <a:p>
            <a:pPr algn="just"/>
            <a:r>
              <a:rPr lang="el-GR" sz="2000" dirty="0">
                <a:ea typeface="+mn-lt"/>
                <a:cs typeface="+mn-lt"/>
              </a:rPr>
              <a:t>να είναι διακριτικοί και ευγενικοί με τους ασθενείς, τους συνοδούς και το προσωπικό του νοσοκομείου</a:t>
            </a:r>
            <a:endParaRPr lang="el-GR" sz="2000" dirty="0">
              <a:cs typeface="Calibri"/>
            </a:endParaRPr>
          </a:p>
          <a:p>
            <a:pPr algn="just"/>
            <a:r>
              <a:rPr lang="el-GR" sz="2000" u="sng" dirty="0">
                <a:ea typeface="+mn-lt"/>
                <a:cs typeface="+mn-lt"/>
              </a:rPr>
              <a:t>να τηρούν αυστηρά το απόρρητο των πληροφοριών</a:t>
            </a:r>
            <a:endParaRPr lang="el-GR" sz="2000" u="sng" dirty="0">
              <a:cs typeface="Calibri"/>
            </a:endParaRPr>
          </a:p>
          <a:p>
            <a:pPr algn="just"/>
            <a:r>
              <a:rPr lang="el-GR" sz="2000" dirty="0">
                <a:ea typeface="+mn-lt"/>
                <a:cs typeface="+mn-lt"/>
              </a:rPr>
              <a:t>να προστατεύουν την ατομικότητα και αξιοπρέπεια των ασθενών </a:t>
            </a:r>
          </a:p>
          <a:p>
            <a:pPr algn="just"/>
            <a:r>
              <a:rPr lang="el-GR" sz="2000" dirty="0">
                <a:ea typeface="+mn-lt"/>
                <a:cs typeface="+mn-lt"/>
              </a:rPr>
              <a:t>να τηρούν τους κανόνες υγιεινής κατά την επαφή τους με τους ασθενείς, </a:t>
            </a:r>
          </a:p>
          <a:p>
            <a:pPr algn="just"/>
            <a:r>
              <a:rPr lang="el-GR" sz="2000" u="sng" dirty="0">
                <a:ea typeface="+mn-lt"/>
                <a:cs typeface="+mn-lt"/>
              </a:rPr>
              <a:t>να τηρούν τα ισχύοντα υγειονομικά μέτρα προστασίας για τη διασπορά του </a:t>
            </a:r>
            <a:r>
              <a:rPr lang="el-GR" sz="2000" u="sng" dirty="0" err="1">
                <a:ea typeface="+mn-lt"/>
                <a:cs typeface="+mn-lt"/>
              </a:rPr>
              <a:t>Covid</a:t>
            </a:r>
            <a:r>
              <a:rPr lang="el-GR" sz="2000" u="sng" dirty="0">
                <a:ea typeface="+mn-lt"/>
                <a:cs typeface="+mn-lt"/>
              </a:rPr>
              <a:t> 19 εντός και εκτός του χώρου του νοσοκομείου </a:t>
            </a:r>
            <a:r>
              <a:rPr lang="el-GR" sz="2000" dirty="0">
                <a:ea typeface="+mn-lt"/>
                <a:cs typeface="+mn-lt"/>
              </a:rPr>
              <a:t> </a:t>
            </a:r>
            <a:endParaRPr lang="el-GR" sz="2000" dirty="0">
              <a:cs typeface="Calibri"/>
            </a:endParaRPr>
          </a:p>
          <a:p>
            <a:pPr algn="just"/>
            <a:r>
              <a:rPr lang="el-GR" sz="2000" dirty="0">
                <a:ea typeface="+mn-lt"/>
                <a:cs typeface="+mn-lt"/>
              </a:rPr>
              <a:t>να ακολουθούν τους κανόνες οργάνωσης και λειτουργίας κάθε κλινικής/τμήματος</a:t>
            </a:r>
            <a:endParaRPr lang="el-GR" sz="2000" dirty="0">
              <a:cs typeface="Calibri"/>
            </a:endParaRPr>
          </a:p>
          <a:p>
            <a:pPr algn="just"/>
            <a:r>
              <a:rPr lang="el-GR" sz="2000" dirty="0">
                <a:ea typeface="+mn-lt"/>
                <a:cs typeface="+mn-lt"/>
              </a:rPr>
              <a:t>να φορούν την ιατρική τους μπλούζα/στολή (καθαρή και σιδερωμένη) και να έχουν μαζί τους την κάρτα κλινικής άσκησης στην οποία αναφέρεται το ονοματεπώνυμο και η ιδιότητά τους. Επίσης, να έχουν μαζί τους σημειωματάριο, στυλό, ψαλίδι και στηθοσκόπιο. Οι ομάδες που θα εκπαιδεύονται στο Χειρουργείο θα φορούν στολή χειρουργείου (η ένδυση γίνεται στα αποδυτήρια του Χειρουργείου). </a:t>
            </a:r>
            <a:r>
              <a:rPr lang="el-GR" dirty="0">
                <a:ea typeface="+mn-lt"/>
                <a:cs typeface="+mn-lt"/>
              </a:rPr>
              <a:t>  </a:t>
            </a:r>
            <a:endParaRPr lang="el-GR" dirty="0">
              <a:cs typeface="Calibri" panose="020F0502020204030204"/>
            </a:endParaRPr>
          </a:p>
        </p:txBody>
      </p:sp>
    </p:spTree>
    <p:extLst>
      <p:ext uri="{BB962C8B-B14F-4D97-AF65-F5344CB8AC3E}">
        <p14:creationId xmlns:p14="http://schemas.microsoft.com/office/powerpoint/2010/main" val="18935789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6476F"/>
      </a:dk2>
      <a:lt2>
        <a:srgbClr val="EBEBEB"/>
      </a:lt2>
      <a:accent1>
        <a:srgbClr val="E5B458"/>
      </a:accent1>
      <a:accent2>
        <a:srgbClr val="F77754"/>
      </a:accent2>
      <a:accent3>
        <a:srgbClr val="D8507E"/>
      </a:accent3>
      <a:accent4>
        <a:srgbClr val="BC70EE"/>
      </a:accent4>
      <a:accent5>
        <a:srgbClr val="3CA2E2"/>
      </a:accent5>
      <a:accent6>
        <a:srgbClr val="91BF77"/>
      </a:accent6>
      <a:hlink>
        <a:srgbClr val="71DDAB"/>
      </a:hlink>
      <a:folHlink>
        <a:srgbClr val="A6E4C7"/>
      </a:folHlink>
    </a:clrScheme>
    <a:fontScheme name="Celestial">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B36E0D05-787B-4C61-8268-2D6C1FBEDA32}"/>
    </a:ext>
  </a:extLst>
</a:theme>
</file>

<file path=docProps/app.xml><?xml version="1.0" encoding="utf-8"?>
<Properties xmlns="http://schemas.openxmlformats.org/officeDocument/2006/extended-properties" xmlns:vt="http://schemas.openxmlformats.org/officeDocument/2006/docPropsVTypes">
  <Template>Celestial</Template>
  <TotalTime>110</TotalTime>
  <Words>1828</Words>
  <Application>Microsoft Office PowerPoint</Application>
  <PresentationFormat>Ευρεία οθόνη</PresentationFormat>
  <Paragraphs>126</Paragraphs>
  <Slides>17</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17</vt:i4>
      </vt:variant>
    </vt:vector>
  </HeadingPairs>
  <TitlesOfParts>
    <vt:vector size="21" baseType="lpstr">
      <vt:lpstr>Arial</vt:lpstr>
      <vt:lpstr>Calibri</vt:lpstr>
      <vt:lpstr>Calibri Light</vt:lpstr>
      <vt:lpstr>Celestial</vt:lpstr>
      <vt:lpstr>ΧΕΙΡΟΥΡΓΙΚΗ ΝΟΣΗΛΕΥΤΙΚΗ ΙΙ </vt:lpstr>
      <vt:lpstr>ΣΤΟΙΧΕΙΑ ΜΑΘΗΜΑΤΟΣ</vt:lpstr>
      <vt:lpstr>ΣΤΟΙΧΕΙΑ ΔΙΔΑΣΚΟΝΤΑ</vt:lpstr>
      <vt:lpstr>ΣΚΟΠΟΣ ΤΟΥ ΜΑΘΗΜΑΤΟΣ</vt:lpstr>
      <vt:lpstr>ΠΕΡΙΕΧΟΜΕΝΟ ΔΙΑΛΕΞΕΩΝ </vt:lpstr>
      <vt:lpstr>ΠΕΡΙΕΧΟΜΕΝΟ ΚΛΙΝΙΚΗΣ ΑΣΚΗΣΗΣ (I)</vt:lpstr>
      <vt:lpstr>ΠΕΡΙΕΧΟΜΕΝΟ ΚΛΙΝΙΚΗΣ ΑΣΚΗΣΗΣ (II)</vt:lpstr>
      <vt:lpstr>ΠΕΡΙΕΧΟΜΕΝΟ ΚΛΙΝΙΚΗΣ ΑΣΚΗΣΗΣ (III)</vt:lpstr>
      <vt:lpstr>ΟΙ ΦΟΙΤΗΤΕΣ/ΤΡΙΕΣ ΚΑΤΑ ΤΗ ΔΙΑΡΚΕΙΑ ΤΗΣ ΚΛΙΝΙΚΗΣ ΤΟΥΣ ΑΣΚΗΣΗΣ:  </vt:lpstr>
      <vt:lpstr>ΜΕΤΑ ΤΗΝ ΕΠΙΤΥΧΗ ΠΑΡΑΚΟΛΟΥΘΗΣΗ ΤΟΥ ΜΑΘΗΜΑΤΟΣ, Ο ΦΟΙΤΗΤHΣ/ΤΡΙA ΘΑ ΕΙΝΑΙ ΣΕ ΘΕΣΗ (Ι): </vt:lpstr>
      <vt:lpstr>ΑΞΙΟΛΟΓΗΣΗ ΜΑΘΗΜΑΤΟΣ</vt:lpstr>
      <vt:lpstr>ΟΔΗΓΟΣ ΠΑΡΟΥΣΙΑΣΗΣ ΚΑΙ ΣΥΓΓΡΑΦΗΣΗΣ ΤΗΣ ΕΡΓΑΣΙΑΣ ΚΛΙΝΙΚΗΣ ΑΣΚΗΣΗΣ​</vt:lpstr>
      <vt:lpstr>Ο ΣΧΕΔΙΟ ΝΟΣΗΛΕΥΤΙΚΗΣ ΦΡΟΝΤΙΔΑΣ (Η ΕΡΓΑΣΙΑ ΚΛΙΝΙΚΗΣ ΑΣΚΗΣΗΣ) ΘΑ ΠΡΕΠΕΙ ΝΑ ΠΕΡΙΛΑΜΒΑΝΕΙ ΤΑ ΑΚΟΛΟΥΘΑ: ​</vt:lpstr>
      <vt:lpstr>ΚριτΗρια αξιολΟγησηΣ ΤΗΣ ΕΡΓΑΣΙΑΣ ΚΛΙΝΙΚΗΣ ΑΣΚΗΣΗΣ</vt:lpstr>
      <vt:lpstr>Στοιχεια μορφοποιησησ - ΠΑΡΑΔΟΣΗ εργασιασ</vt:lpstr>
      <vt:lpstr>ΣυνιστΩμενη Βιβλιογραφία</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PEKO</dc:creator>
  <cp:lastModifiedBy>PETROS KOLOVOS</cp:lastModifiedBy>
  <cp:revision>690</cp:revision>
  <dcterms:created xsi:type="dcterms:W3CDTF">2020-10-02T20:18:27Z</dcterms:created>
  <dcterms:modified xsi:type="dcterms:W3CDTF">2026-03-05T13:51:27Z</dcterms:modified>
</cp:coreProperties>
</file>