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6" r:id="rId2"/>
    <p:sldId id="329" r:id="rId3"/>
    <p:sldId id="327" r:id="rId4"/>
    <p:sldId id="328" r:id="rId5"/>
    <p:sldId id="332" r:id="rId6"/>
    <p:sldId id="335" r:id="rId7"/>
    <p:sldId id="339" r:id="rId8"/>
    <p:sldId id="340" r:id="rId9"/>
    <p:sldId id="341" r:id="rId10"/>
    <p:sldId id="344" r:id="rId11"/>
    <p:sldId id="359" r:id="rId12"/>
    <p:sldId id="343" r:id="rId13"/>
    <p:sldId id="342" r:id="rId14"/>
    <p:sldId id="346" r:id="rId15"/>
    <p:sldId id="360" r:id="rId16"/>
    <p:sldId id="349" r:id="rId17"/>
    <p:sldId id="361" r:id="rId18"/>
    <p:sldId id="350" r:id="rId19"/>
    <p:sldId id="351" r:id="rId20"/>
    <p:sldId id="353" r:id="rId21"/>
    <p:sldId id="352" r:id="rId22"/>
    <p:sldId id="347" r:id="rId23"/>
    <p:sldId id="348" r:id="rId24"/>
    <p:sldId id="355" r:id="rId25"/>
    <p:sldId id="362" r:id="rId26"/>
    <p:sldId id="291" r:id="rId27"/>
    <p:sldId id="31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6301B-5BD1-24C6-36AE-E6424388BE83}" v="15" dt="2025-02-06T17:38:42.80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Στυλ με θέμα 2 - Έμφαση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Φωτεινό στυλ 2 - Έμφαση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Σκούρο στυλ 2 - Έμφαση 5/Έμφαση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9" autoAdjust="0"/>
  </p:normalViewPr>
  <p:slideViewPr>
    <p:cSldViewPr snapToGrid="0">
      <p:cViewPr varScale="1">
        <p:scale>
          <a:sx n="105" d="100"/>
          <a:sy n="105" d="100"/>
        </p:scale>
        <p:origin x="83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F59F7-D8BA-4097-8983-6F16CD8F3C13}" type="doc">
      <dgm:prSet loTypeId="urn:microsoft.com/office/officeart/2005/8/layout/radial6" loCatId="cycle" qsTypeId="urn:microsoft.com/office/officeart/2005/8/quickstyle/simple1" qsCatId="simple" csTypeId="urn:microsoft.com/office/officeart/2005/8/colors/accent2_1" csCatId="accent2" phldr="1"/>
      <dgm:spPr/>
      <dgm:t>
        <a:bodyPr/>
        <a:lstStyle/>
        <a:p>
          <a:endParaRPr lang="el-GR"/>
        </a:p>
      </dgm:t>
    </dgm:pt>
    <dgm:pt modelId="{A51AEE4E-B36A-4601-AE44-01D04CD83417}">
      <dgm:prSet phldrT="[Κείμενο]" custT="1"/>
      <dgm:spPr/>
      <dgm:t>
        <a:bodyPr/>
        <a:lstStyle/>
        <a:p>
          <a:r>
            <a:rPr lang="el-GR" sz="3200" b="1" cap="none" dirty="0">
              <a:solidFill>
                <a:schemeClr val="accent2">
                  <a:lumMod val="50000"/>
                </a:schemeClr>
              </a:solidFill>
            </a:rPr>
            <a:t>Διεπιστημονική ομαδική εργασία</a:t>
          </a:r>
          <a:endParaRPr lang="el-GR" sz="3200" dirty="0">
            <a:solidFill>
              <a:schemeClr val="accent2">
                <a:lumMod val="50000"/>
              </a:schemeClr>
            </a:solidFill>
          </a:endParaRPr>
        </a:p>
      </dgm:t>
    </dgm:pt>
    <dgm:pt modelId="{4B3A3E70-444C-4A54-8696-290966A4632C}" type="parTrans" cxnId="{9FA89D36-0008-47A8-A431-B3AD07DE4F74}">
      <dgm:prSet/>
      <dgm:spPr/>
      <dgm:t>
        <a:bodyPr/>
        <a:lstStyle/>
        <a:p>
          <a:endParaRPr lang="el-GR"/>
        </a:p>
      </dgm:t>
    </dgm:pt>
    <dgm:pt modelId="{B50A1CDD-E238-4C32-A73F-3A9FEECA1A11}" type="sibTrans" cxnId="{9FA89D36-0008-47A8-A431-B3AD07DE4F74}">
      <dgm:prSet/>
      <dgm:spPr/>
      <dgm:t>
        <a:bodyPr/>
        <a:lstStyle/>
        <a:p>
          <a:endParaRPr lang="el-GR"/>
        </a:p>
      </dgm:t>
    </dgm:pt>
    <dgm:pt modelId="{5293E809-D6FC-4B8E-B7AD-9A19518771B3}">
      <dgm:prSet phldrT="[Κείμενο]" custT="1"/>
      <dgm:spPr/>
      <dgm:t>
        <a:bodyPr/>
        <a:lstStyle/>
        <a:p>
          <a:r>
            <a:rPr lang="el-GR" sz="2400" b="1" dirty="0">
              <a:solidFill>
                <a:schemeClr val="accent2">
                  <a:lumMod val="75000"/>
                </a:schemeClr>
              </a:solidFill>
            </a:rPr>
            <a:t>Ορθογηριατρική φροντίδα μεγαλύτερων ηλικιακά ατόμων</a:t>
          </a:r>
        </a:p>
      </dgm:t>
    </dgm:pt>
    <dgm:pt modelId="{2495D8D0-CC79-4C77-B35D-6B9B3BDAA69B}" type="parTrans" cxnId="{59A32995-E2FB-4A92-9F53-F83350593140}">
      <dgm:prSet/>
      <dgm:spPr/>
      <dgm:t>
        <a:bodyPr/>
        <a:lstStyle/>
        <a:p>
          <a:endParaRPr lang="el-GR"/>
        </a:p>
      </dgm:t>
    </dgm:pt>
    <dgm:pt modelId="{67F5933A-0C2B-4F97-9E26-EF4AB2F54BFA}" type="sibTrans" cxnId="{59A32995-E2FB-4A92-9F53-F83350593140}">
      <dgm:prSet/>
      <dgm:spPr/>
      <dgm:t>
        <a:bodyPr/>
        <a:lstStyle/>
        <a:p>
          <a:endParaRPr lang="el-GR"/>
        </a:p>
      </dgm:t>
    </dgm:pt>
    <dgm:pt modelId="{4DED6F02-1614-41B7-8654-4B560E8EEF48}">
      <dgm:prSet phldrT="[Κείμενο]" custT="1"/>
      <dgm:spPr/>
      <dgm:t>
        <a:bodyPr/>
        <a:lstStyle/>
        <a:p>
          <a:r>
            <a:rPr lang="el-GR" sz="2400" b="1" cap="none" dirty="0">
              <a:solidFill>
                <a:schemeClr val="accent2">
                  <a:lumMod val="75000"/>
                </a:schemeClr>
              </a:solidFill>
            </a:rPr>
            <a:t>Περιεγχειρητική φροντίδα</a:t>
          </a:r>
          <a:endParaRPr lang="el-GR" sz="2400" b="1" dirty="0">
            <a:solidFill>
              <a:schemeClr val="accent2">
                <a:lumMod val="75000"/>
              </a:schemeClr>
            </a:solidFill>
          </a:endParaRPr>
        </a:p>
      </dgm:t>
    </dgm:pt>
    <dgm:pt modelId="{B0FDE4EA-D4DD-4ED7-9D2D-568A1A51376F}" type="parTrans" cxnId="{D53ECC8D-CDA7-42E4-83C8-A796E6FD0B82}">
      <dgm:prSet/>
      <dgm:spPr/>
      <dgm:t>
        <a:bodyPr/>
        <a:lstStyle/>
        <a:p>
          <a:endParaRPr lang="el-GR"/>
        </a:p>
      </dgm:t>
    </dgm:pt>
    <dgm:pt modelId="{E1014E76-CCF4-472D-9349-92A885DBC785}" type="sibTrans" cxnId="{D53ECC8D-CDA7-42E4-83C8-A796E6FD0B82}">
      <dgm:prSet/>
      <dgm:spPr/>
      <dgm:t>
        <a:bodyPr/>
        <a:lstStyle/>
        <a:p>
          <a:endParaRPr lang="el-GR"/>
        </a:p>
      </dgm:t>
    </dgm:pt>
    <dgm:pt modelId="{D70B9452-28E9-484F-9F28-E9B68F3CFA6D}" type="pres">
      <dgm:prSet presAssocID="{564F59F7-D8BA-4097-8983-6F16CD8F3C13}" presName="Name0" presStyleCnt="0">
        <dgm:presLayoutVars>
          <dgm:chMax val="1"/>
          <dgm:dir/>
          <dgm:animLvl val="ctr"/>
          <dgm:resizeHandles val="exact"/>
        </dgm:presLayoutVars>
      </dgm:prSet>
      <dgm:spPr/>
    </dgm:pt>
    <dgm:pt modelId="{C985AC22-A87B-4AF9-80F8-16FA46997634}" type="pres">
      <dgm:prSet presAssocID="{A51AEE4E-B36A-4601-AE44-01D04CD83417}" presName="centerShape" presStyleLbl="node0" presStyleIdx="0" presStyleCnt="1" custScaleX="241285" custScaleY="110232"/>
      <dgm:spPr/>
    </dgm:pt>
    <dgm:pt modelId="{50C61A58-AE5C-4F80-81A9-EEC4712FC916}" type="pres">
      <dgm:prSet presAssocID="{5293E809-D6FC-4B8E-B7AD-9A19518771B3}" presName="node" presStyleLbl="node1" presStyleIdx="0" presStyleCnt="2" custScaleX="241285" custScaleY="115471">
        <dgm:presLayoutVars>
          <dgm:bulletEnabled val="1"/>
        </dgm:presLayoutVars>
      </dgm:prSet>
      <dgm:spPr/>
    </dgm:pt>
    <dgm:pt modelId="{D098DEBF-695E-42EA-B445-0A3B3827591E}" type="pres">
      <dgm:prSet presAssocID="{5293E809-D6FC-4B8E-B7AD-9A19518771B3}" presName="dummy" presStyleCnt="0"/>
      <dgm:spPr/>
    </dgm:pt>
    <dgm:pt modelId="{82ACE14C-CBBB-48E6-846F-7EAF740EA5CF}" type="pres">
      <dgm:prSet presAssocID="{67F5933A-0C2B-4F97-9E26-EF4AB2F54BFA}" presName="sibTrans" presStyleLbl="sibTrans2D1" presStyleIdx="0" presStyleCnt="2"/>
      <dgm:spPr/>
    </dgm:pt>
    <dgm:pt modelId="{6CC22BEC-DFCC-47CF-9CAA-170AF525482C}" type="pres">
      <dgm:prSet presAssocID="{4DED6F02-1614-41B7-8654-4B560E8EEF48}" presName="node" presStyleLbl="node1" presStyleIdx="1" presStyleCnt="2" custScaleX="241285" custScaleY="121749">
        <dgm:presLayoutVars>
          <dgm:bulletEnabled val="1"/>
        </dgm:presLayoutVars>
      </dgm:prSet>
      <dgm:spPr/>
    </dgm:pt>
    <dgm:pt modelId="{E127D371-49FA-446C-8851-EC1902016855}" type="pres">
      <dgm:prSet presAssocID="{4DED6F02-1614-41B7-8654-4B560E8EEF48}" presName="dummy" presStyleCnt="0"/>
      <dgm:spPr/>
    </dgm:pt>
    <dgm:pt modelId="{38E176AD-960C-40C3-8D9E-33272588707F}" type="pres">
      <dgm:prSet presAssocID="{E1014E76-CCF4-472D-9349-92A885DBC785}" presName="sibTrans" presStyleLbl="sibTrans2D1" presStyleIdx="1" presStyleCnt="2"/>
      <dgm:spPr/>
    </dgm:pt>
  </dgm:ptLst>
  <dgm:cxnLst>
    <dgm:cxn modelId="{2F7B1814-2FD6-47E4-A89B-21D86B34F82A}" type="presOf" srcId="{A51AEE4E-B36A-4601-AE44-01D04CD83417}" destId="{C985AC22-A87B-4AF9-80F8-16FA46997634}" srcOrd="0" destOrd="0" presId="urn:microsoft.com/office/officeart/2005/8/layout/radial6"/>
    <dgm:cxn modelId="{9B6A4024-2DE5-4D31-AE2A-BB7E650FB7A2}" type="presOf" srcId="{564F59F7-D8BA-4097-8983-6F16CD8F3C13}" destId="{D70B9452-28E9-484F-9F28-E9B68F3CFA6D}" srcOrd="0" destOrd="0" presId="urn:microsoft.com/office/officeart/2005/8/layout/radial6"/>
    <dgm:cxn modelId="{9FA89D36-0008-47A8-A431-B3AD07DE4F74}" srcId="{564F59F7-D8BA-4097-8983-6F16CD8F3C13}" destId="{A51AEE4E-B36A-4601-AE44-01D04CD83417}" srcOrd="0" destOrd="0" parTransId="{4B3A3E70-444C-4A54-8696-290966A4632C}" sibTransId="{B50A1CDD-E238-4C32-A73F-3A9FEECA1A11}"/>
    <dgm:cxn modelId="{9F43EE3E-67E4-44DA-A5D2-B4453B74D792}" type="presOf" srcId="{E1014E76-CCF4-472D-9349-92A885DBC785}" destId="{38E176AD-960C-40C3-8D9E-33272588707F}" srcOrd="0" destOrd="0" presId="urn:microsoft.com/office/officeart/2005/8/layout/radial6"/>
    <dgm:cxn modelId="{9288BA83-50AE-4318-BDB8-B79B881209CF}" type="presOf" srcId="{4DED6F02-1614-41B7-8654-4B560E8EEF48}" destId="{6CC22BEC-DFCC-47CF-9CAA-170AF525482C}" srcOrd="0" destOrd="0" presId="urn:microsoft.com/office/officeart/2005/8/layout/radial6"/>
    <dgm:cxn modelId="{D53ECC8D-CDA7-42E4-83C8-A796E6FD0B82}" srcId="{A51AEE4E-B36A-4601-AE44-01D04CD83417}" destId="{4DED6F02-1614-41B7-8654-4B560E8EEF48}" srcOrd="1" destOrd="0" parTransId="{B0FDE4EA-D4DD-4ED7-9D2D-568A1A51376F}" sibTransId="{E1014E76-CCF4-472D-9349-92A885DBC785}"/>
    <dgm:cxn modelId="{59A32995-E2FB-4A92-9F53-F83350593140}" srcId="{A51AEE4E-B36A-4601-AE44-01D04CD83417}" destId="{5293E809-D6FC-4B8E-B7AD-9A19518771B3}" srcOrd="0" destOrd="0" parTransId="{2495D8D0-CC79-4C77-B35D-6B9B3BDAA69B}" sibTransId="{67F5933A-0C2B-4F97-9E26-EF4AB2F54BFA}"/>
    <dgm:cxn modelId="{202001CB-3643-4CAD-88AD-F8139B9FDD2B}" type="presOf" srcId="{67F5933A-0C2B-4F97-9E26-EF4AB2F54BFA}" destId="{82ACE14C-CBBB-48E6-846F-7EAF740EA5CF}" srcOrd="0" destOrd="0" presId="urn:microsoft.com/office/officeart/2005/8/layout/radial6"/>
    <dgm:cxn modelId="{C20B4ACD-70E2-4511-872D-5791594BF845}" type="presOf" srcId="{5293E809-D6FC-4B8E-B7AD-9A19518771B3}" destId="{50C61A58-AE5C-4F80-81A9-EEC4712FC916}" srcOrd="0" destOrd="0" presId="urn:microsoft.com/office/officeart/2005/8/layout/radial6"/>
    <dgm:cxn modelId="{AD020A8E-D270-4ACA-851B-E1B050BC5C8C}" type="presParOf" srcId="{D70B9452-28E9-484F-9F28-E9B68F3CFA6D}" destId="{C985AC22-A87B-4AF9-80F8-16FA46997634}" srcOrd="0" destOrd="0" presId="urn:microsoft.com/office/officeart/2005/8/layout/radial6"/>
    <dgm:cxn modelId="{81417C84-0CC0-49E4-B1DF-8A55D550489D}" type="presParOf" srcId="{D70B9452-28E9-484F-9F28-E9B68F3CFA6D}" destId="{50C61A58-AE5C-4F80-81A9-EEC4712FC916}" srcOrd="1" destOrd="0" presId="urn:microsoft.com/office/officeart/2005/8/layout/radial6"/>
    <dgm:cxn modelId="{8B688E3C-CFEA-4451-A4C1-3DBD58733E7B}" type="presParOf" srcId="{D70B9452-28E9-484F-9F28-E9B68F3CFA6D}" destId="{D098DEBF-695E-42EA-B445-0A3B3827591E}" srcOrd="2" destOrd="0" presId="urn:microsoft.com/office/officeart/2005/8/layout/radial6"/>
    <dgm:cxn modelId="{0AF607E6-F357-4977-A9AA-246C65E82AB0}" type="presParOf" srcId="{D70B9452-28E9-484F-9F28-E9B68F3CFA6D}" destId="{82ACE14C-CBBB-48E6-846F-7EAF740EA5CF}" srcOrd="3" destOrd="0" presId="urn:microsoft.com/office/officeart/2005/8/layout/radial6"/>
    <dgm:cxn modelId="{AE4874E5-DE58-4580-83E3-B0AA5AFDAEE9}" type="presParOf" srcId="{D70B9452-28E9-484F-9F28-E9B68F3CFA6D}" destId="{6CC22BEC-DFCC-47CF-9CAA-170AF525482C}" srcOrd="4" destOrd="0" presId="urn:microsoft.com/office/officeart/2005/8/layout/radial6"/>
    <dgm:cxn modelId="{95A3A7E7-77C1-4336-A8B6-861C0EC08A5E}" type="presParOf" srcId="{D70B9452-28E9-484F-9F28-E9B68F3CFA6D}" destId="{E127D371-49FA-446C-8851-EC1902016855}" srcOrd="5" destOrd="0" presId="urn:microsoft.com/office/officeart/2005/8/layout/radial6"/>
    <dgm:cxn modelId="{FCACEB2A-BD1B-42D8-AD8B-12D6F6D78152}" type="presParOf" srcId="{D70B9452-28E9-484F-9F28-E9B68F3CFA6D}" destId="{38E176AD-960C-40C3-8D9E-33272588707F}"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176AD-960C-40C3-8D9E-33272588707F}">
      <dsp:nvSpPr>
        <dsp:cNvPr id="0" name=""/>
        <dsp:cNvSpPr/>
      </dsp:nvSpPr>
      <dsp:spPr>
        <a:xfrm>
          <a:off x="1675937" y="670951"/>
          <a:ext cx="4641869" cy="4641869"/>
        </a:xfrm>
        <a:prstGeom prst="blockArc">
          <a:avLst>
            <a:gd name="adj1" fmla="val 5400000"/>
            <a:gd name="adj2" fmla="val 16200000"/>
            <a:gd name="adj3" fmla="val 463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ACE14C-CBBB-48E6-846F-7EAF740EA5CF}">
      <dsp:nvSpPr>
        <dsp:cNvPr id="0" name=""/>
        <dsp:cNvSpPr/>
      </dsp:nvSpPr>
      <dsp:spPr>
        <a:xfrm>
          <a:off x="1675937" y="670951"/>
          <a:ext cx="4641869" cy="4641869"/>
        </a:xfrm>
        <a:prstGeom prst="blockArc">
          <a:avLst>
            <a:gd name="adj1" fmla="val 16200000"/>
            <a:gd name="adj2" fmla="val 5400000"/>
            <a:gd name="adj3" fmla="val 463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85AC22-A87B-4AF9-80F8-16FA46997634}">
      <dsp:nvSpPr>
        <dsp:cNvPr id="0" name=""/>
        <dsp:cNvSpPr/>
      </dsp:nvSpPr>
      <dsp:spPr>
        <a:xfrm>
          <a:off x="1421096" y="1815132"/>
          <a:ext cx="5151550" cy="2353505"/>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l-GR" sz="3200" b="1" kern="1200" cap="none" dirty="0">
              <a:solidFill>
                <a:schemeClr val="accent2">
                  <a:lumMod val="50000"/>
                </a:schemeClr>
              </a:solidFill>
            </a:rPr>
            <a:t>Διεπιστημονική ομαδική εργασία</a:t>
          </a:r>
          <a:endParaRPr lang="el-GR" sz="3200" kern="1200" dirty="0">
            <a:solidFill>
              <a:schemeClr val="accent2">
                <a:lumMod val="50000"/>
              </a:schemeClr>
            </a:solidFill>
          </a:endParaRPr>
        </a:p>
      </dsp:txBody>
      <dsp:txXfrm>
        <a:off x="2175523" y="2159795"/>
        <a:ext cx="3642696" cy="1664179"/>
      </dsp:txXfrm>
    </dsp:sp>
    <dsp:sp modelId="{50C61A58-AE5C-4F80-81A9-EEC4712FC916}">
      <dsp:nvSpPr>
        <dsp:cNvPr id="0" name=""/>
        <dsp:cNvSpPr/>
      </dsp:nvSpPr>
      <dsp:spPr>
        <a:xfrm>
          <a:off x="2193829" y="-138122"/>
          <a:ext cx="3606085" cy="1725752"/>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accent2">
                  <a:lumMod val="75000"/>
                </a:schemeClr>
              </a:solidFill>
            </a:rPr>
            <a:t>Ορθογηριατρική φροντίδα μεγαλύτερων ηλικιακά ατόμων</a:t>
          </a:r>
        </a:p>
      </dsp:txBody>
      <dsp:txXfrm>
        <a:off x="2721928" y="114609"/>
        <a:ext cx="2549887" cy="1220290"/>
      </dsp:txXfrm>
    </dsp:sp>
    <dsp:sp modelId="{6CC22BEC-DFCC-47CF-9CAA-170AF525482C}">
      <dsp:nvSpPr>
        <dsp:cNvPr id="0" name=""/>
        <dsp:cNvSpPr/>
      </dsp:nvSpPr>
      <dsp:spPr>
        <a:xfrm>
          <a:off x="2193829" y="4349227"/>
          <a:ext cx="3606085" cy="1819579"/>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b="1" kern="1200" cap="none" dirty="0">
              <a:solidFill>
                <a:schemeClr val="accent2">
                  <a:lumMod val="75000"/>
                </a:schemeClr>
              </a:solidFill>
            </a:rPr>
            <a:t>Περιεγχειρητική φροντίδα</a:t>
          </a:r>
          <a:endParaRPr lang="el-GR" sz="2400" b="1" kern="1200" dirty="0">
            <a:solidFill>
              <a:schemeClr val="accent2">
                <a:lumMod val="75000"/>
              </a:schemeClr>
            </a:solidFill>
          </a:endParaRPr>
        </a:p>
      </dsp:txBody>
      <dsp:txXfrm>
        <a:off x="2721928" y="4615698"/>
        <a:ext cx="2549887" cy="128663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83179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2AC24A9-CCB6-4F8D-B8DB-C2F3692CFA5A}"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56112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2AC24A9-CCB6-4F8D-B8DB-C2F3692CFA5A}"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972750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2AC24A9-CCB6-4F8D-B8DB-C2F3692CFA5A}"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1533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2AC24A9-CCB6-4F8D-B8DB-C2F3692CFA5A}"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4204312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02AC24A9-CCB6-4F8D-B8DB-C2F3692CFA5A}" type="datetimeFigureOut">
              <a:rPr lang="en-US" smtClean="0"/>
              <a:pPr/>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365619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02AC24A9-CCB6-4F8D-B8DB-C2F3692CFA5A}" type="datetimeFigureOut">
              <a:rPr lang="en-US" smtClean="0"/>
              <a:pPr/>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1291511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4274817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77049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4/24/2026</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80773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399275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2AC24A9-CCB6-4F8D-B8DB-C2F3692CFA5A}"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92103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4682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Content Placeholder 3"/>
          <p:cNvSpPr>
            <a:spLocks noGrp="1"/>
          </p:cNvSpPr>
          <p:nvPr>
            <p:ph sz="quarter" idx="13"/>
          </p:nvPr>
        </p:nvSpPr>
        <p:spPr>
          <a:xfrm>
            <a:off x="913774" y="3051012"/>
            <a:ext cx="5106027"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3" name="Content Placeholder 5"/>
          <p:cNvSpPr>
            <a:spLocks noGrp="1"/>
          </p:cNvSpPr>
          <p:nvPr>
            <p:ph sz="quarter" idx="14"/>
          </p:nvPr>
        </p:nvSpPr>
        <p:spPr>
          <a:xfrm>
            <a:off x="6172200" y="3051012"/>
            <a:ext cx="5105401"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pPr/>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31393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pPr/>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12076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2AC24A9-CCB6-4F8D-B8DB-C2F3692CFA5A}" type="datetimeFigureOut">
              <a:rPr lang="en-US" smtClean="0"/>
              <a:pPr/>
              <a:t>4/24/2026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76109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2AC24A9-CCB6-4F8D-B8DB-C2F3692CFA5A}"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12370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2AC24A9-CCB6-4F8D-B8DB-C2F3692CFA5A}"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11245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2AC24A9-CCB6-4F8D-B8DB-C2F3692CFA5A}" type="datetimeFigureOut">
              <a:rPr lang="en-US" smtClean="0"/>
              <a:pPr/>
              <a:t>4/24/2026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2DC25EE-239B-4C5F-AAD1-255A7D5F1EE2}" type="slidenum">
              <a:rPr lang="en-US" smtClean="0"/>
              <a:pPr/>
              <a:t>‹#›</a:t>
            </a:fld>
            <a:endParaRPr lang="en-US"/>
          </a:p>
        </p:txBody>
      </p:sp>
    </p:spTree>
    <p:extLst>
      <p:ext uri="{BB962C8B-B14F-4D97-AF65-F5344CB8AC3E}">
        <p14:creationId xmlns:p14="http://schemas.microsoft.com/office/powerpoint/2010/main" val="8044412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Φόντο τεχνολογίας δικτύου">
            <a:extLst>
              <a:ext uri="{FF2B5EF4-FFF2-40B4-BE49-F238E27FC236}">
                <a16:creationId xmlns:a16="http://schemas.microsoft.com/office/drawing/2014/main" id="{F29596EB-3754-CCD2-0354-A48DD7A410EB}"/>
              </a:ext>
            </a:extLst>
          </p:cNvPr>
          <p:cNvPicPr>
            <a:picLocks noChangeAspect="1"/>
          </p:cNvPicPr>
          <p:nvPr/>
        </p:nvPicPr>
        <p:blipFill>
          <a:blip r:embed="rId2" cstate="print">
            <a:alphaModFix amt="35000"/>
          </a:blip>
          <a:srcRect b="3434"/>
          <a:stretch>
            <a:fillRect/>
          </a:stretch>
        </p:blipFill>
        <p:spPr>
          <a:xfrm>
            <a:off x="20" y="10"/>
            <a:ext cx="12191980" cy="6857990"/>
          </a:xfrm>
          <a:prstGeom prst="rect">
            <a:avLst/>
          </a:prstGeom>
          <a:scene3d>
            <a:camera prst="orthographicFront"/>
            <a:lightRig rig="contrasting" dir="t">
              <a:rot lat="0" lon="0" rev="3000000"/>
            </a:lightRig>
          </a:scene3d>
          <a:sp3d contourW="7620">
            <a:bevelT w="95250" h="31750"/>
            <a:contourClr>
              <a:srgbClr val="333333"/>
            </a:contourClr>
          </a:sp3d>
        </p:spPr>
      </p:pic>
      <p:pic>
        <p:nvPicPr>
          <p:cNvPr id="25" name="Picture 19">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p:cNvSpPr>
            <a:spLocks noGrp="1"/>
          </p:cNvSpPr>
          <p:nvPr>
            <p:ph type="ctrTitle"/>
          </p:nvPr>
        </p:nvSpPr>
        <p:spPr>
          <a:xfrm>
            <a:off x="511628" y="772886"/>
            <a:ext cx="11506200" cy="3461657"/>
          </a:xfrm>
        </p:spPr>
        <p:txBody>
          <a:bodyPr>
            <a:normAutofit/>
          </a:bodyPr>
          <a:lstStyle/>
          <a:p>
            <a:br>
              <a:rPr lang="el-GR" sz="1200" dirty="0"/>
            </a:br>
            <a:br>
              <a:rPr lang="el-GR" sz="3600" b="1" dirty="0">
                <a:solidFill>
                  <a:schemeClr val="accent2">
                    <a:lumMod val="40000"/>
                    <a:lumOff val="60000"/>
                  </a:schemeClr>
                </a:solidFill>
              </a:rPr>
            </a:br>
            <a:br>
              <a:rPr lang="el-GR" sz="1200" dirty="0">
                <a:solidFill>
                  <a:schemeClr val="accent2">
                    <a:lumMod val="40000"/>
                    <a:lumOff val="60000"/>
                  </a:schemeClr>
                </a:solidFill>
              </a:rPr>
            </a:br>
            <a:br>
              <a:rPr lang="el-GR" sz="1200" dirty="0">
                <a:solidFill>
                  <a:schemeClr val="accent2">
                    <a:lumMod val="40000"/>
                    <a:lumOff val="60000"/>
                  </a:schemeClr>
                </a:solidFill>
              </a:rPr>
            </a:br>
            <a:br>
              <a:rPr lang="el-GR" sz="1200" dirty="0">
                <a:solidFill>
                  <a:schemeClr val="accent2">
                    <a:lumMod val="40000"/>
                    <a:lumOff val="60000"/>
                  </a:schemeClr>
                </a:solidFill>
              </a:rPr>
            </a:br>
            <a:r>
              <a:rPr lang="el-GR" sz="4000" b="1" dirty="0" err="1">
                <a:solidFill>
                  <a:schemeClr val="accent2">
                    <a:lumMod val="60000"/>
                    <a:lumOff val="40000"/>
                  </a:schemeClr>
                </a:solidFill>
              </a:rPr>
              <a:t>ΠεριεγχειρητικΗ</a:t>
            </a:r>
            <a:r>
              <a:rPr lang="el-GR" sz="4000" b="1" dirty="0">
                <a:solidFill>
                  <a:schemeClr val="accent2">
                    <a:lumMod val="60000"/>
                    <a:lumOff val="40000"/>
                  </a:schemeClr>
                </a:solidFill>
              </a:rPr>
              <a:t> </a:t>
            </a:r>
            <a:r>
              <a:rPr lang="el-GR" sz="4000" b="1" dirty="0" err="1">
                <a:solidFill>
                  <a:schemeClr val="accent2">
                    <a:lumMod val="60000"/>
                    <a:lumOff val="40000"/>
                  </a:schemeClr>
                </a:solidFill>
              </a:rPr>
              <a:t>ΝοσηλευτικΗ</a:t>
            </a:r>
            <a:r>
              <a:rPr lang="el-GR" sz="4000" b="1" dirty="0">
                <a:solidFill>
                  <a:schemeClr val="accent2">
                    <a:lumMod val="60000"/>
                    <a:lumOff val="40000"/>
                  </a:schemeClr>
                </a:solidFill>
              </a:rPr>
              <a:t> </a:t>
            </a:r>
            <a:r>
              <a:rPr lang="el-GR" sz="4000" b="1" dirty="0" err="1">
                <a:solidFill>
                  <a:schemeClr val="accent2">
                    <a:lumMod val="60000"/>
                    <a:lumOff val="40000"/>
                  </a:schemeClr>
                </a:solidFill>
              </a:rPr>
              <a:t>ΔιαχεΙριση</a:t>
            </a:r>
            <a:r>
              <a:rPr lang="el-GR" sz="4000" b="1" dirty="0">
                <a:solidFill>
                  <a:schemeClr val="accent2">
                    <a:lumMod val="60000"/>
                    <a:lumOff val="40000"/>
                  </a:schemeClr>
                </a:solidFill>
              </a:rPr>
              <a:t> </a:t>
            </a:r>
            <a:r>
              <a:rPr lang="el-GR" sz="4000" b="1" dirty="0" err="1">
                <a:solidFill>
                  <a:schemeClr val="accent2">
                    <a:lumMod val="60000"/>
                    <a:lumOff val="40000"/>
                  </a:schemeClr>
                </a:solidFill>
              </a:rPr>
              <a:t>ΗλικιωμΕνου</a:t>
            </a:r>
            <a:r>
              <a:rPr lang="el-GR" sz="4000" b="1" dirty="0">
                <a:solidFill>
                  <a:schemeClr val="accent2">
                    <a:lumMod val="60000"/>
                    <a:lumOff val="40000"/>
                  </a:schemeClr>
                </a:solidFill>
              </a:rPr>
              <a:t> </a:t>
            </a:r>
            <a:r>
              <a:rPr lang="el-GR" sz="4000" b="1" dirty="0" err="1">
                <a:solidFill>
                  <a:schemeClr val="accent2">
                    <a:lumMod val="60000"/>
                    <a:lumOff val="40000"/>
                  </a:schemeClr>
                </a:solidFill>
              </a:rPr>
              <a:t>ΑσθενΗ</a:t>
            </a:r>
            <a:r>
              <a:rPr lang="el-GR" sz="4000" b="1" dirty="0">
                <a:solidFill>
                  <a:schemeClr val="accent2">
                    <a:lumMod val="60000"/>
                    <a:lumOff val="40000"/>
                  </a:schemeClr>
                </a:solidFill>
              </a:rPr>
              <a:t> με </a:t>
            </a:r>
            <a:r>
              <a:rPr lang="el-GR" sz="4000" b="1" dirty="0" err="1">
                <a:solidFill>
                  <a:schemeClr val="accent2">
                    <a:lumMod val="60000"/>
                    <a:lumOff val="40000"/>
                  </a:schemeClr>
                </a:solidFill>
              </a:rPr>
              <a:t>ΚΑταγμα</a:t>
            </a:r>
            <a:r>
              <a:rPr lang="el-GR" sz="4000" b="1" dirty="0">
                <a:solidFill>
                  <a:schemeClr val="accent2">
                    <a:lumMod val="60000"/>
                    <a:lumOff val="40000"/>
                  </a:schemeClr>
                </a:solidFill>
              </a:rPr>
              <a:t> </a:t>
            </a:r>
            <a:r>
              <a:rPr lang="el-GR" sz="4000" b="1" dirty="0" err="1">
                <a:solidFill>
                  <a:schemeClr val="accent2">
                    <a:lumMod val="60000"/>
                    <a:lumOff val="40000"/>
                  </a:schemeClr>
                </a:solidFill>
              </a:rPr>
              <a:t>ΙσχΙου</a:t>
            </a:r>
            <a:br>
              <a:rPr lang="el-GR" sz="4000" b="1" dirty="0">
                <a:solidFill>
                  <a:schemeClr val="accent2">
                    <a:lumMod val="60000"/>
                    <a:lumOff val="40000"/>
                  </a:schemeClr>
                </a:solidFill>
              </a:rPr>
            </a:br>
            <a:r>
              <a:rPr lang="el-GR" sz="4000" dirty="0">
                <a:solidFill>
                  <a:schemeClr val="accent2">
                    <a:lumMod val="60000"/>
                    <a:lumOff val="40000"/>
                  </a:schemeClr>
                </a:solidFill>
              </a:rPr>
              <a:t> </a:t>
            </a:r>
          </a:p>
        </p:txBody>
      </p:sp>
      <p:sp>
        <p:nvSpPr>
          <p:cNvPr id="3" name="Υπότιτλος 2"/>
          <p:cNvSpPr>
            <a:spLocks noGrp="1"/>
          </p:cNvSpPr>
          <p:nvPr>
            <p:ph type="subTitle" idx="1"/>
          </p:nvPr>
        </p:nvSpPr>
        <p:spPr>
          <a:xfrm>
            <a:off x="1751012" y="4482790"/>
            <a:ext cx="8689976" cy="2007220"/>
          </a:xfrm>
        </p:spPr>
        <p:txBody>
          <a:bodyPr vert="horz" lIns="91440" tIns="45720" rIns="91440" bIns="45720" rtlCol="0">
            <a:noAutofit/>
          </a:bodyPr>
          <a:lstStyle/>
          <a:p>
            <a:pPr>
              <a:lnSpc>
                <a:spcPct val="100000"/>
              </a:lnSpc>
            </a:pPr>
            <a:r>
              <a:rPr lang="el-GR" sz="2800" b="1" cap="none" dirty="0">
                <a:solidFill>
                  <a:schemeClr val="accent2">
                    <a:lumMod val="40000"/>
                    <a:lumOff val="60000"/>
                  </a:schemeClr>
                </a:solidFill>
              </a:rPr>
              <a:t>Πέτρος Κολοβός, Αναπληρωτής Καθηγητής </a:t>
            </a:r>
          </a:p>
          <a:p>
            <a:pPr>
              <a:lnSpc>
                <a:spcPct val="100000"/>
              </a:lnSpc>
            </a:pPr>
            <a:r>
              <a:rPr lang="el-GR" sz="2800" b="1" cap="none" dirty="0">
                <a:solidFill>
                  <a:schemeClr val="accent2">
                    <a:lumMod val="40000"/>
                    <a:lumOff val="60000"/>
                  </a:schemeClr>
                </a:solidFill>
              </a:rPr>
              <a:t>Εργαστήριο Νοσηλευτικής Έρευνας και Φροντίδας </a:t>
            </a:r>
          </a:p>
          <a:p>
            <a:pPr>
              <a:lnSpc>
                <a:spcPct val="100000"/>
              </a:lnSpc>
            </a:pPr>
            <a:r>
              <a:rPr lang="el-GR" sz="2800" b="1" cap="none" dirty="0">
                <a:solidFill>
                  <a:schemeClr val="accent2">
                    <a:lumMod val="40000"/>
                    <a:lumOff val="60000"/>
                  </a:schemeClr>
                </a:solidFill>
              </a:rPr>
              <a:t>Τμήμα Νοσηλευτικής Πανεπιστημίου Πελοποννήσου</a:t>
            </a:r>
          </a:p>
          <a:p>
            <a:pPr>
              <a:lnSpc>
                <a:spcPct val="100000"/>
              </a:lnSpc>
            </a:pPr>
            <a:r>
              <a:rPr lang="el-GR" sz="2800" b="1" cap="none" dirty="0">
                <a:solidFill>
                  <a:schemeClr val="accent2">
                    <a:lumMod val="40000"/>
                    <a:lumOff val="60000"/>
                  </a:schemeClr>
                </a:solidFill>
              </a:rPr>
              <a:t>Μέλος </a:t>
            </a:r>
            <a:r>
              <a:rPr lang="el-GR" sz="2800" b="1" cap="none" dirty="0" err="1">
                <a:solidFill>
                  <a:schemeClr val="accent2">
                    <a:lumMod val="40000"/>
                    <a:lumOff val="60000"/>
                  </a:schemeClr>
                </a:solidFill>
              </a:rPr>
              <a:t>Ε.Δι.Κ.Ε</a:t>
            </a:r>
            <a:r>
              <a:rPr lang="el-GR" sz="2800" b="1" cap="none" dirty="0">
                <a:solidFill>
                  <a:schemeClr val="accent2">
                    <a:lumMod val="40000"/>
                    <a:lumOff val="60000"/>
                  </a:schemeClr>
                </a:solidFill>
              </a:rPr>
              <a:t>.</a:t>
            </a:r>
          </a:p>
        </p:txBody>
      </p:sp>
    </p:spTree>
    <p:extLst>
      <p:ext uri="{BB962C8B-B14F-4D97-AF65-F5344CB8AC3E}">
        <p14:creationId xmlns:p14="http://schemas.microsoft.com/office/powerpoint/2010/main" val="23251222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23F78-9E7E-7582-8615-E834749520C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7651449-C3A4-625A-5BF5-CA9643940287}"/>
              </a:ext>
            </a:extLst>
          </p:cNvPr>
          <p:cNvSpPr>
            <a:spLocks noGrp="1"/>
          </p:cNvSpPr>
          <p:nvPr>
            <p:ph type="title"/>
          </p:nvPr>
        </p:nvSpPr>
        <p:spPr>
          <a:xfrm>
            <a:off x="913775" y="76200"/>
            <a:ext cx="10364451" cy="1545772"/>
          </a:xfrm>
        </p:spPr>
        <p:txBody>
          <a:bodyPr/>
          <a:lstStyle/>
          <a:p>
            <a:r>
              <a:rPr lang="el-GR" b="1" cap="none" dirty="0">
                <a:solidFill>
                  <a:schemeClr val="accent2">
                    <a:lumMod val="60000"/>
                    <a:lumOff val="40000"/>
                  </a:schemeClr>
                </a:solidFill>
              </a:rPr>
              <a:t>Φαρμακευτική νοσηλευτική φροντίδα </a:t>
            </a:r>
          </a:p>
        </p:txBody>
      </p:sp>
      <p:sp>
        <p:nvSpPr>
          <p:cNvPr id="3" name="Θέση περιεχομένου 2">
            <a:extLst>
              <a:ext uri="{FF2B5EF4-FFF2-40B4-BE49-F238E27FC236}">
                <a16:creationId xmlns:a16="http://schemas.microsoft.com/office/drawing/2014/main" id="{8206EF2C-F675-435B-F859-550B6681C4B2}"/>
              </a:ext>
            </a:extLst>
          </p:cNvPr>
          <p:cNvSpPr>
            <a:spLocks noGrp="1"/>
          </p:cNvSpPr>
          <p:nvPr>
            <p:ph sz="quarter" idx="13"/>
          </p:nvPr>
        </p:nvSpPr>
        <p:spPr>
          <a:xfrm>
            <a:off x="381000" y="1349830"/>
            <a:ext cx="11647714" cy="5334000"/>
          </a:xfrm>
        </p:spPr>
        <p:txBody>
          <a:bodyPr>
            <a:normAutofit fontScale="25000" lnSpcReduction="20000"/>
          </a:bodyPr>
          <a:lstStyle/>
          <a:p>
            <a:pPr algn="just">
              <a:lnSpc>
                <a:spcPct val="160000"/>
              </a:lnSpc>
              <a:buFont typeface="Wingdings" panose="05000000000000000000" pitchFamily="2" charset="2"/>
              <a:buChar char="Ø"/>
            </a:pPr>
            <a:r>
              <a:rPr lang="el-GR" sz="8000" cap="none" dirty="0"/>
              <a:t>ασφαλής προετοιμασία (τήρηση άσηπτης τεχνικής) και χορήγηση φαρμάκων - </a:t>
            </a:r>
            <a:r>
              <a:rPr lang="el-GR" sz="8000" b="1" cap="none" dirty="0"/>
              <a:t>έλεγχοι ασφαλείας (6Σ</a:t>
            </a:r>
            <a:r>
              <a:rPr lang="el-GR" sz="8000" cap="none" dirty="0"/>
              <a:t>)</a:t>
            </a:r>
          </a:p>
          <a:p>
            <a:pPr algn="just">
              <a:lnSpc>
                <a:spcPct val="160000"/>
              </a:lnSpc>
              <a:buFont typeface="Wingdings" panose="05000000000000000000" pitchFamily="2" charset="2"/>
              <a:buChar char="Ø"/>
            </a:pPr>
            <a:r>
              <a:rPr lang="el-GR" sz="8000" cap="none" dirty="0"/>
              <a:t>αναλγητική αγωγή (</a:t>
            </a:r>
            <a:r>
              <a:rPr lang="el-GR" sz="8000" cap="none" dirty="0" err="1"/>
              <a:t>παρακεταμόλη</a:t>
            </a:r>
            <a:r>
              <a:rPr lang="el-GR" sz="8000" cap="none" dirty="0"/>
              <a:t>/έξι ώρες, </a:t>
            </a:r>
            <a:r>
              <a:rPr lang="el-GR" sz="8000" cap="none" dirty="0" err="1"/>
              <a:t>οπιοειδή</a:t>
            </a:r>
            <a:r>
              <a:rPr lang="el-GR" sz="8000" cap="none" dirty="0"/>
              <a:t>/οι ανάγκες μειώνονται με την ηλικία και οι ανεπιθύμητες ενέργειες μπορούν να εμποδίσουν τη κινητικότητα, να δυσχεράνουν τις γνωστικές λειτουργίες και να παρέμβουν στην ανάρρωση, ΜΣΑΦ/με ιδιαίτερη προσοχή στα άτομα μεγαλύτερης ηλικίας)</a:t>
            </a:r>
          </a:p>
          <a:p>
            <a:pPr algn="just">
              <a:lnSpc>
                <a:spcPct val="160000"/>
              </a:lnSpc>
              <a:buFont typeface="Wingdings" panose="05000000000000000000" pitchFamily="2" charset="2"/>
              <a:buChar char="Ø"/>
            </a:pPr>
            <a:r>
              <a:rPr lang="el-GR" sz="8000" cap="none" dirty="0"/>
              <a:t>αναισθητικοί παράγοντες (συνδυασμός διαφόρων μεθόδων χορήγησης), αντιθρομβωτική αγωγή, </a:t>
            </a:r>
            <a:r>
              <a:rPr lang="el-GR" sz="8000" cap="none" dirty="0" err="1"/>
              <a:t>χημειοπροφύλαξη</a:t>
            </a:r>
            <a:endParaRPr lang="el-GR" sz="8000" cap="none" dirty="0"/>
          </a:p>
          <a:p>
            <a:pPr algn="just">
              <a:lnSpc>
                <a:spcPct val="160000"/>
              </a:lnSpc>
              <a:buFont typeface="Wingdings" panose="05000000000000000000" pitchFamily="2" charset="2"/>
              <a:buChar char="Ø"/>
            </a:pPr>
            <a:r>
              <a:rPr lang="el-GR" sz="8000" cap="none" dirty="0"/>
              <a:t>ηρεμιστικά, αντιεμετικά και νευροληπτικά/ οι ανεπιθύμητες ενέργειες πρέπει να ληφθούν υπόψη κατά τη δοσολογία και την </a:t>
            </a:r>
            <a:r>
              <a:rPr lang="el-GR" sz="8000" cap="none" dirty="0" err="1"/>
              <a:t>τιτλοποίηση</a:t>
            </a:r>
            <a:r>
              <a:rPr lang="el-GR" sz="8000" cap="none" dirty="0"/>
              <a:t> των </a:t>
            </a:r>
            <a:r>
              <a:rPr lang="el-GR" sz="8000" cap="none" dirty="0" err="1"/>
              <a:t>οπιοειδών</a:t>
            </a:r>
            <a:endParaRPr lang="el-GR" sz="8000" cap="none" dirty="0"/>
          </a:p>
          <a:p>
            <a:pPr algn="just">
              <a:lnSpc>
                <a:spcPct val="160000"/>
              </a:lnSpc>
              <a:buFont typeface="Wingdings" panose="05000000000000000000" pitchFamily="2" charset="2"/>
              <a:buChar char="Ø"/>
            </a:pPr>
            <a:r>
              <a:rPr lang="el-GR" sz="8000" cap="none" dirty="0"/>
              <a:t>παρακολούθηση για ανεπιθύμητες ενέργειες (καταστολή, δυσκοιλιότητα, ναυτία, έμετος) και καταγραφή</a:t>
            </a:r>
          </a:p>
          <a:p>
            <a:pPr algn="just">
              <a:lnSpc>
                <a:spcPct val="160000"/>
              </a:lnSpc>
              <a:buFont typeface="Wingdings" panose="05000000000000000000" pitchFamily="2" charset="2"/>
              <a:buChar char="Ø"/>
            </a:pPr>
            <a:endParaRPr lang="el-GR" sz="2400" cap="none" dirty="0"/>
          </a:p>
        </p:txBody>
      </p:sp>
    </p:spTree>
    <p:extLst>
      <p:ext uri="{BB962C8B-B14F-4D97-AF65-F5344CB8AC3E}">
        <p14:creationId xmlns:p14="http://schemas.microsoft.com/office/powerpoint/2010/main" val="318222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A8C9E-748D-1829-134D-F7E06AE8CF8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12B9402-45DB-FC78-89B1-4D9BB3C0A224}"/>
              </a:ext>
            </a:extLst>
          </p:cNvPr>
          <p:cNvSpPr>
            <a:spLocks noGrp="1"/>
          </p:cNvSpPr>
          <p:nvPr>
            <p:ph type="title"/>
          </p:nvPr>
        </p:nvSpPr>
        <p:spPr>
          <a:xfrm>
            <a:off x="913775" y="1"/>
            <a:ext cx="10364451" cy="1676400"/>
          </a:xfrm>
        </p:spPr>
        <p:txBody>
          <a:bodyPr/>
          <a:lstStyle/>
          <a:p>
            <a:r>
              <a:rPr lang="el-GR" b="1" cap="none" dirty="0">
                <a:solidFill>
                  <a:schemeClr val="accent2">
                    <a:lumMod val="60000"/>
                    <a:lumOff val="40000"/>
                  </a:schemeClr>
                </a:solidFill>
              </a:rPr>
              <a:t>Μετακίνηση και τοποθέτηση ασθενή</a:t>
            </a:r>
          </a:p>
        </p:txBody>
      </p:sp>
      <p:sp>
        <p:nvSpPr>
          <p:cNvPr id="3" name="Θέση περιεχομένου 2">
            <a:extLst>
              <a:ext uri="{FF2B5EF4-FFF2-40B4-BE49-F238E27FC236}">
                <a16:creationId xmlns:a16="http://schemas.microsoft.com/office/drawing/2014/main" id="{6EFA2591-A8CA-68E6-A8CA-1CD1CA756CBA}"/>
              </a:ext>
            </a:extLst>
          </p:cNvPr>
          <p:cNvSpPr>
            <a:spLocks noGrp="1"/>
          </p:cNvSpPr>
          <p:nvPr>
            <p:ph sz="quarter" idx="13"/>
          </p:nvPr>
        </p:nvSpPr>
        <p:spPr>
          <a:xfrm>
            <a:off x="435429" y="1360714"/>
            <a:ext cx="11332028" cy="4878770"/>
          </a:xfrm>
        </p:spPr>
        <p:txBody>
          <a:bodyPr>
            <a:noAutofit/>
          </a:bodyPr>
          <a:lstStyle/>
          <a:p>
            <a:pPr algn="just">
              <a:lnSpc>
                <a:spcPct val="160000"/>
              </a:lnSpc>
              <a:buFont typeface="Wingdings" panose="05000000000000000000" pitchFamily="2" charset="2"/>
              <a:buChar char="Ø"/>
            </a:pPr>
            <a:r>
              <a:rPr lang="el-GR" cap="none" dirty="0"/>
              <a:t>το γύρισμα του ασθενή με κάταγμα ισχίου προς την πληγείσα πλευρά πρέπει να αποφεύγεται μέχρι να πραγματοποιηθεί η χειρουργική αποκατάσταση</a:t>
            </a:r>
          </a:p>
          <a:p>
            <a:pPr algn="just">
              <a:lnSpc>
                <a:spcPct val="160000"/>
              </a:lnSpc>
              <a:buFont typeface="Wingdings" panose="05000000000000000000" pitchFamily="2" charset="2"/>
              <a:buChar char="Ø"/>
            </a:pPr>
            <a:r>
              <a:rPr lang="el-GR" cap="none" dirty="0"/>
              <a:t>το «ελαφρύ/ήπιο» γύρισμα είναι αναπόφευκτο κατά τη φροντίδα και την κλινική εξέταση του δέρματος της ραχιαίας επιφάνειας </a:t>
            </a:r>
          </a:p>
          <a:p>
            <a:pPr algn="just">
              <a:lnSpc>
                <a:spcPct val="160000"/>
              </a:lnSpc>
              <a:buFont typeface="Wingdings" panose="05000000000000000000" pitchFamily="2" charset="2"/>
              <a:buChar char="Ø"/>
            </a:pPr>
            <a:r>
              <a:rPr lang="el-GR" cap="none" dirty="0"/>
              <a:t>τοποθέτηση μαξιλαριών ανάμεσα στους μηρούς και τα γόνατα των ασθενών: προάγεται η διαχείριση του πόνου, αποφεύγεται η προσαγωγή και η περιστροφή του πληγέντος κάτω άκρου</a:t>
            </a:r>
          </a:p>
          <a:p>
            <a:pPr algn="just">
              <a:lnSpc>
                <a:spcPct val="160000"/>
              </a:lnSpc>
              <a:buFont typeface="Wingdings" panose="05000000000000000000" pitchFamily="2" charset="2"/>
              <a:buChar char="Ø"/>
            </a:pPr>
            <a:r>
              <a:rPr lang="el-GR" cap="none" dirty="0"/>
              <a:t>η αλλαγή της θέσης του ασθενή να πραγματοποιείται από δύο νοσηλευτές</a:t>
            </a:r>
          </a:p>
          <a:p>
            <a:pPr algn="just">
              <a:lnSpc>
                <a:spcPct val="160000"/>
              </a:lnSpc>
              <a:buFont typeface="Wingdings" panose="05000000000000000000" pitchFamily="2" charset="2"/>
              <a:buChar char="Ø"/>
            </a:pPr>
            <a:r>
              <a:rPr lang="el-GR" cap="none" dirty="0"/>
              <a:t>ασφαλής μεταφορά (από το φορείο στο χειρουργικό τραπέζι/χρήση ζωνών ασφαλείας και κατάλληλη τοποθέτηση/πλάγια θέση, χρήση υποστηριγμάτων και υποστρωμάτων</a:t>
            </a:r>
            <a:r>
              <a:rPr lang="en-US" cap="none" dirty="0"/>
              <a:t>)</a:t>
            </a:r>
            <a:endParaRPr lang="el-GR" cap="none" dirty="0"/>
          </a:p>
        </p:txBody>
      </p:sp>
    </p:spTree>
    <p:extLst>
      <p:ext uri="{BB962C8B-B14F-4D97-AF65-F5344CB8AC3E}">
        <p14:creationId xmlns:p14="http://schemas.microsoft.com/office/powerpoint/2010/main" val="205062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154F1-3255-4C98-AE2D-B4545A0B16D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2AA7D85-E2C3-F6D6-2B6D-2C85A94DBFE7}"/>
              </a:ext>
            </a:extLst>
          </p:cNvPr>
          <p:cNvSpPr>
            <a:spLocks noGrp="1"/>
          </p:cNvSpPr>
          <p:nvPr>
            <p:ph type="title"/>
          </p:nvPr>
        </p:nvSpPr>
        <p:spPr>
          <a:xfrm>
            <a:off x="913775" y="97971"/>
            <a:ext cx="10364451" cy="1317173"/>
          </a:xfrm>
        </p:spPr>
        <p:txBody>
          <a:bodyPr/>
          <a:lstStyle/>
          <a:p>
            <a:r>
              <a:rPr lang="el-GR" b="1" cap="none" dirty="0">
                <a:solidFill>
                  <a:schemeClr val="accent2">
                    <a:lumMod val="60000"/>
                    <a:lumOff val="40000"/>
                  </a:schemeClr>
                </a:solidFill>
              </a:rPr>
              <a:t>Θρέψη και διατροφική υποστήριξη </a:t>
            </a:r>
          </a:p>
        </p:txBody>
      </p:sp>
      <p:sp>
        <p:nvSpPr>
          <p:cNvPr id="3" name="Θέση περιεχομένου 2">
            <a:extLst>
              <a:ext uri="{FF2B5EF4-FFF2-40B4-BE49-F238E27FC236}">
                <a16:creationId xmlns:a16="http://schemas.microsoft.com/office/drawing/2014/main" id="{69BB5B7D-479B-949B-D9FC-497C434F6CD6}"/>
              </a:ext>
            </a:extLst>
          </p:cNvPr>
          <p:cNvSpPr>
            <a:spLocks noGrp="1"/>
          </p:cNvSpPr>
          <p:nvPr>
            <p:ph sz="quarter" idx="13"/>
          </p:nvPr>
        </p:nvSpPr>
        <p:spPr>
          <a:xfrm>
            <a:off x="457199" y="1415144"/>
            <a:ext cx="11430001" cy="5268685"/>
          </a:xfrm>
        </p:spPr>
        <p:txBody>
          <a:bodyPr>
            <a:noAutofit/>
          </a:bodyPr>
          <a:lstStyle/>
          <a:p>
            <a:pPr algn="just">
              <a:lnSpc>
                <a:spcPct val="160000"/>
              </a:lnSpc>
              <a:buFont typeface="Wingdings" panose="05000000000000000000" pitchFamily="2" charset="2"/>
              <a:buChar char="Ø"/>
            </a:pPr>
            <a:r>
              <a:rPr lang="el-GR" cap="none" dirty="0"/>
              <a:t>συστηματική αξιολόγηση με χρήση τεκμηριωμένων εργαλείων (</a:t>
            </a:r>
            <a:r>
              <a:rPr lang="en-US" cap="none" dirty="0"/>
              <a:t>3MinNS</a:t>
            </a:r>
            <a:r>
              <a:rPr lang="el-GR" cap="none" dirty="0"/>
              <a:t>, </a:t>
            </a:r>
            <a:r>
              <a:rPr lang="en-US" cap="none" dirty="0"/>
              <a:t>NRS-2002</a:t>
            </a:r>
            <a:r>
              <a:rPr lang="el-GR" cap="none" dirty="0"/>
              <a:t>, </a:t>
            </a:r>
            <a:r>
              <a:rPr lang="en-US" cap="none" dirty="0"/>
              <a:t>MNA</a:t>
            </a:r>
            <a:r>
              <a:rPr lang="el-GR" cap="none" dirty="0"/>
              <a:t>, ανεξήγητη απώλεια βάρους &gt; του 5% τους τελευταίους 3 μήνες), αξιολόγηση εργαστηριακών δεδομένων</a:t>
            </a:r>
          </a:p>
          <a:p>
            <a:pPr algn="just">
              <a:lnSpc>
                <a:spcPct val="160000"/>
              </a:lnSpc>
              <a:buFont typeface="Wingdings" panose="05000000000000000000" pitchFamily="2" charset="2"/>
              <a:buChar char="Ø"/>
            </a:pPr>
            <a:r>
              <a:rPr lang="el-GR" cap="none" dirty="0"/>
              <a:t>διατήρηση ενεργειακών αποθεμάτων - επαρκής πρόσληψη διατροφικών συστατικών (πρωτεϊνών, θερμίδων, μετάλλων, ιχνοστοιχείων και βιταμινών, συμπληρώματα διατροφής) ανάλογα με τις διατροφικές ανάγκες</a:t>
            </a:r>
          </a:p>
          <a:p>
            <a:pPr algn="just">
              <a:lnSpc>
                <a:spcPct val="160000"/>
              </a:lnSpc>
              <a:buFont typeface="Wingdings" panose="05000000000000000000" pitchFamily="2" charset="2"/>
              <a:buChar char="Ø"/>
            </a:pPr>
            <a:r>
              <a:rPr lang="el-GR" cap="none" dirty="0"/>
              <a:t>διαχείριση καταστάσεων που επηρεάζουν τη λήψη γευμάτων (δυσκολία στην κατάποση, κακή οδοντοστοιχία, ναυτία)</a:t>
            </a:r>
          </a:p>
          <a:p>
            <a:pPr algn="just">
              <a:lnSpc>
                <a:spcPct val="160000"/>
              </a:lnSpc>
              <a:buFont typeface="Wingdings" panose="05000000000000000000" pitchFamily="2" charset="2"/>
              <a:buChar char="Ø"/>
            </a:pPr>
            <a:r>
              <a:rPr lang="el-GR" cap="none" dirty="0"/>
              <a:t>επαρκής βοήθεια και υποστήριξη (χρήση βοηθημάτων, συμμετοχή οικογένειας)</a:t>
            </a:r>
          </a:p>
          <a:p>
            <a:pPr algn="just">
              <a:lnSpc>
                <a:spcPct val="160000"/>
              </a:lnSpc>
              <a:buFont typeface="Wingdings" panose="05000000000000000000" pitchFamily="2" charset="2"/>
              <a:buChar char="Ø"/>
            </a:pPr>
            <a:r>
              <a:rPr lang="el-GR" cap="none" dirty="0"/>
              <a:t>ενσωμάτωση προτιμήσεων ασθενών, κατάλληλο περιβάλλον</a:t>
            </a:r>
          </a:p>
        </p:txBody>
      </p:sp>
    </p:spTree>
    <p:extLst>
      <p:ext uri="{BB962C8B-B14F-4D97-AF65-F5344CB8AC3E}">
        <p14:creationId xmlns:p14="http://schemas.microsoft.com/office/powerpoint/2010/main" val="482451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70FDD-85F8-F4A0-E088-7EF8DC4C07D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69B726D8-6EA1-6D44-0392-CC02455019F3}"/>
              </a:ext>
            </a:extLst>
          </p:cNvPr>
          <p:cNvSpPr>
            <a:spLocks noGrp="1"/>
          </p:cNvSpPr>
          <p:nvPr>
            <p:ph type="title"/>
          </p:nvPr>
        </p:nvSpPr>
        <p:spPr>
          <a:xfrm>
            <a:off x="913775" y="1"/>
            <a:ext cx="10364451" cy="1698170"/>
          </a:xfrm>
        </p:spPr>
        <p:txBody>
          <a:bodyPr/>
          <a:lstStyle/>
          <a:p>
            <a:r>
              <a:rPr lang="el-GR" b="1" cap="none" dirty="0">
                <a:solidFill>
                  <a:schemeClr val="accent2">
                    <a:lumMod val="60000"/>
                    <a:lumOff val="40000"/>
                  </a:schemeClr>
                </a:solidFill>
              </a:rPr>
              <a:t>Ενυδάτωση ασθενή</a:t>
            </a:r>
          </a:p>
        </p:txBody>
      </p:sp>
      <p:sp>
        <p:nvSpPr>
          <p:cNvPr id="3" name="Θέση περιεχομένου 2">
            <a:extLst>
              <a:ext uri="{FF2B5EF4-FFF2-40B4-BE49-F238E27FC236}">
                <a16:creationId xmlns:a16="http://schemas.microsoft.com/office/drawing/2014/main" id="{8E1E2041-2FDE-AFBA-AFE9-42C41B1AF266}"/>
              </a:ext>
            </a:extLst>
          </p:cNvPr>
          <p:cNvSpPr>
            <a:spLocks noGrp="1"/>
          </p:cNvSpPr>
          <p:nvPr>
            <p:ph sz="quarter" idx="13"/>
          </p:nvPr>
        </p:nvSpPr>
        <p:spPr>
          <a:xfrm>
            <a:off x="913774" y="1513115"/>
            <a:ext cx="10363826" cy="4898572"/>
          </a:xfrm>
        </p:spPr>
        <p:txBody>
          <a:bodyPr>
            <a:normAutofit fontScale="92500" lnSpcReduction="20000"/>
          </a:bodyPr>
          <a:lstStyle/>
          <a:p>
            <a:pPr algn="just">
              <a:lnSpc>
                <a:spcPct val="160000"/>
              </a:lnSpc>
              <a:buFont typeface="Wingdings" panose="05000000000000000000" pitchFamily="2" charset="2"/>
              <a:buChar char="Ø"/>
            </a:pPr>
            <a:r>
              <a:rPr lang="el-GR" sz="2400" cap="none" dirty="0"/>
              <a:t>κλινική αξιολόγηση (παράγοντες κινδύνου, κόπωση και λήθαργος, μειωμένη </a:t>
            </a:r>
            <a:r>
              <a:rPr lang="el-GR" sz="2400" cap="none" dirty="0" err="1"/>
              <a:t>σπαργή</a:t>
            </a:r>
            <a:r>
              <a:rPr lang="el-GR" sz="2400" cap="none" dirty="0"/>
              <a:t> δέρματος, ξηρά χείλη, μειωμένη πρόσληψη υγρών μεταξύ γευμάτων, μειωμένη παραγωγή ούρων, υψηλή </a:t>
            </a:r>
            <a:r>
              <a:rPr lang="el-GR" sz="2400" cap="none" dirty="0" err="1"/>
              <a:t>ωσμωτικότητα</a:t>
            </a:r>
            <a:r>
              <a:rPr lang="el-GR" sz="2400" cap="none" dirty="0"/>
              <a:t> ούρων)</a:t>
            </a:r>
          </a:p>
          <a:p>
            <a:pPr algn="just">
              <a:lnSpc>
                <a:spcPct val="160000"/>
              </a:lnSpc>
              <a:buFont typeface="Wingdings" panose="05000000000000000000" pitchFamily="2" charset="2"/>
              <a:buChar char="Ø"/>
            </a:pPr>
            <a:r>
              <a:rPr lang="el-GR" sz="2400" cap="none" dirty="0"/>
              <a:t>καταγραφή προσλαμβανόμενων και αποβαλλόμενων υγρών και συνεχής παρακολούθηση (απώλεια αίματος στο χειρουργείο)</a:t>
            </a:r>
          </a:p>
          <a:p>
            <a:pPr algn="just">
              <a:lnSpc>
                <a:spcPct val="160000"/>
              </a:lnSpc>
              <a:buFont typeface="Wingdings" panose="05000000000000000000" pitchFamily="2" charset="2"/>
              <a:buChar char="Ø"/>
            </a:pPr>
            <a:r>
              <a:rPr lang="el-GR" sz="2400" cap="none" dirty="0"/>
              <a:t>διατήρηση σταθερού ισοζυγίου ύδατος και ηλεκτρολυτών, </a:t>
            </a:r>
            <a:r>
              <a:rPr lang="el-GR" sz="2400" cap="none" dirty="0" err="1"/>
              <a:t>προεγχειρητικά</a:t>
            </a:r>
            <a:r>
              <a:rPr lang="el-GR" sz="2400" cap="none" dirty="0"/>
              <a:t> παροχή διαυγών υγρών έως και 2 ώρες πριν το Χ/Ο</a:t>
            </a:r>
          </a:p>
          <a:p>
            <a:pPr algn="just">
              <a:lnSpc>
                <a:spcPct val="160000"/>
              </a:lnSpc>
              <a:buFont typeface="Wingdings" panose="05000000000000000000" pitchFamily="2" charset="2"/>
              <a:buChar char="Ø"/>
            </a:pPr>
            <a:r>
              <a:rPr lang="el-GR" sz="2400" cap="none" dirty="0"/>
              <a:t>διαθεσιμότητα υγρών από το στόμα (ενθάρρυνση), ενδοφλέβια υγρά</a:t>
            </a:r>
          </a:p>
          <a:p>
            <a:pPr algn="just">
              <a:lnSpc>
                <a:spcPct val="160000"/>
              </a:lnSpc>
              <a:buFont typeface="Wingdings" panose="05000000000000000000" pitchFamily="2" charset="2"/>
              <a:buChar char="Ø"/>
            </a:pPr>
            <a:r>
              <a:rPr lang="el-GR" sz="2400" cap="none" dirty="0"/>
              <a:t>υποστήριξη και βοήθεια κατά τη πόση υγρών (βοηθήματα, συμμετοχή οικογένειας)</a:t>
            </a:r>
          </a:p>
        </p:txBody>
      </p:sp>
    </p:spTree>
    <p:extLst>
      <p:ext uri="{BB962C8B-B14F-4D97-AF65-F5344CB8AC3E}">
        <p14:creationId xmlns:p14="http://schemas.microsoft.com/office/powerpoint/2010/main" val="354736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365BD-2E04-937C-5677-EBDB9C7D274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E30E221-91DC-19B3-8BB9-A19275BD592A}"/>
              </a:ext>
            </a:extLst>
          </p:cNvPr>
          <p:cNvSpPr>
            <a:spLocks noGrp="1"/>
          </p:cNvSpPr>
          <p:nvPr>
            <p:ph type="title"/>
          </p:nvPr>
        </p:nvSpPr>
        <p:spPr>
          <a:xfrm>
            <a:off x="913775" y="119743"/>
            <a:ext cx="10364451" cy="1436915"/>
          </a:xfrm>
        </p:spPr>
        <p:txBody>
          <a:bodyPr/>
          <a:lstStyle/>
          <a:p>
            <a:r>
              <a:rPr lang="el-GR" b="1" cap="none" dirty="0">
                <a:solidFill>
                  <a:schemeClr val="accent2">
                    <a:lumMod val="60000"/>
                    <a:lumOff val="40000"/>
                  </a:schemeClr>
                </a:solidFill>
              </a:rPr>
              <a:t>Ασφάλεια φροντίδας</a:t>
            </a:r>
          </a:p>
        </p:txBody>
      </p:sp>
      <p:sp>
        <p:nvSpPr>
          <p:cNvPr id="3" name="Θέση περιεχομένου 2">
            <a:extLst>
              <a:ext uri="{FF2B5EF4-FFF2-40B4-BE49-F238E27FC236}">
                <a16:creationId xmlns:a16="http://schemas.microsoft.com/office/drawing/2014/main" id="{12415A3E-6940-B09A-BD1E-FBD42EC4DF6E}"/>
              </a:ext>
            </a:extLst>
          </p:cNvPr>
          <p:cNvSpPr>
            <a:spLocks noGrp="1"/>
          </p:cNvSpPr>
          <p:nvPr>
            <p:ph sz="quarter" idx="13"/>
          </p:nvPr>
        </p:nvSpPr>
        <p:spPr>
          <a:xfrm>
            <a:off x="707571" y="1556658"/>
            <a:ext cx="10570029" cy="5181599"/>
          </a:xfrm>
        </p:spPr>
        <p:txBody>
          <a:bodyPr>
            <a:normAutofit fontScale="77500" lnSpcReduction="20000"/>
          </a:bodyPr>
          <a:lstStyle/>
          <a:p>
            <a:pPr algn="just">
              <a:lnSpc>
                <a:spcPct val="160000"/>
              </a:lnSpc>
              <a:buFont typeface="Wingdings" panose="05000000000000000000" pitchFamily="2" charset="2"/>
              <a:buChar char="Ø"/>
            </a:pPr>
            <a:r>
              <a:rPr lang="el-GR" sz="2800" cap="none" dirty="0"/>
              <a:t>πρόληψη λοιμώξεων του χειρουργικού πεδίου (υγιεινή χεριών, χρήση ατομικών μέσων προστασίας, παρακολούθηση διατήρησης της ασηψίας-τήρηση άσηπτης τεχνικής)</a:t>
            </a:r>
          </a:p>
          <a:p>
            <a:pPr algn="just">
              <a:lnSpc>
                <a:spcPct val="160000"/>
              </a:lnSpc>
              <a:buFont typeface="Wingdings" panose="05000000000000000000" pitchFamily="2" charset="2"/>
              <a:buChar char="Ø"/>
            </a:pPr>
            <a:r>
              <a:rPr lang="el-GR" sz="2800" cap="none" dirty="0"/>
              <a:t>πρόληψη λάθους (λάθος ασθενής, λάθος επέμβαση, λάθος σημείο τομής)</a:t>
            </a:r>
          </a:p>
          <a:p>
            <a:pPr algn="just">
              <a:lnSpc>
                <a:spcPct val="160000"/>
              </a:lnSpc>
              <a:buFont typeface="Wingdings" panose="05000000000000000000" pitchFamily="2" charset="2"/>
              <a:buChar char="Ø"/>
            </a:pPr>
            <a:r>
              <a:rPr lang="el-GR" sz="2800" cap="none" dirty="0"/>
              <a:t>έλεγχοι ασφαλείας κατά την παραλαβή στο χειρουργείο (ταυτότητα, </a:t>
            </a:r>
            <a:r>
              <a:rPr lang="el-GR" sz="2800" cap="none" dirty="0" err="1"/>
              <a:t>προεγχειρητικές</a:t>
            </a:r>
            <a:r>
              <a:rPr lang="el-GR" sz="2800" cap="none" dirty="0"/>
              <a:t> οδηγίες)</a:t>
            </a:r>
          </a:p>
          <a:p>
            <a:pPr algn="just">
              <a:lnSpc>
                <a:spcPct val="160000"/>
              </a:lnSpc>
              <a:buFont typeface="Wingdings" panose="05000000000000000000" pitchFamily="2" charset="2"/>
              <a:buChar char="Ø"/>
            </a:pPr>
            <a:r>
              <a:rPr lang="el-GR" sz="2800" cap="none" dirty="0"/>
              <a:t>πρόληψη αναπνευστικών λοιμώξεων και των λοιμώξεων του ουροποιητικού συστήματος</a:t>
            </a:r>
          </a:p>
          <a:p>
            <a:pPr algn="just">
              <a:lnSpc>
                <a:spcPct val="160000"/>
              </a:lnSpc>
              <a:buFont typeface="Wingdings" panose="05000000000000000000" pitchFamily="2" charset="2"/>
              <a:buChar char="Ø"/>
            </a:pPr>
            <a:r>
              <a:rPr lang="el-GR" sz="2800" cap="none" dirty="0"/>
              <a:t>πρόληψη </a:t>
            </a:r>
            <a:r>
              <a:rPr lang="el-GR" sz="2800" cap="none" dirty="0" err="1"/>
              <a:t>θρομβοεμβολών</a:t>
            </a:r>
            <a:r>
              <a:rPr lang="el-GR" sz="2800" cap="none" dirty="0"/>
              <a:t>, διαχείριση μετεγχειρητικής αναιμίας</a:t>
            </a:r>
          </a:p>
          <a:p>
            <a:pPr algn="just">
              <a:lnSpc>
                <a:spcPct val="160000"/>
              </a:lnSpc>
              <a:buFont typeface="Wingdings" panose="05000000000000000000" pitchFamily="2" charset="2"/>
              <a:buChar char="Ø"/>
            </a:pPr>
            <a:endParaRPr lang="el-GR" sz="2400" cap="none" dirty="0"/>
          </a:p>
        </p:txBody>
      </p:sp>
    </p:spTree>
    <p:extLst>
      <p:ext uri="{BB962C8B-B14F-4D97-AF65-F5344CB8AC3E}">
        <p14:creationId xmlns:p14="http://schemas.microsoft.com/office/powerpoint/2010/main" val="2606130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CCD56-2D5B-6A27-8203-51D00109C9B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DF41E81-41D0-4E40-0E9C-A30A38B67F33}"/>
              </a:ext>
            </a:extLst>
          </p:cNvPr>
          <p:cNvSpPr>
            <a:spLocks noGrp="1"/>
          </p:cNvSpPr>
          <p:nvPr>
            <p:ph type="title"/>
          </p:nvPr>
        </p:nvSpPr>
        <p:spPr>
          <a:xfrm>
            <a:off x="913775" y="261258"/>
            <a:ext cx="10364451" cy="1360714"/>
          </a:xfrm>
        </p:spPr>
        <p:txBody>
          <a:bodyPr/>
          <a:lstStyle/>
          <a:p>
            <a:r>
              <a:rPr lang="el-GR" b="1" cap="none" dirty="0">
                <a:solidFill>
                  <a:schemeClr val="accent2">
                    <a:lumMod val="60000"/>
                    <a:lumOff val="40000"/>
                  </a:schemeClr>
                </a:solidFill>
              </a:rPr>
              <a:t>Κινητοποίηση ασθενή</a:t>
            </a:r>
            <a:endParaRPr lang="el-GR" b="1" cap="none" dirty="0">
              <a:solidFill>
                <a:srgbClr val="FF0000"/>
              </a:solidFill>
            </a:endParaRPr>
          </a:p>
        </p:txBody>
      </p:sp>
      <p:sp>
        <p:nvSpPr>
          <p:cNvPr id="3" name="Θέση περιεχομένου 2">
            <a:extLst>
              <a:ext uri="{FF2B5EF4-FFF2-40B4-BE49-F238E27FC236}">
                <a16:creationId xmlns:a16="http://schemas.microsoft.com/office/drawing/2014/main" id="{3588EBE4-8F39-1EDC-94B9-47B1C8C62B5D}"/>
              </a:ext>
            </a:extLst>
          </p:cNvPr>
          <p:cNvSpPr>
            <a:spLocks noGrp="1"/>
          </p:cNvSpPr>
          <p:nvPr>
            <p:ph sz="quarter" idx="13"/>
          </p:nvPr>
        </p:nvSpPr>
        <p:spPr>
          <a:xfrm>
            <a:off x="913773" y="1621971"/>
            <a:ext cx="10614197" cy="5236029"/>
          </a:xfrm>
        </p:spPr>
        <p:txBody>
          <a:bodyPr>
            <a:normAutofit fontScale="62500" lnSpcReduction="20000"/>
          </a:bodyPr>
          <a:lstStyle/>
          <a:p>
            <a:pPr algn="just">
              <a:lnSpc>
                <a:spcPct val="160000"/>
              </a:lnSpc>
              <a:buFont typeface="Wingdings" panose="05000000000000000000" pitchFamily="2" charset="2"/>
              <a:buChar char="Ø"/>
            </a:pPr>
            <a:r>
              <a:rPr lang="el-GR" sz="3400" cap="none" dirty="0"/>
              <a:t>ξεκινά όσο το δυνατό συντομότερα μετά τη χειρουργική επέμβαση/πρόληψη επιπλοκών</a:t>
            </a:r>
            <a:endParaRPr lang="el-GR" sz="3400" cap="none" dirty="0">
              <a:solidFill>
                <a:srgbClr val="FF0000"/>
              </a:solidFill>
            </a:endParaRPr>
          </a:p>
          <a:p>
            <a:pPr algn="just">
              <a:lnSpc>
                <a:spcPct val="160000"/>
              </a:lnSpc>
              <a:buFont typeface="Wingdings" panose="05000000000000000000" pitchFamily="2" charset="2"/>
              <a:buChar char="Ø"/>
            </a:pPr>
            <a:r>
              <a:rPr lang="el-GR" sz="3400" cap="none" dirty="0"/>
              <a:t>συνήθης πρακτική μετά τη χειρουργική επέμβαση η τοποθέτηση του ασθενή σε καθιστή θέση επί κλίνης και η έγερσή του την ημέρα της επέμβασης (εκτός εάν αντενδείκνυται ιατρικά) </a:t>
            </a:r>
          </a:p>
          <a:p>
            <a:pPr algn="just">
              <a:lnSpc>
                <a:spcPct val="160000"/>
              </a:lnSpc>
              <a:buFont typeface="Wingdings" panose="05000000000000000000" pitchFamily="2" charset="2"/>
              <a:buChar char="Ø"/>
            </a:pPr>
            <a:r>
              <a:rPr lang="el-GR" sz="3400" cap="none" dirty="0"/>
              <a:t>ενθάρρυνση και υποστήριξη στην </a:t>
            </a:r>
            <a:r>
              <a:rPr lang="el-GR" sz="3400" cap="none" dirty="0" err="1"/>
              <a:t>επανακινητοποίηση</a:t>
            </a:r>
            <a:r>
              <a:rPr lang="el-GR" sz="3400" cap="none" dirty="0"/>
              <a:t>, την </a:t>
            </a:r>
            <a:r>
              <a:rPr lang="el-GR" sz="3400" cap="none" dirty="0" err="1"/>
              <a:t>αυτοφροντίδα</a:t>
            </a:r>
            <a:r>
              <a:rPr lang="el-GR" sz="3400" cap="none" dirty="0"/>
              <a:t> και την ανεξαρτησία</a:t>
            </a:r>
          </a:p>
          <a:p>
            <a:pPr algn="just">
              <a:lnSpc>
                <a:spcPct val="160000"/>
              </a:lnSpc>
              <a:buFont typeface="Wingdings" panose="05000000000000000000" pitchFamily="2" charset="2"/>
              <a:buChar char="Ø"/>
            </a:pPr>
            <a:r>
              <a:rPr lang="el-GR" sz="3400" cap="none" dirty="0"/>
              <a:t>διαχείριση του πόνου πριν από την </a:t>
            </a:r>
            <a:r>
              <a:rPr lang="el-GR" sz="3400" cap="none" dirty="0" err="1"/>
              <a:t>επανακινητοποίηση</a:t>
            </a:r>
            <a:r>
              <a:rPr lang="el-GR" sz="3400" cap="none" dirty="0"/>
              <a:t>, επαρκής ανάπαυση/ ύπνος</a:t>
            </a:r>
          </a:p>
          <a:p>
            <a:pPr algn="just">
              <a:lnSpc>
                <a:spcPct val="160000"/>
              </a:lnSpc>
              <a:buFont typeface="Wingdings" panose="05000000000000000000" pitchFamily="2" charset="2"/>
              <a:buChar char="Ø"/>
            </a:pPr>
            <a:r>
              <a:rPr lang="el-GR" sz="3400" cap="none" dirty="0"/>
              <a:t>βελτιστοποίηση θρέψης και ενυδάτωσης, διαχείριση μετεγχειρητικής υπότασης</a:t>
            </a:r>
          </a:p>
          <a:p>
            <a:pPr algn="just">
              <a:lnSpc>
                <a:spcPct val="160000"/>
              </a:lnSpc>
              <a:buFont typeface="Wingdings" panose="05000000000000000000" pitchFamily="2" charset="2"/>
              <a:buChar char="Ø"/>
            </a:pPr>
            <a:r>
              <a:rPr lang="el-GR" sz="3400" cap="none" dirty="0"/>
              <a:t>επικοινωνία επιτυχών στρατηγικών ή κινδύνων που παρατηρήθηκαν κατά τη νοσηλεία </a:t>
            </a:r>
          </a:p>
          <a:p>
            <a:pPr algn="just">
              <a:lnSpc>
                <a:spcPct val="160000"/>
              </a:lnSpc>
              <a:buFont typeface="Wingdings" panose="05000000000000000000" pitchFamily="2" charset="2"/>
              <a:buChar char="Ø"/>
            </a:pPr>
            <a:endParaRPr lang="el-GR" sz="2400" cap="none" dirty="0"/>
          </a:p>
        </p:txBody>
      </p:sp>
    </p:spTree>
    <p:extLst>
      <p:ext uri="{BB962C8B-B14F-4D97-AF65-F5344CB8AC3E}">
        <p14:creationId xmlns:p14="http://schemas.microsoft.com/office/powerpoint/2010/main" val="137692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B0CEA-DBC5-3B3B-200C-656C2F55E7F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7C3F344-5140-6458-A7F9-34F7E33F3AEB}"/>
              </a:ext>
            </a:extLst>
          </p:cNvPr>
          <p:cNvSpPr>
            <a:spLocks noGrp="1"/>
          </p:cNvSpPr>
          <p:nvPr>
            <p:ph type="title"/>
          </p:nvPr>
        </p:nvSpPr>
        <p:spPr>
          <a:xfrm>
            <a:off x="913775" y="1"/>
            <a:ext cx="10364451" cy="1426028"/>
          </a:xfrm>
        </p:spPr>
        <p:txBody>
          <a:bodyPr/>
          <a:lstStyle/>
          <a:p>
            <a:r>
              <a:rPr lang="el-GR" b="1" cap="none" dirty="0">
                <a:solidFill>
                  <a:schemeClr val="accent2">
                    <a:lumMod val="60000"/>
                    <a:lumOff val="40000"/>
                  </a:schemeClr>
                </a:solidFill>
              </a:rPr>
              <a:t>Διαχείριση τραύματος </a:t>
            </a:r>
          </a:p>
        </p:txBody>
      </p:sp>
      <p:sp>
        <p:nvSpPr>
          <p:cNvPr id="3" name="Θέση περιεχομένου 2">
            <a:extLst>
              <a:ext uri="{FF2B5EF4-FFF2-40B4-BE49-F238E27FC236}">
                <a16:creationId xmlns:a16="http://schemas.microsoft.com/office/drawing/2014/main" id="{A30E57E7-99EE-A751-6D91-0F9F895A102E}"/>
              </a:ext>
            </a:extLst>
          </p:cNvPr>
          <p:cNvSpPr>
            <a:spLocks noGrp="1"/>
          </p:cNvSpPr>
          <p:nvPr>
            <p:ph sz="quarter" idx="13"/>
          </p:nvPr>
        </p:nvSpPr>
        <p:spPr>
          <a:xfrm>
            <a:off x="587829" y="1426029"/>
            <a:ext cx="11016342" cy="5170714"/>
          </a:xfrm>
        </p:spPr>
        <p:txBody>
          <a:bodyPr>
            <a:normAutofit fontScale="85000" lnSpcReduction="20000"/>
          </a:bodyPr>
          <a:lstStyle/>
          <a:p>
            <a:pPr algn="just">
              <a:lnSpc>
                <a:spcPct val="160000"/>
              </a:lnSpc>
              <a:buFont typeface="Wingdings" panose="05000000000000000000" pitchFamily="2" charset="2"/>
              <a:buChar char="Ø"/>
            </a:pPr>
            <a:r>
              <a:rPr lang="el-GR" sz="2400" cap="none" dirty="0"/>
              <a:t>εφαρμογή μέτρων για την πρόληψη των λοιμώξεων του χειρουργικού τραύματος (προετοιμασία δέρματος/αντισηπτική προφύλαξη, </a:t>
            </a:r>
            <a:r>
              <a:rPr lang="el-GR" sz="2400" cap="none" dirty="0" err="1"/>
              <a:t>αντιμικροβιακή</a:t>
            </a:r>
            <a:r>
              <a:rPr lang="el-GR" sz="2400" cap="none" dirty="0"/>
              <a:t> προφύλαξη, έλεγχος </a:t>
            </a:r>
            <a:r>
              <a:rPr lang="el-GR" sz="2400" cap="none" dirty="0" err="1"/>
              <a:t>γλυκαιμικού</a:t>
            </a:r>
            <a:r>
              <a:rPr lang="el-GR" sz="2400" cap="none" dirty="0"/>
              <a:t> δείκτη, </a:t>
            </a:r>
            <a:r>
              <a:rPr lang="el-GR" sz="2400" cap="none" dirty="0" err="1"/>
              <a:t>νορμοθερμία</a:t>
            </a:r>
            <a:r>
              <a:rPr lang="el-GR" sz="2400" cap="none" dirty="0"/>
              <a:t>, οξυγόνωση)</a:t>
            </a:r>
          </a:p>
          <a:p>
            <a:pPr algn="just">
              <a:lnSpc>
                <a:spcPct val="160000"/>
              </a:lnSpc>
              <a:buFont typeface="Wingdings" panose="05000000000000000000" pitchFamily="2" charset="2"/>
              <a:buChar char="Ø"/>
            </a:pPr>
            <a:r>
              <a:rPr lang="el-GR" sz="2400" cap="none" dirty="0"/>
              <a:t>αναγνώριση και πρόληψη παραγόντων που επηρεάζουν την επούλωση του χειρουργικού τραύματος (χρόνιες παθήσεις, διατροφική κατάσταση, φαρμακευτική αγωγή-πολυφαρμακία)</a:t>
            </a:r>
          </a:p>
          <a:p>
            <a:pPr algn="just">
              <a:lnSpc>
                <a:spcPct val="160000"/>
              </a:lnSpc>
              <a:buFont typeface="Wingdings" panose="05000000000000000000" pitchFamily="2" charset="2"/>
              <a:buChar char="Ø"/>
            </a:pPr>
            <a:r>
              <a:rPr lang="el-GR" sz="2400" cap="none" dirty="0"/>
              <a:t>αξιολόγηση τραύματος και έγκαιρη ανίχνευση ενδείξεων λοίμωξης (πόνος στο τραύμα, ερυθρότητα, θερμότητα, πυρετός, αργή επούλωση και διάσπαση)</a:t>
            </a:r>
          </a:p>
          <a:p>
            <a:pPr algn="just">
              <a:lnSpc>
                <a:spcPct val="160000"/>
              </a:lnSpc>
              <a:buFont typeface="Wingdings" panose="05000000000000000000" pitchFamily="2" charset="2"/>
              <a:buChar char="Ø"/>
            </a:pPr>
            <a:r>
              <a:rPr lang="el-GR" sz="2400" cap="none" dirty="0"/>
              <a:t>εφαρμογή πρακτικών επίδεσης και καθαρισμού του χειρουργικού τραύματος</a:t>
            </a:r>
            <a:endParaRPr lang="en-US" sz="2400" cap="none" dirty="0"/>
          </a:p>
          <a:p>
            <a:pPr algn="just">
              <a:lnSpc>
                <a:spcPct val="160000"/>
              </a:lnSpc>
              <a:buFont typeface="Wingdings" panose="05000000000000000000" pitchFamily="2" charset="2"/>
              <a:buChar char="Ø"/>
            </a:pPr>
            <a:r>
              <a:rPr lang="el-GR" sz="2400" cap="none" dirty="0"/>
              <a:t>θεραπεία ελκών πίεσης (συντηρητική, χειρουργική), διαχείριση παραγόντων που επηρεάζουν την επούλωση</a:t>
            </a:r>
            <a:endParaRPr lang="en-US" sz="2400" cap="none" dirty="0"/>
          </a:p>
          <a:p>
            <a:pPr algn="just">
              <a:lnSpc>
                <a:spcPct val="160000"/>
              </a:lnSpc>
              <a:buFont typeface="Wingdings" panose="05000000000000000000" pitchFamily="2" charset="2"/>
              <a:buChar char="Ø"/>
            </a:pPr>
            <a:endParaRPr lang="el-GR" sz="2400" cap="none" dirty="0"/>
          </a:p>
          <a:p>
            <a:pPr algn="just">
              <a:lnSpc>
                <a:spcPct val="160000"/>
              </a:lnSpc>
              <a:buFont typeface="Wingdings" panose="05000000000000000000" pitchFamily="2" charset="2"/>
              <a:buChar char="Ø"/>
            </a:pPr>
            <a:endParaRPr lang="el-GR" sz="2400" cap="none" dirty="0"/>
          </a:p>
        </p:txBody>
      </p:sp>
    </p:spTree>
    <p:extLst>
      <p:ext uri="{BB962C8B-B14F-4D97-AF65-F5344CB8AC3E}">
        <p14:creationId xmlns:p14="http://schemas.microsoft.com/office/powerpoint/2010/main" val="3730060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9E117-C42D-A382-C716-23C1D2CBC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DD8C3C1-EFD6-3DEC-91D4-AEDE959B20AB}"/>
              </a:ext>
            </a:extLst>
          </p:cNvPr>
          <p:cNvSpPr>
            <a:spLocks noGrp="1"/>
          </p:cNvSpPr>
          <p:nvPr>
            <p:ph type="title"/>
          </p:nvPr>
        </p:nvSpPr>
        <p:spPr>
          <a:xfrm>
            <a:off x="913775" y="163286"/>
            <a:ext cx="10364451" cy="1338943"/>
          </a:xfrm>
        </p:spPr>
        <p:txBody>
          <a:bodyPr/>
          <a:lstStyle/>
          <a:p>
            <a:r>
              <a:rPr lang="el-GR" b="1" cap="none" dirty="0">
                <a:solidFill>
                  <a:schemeClr val="accent2">
                    <a:lumMod val="60000"/>
                    <a:lumOff val="40000"/>
                  </a:schemeClr>
                </a:solidFill>
              </a:rPr>
              <a:t>Πρόληψη ελκών από πίεση</a:t>
            </a:r>
          </a:p>
        </p:txBody>
      </p:sp>
      <p:sp>
        <p:nvSpPr>
          <p:cNvPr id="3" name="Θέση περιεχομένου 2">
            <a:extLst>
              <a:ext uri="{FF2B5EF4-FFF2-40B4-BE49-F238E27FC236}">
                <a16:creationId xmlns:a16="http://schemas.microsoft.com/office/drawing/2014/main" id="{050B644B-DBEA-FFAA-56CE-13AD3194D688}"/>
              </a:ext>
            </a:extLst>
          </p:cNvPr>
          <p:cNvSpPr>
            <a:spLocks noGrp="1"/>
          </p:cNvSpPr>
          <p:nvPr>
            <p:ph sz="quarter" idx="13"/>
          </p:nvPr>
        </p:nvSpPr>
        <p:spPr>
          <a:xfrm>
            <a:off x="913774" y="1502229"/>
            <a:ext cx="10363826" cy="4963885"/>
          </a:xfrm>
        </p:spPr>
        <p:txBody>
          <a:bodyPr>
            <a:normAutofit fontScale="92500" lnSpcReduction="20000"/>
          </a:bodyPr>
          <a:lstStyle/>
          <a:p>
            <a:pPr algn="just">
              <a:lnSpc>
                <a:spcPct val="160000"/>
              </a:lnSpc>
              <a:buFont typeface="Wingdings" panose="05000000000000000000" pitchFamily="2" charset="2"/>
              <a:buChar char="Ø"/>
            </a:pPr>
            <a:r>
              <a:rPr lang="el-GR" sz="2400" cap="none" dirty="0"/>
              <a:t>η γήρανση του δέρματος και οι πολλαπλές </a:t>
            </a:r>
            <a:r>
              <a:rPr lang="el-GR" sz="2400" cap="none" dirty="0" err="1"/>
              <a:t>συννοσηρότητες</a:t>
            </a:r>
            <a:r>
              <a:rPr lang="el-GR" sz="2400" cap="none" dirty="0"/>
              <a:t> αποτελούν επιβαρυντικούς παράγοντες για τον τραυματισμό του δέρματος</a:t>
            </a:r>
          </a:p>
          <a:p>
            <a:pPr algn="just">
              <a:lnSpc>
                <a:spcPct val="160000"/>
              </a:lnSpc>
              <a:buFont typeface="Wingdings" panose="05000000000000000000" pitchFamily="2" charset="2"/>
              <a:buChar char="Ø"/>
            </a:pPr>
            <a:r>
              <a:rPr lang="el-GR" sz="2400" cap="none" dirty="0"/>
              <a:t> πλήρης αξιολόγηση του δέρματος (το συντομότερο δυνατό μετά την εισαγωγή) και εκτίμηση κινδύνου για έλκη πίεσης</a:t>
            </a:r>
          </a:p>
          <a:p>
            <a:pPr algn="just">
              <a:lnSpc>
                <a:spcPct val="160000"/>
              </a:lnSpc>
              <a:buFont typeface="Wingdings" panose="05000000000000000000" pitchFamily="2" charset="2"/>
              <a:buChar char="Ø"/>
            </a:pPr>
            <a:r>
              <a:rPr lang="el-GR" sz="2400" cap="none" dirty="0"/>
              <a:t>βελτίωση διατροφής και ενυδάτωση</a:t>
            </a:r>
          </a:p>
          <a:p>
            <a:pPr algn="just">
              <a:lnSpc>
                <a:spcPct val="160000"/>
              </a:lnSpc>
              <a:buFont typeface="Wingdings" panose="05000000000000000000" pitchFamily="2" charset="2"/>
              <a:buChar char="Ø"/>
            </a:pPr>
            <a:r>
              <a:rPr lang="el-GR" sz="2400" cap="none" dirty="0"/>
              <a:t>κατάλληλη επιφάνεια στήριξης (κρεβάτι, καρέκλα, χειρουργικό τραπέζι)</a:t>
            </a:r>
          </a:p>
          <a:p>
            <a:pPr algn="just">
              <a:lnSpc>
                <a:spcPct val="160000"/>
              </a:lnSpc>
              <a:buFont typeface="Wingdings" panose="05000000000000000000" pitchFamily="2" charset="2"/>
              <a:buChar char="Ø"/>
            </a:pPr>
            <a:r>
              <a:rPr lang="el-GR" sz="2400" cap="none" dirty="0"/>
              <a:t>συχνές αλλαγές θέσης, κινητοποίηση ασθενή και πρακτικές χειρισμού κατά τη μετακίνηση</a:t>
            </a:r>
          </a:p>
          <a:p>
            <a:pPr algn="just">
              <a:lnSpc>
                <a:spcPct val="160000"/>
              </a:lnSpc>
              <a:buFont typeface="Wingdings" panose="05000000000000000000" pitchFamily="2" charset="2"/>
              <a:buChar char="Ø"/>
            </a:pPr>
            <a:r>
              <a:rPr lang="el-GR" sz="2400" cap="none" dirty="0"/>
              <a:t>αποτελεσματική διαχείριση της υγρασίας (ασθενείς με ακράτεια)</a:t>
            </a:r>
          </a:p>
          <a:p>
            <a:pPr algn="just">
              <a:lnSpc>
                <a:spcPct val="160000"/>
              </a:lnSpc>
              <a:buFont typeface="Wingdings" panose="05000000000000000000" pitchFamily="2" charset="2"/>
              <a:buChar char="Ø"/>
            </a:pPr>
            <a:endParaRPr lang="el-GR" sz="2400" cap="none" dirty="0"/>
          </a:p>
        </p:txBody>
      </p:sp>
    </p:spTree>
    <p:extLst>
      <p:ext uri="{BB962C8B-B14F-4D97-AF65-F5344CB8AC3E}">
        <p14:creationId xmlns:p14="http://schemas.microsoft.com/office/powerpoint/2010/main" val="94905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39556-0443-1C36-0855-5B88A4864E3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4313C61-71D8-61DF-4A31-EFC96D2C4881}"/>
              </a:ext>
            </a:extLst>
          </p:cNvPr>
          <p:cNvSpPr>
            <a:spLocks noGrp="1"/>
          </p:cNvSpPr>
          <p:nvPr>
            <p:ph type="title"/>
          </p:nvPr>
        </p:nvSpPr>
        <p:spPr>
          <a:xfrm>
            <a:off x="913149" y="119743"/>
            <a:ext cx="10364451" cy="1676401"/>
          </a:xfrm>
        </p:spPr>
        <p:txBody>
          <a:bodyPr/>
          <a:lstStyle/>
          <a:p>
            <a:r>
              <a:rPr lang="el-GR" b="1" cap="none" dirty="0">
                <a:solidFill>
                  <a:schemeClr val="accent2">
                    <a:lumMod val="60000"/>
                    <a:lumOff val="40000"/>
                  </a:schemeClr>
                </a:solidFill>
              </a:rPr>
              <a:t>Διαχείριση ντελίριο</a:t>
            </a:r>
          </a:p>
        </p:txBody>
      </p:sp>
      <p:sp>
        <p:nvSpPr>
          <p:cNvPr id="3" name="Θέση περιεχομένου 2">
            <a:extLst>
              <a:ext uri="{FF2B5EF4-FFF2-40B4-BE49-F238E27FC236}">
                <a16:creationId xmlns:a16="http://schemas.microsoft.com/office/drawing/2014/main" id="{F3E1ADB7-8A4C-12E7-8C95-C9977F911EF0}"/>
              </a:ext>
            </a:extLst>
          </p:cNvPr>
          <p:cNvSpPr>
            <a:spLocks noGrp="1"/>
          </p:cNvSpPr>
          <p:nvPr>
            <p:ph sz="quarter" idx="13"/>
          </p:nvPr>
        </p:nvSpPr>
        <p:spPr>
          <a:xfrm>
            <a:off x="913774" y="1796144"/>
            <a:ext cx="10363826" cy="4669970"/>
          </a:xfrm>
        </p:spPr>
        <p:txBody>
          <a:bodyPr>
            <a:normAutofit fontScale="85000" lnSpcReduction="10000"/>
          </a:bodyPr>
          <a:lstStyle/>
          <a:p>
            <a:pPr algn="just">
              <a:lnSpc>
                <a:spcPct val="160000"/>
              </a:lnSpc>
              <a:buFont typeface="Wingdings" panose="05000000000000000000" pitchFamily="2" charset="2"/>
              <a:buChar char="Ø"/>
            </a:pPr>
            <a:r>
              <a:rPr lang="el-GR" sz="2400" cap="none" dirty="0"/>
              <a:t> αξιολόγηση προδιαθεσικών παραγόντων κινδύνου (άνοια, προχωρημένη ηλικία, αισθητηριακή έκπτωση, λειτουργική εξάρτηση) και </a:t>
            </a:r>
            <a:r>
              <a:rPr lang="el-GR" sz="2400" cap="none" dirty="0" err="1"/>
              <a:t>εκλυτικών</a:t>
            </a:r>
            <a:r>
              <a:rPr lang="el-GR" sz="2400" cap="none" dirty="0"/>
              <a:t> παραγόντων (στέρηση ύπνου, μη οικείο περιβάλλον, φάρμακα, ακινησία)</a:t>
            </a:r>
          </a:p>
          <a:p>
            <a:pPr algn="just">
              <a:lnSpc>
                <a:spcPct val="160000"/>
              </a:lnSpc>
              <a:buFont typeface="Wingdings" panose="05000000000000000000" pitchFamily="2" charset="2"/>
              <a:buChar char="Ø"/>
            </a:pPr>
            <a:r>
              <a:rPr lang="el-GR" sz="2400" cap="none" dirty="0"/>
              <a:t>αξιολόγηση και διαγνωστική προσέγγιση (</a:t>
            </a:r>
            <a:r>
              <a:rPr lang="en-US" sz="2400" cap="none" dirty="0"/>
              <a:t>CAM</a:t>
            </a:r>
            <a:r>
              <a:rPr lang="el-GR" sz="2400" cap="none" dirty="0"/>
              <a:t>/</a:t>
            </a:r>
            <a:r>
              <a:rPr lang="en-US" sz="2400" cap="none" dirty="0"/>
              <a:t>ICU CAM</a:t>
            </a:r>
            <a:r>
              <a:rPr lang="el-GR" sz="2400" cap="none" dirty="0"/>
              <a:t>, </a:t>
            </a:r>
            <a:r>
              <a:rPr lang="en-US" sz="2400" cap="none" dirty="0" err="1"/>
              <a:t>bCAM</a:t>
            </a:r>
            <a:r>
              <a:rPr lang="el-GR" sz="2400" cap="none" dirty="0"/>
              <a:t>, </a:t>
            </a:r>
            <a:r>
              <a:rPr lang="el-GR" sz="2400" b="1" cap="none" dirty="0"/>
              <a:t>4</a:t>
            </a:r>
            <a:r>
              <a:rPr lang="en-US" sz="2400" b="1" cap="none" dirty="0"/>
              <a:t>AT</a:t>
            </a:r>
            <a:r>
              <a:rPr lang="el-GR" sz="2400" b="1" cap="none" dirty="0"/>
              <a:t>, </a:t>
            </a:r>
            <a:r>
              <a:rPr lang="en-US" sz="2400" b="1" cap="none" dirty="0" err="1"/>
              <a:t>NuDESC</a:t>
            </a:r>
            <a:r>
              <a:rPr lang="el-GR" sz="2400" cap="none" dirty="0"/>
              <a:t>), συνεχής παρακολούθηση για σημεία και συμπτώματα ντελίριο</a:t>
            </a:r>
          </a:p>
          <a:p>
            <a:pPr algn="just">
              <a:lnSpc>
                <a:spcPct val="160000"/>
              </a:lnSpc>
              <a:buFont typeface="Wingdings" panose="05000000000000000000" pitchFamily="2" charset="2"/>
              <a:buChar char="Ø"/>
            </a:pPr>
            <a:r>
              <a:rPr lang="el-GR" sz="2400" cap="none" dirty="0"/>
              <a:t>φαρμακευτική αγωγή (μείωση των συμπτωμάτων και όχι η καταστολή)</a:t>
            </a:r>
          </a:p>
          <a:p>
            <a:pPr algn="just">
              <a:lnSpc>
                <a:spcPct val="160000"/>
              </a:lnSpc>
              <a:buFont typeface="Wingdings" panose="05000000000000000000" pitchFamily="2" charset="2"/>
              <a:buChar char="Ø"/>
            </a:pPr>
            <a:r>
              <a:rPr lang="el-GR" sz="2400" cap="none" dirty="0"/>
              <a:t>μη φαρμακευτικές παρεμβάσεις (επιβεβαίωση, προσανατολισμός, προσαρμοσμένη επικοινωνία, κινητοποίηση, επαρκής ανάπαυση και ύπνος</a:t>
            </a:r>
            <a:r>
              <a:rPr lang="en-US" sz="2400" cap="none" dirty="0"/>
              <a:t>)</a:t>
            </a:r>
            <a:endParaRPr lang="el-GR" sz="2400" cap="none" dirty="0"/>
          </a:p>
          <a:p>
            <a:pPr algn="just">
              <a:lnSpc>
                <a:spcPct val="160000"/>
              </a:lnSpc>
              <a:buFont typeface="Wingdings" panose="05000000000000000000" pitchFamily="2" charset="2"/>
              <a:buChar char="Ø"/>
            </a:pPr>
            <a:r>
              <a:rPr lang="el-GR" sz="2400" cap="none" dirty="0"/>
              <a:t>ενημέρωση οικογένειας και ενθάρρυνση συμμετοχής</a:t>
            </a:r>
          </a:p>
        </p:txBody>
      </p:sp>
    </p:spTree>
    <p:extLst>
      <p:ext uri="{BB962C8B-B14F-4D97-AF65-F5344CB8AC3E}">
        <p14:creationId xmlns:p14="http://schemas.microsoft.com/office/powerpoint/2010/main" val="1999055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5B0C6-5D34-459D-046C-545AC4BB13B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E51BE39-65E9-AFCA-1DB4-1E117597E0EE}"/>
              </a:ext>
            </a:extLst>
          </p:cNvPr>
          <p:cNvSpPr>
            <a:spLocks noGrp="1"/>
          </p:cNvSpPr>
          <p:nvPr>
            <p:ph type="title"/>
          </p:nvPr>
        </p:nvSpPr>
        <p:spPr>
          <a:xfrm>
            <a:off x="913775" y="206829"/>
            <a:ext cx="10364451" cy="1589315"/>
          </a:xfrm>
        </p:spPr>
        <p:txBody>
          <a:bodyPr/>
          <a:lstStyle/>
          <a:p>
            <a:r>
              <a:rPr lang="el-GR" b="1" cap="none" dirty="0">
                <a:solidFill>
                  <a:schemeClr val="accent2">
                    <a:lumMod val="60000"/>
                    <a:lumOff val="40000"/>
                  </a:schemeClr>
                </a:solidFill>
              </a:rPr>
              <a:t>Διαχείριση δυσκοιλιότητας</a:t>
            </a:r>
          </a:p>
        </p:txBody>
      </p:sp>
      <p:sp>
        <p:nvSpPr>
          <p:cNvPr id="3" name="Θέση περιεχομένου 2">
            <a:extLst>
              <a:ext uri="{FF2B5EF4-FFF2-40B4-BE49-F238E27FC236}">
                <a16:creationId xmlns:a16="http://schemas.microsoft.com/office/drawing/2014/main" id="{E8E3C079-C692-F827-9C94-C97A57B56982}"/>
              </a:ext>
            </a:extLst>
          </p:cNvPr>
          <p:cNvSpPr>
            <a:spLocks noGrp="1"/>
          </p:cNvSpPr>
          <p:nvPr>
            <p:ph sz="quarter" idx="13"/>
          </p:nvPr>
        </p:nvSpPr>
        <p:spPr>
          <a:xfrm>
            <a:off x="424543" y="1632857"/>
            <a:ext cx="11255827" cy="4833257"/>
          </a:xfrm>
        </p:spPr>
        <p:txBody>
          <a:bodyPr>
            <a:noAutofit/>
          </a:bodyPr>
          <a:lstStyle/>
          <a:p>
            <a:pPr algn="just">
              <a:lnSpc>
                <a:spcPct val="160000"/>
              </a:lnSpc>
              <a:buFont typeface="Wingdings" panose="05000000000000000000" pitchFamily="2" charset="2"/>
              <a:buChar char="Ø"/>
            </a:pPr>
            <a:r>
              <a:rPr lang="el-GR" sz="2400" cap="none" dirty="0"/>
              <a:t>η αναλγησία με </a:t>
            </a:r>
            <a:r>
              <a:rPr lang="el-GR" sz="2400" cap="none" dirty="0" err="1"/>
              <a:t>οπιοειδή</a:t>
            </a:r>
            <a:r>
              <a:rPr lang="el-GR" sz="2400" cap="none" dirty="0"/>
              <a:t> αποτελεί σημαντική αιτία, περιορισμένη κινητικότητα</a:t>
            </a:r>
          </a:p>
          <a:p>
            <a:pPr algn="just">
              <a:lnSpc>
                <a:spcPct val="160000"/>
              </a:lnSpc>
              <a:buFont typeface="Wingdings" panose="05000000000000000000" pitchFamily="2" charset="2"/>
              <a:buChar char="Ø"/>
            </a:pPr>
            <a:r>
              <a:rPr lang="el-GR" sz="2400" cap="none" dirty="0"/>
              <a:t>τακτική αξιολόγηση της λειτουργίας του εντέρου (ακρόαση εντερικών ήχων, συχνότητα και σύσταση κενώσεων)</a:t>
            </a:r>
          </a:p>
          <a:p>
            <a:pPr algn="just">
              <a:lnSpc>
                <a:spcPct val="160000"/>
              </a:lnSpc>
              <a:buFont typeface="Wingdings" panose="05000000000000000000" pitchFamily="2" charset="2"/>
              <a:buChar char="Ø"/>
            </a:pPr>
            <a:r>
              <a:rPr lang="el-GR" sz="2400" cap="none" dirty="0"/>
              <a:t>συστάσεις για δίαιτα πλούσια σε φυτικές ίνες δίαιτας και ενθάρρυνση για επαρκή πρόσληψη υγρών από το στόμα</a:t>
            </a:r>
          </a:p>
          <a:p>
            <a:pPr algn="just">
              <a:lnSpc>
                <a:spcPct val="160000"/>
              </a:lnSpc>
              <a:buFont typeface="Wingdings" panose="05000000000000000000" pitchFamily="2" charset="2"/>
              <a:buChar char="Ø"/>
            </a:pPr>
            <a:r>
              <a:rPr lang="el-GR" sz="2400" cap="none" dirty="0"/>
              <a:t>χρήση </a:t>
            </a:r>
            <a:r>
              <a:rPr lang="el-GR" sz="2400" cap="none" dirty="0" err="1"/>
              <a:t>συνταγογραφούμενων</a:t>
            </a:r>
            <a:r>
              <a:rPr lang="el-GR" sz="2400" cap="none" dirty="0"/>
              <a:t> υπακτικών</a:t>
            </a:r>
          </a:p>
          <a:p>
            <a:pPr algn="just">
              <a:lnSpc>
                <a:spcPct val="160000"/>
              </a:lnSpc>
              <a:buFont typeface="Wingdings" panose="05000000000000000000" pitchFamily="2" charset="2"/>
              <a:buChar char="Ø"/>
            </a:pPr>
            <a:r>
              <a:rPr lang="el-GR" sz="2400" cap="none" dirty="0"/>
              <a:t>εκπαίδευση για μετά την έξοδο μετά την αποδέσμευση από τα υπακτικά</a:t>
            </a:r>
          </a:p>
        </p:txBody>
      </p:sp>
    </p:spTree>
    <p:extLst>
      <p:ext uri="{BB962C8B-B14F-4D97-AF65-F5344CB8AC3E}">
        <p14:creationId xmlns:p14="http://schemas.microsoft.com/office/powerpoint/2010/main" val="387358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ED5A7C-7A60-A926-483D-7C84C78E8D85}"/>
              </a:ext>
            </a:extLst>
          </p:cNvPr>
          <p:cNvSpPr>
            <a:spLocks noGrp="1"/>
          </p:cNvSpPr>
          <p:nvPr>
            <p:ph type="title"/>
          </p:nvPr>
        </p:nvSpPr>
        <p:spPr/>
        <p:txBody>
          <a:bodyPr/>
          <a:lstStyle/>
          <a:p>
            <a:r>
              <a:rPr lang="el-GR" b="1" cap="none" dirty="0">
                <a:solidFill>
                  <a:schemeClr val="accent2">
                    <a:lumMod val="60000"/>
                    <a:lumOff val="40000"/>
                  </a:schemeClr>
                </a:solidFill>
              </a:rPr>
              <a:t>Φιλοσοφία της Νοσηλευτικής</a:t>
            </a:r>
          </a:p>
        </p:txBody>
      </p:sp>
      <p:sp>
        <p:nvSpPr>
          <p:cNvPr id="3" name="Θέση περιεχομένου 2">
            <a:extLst>
              <a:ext uri="{FF2B5EF4-FFF2-40B4-BE49-F238E27FC236}">
                <a16:creationId xmlns:a16="http://schemas.microsoft.com/office/drawing/2014/main" id="{A7F4B774-DDB6-BB56-857C-5EFDDAEBEE6E}"/>
              </a:ext>
            </a:extLst>
          </p:cNvPr>
          <p:cNvSpPr>
            <a:spLocks noGrp="1"/>
          </p:cNvSpPr>
          <p:nvPr>
            <p:ph sz="quarter" idx="13"/>
          </p:nvPr>
        </p:nvSpPr>
        <p:spPr/>
        <p:txBody>
          <a:bodyPr>
            <a:normAutofit fontScale="92500" lnSpcReduction="10000"/>
          </a:bodyPr>
          <a:lstStyle/>
          <a:p>
            <a:pPr lvl="0" algn="just"/>
            <a:r>
              <a:rPr lang="el-GR" sz="2400" cap="none" dirty="0"/>
              <a:t>Η διάγνωση και η θεραπεία των </a:t>
            </a:r>
            <a:r>
              <a:rPr lang="el-GR" sz="2400" b="1" cap="none" dirty="0"/>
              <a:t>ανθρώπινων αντιδράσεων </a:t>
            </a:r>
            <a:r>
              <a:rPr lang="el-GR" sz="2400" cap="none" dirty="0"/>
              <a:t>σε </a:t>
            </a:r>
            <a:r>
              <a:rPr lang="el-GR" sz="2400" b="1" cap="none" dirty="0"/>
              <a:t>πραγματικά ή δυνητικά</a:t>
            </a:r>
            <a:r>
              <a:rPr lang="el-GR" sz="2400" cap="none" dirty="0"/>
              <a:t> προβλήματα υγείας (Αμερικανικός Σύνδεσμος Νοσηλευτών, 1980)</a:t>
            </a:r>
          </a:p>
          <a:p>
            <a:pPr marL="0" lvl="0" indent="0" algn="just">
              <a:buNone/>
            </a:pPr>
            <a:endParaRPr lang="el-GR" sz="2400" cap="none" dirty="0"/>
          </a:p>
          <a:p>
            <a:pPr lvl="0" algn="just"/>
            <a:r>
              <a:rPr lang="el-GR" sz="2400" cap="none" dirty="0"/>
              <a:t>Αναπόσπαστο μέρος του συστήματος φροντίδας υγείας που περιλαμβάνει την </a:t>
            </a:r>
            <a:r>
              <a:rPr lang="el-GR" sz="2400" b="1" cap="none" dirty="0"/>
              <a:t>προαγωγή της υγείας</a:t>
            </a:r>
            <a:r>
              <a:rPr lang="el-GR" sz="2400" cap="none" dirty="0"/>
              <a:t>, την </a:t>
            </a:r>
            <a:r>
              <a:rPr lang="el-GR" sz="2400" b="1" cap="none" dirty="0"/>
              <a:t>πρόληψη</a:t>
            </a:r>
            <a:r>
              <a:rPr lang="el-GR" sz="2400" cap="none" dirty="0"/>
              <a:t> της ασθένειας, τη </a:t>
            </a:r>
            <a:r>
              <a:rPr lang="el-GR" sz="2400" b="1" cap="none" dirty="0"/>
              <a:t>φροντίδα</a:t>
            </a:r>
            <a:r>
              <a:rPr lang="el-GR" sz="2400" cap="none" dirty="0"/>
              <a:t> των σωματικά και ψυχικά ασθενών, των ατόμων με ειδικές ανάγκες όλων των ηλικιών, και τη φροντίδα υγείας σε όλα τα περιβάλλοντα της κοινότητας και της φροντίδας υγείας (Διεθνές Συμβούλιο Νοσηλευτών, 1995)</a:t>
            </a:r>
          </a:p>
          <a:p>
            <a:endParaRPr lang="el-GR" dirty="0"/>
          </a:p>
        </p:txBody>
      </p:sp>
    </p:spTree>
    <p:extLst>
      <p:ext uri="{BB962C8B-B14F-4D97-AF65-F5344CB8AC3E}">
        <p14:creationId xmlns:p14="http://schemas.microsoft.com/office/powerpoint/2010/main" val="3596378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964A3-A431-7B19-9CFE-CB36C249133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FF96C49-01F9-5D4D-CFCE-274A8600067C}"/>
              </a:ext>
            </a:extLst>
          </p:cNvPr>
          <p:cNvSpPr>
            <a:spLocks noGrp="1"/>
          </p:cNvSpPr>
          <p:nvPr>
            <p:ph type="title"/>
          </p:nvPr>
        </p:nvSpPr>
        <p:spPr>
          <a:xfrm>
            <a:off x="913775" y="97972"/>
            <a:ext cx="10364451" cy="1698172"/>
          </a:xfrm>
        </p:spPr>
        <p:txBody>
          <a:bodyPr/>
          <a:lstStyle/>
          <a:p>
            <a:r>
              <a:rPr lang="el-GR" b="1" cap="none" dirty="0">
                <a:solidFill>
                  <a:schemeClr val="accent2">
                    <a:lumMod val="60000"/>
                    <a:lumOff val="40000"/>
                  </a:schemeClr>
                </a:solidFill>
              </a:rPr>
              <a:t>Ψυχολογική και συναισθηματική υποστήριξη</a:t>
            </a:r>
          </a:p>
        </p:txBody>
      </p:sp>
      <p:sp>
        <p:nvSpPr>
          <p:cNvPr id="3" name="Θέση περιεχομένου 2">
            <a:extLst>
              <a:ext uri="{FF2B5EF4-FFF2-40B4-BE49-F238E27FC236}">
                <a16:creationId xmlns:a16="http://schemas.microsoft.com/office/drawing/2014/main" id="{560207E0-1911-0377-0798-667A4173F686}"/>
              </a:ext>
            </a:extLst>
          </p:cNvPr>
          <p:cNvSpPr>
            <a:spLocks noGrp="1"/>
          </p:cNvSpPr>
          <p:nvPr>
            <p:ph sz="quarter" idx="13"/>
          </p:nvPr>
        </p:nvSpPr>
        <p:spPr>
          <a:xfrm>
            <a:off x="913773" y="1796143"/>
            <a:ext cx="10777483" cy="4963886"/>
          </a:xfrm>
        </p:spPr>
        <p:txBody>
          <a:bodyPr>
            <a:normAutofit fontScale="92500" lnSpcReduction="20000"/>
          </a:bodyPr>
          <a:lstStyle/>
          <a:p>
            <a:pPr algn="just">
              <a:lnSpc>
                <a:spcPct val="160000"/>
              </a:lnSpc>
              <a:buFont typeface="Wingdings" panose="05000000000000000000" pitchFamily="2" charset="2"/>
              <a:buChar char="Ø"/>
            </a:pPr>
            <a:r>
              <a:rPr lang="el-GR" sz="2400" cap="none" dirty="0"/>
              <a:t>μείωση άγχους και καθησυχασμός, κατανόηση συναισθημάτων </a:t>
            </a:r>
            <a:r>
              <a:rPr lang="el-GR" sz="2400" cap="none" dirty="0" err="1"/>
              <a:t>ευαλωτότητας</a:t>
            </a:r>
            <a:r>
              <a:rPr lang="el-GR" sz="2400" cap="none" dirty="0"/>
              <a:t> και ανησυχίας</a:t>
            </a:r>
          </a:p>
          <a:p>
            <a:pPr algn="just">
              <a:lnSpc>
                <a:spcPct val="160000"/>
              </a:lnSpc>
              <a:buFont typeface="Wingdings" panose="05000000000000000000" pitchFamily="2" charset="2"/>
              <a:buChar char="Ø"/>
            </a:pPr>
            <a:r>
              <a:rPr lang="el-GR" sz="2400" cap="none" dirty="0"/>
              <a:t> διαχείριση φόβου για πιθανή νέα πτώση και τραυματισμό, φόβος για επιπλοκές της επέμβασης</a:t>
            </a:r>
          </a:p>
          <a:p>
            <a:pPr algn="just">
              <a:lnSpc>
                <a:spcPct val="160000"/>
              </a:lnSpc>
              <a:buFont typeface="Wingdings" panose="05000000000000000000" pitchFamily="2" charset="2"/>
              <a:buChar char="Ø"/>
            </a:pPr>
            <a:r>
              <a:rPr lang="el-GR" sz="2400" cap="none" dirty="0"/>
              <a:t>βελτίωση αυτοπεποίθησης, παροχή κινήτρων, παρακίνηση για έξοδο από το νοσοκομείο</a:t>
            </a:r>
          </a:p>
          <a:p>
            <a:pPr algn="just">
              <a:lnSpc>
                <a:spcPct val="160000"/>
              </a:lnSpc>
              <a:buFont typeface="Wingdings" panose="05000000000000000000" pitchFamily="2" charset="2"/>
              <a:buChar char="Ø"/>
            </a:pPr>
            <a:r>
              <a:rPr lang="el-GR" sz="2400" cap="none" dirty="0"/>
              <a:t>υποστήριξη στη διαχείριση καταστάσεων με γνωσιακή έκπτωση</a:t>
            </a:r>
          </a:p>
          <a:p>
            <a:pPr algn="just">
              <a:lnSpc>
                <a:spcPct val="160000"/>
              </a:lnSpc>
              <a:buFont typeface="Wingdings" panose="05000000000000000000" pitchFamily="2" charset="2"/>
              <a:buChar char="Ø"/>
            </a:pPr>
            <a:r>
              <a:rPr lang="el-GR" sz="2400" cap="none" dirty="0"/>
              <a:t>ενθάρρυνση </a:t>
            </a:r>
            <a:r>
              <a:rPr lang="el-GR" sz="2400" cap="none" dirty="0" err="1"/>
              <a:t>αυτοφροντίδας</a:t>
            </a:r>
            <a:r>
              <a:rPr lang="el-GR" sz="2400" cap="none" dirty="0"/>
              <a:t>, υποστήριξη της ανεξαρτησίας σε δραστηριότητες της καθημερινότητας</a:t>
            </a:r>
          </a:p>
          <a:p>
            <a:pPr algn="just">
              <a:lnSpc>
                <a:spcPct val="160000"/>
              </a:lnSpc>
              <a:buFont typeface="Wingdings" panose="05000000000000000000" pitchFamily="2" charset="2"/>
              <a:buChar char="Ø"/>
            </a:pPr>
            <a:r>
              <a:rPr lang="el-GR" sz="2400" cap="none" dirty="0"/>
              <a:t>ενθάρρυνση για επικοινωνία με τα μέλη της οικογένειας, δίκτυο κοινωνικής υποστήριξης</a:t>
            </a:r>
          </a:p>
          <a:p>
            <a:pPr algn="just">
              <a:lnSpc>
                <a:spcPct val="160000"/>
              </a:lnSpc>
              <a:buFont typeface="Wingdings" panose="05000000000000000000" pitchFamily="2" charset="2"/>
              <a:buChar char="Ø"/>
            </a:pPr>
            <a:endParaRPr lang="el-GR" sz="2400" cap="none" dirty="0"/>
          </a:p>
          <a:p>
            <a:pPr algn="just">
              <a:lnSpc>
                <a:spcPct val="160000"/>
              </a:lnSpc>
              <a:buFont typeface="Wingdings" panose="05000000000000000000" pitchFamily="2" charset="2"/>
              <a:buChar char="Ø"/>
            </a:pPr>
            <a:endParaRPr lang="el-GR" sz="2400" cap="none" dirty="0"/>
          </a:p>
        </p:txBody>
      </p:sp>
    </p:spTree>
    <p:extLst>
      <p:ext uri="{BB962C8B-B14F-4D97-AF65-F5344CB8AC3E}">
        <p14:creationId xmlns:p14="http://schemas.microsoft.com/office/powerpoint/2010/main" val="289229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983CB-D12A-5208-F07F-5EE40FA8DEE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E5A1A23-E1D3-D9A4-0A0F-AC7BEAAD7806}"/>
              </a:ext>
            </a:extLst>
          </p:cNvPr>
          <p:cNvSpPr>
            <a:spLocks noGrp="1"/>
          </p:cNvSpPr>
          <p:nvPr>
            <p:ph type="title"/>
          </p:nvPr>
        </p:nvSpPr>
        <p:spPr>
          <a:xfrm>
            <a:off x="913775" y="1"/>
            <a:ext cx="10364451" cy="1796142"/>
          </a:xfrm>
        </p:spPr>
        <p:txBody>
          <a:bodyPr/>
          <a:lstStyle/>
          <a:p>
            <a:r>
              <a:rPr lang="el-GR" b="1" cap="none" dirty="0">
                <a:solidFill>
                  <a:schemeClr val="accent2">
                    <a:lumMod val="60000"/>
                    <a:lumOff val="40000"/>
                  </a:schemeClr>
                </a:solidFill>
              </a:rPr>
              <a:t>Εκπαίδευση ασθενή και οικογένειας </a:t>
            </a:r>
          </a:p>
        </p:txBody>
      </p:sp>
      <p:sp>
        <p:nvSpPr>
          <p:cNvPr id="3" name="Θέση περιεχομένου 2">
            <a:extLst>
              <a:ext uri="{FF2B5EF4-FFF2-40B4-BE49-F238E27FC236}">
                <a16:creationId xmlns:a16="http://schemas.microsoft.com/office/drawing/2014/main" id="{C40A86F0-11AC-31D2-3561-B33CD0851840}"/>
              </a:ext>
            </a:extLst>
          </p:cNvPr>
          <p:cNvSpPr>
            <a:spLocks noGrp="1"/>
          </p:cNvSpPr>
          <p:nvPr>
            <p:ph sz="quarter" idx="13"/>
          </p:nvPr>
        </p:nvSpPr>
        <p:spPr>
          <a:xfrm>
            <a:off x="913774" y="1796143"/>
            <a:ext cx="10363826" cy="4669971"/>
          </a:xfrm>
        </p:spPr>
        <p:txBody>
          <a:bodyPr>
            <a:normAutofit fontScale="92500"/>
          </a:bodyPr>
          <a:lstStyle/>
          <a:p>
            <a:pPr algn="just">
              <a:lnSpc>
                <a:spcPct val="160000"/>
              </a:lnSpc>
              <a:buFont typeface="Wingdings" panose="05000000000000000000" pitchFamily="2" charset="2"/>
              <a:buChar char="Ø"/>
            </a:pPr>
            <a:r>
              <a:rPr lang="el-GR" sz="2400" cap="none" dirty="0"/>
              <a:t>πληροφόρηση (ενημερωτικό φυλλάδιο, εικονογραφημένες οδηγίες, ψηφιακές εφαρμογές)</a:t>
            </a:r>
          </a:p>
          <a:p>
            <a:pPr algn="just">
              <a:lnSpc>
                <a:spcPct val="160000"/>
              </a:lnSpc>
              <a:buFont typeface="Wingdings" panose="05000000000000000000" pitchFamily="2" charset="2"/>
              <a:buChar char="Ø"/>
            </a:pPr>
            <a:r>
              <a:rPr lang="el-GR" sz="2400" cap="none" dirty="0"/>
              <a:t>ενθάρρυνση συμμετοχής ατόμου/οικογένειας, ενδυνάμωση, διατήρηση ανεξαρτησίας </a:t>
            </a:r>
          </a:p>
          <a:p>
            <a:pPr algn="just">
              <a:lnSpc>
                <a:spcPct val="160000"/>
              </a:lnSpc>
              <a:buFont typeface="Wingdings" panose="05000000000000000000" pitchFamily="2" charset="2"/>
              <a:buChar char="Ø"/>
            </a:pPr>
            <a:r>
              <a:rPr lang="el-GR" sz="2400" cap="none" dirty="0"/>
              <a:t>εκπαίδευση σχετικά με τη διαχείριση του υποσιτισμού, της αφυδάτωσης, της δυσκοιλιότητας</a:t>
            </a:r>
          </a:p>
          <a:p>
            <a:pPr algn="just">
              <a:lnSpc>
                <a:spcPct val="160000"/>
              </a:lnSpc>
              <a:buFont typeface="Wingdings" panose="05000000000000000000" pitchFamily="2" charset="2"/>
              <a:buChar char="Ø"/>
            </a:pPr>
            <a:r>
              <a:rPr lang="el-GR" sz="2400" cap="none" dirty="0"/>
              <a:t>εκπαίδευση στη χρήση μέτρων ασφάλειας, την πρόληψη των πτώσεων και τη χρήση βοηθημάτων βάδισης</a:t>
            </a:r>
          </a:p>
        </p:txBody>
      </p:sp>
    </p:spTree>
    <p:extLst>
      <p:ext uri="{BB962C8B-B14F-4D97-AF65-F5344CB8AC3E}">
        <p14:creationId xmlns:p14="http://schemas.microsoft.com/office/powerpoint/2010/main" val="182051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CFBFD-9E9F-D1F7-AAA8-F511DC5107F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EDFB9CC-D04A-20D4-A3C3-1172372EFF04}"/>
              </a:ext>
            </a:extLst>
          </p:cNvPr>
          <p:cNvSpPr>
            <a:spLocks noGrp="1"/>
          </p:cNvSpPr>
          <p:nvPr>
            <p:ph type="title"/>
          </p:nvPr>
        </p:nvSpPr>
        <p:spPr>
          <a:xfrm>
            <a:off x="913775" y="1"/>
            <a:ext cx="10364451" cy="1796142"/>
          </a:xfrm>
        </p:spPr>
        <p:txBody>
          <a:bodyPr/>
          <a:lstStyle/>
          <a:p>
            <a:r>
              <a:rPr lang="el-GR" b="1" cap="none" dirty="0">
                <a:solidFill>
                  <a:schemeClr val="accent2">
                    <a:lumMod val="60000"/>
                    <a:lumOff val="40000"/>
                  </a:schemeClr>
                </a:solidFill>
              </a:rPr>
              <a:t>Τεκμηρίωση νοσηλευτικής φροντίδας</a:t>
            </a:r>
          </a:p>
        </p:txBody>
      </p:sp>
      <p:sp>
        <p:nvSpPr>
          <p:cNvPr id="3" name="Θέση περιεχομένου 2">
            <a:extLst>
              <a:ext uri="{FF2B5EF4-FFF2-40B4-BE49-F238E27FC236}">
                <a16:creationId xmlns:a16="http://schemas.microsoft.com/office/drawing/2014/main" id="{3E00283E-D193-C47F-3BD5-678819DD901E}"/>
              </a:ext>
            </a:extLst>
          </p:cNvPr>
          <p:cNvSpPr>
            <a:spLocks noGrp="1"/>
          </p:cNvSpPr>
          <p:nvPr>
            <p:ph sz="quarter" idx="13"/>
          </p:nvPr>
        </p:nvSpPr>
        <p:spPr>
          <a:xfrm>
            <a:off x="913774" y="1796143"/>
            <a:ext cx="10363826" cy="4669971"/>
          </a:xfrm>
        </p:spPr>
        <p:txBody>
          <a:bodyPr>
            <a:normAutofit/>
          </a:bodyPr>
          <a:lstStyle/>
          <a:p>
            <a:pPr algn="just">
              <a:lnSpc>
                <a:spcPct val="160000"/>
              </a:lnSpc>
              <a:buFont typeface="Wingdings" panose="05000000000000000000" pitchFamily="2" charset="2"/>
              <a:buChar char="Ø"/>
            </a:pPr>
            <a:r>
              <a:rPr lang="el-GR" sz="2400" cap="none" dirty="0"/>
              <a:t>πληρότητα, συνεκτικότητα και ακρίβεια</a:t>
            </a:r>
          </a:p>
          <a:p>
            <a:pPr algn="just">
              <a:lnSpc>
                <a:spcPct val="160000"/>
              </a:lnSpc>
              <a:buFont typeface="Wingdings" panose="05000000000000000000" pitchFamily="2" charset="2"/>
              <a:buChar char="Ø"/>
            </a:pPr>
            <a:r>
              <a:rPr lang="el-GR" sz="2400" cap="none" dirty="0"/>
              <a:t>συμπλήρωση εντύπων (διάγραμμα αναισθησίας, έντυπο ισοζυγίου υγρών, μετάγγισης αίματος)</a:t>
            </a:r>
          </a:p>
          <a:p>
            <a:pPr algn="just">
              <a:lnSpc>
                <a:spcPct val="160000"/>
              </a:lnSpc>
              <a:buFont typeface="Wingdings" panose="05000000000000000000" pitchFamily="2" charset="2"/>
              <a:buChar char="Ø"/>
            </a:pPr>
            <a:r>
              <a:rPr lang="el-GR" sz="2400" cap="none" dirty="0"/>
              <a:t>καταγραφή κλινικών ευρημάτων, συμβάντων και παρεμβάσεων</a:t>
            </a:r>
          </a:p>
          <a:p>
            <a:pPr algn="just">
              <a:lnSpc>
                <a:spcPct val="160000"/>
              </a:lnSpc>
              <a:buFont typeface="Wingdings" panose="05000000000000000000" pitchFamily="2" charset="2"/>
              <a:buChar char="Ø"/>
            </a:pPr>
            <a:r>
              <a:rPr lang="el-GR" sz="2400" cap="none" dirty="0"/>
              <a:t>διευκολύνει την επικοινωνία μεταξύ των νοσηλευτών, αλλά και με τα άλλα μέλη της διεπιστημονικής ομάδας</a:t>
            </a:r>
          </a:p>
          <a:p>
            <a:pPr algn="just">
              <a:lnSpc>
                <a:spcPct val="160000"/>
              </a:lnSpc>
              <a:buFont typeface="Wingdings" panose="05000000000000000000" pitchFamily="2" charset="2"/>
              <a:buChar char="Ø"/>
            </a:pPr>
            <a:endParaRPr lang="el-GR" sz="2400" cap="none" dirty="0"/>
          </a:p>
          <a:p>
            <a:pPr algn="just">
              <a:lnSpc>
                <a:spcPct val="160000"/>
              </a:lnSpc>
              <a:buFont typeface="Wingdings" panose="05000000000000000000" pitchFamily="2" charset="2"/>
              <a:buChar char="Ø"/>
            </a:pPr>
            <a:endParaRPr lang="el-GR" sz="2400" cap="none" dirty="0"/>
          </a:p>
        </p:txBody>
      </p:sp>
    </p:spTree>
    <p:extLst>
      <p:ext uri="{BB962C8B-B14F-4D97-AF65-F5344CB8AC3E}">
        <p14:creationId xmlns:p14="http://schemas.microsoft.com/office/powerpoint/2010/main" val="2983897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D12C0-802E-8A46-8642-0DF3AB16876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F4A7D53-1FCC-92C0-157A-500617DAB14F}"/>
              </a:ext>
            </a:extLst>
          </p:cNvPr>
          <p:cNvSpPr>
            <a:spLocks noGrp="1"/>
          </p:cNvSpPr>
          <p:nvPr>
            <p:ph type="title"/>
          </p:nvPr>
        </p:nvSpPr>
        <p:spPr>
          <a:xfrm>
            <a:off x="913775" y="174171"/>
            <a:ext cx="10364451" cy="1502229"/>
          </a:xfrm>
        </p:spPr>
        <p:txBody>
          <a:bodyPr/>
          <a:lstStyle/>
          <a:p>
            <a:r>
              <a:rPr lang="el-GR" b="1" cap="none" dirty="0">
                <a:solidFill>
                  <a:schemeClr val="accent2">
                    <a:lumMod val="60000"/>
                    <a:lumOff val="40000"/>
                  </a:schemeClr>
                </a:solidFill>
              </a:rPr>
              <a:t>Ηθικά-Δεοντολογικά ζητήματα</a:t>
            </a:r>
          </a:p>
        </p:txBody>
      </p:sp>
      <p:sp>
        <p:nvSpPr>
          <p:cNvPr id="3" name="Θέση περιεχομένου 2">
            <a:extLst>
              <a:ext uri="{FF2B5EF4-FFF2-40B4-BE49-F238E27FC236}">
                <a16:creationId xmlns:a16="http://schemas.microsoft.com/office/drawing/2014/main" id="{C6315589-BE41-344F-EFED-76A1CE971FF4}"/>
              </a:ext>
            </a:extLst>
          </p:cNvPr>
          <p:cNvSpPr>
            <a:spLocks noGrp="1"/>
          </p:cNvSpPr>
          <p:nvPr>
            <p:ph sz="quarter" idx="13"/>
          </p:nvPr>
        </p:nvSpPr>
        <p:spPr>
          <a:xfrm>
            <a:off x="913774" y="1796143"/>
            <a:ext cx="10363826" cy="4669971"/>
          </a:xfrm>
        </p:spPr>
        <p:txBody>
          <a:bodyPr>
            <a:normAutofit fontScale="85000" lnSpcReduction="20000"/>
          </a:bodyPr>
          <a:lstStyle/>
          <a:p>
            <a:pPr algn="just">
              <a:lnSpc>
                <a:spcPct val="160000"/>
              </a:lnSpc>
              <a:buFont typeface="Wingdings" panose="05000000000000000000" pitchFamily="2" charset="2"/>
              <a:buChar char="Ø"/>
            </a:pPr>
            <a:r>
              <a:rPr lang="el-GR" sz="2400" cap="none" dirty="0"/>
              <a:t>συμμόρφωση με τα ισχύοντα επαγγελματικά πρότυπα φροντίδας</a:t>
            </a:r>
          </a:p>
          <a:p>
            <a:pPr algn="just">
              <a:lnSpc>
                <a:spcPct val="160000"/>
              </a:lnSpc>
              <a:buFont typeface="Wingdings" panose="05000000000000000000" pitchFamily="2" charset="2"/>
              <a:buChar char="Ø"/>
            </a:pPr>
            <a:r>
              <a:rPr lang="el-GR" sz="2400" cap="none" dirty="0"/>
              <a:t>εφαρμογή τεκμηριωμένων επιστημονικά εργαλείων, πρακτικών και οδηγιών</a:t>
            </a:r>
          </a:p>
          <a:p>
            <a:pPr algn="just">
              <a:lnSpc>
                <a:spcPct val="160000"/>
              </a:lnSpc>
              <a:buFont typeface="Wingdings" panose="05000000000000000000" pitchFamily="2" charset="2"/>
              <a:buChar char="Ø"/>
            </a:pPr>
            <a:r>
              <a:rPr lang="el-GR" sz="2400" cap="none" dirty="0"/>
              <a:t>ανάπτυξη σχεδίων νοσηλευτικής φροντίδας, χρήση τυποποιημένων νοσηλευτικών ορολογιών (</a:t>
            </a:r>
            <a:r>
              <a:rPr lang="en-US" sz="2400" cap="none" dirty="0"/>
              <a:t>NANDA-I, NIC, NOC, PNDS)</a:t>
            </a:r>
            <a:endParaRPr lang="el-GR" sz="2400" cap="none" dirty="0"/>
          </a:p>
          <a:p>
            <a:pPr algn="just">
              <a:lnSpc>
                <a:spcPct val="160000"/>
              </a:lnSpc>
              <a:buFont typeface="Wingdings" panose="05000000000000000000" pitchFamily="2" charset="2"/>
              <a:buChar char="Ø"/>
            </a:pPr>
            <a:r>
              <a:rPr lang="el-GR" sz="2400" cap="none" dirty="0"/>
              <a:t>φροντίδα με σεβασμό και πολιτισμική ευαισθησία, που ανταποκρίνεται στις ανάγκες φροντίδας του κάθε ασθενή</a:t>
            </a:r>
          </a:p>
          <a:p>
            <a:pPr algn="just">
              <a:lnSpc>
                <a:spcPct val="160000"/>
              </a:lnSpc>
              <a:buFont typeface="Wingdings" panose="05000000000000000000" pitchFamily="2" charset="2"/>
              <a:buChar char="Ø"/>
            </a:pPr>
            <a:r>
              <a:rPr lang="el-GR" sz="2400" cap="none" dirty="0"/>
              <a:t>ενημέρωση, πληροφορημένη συναίνεση, εξασφάλιση συγκατάθεσης (συμπλήρωση απαραίτητων εντύπων)</a:t>
            </a:r>
          </a:p>
          <a:p>
            <a:pPr algn="just">
              <a:lnSpc>
                <a:spcPct val="160000"/>
              </a:lnSpc>
              <a:buFont typeface="Wingdings" panose="05000000000000000000" pitchFamily="2" charset="2"/>
              <a:buChar char="Ø"/>
            </a:pPr>
            <a:r>
              <a:rPr lang="el-GR" sz="2400" cap="none" dirty="0"/>
              <a:t>συνηγορία ασθενή (υποστήριξη στη διαδικασία λήψης απόφασης)</a:t>
            </a:r>
          </a:p>
          <a:p>
            <a:pPr algn="just">
              <a:lnSpc>
                <a:spcPct val="160000"/>
              </a:lnSpc>
              <a:buFont typeface="Wingdings" panose="05000000000000000000" pitchFamily="2" charset="2"/>
              <a:buChar char="Ø"/>
            </a:pPr>
            <a:endParaRPr lang="el-GR" sz="2400" cap="none" dirty="0"/>
          </a:p>
          <a:p>
            <a:pPr algn="just">
              <a:lnSpc>
                <a:spcPct val="160000"/>
              </a:lnSpc>
              <a:buFont typeface="Wingdings" panose="05000000000000000000" pitchFamily="2" charset="2"/>
              <a:buChar char="Ø"/>
            </a:pPr>
            <a:endParaRPr lang="el-GR" sz="2400" cap="none" dirty="0"/>
          </a:p>
        </p:txBody>
      </p:sp>
    </p:spTree>
    <p:extLst>
      <p:ext uri="{BB962C8B-B14F-4D97-AF65-F5344CB8AC3E}">
        <p14:creationId xmlns:p14="http://schemas.microsoft.com/office/powerpoint/2010/main" val="1556495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C5777-383E-5E37-F23B-A78430ED079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D165D7C-4647-0B30-B0B3-0D0757670A60}"/>
              </a:ext>
            </a:extLst>
          </p:cNvPr>
          <p:cNvSpPr>
            <a:spLocks noGrp="1"/>
          </p:cNvSpPr>
          <p:nvPr>
            <p:ph type="title"/>
          </p:nvPr>
        </p:nvSpPr>
        <p:spPr>
          <a:xfrm>
            <a:off x="913775" y="489857"/>
            <a:ext cx="10364451" cy="1088572"/>
          </a:xfrm>
        </p:spPr>
        <p:txBody>
          <a:bodyPr/>
          <a:lstStyle/>
          <a:p>
            <a:r>
              <a:rPr lang="el-GR" b="1" cap="none" dirty="0">
                <a:solidFill>
                  <a:schemeClr val="accent2">
                    <a:lumMod val="60000"/>
                    <a:lumOff val="40000"/>
                  </a:schemeClr>
                </a:solidFill>
              </a:rPr>
              <a:t>Σχεδιασμός εξόδου από το νοσοκομείο</a:t>
            </a:r>
          </a:p>
        </p:txBody>
      </p:sp>
      <p:sp>
        <p:nvSpPr>
          <p:cNvPr id="3" name="Θέση περιεχομένου 2">
            <a:extLst>
              <a:ext uri="{FF2B5EF4-FFF2-40B4-BE49-F238E27FC236}">
                <a16:creationId xmlns:a16="http://schemas.microsoft.com/office/drawing/2014/main" id="{C2357454-51C1-3BB7-153E-61C540A470B1}"/>
              </a:ext>
            </a:extLst>
          </p:cNvPr>
          <p:cNvSpPr>
            <a:spLocks noGrp="1"/>
          </p:cNvSpPr>
          <p:nvPr>
            <p:ph sz="quarter" idx="13"/>
          </p:nvPr>
        </p:nvSpPr>
        <p:spPr>
          <a:xfrm>
            <a:off x="913774" y="1796143"/>
            <a:ext cx="10363826" cy="4669971"/>
          </a:xfrm>
        </p:spPr>
        <p:txBody>
          <a:bodyPr>
            <a:normAutofit/>
          </a:bodyPr>
          <a:lstStyle/>
          <a:p>
            <a:pPr algn="just">
              <a:lnSpc>
                <a:spcPct val="160000"/>
              </a:lnSpc>
              <a:buFont typeface="Wingdings" panose="05000000000000000000" pitchFamily="2" charset="2"/>
              <a:buChar char="Ø"/>
            </a:pPr>
            <a:r>
              <a:rPr lang="el-GR" sz="2400" cap="none" dirty="0"/>
              <a:t>διεπιστημονική συνεργασία, συμμετοχή ατόμου και οικογένειας</a:t>
            </a:r>
          </a:p>
          <a:p>
            <a:pPr algn="just">
              <a:lnSpc>
                <a:spcPct val="160000"/>
              </a:lnSpc>
              <a:buFont typeface="Wingdings" panose="05000000000000000000" pitchFamily="2" charset="2"/>
              <a:buChar char="Ø"/>
            </a:pPr>
            <a:r>
              <a:rPr lang="el-GR" sz="2400" cap="none" dirty="0"/>
              <a:t>αρχίζει όσο το δυνατό συντομότερα μετά την εισαγωγή, συνέχεια φροντίδας, ιδανικά στον τόπο διαμονής πριν από το κάταγμα</a:t>
            </a:r>
          </a:p>
          <a:p>
            <a:pPr algn="just">
              <a:lnSpc>
                <a:spcPct val="160000"/>
              </a:lnSpc>
              <a:buFont typeface="Wingdings" panose="05000000000000000000" pitchFamily="2" charset="2"/>
              <a:buChar char="Ø"/>
            </a:pPr>
            <a:r>
              <a:rPr lang="el-GR" sz="2400" cap="none" dirty="0"/>
              <a:t>δευτερογενής πρόληψη κατάγματος: παραπομπή για έλεγχο–θεραπεία οστεοπόρωσης, αξιολόγηση και πρόληψη κινδύνου πτώσεων, θρέψη και ενυδάτωση</a:t>
            </a:r>
          </a:p>
          <a:p>
            <a:pPr algn="just">
              <a:lnSpc>
                <a:spcPct val="160000"/>
              </a:lnSpc>
              <a:buFont typeface="Wingdings" panose="05000000000000000000" pitchFamily="2" charset="2"/>
              <a:buChar char="Ø"/>
            </a:pPr>
            <a:r>
              <a:rPr lang="el-GR" sz="2400" cap="none" dirty="0"/>
              <a:t>συντονισμός, συνεργασία με κοινοτικές δομές/υπηρεσίες, παραπομπή</a:t>
            </a:r>
          </a:p>
          <a:p>
            <a:pPr algn="just">
              <a:lnSpc>
                <a:spcPct val="160000"/>
              </a:lnSpc>
              <a:buFont typeface="Wingdings" panose="05000000000000000000" pitchFamily="2" charset="2"/>
              <a:buChar char="Ø"/>
            </a:pPr>
            <a:endParaRPr lang="el-GR" sz="2400" cap="none" dirty="0"/>
          </a:p>
        </p:txBody>
      </p:sp>
    </p:spTree>
    <p:extLst>
      <p:ext uri="{BB962C8B-B14F-4D97-AF65-F5344CB8AC3E}">
        <p14:creationId xmlns:p14="http://schemas.microsoft.com/office/powerpoint/2010/main" val="3622324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62B5B9-DFE2-15C9-D98E-7A628BAC888D}"/>
              </a:ext>
            </a:extLst>
          </p:cNvPr>
          <p:cNvSpPr>
            <a:spLocks noGrp="1"/>
          </p:cNvSpPr>
          <p:nvPr>
            <p:ph type="title"/>
          </p:nvPr>
        </p:nvSpPr>
        <p:spPr/>
        <p:txBody>
          <a:bodyPr/>
          <a:lstStyle/>
          <a:p>
            <a:r>
              <a:rPr lang="el-GR" b="1" cap="none" dirty="0">
                <a:solidFill>
                  <a:schemeClr val="accent2">
                    <a:lumMod val="60000"/>
                    <a:lumOff val="40000"/>
                  </a:schemeClr>
                </a:solidFill>
              </a:rPr>
              <a:t>Η αποτελεσματική και βασισμένη σε τεκμήρια νοσηλευτική φροντίδα </a:t>
            </a:r>
            <a:br>
              <a:rPr lang="el-GR" dirty="0"/>
            </a:br>
            <a:endParaRPr lang="el-GR" dirty="0"/>
          </a:p>
        </p:txBody>
      </p:sp>
      <p:sp>
        <p:nvSpPr>
          <p:cNvPr id="3" name="Θέση περιεχομένου 2">
            <a:extLst>
              <a:ext uri="{FF2B5EF4-FFF2-40B4-BE49-F238E27FC236}">
                <a16:creationId xmlns:a16="http://schemas.microsoft.com/office/drawing/2014/main" id="{F4F6CA1D-4603-935E-4CCD-7E4FDAE86A09}"/>
              </a:ext>
            </a:extLst>
          </p:cNvPr>
          <p:cNvSpPr>
            <a:spLocks noGrp="1"/>
          </p:cNvSpPr>
          <p:nvPr>
            <p:ph sz="quarter" idx="13"/>
          </p:nvPr>
        </p:nvSpPr>
        <p:spPr>
          <a:xfrm>
            <a:off x="913774" y="2214694"/>
            <a:ext cx="10363826" cy="3859535"/>
          </a:xfrm>
        </p:spPr>
        <p:txBody>
          <a:bodyPr/>
          <a:lstStyle/>
          <a:p>
            <a:r>
              <a:rPr lang="el-GR" sz="2400" cap="none" dirty="0"/>
              <a:t>βελτιώνει τα αποτελέσματα υγείας για τον ασθενή - ελαχιστοποίηση των επιδράσεων της επέμβασης και του κατάγματος</a:t>
            </a:r>
          </a:p>
          <a:p>
            <a:r>
              <a:rPr lang="el-GR" sz="2400" cap="none" dirty="0"/>
              <a:t>βελτιώνει την περαιτέρω αποκατάστασή του μετά τη χειρουργική επέμβαση</a:t>
            </a:r>
          </a:p>
          <a:p>
            <a:r>
              <a:rPr lang="el-GR" sz="2400" cap="none" dirty="0"/>
              <a:t>συμβάλλει στη διατήρηση της βέλτιστης λειτουργικότητάς του σε δραστηριότητες της καθημερινότητας, μετά την έξοδο από το νοσοκομείο</a:t>
            </a:r>
          </a:p>
          <a:p>
            <a:r>
              <a:rPr lang="el-GR" sz="2400" cap="none" dirty="0"/>
              <a:t>ενισχύει και προάγει τη διεπιστημονική συνεργασία</a:t>
            </a:r>
          </a:p>
          <a:p>
            <a:endParaRPr lang="el-GR" cap="none" dirty="0"/>
          </a:p>
        </p:txBody>
      </p:sp>
    </p:spTree>
    <p:extLst>
      <p:ext uri="{BB962C8B-B14F-4D97-AF65-F5344CB8AC3E}">
        <p14:creationId xmlns:p14="http://schemas.microsoft.com/office/powerpoint/2010/main" val="2788352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568" y="337457"/>
            <a:ext cx="10168128" cy="1023257"/>
          </a:xfrm>
        </p:spPr>
        <p:txBody>
          <a:bodyPr/>
          <a:lstStyle/>
          <a:p>
            <a:r>
              <a:rPr lang="el-GR" sz="3200" dirty="0" err="1"/>
              <a:t>ΒιβλιογραφΙα</a:t>
            </a:r>
            <a:endParaRPr lang="el-GR" sz="3200" dirty="0"/>
          </a:p>
        </p:txBody>
      </p:sp>
      <p:sp>
        <p:nvSpPr>
          <p:cNvPr id="3" name="2 - Θέση περιεχομένου"/>
          <p:cNvSpPr>
            <a:spLocks noGrp="1"/>
          </p:cNvSpPr>
          <p:nvPr>
            <p:ph idx="1"/>
          </p:nvPr>
        </p:nvSpPr>
        <p:spPr>
          <a:xfrm>
            <a:off x="613064" y="1480458"/>
            <a:ext cx="11045536" cy="5268686"/>
          </a:xfrm>
        </p:spPr>
        <p:txBody>
          <a:bodyPr>
            <a:normAutofit fontScale="77500" lnSpcReduction="20000"/>
          </a:bodyPr>
          <a:lstStyle/>
          <a:p>
            <a:pPr algn="just"/>
            <a:r>
              <a:rPr lang="en-US" cap="none" dirty="0"/>
              <a:t>Hertz K., Santy-</a:t>
            </a:r>
            <a:r>
              <a:rPr lang="en-US" cap="none" dirty="0" err="1"/>
              <a:t>tomlinson</a:t>
            </a:r>
            <a:r>
              <a:rPr lang="en-US" cap="none" dirty="0"/>
              <a:t> J. </a:t>
            </a:r>
            <a:r>
              <a:rPr lang="el-GR" cap="none" dirty="0"/>
              <a:t>Κατάγματα</a:t>
            </a:r>
            <a:r>
              <a:rPr lang="en-US" cap="none" dirty="0"/>
              <a:t> </a:t>
            </a:r>
            <a:r>
              <a:rPr lang="el-GR" cap="none" dirty="0"/>
              <a:t>ευθραυστότητας και</a:t>
            </a:r>
            <a:r>
              <a:rPr lang="en-US" cap="none" dirty="0"/>
              <a:t> o</a:t>
            </a:r>
            <a:r>
              <a:rPr lang="el-GR" cap="none" dirty="0" err="1"/>
              <a:t>ρθογηριατρική</a:t>
            </a:r>
            <a:r>
              <a:rPr lang="en-US" cap="none" dirty="0"/>
              <a:t> </a:t>
            </a:r>
            <a:r>
              <a:rPr lang="el-GR" cap="none" dirty="0"/>
              <a:t>νοσηλευτική</a:t>
            </a:r>
            <a:r>
              <a:rPr lang="en-US" cap="none" dirty="0"/>
              <a:t>. </a:t>
            </a:r>
            <a:r>
              <a:rPr lang="el-GR" cap="none" dirty="0"/>
              <a:t>Επιμέλεια έκδοσης Ζήδρου Χ., </a:t>
            </a:r>
            <a:r>
              <a:rPr lang="el-GR" cap="none" dirty="0" err="1"/>
              <a:t>Κοθώνας</a:t>
            </a:r>
            <a:r>
              <a:rPr lang="el-GR" cap="none" dirty="0"/>
              <a:t> Κ., Νικηφόρου Α., Παναγιωτόπουλος Η. Πάτρα, Εκδόσεις Πανεπιστημίου Πατρών, 2025</a:t>
            </a:r>
          </a:p>
          <a:p>
            <a:pPr algn="just"/>
            <a:r>
              <a:rPr lang="en-US" cap="none" dirty="0"/>
              <a:t>Santy</a:t>
            </a:r>
            <a:r>
              <a:rPr lang="el-GR" cap="none" dirty="0"/>
              <a:t>-</a:t>
            </a:r>
            <a:r>
              <a:rPr lang="en-US" cap="none" dirty="0" err="1"/>
              <a:t>tomlinson</a:t>
            </a:r>
            <a:r>
              <a:rPr lang="en-US" cap="none" dirty="0"/>
              <a:t> J</a:t>
            </a:r>
            <a:r>
              <a:rPr lang="el-GR" cap="none" dirty="0"/>
              <a:t>. </a:t>
            </a:r>
            <a:r>
              <a:rPr lang="en-US" cap="none" dirty="0"/>
              <a:t>Falaschi P</a:t>
            </a:r>
            <a:r>
              <a:rPr lang="el-GR" cap="none" dirty="0"/>
              <a:t>., </a:t>
            </a:r>
            <a:r>
              <a:rPr lang="en-US" cap="none" dirty="0"/>
              <a:t>Hertz K</a:t>
            </a:r>
            <a:r>
              <a:rPr lang="el-GR" cap="none" dirty="0"/>
              <a:t>. Νοσηλευτική φροντίδα ασθενών με κατάγματα ευθραυστότητας-ολιστική φροντίδα και διαχείριση του </a:t>
            </a:r>
            <a:r>
              <a:rPr lang="el-GR" cap="none" dirty="0" err="1"/>
              <a:t>ορθογηριατρικού</a:t>
            </a:r>
            <a:r>
              <a:rPr lang="el-GR" cap="none" dirty="0"/>
              <a:t> ασθενούς. Επιμέλεια ελληνικής έκδοσης: </a:t>
            </a:r>
            <a:r>
              <a:rPr lang="el-GR" cap="none" dirty="0" err="1"/>
              <a:t>Κοπανιτσάνου</a:t>
            </a:r>
            <a:r>
              <a:rPr lang="el-GR" cap="none" dirty="0"/>
              <a:t> Π., </a:t>
            </a:r>
            <a:r>
              <a:rPr lang="el-GR" cap="none" dirty="0" err="1"/>
              <a:t>Σουρτζή</a:t>
            </a:r>
            <a:r>
              <a:rPr lang="el-GR" cap="none" dirty="0"/>
              <a:t> Π. Νοσηλευτική 58, (συμπληρωματικό τεύχος) 2019</a:t>
            </a:r>
          </a:p>
          <a:p>
            <a:pPr algn="just"/>
            <a:r>
              <a:rPr lang="el-GR" cap="none" dirty="0"/>
              <a:t>Ζυγά Σ. Εισαγωγή στη νοσηλευτική επιστήμη. Β΄ έκδοση βελτιωμένη &amp; επαυξημένη. Αθήνα, ΒΉΤΑ ιατρικές εκδόσεις, 2013</a:t>
            </a:r>
          </a:p>
          <a:p>
            <a:pPr algn="just"/>
            <a:r>
              <a:rPr lang="en-US" cap="none" dirty="0"/>
              <a:t>Le may A</a:t>
            </a:r>
            <a:r>
              <a:rPr lang="el-GR" cap="none" dirty="0"/>
              <a:t>. Νοσηλευτική ενηλίκων με μια ματιά. </a:t>
            </a:r>
            <a:r>
              <a:rPr lang="el-GR" cap="none" dirty="0" err="1"/>
              <a:t>Επι</a:t>
            </a:r>
            <a:r>
              <a:rPr lang="en-US" cap="none" dirty="0" err="1"/>
              <a:t>μέλει</a:t>
            </a:r>
            <a:r>
              <a:rPr lang="en-US" cap="none" dirty="0"/>
              <a:t>α</a:t>
            </a:r>
            <a:r>
              <a:rPr lang="el-GR" cap="none" dirty="0"/>
              <a:t> έκδοσης Ζυγά Σ., Κολοβός Π. Αθήνα, Επιστημονικές Εκδόσεις </a:t>
            </a:r>
            <a:r>
              <a:rPr lang="el-GR" cap="none" dirty="0" err="1"/>
              <a:t>Παρισιάνου</a:t>
            </a:r>
            <a:r>
              <a:rPr lang="el-GR" cap="none" dirty="0"/>
              <a:t> ΑΕ, 2024</a:t>
            </a:r>
          </a:p>
          <a:p>
            <a:pPr algn="just"/>
            <a:r>
              <a:rPr lang="en-US" cap="none" dirty="0"/>
              <a:t>Donnelly</a:t>
            </a:r>
            <a:r>
              <a:rPr lang="el-GR" cap="none" dirty="0"/>
              <a:t>-</a:t>
            </a:r>
            <a:r>
              <a:rPr lang="en-US" cap="none" dirty="0"/>
              <a:t>Moreno L</a:t>
            </a:r>
            <a:r>
              <a:rPr lang="el-GR" cap="none" dirty="0"/>
              <a:t>.</a:t>
            </a:r>
            <a:r>
              <a:rPr lang="en-US" cap="none" dirty="0"/>
              <a:t>A</a:t>
            </a:r>
            <a:r>
              <a:rPr lang="el-GR" cap="none" dirty="0"/>
              <a:t>., </a:t>
            </a:r>
            <a:r>
              <a:rPr lang="en-US" cap="none" dirty="0"/>
              <a:t>Mosely B</a:t>
            </a:r>
            <a:r>
              <a:rPr lang="el-GR" cap="none" dirty="0"/>
              <a:t>., </a:t>
            </a:r>
            <a:r>
              <a:rPr lang="en-US" cap="none" dirty="0"/>
              <a:t>Timby</a:t>
            </a:r>
            <a:r>
              <a:rPr lang="el-GR" cap="none" dirty="0"/>
              <a:t>’</a:t>
            </a:r>
            <a:r>
              <a:rPr lang="en-US" cap="none" dirty="0"/>
              <a:t>s</a:t>
            </a:r>
            <a:r>
              <a:rPr lang="el-GR" cap="none" dirty="0"/>
              <a:t> Παθολογική – Χειρουργική νοσηλευτική, Α΄ τόμος. Αθήνα, </a:t>
            </a:r>
            <a:r>
              <a:rPr lang="el-GR" cap="none" dirty="0" err="1"/>
              <a:t>Κωνστάνταρος</a:t>
            </a:r>
            <a:r>
              <a:rPr lang="el-GR" cap="none" dirty="0"/>
              <a:t> Ιατρικές Εκδόσεις, 2023</a:t>
            </a:r>
          </a:p>
          <a:p>
            <a:pPr algn="just"/>
            <a:r>
              <a:rPr lang="el-GR" cap="none" dirty="0"/>
              <a:t> </a:t>
            </a:r>
            <a:r>
              <a:rPr lang="en-US" cap="none" dirty="0"/>
              <a:t>Wicker P</a:t>
            </a:r>
            <a:r>
              <a:rPr lang="el-GR" cap="none" dirty="0"/>
              <a:t>. </a:t>
            </a:r>
            <a:r>
              <a:rPr lang="el-GR" cap="none" dirty="0" err="1"/>
              <a:t>Περιεγχειρητική</a:t>
            </a:r>
            <a:r>
              <a:rPr lang="el-GR" cap="none" dirty="0"/>
              <a:t> πρακτική με μια ματιά. Μετάφραση- επιμέλεια έκδοσης Αρέθα Δ.</a:t>
            </a:r>
            <a:r>
              <a:rPr lang="en-US" cap="none" dirty="0"/>
              <a:t>,</a:t>
            </a:r>
            <a:r>
              <a:rPr lang="el-GR" cap="none" dirty="0"/>
              <a:t> </a:t>
            </a:r>
            <a:r>
              <a:rPr lang="el-GR" cap="none" dirty="0" err="1"/>
              <a:t>Κιέκκας</a:t>
            </a:r>
            <a:r>
              <a:rPr lang="el-GR" cap="none" dirty="0"/>
              <a:t> Π. Αθήνα, Επιστημονικές Εκδόσεις </a:t>
            </a:r>
            <a:r>
              <a:rPr lang="el-GR" cap="none" dirty="0" err="1"/>
              <a:t>Παρισιάνου</a:t>
            </a:r>
            <a:r>
              <a:rPr lang="el-GR" cap="none" dirty="0"/>
              <a:t>  ΑΕ, 2016</a:t>
            </a:r>
          </a:p>
          <a:p>
            <a:pPr algn="just"/>
            <a:r>
              <a:rPr lang="en-US" cap="none" dirty="0"/>
              <a:t>Morrison J, Morrison M. Management of Hip Fractures. Critical Care Nursing Clinics of North America. 2024 Dec;36(4):575-584. DOI: 10.1016/j.cnc.2024.04.007. PMID: 39490077.</a:t>
            </a:r>
          </a:p>
          <a:p>
            <a:pPr algn="just"/>
            <a:r>
              <a:rPr lang="en-US" cap="none" dirty="0"/>
              <a:t>Ramponi, D. R., Kaufmann, J., &amp; </a:t>
            </a:r>
            <a:r>
              <a:rPr lang="en-US" cap="none" dirty="0" err="1"/>
              <a:t>Drahnak</a:t>
            </a:r>
            <a:r>
              <a:rPr lang="en-US" cap="none" dirty="0"/>
              <a:t>, G. (2018). Hip fractures. Advanced emergency nursing journal, 40(1), 8-15.</a:t>
            </a:r>
            <a:endParaRPr lang="el-GR" cap="none" dirty="0"/>
          </a:p>
          <a:p>
            <a:pPr algn="just"/>
            <a:r>
              <a:rPr lang="en-US" cap="none" dirty="0"/>
              <a:t>Emmerson BR, </a:t>
            </a:r>
            <a:r>
              <a:rPr lang="en-US" cap="none" dirty="0" err="1"/>
              <a:t>Varacallo</a:t>
            </a:r>
            <a:r>
              <a:rPr lang="en-US" cap="none" dirty="0"/>
              <a:t> MA, Inman D. Hip fracture overview. [Updated 2023 </a:t>
            </a:r>
            <a:r>
              <a:rPr lang="en-US" cap="none" dirty="0" err="1"/>
              <a:t>aug</a:t>
            </a:r>
            <a:r>
              <a:rPr lang="en-US" cap="none" dirty="0"/>
              <a:t> 8]. In: </a:t>
            </a:r>
            <a:r>
              <a:rPr lang="en-US" cap="none" dirty="0" err="1"/>
              <a:t>StatPearls</a:t>
            </a:r>
            <a:r>
              <a:rPr lang="en-US" cap="none" dirty="0"/>
              <a:t> [internet]. Treasure island (FL): </a:t>
            </a:r>
            <a:r>
              <a:rPr lang="en-US" cap="none" dirty="0" err="1"/>
              <a:t>StatPearls</a:t>
            </a:r>
            <a:r>
              <a:rPr lang="en-US" cap="none" dirty="0"/>
              <a:t> publishing; 2025 </a:t>
            </a:r>
            <a:r>
              <a:rPr lang="en-US" cap="none" dirty="0" err="1"/>
              <a:t>jan</a:t>
            </a:r>
            <a:r>
              <a:rPr lang="en-US" cap="none" dirty="0"/>
              <a:t>-. Available from: https://www.Ncbi.Nlm.Nih.Gov/sites/books/NBK557514/</a:t>
            </a:r>
            <a:endParaRPr lang="el-GR" cap="none" dirty="0"/>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7" descr="Εικόνα που περιέχει ουρανός, νερό, υπαίθριος, πύργος&#10;&#10;Περιγραφή που δημιουργήθηκε αυτόματα">
            <a:extLst>
              <a:ext uri="{FF2B5EF4-FFF2-40B4-BE49-F238E27FC236}">
                <a16:creationId xmlns:a16="http://schemas.microsoft.com/office/drawing/2014/main" id="{4DC4EE80-7C6F-1323-99F5-A9676DEFAC44}"/>
              </a:ext>
            </a:extLst>
          </p:cNvPr>
          <p:cNvPicPr>
            <a:picLocks noChangeAspect="1"/>
          </p:cNvPicPr>
          <p:nvPr/>
        </p:nvPicPr>
        <p:blipFill rotWithShape="1">
          <a:blip r:embed="rId2" cstate="print"/>
          <a:srcRect l="14176" r="31324" b="1"/>
          <a:stretch/>
        </p:blipFill>
        <p:spPr>
          <a:xfrm>
            <a:off x="3793813" y="744344"/>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6" name="Εικόνα 6" descr="Εικόνα που περιέχει ουρανός, υπαίθριος, βράχος, πέτρα&#10;&#10;Περιγραφή που δημιουργήθηκε αυτόματα">
            <a:extLst>
              <a:ext uri="{FF2B5EF4-FFF2-40B4-BE49-F238E27FC236}">
                <a16:creationId xmlns:a16="http://schemas.microsoft.com/office/drawing/2014/main" id="{3C3E9701-F48B-D863-A69B-03D94F6E0BE8}"/>
              </a:ext>
            </a:extLst>
          </p:cNvPr>
          <p:cNvPicPr>
            <a:picLocks noChangeAspect="1"/>
          </p:cNvPicPr>
          <p:nvPr/>
        </p:nvPicPr>
        <p:blipFill rotWithShape="1">
          <a:blip r:embed="rId3" cstate="print"/>
          <a:srcRect l="28259" r="5359" b="5"/>
          <a:stretch/>
        </p:blipFill>
        <p:spPr>
          <a:xfrm>
            <a:off x="1319706" y="1757695"/>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Εικόνα 5" descr="Εικόνα που περιέχει υπαίθριος, ουρανός, κτίριο, πύργος&#10;&#10;Περιγραφή που δημιουργήθηκε αυτόματα">
            <a:extLst>
              <a:ext uri="{FF2B5EF4-FFF2-40B4-BE49-F238E27FC236}">
                <a16:creationId xmlns:a16="http://schemas.microsoft.com/office/drawing/2014/main" id="{29A6158D-78DC-AA72-BADF-AE08F612AD67}"/>
              </a:ext>
            </a:extLst>
          </p:cNvPr>
          <p:cNvPicPr>
            <a:picLocks noChangeAspect="1"/>
          </p:cNvPicPr>
          <p:nvPr/>
        </p:nvPicPr>
        <p:blipFill rotWithShape="1">
          <a:blip r:embed="rId4" cstate="print"/>
          <a:srcRect t="16262" r="-5" b="-5"/>
          <a:stretch/>
        </p:blipFill>
        <p:spPr>
          <a:xfrm>
            <a:off x="8297994" y="1757695"/>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
        <p:nvSpPr>
          <p:cNvPr id="8" name="TextBox 7">
            <a:extLst>
              <a:ext uri="{FF2B5EF4-FFF2-40B4-BE49-F238E27FC236}">
                <a16:creationId xmlns:a16="http://schemas.microsoft.com/office/drawing/2014/main" id="{9B716086-EED7-019E-1F53-C07B812483F6}"/>
              </a:ext>
            </a:extLst>
          </p:cNvPr>
          <p:cNvSpPr txBox="1"/>
          <p:nvPr/>
        </p:nvSpPr>
        <p:spPr>
          <a:xfrm>
            <a:off x="3091543" y="5788325"/>
            <a:ext cx="63137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2400" b="1" dirty="0">
                <a:solidFill>
                  <a:schemeClr val="accent2">
                    <a:lumMod val="50000"/>
                  </a:schemeClr>
                </a:solidFill>
              </a:rPr>
              <a:t>Σας ευχαριστώ για τη συμμετοχή σας!</a:t>
            </a:r>
            <a:endParaRPr lang="el-GR" sz="2400" dirty="0"/>
          </a:p>
        </p:txBody>
      </p:sp>
    </p:spTree>
    <p:extLst>
      <p:ext uri="{BB962C8B-B14F-4D97-AF65-F5344CB8AC3E}">
        <p14:creationId xmlns:p14="http://schemas.microsoft.com/office/powerpoint/2010/main" val="799755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9108C8-E9D3-2418-1435-01199B9ACE5E}"/>
              </a:ext>
            </a:extLst>
          </p:cNvPr>
          <p:cNvSpPr>
            <a:spLocks noGrp="1"/>
          </p:cNvSpPr>
          <p:nvPr>
            <p:ph type="title"/>
          </p:nvPr>
        </p:nvSpPr>
        <p:spPr/>
        <p:txBody>
          <a:bodyPr/>
          <a:lstStyle/>
          <a:p>
            <a:r>
              <a:rPr lang="el-GR" b="1" cap="none" dirty="0">
                <a:solidFill>
                  <a:schemeClr val="accent2">
                    <a:lumMod val="60000"/>
                    <a:lumOff val="40000"/>
                  </a:schemeClr>
                </a:solidFill>
              </a:rPr>
              <a:t>Νοσηλευτική Επιστήμη</a:t>
            </a:r>
          </a:p>
        </p:txBody>
      </p:sp>
      <p:sp>
        <p:nvSpPr>
          <p:cNvPr id="3" name="Θέση περιεχομένου 2">
            <a:extLst>
              <a:ext uri="{FF2B5EF4-FFF2-40B4-BE49-F238E27FC236}">
                <a16:creationId xmlns:a16="http://schemas.microsoft.com/office/drawing/2014/main" id="{529CD215-78B7-8DA8-35CA-6B482F931FC8}"/>
              </a:ext>
            </a:extLst>
          </p:cNvPr>
          <p:cNvSpPr>
            <a:spLocks noGrp="1"/>
          </p:cNvSpPr>
          <p:nvPr>
            <p:ph sz="quarter" idx="13"/>
          </p:nvPr>
        </p:nvSpPr>
        <p:spPr>
          <a:xfrm>
            <a:off x="913774" y="2367092"/>
            <a:ext cx="10363826" cy="4229651"/>
          </a:xfrm>
        </p:spPr>
        <p:txBody>
          <a:bodyPr>
            <a:normAutofit fontScale="77500" lnSpcReduction="20000"/>
          </a:bodyPr>
          <a:lstStyle/>
          <a:p>
            <a:pPr lvl="0" algn="just">
              <a:lnSpc>
                <a:spcPct val="150000"/>
              </a:lnSpc>
            </a:pPr>
            <a:r>
              <a:rPr lang="el-GR" sz="2900" cap="none" dirty="0"/>
              <a:t>Συνδυασμός επιστημονικών αρχών, μεθοδολογικών προσεγγίσεων και θεωρητικών σχημάτων που εκφράζεται μέσα από ένα </a:t>
            </a:r>
            <a:r>
              <a:rPr lang="el-GR" sz="2900" b="1" cap="none" dirty="0"/>
              <a:t>συνεκτικό σώμα γνώσης</a:t>
            </a:r>
            <a:r>
              <a:rPr lang="el-GR" sz="2900" cap="none" dirty="0"/>
              <a:t>, αλλά και την κατάλληλη εφαρμογή αυτής της γνώσης για την παροχή ποιοτικής φροντίδας υγείας.</a:t>
            </a:r>
          </a:p>
          <a:p>
            <a:pPr marL="0" lvl="0" indent="0" algn="just">
              <a:lnSpc>
                <a:spcPct val="150000"/>
              </a:lnSpc>
              <a:buNone/>
            </a:pPr>
            <a:endParaRPr lang="el-GR" sz="2900" cap="none" dirty="0"/>
          </a:p>
          <a:p>
            <a:pPr lvl="0" algn="just">
              <a:lnSpc>
                <a:spcPct val="150000"/>
              </a:lnSpc>
            </a:pPr>
            <a:r>
              <a:rPr lang="el-GR" sz="2900" cap="none" dirty="0"/>
              <a:t>Η νοσηλευτική γνώση αποτελεί τη βάση για τη </a:t>
            </a:r>
            <a:r>
              <a:rPr lang="el-GR" sz="2900" b="1" cap="none" dirty="0"/>
              <a:t>λήψη κλινικών αποφάσεων </a:t>
            </a:r>
            <a:r>
              <a:rPr lang="el-GR" sz="2900" cap="none" dirty="0"/>
              <a:t>και την </a:t>
            </a:r>
            <a:r>
              <a:rPr lang="el-GR" sz="2900" b="1" cap="none" dirty="0"/>
              <a:t>επίλυση νοσηλευτικών προβλημάτων </a:t>
            </a:r>
            <a:r>
              <a:rPr lang="el-GR" sz="2900" cap="none" dirty="0"/>
              <a:t>με γνώμονα την παροχή </a:t>
            </a:r>
            <a:r>
              <a:rPr lang="el-GR" sz="2900" b="1" cap="none" dirty="0"/>
              <a:t>εξατομικευμένης</a:t>
            </a:r>
            <a:r>
              <a:rPr lang="el-GR" sz="2900" cap="none" dirty="0"/>
              <a:t> και </a:t>
            </a:r>
            <a:r>
              <a:rPr lang="el-GR" sz="2900" b="1" cap="none" dirty="0"/>
              <a:t>ολιστικής</a:t>
            </a:r>
            <a:r>
              <a:rPr lang="el-GR" sz="2900" cap="none" dirty="0"/>
              <a:t> φροντίδας.</a:t>
            </a:r>
          </a:p>
          <a:p>
            <a:endParaRPr lang="el-GR" dirty="0"/>
          </a:p>
        </p:txBody>
      </p:sp>
    </p:spTree>
    <p:extLst>
      <p:ext uri="{BB962C8B-B14F-4D97-AF65-F5344CB8AC3E}">
        <p14:creationId xmlns:p14="http://schemas.microsoft.com/office/powerpoint/2010/main" val="188575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D11C37-92D5-A39F-C131-85BD4F53BB49}"/>
              </a:ext>
            </a:extLst>
          </p:cNvPr>
          <p:cNvSpPr>
            <a:spLocks noGrp="1"/>
          </p:cNvSpPr>
          <p:nvPr>
            <p:ph type="title"/>
          </p:nvPr>
        </p:nvSpPr>
        <p:spPr/>
        <p:txBody>
          <a:bodyPr/>
          <a:lstStyle/>
          <a:p>
            <a:r>
              <a:rPr lang="el-GR" b="1" cap="none" dirty="0">
                <a:solidFill>
                  <a:schemeClr val="accent2">
                    <a:lumMod val="60000"/>
                    <a:lumOff val="40000"/>
                  </a:schemeClr>
                </a:solidFill>
              </a:rPr>
              <a:t>Περιεγχειρητική Νοσηλευτική</a:t>
            </a:r>
          </a:p>
        </p:txBody>
      </p:sp>
      <p:sp>
        <p:nvSpPr>
          <p:cNvPr id="3" name="Θέση περιεχομένου 2">
            <a:extLst>
              <a:ext uri="{FF2B5EF4-FFF2-40B4-BE49-F238E27FC236}">
                <a16:creationId xmlns:a16="http://schemas.microsoft.com/office/drawing/2014/main" id="{C3AC89FC-BAF9-B9AD-A8C4-FE3F52A1B8FE}"/>
              </a:ext>
            </a:extLst>
          </p:cNvPr>
          <p:cNvSpPr>
            <a:spLocks noGrp="1"/>
          </p:cNvSpPr>
          <p:nvPr>
            <p:ph sz="quarter" idx="13"/>
          </p:nvPr>
        </p:nvSpPr>
        <p:spPr>
          <a:xfrm>
            <a:off x="913774" y="2035629"/>
            <a:ext cx="10363826" cy="4539341"/>
          </a:xfrm>
        </p:spPr>
        <p:txBody>
          <a:bodyPr>
            <a:normAutofit fontScale="92500" lnSpcReduction="20000"/>
          </a:bodyPr>
          <a:lstStyle/>
          <a:p>
            <a:pPr lvl="0" algn="just"/>
            <a:r>
              <a:rPr lang="el-GR" sz="2400" cap="none" dirty="0"/>
              <a:t>Αποτελεί ένα σαφώς </a:t>
            </a:r>
            <a:r>
              <a:rPr lang="el-GR" sz="2400" b="1" cap="none" dirty="0"/>
              <a:t>οριοθετημένο πεδίο άσκησης της νοσηλευτικής </a:t>
            </a:r>
            <a:r>
              <a:rPr lang="el-GR" sz="2400" cap="none" dirty="0"/>
              <a:t>και αναφέρεται στη φροντίδα ασθενών που υποβάλλονται σε χειρουργική επέμβαση ή άλλη επεμβατική διαδικασία</a:t>
            </a:r>
          </a:p>
          <a:p>
            <a:pPr lvl="0" algn="just"/>
            <a:r>
              <a:rPr lang="el-GR" sz="2400" cap="none" dirty="0"/>
              <a:t>Ενσωματώνει και τις τρεις φάσεις της νοσηλευτικής φροντίδας του χειρουργικού ασθενή:</a:t>
            </a:r>
          </a:p>
          <a:p>
            <a:pPr lvl="1" algn="just">
              <a:buFont typeface="Wingdings" panose="05000000000000000000" pitchFamily="2" charset="2"/>
              <a:buChar char="Ø"/>
            </a:pPr>
            <a:r>
              <a:rPr lang="el-GR" sz="2400" b="1" cap="none" dirty="0"/>
              <a:t>Την </a:t>
            </a:r>
            <a:r>
              <a:rPr lang="el-GR" sz="2400" b="1" cap="none" dirty="0" err="1"/>
              <a:t>προεγχειρητική</a:t>
            </a:r>
            <a:r>
              <a:rPr lang="el-GR" sz="2400" b="1" cap="none" dirty="0"/>
              <a:t> φροντίδα</a:t>
            </a:r>
            <a:r>
              <a:rPr lang="el-GR" sz="2400" cap="none" dirty="0"/>
              <a:t>: προγραμματισμός χειρουργικής επέμβασης μέχρι τη μεταφορά του ασθενή στο χειρουργείο </a:t>
            </a:r>
          </a:p>
          <a:p>
            <a:pPr lvl="1" algn="just">
              <a:buFont typeface="Wingdings" panose="05000000000000000000" pitchFamily="2" charset="2"/>
              <a:buChar char="Ø"/>
            </a:pPr>
            <a:r>
              <a:rPr lang="el-GR" sz="2400" b="1" cap="none" dirty="0"/>
              <a:t>Τη </a:t>
            </a:r>
            <a:r>
              <a:rPr lang="el-GR" sz="2400" b="1" cap="none" dirty="0" err="1"/>
              <a:t>διεγχειρητική</a:t>
            </a:r>
            <a:r>
              <a:rPr lang="el-GR" sz="2400" b="1" cap="none" dirty="0"/>
              <a:t> φροντίδα</a:t>
            </a:r>
            <a:r>
              <a:rPr lang="el-GR" sz="2400" cap="none" dirty="0"/>
              <a:t>: από την είσοδο του ασθενή στη χειρουργική αίθουσα μέχρι τη μεταφορά του στην αίθουσα ανάνηψης</a:t>
            </a:r>
          </a:p>
          <a:p>
            <a:pPr lvl="1" algn="just">
              <a:buFont typeface="Wingdings" panose="05000000000000000000" pitchFamily="2" charset="2"/>
              <a:buChar char="Ø"/>
            </a:pPr>
            <a:r>
              <a:rPr lang="el-GR" sz="2400" b="1" cap="none" dirty="0"/>
              <a:t>Τη μετεγχειρητική φροντίδα</a:t>
            </a:r>
            <a:r>
              <a:rPr lang="el-GR" sz="2400" cap="none" dirty="0"/>
              <a:t>: από την αίθουσα ανάνηψης και έπειτα στο τμήμα νοσηλείας έως την πλήρη αποκατάσταση (πρώιμη μετεγχειρητική φάση μέχρι και μετά την έξοδο από το νοσοκομείο</a:t>
            </a:r>
            <a:r>
              <a:rPr lang="el-GR" cap="none" dirty="0"/>
              <a:t>)</a:t>
            </a:r>
          </a:p>
        </p:txBody>
      </p:sp>
    </p:spTree>
    <p:extLst>
      <p:ext uri="{BB962C8B-B14F-4D97-AF65-F5344CB8AC3E}">
        <p14:creationId xmlns:p14="http://schemas.microsoft.com/office/powerpoint/2010/main" val="274182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a:extLst>
              <a:ext uri="{FF2B5EF4-FFF2-40B4-BE49-F238E27FC236}">
                <a16:creationId xmlns:a16="http://schemas.microsoft.com/office/drawing/2014/main" id="{094A88FB-67F3-4452-7F57-A6FCA853B181}"/>
              </a:ext>
            </a:extLst>
          </p:cNvPr>
          <p:cNvGraphicFramePr/>
          <p:nvPr>
            <p:extLst>
              <p:ext uri="{D42A27DB-BD31-4B8C-83A1-F6EECF244321}">
                <p14:modId xmlns:p14="http://schemas.microsoft.com/office/powerpoint/2010/main" val="3259612371"/>
              </p:ext>
            </p:extLst>
          </p:nvPr>
        </p:nvGraphicFramePr>
        <p:xfrm>
          <a:off x="2031999" y="468086"/>
          <a:ext cx="7993744" cy="6030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561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45AE0D-E0F4-BEE7-61CE-D38B6A21AE96}"/>
              </a:ext>
            </a:extLst>
          </p:cNvPr>
          <p:cNvSpPr>
            <a:spLocks noGrp="1"/>
          </p:cNvSpPr>
          <p:nvPr>
            <p:ph type="title"/>
          </p:nvPr>
        </p:nvSpPr>
        <p:spPr/>
        <p:txBody>
          <a:bodyPr/>
          <a:lstStyle/>
          <a:p>
            <a:r>
              <a:rPr lang="el-GR" b="1" cap="none" dirty="0">
                <a:solidFill>
                  <a:schemeClr val="accent2">
                    <a:lumMod val="60000"/>
                    <a:lumOff val="40000"/>
                  </a:schemeClr>
                </a:solidFill>
              </a:rPr>
              <a:t>Φροντίδα ηλικιωμένου ασθενή με κάταγμα ισχίου</a:t>
            </a:r>
          </a:p>
        </p:txBody>
      </p:sp>
      <p:sp>
        <p:nvSpPr>
          <p:cNvPr id="3" name="Θέση περιεχομένου 2">
            <a:extLst>
              <a:ext uri="{FF2B5EF4-FFF2-40B4-BE49-F238E27FC236}">
                <a16:creationId xmlns:a16="http://schemas.microsoft.com/office/drawing/2014/main" id="{0A893F61-42FE-4032-BD9F-FCC1477C3B58}"/>
              </a:ext>
            </a:extLst>
          </p:cNvPr>
          <p:cNvSpPr>
            <a:spLocks noGrp="1"/>
          </p:cNvSpPr>
          <p:nvPr>
            <p:ph sz="quarter" idx="13"/>
          </p:nvPr>
        </p:nvSpPr>
        <p:spPr>
          <a:xfrm>
            <a:off x="913774" y="1730830"/>
            <a:ext cx="10363826" cy="4789714"/>
          </a:xfrm>
        </p:spPr>
        <p:txBody>
          <a:bodyPr>
            <a:normAutofit lnSpcReduction="10000"/>
          </a:bodyPr>
          <a:lstStyle/>
          <a:p>
            <a:pPr algn="just"/>
            <a:r>
              <a:rPr lang="el-GR" sz="2400" cap="none" dirty="0"/>
              <a:t>Κύρια αιτία εισαγωγής και νοσηλείας στο νοσοκομείο (με σημαντικό αντίκτυπο για το άτομο, την οικογένεια και το σύστημα υγείας)</a:t>
            </a:r>
          </a:p>
          <a:p>
            <a:pPr algn="just"/>
            <a:r>
              <a:rPr lang="el-GR" sz="2400" cap="none" dirty="0"/>
              <a:t>Η χειρουργική επέμβαση αποτελεί την </a:t>
            </a:r>
            <a:r>
              <a:rPr lang="el-GR" sz="2400" b="1" cap="none" dirty="0"/>
              <a:t>ενδεδειγμένη θεραπεία </a:t>
            </a:r>
            <a:r>
              <a:rPr lang="el-GR" sz="2400" cap="none" dirty="0"/>
              <a:t>(εντός 24 ωρών από την εισαγωγή, παρέχει σταθερή </a:t>
            </a:r>
            <a:r>
              <a:rPr lang="el-GR" sz="2400" cap="none" dirty="0" err="1"/>
              <a:t>οστεοσύνθεση</a:t>
            </a:r>
            <a:r>
              <a:rPr lang="el-GR" sz="2400" cap="none" dirty="0"/>
              <a:t>, διευκολύνει την πλήρη φόρτιση και μειώνει τον κίνδυνο επιπλοκών)</a:t>
            </a:r>
          </a:p>
          <a:p>
            <a:pPr algn="just"/>
            <a:r>
              <a:rPr lang="el-GR" sz="2400" cap="none" dirty="0"/>
              <a:t>Η </a:t>
            </a:r>
            <a:r>
              <a:rPr lang="el-GR" sz="2400" cap="none" dirty="0" err="1"/>
              <a:t>περιεγχειρητική</a:t>
            </a:r>
            <a:r>
              <a:rPr lang="el-GR" sz="2400" cap="none" dirty="0"/>
              <a:t> διαχείριση απαιτεί συντονισμένη </a:t>
            </a:r>
            <a:r>
              <a:rPr lang="el-GR" sz="2400" b="1" cap="none" dirty="0"/>
              <a:t>διεπιστημονική φροντίδα </a:t>
            </a:r>
            <a:r>
              <a:rPr lang="el-GR" sz="2400" cap="none" dirty="0"/>
              <a:t>πριν, κατά τη διάρκεια και μετά το χειρουργείο</a:t>
            </a:r>
          </a:p>
          <a:p>
            <a:pPr algn="just"/>
            <a:r>
              <a:rPr lang="el-GR" sz="2400" cap="none" dirty="0"/>
              <a:t>Η παροχή νοσηλευτικής φροντίδας καλύπτει τις ανάγκες του ηλικιωμένου ατόμου και της οικογένειας για </a:t>
            </a:r>
            <a:r>
              <a:rPr lang="el-GR" sz="2400" b="1" cap="none" dirty="0"/>
              <a:t>αξιολόγηση</a:t>
            </a:r>
            <a:r>
              <a:rPr lang="el-GR" sz="2400" cap="none" dirty="0"/>
              <a:t>, </a:t>
            </a:r>
            <a:r>
              <a:rPr lang="el-GR" sz="2400" b="1" cap="none" dirty="0"/>
              <a:t>παρέμβαση</a:t>
            </a:r>
            <a:r>
              <a:rPr lang="el-GR" sz="2400" cap="none" dirty="0"/>
              <a:t> και </a:t>
            </a:r>
            <a:r>
              <a:rPr lang="el-GR" sz="2400" b="1" cap="none" dirty="0"/>
              <a:t>προαγωγή της υγείας </a:t>
            </a:r>
            <a:r>
              <a:rPr lang="el-GR" sz="2400" cap="none" dirty="0"/>
              <a:t> στα παρακάτω πεδία της </a:t>
            </a:r>
            <a:r>
              <a:rPr lang="el-GR" sz="2400" cap="none" dirty="0" err="1"/>
              <a:t>περιεγχειρητικής</a:t>
            </a:r>
            <a:r>
              <a:rPr lang="el-GR" sz="2400" cap="none" dirty="0"/>
              <a:t> πρακτικής</a:t>
            </a:r>
          </a:p>
          <a:p>
            <a:endParaRPr lang="el-GR" cap="none" dirty="0"/>
          </a:p>
        </p:txBody>
      </p:sp>
    </p:spTree>
    <p:extLst>
      <p:ext uri="{BB962C8B-B14F-4D97-AF65-F5344CB8AC3E}">
        <p14:creationId xmlns:p14="http://schemas.microsoft.com/office/powerpoint/2010/main" val="340371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D9D36D-1C6F-1682-5C55-608C3454B372}"/>
              </a:ext>
            </a:extLst>
          </p:cNvPr>
          <p:cNvSpPr>
            <a:spLocks noGrp="1"/>
          </p:cNvSpPr>
          <p:nvPr>
            <p:ph type="title"/>
          </p:nvPr>
        </p:nvSpPr>
        <p:spPr/>
        <p:txBody>
          <a:bodyPr/>
          <a:lstStyle/>
          <a:p>
            <a:r>
              <a:rPr lang="el-GR" b="1" cap="none" dirty="0">
                <a:solidFill>
                  <a:schemeClr val="accent2">
                    <a:lumMod val="60000"/>
                    <a:lumOff val="40000"/>
                  </a:schemeClr>
                </a:solidFill>
              </a:rPr>
              <a:t>Ολοκληρωμένη </a:t>
            </a:r>
            <a:r>
              <a:rPr lang="el-GR" b="1" cap="none" dirty="0" err="1">
                <a:solidFill>
                  <a:schemeClr val="accent2">
                    <a:lumMod val="60000"/>
                    <a:lumOff val="40000"/>
                  </a:schemeClr>
                </a:solidFill>
              </a:rPr>
              <a:t>ορθογηριατρική</a:t>
            </a:r>
            <a:r>
              <a:rPr lang="el-GR" b="1" cap="none" dirty="0">
                <a:solidFill>
                  <a:schemeClr val="accent2">
                    <a:lumMod val="60000"/>
                    <a:lumOff val="40000"/>
                  </a:schemeClr>
                </a:solidFill>
              </a:rPr>
              <a:t> νοσηλευτική αξιολόγηση</a:t>
            </a:r>
          </a:p>
        </p:txBody>
      </p:sp>
      <p:sp>
        <p:nvSpPr>
          <p:cNvPr id="3" name="Θέση περιεχομένου 2">
            <a:extLst>
              <a:ext uri="{FF2B5EF4-FFF2-40B4-BE49-F238E27FC236}">
                <a16:creationId xmlns:a16="http://schemas.microsoft.com/office/drawing/2014/main" id="{627B9B52-A40A-282B-D0AA-F433612E2F6C}"/>
              </a:ext>
            </a:extLst>
          </p:cNvPr>
          <p:cNvSpPr>
            <a:spLocks noGrp="1"/>
          </p:cNvSpPr>
          <p:nvPr>
            <p:ph sz="quarter" idx="13"/>
          </p:nvPr>
        </p:nvSpPr>
        <p:spPr>
          <a:xfrm>
            <a:off x="913774" y="2057400"/>
            <a:ext cx="10363826" cy="4321629"/>
          </a:xfrm>
        </p:spPr>
        <p:txBody>
          <a:bodyPr>
            <a:normAutofit fontScale="92500" lnSpcReduction="10000"/>
          </a:bodyPr>
          <a:lstStyle/>
          <a:p>
            <a:pPr algn="just">
              <a:buFont typeface="Wingdings" panose="05000000000000000000" pitchFamily="2" charset="2"/>
              <a:buChar char="Ø"/>
            </a:pPr>
            <a:r>
              <a:rPr lang="el-GR" sz="2400" cap="none" dirty="0"/>
              <a:t>η ηλικία και η ευπάθεια (μειωμένες εφεδρείες</a:t>
            </a:r>
            <a:r>
              <a:rPr lang="el-GR" sz="2400" cap="none" dirty="0">
                <a:sym typeface="Wingdings" panose="05000000000000000000" pitchFamily="2" charset="2"/>
              </a:rPr>
              <a:t>), </a:t>
            </a:r>
            <a:r>
              <a:rPr lang="el-GR" sz="2400" cap="none" dirty="0"/>
              <a:t>η ύπαρξη ενός ή περισσοτέρων συνοδών νοσημάτων, η πολυφαρμακία και η γνωστική δυσλειτουργία: αρνητικό αντίκτυπο στη </a:t>
            </a:r>
            <a:r>
              <a:rPr lang="el-GR" sz="2400" cap="none" dirty="0" err="1"/>
              <a:t>περιεγχειρητική</a:t>
            </a:r>
            <a:r>
              <a:rPr lang="el-GR" sz="2400" cap="none" dirty="0"/>
              <a:t> φροντίδα ατόμων με κάταγμα ισχίου</a:t>
            </a:r>
          </a:p>
          <a:p>
            <a:pPr algn="just">
              <a:buFont typeface="Wingdings" panose="05000000000000000000" pitchFamily="2" charset="2"/>
              <a:buChar char="Ø"/>
            </a:pPr>
            <a:r>
              <a:rPr lang="el-GR" sz="2400" cap="none" dirty="0"/>
              <a:t>χρήση σταθμισμένων κλιμάκων και εργαλείων, τυποποιημένες αξιολογήσεις στην καθημερινή κλινική πράξη</a:t>
            </a:r>
          </a:p>
          <a:p>
            <a:pPr algn="just">
              <a:buFont typeface="Wingdings" panose="05000000000000000000" pitchFamily="2" charset="2"/>
              <a:buChar char="Ø"/>
            </a:pPr>
            <a:r>
              <a:rPr lang="el-GR" sz="2400" cap="none" dirty="0"/>
              <a:t>εφαρμογή της νοσηλευτικής διεργασίας (νοσηλευτική διάγνωση, σχεδιασμό, εφαρμογή και αξιολόγηση αποτελεσμάτων νοσηλευτικής φροντίδας)</a:t>
            </a:r>
          </a:p>
          <a:p>
            <a:pPr algn="just">
              <a:buFont typeface="Wingdings" panose="05000000000000000000" pitchFamily="2" charset="2"/>
              <a:buChar char="Ø"/>
            </a:pPr>
            <a:r>
              <a:rPr lang="el-GR" sz="2400" cap="none" dirty="0" err="1"/>
              <a:t>ανθρωοποκεντρική</a:t>
            </a:r>
            <a:r>
              <a:rPr lang="el-GR" sz="2400" cap="none" dirty="0"/>
              <a:t> και ολιστική διαδικασία</a:t>
            </a:r>
          </a:p>
          <a:p>
            <a:pPr algn="just">
              <a:buFont typeface="Wingdings" panose="05000000000000000000" pitchFamily="2" charset="2"/>
              <a:buChar char="Ø"/>
            </a:pPr>
            <a:r>
              <a:rPr lang="el-GR" sz="2400" cap="none" dirty="0"/>
              <a:t>τομείς αξιολόγησης: σωματική υγεία και ιατρικές παθήσεις, ψυχική υγεία και ψυχολογική κατάσταση, λειτουργικότητα, κοινωνικές συνθήκες, περιβάλλον</a:t>
            </a:r>
          </a:p>
        </p:txBody>
      </p:sp>
    </p:spTree>
    <p:extLst>
      <p:ext uri="{BB962C8B-B14F-4D97-AF65-F5344CB8AC3E}">
        <p14:creationId xmlns:p14="http://schemas.microsoft.com/office/powerpoint/2010/main" val="871603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91195-F04E-58C2-7525-A6085491476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EA03D79-4081-5BFB-AEF9-C1B7D1B59D30}"/>
              </a:ext>
            </a:extLst>
          </p:cNvPr>
          <p:cNvSpPr>
            <a:spLocks noGrp="1"/>
          </p:cNvSpPr>
          <p:nvPr>
            <p:ph type="title"/>
          </p:nvPr>
        </p:nvSpPr>
        <p:spPr>
          <a:xfrm>
            <a:off x="913775" y="250371"/>
            <a:ext cx="10364451" cy="1197429"/>
          </a:xfrm>
        </p:spPr>
        <p:txBody>
          <a:bodyPr/>
          <a:lstStyle/>
          <a:p>
            <a:r>
              <a:rPr lang="el-GR" b="1" cap="none" dirty="0">
                <a:solidFill>
                  <a:schemeClr val="accent2">
                    <a:lumMod val="60000"/>
                    <a:lumOff val="40000"/>
                  </a:schemeClr>
                </a:solidFill>
              </a:rPr>
              <a:t>Αξιολόγηση και διαχείριση του πόνου </a:t>
            </a:r>
          </a:p>
        </p:txBody>
      </p:sp>
      <p:sp>
        <p:nvSpPr>
          <p:cNvPr id="3" name="Θέση περιεχομένου 2">
            <a:extLst>
              <a:ext uri="{FF2B5EF4-FFF2-40B4-BE49-F238E27FC236}">
                <a16:creationId xmlns:a16="http://schemas.microsoft.com/office/drawing/2014/main" id="{5FD5672F-74E9-2856-5733-D73BF1C09AFD}"/>
              </a:ext>
            </a:extLst>
          </p:cNvPr>
          <p:cNvSpPr>
            <a:spLocks noGrp="1"/>
          </p:cNvSpPr>
          <p:nvPr>
            <p:ph sz="quarter" idx="13"/>
          </p:nvPr>
        </p:nvSpPr>
        <p:spPr>
          <a:xfrm>
            <a:off x="457199" y="1447800"/>
            <a:ext cx="11234057" cy="4791684"/>
          </a:xfrm>
        </p:spPr>
        <p:txBody>
          <a:bodyPr>
            <a:noAutofit/>
          </a:bodyPr>
          <a:lstStyle/>
          <a:p>
            <a:pPr algn="just">
              <a:lnSpc>
                <a:spcPct val="160000"/>
              </a:lnSpc>
              <a:buFont typeface="Wingdings" panose="05000000000000000000" pitchFamily="2" charset="2"/>
              <a:buChar char="Ø"/>
            </a:pPr>
            <a:r>
              <a:rPr lang="el-GR" cap="none" dirty="0"/>
              <a:t>συστηματική, συχνή και ακριβής αξιολόγηση (χρήση κλιμάκων </a:t>
            </a:r>
            <a:r>
              <a:rPr lang="el-GR" dirty="0"/>
              <a:t>VRS, VAS)</a:t>
            </a:r>
          </a:p>
          <a:p>
            <a:pPr algn="just">
              <a:lnSpc>
                <a:spcPct val="160000"/>
              </a:lnSpc>
              <a:buFont typeface="Wingdings" panose="05000000000000000000" pitchFamily="2" charset="2"/>
              <a:buChar char="Ø"/>
            </a:pPr>
            <a:r>
              <a:rPr lang="el-GR" cap="none" dirty="0"/>
              <a:t>χορήγηση αναλγητικών φαρμάκων σύμφωνα με τις οδηγίες</a:t>
            </a:r>
          </a:p>
          <a:p>
            <a:pPr algn="just">
              <a:lnSpc>
                <a:spcPct val="160000"/>
              </a:lnSpc>
              <a:buFont typeface="Wingdings" panose="05000000000000000000" pitchFamily="2" charset="2"/>
              <a:buChar char="Ø"/>
            </a:pPr>
            <a:r>
              <a:rPr lang="el-GR" cap="none" dirty="0"/>
              <a:t>αναλγησία (είδος, δοσολογία) κατάλληλη για την ηλικία/διαφορές στην απορρόφηση και την κατανομή, ατομικοί παράγοντες κινδύνου/κατάσταση υγείας και επαρκής (να επιτρέπονται κινήσεις απαραίτητες για τις εξετάσεις, τη νοσηλευτική φροντίδα και αποκατάσταση)</a:t>
            </a:r>
          </a:p>
          <a:p>
            <a:pPr algn="just">
              <a:lnSpc>
                <a:spcPct val="160000"/>
              </a:lnSpc>
              <a:buFont typeface="Wingdings" panose="05000000000000000000" pitchFamily="2" charset="2"/>
              <a:buChar char="Ø"/>
            </a:pPr>
            <a:r>
              <a:rPr lang="el-GR" cap="none" dirty="0"/>
              <a:t>παρακολούθηση αποτελεσματικότητας και ανεπιθύμητων ενεργειών, καταγραφή, επικοινωνία με τα μέλη της διεπιστημονικής ομάδας</a:t>
            </a:r>
          </a:p>
          <a:p>
            <a:pPr algn="just">
              <a:lnSpc>
                <a:spcPct val="160000"/>
              </a:lnSpc>
              <a:buFont typeface="Wingdings" panose="05000000000000000000" pitchFamily="2" charset="2"/>
              <a:buChar char="Ø"/>
            </a:pPr>
            <a:r>
              <a:rPr lang="el-GR" cap="none" dirty="0"/>
              <a:t>μη φαρμακευτικές θεραπείες (ζεστές κουβέρτες, τακτική εναλλαγή θέσεων με υποστηρικτικά μαξιλάρια, γνωστικές-</a:t>
            </a:r>
            <a:r>
              <a:rPr lang="el-GR" cap="none" dirty="0" err="1"/>
              <a:t>συμπεριφορικές</a:t>
            </a:r>
            <a:r>
              <a:rPr lang="el-GR" cap="none" dirty="0"/>
              <a:t> στρατηγικές)</a:t>
            </a:r>
          </a:p>
        </p:txBody>
      </p:sp>
    </p:spTree>
    <p:extLst>
      <p:ext uri="{BB962C8B-B14F-4D97-AF65-F5344CB8AC3E}">
        <p14:creationId xmlns:p14="http://schemas.microsoft.com/office/powerpoint/2010/main" val="215445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574AE-85FD-F3B5-C481-FD5BFE77EDF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18E19B4-C764-D567-D16C-C82E985D5696}"/>
              </a:ext>
            </a:extLst>
          </p:cNvPr>
          <p:cNvSpPr>
            <a:spLocks noGrp="1"/>
          </p:cNvSpPr>
          <p:nvPr>
            <p:ph type="title"/>
          </p:nvPr>
        </p:nvSpPr>
        <p:spPr>
          <a:xfrm>
            <a:off x="913775" y="206830"/>
            <a:ext cx="10364451" cy="1491342"/>
          </a:xfrm>
        </p:spPr>
        <p:txBody>
          <a:bodyPr/>
          <a:lstStyle/>
          <a:p>
            <a:r>
              <a:rPr lang="el-GR" b="1" cap="none" dirty="0">
                <a:solidFill>
                  <a:schemeClr val="accent2">
                    <a:lumMod val="60000"/>
                    <a:lumOff val="40000"/>
                  </a:schemeClr>
                </a:solidFill>
              </a:rPr>
              <a:t>Ενδοφλέβια θεραπεία </a:t>
            </a:r>
          </a:p>
        </p:txBody>
      </p:sp>
      <p:sp>
        <p:nvSpPr>
          <p:cNvPr id="3" name="Θέση περιεχομένου 2">
            <a:extLst>
              <a:ext uri="{FF2B5EF4-FFF2-40B4-BE49-F238E27FC236}">
                <a16:creationId xmlns:a16="http://schemas.microsoft.com/office/drawing/2014/main" id="{AE8F60FD-C6A5-F484-6AD3-E4D1157299AB}"/>
              </a:ext>
            </a:extLst>
          </p:cNvPr>
          <p:cNvSpPr>
            <a:spLocks noGrp="1"/>
          </p:cNvSpPr>
          <p:nvPr>
            <p:ph sz="quarter" idx="13"/>
          </p:nvPr>
        </p:nvSpPr>
        <p:spPr>
          <a:xfrm>
            <a:off x="913774" y="1600200"/>
            <a:ext cx="10363826" cy="5148943"/>
          </a:xfrm>
        </p:spPr>
        <p:txBody>
          <a:bodyPr>
            <a:normAutofit/>
          </a:bodyPr>
          <a:lstStyle/>
          <a:p>
            <a:pPr algn="just">
              <a:lnSpc>
                <a:spcPct val="160000"/>
              </a:lnSpc>
              <a:buFont typeface="Wingdings" panose="05000000000000000000" pitchFamily="2" charset="2"/>
              <a:buChar char="Ø"/>
            </a:pPr>
            <a:r>
              <a:rPr lang="el-GR" sz="2400" cap="none" dirty="0"/>
              <a:t>η χορήγηση και η παρακολούθηση της έγχυσης υγρών ενδοφλεβίως αποτελεί σημαντική πτυχή της νοσηλευτικής πρακτικής</a:t>
            </a:r>
          </a:p>
          <a:p>
            <a:pPr algn="just">
              <a:lnSpc>
                <a:spcPct val="160000"/>
              </a:lnSpc>
              <a:buFont typeface="Wingdings" panose="05000000000000000000" pitchFamily="2" charset="2"/>
              <a:buChar char="Ø"/>
            </a:pPr>
            <a:r>
              <a:rPr lang="el-GR" sz="2400" cap="none" dirty="0"/>
              <a:t>ο νοσηλευτής είναι υπεύθυνος για την έναρξη, την παρακολούθηση και τη διακοπή της ενδοφλέβιας θεραπείας</a:t>
            </a:r>
          </a:p>
          <a:p>
            <a:pPr algn="just">
              <a:lnSpc>
                <a:spcPct val="160000"/>
              </a:lnSpc>
              <a:buFont typeface="Wingdings" panose="05000000000000000000" pitchFamily="2" charset="2"/>
              <a:buChar char="Ø"/>
            </a:pPr>
            <a:r>
              <a:rPr lang="el-GR" sz="2400" cap="none" dirty="0"/>
              <a:t> εφαρμογή τεκμηριωμένων επιστημονικά πρακτικών (εισαγωγή καθετήρα, παρακολούθηση του σημείου εισόδου και της IV έγχυσης, αλλαγή επικαλύμματος της φλεβικής γραμμής, αλλαγή της φιάλης του διαλύματος και της συσκευής έγχυσης)</a:t>
            </a:r>
          </a:p>
        </p:txBody>
      </p:sp>
    </p:spTree>
    <p:extLst>
      <p:ext uri="{BB962C8B-B14F-4D97-AF65-F5344CB8AC3E}">
        <p14:creationId xmlns:p14="http://schemas.microsoft.com/office/powerpoint/2010/main" val="4284801918"/>
      </p:ext>
    </p:extLst>
  </p:cSld>
  <p:clrMapOvr>
    <a:masterClrMapping/>
  </p:clrMapOvr>
</p:sld>
</file>

<file path=ppt/theme/theme1.xml><?xml version="1.0" encoding="utf-8"?>
<a:theme xmlns:a="http://schemas.openxmlformats.org/drawingml/2006/main" name="Σταγονίδιο">
  <a:themeElements>
    <a:clrScheme name="Σταγονίδιο">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Σταγονίδιο">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ταγονίδιο">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TM04033925[[fn=Σταγονίδιο]]</Template>
  <TotalTime>3444</TotalTime>
  <Words>2193</Words>
  <Application>Microsoft Office PowerPoint</Application>
  <PresentationFormat>Ευρεία οθόνη</PresentationFormat>
  <Paragraphs>150</Paragraphs>
  <Slides>27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27</vt:i4>
      </vt:variant>
    </vt:vector>
  </HeadingPairs>
  <TitlesOfParts>
    <vt:vector size="31" baseType="lpstr">
      <vt:lpstr>Arial</vt:lpstr>
      <vt:lpstr>Tw Cen MT</vt:lpstr>
      <vt:lpstr>Wingdings</vt:lpstr>
      <vt:lpstr>Σταγονίδιο</vt:lpstr>
      <vt:lpstr>     ΠεριεγχειρητικΗ ΝοσηλευτικΗ ΔιαχεΙριση ΗλικιωμΕνου ΑσθενΗ με ΚΑταγμα ΙσχΙου  </vt:lpstr>
      <vt:lpstr>Φιλοσοφία της Νοσηλευτικής</vt:lpstr>
      <vt:lpstr>Νοσηλευτική Επιστήμη</vt:lpstr>
      <vt:lpstr>Περιεγχειρητική Νοσηλευτική</vt:lpstr>
      <vt:lpstr>Παρουσίαση του PowerPoint</vt:lpstr>
      <vt:lpstr>Φροντίδα ηλικιωμένου ασθενή με κάταγμα ισχίου</vt:lpstr>
      <vt:lpstr>Ολοκληρωμένη ορθογηριατρική νοσηλευτική αξιολόγηση</vt:lpstr>
      <vt:lpstr>Αξιολόγηση και διαχείριση του πόνου </vt:lpstr>
      <vt:lpstr>Ενδοφλέβια θεραπεία </vt:lpstr>
      <vt:lpstr>Φαρμακευτική νοσηλευτική φροντίδα </vt:lpstr>
      <vt:lpstr>Μετακίνηση και τοποθέτηση ασθενή</vt:lpstr>
      <vt:lpstr>Θρέψη και διατροφική υποστήριξη </vt:lpstr>
      <vt:lpstr>Ενυδάτωση ασθενή</vt:lpstr>
      <vt:lpstr>Ασφάλεια φροντίδας</vt:lpstr>
      <vt:lpstr>Κινητοποίηση ασθενή</vt:lpstr>
      <vt:lpstr>Διαχείριση τραύματος </vt:lpstr>
      <vt:lpstr>Πρόληψη ελκών από πίεση</vt:lpstr>
      <vt:lpstr>Διαχείριση ντελίριο</vt:lpstr>
      <vt:lpstr>Διαχείριση δυσκοιλιότητας</vt:lpstr>
      <vt:lpstr>Ψυχολογική και συναισθηματική υποστήριξη</vt:lpstr>
      <vt:lpstr>Εκπαίδευση ασθενή και οικογένειας </vt:lpstr>
      <vt:lpstr>Τεκμηρίωση νοσηλευτικής φροντίδας</vt:lpstr>
      <vt:lpstr>Ηθικά-Δεοντολογικά ζητήματα</vt:lpstr>
      <vt:lpstr>Σχεδιασμός εξόδου από το νοσοκομείο</vt:lpstr>
      <vt:lpstr>Η αποτελεσματική και βασισμένη σε τεκμήρια νοσηλευτική φροντίδα  </vt:lpstr>
      <vt:lpstr>ΒιβλιογραφΙα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ΣΧΕΔΙΑ ΝΟΣΗΛΕΥΤΙΚΗΣ ΦΡΟΝΤΙΔΑΣ ΣΤΟΝ ΚΛΙΝΙΚΟ ΧΩΡΟ</dc:title>
  <dc:creator>PEKO</dc:creator>
  <cp:lastModifiedBy>PETROS KOLOVOS</cp:lastModifiedBy>
  <cp:revision>1200</cp:revision>
  <dcterms:created xsi:type="dcterms:W3CDTF">2025-01-23T20:29:24Z</dcterms:created>
  <dcterms:modified xsi:type="dcterms:W3CDTF">2026-04-24T09:17:54Z</dcterms:modified>
</cp:coreProperties>
</file>