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731" r:id="rId1"/>
    <p:sldMasterId id="2147483745" r:id="rId2"/>
  </p:sldMasterIdLst>
  <p:notesMasterIdLst>
    <p:notesMasterId r:id="rId23"/>
  </p:notesMasterIdLst>
  <p:handoutMasterIdLst>
    <p:handoutMasterId r:id="rId24"/>
  </p:handoutMasterIdLst>
  <p:sldIdLst>
    <p:sldId id="256" r:id="rId3"/>
    <p:sldId id="257" r:id="rId4"/>
    <p:sldId id="259" r:id="rId5"/>
    <p:sldId id="260" r:id="rId6"/>
    <p:sldId id="261" r:id="rId7"/>
    <p:sldId id="262" r:id="rId8"/>
    <p:sldId id="28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9" r:id="rId17"/>
    <p:sldId id="271" r:id="rId18"/>
    <p:sldId id="272" r:id="rId19"/>
    <p:sldId id="280" r:id="rId20"/>
    <p:sldId id="273" r:id="rId21"/>
    <p:sldId id="275" r:id="rId22"/>
  </p:sldIdLst>
  <p:sldSz cx="9144000" cy="5143500" type="screen16x9"/>
  <p:notesSz cx="6858000" cy="9144000"/>
  <p:embeddedFontLst>
    <p:embeddedFont>
      <p:font typeface="Calibri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356B74"/>
    <a:srgbClr val="EC8B52"/>
    <a:srgbClr val="2F5F67"/>
    <a:srgbClr val="5FADA3"/>
    <a:srgbClr val="0069B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A6E648D0-3965-4330-BEB3-12184FD2586C}">
  <a:tblStyle styleId="{A6E648D0-3965-4330-BEB3-12184FD2586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Στυλ με θέμα 1 - Έμφαση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Μεσαίο στυλ 1 - Έμφαση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Μεσαίο στυλ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ABFCF23-3B69-468F-B69F-88F6DE6A72F2}" styleName="Μεσαίο στυλ 1 - Έμφαση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94660" autoAdjust="0"/>
  </p:normalViewPr>
  <p:slideViewPr>
    <p:cSldViewPr snapToGrid="0">
      <p:cViewPr varScale="1">
        <p:scale>
          <a:sx n="123" d="100"/>
          <a:sy n="123" d="100"/>
        </p:scale>
        <p:origin x="-444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36A9E9-7BA2-4CA2-91C5-CFEBA0BC976D}" type="doc">
      <dgm:prSet loTypeId="urn:microsoft.com/office/officeart/2005/8/layout/vList6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l-GR"/>
        </a:p>
      </dgm:t>
    </dgm:pt>
    <dgm:pt modelId="{890BCA0D-ED3C-4B1A-BEF1-408F245C1114}">
      <dgm:prSet phldrT="[Κείμενο]" custT="1"/>
      <dgm:spPr/>
      <dgm:t>
        <a:bodyPr/>
        <a:lstStyle/>
        <a:p>
          <a:r>
            <a:rPr lang="el-GR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Νοσηλευτική Διάγνωση</a:t>
          </a:r>
        </a:p>
      </dgm:t>
    </dgm:pt>
    <dgm:pt modelId="{C59E9D6A-3463-4EB4-A810-F4598B4E0FA2}" type="parTrans" cxnId="{9447E9B4-3E0C-474A-B5BC-0E92BFE6965B}">
      <dgm:prSet/>
      <dgm:spPr/>
      <dgm:t>
        <a:bodyPr/>
        <a:lstStyle/>
        <a:p>
          <a:endParaRPr lang="el-GR"/>
        </a:p>
      </dgm:t>
    </dgm:pt>
    <dgm:pt modelId="{F998A3BF-2C3C-41BB-8BC0-3067F712F770}" type="sibTrans" cxnId="{9447E9B4-3E0C-474A-B5BC-0E92BFE6965B}">
      <dgm:prSet/>
      <dgm:spPr/>
      <dgm:t>
        <a:bodyPr/>
        <a:lstStyle/>
        <a:p>
          <a:endParaRPr lang="el-GR"/>
        </a:p>
      </dgm:t>
    </dgm:pt>
    <dgm:pt modelId="{8385BFD8-A144-4D49-9960-9E91281E70C7}">
      <dgm:prSet phldrT="[Κείμενο]" custT="1"/>
      <dgm:spPr/>
      <dgm:t>
        <a:bodyPr/>
        <a:lstStyle/>
        <a:p>
          <a:pPr algn="just"/>
          <a:r>
            <a:rPr lang="el-GR" sz="12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Κλινική κρίση για αντιδράσεις ατόμου, οικογένειας ή κοινότητας σε υπαρκτά ή πιθανά και δυνητικά προβλήματα υγείας / διαδικασίες ζωής.</a:t>
          </a:r>
        </a:p>
      </dgm:t>
    </dgm:pt>
    <dgm:pt modelId="{AB9C0E89-1ED4-43C3-8172-F3D182A74CD2}" type="parTrans" cxnId="{7D463C63-3ADF-4825-B738-36D236F9895B}">
      <dgm:prSet/>
      <dgm:spPr/>
      <dgm:t>
        <a:bodyPr/>
        <a:lstStyle/>
        <a:p>
          <a:endParaRPr lang="el-GR"/>
        </a:p>
      </dgm:t>
    </dgm:pt>
    <dgm:pt modelId="{8FC0F327-B96D-4FE2-890A-3572B7EB1E6B}" type="sibTrans" cxnId="{7D463C63-3ADF-4825-B738-36D236F9895B}">
      <dgm:prSet/>
      <dgm:spPr/>
      <dgm:t>
        <a:bodyPr/>
        <a:lstStyle/>
        <a:p>
          <a:endParaRPr lang="el-GR"/>
        </a:p>
      </dgm:t>
    </dgm:pt>
    <dgm:pt modelId="{6B2B8288-A28C-4EC5-AA61-E5B7153E7E25}">
      <dgm:prSet phldrT="[Κείμενο]" custT="1"/>
      <dgm:spPr/>
      <dgm:t>
        <a:bodyPr/>
        <a:lstStyle/>
        <a:p>
          <a:r>
            <a:rPr lang="el-GR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Επιθυμητές εκβάσεις</a:t>
          </a:r>
        </a:p>
      </dgm:t>
    </dgm:pt>
    <dgm:pt modelId="{83DD5FB6-1D58-4E15-8EE7-2CC11DFE4EF9}" type="parTrans" cxnId="{ED1F3975-F008-4969-91A2-ACDE91FB7EF7}">
      <dgm:prSet/>
      <dgm:spPr/>
      <dgm:t>
        <a:bodyPr/>
        <a:lstStyle/>
        <a:p>
          <a:endParaRPr lang="el-GR"/>
        </a:p>
      </dgm:t>
    </dgm:pt>
    <dgm:pt modelId="{6D2EAE15-4C3A-47AF-97ED-C50F2227D0D1}" type="sibTrans" cxnId="{ED1F3975-F008-4969-91A2-ACDE91FB7EF7}">
      <dgm:prSet/>
      <dgm:spPr/>
      <dgm:t>
        <a:bodyPr/>
        <a:lstStyle/>
        <a:p>
          <a:endParaRPr lang="el-GR"/>
        </a:p>
      </dgm:t>
    </dgm:pt>
    <dgm:pt modelId="{84BBB07F-5F88-4106-9FB8-665386816619}">
      <dgm:prSet phldrT="[Κείμενο]" custT="1"/>
      <dgm:spPr/>
      <dgm:t>
        <a:bodyPr/>
        <a:lstStyle/>
        <a:p>
          <a:r>
            <a:rPr lang="el-GR" sz="12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Περιγράφουν αναμενόμενες αλλαγές στην κατάσταση υγείας του ασθενή ως αποτέλεσμα των νοσηλευτικών παρεμβάσεων (αλλαγές σε λειτουργικό επίπεδο, σε στρατηγικές αντιμετώπισης ή </a:t>
          </a:r>
          <a:r>
            <a:rPr lang="el-GR" sz="1200" dirty="0" err="1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αυτοφροντίδας</a:t>
          </a:r>
          <a:r>
            <a:rPr lang="el-GR" sz="12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).</a:t>
          </a:r>
        </a:p>
      </dgm:t>
    </dgm:pt>
    <dgm:pt modelId="{8375AFAC-24CF-461A-A175-69E17813BF21}" type="parTrans" cxnId="{E8710260-05FC-4A1D-8CDE-F901A9885549}">
      <dgm:prSet/>
      <dgm:spPr/>
      <dgm:t>
        <a:bodyPr/>
        <a:lstStyle/>
        <a:p>
          <a:endParaRPr lang="el-GR"/>
        </a:p>
      </dgm:t>
    </dgm:pt>
    <dgm:pt modelId="{24746B09-4965-4B3D-B3B2-B6B86D12C8A3}" type="sibTrans" cxnId="{E8710260-05FC-4A1D-8CDE-F901A9885549}">
      <dgm:prSet/>
      <dgm:spPr/>
      <dgm:t>
        <a:bodyPr/>
        <a:lstStyle/>
        <a:p>
          <a:endParaRPr lang="el-GR"/>
        </a:p>
      </dgm:t>
    </dgm:pt>
    <dgm:pt modelId="{56F56307-3849-4CEC-A60A-DDDBD64A3E77}">
      <dgm:prSet phldrT="[Κείμενο]" custT="1"/>
      <dgm:spPr/>
      <dgm:t>
        <a:bodyPr/>
        <a:lstStyle/>
        <a:p>
          <a:r>
            <a:rPr lang="el-GR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Νοσηλευτικές Παρεμβάσεις</a:t>
          </a:r>
        </a:p>
      </dgm:t>
    </dgm:pt>
    <dgm:pt modelId="{EE4C4EEF-A77A-47E1-B388-92F27630D2AC}" type="parTrans" cxnId="{44B74676-35C3-4BF4-9104-1970874A6B4F}">
      <dgm:prSet/>
      <dgm:spPr/>
      <dgm:t>
        <a:bodyPr/>
        <a:lstStyle/>
        <a:p>
          <a:endParaRPr lang="el-GR"/>
        </a:p>
      </dgm:t>
    </dgm:pt>
    <dgm:pt modelId="{EBCCCE75-B905-45C4-89A0-2AF75356079B}" type="sibTrans" cxnId="{44B74676-35C3-4BF4-9104-1970874A6B4F}">
      <dgm:prSet/>
      <dgm:spPr/>
      <dgm:t>
        <a:bodyPr/>
        <a:lstStyle/>
        <a:p>
          <a:endParaRPr lang="el-GR"/>
        </a:p>
      </dgm:t>
    </dgm:pt>
    <dgm:pt modelId="{BA89BF03-970F-4E04-8E92-B44B3027D27F}">
      <dgm:prSet phldrT="[Κείμενο]" custT="1"/>
      <dgm:spPr/>
      <dgm:t>
        <a:bodyPr/>
        <a:lstStyle/>
        <a:p>
          <a:r>
            <a:rPr lang="el-GR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Προσδιοριστικά Χαρακτηριστικά</a:t>
          </a:r>
        </a:p>
      </dgm:t>
    </dgm:pt>
    <dgm:pt modelId="{E2653EE2-2DBD-41AB-B94E-5CB85AEE46F9}" type="parTrans" cxnId="{6C4E5623-8C56-42B2-9224-834402950F3C}">
      <dgm:prSet/>
      <dgm:spPr/>
      <dgm:t>
        <a:bodyPr/>
        <a:lstStyle/>
        <a:p>
          <a:endParaRPr lang="el-GR"/>
        </a:p>
      </dgm:t>
    </dgm:pt>
    <dgm:pt modelId="{B9BCC7D6-902E-423A-9B1C-C67F3AE41498}" type="sibTrans" cxnId="{6C4E5623-8C56-42B2-9224-834402950F3C}">
      <dgm:prSet/>
      <dgm:spPr/>
      <dgm:t>
        <a:bodyPr/>
        <a:lstStyle/>
        <a:p>
          <a:endParaRPr lang="el-GR"/>
        </a:p>
      </dgm:t>
    </dgm:pt>
    <dgm:pt modelId="{7C6B84E6-6CEC-410B-8705-27CE47BA39EE}">
      <dgm:prSet phldrT="[Κείμενο]" custT="1"/>
      <dgm:spPr/>
      <dgm:t>
        <a:bodyPr/>
        <a:lstStyle/>
        <a:p>
          <a:pPr algn="just"/>
          <a:r>
            <a:rPr lang="el-GR" sz="1200" b="1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Υποκειμενικά</a:t>
          </a:r>
          <a:r>
            <a:rPr lang="el-GR" sz="12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: αντανακλούν την εμπειρία του ασθενή και περιλαμβάνουν σκέψεις, αξίες, αισθήματα, συναισθήματα και αντιλήψεις</a:t>
          </a:r>
        </a:p>
      </dgm:t>
    </dgm:pt>
    <dgm:pt modelId="{B61400FF-B9B9-470B-A65F-8CEFCB820BE6}" type="parTrans" cxnId="{10FFB0B7-1591-4828-B89D-78118C492A47}">
      <dgm:prSet/>
      <dgm:spPr/>
      <dgm:t>
        <a:bodyPr/>
        <a:lstStyle/>
        <a:p>
          <a:endParaRPr lang="el-GR"/>
        </a:p>
      </dgm:t>
    </dgm:pt>
    <dgm:pt modelId="{15F572C7-7E46-4AEB-BE8F-DE5ADF32D948}" type="sibTrans" cxnId="{10FFB0B7-1591-4828-B89D-78118C492A47}">
      <dgm:prSet/>
      <dgm:spPr/>
      <dgm:t>
        <a:bodyPr/>
        <a:lstStyle/>
        <a:p>
          <a:endParaRPr lang="el-GR"/>
        </a:p>
      </dgm:t>
    </dgm:pt>
    <dgm:pt modelId="{ED40E50F-9F4C-48D6-9C3C-7F6F777FBBA7}">
      <dgm:prSet custT="1"/>
      <dgm:spPr/>
      <dgm:t>
        <a:bodyPr/>
        <a:lstStyle/>
        <a:p>
          <a:pPr algn="just"/>
          <a:r>
            <a:rPr lang="el-GR" sz="12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Διακρίνονται σε </a:t>
          </a:r>
          <a:r>
            <a:rPr lang="el-GR" sz="1200" b="1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ανεξάρτητες</a:t>
          </a:r>
          <a:r>
            <a:rPr lang="el-GR" sz="12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</a:t>
          </a:r>
          <a:r>
            <a:rPr lang="el-GR" sz="1200" b="1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εξαρτημένες</a:t>
          </a:r>
          <a:r>
            <a:rPr lang="el-GR" sz="12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και </a:t>
          </a:r>
          <a:r>
            <a:rPr lang="el-GR" sz="1200" b="1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συνεργατικές</a:t>
          </a:r>
          <a:r>
            <a:rPr lang="el-GR" sz="1200" dirty="0">
              <a:latin typeface="Calibri" pitchFamily="34" charset="0"/>
              <a:cs typeface="Calibri" pitchFamily="34" charset="0"/>
            </a:rPr>
            <a:t>. </a:t>
          </a:r>
        </a:p>
      </dgm:t>
    </dgm:pt>
    <dgm:pt modelId="{75D9F3F7-914D-4D49-A8B3-CC10FB623B75}" type="parTrans" cxnId="{D2545EBF-567F-46F9-AB5D-D52B08B0B2EA}">
      <dgm:prSet/>
      <dgm:spPr/>
      <dgm:t>
        <a:bodyPr/>
        <a:lstStyle/>
        <a:p>
          <a:endParaRPr lang="el-GR"/>
        </a:p>
      </dgm:t>
    </dgm:pt>
    <dgm:pt modelId="{1DEFB1C0-98DC-4C08-AD51-1B82BA3F65CC}" type="sibTrans" cxnId="{D2545EBF-567F-46F9-AB5D-D52B08B0B2EA}">
      <dgm:prSet/>
      <dgm:spPr/>
      <dgm:t>
        <a:bodyPr/>
        <a:lstStyle/>
        <a:p>
          <a:endParaRPr lang="el-GR"/>
        </a:p>
      </dgm:t>
    </dgm:pt>
    <dgm:pt modelId="{C720D362-93FE-4AF2-80E6-7998C892A774}">
      <dgm:prSet phldrT="[Κείμενο]" custT="1"/>
      <dgm:spPr/>
      <dgm:t>
        <a:bodyPr/>
        <a:lstStyle/>
        <a:p>
          <a:pPr algn="just"/>
          <a:r>
            <a:rPr lang="el-GR" sz="1200" b="1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Αντικειμενικά</a:t>
          </a:r>
          <a:r>
            <a:rPr lang="el-GR" sz="12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: είναι εμφανή, μετρήσιμα και αναφέρονται ως σημεία.</a:t>
          </a:r>
        </a:p>
      </dgm:t>
    </dgm:pt>
    <dgm:pt modelId="{0579FEEE-2211-4A01-A31D-1C7DD5860613}" type="parTrans" cxnId="{E197D3D1-8224-42A4-B2BE-3692D1284D93}">
      <dgm:prSet/>
      <dgm:spPr/>
      <dgm:t>
        <a:bodyPr/>
        <a:lstStyle/>
        <a:p>
          <a:endParaRPr lang="el-GR"/>
        </a:p>
      </dgm:t>
    </dgm:pt>
    <dgm:pt modelId="{3C97C52D-D5B7-44E2-BCC4-0A7B9BE05ABC}" type="sibTrans" cxnId="{E197D3D1-8224-42A4-B2BE-3692D1284D93}">
      <dgm:prSet/>
      <dgm:spPr/>
      <dgm:t>
        <a:bodyPr/>
        <a:lstStyle/>
        <a:p>
          <a:endParaRPr lang="el-GR"/>
        </a:p>
      </dgm:t>
    </dgm:pt>
    <dgm:pt modelId="{7667904C-28BB-4D32-8A28-AAF8D5310872}">
      <dgm:prSet custT="1"/>
      <dgm:spPr/>
      <dgm:t>
        <a:bodyPr/>
        <a:lstStyle/>
        <a:p>
          <a:pPr algn="just"/>
          <a:r>
            <a:rPr lang="el-GR" sz="12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Παρέχει τη βάση για την επιλογή νοσηλευτικών παρεμβάσεων και την επίτευξη αποτελεσμάτων (εκβάσεων) που οι νοσηλευτές είναι υπεύθυνοι.</a:t>
          </a:r>
        </a:p>
      </dgm:t>
    </dgm:pt>
    <dgm:pt modelId="{C9897559-3169-42B9-8EDB-9AEB1AA286F3}" type="parTrans" cxnId="{689A3A6E-BAF3-475E-8195-0B0A6E976032}">
      <dgm:prSet/>
      <dgm:spPr/>
      <dgm:t>
        <a:bodyPr/>
        <a:lstStyle/>
        <a:p>
          <a:endParaRPr lang="el-GR"/>
        </a:p>
      </dgm:t>
    </dgm:pt>
    <dgm:pt modelId="{FEA73503-234B-4BE0-9251-CC50AE3391E0}" type="sibTrans" cxnId="{689A3A6E-BAF3-475E-8195-0B0A6E976032}">
      <dgm:prSet/>
      <dgm:spPr/>
      <dgm:t>
        <a:bodyPr/>
        <a:lstStyle/>
        <a:p>
          <a:endParaRPr lang="el-GR"/>
        </a:p>
      </dgm:t>
    </dgm:pt>
    <dgm:pt modelId="{CBABD82F-6BD7-4194-A2E2-CE07756190DB}">
      <dgm:prSet custT="1"/>
      <dgm:spPr/>
      <dgm:t>
        <a:bodyPr/>
        <a:lstStyle/>
        <a:p>
          <a:pPr algn="just"/>
          <a:r>
            <a:rPr lang="el-GR" sz="12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Κάθε θεραπευτική παρέμβαση που βασίζεται σε κλινική κρίση και γνώση, την οποία ένας νοσηλευτής μπορεί να εφαρμόσει για να ενισχύσει τις εκβάσεις.</a:t>
          </a:r>
        </a:p>
      </dgm:t>
    </dgm:pt>
    <dgm:pt modelId="{4F2278F1-44F9-42D1-A6A3-A82875AF4172}" type="parTrans" cxnId="{787A88E0-9C6A-482E-9C02-1687D2A7C088}">
      <dgm:prSet/>
      <dgm:spPr/>
      <dgm:t>
        <a:bodyPr/>
        <a:lstStyle/>
        <a:p>
          <a:endParaRPr lang="el-GR"/>
        </a:p>
      </dgm:t>
    </dgm:pt>
    <dgm:pt modelId="{3FC04761-FEAA-4B98-B9B9-1BEBBB602280}" type="sibTrans" cxnId="{787A88E0-9C6A-482E-9C02-1687D2A7C088}">
      <dgm:prSet/>
      <dgm:spPr/>
      <dgm:t>
        <a:bodyPr/>
        <a:lstStyle/>
        <a:p>
          <a:endParaRPr lang="el-GR"/>
        </a:p>
      </dgm:t>
    </dgm:pt>
    <dgm:pt modelId="{081D9F59-B3DF-4611-9F5E-F9972C7DFADB}" type="pres">
      <dgm:prSet presAssocID="{E736A9E9-7BA2-4CA2-91C5-CFEBA0BC976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15BB9749-DE9E-4FAA-B2B7-98FC431CB359}" type="pres">
      <dgm:prSet presAssocID="{890BCA0D-ED3C-4B1A-BEF1-408F245C1114}" presName="linNode" presStyleCnt="0"/>
      <dgm:spPr/>
    </dgm:pt>
    <dgm:pt modelId="{5CFCC549-64A9-448A-9DDD-ED4668F934E4}" type="pres">
      <dgm:prSet presAssocID="{890BCA0D-ED3C-4B1A-BEF1-408F245C1114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8AD2CC9-AE23-449E-9EDA-548DD5E742B8}" type="pres">
      <dgm:prSet presAssocID="{890BCA0D-ED3C-4B1A-BEF1-408F245C1114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CE88C29-D859-448D-93CB-445B583FAB88}" type="pres">
      <dgm:prSet presAssocID="{F998A3BF-2C3C-41BB-8BC0-3067F712F770}" presName="spacing" presStyleCnt="0"/>
      <dgm:spPr/>
    </dgm:pt>
    <dgm:pt modelId="{83B6DC1B-9776-497C-9305-9453543A589F}" type="pres">
      <dgm:prSet presAssocID="{BA89BF03-970F-4E04-8E92-B44B3027D27F}" presName="linNode" presStyleCnt="0"/>
      <dgm:spPr/>
    </dgm:pt>
    <dgm:pt modelId="{6294CA3F-E04C-4D7F-B710-A22B4708FEE2}" type="pres">
      <dgm:prSet presAssocID="{BA89BF03-970F-4E04-8E92-B44B3027D27F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03DEF0E-7E96-48A5-9781-099E4E1E4A53}" type="pres">
      <dgm:prSet presAssocID="{BA89BF03-970F-4E04-8E92-B44B3027D27F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6A5F830-C504-4DFB-A0E2-95BBC62CF747}" type="pres">
      <dgm:prSet presAssocID="{B9BCC7D6-902E-423A-9B1C-C67F3AE41498}" presName="spacing" presStyleCnt="0"/>
      <dgm:spPr/>
    </dgm:pt>
    <dgm:pt modelId="{E91EC6ED-25BA-4187-A335-FE26919F8BCB}" type="pres">
      <dgm:prSet presAssocID="{6B2B8288-A28C-4EC5-AA61-E5B7153E7E25}" presName="linNode" presStyleCnt="0"/>
      <dgm:spPr/>
    </dgm:pt>
    <dgm:pt modelId="{5244D67C-021A-493A-9FC1-99664B94F385}" type="pres">
      <dgm:prSet presAssocID="{6B2B8288-A28C-4EC5-AA61-E5B7153E7E25}" presName="parentShp" presStyleLbl="node1" presStyleIdx="2" presStyleCnt="4" custLinFactNeighborX="146" custLinFactNeighborY="158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06F035C-BEC9-4FBF-ABC5-2F6CE90DBD99}" type="pres">
      <dgm:prSet presAssocID="{6B2B8288-A28C-4EC5-AA61-E5B7153E7E25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B55917B-81ED-4457-BB74-2D21A94D8B1C}" type="pres">
      <dgm:prSet presAssocID="{6D2EAE15-4C3A-47AF-97ED-C50F2227D0D1}" presName="spacing" presStyleCnt="0"/>
      <dgm:spPr/>
    </dgm:pt>
    <dgm:pt modelId="{09DD943E-A88C-4E65-A336-A72150CDDC7B}" type="pres">
      <dgm:prSet presAssocID="{56F56307-3849-4CEC-A60A-DDDBD64A3E77}" presName="linNode" presStyleCnt="0"/>
      <dgm:spPr/>
    </dgm:pt>
    <dgm:pt modelId="{88BE9BC1-3030-441F-BF57-81FE1204800A}" type="pres">
      <dgm:prSet presAssocID="{56F56307-3849-4CEC-A60A-DDDBD64A3E77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FC2D4F8-DEBE-4A07-86EE-B5059340D1E1}" type="pres">
      <dgm:prSet presAssocID="{56F56307-3849-4CEC-A60A-DDDBD64A3E77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46B3E228-0E34-4734-867C-835672BFA116}" type="presOf" srcId="{BA89BF03-970F-4E04-8E92-B44B3027D27F}" destId="{6294CA3F-E04C-4D7F-B710-A22B4708FEE2}" srcOrd="0" destOrd="0" presId="urn:microsoft.com/office/officeart/2005/8/layout/vList6"/>
    <dgm:cxn modelId="{787A88E0-9C6A-482E-9C02-1687D2A7C088}" srcId="{56F56307-3849-4CEC-A60A-DDDBD64A3E77}" destId="{CBABD82F-6BD7-4194-A2E2-CE07756190DB}" srcOrd="0" destOrd="0" parTransId="{4F2278F1-44F9-42D1-A6A3-A82875AF4172}" sibTransId="{3FC04761-FEAA-4B98-B9B9-1BEBBB602280}"/>
    <dgm:cxn modelId="{689A3A6E-BAF3-475E-8195-0B0A6E976032}" srcId="{890BCA0D-ED3C-4B1A-BEF1-408F245C1114}" destId="{7667904C-28BB-4D32-8A28-AAF8D5310872}" srcOrd="1" destOrd="0" parTransId="{C9897559-3169-42B9-8EDB-9AEB1AA286F3}" sibTransId="{FEA73503-234B-4BE0-9251-CC50AE3391E0}"/>
    <dgm:cxn modelId="{6CDFBC58-DD0A-41E2-85BB-23644C20AFEB}" type="presOf" srcId="{C720D362-93FE-4AF2-80E6-7998C892A774}" destId="{E03DEF0E-7E96-48A5-9781-099E4E1E4A53}" srcOrd="0" destOrd="1" presId="urn:microsoft.com/office/officeart/2005/8/layout/vList6"/>
    <dgm:cxn modelId="{9447E9B4-3E0C-474A-B5BC-0E92BFE6965B}" srcId="{E736A9E9-7BA2-4CA2-91C5-CFEBA0BC976D}" destId="{890BCA0D-ED3C-4B1A-BEF1-408F245C1114}" srcOrd="0" destOrd="0" parTransId="{C59E9D6A-3463-4EB4-A810-F4598B4E0FA2}" sibTransId="{F998A3BF-2C3C-41BB-8BC0-3067F712F770}"/>
    <dgm:cxn modelId="{6C4E5623-8C56-42B2-9224-834402950F3C}" srcId="{E736A9E9-7BA2-4CA2-91C5-CFEBA0BC976D}" destId="{BA89BF03-970F-4E04-8E92-B44B3027D27F}" srcOrd="1" destOrd="0" parTransId="{E2653EE2-2DBD-41AB-B94E-5CB85AEE46F9}" sibTransId="{B9BCC7D6-902E-423A-9B1C-C67F3AE41498}"/>
    <dgm:cxn modelId="{2136CF08-586B-45B5-BEE0-7E8D7AA5A856}" type="presOf" srcId="{890BCA0D-ED3C-4B1A-BEF1-408F245C1114}" destId="{5CFCC549-64A9-448A-9DDD-ED4668F934E4}" srcOrd="0" destOrd="0" presId="urn:microsoft.com/office/officeart/2005/8/layout/vList6"/>
    <dgm:cxn modelId="{EF9308E3-8D06-4640-95BF-870A3C746E1B}" type="presOf" srcId="{CBABD82F-6BD7-4194-A2E2-CE07756190DB}" destId="{CFC2D4F8-DEBE-4A07-86EE-B5059340D1E1}" srcOrd="0" destOrd="0" presId="urn:microsoft.com/office/officeart/2005/8/layout/vList6"/>
    <dgm:cxn modelId="{93616999-4CED-4227-B336-9C00C35E8174}" type="presOf" srcId="{6B2B8288-A28C-4EC5-AA61-E5B7153E7E25}" destId="{5244D67C-021A-493A-9FC1-99664B94F385}" srcOrd="0" destOrd="0" presId="urn:microsoft.com/office/officeart/2005/8/layout/vList6"/>
    <dgm:cxn modelId="{D2545EBF-567F-46F9-AB5D-D52B08B0B2EA}" srcId="{56F56307-3849-4CEC-A60A-DDDBD64A3E77}" destId="{ED40E50F-9F4C-48D6-9C3C-7F6F777FBBA7}" srcOrd="1" destOrd="0" parTransId="{75D9F3F7-914D-4D49-A8B3-CC10FB623B75}" sibTransId="{1DEFB1C0-98DC-4C08-AD51-1B82BA3F65CC}"/>
    <dgm:cxn modelId="{885DDDE7-EE2D-49D8-9B89-DDD6251C60DA}" type="presOf" srcId="{7667904C-28BB-4D32-8A28-AAF8D5310872}" destId="{98AD2CC9-AE23-449E-9EDA-548DD5E742B8}" srcOrd="0" destOrd="1" presId="urn:microsoft.com/office/officeart/2005/8/layout/vList6"/>
    <dgm:cxn modelId="{07A3D2F4-CED6-4088-8382-2A03E33AA47F}" type="presOf" srcId="{E736A9E9-7BA2-4CA2-91C5-CFEBA0BC976D}" destId="{081D9F59-B3DF-4611-9F5E-F9972C7DFADB}" srcOrd="0" destOrd="0" presId="urn:microsoft.com/office/officeart/2005/8/layout/vList6"/>
    <dgm:cxn modelId="{04F8BA45-0F6B-409C-9674-75D288046276}" type="presOf" srcId="{84BBB07F-5F88-4106-9FB8-665386816619}" destId="{006F035C-BEC9-4FBF-ABC5-2F6CE90DBD99}" srcOrd="0" destOrd="0" presId="urn:microsoft.com/office/officeart/2005/8/layout/vList6"/>
    <dgm:cxn modelId="{7D463C63-3ADF-4825-B738-36D236F9895B}" srcId="{890BCA0D-ED3C-4B1A-BEF1-408F245C1114}" destId="{8385BFD8-A144-4D49-9960-9E91281E70C7}" srcOrd="0" destOrd="0" parTransId="{AB9C0E89-1ED4-43C3-8172-F3D182A74CD2}" sibTransId="{8FC0F327-B96D-4FE2-890A-3572B7EB1E6B}"/>
    <dgm:cxn modelId="{10FFB0B7-1591-4828-B89D-78118C492A47}" srcId="{BA89BF03-970F-4E04-8E92-B44B3027D27F}" destId="{7C6B84E6-6CEC-410B-8705-27CE47BA39EE}" srcOrd="0" destOrd="0" parTransId="{B61400FF-B9B9-470B-A65F-8CEFCB820BE6}" sibTransId="{15F572C7-7E46-4AEB-BE8F-DE5ADF32D948}"/>
    <dgm:cxn modelId="{E197D3D1-8224-42A4-B2BE-3692D1284D93}" srcId="{BA89BF03-970F-4E04-8E92-B44B3027D27F}" destId="{C720D362-93FE-4AF2-80E6-7998C892A774}" srcOrd="1" destOrd="0" parTransId="{0579FEEE-2211-4A01-A31D-1C7DD5860613}" sibTransId="{3C97C52D-D5B7-44E2-BCC4-0A7B9BE05ABC}"/>
    <dgm:cxn modelId="{0749D7E0-E680-44EC-BDF0-A47E8E6AB5D3}" type="presOf" srcId="{ED40E50F-9F4C-48D6-9C3C-7F6F777FBBA7}" destId="{CFC2D4F8-DEBE-4A07-86EE-B5059340D1E1}" srcOrd="0" destOrd="1" presId="urn:microsoft.com/office/officeart/2005/8/layout/vList6"/>
    <dgm:cxn modelId="{7A62F98C-9727-4042-8210-64DBBB2C1D31}" type="presOf" srcId="{56F56307-3849-4CEC-A60A-DDDBD64A3E77}" destId="{88BE9BC1-3030-441F-BF57-81FE1204800A}" srcOrd="0" destOrd="0" presId="urn:microsoft.com/office/officeart/2005/8/layout/vList6"/>
    <dgm:cxn modelId="{8EA73EF4-FAE8-400E-8416-BA50184D8CB3}" type="presOf" srcId="{8385BFD8-A144-4D49-9960-9E91281E70C7}" destId="{98AD2CC9-AE23-449E-9EDA-548DD5E742B8}" srcOrd="0" destOrd="0" presId="urn:microsoft.com/office/officeart/2005/8/layout/vList6"/>
    <dgm:cxn modelId="{B41B426C-99A7-4A4F-88F4-2231FB7B86D6}" type="presOf" srcId="{7C6B84E6-6CEC-410B-8705-27CE47BA39EE}" destId="{E03DEF0E-7E96-48A5-9781-099E4E1E4A53}" srcOrd="0" destOrd="0" presId="urn:microsoft.com/office/officeart/2005/8/layout/vList6"/>
    <dgm:cxn modelId="{44B74676-35C3-4BF4-9104-1970874A6B4F}" srcId="{E736A9E9-7BA2-4CA2-91C5-CFEBA0BC976D}" destId="{56F56307-3849-4CEC-A60A-DDDBD64A3E77}" srcOrd="3" destOrd="0" parTransId="{EE4C4EEF-A77A-47E1-B388-92F27630D2AC}" sibTransId="{EBCCCE75-B905-45C4-89A0-2AF75356079B}"/>
    <dgm:cxn modelId="{ED1F3975-F008-4969-91A2-ACDE91FB7EF7}" srcId="{E736A9E9-7BA2-4CA2-91C5-CFEBA0BC976D}" destId="{6B2B8288-A28C-4EC5-AA61-E5B7153E7E25}" srcOrd="2" destOrd="0" parTransId="{83DD5FB6-1D58-4E15-8EE7-2CC11DFE4EF9}" sibTransId="{6D2EAE15-4C3A-47AF-97ED-C50F2227D0D1}"/>
    <dgm:cxn modelId="{E8710260-05FC-4A1D-8CDE-F901A9885549}" srcId="{6B2B8288-A28C-4EC5-AA61-E5B7153E7E25}" destId="{84BBB07F-5F88-4106-9FB8-665386816619}" srcOrd="0" destOrd="0" parTransId="{8375AFAC-24CF-461A-A175-69E17813BF21}" sibTransId="{24746B09-4965-4B3D-B3B2-B6B86D12C8A3}"/>
    <dgm:cxn modelId="{EFC88CAA-CDFD-4C95-AF8E-3A9445E3AC78}" type="presParOf" srcId="{081D9F59-B3DF-4611-9F5E-F9972C7DFADB}" destId="{15BB9749-DE9E-4FAA-B2B7-98FC431CB359}" srcOrd="0" destOrd="0" presId="urn:microsoft.com/office/officeart/2005/8/layout/vList6"/>
    <dgm:cxn modelId="{0B718CB6-04E5-4433-B873-7AB11CCD4698}" type="presParOf" srcId="{15BB9749-DE9E-4FAA-B2B7-98FC431CB359}" destId="{5CFCC549-64A9-448A-9DDD-ED4668F934E4}" srcOrd="0" destOrd="0" presId="urn:microsoft.com/office/officeart/2005/8/layout/vList6"/>
    <dgm:cxn modelId="{21608E8D-9B03-49EE-9862-40FF5EF343C2}" type="presParOf" srcId="{15BB9749-DE9E-4FAA-B2B7-98FC431CB359}" destId="{98AD2CC9-AE23-449E-9EDA-548DD5E742B8}" srcOrd="1" destOrd="0" presId="urn:microsoft.com/office/officeart/2005/8/layout/vList6"/>
    <dgm:cxn modelId="{9ACCBB92-FA31-4B9C-B626-527201468292}" type="presParOf" srcId="{081D9F59-B3DF-4611-9F5E-F9972C7DFADB}" destId="{4CE88C29-D859-448D-93CB-445B583FAB88}" srcOrd="1" destOrd="0" presId="urn:microsoft.com/office/officeart/2005/8/layout/vList6"/>
    <dgm:cxn modelId="{61CBDFAC-F0A1-40FE-AFD9-66316449E98A}" type="presParOf" srcId="{081D9F59-B3DF-4611-9F5E-F9972C7DFADB}" destId="{83B6DC1B-9776-497C-9305-9453543A589F}" srcOrd="2" destOrd="0" presId="urn:microsoft.com/office/officeart/2005/8/layout/vList6"/>
    <dgm:cxn modelId="{AB8EE5E1-1886-49DC-B4E4-5B014DAC6AE7}" type="presParOf" srcId="{83B6DC1B-9776-497C-9305-9453543A589F}" destId="{6294CA3F-E04C-4D7F-B710-A22B4708FEE2}" srcOrd="0" destOrd="0" presId="urn:microsoft.com/office/officeart/2005/8/layout/vList6"/>
    <dgm:cxn modelId="{30008E1B-1D6D-43A0-B9C1-CEF8A97C7D61}" type="presParOf" srcId="{83B6DC1B-9776-497C-9305-9453543A589F}" destId="{E03DEF0E-7E96-48A5-9781-099E4E1E4A53}" srcOrd="1" destOrd="0" presId="urn:microsoft.com/office/officeart/2005/8/layout/vList6"/>
    <dgm:cxn modelId="{E84747C4-AC03-40E8-A042-848ABAA83EE1}" type="presParOf" srcId="{081D9F59-B3DF-4611-9F5E-F9972C7DFADB}" destId="{E6A5F830-C504-4DFB-A0E2-95BBC62CF747}" srcOrd="3" destOrd="0" presId="urn:microsoft.com/office/officeart/2005/8/layout/vList6"/>
    <dgm:cxn modelId="{E3F6E7FE-F53F-40B9-B3AF-E4698948D69C}" type="presParOf" srcId="{081D9F59-B3DF-4611-9F5E-F9972C7DFADB}" destId="{E91EC6ED-25BA-4187-A335-FE26919F8BCB}" srcOrd="4" destOrd="0" presId="urn:microsoft.com/office/officeart/2005/8/layout/vList6"/>
    <dgm:cxn modelId="{6FFCC317-5212-408C-AE0E-A8D8EEFC7499}" type="presParOf" srcId="{E91EC6ED-25BA-4187-A335-FE26919F8BCB}" destId="{5244D67C-021A-493A-9FC1-99664B94F385}" srcOrd="0" destOrd="0" presId="urn:microsoft.com/office/officeart/2005/8/layout/vList6"/>
    <dgm:cxn modelId="{735115AA-B6EC-407A-BDB9-F72EF0F2FF3C}" type="presParOf" srcId="{E91EC6ED-25BA-4187-A335-FE26919F8BCB}" destId="{006F035C-BEC9-4FBF-ABC5-2F6CE90DBD99}" srcOrd="1" destOrd="0" presId="urn:microsoft.com/office/officeart/2005/8/layout/vList6"/>
    <dgm:cxn modelId="{D90850FA-6326-4924-BA97-D3E46FA6F8DC}" type="presParOf" srcId="{081D9F59-B3DF-4611-9F5E-F9972C7DFADB}" destId="{8B55917B-81ED-4457-BB74-2D21A94D8B1C}" srcOrd="5" destOrd="0" presId="urn:microsoft.com/office/officeart/2005/8/layout/vList6"/>
    <dgm:cxn modelId="{28533602-0B41-4B11-A468-0F10D656EDFD}" type="presParOf" srcId="{081D9F59-B3DF-4611-9F5E-F9972C7DFADB}" destId="{09DD943E-A88C-4E65-A336-A72150CDDC7B}" srcOrd="6" destOrd="0" presId="urn:microsoft.com/office/officeart/2005/8/layout/vList6"/>
    <dgm:cxn modelId="{34BED960-BE54-4803-B4E0-A90FD56708DC}" type="presParOf" srcId="{09DD943E-A88C-4E65-A336-A72150CDDC7B}" destId="{88BE9BC1-3030-441F-BF57-81FE1204800A}" srcOrd="0" destOrd="0" presId="urn:microsoft.com/office/officeart/2005/8/layout/vList6"/>
    <dgm:cxn modelId="{CCA5D5F8-6964-46B1-B604-6814EC305D98}" type="presParOf" srcId="{09DD943E-A88C-4E65-A336-A72150CDDC7B}" destId="{CFC2D4F8-DEBE-4A07-86EE-B5059340D1E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AD2CC9-AE23-449E-9EDA-548DD5E742B8}">
      <dsp:nvSpPr>
        <dsp:cNvPr id="0" name=""/>
        <dsp:cNvSpPr/>
      </dsp:nvSpPr>
      <dsp:spPr>
        <a:xfrm>
          <a:off x="3546012" y="1235"/>
          <a:ext cx="5319018" cy="979783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kern="12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Κλινική κρίση για αντιδράσεις ατόμου, οικογένειας ή κοινότητας σε υπαρκτά ή πιθανά και δυνητικά προβλήματα υγείας / διαδικασίες ζωής.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kern="12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Παρέχει τη βάση για την επιλογή νοσηλευτικών παρεμβάσεων και την επίτευξη αποτελεσμάτων (εκβάσεων) που οι νοσηλευτές είναι υπεύθυνοι.</a:t>
          </a:r>
        </a:p>
      </dsp:txBody>
      <dsp:txXfrm>
        <a:off x="3546012" y="1235"/>
        <a:ext cx="5319018" cy="979783"/>
      </dsp:txXfrm>
    </dsp:sp>
    <dsp:sp modelId="{5CFCC549-64A9-448A-9DDD-ED4668F934E4}">
      <dsp:nvSpPr>
        <dsp:cNvPr id="0" name=""/>
        <dsp:cNvSpPr/>
      </dsp:nvSpPr>
      <dsp:spPr>
        <a:xfrm>
          <a:off x="0" y="1235"/>
          <a:ext cx="3546012" cy="97978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Νοσηλευτική Διάγνωση</a:t>
          </a:r>
        </a:p>
      </dsp:txBody>
      <dsp:txXfrm>
        <a:off x="0" y="1235"/>
        <a:ext cx="3546012" cy="979783"/>
      </dsp:txXfrm>
    </dsp:sp>
    <dsp:sp modelId="{E03DEF0E-7E96-48A5-9781-099E4E1E4A53}">
      <dsp:nvSpPr>
        <dsp:cNvPr id="0" name=""/>
        <dsp:cNvSpPr/>
      </dsp:nvSpPr>
      <dsp:spPr>
        <a:xfrm>
          <a:off x="3546012" y="1078996"/>
          <a:ext cx="5319018" cy="979783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b="1" kern="12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Υποκειμενικά</a:t>
          </a:r>
          <a:r>
            <a:rPr lang="el-GR" sz="1200" kern="12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: αντανακλούν την εμπειρία του ασθενή και περιλαμβάνουν σκέψεις, αξίες, αισθήματα, συναισθήματα και αντιλήψεις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b="1" kern="12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Αντικειμενικά</a:t>
          </a:r>
          <a:r>
            <a:rPr lang="el-GR" sz="1200" kern="12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: είναι εμφανή, μετρήσιμα και αναφέρονται ως σημεία.</a:t>
          </a:r>
        </a:p>
      </dsp:txBody>
      <dsp:txXfrm>
        <a:off x="3546012" y="1078996"/>
        <a:ext cx="5319018" cy="979783"/>
      </dsp:txXfrm>
    </dsp:sp>
    <dsp:sp modelId="{6294CA3F-E04C-4D7F-B710-A22B4708FEE2}">
      <dsp:nvSpPr>
        <dsp:cNvPr id="0" name=""/>
        <dsp:cNvSpPr/>
      </dsp:nvSpPr>
      <dsp:spPr>
        <a:xfrm>
          <a:off x="0" y="1078996"/>
          <a:ext cx="3546012" cy="97978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Προσδιοριστικά Χαρακτηριστικά</a:t>
          </a:r>
        </a:p>
      </dsp:txBody>
      <dsp:txXfrm>
        <a:off x="0" y="1078996"/>
        <a:ext cx="3546012" cy="979783"/>
      </dsp:txXfrm>
    </dsp:sp>
    <dsp:sp modelId="{006F035C-BEC9-4FBF-ABC5-2F6CE90DBD99}">
      <dsp:nvSpPr>
        <dsp:cNvPr id="0" name=""/>
        <dsp:cNvSpPr/>
      </dsp:nvSpPr>
      <dsp:spPr>
        <a:xfrm>
          <a:off x="3546012" y="2156758"/>
          <a:ext cx="5319018" cy="979783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kern="12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Περιγράφουν αναμενόμενες αλλαγές στην κατάσταση υγείας του ασθενή ως αποτέλεσμα των νοσηλευτικών παρεμβάσεων (αλλαγές σε λειτουργικό επίπεδο, σε στρατηγικές αντιμετώπισης ή </a:t>
          </a:r>
          <a:r>
            <a:rPr lang="el-GR" sz="1200" kern="1200" dirty="0" err="1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αυτοφροντίδας</a:t>
          </a:r>
          <a:r>
            <a:rPr lang="el-GR" sz="1200" kern="12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).</a:t>
          </a:r>
        </a:p>
      </dsp:txBody>
      <dsp:txXfrm>
        <a:off x="3546012" y="2156758"/>
        <a:ext cx="5319018" cy="979783"/>
      </dsp:txXfrm>
    </dsp:sp>
    <dsp:sp modelId="{5244D67C-021A-493A-9FC1-99664B94F385}">
      <dsp:nvSpPr>
        <dsp:cNvPr id="0" name=""/>
        <dsp:cNvSpPr/>
      </dsp:nvSpPr>
      <dsp:spPr>
        <a:xfrm>
          <a:off x="7765" y="2172258"/>
          <a:ext cx="3546012" cy="97978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Επιθυμητές εκβάσεις</a:t>
          </a:r>
        </a:p>
      </dsp:txBody>
      <dsp:txXfrm>
        <a:off x="7765" y="2172258"/>
        <a:ext cx="3546012" cy="979783"/>
      </dsp:txXfrm>
    </dsp:sp>
    <dsp:sp modelId="{CFC2D4F8-DEBE-4A07-86EE-B5059340D1E1}">
      <dsp:nvSpPr>
        <dsp:cNvPr id="0" name=""/>
        <dsp:cNvSpPr/>
      </dsp:nvSpPr>
      <dsp:spPr>
        <a:xfrm>
          <a:off x="3546012" y="3234520"/>
          <a:ext cx="5319018" cy="979783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kern="12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Κάθε θεραπευτική παρέμβαση που βασίζεται σε κλινική κρίση και γνώση, την οποία ένας νοσηλευτής μπορεί να εφαρμόσει για να ενισχύσει τις εκβάσεις.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kern="12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Διακρίνονται σε </a:t>
          </a:r>
          <a:r>
            <a:rPr lang="el-GR" sz="1200" b="1" kern="12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ανεξάρτητες</a:t>
          </a:r>
          <a:r>
            <a:rPr lang="el-GR" sz="1200" kern="12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</a:t>
          </a:r>
          <a:r>
            <a:rPr lang="el-GR" sz="1200" b="1" kern="12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εξαρτημένες</a:t>
          </a:r>
          <a:r>
            <a:rPr lang="el-GR" sz="1200" kern="12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και </a:t>
          </a:r>
          <a:r>
            <a:rPr lang="el-GR" sz="1200" b="1" kern="12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συνεργατικές</a:t>
          </a:r>
          <a:r>
            <a:rPr lang="el-GR" sz="1200" kern="1200" dirty="0">
              <a:latin typeface="Calibri" pitchFamily="34" charset="0"/>
              <a:cs typeface="Calibri" pitchFamily="34" charset="0"/>
            </a:rPr>
            <a:t>. </a:t>
          </a:r>
        </a:p>
      </dsp:txBody>
      <dsp:txXfrm>
        <a:off x="3546012" y="3234520"/>
        <a:ext cx="5319018" cy="979783"/>
      </dsp:txXfrm>
    </dsp:sp>
    <dsp:sp modelId="{88BE9BC1-3030-441F-BF57-81FE1204800A}">
      <dsp:nvSpPr>
        <dsp:cNvPr id="0" name=""/>
        <dsp:cNvSpPr/>
      </dsp:nvSpPr>
      <dsp:spPr>
        <a:xfrm>
          <a:off x="0" y="3234520"/>
          <a:ext cx="3546012" cy="97978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Νοσηλευτικές Παρεμβάσεις</a:t>
          </a:r>
        </a:p>
      </dsp:txBody>
      <dsp:txXfrm>
        <a:off x="0" y="3234520"/>
        <a:ext cx="3546012" cy="9797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Θέση κεφαλίδας 1">
            <a:extLst>
              <a:ext uri="{FF2B5EF4-FFF2-40B4-BE49-F238E27FC236}">
                <a16:creationId xmlns:a16="http://schemas.microsoft.com/office/drawing/2014/main" xmlns="" id="{58B19C01-A972-437E-8190-C4A77ECC3326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36867" name="Θέση ημερομηνίας 2">
            <a:extLst>
              <a:ext uri="{FF2B5EF4-FFF2-40B4-BE49-F238E27FC236}">
                <a16:creationId xmlns:a16="http://schemas.microsoft.com/office/drawing/2014/main" xmlns="" id="{45608FFC-F8DD-4F6C-BEED-92730DCBFD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CEA06D7F-D14C-4209-BFAD-190C0ECD59FC}" type="datetimeFigureOut">
              <a:rPr lang="el-GR" altLang="en-US"/>
              <a:pPr>
                <a:defRPr/>
              </a:pPr>
              <a:t>30/4/2025</a:t>
            </a:fld>
            <a:endParaRPr lang="el-GR" altLang="en-US"/>
          </a:p>
        </p:txBody>
      </p:sp>
      <p:sp>
        <p:nvSpPr>
          <p:cNvPr id="36868" name="Θέση υποσέλιδου 3">
            <a:extLst>
              <a:ext uri="{FF2B5EF4-FFF2-40B4-BE49-F238E27FC236}">
                <a16:creationId xmlns:a16="http://schemas.microsoft.com/office/drawing/2014/main" xmlns="" id="{B312F1B1-2705-4679-8887-CDBE5148F9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 altLang="en-US"/>
              <a:t>Ειδικότητα Ογκολογικής Νοσηλευτικής</a:t>
            </a:r>
          </a:p>
        </p:txBody>
      </p:sp>
      <p:sp>
        <p:nvSpPr>
          <p:cNvPr id="36869" name="Θέση αριθμού διαφάνειας 4">
            <a:extLst>
              <a:ext uri="{FF2B5EF4-FFF2-40B4-BE49-F238E27FC236}">
                <a16:creationId xmlns:a16="http://schemas.microsoft.com/office/drawing/2014/main" xmlns="" id="{507B2CD6-AF49-4154-9B7C-D45AA9B770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charset="0"/>
              <a:buNone/>
              <a:defRPr sz="1200"/>
            </a:lvl1pPr>
          </a:lstStyle>
          <a:p>
            <a:fld id="{2687C2AE-B3B4-46F8-93A3-1066968D6F00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xmlns="" val="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19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914400" lvl="1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371600" lvl="2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828800" lvl="3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286000" lvl="4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Google Shape;64;p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12291" name="Google Shape;65;p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D5FE-1EB6-4D06-98E9-ACE5FA32AD77}" type="datetimeFigureOut">
              <a:rPr lang="el-GR" smtClean="0"/>
              <a:pPr/>
              <a:t>30/4/2025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6BB8-E38F-4950-9B08-8CFF8F9682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D5FE-1EB6-4D06-98E9-ACE5FA32AD77}" type="datetimeFigureOut">
              <a:rPr lang="el-GR" smtClean="0"/>
              <a:pPr/>
              <a:t>30/4/2025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6BB8-E38F-4950-9B08-8CFF8F9682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D5FE-1EB6-4D06-98E9-ACE5FA32AD77}" type="datetimeFigureOut">
              <a:rPr lang="el-GR" smtClean="0"/>
              <a:pPr/>
              <a:t>30/4/2025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6BB8-E38F-4950-9B08-8CFF8F9682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anchor="ctr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51;p9">
            <a:extLst>
              <a:ext uri="{FF2B5EF4-FFF2-40B4-BE49-F238E27FC236}">
                <a16:creationId xmlns:a16="http://schemas.microsoft.com/office/drawing/2014/main" xmlns="" id="{45ECE279-D20A-463D-8C14-5D65DD75DB7C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A691D45-F715-4A92-84AF-58E183E0079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Google Shape;41;p7">
            <a:extLst>
              <a:ext uri="{FF2B5EF4-FFF2-40B4-BE49-F238E27FC236}">
                <a16:creationId xmlns:a16="http://schemas.microsoft.com/office/drawing/2014/main" xmlns="" id="{8519948F-DDCD-4314-B1C3-A0D74725F7F9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FDA1EF6-EFFB-438B-A5A4-8D2BFB85067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54" y="843534"/>
            <a:ext cx="8277606" cy="237972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54" y="3545586"/>
            <a:ext cx="8277606" cy="1110996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2054" y="4767263"/>
            <a:ext cx="2057400" cy="273844"/>
          </a:xfrm>
        </p:spPr>
        <p:txBody>
          <a:bodyPr/>
          <a:lstStyle/>
          <a:p>
            <a:fld id="{02AC24A9-CCB6-4F8D-B8DB-C2F3692CFA5A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4/30/2025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52260" y="4767263"/>
            <a:ext cx="2057400" cy="273844"/>
          </a:xfrm>
        </p:spPr>
        <p:txBody>
          <a:bodyPr/>
          <a:lstStyle/>
          <a:p>
            <a:fld id="{B2DC25EE-239B-4C5F-AAD1-255A7D5F1EE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06CE56-3881-4ADA-8CEF-D18B02C242A3}"/>
              </a:ext>
            </a:extLst>
          </p:cNvPr>
          <p:cNvSpPr/>
          <p:nvPr/>
        </p:nvSpPr>
        <p:spPr>
          <a:xfrm rot="5400000">
            <a:off x="643158" y="260093"/>
            <a:ext cx="109728" cy="5280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9F3C543-62EC-4433-9C93-A2CD8764E9B4}"/>
              </a:ext>
            </a:extLst>
          </p:cNvPr>
          <p:cNvSpPr/>
          <p:nvPr/>
        </p:nvSpPr>
        <p:spPr>
          <a:xfrm flipV="1">
            <a:off x="433989" y="3375901"/>
            <a:ext cx="8276022" cy="1371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2206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2D6FBB9D-1CAA-4D05-AB33-BABDFE17B843}"/>
              </a:ext>
            </a:extLst>
          </p:cNvPr>
          <p:cNvSpPr/>
          <p:nvPr/>
        </p:nvSpPr>
        <p:spPr>
          <a:xfrm>
            <a:off x="418657" y="0"/>
            <a:ext cx="8375585" cy="151410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27B71-B4B6-4823-80A1-68C40B475118}"/>
              </a:ext>
            </a:extLst>
          </p:cNvPr>
          <p:cNvSpPr/>
          <p:nvPr/>
        </p:nvSpPr>
        <p:spPr>
          <a:xfrm>
            <a:off x="425196" y="0"/>
            <a:ext cx="8366760" cy="150876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9A6DB05-9FB5-4B07-8675-74C23D4FD89D}"/>
              </a:ext>
            </a:extLst>
          </p:cNvPr>
          <p:cNvSpPr/>
          <p:nvPr/>
        </p:nvSpPr>
        <p:spPr>
          <a:xfrm>
            <a:off x="374126" y="590514"/>
            <a:ext cx="96012" cy="5280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411480"/>
            <a:ext cx="7626096" cy="88468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1858518"/>
            <a:ext cx="7626096" cy="27706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676" y="4767263"/>
            <a:ext cx="2057400" cy="273844"/>
          </a:xfrm>
        </p:spPr>
        <p:txBody>
          <a:bodyPr/>
          <a:lstStyle/>
          <a:p>
            <a:fld id="{02AC24A9-CCB6-4F8D-B8DB-C2F3692CFA5A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4/30/2025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05372" y="4767263"/>
            <a:ext cx="2057400" cy="273844"/>
          </a:xfrm>
        </p:spPr>
        <p:txBody>
          <a:bodyPr/>
          <a:lstStyle/>
          <a:p>
            <a:fld id="{B2DC25EE-239B-4C5F-AAD1-255A7D5F1EE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0625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85AEDC5C-2E87-49C6-AB07-A95E5F39ED8E}"/>
              </a:ext>
            </a:extLst>
          </p:cNvPr>
          <p:cNvSpPr/>
          <p:nvPr/>
        </p:nvSpPr>
        <p:spPr>
          <a:xfrm>
            <a:off x="418658" y="3736066"/>
            <a:ext cx="8351217" cy="61722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7D88DE-E462-4C8A-BF99-609390DFB781}"/>
              </a:ext>
            </a:extLst>
          </p:cNvPr>
          <p:cNvSpPr/>
          <p:nvPr/>
        </p:nvSpPr>
        <p:spPr>
          <a:xfrm>
            <a:off x="374126" y="3838936"/>
            <a:ext cx="109728" cy="4114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338" y="480060"/>
            <a:ext cx="8167878" cy="3086100"/>
          </a:xfrm>
        </p:spPr>
        <p:txBody>
          <a:bodyPr anchor="b">
            <a:normAutofit/>
          </a:bodyPr>
          <a:lstStyle>
            <a:lvl1pPr>
              <a:defRPr sz="5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936" y="3826764"/>
            <a:ext cx="7955280" cy="438912"/>
          </a:xfrm>
        </p:spPr>
        <p:txBody>
          <a:bodyPr anchor="ctr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4/30/2025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268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2076262E-36A0-40C6-ADE6-90CD9FB9B9EA}"/>
              </a:ext>
            </a:extLst>
          </p:cNvPr>
          <p:cNvSpPr/>
          <p:nvPr/>
        </p:nvSpPr>
        <p:spPr>
          <a:xfrm>
            <a:off x="418657" y="0"/>
            <a:ext cx="8375585" cy="151410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42677A9B-4D1D-4D80-912C-24570140A650}"/>
              </a:ext>
            </a:extLst>
          </p:cNvPr>
          <p:cNvSpPr/>
          <p:nvPr/>
        </p:nvSpPr>
        <p:spPr>
          <a:xfrm>
            <a:off x="425196" y="0"/>
            <a:ext cx="8366760" cy="150876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3DC8C98-510F-48C9-82B2-9E4F760A68DF}"/>
              </a:ext>
            </a:extLst>
          </p:cNvPr>
          <p:cNvSpPr/>
          <p:nvPr/>
        </p:nvSpPr>
        <p:spPr>
          <a:xfrm>
            <a:off x="374126" y="590514"/>
            <a:ext cx="96012" cy="5280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411480"/>
            <a:ext cx="7626096" cy="88468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6676" y="1858518"/>
            <a:ext cx="3703320" cy="27706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59452" y="1858518"/>
            <a:ext cx="3703320" cy="27706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676" y="4767263"/>
            <a:ext cx="2057400" cy="273844"/>
          </a:xfrm>
        </p:spPr>
        <p:txBody>
          <a:bodyPr/>
          <a:lstStyle/>
          <a:p>
            <a:fld id="{02AC24A9-CCB6-4F8D-B8DB-C2F3692CFA5A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4/30/2025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05372" y="4767263"/>
            <a:ext cx="2057400" cy="273844"/>
          </a:xfrm>
        </p:spPr>
        <p:txBody>
          <a:bodyPr/>
          <a:lstStyle/>
          <a:p>
            <a:fld id="{B2DC25EE-239B-4C5F-AAD1-255A7D5F1EE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632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6B671BDE-E45C-41A1-9B98-4A607D703855}"/>
              </a:ext>
            </a:extLst>
          </p:cNvPr>
          <p:cNvSpPr/>
          <p:nvPr/>
        </p:nvSpPr>
        <p:spPr>
          <a:xfrm>
            <a:off x="418657" y="0"/>
            <a:ext cx="8375585" cy="151410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299500CE-917A-4D03-A7DF-71D8EBBC1537}"/>
              </a:ext>
            </a:extLst>
          </p:cNvPr>
          <p:cNvSpPr/>
          <p:nvPr/>
        </p:nvSpPr>
        <p:spPr>
          <a:xfrm>
            <a:off x="425196" y="0"/>
            <a:ext cx="8366760" cy="150876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3D0D377-28B0-417D-886B-9483AF064975}"/>
              </a:ext>
            </a:extLst>
          </p:cNvPr>
          <p:cNvSpPr/>
          <p:nvPr/>
        </p:nvSpPr>
        <p:spPr>
          <a:xfrm>
            <a:off x="374126" y="590514"/>
            <a:ext cx="96012" cy="5280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411480"/>
            <a:ext cx="7626096" cy="88468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76" y="1779488"/>
            <a:ext cx="3703320" cy="617934"/>
          </a:xfrm>
        </p:spPr>
        <p:txBody>
          <a:bodyPr anchor="b"/>
          <a:lstStyle>
            <a:lvl1pPr marL="0" indent="0">
              <a:buNone/>
              <a:defRPr sz="1800" b="1" cap="none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76" y="2402766"/>
            <a:ext cx="3703320" cy="222638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59452" y="1779488"/>
            <a:ext cx="3703320" cy="617934"/>
          </a:xfrm>
        </p:spPr>
        <p:txBody>
          <a:bodyPr anchor="b"/>
          <a:lstStyle>
            <a:lvl1pPr marL="0" indent="0">
              <a:buNone/>
              <a:defRPr sz="1800" b="1" cap="none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59452" y="2402766"/>
            <a:ext cx="3703320" cy="222638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676" y="4767263"/>
            <a:ext cx="2057400" cy="273844"/>
          </a:xfrm>
        </p:spPr>
        <p:txBody>
          <a:bodyPr/>
          <a:lstStyle/>
          <a:p>
            <a:fld id="{02AC24A9-CCB6-4F8D-B8DB-C2F3692CFA5A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4/30/2025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05372" y="4767263"/>
            <a:ext cx="2057400" cy="273844"/>
          </a:xfrm>
        </p:spPr>
        <p:txBody>
          <a:bodyPr/>
          <a:lstStyle/>
          <a:p>
            <a:fld id="{B2DC25EE-239B-4C5F-AAD1-255A7D5F1EE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44003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xmlns="" id="{8C0689C4-0DB3-408B-A956-40326B4AE4C4}"/>
              </a:ext>
            </a:extLst>
          </p:cNvPr>
          <p:cNvSpPr/>
          <p:nvPr/>
        </p:nvSpPr>
        <p:spPr>
          <a:xfrm>
            <a:off x="499390" y="1150144"/>
            <a:ext cx="8187797" cy="2843213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6E1D10E-1C30-41BF-8C3B-C460C9B5597B}"/>
              </a:ext>
            </a:extLst>
          </p:cNvPr>
          <p:cNvSpPr/>
          <p:nvPr/>
        </p:nvSpPr>
        <p:spPr>
          <a:xfrm>
            <a:off x="456813" y="2228849"/>
            <a:ext cx="96012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244" y="1453896"/>
            <a:ext cx="7632954" cy="2242566"/>
          </a:xfrm>
        </p:spPr>
        <p:txBody>
          <a:bodyPr>
            <a:normAutofit/>
          </a:bodyPr>
          <a:lstStyle>
            <a:lvl1pPr>
              <a:defRPr sz="41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4/30/2025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7613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D5FE-1EB6-4D06-98E9-ACE5FA32AD77}" type="datetimeFigureOut">
              <a:rPr lang="el-GR" smtClean="0"/>
              <a:pPr/>
              <a:t>30/4/2025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6BB8-E38F-4950-9B08-8CFF8F9682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4/30/2025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68969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FA417FE-CD1A-486F-A4AC-E4000A2FB18E}"/>
              </a:ext>
            </a:extLst>
          </p:cNvPr>
          <p:cNvSpPr/>
          <p:nvPr/>
        </p:nvSpPr>
        <p:spPr>
          <a:xfrm>
            <a:off x="418658" y="871525"/>
            <a:ext cx="2805555" cy="3482508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318F0F5-812B-472C-9408-B80F2553F5E0}"/>
              </a:ext>
            </a:extLst>
          </p:cNvPr>
          <p:cNvSpPr/>
          <p:nvPr/>
        </p:nvSpPr>
        <p:spPr>
          <a:xfrm>
            <a:off x="374126" y="1213781"/>
            <a:ext cx="109728" cy="6172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510" y="1282446"/>
            <a:ext cx="2324862" cy="1282446"/>
          </a:xfrm>
        </p:spPr>
        <p:txBody>
          <a:bodyPr tIns="34290" anchor="t">
            <a:normAutofit/>
          </a:bodyPr>
          <a:lstStyle>
            <a:lvl1pPr>
              <a:lnSpc>
                <a:spcPct val="100000"/>
              </a:lnSpc>
              <a:defRPr sz="2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3894" y="1282446"/>
            <a:ext cx="5047488" cy="307238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510" y="2571750"/>
            <a:ext cx="2324862" cy="154990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1510" y="4767263"/>
            <a:ext cx="2057400" cy="273844"/>
          </a:xfrm>
        </p:spPr>
        <p:txBody>
          <a:bodyPr/>
          <a:lstStyle/>
          <a:p>
            <a:fld id="{02AC24A9-CCB6-4F8D-B8DB-C2F3692CFA5A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4/30/2025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60563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68B77B5-211C-456E-B79F-306CC3619347}"/>
              </a:ext>
            </a:extLst>
          </p:cNvPr>
          <p:cNvSpPr/>
          <p:nvPr/>
        </p:nvSpPr>
        <p:spPr>
          <a:xfrm>
            <a:off x="418658" y="871525"/>
            <a:ext cx="2805555" cy="3482508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B63C338-194D-4F23-ABEC-60A7EA96F302}"/>
              </a:ext>
            </a:extLst>
          </p:cNvPr>
          <p:cNvSpPr/>
          <p:nvPr/>
        </p:nvSpPr>
        <p:spPr>
          <a:xfrm>
            <a:off x="374126" y="1213781"/>
            <a:ext cx="109728" cy="6172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510" y="1282446"/>
            <a:ext cx="2324862" cy="1282446"/>
          </a:xfrm>
        </p:spPr>
        <p:txBody>
          <a:bodyPr tIns="34290" anchor="t">
            <a:normAutofit/>
          </a:bodyPr>
          <a:lstStyle>
            <a:lvl1pPr>
              <a:lnSpc>
                <a:spcPct val="100000"/>
              </a:lnSpc>
              <a:defRPr sz="2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23894" y="870966"/>
            <a:ext cx="5047488" cy="3483864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510" y="2578608"/>
            <a:ext cx="2324862" cy="154305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1510" y="4767263"/>
            <a:ext cx="2057400" cy="273844"/>
          </a:xfrm>
        </p:spPr>
        <p:txBody>
          <a:bodyPr/>
          <a:lstStyle/>
          <a:p>
            <a:fld id="{02AC24A9-CCB6-4F8D-B8DB-C2F3692CFA5A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4/30/2025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39285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4/30/2025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4019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4/30/2025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9063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D5FE-1EB6-4D06-98E9-ACE5FA32AD77}" type="datetimeFigureOut">
              <a:rPr lang="el-GR" smtClean="0"/>
              <a:pPr/>
              <a:t>30/4/2025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6BB8-E38F-4950-9B08-8CFF8F9682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D5FE-1EB6-4D06-98E9-ACE5FA32AD77}" type="datetimeFigureOut">
              <a:rPr lang="el-GR" smtClean="0"/>
              <a:pPr/>
              <a:t>30/4/2025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6BB8-E38F-4950-9B08-8CFF8F9682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D5FE-1EB6-4D06-98E9-ACE5FA32AD77}" type="datetimeFigureOut">
              <a:rPr lang="el-GR" smtClean="0"/>
              <a:pPr/>
              <a:t>30/4/2025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6BB8-E38F-4950-9B08-8CFF8F9682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D5FE-1EB6-4D06-98E9-ACE5FA32AD77}" type="datetimeFigureOut">
              <a:rPr lang="el-GR" smtClean="0"/>
              <a:pPr/>
              <a:t>30/4/2025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6BB8-E38F-4950-9B08-8CFF8F9682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D5FE-1EB6-4D06-98E9-ACE5FA32AD77}" type="datetimeFigureOut">
              <a:rPr lang="el-GR" smtClean="0"/>
              <a:pPr/>
              <a:t>30/4/2025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6BB8-E38F-4950-9B08-8CFF8F9682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D5FE-1EB6-4D06-98E9-ACE5FA32AD77}" type="datetimeFigureOut">
              <a:rPr lang="el-GR" smtClean="0"/>
              <a:pPr/>
              <a:t>30/4/2025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6BB8-E38F-4950-9B08-8CFF8F9682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D5FE-1EB6-4D06-98E9-ACE5FA32AD77}" type="datetimeFigureOut">
              <a:rPr lang="el-GR" smtClean="0"/>
              <a:pPr/>
              <a:t>30/4/2025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6BB8-E38F-4950-9B08-8CFF8F9682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3D5FE-1EB6-4D06-98E9-ACE5FA32AD77}" type="datetimeFigureOut">
              <a:rPr lang="el-GR" smtClean="0"/>
              <a:pPr/>
              <a:t>30/4/2025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06BB8-E38F-4950-9B08-8CFF8F9682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2AC24A9-CCB6-4F8D-B8DB-C2F3692CFA5A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Neue Haas Grotesk Text Pro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4/30/2025</a:t>
            </a:fld>
            <a:endParaRPr lang="en-US">
              <a:solidFill>
                <a:srgbClr val="000000">
                  <a:tint val="75000"/>
                </a:srgbClr>
              </a:solidFill>
              <a:latin typeface="Neue Haas Grotesk Text Pro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>
                  <a:tint val="75000"/>
                </a:srgbClr>
              </a:solidFill>
              <a:latin typeface="Neue Haas Grotesk Text Pro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B2DC25EE-239B-4C5F-AAD1-255A7D5F1EE2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Neue Haas Grotesk Text Pro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Neue Haas Grotesk Text Pro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645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hjn.gr/index.php/hjn/article/view/515/50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302B4ED7-1ACF-A474-BEF8-8215F2883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9371" y="27457"/>
            <a:ext cx="1643210" cy="9279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E5FC125-DCE2-B752-8807-C236DAD896EE}"/>
              </a:ext>
            </a:extLst>
          </p:cNvPr>
          <p:cNvSpPr txBox="1"/>
          <p:nvPr/>
        </p:nvSpPr>
        <p:spPr>
          <a:xfrm>
            <a:off x="475895" y="141413"/>
            <a:ext cx="819221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altLang="en-US" b="1" dirty="0">
                <a:solidFill>
                  <a:srgbClr val="2F5F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>2</a:t>
            </a:r>
            <a:r>
              <a:rPr lang="el-GR" altLang="en-US" b="1" baseline="30000" dirty="0">
                <a:solidFill>
                  <a:srgbClr val="2F5F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>ος</a:t>
            </a:r>
            <a:r>
              <a:rPr lang="el-GR" altLang="en-US" b="1" dirty="0">
                <a:solidFill>
                  <a:srgbClr val="2F5F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> Κύκλος Σεμιναρίων Ορθογηριατρικής Νοσηλευτικής Φροντίδας </a:t>
            </a:r>
            <a:endParaRPr lang="en-GB" altLang="en-US" b="1" dirty="0">
              <a:solidFill>
                <a:srgbClr val="2F5F67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l-GR" altLang="en-US" b="1" dirty="0">
                <a:solidFill>
                  <a:srgbClr val="2F5F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>ΣΕΜΙΝΑΡΙΟ </a:t>
            </a:r>
            <a:r>
              <a:rPr lang="en-US" altLang="en-US" b="1" dirty="0">
                <a:solidFill>
                  <a:srgbClr val="2F5F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>3</a:t>
            </a:r>
            <a:r>
              <a:rPr lang="el-GR" altLang="en-US" b="1" dirty="0">
                <a:solidFill>
                  <a:srgbClr val="2F5F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>: Μετεγχειρητική Φροντίδα</a:t>
            </a:r>
            <a:endParaRPr lang="en-GB" b="1" dirty="0">
              <a:solidFill>
                <a:srgbClr val="2F5F6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2.png">
            <a:extLst>
              <a:ext uri="{FF2B5EF4-FFF2-40B4-BE49-F238E27FC236}">
                <a16:creationId xmlns:a16="http://schemas.microsoft.com/office/drawing/2014/main" xmlns="" id="{3DA1F6AA-0AC4-D3CB-30D4-AEB8DD9C5844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41419" y="79791"/>
            <a:ext cx="1475808" cy="875578"/>
          </a:xfrm>
          <a:prstGeom prst="rect">
            <a:avLst/>
          </a:prstGeom>
          <a:ln/>
        </p:spPr>
      </p:pic>
      <p:cxnSp>
        <p:nvCxnSpPr>
          <p:cNvPr id="5" name="Ευθεία γραμμή σύνδεσης 4">
            <a:extLst>
              <a:ext uri="{FF2B5EF4-FFF2-40B4-BE49-F238E27FC236}">
                <a16:creationId xmlns:a16="http://schemas.microsoft.com/office/drawing/2014/main" xmlns="" id="{6321C037-1966-F97E-AE55-AA88EDB336E9}"/>
              </a:ext>
            </a:extLst>
          </p:cNvPr>
          <p:cNvCxnSpPr>
            <a:cxnSpLocks/>
          </p:cNvCxnSpPr>
          <p:nvPr/>
        </p:nvCxnSpPr>
        <p:spPr>
          <a:xfrm flipV="1">
            <a:off x="0" y="1066339"/>
            <a:ext cx="9144000" cy="9426"/>
          </a:xfrm>
          <a:prstGeom prst="line">
            <a:avLst/>
          </a:prstGeom>
          <a:ln w="57150">
            <a:solidFill>
              <a:srgbClr val="356B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Ευθεία γραμμή σύνδεσης 7">
            <a:extLst>
              <a:ext uri="{FF2B5EF4-FFF2-40B4-BE49-F238E27FC236}">
                <a16:creationId xmlns:a16="http://schemas.microsoft.com/office/drawing/2014/main" xmlns="" id="{273E9D6A-5DFA-7D47-DB5D-B3A32C6C1A08}"/>
              </a:ext>
            </a:extLst>
          </p:cNvPr>
          <p:cNvCxnSpPr>
            <a:cxnSpLocks/>
          </p:cNvCxnSpPr>
          <p:nvPr/>
        </p:nvCxnSpPr>
        <p:spPr>
          <a:xfrm flipV="1">
            <a:off x="0" y="1127278"/>
            <a:ext cx="9144000" cy="7944"/>
          </a:xfrm>
          <a:prstGeom prst="line">
            <a:avLst/>
          </a:prstGeom>
          <a:ln w="57150">
            <a:solidFill>
              <a:srgbClr val="EC8B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9E7A7FA4-CCE1-877D-7092-DC2A83A99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9" name="8 - Ορθογώνιο"/>
          <p:cNvSpPr/>
          <p:nvPr/>
        </p:nvSpPr>
        <p:spPr>
          <a:xfrm>
            <a:off x="821410" y="1425842"/>
            <a:ext cx="7749154" cy="11144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l-GR" sz="1800" b="1" dirty="0">
                <a:solidFill>
                  <a:schemeClr val="tx1"/>
                </a:solidFill>
              </a:rPr>
              <a:t>«Μετεγχειρητική πορεία, </a:t>
            </a:r>
            <a:r>
              <a:rPr lang="el-GR" sz="1800" b="1" dirty="0" err="1">
                <a:solidFill>
                  <a:schemeClr val="tx1"/>
                </a:solidFill>
              </a:rPr>
              <a:t>επανακινητοποίηση</a:t>
            </a:r>
            <a:r>
              <a:rPr lang="el-GR" sz="1800" b="1" dirty="0">
                <a:solidFill>
                  <a:schemeClr val="tx1"/>
                </a:solidFill>
              </a:rPr>
              <a:t> ηλικιωμένου </a:t>
            </a:r>
          </a:p>
          <a:p>
            <a:pPr algn="ctr">
              <a:lnSpc>
                <a:spcPct val="200000"/>
              </a:lnSpc>
            </a:pPr>
            <a:r>
              <a:rPr lang="el-GR" sz="1800" b="1" dirty="0">
                <a:solidFill>
                  <a:schemeClr val="tx1"/>
                </a:solidFill>
              </a:rPr>
              <a:t>με κάταγμα ευθραυστότητας»</a:t>
            </a:r>
          </a:p>
        </p:txBody>
      </p:sp>
      <p:sp>
        <p:nvSpPr>
          <p:cNvPr id="10" name="9 - Ορθογώνιο"/>
          <p:cNvSpPr/>
          <p:nvPr/>
        </p:nvSpPr>
        <p:spPr>
          <a:xfrm>
            <a:off x="1697064" y="3177152"/>
            <a:ext cx="63155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l-GR" b="1" dirty="0">
                <a:solidFill>
                  <a:schemeClr val="tx1"/>
                </a:solidFill>
              </a:rPr>
              <a:t>Πέτρος Κολοβός Επίκουρος Καθηγητής </a:t>
            </a:r>
          </a:p>
          <a:p>
            <a:pPr algn="ctr">
              <a:lnSpc>
                <a:spcPct val="100000"/>
              </a:lnSpc>
            </a:pPr>
            <a:r>
              <a:rPr lang="el-GR" b="1" dirty="0">
                <a:solidFill>
                  <a:schemeClr val="tx1"/>
                </a:solidFill>
              </a:rPr>
              <a:t>Εργαστήριο Νοσηλευτικής Έρευνας και Φροντίδας </a:t>
            </a:r>
          </a:p>
          <a:p>
            <a:pPr algn="ctr">
              <a:lnSpc>
                <a:spcPct val="100000"/>
              </a:lnSpc>
            </a:pPr>
            <a:r>
              <a:rPr lang="el-GR" b="1" dirty="0">
                <a:solidFill>
                  <a:schemeClr val="tx1"/>
                </a:solidFill>
              </a:rPr>
              <a:t>Τμήμα Νοσηλευτικής, Πανεπιστήμιο Πελοποννήσου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099713-3919-9F60-D9EA-2B604C408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Μέσα αξιολόγησης </a:t>
            </a:r>
            <a:endParaRPr lang="el-GR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D28CE1-21DB-C440-2293-93FB3C1EC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015388"/>
          </a:xfrm>
        </p:spPr>
        <p:txBody>
          <a:bodyPr>
            <a:normAutofit fontScale="92500" lnSpcReduction="20000"/>
          </a:bodyPr>
          <a:lstStyle/>
          <a:p>
            <a:r>
              <a:rPr lang="el-GR" sz="2600" dirty="0"/>
              <a:t>Κλινική εξέταση</a:t>
            </a:r>
          </a:p>
          <a:p>
            <a:r>
              <a:rPr lang="el-GR" sz="2600" dirty="0"/>
              <a:t>Παρατήρηση</a:t>
            </a:r>
          </a:p>
          <a:p>
            <a:r>
              <a:rPr lang="el-GR" sz="2600" dirty="0"/>
              <a:t>Λήψη ιστορικού</a:t>
            </a:r>
          </a:p>
          <a:p>
            <a:r>
              <a:rPr lang="el-GR" sz="2600" dirty="0"/>
              <a:t>Εργαλεία για την αξιολόγηση της ικανότητας για κινητικότητα και </a:t>
            </a:r>
            <a:r>
              <a:rPr lang="el-GR" sz="2600" dirty="0" err="1"/>
              <a:t>επανακινητοποίηση</a:t>
            </a:r>
            <a:r>
              <a:rPr lang="el-GR" sz="2600" dirty="0"/>
              <a:t> (</a:t>
            </a:r>
            <a:r>
              <a:rPr lang="en-US" sz="2600" dirty="0"/>
              <a:t>New Mobility Score</a:t>
            </a:r>
            <a:r>
              <a:rPr lang="el-GR" sz="2600" dirty="0"/>
              <a:t>, Κλίμακα Λειτουργικής Ανεξαρτησίας -</a:t>
            </a:r>
            <a:r>
              <a:rPr lang="el-GR" sz="2600" dirty="0" err="1"/>
              <a:t>Functional</a:t>
            </a:r>
            <a:r>
              <a:rPr lang="el-GR" sz="2600" dirty="0"/>
              <a:t> </a:t>
            </a:r>
            <a:r>
              <a:rPr lang="el-GR" sz="2600" dirty="0" err="1"/>
              <a:t>Independence</a:t>
            </a:r>
            <a:r>
              <a:rPr lang="el-GR" sz="2600" dirty="0"/>
              <a:t> </a:t>
            </a:r>
            <a:r>
              <a:rPr lang="el-GR" sz="2600" dirty="0" err="1"/>
              <a:t>Measure</a:t>
            </a:r>
            <a:r>
              <a:rPr lang="el-GR" sz="2600" dirty="0"/>
              <a:t>)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  <a:p>
            <a:endParaRPr lang="el-G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F732EC8-A7E9-C868-4597-210635DD21B1}"/>
              </a:ext>
            </a:extLst>
          </p:cNvPr>
          <p:cNvSpPr/>
          <p:nvPr/>
        </p:nvSpPr>
        <p:spPr>
          <a:xfrm>
            <a:off x="0" y="4734560"/>
            <a:ext cx="9144000" cy="408940"/>
          </a:xfrm>
          <a:prstGeom prst="rect">
            <a:avLst/>
          </a:prstGeom>
          <a:solidFill>
            <a:srgbClr val="356B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55E2BDA-53BA-205A-ADCA-50B4C5ED22D9}"/>
              </a:ext>
            </a:extLst>
          </p:cNvPr>
          <p:cNvSpPr txBox="1"/>
          <p:nvPr/>
        </p:nvSpPr>
        <p:spPr>
          <a:xfrm>
            <a:off x="475895" y="4660547"/>
            <a:ext cx="819221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altLang="en-US" sz="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>2</a:t>
            </a:r>
            <a:r>
              <a:rPr lang="el-GR" altLang="en-US" sz="900" i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>ος</a:t>
            </a:r>
            <a:r>
              <a:rPr lang="el-GR" altLang="en-US" sz="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> Κύκλος Σεμιναρίων Ορθογηριατρικής Νοσηλευτικής Φροντίδας </a:t>
            </a:r>
            <a:endParaRPr lang="en-GB" altLang="en-US" sz="9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l-GR" altLang="en-US" sz="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>ΣΕΜΙΝΑΡΙΟ 3: Μετεγχειρητική Φροντίδα</a:t>
            </a:r>
            <a:endParaRPr lang="en-GB" sz="9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886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099713-3919-9F60-D9EA-2B604C408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467" y="205979"/>
            <a:ext cx="8586061" cy="857250"/>
          </a:xfrm>
        </p:spPr>
        <p:txBody>
          <a:bodyPr>
            <a:noAutofit/>
          </a:bodyPr>
          <a:lstStyle/>
          <a:p>
            <a:r>
              <a:rPr lang="el-GR" sz="3200" b="1" dirty="0"/>
              <a:t/>
            </a:r>
            <a:br>
              <a:rPr lang="el-GR" sz="3200" b="1" dirty="0"/>
            </a:br>
            <a:r>
              <a:rPr lang="el-GR" sz="3200" b="1" dirty="0"/>
              <a:t>Παρεμβάσεις για την Κινητικότητα </a:t>
            </a:r>
            <a:br>
              <a:rPr lang="el-GR" sz="3200" b="1" dirty="0"/>
            </a:br>
            <a:r>
              <a:rPr lang="el-GR" sz="3200" b="1" dirty="0"/>
              <a:t>και την </a:t>
            </a:r>
            <a:r>
              <a:rPr lang="el-GR" sz="3200" b="1" dirty="0" err="1"/>
              <a:t>Επανακινητοποίηση</a:t>
            </a:r>
            <a:r>
              <a:rPr lang="el-GR" sz="3200" b="1" dirty="0"/>
              <a:t> </a:t>
            </a:r>
            <a:r>
              <a:rPr lang="el-GR" sz="3200" dirty="0"/>
              <a:t/>
            </a:r>
            <a:br>
              <a:rPr lang="el-GR" sz="3200" dirty="0"/>
            </a:br>
            <a:endParaRPr lang="el-GR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D28CE1-21DB-C440-2293-93FB3C1EC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227" y="1247614"/>
            <a:ext cx="8779790" cy="3479369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el-GR" sz="4500" b="1" dirty="0"/>
              <a:t>Ενθάρρυνση</a:t>
            </a:r>
            <a:r>
              <a:rPr lang="el-GR" sz="4500" dirty="0"/>
              <a:t> και υποστήριξη στην </a:t>
            </a:r>
            <a:r>
              <a:rPr lang="el-GR" sz="4500" dirty="0" err="1"/>
              <a:t>επανακινητοποίηση</a:t>
            </a:r>
            <a:r>
              <a:rPr lang="el-GR" sz="4500" dirty="0"/>
              <a:t>, την </a:t>
            </a:r>
            <a:r>
              <a:rPr lang="el-GR" sz="4500" dirty="0" err="1"/>
              <a:t>αυτοφροντίδα</a:t>
            </a:r>
            <a:r>
              <a:rPr lang="el-GR" sz="4500" dirty="0"/>
              <a:t> και την ανεξαρτησία</a:t>
            </a:r>
          </a:p>
          <a:p>
            <a:pPr lvl="0"/>
            <a:r>
              <a:rPr lang="el-GR" sz="4500" dirty="0"/>
              <a:t>Χρήση των </a:t>
            </a:r>
            <a:r>
              <a:rPr lang="el-GR" sz="4500" b="1" dirty="0"/>
              <a:t>μέτρων ασφάλειας</a:t>
            </a:r>
            <a:r>
              <a:rPr lang="el-GR" sz="4500" dirty="0"/>
              <a:t>/ </a:t>
            </a:r>
            <a:r>
              <a:rPr lang="el-GR" sz="4500" b="1" dirty="0"/>
              <a:t>πρόληψη</a:t>
            </a:r>
            <a:r>
              <a:rPr lang="el-GR" sz="4500" dirty="0"/>
              <a:t> </a:t>
            </a:r>
            <a:r>
              <a:rPr lang="el-GR" sz="4500" b="1" dirty="0"/>
              <a:t>των πτώσεων</a:t>
            </a:r>
            <a:r>
              <a:rPr lang="el-GR" sz="4500" dirty="0"/>
              <a:t>/ χρήση </a:t>
            </a:r>
            <a:r>
              <a:rPr lang="el-GR" sz="4500" b="1" dirty="0"/>
              <a:t>βοηθημάτων βάδισης</a:t>
            </a:r>
          </a:p>
          <a:p>
            <a:pPr lvl="0"/>
            <a:r>
              <a:rPr lang="el-GR" sz="4500" b="1" dirty="0"/>
              <a:t>Εκπαίδευση</a:t>
            </a:r>
            <a:r>
              <a:rPr lang="el-GR" sz="4500" dirty="0"/>
              <a:t> σχετικά με τις ασκήσεις (τόσο των ασθενών όσο και της οικογένειας/ φροντιστών)</a:t>
            </a:r>
          </a:p>
          <a:p>
            <a:pPr lvl="0"/>
            <a:r>
              <a:rPr lang="el-GR" sz="4500" b="1" dirty="0"/>
              <a:t>Διαχείριση του πόνου </a:t>
            </a:r>
            <a:r>
              <a:rPr lang="el-GR" sz="4500" dirty="0"/>
              <a:t>(πριν από την </a:t>
            </a:r>
            <a:r>
              <a:rPr lang="el-GR" sz="4500" dirty="0" err="1"/>
              <a:t>επανακινητοποίηση</a:t>
            </a:r>
            <a:r>
              <a:rPr lang="el-GR" sz="4500" dirty="0"/>
              <a:t>)</a:t>
            </a:r>
          </a:p>
          <a:p>
            <a:pPr lvl="0"/>
            <a:r>
              <a:rPr lang="el-GR" sz="4500" b="1" dirty="0"/>
              <a:t>Επαρκής ανάπαυση/ ύπνος</a:t>
            </a:r>
          </a:p>
          <a:p>
            <a:pPr lvl="0"/>
            <a:r>
              <a:rPr lang="el-GR" sz="4500" b="1" dirty="0"/>
              <a:t>Επαρκής θρέψη/ ενυδάτωση</a:t>
            </a:r>
          </a:p>
          <a:p>
            <a:pPr lvl="0"/>
            <a:r>
              <a:rPr lang="el-GR" sz="4500" b="1" dirty="0"/>
              <a:t>Συμμετοχή</a:t>
            </a:r>
            <a:r>
              <a:rPr lang="el-GR" sz="4500" dirty="0"/>
              <a:t> στην </a:t>
            </a:r>
            <a:r>
              <a:rPr lang="el-GR" sz="4500" dirty="0" err="1"/>
              <a:t>δι</a:t>
            </a:r>
            <a:r>
              <a:rPr lang="el-GR" sz="4500" dirty="0"/>
              <a:t>-επιστημονική ομάδα (επικεντρωμένη στον ασθενή)</a:t>
            </a:r>
          </a:p>
          <a:p>
            <a:pPr lvl="0"/>
            <a:r>
              <a:rPr lang="el-GR" sz="4500" b="1" dirty="0"/>
              <a:t>Επικοινωνία</a:t>
            </a:r>
            <a:r>
              <a:rPr lang="el-GR" sz="4500" dirty="0"/>
              <a:t>  μεταξύ των μελών της ομάδας και εξασφάλιση </a:t>
            </a:r>
            <a:r>
              <a:rPr lang="el-GR" sz="4500" b="1" dirty="0"/>
              <a:t>συνέχειας</a:t>
            </a:r>
            <a:r>
              <a:rPr lang="el-GR" sz="4500" dirty="0"/>
              <a:t> της φροντίδας μετά την έξοδο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F732EC8-A7E9-C868-4597-210635DD21B1}"/>
              </a:ext>
            </a:extLst>
          </p:cNvPr>
          <p:cNvSpPr/>
          <p:nvPr/>
        </p:nvSpPr>
        <p:spPr>
          <a:xfrm>
            <a:off x="0" y="4734560"/>
            <a:ext cx="9144000" cy="408940"/>
          </a:xfrm>
          <a:prstGeom prst="rect">
            <a:avLst/>
          </a:prstGeom>
          <a:solidFill>
            <a:srgbClr val="356B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55E2BDA-53BA-205A-ADCA-50B4C5ED22D9}"/>
              </a:ext>
            </a:extLst>
          </p:cNvPr>
          <p:cNvSpPr txBox="1"/>
          <p:nvPr/>
        </p:nvSpPr>
        <p:spPr>
          <a:xfrm>
            <a:off x="475895" y="4660547"/>
            <a:ext cx="819221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altLang="en-US" sz="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>2</a:t>
            </a:r>
            <a:r>
              <a:rPr lang="el-GR" altLang="en-US" sz="900" i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>ος</a:t>
            </a:r>
            <a:r>
              <a:rPr lang="el-GR" altLang="en-US" sz="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> Κύκλος Σεμιναρίων Ορθογηριατρικής Νοσηλευτικής Φροντίδας </a:t>
            </a:r>
            <a:endParaRPr lang="en-GB" altLang="en-US" sz="9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l-GR" altLang="en-US" sz="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>ΣΕΜΙΝΑΡΙΟ 3: Μετεγχειρητική Φροντίδα</a:t>
            </a:r>
            <a:endParaRPr lang="en-GB" sz="9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886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099713-3919-9F60-D9EA-2B604C408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33" y="205979"/>
            <a:ext cx="8841783" cy="857250"/>
          </a:xfrm>
        </p:spPr>
        <p:txBody>
          <a:bodyPr>
            <a:normAutofit fontScale="90000"/>
          </a:bodyPr>
          <a:lstStyle/>
          <a:p>
            <a:r>
              <a:rPr lang="el-GR" sz="3600" b="1" dirty="0"/>
              <a:t/>
            </a:r>
            <a:br>
              <a:rPr lang="el-GR" sz="3600" b="1" dirty="0"/>
            </a:br>
            <a:r>
              <a:rPr lang="el-GR" sz="3600" b="1" dirty="0"/>
              <a:t>Συνέπειες μη Κινητοποίησης και </a:t>
            </a:r>
            <a:r>
              <a:rPr lang="el-GR" sz="3600" b="1" dirty="0" err="1"/>
              <a:t>Επανακινητοποίησης</a:t>
            </a:r>
            <a:r>
              <a:rPr lang="el-GR" sz="3600" b="1" dirty="0"/>
              <a:t> </a:t>
            </a:r>
            <a:r>
              <a:rPr lang="el-GR" sz="4000" dirty="0"/>
              <a:t/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D28CE1-21DB-C440-2293-93FB3C1EC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9864"/>
            <a:ext cx="8229600" cy="2998922"/>
          </a:xfrm>
        </p:spPr>
        <p:txBody>
          <a:bodyPr>
            <a:normAutofit lnSpcReduction="10000"/>
          </a:bodyPr>
          <a:lstStyle/>
          <a:p>
            <a:pPr lvl="0"/>
            <a:r>
              <a:rPr lang="el-GR" sz="2600" dirty="0"/>
              <a:t>Λοιμώξεις του ουροποιητικού συστήματος</a:t>
            </a:r>
          </a:p>
          <a:p>
            <a:pPr lvl="0"/>
            <a:r>
              <a:rPr lang="el-GR" sz="2600" dirty="0"/>
              <a:t>Τραύματα λόγω πίεσης</a:t>
            </a:r>
          </a:p>
          <a:p>
            <a:pPr lvl="0"/>
            <a:r>
              <a:rPr lang="el-GR" sz="2600" dirty="0"/>
              <a:t>Αναπνευστικές/καρδιακές/νεφρικές/γαστρεντερικές επιπλοκές</a:t>
            </a:r>
          </a:p>
          <a:p>
            <a:pPr lvl="0"/>
            <a:r>
              <a:rPr lang="el-GR" sz="2600" dirty="0"/>
              <a:t>Φλεβική </a:t>
            </a:r>
            <a:r>
              <a:rPr lang="el-GR" sz="2600" dirty="0" err="1"/>
              <a:t>θρομβοεμβολή</a:t>
            </a:r>
            <a:r>
              <a:rPr lang="el-GR" sz="2600" dirty="0"/>
              <a:t> </a:t>
            </a:r>
          </a:p>
          <a:p>
            <a:pPr lvl="0"/>
            <a:r>
              <a:rPr lang="el-GR" sz="2600" dirty="0"/>
              <a:t>Δυσκοιλιότητα 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  <a:p>
            <a:endParaRPr lang="el-G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F732EC8-A7E9-C868-4597-210635DD21B1}"/>
              </a:ext>
            </a:extLst>
          </p:cNvPr>
          <p:cNvSpPr/>
          <p:nvPr/>
        </p:nvSpPr>
        <p:spPr>
          <a:xfrm>
            <a:off x="0" y="4734560"/>
            <a:ext cx="9144000" cy="408940"/>
          </a:xfrm>
          <a:prstGeom prst="rect">
            <a:avLst/>
          </a:prstGeom>
          <a:solidFill>
            <a:srgbClr val="356B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55E2BDA-53BA-205A-ADCA-50B4C5ED22D9}"/>
              </a:ext>
            </a:extLst>
          </p:cNvPr>
          <p:cNvSpPr txBox="1"/>
          <p:nvPr/>
        </p:nvSpPr>
        <p:spPr>
          <a:xfrm>
            <a:off x="475895" y="4660547"/>
            <a:ext cx="819221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altLang="en-US" sz="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>2</a:t>
            </a:r>
            <a:r>
              <a:rPr lang="el-GR" altLang="en-US" sz="900" i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>ος</a:t>
            </a:r>
            <a:r>
              <a:rPr lang="el-GR" altLang="en-US" sz="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> Κύκλος Σεμιναρίων Ορθογηριατρικής Νοσηλευτικής Φροντίδας </a:t>
            </a:r>
            <a:endParaRPr lang="en-GB" altLang="en-US" sz="9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l-GR" altLang="en-US" sz="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>ΣΕΜΙΝΑΡΙΟ 3: Μετεγχειρητική Φροντίδα</a:t>
            </a:r>
            <a:endParaRPr lang="en-GB" sz="9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886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099713-3919-9F60-D9EA-2B604C408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Σχεδιασμός νοσηλευτικής φροντίδας </a:t>
            </a:r>
            <a:endParaRPr lang="el-GR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D28CE1-21DB-C440-2293-93FB3C1EC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l-GR" dirty="0"/>
              <a:t>ζωτικής σημασίας </a:t>
            </a:r>
            <a:r>
              <a:rPr lang="el-GR" b="1" dirty="0"/>
              <a:t>συνιστώσα</a:t>
            </a:r>
            <a:r>
              <a:rPr lang="el-GR" dirty="0"/>
              <a:t> της νοσηλευτικής πρακτικής </a:t>
            </a:r>
          </a:p>
          <a:p>
            <a:pPr lvl="0"/>
            <a:r>
              <a:rPr lang="el-GR" dirty="0"/>
              <a:t>παρέχει το πλαίσιο για τη φροντίδα των ασθενών</a:t>
            </a:r>
          </a:p>
          <a:p>
            <a:pPr lvl="0"/>
            <a:r>
              <a:rPr lang="el-GR" dirty="0"/>
              <a:t>οι πληροφορίες που απαιτούνται για την ανάπτυξη του σχεδίου νοσηλευτικής φροντίδας θα πρέπει να χαρακτηρίζονται από </a:t>
            </a:r>
            <a:r>
              <a:rPr lang="el-GR" b="1" dirty="0"/>
              <a:t>πληρότητα</a:t>
            </a:r>
            <a:r>
              <a:rPr lang="el-GR" dirty="0"/>
              <a:t>, </a:t>
            </a:r>
            <a:r>
              <a:rPr lang="el-GR" b="1" dirty="0"/>
              <a:t>συνεκτικότητα </a:t>
            </a:r>
            <a:r>
              <a:rPr lang="el-GR" dirty="0"/>
              <a:t>και </a:t>
            </a:r>
            <a:r>
              <a:rPr lang="el-GR" b="1" dirty="0"/>
              <a:t>ακρίβεια</a:t>
            </a:r>
            <a:endParaRPr lang="el-GR" dirty="0"/>
          </a:p>
          <a:p>
            <a:pPr lvl="0"/>
            <a:r>
              <a:rPr lang="el-GR" dirty="0"/>
              <a:t>η υιοθέτηση μιας </a:t>
            </a:r>
            <a:r>
              <a:rPr lang="el-GR" b="1" dirty="0"/>
              <a:t>τυποποιημένης νοσηλευτικής ορολογία</a:t>
            </a:r>
            <a:r>
              <a:rPr lang="el-GR" dirty="0"/>
              <a:t>ς διασφαλίζει τα χαρακτηριστικά αυτά των απαιτούμενων κλινικών δεδομένων</a:t>
            </a:r>
          </a:p>
          <a:p>
            <a:pPr lvl="0"/>
            <a:r>
              <a:rPr lang="el-GR" dirty="0"/>
              <a:t>επιτυγχάνεται η </a:t>
            </a:r>
            <a:r>
              <a:rPr lang="el-GR" b="1" dirty="0"/>
              <a:t>ολιστική, εξατομικευμένη </a:t>
            </a:r>
            <a:r>
              <a:rPr lang="el-GR" dirty="0"/>
              <a:t>νοσηλευτική φροντίδα </a:t>
            </a:r>
          </a:p>
          <a:p>
            <a:pPr lvl="0"/>
            <a:r>
              <a:rPr lang="el-GR" dirty="0"/>
              <a:t>προσδιορίζεται η </a:t>
            </a:r>
            <a:r>
              <a:rPr lang="el-GR" b="1" dirty="0"/>
              <a:t>συμβολή</a:t>
            </a:r>
            <a:r>
              <a:rPr lang="el-GR" dirty="0"/>
              <a:t> της Νοσηλευτικής στην επίτευξη επιθυμητών εκβάσεων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F732EC8-A7E9-C868-4597-210635DD21B1}"/>
              </a:ext>
            </a:extLst>
          </p:cNvPr>
          <p:cNvSpPr/>
          <p:nvPr/>
        </p:nvSpPr>
        <p:spPr>
          <a:xfrm>
            <a:off x="0" y="4734560"/>
            <a:ext cx="9144000" cy="408940"/>
          </a:xfrm>
          <a:prstGeom prst="rect">
            <a:avLst/>
          </a:prstGeom>
          <a:solidFill>
            <a:srgbClr val="356B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55E2BDA-53BA-205A-ADCA-50B4C5ED22D9}"/>
              </a:ext>
            </a:extLst>
          </p:cNvPr>
          <p:cNvSpPr txBox="1"/>
          <p:nvPr/>
        </p:nvSpPr>
        <p:spPr>
          <a:xfrm>
            <a:off x="475895" y="4660547"/>
            <a:ext cx="819221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altLang="en-US" sz="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>2</a:t>
            </a:r>
            <a:r>
              <a:rPr lang="el-GR" altLang="en-US" sz="900" i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>ος</a:t>
            </a:r>
            <a:r>
              <a:rPr lang="el-GR" altLang="en-US" sz="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> Κύκλος Σεμιναρίων Ορθογηριατρικής Νοσηλευτικής Φροντίδας </a:t>
            </a:r>
            <a:endParaRPr lang="en-GB" altLang="en-US" sz="9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l-GR" altLang="en-US" sz="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>ΣΕΜΙΝΑΡΙΟ 3: Μετεγχειρητική Φροντίδα</a:t>
            </a:r>
            <a:endParaRPr lang="en-GB" sz="9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886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099713-3919-9F60-D9EA-2B604C408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b="1" dirty="0"/>
              <a:t>Σχέδιο νοσηλευτικής φροντίδας</a:t>
            </a:r>
            <a:br>
              <a:rPr lang="el-GR" sz="3200" b="1" dirty="0"/>
            </a:br>
            <a:r>
              <a:rPr lang="el-GR" sz="3200" b="1" dirty="0"/>
              <a:t>(</a:t>
            </a:r>
            <a:r>
              <a:rPr lang="el-GR" sz="3200" b="1" dirty="0" err="1"/>
              <a:t>Nursing</a:t>
            </a:r>
            <a:r>
              <a:rPr lang="el-GR" sz="3200" b="1" dirty="0"/>
              <a:t> </a:t>
            </a:r>
            <a:r>
              <a:rPr lang="el-GR" sz="3200" b="1" dirty="0" err="1"/>
              <a:t>Care</a:t>
            </a:r>
            <a:r>
              <a:rPr lang="el-GR" sz="3200" b="1" dirty="0"/>
              <a:t> </a:t>
            </a:r>
            <a:r>
              <a:rPr lang="el-GR" sz="3200" b="1" dirty="0" err="1"/>
              <a:t>Plans</a:t>
            </a:r>
            <a:r>
              <a:rPr lang="el-GR" sz="3200" b="1" dirty="0"/>
              <a:t>) </a:t>
            </a:r>
            <a:endParaRPr lang="el-GR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D28CE1-21DB-C440-2293-93FB3C1EC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l-GR" b="1" dirty="0"/>
              <a:t>Σχέδια Νοσηλευτικής Φροντίδας</a:t>
            </a:r>
            <a:r>
              <a:rPr lang="el-GR" dirty="0"/>
              <a:t>: πρωτόκολλα, που έχουν αναπτυχθεί για συγκεκριμένο ασθενές ή υγιές άτομο, το οποίο λαμβάνει φροντίδα υγείας σε συγκεκριμένο χώρο εργασίας και αφορούν σε συγκεκριμένη ομάδα επαγγελματιών υγείας</a:t>
            </a:r>
          </a:p>
          <a:p>
            <a:pPr lvl="0"/>
            <a:r>
              <a:rPr lang="el-GR" b="1" dirty="0"/>
              <a:t>Κλινικό Νοσηλευτικό Πρωτόκολλο</a:t>
            </a:r>
            <a:r>
              <a:rPr lang="el-GR" dirty="0"/>
              <a:t>: μια συγκεκριμένη γραπτή διαδικασία, που καθορίζει τις νοσηλευτικές ενέργειες σε μια δεδομένη κατάσταση</a:t>
            </a:r>
          </a:p>
          <a:p>
            <a:pPr lvl="0"/>
            <a:r>
              <a:rPr lang="el-GR" b="1" dirty="0"/>
              <a:t>Κλινικά Πρωτόκολλα</a:t>
            </a:r>
            <a:r>
              <a:rPr lang="el-GR" dirty="0"/>
              <a:t>: προβλέπουν μια ολοκληρωμένη σειρά αυστηρών κριτηρίων, περιγράφοντας τα βήματα διαχείρισης για μια ενιαία κλινική κατάσταση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F732EC8-A7E9-C868-4597-210635DD21B1}"/>
              </a:ext>
            </a:extLst>
          </p:cNvPr>
          <p:cNvSpPr/>
          <p:nvPr/>
        </p:nvSpPr>
        <p:spPr>
          <a:xfrm>
            <a:off x="0" y="4734560"/>
            <a:ext cx="9144000" cy="408940"/>
          </a:xfrm>
          <a:prstGeom prst="rect">
            <a:avLst/>
          </a:prstGeom>
          <a:solidFill>
            <a:srgbClr val="356B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55E2BDA-53BA-205A-ADCA-50B4C5ED22D9}"/>
              </a:ext>
            </a:extLst>
          </p:cNvPr>
          <p:cNvSpPr txBox="1"/>
          <p:nvPr/>
        </p:nvSpPr>
        <p:spPr>
          <a:xfrm>
            <a:off x="475895" y="4660547"/>
            <a:ext cx="819221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altLang="en-US" sz="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>2</a:t>
            </a:r>
            <a:r>
              <a:rPr lang="el-GR" altLang="en-US" sz="900" i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>ος</a:t>
            </a:r>
            <a:r>
              <a:rPr lang="el-GR" altLang="en-US" sz="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> Κύκλος Σεμιναρίων Ορθογηριατρικής Νοσηλευτικής Φροντίδας </a:t>
            </a:r>
            <a:endParaRPr lang="en-GB" altLang="en-US" sz="9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l-GR" altLang="en-US" sz="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>ΣΕΜΙΝΑΡΙΟ 3: Μετεγχειρητική Φροντίδα</a:t>
            </a:r>
            <a:endParaRPr lang="en-GB" sz="9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886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36676" y="179614"/>
            <a:ext cx="7626096" cy="620486"/>
          </a:xfrm>
        </p:spPr>
        <p:txBody>
          <a:bodyPr>
            <a:normAutofit/>
          </a:bodyPr>
          <a:lstStyle/>
          <a:p>
            <a:r>
              <a:rPr lang="el-GR" sz="2700" dirty="0">
                <a:latin typeface="Calibri"/>
                <a:ea typeface="Calibri"/>
                <a:cs typeface="Calibri"/>
              </a:rPr>
              <a:t>Δομικά στοιχεία Σχεδίου Νοσηλευτικής Φροντίδας</a:t>
            </a:r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154982" y="705173"/>
          <a:ext cx="8865031" cy="4215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099713-3919-9F60-D9EA-2B604C408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b="1" dirty="0"/>
              <a:t>Η ανάπτυξη των σχεδίων φροντίδας βασίζεται: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D28CE1-21DB-C440-2293-93FB3C1EC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l-GR" b="1" dirty="0"/>
              <a:t>Ταξινόμηση Νοσηλευτικών Διαγνώσεων NANDA-I </a:t>
            </a:r>
            <a:endParaRPr lang="el-GR" dirty="0"/>
          </a:p>
          <a:p>
            <a:pPr>
              <a:buNone/>
            </a:pPr>
            <a:r>
              <a:rPr lang="en-US" i="1" dirty="0"/>
              <a:t>(North American Nursing Diagnoses Association – International) </a:t>
            </a:r>
            <a:endParaRPr lang="el-GR" dirty="0"/>
          </a:p>
          <a:p>
            <a:pPr lvl="0"/>
            <a:r>
              <a:rPr lang="el-GR" b="1" dirty="0"/>
              <a:t>Ταξινόμηση Νοσηλευτικών Εκβάσεων </a:t>
            </a:r>
            <a:endParaRPr lang="el-GR" dirty="0"/>
          </a:p>
          <a:p>
            <a:pPr>
              <a:buNone/>
            </a:pPr>
            <a:r>
              <a:rPr lang="el-GR" i="1" dirty="0"/>
              <a:t>(</a:t>
            </a:r>
            <a:r>
              <a:rPr lang="el-GR" i="1" dirty="0" err="1"/>
              <a:t>Nursing</a:t>
            </a:r>
            <a:r>
              <a:rPr lang="el-GR" i="1" dirty="0"/>
              <a:t> </a:t>
            </a:r>
            <a:r>
              <a:rPr lang="el-GR" i="1" dirty="0" err="1"/>
              <a:t>Outcomes</a:t>
            </a:r>
            <a:r>
              <a:rPr lang="el-GR" i="1" dirty="0"/>
              <a:t> </a:t>
            </a:r>
            <a:r>
              <a:rPr lang="el-GR" i="1" dirty="0" err="1"/>
              <a:t>Classification</a:t>
            </a:r>
            <a:r>
              <a:rPr lang="el-GR" i="1" dirty="0"/>
              <a:t> – NOC) </a:t>
            </a:r>
            <a:endParaRPr lang="el-GR" dirty="0"/>
          </a:p>
          <a:p>
            <a:pPr lvl="0"/>
            <a:r>
              <a:rPr lang="el-GR" b="1" dirty="0"/>
              <a:t>Ταξινόμηση Νοσηλευτικών Παρεμβάσεων </a:t>
            </a:r>
            <a:endParaRPr lang="el-GR" dirty="0"/>
          </a:p>
          <a:p>
            <a:pPr>
              <a:buNone/>
            </a:pPr>
            <a:r>
              <a:rPr lang="en-US" i="1" dirty="0"/>
              <a:t>(Nursing Interventions Classification – NIC)</a:t>
            </a:r>
            <a:endParaRPr lang="el-GR" dirty="0"/>
          </a:p>
          <a:p>
            <a:pPr lvl="0">
              <a:buNone/>
            </a:pPr>
            <a:r>
              <a:rPr lang="el-GR" dirty="0"/>
              <a:t/>
            </a:r>
            <a:br>
              <a:rPr lang="el-GR" dirty="0"/>
            </a:br>
            <a:endParaRPr lang="el-GR" dirty="0"/>
          </a:p>
          <a:p>
            <a:endParaRPr lang="el-G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F732EC8-A7E9-C868-4597-210635DD21B1}"/>
              </a:ext>
            </a:extLst>
          </p:cNvPr>
          <p:cNvSpPr/>
          <p:nvPr/>
        </p:nvSpPr>
        <p:spPr>
          <a:xfrm>
            <a:off x="0" y="4734560"/>
            <a:ext cx="9144000" cy="408940"/>
          </a:xfrm>
          <a:prstGeom prst="rect">
            <a:avLst/>
          </a:prstGeom>
          <a:solidFill>
            <a:srgbClr val="356B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55E2BDA-53BA-205A-ADCA-50B4C5ED22D9}"/>
              </a:ext>
            </a:extLst>
          </p:cNvPr>
          <p:cNvSpPr txBox="1"/>
          <p:nvPr/>
        </p:nvSpPr>
        <p:spPr>
          <a:xfrm>
            <a:off x="475895" y="4660547"/>
            <a:ext cx="819221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altLang="en-US" sz="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>2</a:t>
            </a:r>
            <a:r>
              <a:rPr lang="el-GR" altLang="en-US" sz="900" i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>ος</a:t>
            </a:r>
            <a:r>
              <a:rPr lang="el-GR" altLang="en-US" sz="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> Κύκλος Σεμιναρίων Ορθογηριατρικής Νοσηλευτικής Φροντίδας </a:t>
            </a:r>
            <a:endParaRPr lang="en-GB" altLang="en-US" sz="9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l-GR" altLang="en-US" sz="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>ΣΕΜΙΝΑΡΙΟ 3: Μετεγχειρητική Φροντίδα</a:t>
            </a:r>
            <a:endParaRPr lang="en-GB" sz="9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886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099713-3919-9F60-D9EA-2B604C408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100" b="1" dirty="0"/>
              <a:t>Μετεγχειρητική Φροντίδα: Νοσηλευτικές Διαγνώσεις ανά Διαγνωστική κατηγορία</a:t>
            </a:r>
            <a:r>
              <a:rPr lang="el-GR" sz="4000" dirty="0"/>
              <a:t/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D28CE1-21DB-C440-2293-93FB3C1EC8A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1200150"/>
            <a:ext cx="4038600" cy="3394075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l-GR" dirty="0"/>
              <a:t/>
            </a:r>
            <a:br>
              <a:rPr lang="el-GR" dirty="0"/>
            </a:br>
            <a:endParaRPr lang="el-GR" dirty="0"/>
          </a:p>
          <a:p>
            <a:endParaRPr lang="el-G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F732EC8-A7E9-C868-4597-210635DD21B1}"/>
              </a:ext>
            </a:extLst>
          </p:cNvPr>
          <p:cNvSpPr/>
          <p:nvPr/>
        </p:nvSpPr>
        <p:spPr>
          <a:xfrm>
            <a:off x="0" y="4734560"/>
            <a:ext cx="9144000" cy="408940"/>
          </a:xfrm>
          <a:prstGeom prst="rect">
            <a:avLst/>
          </a:prstGeom>
          <a:solidFill>
            <a:srgbClr val="356B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55E2BDA-53BA-205A-ADCA-50B4C5ED22D9}"/>
              </a:ext>
            </a:extLst>
          </p:cNvPr>
          <p:cNvSpPr txBox="1"/>
          <p:nvPr/>
        </p:nvSpPr>
        <p:spPr>
          <a:xfrm>
            <a:off x="475895" y="4660547"/>
            <a:ext cx="819221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altLang="en-US" sz="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>2</a:t>
            </a:r>
            <a:r>
              <a:rPr lang="el-GR" altLang="en-US" sz="900" i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>ος</a:t>
            </a:r>
            <a:r>
              <a:rPr lang="el-GR" altLang="en-US" sz="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> Κύκλος Σεμιναρίων Ορθογηριατρικής Νοσηλευτικής Φροντίδας </a:t>
            </a:r>
            <a:endParaRPr lang="en-GB" altLang="en-US" sz="9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l-GR" altLang="en-US" sz="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>ΣΕΜΙΝΑΡΙΟ 3: Μετεγχειρητική Φροντίδα</a:t>
            </a:r>
            <a:endParaRPr lang="en-GB" sz="9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11 - Πίνακας"/>
          <p:cNvGraphicFramePr>
            <a:graphicFrameLocks noGrp="1"/>
          </p:cNvGraphicFramePr>
          <p:nvPr/>
        </p:nvGraphicFramePr>
        <p:xfrm>
          <a:off x="433953" y="844657"/>
          <a:ext cx="8407830" cy="3789212"/>
        </p:xfrm>
        <a:graphic>
          <a:graphicData uri="http://schemas.openxmlformats.org/drawingml/2006/table">
            <a:tbl>
              <a:tblPr/>
              <a:tblGrid>
                <a:gridCol w="33238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839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032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latin typeface="Calibri"/>
                          <a:ea typeface="Calibri"/>
                          <a:cs typeface="Times New Roman"/>
                        </a:rPr>
                        <a:t>Διαγνωστική κατηγορία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0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latin typeface="Calibri"/>
                          <a:ea typeface="Calibri"/>
                          <a:cs typeface="Times New Roman"/>
                        </a:rPr>
                        <a:t>Νοσηλευτική Διάγνωση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65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latin typeface="Calibri"/>
                          <a:ea typeface="Calibri"/>
                          <a:cs typeface="Times New Roman"/>
                        </a:rPr>
                        <a:t>Ακεραιότητα Εγώ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542290" algn="l"/>
                        </a:tabLst>
                      </a:pPr>
                      <a:r>
                        <a:rPr lang="el-GR" sz="1200" dirty="0">
                          <a:latin typeface="Calibri"/>
                          <a:ea typeface="Calibri"/>
                          <a:cs typeface="Times New Roman"/>
                        </a:rPr>
                        <a:t>Άγχος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542290" algn="l"/>
                        </a:tabLst>
                      </a:pPr>
                      <a:r>
                        <a:rPr lang="el-GR" sz="1200" dirty="0">
                          <a:latin typeface="Calibri"/>
                          <a:ea typeface="Calibri"/>
                          <a:cs typeface="Times New Roman"/>
                        </a:rPr>
                        <a:t>Φόβος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65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latin typeface="Calibri"/>
                          <a:ea typeface="Calibri"/>
                          <a:cs typeface="Times New Roman"/>
                        </a:rPr>
                        <a:t>Αναπνευστική Λειτουργία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542290" algn="l"/>
                        </a:tabLst>
                      </a:pPr>
                      <a:r>
                        <a:rPr lang="el-GR" sz="1200">
                          <a:latin typeface="Calibri"/>
                          <a:ea typeface="Calibri"/>
                          <a:cs typeface="Times New Roman"/>
                        </a:rPr>
                        <a:t>Αναποτελεσματικός τρόπος αναπνοής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542290" algn="l"/>
                        </a:tabLst>
                      </a:pPr>
                      <a:r>
                        <a:rPr lang="el-GR" sz="1200">
                          <a:latin typeface="Calibri"/>
                          <a:ea typeface="Calibri"/>
                          <a:cs typeface="Times New Roman"/>
                        </a:rPr>
                        <a:t>Αναποτελεσματικός καθαρισμός αεραγωγών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6557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 b="1" dirty="0">
                          <a:latin typeface="Calibri"/>
                          <a:ea typeface="Calibri"/>
                          <a:cs typeface="Times New Roman"/>
                        </a:rPr>
                        <a:t>Απέκκριση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542290" algn="l"/>
                        </a:tabLst>
                      </a:pPr>
                      <a:r>
                        <a:rPr lang="el-GR" sz="1200" dirty="0">
                          <a:latin typeface="Calibri"/>
                          <a:ea typeface="Calibri"/>
                          <a:cs typeface="Times New Roman"/>
                        </a:rPr>
                        <a:t>Δυσκοιλιότητα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542290" algn="l"/>
                        </a:tabLst>
                      </a:pPr>
                      <a:r>
                        <a:rPr lang="el-GR" sz="1200" dirty="0">
                          <a:latin typeface="Calibri"/>
                          <a:ea typeface="Calibri"/>
                          <a:cs typeface="Times New Roman"/>
                        </a:rPr>
                        <a:t>Κατακράτηση ούρων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54820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 b="1" dirty="0">
                          <a:latin typeface="Calibri"/>
                          <a:ea typeface="Calibri"/>
                          <a:cs typeface="Times New Roman"/>
                        </a:rPr>
                        <a:t>Ασφάλεια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542290" algn="l"/>
                        </a:tabLst>
                      </a:pPr>
                      <a:r>
                        <a:rPr lang="el-GR" sz="1200" dirty="0">
                          <a:latin typeface="Calibri"/>
                          <a:ea typeface="Calibri"/>
                          <a:cs typeface="Times New Roman"/>
                        </a:rPr>
                        <a:t>Διαταραγμένη κινητικότητα σώματος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542290" algn="l"/>
                        </a:tabLst>
                      </a:pPr>
                      <a:r>
                        <a:rPr lang="el-GR" sz="1200" dirty="0">
                          <a:latin typeface="Calibri"/>
                          <a:ea typeface="Calibri"/>
                          <a:cs typeface="Times New Roman"/>
                        </a:rPr>
                        <a:t>Διαταραγμένη ακεραιότητα  δέρματος (Κίνδυνος για)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542290" algn="l"/>
                        </a:tabLst>
                      </a:pPr>
                      <a:r>
                        <a:rPr lang="el-GR" sz="1200" dirty="0">
                          <a:latin typeface="Calibri"/>
                          <a:ea typeface="Calibri"/>
                          <a:cs typeface="Times New Roman"/>
                        </a:rPr>
                        <a:t>Μόλυνση/Λοίμωξη (Κίνδυνος για)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13115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 b="1" dirty="0">
                          <a:latin typeface="Calibri"/>
                          <a:ea typeface="Calibri"/>
                          <a:cs typeface="Times New Roman"/>
                        </a:rPr>
                        <a:t>Δραστηριότητα/ Ανάπαυση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542290" algn="l"/>
                        </a:tabLst>
                      </a:pPr>
                      <a:r>
                        <a:rPr lang="el-GR" sz="1200" dirty="0">
                          <a:latin typeface="Calibri"/>
                          <a:ea typeface="Calibri"/>
                          <a:cs typeface="Times New Roman"/>
                        </a:rPr>
                        <a:t>Διαταραγμένη βάδιση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542290" algn="l"/>
                        </a:tabLst>
                      </a:pPr>
                      <a:r>
                        <a:rPr lang="el-GR" sz="1200" dirty="0">
                          <a:latin typeface="Calibri"/>
                          <a:ea typeface="Calibri"/>
                          <a:cs typeface="Times New Roman"/>
                        </a:rPr>
                        <a:t>Διαταραγμένη ικανότητα μετακίνησης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542290" algn="l"/>
                        </a:tabLst>
                      </a:pPr>
                      <a:r>
                        <a:rPr lang="el-GR" sz="1200" dirty="0">
                          <a:latin typeface="Calibri"/>
                          <a:ea typeface="Calibri"/>
                          <a:cs typeface="Times New Roman"/>
                        </a:rPr>
                        <a:t>Κόπωση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542290" algn="l"/>
                        </a:tabLst>
                      </a:pPr>
                      <a:r>
                        <a:rPr lang="el-GR" sz="1200" dirty="0">
                          <a:latin typeface="Calibri"/>
                          <a:ea typeface="Calibri"/>
                          <a:cs typeface="Times New Roman"/>
                        </a:rPr>
                        <a:t>Ύπνος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20960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 b="1" dirty="0">
                          <a:latin typeface="Calibri"/>
                          <a:ea typeface="Calibri"/>
                          <a:cs typeface="Times New Roman"/>
                        </a:rPr>
                        <a:t>Εκπαίδευση/ Μάθηση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542290" algn="l"/>
                        </a:tabLst>
                      </a:pPr>
                      <a:r>
                        <a:rPr lang="el-GR" sz="1200" dirty="0">
                          <a:latin typeface="Calibri"/>
                          <a:ea typeface="Calibri"/>
                          <a:cs typeface="Times New Roman"/>
                        </a:rPr>
                        <a:t>Έλλειμμα γνώσεων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542290" algn="l"/>
                        </a:tabLst>
                      </a:pPr>
                      <a:r>
                        <a:rPr lang="el-GR" sz="1200" dirty="0">
                          <a:latin typeface="Calibri"/>
                          <a:ea typeface="Calibri"/>
                          <a:cs typeface="Times New Roman"/>
                        </a:rPr>
                        <a:t>Αναποτελεσματική διαχείριση θεραπευτικής αγωγής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542290" algn="l"/>
                        </a:tabLst>
                      </a:pPr>
                      <a:r>
                        <a:rPr lang="el-GR" sz="1200" dirty="0">
                          <a:latin typeface="Calibri"/>
                          <a:ea typeface="Calibri"/>
                          <a:cs typeface="Times New Roman"/>
                        </a:rPr>
                        <a:t>Μη συμμόρφωση (με τα προγράμματα άσκησης)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9886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099713-3919-9F60-D9EA-2B604C408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100" b="1" dirty="0"/>
              <a:t/>
            </a:r>
            <a:br>
              <a:rPr lang="el-GR" sz="3100" b="1" dirty="0"/>
            </a:br>
            <a:r>
              <a:rPr lang="el-GR" sz="3100" b="1" dirty="0"/>
              <a:t>Μετεγχειρητική Φροντίδα: Νοσηλευτικές Διαγνώσεις ανά Διαγνωστική κατηγορία</a:t>
            </a:r>
            <a:r>
              <a:rPr lang="el-GR" sz="4000" dirty="0"/>
              <a:t/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D28CE1-21DB-C440-2293-93FB3C1EC8A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1200150"/>
            <a:ext cx="4038600" cy="3394075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l-GR" dirty="0"/>
              <a:t/>
            </a:r>
            <a:br>
              <a:rPr lang="el-GR" dirty="0"/>
            </a:br>
            <a:endParaRPr lang="el-GR" dirty="0"/>
          </a:p>
          <a:p>
            <a:endParaRPr lang="el-G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F732EC8-A7E9-C868-4597-210635DD21B1}"/>
              </a:ext>
            </a:extLst>
          </p:cNvPr>
          <p:cNvSpPr/>
          <p:nvPr/>
        </p:nvSpPr>
        <p:spPr>
          <a:xfrm>
            <a:off x="0" y="4734560"/>
            <a:ext cx="9144000" cy="408940"/>
          </a:xfrm>
          <a:prstGeom prst="rect">
            <a:avLst/>
          </a:prstGeom>
          <a:solidFill>
            <a:srgbClr val="356B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55E2BDA-53BA-205A-ADCA-50B4C5ED22D9}"/>
              </a:ext>
            </a:extLst>
          </p:cNvPr>
          <p:cNvSpPr txBox="1"/>
          <p:nvPr/>
        </p:nvSpPr>
        <p:spPr>
          <a:xfrm>
            <a:off x="475895" y="4660547"/>
            <a:ext cx="819221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altLang="en-US" sz="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>2</a:t>
            </a:r>
            <a:r>
              <a:rPr lang="el-GR" altLang="en-US" sz="900" i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>ος</a:t>
            </a:r>
            <a:r>
              <a:rPr lang="el-GR" altLang="en-US" sz="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> Κύκλος Σεμιναρίων Ορθογηριατρικής Νοσηλευτικής Φροντίδας </a:t>
            </a:r>
            <a:endParaRPr lang="en-GB" altLang="en-US" sz="9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l-GR" altLang="en-US" sz="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>ΣΕΜΙΝΑΡΙΟ 3: Μετεγχειρητική Φροντίδα</a:t>
            </a:r>
            <a:endParaRPr lang="en-GB" sz="9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6 - Πίνακας"/>
          <p:cNvGraphicFramePr>
            <a:graphicFrameLocks noGrp="1"/>
          </p:cNvGraphicFramePr>
          <p:nvPr/>
        </p:nvGraphicFramePr>
        <p:xfrm>
          <a:off x="464948" y="1003805"/>
          <a:ext cx="8299343" cy="3506201"/>
        </p:xfrm>
        <a:graphic>
          <a:graphicData uri="http://schemas.openxmlformats.org/drawingml/2006/table">
            <a:tbl>
              <a:tblPr/>
              <a:tblGrid>
                <a:gridCol w="32809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183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42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latin typeface="Calibri"/>
                          <a:ea typeface="Calibri"/>
                          <a:cs typeface="Times New Roman"/>
                        </a:rPr>
                        <a:t>Διαγνωστική κατηγορία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0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latin typeface="Calibri"/>
                          <a:ea typeface="Calibri"/>
                          <a:cs typeface="Times New Roman"/>
                        </a:rPr>
                        <a:t>Νοσηλευτική Διάγνωση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8594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 b="1" dirty="0">
                          <a:latin typeface="Calibri"/>
                          <a:ea typeface="Calibri"/>
                          <a:cs typeface="Times New Roman"/>
                        </a:rPr>
                        <a:t>Θρέψη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542290" algn="l"/>
                        </a:tabLst>
                      </a:pPr>
                      <a:r>
                        <a:rPr lang="el-GR" sz="1200">
                          <a:latin typeface="Calibri"/>
                          <a:ea typeface="Calibri"/>
                          <a:cs typeface="Times New Roman"/>
                        </a:rPr>
                        <a:t>Μη ισορροπημένη διατροφή λιγότερη από τις απαιτήσεις του σώματος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542290" algn="l"/>
                        </a:tabLst>
                      </a:pPr>
                      <a:r>
                        <a:rPr lang="el-GR" sz="1200">
                          <a:latin typeface="Calibri"/>
                          <a:ea typeface="Calibri"/>
                          <a:cs typeface="Times New Roman"/>
                        </a:rPr>
                        <a:t>Έλλειμμα όγκου υγρών (Κίνδυνος για)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4297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 b="1" dirty="0">
                          <a:latin typeface="Calibri"/>
                          <a:ea typeface="Calibri"/>
                          <a:cs typeface="Times New Roman"/>
                        </a:rPr>
                        <a:t>Καθημερινές Δραστηριότητες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542290" algn="l"/>
                        </a:tabLst>
                      </a:pPr>
                      <a:r>
                        <a:rPr lang="el-GR" sz="1200">
                          <a:latin typeface="Calibri"/>
                          <a:ea typeface="Calibri"/>
                          <a:cs typeface="Times New Roman"/>
                        </a:rPr>
                        <a:t>Έλλειμμα αυτοφροντίδας για (σίτιση, υγιεινή, χρήση τουαλέτας)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8594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 b="1" dirty="0">
                          <a:latin typeface="Calibri"/>
                          <a:ea typeface="Calibri"/>
                          <a:cs typeface="Times New Roman"/>
                        </a:rPr>
                        <a:t>Καρδιαγγειακή Λειτουργία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542290" algn="l"/>
                        </a:tabLst>
                      </a:pPr>
                      <a:r>
                        <a:rPr lang="el-GR" sz="1200">
                          <a:latin typeface="Calibri"/>
                          <a:ea typeface="Calibri"/>
                          <a:cs typeface="Times New Roman"/>
                        </a:rPr>
                        <a:t>Μειωμένη καρδιακή παροχή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542290" algn="l"/>
                        </a:tabLst>
                      </a:pPr>
                      <a:r>
                        <a:rPr lang="el-GR" sz="1200">
                          <a:latin typeface="Calibri"/>
                          <a:ea typeface="Calibri"/>
                          <a:cs typeface="Times New Roman"/>
                        </a:rPr>
                        <a:t>Ανεπαρκής ιστική αιμάτωση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92891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 b="1" dirty="0">
                          <a:latin typeface="Calibri"/>
                          <a:ea typeface="Calibri"/>
                          <a:cs typeface="Times New Roman"/>
                        </a:rPr>
                        <a:t>Κοινωνική Αλληλεπίδραση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542290" algn="l"/>
                        </a:tabLst>
                      </a:pPr>
                      <a:r>
                        <a:rPr lang="el-GR" sz="1200" dirty="0">
                          <a:latin typeface="Calibri"/>
                          <a:ea typeface="Calibri"/>
                          <a:cs typeface="Times New Roman"/>
                        </a:rPr>
                        <a:t>Διαταραγμένη λεκτική επικοινωνία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542290" algn="l"/>
                        </a:tabLst>
                      </a:pPr>
                      <a:r>
                        <a:rPr lang="el-GR" sz="1200" dirty="0">
                          <a:latin typeface="Calibri"/>
                          <a:ea typeface="Calibri"/>
                          <a:cs typeface="Times New Roman"/>
                        </a:rPr>
                        <a:t>Ανεπαρκής υποστήριξη από την οικογένεια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542290" algn="l"/>
                        </a:tabLst>
                      </a:pPr>
                      <a:r>
                        <a:rPr lang="el-GR" sz="1200" dirty="0">
                          <a:latin typeface="Calibri"/>
                          <a:ea typeface="Calibri"/>
                          <a:cs typeface="Times New Roman"/>
                        </a:rPr>
                        <a:t>Άγχος φροντιστή για την εκπλήρωση του ρόλου του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8934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 b="1" dirty="0">
                          <a:latin typeface="Calibri"/>
                          <a:ea typeface="Calibri"/>
                          <a:cs typeface="Times New Roman"/>
                        </a:rPr>
                        <a:t>Νευρολογική Αισθητήρια Λειτουργία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542290" algn="l"/>
                        </a:tabLst>
                      </a:pPr>
                      <a:r>
                        <a:rPr lang="el-GR" sz="1200" dirty="0">
                          <a:latin typeface="Calibri"/>
                          <a:ea typeface="Calibri"/>
                          <a:cs typeface="Times New Roman"/>
                        </a:rPr>
                        <a:t>Διαταραγμένη οπτική /ακουστική αντίληψη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542290" algn="l"/>
                        </a:tabLst>
                      </a:pPr>
                      <a:r>
                        <a:rPr lang="el-GR" sz="1200" dirty="0">
                          <a:latin typeface="Calibri"/>
                          <a:ea typeface="Calibri"/>
                          <a:cs typeface="Times New Roman"/>
                        </a:rPr>
                        <a:t>Διαταραγμένη μνήμη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8594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 b="1" dirty="0">
                          <a:latin typeface="Calibri"/>
                          <a:ea typeface="Calibri"/>
                          <a:cs typeface="Times New Roman"/>
                        </a:rPr>
                        <a:t>Πόνος/Δυσφορία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542290" algn="l"/>
                        </a:tabLst>
                      </a:pPr>
                      <a:r>
                        <a:rPr lang="el-GR" sz="1200" dirty="0">
                          <a:latin typeface="Calibri"/>
                          <a:ea typeface="Calibri"/>
                          <a:cs typeface="Times New Roman"/>
                        </a:rPr>
                        <a:t>Άνεση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542290" algn="l"/>
                        </a:tabLst>
                      </a:pPr>
                      <a:r>
                        <a:rPr lang="el-GR" sz="1200" dirty="0">
                          <a:latin typeface="Calibri"/>
                          <a:ea typeface="Calibri"/>
                          <a:cs typeface="Times New Roman"/>
                        </a:rPr>
                        <a:t>Πόνος (οξύς/χρόνιος)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9886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099713-3919-9F60-D9EA-2B604C408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Βιβλιογραφία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D28CE1-21DB-C440-2293-93FB3C1EC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68644"/>
            <a:ext cx="8229600" cy="3625979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el-GR" dirty="0"/>
              <a:t>Νοσηλευτική Φροντίδα Ασθενών με Κατάγματα Ευθραυστότητας Ολιστική Φροντίδα και Διαχείριση του </a:t>
            </a:r>
            <a:r>
              <a:rPr lang="el-GR" dirty="0" err="1"/>
              <a:t>Ορθογηριατρικού</a:t>
            </a:r>
            <a:r>
              <a:rPr lang="el-GR" dirty="0"/>
              <a:t> Ασθενούς. (2019). Επιμέλεια ελληνικής έκδοσης: Παναγιώτα </a:t>
            </a:r>
            <a:r>
              <a:rPr lang="el-GR" dirty="0" err="1"/>
              <a:t>ΚοπανιτσάνουΠαναγιώτα</a:t>
            </a:r>
            <a:r>
              <a:rPr lang="el-GR" dirty="0"/>
              <a:t> </a:t>
            </a:r>
            <a:r>
              <a:rPr lang="el-GR" dirty="0" err="1"/>
              <a:t>Σουρτζή</a:t>
            </a:r>
            <a:r>
              <a:rPr lang="el-GR" dirty="0"/>
              <a:t>. Διαθέσιμο στο: </a:t>
            </a:r>
            <a:r>
              <a:rPr lang="el-GR" u="sng" dirty="0">
                <a:hlinkClick r:id="rId2"/>
              </a:rPr>
              <a:t>https://hjn.gr/index.php/hjn/article/view/515/508</a:t>
            </a:r>
            <a:r>
              <a:rPr lang="el-GR" dirty="0"/>
              <a:t> [Πρόσβαση 15 Μαρτίου 2025]</a:t>
            </a:r>
          </a:p>
          <a:p>
            <a:pPr lvl="0" algn="just"/>
            <a:r>
              <a:rPr lang="el-GR" dirty="0" err="1"/>
              <a:t>Γαμβρίλη</a:t>
            </a:r>
            <a:r>
              <a:rPr lang="el-GR" dirty="0"/>
              <a:t> Κ., </a:t>
            </a:r>
            <a:r>
              <a:rPr lang="el-GR" dirty="0" err="1"/>
              <a:t>Παντελιδάκη</a:t>
            </a:r>
            <a:r>
              <a:rPr lang="el-GR" dirty="0"/>
              <a:t> Α., </a:t>
            </a:r>
            <a:r>
              <a:rPr lang="el-GR" dirty="0" err="1"/>
              <a:t>Σταράκη</a:t>
            </a:r>
            <a:r>
              <a:rPr lang="el-GR" dirty="0"/>
              <a:t> Α. &amp; Κολοβός Π. (2022). Συμμετοχή του ασθενή στη φροντίδα μετά από χειρουργική αντιμετώπιση κατάγματος ισχίου: Συστηματική ανασκόπηση. Ελληνικό Περιοδικό Νοσηλευτικής Επιστήμης 15(1): 28-42, </a:t>
            </a:r>
            <a:r>
              <a:rPr lang="el-GR" dirty="0" err="1"/>
              <a:t>doi</a:t>
            </a:r>
            <a:r>
              <a:rPr lang="el-GR" dirty="0"/>
              <a:t>: https://doi.org/10.24283/hjns.202214</a:t>
            </a:r>
          </a:p>
          <a:p>
            <a:pPr lvl="0" algn="just"/>
            <a:r>
              <a:rPr lang="el-GR" dirty="0"/>
              <a:t>Κολοβός Π. Εκβάσεις σχεδίου νοσηλευτικής φροντίδας με βάση μια τυποποιημένη ορολογία: Φυσιολογικές και </a:t>
            </a:r>
            <a:r>
              <a:rPr lang="el-GR" dirty="0" err="1"/>
              <a:t>συμπεριφορικές</a:t>
            </a:r>
            <a:r>
              <a:rPr lang="el-GR" dirty="0"/>
              <a:t> αντιδράσεις χειρουργικού ασθενή</a:t>
            </a:r>
            <a:r>
              <a:rPr lang="el-GR" b="1" dirty="0"/>
              <a:t>.</a:t>
            </a:r>
            <a:r>
              <a:rPr lang="el-GR" i="1" dirty="0"/>
              <a:t> Περιεγχειρητική Νοσηλευτική</a:t>
            </a:r>
            <a:r>
              <a:rPr lang="el-GR" dirty="0"/>
              <a:t>, 3(1): 4–2. doi:10.5281/zenodo.14775544 </a:t>
            </a:r>
          </a:p>
          <a:p>
            <a:pPr lvl="0" algn="just"/>
            <a:r>
              <a:rPr lang="en-US" dirty="0" err="1"/>
              <a:t>Prezerakos</a:t>
            </a:r>
            <a:r>
              <a:rPr lang="en-US" dirty="0"/>
              <a:t> P. Nursing Protocols: Necessity for their Development and Implementation in Greece. </a:t>
            </a:r>
            <a:r>
              <a:rPr lang="el-GR" dirty="0" err="1"/>
              <a:t>Nosileftiki</a:t>
            </a:r>
            <a:r>
              <a:rPr lang="el-GR" dirty="0"/>
              <a:t>. 2017; 56(4): 293–298.</a:t>
            </a:r>
          </a:p>
          <a:p>
            <a:pPr lvl="0" algn="just"/>
            <a:r>
              <a:rPr lang="en-US" dirty="0"/>
              <a:t>“12 Nursing Protocols Based on Nursing Diagnosis for Primary Health Care” and “36 Home Nursing Care Schemes Based on Nursing Diagnosis”, http://nosileftiki.uop. </a:t>
            </a:r>
            <a:r>
              <a:rPr lang="en-US" dirty="0" err="1"/>
              <a:t>gr</a:t>
            </a:r>
            <a:r>
              <a:rPr lang="en-US" dirty="0"/>
              <a:t>/protocolgr.html. Accessed 13 January 2021.</a:t>
            </a:r>
            <a:endParaRPr lang="el-GR" dirty="0"/>
          </a:p>
          <a:p>
            <a:pPr lvl="0" algn="just"/>
            <a:r>
              <a:rPr lang="el-GR" dirty="0" err="1"/>
              <a:t>Πατηράκη</a:t>
            </a:r>
            <a:r>
              <a:rPr lang="el-GR" dirty="0"/>
              <a:t>, Ε. (2014). Εξελίξεις στην επιστημονική μέθοδο οργάνωσης και τεκμηρίωσης της νοσηλευτικής φροντίδας. </a:t>
            </a:r>
            <a:r>
              <a:rPr lang="el-GR" i="1" dirty="0" err="1"/>
              <a:t>Διιδρυματικό</a:t>
            </a:r>
            <a:r>
              <a:rPr lang="el-GR" i="1" dirty="0"/>
              <a:t> πρόγραμμα δια βίου μάθησης για νοσηλευτές</a:t>
            </a:r>
            <a:r>
              <a:rPr lang="el-GR" dirty="0"/>
              <a:t>.</a:t>
            </a:r>
          </a:p>
          <a:p>
            <a:pPr lvl="0" algn="just"/>
            <a:r>
              <a:rPr lang="en-US" dirty="0"/>
              <a:t>Min, K., </a:t>
            </a:r>
            <a:r>
              <a:rPr lang="en-US" dirty="0" err="1"/>
              <a:t>Beom</a:t>
            </a:r>
            <a:r>
              <a:rPr lang="en-US" dirty="0"/>
              <a:t>, J., Kim, B. R., Lee, S. Y., Lee, G. J., Lee, J. H., ... &amp; Lim, J. Y. (2021). Clinical practice guideline for postoperative rehabilitation in older patients with hip fractures. </a:t>
            </a:r>
            <a:r>
              <a:rPr lang="en-US" i="1" dirty="0"/>
              <a:t>Annals of rehabilitation medicine</a:t>
            </a:r>
            <a:r>
              <a:rPr lang="en-US" dirty="0"/>
              <a:t>, </a:t>
            </a:r>
            <a:r>
              <a:rPr lang="en-US" i="1" dirty="0"/>
              <a:t>45</a:t>
            </a:r>
            <a:r>
              <a:rPr lang="en-US" dirty="0"/>
              <a:t>(3), 225-259.</a:t>
            </a:r>
            <a:endParaRPr lang="el-GR" dirty="0"/>
          </a:p>
          <a:p>
            <a:pPr lvl="0" algn="just"/>
            <a:r>
              <a:rPr lang="en-US" dirty="0"/>
              <a:t>Schroeder, J. D., Turner, S. P., &amp; Buck, E. (2022). Hip fractures: diagnosis and management. </a:t>
            </a:r>
            <a:r>
              <a:rPr lang="en-US" i="1" dirty="0"/>
              <a:t>American Family Physician</a:t>
            </a:r>
            <a:r>
              <a:rPr lang="en-US" dirty="0"/>
              <a:t>, </a:t>
            </a:r>
            <a:r>
              <a:rPr lang="en-US" i="1" dirty="0"/>
              <a:t>106</a:t>
            </a:r>
            <a:r>
              <a:rPr lang="en-US" dirty="0"/>
              <a:t>(6), 675-683.</a:t>
            </a:r>
            <a:endParaRPr lang="el-GR" dirty="0"/>
          </a:p>
          <a:p>
            <a:pPr lvl="0" algn="just"/>
            <a:r>
              <a:rPr lang="en-US" dirty="0"/>
              <a:t>McDonough, C. M., Harris-Hayes, M., </a:t>
            </a:r>
            <a:r>
              <a:rPr lang="en-US" dirty="0" err="1"/>
              <a:t>Kristensen</a:t>
            </a:r>
            <a:r>
              <a:rPr lang="en-US" dirty="0"/>
              <a:t>, M. T., Overgaard, J. A., Herring, T. B., Kenny, A. M., &amp; </a:t>
            </a:r>
            <a:r>
              <a:rPr lang="en-US" dirty="0" err="1"/>
              <a:t>Mangione</a:t>
            </a:r>
            <a:r>
              <a:rPr lang="en-US" dirty="0"/>
              <a:t>, K. K. (2021). Physical therapy management of older adults with hip fracture: clinical practice guidelines linked to the International Classification of Functioning, Disability and Health From the Academy of </a:t>
            </a:r>
            <a:r>
              <a:rPr lang="en-US" dirty="0" err="1"/>
              <a:t>Orthopaedic</a:t>
            </a:r>
            <a:r>
              <a:rPr lang="en-US" dirty="0"/>
              <a:t> Physical Therapy and the Academy of Geriatric Physical Therapy of the American Physical Therapy Association. </a:t>
            </a:r>
            <a:r>
              <a:rPr lang="en-US" i="1" dirty="0"/>
              <a:t>Journal of </a:t>
            </a:r>
            <a:r>
              <a:rPr lang="en-US" i="1" dirty="0" err="1"/>
              <a:t>Orthopaedic</a:t>
            </a:r>
            <a:r>
              <a:rPr lang="en-US" i="1" dirty="0"/>
              <a:t> &amp; Sports Physical Therapy</a:t>
            </a:r>
            <a:r>
              <a:rPr lang="en-US" dirty="0"/>
              <a:t>, </a:t>
            </a:r>
            <a:r>
              <a:rPr lang="en-US" i="1" dirty="0"/>
              <a:t>51</a:t>
            </a:r>
            <a:r>
              <a:rPr lang="en-US" dirty="0"/>
              <a:t>(2), CPG1-CPG81.</a:t>
            </a:r>
            <a:endParaRPr lang="el-GR" dirty="0"/>
          </a:p>
          <a:p>
            <a:pPr lvl="0" algn="just"/>
            <a:r>
              <a:rPr lang="en-US" dirty="0"/>
              <a:t>Beaupre, L. A., Jones, C. A., Saunders, L. D., Johnston, D. W. C., Buckingham, J., &amp; </a:t>
            </a:r>
            <a:r>
              <a:rPr lang="en-US" dirty="0" err="1"/>
              <a:t>Majumdar</a:t>
            </a:r>
            <a:r>
              <a:rPr lang="en-US" dirty="0"/>
              <a:t>, S. R. (2005). Best practices for elderly hip fracture patients: a systematic overview of the evidence. </a:t>
            </a:r>
            <a:r>
              <a:rPr lang="en-US" i="1" dirty="0"/>
              <a:t>Journal of general internal medicine</a:t>
            </a:r>
            <a:r>
              <a:rPr lang="en-US" dirty="0"/>
              <a:t>, </a:t>
            </a:r>
            <a:r>
              <a:rPr lang="en-US" i="1" dirty="0"/>
              <a:t>20</a:t>
            </a:r>
            <a:r>
              <a:rPr lang="en-US" dirty="0"/>
              <a:t>(11), 1019-1025.</a:t>
            </a:r>
            <a:endParaRPr lang="el-GR" dirty="0"/>
          </a:p>
          <a:p>
            <a:pPr lvl="0" algn="just"/>
            <a:r>
              <a:rPr lang="en-US" dirty="0" err="1"/>
              <a:t>Bruyère</a:t>
            </a:r>
            <a:r>
              <a:rPr lang="en-US" dirty="0"/>
              <a:t>, O., Brandi, M. L., </a:t>
            </a:r>
            <a:r>
              <a:rPr lang="en-US" dirty="0" err="1"/>
              <a:t>Burlet</a:t>
            </a:r>
            <a:r>
              <a:rPr lang="en-US" dirty="0"/>
              <a:t>, N., Harvey, N., </a:t>
            </a:r>
            <a:r>
              <a:rPr lang="en-US" dirty="0" err="1"/>
              <a:t>Lyritis</a:t>
            </a:r>
            <a:r>
              <a:rPr lang="en-US" dirty="0"/>
              <a:t>, G., </a:t>
            </a:r>
            <a:r>
              <a:rPr lang="en-US" dirty="0" err="1"/>
              <a:t>Minne</a:t>
            </a:r>
            <a:r>
              <a:rPr lang="en-US" dirty="0"/>
              <a:t>, H., ... &amp; </a:t>
            </a:r>
            <a:r>
              <a:rPr lang="en-US" dirty="0" err="1"/>
              <a:t>Akesson</a:t>
            </a:r>
            <a:r>
              <a:rPr lang="en-US" dirty="0"/>
              <a:t>, K. (2008). Post-fracture management of patients with hip fracture: a perspective. </a:t>
            </a:r>
            <a:r>
              <a:rPr lang="en-US" i="1" dirty="0"/>
              <a:t>Current Medical Research and Opinion</a:t>
            </a:r>
            <a:r>
              <a:rPr lang="en-US" dirty="0"/>
              <a:t>, </a:t>
            </a:r>
            <a:r>
              <a:rPr lang="en-US" i="1" dirty="0"/>
              <a:t>24</a:t>
            </a:r>
            <a:r>
              <a:rPr lang="en-US" dirty="0"/>
              <a:t>(10), 2841-2851.</a:t>
            </a:r>
            <a:endParaRPr lang="el-GR" dirty="0"/>
          </a:p>
          <a:p>
            <a:pPr lvl="0">
              <a:buNone/>
            </a:pPr>
            <a:r>
              <a:rPr lang="el-GR" dirty="0"/>
              <a:t/>
            </a:r>
            <a:br>
              <a:rPr lang="el-GR" dirty="0"/>
            </a:br>
            <a:endParaRPr lang="el-GR" dirty="0"/>
          </a:p>
          <a:p>
            <a:endParaRPr lang="el-G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F732EC8-A7E9-C868-4597-210635DD21B1}"/>
              </a:ext>
            </a:extLst>
          </p:cNvPr>
          <p:cNvSpPr/>
          <p:nvPr/>
        </p:nvSpPr>
        <p:spPr>
          <a:xfrm>
            <a:off x="0" y="4734560"/>
            <a:ext cx="9144000" cy="408940"/>
          </a:xfrm>
          <a:prstGeom prst="rect">
            <a:avLst/>
          </a:prstGeom>
          <a:solidFill>
            <a:srgbClr val="356B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55E2BDA-53BA-205A-ADCA-50B4C5ED22D9}"/>
              </a:ext>
            </a:extLst>
          </p:cNvPr>
          <p:cNvSpPr txBox="1"/>
          <p:nvPr/>
        </p:nvSpPr>
        <p:spPr>
          <a:xfrm>
            <a:off x="475895" y="4660547"/>
            <a:ext cx="819221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altLang="en-US" sz="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>2</a:t>
            </a:r>
            <a:r>
              <a:rPr lang="el-GR" altLang="en-US" sz="900" i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>ος</a:t>
            </a:r>
            <a:r>
              <a:rPr lang="el-GR" altLang="en-US" sz="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> Κύκλος Σεμιναρίων Ορθογηριατρικής Νοσηλευτικής Φροντίδας </a:t>
            </a:r>
            <a:endParaRPr lang="en-GB" altLang="en-US" sz="9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l-GR" altLang="en-US" sz="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>ΣΕΜΙΝΑΡΙΟ 3: Μετεγχειρητική Φροντίδα</a:t>
            </a:r>
            <a:endParaRPr lang="en-GB" sz="9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886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099713-3919-9F60-D9EA-2B604C408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Μετεγχειρητική Φροντίδα: </a:t>
            </a:r>
            <a:endParaRPr lang="el-GR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D28CE1-21DB-C440-2293-93FB3C1EC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l-GR" sz="2400" dirty="0"/>
              <a:t>διαρκεί από τη μεταφορά του ασθενή από το τμήμα ανάνηψης μέχρι την πλήρη ανάρρωσή του από την επέμβαση και </a:t>
            </a:r>
          </a:p>
          <a:p>
            <a:pPr lvl="0"/>
            <a:r>
              <a:rPr lang="el-GR" sz="2400" dirty="0"/>
              <a:t>περιλαμβάνει την πρώιμη μετεγχειρητική φάση κατά τη διάρκεια της νοσηλείας και εκτείνεται μέχρι και μετά την έξοδο από το νοσοκομείο. </a:t>
            </a:r>
            <a:br>
              <a:rPr lang="el-GR" sz="2400" dirty="0"/>
            </a:br>
            <a:endParaRPr lang="el-GR" sz="2400" dirty="0"/>
          </a:p>
          <a:p>
            <a:endParaRPr lang="el-G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F732EC8-A7E9-C868-4597-210635DD21B1}"/>
              </a:ext>
            </a:extLst>
          </p:cNvPr>
          <p:cNvSpPr/>
          <p:nvPr/>
        </p:nvSpPr>
        <p:spPr>
          <a:xfrm>
            <a:off x="0" y="4734560"/>
            <a:ext cx="9144000" cy="408940"/>
          </a:xfrm>
          <a:prstGeom prst="rect">
            <a:avLst/>
          </a:prstGeom>
          <a:solidFill>
            <a:srgbClr val="356B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55E2BDA-53BA-205A-ADCA-50B4C5ED22D9}"/>
              </a:ext>
            </a:extLst>
          </p:cNvPr>
          <p:cNvSpPr txBox="1"/>
          <p:nvPr/>
        </p:nvSpPr>
        <p:spPr>
          <a:xfrm>
            <a:off x="475895" y="4660547"/>
            <a:ext cx="819221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altLang="en-US" sz="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>2</a:t>
            </a:r>
            <a:r>
              <a:rPr lang="el-GR" altLang="en-US" sz="900" i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>ος</a:t>
            </a:r>
            <a:r>
              <a:rPr lang="el-GR" altLang="en-US" sz="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> Κύκλος Σεμιναρίων Ορθογηριατρικής Νοσηλευτικής Φροντίδας </a:t>
            </a:r>
            <a:endParaRPr lang="en-GB" altLang="en-US" sz="9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l-GR" altLang="en-US" sz="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>ΣΕΜΙΝΑΡΙΟ 3: Μετεγχειρητική Φροντίδα</a:t>
            </a:r>
            <a:endParaRPr lang="en-GB" sz="9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8860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>
                <a:solidFill>
                  <a:schemeClr val="accent2">
                    <a:lumMod val="50000"/>
                  </a:schemeClr>
                </a:solidFill>
              </a:rPr>
              <a:t>Σας ευχαριστώ για τη συμμετοχή σας!</a:t>
            </a:r>
            <a:endParaRPr lang="el-GR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F732EC8-A7E9-C868-4597-210635DD21B1}"/>
              </a:ext>
            </a:extLst>
          </p:cNvPr>
          <p:cNvSpPr/>
          <p:nvPr/>
        </p:nvSpPr>
        <p:spPr>
          <a:xfrm>
            <a:off x="0" y="4734560"/>
            <a:ext cx="9144000" cy="408940"/>
          </a:xfrm>
          <a:prstGeom prst="rect">
            <a:avLst/>
          </a:prstGeom>
          <a:solidFill>
            <a:srgbClr val="356B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55E2BDA-53BA-205A-ADCA-50B4C5ED22D9}"/>
              </a:ext>
            </a:extLst>
          </p:cNvPr>
          <p:cNvSpPr txBox="1"/>
          <p:nvPr/>
        </p:nvSpPr>
        <p:spPr>
          <a:xfrm>
            <a:off x="475895" y="4660547"/>
            <a:ext cx="819221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altLang="en-US" sz="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>2</a:t>
            </a:r>
            <a:r>
              <a:rPr lang="el-GR" altLang="en-US" sz="900" i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>ος</a:t>
            </a:r>
            <a:r>
              <a:rPr lang="el-GR" altLang="en-US" sz="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> Κύκλος Σεμιναρίων Ορθογηριατρικής Νοσηλευτικής Φροντίδας </a:t>
            </a:r>
            <a:endParaRPr lang="en-GB" altLang="en-US" sz="9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l-GR" altLang="en-US" sz="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>ΣΕΜΙΝΑΡΙΟ 3: Μετεγχειρητική Φροντίδα</a:t>
            </a:r>
            <a:endParaRPr lang="en-GB" sz="9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E:\ΕΠΙΦΑΝΕΙΑ ΕΡΓΑΣΙΑΣ ΗΥ\PHOTO GALLERY\NATURE\diafores 03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69799" y="1130408"/>
            <a:ext cx="4525433" cy="3394075"/>
          </a:xfrm>
          <a:prstGeom prst="rect">
            <a:avLst/>
          </a:prstGeom>
          <a:noFill/>
        </p:spPr>
      </p:pic>
      <p:sp>
        <p:nvSpPr>
          <p:cNvPr id="8" name="7 - Ορθογώνιο"/>
          <p:cNvSpPr/>
          <p:nvPr/>
        </p:nvSpPr>
        <p:spPr>
          <a:xfrm>
            <a:off x="2580767" y="4153672"/>
            <a:ext cx="38644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Το Ναυάγιο «Δημήτριος» στο Γύθειο Λακωνίας</a:t>
            </a:r>
          </a:p>
        </p:txBody>
      </p:sp>
    </p:spTree>
    <p:extLst>
      <p:ext uri="{BB962C8B-B14F-4D97-AF65-F5344CB8AC3E}">
        <p14:creationId xmlns:p14="http://schemas.microsoft.com/office/powerpoint/2010/main" xmlns="" val="99886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099713-3919-9F60-D9EA-2B604C408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b="1" dirty="0"/>
              <a:t/>
            </a:r>
            <a:br>
              <a:rPr lang="el-GR" sz="3200" b="1" dirty="0"/>
            </a:br>
            <a:r>
              <a:rPr lang="el-GR" sz="3200" b="1" dirty="0" err="1"/>
              <a:t>Ορθογηριατρική</a:t>
            </a:r>
            <a:r>
              <a:rPr lang="el-GR" sz="3200" b="1" dirty="0"/>
              <a:t> φροντίδα:  </a:t>
            </a:r>
            <a:br>
              <a:rPr lang="el-GR" sz="3200" b="1" dirty="0"/>
            </a:br>
            <a:r>
              <a:rPr lang="el-GR" sz="3200" b="1" dirty="0"/>
              <a:t>Άξονες Μετεγχειρητικής Φροντίδας</a:t>
            </a:r>
            <a:r>
              <a:rPr lang="el-GR" sz="3200" dirty="0"/>
              <a:t/>
            </a:r>
            <a:br>
              <a:rPr lang="el-GR" sz="3200" dirty="0"/>
            </a:br>
            <a:endParaRPr lang="el-GR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D28CE1-21DB-C440-2293-93FB3C1EC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1"/>
            <a:r>
              <a:rPr lang="el-GR" sz="3200" dirty="0"/>
              <a:t>Ελαχιστοποίηση των επιδράσεων της χειρουργικής επέμβασης. </a:t>
            </a:r>
          </a:p>
          <a:p>
            <a:pPr lvl="1"/>
            <a:r>
              <a:rPr lang="el-GR" sz="3200" dirty="0"/>
              <a:t> Έγκαιρη κινητοποίηση και </a:t>
            </a:r>
            <a:r>
              <a:rPr lang="el-GR" sz="3200" dirty="0" err="1"/>
              <a:t>επανακινητοποίηση</a:t>
            </a:r>
            <a:r>
              <a:rPr lang="el-GR" sz="3200" dirty="0"/>
              <a:t>, ενεργοποίηση και παρακίνηση για έξοδο από το νοσοκομείο. </a:t>
            </a:r>
          </a:p>
          <a:p>
            <a:pPr lvl="1"/>
            <a:r>
              <a:rPr lang="el-GR" sz="3200" dirty="0"/>
              <a:t>Διαχείριση του πόνου, του ισοζυγίου υγρών και ηλεκτρολυτών, της μετεγχειρητικής αναιμίας. </a:t>
            </a:r>
          </a:p>
          <a:p>
            <a:pPr lvl="1"/>
            <a:r>
              <a:rPr lang="el-GR" sz="3200" dirty="0"/>
              <a:t>Αξιολόγηση του οργανικού </a:t>
            </a:r>
            <a:r>
              <a:rPr lang="el-GR" sz="3200" dirty="0" err="1"/>
              <a:t>ψυχοσυνδρόμου</a:t>
            </a:r>
            <a:r>
              <a:rPr lang="el-GR" sz="3200" dirty="0"/>
              <a:t>, βελτίωση της θρέψης και πρόληψη επιπλοκών. </a:t>
            </a:r>
          </a:p>
          <a:p>
            <a:pPr lvl="1">
              <a:buNone/>
            </a:pPr>
            <a:endParaRPr lang="el-GR" sz="3200" dirty="0"/>
          </a:p>
          <a:p>
            <a:pPr algn="ctr">
              <a:buNone/>
            </a:pPr>
            <a:r>
              <a:rPr lang="el-GR" b="1" i="1" u="sng" dirty="0"/>
              <a:t>Η πρώιμη μετεγχειρητική φάση είναι καθοριστική για την περαιτέρω αποκατάσταση του ασθενή. </a:t>
            </a:r>
            <a:endParaRPr lang="el-GR" dirty="0"/>
          </a:p>
          <a:p>
            <a:endParaRPr lang="el-G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F732EC8-A7E9-C868-4597-210635DD21B1}"/>
              </a:ext>
            </a:extLst>
          </p:cNvPr>
          <p:cNvSpPr/>
          <p:nvPr/>
        </p:nvSpPr>
        <p:spPr>
          <a:xfrm>
            <a:off x="0" y="4734560"/>
            <a:ext cx="9144000" cy="408940"/>
          </a:xfrm>
          <a:prstGeom prst="rect">
            <a:avLst/>
          </a:prstGeom>
          <a:solidFill>
            <a:srgbClr val="356B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55E2BDA-53BA-205A-ADCA-50B4C5ED22D9}"/>
              </a:ext>
            </a:extLst>
          </p:cNvPr>
          <p:cNvSpPr txBox="1"/>
          <p:nvPr/>
        </p:nvSpPr>
        <p:spPr>
          <a:xfrm>
            <a:off x="475895" y="4660547"/>
            <a:ext cx="819221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altLang="en-US" sz="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>2</a:t>
            </a:r>
            <a:r>
              <a:rPr lang="el-GR" altLang="en-US" sz="900" i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>ος</a:t>
            </a:r>
            <a:r>
              <a:rPr lang="el-GR" altLang="en-US" sz="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> Κύκλος Σεμιναρίων Ορθογηριατρικής Νοσηλευτικής Φροντίδας </a:t>
            </a:r>
            <a:endParaRPr lang="en-GB" altLang="en-US" sz="9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l-GR" altLang="en-US" sz="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>ΣΕΜΙΝΑΡΙΟ 3: Μετεγχειρητική Φροντίδα</a:t>
            </a:r>
            <a:endParaRPr lang="en-GB" sz="9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886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099713-3919-9F60-D9EA-2B604C408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Κινητοποίηση και </a:t>
            </a:r>
            <a:r>
              <a:rPr lang="el-GR" sz="3200" b="1" dirty="0" err="1"/>
              <a:t>Επανακινητοποίηση</a:t>
            </a:r>
            <a:r>
              <a:rPr lang="el-GR" sz="3200" b="1" dirty="0"/>
              <a:t> </a:t>
            </a:r>
            <a:endParaRPr lang="el-GR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D28CE1-21DB-C440-2293-93FB3C1EC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00151"/>
            <a:ext cx="8570563" cy="3394472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l-GR" dirty="0"/>
              <a:t>Αποτελεί ουσιαστική συνιστώσα για μία καλή ποιότητα ζωής.</a:t>
            </a:r>
          </a:p>
          <a:p>
            <a:pPr lvl="0"/>
            <a:r>
              <a:rPr lang="el-GR" dirty="0"/>
              <a:t>Κύριος σκοπός της νοσηλευτικής φροντίδας έπειτα από κάταγμα ευθραυστότητας είναι η μεγιστοποίηση της κινητικότητας.</a:t>
            </a:r>
          </a:p>
          <a:p>
            <a:pPr lvl="0"/>
            <a:r>
              <a:rPr lang="el-GR" dirty="0"/>
              <a:t>Η </a:t>
            </a:r>
            <a:r>
              <a:rPr lang="el-GR" dirty="0" err="1"/>
              <a:t>επανακινητοποίηση</a:t>
            </a:r>
            <a:r>
              <a:rPr lang="el-GR" dirty="0"/>
              <a:t> πρέπει να ξεκινά με </a:t>
            </a:r>
            <a:r>
              <a:rPr lang="el-GR" b="1" dirty="0"/>
              <a:t>απλές ασκήσεις</a:t>
            </a:r>
            <a:r>
              <a:rPr lang="el-GR" dirty="0"/>
              <a:t>, με την έντασή τους </a:t>
            </a:r>
            <a:r>
              <a:rPr lang="el-GR" b="1" dirty="0"/>
              <a:t>σταδιακά</a:t>
            </a:r>
            <a:r>
              <a:rPr lang="el-GR" dirty="0"/>
              <a:t> να εντείνεται.</a:t>
            </a:r>
          </a:p>
          <a:p>
            <a:pPr lvl="0"/>
            <a:r>
              <a:rPr lang="el-GR" dirty="0"/>
              <a:t>Οδηγεί σε μειωμένη διάρκεια νοσηλείας, βελτιωμένη κινητικότητα, αυξημένη απόσταση βάδισης και συνολικά βελτιωμένη λειτουργικότητα.</a:t>
            </a:r>
            <a:br>
              <a:rPr lang="el-GR" dirty="0"/>
            </a:br>
            <a:endParaRPr lang="el-GR" dirty="0"/>
          </a:p>
          <a:p>
            <a:endParaRPr lang="el-G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F732EC8-A7E9-C868-4597-210635DD21B1}"/>
              </a:ext>
            </a:extLst>
          </p:cNvPr>
          <p:cNvSpPr/>
          <p:nvPr/>
        </p:nvSpPr>
        <p:spPr>
          <a:xfrm>
            <a:off x="0" y="4734560"/>
            <a:ext cx="9144000" cy="408940"/>
          </a:xfrm>
          <a:prstGeom prst="rect">
            <a:avLst/>
          </a:prstGeom>
          <a:solidFill>
            <a:srgbClr val="356B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55E2BDA-53BA-205A-ADCA-50B4C5ED22D9}"/>
              </a:ext>
            </a:extLst>
          </p:cNvPr>
          <p:cNvSpPr txBox="1"/>
          <p:nvPr/>
        </p:nvSpPr>
        <p:spPr>
          <a:xfrm>
            <a:off x="475895" y="4660547"/>
            <a:ext cx="819221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altLang="en-US" sz="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>2</a:t>
            </a:r>
            <a:r>
              <a:rPr lang="el-GR" altLang="en-US" sz="900" i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>ος</a:t>
            </a:r>
            <a:r>
              <a:rPr lang="el-GR" altLang="en-US" sz="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> Κύκλος Σεμιναρίων Ορθογηριατρικής Νοσηλευτικής Φροντίδας </a:t>
            </a:r>
            <a:endParaRPr lang="en-GB" altLang="en-US" sz="9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l-GR" altLang="en-US" sz="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>ΣΕΜΙΝΑΡΙΟ 3: Μετεγχειρητική Φροντίδα</a:t>
            </a:r>
            <a:endParaRPr lang="en-GB" sz="9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886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099713-3919-9F60-D9EA-2B604C408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b="1" dirty="0"/>
              <a:t>Παράγοντες που Επηρεάζουν την Ικανότητα Κινητοποίησης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D28CE1-21DB-C440-2293-93FB3C1EC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35321"/>
          </a:xfrm>
        </p:spPr>
        <p:txBody>
          <a:bodyPr>
            <a:normAutofit fontScale="55000" lnSpcReduction="20000"/>
          </a:bodyPr>
          <a:lstStyle/>
          <a:p>
            <a:r>
              <a:rPr lang="el-GR" sz="3600" dirty="0"/>
              <a:t>Πόνος</a:t>
            </a:r>
          </a:p>
          <a:p>
            <a:r>
              <a:rPr lang="el-GR" sz="3600" dirty="0"/>
              <a:t>Απώλεια αυτοπεποίθησης, φόβος πτώσης, φόβος νέου κατάγματος του οστού, φόβος άλλων τοπικών/ χειρουργικών επιπλοκών</a:t>
            </a:r>
          </a:p>
          <a:p>
            <a:r>
              <a:rPr lang="el-GR" sz="3600" dirty="0"/>
              <a:t>Οστεοπόρωση</a:t>
            </a:r>
          </a:p>
          <a:p>
            <a:r>
              <a:rPr lang="el-GR" sz="3600" dirty="0" err="1"/>
              <a:t>Συννοσηρότητα</a:t>
            </a:r>
            <a:r>
              <a:rPr lang="el-GR" sz="3600" dirty="0"/>
              <a:t>, </a:t>
            </a:r>
            <a:r>
              <a:rPr lang="el-GR" sz="3600" dirty="0" err="1"/>
              <a:t>πολυνοσηρότητα</a:t>
            </a:r>
            <a:endParaRPr lang="el-GR" sz="3600" dirty="0"/>
          </a:p>
          <a:p>
            <a:r>
              <a:rPr lang="el-GR" sz="3600" dirty="0"/>
              <a:t>Πολυφαρμακία</a:t>
            </a:r>
          </a:p>
          <a:p>
            <a:r>
              <a:rPr lang="el-GR" sz="3600" dirty="0"/>
              <a:t>Κατάσταση θρέψης</a:t>
            </a:r>
          </a:p>
          <a:p>
            <a:r>
              <a:rPr lang="el-GR" sz="3600" dirty="0"/>
              <a:t>Προοδευτική απώλεια μυϊκής μάζας, </a:t>
            </a:r>
            <a:r>
              <a:rPr lang="el-GR" sz="3600" dirty="0" err="1"/>
              <a:t>σαρκοπενία</a:t>
            </a:r>
            <a:endParaRPr lang="el-GR" sz="3600" dirty="0"/>
          </a:p>
          <a:p>
            <a:r>
              <a:rPr lang="el-GR" sz="3600" dirty="0"/>
              <a:t>Ευπάθεια</a:t>
            </a:r>
          </a:p>
          <a:p>
            <a:r>
              <a:rPr lang="el-GR" sz="3600" dirty="0"/>
              <a:t>Διαταραχή γνωστικής λειτουργίας, κατάθλιψη, οξύ οργανικό </a:t>
            </a:r>
            <a:r>
              <a:rPr lang="el-GR" sz="3600" dirty="0" err="1"/>
              <a:t>ψυχοσύνδρομο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F732EC8-A7E9-C868-4597-210635DD21B1}"/>
              </a:ext>
            </a:extLst>
          </p:cNvPr>
          <p:cNvSpPr/>
          <p:nvPr/>
        </p:nvSpPr>
        <p:spPr>
          <a:xfrm>
            <a:off x="0" y="4734560"/>
            <a:ext cx="9144000" cy="408940"/>
          </a:xfrm>
          <a:prstGeom prst="rect">
            <a:avLst/>
          </a:prstGeom>
          <a:solidFill>
            <a:srgbClr val="356B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55E2BDA-53BA-205A-ADCA-50B4C5ED22D9}"/>
              </a:ext>
            </a:extLst>
          </p:cNvPr>
          <p:cNvSpPr txBox="1"/>
          <p:nvPr/>
        </p:nvSpPr>
        <p:spPr>
          <a:xfrm>
            <a:off x="475895" y="4660547"/>
            <a:ext cx="819221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altLang="en-US" sz="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>2</a:t>
            </a:r>
            <a:r>
              <a:rPr lang="el-GR" altLang="en-US" sz="900" i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>ος</a:t>
            </a:r>
            <a:r>
              <a:rPr lang="el-GR" altLang="en-US" sz="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> Κύκλος Σεμιναρίων Ορθογηριατρικής Νοσηλευτικής Φροντίδας </a:t>
            </a:r>
            <a:endParaRPr lang="en-GB" altLang="en-US" sz="9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l-GR" altLang="en-US" sz="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>ΣΕΜΙΝΑΡΙΟ 3: Μετεγχειρητική Φροντίδα</a:t>
            </a:r>
            <a:endParaRPr lang="en-GB" sz="9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886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099713-3919-9F60-D9EA-2B604C408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Σχεδιασμός παρεμβάσεων </a:t>
            </a:r>
            <a:endParaRPr lang="el-GR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D28CE1-21DB-C440-2293-93FB3C1EC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022888"/>
            <a:ext cx="8384583" cy="3804834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l-GR" sz="4400" dirty="0"/>
              <a:t>Να υιοθετείται μία </a:t>
            </a:r>
            <a:r>
              <a:rPr lang="el-GR" sz="4400" b="1" dirty="0"/>
              <a:t>εξατομικευμένη</a:t>
            </a:r>
            <a:r>
              <a:rPr lang="el-GR" sz="4400" dirty="0"/>
              <a:t> και </a:t>
            </a:r>
            <a:r>
              <a:rPr lang="el-GR" sz="4400" b="1" dirty="0"/>
              <a:t>ολιστική</a:t>
            </a:r>
            <a:r>
              <a:rPr lang="el-GR" sz="4400" dirty="0"/>
              <a:t> προσέγγιση</a:t>
            </a:r>
            <a:r>
              <a:rPr lang="en-US" sz="4400" dirty="0"/>
              <a:t>.</a:t>
            </a:r>
            <a:endParaRPr lang="el-GR" sz="4400" dirty="0"/>
          </a:p>
          <a:p>
            <a:pPr lvl="0"/>
            <a:r>
              <a:rPr lang="el-GR" sz="4400" dirty="0"/>
              <a:t>Οι εξατομικευμένοι στόχοι για κάθε ασθενή καθορίζονται σύμφωνα με την κινητικότητα και τη λειτουργική του κατάσταση </a:t>
            </a:r>
            <a:r>
              <a:rPr lang="el-GR" sz="4400" b="1" dirty="0"/>
              <a:t>πριν</a:t>
            </a:r>
            <a:r>
              <a:rPr lang="el-GR" sz="4400" dirty="0"/>
              <a:t> από το κάταγμα</a:t>
            </a:r>
            <a:r>
              <a:rPr lang="en-US" sz="4400" dirty="0"/>
              <a:t>.</a:t>
            </a:r>
            <a:endParaRPr lang="el-GR" sz="4400" dirty="0"/>
          </a:p>
          <a:p>
            <a:pPr lvl="0"/>
            <a:r>
              <a:rPr lang="el-GR" sz="4400" dirty="0"/>
              <a:t>Η στρατηγική κινητοποίησης, το είδος της φόρτισης, ο χρόνος έναρξης και η πρόοδος της άσκησης </a:t>
            </a:r>
            <a:r>
              <a:rPr lang="el-GR" sz="4400" b="1" dirty="0"/>
              <a:t>εξαρτώνται</a:t>
            </a:r>
            <a:r>
              <a:rPr lang="el-GR" sz="4400" dirty="0"/>
              <a:t> από το είδος του κατάγματος και της χειρουργικής επέμβασης. </a:t>
            </a:r>
          </a:p>
          <a:p>
            <a:pPr lvl="0"/>
            <a:r>
              <a:rPr lang="el-GR" sz="4400" dirty="0"/>
              <a:t>Έμφαση θα πρέπει να δίνεται στην ποιότητα της βάδισης, την αντοχή στη βάδιση, τις δραστηριότητες της καθημερινής ζωής και την ασφάλεια</a:t>
            </a:r>
            <a:r>
              <a:rPr lang="en-US" sz="4400" dirty="0"/>
              <a:t>.</a:t>
            </a:r>
            <a:endParaRPr lang="el-GR" sz="4400" dirty="0"/>
          </a:p>
          <a:p>
            <a:pPr>
              <a:buNone/>
            </a:pPr>
            <a:r>
              <a:rPr lang="el-GR" dirty="0"/>
              <a:t/>
            </a:r>
            <a:br>
              <a:rPr lang="el-GR" dirty="0"/>
            </a:br>
            <a:endParaRPr lang="el-GR" dirty="0"/>
          </a:p>
          <a:p>
            <a:endParaRPr lang="el-G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F732EC8-A7E9-C868-4597-210635DD21B1}"/>
              </a:ext>
            </a:extLst>
          </p:cNvPr>
          <p:cNvSpPr/>
          <p:nvPr/>
        </p:nvSpPr>
        <p:spPr>
          <a:xfrm>
            <a:off x="0" y="4734560"/>
            <a:ext cx="9144000" cy="408940"/>
          </a:xfrm>
          <a:prstGeom prst="rect">
            <a:avLst/>
          </a:prstGeom>
          <a:solidFill>
            <a:srgbClr val="356B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55E2BDA-53BA-205A-ADCA-50B4C5ED22D9}"/>
              </a:ext>
            </a:extLst>
          </p:cNvPr>
          <p:cNvSpPr txBox="1"/>
          <p:nvPr/>
        </p:nvSpPr>
        <p:spPr>
          <a:xfrm>
            <a:off x="475895" y="4660547"/>
            <a:ext cx="819221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altLang="en-US" sz="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>2</a:t>
            </a:r>
            <a:r>
              <a:rPr lang="el-GR" altLang="en-US" sz="900" i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>ος</a:t>
            </a:r>
            <a:r>
              <a:rPr lang="el-GR" altLang="en-US" sz="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> Κύκλος Σεμιναρίων Ορθογηριατρικής Νοσηλευτικής Φροντίδας </a:t>
            </a:r>
            <a:endParaRPr lang="en-GB" altLang="en-US" sz="9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l-GR" altLang="en-US" sz="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>ΣΕΜΙΝΑΡΙΟ 3: Μετεγχειρητική Φροντίδα</a:t>
            </a:r>
            <a:endParaRPr lang="en-GB" sz="9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886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b="1" dirty="0"/>
              <a:t>Συμμετοχή ηλικιωμένου ασθενή με κάταγμα στη φροντίδα αποκατάστασης</a:t>
            </a:r>
          </a:p>
        </p:txBody>
      </p:sp>
      <p:sp>
        <p:nvSpPr>
          <p:cNvPr id="7" name="6 - Θέση κειμένου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000" b="0" u="sng" dirty="0"/>
              <a:t>Παράγοντες που εμποδίζουν :</a:t>
            </a:r>
          </a:p>
        </p:txBody>
      </p:sp>
      <p:sp>
        <p:nvSpPr>
          <p:cNvPr id="8" name="7 - Θέση περιεχομένου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600" dirty="0"/>
              <a:t>o</a:t>
            </a:r>
            <a:r>
              <a:rPr lang="el-GR" sz="1600" dirty="0"/>
              <a:t> πόνος, </a:t>
            </a:r>
            <a:endParaRPr lang="en-US" sz="1600" dirty="0"/>
          </a:p>
          <a:p>
            <a:pPr>
              <a:buFont typeface="Wingdings" pitchFamily="2" charset="2"/>
              <a:buChar char="§"/>
            </a:pPr>
            <a:r>
              <a:rPr lang="el-GR" sz="1600" dirty="0"/>
              <a:t>ο φόβος μιας νέας πτώσης,</a:t>
            </a:r>
            <a:endParaRPr lang="en-US" sz="1600" dirty="0"/>
          </a:p>
          <a:p>
            <a:pPr>
              <a:buFont typeface="Wingdings" pitchFamily="2" charset="2"/>
              <a:buChar char="§"/>
            </a:pPr>
            <a:r>
              <a:rPr lang="el-GR" sz="1600" dirty="0"/>
              <a:t>οι μετεγχειρητικές επιπλοκές, </a:t>
            </a:r>
            <a:endParaRPr lang="en-US" sz="1600" dirty="0"/>
          </a:p>
          <a:p>
            <a:pPr>
              <a:buFont typeface="Wingdings" pitchFamily="2" charset="2"/>
              <a:buChar char="§"/>
            </a:pPr>
            <a:r>
              <a:rPr lang="el-GR" sz="1600" dirty="0"/>
              <a:t>τα αρνητικά συναισθήματα, </a:t>
            </a:r>
            <a:endParaRPr lang="en-US" sz="1600" dirty="0"/>
          </a:p>
          <a:p>
            <a:pPr>
              <a:buFont typeface="Wingdings" pitchFamily="2" charset="2"/>
              <a:buChar char="§"/>
            </a:pPr>
            <a:r>
              <a:rPr lang="el-GR" sz="1600" dirty="0"/>
              <a:t>η αναποτελεσματική συνεργασία με το προσωπικό, </a:t>
            </a:r>
            <a:endParaRPr lang="en-US" sz="1600" dirty="0"/>
          </a:p>
          <a:p>
            <a:pPr>
              <a:buFont typeface="Wingdings" pitchFamily="2" charset="2"/>
              <a:buChar char="§"/>
            </a:pPr>
            <a:r>
              <a:rPr lang="el-GR" sz="1600" dirty="0"/>
              <a:t>οι μη ρεαλιστικές προσδοκίες και </a:t>
            </a:r>
            <a:endParaRPr lang="en-US" sz="1600" dirty="0"/>
          </a:p>
          <a:p>
            <a:pPr>
              <a:buFont typeface="Wingdings" pitchFamily="2" charset="2"/>
              <a:buChar char="§"/>
            </a:pPr>
            <a:r>
              <a:rPr lang="el-GR" sz="1600" dirty="0"/>
              <a:t>η δυσκολία πρόσβασης σε </a:t>
            </a:r>
          </a:p>
          <a:p>
            <a:pPr>
              <a:buNone/>
            </a:pPr>
            <a:r>
              <a:rPr lang="el-GR" sz="1600" dirty="0"/>
              <a:t>φυσικοθεραπευτή</a:t>
            </a:r>
          </a:p>
        </p:txBody>
      </p:sp>
      <p:sp>
        <p:nvSpPr>
          <p:cNvPr id="9" name="8 - Θέση κειμένου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000" b="0" u="sng" dirty="0"/>
              <a:t>Παράγοντες που διευκολύνουν :</a:t>
            </a:r>
          </a:p>
        </p:txBody>
      </p:sp>
      <p:sp>
        <p:nvSpPr>
          <p:cNvPr id="10" name="9 - Θέση περιεχομένου"/>
          <p:cNvSpPr>
            <a:spLocks noGrp="1"/>
          </p:cNvSpPr>
          <p:nvPr>
            <p:ph sz="quarter" idx="4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l-GR" sz="1600" dirty="0"/>
              <a:t>η θετική στάση και η υποστήριξη</a:t>
            </a:r>
          </a:p>
          <a:p>
            <a:pPr>
              <a:buNone/>
            </a:pPr>
            <a:r>
              <a:rPr lang="el-GR" sz="1600" dirty="0"/>
              <a:t>από τους επαγγελματίες υγείας,</a:t>
            </a:r>
            <a:endParaRPr lang="en-US" sz="1600" dirty="0"/>
          </a:p>
          <a:p>
            <a:pPr>
              <a:buFont typeface="Wingdings" pitchFamily="2" charset="2"/>
              <a:buChar char="§"/>
            </a:pPr>
            <a:r>
              <a:rPr lang="el-GR" sz="1600" dirty="0"/>
              <a:t>οι υπηρεσίες φροντίδας στην</a:t>
            </a:r>
          </a:p>
          <a:p>
            <a:pPr>
              <a:buNone/>
            </a:pPr>
            <a:r>
              <a:rPr lang="el-GR" sz="1600" dirty="0"/>
              <a:t>κοινότητα, </a:t>
            </a:r>
            <a:endParaRPr lang="en-US" sz="1600" dirty="0"/>
          </a:p>
          <a:p>
            <a:pPr>
              <a:buFont typeface="Wingdings" pitchFamily="2" charset="2"/>
              <a:buChar char="§"/>
            </a:pPr>
            <a:r>
              <a:rPr lang="el-GR" sz="1600" dirty="0"/>
              <a:t>η επαρκής</a:t>
            </a:r>
            <a:r>
              <a:rPr lang="en-US" sz="1600" dirty="0"/>
              <a:t> </a:t>
            </a:r>
            <a:r>
              <a:rPr lang="el-GR" sz="1600" dirty="0"/>
              <a:t>πληροφόρηση, </a:t>
            </a:r>
            <a:endParaRPr lang="en-US" sz="1600" dirty="0"/>
          </a:p>
          <a:p>
            <a:pPr>
              <a:buFont typeface="Wingdings" pitchFamily="2" charset="2"/>
              <a:buChar char="§"/>
            </a:pPr>
            <a:r>
              <a:rPr lang="el-GR" sz="1600" dirty="0"/>
              <a:t>η θετική</a:t>
            </a:r>
            <a:r>
              <a:rPr lang="en-US" sz="1600" dirty="0"/>
              <a:t> </a:t>
            </a:r>
            <a:r>
              <a:rPr lang="el-GR" sz="1600" dirty="0"/>
              <a:t>προδιάθεση των ασθενών, </a:t>
            </a:r>
            <a:endParaRPr lang="en-US" sz="1600" dirty="0"/>
          </a:p>
          <a:p>
            <a:pPr>
              <a:buFont typeface="Wingdings" pitchFamily="2" charset="2"/>
              <a:buChar char="§"/>
            </a:pPr>
            <a:r>
              <a:rPr lang="el-GR" sz="1600" dirty="0"/>
              <a:t>η καθημερινή άσκηση και η</a:t>
            </a:r>
            <a:r>
              <a:rPr lang="en-US" sz="1600" dirty="0"/>
              <a:t> </a:t>
            </a:r>
            <a:r>
              <a:rPr lang="el-GR" sz="1600" dirty="0"/>
              <a:t>πρόσβαση σε φυσικοθεραπευτή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6BB8-E38F-4950-9B08-8CFF8F968272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b="1" dirty="0"/>
              <a:t>Αξιολόγηση Δυναμικού Κινητικότητας και </a:t>
            </a:r>
            <a:r>
              <a:rPr lang="el-GR" sz="2800" b="1" dirty="0" err="1"/>
              <a:t>Επανακινητοποίησης</a:t>
            </a:r>
            <a:endParaRPr lang="el-GR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D28CE1-21DB-C440-2293-93FB3C1EC8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1737" y="1200151"/>
            <a:ext cx="4533254" cy="339447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l-GR" sz="2000" dirty="0"/>
          </a:p>
          <a:p>
            <a:pPr algn="ctr">
              <a:buFont typeface="Wingdings" pitchFamily="2" charset="2"/>
              <a:buChar char="ü"/>
            </a:pPr>
            <a:r>
              <a:rPr lang="el-GR" sz="2000" dirty="0"/>
              <a:t>Αξιολόγηση από τη  </a:t>
            </a:r>
          </a:p>
          <a:p>
            <a:pPr algn="ctr">
              <a:buNone/>
            </a:pPr>
            <a:r>
              <a:rPr lang="el-GR" sz="2000" dirty="0" err="1"/>
              <a:t>δι</a:t>
            </a:r>
            <a:r>
              <a:rPr lang="el-GR" sz="2000" dirty="0"/>
              <a:t>-επιστημονική ομάδα </a:t>
            </a:r>
          </a:p>
          <a:p>
            <a:pPr algn="ctr">
              <a:buNone/>
            </a:pPr>
            <a:endParaRPr lang="el-GR" sz="2000" dirty="0"/>
          </a:p>
          <a:p>
            <a:pPr algn="ctr">
              <a:buFont typeface="Wingdings" pitchFamily="2" charset="2"/>
              <a:buChar char="ü"/>
            </a:pPr>
            <a:r>
              <a:rPr lang="el-GR" sz="2000" dirty="0"/>
              <a:t>Σχεδιασμός και εφαρμογή </a:t>
            </a:r>
          </a:p>
          <a:p>
            <a:pPr algn="ctr">
              <a:buNone/>
            </a:pPr>
            <a:r>
              <a:rPr lang="el-GR" sz="2000" dirty="0" err="1"/>
              <a:t>δι</a:t>
            </a:r>
            <a:r>
              <a:rPr lang="el-GR" sz="2000" dirty="0"/>
              <a:t>-επιστημονικών παρεμβάσεων</a:t>
            </a:r>
          </a:p>
          <a:p>
            <a:pPr lvl="0"/>
            <a:endParaRPr lang="el-GR" dirty="0"/>
          </a:p>
          <a:p>
            <a:endParaRPr lang="el-G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F732EC8-A7E9-C868-4597-210635DD21B1}"/>
              </a:ext>
            </a:extLst>
          </p:cNvPr>
          <p:cNvSpPr/>
          <p:nvPr/>
        </p:nvSpPr>
        <p:spPr>
          <a:xfrm>
            <a:off x="0" y="4734560"/>
            <a:ext cx="9144000" cy="408940"/>
          </a:xfrm>
          <a:prstGeom prst="rect">
            <a:avLst/>
          </a:prstGeom>
          <a:solidFill>
            <a:srgbClr val="356B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55E2BDA-53BA-205A-ADCA-50B4C5ED22D9}"/>
              </a:ext>
            </a:extLst>
          </p:cNvPr>
          <p:cNvSpPr txBox="1"/>
          <p:nvPr/>
        </p:nvSpPr>
        <p:spPr>
          <a:xfrm>
            <a:off x="475895" y="4660547"/>
            <a:ext cx="819221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altLang="en-US" sz="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>2</a:t>
            </a:r>
            <a:r>
              <a:rPr lang="el-GR" altLang="en-US" sz="900" i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>ος</a:t>
            </a:r>
            <a:r>
              <a:rPr lang="el-GR" altLang="en-US" sz="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> Κύκλος Σεμιναρίων Ορθογηριατρικής Νοσηλευτικής Φροντίδας </a:t>
            </a:r>
            <a:endParaRPr lang="en-GB" altLang="en-US" sz="9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l-GR" altLang="en-US" sz="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>ΣΕΜΙΝΑΡΙΟ 3: Μετεγχειρητική Φροντίδα</a:t>
            </a:r>
            <a:endParaRPr lang="en-GB" sz="9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13 - Θέση περιεχομένου" descr="C:\Users\Petros\Desktop\1-s2.0-S1877132716300252-gr1_lrg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7980" y="1185620"/>
            <a:ext cx="4083803" cy="34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9886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099713-3919-9F60-D9EA-2B604C408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725" y="205979"/>
            <a:ext cx="8919275" cy="857250"/>
          </a:xfrm>
        </p:spPr>
        <p:txBody>
          <a:bodyPr>
            <a:normAutofit fontScale="90000"/>
          </a:bodyPr>
          <a:lstStyle/>
          <a:p>
            <a:r>
              <a:rPr lang="el-GR" sz="3100" b="1" dirty="0"/>
              <a:t/>
            </a:r>
            <a:br>
              <a:rPr lang="el-GR" sz="3100" b="1" dirty="0"/>
            </a:br>
            <a:r>
              <a:rPr lang="el-GR" sz="3100" b="1" dirty="0"/>
              <a:t>Περίγραμμα Αξιολόγησης Δυναμικού Κινητικότητας και </a:t>
            </a:r>
            <a:r>
              <a:rPr lang="el-GR" sz="3100" b="1" dirty="0" err="1"/>
              <a:t>Επανακινητοποίησης</a:t>
            </a:r>
            <a:r>
              <a:rPr lang="el-GR" sz="3100" b="1" dirty="0"/>
              <a:t> </a:t>
            </a:r>
            <a:r>
              <a:rPr lang="el-GR" sz="4000" dirty="0"/>
              <a:t/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D28CE1-21DB-C440-2293-93FB3C1EC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8352"/>
            <a:ext cx="8229600" cy="3665349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l-GR" sz="3600" dirty="0"/>
              <a:t>Γενική κατάσταση της φυσικής υγείας</a:t>
            </a:r>
          </a:p>
          <a:p>
            <a:pPr lvl="0"/>
            <a:r>
              <a:rPr lang="el-GR" sz="3600" dirty="0"/>
              <a:t>Αξιολόγηση του </a:t>
            </a:r>
            <a:r>
              <a:rPr lang="el-GR" sz="3600" dirty="0" err="1"/>
              <a:t>μυοσκελετικού</a:t>
            </a:r>
            <a:r>
              <a:rPr lang="el-GR" sz="3600" dirty="0"/>
              <a:t> συστήματος</a:t>
            </a:r>
          </a:p>
          <a:p>
            <a:pPr lvl="0"/>
            <a:r>
              <a:rPr lang="el-GR" sz="3600" dirty="0"/>
              <a:t>Πόνος</a:t>
            </a:r>
          </a:p>
          <a:p>
            <a:pPr lvl="0"/>
            <a:r>
              <a:rPr lang="el-GR" sz="3600" dirty="0"/>
              <a:t>Κινητικότητας και τρόπος ζωής πριν από το κάταγμα</a:t>
            </a:r>
          </a:p>
          <a:p>
            <a:pPr lvl="0"/>
            <a:r>
              <a:rPr lang="el-GR" sz="3600" dirty="0"/>
              <a:t>Κατάσταση γνωστικών λειτουργιών, κατάθλιψη, οξύ οργανικό </a:t>
            </a:r>
            <a:r>
              <a:rPr lang="el-GR" sz="3600" dirty="0" err="1"/>
              <a:t>ψυχοσύνδρομο</a:t>
            </a:r>
            <a:r>
              <a:rPr lang="el-GR" sz="3600" dirty="0"/>
              <a:t> </a:t>
            </a:r>
          </a:p>
          <a:p>
            <a:pPr lvl="0"/>
            <a:r>
              <a:rPr lang="el-GR" sz="3600" dirty="0"/>
              <a:t>Οπτικές και/ ή ακουστικές διαταραχές</a:t>
            </a:r>
          </a:p>
          <a:p>
            <a:pPr lvl="0"/>
            <a:r>
              <a:rPr lang="el-GR" sz="3600" dirty="0"/>
              <a:t>Παρουσία οικογένειας/ σημαντικών άλλων</a:t>
            </a:r>
          </a:p>
          <a:p>
            <a:pPr lvl="0"/>
            <a:r>
              <a:rPr lang="el-GR" sz="3600" dirty="0"/>
              <a:t>Πεποιθήσεις και προθυμία του ασθενούς για </a:t>
            </a:r>
            <a:r>
              <a:rPr lang="el-GR" sz="3600" dirty="0" err="1"/>
              <a:t>επανακινητοποίηση</a:t>
            </a:r>
            <a:r>
              <a:rPr lang="el-GR" sz="3600" dirty="0"/>
              <a:t> </a:t>
            </a:r>
          </a:p>
          <a:p>
            <a:pPr lvl="0"/>
            <a:r>
              <a:rPr lang="el-GR" sz="3600" dirty="0"/>
              <a:t>Εκπαιδευτικές ανάγκες σχετικά με την κινητοποίηση/ </a:t>
            </a:r>
            <a:r>
              <a:rPr lang="el-GR" sz="3600" dirty="0" err="1"/>
              <a:t>επανακινητοποίηση</a:t>
            </a:r>
            <a:r>
              <a:rPr lang="el-GR" sz="3600" dirty="0"/>
              <a:t> </a:t>
            </a:r>
          </a:p>
          <a:p>
            <a:pPr lvl="0">
              <a:buNone/>
            </a:pPr>
            <a:r>
              <a:rPr lang="el-GR" dirty="0"/>
              <a:t/>
            </a:r>
            <a:br>
              <a:rPr lang="el-GR" dirty="0"/>
            </a:br>
            <a:endParaRPr lang="el-GR" dirty="0"/>
          </a:p>
          <a:p>
            <a:endParaRPr lang="el-G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F732EC8-A7E9-C868-4597-210635DD21B1}"/>
              </a:ext>
            </a:extLst>
          </p:cNvPr>
          <p:cNvSpPr/>
          <p:nvPr/>
        </p:nvSpPr>
        <p:spPr>
          <a:xfrm>
            <a:off x="0" y="4734560"/>
            <a:ext cx="9144000" cy="408940"/>
          </a:xfrm>
          <a:prstGeom prst="rect">
            <a:avLst/>
          </a:prstGeom>
          <a:solidFill>
            <a:srgbClr val="356B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55E2BDA-53BA-205A-ADCA-50B4C5ED22D9}"/>
              </a:ext>
            </a:extLst>
          </p:cNvPr>
          <p:cNvSpPr txBox="1"/>
          <p:nvPr/>
        </p:nvSpPr>
        <p:spPr>
          <a:xfrm>
            <a:off x="475895" y="4660547"/>
            <a:ext cx="819221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altLang="en-US" sz="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>2</a:t>
            </a:r>
            <a:r>
              <a:rPr lang="el-GR" altLang="en-US" sz="900" i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>ος</a:t>
            </a:r>
            <a:r>
              <a:rPr lang="el-GR" altLang="en-US" sz="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> Κύκλος Σεμιναρίων Ορθογηριατρικής Νοσηλευτικής Φροντίδας </a:t>
            </a:r>
            <a:endParaRPr lang="en-GB" altLang="en-US" sz="9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l-GR" altLang="en-US" sz="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>ΣΕΜΙΝΑΡΙΟ 3: Μετεγχειρητική Φροντίδα</a:t>
            </a:r>
            <a:endParaRPr lang="en-GB" sz="9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88603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ccentBoxVTI">
  <a:themeElements>
    <a:clrScheme name="AnalogousFromDarkSeedLeftStep">
      <a:dk1>
        <a:srgbClr val="000000"/>
      </a:dk1>
      <a:lt1>
        <a:srgbClr val="FFFFFF"/>
      </a:lt1>
      <a:dk2>
        <a:srgbClr val="1B2130"/>
      </a:dk2>
      <a:lt2>
        <a:srgbClr val="F0F3F1"/>
      </a:lt2>
      <a:accent1>
        <a:srgbClr val="D937B0"/>
      </a:accent1>
      <a:accent2>
        <a:srgbClr val="AD25C7"/>
      </a:accent2>
      <a:accent3>
        <a:srgbClr val="7B37D9"/>
      </a:accent3>
      <a:accent4>
        <a:srgbClr val="3A3ACC"/>
      </a:accent4>
      <a:accent5>
        <a:srgbClr val="377AD9"/>
      </a:accent5>
      <a:accent6>
        <a:srgbClr val="25ABC7"/>
      </a:accent6>
      <a:hlink>
        <a:srgbClr val="3F5EBF"/>
      </a:hlink>
      <a:folHlink>
        <a:srgbClr val="7F7F7F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ccentBoxVTI" id="{9F778A78-DC9A-453A-A82D-A75CAD503E15}" vid="{EA961113-7CC4-4569-8A6A-7BC2C1E2F401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1371</TotalTime>
  <Words>1463</Words>
  <Application>Microsoft Office PowerPoint</Application>
  <PresentationFormat>Προβολή στην οθόνη (16:9)</PresentationFormat>
  <Paragraphs>223</Paragraphs>
  <Slides>20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20</vt:i4>
      </vt:variant>
    </vt:vector>
  </HeadingPairs>
  <TitlesOfParts>
    <vt:vector size="27" baseType="lpstr">
      <vt:lpstr>Arial</vt:lpstr>
      <vt:lpstr>Times New Roman</vt:lpstr>
      <vt:lpstr>Calibri</vt:lpstr>
      <vt:lpstr>Wingdings</vt:lpstr>
      <vt:lpstr>Neue Haas Grotesk Text Pro</vt:lpstr>
      <vt:lpstr>Θέμα του Office</vt:lpstr>
      <vt:lpstr>AccentBoxVTI</vt:lpstr>
      <vt:lpstr>Διαφάνεια 1</vt:lpstr>
      <vt:lpstr>Μετεγχειρητική Φροντίδα: </vt:lpstr>
      <vt:lpstr> Ορθογηριατρική φροντίδα:   Άξονες Μετεγχειρητικής Φροντίδας </vt:lpstr>
      <vt:lpstr>Κινητοποίηση και Επανακινητοποίηση </vt:lpstr>
      <vt:lpstr>Παράγοντες που Επηρεάζουν την Ικανότητα Κινητοποίησης</vt:lpstr>
      <vt:lpstr>Σχεδιασμός παρεμβάσεων </vt:lpstr>
      <vt:lpstr>Συμμετοχή ηλικιωμένου ασθενή με κάταγμα στη φροντίδα αποκατάστασης</vt:lpstr>
      <vt:lpstr>Αξιολόγηση Δυναμικού Κινητικότητας και Επανακινητοποίησης</vt:lpstr>
      <vt:lpstr> Περίγραμμα Αξιολόγησης Δυναμικού Κινητικότητας και Επανακινητοποίησης  </vt:lpstr>
      <vt:lpstr>Μέσα αξιολόγησης </vt:lpstr>
      <vt:lpstr> Παρεμβάσεις για την Κινητικότητα  και την Επανακινητοποίηση  </vt:lpstr>
      <vt:lpstr> Συνέπειες μη Κινητοποίησης και Επανακινητοποίησης  </vt:lpstr>
      <vt:lpstr>Σχεδιασμός νοσηλευτικής φροντίδας </vt:lpstr>
      <vt:lpstr>Σχέδιο νοσηλευτικής φροντίδας (Nursing Care Plans) </vt:lpstr>
      <vt:lpstr>Δομικά στοιχεία Σχεδίου Νοσηλευτικής Φροντίδας</vt:lpstr>
      <vt:lpstr>Η ανάπτυξη των σχεδίων φροντίδας βασίζεται: </vt:lpstr>
      <vt:lpstr>Μετεγχειρητική Φροντίδα: Νοσηλευτικές Διαγνώσεις ανά Διαγνωστική κατηγορία </vt:lpstr>
      <vt:lpstr> Μετεγχειρητική Φροντίδα: Νοσηλευτικές Διαγνώσεις ανά Διαγνωστική κατηγορία </vt:lpstr>
      <vt:lpstr>Βιβλιογραφία</vt:lpstr>
      <vt:lpstr>Σας ευχαριστώ για τη συμμετοχή σας!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Ελληνικό Δίκτυο Ευθραυστότητας (FFN Gr) www.ffngr.eu  1ος Κύκλος Σεμιναρίων (webinars)</dc:title>
  <dc:creator>Areti Nikiforou</dc:creator>
  <cp:lastModifiedBy>User</cp:lastModifiedBy>
  <cp:revision>56</cp:revision>
  <dcterms:modified xsi:type="dcterms:W3CDTF">2025-04-30T20:24:38Z</dcterms:modified>
</cp:coreProperties>
</file>