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5"/>
  </p:notesMasterIdLst>
  <p:sldIdLst>
    <p:sldId id="3667" r:id="rId2"/>
    <p:sldId id="3668" r:id="rId3"/>
    <p:sldId id="3669" r:id="rId4"/>
    <p:sldId id="3670" r:id="rId5"/>
    <p:sldId id="3671" r:id="rId6"/>
    <p:sldId id="3672" r:id="rId7"/>
    <p:sldId id="3673" r:id="rId8"/>
    <p:sldId id="3674" r:id="rId9"/>
    <p:sldId id="3675" r:id="rId10"/>
    <p:sldId id="3676" r:id="rId11"/>
    <p:sldId id="3677" r:id="rId12"/>
    <p:sldId id="3678" r:id="rId13"/>
    <p:sldId id="3679" r:id="rId14"/>
    <p:sldId id="3680" r:id="rId15"/>
    <p:sldId id="3681" r:id="rId16"/>
    <p:sldId id="3682" r:id="rId17"/>
    <p:sldId id="3683" r:id="rId18"/>
    <p:sldId id="3687" r:id="rId19"/>
    <p:sldId id="3684" r:id="rId20"/>
    <p:sldId id="3688" r:id="rId21"/>
    <p:sldId id="3689" r:id="rId22"/>
    <p:sldId id="3685" r:id="rId23"/>
    <p:sldId id="3686"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763" autoAdjust="0"/>
  </p:normalViewPr>
  <p:slideViewPr>
    <p:cSldViewPr snapToGrid="0">
      <p:cViewPr varScale="1">
        <p:scale>
          <a:sx n="100" d="100"/>
          <a:sy n="100" d="100"/>
        </p:scale>
        <p:origin x="9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64CA7-F6FB-A144-B999-04F9D8FFECB3}" type="datetimeFigureOut">
              <a:rPr lang="el-GR" smtClean="0"/>
              <a:t>29/5/2026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575F7-6EF1-A442-A947-46713FB48F1C}" type="slidenum">
              <a:rPr lang="el-GR" smtClean="0"/>
              <a:t>‹#›</a:t>
            </a:fld>
            <a:endParaRPr lang="el-GR"/>
          </a:p>
        </p:txBody>
      </p:sp>
    </p:spTree>
    <p:extLst>
      <p:ext uri="{BB962C8B-B14F-4D97-AF65-F5344CB8AC3E}">
        <p14:creationId xmlns:p14="http://schemas.microsoft.com/office/powerpoint/2010/main" val="399925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σημερινή μας παρουσίαση αφορά το ρόλο του νοσηλευτή σε όλες τις φάσεις της χειρουργικής φροντίδας, με έμφαση στον ορθοπεδικό ασθενή.</a:t>
            </a:r>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Στόχος</a:t>
            </a:r>
            <a:r>
              <a:rPr lang="en-US" dirty="0"/>
              <a:t> </a:t>
            </a:r>
            <a:r>
              <a:rPr lang="el-GR" dirty="0"/>
              <a:t>της </a:t>
            </a:r>
            <a:r>
              <a:rPr lang="el-GR" b="0" dirty="0"/>
              <a:t>διατήρησης των άσηπτων συνθηκών είναι η </a:t>
            </a:r>
            <a:r>
              <a:rPr lang="el-GR" dirty="0"/>
              <a:t>πρόληψη των λοιμώξεων, η προστασία του ασθενή και, κατά συνέπεια, η ασφάλεια της χειρουργικής διαδικασίας.</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pPr marL="0" indent="0">
              <a:buNone/>
            </a:pPr>
            <a:r>
              <a:rPr lang="el-GR" dirty="0"/>
              <a:t>Η σωστή τοποθέτηση του ασθενή είναι πολύ σημαντική για την αποφυγή πιέσεων, την πρόληψη των τραυματισμών, την προστασία νεύρων και ιστών. </a:t>
            </a:r>
            <a:r>
              <a:rPr lang="el-GR" sz="1200" dirty="0"/>
              <a:t>Η λανθασμένη θέση μπορεί να προκαλέσει σοβαρές επιπλοκές!</a:t>
            </a:r>
            <a:endParaRPr lang="el-G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παρακολούθηση των ζωτικών σημείων αποτελεί βασικό μέρος της νοσηλευτικής φροντίδας τόσο κατά τη διάρκεια όσο και μετά τη χειρουργική επέμβαση. Μέσα από τους τακτικούς ελέγχους της αρτηριακής πίεσης, των </a:t>
            </a:r>
            <a:r>
              <a:rPr lang="el-GR" dirty="0" err="1"/>
              <a:t>σφύξεων</a:t>
            </a:r>
            <a:r>
              <a:rPr lang="el-GR" dirty="0"/>
              <a:t>, του κορεσμού οξυγόνου και της αναπνοής, ο νοσηλευτής μπορεί να αξιολογεί συνεχώς τη γενική κατάσταση του ασθενή και να εντοπίζει έγκαιρα πιθανές επιπλοκές ή μεταβολές που απαιτούν άμεση αντιμετώπιση.</a:t>
            </a:r>
          </a:p>
          <a:p>
            <a:r>
              <a:rPr lang="el-GR" dirty="0"/>
              <a:t>Η αρτηριακή πίεση και οι </a:t>
            </a:r>
            <a:r>
              <a:rPr lang="el-GR" dirty="0" err="1"/>
              <a:t>σφύξεις</a:t>
            </a:r>
            <a:r>
              <a:rPr lang="el-GR" dirty="0"/>
              <a:t> παρέχουν σημαντικές πληροφορίες σχετικά με τη λειτουργία του καρδιαγγειακού συστήματος και μπορούν να δείξουν σημεία αιμορραγίας, </a:t>
            </a:r>
            <a:r>
              <a:rPr lang="el-GR" dirty="0" err="1"/>
              <a:t>υποογκαιμίας</a:t>
            </a:r>
            <a:r>
              <a:rPr lang="el-GR" dirty="0"/>
              <a:t> ή αιμοδυναμικής αστάθειας. Ο έλεγχος του κορεσμού οξυγόνου και της αναπνευστικής λειτουργίας βοηθά στην αναγνώριση αναπνευστικών δυσκολιών ή επιπλοκών που μπορεί να σχετίζονται με την αναισθησία ή τη γενική κατάσταση του ασθενή.</a:t>
            </a:r>
          </a:p>
          <a:p>
            <a:r>
              <a:rPr lang="el-GR" dirty="0"/>
              <a:t>Ο νοσηλευτής πραγματοποιεί συστηματική καταγραφή των μετρήσεων, αξιολογεί τυχόν αποκλίσεις από τα φυσιολογικά όρια και ενημερώνει άμεσα την ιατρική ομάδα όταν παρατηρηθούν ανησυχητικές αλλαγές. Η συνεχής παρακολούθηση των ζωτικών σημείων συμβάλλει ουσιαστικά στη διατήρηση της ασφάλειας του ασθενή και στην έγκαιρη πρόληψη σοβαρών επιπλοκών.</a:t>
            </a:r>
          </a:p>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Ο νοσηλευτής έχει ιδιαίτερα σημαντικό ρόλο στη σωστή οργάνωση και διαχείριση των χειρουργικών εργαλείων και υλικών κατά τη διάρκεια της επέμβασης. Πριν από την έναρξη του χειρουργείου, φροντίζει για την προετοιμασία και τον έλεγχο όλων των απαραίτητων εργαλείων, εξασφαλίζοντας ότι είναι αποστειρωμένα, λειτουργικά και άμεσα διαθέσιμα για τη χειρουργική ομάδα.</a:t>
            </a:r>
          </a:p>
          <a:p>
            <a:r>
              <a:rPr lang="el-GR" dirty="0"/>
              <a:t>Κατά τη διάρκεια της επέμβασης, ο νοσηλευτής οργανώνει τα εργαλεία και τα αναλώσιμα με τρόπο που να διευκολύνει τη διαδικασία και να εξασφαλίζει την ομαλή ροή του χειρουργείου. Παράλληλα, πραγματοποιεί συστηματική καταμέτρηση των γαζών, των εργαλείων και των υπόλοιπων αναλώσιμων υλικών τόσο πριν όσο και μετά την ολοκλήρωση της επέμβασης.</a:t>
            </a:r>
          </a:p>
          <a:p>
            <a:r>
              <a:rPr lang="el-GR" dirty="0"/>
              <a:t>Η διαδικασία αυτή είναι ιδιαίτερα σημαντική για την ασφάλεια του ασθενή, καθώς συμβάλλει στην αποφυγή σοβαρών λαθών, όπως η παραμονή ξένων σωμάτων μέσα στο χειρουργικό πεδίο. Επιπλέον, ο νοσηλευτής ελέγχει συνεχώς την επάρκεια και την </a:t>
            </a:r>
            <a:r>
              <a:rPr lang="el-GR" dirty="0" err="1"/>
              <a:t>καταλληλότητα</a:t>
            </a:r>
            <a:r>
              <a:rPr lang="el-GR" dirty="0"/>
              <a:t> των υλικών, συνεργαζόμενος στενά με τη χειρουργική ομάδα ώστε να καλύπτονται άμεσα οι ανάγκες της επέμβασης. Η σωστή διαχείριση των εργαλείων και των υλικών απαιτεί υψηλό επίπεδο οργάνωσης, προσοχής και υπευθυνότητας και αποτελεί βασικό στοιχείο της ασφαλούς χειρουργικής πρακτικής.</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Οι πρώτες ώρες μετά από μια χειρουργική επέμβαση θεωρούνται ιδιαίτερα κρίσιμες για την πορεία και την ασφάλεια του ασθενή. Κατά τη μετεγχειρητική περίοδο υπάρχει αυξημένος κίνδυνος εμφάνισης επιπλοκών, γι’ αυτό απαιτείται συνεχής και συστηματική παρακολούθηση από τον νοσηλευτή.</a:t>
            </a:r>
          </a:p>
          <a:p>
            <a:r>
              <a:rPr lang="el-GR" dirty="0"/>
              <a:t>Η μετεγχειρητική παρακολούθηση περιλαμβάνει τον τακτικό έλεγχο των ζωτικών σημείων, όπως της αρτηριακής πίεσης, των </a:t>
            </a:r>
            <a:r>
              <a:rPr lang="el-GR" dirty="0" err="1"/>
              <a:t>σφύξεων</a:t>
            </a:r>
            <a:r>
              <a:rPr lang="el-GR" dirty="0"/>
              <a:t>, της αναπνοής και του κορεσμού οξυγόνου, ώστε να εντοπίζονται έγκαιρα πιθανές διαταραχές ή επιπλοκές. Παράλληλα, αξιολογείται το επίπεδο συνείδησης του ασθενή, ιδιαίτερα μετά την αναισθησία, προκειμένου να διαπιστωθεί η ομαλή επαναφορά του και να αναγνωριστούν πιθανά νευρολογικά ή αναπνευστικά προβλήματα.</a:t>
            </a:r>
          </a:p>
          <a:p>
            <a:r>
              <a:rPr lang="el-GR" dirty="0"/>
              <a:t>Ιδιαίτερη σημασία έχει επίσης η παρακολούθηση του χειρουργικού τραύματος, με έλεγχο για αιμορραγία, οίδημα, εκροή υγρών ή σημεία λοίμωξης. Ο νοσηλευτής αξιολογεί συνεχώς την κατάσταση του τραύματος και φροντίζει για την τήρηση άσηπτων συνθηκών κατά την αλλαγή των επιδέσμων και τη φροντίδα της περιοχής.</a:t>
            </a:r>
          </a:p>
          <a:p>
            <a:r>
              <a:rPr lang="el-GR" dirty="0"/>
              <a:t>Η έγκαιρη αναγνώριση πιθανών επιπλοκών και η άμεση παρέμβαση συμβάλλουν σημαντικά στην ασφαλή ανάρρωση και στη βελτίωση της συνολικής πορείας του ορθοπεδικού ασθενή.</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αντιμετώπιση του μετεγχειρητικού πόνου αποτελεί βασικό και ιδιαίτερα σημαντικό μέρος της νοσηλευτικής φροντίδας στον ορθοπεδικό ασθενή. Ο πόνος μετά από μια ορθοπεδική επέμβαση μπορεί να είναι έντονος και να επηρεάζει σημαντικά τόσο τη σωματική όσο και την ψυχολογική κατάσταση του ασθενή, περιορίζοντας την κινητικότητα και καθυστερώντας την αποκατάσταση.</a:t>
            </a:r>
          </a:p>
          <a:p>
            <a:r>
              <a:rPr lang="el-GR" dirty="0"/>
              <a:t>Η διαχείριση του πόνου ξεκινά με την αρχική αξιολόγηση της έντασής του, χρησιμοποιώντας κατάλληλες κλίμακες εκτίμησης πόνου και λαμβάνοντας υπόψη τις ανάγκες και τις ιδιαιτερότητες κάθε ασθενή. Ο νοσηλευτής παρακολουθεί συστηματικά τα επίπεδα του πόνου και ενημερώνει την ιατρική ομάδα ώστε να επιλεγεί η κατάλληλη αναλγητική αγωγή.</a:t>
            </a:r>
          </a:p>
          <a:p>
            <a:r>
              <a:rPr lang="el-GR" dirty="0"/>
              <a:t>Παράλληλα, είναι απαραίτητη η συνεχής παρακολούθηση της αποτελεσματικότητας της θεραπείας, καθώς και η αξιολόγηση πιθανών ανεπιθύμητων ενεργειών από τα αναλγητικά φάρμακα. Η σωστή και εξατομικευμένη αναλγησία συμβάλλει σημαντικά στη βελτίωση της άνεσης του ασθενή, στη μείωση του άγχους και στην καλύτερη συνεργασία του με την ομάδα αποκατάστασης.</a:t>
            </a:r>
          </a:p>
          <a:p>
            <a:r>
              <a:rPr lang="el-GR" dirty="0"/>
              <a:t>Επιπλέον, η αποτελεσματική αντιμετώπιση του πόνου βοηθά ουσιαστικά στην πρώιμη κινητοποίηση του ασθενή, μειώνοντας τον κίνδυνο επιπλοκών όπως οι θρομβώσεις, οι κατακλίσεις και η μυϊκή ατροφία. Για τον λόγο αυτό, η σωστή αναλγητική φροντίδα αποτελεί καθοριστικό παράγοντα για την ταχύτερη και ασφαλέστερη ανάρρωση του ορθοπεδικού ασθενή.</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Ο ορθοπεδικός ασθενής εμφανίζει αυξημένο κίνδυνο επιπλοκών λόγω ακινητοποίησης, τραυματισμού ιστών και χειρουργικών παρεμβάσεων.</a:t>
            </a:r>
          </a:p>
          <a:p>
            <a:r>
              <a:rPr lang="el-GR" dirty="0"/>
              <a:t>Ιδιαίτερη σημασία έχουν: τα </a:t>
            </a:r>
            <a:r>
              <a:rPr lang="el-GR" dirty="0" err="1"/>
              <a:t>θρομβοεμβολικά</a:t>
            </a:r>
            <a:r>
              <a:rPr lang="el-GR" dirty="0"/>
              <a:t> επεισόδια, ιδιαίτερα μετά από επεμβάσεις ισχίου και γόνατος, οι λοιμώξεις χειρουργικού πεδίου ή πρόθεσης, το σύνδρομο διαμερίσματος, που αποτελεί επείγουσα κατάσταση, καθώς και η μυϊκή ατροφία και η δυσκαμψία λόγω παρατεταμένης ακινησίας. Ο νοσηλευτής παίζει καθοριστικό ρόλο στην πρόληψη και στην έγκαιρη αναγνώριση αυτών των επιπλοκών μέσω συστηματικής παρακολούθησης και πρώιμης κινητοποίησης.</a:t>
            </a:r>
          </a:p>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πρώιμη κινητοποίηση έχει καθοριστική σημασία στον ορθοπεδικό ασθενή. Η παρατεταμένη ακινησία αυξάνει τον κίνδυνο θρομβώσεων, κατακλίσεων, αναπνευστικών προβλημάτων και μυϊκής ατροφίας. Ο νοσηλευτής ενθαρρύνει τον ασθενή να κινητοποιηθεί όσο το δυνατόν νωρίτερα, πάντα σύμφωνα με τις ιατρικές οδηγίες και τις δυνατότητές του. Παράλληλα, φροντίζει για την ασφαλή μετακίνηση και την πρόληψη πτώσεων.</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σωστή ακινητοποίηση αποτελεί βασικό μέρος της θεραπείας στον ορθοπεδικό ασθενή. Λανθασμένη εφαρμογή γύψου ή νάρθηκα μπορεί να προκαλέσει σοβαρές επιπλοκές, όπως πίεση νεύρων ή διαταραχές κυκλοφορίας.</a:t>
            </a:r>
          </a:p>
          <a:p>
            <a:r>
              <a:rPr lang="el-GR" dirty="0"/>
              <a:t>Ο νοσηλευτής παρακολουθεί συνεχώς την κατάσταση του ασθενή και ελέγχει για σημεία επιδείνωσης.</a:t>
            </a:r>
          </a:p>
          <a:p>
            <a:endParaRPr lang="el-GR" dirty="0"/>
          </a:p>
        </p:txBody>
      </p:sp>
      <p:sp>
        <p:nvSpPr>
          <p:cNvPr id="4" name="Θέση αριθμού διαφάνειας 3"/>
          <p:cNvSpPr>
            <a:spLocks noGrp="1"/>
          </p:cNvSpPr>
          <p:nvPr>
            <p:ph type="sldNum" sz="quarter" idx="5"/>
          </p:nvPr>
        </p:nvSpPr>
        <p:spPr/>
        <p:txBody>
          <a:bodyPr/>
          <a:lstStyle/>
          <a:p>
            <a:fld id="{0B1575F7-6EF1-A442-A947-46713FB48F1C}" type="slidenum">
              <a:rPr lang="el-GR" smtClean="0"/>
              <a:t>18</a:t>
            </a:fld>
            <a:endParaRPr lang="el-GR"/>
          </a:p>
        </p:txBody>
      </p:sp>
    </p:spTree>
    <p:extLst>
      <p:ext uri="{BB962C8B-B14F-4D97-AF65-F5344CB8AC3E}">
        <p14:creationId xmlns:p14="http://schemas.microsoft.com/office/powerpoint/2010/main" val="424795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a:t>
            </a:r>
            <a:r>
              <a:rPr lang="el-GR" dirty="0" err="1"/>
              <a:t>νευροαγγειακή</a:t>
            </a:r>
            <a:r>
              <a:rPr lang="el-GR" dirty="0"/>
              <a:t> εκτίμηση πραγματοποιείται συχνά μετά από κατάγματα, χειρουργεία ή εφαρμογή γύψου. Ο νοσηλευτής πρέπει να αναγνωρίζει έγκαιρα σημεία όπως ωχρότητα, ψυχρό άκρο, έντονο πόνο, αιμωδίες ή απώλεια αισθητικότητας. Η έγκαιρη παρέμβαση μπορεί να αποτρέψει μόνιμες βλάβες.</a:t>
            </a:r>
          </a:p>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φροντίδα δεν περιορίζεται</a:t>
            </a:r>
            <a:r>
              <a:rPr lang="en-US" dirty="0"/>
              <a:t> </a:t>
            </a:r>
            <a:r>
              <a:rPr lang="el-GR" dirty="0"/>
              <a:t>μόνο στο χειρουργείο</a:t>
            </a:r>
            <a:r>
              <a:rPr lang="en-US" dirty="0"/>
              <a:t>,</a:t>
            </a:r>
            <a:r>
              <a:rPr lang="el-GR" dirty="0"/>
              <a:t> αλλά αποτελεί συνεχή διαδικασία. </a:t>
            </a:r>
            <a:r>
              <a:rPr lang="en-US" dirty="0"/>
              <a:t>A</a:t>
            </a:r>
            <a:r>
              <a:rPr lang="el-GR" dirty="0" err="1"/>
              <a:t>ποτελεί</a:t>
            </a:r>
            <a:r>
              <a:rPr lang="el-GR" dirty="0"/>
              <a:t> βασικό κομμάτι της θεραπευτικής πορείας του ορθοπεδικού ασθενή. Ο νοσηλευτής συμμετέχει ενεργά πριν, κατά τη διάρκεια και μετά το χειρουργείο, συμβάλλοντας στην ασφάλεια, την πρόληψη επιπλοκών και την αποκατάσταση.</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σύνδρομο διαμερίσματος αποτελεί μία από τις σοβαρότερες και πιο επείγουσες επιπλοκές στην ορθοπεδική. Προκαλείται από αυξημένη πίεση μέσα στους μυϊκούς χώρους του άκρου, γεγονός που οδηγεί σε διαταραχή της αιμάτωσης και μειωμένη παροχή οξυγόνου στους ιστούς. Εάν δεν αντιμετωπιστεί άμεσα, μπορεί να προκαλέσει σοβαρές και μη αναστρέψιμες βλάβες στους μύες, στα νεύρα και στα αγγεία.</a:t>
            </a:r>
          </a:p>
          <a:p>
            <a:r>
              <a:rPr lang="el-GR" dirty="0"/>
              <a:t>Ο νοσηλευτής διαδραματίζει καθοριστικό ρόλο στην έγκαιρη αναγνώριση της επιπλοκής, καθώς βρίσκεται σε συνεχή επαφή με τον ασθενή και παρακολουθεί συστηματικά την κατάσταση του πάσχοντος άκρου. Ιδιαίτερη προσοχή δίνεται σε συμπτώματα όπως ο έντονος και δυσανάλογος πόνος, το οίδημα, η αυξημένη τάση των μυών, η μειωμένη αισθητικότητα, οι αιμωδίες, η αδυναμία κίνησης και η ελάττωση ή απουσία </a:t>
            </a:r>
            <a:r>
              <a:rPr lang="el-GR" dirty="0" err="1"/>
              <a:t>σφύξεων</a:t>
            </a:r>
            <a:r>
              <a:rPr lang="el-GR" dirty="0"/>
              <a:t>.</a:t>
            </a:r>
          </a:p>
          <a:p>
            <a:r>
              <a:rPr lang="el-GR" dirty="0"/>
              <a:t>Η άμεση αναγνώριση των συμπτωμάτων και η ταχεία ενημέρωση της ιατρικής ομάδας είναι ζωτικής σημασίας, καθώς ακόμη και μικρή καθυστέρηση στη διάγνωση και στην αντιμετώπιση μπορεί να οδηγήσει σε μόνιμη νευρολογική βλάβη, νέκρωση ιστών ή ακόμη και απώλεια του άκρου.</a:t>
            </a:r>
          </a:p>
          <a:p>
            <a:r>
              <a:rPr lang="el-GR" dirty="0"/>
              <a:t>Για τον λόγο αυτό, η συνεχής </a:t>
            </a:r>
            <a:r>
              <a:rPr lang="el-GR" dirty="0" err="1"/>
              <a:t>νευροαγγειακή</a:t>
            </a:r>
            <a:r>
              <a:rPr lang="el-GR" dirty="0"/>
              <a:t> παρακολούθηση και η σωστή εκτίμηση του ασθενή αποτελούν βασικές νοσηλευτικές ευθύνες στην </a:t>
            </a:r>
            <a:r>
              <a:rPr lang="el-GR" dirty="0" err="1"/>
              <a:t>περιεγχειρητική</a:t>
            </a:r>
            <a:r>
              <a:rPr lang="el-GR" dirty="0"/>
              <a:t> φροντίδα του ορθοπεδικού ασθενή.</a:t>
            </a:r>
          </a:p>
          <a:p>
            <a:endParaRPr lang="el-GR" dirty="0"/>
          </a:p>
        </p:txBody>
      </p:sp>
      <p:sp>
        <p:nvSpPr>
          <p:cNvPr id="4" name="Θέση αριθμού διαφάνειας 3"/>
          <p:cNvSpPr>
            <a:spLocks noGrp="1"/>
          </p:cNvSpPr>
          <p:nvPr>
            <p:ph type="sldNum" sz="quarter" idx="5"/>
          </p:nvPr>
        </p:nvSpPr>
        <p:spPr/>
        <p:txBody>
          <a:bodyPr/>
          <a:lstStyle/>
          <a:p>
            <a:fld id="{0B1575F7-6EF1-A442-A947-46713FB48F1C}" type="slidenum">
              <a:rPr lang="el-GR" smtClean="0"/>
              <a:t>20</a:t>
            </a:fld>
            <a:endParaRPr lang="el-GR"/>
          </a:p>
        </p:txBody>
      </p:sp>
    </p:spTree>
    <p:extLst>
      <p:ext uri="{BB962C8B-B14F-4D97-AF65-F5344CB8AC3E}">
        <p14:creationId xmlns:p14="http://schemas.microsoft.com/office/powerpoint/2010/main" val="324282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 κατακλείδι, η επιστημονική γνώση, η κλινική εμπειρία και η ανθρωποκεντρική προσέγγιση αποτελούν βασικά στοιχεία της νοσηλευτικής φροντίδας. Η </a:t>
            </a:r>
            <a:r>
              <a:rPr lang="el-GR" dirty="0" err="1"/>
              <a:t>περιεγχειρητική</a:t>
            </a:r>
            <a:r>
              <a:rPr lang="el-GR" dirty="0"/>
              <a:t> φροντίδα απαιτεί συνεργασία, συνεχή παρακολούθηση και υψηλό επίπεδο επαγγελματισμού.</a:t>
            </a:r>
          </a:p>
          <a:p>
            <a:r>
              <a:rPr lang="el-GR" dirty="0"/>
              <a:t>Ο νοσηλευτής αποτελεί βασικό πυλώνα της θεραπευτικής διαδικασίας και συμβάλλει ουσιαστικά στην ταχεία και ασφαλή ανάρρωση του ορθοπεδικού ασθενή.</a:t>
            </a:r>
          </a:p>
          <a:p>
            <a:endParaRPr lang="el-GR" dirty="0"/>
          </a:p>
        </p:txBody>
      </p:sp>
      <p:sp>
        <p:nvSpPr>
          <p:cNvPr id="4" name="Θέση αριθμού διαφάνειας 3"/>
          <p:cNvSpPr>
            <a:spLocks noGrp="1"/>
          </p:cNvSpPr>
          <p:nvPr>
            <p:ph type="sldNum" sz="quarter" idx="5"/>
          </p:nvPr>
        </p:nvSpPr>
        <p:spPr/>
        <p:txBody>
          <a:bodyPr/>
          <a:lstStyle/>
          <a:p>
            <a:fld id="{0B1575F7-6EF1-A442-A947-46713FB48F1C}" type="slidenum">
              <a:rPr lang="el-GR" smtClean="0"/>
              <a:t>21</a:t>
            </a:fld>
            <a:endParaRPr lang="el-GR"/>
          </a:p>
        </p:txBody>
      </p:sp>
    </p:spTree>
    <p:extLst>
      <p:ext uri="{BB962C8B-B14F-4D97-AF65-F5344CB8AC3E}">
        <p14:creationId xmlns:p14="http://schemas.microsoft.com/office/powerpoint/2010/main" val="297479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a:t>
            </a:r>
            <a:r>
              <a:rPr lang="el-GR" dirty="0" err="1"/>
              <a:t>περιεγχειρητική</a:t>
            </a:r>
            <a:r>
              <a:rPr lang="el-GR" dirty="0"/>
              <a:t> φροντίδα αποτελεί μια ολοκληρωμένη και συνεχόμενη διαδικασία φροντίδας του ασθενή, η οποία ξεκινά πριν από τη χειρουργική επέμβαση, συνεχίζεται κατά τη διάρκειά της και ολοκληρώνεται στη μετεγχειρητική περίοδο. Περιλαμβάνει την </a:t>
            </a:r>
            <a:r>
              <a:rPr lang="el-GR" dirty="0" err="1"/>
              <a:t>προεγχειρητική</a:t>
            </a:r>
            <a:r>
              <a:rPr lang="el-GR" dirty="0"/>
              <a:t> προετοιμασία, τη </a:t>
            </a:r>
            <a:r>
              <a:rPr lang="el-GR" dirty="0" err="1"/>
              <a:t>διεγχειρητική</a:t>
            </a:r>
            <a:r>
              <a:rPr lang="el-GR" dirty="0"/>
              <a:t> υποστήριξη και τη μετεγχειρητική παρακολούθηση, με στόχο τη συνολική υποστήριξη και ασφάλεια του ασθενή σε κάθε στάδιο της θεραπευτικής του πορείας.</a:t>
            </a:r>
          </a:p>
          <a:p>
            <a:r>
              <a:rPr lang="el-GR" dirty="0"/>
              <a:t>Κατά την </a:t>
            </a:r>
            <a:r>
              <a:rPr lang="el-GR" dirty="0" err="1"/>
              <a:t>προεγχειρητική</a:t>
            </a:r>
            <a:r>
              <a:rPr lang="el-GR" dirty="0"/>
              <a:t> φάση πραγματοποιείται η αξιολόγηση και προετοιμασία του ασθενή, τόσο σε σωματικό όσο και σε ψυχολογικό επίπεδο. Στη </a:t>
            </a:r>
            <a:r>
              <a:rPr lang="el-GR" dirty="0" err="1"/>
              <a:t>διεγχειρητική</a:t>
            </a:r>
            <a:r>
              <a:rPr lang="el-GR" dirty="0"/>
              <a:t> φάση, ο νοσηλευτής συμμετέχει ενεργά στη χειρουργική ομάδα, διασφαλίζοντας την τήρηση άσηπτων συνθηκών και την ομαλή διεξαγωγή της επέμβασης. Τέλος, στη μετεγχειρητική περίοδο, η φροντίδα επικεντρώνεται στην παρακολούθηση της ανάρρωσης, στη διαχείριση του πόνου, στην πρόληψη επιπλοκών και στην αποκατάσταση του ασθενή.</a:t>
            </a:r>
          </a:p>
          <a:p>
            <a:r>
              <a:rPr lang="el-GR" dirty="0"/>
              <a:t>Κύριος στόχος της </a:t>
            </a:r>
            <a:r>
              <a:rPr lang="el-GR" dirty="0" err="1"/>
              <a:t>περιεγχειρητικής</a:t>
            </a:r>
            <a:r>
              <a:rPr lang="el-GR" dirty="0"/>
              <a:t> φροντίδας είναι πάνω απ’ όλα η ασφάλεια του ασθενή, η μείωση των πιθανών επιπλοκών και η ταχύτερη και αποτελεσματικότερη ανάρρωση. Η σωστή οργάνωση, η συνεχής παρακολούθηση και η συνεργασία όλων των επαγγελματιών υγείας συμβάλλουν ουσιαστικά στη βελτίωση της ποιότητας φροντίδας και της συνολικής έκβασης της θεραπείας.</a:t>
            </a:r>
          </a:p>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Ο νοσηλευτής διαδραματίζει πολυδιάστατο και ιδιαίτερα σημαντικό ρόλο σε όλα τα στάδια της </a:t>
            </a:r>
            <a:r>
              <a:rPr lang="el-GR" dirty="0" err="1"/>
              <a:t>περιεγχειρητικής</a:t>
            </a:r>
            <a:r>
              <a:rPr lang="el-GR" dirty="0"/>
              <a:t> φροντίδας του ορθοπεδικού ασθενή. Αποτελεί βασικό μέλος της θεραπευτικής ομάδας και βρίσκεται σε συνεχή και άμεση επαφή με τον ασθενή, συμβάλλοντας τόσο στην κλινική παρακολούθηση όσο και στην ψυχολογική του υποστήριξη.</a:t>
            </a:r>
          </a:p>
          <a:p>
            <a:r>
              <a:rPr lang="el-GR" dirty="0"/>
              <a:t>Αρχικά, ο νοσηλευτής αξιολογεί συστηματικά την κατάσταση του ασθενή, συλλέγοντας πληροφορίες σχετικά με το ιατρικό ιστορικό, τη γενική κατάσταση υγείας, τα ζωτικά σημεία και τις ιδιαίτερες ανάγκες του. Η διαδικασία αυτή βοηθά στον έγκαιρο εντοπισμό πιθανών κινδύνων και στην καλύτερη οργάνωση της νοσηλευτικής φροντίδας.</a:t>
            </a:r>
          </a:p>
          <a:p>
            <a:r>
              <a:rPr lang="el-GR" dirty="0"/>
              <a:t>Παράλληλα, παρέχει ψυχολογική υποστήριξη, ενημερώνει τον ασθενή και συμβάλλει στη μείωση του άγχους και της ανασφάλειας που συχνά συνοδεύουν μια χειρουργική επέμβαση. Η σωστή επικοινωνία και η δημιουργία σχέσης εμπιστοσύνης αποτελούν βασικά στοιχεία της θεραπευτικής διαδικασίας.</a:t>
            </a:r>
          </a:p>
          <a:p>
            <a:r>
              <a:rPr lang="el-GR" dirty="0"/>
              <a:t>Κατά τη διάρκεια της επέμβασης, ο νοσηλευτής εξασφαλίζει τη διατήρηση άσηπτων συνθηκών μέσα στο χειρουργικό περιβάλλον, συμβάλλοντας ουσιαστικά στην πρόληψη λοιμώξεων και επιπλοκών. Επιπλέον, παρακολουθεί συστηματικά τα ζωτικά σημεία του ασθενή και συνεργάζεται στενά με τον χειρουργό και την αναισθησιολογική ομάδα.</a:t>
            </a:r>
          </a:p>
          <a:p>
            <a:r>
              <a:rPr lang="el-GR" dirty="0"/>
              <a:t>Μετά την επέμβαση, συμμετέχει ενεργά στη διαδικασία αποκατάστασης, φροντίζοντας για τη σωστή παρακολούθηση του ασθενή, τη διαχείριση του πόνου, την πρόληψη επιπλοκών και την ενθάρρυνση της πρώιμης κινητοποίησης. Μέσα από όλες αυτές τις παρεμβάσεις, ο νοσηλευτής συμβάλλει ουσιαστικά στην ασφαλή ανάρρωση και στη βελτίωση της ποιότητας ζωής του ασθενή.</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σωστή και ολοκληρωμένη εκτίμηση του ασθενή αποτελεί θεμελιώδες στάδιο της </a:t>
            </a:r>
            <a:r>
              <a:rPr lang="el-GR" dirty="0" err="1"/>
              <a:t>προεγχειρητικής</a:t>
            </a:r>
            <a:r>
              <a:rPr lang="el-GR" dirty="0"/>
              <a:t> νοσηλευτικής φροντίδας και συμβάλλει ουσιαστικά στην ασφαλή διεξαγωγή της χειρουργικής επέμβασης. Μέσα από τη συστηματική συλλογή πληροφοριών σχετικά με το ιατρικό ιστορικό, τις αλλεργίες, τη φαρμακευτική αγωγή, τα ζωτικά σημεία και τη γενική κατάσταση υγείας του ασθενή, ο νοσηλευτής μπορεί να εντοπίσει πιθανούς παράγοντες κινδύνου και να συμβάλει στην πρόληψη επιπλοκών. </a:t>
            </a:r>
          </a:p>
          <a:p>
            <a:r>
              <a:rPr lang="el-GR" dirty="0"/>
              <a:t>Η προσεκτική αξιολόγηση βοηθά στην έγκαιρη αναγνώριση προβλημάτων που ενδέχεται να επηρεάσουν την πορεία της επέμβασης ή της μετεγχειρητικής αποκατάστασης, όπως καρδιολογικά ή αναπνευστικά νοσήματα, σακχαρώδης διαβήτης, διαταραχές πηκτικότητας ή προηγούμενες αλλεργικές αντιδράσεις.</a:t>
            </a:r>
          </a:p>
          <a:p>
            <a:r>
              <a:rPr lang="el-GR" dirty="0"/>
              <a:t>Επιπροσθέτως, η εκτίμηση επιτρέπει την εξατομίκευση της νοσηλευτικής φροντίδας, καθώς κάθε ασθενής παρουσιάζει διαφορετικές ανάγκες, δυνατότητες και ιδιαιτερότητες. Με αυτόν τον τρόπο, η θεραπευτική προσέγγιση προσαρμόζεται κατάλληλα, με στόχο τη βελτίωση της ασφάλειας, της ποιότητας φροντίδας και της συνολικής έκβασης της υγείας του ασθενή.</a:t>
            </a:r>
          </a:p>
          <a:p>
            <a:br>
              <a:rPr lang="el-GR" dirty="0"/>
            </a:br>
            <a:endParaRPr lang="el-G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αποτελεσματική επικοινωνία μεταξύ νοσηλευτή και ασθενή αποτελεί ιδιαίτερα σημαντικό στοιχείο της </a:t>
            </a:r>
            <a:r>
              <a:rPr lang="el-GR" dirty="0" err="1"/>
              <a:t>προεγχειρητικής</a:t>
            </a:r>
            <a:r>
              <a:rPr lang="el-GR" dirty="0"/>
              <a:t> φροντίδας. Πολλοί ασθενείς βιώνουν έντονο άγχος, φόβο ή αβεβαιότητα πριν από μια χειρουργική επέμβαση, ιδιαίτερα όταν πρόκειται για ορθοπεδικά χειρουργεία που συχνά συνδέονται με πόνο, μειωμένη κινητικότητα και μακρά περίοδο αποκατάστασης. Ο νοσηλευτής έχει καθοριστικό ρόλο στην ψυχολογική υποστήριξη του ασθενή, καθώς βρίσκεται σε άμεση επαφή μαζί του και μπορεί να αναγνωρίσει τις ανησυχίες και τις ανάγκες του. Μέσα από τη σωστή ενημέρωση σχετικά με τη διαδικασία της επέμβασης, την πορεία της νοσηλείας και τη μετεγχειρητική αποκατάσταση, βοηθά τον ασθενή να αισθανθεί μεγαλύτερη ασφάλεια και εμπιστοσύνη. Παράλληλα, ο νοσηλευτής οφείλει να ενθαρρύνει τον ασθενή να εκφράζει τις απορίες και τους φόβους του, απαντώντας με σαφήνεια, ειλικρίνεια και επαγγελματισμό. Η ενεργητική ακρόαση, η </a:t>
            </a:r>
            <a:r>
              <a:rPr lang="el-GR" dirty="0" err="1"/>
              <a:t>ενσυναίσθηση</a:t>
            </a:r>
            <a:r>
              <a:rPr lang="el-GR" dirty="0"/>
              <a:t> και η υποστηρικτική στάση συμβάλλουν ουσιαστικά στη μείωση του </a:t>
            </a:r>
            <a:r>
              <a:rPr lang="el-GR" dirty="0" err="1"/>
              <a:t>προεγχειρητικού</a:t>
            </a:r>
            <a:r>
              <a:rPr lang="el-GR" dirty="0"/>
              <a:t> άγχους και στη δημιουργία μιας θετικής θεραπευτικής σχέσης.</a:t>
            </a:r>
          </a:p>
          <a:p>
            <a:r>
              <a:rPr lang="el-GR" dirty="0"/>
              <a:t>Η σωστή επικοινωνία ενισχύει τη συνεργασία μεταξύ ασθενή και νοσηλευτή, βελτιώνει τη συμμόρφωση του ασθενή στις οδηγίες και συμβάλλει συνολικά στην καλύτερη πορεία της θεραπείας και της ανάρρωσης.</a:t>
            </a:r>
          </a:p>
          <a:p>
            <a:endParaRPr lang="en-US" dirty="0">
              <a:effectLst/>
            </a:endParaRP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σωματική προετοιμασία του ασθενή πριν από τη χειρουργική επέμβαση αποτελεί βασικό στάδιο της </a:t>
            </a:r>
            <a:r>
              <a:rPr lang="el-GR" dirty="0" err="1"/>
              <a:t>προεγχειρητικής</a:t>
            </a:r>
            <a:r>
              <a:rPr lang="el-GR" dirty="0"/>
              <a:t> φροντίδας και συμβάλλει σημαντικά στην ασφάλεια και στην επιτυχή έκβαση της επέμβασης. Περιλαμβάνει μια σειρά από οργανωμένες νοσηλευτικές παρεμβάσεις που έχουν στόχο τη μείωση των κινδύνων κατά τη διάρκεια αλλά και μετά το χειρουργείο. Αρχικά, ιδιαίτερη σημασία έχει η τήρηση της </a:t>
            </a:r>
            <a:r>
              <a:rPr lang="el-GR" dirty="0" err="1"/>
              <a:t>προεγχειρητικής</a:t>
            </a:r>
            <a:r>
              <a:rPr lang="el-GR" dirty="0"/>
              <a:t> νηστείας, η οποία εφαρμόζεται για την αποφυγή </a:t>
            </a:r>
            <a:r>
              <a:rPr lang="el-GR" dirty="0" err="1"/>
              <a:t>εισρόφησης</a:t>
            </a:r>
            <a:r>
              <a:rPr lang="el-GR" dirty="0"/>
              <a:t> γαστρικού περιεχομένου κατά την αναισθησία. Ο νοσηλευτής ενημερώνει τον ασθενή σχετικά με τον χρόνο διακοπής λήψης τροφής και υγρών και φροντίζει για τη σωστή εφαρμογή των οδηγιών.</a:t>
            </a:r>
          </a:p>
          <a:p>
            <a:r>
              <a:rPr lang="el-GR" dirty="0"/>
              <a:t>Παράλληλα, η υγιεινή του σώματος και η σωστή προετοιμασία του χειρουργικού πεδίου αποτελούν απαραίτητα μέτρα πρόληψης λοιμώξεων. Ο καθαρισμός της περιοχής και η εφαρμογή αντισηπτικών συμβάλλουν στη μείωση του μικροβιακού φορτίου και στην προστασία του ασθενή από μετεγχειρητικές επιπλοκές. Επιπλέον, στο πλαίσιο της </a:t>
            </a:r>
            <a:r>
              <a:rPr lang="el-GR" dirty="0" err="1"/>
              <a:t>προεγχειρητικής</a:t>
            </a:r>
            <a:r>
              <a:rPr lang="el-GR" dirty="0"/>
              <a:t> προετοιμασίας χορηγείται η απαραίτητη φαρμακευτική αγωγή, σύμφωνα με τις ιατρικές οδηγίες. Αυτή μπορεί να περιλαμβάνει αντιβιοτική προφύλαξη, αγωγή για το άγχος ή άλλα φάρμακα που κρίνονται απαραίτητα ανάλογα με την κατάσταση του ασθενή και το είδος της επέμβασης.</a:t>
            </a:r>
          </a:p>
          <a:p>
            <a:r>
              <a:rPr lang="el-GR" dirty="0"/>
              <a:t>Η σωστή και ολοκληρωμένη σωματική προετοιμασία μειώνει σημαντικά τον κίνδυνο λοιμώξεων, επιπλοκών και ανεπιθύμητων συμβάντων, συμβάλλοντας στην ασφαλέστερη διεξαγωγή της χειρουργικής επέμβασης και στην ταχύτερη ανάρρωση του ασθενή.</a:t>
            </a:r>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Η ενημερωμένη συγκατάθεση αποτελεί απαραίτητη προϋπόθεση πριν από κάθε χειρουργική επέμβαση και σχετίζεται άμεσα με τον σεβασμό της αυτονομίας και των δικαιωμάτων του ασθενή. Ο ασθενής πρέπει να έχει ενημερωθεί πλήρως σχετικά με τη φύση της επέμβασης, τη διαδικασία που θα ακολουθηθεί, τα πιθανά οφέλη, αλλά και τους ενδεχόμενους κινδύνους ή επιπλοκές που μπορεί να παρουσιαστούν.</a:t>
            </a:r>
            <a:r>
              <a:rPr lang="en-US" dirty="0"/>
              <a:t> </a:t>
            </a:r>
            <a:r>
              <a:rPr lang="el-GR" dirty="0"/>
              <a:t>Ο νοσηλευτής διαδραματίζει ιδιαίτερα σημαντικό ρόλο σε αυτή τη διαδικασία, καθώς βρίσκεται σε άμεση επικοινωνία με τον ασθενή και συχνά λειτουργεί ως συνδετικός κρίκος μεταξύ του ασθενή και της υπόλοιπης ιατρικής ομάδας. Μέσα από τη σωστή ενημέρωση, τη συζήτηση και την υποστήριξη, βοηθά τον ασθενή να κατανοήσει καλύτερα τη διαδικασία και να αισθανθεί μεγαλύτερη ασφάλεια και εμπιστοσύνη.</a:t>
            </a:r>
            <a:r>
              <a:rPr lang="en-US" dirty="0"/>
              <a:t> </a:t>
            </a:r>
            <a:r>
              <a:rPr lang="el-GR" dirty="0"/>
              <a:t>Παράλληλα, ο νοσηλευτής επιβεβαιώνει ότι ο ασθενής έχει κατανοήσει τις πληροφορίες που του έχουν δοθεί και ότι η συγκατάθεση παρέχεται ελεύθερα και χωρίς πίεση. Η διαδικασία αυτή έχει όχι μόνο ηθική και θεραπευτική σημασία, αλλά και σημαντική νομική διάσταση, καθώς διασφαλίζει την ορθή τήρηση των ιατρικών και νοσηλευτικών πρωτοκόλλων.</a:t>
            </a:r>
          </a:p>
          <a:p>
            <a:endParaRPr lang="el-GR" sz="1200" kern="0" dirty="0">
              <a:solidFill>
                <a:srgbClr val="002060"/>
              </a:solidFill>
              <a:latin typeface="Aptos" panose="020B0004020202020204" pitchFamily="34" charset="0"/>
              <a:ea typeface="Roboto Regular"/>
            </a:endParaRPr>
          </a:p>
          <a:p>
            <a:pPr marL="0" indent="0" algn="l">
              <a:buNone/>
            </a:pPr>
            <a:endParaRPr lang="el-G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l-GR"/>
          </a:p>
        </p:txBody>
      </p:sp>
      <p:sp>
        <p:nvSpPr>
          <p:cNvPr id="3" name="Notes Placeholder 2"/>
          <p:cNvSpPr>
            <a:spLocks noGrp="1"/>
          </p:cNvSpPr>
          <p:nvPr>
            <p:ph type="body" sz="quarter" idx="3"/>
          </p:nvPr>
        </p:nvSpPr>
        <p:spPr/>
        <p:txBody>
          <a:bodyPr/>
          <a:lstStyle/>
          <a:p>
            <a:r>
              <a:rPr lang="el-GR" dirty="0"/>
              <a:t>Κατά τη διάρκεια της επέμβασης, ο νοσηλευτής αποτελεί βασικό μέλος της χειρουργικής ομάδας και έχει ιδιαίτερα σημαντικές ευθύνες. Αρχικά, φροντίζει για την προετοιμασία της χειρουργικής αίθουσας και των απαραίτητων εργαλείων και υλικών πριν την έναρξη της επέμβασης. Ελέγχει ότι όλα τα εργαλεία είναι αποστειρωμένα και διαθέσιμα, ώστε να εξασφαλιστεί η ομαλή ροή της διαδικασίας. </a:t>
            </a:r>
          </a:p>
          <a:p>
            <a:r>
              <a:rPr lang="el-GR" dirty="0"/>
              <a:t>Παράλληλα, διατηρεί συνεχώς άσηπτες συνθήκες μέσα στο χειρουργείο, συμβάλλοντας σημαντικά στην πρόληψη μετεγχειρητικών λοιμώξεων. Η σωστή εφαρμογή των κανόνων αποστείρωσης αποτελεί βασική ευθύνη του νοσηλευτή. Επιπλέον, συνεργάζεται στενά με τον χειρουργό και την αναισθησιολογική ομάδα, παρέχοντας άμεσα τα απαραίτητα εργαλεία και παρακολουθώντας τις ανάγκες της επέμβασης σε πραγματικό χρόνο. Σημαντικό μέρος του ρόλου του είναι και η σωστή τοποθέτηση του ασθενή στο χειρουργικό τραπέζι, ώστε να αποφευχθούν τραυματισμοί, πιέσεις σε νεύρα, κατακλίσεις ή κυκλοφορικές διαταραχές. Ο νοσηλευτής συμμετέχει επίσης:</a:t>
            </a:r>
          </a:p>
          <a:p>
            <a:r>
              <a:rPr lang="el-GR" dirty="0"/>
              <a:t>στην καταμέτρηση εργαλείων και γαζών πριν και μετά την επέμβαση, </a:t>
            </a:r>
          </a:p>
          <a:p>
            <a:r>
              <a:rPr lang="el-GR" dirty="0"/>
              <a:t>στην παρακολούθηση της κατάστασης του ασθενή, </a:t>
            </a:r>
          </a:p>
          <a:p>
            <a:r>
              <a:rPr lang="el-GR" dirty="0"/>
              <a:t>και στη διατήρηση της συνολικής ασφάλειας μέσα στο χειρουργικό περιβάλλον. </a:t>
            </a:r>
          </a:p>
          <a:p>
            <a:r>
              <a:rPr lang="el-GR" dirty="0"/>
              <a:t>Η αποτελεσματική επικοινωνία και η σωστή συνεργασία μεταξύ όλων των επαγγελματιών υγείας είναι απαραίτητες για την επιτυχή έκβαση της χειρουργικής επέμβασης.</a:t>
            </a:r>
          </a:p>
          <a:p>
            <a:endParaRPr dirty="0"/>
          </a:p>
        </p:txBody>
      </p:sp>
      <p:sp>
        <p:nvSpPr>
          <p:cNvPr id="4" name="Slide Number Placeholder 3"/>
          <p:cNvSpPr>
            <a:spLocks noGrp="1"/>
          </p:cNvSpPr>
          <p:nvPr>
            <p:ph type="sldNum" sz="quarter" idx="5"/>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18B08-CE6A-391A-2049-98D9EA1D99A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CC7E364-CF74-0A29-8B35-4C2F4317C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07D2D66-329E-C08C-6C51-41227FAD2882}"/>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DCD602F5-57BA-DD30-18E0-85932763D9A1}"/>
              </a:ext>
            </a:extLst>
          </p:cNvPr>
          <p:cNvSpPr>
            <a:spLocks noGrp="1"/>
          </p:cNvSpPr>
          <p:nvPr>
            <p:ph type="ftr" sz="quarter" idx="11"/>
          </p:nvPr>
        </p:nvSpPr>
        <p:spPr/>
        <p:txBody>
          <a:bodyPr/>
          <a:lstStyle/>
          <a:p>
            <a:endParaRPr lang="en-GR"/>
          </a:p>
        </p:txBody>
      </p:sp>
      <p:sp>
        <p:nvSpPr>
          <p:cNvPr id="6" name="Θέση αριθμού διαφάνειας 5">
            <a:extLst>
              <a:ext uri="{FF2B5EF4-FFF2-40B4-BE49-F238E27FC236}">
                <a16:creationId xmlns:a16="http://schemas.microsoft.com/office/drawing/2014/main" id="{A9FF8CDE-9850-4019-252D-6E322764DA53}"/>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278169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87E23-A41F-45E7-B2E1-B53994C265C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19EF039-6DCD-4BCE-989E-AC8D6D1AED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922D43-3A45-09F1-FF05-04844D83006C}"/>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7BFE64EC-7F22-FF2C-4A6E-EF343211D268}"/>
              </a:ext>
            </a:extLst>
          </p:cNvPr>
          <p:cNvSpPr>
            <a:spLocks noGrp="1"/>
          </p:cNvSpPr>
          <p:nvPr>
            <p:ph type="ftr" sz="quarter" idx="11"/>
          </p:nvPr>
        </p:nvSpPr>
        <p:spPr/>
        <p:txBody>
          <a:bodyPr/>
          <a:lstStyle/>
          <a:p>
            <a:endParaRPr lang="en-GR"/>
          </a:p>
        </p:txBody>
      </p:sp>
      <p:sp>
        <p:nvSpPr>
          <p:cNvPr id="6" name="Θέση αριθμού διαφάνειας 5">
            <a:extLst>
              <a:ext uri="{FF2B5EF4-FFF2-40B4-BE49-F238E27FC236}">
                <a16:creationId xmlns:a16="http://schemas.microsoft.com/office/drawing/2014/main" id="{B018C5C5-3597-B3B0-9959-CD4BF35327A5}"/>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355531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02CEDC8-3F4C-2B00-72B1-C5D9C15E5B4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71BC5F4-28DB-22FC-C2DA-344A61FD901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636C8BD-28BD-F8F6-15AF-EB096423526D}"/>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9E37F78D-9423-1FC5-434B-543D6EFF94DB}"/>
              </a:ext>
            </a:extLst>
          </p:cNvPr>
          <p:cNvSpPr>
            <a:spLocks noGrp="1"/>
          </p:cNvSpPr>
          <p:nvPr>
            <p:ph type="ftr" sz="quarter" idx="11"/>
          </p:nvPr>
        </p:nvSpPr>
        <p:spPr/>
        <p:txBody>
          <a:bodyPr/>
          <a:lstStyle/>
          <a:p>
            <a:endParaRPr lang="en-GR"/>
          </a:p>
        </p:txBody>
      </p:sp>
      <p:sp>
        <p:nvSpPr>
          <p:cNvPr id="6" name="Θέση αριθμού διαφάνειας 5">
            <a:extLst>
              <a:ext uri="{FF2B5EF4-FFF2-40B4-BE49-F238E27FC236}">
                <a16:creationId xmlns:a16="http://schemas.microsoft.com/office/drawing/2014/main" id="{785031F5-6115-45BB-B061-D95ECD869D40}"/>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42661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FD54C6-BFE6-A12A-7510-8A346A0C3C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468954E-7569-4F23-F7B4-25EEF5AE9D6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C7F7BB-8617-A431-17AD-475470CE9EF4}"/>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957B87CD-748D-301E-480B-205DA0A000B5}"/>
              </a:ext>
            </a:extLst>
          </p:cNvPr>
          <p:cNvSpPr>
            <a:spLocks noGrp="1"/>
          </p:cNvSpPr>
          <p:nvPr>
            <p:ph type="ftr" sz="quarter" idx="11"/>
          </p:nvPr>
        </p:nvSpPr>
        <p:spPr/>
        <p:txBody>
          <a:bodyPr/>
          <a:lstStyle/>
          <a:p>
            <a:endParaRPr lang="en-GR"/>
          </a:p>
        </p:txBody>
      </p:sp>
      <p:sp>
        <p:nvSpPr>
          <p:cNvPr id="6" name="Θέση αριθμού διαφάνειας 5">
            <a:extLst>
              <a:ext uri="{FF2B5EF4-FFF2-40B4-BE49-F238E27FC236}">
                <a16:creationId xmlns:a16="http://schemas.microsoft.com/office/drawing/2014/main" id="{84DE7E2C-AC6E-8A72-A48E-1CBF405C8435}"/>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278685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9809B-2AA5-C5B3-C6F3-783726D7E97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113BD6B-6EA8-D496-B520-AEB350B58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727007C-C9E2-DDE2-14FB-EAF01643F676}"/>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C5A80C97-7D4B-DDB4-EB99-66C8538B7A08}"/>
              </a:ext>
            </a:extLst>
          </p:cNvPr>
          <p:cNvSpPr>
            <a:spLocks noGrp="1"/>
          </p:cNvSpPr>
          <p:nvPr>
            <p:ph type="ftr" sz="quarter" idx="11"/>
          </p:nvPr>
        </p:nvSpPr>
        <p:spPr/>
        <p:txBody>
          <a:bodyPr/>
          <a:lstStyle/>
          <a:p>
            <a:endParaRPr lang="en-GR"/>
          </a:p>
        </p:txBody>
      </p:sp>
      <p:sp>
        <p:nvSpPr>
          <p:cNvPr id="6" name="Θέση αριθμού διαφάνειας 5">
            <a:extLst>
              <a:ext uri="{FF2B5EF4-FFF2-40B4-BE49-F238E27FC236}">
                <a16:creationId xmlns:a16="http://schemas.microsoft.com/office/drawing/2014/main" id="{1892BF86-ECB3-29C2-4B6E-A28F9B6E36D1}"/>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183809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D5101F-FCC4-41E1-F2D6-E0C5CEDAF7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78525A-BA7B-6A3A-0E41-480996567BD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29B2569-CDEA-072A-5860-30DD2B7DA21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227B961-A9D4-4957-2B7C-0198A4065F10}"/>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6" name="Θέση υποσέλιδου 5">
            <a:extLst>
              <a:ext uri="{FF2B5EF4-FFF2-40B4-BE49-F238E27FC236}">
                <a16:creationId xmlns:a16="http://schemas.microsoft.com/office/drawing/2014/main" id="{00C0DEC8-F688-6ABE-1762-B89FE8134EA5}"/>
              </a:ext>
            </a:extLst>
          </p:cNvPr>
          <p:cNvSpPr>
            <a:spLocks noGrp="1"/>
          </p:cNvSpPr>
          <p:nvPr>
            <p:ph type="ftr" sz="quarter" idx="11"/>
          </p:nvPr>
        </p:nvSpPr>
        <p:spPr/>
        <p:txBody>
          <a:bodyPr/>
          <a:lstStyle/>
          <a:p>
            <a:endParaRPr lang="en-GR"/>
          </a:p>
        </p:txBody>
      </p:sp>
      <p:sp>
        <p:nvSpPr>
          <p:cNvPr id="7" name="Θέση αριθμού διαφάνειας 6">
            <a:extLst>
              <a:ext uri="{FF2B5EF4-FFF2-40B4-BE49-F238E27FC236}">
                <a16:creationId xmlns:a16="http://schemas.microsoft.com/office/drawing/2014/main" id="{A69A5032-10C2-366E-8A5A-41991D338601}"/>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186731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679E0-1881-2371-594D-7B68AD1448F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1ACA3AB-6616-7D23-3DE9-014295ECF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152BADA-C8BB-ACA4-F6BB-65F0304166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ED32336-18A7-4B3A-68ED-B7E754A44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446A1F4-71EC-2867-E5AD-C61DF306C52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D1A8B7A-2A3E-158F-B0AA-211FEC347802}"/>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8" name="Θέση υποσέλιδου 7">
            <a:extLst>
              <a:ext uri="{FF2B5EF4-FFF2-40B4-BE49-F238E27FC236}">
                <a16:creationId xmlns:a16="http://schemas.microsoft.com/office/drawing/2014/main" id="{F114C34B-9AA2-FF02-4612-70CCDA8FDAA7}"/>
              </a:ext>
            </a:extLst>
          </p:cNvPr>
          <p:cNvSpPr>
            <a:spLocks noGrp="1"/>
          </p:cNvSpPr>
          <p:nvPr>
            <p:ph type="ftr" sz="quarter" idx="11"/>
          </p:nvPr>
        </p:nvSpPr>
        <p:spPr/>
        <p:txBody>
          <a:bodyPr/>
          <a:lstStyle/>
          <a:p>
            <a:endParaRPr lang="en-GR"/>
          </a:p>
        </p:txBody>
      </p:sp>
      <p:sp>
        <p:nvSpPr>
          <p:cNvPr id="9" name="Θέση αριθμού διαφάνειας 8">
            <a:extLst>
              <a:ext uri="{FF2B5EF4-FFF2-40B4-BE49-F238E27FC236}">
                <a16:creationId xmlns:a16="http://schemas.microsoft.com/office/drawing/2014/main" id="{2060C5C0-2561-6F00-7B44-8FDDBE4A07E7}"/>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22220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CCE9D4-C92B-2108-ADB1-A324C84D4B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E0B5402-3044-B80A-50E9-A536AE30B223}"/>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4" name="Θέση υποσέλιδου 3">
            <a:extLst>
              <a:ext uri="{FF2B5EF4-FFF2-40B4-BE49-F238E27FC236}">
                <a16:creationId xmlns:a16="http://schemas.microsoft.com/office/drawing/2014/main" id="{EC2654B1-0295-167E-4DFA-EFE8F0E23389}"/>
              </a:ext>
            </a:extLst>
          </p:cNvPr>
          <p:cNvSpPr>
            <a:spLocks noGrp="1"/>
          </p:cNvSpPr>
          <p:nvPr>
            <p:ph type="ftr" sz="quarter" idx="11"/>
          </p:nvPr>
        </p:nvSpPr>
        <p:spPr/>
        <p:txBody>
          <a:bodyPr/>
          <a:lstStyle/>
          <a:p>
            <a:endParaRPr lang="en-GR"/>
          </a:p>
        </p:txBody>
      </p:sp>
      <p:sp>
        <p:nvSpPr>
          <p:cNvPr id="5" name="Θέση αριθμού διαφάνειας 4">
            <a:extLst>
              <a:ext uri="{FF2B5EF4-FFF2-40B4-BE49-F238E27FC236}">
                <a16:creationId xmlns:a16="http://schemas.microsoft.com/office/drawing/2014/main" id="{370E4FD8-B8D5-BA01-997A-D68FC3D0283D}"/>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201038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30CF579-8D3D-1A8E-DB02-FB75B2C006E7}"/>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3" name="Θέση υποσέλιδου 2">
            <a:extLst>
              <a:ext uri="{FF2B5EF4-FFF2-40B4-BE49-F238E27FC236}">
                <a16:creationId xmlns:a16="http://schemas.microsoft.com/office/drawing/2014/main" id="{70E9393F-F41E-1F83-27EF-27E079A144C9}"/>
              </a:ext>
            </a:extLst>
          </p:cNvPr>
          <p:cNvSpPr>
            <a:spLocks noGrp="1"/>
          </p:cNvSpPr>
          <p:nvPr>
            <p:ph type="ftr" sz="quarter" idx="11"/>
          </p:nvPr>
        </p:nvSpPr>
        <p:spPr/>
        <p:txBody>
          <a:bodyPr/>
          <a:lstStyle/>
          <a:p>
            <a:endParaRPr lang="en-GR"/>
          </a:p>
        </p:txBody>
      </p:sp>
      <p:sp>
        <p:nvSpPr>
          <p:cNvPr id="4" name="Θέση αριθμού διαφάνειας 3">
            <a:extLst>
              <a:ext uri="{FF2B5EF4-FFF2-40B4-BE49-F238E27FC236}">
                <a16:creationId xmlns:a16="http://schemas.microsoft.com/office/drawing/2014/main" id="{6E19ED83-513C-C442-2C88-73ECBD698B7E}"/>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56459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1300E1-827E-1AA7-7C10-7472E4CBF99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A9FC414-AF2B-9396-93E6-3199387E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4A98CE4-5A41-3ECF-ABE1-0C7C4A744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2B4FD0A-5BAA-88B0-D30B-6D85FBF25D3F}"/>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6" name="Θέση υποσέλιδου 5">
            <a:extLst>
              <a:ext uri="{FF2B5EF4-FFF2-40B4-BE49-F238E27FC236}">
                <a16:creationId xmlns:a16="http://schemas.microsoft.com/office/drawing/2014/main" id="{CD842319-94DF-8300-A195-A76ABE224957}"/>
              </a:ext>
            </a:extLst>
          </p:cNvPr>
          <p:cNvSpPr>
            <a:spLocks noGrp="1"/>
          </p:cNvSpPr>
          <p:nvPr>
            <p:ph type="ftr" sz="quarter" idx="11"/>
          </p:nvPr>
        </p:nvSpPr>
        <p:spPr/>
        <p:txBody>
          <a:bodyPr/>
          <a:lstStyle/>
          <a:p>
            <a:endParaRPr lang="en-GR"/>
          </a:p>
        </p:txBody>
      </p:sp>
      <p:sp>
        <p:nvSpPr>
          <p:cNvPr id="7" name="Θέση αριθμού διαφάνειας 6">
            <a:extLst>
              <a:ext uri="{FF2B5EF4-FFF2-40B4-BE49-F238E27FC236}">
                <a16:creationId xmlns:a16="http://schemas.microsoft.com/office/drawing/2014/main" id="{FAB65870-7727-6EEC-8A4B-D04AC6FDEBF6}"/>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315107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D42EE0-87DC-A2D3-FAFD-181AE10C749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7DC5D60-CFF6-7066-BBD3-32175798D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3FD702F-E4B9-5C7F-8889-7490BA31D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F39F23E-6DC5-FB11-615B-B3A3350CA170}"/>
              </a:ext>
            </a:extLst>
          </p:cNvPr>
          <p:cNvSpPr>
            <a:spLocks noGrp="1"/>
          </p:cNvSpPr>
          <p:nvPr>
            <p:ph type="dt" sz="half" idx="10"/>
          </p:nvPr>
        </p:nvSpPr>
        <p:spPr/>
        <p:txBody>
          <a:bodyPr/>
          <a:lstStyle/>
          <a:p>
            <a:fld id="{3A1A3C92-2AA0-E44E-8529-75B533F05939}" type="datetimeFigureOut">
              <a:rPr lang="en-GR" smtClean="0"/>
              <a:t>05/29/2026</a:t>
            </a:fld>
            <a:endParaRPr lang="en-GR"/>
          </a:p>
        </p:txBody>
      </p:sp>
      <p:sp>
        <p:nvSpPr>
          <p:cNvPr id="6" name="Θέση υποσέλιδου 5">
            <a:extLst>
              <a:ext uri="{FF2B5EF4-FFF2-40B4-BE49-F238E27FC236}">
                <a16:creationId xmlns:a16="http://schemas.microsoft.com/office/drawing/2014/main" id="{2BB10455-9DF3-CBE7-36E0-3EE79BDD8D41}"/>
              </a:ext>
            </a:extLst>
          </p:cNvPr>
          <p:cNvSpPr>
            <a:spLocks noGrp="1"/>
          </p:cNvSpPr>
          <p:nvPr>
            <p:ph type="ftr" sz="quarter" idx="11"/>
          </p:nvPr>
        </p:nvSpPr>
        <p:spPr/>
        <p:txBody>
          <a:bodyPr/>
          <a:lstStyle/>
          <a:p>
            <a:endParaRPr lang="en-GR"/>
          </a:p>
        </p:txBody>
      </p:sp>
      <p:sp>
        <p:nvSpPr>
          <p:cNvPr id="7" name="Θέση αριθμού διαφάνειας 6">
            <a:extLst>
              <a:ext uri="{FF2B5EF4-FFF2-40B4-BE49-F238E27FC236}">
                <a16:creationId xmlns:a16="http://schemas.microsoft.com/office/drawing/2014/main" id="{9F6AEE64-2170-45A6-52E2-9323A550D2A2}"/>
              </a:ext>
            </a:extLst>
          </p:cNvPr>
          <p:cNvSpPr>
            <a:spLocks noGrp="1"/>
          </p:cNvSpPr>
          <p:nvPr>
            <p:ph type="sldNum" sz="quarter" idx="12"/>
          </p:nvPr>
        </p:nvSpPr>
        <p:spPr/>
        <p:txBody>
          <a:bodyPr/>
          <a:lstStyle/>
          <a:p>
            <a:fld id="{63723402-20CB-C34B-BD43-79EB2FF2227A}" type="slidenum">
              <a:rPr lang="en-GR" smtClean="0"/>
              <a:t>‹#›</a:t>
            </a:fld>
            <a:endParaRPr lang="en-GR"/>
          </a:p>
        </p:txBody>
      </p:sp>
    </p:spTree>
    <p:extLst>
      <p:ext uri="{BB962C8B-B14F-4D97-AF65-F5344CB8AC3E}">
        <p14:creationId xmlns:p14="http://schemas.microsoft.com/office/powerpoint/2010/main" val="86883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0780693-F281-ADDC-6E37-7C6675784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2443D8C-9F89-AB88-7001-B2532C116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BE6CBF-79C4-BAB7-9EBE-D6C60C51C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A3C92-2AA0-E44E-8529-75B533F05939}" type="datetimeFigureOut">
              <a:rPr lang="en-GR" smtClean="0"/>
              <a:t>05/29/2026</a:t>
            </a:fld>
            <a:endParaRPr lang="en-GR"/>
          </a:p>
        </p:txBody>
      </p:sp>
      <p:sp>
        <p:nvSpPr>
          <p:cNvPr id="5" name="Θέση υποσέλιδου 4">
            <a:extLst>
              <a:ext uri="{FF2B5EF4-FFF2-40B4-BE49-F238E27FC236}">
                <a16:creationId xmlns:a16="http://schemas.microsoft.com/office/drawing/2014/main" id="{BA10BD86-69F9-8960-DD15-9568896D1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Θέση αριθμού διαφάνειας 5">
            <a:extLst>
              <a:ext uri="{FF2B5EF4-FFF2-40B4-BE49-F238E27FC236}">
                <a16:creationId xmlns:a16="http://schemas.microsoft.com/office/drawing/2014/main" id="{15CB05B2-5177-BAAC-447D-3D28E7A9A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23402-20CB-C34B-BD43-79EB2FF2227A}" type="slidenum">
              <a:rPr lang="en-GR" smtClean="0"/>
              <a:t>‹#›</a:t>
            </a:fld>
            <a:endParaRPr lang="en-GR"/>
          </a:p>
        </p:txBody>
      </p:sp>
    </p:spTree>
    <p:extLst>
      <p:ext uri="{BB962C8B-B14F-4D97-AF65-F5344CB8AC3E}">
        <p14:creationId xmlns:p14="http://schemas.microsoft.com/office/powerpoint/2010/main" val="42246411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f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fif"/><Relationship Id="rId5" Type="http://schemas.openxmlformats.org/officeDocument/2006/relationships/image" Target="../media/image17.jpeg"/><Relationship Id="rId4" Type="http://schemas.openxmlformats.org/officeDocument/2006/relationships/image" Target="../media/image16.jfif"/></Relationships>
</file>

<file path=ppt/slides/_rels/slide1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fif"/></Relationships>
</file>

<file path=ppt/slides/_rels/slide1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14.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f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fif"/></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ice.org.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nne.gr/" TargetMode="External"/><Relationship Id="rId4" Type="http://schemas.openxmlformats.org/officeDocument/2006/relationships/hyperlink" Target="https://www.cdc.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g"/><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2.jfif"/><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12192000" cy="1539240"/>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r>
              <a:rPr lang="en-US" sz="2400" dirty="0">
                <a:solidFill>
                  <a:schemeClr val="bg1"/>
                </a:solidFill>
                <a:effectLst>
                  <a:outerShdw blurRad="38100" dist="38100" dir="2700000" algn="tl">
                    <a:srgbClr val="000000">
                      <a:alpha val="43137"/>
                    </a:srgbClr>
                  </a:outerShdw>
                </a:effectLst>
                <a:latin typeface="Posterama" panose="020B0504020200020000" pitchFamily="34" charset="0"/>
              </a:rPr>
            </a:br>
            <a:r>
              <a:rPr lang="el-GR" sz="2400" dirty="0">
                <a:solidFill>
                  <a:schemeClr val="bg1"/>
                </a:solidFill>
                <a:effectLst>
                  <a:outerShdw blurRad="38100" dist="38100" dir="2700000" algn="tl">
                    <a:srgbClr val="000000">
                      <a:alpha val="43137"/>
                    </a:srgbClr>
                  </a:outerShdw>
                </a:effectLst>
                <a:latin typeface="Posterama" panose="020B0504020200020000" pitchFamily="34" charset="0"/>
              </a:rPr>
              <a:t>Ο ΡΟΛΟΣ ΤΟΥ ΝΟΣΗΛΕΥΤΗ ΣΤΗΝ ΠΕΡΙΕΓΧΕΙΡΗΤΙΚΗ ΦΡΟΝΤΙΔΑ ΤΟΥ ΟΡΘΟΠΕΔΙΚΟΥ ΑΣΘΕΝΗ</a:t>
            </a:r>
            <a:br>
              <a:rPr lang="en-US" sz="2400" dirty="0">
                <a:solidFill>
                  <a:schemeClr val="bg1"/>
                </a:solidFill>
                <a:effectLst>
                  <a:outerShdw blurRad="38100" dist="38100" dir="2700000" algn="tl">
                    <a:srgbClr val="000000">
                      <a:alpha val="43137"/>
                    </a:srgbClr>
                  </a:outerShdw>
                </a:effectLst>
                <a:latin typeface="Posterama" panose="020B0504020200020000" pitchFamily="34" charset="0"/>
              </a:rPr>
            </a:b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885986" y="1759419"/>
            <a:ext cx="10515600" cy="1325564"/>
          </a:xfrm>
        </p:spPr>
        <p:txBody>
          <a:bodyPr>
            <a:normAutofit fontScale="92500" lnSpcReduction="10000"/>
          </a:bodyPr>
          <a:lstStyle/>
          <a:p>
            <a:pPr marL="0" indent="0">
              <a:buNone/>
            </a:pPr>
            <a:endParaRPr lang="en-US" dirty="0"/>
          </a:p>
          <a:p>
            <a:pPr marL="0" indent="0" algn="ctr">
              <a:buNone/>
            </a:pPr>
            <a:r>
              <a:rPr b="1" dirty="0"/>
              <a:t>Fotis Kakridonis, </a:t>
            </a:r>
            <a:r>
              <a:rPr lang="en-US" b="1" dirty="0"/>
              <a:t>MSc, PhD(c)</a:t>
            </a:r>
            <a:endParaRPr b="1" dirty="0"/>
          </a:p>
          <a:p>
            <a:pPr marL="0" indent="0" algn="ctr">
              <a:buNone/>
            </a:pPr>
            <a:r>
              <a:rPr dirty="0" err="1"/>
              <a:t>Orthopaedic</a:t>
            </a:r>
            <a:r>
              <a:rPr dirty="0"/>
              <a:t> Surgeon</a:t>
            </a:r>
          </a:p>
        </p:txBody>
      </p:sp>
      <p:pic>
        <p:nvPicPr>
          <p:cNvPr id="6" name="Εικόνα 5">
            <a:extLst>
              <a:ext uri="{FF2B5EF4-FFF2-40B4-BE49-F238E27FC236}">
                <a16:creationId xmlns:a16="http://schemas.microsoft.com/office/drawing/2014/main" id="{4C856918-B75D-47B9-EA54-E0073521B142}"/>
              </a:ext>
            </a:extLst>
          </p:cNvPr>
          <p:cNvPicPr>
            <a:picLocks noChangeAspect="1"/>
          </p:cNvPicPr>
          <p:nvPr/>
        </p:nvPicPr>
        <p:blipFill>
          <a:blip r:embed="rId3"/>
          <a:stretch>
            <a:fillRect/>
          </a:stretch>
        </p:blipFill>
        <p:spPr>
          <a:xfrm>
            <a:off x="3588079" y="3169461"/>
            <a:ext cx="5015842" cy="3628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ΑΣΗΠΤΕΣ ΣΥΝΘΗΚΕΣ</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838200" y="1322083"/>
            <a:ext cx="10515600" cy="487680"/>
          </a:xfrm>
        </p:spPr>
        <p:txBody>
          <a:bodyPr/>
          <a:lstStyle/>
          <a:p>
            <a:pPr marL="0" indent="0" algn="ctr">
              <a:buNone/>
            </a:pPr>
            <a:r>
              <a:rPr lang="el-GR" b="1" dirty="0"/>
              <a:t>Διατήρηση άσηπτων συνθηκών</a:t>
            </a:r>
          </a:p>
        </p:txBody>
      </p:sp>
      <p:sp>
        <p:nvSpPr>
          <p:cNvPr id="5" name="Ορθογώνιο 4">
            <a:extLst>
              <a:ext uri="{FF2B5EF4-FFF2-40B4-BE49-F238E27FC236}">
                <a16:creationId xmlns:a16="http://schemas.microsoft.com/office/drawing/2014/main" id="{4A6B37CF-E672-CFB9-9B09-B5D3E88EFE93}"/>
              </a:ext>
            </a:extLst>
          </p:cNvPr>
          <p:cNvSpPr/>
          <p:nvPr/>
        </p:nvSpPr>
        <p:spPr>
          <a:xfrm>
            <a:off x="3688080" y="3834782"/>
            <a:ext cx="8252533" cy="30232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kern="0" dirty="0">
                <a:solidFill>
                  <a:srgbClr val="002060"/>
                </a:solidFill>
                <a:latin typeface="Aptos" panose="020B0004020202020204" pitchFamily="34" charset="0"/>
              </a:rPr>
              <a:t>  </a:t>
            </a:r>
          </a:p>
          <a:p>
            <a:pPr algn="ctr"/>
            <a:r>
              <a:rPr lang="el-GR" sz="2400" kern="0" dirty="0">
                <a:solidFill>
                  <a:srgbClr val="002060"/>
                </a:solidFill>
                <a:latin typeface="Aptos" panose="020B0004020202020204" pitchFamily="34" charset="0"/>
              </a:rPr>
              <a:t>   </a:t>
            </a:r>
          </a:p>
          <a:p>
            <a:pPr algn="ctr"/>
            <a:r>
              <a:rPr lang="el-GR" sz="2400" kern="0" dirty="0">
                <a:solidFill>
                  <a:srgbClr val="002060"/>
                </a:solidFill>
                <a:latin typeface="Aptos" panose="020B0004020202020204" pitchFamily="34" charset="0"/>
              </a:rPr>
              <a:t>           Στόχος;</a:t>
            </a:r>
            <a:endParaRPr lang="en-US" sz="2400" kern="0" dirty="0">
              <a:solidFill>
                <a:srgbClr val="002060"/>
              </a:solidFill>
              <a:latin typeface="Aptos" panose="020B0004020202020204" pitchFamily="34" charset="0"/>
            </a:endParaRPr>
          </a:p>
          <a:p>
            <a:pPr algn="ctr"/>
            <a:endParaRPr lang="el-GR" sz="2400" kern="0" dirty="0">
              <a:solidFill>
                <a:srgbClr val="002060"/>
              </a:solidFill>
              <a:latin typeface="Aptos" panose="020B0004020202020204" pitchFamily="34" charset="0"/>
            </a:endParaRPr>
          </a:p>
          <a:p>
            <a:endParaRPr lang="el-GR" sz="2400" kern="0" dirty="0">
              <a:solidFill>
                <a:srgbClr val="002060"/>
              </a:solidFill>
              <a:latin typeface="Aptos" panose="020B0004020202020204" pitchFamily="34" charset="0"/>
            </a:endParaRPr>
          </a:p>
          <a:p>
            <a:pPr marL="342900" indent="-342900">
              <a:buFont typeface="Wingdings" panose="05000000000000000000" pitchFamily="2" charset="2"/>
              <a:buChar char="ü"/>
            </a:pPr>
            <a:r>
              <a:rPr lang="el-GR" sz="2400" kern="0" dirty="0">
                <a:solidFill>
                  <a:srgbClr val="002060"/>
                </a:solidFill>
                <a:latin typeface="Aptos" panose="020B0004020202020204" pitchFamily="34" charset="0"/>
              </a:rPr>
              <a:t>πρόληψη λοιμώξεων </a:t>
            </a:r>
          </a:p>
          <a:p>
            <a:pPr marL="342900" indent="-342900">
              <a:buFont typeface="Wingdings" panose="05000000000000000000" pitchFamily="2" charset="2"/>
              <a:buChar char="ü"/>
            </a:pPr>
            <a:r>
              <a:rPr lang="el-GR" sz="2400" kern="0" dirty="0">
                <a:solidFill>
                  <a:srgbClr val="002060"/>
                </a:solidFill>
                <a:latin typeface="Aptos" panose="020B0004020202020204" pitchFamily="34" charset="0"/>
              </a:rPr>
              <a:t>προστασία ασθενή </a:t>
            </a:r>
          </a:p>
          <a:p>
            <a:pPr marL="342900" indent="-342900">
              <a:buFont typeface="Wingdings" panose="05000000000000000000" pitchFamily="2" charset="2"/>
              <a:buChar char="ü"/>
            </a:pPr>
            <a:r>
              <a:rPr lang="el-GR" sz="2400" kern="0" dirty="0">
                <a:solidFill>
                  <a:srgbClr val="002060"/>
                </a:solidFill>
                <a:latin typeface="Aptos" panose="020B0004020202020204" pitchFamily="34" charset="0"/>
              </a:rPr>
              <a:t>ασφάλεια χειρουργικής διαδικασίας </a:t>
            </a:r>
          </a:p>
          <a:p>
            <a:pPr algn="ctr"/>
            <a:endParaRPr lang="en-US" sz="2400" kern="0" dirty="0">
              <a:solidFill>
                <a:srgbClr val="002060"/>
              </a:solidFill>
              <a:latin typeface="Aptos" panose="020B0004020202020204" pitchFamily="34" charset="0"/>
            </a:endParaRPr>
          </a:p>
        </p:txBody>
      </p:sp>
      <p:pic>
        <p:nvPicPr>
          <p:cNvPr id="4" name="Εικόνα 3">
            <a:extLst>
              <a:ext uri="{FF2B5EF4-FFF2-40B4-BE49-F238E27FC236}">
                <a16:creationId xmlns:a16="http://schemas.microsoft.com/office/drawing/2014/main" id="{7359A1BE-E2DA-E768-7081-52A51215513C}"/>
              </a:ext>
            </a:extLst>
          </p:cNvPr>
          <p:cNvPicPr>
            <a:picLocks noChangeAspect="1"/>
          </p:cNvPicPr>
          <p:nvPr/>
        </p:nvPicPr>
        <p:blipFill>
          <a:blip r:embed="rId3"/>
          <a:stretch>
            <a:fillRect/>
          </a:stretch>
        </p:blipFill>
        <p:spPr>
          <a:xfrm>
            <a:off x="8749811" y="3960285"/>
            <a:ext cx="1467803" cy="1467803"/>
          </a:xfrm>
          <a:prstGeom prst="rect">
            <a:avLst/>
          </a:prstGeom>
        </p:spPr>
      </p:pic>
      <p:sp>
        <p:nvSpPr>
          <p:cNvPr id="8" name="Ορθογώνιο: Στρογγύλεμα γωνιών 7">
            <a:extLst>
              <a:ext uri="{FF2B5EF4-FFF2-40B4-BE49-F238E27FC236}">
                <a16:creationId xmlns:a16="http://schemas.microsoft.com/office/drawing/2014/main" id="{D7B26679-0910-25A9-A878-892141DF09EB}"/>
              </a:ext>
            </a:extLst>
          </p:cNvPr>
          <p:cNvSpPr/>
          <p:nvPr/>
        </p:nvSpPr>
        <p:spPr>
          <a:xfrm>
            <a:off x="360335" y="2041145"/>
            <a:ext cx="5202265" cy="867906"/>
          </a:xfrm>
          <a:prstGeom prst="round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t>Η τήρηση της αποστείρωσης αποτελεί βασική νοσηλευτική ευθύνη!</a:t>
            </a:r>
            <a:endParaRPr lang="en-US" sz="2400" kern="0" dirty="0">
              <a:solidFill>
                <a:srgbClr val="002060"/>
              </a:solidFill>
              <a:latin typeface="Aptos" panose="020B0004020202020204" pitchFamily="34" charset="0"/>
              <a:ea typeface="Roboto Regular"/>
            </a:endParaRPr>
          </a:p>
        </p:txBody>
      </p:sp>
      <p:pic>
        <p:nvPicPr>
          <p:cNvPr id="10" name="Εικόνα 9">
            <a:extLst>
              <a:ext uri="{FF2B5EF4-FFF2-40B4-BE49-F238E27FC236}">
                <a16:creationId xmlns:a16="http://schemas.microsoft.com/office/drawing/2014/main" id="{678C2719-6FCC-254B-A354-A2F778F70230}"/>
              </a:ext>
            </a:extLst>
          </p:cNvPr>
          <p:cNvPicPr>
            <a:picLocks noChangeAspect="1"/>
          </p:cNvPicPr>
          <p:nvPr/>
        </p:nvPicPr>
        <p:blipFill>
          <a:blip r:embed="rId4"/>
          <a:stretch>
            <a:fillRect/>
          </a:stretch>
        </p:blipFill>
        <p:spPr>
          <a:xfrm>
            <a:off x="3817692" y="3960285"/>
            <a:ext cx="2619375" cy="1466850"/>
          </a:xfrm>
          <a:prstGeom prst="rect">
            <a:avLst/>
          </a:prstGeom>
        </p:spPr>
      </p:pic>
      <p:pic>
        <p:nvPicPr>
          <p:cNvPr id="12" name="Εικόνα 11">
            <a:extLst>
              <a:ext uri="{FF2B5EF4-FFF2-40B4-BE49-F238E27FC236}">
                <a16:creationId xmlns:a16="http://schemas.microsoft.com/office/drawing/2014/main" id="{07490FD4-14A3-75DC-7C3C-3C07F221DF46}"/>
              </a:ext>
            </a:extLst>
          </p:cNvPr>
          <p:cNvPicPr>
            <a:picLocks noChangeAspect="1"/>
          </p:cNvPicPr>
          <p:nvPr/>
        </p:nvPicPr>
        <p:blipFill>
          <a:blip r:embed="rId5"/>
          <a:stretch>
            <a:fillRect/>
          </a:stretch>
        </p:blipFill>
        <p:spPr>
          <a:xfrm>
            <a:off x="8749811" y="1809763"/>
            <a:ext cx="2893550" cy="1893241"/>
          </a:xfrm>
          <a:prstGeom prst="rect">
            <a:avLst/>
          </a:prstGeom>
        </p:spPr>
      </p:pic>
      <p:pic>
        <p:nvPicPr>
          <p:cNvPr id="14" name="Εικόνα 13">
            <a:extLst>
              <a:ext uri="{FF2B5EF4-FFF2-40B4-BE49-F238E27FC236}">
                <a16:creationId xmlns:a16="http://schemas.microsoft.com/office/drawing/2014/main" id="{1C4047A4-1556-0A4B-EA0D-84AA9ED3AB29}"/>
              </a:ext>
            </a:extLst>
          </p:cNvPr>
          <p:cNvPicPr>
            <a:picLocks noChangeAspect="1"/>
          </p:cNvPicPr>
          <p:nvPr/>
        </p:nvPicPr>
        <p:blipFill>
          <a:blip r:embed="rId6"/>
          <a:stretch>
            <a:fillRect/>
          </a:stretch>
        </p:blipFill>
        <p:spPr>
          <a:xfrm>
            <a:off x="5846518" y="1941541"/>
            <a:ext cx="2619375" cy="1743075"/>
          </a:xfrm>
          <a:prstGeom prst="rect">
            <a:avLst/>
          </a:prstGeom>
        </p:spPr>
      </p:pic>
      <p:pic>
        <p:nvPicPr>
          <p:cNvPr id="16" name="Εικόνα 15">
            <a:extLst>
              <a:ext uri="{FF2B5EF4-FFF2-40B4-BE49-F238E27FC236}">
                <a16:creationId xmlns:a16="http://schemas.microsoft.com/office/drawing/2014/main" id="{104943DE-1B75-A781-F28C-234C26C13FB3}"/>
              </a:ext>
            </a:extLst>
          </p:cNvPr>
          <p:cNvPicPr>
            <a:picLocks noChangeAspect="1"/>
          </p:cNvPicPr>
          <p:nvPr/>
        </p:nvPicPr>
        <p:blipFill>
          <a:blip r:embed="rId7"/>
          <a:stretch>
            <a:fillRect/>
          </a:stretch>
        </p:blipFill>
        <p:spPr>
          <a:xfrm>
            <a:off x="360335" y="3246943"/>
            <a:ext cx="2571932" cy="3342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ΤΟΠΟΘΕΤΗΣΗ ΑΣΘΕΝΗ</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p:txBody>
          <a:bodyPr/>
          <a:lstStyle/>
          <a:p>
            <a:pPr marL="0" indent="0">
              <a:buNone/>
            </a:pPr>
            <a:r>
              <a:rPr lang="el-GR" dirty="0"/>
              <a:t>Η σωστή τοποθέτηση του ασθενή είναι πολύ σημαντική για:</a:t>
            </a:r>
          </a:p>
          <a:p>
            <a:pPr marL="0" indent="0">
              <a:buNone/>
            </a:pPr>
            <a:endParaRPr lang="el-GR" dirty="0"/>
          </a:p>
          <a:p>
            <a:r>
              <a:rPr lang="el-GR" dirty="0"/>
              <a:t>αποφυγή πιέσεων </a:t>
            </a:r>
          </a:p>
          <a:p>
            <a:r>
              <a:rPr lang="el-GR" dirty="0"/>
              <a:t>πρόληψη τραυματισμών </a:t>
            </a:r>
          </a:p>
          <a:p>
            <a:r>
              <a:rPr lang="el-GR" dirty="0"/>
              <a:t>προστασία νεύρων και ιστών </a:t>
            </a:r>
          </a:p>
        </p:txBody>
      </p:sp>
      <p:sp>
        <p:nvSpPr>
          <p:cNvPr id="4" name="Οβάλ 3">
            <a:extLst>
              <a:ext uri="{FF2B5EF4-FFF2-40B4-BE49-F238E27FC236}">
                <a16:creationId xmlns:a16="http://schemas.microsoft.com/office/drawing/2014/main" id="{DBE658F0-8C5D-27DA-491E-479553A7E180}"/>
              </a:ext>
            </a:extLst>
          </p:cNvPr>
          <p:cNvSpPr/>
          <p:nvPr/>
        </p:nvSpPr>
        <p:spPr>
          <a:xfrm>
            <a:off x="8788750" y="3899331"/>
            <a:ext cx="3084162" cy="2727701"/>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t>Η λανθασμένη θέση μπορεί να προκαλέσει  σοβαρές επιπλοκές!</a:t>
            </a:r>
          </a:p>
        </p:txBody>
      </p:sp>
      <p:pic>
        <p:nvPicPr>
          <p:cNvPr id="6" name="Εικόνα 5">
            <a:extLst>
              <a:ext uri="{FF2B5EF4-FFF2-40B4-BE49-F238E27FC236}">
                <a16:creationId xmlns:a16="http://schemas.microsoft.com/office/drawing/2014/main" id="{0554BB07-5D38-D449-A31E-5BBE156A627A}"/>
              </a:ext>
            </a:extLst>
          </p:cNvPr>
          <p:cNvPicPr>
            <a:picLocks noChangeAspect="1"/>
          </p:cNvPicPr>
          <p:nvPr/>
        </p:nvPicPr>
        <p:blipFill>
          <a:blip r:embed="rId3"/>
          <a:stretch>
            <a:fillRect/>
          </a:stretch>
        </p:blipFill>
        <p:spPr>
          <a:xfrm>
            <a:off x="5780739" y="2484422"/>
            <a:ext cx="2838894" cy="1889155"/>
          </a:xfrm>
          <a:prstGeom prst="rect">
            <a:avLst/>
          </a:prstGeom>
        </p:spPr>
      </p:pic>
      <p:pic>
        <p:nvPicPr>
          <p:cNvPr id="8" name="Εικόνα 7">
            <a:extLst>
              <a:ext uri="{FF2B5EF4-FFF2-40B4-BE49-F238E27FC236}">
                <a16:creationId xmlns:a16="http://schemas.microsoft.com/office/drawing/2014/main" id="{05FF976B-A955-983B-4345-CAEDCBE6BE4D}"/>
              </a:ext>
            </a:extLst>
          </p:cNvPr>
          <p:cNvPicPr>
            <a:picLocks noChangeAspect="1"/>
          </p:cNvPicPr>
          <p:nvPr/>
        </p:nvPicPr>
        <p:blipFill>
          <a:blip r:embed="rId4"/>
          <a:stretch>
            <a:fillRect/>
          </a:stretch>
        </p:blipFill>
        <p:spPr>
          <a:xfrm>
            <a:off x="1357312" y="4715480"/>
            <a:ext cx="3531539" cy="1886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ΠΑΡΑΚΟΛΟΥΘΗΣΗ ΖΩΤΙΚΩΝ</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182880" y="1441846"/>
            <a:ext cx="11582400" cy="3974307"/>
          </a:xfrm>
        </p:spPr>
        <p:txBody>
          <a:bodyPr>
            <a:normAutofit lnSpcReduction="10000"/>
          </a:bodyPr>
          <a:lstStyle/>
          <a:p>
            <a:pPr marL="0" indent="0">
              <a:buNone/>
            </a:pPr>
            <a:endParaRPr lang="en-US" dirty="0"/>
          </a:p>
          <a:p>
            <a:pPr>
              <a:buFont typeface="Wingdings" panose="05000000000000000000" pitchFamily="2" charset="2"/>
              <a:buChar char="v"/>
            </a:pPr>
            <a:r>
              <a:rPr lang="el-GR" b="1" dirty="0"/>
              <a:t> Η Παρακολούθηση ζωτικών σημείων περιλαμβάνει </a:t>
            </a:r>
          </a:p>
          <a:p>
            <a:pPr marL="0" indent="0">
              <a:buNone/>
            </a:pPr>
            <a:r>
              <a:rPr lang="el-GR" b="1" dirty="0"/>
              <a:t>     τακτικούς ελέγχους:</a:t>
            </a:r>
          </a:p>
          <a:p>
            <a:pPr marL="0" indent="0">
              <a:buNone/>
            </a:pPr>
            <a:endParaRPr lang="el-GR" b="1" dirty="0"/>
          </a:p>
          <a:p>
            <a:r>
              <a:rPr lang="el-GR" dirty="0"/>
              <a:t>αρτηριακής πίεσης </a:t>
            </a:r>
          </a:p>
          <a:p>
            <a:r>
              <a:rPr lang="el-GR" dirty="0" err="1"/>
              <a:t>σφύξεων</a:t>
            </a:r>
            <a:r>
              <a:rPr lang="el-GR" dirty="0"/>
              <a:t> </a:t>
            </a:r>
          </a:p>
          <a:p>
            <a:r>
              <a:rPr lang="el-GR" dirty="0"/>
              <a:t>κορεσμού οξυγόνου </a:t>
            </a:r>
          </a:p>
          <a:p>
            <a:r>
              <a:rPr lang="el-GR" dirty="0"/>
              <a:t>αναπνοής</a:t>
            </a:r>
          </a:p>
        </p:txBody>
      </p:sp>
      <p:sp>
        <p:nvSpPr>
          <p:cNvPr id="4" name="Ορθογώνιο 3">
            <a:extLst>
              <a:ext uri="{FF2B5EF4-FFF2-40B4-BE49-F238E27FC236}">
                <a16:creationId xmlns:a16="http://schemas.microsoft.com/office/drawing/2014/main" id="{F5C4F427-AF26-A954-D7A3-75386A3F6CC1}"/>
              </a:ext>
            </a:extLst>
          </p:cNvPr>
          <p:cNvSpPr/>
          <p:nvPr/>
        </p:nvSpPr>
        <p:spPr>
          <a:xfrm>
            <a:off x="7529292" y="4569618"/>
            <a:ext cx="4251960" cy="132556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kern="0" dirty="0">
                <a:solidFill>
                  <a:srgbClr val="002060"/>
                </a:solidFill>
                <a:latin typeface="Aptos" panose="020B0004020202020204" pitchFamily="34" charset="0"/>
              </a:rPr>
              <a:t>Η συνεχής παρακολούθηση βοηθά στην άμεση αντιμετώπιση επιπλοκών.</a:t>
            </a:r>
            <a:endParaRPr lang="en-US" sz="2400" kern="0" dirty="0">
              <a:solidFill>
                <a:srgbClr val="002060"/>
              </a:solidFill>
              <a:latin typeface="Aptos" panose="020B0004020202020204" pitchFamily="34" charset="0"/>
            </a:endParaRPr>
          </a:p>
        </p:txBody>
      </p:sp>
      <p:pic>
        <p:nvPicPr>
          <p:cNvPr id="7" name="Εικόνα 6">
            <a:extLst>
              <a:ext uri="{FF2B5EF4-FFF2-40B4-BE49-F238E27FC236}">
                <a16:creationId xmlns:a16="http://schemas.microsoft.com/office/drawing/2014/main" id="{A5C0C196-D540-C3FB-328A-B2CEBDA4F4CB}"/>
              </a:ext>
            </a:extLst>
          </p:cNvPr>
          <p:cNvPicPr>
            <a:picLocks noChangeAspect="1"/>
          </p:cNvPicPr>
          <p:nvPr/>
        </p:nvPicPr>
        <p:blipFill>
          <a:blip r:embed="rId3"/>
          <a:stretch>
            <a:fillRect/>
          </a:stretch>
        </p:blipFill>
        <p:spPr>
          <a:xfrm>
            <a:off x="8751350" y="1707634"/>
            <a:ext cx="2143125" cy="2143125"/>
          </a:xfrm>
          <a:prstGeom prst="rect">
            <a:avLst/>
          </a:prstGeom>
        </p:spPr>
      </p:pic>
      <p:pic>
        <p:nvPicPr>
          <p:cNvPr id="10" name="Εικόνα 9">
            <a:extLst>
              <a:ext uri="{FF2B5EF4-FFF2-40B4-BE49-F238E27FC236}">
                <a16:creationId xmlns:a16="http://schemas.microsoft.com/office/drawing/2014/main" id="{4D0FD8AE-7FE0-4EE3-0525-A7F4F698C3E2}"/>
              </a:ext>
            </a:extLst>
          </p:cNvPr>
          <p:cNvPicPr>
            <a:picLocks noChangeAspect="1"/>
          </p:cNvPicPr>
          <p:nvPr/>
        </p:nvPicPr>
        <p:blipFill>
          <a:blip r:embed="rId4"/>
          <a:stretch>
            <a:fillRect/>
          </a:stretch>
        </p:blipFill>
        <p:spPr>
          <a:xfrm>
            <a:off x="3874550" y="2885877"/>
            <a:ext cx="2998690" cy="3767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ΧΕΙΡΟΥΡΓΙΚΑ ΕΡΓΑΛΕΙΑ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l-GR" dirty="0"/>
              <a:t>Ο νοσηλευτής:</a:t>
            </a:r>
          </a:p>
          <a:p>
            <a:pPr marL="0" indent="0">
              <a:buNone/>
            </a:pPr>
            <a:endParaRPr lang="el-GR" dirty="0"/>
          </a:p>
          <a:p>
            <a:pPr>
              <a:buFont typeface="Wingdings" panose="05000000000000000000" pitchFamily="2" charset="2"/>
              <a:buChar char="q"/>
            </a:pPr>
            <a:r>
              <a:rPr lang="el-GR" dirty="0"/>
              <a:t>Οργανώνει τα εργαλεία </a:t>
            </a:r>
          </a:p>
          <a:p>
            <a:pPr>
              <a:buFont typeface="Wingdings" panose="05000000000000000000" pitchFamily="2" charset="2"/>
              <a:buChar char="q"/>
            </a:pPr>
            <a:r>
              <a:rPr lang="el-GR" dirty="0"/>
              <a:t>καταμετρά γάζες κ.ά. αναλώσιμα </a:t>
            </a:r>
          </a:p>
          <a:p>
            <a:pPr>
              <a:buFont typeface="Wingdings" panose="05000000000000000000" pitchFamily="2" charset="2"/>
              <a:buChar char="q"/>
            </a:pPr>
            <a:r>
              <a:rPr lang="el-GR" dirty="0"/>
              <a:t>ελέγχει τα υλικά </a:t>
            </a:r>
          </a:p>
        </p:txBody>
      </p:sp>
      <p:sp>
        <p:nvSpPr>
          <p:cNvPr id="4" name="TextBox 3">
            <a:extLst>
              <a:ext uri="{FF2B5EF4-FFF2-40B4-BE49-F238E27FC236}">
                <a16:creationId xmlns:a16="http://schemas.microsoft.com/office/drawing/2014/main" id="{0BCC8036-F0E2-2C5F-926F-AE82C3A37F52}"/>
              </a:ext>
            </a:extLst>
          </p:cNvPr>
          <p:cNvSpPr txBox="1"/>
          <p:nvPr/>
        </p:nvSpPr>
        <p:spPr>
          <a:xfrm>
            <a:off x="2678624" y="1594792"/>
            <a:ext cx="6834752" cy="461665"/>
          </a:xfrm>
          <a:prstGeom prst="rect">
            <a:avLst/>
          </a:prstGeom>
          <a:solidFill>
            <a:schemeClr val="tx2">
              <a:lumMod val="60000"/>
              <a:lumOff val="40000"/>
            </a:schemeClr>
          </a:solidFill>
        </p:spPr>
        <p:txBody>
          <a:bodyPr wrap="square" rtlCol="0">
            <a:spAutoFit/>
          </a:bodyPr>
          <a:lstStyle/>
          <a:p>
            <a:pPr algn="ctr"/>
            <a:r>
              <a:rPr lang="el-GR" sz="2400" kern="0" dirty="0">
                <a:solidFill>
                  <a:srgbClr val="002060"/>
                </a:solidFill>
                <a:latin typeface="Aptos" panose="020B0004020202020204" pitchFamily="34" charset="0"/>
              </a:rPr>
              <a:t>Διαχείριση εργαλείων και υλικών</a:t>
            </a:r>
            <a:endParaRPr lang="en-US" sz="2400" kern="0" dirty="0">
              <a:solidFill>
                <a:srgbClr val="002060"/>
              </a:solidFill>
              <a:latin typeface="Aptos" panose="020B0004020202020204" pitchFamily="34" charset="0"/>
            </a:endParaRPr>
          </a:p>
        </p:txBody>
      </p:sp>
      <p:pic>
        <p:nvPicPr>
          <p:cNvPr id="6" name="Εικόνα 5">
            <a:extLst>
              <a:ext uri="{FF2B5EF4-FFF2-40B4-BE49-F238E27FC236}">
                <a16:creationId xmlns:a16="http://schemas.microsoft.com/office/drawing/2014/main" id="{04CACD9C-7898-8D81-1F77-9FB5E8BB443A}"/>
              </a:ext>
            </a:extLst>
          </p:cNvPr>
          <p:cNvPicPr>
            <a:picLocks noChangeAspect="1"/>
          </p:cNvPicPr>
          <p:nvPr/>
        </p:nvPicPr>
        <p:blipFill>
          <a:blip r:embed="rId3"/>
          <a:stretch>
            <a:fillRect/>
          </a:stretch>
        </p:blipFill>
        <p:spPr>
          <a:xfrm>
            <a:off x="6809130" y="2287290"/>
            <a:ext cx="4544669" cy="2634368"/>
          </a:xfrm>
          <a:prstGeom prst="rect">
            <a:avLst/>
          </a:prstGeom>
        </p:spPr>
      </p:pic>
      <p:pic>
        <p:nvPicPr>
          <p:cNvPr id="8" name="Εικόνα 7">
            <a:extLst>
              <a:ext uri="{FF2B5EF4-FFF2-40B4-BE49-F238E27FC236}">
                <a16:creationId xmlns:a16="http://schemas.microsoft.com/office/drawing/2014/main" id="{94DE65DB-FE89-C3E7-D54C-74128F6DDE92}"/>
              </a:ext>
            </a:extLst>
          </p:cNvPr>
          <p:cNvPicPr>
            <a:picLocks noChangeAspect="1"/>
          </p:cNvPicPr>
          <p:nvPr/>
        </p:nvPicPr>
        <p:blipFill>
          <a:blip r:embed="rId4"/>
          <a:stretch>
            <a:fillRect/>
          </a:stretch>
        </p:blipFill>
        <p:spPr>
          <a:xfrm>
            <a:off x="3932872" y="4915695"/>
            <a:ext cx="2619375" cy="174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ΜΕΤΕΓΧΕΙΡΗΤΙΚΗ ΦΡΟΝΤΙΔΑ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350520" y="1825624"/>
            <a:ext cx="11003280" cy="5032375"/>
          </a:xfrm>
        </p:spPr>
        <p:txBody>
          <a:bodyPr/>
          <a:lstStyle/>
          <a:p>
            <a:pPr marL="0" indent="0" algn="ctr">
              <a:buNone/>
            </a:pPr>
            <a:endParaRPr lang="en-US" dirty="0"/>
          </a:p>
          <a:p>
            <a:pPr marL="0" indent="0" algn="ctr">
              <a:buNone/>
            </a:pPr>
            <a:endParaRPr lang="en-US" dirty="0"/>
          </a:p>
          <a:p>
            <a:pPr marL="0" indent="0" algn="ctr">
              <a:buNone/>
            </a:pPr>
            <a:endParaRPr lang="en-US" b="1" dirty="0"/>
          </a:p>
          <a:p>
            <a:pPr marL="0" indent="0">
              <a:buNone/>
            </a:pPr>
            <a:r>
              <a:rPr lang="el-GR" dirty="0"/>
              <a:t>Η Μετεγχειρητική παρακολούθηση περιλαμβάνει έλεγχο:</a:t>
            </a:r>
          </a:p>
          <a:p>
            <a:pPr marL="0" indent="0">
              <a:buNone/>
            </a:pPr>
            <a:endParaRPr lang="el-GR" b="1" dirty="0"/>
          </a:p>
          <a:p>
            <a:pPr>
              <a:buFont typeface="Wingdings" panose="05000000000000000000" pitchFamily="2" charset="2"/>
              <a:buChar char="ü"/>
            </a:pPr>
            <a:r>
              <a:rPr lang="el-GR" dirty="0"/>
              <a:t>ζωτικών σημείων </a:t>
            </a:r>
          </a:p>
          <a:p>
            <a:pPr>
              <a:buFont typeface="Wingdings" panose="05000000000000000000" pitchFamily="2" charset="2"/>
              <a:buChar char="ü"/>
            </a:pPr>
            <a:r>
              <a:rPr lang="el-GR" dirty="0"/>
              <a:t>επιπέδου συνείδησης </a:t>
            </a:r>
          </a:p>
          <a:p>
            <a:pPr>
              <a:buFont typeface="Wingdings" panose="05000000000000000000" pitchFamily="2" charset="2"/>
              <a:buChar char="ü"/>
            </a:pPr>
            <a:r>
              <a:rPr lang="el-GR" dirty="0"/>
              <a:t>χειρουργικού τραύματος</a:t>
            </a:r>
          </a:p>
        </p:txBody>
      </p:sp>
      <p:sp>
        <p:nvSpPr>
          <p:cNvPr id="4" name="Ορθογώνιο 3">
            <a:extLst>
              <a:ext uri="{FF2B5EF4-FFF2-40B4-BE49-F238E27FC236}">
                <a16:creationId xmlns:a16="http://schemas.microsoft.com/office/drawing/2014/main" id="{7B97711C-2646-8793-BCAC-9E35E47ED485}"/>
              </a:ext>
            </a:extLst>
          </p:cNvPr>
          <p:cNvSpPr/>
          <p:nvPr/>
        </p:nvSpPr>
        <p:spPr>
          <a:xfrm>
            <a:off x="2625025" y="1825625"/>
            <a:ext cx="7387655" cy="100739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kern="0" dirty="0">
                <a:solidFill>
                  <a:schemeClr val="tx1"/>
                </a:solidFill>
                <a:latin typeface="Aptos" panose="020B0004020202020204" pitchFamily="34" charset="0"/>
              </a:rPr>
              <a:t>Οι πρώτες ώρες μετά την επέμβαση είναι ιδιαίτερα κρίσιμες!</a:t>
            </a:r>
            <a:endParaRPr lang="en-US" sz="2400" b="1" kern="0" dirty="0">
              <a:solidFill>
                <a:schemeClr val="tx1"/>
              </a:solidFill>
              <a:latin typeface="Aptos" panose="020B0004020202020204" pitchFamily="34" charset="0"/>
            </a:endParaRPr>
          </a:p>
        </p:txBody>
      </p:sp>
      <p:pic>
        <p:nvPicPr>
          <p:cNvPr id="6" name="Εικόνα 5">
            <a:extLst>
              <a:ext uri="{FF2B5EF4-FFF2-40B4-BE49-F238E27FC236}">
                <a16:creationId xmlns:a16="http://schemas.microsoft.com/office/drawing/2014/main" id="{7B77F6CE-9A27-3911-C4F1-75AA1F736066}"/>
              </a:ext>
            </a:extLst>
          </p:cNvPr>
          <p:cNvPicPr>
            <a:picLocks noChangeAspect="1"/>
          </p:cNvPicPr>
          <p:nvPr/>
        </p:nvPicPr>
        <p:blipFill>
          <a:blip r:embed="rId3"/>
          <a:stretch>
            <a:fillRect/>
          </a:stretch>
        </p:blipFill>
        <p:spPr>
          <a:xfrm>
            <a:off x="8976360" y="3429000"/>
            <a:ext cx="3047999" cy="3145971"/>
          </a:xfrm>
          <a:prstGeom prst="rect">
            <a:avLst/>
          </a:prstGeom>
        </p:spPr>
      </p:pic>
      <p:pic>
        <p:nvPicPr>
          <p:cNvPr id="8" name="Εικόνα 7">
            <a:extLst>
              <a:ext uri="{FF2B5EF4-FFF2-40B4-BE49-F238E27FC236}">
                <a16:creationId xmlns:a16="http://schemas.microsoft.com/office/drawing/2014/main" id="{30831029-6FE0-48FF-F394-1A8F3DD34F9B}"/>
              </a:ext>
            </a:extLst>
          </p:cNvPr>
          <p:cNvPicPr>
            <a:picLocks noChangeAspect="1"/>
          </p:cNvPicPr>
          <p:nvPr/>
        </p:nvPicPr>
        <p:blipFill>
          <a:blip r:embed="rId4"/>
          <a:stretch>
            <a:fillRect/>
          </a:stretch>
        </p:blipFill>
        <p:spPr>
          <a:xfrm>
            <a:off x="5553077" y="4187754"/>
            <a:ext cx="2752724" cy="23872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ΔΙΑΧΕΙΡΙΣΗ ΠΟΝΟΥ</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4" name="Ορθογώνιο 3">
            <a:extLst>
              <a:ext uri="{FF2B5EF4-FFF2-40B4-BE49-F238E27FC236}">
                <a16:creationId xmlns:a16="http://schemas.microsoft.com/office/drawing/2014/main" id="{C674FC39-A7D3-FC05-44FC-CEEA14DCC356}"/>
              </a:ext>
            </a:extLst>
          </p:cNvPr>
          <p:cNvSpPr/>
          <p:nvPr/>
        </p:nvSpPr>
        <p:spPr>
          <a:xfrm>
            <a:off x="288609" y="3304823"/>
            <a:ext cx="5886705" cy="2403087"/>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400" kern="0" dirty="0">
                <a:solidFill>
                  <a:srgbClr val="002060"/>
                </a:solidFill>
                <a:latin typeface="Aptos" panose="020B0004020202020204" pitchFamily="34" charset="0"/>
              </a:rPr>
              <a:t>Η Αντιμετώπιση του πόνου γίνεται με:</a:t>
            </a:r>
          </a:p>
          <a:p>
            <a:endParaRPr lang="el-GR" sz="2400" kern="0" dirty="0">
              <a:solidFill>
                <a:srgbClr val="002060"/>
              </a:solidFill>
              <a:latin typeface="Aptos" panose="020B0004020202020204" pitchFamily="34" charset="0"/>
            </a:endParaRPr>
          </a:p>
          <a:p>
            <a:pPr marL="342900" indent="-342900">
              <a:buFont typeface="Wingdings" panose="05000000000000000000" pitchFamily="2" charset="2"/>
              <a:buChar char="v"/>
            </a:pPr>
            <a:r>
              <a:rPr lang="el-GR" sz="2400" kern="0" dirty="0">
                <a:solidFill>
                  <a:srgbClr val="002060"/>
                </a:solidFill>
                <a:latin typeface="Aptos" panose="020B0004020202020204" pitchFamily="34" charset="0"/>
              </a:rPr>
              <a:t>αρχική αξιολόγηση </a:t>
            </a:r>
          </a:p>
          <a:p>
            <a:pPr marL="342900" indent="-342900">
              <a:buFont typeface="Wingdings" panose="05000000000000000000" pitchFamily="2" charset="2"/>
              <a:buChar char="v"/>
            </a:pPr>
            <a:r>
              <a:rPr lang="el-GR" sz="2400" kern="0" dirty="0">
                <a:solidFill>
                  <a:srgbClr val="002060"/>
                </a:solidFill>
                <a:latin typeface="Aptos" panose="020B0004020202020204" pitchFamily="34" charset="0"/>
              </a:rPr>
              <a:t>αναλγητική αγωγή </a:t>
            </a:r>
          </a:p>
          <a:p>
            <a:pPr marL="342900" indent="-342900">
              <a:buFont typeface="Wingdings" panose="05000000000000000000" pitchFamily="2" charset="2"/>
              <a:buChar char="v"/>
            </a:pPr>
            <a:r>
              <a:rPr lang="el-GR" sz="2400" kern="0" dirty="0">
                <a:solidFill>
                  <a:srgbClr val="002060"/>
                </a:solidFill>
                <a:latin typeface="Aptos" panose="020B0004020202020204" pitchFamily="34" charset="0"/>
              </a:rPr>
              <a:t>παρακολούθηση αποτελεσματικότητας</a:t>
            </a:r>
          </a:p>
          <a:p>
            <a:pPr algn="ctr"/>
            <a:endParaRPr lang="en-US" sz="2400" kern="0" dirty="0">
              <a:solidFill>
                <a:srgbClr val="002060"/>
              </a:solidFill>
              <a:latin typeface="Aptos" panose="020B0004020202020204" pitchFamily="34" charset="0"/>
            </a:endParaRPr>
          </a:p>
        </p:txBody>
      </p:sp>
      <p:sp>
        <p:nvSpPr>
          <p:cNvPr id="5" name="Ορθογώνιο: Στρογγύλεμα γωνιών 4">
            <a:extLst>
              <a:ext uri="{FF2B5EF4-FFF2-40B4-BE49-F238E27FC236}">
                <a16:creationId xmlns:a16="http://schemas.microsoft.com/office/drawing/2014/main" id="{50E53E78-1F9C-C7A3-07E6-EBC74890587A}"/>
              </a:ext>
            </a:extLst>
          </p:cNvPr>
          <p:cNvSpPr/>
          <p:nvPr/>
        </p:nvSpPr>
        <p:spPr>
          <a:xfrm>
            <a:off x="1619505" y="5912071"/>
            <a:ext cx="9418320" cy="803221"/>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t>Η σωστή αναλγησία συμβάλλει στην ταχύτερη κινητοποίηση.</a:t>
            </a:r>
          </a:p>
        </p:txBody>
      </p:sp>
      <p:pic>
        <p:nvPicPr>
          <p:cNvPr id="8" name="Εικόνα 7">
            <a:extLst>
              <a:ext uri="{FF2B5EF4-FFF2-40B4-BE49-F238E27FC236}">
                <a16:creationId xmlns:a16="http://schemas.microsoft.com/office/drawing/2014/main" id="{4DF056C1-CBAB-FCE8-36E4-601252C6D765}"/>
              </a:ext>
            </a:extLst>
          </p:cNvPr>
          <p:cNvPicPr>
            <a:picLocks noChangeAspect="1"/>
          </p:cNvPicPr>
          <p:nvPr/>
        </p:nvPicPr>
        <p:blipFill>
          <a:blip r:embed="rId4"/>
          <a:stretch>
            <a:fillRect/>
          </a:stretch>
        </p:blipFill>
        <p:spPr>
          <a:xfrm>
            <a:off x="6551170" y="1356572"/>
            <a:ext cx="5463098" cy="4351338"/>
          </a:xfrm>
          <a:prstGeom prst="rect">
            <a:avLst/>
          </a:prstGeom>
        </p:spPr>
      </p:pic>
      <p:pic>
        <p:nvPicPr>
          <p:cNvPr id="11" name="Εικόνα 10">
            <a:extLst>
              <a:ext uri="{FF2B5EF4-FFF2-40B4-BE49-F238E27FC236}">
                <a16:creationId xmlns:a16="http://schemas.microsoft.com/office/drawing/2014/main" id="{963DB3D2-9910-161F-E1D9-9FEE3AC0C307}"/>
              </a:ext>
            </a:extLst>
          </p:cNvPr>
          <p:cNvPicPr>
            <a:picLocks noChangeAspect="1"/>
          </p:cNvPicPr>
          <p:nvPr/>
        </p:nvPicPr>
        <p:blipFill>
          <a:blip r:embed="rId5"/>
          <a:stretch>
            <a:fillRect/>
          </a:stretch>
        </p:blipFill>
        <p:spPr>
          <a:xfrm>
            <a:off x="3555939" y="1443655"/>
            <a:ext cx="2619375" cy="1743075"/>
          </a:xfrm>
          <a:prstGeom prst="rect">
            <a:avLst/>
          </a:prstGeom>
        </p:spPr>
      </p:pic>
      <p:pic>
        <p:nvPicPr>
          <p:cNvPr id="13" name="Εικόνα 12">
            <a:extLst>
              <a:ext uri="{FF2B5EF4-FFF2-40B4-BE49-F238E27FC236}">
                <a16:creationId xmlns:a16="http://schemas.microsoft.com/office/drawing/2014/main" id="{0DDED8C8-B3B6-A664-DF74-DA86D3391A1B}"/>
              </a:ext>
            </a:extLst>
          </p:cNvPr>
          <p:cNvPicPr>
            <a:picLocks noChangeAspect="1"/>
          </p:cNvPicPr>
          <p:nvPr/>
        </p:nvPicPr>
        <p:blipFill>
          <a:blip r:embed="rId6"/>
          <a:stretch>
            <a:fillRect/>
          </a:stretch>
        </p:blipFill>
        <p:spPr>
          <a:xfrm>
            <a:off x="343155" y="1515093"/>
            <a:ext cx="2857500" cy="16002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558" y="29458"/>
            <a:ext cx="12201558"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ΠΡΟΛΗΨΗ ΕΠΙΠΛΟΚΩΝ</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2376197"/>
            <a:ext cx="12201558" cy="3811243"/>
          </a:xfrm>
          <a:solidFill>
            <a:schemeClr val="tx2">
              <a:lumMod val="40000"/>
              <a:lumOff val="60000"/>
            </a:schemeClr>
          </a:solidFill>
        </p:spPr>
        <p:txBody>
          <a:bodyPr numCol="2">
            <a:normAutofit fontScale="92500" lnSpcReduction="20000"/>
          </a:bodyPr>
          <a:lstStyle/>
          <a:p>
            <a:endParaRPr lang="el-GR" dirty="0"/>
          </a:p>
          <a:p>
            <a:r>
              <a:rPr lang="el-GR" dirty="0" err="1"/>
              <a:t>Θρομβοεμβολικά</a:t>
            </a:r>
            <a:r>
              <a:rPr lang="el-GR" dirty="0"/>
              <a:t> επεισόδια (DVT / πνευμονική εμβολή) </a:t>
            </a:r>
          </a:p>
          <a:p>
            <a:r>
              <a:rPr lang="el-GR" dirty="0"/>
              <a:t>Αναπνευστικές επιπλοκές </a:t>
            </a:r>
          </a:p>
          <a:p>
            <a:r>
              <a:rPr lang="el-GR" dirty="0"/>
              <a:t>Κατακλίσεις </a:t>
            </a:r>
          </a:p>
          <a:p>
            <a:r>
              <a:rPr lang="el-GR" dirty="0"/>
              <a:t>Χειρουργικές λοιμώξεις </a:t>
            </a:r>
          </a:p>
          <a:p>
            <a:r>
              <a:rPr lang="el-GR" dirty="0"/>
              <a:t>Αιμορραγία / αιμάτωμα </a:t>
            </a:r>
          </a:p>
          <a:p>
            <a:r>
              <a:rPr lang="el-GR" dirty="0"/>
              <a:t>Οίδημα και φλεγμονή </a:t>
            </a:r>
          </a:p>
          <a:p>
            <a:endParaRPr lang="el-GR" dirty="0"/>
          </a:p>
          <a:p>
            <a:pPr marL="0" indent="0">
              <a:buNone/>
            </a:pPr>
            <a:endParaRPr lang="el-GR" dirty="0"/>
          </a:p>
          <a:p>
            <a:r>
              <a:rPr lang="el-GR" dirty="0" err="1"/>
              <a:t>Νευροαγγειακές</a:t>
            </a:r>
            <a:r>
              <a:rPr lang="el-GR" dirty="0"/>
              <a:t> διαταραχές </a:t>
            </a:r>
          </a:p>
          <a:p>
            <a:r>
              <a:rPr lang="el-GR" dirty="0"/>
              <a:t>Σύνδρομο διαμερίσματος </a:t>
            </a:r>
          </a:p>
          <a:p>
            <a:r>
              <a:rPr lang="el-GR" dirty="0"/>
              <a:t>Δυσκαμψία αρθρώσεων </a:t>
            </a:r>
          </a:p>
          <a:p>
            <a:r>
              <a:rPr lang="el-GR" dirty="0"/>
              <a:t>Καθυστερημένη πώρωση κατάγματος </a:t>
            </a:r>
          </a:p>
          <a:p>
            <a:r>
              <a:rPr lang="el-GR" dirty="0"/>
              <a:t>Λοίμωξη πρόθεσης </a:t>
            </a:r>
          </a:p>
          <a:p>
            <a:r>
              <a:rPr lang="el-GR" dirty="0" err="1"/>
              <a:t>Εξάρθρημα</a:t>
            </a:r>
            <a:r>
              <a:rPr lang="el-GR" dirty="0"/>
              <a:t> πρόθεσης </a:t>
            </a:r>
          </a:p>
          <a:p>
            <a:r>
              <a:rPr lang="el-GR" dirty="0"/>
              <a:t>Μυϊκή ατροφία λόγω ακινητοποίησης</a:t>
            </a:r>
          </a:p>
        </p:txBody>
      </p:sp>
      <p:sp>
        <p:nvSpPr>
          <p:cNvPr id="4" name="Ορθογώνιο 3">
            <a:extLst>
              <a:ext uri="{FF2B5EF4-FFF2-40B4-BE49-F238E27FC236}">
                <a16:creationId xmlns:a16="http://schemas.microsoft.com/office/drawing/2014/main" id="{D1ED1702-A4F9-F051-C0BB-210638BD065A}"/>
              </a:ext>
            </a:extLst>
          </p:cNvPr>
          <p:cNvSpPr/>
          <p:nvPr/>
        </p:nvSpPr>
        <p:spPr>
          <a:xfrm>
            <a:off x="2567939" y="1547894"/>
            <a:ext cx="7046563" cy="63543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t>Πιθανές επιπλοκές στον ορθοπεδικό ασθενή</a:t>
            </a:r>
          </a:p>
        </p:txBody>
      </p:sp>
      <p:sp>
        <p:nvSpPr>
          <p:cNvPr id="10" name="TextBox 9">
            <a:extLst>
              <a:ext uri="{FF2B5EF4-FFF2-40B4-BE49-F238E27FC236}">
                <a16:creationId xmlns:a16="http://schemas.microsoft.com/office/drawing/2014/main" id="{827D76D7-3B39-DF94-55A2-39ADC290BC02}"/>
              </a:ext>
            </a:extLst>
          </p:cNvPr>
          <p:cNvSpPr txBox="1"/>
          <p:nvPr/>
        </p:nvSpPr>
        <p:spPr>
          <a:xfrm>
            <a:off x="0" y="6211669"/>
            <a:ext cx="12201558" cy="646331"/>
          </a:xfrm>
          <a:prstGeom prst="rect">
            <a:avLst/>
          </a:prstGeom>
          <a:noFill/>
        </p:spPr>
        <p:txBody>
          <a:bodyPr wrap="square">
            <a:spAutoFit/>
          </a:bodyPr>
          <a:lstStyle/>
          <a:p>
            <a:pPr algn="ctr"/>
            <a:r>
              <a:rPr lang="el-GR" b="1" dirty="0"/>
              <a:t>Ο νοσηλευτής παίζει καθοριστικό ρόλο στην πρόληψη και στην έγκαιρη αναγνώριση αυτών των επιπλοκών μέσω συστηματικής παρακολούθησης και πρώιμης κινητοποίησης.</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ΠΡΩΙΜΗ ΚΙΝΗΤΟΠΟΙΗΣΗ ΚΑΙ ΑΠΟΚΑΤΑΣΤΑΣΗ</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1825624"/>
            <a:ext cx="12192000" cy="4742815"/>
          </a:xfrm>
          <a:solidFill>
            <a:schemeClr val="bg2"/>
          </a:solidFill>
        </p:spPr>
        <p:txBody>
          <a:bodyPr>
            <a:normAutofit/>
          </a:bodyPr>
          <a:lstStyle/>
          <a:p>
            <a:pPr marL="0" indent="0">
              <a:buNone/>
            </a:pPr>
            <a:r>
              <a:rPr lang="el-GR" dirty="0"/>
              <a:t>Η πρώιμη κινητοποίηση αποτελεί βασικό στοιχείο της μετεγχειρητικής αποκατάστασης και συμβάλλει:</a:t>
            </a:r>
          </a:p>
          <a:p>
            <a:pPr marL="0" indent="0">
              <a:buNone/>
            </a:pPr>
            <a:endParaRPr lang="el-GR" dirty="0"/>
          </a:p>
          <a:p>
            <a:r>
              <a:rPr lang="el-GR" dirty="0"/>
              <a:t>στη βελτίωση της κυκλοφορίας του αίματος </a:t>
            </a:r>
          </a:p>
          <a:p>
            <a:r>
              <a:rPr lang="el-GR" dirty="0"/>
              <a:t>στην πρόληψη θρομβώσεων και κατακλίσεων </a:t>
            </a:r>
          </a:p>
          <a:p>
            <a:r>
              <a:rPr lang="el-GR" dirty="0"/>
              <a:t>στη διατήρηση της μυϊκής ισχύος </a:t>
            </a:r>
          </a:p>
          <a:p>
            <a:r>
              <a:rPr lang="el-GR" dirty="0"/>
              <a:t>στη μείωση της δυσκαμψίας των αρθρώσεων </a:t>
            </a:r>
          </a:p>
          <a:p>
            <a:r>
              <a:rPr lang="el-GR" dirty="0"/>
              <a:t>στη βελτίωση της αναπνευστικής λειτουργίας </a:t>
            </a:r>
          </a:p>
          <a:p>
            <a:r>
              <a:rPr lang="el-GR" dirty="0"/>
              <a:t>στην ταχύτερη επάνοδο του ασθενή στις καθημερινές δραστηριότητες </a:t>
            </a:r>
          </a:p>
        </p:txBody>
      </p:sp>
      <p:sp>
        <p:nvSpPr>
          <p:cNvPr id="5" name="Φυσαλίδα ομιλίας: Έλλειψη 4">
            <a:extLst>
              <a:ext uri="{FF2B5EF4-FFF2-40B4-BE49-F238E27FC236}">
                <a16:creationId xmlns:a16="http://schemas.microsoft.com/office/drawing/2014/main" id="{A72AF636-88C8-323D-CB4D-105DD96D01AB}"/>
              </a:ext>
            </a:extLst>
          </p:cNvPr>
          <p:cNvSpPr/>
          <p:nvPr/>
        </p:nvSpPr>
        <p:spPr>
          <a:xfrm>
            <a:off x="8186982" y="2514600"/>
            <a:ext cx="3864242" cy="2849880"/>
          </a:xfrm>
          <a:prstGeom prst="wedgeEllipseCallout">
            <a:avLst>
              <a:gd name="adj1" fmla="val -60189"/>
              <a:gd name="adj2" fmla="val -477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r>
              <a:rPr lang="el-GR" b="1" dirty="0">
                <a:solidFill>
                  <a:schemeClr val="tx1"/>
                </a:solidFill>
              </a:rPr>
              <a:t>Ο νοσηλευτής συνεργάζεται στενά με:</a:t>
            </a:r>
          </a:p>
          <a:p>
            <a:pPr algn="ctr"/>
            <a:r>
              <a:rPr lang="el-GR" b="1" dirty="0">
                <a:solidFill>
                  <a:schemeClr val="tx1"/>
                </a:solidFill>
              </a:rPr>
              <a:t>τον φυσικοθεραπευτή </a:t>
            </a:r>
          </a:p>
          <a:p>
            <a:pPr algn="ctr"/>
            <a:r>
              <a:rPr lang="el-GR" b="1" dirty="0">
                <a:solidFill>
                  <a:schemeClr val="tx1"/>
                </a:solidFill>
              </a:rPr>
              <a:t>τον θεράποντα ιατρό </a:t>
            </a:r>
          </a:p>
          <a:p>
            <a:pPr algn="ctr"/>
            <a:r>
              <a:rPr lang="el-GR" b="1" dirty="0">
                <a:solidFill>
                  <a:schemeClr val="tx1"/>
                </a:solidFill>
              </a:rPr>
              <a:t>την υπόλοιπη διεπιστημονική ομάδα </a:t>
            </a:r>
          </a:p>
          <a:p>
            <a:pPr algn="ct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EA5D87-7173-B363-97A9-D56B71037F8B}"/>
              </a:ext>
            </a:extLst>
          </p:cNvPr>
          <p:cNvSpPr>
            <a:spLocks noGrp="1"/>
          </p:cNvSpPr>
          <p:nvPr>
            <p:ph idx="1"/>
          </p:nvPr>
        </p:nvSpPr>
        <p:spPr>
          <a:xfrm>
            <a:off x="0" y="1554480"/>
            <a:ext cx="12192000" cy="4576763"/>
          </a:xfrm>
          <a:solidFill>
            <a:schemeClr val="tx2">
              <a:lumMod val="60000"/>
              <a:lumOff val="40000"/>
            </a:schemeClr>
          </a:solidFill>
        </p:spPr>
        <p:txBody>
          <a:bodyPr numCol="2">
            <a:normAutofit/>
          </a:bodyPr>
          <a:lstStyle/>
          <a:p>
            <a:pPr marL="0" indent="0">
              <a:buNone/>
            </a:pPr>
            <a:r>
              <a:rPr lang="el-GR" dirty="0"/>
              <a:t>Ο </a:t>
            </a:r>
            <a:r>
              <a:rPr lang="el-GR" b="1" dirty="0"/>
              <a:t>ορθοπεδικός ασθενής </a:t>
            </a:r>
            <a:r>
              <a:rPr lang="el-GR" dirty="0"/>
              <a:t>παρουσιάζει ιδιαίτερες ανάγκες φροντίδας λόγω:</a:t>
            </a:r>
          </a:p>
          <a:p>
            <a:pPr>
              <a:buFont typeface="Wingdings" panose="05000000000000000000" pitchFamily="2" charset="2"/>
              <a:buChar char="ü"/>
            </a:pPr>
            <a:endParaRPr lang="el-GR" dirty="0"/>
          </a:p>
          <a:p>
            <a:pPr>
              <a:buFont typeface="Wingdings" panose="05000000000000000000" pitchFamily="2" charset="2"/>
              <a:buChar char="Ø"/>
            </a:pPr>
            <a:r>
              <a:rPr lang="el-GR" dirty="0"/>
              <a:t>τραυματισμών οστών και αρθρώσεων </a:t>
            </a:r>
          </a:p>
          <a:p>
            <a:pPr>
              <a:buFont typeface="Wingdings" panose="05000000000000000000" pitchFamily="2" charset="2"/>
              <a:buChar char="Ø"/>
            </a:pPr>
            <a:r>
              <a:rPr lang="el-GR" dirty="0"/>
              <a:t>μετεγχειρητικού πόνου </a:t>
            </a:r>
          </a:p>
          <a:p>
            <a:pPr>
              <a:buFont typeface="Wingdings" panose="05000000000000000000" pitchFamily="2" charset="2"/>
              <a:buChar char="Ø"/>
            </a:pPr>
            <a:r>
              <a:rPr lang="el-GR" dirty="0"/>
              <a:t>μειωμένης κινητικότητας </a:t>
            </a:r>
          </a:p>
          <a:p>
            <a:pPr>
              <a:buFont typeface="Wingdings" panose="05000000000000000000" pitchFamily="2" charset="2"/>
              <a:buChar char="Ø"/>
            </a:pPr>
            <a:r>
              <a:rPr lang="el-GR" dirty="0"/>
              <a:t>χρήσης ορθοπεδικών βοηθημάτων </a:t>
            </a:r>
          </a:p>
          <a:p>
            <a:endParaRPr lang="el-GR" dirty="0"/>
          </a:p>
          <a:p>
            <a:endParaRPr lang="el-GR" dirty="0"/>
          </a:p>
          <a:p>
            <a:pPr marL="0" indent="0">
              <a:buNone/>
            </a:pPr>
            <a:r>
              <a:rPr lang="el-GR" dirty="0"/>
              <a:t>Ο </a:t>
            </a:r>
            <a:r>
              <a:rPr lang="el-GR" b="1" dirty="0"/>
              <a:t>νοσηλευτής</a:t>
            </a:r>
            <a:r>
              <a:rPr lang="el-GR" dirty="0"/>
              <a:t> φροντίζει για:</a:t>
            </a:r>
          </a:p>
          <a:p>
            <a:pPr marL="0" indent="0">
              <a:buNone/>
            </a:pPr>
            <a:endParaRPr lang="el-GR" dirty="0"/>
          </a:p>
          <a:p>
            <a:pPr>
              <a:buFont typeface="Wingdings" panose="05000000000000000000" pitchFamily="2" charset="2"/>
              <a:buChar char="ü"/>
            </a:pPr>
            <a:r>
              <a:rPr lang="el-GR" dirty="0"/>
              <a:t>σωστή ακινητοποίηση του πάσχοντος μέλους </a:t>
            </a:r>
          </a:p>
          <a:p>
            <a:pPr>
              <a:buFont typeface="Wingdings" panose="05000000000000000000" pitchFamily="2" charset="2"/>
              <a:buChar char="ü"/>
            </a:pPr>
            <a:r>
              <a:rPr lang="el-GR" dirty="0"/>
              <a:t>διατήρηση σωστής ευθυγράμμισης </a:t>
            </a:r>
          </a:p>
          <a:p>
            <a:pPr>
              <a:buFont typeface="Wingdings" panose="05000000000000000000" pitchFamily="2" charset="2"/>
              <a:buChar char="ü"/>
            </a:pPr>
            <a:r>
              <a:rPr lang="el-GR" dirty="0"/>
              <a:t>ασφαλή χρήση γύψων και ναρθήκων </a:t>
            </a:r>
          </a:p>
          <a:p>
            <a:pPr>
              <a:buFont typeface="Wingdings" panose="05000000000000000000" pitchFamily="2" charset="2"/>
              <a:buChar char="ü"/>
            </a:pPr>
            <a:r>
              <a:rPr lang="el-GR" dirty="0"/>
              <a:t>σωστή εφαρμογή συστημάτων έλξης </a:t>
            </a:r>
          </a:p>
          <a:p>
            <a:pPr>
              <a:buFont typeface="Wingdings" panose="05000000000000000000" pitchFamily="2" charset="2"/>
              <a:buChar char="ü"/>
            </a:pPr>
            <a:r>
              <a:rPr lang="el-GR" dirty="0"/>
              <a:t>πρόληψη επιπλοκών από ακινησία</a:t>
            </a:r>
          </a:p>
          <a:p>
            <a:endParaRPr lang="el-GR" dirty="0"/>
          </a:p>
        </p:txBody>
      </p:sp>
      <p:sp>
        <p:nvSpPr>
          <p:cNvPr id="4" name="Title 1">
            <a:extLst>
              <a:ext uri="{FF2B5EF4-FFF2-40B4-BE49-F238E27FC236}">
                <a16:creationId xmlns:a16="http://schemas.microsoft.com/office/drawing/2014/main" id="{810F3ABD-D278-7C29-9040-43A7B8B66FA3}"/>
              </a:ext>
            </a:extLst>
          </p:cNvPr>
          <p:cNvSpPr txBox="1">
            <a:spLocks/>
          </p:cNvSpPr>
          <p:nvPr/>
        </p:nvSpPr>
        <p:spPr>
          <a:xfrm>
            <a:off x="0" y="0"/>
            <a:ext cx="12192000" cy="1325563"/>
          </a:xfrm>
          <a:prstGeom prst="rect">
            <a:avLst/>
          </a:prstGeom>
          <a:solidFill>
            <a:srgbClr val="28358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ΙΔΙΑΙΤΕΡΟΤΗΤΕΣ ΤΟΥ ΟΡΘΟΠΕΔΙΚΟΥ ΑΣΘΕΝΗ</a:t>
            </a:r>
          </a:p>
        </p:txBody>
      </p:sp>
      <p:sp>
        <p:nvSpPr>
          <p:cNvPr id="7" name="TextBox 6">
            <a:extLst>
              <a:ext uri="{FF2B5EF4-FFF2-40B4-BE49-F238E27FC236}">
                <a16:creationId xmlns:a16="http://schemas.microsoft.com/office/drawing/2014/main" id="{7CD98922-9CA3-3197-523C-CA9410A48495}"/>
              </a:ext>
            </a:extLst>
          </p:cNvPr>
          <p:cNvSpPr txBox="1"/>
          <p:nvPr/>
        </p:nvSpPr>
        <p:spPr>
          <a:xfrm>
            <a:off x="-213360" y="6299200"/>
            <a:ext cx="12192000" cy="369332"/>
          </a:xfrm>
          <a:prstGeom prst="rect">
            <a:avLst/>
          </a:prstGeom>
          <a:noFill/>
        </p:spPr>
        <p:txBody>
          <a:bodyPr wrap="square">
            <a:spAutoFit/>
          </a:bodyPr>
          <a:lstStyle/>
          <a:p>
            <a:pPr algn="ctr">
              <a:buNone/>
            </a:pPr>
            <a:r>
              <a:rPr lang="el-GR" b="1" dirty="0"/>
              <a:t>Ο νοσηλευτής παρακολουθεί συνεχώς την κατάσταση του ασθενή και ελέγχει για σημεία επιδείνωσης.</a:t>
            </a:r>
          </a:p>
        </p:txBody>
      </p:sp>
    </p:spTree>
    <p:extLst>
      <p:ext uri="{BB962C8B-B14F-4D97-AF65-F5344CB8AC3E}">
        <p14:creationId xmlns:p14="http://schemas.microsoft.com/office/powerpoint/2010/main" val="54126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9199"/>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ΝΕΥΡΟΑΓΓΕΙΑΚΗ ΕΚΤΙΜΗΣΗ</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1872120"/>
            <a:ext cx="12192000" cy="4351338"/>
          </a:xfrm>
        </p:spPr>
        <p:txBody>
          <a:bodyPr/>
          <a:lstStyle/>
          <a:p>
            <a:pPr marL="0" indent="0" algn="ctr">
              <a:buNone/>
            </a:pPr>
            <a:endParaRPr dirty="0"/>
          </a:p>
          <a:p>
            <a:pPr marL="0" indent="0" algn="ctr">
              <a:buNone/>
            </a:pPr>
            <a:endParaRPr dirty="0"/>
          </a:p>
        </p:txBody>
      </p:sp>
      <p:sp>
        <p:nvSpPr>
          <p:cNvPr id="5" name="TextBox 4">
            <a:extLst>
              <a:ext uri="{FF2B5EF4-FFF2-40B4-BE49-F238E27FC236}">
                <a16:creationId xmlns:a16="http://schemas.microsoft.com/office/drawing/2014/main" id="{DDA445CE-9DD6-8FD8-5050-DE787A696521}"/>
              </a:ext>
            </a:extLst>
          </p:cNvPr>
          <p:cNvSpPr txBox="1"/>
          <p:nvPr/>
        </p:nvSpPr>
        <p:spPr>
          <a:xfrm>
            <a:off x="0" y="1507480"/>
            <a:ext cx="12192000" cy="3539430"/>
          </a:xfrm>
          <a:prstGeom prst="rect">
            <a:avLst/>
          </a:prstGeom>
          <a:solidFill>
            <a:schemeClr val="bg2"/>
          </a:solidFill>
        </p:spPr>
        <p:txBody>
          <a:bodyPr wrap="square" numCol="2">
            <a:spAutoFit/>
          </a:bodyPr>
          <a:lstStyle/>
          <a:p>
            <a:pPr>
              <a:buNone/>
            </a:pPr>
            <a:r>
              <a:rPr lang="el-GR" sz="2800" dirty="0"/>
              <a:t>Ο νοσηλευτής αξιολογεί:</a:t>
            </a:r>
          </a:p>
          <a:p>
            <a:pPr>
              <a:buNone/>
            </a:pPr>
            <a:endParaRPr lang="el-GR" sz="2800" dirty="0"/>
          </a:p>
          <a:p>
            <a:pPr>
              <a:buFont typeface="Arial" panose="020B0604020202020204" pitchFamily="34" charset="0"/>
              <a:buChar char="•"/>
            </a:pPr>
            <a:r>
              <a:rPr lang="el-GR" sz="2800" dirty="0"/>
              <a:t>το χρώμα του άκρου </a:t>
            </a:r>
          </a:p>
          <a:p>
            <a:pPr>
              <a:buFont typeface="Arial" panose="020B0604020202020204" pitchFamily="34" charset="0"/>
              <a:buChar char="•"/>
            </a:pPr>
            <a:r>
              <a:rPr lang="el-GR" sz="2800" dirty="0"/>
              <a:t>τη θερμοκρασία </a:t>
            </a:r>
          </a:p>
          <a:p>
            <a:pPr>
              <a:buFont typeface="Arial" panose="020B0604020202020204" pitchFamily="34" charset="0"/>
              <a:buChar char="•"/>
            </a:pPr>
            <a:r>
              <a:rPr lang="el-GR" sz="2800" dirty="0"/>
              <a:t>την παρουσία </a:t>
            </a:r>
            <a:r>
              <a:rPr lang="el-GR" sz="2800" dirty="0" err="1"/>
              <a:t>σφύξεων</a:t>
            </a:r>
            <a:r>
              <a:rPr lang="el-GR" sz="2800" dirty="0"/>
              <a:t> </a:t>
            </a:r>
          </a:p>
          <a:p>
            <a:pPr>
              <a:buFont typeface="Arial" panose="020B0604020202020204" pitchFamily="34" charset="0"/>
              <a:buChar char="•"/>
            </a:pPr>
            <a:r>
              <a:rPr lang="el-GR" sz="2800" dirty="0"/>
              <a:t>την κινητικότητα </a:t>
            </a:r>
          </a:p>
          <a:p>
            <a:pPr>
              <a:buFont typeface="Arial" panose="020B0604020202020204" pitchFamily="34" charset="0"/>
              <a:buChar char="•"/>
            </a:pPr>
            <a:r>
              <a:rPr lang="el-GR" sz="2800" dirty="0"/>
              <a:t>την αισθητικότητα </a:t>
            </a:r>
          </a:p>
          <a:p>
            <a:pPr>
              <a:buFont typeface="Arial" panose="020B0604020202020204" pitchFamily="34" charset="0"/>
              <a:buChar char="•"/>
            </a:pPr>
            <a:r>
              <a:rPr lang="el-GR" sz="2800" dirty="0"/>
              <a:t>την παρουσία οιδήματος ή πόνου </a:t>
            </a:r>
          </a:p>
          <a:p>
            <a:pPr>
              <a:buNone/>
            </a:pPr>
            <a:r>
              <a:rPr lang="el-GR" sz="2800" dirty="0"/>
              <a:t>Πιθανές ενδείξεις επιπλοκών:</a:t>
            </a:r>
          </a:p>
          <a:p>
            <a:pPr>
              <a:buNone/>
            </a:pPr>
            <a:endParaRPr lang="el-GR" sz="2800" dirty="0"/>
          </a:p>
          <a:p>
            <a:pPr>
              <a:buFont typeface="Arial" panose="020B0604020202020204" pitchFamily="34" charset="0"/>
              <a:buChar char="•"/>
            </a:pPr>
            <a:r>
              <a:rPr lang="el-GR" sz="2800" dirty="0"/>
              <a:t>μειωμένη αιμάτωση </a:t>
            </a:r>
          </a:p>
          <a:p>
            <a:pPr>
              <a:buFont typeface="Arial" panose="020B0604020202020204" pitchFamily="34" charset="0"/>
              <a:buChar char="•"/>
            </a:pPr>
            <a:r>
              <a:rPr lang="el-GR" sz="2800" dirty="0"/>
              <a:t>ισχαιμία </a:t>
            </a:r>
          </a:p>
          <a:p>
            <a:pPr>
              <a:buFont typeface="Arial" panose="020B0604020202020204" pitchFamily="34" charset="0"/>
              <a:buChar char="•"/>
            </a:pPr>
            <a:r>
              <a:rPr lang="el-GR" sz="2800" dirty="0"/>
              <a:t>πίεση νεύρων </a:t>
            </a:r>
          </a:p>
          <a:p>
            <a:pPr>
              <a:buFont typeface="Arial" panose="020B0604020202020204" pitchFamily="34" charset="0"/>
              <a:buChar char="•"/>
            </a:pPr>
            <a:r>
              <a:rPr lang="el-GR" sz="2800" dirty="0"/>
              <a:t>σύνδρομο διαμερίσματος</a:t>
            </a:r>
          </a:p>
        </p:txBody>
      </p:sp>
      <p:pic>
        <p:nvPicPr>
          <p:cNvPr id="7" name="Εικόνα 6">
            <a:extLst>
              <a:ext uri="{FF2B5EF4-FFF2-40B4-BE49-F238E27FC236}">
                <a16:creationId xmlns:a16="http://schemas.microsoft.com/office/drawing/2014/main" id="{156B49BE-2059-4F2A-6815-E51F658DA1DB}"/>
              </a:ext>
            </a:extLst>
          </p:cNvPr>
          <p:cNvPicPr>
            <a:picLocks noChangeAspect="1"/>
          </p:cNvPicPr>
          <p:nvPr/>
        </p:nvPicPr>
        <p:blipFill>
          <a:blip r:embed="rId3"/>
          <a:stretch>
            <a:fillRect/>
          </a:stretch>
        </p:blipFill>
        <p:spPr>
          <a:xfrm>
            <a:off x="8611781" y="4518572"/>
            <a:ext cx="3355939" cy="2233225"/>
          </a:xfrm>
          <a:prstGeom prst="rect">
            <a:avLst/>
          </a:prstGeom>
        </p:spPr>
      </p:pic>
      <p:pic>
        <p:nvPicPr>
          <p:cNvPr id="13" name="Εικόνα 12">
            <a:extLst>
              <a:ext uri="{FF2B5EF4-FFF2-40B4-BE49-F238E27FC236}">
                <a16:creationId xmlns:a16="http://schemas.microsoft.com/office/drawing/2014/main" id="{A2F54E70-F3A6-39EC-B12D-D95DAD775A4E}"/>
              </a:ext>
            </a:extLst>
          </p:cNvPr>
          <p:cNvPicPr>
            <a:picLocks noChangeAspect="1"/>
          </p:cNvPicPr>
          <p:nvPr/>
        </p:nvPicPr>
        <p:blipFill>
          <a:blip r:embed="rId4"/>
          <a:stretch>
            <a:fillRect/>
          </a:stretch>
        </p:blipFill>
        <p:spPr>
          <a:xfrm>
            <a:off x="296537" y="5157967"/>
            <a:ext cx="4283392" cy="1594633"/>
          </a:xfrm>
          <a:prstGeom prst="rect">
            <a:avLst/>
          </a:prstGeom>
        </p:spPr>
      </p:pic>
      <p:pic>
        <p:nvPicPr>
          <p:cNvPr id="15" name="Εικόνα 14">
            <a:extLst>
              <a:ext uri="{FF2B5EF4-FFF2-40B4-BE49-F238E27FC236}">
                <a16:creationId xmlns:a16="http://schemas.microsoft.com/office/drawing/2014/main" id="{E0A5A190-47FF-82B4-9662-681B4215EBD9}"/>
              </a:ext>
            </a:extLst>
          </p:cNvPr>
          <p:cNvPicPr>
            <a:picLocks noChangeAspect="1"/>
          </p:cNvPicPr>
          <p:nvPr/>
        </p:nvPicPr>
        <p:blipFill>
          <a:blip r:embed="rId5"/>
          <a:stretch>
            <a:fillRect/>
          </a:stretch>
        </p:blipFill>
        <p:spPr>
          <a:xfrm>
            <a:off x="4971620" y="5157967"/>
            <a:ext cx="3248469" cy="1593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2520"/>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Εισαγωγή</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1112521"/>
            <a:ext cx="7680960" cy="2529840"/>
          </a:xfrm>
        </p:spPr>
        <p:txBody>
          <a:bodyPr>
            <a:normAutofit/>
          </a:bodyPr>
          <a:lstStyle/>
          <a:p>
            <a:pPr algn="ctr">
              <a:buFont typeface="Wingdings" panose="05000000000000000000" pitchFamily="2" charset="2"/>
              <a:buChar char="Ø"/>
            </a:pPr>
            <a:r>
              <a:rPr lang="el-GR" dirty="0"/>
              <a:t>Η θεραπευτική πορεία του ορθοπεδικού ασθενή:</a:t>
            </a:r>
            <a:endParaRPr lang="en-US" dirty="0"/>
          </a:p>
          <a:p>
            <a:pPr algn="ctr">
              <a:buFont typeface="Wingdings" panose="05000000000000000000" pitchFamily="2" charset="2"/>
              <a:buChar char="Ø"/>
            </a:pPr>
            <a:endParaRPr lang="en-US" dirty="0"/>
          </a:p>
          <a:p>
            <a:pPr marL="0" indent="0" algn="ctr">
              <a:buNone/>
            </a:pPr>
            <a:r>
              <a:rPr lang="en-US" dirty="0"/>
              <a:t>1) </a:t>
            </a:r>
            <a:r>
              <a:rPr lang="el-GR" dirty="0" err="1"/>
              <a:t>Προεγχειρητική</a:t>
            </a:r>
            <a:r>
              <a:rPr lang="el-GR" dirty="0"/>
              <a:t> φροντίδα</a:t>
            </a:r>
            <a:endParaRPr lang="en-US" dirty="0"/>
          </a:p>
          <a:p>
            <a:pPr marL="0" indent="0" algn="ctr">
              <a:buNone/>
            </a:pPr>
            <a:r>
              <a:rPr lang="en-US" dirty="0"/>
              <a:t>2) </a:t>
            </a:r>
            <a:r>
              <a:rPr lang="el-GR" dirty="0" err="1"/>
              <a:t>Διεγχειρητική</a:t>
            </a:r>
            <a:r>
              <a:rPr lang="el-GR" dirty="0"/>
              <a:t> υποστήριξη</a:t>
            </a:r>
            <a:endParaRPr lang="en-US" dirty="0"/>
          </a:p>
          <a:p>
            <a:pPr marL="0" indent="0" algn="ctr">
              <a:buNone/>
            </a:pPr>
            <a:r>
              <a:rPr lang="en-US" dirty="0"/>
              <a:t>3)</a:t>
            </a:r>
            <a:r>
              <a:rPr lang="el-GR" dirty="0"/>
              <a:t> Μετεγχειρητική αποκατάσταση</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dirty="0"/>
          </a:p>
        </p:txBody>
      </p:sp>
      <p:sp>
        <p:nvSpPr>
          <p:cNvPr id="4" name="TextBox 3">
            <a:extLst>
              <a:ext uri="{FF2B5EF4-FFF2-40B4-BE49-F238E27FC236}">
                <a16:creationId xmlns:a16="http://schemas.microsoft.com/office/drawing/2014/main" id="{1E3CCD6B-35F7-9D22-F5F2-CE1CDB9631C6}"/>
              </a:ext>
            </a:extLst>
          </p:cNvPr>
          <p:cNvSpPr txBox="1"/>
          <p:nvPr/>
        </p:nvSpPr>
        <p:spPr>
          <a:xfrm>
            <a:off x="6941127" y="6192982"/>
            <a:ext cx="184731" cy="369332"/>
          </a:xfrm>
          <a:prstGeom prst="rect">
            <a:avLst/>
          </a:prstGeom>
          <a:noFill/>
        </p:spPr>
        <p:txBody>
          <a:bodyPr wrap="none" rtlCol="0">
            <a:spAutoFit/>
          </a:bodyPr>
          <a:lstStyle/>
          <a:p>
            <a:endParaRPr lang="el-GR" dirty="0"/>
          </a:p>
        </p:txBody>
      </p:sp>
      <p:sp>
        <p:nvSpPr>
          <p:cNvPr id="6" name="TextBox 5">
            <a:extLst>
              <a:ext uri="{FF2B5EF4-FFF2-40B4-BE49-F238E27FC236}">
                <a16:creationId xmlns:a16="http://schemas.microsoft.com/office/drawing/2014/main" id="{36ABA5DE-F8CE-87EA-4EAA-DE9F4EC1D49A}"/>
              </a:ext>
            </a:extLst>
          </p:cNvPr>
          <p:cNvSpPr txBox="1"/>
          <p:nvPr/>
        </p:nvSpPr>
        <p:spPr>
          <a:xfrm>
            <a:off x="5642263" y="2971800"/>
            <a:ext cx="914400" cy="914400"/>
          </a:xfrm>
          <a:prstGeom prst="rect">
            <a:avLst/>
          </a:prstGeom>
          <a:noFill/>
        </p:spPr>
        <p:txBody>
          <a:bodyPr wrap="square" rtlCol="0">
            <a:spAutoFit/>
          </a:bodyPr>
          <a:lstStyle/>
          <a:p>
            <a:endParaRPr lang="el-GR" dirty="0"/>
          </a:p>
        </p:txBody>
      </p:sp>
      <p:sp>
        <p:nvSpPr>
          <p:cNvPr id="8" name="TextBox 7">
            <a:extLst>
              <a:ext uri="{FF2B5EF4-FFF2-40B4-BE49-F238E27FC236}">
                <a16:creationId xmlns:a16="http://schemas.microsoft.com/office/drawing/2014/main" id="{FFE7B146-0F0D-B5B1-EC4C-7ECAF9328B03}"/>
              </a:ext>
            </a:extLst>
          </p:cNvPr>
          <p:cNvSpPr txBox="1"/>
          <p:nvPr/>
        </p:nvSpPr>
        <p:spPr>
          <a:xfrm>
            <a:off x="11353800" y="2680855"/>
            <a:ext cx="184731" cy="369332"/>
          </a:xfrm>
          <a:prstGeom prst="rect">
            <a:avLst/>
          </a:prstGeom>
          <a:noFill/>
        </p:spPr>
        <p:txBody>
          <a:bodyPr wrap="none" rtlCol="0">
            <a:spAutoFit/>
          </a:bodyPr>
          <a:lstStyle/>
          <a:p>
            <a:endParaRPr lang="el-GR" dirty="0"/>
          </a:p>
        </p:txBody>
      </p:sp>
      <p:pic>
        <p:nvPicPr>
          <p:cNvPr id="7" name="Εικόνα 6">
            <a:extLst>
              <a:ext uri="{FF2B5EF4-FFF2-40B4-BE49-F238E27FC236}">
                <a16:creationId xmlns:a16="http://schemas.microsoft.com/office/drawing/2014/main" id="{D829A6A2-9863-2BB3-9BE1-82CF25F9F6D1}"/>
              </a:ext>
            </a:extLst>
          </p:cNvPr>
          <p:cNvPicPr>
            <a:picLocks noChangeAspect="1"/>
          </p:cNvPicPr>
          <p:nvPr/>
        </p:nvPicPr>
        <p:blipFill>
          <a:blip r:embed="rId3"/>
          <a:stretch>
            <a:fillRect/>
          </a:stretch>
        </p:blipFill>
        <p:spPr>
          <a:xfrm>
            <a:off x="1836549" y="3773394"/>
            <a:ext cx="3805714" cy="2788920"/>
          </a:xfrm>
          <a:prstGeom prst="rect">
            <a:avLst/>
          </a:prstGeom>
        </p:spPr>
      </p:pic>
      <p:pic>
        <p:nvPicPr>
          <p:cNvPr id="10" name="Εικόνα 9">
            <a:extLst>
              <a:ext uri="{FF2B5EF4-FFF2-40B4-BE49-F238E27FC236}">
                <a16:creationId xmlns:a16="http://schemas.microsoft.com/office/drawing/2014/main" id="{989C4BEE-769D-89C0-A899-74A196D6AADD}"/>
              </a:ext>
            </a:extLst>
          </p:cNvPr>
          <p:cNvPicPr>
            <a:picLocks noChangeAspect="1"/>
          </p:cNvPicPr>
          <p:nvPr/>
        </p:nvPicPr>
        <p:blipFill>
          <a:blip r:embed="rId4"/>
          <a:stretch>
            <a:fillRect/>
          </a:stretch>
        </p:blipFill>
        <p:spPr>
          <a:xfrm>
            <a:off x="6549739" y="2282584"/>
            <a:ext cx="5642261" cy="42797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824A2412-21CF-4200-4E56-B96E46E3E46D}"/>
              </a:ext>
            </a:extLst>
          </p:cNvPr>
          <p:cNvPicPr>
            <a:picLocks noChangeAspect="1"/>
          </p:cNvPicPr>
          <p:nvPr/>
        </p:nvPicPr>
        <p:blipFill>
          <a:blip r:embed="rId3"/>
          <a:stretch>
            <a:fillRect/>
          </a:stretch>
        </p:blipFill>
        <p:spPr>
          <a:xfrm>
            <a:off x="9130958" y="2811963"/>
            <a:ext cx="3061042" cy="3802452"/>
          </a:xfrm>
          <a:prstGeom prst="rect">
            <a:avLst/>
          </a:prstGeom>
        </p:spPr>
      </p:pic>
      <p:sp>
        <p:nvSpPr>
          <p:cNvPr id="3" name="Θέση περιεχομένου 2">
            <a:extLst>
              <a:ext uri="{FF2B5EF4-FFF2-40B4-BE49-F238E27FC236}">
                <a16:creationId xmlns:a16="http://schemas.microsoft.com/office/drawing/2014/main" id="{E8BC5A92-1DCC-C46B-E066-3FDE9A2DEB6B}"/>
              </a:ext>
            </a:extLst>
          </p:cNvPr>
          <p:cNvSpPr>
            <a:spLocks noGrp="1"/>
          </p:cNvSpPr>
          <p:nvPr>
            <p:ph idx="1"/>
          </p:nvPr>
        </p:nvSpPr>
        <p:spPr>
          <a:xfrm>
            <a:off x="0" y="2438399"/>
            <a:ext cx="9746822" cy="4419600"/>
          </a:xfrm>
        </p:spPr>
        <p:txBody>
          <a:bodyPr numCol="2">
            <a:normAutofit/>
          </a:bodyPr>
          <a:lstStyle/>
          <a:p>
            <a:pPr marL="0" indent="0">
              <a:buNone/>
            </a:pPr>
            <a:endParaRPr lang="el-GR" b="1" dirty="0"/>
          </a:p>
          <a:p>
            <a:pPr marL="0" indent="0">
              <a:buNone/>
            </a:pPr>
            <a:r>
              <a:rPr lang="el-GR" b="1" dirty="0"/>
              <a:t>Κύρια συμπτώματα:</a:t>
            </a:r>
          </a:p>
          <a:p>
            <a:r>
              <a:rPr lang="el-GR" dirty="0"/>
              <a:t>έντονος και δυσανάλογος πόνος </a:t>
            </a:r>
          </a:p>
          <a:p>
            <a:r>
              <a:rPr lang="el-GR" dirty="0"/>
              <a:t>οίδημα </a:t>
            </a:r>
          </a:p>
          <a:p>
            <a:r>
              <a:rPr lang="el-GR" dirty="0"/>
              <a:t>μειωμένη αισθητικότητα </a:t>
            </a:r>
          </a:p>
          <a:p>
            <a:r>
              <a:rPr lang="el-GR" dirty="0"/>
              <a:t>αδυναμία κίνησης </a:t>
            </a:r>
          </a:p>
          <a:p>
            <a:r>
              <a:rPr lang="el-GR" dirty="0"/>
              <a:t>μειωμένες ή απούσες </a:t>
            </a:r>
            <a:r>
              <a:rPr lang="el-GR" dirty="0" err="1"/>
              <a:t>σφύξεις</a:t>
            </a:r>
            <a:r>
              <a:rPr lang="el-GR" dirty="0"/>
              <a:t> </a:t>
            </a:r>
            <a:endParaRPr lang="el-GR" b="1" dirty="0"/>
          </a:p>
          <a:p>
            <a:pPr marL="0" indent="0">
              <a:buNone/>
            </a:pPr>
            <a:endParaRPr lang="el-GR" b="1" dirty="0"/>
          </a:p>
          <a:p>
            <a:pPr marL="0" indent="0">
              <a:buNone/>
            </a:pPr>
            <a:r>
              <a:rPr lang="el-GR" b="1" dirty="0"/>
              <a:t>Πιθανές επιπλοκές:</a:t>
            </a:r>
          </a:p>
          <a:p>
            <a:r>
              <a:rPr lang="el-GR" dirty="0"/>
              <a:t>ισχαιμία </a:t>
            </a:r>
          </a:p>
          <a:p>
            <a:r>
              <a:rPr lang="el-GR" dirty="0"/>
              <a:t>νέκρωση ιστών </a:t>
            </a:r>
          </a:p>
          <a:p>
            <a:r>
              <a:rPr lang="el-GR" dirty="0"/>
              <a:t>μόνιμη νευρολογική βλάβη </a:t>
            </a:r>
          </a:p>
          <a:p>
            <a:pPr marL="0" indent="0">
              <a:buNone/>
            </a:pPr>
            <a:endParaRPr lang="el-GR" dirty="0"/>
          </a:p>
        </p:txBody>
      </p:sp>
      <p:sp>
        <p:nvSpPr>
          <p:cNvPr id="4" name="Title 1">
            <a:extLst>
              <a:ext uri="{FF2B5EF4-FFF2-40B4-BE49-F238E27FC236}">
                <a16:creationId xmlns:a16="http://schemas.microsoft.com/office/drawing/2014/main" id="{74AC0DA5-1E1E-D64C-3105-E22B3F2786EE}"/>
              </a:ext>
            </a:extLst>
          </p:cNvPr>
          <p:cNvSpPr>
            <a:spLocks noGrp="1"/>
          </p:cNvSpPr>
          <p:nvPr>
            <p:ph type="title"/>
          </p:nvPr>
        </p:nvSpPr>
        <p:spPr>
          <a:xfrm>
            <a:off x="0" y="1"/>
            <a:ext cx="12192000" cy="1219199"/>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ΣΥΝΔΡΟΜΟ ΔΙΑΜΕΡΙΣΜΑΤΟΣ</a:t>
            </a:r>
            <a:endParaRPr sz="2400" dirty="0">
              <a:solidFill>
                <a:schemeClr val="bg1"/>
              </a:solidFill>
              <a:latin typeface="Posterama" panose="020B0504020200020000" pitchFamily="34" charset="0"/>
              <a:ea typeface="+mj-ea"/>
              <a:cs typeface="+mj-cs"/>
            </a:endParaRPr>
          </a:p>
        </p:txBody>
      </p:sp>
      <p:sp>
        <p:nvSpPr>
          <p:cNvPr id="8" name="TextBox 7">
            <a:extLst>
              <a:ext uri="{FF2B5EF4-FFF2-40B4-BE49-F238E27FC236}">
                <a16:creationId xmlns:a16="http://schemas.microsoft.com/office/drawing/2014/main" id="{528C4FCA-0D7C-D8DD-8198-2D84DE7155DE}"/>
              </a:ext>
            </a:extLst>
          </p:cNvPr>
          <p:cNvSpPr txBox="1"/>
          <p:nvPr/>
        </p:nvSpPr>
        <p:spPr>
          <a:xfrm>
            <a:off x="0" y="1219200"/>
            <a:ext cx="12192000" cy="1569660"/>
          </a:xfrm>
          <a:prstGeom prst="rect">
            <a:avLst/>
          </a:prstGeom>
          <a:solidFill>
            <a:schemeClr val="tx2"/>
          </a:solidFill>
        </p:spPr>
        <p:txBody>
          <a:bodyPr wrap="square">
            <a:spAutoFit/>
          </a:bodyPr>
          <a:lstStyle/>
          <a:p>
            <a:pPr algn="ctr"/>
            <a:r>
              <a:rPr lang="el-GR" sz="2400" b="1" kern="0" dirty="0">
                <a:solidFill>
                  <a:schemeClr val="bg1"/>
                </a:solidFill>
                <a:latin typeface="Aptos" panose="020B0004020202020204" pitchFamily="34" charset="0"/>
              </a:rPr>
              <a:t>Σύνδρομο διαμερίσματος (</a:t>
            </a:r>
            <a:r>
              <a:rPr lang="el-GR" sz="2400" b="1" kern="0" dirty="0" err="1">
                <a:solidFill>
                  <a:schemeClr val="bg1"/>
                </a:solidFill>
                <a:latin typeface="Aptos" panose="020B0004020202020204" pitchFamily="34" charset="0"/>
              </a:rPr>
              <a:t>Compartment</a:t>
            </a:r>
            <a:r>
              <a:rPr lang="el-GR" sz="2400" b="1" kern="0" dirty="0">
                <a:solidFill>
                  <a:schemeClr val="bg1"/>
                </a:solidFill>
                <a:latin typeface="Aptos" panose="020B0004020202020204" pitchFamily="34" charset="0"/>
              </a:rPr>
              <a:t> </a:t>
            </a:r>
            <a:r>
              <a:rPr lang="el-GR" sz="2400" b="1" kern="0" dirty="0" err="1">
                <a:solidFill>
                  <a:schemeClr val="bg1"/>
                </a:solidFill>
                <a:latin typeface="Aptos" panose="020B0004020202020204" pitchFamily="34" charset="0"/>
              </a:rPr>
              <a:t>Syndrome</a:t>
            </a:r>
            <a:r>
              <a:rPr lang="el-GR" sz="2400" b="1" kern="0" dirty="0">
                <a:solidFill>
                  <a:schemeClr val="bg1"/>
                </a:solidFill>
                <a:latin typeface="Aptos" panose="020B0004020202020204" pitchFamily="34" charset="0"/>
              </a:rPr>
              <a:t>)</a:t>
            </a:r>
            <a:r>
              <a:rPr lang="en-US" sz="2400" b="1" kern="0" dirty="0">
                <a:solidFill>
                  <a:schemeClr val="bg1"/>
                </a:solidFill>
                <a:latin typeface="Aptos" panose="020B0004020202020204" pitchFamily="34" charset="0"/>
              </a:rPr>
              <a:t>:</a:t>
            </a:r>
          </a:p>
          <a:p>
            <a:pPr algn="ctr"/>
            <a:r>
              <a:rPr lang="el-GR" sz="2400" dirty="0">
                <a:solidFill>
                  <a:schemeClr val="bg1"/>
                </a:solidFill>
              </a:rPr>
              <a:t>Αποτελεί επείγουσα ορθοπεδική κατάσταση που προκαλείται από αυξημένη πίεση στους μυϊκούς χώρους.</a:t>
            </a:r>
          </a:p>
          <a:p>
            <a:pPr algn="ctr"/>
            <a:endParaRPr lang="el-GR" sz="2400" b="1" kern="0" dirty="0">
              <a:latin typeface="Aptos" panose="020B0004020202020204" pitchFamily="34" charset="0"/>
            </a:endParaRPr>
          </a:p>
        </p:txBody>
      </p:sp>
      <p:pic>
        <p:nvPicPr>
          <p:cNvPr id="12" name="Εικόνα 11">
            <a:extLst>
              <a:ext uri="{FF2B5EF4-FFF2-40B4-BE49-F238E27FC236}">
                <a16:creationId xmlns:a16="http://schemas.microsoft.com/office/drawing/2014/main" id="{DFBE9A2F-8D88-F1E4-9E92-0F6670BFBCCF}"/>
              </a:ext>
            </a:extLst>
          </p:cNvPr>
          <p:cNvPicPr>
            <a:picLocks noChangeAspect="1"/>
          </p:cNvPicPr>
          <p:nvPr/>
        </p:nvPicPr>
        <p:blipFill>
          <a:blip r:embed="rId4"/>
          <a:stretch>
            <a:fillRect/>
          </a:stretch>
        </p:blipFill>
        <p:spPr>
          <a:xfrm>
            <a:off x="5760721" y="4958393"/>
            <a:ext cx="2392680" cy="1777687"/>
          </a:xfrm>
          <a:prstGeom prst="rect">
            <a:avLst/>
          </a:prstGeom>
        </p:spPr>
      </p:pic>
    </p:spTree>
    <p:extLst>
      <p:ext uri="{BB962C8B-B14F-4D97-AF65-F5344CB8AC3E}">
        <p14:creationId xmlns:p14="http://schemas.microsoft.com/office/powerpoint/2010/main" val="100703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718128C-8E8C-2FD9-0B82-451EE37B7B63}"/>
              </a:ext>
            </a:extLst>
          </p:cNvPr>
          <p:cNvSpPr>
            <a:spLocks noGrp="1"/>
          </p:cNvSpPr>
          <p:nvPr>
            <p:ph idx="1"/>
          </p:nvPr>
        </p:nvSpPr>
        <p:spPr>
          <a:xfrm>
            <a:off x="0" y="2492159"/>
            <a:ext cx="12192000" cy="4347586"/>
          </a:xfrm>
          <a:solidFill>
            <a:schemeClr val="accent1">
              <a:lumMod val="20000"/>
              <a:lumOff val="80000"/>
            </a:schemeClr>
          </a:solidFill>
        </p:spPr>
        <p:txBody>
          <a:bodyPr/>
          <a:lstStyle/>
          <a:p>
            <a:pPr marL="0" indent="0" algn="ctr">
              <a:buNone/>
            </a:pPr>
            <a:endParaRPr lang="el-GR" u="sng" dirty="0"/>
          </a:p>
          <a:p>
            <a:pPr marL="0" indent="0" algn="ctr">
              <a:buNone/>
            </a:pPr>
            <a:r>
              <a:rPr lang="el-GR" u="sng" dirty="0"/>
              <a:t>Ο νοσηλευτής είναι εκείνος ο οποίος:</a:t>
            </a:r>
          </a:p>
          <a:p>
            <a:pPr marL="0" indent="0" algn="ctr">
              <a:buNone/>
            </a:pPr>
            <a:endParaRPr lang="el-GR" dirty="0"/>
          </a:p>
          <a:p>
            <a:pPr algn="ctr"/>
            <a:r>
              <a:rPr lang="el-GR" b="1" dirty="0"/>
              <a:t>συμβάλλει στην ασφάλεια του ασθενή </a:t>
            </a:r>
          </a:p>
          <a:p>
            <a:pPr algn="ctr"/>
            <a:r>
              <a:rPr lang="el-GR" b="1" dirty="0"/>
              <a:t>προλαμβάνει επιπλοκές </a:t>
            </a:r>
          </a:p>
          <a:p>
            <a:pPr algn="ctr"/>
            <a:r>
              <a:rPr lang="el-GR" b="1" dirty="0"/>
              <a:t>συμμετέχει ενεργά στην αποκατάσταση </a:t>
            </a:r>
          </a:p>
          <a:p>
            <a:pPr algn="ctr"/>
            <a:r>
              <a:rPr lang="el-GR" b="1" dirty="0"/>
              <a:t>υποστηρίζει σωματικά και ψυχολογικά τον ασθενή </a:t>
            </a:r>
          </a:p>
          <a:p>
            <a:pPr algn="ctr"/>
            <a:r>
              <a:rPr lang="el-GR" b="1" dirty="0"/>
              <a:t>βελτιώνει την ποιότητα ζωής και την έκβαση της θεραπείας</a:t>
            </a:r>
          </a:p>
          <a:p>
            <a:endParaRPr lang="el-GR" dirty="0"/>
          </a:p>
        </p:txBody>
      </p:sp>
      <p:sp>
        <p:nvSpPr>
          <p:cNvPr id="4" name="Title 1">
            <a:extLst>
              <a:ext uri="{FF2B5EF4-FFF2-40B4-BE49-F238E27FC236}">
                <a16:creationId xmlns:a16="http://schemas.microsoft.com/office/drawing/2014/main" id="{AF7655A4-6B69-188E-67AC-797B407D0487}"/>
              </a:ext>
            </a:extLst>
          </p:cNvPr>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ΣΥΜΠΕΡΑΣΜΑ</a:t>
            </a:r>
            <a:endParaRPr sz="2400" dirty="0">
              <a:solidFill>
                <a:schemeClr val="bg1"/>
              </a:solidFill>
              <a:latin typeface="Posterama" panose="020B0504020200020000" pitchFamily="34" charset="0"/>
              <a:ea typeface="+mj-ea"/>
              <a:cs typeface="+mj-cs"/>
            </a:endParaRPr>
          </a:p>
        </p:txBody>
      </p:sp>
      <p:sp>
        <p:nvSpPr>
          <p:cNvPr id="6" name="TextBox 5">
            <a:extLst>
              <a:ext uri="{FF2B5EF4-FFF2-40B4-BE49-F238E27FC236}">
                <a16:creationId xmlns:a16="http://schemas.microsoft.com/office/drawing/2014/main" id="{D540668C-44AB-9206-FE8E-083C019801B3}"/>
              </a:ext>
            </a:extLst>
          </p:cNvPr>
          <p:cNvSpPr txBox="1"/>
          <p:nvPr/>
        </p:nvSpPr>
        <p:spPr>
          <a:xfrm>
            <a:off x="0" y="1440935"/>
            <a:ext cx="12192000" cy="954107"/>
          </a:xfrm>
          <a:prstGeom prst="rect">
            <a:avLst/>
          </a:prstGeom>
          <a:solidFill>
            <a:schemeClr val="tx2">
              <a:lumMod val="60000"/>
              <a:lumOff val="40000"/>
            </a:schemeClr>
          </a:solidFill>
        </p:spPr>
        <p:txBody>
          <a:bodyPr wrap="square">
            <a:spAutoFit/>
          </a:bodyPr>
          <a:lstStyle/>
          <a:p>
            <a:pPr algn="ctr"/>
            <a:r>
              <a:rPr lang="el-GR" sz="2800" b="1" dirty="0"/>
              <a:t>Ο ρόλος του νοσηλευτή στην </a:t>
            </a:r>
            <a:r>
              <a:rPr lang="el-GR" sz="2800" b="1" dirty="0" err="1"/>
              <a:t>περιεγχειρητική</a:t>
            </a:r>
            <a:r>
              <a:rPr lang="el-GR" sz="2800" b="1" dirty="0"/>
              <a:t> φροντίδα του ορθοπεδικού ασθενή είναι πολυδιάστατος και ιδιαίτερα σημαντικός!</a:t>
            </a:r>
          </a:p>
        </p:txBody>
      </p:sp>
    </p:spTree>
    <p:extLst>
      <p:ext uri="{BB962C8B-B14F-4D97-AF65-F5344CB8AC3E}">
        <p14:creationId xmlns:p14="http://schemas.microsoft.com/office/powerpoint/2010/main" val="3789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82040"/>
          </a:xfrm>
          <a:solidFill>
            <a:schemeClr val="bg2">
              <a:lumMod val="90000"/>
            </a:schemeClr>
          </a:solidFill>
        </p:spPr>
        <p:txBody>
          <a:bodyPr>
            <a:normAutofit/>
          </a:bodyPr>
          <a:lstStyle/>
          <a:p>
            <a:r>
              <a:rPr lang="el-GR" sz="2800" b="1" u="sng" dirty="0"/>
              <a:t>Βιβλιογραφικές αναφορές</a:t>
            </a:r>
            <a:r>
              <a:rPr lang="en-US" sz="2800" u="sng" dirty="0"/>
              <a:t>:</a:t>
            </a:r>
            <a:endParaRPr sz="2800" u="sng" dirty="0"/>
          </a:p>
        </p:txBody>
      </p:sp>
      <p:sp>
        <p:nvSpPr>
          <p:cNvPr id="3" name="Content Placeholder 2"/>
          <p:cNvSpPr>
            <a:spLocks noGrp="1"/>
          </p:cNvSpPr>
          <p:nvPr>
            <p:ph idx="1"/>
          </p:nvPr>
        </p:nvSpPr>
        <p:spPr>
          <a:xfrm>
            <a:off x="0" y="1310640"/>
            <a:ext cx="12192000" cy="5547360"/>
          </a:xfrm>
        </p:spPr>
        <p:txBody>
          <a:bodyPr numCol="2">
            <a:normAutofit fontScale="47500" lnSpcReduction="20000"/>
          </a:bodyPr>
          <a:lstStyle/>
          <a:p>
            <a:r>
              <a:rPr lang="en-US" dirty="0"/>
              <a:t>Smeltzer, S.C., Bare, B., Hinkle, J.L., &amp; Cheever, K.H.</a:t>
            </a:r>
            <a:br>
              <a:rPr lang="en-US" dirty="0"/>
            </a:br>
            <a:r>
              <a:rPr lang="en-US" i="1" dirty="0"/>
              <a:t>Brunner &amp; Suddarth’s Textbook of Medical-Surgical Nursing.</a:t>
            </a:r>
            <a:br>
              <a:rPr lang="en-US" dirty="0"/>
            </a:br>
            <a:r>
              <a:rPr lang="en-US" dirty="0"/>
              <a:t>Wolters Kluwer, 2022. </a:t>
            </a:r>
          </a:p>
          <a:p>
            <a:r>
              <a:rPr lang="en-US" dirty="0"/>
              <a:t>Lewis, S.L., Bucher, L., Heitkemper, M.M., Harding, M., Kwong, J., &amp; Roberts, D.</a:t>
            </a:r>
            <a:br>
              <a:rPr lang="en-US" dirty="0"/>
            </a:br>
            <a:r>
              <a:rPr lang="en-US" i="1" dirty="0"/>
              <a:t>Medical-Surgical Nursing: Assessment and Management of Clinical Problems.</a:t>
            </a:r>
            <a:br>
              <a:rPr lang="en-US" dirty="0"/>
            </a:br>
            <a:r>
              <a:rPr lang="en-US" dirty="0"/>
              <a:t>Elsevier, 2023. </a:t>
            </a:r>
          </a:p>
          <a:p>
            <a:r>
              <a:rPr lang="en-US" dirty="0"/>
              <a:t>Potter, P.A., Perry, A.G., Stockert, P., &amp; Hall, A.</a:t>
            </a:r>
            <a:br>
              <a:rPr lang="en-US" dirty="0"/>
            </a:br>
            <a:r>
              <a:rPr lang="en-US" i="1" dirty="0"/>
              <a:t>Fundamentals of Nursing.</a:t>
            </a:r>
            <a:br>
              <a:rPr lang="en-US" dirty="0"/>
            </a:br>
            <a:r>
              <a:rPr lang="en-US" dirty="0"/>
              <a:t>Elsevier, 2021. </a:t>
            </a:r>
          </a:p>
          <a:p>
            <a:r>
              <a:rPr lang="en-US" dirty="0"/>
              <a:t>Ignatavicius, D.D., Workman, M.L., &amp; Rebar, C.</a:t>
            </a:r>
            <a:br>
              <a:rPr lang="en-US" dirty="0"/>
            </a:br>
            <a:r>
              <a:rPr lang="en-US" i="1" dirty="0"/>
              <a:t>Medical-Surgical Nursing: Concepts for Interprofessional Collaborative Care.</a:t>
            </a:r>
            <a:br>
              <a:rPr lang="en-US" dirty="0"/>
            </a:br>
            <a:r>
              <a:rPr lang="en-US" dirty="0"/>
              <a:t>Elsevier, 2021. </a:t>
            </a:r>
          </a:p>
          <a:p>
            <a:r>
              <a:rPr lang="en-US" dirty="0"/>
              <a:t>Phillips, N.</a:t>
            </a:r>
            <a:br>
              <a:rPr lang="en-US" dirty="0"/>
            </a:br>
            <a:r>
              <a:rPr lang="en-US" i="1" dirty="0"/>
              <a:t>Berry &amp; Kohn’s Operating Room Technique.</a:t>
            </a:r>
            <a:br>
              <a:rPr lang="en-US" dirty="0"/>
            </a:br>
            <a:r>
              <a:rPr lang="en-US" dirty="0"/>
              <a:t>Elsevier, 2021. </a:t>
            </a:r>
          </a:p>
          <a:p>
            <a:r>
              <a:rPr lang="en-US" dirty="0"/>
              <a:t>Rothrock, J.C.</a:t>
            </a:r>
            <a:br>
              <a:rPr lang="en-US" dirty="0"/>
            </a:br>
            <a:r>
              <a:rPr lang="en-US" i="1" dirty="0"/>
              <a:t>Alexander’s Care of the Patient in Surgery.</a:t>
            </a:r>
            <a:br>
              <a:rPr lang="en-US" dirty="0"/>
            </a:br>
            <a:r>
              <a:rPr lang="en-US" dirty="0"/>
              <a:t>Elsevier, 2023. </a:t>
            </a:r>
          </a:p>
          <a:p>
            <a:r>
              <a:rPr lang="en-US" dirty="0"/>
              <a:t>Spry, C.</a:t>
            </a:r>
            <a:br>
              <a:rPr lang="en-US" dirty="0"/>
            </a:br>
            <a:r>
              <a:rPr lang="en-US" i="1" dirty="0"/>
              <a:t>Essentials of Perioperative Nursing.</a:t>
            </a:r>
            <a:br>
              <a:rPr lang="en-US" dirty="0"/>
            </a:br>
            <a:r>
              <a:rPr lang="en-US" dirty="0"/>
              <a:t>Jones &amp; Bartlett Learning, 2021. </a:t>
            </a:r>
          </a:p>
          <a:p>
            <a:r>
              <a:rPr lang="en-US" dirty="0" err="1"/>
              <a:t>Nettina</a:t>
            </a:r>
            <a:r>
              <a:rPr lang="en-US" dirty="0"/>
              <a:t>, S.M.</a:t>
            </a:r>
            <a:br>
              <a:rPr lang="en-US" dirty="0"/>
            </a:br>
            <a:r>
              <a:rPr lang="en-US" i="1" dirty="0"/>
              <a:t>Lippincott Manual of Nursing Practice.</a:t>
            </a:r>
            <a:br>
              <a:rPr lang="en-US" dirty="0"/>
            </a:br>
            <a:r>
              <a:rPr lang="en-US" dirty="0"/>
              <a:t>Wolters Kluwer, 2022. </a:t>
            </a:r>
          </a:p>
          <a:p>
            <a:r>
              <a:rPr lang="en-US" dirty="0"/>
              <a:t>Perry, A.G., Potter, P.A., &amp; Ostendorf, W.R.</a:t>
            </a:r>
            <a:br>
              <a:rPr lang="en-US" dirty="0"/>
            </a:br>
            <a:r>
              <a:rPr lang="en-US" i="1" dirty="0"/>
              <a:t>Clinical Nursing Skills &amp; Techniques.</a:t>
            </a:r>
            <a:br>
              <a:rPr lang="en-US" dirty="0"/>
            </a:br>
            <a:r>
              <a:rPr lang="en-US" dirty="0"/>
              <a:t>Elsevier, 2021. </a:t>
            </a:r>
          </a:p>
          <a:p>
            <a:r>
              <a:rPr lang="en-US" dirty="0"/>
              <a:t>Hinkle, J.L., &amp; Cheever, K.H.</a:t>
            </a:r>
            <a:br>
              <a:rPr lang="en-US" dirty="0"/>
            </a:br>
            <a:r>
              <a:rPr lang="en-US" i="1" dirty="0"/>
              <a:t>Brunner &amp; Suddarth’s Handbook of Laboratory and Diagnostic Tests.</a:t>
            </a:r>
            <a:br>
              <a:rPr lang="en-US" dirty="0"/>
            </a:br>
            <a:r>
              <a:rPr lang="en-US" dirty="0"/>
              <a:t>Wolters Kluwer, 2022. </a:t>
            </a:r>
          </a:p>
          <a:p>
            <a:r>
              <a:rPr lang="en-US" dirty="0"/>
              <a:t>Browner, B.D., Jupiter, J.B., </a:t>
            </a:r>
            <a:r>
              <a:rPr lang="en-US" dirty="0" err="1"/>
              <a:t>Krettek</a:t>
            </a:r>
            <a:r>
              <a:rPr lang="en-US" dirty="0"/>
              <a:t>, C., &amp; Anderson, P.A.</a:t>
            </a:r>
            <a:br>
              <a:rPr lang="en-US" dirty="0"/>
            </a:br>
            <a:r>
              <a:rPr lang="en-US" i="1" dirty="0"/>
              <a:t>Skeletal Trauma: Basic Science, Management and Reconstruction.</a:t>
            </a:r>
            <a:br>
              <a:rPr lang="en-US" dirty="0"/>
            </a:br>
            <a:r>
              <a:rPr lang="en-US" dirty="0"/>
              <a:t>Elsevier, 2020. </a:t>
            </a:r>
          </a:p>
          <a:p>
            <a:r>
              <a:rPr lang="en-US" dirty="0"/>
              <a:t>Canale, S.T., &amp; Beaty, J.H.</a:t>
            </a:r>
            <a:br>
              <a:rPr lang="en-US" dirty="0"/>
            </a:br>
            <a:r>
              <a:rPr lang="en-US" i="1" dirty="0"/>
              <a:t>Campbell’s Operative </a:t>
            </a:r>
            <a:r>
              <a:rPr lang="en-US" i="1" dirty="0" err="1"/>
              <a:t>Orthopaedics</a:t>
            </a:r>
            <a:r>
              <a:rPr lang="en-US" i="1" dirty="0"/>
              <a:t>.</a:t>
            </a:r>
            <a:br>
              <a:rPr lang="en-US" dirty="0"/>
            </a:br>
            <a:r>
              <a:rPr lang="en-US" dirty="0"/>
              <a:t>Elsevier, 2021. </a:t>
            </a:r>
          </a:p>
          <a:p>
            <a:r>
              <a:rPr lang="en-US" dirty="0"/>
              <a:t>Bucholz, R.W., Court-Brown, C.M., Heckman, J.D., &amp; Tornetta, P.</a:t>
            </a:r>
            <a:br>
              <a:rPr lang="en-US" dirty="0"/>
            </a:br>
            <a:r>
              <a:rPr lang="en-US" i="1" dirty="0"/>
              <a:t>Rockwood and Green’s Fractures in Adults.</a:t>
            </a:r>
            <a:br>
              <a:rPr lang="en-US" dirty="0"/>
            </a:br>
            <a:r>
              <a:rPr lang="en-US" dirty="0"/>
              <a:t>Wolters Kluwer, 2020. </a:t>
            </a:r>
          </a:p>
          <a:p>
            <a:r>
              <a:rPr lang="en-US" dirty="0"/>
              <a:t>Solomon, L., Warwick, D., &amp; </a:t>
            </a:r>
            <a:r>
              <a:rPr lang="en-US" dirty="0" err="1"/>
              <a:t>Nayagam</a:t>
            </a:r>
            <a:r>
              <a:rPr lang="en-US" dirty="0"/>
              <a:t>, S.</a:t>
            </a:r>
            <a:br>
              <a:rPr lang="en-US" dirty="0"/>
            </a:br>
            <a:r>
              <a:rPr lang="en-US" i="1" dirty="0"/>
              <a:t>Apley &amp; Solomon’s System of </a:t>
            </a:r>
            <a:r>
              <a:rPr lang="en-US" i="1" dirty="0" err="1"/>
              <a:t>Orthopaedics</a:t>
            </a:r>
            <a:r>
              <a:rPr lang="en-US" i="1" dirty="0"/>
              <a:t> and Trauma.</a:t>
            </a:r>
            <a:br>
              <a:rPr lang="en-US" dirty="0"/>
            </a:br>
            <a:r>
              <a:rPr lang="en-US" dirty="0"/>
              <a:t>CRC Press, 2021. </a:t>
            </a:r>
          </a:p>
          <a:p>
            <a:r>
              <a:rPr lang="en-US" dirty="0"/>
              <a:t>Skinner, H.B., &amp; McMahon, P.J.</a:t>
            </a:r>
            <a:br>
              <a:rPr lang="en-US" dirty="0"/>
            </a:br>
            <a:r>
              <a:rPr lang="en-US" i="1" dirty="0"/>
              <a:t>Current Diagnosis &amp; Treatment in Orthopedics.</a:t>
            </a:r>
            <a:br>
              <a:rPr lang="en-US" dirty="0"/>
            </a:br>
            <a:r>
              <a:rPr lang="en-US" dirty="0"/>
              <a:t>McGraw-Hill Education, 2020. </a:t>
            </a:r>
          </a:p>
          <a:p>
            <a:r>
              <a:rPr lang="en-US" dirty="0"/>
              <a:t>World Health Organization (WHO).</a:t>
            </a:r>
            <a:br>
              <a:rPr lang="en-US" dirty="0"/>
            </a:br>
            <a:r>
              <a:rPr lang="en-US" i="1" dirty="0"/>
              <a:t>WHO Guidelines for Safe Surgery.</a:t>
            </a:r>
            <a:br>
              <a:rPr lang="en-US" dirty="0"/>
            </a:br>
            <a:r>
              <a:rPr lang="en-US" dirty="0"/>
              <a:t>Geneva: WHO Press, 2009. </a:t>
            </a:r>
          </a:p>
          <a:p>
            <a:r>
              <a:rPr lang="en-US" dirty="0"/>
              <a:t>AORN (Association of </a:t>
            </a:r>
            <a:r>
              <a:rPr lang="en-US" dirty="0" err="1"/>
              <a:t>periOperative</a:t>
            </a:r>
            <a:r>
              <a:rPr lang="en-US" dirty="0"/>
              <a:t> Registered Nurses).</a:t>
            </a:r>
            <a:br>
              <a:rPr lang="en-US" dirty="0"/>
            </a:br>
            <a:r>
              <a:rPr lang="en-US" i="1" dirty="0"/>
              <a:t>Guidelines for Perioperative Practice.</a:t>
            </a:r>
            <a:br>
              <a:rPr lang="en-US" dirty="0"/>
            </a:br>
            <a:r>
              <a:rPr lang="en-US" dirty="0"/>
              <a:t>AORN Publications, 2024. </a:t>
            </a:r>
          </a:p>
          <a:p>
            <a:r>
              <a:rPr lang="en-US" dirty="0"/>
              <a:t>National Institute for Health and Care Excellence (NICE).</a:t>
            </a:r>
            <a:br>
              <a:rPr lang="en-US" dirty="0"/>
            </a:br>
            <a:r>
              <a:rPr lang="en-US" i="1" dirty="0"/>
              <a:t>Perioperative Care in Adults.</a:t>
            </a:r>
            <a:br>
              <a:rPr lang="en-US" dirty="0"/>
            </a:br>
            <a:r>
              <a:rPr lang="en-US" dirty="0">
                <a:hlinkClick r:id="rId3"/>
              </a:rPr>
              <a:t>https://www.nice.org.uk</a:t>
            </a:r>
            <a:r>
              <a:rPr lang="en-US" dirty="0"/>
              <a:t> </a:t>
            </a:r>
          </a:p>
          <a:p>
            <a:r>
              <a:rPr lang="en-US" dirty="0"/>
              <a:t>Centers for Disease Control and Prevention (CDC).</a:t>
            </a:r>
            <a:br>
              <a:rPr lang="en-US" dirty="0"/>
            </a:br>
            <a:r>
              <a:rPr lang="en-US" i="1" dirty="0"/>
              <a:t>Guideline for Prevention of Surgical Site Infection.</a:t>
            </a:r>
            <a:br>
              <a:rPr lang="en-US" dirty="0"/>
            </a:br>
            <a:r>
              <a:rPr lang="en-US" dirty="0">
                <a:hlinkClick r:id="rId4"/>
              </a:rPr>
              <a:t>https://www.cdc.gov</a:t>
            </a:r>
            <a:r>
              <a:rPr lang="en-US" dirty="0"/>
              <a:t> </a:t>
            </a:r>
          </a:p>
          <a:p>
            <a:r>
              <a:rPr lang="el-GR" dirty="0"/>
              <a:t>Ελληνική Εταιρεία Νοσηλευτικής Επιστήμης (Ε.Ν.Ε.)</a:t>
            </a:r>
            <a:br>
              <a:rPr lang="el-GR" dirty="0"/>
            </a:br>
            <a:r>
              <a:rPr lang="en-US" dirty="0">
                <a:hlinkClick r:id="rId5"/>
              </a:rPr>
              <a:t>https://enne.gr</a:t>
            </a:r>
            <a:r>
              <a:rPr lang="en-US" dirty="0"/>
              <a:t> </a:t>
            </a:r>
          </a:p>
          <a:p>
            <a:pPr marL="514350" indent="-514350">
              <a:buFont typeface="+mj-lt"/>
              <a:buAutoNum type="arabicPeriod"/>
            </a:pPr>
            <a:endParaRPr lang="en-US" dirty="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085C1DCD-4ED9-DB21-B959-D87BD8E70ED1}"/>
              </a:ext>
            </a:extLst>
          </p:cNvPr>
          <p:cNvSpPr/>
          <p:nvPr/>
        </p:nvSpPr>
        <p:spPr>
          <a:xfrm>
            <a:off x="2306664" y="2459504"/>
            <a:ext cx="7578671" cy="1938992"/>
          </a:xfrm>
          <a:prstGeom prst="rect">
            <a:avLst/>
          </a:prstGeom>
          <a:solidFill>
            <a:schemeClr val="tx1"/>
          </a:solid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el-GR" sz="6000" b="1" dirty="0">
                <a:ln w="0">
                  <a:solidFill>
                    <a:schemeClr val="tx1">
                      <a:lumMod val="85000"/>
                      <a:lumOff val="15000"/>
                    </a:schemeClr>
                  </a:solidFill>
                </a:ln>
                <a:solidFill>
                  <a:schemeClr val="tx2">
                    <a:lumMod val="20000"/>
                    <a:lumOff val="80000"/>
                  </a:schemeClr>
                </a:solidFill>
                <a:effectLst>
                  <a:reflection blurRad="6350" stA="53000" endA="300" endPos="35500" dir="5400000" sy="-90000" algn="bl" rotWithShape="0"/>
                </a:effectLst>
                <a:latin typeface="Aptos" panose="020B0004020202020204" pitchFamily="34" charset="0"/>
              </a:rPr>
              <a:t>Σας ευχαριστώ για την προσοχή σας!</a:t>
            </a:r>
          </a:p>
        </p:txBody>
      </p:sp>
    </p:spTree>
    <p:extLst>
      <p:ext uri="{BB962C8B-B14F-4D97-AF65-F5344CB8AC3E}">
        <p14:creationId xmlns:p14="http://schemas.microsoft.com/office/powerpoint/2010/main" val="404644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l-GR" sz="2400" dirty="0">
                <a:solidFill>
                  <a:schemeClr val="bg1"/>
                </a:solidFill>
                <a:latin typeface="Posterama" panose="020B0504020200020000" pitchFamily="34" charset="0"/>
                <a:ea typeface="+mj-ea"/>
                <a:cs typeface="+mj-cs"/>
              </a:rPr>
              <a:t>Τι είναι η </a:t>
            </a:r>
            <a:r>
              <a:rPr lang="el-GR" sz="2400" dirty="0" err="1">
                <a:solidFill>
                  <a:schemeClr val="bg1"/>
                </a:solidFill>
                <a:latin typeface="Posterama" panose="020B0504020200020000" pitchFamily="34" charset="0"/>
                <a:ea typeface="+mj-ea"/>
                <a:cs typeface="+mj-cs"/>
              </a:rPr>
              <a:t>περιεγχειρητική</a:t>
            </a:r>
            <a:r>
              <a:rPr lang="el-GR" sz="2400" dirty="0">
                <a:solidFill>
                  <a:schemeClr val="bg1"/>
                </a:solidFill>
                <a:latin typeface="Posterama" panose="020B0504020200020000" pitchFamily="34" charset="0"/>
                <a:ea typeface="+mj-ea"/>
                <a:cs typeface="+mj-cs"/>
              </a:rPr>
              <a:t> φροντίδα;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1645919"/>
            <a:ext cx="5734723" cy="3566160"/>
          </a:xfrm>
          <a:solidFill>
            <a:schemeClr val="bg2">
              <a:lumMod val="90000"/>
            </a:schemeClr>
          </a:solidFill>
        </p:spPr>
        <p:txBody>
          <a:bodyPr>
            <a:normAutofit/>
          </a:bodyPr>
          <a:lstStyle/>
          <a:p>
            <a:pPr>
              <a:buFont typeface="Wingdings" panose="05000000000000000000" pitchFamily="2" charset="2"/>
              <a:buChar char="Ø"/>
            </a:pPr>
            <a:r>
              <a:rPr lang="el-GR" dirty="0"/>
              <a:t>Η </a:t>
            </a:r>
            <a:r>
              <a:rPr lang="el-GR" dirty="0" err="1"/>
              <a:t>περιεγχειρητική</a:t>
            </a:r>
            <a:r>
              <a:rPr lang="el-GR" dirty="0"/>
              <a:t> φροντίδα περιλαμβάνει:</a:t>
            </a:r>
            <a:endParaRPr lang="en-US" dirty="0"/>
          </a:p>
          <a:p>
            <a:pPr marL="0" indent="0">
              <a:buNone/>
            </a:pPr>
            <a:endParaRPr lang="el-GR" dirty="0"/>
          </a:p>
          <a:p>
            <a:r>
              <a:rPr lang="el-GR" dirty="0"/>
              <a:t>την </a:t>
            </a:r>
            <a:r>
              <a:rPr lang="el-GR" dirty="0" err="1"/>
              <a:t>προεγχειρητική</a:t>
            </a:r>
            <a:r>
              <a:rPr lang="el-GR" dirty="0"/>
              <a:t> προετοιμασία </a:t>
            </a:r>
          </a:p>
          <a:p>
            <a:r>
              <a:rPr lang="el-GR" dirty="0"/>
              <a:t>τη </a:t>
            </a:r>
            <a:r>
              <a:rPr lang="el-GR" dirty="0" err="1"/>
              <a:t>διεγχειρητική</a:t>
            </a:r>
            <a:r>
              <a:rPr lang="el-GR" dirty="0"/>
              <a:t> υποστήριξη </a:t>
            </a:r>
          </a:p>
          <a:p>
            <a:r>
              <a:rPr lang="el-GR" dirty="0"/>
              <a:t>τη μετεγχειρητική παρακολούθηση</a:t>
            </a:r>
          </a:p>
        </p:txBody>
      </p:sp>
      <p:sp>
        <p:nvSpPr>
          <p:cNvPr id="4" name="TextBox 3">
            <a:extLst>
              <a:ext uri="{FF2B5EF4-FFF2-40B4-BE49-F238E27FC236}">
                <a16:creationId xmlns:a16="http://schemas.microsoft.com/office/drawing/2014/main" id="{0265C707-9688-A640-6E2A-2071638AB26B}"/>
              </a:ext>
            </a:extLst>
          </p:cNvPr>
          <p:cNvSpPr txBox="1"/>
          <p:nvPr/>
        </p:nvSpPr>
        <p:spPr>
          <a:xfrm>
            <a:off x="6096000" y="4088695"/>
            <a:ext cx="6096000" cy="2246769"/>
          </a:xfrm>
          <a:prstGeom prst="rect">
            <a:avLst/>
          </a:prstGeom>
          <a:solidFill>
            <a:schemeClr val="accent6">
              <a:lumMod val="75000"/>
            </a:schemeClr>
          </a:solidFill>
        </p:spPr>
        <p:txBody>
          <a:bodyPr wrap="square" rtlCol="0">
            <a:spAutoFit/>
          </a:bodyPr>
          <a:lstStyle/>
          <a:p>
            <a:pPr marL="457200" indent="-457200">
              <a:buFont typeface="Wingdings" panose="05000000000000000000" pitchFamily="2" charset="2"/>
              <a:buChar char="v"/>
            </a:pPr>
            <a:r>
              <a:rPr lang="el-GR" sz="2800" u="sng" dirty="0"/>
              <a:t>Στόχος</a:t>
            </a:r>
            <a:r>
              <a:rPr lang="el-GR" sz="2800" dirty="0"/>
              <a:t>:</a:t>
            </a:r>
          </a:p>
          <a:p>
            <a:pPr marL="457200" indent="-457200">
              <a:buFont typeface="Wingdings" panose="05000000000000000000" pitchFamily="2" charset="2"/>
              <a:buChar char="v"/>
            </a:pPr>
            <a:endParaRPr lang="el-GR" sz="2800" dirty="0"/>
          </a:p>
          <a:p>
            <a:pPr marL="457200" indent="-457200">
              <a:buFont typeface="Arial" panose="020B0604020202020204" pitchFamily="34" charset="0"/>
              <a:buChar char="•"/>
            </a:pPr>
            <a:r>
              <a:rPr lang="el-GR" sz="2800" dirty="0"/>
              <a:t>η ασφάλεια του ασθενή </a:t>
            </a:r>
          </a:p>
          <a:p>
            <a:pPr marL="457200" indent="-457200">
              <a:buFont typeface="Arial" panose="020B0604020202020204" pitchFamily="34" charset="0"/>
              <a:buChar char="•"/>
            </a:pPr>
            <a:r>
              <a:rPr lang="el-GR" sz="2800" dirty="0"/>
              <a:t>η μείωση επιπλοκών </a:t>
            </a:r>
          </a:p>
          <a:p>
            <a:pPr marL="457200" indent="-457200">
              <a:buFont typeface="Arial" panose="020B0604020202020204" pitchFamily="34" charset="0"/>
              <a:buChar char="•"/>
            </a:pPr>
            <a:r>
              <a:rPr lang="el-GR" sz="2800" dirty="0"/>
              <a:t>η ταχύτερη ανάρρωση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l-GR" sz="2400" dirty="0">
                <a:solidFill>
                  <a:schemeClr val="bg1"/>
                </a:solidFill>
                <a:latin typeface="Posterama" panose="020B0504020200020000" pitchFamily="34" charset="0"/>
                <a:ea typeface="+mj-ea"/>
                <a:cs typeface="+mj-cs"/>
              </a:rPr>
              <a:t>Ο ΡΟΛΟΣ ΤΟΥ ΝΟΣΗΛΕΥΤΗ</a:t>
            </a:r>
          </a:p>
        </p:txBody>
      </p:sp>
      <p:sp>
        <p:nvSpPr>
          <p:cNvPr id="3" name="Content Placeholder 2"/>
          <p:cNvSpPr>
            <a:spLocks noGrp="1"/>
          </p:cNvSpPr>
          <p:nvPr>
            <p:ph idx="1"/>
          </p:nvPr>
        </p:nvSpPr>
        <p:spPr>
          <a:xfrm>
            <a:off x="5165818" y="1818491"/>
            <a:ext cx="6523262" cy="2842260"/>
          </a:xfrm>
        </p:spPr>
        <p:txBody>
          <a:bodyPr>
            <a:normAutofit lnSpcReduction="10000"/>
          </a:bodyPr>
          <a:lstStyle/>
          <a:p>
            <a:pPr marL="0" indent="0">
              <a:buNone/>
            </a:pPr>
            <a:endParaRPr lang="el-GR" dirty="0"/>
          </a:p>
          <a:p>
            <a:pPr>
              <a:buFont typeface="Wingdings" panose="05000000000000000000" pitchFamily="2" charset="2"/>
              <a:buChar char="ü"/>
            </a:pPr>
            <a:r>
              <a:rPr lang="el-GR" dirty="0"/>
              <a:t>αξιολογεί τον ασθενή </a:t>
            </a:r>
          </a:p>
          <a:p>
            <a:pPr algn="ctr">
              <a:buFont typeface="Wingdings" panose="05000000000000000000" pitchFamily="2" charset="2"/>
              <a:buChar char="ü"/>
            </a:pPr>
            <a:r>
              <a:rPr lang="el-GR" dirty="0"/>
              <a:t>παρέχει ψυχολογική υποστήριξη </a:t>
            </a:r>
          </a:p>
          <a:p>
            <a:pPr>
              <a:buFont typeface="Wingdings" panose="05000000000000000000" pitchFamily="2" charset="2"/>
              <a:buChar char="ü"/>
            </a:pPr>
            <a:r>
              <a:rPr lang="el-GR" dirty="0"/>
              <a:t>εξασφαλίζει άσηπτες συνθήκες </a:t>
            </a:r>
          </a:p>
          <a:p>
            <a:pPr algn="ctr">
              <a:buFont typeface="Wingdings" panose="05000000000000000000" pitchFamily="2" charset="2"/>
              <a:buChar char="ü"/>
            </a:pPr>
            <a:r>
              <a:rPr lang="el-GR" dirty="0"/>
              <a:t>παρακολουθεί ζωτικά σημεία </a:t>
            </a:r>
          </a:p>
          <a:p>
            <a:pPr>
              <a:buFont typeface="Wingdings" panose="05000000000000000000" pitchFamily="2" charset="2"/>
              <a:buChar char="ü"/>
            </a:pPr>
            <a:r>
              <a:rPr lang="el-GR" dirty="0"/>
              <a:t>συμβάλλει στην αποκατάσταση</a:t>
            </a:r>
          </a:p>
          <a:p>
            <a:pPr marL="0" indent="0">
              <a:buNone/>
            </a:pPr>
            <a:endParaRPr lang="el-GR" dirty="0"/>
          </a:p>
          <a:p>
            <a:pPr marL="0" indent="0">
              <a:buNone/>
            </a:pPr>
            <a:endParaRPr dirty="0"/>
          </a:p>
        </p:txBody>
      </p:sp>
      <p:pic>
        <p:nvPicPr>
          <p:cNvPr id="6" name="Εικόνα 5">
            <a:extLst>
              <a:ext uri="{FF2B5EF4-FFF2-40B4-BE49-F238E27FC236}">
                <a16:creationId xmlns:a16="http://schemas.microsoft.com/office/drawing/2014/main" id="{438D42AE-2BD1-18E7-435E-C31C859BF643}"/>
              </a:ext>
            </a:extLst>
          </p:cNvPr>
          <p:cNvPicPr>
            <a:picLocks noChangeAspect="1"/>
          </p:cNvPicPr>
          <p:nvPr/>
        </p:nvPicPr>
        <p:blipFill>
          <a:blip r:embed="rId4"/>
          <a:stretch>
            <a:fillRect/>
          </a:stretch>
        </p:blipFill>
        <p:spPr>
          <a:xfrm>
            <a:off x="8013183" y="4660751"/>
            <a:ext cx="4178817" cy="2197249"/>
          </a:xfrm>
          <a:prstGeom prst="rect">
            <a:avLst/>
          </a:prstGeom>
        </p:spPr>
      </p:pic>
      <p:pic>
        <p:nvPicPr>
          <p:cNvPr id="9" name="Εικόνα 8">
            <a:extLst>
              <a:ext uri="{FF2B5EF4-FFF2-40B4-BE49-F238E27FC236}">
                <a16:creationId xmlns:a16="http://schemas.microsoft.com/office/drawing/2014/main" id="{CEB21C0A-26AB-9138-43FA-3AE939E430C4}"/>
              </a:ext>
            </a:extLst>
          </p:cNvPr>
          <p:cNvPicPr>
            <a:picLocks noChangeAspect="1"/>
          </p:cNvPicPr>
          <p:nvPr/>
        </p:nvPicPr>
        <p:blipFill>
          <a:blip r:embed="rId5"/>
          <a:stretch>
            <a:fillRect/>
          </a:stretch>
        </p:blipFill>
        <p:spPr>
          <a:xfrm>
            <a:off x="106680" y="2834640"/>
            <a:ext cx="5015753" cy="2842260"/>
          </a:xfrm>
          <a:prstGeom prst="rect">
            <a:avLst/>
          </a:prstGeom>
        </p:spPr>
      </p:pic>
      <p:sp>
        <p:nvSpPr>
          <p:cNvPr id="10" name="TextBox 9">
            <a:extLst>
              <a:ext uri="{FF2B5EF4-FFF2-40B4-BE49-F238E27FC236}">
                <a16:creationId xmlns:a16="http://schemas.microsoft.com/office/drawing/2014/main" id="{73E6BC51-F9D1-17E6-6D8B-8F768C52423B}"/>
              </a:ext>
            </a:extLst>
          </p:cNvPr>
          <p:cNvSpPr txBox="1"/>
          <p:nvPr/>
        </p:nvSpPr>
        <p:spPr>
          <a:xfrm>
            <a:off x="3429000" y="1295271"/>
            <a:ext cx="4831080" cy="523220"/>
          </a:xfrm>
          <a:prstGeom prst="rect">
            <a:avLst/>
          </a:prstGeom>
          <a:noFill/>
        </p:spPr>
        <p:txBody>
          <a:bodyPr wrap="square" rtlCol="0">
            <a:spAutoFit/>
          </a:bodyPr>
          <a:lstStyle/>
          <a:p>
            <a:pPr lvl="3">
              <a:buFont typeface="Wingdings" panose="05000000000000000000" pitchFamily="2" charset="2"/>
              <a:buChar char="Ø"/>
            </a:pPr>
            <a:r>
              <a:rPr lang="el-GR" dirty="0"/>
              <a:t>  </a:t>
            </a:r>
            <a:r>
              <a:rPr lang="el-GR" sz="2800" dirty="0"/>
              <a:t>Ο</a:t>
            </a:r>
            <a:r>
              <a:rPr lang="el-GR" dirty="0"/>
              <a:t> </a:t>
            </a:r>
            <a:r>
              <a:rPr lang="el-GR" sz="2800" dirty="0"/>
              <a:t>νοσηλευτής</a:t>
            </a:r>
            <a:r>
              <a:rPr lang="el-GR" dirty="0"/>
              <a:t>:</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451DE3A-D77C-11E2-666B-435B9EE774D5}"/>
              </a:ext>
            </a:extLst>
          </p:cNvPr>
          <p:cNvPicPr>
            <a:picLocks noChangeAspect="1"/>
          </p:cNvPicPr>
          <p:nvPr/>
        </p:nvPicPr>
        <p:blipFill>
          <a:blip r:embed="rId3"/>
          <a:stretch>
            <a:fillRect/>
          </a:stretch>
        </p:blipFill>
        <p:spPr>
          <a:xfrm>
            <a:off x="8575357" y="4529375"/>
            <a:ext cx="1726883" cy="1726883"/>
          </a:xfrm>
          <a:prstGeom prst="rect">
            <a:avLst/>
          </a:prstGeom>
        </p:spPr>
      </p:pic>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ΠΡΟΕΓΧΕΙΡΗΤΙΚΗ ΦΡΟΝΤΙΔΑ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327818" y="1843880"/>
            <a:ext cx="11452702" cy="5014120"/>
          </a:xfrm>
        </p:spPr>
        <p:txBody>
          <a:bodyPr>
            <a:normAutofit/>
          </a:bodyPr>
          <a:lstStyle/>
          <a:p>
            <a:pPr marL="0" indent="0">
              <a:buNone/>
            </a:pPr>
            <a:r>
              <a:rPr lang="el-GR" dirty="0"/>
              <a:t>Η </a:t>
            </a:r>
            <a:r>
              <a:rPr lang="el-GR" dirty="0" err="1"/>
              <a:t>Προεγχειρητική</a:t>
            </a:r>
            <a:r>
              <a:rPr lang="el-GR" dirty="0"/>
              <a:t> προετοιμασία περιλαμβάνει:</a:t>
            </a:r>
          </a:p>
          <a:p>
            <a:pPr marL="0" indent="0">
              <a:buNone/>
            </a:pPr>
            <a:endParaRPr lang="el-GR" dirty="0"/>
          </a:p>
          <a:p>
            <a:pPr marL="571500" indent="-571500">
              <a:buFont typeface="+mj-lt"/>
              <a:buAutoNum type="romanUcPeriod"/>
            </a:pPr>
            <a:r>
              <a:rPr lang="el-GR" dirty="0"/>
              <a:t>λήψη ιατρικού ιστορικού </a:t>
            </a:r>
            <a:endParaRPr lang="en-US" dirty="0"/>
          </a:p>
          <a:p>
            <a:pPr marL="571500" indent="-571500">
              <a:buFont typeface="+mj-lt"/>
              <a:buAutoNum type="romanUcPeriod"/>
            </a:pPr>
            <a:r>
              <a:rPr lang="el-GR" dirty="0"/>
              <a:t>έλεγχο αλλεργιών </a:t>
            </a:r>
          </a:p>
          <a:p>
            <a:pPr marL="571500" indent="-571500">
              <a:buFont typeface="+mj-lt"/>
              <a:buAutoNum type="romanUcPeriod"/>
            </a:pPr>
            <a:r>
              <a:rPr lang="el-GR" dirty="0"/>
              <a:t>αξιολόγηση φαρμακευτικής αγωγής </a:t>
            </a:r>
          </a:p>
          <a:p>
            <a:pPr marL="571500" indent="-571500">
              <a:buFont typeface="+mj-lt"/>
              <a:buAutoNum type="romanUcPeriod"/>
            </a:pPr>
            <a:r>
              <a:rPr lang="el-GR" dirty="0"/>
              <a:t>μέτρηση ζωτικών σημείων </a:t>
            </a:r>
          </a:p>
          <a:p>
            <a:pPr marL="0" indent="0">
              <a:buNone/>
            </a:pPr>
            <a:endParaRPr lang="el-GR" b="1" dirty="0"/>
          </a:p>
          <a:p>
            <a:pPr marL="0" indent="0" algn="ctr">
              <a:buNone/>
            </a:pPr>
            <a:r>
              <a:rPr lang="en-US" dirty="0"/>
              <a:t>                                                      </a:t>
            </a:r>
            <a:r>
              <a:rPr lang="el-GR" dirty="0"/>
              <a:t>Στόχος;</a:t>
            </a:r>
          </a:p>
          <a:p>
            <a:pPr marL="0" indent="0" algn="r">
              <a:buNone/>
            </a:pPr>
            <a:r>
              <a:rPr lang="el-GR" dirty="0"/>
              <a:t>Ο εντοπισμός όλων των πιθανών κινδύνων</a:t>
            </a:r>
          </a:p>
        </p:txBody>
      </p:sp>
      <p:pic>
        <p:nvPicPr>
          <p:cNvPr id="10" name="Εικόνα 9">
            <a:extLst>
              <a:ext uri="{FF2B5EF4-FFF2-40B4-BE49-F238E27FC236}">
                <a16:creationId xmlns:a16="http://schemas.microsoft.com/office/drawing/2014/main" id="{52626879-0B38-F33F-FAC3-B9BBBF486FAD}"/>
              </a:ext>
            </a:extLst>
          </p:cNvPr>
          <p:cNvPicPr>
            <a:picLocks noChangeAspect="1"/>
          </p:cNvPicPr>
          <p:nvPr/>
        </p:nvPicPr>
        <p:blipFill>
          <a:blip r:embed="rId4"/>
          <a:stretch>
            <a:fillRect/>
          </a:stretch>
        </p:blipFill>
        <p:spPr>
          <a:xfrm>
            <a:off x="7955280" y="1529634"/>
            <a:ext cx="3352800" cy="29997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ΨΥΧΟΛΟΓΙΚΗ ΥΠΟΣΤΗΡΙΞΗ</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106680" y="1397406"/>
            <a:ext cx="10515600" cy="4351338"/>
          </a:xfrm>
        </p:spPr>
        <p:txBody>
          <a:bodyPr/>
          <a:lstStyle/>
          <a:p>
            <a:pPr>
              <a:buFont typeface="Wingdings" panose="05000000000000000000" pitchFamily="2" charset="2"/>
              <a:buChar char="Ø"/>
            </a:pPr>
            <a:r>
              <a:rPr lang="el-GR" dirty="0"/>
              <a:t>Ο νοσηλευτής:</a:t>
            </a:r>
          </a:p>
          <a:p>
            <a:pPr marL="0" indent="0">
              <a:buNone/>
            </a:pPr>
            <a:endParaRPr lang="el-GR" dirty="0"/>
          </a:p>
          <a:p>
            <a:pPr>
              <a:buFont typeface="Wingdings" panose="05000000000000000000" pitchFamily="2" charset="2"/>
              <a:buChar char="ü"/>
            </a:pPr>
            <a:r>
              <a:rPr lang="el-GR" dirty="0"/>
              <a:t>ενημερώνει τον ασθενή </a:t>
            </a:r>
          </a:p>
          <a:p>
            <a:pPr>
              <a:buFont typeface="Wingdings" panose="05000000000000000000" pitchFamily="2" charset="2"/>
              <a:buChar char="ü"/>
            </a:pPr>
            <a:r>
              <a:rPr lang="el-GR" dirty="0"/>
              <a:t>απαντά σε ερωτήσεις </a:t>
            </a:r>
          </a:p>
          <a:p>
            <a:pPr>
              <a:buFont typeface="Wingdings" panose="05000000000000000000" pitchFamily="2" charset="2"/>
              <a:buChar char="ü"/>
            </a:pPr>
            <a:r>
              <a:rPr lang="el-GR" dirty="0"/>
              <a:t>μειώνει το άγχος </a:t>
            </a:r>
          </a:p>
          <a:p>
            <a:pPr>
              <a:buFont typeface="Wingdings" panose="05000000000000000000" pitchFamily="2" charset="2"/>
              <a:buChar char="ü"/>
            </a:pPr>
            <a:r>
              <a:rPr lang="el-GR" dirty="0"/>
              <a:t>ενισχύει τη συνεργασία </a:t>
            </a:r>
          </a:p>
        </p:txBody>
      </p:sp>
      <p:pic>
        <p:nvPicPr>
          <p:cNvPr id="6" name="Εικόνα 5">
            <a:extLst>
              <a:ext uri="{FF2B5EF4-FFF2-40B4-BE49-F238E27FC236}">
                <a16:creationId xmlns:a16="http://schemas.microsoft.com/office/drawing/2014/main" id="{B1C94BA8-790A-F855-02D8-B5E181EE7029}"/>
              </a:ext>
            </a:extLst>
          </p:cNvPr>
          <p:cNvPicPr>
            <a:picLocks noChangeAspect="1"/>
          </p:cNvPicPr>
          <p:nvPr/>
        </p:nvPicPr>
        <p:blipFill>
          <a:blip r:embed="rId3"/>
          <a:stretch>
            <a:fillRect/>
          </a:stretch>
        </p:blipFill>
        <p:spPr>
          <a:xfrm>
            <a:off x="5118621" y="1325563"/>
            <a:ext cx="3912946" cy="2603888"/>
          </a:xfrm>
          <a:prstGeom prst="rect">
            <a:avLst/>
          </a:prstGeom>
        </p:spPr>
      </p:pic>
      <p:pic>
        <p:nvPicPr>
          <p:cNvPr id="8" name="Εικόνα 7">
            <a:extLst>
              <a:ext uri="{FF2B5EF4-FFF2-40B4-BE49-F238E27FC236}">
                <a16:creationId xmlns:a16="http://schemas.microsoft.com/office/drawing/2014/main" id="{8D4F7109-CE10-47D9-8E2A-3D6AE00B85C5}"/>
              </a:ext>
            </a:extLst>
          </p:cNvPr>
          <p:cNvPicPr>
            <a:picLocks noChangeAspect="1"/>
          </p:cNvPicPr>
          <p:nvPr/>
        </p:nvPicPr>
        <p:blipFill>
          <a:blip r:embed="rId4"/>
          <a:stretch>
            <a:fillRect/>
          </a:stretch>
        </p:blipFill>
        <p:spPr>
          <a:xfrm>
            <a:off x="8172374" y="4073137"/>
            <a:ext cx="3912946" cy="2618117"/>
          </a:xfrm>
          <a:prstGeom prst="rect">
            <a:avLst/>
          </a:prstGeom>
        </p:spPr>
      </p:pic>
      <p:pic>
        <p:nvPicPr>
          <p:cNvPr id="10" name="Εικόνα 9">
            <a:extLst>
              <a:ext uri="{FF2B5EF4-FFF2-40B4-BE49-F238E27FC236}">
                <a16:creationId xmlns:a16="http://schemas.microsoft.com/office/drawing/2014/main" id="{00529F54-410A-AEF0-EC88-097C4A984BE5}"/>
              </a:ext>
            </a:extLst>
          </p:cNvPr>
          <p:cNvPicPr>
            <a:picLocks noChangeAspect="1"/>
          </p:cNvPicPr>
          <p:nvPr/>
        </p:nvPicPr>
        <p:blipFill>
          <a:blip r:embed="rId5"/>
          <a:stretch>
            <a:fillRect/>
          </a:stretch>
        </p:blipFill>
        <p:spPr>
          <a:xfrm>
            <a:off x="4019627" y="4001294"/>
            <a:ext cx="4408094" cy="28239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ΣΩΜΑΤΙΚΗ ΠΡΟΕΤΟΙΜΑΣΙΑ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l-GR" dirty="0"/>
          </a:p>
          <a:p>
            <a:pPr marL="0" indent="0" algn="ctr">
              <a:buNone/>
            </a:pPr>
            <a:endParaRPr lang="el-GR" dirty="0"/>
          </a:p>
          <a:p>
            <a:pPr marL="0" indent="0" algn="ctr">
              <a:buNone/>
            </a:pPr>
            <a:endParaRPr lang="el-GR" dirty="0"/>
          </a:p>
          <a:p>
            <a:pPr marL="0" indent="0" algn="ctr">
              <a:buNone/>
            </a:pPr>
            <a:endParaRPr lang="el-GR" dirty="0"/>
          </a:p>
          <a:p>
            <a:pPr marL="0" indent="0" algn="ctr">
              <a:buNone/>
            </a:pPr>
            <a:endParaRPr lang="el-GR" dirty="0"/>
          </a:p>
          <a:p>
            <a:pPr marL="0" indent="0" algn="ctr">
              <a:buNone/>
            </a:pPr>
            <a:endParaRPr lang="el-GR" dirty="0"/>
          </a:p>
          <a:p>
            <a:pPr marL="0" indent="0" algn="ctr">
              <a:buNone/>
            </a:pPr>
            <a:r>
              <a:rPr lang="el-GR" dirty="0"/>
              <a:t>Η σωστή προετοιμασία μειώνει τον κίνδυνο λοιμώξεων και επιπλοκών!</a:t>
            </a:r>
          </a:p>
        </p:txBody>
      </p:sp>
      <p:sp>
        <p:nvSpPr>
          <p:cNvPr id="4" name="Ορθογώνιο: Στρογγύλεμα γωνιών 3">
            <a:extLst>
              <a:ext uri="{FF2B5EF4-FFF2-40B4-BE49-F238E27FC236}">
                <a16:creationId xmlns:a16="http://schemas.microsoft.com/office/drawing/2014/main" id="{F5CBC71C-3172-147D-1CF5-E8E4C02A4461}"/>
              </a:ext>
            </a:extLst>
          </p:cNvPr>
          <p:cNvSpPr/>
          <p:nvPr/>
        </p:nvSpPr>
        <p:spPr>
          <a:xfrm>
            <a:off x="1752600" y="1483519"/>
            <a:ext cx="8961120" cy="251777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2400" b="1" dirty="0"/>
          </a:p>
          <a:p>
            <a:pPr algn="ctr"/>
            <a:r>
              <a:rPr lang="el-GR" sz="2400" b="1" kern="0" dirty="0">
                <a:solidFill>
                  <a:srgbClr val="002060"/>
                </a:solidFill>
                <a:latin typeface="Aptos" panose="020B0004020202020204" pitchFamily="34" charset="0"/>
                <a:ea typeface="Roboto Regular"/>
              </a:rPr>
              <a:t>Η Σωματική προετοιμασία περιλαμβάνει:</a:t>
            </a:r>
          </a:p>
          <a:p>
            <a:pPr algn="ctr"/>
            <a:endParaRPr lang="el-GR" sz="2400" b="1" kern="0" dirty="0">
              <a:solidFill>
                <a:srgbClr val="002060"/>
              </a:solidFill>
              <a:latin typeface="Aptos" panose="020B0004020202020204" pitchFamily="34" charset="0"/>
              <a:ea typeface="Roboto Regular"/>
            </a:endParaRPr>
          </a:p>
          <a:p>
            <a:pPr marL="457200" indent="-457200" algn="ctr">
              <a:buFont typeface="+mj-lt"/>
              <a:buAutoNum type="alphaLcPeriod"/>
            </a:pPr>
            <a:r>
              <a:rPr lang="el-GR" sz="2400" b="1" kern="0" dirty="0">
                <a:solidFill>
                  <a:srgbClr val="002060"/>
                </a:solidFill>
                <a:latin typeface="Aptos" panose="020B0004020202020204" pitchFamily="34" charset="0"/>
                <a:ea typeface="Roboto Regular"/>
              </a:rPr>
              <a:t>νηστεία </a:t>
            </a:r>
          </a:p>
          <a:p>
            <a:pPr marL="457200" indent="-457200" algn="ctr">
              <a:buFont typeface="+mj-lt"/>
              <a:buAutoNum type="alphaLcPeriod"/>
            </a:pPr>
            <a:r>
              <a:rPr lang="el-GR" sz="2400" b="1" kern="0" dirty="0">
                <a:solidFill>
                  <a:srgbClr val="002060"/>
                </a:solidFill>
                <a:latin typeface="Aptos" panose="020B0004020202020204" pitchFamily="34" charset="0"/>
                <a:ea typeface="Roboto Regular"/>
              </a:rPr>
              <a:t>υγιεινή σώματος </a:t>
            </a:r>
          </a:p>
          <a:p>
            <a:pPr marL="457200" indent="-457200" algn="ctr">
              <a:buFont typeface="+mj-lt"/>
              <a:buAutoNum type="alphaLcPeriod"/>
            </a:pPr>
            <a:r>
              <a:rPr lang="el-GR" sz="2400" b="1" kern="0" dirty="0">
                <a:solidFill>
                  <a:srgbClr val="002060"/>
                </a:solidFill>
                <a:latin typeface="Aptos" panose="020B0004020202020204" pitchFamily="34" charset="0"/>
                <a:ea typeface="Roboto Regular"/>
              </a:rPr>
              <a:t>προετοιμασία χειρουργικού πεδίου </a:t>
            </a:r>
          </a:p>
          <a:p>
            <a:pPr marL="457200" indent="-457200" algn="ctr">
              <a:buFont typeface="+mj-lt"/>
              <a:buAutoNum type="alphaLcPeriod"/>
            </a:pPr>
            <a:r>
              <a:rPr lang="el-GR" sz="2400" b="1" kern="0" dirty="0" err="1">
                <a:solidFill>
                  <a:srgbClr val="002060"/>
                </a:solidFill>
                <a:latin typeface="Aptos" panose="020B0004020202020204" pitchFamily="34" charset="0"/>
                <a:ea typeface="Roboto Regular"/>
              </a:rPr>
              <a:t>προεγχειρητική</a:t>
            </a:r>
            <a:r>
              <a:rPr lang="el-GR" sz="2400" b="1" kern="0" dirty="0">
                <a:solidFill>
                  <a:srgbClr val="002060"/>
                </a:solidFill>
                <a:latin typeface="Aptos" panose="020B0004020202020204" pitchFamily="34" charset="0"/>
                <a:ea typeface="Roboto Regular"/>
              </a:rPr>
              <a:t> αγωγή </a:t>
            </a:r>
          </a:p>
          <a:p>
            <a:pPr algn="ctr"/>
            <a:endParaRPr lang="en-US" sz="2400" kern="0" dirty="0">
              <a:solidFill>
                <a:srgbClr val="002060"/>
              </a:solidFill>
              <a:latin typeface="Aptos" panose="020B0004020202020204" pitchFamily="34" charset="0"/>
              <a:ea typeface="Roboto Regular"/>
            </a:endParaRPr>
          </a:p>
        </p:txBody>
      </p:sp>
      <p:pic>
        <p:nvPicPr>
          <p:cNvPr id="7" name="Εικόνα 6">
            <a:extLst>
              <a:ext uri="{FF2B5EF4-FFF2-40B4-BE49-F238E27FC236}">
                <a16:creationId xmlns:a16="http://schemas.microsoft.com/office/drawing/2014/main" id="{AC6FD762-9216-7858-3DA8-CCC7FF6F3B91}"/>
              </a:ext>
            </a:extLst>
          </p:cNvPr>
          <p:cNvPicPr>
            <a:picLocks noChangeAspect="1"/>
          </p:cNvPicPr>
          <p:nvPr/>
        </p:nvPicPr>
        <p:blipFill>
          <a:blip r:embed="rId4"/>
          <a:stretch>
            <a:fillRect/>
          </a:stretch>
        </p:blipFill>
        <p:spPr>
          <a:xfrm>
            <a:off x="2834640" y="4159250"/>
            <a:ext cx="3077528" cy="2066661"/>
          </a:xfrm>
          <a:prstGeom prst="rect">
            <a:avLst/>
          </a:prstGeom>
        </p:spPr>
      </p:pic>
      <p:pic>
        <p:nvPicPr>
          <p:cNvPr id="9" name="Εικόνα 8">
            <a:extLst>
              <a:ext uri="{FF2B5EF4-FFF2-40B4-BE49-F238E27FC236}">
                <a16:creationId xmlns:a16="http://schemas.microsoft.com/office/drawing/2014/main" id="{7EBC7090-50D7-923B-0593-F961B9C543B5}"/>
              </a:ext>
            </a:extLst>
          </p:cNvPr>
          <p:cNvPicPr>
            <a:picLocks noChangeAspect="1"/>
          </p:cNvPicPr>
          <p:nvPr/>
        </p:nvPicPr>
        <p:blipFill>
          <a:blip r:embed="rId5"/>
          <a:stretch>
            <a:fillRect/>
          </a:stretch>
        </p:blipFill>
        <p:spPr>
          <a:xfrm>
            <a:off x="6369844" y="4159250"/>
            <a:ext cx="3077528" cy="20479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ΣΥΓΚΑΤΑΘΕΣΗ</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l-GR" dirty="0"/>
              <a:t>Η Ενημερωμένη συγκατάθεση είναι απαραίτητη πριν από την επέμβαση!</a:t>
            </a:r>
          </a:p>
          <a:p>
            <a:pPr marL="0" indent="0">
              <a:buNone/>
            </a:pPr>
            <a:endParaRPr lang="en-US" dirty="0"/>
          </a:p>
        </p:txBody>
      </p:sp>
      <p:sp>
        <p:nvSpPr>
          <p:cNvPr id="4" name="Ορθογώνιο: Στρογγύλεμα γωνιών 3">
            <a:extLst>
              <a:ext uri="{FF2B5EF4-FFF2-40B4-BE49-F238E27FC236}">
                <a16:creationId xmlns:a16="http://schemas.microsoft.com/office/drawing/2014/main" id="{F99BA35D-3644-C91C-A0A2-16A49D1C8424}"/>
              </a:ext>
            </a:extLst>
          </p:cNvPr>
          <p:cNvSpPr/>
          <p:nvPr/>
        </p:nvSpPr>
        <p:spPr>
          <a:xfrm>
            <a:off x="701040" y="2634933"/>
            <a:ext cx="5394960" cy="2285999"/>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400" b="1" kern="0" dirty="0">
                <a:solidFill>
                  <a:srgbClr val="002060"/>
                </a:solidFill>
                <a:latin typeface="Aptos" panose="020B0004020202020204" pitchFamily="34" charset="0"/>
                <a:ea typeface="Roboto Regular"/>
              </a:rPr>
              <a:t>Ο νοσηλευτής είναι υπεύθυνος για:</a:t>
            </a:r>
          </a:p>
          <a:p>
            <a:endParaRPr lang="el-GR" sz="2400" b="1" kern="0" dirty="0">
              <a:solidFill>
                <a:srgbClr val="002060"/>
              </a:solidFill>
              <a:latin typeface="Aptos" panose="020B0004020202020204" pitchFamily="34" charset="0"/>
              <a:ea typeface="Roboto Regular"/>
            </a:endParaRPr>
          </a:p>
          <a:p>
            <a:pPr marL="342900" indent="-342900">
              <a:buFont typeface="Wingdings" panose="05000000000000000000" pitchFamily="2" charset="2"/>
              <a:buChar char="q"/>
            </a:pPr>
            <a:r>
              <a:rPr lang="el-GR" sz="2400" b="1" kern="0" dirty="0">
                <a:solidFill>
                  <a:srgbClr val="002060"/>
                </a:solidFill>
                <a:latin typeface="Aptos" panose="020B0004020202020204" pitchFamily="34" charset="0"/>
                <a:ea typeface="Roboto Regular"/>
              </a:rPr>
              <a:t>Την ενημέρωση του ασθενή </a:t>
            </a:r>
          </a:p>
          <a:p>
            <a:pPr marL="342900" indent="-342900">
              <a:buFont typeface="Wingdings" panose="05000000000000000000" pitchFamily="2" charset="2"/>
              <a:buChar char="q"/>
            </a:pPr>
            <a:r>
              <a:rPr lang="el-GR" sz="2400" b="1" kern="0" dirty="0">
                <a:solidFill>
                  <a:srgbClr val="002060"/>
                </a:solidFill>
                <a:latin typeface="Aptos" panose="020B0004020202020204" pitchFamily="34" charset="0"/>
                <a:ea typeface="Roboto Regular"/>
              </a:rPr>
              <a:t>Την κατανόηση της διαδικασίας </a:t>
            </a:r>
          </a:p>
          <a:p>
            <a:pPr marL="342900" indent="-342900">
              <a:buFont typeface="Wingdings" panose="05000000000000000000" pitchFamily="2" charset="2"/>
              <a:buChar char="q"/>
            </a:pPr>
            <a:r>
              <a:rPr lang="el-GR" sz="2400" b="1" kern="0" dirty="0">
                <a:solidFill>
                  <a:srgbClr val="002060"/>
                </a:solidFill>
                <a:latin typeface="Aptos" panose="020B0004020202020204" pitchFamily="34" charset="0"/>
                <a:ea typeface="Roboto Regular"/>
              </a:rPr>
              <a:t>Τη νομική κάλυψη</a:t>
            </a:r>
          </a:p>
          <a:p>
            <a:pPr algn="ctr"/>
            <a:endParaRPr lang="en-US" sz="2400" kern="0" dirty="0">
              <a:solidFill>
                <a:srgbClr val="002060"/>
              </a:solidFill>
              <a:latin typeface="Aptos" panose="020B0004020202020204" pitchFamily="34" charset="0"/>
              <a:ea typeface="Roboto Regular"/>
            </a:endParaRPr>
          </a:p>
        </p:txBody>
      </p:sp>
      <p:sp>
        <p:nvSpPr>
          <p:cNvPr id="5" name="TextBox 4">
            <a:extLst>
              <a:ext uri="{FF2B5EF4-FFF2-40B4-BE49-F238E27FC236}">
                <a16:creationId xmlns:a16="http://schemas.microsoft.com/office/drawing/2014/main" id="{885E75EA-0CA3-D01B-073C-7D101842D8A4}"/>
              </a:ext>
            </a:extLst>
          </p:cNvPr>
          <p:cNvSpPr txBox="1"/>
          <p:nvPr/>
        </p:nvSpPr>
        <p:spPr>
          <a:xfrm>
            <a:off x="6096000" y="5730240"/>
            <a:ext cx="6096000" cy="954107"/>
          </a:xfrm>
          <a:prstGeom prst="rect">
            <a:avLst/>
          </a:prstGeom>
          <a:solidFill>
            <a:schemeClr val="accent1">
              <a:lumMod val="60000"/>
              <a:lumOff val="40000"/>
            </a:schemeClr>
          </a:solidFill>
        </p:spPr>
        <p:txBody>
          <a:bodyPr wrap="square" rtlCol="0">
            <a:spAutoFit/>
          </a:bodyPr>
          <a:lstStyle/>
          <a:p>
            <a:r>
              <a:rPr lang="el-GR" sz="2800" dirty="0"/>
              <a:t>Η συγκατάθεση εξασφαλίζει ότι ο ασθενής έχει ενημερωθεί πλήρως!</a:t>
            </a:r>
          </a:p>
        </p:txBody>
      </p:sp>
      <p:pic>
        <p:nvPicPr>
          <p:cNvPr id="7" name="Εικόνα 6">
            <a:extLst>
              <a:ext uri="{FF2B5EF4-FFF2-40B4-BE49-F238E27FC236}">
                <a16:creationId xmlns:a16="http://schemas.microsoft.com/office/drawing/2014/main" id="{6915C9B7-66AE-9B06-4BA8-C7AD2E9D5DFC}"/>
              </a:ext>
            </a:extLst>
          </p:cNvPr>
          <p:cNvPicPr>
            <a:picLocks noChangeAspect="1"/>
          </p:cNvPicPr>
          <p:nvPr/>
        </p:nvPicPr>
        <p:blipFill>
          <a:blip r:embed="rId3"/>
          <a:stretch>
            <a:fillRect/>
          </a:stretch>
        </p:blipFill>
        <p:spPr>
          <a:xfrm>
            <a:off x="2632710" y="5096670"/>
            <a:ext cx="2628900" cy="1743075"/>
          </a:xfrm>
          <a:prstGeom prst="rect">
            <a:avLst/>
          </a:prstGeom>
        </p:spPr>
      </p:pic>
      <p:pic>
        <p:nvPicPr>
          <p:cNvPr id="9" name="Εικόνα 8">
            <a:extLst>
              <a:ext uri="{FF2B5EF4-FFF2-40B4-BE49-F238E27FC236}">
                <a16:creationId xmlns:a16="http://schemas.microsoft.com/office/drawing/2014/main" id="{656E448D-848C-BAE5-C8EC-10CB165E274F}"/>
              </a:ext>
            </a:extLst>
          </p:cNvPr>
          <p:cNvPicPr>
            <a:picLocks noChangeAspect="1"/>
          </p:cNvPicPr>
          <p:nvPr/>
        </p:nvPicPr>
        <p:blipFill>
          <a:blip r:embed="rId4"/>
          <a:stretch>
            <a:fillRect/>
          </a:stretch>
        </p:blipFill>
        <p:spPr>
          <a:xfrm>
            <a:off x="6930392" y="2458183"/>
            <a:ext cx="4185375" cy="279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15"/>
            <a:ext cx="12192000" cy="1325563"/>
          </a:xfr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00000"/>
              </a:lnSpc>
              <a:spcBef>
                <a:spcPts val="0"/>
              </a:spcBef>
            </a:pPr>
            <a:r>
              <a:rPr lang="el-GR" sz="2400" dirty="0">
                <a:solidFill>
                  <a:schemeClr val="bg1"/>
                </a:solidFill>
                <a:latin typeface="Posterama" panose="020B0504020200020000" pitchFamily="34" charset="0"/>
                <a:ea typeface="+mj-ea"/>
                <a:cs typeface="+mj-cs"/>
              </a:rPr>
              <a:t>ΔΙΕΓΧΕΙΡΗΤΙΚΗ ΦΡΟΝΤΙΔΑ</a:t>
            </a:r>
            <a:endParaRPr sz="2400" dirty="0">
              <a:solidFill>
                <a:schemeClr val="bg1"/>
              </a:solidFill>
              <a:latin typeface="Posterama" panose="020B0504020200020000" pitchFamily="34" charset="0"/>
              <a:ea typeface="+mj-ea"/>
              <a:cs typeface="+mj-cs"/>
            </a:endParaRPr>
          </a:p>
        </p:txBody>
      </p:sp>
      <p:sp>
        <p:nvSpPr>
          <p:cNvPr id="3" name="Content Placeholder 2"/>
          <p:cNvSpPr>
            <a:spLocks noGrp="1"/>
          </p:cNvSpPr>
          <p:nvPr>
            <p:ph idx="1"/>
          </p:nvPr>
        </p:nvSpPr>
        <p:spPr>
          <a:xfrm>
            <a:off x="0" y="3596322"/>
            <a:ext cx="6096000" cy="3261678"/>
          </a:xfrm>
          <a:solidFill>
            <a:schemeClr val="tx1">
              <a:lumMod val="65000"/>
              <a:lumOff val="35000"/>
            </a:schemeClr>
          </a:solidFill>
        </p:spPr>
        <p:txBody>
          <a:bodyPr>
            <a:normAutofit/>
          </a:bodyPr>
          <a:lstStyle/>
          <a:p>
            <a:pPr>
              <a:lnSpc>
                <a:spcPct val="100000"/>
              </a:lnSpc>
              <a:buFont typeface="Wingdings" panose="05000000000000000000" pitchFamily="2" charset="2"/>
              <a:buChar char="Ø"/>
            </a:pPr>
            <a:r>
              <a:rPr lang="el-GR" b="1" dirty="0"/>
              <a:t>Ο νοσηλευτής</a:t>
            </a:r>
          </a:p>
          <a:p>
            <a:pPr>
              <a:lnSpc>
                <a:spcPct val="100000"/>
              </a:lnSpc>
              <a:buFont typeface="Wingdings" panose="05000000000000000000" pitchFamily="2" charset="2"/>
              <a:buChar char="Ø"/>
            </a:pPr>
            <a:endParaRPr lang="el-GR" b="1" dirty="0"/>
          </a:p>
          <a:p>
            <a:pPr>
              <a:lnSpc>
                <a:spcPct val="100000"/>
              </a:lnSpc>
            </a:pPr>
            <a:r>
              <a:rPr lang="el-GR" b="1" dirty="0"/>
              <a:t>συμμετέχει στη χειρουργική ομάδα </a:t>
            </a:r>
          </a:p>
          <a:p>
            <a:r>
              <a:rPr lang="el-GR" b="1" dirty="0"/>
              <a:t>εξασφαλίζει άσηπτες συνθήκες </a:t>
            </a:r>
          </a:p>
          <a:p>
            <a:r>
              <a:rPr lang="el-GR" b="1" dirty="0"/>
              <a:t>προετοιμάζει εργαλεία και υλικά</a:t>
            </a:r>
          </a:p>
        </p:txBody>
      </p:sp>
      <p:sp>
        <p:nvSpPr>
          <p:cNvPr id="5" name="Ορθογώνιο: Στρογγύλεμα γωνιών 4">
            <a:extLst>
              <a:ext uri="{FF2B5EF4-FFF2-40B4-BE49-F238E27FC236}">
                <a16:creationId xmlns:a16="http://schemas.microsoft.com/office/drawing/2014/main" id="{B8190207-A81E-1948-3723-3ED50C685477}"/>
              </a:ext>
            </a:extLst>
          </p:cNvPr>
          <p:cNvSpPr/>
          <p:nvPr/>
        </p:nvSpPr>
        <p:spPr>
          <a:xfrm>
            <a:off x="360335" y="2041145"/>
            <a:ext cx="5202265" cy="86790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kern="0" dirty="0">
                <a:solidFill>
                  <a:srgbClr val="002060"/>
                </a:solidFill>
                <a:latin typeface="Aptos" panose="020B0004020202020204" pitchFamily="34" charset="0"/>
                <a:ea typeface="Roboto Regular"/>
              </a:rPr>
              <a:t>Η σωστή συνεργασία στο χειρουργείο είναι ζωτικής σημασίας!</a:t>
            </a:r>
            <a:endParaRPr lang="en-US" sz="2400" kern="0" dirty="0">
              <a:solidFill>
                <a:srgbClr val="002060"/>
              </a:solidFill>
              <a:latin typeface="Aptos" panose="020B0004020202020204" pitchFamily="34" charset="0"/>
              <a:ea typeface="Roboto Regular"/>
            </a:endParaRPr>
          </a:p>
        </p:txBody>
      </p:sp>
      <p:sp>
        <p:nvSpPr>
          <p:cNvPr id="6" name="TextBox 5">
            <a:extLst>
              <a:ext uri="{FF2B5EF4-FFF2-40B4-BE49-F238E27FC236}">
                <a16:creationId xmlns:a16="http://schemas.microsoft.com/office/drawing/2014/main" id="{74ACCAD9-148F-3CE9-805B-03E40E9C7154}"/>
              </a:ext>
            </a:extLst>
          </p:cNvPr>
          <p:cNvSpPr txBox="1"/>
          <p:nvPr/>
        </p:nvSpPr>
        <p:spPr>
          <a:xfrm>
            <a:off x="4332035" y="1305677"/>
            <a:ext cx="3577525" cy="523220"/>
          </a:xfrm>
          <a:prstGeom prst="rect">
            <a:avLst/>
          </a:prstGeom>
          <a:noFill/>
        </p:spPr>
        <p:txBody>
          <a:bodyPr wrap="square">
            <a:spAutoFit/>
          </a:bodyPr>
          <a:lstStyle/>
          <a:p>
            <a:pPr marL="0" indent="0">
              <a:buNone/>
            </a:pPr>
            <a:r>
              <a:rPr lang="el-GR" sz="2800" b="1" dirty="0"/>
              <a:t>Ρόλος στο χειρουργείο</a:t>
            </a:r>
          </a:p>
        </p:txBody>
      </p:sp>
      <p:pic>
        <p:nvPicPr>
          <p:cNvPr id="8" name="Εικόνα 7">
            <a:extLst>
              <a:ext uri="{FF2B5EF4-FFF2-40B4-BE49-F238E27FC236}">
                <a16:creationId xmlns:a16="http://schemas.microsoft.com/office/drawing/2014/main" id="{39ADF20F-1D36-2E1C-3BA2-AC96ACB6CFE6}"/>
              </a:ext>
            </a:extLst>
          </p:cNvPr>
          <p:cNvPicPr>
            <a:picLocks noChangeAspect="1"/>
          </p:cNvPicPr>
          <p:nvPr/>
        </p:nvPicPr>
        <p:blipFill>
          <a:blip r:embed="rId3"/>
          <a:stretch>
            <a:fillRect/>
          </a:stretch>
        </p:blipFill>
        <p:spPr>
          <a:xfrm>
            <a:off x="6324602" y="2235583"/>
            <a:ext cx="5291876" cy="3316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561</TotalTime>
  <Words>4008</Words>
  <Application>Microsoft Office PowerPoint</Application>
  <PresentationFormat>Ευρεία οθόνη</PresentationFormat>
  <Paragraphs>307</Paragraphs>
  <Slides>23</Slides>
  <Notes>22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23</vt:i4>
      </vt:variant>
    </vt:vector>
  </HeadingPairs>
  <TitlesOfParts>
    <vt:vector size="30" baseType="lpstr">
      <vt:lpstr>Aptos</vt:lpstr>
      <vt:lpstr>Arial</vt:lpstr>
      <vt:lpstr>Calibri</vt:lpstr>
      <vt:lpstr>Calibri Light</vt:lpstr>
      <vt:lpstr>Posterama</vt:lpstr>
      <vt:lpstr>Wingdings</vt:lpstr>
      <vt:lpstr>Θέμα του Office</vt:lpstr>
      <vt:lpstr> Ο ΡΟΛΟΣ ΤΟΥ ΝΟΣΗΛΕΥΤΗ ΣΤΗΝ ΠΕΡΙΕΓΧΕΙΡΗΤΙΚΗ ΦΡΟΝΤΙΔΑ ΤΟΥ ΟΡΘΟΠΕΔΙΚΟΥ ΑΣΘΕΝΗ </vt:lpstr>
      <vt:lpstr>Εισαγωγή</vt:lpstr>
      <vt:lpstr>Τι είναι η περιεγχειρητική φροντίδα;</vt:lpstr>
      <vt:lpstr>Ο ΡΟΛΟΣ ΤΟΥ ΝΟΣΗΛΕΥΤΗ</vt:lpstr>
      <vt:lpstr>ΠΡΟΕΓΧΕΙΡΗΤΙΚΗ ΦΡΟΝΤΙΔΑ</vt:lpstr>
      <vt:lpstr>ΨΥΧΟΛΟΓΙΚΗ ΥΠΟΣΤΗΡΙΞΗ</vt:lpstr>
      <vt:lpstr>ΣΩΜΑΤΙΚΗ ΠΡΟΕΤΟΙΜΑΣΙΑ</vt:lpstr>
      <vt:lpstr>ΣΥΓΚΑΤΑΘΕΣΗ</vt:lpstr>
      <vt:lpstr>ΔΙΕΓΧΕΙΡΗΤΙΚΗ ΦΡΟΝΤΙΔΑ</vt:lpstr>
      <vt:lpstr>ΑΣΗΠΤΕΣ ΣΥΝΘΗΚΕΣ</vt:lpstr>
      <vt:lpstr>ΤΟΠΟΘΕΤΗΣΗ ΑΣΘΕΝΗ</vt:lpstr>
      <vt:lpstr>ΠΑΡΑΚΟΛΟΥΘΗΣΗ ΖΩΤΙΚΩΝ</vt:lpstr>
      <vt:lpstr>ΧΕΙΡΟΥΡΓΙΚΑ ΕΡΓΑΛΕΙΑ</vt:lpstr>
      <vt:lpstr>ΜΕΤΕΓΧΕΙΡΗΤΙΚΗ ΦΡΟΝΤΙΔΑ</vt:lpstr>
      <vt:lpstr>ΔΙΑΧΕΙΡΙΣΗ ΠΟΝΟΥ</vt:lpstr>
      <vt:lpstr>ΠΡΟΛΗΨΗ ΕΠΙΠΛΟΚΩΝ</vt:lpstr>
      <vt:lpstr>ΠΡΩΙΜΗ ΚΙΝΗΤΟΠΟΙΗΣΗ ΚΑΙ ΑΠΟΚΑΤΑΣΤΑΣΗ</vt:lpstr>
      <vt:lpstr>Παρουσίαση του PowerPoint</vt:lpstr>
      <vt:lpstr>ΝΕΥΡΟΑΓΓΕΙΑΚΗ ΕΚΤΙΜΗΣΗ</vt:lpstr>
      <vt:lpstr>ΣΥΝΔΡΟΜΟ ΔΙΑΜΕΡΙΣΜΑΤΟΣ</vt:lpstr>
      <vt:lpstr>ΣΥΜΠΕΡΑΣΜΑ</vt:lpstr>
      <vt:lpstr>Βιβλιογραφικές αναφορές: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Emmanouil Brilakis</dc:creator>
  <cp:lastModifiedBy>PETROS KOLOVOS</cp:lastModifiedBy>
  <cp:revision>34</cp:revision>
  <dcterms:created xsi:type="dcterms:W3CDTF">2025-12-15T08:34:52Z</dcterms:created>
  <dcterms:modified xsi:type="dcterms:W3CDTF">2026-05-29T10:08:25Z</dcterms:modified>
</cp:coreProperties>
</file>