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9" r:id="rId50"/>
    <p:sldId id="310" r:id="rId5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2AA41-708F-4787-9CAE-48F5C23CC3E7}" type="doc">
      <dgm:prSet loTypeId="urn:microsoft.com/office/officeart/2005/8/layout/balance1" loCatId="relationship" qsTypeId="urn:microsoft.com/office/officeart/2005/8/quickstyle/simple1" qsCatId="simple" csTypeId="urn:microsoft.com/office/officeart/2005/8/colors/accent0_3" csCatId="mainScheme" phldr="1"/>
      <dgm:spPr/>
      <dgm:t>
        <a:bodyPr/>
        <a:lstStyle/>
        <a:p>
          <a:endParaRPr lang="el-GR"/>
        </a:p>
      </dgm:t>
    </dgm:pt>
    <dgm:pt modelId="{DAFEDD17-AA32-4FD2-A8E0-50E35FA528F2}">
      <dgm:prSet phldrT="[Text]"/>
      <dgm:spPr/>
      <dgm:t>
        <a:bodyPr/>
        <a:lstStyle/>
        <a:p>
          <a:r>
            <a:rPr lang="el-GR" dirty="0">
              <a:solidFill>
                <a:schemeClr val="tx1"/>
              </a:solidFill>
            </a:rPr>
            <a:t>Περιήγηση στο </a:t>
          </a:r>
          <a:r>
            <a:rPr lang="en-US" dirty="0">
              <a:solidFill>
                <a:schemeClr val="tx1"/>
              </a:solidFill>
            </a:rPr>
            <a:t>Internet</a:t>
          </a:r>
          <a:endParaRPr lang="el-GR" dirty="0">
            <a:solidFill>
              <a:schemeClr val="tx1"/>
            </a:solidFill>
          </a:endParaRPr>
        </a:p>
      </dgm:t>
    </dgm:pt>
    <dgm:pt modelId="{BE65F1A2-A502-4099-8D13-631E5B0A9A19}" type="parTrans" cxnId="{723352F7-338A-4EC0-831C-9E4FE9FE1159}">
      <dgm:prSet/>
      <dgm:spPr/>
      <dgm:t>
        <a:bodyPr/>
        <a:lstStyle/>
        <a:p>
          <a:endParaRPr lang="el-GR">
            <a:solidFill>
              <a:schemeClr val="tx1"/>
            </a:solidFill>
          </a:endParaRPr>
        </a:p>
      </dgm:t>
    </dgm:pt>
    <dgm:pt modelId="{5FF0492A-BA89-4AA4-A45A-F73EB74244D3}" type="sibTrans" cxnId="{723352F7-338A-4EC0-831C-9E4FE9FE1159}">
      <dgm:prSet/>
      <dgm:spPr/>
      <dgm:t>
        <a:bodyPr/>
        <a:lstStyle/>
        <a:p>
          <a:endParaRPr lang="el-GR">
            <a:solidFill>
              <a:schemeClr val="tx1"/>
            </a:solidFill>
          </a:endParaRPr>
        </a:p>
      </dgm:t>
    </dgm:pt>
    <dgm:pt modelId="{1334E784-14C2-41F7-8978-448085FA1E1A}">
      <dgm:prSet phldrT="[Text]"/>
      <dgm:spPr/>
      <dgm:t>
        <a:bodyPr/>
        <a:lstStyle/>
        <a:p>
          <a:r>
            <a:rPr lang="el-GR" dirty="0">
              <a:solidFill>
                <a:schemeClr val="tx1"/>
              </a:solidFill>
            </a:rPr>
            <a:t>Σταθερή τηλεφωνία</a:t>
          </a:r>
        </a:p>
      </dgm:t>
    </dgm:pt>
    <dgm:pt modelId="{19C4FE11-F22F-47F3-B669-C05732F9F5F2}" type="parTrans" cxnId="{02608EDA-97FE-4CB3-988F-99B060FE150B}">
      <dgm:prSet/>
      <dgm:spPr/>
      <dgm:t>
        <a:bodyPr/>
        <a:lstStyle/>
        <a:p>
          <a:endParaRPr lang="el-GR">
            <a:solidFill>
              <a:schemeClr val="tx1"/>
            </a:solidFill>
          </a:endParaRPr>
        </a:p>
      </dgm:t>
    </dgm:pt>
    <dgm:pt modelId="{1805EA3B-9980-40CD-85C7-3B817AD31B48}" type="sibTrans" cxnId="{02608EDA-97FE-4CB3-988F-99B060FE150B}">
      <dgm:prSet/>
      <dgm:spPr/>
      <dgm:t>
        <a:bodyPr/>
        <a:lstStyle/>
        <a:p>
          <a:endParaRPr lang="el-GR">
            <a:solidFill>
              <a:schemeClr val="tx1"/>
            </a:solidFill>
          </a:endParaRPr>
        </a:p>
      </dgm:t>
    </dgm:pt>
    <dgm:pt modelId="{24A1AB76-206F-45E1-B5CB-4765099D835D}">
      <dgm:prSet phldrT="[Text]"/>
      <dgm:spPr/>
      <dgm:t>
        <a:bodyPr/>
        <a:lstStyle/>
        <a:p>
          <a:r>
            <a:rPr lang="el-GR" dirty="0">
              <a:solidFill>
                <a:schemeClr val="tx1"/>
              </a:solidFill>
            </a:rPr>
            <a:t>Κινητή τηλεφωνία</a:t>
          </a:r>
        </a:p>
      </dgm:t>
    </dgm:pt>
    <dgm:pt modelId="{6E478087-6D9E-469F-849B-78B83184E643}" type="parTrans" cxnId="{3E2CA710-AF00-408C-9401-B1B7480F99F8}">
      <dgm:prSet/>
      <dgm:spPr/>
      <dgm:t>
        <a:bodyPr/>
        <a:lstStyle/>
        <a:p>
          <a:endParaRPr lang="el-GR">
            <a:solidFill>
              <a:schemeClr val="tx1"/>
            </a:solidFill>
          </a:endParaRPr>
        </a:p>
      </dgm:t>
    </dgm:pt>
    <dgm:pt modelId="{2D101107-38BF-4511-A0AD-E98C01D9C62E}" type="sibTrans" cxnId="{3E2CA710-AF00-408C-9401-B1B7480F99F8}">
      <dgm:prSet/>
      <dgm:spPr/>
      <dgm:t>
        <a:bodyPr/>
        <a:lstStyle/>
        <a:p>
          <a:endParaRPr lang="el-GR">
            <a:solidFill>
              <a:schemeClr val="tx1"/>
            </a:solidFill>
          </a:endParaRPr>
        </a:p>
      </dgm:t>
    </dgm:pt>
    <dgm:pt modelId="{8EC2C024-29E9-4487-8538-1FD009CBFF92}">
      <dgm:prSet phldrT="[Text]"/>
      <dgm:spPr/>
      <dgm:t>
        <a:bodyPr/>
        <a:lstStyle/>
        <a:p>
          <a:endParaRPr lang="el-GR" dirty="0">
            <a:solidFill>
              <a:schemeClr val="tx1"/>
            </a:solidFill>
          </a:endParaRPr>
        </a:p>
      </dgm:t>
    </dgm:pt>
    <dgm:pt modelId="{010CC59A-DED2-4E29-91ED-CE4A8FF1BA62}" type="sibTrans" cxnId="{DA56E170-5E2C-4F3C-8018-6B53B2BD4EC1}">
      <dgm:prSet/>
      <dgm:spPr/>
      <dgm:t>
        <a:bodyPr/>
        <a:lstStyle/>
        <a:p>
          <a:endParaRPr lang="el-GR">
            <a:solidFill>
              <a:schemeClr val="tx1"/>
            </a:solidFill>
          </a:endParaRPr>
        </a:p>
      </dgm:t>
    </dgm:pt>
    <dgm:pt modelId="{5B8B36AF-8C2F-4A0A-80AD-86AFC7B6284A}" type="parTrans" cxnId="{DA56E170-5E2C-4F3C-8018-6B53B2BD4EC1}">
      <dgm:prSet/>
      <dgm:spPr/>
      <dgm:t>
        <a:bodyPr/>
        <a:lstStyle/>
        <a:p>
          <a:endParaRPr lang="el-GR">
            <a:solidFill>
              <a:schemeClr val="tx1"/>
            </a:solidFill>
          </a:endParaRPr>
        </a:p>
      </dgm:t>
    </dgm:pt>
    <dgm:pt modelId="{209056D5-4638-425E-8309-AF37C2CD7BBD}">
      <dgm:prSet phldrT="[Text]"/>
      <dgm:spPr>
        <a:noFill/>
        <a:ln>
          <a:noFill/>
        </a:ln>
      </dgm:spPr>
      <dgm:t>
        <a:bodyPr/>
        <a:lstStyle/>
        <a:p>
          <a:endParaRPr lang="el-GR" dirty="0">
            <a:solidFill>
              <a:schemeClr val="tx1"/>
            </a:solidFill>
          </a:endParaRPr>
        </a:p>
      </dgm:t>
    </dgm:pt>
    <dgm:pt modelId="{E69857D4-D792-48E6-807C-45DB6E230072}" type="sibTrans" cxnId="{C9CEBE03-A927-40C5-867C-678F35E26DAC}">
      <dgm:prSet/>
      <dgm:spPr/>
      <dgm:t>
        <a:bodyPr/>
        <a:lstStyle/>
        <a:p>
          <a:endParaRPr lang="el-GR">
            <a:solidFill>
              <a:schemeClr val="tx1"/>
            </a:solidFill>
          </a:endParaRPr>
        </a:p>
      </dgm:t>
    </dgm:pt>
    <dgm:pt modelId="{8BA3A49C-7D9E-4480-A792-EBB21EFC9D60}" type="parTrans" cxnId="{C9CEBE03-A927-40C5-867C-678F35E26DAC}">
      <dgm:prSet/>
      <dgm:spPr/>
      <dgm:t>
        <a:bodyPr/>
        <a:lstStyle/>
        <a:p>
          <a:endParaRPr lang="el-GR">
            <a:solidFill>
              <a:schemeClr val="tx1"/>
            </a:solidFill>
          </a:endParaRPr>
        </a:p>
      </dgm:t>
    </dgm:pt>
    <dgm:pt modelId="{CD920141-64AF-44A6-8835-426F538E09BC}">
      <dgm:prSet phldrT="[Text]"/>
      <dgm:spPr/>
      <dgm:t>
        <a:bodyPr/>
        <a:lstStyle/>
        <a:p>
          <a:endParaRPr lang="el-GR" dirty="0">
            <a:solidFill>
              <a:schemeClr val="tx1"/>
            </a:solidFill>
          </a:endParaRPr>
        </a:p>
      </dgm:t>
    </dgm:pt>
    <dgm:pt modelId="{2D33ED9C-BC85-428A-B21D-0D47FB90994B}" type="sibTrans" cxnId="{EAF2B255-D151-4C1D-9AFD-BD0FA4D1C350}">
      <dgm:prSet/>
      <dgm:spPr/>
      <dgm:t>
        <a:bodyPr/>
        <a:lstStyle/>
        <a:p>
          <a:endParaRPr lang="el-GR">
            <a:solidFill>
              <a:schemeClr val="tx1"/>
            </a:solidFill>
          </a:endParaRPr>
        </a:p>
      </dgm:t>
    </dgm:pt>
    <dgm:pt modelId="{7D6E76A8-F116-43D2-8155-9D5709E11FF5}" type="parTrans" cxnId="{EAF2B255-D151-4C1D-9AFD-BD0FA4D1C350}">
      <dgm:prSet/>
      <dgm:spPr/>
      <dgm:t>
        <a:bodyPr/>
        <a:lstStyle/>
        <a:p>
          <a:endParaRPr lang="el-GR">
            <a:solidFill>
              <a:schemeClr val="tx1"/>
            </a:solidFill>
          </a:endParaRPr>
        </a:p>
      </dgm:t>
    </dgm:pt>
    <dgm:pt modelId="{B97E2A80-4A25-4A07-8A21-CB66AF1FCB5A}">
      <dgm:prSet phldrT="[Text]"/>
      <dgm:spPr/>
      <dgm:t>
        <a:bodyPr/>
        <a:lstStyle/>
        <a:p>
          <a:endParaRPr lang="el-GR" dirty="0">
            <a:solidFill>
              <a:schemeClr val="tx1"/>
            </a:solidFill>
          </a:endParaRPr>
        </a:p>
      </dgm:t>
    </dgm:pt>
    <dgm:pt modelId="{CB0BD0C4-AD44-44C7-852B-AF9DADCBC977}" type="sibTrans" cxnId="{48F30D97-9685-4613-91F1-2D85DAC8790C}">
      <dgm:prSet/>
      <dgm:spPr/>
      <dgm:t>
        <a:bodyPr/>
        <a:lstStyle/>
        <a:p>
          <a:endParaRPr lang="el-GR">
            <a:solidFill>
              <a:schemeClr val="tx1"/>
            </a:solidFill>
          </a:endParaRPr>
        </a:p>
      </dgm:t>
    </dgm:pt>
    <dgm:pt modelId="{5748CC3F-417F-470C-822C-0E1543FDCE32}" type="parTrans" cxnId="{48F30D97-9685-4613-91F1-2D85DAC8790C}">
      <dgm:prSet/>
      <dgm:spPr/>
      <dgm:t>
        <a:bodyPr/>
        <a:lstStyle/>
        <a:p>
          <a:endParaRPr lang="el-GR">
            <a:solidFill>
              <a:schemeClr val="tx1"/>
            </a:solidFill>
          </a:endParaRPr>
        </a:p>
      </dgm:t>
    </dgm:pt>
    <dgm:pt modelId="{CAEACF9B-AEC6-4705-916A-6548421EF6AE}">
      <dgm:prSet phldrT="[Text]"/>
      <dgm:spPr>
        <a:noFill/>
        <a:ln>
          <a:noFill/>
        </a:ln>
      </dgm:spPr>
      <dgm:t>
        <a:bodyPr/>
        <a:lstStyle/>
        <a:p>
          <a:endParaRPr lang="el-GR" dirty="0">
            <a:solidFill>
              <a:schemeClr val="tx1"/>
            </a:solidFill>
          </a:endParaRPr>
        </a:p>
      </dgm:t>
    </dgm:pt>
    <dgm:pt modelId="{49C67AC1-0AEE-494C-A603-197C89EAAB11}" type="sibTrans" cxnId="{28474973-A9F0-457A-B96A-19A505741191}">
      <dgm:prSet/>
      <dgm:spPr/>
      <dgm:t>
        <a:bodyPr/>
        <a:lstStyle/>
        <a:p>
          <a:endParaRPr lang="el-GR">
            <a:solidFill>
              <a:schemeClr val="tx1"/>
            </a:solidFill>
          </a:endParaRPr>
        </a:p>
      </dgm:t>
    </dgm:pt>
    <dgm:pt modelId="{EF189068-9A8D-4CE1-AA41-0C21D62FF079}" type="parTrans" cxnId="{28474973-A9F0-457A-B96A-19A505741191}">
      <dgm:prSet/>
      <dgm:spPr/>
      <dgm:t>
        <a:bodyPr/>
        <a:lstStyle/>
        <a:p>
          <a:endParaRPr lang="el-GR">
            <a:solidFill>
              <a:schemeClr val="tx1"/>
            </a:solidFill>
          </a:endParaRPr>
        </a:p>
      </dgm:t>
    </dgm:pt>
    <dgm:pt modelId="{2E12FF0E-462B-464F-BB2E-F4D72DF371F5}" type="pres">
      <dgm:prSet presAssocID="{31F2AA41-708F-4787-9CAE-48F5C23CC3E7}" presName="outerComposite" presStyleCnt="0">
        <dgm:presLayoutVars>
          <dgm:chMax val="2"/>
          <dgm:animLvl val="lvl"/>
          <dgm:resizeHandles val="exact"/>
        </dgm:presLayoutVars>
      </dgm:prSet>
      <dgm:spPr/>
    </dgm:pt>
    <dgm:pt modelId="{2D4F9BC8-430A-4954-AF7F-6625C74D0A24}" type="pres">
      <dgm:prSet presAssocID="{31F2AA41-708F-4787-9CAE-48F5C23CC3E7}" presName="dummyMaxCanvas" presStyleCnt="0"/>
      <dgm:spPr/>
    </dgm:pt>
    <dgm:pt modelId="{3D97A969-698A-4DCA-807B-B68319CAC14B}" type="pres">
      <dgm:prSet presAssocID="{31F2AA41-708F-4787-9CAE-48F5C23CC3E7}" presName="parentComposite" presStyleCnt="0"/>
      <dgm:spPr/>
    </dgm:pt>
    <dgm:pt modelId="{123CBBD2-DC5B-499F-AFEE-474263B1C0CB}" type="pres">
      <dgm:prSet presAssocID="{31F2AA41-708F-4787-9CAE-48F5C23CC3E7}" presName="parent1" presStyleLbl="alignAccFollowNode1" presStyleIdx="0" presStyleCnt="4" custFlipVert="1" custFlipHor="1" custScaleX="53426" custScaleY="95328" custLinFactNeighborX="15851">
        <dgm:presLayoutVars>
          <dgm:chMax val="4"/>
        </dgm:presLayoutVars>
      </dgm:prSet>
      <dgm:spPr/>
    </dgm:pt>
    <dgm:pt modelId="{7A74AE30-87B0-4892-A7B3-81968DE7E026}" type="pres">
      <dgm:prSet presAssocID="{31F2AA41-708F-4787-9CAE-48F5C23CC3E7}" presName="parent2" presStyleLbl="alignAccFollowNode1" presStyleIdx="1" presStyleCnt="4" custLinFactX="100000" custLinFactNeighborX="191667" custLinFactNeighborY="-44531">
        <dgm:presLayoutVars>
          <dgm:chMax val="4"/>
        </dgm:presLayoutVars>
      </dgm:prSet>
      <dgm:spPr/>
    </dgm:pt>
    <dgm:pt modelId="{6B3566B4-87F4-40C3-AD81-841F4097AE98}" type="pres">
      <dgm:prSet presAssocID="{31F2AA41-708F-4787-9CAE-48F5C23CC3E7}" presName="childrenComposite" presStyleCnt="0"/>
      <dgm:spPr/>
    </dgm:pt>
    <dgm:pt modelId="{C865CE3C-0582-4D63-B14B-FA02440AB808}" type="pres">
      <dgm:prSet presAssocID="{31F2AA41-708F-4787-9CAE-48F5C23CC3E7}" presName="dummyMaxCanvas_ChildArea" presStyleCnt="0"/>
      <dgm:spPr/>
    </dgm:pt>
    <dgm:pt modelId="{E81C25CF-AC8F-403F-AE76-1BE9F2452D6F}" type="pres">
      <dgm:prSet presAssocID="{31F2AA41-708F-4787-9CAE-48F5C23CC3E7}" presName="fulcrum" presStyleLbl="alignAccFollowNode1" presStyleIdx="2" presStyleCnt="4"/>
      <dgm:spPr>
        <a:solidFill>
          <a:schemeClr val="tx1">
            <a:lumMod val="50000"/>
            <a:alpha val="90000"/>
          </a:schemeClr>
        </a:solidFill>
      </dgm:spPr>
    </dgm:pt>
    <dgm:pt modelId="{4E81F630-9D23-482D-BE36-885F959ED5BC}" type="pres">
      <dgm:prSet presAssocID="{31F2AA41-708F-4787-9CAE-48F5C23CC3E7}" presName="balance_42" presStyleLbl="alignAccFollowNode1" presStyleIdx="3" presStyleCnt="4">
        <dgm:presLayoutVars>
          <dgm:bulletEnabled val="1"/>
        </dgm:presLayoutVars>
      </dgm:prSet>
      <dgm:spPr>
        <a:solidFill>
          <a:schemeClr val="tx1">
            <a:lumMod val="50000"/>
            <a:alpha val="90000"/>
          </a:schemeClr>
        </a:solidFill>
      </dgm:spPr>
    </dgm:pt>
    <dgm:pt modelId="{43B6D515-CA62-46F9-B4AA-E60B552EA871}" type="pres">
      <dgm:prSet presAssocID="{31F2AA41-708F-4787-9CAE-48F5C23CC3E7}" presName="left_42_1" presStyleLbl="node1" presStyleIdx="0" presStyleCnt="6">
        <dgm:presLayoutVars>
          <dgm:bulletEnabled val="1"/>
        </dgm:presLayoutVars>
      </dgm:prSet>
      <dgm:spPr/>
    </dgm:pt>
    <dgm:pt modelId="{B7503109-E9A4-4307-BED8-0D77F229526F}" type="pres">
      <dgm:prSet presAssocID="{31F2AA41-708F-4787-9CAE-48F5C23CC3E7}" presName="left_42_2" presStyleLbl="node1" presStyleIdx="1" presStyleCnt="6">
        <dgm:presLayoutVars>
          <dgm:bulletEnabled val="1"/>
        </dgm:presLayoutVars>
      </dgm:prSet>
      <dgm:spPr/>
    </dgm:pt>
    <dgm:pt modelId="{FA6DB91A-2571-491A-AB75-FC2CF2C4494F}" type="pres">
      <dgm:prSet presAssocID="{31F2AA41-708F-4787-9CAE-48F5C23CC3E7}" presName="left_42_3" presStyleLbl="node1" presStyleIdx="2" presStyleCnt="6">
        <dgm:presLayoutVars>
          <dgm:bulletEnabled val="1"/>
        </dgm:presLayoutVars>
      </dgm:prSet>
      <dgm:spPr/>
    </dgm:pt>
    <dgm:pt modelId="{57E30E6C-538B-46EC-98BE-9E4F2F295D8B}" type="pres">
      <dgm:prSet presAssocID="{31F2AA41-708F-4787-9CAE-48F5C23CC3E7}" presName="left_42_4" presStyleLbl="node1" presStyleIdx="3" presStyleCnt="6">
        <dgm:presLayoutVars>
          <dgm:bulletEnabled val="1"/>
        </dgm:presLayoutVars>
      </dgm:prSet>
      <dgm:spPr/>
    </dgm:pt>
    <dgm:pt modelId="{7C8BBC89-AEA2-4019-B26F-239CBBE36CF7}" type="pres">
      <dgm:prSet presAssocID="{31F2AA41-708F-4787-9CAE-48F5C23CC3E7}" presName="right_42_1" presStyleLbl="node1" presStyleIdx="4" presStyleCnt="6">
        <dgm:presLayoutVars>
          <dgm:bulletEnabled val="1"/>
        </dgm:presLayoutVars>
      </dgm:prSet>
      <dgm:spPr/>
    </dgm:pt>
    <dgm:pt modelId="{3E5AB1BA-7AF6-40DF-900F-0795B8C8E347}" type="pres">
      <dgm:prSet presAssocID="{31F2AA41-708F-4787-9CAE-48F5C23CC3E7}" presName="right_42_2" presStyleLbl="node1" presStyleIdx="5" presStyleCnt="6">
        <dgm:presLayoutVars>
          <dgm:bulletEnabled val="1"/>
        </dgm:presLayoutVars>
      </dgm:prSet>
      <dgm:spPr/>
    </dgm:pt>
  </dgm:ptLst>
  <dgm:cxnLst>
    <dgm:cxn modelId="{C9CEBE03-A927-40C5-867C-678F35E26DAC}" srcId="{31F2AA41-708F-4787-9CAE-48F5C23CC3E7}" destId="{209056D5-4638-425E-8309-AF37C2CD7BBD}" srcOrd="1" destOrd="0" parTransId="{8BA3A49C-7D9E-4480-A792-EBB21EFC9D60}" sibTransId="{E69857D4-D792-48E6-807C-45DB6E230072}"/>
    <dgm:cxn modelId="{3E2CA710-AF00-408C-9401-B1B7480F99F8}" srcId="{CAEACF9B-AEC6-4705-916A-6548421EF6AE}" destId="{24A1AB76-206F-45E1-B5CB-4765099D835D}" srcOrd="3" destOrd="0" parTransId="{6E478087-6D9E-469F-849B-78B83184E643}" sibTransId="{2D101107-38BF-4511-A0AD-E98C01D9C62E}"/>
    <dgm:cxn modelId="{9055931E-F880-4DA4-8F82-3EAD3E24FAA5}" type="presOf" srcId="{B97E2A80-4A25-4A07-8A21-CB66AF1FCB5A}" destId="{43B6D515-CA62-46F9-B4AA-E60B552EA871}" srcOrd="0" destOrd="0" presId="urn:microsoft.com/office/officeart/2005/8/layout/balance1"/>
    <dgm:cxn modelId="{BDF72B28-5071-462A-BAE6-A5905C8F6390}" type="presOf" srcId="{209056D5-4638-425E-8309-AF37C2CD7BBD}" destId="{7A74AE30-87B0-4892-A7B3-81968DE7E026}" srcOrd="0" destOrd="0" presId="urn:microsoft.com/office/officeart/2005/8/layout/balance1"/>
    <dgm:cxn modelId="{A9349935-B63F-4589-BFB8-583095062082}" type="presOf" srcId="{CD920141-64AF-44A6-8835-426F538E09BC}" destId="{B7503109-E9A4-4307-BED8-0D77F229526F}" srcOrd="0" destOrd="0" presId="urn:microsoft.com/office/officeart/2005/8/layout/balance1"/>
    <dgm:cxn modelId="{4EF2216C-824B-44D3-B4B3-706173307201}" type="presOf" srcId="{DAFEDD17-AA32-4FD2-A8E0-50E35FA528F2}" destId="{7C8BBC89-AEA2-4019-B26F-239CBBE36CF7}" srcOrd="0" destOrd="0" presId="urn:microsoft.com/office/officeart/2005/8/layout/balance1"/>
    <dgm:cxn modelId="{DA56E170-5E2C-4F3C-8018-6B53B2BD4EC1}" srcId="{CAEACF9B-AEC6-4705-916A-6548421EF6AE}" destId="{8EC2C024-29E9-4487-8538-1FD009CBFF92}" srcOrd="2" destOrd="0" parTransId="{5B8B36AF-8C2F-4A0A-80AD-86AFC7B6284A}" sibTransId="{010CC59A-DED2-4E29-91ED-CE4A8FF1BA62}"/>
    <dgm:cxn modelId="{28474973-A9F0-457A-B96A-19A505741191}" srcId="{31F2AA41-708F-4787-9CAE-48F5C23CC3E7}" destId="{CAEACF9B-AEC6-4705-916A-6548421EF6AE}" srcOrd="0" destOrd="0" parTransId="{EF189068-9A8D-4CE1-AA41-0C21D62FF079}" sibTransId="{49C67AC1-0AEE-494C-A603-197C89EAAB11}"/>
    <dgm:cxn modelId="{EAF2B255-D151-4C1D-9AFD-BD0FA4D1C350}" srcId="{CAEACF9B-AEC6-4705-916A-6548421EF6AE}" destId="{CD920141-64AF-44A6-8835-426F538E09BC}" srcOrd="1" destOrd="0" parTransId="{7D6E76A8-F116-43D2-8155-9D5709E11FF5}" sibTransId="{2D33ED9C-BC85-428A-B21D-0D47FB90994B}"/>
    <dgm:cxn modelId="{F9ADA37B-C333-4C94-9C2E-274A2697613E}" type="presOf" srcId="{24A1AB76-206F-45E1-B5CB-4765099D835D}" destId="{57E30E6C-538B-46EC-98BE-9E4F2F295D8B}" srcOrd="0" destOrd="0" presId="urn:microsoft.com/office/officeart/2005/8/layout/balance1"/>
    <dgm:cxn modelId="{48F30D97-9685-4613-91F1-2D85DAC8790C}" srcId="{CAEACF9B-AEC6-4705-916A-6548421EF6AE}" destId="{B97E2A80-4A25-4A07-8A21-CB66AF1FCB5A}" srcOrd="0" destOrd="0" parTransId="{5748CC3F-417F-470C-822C-0E1543FDCE32}" sibTransId="{CB0BD0C4-AD44-44C7-852B-AF9DADCBC977}"/>
    <dgm:cxn modelId="{7D7A5FA9-4148-4FD4-97EE-8F4487745B29}" type="presOf" srcId="{8EC2C024-29E9-4487-8538-1FD009CBFF92}" destId="{FA6DB91A-2571-491A-AB75-FC2CF2C4494F}" srcOrd="0" destOrd="0" presId="urn:microsoft.com/office/officeart/2005/8/layout/balance1"/>
    <dgm:cxn modelId="{02608EDA-97FE-4CB3-988F-99B060FE150B}" srcId="{209056D5-4638-425E-8309-AF37C2CD7BBD}" destId="{1334E784-14C2-41F7-8978-448085FA1E1A}" srcOrd="1" destOrd="0" parTransId="{19C4FE11-F22F-47F3-B669-C05732F9F5F2}" sibTransId="{1805EA3B-9980-40CD-85C7-3B817AD31B48}"/>
    <dgm:cxn modelId="{9C06AAEC-103B-44C8-A73E-424479E197BE}" type="presOf" srcId="{31F2AA41-708F-4787-9CAE-48F5C23CC3E7}" destId="{2E12FF0E-462B-464F-BB2E-F4D72DF371F5}" srcOrd="0" destOrd="0" presId="urn:microsoft.com/office/officeart/2005/8/layout/balance1"/>
    <dgm:cxn modelId="{723352F7-338A-4EC0-831C-9E4FE9FE1159}" srcId="{209056D5-4638-425E-8309-AF37C2CD7BBD}" destId="{DAFEDD17-AA32-4FD2-A8E0-50E35FA528F2}" srcOrd="0" destOrd="0" parTransId="{BE65F1A2-A502-4099-8D13-631E5B0A9A19}" sibTransId="{5FF0492A-BA89-4AA4-A45A-F73EB74244D3}"/>
    <dgm:cxn modelId="{FA8979FD-A22B-43D7-8069-A44FF0F298B2}" type="presOf" srcId="{1334E784-14C2-41F7-8978-448085FA1E1A}" destId="{3E5AB1BA-7AF6-40DF-900F-0795B8C8E347}" srcOrd="0" destOrd="0" presId="urn:microsoft.com/office/officeart/2005/8/layout/balance1"/>
    <dgm:cxn modelId="{FFFE70FE-F15E-4715-83FD-9551AFEC4070}" type="presOf" srcId="{CAEACF9B-AEC6-4705-916A-6548421EF6AE}" destId="{123CBBD2-DC5B-499F-AFEE-474263B1C0CB}" srcOrd="0" destOrd="0" presId="urn:microsoft.com/office/officeart/2005/8/layout/balance1"/>
    <dgm:cxn modelId="{F18BAA35-E7A3-44CF-AA37-3BAB61FC2F1B}" type="presParOf" srcId="{2E12FF0E-462B-464F-BB2E-F4D72DF371F5}" destId="{2D4F9BC8-430A-4954-AF7F-6625C74D0A24}" srcOrd="0" destOrd="0" presId="urn:microsoft.com/office/officeart/2005/8/layout/balance1"/>
    <dgm:cxn modelId="{67023ECD-3F9B-4B14-9E39-59E9E1A4FF66}" type="presParOf" srcId="{2E12FF0E-462B-464F-BB2E-F4D72DF371F5}" destId="{3D97A969-698A-4DCA-807B-B68319CAC14B}" srcOrd="1" destOrd="0" presId="urn:microsoft.com/office/officeart/2005/8/layout/balance1"/>
    <dgm:cxn modelId="{D41EA774-884E-4284-95F1-3A12A8A927B6}" type="presParOf" srcId="{3D97A969-698A-4DCA-807B-B68319CAC14B}" destId="{123CBBD2-DC5B-499F-AFEE-474263B1C0CB}" srcOrd="0" destOrd="0" presId="urn:microsoft.com/office/officeart/2005/8/layout/balance1"/>
    <dgm:cxn modelId="{29083051-8C72-480E-911D-AB53F572E693}" type="presParOf" srcId="{3D97A969-698A-4DCA-807B-B68319CAC14B}" destId="{7A74AE30-87B0-4892-A7B3-81968DE7E026}" srcOrd="1" destOrd="0" presId="urn:microsoft.com/office/officeart/2005/8/layout/balance1"/>
    <dgm:cxn modelId="{42957014-C9EA-4780-8FF8-8F7359D25ABE}" type="presParOf" srcId="{2E12FF0E-462B-464F-BB2E-F4D72DF371F5}" destId="{6B3566B4-87F4-40C3-AD81-841F4097AE98}" srcOrd="2" destOrd="0" presId="urn:microsoft.com/office/officeart/2005/8/layout/balance1"/>
    <dgm:cxn modelId="{9F7E8129-CE7F-47EE-80E2-04B9176AFF24}" type="presParOf" srcId="{6B3566B4-87F4-40C3-AD81-841F4097AE98}" destId="{C865CE3C-0582-4D63-B14B-FA02440AB808}" srcOrd="0" destOrd="0" presId="urn:microsoft.com/office/officeart/2005/8/layout/balance1"/>
    <dgm:cxn modelId="{4A16E689-3DE8-4767-BDEC-59D7145C0EE7}" type="presParOf" srcId="{6B3566B4-87F4-40C3-AD81-841F4097AE98}" destId="{E81C25CF-AC8F-403F-AE76-1BE9F2452D6F}" srcOrd="1" destOrd="0" presId="urn:microsoft.com/office/officeart/2005/8/layout/balance1"/>
    <dgm:cxn modelId="{C1CC9D19-4E92-4CD7-A436-73469C75355C}" type="presParOf" srcId="{6B3566B4-87F4-40C3-AD81-841F4097AE98}" destId="{4E81F630-9D23-482D-BE36-885F959ED5BC}" srcOrd="2" destOrd="0" presId="urn:microsoft.com/office/officeart/2005/8/layout/balance1"/>
    <dgm:cxn modelId="{C3D0E093-41D3-4DFC-8CEE-021E467BDAA1}" type="presParOf" srcId="{6B3566B4-87F4-40C3-AD81-841F4097AE98}" destId="{43B6D515-CA62-46F9-B4AA-E60B552EA871}" srcOrd="3" destOrd="0" presId="urn:microsoft.com/office/officeart/2005/8/layout/balance1"/>
    <dgm:cxn modelId="{04F181E9-94E7-42C9-9083-A943ACB93717}" type="presParOf" srcId="{6B3566B4-87F4-40C3-AD81-841F4097AE98}" destId="{B7503109-E9A4-4307-BED8-0D77F229526F}" srcOrd="4" destOrd="0" presId="urn:microsoft.com/office/officeart/2005/8/layout/balance1"/>
    <dgm:cxn modelId="{6D3149A0-60E0-4C5C-A279-B99C7A9A0234}" type="presParOf" srcId="{6B3566B4-87F4-40C3-AD81-841F4097AE98}" destId="{FA6DB91A-2571-491A-AB75-FC2CF2C4494F}" srcOrd="5" destOrd="0" presId="urn:microsoft.com/office/officeart/2005/8/layout/balance1"/>
    <dgm:cxn modelId="{E1ED720D-CA14-4DEA-987A-9B09360DDA3D}" type="presParOf" srcId="{6B3566B4-87F4-40C3-AD81-841F4097AE98}" destId="{57E30E6C-538B-46EC-98BE-9E4F2F295D8B}" srcOrd="6" destOrd="0" presId="urn:microsoft.com/office/officeart/2005/8/layout/balance1"/>
    <dgm:cxn modelId="{5BC96D5E-1482-4DA7-B563-7A68C530695C}" type="presParOf" srcId="{6B3566B4-87F4-40C3-AD81-841F4097AE98}" destId="{7C8BBC89-AEA2-4019-B26F-239CBBE36CF7}" srcOrd="7" destOrd="0" presId="urn:microsoft.com/office/officeart/2005/8/layout/balance1"/>
    <dgm:cxn modelId="{A275A9C4-2238-49C6-AE0B-1D5EBE485EE8}" type="presParOf" srcId="{6B3566B4-87F4-40C3-AD81-841F4097AE98}" destId="{3E5AB1BA-7AF6-40DF-900F-0795B8C8E347}"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61189-59A6-43F4-8DCC-95F8B08D6BA4}"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6AD22121-570B-4BD3-8953-10494677C521}">
      <dgm:prSet custT="1"/>
      <dgm:spPr>
        <a:noFill/>
      </dgm:spPr>
      <dgm:t>
        <a:bodyPr/>
        <a:lstStyle/>
        <a:p>
          <a:r>
            <a:rPr lang="el-GR" sz="1400" b="1" dirty="0">
              <a:solidFill>
                <a:schemeClr val="tx1"/>
              </a:solidFill>
              <a:latin typeface="Calibri" panose="020F0502020204030204" pitchFamily="34" charset="0"/>
            </a:rPr>
            <a:t>Ομοιόμορφη κατανομή ισχύος στο κύτταρο=&gt; διευκόλυνση αλγορίθμων βασικών λειτουργιών του δικτύου (</a:t>
          </a:r>
          <a:r>
            <a:rPr lang="el-GR" sz="1400" b="1" dirty="0" err="1">
              <a:solidFill>
                <a:schemeClr val="tx1"/>
              </a:solidFill>
              <a:latin typeface="Calibri" panose="020F0502020204030204" pitchFamily="34" charset="0"/>
            </a:rPr>
            <a:t>Handover</a:t>
          </a:r>
          <a:r>
            <a:rPr lang="en-US" sz="1400" b="1" dirty="0">
              <a:solidFill>
                <a:schemeClr val="tx1"/>
              </a:solidFill>
              <a:latin typeface="Calibri" panose="020F0502020204030204" pitchFamily="34" charset="0"/>
            </a:rPr>
            <a:t> &amp; </a:t>
          </a:r>
          <a:r>
            <a:rPr lang="el-GR" sz="1400" b="1" dirty="0" err="1">
              <a:solidFill>
                <a:schemeClr val="tx1"/>
              </a:solidFill>
              <a:latin typeface="Calibri" panose="020F0502020204030204" pitchFamily="34" charset="0"/>
            </a:rPr>
            <a:t>Location</a:t>
          </a:r>
          <a:r>
            <a:rPr lang="el-GR" sz="1400" b="1" dirty="0">
              <a:solidFill>
                <a:schemeClr val="tx1"/>
              </a:solidFill>
              <a:latin typeface="Calibri" panose="020F0502020204030204" pitchFamily="34" charset="0"/>
            </a:rPr>
            <a:t> </a:t>
          </a:r>
          <a:r>
            <a:rPr lang="el-GR" sz="1400" b="1" dirty="0" err="1">
              <a:solidFill>
                <a:schemeClr val="tx1"/>
              </a:solidFill>
              <a:latin typeface="Calibri" panose="020F0502020204030204" pitchFamily="34" charset="0"/>
            </a:rPr>
            <a:t>updating</a:t>
          </a:r>
          <a:r>
            <a:rPr lang="el-GR" sz="1400" b="1" dirty="0">
              <a:solidFill>
                <a:schemeClr val="tx1"/>
              </a:solidFill>
              <a:latin typeface="Calibri" panose="020F0502020204030204" pitchFamily="34" charset="0"/>
            </a:rPr>
            <a:t>).</a:t>
          </a:r>
        </a:p>
      </dgm:t>
    </dgm:pt>
    <dgm:pt modelId="{C394A4FF-CC5A-443B-9B29-819E27634E4A}" type="parTrans" cxnId="{777C7907-481C-419C-835E-C9EE8A03CCD8}">
      <dgm:prSet/>
      <dgm:spPr/>
      <dgm:t>
        <a:bodyPr/>
        <a:lstStyle/>
        <a:p>
          <a:endParaRPr lang="el-GR" sz="1300" b="1">
            <a:latin typeface="Calibri" panose="020F0502020204030204" pitchFamily="34" charset="0"/>
          </a:endParaRPr>
        </a:p>
      </dgm:t>
    </dgm:pt>
    <dgm:pt modelId="{39AEE344-9D7A-4195-ADA4-44FDCBA3B6C9}" type="sibTrans" cxnId="{777C7907-481C-419C-835E-C9EE8A03CCD8}">
      <dgm:prSet/>
      <dgm:spPr/>
      <dgm:t>
        <a:bodyPr/>
        <a:lstStyle/>
        <a:p>
          <a:endParaRPr lang="el-GR" sz="1300" b="1">
            <a:latin typeface="Calibri" panose="020F0502020204030204" pitchFamily="34" charset="0"/>
          </a:endParaRPr>
        </a:p>
      </dgm:t>
    </dgm:pt>
    <dgm:pt modelId="{07F954B1-940F-4805-9D66-243FB70BC67A}">
      <dgm:prSet custT="1"/>
      <dgm:spPr>
        <a:noFill/>
      </dgm:spPr>
      <dgm:t>
        <a:bodyPr/>
        <a:lstStyle/>
        <a:p>
          <a:r>
            <a:rPr lang="el-GR" sz="1400" b="1" dirty="0">
              <a:solidFill>
                <a:schemeClr val="tx1"/>
              </a:solidFill>
              <a:latin typeface="Calibri" panose="020F0502020204030204" pitchFamily="34" charset="0"/>
            </a:rPr>
            <a:t>Παρατηρείται ικανοποιητική ποσότητα καναλιών για τους συνδρομητές.</a:t>
          </a:r>
        </a:p>
      </dgm:t>
    </dgm:pt>
    <dgm:pt modelId="{139678FF-32DE-4753-9436-BDCDBDD9AE71}" type="parTrans" cxnId="{264B650D-97D4-4988-B701-8E85EB231372}">
      <dgm:prSet/>
      <dgm:spPr/>
      <dgm:t>
        <a:bodyPr/>
        <a:lstStyle/>
        <a:p>
          <a:endParaRPr lang="el-GR" sz="1300" b="1">
            <a:latin typeface="Calibri" panose="020F0502020204030204" pitchFamily="34" charset="0"/>
          </a:endParaRPr>
        </a:p>
      </dgm:t>
    </dgm:pt>
    <dgm:pt modelId="{CD60B69A-A69E-43C4-A122-FDA31FBBDA4B}" type="sibTrans" cxnId="{264B650D-97D4-4988-B701-8E85EB231372}">
      <dgm:prSet/>
      <dgm:spPr/>
      <dgm:t>
        <a:bodyPr/>
        <a:lstStyle/>
        <a:p>
          <a:endParaRPr lang="el-GR" sz="1300" b="1">
            <a:latin typeface="Calibri" panose="020F0502020204030204" pitchFamily="34" charset="0"/>
          </a:endParaRPr>
        </a:p>
      </dgm:t>
    </dgm:pt>
    <dgm:pt modelId="{25A517C6-B4BD-4D52-AE19-3DE3F55AF50A}">
      <dgm:prSet phldrT="[Κείμενο]" custT="1"/>
      <dgm:spPr>
        <a:noFill/>
      </dgm:spPr>
      <dgm:t>
        <a:bodyPr/>
        <a:lstStyle/>
        <a:p>
          <a:r>
            <a:rPr lang="el-GR" sz="1400" b="1" dirty="0">
              <a:solidFill>
                <a:schemeClr val="tx1"/>
              </a:solidFill>
              <a:latin typeface="Calibri" panose="020F0502020204030204" pitchFamily="34" charset="0"/>
            </a:rPr>
            <a:t>Οι σταθμοί (στο κέντρο του κυττάρου) καλύπτουν ομοιόμορφα την κυτταρική περιοχή κάλυψης.</a:t>
          </a:r>
        </a:p>
      </dgm:t>
    </dgm:pt>
    <dgm:pt modelId="{55AE282B-92E8-4250-A782-F3ACFD61A38F}" type="parTrans" cxnId="{383A252A-71ED-4F95-B330-D553CDE67245}">
      <dgm:prSet/>
      <dgm:spPr/>
      <dgm:t>
        <a:bodyPr/>
        <a:lstStyle/>
        <a:p>
          <a:endParaRPr lang="el-GR" sz="1300" b="1">
            <a:latin typeface="Calibri" panose="020F0502020204030204" pitchFamily="34" charset="0"/>
          </a:endParaRPr>
        </a:p>
      </dgm:t>
    </dgm:pt>
    <dgm:pt modelId="{65B93CE4-7C7A-46AB-9B3A-52CDF5810501}" type="sibTrans" cxnId="{383A252A-71ED-4F95-B330-D553CDE67245}">
      <dgm:prSet/>
      <dgm:spPr/>
      <dgm:t>
        <a:bodyPr/>
        <a:lstStyle/>
        <a:p>
          <a:endParaRPr lang="el-GR" sz="1300" b="1">
            <a:latin typeface="Calibri" panose="020F0502020204030204" pitchFamily="34" charset="0"/>
          </a:endParaRPr>
        </a:p>
      </dgm:t>
    </dgm:pt>
    <dgm:pt modelId="{0525C363-1729-4A05-B7C7-78D1F661E75D}" type="pres">
      <dgm:prSet presAssocID="{20661189-59A6-43F4-8DCC-95F8B08D6BA4}" presName="Name0" presStyleCnt="0">
        <dgm:presLayoutVars>
          <dgm:chMax val="7"/>
          <dgm:chPref val="7"/>
          <dgm:dir/>
        </dgm:presLayoutVars>
      </dgm:prSet>
      <dgm:spPr/>
    </dgm:pt>
    <dgm:pt modelId="{EAE07B86-6D12-4D0E-96A7-C5713AB193D4}" type="pres">
      <dgm:prSet presAssocID="{20661189-59A6-43F4-8DCC-95F8B08D6BA4}" presName="Name1" presStyleCnt="0"/>
      <dgm:spPr/>
    </dgm:pt>
    <dgm:pt modelId="{7CCE1C3F-CDF5-4F2B-992C-A8FE298570BB}" type="pres">
      <dgm:prSet presAssocID="{20661189-59A6-43F4-8DCC-95F8B08D6BA4}" presName="cycle" presStyleCnt="0"/>
      <dgm:spPr/>
    </dgm:pt>
    <dgm:pt modelId="{0EFE49D8-724F-4C77-A0F7-5E20397EC1D0}" type="pres">
      <dgm:prSet presAssocID="{20661189-59A6-43F4-8DCC-95F8B08D6BA4}" presName="srcNode" presStyleLbl="node1" presStyleIdx="0" presStyleCnt="3"/>
      <dgm:spPr/>
    </dgm:pt>
    <dgm:pt modelId="{ECD2A529-C7E7-4B70-AD9C-FA1F677EA8B5}" type="pres">
      <dgm:prSet presAssocID="{20661189-59A6-43F4-8DCC-95F8B08D6BA4}" presName="conn" presStyleLbl="parChTrans1D2" presStyleIdx="0" presStyleCnt="1"/>
      <dgm:spPr/>
    </dgm:pt>
    <dgm:pt modelId="{1FFB03D0-FE9B-47EE-8EDD-D1F600B2E5AE}" type="pres">
      <dgm:prSet presAssocID="{20661189-59A6-43F4-8DCC-95F8B08D6BA4}" presName="extraNode" presStyleLbl="node1" presStyleIdx="0" presStyleCnt="3"/>
      <dgm:spPr/>
    </dgm:pt>
    <dgm:pt modelId="{23F0AF1F-E285-4611-85AF-3128C4CCB537}" type="pres">
      <dgm:prSet presAssocID="{20661189-59A6-43F4-8DCC-95F8B08D6BA4}" presName="dstNode" presStyleLbl="node1" presStyleIdx="0" presStyleCnt="3"/>
      <dgm:spPr/>
    </dgm:pt>
    <dgm:pt modelId="{FD936B08-BB6A-44D3-9F23-03901D058B0E}" type="pres">
      <dgm:prSet presAssocID="{25A517C6-B4BD-4D52-AE19-3DE3F55AF50A}" presName="text_1" presStyleLbl="node1" presStyleIdx="0" presStyleCnt="3">
        <dgm:presLayoutVars>
          <dgm:bulletEnabled val="1"/>
        </dgm:presLayoutVars>
      </dgm:prSet>
      <dgm:spPr/>
    </dgm:pt>
    <dgm:pt modelId="{ABD6FC38-C627-4929-BFF0-7BD919CD8B65}" type="pres">
      <dgm:prSet presAssocID="{25A517C6-B4BD-4D52-AE19-3DE3F55AF50A}" presName="accent_1" presStyleCnt="0"/>
      <dgm:spPr/>
    </dgm:pt>
    <dgm:pt modelId="{59851546-A787-405B-8C33-81DBB55DFF4C}" type="pres">
      <dgm:prSet presAssocID="{25A517C6-B4BD-4D52-AE19-3DE3F55AF50A}" presName="accentRepeatNode" presStyleLbl="solidFgAcc1" presStyleIdx="0" presStyleCnt="3" custScaleX="81935" custScaleY="81935">
        <dgm:style>
          <a:lnRef idx="1">
            <a:schemeClr val="accent1"/>
          </a:lnRef>
          <a:fillRef idx="3">
            <a:schemeClr val="accent1"/>
          </a:fillRef>
          <a:effectRef idx="2">
            <a:schemeClr val="accent1"/>
          </a:effectRef>
          <a:fontRef idx="minor">
            <a:schemeClr val="lt1"/>
          </a:fontRef>
        </dgm:style>
      </dgm:prSet>
      <dgm:spPr/>
    </dgm:pt>
    <dgm:pt modelId="{4B5C3001-64AD-4B6F-BC54-556AF577E8E5}" type="pres">
      <dgm:prSet presAssocID="{6AD22121-570B-4BD3-8953-10494677C521}" presName="text_2" presStyleLbl="node1" presStyleIdx="1" presStyleCnt="3">
        <dgm:presLayoutVars>
          <dgm:bulletEnabled val="1"/>
        </dgm:presLayoutVars>
      </dgm:prSet>
      <dgm:spPr/>
    </dgm:pt>
    <dgm:pt modelId="{7C886EAB-EC65-4C87-9879-BDAB4F42CA08}" type="pres">
      <dgm:prSet presAssocID="{6AD22121-570B-4BD3-8953-10494677C521}" presName="accent_2" presStyleCnt="0"/>
      <dgm:spPr/>
    </dgm:pt>
    <dgm:pt modelId="{AFA2084D-5E91-4CD2-A1C9-8CFC307133E5}" type="pres">
      <dgm:prSet presAssocID="{6AD22121-570B-4BD3-8953-10494677C521}" presName="accentRepeatNode" presStyleLbl="solidFgAcc1" presStyleIdx="1" presStyleCnt="3" custScaleX="81935" custScaleY="81935">
        <dgm:style>
          <a:lnRef idx="1">
            <a:schemeClr val="accent1"/>
          </a:lnRef>
          <a:fillRef idx="3">
            <a:schemeClr val="accent1"/>
          </a:fillRef>
          <a:effectRef idx="2">
            <a:schemeClr val="accent1"/>
          </a:effectRef>
          <a:fontRef idx="minor">
            <a:schemeClr val="lt1"/>
          </a:fontRef>
        </dgm:style>
      </dgm:prSet>
      <dgm:spPr/>
    </dgm:pt>
    <dgm:pt modelId="{04926BDA-E74C-4A5F-BD8A-7EA9EA5D8A0A}" type="pres">
      <dgm:prSet presAssocID="{07F954B1-940F-4805-9D66-243FB70BC67A}" presName="text_3" presStyleLbl="node1" presStyleIdx="2" presStyleCnt="3">
        <dgm:presLayoutVars>
          <dgm:bulletEnabled val="1"/>
        </dgm:presLayoutVars>
      </dgm:prSet>
      <dgm:spPr/>
    </dgm:pt>
    <dgm:pt modelId="{5BA3E758-BA3C-439A-A511-DFEBFB2141B3}" type="pres">
      <dgm:prSet presAssocID="{07F954B1-940F-4805-9D66-243FB70BC67A}" presName="accent_3" presStyleCnt="0"/>
      <dgm:spPr/>
    </dgm:pt>
    <dgm:pt modelId="{03993E5F-01CC-454E-9873-BE4561D69C1E}" type="pres">
      <dgm:prSet presAssocID="{07F954B1-940F-4805-9D66-243FB70BC67A}" presName="accentRepeatNode" presStyleLbl="solidFgAcc1" presStyleIdx="2" presStyleCnt="3" custScaleX="81935" custScaleY="81935">
        <dgm:style>
          <a:lnRef idx="1">
            <a:schemeClr val="accent1"/>
          </a:lnRef>
          <a:fillRef idx="3">
            <a:schemeClr val="accent1"/>
          </a:fillRef>
          <a:effectRef idx="2">
            <a:schemeClr val="accent1"/>
          </a:effectRef>
          <a:fontRef idx="minor">
            <a:schemeClr val="lt1"/>
          </a:fontRef>
        </dgm:style>
      </dgm:prSet>
      <dgm:spPr/>
    </dgm:pt>
  </dgm:ptLst>
  <dgm:cxnLst>
    <dgm:cxn modelId="{777C7907-481C-419C-835E-C9EE8A03CCD8}" srcId="{20661189-59A6-43F4-8DCC-95F8B08D6BA4}" destId="{6AD22121-570B-4BD3-8953-10494677C521}" srcOrd="1" destOrd="0" parTransId="{C394A4FF-CC5A-443B-9B29-819E27634E4A}" sibTransId="{39AEE344-9D7A-4195-ADA4-44FDCBA3B6C9}"/>
    <dgm:cxn modelId="{264B650D-97D4-4988-B701-8E85EB231372}" srcId="{20661189-59A6-43F4-8DCC-95F8B08D6BA4}" destId="{07F954B1-940F-4805-9D66-243FB70BC67A}" srcOrd="2" destOrd="0" parTransId="{139678FF-32DE-4753-9436-BDCDBDD9AE71}" sibTransId="{CD60B69A-A69E-43C4-A122-FDA31FBBDA4B}"/>
    <dgm:cxn modelId="{383A252A-71ED-4F95-B330-D553CDE67245}" srcId="{20661189-59A6-43F4-8DCC-95F8B08D6BA4}" destId="{25A517C6-B4BD-4D52-AE19-3DE3F55AF50A}" srcOrd="0" destOrd="0" parTransId="{55AE282B-92E8-4250-A782-F3ACFD61A38F}" sibTransId="{65B93CE4-7C7A-46AB-9B3A-52CDF5810501}"/>
    <dgm:cxn modelId="{E567FB4B-D2ED-40C3-A411-D59CB64743B4}" type="presOf" srcId="{20661189-59A6-43F4-8DCC-95F8B08D6BA4}" destId="{0525C363-1729-4A05-B7C7-78D1F661E75D}" srcOrd="0" destOrd="0" presId="urn:microsoft.com/office/officeart/2008/layout/VerticalCurvedList"/>
    <dgm:cxn modelId="{9A7397B8-728B-4269-88A6-904CB597EA6A}" type="presOf" srcId="{6AD22121-570B-4BD3-8953-10494677C521}" destId="{4B5C3001-64AD-4B6F-BC54-556AF577E8E5}" srcOrd="0" destOrd="0" presId="urn:microsoft.com/office/officeart/2008/layout/VerticalCurvedList"/>
    <dgm:cxn modelId="{C3491CBA-9E83-4538-BAC8-43CF6AD5AC44}" type="presOf" srcId="{25A517C6-B4BD-4D52-AE19-3DE3F55AF50A}" destId="{FD936B08-BB6A-44D3-9F23-03901D058B0E}" srcOrd="0" destOrd="0" presId="urn:microsoft.com/office/officeart/2008/layout/VerticalCurvedList"/>
    <dgm:cxn modelId="{82FD21BE-2705-4ED2-A436-E83D467E7544}" type="presOf" srcId="{07F954B1-940F-4805-9D66-243FB70BC67A}" destId="{04926BDA-E74C-4A5F-BD8A-7EA9EA5D8A0A}" srcOrd="0" destOrd="0" presId="urn:microsoft.com/office/officeart/2008/layout/VerticalCurvedList"/>
    <dgm:cxn modelId="{BF95B0E0-6827-4DCA-971C-BC3F74A11E12}" type="presOf" srcId="{65B93CE4-7C7A-46AB-9B3A-52CDF5810501}" destId="{ECD2A529-C7E7-4B70-AD9C-FA1F677EA8B5}" srcOrd="0" destOrd="0" presId="urn:microsoft.com/office/officeart/2008/layout/VerticalCurvedList"/>
    <dgm:cxn modelId="{A272CACD-361F-4F50-A94D-1ADD96A076D6}" type="presParOf" srcId="{0525C363-1729-4A05-B7C7-78D1F661E75D}" destId="{EAE07B86-6D12-4D0E-96A7-C5713AB193D4}" srcOrd="0" destOrd="0" presId="urn:microsoft.com/office/officeart/2008/layout/VerticalCurvedList"/>
    <dgm:cxn modelId="{AE35090D-990D-4D9B-9BD2-15B2AA5670BA}" type="presParOf" srcId="{EAE07B86-6D12-4D0E-96A7-C5713AB193D4}" destId="{7CCE1C3F-CDF5-4F2B-992C-A8FE298570BB}" srcOrd="0" destOrd="0" presId="urn:microsoft.com/office/officeart/2008/layout/VerticalCurvedList"/>
    <dgm:cxn modelId="{A6EB763F-C92E-4295-ACED-99B37983AE50}" type="presParOf" srcId="{7CCE1C3F-CDF5-4F2B-992C-A8FE298570BB}" destId="{0EFE49D8-724F-4C77-A0F7-5E20397EC1D0}" srcOrd="0" destOrd="0" presId="urn:microsoft.com/office/officeart/2008/layout/VerticalCurvedList"/>
    <dgm:cxn modelId="{930D62E2-DF1B-4EED-B688-4D5849069BD9}" type="presParOf" srcId="{7CCE1C3F-CDF5-4F2B-992C-A8FE298570BB}" destId="{ECD2A529-C7E7-4B70-AD9C-FA1F677EA8B5}" srcOrd="1" destOrd="0" presId="urn:microsoft.com/office/officeart/2008/layout/VerticalCurvedList"/>
    <dgm:cxn modelId="{FDFA3386-A193-4F2A-A37A-B60989E929FB}" type="presParOf" srcId="{7CCE1C3F-CDF5-4F2B-992C-A8FE298570BB}" destId="{1FFB03D0-FE9B-47EE-8EDD-D1F600B2E5AE}" srcOrd="2" destOrd="0" presId="urn:microsoft.com/office/officeart/2008/layout/VerticalCurvedList"/>
    <dgm:cxn modelId="{95D125BD-2593-4707-942B-B497B1E0EDAB}" type="presParOf" srcId="{7CCE1C3F-CDF5-4F2B-992C-A8FE298570BB}" destId="{23F0AF1F-E285-4611-85AF-3128C4CCB537}" srcOrd="3" destOrd="0" presId="urn:microsoft.com/office/officeart/2008/layout/VerticalCurvedList"/>
    <dgm:cxn modelId="{4E92BD83-77B0-4018-A6C8-C1AAC73E5FEA}" type="presParOf" srcId="{EAE07B86-6D12-4D0E-96A7-C5713AB193D4}" destId="{FD936B08-BB6A-44D3-9F23-03901D058B0E}" srcOrd="1" destOrd="0" presId="urn:microsoft.com/office/officeart/2008/layout/VerticalCurvedList"/>
    <dgm:cxn modelId="{70E59F49-DC9F-4759-80EB-EEC554881BB7}" type="presParOf" srcId="{EAE07B86-6D12-4D0E-96A7-C5713AB193D4}" destId="{ABD6FC38-C627-4929-BFF0-7BD919CD8B65}" srcOrd="2" destOrd="0" presId="urn:microsoft.com/office/officeart/2008/layout/VerticalCurvedList"/>
    <dgm:cxn modelId="{475A8C33-7AD0-4A3F-844D-18852BB3EF4A}" type="presParOf" srcId="{ABD6FC38-C627-4929-BFF0-7BD919CD8B65}" destId="{59851546-A787-405B-8C33-81DBB55DFF4C}" srcOrd="0" destOrd="0" presId="urn:microsoft.com/office/officeart/2008/layout/VerticalCurvedList"/>
    <dgm:cxn modelId="{AF892595-ECB4-4C19-8BC8-59F0D2CE9914}" type="presParOf" srcId="{EAE07B86-6D12-4D0E-96A7-C5713AB193D4}" destId="{4B5C3001-64AD-4B6F-BC54-556AF577E8E5}" srcOrd="3" destOrd="0" presId="urn:microsoft.com/office/officeart/2008/layout/VerticalCurvedList"/>
    <dgm:cxn modelId="{F070ED1A-E689-478A-AC89-6F7CE3EA3A68}" type="presParOf" srcId="{EAE07B86-6D12-4D0E-96A7-C5713AB193D4}" destId="{7C886EAB-EC65-4C87-9879-BDAB4F42CA08}" srcOrd="4" destOrd="0" presId="urn:microsoft.com/office/officeart/2008/layout/VerticalCurvedList"/>
    <dgm:cxn modelId="{7270A311-2A59-42AD-A05E-37FA1AD65A0E}" type="presParOf" srcId="{7C886EAB-EC65-4C87-9879-BDAB4F42CA08}" destId="{AFA2084D-5E91-4CD2-A1C9-8CFC307133E5}" srcOrd="0" destOrd="0" presId="urn:microsoft.com/office/officeart/2008/layout/VerticalCurvedList"/>
    <dgm:cxn modelId="{08E9F369-D39A-4945-91B7-19BB36276FEF}" type="presParOf" srcId="{EAE07B86-6D12-4D0E-96A7-C5713AB193D4}" destId="{04926BDA-E74C-4A5F-BD8A-7EA9EA5D8A0A}" srcOrd="5" destOrd="0" presId="urn:microsoft.com/office/officeart/2008/layout/VerticalCurvedList"/>
    <dgm:cxn modelId="{208E75F3-F241-4D3F-98F0-FE4845663D22}" type="presParOf" srcId="{EAE07B86-6D12-4D0E-96A7-C5713AB193D4}" destId="{5BA3E758-BA3C-439A-A511-DFEBFB2141B3}" srcOrd="6" destOrd="0" presId="urn:microsoft.com/office/officeart/2008/layout/VerticalCurvedList"/>
    <dgm:cxn modelId="{05712871-CA84-457B-BBD7-F6DE41FF6B9A}" type="presParOf" srcId="{5BA3E758-BA3C-439A-A511-DFEBFB2141B3}" destId="{03993E5F-01CC-454E-9873-BE4561D69C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86F99A6-DB98-4E6D-B809-FD88E3E998D6}" type="doc">
      <dgm:prSet loTypeId="urn:microsoft.com/office/officeart/2009/3/layout/OpposingIdeas" loCatId="relationship" qsTypeId="urn:microsoft.com/office/officeart/2005/8/quickstyle/simple1" qsCatId="simple" csTypeId="urn:microsoft.com/office/officeart/2005/8/colors/accent1_4" csCatId="accent1" phldr="1"/>
      <dgm:spPr/>
      <dgm:t>
        <a:bodyPr/>
        <a:lstStyle/>
        <a:p>
          <a:endParaRPr lang="el-GR"/>
        </a:p>
      </dgm:t>
    </dgm:pt>
    <dgm:pt modelId="{7F933100-D636-465F-93AF-48E89D519DE1}">
      <dgm:prSet phldrT="[Κείμενο]" custT="1"/>
      <dgm:spPr/>
      <dgm:t>
        <a:bodyPr/>
        <a:lstStyle/>
        <a:p>
          <a:r>
            <a:rPr lang="el-GR" sz="1500" b="1" dirty="0">
              <a:solidFill>
                <a:schemeClr val="tx1"/>
              </a:solidFill>
              <a:latin typeface="Calibri" panose="020F0502020204030204" pitchFamily="34" charset="0"/>
              <a:ea typeface="Calibri"/>
              <a:cs typeface="Times New Roman"/>
            </a:rPr>
            <a:t>Οικονομία στον αριθμό των </a:t>
          </a:r>
          <a:r>
            <a:rPr lang="en-US" sz="1500" b="1" dirty="0">
              <a:solidFill>
                <a:schemeClr val="tx1"/>
              </a:solidFill>
              <a:latin typeface="Calibri" panose="020F0502020204030204" pitchFamily="34" charset="0"/>
              <a:ea typeface="Calibri"/>
              <a:cs typeface="Times New Roman"/>
            </a:rPr>
            <a:t>BS</a:t>
          </a:r>
          <a:r>
            <a:rPr lang="el-GR" sz="1500" b="1" dirty="0">
              <a:solidFill>
                <a:schemeClr val="tx1"/>
              </a:solidFill>
              <a:latin typeface="Calibri" panose="020F0502020204030204" pitchFamily="34" charset="0"/>
              <a:ea typeface="Calibri"/>
              <a:cs typeface="Times New Roman"/>
            </a:rPr>
            <a:t> στην ίδια περιοχή κάλυψης.</a:t>
          </a:r>
          <a:endParaRPr lang="el-GR" sz="1500" b="1" dirty="0">
            <a:solidFill>
              <a:schemeClr val="tx1"/>
            </a:solidFill>
            <a:latin typeface="Calibri" panose="020F0502020204030204" pitchFamily="34" charset="0"/>
          </a:endParaRPr>
        </a:p>
      </dgm:t>
    </dgm:pt>
    <dgm:pt modelId="{21D95C92-14D7-468C-904F-1197893E0A09}" type="parTrans" cxnId="{DD6CA802-C18A-47DE-9633-3ABC1317B8AF}">
      <dgm:prSet/>
      <dgm:spPr/>
      <dgm:t>
        <a:bodyPr/>
        <a:lstStyle/>
        <a:p>
          <a:endParaRPr lang="el-GR" sz="1400">
            <a:latin typeface="Calibri" panose="020F0502020204030204" pitchFamily="34" charset="0"/>
          </a:endParaRPr>
        </a:p>
      </dgm:t>
    </dgm:pt>
    <dgm:pt modelId="{907B8672-7D10-40CB-9227-BC390452BE0F}" type="sibTrans" cxnId="{DD6CA802-C18A-47DE-9633-3ABC1317B8AF}">
      <dgm:prSet/>
      <dgm:spPr/>
      <dgm:t>
        <a:bodyPr/>
        <a:lstStyle/>
        <a:p>
          <a:endParaRPr lang="el-GR" sz="1400">
            <a:latin typeface="Calibri" panose="020F0502020204030204" pitchFamily="34" charset="0"/>
          </a:endParaRPr>
        </a:p>
      </dgm:t>
    </dgm:pt>
    <dgm:pt modelId="{61CFE3E3-1975-4FDE-AB5A-3D5745712CF6}">
      <dgm:prSet custT="1"/>
      <dgm:spPr/>
      <dgm:t>
        <a:bodyPr/>
        <a:lstStyle/>
        <a:p>
          <a:r>
            <a:rPr lang="el-GR" sz="1500" b="1" dirty="0">
              <a:solidFill>
                <a:schemeClr val="tx1"/>
              </a:solidFill>
              <a:latin typeface="Calibri" panose="020F0502020204030204" pitchFamily="34" charset="0"/>
              <a:ea typeface="Calibri"/>
              <a:cs typeface="Times New Roman"/>
            </a:rPr>
            <a:t>Αύξηση της ποιότητας επικοινωνίας λόγω της κατευθυνόμενης  ακτινοβολίας σε μια συγκεκριμένη περιοχή κάλυψης.</a:t>
          </a:r>
          <a:endParaRPr lang="en-US" sz="1500" b="1" dirty="0">
            <a:solidFill>
              <a:schemeClr val="tx1"/>
            </a:solidFill>
            <a:latin typeface="Calibri" panose="020F0502020204030204" pitchFamily="34" charset="0"/>
            <a:ea typeface="Calibri"/>
            <a:cs typeface="Times New Roman"/>
          </a:endParaRPr>
        </a:p>
        <a:p>
          <a:r>
            <a:rPr lang="el-GR" sz="1500" b="1" dirty="0" err="1">
              <a:solidFill>
                <a:schemeClr val="tx1"/>
              </a:solidFill>
              <a:latin typeface="Calibri" panose="020F0502020204030204" pitchFamily="34" charset="0"/>
              <a:ea typeface="Calibri"/>
              <a:cs typeface="Times New Roman"/>
            </a:rPr>
            <a:t>Άυξηση</a:t>
          </a:r>
          <a:r>
            <a:rPr lang="el-GR" sz="1500" b="1" dirty="0">
              <a:solidFill>
                <a:schemeClr val="tx1"/>
              </a:solidFill>
              <a:latin typeface="Calibri" panose="020F0502020204030204" pitchFamily="34" charset="0"/>
              <a:ea typeface="Calibri"/>
              <a:cs typeface="Times New Roman"/>
            </a:rPr>
            <a:t> του ρυθμού ανάπτυξης του </a:t>
          </a:r>
          <a:r>
            <a:rPr lang="el-GR" sz="1500" b="1" dirty="0" err="1">
              <a:solidFill>
                <a:schemeClr val="tx1"/>
              </a:solidFill>
              <a:latin typeface="Calibri" panose="020F0502020204030204" pitchFamily="34" charset="0"/>
              <a:ea typeface="Calibri"/>
              <a:cs typeface="Times New Roman"/>
            </a:rPr>
            <a:t>ραδιοδικτύου</a:t>
          </a:r>
          <a:r>
            <a:rPr lang="el-GR" sz="1500" b="1" dirty="0">
              <a:solidFill>
                <a:schemeClr val="tx1"/>
              </a:solidFill>
              <a:latin typeface="Calibri" panose="020F0502020204030204" pitchFamily="34" charset="0"/>
              <a:ea typeface="Calibri"/>
              <a:cs typeface="Times New Roman"/>
            </a:rPr>
            <a:t>.</a:t>
          </a:r>
        </a:p>
      </dgm:t>
    </dgm:pt>
    <dgm:pt modelId="{61C80A36-8811-4144-BFE1-9398E8BD4ADB}" type="parTrans" cxnId="{CF19B03C-7045-4CE8-90B2-B55ED20EDF74}">
      <dgm:prSet/>
      <dgm:spPr/>
      <dgm:t>
        <a:bodyPr/>
        <a:lstStyle/>
        <a:p>
          <a:endParaRPr lang="el-GR" sz="1400">
            <a:latin typeface="Calibri" panose="020F0502020204030204" pitchFamily="34" charset="0"/>
          </a:endParaRPr>
        </a:p>
      </dgm:t>
    </dgm:pt>
    <dgm:pt modelId="{CE756B5E-2D0D-41B0-9F4A-1A69B0982B78}" type="sibTrans" cxnId="{CF19B03C-7045-4CE8-90B2-B55ED20EDF74}">
      <dgm:prSet/>
      <dgm:spPr/>
      <dgm:t>
        <a:bodyPr/>
        <a:lstStyle/>
        <a:p>
          <a:endParaRPr lang="el-GR" sz="1400">
            <a:latin typeface="Calibri" panose="020F0502020204030204" pitchFamily="34" charset="0"/>
          </a:endParaRPr>
        </a:p>
      </dgm:t>
    </dgm:pt>
    <dgm:pt modelId="{B8667DDB-0CD0-47B3-91A6-AC15788F73E9}">
      <dgm:prSet custT="1"/>
      <dgm:spPr/>
      <dgm:t>
        <a:bodyPr/>
        <a:lstStyle/>
        <a:p>
          <a:r>
            <a:rPr lang="el-GR" sz="1500" b="1" dirty="0">
              <a:latin typeface="Calibri" panose="020F0502020204030204" pitchFamily="34" charset="0"/>
              <a:ea typeface="Calibri"/>
              <a:cs typeface="Times New Roman"/>
            </a:rPr>
            <a:t>Πυκνότητα συνδρομητών </a:t>
          </a:r>
          <a:r>
            <a:rPr lang="en-US" sz="1500" b="1" dirty="0">
              <a:latin typeface="Calibri" panose="020F0502020204030204" pitchFamily="34" charset="0"/>
              <a:ea typeface="Calibri"/>
              <a:cs typeface="Times New Roman"/>
            </a:rPr>
            <a:t> </a:t>
          </a:r>
          <a:r>
            <a:rPr lang="el-GR" sz="1500" b="1" dirty="0">
              <a:latin typeface="Calibri" panose="020F0502020204030204" pitchFamily="34" charset="0"/>
              <a:ea typeface="Calibri"/>
              <a:cs typeface="Times New Roman"/>
            </a:rPr>
            <a:t>που μπορούμε να εξυπηρετήσουμε ταυτόχρονα</a:t>
          </a:r>
        </a:p>
      </dgm:t>
    </dgm:pt>
    <dgm:pt modelId="{E42301F8-8E34-4BB2-915C-976E0202BB05}" type="parTrans" cxnId="{524C77A0-6142-4EE2-BD05-EC6A02AE9BD0}">
      <dgm:prSet/>
      <dgm:spPr/>
      <dgm:t>
        <a:bodyPr/>
        <a:lstStyle/>
        <a:p>
          <a:endParaRPr lang="el-GR" sz="1400">
            <a:latin typeface="Calibri" panose="020F0502020204030204" pitchFamily="34" charset="0"/>
          </a:endParaRPr>
        </a:p>
      </dgm:t>
    </dgm:pt>
    <dgm:pt modelId="{450406CF-797C-4573-8E3E-B307D82818E4}" type="sibTrans" cxnId="{524C77A0-6142-4EE2-BD05-EC6A02AE9BD0}">
      <dgm:prSet/>
      <dgm:spPr/>
      <dgm:t>
        <a:bodyPr/>
        <a:lstStyle/>
        <a:p>
          <a:endParaRPr lang="el-GR" sz="1400">
            <a:latin typeface="Calibri" panose="020F0502020204030204" pitchFamily="34" charset="0"/>
          </a:endParaRPr>
        </a:p>
      </dgm:t>
    </dgm:pt>
    <dgm:pt modelId="{42D90EAA-6ABF-4B82-B2AD-9435014DEE68}">
      <dgm:prSet custT="1"/>
      <dgm:spPr/>
      <dgm:t>
        <a:bodyPr/>
        <a:lstStyle/>
        <a:p>
          <a:r>
            <a:rPr lang="el-GR" sz="1500" b="1" dirty="0">
              <a:latin typeface="Calibri" panose="020F0502020204030204" pitchFamily="34" charset="0"/>
              <a:ea typeface="Calibri"/>
              <a:cs typeface="Times New Roman"/>
            </a:rPr>
            <a:t>Αύξηση της συμφόρησης των καναλιών </a:t>
          </a:r>
          <a:r>
            <a:rPr lang="en-US" sz="1500" b="1" dirty="0">
              <a:latin typeface="Calibri" panose="020F0502020204030204" pitchFamily="34" charset="0"/>
              <a:ea typeface="Calibri"/>
              <a:cs typeface="Times New Roman"/>
            </a:rPr>
            <a:t> </a:t>
          </a:r>
          <a:r>
            <a:rPr lang="el-GR" sz="1500" b="1" dirty="0">
              <a:latin typeface="Calibri" panose="020F0502020204030204" pitchFamily="34" charset="0"/>
              <a:ea typeface="Calibri"/>
              <a:cs typeface="Times New Roman"/>
            </a:rPr>
            <a:t>ομιλίας και σηματοδοσίας.</a:t>
          </a:r>
        </a:p>
      </dgm:t>
    </dgm:pt>
    <dgm:pt modelId="{EDA51DF0-00DC-4996-9189-3D0DD67DD262}" type="parTrans" cxnId="{47B3E8ED-A872-4DE3-83E3-C8A4B9FABF6C}">
      <dgm:prSet/>
      <dgm:spPr/>
      <dgm:t>
        <a:bodyPr/>
        <a:lstStyle/>
        <a:p>
          <a:endParaRPr lang="el-GR" sz="1400">
            <a:latin typeface="Calibri" panose="020F0502020204030204" pitchFamily="34" charset="0"/>
          </a:endParaRPr>
        </a:p>
      </dgm:t>
    </dgm:pt>
    <dgm:pt modelId="{FCFBF8AE-57CD-4720-897A-201A2BEA7313}" type="sibTrans" cxnId="{47B3E8ED-A872-4DE3-83E3-C8A4B9FABF6C}">
      <dgm:prSet/>
      <dgm:spPr/>
      <dgm:t>
        <a:bodyPr/>
        <a:lstStyle/>
        <a:p>
          <a:endParaRPr lang="el-GR" sz="1400">
            <a:latin typeface="Calibri" panose="020F0502020204030204" pitchFamily="34" charset="0"/>
          </a:endParaRPr>
        </a:p>
      </dgm:t>
    </dgm:pt>
    <dgm:pt modelId="{C2A47601-71A2-4EB4-BF53-72577FF0AC79}">
      <dgm:prSet phldrT="[Κείμενο]" custT="1">
        <dgm:style>
          <a:lnRef idx="1">
            <a:schemeClr val="accent1"/>
          </a:lnRef>
          <a:fillRef idx="3">
            <a:schemeClr val="accent1"/>
          </a:fillRef>
          <a:effectRef idx="2">
            <a:schemeClr val="accent1"/>
          </a:effectRef>
          <a:fontRef idx="minor">
            <a:schemeClr val="lt1"/>
          </a:fontRef>
        </dgm:style>
      </dgm:prSet>
      <dgm:spPr>
        <a:noFill/>
      </dgm:spPr>
      <dgm:t>
        <a:bodyPr/>
        <a:lstStyle/>
        <a:p>
          <a:r>
            <a:rPr lang="el-GR" sz="1400" b="1" dirty="0">
              <a:latin typeface="Calibri" panose="020F0502020204030204" pitchFamily="34" charset="0"/>
            </a:rPr>
            <a:t>Πλεονεκτήματα</a:t>
          </a:r>
        </a:p>
      </dgm:t>
    </dgm:pt>
    <dgm:pt modelId="{4F8B8E91-356F-46E1-9D2D-433269F31D1F}" type="parTrans" cxnId="{F3750AEC-6529-49F7-BAD3-A20DED65AAF1}">
      <dgm:prSet/>
      <dgm:spPr/>
      <dgm:t>
        <a:bodyPr/>
        <a:lstStyle/>
        <a:p>
          <a:endParaRPr lang="el-GR" sz="1400">
            <a:latin typeface="Calibri" panose="020F0502020204030204" pitchFamily="34" charset="0"/>
          </a:endParaRPr>
        </a:p>
      </dgm:t>
    </dgm:pt>
    <dgm:pt modelId="{BF9FA920-690E-4437-B64B-392286B1A66F}" type="sibTrans" cxnId="{F3750AEC-6529-49F7-BAD3-A20DED65AAF1}">
      <dgm:prSet/>
      <dgm:spPr/>
      <dgm:t>
        <a:bodyPr/>
        <a:lstStyle/>
        <a:p>
          <a:endParaRPr lang="el-GR" sz="1400">
            <a:latin typeface="Calibri" panose="020F0502020204030204" pitchFamily="34" charset="0"/>
          </a:endParaRPr>
        </a:p>
      </dgm:t>
    </dgm:pt>
    <dgm:pt modelId="{75DBE765-B145-438F-A27F-78CCDA54C8F8}">
      <dgm:prSet custT="1">
        <dgm:style>
          <a:lnRef idx="1">
            <a:schemeClr val="accent1"/>
          </a:lnRef>
          <a:fillRef idx="3">
            <a:schemeClr val="accent1"/>
          </a:fillRef>
          <a:effectRef idx="2">
            <a:schemeClr val="accent1"/>
          </a:effectRef>
          <a:fontRef idx="minor">
            <a:schemeClr val="lt1"/>
          </a:fontRef>
        </dgm:style>
      </dgm:prSet>
      <dgm:spPr>
        <a:noFill/>
      </dgm:spPr>
      <dgm:t>
        <a:bodyPr/>
        <a:lstStyle/>
        <a:p>
          <a:r>
            <a:rPr lang="el-GR" sz="1400" b="1">
              <a:latin typeface="Calibri" panose="020F0502020204030204" pitchFamily="34" charset="0"/>
              <a:ea typeface="Calibri"/>
              <a:cs typeface="Times New Roman"/>
            </a:rPr>
            <a:t>Μειονεκτήματα</a:t>
          </a:r>
          <a:endParaRPr lang="el-GR" sz="1400" b="1" dirty="0">
            <a:latin typeface="Calibri" panose="020F0502020204030204" pitchFamily="34" charset="0"/>
            <a:ea typeface="Calibri"/>
            <a:cs typeface="Times New Roman"/>
          </a:endParaRPr>
        </a:p>
      </dgm:t>
    </dgm:pt>
    <dgm:pt modelId="{49FA90FE-8730-45D8-B61C-6A32AE76012E}" type="parTrans" cxnId="{ED88579A-ACE6-4FC1-9226-607F77F9D471}">
      <dgm:prSet/>
      <dgm:spPr/>
      <dgm:t>
        <a:bodyPr/>
        <a:lstStyle/>
        <a:p>
          <a:endParaRPr lang="el-GR" sz="1400">
            <a:latin typeface="Calibri" panose="020F0502020204030204" pitchFamily="34" charset="0"/>
          </a:endParaRPr>
        </a:p>
      </dgm:t>
    </dgm:pt>
    <dgm:pt modelId="{6A8EED52-E9DF-48DD-91E3-969D5275BDC7}" type="sibTrans" cxnId="{ED88579A-ACE6-4FC1-9226-607F77F9D471}">
      <dgm:prSet/>
      <dgm:spPr/>
      <dgm:t>
        <a:bodyPr/>
        <a:lstStyle/>
        <a:p>
          <a:endParaRPr lang="el-GR" sz="1400">
            <a:latin typeface="Calibri" panose="020F0502020204030204" pitchFamily="34" charset="0"/>
          </a:endParaRPr>
        </a:p>
      </dgm:t>
    </dgm:pt>
    <dgm:pt modelId="{AB1950A9-CB41-4664-B984-39ECC7CB7AFA}" type="pres">
      <dgm:prSet presAssocID="{886F99A6-DB98-4E6D-B809-FD88E3E998D6}" presName="Name0" presStyleCnt="0">
        <dgm:presLayoutVars>
          <dgm:chMax val="2"/>
          <dgm:dir/>
          <dgm:animOne val="branch"/>
          <dgm:animLvl val="lvl"/>
          <dgm:resizeHandles val="exact"/>
        </dgm:presLayoutVars>
      </dgm:prSet>
      <dgm:spPr/>
    </dgm:pt>
    <dgm:pt modelId="{2FFFFE2F-E75C-479A-AAB4-8F49CA5DE396}" type="pres">
      <dgm:prSet presAssocID="{886F99A6-DB98-4E6D-B809-FD88E3E998D6}" presName="Background" presStyleLbl="node1" presStyleIdx="0" presStyleCnt="1" custScaleY="182632"/>
      <dgm:spPr>
        <a:noFill/>
      </dgm:spPr>
    </dgm:pt>
    <dgm:pt modelId="{5671245C-615B-49CD-8C2E-A785734CEE2C}" type="pres">
      <dgm:prSet presAssocID="{886F99A6-DB98-4E6D-B809-FD88E3E998D6}" presName="Divider" presStyleLbl="callout" presStyleIdx="0" presStyleCnt="1"/>
      <dgm:spPr/>
    </dgm:pt>
    <dgm:pt modelId="{72A6B1E8-5BAB-4959-A028-A4B518389B15}" type="pres">
      <dgm:prSet presAssocID="{886F99A6-DB98-4E6D-B809-FD88E3E998D6}" presName="ChildText1" presStyleLbl="revTx" presStyleIdx="0" presStyleCnt="0" custScaleX="107288" custScaleY="147792" custLinFactNeighborX="4048" custLinFactNeighborY="-20542">
        <dgm:presLayoutVars>
          <dgm:chMax val="0"/>
          <dgm:chPref val="0"/>
          <dgm:bulletEnabled val="1"/>
        </dgm:presLayoutVars>
      </dgm:prSet>
      <dgm:spPr/>
    </dgm:pt>
    <dgm:pt modelId="{50E8622B-9331-4D86-9127-9B1AB66363C4}" type="pres">
      <dgm:prSet presAssocID="{886F99A6-DB98-4E6D-B809-FD88E3E998D6}" presName="ChildText2" presStyleLbl="revTx" presStyleIdx="0" presStyleCnt="0" custLinFactNeighborX="-3297" custLinFactNeighborY="-17706">
        <dgm:presLayoutVars>
          <dgm:chMax val="0"/>
          <dgm:chPref val="0"/>
          <dgm:bulletEnabled val="1"/>
        </dgm:presLayoutVars>
      </dgm:prSet>
      <dgm:spPr/>
    </dgm:pt>
    <dgm:pt modelId="{B06740D9-B9DC-46FA-942B-A4E57BC74332}" type="pres">
      <dgm:prSet presAssocID="{886F99A6-DB98-4E6D-B809-FD88E3E998D6}" presName="ParentText1" presStyleLbl="revTx" presStyleIdx="0" presStyleCnt="0">
        <dgm:presLayoutVars>
          <dgm:chMax val="1"/>
          <dgm:chPref val="1"/>
        </dgm:presLayoutVars>
      </dgm:prSet>
      <dgm:spPr/>
    </dgm:pt>
    <dgm:pt modelId="{B9794824-ECE2-4867-8E41-E8040D308559}" type="pres">
      <dgm:prSet presAssocID="{886F99A6-DB98-4E6D-B809-FD88E3E998D6}" presName="ParentShape1" presStyleLbl="alignImgPlace1" presStyleIdx="0" presStyleCnt="2" custLinFactNeighborX="37441" custLinFactNeighborY="-25425">
        <dgm:presLayoutVars/>
      </dgm:prSet>
      <dgm:spPr/>
    </dgm:pt>
    <dgm:pt modelId="{2E748F3A-AC04-4E4B-9734-ED9CB93D9D6B}" type="pres">
      <dgm:prSet presAssocID="{886F99A6-DB98-4E6D-B809-FD88E3E998D6}" presName="ParentText2" presStyleLbl="revTx" presStyleIdx="0" presStyleCnt="0">
        <dgm:presLayoutVars>
          <dgm:chMax val="1"/>
          <dgm:chPref val="1"/>
        </dgm:presLayoutVars>
      </dgm:prSet>
      <dgm:spPr/>
    </dgm:pt>
    <dgm:pt modelId="{25CEE875-F97D-438E-AAD4-87DBE40E30EC}" type="pres">
      <dgm:prSet presAssocID="{886F99A6-DB98-4E6D-B809-FD88E3E998D6}" presName="ParentShape2" presStyleLbl="alignImgPlace1" presStyleIdx="1" presStyleCnt="2" custLinFactNeighborX="-51509" custLinFactNeighborY="16857">
        <dgm:presLayoutVars/>
      </dgm:prSet>
      <dgm:spPr/>
    </dgm:pt>
  </dgm:ptLst>
  <dgm:cxnLst>
    <dgm:cxn modelId="{DD6CA802-C18A-47DE-9633-3ABC1317B8AF}" srcId="{C2A47601-71A2-4EB4-BF53-72577FF0AC79}" destId="{7F933100-D636-465F-93AF-48E89D519DE1}" srcOrd="0" destOrd="0" parTransId="{21D95C92-14D7-468C-904F-1197893E0A09}" sibTransId="{907B8672-7D10-40CB-9227-BC390452BE0F}"/>
    <dgm:cxn modelId="{A9EF9A05-1378-4059-AC6B-257452212A17}" type="presOf" srcId="{42D90EAA-6ABF-4B82-B2AD-9435014DEE68}" destId="{50E8622B-9331-4D86-9127-9B1AB66363C4}" srcOrd="0" destOrd="1" presId="urn:microsoft.com/office/officeart/2009/3/layout/OpposingIdeas"/>
    <dgm:cxn modelId="{C9ED3308-3C87-4177-869A-B4F5FB8C67A8}" type="presOf" srcId="{7F933100-D636-465F-93AF-48E89D519DE1}" destId="{72A6B1E8-5BAB-4959-A028-A4B518389B15}" srcOrd="0" destOrd="0" presId="urn:microsoft.com/office/officeart/2009/3/layout/OpposingIdeas"/>
    <dgm:cxn modelId="{4A233F30-31C4-4E06-98AA-2EA3AA044532}" type="presOf" srcId="{886F99A6-DB98-4E6D-B809-FD88E3E998D6}" destId="{AB1950A9-CB41-4664-B984-39ECC7CB7AFA}" srcOrd="0" destOrd="0" presId="urn:microsoft.com/office/officeart/2009/3/layout/OpposingIdeas"/>
    <dgm:cxn modelId="{CF19B03C-7045-4CE8-90B2-B55ED20EDF74}" srcId="{C2A47601-71A2-4EB4-BF53-72577FF0AC79}" destId="{61CFE3E3-1975-4FDE-AB5A-3D5745712CF6}" srcOrd="1" destOrd="0" parTransId="{61C80A36-8811-4144-BFE1-9398E8BD4ADB}" sibTransId="{CE756B5E-2D0D-41B0-9F4A-1A69B0982B78}"/>
    <dgm:cxn modelId="{1A1B0C45-907D-461D-B964-58EFEC058705}" type="presOf" srcId="{C2A47601-71A2-4EB4-BF53-72577FF0AC79}" destId="{B06740D9-B9DC-46FA-942B-A4E57BC74332}" srcOrd="0" destOrd="0" presId="urn:microsoft.com/office/officeart/2009/3/layout/OpposingIdeas"/>
    <dgm:cxn modelId="{4DAE4A6C-3FB0-4130-9ADE-AE80463C83C8}" type="presOf" srcId="{75DBE765-B145-438F-A27F-78CCDA54C8F8}" destId="{2E748F3A-AC04-4E4B-9734-ED9CB93D9D6B}" srcOrd="0" destOrd="0" presId="urn:microsoft.com/office/officeart/2009/3/layout/OpposingIdeas"/>
    <dgm:cxn modelId="{B42B6091-F151-4957-B69F-9B53C3C67CE6}" type="presOf" srcId="{C2A47601-71A2-4EB4-BF53-72577FF0AC79}" destId="{B9794824-ECE2-4867-8E41-E8040D308559}" srcOrd="1" destOrd="0" presId="urn:microsoft.com/office/officeart/2009/3/layout/OpposingIdeas"/>
    <dgm:cxn modelId="{ED88579A-ACE6-4FC1-9226-607F77F9D471}" srcId="{886F99A6-DB98-4E6D-B809-FD88E3E998D6}" destId="{75DBE765-B145-438F-A27F-78CCDA54C8F8}" srcOrd="1" destOrd="0" parTransId="{49FA90FE-8730-45D8-B61C-6A32AE76012E}" sibTransId="{6A8EED52-E9DF-48DD-91E3-969D5275BDC7}"/>
    <dgm:cxn modelId="{524C77A0-6142-4EE2-BD05-EC6A02AE9BD0}" srcId="{75DBE765-B145-438F-A27F-78CCDA54C8F8}" destId="{B8667DDB-0CD0-47B3-91A6-AC15788F73E9}" srcOrd="0" destOrd="0" parTransId="{E42301F8-8E34-4BB2-915C-976E0202BB05}" sibTransId="{450406CF-797C-4573-8E3E-B307D82818E4}"/>
    <dgm:cxn modelId="{BB379CB2-3F63-4FCF-A7FF-9CDDCCDA9610}" type="presOf" srcId="{61CFE3E3-1975-4FDE-AB5A-3D5745712CF6}" destId="{72A6B1E8-5BAB-4959-A028-A4B518389B15}" srcOrd="0" destOrd="1" presId="urn:microsoft.com/office/officeart/2009/3/layout/OpposingIdeas"/>
    <dgm:cxn modelId="{0E6C0FC7-8291-4C3E-B590-F8A2CCF8E4E3}" type="presOf" srcId="{B8667DDB-0CD0-47B3-91A6-AC15788F73E9}" destId="{50E8622B-9331-4D86-9127-9B1AB66363C4}" srcOrd="0" destOrd="0" presId="urn:microsoft.com/office/officeart/2009/3/layout/OpposingIdeas"/>
    <dgm:cxn modelId="{0C19CFE0-24C1-48C8-912A-4103F96934C6}" type="presOf" srcId="{75DBE765-B145-438F-A27F-78CCDA54C8F8}" destId="{25CEE875-F97D-438E-AAD4-87DBE40E30EC}" srcOrd="1" destOrd="0" presId="urn:microsoft.com/office/officeart/2009/3/layout/OpposingIdeas"/>
    <dgm:cxn modelId="{F3750AEC-6529-49F7-BAD3-A20DED65AAF1}" srcId="{886F99A6-DB98-4E6D-B809-FD88E3E998D6}" destId="{C2A47601-71A2-4EB4-BF53-72577FF0AC79}" srcOrd="0" destOrd="0" parTransId="{4F8B8E91-356F-46E1-9D2D-433269F31D1F}" sibTransId="{BF9FA920-690E-4437-B64B-392286B1A66F}"/>
    <dgm:cxn modelId="{47B3E8ED-A872-4DE3-83E3-C8A4B9FABF6C}" srcId="{75DBE765-B145-438F-A27F-78CCDA54C8F8}" destId="{42D90EAA-6ABF-4B82-B2AD-9435014DEE68}" srcOrd="1" destOrd="0" parTransId="{EDA51DF0-00DC-4996-9189-3D0DD67DD262}" sibTransId="{FCFBF8AE-57CD-4720-897A-201A2BEA7313}"/>
    <dgm:cxn modelId="{E488C24A-C5CA-44E2-83A0-288BEACC73F0}" type="presParOf" srcId="{AB1950A9-CB41-4664-B984-39ECC7CB7AFA}" destId="{2FFFFE2F-E75C-479A-AAB4-8F49CA5DE396}" srcOrd="0" destOrd="0" presId="urn:microsoft.com/office/officeart/2009/3/layout/OpposingIdeas"/>
    <dgm:cxn modelId="{E65EA7EE-E5BD-4161-BBC0-8A1CCF597543}" type="presParOf" srcId="{AB1950A9-CB41-4664-B984-39ECC7CB7AFA}" destId="{5671245C-615B-49CD-8C2E-A785734CEE2C}" srcOrd="1" destOrd="0" presId="urn:microsoft.com/office/officeart/2009/3/layout/OpposingIdeas"/>
    <dgm:cxn modelId="{7A0E8AAA-73F4-4171-9637-C209C0C6A42E}" type="presParOf" srcId="{AB1950A9-CB41-4664-B984-39ECC7CB7AFA}" destId="{72A6B1E8-5BAB-4959-A028-A4B518389B15}" srcOrd="2" destOrd="0" presId="urn:microsoft.com/office/officeart/2009/3/layout/OpposingIdeas"/>
    <dgm:cxn modelId="{B1352160-C0F6-48A8-B8E3-B9879CC5454B}" type="presParOf" srcId="{AB1950A9-CB41-4664-B984-39ECC7CB7AFA}" destId="{50E8622B-9331-4D86-9127-9B1AB66363C4}" srcOrd="3" destOrd="0" presId="urn:microsoft.com/office/officeart/2009/3/layout/OpposingIdeas"/>
    <dgm:cxn modelId="{FA9E9079-DDCC-4A5A-A876-204E93C320BB}" type="presParOf" srcId="{AB1950A9-CB41-4664-B984-39ECC7CB7AFA}" destId="{B06740D9-B9DC-46FA-942B-A4E57BC74332}" srcOrd="4" destOrd="0" presId="urn:microsoft.com/office/officeart/2009/3/layout/OpposingIdeas"/>
    <dgm:cxn modelId="{A948A6E6-84AD-4AF2-80D6-70DC13487E5A}" type="presParOf" srcId="{AB1950A9-CB41-4664-B984-39ECC7CB7AFA}" destId="{B9794824-ECE2-4867-8E41-E8040D308559}" srcOrd="5" destOrd="0" presId="urn:microsoft.com/office/officeart/2009/3/layout/OpposingIdeas"/>
    <dgm:cxn modelId="{A2345A9C-2C0C-4459-BD8D-68DC46EA31E4}" type="presParOf" srcId="{AB1950A9-CB41-4664-B984-39ECC7CB7AFA}" destId="{2E748F3A-AC04-4E4B-9734-ED9CB93D9D6B}" srcOrd="6" destOrd="0" presId="urn:microsoft.com/office/officeart/2009/3/layout/OpposingIdeas"/>
    <dgm:cxn modelId="{CFEBB5EA-FFD8-4C6C-97EA-7C1977FB2871}" type="presParOf" srcId="{AB1950A9-CB41-4664-B984-39ECC7CB7AFA}" destId="{25CEE875-F97D-438E-AAD4-87DBE40E30EC}" srcOrd="7" destOrd="0" presId="urn:microsoft.com/office/officeart/2009/3/layout/OpposingIdea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8C8D9D-5422-4163-849B-242AE2750CF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FFB3820-D3FD-488D-B5AD-8608E81D1654}">
      <dgm:prSet phldrT="[Κείμενο]">
        <dgm:style>
          <a:lnRef idx="1">
            <a:schemeClr val="accent1"/>
          </a:lnRef>
          <a:fillRef idx="3">
            <a:schemeClr val="accent1"/>
          </a:fillRef>
          <a:effectRef idx="2">
            <a:schemeClr val="accent1"/>
          </a:effectRef>
          <a:fontRef idx="minor">
            <a:schemeClr val="lt1"/>
          </a:fontRef>
        </dgm:style>
      </dgm:prSet>
      <dgm:spPr>
        <a:noFill/>
      </dgm:spPr>
      <dgm:t>
        <a:bodyPr/>
        <a:lstStyle/>
        <a:p>
          <a:r>
            <a:rPr lang="el-GR" dirty="0">
              <a:solidFill>
                <a:schemeClr val="tx1"/>
              </a:solidFill>
              <a:latin typeface="Calibri"/>
              <a:ea typeface="Calibri"/>
              <a:cs typeface="Times New Roman"/>
            </a:rPr>
            <a:t>Ο σχεδιασμός κυτταρικού δικτύου κινητής τηλεφωνίας (</a:t>
          </a:r>
          <a:r>
            <a:rPr lang="en-US" dirty="0">
              <a:solidFill>
                <a:schemeClr val="tx1"/>
              </a:solidFill>
              <a:latin typeface="Calibri"/>
              <a:ea typeface="Calibri"/>
              <a:cs typeface="Times New Roman"/>
            </a:rPr>
            <a:t>cell planning</a:t>
          </a:r>
          <a:r>
            <a:rPr lang="el-GR" dirty="0">
              <a:solidFill>
                <a:schemeClr val="tx1"/>
              </a:solidFill>
              <a:latin typeface="Calibri"/>
              <a:ea typeface="Calibri"/>
              <a:cs typeface="Times New Roman"/>
            </a:rPr>
            <a:t>) έχει να κάνει με το σύνολο των ενεργειών εκείνων που σχετίζονται με τις αποφάσεις για την επιλογή των τοποθεσιών εγκατάστασης του </a:t>
          </a:r>
          <a:r>
            <a:rPr lang="el-GR" dirty="0" err="1">
              <a:solidFill>
                <a:schemeClr val="tx1"/>
              </a:solidFill>
              <a:latin typeface="Calibri"/>
              <a:ea typeface="Calibri"/>
              <a:cs typeface="Times New Roman"/>
            </a:rPr>
            <a:t>ραδιοεξοπλισμού</a:t>
          </a:r>
          <a:r>
            <a:rPr lang="el-GR" dirty="0">
              <a:solidFill>
                <a:schemeClr val="tx1"/>
              </a:solidFill>
              <a:latin typeface="Calibri"/>
              <a:ea typeface="Calibri"/>
              <a:cs typeface="Times New Roman"/>
            </a:rPr>
            <a:t>, με το τι εξοπλισμός θα χρησιμοποιηθεί για την υλοποίηση του δικτύου και από τι θα αποτελείται αυτός ο εξοπλισμός.</a:t>
          </a:r>
          <a:endParaRPr lang="el-GR" dirty="0">
            <a:solidFill>
              <a:schemeClr val="tx1"/>
            </a:solidFill>
          </a:endParaRPr>
        </a:p>
      </dgm:t>
    </dgm:pt>
    <dgm:pt modelId="{77107F24-DB56-476D-ABFB-B4CEA0CF68F0}" type="parTrans" cxnId="{1CA61203-1FCA-486D-83B0-336B8CBDCC59}">
      <dgm:prSet/>
      <dgm:spPr/>
      <dgm:t>
        <a:bodyPr/>
        <a:lstStyle/>
        <a:p>
          <a:endParaRPr lang="el-GR"/>
        </a:p>
      </dgm:t>
    </dgm:pt>
    <dgm:pt modelId="{24480950-8F99-41EF-A0A0-8FB7B8F8857C}" type="sibTrans" cxnId="{1CA61203-1FCA-486D-83B0-336B8CBDCC59}">
      <dgm:prSet/>
      <dgm:spPr/>
      <dgm:t>
        <a:bodyPr/>
        <a:lstStyle/>
        <a:p>
          <a:endParaRPr lang="el-GR"/>
        </a:p>
      </dgm:t>
    </dgm:pt>
    <dgm:pt modelId="{78D2029B-96AA-4959-8F40-3D214386053E}">
      <dgm:prSet>
        <dgm:style>
          <a:lnRef idx="1">
            <a:schemeClr val="accent1"/>
          </a:lnRef>
          <a:fillRef idx="3">
            <a:schemeClr val="accent1"/>
          </a:fillRef>
          <a:effectRef idx="2">
            <a:schemeClr val="accent1"/>
          </a:effectRef>
          <a:fontRef idx="minor">
            <a:schemeClr val="lt1"/>
          </a:fontRef>
        </dgm:style>
      </dgm:prSet>
      <dgm:spPr>
        <a:noFill/>
      </dgm:spPr>
      <dgm:t>
        <a:bodyPr/>
        <a:lstStyle/>
        <a:p>
          <a:r>
            <a:rPr lang="el-GR" sz="1600" dirty="0">
              <a:solidFill>
                <a:schemeClr val="tx1"/>
              </a:solidFill>
              <a:latin typeface="Calibri"/>
              <a:ea typeface="Calibri"/>
              <a:cs typeface="Times New Roman"/>
            </a:rPr>
            <a:t>Για την επαρκή κάλυψη μιας περιοχής χωρίς παρεμβολές χρειάζεται σωστή σχεδίαση του κυτταρικού δικτύου. Οι προϋποθέσεις για να έχουμε επιτυχημένη λειτουργία ενός κυτταρικού δικτύου είναι:</a:t>
          </a:r>
        </a:p>
      </dgm:t>
    </dgm:pt>
    <dgm:pt modelId="{71F64E56-5163-47A5-891E-3580BE2C975D}" type="parTrans" cxnId="{D9240211-F5CB-47A8-91F2-6A7A236F1D7D}">
      <dgm:prSet/>
      <dgm:spPr/>
      <dgm:t>
        <a:bodyPr/>
        <a:lstStyle/>
        <a:p>
          <a:endParaRPr lang="el-GR"/>
        </a:p>
      </dgm:t>
    </dgm:pt>
    <dgm:pt modelId="{480D163E-68D5-4191-A4B7-D901BD141E32}" type="sibTrans" cxnId="{D9240211-F5CB-47A8-91F2-6A7A236F1D7D}">
      <dgm:prSet/>
      <dgm:spPr/>
      <dgm:t>
        <a:bodyPr/>
        <a:lstStyle/>
        <a:p>
          <a:endParaRPr lang="el-GR"/>
        </a:p>
      </dgm:t>
    </dgm:pt>
    <dgm:pt modelId="{621429BA-0622-44FF-A644-139DE525D527}">
      <dgm:prSet custT="1">
        <dgm:style>
          <a:lnRef idx="1">
            <a:schemeClr val="accent1"/>
          </a:lnRef>
          <a:fillRef idx="3">
            <a:schemeClr val="accent1"/>
          </a:fillRef>
          <a:effectRef idx="2">
            <a:schemeClr val="accent1"/>
          </a:effectRef>
          <a:fontRef idx="minor">
            <a:schemeClr val="lt1"/>
          </a:fontRef>
        </dgm:style>
      </dgm:prSet>
      <dgm:spPr>
        <a:noFill/>
      </dgm:spPr>
      <dgm:t>
        <a:bodyPr/>
        <a:lstStyle/>
        <a:p>
          <a:r>
            <a:rPr lang="el-GR" sz="1400" dirty="0">
              <a:solidFill>
                <a:schemeClr val="tx1"/>
              </a:solidFill>
              <a:latin typeface="Calibri"/>
              <a:ea typeface="Calibri"/>
              <a:cs typeface="Times New Roman"/>
            </a:rPr>
            <a:t>Συμβατότητα.</a:t>
          </a:r>
          <a:r>
            <a:rPr lang="en-US" sz="1400" dirty="0">
              <a:solidFill>
                <a:schemeClr val="tx1"/>
              </a:solidFill>
              <a:latin typeface="Calibri"/>
              <a:ea typeface="Calibri"/>
              <a:cs typeface="Times New Roman"/>
            </a:rPr>
            <a:t> </a:t>
          </a:r>
          <a:r>
            <a:rPr lang="el-GR" sz="1400" dirty="0">
              <a:solidFill>
                <a:schemeClr val="tx1"/>
              </a:solidFill>
              <a:latin typeface="Calibri"/>
              <a:ea typeface="Calibri"/>
              <a:cs typeface="Times New Roman"/>
            </a:rPr>
            <a:t>Το δίκτυο πρέπει να απαρτίζεται από μέρη τα οποία να είναι συμβατά σε </a:t>
          </a:r>
          <a:r>
            <a:rPr lang="en-US" sz="1400" dirty="0">
              <a:solidFill>
                <a:schemeClr val="tx1"/>
              </a:solidFill>
              <a:latin typeface="Calibri"/>
              <a:ea typeface="Calibri"/>
              <a:cs typeface="Times New Roman"/>
            </a:rPr>
            <a:t>hardware</a:t>
          </a:r>
          <a:r>
            <a:rPr lang="el-GR" sz="1400" dirty="0">
              <a:solidFill>
                <a:schemeClr val="tx1"/>
              </a:solidFill>
              <a:latin typeface="Calibri"/>
              <a:ea typeface="Calibri"/>
              <a:cs typeface="Times New Roman"/>
            </a:rPr>
            <a:t> και </a:t>
          </a:r>
          <a:r>
            <a:rPr lang="en-US" sz="1400" dirty="0">
              <a:solidFill>
                <a:schemeClr val="tx1"/>
              </a:solidFill>
              <a:latin typeface="Calibri"/>
              <a:ea typeface="Calibri"/>
              <a:cs typeface="Times New Roman"/>
            </a:rPr>
            <a:t>software</a:t>
          </a:r>
          <a:r>
            <a:rPr lang="el-GR" sz="1400" dirty="0">
              <a:solidFill>
                <a:schemeClr val="tx1"/>
              </a:solidFill>
              <a:latin typeface="Calibri"/>
              <a:ea typeface="Calibri"/>
              <a:cs typeface="Times New Roman"/>
            </a:rPr>
            <a:t> τόσο σε εθνικό όσο και σε διεθνές επίπεδο.</a:t>
          </a:r>
        </a:p>
      </dgm:t>
    </dgm:pt>
    <dgm:pt modelId="{A0B3AEBF-60D4-4F73-AFA5-0C33FB05CFCA}" type="parTrans" cxnId="{B799D1CF-FFB6-462F-864A-355ECB626419}">
      <dgm:prSet/>
      <dgm:spPr/>
      <dgm:t>
        <a:bodyPr/>
        <a:lstStyle/>
        <a:p>
          <a:endParaRPr lang="el-GR"/>
        </a:p>
      </dgm:t>
    </dgm:pt>
    <dgm:pt modelId="{3B3EA9E3-EACE-4906-BFCD-FFA4C7D78516}" type="sibTrans" cxnId="{B799D1CF-FFB6-462F-864A-355ECB626419}">
      <dgm:prSet/>
      <dgm:spPr/>
      <dgm:t>
        <a:bodyPr/>
        <a:lstStyle/>
        <a:p>
          <a:endParaRPr lang="el-GR"/>
        </a:p>
      </dgm:t>
    </dgm:pt>
    <dgm:pt modelId="{A58907A7-0FB2-4019-9961-B7E0BBCCA044}">
      <dgm:prSet>
        <dgm:style>
          <a:lnRef idx="1">
            <a:schemeClr val="accent1"/>
          </a:lnRef>
          <a:fillRef idx="3">
            <a:schemeClr val="accent1"/>
          </a:fillRef>
          <a:effectRef idx="2">
            <a:schemeClr val="accent1"/>
          </a:effectRef>
          <a:fontRef idx="minor">
            <a:schemeClr val="lt1"/>
          </a:fontRef>
        </dgm:style>
      </dgm:prSet>
      <dgm:spPr>
        <a:noFill/>
      </dgm:spPr>
      <dgm:t>
        <a:bodyPr/>
        <a:lstStyle/>
        <a:p>
          <a:r>
            <a:rPr lang="el-GR" dirty="0">
              <a:solidFill>
                <a:schemeClr val="tx1"/>
              </a:solidFill>
              <a:latin typeface="Calibri"/>
              <a:ea typeface="Calibri"/>
              <a:cs typeface="Times New Roman"/>
            </a:rPr>
            <a:t>Κόστος, ποιότητα επικοινωνίας και προσαρμογή στη μεταβλητή πυκνότητα επικοινωνιακής κίνησης</a:t>
          </a:r>
          <a:endParaRPr lang="el-GR" dirty="0">
            <a:solidFill>
              <a:schemeClr val="tx1"/>
            </a:solidFill>
          </a:endParaRPr>
        </a:p>
      </dgm:t>
    </dgm:pt>
    <dgm:pt modelId="{252F81DA-25F5-4104-8557-A114E506AA78}" type="parTrans" cxnId="{EADE60A2-900F-4318-A927-512A66C92E79}">
      <dgm:prSet/>
      <dgm:spPr/>
      <dgm:t>
        <a:bodyPr/>
        <a:lstStyle/>
        <a:p>
          <a:endParaRPr lang="el-GR"/>
        </a:p>
      </dgm:t>
    </dgm:pt>
    <dgm:pt modelId="{02E3ABFF-FE60-43F7-B808-E4BC08DD12AC}" type="sibTrans" cxnId="{EADE60A2-900F-4318-A927-512A66C92E79}">
      <dgm:prSet/>
      <dgm:spPr/>
      <dgm:t>
        <a:bodyPr/>
        <a:lstStyle/>
        <a:p>
          <a:endParaRPr lang="el-GR"/>
        </a:p>
      </dgm:t>
    </dgm:pt>
    <dgm:pt modelId="{FD0BA214-BC3F-42B4-82E4-83E6B078107C}">
      <dgm:prSet custT="1">
        <dgm:style>
          <a:lnRef idx="1">
            <a:schemeClr val="accent1"/>
          </a:lnRef>
          <a:fillRef idx="3">
            <a:schemeClr val="accent1"/>
          </a:fillRef>
          <a:effectRef idx="2">
            <a:schemeClr val="accent1"/>
          </a:effectRef>
          <a:fontRef idx="minor">
            <a:schemeClr val="lt1"/>
          </a:fontRef>
        </dgm:style>
      </dgm:prSet>
      <dgm:spPr>
        <a:noFill/>
      </dgm:spPr>
      <dgm:t>
        <a:bodyPr/>
        <a:lstStyle/>
        <a:p>
          <a:r>
            <a:rPr lang="el-GR" sz="1400" dirty="0">
              <a:solidFill>
                <a:schemeClr val="tx1"/>
              </a:solidFill>
              <a:latin typeface="Calibri"/>
              <a:ea typeface="Calibri"/>
              <a:cs typeface="Times New Roman"/>
            </a:rPr>
            <a:t>Μεγάλη χωρητικότητα συνδρομητών</a:t>
          </a:r>
        </a:p>
      </dgm:t>
    </dgm:pt>
    <dgm:pt modelId="{04CD1B30-6D87-4CA9-BD5A-374C343492F3}" type="parTrans" cxnId="{2FFC4899-687D-4CBF-B464-2F50296AAF47}">
      <dgm:prSet/>
      <dgm:spPr/>
      <dgm:t>
        <a:bodyPr/>
        <a:lstStyle/>
        <a:p>
          <a:endParaRPr lang="el-GR"/>
        </a:p>
      </dgm:t>
    </dgm:pt>
    <dgm:pt modelId="{7736A0CA-1F1F-455C-A177-74F03B183C09}" type="sibTrans" cxnId="{2FFC4899-687D-4CBF-B464-2F50296AAF47}">
      <dgm:prSet/>
      <dgm:spPr/>
      <dgm:t>
        <a:bodyPr/>
        <a:lstStyle/>
        <a:p>
          <a:endParaRPr lang="el-GR"/>
        </a:p>
      </dgm:t>
    </dgm:pt>
    <dgm:pt modelId="{09A5E2CC-7198-42CA-A037-8351E1F119BD}" type="pres">
      <dgm:prSet presAssocID="{1E8C8D9D-5422-4163-849B-242AE2750CF1}" presName="linear" presStyleCnt="0">
        <dgm:presLayoutVars>
          <dgm:dir/>
          <dgm:resizeHandles val="exact"/>
        </dgm:presLayoutVars>
      </dgm:prSet>
      <dgm:spPr/>
    </dgm:pt>
    <dgm:pt modelId="{8785B034-1B30-4006-89F5-D7CC36899C5B}" type="pres">
      <dgm:prSet presAssocID="{8FFB3820-D3FD-488D-B5AD-8608E81D1654}" presName="comp" presStyleCnt="0"/>
      <dgm:spPr/>
    </dgm:pt>
    <dgm:pt modelId="{2E878FB3-A86C-40CA-951A-4605D8D57A2A}" type="pres">
      <dgm:prSet presAssocID="{8FFB3820-D3FD-488D-B5AD-8608E81D1654}" presName="box" presStyleLbl="node1" presStyleIdx="0" presStyleCnt="3"/>
      <dgm:spPr/>
    </dgm:pt>
    <dgm:pt modelId="{69B30895-0816-48DC-B88F-41A2415EC414}" type="pres">
      <dgm:prSet presAssocID="{8FFB3820-D3FD-488D-B5AD-8608E81D1654}" presName="img" presStyleLbl="fgImgPlace1" presStyleIdx="0" presStyleCnt="3" custScaleX="91419"/>
      <dgm:spPr>
        <a:blipFill rotWithShape="1">
          <a:blip xmlns:r="http://schemas.openxmlformats.org/officeDocument/2006/relationships" r:embed="rId1"/>
          <a:stretch>
            <a:fillRect/>
          </a:stretch>
        </a:blipFill>
      </dgm:spPr>
    </dgm:pt>
    <dgm:pt modelId="{26A69A7A-B5C9-4FFE-AA25-B67349103965}" type="pres">
      <dgm:prSet presAssocID="{8FFB3820-D3FD-488D-B5AD-8608E81D1654}" presName="text" presStyleLbl="node1" presStyleIdx="0" presStyleCnt="3">
        <dgm:presLayoutVars>
          <dgm:bulletEnabled val="1"/>
        </dgm:presLayoutVars>
      </dgm:prSet>
      <dgm:spPr/>
    </dgm:pt>
    <dgm:pt modelId="{8D8B3591-A104-4C53-962B-1F036AA40146}" type="pres">
      <dgm:prSet presAssocID="{24480950-8F99-41EF-A0A0-8FB7B8F8857C}" presName="spacer" presStyleCnt="0"/>
      <dgm:spPr/>
    </dgm:pt>
    <dgm:pt modelId="{46BF15FC-1AE8-4344-A802-94F18AB867B4}" type="pres">
      <dgm:prSet presAssocID="{78D2029B-96AA-4959-8F40-3D214386053E}" presName="comp" presStyleCnt="0"/>
      <dgm:spPr/>
    </dgm:pt>
    <dgm:pt modelId="{36F5A8F5-82C4-4438-97D0-73742EDC84FD}" type="pres">
      <dgm:prSet presAssocID="{78D2029B-96AA-4959-8F40-3D214386053E}" presName="box" presStyleLbl="node1" presStyleIdx="1" presStyleCnt="3"/>
      <dgm:spPr/>
    </dgm:pt>
    <dgm:pt modelId="{523F5A77-4A64-4A15-BE6D-84C827BCB861}" type="pres">
      <dgm:prSet presAssocID="{78D2029B-96AA-4959-8F40-3D214386053E}" presName="img" presStyleLbl="fgImgPlace1" presStyleIdx="1" presStyleCnt="3" custScaleX="91419"/>
      <dgm:spPr>
        <a:blipFill rotWithShape="1">
          <a:blip xmlns:r="http://schemas.openxmlformats.org/officeDocument/2006/relationships" r:embed="rId2"/>
          <a:stretch>
            <a:fillRect/>
          </a:stretch>
        </a:blipFill>
      </dgm:spPr>
    </dgm:pt>
    <dgm:pt modelId="{FCBCECEA-51C5-4AC1-83AF-F3DABE54DAA4}" type="pres">
      <dgm:prSet presAssocID="{78D2029B-96AA-4959-8F40-3D214386053E}" presName="text" presStyleLbl="node1" presStyleIdx="1" presStyleCnt="3">
        <dgm:presLayoutVars>
          <dgm:bulletEnabled val="1"/>
        </dgm:presLayoutVars>
      </dgm:prSet>
      <dgm:spPr/>
    </dgm:pt>
    <dgm:pt modelId="{BCFE8007-3AAE-461B-B338-E5A121F3EA81}" type="pres">
      <dgm:prSet presAssocID="{480D163E-68D5-4191-A4B7-D901BD141E32}" presName="spacer" presStyleCnt="0"/>
      <dgm:spPr/>
    </dgm:pt>
    <dgm:pt modelId="{44D22959-75D4-415D-9948-3D408F797092}" type="pres">
      <dgm:prSet presAssocID="{A58907A7-0FB2-4019-9961-B7E0BBCCA044}" presName="comp" presStyleCnt="0"/>
      <dgm:spPr/>
    </dgm:pt>
    <dgm:pt modelId="{2E638950-F25D-4E5A-85DE-91441A8D233C}" type="pres">
      <dgm:prSet presAssocID="{A58907A7-0FB2-4019-9961-B7E0BBCCA044}" presName="box" presStyleLbl="node1" presStyleIdx="2" presStyleCnt="3"/>
      <dgm:spPr/>
    </dgm:pt>
    <dgm:pt modelId="{3845D57C-7E35-4742-919A-B8484017C138}" type="pres">
      <dgm:prSet presAssocID="{A58907A7-0FB2-4019-9961-B7E0BBCCA044}" presName="img" presStyleLbl="fgImgPlace1" presStyleIdx="2" presStyleCnt="3" custScaleX="91419"/>
      <dgm:spPr>
        <a:blipFill rotWithShape="1">
          <a:blip xmlns:r="http://schemas.openxmlformats.org/officeDocument/2006/relationships" r:embed="rId3"/>
          <a:stretch>
            <a:fillRect/>
          </a:stretch>
        </a:blipFill>
      </dgm:spPr>
    </dgm:pt>
    <dgm:pt modelId="{ADB97AA7-A0D4-4B47-A6B5-69460E71CD41}" type="pres">
      <dgm:prSet presAssocID="{A58907A7-0FB2-4019-9961-B7E0BBCCA044}" presName="text" presStyleLbl="node1" presStyleIdx="2" presStyleCnt="3">
        <dgm:presLayoutVars>
          <dgm:bulletEnabled val="1"/>
        </dgm:presLayoutVars>
      </dgm:prSet>
      <dgm:spPr/>
    </dgm:pt>
  </dgm:ptLst>
  <dgm:cxnLst>
    <dgm:cxn modelId="{1CA61203-1FCA-486D-83B0-336B8CBDCC59}" srcId="{1E8C8D9D-5422-4163-849B-242AE2750CF1}" destId="{8FFB3820-D3FD-488D-B5AD-8608E81D1654}" srcOrd="0" destOrd="0" parTransId="{77107F24-DB56-476D-ABFB-B4CEA0CF68F0}" sibTransId="{24480950-8F99-41EF-A0A0-8FB7B8F8857C}"/>
    <dgm:cxn modelId="{D9240211-F5CB-47A8-91F2-6A7A236F1D7D}" srcId="{1E8C8D9D-5422-4163-849B-242AE2750CF1}" destId="{78D2029B-96AA-4959-8F40-3D214386053E}" srcOrd="1" destOrd="0" parTransId="{71F64E56-5163-47A5-891E-3580BE2C975D}" sibTransId="{480D163E-68D5-4191-A4B7-D901BD141E32}"/>
    <dgm:cxn modelId="{76253A29-AA7B-41B4-BAE4-42C0FE5FC2C1}" type="presOf" srcId="{621429BA-0622-44FF-A644-139DE525D527}" destId="{FCBCECEA-51C5-4AC1-83AF-F3DABE54DAA4}" srcOrd="1" destOrd="2" presId="urn:microsoft.com/office/officeart/2005/8/layout/vList4"/>
    <dgm:cxn modelId="{FD419F34-A351-491A-BB7A-65C11752F72C}" type="presOf" srcId="{78D2029B-96AA-4959-8F40-3D214386053E}" destId="{FCBCECEA-51C5-4AC1-83AF-F3DABE54DAA4}" srcOrd="1" destOrd="0" presId="urn:microsoft.com/office/officeart/2005/8/layout/vList4"/>
    <dgm:cxn modelId="{361A5150-2B29-48EC-B197-B8CF803FD1DF}" type="presOf" srcId="{FD0BA214-BC3F-42B4-82E4-83E6B078107C}" destId="{FCBCECEA-51C5-4AC1-83AF-F3DABE54DAA4}" srcOrd="1" destOrd="1" presId="urn:microsoft.com/office/officeart/2005/8/layout/vList4"/>
    <dgm:cxn modelId="{BC3CCB51-4667-4B32-A7C7-C272DD8E31E2}" type="presOf" srcId="{8FFB3820-D3FD-488D-B5AD-8608E81D1654}" destId="{26A69A7A-B5C9-4FFE-AA25-B67349103965}" srcOrd="1" destOrd="0" presId="urn:microsoft.com/office/officeart/2005/8/layout/vList4"/>
    <dgm:cxn modelId="{8718EA77-D7BE-46A9-9449-CF26337A7808}" type="presOf" srcId="{FD0BA214-BC3F-42B4-82E4-83E6B078107C}" destId="{36F5A8F5-82C4-4438-97D0-73742EDC84FD}" srcOrd="0" destOrd="1" presId="urn:microsoft.com/office/officeart/2005/8/layout/vList4"/>
    <dgm:cxn modelId="{62F03C89-E686-4C34-A170-20895061CFE5}" type="presOf" srcId="{8FFB3820-D3FD-488D-B5AD-8608E81D1654}" destId="{2E878FB3-A86C-40CA-951A-4605D8D57A2A}" srcOrd="0" destOrd="0" presId="urn:microsoft.com/office/officeart/2005/8/layout/vList4"/>
    <dgm:cxn modelId="{2FFC4899-687D-4CBF-B464-2F50296AAF47}" srcId="{78D2029B-96AA-4959-8F40-3D214386053E}" destId="{FD0BA214-BC3F-42B4-82E4-83E6B078107C}" srcOrd="0" destOrd="0" parTransId="{04CD1B30-6D87-4CA9-BD5A-374C343492F3}" sibTransId="{7736A0CA-1F1F-455C-A177-74F03B183C09}"/>
    <dgm:cxn modelId="{EADE60A2-900F-4318-A927-512A66C92E79}" srcId="{1E8C8D9D-5422-4163-849B-242AE2750CF1}" destId="{A58907A7-0FB2-4019-9961-B7E0BBCCA044}" srcOrd="2" destOrd="0" parTransId="{252F81DA-25F5-4104-8557-A114E506AA78}" sibTransId="{02E3ABFF-FE60-43F7-B808-E4BC08DD12AC}"/>
    <dgm:cxn modelId="{5AE2D7BD-D415-497A-9C1B-F2ED08D361E2}" type="presOf" srcId="{A58907A7-0FB2-4019-9961-B7E0BBCCA044}" destId="{2E638950-F25D-4E5A-85DE-91441A8D233C}" srcOrd="0" destOrd="0" presId="urn:microsoft.com/office/officeart/2005/8/layout/vList4"/>
    <dgm:cxn modelId="{4F0B80C2-635D-4F99-8BE6-C8607A81C3BC}" type="presOf" srcId="{1E8C8D9D-5422-4163-849B-242AE2750CF1}" destId="{09A5E2CC-7198-42CA-A037-8351E1F119BD}" srcOrd="0" destOrd="0" presId="urn:microsoft.com/office/officeart/2005/8/layout/vList4"/>
    <dgm:cxn modelId="{2D1EFCC9-22B2-4BDF-93F3-29B9E529E876}" type="presOf" srcId="{78D2029B-96AA-4959-8F40-3D214386053E}" destId="{36F5A8F5-82C4-4438-97D0-73742EDC84FD}" srcOrd="0" destOrd="0" presId="urn:microsoft.com/office/officeart/2005/8/layout/vList4"/>
    <dgm:cxn modelId="{B799D1CF-FFB6-462F-864A-355ECB626419}" srcId="{78D2029B-96AA-4959-8F40-3D214386053E}" destId="{621429BA-0622-44FF-A644-139DE525D527}" srcOrd="1" destOrd="0" parTransId="{A0B3AEBF-60D4-4F73-AFA5-0C33FB05CFCA}" sibTransId="{3B3EA9E3-EACE-4906-BFCD-FFA4C7D78516}"/>
    <dgm:cxn modelId="{057F11D0-8AC5-40D0-A5A4-63DC80C6923A}" type="presOf" srcId="{621429BA-0622-44FF-A644-139DE525D527}" destId="{36F5A8F5-82C4-4438-97D0-73742EDC84FD}" srcOrd="0" destOrd="2" presId="urn:microsoft.com/office/officeart/2005/8/layout/vList4"/>
    <dgm:cxn modelId="{0ECD83D2-0FD5-4D64-859D-8F418722798B}" type="presOf" srcId="{A58907A7-0FB2-4019-9961-B7E0BBCCA044}" destId="{ADB97AA7-A0D4-4B47-A6B5-69460E71CD41}" srcOrd="1" destOrd="0" presId="urn:microsoft.com/office/officeart/2005/8/layout/vList4"/>
    <dgm:cxn modelId="{9DBA00E1-8F75-41D9-9A61-F348D2747016}" type="presParOf" srcId="{09A5E2CC-7198-42CA-A037-8351E1F119BD}" destId="{8785B034-1B30-4006-89F5-D7CC36899C5B}" srcOrd="0" destOrd="0" presId="urn:microsoft.com/office/officeart/2005/8/layout/vList4"/>
    <dgm:cxn modelId="{68BB29A1-8373-4A9F-A284-BCAD744A9A79}" type="presParOf" srcId="{8785B034-1B30-4006-89F5-D7CC36899C5B}" destId="{2E878FB3-A86C-40CA-951A-4605D8D57A2A}" srcOrd="0" destOrd="0" presId="urn:microsoft.com/office/officeart/2005/8/layout/vList4"/>
    <dgm:cxn modelId="{F8EE84F4-8BC8-4EEC-9987-6337708FC76F}" type="presParOf" srcId="{8785B034-1B30-4006-89F5-D7CC36899C5B}" destId="{69B30895-0816-48DC-B88F-41A2415EC414}" srcOrd="1" destOrd="0" presId="urn:microsoft.com/office/officeart/2005/8/layout/vList4"/>
    <dgm:cxn modelId="{FCBE827B-91F4-412E-ACA8-849E3348F6C9}" type="presParOf" srcId="{8785B034-1B30-4006-89F5-D7CC36899C5B}" destId="{26A69A7A-B5C9-4FFE-AA25-B67349103965}" srcOrd="2" destOrd="0" presId="urn:microsoft.com/office/officeart/2005/8/layout/vList4"/>
    <dgm:cxn modelId="{D23AF318-60A9-47AF-8125-929315BD4111}" type="presParOf" srcId="{09A5E2CC-7198-42CA-A037-8351E1F119BD}" destId="{8D8B3591-A104-4C53-962B-1F036AA40146}" srcOrd="1" destOrd="0" presId="urn:microsoft.com/office/officeart/2005/8/layout/vList4"/>
    <dgm:cxn modelId="{94B8763E-8EE1-44DD-89F1-9966BD8B4DEB}" type="presParOf" srcId="{09A5E2CC-7198-42CA-A037-8351E1F119BD}" destId="{46BF15FC-1AE8-4344-A802-94F18AB867B4}" srcOrd="2" destOrd="0" presId="urn:microsoft.com/office/officeart/2005/8/layout/vList4"/>
    <dgm:cxn modelId="{CD9A7B4A-1737-421C-99FA-2FB7168793DA}" type="presParOf" srcId="{46BF15FC-1AE8-4344-A802-94F18AB867B4}" destId="{36F5A8F5-82C4-4438-97D0-73742EDC84FD}" srcOrd="0" destOrd="0" presId="urn:microsoft.com/office/officeart/2005/8/layout/vList4"/>
    <dgm:cxn modelId="{85A2BFF3-A543-42A9-8851-D9A5A565379A}" type="presParOf" srcId="{46BF15FC-1AE8-4344-A802-94F18AB867B4}" destId="{523F5A77-4A64-4A15-BE6D-84C827BCB861}" srcOrd="1" destOrd="0" presId="urn:microsoft.com/office/officeart/2005/8/layout/vList4"/>
    <dgm:cxn modelId="{1186F02F-380D-4D7E-ADB3-8FE207796B63}" type="presParOf" srcId="{46BF15FC-1AE8-4344-A802-94F18AB867B4}" destId="{FCBCECEA-51C5-4AC1-83AF-F3DABE54DAA4}" srcOrd="2" destOrd="0" presId="urn:microsoft.com/office/officeart/2005/8/layout/vList4"/>
    <dgm:cxn modelId="{F70AC473-1A3F-43BA-B2E2-251EAC46B646}" type="presParOf" srcId="{09A5E2CC-7198-42CA-A037-8351E1F119BD}" destId="{BCFE8007-3AAE-461B-B338-E5A121F3EA81}" srcOrd="3" destOrd="0" presId="urn:microsoft.com/office/officeart/2005/8/layout/vList4"/>
    <dgm:cxn modelId="{874167B9-2F04-4840-B6AA-C3993F18958E}" type="presParOf" srcId="{09A5E2CC-7198-42CA-A037-8351E1F119BD}" destId="{44D22959-75D4-415D-9948-3D408F797092}" srcOrd="4" destOrd="0" presId="urn:microsoft.com/office/officeart/2005/8/layout/vList4"/>
    <dgm:cxn modelId="{8C7FC597-9B05-4DC9-A20D-8EC8209D896D}" type="presParOf" srcId="{44D22959-75D4-415D-9948-3D408F797092}" destId="{2E638950-F25D-4E5A-85DE-91441A8D233C}" srcOrd="0" destOrd="0" presId="urn:microsoft.com/office/officeart/2005/8/layout/vList4"/>
    <dgm:cxn modelId="{B66D7A87-9A89-4989-91C1-416AFCF67653}" type="presParOf" srcId="{44D22959-75D4-415D-9948-3D408F797092}" destId="{3845D57C-7E35-4742-919A-B8484017C138}" srcOrd="1" destOrd="0" presId="urn:microsoft.com/office/officeart/2005/8/layout/vList4"/>
    <dgm:cxn modelId="{37A4A306-F07C-4551-9B2F-2400D5B4C5EB}" type="presParOf" srcId="{44D22959-75D4-415D-9948-3D408F797092}" destId="{ADB97AA7-A0D4-4B47-A6B5-69460E71CD4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1EF79A-2FF5-49EB-92AE-5406277AA003}" type="doc">
      <dgm:prSet loTypeId="urn:microsoft.com/office/officeart/2005/8/layout/default" loCatId="list" qsTypeId="urn:microsoft.com/office/officeart/2005/8/quickstyle/simple1" qsCatId="simple" csTypeId="urn:microsoft.com/office/officeart/2005/8/colors/accent1_2" csCatId="accent1" phldr="1"/>
      <dgm:spPr/>
    </dgm:pt>
    <dgm:pt modelId="{B574BED3-4698-45D1-94B5-4642B9BAFB50}">
      <dgm:prSet phldrT="[Κείμενο]" custT="1"/>
      <dgm:spPr>
        <a:noFill/>
      </dgm:spPr>
      <dgm:t>
        <a:bodyPr/>
        <a:lstStyle/>
        <a:p>
          <a:r>
            <a:rPr lang="el-GR" sz="1400" b="1" dirty="0">
              <a:solidFill>
                <a:schemeClr val="tx1"/>
              </a:solidFill>
              <a:latin typeface="Calibri"/>
              <a:ea typeface="Calibri"/>
              <a:cs typeface="Times New Roman"/>
            </a:rPr>
            <a:t>ελαχιστοποίηση της </a:t>
          </a:r>
          <a:r>
            <a:rPr lang="el-GR" sz="1400" b="1" dirty="0" err="1">
              <a:solidFill>
                <a:schemeClr val="tx1"/>
              </a:solidFill>
              <a:latin typeface="Calibri"/>
              <a:ea typeface="Calibri"/>
              <a:cs typeface="Times New Roman"/>
            </a:rPr>
            <a:t>συγκαναλικής</a:t>
          </a:r>
          <a:r>
            <a:rPr lang="el-GR" sz="1400" b="1" dirty="0">
              <a:solidFill>
                <a:schemeClr val="tx1"/>
              </a:solidFill>
              <a:latin typeface="Calibri"/>
              <a:ea typeface="Calibri"/>
              <a:cs typeface="Times New Roman"/>
            </a:rPr>
            <a:t> παρεμβολής (</a:t>
          </a:r>
          <a:r>
            <a:rPr lang="en-US" sz="1400" b="1" dirty="0">
              <a:solidFill>
                <a:schemeClr val="tx1"/>
              </a:solidFill>
              <a:latin typeface="Calibri"/>
              <a:ea typeface="Calibri"/>
              <a:cs typeface="Times New Roman"/>
            </a:rPr>
            <a:t>co</a:t>
          </a:r>
          <a:r>
            <a:rPr lang="el-GR" sz="1400" b="1" dirty="0">
              <a:solidFill>
                <a:schemeClr val="tx1"/>
              </a:solidFill>
              <a:latin typeface="Calibri"/>
              <a:ea typeface="Calibri"/>
              <a:cs typeface="Times New Roman"/>
            </a:rPr>
            <a:t>-</a:t>
          </a:r>
          <a:r>
            <a:rPr lang="en-US" sz="1400" b="1" dirty="0">
              <a:solidFill>
                <a:schemeClr val="tx1"/>
              </a:solidFill>
              <a:latin typeface="Calibri"/>
              <a:ea typeface="Calibri"/>
              <a:cs typeface="Times New Roman"/>
            </a:rPr>
            <a:t>channel interference</a:t>
          </a:r>
          <a:r>
            <a:rPr lang="el-GR" sz="1400" b="1" dirty="0">
              <a:solidFill>
                <a:schemeClr val="tx1"/>
              </a:solidFill>
              <a:latin typeface="Calibri"/>
              <a:ea typeface="Calibri"/>
              <a:cs typeface="Times New Roman"/>
            </a:rPr>
            <a:t>)</a:t>
          </a:r>
          <a:endParaRPr lang="el-GR" sz="1400" b="1" dirty="0">
            <a:solidFill>
              <a:schemeClr val="tx1"/>
            </a:solidFill>
          </a:endParaRPr>
        </a:p>
      </dgm:t>
    </dgm:pt>
    <dgm:pt modelId="{C606A087-92FE-482B-8D55-17F2DF176BEA}" type="parTrans" cxnId="{FFC2075D-3B63-42A7-BD07-D50ADCB15301}">
      <dgm:prSet/>
      <dgm:spPr/>
      <dgm:t>
        <a:bodyPr/>
        <a:lstStyle/>
        <a:p>
          <a:endParaRPr lang="el-GR"/>
        </a:p>
      </dgm:t>
    </dgm:pt>
    <dgm:pt modelId="{3A5CAF94-5A6C-47FA-9440-420AD8F035F1}" type="sibTrans" cxnId="{FFC2075D-3B63-42A7-BD07-D50ADCB15301}">
      <dgm:prSet/>
      <dgm:spPr/>
      <dgm:t>
        <a:bodyPr/>
        <a:lstStyle/>
        <a:p>
          <a:endParaRPr lang="el-GR"/>
        </a:p>
      </dgm:t>
    </dgm:pt>
    <dgm:pt modelId="{CFE07B82-187E-4679-A608-638928932DE4}">
      <dgm:prSet custT="1"/>
      <dgm:spPr>
        <a:noFill/>
      </dgm:spPr>
      <dgm:t>
        <a:bodyPr/>
        <a:lstStyle/>
        <a:p>
          <a:r>
            <a:rPr lang="el-GR" sz="1400" b="1" dirty="0">
              <a:solidFill>
                <a:schemeClr val="tx1"/>
              </a:solidFill>
              <a:latin typeface="Calibri"/>
              <a:ea typeface="Calibri"/>
              <a:cs typeface="Times New Roman"/>
            </a:rPr>
            <a:t>αύξηση του λόγου του σήματος προς τον θόρυβο οπότε και την αύξηση της ταχύτητας μετάδοσης δεδομένων.</a:t>
          </a:r>
        </a:p>
      </dgm:t>
    </dgm:pt>
    <dgm:pt modelId="{D427FD5B-06EB-4DB6-81A8-5D8256D022EC}" type="parTrans" cxnId="{638D0544-426B-412B-BFC5-98D600478BCB}">
      <dgm:prSet/>
      <dgm:spPr/>
      <dgm:t>
        <a:bodyPr/>
        <a:lstStyle/>
        <a:p>
          <a:endParaRPr lang="el-GR"/>
        </a:p>
      </dgm:t>
    </dgm:pt>
    <dgm:pt modelId="{D6A8C0FF-4DDA-4755-90D9-E10220DE7998}" type="sibTrans" cxnId="{638D0544-426B-412B-BFC5-98D600478BCB}">
      <dgm:prSet/>
      <dgm:spPr/>
      <dgm:t>
        <a:bodyPr/>
        <a:lstStyle/>
        <a:p>
          <a:endParaRPr lang="el-GR"/>
        </a:p>
      </dgm:t>
    </dgm:pt>
    <dgm:pt modelId="{29F36724-C86B-4CD6-A976-8F0CCCF481B6}">
      <dgm:prSet custT="1"/>
      <dgm:spPr>
        <a:noFill/>
      </dgm:spPr>
      <dgm:t>
        <a:bodyPr/>
        <a:lstStyle/>
        <a:p>
          <a:r>
            <a:rPr lang="el-GR" sz="1400" b="1" dirty="0">
              <a:solidFill>
                <a:schemeClr val="tx1"/>
              </a:solidFill>
              <a:latin typeface="Calibri"/>
              <a:ea typeface="Calibri"/>
              <a:cs typeface="Times New Roman"/>
            </a:rPr>
            <a:t>αύξηση της χωρητικότητας </a:t>
          </a:r>
          <a:br>
            <a:rPr lang="el-GR" sz="1400" b="1" dirty="0">
              <a:solidFill>
                <a:schemeClr val="tx1"/>
              </a:solidFill>
              <a:latin typeface="Calibri"/>
              <a:ea typeface="Calibri"/>
              <a:cs typeface="Times New Roman"/>
            </a:rPr>
          </a:br>
          <a:r>
            <a:rPr lang="el-GR" sz="1400" b="1" dirty="0">
              <a:solidFill>
                <a:schemeClr val="tx1"/>
              </a:solidFill>
              <a:latin typeface="Calibri"/>
              <a:ea typeface="Calibri"/>
              <a:cs typeface="Times New Roman"/>
            </a:rPr>
            <a:t>του δικτύου</a:t>
          </a:r>
          <a:endParaRPr lang="el-GR" sz="1400" b="1" dirty="0">
            <a:solidFill>
              <a:schemeClr val="tx1"/>
            </a:solidFill>
          </a:endParaRPr>
        </a:p>
      </dgm:t>
    </dgm:pt>
    <dgm:pt modelId="{DAB90237-057D-4A9E-B1C6-CAC6F9D4C2C1}" type="parTrans" cxnId="{D45A05A9-AF3A-4C86-80D6-19547CC36FE2}">
      <dgm:prSet/>
      <dgm:spPr/>
      <dgm:t>
        <a:bodyPr/>
        <a:lstStyle/>
        <a:p>
          <a:endParaRPr lang="el-GR"/>
        </a:p>
      </dgm:t>
    </dgm:pt>
    <dgm:pt modelId="{1456550F-ED1C-4DFA-90DB-47575CB4D0CC}" type="sibTrans" cxnId="{D45A05A9-AF3A-4C86-80D6-19547CC36FE2}">
      <dgm:prSet/>
      <dgm:spPr/>
      <dgm:t>
        <a:bodyPr/>
        <a:lstStyle/>
        <a:p>
          <a:endParaRPr lang="el-GR"/>
        </a:p>
      </dgm:t>
    </dgm:pt>
    <dgm:pt modelId="{A3AD0D9E-C7A4-4C9E-9F83-D26FE3280922}" type="pres">
      <dgm:prSet presAssocID="{EF1EF79A-2FF5-49EB-92AE-5406277AA003}" presName="diagram" presStyleCnt="0">
        <dgm:presLayoutVars>
          <dgm:dir/>
          <dgm:resizeHandles val="exact"/>
        </dgm:presLayoutVars>
      </dgm:prSet>
      <dgm:spPr/>
    </dgm:pt>
    <dgm:pt modelId="{CCC6A55B-6396-4105-8494-95F433B616CE}" type="pres">
      <dgm:prSet presAssocID="{B574BED3-4698-45D1-94B5-4642B9BAFB50}" presName="node" presStyleLbl="node1" presStyleIdx="0" presStyleCnt="3" custLinFactNeighborY="-7506">
        <dgm:presLayoutVars>
          <dgm:bulletEnabled val="1"/>
        </dgm:presLayoutVars>
      </dgm:prSet>
      <dgm:spPr/>
    </dgm:pt>
    <dgm:pt modelId="{6B77130C-E940-464F-AA3F-CDC578A6FBD1}" type="pres">
      <dgm:prSet presAssocID="{3A5CAF94-5A6C-47FA-9440-420AD8F035F1}" presName="sibTrans" presStyleCnt="0"/>
      <dgm:spPr/>
    </dgm:pt>
    <dgm:pt modelId="{FB3FFEB5-7398-45C4-B0E0-BBB0C87D20E3}" type="pres">
      <dgm:prSet presAssocID="{CFE07B82-187E-4679-A608-638928932DE4}" presName="node" presStyleLbl="node1" presStyleIdx="1" presStyleCnt="3" custLinFactNeighborY="-7506">
        <dgm:presLayoutVars>
          <dgm:bulletEnabled val="1"/>
        </dgm:presLayoutVars>
      </dgm:prSet>
      <dgm:spPr/>
    </dgm:pt>
    <dgm:pt modelId="{B9260BF4-26E6-48D3-B934-E3B713479553}" type="pres">
      <dgm:prSet presAssocID="{D6A8C0FF-4DDA-4755-90D9-E10220DE7998}" presName="sibTrans" presStyleCnt="0"/>
      <dgm:spPr/>
    </dgm:pt>
    <dgm:pt modelId="{B6400BDC-A375-4CD8-BDED-FD0516CCB92E}" type="pres">
      <dgm:prSet presAssocID="{29F36724-C86B-4CD6-A976-8F0CCCF481B6}" presName="node" presStyleLbl="node1" presStyleIdx="2" presStyleCnt="3" custScaleY="81767" custLinFactNeighborX="-495" custLinFactNeighborY="-11637">
        <dgm:presLayoutVars>
          <dgm:bulletEnabled val="1"/>
        </dgm:presLayoutVars>
      </dgm:prSet>
      <dgm:spPr/>
    </dgm:pt>
  </dgm:ptLst>
  <dgm:cxnLst>
    <dgm:cxn modelId="{BCD9840E-6C5D-44FC-8AFC-91C314DBE611}" type="presOf" srcId="{B574BED3-4698-45D1-94B5-4642B9BAFB50}" destId="{CCC6A55B-6396-4105-8494-95F433B616CE}" srcOrd="0" destOrd="0" presId="urn:microsoft.com/office/officeart/2005/8/layout/default"/>
    <dgm:cxn modelId="{FFC2075D-3B63-42A7-BD07-D50ADCB15301}" srcId="{EF1EF79A-2FF5-49EB-92AE-5406277AA003}" destId="{B574BED3-4698-45D1-94B5-4642B9BAFB50}" srcOrd="0" destOrd="0" parTransId="{C606A087-92FE-482B-8D55-17F2DF176BEA}" sibTransId="{3A5CAF94-5A6C-47FA-9440-420AD8F035F1}"/>
    <dgm:cxn modelId="{638D0544-426B-412B-BFC5-98D600478BCB}" srcId="{EF1EF79A-2FF5-49EB-92AE-5406277AA003}" destId="{CFE07B82-187E-4679-A608-638928932DE4}" srcOrd="1" destOrd="0" parTransId="{D427FD5B-06EB-4DB6-81A8-5D8256D022EC}" sibTransId="{D6A8C0FF-4DDA-4755-90D9-E10220DE7998}"/>
    <dgm:cxn modelId="{E5B7EE80-F409-4198-9817-128AB3C6A3CA}" type="presOf" srcId="{29F36724-C86B-4CD6-A976-8F0CCCF481B6}" destId="{B6400BDC-A375-4CD8-BDED-FD0516CCB92E}" srcOrd="0" destOrd="0" presId="urn:microsoft.com/office/officeart/2005/8/layout/default"/>
    <dgm:cxn modelId="{2C5A3381-045D-4657-932C-94A78546F0CC}" type="presOf" srcId="{CFE07B82-187E-4679-A608-638928932DE4}" destId="{FB3FFEB5-7398-45C4-B0E0-BBB0C87D20E3}" srcOrd="0" destOrd="0" presId="urn:microsoft.com/office/officeart/2005/8/layout/default"/>
    <dgm:cxn modelId="{78F57E92-1195-4DD5-9DA8-17FDF2E45F4D}" type="presOf" srcId="{EF1EF79A-2FF5-49EB-92AE-5406277AA003}" destId="{A3AD0D9E-C7A4-4C9E-9F83-D26FE3280922}" srcOrd="0" destOrd="0" presId="urn:microsoft.com/office/officeart/2005/8/layout/default"/>
    <dgm:cxn modelId="{D45A05A9-AF3A-4C86-80D6-19547CC36FE2}" srcId="{EF1EF79A-2FF5-49EB-92AE-5406277AA003}" destId="{29F36724-C86B-4CD6-A976-8F0CCCF481B6}" srcOrd="2" destOrd="0" parTransId="{DAB90237-057D-4A9E-B1C6-CAC6F9D4C2C1}" sibTransId="{1456550F-ED1C-4DFA-90DB-47575CB4D0CC}"/>
    <dgm:cxn modelId="{9E649115-F17D-48AB-A82D-8AB5ACFF0304}" type="presParOf" srcId="{A3AD0D9E-C7A4-4C9E-9F83-D26FE3280922}" destId="{CCC6A55B-6396-4105-8494-95F433B616CE}" srcOrd="0" destOrd="0" presId="urn:microsoft.com/office/officeart/2005/8/layout/default"/>
    <dgm:cxn modelId="{3DEC17D6-688C-493F-9BE7-37F5DF657036}" type="presParOf" srcId="{A3AD0D9E-C7A4-4C9E-9F83-D26FE3280922}" destId="{6B77130C-E940-464F-AA3F-CDC578A6FBD1}" srcOrd="1" destOrd="0" presId="urn:microsoft.com/office/officeart/2005/8/layout/default"/>
    <dgm:cxn modelId="{C770A9BE-7CD9-4533-9D2E-F16E28487D2B}" type="presParOf" srcId="{A3AD0D9E-C7A4-4C9E-9F83-D26FE3280922}" destId="{FB3FFEB5-7398-45C4-B0E0-BBB0C87D20E3}" srcOrd="2" destOrd="0" presId="urn:microsoft.com/office/officeart/2005/8/layout/default"/>
    <dgm:cxn modelId="{F094EE1F-D38F-46D4-AF8B-21C056018237}" type="presParOf" srcId="{A3AD0D9E-C7A4-4C9E-9F83-D26FE3280922}" destId="{B9260BF4-26E6-48D3-B934-E3B713479553}" srcOrd="3" destOrd="0" presId="urn:microsoft.com/office/officeart/2005/8/layout/default"/>
    <dgm:cxn modelId="{F4BBBDF3-E34A-473E-A710-6E8EF4377F1A}" type="presParOf" srcId="{A3AD0D9E-C7A4-4C9E-9F83-D26FE3280922}" destId="{B6400BDC-A375-4CD8-BDED-FD0516CCB92E}"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8C8D9D-5422-4163-849B-242AE2750CF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FFB3820-D3FD-488D-B5AD-8608E81D1654}">
      <dgm:prSet phldrT="[Κείμενο]">
        <dgm:style>
          <a:lnRef idx="1">
            <a:schemeClr val="accent1"/>
          </a:lnRef>
          <a:fillRef idx="3">
            <a:schemeClr val="accent1"/>
          </a:fillRef>
          <a:effectRef idx="2">
            <a:schemeClr val="accent1"/>
          </a:effectRef>
          <a:fontRef idx="minor">
            <a:schemeClr val="lt1"/>
          </a:fontRef>
        </dgm:style>
      </dgm:prSet>
      <dgm:spPr>
        <a:noFill/>
      </dgm:spPr>
      <dgm:t>
        <a:bodyPr/>
        <a:lstStyle/>
        <a:p>
          <a:r>
            <a:rPr lang="el-GR" dirty="0">
              <a:solidFill>
                <a:schemeClr val="tx1"/>
              </a:solidFill>
              <a:latin typeface="Calibri"/>
              <a:ea typeface="Calibri"/>
              <a:cs typeface="Times New Roman"/>
            </a:rPr>
            <a:t>Ο σχεδιασμός κυτταρικού δικτύου κινητής τηλεφωνίας (</a:t>
          </a:r>
          <a:r>
            <a:rPr lang="en-US" dirty="0">
              <a:solidFill>
                <a:schemeClr val="tx1"/>
              </a:solidFill>
              <a:latin typeface="Calibri"/>
              <a:ea typeface="Calibri"/>
              <a:cs typeface="Times New Roman"/>
            </a:rPr>
            <a:t>cell planning</a:t>
          </a:r>
          <a:r>
            <a:rPr lang="el-GR" dirty="0">
              <a:solidFill>
                <a:schemeClr val="tx1"/>
              </a:solidFill>
              <a:latin typeface="Calibri"/>
              <a:ea typeface="Calibri"/>
              <a:cs typeface="Times New Roman"/>
            </a:rPr>
            <a:t>) έχει να κάνει με το σύνολο των ενεργειών εκείνων που σχετίζονται με τις αποφάσεις για την επιλογή των τοποθεσιών εγκατάστασης του </a:t>
          </a:r>
          <a:r>
            <a:rPr lang="el-GR" dirty="0" err="1">
              <a:solidFill>
                <a:schemeClr val="tx1"/>
              </a:solidFill>
              <a:latin typeface="Calibri"/>
              <a:ea typeface="Calibri"/>
              <a:cs typeface="Times New Roman"/>
            </a:rPr>
            <a:t>ραδιοεξοπλισμού</a:t>
          </a:r>
          <a:r>
            <a:rPr lang="el-GR" dirty="0">
              <a:solidFill>
                <a:schemeClr val="tx1"/>
              </a:solidFill>
              <a:latin typeface="Calibri"/>
              <a:ea typeface="Calibri"/>
              <a:cs typeface="Times New Roman"/>
            </a:rPr>
            <a:t>, με το τι εξοπλισμός θα χρησιμοποιηθεί για την υλοποίηση του δικτύου και από τι θα αποτελείται αυτός ο εξοπλισμός.</a:t>
          </a:r>
          <a:endParaRPr lang="el-GR" dirty="0">
            <a:solidFill>
              <a:schemeClr val="tx1"/>
            </a:solidFill>
          </a:endParaRPr>
        </a:p>
      </dgm:t>
    </dgm:pt>
    <dgm:pt modelId="{77107F24-DB56-476D-ABFB-B4CEA0CF68F0}" type="parTrans" cxnId="{1CA61203-1FCA-486D-83B0-336B8CBDCC59}">
      <dgm:prSet/>
      <dgm:spPr/>
      <dgm:t>
        <a:bodyPr/>
        <a:lstStyle/>
        <a:p>
          <a:endParaRPr lang="el-GR"/>
        </a:p>
      </dgm:t>
    </dgm:pt>
    <dgm:pt modelId="{24480950-8F99-41EF-A0A0-8FB7B8F8857C}" type="sibTrans" cxnId="{1CA61203-1FCA-486D-83B0-336B8CBDCC59}">
      <dgm:prSet/>
      <dgm:spPr/>
      <dgm:t>
        <a:bodyPr/>
        <a:lstStyle/>
        <a:p>
          <a:endParaRPr lang="el-GR"/>
        </a:p>
      </dgm:t>
    </dgm:pt>
    <dgm:pt modelId="{78D2029B-96AA-4959-8F40-3D214386053E}">
      <dgm:prSet>
        <dgm:style>
          <a:lnRef idx="1">
            <a:schemeClr val="accent1"/>
          </a:lnRef>
          <a:fillRef idx="3">
            <a:schemeClr val="accent1"/>
          </a:fillRef>
          <a:effectRef idx="2">
            <a:schemeClr val="accent1"/>
          </a:effectRef>
          <a:fontRef idx="minor">
            <a:schemeClr val="lt1"/>
          </a:fontRef>
        </dgm:style>
      </dgm:prSet>
      <dgm:spPr>
        <a:noFill/>
      </dgm:spPr>
      <dgm:t>
        <a:bodyPr/>
        <a:lstStyle/>
        <a:p>
          <a:r>
            <a:rPr lang="el-GR" sz="1600" dirty="0">
              <a:solidFill>
                <a:schemeClr val="tx1"/>
              </a:solidFill>
              <a:latin typeface="Calibri"/>
              <a:ea typeface="Calibri"/>
              <a:cs typeface="Times New Roman"/>
            </a:rPr>
            <a:t>Για την επαρκή κάλυψη μιας περιοχής χωρίς παρεμβολές χρειάζεται σωστή σχεδίαση του κυτταρικού δικτύου. Οι προϋποθέσεις για να έχουμε επιτυχημένη λειτουργία ενός κυτταρικού δικτύου είναι:</a:t>
          </a:r>
        </a:p>
      </dgm:t>
    </dgm:pt>
    <dgm:pt modelId="{71F64E56-5163-47A5-891E-3580BE2C975D}" type="parTrans" cxnId="{D9240211-F5CB-47A8-91F2-6A7A236F1D7D}">
      <dgm:prSet/>
      <dgm:spPr/>
      <dgm:t>
        <a:bodyPr/>
        <a:lstStyle/>
        <a:p>
          <a:endParaRPr lang="el-GR"/>
        </a:p>
      </dgm:t>
    </dgm:pt>
    <dgm:pt modelId="{480D163E-68D5-4191-A4B7-D901BD141E32}" type="sibTrans" cxnId="{D9240211-F5CB-47A8-91F2-6A7A236F1D7D}">
      <dgm:prSet/>
      <dgm:spPr/>
      <dgm:t>
        <a:bodyPr/>
        <a:lstStyle/>
        <a:p>
          <a:endParaRPr lang="el-GR"/>
        </a:p>
      </dgm:t>
    </dgm:pt>
    <dgm:pt modelId="{621429BA-0622-44FF-A644-139DE525D527}">
      <dgm:prSet custT="1">
        <dgm:style>
          <a:lnRef idx="1">
            <a:schemeClr val="accent1"/>
          </a:lnRef>
          <a:fillRef idx="3">
            <a:schemeClr val="accent1"/>
          </a:fillRef>
          <a:effectRef idx="2">
            <a:schemeClr val="accent1"/>
          </a:effectRef>
          <a:fontRef idx="minor">
            <a:schemeClr val="lt1"/>
          </a:fontRef>
        </dgm:style>
      </dgm:prSet>
      <dgm:spPr>
        <a:noFill/>
      </dgm:spPr>
      <dgm:t>
        <a:bodyPr/>
        <a:lstStyle/>
        <a:p>
          <a:r>
            <a:rPr lang="el-GR" sz="1400" dirty="0">
              <a:solidFill>
                <a:schemeClr val="tx1"/>
              </a:solidFill>
              <a:latin typeface="Calibri"/>
              <a:ea typeface="Calibri"/>
              <a:cs typeface="Times New Roman"/>
            </a:rPr>
            <a:t>Συμβατότητα.</a:t>
          </a:r>
          <a:r>
            <a:rPr lang="en-US" sz="1400" dirty="0">
              <a:solidFill>
                <a:schemeClr val="tx1"/>
              </a:solidFill>
              <a:latin typeface="Calibri"/>
              <a:ea typeface="Calibri"/>
              <a:cs typeface="Times New Roman"/>
            </a:rPr>
            <a:t> </a:t>
          </a:r>
          <a:r>
            <a:rPr lang="el-GR" sz="1400" dirty="0">
              <a:solidFill>
                <a:schemeClr val="tx1"/>
              </a:solidFill>
              <a:latin typeface="Calibri"/>
              <a:ea typeface="Calibri"/>
              <a:cs typeface="Times New Roman"/>
            </a:rPr>
            <a:t>Το δίκτυο πρέπει να απαρτίζεται από μέρη τα οποία να είναι συμβατά σε </a:t>
          </a:r>
          <a:r>
            <a:rPr lang="en-US" sz="1400" dirty="0">
              <a:solidFill>
                <a:schemeClr val="tx1"/>
              </a:solidFill>
              <a:latin typeface="Calibri"/>
              <a:ea typeface="Calibri"/>
              <a:cs typeface="Times New Roman"/>
            </a:rPr>
            <a:t>hardware</a:t>
          </a:r>
          <a:r>
            <a:rPr lang="el-GR" sz="1400" dirty="0">
              <a:solidFill>
                <a:schemeClr val="tx1"/>
              </a:solidFill>
              <a:latin typeface="Calibri"/>
              <a:ea typeface="Calibri"/>
              <a:cs typeface="Times New Roman"/>
            </a:rPr>
            <a:t> και </a:t>
          </a:r>
          <a:r>
            <a:rPr lang="en-US" sz="1400" dirty="0">
              <a:solidFill>
                <a:schemeClr val="tx1"/>
              </a:solidFill>
              <a:latin typeface="Calibri"/>
              <a:ea typeface="Calibri"/>
              <a:cs typeface="Times New Roman"/>
            </a:rPr>
            <a:t>software</a:t>
          </a:r>
          <a:r>
            <a:rPr lang="el-GR" sz="1400" dirty="0">
              <a:solidFill>
                <a:schemeClr val="tx1"/>
              </a:solidFill>
              <a:latin typeface="Calibri"/>
              <a:ea typeface="Calibri"/>
              <a:cs typeface="Times New Roman"/>
            </a:rPr>
            <a:t> τόσο σε εθνικό όσο και σε διεθνές επίπεδο.</a:t>
          </a:r>
        </a:p>
      </dgm:t>
    </dgm:pt>
    <dgm:pt modelId="{A0B3AEBF-60D4-4F73-AFA5-0C33FB05CFCA}" type="parTrans" cxnId="{B799D1CF-FFB6-462F-864A-355ECB626419}">
      <dgm:prSet/>
      <dgm:spPr/>
      <dgm:t>
        <a:bodyPr/>
        <a:lstStyle/>
        <a:p>
          <a:endParaRPr lang="el-GR"/>
        </a:p>
      </dgm:t>
    </dgm:pt>
    <dgm:pt modelId="{3B3EA9E3-EACE-4906-BFCD-FFA4C7D78516}" type="sibTrans" cxnId="{B799D1CF-FFB6-462F-864A-355ECB626419}">
      <dgm:prSet/>
      <dgm:spPr/>
      <dgm:t>
        <a:bodyPr/>
        <a:lstStyle/>
        <a:p>
          <a:endParaRPr lang="el-GR"/>
        </a:p>
      </dgm:t>
    </dgm:pt>
    <dgm:pt modelId="{A58907A7-0FB2-4019-9961-B7E0BBCCA044}">
      <dgm:prSet>
        <dgm:style>
          <a:lnRef idx="1">
            <a:schemeClr val="accent1"/>
          </a:lnRef>
          <a:fillRef idx="3">
            <a:schemeClr val="accent1"/>
          </a:fillRef>
          <a:effectRef idx="2">
            <a:schemeClr val="accent1"/>
          </a:effectRef>
          <a:fontRef idx="minor">
            <a:schemeClr val="lt1"/>
          </a:fontRef>
        </dgm:style>
      </dgm:prSet>
      <dgm:spPr>
        <a:noFill/>
      </dgm:spPr>
      <dgm:t>
        <a:bodyPr/>
        <a:lstStyle/>
        <a:p>
          <a:r>
            <a:rPr lang="el-GR" dirty="0">
              <a:solidFill>
                <a:schemeClr val="tx1"/>
              </a:solidFill>
              <a:latin typeface="Calibri"/>
              <a:ea typeface="Calibri"/>
              <a:cs typeface="Times New Roman"/>
            </a:rPr>
            <a:t>Κόστος, ποιότητα επικοινωνίας και προσαρμογή στη μεταβλητή πυκνότητα επικοινωνιακής κίνησης</a:t>
          </a:r>
          <a:endParaRPr lang="el-GR" dirty="0">
            <a:solidFill>
              <a:schemeClr val="tx1"/>
            </a:solidFill>
          </a:endParaRPr>
        </a:p>
      </dgm:t>
    </dgm:pt>
    <dgm:pt modelId="{252F81DA-25F5-4104-8557-A114E506AA78}" type="parTrans" cxnId="{EADE60A2-900F-4318-A927-512A66C92E79}">
      <dgm:prSet/>
      <dgm:spPr/>
      <dgm:t>
        <a:bodyPr/>
        <a:lstStyle/>
        <a:p>
          <a:endParaRPr lang="el-GR"/>
        </a:p>
      </dgm:t>
    </dgm:pt>
    <dgm:pt modelId="{02E3ABFF-FE60-43F7-B808-E4BC08DD12AC}" type="sibTrans" cxnId="{EADE60A2-900F-4318-A927-512A66C92E79}">
      <dgm:prSet/>
      <dgm:spPr/>
      <dgm:t>
        <a:bodyPr/>
        <a:lstStyle/>
        <a:p>
          <a:endParaRPr lang="el-GR"/>
        </a:p>
      </dgm:t>
    </dgm:pt>
    <dgm:pt modelId="{FD0BA214-BC3F-42B4-82E4-83E6B078107C}">
      <dgm:prSet custT="1">
        <dgm:style>
          <a:lnRef idx="1">
            <a:schemeClr val="accent1"/>
          </a:lnRef>
          <a:fillRef idx="3">
            <a:schemeClr val="accent1"/>
          </a:fillRef>
          <a:effectRef idx="2">
            <a:schemeClr val="accent1"/>
          </a:effectRef>
          <a:fontRef idx="minor">
            <a:schemeClr val="lt1"/>
          </a:fontRef>
        </dgm:style>
      </dgm:prSet>
      <dgm:spPr>
        <a:noFill/>
      </dgm:spPr>
      <dgm:t>
        <a:bodyPr/>
        <a:lstStyle/>
        <a:p>
          <a:r>
            <a:rPr lang="el-GR" sz="1400" dirty="0">
              <a:solidFill>
                <a:schemeClr val="tx1"/>
              </a:solidFill>
              <a:latin typeface="Calibri"/>
              <a:ea typeface="Calibri"/>
              <a:cs typeface="Times New Roman"/>
            </a:rPr>
            <a:t>Μεγάλη χωρητικότητα συνδρομητών</a:t>
          </a:r>
        </a:p>
      </dgm:t>
    </dgm:pt>
    <dgm:pt modelId="{04CD1B30-6D87-4CA9-BD5A-374C343492F3}" type="parTrans" cxnId="{2FFC4899-687D-4CBF-B464-2F50296AAF47}">
      <dgm:prSet/>
      <dgm:spPr/>
      <dgm:t>
        <a:bodyPr/>
        <a:lstStyle/>
        <a:p>
          <a:endParaRPr lang="el-GR"/>
        </a:p>
      </dgm:t>
    </dgm:pt>
    <dgm:pt modelId="{7736A0CA-1F1F-455C-A177-74F03B183C09}" type="sibTrans" cxnId="{2FFC4899-687D-4CBF-B464-2F50296AAF47}">
      <dgm:prSet/>
      <dgm:spPr/>
      <dgm:t>
        <a:bodyPr/>
        <a:lstStyle/>
        <a:p>
          <a:endParaRPr lang="el-GR"/>
        </a:p>
      </dgm:t>
    </dgm:pt>
    <dgm:pt modelId="{09A5E2CC-7198-42CA-A037-8351E1F119BD}" type="pres">
      <dgm:prSet presAssocID="{1E8C8D9D-5422-4163-849B-242AE2750CF1}" presName="linear" presStyleCnt="0">
        <dgm:presLayoutVars>
          <dgm:dir/>
          <dgm:resizeHandles val="exact"/>
        </dgm:presLayoutVars>
      </dgm:prSet>
      <dgm:spPr/>
    </dgm:pt>
    <dgm:pt modelId="{8785B034-1B30-4006-89F5-D7CC36899C5B}" type="pres">
      <dgm:prSet presAssocID="{8FFB3820-D3FD-488D-B5AD-8608E81D1654}" presName="comp" presStyleCnt="0"/>
      <dgm:spPr/>
    </dgm:pt>
    <dgm:pt modelId="{2E878FB3-A86C-40CA-951A-4605D8D57A2A}" type="pres">
      <dgm:prSet presAssocID="{8FFB3820-D3FD-488D-B5AD-8608E81D1654}" presName="box" presStyleLbl="node1" presStyleIdx="0" presStyleCnt="3"/>
      <dgm:spPr/>
    </dgm:pt>
    <dgm:pt modelId="{69B30895-0816-48DC-B88F-41A2415EC414}" type="pres">
      <dgm:prSet presAssocID="{8FFB3820-D3FD-488D-B5AD-8608E81D1654}" presName="img" presStyleLbl="fgImgPlace1" presStyleIdx="0" presStyleCnt="3" custScaleX="91419"/>
      <dgm:spPr>
        <a:blipFill rotWithShape="1">
          <a:blip xmlns:r="http://schemas.openxmlformats.org/officeDocument/2006/relationships" r:embed="rId1"/>
          <a:stretch>
            <a:fillRect/>
          </a:stretch>
        </a:blipFill>
      </dgm:spPr>
    </dgm:pt>
    <dgm:pt modelId="{26A69A7A-B5C9-4FFE-AA25-B67349103965}" type="pres">
      <dgm:prSet presAssocID="{8FFB3820-D3FD-488D-B5AD-8608E81D1654}" presName="text" presStyleLbl="node1" presStyleIdx="0" presStyleCnt="3">
        <dgm:presLayoutVars>
          <dgm:bulletEnabled val="1"/>
        </dgm:presLayoutVars>
      </dgm:prSet>
      <dgm:spPr/>
    </dgm:pt>
    <dgm:pt modelId="{8D8B3591-A104-4C53-962B-1F036AA40146}" type="pres">
      <dgm:prSet presAssocID="{24480950-8F99-41EF-A0A0-8FB7B8F8857C}" presName="spacer" presStyleCnt="0"/>
      <dgm:spPr/>
    </dgm:pt>
    <dgm:pt modelId="{46BF15FC-1AE8-4344-A802-94F18AB867B4}" type="pres">
      <dgm:prSet presAssocID="{78D2029B-96AA-4959-8F40-3D214386053E}" presName="comp" presStyleCnt="0"/>
      <dgm:spPr/>
    </dgm:pt>
    <dgm:pt modelId="{36F5A8F5-82C4-4438-97D0-73742EDC84FD}" type="pres">
      <dgm:prSet presAssocID="{78D2029B-96AA-4959-8F40-3D214386053E}" presName="box" presStyleLbl="node1" presStyleIdx="1" presStyleCnt="3"/>
      <dgm:spPr/>
    </dgm:pt>
    <dgm:pt modelId="{523F5A77-4A64-4A15-BE6D-84C827BCB861}" type="pres">
      <dgm:prSet presAssocID="{78D2029B-96AA-4959-8F40-3D214386053E}" presName="img" presStyleLbl="fgImgPlace1" presStyleIdx="1" presStyleCnt="3" custScaleX="91419"/>
      <dgm:spPr>
        <a:blipFill rotWithShape="1">
          <a:blip xmlns:r="http://schemas.openxmlformats.org/officeDocument/2006/relationships" r:embed="rId2"/>
          <a:stretch>
            <a:fillRect/>
          </a:stretch>
        </a:blipFill>
      </dgm:spPr>
    </dgm:pt>
    <dgm:pt modelId="{FCBCECEA-51C5-4AC1-83AF-F3DABE54DAA4}" type="pres">
      <dgm:prSet presAssocID="{78D2029B-96AA-4959-8F40-3D214386053E}" presName="text" presStyleLbl="node1" presStyleIdx="1" presStyleCnt="3">
        <dgm:presLayoutVars>
          <dgm:bulletEnabled val="1"/>
        </dgm:presLayoutVars>
      </dgm:prSet>
      <dgm:spPr/>
    </dgm:pt>
    <dgm:pt modelId="{BCFE8007-3AAE-461B-B338-E5A121F3EA81}" type="pres">
      <dgm:prSet presAssocID="{480D163E-68D5-4191-A4B7-D901BD141E32}" presName="spacer" presStyleCnt="0"/>
      <dgm:spPr/>
    </dgm:pt>
    <dgm:pt modelId="{44D22959-75D4-415D-9948-3D408F797092}" type="pres">
      <dgm:prSet presAssocID="{A58907A7-0FB2-4019-9961-B7E0BBCCA044}" presName="comp" presStyleCnt="0"/>
      <dgm:spPr/>
    </dgm:pt>
    <dgm:pt modelId="{2E638950-F25D-4E5A-85DE-91441A8D233C}" type="pres">
      <dgm:prSet presAssocID="{A58907A7-0FB2-4019-9961-B7E0BBCCA044}" presName="box" presStyleLbl="node1" presStyleIdx="2" presStyleCnt="3"/>
      <dgm:spPr/>
    </dgm:pt>
    <dgm:pt modelId="{3845D57C-7E35-4742-919A-B8484017C138}" type="pres">
      <dgm:prSet presAssocID="{A58907A7-0FB2-4019-9961-B7E0BBCCA044}" presName="img" presStyleLbl="fgImgPlace1" presStyleIdx="2" presStyleCnt="3" custScaleX="91419"/>
      <dgm:spPr>
        <a:blipFill rotWithShape="1">
          <a:blip xmlns:r="http://schemas.openxmlformats.org/officeDocument/2006/relationships" r:embed="rId3"/>
          <a:stretch>
            <a:fillRect/>
          </a:stretch>
        </a:blipFill>
      </dgm:spPr>
    </dgm:pt>
    <dgm:pt modelId="{ADB97AA7-A0D4-4B47-A6B5-69460E71CD41}" type="pres">
      <dgm:prSet presAssocID="{A58907A7-0FB2-4019-9961-B7E0BBCCA044}" presName="text" presStyleLbl="node1" presStyleIdx="2" presStyleCnt="3">
        <dgm:presLayoutVars>
          <dgm:bulletEnabled val="1"/>
        </dgm:presLayoutVars>
      </dgm:prSet>
      <dgm:spPr/>
    </dgm:pt>
  </dgm:ptLst>
  <dgm:cxnLst>
    <dgm:cxn modelId="{1CA61203-1FCA-486D-83B0-336B8CBDCC59}" srcId="{1E8C8D9D-5422-4163-849B-242AE2750CF1}" destId="{8FFB3820-D3FD-488D-B5AD-8608E81D1654}" srcOrd="0" destOrd="0" parTransId="{77107F24-DB56-476D-ABFB-B4CEA0CF68F0}" sibTransId="{24480950-8F99-41EF-A0A0-8FB7B8F8857C}"/>
    <dgm:cxn modelId="{D9240211-F5CB-47A8-91F2-6A7A236F1D7D}" srcId="{1E8C8D9D-5422-4163-849B-242AE2750CF1}" destId="{78D2029B-96AA-4959-8F40-3D214386053E}" srcOrd="1" destOrd="0" parTransId="{71F64E56-5163-47A5-891E-3580BE2C975D}" sibTransId="{480D163E-68D5-4191-A4B7-D901BD141E32}"/>
    <dgm:cxn modelId="{A4681043-140E-4A8E-8930-2A29C815F84B}" type="presOf" srcId="{A58907A7-0FB2-4019-9961-B7E0BBCCA044}" destId="{ADB97AA7-A0D4-4B47-A6B5-69460E71CD41}" srcOrd="1" destOrd="0" presId="urn:microsoft.com/office/officeart/2005/8/layout/vList4"/>
    <dgm:cxn modelId="{9DEBB144-3E8D-4666-BF6F-D599BC270B79}" type="presOf" srcId="{FD0BA214-BC3F-42B4-82E4-83E6B078107C}" destId="{FCBCECEA-51C5-4AC1-83AF-F3DABE54DAA4}" srcOrd="1" destOrd="1" presId="urn:microsoft.com/office/officeart/2005/8/layout/vList4"/>
    <dgm:cxn modelId="{D6D6E065-AF5B-46FA-BCE4-ED58962D6125}" type="presOf" srcId="{A58907A7-0FB2-4019-9961-B7E0BBCCA044}" destId="{2E638950-F25D-4E5A-85DE-91441A8D233C}" srcOrd="0" destOrd="0" presId="urn:microsoft.com/office/officeart/2005/8/layout/vList4"/>
    <dgm:cxn modelId="{6837806B-111B-40B7-830E-F6F66FACBF9C}" type="presOf" srcId="{78D2029B-96AA-4959-8F40-3D214386053E}" destId="{36F5A8F5-82C4-4438-97D0-73742EDC84FD}" srcOrd="0" destOrd="0" presId="urn:microsoft.com/office/officeart/2005/8/layout/vList4"/>
    <dgm:cxn modelId="{2FFC4899-687D-4CBF-B464-2F50296AAF47}" srcId="{78D2029B-96AA-4959-8F40-3D214386053E}" destId="{FD0BA214-BC3F-42B4-82E4-83E6B078107C}" srcOrd="0" destOrd="0" parTransId="{04CD1B30-6D87-4CA9-BD5A-374C343492F3}" sibTransId="{7736A0CA-1F1F-455C-A177-74F03B183C09}"/>
    <dgm:cxn modelId="{EADE60A2-900F-4318-A927-512A66C92E79}" srcId="{1E8C8D9D-5422-4163-849B-242AE2750CF1}" destId="{A58907A7-0FB2-4019-9961-B7E0BBCCA044}" srcOrd="2" destOrd="0" parTransId="{252F81DA-25F5-4104-8557-A114E506AA78}" sibTransId="{02E3ABFF-FE60-43F7-B808-E4BC08DD12AC}"/>
    <dgm:cxn modelId="{8452FBAB-EB34-4827-B90F-90613D8376E4}" type="presOf" srcId="{8FFB3820-D3FD-488D-B5AD-8608E81D1654}" destId="{2E878FB3-A86C-40CA-951A-4605D8D57A2A}" srcOrd="0" destOrd="0" presId="urn:microsoft.com/office/officeart/2005/8/layout/vList4"/>
    <dgm:cxn modelId="{741035C1-1A26-472F-8D51-D418C2E8F0F7}" type="presOf" srcId="{1E8C8D9D-5422-4163-849B-242AE2750CF1}" destId="{09A5E2CC-7198-42CA-A037-8351E1F119BD}" srcOrd="0" destOrd="0" presId="urn:microsoft.com/office/officeart/2005/8/layout/vList4"/>
    <dgm:cxn modelId="{B799D1CF-FFB6-462F-864A-355ECB626419}" srcId="{78D2029B-96AA-4959-8F40-3D214386053E}" destId="{621429BA-0622-44FF-A644-139DE525D527}" srcOrd="1" destOrd="0" parTransId="{A0B3AEBF-60D4-4F73-AFA5-0C33FB05CFCA}" sibTransId="{3B3EA9E3-EACE-4906-BFCD-FFA4C7D78516}"/>
    <dgm:cxn modelId="{E1EB72D2-57A1-4B5C-8CC4-7DB5A849FCBD}" type="presOf" srcId="{FD0BA214-BC3F-42B4-82E4-83E6B078107C}" destId="{36F5A8F5-82C4-4438-97D0-73742EDC84FD}" srcOrd="0" destOrd="1" presId="urn:microsoft.com/office/officeart/2005/8/layout/vList4"/>
    <dgm:cxn modelId="{EE460BDA-670D-45CE-86E4-42D99614D896}" type="presOf" srcId="{78D2029B-96AA-4959-8F40-3D214386053E}" destId="{FCBCECEA-51C5-4AC1-83AF-F3DABE54DAA4}" srcOrd="1" destOrd="0" presId="urn:microsoft.com/office/officeart/2005/8/layout/vList4"/>
    <dgm:cxn modelId="{4AE4F5EA-174C-4CE5-BD98-188F976E4786}" type="presOf" srcId="{8FFB3820-D3FD-488D-B5AD-8608E81D1654}" destId="{26A69A7A-B5C9-4FFE-AA25-B67349103965}" srcOrd="1" destOrd="0" presId="urn:microsoft.com/office/officeart/2005/8/layout/vList4"/>
    <dgm:cxn modelId="{984DB9F4-F80A-4B7B-836F-E805BBCC24EB}" type="presOf" srcId="{621429BA-0622-44FF-A644-139DE525D527}" destId="{36F5A8F5-82C4-4438-97D0-73742EDC84FD}" srcOrd="0" destOrd="2" presId="urn:microsoft.com/office/officeart/2005/8/layout/vList4"/>
    <dgm:cxn modelId="{EF3806FE-BF0F-4A27-8CEF-9953C4F37976}" type="presOf" srcId="{621429BA-0622-44FF-A644-139DE525D527}" destId="{FCBCECEA-51C5-4AC1-83AF-F3DABE54DAA4}" srcOrd="1" destOrd="2" presId="urn:microsoft.com/office/officeart/2005/8/layout/vList4"/>
    <dgm:cxn modelId="{ED3A8844-7309-4CB7-8CDC-238B905F23E6}" type="presParOf" srcId="{09A5E2CC-7198-42CA-A037-8351E1F119BD}" destId="{8785B034-1B30-4006-89F5-D7CC36899C5B}" srcOrd="0" destOrd="0" presId="urn:microsoft.com/office/officeart/2005/8/layout/vList4"/>
    <dgm:cxn modelId="{3E7B5B0F-4E4B-4F51-820B-85602501BD4E}" type="presParOf" srcId="{8785B034-1B30-4006-89F5-D7CC36899C5B}" destId="{2E878FB3-A86C-40CA-951A-4605D8D57A2A}" srcOrd="0" destOrd="0" presId="urn:microsoft.com/office/officeart/2005/8/layout/vList4"/>
    <dgm:cxn modelId="{FEF14AF6-9146-4EB4-8EFD-262265B28FD7}" type="presParOf" srcId="{8785B034-1B30-4006-89F5-D7CC36899C5B}" destId="{69B30895-0816-48DC-B88F-41A2415EC414}" srcOrd="1" destOrd="0" presId="urn:microsoft.com/office/officeart/2005/8/layout/vList4"/>
    <dgm:cxn modelId="{44E5657C-B4BB-4110-9FFA-34BD918DC7C2}" type="presParOf" srcId="{8785B034-1B30-4006-89F5-D7CC36899C5B}" destId="{26A69A7A-B5C9-4FFE-AA25-B67349103965}" srcOrd="2" destOrd="0" presId="urn:microsoft.com/office/officeart/2005/8/layout/vList4"/>
    <dgm:cxn modelId="{FDAE70C8-D65B-4FD7-B174-E7AE24D3D458}" type="presParOf" srcId="{09A5E2CC-7198-42CA-A037-8351E1F119BD}" destId="{8D8B3591-A104-4C53-962B-1F036AA40146}" srcOrd="1" destOrd="0" presId="urn:microsoft.com/office/officeart/2005/8/layout/vList4"/>
    <dgm:cxn modelId="{F39E1D20-9C3D-466A-8685-8BBAD2A51362}" type="presParOf" srcId="{09A5E2CC-7198-42CA-A037-8351E1F119BD}" destId="{46BF15FC-1AE8-4344-A802-94F18AB867B4}" srcOrd="2" destOrd="0" presId="urn:microsoft.com/office/officeart/2005/8/layout/vList4"/>
    <dgm:cxn modelId="{5282C018-9C69-4A19-B816-5276AE40C77E}" type="presParOf" srcId="{46BF15FC-1AE8-4344-A802-94F18AB867B4}" destId="{36F5A8F5-82C4-4438-97D0-73742EDC84FD}" srcOrd="0" destOrd="0" presId="urn:microsoft.com/office/officeart/2005/8/layout/vList4"/>
    <dgm:cxn modelId="{7FDF5E32-9092-4E0A-B5F1-60E69BD94D9B}" type="presParOf" srcId="{46BF15FC-1AE8-4344-A802-94F18AB867B4}" destId="{523F5A77-4A64-4A15-BE6D-84C827BCB861}" srcOrd="1" destOrd="0" presId="urn:microsoft.com/office/officeart/2005/8/layout/vList4"/>
    <dgm:cxn modelId="{D8E16C74-8B5C-41A1-AAEB-FF4A3A6A06D2}" type="presParOf" srcId="{46BF15FC-1AE8-4344-A802-94F18AB867B4}" destId="{FCBCECEA-51C5-4AC1-83AF-F3DABE54DAA4}" srcOrd="2" destOrd="0" presId="urn:microsoft.com/office/officeart/2005/8/layout/vList4"/>
    <dgm:cxn modelId="{89C6FCCF-B1F1-49BA-BBA8-BDF550D94342}" type="presParOf" srcId="{09A5E2CC-7198-42CA-A037-8351E1F119BD}" destId="{BCFE8007-3AAE-461B-B338-E5A121F3EA81}" srcOrd="3" destOrd="0" presId="urn:microsoft.com/office/officeart/2005/8/layout/vList4"/>
    <dgm:cxn modelId="{2A52E615-4B81-44B0-BFB3-F40A492735AD}" type="presParOf" srcId="{09A5E2CC-7198-42CA-A037-8351E1F119BD}" destId="{44D22959-75D4-415D-9948-3D408F797092}" srcOrd="4" destOrd="0" presId="urn:microsoft.com/office/officeart/2005/8/layout/vList4"/>
    <dgm:cxn modelId="{80D35FE3-6D3F-4FB3-A469-CCEBB649C63E}" type="presParOf" srcId="{44D22959-75D4-415D-9948-3D408F797092}" destId="{2E638950-F25D-4E5A-85DE-91441A8D233C}" srcOrd="0" destOrd="0" presId="urn:microsoft.com/office/officeart/2005/8/layout/vList4"/>
    <dgm:cxn modelId="{BB6060EA-4B00-4518-B8FE-710CB131564C}" type="presParOf" srcId="{44D22959-75D4-415D-9948-3D408F797092}" destId="{3845D57C-7E35-4742-919A-B8484017C138}" srcOrd="1" destOrd="0" presId="urn:microsoft.com/office/officeart/2005/8/layout/vList4"/>
    <dgm:cxn modelId="{047B9162-1828-4013-B33C-918C43DE8CA2}" type="presParOf" srcId="{44D22959-75D4-415D-9948-3D408F797092}" destId="{ADB97AA7-A0D4-4B47-A6B5-69460E71CD4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BBD2-DC5B-499F-AFEE-474263B1C0CB}">
      <dsp:nvSpPr>
        <dsp:cNvPr id="0" name=""/>
        <dsp:cNvSpPr/>
      </dsp:nvSpPr>
      <dsp:spPr>
        <a:xfrm flipH="1" flipV="1">
          <a:off x="1633283" y="18314"/>
          <a:ext cx="753944" cy="747368"/>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l-GR" sz="3200" kern="1200" dirty="0">
            <a:solidFill>
              <a:schemeClr val="tx1"/>
            </a:solidFill>
          </a:endParaRPr>
        </a:p>
      </dsp:txBody>
      <dsp:txXfrm rot="10800000">
        <a:off x="1655173" y="40204"/>
        <a:ext cx="710164" cy="703588"/>
      </dsp:txXfrm>
    </dsp:sp>
    <dsp:sp modelId="{7A74AE30-87B0-4892-A7B3-81968DE7E026}">
      <dsp:nvSpPr>
        <dsp:cNvPr id="0" name=""/>
        <dsp:cNvSpPr/>
      </dsp:nvSpPr>
      <dsp:spPr>
        <a:xfrm>
          <a:off x="4528957" y="0"/>
          <a:ext cx="1411194" cy="783996"/>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l-GR" sz="3400" kern="1200" dirty="0">
            <a:solidFill>
              <a:schemeClr val="tx1"/>
            </a:solidFill>
          </a:endParaRPr>
        </a:p>
      </dsp:txBody>
      <dsp:txXfrm>
        <a:off x="4551919" y="22962"/>
        <a:ext cx="1365270" cy="738072"/>
      </dsp:txXfrm>
    </dsp:sp>
    <dsp:sp modelId="{E81C25CF-AC8F-403F-AE76-1BE9F2452D6F}">
      <dsp:nvSpPr>
        <dsp:cNvPr id="0" name=""/>
        <dsp:cNvSpPr/>
      </dsp:nvSpPr>
      <dsp:spPr>
        <a:xfrm>
          <a:off x="2676077" y="3331986"/>
          <a:ext cx="587997" cy="587997"/>
        </a:xfrm>
        <a:prstGeom prst="triangle">
          <a:avLst/>
        </a:prstGeom>
        <a:solidFill>
          <a:schemeClr val="tx1">
            <a:lumMod val="5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1F630-9D23-482D-BE36-885F959ED5BC}">
      <dsp:nvSpPr>
        <dsp:cNvPr id="0" name=""/>
        <dsp:cNvSpPr/>
      </dsp:nvSpPr>
      <dsp:spPr>
        <a:xfrm rot="21360000">
          <a:off x="1205544" y="3080022"/>
          <a:ext cx="3529063" cy="246776"/>
        </a:xfrm>
        <a:prstGeom prst="rect">
          <a:avLst/>
        </a:prstGeom>
        <a:solidFill>
          <a:schemeClr val="tx1">
            <a:lumMod val="5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6D515-CA62-46F9-B4AA-E60B552EA871}">
      <dsp:nvSpPr>
        <dsp:cNvPr id="0" name=""/>
        <dsp:cNvSpPr/>
      </dsp:nvSpPr>
      <dsp:spPr>
        <a:xfrm rot="21360000">
          <a:off x="1211446" y="2635446"/>
          <a:ext cx="1400468" cy="4836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solidFill>
              <a:schemeClr val="tx1"/>
            </a:solidFill>
          </a:endParaRPr>
        </a:p>
      </dsp:txBody>
      <dsp:txXfrm>
        <a:off x="1235056" y="2659056"/>
        <a:ext cx="1353248" cy="436424"/>
      </dsp:txXfrm>
    </dsp:sp>
    <dsp:sp modelId="{B7503109-E9A4-4307-BED8-0D77F229526F}">
      <dsp:nvSpPr>
        <dsp:cNvPr id="0" name=""/>
        <dsp:cNvSpPr/>
      </dsp:nvSpPr>
      <dsp:spPr>
        <a:xfrm rot="21360000">
          <a:off x="1172246" y="2118008"/>
          <a:ext cx="1400468" cy="4836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solidFill>
              <a:schemeClr val="tx1"/>
            </a:solidFill>
          </a:endParaRPr>
        </a:p>
      </dsp:txBody>
      <dsp:txXfrm>
        <a:off x="1195856" y="2141618"/>
        <a:ext cx="1353248" cy="436424"/>
      </dsp:txXfrm>
    </dsp:sp>
    <dsp:sp modelId="{FA6DB91A-2571-491A-AB75-FC2CF2C4494F}">
      <dsp:nvSpPr>
        <dsp:cNvPr id="0" name=""/>
        <dsp:cNvSpPr/>
      </dsp:nvSpPr>
      <dsp:spPr>
        <a:xfrm rot="21360000">
          <a:off x="1133046" y="1600570"/>
          <a:ext cx="1400468" cy="4836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solidFill>
              <a:schemeClr val="tx1"/>
            </a:solidFill>
          </a:endParaRPr>
        </a:p>
      </dsp:txBody>
      <dsp:txXfrm>
        <a:off x="1156656" y="1624180"/>
        <a:ext cx="1353248" cy="436424"/>
      </dsp:txXfrm>
    </dsp:sp>
    <dsp:sp modelId="{57E30E6C-538B-46EC-98BE-9E4F2F295D8B}">
      <dsp:nvSpPr>
        <dsp:cNvPr id="0" name=""/>
        <dsp:cNvSpPr/>
      </dsp:nvSpPr>
      <dsp:spPr>
        <a:xfrm rot="21360000">
          <a:off x="1093846" y="1083132"/>
          <a:ext cx="1400468" cy="4836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Κινητή τηλεφωνία</a:t>
          </a:r>
        </a:p>
      </dsp:txBody>
      <dsp:txXfrm>
        <a:off x="1117456" y="1106742"/>
        <a:ext cx="1353248" cy="436424"/>
      </dsp:txXfrm>
    </dsp:sp>
    <dsp:sp modelId="{7C8BBC89-AEA2-4019-B26F-239CBBE36CF7}">
      <dsp:nvSpPr>
        <dsp:cNvPr id="0" name=""/>
        <dsp:cNvSpPr/>
      </dsp:nvSpPr>
      <dsp:spPr>
        <a:xfrm rot="21360000">
          <a:off x="3249837" y="2494326"/>
          <a:ext cx="1400468" cy="4836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Περιήγηση στο </a:t>
          </a:r>
          <a:r>
            <a:rPr lang="en-US" sz="1200" kern="1200" dirty="0">
              <a:solidFill>
                <a:schemeClr val="tx1"/>
              </a:solidFill>
            </a:rPr>
            <a:t>Internet</a:t>
          </a:r>
          <a:endParaRPr lang="el-GR" sz="1200" kern="1200" dirty="0">
            <a:solidFill>
              <a:schemeClr val="tx1"/>
            </a:solidFill>
          </a:endParaRPr>
        </a:p>
      </dsp:txBody>
      <dsp:txXfrm>
        <a:off x="3273447" y="2517936"/>
        <a:ext cx="1353248" cy="436424"/>
      </dsp:txXfrm>
    </dsp:sp>
    <dsp:sp modelId="{3E5AB1BA-7AF6-40DF-900F-0795B8C8E347}">
      <dsp:nvSpPr>
        <dsp:cNvPr id="0" name=""/>
        <dsp:cNvSpPr/>
      </dsp:nvSpPr>
      <dsp:spPr>
        <a:xfrm rot="21360000">
          <a:off x="3210637" y="1976888"/>
          <a:ext cx="1400468" cy="48364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Σταθερή τηλεφωνία</a:t>
          </a:r>
        </a:p>
      </dsp:txBody>
      <dsp:txXfrm>
        <a:off x="3234247" y="2000498"/>
        <a:ext cx="1353248" cy="436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2A529-C7E7-4B70-AD9C-FA1F677EA8B5}">
      <dsp:nvSpPr>
        <dsp:cNvPr id="0" name=""/>
        <dsp:cNvSpPr/>
      </dsp:nvSpPr>
      <dsp:spPr>
        <a:xfrm>
          <a:off x="-4721575" y="-723751"/>
          <a:ext cx="5623967" cy="5623967"/>
        </a:xfrm>
        <a:prstGeom prst="blockArc">
          <a:avLst>
            <a:gd name="adj1" fmla="val 18900000"/>
            <a:gd name="adj2" fmla="val 2700000"/>
            <a:gd name="adj3" fmla="val 38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936B08-BB6A-44D3-9F23-03901D058B0E}">
      <dsp:nvSpPr>
        <dsp:cNvPr id="0" name=""/>
        <dsp:cNvSpPr/>
      </dsp:nvSpPr>
      <dsp:spPr>
        <a:xfrm>
          <a:off x="580365" y="417646"/>
          <a:ext cx="3971183" cy="8352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01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tx1"/>
              </a:solidFill>
              <a:latin typeface="Calibri" panose="020F0502020204030204" pitchFamily="34" charset="0"/>
            </a:rPr>
            <a:t>Οι σταθμοί (στο κέντρο του κυττάρου) καλύπτουν ομοιόμορφα την κυτταρική περιοχή κάλυψης.</a:t>
          </a:r>
        </a:p>
      </dsp:txBody>
      <dsp:txXfrm>
        <a:off x="580365" y="417646"/>
        <a:ext cx="3971183" cy="835292"/>
      </dsp:txXfrm>
    </dsp:sp>
    <dsp:sp modelId="{59851546-A787-405B-8C33-81DBB55DFF4C}">
      <dsp:nvSpPr>
        <dsp:cNvPr id="0" name=""/>
        <dsp:cNvSpPr/>
      </dsp:nvSpPr>
      <dsp:spPr>
        <a:xfrm>
          <a:off x="152617" y="407544"/>
          <a:ext cx="855496" cy="85549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sp>
    <dsp:sp modelId="{4B5C3001-64AD-4B6F-BC54-556AF577E8E5}">
      <dsp:nvSpPr>
        <dsp:cNvPr id="0" name=""/>
        <dsp:cNvSpPr/>
      </dsp:nvSpPr>
      <dsp:spPr>
        <a:xfrm>
          <a:off x="883994" y="1670585"/>
          <a:ext cx="3667554" cy="8352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01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tx1"/>
              </a:solidFill>
              <a:latin typeface="Calibri" panose="020F0502020204030204" pitchFamily="34" charset="0"/>
            </a:rPr>
            <a:t>Ομοιόμορφη κατανομή ισχύος στο κύτταρο=&gt; διευκόλυνση αλγορίθμων βασικών λειτουργιών του δικτύου (</a:t>
          </a:r>
          <a:r>
            <a:rPr lang="el-GR" sz="1400" b="1" kern="1200" dirty="0" err="1">
              <a:solidFill>
                <a:schemeClr val="tx1"/>
              </a:solidFill>
              <a:latin typeface="Calibri" panose="020F0502020204030204" pitchFamily="34" charset="0"/>
            </a:rPr>
            <a:t>Handover</a:t>
          </a:r>
          <a:r>
            <a:rPr lang="en-US" sz="1400" b="1" kern="1200" dirty="0">
              <a:solidFill>
                <a:schemeClr val="tx1"/>
              </a:solidFill>
              <a:latin typeface="Calibri" panose="020F0502020204030204" pitchFamily="34" charset="0"/>
            </a:rPr>
            <a:t> &amp; </a:t>
          </a:r>
          <a:r>
            <a:rPr lang="el-GR" sz="1400" b="1" kern="1200" dirty="0" err="1">
              <a:solidFill>
                <a:schemeClr val="tx1"/>
              </a:solidFill>
              <a:latin typeface="Calibri" panose="020F0502020204030204" pitchFamily="34" charset="0"/>
            </a:rPr>
            <a:t>Location</a:t>
          </a:r>
          <a:r>
            <a:rPr lang="el-GR" sz="1400" b="1" kern="1200" dirty="0">
              <a:solidFill>
                <a:schemeClr val="tx1"/>
              </a:solidFill>
              <a:latin typeface="Calibri" panose="020F0502020204030204" pitchFamily="34" charset="0"/>
            </a:rPr>
            <a:t> </a:t>
          </a:r>
          <a:r>
            <a:rPr lang="el-GR" sz="1400" b="1" kern="1200" dirty="0" err="1">
              <a:solidFill>
                <a:schemeClr val="tx1"/>
              </a:solidFill>
              <a:latin typeface="Calibri" panose="020F0502020204030204" pitchFamily="34" charset="0"/>
            </a:rPr>
            <a:t>updating</a:t>
          </a:r>
          <a:r>
            <a:rPr lang="el-GR" sz="1400" b="1" kern="1200" dirty="0">
              <a:solidFill>
                <a:schemeClr val="tx1"/>
              </a:solidFill>
              <a:latin typeface="Calibri" panose="020F0502020204030204" pitchFamily="34" charset="0"/>
            </a:rPr>
            <a:t>).</a:t>
          </a:r>
        </a:p>
      </dsp:txBody>
      <dsp:txXfrm>
        <a:off x="883994" y="1670585"/>
        <a:ext cx="3667554" cy="835292"/>
      </dsp:txXfrm>
    </dsp:sp>
    <dsp:sp modelId="{AFA2084D-5E91-4CD2-A1C9-8CFC307133E5}">
      <dsp:nvSpPr>
        <dsp:cNvPr id="0" name=""/>
        <dsp:cNvSpPr/>
      </dsp:nvSpPr>
      <dsp:spPr>
        <a:xfrm>
          <a:off x="456246" y="1660483"/>
          <a:ext cx="855496" cy="85549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sp>
    <dsp:sp modelId="{04926BDA-E74C-4A5F-BD8A-7EA9EA5D8A0A}">
      <dsp:nvSpPr>
        <dsp:cNvPr id="0" name=""/>
        <dsp:cNvSpPr/>
      </dsp:nvSpPr>
      <dsp:spPr>
        <a:xfrm>
          <a:off x="580365" y="2923524"/>
          <a:ext cx="3971183" cy="8352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01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tx1"/>
              </a:solidFill>
              <a:latin typeface="Calibri" panose="020F0502020204030204" pitchFamily="34" charset="0"/>
            </a:rPr>
            <a:t>Παρατηρείται ικανοποιητική ποσότητα καναλιών για τους συνδρομητές.</a:t>
          </a:r>
        </a:p>
      </dsp:txBody>
      <dsp:txXfrm>
        <a:off x="580365" y="2923524"/>
        <a:ext cx="3971183" cy="835292"/>
      </dsp:txXfrm>
    </dsp:sp>
    <dsp:sp modelId="{03993E5F-01CC-454E-9873-BE4561D69C1E}">
      <dsp:nvSpPr>
        <dsp:cNvPr id="0" name=""/>
        <dsp:cNvSpPr/>
      </dsp:nvSpPr>
      <dsp:spPr>
        <a:xfrm>
          <a:off x="152617" y="2913422"/>
          <a:ext cx="855496" cy="855496"/>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FFE2F-E75C-479A-AAB4-8F49CA5DE396}">
      <dsp:nvSpPr>
        <dsp:cNvPr id="0" name=""/>
        <dsp:cNvSpPr/>
      </dsp:nvSpPr>
      <dsp:spPr>
        <a:xfrm>
          <a:off x="630069" y="175563"/>
          <a:ext cx="3780420" cy="3712873"/>
        </a:xfrm>
        <a:prstGeom prst="round2DiagRect">
          <a:avLst>
            <a:gd name="adj1" fmla="val 0"/>
            <a:gd name="adj2" fmla="val 166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71245C-615B-49CD-8C2E-A785734CEE2C}">
      <dsp:nvSpPr>
        <dsp:cNvPr id="0" name=""/>
        <dsp:cNvSpPr/>
      </dsp:nvSpPr>
      <dsp:spPr>
        <a:xfrm>
          <a:off x="2520279" y="1231128"/>
          <a:ext cx="504" cy="160174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A6B1E8-5BAB-4959-A028-A4B518389B15}">
      <dsp:nvSpPr>
        <dsp:cNvPr id="0" name=""/>
        <dsp:cNvSpPr/>
      </dsp:nvSpPr>
      <dsp:spPr>
        <a:xfrm>
          <a:off x="762702" y="402988"/>
          <a:ext cx="1757572" cy="25493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dirty="0">
              <a:solidFill>
                <a:schemeClr val="tx1"/>
              </a:solidFill>
              <a:latin typeface="Calibri" panose="020F0502020204030204" pitchFamily="34" charset="0"/>
              <a:ea typeface="Calibri"/>
              <a:cs typeface="Times New Roman"/>
            </a:rPr>
            <a:t>Οικονομία στον αριθμό των </a:t>
          </a:r>
          <a:r>
            <a:rPr lang="en-US" sz="1500" b="1" kern="1200" dirty="0">
              <a:solidFill>
                <a:schemeClr val="tx1"/>
              </a:solidFill>
              <a:latin typeface="Calibri" panose="020F0502020204030204" pitchFamily="34" charset="0"/>
              <a:ea typeface="Calibri"/>
              <a:cs typeface="Times New Roman"/>
            </a:rPr>
            <a:t>BS</a:t>
          </a:r>
          <a:r>
            <a:rPr lang="el-GR" sz="1500" b="1" kern="1200" dirty="0">
              <a:solidFill>
                <a:schemeClr val="tx1"/>
              </a:solidFill>
              <a:latin typeface="Calibri" panose="020F0502020204030204" pitchFamily="34" charset="0"/>
              <a:ea typeface="Calibri"/>
              <a:cs typeface="Times New Roman"/>
            </a:rPr>
            <a:t> στην ίδια περιοχή κάλυψης.</a:t>
          </a:r>
          <a:endParaRPr lang="el-GR" sz="1500" b="1" kern="1200" dirty="0">
            <a:solidFill>
              <a:schemeClr val="tx1"/>
            </a:solidFill>
            <a:latin typeface="Calibri" panose="020F0502020204030204" pitchFamily="34" charset="0"/>
          </a:endParaRPr>
        </a:p>
        <a:p>
          <a:pPr marL="0" lvl="0" indent="0" algn="l" defTabSz="666750">
            <a:lnSpc>
              <a:spcPct val="90000"/>
            </a:lnSpc>
            <a:spcBef>
              <a:spcPct val="0"/>
            </a:spcBef>
            <a:spcAft>
              <a:spcPct val="35000"/>
            </a:spcAft>
            <a:buNone/>
          </a:pPr>
          <a:r>
            <a:rPr lang="el-GR" sz="1500" b="1" kern="1200" dirty="0">
              <a:solidFill>
                <a:schemeClr val="tx1"/>
              </a:solidFill>
              <a:latin typeface="Calibri" panose="020F0502020204030204" pitchFamily="34" charset="0"/>
              <a:ea typeface="Calibri"/>
              <a:cs typeface="Times New Roman"/>
            </a:rPr>
            <a:t>Αύξηση της ποιότητας επικοινωνίας λόγω της κατευθυνόμενης  ακτινοβολίας σε μια συγκεκριμένη περιοχή κάλυψης.</a:t>
          </a:r>
          <a:endParaRPr lang="en-US" sz="1500" b="1" kern="1200" dirty="0">
            <a:solidFill>
              <a:schemeClr val="tx1"/>
            </a:solidFill>
            <a:latin typeface="Calibri" panose="020F0502020204030204" pitchFamily="34" charset="0"/>
            <a:ea typeface="Calibri"/>
            <a:cs typeface="Times New Roman"/>
          </a:endParaRPr>
        </a:p>
        <a:p>
          <a:pPr marL="0" lvl="0" indent="0" algn="l" defTabSz="666750">
            <a:lnSpc>
              <a:spcPct val="90000"/>
            </a:lnSpc>
            <a:spcBef>
              <a:spcPct val="0"/>
            </a:spcBef>
            <a:spcAft>
              <a:spcPct val="35000"/>
            </a:spcAft>
            <a:buNone/>
          </a:pPr>
          <a:r>
            <a:rPr lang="el-GR" sz="1500" b="1" kern="1200" dirty="0" err="1">
              <a:solidFill>
                <a:schemeClr val="tx1"/>
              </a:solidFill>
              <a:latin typeface="Calibri" panose="020F0502020204030204" pitchFamily="34" charset="0"/>
              <a:ea typeface="Calibri"/>
              <a:cs typeface="Times New Roman"/>
            </a:rPr>
            <a:t>Άυξηση</a:t>
          </a:r>
          <a:r>
            <a:rPr lang="el-GR" sz="1500" b="1" kern="1200" dirty="0">
              <a:solidFill>
                <a:schemeClr val="tx1"/>
              </a:solidFill>
              <a:latin typeface="Calibri" panose="020F0502020204030204" pitchFamily="34" charset="0"/>
              <a:ea typeface="Calibri"/>
              <a:cs typeface="Times New Roman"/>
            </a:rPr>
            <a:t> του ρυθμού ανάπτυξης του </a:t>
          </a:r>
          <a:r>
            <a:rPr lang="el-GR" sz="1500" b="1" kern="1200" dirty="0" err="1">
              <a:solidFill>
                <a:schemeClr val="tx1"/>
              </a:solidFill>
              <a:latin typeface="Calibri" panose="020F0502020204030204" pitchFamily="34" charset="0"/>
              <a:ea typeface="Calibri"/>
              <a:cs typeface="Times New Roman"/>
            </a:rPr>
            <a:t>ραδιοδικτύου</a:t>
          </a:r>
          <a:r>
            <a:rPr lang="el-GR" sz="1500" b="1" kern="1200" dirty="0">
              <a:solidFill>
                <a:schemeClr val="tx1"/>
              </a:solidFill>
              <a:latin typeface="Calibri" panose="020F0502020204030204" pitchFamily="34" charset="0"/>
              <a:ea typeface="Calibri"/>
              <a:cs typeface="Times New Roman"/>
            </a:rPr>
            <a:t>.</a:t>
          </a:r>
        </a:p>
      </dsp:txBody>
      <dsp:txXfrm>
        <a:off x="762702" y="402988"/>
        <a:ext cx="1757572" cy="2549342"/>
      </dsp:txXfrm>
    </dsp:sp>
    <dsp:sp modelId="{50E8622B-9331-4D86-9127-9B1AB66363C4}">
      <dsp:nvSpPr>
        <dsp:cNvPr id="0" name=""/>
        <dsp:cNvSpPr/>
      </dsp:nvSpPr>
      <dsp:spPr>
        <a:xfrm>
          <a:off x="2592283" y="864103"/>
          <a:ext cx="1638182" cy="17249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b="1" kern="1200" dirty="0">
              <a:latin typeface="Calibri" panose="020F0502020204030204" pitchFamily="34" charset="0"/>
              <a:ea typeface="Calibri"/>
              <a:cs typeface="Times New Roman"/>
            </a:rPr>
            <a:t>Πυκνότητα συνδρομητών </a:t>
          </a:r>
          <a:r>
            <a:rPr lang="en-US" sz="1500" b="1" kern="1200" dirty="0">
              <a:latin typeface="Calibri" panose="020F0502020204030204" pitchFamily="34" charset="0"/>
              <a:ea typeface="Calibri"/>
              <a:cs typeface="Times New Roman"/>
            </a:rPr>
            <a:t> </a:t>
          </a:r>
          <a:r>
            <a:rPr lang="el-GR" sz="1500" b="1" kern="1200" dirty="0">
              <a:latin typeface="Calibri" panose="020F0502020204030204" pitchFamily="34" charset="0"/>
              <a:ea typeface="Calibri"/>
              <a:cs typeface="Times New Roman"/>
            </a:rPr>
            <a:t>που μπορούμε να εξυπηρετήσουμε ταυτόχρονα</a:t>
          </a:r>
        </a:p>
        <a:p>
          <a:pPr marL="0" lvl="0" indent="0" algn="l" defTabSz="666750">
            <a:lnSpc>
              <a:spcPct val="90000"/>
            </a:lnSpc>
            <a:spcBef>
              <a:spcPct val="0"/>
            </a:spcBef>
            <a:spcAft>
              <a:spcPct val="35000"/>
            </a:spcAft>
            <a:buNone/>
          </a:pPr>
          <a:r>
            <a:rPr lang="el-GR" sz="1500" b="1" kern="1200" dirty="0">
              <a:latin typeface="Calibri" panose="020F0502020204030204" pitchFamily="34" charset="0"/>
              <a:ea typeface="Calibri"/>
              <a:cs typeface="Times New Roman"/>
            </a:rPr>
            <a:t>Αύξηση της συμφόρησης των καναλιών </a:t>
          </a:r>
          <a:r>
            <a:rPr lang="en-US" sz="1500" b="1" kern="1200" dirty="0">
              <a:latin typeface="Calibri" panose="020F0502020204030204" pitchFamily="34" charset="0"/>
              <a:ea typeface="Calibri"/>
              <a:cs typeface="Times New Roman"/>
            </a:rPr>
            <a:t> </a:t>
          </a:r>
          <a:r>
            <a:rPr lang="el-GR" sz="1500" b="1" kern="1200" dirty="0">
              <a:latin typeface="Calibri" panose="020F0502020204030204" pitchFamily="34" charset="0"/>
              <a:ea typeface="Calibri"/>
              <a:cs typeface="Times New Roman"/>
            </a:rPr>
            <a:t>ομιλίας και σηματοδοσίας.</a:t>
          </a:r>
        </a:p>
      </dsp:txBody>
      <dsp:txXfrm>
        <a:off x="2592283" y="864103"/>
        <a:ext cx="1638182" cy="1724953"/>
      </dsp:txXfrm>
    </dsp:sp>
    <dsp:sp modelId="{B9794824-ECE2-4867-8E41-E8040D308559}">
      <dsp:nvSpPr>
        <dsp:cNvPr id="0" name=""/>
        <dsp:cNvSpPr/>
      </dsp:nvSpPr>
      <dsp:spPr>
        <a:xfrm rot="16200000">
          <a:off x="-557959" y="793863"/>
          <a:ext cx="2217797" cy="630070"/>
        </a:xfrm>
        <a:prstGeom prst="rightArrow">
          <a:avLst>
            <a:gd name="adj1" fmla="val 49830"/>
            <a:gd name="adj2" fmla="val 6066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l-GR" sz="1400" b="1" kern="1200" dirty="0">
              <a:latin typeface="Calibri" panose="020F0502020204030204" pitchFamily="34" charset="0"/>
            </a:rPr>
            <a:t>Πλεονεκτήματα</a:t>
          </a:r>
        </a:p>
      </dsp:txBody>
      <dsp:txXfrm>
        <a:off x="-462734" y="1047141"/>
        <a:ext cx="2027347" cy="313964"/>
      </dsp:txXfrm>
    </dsp:sp>
    <dsp:sp modelId="{25CEE875-F97D-438E-AAD4-87DBE40E30EC}">
      <dsp:nvSpPr>
        <dsp:cNvPr id="0" name=""/>
        <dsp:cNvSpPr/>
      </dsp:nvSpPr>
      <dsp:spPr>
        <a:xfrm rot="5400000">
          <a:off x="3292083" y="2522057"/>
          <a:ext cx="2217797" cy="630070"/>
        </a:xfrm>
        <a:prstGeom prst="rightArrow">
          <a:avLst>
            <a:gd name="adj1" fmla="val 49830"/>
            <a:gd name="adj2" fmla="val 6066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l-GR" sz="1400" b="1" kern="1200">
              <a:latin typeface="Calibri" panose="020F0502020204030204" pitchFamily="34" charset="0"/>
              <a:ea typeface="Calibri"/>
              <a:cs typeface="Times New Roman"/>
            </a:rPr>
            <a:t>Μειονεκτήματα</a:t>
          </a:r>
          <a:endParaRPr lang="el-GR" sz="1400" b="1" kern="1200" dirty="0">
            <a:latin typeface="Calibri" panose="020F0502020204030204" pitchFamily="34" charset="0"/>
            <a:ea typeface="Calibri"/>
            <a:cs typeface="Times New Roman"/>
          </a:endParaRPr>
        </a:p>
      </dsp:txBody>
      <dsp:txXfrm>
        <a:off x="3387308" y="2584885"/>
        <a:ext cx="2027347" cy="313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78FB3-A86C-40CA-951A-4605D8D57A2A}">
      <dsp:nvSpPr>
        <dsp:cNvPr id="0" name=""/>
        <dsp:cNvSpPr/>
      </dsp:nvSpPr>
      <dsp:spPr>
        <a:xfrm>
          <a:off x="0" y="0"/>
          <a:ext cx="7924800" cy="1507597"/>
        </a:xfrm>
        <a:prstGeom prst="roundRect">
          <a:avLst>
            <a:gd name="adj" fmla="val 1000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solidFill>
                <a:schemeClr val="tx1"/>
              </a:solidFill>
              <a:latin typeface="Calibri"/>
              <a:ea typeface="Calibri"/>
              <a:cs typeface="Times New Roman"/>
            </a:rPr>
            <a:t>Ο σχεδιασμός κυτταρικού δικτύου κινητής τηλεφωνίας (</a:t>
          </a:r>
          <a:r>
            <a:rPr lang="en-US" sz="1600" kern="1200" dirty="0">
              <a:solidFill>
                <a:schemeClr val="tx1"/>
              </a:solidFill>
              <a:latin typeface="Calibri"/>
              <a:ea typeface="Calibri"/>
              <a:cs typeface="Times New Roman"/>
            </a:rPr>
            <a:t>cell planning</a:t>
          </a:r>
          <a:r>
            <a:rPr lang="el-GR" sz="1600" kern="1200" dirty="0">
              <a:solidFill>
                <a:schemeClr val="tx1"/>
              </a:solidFill>
              <a:latin typeface="Calibri"/>
              <a:ea typeface="Calibri"/>
              <a:cs typeface="Times New Roman"/>
            </a:rPr>
            <a:t>) έχει να κάνει με το σύνολο των ενεργειών εκείνων που σχετίζονται με τις αποφάσεις για την επιλογή των τοποθεσιών εγκατάστασης του </a:t>
          </a:r>
          <a:r>
            <a:rPr lang="el-GR" sz="1600" kern="1200" dirty="0" err="1">
              <a:solidFill>
                <a:schemeClr val="tx1"/>
              </a:solidFill>
              <a:latin typeface="Calibri"/>
              <a:ea typeface="Calibri"/>
              <a:cs typeface="Times New Roman"/>
            </a:rPr>
            <a:t>ραδιοεξοπλισμού</a:t>
          </a:r>
          <a:r>
            <a:rPr lang="el-GR" sz="1600" kern="1200" dirty="0">
              <a:solidFill>
                <a:schemeClr val="tx1"/>
              </a:solidFill>
              <a:latin typeface="Calibri"/>
              <a:ea typeface="Calibri"/>
              <a:cs typeface="Times New Roman"/>
            </a:rPr>
            <a:t>, με το τι εξοπλισμός θα χρησιμοποιηθεί για την υλοποίηση του δικτύου και από τι θα αποτελείται αυτός ο εξοπλισμός.</a:t>
          </a:r>
          <a:endParaRPr lang="el-GR" sz="1600" kern="1200" dirty="0">
            <a:solidFill>
              <a:schemeClr val="tx1"/>
            </a:solidFill>
          </a:endParaRPr>
        </a:p>
      </dsp:txBody>
      <dsp:txXfrm>
        <a:off x="1735719" y="0"/>
        <a:ext cx="6189080" cy="1507597"/>
      </dsp:txXfrm>
    </dsp:sp>
    <dsp:sp modelId="{69B30895-0816-48DC-B88F-41A2415EC414}">
      <dsp:nvSpPr>
        <dsp:cNvPr id="0" name=""/>
        <dsp:cNvSpPr/>
      </dsp:nvSpPr>
      <dsp:spPr>
        <a:xfrm>
          <a:off x="218762" y="150759"/>
          <a:ext cx="1448954" cy="120607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5A8F5-82C4-4438-97D0-73742EDC84FD}">
      <dsp:nvSpPr>
        <dsp:cNvPr id="0" name=""/>
        <dsp:cNvSpPr/>
      </dsp:nvSpPr>
      <dsp:spPr>
        <a:xfrm>
          <a:off x="0" y="1658357"/>
          <a:ext cx="7924800" cy="1507597"/>
        </a:xfrm>
        <a:prstGeom prst="roundRect">
          <a:avLst>
            <a:gd name="adj" fmla="val 1000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l-GR" sz="1600" kern="1200" dirty="0">
              <a:solidFill>
                <a:schemeClr val="tx1"/>
              </a:solidFill>
              <a:latin typeface="Calibri"/>
              <a:ea typeface="Calibri"/>
              <a:cs typeface="Times New Roman"/>
            </a:rPr>
            <a:t>Για την επαρκή κάλυψη μιας περιοχής χωρίς παρεμβολές χρειάζεται σωστή σχεδίαση του κυτταρικού δικτύου. Οι προϋποθέσεις για να έχουμε επιτυχημένη λειτουργία ενός κυτταρικού δικτύου είναι:</a:t>
          </a:r>
        </a:p>
        <a:p>
          <a:pPr marL="114300" lvl="1" indent="-114300" algn="l" defTabSz="622300">
            <a:lnSpc>
              <a:spcPct val="90000"/>
            </a:lnSpc>
            <a:spcBef>
              <a:spcPct val="0"/>
            </a:spcBef>
            <a:spcAft>
              <a:spcPct val="15000"/>
            </a:spcAft>
            <a:buChar char="•"/>
          </a:pPr>
          <a:r>
            <a:rPr lang="el-GR" sz="1400" kern="1200" dirty="0">
              <a:solidFill>
                <a:schemeClr val="tx1"/>
              </a:solidFill>
              <a:latin typeface="Calibri"/>
              <a:ea typeface="Calibri"/>
              <a:cs typeface="Times New Roman"/>
            </a:rPr>
            <a:t>Μεγάλη χωρητικότητα συνδρομητών</a:t>
          </a:r>
        </a:p>
        <a:p>
          <a:pPr marL="114300" lvl="1" indent="-114300" algn="l" defTabSz="622300">
            <a:lnSpc>
              <a:spcPct val="90000"/>
            </a:lnSpc>
            <a:spcBef>
              <a:spcPct val="0"/>
            </a:spcBef>
            <a:spcAft>
              <a:spcPct val="15000"/>
            </a:spcAft>
            <a:buChar char="•"/>
          </a:pPr>
          <a:r>
            <a:rPr lang="el-GR" sz="1400" kern="1200" dirty="0">
              <a:solidFill>
                <a:schemeClr val="tx1"/>
              </a:solidFill>
              <a:latin typeface="Calibri"/>
              <a:ea typeface="Calibri"/>
              <a:cs typeface="Times New Roman"/>
            </a:rPr>
            <a:t>Συμβατότητα.</a:t>
          </a:r>
          <a:r>
            <a:rPr lang="en-US" sz="1400" kern="1200" dirty="0">
              <a:solidFill>
                <a:schemeClr val="tx1"/>
              </a:solidFill>
              <a:latin typeface="Calibri"/>
              <a:ea typeface="Calibri"/>
              <a:cs typeface="Times New Roman"/>
            </a:rPr>
            <a:t> </a:t>
          </a:r>
          <a:r>
            <a:rPr lang="el-GR" sz="1400" kern="1200" dirty="0">
              <a:solidFill>
                <a:schemeClr val="tx1"/>
              </a:solidFill>
              <a:latin typeface="Calibri"/>
              <a:ea typeface="Calibri"/>
              <a:cs typeface="Times New Roman"/>
            </a:rPr>
            <a:t>Το δίκτυο πρέπει να απαρτίζεται από μέρη τα οποία να είναι συμβατά σε </a:t>
          </a:r>
          <a:r>
            <a:rPr lang="en-US" sz="1400" kern="1200" dirty="0">
              <a:solidFill>
                <a:schemeClr val="tx1"/>
              </a:solidFill>
              <a:latin typeface="Calibri"/>
              <a:ea typeface="Calibri"/>
              <a:cs typeface="Times New Roman"/>
            </a:rPr>
            <a:t>hardware</a:t>
          </a:r>
          <a:r>
            <a:rPr lang="el-GR" sz="1400" kern="1200" dirty="0">
              <a:solidFill>
                <a:schemeClr val="tx1"/>
              </a:solidFill>
              <a:latin typeface="Calibri"/>
              <a:ea typeface="Calibri"/>
              <a:cs typeface="Times New Roman"/>
            </a:rPr>
            <a:t> και </a:t>
          </a:r>
          <a:r>
            <a:rPr lang="en-US" sz="1400" kern="1200" dirty="0">
              <a:solidFill>
                <a:schemeClr val="tx1"/>
              </a:solidFill>
              <a:latin typeface="Calibri"/>
              <a:ea typeface="Calibri"/>
              <a:cs typeface="Times New Roman"/>
            </a:rPr>
            <a:t>software</a:t>
          </a:r>
          <a:r>
            <a:rPr lang="el-GR" sz="1400" kern="1200" dirty="0">
              <a:solidFill>
                <a:schemeClr val="tx1"/>
              </a:solidFill>
              <a:latin typeface="Calibri"/>
              <a:ea typeface="Calibri"/>
              <a:cs typeface="Times New Roman"/>
            </a:rPr>
            <a:t> τόσο σε εθνικό όσο και σε διεθνές επίπεδο.</a:t>
          </a:r>
        </a:p>
      </dsp:txBody>
      <dsp:txXfrm>
        <a:off x="1735719" y="1658357"/>
        <a:ext cx="6189080" cy="1507597"/>
      </dsp:txXfrm>
    </dsp:sp>
    <dsp:sp modelId="{523F5A77-4A64-4A15-BE6D-84C827BCB861}">
      <dsp:nvSpPr>
        <dsp:cNvPr id="0" name=""/>
        <dsp:cNvSpPr/>
      </dsp:nvSpPr>
      <dsp:spPr>
        <a:xfrm>
          <a:off x="218762" y="1809117"/>
          <a:ext cx="1448954" cy="120607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38950-F25D-4E5A-85DE-91441A8D233C}">
      <dsp:nvSpPr>
        <dsp:cNvPr id="0" name=""/>
        <dsp:cNvSpPr/>
      </dsp:nvSpPr>
      <dsp:spPr>
        <a:xfrm>
          <a:off x="0" y="3316715"/>
          <a:ext cx="7924800" cy="1507597"/>
        </a:xfrm>
        <a:prstGeom prst="roundRect">
          <a:avLst>
            <a:gd name="adj" fmla="val 1000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solidFill>
                <a:schemeClr val="tx1"/>
              </a:solidFill>
              <a:latin typeface="Calibri"/>
              <a:ea typeface="Calibri"/>
              <a:cs typeface="Times New Roman"/>
            </a:rPr>
            <a:t>Κόστος, ποιότητα επικοινωνίας και προσαρμογή στη μεταβλητή πυκνότητα επικοινωνιακής κίνησης</a:t>
          </a:r>
          <a:endParaRPr lang="el-GR" sz="1600" kern="1200" dirty="0">
            <a:solidFill>
              <a:schemeClr val="tx1"/>
            </a:solidFill>
          </a:endParaRPr>
        </a:p>
      </dsp:txBody>
      <dsp:txXfrm>
        <a:off x="1735719" y="3316715"/>
        <a:ext cx="6189080" cy="1507597"/>
      </dsp:txXfrm>
    </dsp:sp>
    <dsp:sp modelId="{3845D57C-7E35-4742-919A-B8484017C138}">
      <dsp:nvSpPr>
        <dsp:cNvPr id="0" name=""/>
        <dsp:cNvSpPr/>
      </dsp:nvSpPr>
      <dsp:spPr>
        <a:xfrm>
          <a:off x="218762" y="3467474"/>
          <a:ext cx="1448954" cy="120607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6A55B-6396-4105-8494-95F433B616CE}">
      <dsp:nvSpPr>
        <dsp:cNvPr id="0" name=""/>
        <dsp:cNvSpPr/>
      </dsp:nvSpPr>
      <dsp:spPr>
        <a:xfrm>
          <a:off x="507" y="107677"/>
          <a:ext cx="1980772" cy="1188463"/>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Calibri"/>
              <a:ea typeface="Calibri"/>
              <a:cs typeface="Times New Roman"/>
            </a:rPr>
            <a:t>ελαχιστοποίηση της </a:t>
          </a:r>
          <a:r>
            <a:rPr lang="el-GR" sz="1400" b="1" kern="1200" dirty="0" err="1">
              <a:solidFill>
                <a:schemeClr val="tx1"/>
              </a:solidFill>
              <a:latin typeface="Calibri"/>
              <a:ea typeface="Calibri"/>
              <a:cs typeface="Times New Roman"/>
            </a:rPr>
            <a:t>συγκαναλικής</a:t>
          </a:r>
          <a:r>
            <a:rPr lang="el-GR" sz="1400" b="1" kern="1200" dirty="0">
              <a:solidFill>
                <a:schemeClr val="tx1"/>
              </a:solidFill>
              <a:latin typeface="Calibri"/>
              <a:ea typeface="Calibri"/>
              <a:cs typeface="Times New Roman"/>
            </a:rPr>
            <a:t> παρεμβολής (</a:t>
          </a:r>
          <a:r>
            <a:rPr lang="en-US" sz="1400" b="1" kern="1200" dirty="0">
              <a:solidFill>
                <a:schemeClr val="tx1"/>
              </a:solidFill>
              <a:latin typeface="Calibri"/>
              <a:ea typeface="Calibri"/>
              <a:cs typeface="Times New Roman"/>
            </a:rPr>
            <a:t>co</a:t>
          </a:r>
          <a:r>
            <a:rPr lang="el-GR" sz="1400" b="1" kern="1200" dirty="0">
              <a:solidFill>
                <a:schemeClr val="tx1"/>
              </a:solidFill>
              <a:latin typeface="Calibri"/>
              <a:ea typeface="Calibri"/>
              <a:cs typeface="Times New Roman"/>
            </a:rPr>
            <a:t>-</a:t>
          </a:r>
          <a:r>
            <a:rPr lang="en-US" sz="1400" b="1" kern="1200" dirty="0">
              <a:solidFill>
                <a:schemeClr val="tx1"/>
              </a:solidFill>
              <a:latin typeface="Calibri"/>
              <a:ea typeface="Calibri"/>
              <a:cs typeface="Times New Roman"/>
            </a:rPr>
            <a:t>channel interference</a:t>
          </a:r>
          <a:r>
            <a:rPr lang="el-GR" sz="1400" b="1" kern="1200" dirty="0">
              <a:solidFill>
                <a:schemeClr val="tx1"/>
              </a:solidFill>
              <a:latin typeface="Calibri"/>
              <a:ea typeface="Calibri"/>
              <a:cs typeface="Times New Roman"/>
            </a:rPr>
            <a:t>)</a:t>
          </a:r>
          <a:endParaRPr lang="el-GR" sz="1400" b="1" kern="1200" dirty="0">
            <a:solidFill>
              <a:schemeClr val="tx1"/>
            </a:solidFill>
          </a:endParaRPr>
        </a:p>
      </dsp:txBody>
      <dsp:txXfrm>
        <a:off x="507" y="107677"/>
        <a:ext cx="1980772" cy="1188463"/>
      </dsp:txXfrm>
    </dsp:sp>
    <dsp:sp modelId="{FB3FFEB5-7398-45C4-B0E0-BBB0C87D20E3}">
      <dsp:nvSpPr>
        <dsp:cNvPr id="0" name=""/>
        <dsp:cNvSpPr/>
      </dsp:nvSpPr>
      <dsp:spPr>
        <a:xfrm>
          <a:off x="2179358" y="107677"/>
          <a:ext cx="1980772" cy="1188463"/>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Calibri"/>
              <a:ea typeface="Calibri"/>
              <a:cs typeface="Times New Roman"/>
            </a:rPr>
            <a:t>αύξηση του λόγου του σήματος προς τον θόρυβο οπότε και την αύξηση της ταχύτητας μετάδοσης δεδομένων.</a:t>
          </a:r>
        </a:p>
      </dsp:txBody>
      <dsp:txXfrm>
        <a:off x="2179358" y="107677"/>
        <a:ext cx="1980772" cy="1188463"/>
      </dsp:txXfrm>
    </dsp:sp>
    <dsp:sp modelId="{B6400BDC-A375-4CD8-BDED-FD0516CCB92E}">
      <dsp:nvSpPr>
        <dsp:cNvPr id="0" name=""/>
        <dsp:cNvSpPr/>
      </dsp:nvSpPr>
      <dsp:spPr>
        <a:xfrm>
          <a:off x="1080128" y="1445123"/>
          <a:ext cx="1980772" cy="971771"/>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latin typeface="Calibri"/>
              <a:ea typeface="Calibri"/>
              <a:cs typeface="Times New Roman"/>
            </a:rPr>
            <a:t>αύξηση της χωρητικότητας </a:t>
          </a:r>
          <a:br>
            <a:rPr lang="el-GR" sz="1400" b="1" kern="1200" dirty="0">
              <a:solidFill>
                <a:schemeClr val="tx1"/>
              </a:solidFill>
              <a:latin typeface="Calibri"/>
              <a:ea typeface="Calibri"/>
              <a:cs typeface="Times New Roman"/>
            </a:rPr>
          </a:br>
          <a:r>
            <a:rPr lang="el-GR" sz="1400" b="1" kern="1200" dirty="0">
              <a:solidFill>
                <a:schemeClr val="tx1"/>
              </a:solidFill>
              <a:latin typeface="Calibri"/>
              <a:ea typeface="Calibri"/>
              <a:cs typeface="Times New Roman"/>
            </a:rPr>
            <a:t>του δικτύου</a:t>
          </a:r>
          <a:endParaRPr lang="el-GR" sz="1400" b="1" kern="1200" dirty="0">
            <a:solidFill>
              <a:schemeClr val="tx1"/>
            </a:solidFill>
          </a:endParaRPr>
        </a:p>
      </dsp:txBody>
      <dsp:txXfrm>
        <a:off x="1080128" y="1445123"/>
        <a:ext cx="1980772" cy="971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78FB3-A86C-40CA-951A-4605D8D57A2A}">
      <dsp:nvSpPr>
        <dsp:cNvPr id="0" name=""/>
        <dsp:cNvSpPr/>
      </dsp:nvSpPr>
      <dsp:spPr>
        <a:xfrm>
          <a:off x="0" y="0"/>
          <a:ext cx="7924800" cy="1507597"/>
        </a:xfrm>
        <a:prstGeom prst="roundRect">
          <a:avLst>
            <a:gd name="adj" fmla="val 1000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solidFill>
                <a:schemeClr val="tx1"/>
              </a:solidFill>
              <a:latin typeface="Calibri"/>
              <a:ea typeface="Calibri"/>
              <a:cs typeface="Times New Roman"/>
            </a:rPr>
            <a:t>Ο σχεδιασμός κυτταρικού δικτύου κινητής τηλεφωνίας (</a:t>
          </a:r>
          <a:r>
            <a:rPr lang="en-US" sz="1600" kern="1200" dirty="0">
              <a:solidFill>
                <a:schemeClr val="tx1"/>
              </a:solidFill>
              <a:latin typeface="Calibri"/>
              <a:ea typeface="Calibri"/>
              <a:cs typeface="Times New Roman"/>
            </a:rPr>
            <a:t>cell planning</a:t>
          </a:r>
          <a:r>
            <a:rPr lang="el-GR" sz="1600" kern="1200" dirty="0">
              <a:solidFill>
                <a:schemeClr val="tx1"/>
              </a:solidFill>
              <a:latin typeface="Calibri"/>
              <a:ea typeface="Calibri"/>
              <a:cs typeface="Times New Roman"/>
            </a:rPr>
            <a:t>) έχει να κάνει με το σύνολο των ενεργειών εκείνων που σχετίζονται με τις αποφάσεις για την επιλογή των τοποθεσιών εγκατάστασης του </a:t>
          </a:r>
          <a:r>
            <a:rPr lang="el-GR" sz="1600" kern="1200" dirty="0" err="1">
              <a:solidFill>
                <a:schemeClr val="tx1"/>
              </a:solidFill>
              <a:latin typeface="Calibri"/>
              <a:ea typeface="Calibri"/>
              <a:cs typeface="Times New Roman"/>
            </a:rPr>
            <a:t>ραδιοεξοπλισμού</a:t>
          </a:r>
          <a:r>
            <a:rPr lang="el-GR" sz="1600" kern="1200" dirty="0">
              <a:solidFill>
                <a:schemeClr val="tx1"/>
              </a:solidFill>
              <a:latin typeface="Calibri"/>
              <a:ea typeface="Calibri"/>
              <a:cs typeface="Times New Roman"/>
            </a:rPr>
            <a:t>, με το τι εξοπλισμός θα χρησιμοποιηθεί για την υλοποίηση του δικτύου και από τι θα αποτελείται αυτός ο εξοπλισμός.</a:t>
          </a:r>
          <a:endParaRPr lang="el-GR" sz="1600" kern="1200" dirty="0">
            <a:solidFill>
              <a:schemeClr val="tx1"/>
            </a:solidFill>
          </a:endParaRPr>
        </a:p>
      </dsp:txBody>
      <dsp:txXfrm>
        <a:off x="1735719" y="0"/>
        <a:ext cx="6189080" cy="1507597"/>
      </dsp:txXfrm>
    </dsp:sp>
    <dsp:sp modelId="{69B30895-0816-48DC-B88F-41A2415EC414}">
      <dsp:nvSpPr>
        <dsp:cNvPr id="0" name=""/>
        <dsp:cNvSpPr/>
      </dsp:nvSpPr>
      <dsp:spPr>
        <a:xfrm>
          <a:off x="218762" y="150759"/>
          <a:ext cx="1448954" cy="120607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5A8F5-82C4-4438-97D0-73742EDC84FD}">
      <dsp:nvSpPr>
        <dsp:cNvPr id="0" name=""/>
        <dsp:cNvSpPr/>
      </dsp:nvSpPr>
      <dsp:spPr>
        <a:xfrm>
          <a:off x="0" y="1658357"/>
          <a:ext cx="7924800" cy="1507597"/>
        </a:xfrm>
        <a:prstGeom prst="roundRect">
          <a:avLst>
            <a:gd name="adj" fmla="val 1000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t" anchorCtr="0">
          <a:noAutofit/>
        </a:bodyPr>
        <a:lstStyle/>
        <a:p>
          <a:pPr marL="0" lvl="0" indent="0" algn="l" defTabSz="711200">
            <a:lnSpc>
              <a:spcPct val="90000"/>
            </a:lnSpc>
            <a:spcBef>
              <a:spcPct val="0"/>
            </a:spcBef>
            <a:spcAft>
              <a:spcPct val="35000"/>
            </a:spcAft>
            <a:buNone/>
          </a:pPr>
          <a:r>
            <a:rPr lang="el-GR" sz="1600" kern="1200" dirty="0">
              <a:solidFill>
                <a:schemeClr val="tx1"/>
              </a:solidFill>
              <a:latin typeface="Calibri"/>
              <a:ea typeface="Calibri"/>
              <a:cs typeface="Times New Roman"/>
            </a:rPr>
            <a:t>Για την επαρκή κάλυψη μιας περιοχής χωρίς παρεμβολές χρειάζεται σωστή σχεδίαση του κυτταρικού δικτύου. Οι προϋποθέσεις για να έχουμε επιτυχημένη λειτουργία ενός κυτταρικού δικτύου είναι:</a:t>
          </a:r>
        </a:p>
        <a:p>
          <a:pPr marL="114300" lvl="1" indent="-114300" algn="l" defTabSz="622300">
            <a:lnSpc>
              <a:spcPct val="90000"/>
            </a:lnSpc>
            <a:spcBef>
              <a:spcPct val="0"/>
            </a:spcBef>
            <a:spcAft>
              <a:spcPct val="15000"/>
            </a:spcAft>
            <a:buChar char="•"/>
          </a:pPr>
          <a:r>
            <a:rPr lang="el-GR" sz="1400" kern="1200" dirty="0">
              <a:solidFill>
                <a:schemeClr val="tx1"/>
              </a:solidFill>
              <a:latin typeface="Calibri"/>
              <a:ea typeface="Calibri"/>
              <a:cs typeface="Times New Roman"/>
            </a:rPr>
            <a:t>Μεγάλη χωρητικότητα συνδρομητών</a:t>
          </a:r>
        </a:p>
        <a:p>
          <a:pPr marL="114300" lvl="1" indent="-114300" algn="l" defTabSz="622300">
            <a:lnSpc>
              <a:spcPct val="90000"/>
            </a:lnSpc>
            <a:spcBef>
              <a:spcPct val="0"/>
            </a:spcBef>
            <a:spcAft>
              <a:spcPct val="15000"/>
            </a:spcAft>
            <a:buChar char="•"/>
          </a:pPr>
          <a:r>
            <a:rPr lang="el-GR" sz="1400" kern="1200" dirty="0">
              <a:solidFill>
                <a:schemeClr val="tx1"/>
              </a:solidFill>
              <a:latin typeface="Calibri"/>
              <a:ea typeface="Calibri"/>
              <a:cs typeface="Times New Roman"/>
            </a:rPr>
            <a:t>Συμβατότητα.</a:t>
          </a:r>
          <a:r>
            <a:rPr lang="en-US" sz="1400" kern="1200" dirty="0">
              <a:solidFill>
                <a:schemeClr val="tx1"/>
              </a:solidFill>
              <a:latin typeface="Calibri"/>
              <a:ea typeface="Calibri"/>
              <a:cs typeface="Times New Roman"/>
            </a:rPr>
            <a:t> </a:t>
          </a:r>
          <a:r>
            <a:rPr lang="el-GR" sz="1400" kern="1200" dirty="0">
              <a:solidFill>
                <a:schemeClr val="tx1"/>
              </a:solidFill>
              <a:latin typeface="Calibri"/>
              <a:ea typeface="Calibri"/>
              <a:cs typeface="Times New Roman"/>
            </a:rPr>
            <a:t>Το δίκτυο πρέπει να απαρτίζεται από μέρη τα οποία να είναι συμβατά σε </a:t>
          </a:r>
          <a:r>
            <a:rPr lang="en-US" sz="1400" kern="1200" dirty="0">
              <a:solidFill>
                <a:schemeClr val="tx1"/>
              </a:solidFill>
              <a:latin typeface="Calibri"/>
              <a:ea typeface="Calibri"/>
              <a:cs typeface="Times New Roman"/>
            </a:rPr>
            <a:t>hardware</a:t>
          </a:r>
          <a:r>
            <a:rPr lang="el-GR" sz="1400" kern="1200" dirty="0">
              <a:solidFill>
                <a:schemeClr val="tx1"/>
              </a:solidFill>
              <a:latin typeface="Calibri"/>
              <a:ea typeface="Calibri"/>
              <a:cs typeface="Times New Roman"/>
            </a:rPr>
            <a:t> και </a:t>
          </a:r>
          <a:r>
            <a:rPr lang="en-US" sz="1400" kern="1200" dirty="0">
              <a:solidFill>
                <a:schemeClr val="tx1"/>
              </a:solidFill>
              <a:latin typeface="Calibri"/>
              <a:ea typeface="Calibri"/>
              <a:cs typeface="Times New Roman"/>
            </a:rPr>
            <a:t>software</a:t>
          </a:r>
          <a:r>
            <a:rPr lang="el-GR" sz="1400" kern="1200" dirty="0">
              <a:solidFill>
                <a:schemeClr val="tx1"/>
              </a:solidFill>
              <a:latin typeface="Calibri"/>
              <a:ea typeface="Calibri"/>
              <a:cs typeface="Times New Roman"/>
            </a:rPr>
            <a:t> τόσο σε εθνικό όσο και σε διεθνές επίπεδο.</a:t>
          </a:r>
        </a:p>
      </dsp:txBody>
      <dsp:txXfrm>
        <a:off x="1735719" y="1658357"/>
        <a:ext cx="6189080" cy="1507597"/>
      </dsp:txXfrm>
    </dsp:sp>
    <dsp:sp modelId="{523F5A77-4A64-4A15-BE6D-84C827BCB861}">
      <dsp:nvSpPr>
        <dsp:cNvPr id="0" name=""/>
        <dsp:cNvSpPr/>
      </dsp:nvSpPr>
      <dsp:spPr>
        <a:xfrm>
          <a:off x="218762" y="1809117"/>
          <a:ext cx="1448954" cy="120607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38950-F25D-4E5A-85DE-91441A8D233C}">
      <dsp:nvSpPr>
        <dsp:cNvPr id="0" name=""/>
        <dsp:cNvSpPr/>
      </dsp:nvSpPr>
      <dsp:spPr>
        <a:xfrm>
          <a:off x="0" y="3316715"/>
          <a:ext cx="7924800" cy="1507597"/>
        </a:xfrm>
        <a:prstGeom prst="roundRect">
          <a:avLst>
            <a:gd name="adj" fmla="val 10000"/>
          </a:avLst>
        </a:prstGeom>
        <a:no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solidFill>
                <a:schemeClr val="tx1"/>
              </a:solidFill>
              <a:latin typeface="Calibri"/>
              <a:ea typeface="Calibri"/>
              <a:cs typeface="Times New Roman"/>
            </a:rPr>
            <a:t>Κόστος, ποιότητα επικοινωνίας και προσαρμογή στη μεταβλητή πυκνότητα επικοινωνιακής κίνησης</a:t>
          </a:r>
          <a:endParaRPr lang="el-GR" sz="1600" kern="1200" dirty="0">
            <a:solidFill>
              <a:schemeClr val="tx1"/>
            </a:solidFill>
          </a:endParaRPr>
        </a:p>
      </dsp:txBody>
      <dsp:txXfrm>
        <a:off x="1735719" y="3316715"/>
        <a:ext cx="6189080" cy="1507597"/>
      </dsp:txXfrm>
    </dsp:sp>
    <dsp:sp modelId="{3845D57C-7E35-4742-919A-B8484017C138}">
      <dsp:nvSpPr>
        <dsp:cNvPr id="0" name=""/>
        <dsp:cNvSpPr/>
      </dsp:nvSpPr>
      <dsp:spPr>
        <a:xfrm>
          <a:off x="218762" y="3467474"/>
          <a:ext cx="1448954" cy="120607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55.wmf"/><Relationship Id="rId5" Type="http://schemas.openxmlformats.org/officeDocument/2006/relationships/image" Target="../media/image62.wmf"/><Relationship Id="rId4"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D45B3-47A7-4168-92F5-2C7D6E406D99}" type="datetimeFigureOut">
              <a:rPr lang="el-GR" smtClean="0"/>
              <a:t>9/12/2019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C5F14-D28B-4EFA-A123-924854A9A4DD}" type="slidenum">
              <a:rPr lang="el-GR" smtClean="0"/>
              <a:t>‹#›</a:t>
            </a:fld>
            <a:endParaRPr lang="el-GR"/>
          </a:p>
        </p:txBody>
      </p:sp>
    </p:spTree>
    <p:extLst>
      <p:ext uri="{BB962C8B-B14F-4D97-AF65-F5344CB8AC3E}">
        <p14:creationId xmlns:p14="http://schemas.microsoft.com/office/powerpoint/2010/main" val="408359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208960-B7F7-41D5-843B-5F9EE759E0CD}" type="slidenum">
              <a:rPr lang="el-GR" altLang="el-GR" smtClean="0"/>
              <a:pPr/>
              <a:t>2</a:t>
            </a:fld>
            <a:endParaRPr lang="el-GR" altLang="el-GR"/>
          </a:p>
        </p:txBody>
      </p:sp>
      <p:sp>
        <p:nvSpPr>
          <p:cNvPr id="5125"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l-GR"/>
          </a:p>
        </p:txBody>
      </p:sp>
    </p:spTree>
    <p:extLst>
      <p:ext uri="{BB962C8B-B14F-4D97-AF65-F5344CB8AC3E}">
        <p14:creationId xmlns:p14="http://schemas.microsoft.com/office/powerpoint/2010/main" val="278956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
        <p:nvSpPr>
          <p:cNvPr id="14340" name="3 - Θέση αριθμού διαφάνειας"/>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93CFABD-157A-464B-8F84-CEF9A1917469}" type="slidenum">
              <a:rPr lang="el-GR" sz="1200">
                <a:latin typeface="Calibri" panose="020F0502020204030204" pitchFamily="34" charset="0"/>
              </a:rPr>
              <a:pPr algn="r" eaLnBrk="1" hangingPunct="1"/>
              <a:t>31</a:t>
            </a:fld>
            <a:endParaRPr lang="el-GR" sz="1200">
              <a:latin typeface="Calibri" panose="020F0502020204030204" pitchFamily="34" charset="0"/>
            </a:endParaRPr>
          </a:p>
        </p:txBody>
      </p:sp>
    </p:spTree>
    <p:extLst>
      <p:ext uri="{BB962C8B-B14F-4D97-AF65-F5344CB8AC3E}">
        <p14:creationId xmlns:p14="http://schemas.microsoft.com/office/powerpoint/2010/main" val="271932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
        <p:nvSpPr>
          <p:cNvPr id="14340" name="3 - Θέση αριθμού διαφάνειας"/>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2788FF4-3330-4A0D-BC2B-E571852BCBD9}" type="slidenum">
              <a:rPr lang="el-GR" sz="1200">
                <a:latin typeface="Calibri" panose="020F0502020204030204" pitchFamily="34" charset="0"/>
              </a:rPr>
              <a:pPr algn="r" eaLnBrk="1" hangingPunct="1"/>
              <a:t>39</a:t>
            </a:fld>
            <a:endParaRPr lang="el-GR" sz="1200">
              <a:latin typeface="Calibri" panose="020F0502020204030204" pitchFamily="34" charset="0"/>
            </a:endParaRPr>
          </a:p>
        </p:txBody>
      </p:sp>
    </p:spTree>
    <p:extLst>
      <p:ext uri="{BB962C8B-B14F-4D97-AF65-F5344CB8AC3E}">
        <p14:creationId xmlns:p14="http://schemas.microsoft.com/office/powerpoint/2010/main" val="95589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80837AFB-00C5-4AE0-BFA5-631AC8E67A4C}" type="datetimeFigureOut">
              <a:rPr lang="el-GR" smtClean="0"/>
              <a:t>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412445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0837AFB-00C5-4AE0-BFA5-631AC8E67A4C}" type="datetimeFigureOut">
              <a:rPr lang="el-GR" smtClean="0"/>
              <a:t>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348726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0837AFB-00C5-4AE0-BFA5-631AC8E67A4C}" type="datetimeFigureOut">
              <a:rPr lang="el-GR" smtClean="0"/>
              <a:t>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207540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80837AFB-00C5-4AE0-BFA5-631AC8E67A4C}" type="datetimeFigureOut">
              <a:rPr lang="el-GR" smtClean="0"/>
              <a:t>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131734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37AFB-00C5-4AE0-BFA5-631AC8E67A4C}" type="datetimeFigureOut">
              <a:rPr lang="el-GR" smtClean="0"/>
              <a:t>9/12/2019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32072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80837AFB-00C5-4AE0-BFA5-631AC8E67A4C}" type="datetimeFigureOut">
              <a:rPr lang="el-GR" smtClean="0"/>
              <a:t>9/12/2019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295114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80837AFB-00C5-4AE0-BFA5-631AC8E67A4C}" type="datetimeFigureOut">
              <a:rPr lang="el-GR" smtClean="0"/>
              <a:t>9/12/2019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11222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80837AFB-00C5-4AE0-BFA5-631AC8E67A4C}" type="datetimeFigureOut">
              <a:rPr lang="el-GR" smtClean="0"/>
              <a:t>9/12/2019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94954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37AFB-00C5-4AE0-BFA5-631AC8E67A4C}" type="datetimeFigureOut">
              <a:rPr lang="el-GR" smtClean="0"/>
              <a:t>9/12/2019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83272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37AFB-00C5-4AE0-BFA5-631AC8E67A4C}" type="datetimeFigureOut">
              <a:rPr lang="el-GR" smtClean="0"/>
              <a:t>9/12/2019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61836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37AFB-00C5-4AE0-BFA5-631AC8E67A4C}" type="datetimeFigureOut">
              <a:rPr lang="el-GR" smtClean="0"/>
              <a:t>9/12/2019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8A903C4-04C7-40C9-9543-3A054ED00600}" type="slidenum">
              <a:rPr lang="el-GR" smtClean="0"/>
              <a:t>‹#›</a:t>
            </a:fld>
            <a:endParaRPr lang="el-GR"/>
          </a:p>
        </p:txBody>
      </p:sp>
    </p:spTree>
    <p:extLst>
      <p:ext uri="{BB962C8B-B14F-4D97-AF65-F5344CB8AC3E}">
        <p14:creationId xmlns:p14="http://schemas.microsoft.com/office/powerpoint/2010/main" val="93398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37AFB-00C5-4AE0-BFA5-631AC8E67A4C}" type="datetimeFigureOut">
              <a:rPr lang="el-GR" smtClean="0"/>
              <a:t>9/12/2019</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903C4-04C7-40C9-9543-3A054ED00600}" type="slidenum">
              <a:rPr lang="el-GR" smtClean="0"/>
              <a:t>‹#›</a:t>
            </a:fld>
            <a:endParaRPr lang="el-GR"/>
          </a:p>
        </p:txBody>
      </p:sp>
    </p:spTree>
    <p:extLst>
      <p:ext uri="{BB962C8B-B14F-4D97-AF65-F5344CB8AC3E}">
        <p14:creationId xmlns:p14="http://schemas.microsoft.com/office/powerpoint/2010/main" val="25252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el.wikipedia.org/wiki/Global_System_for_Mobile_Communications"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0.emf"/><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5.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oleObject" Target="../embeddings/oleObject9.bin"/><Relationship Id="rId2" Type="http://schemas.openxmlformats.org/officeDocument/2006/relationships/slideLayout" Target="../slideLayouts/slideLayout6.xml"/><Relationship Id="rId16" Type="http://schemas.openxmlformats.org/officeDocument/2006/relationships/image" Target="../media/image55.wmf"/><Relationship Id="rId1" Type="http://schemas.openxmlformats.org/officeDocument/2006/relationships/vmlDrawing" Target="../drawings/vmlDrawing4.vml"/><Relationship Id="rId6" Type="http://schemas.openxmlformats.org/officeDocument/2006/relationships/image" Target="../media/image59.wmf"/><Relationship Id="rId11" Type="http://schemas.openxmlformats.org/officeDocument/2006/relationships/image" Target="../media/image61.wmf"/><Relationship Id="rId5" Type="http://schemas.openxmlformats.org/officeDocument/2006/relationships/oleObject" Target="../embeddings/oleObject6.bin"/><Relationship Id="rId15" Type="http://schemas.openxmlformats.org/officeDocument/2006/relationships/oleObject" Target="../embeddings/oleObject10.bin"/><Relationship Id="rId10" Type="http://schemas.openxmlformats.org/officeDocument/2006/relationships/oleObject" Target="../embeddings/oleObject8.bin"/><Relationship Id="rId4" Type="http://schemas.openxmlformats.org/officeDocument/2006/relationships/image" Target="../media/image58.wmf"/><Relationship Id="rId9" Type="http://schemas.openxmlformats.org/officeDocument/2006/relationships/image" Target="../media/image63.png"/><Relationship Id="rId14" Type="http://schemas.openxmlformats.org/officeDocument/2006/relationships/image" Target="../media/image64.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68.png"/><Relationship Id="rId7" Type="http://schemas.openxmlformats.org/officeDocument/2006/relationships/image" Target="../media/image66.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65.wmf"/><Relationship Id="rId4" Type="http://schemas.openxmlformats.org/officeDocument/2006/relationships/oleObject" Target="../embeddings/oleObject11.bin"/><Relationship Id="rId9" Type="http://schemas.openxmlformats.org/officeDocument/2006/relationships/image" Target="../media/image6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70.wmf"/><Relationship Id="rId5" Type="http://schemas.openxmlformats.org/officeDocument/2006/relationships/oleObject" Target="../embeddings/oleObject15.bin"/><Relationship Id="rId4" Type="http://schemas.openxmlformats.org/officeDocument/2006/relationships/image" Target="../media/image69.wmf"/></Relationships>
</file>

<file path=ppt/slides/_rels/slide45.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408" y="188641"/>
            <a:ext cx="7772400" cy="838071"/>
          </a:xfrm>
        </p:spPr>
        <p:txBody>
          <a:bodyPr>
            <a:normAutofit/>
          </a:bodyPr>
          <a:lstStyle/>
          <a:p>
            <a:r>
              <a:rPr lang="el-GR" sz="2800" b="1" dirty="0">
                <a:effectLst>
                  <a:outerShdw blurRad="38100" dist="38100" dir="2700000" algn="tl">
                    <a:srgbClr val="000000">
                      <a:alpha val="43137"/>
                    </a:srgbClr>
                  </a:outerShdw>
                </a:effectLst>
              </a:rPr>
              <a:t>ΔΙΚΤΥΑ ΚΙΝΗΤΩΝ ΕΠΙΚΟΙΝΩΝΙΩΝ</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5762500"/>
            <a:ext cx="6643687"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Πάνος\Desktop\iStock_000009299805Large_for_cyb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9" y="1052736"/>
            <a:ext cx="8496945" cy="463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159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67501"/>
            <a:ext cx="12192000" cy="1438093"/>
          </a:xfrm>
        </p:spPr>
        <p:txBody>
          <a:bodyPr>
            <a:normAutofit/>
          </a:bodyPr>
          <a:lstStyle/>
          <a:p>
            <a:pPr marL="0" indent="0" algn="just">
              <a:lnSpc>
                <a:spcPct val="150000"/>
              </a:lnSpc>
              <a:buNone/>
              <a:defRPr/>
            </a:pPr>
            <a:r>
              <a:rPr lang="el-GR" sz="1600" b="1" dirty="0"/>
              <a:t>Κύτταρο ή Κυψέλη είναι η γεωγρφική περιοχή η οποία καλύπτεται νοητά απο Η/Μ ακτινοβολία. Εκπέμπεται από μία κεραία του σταθμού βάσης  και η περιοχή αυτή οριοθετείται από ένα κατώφλι στάθμης ισχύος.</a:t>
            </a:r>
            <a:endParaRPr lang="en-US" sz="1600" b="1" dirty="0"/>
          </a:p>
          <a:p>
            <a:pPr marL="0" indent="0" algn="just">
              <a:lnSpc>
                <a:spcPct val="150000"/>
              </a:lnSpc>
              <a:buNone/>
              <a:defRPr/>
            </a:pPr>
            <a:r>
              <a:rPr lang="el-GR" sz="1600" b="1" dirty="0"/>
              <a:t>Η  πραγματική μορφή ενός κυττάρου δεν έχει κάποιο συγκεκριμένο γεωμετρικό σχήμα αλλά έχει μια άμορφη δομή στο χώρο.</a:t>
            </a:r>
          </a:p>
          <a:p>
            <a:pPr>
              <a:lnSpc>
                <a:spcPct val="150000"/>
              </a:lnSpc>
              <a:defRPr/>
            </a:pPr>
            <a:endParaRPr lang="el-GR" sz="1600" b="1" dirty="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3" y="1505594"/>
            <a:ext cx="4572259"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875" y="4024395"/>
            <a:ext cx="9510880" cy="2534027"/>
          </a:xfrm>
          <a:prstGeom prst="rect">
            <a:avLst/>
          </a:prstGeom>
        </p:spPr>
        <p:txBody>
          <a:bodyPr wrap="square">
            <a:spAutoFit/>
          </a:bodyPr>
          <a:lstStyle/>
          <a:p>
            <a:pPr marL="285750" lvl="1" indent="-285750" algn="just">
              <a:lnSpc>
                <a:spcPct val="150000"/>
              </a:lnSpc>
              <a:spcBef>
                <a:spcPts val="5"/>
              </a:spcBef>
              <a:spcAft>
                <a:spcPts val="0"/>
              </a:spcAft>
              <a:buFont typeface="Wingdings" panose="05000000000000000000" pitchFamily="2" charset="2"/>
              <a:buChar char="v"/>
              <a:tabLst>
                <a:tab pos="748030" algn="l"/>
              </a:tabLst>
            </a:pPr>
            <a:r>
              <a:rPr lang="el-GR" sz="1400" b="1" dirty="0">
                <a:ea typeface="Arial" panose="020B0604020202020204" pitchFamily="34" charset="0"/>
              </a:rPr>
              <a:t>Κάθε κυψέλη παριστάνεται ως</a:t>
            </a:r>
            <a:r>
              <a:rPr lang="el-GR" sz="1400" b="1" spc="10" dirty="0">
                <a:ea typeface="Arial" panose="020B0604020202020204" pitchFamily="34" charset="0"/>
              </a:rPr>
              <a:t> </a:t>
            </a:r>
            <a:r>
              <a:rPr lang="el-GR" sz="1400" b="1" dirty="0">
                <a:ea typeface="Arial" panose="020B0604020202020204" pitchFamily="34" charset="0"/>
              </a:rPr>
              <a:t>εξάγωνο.</a:t>
            </a:r>
          </a:p>
          <a:p>
            <a:pPr marL="285750" lvl="1" indent="-285750" algn="just">
              <a:lnSpc>
                <a:spcPct val="150000"/>
              </a:lnSpc>
              <a:spcBef>
                <a:spcPts val="5"/>
              </a:spcBef>
              <a:spcAft>
                <a:spcPts val="0"/>
              </a:spcAft>
              <a:buFont typeface="Wingdings" panose="05000000000000000000" pitchFamily="2" charset="2"/>
              <a:buChar char="v"/>
              <a:tabLst>
                <a:tab pos="748030" algn="l"/>
              </a:tabLst>
            </a:pPr>
            <a:r>
              <a:rPr lang="el-GR" sz="1400" b="1" dirty="0">
                <a:ea typeface="Arial" panose="020B0604020202020204" pitchFamily="34" charset="0"/>
              </a:rPr>
              <a:t>Το </a:t>
            </a:r>
            <a:r>
              <a:rPr lang="el-GR" sz="1400" b="1" dirty="0" err="1">
                <a:ea typeface="Arial" panose="020B0604020202020204" pitchFamily="34" charset="0"/>
              </a:rPr>
              <a:t>πραγµατικό</a:t>
            </a:r>
            <a:r>
              <a:rPr lang="el-GR" sz="1400" b="1" dirty="0">
                <a:ea typeface="Arial" panose="020B0604020202020204" pitchFamily="34" charset="0"/>
              </a:rPr>
              <a:t> της </a:t>
            </a:r>
            <a:r>
              <a:rPr lang="el-GR" sz="1400" b="1" dirty="0" err="1">
                <a:ea typeface="Arial" panose="020B0604020202020204" pitchFamily="34" charset="0"/>
              </a:rPr>
              <a:t>σχήµα</a:t>
            </a:r>
            <a:r>
              <a:rPr lang="el-GR" sz="1400" b="1" dirty="0">
                <a:ea typeface="Arial" panose="020B0604020202020204" pitchFamily="34" charset="0"/>
              </a:rPr>
              <a:t> µ</a:t>
            </a:r>
            <a:r>
              <a:rPr lang="el-GR" sz="1400" b="1" dirty="0" err="1">
                <a:ea typeface="Arial" panose="020B0604020202020204" pitchFamily="34" charset="0"/>
              </a:rPr>
              <a:t>πορεί</a:t>
            </a:r>
            <a:r>
              <a:rPr lang="el-GR" sz="1400" b="1" dirty="0">
                <a:ea typeface="Arial" panose="020B0604020202020204" pitchFamily="34" charset="0"/>
              </a:rPr>
              <a:t> να</a:t>
            </a:r>
            <a:r>
              <a:rPr lang="el-GR" sz="1400" b="1" spc="-10" dirty="0">
                <a:ea typeface="Arial" panose="020B0604020202020204" pitchFamily="34" charset="0"/>
              </a:rPr>
              <a:t> </a:t>
            </a:r>
            <a:r>
              <a:rPr lang="el-GR" sz="1400" b="1" dirty="0">
                <a:ea typeface="Arial" panose="020B0604020202020204" pitchFamily="34" charset="0"/>
              </a:rPr>
              <a:t>διαφέρει (π.χ. λόγω µ</a:t>
            </a:r>
            <a:r>
              <a:rPr lang="el-GR" sz="1400" b="1" dirty="0" err="1">
                <a:ea typeface="Arial" panose="020B0604020202020204" pitchFamily="34" charset="0"/>
              </a:rPr>
              <a:t>ορφολογίας</a:t>
            </a:r>
            <a:r>
              <a:rPr lang="el-GR" sz="1400" b="1" dirty="0">
                <a:ea typeface="Arial" panose="020B0604020202020204" pitchFamily="34" charset="0"/>
              </a:rPr>
              <a:t> τους εδάφους).</a:t>
            </a:r>
          </a:p>
          <a:p>
            <a:pPr marL="285750" lvl="1" indent="-285750" algn="just">
              <a:lnSpc>
                <a:spcPct val="150000"/>
              </a:lnSpc>
              <a:spcBef>
                <a:spcPts val="5"/>
              </a:spcBef>
              <a:spcAft>
                <a:spcPts val="0"/>
              </a:spcAft>
              <a:buFont typeface="Wingdings" panose="05000000000000000000" pitchFamily="2" charset="2"/>
              <a:buChar char="v"/>
              <a:tabLst>
                <a:tab pos="748030" algn="l"/>
              </a:tabLst>
            </a:pPr>
            <a:endParaRPr lang="el-GR" sz="1400" b="1" dirty="0">
              <a:ea typeface="Arial" panose="020B0604020202020204" pitchFamily="34" charset="0"/>
            </a:endParaRPr>
          </a:p>
          <a:p>
            <a:pPr marL="285750" lvl="1" indent="-285750" algn="just">
              <a:lnSpc>
                <a:spcPct val="150000"/>
              </a:lnSpc>
              <a:spcBef>
                <a:spcPts val="5"/>
              </a:spcBef>
              <a:spcAft>
                <a:spcPts val="0"/>
              </a:spcAft>
              <a:buFont typeface="Wingdings" panose="05000000000000000000" pitchFamily="2" charset="2"/>
              <a:buChar char="v"/>
              <a:tabLst>
                <a:tab pos="748030" algn="l"/>
              </a:tabLst>
            </a:pPr>
            <a:r>
              <a:rPr lang="en-US" sz="1400" b="1" dirty="0" err="1">
                <a:ea typeface="Arial" panose="020B0604020202020204" pitchFamily="34" charset="0"/>
              </a:rPr>
              <a:t>Οι</a:t>
            </a:r>
            <a:r>
              <a:rPr lang="en-US" sz="1400" b="1" dirty="0">
                <a:ea typeface="Arial" panose="020B0604020202020204" pitchFamily="34" charset="0"/>
              </a:rPr>
              <a:t> ποµπ</a:t>
            </a:r>
            <a:r>
              <a:rPr lang="en-US" sz="1400" b="1" dirty="0" err="1">
                <a:ea typeface="Arial" panose="020B0604020202020204" pitchFamily="34" charset="0"/>
              </a:rPr>
              <a:t>οδέκτες</a:t>
            </a:r>
            <a:r>
              <a:rPr lang="en-US" sz="1400" b="1" dirty="0">
                <a:ea typeface="Arial" panose="020B0604020202020204" pitchFamily="34" charset="0"/>
              </a:rPr>
              <a:t> </a:t>
            </a:r>
            <a:r>
              <a:rPr lang="en-US" sz="1400" b="1" dirty="0" err="1">
                <a:ea typeface="Arial" panose="020B0604020202020204" pitchFamily="34" charset="0"/>
              </a:rPr>
              <a:t>κάθε</a:t>
            </a:r>
            <a:r>
              <a:rPr lang="en-US" sz="1400" b="1" dirty="0">
                <a:ea typeface="Arial" panose="020B0604020202020204" pitchFamily="34" charset="0"/>
              </a:rPr>
              <a:t> </a:t>
            </a:r>
            <a:r>
              <a:rPr lang="en-US" sz="1400" b="1" dirty="0" err="1">
                <a:ea typeface="Arial" panose="020B0604020202020204" pitchFamily="34" charset="0"/>
              </a:rPr>
              <a:t>κυψέλης</a:t>
            </a:r>
            <a:r>
              <a:rPr lang="en-US" sz="1400" b="1" dirty="0">
                <a:ea typeface="Arial" panose="020B0604020202020204" pitchFamily="34" charset="0"/>
              </a:rPr>
              <a:t>:</a:t>
            </a:r>
            <a:r>
              <a:rPr lang="el-GR" sz="1400" b="1" dirty="0">
                <a:ea typeface="Wingdings" panose="05000000000000000000" pitchFamily="2" charset="2"/>
                <a:cs typeface="Wingdings" panose="05000000000000000000" pitchFamily="2" charset="2"/>
              </a:rPr>
              <a:t> </a:t>
            </a:r>
            <a:r>
              <a:rPr lang="el-GR" sz="1400" b="1" dirty="0" err="1">
                <a:ea typeface="Wingdings" panose="05000000000000000000" pitchFamily="2" charset="2"/>
                <a:cs typeface="Wingdings" panose="05000000000000000000" pitchFamily="2" charset="2"/>
              </a:rPr>
              <a:t>Χρησιµοποιούν</a:t>
            </a:r>
            <a:r>
              <a:rPr lang="el-GR" sz="1400" b="1" dirty="0">
                <a:ea typeface="Wingdings" panose="05000000000000000000" pitchFamily="2" charset="2"/>
                <a:cs typeface="Wingdings" panose="05000000000000000000" pitchFamily="2" charset="2"/>
              </a:rPr>
              <a:t> ένα </a:t>
            </a:r>
            <a:r>
              <a:rPr lang="el-GR" sz="1400" b="1" dirty="0" err="1">
                <a:ea typeface="Wingdings" panose="05000000000000000000" pitchFamily="2" charset="2"/>
                <a:cs typeface="Wingdings" panose="05000000000000000000" pitchFamily="2" charset="2"/>
              </a:rPr>
              <a:t>ορισµένο</a:t>
            </a:r>
            <a:r>
              <a:rPr lang="el-GR" sz="1400" b="1" dirty="0">
                <a:ea typeface="Wingdings" panose="05000000000000000000" pitchFamily="2" charset="2"/>
                <a:cs typeface="Wingdings" panose="05000000000000000000" pitchFamily="2" charset="2"/>
              </a:rPr>
              <a:t> </a:t>
            </a:r>
            <a:r>
              <a:rPr lang="el-GR" sz="1400" b="1" dirty="0" err="1">
                <a:ea typeface="Wingdings" panose="05000000000000000000" pitchFamily="2" charset="2"/>
                <a:cs typeface="Wingdings" panose="05000000000000000000" pitchFamily="2" charset="2"/>
              </a:rPr>
              <a:t>τµήµα</a:t>
            </a:r>
            <a:r>
              <a:rPr lang="el-GR" sz="1400" b="1" dirty="0">
                <a:ea typeface="Wingdings" panose="05000000000000000000" pitchFamily="2" charset="2"/>
                <a:cs typeface="Wingdings" panose="05000000000000000000" pitchFamily="2" charset="2"/>
              </a:rPr>
              <a:t> του </a:t>
            </a:r>
            <a:r>
              <a:rPr lang="el-GR" sz="1400" b="1" dirty="0" err="1">
                <a:ea typeface="Wingdings" panose="05000000000000000000" pitchFamily="2" charset="2"/>
                <a:cs typeface="Wingdings" panose="05000000000000000000" pitchFamily="2" charset="2"/>
              </a:rPr>
              <a:t>φάσµατος</a:t>
            </a:r>
            <a:r>
              <a:rPr lang="el-GR" sz="1400" b="1" spc="-25" dirty="0">
                <a:ea typeface="Wingdings" panose="05000000000000000000" pitchFamily="2" charset="2"/>
                <a:cs typeface="Wingdings" panose="05000000000000000000" pitchFamily="2" charset="2"/>
              </a:rPr>
              <a:t> </a:t>
            </a:r>
            <a:r>
              <a:rPr lang="el-GR" sz="1400" b="1" dirty="0">
                <a:ea typeface="Wingdings" panose="05000000000000000000" pitchFamily="2" charset="2"/>
                <a:cs typeface="Wingdings" panose="05000000000000000000" pitchFamily="2" charset="2"/>
              </a:rPr>
              <a:t>συχνοτήτων, το οποίο αντιστοιχεί σε µ</a:t>
            </a:r>
            <a:r>
              <a:rPr lang="el-GR" sz="1400" b="1" dirty="0" err="1">
                <a:ea typeface="Wingdings" panose="05000000000000000000" pitchFamily="2" charset="2"/>
                <a:cs typeface="Wingdings" panose="05000000000000000000" pitchFamily="2" charset="2"/>
              </a:rPr>
              <a:t>ια</a:t>
            </a:r>
            <a:r>
              <a:rPr lang="el-GR" sz="1400" b="1" dirty="0">
                <a:ea typeface="Wingdings" panose="05000000000000000000" pitchFamily="2" charset="2"/>
                <a:cs typeface="Wingdings" panose="05000000000000000000" pitchFamily="2" charset="2"/>
              </a:rPr>
              <a:t> </a:t>
            </a:r>
            <a:r>
              <a:rPr lang="el-GR" sz="1400" b="1" dirty="0" err="1">
                <a:ea typeface="Wingdings" panose="05000000000000000000" pitchFamily="2" charset="2"/>
                <a:cs typeface="Wingdings" panose="05000000000000000000" pitchFamily="2" charset="2"/>
              </a:rPr>
              <a:t>δέσµη</a:t>
            </a:r>
            <a:r>
              <a:rPr lang="el-GR" sz="1400" b="1" dirty="0">
                <a:ea typeface="Wingdings" panose="05000000000000000000" pitchFamily="2" charset="2"/>
                <a:cs typeface="Wingdings" panose="05000000000000000000" pitchFamily="2" charset="2"/>
              </a:rPr>
              <a:t> καναλιών</a:t>
            </a:r>
            <a:r>
              <a:rPr lang="el-GR" sz="1400" b="1" spc="5" dirty="0">
                <a:ea typeface="Wingdings" panose="05000000000000000000" pitchFamily="2" charset="2"/>
                <a:cs typeface="Wingdings" panose="05000000000000000000" pitchFamily="2" charset="2"/>
              </a:rPr>
              <a:t> </a:t>
            </a:r>
            <a:r>
              <a:rPr lang="el-GR" sz="1400" b="1" dirty="0">
                <a:ea typeface="Wingdings" panose="05000000000000000000" pitchFamily="2" charset="2"/>
                <a:cs typeface="Wingdings" panose="05000000000000000000" pitchFamily="2" charset="2"/>
              </a:rPr>
              <a:t>επικοινωνίας.</a:t>
            </a:r>
          </a:p>
          <a:p>
            <a:pPr marL="285750" lvl="1" indent="-285750" algn="just">
              <a:lnSpc>
                <a:spcPct val="150000"/>
              </a:lnSpc>
              <a:spcBef>
                <a:spcPts val="1430"/>
              </a:spcBef>
              <a:spcAft>
                <a:spcPts val="0"/>
              </a:spcAft>
              <a:buFont typeface="Wingdings" panose="05000000000000000000" pitchFamily="2" charset="2"/>
              <a:buChar char="v"/>
              <a:tabLst>
                <a:tab pos="748030" algn="l"/>
              </a:tabLst>
            </a:pPr>
            <a:r>
              <a:rPr lang="en-US" sz="1400" b="1" dirty="0">
                <a:ea typeface="Arial" panose="020B0604020202020204" pitchFamily="34" charset="0"/>
              </a:rPr>
              <a:t>Συγκαναλική παρεµβολή (co-channel</a:t>
            </a:r>
            <a:r>
              <a:rPr lang="en-US" sz="1400" b="1" spc="15" dirty="0">
                <a:ea typeface="Arial" panose="020B0604020202020204" pitchFamily="34" charset="0"/>
              </a:rPr>
              <a:t> </a:t>
            </a:r>
            <a:r>
              <a:rPr lang="en-US" sz="1400" b="1" dirty="0">
                <a:ea typeface="Arial" panose="020B0604020202020204" pitchFamily="34" charset="0"/>
              </a:rPr>
              <a:t>interference):</a:t>
            </a:r>
            <a:r>
              <a:rPr lang="el-GR" sz="1400" b="1" dirty="0">
                <a:ea typeface="Arial" panose="020B0604020202020204" pitchFamily="34" charset="0"/>
              </a:rPr>
              <a:t> </a:t>
            </a:r>
            <a:r>
              <a:rPr lang="en-US" sz="1400" b="1" dirty="0">
                <a:ea typeface="Wingdings" panose="05000000000000000000" pitchFamily="2" charset="2"/>
                <a:cs typeface="Wingdings" panose="05000000000000000000" pitchFamily="2" charset="2"/>
              </a:rPr>
              <a:t>T</a:t>
            </a:r>
            <a:r>
              <a:rPr lang="el-GR" sz="1400" b="1" dirty="0">
                <a:ea typeface="Wingdings" panose="05000000000000000000" pitchFamily="2" charset="2"/>
                <a:cs typeface="Wingdings" panose="05000000000000000000" pitchFamily="2" charset="2"/>
              </a:rPr>
              <a:t>α κανάλια επικοινωνίας µ</a:t>
            </a:r>
            <a:r>
              <a:rPr lang="el-GR" sz="1400" b="1" dirty="0" err="1">
                <a:ea typeface="Wingdings" panose="05000000000000000000" pitchFamily="2" charset="2"/>
                <a:cs typeface="Wingdings" panose="05000000000000000000" pitchFamily="2" charset="2"/>
              </a:rPr>
              <a:t>ιας</a:t>
            </a:r>
            <a:r>
              <a:rPr lang="el-GR" sz="1400" b="1" dirty="0">
                <a:ea typeface="Wingdings" panose="05000000000000000000" pitchFamily="2" charset="2"/>
                <a:cs typeface="Wingdings" panose="05000000000000000000" pitchFamily="2" charset="2"/>
              </a:rPr>
              <a:t> κυψέλης δεν µ</a:t>
            </a:r>
            <a:r>
              <a:rPr lang="el-GR" sz="1400" b="1" dirty="0" err="1">
                <a:ea typeface="Wingdings" panose="05000000000000000000" pitchFamily="2" charset="2"/>
                <a:cs typeface="Wingdings" panose="05000000000000000000" pitchFamily="2" charset="2"/>
              </a:rPr>
              <a:t>πορούν</a:t>
            </a:r>
            <a:r>
              <a:rPr lang="el-GR" sz="1400" b="1" dirty="0">
                <a:ea typeface="Wingdings" panose="05000000000000000000" pitchFamily="2" charset="2"/>
                <a:cs typeface="Wingdings" panose="05000000000000000000" pitchFamily="2" charset="2"/>
              </a:rPr>
              <a:t> να </a:t>
            </a:r>
            <a:r>
              <a:rPr lang="el-GR" sz="1400" b="1" dirty="0" err="1">
                <a:ea typeface="Wingdings" panose="05000000000000000000" pitchFamily="2" charset="2"/>
                <a:cs typeface="Wingdings" panose="05000000000000000000" pitchFamily="2" charset="2"/>
              </a:rPr>
              <a:t>χρησιµοποιηθούν</a:t>
            </a:r>
            <a:r>
              <a:rPr lang="el-GR" sz="1400" b="1" dirty="0">
                <a:ea typeface="Wingdings" panose="05000000000000000000" pitchFamily="2" charset="2"/>
                <a:cs typeface="Wingdings" panose="05000000000000000000" pitchFamily="2" charset="2"/>
              </a:rPr>
              <a:t> από </a:t>
            </a:r>
            <a:r>
              <a:rPr lang="el-GR" sz="1400" b="1" dirty="0" err="1">
                <a:ea typeface="Wingdings" panose="05000000000000000000" pitchFamily="2" charset="2"/>
                <a:cs typeface="Wingdings" panose="05000000000000000000" pitchFamily="2" charset="2"/>
              </a:rPr>
              <a:t>αµέσως</a:t>
            </a:r>
            <a:r>
              <a:rPr lang="el-GR" sz="1400" b="1" dirty="0">
                <a:ea typeface="Wingdings" panose="05000000000000000000" pitchFamily="2" charset="2"/>
                <a:cs typeface="Wingdings" panose="05000000000000000000" pitchFamily="2" charset="2"/>
              </a:rPr>
              <a:t> γειτονικές</a:t>
            </a:r>
            <a:r>
              <a:rPr lang="el-GR" sz="1400" b="1" spc="-30" dirty="0">
                <a:ea typeface="Wingdings" panose="05000000000000000000" pitchFamily="2" charset="2"/>
                <a:cs typeface="Wingdings" panose="05000000000000000000" pitchFamily="2" charset="2"/>
              </a:rPr>
              <a:t> </a:t>
            </a:r>
            <a:r>
              <a:rPr lang="el-GR" sz="1400" b="1" dirty="0">
                <a:ea typeface="Wingdings" panose="05000000000000000000" pitchFamily="2" charset="2"/>
                <a:cs typeface="Wingdings" panose="05000000000000000000" pitchFamily="2" charset="2"/>
              </a:rPr>
              <a:t>κυψέλες. </a:t>
            </a:r>
            <a:r>
              <a:rPr lang="en-US" sz="1400" b="1" dirty="0" err="1">
                <a:ea typeface="Arial" panose="020B0604020202020204" pitchFamily="34" charset="0"/>
              </a:rPr>
              <a:t>Προκ</a:t>
            </a:r>
            <a:r>
              <a:rPr lang="en-US" sz="1400" b="1" dirty="0">
                <a:ea typeface="Arial" panose="020B0604020202020204" pitchFamily="34" charset="0"/>
              </a:rPr>
              <a:t>αλούνται παρεµβολές</a:t>
            </a:r>
            <a:endParaRPr lang="el-GR" sz="1400" b="1" dirty="0"/>
          </a:p>
        </p:txBody>
      </p:sp>
      <p:pic>
        <p:nvPicPr>
          <p:cNvPr id="5" name="Picture 4"/>
          <p:cNvPicPr>
            <a:picLocks noChangeAspect="1"/>
          </p:cNvPicPr>
          <p:nvPr/>
        </p:nvPicPr>
        <p:blipFill>
          <a:blip r:embed="rId3"/>
          <a:stretch>
            <a:fillRect/>
          </a:stretch>
        </p:blipFill>
        <p:spPr>
          <a:xfrm>
            <a:off x="9757721" y="3539023"/>
            <a:ext cx="2117412" cy="3168000"/>
          </a:xfrm>
          <a:prstGeom prst="rect">
            <a:avLst/>
          </a:prstGeom>
        </p:spPr>
      </p:pic>
    </p:spTree>
    <p:extLst>
      <p:ext uri="{BB962C8B-B14F-4D97-AF65-F5344CB8AC3E}">
        <p14:creationId xmlns:p14="http://schemas.microsoft.com/office/powerpoint/2010/main" val="46812021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94545"/>
            <a:ext cx="9492791" cy="2677656"/>
          </a:xfrm>
          <a:prstGeom prst="rect">
            <a:avLst/>
          </a:prstGeom>
        </p:spPr>
        <p:txBody>
          <a:bodyPr wrap="square">
            <a:spAutoFit/>
          </a:bodyPr>
          <a:lstStyle/>
          <a:p>
            <a:pPr marR="80740" algn="ctr">
              <a:lnSpc>
                <a:spcPct val="200000"/>
              </a:lnSpc>
            </a:pPr>
            <a:r>
              <a:rPr lang="el-GR" sz="2000" b="1" u="sng" dirty="0">
                <a:solidFill>
                  <a:srgbClr val="FF0000"/>
                </a:solidFill>
              </a:rPr>
              <a:t>Το ιδανικό σύστημα κινητών επικοινωνιών θα πρέπει:</a:t>
            </a:r>
          </a:p>
          <a:p>
            <a:pPr marL="342900" marR="0" indent="-342900" algn="just">
              <a:lnSpc>
                <a:spcPct val="200000"/>
              </a:lnSpc>
              <a:buFont typeface="Wingdings" panose="05000000000000000000" pitchFamily="2" charset="2"/>
              <a:buChar char="Ø"/>
            </a:pPr>
            <a:r>
              <a:rPr lang="el-GR" sz="1600" b="1" dirty="0">
                <a:solidFill>
                  <a:srgbClr val="000000"/>
                </a:solidFill>
              </a:rPr>
              <a:t>Να λειτουργεί σε μια περιορισμένη και προκαθορισμένη ζώνη συχνοτήτων</a:t>
            </a:r>
          </a:p>
          <a:p>
            <a:pPr marL="342900" marR="0" indent="-342900" algn="just">
              <a:lnSpc>
                <a:spcPct val="200000"/>
              </a:lnSpc>
              <a:buFont typeface="Wingdings" panose="05000000000000000000" pitchFamily="2" charset="2"/>
              <a:buChar char="Ø"/>
            </a:pPr>
            <a:r>
              <a:rPr lang="el-GR" sz="1600" b="1" dirty="0">
                <a:solidFill>
                  <a:srgbClr val="000000"/>
                </a:solidFill>
              </a:rPr>
              <a:t>Να εξυπηρετεί σχεδόν απεριόριστο αριθμό χρηστών σε απεριόριστες, όσο αφορά την έκτασή τους, περιοχές</a:t>
            </a:r>
          </a:p>
          <a:p>
            <a:pPr marL="342900" marR="0" indent="-342900" algn="just">
              <a:lnSpc>
                <a:spcPct val="200000"/>
              </a:lnSpc>
              <a:buFont typeface="Wingdings" panose="05000000000000000000" pitchFamily="2" charset="2"/>
              <a:buChar char="Ø"/>
            </a:pPr>
            <a:r>
              <a:rPr lang="el-GR" sz="1600" b="1" dirty="0">
                <a:solidFill>
                  <a:srgbClr val="000000"/>
                </a:solidFill>
              </a:rPr>
              <a:t>Με βάση τα παραπάνω οδηγηθήκαμε στο </a:t>
            </a:r>
            <a:r>
              <a:rPr lang="el-GR" sz="1600" b="1" dirty="0" err="1">
                <a:solidFill>
                  <a:srgbClr val="000000"/>
                </a:solidFill>
              </a:rPr>
              <a:t>Κυψελωτό</a:t>
            </a:r>
            <a:r>
              <a:rPr lang="el-GR" sz="1600" b="1" dirty="0">
                <a:solidFill>
                  <a:srgbClr val="000000"/>
                </a:solidFill>
              </a:rPr>
              <a:t> Σύστημα </a:t>
            </a:r>
          </a:p>
        </p:txBody>
      </p:sp>
      <p:pic>
        <p:nvPicPr>
          <p:cNvPr id="3" name="Picture 2"/>
          <p:cNvPicPr>
            <a:picLocks noChangeAspect="1"/>
          </p:cNvPicPr>
          <p:nvPr/>
        </p:nvPicPr>
        <p:blipFill>
          <a:blip r:embed="rId2"/>
          <a:stretch>
            <a:fillRect/>
          </a:stretch>
        </p:blipFill>
        <p:spPr>
          <a:xfrm>
            <a:off x="9474801" y="294545"/>
            <a:ext cx="2717199" cy="3096000"/>
          </a:xfrm>
          <a:prstGeom prst="rect">
            <a:avLst/>
          </a:prstGeom>
        </p:spPr>
      </p:pic>
      <p:sp>
        <p:nvSpPr>
          <p:cNvPr id="4" name="Content Placeholder 2"/>
          <p:cNvSpPr>
            <a:spLocks noGrp="1"/>
          </p:cNvSpPr>
          <p:nvPr>
            <p:ph sz="quarter" idx="4294967295"/>
          </p:nvPr>
        </p:nvSpPr>
        <p:spPr>
          <a:xfrm>
            <a:off x="1" y="3203176"/>
            <a:ext cx="12100875" cy="1326422"/>
          </a:xfrm>
        </p:spPr>
        <p:txBody>
          <a:bodyPr>
            <a:noAutofit/>
          </a:bodyPr>
          <a:lstStyle/>
          <a:p>
            <a:pPr marL="0" indent="0" algn="just">
              <a:lnSpc>
                <a:spcPct val="150000"/>
              </a:lnSpc>
              <a:buNone/>
            </a:pPr>
            <a:r>
              <a:rPr lang="el-GR" altLang="el-GR" sz="1600" b="1" dirty="0">
                <a:ea typeface="Calibri" panose="020F0502020204030204" pitchFamily="34" charset="0"/>
                <a:cs typeface="Times New Roman" panose="02020603050405020304" pitchFamily="18" charset="0"/>
              </a:rPr>
              <a:t>Κατά τον σχεδιασμό της Η/Μ κάλυψης στο χαρτί, δεν μπορούν να </a:t>
            </a:r>
            <a:r>
              <a:rPr lang="el-GR" altLang="el-GR" sz="1600" b="1" dirty="0" err="1">
                <a:ea typeface="Calibri" panose="020F0502020204030204" pitchFamily="34" charset="0"/>
                <a:cs typeface="Times New Roman" panose="02020603050405020304" pitchFamily="18" charset="0"/>
              </a:rPr>
              <a:t>χρησιμοποιήθουν</a:t>
            </a:r>
            <a:r>
              <a:rPr lang="el-GR" altLang="el-GR" sz="1600" b="1" dirty="0">
                <a:ea typeface="Calibri" panose="020F0502020204030204" pitchFamily="34" charset="0"/>
                <a:cs typeface="Times New Roman" panose="02020603050405020304" pitchFamily="18" charset="0"/>
              </a:rPr>
              <a:t> τέτοια άμορφα σχήματα. Έτσι χρησιμοποιούνται δομές όπως κύκλοι, τετράγωνα ή εξάγωνα για τη σχεδίαση της κάλυψης σε μια γεωγραφική περιοχή στο χάρτη</a:t>
            </a:r>
            <a:r>
              <a:rPr lang="en-US" altLang="el-GR" sz="1600" b="1" dirty="0">
                <a:ea typeface="Calibri" panose="020F0502020204030204" pitchFamily="34" charset="0"/>
                <a:cs typeface="Times New Roman" panose="02020603050405020304" pitchFamily="18" charset="0"/>
              </a:rPr>
              <a:t>.</a:t>
            </a:r>
          </a:p>
          <a:p>
            <a:pPr marL="0" indent="0" algn="just">
              <a:lnSpc>
                <a:spcPct val="150000"/>
              </a:lnSpc>
              <a:spcAft>
                <a:spcPts val="1000"/>
              </a:spcAft>
              <a:buNone/>
            </a:pPr>
            <a:r>
              <a:rPr lang="el-GR" altLang="el-GR" sz="1600" b="1" dirty="0">
                <a:ea typeface="Calibri" panose="020F0502020204030204" pitchFamily="34" charset="0"/>
                <a:cs typeface="Times New Roman" panose="02020603050405020304" pitchFamily="18" charset="0"/>
              </a:rPr>
              <a:t>Το εξάγωνο είναι το γεωμετρικό σχήμα που καλύπτει πλήρως μια επιφάνεια χωρίς επικαλύψεις. </a:t>
            </a:r>
            <a:endParaRPr lang="el-GR" altLang="el-GR" sz="1600" b="1" dirty="0">
              <a:ea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573" y="4529598"/>
            <a:ext cx="4661427" cy="1404000"/>
          </a:xfrm>
          <a:prstGeom prst="rect">
            <a:avLst/>
          </a:prstGeom>
          <a:noFill/>
          <a:ln w="444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0" y="4929148"/>
            <a:ext cx="7407275" cy="95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Aft>
                <a:spcPts val="600"/>
              </a:spcAft>
              <a:buClr>
                <a:schemeClr val="tx2"/>
              </a:buClr>
              <a:buNone/>
            </a:pPr>
            <a:r>
              <a:rPr lang="el-GR" altLang="el-GR" sz="1600" b="1" dirty="0">
                <a:latin typeface="+mn-lt"/>
                <a:ea typeface="Calibri" panose="020F0502020204030204" pitchFamily="34" charset="0"/>
                <a:cs typeface="Times New Roman" panose="02020603050405020304" pitchFamily="18" charset="0"/>
              </a:rPr>
              <a:t>Αντιθέτως ο κύκλος δεν είναι πρακτικός από σχεδιαστική άποψη, διότι υπάρχουν κενές περιοχές και περιοχές επικάλυψης.</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363" y="5404990"/>
            <a:ext cx="1997075" cy="1270000"/>
          </a:xfrm>
          <a:prstGeom prst="rect">
            <a:avLst/>
          </a:prstGeom>
          <a:noFill/>
          <a:ln w="444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37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892"/>
            <a:ext cx="12192000" cy="3939540"/>
          </a:xfrm>
          <a:prstGeom prst="rect">
            <a:avLst/>
          </a:prstGeom>
        </p:spPr>
        <p:txBody>
          <a:bodyPr wrap="square">
            <a:spAutoFit/>
          </a:bodyPr>
          <a:lstStyle/>
          <a:p>
            <a:pPr marR="137150" algn="ctr">
              <a:lnSpc>
                <a:spcPct val="250000"/>
              </a:lnSpc>
            </a:pPr>
            <a:r>
              <a:rPr lang="el-GR" sz="2000" b="1" dirty="0" err="1">
                <a:solidFill>
                  <a:srgbClr val="FF0000"/>
                </a:solidFill>
                <a:latin typeface="Calibri" panose="020F0502020204030204" pitchFamily="34" charset="0"/>
              </a:rPr>
              <a:t>Κυψελωτό</a:t>
            </a:r>
            <a:r>
              <a:rPr lang="el-GR" sz="2000" b="1" dirty="0">
                <a:solidFill>
                  <a:srgbClr val="FF0000"/>
                </a:solidFill>
                <a:latin typeface="Calibri" panose="020F0502020204030204" pitchFamily="34" charset="0"/>
              </a:rPr>
              <a:t> σύστημα</a:t>
            </a:r>
          </a:p>
          <a:p>
            <a:pPr marL="285750" marR="0" indent="-285750" algn="just">
              <a:lnSpc>
                <a:spcPct val="250000"/>
              </a:lnSpc>
              <a:buFont typeface="Wingdings" panose="05000000000000000000" pitchFamily="2" charset="2"/>
              <a:buChar char="q"/>
            </a:pPr>
            <a:r>
              <a:rPr lang="el-GR" sz="1600" b="1" dirty="0">
                <a:solidFill>
                  <a:srgbClr val="000000"/>
                </a:solidFill>
                <a:latin typeface="Calibri" panose="020F0502020204030204" pitchFamily="34" charset="0"/>
              </a:rPr>
              <a:t>Πολύ μεγάλη χωρητικότητα χρηστών σε περιορισμένο φάσμα, χωρίς πολύ μεγάλες τεχνολογικές αλλαγές</a:t>
            </a:r>
          </a:p>
          <a:p>
            <a:pPr marL="285750" marR="0" indent="-285750" algn="just">
              <a:lnSpc>
                <a:spcPct val="250000"/>
              </a:lnSpc>
              <a:buFont typeface="Wingdings" panose="05000000000000000000" pitchFamily="2" charset="2"/>
              <a:buChar char="q"/>
            </a:pPr>
            <a:r>
              <a:rPr lang="el-GR" sz="1600" b="1" dirty="0">
                <a:solidFill>
                  <a:srgbClr val="000000"/>
                </a:solidFill>
                <a:latin typeface="Calibri" panose="020F0502020204030204" pitchFamily="34" charset="0"/>
              </a:rPr>
              <a:t>Αντικατάσταση ενός πομπού μεγάλης ισχύος από πολλούς πομπούς μικρής ισχύος, ο καθένας από τους οποίους καλύπτει μικρό τμήμα της περιοχής εξυπηρέτησης του συστήματος κινητών επικοινωνιών, που αποκαλείται κυψέλη (</a:t>
            </a:r>
            <a:r>
              <a:rPr lang="en-US" sz="1600" b="1" dirty="0">
                <a:solidFill>
                  <a:srgbClr val="000000"/>
                </a:solidFill>
                <a:latin typeface="Calibri" panose="020F0502020204030204" pitchFamily="34" charset="0"/>
              </a:rPr>
              <a:t>cell)</a:t>
            </a:r>
            <a:endParaRPr lang="el-GR" sz="1600" b="1" dirty="0">
              <a:solidFill>
                <a:srgbClr val="000000"/>
              </a:solidFill>
              <a:latin typeface="Calibri" panose="020F0502020204030204" pitchFamily="34" charset="0"/>
            </a:endParaRPr>
          </a:p>
          <a:p>
            <a:pPr marL="285750" marR="0" indent="-285750" algn="just">
              <a:lnSpc>
                <a:spcPct val="250000"/>
              </a:lnSpc>
              <a:buFont typeface="Wingdings" panose="05000000000000000000" pitchFamily="2" charset="2"/>
              <a:buChar char="q"/>
            </a:pPr>
            <a:r>
              <a:rPr lang="el-GR" sz="1600" b="1" dirty="0">
                <a:solidFill>
                  <a:srgbClr val="000000"/>
                </a:solidFill>
                <a:latin typeface="Calibri" panose="020F0502020204030204" pitchFamily="34" charset="0"/>
              </a:rPr>
              <a:t>Σε κάθε σταθμό βάσης κατανέμεται ένα μέρος του συνόλου των διαύλων που διατίθενται για το σύστημα.</a:t>
            </a:r>
          </a:p>
          <a:p>
            <a:pPr marL="285750" marR="0" indent="-285750" algn="just">
              <a:lnSpc>
                <a:spcPct val="250000"/>
              </a:lnSpc>
              <a:buFont typeface="Wingdings" panose="05000000000000000000" pitchFamily="2" charset="2"/>
              <a:buChar char="q"/>
            </a:pPr>
            <a:r>
              <a:rPr lang="el-GR" sz="1600" b="1" dirty="0">
                <a:solidFill>
                  <a:srgbClr val="000000"/>
                </a:solidFill>
                <a:latin typeface="Calibri" panose="020F0502020204030204" pitchFamily="34" charset="0"/>
              </a:rPr>
              <a:t>Όλοι οι διαθέσιμοι δίαυλοι κατανέμονται σε σχετικά μικρό αριθμό γειτονικών σταθμών βάσης </a:t>
            </a:r>
          </a:p>
        </p:txBody>
      </p:sp>
    </p:spTree>
    <p:extLst>
      <p:ext uri="{BB962C8B-B14F-4D97-AF65-F5344CB8AC3E}">
        <p14:creationId xmlns:p14="http://schemas.microsoft.com/office/powerpoint/2010/main" val="4860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089"/>
            <a:ext cx="12192000" cy="5563318"/>
          </a:xfrm>
          <a:prstGeom prst="rect">
            <a:avLst/>
          </a:prstGeom>
        </p:spPr>
        <p:txBody>
          <a:bodyPr wrap="square">
            <a:spAutoFit/>
          </a:bodyPr>
          <a:lstStyle/>
          <a:p>
            <a:pPr marR="137150" algn="ctr">
              <a:lnSpc>
                <a:spcPct val="200000"/>
              </a:lnSpc>
            </a:pPr>
            <a:r>
              <a:rPr lang="el-GR" sz="2000" b="1" dirty="0" err="1">
                <a:solidFill>
                  <a:srgbClr val="FF0000"/>
                </a:solidFill>
                <a:latin typeface="Calibri" panose="020F0502020204030204" pitchFamily="34" charset="0"/>
              </a:rPr>
              <a:t>Κυψελωτό</a:t>
            </a:r>
            <a:r>
              <a:rPr lang="el-GR" sz="2000" b="1" dirty="0">
                <a:solidFill>
                  <a:srgbClr val="FF0000"/>
                </a:solidFill>
                <a:latin typeface="Calibri" panose="020F0502020204030204" pitchFamily="34" charset="0"/>
              </a:rPr>
              <a:t> σύστημα</a:t>
            </a:r>
          </a:p>
          <a:p>
            <a:pPr marL="800100" marR="0" lvl="1" indent="-342900" algn="just">
              <a:lnSpc>
                <a:spcPct val="200000"/>
              </a:lnSpc>
              <a:buFont typeface="Courier New" panose="02070309020205020404" pitchFamily="49" charset="0"/>
              <a:buChar char="o"/>
            </a:pPr>
            <a:r>
              <a:rPr lang="el-GR" sz="1600" b="1" dirty="0">
                <a:solidFill>
                  <a:srgbClr val="000000"/>
                </a:solidFill>
                <a:latin typeface="Calibri" panose="020F0502020204030204" pitchFamily="34" charset="0"/>
              </a:rPr>
              <a:t>Κατανέμονται διαφορετικές ομάδες </a:t>
            </a:r>
            <a:r>
              <a:rPr lang="el-GR" sz="1600" b="1" dirty="0" err="1">
                <a:solidFill>
                  <a:srgbClr val="000000"/>
                </a:solidFill>
                <a:latin typeface="Calibri" panose="020F0502020204030204" pitchFamily="34" charset="0"/>
              </a:rPr>
              <a:t>ραδιοδιαύλων</a:t>
            </a:r>
            <a:r>
              <a:rPr lang="el-GR" sz="1600" b="1" dirty="0">
                <a:solidFill>
                  <a:srgbClr val="000000"/>
                </a:solidFill>
                <a:latin typeface="Calibri" panose="020F0502020204030204" pitchFamily="34" charset="0"/>
              </a:rPr>
              <a:t> σε γειτονικούς σταθμούς βάσης, ώστε να ελαχιστοποιούνται οι παρεμβολές μεταξύ:</a:t>
            </a:r>
          </a:p>
          <a:p>
            <a:pPr marL="800100" marR="0" lvl="1" indent="-342900" algn="just">
              <a:lnSpc>
                <a:spcPct val="200000"/>
              </a:lnSpc>
              <a:buFont typeface="Wingdings" panose="05000000000000000000" pitchFamily="2" charset="2"/>
              <a:buChar char="q"/>
            </a:pPr>
            <a:r>
              <a:rPr lang="el-GR" sz="1600" b="1" dirty="0">
                <a:solidFill>
                  <a:srgbClr val="000000"/>
                </a:solidFill>
                <a:latin typeface="Calibri" panose="020F0502020204030204" pitchFamily="34" charset="0"/>
              </a:rPr>
              <a:t>των σταθμών βάσης</a:t>
            </a:r>
          </a:p>
          <a:p>
            <a:pPr marL="800100" marR="0" lvl="1" indent="-342900" algn="just">
              <a:lnSpc>
                <a:spcPct val="200000"/>
              </a:lnSpc>
              <a:buFont typeface="Wingdings" panose="05000000000000000000" pitchFamily="2" charset="2"/>
              <a:buChar char="q"/>
            </a:pPr>
            <a:r>
              <a:rPr lang="el-GR" sz="1600" b="1" dirty="0">
                <a:solidFill>
                  <a:srgbClr val="000000"/>
                </a:solidFill>
                <a:latin typeface="Calibri" panose="020F0502020204030204" pitchFamily="34" charset="0"/>
              </a:rPr>
              <a:t>των χρηστών που εξυπηρετούνται από τους σταθμούς βάσης</a:t>
            </a:r>
          </a:p>
          <a:p>
            <a:pPr marL="800100" marR="0" lvl="1" indent="-342900" algn="just">
              <a:lnSpc>
                <a:spcPct val="200000"/>
              </a:lnSpc>
              <a:buFont typeface="Courier New" panose="02070309020205020404" pitchFamily="49" charset="0"/>
              <a:buChar char="o"/>
            </a:pPr>
            <a:endParaRPr lang="el-GR" sz="1600" b="1" dirty="0">
              <a:solidFill>
                <a:srgbClr val="000000"/>
              </a:solidFill>
              <a:latin typeface="Calibri" panose="020F0502020204030204" pitchFamily="34" charset="0"/>
            </a:endParaRPr>
          </a:p>
          <a:p>
            <a:pPr marL="800100" marR="0" lvl="1" indent="-342900" algn="just">
              <a:lnSpc>
                <a:spcPct val="200000"/>
              </a:lnSpc>
              <a:buFont typeface="Courier New" panose="02070309020205020404" pitchFamily="49" charset="0"/>
              <a:buChar char="o"/>
            </a:pPr>
            <a:r>
              <a:rPr lang="el-GR" sz="1600" b="1" dirty="0">
                <a:solidFill>
                  <a:srgbClr val="000000"/>
                </a:solidFill>
                <a:latin typeface="Calibri" panose="020F0502020204030204" pitchFamily="34" charset="0"/>
              </a:rPr>
              <a:t>Μια ομάδα </a:t>
            </a:r>
            <a:r>
              <a:rPr lang="el-GR" sz="1600" b="1" dirty="0" err="1">
                <a:solidFill>
                  <a:srgbClr val="000000"/>
                </a:solidFill>
                <a:latin typeface="Calibri" panose="020F0502020204030204" pitchFamily="34" charset="0"/>
              </a:rPr>
              <a:t>ραδιοδιαύλων</a:t>
            </a:r>
            <a:r>
              <a:rPr lang="el-GR" sz="1600" b="1" dirty="0">
                <a:solidFill>
                  <a:srgbClr val="000000"/>
                </a:solidFill>
                <a:latin typeface="Calibri" panose="020F0502020204030204" pitchFamily="34" charset="0"/>
              </a:rPr>
              <a:t> χρησιμοποιείται για την εξυπηρέτηση περισσοτέρων της μιας γεωγραφικών περιοχών (επαναχρησιμοποίηση συχνοτήτων)</a:t>
            </a:r>
          </a:p>
          <a:p>
            <a:pPr marL="800100" marR="0" lvl="1" indent="-342900" algn="just">
              <a:lnSpc>
                <a:spcPct val="200000"/>
              </a:lnSpc>
              <a:buFont typeface="Wingdings" panose="05000000000000000000" pitchFamily="2" charset="2"/>
              <a:buChar char="q"/>
            </a:pPr>
            <a:r>
              <a:rPr lang="el-GR" sz="1600" b="1" dirty="0">
                <a:solidFill>
                  <a:srgbClr val="000000"/>
                </a:solidFill>
                <a:latin typeface="Calibri" panose="020F0502020204030204" pitchFamily="34" charset="0"/>
              </a:rPr>
              <a:t>οι παρεμβολές στη λήψη για χρήστες (τερματικά) που βρίσκονται σε διαφορετικές κυψέλες πρέπει να είναι αμελητέες ή κάτω από μια αποδεκτή στάθμη</a:t>
            </a:r>
          </a:p>
          <a:p>
            <a:pPr marL="800100" marR="0" lvl="1" indent="-342900" algn="just">
              <a:lnSpc>
                <a:spcPct val="200000"/>
              </a:lnSpc>
              <a:buFont typeface="Wingdings" panose="05000000000000000000" pitchFamily="2" charset="2"/>
              <a:buChar char="q"/>
            </a:pPr>
            <a:r>
              <a:rPr lang="el-GR" sz="1600" b="1" dirty="0">
                <a:solidFill>
                  <a:srgbClr val="000000"/>
                </a:solidFill>
                <a:latin typeface="Calibri" panose="020F0502020204030204" pitchFamily="34" charset="0"/>
              </a:rPr>
              <a:t>διαισθητικά, δύο γεωγραφικές περιοχές που χρησιμοποιούν τις ίδιες ομάδες συχνοτήτων πρέπει να απέχουν μεταξύ τους</a:t>
            </a:r>
          </a:p>
        </p:txBody>
      </p:sp>
    </p:spTree>
    <p:extLst>
      <p:ext uri="{BB962C8B-B14F-4D97-AF65-F5344CB8AC3E}">
        <p14:creationId xmlns:p14="http://schemas.microsoft.com/office/powerpoint/2010/main" val="115259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9383"/>
            <a:ext cx="12192000" cy="4647426"/>
          </a:xfrm>
          <a:prstGeom prst="rect">
            <a:avLst/>
          </a:prstGeom>
        </p:spPr>
        <p:txBody>
          <a:bodyPr wrap="square">
            <a:spAutoFit/>
          </a:bodyPr>
          <a:lstStyle/>
          <a:p>
            <a:pPr marR="103520" algn="ctr">
              <a:lnSpc>
                <a:spcPct val="200000"/>
              </a:lnSpc>
            </a:pPr>
            <a:r>
              <a:rPr lang="el-GR" sz="2000" b="1" dirty="0" err="1">
                <a:solidFill>
                  <a:srgbClr val="FF0000"/>
                </a:solidFill>
                <a:latin typeface="Calibri" panose="020F0502020204030204" pitchFamily="34" charset="0"/>
              </a:rPr>
              <a:t>Κυψελωτό</a:t>
            </a:r>
            <a:r>
              <a:rPr lang="el-GR" sz="2000" b="1" dirty="0">
                <a:solidFill>
                  <a:srgbClr val="FF0000"/>
                </a:solidFill>
                <a:latin typeface="Calibri" panose="020F0502020204030204" pitchFamily="34" charset="0"/>
              </a:rPr>
              <a:t> σύστημα – Θεμελιώδης αρχή</a:t>
            </a:r>
          </a:p>
          <a:p>
            <a:pPr marL="342900" marR="0" indent="-34290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Όταν αυξάνει ο αριθμός των χρηστών, δηλαδή, όταν χρειάζονται περισσότεροι </a:t>
            </a:r>
            <a:r>
              <a:rPr lang="el-GR" sz="1600" b="1" dirty="0" err="1">
                <a:solidFill>
                  <a:srgbClr val="000000"/>
                </a:solidFill>
                <a:latin typeface="Calibri" panose="020F0502020204030204" pitchFamily="34" charset="0"/>
              </a:rPr>
              <a:t>ραδιοδόαυλοι</a:t>
            </a:r>
            <a:r>
              <a:rPr lang="el-GR" sz="1600" b="1" dirty="0">
                <a:solidFill>
                  <a:srgbClr val="000000"/>
                </a:solidFill>
                <a:latin typeface="Calibri" panose="020F0502020204030204" pitchFamily="34" charset="0"/>
              </a:rPr>
              <a:t> για ένα σύστημα, πρέπει να αυξάνει και ο αριθμός των σταθμών βάσης (με ταυτόχρονη μείωση της εκπεμπόμενης ισχύος τους για αποφυγή παρεμβολών), για να υπάρχει επιπρόσθετη χωρητικότητα χωρίς επιπρόσθετη αύξηση του διατεθέντος φάσματος.</a:t>
            </a:r>
          </a:p>
          <a:p>
            <a:pPr marL="342900" marR="0" indent="-342900" algn="just">
              <a:lnSpc>
                <a:spcPct val="200000"/>
              </a:lnSpc>
              <a:buFont typeface="Wingdings" panose="05000000000000000000" pitchFamily="2" charset="2"/>
              <a:buChar char="v"/>
            </a:pPr>
            <a:endParaRPr lang="el-GR" sz="1600" b="1" dirty="0">
              <a:solidFill>
                <a:srgbClr val="000000"/>
              </a:solidFill>
              <a:latin typeface="Calibri" panose="020F0502020204030204" pitchFamily="34" charset="0"/>
            </a:endParaRPr>
          </a:p>
          <a:p>
            <a:pPr marL="342900" marR="0" indent="-34290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Κύρια χαρακτηριστικά στα δίκτυα κινητών επικοινωνιών:</a:t>
            </a:r>
          </a:p>
          <a:p>
            <a:pPr marL="342900" marR="0" indent="-34290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Ασύρματη </a:t>
            </a:r>
            <a:r>
              <a:rPr lang="el-GR" sz="1600" b="1" dirty="0" err="1">
                <a:solidFill>
                  <a:srgbClr val="000000"/>
                </a:solidFill>
                <a:latin typeface="Calibri" panose="020F0502020204030204" pitchFamily="34" charset="0"/>
              </a:rPr>
              <a:t>διεπαφή</a:t>
            </a:r>
            <a:r>
              <a:rPr lang="el-GR" sz="1600" b="1" dirty="0">
                <a:solidFill>
                  <a:srgbClr val="000000"/>
                </a:solidFill>
                <a:latin typeface="Calibri" panose="020F0502020204030204" pitchFamily="34" charset="0"/>
              </a:rPr>
              <a:t> (επιτρέπει στα κινητά τερματικά να επικοινωνούν ενώ περιφέρονται)</a:t>
            </a:r>
          </a:p>
          <a:p>
            <a:pPr marL="342900" marR="0" indent="-34290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Υποδομή ελέγχου (παρέχει τη δυνατότητα σε κάθε δίκτυο να γνωρίζει που περιφέρεται κάποιο κινητό τερματικό και να το εντοπίζει, ανεξάρτητα από το εάν αυτό πραγματοποιεί κλήση ή όχι όταν το τερματικό είναι ενεργοποιημένο) </a:t>
            </a:r>
            <a:endParaRPr lang="el-GR" sz="1600" b="1" dirty="0"/>
          </a:p>
        </p:txBody>
      </p:sp>
    </p:spTree>
    <p:extLst>
      <p:ext uri="{BB962C8B-B14F-4D97-AF65-F5344CB8AC3E}">
        <p14:creationId xmlns:p14="http://schemas.microsoft.com/office/powerpoint/2010/main" val="273125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72" y="1671973"/>
            <a:ext cx="4314893"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 y="561977"/>
            <a:ext cx="12191999" cy="792781"/>
          </a:xfrm>
          <a:prstGeom prst="rect">
            <a:avLst/>
          </a:prstGeom>
          <a:noFill/>
        </p:spPr>
        <p:txBody>
          <a:bodyPr wrap="square" rtlCol="0">
            <a:spAutoFit/>
          </a:bodyPr>
          <a:lstStyle/>
          <a:p>
            <a:pPr algn="just">
              <a:lnSpc>
                <a:spcPct val="150000"/>
              </a:lnSpc>
              <a:spcAft>
                <a:spcPts val="1000"/>
              </a:spcAft>
            </a:pPr>
            <a:r>
              <a:rPr lang="en-US" sz="1600" b="1" dirty="0">
                <a:latin typeface="Calibri"/>
                <a:ea typeface="Calibri"/>
                <a:cs typeface="Times New Roman"/>
              </a:rPr>
              <a:t>Omni directional cell</a:t>
            </a:r>
            <a:r>
              <a:rPr lang="el-GR" sz="1600" b="1" dirty="0">
                <a:latin typeface="Calibri"/>
                <a:ea typeface="Calibri"/>
                <a:cs typeface="Times New Roman"/>
              </a:rPr>
              <a:t>:  </a:t>
            </a:r>
            <a:r>
              <a:rPr lang="el-GR" sz="1600" dirty="0">
                <a:latin typeface="Calibri"/>
                <a:ea typeface="Calibri"/>
                <a:cs typeface="Times New Roman"/>
              </a:rPr>
              <a:t>Ένα παν-κατευθυντικό κύτταρο (</a:t>
            </a:r>
            <a:r>
              <a:rPr lang="en-US" sz="1600" dirty="0" err="1">
                <a:latin typeface="Calibri"/>
                <a:ea typeface="Calibri"/>
                <a:cs typeface="Times New Roman"/>
              </a:rPr>
              <a:t>omnicell</a:t>
            </a:r>
            <a:r>
              <a:rPr lang="el-GR" sz="1600" dirty="0">
                <a:latin typeface="Calibri"/>
                <a:ea typeface="Calibri"/>
                <a:cs typeface="Times New Roman"/>
              </a:rPr>
              <a:t>) εξυπηρετείται από μια κεραία του σταθμού βάσης η οποία εκπέμπει προς όλες τις κατευθύνσεις του χώρου με την ίδια ισχύ (κάλυψη σε εμβέλεια 360</a:t>
            </a:r>
            <a:r>
              <a:rPr lang="el-GR" sz="1600" baseline="30000" dirty="0">
                <a:latin typeface="Calibri"/>
                <a:ea typeface="Calibri"/>
                <a:cs typeface="Times New Roman"/>
              </a:rPr>
              <a:t>ο</a:t>
            </a:r>
            <a:r>
              <a:rPr lang="el-GR" sz="1600" dirty="0">
                <a:latin typeface="Calibri"/>
                <a:ea typeface="Calibri"/>
                <a:cs typeface="Times New Roman"/>
              </a:rPr>
              <a:t> μοιρών).</a:t>
            </a:r>
          </a:p>
        </p:txBody>
      </p:sp>
      <p:sp>
        <p:nvSpPr>
          <p:cNvPr id="4" name="Title 1"/>
          <p:cNvSpPr>
            <a:spLocks noGrp="1"/>
          </p:cNvSpPr>
          <p:nvPr>
            <p:ph type="title"/>
          </p:nvPr>
        </p:nvSpPr>
        <p:spPr>
          <a:xfrm>
            <a:off x="-1" y="53342"/>
            <a:ext cx="12192000" cy="580926"/>
          </a:xfrm>
        </p:spPr>
        <p:txBody>
          <a:bodyPr>
            <a:normAutofit/>
          </a:bodyPr>
          <a:lstStyle/>
          <a:p>
            <a:pPr algn="ctr"/>
            <a:r>
              <a:rPr lang="el-GR" sz="2000" b="1" dirty="0">
                <a:latin typeface="Calibri" panose="020F0502020204030204" pitchFamily="34" charset="0"/>
              </a:rPr>
              <a:t>ΚΑΤΗΓΟΡΙΕΣ  ΚΕΛΙΩΝ ΚΥΤΤΑΡΙΚΗΣ ΚΑΛΥΨΗΣ</a:t>
            </a:r>
          </a:p>
        </p:txBody>
      </p:sp>
      <p:sp>
        <p:nvSpPr>
          <p:cNvPr id="6" name="Content Placeholder 2"/>
          <p:cNvSpPr>
            <a:spLocks noGrp="1"/>
          </p:cNvSpPr>
          <p:nvPr>
            <p:ph sz="quarter" idx="4294967295"/>
          </p:nvPr>
        </p:nvSpPr>
        <p:spPr>
          <a:xfrm>
            <a:off x="4873722" y="1519866"/>
            <a:ext cx="7318278" cy="1740554"/>
          </a:xfrm>
          <a:prstGeom prst="rect">
            <a:avLst/>
          </a:prstGeom>
        </p:spPr>
        <p:txBody>
          <a:bodyPr>
            <a:noAutofit/>
          </a:bodyPr>
          <a:lstStyle/>
          <a:p>
            <a:pPr marL="0" indent="0" algn="just">
              <a:lnSpc>
                <a:spcPct val="150000"/>
              </a:lnSpc>
              <a:spcAft>
                <a:spcPts val="1000"/>
              </a:spcAft>
              <a:buNone/>
            </a:pPr>
            <a:r>
              <a:rPr lang="en-US" sz="1600" b="1" dirty="0" err="1">
                <a:latin typeface="Calibri"/>
                <a:ea typeface="Calibri"/>
                <a:cs typeface="Times New Roman"/>
              </a:rPr>
              <a:t>Sectorised</a:t>
            </a:r>
            <a:r>
              <a:rPr lang="en-US" sz="1600" b="1" dirty="0">
                <a:latin typeface="Calibri"/>
                <a:ea typeface="Calibri"/>
                <a:cs typeface="Times New Roman"/>
              </a:rPr>
              <a:t> cell</a:t>
            </a:r>
            <a:r>
              <a:rPr lang="el-GR" sz="1600" dirty="0">
                <a:latin typeface="Calibri"/>
                <a:ea typeface="Calibri"/>
                <a:cs typeface="Times New Roman"/>
              </a:rPr>
              <a:t>: Περιέχει μια κατευθυντική κεραία κάληψης η οποία εκπέμπει σε μια συγκεκριμένη κατεύθυνση έχοντας ένα εύρος λοβού. Το εύρος του λοβού είναι συσχετιζόμενο με τον αριθμό των κυττάρων το οποίο θα θέλαμε να χρησιμοποιήσουμε για να καλύψουμε περιμετρικά (360</a:t>
            </a:r>
            <a:r>
              <a:rPr lang="el-GR" sz="1600" baseline="30000" dirty="0">
                <a:latin typeface="Calibri"/>
                <a:ea typeface="Calibri"/>
                <a:cs typeface="Times New Roman"/>
              </a:rPr>
              <a:t>ο</a:t>
            </a:r>
            <a:r>
              <a:rPr lang="el-GR" sz="1600" dirty="0">
                <a:latin typeface="Calibri"/>
                <a:ea typeface="Calibri"/>
                <a:cs typeface="Times New Roman"/>
              </a:rPr>
              <a:t>) τη γεωγραφική περιοχή.</a:t>
            </a:r>
            <a:endParaRPr lang="el-GR" sz="16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8748" y="3260420"/>
            <a:ext cx="2518651" cy="199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292" y="3260420"/>
            <a:ext cx="5252514" cy="2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1824752" y="3991226"/>
            <a:ext cx="2677213" cy="882431"/>
          </a:xfrm>
          <a:prstGeom prst="rect">
            <a:avLst/>
          </a:prstGeom>
          <a:noFill/>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l-GR" sz="2400" b="1">
                <a:latin typeface="+mn-lt"/>
              </a:rPr>
              <a:t>Ιδανική Δομή (Σχεδίαση) </a:t>
            </a:r>
            <a:r>
              <a:rPr lang="en-US" sz="2400" b="1">
                <a:latin typeface="+mn-lt"/>
              </a:rPr>
              <a:t>directional Antenna</a:t>
            </a:r>
            <a:endParaRPr lang="en-US" sz="2400" b="1" dirty="0">
              <a:latin typeface="+mn-lt"/>
            </a:endParaRPr>
          </a:p>
        </p:txBody>
      </p:sp>
      <p:sp>
        <p:nvSpPr>
          <p:cNvPr id="10" name="Rectangle 3"/>
          <p:cNvSpPr txBox="1">
            <a:spLocks noChangeArrowheads="1"/>
          </p:cNvSpPr>
          <p:nvPr/>
        </p:nvSpPr>
        <p:spPr>
          <a:xfrm>
            <a:off x="7381187" y="5845802"/>
            <a:ext cx="4389053" cy="441619"/>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400" b="1" dirty="0">
                <a:latin typeface="+mn-lt"/>
              </a:rPr>
              <a:t>Βέλτιστη Δομή</a:t>
            </a:r>
            <a:endParaRPr lang="en-US" sz="2400" b="1" dirty="0">
              <a:latin typeface="+mn-lt"/>
            </a:endParaRPr>
          </a:p>
        </p:txBody>
      </p:sp>
      <p:pic>
        <p:nvPicPr>
          <p:cNvPr id="11"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0425" y="5032910"/>
            <a:ext cx="2469874"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05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168008" y="1268760"/>
            <a:ext cx="4248472" cy="936104"/>
          </a:xfrm>
          <a:prstGeom prst="rect">
            <a:avLst/>
          </a:prstGeom>
        </p:spPr>
        <p:txBody>
          <a:bodyPr>
            <a:normAutofit/>
          </a:bodyPr>
          <a:lstStyle/>
          <a:p>
            <a:pPr marL="0" indent="0" algn="ctr">
              <a:buNone/>
            </a:pPr>
            <a:r>
              <a:rPr lang="en-US" sz="2000" b="1" dirty="0">
                <a:latin typeface="Calibri" panose="020F0502020204030204" pitchFamily="34" charset="0"/>
              </a:rPr>
              <a:t>2. </a:t>
            </a:r>
            <a:r>
              <a:rPr lang="en-US" sz="2000" b="1" dirty="0" err="1">
                <a:latin typeface="Calibri" panose="020F0502020204030204" pitchFamily="34" charset="0"/>
              </a:rPr>
              <a:t>Sectorised</a:t>
            </a:r>
            <a:r>
              <a:rPr lang="en-US" sz="2000" b="1" dirty="0">
                <a:latin typeface="Calibri" panose="020F0502020204030204" pitchFamily="34" charset="0"/>
              </a:rPr>
              <a:t> cell</a:t>
            </a:r>
            <a:endParaRPr lang="el-GR" sz="2000" b="1" dirty="0">
              <a:latin typeface="Calibri" panose="020F0502020204030204" pitchFamily="34" charset="0"/>
            </a:endParaRPr>
          </a:p>
          <a:p>
            <a:pPr marL="0" indent="0" algn="just">
              <a:lnSpc>
                <a:spcPct val="115000"/>
              </a:lnSpc>
              <a:spcAft>
                <a:spcPts val="1000"/>
              </a:spcAft>
              <a:buNone/>
            </a:pPr>
            <a:endParaRPr lang="el-GR" sz="2000" dirty="0">
              <a:latin typeface="Calibri"/>
              <a:ea typeface="Calibri"/>
              <a:cs typeface="Times New Roman"/>
            </a:endParaRPr>
          </a:p>
          <a:p>
            <a:pPr algn="just">
              <a:lnSpc>
                <a:spcPct val="115000"/>
              </a:lnSpc>
              <a:spcAft>
                <a:spcPts val="1000"/>
              </a:spcAft>
              <a:buFont typeface="Symbol"/>
              <a:buChar char=""/>
            </a:pPr>
            <a:endParaRPr lang="el-GR" sz="2000" dirty="0">
              <a:latin typeface="Calibri"/>
              <a:ea typeface="Calibri"/>
              <a:cs typeface="Times New Roman"/>
            </a:endParaRPr>
          </a:p>
          <a:p>
            <a:pPr algn="just">
              <a:lnSpc>
                <a:spcPct val="115000"/>
              </a:lnSpc>
              <a:spcAft>
                <a:spcPts val="1000"/>
              </a:spcAft>
              <a:buFont typeface="Symbol"/>
              <a:buChar char=""/>
            </a:pPr>
            <a:endParaRPr lang="el-GR" sz="1400" dirty="0">
              <a:latin typeface="Calibri"/>
              <a:ea typeface="Calibri"/>
              <a:cs typeface="Times New Roman"/>
            </a:endParaRPr>
          </a:p>
          <a:p>
            <a:pPr marL="0" indent="0">
              <a:buNone/>
            </a:pPr>
            <a:endParaRPr lang="el-GR" sz="2000" dirty="0"/>
          </a:p>
        </p:txBody>
      </p:sp>
      <p:sp>
        <p:nvSpPr>
          <p:cNvPr id="4" name="Content Placeholder 2"/>
          <p:cNvSpPr txBox="1">
            <a:spLocks/>
          </p:cNvSpPr>
          <p:nvPr/>
        </p:nvSpPr>
        <p:spPr>
          <a:xfrm>
            <a:off x="1524000" y="1268760"/>
            <a:ext cx="4499992" cy="93610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l-GR" sz="2000" b="1" dirty="0">
                <a:latin typeface="Calibri" panose="020F0502020204030204" pitchFamily="34" charset="0"/>
              </a:rPr>
              <a:t>1.</a:t>
            </a:r>
            <a:r>
              <a:rPr lang="en-US" sz="2000" b="1" dirty="0">
                <a:latin typeface="Calibri" panose="020F0502020204030204" pitchFamily="34" charset="0"/>
              </a:rPr>
              <a:t> Omni directional cell</a:t>
            </a:r>
            <a:endParaRPr lang="el-GR" sz="2000" b="1" dirty="0">
              <a:latin typeface="Calibri" panose="020F0502020204030204" pitchFamily="34" charset="0"/>
            </a:endParaRPr>
          </a:p>
          <a:p>
            <a:pPr marL="0" indent="0" algn="ctr">
              <a:buNone/>
            </a:pPr>
            <a:r>
              <a:rPr lang="el-GR" sz="2000" dirty="0">
                <a:latin typeface="Calibri" panose="020F0502020204030204" pitchFamily="34" charset="0"/>
              </a:rPr>
              <a:t>Πλεονεκτήματα:</a:t>
            </a:r>
          </a:p>
          <a:p>
            <a:pPr marL="0" indent="0" algn="ctr">
              <a:buNone/>
            </a:pPr>
            <a:endParaRPr lang="el-GR" dirty="0">
              <a:latin typeface="Calibri" panose="020F0502020204030204" pitchFamily="34" charset="0"/>
            </a:endParaRPr>
          </a:p>
        </p:txBody>
      </p:sp>
      <p:graphicFrame>
        <p:nvGraphicFramePr>
          <p:cNvPr id="5" name="Διάγραμμα 4"/>
          <p:cNvGraphicFramePr/>
          <p:nvPr/>
        </p:nvGraphicFramePr>
        <p:xfrm>
          <a:off x="1487488" y="1988840"/>
          <a:ext cx="46085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Διάγραμμα 6"/>
          <p:cNvGraphicFramePr/>
          <p:nvPr/>
        </p:nvGraphicFramePr>
        <p:xfrm>
          <a:off x="5951984" y="1844824"/>
          <a:ext cx="504056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tle 1"/>
          <p:cNvSpPr>
            <a:spLocks noGrp="1"/>
          </p:cNvSpPr>
          <p:nvPr>
            <p:ph type="title"/>
          </p:nvPr>
        </p:nvSpPr>
        <p:spPr>
          <a:xfrm>
            <a:off x="2063552" y="404664"/>
            <a:ext cx="8068816" cy="580926"/>
          </a:xfrm>
        </p:spPr>
        <p:txBody>
          <a:bodyPr/>
          <a:lstStyle/>
          <a:p>
            <a:pPr algn="ctr"/>
            <a:r>
              <a:rPr lang="el-GR" sz="2800" b="1" dirty="0">
                <a:latin typeface="Calibri" panose="020F0502020204030204" pitchFamily="34" charset="0"/>
              </a:rPr>
              <a:t>ΣΥΓΚΡΙΣΗ ΜΕΤΑΞΥ ΤΩΝ ΜΟΝΤΕΛΩΝ</a:t>
            </a:r>
            <a:r>
              <a:rPr lang="en-US" sz="2800" b="1" dirty="0">
                <a:latin typeface="Calibri" panose="020F0502020204030204" pitchFamily="34" charset="0"/>
              </a:rPr>
              <a:t>: </a:t>
            </a:r>
            <a:r>
              <a:rPr lang="el-GR" sz="2800" b="1" dirty="0">
                <a:latin typeface="Calibri" panose="020F0502020204030204" pitchFamily="34" charset="0"/>
              </a:rPr>
              <a:t>Συν και πλην </a:t>
            </a:r>
          </a:p>
        </p:txBody>
      </p:sp>
    </p:spTree>
    <p:extLst>
      <p:ext uri="{BB962C8B-B14F-4D97-AF65-F5344CB8AC3E}">
        <p14:creationId xmlns:p14="http://schemas.microsoft.com/office/powerpoint/2010/main" val="308228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515420"/>
            <a:ext cx="12192000" cy="1008112"/>
          </a:xfrm>
          <a:prstGeom prst="rect">
            <a:avLst/>
          </a:prstGeom>
        </p:spPr>
        <p:txBody>
          <a:bodyPr>
            <a:normAutofit/>
          </a:bodyPr>
          <a:lstStyle/>
          <a:p>
            <a:pPr marL="0" indent="0" algn="just">
              <a:lnSpc>
                <a:spcPct val="150000"/>
              </a:lnSpc>
              <a:buNone/>
            </a:pPr>
            <a:r>
              <a:rPr lang="el-GR" sz="1800" dirty="0">
                <a:latin typeface="Calibri"/>
                <a:ea typeface="Calibri"/>
                <a:cs typeface="Times New Roman"/>
              </a:rPr>
              <a:t>Οπότε η καλύτερη λύση θα ήταν  ένας συμβιβασμός μεταξύ της πρώτης σχεδίασης και της δεύτερης σχεδίασης για την κάλυψη μιας πραγματικής γεωγραφικής περιοχής</a:t>
            </a:r>
            <a:endParaRPr lang="el-GR"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9674" y="1117963"/>
            <a:ext cx="3346703"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0" y="69774"/>
            <a:ext cx="12192000" cy="580926"/>
          </a:xfrm>
        </p:spPr>
        <p:txBody>
          <a:bodyPr/>
          <a:lstStyle/>
          <a:p>
            <a:pPr algn="ctr"/>
            <a:r>
              <a:rPr lang="el-GR" sz="2800" b="1" dirty="0">
                <a:latin typeface="Calibri" panose="020F0502020204030204" pitchFamily="34" charset="0"/>
              </a:rPr>
              <a:t>ΣΥΜΠΕΡΑΣΜΑ</a:t>
            </a:r>
          </a:p>
        </p:txBody>
      </p:sp>
      <p:grpSp>
        <p:nvGrpSpPr>
          <p:cNvPr id="5" name="Group 4"/>
          <p:cNvGrpSpPr>
            <a:grpSpLocks noChangeAspect="1"/>
          </p:cNvGrpSpPr>
          <p:nvPr/>
        </p:nvGrpSpPr>
        <p:grpSpPr>
          <a:xfrm>
            <a:off x="98717" y="3644374"/>
            <a:ext cx="6159516" cy="3132000"/>
            <a:chOff x="2743201" y="1989139"/>
            <a:chExt cx="7673975" cy="3902075"/>
          </a:xfrm>
        </p:grpSpPr>
        <p:sp>
          <p:nvSpPr>
            <p:cNvPr id="6" name="Text Box 3"/>
            <p:cNvSpPr txBox="1">
              <a:spLocks noChangeArrowheads="1"/>
            </p:cNvSpPr>
            <p:nvPr/>
          </p:nvSpPr>
          <p:spPr bwMode="auto">
            <a:xfrm>
              <a:off x="2743201" y="2879726"/>
              <a:ext cx="163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sz="2000" dirty="0">
                  <a:latin typeface="Arial Narrow" panose="020B0606020202030204" pitchFamily="34" charset="0"/>
                </a:rPr>
                <a:t>Σταθμός Βάσης</a:t>
              </a:r>
              <a:endParaRPr lang="en-GB" sz="2000" dirty="0">
                <a:latin typeface="Arial Narrow" panose="020B0606020202030204" pitchFamily="34" charset="0"/>
              </a:endParaRPr>
            </a:p>
          </p:txBody>
        </p:sp>
        <p:pic>
          <p:nvPicPr>
            <p:cNvPr id="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989139"/>
              <a:ext cx="56165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1"/>
            <p:cNvSpPr>
              <a:spLocks noChangeShapeType="1"/>
            </p:cNvSpPr>
            <p:nvPr/>
          </p:nvSpPr>
          <p:spPr bwMode="auto">
            <a:xfrm>
              <a:off x="4151314" y="3284538"/>
              <a:ext cx="1296987"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9" name="Rectangle 2"/>
          <p:cNvSpPr txBox="1">
            <a:spLocks noChangeArrowheads="1"/>
          </p:cNvSpPr>
          <p:nvPr/>
        </p:nvSpPr>
        <p:spPr>
          <a:xfrm>
            <a:off x="999241" y="2954843"/>
            <a:ext cx="6253114" cy="463552"/>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a:latin typeface="+mn-lt"/>
              </a:rPr>
              <a:t>Πραγματική Δομή </a:t>
            </a:r>
            <a:endParaRPr lang="en-US" sz="2400" b="1" dirty="0">
              <a:latin typeface="+mn-lt"/>
            </a:endParaRPr>
          </a:p>
        </p:txBody>
      </p:sp>
      <p:sp>
        <p:nvSpPr>
          <p:cNvPr id="10" name="Rectangle 9"/>
          <p:cNvSpPr/>
          <p:nvPr/>
        </p:nvSpPr>
        <p:spPr>
          <a:xfrm>
            <a:off x="6258233" y="3709963"/>
            <a:ext cx="5872992" cy="3000821"/>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l-GR" dirty="0"/>
              <a:t>Για λόγους απλότητας, οι </a:t>
            </a:r>
            <a:r>
              <a:rPr lang="el-GR" dirty="0" err="1"/>
              <a:t>υποπεριοχές</a:t>
            </a:r>
            <a:r>
              <a:rPr lang="el-GR" dirty="0"/>
              <a:t> συνορεύουν </a:t>
            </a:r>
            <a:r>
              <a:rPr lang="el-GR" b="1" dirty="0"/>
              <a:t>εφαπτόμενα μεταξύ τους και δημιουργούν μια κυψελοειδή δομή ή </a:t>
            </a:r>
            <a:r>
              <a:rPr lang="el-GR" b="1" dirty="0" err="1"/>
              <a:t>μοναδιαίο</a:t>
            </a:r>
            <a:r>
              <a:rPr lang="el-GR" b="1" dirty="0"/>
              <a:t> πλέγμα – </a:t>
            </a:r>
            <a:r>
              <a:rPr lang="el-GR" b="1" dirty="0" err="1"/>
              <a:t>cell</a:t>
            </a:r>
            <a:r>
              <a:rPr lang="el-GR" b="1" dirty="0"/>
              <a:t> </a:t>
            </a:r>
            <a:r>
              <a:rPr lang="el-GR" b="1" dirty="0" err="1"/>
              <a:t>pattern</a:t>
            </a:r>
            <a:r>
              <a:rPr lang="el-GR" dirty="0"/>
              <a:t>. Το πλέγμα επαναλαμβανόμενο μπορεί να καλύψει μια ολόκληρη χώρα. </a:t>
            </a:r>
          </a:p>
          <a:p>
            <a:pPr marL="285750" indent="-285750" algn="just">
              <a:lnSpc>
                <a:spcPct val="150000"/>
              </a:lnSpc>
              <a:buFont typeface="Wingdings" panose="05000000000000000000" pitchFamily="2" charset="2"/>
              <a:buChar char="v"/>
            </a:pPr>
            <a:r>
              <a:rPr lang="el-GR" dirty="0"/>
              <a:t>Το πραγματικό σχήμα της κυψέλης μπορεί να διαφέρει. Π.χ. λόγω μορφολογίας του εδάφους.</a:t>
            </a:r>
          </a:p>
        </p:txBody>
      </p:sp>
    </p:spTree>
    <p:extLst>
      <p:ext uri="{BB962C8B-B14F-4D97-AF65-F5344CB8AC3E}">
        <p14:creationId xmlns:p14="http://schemas.microsoft.com/office/powerpoint/2010/main" val="312654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3619"/>
            <a:ext cx="12192000" cy="1900777"/>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l-GR" sz="1600" b="0" i="0" u="none" strike="noStrike" baseline="0" dirty="0"/>
              <a:t>Σε ορισμένες περιοχές μιας συστάδας π.χ. αστικές περιοχές μεγάλης πυκνότητας χρηστών, είναι δυνατόν η </a:t>
            </a:r>
            <a:r>
              <a:rPr lang="el-GR" sz="1600" b="1" i="0" u="none" strike="noStrike" baseline="0" dirty="0"/>
              <a:t>ζήτηση των καναλιών να ξεπερνάει τη χωρητικότητα σε κανάλια επικοινωνίας μιας ή περισσοτέρων κυψελών</a:t>
            </a:r>
            <a:r>
              <a:rPr lang="el-GR" sz="1600" b="0" i="0" u="none" strike="noStrike" baseline="0" dirty="0"/>
              <a:t>.</a:t>
            </a:r>
          </a:p>
          <a:p>
            <a:pPr marL="285750" indent="-285750" algn="just">
              <a:lnSpc>
                <a:spcPct val="150000"/>
              </a:lnSpc>
              <a:buFont typeface="Wingdings" panose="05000000000000000000" pitchFamily="2" charset="2"/>
              <a:buChar char="q"/>
            </a:pPr>
            <a:endParaRPr lang="el-GR" sz="1600" dirty="0"/>
          </a:p>
          <a:p>
            <a:pPr marL="285750" indent="-285750" algn="just">
              <a:lnSpc>
                <a:spcPct val="150000"/>
              </a:lnSpc>
              <a:buFont typeface="Wingdings" panose="05000000000000000000" pitchFamily="2" charset="2"/>
              <a:buChar char="q"/>
            </a:pPr>
            <a:r>
              <a:rPr lang="el-GR" sz="1600" b="0" i="0" u="none" strike="noStrike" baseline="0" dirty="0"/>
              <a:t>Για την </a:t>
            </a:r>
            <a:r>
              <a:rPr lang="el-GR" sz="1600" b="1" i="0" u="none" strike="noStrike" baseline="0" dirty="0"/>
              <a:t>αύξηση της χωρητικότητας (αριθμός διαθέσιμων καναλιών) </a:t>
            </a:r>
            <a:r>
              <a:rPr lang="el-GR" sz="1600" b="0" i="0" u="none" strike="noStrike" baseline="0" dirty="0"/>
              <a:t>μιας περιοχής που καλύπτεται από μια κυψέλη, μπορεί να εφαρμοστεί η ιδέα της </a:t>
            </a:r>
            <a:r>
              <a:rPr lang="el-GR" sz="1600" b="1" i="0" u="none" strike="noStrike" baseline="0" dirty="0"/>
              <a:t>διάσπασης κυψέλης (</a:t>
            </a:r>
            <a:r>
              <a:rPr lang="el-GR" sz="1600" b="1" i="0" u="none" strike="noStrike" baseline="0" dirty="0" err="1"/>
              <a:t>cell</a:t>
            </a:r>
            <a:r>
              <a:rPr lang="el-GR" sz="1600" b="1" i="0" u="none" strike="noStrike" baseline="0" dirty="0"/>
              <a:t> </a:t>
            </a:r>
            <a:r>
              <a:rPr lang="el-GR" sz="1600" b="1" i="0" u="none" strike="noStrike" baseline="0" dirty="0" err="1"/>
              <a:t>splitting</a:t>
            </a:r>
            <a:r>
              <a:rPr lang="el-GR" sz="1600" b="1" i="0" u="none" strike="noStrike" baseline="0" dirty="0"/>
              <a:t>) σε μικρότερες κυψέλες</a:t>
            </a:r>
            <a:r>
              <a:rPr lang="el-GR" sz="1600" b="0" i="0" u="none" strike="noStrike" baseline="0" dirty="0"/>
              <a:t>. </a:t>
            </a:r>
          </a:p>
        </p:txBody>
      </p:sp>
      <p:sp>
        <p:nvSpPr>
          <p:cNvPr id="5" name="Rectangle 2"/>
          <p:cNvSpPr txBox="1">
            <a:spLocks noChangeArrowheads="1"/>
          </p:cNvSpPr>
          <p:nvPr/>
        </p:nvSpPr>
        <p:spPr>
          <a:xfrm>
            <a:off x="0" y="2160215"/>
            <a:ext cx="12192000" cy="516997"/>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i="1" u="sng" dirty="0">
                <a:solidFill>
                  <a:srgbClr val="FF0000"/>
                </a:solidFill>
                <a:effectLst>
                  <a:outerShdw blurRad="38100" dist="38100" dir="2700000" algn="tl">
                    <a:srgbClr val="000000">
                      <a:alpha val="43137"/>
                    </a:srgbClr>
                  </a:outerShdw>
                </a:effectLst>
                <a:latin typeface="+mn-lt"/>
              </a:rPr>
              <a:t>Κυτταρική Διάσπαση</a:t>
            </a:r>
            <a:endParaRPr lang="en-US" sz="2400" b="1" i="1" u="sng" dirty="0">
              <a:solidFill>
                <a:srgbClr val="FF0000"/>
              </a:solidFill>
              <a:effectLst>
                <a:outerShdw blurRad="38100" dist="38100" dir="2700000" algn="tl">
                  <a:srgbClr val="000000">
                    <a:alpha val="43137"/>
                  </a:srgbClr>
                </a:outerShdw>
              </a:effectLst>
              <a:latin typeface="+mn-lt"/>
            </a:endParaRP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b="14183"/>
          <a:stretch>
            <a:fillRect/>
          </a:stretch>
        </p:blipFill>
        <p:spPr bwMode="auto">
          <a:xfrm>
            <a:off x="4289425" y="3601834"/>
            <a:ext cx="2980378" cy="3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0" y="3075084"/>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b="1" dirty="0">
                <a:latin typeface="+mn-lt"/>
              </a:rPr>
              <a:t>Χρήση ποικίλων μεγεθών κελιών για αύξηση της χωρητικότητας σε σημεία υψηλής κίνησης</a:t>
            </a:r>
            <a:endParaRPr lang="en-US" b="1" dirty="0">
              <a:latin typeface="+mn-lt"/>
            </a:endParaRP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333" y="3873367"/>
            <a:ext cx="3096931"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01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5792"/>
            <a:ext cx="7444510" cy="6425092"/>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l-GR" sz="1600" b="0" i="0" u="none" strike="noStrike" baseline="0" dirty="0">
                <a:latin typeface="Calibri" panose="020F0502020204030204" pitchFamily="34" charset="0"/>
              </a:rPr>
              <a:t>Κάθε μια από τις </a:t>
            </a:r>
            <a:r>
              <a:rPr lang="el-GR" sz="1600" b="1" i="0" u="none" strike="noStrike" baseline="0" dirty="0">
                <a:latin typeface="Calibri" panose="020F0502020204030204" pitchFamily="34" charset="0"/>
              </a:rPr>
              <a:t>μικρότερες κυψέλες </a:t>
            </a:r>
            <a:r>
              <a:rPr lang="el-GR" sz="1600" b="0" i="0" u="none" strike="noStrike" baseline="0" dirty="0">
                <a:latin typeface="Calibri" panose="020F0502020204030204" pitchFamily="34" charset="0"/>
              </a:rPr>
              <a:t>έχει </a:t>
            </a:r>
            <a:r>
              <a:rPr lang="el-GR" sz="1600" b="1" i="0" u="none" strike="noStrike" baseline="0" dirty="0">
                <a:latin typeface="Calibri" panose="020F0502020204030204" pitchFamily="34" charset="0"/>
              </a:rPr>
              <a:t>χωρητικότητα όσο και η μεγάλη κυψέλη</a:t>
            </a:r>
            <a:r>
              <a:rPr lang="el-GR" sz="1600" b="0" i="0" u="none" strike="noStrike" baseline="0" dirty="0">
                <a:latin typeface="Calibri" panose="020F0502020204030204" pitchFamily="34" charset="0"/>
              </a:rPr>
              <a:t>.</a:t>
            </a:r>
          </a:p>
          <a:p>
            <a:pPr marL="285750" indent="-285750" algn="just">
              <a:lnSpc>
                <a:spcPct val="200000"/>
              </a:lnSpc>
              <a:buFont typeface="Wingdings" panose="05000000000000000000" pitchFamily="2" charset="2"/>
              <a:buChar char="ü"/>
            </a:pPr>
            <a:endParaRPr lang="el-GR" sz="1600" b="0" i="0" u="none" strike="noStrike" baseline="0" dirty="0">
              <a:latin typeface="Calibri" panose="020F0502020204030204" pitchFamily="34" charset="0"/>
            </a:endParaRPr>
          </a:p>
          <a:p>
            <a:pPr marL="285750" indent="-285750" algn="just">
              <a:lnSpc>
                <a:spcPct val="200000"/>
              </a:lnSpc>
              <a:buFont typeface="Wingdings" panose="05000000000000000000" pitchFamily="2" charset="2"/>
              <a:buChar char="ü"/>
            </a:pPr>
            <a:r>
              <a:rPr lang="el-GR" sz="1600" b="0" i="0" u="none" strike="noStrike" baseline="0" dirty="0">
                <a:latin typeface="Calibri" panose="020F0502020204030204" pitchFamily="34" charset="0"/>
              </a:rPr>
              <a:t>Διαθέτει δικό της </a:t>
            </a:r>
            <a:r>
              <a:rPr lang="el-GR" sz="1600" b="1" i="0" u="none" strike="noStrike" baseline="0" dirty="0">
                <a:latin typeface="Calibri" panose="020F0502020204030204" pitchFamily="34" charset="0"/>
              </a:rPr>
              <a:t>σταθμό πομποδεκτών βάσης με μικρότερη ισχύ </a:t>
            </a:r>
            <a:r>
              <a:rPr lang="el-GR" sz="1600" b="0" i="0" u="none" strike="noStrike" baseline="0" dirty="0">
                <a:latin typeface="Calibri" panose="020F0502020204030204" pitchFamily="34" charset="0"/>
              </a:rPr>
              <a:t>που </a:t>
            </a:r>
            <a:r>
              <a:rPr lang="el-GR" sz="1600" b="1" i="0" u="none" strike="noStrike" baseline="0" dirty="0">
                <a:latin typeface="Calibri" panose="020F0502020204030204" pitchFamily="34" charset="0"/>
              </a:rPr>
              <a:t>καλύπτει μόνο την περιοχή της μικρότερης κυψέλης</a:t>
            </a:r>
            <a:r>
              <a:rPr lang="el-GR" sz="1600" b="0" i="0" u="none" strike="noStrike" baseline="0" dirty="0">
                <a:latin typeface="Calibri" panose="020F0502020204030204" pitchFamily="34" charset="0"/>
              </a:rPr>
              <a:t>.</a:t>
            </a:r>
          </a:p>
          <a:p>
            <a:pPr marL="285750" indent="-285750" algn="just">
              <a:lnSpc>
                <a:spcPct val="200000"/>
              </a:lnSpc>
              <a:buFont typeface="Wingdings" panose="05000000000000000000" pitchFamily="2" charset="2"/>
              <a:buChar char="ü"/>
            </a:pPr>
            <a:endParaRPr lang="el-GR" sz="1600" b="0" i="0" u="none" strike="noStrike" baseline="0" dirty="0">
              <a:latin typeface="Calibri" panose="020F0502020204030204" pitchFamily="34" charset="0"/>
            </a:endParaRPr>
          </a:p>
          <a:p>
            <a:pPr marL="285750" indent="-285750" algn="just">
              <a:lnSpc>
                <a:spcPct val="200000"/>
              </a:lnSpc>
              <a:buFont typeface="Wingdings" panose="05000000000000000000" pitchFamily="2" charset="2"/>
              <a:buChar char="ü"/>
            </a:pPr>
            <a:r>
              <a:rPr lang="el-GR" sz="1600" b="0" i="0" u="none" strike="noStrike" baseline="0" dirty="0">
                <a:latin typeface="Calibri" panose="020F0502020204030204" pitchFamily="34" charset="0"/>
              </a:rPr>
              <a:t>Κάθε μικρή κυψέλη μπορεί να </a:t>
            </a:r>
            <a:r>
              <a:rPr lang="el-GR" sz="1600" b="1" i="0" u="none" strike="noStrike" baseline="0" dirty="0">
                <a:latin typeface="Calibri" panose="020F0502020204030204" pitchFamily="34" charset="0"/>
              </a:rPr>
              <a:t>εξυπηρετεί τον ίδιο αριθμό χρηστών με τη μεγάλη κυψέλη </a:t>
            </a:r>
            <a:r>
              <a:rPr lang="el-GR" sz="1600" b="0" i="0" u="none" strike="noStrike" baseline="0" dirty="0">
                <a:latin typeface="Calibri" panose="020F0502020204030204" pitchFamily="34" charset="0"/>
              </a:rPr>
              <a:t>(θα πρέπει να χρησιμοποιεί δέσμη συχνοτήτων που δεν χρησιμοποιείται σε γειτονικές κυψέλες για την αποφυγή ανεπιθύμητων παρεμβολών).</a:t>
            </a:r>
          </a:p>
          <a:p>
            <a:pPr marL="285750" indent="-285750" algn="just">
              <a:lnSpc>
                <a:spcPct val="200000"/>
              </a:lnSpc>
              <a:buFont typeface="Wingdings" panose="05000000000000000000" pitchFamily="2" charset="2"/>
              <a:buChar char="ü"/>
            </a:pPr>
            <a:endParaRPr lang="el-GR" sz="1600" dirty="0">
              <a:latin typeface="Calibri" panose="020F0502020204030204" pitchFamily="34" charset="0"/>
            </a:endParaRPr>
          </a:p>
          <a:p>
            <a:pPr marL="285750" indent="-285750" algn="just">
              <a:lnSpc>
                <a:spcPct val="200000"/>
              </a:lnSpc>
              <a:buFont typeface="Wingdings" panose="05000000000000000000" pitchFamily="2" charset="2"/>
              <a:buChar char="ü"/>
            </a:pPr>
            <a:r>
              <a:rPr lang="el-GR" sz="1600" b="0" i="0" u="none" strike="noStrike" baseline="0" dirty="0">
                <a:latin typeface="Calibri" panose="020F0502020204030204" pitchFamily="34" charset="0"/>
              </a:rPr>
              <a:t>Για την </a:t>
            </a:r>
            <a:r>
              <a:rPr lang="el-GR" sz="1600" b="1" i="0" u="none" strike="noStrike" baseline="0" dirty="0">
                <a:latin typeface="Calibri" panose="020F0502020204030204" pitchFamily="34" charset="0"/>
              </a:rPr>
              <a:t>κάλυψη ακόμα μεγαλύτερων απαιτήσεων εξυπηρέτησης </a:t>
            </a:r>
            <a:r>
              <a:rPr lang="el-GR" sz="1600" b="0" i="0" u="none" strike="noStrike" baseline="0" dirty="0">
                <a:latin typeface="Calibri" panose="020F0502020204030204" pitchFamily="34" charset="0"/>
              </a:rPr>
              <a:t>η διάσπαση μπορεί να προχωρήσει πιο κάτω με τη </a:t>
            </a:r>
            <a:r>
              <a:rPr lang="el-GR" sz="1600" b="1" i="0" u="none" strike="noStrike" baseline="0" dirty="0">
                <a:latin typeface="Calibri" panose="020F0502020204030204" pitchFamily="34" charset="0"/>
              </a:rPr>
              <a:t>διάσπαση κυψελών που έχουν υποστεί διάσπαση</a:t>
            </a:r>
            <a:r>
              <a:rPr lang="el-GR" sz="1600" b="0" i="0" u="none" strike="noStrike" baseline="0" dirty="0">
                <a:latin typeface="Calibri" panose="020F0502020204030204" pitchFamily="34" charset="0"/>
              </a:rPr>
              <a:t>. </a:t>
            </a:r>
          </a:p>
        </p:txBody>
      </p:sp>
      <p:pic>
        <p:nvPicPr>
          <p:cNvPr id="3" name="Picture 2"/>
          <p:cNvPicPr>
            <a:picLocks noChangeAspect="1"/>
          </p:cNvPicPr>
          <p:nvPr/>
        </p:nvPicPr>
        <p:blipFill>
          <a:blip r:embed="rId2"/>
          <a:stretch>
            <a:fillRect/>
          </a:stretch>
        </p:blipFill>
        <p:spPr>
          <a:xfrm>
            <a:off x="7619637" y="1925793"/>
            <a:ext cx="4230466" cy="2880000"/>
          </a:xfrm>
          <a:prstGeom prst="rect">
            <a:avLst/>
          </a:prstGeom>
        </p:spPr>
      </p:pic>
    </p:spTree>
    <p:extLst>
      <p:ext uri="{BB962C8B-B14F-4D97-AF65-F5344CB8AC3E}">
        <p14:creationId xmlns:p14="http://schemas.microsoft.com/office/powerpoint/2010/main" val="188739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796970" y="1362075"/>
          <a:ext cx="5940152" cy="391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9" name="Content Placeholder 4"/>
          <p:cNvSpPr>
            <a:spLocks noGrp="1"/>
          </p:cNvSpPr>
          <p:nvPr>
            <p:ph sz="quarter" idx="4294967295"/>
          </p:nvPr>
        </p:nvSpPr>
        <p:spPr>
          <a:xfrm>
            <a:off x="0" y="2349501"/>
            <a:ext cx="6311900" cy="2706593"/>
          </a:xfrm>
        </p:spPr>
        <p:txBody>
          <a:bodyPr/>
          <a:lstStyle/>
          <a:p>
            <a:pPr marL="0" indent="0" algn="just">
              <a:lnSpc>
                <a:spcPct val="170000"/>
              </a:lnSpc>
              <a:buNone/>
            </a:pPr>
            <a:r>
              <a:rPr lang="el-GR" altLang="el-GR" sz="1600" b="1" dirty="0">
                <a:ea typeface="Calibri" panose="020F0502020204030204" pitchFamily="34" charset="0"/>
                <a:cs typeface="Times New Roman" panose="02020603050405020304" pitchFamily="18" charset="0"/>
              </a:rPr>
              <a:t>Το δίκτυο κινητής τηλεφωνίας έχει περισσότερους από 6 δισεκατομμύρια συνδρομητές παγκοσμίως.</a:t>
            </a:r>
            <a:endParaRPr lang="en-US" altLang="el-GR" sz="1600" b="1" dirty="0">
              <a:ea typeface="Calibri" panose="020F0502020204030204" pitchFamily="34" charset="0"/>
              <a:cs typeface="Times New Roman" panose="02020603050405020304" pitchFamily="18" charset="0"/>
            </a:endParaRPr>
          </a:p>
          <a:p>
            <a:pPr marL="0" indent="0" algn="just">
              <a:lnSpc>
                <a:spcPct val="170000"/>
              </a:lnSpc>
              <a:buNone/>
            </a:pPr>
            <a:r>
              <a:rPr lang="el-GR" altLang="el-GR" sz="1600" b="1" dirty="0">
                <a:ea typeface="Calibri" panose="020F0502020204030204" pitchFamily="34" charset="0"/>
                <a:cs typeface="Times New Roman" panose="02020603050405020304" pitchFamily="18" charset="0"/>
              </a:rPr>
              <a:t>Για να αντιληφθούμε το μέγεθος αυτού του αριθμού,</a:t>
            </a:r>
            <a:r>
              <a:rPr lang="en-US" altLang="el-GR" sz="1600" b="1" dirty="0">
                <a:ea typeface="Calibri" panose="020F0502020204030204" pitchFamily="34" charset="0"/>
                <a:cs typeface="Times New Roman" panose="02020603050405020304" pitchFamily="18" charset="0"/>
              </a:rPr>
              <a:t> </a:t>
            </a:r>
            <a:r>
              <a:rPr lang="el-GR" altLang="el-GR" sz="1600" b="1" dirty="0">
                <a:ea typeface="Calibri" panose="020F0502020204030204" pitchFamily="34" charset="0"/>
                <a:cs typeface="Times New Roman" panose="02020603050405020304" pitchFamily="18" charset="0"/>
              </a:rPr>
              <a:t>πρόκειται για περίπου το 93% του ανθρώπινου πληθυσμού, και είναι μεγαλύτερο από το πλήθος των υπολογιστών υπηρεσίας του </a:t>
            </a:r>
            <a:r>
              <a:rPr lang="en-US" altLang="el-GR" sz="1600" b="1" dirty="0">
                <a:ea typeface="Calibri" panose="020F0502020204030204" pitchFamily="34" charset="0"/>
                <a:cs typeface="Times New Roman" panose="02020603050405020304" pitchFamily="18" charset="0"/>
              </a:rPr>
              <a:t>Internet </a:t>
            </a:r>
            <a:r>
              <a:rPr lang="el-GR" altLang="el-GR" sz="1600" b="1" dirty="0">
                <a:ea typeface="Calibri" panose="020F0502020204030204" pitchFamily="34" charset="0"/>
                <a:cs typeface="Times New Roman" panose="02020603050405020304" pitchFamily="18" charset="0"/>
              </a:rPr>
              <a:t>και των σταθερών τηλεφωνικών γραμμών μαζί.</a:t>
            </a:r>
            <a:endParaRPr lang="el-GR" altLang="el-GR" sz="1600" b="1" dirty="0">
              <a:ea typeface="Calibri" panose="020F0502020204030204" pitchFamily="34" charset="0"/>
            </a:endParaRPr>
          </a:p>
        </p:txBody>
      </p:sp>
      <p:pic>
        <p:nvPicPr>
          <p:cNvPr id="4100" name="Picture 4" descr="http://2.bp.blogspot.com/-PDsQAi0-26o/U_vqpb_LIfI/AAAAAAAAAG4/5rEgeeD6Nsw/s1600/ur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5913" y="1268414"/>
            <a:ext cx="104616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Sports Trophy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3926" y="1327151"/>
            <a:ext cx="76041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9"/>
          <p:cNvSpPr txBox="1">
            <a:spLocks noChangeArrowheads="1"/>
          </p:cNvSpPr>
          <p:nvPr/>
        </p:nvSpPr>
        <p:spPr bwMode="auto">
          <a:xfrm>
            <a:off x="0" y="1362075"/>
            <a:ext cx="1219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000" b="1" dirty="0">
                <a:latin typeface="Calibri" panose="020F0502020204030204" pitchFamily="34" charset="0"/>
              </a:rPr>
              <a:t>Δίκτυο κινητής τηλεφωνίας</a:t>
            </a:r>
            <a:r>
              <a:rPr lang="en-US" altLang="el-GR" sz="2000" b="1" dirty="0">
                <a:latin typeface="Calibri" panose="020F0502020204030204" pitchFamily="34" charset="0"/>
              </a:rPr>
              <a:t> = </a:t>
            </a:r>
            <a:br>
              <a:rPr lang="en-US" altLang="el-GR" sz="2000" b="1" dirty="0">
                <a:latin typeface="Calibri" panose="020F0502020204030204" pitchFamily="34" charset="0"/>
              </a:rPr>
            </a:br>
            <a:r>
              <a:rPr lang="el-GR" altLang="el-GR" sz="2000" b="1" dirty="0">
                <a:latin typeface="Calibri" panose="020F0502020204030204" pitchFamily="34" charset="0"/>
                <a:cs typeface="Times New Roman" panose="02020603050405020304" pitchFamily="18" charset="0"/>
              </a:rPr>
              <a:t>τ</a:t>
            </a:r>
            <a:r>
              <a:rPr lang="el-GR" altLang="el-GR" sz="2000" b="1" dirty="0">
                <a:latin typeface="Calibri" panose="020F0502020204030204" pitchFamily="34" charset="0"/>
                <a:ea typeface="Calibri" panose="020F0502020204030204" pitchFamily="34" charset="0"/>
                <a:cs typeface="Times New Roman" panose="02020603050405020304" pitchFamily="18" charset="0"/>
              </a:rPr>
              <a:t>ο πιο επιτυχημένο δίκτυο στον κόσμο</a:t>
            </a:r>
            <a:endParaRPr lang="el-GR" altLang="el-GR" sz="2000" b="1" dirty="0"/>
          </a:p>
          <a:p>
            <a:pPr algn="ctr" eaLnBrk="1" hangingPunct="1">
              <a:spcBef>
                <a:spcPct val="0"/>
              </a:spcBef>
              <a:buFontTx/>
              <a:buNone/>
            </a:pPr>
            <a:endParaRPr lang="el-GR" altLang="el-GR" sz="2000" b="1" dirty="0">
              <a:latin typeface="Calibri" panose="020F0502020204030204" pitchFamily="34" charset="0"/>
            </a:endParaRPr>
          </a:p>
        </p:txBody>
      </p:sp>
    </p:spTree>
    <p:extLst>
      <p:ext uri="{BB962C8B-B14F-4D97-AF65-F5344CB8AC3E}">
        <p14:creationId xmlns:p14="http://schemas.microsoft.com/office/powerpoint/2010/main" val="1653194572"/>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1532"/>
            <a:ext cx="12192000" cy="1754326"/>
          </a:xfrm>
          <a:prstGeom prst="rect">
            <a:avLst/>
          </a:prstGeom>
          <a:noFill/>
        </p:spPr>
        <p:txBody>
          <a:bodyPr wrap="square" rtlCol="0">
            <a:spAutoFit/>
          </a:bodyPr>
          <a:lstStyle/>
          <a:p>
            <a:pPr algn="just">
              <a:lnSpc>
                <a:spcPct val="200000"/>
              </a:lnSpc>
            </a:pPr>
            <a:r>
              <a:rPr lang="el-GR" b="1" dirty="0">
                <a:latin typeface="Calibri"/>
                <a:ea typeface="Calibri"/>
                <a:cs typeface="Times New Roman"/>
              </a:rPr>
              <a:t>Σε περιοχές όπου το πλήθος των χρηστών έχει αυξηθεί σε σημείο που το σύστημα να είναι υπερφορτωμένο, μειώνεται η ισχύς και οι υπερφορτωμένες κυψέλες διασπώνται σε μικρότερες κυψέλες</a:t>
            </a:r>
            <a:r>
              <a:rPr lang="en-US" b="1" dirty="0">
                <a:latin typeface="Calibri"/>
                <a:ea typeface="Calibri"/>
                <a:cs typeface="Times New Roman"/>
              </a:rPr>
              <a:t>, </a:t>
            </a:r>
            <a:r>
              <a:rPr lang="el-GR" b="1" dirty="0">
                <a:latin typeface="Calibri"/>
                <a:ea typeface="Calibri"/>
                <a:cs typeface="Times New Roman"/>
              </a:rPr>
              <a:t>επιτρέποντας έτσι μεγαλύτερη επαναχρησιμοποιήση συχνοτήτων.</a:t>
            </a:r>
            <a:endParaRPr lang="el-GR" b="1" dirty="0"/>
          </a:p>
        </p:txBody>
      </p:sp>
      <p:sp>
        <p:nvSpPr>
          <p:cNvPr id="6" name="TextBox 5"/>
          <p:cNvSpPr txBox="1"/>
          <p:nvPr/>
        </p:nvSpPr>
        <p:spPr>
          <a:xfrm>
            <a:off x="0" y="1809131"/>
            <a:ext cx="12191999" cy="369332"/>
          </a:xfrm>
          <a:prstGeom prst="rect">
            <a:avLst/>
          </a:prstGeom>
          <a:noFill/>
        </p:spPr>
        <p:txBody>
          <a:bodyPr wrap="square" rtlCol="0">
            <a:spAutoFit/>
          </a:bodyPr>
          <a:lstStyle/>
          <a:p>
            <a:pPr algn="ctr"/>
            <a:r>
              <a:rPr lang="el-GR" b="1" dirty="0">
                <a:solidFill>
                  <a:srgbClr val="FF0000"/>
                </a:solidFill>
                <a:latin typeface="Calibri" panose="020F0502020204030204" pitchFamily="34" charset="0"/>
              </a:rPr>
              <a:t>Ανάλογα με το μέγεθος τα κύτταρα χωρίζονται στις παρακάτω  κατηγορίες</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26000"/>
            <a:ext cx="4342715"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162844" y="2190702"/>
          <a:ext cx="4093978" cy="2448272"/>
        </p:xfrm>
        <a:graphic>
          <a:graphicData uri="http://schemas.openxmlformats.org/drawingml/2006/table">
            <a:tbl>
              <a:tblPr firstRow="1" bandRow="1">
                <a:tableStyleId>{5C22544A-7EE6-4342-B048-85BDC9FD1C3A}</a:tableStyleId>
              </a:tblPr>
              <a:tblGrid>
                <a:gridCol w="2046989">
                  <a:extLst>
                    <a:ext uri="{9D8B030D-6E8A-4147-A177-3AD203B41FA5}">
                      <a16:colId xmlns:a16="http://schemas.microsoft.com/office/drawing/2014/main" val="20000"/>
                    </a:ext>
                  </a:extLst>
                </a:gridCol>
                <a:gridCol w="2046989">
                  <a:extLst>
                    <a:ext uri="{9D8B030D-6E8A-4147-A177-3AD203B41FA5}">
                      <a16:colId xmlns:a16="http://schemas.microsoft.com/office/drawing/2014/main" val="20001"/>
                    </a:ext>
                  </a:extLst>
                </a:gridCol>
              </a:tblGrid>
              <a:tr h="612068">
                <a:tc>
                  <a:txBody>
                    <a:bodyPr/>
                    <a:lstStyle/>
                    <a:p>
                      <a:pPr algn="ctr"/>
                      <a:r>
                        <a:rPr lang="en-US" dirty="0">
                          <a:solidFill>
                            <a:schemeClr val="bg1"/>
                          </a:solidFill>
                        </a:rPr>
                        <a:t>TYPE</a:t>
                      </a:r>
                      <a:r>
                        <a:rPr lang="en-US" baseline="0" dirty="0">
                          <a:solidFill>
                            <a:schemeClr val="bg1"/>
                          </a:solidFill>
                        </a:rPr>
                        <a:t> OF CELL</a:t>
                      </a:r>
                      <a:endParaRPr lang="el-GR" dirty="0">
                        <a:solidFill>
                          <a:schemeClr val="bg1"/>
                        </a:solidFill>
                      </a:endParaRPr>
                    </a:p>
                  </a:txBody>
                  <a:tcPr/>
                </a:tc>
                <a:tc>
                  <a:txBody>
                    <a:bodyPr/>
                    <a:lstStyle/>
                    <a:p>
                      <a:pPr algn="ctr"/>
                      <a:r>
                        <a:rPr lang="en-US" dirty="0">
                          <a:solidFill>
                            <a:schemeClr val="bg1"/>
                          </a:solidFill>
                        </a:rPr>
                        <a:t>CELL</a:t>
                      </a:r>
                      <a:r>
                        <a:rPr lang="en-US" baseline="0" dirty="0">
                          <a:solidFill>
                            <a:schemeClr val="bg1"/>
                          </a:solidFill>
                        </a:rPr>
                        <a:t> </a:t>
                      </a:r>
                      <a:r>
                        <a:rPr lang="en-US" dirty="0">
                          <a:solidFill>
                            <a:schemeClr val="bg1"/>
                          </a:solidFill>
                        </a:rPr>
                        <a:t>RADIUS</a:t>
                      </a:r>
                      <a:endParaRPr lang="el-GR" dirty="0">
                        <a:solidFill>
                          <a:schemeClr val="bg1"/>
                        </a:solidFill>
                      </a:endParaRPr>
                    </a:p>
                  </a:txBody>
                  <a:tcPr/>
                </a:tc>
                <a:extLst>
                  <a:ext uri="{0D108BD9-81ED-4DB2-BD59-A6C34878D82A}">
                    <a16:rowId xmlns:a16="http://schemas.microsoft.com/office/drawing/2014/main" val="10000"/>
                  </a:ext>
                </a:extLst>
              </a:tr>
              <a:tr h="612068">
                <a:tc>
                  <a:txBody>
                    <a:bodyPr/>
                    <a:lstStyle/>
                    <a:p>
                      <a:pPr algn="ctr"/>
                      <a:r>
                        <a:rPr lang="en-US" dirty="0"/>
                        <a:t>Macro</a:t>
                      </a:r>
                      <a:r>
                        <a:rPr lang="en-US" baseline="0" dirty="0"/>
                        <a:t> cell</a:t>
                      </a:r>
                      <a:endParaRPr lang="el-GR" dirty="0"/>
                    </a:p>
                  </a:txBody>
                  <a:tcPr/>
                </a:tc>
                <a:tc>
                  <a:txBody>
                    <a:bodyPr/>
                    <a:lstStyle/>
                    <a:p>
                      <a:pPr algn="ctr"/>
                      <a:r>
                        <a:rPr lang="en-US" b="0" i="0" dirty="0">
                          <a:solidFill>
                            <a:srgbClr val="000000"/>
                          </a:solidFill>
                          <a:effectLst/>
                          <a:latin typeface="Times New Roman"/>
                        </a:rPr>
                        <a:t>1 - 30 km</a:t>
                      </a:r>
                      <a:endParaRPr lang="el-GR" dirty="0"/>
                    </a:p>
                  </a:txBody>
                  <a:tcPr/>
                </a:tc>
                <a:extLst>
                  <a:ext uri="{0D108BD9-81ED-4DB2-BD59-A6C34878D82A}">
                    <a16:rowId xmlns:a16="http://schemas.microsoft.com/office/drawing/2014/main" val="10001"/>
                  </a:ext>
                </a:extLst>
              </a:tr>
              <a:tr h="612068">
                <a:tc>
                  <a:txBody>
                    <a:bodyPr/>
                    <a:lstStyle/>
                    <a:p>
                      <a:pPr algn="ctr"/>
                      <a:r>
                        <a:rPr lang="en-US" dirty="0"/>
                        <a:t>Micro cell</a:t>
                      </a:r>
                      <a:endParaRPr lang="el-GR" dirty="0"/>
                    </a:p>
                  </a:txBody>
                  <a:tcPr/>
                </a:tc>
                <a:tc>
                  <a:txBody>
                    <a:bodyPr/>
                    <a:lstStyle/>
                    <a:p>
                      <a:pPr algn="ctr"/>
                      <a:r>
                        <a:rPr lang="en-US" b="0" i="0" dirty="0">
                          <a:solidFill>
                            <a:srgbClr val="000000"/>
                          </a:solidFill>
                          <a:effectLst/>
                          <a:latin typeface="Times New Roman"/>
                        </a:rPr>
                        <a:t>200 - 2000 m</a:t>
                      </a:r>
                      <a:endParaRPr lang="el-GR" dirty="0"/>
                    </a:p>
                  </a:txBody>
                  <a:tcPr/>
                </a:tc>
                <a:extLst>
                  <a:ext uri="{0D108BD9-81ED-4DB2-BD59-A6C34878D82A}">
                    <a16:rowId xmlns:a16="http://schemas.microsoft.com/office/drawing/2014/main" val="10002"/>
                  </a:ext>
                </a:extLst>
              </a:tr>
              <a:tr h="612068">
                <a:tc>
                  <a:txBody>
                    <a:bodyPr/>
                    <a:lstStyle/>
                    <a:p>
                      <a:pPr algn="ctr"/>
                      <a:r>
                        <a:rPr lang="en-US" dirty="0"/>
                        <a:t>Pico cell</a:t>
                      </a:r>
                      <a:endParaRPr lang="el-GR" dirty="0"/>
                    </a:p>
                  </a:txBody>
                  <a:tcPr/>
                </a:tc>
                <a:tc>
                  <a:txBody>
                    <a:bodyPr/>
                    <a:lstStyle/>
                    <a:p>
                      <a:pPr algn="ctr"/>
                      <a:r>
                        <a:rPr lang="en-US" b="0" i="0" dirty="0">
                          <a:solidFill>
                            <a:srgbClr val="000000"/>
                          </a:solidFill>
                          <a:effectLst/>
                          <a:latin typeface="Times New Roman"/>
                        </a:rPr>
                        <a:t>4 - 200 m</a:t>
                      </a:r>
                      <a:endParaRPr lang="el-GR" dirty="0"/>
                    </a:p>
                  </a:txBody>
                  <a:tcPr/>
                </a:tc>
                <a:extLst>
                  <a:ext uri="{0D108BD9-81ED-4DB2-BD59-A6C34878D82A}">
                    <a16:rowId xmlns:a16="http://schemas.microsoft.com/office/drawing/2014/main" val="10003"/>
                  </a:ext>
                </a:extLst>
              </a:tr>
            </a:tbl>
          </a:graphicData>
        </a:graphic>
      </p:graphicFrame>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804129"/>
            <a:ext cx="5599715"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6259493" y="2434797"/>
            <a:ext cx="5272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b="1" i="1" u="sng" dirty="0" err="1">
                <a:solidFill>
                  <a:srgbClr val="FF0000"/>
                </a:solidFill>
                <a:effectLst>
                  <a:outerShdw blurRad="38100" dist="38100" dir="2700000" algn="tl">
                    <a:srgbClr val="000000">
                      <a:alpha val="43137"/>
                    </a:srgbClr>
                  </a:outerShdw>
                </a:effectLst>
                <a:latin typeface="+mn-lt"/>
              </a:rPr>
              <a:t>Πολυεπίπεδη</a:t>
            </a:r>
            <a:r>
              <a:rPr lang="el-GR" b="1" i="1" u="sng" dirty="0">
                <a:solidFill>
                  <a:srgbClr val="FF0000"/>
                </a:solidFill>
                <a:effectLst>
                  <a:outerShdw blurRad="38100" dist="38100" dir="2700000" algn="tl">
                    <a:srgbClr val="000000">
                      <a:alpha val="43137"/>
                    </a:srgbClr>
                  </a:outerShdw>
                </a:effectLst>
                <a:latin typeface="+mn-lt"/>
              </a:rPr>
              <a:t> Κυτταρική Κάλυψη</a:t>
            </a:r>
          </a:p>
        </p:txBody>
      </p:sp>
    </p:spTree>
    <p:extLst>
      <p:ext uri="{BB962C8B-B14F-4D97-AF65-F5344CB8AC3E}">
        <p14:creationId xmlns:p14="http://schemas.microsoft.com/office/powerpoint/2010/main" val="423260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095" y="1964911"/>
            <a:ext cx="5272216" cy="3168000"/>
          </a:xfrm>
          <a:prstGeom prst="rect">
            <a:avLst/>
          </a:prstGeom>
        </p:spPr>
      </p:pic>
      <p:sp>
        <p:nvSpPr>
          <p:cNvPr id="3" name="Rectangle 2"/>
          <p:cNvSpPr/>
          <p:nvPr/>
        </p:nvSpPr>
        <p:spPr>
          <a:xfrm>
            <a:off x="0" y="70566"/>
            <a:ext cx="12191999" cy="1008225"/>
          </a:xfrm>
          <a:prstGeom prst="rect">
            <a:avLst/>
          </a:prstGeom>
        </p:spPr>
        <p:txBody>
          <a:bodyPr wrap="square">
            <a:spAutoFit/>
          </a:bodyPr>
          <a:lstStyle/>
          <a:p>
            <a:pPr algn="just">
              <a:lnSpc>
                <a:spcPct val="200000"/>
              </a:lnSpc>
            </a:pPr>
            <a:r>
              <a:rPr lang="el-GR" sz="1600" dirty="0">
                <a:latin typeface="Calibri" panose="020F0502020204030204" pitchFamily="34" charset="0"/>
              </a:rPr>
              <a:t>Η </a:t>
            </a:r>
            <a:r>
              <a:rPr lang="el-GR" sz="1600" b="1" dirty="0">
                <a:latin typeface="Calibri" panose="020F0502020204030204" pitchFamily="34" charset="0"/>
              </a:rPr>
              <a:t>εκπομπή του κινητού σταθμού (</a:t>
            </a:r>
            <a:r>
              <a:rPr lang="el-GR" sz="1600" b="1" dirty="0" err="1">
                <a:latin typeface="Calibri" panose="020F0502020204030204" pitchFamily="34" charset="0"/>
              </a:rPr>
              <a:t>uplink</a:t>
            </a:r>
            <a:r>
              <a:rPr lang="el-GR" sz="1600" b="1" dirty="0">
                <a:latin typeface="Calibri" panose="020F0502020204030204" pitchFamily="34" charset="0"/>
              </a:rPr>
              <a:t>) </a:t>
            </a:r>
            <a:r>
              <a:rPr lang="el-GR" sz="1600" dirty="0">
                <a:latin typeface="Calibri" panose="020F0502020204030204" pitchFamily="34" charset="0"/>
              </a:rPr>
              <a:t>πραγματοποιείται στη ζώνη συχνοτήτων </a:t>
            </a:r>
            <a:r>
              <a:rPr lang="el-GR" sz="1600" b="1" dirty="0">
                <a:latin typeface="Calibri" panose="020F0502020204030204" pitchFamily="34" charset="0"/>
              </a:rPr>
              <a:t>890-915 </a:t>
            </a:r>
            <a:r>
              <a:rPr lang="el-GR" sz="1600" b="1" dirty="0" err="1">
                <a:latin typeface="Calibri" panose="020F0502020204030204" pitchFamily="34" charset="0"/>
              </a:rPr>
              <a:t>MHz</a:t>
            </a:r>
            <a:r>
              <a:rPr lang="el-GR" sz="1600" dirty="0">
                <a:latin typeface="Calibri" panose="020F0502020204030204" pitchFamily="34" charset="0"/>
              </a:rPr>
              <a:t>. </a:t>
            </a:r>
          </a:p>
          <a:p>
            <a:pPr algn="just">
              <a:lnSpc>
                <a:spcPct val="200000"/>
              </a:lnSpc>
            </a:pPr>
            <a:r>
              <a:rPr lang="el-GR" sz="1600" dirty="0">
                <a:latin typeface="Calibri" panose="020F0502020204030204" pitchFamily="34" charset="0"/>
              </a:rPr>
              <a:t>Η </a:t>
            </a:r>
            <a:r>
              <a:rPr lang="el-GR" sz="1600" b="1" dirty="0">
                <a:latin typeface="Calibri" panose="020F0502020204030204" pitchFamily="34" charset="0"/>
              </a:rPr>
              <a:t>λήψη (</a:t>
            </a:r>
            <a:r>
              <a:rPr lang="en-US" sz="1600" b="1" dirty="0">
                <a:latin typeface="Calibri" panose="020F0502020204030204" pitchFamily="34" charset="0"/>
              </a:rPr>
              <a:t>downlink) </a:t>
            </a:r>
            <a:r>
              <a:rPr lang="el-GR" sz="1600" dirty="0">
                <a:latin typeface="Calibri" panose="020F0502020204030204" pitchFamily="34" charset="0"/>
              </a:rPr>
              <a:t>στη ζώνη </a:t>
            </a:r>
            <a:r>
              <a:rPr lang="el-GR" sz="1600" b="1" dirty="0">
                <a:latin typeface="Calibri" panose="020F0502020204030204" pitchFamily="34" charset="0"/>
              </a:rPr>
              <a:t>935-960 </a:t>
            </a:r>
            <a:r>
              <a:rPr lang="en-US" sz="1600" b="1" dirty="0" err="1">
                <a:latin typeface="Calibri" panose="020F0502020204030204" pitchFamily="34" charset="0"/>
              </a:rPr>
              <a:t>MHz</a:t>
            </a:r>
            <a:r>
              <a:rPr lang="en-US" sz="1600" dirty="0" err="1">
                <a:latin typeface="Calibri" panose="020F0502020204030204" pitchFamily="34" charset="0"/>
              </a:rPr>
              <a:t>.</a:t>
            </a:r>
            <a:r>
              <a:rPr lang="en-US" sz="1600" dirty="0">
                <a:latin typeface="Calibri" panose="020F0502020204030204" pitchFamily="34" charset="0"/>
              </a:rPr>
              <a:t> </a:t>
            </a:r>
          </a:p>
        </p:txBody>
      </p:sp>
      <p:sp>
        <p:nvSpPr>
          <p:cNvPr id="4" name="Rectangle 3"/>
          <p:cNvSpPr/>
          <p:nvPr/>
        </p:nvSpPr>
        <p:spPr>
          <a:xfrm>
            <a:off x="5687913" y="694294"/>
            <a:ext cx="6504086" cy="5509200"/>
          </a:xfrm>
          <a:prstGeom prst="rect">
            <a:avLst/>
          </a:prstGeom>
        </p:spPr>
        <p:txBody>
          <a:bodyPr wrap="square">
            <a:spAutoFit/>
          </a:bodyPr>
          <a:lstStyle/>
          <a:p>
            <a:pPr marL="285750" indent="-285750" algn="just">
              <a:lnSpc>
                <a:spcPct val="200000"/>
              </a:lnSpc>
              <a:buFont typeface="Wingdings" panose="05000000000000000000" pitchFamily="2" charset="2"/>
              <a:buChar char="v"/>
            </a:pPr>
            <a:r>
              <a:rPr lang="el-GR" sz="1600" b="0" i="0" u="none" strike="noStrike" baseline="0" dirty="0"/>
              <a:t>Η </a:t>
            </a:r>
            <a:r>
              <a:rPr lang="el-GR" sz="1600" b="1" i="0" u="none" strike="noStrike" baseline="0" dirty="0"/>
              <a:t>απόσταση </a:t>
            </a:r>
            <a:r>
              <a:rPr lang="el-GR" sz="1600" b="0" i="0" u="none" strike="noStrike" baseline="0" dirty="0"/>
              <a:t>των </a:t>
            </a:r>
            <a:r>
              <a:rPr lang="el-GR" sz="1600" b="0" i="0" u="none" strike="noStrike" baseline="0" dirty="0" err="1"/>
              <a:t>ραδιοδιαύλων</a:t>
            </a:r>
            <a:r>
              <a:rPr lang="el-GR" sz="1600" b="0" i="0" u="none" strike="noStrike" baseline="0" dirty="0"/>
              <a:t> (φερουσών συχνοτήτων) πρέπει να είναι </a:t>
            </a:r>
            <a:r>
              <a:rPr lang="en-US" sz="1600" b="1" i="0" u="none" strike="noStrike" baseline="0" dirty="0"/>
              <a:t>W=</a:t>
            </a:r>
            <a:r>
              <a:rPr lang="el-GR" sz="1600" b="1" i="0" u="none" strike="noStrike" baseline="0" dirty="0"/>
              <a:t>200 </a:t>
            </a:r>
            <a:r>
              <a:rPr lang="el-GR" sz="1600" b="1" i="0" u="none" strike="noStrike" baseline="0" dirty="0" err="1"/>
              <a:t>KHz</a:t>
            </a:r>
            <a:r>
              <a:rPr lang="el-GR" sz="1600" b="0" i="0" u="none" strike="noStrike" baseline="0" dirty="0"/>
              <a:t>.</a:t>
            </a:r>
            <a:endParaRPr lang="en-US" sz="1600" b="0" i="0" u="none" strike="noStrike" baseline="0" dirty="0"/>
          </a:p>
          <a:p>
            <a:pPr marL="285750" indent="-285750" algn="just">
              <a:lnSpc>
                <a:spcPct val="200000"/>
              </a:lnSpc>
              <a:buFont typeface="Wingdings" panose="05000000000000000000" pitchFamily="2" charset="2"/>
              <a:buChar char="v"/>
            </a:pPr>
            <a:r>
              <a:rPr lang="el-GR" sz="1600" b="0" i="0" u="none" strike="noStrike" baseline="0" dirty="0"/>
              <a:t>Στα </a:t>
            </a:r>
            <a:r>
              <a:rPr lang="en-US" sz="1600" b="1" i="0" u="none" strike="noStrike" baseline="0" dirty="0"/>
              <a:t>Q=</a:t>
            </a:r>
            <a:r>
              <a:rPr lang="el-GR" sz="1600" b="1" i="0" u="none" strike="noStrike" baseline="0" dirty="0"/>
              <a:t>25 </a:t>
            </a:r>
            <a:r>
              <a:rPr lang="el-GR" sz="1600" b="1" i="0" u="none" strike="noStrike" baseline="0" dirty="0" err="1"/>
              <a:t>MHz</a:t>
            </a:r>
            <a:r>
              <a:rPr lang="el-GR" sz="1600" b="1" i="0" u="none" strike="noStrike" baseline="0" dirty="0"/>
              <a:t> του διαθέσιμου εύρους ζώνης </a:t>
            </a:r>
            <a:r>
              <a:rPr lang="el-GR" sz="1600" b="0" i="0" u="none" strike="noStrike" baseline="0" dirty="0"/>
              <a:t>προσφέρονται προς χρήση </a:t>
            </a:r>
            <a:r>
              <a:rPr lang="en-US" sz="1600" b="1" i="0" u="none" strike="noStrike" baseline="0" dirty="0"/>
              <a:t>N=Q</a:t>
            </a:r>
            <a:r>
              <a:rPr lang="en-US" sz="1600" b="1" i="0" u="none" strike="noStrike" dirty="0"/>
              <a:t> in KHz</a:t>
            </a:r>
            <a:r>
              <a:rPr lang="en-US" sz="1600" b="1" i="0" u="none" strike="noStrike" baseline="0" dirty="0"/>
              <a:t>/W=</a:t>
            </a:r>
            <a:r>
              <a:rPr lang="el-GR" sz="1600" b="1" i="0" u="none" strike="noStrike" baseline="0" dirty="0"/>
              <a:t>124 κανάλια</a:t>
            </a:r>
            <a:r>
              <a:rPr lang="el-GR" sz="1600" b="0" i="0" u="none" strike="noStrike" baseline="0" dirty="0"/>
              <a:t>.</a:t>
            </a:r>
            <a:endParaRPr lang="en-US" sz="1600" b="0" i="0" u="none" strike="noStrike" baseline="0" dirty="0"/>
          </a:p>
          <a:p>
            <a:pPr marL="285750" indent="-285750" algn="just">
              <a:lnSpc>
                <a:spcPct val="200000"/>
              </a:lnSpc>
              <a:buFont typeface="Wingdings" panose="05000000000000000000" pitchFamily="2" charset="2"/>
              <a:buChar char="v"/>
            </a:pPr>
            <a:r>
              <a:rPr lang="el-GR" sz="1600" b="0" i="0" u="none" strike="noStrike" baseline="0" dirty="0"/>
              <a:t>Με την τεχνική </a:t>
            </a:r>
            <a:r>
              <a:rPr lang="el-GR" sz="1600" b="1" i="0" u="none" strike="noStrike" baseline="0" dirty="0"/>
              <a:t>TDMA </a:t>
            </a:r>
            <a:r>
              <a:rPr lang="el-GR" sz="1600" b="0" i="0" u="none" strike="noStrike" baseline="0" dirty="0"/>
              <a:t>(πολυπλεξία επιμερισμού χρόνου) κάθε κανάλι μπορεί να χρησιμοποιηθεί ταυτόχρονα από </a:t>
            </a:r>
            <a:r>
              <a:rPr lang="el-GR" sz="1600" b="1" i="0" u="none" strike="noStrike" baseline="0" dirty="0"/>
              <a:t>8 συνδρομητές</a:t>
            </a:r>
            <a:r>
              <a:rPr lang="el-GR" sz="1600" b="0" i="0" u="none" strike="noStrike" baseline="0" dirty="0"/>
              <a:t>.</a:t>
            </a:r>
            <a:r>
              <a:rPr lang="en-US" sz="1600" b="0" i="0" u="none" strike="noStrike" baseline="0" dirty="0"/>
              <a:t> </a:t>
            </a:r>
            <a:r>
              <a:rPr lang="el-GR" sz="1600" b="0" i="0" u="none" strike="noStrike" baseline="0" dirty="0"/>
              <a:t>Ο αριθμός των διαθέσιμων καναλιών φθάνει τα </a:t>
            </a:r>
            <a:r>
              <a:rPr lang="el-GR" sz="1600" b="1" i="0" u="none" strike="noStrike" baseline="0" dirty="0"/>
              <a:t>992</a:t>
            </a:r>
            <a:r>
              <a:rPr lang="el-GR" sz="1600" b="0" i="0" u="none" strike="noStrike" baseline="0" dirty="0"/>
              <a:t>.</a:t>
            </a:r>
            <a:endParaRPr lang="en-US" sz="1600" b="0" i="0" u="none" strike="noStrike" baseline="0" dirty="0"/>
          </a:p>
          <a:p>
            <a:pPr marL="285750" indent="-285750" algn="just">
              <a:lnSpc>
                <a:spcPct val="200000"/>
              </a:lnSpc>
              <a:buFont typeface="Wingdings" panose="05000000000000000000" pitchFamily="2" charset="2"/>
              <a:buChar char="v"/>
            </a:pPr>
            <a:r>
              <a:rPr lang="el-GR" sz="1600" b="0" i="0" u="none" strike="noStrike" baseline="0" dirty="0"/>
              <a:t>Στη συνέχεια έγιναν </a:t>
            </a:r>
            <a:r>
              <a:rPr lang="el-GR" sz="1600" b="1" i="0" u="none" strike="noStrike" baseline="0" dirty="0"/>
              <a:t>επεκτάσεις και σε άλλες συχνότητες (1800 </a:t>
            </a:r>
            <a:r>
              <a:rPr lang="el-GR" sz="1600" b="1" i="0" u="none" strike="noStrike" baseline="0" dirty="0" err="1"/>
              <a:t>MHz</a:t>
            </a:r>
            <a:r>
              <a:rPr lang="el-GR" sz="1600" b="1" i="0" u="none" strike="noStrike" baseline="0" dirty="0"/>
              <a:t> και 1900 </a:t>
            </a:r>
            <a:r>
              <a:rPr lang="el-GR" sz="1600" b="1" i="0" u="none" strike="noStrike" baseline="0" dirty="0" err="1"/>
              <a:t>MHz</a:t>
            </a:r>
            <a:r>
              <a:rPr lang="el-GR" sz="1600" b="1" i="0" u="none" strike="noStrike" baseline="0" dirty="0"/>
              <a:t>) </a:t>
            </a:r>
            <a:r>
              <a:rPr lang="el-GR" sz="1600" b="0" i="0" u="none" strike="noStrike" baseline="0" dirty="0"/>
              <a:t>για να καλυφθούν οι ανάγκες για </a:t>
            </a:r>
            <a:r>
              <a:rPr lang="el-GR" sz="1600" b="1" i="0" u="none" strike="noStrike" baseline="0" dirty="0"/>
              <a:t>αυξημένη χωρητικότητα</a:t>
            </a:r>
            <a:r>
              <a:rPr lang="el-GR" sz="1600" b="0" i="0" u="none" strike="noStrike" baseline="0" dirty="0"/>
              <a:t>, αλλά και για να εξαλειφθούν ορισμένοι αρχικοί περιορισμοί.</a:t>
            </a:r>
            <a:endParaRPr lang="en-US" sz="1600" b="0" i="0" u="none" strike="noStrike" baseline="0" dirty="0"/>
          </a:p>
        </p:txBody>
      </p:sp>
    </p:spTree>
    <p:extLst>
      <p:ext uri="{BB962C8B-B14F-4D97-AF65-F5344CB8AC3E}">
        <p14:creationId xmlns:p14="http://schemas.microsoft.com/office/powerpoint/2010/main" val="293790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9129"/>
            <a:ext cx="12192000" cy="1500667"/>
          </a:xfrm>
          <a:prstGeom prst="rect">
            <a:avLst/>
          </a:prstGeom>
        </p:spPr>
        <p:txBody>
          <a:bodyPr wrap="square">
            <a:spAutoFit/>
          </a:bodyPr>
          <a:lstStyle/>
          <a:p>
            <a:pPr marR="95960" algn="just">
              <a:lnSpc>
                <a:spcPct val="200000"/>
              </a:lnSpc>
            </a:pPr>
            <a:r>
              <a:rPr lang="el-GR" sz="1600" b="1" dirty="0">
                <a:solidFill>
                  <a:srgbClr val="000000"/>
                </a:solidFill>
                <a:latin typeface="Calibri" panose="020F0502020204030204" pitchFamily="34" charset="0"/>
              </a:rPr>
              <a:t>Σε ένα </a:t>
            </a:r>
            <a:r>
              <a:rPr lang="el-GR" sz="1600" b="1" dirty="0" err="1">
                <a:solidFill>
                  <a:srgbClr val="000000"/>
                </a:solidFill>
                <a:latin typeface="Calibri" panose="020F0502020204030204" pitchFamily="34" charset="0"/>
              </a:rPr>
              <a:t>κυψελωτό</a:t>
            </a:r>
            <a:r>
              <a:rPr lang="el-GR" sz="1600" b="1" dirty="0">
                <a:solidFill>
                  <a:srgbClr val="000000"/>
                </a:solidFill>
                <a:latin typeface="Calibri" panose="020F0502020204030204" pitchFamily="34" charset="0"/>
              </a:rPr>
              <a:t> σύστημα </a:t>
            </a:r>
            <a:r>
              <a:rPr lang="el-GR" sz="1600" b="1" dirty="0">
                <a:solidFill>
                  <a:srgbClr val="FF0000"/>
                </a:solidFill>
                <a:latin typeface="Calibri" panose="020F0502020204030204" pitchFamily="34" charset="0"/>
              </a:rPr>
              <a:t>με ιδανική διάδοση</a:t>
            </a:r>
            <a:r>
              <a:rPr lang="el-GR" sz="1600" b="1" dirty="0">
                <a:solidFill>
                  <a:srgbClr val="000000"/>
                </a:solidFill>
                <a:latin typeface="Calibri" panose="020F0502020204030204" pitchFamily="34" charset="0"/>
              </a:rPr>
              <a:t>:</a:t>
            </a:r>
          </a:p>
          <a:p>
            <a:pPr marR="0" algn="just">
              <a:lnSpc>
                <a:spcPct val="200000"/>
              </a:lnSpc>
            </a:pPr>
            <a:r>
              <a:rPr lang="el-GR" sz="1600" b="1" dirty="0">
                <a:solidFill>
                  <a:srgbClr val="000000"/>
                </a:solidFill>
                <a:latin typeface="Calibri" panose="020F0502020204030204" pitchFamily="34" charset="0"/>
              </a:rPr>
              <a:t>Οι κυψέλες θα είναι κυκλικές</a:t>
            </a:r>
          </a:p>
          <a:p>
            <a:pPr marR="0" algn="just">
              <a:lnSpc>
                <a:spcPct val="200000"/>
              </a:lnSpc>
            </a:pPr>
            <a:r>
              <a:rPr lang="el-GR" sz="1600" b="1" dirty="0">
                <a:solidFill>
                  <a:srgbClr val="000000"/>
                </a:solidFill>
                <a:latin typeface="Calibri" panose="020F0502020204030204" pitchFamily="34" charset="0"/>
              </a:rPr>
              <a:t>Η περιοχή εξυπηρέτησης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μπορεί να καλυφθεί με σταθμούς βάσης διατεταγμένους σε τετραγωνικά, τριγωνικά ή εξαγωνικά πλέγματα </a:t>
            </a:r>
          </a:p>
        </p:txBody>
      </p:sp>
      <p:grpSp>
        <p:nvGrpSpPr>
          <p:cNvPr id="9" name="Group 8"/>
          <p:cNvGrpSpPr/>
          <p:nvPr/>
        </p:nvGrpSpPr>
        <p:grpSpPr>
          <a:xfrm>
            <a:off x="6865271" y="2127125"/>
            <a:ext cx="5326729" cy="4153998"/>
            <a:chOff x="3026301" y="1508417"/>
            <a:chExt cx="5326729" cy="4153998"/>
          </a:xfrm>
        </p:grpSpPr>
        <p:pic>
          <p:nvPicPr>
            <p:cNvPr id="3" name="Picture 2"/>
            <p:cNvPicPr>
              <a:picLocks noChangeAspect="1"/>
            </p:cNvPicPr>
            <p:nvPr/>
          </p:nvPicPr>
          <p:blipFill>
            <a:blip r:embed="rId2"/>
            <a:stretch>
              <a:fillRect/>
            </a:stretch>
          </p:blipFill>
          <p:spPr>
            <a:xfrm>
              <a:off x="3026301" y="1877749"/>
              <a:ext cx="5326729" cy="3600000"/>
            </a:xfrm>
            <a:prstGeom prst="rect">
              <a:avLst/>
            </a:prstGeom>
          </p:spPr>
        </p:pic>
        <p:sp>
          <p:nvSpPr>
            <p:cNvPr id="6" name="Rectangle 5"/>
            <p:cNvSpPr/>
            <p:nvPr/>
          </p:nvSpPr>
          <p:spPr>
            <a:xfrm>
              <a:off x="3223268" y="1508417"/>
              <a:ext cx="2200987" cy="369332"/>
            </a:xfrm>
            <a:prstGeom prst="rect">
              <a:avLst/>
            </a:prstGeom>
          </p:spPr>
          <p:txBody>
            <a:bodyPr wrap="none">
              <a:spAutoFit/>
            </a:bodyPr>
            <a:lstStyle/>
            <a:p>
              <a:pPr marR="0" algn="just"/>
              <a:r>
                <a:rPr lang="el-GR" b="1" dirty="0">
                  <a:solidFill>
                    <a:srgbClr val="000000"/>
                  </a:solidFill>
                  <a:latin typeface="Calibri" panose="020F0502020204030204" pitchFamily="34" charset="0"/>
                </a:rPr>
                <a:t>Τετραγωνικό πλέγμα</a:t>
              </a:r>
            </a:p>
          </p:txBody>
        </p:sp>
        <p:sp>
          <p:nvSpPr>
            <p:cNvPr id="7" name="Rectangle 6"/>
            <p:cNvSpPr/>
            <p:nvPr/>
          </p:nvSpPr>
          <p:spPr>
            <a:xfrm>
              <a:off x="6068332" y="1508417"/>
              <a:ext cx="1932260" cy="369332"/>
            </a:xfrm>
            <a:prstGeom prst="rect">
              <a:avLst/>
            </a:prstGeom>
          </p:spPr>
          <p:txBody>
            <a:bodyPr wrap="none">
              <a:spAutoFit/>
            </a:bodyPr>
            <a:lstStyle/>
            <a:p>
              <a:pPr marR="0" algn="just"/>
              <a:r>
                <a:rPr lang="el-GR" b="1" dirty="0">
                  <a:solidFill>
                    <a:srgbClr val="000000"/>
                  </a:solidFill>
                  <a:latin typeface="Calibri" panose="020F0502020204030204" pitchFamily="34" charset="0"/>
                </a:rPr>
                <a:t>Τριγωνικό πλέγμα</a:t>
              </a:r>
            </a:p>
          </p:txBody>
        </p:sp>
        <p:sp>
          <p:nvSpPr>
            <p:cNvPr id="8" name="Rectangle 7"/>
            <p:cNvSpPr/>
            <p:nvPr/>
          </p:nvSpPr>
          <p:spPr>
            <a:xfrm>
              <a:off x="4680062" y="5293083"/>
              <a:ext cx="2019207" cy="369332"/>
            </a:xfrm>
            <a:prstGeom prst="rect">
              <a:avLst/>
            </a:prstGeom>
          </p:spPr>
          <p:txBody>
            <a:bodyPr wrap="none">
              <a:spAutoFit/>
            </a:bodyPr>
            <a:lstStyle/>
            <a:p>
              <a:pPr marR="0" algn="just"/>
              <a:r>
                <a:rPr lang="el-GR" b="1" dirty="0">
                  <a:solidFill>
                    <a:srgbClr val="000000"/>
                  </a:solidFill>
                  <a:latin typeface="Calibri" panose="020F0502020204030204" pitchFamily="34" charset="0"/>
                </a:rPr>
                <a:t>Εξαγωνικό πλέγμα </a:t>
              </a:r>
            </a:p>
          </p:txBody>
        </p:sp>
      </p:grpSp>
      <p:sp>
        <p:nvSpPr>
          <p:cNvPr id="10" name="Rectangle 9"/>
          <p:cNvSpPr/>
          <p:nvPr/>
        </p:nvSpPr>
        <p:spPr>
          <a:xfrm>
            <a:off x="0" y="1824736"/>
            <a:ext cx="6947555" cy="2977995"/>
          </a:xfrm>
          <a:prstGeom prst="rect">
            <a:avLst/>
          </a:prstGeom>
        </p:spPr>
        <p:txBody>
          <a:bodyPr wrap="square">
            <a:spAutoFit/>
          </a:bodyPr>
          <a:lstStyle/>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Όπως φαίνεται στο διπλανό σχήμα οι κυκλικές μορφές κυψελών εμφανίζουν επικαλυπτόμενες περιοχές που καθιστούν ασαφή τη σχεδίαση.</a:t>
            </a:r>
          </a:p>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Για να αποφευχθούν οι επικαλυπτόμενες περιοχές και για να έχουμε καλύτερη προσέγγιση στη μελέτη των </a:t>
            </a:r>
            <a:r>
              <a:rPr lang="el-GR" sz="1600" b="1" dirty="0" err="1">
                <a:solidFill>
                  <a:srgbClr val="000000"/>
                </a:solidFill>
                <a:latin typeface="Calibri" panose="020F0502020204030204" pitchFamily="34" charset="0"/>
              </a:rPr>
              <a:t>κυψελωτών</a:t>
            </a:r>
            <a:r>
              <a:rPr lang="el-GR" sz="1600" b="1" dirty="0">
                <a:solidFill>
                  <a:srgbClr val="000000"/>
                </a:solidFill>
                <a:latin typeface="Calibri" panose="020F0502020204030204" pitchFamily="34" charset="0"/>
              </a:rPr>
              <a:t> συστημάτων τότε χρησιμοποιούνται κυψέλες με σχήμα κανονικού πολυγώνου (τρίγωνο, τετράγωνο και εξάγωνο)</a:t>
            </a:r>
          </a:p>
        </p:txBody>
      </p:sp>
    </p:spTree>
    <p:extLst>
      <p:ext uri="{BB962C8B-B14F-4D97-AF65-F5344CB8AC3E}">
        <p14:creationId xmlns:p14="http://schemas.microsoft.com/office/powerpoint/2010/main" val="258395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332656"/>
            <a:ext cx="7924800" cy="576064"/>
          </a:xfrm>
        </p:spPr>
        <p:txBody>
          <a:bodyPr>
            <a:normAutofit fontScale="90000"/>
          </a:bodyPr>
          <a:lstStyle/>
          <a:p>
            <a:pPr algn="ctr"/>
            <a:r>
              <a:rPr lang="en-US" b="1" dirty="0">
                <a:latin typeface="Calibri" panose="020F0502020204030204" pitchFamily="34" charset="0"/>
              </a:rPr>
              <a:t>CELL PLANNING</a:t>
            </a:r>
            <a:endParaRPr lang="el-GR" b="1" dirty="0">
              <a:latin typeface="Calibri" panose="020F0502020204030204" pitchFamily="34" charset="0"/>
            </a:endParaRPr>
          </a:p>
        </p:txBody>
      </p:sp>
      <p:graphicFrame>
        <p:nvGraphicFramePr>
          <p:cNvPr id="4" name="Θέση περιεχομένου 3"/>
          <p:cNvGraphicFramePr>
            <a:graphicFrameLocks noGrp="1"/>
          </p:cNvGraphicFramePr>
          <p:nvPr>
            <p:ph sz="quarter" idx="4294967295"/>
          </p:nvPr>
        </p:nvGraphicFramePr>
        <p:xfrm>
          <a:off x="2133600" y="1196976"/>
          <a:ext cx="7924800" cy="48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8131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4194"/>
            <a:ext cx="12192000" cy="2977995"/>
          </a:xfrm>
          <a:prstGeom prst="rect">
            <a:avLst/>
          </a:prstGeom>
        </p:spPr>
        <p:txBody>
          <a:bodyPr wrap="square">
            <a:spAutoFit/>
          </a:bodyPr>
          <a:lstStyle/>
          <a:p>
            <a:pPr marL="342900" marR="0" indent="-342900" algn="just">
              <a:lnSpc>
                <a:spcPct val="200000"/>
              </a:lnSpc>
              <a:buFont typeface="Wingdings" panose="05000000000000000000" pitchFamily="2" charset="2"/>
              <a:buChar char="q"/>
            </a:pPr>
            <a:r>
              <a:rPr lang="el-GR" sz="1600" b="1" dirty="0">
                <a:solidFill>
                  <a:srgbClr val="000000"/>
                </a:solidFill>
                <a:latin typeface="Calibri" panose="020F0502020204030204" pitchFamily="34" charset="0"/>
              </a:rPr>
              <a:t>Όταν σε ένα σύστημα υπάρχουν γειτονικές ομάδες κυψελών και κάθε ομάδα αποτελείται από Κ κυψέλες (κάθε κυψέλη χρησιμοποιεί αποκλειστική ομάδα </a:t>
            </a:r>
            <a:r>
              <a:rPr lang="el-GR" sz="1600" b="1" dirty="0" err="1">
                <a:solidFill>
                  <a:srgbClr val="000000"/>
                </a:solidFill>
                <a:latin typeface="Calibri" panose="020F0502020204030204" pitchFamily="34" charset="0"/>
              </a:rPr>
              <a:t>ραδιοδιαύλων</a:t>
            </a:r>
            <a:r>
              <a:rPr lang="el-GR" sz="1600" b="1" dirty="0">
                <a:solidFill>
                  <a:srgbClr val="000000"/>
                </a:solidFill>
                <a:latin typeface="Calibri" panose="020F0502020204030204" pitchFamily="34" charset="0"/>
              </a:rPr>
              <a:t>) → Συνολική ζώνη συχνοτήτων που καταλαμβάνεται από το σύστημα = άθροισμα ζωνών συχνοτήτων που χρησιμοποιείται στις Κ γειτονικές κυψέλες της ομάδας</a:t>
            </a:r>
          </a:p>
          <a:p>
            <a:pPr marL="342900" marR="0" indent="-342900" algn="just">
              <a:lnSpc>
                <a:spcPct val="200000"/>
              </a:lnSpc>
              <a:buFont typeface="Wingdings" panose="05000000000000000000" pitchFamily="2" charset="2"/>
              <a:buChar char="q"/>
            </a:pPr>
            <a:endParaRPr lang="el-GR" sz="1600" b="1" dirty="0">
              <a:solidFill>
                <a:srgbClr val="000000"/>
              </a:solidFill>
              <a:latin typeface="Calibri" panose="020F0502020204030204" pitchFamily="34" charset="0"/>
            </a:endParaRPr>
          </a:p>
          <a:p>
            <a:pPr marL="342900" marR="0" indent="-342900" algn="just">
              <a:lnSpc>
                <a:spcPct val="200000"/>
              </a:lnSpc>
              <a:buFont typeface="Wingdings" panose="05000000000000000000" pitchFamily="2" charset="2"/>
              <a:buChar char="q"/>
            </a:pPr>
            <a:r>
              <a:rPr lang="el-GR" sz="1600" b="1" dirty="0">
                <a:solidFill>
                  <a:srgbClr val="000000"/>
                </a:solidFill>
                <a:latin typeface="Calibri" panose="020F0502020204030204" pitchFamily="34" charset="0"/>
              </a:rPr>
              <a:t>Τα γεωμετρικά σχήματα των ομάδων και οι αντίστοιχες συχνότητες επαναχρησιμοποιούνται με κάποιο προδιαγεγραμμένο σχέδιο επανάληψης σε όλη την περιοχή εξυπηρέτησης. </a:t>
            </a:r>
            <a:r>
              <a:rPr lang="el-GR" sz="1600" b="1" dirty="0">
                <a:latin typeface="Calibri" panose="020F0502020204030204" pitchFamily="34" charset="0"/>
              </a:rPr>
              <a:t> </a:t>
            </a:r>
            <a:endParaRPr lang="el-GR" sz="1600" b="1" dirty="0"/>
          </a:p>
        </p:txBody>
      </p:sp>
      <p:sp>
        <p:nvSpPr>
          <p:cNvPr id="3" name="Title 1"/>
          <p:cNvSpPr>
            <a:spLocks noGrp="1"/>
          </p:cNvSpPr>
          <p:nvPr>
            <p:ph type="title"/>
          </p:nvPr>
        </p:nvSpPr>
        <p:spPr>
          <a:xfrm>
            <a:off x="0" y="44451"/>
            <a:ext cx="12192000" cy="581025"/>
          </a:xfrm>
        </p:spPr>
        <p:txBody>
          <a:bodyPr/>
          <a:lstStyle/>
          <a:p>
            <a:pPr algn="ctr">
              <a:defRPr/>
            </a:pPr>
            <a:r>
              <a:rPr lang="el-GR" sz="2000" b="1" dirty="0">
                <a:latin typeface="+mn-lt"/>
                <a:ea typeface="Calibri"/>
                <a:cs typeface="Times New Roman"/>
              </a:rPr>
              <a:t>ΕΠΑΝΑΧΡΗΣΙΜΟΠΟΙΗΣΗ  ΣΥΧΝΟΤΗΤΑΣ</a:t>
            </a:r>
            <a:endParaRPr lang="el-GR" sz="2000" b="1" dirty="0">
              <a:latin typeface="+mn-lt"/>
            </a:endParaRPr>
          </a:p>
        </p:txBody>
      </p:sp>
      <p:pic>
        <p:nvPicPr>
          <p:cNvPr id="4" name="Picture 3"/>
          <p:cNvPicPr>
            <a:picLocks noChangeAspect="1"/>
          </p:cNvPicPr>
          <p:nvPr/>
        </p:nvPicPr>
        <p:blipFill>
          <a:blip r:embed="rId2"/>
          <a:stretch>
            <a:fillRect/>
          </a:stretch>
        </p:blipFill>
        <p:spPr>
          <a:xfrm>
            <a:off x="4588668" y="3546000"/>
            <a:ext cx="3014664" cy="3312000"/>
          </a:xfrm>
          <a:prstGeom prst="rect">
            <a:avLst/>
          </a:prstGeom>
        </p:spPr>
      </p:pic>
    </p:spTree>
    <p:extLst>
      <p:ext uri="{BB962C8B-B14F-4D97-AF65-F5344CB8AC3E}">
        <p14:creationId xmlns:p14="http://schemas.microsoft.com/office/powerpoint/2010/main" val="13382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1"/>
            <a:ext cx="12192000" cy="581025"/>
          </a:xfrm>
        </p:spPr>
        <p:txBody>
          <a:bodyPr/>
          <a:lstStyle/>
          <a:p>
            <a:pPr algn="ctr">
              <a:defRPr/>
            </a:pPr>
            <a:r>
              <a:rPr lang="el-GR" sz="2000" b="1" dirty="0">
                <a:latin typeface="+mn-lt"/>
                <a:ea typeface="Calibri"/>
                <a:cs typeface="Times New Roman"/>
              </a:rPr>
              <a:t>ΕΠΑΝΑΧΡΗΣΙΜΟΠΟΙΗΣΗ  ΣΥΧΝΟΤΗΤΑΣ</a:t>
            </a:r>
            <a:endParaRPr lang="el-GR" sz="2000" b="1" dirty="0">
              <a:latin typeface="+mn-lt"/>
            </a:endParaRPr>
          </a:p>
        </p:txBody>
      </p:sp>
      <p:sp>
        <p:nvSpPr>
          <p:cNvPr id="12291" name="Content Placeholder 2"/>
          <p:cNvSpPr>
            <a:spLocks noGrp="1"/>
          </p:cNvSpPr>
          <p:nvPr>
            <p:ph sz="quarter" idx="4294967295"/>
          </p:nvPr>
        </p:nvSpPr>
        <p:spPr>
          <a:xfrm>
            <a:off x="0" y="464926"/>
            <a:ext cx="12192000" cy="2938149"/>
          </a:xfrm>
        </p:spPr>
        <p:txBody>
          <a:bodyPr>
            <a:noAutofit/>
          </a:bodyPr>
          <a:lstStyle/>
          <a:p>
            <a:pPr algn="just">
              <a:lnSpc>
                <a:spcPct val="150000"/>
              </a:lnSpc>
              <a:buFont typeface="Wingdings" panose="05000000000000000000" pitchFamily="2" charset="2"/>
              <a:buChar char="v"/>
            </a:pPr>
            <a:r>
              <a:rPr lang="el-GR" altLang="el-GR" sz="1700" b="1" dirty="0">
                <a:ea typeface="Calibri" panose="020F0502020204030204" pitchFamily="34" charset="0"/>
                <a:cs typeface="Times New Roman" panose="02020603050405020304" pitchFamily="18" charset="0"/>
              </a:rPr>
              <a:t>Αναφέρεται στη δυνατότητα χρησιμοποίησης καναλιών τα οποία έχουν την ίδια συχνότητα, αλλά είναι καταχωρημένα σε διαφορετικές γεωγραφικές περιοχές κάλυψης του δικτύου.</a:t>
            </a:r>
            <a:endParaRPr lang="en-US" altLang="el-GR" sz="1700" b="1" dirty="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v"/>
            </a:pPr>
            <a:r>
              <a:rPr lang="el-GR" altLang="el-GR" sz="1700" b="1" dirty="0">
                <a:ea typeface="Calibri" panose="020F0502020204030204" pitchFamily="34" charset="0"/>
                <a:cs typeface="Times New Roman" panose="02020603050405020304" pitchFamily="18" charset="0"/>
              </a:rPr>
              <a:t>Η μόνη απαίτηση είναι να έχουν ικανοποιητική απόσταση μεταξύ τους ώστε να αποφεύγεται η δημιουργία </a:t>
            </a:r>
            <a:r>
              <a:rPr lang="el-GR" altLang="el-GR" sz="1700" b="1" dirty="0" err="1">
                <a:ea typeface="Calibri" panose="020F0502020204030204" pitchFamily="34" charset="0"/>
                <a:cs typeface="Times New Roman" panose="02020603050405020304" pitchFamily="18" charset="0"/>
              </a:rPr>
              <a:t>συγκαναλικής</a:t>
            </a:r>
            <a:r>
              <a:rPr lang="el-GR" altLang="el-GR" sz="1700" b="1" dirty="0">
                <a:ea typeface="Calibri" panose="020F0502020204030204" pitchFamily="34" charset="0"/>
                <a:cs typeface="Times New Roman" panose="02020603050405020304" pitchFamily="18" charset="0"/>
              </a:rPr>
              <a:t> παρεμβολής.</a:t>
            </a:r>
          </a:p>
          <a:p>
            <a:pPr lvl="1" algn="just" eaLnBrk="0" fontAlgn="base" hangingPunct="0">
              <a:lnSpc>
                <a:spcPct val="150000"/>
              </a:lnSpc>
              <a:spcBef>
                <a:spcPct val="0"/>
              </a:spcBef>
              <a:spcAft>
                <a:spcPct val="0"/>
              </a:spcAft>
              <a:buClr>
                <a:srgbClr val="0000FF"/>
              </a:buClr>
              <a:tabLst>
                <a:tab pos="1133475" algn="l"/>
              </a:tabLst>
            </a:pPr>
            <a:r>
              <a:rPr lang="el-GR" sz="1700" b="1" dirty="0">
                <a:solidFill>
                  <a:srgbClr val="0000FF"/>
                </a:solidFill>
                <a:ea typeface="Arial" panose="020B0604020202020204" pitchFamily="34" charset="0"/>
              </a:rPr>
              <a:t>Οι κυψέλες </a:t>
            </a:r>
            <a:r>
              <a:rPr lang="el-GR" sz="1700" b="1" dirty="0" err="1">
                <a:solidFill>
                  <a:srgbClr val="0000FF"/>
                </a:solidFill>
                <a:ea typeface="Arial" panose="020B0604020202020204" pitchFamily="34" charset="0"/>
              </a:rPr>
              <a:t>οµαδοποιούνται</a:t>
            </a:r>
            <a:r>
              <a:rPr lang="el-GR" sz="1700" b="1" dirty="0">
                <a:solidFill>
                  <a:srgbClr val="0000FF"/>
                </a:solidFill>
                <a:ea typeface="Arial" panose="020B0604020202020204" pitchFamily="34" charset="0"/>
              </a:rPr>
              <a:t> σε </a:t>
            </a:r>
            <a:r>
              <a:rPr lang="el-GR" sz="1700" b="1" i="1" dirty="0" err="1">
                <a:solidFill>
                  <a:srgbClr val="CC3300"/>
                </a:solidFill>
                <a:ea typeface="Arial" panose="020B0604020202020204" pitchFamily="34" charset="0"/>
              </a:rPr>
              <a:t>οµάδες</a:t>
            </a:r>
            <a:r>
              <a:rPr lang="el-GR" sz="1700" b="1" i="1" dirty="0">
                <a:solidFill>
                  <a:srgbClr val="CC3300"/>
                </a:solidFill>
                <a:ea typeface="Arial" panose="020B0604020202020204" pitchFamily="34" charset="0"/>
              </a:rPr>
              <a:t> </a:t>
            </a:r>
            <a:r>
              <a:rPr lang="el-GR" sz="1700" b="1" dirty="0">
                <a:solidFill>
                  <a:srgbClr val="0000FF"/>
                </a:solidFill>
                <a:ea typeface="Arial" panose="020B0604020202020204" pitchFamily="34" charset="0"/>
              </a:rPr>
              <a:t>ή </a:t>
            </a:r>
            <a:r>
              <a:rPr lang="el-GR" sz="1700" b="1" i="1" dirty="0">
                <a:solidFill>
                  <a:srgbClr val="CC3300"/>
                </a:solidFill>
                <a:ea typeface="Arial" panose="020B0604020202020204" pitchFamily="34" charset="0"/>
              </a:rPr>
              <a:t>συστάδες </a:t>
            </a:r>
            <a:r>
              <a:rPr lang="el-GR" sz="1700" b="1" dirty="0">
                <a:solidFill>
                  <a:srgbClr val="0000FF"/>
                </a:solidFill>
                <a:ea typeface="Arial" panose="020B0604020202020204" pitchFamily="34" charset="0"/>
              </a:rPr>
              <a:t>(</a:t>
            </a:r>
            <a:r>
              <a:rPr lang="en-US" sz="1700" b="1" dirty="0">
                <a:solidFill>
                  <a:srgbClr val="0000FF"/>
                </a:solidFill>
                <a:ea typeface="Arial" panose="020B0604020202020204" pitchFamily="34" charset="0"/>
              </a:rPr>
              <a:t>clusters</a:t>
            </a:r>
            <a:r>
              <a:rPr lang="el-GR" sz="1700" b="1" dirty="0">
                <a:solidFill>
                  <a:srgbClr val="0000FF"/>
                </a:solidFill>
                <a:ea typeface="Arial" panose="020B0604020202020204" pitchFamily="34" charset="0"/>
              </a:rPr>
              <a:t>).</a:t>
            </a:r>
            <a:endParaRPr lang="el-GR" sz="1700" b="1" dirty="0"/>
          </a:p>
          <a:p>
            <a:pPr lvl="1" algn="just" eaLnBrk="0" fontAlgn="base" hangingPunct="0">
              <a:lnSpc>
                <a:spcPct val="150000"/>
              </a:lnSpc>
              <a:spcBef>
                <a:spcPct val="0"/>
              </a:spcBef>
              <a:spcAft>
                <a:spcPct val="0"/>
              </a:spcAft>
              <a:buClr>
                <a:srgbClr val="0000FF"/>
              </a:buClr>
              <a:tabLst>
                <a:tab pos="1133475" algn="l"/>
              </a:tabLst>
            </a:pPr>
            <a:r>
              <a:rPr lang="el-GR" sz="1700" b="1" dirty="0">
                <a:solidFill>
                  <a:srgbClr val="0000FF"/>
                </a:solidFill>
                <a:ea typeface="Arial" panose="020B0604020202020204" pitchFamily="34" charset="0"/>
              </a:rPr>
              <a:t>Ανάλογα µε τον </a:t>
            </a:r>
            <a:r>
              <a:rPr lang="el-GR" sz="1700" b="1" dirty="0" err="1">
                <a:solidFill>
                  <a:srgbClr val="0000FF"/>
                </a:solidFill>
                <a:ea typeface="Arial" panose="020B0604020202020204" pitchFamily="34" charset="0"/>
              </a:rPr>
              <a:t>αριθµό</a:t>
            </a:r>
            <a:r>
              <a:rPr lang="el-GR" sz="1700" b="1" dirty="0">
                <a:solidFill>
                  <a:srgbClr val="0000FF"/>
                </a:solidFill>
                <a:ea typeface="Arial" panose="020B0604020202020204" pitchFamily="34" charset="0"/>
              </a:rPr>
              <a:t> κυψελών που αποτελούν τη συστάδα:</a:t>
            </a:r>
            <a:endParaRPr lang="el-GR" sz="1700" b="1" dirty="0"/>
          </a:p>
          <a:p>
            <a:pPr lvl="1" algn="just" eaLnBrk="0" fontAlgn="base" hangingPunct="0">
              <a:lnSpc>
                <a:spcPct val="150000"/>
              </a:lnSpc>
              <a:spcBef>
                <a:spcPct val="0"/>
              </a:spcBef>
              <a:spcAft>
                <a:spcPct val="0"/>
              </a:spcAft>
              <a:buClr>
                <a:srgbClr val="0000FF"/>
              </a:buClr>
              <a:tabLst>
                <a:tab pos="1133475" algn="l"/>
              </a:tabLst>
            </a:pPr>
            <a:r>
              <a:rPr lang="el-GR" sz="1700" b="1" dirty="0">
                <a:solidFill>
                  <a:srgbClr val="0000FF"/>
                </a:solidFill>
                <a:ea typeface="Arial" panose="020B0604020202020204" pitchFamily="34" charset="0"/>
              </a:rPr>
              <a:t>Το </a:t>
            </a:r>
            <a:r>
              <a:rPr lang="el-GR" sz="1700" b="1" dirty="0" err="1">
                <a:solidFill>
                  <a:srgbClr val="0000FF"/>
                </a:solidFill>
                <a:ea typeface="Arial" panose="020B0604020202020204" pitchFamily="34" charset="0"/>
              </a:rPr>
              <a:t>διαθέσιµο</a:t>
            </a:r>
            <a:r>
              <a:rPr lang="el-GR" sz="1700" b="1" dirty="0">
                <a:solidFill>
                  <a:srgbClr val="0000FF"/>
                </a:solidFill>
                <a:ea typeface="Arial" panose="020B0604020202020204" pitchFamily="34" charset="0"/>
              </a:rPr>
              <a:t> εύρος ζώνης ραδιοσυχνοτήτων (ή ο αντίστοιχος </a:t>
            </a:r>
            <a:r>
              <a:rPr lang="el-GR" sz="1700" b="1" dirty="0" err="1">
                <a:solidFill>
                  <a:srgbClr val="0000FF"/>
                </a:solidFill>
                <a:ea typeface="Arial" panose="020B0604020202020204" pitchFamily="34" charset="0"/>
              </a:rPr>
              <a:t>διαθέσιµος</a:t>
            </a:r>
            <a:r>
              <a:rPr lang="el-GR" sz="1700" b="1" dirty="0">
                <a:solidFill>
                  <a:srgbClr val="0000FF"/>
                </a:solidFill>
                <a:ea typeface="Arial" panose="020B0604020202020204" pitchFamily="34" charset="0"/>
              </a:rPr>
              <a:t> </a:t>
            </a:r>
            <a:r>
              <a:rPr lang="el-GR" sz="1700" b="1" dirty="0" err="1">
                <a:solidFill>
                  <a:srgbClr val="0000FF"/>
                </a:solidFill>
                <a:ea typeface="Arial" panose="020B0604020202020204" pitchFamily="34" charset="0"/>
              </a:rPr>
              <a:t>αριθµός</a:t>
            </a:r>
            <a:r>
              <a:rPr lang="el-GR" sz="1700" b="1" dirty="0">
                <a:solidFill>
                  <a:srgbClr val="0000FF"/>
                </a:solidFill>
                <a:ea typeface="Arial" panose="020B0604020202020204" pitchFamily="34" charset="0"/>
              </a:rPr>
              <a:t> καναλιών) χωρίζεται σε αντίστοιχες </a:t>
            </a:r>
            <a:r>
              <a:rPr lang="el-GR" sz="1700" b="1" dirty="0" err="1">
                <a:solidFill>
                  <a:srgbClr val="0000FF"/>
                </a:solidFill>
                <a:ea typeface="Arial" panose="020B0604020202020204" pitchFamily="34" charset="0"/>
              </a:rPr>
              <a:t>δέσµες</a:t>
            </a:r>
            <a:r>
              <a:rPr lang="el-GR" sz="1700" b="1" dirty="0">
                <a:solidFill>
                  <a:srgbClr val="0000FF"/>
                </a:solidFill>
                <a:ea typeface="Arial" panose="020B0604020202020204" pitchFamily="34" charset="0"/>
              </a:rPr>
              <a:t>.</a:t>
            </a:r>
            <a:r>
              <a:rPr lang="el-GR" sz="1700" b="1" dirty="0"/>
              <a:t> </a:t>
            </a:r>
            <a:r>
              <a:rPr lang="el-GR" sz="1700" b="1" dirty="0">
                <a:solidFill>
                  <a:srgbClr val="0000FF"/>
                </a:solidFill>
                <a:ea typeface="Arial" panose="020B0604020202020204" pitchFamily="34" charset="0"/>
              </a:rPr>
              <a:t>Κάθε </a:t>
            </a:r>
            <a:r>
              <a:rPr lang="el-GR" sz="1700" b="1" dirty="0" err="1">
                <a:solidFill>
                  <a:srgbClr val="0000FF"/>
                </a:solidFill>
                <a:ea typeface="Arial" panose="020B0604020202020204" pitchFamily="34" charset="0"/>
              </a:rPr>
              <a:t>δέσµη</a:t>
            </a:r>
            <a:r>
              <a:rPr lang="el-GR" sz="1700" b="1" dirty="0">
                <a:solidFill>
                  <a:srgbClr val="0000FF"/>
                </a:solidFill>
                <a:ea typeface="Arial" panose="020B0604020202020204" pitchFamily="34" charset="0"/>
              </a:rPr>
              <a:t> διατίθεται σε κάθε κυψέλη της συστάδας.</a:t>
            </a:r>
            <a:endParaRPr lang="el-GR" sz="1700" b="1" dirty="0"/>
          </a:p>
          <a:p>
            <a:pPr algn="just">
              <a:lnSpc>
                <a:spcPct val="150000"/>
              </a:lnSpc>
              <a:buFont typeface="Wingdings" panose="05000000000000000000" pitchFamily="2" charset="2"/>
              <a:buChar char="v"/>
            </a:pPr>
            <a:endParaRPr lang="el-GR" altLang="el-GR" sz="1700" b="1" dirty="0">
              <a:ea typeface="Calibri" panose="020F0502020204030204" pitchFamily="34" charset="0"/>
              <a:cs typeface="Times New Roman" panose="02020603050405020304" pitchFamily="18" charset="0"/>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83" y="3908394"/>
            <a:ext cx="3530397" cy="2808000"/>
          </a:xfrm>
          <a:prstGeom prst="rect">
            <a:avLst/>
          </a:prstGeom>
          <a:noFill/>
          <a:ln w="476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25244" y="3728566"/>
            <a:ext cx="7874524" cy="830997"/>
          </a:xfrm>
          <a:prstGeom prst="rect">
            <a:avLst/>
          </a:prstGeom>
          <a:noFill/>
        </p:spPr>
        <p:txBody>
          <a:bodyPr wrap="square">
            <a:spAutoFit/>
          </a:bodyPr>
          <a:lstStyle/>
          <a:p>
            <a:pPr algn="just">
              <a:lnSpc>
                <a:spcPct val="150000"/>
              </a:lnSpc>
              <a:defRPr/>
            </a:pPr>
            <a:r>
              <a:rPr lang="el-GR" sz="1600" b="1" dirty="0">
                <a:ea typeface="Calibri"/>
                <a:cs typeface="Times New Roman"/>
              </a:rPr>
              <a:t>Με τον συνδυασμό της επαναχρησιμοποίησης συχνότητας και  την υλοποίηση του δικτύου με  κύτταρα μικρής εμβέλειας και ειδικά </a:t>
            </a:r>
            <a:r>
              <a:rPr lang="en-US" sz="1600" b="1" dirty="0" err="1">
                <a:ea typeface="Calibri"/>
                <a:cs typeface="Times New Roman"/>
              </a:rPr>
              <a:t>sectorized</a:t>
            </a:r>
            <a:r>
              <a:rPr lang="en-US" sz="1600" b="1" dirty="0">
                <a:ea typeface="Calibri"/>
                <a:cs typeface="Times New Roman"/>
              </a:rPr>
              <a:t> cells  </a:t>
            </a:r>
            <a:r>
              <a:rPr lang="el-GR" sz="1600" b="1" dirty="0">
                <a:ea typeface="Calibri"/>
                <a:cs typeface="Times New Roman"/>
              </a:rPr>
              <a:t>επιτυγχάνουμε</a:t>
            </a:r>
            <a:r>
              <a:rPr lang="en-US" sz="1600" b="1" dirty="0">
                <a:ea typeface="Calibri"/>
                <a:cs typeface="Times New Roman"/>
              </a:rPr>
              <a:t>:</a:t>
            </a:r>
            <a:endParaRPr lang="el-GR" sz="1600" b="1" dirty="0">
              <a:ea typeface="Calibri"/>
              <a:cs typeface="Times New Roman"/>
            </a:endParaRPr>
          </a:p>
        </p:txBody>
      </p:sp>
      <p:graphicFrame>
        <p:nvGraphicFramePr>
          <p:cNvPr id="5" name="Διάγραμμα 4"/>
          <p:cNvGraphicFramePr/>
          <p:nvPr/>
        </p:nvGraphicFramePr>
        <p:xfrm>
          <a:off x="7144073" y="4389880"/>
          <a:ext cx="4160639"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19491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7250"/>
            <a:ext cx="12192000" cy="2784737"/>
          </a:xfrm>
          <a:prstGeom prst="rect">
            <a:avLst/>
          </a:prstGeom>
        </p:spPr>
        <p:txBody>
          <a:bodyPr wrap="square">
            <a:spAutoFit/>
          </a:bodyPr>
          <a:lstStyle/>
          <a:p>
            <a:pPr marR="0" algn="ctr">
              <a:lnSpc>
                <a:spcPct val="200000"/>
              </a:lnSpc>
            </a:pPr>
            <a:r>
              <a:rPr lang="el-GR" b="1" i="1" u="sng" dirty="0">
                <a:solidFill>
                  <a:srgbClr val="FF0000"/>
                </a:solidFill>
                <a:effectLst>
                  <a:outerShdw blurRad="38100" dist="38100" dir="2700000" algn="tl">
                    <a:srgbClr val="000000">
                      <a:alpha val="43137"/>
                    </a:srgbClr>
                  </a:outerShdw>
                </a:effectLst>
                <a:latin typeface="Calibri" panose="020F0502020204030204" pitchFamily="34" charset="0"/>
              </a:rPr>
              <a:t>Βασικοί παράγοντες που επηρεάζουν τη χωρητικότητα: </a:t>
            </a:r>
          </a:p>
          <a:p>
            <a:pPr marL="285750" marR="0" indent="-285750" algn="just">
              <a:lnSpc>
                <a:spcPct val="200000"/>
              </a:lnSpc>
              <a:buFont typeface="Wingdings" panose="05000000000000000000" pitchFamily="2" charset="2"/>
              <a:buChar char="§"/>
            </a:pPr>
            <a:r>
              <a:rPr lang="el-GR" b="1" dirty="0">
                <a:solidFill>
                  <a:srgbClr val="000000"/>
                </a:solidFill>
                <a:latin typeface="Calibri" panose="020F0502020204030204" pitchFamily="34" charset="0"/>
              </a:rPr>
              <a:t>το διατιθέμενο εύρος ζώνης</a:t>
            </a:r>
          </a:p>
          <a:p>
            <a:pPr marL="285750" marR="0" indent="-285750" algn="just">
              <a:lnSpc>
                <a:spcPct val="200000"/>
              </a:lnSpc>
              <a:buFont typeface="Wingdings" panose="05000000000000000000" pitchFamily="2" charset="2"/>
              <a:buChar char="§"/>
            </a:pPr>
            <a:r>
              <a:rPr lang="el-GR" b="1" dirty="0">
                <a:solidFill>
                  <a:srgbClr val="000000"/>
                </a:solidFill>
                <a:latin typeface="Calibri" panose="020F0502020204030204" pitchFamily="34" charset="0"/>
              </a:rPr>
              <a:t>το μέγεθος των κυψελών</a:t>
            </a:r>
          </a:p>
          <a:p>
            <a:pPr marL="285750" marR="0" indent="-285750" algn="just">
              <a:lnSpc>
                <a:spcPct val="200000"/>
              </a:lnSpc>
              <a:buFont typeface="Wingdings" panose="05000000000000000000" pitchFamily="2" charset="2"/>
              <a:buChar char="§"/>
            </a:pPr>
            <a:r>
              <a:rPr lang="el-GR" b="1" dirty="0">
                <a:solidFill>
                  <a:srgbClr val="000000"/>
                </a:solidFill>
                <a:latin typeface="Calibri" panose="020F0502020204030204" pitchFamily="34" charset="0"/>
              </a:rPr>
              <a:t>η στάθμη της παρεμβολής που μπορεί να είναι ανεκτή σε έναν </a:t>
            </a:r>
            <a:r>
              <a:rPr lang="el-GR" b="1" dirty="0" err="1">
                <a:solidFill>
                  <a:srgbClr val="000000"/>
                </a:solidFill>
                <a:latin typeface="Calibri" panose="020F0502020204030204" pitchFamily="34" charset="0"/>
              </a:rPr>
              <a:t>ραδιοδίαυλο</a:t>
            </a:r>
            <a:r>
              <a:rPr lang="el-GR" b="1" dirty="0">
                <a:solidFill>
                  <a:srgbClr val="000000"/>
                </a:solidFill>
                <a:latin typeface="Calibri" panose="020F0502020204030204" pitchFamily="34" charset="0"/>
              </a:rPr>
              <a:t>, που καθορίζει το Κ</a:t>
            </a:r>
          </a:p>
          <a:p>
            <a:pPr marL="285750" marR="0" indent="-285750" algn="just">
              <a:lnSpc>
                <a:spcPct val="200000"/>
              </a:lnSpc>
              <a:buFont typeface="Wingdings" panose="05000000000000000000" pitchFamily="2" charset="2"/>
              <a:buChar char="§"/>
            </a:pPr>
            <a:r>
              <a:rPr lang="el-GR" b="1" dirty="0">
                <a:solidFill>
                  <a:srgbClr val="000000"/>
                </a:solidFill>
                <a:latin typeface="Calibri" panose="020F0502020204030204" pitchFamily="34" charset="0"/>
              </a:rPr>
              <a:t>η κοινή ασύρματη </a:t>
            </a:r>
            <a:r>
              <a:rPr lang="el-GR" b="1" dirty="0" err="1">
                <a:solidFill>
                  <a:srgbClr val="000000"/>
                </a:solidFill>
                <a:latin typeface="Calibri" panose="020F0502020204030204" pitchFamily="34" charset="0"/>
              </a:rPr>
              <a:t>διεπαφή</a:t>
            </a:r>
            <a:r>
              <a:rPr lang="el-GR" b="1" dirty="0">
                <a:solidFill>
                  <a:srgbClr val="000000"/>
                </a:solidFill>
                <a:latin typeface="Calibri" panose="020F0502020204030204" pitchFamily="34" charset="0"/>
              </a:rPr>
              <a:t>, πάνω από την οποία επικοινωνούν οι χρήστες </a:t>
            </a:r>
            <a:r>
              <a:rPr lang="el-GR" b="1" dirty="0">
                <a:latin typeface="Calibri" panose="020F0502020204030204" pitchFamily="34" charset="0"/>
              </a:rPr>
              <a:t> </a:t>
            </a:r>
            <a:endParaRPr lang="el-GR" b="1" dirty="0"/>
          </a:p>
        </p:txBody>
      </p:sp>
    </p:spTree>
    <p:extLst>
      <p:ext uri="{BB962C8B-B14F-4D97-AF65-F5344CB8AC3E}">
        <p14:creationId xmlns:p14="http://schemas.microsoft.com/office/powerpoint/2010/main" val="12772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6877"/>
            <a:ext cx="12192000" cy="4455322"/>
          </a:xfrm>
          <a:prstGeom prst="rect">
            <a:avLst/>
          </a:prstGeom>
        </p:spPr>
        <p:txBody>
          <a:bodyPr wrap="square">
            <a:spAutoFit/>
          </a:bodyPr>
          <a:lstStyle/>
          <a:p>
            <a:pPr marR="0" algn="just">
              <a:lnSpc>
                <a:spcPct val="200000"/>
              </a:lnSpc>
            </a:pPr>
            <a:r>
              <a:rPr lang="el-GR" sz="1600" dirty="0">
                <a:solidFill>
                  <a:srgbClr val="000000"/>
                </a:solidFill>
                <a:latin typeface="Calibri" panose="020F0502020204030204" pitchFamily="34" charset="0"/>
              </a:rPr>
              <a:t>Εάν</a:t>
            </a:r>
          </a:p>
          <a:p>
            <a:pPr marR="131600" algn="just">
              <a:lnSpc>
                <a:spcPct val="200000"/>
              </a:lnSpc>
            </a:pPr>
            <a:r>
              <a:rPr lang="en-US" sz="1600" b="1" dirty="0">
                <a:solidFill>
                  <a:srgbClr val="000000"/>
                </a:solidFill>
                <a:latin typeface="Calibri" panose="020F0502020204030204" pitchFamily="34" charset="0"/>
              </a:rPr>
              <a:t>W</a:t>
            </a:r>
            <a:r>
              <a:rPr lang="en-US" sz="1600" dirty="0">
                <a:solidFill>
                  <a:srgbClr val="000000"/>
                </a:solidFill>
                <a:latin typeface="Calibri" panose="020F0502020204030204" pitchFamily="34" charset="0"/>
              </a:rPr>
              <a:t>:</a:t>
            </a:r>
            <a:r>
              <a:rPr lang="el-GR" sz="1600" dirty="0">
                <a:solidFill>
                  <a:srgbClr val="000000"/>
                </a:solidFill>
                <a:latin typeface="Calibri" panose="020F0502020204030204" pitchFamily="34" charset="0"/>
              </a:rPr>
              <a:t> εύρος ζώνης διαύλου</a:t>
            </a:r>
          </a:p>
          <a:p>
            <a:pPr marR="111870" algn="just">
              <a:lnSpc>
                <a:spcPct val="200000"/>
              </a:lnSpc>
            </a:pPr>
            <a:r>
              <a:rPr lang="en-US" sz="1600" b="1" dirty="0" err="1">
                <a:solidFill>
                  <a:srgbClr val="000000"/>
                </a:solidFill>
                <a:latin typeface="Calibri" panose="020F0502020204030204" pitchFamily="34" charset="0"/>
              </a:rPr>
              <a:t>Nc</a:t>
            </a:r>
            <a:r>
              <a:rPr lang="en-US" sz="1600" dirty="0">
                <a:solidFill>
                  <a:srgbClr val="000000"/>
                </a:solidFill>
                <a:latin typeface="Calibri" panose="020F0502020204030204" pitchFamily="34" charset="0"/>
              </a:rPr>
              <a:t>:</a:t>
            </a:r>
            <a:r>
              <a:rPr lang="el-GR" sz="1600" dirty="0">
                <a:solidFill>
                  <a:srgbClr val="000000"/>
                </a:solidFill>
                <a:latin typeface="Calibri" panose="020F0502020204030204" pitchFamily="34" charset="0"/>
              </a:rPr>
              <a:t> αριθμός διαύλων σε κάθε κυψέλη</a:t>
            </a:r>
          </a:p>
          <a:p>
            <a:pPr marR="116600" algn="just">
              <a:lnSpc>
                <a:spcPct val="200000"/>
              </a:lnSpc>
            </a:pPr>
            <a:r>
              <a:rPr lang="el-GR" sz="1600" dirty="0">
                <a:solidFill>
                  <a:srgbClr val="000000"/>
                </a:solidFill>
                <a:latin typeface="Calibri" panose="020F0502020204030204" pitchFamily="34" charset="0"/>
              </a:rPr>
              <a:t>Εύρος ζώνης κάθε κυψέλης=</a:t>
            </a:r>
            <a:r>
              <a:rPr lang="en-US" sz="1600" b="1" dirty="0">
                <a:solidFill>
                  <a:srgbClr val="000000"/>
                </a:solidFill>
                <a:latin typeface="Calibri" panose="020F0502020204030204" pitchFamily="34" charset="0"/>
              </a:rPr>
              <a:t>W*</a:t>
            </a:r>
            <a:r>
              <a:rPr lang="en-US" sz="1600" b="1" dirty="0" err="1">
                <a:solidFill>
                  <a:srgbClr val="000000"/>
                </a:solidFill>
                <a:latin typeface="Calibri" panose="020F0502020204030204" pitchFamily="34" charset="0"/>
              </a:rPr>
              <a:t>Nc</a:t>
            </a:r>
            <a:endParaRPr lang="en-US" sz="1600" dirty="0">
              <a:solidFill>
                <a:srgbClr val="000000"/>
              </a:solidFill>
              <a:latin typeface="Calibri" panose="020F0502020204030204" pitchFamily="34" charset="0"/>
            </a:endParaRPr>
          </a:p>
          <a:p>
            <a:pPr marR="68600" algn="just">
              <a:lnSpc>
                <a:spcPct val="200000"/>
              </a:lnSpc>
            </a:pPr>
            <a:r>
              <a:rPr lang="el-GR" sz="1600" dirty="0">
                <a:solidFill>
                  <a:srgbClr val="000000"/>
                </a:solidFill>
                <a:latin typeface="Calibri" panose="020F0502020204030204" pitchFamily="34" charset="0"/>
              </a:rPr>
              <a:t>Συνολικό εύρος ζώνης που καταλαμβάνει το σύστημα=</a:t>
            </a:r>
            <a:r>
              <a:rPr lang="en-US" sz="1600" b="1" dirty="0">
                <a:solidFill>
                  <a:srgbClr val="000000"/>
                </a:solidFill>
                <a:latin typeface="Calibri" panose="020F0502020204030204" pitchFamily="34" charset="0"/>
              </a:rPr>
              <a:t>K*W*</a:t>
            </a:r>
            <a:r>
              <a:rPr lang="en-US" sz="1600" b="1" dirty="0" err="1">
                <a:solidFill>
                  <a:srgbClr val="000000"/>
                </a:solidFill>
                <a:latin typeface="Calibri" panose="020F0502020204030204" pitchFamily="34" charset="0"/>
              </a:rPr>
              <a:t>Nc</a:t>
            </a:r>
            <a:endParaRPr lang="en-US" sz="1600" dirty="0">
              <a:solidFill>
                <a:srgbClr val="000000"/>
              </a:solidFill>
              <a:latin typeface="Calibri" panose="020F0502020204030204" pitchFamily="34" charset="0"/>
            </a:endParaRPr>
          </a:p>
          <a:p>
            <a:pPr marR="55130" algn="just">
              <a:lnSpc>
                <a:spcPct val="200000"/>
              </a:lnSpc>
            </a:pPr>
            <a:r>
              <a:rPr lang="en-US" sz="1600" b="1" dirty="0">
                <a:solidFill>
                  <a:srgbClr val="000000"/>
                </a:solidFill>
                <a:latin typeface="Calibri" panose="020F0502020204030204" pitchFamily="34" charset="0"/>
              </a:rPr>
              <a:t>K</a:t>
            </a:r>
            <a:r>
              <a:rPr lang="en-US" sz="1600" dirty="0">
                <a:solidFill>
                  <a:srgbClr val="000000"/>
                </a:solidFill>
                <a:latin typeface="Calibri" panose="020F0502020204030204" pitchFamily="34" charset="0"/>
              </a:rPr>
              <a:t>→</a:t>
            </a:r>
            <a:r>
              <a:rPr lang="el-GR" sz="1600" dirty="0">
                <a:solidFill>
                  <a:srgbClr val="000000"/>
                </a:solidFill>
                <a:latin typeface="Calibri" panose="020F0502020204030204" pitchFamily="34" charset="0"/>
              </a:rPr>
              <a:t>επηρεάζει άμεσα το συνολικό εύρος που καταλαμβάνει το σύστημα</a:t>
            </a:r>
          </a:p>
          <a:p>
            <a:pPr marR="46280" algn="just">
              <a:lnSpc>
                <a:spcPct val="200000"/>
              </a:lnSpc>
            </a:pPr>
            <a:r>
              <a:rPr lang="en-US" sz="1600" b="1" dirty="0">
                <a:solidFill>
                  <a:srgbClr val="000000"/>
                </a:solidFill>
                <a:latin typeface="Calibri" panose="020F0502020204030204" pitchFamily="34" charset="0"/>
              </a:rPr>
              <a:t>D</a:t>
            </a:r>
            <a:r>
              <a:rPr lang="en-US" sz="1600"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απόσταση επαναχρησιμοποίησης συχνότητας (</a:t>
            </a:r>
            <a:r>
              <a:rPr lang="en-US" sz="1600" b="1" dirty="0">
                <a:solidFill>
                  <a:srgbClr val="000000"/>
                </a:solidFill>
                <a:latin typeface="Calibri" panose="020F0502020204030204" pitchFamily="34" charset="0"/>
              </a:rPr>
              <a:t>frequency</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re-use</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distance)</a:t>
            </a:r>
            <a:endParaRPr lang="en-US" sz="1600" dirty="0">
              <a:solidFill>
                <a:srgbClr val="000000"/>
              </a:solidFill>
              <a:latin typeface="Calibri" panose="020F0502020204030204" pitchFamily="34" charset="0"/>
            </a:endParaRPr>
          </a:p>
          <a:p>
            <a:pPr marR="0" algn="just">
              <a:lnSpc>
                <a:spcPct val="200000"/>
              </a:lnSpc>
            </a:pPr>
            <a:r>
              <a:rPr lang="el-GR" sz="1600" dirty="0">
                <a:solidFill>
                  <a:srgbClr val="000000"/>
                </a:solidFill>
                <a:latin typeface="Calibri" panose="020F0502020204030204" pitchFamily="34" charset="0"/>
              </a:rPr>
              <a:t>Η μικρότερη απόσταση </a:t>
            </a:r>
            <a:r>
              <a:rPr lang="en-US" sz="1600" b="1" dirty="0">
                <a:solidFill>
                  <a:srgbClr val="000000"/>
                </a:solidFill>
                <a:latin typeface="Calibri" panose="020F0502020204030204" pitchFamily="34" charset="0"/>
              </a:rPr>
              <a:t>D</a:t>
            </a:r>
            <a:r>
              <a:rPr lang="el-GR" sz="1600" b="1" dirty="0">
                <a:solidFill>
                  <a:srgbClr val="000000"/>
                </a:solidFill>
                <a:latin typeface="Calibri" panose="020F0502020204030204" pitchFamily="34" charset="0"/>
              </a:rPr>
              <a:t> </a:t>
            </a:r>
            <a:r>
              <a:rPr lang="el-GR" sz="1600" dirty="0">
                <a:solidFill>
                  <a:srgbClr val="000000"/>
                </a:solidFill>
                <a:latin typeface="Calibri" panose="020F0502020204030204" pitchFamily="34" charset="0"/>
              </a:rPr>
              <a:t>μεταξύ δύο κυψελών που χρησιμοποιούν τις ίδιες συχνότητες και ανήκουν σε διαφορετικές ομάδες, καθορίζεται από την επιλογή του μεγέθους </a:t>
            </a:r>
            <a:r>
              <a:rPr lang="en-US" sz="1600" b="1" dirty="0">
                <a:solidFill>
                  <a:srgbClr val="000000"/>
                </a:solidFill>
                <a:latin typeface="Calibri" panose="020F0502020204030204" pitchFamily="34" charset="0"/>
              </a:rPr>
              <a:t>K</a:t>
            </a:r>
            <a:r>
              <a:rPr lang="el-GR" sz="1600" b="1" dirty="0">
                <a:solidFill>
                  <a:srgbClr val="000000"/>
                </a:solidFill>
                <a:latin typeface="Calibri" panose="020F0502020204030204" pitchFamily="34" charset="0"/>
              </a:rPr>
              <a:t> </a:t>
            </a:r>
            <a:r>
              <a:rPr lang="el-GR" sz="1600" dirty="0">
                <a:solidFill>
                  <a:srgbClr val="000000"/>
                </a:solidFill>
                <a:latin typeface="Calibri" panose="020F0502020204030204" pitchFamily="34" charset="0"/>
              </a:rPr>
              <a:t>της ομάδας κυψελών, που ονομάζεται και </a:t>
            </a:r>
            <a:r>
              <a:rPr lang="el-GR" sz="1600" b="1" dirty="0">
                <a:solidFill>
                  <a:srgbClr val="000000"/>
                </a:solidFill>
                <a:latin typeface="Calibri" panose="020F0502020204030204" pitchFamily="34" charset="0"/>
              </a:rPr>
              <a:t>συντελεστής επαναχρησιμοποίηση 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a:t>
            </a:r>
            <a:r>
              <a:rPr lang="en-US" sz="1600" b="1" dirty="0">
                <a:solidFill>
                  <a:srgbClr val="000000"/>
                </a:solidFill>
                <a:latin typeface="Calibri" panose="020F0502020204030204" pitchFamily="34" charset="0"/>
              </a:rPr>
              <a:t>frequency</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re-use</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factor) </a:t>
            </a:r>
            <a:endParaRPr lang="en-US" sz="1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35305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356"/>
            <a:ext cx="12192000" cy="3046988"/>
          </a:xfrm>
          <a:prstGeom prst="rect">
            <a:avLst/>
          </a:prstGeom>
        </p:spPr>
        <p:txBody>
          <a:bodyPr wrap="square">
            <a:spAutoFit/>
          </a:bodyPr>
          <a:lstStyle/>
          <a:p>
            <a:pPr marR="0" algn="just">
              <a:lnSpc>
                <a:spcPct val="200000"/>
              </a:lnSpc>
            </a:pPr>
            <a:r>
              <a:rPr lang="el-GR" sz="1600" b="1" dirty="0">
                <a:solidFill>
                  <a:srgbClr val="000000"/>
                </a:solidFill>
                <a:latin typeface="Calibri" panose="020F0502020204030204" pitchFamily="34" charset="0"/>
              </a:rPr>
              <a:t>Κάθε κυψέλη έχει μια μονάδα εκπομπής λήψης, τον σταθμό βάσης (</a:t>
            </a:r>
            <a:r>
              <a:rPr lang="en-US" sz="1600" b="1" dirty="0">
                <a:solidFill>
                  <a:srgbClr val="000000"/>
                </a:solidFill>
                <a:latin typeface="Calibri" panose="020F0502020204030204" pitchFamily="34" charset="0"/>
              </a:rPr>
              <a:t>Base</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Station,</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BS)</a:t>
            </a:r>
            <a:r>
              <a:rPr lang="el-GR" sz="1600" b="1" dirty="0">
                <a:solidFill>
                  <a:srgbClr val="000000"/>
                </a:solidFill>
                <a:latin typeface="Calibri" panose="020F0502020204030204" pitchFamily="34" charset="0"/>
              </a:rPr>
              <a:t> που αποτελεί και σημείο πρόσβασης (</a:t>
            </a:r>
            <a:r>
              <a:rPr lang="en-US" sz="1600" b="1" dirty="0">
                <a:solidFill>
                  <a:srgbClr val="000000"/>
                </a:solidFill>
                <a:latin typeface="Calibri" panose="020F0502020204030204" pitchFamily="34" charset="0"/>
              </a:rPr>
              <a:t>Access</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Point,</a:t>
            </a:r>
            <a:r>
              <a:rPr lang="el-GR" sz="1600" b="1" dirty="0">
                <a:solidFill>
                  <a:srgbClr val="000000"/>
                </a:solidFill>
                <a:latin typeface="Calibri" panose="020F0502020204030204" pitchFamily="34" charset="0"/>
              </a:rPr>
              <a:t> ΑΡ)</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στο σύστημα</a:t>
            </a:r>
          </a:p>
          <a:p>
            <a:pPr marR="0" algn="just">
              <a:lnSpc>
                <a:spcPct val="200000"/>
              </a:lnSpc>
            </a:pPr>
            <a:endParaRPr lang="el-GR" sz="1600" b="1" dirty="0">
              <a:solidFill>
                <a:srgbClr val="000000"/>
              </a:solidFill>
              <a:latin typeface="Calibri" panose="020F0502020204030204" pitchFamily="34" charset="0"/>
            </a:endParaRPr>
          </a:p>
          <a:p>
            <a:pPr marR="0" algn="just">
              <a:lnSpc>
                <a:spcPct val="200000"/>
              </a:lnSpc>
            </a:pPr>
            <a:r>
              <a:rPr lang="el-GR" sz="1600" b="1" dirty="0">
                <a:solidFill>
                  <a:srgbClr val="000000"/>
                </a:solidFill>
                <a:latin typeface="Calibri" panose="020F0502020204030204" pitchFamily="34" charset="0"/>
              </a:rPr>
              <a:t>Η περιοχή εξυπηρέτησης του συστήματος αποτελείται από ένα σύνολο κυψελών</a:t>
            </a:r>
          </a:p>
          <a:p>
            <a:pPr marR="0" algn="just">
              <a:lnSpc>
                <a:spcPct val="200000"/>
              </a:lnSpc>
            </a:pPr>
            <a:r>
              <a:rPr lang="el-GR" sz="1600" b="1" dirty="0">
                <a:solidFill>
                  <a:srgbClr val="000000"/>
                </a:solidFill>
                <a:latin typeface="Calibri" panose="020F0502020204030204" pitchFamily="34" charset="0"/>
              </a:rPr>
              <a:t>Μια ομάδα κυψελών που χρησιμοποιεί διαφορετικές συχνότητες σε κάθε κυψέλη ονομάζεται </a:t>
            </a:r>
            <a:r>
              <a:rPr lang="el-GR" sz="1600" b="1" i="1" dirty="0">
                <a:solidFill>
                  <a:srgbClr val="000000"/>
                </a:solidFill>
                <a:latin typeface="Calibri" panose="020F0502020204030204" pitchFamily="34" charset="0"/>
              </a:rPr>
              <a:t>ομάδα επαναχρησιμοποίησης (</a:t>
            </a:r>
            <a:r>
              <a:rPr lang="en-US" sz="1600" b="1" i="1" dirty="0">
                <a:solidFill>
                  <a:srgbClr val="000000"/>
                </a:solidFill>
                <a:latin typeface="Calibri" panose="020F0502020204030204" pitchFamily="34" charset="0"/>
              </a:rPr>
              <a:t>reuse</a:t>
            </a:r>
            <a:r>
              <a:rPr lang="el-GR" sz="1600" b="1" i="1" dirty="0">
                <a:solidFill>
                  <a:srgbClr val="000000"/>
                </a:solidFill>
                <a:latin typeface="Calibri" panose="020F0502020204030204" pitchFamily="34" charset="0"/>
              </a:rPr>
              <a:t> </a:t>
            </a:r>
            <a:r>
              <a:rPr lang="en-US" sz="1600" b="1" i="1" dirty="0">
                <a:solidFill>
                  <a:srgbClr val="000000"/>
                </a:solidFill>
                <a:latin typeface="Calibri" panose="020F0502020204030204" pitchFamily="34" charset="0"/>
              </a:rPr>
              <a:t>cluster)</a:t>
            </a:r>
            <a:endParaRPr lang="en-US" sz="1600" b="1" dirty="0">
              <a:solidFill>
                <a:srgbClr val="000000"/>
              </a:solidFill>
              <a:latin typeface="Calibri" panose="020F0502020204030204" pitchFamily="34" charset="0"/>
            </a:endParaRPr>
          </a:p>
          <a:p>
            <a:pPr marR="0" algn="just">
              <a:lnSpc>
                <a:spcPct val="200000"/>
              </a:lnSpc>
            </a:pPr>
            <a:r>
              <a:rPr lang="el-GR" sz="1600" b="1" dirty="0">
                <a:solidFill>
                  <a:srgbClr val="000000"/>
                </a:solidFill>
                <a:latin typeface="Calibri" panose="020F0502020204030204" pitchFamily="34" charset="0"/>
              </a:rPr>
              <a:t>Κυψέλες που χρησιμοποιούν τις ίδιες συχνότητες ονομάζονται </a:t>
            </a:r>
            <a:r>
              <a:rPr lang="el-GR" sz="1600" b="1" i="1" dirty="0" err="1">
                <a:solidFill>
                  <a:srgbClr val="000000"/>
                </a:solidFill>
                <a:latin typeface="Calibri" panose="020F0502020204030204" pitchFamily="34" charset="0"/>
              </a:rPr>
              <a:t>ομοδιαυλικές</a:t>
            </a:r>
            <a:r>
              <a:rPr lang="el-GR" sz="1600" b="1" i="1" dirty="0">
                <a:solidFill>
                  <a:srgbClr val="000000"/>
                </a:solidFill>
                <a:latin typeface="Calibri" panose="020F0502020204030204" pitchFamily="34" charset="0"/>
              </a:rPr>
              <a:t> (</a:t>
            </a:r>
            <a:r>
              <a:rPr lang="en-US" sz="1600" b="1" i="1" dirty="0">
                <a:solidFill>
                  <a:srgbClr val="000000"/>
                </a:solidFill>
                <a:latin typeface="Calibri" panose="020F0502020204030204" pitchFamily="34" charset="0"/>
              </a:rPr>
              <a:t>co-channel</a:t>
            </a:r>
            <a:r>
              <a:rPr lang="el-GR" sz="1600" b="1" i="1" dirty="0">
                <a:solidFill>
                  <a:srgbClr val="000000"/>
                </a:solidFill>
                <a:latin typeface="Calibri" panose="020F0502020204030204" pitchFamily="34" charset="0"/>
              </a:rPr>
              <a:t> </a:t>
            </a:r>
            <a:r>
              <a:rPr lang="en-US" sz="1600" b="1" i="1" dirty="0">
                <a:solidFill>
                  <a:srgbClr val="000000"/>
                </a:solidFill>
                <a:latin typeface="Calibri" panose="020F0502020204030204" pitchFamily="34" charset="0"/>
              </a:rPr>
              <a:t>cells) </a:t>
            </a:r>
            <a:endParaRPr lang="en-US" sz="1600" b="1" dirty="0">
              <a:solidFill>
                <a:srgbClr val="000000"/>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2594411" y="893037"/>
            <a:ext cx="7003177" cy="936000"/>
          </a:xfrm>
          <a:prstGeom prst="rect">
            <a:avLst/>
          </a:prstGeom>
        </p:spPr>
      </p:pic>
      <p:sp>
        <p:nvSpPr>
          <p:cNvPr id="4" name="Rectangle 3"/>
          <p:cNvSpPr/>
          <p:nvPr/>
        </p:nvSpPr>
        <p:spPr>
          <a:xfrm>
            <a:off x="0" y="3613445"/>
            <a:ext cx="12192000" cy="2554545"/>
          </a:xfrm>
          <a:prstGeom prst="rect">
            <a:avLst/>
          </a:prstGeom>
        </p:spPr>
        <p:txBody>
          <a:bodyPr wrap="square">
            <a:spAutoFit/>
          </a:bodyPr>
          <a:lstStyle/>
          <a:p>
            <a:pPr marR="84580" algn="ctr">
              <a:lnSpc>
                <a:spcPct val="200000"/>
              </a:lnSpc>
            </a:pPr>
            <a:r>
              <a:rPr lang="el-GR" sz="1600" b="1" i="1" u="sng" dirty="0">
                <a:solidFill>
                  <a:srgbClr val="FF0000"/>
                </a:solidFill>
                <a:effectLst>
                  <a:outerShdw blurRad="38100" dist="38100" dir="2700000" algn="tl">
                    <a:srgbClr val="000000">
                      <a:alpha val="43137"/>
                    </a:srgbClr>
                  </a:outerShdw>
                </a:effectLst>
                <a:latin typeface="Calibri" panose="020F0502020204030204" pitchFamily="34" charset="0"/>
              </a:rPr>
              <a:t>Περιορισμοί στην επαναχρησιμοποίηση συχνοτήτων:</a:t>
            </a:r>
          </a:p>
          <a:p>
            <a:pPr marL="285750" marR="0" indent="-285750" algn="just">
              <a:lnSpc>
                <a:spcPct val="200000"/>
              </a:lnSpc>
              <a:buFont typeface="Wingdings" panose="05000000000000000000" pitchFamily="2" charset="2"/>
              <a:buChar char="ü"/>
            </a:pPr>
            <a:r>
              <a:rPr lang="el-GR" sz="1600" b="1" dirty="0">
                <a:solidFill>
                  <a:srgbClr val="000000"/>
                </a:solidFill>
                <a:latin typeface="Calibri" panose="020F0502020204030204" pitchFamily="34" charset="0"/>
              </a:rPr>
              <a:t>Η αμοιβαία παρεμβολή διαύλων της ίδιας συχνότητας, οι οποίοι λειτουργούν σε διαφορετικές κυψέλες στην περιοχή κάλυψης του </a:t>
            </a:r>
            <a:r>
              <a:rPr lang="el-GR" sz="1600" b="1" dirty="0" err="1">
                <a:solidFill>
                  <a:srgbClr val="000000"/>
                </a:solidFill>
                <a:latin typeface="Calibri" panose="020F0502020204030204" pitchFamily="34" charset="0"/>
              </a:rPr>
              <a:t>κυψελωτού</a:t>
            </a:r>
            <a:r>
              <a:rPr lang="el-GR" sz="1600" b="1" dirty="0">
                <a:solidFill>
                  <a:srgbClr val="000000"/>
                </a:solidFill>
                <a:latin typeface="Calibri" panose="020F0502020204030204" pitchFamily="34" charset="0"/>
              </a:rPr>
              <a:t> συστήματος, ονομάζεται </a:t>
            </a:r>
            <a:r>
              <a:rPr lang="el-GR" sz="1600" b="1" i="1" dirty="0" err="1">
                <a:solidFill>
                  <a:srgbClr val="000000"/>
                </a:solidFill>
                <a:latin typeface="Calibri" panose="020F0502020204030204" pitchFamily="34" charset="0"/>
              </a:rPr>
              <a:t>ομοδιαυλική</a:t>
            </a:r>
            <a:r>
              <a:rPr lang="el-GR" sz="1600" b="1" i="1" dirty="0">
                <a:solidFill>
                  <a:srgbClr val="000000"/>
                </a:solidFill>
                <a:latin typeface="Calibri" panose="020F0502020204030204" pitchFamily="34" charset="0"/>
              </a:rPr>
              <a:t> παρεμβολή </a:t>
            </a:r>
            <a:r>
              <a:rPr lang="el-GR" sz="1600" b="1" dirty="0">
                <a:solidFill>
                  <a:srgbClr val="000000"/>
                </a:solidFill>
                <a:latin typeface="Calibri" panose="020F0502020204030204" pitchFamily="34" charset="0"/>
              </a:rPr>
              <a:t>(</a:t>
            </a:r>
            <a:r>
              <a:rPr lang="en-US" sz="1600" b="1" i="1" dirty="0">
                <a:solidFill>
                  <a:srgbClr val="000000"/>
                </a:solidFill>
                <a:latin typeface="Calibri" panose="020F0502020204030204" pitchFamily="34" charset="0"/>
              </a:rPr>
              <a:t>co-channel interference</a:t>
            </a:r>
            <a:r>
              <a:rPr lang="en-US" sz="1600" b="1" dirty="0">
                <a:solidFill>
                  <a:srgbClr val="000000"/>
                </a:solidFill>
                <a:latin typeface="Calibri" panose="020F0502020204030204" pitchFamily="34" charset="0"/>
              </a:rPr>
              <a:t>)</a:t>
            </a:r>
          </a:p>
          <a:p>
            <a:pPr marL="285750" marR="0" indent="-285750" algn="just">
              <a:lnSpc>
                <a:spcPct val="200000"/>
              </a:lnSpc>
              <a:buFont typeface="Wingdings" panose="05000000000000000000" pitchFamily="2" charset="2"/>
              <a:buChar char="ü"/>
            </a:pPr>
            <a:r>
              <a:rPr lang="el-GR" sz="1600" b="1" dirty="0">
                <a:solidFill>
                  <a:srgbClr val="000000"/>
                </a:solidFill>
                <a:latin typeface="Calibri" panose="020F0502020204030204" pitchFamily="34" charset="0"/>
              </a:rPr>
              <a:t>Ο καθορισμός της επαρκούς απόστασης μεταξύ</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των </a:t>
            </a:r>
            <a:r>
              <a:rPr lang="el-GR" sz="1600" b="1" dirty="0" err="1">
                <a:solidFill>
                  <a:srgbClr val="000000"/>
                </a:solidFill>
                <a:latin typeface="Calibri" panose="020F0502020204030204" pitchFamily="34" charset="0"/>
              </a:rPr>
              <a:t>ομοδιαυλικών</a:t>
            </a:r>
            <a:r>
              <a:rPr lang="el-GR" sz="1600" b="1" dirty="0">
                <a:solidFill>
                  <a:srgbClr val="000000"/>
                </a:solidFill>
                <a:latin typeface="Calibri" panose="020F0502020204030204" pitchFamily="34" charset="0"/>
              </a:rPr>
              <a:t> κυψελών (</a:t>
            </a:r>
            <a:r>
              <a:rPr lang="en-US" sz="1600" b="1" i="1" dirty="0">
                <a:solidFill>
                  <a:srgbClr val="000000"/>
                </a:solidFill>
                <a:latin typeface="Calibri" panose="020F0502020204030204" pitchFamily="34" charset="0"/>
              </a:rPr>
              <a:t>D</a:t>
            </a:r>
            <a:r>
              <a:rPr lang="en-US" sz="1600" b="1" dirty="0">
                <a:solidFill>
                  <a:srgbClr val="000000"/>
                </a:solidFill>
                <a:latin typeface="Calibri" panose="020F0502020204030204" pitchFamily="34" charset="0"/>
              </a:rPr>
              <a:t>)</a:t>
            </a:r>
            <a:r>
              <a:rPr lang="el-GR" sz="1600" b="1" dirty="0">
                <a:solidFill>
                  <a:srgbClr val="000000"/>
                </a:solidFill>
                <a:latin typeface="Calibri" panose="020F0502020204030204" pitchFamily="34" charset="0"/>
              </a:rPr>
              <a:t> και της επιτρεπόμενης παρεμβολής είναι έργο της σχεδίασης των </a:t>
            </a:r>
            <a:r>
              <a:rPr lang="el-GR" sz="1600" b="1" dirty="0" err="1">
                <a:solidFill>
                  <a:srgbClr val="000000"/>
                </a:solidFill>
                <a:latin typeface="Calibri" panose="020F0502020204030204" pitchFamily="34" charset="0"/>
              </a:rPr>
              <a:t>κυψελωτών</a:t>
            </a:r>
            <a:r>
              <a:rPr lang="el-GR" sz="1600" b="1" dirty="0">
                <a:solidFill>
                  <a:srgbClr val="000000"/>
                </a:solidFill>
                <a:latin typeface="Calibri" panose="020F0502020204030204" pitchFamily="34" charset="0"/>
              </a:rPr>
              <a:t> συστημάτων </a:t>
            </a:r>
          </a:p>
        </p:txBody>
      </p:sp>
    </p:spTree>
    <p:extLst>
      <p:ext uri="{BB962C8B-B14F-4D97-AF65-F5344CB8AC3E}">
        <p14:creationId xmlns:p14="http://schemas.microsoft.com/office/powerpoint/2010/main" val="157692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6886"/>
            <a:ext cx="12192000" cy="880369"/>
          </a:xfrm>
          <a:prstGeom prst="rect">
            <a:avLst/>
          </a:prstGeom>
        </p:spPr>
        <p:txBody>
          <a:bodyPr wrap="square">
            <a:spAutoFit/>
          </a:bodyPr>
          <a:lstStyle/>
          <a:p>
            <a:pPr marR="0" algn="just">
              <a:lnSpc>
                <a:spcPct val="150000"/>
              </a:lnSpc>
            </a:pPr>
            <a:r>
              <a:rPr lang="el-GR" b="1" dirty="0">
                <a:solidFill>
                  <a:srgbClr val="000000"/>
                </a:solidFill>
                <a:latin typeface="Calibri" panose="020F0502020204030204" pitchFamily="34" charset="0"/>
              </a:rPr>
              <a:t>Η περιοχή κάθε </a:t>
            </a:r>
            <a:r>
              <a:rPr lang="el-GR" b="1" dirty="0" err="1">
                <a:solidFill>
                  <a:srgbClr val="000000"/>
                </a:solidFill>
                <a:latin typeface="Calibri" panose="020F0502020204030204" pitchFamily="34" charset="0"/>
              </a:rPr>
              <a:t>κυψελωτού</a:t>
            </a:r>
            <a:r>
              <a:rPr lang="el-GR" b="1" dirty="0">
                <a:solidFill>
                  <a:srgbClr val="000000"/>
                </a:solidFill>
                <a:latin typeface="Calibri" panose="020F0502020204030204" pitchFamily="34" charset="0"/>
              </a:rPr>
              <a:t> συστήματος καλύπτεται από πολλούς σταθμούς βάσης έτσι ώστε κάθε σταθμός βάσης να καλύπτει ένα μικρό μέρος της περιοχής εξυπηρέτησης (κυψέλης) </a:t>
            </a:r>
          </a:p>
        </p:txBody>
      </p:sp>
      <p:pic>
        <p:nvPicPr>
          <p:cNvPr id="3" name="Picture 2"/>
          <p:cNvPicPr>
            <a:picLocks noChangeAspect="1"/>
          </p:cNvPicPr>
          <p:nvPr/>
        </p:nvPicPr>
        <p:blipFill>
          <a:blip r:embed="rId2"/>
          <a:stretch>
            <a:fillRect/>
          </a:stretch>
        </p:blipFill>
        <p:spPr>
          <a:xfrm>
            <a:off x="9153769" y="1151841"/>
            <a:ext cx="2731411" cy="3348000"/>
          </a:xfrm>
          <a:prstGeom prst="rect">
            <a:avLst/>
          </a:prstGeom>
        </p:spPr>
      </p:pic>
      <p:sp>
        <p:nvSpPr>
          <p:cNvPr id="4" name="Rectangle 3"/>
          <p:cNvSpPr/>
          <p:nvPr/>
        </p:nvSpPr>
        <p:spPr>
          <a:xfrm>
            <a:off x="0" y="1757986"/>
            <a:ext cx="8964891" cy="4031873"/>
          </a:xfrm>
          <a:prstGeom prst="rect">
            <a:avLst/>
          </a:prstGeom>
        </p:spPr>
        <p:txBody>
          <a:bodyPr wrap="square">
            <a:spAutoFit/>
          </a:bodyPr>
          <a:lstStyle/>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Ένα ενδιαφέρον σχεδιαστικό πρόβλημα είναι η τοποθέτηση των σταθμών βάσης κατά τέτοιον τρόπο, ώστε οι περιοχές χωρίς κάλυψη να μην υπερβαίνουν κάποιο αποδεκτό όριο</a:t>
            </a:r>
            <a:endParaRPr lang="en-US" sz="1600" b="1" dirty="0">
              <a:solidFill>
                <a:srgbClr val="000000"/>
              </a:solidFill>
              <a:latin typeface="Calibri" panose="020F0502020204030204" pitchFamily="34" charset="0"/>
            </a:endParaRPr>
          </a:p>
          <a:p>
            <a:pPr marL="285750" marR="0" indent="-285750" algn="just">
              <a:lnSpc>
                <a:spcPct val="200000"/>
              </a:lnSpc>
              <a:buFont typeface="Wingdings" panose="05000000000000000000" pitchFamily="2" charset="2"/>
              <a:buChar char="Ø"/>
            </a:pPr>
            <a:endParaRPr lang="el-GR" sz="1600" b="1" dirty="0">
              <a:solidFill>
                <a:srgbClr val="000000"/>
              </a:solidFill>
              <a:latin typeface="Calibri" panose="020F0502020204030204" pitchFamily="34" charset="0"/>
            </a:endParaRPr>
          </a:p>
          <a:p>
            <a:pPr marR="92270" algn="just">
              <a:lnSpc>
                <a:spcPct val="200000"/>
              </a:lnSpc>
            </a:pPr>
            <a:r>
              <a:rPr lang="el-GR" sz="1600" b="1" dirty="0">
                <a:solidFill>
                  <a:srgbClr val="000000"/>
                </a:solidFill>
                <a:latin typeface="Calibri" panose="020F0502020204030204" pitchFamily="34" charset="0"/>
              </a:rPr>
              <a:t>Σε ένα ιδανικό </a:t>
            </a:r>
            <a:r>
              <a:rPr lang="el-GR" sz="1600" b="1" dirty="0" err="1">
                <a:solidFill>
                  <a:srgbClr val="000000"/>
                </a:solidFill>
                <a:latin typeface="Calibri" panose="020F0502020204030204" pitchFamily="34" charset="0"/>
              </a:rPr>
              <a:t>κυψελωτό</a:t>
            </a:r>
            <a:r>
              <a:rPr lang="el-GR" sz="1600" b="1" dirty="0">
                <a:solidFill>
                  <a:srgbClr val="000000"/>
                </a:solidFill>
                <a:latin typeface="Calibri" panose="020F0502020204030204" pitchFamily="34" charset="0"/>
              </a:rPr>
              <a:t> σύστημα θεωρούμε ότι:</a:t>
            </a:r>
            <a:endParaRPr lang="en-US" sz="1600" b="1" dirty="0">
              <a:solidFill>
                <a:srgbClr val="000000"/>
              </a:solidFill>
              <a:latin typeface="Calibri" panose="020F0502020204030204" pitchFamily="34" charset="0"/>
            </a:endParaRPr>
          </a:p>
          <a:p>
            <a:pPr marL="285750" marR="92270" indent="-28575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Έχουμε ιδανική </a:t>
            </a:r>
            <a:r>
              <a:rPr lang="el-GR" sz="1600" b="1" dirty="0" err="1">
                <a:solidFill>
                  <a:srgbClr val="000000"/>
                </a:solidFill>
                <a:latin typeface="Calibri" panose="020F0502020204030204" pitchFamily="34" charset="0"/>
              </a:rPr>
              <a:t>ραδιοδιάδοση</a:t>
            </a:r>
            <a:r>
              <a:rPr lang="el-GR" sz="1600" b="1" dirty="0">
                <a:solidFill>
                  <a:srgbClr val="000000"/>
                </a:solidFill>
                <a:latin typeface="Calibri" panose="020F0502020204030204" pitchFamily="34" charset="0"/>
              </a:rPr>
              <a:t> και στη ζεύξη καθόδου και στη ζεύξη ανόδου</a:t>
            </a:r>
            <a:endParaRPr lang="en-US" sz="1600" b="1" dirty="0">
              <a:solidFill>
                <a:srgbClr val="000000"/>
              </a:solidFill>
              <a:latin typeface="Calibri" panose="020F0502020204030204" pitchFamily="34" charset="0"/>
            </a:endParaRPr>
          </a:p>
          <a:p>
            <a:pPr marL="285750" marR="92270" indent="-28575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Η ισχύς του σήματος μειώνεται ανάλογα με το </a:t>
            </a:r>
            <a:r>
              <a:rPr lang="en-US" sz="1600" b="1" dirty="0">
                <a:solidFill>
                  <a:srgbClr val="000000"/>
                </a:solidFill>
                <a:latin typeface="Calibri" panose="020F0502020204030204" pitchFamily="34" charset="0"/>
              </a:rPr>
              <a:t>d</a:t>
            </a:r>
            <a:r>
              <a:rPr lang="en-US" sz="1600" b="1" baseline="30000" dirty="0">
                <a:solidFill>
                  <a:srgbClr val="000000"/>
                </a:solidFill>
                <a:latin typeface="Calibri" panose="020F0502020204030204" pitchFamily="34" charset="0"/>
              </a:rPr>
              <a:t>-n</a:t>
            </a:r>
            <a:r>
              <a:rPr lang="el-GR" sz="1600" b="1" dirty="0">
                <a:solidFill>
                  <a:srgbClr val="000000"/>
                </a:solidFill>
                <a:latin typeface="Calibri" panose="020F0502020204030204" pitchFamily="34" charset="0"/>
              </a:rPr>
              <a:t> </a:t>
            </a:r>
            <a:r>
              <a:rPr lang="en-US" sz="1600" b="1" dirty="0">
                <a:solidFill>
                  <a:srgbClr val="000000"/>
                </a:solidFill>
                <a:latin typeface="Calibri" panose="020F0502020204030204" pitchFamily="34" charset="0"/>
              </a:rPr>
              <a:t>(d=</a:t>
            </a:r>
            <a:r>
              <a:rPr lang="el-GR" sz="1600" b="1" dirty="0">
                <a:solidFill>
                  <a:srgbClr val="000000"/>
                </a:solidFill>
                <a:latin typeface="Calibri" panose="020F0502020204030204" pitchFamily="34" charset="0"/>
              </a:rPr>
              <a:t>απόσταση μεταξύ σταθμού βάσης και κινητού τερματικού, </a:t>
            </a:r>
            <a:r>
              <a:rPr lang="en-US" sz="1600" b="1" dirty="0">
                <a:solidFill>
                  <a:srgbClr val="000000"/>
                </a:solidFill>
                <a:latin typeface="Calibri" panose="020F0502020204030204" pitchFamily="34" charset="0"/>
              </a:rPr>
              <a:t>n=</a:t>
            </a:r>
            <a:r>
              <a:rPr lang="el-GR" sz="1600" b="1" dirty="0">
                <a:solidFill>
                  <a:srgbClr val="000000"/>
                </a:solidFill>
                <a:latin typeface="Calibri" panose="020F0502020204030204" pitchFamily="34" charset="0"/>
              </a:rPr>
              <a:t>εκθέτης απωλειών διαδρομής)</a:t>
            </a:r>
            <a:endParaRPr lang="en-US" sz="1600" b="1" dirty="0">
              <a:solidFill>
                <a:srgbClr val="000000"/>
              </a:solidFill>
              <a:latin typeface="Calibri" panose="020F0502020204030204" pitchFamily="34" charset="0"/>
            </a:endParaRPr>
          </a:p>
          <a:p>
            <a:pPr marL="285750" marR="92270" indent="-285750" algn="just">
              <a:lnSpc>
                <a:spcPct val="200000"/>
              </a:lnSpc>
              <a:buFont typeface="Wingdings" panose="05000000000000000000" pitchFamily="2" charset="2"/>
              <a:buChar char="v"/>
            </a:pPr>
            <a:r>
              <a:rPr lang="el-GR" sz="1600" b="1" dirty="0">
                <a:solidFill>
                  <a:srgbClr val="000000"/>
                </a:solidFill>
                <a:latin typeface="Calibri" panose="020F0502020204030204" pitchFamily="34" charset="0"/>
              </a:rPr>
              <a:t>Για τις ασύρματες ζεύξεις του συστήματος ισχύει η αρχή της αντιστροφής </a:t>
            </a:r>
          </a:p>
        </p:txBody>
      </p:sp>
    </p:spTree>
    <p:extLst>
      <p:ext uri="{BB962C8B-B14F-4D97-AF65-F5344CB8AC3E}">
        <p14:creationId xmlns:p14="http://schemas.microsoft.com/office/powerpoint/2010/main" val="364108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93063" y="1478580"/>
            <a:ext cx="5969195" cy="5184000"/>
          </a:xfrm>
          <a:prstGeom prst="rect">
            <a:avLst/>
          </a:prstGeom>
        </p:spPr>
      </p:pic>
      <p:pic>
        <p:nvPicPr>
          <p:cNvPr id="4" name="Picture 3"/>
          <p:cNvPicPr>
            <a:picLocks noChangeAspect="1"/>
          </p:cNvPicPr>
          <p:nvPr/>
        </p:nvPicPr>
        <p:blipFill>
          <a:blip r:embed="rId3"/>
          <a:stretch>
            <a:fillRect/>
          </a:stretch>
        </p:blipFill>
        <p:spPr>
          <a:xfrm>
            <a:off x="3385190" y="128772"/>
            <a:ext cx="8507012" cy="1257475"/>
          </a:xfrm>
          <a:prstGeom prst="rect">
            <a:avLst/>
          </a:prstGeom>
        </p:spPr>
      </p:pic>
      <p:grpSp>
        <p:nvGrpSpPr>
          <p:cNvPr id="6" name="Group 5"/>
          <p:cNvGrpSpPr/>
          <p:nvPr/>
        </p:nvGrpSpPr>
        <p:grpSpPr>
          <a:xfrm>
            <a:off x="312050" y="1789047"/>
            <a:ext cx="4601373" cy="3856666"/>
            <a:chOff x="7408752" y="1506243"/>
            <a:chExt cx="4601373" cy="3856666"/>
          </a:xfrm>
        </p:grpSpPr>
        <p:pic>
          <p:nvPicPr>
            <p:cNvPr id="5" name="Picture 4"/>
            <p:cNvPicPr>
              <a:picLocks noChangeAspect="1"/>
            </p:cNvPicPr>
            <p:nvPr/>
          </p:nvPicPr>
          <p:blipFill>
            <a:blip r:embed="rId4"/>
            <a:stretch>
              <a:fillRect/>
            </a:stretch>
          </p:blipFill>
          <p:spPr>
            <a:xfrm>
              <a:off x="7408752" y="1690909"/>
              <a:ext cx="4601373" cy="3672000"/>
            </a:xfrm>
            <a:prstGeom prst="rect">
              <a:avLst/>
            </a:prstGeom>
          </p:spPr>
        </p:pic>
        <p:sp>
          <p:nvSpPr>
            <p:cNvPr id="2" name="Rectangle 1"/>
            <p:cNvSpPr/>
            <p:nvPr/>
          </p:nvSpPr>
          <p:spPr>
            <a:xfrm>
              <a:off x="7581804" y="1506243"/>
              <a:ext cx="4255267" cy="369332"/>
            </a:xfrm>
            <a:prstGeom prst="rect">
              <a:avLst/>
            </a:prstGeom>
          </p:spPr>
          <p:txBody>
            <a:bodyPr wrap="none">
              <a:spAutoFit/>
            </a:bodyPr>
            <a:lstStyle/>
            <a:p>
              <a:r>
                <a:rPr lang="en-US" b="1" dirty="0">
                  <a:hlinkClick r:id="rId5"/>
                </a:rPr>
                <a:t>Global System for Mobile Communications</a:t>
              </a:r>
            </a:p>
          </p:txBody>
        </p:sp>
      </p:grpSp>
    </p:spTree>
    <p:extLst>
      <p:ext uri="{BB962C8B-B14F-4D97-AF65-F5344CB8AC3E}">
        <p14:creationId xmlns:p14="http://schemas.microsoft.com/office/powerpoint/2010/main" val="3274763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9129"/>
            <a:ext cx="12192000" cy="1500667"/>
          </a:xfrm>
          <a:prstGeom prst="rect">
            <a:avLst/>
          </a:prstGeom>
        </p:spPr>
        <p:txBody>
          <a:bodyPr wrap="square">
            <a:spAutoFit/>
          </a:bodyPr>
          <a:lstStyle/>
          <a:p>
            <a:pPr marR="95960" algn="just">
              <a:lnSpc>
                <a:spcPct val="200000"/>
              </a:lnSpc>
            </a:pPr>
            <a:r>
              <a:rPr lang="el-GR" sz="1600" b="1" dirty="0">
                <a:solidFill>
                  <a:srgbClr val="000000"/>
                </a:solidFill>
                <a:latin typeface="Calibri" panose="020F0502020204030204" pitchFamily="34" charset="0"/>
              </a:rPr>
              <a:t>Σε ένα </a:t>
            </a:r>
            <a:r>
              <a:rPr lang="el-GR" sz="1600" b="1" dirty="0" err="1">
                <a:solidFill>
                  <a:srgbClr val="000000"/>
                </a:solidFill>
                <a:latin typeface="Calibri" panose="020F0502020204030204" pitchFamily="34" charset="0"/>
              </a:rPr>
              <a:t>κυψελωτό</a:t>
            </a:r>
            <a:r>
              <a:rPr lang="el-GR" sz="1600" b="1" dirty="0">
                <a:solidFill>
                  <a:srgbClr val="000000"/>
                </a:solidFill>
                <a:latin typeface="Calibri" panose="020F0502020204030204" pitchFamily="34" charset="0"/>
              </a:rPr>
              <a:t> σύστημα </a:t>
            </a:r>
            <a:r>
              <a:rPr lang="el-GR" sz="1600" b="1" dirty="0">
                <a:solidFill>
                  <a:srgbClr val="FF0000"/>
                </a:solidFill>
                <a:latin typeface="Calibri" panose="020F0502020204030204" pitchFamily="34" charset="0"/>
              </a:rPr>
              <a:t>με ιδανική διάδοση</a:t>
            </a:r>
            <a:r>
              <a:rPr lang="el-GR" sz="1600" b="1" dirty="0">
                <a:solidFill>
                  <a:srgbClr val="000000"/>
                </a:solidFill>
                <a:latin typeface="Calibri" panose="020F0502020204030204" pitchFamily="34" charset="0"/>
              </a:rPr>
              <a:t>:</a:t>
            </a:r>
          </a:p>
          <a:p>
            <a:pPr marR="0" algn="just">
              <a:lnSpc>
                <a:spcPct val="200000"/>
              </a:lnSpc>
            </a:pPr>
            <a:r>
              <a:rPr lang="el-GR" sz="1600" b="1" dirty="0">
                <a:solidFill>
                  <a:srgbClr val="000000"/>
                </a:solidFill>
                <a:latin typeface="Calibri" panose="020F0502020204030204" pitchFamily="34" charset="0"/>
              </a:rPr>
              <a:t>Οι κυψέλες θα είναι κυκλικές</a:t>
            </a:r>
          </a:p>
          <a:p>
            <a:pPr marR="0" algn="just">
              <a:lnSpc>
                <a:spcPct val="200000"/>
              </a:lnSpc>
            </a:pPr>
            <a:r>
              <a:rPr lang="el-GR" sz="1600" b="1" dirty="0">
                <a:solidFill>
                  <a:srgbClr val="000000"/>
                </a:solidFill>
                <a:latin typeface="Calibri" panose="020F0502020204030204" pitchFamily="34" charset="0"/>
              </a:rPr>
              <a:t>Η περιοχή εξυπηρέτησης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μπορεί να καλυφθεί με σταθμούς βάσης διατεταγμένους σε τετραγωνικά, τριγωνικά ή εξαγωνικά πλέγματα </a:t>
            </a:r>
          </a:p>
        </p:txBody>
      </p:sp>
      <p:grpSp>
        <p:nvGrpSpPr>
          <p:cNvPr id="9" name="Group 8"/>
          <p:cNvGrpSpPr/>
          <p:nvPr/>
        </p:nvGrpSpPr>
        <p:grpSpPr>
          <a:xfrm>
            <a:off x="6865271" y="2127125"/>
            <a:ext cx="5326729" cy="4153998"/>
            <a:chOff x="3026301" y="1508417"/>
            <a:chExt cx="5326729" cy="4153998"/>
          </a:xfrm>
        </p:grpSpPr>
        <p:pic>
          <p:nvPicPr>
            <p:cNvPr id="3" name="Picture 2"/>
            <p:cNvPicPr>
              <a:picLocks noChangeAspect="1"/>
            </p:cNvPicPr>
            <p:nvPr/>
          </p:nvPicPr>
          <p:blipFill>
            <a:blip r:embed="rId2"/>
            <a:stretch>
              <a:fillRect/>
            </a:stretch>
          </p:blipFill>
          <p:spPr>
            <a:xfrm>
              <a:off x="3026301" y="1877749"/>
              <a:ext cx="5326729" cy="3600000"/>
            </a:xfrm>
            <a:prstGeom prst="rect">
              <a:avLst/>
            </a:prstGeom>
          </p:spPr>
        </p:pic>
        <p:sp>
          <p:nvSpPr>
            <p:cNvPr id="6" name="Rectangle 5"/>
            <p:cNvSpPr/>
            <p:nvPr/>
          </p:nvSpPr>
          <p:spPr>
            <a:xfrm>
              <a:off x="3223268" y="1508417"/>
              <a:ext cx="2200987" cy="369332"/>
            </a:xfrm>
            <a:prstGeom prst="rect">
              <a:avLst/>
            </a:prstGeom>
          </p:spPr>
          <p:txBody>
            <a:bodyPr wrap="none">
              <a:spAutoFit/>
            </a:bodyPr>
            <a:lstStyle/>
            <a:p>
              <a:pPr marR="0" algn="just"/>
              <a:r>
                <a:rPr lang="el-GR" b="1" dirty="0">
                  <a:solidFill>
                    <a:srgbClr val="000000"/>
                  </a:solidFill>
                  <a:latin typeface="Calibri" panose="020F0502020204030204" pitchFamily="34" charset="0"/>
                </a:rPr>
                <a:t>Τετραγωνικό πλέγμα</a:t>
              </a:r>
            </a:p>
          </p:txBody>
        </p:sp>
        <p:sp>
          <p:nvSpPr>
            <p:cNvPr id="7" name="Rectangle 6"/>
            <p:cNvSpPr/>
            <p:nvPr/>
          </p:nvSpPr>
          <p:spPr>
            <a:xfrm>
              <a:off x="6068332" y="1508417"/>
              <a:ext cx="1932260" cy="369332"/>
            </a:xfrm>
            <a:prstGeom prst="rect">
              <a:avLst/>
            </a:prstGeom>
          </p:spPr>
          <p:txBody>
            <a:bodyPr wrap="none">
              <a:spAutoFit/>
            </a:bodyPr>
            <a:lstStyle/>
            <a:p>
              <a:pPr marR="0" algn="just"/>
              <a:r>
                <a:rPr lang="el-GR" b="1" dirty="0">
                  <a:solidFill>
                    <a:srgbClr val="000000"/>
                  </a:solidFill>
                  <a:latin typeface="Calibri" panose="020F0502020204030204" pitchFamily="34" charset="0"/>
                </a:rPr>
                <a:t>Τριγωνικό πλέγμα</a:t>
              </a:r>
            </a:p>
          </p:txBody>
        </p:sp>
        <p:sp>
          <p:nvSpPr>
            <p:cNvPr id="8" name="Rectangle 7"/>
            <p:cNvSpPr/>
            <p:nvPr/>
          </p:nvSpPr>
          <p:spPr>
            <a:xfrm>
              <a:off x="4680062" y="5293083"/>
              <a:ext cx="2019207" cy="369332"/>
            </a:xfrm>
            <a:prstGeom prst="rect">
              <a:avLst/>
            </a:prstGeom>
          </p:spPr>
          <p:txBody>
            <a:bodyPr wrap="none">
              <a:spAutoFit/>
            </a:bodyPr>
            <a:lstStyle/>
            <a:p>
              <a:pPr marR="0" algn="just"/>
              <a:r>
                <a:rPr lang="el-GR" b="1" dirty="0">
                  <a:solidFill>
                    <a:srgbClr val="000000"/>
                  </a:solidFill>
                  <a:latin typeface="Calibri" panose="020F0502020204030204" pitchFamily="34" charset="0"/>
                </a:rPr>
                <a:t>Εξαγωνικό πλέγμα </a:t>
              </a:r>
            </a:p>
          </p:txBody>
        </p:sp>
      </p:grpSp>
      <p:sp>
        <p:nvSpPr>
          <p:cNvPr id="10" name="Rectangle 9"/>
          <p:cNvSpPr/>
          <p:nvPr/>
        </p:nvSpPr>
        <p:spPr>
          <a:xfrm>
            <a:off x="0" y="1824736"/>
            <a:ext cx="6947555" cy="2977995"/>
          </a:xfrm>
          <a:prstGeom prst="rect">
            <a:avLst/>
          </a:prstGeom>
        </p:spPr>
        <p:txBody>
          <a:bodyPr wrap="square">
            <a:spAutoFit/>
          </a:bodyPr>
          <a:lstStyle/>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Όπως φαίνεται στο διπλανό σχήμα οι κυκλικές μορφές κυψελών εμφανίζουν επικαλυπτόμενες περιοχές που καθιστούν ασαφή τη σχεδίαση.</a:t>
            </a:r>
          </a:p>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Για να αποφευχθούν οι επικαλυπτόμενες περιοχές και για να έχουμε καλύτερη προσέγγιση στη μελέτη των </a:t>
            </a:r>
            <a:r>
              <a:rPr lang="el-GR" sz="1600" b="1" dirty="0" err="1">
                <a:solidFill>
                  <a:srgbClr val="000000"/>
                </a:solidFill>
                <a:latin typeface="Calibri" panose="020F0502020204030204" pitchFamily="34" charset="0"/>
              </a:rPr>
              <a:t>κυψελωτών</a:t>
            </a:r>
            <a:r>
              <a:rPr lang="el-GR" sz="1600" b="1" dirty="0">
                <a:solidFill>
                  <a:srgbClr val="000000"/>
                </a:solidFill>
                <a:latin typeface="Calibri" panose="020F0502020204030204" pitchFamily="34" charset="0"/>
              </a:rPr>
              <a:t> συστημάτων τότε χρησιμοποιούνται κυψέλες με σχήμα κανονικού πολυγώνου (τρίγωνο, τετράγωνο και εξάγωνο)</a:t>
            </a:r>
          </a:p>
        </p:txBody>
      </p:sp>
    </p:spTree>
    <p:extLst>
      <p:ext uri="{BB962C8B-B14F-4D97-AF65-F5344CB8AC3E}">
        <p14:creationId xmlns:p14="http://schemas.microsoft.com/office/powerpoint/2010/main" val="4152558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6541" y="1944764"/>
            <a:ext cx="7817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600" b="1" u="sng" dirty="0">
                <a:solidFill>
                  <a:srgbClr val="FF0000"/>
                </a:solidFill>
                <a:effectLst>
                  <a:outerShdw blurRad="38100" dist="38100" dir="2700000" algn="tl">
                    <a:srgbClr val="000000">
                      <a:alpha val="43137"/>
                    </a:srgbClr>
                  </a:outerShdw>
                </a:effectLst>
                <a:latin typeface="+mn-lt"/>
              </a:rPr>
              <a:t>Σχεδιαστική περίπτωση αποκλειστικής χρήσης </a:t>
            </a:r>
            <a:r>
              <a:rPr lang="en-US" sz="1600" b="1" u="sng" dirty="0">
                <a:solidFill>
                  <a:srgbClr val="FF0000"/>
                </a:solidFill>
                <a:effectLst>
                  <a:outerShdw blurRad="38100" dist="38100" dir="2700000" algn="tl">
                    <a:srgbClr val="000000">
                      <a:alpha val="43137"/>
                    </a:srgbClr>
                  </a:outerShdw>
                </a:effectLst>
                <a:latin typeface="+mn-lt"/>
              </a:rPr>
              <a:t>indoor </a:t>
            </a:r>
            <a:r>
              <a:rPr lang="en-US" sz="1600" b="1" u="sng" dirty="0" err="1">
                <a:solidFill>
                  <a:srgbClr val="FF0000"/>
                </a:solidFill>
                <a:effectLst>
                  <a:outerShdw blurRad="38100" dist="38100" dir="2700000" algn="tl">
                    <a:srgbClr val="000000">
                      <a:alpha val="43137"/>
                    </a:srgbClr>
                  </a:outerShdw>
                </a:effectLst>
                <a:latin typeface="+mn-lt"/>
              </a:rPr>
              <a:t>pico</a:t>
            </a:r>
            <a:r>
              <a:rPr lang="en-US" sz="1600" b="1" u="sng" dirty="0">
                <a:solidFill>
                  <a:srgbClr val="FF0000"/>
                </a:solidFill>
                <a:effectLst>
                  <a:outerShdw blurRad="38100" dist="38100" dir="2700000" algn="tl">
                    <a:srgbClr val="000000">
                      <a:alpha val="43137"/>
                    </a:srgbClr>
                  </a:outerShdw>
                </a:effectLst>
                <a:latin typeface="+mn-lt"/>
              </a:rPr>
              <a:t> cells </a:t>
            </a:r>
            <a:r>
              <a:rPr lang="el-GR" sz="1600" b="1" u="sng" dirty="0">
                <a:solidFill>
                  <a:srgbClr val="FF0000"/>
                </a:solidFill>
                <a:effectLst>
                  <a:outerShdw blurRad="38100" dist="38100" dir="2700000" algn="tl">
                    <a:srgbClr val="000000">
                      <a:alpha val="43137"/>
                    </a:srgbClr>
                  </a:outerShdw>
                </a:effectLst>
                <a:latin typeface="+mn-lt"/>
              </a:rPr>
              <a:t>ανά όροφο κτιρίου </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46" y="2462427"/>
            <a:ext cx="5453387"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09773"/>
            <a:ext cx="12192000" cy="1569660"/>
          </a:xfrm>
          <a:prstGeom prst="rect">
            <a:avLst/>
          </a:prstGeom>
        </p:spPr>
        <p:txBody>
          <a:bodyPr wrap="square">
            <a:spAutoFit/>
          </a:bodyPr>
          <a:lstStyle/>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Όταν έχουμε πραγματική διάδοση μέσα σε κτίρια ή γύρο από αυτά η αναπαράσταση των κυψελών με κανονικά πολύγονα είναι ακατάλληλη</a:t>
            </a:r>
          </a:p>
          <a:p>
            <a:pPr marL="285750" marR="0" indent="-285750" algn="just">
              <a:lnSpc>
                <a:spcPct val="200000"/>
              </a:lnSpc>
              <a:buFont typeface="Wingdings" panose="05000000000000000000" pitchFamily="2" charset="2"/>
              <a:buChar char="Ø"/>
            </a:pPr>
            <a:r>
              <a:rPr lang="el-GR" sz="1600" b="1" dirty="0">
                <a:solidFill>
                  <a:srgbClr val="000000"/>
                </a:solidFill>
                <a:latin typeface="Calibri" panose="020F0502020204030204" pitchFamily="34" charset="0"/>
              </a:rPr>
              <a:t>Οι ιδανικές αναπαραστάσεις των κυψελών είναι χρήσιμες, όταν ασχολείται κάποιος με θέματα επίδοσης των συστημάτων </a:t>
            </a:r>
          </a:p>
        </p:txBody>
      </p:sp>
    </p:spTree>
    <p:extLst>
      <p:ext uri="{BB962C8B-B14F-4D97-AF65-F5344CB8AC3E}">
        <p14:creationId xmlns:p14="http://schemas.microsoft.com/office/powerpoint/2010/main" val="2815388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93095" y="1735998"/>
            <a:ext cx="7089960" cy="3168000"/>
          </a:xfrm>
          <a:prstGeom prst="rect">
            <a:avLst/>
          </a:prstGeom>
        </p:spPr>
      </p:pic>
      <p:sp>
        <p:nvSpPr>
          <p:cNvPr id="3" name="Rectangle 2"/>
          <p:cNvSpPr/>
          <p:nvPr/>
        </p:nvSpPr>
        <p:spPr>
          <a:xfrm>
            <a:off x="1137500" y="439384"/>
            <a:ext cx="2809188" cy="369332"/>
          </a:xfrm>
          <a:prstGeom prst="rect">
            <a:avLst/>
          </a:prstGeom>
        </p:spPr>
        <p:txBody>
          <a:bodyPr wrap="square">
            <a:spAutoFit/>
          </a:bodyPr>
          <a:lstStyle/>
          <a:p>
            <a:pPr algn="ctr"/>
            <a:r>
              <a:rPr lang="el-GR" b="1" dirty="0">
                <a:solidFill>
                  <a:srgbClr val="000000"/>
                </a:solidFill>
              </a:rPr>
              <a:t>Μονοδιάστατα συστήματα</a:t>
            </a:r>
            <a:endParaRPr lang="el-GR" b="1" dirty="0"/>
          </a:p>
        </p:txBody>
      </p:sp>
      <p:pic>
        <p:nvPicPr>
          <p:cNvPr id="4" name="Picture 3"/>
          <p:cNvPicPr>
            <a:picLocks noChangeAspect="1"/>
          </p:cNvPicPr>
          <p:nvPr/>
        </p:nvPicPr>
        <p:blipFill>
          <a:blip r:embed="rId3"/>
          <a:stretch>
            <a:fillRect/>
          </a:stretch>
        </p:blipFill>
        <p:spPr>
          <a:xfrm>
            <a:off x="91094" y="808716"/>
            <a:ext cx="4902001" cy="1055067"/>
          </a:xfrm>
          <a:prstGeom prst="rect">
            <a:avLst/>
          </a:prstGeom>
        </p:spPr>
      </p:pic>
      <p:sp>
        <p:nvSpPr>
          <p:cNvPr id="5" name="Rectangle 4"/>
          <p:cNvSpPr/>
          <p:nvPr/>
        </p:nvSpPr>
        <p:spPr>
          <a:xfrm>
            <a:off x="7900538" y="555400"/>
            <a:ext cx="2913939" cy="369332"/>
          </a:xfrm>
          <a:prstGeom prst="rect">
            <a:avLst/>
          </a:prstGeom>
        </p:spPr>
        <p:txBody>
          <a:bodyPr wrap="none">
            <a:spAutoFit/>
          </a:bodyPr>
          <a:lstStyle/>
          <a:p>
            <a:r>
              <a:rPr lang="el-GR" b="1" dirty="0">
                <a:solidFill>
                  <a:srgbClr val="000000"/>
                </a:solidFill>
              </a:rPr>
              <a:t>Συστήματα δύο διαστάσεων</a:t>
            </a:r>
            <a:endParaRPr lang="el-GR" b="1" dirty="0"/>
          </a:p>
        </p:txBody>
      </p:sp>
      <p:sp>
        <p:nvSpPr>
          <p:cNvPr id="6" name="Rectangle 5"/>
          <p:cNvSpPr/>
          <p:nvPr/>
        </p:nvSpPr>
        <p:spPr>
          <a:xfrm>
            <a:off x="6182047" y="926689"/>
            <a:ext cx="6009953" cy="584775"/>
          </a:xfrm>
          <a:prstGeom prst="rect">
            <a:avLst/>
          </a:prstGeom>
        </p:spPr>
        <p:txBody>
          <a:bodyPr wrap="square">
            <a:spAutoFit/>
          </a:bodyPr>
          <a:lstStyle/>
          <a:p>
            <a:pPr marR="0" algn="ctr"/>
            <a:r>
              <a:rPr lang="el-GR" sz="1600" b="1" dirty="0">
                <a:solidFill>
                  <a:srgbClr val="000000"/>
                </a:solidFill>
                <a:latin typeface="Calibri" panose="020F0502020204030204" pitchFamily="34" charset="0"/>
              </a:rPr>
              <a:t>Τετραγωνικές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σταθμούς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βάσης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διατεταγμένους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τετραγωνικό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πλέγμα.</a:t>
            </a:r>
          </a:p>
        </p:txBody>
      </p:sp>
      <p:pic>
        <p:nvPicPr>
          <p:cNvPr id="8" name="Picture 7"/>
          <p:cNvPicPr>
            <a:picLocks noChangeAspect="1"/>
          </p:cNvPicPr>
          <p:nvPr/>
        </p:nvPicPr>
        <p:blipFill>
          <a:blip r:embed="rId4"/>
          <a:stretch>
            <a:fillRect/>
          </a:stretch>
        </p:blipFill>
        <p:spPr>
          <a:xfrm>
            <a:off x="1726976" y="2088317"/>
            <a:ext cx="4852331" cy="3168000"/>
          </a:xfrm>
          <a:prstGeom prst="rect">
            <a:avLst/>
          </a:prstGeom>
        </p:spPr>
      </p:pic>
      <p:sp>
        <p:nvSpPr>
          <p:cNvPr id="9" name="Rectangle 8"/>
          <p:cNvSpPr/>
          <p:nvPr/>
        </p:nvSpPr>
        <p:spPr>
          <a:xfrm>
            <a:off x="0" y="5374305"/>
            <a:ext cx="12191999" cy="1162113"/>
          </a:xfrm>
          <a:prstGeom prst="rect">
            <a:avLst/>
          </a:prstGeom>
        </p:spPr>
        <p:txBody>
          <a:bodyPr wrap="square">
            <a:spAutoFit/>
          </a:bodyPr>
          <a:lstStyle/>
          <a:p>
            <a:pPr marR="0" algn="just">
              <a:lnSpc>
                <a:spcPct val="150000"/>
              </a:lnSpc>
            </a:pPr>
            <a:r>
              <a:rPr lang="el-GR" sz="1600" b="1" dirty="0">
                <a:solidFill>
                  <a:srgbClr val="000000"/>
                </a:solidFill>
                <a:latin typeface="Calibri" panose="020F0502020204030204" pitchFamily="34" charset="0"/>
              </a:rPr>
              <a:t>Λόγο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συμμετρίας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τετράγωνο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που</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ορίζεται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κέντρα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των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τεσσάρων</a:t>
            </a:r>
            <a:r>
              <a:rPr lang="en-US" sz="1600" b="1" dirty="0">
                <a:solidFill>
                  <a:srgbClr val="000000"/>
                </a:solidFill>
                <a:latin typeface="Calibri" panose="020F0502020204030204" pitchFamily="34" charset="0"/>
              </a:rPr>
              <a:t> </a:t>
            </a:r>
            <a:r>
              <a:rPr lang="el-GR" sz="1600" b="1" dirty="0" err="1">
                <a:solidFill>
                  <a:srgbClr val="000000"/>
                </a:solidFill>
                <a:latin typeface="Calibri" panose="020F0502020204030204" pitchFamily="34" charset="0"/>
              </a:rPr>
              <a:t>ομοδιαυλικών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κυψελών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1,</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περιέχει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τις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ομάδας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επαναχρησιμοποίησης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κεντρικής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και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Κ/4</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ομάδα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επαναχρησιμοποίησης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κάθε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μίας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τις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τέσσερις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περιφερειακές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p>
        </p:txBody>
      </p:sp>
    </p:spTree>
    <p:extLst>
      <p:ext uri="{BB962C8B-B14F-4D97-AF65-F5344CB8AC3E}">
        <p14:creationId xmlns:p14="http://schemas.microsoft.com/office/powerpoint/2010/main" val="184081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4417"/>
            <a:ext cx="12192000" cy="3338735"/>
          </a:xfrm>
          <a:prstGeom prst="rect">
            <a:avLst/>
          </a:prstGeom>
        </p:spPr>
        <p:txBody>
          <a:bodyPr wrap="square">
            <a:spAutoFit/>
          </a:bodyPr>
          <a:lstStyle/>
          <a:p>
            <a:pPr algn="just">
              <a:lnSpc>
                <a:spcPct val="200000"/>
              </a:lnSpc>
            </a:pP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Για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να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προσδιορίσουμε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τις</a:t>
            </a:r>
            <a:r>
              <a:rPr lang="en-US" b="1" dirty="0">
                <a:solidFill>
                  <a:srgbClr val="000000"/>
                </a:solidFill>
                <a:latin typeface="Calibri" panose="020F0502020204030204" pitchFamily="34" charset="0"/>
              </a:rPr>
              <a:t> </a:t>
            </a:r>
            <a:r>
              <a:rPr lang="el-GR" b="1" dirty="0" err="1">
                <a:solidFill>
                  <a:srgbClr val="000000"/>
                </a:solidFill>
                <a:latin typeface="Calibri" panose="020F0502020204030204" pitchFamily="34" charset="0"/>
              </a:rPr>
              <a:t>ομοδιαυλικές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κυψέλες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δοθείσας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σε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σύστημα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δύο</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διαστάσεων</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με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τετραγωνικές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κυψέλες,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όταν</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γνωρίζουμε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τα</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Και</a:t>
            </a:r>
            <a:r>
              <a:rPr lang="en-US" b="1" dirty="0">
                <a:solidFill>
                  <a:srgbClr val="000000"/>
                </a:solidFill>
                <a:latin typeface="Calibri" panose="020F0502020204030204" pitchFamily="34" charset="0"/>
              </a:rPr>
              <a:t> j, </a:t>
            </a:r>
            <a:r>
              <a:rPr lang="el-GR" b="1" dirty="0">
                <a:solidFill>
                  <a:srgbClr val="000000"/>
                </a:solidFill>
                <a:latin typeface="Calibri" panose="020F0502020204030204" pitchFamily="34" charset="0"/>
              </a:rPr>
              <a:t>ξεκινάμε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από</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τη</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δοθείσα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κυψέλη</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και</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κινούμαστε</a:t>
            </a:r>
            <a:r>
              <a:rPr lang="en-US" b="1" dirty="0">
                <a:solidFill>
                  <a:srgbClr val="000000"/>
                </a:solidFill>
                <a:latin typeface="Calibri" panose="020F0502020204030204" pitchFamily="34" charset="0"/>
              </a:rPr>
              <a:t> </a:t>
            </a:r>
            <a:r>
              <a:rPr lang="en-US" b="1" dirty="0" err="1">
                <a:solidFill>
                  <a:srgbClr val="000000"/>
                </a:solidFill>
                <a:latin typeface="Calibri" panose="020F0502020204030204" pitchFamily="34" charset="0"/>
              </a:rPr>
              <a:t>i</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κυψέλες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κατά</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μήκος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μίας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κατεύθυνσης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κάθετης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προς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μία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πλευρά</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κυψέλης.</a:t>
            </a:r>
            <a:endParaRPr lang="en-US" b="1" dirty="0">
              <a:solidFill>
                <a:srgbClr val="000000"/>
              </a:solidFill>
              <a:latin typeface="Calibri" panose="020F0502020204030204" pitchFamily="34" charset="0"/>
            </a:endParaRPr>
          </a:p>
          <a:p>
            <a:pPr algn="just">
              <a:lnSpc>
                <a:spcPct val="200000"/>
              </a:lnSpc>
            </a:pP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Στη</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συνέχεια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στρίβουμε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αριστερά</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(ή</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δεξιά)</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κατά</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90</a:t>
            </a:r>
            <a:r>
              <a:rPr lang="el-GR" b="1" baseline="30000" dirty="0">
                <a:solidFill>
                  <a:srgbClr val="000000"/>
                </a:solidFill>
                <a:latin typeface="Calibri" panose="020F0502020204030204" pitchFamily="34" charset="0"/>
              </a:rPr>
              <a:t>ο</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και</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κινούμαστε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κατά</a:t>
            </a:r>
            <a:r>
              <a:rPr lang="en-US" b="1" dirty="0">
                <a:solidFill>
                  <a:srgbClr val="000000"/>
                </a:solidFill>
                <a:latin typeface="Calibri" panose="020F0502020204030204" pitchFamily="34" charset="0"/>
              </a:rPr>
              <a:t> j </a:t>
            </a:r>
            <a:r>
              <a:rPr lang="el-GR" b="1" dirty="0">
                <a:solidFill>
                  <a:srgbClr val="000000"/>
                </a:solidFill>
                <a:latin typeface="Calibri" panose="020F0502020204030204" pitchFamily="34" charset="0"/>
              </a:rPr>
              <a:t>κυψέλες.</a:t>
            </a:r>
            <a:endParaRPr lang="en-US" b="1" dirty="0">
              <a:solidFill>
                <a:srgbClr val="000000"/>
              </a:solidFill>
              <a:latin typeface="Calibri" panose="020F0502020204030204" pitchFamily="34" charset="0"/>
            </a:endParaRPr>
          </a:p>
          <a:p>
            <a:pPr algn="just">
              <a:lnSpc>
                <a:spcPct val="200000"/>
              </a:lnSpc>
            </a:pP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Επαναλαμβάνοντας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τη</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διαδικασία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για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κάθε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μία</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από</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τις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υπόλοιπες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τρείς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πλευρές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αρχικής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προσδιορίζουμε</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τελικά</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τις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πλησιέστερες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4</a:t>
            </a:r>
            <a:r>
              <a:rPr lang="en-US" b="1" dirty="0">
                <a:solidFill>
                  <a:srgbClr val="000000"/>
                </a:solidFill>
                <a:latin typeface="Calibri" panose="020F0502020204030204" pitchFamily="34" charset="0"/>
              </a:rPr>
              <a:t> </a:t>
            </a:r>
            <a:r>
              <a:rPr lang="el-GR" b="1" dirty="0" err="1">
                <a:solidFill>
                  <a:srgbClr val="000000"/>
                </a:solidFill>
                <a:latin typeface="Calibri" panose="020F0502020204030204" pitchFamily="34" charset="0"/>
              </a:rPr>
              <a:t>ομοδιαυλικές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κυψέλες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της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δοθείσας</a:t>
            </a:r>
            <a:r>
              <a:rPr lang="en-US" b="1" dirty="0">
                <a:solidFill>
                  <a:srgbClr val="000000"/>
                </a:solidFill>
                <a:latin typeface="Calibri" panose="020F0502020204030204" pitchFamily="34" charset="0"/>
              </a:rPr>
              <a:t> </a:t>
            </a:r>
            <a:r>
              <a:rPr lang="el-GR" b="1" dirty="0">
                <a:solidFill>
                  <a:srgbClr val="000000"/>
                </a:solidFill>
                <a:latin typeface="Calibri" panose="020F0502020204030204" pitchFamily="34" charset="0"/>
              </a:rPr>
              <a:t>κυψέλης. </a:t>
            </a:r>
            <a:endParaRPr lang="el-GR" b="1" dirty="0"/>
          </a:p>
        </p:txBody>
      </p:sp>
    </p:spTree>
    <p:extLst>
      <p:ext uri="{BB962C8B-B14F-4D97-AF65-F5344CB8AC3E}">
        <p14:creationId xmlns:p14="http://schemas.microsoft.com/office/powerpoint/2010/main" val="328107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318"/>
            <a:ext cx="12192000" cy="1623778"/>
          </a:xfrm>
          <a:prstGeom prst="rect">
            <a:avLst/>
          </a:prstGeom>
        </p:spPr>
        <p:txBody>
          <a:bodyPr wrap="square">
            <a:spAutoFit/>
          </a:bodyPr>
          <a:lstStyle/>
          <a:p>
            <a:pPr marR="140490" algn="ctr">
              <a:lnSpc>
                <a:spcPct val="150000"/>
              </a:lnSpc>
            </a:pPr>
            <a:r>
              <a:rPr lang="el-GR" sz="2000" b="1" i="1" u="sng" dirty="0">
                <a:solidFill>
                  <a:srgbClr val="FF0000"/>
                </a:solidFill>
                <a:effectLst>
                  <a:outerShdw blurRad="38100" dist="38100" dir="2700000" algn="tl">
                    <a:srgbClr val="000000">
                      <a:alpha val="43137"/>
                    </a:srgbClr>
                  </a:outerShdw>
                </a:effectLst>
                <a:latin typeface="Calibri" panose="020F0502020204030204" pitchFamily="34" charset="0"/>
              </a:rPr>
              <a:t>Εξαγωνικές</a:t>
            </a:r>
            <a:r>
              <a:rPr lang="en-US" sz="2000" b="1" i="1" u="sng" dirty="0">
                <a:solidFill>
                  <a:srgbClr val="FF0000"/>
                </a:solidFill>
                <a:effectLst>
                  <a:outerShdw blurRad="38100" dist="38100" dir="2700000" algn="tl">
                    <a:srgbClr val="000000">
                      <a:alpha val="43137"/>
                    </a:srgbClr>
                  </a:outerShdw>
                </a:effectLst>
                <a:latin typeface="Calibri" panose="020F0502020204030204" pitchFamily="34" charset="0"/>
              </a:rPr>
              <a:t> </a:t>
            </a:r>
            <a:r>
              <a:rPr lang="el-GR" sz="2000" b="1" i="1" u="sng" dirty="0">
                <a:solidFill>
                  <a:srgbClr val="FF0000"/>
                </a:solidFill>
                <a:effectLst>
                  <a:outerShdw blurRad="38100" dist="38100" dir="2700000" algn="tl">
                    <a:srgbClr val="000000">
                      <a:alpha val="43137"/>
                    </a:srgbClr>
                  </a:outerShdw>
                </a:effectLst>
                <a:latin typeface="Calibri" panose="020F0502020204030204" pitchFamily="34" charset="0"/>
              </a:rPr>
              <a:t>κυψέλες</a:t>
            </a:r>
          </a:p>
          <a:p>
            <a:pPr marR="87890" algn="just">
              <a:lnSpc>
                <a:spcPct val="150000"/>
              </a:lnSpc>
            </a:pPr>
            <a:r>
              <a:rPr lang="el-GR" sz="1600" b="1" dirty="0">
                <a:solidFill>
                  <a:srgbClr val="000000"/>
                </a:solidFill>
                <a:latin typeface="Calibri" panose="020F0502020204030204" pitchFamily="34" charset="0"/>
              </a:rPr>
              <a:t>Για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εξαγωνικές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ακτίνας</a:t>
            </a:r>
            <a:r>
              <a:rPr lang="en-US" sz="1600" b="1" dirty="0">
                <a:solidFill>
                  <a:srgbClr val="000000"/>
                </a:solidFill>
                <a:latin typeface="Calibri" panose="020F0502020204030204" pitchFamily="34" charset="0"/>
              </a:rPr>
              <a:t> R, </a:t>
            </a:r>
            <a:r>
              <a:rPr lang="el-GR" sz="1600" b="1" dirty="0">
                <a:solidFill>
                  <a:srgbClr val="000000"/>
                </a:solidFill>
                <a:latin typeface="Calibri" panose="020F0502020204030204" pitchFamily="34" charset="0"/>
              </a:rPr>
              <a:t>με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τους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σταθμούς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βάσης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διατεταγμένους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τριγωνικό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πλέγμα,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έχουμε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σύστημα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αξόνων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γωνία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60</a:t>
            </a:r>
            <a:r>
              <a:rPr lang="el-GR" sz="1600" b="1" baseline="30000" dirty="0">
                <a:solidFill>
                  <a:srgbClr val="000000"/>
                </a:solidFill>
                <a:latin typeface="Calibri" panose="020F0502020204030204" pitchFamily="34" charset="0"/>
              </a:rPr>
              <a:t>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μεταξύ</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τους,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διαφορές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των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συντεταγμένων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των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κέντρων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των</a:t>
            </a:r>
            <a:r>
              <a:rPr lang="en-US" sz="1600" b="1" dirty="0">
                <a:solidFill>
                  <a:srgbClr val="000000"/>
                </a:solidFill>
                <a:latin typeface="Calibri" panose="020F0502020204030204" pitchFamily="34" charset="0"/>
              </a:rPr>
              <a:t> </a:t>
            </a:r>
            <a:r>
              <a:rPr lang="el-GR" sz="1600" b="1" dirty="0" err="1">
                <a:solidFill>
                  <a:srgbClr val="000000"/>
                </a:solidFill>
                <a:latin typeface="Calibri" panose="020F0502020204030204" pitchFamily="34" charset="0"/>
              </a:rPr>
              <a:t>ομοδιαυλικών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κυψελών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εκφρασμένες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συναρτήσει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διακέντρου</a:t>
            </a:r>
            <a:r>
              <a:rPr lang="en-US" sz="1600" b="1" dirty="0">
                <a:solidFill>
                  <a:srgbClr val="000000"/>
                </a:solidFill>
                <a:latin typeface="Calibri" panose="020F0502020204030204" pitchFamily="34" charset="0"/>
              </a:rPr>
              <a:t> d, </a:t>
            </a:r>
            <a:r>
              <a:rPr lang="el-GR" sz="1600" b="1" dirty="0">
                <a:solidFill>
                  <a:srgbClr val="000000"/>
                </a:solidFill>
                <a:latin typeface="Calibri" panose="020F0502020204030204" pitchFamily="34" charset="0"/>
              </a:rPr>
              <a:t>μπορεί</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να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γραφούν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ως</a:t>
            </a:r>
            <a:r>
              <a:rPr lang="en-US" sz="1600" b="1" dirty="0">
                <a:solidFill>
                  <a:srgbClr val="000000"/>
                </a:solidFill>
                <a:latin typeface="Calibri" panose="020F0502020204030204" pitchFamily="34" charset="0"/>
              </a:rPr>
              <a:t> </a:t>
            </a:r>
            <a:r>
              <a:rPr lang="en-US" sz="1600" b="1" dirty="0" err="1">
                <a:solidFill>
                  <a:srgbClr val="000000"/>
                </a:solidFill>
                <a:latin typeface="Calibri" panose="020F0502020204030204" pitchFamily="34" charset="0"/>
              </a:rPr>
              <a:t>i</a:t>
            </a:r>
            <a:r>
              <a:rPr lang="en-US" sz="1600" b="1" dirty="0">
                <a:solidFill>
                  <a:srgbClr val="000000"/>
                </a:solidFill>
                <a:latin typeface="Calibri" panose="020F0502020204030204" pitchFamily="34" charset="0"/>
              </a:rPr>
              <a:t>*d </a:t>
            </a:r>
            <a:r>
              <a:rPr lang="el-GR" sz="1600" b="1" dirty="0">
                <a:solidFill>
                  <a:srgbClr val="000000"/>
                </a:solidFill>
                <a:latin typeface="Calibri" panose="020F0502020204030204" pitchFamily="34" charset="0"/>
              </a:rPr>
              <a:t>και</a:t>
            </a:r>
            <a:r>
              <a:rPr lang="en-US" sz="1600" b="1" dirty="0">
                <a:solidFill>
                  <a:srgbClr val="000000"/>
                </a:solidFill>
                <a:latin typeface="Calibri" panose="020F0502020204030204" pitchFamily="34" charset="0"/>
              </a:rPr>
              <a:t> j*d, </a:t>
            </a:r>
            <a:r>
              <a:rPr lang="el-GR" sz="1600" b="1" dirty="0">
                <a:solidFill>
                  <a:srgbClr val="000000"/>
                </a:solidFill>
                <a:latin typeface="Calibri" panose="020F0502020204030204" pitchFamily="34" charset="0"/>
              </a:rPr>
              <a:t>όπου</a:t>
            </a:r>
            <a:r>
              <a:rPr lang="en-US" sz="1600" b="1" dirty="0">
                <a:solidFill>
                  <a:srgbClr val="000000"/>
                </a:solidFill>
                <a:latin typeface="Calibri" panose="020F0502020204030204" pitchFamily="34" charset="0"/>
              </a:rPr>
              <a:t> I ,j </a:t>
            </a:r>
            <a:r>
              <a:rPr lang="el-GR" sz="1600" b="1" dirty="0">
                <a:solidFill>
                  <a:srgbClr val="000000"/>
                </a:solidFill>
                <a:latin typeface="Calibri" panose="020F0502020204030204" pitchFamily="34" charset="0"/>
              </a:rPr>
              <a:t>ακέραιοι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αριθμοί. </a:t>
            </a:r>
            <a:endParaRPr lang="el-GR" sz="1600" b="1" dirty="0"/>
          </a:p>
        </p:txBody>
      </p:sp>
      <p:pic>
        <p:nvPicPr>
          <p:cNvPr id="3" name="Picture 2"/>
          <p:cNvPicPr>
            <a:picLocks noChangeAspect="1"/>
          </p:cNvPicPr>
          <p:nvPr/>
        </p:nvPicPr>
        <p:blipFill>
          <a:blip r:embed="rId2"/>
          <a:stretch>
            <a:fillRect/>
          </a:stretch>
        </p:blipFill>
        <p:spPr>
          <a:xfrm>
            <a:off x="7229884" y="1489188"/>
            <a:ext cx="4962116" cy="3024000"/>
          </a:xfrm>
          <a:prstGeom prst="rect">
            <a:avLst/>
          </a:prstGeom>
        </p:spPr>
      </p:pic>
      <p:sp>
        <p:nvSpPr>
          <p:cNvPr id="4" name="Rectangle 3"/>
          <p:cNvSpPr/>
          <p:nvPr/>
        </p:nvSpPr>
        <p:spPr>
          <a:xfrm>
            <a:off x="0" y="2303327"/>
            <a:ext cx="7031232" cy="1900777"/>
          </a:xfrm>
          <a:prstGeom prst="rect">
            <a:avLst/>
          </a:prstGeom>
        </p:spPr>
        <p:txBody>
          <a:bodyPr wrap="square">
            <a:spAutoFit/>
          </a:bodyPr>
          <a:lstStyle/>
          <a:p>
            <a:pPr algn="just">
              <a:lnSpc>
                <a:spcPct val="150000"/>
              </a:lnSpc>
            </a:pPr>
            <a:r>
              <a:rPr lang="el-GR" sz="1600" b="1" dirty="0">
                <a:solidFill>
                  <a:srgbClr val="000000"/>
                </a:solidFill>
                <a:latin typeface="Calibri" panose="020F0502020204030204" pitchFamily="34" charset="0"/>
              </a:rPr>
              <a:t>Το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κανονικό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εξάγωνο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πλευράς</a:t>
            </a:r>
            <a:r>
              <a:rPr lang="en-US" sz="1600" b="1" dirty="0">
                <a:solidFill>
                  <a:srgbClr val="000000"/>
                </a:solidFill>
                <a:latin typeface="Calibri" panose="020F0502020204030204" pitchFamily="34" charset="0"/>
              </a:rPr>
              <a:t> D </a:t>
            </a:r>
            <a:r>
              <a:rPr lang="el-GR" sz="1600" b="1" dirty="0">
                <a:solidFill>
                  <a:srgbClr val="000000"/>
                </a:solidFill>
                <a:latin typeface="Calibri" panose="020F0502020204030204" pitchFamily="34" charset="0"/>
              </a:rPr>
              <a:t>που</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ορίζεται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κέντρα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των</a:t>
            </a:r>
            <a:r>
              <a:rPr lang="en-US" sz="1600" b="1" dirty="0">
                <a:solidFill>
                  <a:srgbClr val="000000"/>
                </a:solidFill>
                <a:latin typeface="Calibri" panose="020F0502020204030204" pitchFamily="34" charset="0"/>
              </a:rPr>
              <a:t> </a:t>
            </a:r>
            <a:r>
              <a:rPr lang="el-GR" sz="1600" b="1" dirty="0" err="1">
                <a:solidFill>
                  <a:srgbClr val="000000"/>
                </a:solidFill>
                <a:latin typeface="Calibri" panose="020F0502020204030204" pitchFamily="34" charset="0"/>
              </a:rPr>
              <a:t>ομοδιαυλικών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κυψελών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1</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έχει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διαφορετικό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προσανατολισμό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ως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προς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τις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αρχικές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Λόγο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συμμετρίας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εξάγωνο</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αυτό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περιέχει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τις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ομάδας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επαναχρησιμοποίησης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κεντρικής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και</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Κ/3</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την</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ομάδα</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επαναχρησιμοποίησης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κάθε</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μίας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από</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τις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6</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περιφερειακές</a:t>
            </a:r>
            <a:r>
              <a:rPr lang="en-US" sz="1600" b="1" dirty="0">
                <a:solidFill>
                  <a:srgbClr val="000000"/>
                </a:solidFill>
                <a:latin typeface="Calibri" panose="020F0502020204030204" pitchFamily="34" charset="0"/>
              </a:rPr>
              <a:t> </a:t>
            </a:r>
            <a:r>
              <a:rPr lang="el-GR" sz="1600" b="1" dirty="0">
                <a:solidFill>
                  <a:srgbClr val="000000"/>
                </a:solidFill>
                <a:latin typeface="Calibri" panose="020F0502020204030204" pitchFamily="34" charset="0"/>
              </a:rPr>
              <a:t>κυψέλες. </a:t>
            </a:r>
            <a:endParaRPr lang="el-GR" sz="1600" b="1" dirty="0"/>
          </a:p>
        </p:txBody>
      </p:sp>
      <p:pic>
        <p:nvPicPr>
          <p:cNvPr id="5" name="Picture 4"/>
          <p:cNvPicPr>
            <a:picLocks noChangeAspect="1"/>
          </p:cNvPicPr>
          <p:nvPr/>
        </p:nvPicPr>
        <p:blipFill>
          <a:blip r:embed="rId3"/>
          <a:stretch>
            <a:fillRect/>
          </a:stretch>
        </p:blipFill>
        <p:spPr>
          <a:xfrm>
            <a:off x="1260165" y="4513188"/>
            <a:ext cx="3478913" cy="2232000"/>
          </a:xfrm>
          <a:prstGeom prst="rect">
            <a:avLst/>
          </a:prstGeom>
        </p:spPr>
      </p:pic>
    </p:spTree>
    <p:extLst>
      <p:ext uri="{BB962C8B-B14F-4D97-AF65-F5344CB8AC3E}">
        <p14:creationId xmlns:p14="http://schemas.microsoft.com/office/powerpoint/2010/main" val="3775199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43517" y="3263028"/>
            <a:ext cx="3504966" cy="3384000"/>
          </a:xfrm>
          <a:prstGeom prst="rect">
            <a:avLst/>
          </a:prstGeom>
        </p:spPr>
      </p:pic>
      <p:sp>
        <p:nvSpPr>
          <p:cNvPr id="6" name="Rectangle 5"/>
          <p:cNvSpPr/>
          <p:nvPr/>
        </p:nvSpPr>
        <p:spPr>
          <a:xfrm>
            <a:off x="0" y="144629"/>
            <a:ext cx="12192000" cy="3416320"/>
          </a:xfrm>
          <a:prstGeom prst="rect">
            <a:avLst/>
          </a:prstGeom>
        </p:spPr>
        <p:txBody>
          <a:bodyPr wrap="square">
            <a:spAutoFit/>
          </a:bodyPr>
          <a:lstStyle/>
          <a:p>
            <a:pPr marR="140490" algn="ctr">
              <a:lnSpc>
                <a:spcPct val="150000"/>
              </a:lnSpc>
            </a:pPr>
            <a:r>
              <a:rPr lang="el-GR" sz="1600" b="1" i="1" u="sng" dirty="0">
                <a:solidFill>
                  <a:srgbClr val="FF0000"/>
                </a:solidFill>
                <a:effectLst>
                  <a:outerShdw blurRad="38100" dist="38100" dir="2700000" algn="tl">
                    <a:srgbClr val="000000">
                      <a:alpha val="43137"/>
                    </a:srgbClr>
                  </a:outerShdw>
                </a:effectLst>
              </a:rPr>
              <a:t>Εξαγωνικές</a:t>
            </a:r>
            <a:r>
              <a:rPr lang="en-US" sz="1600" b="1" i="1" u="sng" dirty="0">
                <a:solidFill>
                  <a:srgbClr val="FF0000"/>
                </a:solidFill>
                <a:effectLst>
                  <a:outerShdw blurRad="38100" dist="38100" dir="2700000" algn="tl">
                    <a:srgbClr val="000000">
                      <a:alpha val="43137"/>
                    </a:srgbClr>
                  </a:outerShdw>
                </a:effectLst>
              </a:rPr>
              <a:t> </a:t>
            </a:r>
            <a:r>
              <a:rPr lang="el-GR" sz="1600" b="1" i="1" u="sng" dirty="0">
                <a:solidFill>
                  <a:srgbClr val="FF0000"/>
                </a:solidFill>
                <a:effectLst>
                  <a:outerShdw blurRad="38100" dist="38100" dir="2700000" algn="tl">
                    <a:srgbClr val="000000">
                      <a:alpha val="43137"/>
                    </a:srgbClr>
                  </a:outerShdw>
                </a:effectLst>
              </a:rPr>
              <a:t>κυψέλες</a:t>
            </a:r>
          </a:p>
          <a:p>
            <a:pPr marR="76460" algn="just">
              <a:lnSpc>
                <a:spcPct val="150000"/>
              </a:lnSpc>
            </a:pPr>
            <a:r>
              <a:rPr lang="el-GR" sz="1600" b="1" dirty="0">
                <a:solidFill>
                  <a:srgbClr val="000000"/>
                </a:solidFill>
              </a:rPr>
              <a:t>Από</a:t>
            </a:r>
            <a:r>
              <a:rPr lang="en-US" sz="1600" b="1" dirty="0">
                <a:solidFill>
                  <a:srgbClr val="000000"/>
                </a:solidFill>
              </a:rPr>
              <a:t> </a:t>
            </a:r>
            <a:r>
              <a:rPr lang="el-GR" sz="1600" b="1" dirty="0">
                <a:solidFill>
                  <a:srgbClr val="000000"/>
                </a:solidFill>
              </a:rPr>
              <a:t>τις</a:t>
            </a:r>
            <a:r>
              <a:rPr lang="en-US" sz="1600" b="1" dirty="0">
                <a:solidFill>
                  <a:srgbClr val="000000"/>
                </a:solidFill>
              </a:rPr>
              <a:t> </a:t>
            </a:r>
            <a:r>
              <a:rPr lang="el-GR" sz="1600" b="1" dirty="0">
                <a:solidFill>
                  <a:srgbClr val="000000"/>
                </a:solidFill>
              </a:rPr>
              <a:t>προηγούμενες</a:t>
            </a:r>
            <a:r>
              <a:rPr lang="en-US" sz="1600" b="1" dirty="0">
                <a:solidFill>
                  <a:srgbClr val="000000"/>
                </a:solidFill>
              </a:rPr>
              <a:t> </a:t>
            </a:r>
            <a:r>
              <a:rPr lang="el-GR" sz="1600" b="1" dirty="0">
                <a:solidFill>
                  <a:srgbClr val="000000"/>
                </a:solidFill>
              </a:rPr>
              <a:t>σχέσεις</a:t>
            </a:r>
            <a:r>
              <a:rPr lang="en-US" sz="1600" b="1" dirty="0">
                <a:solidFill>
                  <a:srgbClr val="000000"/>
                </a:solidFill>
              </a:rPr>
              <a:t> </a:t>
            </a:r>
            <a:r>
              <a:rPr lang="el-GR" sz="1600" b="1" dirty="0">
                <a:solidFill>
                  <a:srgbClr val="000000"/>
                </a:solidFill>
              </a:rPr>
              <a:t>προκύπτει</a:t>
            </a:r>
            <a:r>
              <a:rPr lang="en-US" sz="1600" b="1" dirty="0">
                <a:solidFill>
                  <a:srgbClr val="000000"/>
                </a:solidFill>
              </a:rPr>
              <a:t> </a:t>
            </a:r>
            <a:r>
              <a:rPr lang="el-GR" sz="1600" b="1" dirty="0">
                <a:solidFill>
                  <a:srgbClr val="000000"/>
                </a:solidFill>
              </a:rPr>
              <a:t>ότι,</a:t>
            </a:r>
            <a:r>
              <a:rPr lang="en-US" sz="1600" b="1" dirty="0">
                <a:solidFill>
                  <a:srgbClr val="000000"/>
                </a:solidFill>
              </a:rPr>
              <a:t> </a:t>
            </a:r>
            <a:r>
              <a:rPr lang="el-GR" sz="1600" b="1" dirty="0">
                <a:solidFill>
                  <a:srgbClr val="000000"/>
                </a:solidFill>
              </a:rPr>
              <a:t>για</a:t>
            </a:r>
            <a:r>
              <a:rPr lang="en-US" sz="1600" b="1" dirty="0">
                <a:solidFill>
                  <a:srgbClr val="000000"/>
                </a:solidFill>
              </a:rPr>
              <a:t> </a:t>
            </a:r>
            <a:r>
              <a:rPr lang="el-GR" sz="1600" b="1" dirty="0">
                <a:solidFill>
                  <a:srgbClr val="000000"/>
                </a:solidFill>
              </a:rPr>
              <a:t>εξαγωνικές</a:t>
            </a:r>
            <a:r>
              <a:rPr lang="en-US" sz="1600" b="1" dirty="0">
                <a:solidFill>
                  <a:srgbClr val="000000"/>
                </a:solidFill>
              </a:rPr>
              <a:t> </a:t>
            </a:r>
            <a:r>
              <a:rPr lang="el-GR" sz="1600" b="1" dirty="0">
                <a:solidFill>
                  <a:srgbClr val="000000"/>
                </a:solidFill>
              </a:rPr>
              <a:t>κυψέλες</a:t>
            </a:r>
            <a:r>
              <a:rPr lang="en-US" sz="1600" b="1" dirty="0">
                <a:solidFill>
                  <a:srgbClr val="000000"/>
                </a:solidFill>
              </a:rPr>
              <a:t> </a:t>
            </a:r>
            <a:r>
              <a:rPr lang="el-GR" sz="1600" b="1" dirty="0">
                <a:solidFill>
                  <a:srgbClr val="000000"/>
                </a:solidFill>
              </a:rPr>
              <a:t>η</a:t>
            </a:r>
            <a:r>
              <a:rPr lang="en-US" sz="1600" b="1" dirty="0">
                <a:solidFill>
                  <a:srgbClr val="000000"/>
                </a:solidFill>
              </a:rPr>
              <a:t> </a:t>
            </a:r>
            <a:r>
              <a:rPr lang="el-GR" sz="1600" b="1" dirty="0">
                <a:solidFill>
                  <a:srgbClr val="000000"/>
                </a:solidFill>
              </a:rPr>
              <a:t>απόσταση</a:t>
            </a:r>
            <a:r>
              <a:rPr lang="en-US" sz="1600" b="1" dirty="0">
                <a:solidFill>
                  <a:srgbClr val="000000"/>
                </a:solidFill>
              </a:rPr>
              <a:t> </a:t>
            </a:r>
            <a:r>
              <a:rPr lang="el-GR" sz="1600" b="1" dirty="0">
                <a:solidFill>
                  <a:srgbClr val="000000"/>
                </a:solidFill>
              </a:rPr>
              <a:t>των</a:t>
            </a:r>
            <a:r>
              <a:rPr lang="en-US" sz="1600" b="1" dirty="0">
                <a:solidFill>
                  <a:srgbClr val="000000"/>
                </a:solidFill>
              </a:rPr>
              <a:t> </a:t>
            </a:r>
            <a:r>
              <a:rPr lang="el-GR" sz="1600" b="1" dirty="0" err="1">
                <a:solidFill>
                  <a:srgbClr val="000000"/>
                </a:solidFill>
              </a:rPr>
              <a:t>ομοδιαυλικών</a:t>
            </a:r>
            <a:r>
              <a:rPr lang="en-US" sz="1600" b="1" dirty="0">
                <a:solidFill>
                  <a:srgbClr val="000000"/>
                </a:solidFill>
              </a:rPr>
              <a:t> </a:t>
            </a:r>
            <a:r>
              <a:rPr lang="el-GR" sz="1600" b="1" dirty="0">
                <a:solidFill>
                  <a:srgbClr val="000000"/>
                </a:solidFill>
              </a:rPr>
              <a:t>κυψελών</a:t>
            </a:r>
            <a:r>
              <a:rPr lang="en-US" sz="1600" b="1" dirty="0">
                <a:solidFill>
                  <a:srgbClr val="000000"/>
                </a:solidFill>
              </a:rPr>
              <a:t> </a:t>
            </a:r>
            <a:r>
              <a:rPr lang="el-GR" sz="1600" b="1" dirty="0">
                <a:solidFill>
                  <a:srgbClr val="000000"/>
                </a:solidFill>
              </a:rPr>
              <a:t>είναι:</a:t>
            </a:r>
            <a:endParaRPr lang="en-US" sz="1600" b="1" dirty="0">
              <a:solidFill>
                <a:srgbClr val="000000"/>
              </a:solidFill>
            </a:endParaRPr>
          </a:p>
          <a:p>
            <a:pPr marR="76460" algn="just">
              <a:lnSpc>
                <a:spcPct val="150000"/>
              </a:lnSpc>
            </a:pPr>
            <a:endParaRPr lang="en-US" sz="1600" b="1" dirty="0">
              <a:solidFill>
                <a:srgbClr val="000000"/>
              </a:solidFill>
            </a:endParaRPr>
          </a:p>
          <a:p>
            <a:pPr marR="76460" algn="just">
              <a:lnSpc>
                <a:spcPct val="150000"/>
              </a:lnSpc>
            </a:pPr>
            <a:endParaRPr lang="el-GR" sz="1600" b="1" dirty="0">
              <a:solidFill>
                <a:srgbClr val="000000"/>
              </a:solidFill>
            </a:endParaRPr>
          </a:p>
          <a:p>
            <a:pPr marR="76460" algn="just">
              <a:lnSpc>
                <a:spcPct val="150000"/>
              </a:lnSpc>
            </a:pPr>
            <a:endParaRPr lang="en-US" sz="1600" b="1" dirty="0">
              <a:solidFill>
                <a:srgbClr val="000000"/>
              </a:solidFill>
            </a:endParaRPr>
          </a:p>
          <a:p>
            <a:pPr marR="76460" algn="just">
              <a:lnSpc>
                <a:spcPct val="150000"/>
              </a:lnSpc>
            </a:pPr>
            <a:r>
              <a:rPr lang="el-GR" sz="1600" b="1" dirty="0">
                <a:solidFill>
                  <a:srgbClr val="000000"/>
                </a:solidFill>
              </a:rPr>
              <a:t>Για</a:t>
            </a:r>
            <a:r>
              <a:rPr lang="en-US" sz="1600" b="1" dirty="0">
                <a:solidFill>
                  <a:srgbClr val="000000"/>
                </a:solidFill>
              </a:rPr>
              <a:t> </a:t>
            </a:r>
            <a:r>
              <a:rPr lang="el-GR" sz="1600" b="1" dirty="0">
                <a:solidFill>
                  <a:srgbClr val="000000"/>
                </a:solidFill>
              </a:rPr>
              <a:t>να</a:t>
            </a:r>
            <a:r>
              <a:rPr lang="en-US" sz="1600" b="1" dirty="0">
                <a:solidFill>
                  <a:srgbClr val="000000"/>
                </a:solidFill>
              </a:rPr>
              <a:t> </a:t>
            </a:r>
            <a:r>
              <a:rPr lang="el-GR" sz="1600" b="1" dirty="0">
                <a:solidFill>
                  <a:srgbClr val="000000"/>
                </a:solidFill>
              </a:rPr>
              <a:t>προσδιορίσουμε</a:t>
            </a:r>
            <a:r>
              <a:rPr lang="en-US" sz="1600" b="1" dirty="0">
                <a:solidFill>
                  <a:srgbClr val="000000"/>
                </a:solidFill>
              </a:rPr>
              <a:t> </a:t>
            </a:r>
            <a:r>
              <a:rPr lang="el-GR" sz="1600" b="1" dirty="0">
                <a:solidFill>
                  <a:srgbClr val="000000"/>
                </a:solidFill>
              </a:rPr>
              <a:t>τις</a:t>
            </a:r>
            <a:r>
              <a:rPr lang="en-US" sz="1600" b="1" dirty="0">
                <a:solidFill>
                  <a:srgbClr val="000000"/>
                </a:solidFill>
              </a:rPr>
              <a:t> </a:t>
            </a:r>
            <a:r>
              <a:rPr lang="el-GR" sz="1600" b="1" dirty="0" err="1">
                <a:solidFill>
                  <a:srgbClr val="000000"/>
                </a:solidFill>
              </a:rPr>
              <a:t>ομοδιαυλικές</a:t>
            </a:r>
            <a:r>
              <a:rPr lang="en-US" sz="1600" b="1" dirty="0">
                <a:solidFill>
                  <a:srgbClr val="000000"/>
                </a:solidFill>
              </a:rPr>
              <a:t> </a:t>
            </a:r>
            <a:r>
              <a:rPr lang="el-GR" sz="1600" b="1" dirty="0">
                <a:solidFill>
                  <a:srgbClr val="000000"/>
                </a:solidFill>
              </a:rPr>
              <a:t>κυψέλες</a:t>
            </a:r>
            <a:r>
              <a:rPr lang="en-US" sz="1600" b="1" dirty="0">
                <a:solidFill>
                  <a:srgbClr val="000000"/>
                </a:solidFill>
              </a:rPr>
              <a:t> </a:t>
            </a:r>
            <a:r>
              <a:rPr lang="el-GR" sz="1600" b="1" dirty="0">
                <a:solidFill>
                  <a:srgbClr val="000000"/>
                </a:solidFill>
              </a:rPr>
              <a:t>δοθείσας</a:t>
            </a:r>
            <a:r>
              <a:rPr lang="en-US" sz="1600" b="1" dirty="0">
                <a:solidFill>
                  <a:srgbClr val="000000"/>
                </a:solidFill>
              </a:rPr>
              <a:t> </a:t>
            </a:r>
            <a:r>
              <a:rPr lang="el-GR" sz="1600" b="1" dirty="0">
                <a:solidFill>
                  <a:srgbClr val="000000"/>
                </a:solidFill>
              </a:rPr>
              <a:t>κυψέλης</a:t>
            </a:r>
            <a:r>
              <a:rPr lang="en-US" sz="1600" b="1" dirty="0">
                <a:solidFill>
                  <a:srgbClr val="000000"/>
                </a:solidFill>
              </a:rPr>
              <a:t> </a:t>
            </a:r>
            <a:r>
              <a:rPr lang="el-GR" sz="1600" b="1" dirty="0">
                <a:solidFill>
                  <a:srgbClr val="000000"/>
                </a:solidFill>
              </a:rPr>
              <a:t>σε</a:t>
            </a:r>
            <a:r>
              <a:rPr lang="en-US" sz="1600" b="1" dirty="0">
                <a:solidFill>
                  <a:srgbClr val="000000"/>
                </a:solidFill>
              </a:rPr>
              <a:t> </a:t>
            </a:r>
            <a:r>
              <a:rPr lang="el-GR" sz="1600" b="1" dirty="0">
                <a:solidFill>
                  <a:srgbClr val="000000"/>
                </a:solidFill>
              </a:rPr>
              <a:t>σύστημα</a:t>
            </a:r>
            <a:r>
              <a:rPr lang="en-US" sz="1600" b="1" dirty="0">
                <a:solidFill>
                  <a:srgbClr val="000000"/>
                </a:solidFill>
              </a:rPr>
              <a:t> </a:t>
            </a:r>
            <a:r>
              <a:rPr lang="el-GR" sz="1600" b="1" dirty="0">
                <a:solidFill>
                  <a:srgbClr val="000000"/>
                </a:solidFill>
              </a:rPr>
              <a:t>2</a:t>
            </a:r>
            <a:r>
              <a:rPr lang="en-US" sz="1600" b="1" dirty="0">
                <a:solidFill>
                  <a:srgbClr val="000000"/>
                </a:solidFill>
              </a:rPr>
              <a:t> </a:t>
            </a:r>
            <a:r>
              <a:rPr lang="el-GR" sz="1600" b="1" dirty="0">
                <a:solidFill>
                  <a:srgbClr val="000000"/>
                </a:solidFill>
              </a:rPr>
              <a:t>διαστάσεων</a:t>
            </a:r>
            <a:r>
              <a:rPr lang="en-US" sz="1600" b="1" dirty="0">
                <a:solidFill>
                  <a:srgbClr val="000000"/>
                </a:solidFill>
              </a:rPr>
              <a:t> </a:t>
            </a:r>
            <a:r>
              <a:rPr lang="el-GR" sz="1600" b="1" dirty="0">
                <a:solidFill>
                  <a:srgbClr val="000000"/>
                </a:solidFill>
              </a:rPr>
              <a:t>με</a:t>
            </a:r>
            <a:r>
              <a:rPr lang="en-US" sz="1600" b="1" dirty="0">
                <a:solidFill>
                  <a:srgbClr val="000000"/>
                </a:solidFill>
              </a:rPr>
              <a:t> </a:t>
            </a:r>
            <a:r>
              <a:rPr lang="el-GR" sz="1600" b="1" dirty="0">
                <a:solidFill>
                  <a:srgbClr val="000000"/>
                </a:solidFill>
              </a:rPr>
              <a:t>εξαγωνικές</a:t>
            </a:r>
            <a:r>
              <a:rPr lang="en-US" sz="1600" b="1" dirty="0">
                <a:solidFill>
                  <a:srgbClr val="000000"/>
                </a:solidFill>
              </a:rPr>
              <a:t> </a:t>
            </a:r>
            <a:r>
              <a:rPr lang="el-GR" sz="1600" b="1" dirty="0">
                <a:solidFill>
                  <a:srgbClr val="000000"/>
                </a:solidFill>
              </a:rPr>
              <a:t>κυψέλες,</a:t>
            </a:r>
            <a:r>
              <a:rPr lang="en-US" sz="1600" b="1" dirty="0">
                <a:solidFill>
                  <a:srgbClr val="000000"/>
                </a:solidFill>
              </a:rPr>
              <a:t> </a:t>
            </a:r>
            <a:r>
              <a:rPr lang="el-GR" sz="1600" b="1" dirty="0">
                <a:solidFill>
                  <a:srgbClr val="000000"/>
                </a:solidFill>
              </a:rPr>
              <a:t>με</a:t>
            </a:r>
            <a:r>
              <a:rPr lang="en-US" sz="1600" b="1" dirty="0">
                <a:solidFill>
                  <a:srgbClr val="000000"/>
                </a:solidFill>
              </a:rPr>
              <a:t> </a:t>
            </a:r>
            <a:r>
              <a:rPr lang="el-GR" sz="1600" b="1" dirty="0">
                <a:solidFill>
                  <a:srgbClr val="000000"/>
                </a:solidFill>
              </a:rPr>
              <a:t>γνωστά</a:t>
            </a:r>
            <a:r>
              <a:rPr lang="en-US" sz="1600" b="1" dirty="0">
                <a:solidFill>
                  <a:srgbClr val="000000"/>
                </a:solidFill>
              </a:rPr>
              <a:t> </a:t>
            </a:r>
            <a:r>
              <a:rPr lang="el-GR" sz="1600" b="1" dirty="0">
                <a:solidFill>
                  <a:srgbClr val="000000"/>
                </a:solidFill>
              </a:rPr>
              <a:t>τα</a:t>
            </a:r>
            <a:r>
              <a:rPr lang="en-US" sz="1600" b="1" dirty="0">
                <a:solidFill>
                  <a:srgbClr val="000000"/>
                </a:solidFill>
              </a:rPr>
              <a:t> </a:t>
            </a:r>
            <a:r>
              <a:rPr lang="en-US" sz="1600" b="1" dirty="0" err="1">
                <a:solidFill>
                  <a:srgbClr val="000000"/>
                </a:solidFill>
              </a:rPr>
              <a:t>i</a:t>
            </a:r>
            <a:r>
              <a:rPr lang="en-US" sz="1600" b="1" dirty="0">
                <a:solidFill>
                  <a:srgbClr val="000000"/>
                </a:solidFill>
              </a:rPr>
              <a:t> </a:t>
            </a:r>
            <a:r>
              <a:rPr lang="el-GR" sz="1600" b="1" dirty="0">
                <a:solidFill>
                  <a:srgbClr val="000000"/>
                </a:solidFill>
              </a:rPr>
              <a:t>και</a:t>
            </a:r>
            <a:r>
              <a:rPr lang="en-US" sz="1600" b="1" dirty="0">
                <a:solidFill>
                  <a:srgbClr val="000000"/>
                </a:solidFill>
              </a:rPr>
              <a:t> j, </a:t>
            </a:r>
            <a:r>
              <a:rPr lang="el-GR" sz="1600" b="1" dirty="0">
                <a:solidFill>
                  <a:srgbClr val="000000"/>
                </a:solidFill>
              </a:rPr>
              <a:t>η</a:t>
            </a:r>
            <a:r>
              <a:rPr lang="en-US" sz="1600" b="1" dirty="0">
                <a:solidFill>
                  <a:srgbClr val="000000"/>
                </a:solidFill>
              </a:rPr>
              <a:t> </a:t>
            </a:r>
            <a:r>
              <a:rPr lang="el-GR" sz="1600" b="1" dirty="0">
                <a:solidFill>
                  <a:srgbClr val="000000"/>
                </a:solidFill>
              </a:rPr>
              <a:t>διαδικασία</a:t>
            </a:r>
            <a:r>
              <a:rPr lang="en-US" sz="1600" b="1" dirty="0">
                <a:solidFill>
                  <a:srgbClr val="000000"/>
                </a:solidFill>
              </a:rPr>
              <a:t> </a:t>
            </a:r>
            <a:r>
              <a:rPr lang="el-GR" sz="1600" b="1" dirty="0">
                <a:solidFill>
                  <a:srgbClr val="000000"/>
                </a:solidFill>
              </a:rPr>
              <a:t>είναι</a:t>
            </a:r>
            <a:r>
              <a:rPr lang="en-US" sz="1600" b="1" dirty="0">
                <a:solidFill>
                  <a:srgbClr val="000000"/>
                </a:solidFill>
              </a:rPr>
              <a:t> </a:t>
            </a:r>
            <a:r>
              <a:rPr lang="el-GR" sz="1600" b="1" dirty="0">
                <a:solidFill>
                  <a:srgbClr val="000000"/>
                </a:solidFill>
              </a:rPr>
              <a:t>παρόμοια</a:t>
            </a:r>
            <a:r>
              <a:rPr lang="en-US" sz="1600" b="1" dirty="0">
                <a:solidFill>
                  <a:srgbClr val="000000"/>
                </a:solidFill>
              </a:rPr>
              <a:t> </a:t>
            </a:r>
            <a:r>
              <a:rPr lang="el-GR" sz="1600" b="1" dirty="0">
                <a:solidFill>
                  <a:srgbClr val="000000"/>
                </a:solidFill>
              </a:rPr>
              <a:t>με</a:t>
            </a:r>
            <a:r>
              <a:rPr lang="en-US" sz="1600" b="1" dirty="0">
                <a:solidFill>
                  <a:srgbClr val="000000"/>
                </a:solidFill>
              </a:rPr>
              <a:t> </a:t>
            </a:r>
            <a:r>
              <a:rPr lang="el-GR" sz="1600" b="1" dirty="0">
                <a:solidFill>
                  <a:srgbClr val="000000"/>
                </a:solidFill>
              </a:rPr>
              <a:t>εκείνη</a:t>
            </a:r>
            <a:r>
              <a:rPr lang="en-US" sz="1600" b="1" dirty="0">
                <a:solidFill>
                  <a:srgbClr val="000000"/>
                </a:solidFill>
              </a:rPr>
              <a:t> </a:t>
            </a:r>
            <a:r>
              <a:rPr lang="el-GR" sz="1600" b="1" dirty="0">
                <a:solidFill>
                  <a:srgbClr val="000000"/>
                </a:solidFill>
              </a:rPr>
              <a:t>των</a:t>
            </a:r>
            <a:r>
              <a:rPr lang="en-US" sz="1600" b="1" dirty="0">
                <a:solidFill>
                  <a:srgbClr val="000000"/>
                </a:solidFill>
              </a:rPr>
              <a:t> </a:t>
            </a:r>
            <a:r>
              <a:rPr lang="el-GR" sz="1600" b="1" dirty="0">
                <a:solidFill>
                  <a:srgbClr val="000000"/>
                </a:solidFill>
              </a:rPr>
              <a:t>τετραγωνικών</a:t>
            </a:r>
            <a:r>
              <a:rPr lang="en-US" sz="1600" b="1" dirty="0">
                <a:solidFill>
                  <a:srgbClr val="000000"/>
                </a:solidFill>
              </a:rPr>
              <a:t> </a:t>
            </a:r>
            <a:r>
              <a:rPr lang="el-GR" sz="1600" b="1" dirty="0">
                <a:solidFill>
                  <a:srgbClr val="000000"/>
                </a:solidFill>
              </a:rPr>
              <a:t>κυψελών,</a:t>
            </a:r>
            <a:r>
              <a:rPr lang="en-US" sz="1600" b="1" dirty="0">
                <a:solidFill>
                  <a:srgbClr val="000000"/>
                </a:solidFill>
              </a:rPr>
              <a:t> </a:t>
            </a:r>
            <a:r>
              <a:rPr lang="el-GR" sz="1600" b="1" dirty="0">
                <a:solidFill>
                  <a:srgbClr val="000000"/>
                </a:solidFill>
              </a:rPr>
              <a:t>με</a:t>
            </a:r>
            <a:r>
              <a:rPr lang="en-US" sz="1600" b="1" dirty="0">
                <a:solidFill>
                  <a:srgbClr val="000000"/>
                </a:solidFill>
              </a:rPr>
              <a:t> </a:t>
            </a:r>
            <a:r>
              <a:rPr lang="el-GR" sz="1600" b="1" dirty="0">
                <a:solidFill>
                  <a:srgbClr val="000000"/>
                </a:solidFill>
              </a:rPr>
              <a:t>μόνη</a:t>
            </a:r>
            <a:r>
              <a:rPr lang="en-US" sz="1600" b="1" dirty="0">
                <a:solidFill>
                  <a:srgbClr val="000000"/>
                </a:solidFill>
              </a:rPr>
              <a:t> </a:t>
            </a:r>
            <a:r>
              <a:rPr lang="el-GR" sz="1600" b="1" dirty="0">
                <a:solidFill>
                  <a:srgbClr val="000000"/>
                </a:solidFill>
              </a:rPr>
              <a:t>διαφορά</a:t>
            </a:r>
            <a:r>
              <a:rPr lang="en-US" sz="1600" b="1" dirty="0">
                <a:solidFill>
                  <a:srgbClr val="000000"/>
                </a:solidFill>
              </a:rPr>
              <a:t> </a:t>
            </a:r>
            <a:r>
              <a:rPr lang="el-GR" sz="1600" b="1" dirty="0">
                <a:solidFill>
                  <a:srgbClr val="000000"/>
                </a:solidFill>
              </a:rPr>
              <a:t>ότι,</a:t>
            </a:r>
            <a:r>
              <a:rPr lang="en-US" sz="1600" b="1" dirty="0">
                <a:solidFill>
                  <a:srgbClr val="000000"/>
                </a:solidFill>
              </a:rPr>
              <a:t> </a:t>
            </a:r>
            <a:r>
              <a:rPr lang="el-GR" sz="1600" b="1" dirty="0">
                <a:solidFill>
                  <a:srgbClr val="000000"/>
                </a:solidFill>
              </a:rPr>
              <a:t>αφού</a:t>
            </a:r>
            <a:r>
              <a:rPr lang="en-US" sz="1600" b="1" dirty="0">
                <a:solidFill>
                  <a:srgbClr val="000000"/>
                </a:solidFill>
              </a:rPr>
              <a:t> </a:t>
            </a:r>
            <a:r>
              <a:rPr lang="el-GR" sz="1600" b="1" dirty="0">
                <a:solidFill>
                  <a:srgbClr val="000000"/>
                </a:solidFill>
              </a:rPr>
              <a:t>κινηθούμε</a:t>
            </a:r>
            <a:r>
              <a:rPr lang="en-US" sz="1600" b="1" dirty="0">
                <a:solidFill>
                  <a:srgbClr val="000000"/>
                </a:solidFill>
              </a:rPr>
              <a:t> </a:t>
            </a:r>
            <a:r>
              <a:rPr lang="en-US" sz="1600" b="1" dirty="0" err="1">
                <a:solidFill>
                  <a:srgbClr val="000000"/>
                </a:solidFill>
              </a:rPr>
              <a:t>i</a:t>
            </a:r>
            <a:r>
              <a:rPr lang="en-US" sz="1600" b="1" dirty="0">
                <a:solidFill>
                  <a:srgbClr val="000000"/>
                </a:solidFill>
              </a:rPr>
              <a:t> </a:t>
            </a:r>
            <a:r>
              <a:rPr lang="el-GR" sz="1600" b="1" dirty="0">
                <a:solidFill>
                  <a:srgbClr val="000000"/>
                </a:solidFill>
              </a:rPr>
              <a:t>κυψέλες</a:t>
            </a:r>
            <a:r>
              <a:rPr lang="en-US" sz="1600" b="1" dirty="0">
                <a:solidFill>
                  <a:srgbClr val="000000"/>
                </a:solidFill>
              </a:rPr>
              <a:t> </a:t>
            </a:r>
            <a:r>
              <a:rPr lang="el-GR" sz="1600" b="1" dirty="0">
                <a:solidFill>
                  <a:srgbClr val="000000"/>
                </a:solidFill>
              </a:rPr>
              <a:t>κατά</a:t>
            </a:r>
            <a:r>
              <a:rPr lang="en-US" sz="1600" b="1" dirty="0">
                <a:solidFill>
                  <a:srgbClr val="000000"/>
                </a:solidFill>
              </a:rPr>
              <a:t> </a:t>
            </a:r>
            <a:r>
              <a:rPr lang="el-GR" sz="1600" b="1" dirty="0">
                <a:solidFill>
                  <a:srgbClr val="000000"/>
                </a:solidFill>
              </a:rPr>
              <a:t>μήκος</a:t>
            </a:r>
            <a:r>
              <a:rPr lang="en-US" sz="1600" b="1" dirty="0">
                <a:solidFill>
                  <a:srgbClr val="000000"/>
                </a:solidFill>
              </a:rPr>
              <a:t> </a:t>
            </a:r>
            <a:r>
              <a:rPr lang="el-GR" sz="1600" b="1" dirty="0">
                <a:solidFill>
                  <a:srgbClr val="000000"/>
                </a:solidFill>
              </a:rPr>
              <a:t>οποιασδήποτε</a:t>
            </a:r>
            <a:r>
              <a:rPr lang="en-US" sz="1600" b="1" dirty="0">
                <a:solidFill>
                  <a:srgbClr val="000000"/>
                </a:solidFill>
              </a:rPr>
              <a:t> </a:t>
            </a:r>
            <a:r>
              <a:rPr lang="el-GR" sz="1600" b="1" dirty="0">
                <a:solidFill>
                  <a:srgbClr val="000000"/>
                </a:solidFill>
              </a:rPr>
              <a:t>κατεύθυνσης</a:t>
            </a:r>
            <a:r>
              <a:rPr lang="en-US" sz="1600" b="1" dirty="0">
                <a:solidFill>
                  <a:srgbClr val="000000"/>
                </a:solidFill>
              </a:rPr>
              <a:t> </a:t>
            </a:r>
            <a:r>
              <a:rPr lang="el-GR" sz="1600" b="1" dirty="0">
                <a:solidFill>
                  <a:srgbClr val="000000"/>
                </a:solidFill>
              </a:rPr>
              <a:t>προς</a:t>
            </a:r>
            <a:r>
              <a:rPr lang="en-US" sz="1600" b="1" dirty="0">
                <a:solidFill>
                  <a:srgbClr val="000000"/>
                </a:solidFill>
              </a:rPr>
              <a:t> </a:t>
            </a:r>
            <a:r>
              <a:rPr lang="el-GR" sz="1600" b="1" dirty="0">
                <a:solidFill>
                  <a:srgbClr val="000000"/>
                </a:solidFill>
              </a:rPr>
              <a:t>τις</a:t>
            </a:r>
            <a:r>
              <a:rPr lang="en-US" sz="1600" b="1" dirty="0">
                <a:solidFill>
                  <a:srgbClr val="000000"/>
                </a:solidFill>
              </a:rPr>
              <a:t> </a:t>
            </a:r>
            <a:r>
              <a:rPr lang="el-GR" sz="1600" b="1" dirty="0">
                <a:solidFill>
                  <a:srgbClr val="000000"/>
                </a:solidFill>
              </a:rPr>
              <a:t>πλευρές</a:t>
            </a:r>
            <a:r>
              <a:rPr lang="en-US" sz="1600" b="1" dirty="0">
                <a:solidFill>
                  <a:srgbClr val="000000"/>
                </a:solidFill>
              </a:rPr>
              <a:t> </a:t>
            </a:r>
            <a:r>
              <a:rPr lang="el-GR" sz="1600" b="1" dirty="0">
                <a:solidFill>
                  <a:srgbClr val="000000"/>
                </a:solidFill>
              </a:rPr>
              <a:t>του</a:t>
            </a:r>
            <a:r>
              <a:rPr lang="en-US" sz="1600" b="1" dirty="0">
                <a:solidFill>
                  <a:srgbClr val="000000"/>
                </a:solidFill>
              </a:rPr>
              <a:t> </a:t>
            </a:r>
            <a:r>
              <a:rPr lang="el-GR" sz="1600" b="1" dirty="0" err="1">
                <a:solidFill>
                  <a:srgbClr val="000000"/>
                </a:solidFill>
              </a:rPr>
              <a:t>εξαγώνου</a:t>
            </a:r>
            <a:r>
              <a:rPr lang="el-GR" sz="1600" b="1" dirty="0">
                <a:solidFill>
                  <a:srgbClr val="000000"/>
                </a:solidFill>
              </a:rPr>
              <a:t>,</a:t>
            </a:r>
            <a:r>
              <a:rPr lang="en-US" sz="1600" b="1" dirty="0">
                <a:solidFill>
                  <a:srgbClr val="000000"/>
                </a:solidFill>
              </a:rPr>
              <a:t> </a:t>
            </a:r>
            <a:r>
              <a:rPr lang="el-GR" sz="1600" b="1" dirty="0">
                <a:solidFill>
                  <a:srgbClr val="000000"/>
                </a:solidFill>
              </a:rPr>
              <a:t>στη</a:t>
            </a:r>
            <a:r>
              <a:rPr lang="en-US" sz="1600" b="1" dirty="0">
                <a:solidFill>
                  <a:srgbClr val="000000"/>
                </a:solidFill>
              </a:rPr>
              <a:t> </a:t>
            </a:r>
            <a:r>
              <a:rPr lang="el-GR" sz="1600" b="1" dirty="0">
                <a:solidFill>
                  <a:srgbClr val="000000"/>
                </a:solidFill>
              </a:rPr>
              <a:t>συνέχεις</a:t>
            </a:r>
            <a:r>
              <a:rPr lang="en-US" sz="1600" b="1" dirty="0">
                <a:solidFill>
                  <a:srgbClr val="000000"/>
                </a:solidFill>
              </a:rPr>
              <a:t> </a:t>
            </a:r>
            <a:r>
              <a:rPr lang="el-GR" sz="1600" b="1" dirty="0">
                <a:solidFill>
                  <a:srgbClr val="000000"/>
                </a:solidFill>
              </a:rPr>
              <a:t>στρίβουμε</a:t>
            </a:r>
            <a:r>
              <a:rPr lang="en-US" sz="1600" b="1" dirty="0">
                <a:solidFill>
                  <a:srgbClr val="000000"/>
                </a:solidFill>
              </a:rPr>
              <a:t> </a:t>
            </a:r>
            <a:r>
              <a:rPr lang="el-GR" sz="1600" b="1" dirty="0">
                <a:solidFill>
                  <a:srgbClr val="000000"/>
                </a:solidFill>
              </a:rPr>
              <a:t>αριστερά</a:t>
            </a:r>
            <a:r>
              <a:rPr lang="en-US" sz="1600" b="1" dirty="0">
                <a:solidFill>
                  <a:srgbClr val="000000"/>
                </a:solidFill>
              </a:rPr>
              <a:t> </a:t>
            </a:r>
            <a:r>
              <a:rPr lang="el-GR" sz="1600" b="1" dirty="0">
                <a:solidFill>
                  <a:srgbClr val="000000"/>
                </a:solidFill>
              </a:rPr>
              <a:t>(ή</a:t>
            </a:r>
            <a:r>
              <a:rPr lang="en-US" sz="1600" b="1" dirty="0">
                <a:solidFill>
                  <a:srgbClr val="000000"/>
                </a:solidFill>
              </a:rPr>
              <a:t> </a:t>
            </a:r>
            <a:r>
              <a:rPr lang="el-GR" sz="1600" b="1" dirty="0">
                <a:solidFill>
                  <a:srgbClr val="000000"/>
                </a:solidFill>
              </a:rPr>
              <a:t>δεξιά)</a:t>
            </a:r>
            <a:r>
              <a:rPr lang="en-US" sz="1600" b="1" dirty="0">
                <a:solidFill>
                  <a:srgbClr val="000000"/>
                </a:solidFill>
              </a:rPr>
              <a:t> </a:t>
            </a:r>
            <a:r>
              <a:rPr lang="el-GR" sz="1600" b="1" dirty="0">
                <a:solidFill>
                  <a:srgbClr val="000000"/>
                </a:solidFill>
              </a:rPr>
              <a:t>κατά</a:t>
            </a:r>
            <a:r>
              <a:rPr lang="en-US" sz="1600" b="1" dirty="0">
                <a:solidFill>
                  <a:srgbClr val="000000"/>
                </a:solidFill>
              </a:rPr>
              <a:t> </a:t>
            </a:r>
            <a:r>
              <a:rPr lang="el-GR" sz="1600" b="1" dirty="0">
                <a:solidFill>
                  <a:srgbClr val="000000"/>
                </a:solidFill>
              </a:rPr>
              <a:t>60</a:t>
            </a:r>
            <a:r>
              <a:rPr lang="el-GR" sz="1600" b="1" baseline="30000" dirty="0">
                <a:solidFill>
                  <a:srgbClr val="000000"/>
                </a:solidFill>
              </a:rPr>
              <a:t>ο</a:t>
            </a:r>
            <a:r>
              <a:rPr lang="en-US" sz="1600" b="1" dirty="0">
                <a:solidFill>
                  <a:srgbClr val="000000"/>
                </a:solidFill>
              </a:rPr>
              <a:t> </a:t>
            </a:r>
            <a:r>
              <a:rPr lang="el-GR" sz="1600" b="1" dirty="0">
                <a:solidFill>
                  <a:srgbClr val="000000"/>
                </a:solidFill>
              </a:rPr>
              <a:t>μοίρες</a:t>
            </a:r>
            <a:r>
              <a:rPr lang="en-US" sz="1600" b="1" dirty="0">
                <a:solidFill>
                  <a:srgbClr val="000000"/>
                </a:solidFill>
              </a:rPr>
              <a:t> </a:t>
            </a:r>
            <a:r>
              <a:rPr lang="el-GR" sz="1600" b="1" dirty="0">
                <a:solidFill>
                  <a:srgbClr val="000000"/>
                </a:solidFill>
              </a:rPr>
              <a:t>και</a:t>
            </a:r>
            <a:r>
              <a:rPr lang="en-US" sz="1600" b="1" dirty="0">
                <a:solidFill>
                  <a:srgbClr val="000000"/>
                </a:solidFill>
              </a:rPr>
              <a:t> </a:t>
            </a:r>
            <a:r>
              <a:rPr lang="el-GR" sz="1600" b="1" dirty="0">
                <a:solidFill>
                  <a:srgbClr val="000000"/>
                </a:solidFill>
              </a:rPr>
              <a:t>κινούμαστε</a:t>
            </a:r>
            <a:r>
              <a:rPr lang="en-US" sz="1600" b="1" dirty="0">
                <a:solidFill>
                  <a:srgbClr val="000000"/>
                </a:solidFill>
              </a:rPr>
              <a:t> j </a:t>
            </a:r>
            <a:r>
              <a:rPr lang="el-GR" sz="1600" b="1" dirty="0">
                <a:solidFill>
                  <a:srgbClr val="000000"/>
                </a:solidFill>
              </a:rPr>
              <a:t>κυψέλες. </a:t>
            </a:r>
            <a:endParaRPr lang="el-GR" sz="1600" b="1" dirty="0"/>
          </a:p>
        </p:txBody>
      </p:sp>
      <p:graphicFrame>
        <p:nvGraphicFramePr>
          <p:cNvPr id="4" name="Object 56"/>
          <p:cNvGraphicFramePr>
            <a:graphicFrameLocks noGrp="1" noChangeAspect="1"/>
          </p:cNvGraphicFramePr>
          <p:nvPr>
            <p:ph sz="half" idx="1"/>
          </p:nvPr>
        </p:nvGraphicFramePr>
        <p:xfrm>
          <a:off x="5291931" y="978077"/>
          <a:ext cx="1608138" cy="874712"/>
        </p:xfrm>
        <a:graphic>
          <a:graphicData uri="http://schemas.openxmlformats.org/presentationml/2006/ole">
            <mc:AlternateContent xmlns:mc="http://schemas.openxmlformats.org/markup-compatibility/2006">
              <mc:Choice xmlns:v="urn:schemas-microsoft-com:vml" Requires="v">
                <p:oleObj spid="_x0000_s1034" name="Equation" r:id="rId4" imgW="723600" imgH="393480" progId="Equation.DSMT4">
                  <p:embed/>
                </p:oleObj>
              </mc:Choice>
              <mc:Fallback>
                <p:oleObj name="Equation" r:id="rId4" imgW="723600" imgH="393480" progId="Equation.DSMT4">
                  <p:embed/>
                  <p:pic>
                    <p:nvPicPr>
                      <p:cNvPr id="0" name=""/>
                      <p:cNvPicPr>
                        <a:picLocks noChangeAspect="1" noChangeArrowheads="1"/>
                      </p:cNvPicPr>
                      <p:nvPr/>
                    </p:nvPicPr>
                    <p:blipFill>
                      <a:blip r:embed="rId5"/>
                      <a:srcRect/>
                      <a:stretch>
                        <a:fillRect/>
                      </a:stretch>
                    </p:blipFill>
                    <p:spPr bwMode="auto">
                      <a:xfrm>
                        <a:off x="5291931" y="978077"/>
                        <a:ext cx="160813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5184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344" y="324089"/>
            <a:ext cx="4687278" cy="3240000"/>
          </a:xfrm>
          <a:prstGeom prst="rect">
            <a:avLst/>
          </a:prstGeom>
          <a:ln w="25400">
            <a:solidFill>
              <a:schemeClr val="accent1"/>
            </a:solidFill>
          </a:ln>
        </p:spPr>
      </p:pic>
      <p:pic>
        <p:nvPicPr>
          <p:cNvPr id="4" name="Picture 3"/>
          <p:cNvPicPr>
            <a:picLocks noChangeAspect="1"/>
          </p:cNvPicPr>
          <p:nvPr/>
        </p:nvPicPr>
        <p:blipFill>
          <a:blip r:embed="rId3"/>
          <a:stretch>
            <a:fillRect/>
          </a:stretch>
        </p:blipFill>
        <p:spPr>
          <a:xfrm>
            <a:off x="3702068" y="3589155"/>
            <a:ext cx="3745945" cy="3204000"/>
          </a:xfrm>
          <a:prstGeom prst="rect">
            <a:avLst/>
          </a:prstGeom>
          <a:ln w="25400">
            <a:solidFill>
              <a:srgbClr val="7030A0"/>
            </a:solidFill>
          </a:ln>
        </p:spPr>
      </p:pic>
      <p:pic>
        <p:nvPicPr>
          <p:cNvPr id="5" name="Picture 4"/>
          <p:cNvPicPr>
            <a:picLocks noChangeAspect="1"/>
          </p:cNvPicPr>
          <p:nvPr/>
        </p:nvPicPr>
        <p:blipFill>
          <a:blip r:embed="rId4"/>
          <a:stretch>
            <a:fillRect/>
          </a:stretch>
        </p:blipFill>
        <p:spPr>
          <a:xfrm>
            <a:off x="7683683" y="324089"/>
            <a:ext cx="4057303" cy="3312000"/>
          </a:xfrm>
          <a:prstGeom prst="rect">
            <a:avLst/>
          </a:prstGeom>
          <a:ln w="25400">
            <a:solidFill>
              <a:srgbClr val="FF0000"/>
            </a:solidFill>
          </a:ln>
        </p:spPr>
      </p:pic>
    </p:spTree>
    <p:extLst>
      <p:ext uri="{BB962C8B-B14F-4D97-AF65-F5344CB8AC3E}">
        <p14:creationId xmlns:p14="http://schemas.microsoft.com/office/powerpoint/2010/main" val="1045139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14" y="672818"/>
            <a:ext cx="12191999" cy="79278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sz="1600" b="0" i="0" u="none" strike="noStrike" baseline="0" dirty="0">
                <a:latin typeface="Calibri" panose="020F0502020204030204" pitchFamily="34" charset="0"/>
              </a:rPr>
              <a:t>Αν η </a:t>
            </a:r>
            <a:r>
              <a:rPr lang="el-GR" sz="1600" b="1" i="0" u="none" strike="noStrike" baseline="0" dirty="0">
                <a:latin typeface="Calibri" panose="020F0502020204030204" pitchFamily="34" charset="0"/>
              </a:rPr>
              <a:t>ακτίνα της κυψέλης </a:t>
            </a:r>
            <a:r>
              <a:rPr lang="el-GR" sz="1600" b="0" i="0" u="none" strike="noStrike" baseline="0" dirty="0">
                <a:latin typeface="Calibri" panose="020F0502020204030204" pitchFamily="34" charset="0"/>
              </a:rPr>
              <a:t>είναι </a:t>
            </a:r>
            <a:r>
              <a:rPr lang="el-GR" sz="1600" b="1" i="0" u="none" strike="noStrike" baseline="0" dirty="0">
                <a:latin typeface="Calibri" panose="020F0502020204030204" pitchFamily="34" charset="0"/>
              </a:rPr>
              <a:t>R </a:t>
            </a:r>
            <a:r>
              <a:rPr lang="el-GR" sz="1600" b="0" i="0" u="none" strike="noStrike" baseline="0" dirty="0">
                <a:latin typeface="Calibri" panose="020F0502020204030204" pitchFamily="34" charset="0"/>
              </a:rPr>
              <a:t>και η </a:t>
            </a:r>
            <a:r>
              <a:rPr lang="el-GR" sz="1600" b="1" i="0" u="none" strike="noStrike" baseline="0" dirty="0">
                <a:latin typeface="Calibri" panose="020F0502020204030204" pitchFamily="34" charset="0"/>
              </a:rPr>
              <a:t>συστάδα αποτελείται από Ν</a:t>
            </a:r>
            <a:r>
              <a:rPr lang="en-US" sz="1600" b="1" i="0" u="none" strike="noStrike" baseline="0" dirty="0">
                <a:latin typeface="Calibri" panose="020F0502020204030204" pitchFamily="34" charset="0"/>
              </a:rPr>
              <a:t> = 7</a:t>
            </a:r>
            <a:r>
              <a:rPr lang="el-GR" sz="1600" b="1" i="0" u="none" strike="noStrike" baseline="0" dirty="0">
                <a:latin typeface="Calibri" panose="020F0502020204030204" pitchFamily="34" charset="0"/>
              </a:rPr>
              <a:t> κυψέλες</a:t>
            </a:r>
            <a:r>
              <a:rPr lang="el-GR" sz="1600" b="0" i="0" u="none" strike="noStrike" baseline="0" dirty="0">
                <a:latin typeface="Calibri" panose="020F0502020204030204" pitchFamily="34" charset="0"/>
              </a:rPr>
              <a:t>, τότε η </a:t>
            </a:r>
            <a:r>
              <a:rPr lang="el-GR" sz="1600" b="1" i="0" u="none" strike="noStrike" baseline="0" dirty="0">
                <a:latin typeface="Calibri" panose="020F0502020204030204" pitchFamily="34" charset="0"/>
              </a:rPr>
              <a:t>απόσταση επαναχρησιμοποίησης D </a:t>
            </a:r>
            <a:r>
              <a:rPr lang="el-GR" sz="1600" b="0" i="0" u="none" strike="noStrike" baseline="0" dirty="0">
                <a:latin typeface="Calibri" panose="020F0502020204030204" pitchFamily="34" charset="0"/>
              </a:rPr>
              <a:t>δίνεται από τον τύπο: </a:t>
            </a:r>
          </a:p>
        </p:txBody>
      </p:sp>
      <p:graphicFrame>
        <p:nvGraphicFramePr>
          <p:cNvPr id="4" name="Object 56"/>
          <p:cNvGraphicFramePr>
            <a:graphicFrameLocks noGrp="1" noChangeAspect="1"/>
          </p:cNvGraphicFramePr>
          <p:nvPr>
            <p:ph sz="half" idx="1"/>
          </p:nvPr>
        </p:nvGraphicFramePr>
        <p:xfrm>
          <a:off x="4720558" y="1808014"/>
          <a:ext cx="1608138" cy="874712"/>
        </p:xfrm>
        <a:graphic>
          <a:graphicData uri="http://schemas.openxmlformats.org/presentationml/2006/ole">
            <mc:AlternateContent xmlns:mc="http://schemas.openxmlformats.org/markup-compatibility/2006">
              <mc:Choice xmlns:v="urn:schemas-microsoft-com:vml" Requires="v">
                <p:oleObj spid="_x0000_s3090" name="Equation" r:id="rId3" imgW="723600" imgH="393480" progId="Equation.DSMT4">
                  <p:embed/>
                </p:oleObj>
              </mc:Choice>
              <mc:Fallback>
                <p:oleObj name="Equation" r:id="rId3" imgW="723600" imgH="393480" progId="Equation.DSMT4">
                  <p:embed/>
                  <p:pic>
                    <p:nvPicPr>
                      <p:cNvPr id="0" name=""/>
                      <p:cNvPicPr>
                        <a:picLocks noChangeAspect="1" noChangeArrowheads="1"/>
                      </p:cNvPicPr>
                      <p:nvPr/>
                    </p:nvPicPr>
                    <p:blipFill>
                      <a:blip r:embed="rId4"/>
                      <a:srcRect/>
                      <a:stretch>
                        <a:fillRect/>
                      </a:stretch>
                    </p:blipFill>
                    <p:spPr bwMode="auto">
                      <a:xfrm>
                        <a:off x="4720558" y="1808014"/>
                        <a:ext cx="160813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p:cNvPicPr>
            <a:picLocks noChangeAspect="1"/>
          </p:cNvPicPr>
          <p:nvPr/>
        </p:nvPicPr>
        <p:blipFill>
          <a:blip r:embed="rId5"/>
          <a:stretch>
            <a:fillRect/>
          </a:stretch>
        </p:blipFill>
        <p:spPr>
          <a:xfrm>
            <a:off x="1" y="2064602"/>
            <a:ext cx="4545800" cy="2880000"/>
          </a:xfrm>
          <a:prstGeom prst="rect">
            <a:avLst/>
          </a:prstGeom>
        </p:spPr>
      </p:pic>
      <p:graphicFrame>
        <p:nvGraphicFramePr>
          <p:cNvPr id="7" name="Object 56"/>
          <p:cNvGraphicFramePr>
            <a:graphicFrameLocks noChangeAspect="1"/>
          </p:cNvGraphicFramePr>
          <p:nvPr/>
        </p:nvGraphicFramePr>
        <p:xfrm>
          <a:off x="4720558" y="2853822"/>
          <a:ext cx="6795305" cy="684000"/>
        </p:xfrm>
        <a:graphic>
          <a:graphicData uri="http://schemas.openxmlformats.org/presentationml/2006/ole">
            <mc:AlternateContent xmlns:mc="http://schemas.openxmlformats.org/markup-compatibility/2006">
              <mc:Choice xmlns:v="urn:schemas-microsoft-com:vml" Requires="v">
                <p:oleObj spid="_x0000_s3091" name="Equation" r:id="rId6" imgW="3911400" imgH="393480" progId="Equation.DSMT4">
                  <p:embed/>
                </p:oleObj>
              </mc:Choice>
              <mc:Fallback>
                <p:oleObj name="Equation" r:id="rId6" imgW="3911400" imgH="393480" progId="Equation.DSMT4">
                  <p:embed/>
                  <p:pic>
                    <p:nvPicPr>
                      <p:cNvPr id="0" name=""/>
                      <p:cNvPicPr>
                        <a:picLocks noChangeAspect="1" noChangeArrowheads="1"/>
                      </p:cNvPicPr>
                      <p:nvPr/>
                    </p:nvPicPr>
                    <p:blipFill>
                      <a:blip r:embed="rId7"/>
                      <a:srcRect/>
                      <a:stretch>
                        <a:fillRect/>
                      </a:stretch>
                    </p:blipFill>
                    <p:spPr bwMode="auto">
                      <a:xfrm>
                        <a:off x="4720558" y="2853822"/>
                        <a:ext cx="6795305"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4720558" y="3708918"/>
            <a:ext cx="7471441" cy="2677656"/>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l-GR" sz="1600" b="1" i="0" u="none" strike="noStrike" baseline="0" dirty="0">
                <a:latin typeface="Calibri" panose="020F0502020204030204" pitchFamily="34" charset="0"/>
              </a:rPr>
              <a:t>Σε κάθε κυψέλη μιας συστάδας των 7 κυψελών </a:t>
            </a:r>
            <a:r>
              <a:rPr lang="el-GR" sz="1600" b="0" i="0" u="none" strike="noStrike" baseline="0" dirty="0">
                <a:latin typeface="Calibri" panose="020F0502020204030204" pitchFamily="34" charset="0"/>
              </a:rPr>
              <a:t>διατίθεται το </a:t>
            </a:r>
            <a:r>
              <a:rPr lang="el-GR" sz="1600" b="1" i="0" u="none" strike="noStrike" baseline="0" dirty="0">
                <a:latin typeface="Calibri" panose="020F0502020204030204" pitchFamily="34" charset="0"/>
              </a:rPr>
              <a:t>1/7 του συνολικού αριθμού των καναλιών επικοινωνίας</a:t>
            </a:r>
            <a:r>
              <a:rPr lang="el-GR" sz="1600" b="0" i="0" u="none" strike="noStrike" baseline="0" dirty="0">
                <a:latin typeface="Calibri" panose="020F0502020204030204" pitchFamily="34" charset="0"/>
              </a:rPr>
              <a:t>.</a:t>
            </a:r>
          </a:p>
          <a:p>
            <a:pPr marL="285750" indent="-285750" algn="just">
              <a:lnSpc>
                <a:spcPct val="150000"/>
              </a:lnSpc>
              <a:buFont typeface="Wingdings" panose="05000000000000000000" pitchFamily="2" charset="2"/>
              <a:buChar char="ü"/>
            </a:pPr>
            <a:endParaRPr lang="el-GR" sz="1600" b="0" i="0" u="none" strike="noStrike" baseline="0" dirty="0">
              <a:latin typeface="Calibri" panose="020F0502020204030204" pitchFamily="34" charset="0"/>
            </a:endParaRPr>
          </a:p>
          <a:p>
            <a:pPr marL="285750" indent="-285750" algn="just">
              <a:lnSpc>
                <a:spcPct val="150000"/>
              </a:lnSpc>
              <a:buFont typeface="Wingdings" panose="05000000000000000000" pitchFamily="2" charset="2"/>
              <a:buChar char="ü"/>
            </a:pPr>
            <a:r>
              <a:rPr lang="el-GR" sz="1600" b="0" i="0" u="none" strike="noStrike" baseline="0" dirty="0">
                <a:latin typeface="Calibri" panose="020F0502020204030204" pitchFamily="34" charset="0"/>
              </a:rPr>
              <a:t>Ένα </a:t>
            </a:r>
            <a:r>
              <a:rPr lang="el-GR" sz="1600" b="1" i="0" u="none" strike="noStrike" baseline="0" dirty="0">
                <a:latin typeface="Calibri" panose="020F0502020204030204" pitchFamily="34" charset="0"/>
              </a:rPr>
              <a:t>κανάλι </a:t>
            </a:r>
            <a:r>
              <a:rPr lang="el-GR" sz="1600" b="0" i="0" u="none" strike="noStrike" baseline="0" dirty="0">
                <a:latin typeface="Calibri" panose="020F0502020204030204" pitchFamily="34" charset="0"/>
              </a:rPr>
              <a:t>που έχει εκχωρηθεί σε μια από τις κυψέλες μιας συστάδας </a:t>
            </a:r>
            <a:r>
              <a:rPr lang="el-GR" sz="1600" b="1" i="0" u="none" strike="noStrike" baseline="0" dirty="0">
                <a:latin typeface="Calibri" panose="020F0502020204030204" pitchFamily="34" charset="0"/>
              </a:rPr>
              <a:t>δεν υπάρχει σε καμία άλλη κυψέλη </a:t>
            </a:r>
            <a:r>
              <a:rPr lang="el-GR" sz="1600" b="0" i="0" u="none" strike="noStrike" baseline="0" dirty="0">
                <a:latin typeface="Calibri" panose="020F0502020204030204" pitchFamily="34" charset="0"/>
              </a:rPr>
              <a:t>της συστάδας αυτής.</a:t>
            </a:r>
          </a:p>
          <a:p>
            <a:pPr marL="285750" indent="-285750" algn="just">
              <a:lnSpc>
                <a:spcPct val="150000"/>
              </a:lnSpc>
              <a:buFont typeface="Wingdings" panose="05000000000000000000" pitchFamily="2" charset="2"/>
              <a:buChar char="ü"/>
            </a:pPr>
            <a:endParaRPr lang="el-GR" sz="1600" dirty="0">
              <a:latin typeface="Calibri" panose="020F0502020204030204" pitchFamily="34" charset="0"/>
            </a:endParaRPr>
          </a:p>
          <a:p>
            <a:pPr marL="285750" indent="-285750" algn="just">
              <a:lnSpc>
                <a:spcPct val="150000"/>
              </a:lnSpc>
              <a:buFont typeface="Wingdings" panose="05000000000000000000" pitchFamily="2" charset="2"/>
              <a:buChar char="ü"/>
            </a:pPr>
            <a:r>
              <a:rPr lang="el-GR" sz="1600" b="1" i="0" u="none" strike="noStrike" baseline="0" dirty="0">
                <a:latin typeface="Calibri" panose="020F0502020204030204" pitchFamily="34" charset="0"/>
              </a:rPr>
              <a:t>Παράγοντας επαναχρησιμοποίησης συχνοτήτων (</a:t>
            </a:r>
            <a:r>
              <a:rPr lang="el-GR" sz="1600" b="1" i="0" u="none" strike="noStrike" baseline="0" dirty="0" err="1">
                <a:latin typeface="Calibri" panose="020F0502020204030204" pitchFamily="34" charset="0"/>
              </a:rPr>
              <a:t>frequency</a:t>
            </a:r>
            <a:r>
              <a:rPr lang="el-GR" sz="1600" b="1" i="0" u="none" strike="noStrike" baseline="0" dirty="0">
                <a:latin typeface="Calibri" panose="020F0502020204030204" pitchFamily="34" charset="0"/>
              </a:rPr>
              <a:t> </a:t>
            </a:r>
            <a:r>
              <a:rPr lang="el-GR" sz="1600" b="1" i="0" u="none" strike="noStrike" baseline="0" dirty="0" err="1">
                <a:latin typeface="Calibri" panose="020F0502020204030204" pitchFamily="34" charset="0"/>
              </a:rPr>
              <a:t>reuse</a:t>
            </a:r>
            <a:r>
              <a:rPr lang="el-GR" sz="1600" b="1" i="0" u="none" strike="noStrike" baseline="0" dirty="0">
                <a:latin typeface="Calibri" panose="020F0502020204030204" pitchFamily="34" charset="0"/>
              </a:rPr>
              <a:t> </a:t>
            </a:r>
            <a:r>
              <a:rPr lang="el-GR" sz="1600" b="1" i="0" u="none" strike="noStrike" baseline="0" dirty="0" err="1">
                <a:latin typeface="Calibri" panose="020F0502020204030204" pitchFamily="34" charset="0"/>
              </a:rPr>
              <a:t>factor</a:t>
            </a:r>
            <a:r>
              <a:rPr lang="el-GR" sz="1600" b="1" i="0" u="none" strike="noStrike" baseline="0" dirty="0">
                <a:latin typeface="Calibri" panose="020F0502020204030204" pitchFamily="34" charset="0"/>
              </a:rPr>
              <a:t>) 1/7. </a:t>
            </a:r>
            <a:endParaRPr lang="el-GR" sz="1600" b="0" i="0" u="none" strike="noStrike" baseline="0" dirty="0">
              <a:latin typeface="Calibri" panose="020F0502020204030204" pitchFamily="34" charset="0"/>
            </a:endParaRPr>
          </a:p>
        </p:txBody>
      </p:sp>
    </p:spTree>
    <p:extLst>
      <p:ext uri="{BB962C8B-B14F-4D97-AF65-F5344CB8AC3E}">
        <p14:creationId xmlns:p14="http://schemas.microsoft.com/office/powerpoint/2010/main" val="655508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4173"/>
            <a:ext cx="12192000" cy="212365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l-GR" sz="1600" i="0" u="none" strike="noStrike" baseline="0" dirty="0"/>
              <a:t>Για να περιοριστεί στο ελάχιστο η παρεμβολή μεταξύ τους (</a:t>
            </a:r>
            <a:r>
              <a:rPr lang="el-GR" sz="1600" i="0" u="none" strike="noStrike" baseline="0" dirty="0" err="1"/>
              <a:t>συγκαναλική</a:t>
            </a:r>
            <a:r>
              <a:rPr lang="el-GR" sz="1600" i="0" u="none" strike="noStrike" baseline="0" dirty="0"/>
              <a:t> παρεμβολή – </a:t>
            </a:r>
            <a:r>
              <a:rPr lang="el-GR" sz="1600" i="0" u="none" strike="noStrike" baseline="0" dirty="0" err="1"/>
              <a:t>co-channel</a:t>
            </a:r>
            <a:r>
              <a:rPr lang="el-GR" sz="1600" i="0" u="none" strike="noStrike" baseline="0" dirty="0"/>
              <a:t> </a:t>
            </a:r>
            <a:r>
              <a:rPr lang="el-GR" sz="1600" i="0" u="none" strike="noStrike" baseline="0" dirty="0" err="1"/>
              <a:t>interference</a:t>
            </a:r>
            <a:r>
              <a:rPr lang="el-GR" sz="1600" i="0" u="none" strike="noStrike" baseline="0" dirty="0"/>
              <a:t>), </a:t>
            </a:r>
            <a:r>
              <a:rPr lang="el-GR" sz="1600" b="1" i="0" u="none" strike="noStrike" baseline="0" dirty="0"/>
              <a:t>οι κυψέλες οργανώνονται σε ομάδες (</a:t>
            </a:r>
            <a:r>
              <a:rPr lang="el-GR" sz="1600" b="1" i="0" u="none" strike="noStrike" baseline="0" dirty="0" err="1"/>
              <a:t>clusters</a:t>
            </a:r>
            <a:r>
              <a:rPr lang="el-GR" sz="1600" b="1" i="0" u="none" strike="noStrike" baseline="0" dirty="0"/>
              <a:t>) ή δομές (</a:t>
            </a:r>
            <a:r>
              <a:rPr lang="el-GR" sz="1600" b="1" i="0" u="none" strike="noStrike" baseline="0" dirty="0" err="1"/>
              <a:t>patterns</a:t>
            </a:r>
            <a:r>
              <a:rPr lang="el-GR" sz="1600" b="1" i="0" u="none" strike="noStrike" baseline="0" dirty="0"/>
              <a:t>)</a:t>
            </a:r>
            <a:r>
              <a:rPr lang="el-GR" sz="1600" i="0" u="none" strike="noStrike" baseline="0" dirty="0"/>
              <a:t> των 4, 7, 12, 21 ή περισσοτέρων κυψελών, εντός των οποίων γίνεται εκμετάλλευση όλων των διαθέσιμων καναλιών επικοινωνίας. </a:t>
            </a:r>
            <a:endParaRPr lang="en-US" sz="1600" i="0" u="none" strike="noStrike" baseline="0" dirty="0"/>
          </a:p>
          <a:p>
            <a:pPr marL="285750" indent="-285750" algn="just">
              <a:lnSpc>
                <a:spcPct val="150000"/>
              </a:lnSpc>
              <a:buFont typeface="Wingdings" panose="05000000000000000000" pitchFamily="2" charset="2"/>
              <a:buChar char="q"/>
            </a:pPr>
            <a:endParaRPr lang="en-US" sz="800" i="0" u="none" strike="noStrike" baseline="0" dirty="0"/>
          </a:p>
          <a:p>
            <a:pPr marL="285750" indent="-285750" algn="just">
              <a:lnSpc>
                <a:spcPct val="150000"/>
              </a:lnSpc>
              <a:buFont typeface="Wingdings" panose="05000000000000000000" pitchFamily="2" charset="2"/>
              <a:buChar char="q"/>
            </a:pPr>
            <a:r>
              <a:rPr lang="el-GR" sz="1600" dirty="0">
                <a:latin typeface="Calibri" panose="020F0502020204030204" pitchFamily="34" charset="0"/>
              </a:rPr>
              <a:t>Η </a:t>
            </a:r>
            <a:r>
              <a:rPr lang="el-GR" sz="1600" b="1" dirty="0">
                <a:latin typeface="Calibri" panose="020F0502020204030204" pitchFamily="34" charset="0"/>
              </a:rPr>
              <a:t>απόσταση επαναχρησιμοποίησης D </a:t>
            </a:r>
            <a:r>
              <a:rPr lang="el-GR" sz="1600" dirty="0">
                <a:latin typeface="Calibri" panose="020F0502020204030204" pitchFamily="34" charset="0"/>
              </a:rPr>
              <a:t>καθορίζει τη </a:t>
            </a:r>
            <a:r>
              <a:rPr lang="el-GR" sz="1600" b="1" dirty="0">
                <a:latin typeface="Calibri" panose="020F0502020204030204" pitchFamily="34" charset="0"/>
              </a:rPr>
              <a:t>μικρότερη απόσταση μεταξύ δυο γειτονικών συστάδων </a:t>
            </a:r>
            <a:r>
              <a:rPr lang="el-GR" sz="1600" dirty="0">
                <a:latin typeface="Calibri" panose="020F0502020204030204" pitchFamily="34" charset="0"/>
              </a:rPr>
              <a:t>στις οποίες μπορούν να χρησιμοποιηθούν οι </a:t>
            </a:r>
            <a:r>
              <a:rPr lang="el-GR" sz="1600" b="1" dirty="0">
                <a:latin typeface="Calibri" panose="020F0502020204030204" pitchFamily="34" charset="0"/>
              </a:rPr>
              <a:t>ίδιες συχνότητες ελαχιστοποιώντας τον κίνδυνο παρεμβολής</a:t>
            </a:r>
            <a:r>
              <a:rPr lang="el-GR" sz="1600" dirty="0">
                <a:latin typeface="Calibri" panose="020F0502020204030204" pitchFamily="34" charset="0"/>
              </a:rPr>
              <a:t>.</a:t>
            </a:r>
            <a:endParaRPr lang="el-GR" sz="1600" i="0" u="none" strike="noStrike" baseline="0" dirty="0"/>
          </a:p>
        </p:txBody>
      </p:sp>
      <p:pic>
        <p:nvPicPr>
          <p:cNvPr id="5" name="Picture 4"/>
          <p:cNvPicPr>
            <a:picLocks noChangeAspect="1"/>
          </p:cNvPicPr>
          <p:nvPr/>
        </p:nvPicPr>
        <p:blipFill>
          <a:blip r:embed="rId2"/>
          <a:stretch>
            <a:fillRect/>
          </a:stretch>
        </p:blipFill>
        <p:spPr>
          <a:xfrm>
            <a:off x="5818844" y="2624576"/>
            <a:ext cx="6259764" cy="3744000"/>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55" y="2825302"/>
            <a:ext cx="4790888" cy="38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797435" y="2523643"/>
            <a:ext cx="4202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i="1" u="sng" dirty="0">
                <a:solidFill>
                  <a:srgbClr val="FF0000"/>
                </a:solidFill>
                <a:effectLst>
                  <a:outerShdw blurRad="38100" dist="38100" dir="2700000" algn="tl">
                    <a:srgbClr val="000000">
                      <a:alpha val="43137"/>
                    </a:srgbClr>
                  </a:outerShdw>
                </a:effectLst>
                <a:latin typeface="+mn-lt"/>
              </a:rPr>
              <a:t>Outdoor </a:t>
            </a:r>
            <a:r>
              <a:rPr lang="el-GR" b="1" i="1" u="sng" dirty="0">
                <a:solidFill>
                  <a:srgbClr val="FF0000"/>
                </a:solidFill>
                <a:effectLst>
                  <a:outerShdw blurRad="38100" dist="38100" dir="2700000" algn="tl">
                    <a:srgbClr val="000000">
                      <a:alpha val="43137"/>
                    </a:srgbClr>
                  </a:outerShdw>
                </a:effectLst>
                <a:latin typeface="+mn-lt"/>
              </a:rPr>
              <a:t>Κυτταρική Κάλυψη – παρεμβολή</a:t>
            </a:r>
          </a:p>
        </p:txBody>
      </p:sp>
    </p:spTree>
    <p:extLst>
      <p:ext uri="{BB962C8B-B14F-4D97-AF65-F5344CB8AC3E}">
        <p14:creationId xmlns:p14="http://schemas.microsoft.com/office/powerpoint/2010/main" val="234981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 y="0"/>
            <a:ext cx="6506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b="1" i="1" u="sng" dirty="0">
                <a:solidFill>
                  <a:srgbClr val="FF0000"/>
                </a:solidFill>
                <a:effectLst>
                  <a:outerShdw blurRad="38100" dist="38100" dir="2700000" algn="tl">
                    <a:srgbClr val="000000">
                      <a:alpha val="43137"/>
                    </a:srgbClr>
                  </a:outerShdw>
                </a:effectLst>
                <a:latin typeface="+mn-lt"/>
              </a:rPr>
              <a:t>Ανεπιθύμητη Παρεμβολή</a:t>
            </a:r>
            <a:r>
              <a:rPr lang="en-US" b="1" i="1" u="sng" dirty="0">
                <a:solidFill>
                  <a:srgbClr val="FF0000"/>
                </a:solidFill>
                <a:effectLst>
                  <a:outerShdw blurRad="38100" dist="38100" dir="2700000" algn="tl">
                    <a:srgbClr val="000000">
                      <a:alpha val="43137"/>
                    </a:srgbClr>
                  </a:outerShdw>
                </a:effectLst>
                <a:latin typeface="+mn-lt"/>
              </a:rPr>
              <a:t> Outdoor to Indoor </a:t>
            </a:r>
            <a:r>
              <a:rPr lang="el-GR" b="1" i="1" u="sng" dirty="0">
                <a:solidFill>
                  <a:srgbClr val="FF0000"/>
                </a:solidFill>
                <a:effectLst>
                  <a:outerShdw blurRad="38100" dist="38100" dir="2700000" algn="tl">
                    <a:srgbClr val="000000">
                      <a:alpha val="43137"/>
                    </a:srgbClr>
                  </a:outerShdw>
                </a:effectLst>
                <a:latin typeface="+mn-lt"/>
              </a:rPr>
              <a:t>Κυτταρική Κάλυψη </a:t>
            </a: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98" y="369332"/>
            <a:ext cx="5065622" cy="39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862" y="2457890"/>
            <a:ext cx="5356386"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5756120" y="1886973"/>
            <a:ext cx="6244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b="1" i="1" u="sng" dirty="0">
                <a:solidFill>
                  <a:srgbClr val="FF0000"/>
                </a:solidFill>
                <a:effectLst>
                  <a:outerShdw blurRad="38100" dist="38100" dir="2700000" algn="tl">
                    <a:srgbClr val="000000">
                      <a:alpha val="43137"/>
                    </a:srgbClr>
                  </a:outerShdw>
                </a:effectLst>
                <a:latin typeface="+mn-lt"/>
              </a:rPr>
              <a:t>Σχεδιαστική περίπτωση εσωτερικής ράδιο-κάλυψης με επιλογή </a:t>
            </a:r>
            <a:r>
              <a:rPr lang="en-US" b="1" i="1" u="sng" dirty="0">
                <a:solidFill>
                  <a:srgbClr val="FF0000"/>
                </a:solidFill>
                <a:effectLst>
                  <a:outerShdw blurRad="38100" dist="38100" dir="2700000" algn="tl">
                    <a:srgbClr val="000000">
                      <a:alpha val="43137"/>
                    </a:srgbClr>
                  </a:outerShdw>
                </a:effectLst>
                <a:latin typeface="+mn-lt"/>
              </a:rPr>
              <a:t>macro cell</a:t>
            </a:r>
            <a:endParaRPr lang="el-GR" b="1" i="1" u="sng"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16000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2026"/>
            <a:ext cx="12191999" cy="4603824"/>
          </a:xfrm>
          <a:prstGeom prst="rect">
            <a:avLst/>
          </a:prstGeom>
        </p:spPr>
        <p:txBody>
          <a:bodyPr wrap="square">
            <a:spAutoFit/>
          </a:bodyPr>
          <a:lstStyle/>
          <a:p>
            <a:pPr lvl="0" algn="ctr">
              <a:lnSpc>
                <a:spcPct val="200000"/>
              </a:lnSpc>
              <a:spcBef>
                <a:spcPts val="505"/>
              </a:spcBef>
              <a:spcAft>
                <a:spcPts val="0"/>
              </a:spcAft>
              <a:tabLst>
                <a:tab pos="748030" algn="l"/>
              </a:tabLst>
            </a:pPr>
            <a:r>
              <a:rPr lang="el-GR" sz="2000" b="1" dirty="0">
                <a:solidFill>
                  <a:srgbClr val="FF0000"/>
                </a:solidFill>
                <a:ea typeface="Arial" panose="020B0604020202020204" pitchFamily="34" charset="0"/>
              </a:rPr>
              <a:t>ΒΑΣΙΚΕΣ ΕΝΝΟΙΕΣ</a:t>
            </a:r>
            <a:endParaRPr lang="en-US" sz="2000" b="1" dirty="0">
              <a:solidFill>
                <a:srgbClr val="FF0000"/>
              </a:solidFill>
              <a:ea typeface="Arial" panose="020B0604020202020204" pitchFamily="34" charset="0"/>
            </a:endParaRPr>
          </a:p>
          <a:p>
            <a:pPr marL="342900" lvl="0" indent="-342900" algn="just">
              <a:lnSpc>
                <a:spcPct val="200000"/>
              </a:lnSpc>
              <a:spcBef>
                <a:spcPts val="505"/>
              </a:spcBef>
              <a:spcAft>
                <a:spcPts val="0"/>
              </a:spcAft>
              <a:buFont typeface="Arial" panose="020B0604020202020204" pitchFamily="34" charset="0"/>
              <a:buChar char="✓"/>
              <a:tabLst>
                <a:tab pos="748030" algn="l"/>
              </a:tabLst>
            </a:pPr>
            <a:r>
              <a:rPr lang="en-US" sz="1600" b="1" dirty="0">
                <a:ea typeface="Arial" panose="020B0604020202020204" pitchFamily="34" charset="0"/>
              </a:rPr>
              <a:t>Η </a:t>
            </a:r>
            <a:r>
              <a:rPr lang="en-US" sz="1600" b="1" dirty="0" err="1">
                <a:ea typeface="Arial" panose="020B0604020202020204" pitchFamily="34" charset="0"/>
              </a:rPr>
              <a:t>έννοι</a:t>
            </a:r>
            <a:r>
              <a:rPr lang="en-US" sz="1600" b="1" dirty="0">
                <a:ea typeface="Arial" panose="020B0604020202020204" pitchFamily="34" charset="0"/>
              </a:rPr>
              <a:t>α της</a:t>
            </a:r>
            <a:r>
              <a:rPr lang="en-US" sz="1600" b="1" spc="-10" dirty="0">
                <a:ea typeface="Arial" panose="020B0604020202020204" pitchFamily="34" charset="0"/>
              </a:rPr>
              <a:t> </a:t>
            </a:r>
            <a:r>
              <a:rPr lang="en-US" sz="1600" b="1" dirty="0">
                <a:ea typeface="Arial" panose="020B0604020202020204" pitchFamily="34" charset="0"/>
              </a:rPr>
              <a:t>κυψέλης.</a:t>
            </a:r>
            <a:endParaRPr lang="el-GR" sz="1600" b="1" dirty="0">
              <a:ea typeface="Arial" panose="020B0604020202020204" pitchFamily="34" charset="0"/>
            </a:endParaRPr>
          </a:p>
          <a:p>
            <a:pPr marL="342900" lvl="0" indent="-342900" algn="just">
              <a:lnSpc>
                <a:spcPct val="200000"/>
              </a:lnSpc>
              <a:spcBef>
                <a:spcPts val="510"/>
              </a:spcBef>
              <a:spcAft>
                <a:spcPts val="0"/>
              </a:spcAft>
              <a:buFont typeface="Arial" panose="020B0604020202020204" pitchFamily="34" charset="0"/>
              <a:buChar char="✓"/>
              <a:tabLst>
                <a:tab pos="748030" algn="l"/>
              </a:tabLst>
            </a:pPr>
            <a:r>
              <a:rPr lang="en-US" sz="1600" b="1" dirty="0">
                <a:ea typeface="Arial" panose="020B0604020202020204" pitchFamily="34" charset="0"/>
              </a:rPr>
              <a:t>Επανα</a:t>
            </a:r>
            <a:r>
              <a:rPr lang="en-US" sz="1600" b="1" dirty="0" err="1">
                <a:ea typeface="Arial" panose="020B0604020202020204" pitchFamily="34" charset="0"/>
              </a:rPr>
              <a:t>χρησιµο</a:t>
            </a:r>
            <a:r>
              <a:rPr lang="en-US" sz="1600" b="1" dirty="0">
                <a:ea typeface="Arial" panose="020B0604020202020204" pitchFamily="34" charset="0"/>
              </a:rPr>
              <a:t>ποίηση</a:t>
            </a:r>
            <a:r>
              <a:rPr lang="en-US" sz="1600" b="1" spc="-5" dirty="0">
                <a:ea typeface="Arial" panose="020B0604020202020204" pitchFamily="34" charset="0"/>
              </a:rPr>
              <a:t> </a:t>
            </a:r>
            <a:r>
              <a:rPr lang="en-US" sz="1600" b="1" dirty="0">
                <a:ea typeface="Arial" panose="020B0604020202020204" pitchFamily="34" charset="0"/>
              </a:rPr>
              <a:t>συχνοτήτων.</a:t>
            </a:r>
            <a:endParaRPr lang="el-GR" sz="1600" b="1" dirty="0">
              <a:ea typeface="Arial" panose="020B0604020202020204" pitchFamily="34" charset="0"/>
            </a:endParaRPr>
          </a:p>
          <a:p>
            <a:pPr marL="342900" lvl="0" indent="-342900" algn="just">
              <a:lnSpc>
                <a:spcPct val="200000"/>
              </a:lnSpc>
              <a:spcBef>
                <a:spcPts val="510"/>
              </a:spcBef>
              <a:spcAft>
                <a:spcPts val="0"/>
              </a:spcAft>
              <a:buFont typeface="Arial" panose="020B0604020202020204" pitchFamily="34" charset="0"/>
              <a:buChar char="✓"/>
              <a:tabLst>
                <a:tab pos="748030" algn="l"/>
              </a:tabLst>
            </a:pPr>
            <a:r>
              <a:rPr lang="en-US" sz="1600" b="1" dirty="0">
                <a:ea typeface="Arial" panose="020B0604020202020204" pitchFamily="34" charset="0"/>
              </a:rPr>
              <a:t>Απ</a:t>
            </a:r>
            <a:r>
              <a:rPr lang="en-US" sz="1600" b="1" dirty="0" err="1">
                <a:ea typeface="Arial" panose="020B0604020202020204" pitchFamily="34" charset="0"/>
              </a:rPr>
              <a:t>όστ</a:t>
            </a:r>
            <a:r>
              <a:rPr lang="en-US" sz="1600" b="1" dirty="0">
                <a:ea typeface="Arial" panose="020B0604020202020204" pitchFamily="34" charset="0"/>
              </a:rPr>
              <a:t>αση</a:t>
            </a:r>
            <a:r>
              <a:rPr lang="en-US" sz="1600" b="1" spc="5" dirty="0">
                <a:ea typeface="Arial" panose="020B0604020202020204" pitchFamily="34" charset="0"/>
              </a:rPr>
              <a:t> </a:t>
            </a:r>
            <a:r>
              <a:rPr lang="en-US" sz="1600" b="1" dirty="0">
                <a:ea typeface="Arial" panose="020B0604020202020204" pitchFamily="34" charset="0"/>
              </a:rPr>
              <a:t>επαναχρησιµοποίησης.</a:t>
            </a:r>
            <a:endParaRPr lang="el-GR" sz="1600" b="1" dirty="0">
              <a:ea typeface="Arial" panose="020B0604020202020204" pitchFamily="34" charset="0"/>
            </a:endParaRPr>
          </a:p>
          <a:p>
            <a:pPr marL="342900" lvl="0" indent="-342900" algn="just">
              <a:lnSpc>
                <a:spcPct val="200000"/>
              </a:lnSpc>
              <a:spcBef>
                <a:spcPts val="505"/>
              </a:spcBef>
              <a:spcAft>
                <a:spcPts val="0"/>
              </a:spcAft>
              <a:buFont typeface="Arial" panose="020B0604020202020204" pitchFamily="34" charset="0"/>
              <a:buChar char="✓"/>
              <a:tabLst>
                <a:tab pos="748030" algn="l"/>
              </a:tabLst>
            </a:pPr>
            <a:r>
              <a:rPr lang="el-GR" sz="1600" b="1" dirty="0">
                <a:ea typeface="Arial" panose="020B0604020202020204" pitchFamily="34" charset="0"/>
              </a:rPr>
              <a:t>Δ</a:t>
            </a:r>
            <a:r>
              <a:rPr lang="en-US" sz="1600" b="1" dirty="0" err="1">
                <a:ea typeface="Arial" panose="020B0604020202020204" pitchFamily="34" charset="0"/>
              </a:rPr>
              <a:t>ιάσ</a:t>
            </a:r>
            <a:r>
              <a:rPr lang="en-US" sz="1600" b="1" dirty="0">
                <a:ea typeface="Arial" panose="020B0604020202020204" pitchFamily="34" charset="0"/>
              </a:rPr>
              <a:t>παση</a:t>
            </a:r>
            <a:r>
              <a:rPr lang="en-US" sz="1600" b="1" spc="10" dirty="0">
                <a:ea typeface="Arial" panose="020B0604020202020204" pitchFamily="34" charset="0"/>
              </a:rPr>
              <a:t> </a:t>
            </a:r>
            <a:r>
              <a:rPr lang="en-US" sz="1600" b="1" dirty="0">
                <a:ea typeface="Arial" panose="020B0604020202020204" pitchFamily="34" charset="0"/>
              </a:rPr>
              <a:t>κυψέλης.</a:t>
            </a:r>
            <a:endParaRPr lang="el-GR" sz="1600" b="1" dirty="0">
              <a:ea typeface="Arial" panose="020B0604020202020204" pitchFamily="34" charset="0"/>
            </a:endParaRPr>
          </a:p>
          <a:p>
            <a:pPr marL="342900" lvl="0" indent="-342900" algn="just">
              <a:lnSpc>
                <a:spcPct val="200000"/>
              </a:lnSpc>
              <a:spcBef>
                <a:spcPts val="505"/>
              </a:spcBef>
              <a:spcAft>
                <a:spcPts val="0"/>
              </a:spcAft>
              <a:buFont typeface="Arial" panose="020B0604020202020204" pitchFamily="34" charset="0"/>
              <a:buChar char="✓"/>
              <a:tabLst>
                <a:tab pos="748030" algn="l"/>
              </a:tabLst>
            </a:pPr>
            <a:r>
              <a:rPr lang="en-US" sz="1600" b="1" dirty="0" err="1">
                <a:ea typeface="Arial" panose="020B0604020202020204" pitchFamily="34" charset="0"/>
              </a:rPr>
              <a:t>Μετ</a:t>
            </a:r>
            <a:r>
              <a:rPr lang="en-US" sz="1600" b="1" dirty="0">
                <a:ea typeface="Arial" panose="020B0604020202020204" pitchFamily="34" charset="0"/>
              </a:rPr>
              <a:t>αποµπή –</a:t>
            </a:r>
            <a:r>
              <a:rPr lang="en-US" sz="1600" b="1" spc="-5" dirty="0">
                <a:ea typeface="Arial" panose="020B0604020202020204" pitchFamily="34" charset="0"/>
              </a:rPr>
              <a:t> </a:t>
            </a:r>
            <a:r>
              <a:rPr lang="en-US" sz="1600" b="1" dirty="0">
                <a:ea typeface="Arial" panose="020B0604020202020204" pitchFamily="34" charset="0"/>
              </a:rPr>
              <a:t>περιαγωγή.</a:t>
            </a:r>
            <a:endParaRPr lang="el-GR" sz="1600" b="1" dirty="0">
              <a:ea typeface="Arial" panose="020B0604020202020204" pitchFamily="34" charset="0"/>
            </a:endParaRPr>
          </a:p>
          <a:p>
            <a:pPr marL="342900" marR="1553845" lvl="0" indent="-342900" algn="just">
              <a:lnSpc>
                <a:spcPct val="200000"/>
              </a:lnSpc>
              <a:spcBef>
                <a:spcPts val="510"/>
              </a:spcBef>
              <a:spcAft>
                <a:spcPts val="0"/>
              </a:spcAft>
              <a:buFont typeface="Arial" panose="020B0604020202020204" pitchFamily="34" charset="0"/>
              <a:buChar char="✓"/>
              <a:tabLst>
                <a:tab pos="748030" algn="l"/>
              </a:tabLst>
            </a:pPr>
            <a:r>
              <a:rPr lang="el-GR" sz="1600" b="1" dirty="0">
                <a:ea typeface="Arial" panose="020B0604020202020204" pitchFamily="34" charset="0"/>
              </a:rPr>
              <a:t>Προϋποθέσεις </a:t>
            </a:r>
            <a:r>
              <a:rPr lang="el-GR" sz="1600" b="1" dirty="0" err="1">
                <a:ea typeface="Arial" panose="020B0604020202020204" pitchFamily="34" charset="0"/>
              </a:rPr>
              <a:t>επιτυχηµένης</a:t>
            </a:r>
            <a:r>
              <a:rPr lang="el-GR" sz="1600" b="1" dirty="0">
                <a:ea typeface="Arial" panose="020B0604020202020204" pitchFamily="34" charset="0"/>
              </a:rPr>
              <a:t> λειτουργίας</a:t>
            </a:r>
            <a:r>
              <a:rPr lang="el-GR" sz="1600" b="1" spc="-160" dirty="0">
                <a:ea typeface="Arial" panose="020B0604020202020204" pitchFamily="34" charset="0"/>
              </a:rPr>
              <a:t> </a:t>
            </a:r>
            <a:r>
              <a:rPr lang="el-GR" sz="1600" b="1" dirty="0">
                <a:ea typeface="Arial" panose="020B0604020202020204" pitchFamily="34" charset="0"/>
              </a:rPr>
              <a:t>κυψελοειδούς </a:t>
            </a:r>
            <a:r>
              <a:rPr lang="el-GR" sz="1600" b="1" dirty="0" err="1">
                <a:ea typeface="Arial" panose="020B0604020202020204" pitchFamily="34" charset="0"/>
              </a:rPr>
              <a:t>συστήµατος</a:t>
            </a:r>
            <a:r>
              <a:rPr lang="el-GR" sz="1600" b="1" dirty="0">
                <a:ea typeface="Arial" panose="020B0604020202020204" pitchFamily="34" charset="0"/>
              </a:rPr>
              <a:t> κινητής τηλεφωνίας.</a:t>
            </a:r>
          </a:p>
          <a:p>
            <a:pPr marL="342900" lvl="0" indent="-342900" algn="just">
              <a:lnSpc>
                <a:spcPct val="200000"/>
              </a:lnSpc>
              <a:spcBef>
                <a:spcPts val="505"/>
              </a:spcBef>
              <a:spcAft>
                <a:spcPts val="0"/>
              </a:spcAft>
              <a:buFont typeface="Arial" panose="020B0604020202020204" pitchFamily="34" charset="0"/>
              <a:buChar char="✓"/>
              <a:tabLst>
                <a:tab pos="748030" algn="l"/>
              </a:tabLst>
            </a:pPr>
            <a:r>
              <a:rPr lang="en-US" sz="1600" b="1" dirty="0">
                <a:ea typeface="Arial" panose="020B0604020202020204" pitchFamily="34" charset="0"/>
              </a:rPr>
              <a:t>H</a:t>
            </a:r>
            <a:r>
              <a:rPr lang="el-GR" sz="1600" b="1" dirty="0">
                <a:ea typeface="Arial" panose="020B0604020202020204" pitchFamily="34" charset="0"/>
              </a:rPr>
              <a:t> </a:t>
            </a:r>
            <a:r>
              <a:rPr lang="el-GR" sz="1600" b="1" dirty="0" err="1">
                <a:ea typeface="Arial" panose="020B0604020202020204" pitchFamily="34" charset="0"/>
              </a:rPr>
              <a:t>παγκοσµιοποίηση</a:t>
            </a:r>
            <a:r>
              <a:rPr lang="el-GR" sz="1600" b="1" dirty="0">
                <a:ea typeface="Arial" panose="020B0604020202020204" pitchFamily="34" charset="0"/>
              </a:rPr>
              <a:t> στις κινητές</a:t>
            </a:r>
            <a:r>
              <a:rPr lang="el-GR" sz="1600" b="1" spc="-25" dirty="0">
                <a:ea typeface="Arial" panose="020B0604020202020204" pitchFamily="34" charset="0"/>
              </a:rPr>
              <a:t> </a:t>
            </a:r>
            <a:r>
              <a:rPr lang="el-GR" sz="1600" b="1" dirty="0">
                <a:ea typeface="Arial" panose="020B0604020202020204" pitchFamily="34" charset="0"/>
              </a:rPr>
              <a:t>επικοινωνίες.</a:t>
            </a:r>
            <a:endParaRPr lang="el-GR" sz="1600" b="1" dirty="0">
              <a:effectLst/>
              <a:ea typeface="Arial" panose="020B0604020202020204" pitchFamily="34" charset="0"/>
            </a:endParaRPr>
          </a:p>
        </p:txBody>
      </p:sp>
    </p:spTree>
    <p:extLst>
      <p:ext uri="{BB962C8B-B14F-4D97-AF65-F5344CB8AC3E}">
        <p14:creationId xmlns:p14="http://schemas.microsoft.com/office/powerpoint/2010/main" val="159318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p:cNvSpPr>
          <p:nvPr>
            <p:ph type="title"/>
          </p:nvPr>
        </p:nvSpPr>
        <p:spPr>
          <a:xfrm>
            <a:off x="1847851" y="0"/>
            <a:ext cx="8234363" cy="738188"/>
          </a:xfrm>
        </p:spPr>
        <p:txBody>
          <a:bodyPr/>
          <a:lstStyle/>
          <a:p>
            <a:r>
              <a:rPr lang="el-GR" sz="3600" b="1">
                <a:latin typeface="Arial" panose="020B0604020202020204" pitchFamily="34" charset="0"/>
              </a:rPr>
              <a:t>Επαναχρησιμοποίηση </a:t>
            </a:r>
            <a:r>
              <a:rPr lang="en-US" sz="3600" b="1">
                <a:latin typeface="Arial" panose="020B0604020202020204" pitchFamily="34" charset="0"/>
              </a:rPr>
              <a:t>Cluster</a:t>
            </a:r>
            <a:endParaRPr lang="en-GB" sz="3600" b="1"/>
          </a:p>
        </p:txBody>
      </p:sp>
      <p:sp>
        <p:nvSpPr>
          <p:cNvPr id="4100" name="Text Box 3"/>
          <p:cNvSpPr txBox="1">
            <a:spLocks noChangeArrowheads="1"/>
          </p:cNvSpPr>
          <p:nvPr/>
        </p:nvSpPr>
        <p:spPr bwMode="auto">
          <a:xfrm>
            <a:off x="1774826" y="723901"/>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t>ΘΕΩΡΗΤΙΚΟΣ ΥΠΟΛΟΓΙΣΜΟΣ ΠΑΡΕΜΒΟΛΗΣ</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1046164"/>
            <a:ext cx="6618288"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2"/>
          <p:cNvSpPr txBox="1">
            <a:spLocks noChangeArrowheads="1"/>
          </p:cNvSpPr>
          <p:nvPr/>
        </p:nvSpPr>
        <p:spPr bwMode="auto">
          <a:xfrm>
            <a:off x="7942730" y="1504950"/>
            <a:ext cx="4249270" cy="15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sz="1600" dirty="0"/>
              <a:t>Οι αριθμοί </a:t>
            </a:r>
            <a:r>
              <a:rPr lang="en-US" sz="1600" dirty="0"/>
              <a:t>j</a:t>
            </a:r>
            <a:r>
              <a:rPr lang="el-GR" sz="1600" dirty="0"/>
              <a:t> και </a:t>
            </a:r>
            <a:r>
              <a:rPr lang="en-US" sz="1600" dirty="0" err="1"/>
              <a:t>i</a:t>
            </a:r>
            <a:r>
              <a:rPr lang="el-GR" sz="1600" dirty="0"/>
              <a:t> είναι ακέραιοι. Αποδεικνύεται ότι ο αριθμός των κυττάρων Ν τα οποία συγκροτούν το </a:t>
            </a:r>
            <a:r>
              <a:rPr lang="en-US" sz="1600" dirty="0"/>
              <a:t>cluster</a:t>
            </a:r>
            <a:r>
              <a:rPr lang="el-GR" sz="1600" dirty="0"/>
              <a:t> ισούται με την ακόλουθη σχέση:</a:t>
            </a:r>
          </a:p>
        </p:txBody>
      </p:sp>
      <p:sp>
        <p:nvSpPr>
          <p:cNvPr id="4103" name="Rectangle 14"/>
          <p:cNvSpPr>
            <a:spLocks noChangeArrowheads="1"/>
          </p:cNvSpPr>
          <p:nvPr/>
        </p:nvSpPr>
        <p:spPr bwMode="auto">
          <a:xfrm>
            <a:off x="1524001" y="3130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4098" name="Object 13"/>
          <p:cNvGraphicFramePr>
            <a:graphicFrameLocks noChangeAspect="1"/>
          </p:cNvGraphicFramePr>
          <p:nvPr/>
        </p:nvGraphicFramePr>
        <p:xfrm>
          <a:off x="9348788" y="3422650"/>
          <a:ext cx="1727200" cy="398463"/>
        </p:xfrm>
        <a:graphic>
          <a:graphicData uri="http://schemas.openxmlformats.org/presentationml/2006/ole">
            <mc:AlternateContent xmlns:mc="http://schemas.openxmlformats.org/markup-compatibility/2006">
              <mc:Choice xmlns:v="urn:schemas-microsoft-com:vml" Requires="v">
                <p:oleObj spid="_x0000_s4106" name="Equation" r:id="rId4" imgW="990600" imgH="228600" progId="Equation.DSMT4">
                  <p:embed/>
                </p:oleObj>
              </mc:Choice>
              <mc:Fallback>
                <p:oleObj name="Equation" r:id="rId4" imgW="9906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8788" y="3422650"/>
                        <a:ext cx="172720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15"/>
          <p:cNvSpPr txBox="1">
            <a:spLocks noChangeArrowheads="1"/>
          </p:cNvSpPr>
          <p:nvPr/>
        </p:nvSpPr>
        <p:spPr bwMode="auto">
          <a:xfrm>
            <a:off x="9355932" y="4101074"/>
            <a:ext cx="1976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dirty="0"/>
              <a:t>στο σχήμα ισχύει </a:t>
            </a:r>
          </a:p>
          <a:p>
            <a:pPr eaLnBrk="1" hangingPunct="1"/>
            <a:r>
              <a:rPr lang="en-US" dirty="0" err="1"/>
              <a:t>i</a:t>
            </a:r>
            <a:r>
              <a:rPr lang="el-GR" dirty="0"/>
              <a:t> = 2 και </a:t>
            </a:r>
            <a:r>
              <a:rPr lang="en-US" dirty="0"/>
              <a:t>j</a:t>
            </a:r>
            <a:r>
              <a:rPr lang="el-GR" dirty="0"/>
              <a:t> = 1 </a:t>
            </a:r>
          </a:p>
        </p:txBody>
      </p:sp>
    </p:spTree>
    <p:extLst>
      <p:ext uri="{BB962C8B-B14F-4D97-AF65-F5344CB8AC3E}">
        <p14:creationId xmlns:p14="http://schemas.microsoft.com/office/powerpoint/2010/main" val="6400989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1847851" y="0"/>
            <a:ext cx="8234363" cy="738188"/>
          </a:xfrm>
        </p:spPr>
        <p:txBody>
          <a:bodyPr/>
          <a:lstStyle/>
          <a:p>
            <a:r>
              <a:rPr lang="el-GR" sz="3600" b="1">
                <a:latin typeface="Arial" panose="020B0604020202020204" pitchFamily="34" charset="0"/>
              </a:rPr>
              <a:t>Επαναχρησιμοποίηση </a:t>
            </a:r>
            <a:r>
              <a:rPr lang="en-US" sz="3600" b="1">
                <a:latin typeface="Arial" panose="020B0604020202020204" pitchFamily="34" charset="0"/>
              </a:rPr>
              <a:t>Cluster</a:t>
            </a:r>
            <a:endParaRPr lang="en-GB" sz="3600" b="1"/>
          </a:p>
        </p:txBody>
      </p:sp>
      <p:sp>
        <p:nvSpPr>
          <p:cNvPr id="49155" name="Text Box 3"/>
          <p:cNvSpPr txBox="1">
            <a:spLocks noChangeArrowheads="1"/>
          </p:cNvSpPr>
          <p:nvPr/>
        </p:nvSpPr>
        <p:spPr bwMode="auto">
          <a:xfrm>
            <a:off x="1774826" y="723901"/>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t>ΘΕΩΡΗΤΙΚΟΣ ΥΠΟΛΟΓΙΣΜΟΣ ΠΑΡΕΜΒΟΛΗΣ</a:t>
            </a:r>
          </a:p>
        </p:txBody>
      </p:sp>
      <p:sp>
        <p:nvSpPr>
          <p:cNvPr id="49156" name="Text Box 5"/>
          <p:cNvSpPr txBox="1">
            <a:spLocks noChangeArrowheads="1"/>
          </p:cNvSpPr>
          <p:nvPr/>
        </p:nvSpPr>
        <p:spPr bwMode="auto">
          <a:xfrm>
            <a:off x="5880100" y="1341439"/>
            <a:ext cx="6311900" cy="410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l-GR" sz="1600" dirty="0"/>
              <a:t>Ορίζουμε την απόσταση </a:t>
            </a:r>
            <a:r>
              <a:rPr lang="en-US" sz="1600" dirty="0"/>
              <a:t>D </a:t>
            </a:r>
            <a:r>
              <a:rPr lang="el-GR" sz="1600" dirty="0"/>
              <a:t>μεταξύ δύο κέντρων </a:t>
            </a:r>
            <a:r>
              <a:rPr lang="el-GR" sz="1600" dirty="0" err="1"/>
              <a:t>ομοκαναλικών</a:t>
            </a:r>
            <a:r>
              <a:rPr lang="el-GR" sz="1600" dirty="0"/>
              <a:t> κυττάρων και </a:t>
            </a:r>
            <a:r>
              <a:rPr lang="en-US" sz="1600" dirty="0"/>
              <a:t>R </a:t>
            </a:r>
            <a:r>
              <a:rPr lang="el-GR" sz="1600" dirty="0"/>
              <a:t>την ακτίνα κάθε κυττάρου, τα οποία θεωρούμε ότι έχουν ίδιο μέγεθος. </a:t>
            </a:r>
          </a:p>
          <a:p>
            <a:pPr algn="just" eaLnBrk="1" hangingPunct="1">
              <a:lnSpc>
                <a:spcPct val="150000"/>
              </a:lnSpc>
            </a:pPr>
            <a:endParaRPr lang="el-GR" sz="1600" dirty="0"/>
          </a:p>
          <a:p>
            <a:pPr algn="just" eaLnBrk="1" hangingPunct="1">
              <a:lnSpc>
                <a:spcPct val="150000"/>
              </a:lnSpc>
            </a:pPr>
            <a:r>
              <a:rPr lang="el-GR" sz="1600" dirty="0"/>
              <a:t>Το πηλίκο Κ = </a:t>
            </a:r>
            <a:r>
              <a:rPr lang="en-US" sz="1600" dirty="0"/>
              <a:t>D</a:t>
            </a:r>
            <a:r>
              <a:rPr lang="el-GR" sz="1600" dirty="0"/>
              <a:t>/</a:t>
            </a:r>
            <a:r>
              <a:rPr lang="en-US" sz="1600" dirty="0"/>
              <a:t>R </a:t>
            </a:r>
            <a:r>
              <a:rPr lang="el-GR" sz="1600" dirty="0"/>
              <a:t>ονομάζεται </a:t>
            </a:r>
            <a:r>
              <a:rPr lang="el-GR" sz="1600" dirty="0" err="1"/>
              <a:t>ομοκαναλικό</a:t>
            </a:r>
            <a:r>
              <a:rPr lang="el-GR" sz="1600" dirty="0"/>
              <a:t> πηλίκο είναι άμεσα συνυφασμένο με την παρεμβολή. </a:t>
            </a:r>
          </a:p>
          <a:p>
            <a:pPr algn="just" eaLnBrk="1" hangingPunct="1">
              <a:lnSpc>
                <a:spcPct val="150000"/>
              </a:lnSpc>
            </a:pPr>
            <a:endParaRPr lang="el-GR" sz="1600" dirty="0"/>
          </a:p>
          <a:p>
            <a:pPr algn="just" eaLnBrk="1" hangingPunct="1">
              <a:lnSpc>
                <a:spcPct val="150000"/>
              </a:lnSpc>
            </a:pPr>
            <a:r>
              <a:rPr lang="el-GR" sz="1600" dirty="0"/>
              <a:t>Πράγματι αυξάνοντας το πηλίκο και θεωρώντας σταθερή την κυτταρική διάσταση </a:t>
            </a:r>
            <a:r>
              <a:rPr lang="en-US" sz="1600" dirty="0"/>
              <a:t>R</a:t>
            </a:r>
            <a:r>
              <a:rPr lang="el-GR" sz="1600" dirty="0"/>
              <a:t> έχει ως αποτέλεσμα την αύξηση της χωρικής γεωγραφικής απόστασης μεταξύ δύο </a:t>
            </a:r>
            <a:r>
              <a:rPr lang="el-GR" sz="1600" dirty="0" err="1"/>
              <a:t>ομοκαναλικών</a:t>
            </a:r>
            <a:r>
              <a:rPr lang="el-GR" sz="1600" dirty="0"/>
              <a:t> κυττάρων, οδηγώντας έτσι στην ελάττωση της παρεμβολής. </a:t>
            </a:r>
          </a:p>
        </p:txBody>
      </p:sp>
      <p:pic>
        <p:nvPicPr>
          <p:cNvPr id="4915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196975"/>
            <a:ext cx="42195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14"/>
          <p:cNvSpPr>
            <a:spLocks noChangeArrowheads="1"/>
          </p:cNvSpPr>
          <p:nvPr/>
        </p:nvSpPr>
        <p:spPr bwMode="auto">
          <a:xfrm>
            <a:off x="1524001" y="30300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49159" name="Rectangle 16"/>
          <p:cNvSpPr>
            <a:spLocks noChangeArrowheads="1"/>
          </p:cNvSpPr>
          <p:nvPr/>
        </p:nvSpPr>
        <p:spPr bwMode="auto">
          <a:xfrm>
            <a:off x="1524001" y="31252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49160" name="Rectangle 18"/>
          <p:cNvSpPr>
            <a:spLocks noChangeArrowheads="1"/>
          </p:cNvSpPr>
          <p:nvPr/>
        </p:nvSpPr>
        <p:spPr bwMode="auto">
          <a:xfrm>
            <a:off x="1524001" y="3144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Tree>
    <p:extLst>
      <p:ext uri="{BB962C8B-B14F-4D97-AF65-F5344CB8AC3E}">
        <p14:creationId xmlns:p14="http://schemas.microsoft.com/office/powerpoint/2010/main" val="9483214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p:cNvSpPr>
          <p:nvPr>
            <p:ph type="title"/>
          </p:nvPr>
        </p:nvSpPr>
        <p:spPr>
          <a:xfrm>
            <a:off x="1847851" y="0"/>
            <a:ext cx="8234363" cy="738188"/>
          </a:xfrm>
        </p:spPr>
        <p:txBody>
          <a:bodyPr/>
          <a:lstStyle/>
          <a:p>
            <a:r>
              <a:rPr lang="el-GR" sz="3600" b="1">
                <a:latin typeface="Arial" panose="020B0604020202020204" pitchFamily="34" charset="0"/>
              </a:rPr>
              <a:t>Επαναχρησιμοποίηση </a:t>
            </a:r>
            <a:r>
              <a:rPr lang="en-US" sz="3600" b="1">
                <a:latin typeface="Arial" panose="020B0604020202020204" pitchFamily="34" charset="0"/>
              </a:rPr>
              <a:t>Cluster</a:t>
            </a:r>
            <a:endParaRPr lang="en-GB" sz="3600" b="1"/>
          </a:p>
        </p:txBody>
      </p:sp>
      <p:sp>
        <p:nvSpPr>
          <p:cNvPr id="5128" name="Text Box 3"/>
          <p:cNvSpPr txBox="1">
            <a:spLocks noChangeArrowheads="1"/>
          </p:cNvSpPr>
          <p:nvPr/>
        </p:nvSpPr>
        <p:spPr bwMode="auto">
          <a:xfrm>
            <a:off x="1774826" y="723901"/>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t>ΘΕΩΡΗΤΙΚΟΣ ΥΠΟΛΟΓΙΣΜΟΣ ΠΑΡΕΜΒΟΛΗΣ</a:t>
            </a:r>
          </a:p>
        </p:txBody>
      </p:sp>
      <p:sp>
        <p:nvSpPr>
          <p:cNvPr id="5129" name="Rectangle 6"/>
          <p:cNvSpPr>
            <a:spLocks noChangeArrowheads="1"/>
          </p:cNvSpPr>
          <p:nvPr/>
        </p:nvSpPr>
        <p:spPr bwMode="auto">
          <a:xfrm>
            <a:off x="1524001" y="30284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5130" name="Rectangle 8"/>
          <p:cNvSpPr>
            <a:spLocks noChangeArrowheads="1"/>
          </p:cNvSpPr>
          <p:nvPr/>
        </p:nvSpPr>
        <p:spPr bwMode="auto">
          <a:xfrm>
            <a:off x="1524001" y="31252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5131" name="Rectangle 10"/>
          <p:cNvSpPr>
            <a:spLocks noChangeArrowheads="1"/>
          </p:cNvSpPr>
          <p:nvPr/>
        </p:nvSpPr>
        <p:spPr bwMode="auto">
          <a:xfrm>
            <a:off x="1524001" y="3144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pSp>
        <p:nvGrpSpPr>
          <p:cNvPr id="5132" name="Group 15"/>
          <p:cNvGrpSpPr>
            <a:grpSpLocks/>
          </p:cNvGrpSpPr>
          <p:nvPr/>
        </p:nvGrpSpPr>
        <p:grpSpPr bwMode="auto">
          <a:xfrm>
            <a:off x="5303839" y="1341438"/>
            <a:ext cx="2447925" cy="1295400"/>
            <a:chOff x="113" y="3385"/>
            <a:chExt cx="1542" cy="816"/>
          </a:xfrm>
        </p:grpSpPr>
        <p:graphicFrame>
          <p:nvGraphicFramePr>
            <p:cNvPr id="5124" name="Object 7"/>
            <p:cNvGraphicFramePr>
              <a:graphicFrameLocks noChangeAspect="1"/>
            </p:cNvGraphicFramePr>
            <p:nvPr/>
          </p:nvGraphicFramePr>
          <p:xfrm>
            <a:off x="113" y="3385"/>
            <a:ext cx="1315" cy="370"/>
          </p:xfrm>
          <a:graphic>
            <a:graphicData uri="http://schemas.openxmlformats.org/presentationml/2006/ole">
              <mc:AlternateContent xmlns:mc="http://schemas.openxmlformats.org/markup-compatibility/2006">
                <mc:Choice xmlns:v="urn:schemas-microsoft-com:vml" Requires="v">
                  <p:oleObj spid="_x0000_s5170" name="Equation" r:id="rId3" imgW="1524000" imgH="431800" progId="Equation.DSMT4">
                    <p:embed/>
                  </p:oleObj>
                </mc:Choice>
                <mc:Fallback>
                  <p:oleObj name="Equation" r:id="rId3" imgW="15240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385"/>
                          <a:ext cx="1315" cy="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9"/>
            <p:cNvGraphicFramePr>
              <a:graphicFrameLocks noChangeAspect="1"/>
            </p:cNvGraphicFramePr>
            <p:nvPr/>
          </p:nvGraphicFramePr>
          <p:xfrm>
            <a:off x="204" y="3748"/>
            <a:ext cx="907" cy="246"/>
          </p:xfrm>
          <a:graphic>
            <a:graphicData uri="http://schemas.openxmlformats.org/presentationml/2006/ole">
              <mc:AlternateContent xmlns:mc="http://schemas.openxmlformats.org/markup-compatibility/2006">
                <mc:Choice xmlns:v="urn:schemas-microsoft-com:vml" Requires="v">
                  <p:oleObj spid="_x0000_s5171" name="Equation" r:id="rId5" imgW="876300" imgH="241300" progId="Equation.DSMT4">
                    <p:embed/>
                  </p:oleObj>
                </mc:Choice>
                <mc:Fallback>
                  <p:oleObj name="Equation" r:id="rId5" imgW="8763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 y="3748"/>
                          <a:ext cx="907" cy="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11"/>
            <p:cNvGraphicFramePr>
              <a:graphicFrameLocks noChangeAspect="1"/>
            </p:cNvGraphicFramePr>
            <p:nvPr/>
          </p:nvGraphicFramePr>
          <p:xfrm>
            <a:off x="158" y="4020"/>
            <a:ext cx="1089" cy="173"/>
          </p:xfrm>
          <a:graphic>
            <a:graphicData uri="http://schemas.openxmlformats.org/presentationml/2006/ole">
              <mc:AlternateContent xmlns:mc="http://schemas.openxmlformats.org/markup-compatibility/2006">
                <mc:Choice xmlns:v="urn:schemas-microsoft-com:vml" Requires="v">
                  <p:oleObj spid="_x0000_s5172" name="Equation" r:id="rId7" imgW="1257120" imgH="203040" progId="Equation.DSMT4">
                    <p:embed/>
                  </p:oleObj>
                </mc:Choice>
                <mc:Fallback>
                  <p:oleObj name="Equation" r:id="rId7" imgW="125712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4020"/>
                          <a:ext cx="1089" cy="1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8" name="AutoShape 12"/>
            <p:cNvSpPr>
              <a:spLocks/>
            </p:cNvSpPr>
            <p:nvPr/>
          </p:nvSpPr>
          <p:spPr bwMode="auto">
            <a:xfrm>
              <a:off x="1519" y="3521"/>
              <a:ext cx="136" cy="680"/>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pSp>
      <p:pic>
        <p:nvPicPr>
          <p:cNvPr id="5133"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4825" y="1196976"/>
            <a:ext cx="29527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7"/>
          <p:cNvSpPr>
            <a:spLocks noChangeArrowheads="1"/>
          </p:cNvSpPr>
          <p:nvPr/>
        </p:nvSpPr>
        <p:spPr bwMode="auto">
          <a:xfrm>
            <a:off x="1524001" y="31062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5122" name="Object 16"/>
          <p:cNvGraphicFramePr>
            <a:graphicFrameLocks noChangeAspect="1"/>
          </p:cNvGraphicFramePr>
          <p:nvPr/>
        </p:nvGraphicFramePr>
        <p:xfrm>
          <a:off x="4727576" y="3644900"/>
          <a:ext cx="5400675" cy="431800"/>
        </p:xfrm>
        <a:graphic>
          <a:graphicData uri="http://schemas.openxmlformats.org/presentationml/2006/ole">
            <mc:AlternateContent xmlns:mc="http://schemas.openxmlformats.org/markup-compatibility/2006">
              <mc:Choice xmlns:v="urn:schemas-microsoft-com:vml" Requires="v">
                <p:oleObj spid="_x0000_s5173" name="Equation" r:id="rId10" imgW="3454400" imgH="279400" progId="Equation.DSMT4">
                  <p:embed/>
                </p:oleObj>
              </mc:Choice>
              <mc:Fallback>
                <p:oleObj name="Equation" r:id="rId10" imgW="3454400" imgH="279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7576" y="3644900"/>
                        <a:ext cx="54006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Text Box 18"/>
          <p:cNvSpPr txBox="1">
            <a:spLocks noChangeArrowheads="1"/>
          </p:cNvSpPr>
          <p:nvPr/>
        </p:nvSpPr>
        <p:spPr bwMode="auto">
          <a:xfrm>
            <a:off x="7804151" y="1865313"/>
            <a:ext cx="428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sym typeface="Wingdings" panose="05000000000000000000" pitchFamily="2" charset="2"/>
              </a:rPr>
              <a:t></a:t>
            </a:r>
            <a:endParaRPr lang="el-GR"/>
          </a:p>
        </p:txBody>
      </p:sp>
      <p:sp>
        <p:nvSpPr>
          <p:cNvPr id="5136" name="Rectangle 20"/>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5123" name="Object 19"/>
          <p:cNvGraphicFramePr>
            <a:graphicFrameLocks noChangeAspect="1"/>
          </p:cNvGraphicFramePr>
          <p:nvPr/>
        </p:nvGraphicFramePr>
        <p:xfrm>
          <a:off x="4727575" y="4365626"/>
          <a:ext cx="1296988" cy="531813"/>
        </p:xfrm>
        <a:graphic>
          <a:graphicData uri="http://schemas.openxmlformats.org/presentationml/2006/ole">
            <mc:AlternateContent xmlns:mc="http://schemas.openxmlformats.org/markup-compatibility/2006">
              <mc:Choice xmlns:v="urn:schemas-microsoft-com:vml" Requires="v">
                <p:oleObj spid="_x0000_s5174" name="Equation" r:id="rId12" imgW="952087" imgH="393529" progId="Equation.DSMT4">
                  <p:embed/>
                </p:oleObj>
              </mc:Choice>
              <mc:Fallback>
                <p:oleObj name="Equation" r:id="rId12" imgW="952087"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7575" y="4365626"/>
                        <a:ext cx="1296988"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37"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7350" y="5013326"/>
            <a:ext cx="64087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ct 13"/>
          <p:cNvGraphicFramePr>
            <a:graphicFrameLocks noChangeAspect="1"/>
          </p:cNvGraphicFramePr>
          <p:nvPr/>
        </p:nvGraphicFramePr>
        <p:xfrm>
          <a:off x="9480551" y="5593555"/>
          <a:ext cx="1727200" cy="398463"/>
        </p:xfrm>
        <a:graphic>
          <a:graphicData uri="http://schemas.openxmlformats.org/presentationml/2006/ole">
            <mc:AlternateContent xmlns:mc="http://schemas.openxmlformats.org/markup-compatibility/2006">
              <mc:Choice xmlns:v="urn:schemas-microsoft-com:vml" Requires="v">
                <p:oleObj spid="_x0000_s5175" name="Equation" r:id="rId15" imgW="990600" imgH="228600" progId="Equation.DSMT4">
                  <p:embed/>
                </p:oleObj>
              </mc:Choice>
              <mc:Fallback>
                <p:oleObj name="Equation" r:id="rId15" imgW="9906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0551" y="5593555"/>
                        <a:ext cx="172720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66106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p:cNvSpPr>
          <p:nvPr>
            <p:ph type="title"/>
          </p:nvPr>
        </p:nvSpPr>
        <p:spPr>
          <a:xfrm>
            <a:off x="1847851" y="0"/>
            <a:ext cx="8234363" cy="738188"/>
          </a:xfrm>
        </p:spPr>
        <p:txBody>
          <a:bodyPr/>
          <a:lstStyle/>
          <a:p>
            <a:r>
              <a:rPr lang="el-GR" sz="3600" b="1">
                <a:latin typeface="Arial" panose="020B0604020202020204" pitchFamily="34" charset="0"/>
              </a:rPr>
              <a:t>Επαναχρησιμοποίηση </a:t>
            </a:r>
            <a:r>
              <a:rPr lang="en-US" sz="3600" b="1">
                <a:latin typeface="Arial" panose="020B0604020202020204" pitchFamily="34" charset="0"/>
              </a:rPr>
              <a:t>Cluster</a:t>
            </a:r>
            <a:endParaRPr lang="en-GB" sz="3600" b="1"/>
          </a:p>
        </p:txBody>
      </p:sp>
      <p:sp>
        <p:nvSpPr>
          <p:cNvPr id="6151" name="Text Box 3"/>
          <p:cNvSpPr txBox="1">
            <a:spLocks noChangeArrowheads="1"/>
          </p:cNvSpPr>
          <p:nvPr/>
        </p:nvSpPr>
        <p:spPr bwMode="auto">
          <a:xfrm>
            <a:off x="1774826" y="723901"/>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t>ΠΑΡΑΔΕΙΓΜΑ ΥΠΟΛΟΓΙΣΜΟΣ ΠΑΡΕΜΒΟΛΗΣ</a:t>
            </a:r>
          </a:p>
        </p:txBody>
      </p:sp>
      <p:pic>
        <p:nvPicPr>
          <p:cNvPr id="615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14515"/>
            <a:ext cx="470058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0"/>
          <p:cNvSpPr txBox="1">
            <a:spLocks noChangeArrowheads="1"/>
          </p:cNvSpPr>
          <p:nvPr/>
        </p:nvSpPr>
        <p:spPr bwMode="auto">
          <a:xfrm>
            <a:off x="0" y="112553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dirty="0"/>
              <a:t>πρόβλημα ομοαξονικής παρεμβολής για Ν = 7 κύτταρα ανά </a:t>
            </a:r>
            <a:r>
              <a:rPr lang="en-US" dirty="0"/>
              <a:t>cluster</a:t>
            </a:r>
            <a:r>
              <a:rPr lang="el-GR" dirty="0"/>
              <a:t> και Μ = 6 </a:t>
            </a:r>
            <a:r>
              <a:rPr lang="en-US" dirty="0"/>
              <a:t>clusters </a:t>
            </a:r>
            <a:r>
              <a:rPr lang="el-GR" dirty="0"/>
              <a:t>πέριξ του βασικού </a:t>
            </a:r>
          </a:p>
        </p:txBody>
      </p:sp>
      <p:sp>
        <p:nvSpPr>
          <p:cNvPr id="6154" name="Rectangle 22"/>
          <p:cNvSpPr>
            <a:spLocks noChangeArrowheads="1"/>
          </p:cNvSpPr>
          <p:nvPr/>
        </p:nvSpPr>
        <p:spPr bwMode="auto">
          <a:xfrm>
            <a:off x="1524001" y="29252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6146" name="Object 21"/>
          <p:cNvGraphicFramePr>
            <a:graphicFrameLocks noChangeAspect="1"/>
          </p:cNvGraphicFramePr>
          <p:nvPr/>
        </p:nvGraphicFramePr>
        <p:xfrm>
          <a:off x="7897814" y="1629768"/>
          <a:ext cx="2446337" cy="1384300"/>
        </p:xfrm>
        <a:graphic>
          <a:graphicData uri="http://schemas.openxmlformats.org/presentationml/2006/ole">
            <mc:AlternateContent xmlns:mc="http://schemas.openxmlformats.org/markup-compatibility/2006">
              <mc:Choice xmlns:v="urn:schemas-microsoft-com:vml" Requires="v">
                <p:oleObj spid="_x0000_s6170" name="Equation" r:id="rId4" imgW="1498320" imgH="850680" progId="Equation.DSMT4">
                  <p:embed/>
                </p:oleObj>
              </mc:Choice>
              <mc:Fallback>
                <p:oleObj name="Equation" r:id="rId4" imgW="1498320" imgH="850680" progId="Equation.DSMT4">
                  <p:embed/>
                  <p:pic>
                    <p:nvPicPr>
                      <p:cNvPr id="0" name=""/>
                      <p:cNvPicPr>
                        <a:picLocks noChangeAspect="1" noChangeArrowheads="1"/>
                      </p:cNvPicPr>
                      <p:nvPr/>
                    </p:nvPicPr>
                    <p:blipFill>
                      <a:blip r:embed="rId5"/>
                      <a:srcRect/>
                      <a:stretch>
                        <a:fillRect/>
                      </a:stretch>
                    </p:blipFill>
                    <p:spPr bwMode="auto">
                      <a:xfrm>
                        <a:off x="7897814" y="1629768"/>
                        <a:ext cx="2446337"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25"/>
          <p:cNvGraphicFramePr>
            <a:graphicFrameLocks noChangeAspect="1"/>
          </p:cNvGraphicFramePr>
          <p:nvPr/>
        </p:nvGraphicFramePr>
        <p:xfrm>
          <a:off x="10729961" y="2026722"/>
          <a:ext cx="936625" cy="698500"/>
        </p:xfrm>
        <a:graphic>
          <a:graphicData uri="http://schemas.openxmlformats.org/presentationml/2006/ole">
            <mc:AlternateContent xmlns:mc="http://schemas.openxmlformats.org/markup-compatibility/2006">
              <mc:Choice xmlns:v="urn:schemas-microsoft-com:vml" Requires="v">
                <p:oleObj spid="_x0000_s6171" name="Equation" r:id="rId6" imgW="520474" imgH="393529" progId="Equation.DSMT4">
                  <p:embed/>
                </p:oleObj>
              </mc:Choice>
              <mc:Fallback>
                <p:oleObj name="Equation" r:id="rId6" imgW="520474"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9961" y="2026722"/>
                        <a:ext cx="9366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Rectangle 28"/>
          <p:cNvSpPr>
            <a:spLocks noChangeArrowheads="1"/>
          </p:cNvSpPr>
          <p:nvPr/>
        </p:nvSpPr>
        <p:spPr bwMode="auto">
          <a:xfrm>
            <a:off x="1524001" y="27252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6156" name="Text Box 29"/>
          <p:cNvSpPr txBox="1">
            <a:spLocks noChangeArrowheads="1"/>
          </p:cNvSpPr>
          <p:nvPr/>
        </p:nvSpPr>
        <p:spPr bwMode="auto">
          <a:xfrm>
            <a:off x="5157789" y="3215411"/>
            <a:ext cx="70342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dirty="0"/>
              <a:t>Θεωρώντας απλοποιήσεις έχουμε ότι </a:t>
            </a:r>
            <a:r>
              <a:rPr lang="en-US" dirty="0"/>
              <a:t>d</a:t>
            </a:r>
            <a:r>
              <a:rPr lang="el-GR" sz="1200" dirty="0"/>
              <a:t>0</a:t>
            </a:r>
            <a:r>
              <a:rPr lang="el-GR" dirty="0"/>
              <a:t> = </a:t>
            </a:r>
            <a:r>
              <a:rPr lang="en-US" dirty="0"/>
              <a:t>R</a:t>
            </a:r>
            <a:r>
              <a:rPr lang="el-GR" dirty="0"/>
              <a:t>, </a:t>
            </a:r>
            <a:r>
              <a:rPr lang="en-US" dirty="0" err="1"/>
              <a:t>d</a:t>
            </a:r>
            <a:r>
              <a:rPr lang="en-US" sz="1200" dirty="0" err="1"/>
              <a:t>k</a:t>
            </a:r>
            <a:r>
              <a:rPr lang="el-GR" dirty="0"/>
              <a:t> = </a:t>
            </a:r>
            <a:r>
              <a:rPr lang="en-US" dirty="0"/>
              <a:t>D</a:t>
            </a:r>
            <a:r>
              <a:rPr lang="el-GR" dirty="0"/>
              <a:t> με μεγάλη ακρίβεια εφόσον σχεδόν πάντα </a:t>
            </a:r>
            <a:r>
              <a:rPr lang="en-US" dirty="0"/>
              <a:t>D</a:t>
            </a:r>
            <a:r>
              <a:rPr lang="el-GR" dirty="0"/>
              <a:t>&gt;&gt;</a:t>
            </a:r>
            <a:r>
              <a:rPr lang="en-US" dirty="0"/>
              <a:t>R</a:t>
            </a:r>
            <a:r>
              <a:rPr lang="el-GR" dirty="0"/>
              <a:t>, και ότι κάθε κύτταρο εκπέμπει με σχεδόν ίδια ισχύ </a:t>
            </a:r>
            <a:r>
              <a:rPr lang="en-US" dirty="0"/>
              <a:t>P</a:t>
            </a:r>
            <a:r>
              <a:rPr lang="el-GR" dirty="0"/>
              <a:t> = </a:t>
            </a:r>
            <a:r>
              <a:rPr lang="en-US" dirty="0"/>
              <a:t>P</a:t>
            </a:r>
            <a:r>
              <a:rPr lang="el-GR" sz="1200" dirty="0"/>
              <a:t>0</a:t>
            </a:r>
            <a:r>
              <a:rPr lang="el-GR" dirty="0"/>
              <a:t> = </a:t>
            </a:r>
            <a:r>
              <a:rPr lang="en-US" dirty="0" err="1"/>
              <a:t>Pk</a:t>
            </a:r>
            <a:r>
              <a:rPr lang="el-GR" dirty="0"/>
              <a:t> </a:t>
            </a:r>
          </a:p>
        </p:txBody>
      </p:sp>
      <p:sp>
        <p:nvSpPr>
          <p:cNvPr id="6157" name="Rectangle 31"/>
          <p:cNvSpPr>
            <a:spLocks noChangeArrowheads="1"/>
          </p:cNvSpPr>
          <p:nvPr/>
        </p:nvSpPr>
        <p:spPr bwMode="auto">
          <a:xfrm>
            <a:off x="1524001" y="27299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6149" name="Object 30"/>
          <p:cNvGraphicFramePr>
            <a:graphicFrameLocks noChangeAspect="1"/>
          </p:cNvGraphicFramePr>
          <p:nvPr/>
        </p:nvGraphicFramePr>
        <p:xfrm>
          <a:off x="7813723" y="4340084"/>
          <a:ext cx="2916238" cy="1304925"/>
        </p:xfrm>
        <a:graphic>
          <a:graphicData uri="http://schemas.openxmlformats.org/presentationml/2006/ole">
            <mc:AlternateContent xmlns:mc="http://schemas.openxmlformats.org/markup-compatibility/2006">
              <mc:Choice xmlns:v="urn:schemas-microsoft-com:vml" Requires="v">
                <p:oleObj spid="_x0000_s6172" name="Equation" r:id="rId8" imgW="1917360" imgH="850680" progId="Equation.DSMT4">
                  <p:embed/>
                </p:oleObj>
              </mc:Choice>
              <mc:Fallback>
                <p:oleObj name="Equation" r:id="rId8" imgW="1917360" imgH="850680" progId="Equation.DSMT4">
                  <p:embed/>
                  <p:pic>
                    <p:nvPicPr>
                      <p:cNvPr id="0" name=""/>
                      <p:cNvPicPr>
                        <a:picLocks noChangeAspect="1" noChangeArrowheads="1"/>
                      </p:cNvPicPr>
                      <p:nvPr/>
                    </p:nvPicPr>
                    <p:blipFill>
                      <a:blip r:embed="rId9"/>
                      <a:srcRect/>
                      <a:stretch>
                        <a:fillRect/>
                      </a:stretch>
                    </p:blipFill>
                    <p:spPr bwMode="auto">
                      <a:xfrm>
                        <a:off x="7813723" y="4340084"/>
                        <a:ext cx="2916238" cy="130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112537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p:cNvSpPr>
          <p:nvPr>
            <p:ph type="title"/>
          </p:nvPr>
        </p:nvSpPr>
        <p:spPr>
          <a:xfrm>
            <a:off x="1847851" y="0"/>
            <a:ext cx="8234363" cy="738188"/>
          </a:xfrm>
        </p:spPr>
        <p:txBody>
          <a:bodyPr/>
          <a:lstStyle/>
          <a:p>
            <a:r>
              <a:rPr lang="el-GR" sz="3600" b="1">
                <a:latin typeface="Arial" panose="020B0604020202020204" pitchFamily="34" charset="0"/>
              </a:rPr>
              <a:t>Επαναχρησιμοποίηση </a:t>
            </a:r>
            <a:r>
              <a:rPr lang="en-US" sz="3600" b="1">
                <a:latin typeface="Arial" panose="020B0604020202020204" pitchFamily="34" charset="0"/>
              </a:rPr>
              <a:t>Cluster</a:t>
            </a:r>
            <a:endParaRPr lang="en-GB" sz="3600" b="1"/>
          </a:p>
        </p:txBody>
      </p:sp>
      <p:sp>
        <p:nvSpPr>
          <p:cNvPr id="7174" name="Text Box 3"/>
          <p:cNvSpPr txBox="1">
            <a:spLocks noChangeArrowheads="1"/>
          </p:cNvSpPr>
          <p:nvPr/>
        </p:nvSpPr>
        <p:spPr bwMode="auto">
          <a:xfrm>
            <a:off x="1774826" y="723901"/>
            <a:ext cx="856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t>ΠΑΡΑΔΕΙΓΜΑ ΥΠΟΛΟΓΙΣΜΟΣ ΠΑΡΕΜΒΟΛΗΣ</a:t>
            </a:r>
          </a:p>
        </p:txBody>
      </p:sp>
      <p:sp>
        <p:nvSpPr>
          <p:cNvPr id="7176" name="Text Box 5"/>
          <p:cNvSpPr txBox="1">
            <a:spLocks noChangeArrowheads="1"/>
          </p:cNvSpPr>
          <p:nvPr/>
        </p:nvSpPr>
        <p:spPr bwMode="auto">
          <a:xfrm>
            <a:off x="1774826" y="1125538"/>
            <a:ext cx="5834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dirty="0"/>
              <a:t>πρόβλημα ομοαξονικής παρεμβολής για Ν = 7 κύτταρα ανά </a:t>
            </a:r>
            <a:r>
              <a:rPr lang="en-US" dirty="0"/>
              <a:t>cluster</a:t>
            </a:r>
            <a:r>
              <a:rPr lang="el-GR" dirty="0"/>
              <a:t> και </a:t>
            </a:r>
            <a:r>
              <a:rPr lang="en-US" dirty="0"/>
              <a:t>n</a:t>
            </a:r>
            <a:r>
              <a:rPr lang="el-GR" dirty="0"/>
              <a:t> = 6 </a:t>
            </a:r>
            <a:r>
              <a:rPr lang="en-US" dirty="0"/>
              <a:t>clusters </a:t>
            </a:r>
            <a:r>
              <a:rPr lang="el-GR" dirty="0"/>
              <a:t>πέριξ του βασικού </a:t>
            </a:r>
          </a:p>
        </p:txBody>
      </p:sp>
      <p:sp>
        <p:nvSpPr>
          <p:cNvPr id="7177" name="Rectangle 6"/>
          <p:cNvSpPr>
            <a:spLocks noChangeArrowheads="1"/>
          </p:cNvSpPr>
          <p:nvPr/>
        </p:nvSpPr>
        <p:spPr bwMode="auto">
          <a:xfrm>
            <a:off x="1524001" y="29252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7178" name="Rectangle 9"/>
          <p:cNvSpPr>
            <a:spLocks noChangeArrowheads="1"/>
          </p:cNvSpPr>
          <p:nvPr/>
        </p:nvSpPr>
        <p:spPr bwMode="auto">
          <a:xfrm>
            <a:off x="1524001" y="27252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7179" name="Rectangle 12"/>
          <p:cNvSpPr>
            <a:spLocks noChangeArrowheads="1"/>
          </p:cNvSpPr>
          <p:nvPr/>
        </p:nvSpPr>
        <p:spPr bwMode="auto">
          <a:xfrm>
            <a:off x="1524001" y="27299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sp>
        <p:nvSpPr>
          <p:cNvPr id="7180" name="Rectangle 15"/>
          <p:cNvSpPr>
            <a:spLocks noChangeArrowheads="1"/>
          </p:cNvSpPr>
          <p:nvPr/>
        </p:nvSpPr>
        <p:spPr bwMode="auto">
          <a:xfrm>
            <a:off x="1524001" y="30157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7170" name="Object 14"/>
          <p:cNvGraphicFramePr>
            <a:graphicFrameLocks noChangeAspect="1"/>
          </p:cNvGraphicFramePr>
          <p:nvPr/>
        </p:nvGraphicFramePr>
        <p:xfrm>
          <a:off x="7153556" y="1920876"/>
          <a:ext cx="3976687" cy="654050"/>
        </p:xfrm>
        <a:graphic>
          <a:graphicData uri="http://schemas.openxmlformats.org/presentationml/2006/ole">
            <mc:AlternateContent xmlns:mc="http://schemas.openxmlformats.org/markup-compatibility/2006">
              <mc:Choice xmlns:v="urn:schemas-microsoft-com:vml" Requires="v">
                <p:oleObj spid="_x0000_s7186" name="Equation" r:id="rId3" imgW="2552400" imgH="419040" progId="Equation.DSMT4">
                  <p:embed/>
                </p:oleObj>
              </mc:Choice>
              <mc:Fallback>
                <p:oleObj name="Equation" r:id="rId3" imgW="2552400" imgH="419040" progId="Equation.DSMT4">
                  <p:embed/>
                  <p:pic>
                    <p:nvPicPr>
                      <p:cNvPr id="0" name=""/>
                      <p:cNvPicPr>
                        <a:picLocks noChangeAspect="1" noChangeArrowheads="1"/>
                      </p:cNvPicPr>
                      <p:nvPr/>
                    </p:nvPicPr>
                    <p:blipFill>
                      <a:blip r:embed="rId4"/>
                      <a:srcRect/>
                      <a:stretch>
                        <a:fillRect/>
                      </a:stretch>
                    </p:blipFill>
                    <p:spPr bwMode="auto">
                      <a:xfrm>
                        <a:off x="7153556" y="1920876"/>
                        <a:ext cx="3976687"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Text Box 16"/>
          <p:cNvSpPr txBox="1">
            <a:spLocks noChangeArrowheads="1"/>
          </p:cNvSpPr>
          <p:nvPr/>
        </p:nvSpPr>
        <p:spPr bwMode="auto">
          <a:xfrm>
            <a:off x="4861953" y="2924175"/>
            <a:ext cx="733004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dirty="0"/>
              <a:t>Εν γένει για </a:t>
            </a:r>
            <a:r>
              <a:rPr lang="el-GR" i="1" dirty="0"/>
              <a:t>Μ = </a:t>
            </a:r>
            <a:r>
              <a:rPr lang="en-US" i="1" dirty="0"/>
              <a:t>n</a:t>
            </a:r>
            <a:r>
              <a:rPr lang="en-US" dirty="0"/>
              <a:t> clusters </a:t>
            </a:r>
            <a:r>
              <a:rPr lang="el-GR" dirty="0"/>
              <a:t>πέριξ του βασικού </a:t>
            </a:r>
            <a:r>
              <a:rPr lang="en-US" dirty="0"/>
              <a:t>cluster </a:t>
            </a:r>
            <a:r>
              <a:rPr lang="el-GR" dirty="0"/>
              <a:t>και με γενικό αριθμό </a:t>
            </a:r>
            <a:r>
              <a:rPr lang="el-GR" i="1" dirty="0"/>
              <a:t>Ν</a:t>
            </a:r>
            <a:r>
              <a:rPr lang="el-GR" dirty="0"/>
              <a:t>:</a:t>
            </a:r>
          </a:p>
        </p:txBody>
      </p:sp>
      <p:sp>
        <p:nvSpPr>
          <p:cNvPr id="7182" name="Rectangle 18"/>
          <p:cNvSpPr>
            <a:spLocks noChangeArrowheads="1"/>
          </p:cNvSpPr>
          <p:nvPr/>
        </p:nvSpPr>
        <p:spPr bwMode="auto">
          <a:xfrm>
            <a:off x="1524001" y="30395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aphicFrame>
        <p:nvGraphicFramePr>
          <p:cNvPr id="7171" name="Object 17"/>
          <p:cNvGraphicFramePr>
            <a:graphicFrameLocks noChangeAspect="1"/>
          </p:cNvGraphicFramePr>
          <p:nvPr/>
        </p:nvGraphicFramePr>
        <p:xfrm>
          <a:off x="7169431" y="3710784"/>
          <a:ext cx="3960812" cy="706437"/>
        </p:xfrm>
        <a:graphic>
          <a:graphicData uri="http://schemas.openxmlformats.org/presentationml/2006/ole">
            <mc:AlternateContent xmlns:mc="http://schemas.openxmlformats.org/markup-compatibility/2006">
              <mc:Choice xmlns:v="urn:schemas-microsoft-com:vml" Requires="v">
                <p:oleObj spid="_x0000_s7187" name="Equation" r:id="rId5" imgW="2438400" imgH="431800" progId="Equation.DSMT4">
                  <p:embed/>
                </p:oleObj>
              </mc:Choice>
              <mc:Fallback>
                <p:oleObj name="Equation" r:id="rId5" imgW="24384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431" y="3710784"/>
                        <a:ext cx="3960812" cy="706437"/>
                      </a:xfrm>
                      <a:prstGeom prst="rect">
                        <a:avLst/>
                      </a:prstGeom>
                      <a:noFill/>
                    </p:spPr>
                  </p:pic>
                </p:oleObj>
              </mc:Fallback>
            </mc:AlternateContent>
          </a:graphicData>
        </a:graphic>
      </p:graphicFrame>
      <p:sp>
        <p:nvSpPr>
          <p:cNvPr id="7184" name="Rectangle 21"/>
          <p:cNvSpPr>
            <a:spLocks noChangeArrowheads="1"/>
          </p:cNvSpPr>
          <p:nvPr/>
        </p:nvSpPr>
        <p:spPr bwMode="auto">
          <a:xfrm>
            <a:off x="1524001" y="30157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p>
        </p:txBody>
      </p:sp>
      <p:grpSp>
        <p:nvGrpSpPr>
          <p:cNvPr id="3" name="Group 2"/>
          <p:cNvGrpSpPr/>
          <p:nvPr/>
        </p:nvGrpSpPr>
        <p:grpSpPr>
          <a:xfrm>
            <a:off x="161365" y="1766888"/>
            <a:ext cx="4700588" cy="4729163"/>
            <a:chOff x="161365" y="1766888"/>
            <a:chExt cx="4700588" cy="4729163"/>
          </a:xfrm>
        </p:grpSpPr>
        <p:pic>
          <p:nvPicPr>
            <p:cNvPr id="717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65" y="1766888"/>
              <a:ext cx="470058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Connector 1"/>
            <p:cNvSpPr>
              <a:spLocks noChangeAspect="1"/>
            </p:cNvSpPr>
            <p:nvPr/>
          </p:nvSpPr>
          <p:spPr>
            <a:xfrm>
              <a:off x="1067555" y="2619469"/>
              <a:ext cx="3024000" cy="3024000"/>
            </a:xfrm>
            <a:prstGeom prst="flowChartConnecto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6870029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90872" y="152829"/>
            <a:ext cx="5107825" cy="4104000"/>
          </a:xfrm>
          <a:prstGeom prst="rect">
            <a:avLst/>
          </a:prstGeom>
        </p:spPr>
      </p:pic>
      <p:sp>
        <p:nvSpPr>
          <p:cNvPr id="4" name="Rectangle 3"/>
          <p:cNvSpPr/>
          <p:nvPr/>
        </p:nvSpPr>
        <p:spPr>
          <a:xfrm>
            <a:off x="0" y="126869"/>
            <a:ext cx="6096000" cy="3470437"/>
          </a:xfrm>
          <a:prstGeom prst="rect">
            <a:avLst/>
          </a:prstGeom>
        </p:spPr>
        <p:txBody>
          <a:bodyPr>
            <a:spAutoFit/>
          </a:bodyPr>
          <a:lstStyle/>
          <a:p>
            <a:pPr marL="285750" indent="-285750" algn="just">
              <a:lnSpc>
                <a:spcPct val="200000"/>
              </a:lnSpc>
              <a:buFont typeface="Arial" panose="020B0604020202020204" pitchFamily="34" charset="0"/>
              <a:buChar char="•"/>
            </a:pPr>
            <a:r>
              <a:rPr lang="el-GR" sz="1600" b="1" dirty="0">
                <a:latin typeface="Calibri" panose="020F0502020204030204" pitchFamily="34" charset="0"/>
              </a:rPr>
              <a:t>Μεταπομπή ή εναλλαγή κυψέλης (</a:t>
            </a:r>
            <a:r>
              <a:rPr lang="el-GR" sz="1600" b="1" dirty="0" err="1">
                <a:latin typeface="Calibri" panose="020F0502020204030204" pitchFamily="34" charset="0"/>
              </a:rPr>
              <a:t>handoff</a:t>
            </a:r>
            <a:r>
              <a:rPr lang="el-GR" sz="1600" b="1" dirty="0">
                <a:latin typeface="Calibri" panose="020F0502020204030204" pitchFamily="34" charset="0"/>
              </a:rPr>
              <a:t>): </a:t>
            </a:r>
            <a:r>
              <a:rPr lang="el-GR" sz="1600" dirty="0">
                <a:latin typeface="Calibri" panose="020F0502020204030204" pitchFamily="34" charset="0"/>
              </a:rPr>
              <a:t>δίνει τη δυνατότητα της </a:t>
            </a:r>
            <a:r>
              <a:rPr lang="el-GR" sz="1600" b="1" dirty="0">
                <a:latin typeface="Calibri" panose="020F0502020204030204" pitchFamily="34" charset="0"/>
              </a:rPr>
              <a:t>απρόσκοπτης συνέχισης της επικοινωνίας ενός κινητού σταθμού </a:t>
            </a:r>
            <a:r>
              <a:rPr lang="el-GR" sz="1600" dirty="0">
                <a:latin typeface="Calibri" panose="020F0502020204030204" pitchFamily="34" charset="0"/>
              </a:rPr>
              <a:t>κατά την κίνησή του </a:t>
            </a:r>
            <a:r>
              <a:rPr lang="el-GR" sz="1600" b="1" dirty="0">
                <a:latin typeface="Calibri" panose="020F0502020204030204" pitchFamily="34" charset="0"/>
              </a:rPr>
              <a:t>από μια κυψέλη προς μια άλλη</a:t>
            </a:r>
            <a:r>
              <a:rPr lang="el-GR" sz="1600" dirty="0">
                <a:latin typeface="Calibri" panose="020F0502020204030204" pitchFamily="34" charset="0"/>
              </a:rPr>
              <a:t>. </a:t>
            </a:r>
            <a:endParaRPr lang="en-US" sz="1600" dirty="0">
              <a:latin typeface="Calibri" panose="020F0502020204030204" pitchFamily="34" charset="0"/>
            </a:endParaRPr>
          </a:p>
          <a:p>
            <a:pPr marL="285750" indent="-285750" algn="just">
              <a:lnSpc>
                <a:spcPct val="200000"/>
              </a:lnSpc>
              <a:buFont typeface="Arial" panose="020B0604020202020204" pitchFamily="34" charset="0"/>
              <a:buChar char="•"/>
            </a:pPr>
            <a:endParaRPr lang="en-US" sz="1600" b="1" dirty="0">
              <a:latin typeface="Calibri" panose="020F0502020204030204" pitchFamily="34" charset="0"/>
            </a:endParaRPr>
          </a:p>
          <a:p>
            <a:pPr marL="285750" indent="-285750" algn="just">
              <a:lnSpc>
                <a:spcPct val="200000"/>
              </a:lnSpc>
              <a:buFont typeface="Arial" panose="020B0604020202020204" pitchFamily="34" charset="0"/>
              <a:buChar char="•"/>
            </a:pPr>
            <a:r>
              <a:rPr lang="el-GR" sz="1600" b="1" dirty="0" err="1">
                <a:latin typeface="Calibri" panose="020F0502020204030204" pitchFamily="34" charset="0"/>
              </a:rPr>
              <a:t>Περιαγωγή</a:t>
            </a:r>
            <a:r>
              <a:rPr lang="el-GR" sz="1600" b="1" dirty="0">
                <a:latin typeface="Calibri" panose="020F0502020204030204" pitchFamily="34" charset="0"/>
              </a:rPr>
              <a:t> (</a:t>
            </a:r>
            <a:r>
              <a:rPr lang="el-GR" sz="1600" b="1" dirty="0" err="1">
                <a:latin typeface="Calibri" panose="020F0502020204030204" pitchFamily="34" charset="0"/>
              </a:rPr>
              <a:t>roaming</a:t>
            </a:r>
            <a:r>
              <a:rPr lang="el-GR" sz="1600" b="1" dirty="0">
                <a:latin typeface="Calibri" panose="020F0502020204030204" pitchFamily="34" charset="0"/>
              </a:rPr>
              <a:t>): </a:t>
            </a:r>
            <a:r>
              <a:rPr lang="el-GR" sz="1600" dirty="0">
                <a:latin typeface="Calibri" panose="020F0502020204030204" pitchFamily="34" charset="0"/>
              </a:rPr>
              <a:t>η δυνατότητα </a:t>
            </a:r>
            <a:r>
              <a:rPr lang="el-GR" sz="1600" b="1" dirty="0">
                <a:latin typeface="Calibri" panose="020F0502020204030204" pitchFamily="34" charset="0"/>
              </a:rPr>
              <a:t>λειτουργίας ενός κινητού σταθμού </a:t>
            </a:r>
            <a:r>
              <a:rPr lang="el-GR" sz="1600" dirty="0">
                <a:latin typeface="Calibri" panose="020F0502020204030204" pitchFamily="34" charset="0"/>
              </a:rPr>
              <a:t>στην περίπτωση που αυτός εισέρχεται σε ένα </a:t>
            </a:r>
            <a:r>
              <a:rPr lang="el-GR" sz="1600" b="1" dirty="0">
                <a:latin typeface="Calibri" panose="020F0502020204030204" pitchFamily="34" charset="0"/>
              </a:rPr>
              <a:t>διαφορετικό κυψελοειδές δίκτυο</a:t>
            </a:r>
            <a:r>
              <a:rPr lang="el-GR" sz="1600" dirty="0">
                <a:latin typeface="Calibri" panose="020F0502020204030204" pitchFamily="34" charset="0"/>
              </a:rPr>
              <a:t>. </a:t>
            </a:r>
          </a:p>
        </p:txBody>
      </p:sp>
    </p:spTree>
    <p:extLst>
      <p:ext uri="{BB962C8B-B14F-4D97-AF65-F5344CB8AC3E}">
        <p14:creationId xmlns:p14="http://schemas.microsoft.com/office/powerpoint/2010/main" val="2464039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332656"/>
            <a:ext cx="7924800" cy="576064"/>
          </a:xfrm>
        </p:spPr>
        <p:txBody>
          <a:bodyPr>
            <a:normAutofit fontScale="90000"/>
          </a:bodyPr>
          <a:lstStyle/>
          <a:p>
            <a:pPr algn="ctr"/>
            <a:r>
              <a:rPr lang="en-US" b="1" dirty="0">
                <a:latin typeface="Calibri" panose="020F0502020204030204" pitchFamily="34" charset="0"/>
              </a:rPr>
              <a:t>CELL PLANNING</a:t>
            </a:r>
            <a:endParaRPr lang="el-GR" b="1" dirty="0">
              <a:latin typeface="Calibri" panose="020F0502020204030204" pitchFamily="34" charset="0"/>
            </a:endParaRPr>
          </a:p>
        </p:txBody>
      </p:sp>
      <p:graphicFrame>
        <p:nvGraphicFramePr>
          <p:cNvPr id="4" name="Θέση περιεχομένου 3"/>
          <p:cNvGraphicFramePr>
            <a:graphicFrameLocks noGrp="1"/>
          </p:cNvGraphicFramePr>
          <p:nvPr>
            <p:ph sz="quarter" idx="4294967295"/>
          </p:nvPr>
        </p:nvGraphicFramePr>
        <p:xfrm>
          <a:off x="2133600" y="1196976"/>
          <a:ext cx="7924800" cy="48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2779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879"/>
            <a:ext cx="12192000" cy="3046988"/>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el-GR" sz="1600" dirty="0"/>
              <a:t>Η </a:t>
            </a:r>
            <a:r>
              <a:rPr lang="el-GR" sz="1600" b="1" dirty="0"/>
              <a:t>τέταρτη γενιά (4G) κινητής τηλεφωνίας </a:t>
            </a:r>
            <a:r>
              <a:rPr lang="el-GR" sz="1600" dirty="0"/>
              <a:t>είναι διάδοχος της </a:t>
            </a:r>
            <a:r>
              <a:rPr lang="el-GR" sz="1600" b="1" dirty="0"/>
              <a:t>τρίτης γενιάς (3G)</a:t>
            </a:r>
            <a:r>
              <a:rPr lang="el-GR" sz="1600" dirty="0"/>
              <a:t>.</a:t>
            </a:r>
            <a:endParaRPr lang="en-US" sz="1600" dirty="0"/>
          </a:p>
          <a:p>
            <a:pPr marL="285750" indent="-285750" algn="just">
              <a:lnSpc>
                <a:spcPct val="200000"/>
              </a:lnSpc>
              <a:buFont typeface="Wingdings" panose="05000000000000000000" pitchFamily="2" charset="2"/>
              <a:buChar char="q"/>
            </a:pPr>
            <a:r>
              <a:rPr lang="el-GR" sz="1600" dirty="0"/>
              <a:t>Το 4G παρέχει </a:t>
            </a:r>
            <a:r>
              <a:rPr lang="el-GR" sz="1600" b="1" dirty="0"/>
              <a:t>υπέρ-</a:t>
            </a:r>
            <a:r>
              <a:rPr lang="el-GR" sz="1600" b="1" dirty="0" err="1"/>
              <a:t>ευρυζωνική</a:t>
            </a:r>
            <a:r>
              <a:rPr lang="el-GR" sz="1600" b="1" dirty="0"/>
              <a:t> πρόσβαση στο Internet</a:t>
            </a:r>
            <a:r>
              <a:rPr lang="el-GR" sz="1600" dirty="0"/>
              <a:t>.</a:t>
            </a:r>
            <a:endParaRPr lang="en-US" sz="1600" dirty="0"/>
          </a:p>
          <a:p>
            <a:pPr marL="285750" indent="-285750" algn="just">
              <a:lnSpc>
                <a:spcPct val="200000"/>
              </a:lnSpc>
              <a:buFont typeface="Wingdings" panose="05000000000000000000" pitchFamily="2" charset="2"/>
              <a:buChar char="q"/>
            </a:pPr>
            <a:r>
              <a:rPr lang="el-GR" sz="1600" b="1" dirty="0"/>
              <a:t>Εφαρμογές: </a:t>
            </a:r>
            <a:r>
              <a:rPr lang="en-US" sz="1600" dirty="0"/>
              <a:t>mobile web </a:t>
            </a:r>
            <a:r>
              <a:rPr lang="el-GR" sz="1600" dirty="0"/>
              <a:t>πρόσβαση, </a:t>
            </a:r>
            <a:r>
              <a:rPr lang="en-US" sz="1600" dirty="0"/>
              <a:t>IP </a:t>
            </a:r>
            <a:r>
              <a:rPr lang="el-GR" sz="1600" dirty="0"/>
              <a:t>τηλεφωνία, 3</a:t>
            </a:r>
            <a:r>
              <a:rPr lang="en-US" sz="1600" dirty="0"/>
              <a:t>D TV, </a:t>
            </a:r>
            <a:r>
              <a:rPr lang="el-GR" sz="1600" dirty="0"/>
              <a:t>υψηλής ευκρίνειας κινητή τηλεόραση, </a:t>
            </a:r>
            <a:r>
              <a:rPr lang="en-US" sz="1600" dirty="0"/>
              <a:t>cloud computing, </a:t>
            </a:r>
            <a:r>
              <a:rPr lang="el-GR" sz="1600" dirty="0"/>
              <a:t>υπηρεσίες τυχερών παιχνιδιών, </a:t>
            </a:r>
            <a:r>
              <a:rPr lang="en-US" sz="1600" dirty="0"/>
              <a:t>video conferencing.</a:t>
            </a:r>
          </a:p>
          <a:p>
            <a:pPr marL="285750" indent="-285750" algn="just">
              <a:lnSpc>
                <a:spcPct val="200000"/>
              </a:lnSpc>
              <a:buFont typeface="Wingdings" panose="05000000000000000000" pitchFamily="2" charset="2"/>
              <a:buChar char="q"/>
            </a:pPr>
            <a:r>
              <a:rPr lang="en-US" sz="1600" b="1" dirty="0"/>
              <a:t>4G </a:t>
            </a:r>
            <a:r>
              <a:rPr lang="el-GR" sz="1600" b="1" dirty="0"/>
              <a:t>συστήματα</a:t>
            </a:r>
            <a:r>
              <a:rPr lang="el-GR" sz="1600" dirty="0"/>
              <a:t>:</a:t>
            </a:r>
            <a:r>
              <a:rPr lang="en-US" sz="1600" dirty="0"/>
              <a:t> </a:t>
            </a:r>
            <a:r>
              <a:rPr lang="el-GR" sz="1600" b="1" dirty="0" err="1"/>
              <a:t>Mobile</a:t>
            </a:r>
            <a:r>
              <a:rPr lang="el-GR" sz="1600" b="1" dirty="0"/>
              <a:t> </a:t>
            </a:r>
            <a:r>
              <a:rPr lang="el-GR" sz="1600" b="1" dirty="0" err="1"/>
              <a:t>WiMAX</a:t>
            </a:r>
            <a:r>
              <a:rPr lang="el-GR" sz="1600" b="1" dirty="0"/>
              <a:t> πρότυπο </a:t>
            </a:r>
            <a:r>
              <a:rPr lang="el-GR" sz="1600" dirty="0"/>
              <a:t>(χρησιμοποιήθηκε για πρώτη φορά στη Νότιο Κορέα το 2006)</a:t>
            </a:r>
            <a:r>
              <a:rPr lang="en-US" sz="1600" dirty="0"/>
              <a:t>, </a:t>
            </a:r>
            <a:r>
              <a:rPr lang="el-GR" sz="1600" b="1" dirty="0" err="1"/>
              <a:t>Long</a:t>
            </a:r>
            <a:r>
              <a:rPr lang="el-GR" sz="1600" b="1" dirty="0"/>
              <a:t> </a:t>
            </a:r>
            <a:r>
              <a:rPr lang="el-GR" sz="1600" b="1" dirty="0" err="1"/>
              <a:t>Term</a:t>
            </a:r>
            <a:r>
              <a:rPr lang="el-GR" sz="1600" b="1" dirty="0"/>
              <a:t> </a:t>
            </a:r>
            <a:r>
              <a:rPr lang="el-GR" sz="1600" b="1" dirty="0" err="1"/>
              <a:t>Evolution</a:t>
            </a:r>
            <a:r>
              <a:rPr lang="el-GR" sz="1600" b="1" dirty="0"/>
              <a:t> (LTE) πρότυπο </a:t>
            </a:r>
            <a:r>
              <a:rPr lang="el-GR" sz="1600" dirty="0"/>
              <a:t>(Νορβηγία και Σουηδία από το 2009). </a:t>
            </a:r>
          </a:p>
        </p:txBody>
      </p:sp>
      <p:sp>
        <p:nvSpPr>
          <p:cNvPr id="3" name="Rectangle 2"/>
          <p:cNvSpPr/>
          <p:nvPr/>
        </p:nvSpPr>
        <p:spPr>
          <a:xfrm>
            <a:off x="0" y="3293106"/>
            <a:ext cx="12192000" cy="3539430"/>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l-GR" sz="1600" dirty="0"/>
              <a:t>Η </a:t>
            </a:r>
            <a:r>
              <a:rPr lang="el-GR" sz="1600" b="1" dirty="0"/>
              <a:t>πέμπτη γενιά (5G) </a:t>
            </a:r>
            <a:r>
              <a:rPr lang="el-GR" sz="1600" dirty="0"/>
              <a:t>θα επιτρέπει στους χρήστες να κατεβάσουν μια ωριαία ταινία υψηλής ευκρίνειας σε 6 </a:t>
            </a:r>
            <a:r>
              <a:rPr lang="el-GR" sz="1600" dirty="0" err="1"/>
              <a:t>sec</a:t>
            </a:r>
            <a:r>
              <a:rPr lang="el-GR" sz="1600" dirty="0"/>
              <a:t>, </a:t>
            </a:r>
            <a:r>
              <a:rPr lang="el-GR" sz="1600" b="1" dirty="0"/>
              <a:t>θεωρείται ως «πηγή ενέργειας» για την ψηφιακή οικονομία σε όλο τον κόσμο</a:t>
            </a:r>
            <a:r>
              <a:rPr lang="el-GR" sz="1600" dirty="0"/>
              <a:t>, με όλες τις συσκευές που είναι συνδεδεμένες μέσω του </a:t>
            </a:r>
            <a:r>
              <a:rPr lang="el-GR" sz="1600" b="1" dirty="0"/>
              <a:t>«Internet of </a:t>
            </a:r>
            <a:r>
              <a:rPr lang="el-GR" sz="1600" b="1" dirty="0" err="1"/>
              <a:t>Things</a:t>
            </a:r>
            <a:r>
              <a:rPr lang="el-GR" sz="1600" b="1" dirty="0"/>
              <a:t>»</a:t>
            </a:r>
            <a:r>
              <a:rPr lang="el-GR" sz="1600" dirty="0"/>
              <a:t>, να συνδέονται με την υπηρεσία, ακόμα και τα αυτοκίνητα.</a:t>
            </a:r>
            <a:endParaRPr lang="en-US" sz="1600" dirty="0"/>
          </a:p>
          <a:p>
            <a:pPr marL="285750" indent="-285750" algn="just">
              <a:lnSpc>
                <a:spcPct val="200000"/>
              </a:lnSpc>
              <a:buFont typeface="Wingdings" panose="05000000000000000000" pitchFamily="2" charset="2"/>
              <a:buChar char="Ø"/>
            </a:pPr>
            <a:r>
              <a:rPr lang="el-GR" sz="1600" dirty="0"/>
              <a:t>Το </a:t>
            </a:r>
            <a:r>
              <a:rPr lang="el-GR" sz="1600" b="1" dirty="0"/>
              <a:t>«Internet of </a:t>
            </a:r>
            <a:r>
              <a:rPr lang="el-GR" sz="1600" b="1" dirty="0" err="1"/>
              <a:t>Things</a:t>
            </a:r>
            <a:r>
              <a:rPr lang="el-GR" sz="1600" b="1" dirty="0"/>
              <a:t>» </a:t>
            </a:r>
            <a:r>
              <a:rPr lang="el-GR" sz="1600" dirty="0"/>
              <a:t>ή αλλιώς και </a:t>
            </a:r>
            <a:r>
              <a:rPr lang="el-GR" sz="1600" b="1" dirty="0"/>
              <a:t>«Διαδίκτυο των Πραγμάτων»</a:t>
            </a:r>
            <a:r>
              <a:rPr lang="el-GR" sz="1600" dirty="0"/>
              <a:t>, είναι μια ιδέα που αφορά σε συσκευές, αντικείμενα και γενικότερα «πράγματα», τα οποία είναι συνδεδεμένα αδιαλείπτως μεταξύ τους και μάλιστα σε παγκόσμια εμβέλεια που </a:t>
            </a:r>
            <a:r>
              <a:rPr lang="el-GR" sz="1600" dirty="0" err="1"/>
              <a:t>αλληλεπιδρούν</a:t>
            </a:r>
            <a:r>
              <a:rPr lang="el-GR" sz="1600" dirty="0"/>
              <a:t> με το φυσικό περιβάλλον.</a:t>
            </a:r>
            <a:endParaRPr lang="en-US" sz="1600" dirty="0"/>
          </a:p>
          <a:p>
            <a:pPr marL="285750" indent="-285750" algn="just">
              <a:lnSpc>
                <a:spcPct val="200000"/>
              </a:lnSpc>
              <a:buFont typeface="Wingdings" panose="05000000000000000000" pitchFamily="2" charset="2"/>
              <a:buChar char="Ø"/>
            </a:pPr>
            <a:r>
              <a:rPr lang="el-GR" sz="1600" b="1" dirty="0"/>
              <a:t>Μετά το 2020! </a:t>
            </a:r>
            <a:endParaRPr lang="el-GR" sz="1600" dirty="0"/>
          </a:p>
        </p:txBody>
      </p:sp>
    </p:spTree>
    <p:extLst>
      <p:ext uri="{BB962C8B-B14F-4D97-AF65-F5344CB8AC3E}">
        <p14:creationId xmlns:p14="http://schemas.microsoft.com/office/powerpoint/2010/main" val="4206594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611793"/>
          </a:xfrm>
          <a:prstGeom prst="rect">
            <a:avLst/>
          </a:prstGeom>
        </p:spPr>
        <p:txBody>
          <a:bodyPr wrap="square">
            <a:spAutoFit/>
          </a:bodyPr>
          <a:lstStyle/>
          <a:p>
            <a:pPr algn="ctr">
              <a:lnSpc>
                <a:spcPct val="150000"/>
              </a:lnSpc>
              <a:spcAft>
                <a:spcPts val="800"/>
              </a:spcAft>
            </a:pPr>
            <a:r>
              <a:rPr lang="el-GR" sz="1600" b="1" dirty="0">
                <a:ea typeface="Calibri" panose="020F0502020204030204" pitchFamily="34" charset="0"/>
                <a:cs typeface="Times New Roman" panose="02020603050405020304" pitchFamily="18" charset="0"/>
              </a:rPr>
              <a:t>ΕΦΑΡΜΟΓΗ</a:t>
            </a:r>
            <a:endParaRPr lang="el-GR" sz="1600" dirty="0">
              <a:ea typeface="Calibri" panose="020F0502020204030204" pitchFamily="34" charset="0"/>
              <a:cs typeface="Times New Roman" panose="02020603050405020304" pitchFamily="18" charset="0"/>
            </a:endParaRPr>
          </a:p>
          <a:p>
            <a:pPr algn="just">
              <a:lnSpc>
                <a:spcPct val="150000"/>
              </a:lnSpc>
              <a:spcAft>
                <a:spcPts val="800"/>
              </a:spcAft>
            </a:pPr>
            <a:r>
              <a:rPr lang="el-GR" sz="1600" dirty="0">
                <a:ea typeface="Calibri" panose="020F0502020204030204" pitchFamily="34" charset="0"/>
                <a:cs typeface="Times New Roman" panose="02020603050405020304" pitchFamily="18" charset="0"/>
              </a:rPr>
              <a:t>Σε μια γεωγραφική περιοχή συνολικής έκτασης </a:t>
            </a:r>
            <a:r>
              <a:rPr lang="en-US" sz="1600" dirty="0">
                <a:ea typeface="Calibri" panose="020F0502020204030204" pitchFamily="34" charset="0"/>
                <a:cs typeface="Times New Roman" panose="02020603050405020304" pitchFamily="18" charset="0"/>
              </a:rPr>
              <a:t>8</a:t>
            </a:r>
            <a:r>
              <a:rPr lang="el-GR" sz="1600" dirty="0">
                <a:ea typeface="Calibri" panose="020F0502020204030204" pitchFamily="34" charset="0"/>
                <a:cs typeface="Times New Roman" panose="02020603050405020304" pitchFamily="18" charset="0"/>
              </a:rPr>
              <a:t>0000 Km</a:t>
            </a:r>
            <a:r>
              <a:rPr lang="el-GR" sz="1600" baseline="30000" dirty="0">
                <a:ea typeface="Calibri" panose="020F0502020204030204" pitchFamily="34" charset="0"/>
                <a:cs typeface="Times New Roman" panose="02020603050405020304" pitchFamily="18" charset="0"/>
              </a:rPr>
              <a:t>2</a:t>
            </a:r>
            <a:r>
              <a:rPr lang="el-GR" sz="1600" dirty="0">
                <a:ea typeface="Calibri" panose="020F0502020204030204" pitchFamily="34" charset="0"/>
                <a:cs typeface="Times New Roman" panose="02020603050405020304" pitchFamily="18" charset="0"/>
              </a:rPr>
              <a:t> πρόκειται να εγκατασταθεί και να λειτουργήσει ένα </a:t>
            </a:r>
            <a:r>
              <a:rPr lang="el-GR" sz="1600" dirty="0" err="1">
                <a:ea typeface="Calibri" panose="020F0502020204030204" pitchFamily="34" charset="0"/>
                <a:cs typeface="Times New Roman" panose="02020603050405020304" pitchFamily="18" charset="0"/>
              </a:rPr>
              <a:t>κυψελωτό</a:t>
            </a:r>
            <a:r>
              <a:rPr lang="el-GR" sz="1600" dirty="0">
                <a:ea typeface="Calibri" panose="020F0502020204030204" pitchFamily="34" charset="0"/>
                <a:cs typeface="Times New Roman" panose="02020603050405020304" pitchFamily="18" charset="0"/>
              </a:rPr>
              <a:t> δίκτυο κινητών επικοινωνιών. Οι κεραίες των σταθμών βάσης που πρόκειται να χρησιμοποιηθούν συντονίζονται στη συχνότητα των 9</a:t>
            </a:r>
            <a:r>
              <a:rPr lang="en-US" sz="1600" dirty="0">
                <a:ea typeface="Calibri" panose="020F0502020204030204" pitchFamily="34" charset="0"/>
                <a:cs typeface="Times New Roman" panose="02020603050405020304" pitchFamily="18" charset="0"/>
              </a:rPr>
              <a:t>0</a:t>
            </a:r>
            <a:r>
              <a:rPr lang="el-GR" sz="1600" dirty="0">
                <a:ea typeface="Calibri" panose="020F0502020204030204" pitchFamily="34" charset="0"/>
                <a:cs typeface="Times New Roman" panose="02020603050405020304" pitchFamily="18" charset="0"/>
              </a:rPr>
              <a:t>0 </a:t>
            </a:r>
            <a:r>
              <a:rPr lang="el-GR" sz="1600" dirty="0" err="1">
                <a:ea typeface="Calibri" panose="020F0502020204030204" pitchFamily="34" charset="0"/>
                <a:cs typeface="Times New Roman" panose="02020603050405020304" pitchFamily="18" charset="0"/>
              </a:rPr>
              <a:t>MHz</a:t>
            </a:r>
            <a:r>
              <a:rPr lang="en-US" sz="1600" dirty="0">
                <a:ea typeface="Calibri" panose="020F0502020204030204" pitchFamily="34" charset="0"/>
                <a:cs typeface="Times New Roman" panose="02020603050405020304" pitchFamily="18" charset="0"/>
              </a:rPr>
              <a:t> </a:t>
            </a:r>
            <a:r>
              <a:rPr lang="el-GR" sz="1600" dirty="0">
                <a:ea typeface="Calibri" panose="020F0502020204030204" pitchFamily="34" charset="0"/>
                <a:cs typeface="Times New Roman" panose="02020603050405020304" pitchFamily="18" charset="0"/>
              </a:rPr>
              <a:t>και το διάγραμμα ακτινοβολίας τους είναι κύκλος ακτίνας </a:t>
            </a:r>
            <a:r>
              <a:rPr lang="en-US" sz="1600" dirty="0">
                <a:ea typeface="Calibri" panose="020F0502020204030204" pitchFamily="34" charset="0"/>
                <a:cs typeface="Times New Roman" panose="02020603050405020304" pitchFamily="18" charset="0"/>
              </a:rPr>
              <a:t>R</a:t>
            </a:r>
            <a:r>
              <a:rPr lang="el-GR" sz="1600" dirty="0">
                <a:ea typeface="Calibri" panose="020F0502020204030204" pitchFamily="34" charset="0"/>
                <a:cs typeface="Times New Roman" panose="02020603050405020304" pitchFamily="18" charset="0"/>
              </a:rPr>
              <a:t>. Η γεωγραφική περιοχή θα καλυφθεί με κυψέλες. Τα κατάλληλα γεωμετρικά σχήματα για την αποτύπωση μιας κυψέλης είναι, όπως αναφέραμε και στις θεωρία είναι: </a:t>
            </a:r>
            <a:r>
              <a:rPr lang="el-GR" sz="1600" b="1" dirty="0">
                <a:ea typeface="Calibri" panose="020F0502020204030204" pitchFamily="34" charset="0"/>
                <a:cs typeface="Times New Roman" panose="02020603050405020304" pitchFamily="18" charset="0"/>
              </a:rPr>
              <a:t>(α)</a:t>
            </a:r>
            <a:r>
              <a:rPr lang="el-GR" sz="1600" dirty="0">
                <a:ea typeface="Calibri" panose="020F0502020204030204" pitchFamily="34" charset="0"/>
                <a:cs typeface="Times New Roman" panose="02020603050405020304" pitchFamily="18" charset="0"/>
              </a:rPr>
              <a:t> το ισόπλευρο τρίγωνο εγγεγραμμένο σε κύκλο ακτίνας </a:t>
            </a:r>
            <a:r>
              <a:rPr lang="en-US" sz="1600" dirty="0">
                <a:ea typeface="Calibri" panose="020F0502020204030204" pitchFamily="34" charset="0"/>
                <a:cs typeface="Times New Roman" panose="02020603050405020304" pitchFamily="18" charset="0"/>
              </a:rPr>
              <a:t>R</a:t>
            </a:r>
            <a:r>
              <a:rPr lang="el-GR" sz="1600" dirty="0">
                <a:ea typeface="Calibri" panose="020F0502020204030204" pitchFamily="34" charset="0"/>
                <a:cs typeface="Times New Roman" panose="02020603050405020304" pitchFamily="18" charset="0"/>
              </a:rPr>
              <a:t>, </a:t>
            </a:r>
            <a:r>
              <a:rPr lang="el-GR" sz="1600" b="1" dirty="0">
                <a:ea typeface="Calibri" panose="020F0502020204030204" pitchFamily="34" charset="0"/>
                <a:cs typeface="Times New Roman" panose="02020603050405020304" pitchFamily="18" charset="0"/>
              </a:rPr>
              <a:t>(β)</a:t>
            </a:r>
            <a:r>
              <a:rPr lang="el-GR" sz="1600" dirty="0">
                <a:ea typeface="Calibri" panose="020F0502020204030204" pitchFamily="34" charset="0"/>
                <a:cs typeface="Times New Roman" panose="02020603050405020304" pitchFamily="18" charset="0"/>
              </a:rPr>
              <a:t> το τετράγωνο εγγεγραμμένο σε κύκλο ακτίνας </a:t>
            </a:r>
            <a:r>
              <a:rPr lang="en-US" sz="1600" dirty="0">
                <a:ea typeface="Calibri" panose="020F0502020204030204" pitchFamily="34" charset="0"/>
                <a:cs typeface="Times New Roman" panose="02020603050405020304" pitchFamily="18" charset="0"/>
              </a:rPr>
              <a:t>R</a:t>
            </a:r>
            <a:r>
              <a:rPr lang="el-GR" sz="1600" dirty="0">
                <a:ea typeface="Calibri" panose="020F0502020204030204" pitchFamily="34" charset="0"/>
                <a:cs typeface="Times New Roman" panose="02020603050405020304" pitchFamily="18" charset="0"/>
              </a:rPr>
              <a:t> </a:t>
            </a:r>
            <a:r>
              <a:rPr lang="el-GR" sz="1600" b="1" dirty="0">
                <a:ea typeface="Calibri" panose="020F0502020204030204" pitchFamily="34" charset="0"/>
                <a:cs typeface="Times New Roman" panose="02020603050405020304" pitchFamily="18" charset="0"/>
              </a:rPr>
              <a:t>(γ)</a:t>
            </a:r>
            <a:r>
              <a:rPr lang="el-GR" sz="1600" dirty="0">
                <a:ea typeface="Calibri" panose="020F0502020204030204" pitchFamily="34" charset="0"/>
                <a:cs typeface="Times New Roman" panose="02020603050405020304" pitchFamily="18" charset="0"/>
              </a:rPr>
              <a:t> το κανονικό εξάγωνο εγγεγραμμένο σε κύκλο ακτίνας </a:t>
            </a:r>
            <a:r>
              <a:rPr lang="en-US" sz="1600" dirty="0">
                <a:ea typeface="Calibri" panose="020F0502020204030204" pitchFamily="34" charset="0"/>
                <a:cs typeface="Times New Roman" panose="02020603050405020304" pitchFamily="18" charset="0"/>
              </a:rPr>
              <a:t>R </a:t>
            </a:r>
            <a:r>
              <a:rPr lang="el-GR" sz="1600" dirty="0">
                <a:ea typeface="Calibri" panose="020F0502020204030204" pitchFamily="34" charset="0"/>
                <a:cs typeface="Times New Roman" panose="02020603050405020304" pitchFamily="18" charset="0"/>
              </a:rPr>
              <a:t>και </a:t>
            </a:r>
            <a:r>
              <a:rPr lang="el-GR" sz="1600" b="1" dirty="0">
                <a:ea typeface="Calibri" panose="020F0502020204030204" pitchFamily="34" charset="0"/>
                <a:cs typeface="Times New Roman" panose="02020603050405020304" pitchFamily="18" charset="0"/>
              </a:rPr>
              <a:t>(δ)</a:t>
            </a:r>
            <a:r>
              <a:rPr lang="en-US" sz="1600" dirty="0">
                <a:ea typeface="Calibri" panose="020F0502020204030204" pitchFamily="34" charset="0"/>
                <a:cs typeface="Times New Roman" panose="02020603050405020304" pitchFamily="18" charset="0"/>
              </a:rPr>
              <a:t> o</a:t>
            </a:r>
            <a:r>
              <a:rPr lang="el-GR" sz="1600" dirty="0">
                <a:ea typeface="Calibri" panose="020F0502020204030204" pitchFamily="34" charset="0"/>
                <a:cs typeface="Times New Roman" panose="02020603050405020304" pitchFamily="18" charset="0"/>
              </a:rPr>
              <a:t> κύκλος</a:t>
            </a:r>
            <a:r>
              <a:rPr lang="en-US" sz="1600" dirty="0">
                <a:ea typeface="Calibri" panose="020F0502020204030204" pitchFamily="34" charset="0"/>
                <a:cs typeface="Times New Roman" panose="02020603050405020304" pitchFamily="18" charset="0"/>
              </a:rPr>
              <a:t> </a:t>
            </a:r>
            <a:r>
              <a:rPr lang="el-GR" sz="1600" dirty="0">
                <a:ea typeface="Calibri" panose="020F0502020204030204" pitchFamily="34" charset="0"/>
                <a:cs typeface="Times New Roman" panose="02020603050405020304" pitchFamily="18" charset="0"/>
              </a:rPr>
              <a:t>ακτίνας </a:t>
            </a:r>
            <a:r>
              <a:rPr lang="en-US" sz="1600" dirty="0">
                <a:ea typeface="Calibri" panose="020F0502020204030204" pitchFamily="34" charset="0"/>
                <a:cs typeface="Times New Roman" panose="02020603050405020304" pitchFamily="18" charset="0"/>
              </a:rPr>
              <a:t>R</a:t>
            </a:r>
            <a:r>
              <a:rPr lang="el-GR" sz="1600" dirty="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algn="just">
              <a:lnSpc>
                <a:spcPct val="150000"/>
              </a:lnSpc>
              <a:spcAft>
                <a:spcPts val="800"/>
              </a:spcAft>
            </a:pPr>
            <a:r>
              <a:rPr lang="en-US" sz="1600" b="1" dirty="0">
                <a:ea typeface="Calibri" panose="020F0502020204030204" pitchFamily="34" charset="0"/>
                <a:cs typeface="Times New Roman" panose="02020603050405020304" pitchFamily="18" charset="0"/>
              </a:rPr>
              <a:t>1) </a:t>
            </a:r>
            <a:r>
              <a:rPr lang="el-GR" sz="1600" dirty="0">
                <a:ea typeface="Calibri" panose="020F0502020204030204" pitchFamily="34" charset="0"/>
                <a:cs typeface="Times New Roman" panose="02020603050405020304" pitchFamily="18" charset="0"/>
              </a:rPr>
              <a:t>Με δεδομένο το κριτήριο </a:t>
            </a:r>
            <a:r>
              <a:rPr lang="el-GR" sz="1600" u="sng" dirty="0">
                <a:ea typeface="Calibri" panose="020F0502020204030204" pitchFamily="34" charset="0"/>
                <a:cs typeface="Times New Roman" panose="02020603050405020304" pitchFamily="18" charset="0"/>
              </a:rPr>
              <a:t>της ελαχιστοποίησης του αριθμού των κεραιών των σταθμών βάσης, καθώς και της πλήρους κάλυψης σε ολόκληρη τη γεωγραφική περιοχή κάλυψης,</a:t>
            </a:r>
            <a:r>
              <a:rPr lang="el-GR" sz="1600" dirty="0">
                <a:ea typeface="Calibri" panose="020F0502020204030204" pitchFamily="34" charset="0"/>
                <a:cs typeface="Times New Roman" panose="02020603050405020304" pitchFamily="18" charset="0"/>
              </a:rPr>
              <a:t> να προσδιορίσετε το κατάλληλο γεωμετρικό σχήμα για τη σχεδιαστική αποτύπωση μιας κυψέλης. Δίνονται:</a:t>
            </a:r>
            <a:endParaRPr lang="en-US" sz="1600" dirty="0">
              <a:ea typeface="Calibri" panose="020F0502020204030204" pitchFamily="34" charset="0"/>
              <a:cs typeface="Times New Roman" panose="02020603050405020304" pitchFamily="18" charset="0"/>
            </a:endParaRPr>
          </a:p>
          <a:p>
            <a:pPr algn="just">
              <a:lnSpc>
                <a:spcPct val="150000"/>
              </a:lnSpc>
              <a:spcAft>
                <a:spcPts val="800"/>
              </a:spcAft>
            </a:pPr>
            <a:endParaRPr lang="en-US" sz="1600" dirty="0">
              <a:effectLst/>
              <a:ea typeface="Calibri" panose="020F0502020204030204" pitchFamily="34" charset="0"/>
              <a:cs typeface="Times New Roman" panose="02020603050405020304" pitchFamily="18" charset="0"/>
            </a:endParaRPr>
          </a:p>
          <a:p>
            <a:pPr algn="just">
              <a:lnSpc>
                <a:spcPct val="150000"/>
              </a:lnSpc>
              <a:spcAft>
                <a:spcPts val="800"/>
              </a:spcAft>
            </a:pPr>
            <a:endParaRPr lang="en-US" sz="1600" dirty="0">
              <a:ea typeface="Calibri" panose="020F0502020204030204" pitchFamily="34" charset="0"/>
              <a:cs typeface="Times New Roman" panose="02020603050405020304" pitchFamily="18" charset="0"/>
            </a:endParaRPr>
          </a:p>
          <a:p>
            <a:pPr algn="just">
              <a:lnSpc>
                <a:spcPct val="150000"/>
              </a:lnSpc>
              <a:spcAft>
                <a:spcPts val="800"/>
              </a:spcAft>
            </a:pPr>
            <a:endParaRPr lang="en-US" sz="1600" dirty="0">
              <a:effectLst/>
              <a:ea typeface="Calibri" panose="020F0502020204030204" pitchFamily="34" charset="0"/>
              <a:cs typeface="Times New Roman" panose="02020603050405020304" pitchFamily="18" charset="0"/>
            </a:endParaRPr>
          </a:p>
          <a:p>
            <a:pPr algn="just">
              <a:lnSpc>
                <a:spcPct val="150000"/>
              </a:lnSpc>
              <a:spcAft>
                <a:spcPts val="800"/>
              </a:spcAft>
            </a:pPr>
            <a:endParaRPr lang="en-US" sz="1600" dirty="0">
              <a:ea typeface="Calibri" panose="020F0502020204030204" pitchFamily="34" charset="0"/>
              <a:cs typeface="Times New Roman" panose="02020603050405020304" pitchFamily="18" charset="0"/>
            </a:endParaRPr>
          </a:p>
          <a:p>
            <a:pPr algn="just">
              <a:lnSpc>
                <a:spcPct val="150000"/>
              </a:lnSpc>
              <a:spcAft>
                <a:spcPts val="800"/>
              </a:spcAft>
            </a:pPr>
            <a:r>
              <a:rPr lang="en-US" sz="1600" b="1" dirty="0">
                <a:ea typeface="Calibri" panose="020F0502020204030204" pitchFamily="34" charset="0"/>
                <a:cs typeface="Times New Roman" panose="02020603050405020304" pitchFamily="18" charset="0"/>
              </a:rPr>
              <a:t>2) </a:t>
            </a:r>
            <a:r>
              <a:rPr lang="el-GR" sz="1600" dirty="0">
                <a:ea typeface="Calibri" panose="020F0502020204030204" pitchFamily="34" charset="0"/>
                <a:cs typeface="Times New Roman" panose="02020603050405020304" pitchFamily="18" charset="0"/>
              </a:rPr>
              <a:t>Για παράγοντα επαναχρησιμοποίησης συχνοτήτων 1/</a:t>
            </a:r>
            <a:r>
              <a:rPr lang="en-US" sz="1600" dirty="0">
                <a:ea typeface="Calibri" panose="020F0502020204030204" pitchFamily="34" charset="0"/>
                <a:cs typeface="Times New Roman" panose="02020603050405020304" pitchFamily="18" charset="0"/>
              </a:rPr>
              <a:t>12</a:t>
            </a:r>
            <a:r>
              <a:rPr lang="el-GR" sz="1600" dirty="0">
                <a:ea typeface="Calibri" panose="020F0502020204030204" pitchFamily="34" charset="0"/>
                <a:cs typeface="Times New Roman" panose="02020603050405020304" pitchFamily="18" charset="0"/>
              </a:rPr>
              <a:t> να βρεθεί το πλήρες φάσμα συχνοτήτων που χρειάζεται και ο λόγος </a:t>
            </a:r>
            <a:r>
              <a:rPr lang="en-US" sz="1600" dirty="0">
                <a:ea typeface="Calibri" panose="020F0502020204030204" pitchFamily="34" charset="0"/>
                <a:cs typeface="Times New Roman" panose="02020603050405020304" pitchFamily="18" charset="0"/>
              </a:rPr>
              <a:t>C/I </a:t>
            </a:r>
            <a:r>
              <a:rPr lang="el-GR" sz="1600" dirty="0">
                <a:ea typeface="Calibri" panose="020F0502020204030204" pitchFamily="34" charset="0"/>
                <a:cs typeface="Times New Roman" panose="02020603050405020304" pitchFamily="18" charset="0"/>
              </a:rPr>
              <a:t>σε </a:t>
            </a:r>
            <a:r>
              <a:rPr lang="en-US" sz="1600" dirty="0" err="1">
                <a:ea typeface="Calibri" panose="020F0502020204030204" pitchFamily="34" charset="0"/>
                <a:cs typeface="Times New Roman" panose="02020603050405020304" pitchFamily="18" charset="0"/>
              </a:rPr>
              <a:t>dB.</a:t>
            </a:r>
            <a:endParaRPr lang="el-GR" sz="1600" dirty="0">
              <a:effectLst/>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5253318" y="48964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mc:AlternateContent xmlns:mc="http://schemas.openxmlformats.org/markup-compatibility/2006">
        <mc:Choice xmlns:a14="http://schemas.microsoft.com/office/drawing/2010/main" Requires="a14">
          <p:sp>
            <p:nvSpPr>
              <p:cNvPr id="6" name="Object 5"/>
              <p:cNvSpPr txBox="1"/>
              <p:nvPr/>
            </p:nvSpPr>
            <p:spPr bwMode="auto">
              <a:xfrm>
                <a:off x="5486399" y="3327400"/>
                <a:ext cx="1608083" cy="1284288"/>
              </a:xfrm>
              <a:prstGeom prst="rect">
                <a:avLst/>
              </a:prstGeom>
              <a:no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𝑅</m:t>
                          </m:r>
                        </m:sub>
                      </m:sSub>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57.9</m:t>
                      </m:r>
                      <m:r>
                        <a:rPr lang="en-US" b="0" i="1" smtClean="0">
                          <a:solidFill>
                            <a:srgbClr val="000000"/>
                          </a:solidFill>
                          <a:latin typeface="Cambria Math" panose="02040503050406030204" pitchFamily="18" charset="0"/>
                        </a:rPr>
                        <m:t>𝑛𝑊𝑎𝑡𝑡</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𝑅</m:t>
                          </m:r>
                        </m:sub>
                      </m:sSub>
                      <m:r>
                        <a:rPr lang="en-US" i="1">
                          <a:solidFill>
                            <a:srgbClr val="000000"/>
                          </a:solidFill>
                          <a:latin typeface="Cambria Math" panose="02040503050406030204" pitchFamily="18" charset="0"/>
                        </a:rPr>
                        <m:t>=1.2</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𝐺</m:t>
                          </m:r>
                        </m:e>
                        <m:sub>
                          <m:r>
                            <a:rPr lang="en-US" i="1">
                              <a:solidFill>
                                <a:srgbClr val="000000"/>
                              </a:solidFill>
                              <a:latin typeface="Cambria Math" panose="02040503050406030204" pitchFamily="18" charset="0"/>
                            </a:rPr>
                            <m:t>𝑇</m:t>
                          </m:r>
                        </m:sub>
                      </m:sSub>
                      <m:r>
                        <a:rPr lang="en-US" i="1">
                          <a:solidFill>
                            <a:srgbClr val="000000"/>
                          </a:solidFill>
                          <a:latin typeface="Cambria Math" panose="02040503050406030204" pitchFamily="18" charset="0"/>
                        </a:rPr>
                        <m:t>=8</m:t>
                      </m:r>
                      <m:r>
                        <a:rPr lang="en-US" i="1">
                          <a:solidFill>
                            <a:srgbClr val="000000"/>
                          </a:solidFill>
                          <a:latin typeface="Cambria Math" panose="02040503050406030204" pitchFamily="18" charset="0"/>
                        </a:rPr>
                        <m:t>𝑑𝐵</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𝑇</m:t>
                          </m:r>
                        </m:sub>
                      </m:sSub>
                      <m:r>
                        <a:rPr lang="en-US" i="1">
                          <a:solidFill>
                            <a:srgbClr val="000000"/>
                          </a:solidFill>
                          <a:latin typeface="Cambria Math" panose="02040503050406030204" pitchFamily="18" charset="0"/>
                        </a:rPr>
                        <m:t>=100</m:t>
                      </m:r>
                      <m:r>
                        <a:rPr lang="en-US" i="1">
                          <a:solidFill>
                            <a:srgbClr val="000000"/>
                          </a:solidFill>
                          <a:latin typeface="Cambria Math" panose="02040503050406030204" pitchFamily="18" charset="0"/>
                        </a:rPr>
                        <m:t>𝑊</m:t>
                      </m:r>
                    </m:oMath>
                  </m:oMathPara>
                </a14:m>
                <a:endParaRPr lang="en-US" dirty="0"/>
              </a:p>
            </p:txBody>
          </p:sp>
        </mc:Choice>
        <mc:Fallback>
          <p:sp>
            <p:nvSpPr>
              <p:cNvPr id="6" name="Object 5"/>
              <p:cNvSpPr txBox="1">
                <a:spLocks noRot="1" noChangeAspect="1" noMove="1" noResize="1" noEditPoints="1" noAdjustHandles="1" noChangeArrowheads="1" noChangeShapeType="1" noTextEdit="1"/>
              </p:cNvSpPr>
              <p:nvPr/>
            </p:nvSpPr>
            <p:spPr bwMode="auto">
              <a:xfrm>
                <a:off x="5486399" y="3327400"/>
                <a:ext cx="1608083" cy="128428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8889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095" y="1964911"/>
            <a:ext cx="5272216" cy="3168000"/>
          </a:xfrm>
          <a:prstGeom prst="rect">
            <a:avLst/>
          </a:prstGeom>
        </p:spPr>
      </p:pic>
      <p:sp>
        <p:nvSpPr>
          <p:cNvPr id="3" name="Rectangle 2"/>
          <p:cNvSpPr/>
          <p:nvPr/>
        </p:nvSpPr>
        <p:spPr>
          <a:xfrm>
            <a:off x="0" y="70566"/>
            <a:ext cx="12191999" cy="1008225"/>
          </a:xfrm>
          <a:prstGeom prst="rect">
            <a:avLst/>
          </a:prstGeom>
        </p:spPr>
        <p:txBody>
          <a:bodyPr wrap="square">
            <a:spAutoFit/>
          </a:bodyPr>
          <a:lstStyle/>
          <a:p>
            <a:pPr algn="just">
              <a:lnSpc>
                <a:spcPct val="200000"/>
              </a:lnSpc>
            </a:pPr>
            <a:r>
              <a:rPr lang="el-GR" sz="1600" dirty="0">
                <a:latin typeface="Calibri" panose="020F0502020204030204" pitchFamily="34" charset="0"/>
              </a:rPr>
              <a:t>Η </a:t>
            </a:r>
            <a:r>
              <a:rPr lang="el-GR" sz="1600" b="1" dirty="0">
                <a:latin typeface="Calibri" panose="020F0502020204030204" pitchFamily="34" charset="0"/>
              </a:rPr>
              <a:t>εκπομπή του κινητού σταθμού (</a:t>
            </a:r>
            <a:r>
              <a:rPr lang="el-GR" sz="1600" b="1" dirty="0" err="1">
                <a:latin typeface="Calibri" panose="020F0502020204030204" pitchFamily="34" charset="0"/>
              </a:rPr>
              <a:t>uplink</a:t>
            </a:r>
            <a:r>
              <a:rPr lang="el-GR" sz="1600" b="1" dirty="0">
                <a:latin typeface="Calibri" panose="020F0502020204030204" pitchFamily="34" charset="0"/>
              </a:rPr>
              <a:t>) </a:t>
            </a:r>
            <a:r>
              <a:rPr lang="el-GR" sz="1600" dirty="0">
                <a:latin typeface="Calibri" panose="020F0502020204030204" pitchFamily="34" charset="0"/>
              </a:rPr>
              <a:t>πραγματοποιείται στη ζώνη συχνοτήτων </a:t>
            </a:r>
            <a:r>
              <a:rPr lang="el-GR" sz="1600" b="1" dirty="0">
                <a:latin typeface="Calibri" panose="020F0502020204030204" pitchFamily="34" charset="0"/>
              </a:rPr>
              <a:t>890-915 </a:t>
            </a:r>
            <a:r>
              <a:rPr lang="el-GR" sz="1600" b="1" dirty="0" err="1">
                <a:latin typeface="Calibri" panose="020F0502020204030204" pitchFamily="34" charset="0"/>
              </a:rPr>
              <a:t>MHz</a:t>
            </a:r>
            <a:r>
              <a:rPr lang="el-GR" sz="1600" dirty="0">
                <a:latin typeface="Calibri" panose="020F0502020204030204" pitchFamily="34" charset="0"/>
              </a:rPr>
              <a:t>. </a:t>
            </a:r>
          </a:p>
          <a:p>
            <a:pPr algn="just">
              <a:lnSpc>
                <a:spcPct val="200000"/>
              </a:lnSpc>
            </a:pPr>
            <a:r>
              <a:rPr lang="el-GR" sz="1600" dirty="0">
                <a:latin typeface="Calibri" panose="020F0502020204030204" pitchFamily="34" charset="0"/>
              </a:rPr>
              <a:t>Η </a:t>
            </a:r>
            <a:r>
              <a:rPr lang="el-GR" sz="1600" b="1" dirty="0">
                <a:latin typeface="Calibri" panose="020F0502020204030204" pitchFamily="34" charset="0"/>
              </a:rPr>
              <a:t>λήψη (</a:t>
            </a:r>
            <a:r>
              <a:rPr lang="en-US" sz="1600" b="1" dirty="0">
                <a:latin typeface="Calibri" panose="020F0502020204030204" pitchFamily="34" charset="0"/>
              </a:rPr>
              <a:t>downlink) </a:t>
            </a:r>
            <a:r>
              <a:rPr lang="el-GR" sz="1600" dirty="0">
                <a:latin typeface="Calibri" panose="020F0502020204030204" pitchFamily="34" charset="0"/>
              </a:rPr>
              <a:t>στη ζώνη </a:t>
            </a:r>
            <a:r>
              <a:rPr lang="el-GR" sz="1600" b="1" dirty="0">
                <a:latin typeface="Calibri" panose="020F0502020204030204" pitchFamily="34" charset="0"/>
              </a:rPr>
              <a:t>935-960 </a:t>
            </a:r>
            <a:r>
              <a:rPr lang="en-US" sz="1600" b="1" dirty="0" err="1">
                <a:latin typeface="Calibri" panose="020F0502020204030204" pitchFamily="34" charset="0"/>
              </a:rPr>
              <a:t>MHz</a:t>
            </a:r>
            <a:r>
              <a:rPr lang="en-US" sz="1600" dirty="0" err="1">
                <a:latin typeface="Calibri" panose="020F0502020204030204" pitchFamily="34" charset="0"/>
              </a:rPr>
              <a:t>.</a:t>
            </a:r>
            <a:r>
              <a:rPr lang="en-US" sz="1600" dirty="0">
                <a:latin typeface="Calibri" panose="020F0502020204030204" pitchFamily="34" charset="0"/>
              </a:rPr>
              <a:t> </a:t>
            </a:r>
          </a:p>
        </p:txBody>
      </p:sp>
      <p:sp>
        <p:nvSpPr>
          <p:cNvPr id="4" name="Rectangle 3"/>
          <p:cNvSpPr/>
          <p:nvPr/>
        </p:nvSpPr>
        <p:spPr>
          <a:xfrm>
            <a:off x="5687913" y="694294"/>
            <a:ext cx="6504086" cy="5509200"/>
          </a:xfrm>
          <a:prstGeom prst="rect">
            <a:avLst/>
          </a:prstGeom>
        </p:spPr>
        <p:txBody>
          <a:bodyPr wrap="square">
            <a:spAutoFit/>
          </a:bodyPr>
          <a:lstStyle/>
          <a:p>
            <a:pPr marL="285750" indent="-285750" algn="just">
              <a:lnSpc>
                <a:spcPct val="200000"/>
              </a:lnSpc>
              <a:buFont typeface="Wingdings" panose="05000000000000000000" pitchFamily="2" charset="2"/>
              <a:buChar char="v"/>
            </a:pPr>
            <a:r>
              <a:rPr lang="el-GR" sz="1600" b="0" i="0" u="none" strike="noStrike" baseline="0" dirty="0"/>
              <a:t>Η </a:t>
            </a:r>
            <a:r>
              <a:rPr lang="el-GR" sz="1600" b="1" i="0" u="none" strike="noStrike" baseline="0" dirty="0"/>
              <a:t>απόσταση </a:t>
            </a:r>
            <a:r>
              <a:rPr lang="el-GR" sz="1600" b="0" i="0" u="none" strike="noStrike" baseline="0" dirty="0"/>
              <a:t>των </a:t>
            </a:r>
            <a:r>
              <a:rPr lang="el-GR" sz="1600" b="0" i="0" u="none" strike="noStrike" baseline="0" dirty="0" err="1"/>
              <a:t>ραδιοδιαύλων</a:t>
            </a:r>
            <a:r>
              <a:rPr lang="el-GR" sz="1600" b="0" i="0" u="none" strike="noStrike" baseline="0" dirty="0"/>
              <a:t> (φερουσών συχνοτήτων) πρέπει να είναι </a:t>
            </a:r>
            <a:r>
              <a:rPr lang="en-US" sz="1600" b="1" i="0" u="none" strike="noStrike" baseline="0" dirty="0"/>
              <a:t>W=</a:t>
            </a:r>
            <a:r>
              <a:rPr lang="el-GR" sz="1600" b="1" i="0" u="none" strike="noStrike" baseline="0" dirty="0"/>
              <a:t>200 </a:t>
            </a:r>
            <a:r>
              <a:rPr lang="el-GR" sz="1600" b="1" i="0" u="none" strike="noStrike" baseline="0" dirty="0" err="1"/>
              <a:t>KHz</a:t>
            </a:r>
            <a:r>
              <a:rPr lang="el-GR" sz="1600" b="0" i="0" u="none" strike="noStrike" baseline="0" dirty="0"/>
              <a:t>.</a:t>
            </a:r>
            <a:endParaRPr lang="en-US" sz="1600" b="0" i="0" u="none" strike="noStrike" baseline="0" dirty="0"/>
          </a:p>
          <a:p>
            <a:pPr marL="285750" indent="-285750" algn="just">
              <a:lnSpc>
                <a:spcPct val="200000"/>
              </a:lnSpc>
              <a:buFont typeface="Wingdings" panose="05000000000000000000" pitchFamily="2" charset="2"/>
              <a:buChar char="v"/>
            </a:pPr>
            <a:r>
              <a:rPr lang="el-GR" sz="1600" b="0" i="0" u="none" strike="noStrike" baseline="0" dirty="0"/>
              <a:t>Στα </a:t>
            </a:r>
            <a:r>
              <a:rPr lang="en-US" sz="1600" b="1" i="0" u="none" strike="noStrike" baseline="0" dirty="0"/>
              <a:t>Q=</a:t>
            </a:r>
            <a:r>
              <a:rPr lang="el-GR" sz="1600" b="1" i="0" u="none" strike="noStrike" baseline="0" dirty="0"/>
              <a:t>25 </a:t>
            </a:r>
            <a:r>
              <a:rPr lang="el-GR" sz="1600" b="1" i="0" u="none" strike="noStrike" baseline="0" dirty="0" err="1"/>
              <a:t>MHz</a:t>
            </a:r>
            <a:r>
              <a:rPr lang="el-GR" sz="1600" b="1" i="0" u="none" strike="noStrike" baseline="0" dirty="0"/>
              <a:t> του διαθέσιμου εύρους ζώνης </a:t>
            </a:r>
            <a:r>
              <a:rPr lang="el-GR" sz="1600" b="0" i="0" u="none" strike="noStrike" baseline="0" dirty="0"/>
              <a:t>προσφέρονται προς χρήση </a:t>
            </a:r>
            <a:r>
              <a:rPr lang="en-US" sz="1600" b="1" i="0" u="none" strike="noStrike" baseline="0" dirty="0"/>
              <a:t>N=Q</a:t>
            </a:r>
            <a:r>
              <a:rPr lang="en-US" sz="1600" b="1" i="0" u="none" strike="noStrike" dirty="0"/>
              <a:t> in KHz</a:t>
            </a:r>
            <a:r>
              <a:rPr lang="en-US" sz="1600" b="1" i="0" u="none" strike="noStrike" baseline="0" dirty="0"/>
              <a:t>/W=</a:t>
            </a:r>
            <a:r>
              <a:rPr lang="el-GR" sz="1600" b="1" i="0" u="none" strike="noStrike" baseline="0" dirty="0"/>
              <a:t>124 κανάλια</a:t>
            </a:r>
            <a:r>
              <a:rPr lang="el-GR" sz="1600" b="0" i="0" u="none" strike="noStrike" baseline="0" dirty="0"/>
              <a:t>.</a:t>
            </a:r>
            <a:endParaRPr lang="en-US" sz="1600" b="0" i="0" u="none" strike="noStrike" baseline="0" dirty="0"/>
          </a:p>
          <a:p>
            <a:pPr marL="285750" indent="-285750" algn="just">
              <a:lnSpc>
                <a:spcPct val="200000"/>
              </a:lnSpc>
              <a:buFont typeface="Wingdings" panose="05000000000000000000" pitchFamily="2" charset="2"/>
              <a:buChar char="v"/>
            </a:pPr>
            <a:r>
              <a:rPr lang="el-GR" sz="1600" b="0" i="0" u="none" strike="noStrike" baseline="0" dirty="0"/>
              <a:t>Με την τεχνική </a:t>
            </a:r>
            <a:r>
              <a:rPr lang="el-GR" sz="1600" b="1" i="0" u="none" strike="noStrike" baseline="0" dirty="0"/>
              <a:t>TDMA </a:t>
            </a:r>
            <a:r>
              <a:rPr lang="el-GR" sz="1600" b="0" i="0" u="none" strike="noStrike" baseline="0" dirty="0"/>
              <a:t>(πολυπλεξία επιμερισμού χρόνου) κάθε κανάλι μπορεί να χρησιμοποιηθεί ταυτόχρονα από </a:t>
            </a:r>
            <a:r>
              <a:rPr lang="el-GR" sz="1600" b="1" i="0" u="none" strike="noStrike" baseline="0" dirty="0"/>
              <a:t>8 συνδρομητές</a:t>
            </a:r>
            <a:r>
              <a:rPr lang="el-GR" sz="1600" b="0" i="0" u="none" strike="noStrike" baseline="0" dirty="0"/>
              <a:t>.</a:t>
            </a:r>
            <a:r>
              <a:rPr lang="en-US" sz="1600" b="0" i="0" u="none" strike="noStrike" baseline="0" dirty="0"/>
              <a:t> </a:t>
            </a:r>
            <a:r>
              <a:rPr lang="el-GR" sz="1600" b="0" i="0" u="none" strike="noStrike" baseline="0" dirty="0"/>
              <a:t>Ο αριθμός των διαθέσιμων καναλιών φθάνει τα </a:t>
            </a:r>
            <a:r>
              <a:rPr lang="el-GR" sz="1600" b="1" i="0" u="none" strike="noStrike" baseline="0" dirty="0"/>
              <a:t>992</a:t>
            </a:r>
            <a:r>
              <a:rPr lang="el-GR" sz="1600" b="0" i="0" u="none" strike="noStrike" baseline="0" dirty="0"/>
              <a:t>.</a:t>
            </a:r>
            <a:endParaRPr lang="en-US" sz="1600" b="0" i="0" u="none" strike="noStrike" baseline="0" dirty="0"/>
          </a:p>
          <a:p>
            <a:pPr marL="285750" indent="-285750" algn="just">
              <a:lnSpc>
                <a:spcPct val="200000"/>
              </a:lnSpc>
              <a:buFont typeface="Wingdings" panose="05000000000000000000" pitchFamily="2" charset="2"/>
              <a:buChar char="v"/>
            </a:pPr>
            <a:r>
              <a:rPr lang="el-GR" sz="1600" b="0" i="0" u="none" strike="noStrike" baseline="0" dirty="0"/>
              <a:t>Στη συνέχεια έγιναν </a:t>
            </a:r>
            <a:r>
              <a:rPr lang="el-GR" sz="1600" b="1" i="0" u="none" strike="noStrike" baseline="0" dirty="0"/>
              <a:t>επεκτάσεις και σε άλλες συχνότητες (1800 </a:t>
            </a:r>
            <a:r>
              <a:rPr lang="el-GR" sz="1600" b="1" i="0" u="none" strike="noStrike" baseline="0" dirty="0" err="1"/>
              <a:t>MHz</a:t>
            </a:r>
            <a:r>
              <a:rPr lang="el-GR" sz="1600" b="1" i="0" u="none" strike="noStrike" baseline="0" dirty="0"/>
              <a:t> και 1900 </a:t>
            </a:r>
            <a:r>
              <a:rPr lang="el-GR" sz="1600" b="1" i="0" u="none" strike="noStrike" baseline="0" dirty="0" err="1"/>
              <a:t>MHz</a:t>
            </a:r>
            <a:r>
              <a:rPr lang="el-GR" sz="1600" b="1" i="0" u="none" strike="noStrike" baseline="0" dirty="0"/>
              <a:t>) </a:t>
            </a:r>
            <a:r>
              <a:rPr lang="el-GR" sz="1600" b="0" i="0" u="none" strike="noStrike" baseline="0" dirty="0"/>
              <a:t>για να καλυφθούν οι ανάγκες για </a:t>
            </a:r>
            <a:r>
              <a:rPr lang="el-GR" sz="1600" b="1" i="0" u="none" strike="noStrike" baseline="0" dirty="0"/>
              <a:t>αυξημένη χωρητικότητα</a:t>
            </a:r>
            <a:r>
              <a:rPr lang="el-GR" sz="1600" b="0" i="0" u="none" strike="noStrike" baseline="0" dirty="0"/>
              <a:t>, αλλά και για να εξαλειφθούν ορισμένοι αρχικοί περιορισμοί.</a:t>
            </a:r>
            <a:endParaRPr lang="en-US" sz="1600" b="0" i="0" u="none" strike="noStrike" baseline="0" dirty="0"/>
          </a:p>
        </p:txBody>
      </p:sp>
    </p:spTree>
    <p:extLst>
      <p:ext uri="{BB962C8B-B14F-4D97-AF65-F5344CB8AC3E}">
        <p14:creationId xmlns:p14="http://schemas.microsoft.com/office/powerpoint/2010/main" val="290713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3275"/>
            <a:ext cx="12192000" cy="4116768"/>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l-GR" sz="1600" b="1" u="none" strike="noStrike" baseline="0" dirty="0"/>
              <a:t>Βασικός πόρος για την πραγματοποίηση των πάσης φύσεως </a:t>
            </a:r>
            <a:r>
              <a:rPr lang="el-GR" sz="1600" b="1" u="none" strike="noStrike" baseline="0" dirty="0" err="1"/>
              <a:t>ασυρματικών</a:t>
            </a:r>
            <a:r>
              <a:rPr lang="el-GR" sz="1600" b="1" u="none" strike="noStrike" baseline="0" dirty="0"/>
              <a:t> επικοινωνιών σε μια περιοχή είναι το διαθέσιμο φάσμα των ραδιοσυχνοτήτων στην περιοχή αυτή.</a:t>
            </a:r>
          </a:p>
          <a:p>
            <a:pPr marL="285750" indent="-285750" algn="just">
              <a:lnSpc>
                <a:spcPct val="150000"/>
              </a:lnSpc>
              <a:buFont typeface="Wingdings" panose="05000000000000000000" pitchFamily="2" charset="2"/>
              <a:buChar char="v"/>
            </a:pPr>
            <a:endParaRPr lang="el-GR" sz="1600" b="1" dirty="0"/>
          </a:p>
          <a:p>
            <a:pPr marL="285750" indent="-285750" algn="just">
              <a:lnSpc>
                <a:spcPct val="150000"/>
              </a:lnSpc>
              <a:buFont typeface="Wingdings" panose="05000000000000000000" pitchFamily="2" charset="2"/>
              <a:buChar char="v"/>
            </a:pPr>
            <a:r>
              <a:rPr lang="el-GR" sz="1600" b="1" u="none" strike="noStrike" baseline="0" dirty="0"/>
              <a:t>Αυτό το διαθέσιμο φάσμα των ραδιοσυχνοτήτων για λόγους καλύτερης διαχείρισής του χωρίζεται σε ζώνες συχνοτήτων κάθε μία από τις οποίες χαρακτηρίζεται από την περιοχή της και από την ονομασία της και προορίζεται για συγκεκριμένες χρήσεις-εφαρμογές.</a:t>
            </a:r>
          </a:p>
          <a:p>
            <a:pPr marL="285750" indent="-285750" algn="just">
              <a:lnSpc>
                <a:spcPct val="150000"/>
              </a:lnSpc>
              <a:buFont typeface="Wingdings" panose="05000000000000000000" pitchFamily="2" charset="2"/>
              <a:buChar char="v"/>
            </a:pPr>
            <a:endParaRPr lang="el-GR" sz="1600" b="1" dirty="0"/>
          </a:p>
          <a:p>
            <a:pPr marL="285750" indent="-285750" algn="just">
              <a:lnSpc>
                <a:spcPct val="150000"/>
              </a:lnSpc>
              <a:buFont typeface="Wingdings" panose="05000000000000000000" pitchFamily="2" charset="2"/>
              <a:buChar char="v"/>
            </a:pPr>
            <a:r>
              <a:rPr lang="el-GR" sz="1600" b="1" u="none" strike="noStrike" baseline="0" dirty="0"/>
              <a:t>Ο</a:t>
            </a:r>
            <a:r>
              <a:rPr lang="el-GR" sz="1600" b="1" dirty="0"/>
              <a:t>ι συνεχώς αυξανόμενες ανάγκες παροχής κινητών επικοινωνιών οδήγησαν στη χρήση όλο και υψηλότερων συχνοτήτων, με αποτέλεσμα τη δημιουργία προβλημάτων στη διαχείριση του διαθέσιμου φάσματος.</a:t>
            </a:r>
          </a:p>
          <a:p>
            <a:pPr marL="285750" indent="-285750" algn="just">
              <a:lnSpc>
                <a:spcPct val="150000"/>
              </a:lnSpc>
              <a:buFont typeface="Wingdings" panose="05000000000000000000" pitchFamily="2" charset="2"/>
              <a:buChar char="v"/>
            </a:pPr>
            <a:endParaRPr lang="el-GR" sz="1600" b="1" dirty="0"/>
          </a:p>
          <a:p>
            <a:pPr marL="285750" indent="-285750" algn="just">
              <a:lnSpc>
                <a:spcPct val="150000"/>
              </a:lnSpc>
              <a:buFont typeface="Wingdings" panose="05000000000000000000" pitchFamily="2" charset="2"/>
              <a:buChar char="v"/>
            </a:pPr>
            <a:r>
              <a:rPr lang="el-GR" sz="1600" b="1" dirty="0"/>
              <a:t>Η φύση της διάδοσης των ηλεκτρομαγνητικών κυμάτων στον χώρο, που λόγω της εξασθένισης του σήματος, περιορίζει γεωγραφικά την περιοχή </a:t>
            </a:r>
            <a:r>
              <a:rPr lang="el-GR" sz="1600" b="1" dirty="0" err="1"/>
              <a:t>ραδιοκάλυψης</a:t>
            </a:r>
            <a:r>
              <a:rPr lang="el-GR" sz="1600" b="1" dirty="0"/>
              <a:t> και επομένως την έκταση της περιοχής εξυπηρέτησης των χρηστών των κινητών υπηρεσιών.</a:t>
            </a:r>
          </a:p>
        </p:txBody>
      </p:sp>
    </p:spTree>
    <p:extLst>
      <p:ext uri="{BB962C8B-B14F-4D97-AF65-F5344CB8AC3E}">
        <p14:creationId xmlns:p14="http://schemas.microsoft.com/office/powerpoint/2010/main" val="597655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734903"/>
          </a:xfrm>
          <a:prstGeom prst="rect">
            <a:avLst/>
          </a:prstGeom>
        </p:spPr>
        <p:txBody>
          <a:bodyPr wrap="square">
            <a:spAutoFit/>
          </a:bodyPr>
          <a:lstStyle/>
          <a:p>
            <a:pPr algn="ctr">
              <a:lnSpc>
                <a:spcPct val="200000"/>
              </a:lnSpc>
              <a:spcAft>
                <a:spcPts val="800"/>
              </a:spcAft>
            </a:pPr>
            <a:r>
              <a:rPr lang="el-GR" sz="2000" b="1" dirty="0">
                <a:ea typeface="Calibri" panose="020F0502020204030204" pitchFamily="34" charset="0"/>
                <a:cs typeface="Times New Roman" panose="02020603050405020304" pitchFamily="18" charset="0"/>
              </a:rPr>
              <a:t>ΕΦΑΡΜΟΓΗ</a:t>
            </a:r>
          </a:p>
          <a:p>
            <a:pPr algn="just">
              <a:lnSpc>
                <a:spcPct val="200000"/>
              </a:lnSpc>
            </a:pPr>
            <a:r>
              <a:rPr lang="el-GR" sz="2000" b="1" dirty="0"/>
              <a:t>Σε μια γεωγραφική περιοχή συνολικής έκτασης 233100 Km</a:t>
            </a:r>
            <a:r>
              <a:rPr lang="el-GR" sz="2000" b="1" baseline="30000" dirty="0"/>
              <a:t>2</a:t>
            </a:r>
            <a:r>
              <a:rPr lang="el-GR" sz="2000" b="1" dirty="0"/>
              <a:t> πρόκειται να εγκατασταθεί και να λειτουργήσει δίκτυο κινητών επικοινωνιών τεχνολογίας GSM. Ο παράγοντας επαναχρησιμοποίησης συχνότητας είναι 1/12 και το εμβαδόν εξαγωνικής κυψέλης Ε</a:t>
            </a:r>
            <a:r>
              <a:rPr lang="el-GR" sz="2000" b="1" baseline="-25000" dirty="0"/>
              <a:t>ΕΞΑΓΩΝΟΥ</a:t>
            </a:r>
            <a:r>
              <a:rPr lang="el-GR" sz="2000" b="1" dirty="0"/>
              <a:t>=2.59x</a:t>
            </a:r>
            <a:r>
              <a:rPr lang="en-US" sz="2000" b="1" dirty="0"/>
              <a:t>R</a:t>
            </a:r>
            <a:r>
              <a:rPr lang="el-GR" sz="2000" b="1" baseline="30000" dirty="0"/>
              <a:t>2</a:t>
            </a:r>
            <a:r>
              <a:rPr lang="el-GR" sz="2000" b="1" dirty="0"/>
              <a:t>, όπου </a:t>
            </a:r>
            <a:r>
              <a:rPr lang="en-US" sz="2000" b="1" dirty="0"/>
              <a:t>R</a:t>
            </a:r>
            <a:r>
              <a:rPr lang="el-GR" sz="2000" b="1" dirty="0"/>
              <a:t>=5 </a:t>
            </a:r>
            <a:r>
              <a:rPr lang="en-US" sz="2000" b="1" dirty="0"/>
              <a:t>Km</a:t>
            </a:r>
            <a:r>
              <a:rPr lang="el-GR" sz="2000" b="1" dirty="0"/>
              <a:t>.</a:t>
            </a:r>
          </a:p>
          <a:p>
            <a:pPr algn="just">
              <a:lnSpc>
                <a:spcPct val="200000"/>
              </a:lnSpc>
            </a:pPr>
            <a:r>
              <a:rPr lang="el-GR" sz="2000" b="1" dirty="0"/>
              <a:t>Ερώτηση 1: Σε ολόκληρη τη γεωγραφική περιοχή λειτουργίας του δικτύου GSM, να προσδιορισθεί πόσες φορές μπορεί η κάθε διατιθέμενη συχνότητα να επαναχρησιμοποιηθεί.</a:t>
            </a:r>
          </a:p>
          <a:p>
            <a:pPr algn="just">
              <a:lnSpc>
                <a:spcPct val="200000"/>
              </a:lnSpc>
            </a:pPr>
            <a:r>
              <a:rPr lang="el-GR" sz="2000" b="1" dirty="0"/>
              <a:t>Ερώτηση 2: Ποια είναι η ελάχιστη απόσταση όπου η ίδια συχνότητα μπορεί να χρησιμοποιηθεί ταυτόχρονα ώστε να μην παρατηρείται το φαινόμενο της </a:t>
            </a:r>
            <a:r>
              <a:rPr lang="el-GR" sz="2000" b="1" dirty="0" err="1"/>
              <a:t>συγκαναλικής</a:t>
            </a:r>
            <a:r>
              <a:rPr lang="el-GR" sz="2000" b="1" dirty="0"/>
              <a:t> παρεμβολής;</a:t>
            </a:r>
          </a:p>
          <a:p>
            <a:pPr algn="just">
              <a:lnSpc>
                <a:spcPct val="200000"/>
              </a:lnSpc>
            </a:pPr>
            <a:r>
              <a:rPr lang="el-GR" sz="2000" b="1" dirty="0"/>
              <a:t>Ερώτηση 3: Ποια η τιμή του λόγου </a:t>
            </a:r>
            <a:r>
              <a:rPr lang="en-US" sz="2000" b="1" dirty="0"/>
              <a:t>C</a:t>
            </a:r>
            <a:r>
              <a:rPr lang="el-GR" sz="2000" b="1" dirty="0"/>
              <a:t>/</a:t>
            </a:r>
            <a:r>
              <a:rPr lang="en-US" sz="2000" b="1" dirty="0"/>
              <a:t>I </a:t>
            </a:r>
            <a:r>
              <a:rPr lang="el-GR" sz="2000" b="1" dirty="0"/>
              <a:t>σε </a:t>
            </a:r>
            <a:r>
              <a:rPr lang="en-US" sz="2000" b="1" dirty="0"/>
              <a:t>dB</a:t>
            </a:r>
            <a:r>
              <a:rPr lang="el-GR" sz="2000" b="1" dirty="0"/>
              <a:t>;</a:t>
            </a:r>
          </a:p>
        </p:txBody>
      </p:sp>
      <p:sp>
        <p:nvSpPr>
          <p:cNvPr id="5" name="Rectangle 2"/>
          <p:cNvSpPr>
            <a:spLocks noChangeArrowheads="1"/>
          </p:cNvSpPr>
          <p:nvPr/>
        </p:nvSpPr>
        <p:spPr bwMode="auto">
          <a:xfrm>
            <a:off x="5253318" y="48964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99192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96953"/>
            <a:ext cx="6749035" cy="1531445"/>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l-GR" sz="1600" b="1" dirty="0"/>
              <a:t>Στον πίνακα παρουσιάζονται διάφορες περιοχές (ζώνες) συχνοτήτων, η ονομασία και η χρήση τους, όπως έχουν συμφωνηθεί σε παγκόσμιο επίπεδο, παρότι σε ορισμένα μέρη του κόσμου μπορεί να υπάρχουν κάποιες αποκλίσεις. </a:t>
            </a:r>
          </a:p>
        </p:txBody>
      </p:sp>
      <p:pic>
        <p:nvPicPr>
          <p:cNvPr id="3" name="Picture 2"/>
          <p:cNvPicPr>
            <a:picLocks noChangeAspect="1"/>
          </p:cNvPicPr>
          <p:nvPr/>
        </p:nvPicPr>
        <p:blipFill>
          <a:blip r:embed="rId2"/>
          <a:stretch>
            <a:fillRect/>
          </a:stretch>
        </p:blipFill>
        <p:spPr>
          <a:xfrm>
            <a:off x="6749035" y="523275"/>
            <a:ext cx="5313182" cy="5760000"/>
          </a:xfrm>
          <a:prstGeom prst="rect">
            <a:avLst/>
          </a:prstGeom>
        </p:spPr>
      </p:pic>
    </p:spTree>
    <p:extLst>
      <p:ext uri="{BB962C8B-B14F-4D97-AF65-F5344CB8AC3E}">
        <p14:creationId xmlns:p14="http://schemas.microsoft.com/office/powerpoint/2010/main" val="124780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5668"/>
            <a:ext cx="12192000" cy="6494085"/>
          </a:xfrm>
          <a:prstGeom prst="rect">
            <a:avLst/>
          </a:prstGeom>
        </p:spPr>
        <p:txBody>
          <a:bodyPr wrap="square">
            <a:spAutoFit/>
          </a:bodyPr>
          <a:lstStyle/>
          <a:p>
            <a:pPr algn="ctr">
              <a:lnSpc>
                <a:spcPct val="200000"/>
              </a:lnSpc>
            </a:pPr>
            <a:r>
              <a:rPr lang="el-GR" sz="1600" b="1" dirty="0">
                <a:solidFill>
                  <a:srgbClr val="FF0000"/>
                </a:solidFill>
              </a:rPr>
              <a:t>Συμβατικά συστήματα ραδιοεπικοινωνιών</a:t>
            </a:r>
          </a:p>
          <a:p>
            <a:pPr marR="0" algn="ctr">
              <a:lnSpc>
                <a:spcPct val="200000"/>
              </a:lnSpc>
            </a:pPr>
            <a:r>
              <a:rPr lang="el-GR" sz="1600" b="1" u="sng" dirty="0">
                <a:solidFill>
                  <a:srgbClr val="FF0000"/>
                </a:solidFill>
              </a:rPr>
              <a:t>Σχεδιασμός</a:t>
            </a:r>
            <a:r>
              <a:rPr lang="en-US" sz="1600" b="1" u="sng" dirty="0">
                <a:solidFill>
                  <a:srgbClr val="FF0000"/>
                </a:solidFill>
              </a:rPr>
              <a:t> </a:t>
            </a:r>
            <a:r>
              <a:rPr lang="el-GR" sz="1600" b="1" u="sng" dirty="0">
                <a:solidFill>
                  <a:srgbClr val="FF0000"/>
                </a:solidFill>
              </a:rPr>
              <a:t>Πρώτων ασύρματων συστημάτων κινητών</a:t>
            </a:r>
            <a:r>
              <a:rPr lang="en-US" sz="1600" b="1" u="sng" dirty="0">
                <a:solidFill>
                  <a:srgbClr val="FF0000"/>
                </a:solidFill>
              </a:rPr>
              <a:t> </a:t>
            </a:r>
            <a:r>
              <a:rPr lang="el-GR" sz="1600" b="1" u="sng" dirty="0">
                <a:solidFill>
                  <a:srgbClr val="FF0000"/>
                </a:solidFill>
              </a:rPr>
              <a:t>επικοινωνιών</a:t>
            </a:r>
          </a:p>
          <a:p>
            <a:pPr marL="285750" marR="0" indent="-285750" algn="just">
              <a:lnSpc>
                <a:spcPct val="200000"/>
              </a:lnSpc>
              <a:buFont typeface="Wingdings" panose="05000000000000000000" pitchFamily="2" charset="2"/>
              <a:buChar char="q"/>
            </a:pPr>
            <a:r>
              <a:rPr lang="el-GR" sz="1600" b="1" dirty="0">
                <a:solidFill>
                  <a:srgbClr val="000000"/>
                </a:solidFill>
              </a:rPr>
              <a:t>Επιλογή ενός ή περισσοτέρων διαύλων συγκεκριμένης ζώνης συχνοτήτων για χρήση σε αυτόνομες γεωγραφικές</a:t>
            </a:r>
            <a:endParaRPr lang="en-US" sz="1600" b="1" dirty="0">
              <a:solidFill>
                <a:srgbClr val="000000"/>
              </a:solidFill>
            </a:endParaRPr>
          </a:p>
          <a:p>
            <a:pPr marL="285750" indent="-285750" algn="just">
              <a:lnSpc>
                <a:spcPct val="200000"/>
              </a:lnSpc>
              <a:buFont typeface="Wingdings" panose="05000000000000000000" pitchFamily="2" charset="2"/>
              <a:buChar char="q"/>
            </a:pPr>
            <a:r>
              <a:rPr lang="el-GR" sz="1600" b="1" dirty="0">
                <a:solidFill>
                  <a:srgbClr val="000000"/>
                </a:solidFill>
              </a:rPr>
              <a:t>Όσο το δυνατό </a:t>
            </a:r>
            <a:r>
              <a:rPr lang="el-GR" sz="1600" b="1" dirty="0">
                <a:solidFill>
                  <a:srgbClr val="FF0000"/>
                </a:solidFill>
              </a:rPr>
              <a:t>μεγαλύτερη περιοχή κάλυψης </a:t>
            </a:r>
            <a:r>
              <a:rPr lang="el-GR" sz="1600" b="1" dirty="0">
                <a:solidFill>
                  <a:srgbClr val="000000"/>
                </a:solidFill>
              </a:rPr>
              <a:t>→ Μεγάλη ισχύς εκπομπής (εντός των επιτρεπτών ορίων)</a:t>
            </a:r>
            <a:r>
              <a:rPr lang="en-US" sz="1600" b="1" dirty="0">
                <a:solidFill>
                  <a:srgbClr val="000000"/>
                </a:solidFill>
              </a:rPr>
              <a:t> - </a:t>
            </a:r>
            <a:r>
              <a:rPr lang="el-GR" sz="1600" b="1" dirty="0">
                <a:solidFill>
                  <a:srgbClr val="000000"/>
                </a:solidFill>
              </a:rPr>
              <a:t>Πολύ καλή </a:t>
            </a:r>
            <a:r>
              <a:rPr lang="el-GR" sz="1600" b="1" dirty="0" err="1">
                <a:solidFill>
                  <a:srgbClr val="000000"/>
                </a:solidFill>
              </a:rPr>
              <a:t>ραδιοκάλυψη</a:t>
            </a:r>
            <a:endParaRPr lang="en-US" sz="1600" b="1" dirty="0">
              <a:solidFill>
                <a:srgbClr val="000000"/>
              </a:solidFill>
            </a:endParaRPr>
          </a:p>
          <a:p>
            <a:pPr marL="285750" marR="0" indent="-285750" algn="just">
              <a:lnSpc>
                <a:spcPct val="200000"/>
              </a:lnSpc>
              <a:buFont typeface="Wingdings" panose="05000000000000000000" pitchFamily="2" charset="2"/>
              <a:buChar char="q"/>
            </a:pPr>
            <a:r>
              <a:rPr lang="el-GR" sz="1600" b="1" dirty="0">
                <a:solidFill>
                  <a:srgbClr val="000000"/>
                </a:solidFill>
              </a:rPr>
              <a:t>Όχι </a:t>
            </a:r>
            <a:r>
              <a:rPr lang="el-GR" sz="1600" b="1" dirty="0" err="1">
                <a:solidFill>
                  <a:srgbClr val="FF0000"/>
                </a:solidFill>
              </a:rPr>
              <a:t>διαπομπές</a:t>
            </a:r>
            <a:r>
              <a:rPr lang="en-US" sz="1600" b="1" dirty="0">
                <a:solidFill>
                  <a:srgbClr val="000000"/>
                </a:solidFill>
              </a:rPr>
              <a:t> </a:t>
            </a:r>
            <a:r>
              <a:rPr lang="el-GR" sz="1600" b="1" dirty="0">
                <a:solidFill>
                  <a:srgbClr val="000000"/>
                </a:solidFill>
              </a:rPr>
              <a:t>(όταν το κινητό έμπαινε σε διαφορετική γεωγραφική ζώνη, δεν υπήρχε διαδικασία αυτόματης αλλαγής </a:t>
            </a:r>
            <a:r>
              <a:rPr lang="el-GR" sz="1600" b="1" dirty="0" err="1">
                <a:solidFill>
                  <a:srgbClr val="000000"/>
                </a:solidFill>
              </a:rPr>
              <a:t>ραδιοδιαύλου</a:t>
            </a:r>
            <a:r>
              <a:rPr lang="el-GR" sz="1600" b="1" dirty="0">
                <a:solidFill>
                  <a:srgbClr val="000000"/>
                </a:solidFill>
              </a:rPr>
              <a:t> (συχνότητας), ώστε να συνεχιστεί η επικοινωνία στη νέα ζώνη.</a:t>
            </a:r>
            <a:r>
              <a:rPr lang="en-US" sz="1600" b="1" dirty="0">
                <a:solidFill>
                  <a:srgbClr val="000000"/>
                </a:solidFill>
              </a:rPr>
              <a:t> </a:t>
            </a:r>
            <a:r>
              <a:rPr lang="el-GR" sz="1600" b="1" dirty="0">
                <a:solidFill>
                  <a:srgbClr val="000000"/>
                </a:solidFill>
              </a:rPr>
              <a:t>Αντ’</a:t>
            </a:r>
            <a:r>
              <a:rPr lang="en-US" sz="1600" b="1" dirty="0">
                <a:solidFill>
                  <a:srgbClr val="000000"/>
                </a:solidFill>
              </a:rPr>
              <a:t> </a:t>
            </a:r>
            <a:r>
              <a:rPr lang="el-GR" sz="1600" b="1" dirty="0">
                <a:solidFill>
                  <a:srgbClr val="000000"/>
                </a:solidFill>
              </a:rPr>
              <a:t>αυτού, όταν γινόταν αλλαγή ζώνης η επικοινωνία αποκοπτόταν και η κλήση έπρεπε να ξαναρχίσει.</a:t>
            </a:r>
            <a:endParaRPr lang="en-US" sz="1600" b="1" dirty="0">
              <a:solidFill>
                <a:srgbClr val="000000"/>
              </a:solidFill>
            </a:endParaRPr>
          </a:p>
          <a:p>
            <a:pPr marL="285750" marR="0" indent="-285750" algn="just">
              <a:lnSpc>
                <a:spcPct val="200000"/>
              </a:lnSpc>
              <a:buFont typeface="Wingdings" panose="05000000000000000000" pitchFamily="2" charset="2"/>
              <a:buChar char="q"/>
            </a:pPr>
            <a:r>
              <a:rPr lang="el-GR" sz="1600" b="1" dirty="0">
                <a:solidFill>
                  <a:srgbClr val="000000"/>
                </a:solidFill>
              </a:rPr>
              <a:t>Δεν είναι δυνατό να επαναχρησιμοποιηθούν οι ίδιες συχνότητες στην περιοχή εξυπηρέτησης, διότι οποιαδήποτε επαναχρησιμοποίηση </a:t>
            </a:r>
            <a:r>
              <a:rPr lang="el-GR" sz="1600" b="1" dirty="0">
                <a:solidFill>
                  <a:srgbClr val="FF0000"/>
                </a:solidFill>
              </a:rPr>
              <a:t>θα προκαλούσε παρεμβολές</a:t>
            </a:r>
            <a:r>
              <a:rPr lang="en-US" sz="1600" b="1" dirty="0">
                <a:solidFill>
                  <a:srgbClr val="FF0000"/>
                </a:solidFill>
              </a:rPr>
              <a:t> (</a:t>
            </a:r>
            <a:r>
              <a:rPr lang="el-GR" sz="1600" b="1" dirty="0" err="1">
                <a:solidFill>
                  <a:srgbClr val="FF0000"/>
                </a:solidFill>
              </a:rPr>
              <a:t>ομοδιαυλικής</a:t>
            </a:r>
            <a:r>
              <a:rPr lang="el-GR" sz="1600" b="1" dirty="0">
                <a:solidFill>
                  <a:srgbClr val="FF0000"/>
                </a:solidFill>
              </a:rPr>
              <a:t> παρεμβολής</a:t>
            </a:r>
            <a:r>
              <a:rPr lang="en-US" sz="1600" b="1" dirty="0">
                <a:solidFill>
                  <a:srgbClr val="FF0000"/>
                </a:solidFill>
              </a:rPr>
              <a:t>)</a:t>
            </a:r>
          </a:p>
          <a:p>
            <a:pPr marL="285750" marR="0" indent="-285750" algn="just">
              <a:lnSpc>
                <a:spcPct val="200000"/>
              </a:lnSpc>
              <a:buFont typeface="Wingdings" panose="05000000000000000000" pitchFamily="2" charset="2"/>
              <a:buChar char="q"/>
            </a:pPr>
            <a:r>
              <a:rPr lang="el-GR" sz="1600" b="1" dirty="0">
                <a:solidFill>
                  <a:srgbClr val="000000"/>
                </a:solidFill>
              </a:rPr>
              <a:t>Περιορισμένος αριθμός ταυτόχρονα εξυπηρετούμενων χρηστών, ανάλογα με τον αριθμό των διαύλων που αφιερώνονται σε μία συγκεκριμένη γεωγραφική ζώνη </a:t>
            </a:r>
            <a:r>
              <a:rPr lang="el-GR" sz="1600" b="1" dirty="0">
                <a:solidFill>
                  <a:srgbClr val="FF0000"/>
                </a:solidFill>
              </a:rPr>
              <a:t>(μεγάλη αύξηση αριθμού χρηστών → μεγαλύτερη πιθανότητα αποκλεισμού κλήσεων</a:t>
            </a:r>
            <a:r>
              <a:rPr lang="en-US" sz="1600" b="1" dirty="0">
                <a:solidFill>
                  <a:srgbClr val="FF0000"/>
                </a:solidFill>
              </a:rPr>
              <a:t> </a:t>
            </a:r>
            <a:r>
              <a:rPr lang="el-GR" sz="1600" b="1" dirty="0">
                <a:solidFill>
                  <a:srgbClr val="FF0000"/>
                </a:solidFill>
              </a:rPr>
              <a:t>μικρό </a:t>
            </a:r>
            <a:r>
              <a:rPr lang="en-US" sz="1600" b="1" dirty="0">
                <a:solidFill>
                  <a:srgbClr val="FF0000"/>
                </a:solidFill>
              </a:rPr>
              <a:t>GOS</a:t>
            </a:r>
            <a:r>
              <a:rPr lang="el-GR" sz="1600" b="1" dirty="0">
                <a:solidFill>
                  <a:srgbClr val="FF0000"/>
                </a:solidFill>
              </a:rPr>
              <a:t>)</a:t>
            </a:r>
            <a:r>
              <a:rPr lang="en-US" sz="1600" b="1" dirty="0">
                <a:solidFill>
                  <a:srgbClr val="FF0000"/>
                </a:solidFill>
              </a:rPr>
              <a:t> </a:t>
            </a:r>
          </a:p>
          <a:p>
            <a:pPr marL="285750" marR="0" indent="-285750" algn="just">
              <a:lnSpc>
                <a:spcPct val="200000"/>
              </a:lnSpc>
              <a:buFont typeface="Wingdings" panose="05000000000000000000" pitchFamily="2" charset="2"/>
              <a:buChar char="q"/>
            </a:pPr>
            <a:r>
              <a:rPr lang="el-GR" sz="1600" b="1" dirty="0">
                <a:solidFill>
                  <a:srgbClr val="000000"/>
                </a:solidFill>
              </a:rPr>
              <a:t>Μη αποδοτική χρησιμοποίηση του φάσματος → </a:t>
            </a:r>
            <a:r>
              <a:rPr lang="el-GR" sz="1600" b="1" dirty="0">
                <a:solidFill>
                  <a:srgbClr val="FF0000"/>
                </a:solidFill>
              </a:rPr>
              <a:t>Κάθε </a:t>
            </a:r>
            <a:r>
              <a:rPr lang="el-GR" sz="1600" b="1" dirty="0" err="1">
                <a:solidFill>
                  <a:srgbClr val="FF0000"/>
                </a:solidFill>
              </a:rPr>
              <a:t>ραδιοδίαυλος</a:t>
            </a:r>
            <a:r>
              <a:rPr lang="el-GR" sz="1600" b="1" dirty="0">
                <a:solidFill>
                  <a:srgbClr val="FF0000"/>
                </a:solidFill>
              </a:rPr>
              <a:t> μπορεί να εξυπηρετεί μόνο ένα χρήστη</a:t>
            </a:r>
            <a:r>
              <a:rPr lang="en-US" sz="1600" b="1" dirty="0">
                <a:solidFill>
                  <a:srgbClr val="FF0000"/>
                </a:solidFill>
              </a:rPr>
              <a:t> </a:t>
            </a:r>
            <a:r>
              <a:rPr lang="el-GR" sz="1600" b="1" dirty="0">
                <a:solidFill>
                  <a:srgbClr val="000000"/>
                </a:solidFill>
              </a:rPr>
              <a:t>κάθε φορά σε όλη την περιοχή που εξυπηρετείται από το υπόψη σύστημα.</a:t>
            </a:r>
            <a:r>
              <a:rPr lang="el-GR" sz="1600" b="1" dirty="0"/>
              <a:t> </a:t>
            </a:r>
          </a:p>
        </p:txBody>
      </p:sp>
    </p:spTree>
    <p:extLst>
      <p:ext uri="{BB962C8B-B14F-4D97-AF65-F5344CB8AC3E}">
        <p14:creationId xmlns:p14="http://schemas.microsoft.com/office/powerpoint/2010/main" val="58010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35188" y="549275"/>
            <a:ext cx="7924800" cy="647700"/>
          </a:xfrm>
        </p:spPr>
        <p:txBody>
          <a:bodyPr/>
          <a:lstStyle/>
          <a:p>
            <a:pPr algn="ctr"/>
            <a:r>
              <a:rPr lang="el-GR" altLang="el-GR" sz="3200" b="1" dirty="0">
                <a:latin typeface="Calibri" panose="020F0502020204030204" pitchFamily="34" charset="0"/>
                <a:ea typeface="Calibri" panose="020F0502020204030204" pitchFamily="34" charset="0"/>
                <a:cs typeface="Times New Roman" panose="02020603050405020304" pitchFamily="18" charset="0"/>
              </a:rPr>
              <a:t>ΟΙ ΔΥΟ ΕΞΥΠΝΕΣ ΙΔΕΕΣ</a:t>
            </a:r>
            <a:endParaRPr lang="el-GR" altLang="el-GR" dirty="0">
              <a:solidFill>
                <a:schemeClr val="tx1"/>
              </a:solidFill>
              <a:ea typeface="Calibri" panose="020F0502020204030204" pitchFamily="34" charset="0"/>
              <a:cs typeface="Times New Roman" panose="02020603050405020304" pitchFamily="18" charset="0"/>
            </a:endParaRPr>
          </a:p>
        </p:txBody>
      </p:sp>
      <p:sp>
        <p:nvSpPr>
          <p:cNvPr id="9219" name="Content Placeholder 2"/>
          <p:cNvSpPr>
            <a:spLocks noGrp="1"/>
          </p:cNvSpPr>
          <p:nvPr>
            <p:ph sz="quarter" idx="4294967295"/>
          </p:nvPr>
        </p:nvSpPr>
        <p:spPr>
          <a:xfrm>
            <a:off x="2208213" y="4903788"/>
            <a:ext cx="7924800" cy="1046162"/>
          </a:xfrm>
        </p:spPr>
        <p:txBody>
          <a:bodyPr>
            <a:normAutofit fontScale="92500" lnSpcReduction="10000"/>
          </a:bodyPr>
          <a:lstStyle/>
          <a:p>
            <a:pPr algn="ctr">
              <a:lnSpc>
                <a:spcPct val="115000"/>
              </a:lnSpc>
              <a:spcAft>
                <a:spcPts val="1000"/>
              </a:spcAft>
            </a:pPr>
            <a:r>
              <a:rPr lang="el-GR" altLang="el-GR" sz="1800" b="1">
                <a:latin typeface="Calibri" panose="020F0502020204030204" pitchFamily="34" charset="0"/>
                <a:ea typeface="Calibri" panose="020F0502020204030204" pitchFamily="34" charset="0"/>
                <a:cs typeface="Times New Roman" panose="02020603050405020304" pitchFamily="18" charset="0"/>
              </a:rPr>
              <a:t>Α. Η ΚΥΤΤΑΡΙΚΗ ΙΔΕΑ ΚΑΙ Η ΚΥΤΤΑΡΙΚΗ ΚΑΛΥΨΗ</a:t>
            </a:r>
            <a:endParaRPr lang="en-US" altLang="el-GR" sz="1800" b="1">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l-GR" altLang="el-GR" sz="1800" b="1">
                <a:latin typeface="Calibri" panose="020F0502020204030204" pitchFamily="34" charset="0"/>
                <a:ea typeface="Calibri" panose="020F0502020204030204" pitchFamily="34" charset="0"/>
                <a:cs typeface="Times New Roman" panose="02020603050405020304" pitchFamily="18" charset="0"/>
              </a:rPr>
              <a:t>Β.Η ΙΔΕΑ ΤΗΣ ΕΠΑΝΑΧΡΗΣΙΜΟΠΟΙΗΣΗΣ ΣΥΧΝΟΤΗΤΑΣ</a:t>
            </a:r>
          </a:p>
          <a:p>
            <a:endParaRPr lang="el-GR" altLang="el-GR">
              <a:ea typeface="Calibri" panose="020F0502020204030204" pitchFamily="34" charset="0"/>
            </a:endParaRPr>
          </a:p>
        </p:txBody>
      </p:sp>
      <p:pic>
        <p:nvPicPr>
          <p:cNvPr id="1028" name="Picture 4" descr="C:\Users\Πάνος\Desktop\PROJECT PHOTOS\wireless-networking.jpg"/>
          <p:cNvPicPr>
            <a:picLocks noChangeAspect="1" noChangeArrowheads="1"/>
          </p:cNvPicPr>
          <p:nvPr/>
        </p:nvPicPr>
        <p:blipFill>
          <a:blip r:embed="rId2"/>
          <a:srcRect/>
          <a:stretch>
            <a:fillRect/>
          </a:stretch>
        </p:blipFill>
        <p:spPr bwMode="auto">
          <a:xfrm>
            <a:off x="4008438" y="1412876"/>
            <a:ext cx="4430712" cy="3324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944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8710"/>
            <a:ext cx="12192000" cy="156966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l-GR" sz="1600" b="1" dirty="0"/>
              <a:t>Η φύση της διάδοσης των ηλεκτρομαγνητικών κυμάτων στον χώρο, που λόγω της εξασθένισης του σήματος, περιορίζει γεωγραφικά την περιοχή </a:t>
            </a:r>
            <a:r>
              <a:rPr lang="el-GR" sz="1600" b="1" dirty="0" err="1"/>
              <a:t>ραδιοκάλυψης</a:t>
            </a:r>
            <a:r>
              <a:rPr lang="el-GR" sz="1600" b="1" dirty="0"/>
              <a:t> και επομένως την έκταση της περιοχής εξυπηρέτησης των χρηστών των κινητών υπηρεσιών.</a:t>
            </a:r>
          </a:p>
          <a:p>
            <a:pPr marL="285750" indent="-285750" algn="just">
              <a:lnSpc>
                <a:spcPct val="150000"/>
              </a:lnSpc>
              <a:buFont typeface="Wingdings" panose="05000000000000000000" pitchFamily="2" charset="2"/>
              <a:buChar char="Ø"/>
            </a:pPr>
            <a:endParaRPr lang="el-GR" sz="1600" b="1" dirty="0"/>
          </a:p>
          <a:p>
            <a:pPr marL="285750" indent="-285750" algn="just">
              <a:lnSpc>
                <a:spcPct val="150000"/>
              </a:lnSpc>
              <a:buFont typeface="Wingdings" panose="05000000000000000000" pitchFamily="2" charset="2"/>
              <a:buChar char="Ø"/>
            </a:pPr>
            <a:r>
              <a:rPr lang="el-GR" sz="1600" b="1" i="0" u="none" strike="noStrike" baseline="0" dirty="0"/>
              <a:t>Για την αντιμετώπιση αυτών των δύο προβλημάτων εφαρμόστηκε η κυψελοειδής (</a:t>
            </a:r>
            <a:r>
              <a:rPr lang="el-GR" sz="1600" b="1" i="0" u="none" strike="noStrike" baseline="0" dirty="0" err="1"/>
              <a:t>cellular</a:t>
            </a:r>
            <a:r>
              <a:rPr lang="el-GR" sz="1600" b="1" i="0" u="none" strike="noStrike" baseline="0" dirty="0"/>
              <a:t>) μέθοδος </a:t>
            </a:r>
            <a:r>
              <a:rPr lang="el-GR" sz="1600" b="1" i="0" u="none" strike="noStrike" baseline="0" dirty="0" err="1"/>
              <a:t>ραδιοκάλυψης</a:t>
            </a:r>
            <a:r>
              <a:rPr lang="el-GR" sz="1600" b="1" i="0" u="none" strike="noStrike" baseline="0" dirty="0"/>
              <a:t>. </a:t>
            </a:r>
          </a:p>
        </p:txBody>
      </p:sp>
      <p:sp>
        <p:nvSpPr>
          <p:cNvPr id="3" name="Rectangle 2"/>
          <p:cNvSpPr/>
          <p:nvPr/>
        </p:nvSpPr>
        <p:spPr>
          <a:xfrm>
            <a:off x="120220" y="2466979"/>
            <a:ext cx="9159553" cy="3170099"/>
          </a:xfrm>
          <a:prstGeom prst="rect">
            <a:avLst/>
          </a:prstGeom>
        </p:spPr>
        <p:txBody>
          <a:bodyPr wrap="square">
            <a:spAutoFit/>
          </a:bodyPr>
          <a:lstStyle/>
          <a:p>
            <a:pPr algn="just">
              <a:lnSpc>
                <a:spcPct val="250000"/>
              </a:lnSpc>
            </a:pPr>
            <a:r>
              <a:rPr lang="el-GR" sz="1600" b="1" i="0" u="none" strike="noStrike" baseline="0" dirty="0"/>
              <a:t>Πρωταρχική μορφή: </a:t>
            </a:r>
            <a:r>
              <a:rPr lang="el-GR" sz="1600" i="0" u="none" strike="noStrike" baseline="0" dirty="0"/>
              <a:t>Δομή παρόμοια </a:t>
            </a:r>
            <a:r>
              <a:rPr lang="el-GR" sz="1600" b="0" i="0" u="none" strike="noStrike" baseline="0" dirty="0"/>
              <a:t>με αυτή της </a:t>
            </a:r>
            <a:r>
              <a:rPr lang="el-GR" sz="1600" b="1" i="0" u="none" strike="noStrike" baseline="0" dirty="0"/>
              <a:t>αναμετάδοσης τηλεοπτικού προγράμματος</a:t>
            </a:r>
            <a:r>
              <a:rPr lang="el-GR" sz="1600" b="0" i="0" u="none" strike="noStrike" baseline="0" dirty="0"/>
              <a:t>. Ένας </a:t>
            </a:r>
            <a:r>
              <a:rPr lang="el-GR" sz="1600" b="1" i="0" u="none" strike="noStrike" baseline="0" dirty="0"/>
              <a:t>ισχυρός πομπός </a:t>
            </a:r>
            <a:r>
              <a:rPr lang="el-GR" sz="1600" b="0" i="0" u="none" strike="noStrike" baseline="0" dirty="0"/>
              <a:t>καλύπτει μια </a:t>
            </a:r>
            <a:r>
              <a:rPr lang="el-GR" sz="1600" b="1" i="0" u="none" strike="noStrike" baseline="0" dirty="0"/>
              <a:t>μεγάλη περιοχή </a:t>
            </a:r>
            <a:r>
              <a:rPr lang="el-GR" sz="1600" b="0" i="0" u="none" strike="noStrike" baseline="0" dirty="0"/>
              <a:t>(ακτίνα μέχρι και 50 </a:t>
            </a:r>
            <a:r>
              <a:rPr lang="el-GR" sz="1600" b="0" i="0" u="none" strike="noStrike" baseline="0" dirty="0" err="1"/>
              <a:t>km</a:t>
            </a:r>
            <a:r>
              <a:rPr lang="el-GR" sz="1600" b="0" i="0" u="none" strike="noStrike" baseline="0" dirty="0"/>
              <a:t>).</a:t>
            </a:r>
          </a:p>
          <a:p>
            <a:pPr algn="just">
              <a:lnSpc>
                <a:spcPct val="250000"/>
              </a:lnSpc>
            </a:pPr>
            <a:endParaRPr lang="el-GR" sz="1600" b="0" i="0" u="none" strike="noStrike" baseline="0" dirty="0"/>
          </a:p>
          <a:p>
            <a:pPr algn="just">
              <a:lnSpc>
                <a:spcPct val="250000"/>
              </a:lnSpc>
            </a:pPr>
            <a:r>
              <a:rPr lang="el-GR" sz="1600" b="1" i="0" u="none" strike="noStrike" baseline="0" dirty="0"/>
              <a:t>Κυψελοειδή συστήματα: </a:t>
            </a:r>
            <a:r>
              <a:rPr lang="el-GR" sz="1600" i="0" u="none" strike="noStrike" baseline="0" dirty="0"/>
              <a:t>Χωρισμός </a:t>
            </a:r>
            <a:r>
              <a:rPr lang="el-GR" sz="1600" b="0" i="0" u="none" strike="noStrike" baseline="0" dirty="0"/>
              <a:t>της περιοχής σε </a:t>
            </a:r>
            <a:r>
              <a:rPr lang="el-GR" sz="1600" b="1" i="0" u="none" strike="noStrike" baseline="0" dirty="0"/>
              <a:t>κυψέλες (</a:t>
            </a:r>
            <a:r>
              <a:rPr lang="el-GR" sz="1600" b="1" i="0" u="none" strike="noStrike" baseline="0" dirty="0" err="1"/>
              <a:t>cells</a:t>
            </a:r>
            <a:r>
              <a:rPr lang="el-GR" sz="1600" b="1" i="0" u="none" strike="noStrike" baseline="0" dirty="0"/>
              <a:t>)</a:t>
            </a:r>
            <a:r>
              <a:rPr lang="el-GR" sz="1600" b="0" i="0" u="none" strike="noStrike" baseline="0" dirty="0"/>
              <a:t>.</a:t>
            </a:r>
          </a:p>
          <a:p>
            <a:pPr algn="just">
              <a:lnSpc>
                <a:spcPct val="250000"/>
              </a:lnSpc>
            </a:pPr>
            <a:r>
              <a:rPr lang="el-GR" sz="1600" b="0" i="0" u="none" strike="noStrike" baseline="0" dirty="0"/>
              <a:t>Κάθε κυψέλη </a:t>
            </a:r>
            <a:r>
              <a:rPr lang="el-GR" sz="1600" b="1" i="0" u="none" strike="noStrike" baseline="0" dirty="0"/>
              <a:t>εξυπηρετείται </a:t>
            </a:r>
            <a:r>
              <a:rPr lang="el-GR" sz="1600" b="0" i="0" u="none" strike="noStrike" baseline="0" dirty="0"/>
              <a:t>από έναν </a:t>
            </a:r>
            <a:r>
              <a:rPr lang="el-GR" sz="1600" b="1" i="0" u="none" strike="noStrike" baseline="0" dirty="0"/>
              <a:t>πομποδέκτη</a:t>
            </a:r>
            <a:r>
              <a:rPr lang="el-GR" sz="1600" b="0" i="0" u="none" strike="noStrike" baseline="0" dirty="0"/>
              <a:t>. </a:t>
            </a:r>
          </a:p>
        </p:txBody>
      </p:sp>
      <p:pic>
        <p:nvPicPr>
          <p:cNvPr id="4" name="Picture 3"/>
          <p:cNvPicPr>
            <a:picLocks noChangeAspect="1"/>
          </p:cNvPicPr>
          <p:nvPr/>
        </p:nvPicPr>
        <p:blipFill>
          <a:blip r:embed="rId2"/>
          <a:stretch>
            <a:fillRect/>
          </a:stretch>
        </p:blipFill>
        <p:spPr>
          <a:xfrm>
            <a:off x="9374041" y="2238684"/>
            <a:ext cx="2270400" cy="2052233"/>
          </a:xfrm>
          <a:prstGeom prst="rect">
            <a:avLst/>
          </a:prstGeom>
        </p:spPr>
      </p:pic>
      <p:pic>
        <p:nvPicPr>
          <p:cNvPr id="5" name="Picture 4"/>
          <p:cNvPicPr>
            <a:picLocks noChangeAspect="1"/>
          </p:cNvPicPr>
          <p:nvPr/>
        </p:nvPicPr>
        <p:blipFill>
          <a:blip r:embed="rId3"/>
          <a:stretch>
            <a:fillRect/>
          </a:stretch>
        </p:blipFill>
        <p:spPr>
          <a:xfrm>
            <a:off x="9374041" y="4388086"/>
            <a:ext cx="2554200" cy="1917133"/>
          </a:xfrm>
          <a:prstGeom prst="rect">
            <a:avLst/>
          </a:prstGeom>
        </p:spPr>
      </p:pic>
    </p:spTree>
    <p:extLst>
      <p:ext uri="{BB962C8B-B14F-4D97-AF65-F5344CB8AC3E}">
        <p14:creationId xmlns:p14="http://schemas.microsoft.com/office/powerpoint/2010/main" val="2597539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4192</Words>
  <Application>Microsoft Office PowerPoint</Application>
  <PresentationFormat>Widescreen</PresentationFormat>
  <Paragraphs>288</Paragraphs>
  <Slides>50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Arial</vt:lpstr>
      <vt:lpstr>Arial Narrow</vt:lpstr>
      <vt:lpstr>Calibri</vt:lpstr>
      <vt:lpstr>Calibri Light</vt:lpstr>
      <vt:lpstr>Cambria Math</vt:lpstr>
      <vt:lpstr>Courier New</vt:lpstr>
      <vt:lpstr>Symbol</vt:lpstr>
      <vt:lpstr>Times New Roman</vt:lpstr>
      <vt:lpstr>Wingdings</vt:lpstr>
      <vt:lpstr>Office Theme</vt:lpstr>
      <vt:lpstr>Equation</vt:lpstr>
      <vt:lpstr>ΔΙΚΤΥΑ ΚΙΝΗΤΩΝ ΕΠΙΚΟΙΝΩΝΙΩΝ</vt:lpstr>
      <vt:lpstr>PowerPoint Presentation</vt:lpstr>
      <vt:lpstr>PowerPoint Presentation</vt:lpstr>
      <vt:lpstr>PowerPoint Presentation</vt:lpstr>
      <vt:lpstr>PowerPoint Presentation</vt:lpstr>
      <vt:lpstr>PowerPoint Presentation</vt:lpstr>
      <vt:lpstr>PowerPoint Presentation</vt:lpstr>
      <vt:lpstr>ΟΙ ΔΥΟ ΕΞΥΠΝΕΣ ΙΔΕΕΣ</vt:lpstr>
      <vt:lpstr>PowerPoint Presentation</vt:lpstr>
      <vt:lpstr>PowerPoint Presentation</vt:lpstr>
      <vt:lpstr>PowerPoint Presentation</vt:lpstr>
      <vt:lpstr>PowerPoint Presentation</vt:lpstr>
      <vt:lpstr>PowerPoint Presentation</vt:lpstr>
      <vt:lpstr>PowerPoint Presentation</vt:lpstr>
      <vt:lpstr>ΚΑΤΗΓΟΡΙΕΣ  ΚΕΛΙΩΝ ΚΥΤΤΑΡΙΚΗΣ ΚΑΛΥΨΗΣ</vt:lpstr>
      <vt:lpstr>ΣΥΓΚΡΙΣΗ ΜΕΤΑΞΥ ΤΩΝ ΜΟΝΤΕΛΩΝ: Συν και πλην </vt:lpstr>
      <vt:lpstr>ΣΥΜΠΕΡΑΣΜΑ</vt:lpstr>
      <vt:lpstr>PowerPoint Presentation</vt:lpstr>
      <vt:lpstr>PowerPoint Presentation</vt:lpstr>
      <vt:lpstr>PowerPoint Presentation</vt:lpstr>
      <vt:lpstr>PowerPoint Presentation</vt:lpstr>
      <vt:lpstr>PowerPoint Presentation</vt:lpstr>
      <vt:lpstr>CELL PLANNING</vt:lpstr>
      <vt:lpstr>ΕΠΑΝΑΧΡΗΣΙΜΟΠΟΙΗΣΗ  ΣΥΧΝΟΤΗΤΑΣ</vt:lpstr>
      <vt:lpstr>ΕΠΑΝΑΧΡΗΣΙΜΟΠΟΙΗΣΗ  ΣΥΧΝΟΤΗΤΑΣ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Επαναχρησιμοποίηση Cluster</vt:lpstr>
      <vt:lpstr>Επαναχρησιμοποίηση Cluster</vt:lpstr>
      <vt:lpstr>Επαναχρησιμοποίηση Cluster</vt:lpstr>
      <vt:lpstr>Επαναχρησιμοποίηση Cluster</vt:lpstr>
      <vt:lpstr>Επαναχρησιμοποίηση Cluster</vt:lpstr>
      <vt:lpstr>PowerPoint Presentation</vt:lpstr>
      <vt:lpstr>CELL PLANNING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ΚΙΝΗΤΩΝ ΕΠΙΚΟΙΝΩΝΙΩΝ</dc:title>
  <dc:creator>Ilias</dc:creator>
  <cp:lastModifiedBy>Αντωνόπουλος Χρήστος</cp:lastModifiedBy>
  <cp:revision>8</cp:revision>
  <dcterms:created xsi:type="dcterms:W3CDTF">2019-09-13T17:46:56Z</dcterms:created>
  <dcterms:modified xsi:type="dcterms:W3CDTF">2019-12-09T21:36:23Z</dcterms:modified>
</cp:coreProperties>
</file>