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328" r:id="rId17"/>
    <p:sldId id="329" r:id="rId18"/>
    <p:sldId id="282" r:id="rId19"/>
    <p:sldId id="283" r:id="rId20"/>
    <p:sldId id="284" r:id="rId21"/>
    <p:sldId id="285" r:id="rId22"/>
    <p:sldId id="286" r:id="rId23"/>
    <p:sldId id="287" r:id="rId24"/>
    <p:sldId id="288" r:id="rId25"/>
    <p:sldId id="289" r:id="rId26"/>
    <p:sldId id="290" r:id="rId27"/>
    <p:sldId id="291" r:id="rId28"/>
    <p:sldId id="303" r:id="rId29"/>
    <p:sldId id="305" r:id="rId30"/>
    <p:sldId id="306" r:id="rId31"/>
    <p:sldId id="307" r:id="rId32"/>
    <p:sldId id="308" r:id="rId33"/>
    <p:sldId id="309" r:id="rId34"/>
    <p:sldId id="322" r:id="rId35"/>
    <p:sldId id="323" r:id="rId36"/>
    <p:sldId id="324" r:id="rId37"/>
    <p:sldId id="325" r:id="rId38"/>
    <p:sldId id="326" r:id="rId39"/>
    <p:sldId id="327" r:id="rId4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4F5AE-03BF-4F8E-94E5-F35F25A27217}" type="datetimeFigureOut">
              <a:rPr lang="el-GR" smtClean="0"/>
              <a:t>30/10/2019</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8EF380-C980-4EAB-B5FB-5C227E1B2EEF}" type="slidenum">
              <a:rPr lang="el-GR" smtClean="0"/>
              <a:t>‹#›</a:t>
            </a:fld>
            <a:endParaRPr lang="el-GR"/>
          </a:p>
        </p:txBody>
      </p:sp>
    </p:spTree>
    <p:extLst>
      <p:ext uri="{BB962C8B-B14F-4D97-AF65-F5344CB8AC3E}">
        <p14:creationId xmlns:p14="http://schemas.microsoft.com/office/powerpoint/2010/main" val="541519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1571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115716"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07741B1-12DE-400A-8AE0-296C027F8369}" type="slidenum">
              <a:rPr lang="el-GR" sz="1200" b="0">
                <a:latin typeface="Calibri" pitchFamily="34" charset="0"/>
              </a:rPr>
              <a:pPr algn="r"/>
              <a:t>29</a:t>
            </a:fld>
            <a:endParaRPr lang="el-GR" sz="1200" b="0">
              <a:latin typeface="Calibri" pitchFamily="34" charset="0"/>
            </a:endParaRPr>
          </a:p>
        </p:txBody>
      </p:sp>
    </p:spTree>
    <p:extLst>
      <p:ext uri="{BB962C8B-B14F-4D97-AF65-F5344CB8AC3E}">
        <p14:creationId xmlns:p14="http://schemas.microsoft.com/office/powerpoint/2010/main" val="1733873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0342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103428"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32A64ED-61CC-4947-AD99-DA4E809C90FA}" type="slidenum">
              <a:rPr lang="el-GR" sz="1200" b="0">
                <a:latin typeface="Calibri" pitchFamily="34" charset="0"/>
              </a:rPr>
              <a:pPr algn="r"/>
              <a:t>39</a:t>
            </a:fld>
            <a:endParaRPr lang="el-GR" sz="1200" b="0">
              <a:latin typeface="Calibri" pitchFamily="34" charset="0"/>
            </a:endParaRPr>
          </a:p>
        </p:txBody>
      </p:sp>
    </p:spTree>
    <p:extLst>
      <p:ext uri="{BB962C8B-B14F-4D97-AF65-F5344CB8AC3E}">
        <p14:creationId xmlns:p14="http://schemas.microsoft.com/office/powerpoint/2010/main" val="3684716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8806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88068"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6D974E5-3397-460F-B27D-7958CB9BD427}" type="slidenum">
              <a:rPr lang="el-GR" sz="1200" b="0">
                <a:latin typeface="Calibri" pitchFamily="34" charset="0"/>
              </a:rPr>
              <a:pPr algn="r"/>
              <a:t>30</a:t>
            </a:fld>
            <a:endParaRPr lang="el-GR" sz="1200" b="0">
              <a:latin typeface="Calibri" pitchFamily="34" charset="0"/>
            </a:endParaRPr>
          </a:p>
        </p:txBody>
      </p:sp>
    </p:spTree>
    <p:extLst>
      <p:ext uri="{BB962C8B-B14F-4D97-AF65-F5344CB8AC3E}">
        <p14:creationId xmlns:p14="http://schemas.microsoft.com/office/powerpoint/2010/main" val="1518811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553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65540"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E699661-A8CB-4FCE-A46D-4C82382957B2}" type="slidenum">
              <a:rPr lang="el-GR" sz="1200" b="0">
                <a:latin typeface="Calibri" pitchFamily="34" charset="0"/>
              </a:rPr>
              <a:pPr algn="r"/>
              <a:t>31</a:t>
            </a:fld>
            <a:endParaRPr lang="el-GR" sz="1200" b="0">
              <a:latin typeface="Calibri" pitchFamily="34" charset="0"/>
            </a:endParaRPr>
          </a:p>
        </p:txBody>
      </p:sp>
    </p:spTree>
    <p:extLst>
      <p:ext uri="{BB962C8B-B14F-4D97-AF65-F5344CB8AC3E}">
        <p14:creationId xmlns:p14="http://schemas.microsoft.com/office/powerpoint/2010/main" val="2661562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9523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95236"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B151AA2-B6D3-4DCF-9F8F-9D807FA9A72E}" type="slidenum">
              <a:rPr lang="el-GR" sz="1200" b="0">
                <a:latin typeface="Calibri" pitchFamily="34" charset="0"/>
              </a:rPr>
              <a:pPr algn="r"/>
              <a:t>32</a:t>
            </a:fld>
            <a:endParaRPr lang="el-GR" sz="1200" b="0">
              <a:latin typeface="Calibri" pitchFamily="34" charset="0"/>
            </a:endParaRPr>
          </a:p>
        </p:txBody>
      </p:sp>
    </p:spTree>
    <p:extLst>
      <p:ext uri="{BB962C8B-B14F-4D97-AF65-F5344CB8AC3E}">
        <p14:creationId xmlns:p14="http://schemas.microsoft.com/office/powerpoint/2010/main" val="1626610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758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67588"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F4913E0-4E8E-4B21-8C65-14D595D63F38}" type="slidenum">
              <a:rPr lang="el-GR" sz="1200" b="0">
                <a:latin typeface="Calibri" pitchFamily="34" charset="0"/>
              </a:rPr>
              <a:pPr algn="r"/>
              <a:t>33</a:t>
            </a:fld>
            <a:endParaRPr lang="el-GR" sz="1200" b="0">
              <a:latin typeface="Calibri" pitchFamily="34" charset="0"/>
            </a:endParaRPr>
          </a:p>
        </p:txBody>
      </p:sp>
    </p:spTree>
    <p:extLst>
      <p:ext uri="{BB962C8B-B14F-4D97-AF65-F5344CB8AC3E}">
        <p14:creationId xmlns:p14="http://schemas.microsoft.com/office/powerpoint/2010/main" val="670014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9318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93188"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06FB201-9BFA-43FC-A1B7-BF532B6FCD27}" type="slidenum">
              <a:rPr lang="el-GR" sz="1200" b="0">
                <a:latin typeface="Calibri" pitchFamily="34" charset="0"/>
              </a:rPr>
              <a:pPr algn="r"/>
              <a:t>35</a:t>
            </a:fld>
            <a:endParaRPr lang="el-GR" sz="1200" b="0">
              <a:latin typeface="Calibri" pitchFamily="34" charset="0"/>
            </a:endParaRPr>
          </a:p>
        </p:txBody>
      </p:sp>
    </p:spTree>
    <p:extLst>
      <p:ext uri="{BB962C8B-B14F-4D97-AF65-F5344CB8AC3E}">
        <p14:creationId xmlns:p14="http://schemas.microsoft.com/office/powerpoint/2010/main" val="3040851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0342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103428"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32A64ED-61CC-4947-AD99-DA4E809C90FA}" type="slidenum">
              <a:rPr lang="el-GR" sz="1200" b="0">
                <a:latin typeface="Calibri" pitchFamily="34" charset="0"/>
              </a:rPr>
              <a:pPr algn="r"/>
              <a:t>36</a:t>
            </a:fld>
            <a:endParaRPr lang="el-GR" sz="1200" b="0">
              <a:latin typeface="Calibri" pitchFamily="34" charset="0"/>
            </a:endParaRPr>
          </a:p>
        </p:txBody>
      </p:sp>
    </p:spTree>
    <p:extLst>
      <p:ext uri="{BB962C8B-B14F-4D97-AF65-F5344CB8AC3E}">
        <p14:creationId xmlns:p14="http://schemas.microsoft.com/office/powerpoint/2010/main" val="1051685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8806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88068"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6D974E5-3397-460F-B27D-7958CB9BD427}" type="slidenum">
              <a:rPr lang="el-GR" sz="1200" b="0">
                <a:latin typeface="Calibri" pitchFamily="34" charset="0"/>
              </a:rPr>
              <a:pPr algn="r"/>
              <a:t>37</a:t>
            </a:fld>
            <a:endParaRPr lang="el-GR" sz="1200" b="0">
              <a:latin typeface="Calibri" pitchFamily="34" charset="0"/>
            </a:endParaRPr>
          </a:p>
        </p:txBody>
      </p:sp>
    </p:spTree>
    <p:extLst>
      <p:ext uri="{BB962C8B-B14F-4D97-AF65-F5344CB8AC3E}">
        <p14:creationId xmlns:p14="http://schemas.microsoft.com/office/powerpoint/2010/main" val="711341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9318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93188"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06FB201-9BFA-43FC-A1B7-BF532B6FCD27}" type="slidenum">
              <a:rPr lang="el-GR" sz="1200" b="0">
                <a:latin typeface="Calibri" pitchFamily="34" charset="0"/>
              </a:rPr>
              <a:pPr algn="r"/>
              <a:t>38</a:t>
            </a:fld>
            <a:endParaRPr lang="el-GR" sz="1200" b="0">
              <a:latin typeface="Calibri" pitchFamily="34" charset="0"/>
            </a:endParaRPr>
          </a:p>
        </p:txBody>
      </p:sp>
    </p:spTree>
    <p:extLst>
      <p:ext uri="{BB962C8B-B14F-4D97-AF65-F5344CB8AC3E}">
        <p14:creationId xmlns:p14="http://schemas.microsoft.com/office/powerpoint/2010/main" val="2249979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0F0D5568-ABCB-4AFC-8D05-85FE5BC87EA0}" type="datetimeFigureOut">
              <a:rPr lang="el-GR" smtClean="0"/>
              <a:t>30/10/2019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1324923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0F0D5568-ABCB-4AFC-8D05-85FE5BC87EA0}" type="datetimeFigureOut">
              <a:rPr lang="el-GR" smtClean="0"/>
              <a:t>30/10/2019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1985341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0F0D5568-ABCB-4AFC-8D05-85FE5BC87EA0}" type="datetimeFigureOut">
              <a:rPr lang="el-GR" smtClean="0"/>
              <a:t>30/10/2019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3165634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609600" y="274639"/>
            <a:ext cx="10972800" cy="58515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7312AED2-0202-49A7-8BFF-D6F699932E07}" type="slidenum">
              <a:rPr lang="el-GR" altLang="el-GR"/>
              <a:pPr>
                <a:defRPr/>
              </a:pPr>
              <a:t>‹#›</a:t>
            </a:fld>
            <a:endParaRPr lang="el-GR" altLang="el-GR"/>
          </a:p>
        </p:txBody>
      </p:sp>
    </p:spTree>
    <p:extLst>
      <p:ext uri="{BB962C8B-B14F-4D97-AF65-F5344CB8AC3E}">
        <p14:creationId xmlns:p14="http://schemas.microsoft.com/office/powerpoint/2010/main" val="2912995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6197600" y="1600200"/>
            <a:ext cx="5384800" cy="2185988"/>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6197600" y="3938589"/>
            <a:ext cx="5384800" cy="21875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Rectangle 4"/>
          <p:cNvSpPr>
            <a:spLocks noGrp="1" noChangeArrowheads="1"/>
          </p:cNvSpPr>
          <p:nvPr>
            <p:ph type="dt" sz="half" idx="10"/>
          </p:nvPr>
        </p:nvSpPr>
        <p:spPr>
          <a:ln/>
        </p:spPr>
        <p:txBody>
          <a:bodyPr/>
          <a:lstStyle>
            <a:lvl1pPr>
              <a:defRPr/>
            </a:lvl1pPr>
          </a:lstStyle>
          <a:p>
            <a:pPr>
              <a:defRPr/>
            </a:pPr>
            <a:endParaRPr lang="el-GR"/>
          </a:p>
        </p:txBody>
      </p:sp>
      <p:sp>
        <p:nvSpPr>
          <p:cNvPr id="7" name="Rectangle 5"/>
          <p:cNvSpPr>
            <a:spLocks noGrp="1" noChangeArrowheads="1"/>
          </p:cNvSpPr>
          <p:nvPr>
            <p:ph type="ftr" sz="quarter" idx="11"/>
          </p:nvPr>
        </p:nvSpPr>
        <p:spPr>
          <a:ln/>
        </p:spPr>
        <p:txBody>
          <a:bodyPr/>
          <a:lstStyle>
            <a:lvl1pPr>
              <a:defRPr/>
            </a:lvl1pPr>
          </a:lstStyle>
          <a:p>
            <a:pPr>
              <a:defRPr/>
            </a:pPr>
            <a:endParaRPr lang="el-GR"/>
          </a:p>
        </p:txBody>
      </p:sp>
      <p:sp>
        <p:nvSpPr>
          <p:cNvPr id="8" name="Rectangle 6"/>
          <p:cNvSpPr>
            <a:spLocks noGrp="1" noChangeArrowheads="1"/>
          </p:cNvSpPr>
          <p:nvPr>
            <p:ph type="sldNum" sz="quarter" idx="12"/>
          </p:nvPr>
        </p:nvSpPr>
        <p:spPr>
          <a:ln/>
        </p:spPr>
        <p:txBody>
          <a:bodyPr/>
          <a:lstStyle>
            <a:lvl1pPr>
              <a:defRPr/>
            </a:lvl1pPr>
          </a:lstStyle>
          <a:p>
            <a:pPr>
              <a:defRPr/>
            </a:pPr>
            <a:fld id="{E74E5244-27B1-4E53-9BA3-8E3FD5F6A303}" type="slidenum">
              <a:rPr lang="el-GR" altLang="el-GR"/>
              <a:pPr>
                <a:defRPr/>
              </a:pPr>
              <a:t>‹#›</a:t>
            </a:fld>
            <a:endParaRPr lang="el-GR" altLang="el-GR"/>
          </a:p>
        </p:txBody>
      </p:sp>
    </p:spTree>
    <p:extLst>
      <p:ext uri="{BB962C8B-B14F-4D97-AF65-F5344CB8AC3E}">
        <p14:creationId xmlns:p14="http://schemas.microsoft.com/office/powerpoint/2010/main" val="126606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0F0D5568-ABCB-4AFC-8D05-85FE5BC87EA0}" type="datetimeFigureOut">
              <a:rPr lang="el-GR" smtClean="0"/>
              <a:t>30/10/2019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467653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0D5568-ABCB-4AFC-8D05-85FE5BC87EA0}" type="datetimeFigureOut">
              <a:rPr lang="el-GR" smtClean="0"/>
              <a:t>30/10/2019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1701344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0F0D5568-ABCB-4AFC-8D05-85FE5BC87EA0}" type="datetimeFigureOut">
              <a:rPr lang="el-GR" smtClean="0"/>
              <a:t>30/10/2019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52983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0F0D5568-ABCB-4AFC-8D05-85FE5BC87EA0}" type="datetimeFigureOut">
              <a:rPr lang="el-GR" smtClean="0"/>
              <a:t>30/10/2019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904376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0F0D5568-ABCB-4AFC-8D05-85FE5BC87EA0}" type="datetimeFigureOut">
              <a:rPr lang="el-GR" smtClean="0"/>
              <a:t>30/10/2019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1203353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D5568-ABCB-4AFC-8D05-85FE5BC87EA0}" type="datetimeFigureOut">
              <a:rPr lang="el-GR" smtClean="0"/>
              <a:t>30/10/2019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182744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0D5568-ABCB-4AFC-8D05-85FE5BC87EA0}" type="datetimeFigureOut">
              <a:rPr lang="el-GR" smtClean="0"/>
              <a:t>30/10/2019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77527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0D5568-ABCB-4AFC-8D05-85FE5BC87EA0}" type="datetimeFigureOut">
              <a:rPr lang="el-GR" smtClean="0"/>
              <a:t>30/10/2019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4169374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D5568-ABCB-4AFC-8D05-85FE5BC87EA0}" type="datetimeFigureOut">
              <a:rPr lang="el-GR" smtClean="0"/>
              <a:t>30/10/2019</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60791-EEF2-4290-B1BF-AF689AB00D18}" type="slidenum">
              <a:rPr lang="el-GR" smtClean="0"/>
              <a:t>‹#›</a:t>
            </a:fld>
            <a:endParaRPr lang="el-GR"/>
          </a:p>
        </p:txBody>
      </p:sp>
    </p:spTree>
    <p:extLst>
      <p:ext uri="{BB962C8B-B14F-4D97-AF65-F5344CB8AC3E}">
        <p14:creationId xmlns:p14="http://schemas.microsoft.com/office/powerpoint/2010/main" val="1401019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3.wmf"/><Relationship Id="rId5" Type="http://schemas.openxmlformats.org/officeDocument/2006/relationships/oleObject" Target="../embeddings/oleObject5.bin"/><Relationship Id="rId4" Type="http://schemas.openxmlformats.org/officeDocument/2006/relationships/image" Target="../media/image22.wmf"/><Relationship Id="rId9" Type="http://schemas.openxmlformats.org/officeDocument/2006/relationships/image" Target="../media/image25.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9.wmf"/><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1.png"/><Relationship Id="rId11" Type="http://schemas.openxmlformats.org/officeDocument/2006/relationships/image" Target="../media/image28.wmf"/><Relationship Id="rId5" Type="http://schemas.openxmlformats.org/officeDocument/2006/relationships/image" Target="../media/image26.wmf"/><Relationship Id="rId10" Type="http://schemas.openxmlformats.org/officeDocument/2006/relationships/oleObject" Target="../embeddings/oleObject9.bin"/><Relationship Id="rId4" Type="http://schemas.openxmlformats.org/officeDocument/2006/relationships/oleObject" Target="../embeddings/oleObject7.bin"/><Relationship Id="rId9" Type="http://schemas.openxmlformats.org/officeDocument/2006/relationships/image" Target="../media/image27.wmf"/></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42.png"/><Relationship Id="rId7"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23.wmf"/><Relationship Id="rId5" Type="http://schemas.openxmlformats.org/officeDocument/2006/relationships/oleObject" Target="../embeddings/oleObject11.bin"/><Relationship Id="rId4" Type="http://schemas.openxmlformats.org/officeDocument/2006/relationships/image" Target="../media/image43.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7.xml"/><Relationship Id="rId4" Type="http://schemas.openxmlformats.org/officeDocument/2006/relationships/slide" Target="slide18.xml"/></Relationships>
</file>

<file path=ppt/slides/_rels/slide20.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42.png"/><Relationship Id="rId7"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23.wmf"/><Relationship Id="rId5" Type="http://schemas.openxmlformats.org/officeDocument/2006/relationships/oleObject" Target="../embeddings/oleObject13.bin"/><Relationship Id="rId4" Type="http://schemas.openxmlformats.org/officeDocument/2006/relationships/image" Target="../media/image43.wmf"/></Relationships>
</file>

<file path=ppt/slides/_rels/slide21.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51.gif"/><Relationship Id="rId5" Type="http://schemas.openxmlformats.org/officeDocument/2006/relationships/image" Target="../media/image50.png"/><Relationship Id="rId4" Type="http://schemas.openxmlformats.org/officeDocument/2006/relationships/oleObject" Target="../embeddings/oleObject15.bin"/></Relationships>
</file>

<file path=ppt/slides/_rels/slide36.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51.gif"/><Relationship Id="rId5" Type="http://schemas.openxmlformats.org/officeDocument/2006/relationships/image" Target="../media/image50.png"/><Relationship Id="rId4" Type="http://schemas.openxmlformats.org/officeDocument/2006/relationships/oleObject" Target="../embeddings/oleObject16.bin"/></Relationships>
</file>

<file path=ppt/slides/_rels/slide39.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9.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p:cNvSpPr>
            <a:spLocks noGrp="1"/>
          </p:cNvSpPr>
          <p:nvPr>
            <p:ph type="subTitle" idx="1"/>
          </p:nvPr>
        </p:nvSpPr>
        <p:spPr>
          <a:xfrm>
            <a:off x="4295775" y="5876926"/>
            <a:ext cx="3879850" cy="576263"/>
          </a:xfrm>
        </p:spPr>
        <p:txBody>
          <a:bodyPr>
            <a:normAutofit fontScale="92500" lnSpcReduction="10000"/>
          </a:bodyPr>
          <a:lstStyle/>
          <a:p>
            <a:r>
              <a:rPr lang="el-GR" altLang="el-GR" sz="2000" b="1" dirty="0"/>
              <a:t>Δρ. </a:t>
            </a:r>
            <a:r>
              <a:rPr lang="el-GR" altLang="el-GR" sz="2000" b="1" dirty="0" err="1"/>
              <a:t>Ασαρίδης</a:t>
            </a:r>
            <a:r>
              <a:rPr lang="el-GR" altLang="el-GR" sz="2000" b="1" dirty="0"/>
              <a:t> Ηλίας</a:t>
            </a:r>
            <a:r>
              <a:rPr lang="en-US" altLang="el-GR" sz="2000" b="1" dirty="0"/>
              <a:t> – </a:t>
            </a:r>
            <a:br>
              <a:rPr lang="el-GR" altLang="el-GR" sz="2000" b="1" dirty="0"/>
            </a:br>
            <a:r>
              <a:rPr lang="el-GR" altLang="el-GR" sz="2000" b="1" dirty="0"/>
              <a:t>Δρ. Αντωνόπουλος Χρήστος</a:t>
            </a:r>
          </a:p>
        </p:txBody>
      </p:sp>
      <p:sp>
        <p:nvSpPr>
          <p:cNvPr id="2" name="Title 1"/>
          <p:cNvSpPr>
            <a:spLocks noGrp="1"/>
          </p:cNvSpPr>
          <p:nvPr>
            <p:ph type="ctrTitle"/>
          </p:nvPr>
        </p:nvSpPr>
        <p:spPr>
          <a:xfrm>
            <a:off x="2254251" y="618283"/>
            <a:ext cx="7772400" cy="838200"/>
          </a:xfrm>
        </p:spPr>
        <p:txBody>
          <a:bodyPr>
            <a:normAutofit fontScale="90000"/>
          </a:bodyPr>
          <a:lstStyle/>
          <a:p>
            <a:pPr>
              <a:defRPr/>
            </a:pPr>
            <a:r>
              <a:rPr lang="el-GR" b="1" dirty="0">
                <a:effectLst>
                  <a:outerShdw blurRad="38100" dist="38100" dir="2700000" algn="tl">
                    <a:srgbClr val="000000">
                      <a:alpha val="43137"/>
                    </a:srgbClr>
                  </a:outerShdw>
                </a:effectLst>
              </a:rPr>
              <a:t>ΔΙΚΤΥΑ ΚΙΝΗΤΩΝ ΕΠΙΚΟΙΝΩΝΙΩΝ</a:t>
            </a:r>
          </a:p>
        </p:txBody>
      </p:sp>
      <p:pic>
        <p:nvPicPr>
          <p:cNvPr id="3076" name="Picture 3" descr="C:\Users\Πάνος\Desktop\iStock_000009299805Large_for_cyb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214" y="1304925"/>
            <a:ext cx="8118475"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8472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4"/>
          <p:cNvSpPr>
            <a:spLocks noChangeArrowheads="1"/>
          </p:cNvSpPr>
          <p:nvPr/>
        </p:nvSpPr>
        <p:spPr bwMode="auto">
          <a:xfrm>
            <a:off x="2238375" y="785813"/>
            <a:ext cx="3309938" cy="690562"/>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l-GR" altLang="el-GR" sz="3600" b="1">
                <a:solidFill>
                  <a:schemeClr val="tx2"/>
                </a:solidFill>
              </a:rPr>
              <a:t>Θεωρία </a:t>
            </a:r>
            <a:r>
              <a:rPr lang="en-US" altLang="el-GR" sz="3600" b="1">
                <a:solidFill>
                  <a:schemeClr val="tx2"/>
                </a:solidFill>
              </a:rPr>
              <a:t>PCM</a:t>
            </a:r>
            <a:endParaRPr lang="el-GR" altLang="el-GR" sz="3600" b="1">
              <a:solidFill>
                <a:schemeClr val="tx2"/>
              </a:solidFill>
            </a:endParaRPr>
          </a:p>
        </p:txBody>
      </p:sp>
      <p:sp>
        <p:nvSpPr>
          <p:cNvPr id="24579" name="48 - TextBox"/>
          <p:cNvSpPr txBox="1">
            <a:spLocks noChangeArrowheads="1"/>
          </p:cNvSpPr>
          <p:nvPr/>
        </p:nvSpPr>
        <p:spPr bwMode="auto">
          <a:xfrm>
            <a:off x="3309938" y="1428751"/>
            <a:ext cx="5143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400" b="1"/>
              <a:t> </a:t>
            </a:r>
            <a:r>
              <a:rPr lang="el-GR" altLang="el-GR" sz="2400" b="1" i="1" u="sng">
                <a:solidFill>
                  <a:srgbClr val="FF0000"/>
                </a:solidFill>
              </a:rPr>
              <a:t>Θεώρημα Δειγματοληψίας</a:t>
            </a:r>
            <a:r>
              <a:rPr lang="en-US" altLang="el-GR" sz="1800" b="1"/>
              <a:t>  </a:t>
            </a:r>
            <a:endParaRPr lang="el-GR" altLang="el-GR" sz="1800" b="1"/>
          </a:p>
        </p:txBody>
      </p:sp>
      <p:pic>
        <p:nvPicPr>
          <p:cNvPr id="245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1551" y="4179888"/>
            <a:ext cx="5006975" cy="251936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458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426" y="2327276"/>
            <a:ext cx="4405313" cy="18002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582" name="12 - TextBox"/>
          <p:cNvSpPr txBox="1">
            <a:spLocks noChangeArrowheads="1"/>
          </p:cNvSpPr>
          <p:nvPr/>
        </p:nvSpPr>
        <p:spPr bwMode="auto">
          <a:xfrm>
            <a:off x="7040564" y="3638551"/>
            <a:ext cx="1203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l-GR" sz="1400" b="1"/>
              <a:t>k= </a:t>
            </a:r>
            <a:r>
              <a:rPr lang="el-GR" altLang="el-GR" sz="1400" b="1"/>
              <a:t>ακέραιος</a:t>
            </a:r>
          </a:p>
          <a:p>
            <a:pPr eaLnBrk="1" hangingPunct="1">
              <a:spcBef>
                <a:spcPct val="0"/>
              </a:spcBef>
              <a:buFontTx/>
              <a:buNone/>
            </a:pPr>
            <a:r>
              <a:rPr lang="el-GR" altLang="el-GR" sz="1400" b="1"/>
              <a:t>αριθμός</a:t>
            </a:r>
          </a:p>
        </p:txBody>
      </p:sp>
    </p:spTree>
    <p:extLst>
      <p:ext uri="{BB962C8B-B14F-4D97-AF65-F5344CB8AC3E}">
        <p14:creationId xmlns:p14="http://schemas.microsoft.com/office/powerpoint/2010/main" val="1132996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4"/>
          <p:cNvSpPr>
            <a:spLocks noChangeArrowheads="1"/>
          </p:cNvSpPr>
          <p:nvPr/>
        </p:nvSpPr>
        <p:spPr bwMode="auto">
          <a:xfrm>
            <a:off x="2238375" y="785813"/>
            <a:ext cx="3309938" cy="690562"/>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l-GR" altLang="el-GR" sz="3600" b="1">
                <a:solidFill>
                  <a:schemeClr val="tx2"/>
                </a:solidFill>
              </a:rPr>
              <a:t>Θεωρία </a:t>
            </a:r>
            <a:r>
              <a:rPr lang="en-US" altLang="el-GR" sz="3600" b="1">
                <a:solidFill>
                  <a:schemeClr val="tx2"/>
                </a:solidFill>
              </a:rPr>
              <a:t>PCM</a:t>
            </a:r>
            <a:endParaRPr lang="el-GR" altLang="el-GR" sz="3600" b="1">
              <a:solidFill>
                <a:schemeClr val="tx2"/>
              </a:solidFill>
            </a:endParaRPr>
          </a:p>
        </p:txBody>
      </p:sp>
      <p:sp>
        <p:nvSpPr>
          <p:cNvPr id="25603" name="48 - TextBox"/>
          <p:cNvSpPr txBox="1">
            <a:spLocks noChangeArrowheads="1"/>
          </p:cNvSpPr>
          <p:nvPr/>
        </p:nvSpPr>
        <p:spPr bwMode="auto">
          <a:xfrm>
            <a:off x="3309938" y="1428751"/>
            <a:ext cx="5143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400" b="1"/>
              <a:t> </a:t>
            </a:r>
            <a:r>
              <a:rPr lang="el-GR" altLang="el-GR" sz="2400" b="1" i="1" u="sng">
                <a:solidFill>
                  <a:srgbClr val="FF0000"/>
                </a:solidFill>
              </a:rPr>
              <a:t>Θεώρημα Δειγματοληψίας</a:t>
            </a:r>
            <a:r>
              <a:rPr lang="en-US" altLang="el-GR" sz="1800" b="1"/>
              <a:t>  </a:t>
            </a:r>
            <a:endParaRPr lang="el-GR" altLang="el-GR" sz="1800" b="1"/>
          </a:p>
        </p:txBody>
      </p:sp>
      <p:pic>
        <p:nvPicPr>
          <p:cNvPr id="256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188" y="3971926"/>
            <a:ext cx="5207000" cy="28797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560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1" y="2327275"/>
            <a:ext cx="4386263" cy="16192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358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49 - Ομάδα"/>
          <p:cNvGrpSpPr>
            <a:grpSpLocks/>
          </p:cNvGrpSpPr>
          <p:nvPr/>
        </p:nvGrpSpPr>
        <p:grpSpPr bwMode="auto">
          <a:xfrm>
            <a:off x="3143251" y="3284539"/>
            <a:ext cx="6481763" cy="3527425"/>
            <a:chOff x="1584292" y="2967038"/>
            <a:chExt cx="6481763" cy="3527425"/>
          </a:xfrm>
        </p:grpSpPr>
        <p:grpSp>
          <p:nvGrpSpPr>
            <p:cNvPr id="26630" name="Group 7"/>
            <p:cNvGrpSpPr>
              <a:grpSpLocks/>
            </p:cNvGrpSpPr>
            <p:nvPr/>
          </p:nvGrpSpPr>
          <p:grpSpPr bwMode="auto">
            <a:xfrm>
              <a:off x="2158967" y="3429000"/>
              <a:ext cx="4754563" cy="1871663"/>
              <a:chOff x="657" y="1979"/>
              <a:chExt cx="1815" cy="589"/>
            </a:xfrm>
          </p:grpSpPr>
          <p:sp>
            <p:nvSpPr>
              <p:cNvPr id="26668" name="Freeform 8"/>
              <p:cNvSpPr>
                <a:spLocks/>
              </p:cNvSpPr>
              <p:nvPr/>
            </p:nvSpPr>
            <p:spPr bwMode="auto">
              <a:xfrm>
                <a:off x="748" y="1979"/>
                <a:ext cx="1724" cy="589"/>
              </a:xfrm>
              <a:custGeom>
                <a:avLst/>
                <a:gdLst>
                  <a:gd name="T0" fmla="*/ 0 w 1225"/>
                  <a:gd name="T1" fmla="*/ 317 h 589"/>
                  <a:gd name="T2" fmla="*/ 13644 w 1225"/>
                  <a:gd name="T3" fmla="*/ 45 h 589"/>
                  <a:gd name="T4" fmla="*/ 25307 w 1225"/>
                  <a:gd name="T5" fmla="*/ 589 h 589"/>
                  <a:gd name="T6" fmla="*/ 40878 w 1225"/>
                  <a:gd name="T7" fmla="*/ 45 h 589"/>
                  <a:gd name="T8" fmla="*/ 52533 w 1225"/>
                  <a:gd name="T9" fmla="*/ 408 h 589"/>
                  <a:gd name="T10" fmla="*/ 0 60000 65536"/>
                  <a:gd name="T11" fmla="*/ 0 60000 65536"/>
                  <a:gd name="T12" fmla="*/ 0 60000 65536"/>
                  <a:gd name="T13" fmla="*/ 0 60000 65536"/>
                  <a:gd name="T14" fmla="*/ 0 60000 65536"/>
                  <a:gd name="T15" fmla="*/ 0 w 1225"/>
                  <a:gd name="T16" fmla="*/ 0 h 589"/>
                  <a:gd name="T17" fmla="*/ 1225 w 1225"/>
                  <a:gd name="T18" fmla="*/ 589 h 589"/>
                </a:gdLst>
                <a:ahLst/>
                <a:cxnLst>
                  <a:cxn ang="T10">
                    <a:pos x="T0" y="T1"/>
                  </a:cxn>
                  <a:cxn ang="T11">
                    <a:pos x="T2" y="T3"/>
                  </a:cxn>
                  <a:cxn ang="T12">
                    <a:pos x="T4" y="T5"/>
                  </a:cxn>
                  <a:cxn ang="T13">
                    <a:pos x="T6" y="T7"/>
                  </a:cxn>
                  <a:cxn ang="T14">
                    <a:pos x="T8" y="T9"/>
                  </a:cxn>
                </a:cxnLst>
                <a:rect l="T15" t="T16" r="T17" b="T18"/>
                <a:pathLst>
                  <a:path w="1225" h="589">
                    <a:moveTo>
                      <a:pt x="0" y="317"/>
                    </a:moveTo>
                    <a:cubicBezTo>
                      <a:pt x="110" y="158"/>
                      <a:pt x="220" y="0"/>
                      <a:pt x="318" y="45"/>
                    </a:cubicBezTo>
                    <a:cubicBezTo>
                      <a:pt x="416" y="90"/>
                      <a:pt x="484" y="589"/>
                      <a:pt x="590" y="589"/>
                    </a:cubicBezTo>
                    <a:cubicBezTo>
                      <a:pt x="696" y="589"/>
                      <a:pt x="847" y="75"/>
                      <a:pt x="953" y="45"/>
                    </a:cubicBezTo>
                    <a:cubicBezTo>
                      <a:pt x="1059" y="15"/>
                      <a:pt x="1180" y="348"/>
                      <a:pt x="1225" y="408"/>
                    </a:cubicBez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6669" name="Line 9"/>
              <p:cNvSpPr>
                <a:spLocks noChangeShapeType="1"/>
              </p:cNvSpPr>
              <p:nvPr/>
            </p:nvSpPr>
            <p:spPr bwMode="auto">
              <a:xfrm flipH="1">
                <a:off x="657" y="2297"/>
                <a:ext cx="91" cy="9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26631" name="Line 10"/>
            <p:cNvSpPr>
              <a:spLocks noChangeShapeType="1"/>
            </p:cNvSpPr>
            <p:nvPr/>
          </p:nvSpPr>
          <p:spPr bwMode="auto">
            <a:xfrm>
              <a:off x="1944655" y="4724400"/>
              <a:ext cx="56165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6632" name="Line 14"/>
            <p:cNvSpPr>
              <a:spLocks noChangeShapeType="1"/>
            </p:cNvSpPr>
            <p:nvPr/>
          </p:nvSpPr>
          <p:spPr bwMode="auto">
            <a:xfrm>
              <a:off x="1944655" y="4508500"/>
              <a:ext cx="5616575"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26633" name="Line 16"/>
            <p:cNvSpPr>
              <a:spLocks noChangeShapeType="1"/>
            </p:cNvSpPr>
            <p:nvPr/>
          </p:nvSpPr>
          <p:spPr bwMode="auto">
            <a:xfrm>
              <a:off x="1944655" y="4292600"/>
              <a:ext cx="5616575"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26634" name="Line 18"/>
            <p:cNvSpPr>
              <a:spLocks noChangeShapeType="1"/>
            </p:cNvSpPr>
            <p:nvPr/>
          </p:nvSpPr>
          <p:spPr bwMode="auto">
            <a:xfrm>
              <a:off x="1944655" y="4076700"/>
              <a:ext cx="5616575"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26635" name="Text Box 32"/>
            <p:cNvSpPr txBox="1">
              <a:spLocks noChangeArrowheads="1"/>
            </p:cNvSpPr>
            <p:nvPr/>
          </p:nvSpPr>
          <p:spPr bwMode="auto">
            <a:xfrm>
              <a:off x="1584292" y="3079750"/>
              <a:ext cx="576263" cy="334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l-GR" altLang="el-GR" sz="900"/>
                <a:t>0</a:t>
              </a:r>
            </a:p>
            <a:p>
              <a:pPr algn="ctr" eaLnBrk="1" hangingPunct="1">
                <a:spcBef>
                  <a:spcPct val="50000"/>
                </a:spcBef>
                <a:buFontTx/>
                <a:buNone/>
              </a:pPr>
              <a:r>
                <a:rPr lang="el-GR" altLang="el-GR" sz="900"/>
                <a:t>1</a:t>
              </a:r>
            </a:p>
            <a:p>
              <a:pPr algn="ctr" eaLnBrk="1" hangingPunct="1">
                <a:spcBef>
                  <a:spcPct val="50000"/>
                </a:spcBef>
                <a:buFontTx/>
                <a:buNone/>
              </a:pPr>
              <a:r>
                <a:rPr lang="el-GR" altLang="el-GR" sz="900"/>
                <a:t>2</a:t>
              </a:r>
            </a:p>
            <a:p>
              <a:pPr algn="ctr" eaLnBrk="1" hangingPunct="1">
                <a:spcBef>
                  <a:spcPct val="50000"/>
                </a:spcBef>
                <a:buFontTx/>
                <a:buNone/>
              </a:pPr>
              <a:r>
                <a:rPr lang="el-GR" altLang="el-GR" sz="900"/>
                <a:t>3</a:t>
              </a:r>
            </a:p>
            <a:p>
              <a:pPr algn="ctr" eaLnBrk="1" hangingPunct="1">
                <a:spcBef>
                  <a:spcPct val="50000"/>
                </a:spcBef>
                <a:buFontTx/>
                <a:buNone/>
              </a:pPr>
              <a:r>
                <a:rPr lang="el-GR" altLang="el-GR" sz="900"/>
                <a:t>4</a:t>
              </a:r>
            </a:p>
            <a:p>
              <a:pPr algn="ctr" eaLnBrk="1" hangingPunct="1">
                <a:spcBef>
                  <a:spcPct val="50000"/>
                </a:spcBef>
                <a:buFontTx/>
                <a:buNone/>
              </a:pPr>
              <a:r>
                <a:rPr lang="el-GR" altLang="el-GR" sz="900"/>
                <a:t>5</a:t>
              </a:r>
            </a:p>
            <a:p>
              <a:pPr algn="ctr" eaLnBrk="1" hangingPunct="1">
                <a:spcBef>
                  <a:spcPct val="50000"/>
                </a:spcBef>
                <a:buFontTx/>
                <a:buNone/>
              </a:pPr>
              <a:r>
                <a:rPr lang="el-GR" altLang="el-GR" sz="900"/>
                <a:t>6</a:t>
              </a:r>
            </a:p>
            <a:p>
              <a:pPr algn="ctr" eaLnBrk="1" hangingPunct="1">
                <a:spcBef>
                  <a:spcPct val="50000"/>
                </a:spcBef>
                <a:buFontTx/>
                <a:buNone/>
              </a:pPr>
              <a:r>
                <a:rPr lang="el-GR" altLang="el-GR" sz="900"/>
                <a:t>7</a:t>
              </a:r>
            </a:p>
            <a:p>
              <a:pPr algn="ctr" eaLnBrk="1" hangingPunct="1">
                <a:spcBef>
                  <a:spcPct val="50000"/>
                </a:spcBef>
                <a:buFontTx/>
                <a:buNone/>
              </a:pPr>
              <a:r>
                <a:rPr lang="el-GR" altLang="el-GR" sz="900"/>
                <a:t>8</a:t>
              </a:r>
            </a:p>
            <a:p>
              <a:pPr algn="ctr" eaLnBrk="1" hangingPunct="1">
                <a:spcBef>
                  <a:spcPct val="50000"/>
                </a:spcBef>
                <a:buFontTx/>
                <a:buNone/>
              </a:pPr>
              <a:r>
                <a:rPr lang="el-GR" altLang="el-GR" sz="900"/>
                <a:t>9</a:t>
              </a:r>
            </a:p>
            <a:p>
              <a:pPr algn="ctr" eaLnBrk="1" hangingPunct="1">
                <a:spcBef>
                  <a:spcPct val="50000"/>
                </a:spcBef>
                <a:buFontTx/>
                <a:buNone/>
              </a:pPr>
              <a:r>
                <a:rPr lang="el-GR" altLang="el-GR" sz="900"/>
                <a:t>10</a:t>
              </a:r>
            </a:p>
            <a:p>
              <a:pPr algn="ctr" eaLnBrk="1" hangingPunct="1">
                <a:spcBef>
                  <a:spcPct val="50000"/>
                </a:spcBef>
                <a:buFontTx/>
                <a:buNone/>
              </a:pPr>
              <a:r>
                <a:rPr lang="el-GR" altLang="el-GR" sz="900"/>
                <a:t>11</a:t>
              </a:r>
            </a:p>
            <a:p>
              <a:pPr algn="ctr" eaLnBrk="1" hangingPunct="1">
                <a:spcBef>
                  <a:spcPct val="50000"/>
                </a:spcBef>
                <a:buFontTx/>
                <a:buNone/>
              </a:pPr>
              <a:r>
                <a:rPr lang="el-GR" altLang="el-GR" sz="900"/>
                <a:t>12</a:t>
              </a:r>
            </a:p>
            <a:p>
              <a:pPr algn="ctr" eaLnBrk="1" hangingPunct="1">
                <a:spcBef>
                  <a:spcPct val="50000"/>
                </a:spcBef>
                <a:buFontTx/>
                <a:buNone/>
              </a:pPr>
              <a:r>
                <a:rPr lang="el-GR" altLang="el-GR" sz="900"/>
                <a:t>13</a:t>
              </a:r>
            </a:p>
            <a:p>
              <a:pPr algn="ctr" eaLnBrk="1" hangingPunct="1">
                <a:spcBef>
                  <a:spcPct val="50000"/>
                </a:spcBef>
                <a:buFontTx/>
                <a:buNone/>
              </a:pPr>
              <a:r>
                <a:rPr lang="el-GR" altLang="el-GR" sz="900"/>
                <a:t>14</a:t>
              </a:r>
            </a:p>
            <a:p>
              <a:pPr algn="ctr" eaLnBrk="1" hangingPunct="1">
                <a:spcBef>
                  <a:spcPct val="50000"/>
                </a:spcBef>
                <a:buFontTx/>
                <a:buNone/>
              </a:pPr>
              <a:r>
                <a:rPr lang="el-GR" altLang="el-GR" sz="900"/>
                <a:t>15</a:t>
              </a:r>
            </a:p>
          </p:txBody>
        </p:sp>
        <p:sp>
          <p:nvSpPr>
            <p:cNvPr id="26636" name="Line 33"/>
            <p:cNvSpPr>
              <a:spLocks noChangeShapeType="1"/>
            </p:cNvSpPr>
            <p:nvPr/>
          </p:nvSpPr>
          <p:spPr bwMode="auto">
            <a:xfrm>
              <a:off x="1944655" y="3860800"/>
              <a:ext cx="5616575"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26637" name="Line 34"/>
            <p:cNvSpPr>
              <a:spLocks noChangeShapeType="1"/>
            </p:cNvSpPr>
            <p:nvPr/>
          </p:nvSpPr>
          <p:spPr bwMode="auto">
            <a:xfrm>
              <a:off x="1944655" y="3644900"/>
              <a:ext cx="5616575"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26638" name="Line 35"/>
            <p:cNvSpPr>
              <a:spLocks noChangeShapeType="1"/>
            </p:cNvSpPr>
            <p:nvPr/>
          </p:nvSpPr>
          <p:spPr bwMode="auto">
            <a:xfrm>
              <a:off x="1944655" y="3429000"/>
              <a:ext cx="5616575"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26639" name="Line 36"/>
            <p:cNvSpPr>
              <a:spLocks noChangeShapeType="1"/>
            </p:cNvSpPr>
            <p:nvPr/>
          </p:nvSpPr>
          <p:spPr bwMode="auto">
            <a:xfrm>
              <a:off x="1944655" y="3213100"/>
              <a:ext cx="5616575"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26640" name="Line 37"/>
            <p:cNvSpPr>
              <a:spLocks noChangeShapeType="1"/>
            </p:cNvSpPr>
            <p:nvPr/>
          </p:nvSpPr>
          <p:spPr bwMode="auto">
            <a:xfrm>
              <a:off x="1944655" y="4940300"/>
              <a:ext cx="5616575"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26641" name="Line 38"/>
            <p:cNvSpPr>
              <a:spLocks noChangeShapeType="1"/>
            </p:cNvSpPr>
            <p:nvPr/>
          </p:nvSpPr>
          <p:spPr bwMode="auto">
            <a:xfrm>
              <a:off x="1944655" y="5372100"/>
              <a:ext cx="5616575"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26642" name="Line 39"/>
            <p:cNvSpPr>
              <a:spLocks noChangeShapeType="1"/>
            </p:cNvSpPr>
            <p:nvPr/>
          </p:nvSpPr>
          <p:spPr bwMode="auto">
            <a:xfrm>
              <a:off x="1944655" y="5156200"/>
              <a:ext cx="5616575"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26643" name="Line 40"/>
            <p:cNvSpPr>
              <a:spLocks noChangeShapeType="1"/>
            </p:cNvSpPr>
            <p:nvPr/>
          </p:nvSpPr>
          <p:spPr bwMode="auto">
            <a:xfrm>
              <a:off x="1944655" y="5805488"/>
              <a:ext cx="5616575"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26644" name="Line 41"/>
            <p:cNvSpPr>
              <a:spLocks noChangeShapeType="1"/>
            </p:cNvSpPr>
            <p:nvPr/>
          </p:nvSpPr>
          <p:spPr bwMode="auto">
            <a:xfrm>
              <a:off x="1944655" y="5589588"/>
              <a:ext cx="5616575"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26645" name="Line 42"/>
            <p:cNvSpPr>
              <a:spLocks noChangeShapeType="1"/>
            </p:cNvSpPr>
            <p:nvPr/>
          </p:nvSpPr>
          <p:spPr bwMode="auto">
            <a:xfrm>
              <a:off x="1944655" y="6237288"/>
              <a:ext cx="5616575"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26646" name="Line 43"/>
            <p:cNvSpPr>
              <a:spLocks noChangeShapeType="1"/>
            </p:cNvSpPr>
            <p:nvPr/>
          </p:nvSpPr>
          <p:spPr bwMode="auto">
            <a:xfrm>
              <a:off x="1944655" y="6021388"/>
              <a:ext cx="5616575"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26647" name="Text Box 44"/>
            <p:cNvSpPr txBox="1">
              <a:spLocks noChangeArrowheads="1"/>
            </p:cNvSpPr>
            <p:nvPr/>
          </p:nvSpPr>
          <p:spPr bwMode="auto">
            <a:xfrm>
              <a:off x="7416767" y="3140075"/>
              <a:ext cx="649288" cy="334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l-GR" altLang="el-GR" sz="900"/>
                <a:t>0000</a:t>
              </a:r>
            </a:p>
            <a:p>
              <a:pPr algn="ctr" eaLnBrk="1" hangingPunct="1">
                <a:spcBef>
                  <a:spcPct val="50000"/>
                </a:spcBef>
                <a:buFontTx/>
                <a:buNone/>
              </a:pPr>
              <a:r>
                <a:rPr lang="el-GR" altLang="el-GR" sz="900"/>
                <a:t>0001</a:t>
              </a:r>
            </a:p>
            <a:p>
              <a:pPr algn="ctr" eaLnBrk="1" hangingPunct="1">
                <a:spcBef>
                  <a:spcPct val="50000"/>
                </a:spcBef>
                <a:buFontTx/>
                <a:buNone/>
              </a:pPr>
              <a:r>
                <a:rPr lang="el-GR" altLang="el-GR" sz="900"/>
                <a:t>0010</a:t>
              </a:r>
            </a:p>
            <a:p>
              <a:pPr algn="ctr" eaLnBrk="1" hangingPunct="1">
                <a:spcBef>
                  <a:spcPct val="50000"/>
                </a:spcBef>
                <a:buFontTx/>
                <a:buNone/>
              </a:pPr>
              <a:r>
                <a:rPr lang="el-GR" altLang="el-GR" sz="900"/>
                <a:t>0011</a:t>
              </a:r>
            </a:p>
            <a:p>
              <a:pPr algn="ctr" eaLnBrk="1" hangingPunct="1">
                <a:spcBef>
                  <a:spcPct val="50000"/>
                </a:spcBef>
                <a:buFontTx/>
                <a:buNone/>
              </a:pPr>
              <a:r>
                <a:rPr lang="el-GR" altLang="el-GR" sz="900"/>
                <a:t>0100</a:t>
              </a:r>
            </a:p>
            <a:p>
              <a:pPr algn="ctr" eaLnBrk="1" hangingPunct="1">
                <a:spcBef>
                  <a:spcPct val="50000"/>
                </a:spcBef>
                <a:buFontTx/>
                <a:buNone/>
              </a:pPr>
              <a:r>
                <a:rPr lang="el-GR" altLang="el-GR" sz="900"/>
                <a:t>0101</a:t>
              </a:r>
            </a:p>
            <a:p>
              <a:pPr algn="ctr" eaLnBrk="1" hangingPunct="1">
                <a:spcBef>
                  <a:spcPct val="50000"/>
                </a:spcBef>
                <a:buFontTx/>
                <a:buNone/>
              </a:pPr>
              <a:r>
                <a:rPr lang="el-GR" altLang="el-GR" sz="900"/>
                <a:t>0110</a:t>
              </a:r>
            </a:p>
            <a:p>
              <a:pPr algn="ctr" eaLnBrk="1" hangingPunct="1">
                <a:spcBef>
                  <a:spcPct val="50000"/>
                </a:spcBef>
                <a:buFontTx/>
                <a:buNone/>
              </a:pPr>
              <a:r>
                <a:rPr lang="el-GR" altLang="el-GR" sz="900"/>
                <a:t>0111</a:t>
              </a:r>
            </a:p>
            <a:p>
              <a:pPr algn="ctr" eaLnBrk="1" hangingPunct="1">
                <a:spcBef>
                  <a:spcPct val="50000"/>
                </a:spcBef>
                <a:buFontTx/>
                <a:buNone/>
              </a:pPr>
              <a:r>
                <a:rPr lang="el-GR" altLang="el-GR" sz="900"/>
                <a:t>1000</a:t>
              </a:r>
            </a:p>
            <a:p>
              <a:pPr algn="ctr" eaLnBrk="1" hangingPunct="1">
                <a:spcBef>
                  <a:spcPct val="50000"/>
                </a:spcBef>
                <a:buFontTx/>
                <a:buNone/>
              </a:pPr>
              <a:r>
                <a:rPr lang="el-GR" altLang="el-GR" sz="900"/>
                <a:t>1001</a:t>
              </a:r>
            </a:p>
            <a:p>
              <a:pPr algn="ctr" eaLnBrk="1" hangingPunct="1">
                <a:spcBef>
                  <a:spcPct val="50000"/>
                </a:spcBef>
                <a:buFontTx/>
                <a:buNone/>
              </a:pPr>
              <a:r>
                <a:rPr lang="el-GR" altLang="el-GR" sz="900"/>
                <a:t>1010</a:t>
              </a:r>
            </a:p>
            <a:p>
              <a:pPr algn="ctr" eaLnBrk="1" hangingPunct="1">
                <a:spcBef>
                  <a:spcPct val="50000"/>
                </a:spcBef>
                <a:buFontTx/>
                <a:buNone/>
              </a:pPr>
              <a:r>
                <a:rPr lang="el-GR" altLang="el-GR" sz="900"/>
                <a:t>1011</a:t>
              </a:r>
            </a:p>
            <a:p>
              <a:pPr algn="ctr" eaLnBrk="1" hangingPunct="1">
                <a:spcBef>
                  <a:spcPct val="50000"/>
                </a:spcBef>
                <a:buFontTx/>
                <a:buNone/>
              </a:pPr>
              <a:r>
                <a:rPr lang="el-GR" altLang="el-GR" sz="900"/>
                <a:t>1100</a:t>
              </a:r>
            </a:p>
            <a:p>
              <a:pPr algn="ctr" eaLnBrk="1" hangingPunct="1">
                <a:spcBef>
                  <a:spcPct val="50000"/>
                </a:spcBef>
                <a:buFontTx/>
                <a:buNone/>
              </a:pPr>
              <a:r>
                <a:rPr lang="el-GR" altLang="el-GR" sz="900"/>
                <a:t>1101</a:t>
              </a:r>
            </a:p>
            <a:p>
              <a:pPr algn="ctr" eaLnBrk="1" hangingPunct="1">
                <a:spcBef>
                  <a:spcPct val="50000"/>
                </a:spcBef>
                <a:buFontTx/>
                <a:buNone/>
              </a:pPr>
              <a:r>
                <a:rPr lang="el-GR" altLang="el-GR" sz="900"/>
                <a:t>1110</a:t>
              </a:r>
            </a:p>
            <a:p>
              <a:pPr algn="ctr" eaLnBrk="1" hangingPunct="1">
                <a:spcBef>
                  <a:spcPct val="50000"/>
                </a:spcBef>
                <a:buFontTx/>
                <a:buNone/>
              </a:pPr>
              <a:r>
                <a:rPr lang="el-GR" altLang="el-GR" sz="900"/>
                <a:t>1111</a:t>
              </a:r>
            </a:p>
          </p:txBody>
        </p:sp>
        <p:sp>
          <p:nvSpPr>
            <p:cNvPr id="26648" name="Line 45"/>
            <p:cNvSpPr>
              <a:spLocks noChangeShapeType="1"/>
            </p:cNvSpPr>
            <p:nvPr/>
          </p:nvSpPr>
          <p:spPr bwMode="auto">
            <a:xfrm>
              <a:off x="1944655" y="3140075"/>
              <a:ext cx="0" cy="3168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6649" name="Line 46"/>
            <p:cNvSpPr>
              <a:spLocks noChangeShapeType="1"/>
            </p:cNvSpPr>
            <p:nvPr/>
          </p:nvSpPr>
          <p:spPr bwMode="auto">
            <a:xfrm>
              <a:off x="7561230" y="3140075"/>
              <a:ext cx="0" cy="3168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6650" name="Rectangle 47"/>
            <p:cNvSpPr>
              <a:spLocks noChangeArrowheads="1"/>
            </p:cNvSpPr>
            <p:nvPr/>
          </p:nvSpPr>
          <p:spPr bwMode="auto">
            <a:xfrm>
              <a:off x="2520917" y="4292600"/>
              <a:ext cx="73025" cy="431800"/>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6651" name="Rectangle 48"/>
            <p:cNvSpPr>
              <a:spLocks noChangeArrowheads="1"/>
            </p:cNvSpPr>
            <p:nvPr/>
          </p:nvSpPr>
          <p:spPr bwMode="auto">
            <a:xfrm>
              <a:off x="2809842" y="3932238"/>
              <a:ext cx="73025" cy="792162"/>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6652" name="Rectangle 49"/>
            <p:cNvSpPr>
              <a:spLocks noChangeArrowheads="1"/>
            </p:cNvSpPr>
            <p:nvPr/>
          </p:nvSpPr>
          <p:spPr bwMode="auto">
            <a:xfrm>
              <a:off x="3097180" y="3644900"/>
              <a:ext cx="73025" cy="1079500"/>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6653" name="Rectangle 50"/>
            <p:cNvSpPr>
              <a:spLocks noChangeArrowheads="1"/>
            </p:cNvSpPr>
            <p:nvPr/>
          </p:nvSpPr>
          <p:spPr bwMode="auto">
            <a:xfrm>
              <a:off x="3386105" y="3500438"/>
              <a:ext cx="73025" cy="1223962"/>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6654" name="Rectangle 51"/>
            <p:cNvSpPr>
              <a:spLocks noChangeArrowheads="1"/>
            </p:cNvSpPr>
            <p:nvPr/>
          </p:nvSpPr>
          <p:spPr bwMode="auto">
            <a:xfrm>
              <a:off x="3671855" y="3716338"/>
              <a:ext cx="73025" cy="1008062"/>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6655" name="Rectangle 52"/>
            <p:cNvSpPr>
              <a:spLocks noChangeArrowheads="1"/>
            </p:cNvSpPr>
            <p:nvPr/>
          </p:nvSpPr>
          <p:spPr bwMode="auto">
            <a:xfrm>
              <a:off x="3960780" y="4364038"/>
              <a:ext cx="73025" cy="360362"/>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6656" name="Rectangle 53"/>
            <p:cNvSpPr>
              <a:spLocks noChangeArrowheads="1"/>
            </p:cNvSpPr>
            <p:nvPr/>
          </p:nvSpPr>
          <p:spPr bwMode="auto">
            <a:xfrm>
              <a:off x="4249705" y="4724400"/>
              <a:ext cx="73025" cy="360363"/>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6657" name="Rectangle 54"/>
            <p:cNvSpPr>
              <a:spLocks noChangeArrowheads="1"/>
            </p:cNvSpPr>
            <p:nvPr/>
          </p:nvSpPr>
          <p:spPr bwMode="auto">
            <a:xfrm>
              <a:off x="4537042" y="4724400"/>
              <a:ext cx="73025" cy="576263"/>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6658" name="Rectangle 55"/>
            <p:cNvSpPr>
              <a:spLocks noChangeArrowheads="1"/>
            </p:cNvSpPr>
            <p:nvPr/>
          </p:nvSpPr>
          <p:spPr bwMode="auto">
            <a:xfrm>
              <a:off x="2305017" y="4508500"/>
              <a:ext cx="73025" cy="215900"/>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6659" name="Rectangle 57"/>
            <p:cNvSpPr>
              <a:spLocks noChangeArrowheads="1"/>
            </p:cNvSpPr>
            <p:nvPr/>
          </p:nvSpPr>
          <p:spPr bwMode="auto">
            <a:xfrm>
              <a:off x="4824380" y="4724400"/>
              <a:ext cx="73025" cy="360363"/>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6660" name="Rectangle 58"/>
            <p:cNvSpPr>
              <a:spLocks noChangeArrowheads="1"/>
            </p:cNvSpPr>
            <p:nvPr/>
          </p:nvSpPr>
          <p:spPr bwMode="auto">
            <a:xfrm>
              <a:off x="5186330" y="4508500"/>
              <a:ext cx="73025" cy="215900"/>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6661" name="Rectangle 59"/>
            <p:cNvSpPr>
              <a:spLocks noChangeArrowheads="1"/>
            </p:cNvSpPr>
            <p:nvPr/>
          </p:nvSpPr>
          <p:spPr bwMode="auto">
            <a:xfrm>
              <a:off x="5472080" y="4076700"/>
              <a:ext cx="73025" cy="647700"/>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6662" name="Rectangle 60"/>
            <p:cNvSpPr>
              <a:spLocks noChangeArrowheads="1"/>
            </p:cNvSpPr>
            <p:nvPr/>
          </p:nvSpPr>
          <p:spPr bwMode="auto">
            <a:xfrm>
              <a:off x="5761005" y="3644900"/>
              <a:ext cx="73025" cy="1079500"/>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6663" name="Rectangle 61"/>
            <p:cNvSpPr>
              <a:spLocks noChangeArrowheads="1"/>
            </p:cNvSpPr>
            <p:nvPr/>
          </p:nvSpPr>
          <p:spPr bwMode="auto">
            <a:xfrm>
              <a:off x="6049930" y="3571875"/>
              <a:ext cx="71437" cy="1152525"/>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6664" name="Rectangle 62"/>
            <p:cNvSpPr>
              <a:spLocks noChangeArrowheads="1"/>
            </p:cNvSpPr>
            <p:nvPr/>
          </p:nvSpPr>
          <p:spPr bwMode="auto">
            <a:xfrm>
              <a:off x="6337267" y="3860800"/>
              <a:ext cx="73025" cy="863600"/>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6665" name="Rectangle 63"/>
            <p:cNvSpPr>
              <a:spLocks noChangeArrowheads="1"/>
            </p:cNvSpPr>
            <p:nvPr/>
          </p:nvSpPr>
          <p:spPr bwMode="auto">
            <a:xfrm>
              <a:off x="6624605" y="4292600"/>
              <a:ext cx="73025" cy="431800"/>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6666" name="Rectangle 64"/>
            <p:cNvSpPr>
              <a:spLocks noChangeArrowheads="1"/>
            </p:cNvSpPr>
            <p:nvPr/>
          </p:nvSpPr>
          <p:spPr bwMode="auto">
            <a:xfrm>
              <a:off x="6842092" y="4652963"/>
              <a:ext cx="71438" cy="71437"/>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6667" name="Rectangle 65"/>
            <p:cNvSpPr>
              <a:spLocks noChangeArrowheads="1"/>
            </p:cNvSpPr>
            <p:nvPr/>
          </p:nvSpPr>
          <p:spPr bwMode="auto">
            <a:xfrm>
              <a:off x="1657317" y="2967038"/>
              <a:ext cx="6408738" cy="3527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grpSp>
      <p:sp>
        <p:nvSpPr>
          <p:cNvPr id="26627" name="Rectangle 1"/>
          <p:cNvSpPr>
            <a:spLocks noChangeAspect="1" noChangeArrowheads="1"/>
          </p:cNvSpPr>
          <p:nvPr/>
        </p:nvSpPr>
        <p:spPr bwMode="auto">
          <a:xfrm>
            <a:off x="1524000" y="1055689"/>
            <a:ext cx="9144000" cy="175418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l-GR" sz="1200" b="1"/>
              <a:t>     </a:t>
            </a:r>
            <a:r>
              <a:rPr lang="el-GR" altLang="el-GR" sz="1200" b="1"/>
              <a:t>Έτσι το αρχικό σήμα μετατρέπεται σε μια σειρά από παλμούς για τους οποίους ισχύουν τα εξής:</a:t>
            </a:r>
            <a:endParaRPr lang="en-US" altLang="el-GR" sz="1200" b="1"/>
          </a:p>
          <a:p>
            <a:pPr algn="just">
              <a:spcBef>
                <a:spcPct val="0"/>
              </a:spcBef>
              <a:buFontTx/>
              <a:buNone/>
            </a:pPr>
            <a:endParaRPr lang="el-GR" altLang="el-GR" sz="1200" b="1"/>
          </a:p>
          <a:p>
            <a:pPr algn="just">
              <a:spcBef>
                <a:spcPct val="0"/>
              </a:spcBef>
            </a:pPr>
            <a:r>
              <a:rPr lang="en-US" altLang="el-GR" sz="1200" b="1"/>
              <a:t>    </a:t>
            </a:r>
            <a:r>
              <a:rPr lang="el-GR" altLang="el-GR" sz="1200" b="1"/>
              <a:t>Απέχουν μεταξύ τους συγκεκριμένο χρονικό διάστημα</a:t>
            </a:r>
            <a:endParaRPr lang="en-US" altLang="el-GR" sz="1200" b="1"/>
          </a:p>
          <a:p>
            <a:pPr algn="just">
              <a:spcBef>
                <a:spcPct val="0"/>
              </a:spcBef>
            </a:pPr>
            <a:endParaRPr lang="el-GR" altLang="el-GR" sz="1200" b="1"/>
          </a:p>
          <a:p>
            <a:pPr algn="just">
              <a:spcBef>
                <a:spcPct val="0"/>
              </a:spcBef>
            </a:pPr>
            <a:r>
              <a:rPr lang="en-US" altLang="el-GR" sz="1200" b="1"/>
              <a:t>    </a:t>
            </a:r>
            <a:r>
              <a:rPr lang="el-GR" altLang="el-GR" sz="1200" b="1"/>
              <a:t>Το πλάτος τους έχει την τιμή του αναλογικού σήματος από το οποίο προήλθαν</a:t>
            </a:r>
            <a:endParaRPr lang="en-US" altLang="el-GR" sz="1200" b="1"/>
          </a:p>
          <a:p>
            <a:pPr algn="just">
              <a:spcBef>
                <a:spcPct val="0"/>
              </a:spcBef>
            </a:pPr>
            <a:endParaRPr lang="el-GR" altLang="el-GR" sz="1200" b="1"/>
          </a:p>
          <a:p>
            <a:pPr algn="just">
              <a:spcBef>
                <a:spcPct val="0"/>
              </a:spcBef>
            </a:pPr>
            <a:r>
              <a:rPr lang="en-US" altLang="el-GR" sz="1200" b="1"/>
              <a:t>    </a:t>
            </a:r>
            <a:r>
              <a:rPr lang="el-GR" altLang="el-GR" sz="1200" b="1"/>
              <a:t>Περιέχουν όλη την απαραίτητη πληροφορία για την αναπαραγωγή του αρχικού αναλογικού σήματος</a:t>
            </a:r>
            <a:endParaRPr lang="en-US" altLang="el-GR" sz="1200" b="1"/>
          </a:p>
          <a:p>
            <a:pPr algn="just">
              <a:spcBef>
                <a:spcPct val="0"/>
              </a:spcBef>
            </a:pPr>
            <a:endParaRPr lang="el-GR" altLang="el-GR" sz="1200" b="1"/>
          </a:p>
          <a:p>
            <a:pPr algn="just">
              <a:spcBef>
                <a:spcPct val="0"/>
              </a:spcBef>
              <a:buFontTx/>
              <a:buNone/>
            </a:pPr>
            <a:r>
              <a:rPr lang="en-US" altLang="el-GR" sz="1200" b="1"/>
              <a:t>     </a:t>
            </a:r>
            <a:r>
              <a:rPr lang="el-GR" altLang="el-GR" sz="1200" b="1"/>
              <a:t>Η διαδικασία αυτή ονομάζεται </a:t>
            </a:r>
            <a:r>
              <a:rPr lang="el-GR" altLang="el-GR" sz="1200" b="1" i="1"/>
              <a:t>Διαμόρφωση Παλμών κατά Πλάτος</a:t>
            </a:r>
            <a:r>
              <a:rPr lang="el-GR" altLang="el-GR" sz="1200" b="1"/>
              <a:t> (ΡΑΜ, </a:t>
            </a:r>
            <a:r>
              <a:rPr lang="en-US" altLang="el-GR" sz="1200" b="1"/>
              <a:t>Pulse Amplitude Modulation</a:t>
            </a:r>
            <a:r>
              <a:rPr lang="el-GR" altLang="el-GR" sz="1200" b="1"/>
              <a:t>)</a:t>
            </a:r>
          </a:p>
        </p:txBody>
      </p:sp>
      <p:sp>
        <p:nvSpPr>
          <p:cNvPr id="26628" name="AutoShape 4"/>
          <p:cNvSpPr>
            <a:spLocks noChangeArrowheads="1"/>
          </p:cNvSpPr>
          <p:nvPr/>
        </p:nvSpPr>
        <p:spPr bwMode="auto">
          <a:xfrm>
            <a:off x="1703389" y="115888"/>
            <a:ext cx="3309937" cy="690562"/>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l-GR" altLang="el-GR" sz="3600" b="1">
                <a:solidFill>
                  <a:schemeClr val="tx2"/>
                </a:solidFill>
              </a:rPr>
              <a:t>Θεωρία </a:t>
            </a:r>
            <a:r>
              <a:rPr lang="en-US" altLang="el-GR" sz="3600" b="1">
                <a:solidFill>
                  <a:schemeClr val="tx2"/>
                </a:solidFill>
              </a:rPr>
              <a:t>PCM</a:t>
            </a:r>
            <a:endParaRPr lang="el-GR" altLang="el-GR" sz="3600" b="1">
              <a:solidFill>
                <a:schemeClr val="tx2"/>
              </a:solidFill>
            </a:endParaRPr>
          </a:p>
        </p:txBody>
      </p:sp>
    </p:spTree>
    <p:extLst>
      <p:ext uri="{BB962C8B-B14F-4D97-AF65-F5344CB8AC3E}">
        <p14:creationId xmlns:p14="http://schemas.microsoft.com/office/powerpoint/2010/main" val="3226472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lum bright="-26000" contrast="38000"/>
            <a:extLst>
              <a:ext uri="{28A0092B-C50C-407E-A947-70E740481C1C}">
                <a14:useLocalDpi xmlns:a14="http://schemas.microsoft.com/office/drawing/2010/main" val="0"/>
              </a:ext>
            </a:extLst>
          </a:blip>
          <a:srcRect/>
          <a:stretch>
            <a:fillRect/>
          </a:stretch>
        </p:blipFill>
        <p:spPr bwMode="auto">
          <a:xfrm>
            <a:off x="6129338" y="765176"/>
            <a:ext cx="4538662" cy="43211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51" name="AutoShape 4"/>
          <p:cNvSpPr>
            <a:spLocks noChangeArrowheads="1"/>
          </p:cNvSpPr>
          <p:nvPr/>
        </p:nvSpPr>
        <p:spPr bwMode="auto">
          <a:xfrm>
            <a:off x="1762125" y="0"/>
            <a:ext cx="3309938" cy="573088"/>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l-GR" altLang="el-GR" b="1">
                <a:solidFill>
                  <a:schemeClr val="tx2"/>
                </a:solidFill>
              </a:rPr>
              <a:t>Θεωρία </a:t>
            </a:r>
            <a:r>
              <a:rPr lang="en-US" altLang="el-GR" b="1">
                <a:solidFill>
                  <a:schemeClr val="tx2"/>
                </a:solidFill>
              </a:rPr>
              <a:t>PCM</a:t>
            </a:r>
            <a:endParaRPr lang="el-GR" altLang="el-GR" b="1">
              <a:solidFill>
                <a:schemeClr val="tx2"/>
              </a:solidFill>
            </a:endParaRPr>
          </a:p>
        </p:txBody>
      </p:sp>
      <p:sp>
        <p:nvSpPr>
          <p:cNvPr id="27652" name="AutoShape 4"/>
          <p:cNvSpPr>
            <a:spLocks noChangeArrowheads="1"/>
          </p:cNvSpPr>
          <p:nvPr/>
        </p:nvSpPr>
        <p:spPr bwMode="auto">
          <a:xfrm>
            <a:off x="5951539" y="188914"/>
            <a:ext cx="4465637" cy="504825"/>
          </a:xfrm>
          <a:prstGeom prst="roundRect">
            <a:avLst>
              <a:gd name="adj" fmla="val 21667"/>
            </a:avLst>
          </a:pr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0"/>
              </a:spcBef>
              <a:buFontTx/>
              <a:buNone/>
            </a:pPr>
            <a:r>
              <a:rPr lang="el-GR" altLang="el-GR" sz="2400" b="1">
                <a:solidFill>
                  <a:schemeClr val="tx2"/>
                </a:solidFill>
              </a:rPr>
              <a:t>Διαδικασία της Κβάντισης </a:t>
            </a:r>
          </a:p>
        </p:txBody>
      </p:sp>
      <p:sp>
        <p:nvSpPr>
          <p:cNvPr id="27653" name="Rectangle 1"/>
          <p:cNvSpPr>
            <a:spLocks noChangeAspect="1" noChangeArrowheads="1"/>
          </p:cNvSpPr>
          <p:nvPr/>
        </p:nvSpPr>
        <p:spPr bwMode="auto">
          <a:xfrm>
            <a:off x="1557338" y="1025525"/>
            <a:ext cx="4500562" cy="25082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40000"/>
              </a:lnSpc>
              <a:spcBef>
                <a:spcPct val="0"/>
              </a:spcBef>
              <a:buFontTx/>
              <a:buNone/>
            </a:pPr>
            <a:r>
              <a:rPr lang="el-GR" altLang="el-GR" sz="1400" b="1"/>
              <a:t>	Έστω σήμα </a:t>
            </a:r>
            <a:r>
              <a:rPr lang="en-US" altLang="el-GR" sz="1400" b="1"/>
              <a:t>x(t)</a:t>
            </a:r>
            <a:r>
              <a:rPr lang="el-GR" altLang="el-GR" sz="1400" b="1"/>
              <a:t> και εφαρμόζοντας το θεώρημα της δειγματοληψίας λαμβάνουμε το διακριτό σήμα </a:t>
            </a:r>
            <a:r>
              <a:rPr lang="en-US" altLang="el-GR" sz="1400" b="1"/>
              <a:t>x(nT).</a:t>
            </a:r>
            <a:endParaRPr lang="el-GR" altLang="el-GR" sz="1400" b="1"/>
          </a:p>
          <a:p>
            <a:pPr algn="just">
              <a:lnSpc>
                <a:spcPct val="140000"/>
              </a:lnSpc>
              <a:spcBef>
                <a:spcPct val="0"/>
              </a:spcBef>
              <a:buFontTx/>
              <a:buNone/>
            </a:pPr>
            <a:endParaRPr lang="en-US" altLang="el-GR" sz="1400" b="1"/>
          </a:p>
          <a:p>
            <a:pPr algn="just">
              <a:lnSpc>
                <a:spcPct val="140000"/>
              </a:lnSpc>
              <a:spcBef>
                <a:spcPct val="0"/>
              </a:spcBef>
              <a:buFontTx/>
              <a:buNone/>
            </a:pPr>
            <a:r>
              <a:rPr lang="el-GR" altLang="el-GR" sz="1400" b="1"/>
              <a:t>	Κατά την κβάντιση του σήματος οι τιμές </a:t>
            </a:r>
            <a:r>
              <a:rPr lang="el-GR" altLang="el-GR" sz="1400"/>
              <a:t> </a:t>
            </a:r>
            <a:r>
              <a:rPr lang="en-US" altLang="el-GR" sz="1400" b="1"/>
              <a:t>x</a:t>
            </a:r>
            <a:r>
              <a:rPr lang="en-US" altLang="el-GR" sz="1400" b="1" baseline="-25000"/>
              <a:t>s</a:t>
            </a:r>
            <a:r>
              <a:rPr lang="en-US" altLang="el-GR" sz="1400" b="1"/>
              <a:t>(nT</a:t>
            </a:r>
            <a:r>
              <a:rPr lang="en-US" altLang="el-GR" sz="1400" b="1" baseline="-25000"/>
              <a:t>s</a:t>
            </a:r>
            <a:r>
              <a:rPr lang="en-US" altLang="el-GR" sz="1400" b="1"/>
              <a:t>) </a:t>
            </a:r>
            <a:r>
              <a:rPr lang="el-GR" altLang="el-GR" sz="1400" b="1"/>
              <a:t>μετατρέπονται σε μια από τις </a:t>
            </a:r>
            <a:r>
              <a:rPr lang="en-US" altLang="el-GR" sz="1400" b="1"/>
              <a:t>Q</a:t>
            </a:r>
            <a:r>
              <a:rPr lang="el-GR" altLang="el-GR" sz="1400" b="1"/>
              <a:t> επιτρεπόμενες τιμές </a:t>
            </a:r>
            <a:r>
              <a:rPr lang="en-US" altLang="el-GR" sz="1400" b="1"/>
              <a:t>m</a:t>
            </a:r>
            <a:r>
              <a:rPr lang="en-US" altLang="el-GR" sz="1400" b="1" baseline="-25000"/>
              <a:t>1</a:t>
            </a:r>
            <a:r>
              <a:rPr lang="en-US" altLang="el-GR" sz="1400" b="1"/>
              <a:t>,</a:t>
            </a:r>
            <a:r>
              <a:rPr lang="el-GR" altLang="el-GR" sz="1400" b="1"/>
              <a:t> </a:t>
            </a:r>
            <a:r>
              <a:rPr lang="en-US" altLang="el-GR" sz="1400" b="1"/>
              <a:t>m</a:t>
            </a:r>
            <a:r>
              <a:rPr lang="en-US" altLang="el-GR" sz="1400" b="1" baseline="-25000"/>
              <a:t>2</a:t>
            </a:r>
            <a:r>
              <a:rPr lang="en-US" altLang="el-GR" sz="1400" b="1"/>
              <a:t>,</a:t>
            </a:r>
            <a:r>
              <a:rPr lang="el-GR" altLang="el-GR" sz="1400" b="1"/>
              <a:t> </a:t>
            </a:r>
            <a:r>
              <a:rPr lang="en-US" altLang="el-GR" sz="1400" b="1"/>
              <a:t>m</a:t>
            </a:r>
            <a:r>
              <a:rPr lang="en-US" altLang="el-GR" sz="1400" b="1" baseline="-25000"/>
              <a:t>3</a:t>
            </a:r>
            <a:r>
              <a:rPr lang="el-GR" altLang="el-GR" sz="1400" b="1"/>
              <a:t> </a:t>
            </a:r>
            <a:r>
              <a:rPr lang="en-US" altLang="el-GR" sz="1400" b="1"/>
              <a:t>,…,</a:t>
            </a:r>
            <a:r>
              <a:rPr lang="el-GR" altLang="el-GR" sz="1400" b="1"/>
              <a:t> </a:t>
            </a:r>
            <a:r>
              <a:rPr lang="en-US" altLang="el-GR" sz="1400" b="1"/>
              <a:t>m</a:t>
            </a:r>
            <a:r>
              <a:rPr lang="en-US" altLang="el-GR" sz="1400" b="1" baseline="-25000"/>
              <a:t>Q</a:t>
            </a:r>
            <a:r>
              <a:rPr lang="el-GR" altLang="el-GR" sz="1400" b="1"/>
              <a:t> και τελικά το εξαγόμενο σήμα θα είναι </a:t>
            </a:r>
            <a:r>
              <a:rPr lang="en-US" altLang="el-GR" sz="1400" b="1"/>
              <a:t>x</a:t>
            </a:r>
            <a:r>
              <a:rPr lang="en-US" altLang="el-GR" sz="1400" b="1" baseline="-25000"/>
              <a:t>q</a:t>
            </a:r>
            <a:r>
              <a:rPr lang="en-US" altLang="el-GR" sz="1400" b="1"/>
              <a:t>(nT</a:t>
            </a:r>
            <a:r>
              <a:rPr lang="en-US" altLang="el-GR" sz="1400" b="1" baseline="-25000"/>
              <a:t>s</a:t>
            </a:r>
            <a:r>
              <a:rPr lang="en-US" altLang="el-GR" sz="1400" b="1"/>
              <a:t>)</a:t>
            </a:r>
            <a:r>
              <a:rPr lang="el-GR" altLang="el-GR" sz="1400"/>
              <a:t>.</a:t>
            </a:r>
          </a:p>
        </p:txBody>
      </p:sp>
      <p:sp>
        <p:nvSpPr>
          <p:cNvPr id="27654" name="Rectangle 1"/>
          <p:cNvSpPr>
            <a:spLocks noChangeAspect="1" noChangeArrowheads="1"/>
          </p:cNvSpPr>
          <p:nvPr/>
        </p:nvSpPr>
        <p:spPr bwMode="auto">
          <a:xfrm>
            <a:off x="1524000" y="5229225"/>
            <a:ext cx="9144000" cy="11493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40000"/>
              </a:lnSpc>
              <a:spcBef>
                <a:spcPct val="0"/>
              </a:spcBef>
              <a:buFontTx/>
              <a:buNone/>
            </a:pPr>
            <a:r>
              <a:rPr lang="el-GR" altLang="el-GR" sz="1600" b="1"/>
              <a:t>Η τιμή που προκύπτει από τη διαδικασία της δειγματοληψίας ανάλογα από τη ζώνη που βρίσκεται παίρνει και την αντίστοιχη τιμή που επιτρέπει ο κβαντιστής. Π.χ το δείγμα που λήφθηκε την 6</a:t>
            </a:r>
            <a:r>
              <a:rPr lang="el-GR" altLang="el-GR" sz="1600" b="1" baseline="30000"/>
              <a:t>η</a:t>
            </a:r>
            <a:r>
              <a:rPr lang="el-GR" altLang="el-GR" sz="1600" b="1"/>
              <a:t> περίοδο δειγματοληψίας </a:t>
            </a:r>
            <a:r>
              <a:rPr lang="en-US" altLang="el-GR" sz="1600" b="1"/>
              <a:t>x</a:t>
            </a:r>
            <a:r>
              <a:rPr lang="en-US" altLang="el-GR" sz="1600" b="1" baseline="-25000"/>
              <a:t>s</a:t>
            </a:r>
            <a:r>
              <a:rPr lang="en-US" altLang="el-GR" sz="1600" b="1"/>
              <a:t>(</a:t>
            </a:r>
            <a:r>
              <a:rPr lang="el-GR" altLang="el-GR" sz="1600" b="1"/>
              <a:t>6</a:t>
            </a:r>
            <a:r>
              <a:rPr lang="en-US" altLang="el-GR" sz="1600" b="1"/>
              <a:t>T</a:t>
            </a:r>
            <a:r>
              <a:rPr lang="en-US" altLang="el-GR" sz="1600" b="1" baseline="-25000"/>
              <a:t>s</a:t>
            </a:r>
            <a:r>
              <a:rPr lang="el-GR" altLang="el-GR" sz="1600" b="1"/>
              <a:t>)=</a:t>
            </a:r>
            <a:r>
              <a:rPr lang="en-US" altLang="el-GR" sz="1600" b="1"/>
              <a:t>m</a:t>
            </a:r>
            <a:r>
              <a:rPr lang="en-US" altLang="el-GR" sz="1600" b="1" baseline="-25000"/>
              <a:t>6</a:t>
            </a:r>
            <a:r>
              <a:rPr lang="el-GR" altLang="el-GR" sz="1600" b="1"/>
              <a:t> (σφάλμα κβάντισης= </a:t>
            </a:r>
            <a:r>
              <a:rPr lang="en-US" altLang="el-GR" sz="1600" b="1"/>
              <a:t>x</a:t>
            </a:r>
            <a:r>
              <a:rPr lang="en-US" altLang="el-GR" sz="1600" b="1" baseline="-25000"/>
              <a:t>s</a:t>
            </a:r>
            <a:r>
              <a:rPr lang="en-US" altLang="el-GR" sz="1600" b="1"/>
              <a:t>(</a:t>
            </a:r>
            <a:r>
              <a:rPr lang="el-GR" altLang="el-GR" sz="1600" b="1"/>
              <a:t>6</a:t>
            </a:r>
            <a:r>
              <a:rPr lang="en-US" altLang="el-GR" sz="1600" b="1"/>
              <a:t>T</a:t>
            </a:r>
            <a:r>
              <a:rPr lang="en-US" altLang="el-GR" sz="1600" b="1" baseline="-25000"/>
              <a:t>s</a:t>
            </a:r>
            <a:r>
              <a:rPr lang="el-GR" altLang="el-GR" sz="1600" b="1"/>
              <a:t>)-</a:t>
            </a:r>
            <a:r>
              <a:rPr lang="en-US" altLang="el-GR" sz="1600" b="1"/>
              <a:t>m</a:t>
            </a:r>
            <a:r>
              <a:rPr lang="en-US" altLang="el-GR" sz="1600" b="1" baseline="-25000"/>
              <a:t>6</a:t>
            </a:r>
            <a:r>
              <a:rPr lang="el-GR" altLang="el-GR" sz="1600" b="1"/>
              <a:t>.</a:t>
            </a:r>
          </a:p>
        </p:txBody>
      </p:sp>
      <p:sp>
        <p:nvSpPr>
          <p:cNvPr id="27655" name="Rectangle 1"/>
          <p:cNvSpPr>
            <a:spLocks noChangeAspect="1" noChangeArrowheads="1"/>
          </p:cNvSpPr>
          <p:nvPr/>
        </p:nvSpPr>
        <p:spPr bwMode="auto">
          <a:xfrm>
            <a:off x="1524000" y="3736975"/>
            <a:ext cx="4572000" cy="14922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40000"/>
              </a:lnSpc>
              <a:spcBef>
                <a:spcPct val="0"/>
              </a:spcBef>
              <a:buFontTx/>
              <a:buAutoNum type="arabicParenR"/>
            </a:pPr>
            <a:r>
              <a:rPr lang="el-GR" altLang="el-GR" sz="1600" b="1"/>
              <a:t>Χωρισμός του πεδίου τιμών του αρχικού σήματος (-∞,</a:t>
            </a:r>
            <a:r>
              <a:rPr lang="en-US" altLang="el-GR" sz="1600" b="1"/>
              <a:t>x</a:t>
            </a:r>
            <a:r>
              <a:rPr lang="en-US" altLang="el-GR" sz="1600" b="1" baseline="-25000"/>
              <a:t>1</a:t>
            </a:r>
            <a:r>
              <a:rPr lang="en-US" altLang="el-GR" sz="1600" b="1"/>
              <a:t>],(x</a:t>
            </a:r>
            <a:r>
              <a:rPr lang="en-US" altLang="el-GR" sz="1600" b="1" baseline="-25000"/>
              <a:t>1</a:t>
            </a:r>
            <a:r>
              <a:rPr lang="en-US" altLang="el-GR" sz="1600" b="1"/>
              <a:t>,x</a:t>
            </a:r>
            <a:r>
              <a:rPr lang="en-US" altLang="el-GR" sz="1600" b="1" baseline="-25000"/>
              <a:t>2</a:t>
            </a:r>
            <a:r>
              <a:rPr lang="en-US" altLang="el-GR" sz="1600" b="1"/>
              <a:t>],….(x</a:t>
            </a:r>
            <a:r>
              <a:rPr lang="en-US" altLang="el-GR" sz="1600" b="1" baseline="-25000"/>
              <a:t>5</a:t>
            </a:r>
            <a:r>
              <a:rPr lang="en-US" altLang="el-GR" sz="1600" b="1"/>
              <a:t>,x</a:t>
            </a:r>
            <a:r>
              <a:rPr lang="en-US" altLang="el-GR" sz="1600" b="1" baseline="-25000"/>
              <a:t>6</a:t>
            </a:r>
            <a:r>
              <a:rPr lang="en-US" altLang="el-GR" sz="1600" b="1"/>
              <a:t>],(x</a:t>
            </a:r>
            <a:r>
              <a:rPr lang="en-US" altLang="el-GR" sz="1600" b="1" baseline="-25000"/>
              <a:t>6</a:t>
            </a:r>
            <a:r>
              <a:rPr lang="en-US" altLang="el-GR" sz="1600" b="1"/>
              <a:t>,+</a:t>
            </a:r>
            <a:r>
              <a:rPr lang="el-GR" altLang="el-GR" sz="1600" b="1"/>
              <a:t>∞</a:t>
            </a:r>
            <a:r>
              <a:rPr lang="en-US" altLang="el-GR" sz="1600" b="1"/>
              <a:t>).</a:t>
            </a:r>
          </a:p>
          <a:p>
            <a:pPr algn="just">
              <a:lnSpc>
                <a:spcPct val="140000"/>
              </a:lnSpc>
              <a:spcBef>
                <a:spcPct val="0"/>
              </a:spcBef>
              <a:buFontTx/>
              <a:buAutoNum type="arabicParenR"/>
            </a:pPr>
            <a:r>
              <a:rPr lang="el-GR" altLang="el-GR" sz="1600" b="1"/>
              <a:t>Σε κάθε ζώνη αντιστοιχίζεται μια τιμή </a:t>
            </a:r>
            <a:r>
              <a:rPr lang="en-US" altLang="el-GR" sz="1600" b="1"/>
              <a:t>m</a:t>
            </a:r>
            <a:r>
              <a:rPr lang="en-US" altLang="el-GR" sz="1600" b="1" baseline="-25000"/>
              <a:t>1</a:t>
            </a:r>
            <a:r>
              <a:rPr lang="en-US" altLang="el-GR" sz="1600" b="1"/>
              <a:t>,m</a:t>
            </a:r>
            <a:r>
              <a:rPr lang="en-US" altLang="el-GR" sz="1600" b="1" baseline="-25000"/>
              <a:t>2</a:t>
            </a:r>
            <a:r>
              <a:rPr lang="en-US" altLang="el-GR" sz="1600" b="1"/>
              <a:t>,m</a:t>
            </a:r>
            <a:r>
              <a:rPr lang="en-US" altLang="el-GR" sz="1600" b="1" baseline="-25000"/>
              <a:t>3</a:t>
            </a:r>
            <a:r>
              <a:rPr lang="en-US" altLang="el-GR" sz="1600" b="1"/>
              <a:t>,…m</a:t>
            </a:r>
            <a:r>
              <a:rPr lang="en-US" altLang="el-GR" sz="1600" b="1" baseline="-25000"/>
              <a:t>7</a:t>
            </a:r>
            <a:r>
              <a:rPr lang="en-US" altLang="el-GR" sz="1600" b="1"/>
              <a:t>.</a:t>
            </a:r>
            <a:r>
              <a:rPr lang="el-GR" altLang="el-GR" sz="1600" b="1"/>
              <a:t>	</a:t>
            </a:r>
          </a:p>
        </p:txBody>
      </p:sp>
      <p:pic>
        <p:nvPicPr>
          <p:cNvPr id="27656" name="Picture 7" descr="WEB_TEL_CEID_LOGO_OUT_BLACK_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4789" y="6291264"/>
            <a:ext cx="15843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9194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4"/>
          <p:cNvSpPr>
            <a:spLocks noChangeArrowheads="1"/>
          </p:cNvSpPr>
          <p:nvPr/>
        </p:nvSpPr>
        <p:spPr bwMode="auto">
          <a:xfrm>
            <a:off x="1562100" y="115888"/>
            <a:ext cx="3309938" cy="690562"/>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l-GR" altLang="el-GR" sz="3600" b="1">
                <a:solidFill>
                  <a:schemeClr val="tx2"/>
                </a:solidFill>
              </a:rPr>
              <a:t>Θεωρία </a:t>
            </a:r>
            <a:r>
              <a:rPr lang="en-US" altLang="el-GR" sz="3600" b="1">
                <a:solidFill>
                  <a:schemeClr val="tx2"/>
                </a:solidFill>
              </a:rPr>
              <a:t>PCM</a:t>
            </a:r>
            <a:endParaRPr lang="el-GR" altLang="el-GR" sz="3600" b="1">
              <a:solidFill>
                <a:schemeClr val="tx2"/>
              </a:solidFill>
            </a:endParaRPr>
          </a:p>
        </p:txBody>
      </p:sp>
      <p:sp>
        <p:nvSpPr>
          <p:cNvPr id="28675" name="Rectangle 1"/>
          <p:cNvSpPr>
            <a:spLocks noChangeAspect="1" noChangeArrowheads="1"/>
          </p:cNvSpPr>
          <p:nvPr/>
        </p:nvSpPr>
        <p:spPr bwMode="auto">
          <a:xfrm>
            <a:off x="1524000" y="746125"/>
            <a:ext cx="9144000" cy="13144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40000"/>
              </a:lnSpc>
              <a:spcBef>
                <a:spcPct val="0"/>
              </a:spcBef>
              <a:buFontTx/>
              <a:buNone/>
            </a:pPr>
            <a:r>
              <a:rPr lang="el-GR" altLang="el-GR" sz="1400" b="1"/>
              <a:t>	Η διαδικασία της κβάντισης χρησιμοποιείται αφενός για να αποκτήσουν οι </a:t>
            </a:r>
            <a:r>
              <a:rPr lang="en-US" altLang="el-GR" sz="1400" b="1"/>
              <a:t>PAM</a:t>
            </a:r>
            <a:r>
              <a:rPr lang="el-GR" altLang="el-GR" sz="1400" b="1"/>
              <a:t> παλμοί συγκεκριμένο πλάτος (ανάλογα με τις τιμές του κβαντιστή) και αφετέρου το μεταδιδόμενο σήμα να παρουσιάζει μεγαλύτερη ανοχή στον εξωτερικό θόρυβο που προκαλείται κατά τη μετάδοση του (π.χ. από κυκλώματα του επικοινωνιακού συστήματος, εξωγενείς παρεμβολές). </a:t>
            </a:r>
          </a:p>
        </p:txBody>
      </p:sp>
      <p:sp>
        <p:nvSpPr>
          <p:cNvPr id="28676" name="Rectangle 1"/>
          <p:cNvSpPr>
            <a:spLocks noChangeAspect="1" noChangeArrowheads="1"/>
          </p:cNvSpPr>
          <p:nvPr/>
        </p:nvSpPr>
        <p:spPr bwMode="auto">
          <a:xfrm>
            <a:off x="1614489" y="2389188"/>
            <a:ext cx="5259387" cy="38925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40000"/>
              </a:lnSpc>
              <a:spcBef>
                <a:spcPct val="0"/>
              </a:spcBef>
              <a:buFontTx/>
              <a:buNone/>
            </a:pPr>
            <a:r>
              <a:rPr lang="el-GR" altLang="el-GR" sz="1600" b="1"/>
              <a:t>	Για να βελτιωθεί η προσέγγιση του αρχικού σήματος, θα πρέπει:</a:t>
            </a:r>
          </a:p>
          <a:p>
            <a:pPr algn="just">
              <a:lnSpc>
                <a:spcPct val="140000"/>
              </a:lnSpc>
              <a:spcBef>
                <a:spcPct val="0"/>
              </a:spcBef>
              <a:buFontTx/>
              <a:buNone/>
            </a:pPr>
            <a:endParaRPr lang="el-GR" altLang="el-GR" sz="1600" b="1"/>
          </a:p>
          <a:p>
            <a:pPr algn="just">
              <a:lnSpc>
                <a:spcPct val="140000"/>
              </a:lnSpc>
              <a:spcBef>
                <a:spcPct val="0"/>
              </a:spcBef>
              <a:buFontTx/>
              <a:buAutoNum type="arabicParenR"/>
            </a:pPr>
            <a:r>
              <a:rPr lang="el-GR" altLang="el-GR" sz="1600" b="1"/>
              <a:t>Να μειώσουμε το πλήθος των σταθμών κβάντισης.</a:t>
            </a:r>
          </a:p>
          <a:p>
            <a:pPr algn="just">
              <a:lnSpc>
                <a:spcPct val="140000"/>
              </a:lnSpc>
              <a:spcBef>
                <a:spcPct val="0"/>
              </a:spcBef>
              <a:buFontTx/>
              <a:buAutoNum type="arabicParenR"/>
            </a:pPr>
            <a:r>
              <a:rPr lang="el-GR" altLang="el-GR" sz="1600" b="1"/>
              <a:t>Να μειώσουμε το εύρος των ζωνών διαμοιρασμού του πεδίου τιμών του σήματος, αυξάνοντας έτσι το πλήθος τους.</a:t>
            </a:r>
          </a:p>
          <a:p>
            <a:pPr algn="just">
              <a:lnSpc>
                <a:spcPct val="140000"/>
              </a:lnSpc>
              <a:spcBef>
                <a:spcPct val="0"/>
              </a:spcBef>
              <a:buFontTx/>
              <a:buAutoNum type="arabicParenR"/>
            </a:pPr>
            <a:r>
              <a:rPr lang="el-GR" altLang="el-GR" sz="1600" b="1"/>
              <a:t>Να αυξήσουμε το ρυθμό δειγματοληψίας.</a:t>
            </a:r>
          </a:p>
          <a:p>
            <a:pPr algn="just">
              <a:lnSpc>
                <a:spcPct val="140000"/>
              </a:lnSpc>
              <a:spcBef>
                <a:spcPct val="0"/>
              </a:spcBef>
              <a:buFontTx/>
              <a:buAutoNum type="arabicParenR"/>
            </a:pPr>
            <a:r>
              <a:rPr lang="el-GR" altLang="el-GR" sz="1600" b="1"/>
              <a:t>Να εκτελέσουμε όλες τις παραπάνω επιλογές.</a:t>
            </a:r>
          </a:p>
          <a:p>
            <a:pPr algn="just">
              <a:lnSpc>
                <a:spcPct val="140000"/>
              </a:lnSpc>
              <a:spcBef>
                <a:spcPct val="0"/>
              </a:spcBef>
              <a:buFontTx/>
              <a:buNone/>
            </a:pPr>
            <a:r>
              <a:rPr lang="el-GR" altLang="el-GR" sz="1600" b="1"/>
              <a:t>	Ποια από τις παραπάνω επιλογές είναι σωστή.</a:t>
            </a:r>
          </a:p>
        </p:txBody>
      </p:sp>
      <p:pic>
        <p:nvPicPr>
          <p:cNvPr id="28677" name="Picture 5"/>
          <p:cNvPicPr>
            <a:picLocks noChangeAspect="1" noChangeArrowheads="1"/>
          </p:cNvPicPr>
          <p:nvPr/>
        </p:nvPicPr>
        <p:blipFill>
          <a:blip r:embed="rId2">
            <a:lum bright="-32000" contrast="36000"/>
            <a:extLst>
              <a:ext uri="{28A0092B-C50C-407E-A947-70E740481C1C}">
                <a14:useLocalDpi xmlns:a14="http://schemas.microsoft.com/office/drawing/2010/main" val="0"/>
              </a:ext>
            </a:extLst>
          </a:blip>
          <a:srcRect/>
          <a:stretch>
            <a:fillRect/>
          </a:stretch>
        </p:blipFill>
        <p:spPr bwMode="auto">
          <a:xfrm>
            <a:off x="6904038" y="2660651"/>
            <a:ext cx="3778250" cy="3598863"/>
          </a:xfrm>
          <a:prstGeom prst="rect">
            <a:avLst/>
          </a:prstGeom>
          <a:noFill/>
          <a:ln w="38100">
            <a:solidFill>
              <a:srgbClr val="0033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131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4"/>
          <p:cNvSpPr>
            <a:spLocks noChangeArrowheads="1"/>
          </p:cNvSpPr>
          <p:nvPr/>
        </p:nvSpPr>
        <p:spPr bwMode="auto">
          <a:xfrm>
            <a:off x="1562100" y="115888"/>
            <a:ext cx="3309938" cy="690562"/>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l-GR" altLang="el-GR" sz="3600" b="1">
                <a:solidFill>
                  <a:schemeClr val="tx2"/>
                </a:solidFill>
              </a:rPr>
              <a:t>Θεωρία </a:t>
            </a:r>
            <a:r>
              <a:rPr lang="en-US" altLang="el-GR" sz="3600" b="1">
                <a:solidFill>
                  <a:schemeClr val="tx2"/>
                </a:solidFill>
              </a:rPr>
              <a:t>PCM</a:t>
            </a:r>
            <a:endParaRPr lang="el-GR" altLang="el-GR" sz="3600" b="1">
              <a:solidFill>
                <a:schemeClr val="tx2"/>
              </a:solidFill>
            </a:endParaRPr>
          </a:p>
        </p:txBody>
      </p:sp>
      <p:sp>
        <p:nvSpPr>
          <p:cNvPr id="29699" name="Rectangle 1"/>
          <p:cNvSpPr>
            <a:spLocks noChangeAspect="1" noChangeArrowheads="1"/>
          </p:cNvSpPr>
          <p:nvPr/>
        </p:nvSpPr>
        <p:spPr bwMode="auto">
          <a:xfrm>
            <a:off x="4872039" y="260350"/>
            <a:ext cx="5616575" cy="889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40000"/>
              </a:lnSpc>
              <a:spcBef>
                <a:spcPct val="0"/>
              </a:spcBef>
              <a:buFontTx/>
              <a:buNone/>
            </a:pPr>
            <a:r>
              <a:rPr lang="el-GR" altLang="el-GR" sz="1800" b="1"/>
              <a:t>Υπάρχουν δυο είδη Κβάντισης 1) Ομοιόμορφη</a:t>
            </a:r>
          </a:p>
          <a:p>
            <a:pPr algn="just">
              <a:lnSpc>
                <a:spcPct val="140000"/>
              </a:lnSpc>
              <a:spcBef>
                <a:spcPct val="0"/>
              </a:spcBef>
              <a:buFontTx/>
              <a:buNone/>
            </a:pPr>
            <a:r>
              <a:rPr lang="el-GR" altLang="el-GR" sz="1800" b="1"/>
              <a:t>			           2) Ανομοιόμορφη</a:t>
            </a:r>
          </a:p>
        </p:txBody>
      </p:sp>
      <p:sp>
        <p:nvSpPr>
          <p:cNvPr id="29700" name="Rectangle 1"/>
          <p:cNvSpPr>
            <a:spLocks noChangeAspect="1" noChangeArrowheads="1"/>
          </p:cNvSpPr>
          <p:nvPr/>
        </p:nvSpPr>
        <p:spPr bwMode="auto">
          <a:xfrm>
            <a:off x="1524000" y="3124200"/>
            <a:ext cx="9144000" cy="37338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70000"/>
              </a:lnSpc>
              <a:spcBef>
                <a:spcPct val="0"/>
              </a:spcBef>
              <a:buFontTx/>
              <a:buNone/>
            </a:pPr>
            <a:r>
              <a:rPr lang="el-GR" altLang="el-GR" sz="1600" b="1"/>
              <a:t>	Σήμα </a:t>
            </a:r>
            <a:r>
              <a:rPr lang="en-US" altLang="el-GR" sz="1600" b="1"/>
              <a:t>x(t) </a:t>
            </a:r>
            <a:r>
              <a:rPr lang="el-GR" altLang="el-GR" sz="1600" b="1"/>
              <a:t>σε πεδίο ορισμού [</a:t>
            </a:r>
            <a:r>
              <a:rPr lang="en-US" altLang="el-GR" sz="1600" b="1"/>
              <a:t>a</a:t>
            </a:r>
            <a:r>
              <a:rPr lang="el-GR" altLang="el-GR" sz="1600" b="1"/>
              <a:t>, </a:t>
            </a:r>
            <a:r>
              <a:rPr lang="en-US" altLang="el-GR" sz="1600" b="1"/>
              <a:t>b]</a:t>
            </a:r>
            <a:r>
              <a:rPr lang="el-GR" altLang="el-GR" sz="1600" b="1"/>
              <a:t>. </a:t>
            </a:r>
            <a:r>
              <a:rPr lang="el-GR" altLang="el-GR" sz="1600" b="1" u="sng"/>
              <a:t>Έστω </a:t>
            </a:r>
            <a:r>
              <a:rPr lang="en-US" altLang="el-GR" sz="1600" b="1" u="sng"/>
              <a:t>Q </a:t>
            </a:r>
            <a:r>
              <a:rPr lang="el-GR" altLang="el-GR" sz="1600" b="1" u="sng"/>
              <a:t>το πλήθος των ζωνών κβάντισης</a:t>
            </a:r>
            <a:r>
              <a:rPr lang="el-GR" altLang="el-GR" sz="1600" b="1"/>
              <a:t>, τότε το εύρος της ζώνης ομοιόμορφης κβάντισης Δ θα είναι ίσο:</a:t>
            </a:r>
          </a:p>
          <a:p>
            <a:pPr algn="just">
              <a:lnSpc>
                <a:spcPct val="170000"/>
              </a:lnSpc>
              <a:spcBef>
                <a:spcPct val="0"/>
              </a:spcBef>
              <a:buFontTx/>
              <a:buNone/>
            </a:pPr>
            <a:endParaRPr lang="el-GR" altLang="el-GR" sz="1600" b="1"/>
          </a:p>
          <a:p>
            <a:pPr algn="just">
              <a:lnSpc>
                <a:spcPct val="170000"/>
              </a:lnSpc>
              <a:spcBef>
                <a:spcPct val="0"/>
              </a:spcBef>
              <a:buFontTx/>
              <a:buNone/>
            </a:pPr>
            <a:r>
              <a:rPr lang="en-US" altLang="el-GR" sz="1600" b="1"/>
              <a:t>	</a:t>
            </a:r>
            <a:r>
              <a:rPr lang="el-GR" altLang="el-GR" sz="1600" b="1"/>
              <a:t>Έτσι στην έξοδο του κβαντιστή θα έχουμε </a:t>
            </a:r>
            <a:r>
              <a:rPr lang="en-US" altLang="el-GR" sz="1600" b="1"/>
              <a:t>x</a:t>
            </a:r>
            <a:r>
              <a:rPr lang="en-US" altLang="el-GR" sz="1600" b="1" baseline="-25000"/>
              <a:t>q</a:t>
            </a:r>
            <a:r>
              <a:rPr lang="en-US" altLang="el-GR" sz="1600" b="1"/>
              <a:t>(t)=m</a:t>
            </a:r>
            <a:r>
              <a:rPr lang="en-US" altLang="el-GR" sz="1600" b="1" baseline="-25000"/>
              <a:t>i</a:t>
            </a:r>
            <a:r>
              <a:rPr lang="en-US" altLang="el-GR" sz="1600" b="1"/>
              <a:t> </a:t>
            </a:r>
            <a:r>
              <a:rPr lang="el-GR" altLang="el-GR" sz="1600" b="1"/>
              <a:t>αν </a:t>
            </a:r>
            <a:r>
              <a:rPr lang="en-US" altLang="el-GR" sz="1600" b="1"/>
              <a:t>x</a:t>
            </a:r>
            <a:r>
              <a:rPr lang="en-US" altLang="el-GR" sz="1600" b="1" baseline="-25000"/>
              <a:t>1-i</a:t>
            </a:r>
            <a:r>
              <a:rPr lang="en-US" altLang="el-GR" sz="1600" b="1"/>
              <a:t>,&lt;</a:t>
            </a:r>
            <a:r>
              <a:rPr lang="el-GR" altLang="el-GR" sz="1600" b="1"/>
              <a:t> </a:t>
            </a:r>
            <a:r>
              <a:rPr lang="en-US" altLang="el-GR" sz="1600" b="1"/>
              <a:t>x(t)</a:t>
            </a:r>
            <a:r>
              <a:rPr lang="el-GR" altLang="el-GR" sz="1600" b="1"/>
              <a:t> </a:t>
            </a:r>
            <a:r>
              <a:rPr lang="en-US" altLang="el-GR" sz="1600" b="1"/>
              <a:t>≤x</a:t>
            </a:r>
            <a:r>
              <a:rPr lang="en-US" altLang="el-GR" sz="1600" b="1" baseline="-25000"/>
              <a:t>i</a:t>
            </a:r>
            <a:endParaRPr lang="el-GR" altLang="el-GR" sz="1600" b="1"/>
          </a:p>
          <a:p>
            <a:pPr algn="just">
              <a:lnSpc>
                <a:spcPct val="170000"/>
              </a:lnSpc>
              <a:spcBef>
                <a:spcPct val="0"/>
              </a:spcBef>
              <a:buFontTx/>
              <a:buNone/>
            </a:pPr>
            <a:r>
              <a:rPr lang="el-GR" altLang="el-GR" sz="1600" b="1"/>
              <a:t>	</a:t>
            </a:r>
          </a:p>
          <a:p>
            <a:pPr algn="just">
              <a:lnSpc>
                <a:spcPct val="170000"/>
              </a:lnSpc>
              <a:spcBef>
                <a:spcPct val="0"/>
              </a:spcBef>
              <a:buFontTx/>
              <a:buNone/>
            </a:pPr>
            <a:r>
              <a:rPr lang="el-GR" altLang="el-GR" sz="1600" b="1"/>
              <a:t>όπου </a:t>
            </a:r>
            <a:r>
              <a:rPr lang="en-US" altLang="el-GR" sz="1600" b="1"/>
              <a:t>x</a:t>
            </a:r>
            <a:r>
              <a:rPr lang="en-US" altLang="el-GR" sz="1600" b="1" baseline="-25000"/>
              <a:t>i</a:t>
            </a:r>
            <a:r>
              <a:rPr lang="en-US" altLang="el-GR" sz="1600" b="1"/>
              <a:t>=a+i</a:t>
            </a:r>
            <a:r>
              <a:rPr lang="el-GR" altLang="el-GR" sz="1600" b="1"/>
              <a:t>Δ και </a:t>
            </a:r>
          </a:p>
          <a:p>
            <a:pPr algn="just">
              <a:lnSpc>
                <a:spcPct val="170000"/>
              </a:lnSpc>
              <a:spcBef>
                <a:spcPct val="0"/>
              </a:spcBef>
              <a:buFontTx/>
              <a:buNone/>
            </a:pPr>
            <a:endParaRPr lang="el-GR" altLang="el-GR" sz="1600" b="1"/>
          </a:p>
          <a:p>
            <a:pPr algn="just">
              <a:lnSpc>
                <a:spcPct val="170000"/>
              </a:lnSpc>
              <a:spcBef>
                <a:spcPct val="0"/>
              </a:spcBef>
              <a:buFontTx/>
              <a:buNone/>
            </a:pPr>
            <a:endParaRPr lang="el-GR" altLang="el-GR" sz="1600" b="1"/>
          </a:p>
          <a:p>
            <a:pPr algn="just">
              <a:lnSpc>
                <a:spcPct val="170000"/>
              </a:lnSpc>
              <a:spcBef>
                <a:spcPct val="0"/>
              </a:spcBef>
              <a:buFontTx/>
              <a:buNone/>
            </a:pPr>
            <a:endParaRPr lang="en-US" altLang="el-GR" sz="1600" b="1" baseline="-25000"/>
          </a:p>
        </p:txBody>
      </p:sp>
      <p:graphicFrame>
        <p:nvGraphicFramePr>
          <p:cNvPr id="29701" name="Object 56"/>
          <p:cNvGraphicFramePr>
            <a:graphicFrameLocks noGrp="1" noChangeAspect="1"/>
          </p:cNvGraphicFramePr>
          <p:nvPr>
            <p:ph sz="half" idx="1"/>
          </p:nvPr>
        </p:nvGraphicFramePr>
        <p:xfrm>
          <a:off x="3048000" y="4821238"/>
          <a:ext cx="3201988" cy="874712"/>
        </p:xfrm>
        <a:graphic>
          <a:graphicData uri="http://schemas.openxmlformats.org/presentationml/2006/ole">
            <mc:AlternateContent xmlns:mc="http://schemas.openxmlformats.org/markup-compatibility/2006">
              <mc:Choice xmlns:v="urn:schemas-microsoft-com:vml" Requires="v">
                <p:oleObj spid="_x0000_s4119" name="Equation" r:id="rId3" imgW="1637589" imgH="393529" progId="Equation.DSMT4">
                  <p:embed/>
                </p:oleObj>
              </mc:Choice>
              <mc:Fallback>
                <p:oleObj name="Equation" r:id="rId3" imgW="1637589" imgH="393529" progId="Equation.DSMT4">
                  <p:embed/>
                  <p:pic>
                    <p:nvPicPr>
                      <p:cNvPr id="29701" name="Object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821238"/>
                        <a:ext cx="3201988"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2" name="Object 6"/>
          <p:cNvGraphicFramePr>
            <a:graphicFrameLocks noGrp="1" noChangeAspect="1"/>
          </p:cNvGraphicFramePr>
          <p:nvPr>
            <p:ph sz="quarter" idx="2"/>
          </p:nvPr>
        </p:nvGraphicFramePr>
        <p:xfrm>
          <a:off x="1847851" y="1989138"/>
          <a:ext cx="1120775" cy="876300"/>
        </p:xfrm>
        <a:graphic>
          <a:graphicData uri="http://schemas.openxmlformats.org/presentationml/2006/ole">
            <mc:AlternateContent xmlns:mc="http://schemas.openxmlformats.org/markup-compatibility/2006">
              <mc:Choice xmlns:v="urn:schemas-microsoft-com:vml" Requires="v">
                <p:oleObj spid="_x0000_s4120" name="Equation" r:id="rId5" imgW="609600" imgH="419100" progId="Equation.DSMT4">
                  <p:embed/>
                </p:oleObj>
              </mc:Choice>
              <mc:Fallback>
                <p:oleObj name="Equation" r:id="rId5" imgW="609600" imgH="419100" progId="Equation.DSMT4">
                  <p:embed/>
                  <p:pic>
                    <p:nvPicPr>
                      <p:cNvPr id="2970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1" y="1989138"/>
                        <a:ext cx="11207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3" name="Object 7"/>
          <p:cNvGraphicFramePr>
            <a:graphicFrameLocks noGrp="1" noChangeAspect="1"/>
          </p:cNvGraphicFramePr>
          <p:nvPr>
            <p:ph sz="quarter" idx="3"/>
          </p:nvPr>
        </p:nvGraphicFramePr>
        <p:xfrm>
          <a:off x="2678114" y="5922964"/>
          <a:ext cx="2422525" cy="720725"/>
        </p:xfrm>
        <a:graphic>
          <a:graphicData uri="http://schemas.openxmlformats.org/presentationml/2006/ole">
            <mc:AlternateContent xmlns:mc="http://schemas.openxmlformats.org/markup-compatibility/2006">
              <mc:Choice xmlns:v="urn:schemas-microsoft-com:vml" Requires="v">
                <p:oleObj spid="_x0000_s4121" name="Equation" r:id="rId7" imgW="1409700" imgH="419100" progId="Equation.DSMT4">
                  <p:embed/>
                </p:oleObj>
              </mc:Choice>
              <mc:Fallback>
                <p:oleObj name="Equation" r:id="rId7" imgW="1409700" imgH="419100" progId="Equation.DSMT4">
                  <p:embed/>
                  <p:pic>
                    <p:nvPicPr>
                      <p:cNvPr id="29703"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8114" y="5922964"/>
                        <a:ext cx="24225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4" name="Text Box 8"/>
          <p:cNvSpPr txBox="1">
            <a:spLocks noChangeArrowheads="1"/>
          </p:cNvSpPr>
          <p:nvPr/>
        </p:nvSpPr>
        <p:spPr bwMode="auto">
          <a:xfrm>
            <a:off x="6234113" y="6127750"/>
            <a:ext cx="4176528" cy="369332"/>
          </a:xfrm>
          <a:prstGeom prst="rect">
            <a:avLst/>
          </a:prstGeom>
          <a:solidFill>
            <a:schemeClr val="accent1"/>
          </a:solidFill>
          <a:ln w="38100">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800"/>
              <a:t>μέσο τετραγωνικό σφάλμα κβαντισμού.</a:t>
            </a:r>
          </a:p>
        </p:txBody>
      </p:sp>
      <p:sp>
        <p:nvSpPr>
          <p:cNvPr id="29705" name="AutoShape 9"/>
          <p:cNvSpPr>
            <a:spLocks noChangeArrowheads="1"/>
          </p:cNvSpPr>
          <p:nvPr/>
        </p:nvSpPr>
        <p:spPr bwMode="auto">
          <a:xfrm>
            <a:off x="5159376" y="6088064"/>
            <a:ext cx="976313" cy="485775"/>
          </a:xfrm>
          <a:prstGeom prst="rightArrow">
            <a:avLst>
              <a:gd name="adj1" fmla="val 50000"/>
              <a:gd name="adj2" fmla="val 50245"/>
            </a:avLst>
          </a:prstGeom>
          <a:solidFill>
            <a:srgbClr val="00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pic>
        <p:nvPicPr>
          <p:cNvPr id="29706" name="Picture 10"/>
          <p:cNvPicPr>
            <a:picLocks noChangeAspect="1" noChangeArrowheads="1"/>
          </p:cNvPicPr>
          <p:nvPr/>
        </p:nvPicPr>
        <p:blipFill>
          <a:blip r:embed="rId9">
            <a:lum bright="16000" contrast="-16000"/>
            <a:extLst>
              <a:ext uri="{28A0092B-C50C-407E-A947-70E740481C1C}">
                <a14:useLocalDpi xmlns:a14="http://schemas.microsoft.com/office/drawing/2010/main" val="0"/>
              </a:ext>
            </a:extLst>
          </a:blip>
          <a:srcRect/>
          <a:stretch>
            <a:fillRect/>
          </a:stretch>
        </p:blipFill>
        <p:spPr bwMode="auto">
          <a:xfrm>
            <a:off x="3935414" y="1268414"/>
            <a:ext cx="4567237" cy="1800225"/>
          </a:xfrm>
          <a:prstGeom prst="rect">
            <a:avLst/>
          </a:prstGeom>
          <a:solidFill>
            <a:srgbClr val="CC99FF"/>
          </a:solidFill>
          <a:ln w="38100">
            <a:solidFill>
              <a:srgbClr val="003366"/>
            </a:solidFill>
            <a:miter lim="800000"/>
            <a:headEnd/>
            <a:tailEnd/>
          </a:ln>
        </p:spPr>
      </p:pic>
    </p:spTree>
    <p:extLst>
      <p:ext uri="{BB962C8B-B14F-4D97-AF65-F5344CB8AC3E}">
        <p14:creationId xmlns:p14="http://schemas.microsoft.com/office/powerpoint/2010/main" val="1760638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a:extLst>
              <a:ext uri="{FF2B5EF4-FFF2-40B4-BE49-F238E27FC236}">
                <a16:creationId xmlns:a16="http://schemas.microsoft.com/office/drawing/2014/main" id="{299849BD-94AE-4047-9605-1999A8591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1546225"/>
            <a:ext cx="4972050"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5 - TextBox">
            <a:extLst>
              <a:ext uri="{FF2B5EF4-FFF2-40B4-BE49-F238E27FC236}">
                <a16:creationId xmlns:a16="http://schemas.microsoft.com/office/drawing/2014/main" id="{6D1B67B3-FDBC-4C60-8283-9DA0FF05F17A}"/>
              </a:ext>
            </a:extLst>
          </p:cNvPr>
          <p:cNvSpPr txBox="1">
            <a:spLocks noChangeArrowheads="1"/>
          </p:cNvSpPr>
          <p:nvPr/>
        </p:nvSpPr>
        <p:spPr bwMode="auto">
          <a:xfrm>
            <a:off x="1598613" y="1601788"/>
            <a:ext cx="26527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l-GR" altLang="el-GR" sz="1800"/>
              <a:t>Μέγιστο Σφάλμα </a:t>
            </a:r>
          </a:p>
          <a:p>
            <a:pPr eaLnBrk="1" hangingPunct="1">
              <a:lnSpc>
                <a:spcPct val="100000"/>
              </a:lnSpc>
              <a:spcBef>
                <a:spcPct val="0"/>
              </a:spcBef>
              <a:buFontTx/>
              <a:buNone/>
            </a:pPr>
            <a:r>
              <a:rPr lang="el-GR" altLang="el-GR" sz="1800"/>
              <a:t>ομοιόμορφης κβάντισης:  </a:t>
            </a:r>
          </a:p>
        </p:txBody>
      </p:sp>
      <p:graphicFrame>
        <p:nvGraphicFramePr>
          <p:cNvPr id="80900" name="6 - Αντικείμενο">
            <a:extLst>
              <a:ext uri="{FF2B5EF4-FFF2-40B4-BE49-F238E27FC236}">
                <a16:creationId xmlns:a16="http://schemas.microsoft.com/office/drawing/2014/main" id="{1E3AE23E-D9CF-4C6A-87AC-41A4DB176B22}"/>
              </a:ext>
            </a:extLst>
          </p:cNvPr>
          <p:cNvGraphicFramePr>
            <a:graphicFrameLocks noChangeAspect="1"/>
          </p:cNvGraphicFramePr>
          <p:nvPr/>
        </p:nvGraphicFramePr>
        <p:xfrm>
          <a:off x="4121151" y="1701800"/>
          <a:ext cx="288925" cy="687388"/>
        </p:xfrm>
        <a:graphic>
          <a:graphicData uri="http://schemas.openxmlformats.org/presentationml/2006/ole">
            <mc:AlternateContent xmlns:mc="http://schemas.openxmlformats.org/markup-compatibility/2006">
              <mc:Choice xmlns:v="urn:schemas-microsoft-com:vml" Requires="v">
                <p:oleObj spid="_x0000_s12290" name="Equation" r:id="rId4" imgW="2847975" imgH="6800850" progId="">
                  <p:embed/>
                </p:oleObj>
              </mc:Choice>
              <mc:Fallback>
                <p:oleObj name="Equation" r:id="rId4" imgW="2847975" imgH="6800850" progId="">
                  <p:embed/>
                  <p:pic>
                    <p:nvPicPr>
                      <p:cNvPr id="80900" name="6 - Αντικείμενο">
                        <a:extLst>
                          <a:ext uri="{FF2B5EF4-FFF2-40B4-BE49-F238E27FC236}">
                            <a16:creationId xmlns:a16="http://schemas.microsoft.com/office/drawing/2014/main" id="{1E3AE23E-D9CF-4C6A-87AC-41A4DB176B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1151" y="1701800"/>
                        <a:ext cx="28892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0901" name="7 - TextBox">
            <a:extLst>
              <a:ext uri="{FF2B5EF4-FFF2-40B4-BE49-F238E27FC236}">
                <a16:creationId xmlns:a16="http://schemas.microsoft.com/office/drawing/2014/main" id="{D29797AF-EBD6-450E-9E6B-8ED068DD26B8}"/>
              </a:ext>
            </a:extLst>
          </p:cNvPr>
          <p:cNvSpPr txBox="1">
            <a:spLocks noChangeArrowheads="1"/>
          </p:cNvSpPr>
          <p:nvPr/>
        </p:nvSpPr>
        <p:spPr bwMode="auto">
          <a:xfrm>
            <a:off x="4800601" y="1212851"/>
            <a:ext cx="2665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400" i="1">
                <a:latin typeface="Times New Roman" panose="02020603050405020304" pitchFamily="18" charset="0"/>
                <a:cs typeface="Times New Roman" panose="02020603050405020304" pitchFamily="18" charset="0"/>
              </a:rPr>
              <a:t>Q</a:t>
            </a:r>
            <a:r>
              <a:rPr lang="el-GR" altLang="el-GR" sz="1400" i="1">
                <a:latin typeface="Times New Roman" panose="02020603050405020304" pitchFamily="18" charset="0"/>
                <a:cs typeface="Times New Roman" panose="02020603050405020304" pitchFamily="18" charset="0"/>
              </a:rPr>
              <a:t> στάθμες κβάντισης  </a:t>
            </a:r>
            <a:r>
              <a:rPr lang="en-US" altLang="el-GR" sz="1400" i="1">
                <a:latin typeface="Times New Roman" panose="02020603050405020304" pitchFamily="18" charset="0"/>
                <a:cs typeface="Times New Roman" panose="02020603050405020304" pitchFamily="18" charset="0"/>
              </a:rPr>
              <a:t>m</a:t>
            </a:r>
            <a:r>
              <a:rPr lang="en-US" altLang="el-GR" sz="1400" i="1" baseline="-25000">
                <a:latin typeface="Times New Roman" panose="02020603050405020304" pitchFamily="18" charset="0"/>
                <a:cs typeface="Times New Roman" panose="02020603050405020304" pitchFamily="18" charset="0"/>
              </a:rPr>
              <a:t>1</a:t>
            </a:r>
            <a:r>
              <a:rPr lang="en-US" altLang="el-GR" sz="1400" i="1">
                <a:latin typeface="Times New Roman" panose="02020603050405020304" pitchFamily="18" charset="0"/>
                <a:cs typeface="Times New Roman" panose="02020603050405020304" pitchFamily="18" charset="0"/>
              </a:rPr>
              <a:t>,m</a:t>
            </a:r>
            <a:r>
              <a:rPr lang="en-US" altLang="el-GR" sz="1400" i="1" baseline="-25000">
                <a:latin typeface="Times New Roman" panose="02020603050405020304" pitchFamily="18" charset="0"/>
                <a:cs typeface="Times New Roman" panose="02020603050405020304" pitchFamily="18" charset="0"/>
              </a:rPr>
              <a:t>2</a:t>
            </a:r>
            <a:r>
              <a:rPr lang="en-US" altLang="el-GR" sz="1400" i="1">
                <a:latin typeface="Times New Roman" panose="02020603050405020304" pitchFamily="18" charset="0"/>
                <a:cs typeface="Times New Roman" panose="02020603050405020304" pitchFamily="18" charset="0"/>
              </a:rPr>
              <a:t>,…,m</a:t>
            </a:r>
            <a:r>
              <a:rPr lang="en-US" altLang="el-GR" sz="1400" i="1" baseline="-25000">
                <a:latin typeface="Times New Roman" panose="02020603050405020304" pitchFamily="18" charset="0"/>
                <a:cs typeface="Times New Roman" panose="02020603050405020304" pitchFamily="18" charset="0"/>
              </a:rPr>
              <a:t>Q</a:t>
            </a:r>
            <a:endParaRPr lang="el-GR" altLang="el-GR" sz="1400" i="1" baseline="-25000">
              <a:latin typeface="Times New Roman" panose="02020603050405020304" pitchFamily="18" charset="0"/>
              <a:cs typeface="Times New Roman" panose="02020603050405020304" pitchFamily="18" charset="0"/>
            </a:endParaRPr>
          </a:p>
        </p:txBody>
      </p:sp>
      <p:sp>
        <p:nvSpPr>
          <p:cNvPr id="80902" name="8 - TextBox">
            <a:extLst>
              <a:ext uri="{FF2B5EF4-FFF2-40B4-BE49-F238E27FC236}">
                <a16:creationId xmlns:a16="http://schemas.microsoft.com/office/drawing/2014/main" id="{2CB3C700-FDF2-452F-82C7-05A740D5EDDF}"/>
              </a:ext>
            </a:extLst>
          </p:cNvPr>
          <p:cNvSpPr txBox="1">
            <a:spLocks noChangeArrowheads="1"/>
          </p:cNvSpPr>
          <p:nvPr/>
        </p:nvSpPr>
        <p:spPr bwMode="auto">
          <a:xfrm>
            <a:off x="5951538" y="4713289"/>
            <a:ext cx="2106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l-GR" altLang="el-GR" sz="1400" i="1"/>
              <a:t>Βήμα Κβάντισης  Δ=</a:t>
            </a:r>
            <a:r>
              <a:rPr lang="en-US" altLang="el-GR" sz="1400" i="1">
                <a:latin typeface="Times New Roman" panose="02020603050405020304" pitchFamily="18" charset="0"/>
                <a:cs typeface="Times New Roman" panose="02020603050405020304" pitchFamily="18" charset="0"/>
              </a:rPr>
              <a:t> m</a:t>
            </a:r>
            <a:r>
              <a:rPr lang="en-US" altLang="el-GR" sz="1400" i="1" baseline="-25000">
                <a:latin typeface="Times New Roman" panose="02020603050405020304" pitchFamily="18" charset="0"/>
                <a:cs typeface="Times New Roman" panose="02020603050405020304" pitchFamily="18" charset="0"/>
              </a:rPr>
              <a:t>i</a:t>
            </a:r>
            <a:r>
              <a:rPr lang="en-US" altLang="el-GR" sz="1400" i="1">
                <a:latin typeface="Times New Roman" panose="02020603050405020304" pitchFamily="18" charset="0"/>
                <a:cs typeface="Times New Roman" panose="02020603050405020304" pitchFamily="18" charset="0"/>
              </a:rPr>
              <a:t>-m</a:t>
            </a:r>
            <a:r>
              <a:rPr lang="en-US" altLang="el-GR" sz="1400" i="1" baseline="-25000">
                <a:latin typeface="Times New Roman" panose="02020603050405020304" pitchFamily="18" charset="0"/>
                <a:cs typeface="Times New Roman" panose="02020603050405020304" pitchFamily="18" charset="0"/>
              </a:rPr>
              <a:t>j</a:t>
            </a:r>
            <a:endParaRPr lang="el-GR" altLang="el-GR" sz="1400" i="1" baseline="-25000"/>
          </a:p>
        </p:txBody>
      </p:sp>
      <p:cxnSp>
        <p:nvCxnSpPr>
          <p:cNvPr id="11" name="10 - Ευθύγραμμο βέλος σύνδεσης">
            <a:extLst>
              <a:ext uri="{FF2B5EF4-FFF2-40B4-BE49-F238E27FC236}">
                <a16:creationId xmlns:a16="http://schemas.microsoft.com/office/drawing/2014/main" id="{B1AA0CF5-B871-4AAE-9437-4B780F552FFF}"/>
              </a:ext>
            </a:extLst>
          </p:cNvPr>
          <p:cNvCxnSpPr/>
          <p:nvPr/>
        </p:nvCxnSpPr>
        <p:spPr>
          <a:xfrm>
            <a:off x="7967663" y="4641851"/>
            <a:ext cx="0" cy="720725"/>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a:extLst>
              <a:ext uri="{FF2B5EF4-FFF2-40B4-BE49-F238E27FC236}">
                <a16:creationId xmlns:a16="http://schemas.microsoft.com/office/drawing/2014/main" id="{32969418-1D43-4144-B3D6-4195CEEC3B96}"/>
              </a:ext>
            </a:extLst>
          </p:cNvPr>
          <p:cNvCxnSpPr/>
          <p:nvPr/>
        </p:nvCxnSpPr>
        <p:spPr>
          <a:xfrm>
            <a:off x="7680325" y="4641850"/>
            <a:ext cx="6477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4" name="13 - Ευθεία γραμμή σύνδεσης">
            <a:extLst>
              <a:ext uri="{FF2B5EF4-FFF2-40B4-BE49-F238E27FC236}">
                <a16:creationId xmlns:a16="http://schemas.microsoft.com/office/drawing/2014/main" id="{74E89D0C-AEE8-42E9-A026-60DA54C9855E}"/>
              </a:ext>
            </a:extLst>
          </p:cNvPr>
          <p:cNvCxnSpPr/>
          <p:nvPr/>
        </p:nvCxnSpPr>
        <p:spPr>
          <a:xfrm>
            <a:off x="7680325" y="5362575"/>
            <a:ext cx="6477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80906" name="14 - TextBox">
            <a:extLst>
              <a:ext uri="{FF2B5EF4-FFF2-40B4-BE49-F238E27FC236}">
                <a16:creationId xmlns:a16="http://schemas.microsoft.com/office/drawing/2014/main" id="{A4D84BF0-81F4-46BA-8CB4-0A17CA4E6482}"/>
              </a:ext>
            </a:extLst>
          </p:cNvPr>
          <p:cNvSpPr txBox="1">
            <a:spLocks noChangeArrowheads="1"/>
          </p:cNvSpPr>
          <p:nvPr/>
        </p:nvSpPr>
        <p:spPr bwMode="auto">
          <a:xfrm>
            <a:off x="1598613" y="3706813"/>
            <a:ext cx="3543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l-GR" altLang="el-GR" sz="1800"/>
              <a:t>Σηματοθορυβικός λόγος κβάντισης:</a:t>
            </a:r>
          </a:p>
          <a:p>
            <a:pPr eaLnBrk="1" hangingPunct="1">
              <a:lnSpc>
                <a:spcPct val="100000"/>
              </a:lnSpc>
              <a:spcBef>
                <a:spcPct val="0"/>
              </a:spcBef>
              <a:buFontTx/>
              <a:buNone/>
            </a:pPr>
            <a:r>
              <a:rPr lang="el-GR" altLang="el-GR" sz="1800"/>
              <a:t>  </a:t>
            </a:r>
          </a:p>
        </p:txBody>
      </p:sp>
      <p:pic>
        <p:nvPicPr>
          <p:cNvPr id="80907" name="Picture 3">
            <a:extLst>
              <a:ext uri="{FF2B5EF4-FFF2-40B4-BE49-F238E27FC236}">
                <a16:creationId xmlns:a16="http://schemas.microsoft.com/office/drawing/2014/main" id="{8E7D5AFD-C288-485E-87AC-6DD0FAA43D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6725" y="6105525"/>
            <a:ext cx="28003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8" name="Picture 4">
            <a:extLst>
              <a:ext uri="{FF2B5EF4-FFF2-40B4-BE49-F238E27FC236}">
                <a16:creationId xmlns:a16="http://schemas.microsoft.com/office/drawing/2014/main" id="{6CAA071F-4220-4809-8933-348831321E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2626" y="5816600"/>
            <a:ext cx="19526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0909" name="Object 5">
            <a:extLst>
              <a:ext uri="{FF2B5EF4-FFF2-40B4-BE49-F238E27FC236}">
                <a16:creationId xmlns:a16="http://schemas.microsoft.com/office/drawing/2014/main" id="{56828DF6-04A0-4975-A6D8-7C434EBDA6AD}"/>
              </a:ext>
            </a:extLst>
          </p:cNvPr>
          <p:cNvGraphicFramePr>
            <a:graphicFrameLocks noChangeAspect="1"/>
          </p:cNvGraphicFramePr>
          <p:nvPr/>
        </p:nvGraphicFramePr>
        <p:xfrm>
          <a:off x="2033588" y="4210051"/>
          <a:ext cx="2254250" cy="487363"/>
        </p:xfrm>
        <a:graphic>
          <a:graphicData uri="http://schemas.openxmlformats.org/presentationml/2006/ole">
            <mc:AlternateContent xmlns:mc="http://schemas.openxmlformats.org/markup-compatibility/2006">
              <mc:Choice xmlns:v="urn:schemas-microsoft-com:vml" Requires="v">
                <p:oleObj spid="_x0000_s12291" name="Equation" r:id="rId8" imgW="22383750" imgH="4829175" progId="Equation.DSMT4">
                  <p:embed/>
                </p:oleObj>
              </mc:Choice>
              <mc:Fallback>
                <p:oleObj name="Equation" r:id="rId8" imgW="22383750" imgH="4829175" progId="Equation.DSMT4">
                  <p:embed/>
                  <p:pic>
                    <p:nvPicPr>
                      <p:cNvPr id="80909" name="Object 5">
                        <a:extLst>
                          <a:ext uri="{FF2B5EF4-FFF2-40B4-BE49-F238E27FC236}">
                            <a16:creationId xmlns:a16="http://schemas.microsoft.com/office/drawing/2014/main" id="{56828DF6-04A0-4975-A6D8-7C434EBDA6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33588" y="4210051"/>
                        <a:ext cx="22542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0910" name="18 - TextBox">
            <a:extLst>
              <a:ext uri="{FF2B5EF4-FFF2-40B4-BE49-F238E27FC236}">
                <a16:creationId xmlns:a16="http://schemas.microsoft.com/office/drawing/2014/main" id="{5C1962B3-3AE6-4EF6-BDB3-E553BCBFFBE4}"/>
              </a:ext>
            </a:extLst>
          </p:cNvPr>
          <p:cNvSpPr txBox="1">
            <a:spLocks noChangeArrowheads="1"/>
          </p:cNvSpPr>
          <p:nvPr/>
        </p:nvSpPr>
        <p:spPr bwMode="auto">
          <a:xfrm>
            <a:off x="1598614" y="2609850"/>
            <a:ext cx="3055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l-GR" altLang="el-GR" sz="1800"/>
              <a:t>Αριθμός σταθμών κβάντισης:  </a:t>
            </a:r>
          </a:p>
        </p:txBody>
      </p:sp>
      <p:graphicFrame>
        <p:nvGraphicFramePr>
          <p:cNvPr id="80911" name="19 - Αντικείμενο">
            <a:extLst>
              <a:ext uri="{FF2B5EF4-FFF2-40B4-BE49-F238E27FC236}">
                <a16:creationId xmlns:a16="http://schemas.microsoft.com/office/drawing/2014/main" id="{F4E26ED8-223A-4D80-B433-86996E3FCAF9}"/>
              </a:ext>
            </a:extLst>
          </p:cNvPr>
          <p:cNvGraphicFramePr>
            <a:graphicFrameLocks noChangeAspect="1"/>
          </p:cNvGraphicFramePr>
          <p:nvPr/>
        </p:nvGraphicFramePr>
        <p:xfrm>
          <a:off x="2498725" y="2970214"/>
          <a:ext cx="1944688" cy="731837"/>
        </p:xfrm>
        <a:graphic>
          <a:graphicData uri="http://schemas.openxmlformats.org/presentationml/2006/ole">
            <mc:AlternateContent xmlns:mc="http://schemas.openxmlformats.org/markup-compatibility/2006">
              <mc:Choice xmlns:v="urn:schemas-microsoft-com:vml" Requires="v">
                <p:oleObj spid="_x0000_s12292" name="Equation" r:id="rId10" imgW="19307175" imgH="7239000" progId="">
                  <p:embed/>
                </p:oleObj>
              </mc:Choice>
              <mc:Fallback>
                <p:oleObj name="Equation" r:id="rId10" imgW="19307175" imgH="7239000" progId="">
                  <p:embed/>
                  <p:pic>
                    <p:nvPicPr>
                      <p:cNvPr id="80911" name="19 - Αντικείμενο">
                        <a:extLst>
                          <a:ext uri="{FF2B5EF4-FFF2-40B4-BE49-F238E27FC236}">
                            <a16:creationId xmlns:a16="http://schemas.microsoft.com/office/drawing/2014/main" id="{F4E26ED8-223A-4D80-B433-86996E3FCAF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8725" y="2970214"/>
                        <a:ext cx="19446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0912" name="20 - TextBox">
            <a:extLst>
              <a:ext uri="{FF2B5EF4-FFF2-40B4-BE49-F238E27FC236}">
                <a16:creationId xmlns:a16="http://schemas.microsoft.com/office/drawing/2014/main" id="{91C45943-C207-4964-8F60-61AA7B013C02}"/>
              </a:ext>
            </a:extLst>
          </p:cNvPr>
          <p:cNvSpPr txBox="1">
            <a:spLocks noChangeArrowheads="1"/>
          </p:cNvSpPr>
          <p:nvPr/>
        </p:nvSpPr>
        <p:spPr bwMode="auto">
          <a:xfrm>
            <a:off x="1778001" y="4986339"/>
            <a:ext cx="38195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l-GR" altLang="el-GR" sz="1800"/>
              <a:t>Αριθμός απαιτούμενων δυαδικών </a:t>
            </a:r>
            <a:r>
              <a:rPr lang="en-US" altLang="el-GR" sz="1800"/>
              <a:t>bits </a:t>
            </a:r>
          </a:p>
          <a:p>
            <a:pPr eaLnBrk="1" hangingPunct="1">
              <a:lnSpc>
                <a:spcPct val="100000"/>
              </a:lnSpc>
              <a:spcBef>
                <a:spcPct val="0"/>
              </a:spcBef>
              <a:buFontTx/>
              <a:buNone/>
            </a:pPr>
            <a:r>
              <a:rPr lang="el-GR" altLang="el-GR" sz="1800"/>
              <a:t>ανά στάθμη κβάντισης:</a:t>
            </a:r>
          </a:p>
          <a:p>
            <a:pPr eaLnBrk="1" hangingPunct="1">
              <a:lnSpc>
                <a:spcPct val="100000"/>
              </a:lnSpc>
              <a:spcBef>
                <a:spcPct val="0"/>
              </a:spcBef>
              <a:buFontTx/>
              <a:buNone/>
            </a:pPr>
            <a:r>
              <a:rPr lang="el-GR" altLang="el-GR" sz="1800"/>
              <a:t>  </a:t>
            </a:r>
          </a:p>
        </p:txBody>
      </p:sp>
      <p:graphicFrame>
        <p:nvGraphicFramePr>
          <p:cNvPr id="80913" name="Object 7">
            <a:extLst>
              <a:ext uri="{FF2B5EF4-FFF2-40B4-BE49-F238E27FC236}">
                <a16:creationId xmlns:a16="http://schemas.microsoft.com/office/drawing/2014/main" id="{E61692F7-1779-4252-953E-216EA8D6272B}"/>
              </a:ext>
            </a:extLst>
          </p:cNvPr>
          <p:cNvGraphicFramePr>
            <a:graphicFrameLocks noChangeAspect="1"/>
          </p:cNvGraphicFramePr>
          <p:nvPr/>
        </p:nvGraphicFramePr>
        <p:xfrm>
          <a:off x="2425700" y="5776913"/>
          <a:ext cx="1612900" cy="487362"/>
        </p:xfrm>
        <a:graphic>
          <a:graphicData uri="http://schemas.openxmlformats.org/presentationml/2006/ole">
            <mc:AlternateContent xmlns:mc="http://schemas.openxmlformats.org/markup-compatibility/2006">
              <mc:Choice xmlns:v="urn:schemas-microsoft-com:vml" Requires="v">
                <p:oleObj spid="_x0000_s12293" name="Equation" r:id="rId12" imgW="16021050" imgH="4829175" progId="Equation.DSMT4">
                  <p:embed/>
                </p:oleObj>
              </mc:Choice>
              <mc:Fallback>
                <p:oleObj name="Equation" r:id="rId12" imgW="16021050" imgH="4829175" progId="Equation.DSMT4">
                  <p:embed/>
                  <p:pic>
                    <p:nvPicPr>
                      <p:cNvPr id="80913" name="Object 7">
                        <a:extLst>
                          <a:ext uri="{FF2B5EF4-FFF2-40B4-BE49-F238E27FC236}">
                            <a16:creationId xmlns:a16="http://schemas.microsoft.com/office/drawing/2014/main" id="{E61692F7-1779-4252-953E-216EA8D6272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25700" y="5776913"/>
                        <a:ext cx="16129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0914" name="Rectangle 2">
            <a:extLst>
              <a:ext uri="{FF2B5EF4-FFF2-40B4-BE49-F238E27FC236}">
                <a16:creationId xmlns:a16="http://schemas.microsoft.com/office/drawing/2014/main" id="{25AB8400-3B98-41C5-80D9-347065D7AA21}"/>
              </a:ext>
            </a:extLst>
          </p:cNvPr>
          <p:cNvSpPr>
            <a:spLocks noGrp="1"/>
          </p:cNvSpPr>
          <p:nvPr>
            <p:ph type="title"/>
          </p:nvPr>
        </p:nvSpPr>
        <p:spPr>
          <a:xfrm>
            <a:off x="1874838" y="-34925"/>
            <a:ext cx="8153400" cy="1143000"/>
          </a:xfrm>
        </p:spPr>
        <p:txBody>
          <a:bodyPr/>
          <a:lstStyle/>
          <a:p>
            <a:pPr eaLnBrk="1" hangingPunct="1"/>
            <a:r>
              <a:rPr lang="el-GR" altLang="el-GR" sz="4000"/>
              <a:t>Διαδικασία Κβάντισης</a:t>
            </a:r>
          </a:p>
        </p:txBody>
      </p:sp>
      <p:sp>
        <p:nvSpPr>
          <p:cNvPr id="80915" name="Θέση αριθμού διαφάνειας 1">
            <a:extLst>
              <a:ext uri="{FF2B5EF4-FFF2-40B4-BE49-F238E27FC236}">
                <a16:creationId xmlns:a16="http://schemas.microsoft.com/office/drawing/2014/main" id="{9799A3A9-65BB-45D2-ADAA-4632E6A5BE5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BA4883E-C510-4E66-B620-0A2457FB3BC3}" type="slidenum">
              <a:rPr lang="el-GR" altLang="en-US" sz="1200">
                <a:solidFill>
                  <a:srgbClr val="898989"/>
                </a:solidFill>
              </a:rPr>
              <a:pPr>
                <a:lnSpc>
                  <a:spcPct val="100000"/>
                </a:lnSpc>
                <a:spcBef>
                  <a:spcPct val="0"/>
                </a:spcBef>
                <a:buFontTx/>
                <a:buNone/>
              </a:pPr>
              <a:t>16</a:t>
            </a:fld>
            <a:endParaRPr lang="el-GR" altLang="en-US" sz="1200">
              <a:solidFill>
                <a:srgbClr val="898989"/>
              </a:solidFill>
            </a:endParaRPr>
          </a:p>
        </p:txBody>
      </p:sp>
      <p:sp>
        <p:nvSpPr>
          <p:cNvPr id="3" name="Θέση υποσέλιδου 2">
            <a:extLst>
              <a:ext uri="{FF2B5EF4-FFF2-40B4-BE49-F238E27FC236}">
                <a16:creationId xmlns:a16="http://schemas.microsoft.com/office/drawing/2014/main" id="{F30F8344-DE37-48A2-8015-FA89C602603C}"/>
              </a:ext>
            </a:extLst>
          </p:cNvPr>
          <p:cNvSpPr>
            <a:spLocks noGrp="1"/>
          </p:cNvSpPr>
          <p:nvPr>
            <p:ph type="ftr" sz="quarter" idx="11"/>
          </p:nvPr>
        </p:nvSpPr>
        <p:spPr/>
        <p:txBody>
          <a:bodyPr/>
          <a:lstStyle/>
          <a:p>
            <a:pPr>
              <a:defRPr/>
            </a:pPr>
            <a:r>
              <a:rPr lang="el-GR"/>
              <a:t>ΠΛΗ22 : Βασικά Ζητήματα Δικτύων Η/Υ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9">
            <a:extLst>
              <a:ext uri="{FF2B5EF4-FFF2-40B4-BE49-F238E27FC236}">
                <a16:creationId xmlns:a16="http://schemas.microsoft.com/office/drawing/2014/main" id="{FAD30EA3-7A9E-4830-8A93-79CE947DB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851" y="1514476"/>
            <a:ext cx="37433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10">
            <a:extLst>
              <a:ext uri="{FF2B5EF4-FFF2-40B4-BE49-F238E27FC236}">
                <a16:creationId xmlns:a16="http://schemas.microsoft.com/office/drawing/2014/main" id="{C3AF1CB2-A0AF-4B50-AAFD-46FF9D2F9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850" y="2187576"/>
            <a:ext cx="705643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11">
            <a:extLst>
              <a:ext uri="{FF2B5EF4-FFF2-40B4-BE49-F238E27FC236}">
                <a16:creationId xmlns:a16="http://schemas.microsoft.com/office/drawing/2014/main" id="{1A6CC600-2833-459E-8B99-0E19B6BBFA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4850" y="2982913"/>
            <a:ext cx="77041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14">
            <a:extLst>
              <a:ext uri="{FF2B5EF4-FFF2-40B4-BE49-F238E27FC236}">
                <a16:creationId xmlns:a16="http://schemas.microsoft.com/office/drawing/2014/main" id="{5427785E-C52E-48D5-90AC-94A8DA1D18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0113" y="3575050"/>
            <a:ext cx="134461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15">
            <a:extLst>
              <a:ext uri="{FF2B5EF4-FFF2-40B4-BE49-F238E27FC236}">
                <a16:creationId xmlns:a16="http://schemas.microsoft.com/office/drawing/2014/main" id="{59423B8B-E88B-4D3E-9098-282228A2D2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6288" y="4619626"/>
            <a:ext cx="53276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7" name="Picture 16">
            <a:extLst>
              <a:ext uri="{FF2B5EF4-FFF2-40B4-BE49-F238E27FC236}">
                <a16:creationId xmlns:a16="http://schemas.microsoft.com/office/drawing/2014/main" id="{783DAB62-BC2D-4943-B0AD-60ECBB0842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1425" y="4619625"/>
            <a:ext cx="10795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8" name="Picture 17">
            <a:extLst>
              <a:ext uri="{FF2B5EF4-FFF2-40B4-BE49-F238E27FC236}">
                <a16:creationId xmlns:a16="http://schemas.microsoft.com/office/drawing/2014/main" id="{9AA461B0-39B5-47A0-AE44-DBDCC5DB82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4851" y="5124451"/>
            <a:ext cx="1439863"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9" name="Picture 18">
            <a:extLst>
              <a:ext uri="{FF2B5EF4-FFF2-40B4-BE49-F238E27FC236}">
                <a16:creationId xmlns:a16="http://schemas.microsoft.com/office/drawing/2014/main" id="{58495060-B01A-4811-B416-96FBA7F135D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2776" y="5267326"/>
            <a:ext cx="21113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0" name="TextBox 1">
            <a:extLst>
              <a:ext uri="{FF2B5EF4-FFF2-40B4-BE49-F238E27FC236}">
                <a16:creationId xmlns:a16="http://schemas.microsoft.com/office/drawing/2014/main" id="{DC73EBBE-1A5D-44E1-9CCC-1AF4522449F8}"/>
              </a:ext>
            </a:extLst>
          </p:cNvPr>
          <p:cNvSpPr txBox="1">
            <a:spLocks noChangeArrowheads="1"/>
          </p:cNvSpPr>
          <p:nvPr/>
        </p:nvSpPr>
        <p:spPr bwMode="auto">
          <a:xfrm>
            <a:off x="1797051" y="2628900"/>
            <a:ext cx="782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l-GR" altLang="el-GR" sz="1800" b="1"/>
              <a:t>Όμως </a:t>
            </a:r>
          </a:p>
        </p:txBody>
      </p:sp>
      <p:sp>
        <p:nvSpPr>
          <p:cNvPr id="81931" name="Στρογγυλεμένο ορθογώνιο 2">
            <a:extLst>
              <a:ext uri="{FF2B5EF4-FFF2-40B4-BE49-F238E27FC236}">
                <a16:creationId xmlns:a16="http://schemas.microsoft.com/office/drawing/2014/main" id="{1550639B-43BE-4D66-99E4-75D8B4886E63}"/>
              </a:ext>
            </a:extLst>
          </p:cNvPr>
          <p:cNvSpPr>
            <a:spLocks noChangeArrowheads="1"/>
          </p:cNvSpPr>
          <p:nvPr/>
        </p:nvSpPr>
        <p:spPr bwMode="auto">
          <a:xfrm>
            <a:off x="7456488" y="2060576"/>
            <a:ext cx="1655762" cy="568325"/>
          </a:xfrm>
          <a:prstGeom prst="roundRect">
            <a:avLst>
              <a:gd name="adj" fmla="val 16667"/>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l-GR" altLang="el-GR" sz="1400">
              <a:latin typeface="Arial" panose="020B0604020202020204" pitchFamily="34" charset="0"/>
              <a:ea typeface="MS PGothic" panose="020B0600070205080204" pitchFamily="34" charset="-128"/>
            </a:endParaRPr>
          </a:p>
        </p:txBody>
      </p:sp>
      <p:sp>
        <p:nvSpPr>
          <p:cNvPr id="81932" name="Στρογγυλεμένο ορθογώνιο 12">
            <a:extLst>
              <a:ext uri="{FF2B5EF4-FFF2-40B4-BE49-F238E27FC236}">
                <a16:creationId xmlns:a16="http://schemas.microsoft.com/office/drawing/2014/main" id="{F4AEA8B4-799E-4FDF-9464-E00F9F698AD5}"/>
              </a:ext>
            </a:extLst>
          </p:cNvPr>
          <p:cNvSpPr>
            <a:spLocks noChangeArrowheads="1"/>
          </p:cNvSpPr>
          <p:nvPr/>
        </p:nvSpPr>
        <p:spPr bwMode="auto">
          <a:xfrm>
            <a:off x="4554538" y="3444876"/>
            <a:ext cx="1655762" cy="569913"/>
          </a:xfrm>
          <a:prstGeom prst="roundRect">
            <a:avLst>
              <a:gd name="adj" fmla="val 16667"/>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l-GR" altLang="el-GR" sz="1400">
              <a:latin typeface="Arial" panose="020B0604020202020204" pitchFamily="34" charset="0"/>
              <a:ea typeface="MS PGothic" panose="020B0600070205080204" pitchFamily="34" charset="-128"/>
            </a:endParaRPr>
          </a:p>
        </p:txBody>
      </p:sp>
      <p:sp>
        <p:nvSpPr>
          <p:cNvPr id="81933" name="TextBox 13">
            <a:extLst>
              <a:ext uri="{FF2B5EF4-FFF2-40B4-BE49-F238E27FC236}">
                <a16:creationId xmlns:a16="http://schemas.microsoft.com/office/drawing/2014/main" id="{C5D31E0A-0E77-42BC-AB24-1450BF5F7C16}"/>
              </a:ext>
            </a:extLst>
          </p:cNvPr>
          <p:cNvSpPr txBox="1">
            <a:spLocks noChangeArrowheads="1"/>
          </p:cNvSpPr>
          <p:nvPr/>
        </p:nvSpPr>
        <p:spPr bwMode="auto">
          <a:xfrm>
            <a:off x="1797051" y="4192588"/>
            <a:ext cx="582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l-GR" altLang="el-GR" sz="1800" b="1"/>
              <a:t>Άρα</a:t>
            </a:r>
          </a:p>
        </p:txBody>
      </p:sp>
      <p:sp>
        <p:nvSpPr>
          <p:cNvPr id="81934" name="Στρογγυλεμένο ορθογώνιο 14">
            <a:extLst>
              <a:ext uri="{FF2B5EF4-FFF2-40B4-BE49-F238E27FC236}">
                <a16:creationId xmlns:a16="http://schemas.microsoft.com/office/drawing/2014/main" id="{D23E62A8-08C4-44D9-9EF4-F7723DD5A750}"/>
              </a:ext>
            </a:extLst>
          </p:cNvPr>
          <p:cNvSpPr>
            <a:spLocks noChangeArrowheads="1"/>
          </p:cNvSpPr>
          <p:nvPr/>
        </p:nvSpPr>
        <p:spPr bwMode="auto">
          <a:xfrm>
            <a:off x="4554538" y="5335588"/>
            <a:ext cx="1814512" cy="730250"/>
          </a:xfrm>
          <a:prstGeom prst="roundRect">
            <a:avLst>
              <a:gd name="adj" fmla="val 16667"/>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l-GR" altLang="el-GR" sz="1400">
              <a:latin typeface="Arial" panose="020B0604020202020204" pitchFamily="34" charset="0"/>
              <a:ea typeface="MS PGothic" panose="020B0600070205080204" pitchFamily="34" charset="-128"/>
            </a:endParaRPr>
          </a:p>
        </p:txBody>
      </p:sp>
      <p:sp>
        <p:nvSpPr>
          <p:cNvPr id="81935" name="Rectangle 2">
            <a:extLst>
              <a:ext uri="{FF2B5EF4-FFF2-40B4-BE49-F238E27FC236}">
                <a16:creationId xmlns:a16="http://schemas.microsoft.com/office/drawing/2014/main" id="{A47F775B-1796-4F23-ADA6-02ED2530C8D3}"/>
              </a:ext>
            </a:extLst>
          </p:cNvPr>
          <p:cNvSpPr>
            <a:spLocks noGrp="1"/>
          </p:cNvSpPr>
          <p:nvPr>
            <p:ph type="title"/>
          </p:nvPr>
        </p:nvSpPr>
        <p:spPr>
          <a:xfrm>
            <a:off x="1971675" y="420688"/>
            <a:ext cx="8153400" cy="1223962"/>
          </a:xfrm>
        </p:spPr>
        <p:txBody>
          <a:bodyPr/>
          <a:lstStyle/>
          <a:p>
            <a:pPr eaLnBrk="1" hangingPunct="1"/>
            <a:r>
              <a:rPr lang="el-GR" altLang="el-GR" sz="4000"/>
              <a:t>Εύρος Ζώνης </a:t>
            </a:r>
            <a:r>
              <a:rPr lang="en-US" altLang="el-GR" sz="4000"/>
              <a:t>PCM</a:t>
            </a:r>
            <a:endParaRPr lang="el-GR" altLang="el-GR" sz="4000"/>
          </a:p>
        </p:txBody>
      </p:sp>
      <p:sp>
        <p:nvSpPr>
          <p:cNvPr id="81936" name="Θέση αριθμού διαφάνειας 1">
            <a:extLst>
              <a:ext uri="{FF2B5EF4-FFF2-40B4-BE49-F238E27FC236}">
                <a16:creationId xmlns:a16="http://schemas.microsoft.com/office/drawing/2014/main" id="{11AFD15B-B485-4CD4-82A3-05469648C30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0C7DFCC-7240-4440-B2E7-7944AC8EA70A}" type="slidenum">
              <a:rPr lang="el-GR" altLang="en-US" sz="1200">
                <a:solidFill>
                  <a:srgbClr val="898989"/>
                </a:solidFill>
              </a:rPr>
              <a:pPr>
                <a:lnSpc>
                  <a:spcPct val="100000"/>
                </a:lnSpc>
                <a:spcBef>
                  <a:spcPct val="0"/>
                </a:spcBef>
                <a:buFontTx/>
                <a:buNone/>
              </a:pPr>
              <a:t>17</a:t>
            </a:fld>
            <a:endParaRPr lang="el-GR" altLang="en-US" sz="1200">
              <a:solidFill>
                <a:srgbClr val="898989"/>
              </a:solidFill>
            </a:endParaRPr>
          </a:p>
        </p:txBody>
      </p:sp>
      <p:sp>
        <p:nvSpPr>
          <p:cNvPr id="3" name="Θέση υποσέλιδου 2">
            <a:extLst>
              <a:ext uri="{FF2B5EF4-FFF2-40B4-BE49-F238E27FC236}">
                <a16:creationId xmlns:a16="http://schemas.microsoft.com/office/drawing/2014/main" id="{91F397F5-25AF-4855-801E-9C068B3A516D}"/>
              </a:ext>
            </a:extLst>
          </p:cNvPr>
          <p:cNvSpPr>
            <a:spLocks noGrp="1"/>
          </p:cNvSpPr>
          <p:nvPr>
            <p:ph type="ftr" sz="quarter" idx="11"/>
          </p:nvPr>
        </p:nvSpPr>
        <p:spPr/>
        <p:txBody>
          <a:bodyPr/>
          <a:lstStyle/>
          <a:p>
            <a:pPr>
              <a:defRPr/>
            </a:pPr>
            <a:r>
              <a:rPr lang="el-GR"/>
              <a:t>ΠΛΗ22 : Βασικά Ζητήματα Δικτύων Η/Υ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4"/>
          <p:cNvSpPr>
            <a:spLocks noChangeArrowheads="1"/>
          </p:cNvSpPr>
          <p:nvPr/>
        </p:nvSpPr>
        <p:spPr bwMode="auto">
          <a:xfrm>
            <a:off x="1562100" y="115888"/>
            <a:ext cx="3309938" cy="690562"/>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l-GR" altLang="el-GR" sz="3600" b="1">
                <a:solidFill>
                  <a:schemeClr val="tx2"/>
                </a:solidFill>
              </a:rPr>
              <a:t>Θεωρία </a:t>
            </a:r>
            <a:r>
              <a:rPr lang="en-US" altLang="el-GR" sz="3600" b="1">
                <a:solidFill>
                  <a:schemeClr val="tx2"/>
                </a:solidFill>
              </a:rPr>
              <a:t>PCM</a:t>
            </a:r>
            <a:endParaRPr lang="el-GR" altLang="el-GR" sz="3600" b="1">
              <a:solidFill>
                <a:schemeClr val="tx2"/>
              </a:solidFill>
            </a:endParaRPr>
          </a:p>
        </p:txBody>
      </p:sp>
      <p:sp>
        <p:nvSpPr>
          <p:cNvPr id="30723" name="Rectangle 1"/>
          <p:cNvSpPr>
            <a:spLocks noChangeAspect="1" noChangeArrowheads="1"/>
          </p:cNvSpPr>
          <p:nvPr/>
        </p:nvSpPr>
        <p:spPr bwMode="auto">
          <a:xfrm>
            <a:off x="1524000" y="3933825"/>
            <a:ext cx="9144000" cy="889000"/>
          </a:xfrm>
          <a:prstGeom prst="rect">
            <a:avLst/>
          </a:prstGeom>
          <a:solidFill>
            <a:schemeClr val="accent1"/>
          </a:solidFill>
          <a:ln w="28575">
            <a:solidFill>
              <a:srgbClr val="000000"/>
            </a:solidFill>
            <a:miter lim="800000"/>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40000"/>
              </a:lnSpc>
              <a:spcBef>
                <a:spcPct val="0"/>
              </a:spcBef>
              <a:buFontTx/>
              <a:buNone/>
            </a:pPr>
            <a:r>
              <a:rPr lang="el-GR" altLang="el-GR" sz="1800" b="1"/>
              <a:t>	Παράδειγμα ανομοιόμορφης κβάντισης για ένα </a:t>
            </a:r>
            <a:r>
              <a:rPr lang="en-US" altLang="el-GR" sz="1800" b="1"/>
              <a:t>Gaussian </a:t>
            </a:r>
            <a:r>
              <a:rPr lang="el-GR" altLang="el-GR" sz="1800" b="1"/>
              <a:t>σήμα. Έχουμε 8 ζώνες διαφορετικού εύρους.</a:t>
            </a:r>
          </a:p>
        </p:txBody>
      </p:sp>
      <p:pic>
        <p:nvPicPr>
          <p:cNvPr id="30724" name="Picture 4"/>
          <p:cNvPicPr>
            <a:picLocks noChangeAspect="1" noChangeArrowheads="1"/>
          </p:cNvPicPr>
          <p:nvPr/>
        </p:nvPicPr>
        <p:blipFill>
          <a:blip r:embed="rId2">
            <a:lum bright="16000" contrast="-16000"/>
            <a:extLst>
              <a:ext uri="{28A0092B-C50C-407E-A947-70E740481C1C}">
                <a14:useLocalDpi xmlns:a14="http://schemas.microsoft.com/office/drawing/2010/main" val="0"/>
              </a:ext>
            </a:extLst>
          </a:blip>
          <a:srcRect/>
          <a:stretch>
            <a:fillRect/>
          </a:stretch>
        </p:blipFill>
        <p:spPr bwMode="auto">
          <a:xfrm>
            <a:off x="2279650" y="1055689"/>
            <a:ext cx="7899400" cy="2878137"/>
          </a:xfrm>
          <a:prstGeom prst="rect">
            <a:avLst/>
          </a:prstGeom>
          <a:noFill/>
          <a:ln w="38100">
            <a:solidFill>
              <a:srgbClr val="0033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873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lum bright="-36000" contrast="32000"/>
            <a:extLst>
              <a:ext uri="{28A0092B-C50C-407E-A947-70E740481C1C}">
                <a14:useLocalDpi xmlns:a14="http://schemas.microsoft.com/office/drawing/2010/main" val="0"/>
              </a:ext>
            </a:extLst>
          </a:blip>
          <a:srcRect/>
          <a:stretch>
            <a:fillRect/>
          </a:stretch>
        </p:blipFill>
        <p:spPr bwMode="auto">
          <a:xfrm>
            <a:off x="1774826" y="692151"/>
            <a:ext cx="3616325" cy="41386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747" name="Picture 3"/>
          <p:cNvPicPr>
            <a:picLocks noChangeAspect="1" noChangeArrowheads="1"/>
          </p:cNvPicPr>
          <p:nvPr/>
        </p:nvPicPr>
        <p:blipFill>
          <a:blip r:embed="rId4">
            <a:lum bright="-30000" contrast="28000"/>
            <a:extLst>
              <a:ext uri="{28A0092B-C50C-407E-A947-70E740481C1C}">
                <a14:useLocalDpi xmlns:a14="http://schemas.microsoft.com/office/drawing/2010/main" val="0"/>
              </a:ext>
            </a:extLst>
          </a:blip>
          <a:srcRect/>
          <a:stretch>
            <a:fillRect/>
          </a:stretch>
        </p:blipFill>
        <p:spPr bwMode="auto">
          <a:xfrm>
            <a:off x="6900863" y="692150"/>
            <a:ext cx="3732212" cy="32400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748" name="AutoShape 4"/>
          <p:cNvSpPr>
            <a:spLocks noChangeArrowheads="1"/>
          </p:cNvSpPr>
          <p:nvPr/>
        </p:nvSpPr>
        <p:spPr bwMode="auto">
          <a:xfrm>
            <a:off x="1562100" y="115888"/>
            <a:ext cx="3309938" cy="690562"/>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l-GR" altLang="el-GR" sz="3600" b="1">
                <a:solidFill>
                  <a:schemeClr val="tx2"/>
                </a:solidFill>
              </a:rPr>
              <a:t>Θεωρία </a:t>
            </a:r>
            <a:r>
              <a:rPr lang="en-US" altLang="el-GR" sz="3600" b="1">
                <a:solidFill>
                  <a:schemeClr val="tx2"/>
                </a:solidFill>
              </a:rPr>
              <a:t>PCM</a:t>
            </a:r>
            <a:endParaRPr lang="el-GR" altLang="el-GR" sz="3600" b="1">
              <a:solidFill>
                <a:schemeClr val="tx2"/>
              </a:solidFill>
            </a:endParaRPr>
          </a:p>
        </p:txBody>
      </p:sp>
      <p:sp>
        <p:nvSpPr>
          <p:cNvPr id="31749" name="Rectangle 1"/>
          <p:cNvSpPr>
            <a:spLocks noChangeAspect="1" noChangeArrowheads="1"/>
          </p:cNvSpPr>
          <p:nvPr/>
        </p:nvSpPr>
        <p:spPr bwMode="auto">
          <a:xfrm>
            <a:off x="1524000" y="4835525"/>
            <a:ext cx="9144000" cy="1911350"/>
          </a:xfrm>
          <a:prstGeom prst="rect">
            <a:avLst/>
          </a:prstGeom>
          <a:solidFill>
            <a:schemeClr val="accent1"/>
          </a:solidFill>
          <a:ln w="28575">
            <a:solidFill>
              <a:srgbClr val="000000"/>
            </a:solidFill>
            <a:miter lim="800000"/>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40000"/>
              </a:lnSpc>
              <a:spcBef>
                <a:spcPct val="0"/>
              </a:spcBef>
              <a:buFontTx/>
              <a:buNone/>
            </a:pPr>
            <a:r>
              <a:rPr lang="el-GR" altLang="el-GR" sz="1400" b="1"/>
              <a:t>	Έστω ένα αναλογικό σήμα </a:t>
            </a:r>
            <a:r>
              <a:rPr lang="en-US" altLang="el-GR" sz="1400" b="1"/>
              <a:t>x(t)</a:t>
            </a:r>
            <a:r>
              <a:rPr lang="el-GR" altLang="el-GR" sz="1400" b="1"/>
              <a:t> λαμβάνει τιμές στο πεδίο [-4, 4]. Το σήμα δειγματοληπτείται με περίοδο δειγματοληψίας </a:t>
            </a:r>
            <a:r>
              <a:rPr lang="en-US" altLang="el-GR" sz="1400" b="1"/>
              <a:t>T</a:t>
            </a:r>
            <a:r>
              <a:rPr lang="en-US" altLang="el-GR" sz="1400" b="1" baseline="-25000"/>
              <a:t>s</a:t>
            </a:r>
            <a:r>
              <a:rPr lang="el-GR" altLang="el-GR" sz="1400" b="1"/>
              <a:t> δευτερόλεπτα και έτσι λαμβάνουμε το </a:t>
            </a:r>
            <a:r>
              <a:rPr lang="en-US" altLang="el-GR" sz="1400" b="1"/>
              <a:t>x</a:t>
            </a:r>
            <a:r>
              <a:rPr lang="en-US" altLang="el-GR" sz="1400" b="1" baseline="-25000"/>
              <a:t>s</a:t>
            </a:r>
            <a:r>
              <a:rPr lang="en-US" altLang="el-GR" sz="1400" b="1"/>
              <a:t>(t)=x(nT</a:t>
            </a:r>
            <a:r>
              <a:rPr lang="en-US" altLang="el-GR" sz="1400" b="1" baseline="-25000"/>
              <a:t>s</a:t>
            </a:r>
            <a:r>
              <a:rPr lang="en-US" altLang="el-GR" sz="1400" b="1"/>
              <a:t>), n=1,2,…</a:t>
            </a:r>
            <a:endParaRPr lang="el-GR" altLang="el-GR" sz="1400" b="1"/>
          </a:p>
          <a:p>
            <a:pPr algn="just">
              <a:lnSpc>
                <a:spcPct val="140000"/>
              </a:lnSpc>
              <a:spcBef>
                <a:spcPct val="0"/>
              </a:spcBef>
              <a:buFontTx/>
              <a:buNone/>
            </a:pPr>
            <a:r>
              <a:rPr lang="el-GR" altLang="el-GR" sz="1400" b="1"/>
              <a:t>	Το διακριτό σήμα εισέρχεται σε ομοιόμορφο κβαντιστή 16 βαθμίδων. Το εύρος κάθε ζώνης κβάντισης είναι 0,5 </a:t>
            </a:r>
            <a:r>
              <a:rPr lang="en-US" altLang="el-GR" sz="1400" b="1"/>
              <a:t>Volts</a:t>
            </a:r>
            <a:r>
              <a:rPr lang="el-GR" altLang="el-GR" sz="1400" b="1"/>
              <a:t>.</a:t>
            </a:r>
          </a:p>
          <a:p>
            <a:pPr algn="just">
              <a:lnSpc>
                <a:spcPct val="140000"/>
              </a:lnSpc>
              <a:spcBef>
                <a:spcPct val="0"/>
              </a:spcBef>
              <a:buFontTx/>
              <a:buNone/>
            </a:pPr>
            <a:r>
              <a:rPr lang="el-GR" altLang="el-GR" sz="1400" b="1"/>
              <a:t>	Έτσι τα άκρα των ζωνών κβάντισης βρίσκονται στα -4, -3,5, -3, -2,5,……,2,5, 3, 3,5, 4 </a:t>
            </a:r>
            <a:r>
              <a:rPr lang="en-US" altLang="el-GR" sz="1400" b="1"/>
              <a:t>Volts.</a:t>
            </a:r>
          </a:p>
          <a:p>
            <a:pPr algn="just">
              <a:lnSpc>
                <a:spcPct val="140000"/>
              </a:lnSpc>
              <a:spcBef>
                <a:spcPct val="0"/>
              </a:spcBef>
              <a:buFontTx/>
              <a:buNone/>
            </a:pPr>
            <a:r>
              <a:rPr lang="en-US" altLang="el-GR" sz="1400" b="1"/>
              <a:t>	</a:t>
            </a:r>
            <a:r>
              <a:rPr lang="el-GR" altLang="el-GR" sz="1400" b="1"/>
              <a:t>Οι στάθμες κβάντισης θα είναι -3,75, -3,25, -2,75,…..,2,75, 3,25, 3,75.</a:t>
            </a:r>
          </a:p>
        </p:txBody>
      </p:sp>
      <p:sp>
        <p:nvSpPr>
          <p:cNvPr id="31750" name="Rectangle 1"/>
          <p:cNvSpPr>
            <a:spLocks noChangeAspect="1" noChangeArrowheads="1"/>
          </p:cNvSpPr>
          <p:nvPr/>
        </p:nvSpPr>
        <p:spPr bwMode="auto">
          <a:xfrm>
            <a:off x="4838701" y="167923"/>
            <a:ext cx="1692275" cy="480131"/>
          </a:xfrm>
          <a:prstGeom prst="rect">
            <a:avLst/>
          </a:prstGeom>
          <a:solidFill>
            <a:schemeClr val="accent1"/>
          </a:solidFill>
          <a:ln w="28575">
            <a:solidFill>
              <a:srgbClr val="000000"/>
            </a:solidFill>
            <a:miter lim="800000"/>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40000"/>
              </a:lnSpc>
              <a:spcBef>
                <a:spcPct val="0"/>
              </a:spcBef>
              <a:buFontTx/>
              <a:buNone/>
            </a:pPr>
            <a:r>
              <a:rPr lang="el-GR" altLang="el-GR" sz="1800" b="1"/>
              <a:t>Παράδειγμα.</a:t>
            </a:r>
          </a:p>
        </p:txBody>
      </p:sp>
      <p:graphicFrame>
        <p:nvGraphicFramePr>
          <p:cNvPr id="31751" name="Object 56"/>
          <p:cNvGraphicFramePr>
            <a:graphicFrameLocks noGrp="1" noChangeAspect="1"/>
          </p:cNvGraphicFramePr>
          <p:nvPr>
            <p:ph sz="half" idx="1"/>
          </p:nvPr>
        </p:nvGraphicFramePr>
        <p:xfrm>
          <a:off x="5551489" y="2492376"/>
          <a:ext cx="1120775" cy="874713"/>
        </p:xfrm>
        <a:graphic>
          <a:graphicData uri="http://schemas.openxmlformats.org/presentationml/2006/ole">
            <mc:AlternateContent xmlns:mc="http://schemas.openxmlformats.org/markup-compatibility/2006">
              <mc:Choice xmlns:v="urn:schemas-microsoft-com:vml" Requires="v">
                <p:oleObj spid="_x0000_s5136" name="Equation" r:id="rId5" imgW="609600" imgH="419100" progId="Equation.DSMT4">
                  <p:embed/>
                </p:oleObj>
              </mc:Choice>
              <mc:Fallback>
                <p:oleObj name="Equation" r:id="rId5" imgW="609600" imgH="419100" progId="Equation.DSMT4">
                  <p:embed/>
                  <p:pic>
                    <p:nvPicPr>
                      <p:cNvPr id="31751" name="Object 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1489" y="2492376"/>
                        <a:ext cx="1120775" cy="874713"/>
                      </a:xfrm>
                      <a:prstGeom prst="rect">
                        <a:avLst/>
                      </a:prstGeom>
                      <a:solidFill>
                        <a:schemeClr val="folHlink"/>
                      </a:solidFill>
                      <a:ln w="38100" cmpd="sng">
                        <a:solidFill>
                          <a:srgbClr val="000000"/>
                        </a:solidFill>
                        <a:miter lim="800000"/>
                        <a:headEnd/>
                        <a:tailEnd/>
                      </a:ln>
                    </p:spPr>
                  </p:pic>
                </p:oleObj>
              </mc:Fallback>
            </mc:AlternateContent>
          </a:graphicData>
        </a:graphic>
      </p:graphicFrame>
      <p:graphicFrame>
        <p:nvGraphicFramePr>
          <p:cNvPr id="31752" name="Object 8"/>
          <p:cNvGraphicFramePr>
            <a:graphicFrameLocks noGrp="1" noChangeAspect="1"/>
          </p:cNvGraphicFramePr>
          <p:nvPr>
            <p:ph sz="half" idx="2"/>
          </p:nvPr>
        </p:nvGraphicFramePr>
        <p:xfrm>
          <a:off x="5918200" y="3994151"/>
          <a:ext cx="3201988" cy="874713"/>
        </p:xfrm>
        <a:graphic>
          <a:graphicData uri="http://schemas.openxmlformats.org/presentationml/2006/ole">
            <mc:AlternateContent xmlns:mc="http://schemas.openxmlformats.org/markup-compatibility/2006">
              <mc:Choice xmlns:v="urn:schemas-microsoft-com:vml" Requires="v">
                <p:oleObj spid="_x0000_s5137" name="Equation" r:id="rId7" imgW="1637589" imgH="393529" progId="Equation.DSMT4">
                  <p:embed/>
                </p:oleObj>
              </mc:Choice>
              <mc:Fallback>
                <p:oleObj name="Equation" r:id="rId7" imgW="1637589" imgH="393529" progId="Equation.DSMT4">
                  <p:embed/>
                  <p:pic>
                    <p:nvPicPr>
                      <p:cNvPr id="31752"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8200" y="3994151"/>
                        <a:ext cx="3201988" cy="874713"/>
                      </a:xfrm>
                      <a:prstGeom prst="rect">
                        <a:avLst/>
                      </a:prstGeom>
                      <a:solidFill>
                        <a:schemeClr val="folHlink"/>
                      </a:solidFill>
                      <a:ln w="38100" cmpd="sng">
                        <a:solidFill>
                          <a:srgbClr val="000000"/>
                        </a:solidFill>
                        <a:miter lim="800000"/>
                        <a:headEnd/>
                        <a:tailEnd/>
                      </a:ln>
                    </p:spPr>
                  </p:pic>
                </p:oleObj>
              </mc:Fallback>
            </mc:AlternateContent>
          </a:graphicData>
        </a:graphic>
      </p:graphicFrame>
    </p:spTree>
    <p:extLst>
      <p:ext uri="{BB962C8B-B14F-4D97-AF65-F5344CB8AC3E}">
        <p14:creationId xmlns:p14="http://schemas.microsoft.com/office/powerpoint/2010/main" val="207521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4"/>
          <p:cNvSpPr>
            <a:spLocks noChangeArrowheads="1"/>
          </p:cNvSpPr>
          <p:nvPr/>
        </p:nvSpPr>
        <p:spPr bwMode="auto">
          <a:xfrm>
            <a:off x="2241550" y="498475"/>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l-GR" altLang="el-GR" sz="3500" b="1">
                <a:solidFill>
                  <a:schemeClr val="tx2"/>
                </a:solidFill>
              </a:rPr>
              <a:t>Θεωρία </a:t>
            </a:r>
            <a:r>
              <a:rPr lang="en-US" altLang="el-GR" sz="3500" b="1">
                <a:solidFill>
                  <a:schemeClr val="tx2"/>
                </a:solidFill>
              </a:rPr>
              <a:t>PCM</a:t>
            </a:r>
            <a:endParaRPr lang="el-GR" altLang="el-GR" sz="3500" b="1">
              <a:solidFill>
                <a:schemeClr val="tx2"/>
              </a:solidFill>
            </a:endParaRPr>
          </a:p>
        </p:txBody>
      </p:sp>
      <p:sp>
        <p:nvSpPr>
          <p:cNvPr id="16387" name="Rectangle 5"/>
          <p:cNvSpPr>
            <a:spLocks noChangeArrowheads="1"/>
          </p:cNvSpPr>
          <p:nvPr/>
        </p:nvSpPr>
        <p:spPr bwMode="auto">
          <a:xfrm>
            <a:off x="2424113" y="2482851"/>
            <a:ext cx="8064500" cy="43211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pic>
        <p:nvPicPr>
          <p:cNvPr id="1638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6" y="3578226"/>
            <a:ext cx="2447925" cy="1431925"/>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638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276" y="5305425"/>
            <a:ext cx="2447925" cy="14366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6390" name="AutoShape 13">
            <a:hlinkClick r:id="rId4" action="ppaction://hlinksldjump" highlightClick="1"/>
          </p:cNvPr>
          <p:cNvSpPr>
            <a:spLocks noChangeArrowheads="1"/>
          </p:cNvSpPr>
          <p:nvPr/>
        </p:nvSpPr>
        <p:spPr bwMode="auto">
          <a:xfrm>
            <a:off x="7104064" y="5608639"/>
            <a:ext cx="2376487" cy="720725"/>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1800"/>
              <a:t>Κωδικοποίηση</a:t>
            </a:r>
          </a:p>
        </p:txBody>
      </p:sp>
      <p:sp>
        <p:nvSpPr>
          <p:cNvPr id="16391" name="AutoShape 14">
            <a:hlinkClick r:id="rId5" action="ppaction://hlinksldjump" highlightClick="1"/>
          </p:cNvPr>
          <p:cNvSpPr>
            <a:spLocks noChangeArrowheads="1"/>
          </p:cNvSpPr>
          <p:nvPr/>
        </p:nvSpPr>
        <p:spPr bwMode="auto">
          <a:xfrm>
            <a:off x="7104064" y="3846514"/>
            <a:ext cx="2376487" cy="720725"/>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1800"/>
              <a:t>Δειγματοληψία</a:t>
            </a:r>
          </a:p>
        </p:txBody>
      </p:sp>
      <p:sp>
        <p:nvSpPr>
          <p:cNvPr id="16392" name="AutoShape 15">
            <a:hlinkClick r:id="rId6" action="ppaction://hlinksldjump" highlightClick="1"/>
          </p:cNvPr>
          <p:cNvSpPr>
            <a:spLocks noChangeArrowheads="1"/>
          </p:cNvSpPr>
          <p:nvPr/>
        </p:nvSpPr>
        <p:spPr bwMode="auto">
          <a:xfrm>
            <a:off x="7104064" y="4692651"/>
            <a:ext cx="2376487" cy="720725"/>
          </a:xfrm>
          <a:prstGeom prst="actionButtonBlank">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1800"/>
              <a:t>Κβάντιση</a:t>
            </a:r>
          </a:p>
        </p:txBody>
      </p:sp>
      <p:sp>
        <p:nvSpPr>
          <p:cNvPr id="22548" name="Text Box 20"/>
          <p:cNvSpPr txBox="1">
            <a:spLocks noChangeArrowheads="1"/>
          </p:cNvSpPr>
          <p:nvPr/>
        </p:nvSpPr>
        <p:spPr bwMode="auto">
          <a:xfrm>
            <a:off x="1343026" y="6640514"/>
            <a:ext cx="1008063" cy="244475"/>
          </a:xfrm>
          <a:prstGeom prst="rect">
            <a:avLst/>
          </a:prstGeom>
          <a:noFill/>
          <a:ln w="9525">
            <a:noFill/>
            <a:miter lim="800000"/>
            <a:headEnd/>
            <a:tailEnd/>
          </a:ln>
          <a:effectLst/>
        </p:spPr>
        <p:txBody>
          <a:bodyPr>
            <a:spAutoFit/>
          </a:bodyPr>
          <a:lstStyle/>
          <a:p>
            <a:pPr algn="ctr" eaLnBrk="1" hangingPunct="1">
              <a:spcBef>
                <a:spcPct val="50000"/>
              </a:spcBef>
              <a:defRPr/>
            </a:pPr>
            <a:r>
              <a:rPr lang="en-US" sz="1000" b="1">
                <a:effectLst>
                  <a:outerShdw blurRad="38100" dist="38100" dir="2700000" algn="tl">
                    <a:srgbClr val="C0C0C0"/>
                  </a:outerShdw>
                </a:effectLst>
                <a:latin typeface="Times New Roman" pitchFamily="18" charset="0"/>
                <a:cs typeface="Times New Roman" pitchFamily="18" charset="0"/>
              </a:rPr>
              <a:t>©</a:t>
            </a:r>
            <a:r>
              <a:rPr lang="en-US" sz="1000" b="1">
                <a:effectLst>
                  <a:outerShdw blurRad="38100" dist="38100" dir="2700000" algn="tl">
                    <a:srgbClr val="C0C0C0"/>
                  </a:outerShdw>
                </a:effectLst>
                <a:latin typeface="Times New Roman" pitchFamily="18" charset="0"/>
                <a:cs typeface="Arial" charset="0"/>
              </a:rPr>
              <a:t>StvII</a:t>
            </a:r>
            <a:endParaRPr lang="el-GR" sz="1000" b="1">
              <a:effectLst>
                <a:outerShdw blurRad="38100" dist="38100" dir="2700000" algn="tl">
                  <a:srgbClr val="C0C0C0"/>
                </a:outerShdw>
              </a:effectLst>
              <a:latin typeface="Times New Roman" pitchFamily="18" charset="0"/>
              <a:cs typeface="Arial" charset="0"/>
            </a:endParaRPr>
          </a:p>
        </p:txBody>
      </p:sp>
      <p:sp>
        <p:nvSpPr>
          <p:cNvPr id="14" name="13 - Οδοντωτό δεξιό βέλος"/>
          <p:cNvSpPr>
            <a:spLocks noChangeAspect="1"/>
          </p:cNvSpPr>
          <p:nvPr/>
        </p:nvSpPr>
        <p:spPr>
          <a:xfrm>
            <a:off x="5121276" y="1146175"/>
            <a:ext cx="581025" cy="287338"/>
          </a:xfrm>
          <a:prstGeom prst="notch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
        <p:nvSpPr>
          <p:cNvPr id="16395" name="AutoShape 14">
            <a:hlinkClick r:id="rId5" action="ppaction://hlinksldjump" highlightClick="1"/>
          </p:cNvPr>
          <p:cNvSpPr>
            <a:spLocks noChangeArrowheads="1"/>
          </p:cNvSpPr>
          <p:nvPr/>
        </p:nvSpPr>
        <p:spPr bwMode="auto">
          <a:xfrm>
            <a:off x="5700714" y="879476"/>
            <a:ext cx="4929187" cy="1077913"/>
          </a:xfrm>
          <a:prstGeom prst="actionButtonBlank">
            <a:avLst/>
          </a:prstGeom>
          <a:solidFill>
            <a:schemeClr val="folHlink"/>
          </a:solidFill>
          <a:ln w="9525">
            <a:solidFill>
              <a:schemeClr val="accent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1800"/>
              <a:t>Επιλογή συγκεκριμένων στιγμιότυπων και η</a:t>
            </a:r>
          </a:p>
          <a:p>
            <a:pPr algn="ctr" eaLnBrk="1" hangingPunct="1">
              <a:spcBef>
                <a:spcPct val="0"/>
              </a:spcBef>
              <a:buFontTx/>
              <a:buNone/>
            </a:pPr>
            <a:r>
              <a:rPr lang="el-GR" altLang="el-GR" sz="1800"/>
              <a:t>αντιστοίχηση  κάθε ενός από αυτά σε μια σειρά</a:t>
            </a:r>
          </a:p>
          <a:p>
            <a:pPr algn="ctr" eaLnBrk="1" hangingPunct="1">
              <a:spcBef>
                <a:spcPct val="0"/>
              </a:spcBef>
              <a:buFontTx/>
              <a:buNone/>
            </a:pPr>
            <a:r>
              <a:rPr lang="el-GR" altLang="el-GR" sz="1800"/>
              <a:t>από δυαδικά ψηφία τα οποία σχηματίζουν μια</a:t>
            </a:r>
          </a:p>
          <a:p>
            <a:pPr algn="ctr" eaLnBrk="1" hangingPunct="1">
              <a:spcBef>
                <a:spcPct val="0"/>
              </a:spcBef>
              <a:buFontTx/>
              <a:buNone/>
            </a:pPr>
            <a:r>
              <a:rPr lang="el-GR" altLang="el-GR" sz="1800"/>
              <a:t>κωδική λέξη συγκεκριμένου μήκους. </a:t>
            </a:r>
          </a:p>
        </p:txBody>
      </p:sp>
      <p:sp>
        <p:nvSpPr>
          <p:cNvPr id="16396" name="AutoShape 4"/>
          <p:cNvSpPr>
            <a:spLocks noChangeArrowheads="1"/>
          </p:cNvSpPr>
          <p:nvPr/>
        </p:nvSpPr>
        <p:spPr bwMode="auto">
          <a:xfrm>
            <a:off x="3432176" y="2636838"/>
            <a:ext cx="6119813" cy="793750"/>
          </a:xfrm>
          <a:prstGeom prst="roundRect">
            <a:avLst>
              <a:gd name="adj" fmla="val 21667"/>
            </a:avLst>
          </a:pr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0"/>
              </a:spcBef>
              <a:buFontTx/>
              <a:buNone/>
            </a:pPr>
            <a:r>
              <a:rPr lang="en-US" altLang="el-GR" sz="2400" b="1">
                <a:solidFill>
                  <a:schemeClr val="tx2"/>
                </a:solidFill>
              </a:rPr>
              <a:t>PCM</a:t>
            </a:r>
            <a:r>
              <a:rPr lang="el-GR" altLang="el-GR" sz="2400" b="1">
                <a:solidFill>
                  <a:schemeClr val="tx2"/>
                </a:solidFill>
              </a:rPr>
              <a:t> (</a:t>
            </a:r>
            <a:r>
              <a:rPr lang="en-US" altLang="el-GR" sz="2400" b="1">
                <a:solidFill>
                  <a:schemeClr val="tx2"/>
                </a:solidFill>
              </a:rPr>
              <a:t>Pulse Code Modulation)</a:t>
            </a:r>
          </a:p>
          <a:p>
            <a:pPr algn="ctr" eaLnBrk="1" hangingPunct="1">
              <a:lnSpc>
                <a:spcPct val="90000"/>
              </a:lnSpc>
              <a:spcBef>
                <a:spcPct val="0"/>
              </a:spcBef>
              <a:buFontTx/>
              <a:buNone/>
            </a:pPr>
            <a:r>
              <a:rPr lang="el-GR" altLang="el-GR" sz="2400" b="1">
                <a:solidFill>
                  <a:schemeClr val="tx2"/>
                </a:solidFill>
              </a:rPr>
              <a:t>Παλμοκωδική Διαμόρφωση </a:t>
            </a:r>
          </a:p>
        </p:txBody>
      </p:sp>
    </p:spTree>
    <p:extLst>
      <p:ext uri="{BB962C8B-B14F-4D97-AF65-F5344CB8AC3E}">
        <p14:creationId xmlns:p14="http://schemas.microsoft.com/office/powerpoint/2010/main" val="3461560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lum bright="16000" contrast="-16000"/>
            <a:extLst>
              <a:ext uri="{28A0092B-C50C-407E-A947-70E740481C1C}">
                <a14:useLocalDpi xmlns:a14="http://schemas.microsoft.com/office/drawing/2010/main" val="0"/>
              </a:ext>
            </a:extLst>
          </a:blip>
          <a:srcRect/>
          <a:stretch>
            <a:fillRect/>
          </a:stretch>
        </p:blipFill>
        <p:spPr bwMode="auto">
          <a:xfrm>
            <a:off x="1714500" y="115888"/>
            <a:ext cx="4559300" cy="52181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771" name="Picture 3"/>
          <p:cNvPicPr>
            <a:picLocks noChangeAspect="1" noChangeArrowheads="1"/>
          </p:cNvPicPr>
          <p:nvPr/>
        </p:nvPicPr>
        <p:blipFill>
          <a:blip r:embed="rId4">
            <a:lum bright="16000" contrast="-16000"/>
            <a:extLst>
              <a:ext uri="{28A0092B-C50C-407E-A947-70E740481C1C}">
                <a14:useLocalDpi xmlns:a14="http://schemas.microsoft.com/office/drawing/2010/main" val="0"/>
              </a:ext>
            </a:extLst>
          </a:blip>
          <a:srcRect/>
          <a:stretch>
            <a:fillRect/>
          </a:stretch>
        </p:blipFill>
        <p:spPr bwMode="auto">
          <a:xfrm>
            <a:off x="6313488" y="809625"/>
            <a:ext cx="4354512" cy="37798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32772" name="Object 56"/>
          <p:cNvGraphicFramePr>
            <a:graphicFrameLocks noGrp="1" noChangeAspect="1"/>
          </p:cNvGraphicFramePr>
          <p:nvPr>
            <p:ph sz="half" idx="1"/>
          </p:nvPr>
        </p:nvGraphicFramePr>
        <p:xfrm>
          <a:off x="7896226" y="4652963"/>
          <a:ext cx="1120775" cy="874712"/>
        </p:xfrm>
        <a:graphic>
          <a:graphicData uri="http://schemas.openxmlformats.org/presentationml/2006/ole">
            <mc:AlternateContent xmlns:mc="http://schemas.openxmlformats.org/markup-compatibility/2006">
              <mc:Choice xmlns:v="urn:schemas-microsoft-com:vml" Requires="v">
                <p:oleObj spid="_x0000_s6160" name="Equation" r:id="rId5" imgW="609600" imgH="419100" progId="Equation.DSMT4">
                  <p:embed/>
                </p:oleObj>
              </mc:Choice>
              <mc:Fallback>
                <p:oleObj name="Equation" r:id="rId5" imgW="609600" imgH="419100" progId="Equation.DSMT4">
                  <p:embed/>
                  <p:pic>
                    <p:nvPicPr>
                      <p:cNvPr id="32772" name="Object 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6226" y="4652963"/>
                        <a:ext cx="1120775" cy="874712"/>
                      </a:xfrm>
                      <a:prstGeom prst="rect">
                        <a:avLst/>
                      </a:prstGeom>
                      <a:solidFill>
                        <a:srgbClr val="D68C8A"/>
                      </a:solidFill>
                      <a:ln w="38100" cmpd="sng">
                        <a:solidFill>
                          <a:srgbClr val="000000"/>
                        </a:solidFill>
                        <a:miter lim="800000"/>
                        <a:headEnd/>
                        <a:tailEnd/>
                      </a:ln>
                    </p:spPr>
                  </p:pic>
                </p:oleObj>
              </mc:Fallback>
            </mc:AlternateContent>
          </a:graphicData>
        </a:graphic>
      </p:graphicFrame>
      <p:graphicFrame>
        <p:nvGraphicFramePr>
          <p:cNvPr id="32773" name="Object 3"/>
          <p:cNvGraphicFramePr>
            <a:graphicFrameLocks noGrp="1" noChangeAspect="1"/>
          </p:cNvGraphicFramePr>
          <p:nvPr>
            <p:ph sz="half" idx="2"/>
          </p:nvPr>
        </p:nvGraphicFramePr>
        <p:xfrm>
          <a:off x="1524000" y="5983288"/>
          <a:ext cx="3201988" cy="874712"/>
        </p:xfrm>
        <a:graphic>
          <a:graphicData uri="http://schemas.openxmlformats.org/presentationml/2006/ole">
            <mc:AlternateContent xmlns:mc="http://schemas.openxmlformats.org/markup-compatibility/2006">
              <mc:Choice xmlns:v="urn:schemas-microsoft-com:vml" Requires="v">
                <p:oleObj spid="_x0000_s6161" name="Equation" r:id="rId7" imgW="1637589" imgH="393529" progId="Equation.DSMT4">
                  <p:embed/>
                </p:oleObj>
              </mc:Choice>
              <mc:Fallback>
                <p:oleObj name="Equation" r:id="rId7" imgW="1637589" imgH="393529" progId="Equation.DSMT4">
                  <p:embed/>
                  <p:pic>
                    <p:nvPicPr>
                      <p:cNvPr id="32773"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5983288"/>
                        <a:ext cx="3201988" cy="874712"/>
                      </a:xfrm>
                      <a:prstGeom prst="rect">
                        <a:avLst/>
                      </a:prstGeom>
                      <a:solidFill>
                        <a:srgbClr val="D68C8A"/>
                      </a:solidFill>
                      <a:ln w="38100" cmpd="sng">
                        <a:solidFill>
                          <a:srgbClr val="000000"/>
                        </a:solidFill>
                        <a:miter lim="800000"/>
                        <a:headEnd/>
                        <a:tailEnd/>
                      </a:ln>
                    </p:spPr>
                  </p:pic>
                </p:oleObj>
              </mc:Fallback>
            </mc:AlternateContent>
          </a:graphicData>
        </a:graphic>
      </p:graphicFrame>
      <p:grpSp>
        <p:nvGrpSpPr>
          <p:cNvPr id="32774" name="Group 35"/>
          <p:cNvGrpSpPr>
            <a:grpSpLocks/>
          </p:cNvGrpSpPr>
          <p:nvPr/>
        </p:nvGrpSpPr>
        <p:grpSpPr bwMode="auto">
          <a:xfrm>
            <a:off x="1919288" y="290514"/>
            <a:ext cx="4316412" cy="4567237"/>
            <a:chOff x="251" y="236"/>
            <a:chExt cx="2719" cy="2877"/>
          </a:xfrm>
        </p:grpSpPr>
        <p:grpSp>
          <p:nvGrpSpPr>
            <p:cNvPr id="32779" name="Group 7"/>
            <p:cNvGrpSpPr>
              <a:grpSpLocks/>
            </p:cNvGrpSpPr>
            <p:nvPr/>
          </p:nvGrpSpPr>
          <p:grpSpPr bwMode="auto">
            <a:xfrm>
              <a:off x="299" y="2931"/>
              <a:ext cx="2666" cy="182"/>
              <a:chOff x="288" y="2924"/>
              <a:chExt cx="2666" cy="182"/>
            </a:xfrm>
          </p:grpSpPr>
          <p:sp>
            <p:nvSpPr>
              <p:cNvPr id="32802" name="Line 8"/>
              <p:cNvSpPr>
                <a:spLocks noChangeShapeType="1"/>
              </p:cNvSpPr>
              <p:nvPr/>
            </p:nvSpPr>
            <p:spPr bwMode="auto">
              <a:xfrm>
                <a:off x="302" y="3106"/>
                <a:ext cx="2652"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32803" name="Line 9"/>
              <p:cNvSpPr>
                <a:spLocks noChangeShapeType="1"/>
              </p:cNvSpPr>
              <p:nvPr/>
            </p:nvSpPr>
            <p:spPr bwMode="auto">
              <a:xfrm>
                <a:off x="288" y="2924"/>
                <a:ext cx="2652"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32780" name="Group 10"/>
            <p:cNvGrpSpPr>
              <a:grpSpLocks/>
            </p:cNvGrpSpPr>
            <p:nvPr/>
          </p:nvGrpSpPr>
          <p:grpSpPr bwMode="auto">
            <a:xfrm>
              <a:off x="295" y="2584"/>
              <a:ext cx="2666" cy="182"/>
              <a:chOff x="288" y="2924"/>
              <a:chExt cx="2666" cy="182"/>
            </a:xfrm>
          </p:grpSpPr>
          <p:sp>
            <p:nvSpPr>
              <p:cNvPr id="32800" name="Line 11"/>
              <p:cNvSpPr>
                <a:spLocks noChangeShapeType="1"/>
              </p:cNvSpPr>
              <p:nvPr/>
            </p:nvSpPr>
            <p:spPr bwMode="auto">
              <a:xfrm>
                <a:off x="302" y="3106"/>
                <a:ext cx="2652"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32801" name="Line 12"/>
              <p:cNvSpPr>
                <a:spLocks noChangeShapeType="1"/>
              </p:cNvSpPr>
              <p:nvPr/>
            </p:nvSpPr>
            <p:spPr bwMode="auto">
              <a:xfrm>
                <a:off x="288" y="2924"/>
                <a:ext cx="2652"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32781" name="Group 13"/>
            <p:cNvGrpSpPr>
              <a:grpSpLocks/>
            </p:cNvGrpSpPr>
            <p:nvPr/>
          </p:nvGrpSpPr>
          <p:grpSpPr bwMode="auto">
            <a:xfrm>
              <a:off x="295" y="2237"/>
              <a:ext cx="2666" cy="182"/>
              <a:chOff x="288" y="2924"/>
              <a:chExt cx="2666" cy="182"/>
            </a:xfrm>
          </p:grpSpPr>
          <p:sp>
            <p:nvSpPr>
              <p:cNvPr id="32798" name="Line 14"/>
              <p:cNvSpPr>
                <a:spLocks noChangeShapeType="1"/>
              </p:cNvSpPr>
              <p:nvPr/>
            </p:nvSpPr>
            <p:spPr bwMode="auto">
              <a:xfrm>
                <a:off x="302" y="3106"/>
                <a:ext cx="2652"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32799" name="Line 15"/>
              <p:cNvSpPr>
                <a:spLocks noChangeShapeType="1"/>
              </p:cNvSpPr>
              <p:nvPr/>
            </p:nvSpPr>
            <p:spPr bwMode="auto">
              <a:xfrm>
                <a:off x="288" y="2924"/>
                <a:ext cx="2652"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32782" name="Group 16"/>
            <p:cNvGrpSpPr>
              <a:grpSpLocks/>
            </p:cNvGrpSpPr>
            <p:nvPr/>
          </p:nvGrpSpPr>
          <p:grpSpPr bwMode="auto">
            <a:xfrm>
              <a:off x="295" y="1895"/>
              <a:ext cx="2666" cy="182"/>
              <a:chOff x="288" y="2924"/>
              <a:chExt cx="2666" cy="182"/>
            </a:xfrm>
          </p:grpSpPr>
          <p:sp>
            <p:nvSpPr>
              <p:cNvPr id="32796" name="Line 17"/>
              <p:cNvSpPr>
                <a:spLocks noChangeShapeType="1"/>
              </p:cNvSpPr>
              <p:nvPr/>
            </p:nvSpPr>
            <p:spPr bwMode="auto">
              <a:xfrm>
                <a:off x="302" y="3106"/>
                <a:ext cx="2652"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32797" name="Line 18"/>
              <p:cNvSpPr>
                <a:spLocks noChangeShapeType="1"/>
              </p:cNvSpPr>
              <p:nvPr/>
            </p:nvSpPr>
            <p:spPr bwMode="auto">
              <a:xfrm>
                <a:off x="288" y="2924"/>
                <a:ext cx="2652"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32783" name="Group 19"/>
            <p:cNvGrpSpPr>
              <a:grpSpLocks/>
            </p:cNvGrpSpPr>
            <p:nvPr/>
          </p:nvGrpSpPr>
          <p:grpSpPr bwMode="auto">
            <a:xfrm>
              <a:off x="295" y="1541"/>
              <a:ext cx="2666" cy="182"/>
              <a:chOff x="288" y="2924"/>
              <a:chExt cx="2666" cy="182"/>
            </a:xfrm>
          </p:grpSpPr>
          <p:sp>
            <p:nvSpPr>
              <p:cNvPr id="32794" name="Line 20"/>
              <p:cNvSpPr>
                <a:spLocks noChangeShapeType="1"/>
              </p:cNvSpPr>
              <p:nvPr/>
            </p:nvSpPr>
            <p:spPr bwMode="auto">
              <a:xfrm>
                <a:off x="302" y="3106"/>
                <a:ext cx="2652"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32795" name="Line 21"/>
              <p:cNvSpPr>
                <a:spLocks noChangeShapeType="1"/>
              </p:cNvSpPr>
              <p:nvPr/>
            </p:nvSpPr>
            <p:spPr bwMode="auto">
              <a:xfrm>
                <a:off x="288" y="2924"/>
                <a:ext cx="2652"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32784" name="Group 22"/>
            <p:cNvGrpSpPr>
              <a:grpSpLocks/>
            </p:cNvGrpSpPr>
            <p:nvPr/>
          </p:nvGrpSpPr>
          <p:grpSpPr bwMode="auto">
            <a:xfrm>
              <a:off x="251" y="236"/>
              <a:ext cx="2666" cy="182"/>
              <a:chOff x="288" y="2924"/>
              <a:chExt cx="2666" cy="182"/>
            </a:xfrm>
          </p:grpSpPr>
          <p:sp>
            <p:nvSpPr>
              <p:cNvPr id="32792" name="Line 23"/>
              <p:cNvSpPr>
                <a:spLocks noChangeShapeType="1"/>
              </p:cNvSpPr>
              <p:nvPr/>
            </p:nvSpPr>
            <p:spPr bwMode="auto">
              <a:xfrm>
                <a:off x="302" y="3106"/>
                <a:ext cx="2652"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32793" name="Line 24"/>
              <p:cNvSpPr>
                <a:spLocks noChangeShapeType="1"/>
              </p:cNvSpPr>
              <p:nvPr/>
            </p:nvSpPr>
            <p:spPr bwMode="auto">
              <a:xfrm>
                <a:off x="288" y="2924"/>
                <a:ext cx="2652"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32785" name="Group 25"/>
            <p:cNvGrpSpPr>
              <a:grpSpLocks/>
            </p:cNvGrpSpPr>
            <p:nvPr/>
          </p:nvGrpSpPr>
          <p:grpSpPr bwMode="auto">
            <a:xfrm>
              <a:off x="280" y="625"/>
              <a:ext cx="2666" cy="182"/>
              <a:chOff x="288" y="2924"/>
              <a:chExt cx="2666" cy="182"/>
            </a:xfrm>
          </p:grpSpPr>
          <p:sp>
            <p:nvSpPr>
              <p:cNvPr id="32790" name="Line 26"/>
              <p:cNvSpPr>
                <a:spLocks noChangeShapeType="1"/>
              </p:cNvSpPr>
              <p:nvPr/>
            </p:nvSpPr>
            <p:spPr bwMode="auto">
              <a:xfrm>
                <a:off x="302" y="3106"/>
                <a:ext cx="2652"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32791" name="Line 27"/>
              <p:cNvSpPr>
                <a:spLocks noChangeShapeType="1"/>
              </p:cNvSpPr>
              <p:nvPr/>
            </p:nvSpPr>
            <p:spPr bwMode="auto">
              <a:xfrm>
                <a:off x="288" y="2924"/>
                <a:ext cx="2652"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32786" name="Line 28"/>
            <p:cNvSpPr>
              <a:spLocks noChangeShapeType="1"/>
            </p:cNvSpPr>
            <p:nvPr/>
          </p:nvSpPr>
          <p:spPr bwMode="auto">
            <a:xfrm>
              <a:off x="318" y="1007"/>
              <a:ext cx="2652"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grpSp>
          <p:nvGrpSpPr>
            <p:cNvPr id="32787" name="Group 29"/>
            <p:cNvGrpSpPr>
              <a:grpSpLocks/>
            </p:cNvGrpSpPr>
            <p:nvPr/>
          </p:nvGrpSpPr>
          <p:grpSpPr bwMode="auto">
            <a:xfrm>
              <a:off x="295" y="1189"/>
              <a:ext cx="2666" cy="182"/>
              <a:chOff x="288" y="2924"/>
              <a:chExt cx="2666" cy="182"/>
            </a:xfrm>
          </p:grpSpPr>
          <p:sp>
            <p:nvSpPr>
              <p:cNvPr id="32788" name="Line 30"/>
              <p:cNvSpPr>
                <a:spLocks noChangeShapeType="1"/>
              </p:cNvSpPr>
              <p:nvPr/>
            </p:nvSpPr>
            <p:spPr bwMode="auto">
              <a:xfrm>
                <a:off x="302" y="3106"/>
                <a:ext cx="2652"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32789" name="Line 31"/>
              <p:cNvSpPr>
                <a:spLocks noChangeShapeType="1"/>
              </p:cNvSpPr>
              <p:nvPr/>
            </p:nvSpPr>
            <p:spPr bwMode="auto">
              <a:xfrm>
                <a:off x="288" y="2924"/>
                <a:ext cx="2652"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grpSp>
      </p:grpSp>
      <p:sp>
        <p:nvSpPr>
          <p:cNvPr id="32775" name="AutoShape 32"/>
          <p:cNvSpPr>
            <a:spLocks noChangeArrowheads="1"/>
          </p:cNvSpPr>
          <p:nvPr/>
        </p:nvSpPr>
        <p:spPr bwMode="auto">
          <a:xfrm>
            <a:off x="6311901" y="4625976"/>
            <a:ext cx="1584325" cy="485775"/>
          </a:xfrm>
          <a:prstGeom prst="leftArrow">
            <a:avLst>
              <a:gd name="adj1" fmla="val 50000"/>
              <a:gd name="adj2" fmla="val 81536"/>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32776" name="Line 33"/>
          <p:cNvSpPr>
            <a:spLocks noChangeShapeType="1"/>
          </p:cNvSpPr>
          <p:nvPr/>
        </p:nvSpPr>
        <p:spPr bwMode="auto">
          <a:xfrm flipH="1" flipV="1">
            <a:off x="1954213" y="4868864"/>
            <a:ext cx="215900" cy="9366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2777" name="AutoShape 4"/>
          <p:cNvSpPr>
            <a:spLocks noChangeArrowheads="1"/>
          </p:cNvSpPr>
          <p:nvPr/>
        </p:nvSpPr>
        <p:spPr bwMode="auto">
          <a:xfrm>
            <a:off x="7250114" y="82551"/>
            <a:ext cx="3309937" cy="690563"/>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l-GR" altLang="el-GR" sz="3600" b="1">
                <a:solidFill>
                  <a:schemeClr val="tx2"/>
                </a:solidFill>
              </a:rPr>
              <a:t>Θεωρία </a:t>
            </a:r>
            <a:r>
              <a:rPr lang="en-US" altLang="el-GR" sz="3600" b="1">
                <a:solidFill>
                  <a:schemeClr val="tx2"/>
                </a:solidFill>
              </a:rPr>
              <a:t>PCM</a:t>
            </a:r>
            <a:endParaRPr lang="el-GR" altLang="el-GR" sz="3600" b="1">
              <a:solidFill>
                <a:schemeClr val="tx2"/>
              </a:solidFill>
            </a:endParaRPr>
          </a:p>
        </p:txBody>
      </p:sp>
    </p:spTree>
    <p:extLst>
      <p:ext uri="{BB962C8B-B14F-4D97-AF65-F5344CB8AC3E}">
        <p14:creationId xmlns:p14="http://schemas.microsoft.com/office/powerpoint/2010/main" val="3078556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4"/>
          <p:cNvSpPr>
            <a:spLocks noChangeArrowheads="1"/>
          </p:cNvSpPr>
          <p:nvPr/>
        </p:nvSpPr>
        <p:spPr bwMode="auto">
          <a:xfrm>
            <a:off x="1562100" y="115888"/>
            <a:ext cx="3309938" cy="690562"/>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l-GR" altLang="el-GR" sz="3600" b="1">
                <a:solidFill>
                  <a:schemeClr val="tx2"/>
                </a:solidFill>
              </a:rPr>
              <a:t>Θεωρία </a:t>
            </a:r>
            <a:r>
              <a:rPr lang="en-US" altLang="el-GR" sz="3600" b="1">
                <a:solidFill>
                  <a:schemeClr val="tx2"/>
                </a:solidFill>
              </a:rPr>
              <a:t>PCM</a:t>
            </a:r>
            <a:endParaRPr lang="el-GR" altLang="el-GR" sz="3600" b="1">
              <a:solidFill>
                <a:schemeClr val="tx2"/>
              </a:solidFill>
            </a:endParaRPr>
          </a:p>
        </p:txBody>
      </p:sp>
      <p:sp>
        <p:nvSpPr>
          <p:cNvPr id="33795" name="Rectangle 1"/>
          <p:cNvSpPr>
            <a:spLocks noChangeAspect="1" noChangeArrowheads="1"/>
          </p:cNvSpPr>
          <p:nvPr/>
        </p:nvSpPr>
        <p:spPr bwMode="auto">
          <a:xfrm>
            <a:off x="1524000" y="5518150"/>
            <a:ext cx="9144000" cy="1314450"/>
          </a:xfrm>
          <a:prstGeom prst="rect">
            <a:avLst/>
          </a:prstGeom>
          <a:solidFill>
            <a:schemeClr val="accent1"/>
          </a:solidFill>
          <a:ln w="28575">
            <a:solidFill>
              <a:srgbClr val="000000"/>
            </a:solidFill>
            <a:miter lim="800000"/>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40000"/>
              </a:lnSpc>
              <a:spcBef>
                <a:spcPct val="0"/>
              </a:spcBef>
              <a:buFontTx/>
              <a:buNone/>
            </a:pPr>
            <a:r>
              <a:rPr lang="el-GR" altLang="el-GR" sz="1400" b="1"/>
              <a:t>	Κάθε στάθμη αντιστοιχεί αυθαίρετα σε έναν από αριθμούς στάθμης 0, 1,2,….,15.</a:t>
            </a:r>
          </a:p>
          <a:p>
            <a:pPr algn="just">
              <a:lnSpc>
                <a:spcPct val="140000"/>
              </a:lnSpc>
              <a:spcBef>
                <a:spcPct val="0"/>
              </a:spcBef>
              <a:buFontTx/>
              <a:buNone/>
            </a:pPr>
            <a:r>
              <a:rPr lang="el-GR" altLang="el-GR" sz="1400" b="1"/>
              <a:t>	Τελικά, αυτό που μεταδίδεται δεν είναι η στάθμη κβαντισμού, αλλά ο αντίστοιχος κωδικός αριθμός στάθμης.</a:t>
            </a:r>
            <a:endParaRPr lang="en-US" altLang="el-GR" sz="1400" b="1"/>
          </a:p>
          <a:p>
            <a:pPr algn="just">
              <a:lnSpc>
                <a:spcPct val="140000"/>
              </a:lnSpc>
              <a:spcBef>
                <a:spcPct val="0"/>
              </a:spcBef>
              <a:buFontTx/>
              <a:buNone/>
            </a:pPr>
            <a:r>
              <a:rPr lang="en-US" altLang="el-GR" sz="1400" b="1"/>
              <a:t>	</a:t>
            </a:r>
            <a:r>
              <a:rPr lang="el-GR" altLang="el-GR" sz="1400" b="1"/>
              <a:t>Στο συγκεκριμένο παράδειγμα ο ρυθμός μετάδοσης του σήματος θα είναι ίσος 1/Τ</a:t>
            </a:r>
            <a:r>
              <a:rPr lang="en-US" altLang="el-GR" sz="1400" b="1" baseline="-25000"/>
              <a:t>s</a:t>
            </a:r>
            <a:r>
              <a:rPr lang="en-US" altLang="el-GR" sz="1400" b="1"/>
              <a:t> bits/s.</a:t>
            </a:r>
            <a:endParaRPr lang="el-GR" altLang="el-GR" sz="1400" b="1"/>
          </a:p>
        </p:txBody>
      </p:sp>
      <p:sp>
        <p:nvSpPr>
          <p:cNvPr id="33796" name="Rectangle 1"/>
          <p:cNvSpPr>
            <a:spLocks noChangeAspect="1" noChangeArrowheads="1"/>
          </p:cNvSpPr>
          <p:nvPr/>
        </p:nvSpPr>
        <p:spPr bwMode="auto">
          <a:xfrm>
            <a:off x="4838701" y="167923"/>
            <a:ext cx="1692275" cy="480131"/>
          </a:xfrm>
          <a:prstGeom prst="rect">
            <a:avLst/>
          </a:prstGeom>
          <a:solidFill>
            <a:schemeClr val="accent1"/>
          </a:solidFill>
          <a:ln w="28575">
            <a:solidFill>
              <a:srgbClr val="000000"/>
            </a:solidFill>
            <a:miter lim="800000"/>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40000"/>
              </a:lnSpc>
              <a:spcBef>
                <a:spcPct val="0"/>
              </a:spcBef>
              <a:buFontTx/>
              <a:buNone/>
            </a:pPr>
            <a:r>
              <a:rPr lang="el-GR" altLang="el-GR" sz="1800" b="1"/>
              <a:t>Παράδειγμα.</a:t>
            </a:r>
          </a:p>
        </p:txBody>
      </p:sp>
      <p:sp>
        <p:nvSpPr>
          <p:cNvPr id="33797" name="Rectangle 1"/>
          <p:cNvSpPr>
            <a:spLocks noChangeAspect="1" noChangeArrowheads="1"/>
          </p:cNvSpPr>
          <p:nvPr/>
        </p:nvSpPr>
        <p:spPr bwMode="auto">
          <a:xfrm>
            <a:off x="5437188" y="4170364"/>
            <a:ext cx="5003800" cy="1125537"/>
          </a:xfrm>
          <a:prstGeom prst="rect">
            <a:avLst/>
          </a:prstGeom>
          <a:solidFill>
            <a:schemeClr val="folHlink"/>
          </a:solidFill>
          <a:ln w="28575">
            <a:solidFill>
              <a:srgbClr val="000000"/>
            </a:solidFill>
            <a:miter lim="800000"/>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40000"/>
              </a:lnSpc>
              <a:spcBef>
                <a:spcPct val="0"/>
              </a:spcBef>
              <a:buFontTx/>
              <a:buNone/>
            </a:pPr>
            <a:r>
              <a:rPr lang="el-GR" altLang="el-GR" sz="1200" b="1"/>
              <a:t>	Εάν </a:t>
            </a:r>
            <a:r>
              <a:rPr lang="en-US" altLang="el-GR" sz="1200" b="1"/>
              <a:t>Q</a:t>
            </a:r>
            <a:r>
              <a:rPr lang="el-GR" altLang="el-GR" sz="1200" b="1"/>
              <a:t> είναι το πλήθος των σταθμών κβάντισης, τότε το κάθε δείγμα θα αντιστοιχίζεται με </a:t>
            </a:r>
            <a:r>
              <a:rPr lang="en-US" altLang="el-GR" sz="1200" b="1"/>
              <a:t>log</a:t>
            </a:r>
            <a:r>
              <a:rPr lang="en-US" altLang="el-GR" sz="1200" b="1" baseline="-25000"/>
              <a:t>2</a:t>
            </a:r>
            <a:r>
              <a:rPr lang="en-US" altLang="el-GR" sz="1200" b="1"/>
              <a:t>Q</a:t>
            </a:r>
            <a:r>
              <a:rPr lang="el-GR" altLang="el-GR" sz="1200" b="1"/>
              <a:t> ψηφία.</a:t>
            </a:r>
          </a:p>
          <a:p>
            <a:pPr algn="just">
              <a:lnSpc>
                <a:spcPct val="140000"/>
              </a:lnSpc>
              <a:spcBef>
                <a:spcPct val="0"/>
              </a:spcBef>
              <a:buFontTx/>
              <a:buNone/>
            </a:pPr>
            <a:r>
              <a:rPr lang="el-GR" altLang="el-GR" sz="1200" b="1"/>
              <a:t>	Οπότε, εάν </a:t>
            </a:r>
            <a:r>
              <a:rPr lang="en-US" altLang="el-GR" sz="1200" b="1"/>
              <a:t>f</a:t>
            </a:r>
            <a:r>
              <a:rPr lang="en-US" altLang="el-GR" sz="1200" b="1" baseline="-25000"/>
              <a:t>s</a:t>
            </a:r>
            <a:r>
              <a:rPr lang="el-GR" altLang="el-GR" sz="1200" b="1"/>
              <a:t> είναι η συχνότητα δειγματοληψίας, τότε ο ρυθμός μετάδοσης της πληροφορίας θα είναι </a:t>
            </a:r>
            <a:r>
              <a:rPr lang="en-US" altLang="el-GR" sz="1200" b="1"/>
              <a:t>f</a:t>
            </a:r>
            <a:r>
              <a:rPr lang="en-US" altLang="el-GR" sz="1200" b="1" baseline="-25000"/>
              <a:t>s</a:t>
            </a:r>
            <a:r>
              <a:rPr lang="en-US" altLang="el-GR" sz="1200" b="1"/>
              <a:t>· log</a:t>
            </a:r>
            <a:r>
              <a:rPr lang="en-US" altLang="el-GR" sz="1200" b="1" baseline="-25000"/>
              <a:t>2</a:t>
            </a:r>
            <a:r>
              <a:rPr lang="en-US" altLang="el-GR" sz="1200" b="1"/>
              <a:t>Q</a:t>
            </a:r>
            <a:r>
              <a:rPr lang="el-GR" altLang="el-GR" sz="1200" b="1"/>
              <a:t> </a:t>
            </a:r>
            <a:r>
              <a:rPr lang="en-US" altLang="el-GR" sz="1200" b="1"/>
              <a:t>bits/s.</a:t>
            </a:r>
            <a:endParaRPr lang="el-GR" altLang="el-GR" sz="1200" b="1"/>
          </a:p>
        </p:txBody>
      </p:sp>
      <p:pic>
        <p:nvPicPr>
          <p:cNvPr id="33798" name="Picture 6"/>
          <p:cNvPicPr>
            <a:picLocks noChangeAspect="1" noChangeArrowheads="1"/>
          </p:cNvPicPr>
          <p:nvPr/>
        </p:nvPicPr>
        <p:blipFill>
          <a:blip r:embed="rId2">
            <a:lum bright="-18000" contrast="28000"/>
            <a:extLst>
              <a:ext uri="{28A0092B-C50C-407E-A947-70E740481C1C}">
                <a14:useLocalDpi xmlns:a14="http://schemas.microsoft.com/office/drawing/2010/main" val="0"/>
              </a:ext>
            </a:extLst>
          </a:blip>
          <a:srcRect/>
          <a:stretch>
            <a:fillRect/>
          </a:stretch>
        </p:blipFill>
        <p:spPr bwMode="auto">
          <a:xfrm>
            <a:off x="1774826" y="692151"/>
            <a:ext cx="3616325" cy="4138613"/>
          </a:xfrm>
          <a:prstGeom prst="rect">
            <a:avLst/>
          </a:prstGeom>
          <a:noFill/>
          <a:ln w="38100">
            <a:solidFill>
              <a:srgbClr val="003366"/>
            </a:solidFill>
            <a:miter lim="800000"/>
            <a:headEnd/>
            <a:tailEnd/>
          </a:ln>
          <a:extLst>
            <a:ext uri="{909E8E84-426E-40DD-AFC4-6F175D3DCCD1}">
              <a14:hiddenFill xmlns:a14="http://schemas.microsoft.com/office/drawing/2010/main">
                <a:solidFill>
                  <a:srgbClr val="FFFFFF"/>
                </a:solidFill>
              </a14:hiddenFill>
            </a:ext>
          </a:extLst>
        </p:spPr>
      </p:pic>
      <p:pic>
        <p:nvPicPr>
          <p:cNvPr id="33799" name="Picture 7"/>
          <p:cNvPicPr>
            <a:picLocks noChangeAspect="1" noChangeArrowheads="1"/>
          </p:cNvPicPr>
          <p:nvPr/>
        </p:nvPicPr>
        <p:blipFill>
          <a:blip r:embed="rId3">
            <a:lum bright="-54000" contrast="70000"/>
            <a:extLst>
              <a:ext uri="{28A0092B-C50C-407E-A947-70E740481C1C}">
                <a14:useLocalDpi xmlns:a14="http://schemas.microsoft.com/office/drawing/2010/main" val="0"/>
              </a:ext>
            </a:extLst>
          </a:blip>
          <a:srcRect/>
          <a:stretch>
            <a:fillRect/>
          </a:stretch>
        </p:blipFill>
        <p:spPr bwMode="auto">
          <a:xfrm>
            <a:off x="5459413" y="693739"/>
            <a:ext cx="3732212" cy="3240087"/>
          </a:xfrm>
          <a:prstGeom prst="rect">
            <a:avLst/>
          </a:prstGeom>
          <a:noFill/>
          <a:ln w="38100">
            <a:solidFill>
              <a:srgbClr val="0033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257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4"/>
          <p:cNvSpPr>
            <a:spLocks noChangeArrowheads="1"/>
          </p:cNvSpPr>
          <p:nvPr/>
        </p:nvSpPr>
        <p:spPr bwMode="auto">
          <a:xfrm>
            <a:off x="2286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l-GR" altLang="el-GR" sz="3600" b="1">
                <a:solidFill>
                  <a:schemeClr val="tx2"/>
                </a:solidFill>
              </a:rPr>
              <a:t>Θεωρία </a:t>
            </a:r>
            <a:r>
              <a:rPr lang="en-US" altLang="el-GR" sz="3600" b="1">
                <a:solidFill>
                  <a:schemeClr val="tx2"/>
                </a:solidFill>
              </a:rPr>
              <a:t>PCM</a:t>
            </a:r>
            <a:endParaRPr lang="el-GR" altLang="el-GR" sz="3600" b="1">
              <a:solidFill>
                <a:schemeClr val="tx2"/>
              </a:solidFill>
            </a:endParaRPr>
          </a:p>
        </p:txBody>
      </p:sp>
      <p:sp>
        <p:nvSpPr>
          <p:cNvPr id="34819" name="Rectangle 5"/>
          <p:cNvSpPr>
            <a:spLocks noChangeArrowheads="1"/>
          </p:cNvSpPr>
          <p:nvPr/>
        </p:nvSpPr>
        <p:spPr bwMode="auto">
          <a:xfrm>
            <a:off x="4219575" y="1916113"/>
            <a:ext cx="402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400" b="1" i="1" u="sng"/>
              <a:t>Κβάντιση + δειγματοληψία</a:t>
            </a:r>
          </a:p>
        </p:txBody>
      </p:sp>
      <p:sp>
        <p:nvSpPr>
          <p:cNvPr id="27716" name="Text Box 68"/>
          <p:cNvSpPr txBox="1">
            <a:spLocks noChangeArrowheads="1"/>
          </p:cNvSpPr>
          <p:nvPr/>
        </p:nvSpPr>
        <p:spPr bwMode="auto">
          <a:xfrm>
            <a:off x="1343026" y="6640514"/>
            <a:ext cx="1008063" cy="244475"/>
          </a:xfrm>
          <a:prstGeom prst="rect">
            <a:avLst/>
          </a:prstGeom>
          <a:noFill/>
          <a:ln w="9525">
            <a:noFill/>
            <a:miter lim="800000"/>
            <a:headEnd/>
            <a:tailEnd/>
          </a:ln>
          <a:effectLst/>
        </p:spPr>
        <p:txBody>
          <a:bodyPr>
            <a:spAutoFit/>
          </a:bodyPr>
          <a:lstStyle/>
          <a:p>
            <a:pPr algn="ctr" eaLnBrk="1" hangingPunct="1">
              <a:spcBef>
                <a:spcPct val="50000"/>
              </a:spcBef>
              <a:defRPr/>
            </a:pPr>
            <a:r>
              <a:rPr lang="en-US" sz="1000" b="1">
                <a:effectLst>
                  <a:outerShdw blurRad="38100" dist="38100" dir="2700000" algn="tl">
                    <a:srgbClr val="C0C0C0"/>
                  </a:outerShdw>
                </a:effectLst>
                <a:latin typeface="Times New Roman" pitchFamily="18" charset="0"/>
                <a:cs typeface="Times New Roman" pitchFamily="18" charset="0"/>
              </a:rPr>
              <a:t>©</a:t>
            </a:r>
            <a:r>
              <a:rPr lang="en-US" sz="1000" b="1">
                <a:effectLst>
                  <a:outerShdw blurRad="38100" dist="38100" dir="2700000" algn="tl">
                    <a:srgbClr val="C0C0C0"/>
                  </a:outerShdw>
                </a:effectLst>
                <a:latin typeface="Times New Roman" pitchFamily="18" charset="0"/>
                <a:cs typeface="Arial" charset="0"/>
              </a:rPr>
              <a:t>StvII</a:t>
            </a:r>
            <a:endParaRPr lang="el-GR" sz="1000" b="1">
              <a:effectLst>
                <a:outerShdw blurRad="38100" dist="38100" dir="2700000" algn="tl">
                  <a:srgbClr val="C0C0C0"/>
                </a:outerShdw>
              </a:effectLst>
              <a:latin typeface="Times New Roman" pitchFamily="18" charset="0"/>
              <a:cs typeface="Arial" charset="0"/>
            </a:endParaRPr>
          </a:p>
        </p:txBody>
      </p:sp>
      <p:sp>
        <p:nvSpPr>
          <p:cNvPr id="34821" name="Rectangle 1"/>
          <p:cNvSpPr>
            <a:spLocks noChangeArrowheads="1"/>
          </p:cNvSpPr>
          <p:nvPr/>
        </p:nvSpPr>
        <p:spPr bwMode="auto">
          <a:xfrm>
            <a:off x="1524000" y="2781301"/>
            <a:ext cx="9144000" cy="3432175"/>
          </a:xfrm>
          <a:prstGeom prst="rect">
            <a:avLst/>
          </a:prstGeom>
          <a:solidFill>
            <a:schemeClr val="folHlink"/>
          </a:solidFill>
          <a:ln w="38100">
            <a:solidFill>
              <a:schemeClr val="tx1"/>
            </a:solidFill>
            <a:miter lim="800000"/>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pPr>
            <a:r>
              <a:rPr lang="el-GR" altLang="el-GR" sz="1800" b="1"/>
              <a:t>Απέχουν μεταξύ τους συγκεκριμένο χρονικό διάστημα.</a:t>
            </a:r>
            <a:endParaRPr lang="en-US" altLang="el-GR" sz="1800" b="1"/>
          </a:p>
          <a:p>
            <a:pPr algn="just">
              <a:lnSpc>
                <a:spcPct val="150000"/>
              </a:lnSpc>
              <a:spcBef>
                <a:spcPct val="0"/>
              </a:spcBef>
            </a:pPr>
            <a:endParaRPr lang="el-GR" altLang="el-GR" sz="1800" b="1"/>
          </a:p>
          <a:p>
            <a:pPr algn="just">
              <a:lnSpc>
                <a:spcPct val="150000"/>
              </a:lnSpc>
              <a:spcBef>
                <a:spcPct val="0"/>
              </a:spcBef>
            </a:pPr>
            <a:r>
              <a:rPr lang="el-GR" altLang="el-GR" sz="1800" b="1"/>
              <a:t>Το πλάτος τους έχει την τιμή του αναλογικού σήματος από το οποίο προ ήλθαν, μετατοπισμένη ώστε να ταυτίζεται με την πλησιέστερη επιτρεπόμενη τιμή πλάτους.</a:t>
            </a:r>
            <a:endParaRPr lang="en-US" altLang="el-GR" sz="1800" b="1"/>
          </a:p>
          <a:p>
            <a:pPr algn="just">
              <a:lnSpc>
                <a:spcPct val="150000"/>
              </a:lnSpc>
              <a:spcBef>
                <a:spcPct val="0"/>
              </a:spcBef>
            </a:pPr>
            <a:endParaRPr lang="el-GR" altLang="el-GR" sz="1800" b="1"/>
          </a:p>
          <a:p>
            <a:pPr algn="just">
              <a:lnSpc>
                <a:spcPct val="150000"/>
              </a:lnSpc>
              <a:spcBef>
                <a:spcPct val="0"/>
              </a:spcBef>
            </a:pPr>
            <a:r>
              <a:rPr lang="el-GR" altLang="el-GR" sz="1800" b="1"/>
              <a:t>Κάθε παλμός έχει σταθερό πλάτος σε όλη τη διάρκειά του.</a:t>
            </a:r>
          </a:p>
          <a:p>
            <a:pPr algn="just">
              <a:lnSpc>
                <a:spcPct val="150000"/>
              </a:lnSpc>
              <a:spcBef>
                <a:spcPct val="0"/>
              </a:spcBef>
              <a:buFontTx/>
              <a:buNone/>
            </a:pPr>
            <a:endParaRPr lang="el-GR" altLang="el-GR" sz="1800" b="1"/>
          </a:p>
        </p:txBody>
      </p:sp>
    </p:spTree>
    <p:extLst>
      <p:ext uri="{BB962C8B-B14F-4D97-AF65-F5344CB8AC3E}">
        <p14:creationId xmlns:p14="http://schemas.microsoft.com/office/powerpoint/2010/main" val="3736096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4"/>
          <p:cNvSpPr>
            <a:spLocks noChangeArrowheads="1"/>
          </p:cNvSpPr>
          <p:nvPr/>
        </p:nvSpPr>
        <p:spPr bwMode="auto">
          <a:xfrm>
            <a:off x="2286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l-GR" altLang="el-GR" sz="3600" b="1">
                <a:solidFill>
                  <a:schemeClr val="tx2"/>
                </a:solidFill>
              </a:rPr>
              <a:t>Θεωρία </a:t>
            </a:r>
            <a:r>
              <a:rPr lang="en-US" altLang="el-GR" sz="3600" b="1">
                <a:solidFill>
                  <a:schemeClr val="tx2"/>
                </a:solidFill>
              </a:rPr>
              <a:t>PCM</a:t>
            </a:r>
            <a:endParaRPr lang="el-GR" altLang="el-GR" sz="3600" b="1">
              <a:solidFill>
                <a:schemeClr val="tx2"/>
              </a:solidFill>
            </a:endParaRPr>
          </a:p>
        </p:txBody>
      </p:sp>
      <p:sp>
        <p:nvSpPr>
          <p:cNvPr id="35843" name="Rectangle 5"/>
          <p:cNvSpPr>
            <a:spLocks noChangeArrowheads="1"/>
          </p:cNvSpPr>
          <p:nvPr/>
        </p:nvSpPr>
        <p:spPr bwMode="auto">
          <a:xfrm>
            <a:off x="6600826" y="1982788"/>
            <a:ext cx="23034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800">
                <a:solidFill>
                  <a:schemeClr val="bg1"/>
                </a:solidFill>
              </a:rPr>
              <a:t>Από - Κωδικοποίηση</a:t>
            </a:r>
          </a:p>
        </p:txBody>
      </p:sp>
      <p:sp>
        <p:nvSpPr>
          <p:cNvPr id="28678" name="Text Box 6"/>
          <p:cNvSpPr txBox="1">
            <a:spLocks noChangeArrowheads="1"/>
          </p:cNvSpPr>
          <p:nvPr/>
        </p:nvSpPr>
        <p:spPr bwMode="auto">
          <a:xfrm>
            <a:off x="7319963" y="1044576"/>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l-GR" altLang="el-GR" sz="1800" b="1"/>
              <a:t>0100111010101001</a:t>
            </a:r>
          </a:p>
        </p:txBody>
      </p:sp>
      <p:sp>
        <p:nvSpPr>
          <p:cNvPr id="35845" name="AutoShape 7"/>
          <p:cNvSpPr>
            <a:spLocks noChangeArrowheads="1"/>
          </p:cNvSpPr>
          <p:nvPr/>
        </p:nvSpPr>
        <p:spPr bwMode="auto">
          <a:xfrm>
            <a:off x="5303838" y="1050926"/>
            <a:ext cx="2087562" cy="288925"/>
          </a:xfrm>
          <a:prstGeom prst="flowChartMagneticDrum">
            <a:avLst/>
          </a:prstGeom>
          <a:noFill/>
          <a:ln w="158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35846" name="AutoShape 8"/>
          <p:cNvSpPr>
            <a:spLocks noChangeArrowheads="1"/>
          </p:cNvSpPr>
          <p:nvPr/>
        </p:nvSpPr>
        <p:spPr bwMode="auto">
          <a:xfrm rot="10800000">
            <a:off x="8328026" y="1050926"/>
            <a:ext cx="2232025" cy="288925"/>
          </a:xfrm>
          <a:prstGeom prst="flowChartMagneticDrum">
            <a:avLst/>
          </a:prstGeom>
          <a:noFill/>
          <a:ln w="158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35847" name="Line 9"/>
          <p:cNvSpPr>
            <a:spLocks noChangeShapeType="1"/>
          </p:cNvSpPr>
          <p:nvPr/>
        </p:nvSpPr>
        <p:spPr bwMode="auto">
          <a:xfrm>
            <a:off x="2351088" y="4508500"/>
            <a:ext cx="3816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848" name="Line 10"/>
          <p:cNvSpPr>
            <a:spLocks noChangeShapeType="1"/>
          </p:cNvSpPr>
          <p:nvPr/>
        </p:nvSpPr>
        <p:spPr bwMode="auto">
          <a:xfrm>
            <a:off x="2711450" y="2708275"/>
            <a:ext cx="0" cy="381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849" name="Line 11"/>
          <p:cNvSpPr>
            <a:spLocks noChangeShapeType="1"/>
          </p:cNvSpPr>
          <p:nvPr/>
        </p:nvSpPr>
        <p:spPr bwMode="auto">
          <a:xfrm>
            <a:off x="2711450" y="4724400"/>
            <a:ext cx="34559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50" name="Line 12"/>
          <p:cNvSpPr>
            <a:spLocks noChangeShapeType="1"/>
          </p:cNvSpPr>
          <p:nvPr/>
        </p:nvSpPr>
        <p:spPr bwMode="auto">
          <a:xfrm>
            <a:off x="2711450" y="4940300"/>
            <a:ext cx="3455988" cy="15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51" name="Line 13"/>
          <p:cNvSpPr>
            <a:spLocks noChangeShapeType="1"/>
          </p:cNvSpPr>
          <p:nvPr/>
        </p:nvSpPr>
        <p:spPr bwMode="auto">
          <a:xfrm>
            <a:off x="2711450" y="5156200"/>
            <a:ext cx="3455988" cy="15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52" name="Line 14"/>
          <p:cNvSpPr>
            <a:spLocks noChangeShapeType="1"/>
          </p:cNvSpPr>
          <p:nvPr/>
        </p:nvSpPr>
        <p:spPr bwMode="auto">
          <a:xfrm>
            <a:off x="2711450" y="5372100"/>
            <a:ext cx="3455988" cy="15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53" name="Line 15"/>
          <p:cNvSpPr>
            <a:spLocks noChangeShapeType="1"/>
          </p:cNvSpPr>
          <p:nvPr/>
        </p:nvSpPr>
        <p:spPr bwMode="auto">
          <a:xfrm>
            <a:off x="2711450" y="5589588"/>
            <a:ext cx="34559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54" name="Line 16"/>
          <p:cNvSpPr>
            <a:spLocks noChangeShapeType="1"/>
          </p:cNvSpPr>
          <p:nvPr/>
        </p:nvSpPr>
        <p:spPr bwMode="auto">
          <a:xfrm>
            <a:off x="2711450" y="5805488"/>
            <a:ext cx="34559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55" name="Line 17"/>
          <p:cNvSpPr>
            <a:spLocks noChangeShapeType="1"/>
          </p:cNvSpPr>
          <p:nvPr/>
        </p:nvSpPr>
        <p:spPr bwMode="auto">
          <a:xfrm>
            <a:off x="2711450" y="6021388"/>
            <a:ext cx="34559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56" name="Line 18"/>
          <p:cNvSpPr>
            <a:spLocks noChangeShapeType="1"/>
          </p:cNvSpPr>
          <p:nvPr/>
        </p:nvSpPr>
        <p:spPr bwMode="auto">
          <a:xfrm>
            <a:off x="2711450" y="6237288"/>
            <a:ext cx="34559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57" name="Line 19"/>
          <p:cNvSpPr>
            <a:spLocks noChangeShapeType="1"/>
          </p:cNvSpPr>
          <p:nvPr/>
        </p:nvSpPr>
        <p:spPr bwMode="auto">
          <a:xfrm>
            <a:off x="2711450" y="2779714"/>
            <a:ext cx="3455988" cy="158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58" name="Line 20"/>
          <p:cNvSpPr>
            <a:spLocks noChangeShapeType="1"/>
          </p:cNvSpPr>
          <p:nvPr/>
        </p:nvSpPr>
        <p:spPr bwMode="auto">
          <a:xfrm>
            <a:off x="2711450" y="2997200"/>
            <a:ext cx="34559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59" name="Line 21"/>
          <p:cNvSpPr>
            <a:spLocks noChangeShapeType="1"/>
          </p:cNvSpPr>
          <p:nvPr/>
        </p:nvSpPr>
        <p:spPr bwMode="auto">
          <a:xfrm>
            <a:off x="2711450" y="3211514"/>
            <a:ext cx="3455988" cy="158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60" name="Line 22"/>
          <p:cNvSpPr>
            <a:spLocks noChangeShapeType="1"/>
          </p:cNvSpPr>
          <p:nvPr/>
        </p:nvSpPr>
        <p:spPr bwMode="auto">
          <a:xfrm>
            <a:off x="2711450" y="3427414"/>
            <a:ext cx="3455988" cy="158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61" name="Line 23"/>
          <p:cNvSpPr>
            <a:spLocks noChangeShapeType="1"/>
          </p:cNvSpPr>
          <p:nvPr/>
        </p:nvSpPr>
        <p:spPr bwMode="auto">
          <a:xfrm>
            <a:off x="2711450" y="3644900"/>
            <a:ext cx="34559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62" name="Line 24"/>
          <p:cNvSpPr>
            <a:spLocks noChangeShapeType="1"/>
          </p:cNvSpPr>
          <p:nvPr/>
        </p:nvSpPr>
        <p:spPr bwMode="auto">
          <a:xfrm>
            <a:off x="2711450" y="3860800"/>
            <a:ext cx="34559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63" name="Line 25"/>
          <p:cNvSpPr>
            <a:spLocks noChangeShapeType="1"/>
          </p:cNvSpPr>
          <p:nvPr/>
        </p:nvSpPr>
        <p:spPr bwMode="auto">
          <a:xfrm>
            <a:off x="2711450" y="4076700"/>
            <a:ext cx="34559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64" name="Line 26"/>
          <p:cNvSpPr>
            <a:spLocks noChangeShapeType="1"/>
          </p:cNvSpPr>
          <p:nvPr/>
        </p:nvSpPr>
        <p:spPr bwMode="auto">
          <a:xfrm>
            <a:off x="2711450" y="4292600"/>
            <a:ext cx="34559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65" name="Line 27"/>
          <p:cNvSpPr>
            <a:spLocks noChangeShapeType="1"/>
          </p:cNvSpPr>
          <p:nvPr/>
        </p:nvSpPr>
        <p:spPr bwMode="auto">
          <a:xfrm>
            <a:off x="3143250" y="2708275"/>
            <a:ext cx="0" cy="38163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66" name="Line 28"/>
          <p:cNvSpPr>
            <a:spLocks noChangeShapeType="1"/>
          </p:cNvSpPr>
          <p:nvPr/>
        </p:nvSpPr>
        <p:spPr bwMode="auto">
          <a:xfrm>
            <a:off x="3575050" y="2708275"/>
            <a:ext cx="0" cy="38163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67" name="Line 29"/>
          <p:cNvSpPr>
            <a:spLocks noChangeShapeType="1"/>
          </p:cNvSpPr>
          <p:nvPr/>
        </p:nvSpPr>
        <p:spPr bwMode="auto">
          <a:xfrm>
            <a:off x="4006850" y="2708275"/>
            <a:ext cx="0" cy="38163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68" name="Line 30"/>
          <p:cNvSpPr>
            <a:spLocks noChangeShapeType="1"/>
          </p:cNvSpPr>
          <p:nvPr/>
        </p:nvSpPr>
        <p:spPr bwMode="auto">
          <a:xfrm>
            <a:off x="4438650" y="2708275"/>
            <a:ext cx="0" cy="38163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69" name="Line 31"/>
          <p:cNvSpPr>
            <a:spLocks noChangeShapeType="1"/>
          </p:cNvSpPr>
          <p:nvPr/>
        </p:nvSpPr>
        <p:spPr bwMode="auto">
          <a:xfrm>
            <a:off x="4872038" y="2708275"/>
            <a:ext cx="0" cy="38163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70" name="Line 32"/>
          <p:cNvSpPr>
            <a:spLocks noChangeShapeType="1"/>
          </p:cNvSpPr>
          <p:nvPr/>
        </p:nvSpPr>
        <p:spPr bwMode="auto">
          <a:xfrm>
            <a:off x="5303838" y="2708275"/>
            <a:ext cx="0" cy="38163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71" name="Line 33"/>
          <p:cNvSpPr>
            <a:spLocks noChangeShapeType="1"/>
          </p:cNvSpPr>
          <p:nvPr/>
        </p:nvSpPr>
        <p:spPr bwMode="auto">
          <a:xfrm>
            <a:off x="5735638" y="2708275"/>
            <a:ext cx="0" cy="38163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72" name="Line 34"/>
          <p:cNvSpPr>
            <a:spLocks noChangeShapeType="1"/>
          </p:cNvSpPr>
          <p:nvPr/>
        </p:nvSpPr>
        <p:spPr bwMode="auto">
          <a:xfrm>
            <a:off x="6167438" y="2708275"/>
            <a:ext cx="0" cy="38163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73" name="Text Box 35"/>
          <p:cNvSpPr txBox="1">
            <a:spLocks noChangeArrowheads="1"/>
          </p:cNvSpPr>
          <p:nvPr/>
        </p:nvSpPr>
        <p:spPr bwMode="auto">
          <a:xfrm>
            <a:off x="2422526" y="2708275"/>
            <a:ext cx="360363"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l-GR" sz="900" b="1"/>
              <a:t>V</a:t>
            </a:r>
            <a:r>
              <a:rPr lang="el-GR" altLang="el-GR" sz="900" b="1"/>
              <a:t>8</a:t>
            </a:r>
          </a:p>
          <a:p>
            <a:pPr algn="ctr" eaLnBrk="1" hangingPunct="1">
              <a:spcBef>
                <a:spcPct val="50000"/>
              </a:spcBef>
              <a:buFontTx/>
              <a:buNone/>
            </a:pPr>
            <a:r>
              <a:rPr lang="en-US" altLang="el-GR" sz="900" b="1"/>
              <a:t>V</a:t>
            </a:r>
            <a:r>
              <a:rPr lang="el-GR" altLang="el-GR" sz="900" b="1"/>
              <a:t>7</a:t>
            </a:r>
          </a:p>
          <a:p>
            <a:pPr algn="ctr" eaLnBrk="1" hangingPunct="1">
              <a:spcBef>
                <a:spcPct val="50000"/>
              </a:spcBef>
              <a:buFontTx/>
              <a:buNone/>
            </a:pPr>
            <a:r>
              <a:rPr lang="en-US" altLang="el-GR" sz="900" b="1"/>
              <a:t>V</a:t>
            </a:r>
            <a:r>
              <a:rPr lang="el-GR" altLang="el-GR" sz="900" b="1"/>
              <a:t>6</a:t>
            </a:r>
          </a:p>
          <a:p>
            <a:pPr algn="ctr" eaLnBrk="1" hangingPunct="1">
              <a:spcBef>
                <a:spcPct val="50000"/>
              </a:spcBef>
              <a:buFontTx/>
              <a:buNone/>
            </a:pPr>
            <a:r>
              <a:rPr lang="en-US" altLang="el-GR" sz="900" b="1"/>
              <a:t>V</a:t>
            </a:r>
            <a:r>
              <a:rPr lang="el-GR" altLang="el-GR" sz="900" b="1"/>
              <a:t>5</a:t>
            </a:r>
          </a:p>
          <a:p>
            <a:pPr algn="ctr" eaLnBrk="1" hangingPunct="1">
              <a:spcBef>
                <a:spcPct val="50000"/>
              </a:spcBef>
              <a:buFontTx/>
              <a:buNone/>
            </a:pPr>
            <a:r>
              <a:rPr lang="en-US" altLang="el-GR" sz="900" b="1"/>
              <a:t>V</a:t>
            </a:r>
            <a:r>
              <a:rPr lang="el-GR" altLang="el-GR" sz="900" b="1"/>
              <a:t>4</a:t>
            </a:r>
          </a:p>
          <a:p>
            <a:pPr algn="ctr" eaLnBrk="1" hangingPunct="1">
              <a:spcBef>
                <a:spcPct val="50000"/>
              </a:spcBef>
              <a:buFontTx/>
              <a:buNone/>
            </a:pPr>
            <a:r>
              <a:rPr lang="en-US" altLang="el-GR" sz="900" b="1"/>
              <a:t>V</a:t>
            </a:r>
            <a:r>
              <a:rPr lang="el-GR" altLang="el-GR" sz="900" b="1"/>
              <a:t>3</a:t>
            </a:r>
          </a:p>
          <a:p>
            <a:pPr algn="ctr" eaLnBrk="1" hangingPunct="1">
              <a:spcBef>
                <a:spcPct val="50000"/>
              </a:spcBef>
              <a:buFontTx/>
              <a:buNone/>
            </a:pPr>
            <a:r>
              <a:rPr lang="en-US" altLang="el-GR" sz="900" b="1"/>
              <a:t>V</a:t>
            </a:r>
            <a:r>
              <a:rPr lang="el-GR" altLang="el-GR" sz="900" b="1"/>
              <a:t>2</a:t>
            </a:r>
          </a:p>
          <a:p>
            <a:pPr algn="ctr" eaLnBrk="1" hangingPunct="1">
              <a:spcBef>
                <a:spcPct val="50000"/>
              </a:spcBef>
              <a:buFontTx/>
              <a:buNone/>
            </a:pPr>
            <a:r>
              <a:rPr lang="en-US" altLang="el-GR" sz="900" b="1"/>
              <a:t>V</a:t>
            </a:r>
            <a:r>
              <a:rPr lang="el-GR" altLang="el-GR" sz="900" b="1"/>
              <a:t>1</a:t>
            </a:r>
          </a:p>
          <a:p>
            <a:pPr algn="ctr" eaLnBrk="1" hangingPunct="1">
              <a:spcBef>
                <a:spcPct val="50000"/>
              </a:spcBef>
              <a:buFontTx/>
              <a:buNone/>
            </a:pPr>
            <a:endParaRPr lang="el-GR" altLang="el-GR" sz="900" b="1"/>
          </a:p>
        </p:txBody>
      </p:sp>
      <p:sp>
        <p:nvSpPr>
          <p:cNvPr id="35874" name="Text Box 36"/>
          <p:cNvSpPr txBox="1">
            <a:spLocks noChangeArrowheads="1"/>
          </p:cNvSpPr>
          <p:nvPr/>
        </p:nvSpPr>
        <p:spPr bwMode="auto">
          <a:xfrm>
            <a:off x="2351088" y="4575176"/>
            <a:ext cx="431800" cy="168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l-GR" altLang="el-GR" sz="900" b="1"/>
              <a:t> -</a:t>
            </a:r>
            <a:r>
              <a:rPr lang="en-US" altLang="el-GR" sz="900" b="1"/>
              <a:t> V</a:t>
            </a:r>
            <a:r>
              <a:rPr lang="el-GR" altLang="el-GR" sz="900" b="1"/>
              <a:t>1</a:t>
            </a:r>
          </a:p>
          <a:p>
            <a:pPr algn="ctr" eaLnBrk="1" hangingPunct="1">
              <a:spcBef>
                <a:spcPct val="50000"/>
              </a:spcBef>
              <a:buFontTx/>
              <a:buNone/>
            </a:pPr>
            <a:r>
              <a:rPr lang="el-GR" altLang="el-GR" sz="900" b="1"/>
              <a:t>-</a:t>
            </a:r>
            <a:r>
              <a:rPr lang="en-US" altLang="el-GR" sz="900" b="1"/>
              <a:t> V</a:t>
            </a:r>
            <a:r>
              <a:rPr lang="el-GR" altLang="el-GR" sz="900" b="1"/>
              <a:t>2</a:t>
            </a:r>
          </a:p>
          <a:p>
            <a:pPr algn="ctr" eaLnBrk="1" hangingPunct="1">
              <a:spcBef>
                <a:spcPct val="50000"/>
              </a:spcBef>
              <a:buFontTx/>
              <a:buNone/>
            </a:pPr>
            <a:r>
              <a:rPr lang="el-GR" altLang="el-GR" sz="900" b="1"/>
              <a:t>-</a:t>
            </a:r>
            <a:r>
              <a:rPr lang="en-US" altLang="el-GR" sz="900" b="1"/>
              <a:t> V</a:t>
            </a:r>
            <a:r>
              <a:rPr lang="el-GR" altLang="el-GR" sz="900" b="1"/>
              <a:t>3</a:t>
            </a:r>
          </a:p>
          <a:p>
            <a:pPr algn="ctr" eaLnBrk="1" hangingPunct="1">
              <a:spcBef>
                <a:spcPct val="50000"/>
              </a:spcBef>
              <a:buFontTx/>
              <a:buNone/>
            </a:pPr>
            <a:r>
              <a:rPr lang="el-GR" altLang="el-GR" sz="900" b="1"/>
              <a:t>-</a:t>
            </a:r>
            <a:r>
              <a:rPr lang="en-US" altLang="el-GR" sz="900" b="1"/>
              <a:t> V</a:t>
            </a:r>
            <a:r>
              <a:rPr lang="el-GR" altLang="el-GR" sz="900" b="1"/>
              <a:t>4</a:t>
            </a:r>
          </a:p>
          <a:p>
            <a:pPr algn="ctr" eaLnBrk="1" hangingPunct="1">
              <a:spcBef>
                <a:spcPct val="50000"/>
              </a:spcBef>
              <a:buFontTx/>
              <a:buNone/>
            </a:pPr>
            <a:r>
              <a:rPr lang="el-GR" altLang="el-GR" sz="900" b="1"/>
              <a:t>-</a:t>
            </a:r>
            <a:r>
              <a:rPr lang="en-US" altLang="el-GR" sz="900" b="1"/>
              <a:t> V</a:t>
            </a:r>
            <a:r>
              <a:rPr lang="el-GR" altLang="el-GR" sz="900" b="1"/>
              <a:t>5</a:t>
            </a:r>
          </a:p>
          <a:p>
            <a:pPr algn="ctr" eaLnBrk="1" hangingPunct="1">
              <a:spcBef>
                <a:spcPct val="50000"/>
              </a:spcBef>
              <a:buFontTx/>
              <a:buNone/>
            </a:pPr>
            <a:r>
              <a:rPr lang="el-GR" altLang="el-GR" sz="900" b="1"/>
              <a:t>-</a:t>
            </a:r>
            <a:r>
              <a:rPr lang="en-US" altLang="el-GR" sz="900" b="1"/>
              <a:t> V</a:t>
            </a:r>
            <a:r>
              <a:rPr lang="el-GR" altLang="el-GR" sz="900" b="1"/>
              <a:t>6</a:t>
            </a:r>
          </a:p>
          <a:p>
            <a:pPr algn="ctr" eaLnBrk="1" hangingPunct="1">
              <a:spcBef>
                <a:spcPct val="50000"/>
              </a:spcBef>
              <a:buFontTx/>
              <a:buNone/>
            </a:pPr>
            <a:r>
              <a:rPr lang="el-GR" altLang="el-GR" sz="900" b="1"/>
              <a:t>-</a:t>
            </a:r>
            <a:r>
              <a:rPr lang="en-US" altLang="el-GR" sz="900" b="1"/>
              <a:t> V</a:t>
            </a:r>
            <a:r>
              <a:rPr lang="el-GR" altLang="el-GR" sz="900" b="1"/>
              <a:t>7</a:t>
            </a:r>
          </a:p>
          <a:p>
            <a:pPr algn="ctr" eaLnBrk="1" hangingPunct="1">
              <a:spcBef>
                <a:spcPct val="50000"/>
              </a:spcBef>
              <a:buFontTx/>
              <a:buNone/>
            </a:pPr>
            <a:r>
              <a:rPr lang="el-GR" altLang="el-GR" sz="900" b="1"/>
              <a:t>-</a:t>
            </a:r>
            <a:r>
              <a:rPr lang="en-US" altLang="el-GR" sz="900" b="1"/>
              <a:t> V</a:t>
            </a:r>
            <a:r>
              <a:rPr lang="el-GR" altLang="el-GR" sz="900" b="1"/>
              <a:t>8</a:t>
            </a:r>
          </a:p>
        </p:txBody>
      </p:sp>
      <p:sp>
        <p:nvSpPr>
          <p:cNvPr id="35875" name="Text Box 37"/>
          <p:cNvSpPr txBox="1">
            <a:spLocks noChangeArrowheads="1"/>
          </p:cNvSpPr>
          <p:nvPr/>
        </p:nvSpPr>
        <p:spPr bwMode="auto">
          <a:xfrm>
            <a:off x="2709864" y="6308726"/>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l-GR" sz="1000"/>
              <a:t>0100</a:t>
            </a:r>
            <a:endParaRPr lang="el-GR" altLang="el-GR" sz="1000"/>
          </a:p>
        </p:txBody>
      </p:sp>
      <p:sp>
        <p:nvSpPr>
          <p:cNvPr id="35876" name="Text Box 38"/>
          <p:cNvSpPr txBox="1">
            <a:spLocks noChangeArrowheads="1"/>
          </p:cNvSpPr>
          <p:nvPr/>
        </p:nvSpPr>
        <p:spPr bwMode="auto">
          <a:xfrm>
            <a:off x="3143251" y="6308726"/>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l-GR" sz="1000"/>
              <a:t>1110</a:t>
            </a:r>
            <a:endParaRPr lang="el-GR" altLang="el-GR" sz="1000"/>
          </a:p>
        </p:txBody>
      </p:sp>
      <p:sp>
        <p:nvSpPr>
          <p:cNvPr id="35877" name="Text Box 39"/>
          <p:cNvSpPr txBox="1">
            <a:spLocks noChangeArrowheads="1"/>
          </p:cNvSpPr>
          <p:nvPr/>
        </p:nvSpPr>
        <p:spPr bwMode="auto">
          <a:xfrm>
            <a:off x="3575051" y="6308726"/>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l-GR" sz="1000"/>
              <a:t>1010</a:t>
            </a:r>
            <a:endParaRPr lang="el-GR" altLang="el-GR" sz="1000"/>
          </a:p>
        </p:txBody>
      </p:sp>
      <p:sp>
        <p:nvSpPr>
          <p:cNvPr id="35878" name="Text Box 40"/>
          <p:cNvSpPr txBox="1">
            <a:spLocks noChangeArrowheads="1"/>
          </p:cNvSpPr>
          <p:nvPr/>
        </p:nvSpPr>
        <p:spPr bwMode="auto">
          <a:xfrm>
            <a:off x="4006851" y="6308726"/>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l-GR" sz="1000"/>
              <a:t>1001</a:t>
            </a:r>
            <a:endParaRPr lang="el-GR" altLang="el-GR" sz="1000"/>
          </a:p>
        </p:txBody>
      </p:sp>
      <p:sp>
        <p:nvSpPr>
          <p:cNvPr id="35879" name="Text Box 41"/>
          <p:cNvSpPr txBox="1">
            <a:spLocks noChangeArrowheads="1"/>
          </p:cNvSpPr>
          <p:nvPr/>
        </p:nvSpPr>
        <p:spPr bwMode="auto">
          <a:xfrm>
            <a:off x="4438651" y="6308726"/>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l-GR" altLang="el-GR" sz="1000"/>
              <a:t>0100</a:t>
            </a:r>
          </a:p>
        </p:txBody>
      </p:sp>
      <p:sp>
        <p:nvSpPr>
          <p:cNvPr id="35880" name="Text Box 42"/>
          <p:cNvSpPr txBox="1">
            <a:spLocks noChangeArrowheads="1"/>
          </p:cNvSpPr>
          <p:nvPr/>
        </p:nvSpPr>
        <p:spPr bwMode="auto">
          <a:xfrm>
            <a:off x="4870451" y="6308726"/>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l-GR" altLang="el-GR" sz="1000"/>
              <a:t>0101</a:t>
            </a:r>
          </a:p>
        </p:txBody>
      </p:sp>
      <p:sp>
        <p:nvSpPr>
          <p:cNvPr id="35881" name="Text Box 43"/>
          <p:cNvSpPr txBox="1">
            <a:spLocks noChangeArrowheads="1"/>
          </p:cNvSpPr>
          <p:nvPr/>
        </p:nvSpPr>
        <p:spPr bwMode="auto">
          <a:xfrm>
            <a:off x="5303839" y="6308726"/>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l-GR" altLang="el-GR" sz="1000"/>
              <a:t>0110</a:t>
            </a:r>
          </a:p>
        </p:txBody>
      </p:sp>
      <p:sp>
        <p:nvSpPr>
          <p:cNvPr id="35882" name="Text Box 44"/>
          <p:cNvSpPr txBox="1">
            <a:spLocks noChangeArrowheads="1"/>
          </p:cNvSpPr>
          <p:nvPr/>
        </p:nvSpPr>
        <p:spPr bwMode="auto">
          <a:xfrm>
            <a:off x="5735639" y="6308726"/>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l-GR" altLang="el-GR" sz="1000"/>
              <a:t>0111</a:t>
            </a:r>
          </a:p>
        </p:txBody>
      </p:sp>
      <p:sp>
        <p:nvSpPr>
          <p:cNvPr id="35883" name="Line 64"/>
          <p:cNvSpPr>
            <a:spLocks noChangeShapeType="1"/>
          </p:cNvSpPr>
          <p:nvPr/>
        </p:nvSpPr>
        <p:spPr bwMode="auto">
          <a:xfrm>
            <a:off x="6167438" y="2708275"/>
            <a:ext cx="0" cy="381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2" name="Group 119"/>
          <p:cNvGrpSpPr>
            <a:grpSpLocks/>
          </p:cNvGrpSpPr>
          <p:nvPr/>
        </p:nvGrpSpPr>
        <p:grpSpPr bwMode="auto">
          <a:xfrm>
            <a:off x="6165850" y="1555751"/>
            <a:ext cx="4033838" cy="288925"/>
            <a:chOff x="2517" y="935"/>
            <a:chExt cx="2541" cy="182"/>
          </a:xfrm>
        </p:grpSpPr>
        <p:sp>
          <p:nvSpPr>
            <p:cNvPr id="35980" name="Line 96"/>
            <p:cNvSpPr>
              <a:spLocks noChangeShapeType="1"/>
            </p:cNvSpPr>
            <p:nvPr/>
          </p:nvSpPr>
          <p:spPr bwMode="auto">
            <a:xfrm>
              <a:off x="2517" y="1117"/>
              <a:ext cx="1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81" name="Line 97"/>
            <p:cNvSpPr>
              <a:spLocks noChangeShapeType="1"/>
            </p:cNvSpPr>
            <p:nvPr/>
          </p:nvSpPr>
          <p:spPr bwMode="auto">
            <a:xfrm>
              <a:off x="2699" y="935"/>
              <a:ext cx="1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82" name="Line 98"/>
            <p:cNvSpPr>
              <a:spLocks noChangeShapeType="1"/>
            </p:cNvSpPr>
            <p:nvPr/>
          </p:nvSpPr>
          <p:spPr bwMode="auto">
            <a:xfrm>
              <a:off x="2880" y="1117"/>
              <a:ext cx="1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83" name="Line 99"/>
            <p:cNvSpPr>
              <a:spLocks noChangeShapeType="1"/>
            </p:cNvSpPr>
            <p:nvPr/>
          </p:nvSpPr>
          <p:spPr bwMode="auto">
            <a:xfrm>
              <a:off x="3061" y="1117"/>
              <a:ext cx="1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84" name="Line 100"/>
            <p:cNvSpPr>
              <a:spLocks noChangeShapeType="1"/>
            </p:cNvSpPr>
            <p:nvPr/>
          </p:nvSpPr>
          <p:spPr bwMode="auto">
            <a:xfrm>
              <a:off x="3243" y="935"/>
              <a:ext cx="1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85" name="Line 101"/>
            <p:cNvSpPr>
              <a:spLocks noChangeShapeType="1"/>
            </p:cNvSpPr>
            <p:nvPr/>
          </p:nvSpPr>
          <p:spPr bwMode="auto">
            <a:xfrm>
              <a:off x="3424" y="935"/>
              <a:ext cx="1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86" name="Line 102"/>
            <p:cNvSpPr>
              <a:spLocks noChangeShapeType="1"/>
            </p:cNvSpPr>
            <p:nvPr/>
          </p:nvSpPr>
          <p:spPr bwMode="auto">
            <a:xfrm>
              <a:off x="3606" y="935"/>
              <a:ext cx="1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87" name="Line 103"/>
            <p:cNvSpPr>
              <a:spLocks noChangeShapeType="1"/>
            </p:cNvSpPr>
            <p:nvPr/>
          </p:nvSpPr>
          <p:spPr bwMode="auto">
            <a:xfrm>
              <a:off x="3787" y="1117"/>
              <a:ext cx="1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88" name="Line 104"/>
            <p:cNvSpPr>
              <a:spLocks noChangeShapeType="1"/>
            </p:cNvSpPr>
            <p:nvPr/>
          </p:nvSpPr>
          <p:spPr bwMode="auto">
            <a:xfrm>
              <a:off x="3969" y="935"/>
              <a:ext cx="1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89" name="Line 105"/>
            <p:cNvSpPr>
              <a:spLocks noChangeShapeType="1"/>
            </p:cNvSpPr>
            <p:nvPr/>
          </p:nvSpPr>
          <p:spPr bwMode="auto">
            <a:xfrm>
              <a:off x="4150" y="1117"/>
              <a:ext cx="1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90" name="Line 106"/>
            <p:cNvSpPr>
              <a:spLocks noChangeShapeType="1"/>
            </p:cNvSpPr>
            <p:nvPr/>
          </p:nvSpPr>
          <p:spPr bwMode="auto">
            <a:xfrm>
              <a:off x="4332" y="935"/>
              <a:ext cx="1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91" name="Line 107"/>
            <p:cNvSpPr>
              <a:spLocks noChangeShapeType="1"/>
            </p:cNvSpPr>
            <p:nvPr/>
          </p:nvSpPr>
          <p:spPr bwMode="auto">
            <a:xfrm>
              <a:off x="4513" y="1117"/>
              <a:ext cx="1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92" name="Line 108"/>
            <p:cNvSpPr>
              <a:spLocks noChangeShapeType="1"/>
            </p:cNvSpPr>
            <p:nvPr/>
          </p:nvSpPr>
          <p:spPr bwMode="auto">
            <a:xfrm>
              <a:off x="4694" y="1117"/>
              <a:ext cx="1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93" name="Line 109"/>
            <p:cNvSpPr>
              <a:spLocks noChangeShapeType="1"/>
            </p:cNvSpPr>
            <p:nvPr/>
          </p:nvSpPr>
          <p:spPr bwMode="auto">
            <a:xfrm>
              <a:off x="4876" y="935"/>
              <a:ext cx="1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94" name="Line 110"/>
            <p:cNvSpPr>
              <a:spLocks noChangeShapeType="1"/>
            </p:cNvSpPr>
            <p:nvPr/>
          </p:nvSpPr>
          <p:spPr bwMode="auto">
            <a:xfrm>
              <a:off x="2698" y="936"/>
              <a:ext cx="1" cy="18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95" name="Line 111"/>
            <p:cNvSpPr>
              <a:spLocks noChangeShapeType="1"/>
            </p:cNvSpPr>
            <p:nvPr/>
          </p:nvSpPr>
          <p:spPr bwMode="auto">
            <a:xfrm>
              <a:off x="2879" y="935"/>
              <a:ext cx="1" cy="18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96" name="Line 112"/>
            <p:cNvSpPr>
              <a:spLocks noChangeShapeType="1"/>
            </p:cNvSpPr>
            <p:nvPr/>
          </p:nvSpPr>
          <p:spPr bwMode="auto">
            <a:xfrm>
              <a:off x="3243" y="935"/>
              <a:ext cx="1" cy="18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97" name="Line 113"/>
            <p:cNvSpPr>
              <a:spLocks noChangeShapeType="1"/>
            </p:cNvSpPr>
            <p:nvPr/>
          </p:nvSpPr>
          <p:spPr bwMode="auto">
            <a:xfrm>
              <a:off x="3786" y="935"/>
              <a:ext cx="1" cy="18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98" name="Line 114"/>
            <p:cNvSpPr>
              <a:spLocks noChangeShapeType="1"/>
            </p:cNvSpPr>
            <p:nvPr/>
          </p:nvSpPr>
          <p:spPr bwMode="auto">
            <a:xfrm>
              <a:off x="3969" y="935"/>
              <a:ext cx="1" cy="18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99" name="Line 115"/>
            <p:cNvSpPr>
              <a:spLocks noChangeShapeType="1"/>
            </p:cNvSpPr>
            <p:nvPr/>
          </p:nvSpPr>
          <p:spPr bwMode="auto">
            <a:xfrm>
              <a:off x="4150" y="935"/>
              <a:ext cx="1" cy="18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000" name="Line 116"/>
            <p:cNvSpPr>
              <a:spLocks noChangeShapeType="1"/>
            </p:cNvSpPr>
            <p:nvPr/>
          </p:nvSpPr>
          <p:spPr bwMode="auto">
            <a:xfrm>
              <a:off x="4332" y="935"/>
              <a:ext cx="1" cy="18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001" name="Line 117"/>
            <p:cNvSpPr>
              <a:spLocks noChangeShapeType="1"/>
            </p:cNvSpPr>
            <p:nvPr/>
          </p:nvSpPr>
          <p:spPr bwMode="auto">
            <a:xfrm>
              <a:off x="4512" y="935"/>
              <a:ext cx="1" cy="18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002" name="Line 118"/>
            <p:cNvSpPr>
              <a:spLocks noChangeShapeType="1"/>
            </p:cNvSpPr>
            <p:nvPr/>
          </p:nvSpPr>
          <p:spPr bwMode="auto">
            <a:xfrm>
              <a:off x="4875" y="935"/>
              <a:ext cx="1" cy="18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35885" name="AutoShape 120"/>
          <p:cNvSpPr>
            <a:spLocks noChangeArrowheads="1"/>
          </p:cNvSpPr>
          <p:nvPr/>
        </p:nvSpPr>
        <p:spPr bwMode="auto">
          <a:xfrm>
            <a:off x="5303838" y="1555751"/>
            <a:ext cx="2087562" cy="288925"/>
          </a:xfrm>
          <a:prstGeom prst="flowChartMagneticDrum">
            <a:avLst/>
          </a:prstGeom>
          <a:noFill/>
          <a:ln w="158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35886" name="AutoShape 121"/>
          <p:cNvSpPr>
            <a:spLocks noChangeArrowheads="1"/>
          </p:cNvSpPr>
          <p:nvPr/>
        </p:nvSpPr>
        <p:spPr bwMode="auto">
          <a:xfrm rot="10800000">
            <a:off x="8328026" y="1554164"/>
            <a:ext cx="2232025" cy="288925"/>
          </a:xfrm>
          <a:prstGeom prst="flowChartMagneticDrum">
            <a:avLst/>
          </a:prstGeom>
          <a:noFill/>
          <a:ln w="158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graphicFrame>
        <p:nvGraphicFramePr>
          <p:cNvPr id="27818" name="Group 170"/>
          <p:cNvGraphicFramePr>
            <a:graphicFrameLocks noGrp="1"/>
          </p:cNvGraphicFramePr>
          <p:nvPr/>
        </p:nvGraphicFramePr>
        <p:xfrm>
          <a:off x="8970964" y="2127250"/>
          <a:ext cx="1697037" cy="4751382"/>
        </p:xfrm>
        <a:graphic>
          <a:graphicData uri="http://schemas.openxmlformats.org/drawingml/2006/table">
            <a:tbl>
              <a:tblPr/>
              <a:tblGrid>
                <a:gridCol w="452437">
                  <a:extLst>
                    <a:ext uri="{9D8B030D-6E8A-4147-A177-3AD203B41FA5}">
                      <a16:colId xmlns:a16="http://schemas.microsoft.com/office/drawing/2014/main" val="20000"/>
                    </a:ext>
                  </a:extLst>
                </a:gridCol>
                <a:gridCol w="423863">
                  <a:extLst>
                    <a:ext uri="{9D8B030D-6E8A-4147-A177-3AD203B41FA5}">
                      <a16:colId xmlns:a16="http://schemas.microsoft.com/office/drawing/2014/main" val="20001"/>
                    </a:ext>
                  </a:extLst>
                </a:gridCol>
                <a:gridCol w="820737">
                  <a:extLst>
                    <a:ext uri="{9D8B030D-6E8A-4147-A177-3AD203B41FA5}">
                      <a16:colId xmlns:a16="http://schemas.microsoft.com/office/drawing/2014/main" val="20002"/>
                    </a:ext>
                  </a:extLst>
                </a:gridCol>
              </a:tblGrid>
              <a:tr h="361974">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DEC</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Volt</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Binary</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0</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0</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0  0  0  0</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+V1</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0  0  0  1</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2</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+V2</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0  0  1  0</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3</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+V3</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0  0  1  1</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4</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+V4</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0  1  0  0 </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5</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+V5</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0  1  0  1</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6</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+V6</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0  1  1  0</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7</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+V7</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0  1  1  1</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8</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-V1</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1  0  0  0</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9</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-V2</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1  0  0  1</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10</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-V3</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1  0  1  0 </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11</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-V4</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1  0  1  1</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12</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-V5</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1  1  0  0</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13</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-V6</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1  1  0  1</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14</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-V7</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1  1  1  0</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15</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-V8</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1  1  1  1</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
        <p:nvSpPr>
          <p:cNvPr id="28881" name="Line 209"/>
          <p:cNvSpPr>
            <a:spLocks noChangeShapeType="1"/>
          </p:cNvSpPr>
          <p:nvPr/>
        </p:nvSpPr>
        <p:spPr bwMode="auto">
          <a:xfrm>
            <a:off x="2711450" y="3644900"/>
            <a:ext cx="431800" cy="0"/>
          </a:xfrm>
          <a:prstGeom prst="line">
            <a:avLst/>
          </a:prstGeom>
          <a:noFill/>
          <a:ln w="31750">
            <a:solidFill>
              <a:srgbClr val="FF66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8882" name="Line 210"/>
          <p:cNvSpPr>
            <a:spLocks noChangeShapeType="1"/>
          </p:cNvSpPr>
          <p:nvPr/>
        </p:nvSpPr>
        <p:spPr bwMode="auto">
          <a:xfrm>
            <a:off x="3143250" y="5589588"/>
            <a:ext cx="431800" cy="0"/>
          </a:xfrm>
          <a:prstGeom prst="line">
            <a:avLst/>
          </a:prstGeom>
          <a:noFill/>
          <a:ln w="31750">
            <a:solidFill>
              <a:srgbClr val="FF66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8883" name="Line 211"/>
          <p:cNvSpPr>
            <a:spLocks noChangeShapeType="1"/>
          </p:cNvSpPr>
          <p:nvPr/>
        </p:nvSpPr>
        <p:spPr bwMode="auto">
          <a:xfrm>
            <a:off x="3575050" y="5157788"/>
            <a:ext cx="431800" cy="0"/>
          </a:xfrm>
          <a:prstGeom prst="line">
            <a:avLst/>
          </a:prstGeom>
          <a:noFill/>
          <a:ln w="31750">
            <a:solidFill>
              <a:srgbClr val="FF66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8884" name="Line 212"/>
          <p:cNvSpPr>
            <a:spLocks noChangeShapeType="1"/>
          </p:cNvSpPr>
          <p:nvPr/>
        </p:nvSpPr>
        <p:spPr bwMode="auto">
          <a:xfrm>
            <a:off x="4008438" y="4941888"/>
            <a:ext cx="431800" cy="0"/>
          </a:xfrm>
          <a:prstGeom prst="line">
            <a:avLst/>
          </a:prstGeom>
          <a:noFill/>
          <a:ln w="31750">
            <a:solidFill>
              <a:srgbClr val="FF66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8885" name="Line 213"/>
          <p:cNvSpPr>
            <a:spLocks noChangeShapeType="1"/>
          </p:cNvSpPr>
          <p:nvPr/>
        </p:nvSpPr>
        <p:spPr bwMode="auto">
          <a:xfrm>
            <a:off x="4440238" y="3644900"/>
            <a:ext cx="431800" cy="0"/>
          </a:xfrm>
          <a:prstGeom prst="line">
            <a:avLst/>
          </a:prstGeom>
          <a:noFill/>
          <a:ln w="31750">
            <a:solidFill>
              <a:srgbClr val="FF66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8886" name="Line 214"/>
          <p:cNvSpPr>
            <a:spLocks noChangeShapeType="1"/>
          </p:cNvSpPr>
          <p:nvPr/>
        </p:nvSpPr>
        <p:spPr bwMode="auto">
          <a:xfrm>
            <a:off x="4872038" y="3429000"/>
            <a:ext cx="431800" cy="0"/>
          </a:xfrm>
          <a:prstGeom prst="line">
            <a:avLst/>
          </a:prstGeom>
          <a:noFill/>
          <a:ln w="31750">
            <a:solidFill>
              <a:srgbClr val="FF66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8887" name="Line 215"/>
          <p:cNvSpPr>
            <a:spLocks noChangeShapeType="1"/>
          </p:cNvSpPr>
          <p:nvPr/>
        </p:nvSpPr>
        <p:spPr bwMode="auto">
          <a:xfrm>
            <a:off x="5303838" y="3213100"/>
            <a:ext cx="431800" cy="0"/>
          </a:xfrm>
          <a:prstGeom prst="line">
            <a:avLst/>
          </a:prstGeom>
          <a:noFill/>
          <a:ln w="31750">
            <a:solidFill>
              <a:srgbClr val="FF66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8888" name="Line 216"/>
          <p:cNvSpPr>
            <a:spLocks noChangeShapeType="1"/>
          </p:cNvSpPr>
          <p:nvPr/>
        </p:nvSpPr>
        <p:spPr bwMode="auto">
          <a:xfrm>
            <a:off x="5735638" y="2997200"/>
            <a:ext cx="431800" cy="0"/>
          </a:xfrm>
          <a:prstGeom prst="line">
            <a:avLst/>
          </a:prstGeom>
          <a:noFill/>
          <a:ln w="31750">
            <a:solidFill>
              <a:srgbClr val="FF66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8889" name="Rectangle 217"/>
          <p:cNvSpPr>
            <a:spLocks noChangeArrowheads="1"/>
          </p:cNvSpPr>
          <p:nvPr/>
        </p:nvSpPr>
        <p:spPr bwMode="auto">
          <a:xfrm>
            <a:off x="3216275" y="2276476"/>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800" b="1">
                <a:solidFill>
                  <a:srgbClr val="FF6600"/>
                </a:solidFill>
              </a:rPr>
              <a:t>0100</a:t>
            </a:r>
          </a:p>
        </p:txBody>
      </p:sp>
      <p:sp>
        <p:nvSpPr>
          <p:cNvPr id="28890" name="Rectangle 218"/>
          <p:cNvSpPr>
            <a:spLocks noChangeArrowheads="1"/>
          </p:cNvSpPr>
          <p:nvPr/>
        </p:nvSpPr>
        <p:spPr bwMode="auto">
          <a:xfrm>
            <a:off x="3719513" y="2276476"/>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l-GR" sz="1800" b="1">
                <a:solidFill>
                  <a:srgbClr val="FF6600"/>
                </a:solidFill>
              </a:rPr>
              <a:t>1110</a:t>
            </a:r>
            <a:endParaRPr lang="el-GR" altLang="el-GR" sz="1800" b="1">
              <a:solidFill>
                <a:srgbClr val="FF6600"/>
              </a:solidFill>
            </a:endParaRPr>
          </a:p>
        </p:txBody>
      </p:sp>
      <p:sp>
        <p:nvSpPr>
          <p:cNvPr id="28891" name="Rectangle 219"/>
          <p:cNvSpPr>
            <a:spLocks noChangeArrowheads="1"/>
          </p:cNvSpPr>
          <p:nvPr/>
        </p:nvSpPr>
        <p:spPr bwMode="auto">
          <a:xfrm>
            <a:off x="4224338" y="2276476"/>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l-GR" sz="1800" b="1">
                <a:solidFill>
                  <a:srgbClr val="FF6600"/>
                </a:solidFill>
              </a:rPr>
              <a:t>1010</a:t>
            </a:r>
            <a:endParaRPr lang="el-GR" altLang="el-GR" sz="1800" b="1">
              <a:solidFill>
                <a:srgbClr val="FF6600"/>
              </a:solidFill>
            </a:endParaRPr>
          </a:p>
        </p:txBody>
      </p:sp>
      <p:sp>
        <p:nvSpPr>
          <p:cNvPr id="28892" name="Rectangle 220"/>
          <p:cNvSpPr>
            <a:spLocks noChangeArrowheads="1"/>
          </p:cNvSpPr>
          <p:nvPr/>
        </p:nvSpPr>
        <p:spPr bwMode="auto">
          <a:xfrm>
            <a:off x="4727575" y="2270126"/>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l-GR" sz="1800" b="1">
                <a:solidFill>
                  <a:srgbClr val="FF6600"/>
                </a:solidFill>
              </a:rPr>
              <a:t>1001</a:t>
            </a:r>
            <a:endParaRPr lang="el-GR" altLang="el-GR" sz="1800" b="1">
              <a:solidFill>
                <a:srgbClr val="FF6600"/>
              </a:solidFill>
            </a:endParaRPr>
          </a:p>
        </p:txBody>
      </p:sp>
      <p:sp>
        <p:nvSpPr>
          <p:cNvPr id="28893" name="Rectangle 221"/>
          <p:cNvSpPr>
            <a:spLocks noChangeArrowheads="1"/>
          </p:cNvSpPr>
          <p:nvPr/>
        </p:nvSpPr>
        <p:spPr bwMode="auto">
          <a:xfrm>
            <a:off x="5232400" y="2270126"/>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800" b="1">
                <a:solidFill>
                  <a:srgbClr val="FF6600"/>
                </a:solidFill>
              </a:rPr>
              <a:t>0100</a:t>
            </a:r>
          </a:p>
        </p:txBody>
      </p:sp>
      <p:sp>
        <p:nvSpPr>
          <p:cNvPr id="28894" name="Rectangle 222"/>
          <p:cNvSpPr>
            <a:spLocks noChangeArrowheads="1"/>
          </p:cNvSpPr>
          <p:nvPr/>
        </p:nvSpPr>
        <p:spPr bwMode="auto">
          <a:xfrm>
            <a:off x="5735638" y="2270126"/>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800" b="1">
                <a:solidFill>
                  <a:srgbClr val="FF6600"/>
                </a:solidFill>
              </a:rPr>
              <a:t>010</a:t>
            </a:r>
            <a:r>
              <a:rPr lang="en-US" altLang="el-GR" sz="1800" b="1">
                <a:solidFill>
                  <a:srgbClr val="FF6600"/>
                </a:solidFill>
              </a:rPr>
              <a:t>1</a:t>
            </a:r>
            <a:endParaRPr lang="el-GR" altLang="el-GR" sz="1800" b="1">
              <a:solidFill>
                <a:srgbClr val="FF6600"/>
              </a:solidFill>
            </a:endParaRPr>
          </a:p>
        </p:txBody>
      </p:sp>
      <p:sp>
        <p:nvSpPr>
          <p:cNvPr id="28895" name="Rectangle 223"/>
          <p:cNvSpPr>
            <a:spLocks noChangeArrowheads="1"/>
          </p:cNvSpPr>
          <p:nvPr/>
        </p:nvSpPr>
        <p:spPr bwMode="auto">
          <a:xfrm>
            <a:off x="6240463" y="2270126"/>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800" b="1">
                <a:solidFill>
                  <a:srgbClr val="FF6600"/>
                </a:solidFill>
              </a:rPr>
              <a:t>01</a:t>
            </a:r>
            <a:r>
              <a:rPr lang="en-US" altLang="el-GR" sz="1800" b="1">
                <a:solidFill>
                  <a:srgbClr val="FF6600"/>
                </a:solidFill>
              </a:rPr>
              <a:t>1</a:t>
            </a:r>
            <a:r>
              <a:rPr lang="el-GR" altLang="el-GR" sz="1800" b="1">
                <a:solidFill>
                  <a:srgbClr val="FF6600"/>
                </a:solidFill>
              </a:rPr>
              <a:t>0</a:t>
            </a:r>
          </a:p>
        </p:txBody>
      </p:sp>
      <p:sp>
        <p:nvSpPr>
          <p:cNvPr id="28896" name="Rectangle 224"/>
          <p:cNvSpPr>
            <a:spLocks noChangeArrowheads="1"/>
          </p:cNvSpPr>
          <p:nvPr/>
        </p:nvSpPr>
        <p:spPr bwMode="auto">
          <a:xfrm>
            <a:off x="6743700" y="2270126"/>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800" b="1">
                <a:solidFill>
                  <a:srgbClr val="FF6600"/>
                </a:solidFill>
              </a:rPr>
              <a:t>01</a:t>
            </a:r>
            <a:r>
              <a:rPr lang="en-US" altLang="el-GR" sz="1800" b="1">
                <a:solidFill>
                  <a:srgbClr val="FF6600"/>
                </a:solidFill>
              </a:rPr>
              <a:t>11</a:t>
            </a:r>
            <a:endParaRPr lang="el-GR" altLang="el-GR" sz="1800" b="1">
              <a:solidFill>
                <a:srgbClr val="FF6600"/>
              </a:solidFill>
            </a:endParaRPr>
          </a:p>
        </p:txBody>
      </p:sp>
      <p:sp>
        <p:nvSpPr>
          <p:cNvPr id="35977" name="AutoShape 225"/>
          <p:cNvSpPr>
            <a:spLocks noChangeArrowheads="1"/>
          </p:cNvSpPr>
          <p:nvPr/>
        </p:nvSpPr>
        <p:spPr bwMode="auto">
          <a:xfrm>
            <a:off x="1774826" y="2349501"/>
            <a:ext cx="2087563" cy="288925"/>
          </a:xfrm>
          <a:prstGeom prst="flowChartMagneticDrum">
            <a:avLst/>
          </a:prstGeom>
          <a:noFill/>
          <a:ln w="158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8901" name="Text Box 229"/>
          <p:cNvSpPr txBox="1">
            <a:spLocks noChangeArrowheads="1"/>
          </p:cNvSpPr>
          <p:nvPr/>
        </p:nvSpPr>
        <p:spPr bwMode="auto">
          <a:xfrm>
            <a:off x="1343026" y="6640514"/>
            <a:ext cx="1008063" cy="244475"/>
          </a:xfrm>
          <a:prstGeom prst="rect">
            <a:avLst/>
          </a:prstGeom>
          <a:noFill/>
          <a:ln w="9525">
            <a:noFill/>
            <a:miter lim="800000"/>
            <a:headEnd/>
            <a:tailEnd/>
          </a:ln>
          <a:effectLst/>
        </p:spPr>
        <p:txBody>
          <a:bodyPr>
            <a:spAutoFit/>
          </a:bodyPr>
          <a:lstStyle/>
          <a:p>
            <a:pPr algn="ctr" eaLnBrk="1" hangingPunct="1">
              <a:spcBef>
                <a:spcPct val="50000"/>
              </a:spcBef>
              <a:defRPr/>
            </a:pPr>
            <a:r>
              <a:rPr lang="en-US" sz="1000" b="1">
                <a:effectLst>
                  <a:outerShdw blurRad="38100" dist="38100" dir="2700000" algn="tl">
                    <a:srgbClr val="C0C0C0"/>
                  </a:outerShdw>
                </a:effectLst>
                <a:latin typeface="Times New Roman" pitchFamily="18" charset="0"/>
                <a:cs typeface="Times New Roman" pitchFamily="18" charset="0"/>
              </a:rPr>
              <a:t>©</a:t>
            </a:r>
            <a:r>
              <a:rPr lang="en-US" sz="1000" b="1">
                <a:effectLst>
                  <a:outerShdw blurRad="38100" dist="38100" dir="2700000" algn="tl">
                    <a:srgbClr val="C0C0C0"/>
                  </a:outerShdw>
                </a:effectLst>
                <a:latin typeface="Times New Roman" pitchFamily="18" charset="0"/>
                <a:cs typeface="Arial" charset="0"/>
              </a:rPr>
              <a:t>StvII</a:t>
            </a:r>
            <a:endParaRPr lang="el-GR" sz="1000" b="1">
              <a:effectLst>
                <a:outerShdw blurRad="38100" dist="38100" dir="2700000" algn="tl">
                  <a:srgbClr val="C0C0C0"/>
                </a:outerShdw>
              </a:effectLst>
              <a:latin typeface="Times New Roman" pitchFamily="18" charset="0"/>
              <a:cs typeface="Arial" charset="0"/>
            </a:endParaRPr>
          </a:p>
        </p:txBody>
      </p:sp>
    </p:spTree>
    <p:extLst>
      <p:ext uri="{BB962C8B-B14F-4D97-AF65-F5344CB8AC3E}">
        <p14:creationId xmlns:p14="http://schemas.microsoft.com/office/powerpoint/2010/main" val="1464582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xit" presetSubtype="0" repeatCount="indefinite" fill="hold" grpId="0" nodeType="withEffect">
                                  <p:stCondLst>
                                    <p:cond delay="0"/>
                                  </p:stCondLst>
                                  <p:iterate type="wd">
                                    <p:tmPct val="10000"/>
                                  </p:iterate>
                                  <p:childTnLst>
                                    <p:anim calcmode="lin" valueType="num">
                                      <p:cBhvr>
                                        <p:cTn id="6" dur="1000"/>
                                        <p:tgtEl>
                                          <p:spTgt spid="28678"/>
                                        </p:tgtEl>
                                        <p:attrNameLst>
                                          <p:attrName>ppt_x</p:attrName>
                                        </p:attrNameLst>
                                      </p:cBhvr>
                                      <p:tavLst>
                                        <p:tav tm="0">
                                          <p:val>
                                            <p:strVal val="ppt_x"/>
                                          </p:val>
                                        </p:tav>
                                        <p:tav tm="100000">
                                          <p:val>
                                            <p:strVal val="ppt_x-.2"/>
                                          </p:val>
                                        </p:tav>
                                      </p:tavLst>
                                    </p:anim>
                                    <p:anim calcmode="lin" valueType="num">
                                      <p:cBhvr>
                                        <p:cTn id="7" dur="1000"/>
                                        <p:tgtEl>
                                          <p:spTgt spid="28678"/>
                                        </p:tgtEl>
                                        <p:attrNameLst>
                                          <p:attrName>ppt_y</p:attrName>
                                        </p:attrNameLst>
                                      </p:cBhvr>
                                      <p:tavLst>
                                        <p:tav tm="0">
                                          <p:val>
                                            <p:strVal val="ppt_y"/>
                                          </p:val>
                                        </p:tav>
                                        <p:tav tm="100000">
                                          <p:val>
                                            <p:strVal val="ppt_y"/>
                                          </p:val>
                                        </p:tav>
                                      </p:tavLst>
                                    </p:anim>
                                    <p:animEffect transition="out" filter="fade">
                                      <p:cBhvr>
                                        <p:cTn id="8" dur="1000"/>
                                        <p:tgtEl>
                                          <p:spTgt spid="28678"/>
                                        </p:tgtEl>
                                      </p:cBhvr>
                                    </p:animEffect>
                                    <p:set>
                                      <p:cBhvr>
                                        <p:cTn id="9" dur="1" fill="hold">
                                          <p:stCondLst>
                                            <p:cond delay="999"/>
                                          </p:stCondLst>
                                        </p:cTn>
                                        <p:tgtEl>
                                          <p:spTgt spid="28678"/>
                                        </p:tgtEl>
                                        <p:attrNameLst>
                                          <p:attrName>style.visibility</p:attrName>
                                        </p:attrNameLst>
                                      </p:cBhvr>
                                      <p:to>
                                        <p:strVal val="hidden"/>
                                      </p:to>
                                    </p:set>
                                  </p:childTnLst>
                                </p:cTn>
                              </p:par>
                              <p:par>
                                <p:cTn id="10" presetID="29" presetClass="exit" presetSubtype="0" repeatCount="indefinite" fill="hold" nodeType="withEffect">
                                  <p:stCondLst>
                                    <p:cond delay="0"/>
                                  </p:stCondLst>
                                  <p:childTnLst>
                                    <p:anim calcmode="lin" valueType="num">
                                      <p:cBhvr>
                                        <p:cTn id="11" dur="1000"/>
                                        <p:tgtEl>
                                          <p:spTgt spid="2"/>
                                        </p:tgtEl>
                                        <p:attrNameLst>
                                          <p:attrName>ppt_x</p:attrName>
                                        </p:attrNameLst>
                                      </p:cBhvr>
                                      <p:tavLst>
                                        <p:tav tm="0">
                                          <p:val>
                                            <p:strVal val="ppt_x"/>
                                          </p:val>
                                        </p:tav>
                                        <p:tav tm="100000">
                                          <p:val>
                                            <p:strVal val="ppt_x-.2"/>
                                          </p:val>
                                        </p:tav>
                                      </p:tavLst>
                                    </p:anim>
                                    <p:anim calcmode="lin" valueType="num">
                                      <p:cBhvr>
                                        <p:cTn id="12" dur="1000"/>
                                        <p:tgtEl>
                                          <p:spTgt spid="2"/>
                                        </p:tgtEl>
                                        <p:attrNameLst>
                                          <p:attrName>ppt_y</p:attrName>
                                        </p:attrNameLst>
                                      </p:cBhvr>
                                      <p:tavLst>
                                        <p:tav tm="0">
                                          <p:val>
                                            <p:strVal val="ppt_y"/>
                                          </p:val>
                                        </p:tav>
                                        <p:tav tm="100000">
                                          <p:val>
                                            <p:strVal val="ppt_y"/>
                                          </p:val>
                                        </p:tav>
                                      </p:tavLst>
                                    </p:anim>
                                    <p:animEffect transition="out" filter="fade">
                                      <p:cBhvr>
                                        <p:cTn id="13" dur="1000"/>
                                        <p:tgtEl>
                                          <p:spTgt spid="2"/>
                                        </p:tgtEl>
                                      </p:cBhvr>
                                    </p:animEffect>
                                    <p:set>
                                      <p:cBhvr>
                                        <p:cTn id="14" dur="1" fill="hold">
                                          <p:stCondLst>
                                            <p:cond delay="999"/>
                                          </p:stCondLst>
                                        </p:cTn>
                                        <p:tgtEl>
                                          <p:spTgt spid="2"/>
                                        </p:tgtEl>
                                        <p:attrNameLst>
                                          <p:attrName>style.visibility</p:attrName>
                                        </p:attrNameLst>
                                      </p:cBhvr>
                                      <p:to>
                                        <p:strVal val="hidden"/>
                                      </p:to>
                                    </p:set>
                                  </p:childTnLst>
                                </p:cTn>
                              </p:par>
                            </p:childTnLst>
                          </p:cTn>
                        </p:par>
                        <p:par>
                          <p:cTn id="15" fill="hold" nodeType="afterGroup">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28889"/>
                                        </p:tgtEl>
                                        <p:attrNameLst>
                                          <p:attrName>style.visibility</p:attrName>
                                        </p:attrNameLst>
                                      </p:cBhvr>
                                      <p:to>
                                        <p:strVal val="visible"/>
                                      </p:to>
                                    </p:set>
                                    <p:anim calcmode="lin" valueType="num">
                                      <p:cBhvr>
                                        <p:cTn id="18" dur="1000" fill="hold"/>
                                        <p:tgtEl>
                                          <p:spTgt spid="28889"/>
                                        </p:tgtEl>
                                        <p:attrNameLst>
                                          <p:attrName>ppt_x</p:attrName>
                                        </p:attrNameLst>
                                      </p:cBhvr>
                                      <p:tavLst>
                                        <p:tav tm="0">
                                          <p:val>
                                            <p:strVal val="#ppt_x-.2"/>
                                          </p:val>
                                        </p:tav>
                                        <p:tav tm="100000">
                                          <p:val>
                                            <p:strVal val="#ppt_x"/>
                                          </p:val>
                                        </p:tav>
                                      </p:tavLst>
                                    </p:anim>
                                    <p:anim calcmode="lin" valueType="num">
                                      <p:cBhvr>
                                        <p:cTn id="19" dur="1000" fill="hold"/>
                                        <p:tgtEl>
                                          <p:spTgt spid="28889"/>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8889"/>
                                        </p:tgtEl>
                                      </p:cBhvr>
                                    </p:animEffect>
                                  </p:childTnLst>
                                </p:cTn>
                              </p:par>
                            </p:childTnLst>
                          </p:cTn>
                        </p:par>
                        <p:par>
                          <p:cTn id="21" fill="hold" nodeType="afterGroup">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8881"/>
                                        </p:tgtEl>
                                        <p:attrNameLst>
                                          <p:attrName>style.visibility</p:attrName>
                                        </p:attrNameLst>
                                      </p:cBhvr>
                                      <p:to>
                                        <p:strVal val="visible"/>
                                      </p:to>
                                    </p:set>
                                    <p:animEffect transition="in" filter="fade">
                                      <p:cBhvr>
                                        <p:cTn id="24" dur="2000"/>
                                        <p:tgtEl>
                                          <p:spTgt spid="28881"/>
                                        </p:tgtEl>
                                      </p:cBhvr>
                                    </p:animEffect>
                                  </p:childTnLst>
                                </p:cTn>
                              </p:par>
                            </p:childTnLst>
                          </p:cTn>
                        </p:par>
                        <p:par>
                          <p:cTn id="25" fill="hold" nodeType="afterGroup">
                            <p:stCondLst>
                              <p:cond delay="4000"/>
                            </p:stCondLst>
                            <p:childTnLst>
                              <p:par>
                                <p:cTn id="26" presetID="29" presetClass="entr" presetSubtype="0" fill="hold" grpId="0" nodeType="afterEffect">
                                  <p:stCondLst>
                                    <p:cond delay="0"/>
                                  </p:stCondLst>
                                  <p:childTnLst>
                                    <p:set>
                                      <p:cBhvr>
                                        <p:cTn id="27" dur="1" fill="hold">
                                          <p:stCondLst>
                                            <p:cond delay="0"/>
                                          </p:stCondLst>
                                        </p:cTn>
                                        <p:tgtEl>
                                          <p:spTgt spid="28890"/>
                                        </p:tgtEl>
                                        <p:attrNameLst>
                                          <p:attrName>style.visibility</p:attrName>
                                        </p:attrNameLst>
                                      </p:cBhvr>
                                      <p:to>
                                        <p:strVal val="visible"/>
                                      </p:to>
                                    </p:set>
                                    <p:anim calcmode="lin" valueType="num">
                                      <p:cBhvr>
                                        <p:cTn id="28" dur="1000" fill="hold"/>
                                        <p:tgtEl>
                                          <p:spTgt spid="28890"/>
                                        </p:tgtEl>
                                        <p:attrNameLst>
                                          <p:attrName>ppt_x</p:attrName>
                                        </p:attrNameLst>
                                      </p:cBhvr>
                                      <p:tavLst>
                                        <p:tav tm="0">
                                          <p:val>
                                            <p:strVal val="#ppt_x-.2"/>
                                          </p:val>
                                        </p:tav>
                                        <p:tav tm="100000">
                                          <p:val>
                                            <p:strVal val="#ppt_x"/>
                                          </p:val>
                                        </p:tav>
                                      </p:tavLst>
                                    </p:anim>
                                    <p:anim calcmode="lin" valueType="num">
                                      <p:cBhvr>
                                        <p:cTn id="29" dur="1000" fill="hold"/>
                                        <p:tgtEl>
                                          <p:spTgt spid="2889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8890"/>
                                        </p:tgtEl>
                                      </p:cBhvr>
                                    </p:animEffect>
                                  </p:childTnLst>
                                </p:cTn>
                              </p:par>
                            </p:childTnLst>
                          </p:cTn>
                        </p:par>
                        <p:par>
                          <p:cTn id="31" fill="hold" nodeType="afterGroup">
                            <p:stCondLst>
                              <p:cond delay="5000"/>
                            </p:stCondLst>
                            <p:childTnLst>
                              <p:par>
                                <p:cTn id="32" presetID="10" presetClass="entr" presetSubtype="0" fill="hold" grpId="0" nodeType="afterEffect">
                                  <p:stCondLst>
                                    <p:cond delay="0"/>
                                  </p:stCondLst>
                                  <p:childTnLst>
                                    <p:set>
                                      <p:cBhvr>
                                        <p:cTn id="33" dur="1" fill="hold">
                                          <p:stCondLst>
                                            <p:cond delay="0"/>
                                          </p:stCondLst>
                                        </p:cTn>
                                        <p:tgtEl>
                                          <p:spTgt spid="28882"/>
                                        </p:tgtEl>
                                        <p:attrNameLst>
                                          <p:attrName>style.visibility</p:attrName>
                                        </p:attrNameLst>
                                      </p:cBhvr>
                                      <p:to>
                                        <p:strVal val="visible"/>
                                      </p:to>
                                    </p:set>
                                    <p:animEffect transition="in" filter="fade">
                                      <p:cBhvr>
                                        <p:cTn id="34" dur="2000"/>
                                        <p:tgtEl>
                                          <p:spTgt spid="28882"/>
                                        </p:tgtEl>
                                      </p:cBhvr>
                                    </p:animEffect>
                                  </p:childTnLst>
                                </p:cTn>
                              </p:par>
                            </p:childTnLst>
                          </p:cTn>
                        </p:par>
                        <p:par>
                          <p:cTn id="35" fill="hold" nodeType="afterGroup">
                            <p:stCondLst>
                              <p:cond delay="7000"/>
                            </p:stCondLst>
                            <p:childTnLst>
                              <p:par>
                                <p:cTn id="36" presetID="29" presetClass="entr" presetSubtype="0" fill="hold" grpId="0" nodeType="afterEffect">
                                  <p:stCondLst>
                                    <p:cond delay="0"/>
                                  </p:stCondLst>
                                  <p:childTnLst>
                                    <p:set>
                                      <p:cBhvr>
                                        <p:cTn id="37" dur="1" fill="hold">
                                          <p:stCondLst>
                                            <p:cond delay="0"/>
                                          </p:stCondLst>
                                        </p:cTn>
                                        <p:tgtEl>
                                          <p:spTgt spid="28891"/>
                                        </p:tgtEl>
                                        <p:attrNameLst>
                                          <p:attrName>style.visibility</p:attrName>
                                        </p:attrNameLst>
                                      </p:cBhvr>
                                      <p:to>
                                        <p:strVal val="visible"/>
                                      </p:to>
                                    </p:set>
                                    <p:anim calcmode="lin" valueType="num">
                                      <p:cBhvr>
                                        <p:cTn id="38" dur="1000" fill="hold"/>
                                        <p:tgtEl>
                                          <p:spTgt spid="28891"/>
                                        </p:tgtEl>
                                        <p:attrNameLst>
                                          <p:attrName>ppt_x</p:attrName>
                                        </p:attrNameLst>
                                      </p:cBhvr>
                                      <p:tavLst>
                                        <p:tav tm="0">
                                          <p:val>
                                            <p:strVal val="#ppt_x-.2"/>
                                          </p:val>
                                        </p:tav>
                                        <p:tav tm="100000">
                                          <p:val>
                                            <p:strVal val="#ppt_x"/>
                                          </p:val>
                                        </p:tav>
                                      </p:tavLst>
                                    </p:anim>
                                    <p:anim calcmode="lin" valueType="num">
                                      <p:cBhvr>
                                        <p:cTn id="39" dur="1000" fill="hold"/>
                                        <p:tgtEl>
                                          <p:spTgt spid="28891"/>
                                        </p:tgtEl>
                                        <p:attrNameLst>
                                          <p:attrName>ppt_y</p:attrName>
                                        </p:attrNameLst>
                                      </p:cBhvr>
                                      <p:tavLst>
                                        <p:tav tm="0">
                                          <p:val>
                                            <p:strVal val="#ppt_y"/>
                                          </p:val>
                                        </p:tav>
                                        <p:tav tm="100000">
                                          <p:val>
                                            <p:strVal val="#ppt_y"/>
                                          </p:val>
                                        </p:tav>
                                      </p:tavLst>
                                    </p:anim>
                                    <p:animEffect transition="in" filter="wipe(right)" prLst="gradientSize: 0.1">
                                      <p:cBhvr>
                                        <p:cTn id="40" dur="1000"/>
                                        <p:tgtEl>
                                          <p:spTgt spid="28891"/>
                                        </p:tgtEl>
                                      </p:cBhvr>
                                    </p:animEffect>
                                  </p:childTnLst>
                                </p:cTn>
                              </p:par>
                            </p:childTnLst>
                          </p:cTn>
                        </p:par>
                        <p:par>
                          <p:cTn id="41" fill="hold" nodeType="afterGroup">
                            <p:stCondLst>
                              <p:cond delay="8000"/>
                            </p:stCondLst>
                            <p:childTnLst>
                              <p:par>
                                <p:cTn id="42" presetID="10" presetClass="entr" presetSubtype="0" fill="hold" grpId="0" nodeType="afterEffect">
                                  <p:stCondLst>
                                    <p:cond delay="0"/>
                                  </p:stCondLst>
                                  <p:childTnLst>
                                    <p:set>
                                      <p:cBhvr>
                                        <p:cTn id="43" dur="1" fill="hold">
                                          <p:stCondLst>
                                            <p:cond delay="0"/>
                                          </p:stCondLst>
                                        </p:cTn>
                                        <p:tgtEl>
                                          <p:spTgt spid="28883"/>
                                        </p:tgtEl>
                                        <p:attrNameLst>
                                          <p:attrName>style.visibility</p:attrName>
                                        </p:attrNameLst>
                                      </p:cBhvr>
                                      <p:to>
                                        <p:strVal val="visible"/>
                                      </p:to>
                                    </p:set>
                                    <p:animEffect transition="in" filter="fade">
                                      <p:cBhvr>
                                        <p:cTn id="44" dur="2000"/>
                                        <p:tgtEl>
                                          <p:spTgt spid="28883"/>
                                        </p:tgtEl>
                                      </p:cBhvr>
                                    </p:animEffect>
                                  </p:childTnLst>
                                </p:cTn>
                              </p:par>
                            </p:childTnLst>
                          </p:cTn>
                        </p:par>
                        <p:par>
                          <p:cTn id="45" fill="hold" nodeType="afterGroup">
                            <p:stCondLst>
                              <p:cond delay="10000"/>
                            </p:stCondLst>
                            <p:childTnLst>
                              <p:par>
                                <p:cTn id="46" presetID="29" presetClass="entr" presetSubtype="0" fill="hold" grpId="0" nodeType="afterEffect">
                                  <p:stCondLst>
                                    <p:cond delay="0"/>
                                  </p:stCondLst>
                                  <p:childTnLst>
                                    <p:set>
                                      <p:cBhvr>
                                        <p:cTn id="47" dur="1" fill="hold">
                                          <p:stCondLst>
                                            <p:cond delay="0"/>
                                          </p:stCondLst>
                                        </p:cTn>
                                        <p:tgtEl>
                                          <p:spTgt spid="28892"/>
                                        </p:tgtEl>
                                        <p:attrNameLst>
                                          <p:attrName>style.visibility</p:attrName>
                                        </p:attrNameLst>
                                      </p:cBhvr>
                                      <p:to>
                                        <p:strVal val="visible"/>
                                      </p:to>
                                    </p:set>
                                    <p:anim calcmode="lin" valueType="num">
                                      <p:cBhvr>
                                        <p:cTn id="48" dur="1000" fill="hold"/>
                                        <p:tgtEl>
                                          <p:spTgt spid="28892"/>
                                        </p:tgtEl>
                                        <p:attrNameLst>
                                          <p:attrName>ppt_x</p:attrName>
                                        </p:attrNameLst>
                                      </p:cBhvr>
                                      <p:tavLst>
                                        <p:tav tm="0">
                                          <p:val>
                                            <p:strVal val="#ppt_x-.2"/>
                                          </p:val>
                                        </p:tav>
                                        <p:tav tm="100000">
                                          <p:val>
                                            <p:strVal val="#ppt_x"/>
                                          </p:val>
                                        </p:tav>
                                      </p:tavLst>
                                    </p:anim>
                                    <p:anim calcmode="lin" valueType="num">
                                      <p:cBhvr>
                                        <p:cTn id="49" dur="1000" fill="hold"/>
                                        <p:tgtEl>
                                          <p:spTgt spid="28892"/>
                                        </p:tgtEl>
                                        <p:attrNameLst>
                                          <p:attrName>ppt_y</p:attrName>
                                        </p:attrNameLst>
                                      </p:cBhvr>
                                      <p:tavLst>
                                        <p:tav tm="0">
                                          <p:val>
                                            <p:strVal val="#ppt_y"/>
                                          </p:val>
                                        </p:tav>
                                        <p:tav tm="100000">
                                          <p:val>
                                            <p:strVal val="#ppt_y"/>
                                          </p:val>
                                        </p:tav>
                                      </p:tavLst>
                                    </p:anim>
                                    <p:animEffect transition="in" filter="wipe(right)" prLst="gradientSize: 0.1">
                                      <p:cBhvr>
                                        <p:cTn id="50" dur="1000"/>
                                        <p:tgtEl>
                                          <p:spTgt spid="28892"/>
                                        </p:tgtEl>
                                      </p:cBhvr>
                                    </p:animEffect>
                                  </p:childTnLst>
                                </p:cTn>
                              </p:par>
                            </p:childTnLst>
                          </p:cTn>
                        </p:par>
                        <p:par>
                          <p:cTn id="51" fill="hold" nodeType="afterGroup">
                            <p:stCondLst>
                              <p:cond delay="11000"/>
                            </p:stCondLst>
                            <p:childTnLst>
                              <p:par>
                                <p:cTn id="52" presetID="10" presetClass="entr" presetSubtype="0" fill="hold" grpId="0" nodeType="afterEffect">
                                  <p:stCondLst>
                                    <p:cond delay="0"/>
                                  </p:stCondLst>
                                  <p:childTnLst>
                                    <p:set>
                                      <p:cBhvr>
                                        <p:cTn id="53" dur="1" fill="hold">
                                          <p:stCondLst>
                                            <p:cond delay="0"/>
                                          </p:stCondLst>
                                        </p:cTn>
                                        <p:tgtEl>
                                          <p:spTgt spid="28884"/>
                                        </p:tgtEl>
                                        <p:attrNameLst>
                                          <p:attrName>style.visibility</p:attrName>
                                        </p:attrNameLst>
                                      </p:cBhvr>
                                      <p:to>
                                        <p:strVal val="visible"/>
                                      </p:to>
                                    </p:set>
                                    <p:animEffect transition="in" filter="fade">
                                      <p:cBhvr>
                                        <p:cTn id="54" dur="2000"/>
                                        <p:tgtEl>
                                          <p:spTgt spid="28884"/>
                                        </p:tgtEl>
                                      </p:cBhvr>
                                    </p:animEffect>
                                  </p:childTnLst>
                                </p:cTn>
                              </p:par>
                            </p:childTnLst>
                          </p:cTn>
                        </p:par>
                        <p:par>
                          <p:cTn id="55" fill="hold" nodeType="afterGroup">
                            <p:stCondLst>
                              <p:cond delay="13000"/>
                            </p:stCondLst>
                            <p:childTnLst>
                              <p:par>
                                <p:cTn id="56" presetID="29" presetClass="entr" presetSubtype="0" fill="hold" grpId="0" nodeType="afterEffect">
                                  <p:stCondLst>
                                    <p:cond delay="0"/>
                                  </p:stCondLst>
                                  <p:childTnLst>
                                    <p:set>
                                      <p:cBhvr>
                                        <p:cTn id="57" dur="1" fill="hold">
                                          <p:stCondLst>
                                            <p:cond delay="0"/>
                                          </p:stCondLst>
                                        </p:cTn>
                                        <p:tgtEl>
                                          <p:spTgt spid="28893"/>
                                        </p:tgtEl>
                                        <p:attrNameLst>
                                          <p:attrName>style.visibility</p:attrName>
                                        </p:attrNameLst>
                                      </p:cBhvr>
                                      <p:to>
                                        <p:strVal val="visible"/>
                                      </p:to>
                                    </p:set>
                                    <p:anim calcmode="lin" valueType="num">
                                      <p:cBhvr>
                                        <p:cTn id="58" dur="1000" fill="hold"/>
                                        <p:tgtEl>
                                          <p:spTgt spid="28893"/>
                                        </p:tgtEl>
                                        <p:attrNameLst>
                                          <p:attrName>ppt_x</p:attrName>
                                        </p:attrNameLst>
                                      </p:cBhvr>
                                      <p:tavLst>
                                        <p:tav tm="0">
                                          <p:val>
                                            <p:strVal val="#ppt_x-.2"/>
                                          </p:val>
                                        </p:tav>
                                        <p:tav tm="100000">
                                          <p:val>
                                            <p:strVal val="#ppt_x"/>
                                          </p:val>
                                        </p:tav>
                                      </p:tavLst>
                                    </p:anim>
                                    <p:anim calcmode="lin" valueType="num">
                                      <p:cBhvr>
                                        <p:cTn id="59" dur="1000" fill="hold"/>
                                        <p:tgtEl>
                                          <p:spTgt spid="28893"/>
                                        </p:tgtEl>
                                        <p:attrNameLst>
                                          <p:attrName>ppt_y</p:attrName>
                                        </p:attrNameLst>
                                      </p:cBhvr>
                                      <p:tavLst>
                                        <p:tav tm="0">
                                          <p:val>
                                            <p:strVal val="#ppt_y"/>
                                          </p:val>
                                        </p:tav>
                                        <p:tav tm="100000">
                                          <p:val>
                                            <p:strVal val="#ppt_y"/>
                                          </p:val>
                                        </p:tav>
                                      </p:tavLst>
                                    </p:anim>
                                    <p:animEffect transition="in" filter="wipe(right)" prLst="gradientSize: 0.1">
                                      <p:cBhvr>
                                        <p:cTn id="60" dur="1000"/>
                                        <p:tgtEl>
                                          <p:spTgt spid="28893"/>
                                        </p:tgtEl>
                                      </p:cBhvr>
                                    </p:animEffect>
                                  </p:childTnLst>
                                </p:cTn>
                              </p:par>
                            </p:childTnLst>
                          </p:cTn>
                        </p:par>
                        <p:par>
                          <p:cTn id="61" fill="hold" nodeType="afterGroup">
                            <p:stCondLst>
                              <p:cond delay="14000"/>
                            </p:stCondLst>
                            <p:childTnLst>
                              <p:par>
                                <p:cTn id="62" presetID="10" presetClass="entr" presetSubtype="0" fill="hold" grpId="0" nodeType="afterEffect">
                                  <p:stCondLst>
                                    <p:cond delay="0"/>
                                  </p:stCondLst>
                                  <p:childTnLst>
                                    <p:set>
                                      <p:cBhvr>
                                        <p:cTn id="63" dur="1" fill="hold">
                                          <p:stCondLst>
                                            <p:cond delay="0"/>
                                          </p:stCondLst>
                                        </p:cTn>
                                        <p:tgtEl>
                                          <p:spTgt spid="28885"/>
                                        </p:tgtEl>
                                        <p:attrNameLst>
                                          <p:attrName>style.visibility</p:attrName>
                                        </p:attrNameLst>
                                      </p:cBhvr>
                                      <p:to>
                                        <p:strVal val="visible"/>
                                      </p:to>
                                    </p:set>
                                    <p:animEffect transition="in" filter="fade">
                                      <p:cBhvr>
                                        <p:cTn id="64" dur="2000"/>
                                        <p:tgtEl>
                                          <p:spTgt spid="28885"/>
                                        </p:tgtEl>
                                      </p:cBhvr>
                                    </p:animEffect>
                                  </p:childTnLst>
                                </p:cTn>
                              </p:par>
                            </p:childTnLst>
                          </p:cTn>
                        </p:par>
                        <p:par>
                          <p:cTn id="65" fill="hold" nodeType="afterGroup">
                            <p:stCondLst>
                              <p:cond delay="16000"/>
                            </p:stCondLst>
                            <p:childTnLst>
                              <p:par>
                                <p:cTn id="66" presetID="29" presetClass="entr" presetSubtype="0" fill="hold" grpId="0" nodeType="afterEffect">
                                  <p:stCondLst>
                                    <p:cond delay="0"/>
                                  </p:stCondLst>
                                  <p:childTnLst>
                                    <p:set>
                                      <p:cBhvr>
                                        <p:cTn id="67" dur="1" fill="hold">
                                          <p:stCondLst>
                                            <p:cond delay="0"/>
                                          </p:stCondLst>
                                        </p:cTn>
                                        <p:tgtEl>
                                          <p:spTgt spid="28894"/>
                                        </p:tgtEl>
                                        <p:attrNameLst>
                                          <p:attrName>style.visibility</p:attrName>
                                        </p:attrNameLst>
                                      </p:cBhvr>
                                      <p:to>
                                        <p:strVal val="visible"/>
                                      </p:to>
                                    </p:set>
                                    <p:anim calcmode="lin" valueType="num">
                                      <p:cBhvr>
                                        <p:cTn id="68" dur="1000" fill="hold"/>
                                        <p:tgtEl>
                                          <p:spTgt spid="28894"/>
                                        </p:tgtEl>
                                        <p:attrNameLst>
                                          <p:attrName>ppt_x</p:attrName>
                                        </p:attrNameLst>
                                      </p:cBhvr>
                                      <p:tavLst>
                                        <p:tav tm="0">
                                          <p:val>
                                            <p:strVal val="#ppt_x-.2"/>
                                          </p:val>
                                        </p:tav>
                                        <p:tav tm="100000">
                                          <p:val>
                                            <p:strVal val="#ppt_x"/>
                                          </p:val>
                                        </p:tav>
                                      </p:tavLst>
                                    </p:anim>
                                    <p:anim calcmode="lin" valueType="num">
                                      <p:cBhvr>
                                        <p:cTn id="69" dur="1000" fill="hold"/>
                                        <p:tgtEl>
                                          <p:spTgt spid="28894"/>
                                        </p:tgtEl>
                                        <p:attrNameLst>
                                          <p:attrName>ppt_y</p:attrName>
                                        </p:attrNameLst>
                                      </p:cBhvr>
                                      <p:tavLst>
                                        <p:tav tm="0">
                                          <p:val>
                                            <p:strVal val="#ppt_y"/>
                                          </p:val>
                                        </p:tav>
                                        <p:tav tm="100000">
                                          <p:val>
                                            <p:strVal val="#ppt_y"/>
                                          </p:val>
                                        </p:tav>
                                      </p:tavLst>
                                    </p:anim>
                                    <p:animEffect transition="in" filter="wipe(right)" prLst="gradientSize: 0.1">
                                      <p:cBhvr>
                                        <p:cTn id="70" dur="1000"/>
                                        <p:tgtEl>
                                          <p:spTgt spid="28894"/>
                                        </p:tgtEl>
                                      </p:cBhvr>
                                    </p:animEffect>
                                  </p:childTnLst>
                                </p:cTn>
                              </p:par>
                            </p:childTnLst>
                          </p:cTn>
                        </p:par>
                        <p:par>
                          <p:cTn id="71" fill="hold" nodeType="afterGroup">
                            <p:stCondLst>
                              <p:cond delay="17000"/>
                            </p:stCondLst>
                            <p:childTnLst>
                              <p:par>
                                <p:cTn id="72" presetID="10" presetClass="entr" presetSubtype="0" fill="hold" grpId="0" nodeType="afterEffect">
                                  <p:stCondLst>
                                    <p:cond delay="0"/>
                                  </p:stCondLst>
                                  <p:childTnLst>
                                    <p:set>
                                      <p:cBhvr>
                                        <p:cTn id="73" dur="1" fill="hold">
                                          <p:stCondLst>
                                            <p:cond delay="0"/>
                                          </p:stCondLst>
                                        </p:cTn>
                                        <p:tgtEl>
                                          <p:spTgt spid="28886"/>
                                        </p:tgtEl>
                                        <p:attrNameLst>
                                          <p:attrName>style.visibility</p:attrName>
                                        </p:attrNameLst>
                                      </p:cBhvr>
                                      <p:to>
                                        <p:strVal val="visible"/>
                                      </p:to>
                                    </p:set>
                                    <p:animEffect transition="in" filter="fade">
                                      <p:cBhvr>
                                        <p:cTn id="74" dur="2000"/>
                                        <p:tgtEl>
                                          <p:spTgt spid="28886"/>
                                        </p:tgtEl>
                                      </p:cBhvr>
                                    </p:animEffect>
                                  </p:childTnLst>
                                </p:cTn>
                              </p:par>
                            </p:childTnLst>
                          </p:cTn>
                        </p:par>
                        <p:par>
                          <p:cTn id="75" fill="hold" nodeType="afterGroup">
                            <p:stCondLst>
                              <p:cond delay="19000"/>
                            </p:stCondLst>
                            <p:childTnLst>
                              <p:par>
                                <p:cTn id="76" presetID="29" presetClass="entr" presetSubtype="0" fill="hold" grpId="0" nodeType="afterEffect">
                                  <p:stCondLst>
                                    <p:cond delay="0"/>
                                  </p:stCondLst>
                                  <p:childTnLst>
                                    <p:set>
                                      <p:cBhvr>
                                        <p:cTn id="77" dur="1" fill="hold">
                                          <p:stCondLst>
                                            <p:cond delay="0"/>
                                          </p:stCondLst>
                                        </p:cTn>
                                        <p:tgtEl>
                                          <p:spTgt spid="28895"/>
                                        </p:tgtEl>
                                        <p:attrNameLst>
                                          <p:attrName>style.visibility</p:attrName>
                                        </p:attrNameLst>
                                      </p:cBhvr>
                                      <p:to>
                                        <p:strVal val="visible"/>
                                      </p:to>
                                    </p:set>
                                    <p:anim calcmode="lin" valueType="num">
                                      <p:cBhvr>
                                        <p:cTn id="78" dur="1000" fill="hold"/>
                                        <p:tgtEl>
                                          <p:spTgt spid="28895"/>
                                        </p:tgtEl>
                                        <p:attrNameLst>
                                          <p:attrName>ppt_x</p:attrName>
                                        </p:attrNameLst>
                                      </p:cBhvr>
                                      <p:tavLst>
                                        <p:tav tm="0">
                                          <p:val>
                                            <p:strVal val="#ppt_x-.2"/>
                                          </p:val>
                                        </p:tav>
                                        <p:tav tm="100000">
                                          <p:val>
                                            <p:strVal val="#ppt_x"/>
                                          </p:val>
                                        </p:tav>
                                      </p:tavLst>
                                    </p:anim>
                                    <p:anim calcmode="lin" valueType="num">
                                      <p:cBhvr>
                                        <p:cTn id="79" dur="1000" fill="hold"/>
                                        <p:tgtEl>
                                          <p:spTgt spid="28895"/>
                                        </p:tgtEl>
                                        <p:attrNameLst>
                                          <p:attrName>ppt_y</p:attrName>
                                        </p:attrNameLst>
                                      </p:cBhvr>
                                      <p:tavLst>
                                        <p:tav tm="0">
                                          <p:val>
                                            <p:strVal val="#ppt_y"/>
                                          </p:val>
                                        </p:tav>
                                        <p:tav tm="100000">
                                          <p:val>
                                            <p:strVal val="#ppt_y"/>
                                          </p:val>
                                        </p:tav>
                                      </p:tavLst>
                                    </p:anim>
                                    <p:animEffect transition="in" filter="wipe(right)" prLst="gradientSize: 0.1">
                                      <p:cBhvr>
                                        <p:cTn id="80" dur="1000"/>
                                        <p:tgtEl>
                                          <p:spTgt spid="28895"/>
                                        </p:tgtEl>
                                      </p:cBhvr>
                                    </p:animEffect>
                                  </p:childTnLst>
                                </p:cTn>
                              </p:par>
                            </p:childTnLst>
                          </p:cTn>
                        </p:par>
                        <p:par>
                          <p:cTn id="81" fill="hold" nodeType="afterGroup">
                            <p:stCondLst>
                              <p:cond delay="20000"/>
                            </p:stCondLst>
                            <p:childTnLst>
                              <p:par>
                                <p:cTn id="82" presetID="10" presetClass="entr" presetSubtype="0" fill="hold" grpId="0" nodeType="afterEffect">
                                  <p:stCondLst>
                                    <p:cond delay="0"/>
                                  </p:stCondLst>
                                  <p:childTnLst>
                                    <p:set>
                                      <p:cBhvr>
                                        <p:cTn id="83" dur="1" fill="hold">
                                          <p:stCondLst>
                                            <p:cond delay="0"/>
                                          </p:stCondLst>
                                        </p:cTn>
                                        <p:tgtEl>
                                          <p:spTgt spid="28887"/>
                                        </p:tgtEl>
                                        <p:attrNameLst>
                                          <p:attrName>style.visibility</p:attrName>
                                        </p:attrNameLst>
                                      </p:cBhvr>
                                      <p:to>
                                        <p:strVal val="visible"/>
                                      </p:to>
                                    </p:set>
                                    <p:animEffect transition="in" filter="fade">
                                      <p:cBhvr>
                                        <p:cTn id="84" dur="2000"/>
                                        <p:tgtEl>
                                          <p:spTgt spid="28887"/>
                                        </p:tgtEl>
                                      </p:cBhvr>
                                    </p:animEffect>
                                  </p:childTnLst>
                                </p:cTn>
                              </p:par>
                            </p:childTnLst>
                          </p:cTn>
                        </p:par>
                        <p:par>
                          <p:cTn id="85" fill="hold" nodeType="afterGroup">
                            <p:stCondLst>
                              <p:cond delay="22000"/>
                            </p:stCondLst>
                            <p:childTnLst>
                              <p:par>
                                <p:cTn id="86" presetID="29" presetClass="entr" presetSubtype="0" fill="hold" grpId="0" nodeType="afterEffect">
                                  <p:stCondLst>
                                    <p:cond delay="0"/>
                                  </p:stCondLst>
                                  <p:childTnLst>
                                    <p:set>
                                      <p:cBhvr>
                                        <p:cTn id="87" dur="1" fill="hold">
                                          <p:stCondLst>
                                            <p:cond delay="0"/>
                                          </p:stCondLst>
                                        </p:cTn>
                                        <p:tgtEl>
                                          <p:spTgt spid="28896"/>
                                        </p:tgtEl>
                                        <p:attrNameLst>
                                          <p:attrName>style.visibility</p:attrName>
                                        </p:attrNameLst>
                                      </p:cBhvr>
                                      <p:to>
                                        <p:strVal val="visible"/>
                                      </p:to>
                                    </p:set>
                                    <p:anim calcmode="lin" valueType="num">
                                      <p:cBhvr>
                                        <p:cTn id="88" dur="1000" fill="hold"/>
                                        <p:tgtEl>
                                          <p:spTgt spid="28896"/>
                                        </p:tgtEl>
                                        <p:attrNameLst>
                                          <p:attrName>ppt_x</p:attrName>
                                        </p:attrNameLst>
                                      </p:cBhvr>
                                      <p:tavLst>
                                        <p:tav tm="0">
                                          <p:val>
                                            <p:strVal val="#ppt_x-.2"/>
                                          </p:val>
                                        </p:tav>
                                        <p:tav tm="100000">
                                          <p:val>
                                            <p:strVal val="#ppt_x"/>
                                          </p:val>
                                        </p:tav>
                                      </p:tavLst>
                                    </p:anim>
                                    <p:anim calcmode="lin" valueType="num">
                                      <p:cBhvr>
                                        <p:cTn id="89" dur="1000" fill="hold"/>
                                        <p:tgtEl>
                                          <p:spTgt spid="28896"/>
                                        </p:tgtEl>
                                        <p:attrNameLst>
                                          <p:attrName>ppt_y</p:attrName>
                                        </p:attrNameLst>
                                      </p:cBhvr>
                                      <p:tavLst>
                                        <p:tav tm="0">
                                          <p:val>
                                            <p:strVal val="#ppt_y"/>
                                          </p:val>
                                        </p:tav>
                                        <p:tav tm="100000">
                                          <p:val>
                                            <p:strVal val="#ppt_y"/>
                                          </p:val>
                                        </p:tav>
                                      </p:tavLst>
                                    </p:anim>
                                    <p:animEffect transition="in" filter="wipe(right)" prLst="gradientSize: 0.1">
                                      <p:cBhvr>
                                        <p:cTn id="90" dur="1000"/>
                                        <p:tgtEl>
                                          <p:spTgt spid="28896"/>
                                        </p:tgtEl>
                                      </p:cBhvr>
                                    </p:animEffect>
                                  </p:childTnLst>
                                </p:cTn>
                              </p:par>
                            </p:childTnLst>
                          </p:cTn>
                        </p:par>
                        <p:par>
                          <p:cTn id="91" fill="hold" nodeType="afterGroup">
                            <p:stCondLst>
                              <p:cond delay="23000"/>
                            </p:stCondLst>
                            <p:childTnLst>
                              <p:par>
                                <p:cTn id="92" presetID="10" presetClass="entr" presetSubtype="0" fill="hold" grpId="0" nodeType="afterEffect">
                                  <p:stCondLst>
                                    <p:cond delay="0"/>
                                  </p:stCondLst>
                                  <p:childTnLst>
                                    <p:set>
                                      <p:cBhvr>
                                        <p:cTn id="93" dur="1" fill="hold">
                                          <p:stCondLst>
                                            <p:cond delay="0"/>
                                          </p:stCondLst>
                                        </p:cTn>
                                        <p:tgtEl>
                                          <p:spTgt spid="28888"/>
                                        </p:tgtEl>
                                        <p:attrNameLst>
                                          <p:attrName>style.visibility</p:attrName>
                                        </p:attrNameLst>
                                      </p:cBhvr>
                                      <p:to>
                                        <p:strVal val="visible"/>
                                      </p:to>
                                    </p:set>
                                    <p:animEffect transition="in" filter="fade">
                                      <p:cBhvr>
                                        <p:cTn id="94" dur="2000"/>
                                        <p:tgtEl>
                                          <p:spTgt spid="28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P spid="28881" grpId="0" animBg="1"/>
      <p:bldP spid="28882" grpId="0" animBg="1"/>
      <p:bldP spid="28883" grpId="0" animBg="1"/>
      <p:bldP spid="28884" grpId="0" animBg="1"/>
      <p:bldP spid="28885" grpId="0" animBg="1"/>
      <p:bldP spid="28886" grpId="0" animBg="1"/>
      <p:bldP spid="28887" grpId="0" animBg="1"/>
      <p:bldP spid="28888" grpId="0" animBg="1"/>
      <p:bldP spid="28889" grpId="0"/>
      <p:bldP spid="28890" grpId="0"/>
      <p:bldP spid="28891" grpId="0"/>
      <p:bldP spid="28892" grpId="0"/>
      <p:bldP spid="28893" grpId="0"/>
      <p:bldP spid="28894" grpId="0"/>
      <p:bldP spid="28895" grpId="0"/>
      <p:bldP spid="2889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4"/>
          <p:cNvSpPr>
            <a:spLocks noChangeArrowheads="1"/>
          </p:cNvSpPr>
          <p:nvPr/>
        </p:nvSpPr>
        <p:spPr bwMode="auto">
          <a:xfrm>
            <a:off x="2286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l-GR" altLang="el-GR" sz="3600" b="1">
                <a:solidFill>
                  <a:schemeClr val="tx2"/>
                </a:solidFill>
              </a:rPr>
              <a:t>Θεωρία </a:t>
            </a:r>
            <a:r>
              <a:rPr lang="en-US" altLang="el-GR" sz="3600" b="1">
                <a:solidFill>
                  <a:schemeClr val="tx2"/>
                </a:solidFill>
              </a:rPr>
              <a:t>PCM</a:t>
            </a:r>
            <a:endParaRPr lang="el-GR" altLang="el-GR" sz="3600" b="1">
              <a:solidFill>
                <a:schemeClr val="tx2"/>
              </a:solidFill>
            </a:endParaRPr>
          </a:p>
        </p:txBody>
      </p:sp>
      <p:pic>
        <p:nvPicPr>
          <p:cNvPr id="36867" name="Picture 3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0188" y="3646488"/>
            <a:ext cx="134461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307"/>
          <p:cNvSpPr>
            <a:spLocks noChangeArrowheads="1"/>
          </p:cNvSpPr>
          <p:nvPr/>
        </p:nvSpPr>
        <p:spPr bwMode="auto">
          <a:xfrm>
            <a:off x="6600825" y="2341563"/>
            <a:ext cx="1663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800"/>
              <a:t>Κωδικοποίηση</a:t>
            </a:r>
          </a:p>
        </p:txBody>
      </p:sp>
      <p:sp>
        <p:nvSpPr>
          <p:cNvPr id="36869" name="Line 308"/>
          <p:cNvSpPr>
            <a:spLocks noChangeShapeType="1"/>
          </p:cNvSpPr>
          <p:nvPr/>
        </p:nvSpPr>
        <p:spPr bwMode="auto">
          <a:xfrm>
            <a:off x="4872038" y="4624388"/>
            <a:ext cx="40322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870" name="Line 309"/>
          <p:cNvSpPr>
            <a:spLocks noChangeShapeType="1"/>
          </p:cNvSpPr>
          <p:nvPr/>
        </p:nvSpPr>
        <p:spPr bwMode="auto">
          <a:xfrm>
            <a:off x="5232400" y="2824163"/>
            <a:ext cx="0" cy="381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871" name="Line 310"/>
          <p:cNvSpPr>
            <a:spLocks noChangeShapeType="1"/>
          </p:cNvSpPr>
          <p:nvPr/>
        </p:nvSpPr>
        <p:spPr bwMode="auto">
          <a:xfrm>
            <a:off x="5232400" y="4840288"/>
            <a:ext cx="36718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6872" name="Line 311"/>
          <p:cNvSpPr>
            <a:spLocks noChangeShapeType="1"/>
          </p:cNvSpPr>
          <p:nvPr/>
        </p:nvSpPr>
        <p:spPr bwMode="auto">
          <a:xfrm>
            <a:off x="5232400" y="5056188"/>
            <a:ext cx="36718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6873" name="Line 312"/>
          <p:cNvSpPr>
            <a:spLocks noChangeShapeType="1"/>
          </p:cNvSpPr>
          <p:nvPr/>
        </p:nvSpPr>
        <p:spPr bwMode="auto">
          <a:xfrm>
            <a:off x="5232400" y="5272088"/>
            <a:ext cx="36718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6874" name="Line 313"/>
          <p:cNvSpPr>
            <a:spLocks noChangeShapeType="1"/>
          </p:cNvSpPr>
          <p:nvPr/>
        </p:nvSpPr>
        <p:spPr bwMode="auto">
          <a:xfrm>
            <a:off x="5232400" y="5487988"/>
            <a:ext cx="36718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6875" name="Line 314"/>
          <p:cNvSpPr>
            <a:spLocks noChangeShapeType="1"/>
          </p:cNvSpPr>
          <p:nvPr/>
        </p:nvSpPr>
        <p:spPr bwMode="auto">
          <a:xfrm>
            <a:off x="5232400" y="5705475"/>
            <a:ext cx="36718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6876" name="Line 315"/>
          <p:cNvSpPr>
            <a:spLocks noChangeShapeType="1"/>
          </p:cNvSpPr>
          <p:nvPr/>
        </p:nvSpPr>
        <p:spPr bwMode="auto">
          <a:xfrm>
            <a:off x="5232400" y="5921375"/>
            <a:ext cx="36718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6877" name="Line 316"/>
          <p:cNvSpPr>
            <a:spLocks noChangeShapeType="1"/>
          </p:cNvSpPr>
          <p:nvPr/>
        </p:nvSpPr>
        <p:spPr bwMode="auto">
          <a:xfrm>
            <a:off x="5232400" y="6137275"/>
            <a:ext cx="36718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6878" name="Line 317"/>
          <p:cNvSpPr>
            <a:spLocks noChangeShapeType="1"/>
          </p:cNvSpPr>
          <p:nvPr/>
        </p:nvSpPr>
        <p:spPr bwMode="auto">
          <a:xfrm>
            <a:off x="5232400" y="6353175"/>
            <a:ext cx="36718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6879" name="Line 318"/>
          <p:cNvSpPr>
            <a:spLocks noChangeShapeType="1"/>
          </p:cNvSpPr>
          <p:nvPr/>
        </p:nvSpPr>
        <p:spPr bwMode="auto">
          <a:xfrm>
            <a:off x="5232400" y="2895600"/>
            <a:ext cx="36718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6880" name="Line 319"/>
          <p:cNvSpPr>
            <a:spLocks noChangeShapeType="1"/>
          </p:cNvSpPr>
          <p:nvPr/>
        </p:nvSpPr>
        <p:spPr bwMode="auto">
          <a:xfrm>
            <a:off x="5232400" y="3113088"/>
            <a:ext cx="36718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6881" name="Line 320"/>
          <p:cNvSpPr>
            <a:spLocks noChangeShapeType="1"/>
          </p:cNvSpPr>
          <p:nvPr/>
        </p:nvSpPr>
        <p:spPr bwMode="auto">
          <a:xfrm>
            <a:off x="5232400" y="3327400"/>
            <a:ext cx="36718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6882" name="Line 321"/>
          <p:cNvSpPr>
            <a:spLocks noChangeShapeType="1"/>
          </p:cNvSpPr>
          <p:nvPr/>
        </p:nvSpPr>
        <p:spPr bwMode="auto">
          <a:xfrm>
            <a:off x="5232400" y="3543300"/>
            <a:ext cx="36718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6883" name="Line 322"/>
          <p:cNvSpPr>
            <a:spLocks noChangeShapeType="1"/>
          </p:cNvSpPr>
          <p:nvPr/>
        </p:nvSpPr>
        <p:spPr bwMode="auto">
          <a:xfrm>
            <a:off x="5232400" y="3760788"/>
            <a:ext cx="36718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6884" name="Line 323"/>
          <p:cNvSpPr>
            <a:spLocks noChangeShapeType="1"/>
          </p:cNvSpPr>
          <p:nvPr/>
        </p:nvSpPr>
        <p:spPr bwMode="auto">
          <a:xfrm>
            <a:off x="5232400" y="3976688"/>
            <a:ext cx="36718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6885" name="Line 324"/>
          <p:cNvSpPr>
            <a:spLocks noChangeShapeType="1"/>
          </p:cNvSpPr>
          <p:nvPr/>
        </p:nvSpPr>
        <p:spPr bwMode="auto">
          <a:xfrm>
            <a:off x="5232400" y="4192588"/>
            <a:ext cx="36718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6886" name="Line 325"/>
          <p:cNvSpPr>
            <a:spLocks noChangeShapeType="1"/>
          </p:cNvSpPr>
          <p:nvPr/>
        </p:nvSpPr>
        <p:spPr bwMode="auto">
          <a:xfrm>
            <a:off x="5232400" y="4408488"/>
            <a:ext cx="36718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6887" name="Line 327"/>
          <p:cNvSpPr>
            <a:spLocks noChangeShapeType="1"/>
          </p:cNvSpPr>
          <p:nvPr/>
        </p:nvSpPr>
        <p:spPr bwMode="auto">
          <a:xfrm>
            <a:off x="5664200" y="2824163"/>
            <a:ext cx="0" cy="38163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6888" name="Line 328"/>
          <p:cNvSpPr>
            <a:spLocks noChangeShapeType="1"/>
          </p:cNvSpPr>
          <p:nvPr/>
        </p:nvSpPr>
        <p:spPr bwMode="auto">
          <a:xfrm>
            <a:off x="6096000" y="2824163"/>
            <a:ext cx="0" cy="38163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6889" name="Line 329"/>
          <p:cNvSpPr>
            <a:spLocks noChangeShapeType="1"/>
          </p:cNvSpPr>
          <p:nvPr/>
        </p:nvSpPr>
        <p:spPr bwMode="auto">
          <a:xfrm>
            <a:off x="6527800" y="2824163"/>
            <a:ext cx="0" cy="38163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6890" name="Line 330"/>
          <p:cNvSpPr>
            <a:spLocks noChangeShapeType="1"/>
          </p:cNvSpPr>
          <p:nvPr/>
        </p:nvSpPr>
        <p:spPr bwMode="auto">
          <a:xfrm>
            <a:off x="6959600" y="2824163"/>
            <a:ext cx="0" cy="38163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6891" name="Line 331"/>
          <p:cNvSpPr>
            <a:spLocks noChangeShapeType="1"/>
          </p:cNvSpPr>
          <p:nvPr/>
        </p:nvSpPr>
        <p:spPr bwMode="auto">
          <a:xfrm>
            <a:off x="7392988" y="2824163"/>
            <a:ext cx="0" cy="38163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6892" name="Line 332"/>
          <p:cNvSpPr>
            <a:spLocks noChangeShapeType="1"/>
          </p:cNvSpPr>
          <p:nvPr/>
        </p:nvSpPr>
        <p:spPr bwMode="auto">
          <a:xfrm>
            <a:off x="7824788" y="2824163"/>
            <a:ext cx="0" cy="38163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6893" name="Line 333"/>
          <p:cNvSpPr>
            <a:spLocks noChangeShapeType="1"/>
          </p:cNvSpPr>
          <p:nvPr/>
        </p:nvSpPr>
        <p:spPr bwMode="auto">
          <a:xfrm>
            <a:off x="8256588" y="2824163"/>
            <a:ext cx="0" cy="38163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6894" name="Line 334"/>
          <p:cNvSpPr>
            <a:spLocks noChangeShapeType="1"/>
          </p:cNvSpPr>
          <p:nvPr/>
        </p:nvSpPr>
        <p:spPr bwMode="auto">
          <a:xfrm>
            <a:off x="8688388" y="2824163"/>
            <a:ext cx="0" cy="38163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6895" name="Text Box 336"/>
          <p:cNvSpPr txBox="1">
            <a:spLocks noChangeArrowheads="1"/>
          </p:cNvSpPr>
          <p:nvPr/>
        </p:nvSpPr>
        <p:spPr bwMode="auto">
          <a:xfrm>
            <a:off x="4943476" y="2824163"/>
            <a:ext cx="360363"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l-GR" sz="900" b="1"/>
              <a:t>V</a:t>
            </a:r>
            <a:r>
              <a:rPr lang="el-GR" altLang="el-GR" sz="900" b="1"/>
              <a:t>8</a:t>
            </a:r>
          </a:p>
          <a:p>
            <a:pPr algn="ctr" eaLnBrk="1" hangingPunct="1">
              <a:spcBef>
                <a:spcPct val="50000"/>
              </a:spcBef>
              <a:buFontTx/>
              <a:buNone/>
            </a:pPr>
            <a:r>
              <a:rPr lang="en-US" altLang="el-GR" sz="900" b="1"/>
              <a:t>V</a:t>
            </a:r>
            <a:r>
              <a:rPr lang="el-GR" altLang="el-GR" sz="900" b="1"/>
              <a:t>7</a:t>
            </a:r>
          </a:p>
          <a:p>
            <a:pPr algn="ctr" eaLnBrk="1" hangingPunct="1">
              <a:spcBef>
                <a:spcPct val="50000"/>
              </a:spcBef>
              <a:buFontTx/>
              <a:buNone/>
            </a:pPr>
            <a:r>
              <a:rPr lang="en-US" altLang="el-GR" sz="900" b="1"/>
              <a:t>V</a:t>
            </a:r>
            <a:r>
              <a:rPr lang="el-GR" altLang="el-GR" sz="900" b="1"/>
              <a:t>6</a:t>
            </a:r>
          </a:p>
          <a:p>
            <a:pPr algn="ctr" eaLnBrk="1" hangingPunct="1">
              <a:spcBef>
                <a:spcPct val="50000"/>
              </a:spcBef>
              <a:buFontTx/>
              <a:buNone/>
            </a:pPr>
            <a:r>
              <a:rPr lang="en-US" altLang="el-GR" sz="900" b="1"/>
              <a:t>V</a:t>
            </a:r>
            <a:r>
              <a:rPr lang="el-GR" altLang="el-GR" sz="900" b="1"/>
              <a:t>5</a:t>
            </a:r>
          </a:p>
          <a:p>
            <a:pPr algn="ctr" eaLnBrk="1" hangingPunct="1">
              <a:spcBef>
                <a:spcPct val="50000"/>
              </a:spcBef>
              <a:buFontTx/>
              <a:buNone/>
            </a:pPr>
            <a:r>
              <a:rPr lang="en-US" altLang="el-GR" sz="900" b="1"/>
              <a:t>V</a:t>
            </a:r>
            <a:r>
              <a:rPr lang="el-GR" altLang="el-GR" sz="900" b="1"/>
              <a:t>4</a:t>
            </a:r>
          </a:p>
          <a:p>
            <a:pPr algn="ctr" eaLnBrk="1" hangingPunct="1">
              <a:spcBef>
                <a:spcPct val="50000"/>
              </a:spcBef>
              <a:buFontTx/>
              <a:buNone/>
            </a:pPr>
            <a:r>
              <a:rPr lang="en-US" altLang="el-GR" sz="900" b="1"/>
              <a:t>V</a:t>
            </a:r>
            <a:r>
              <a:rPr lang="el-GR" altLang="el-GR" sz="900" b="1"/>
              <a:t>3</a:t>
            </a:r>
          </a:p>
          <a:p>
            <a:pPr algn="ctr" eaLnBrk="1" hangingPunct="1">
              <a:spcBef>
                <a:spcPct val="50000"/>
              </a:spcBef>
              <a:buFontTx/>
              <a:buNone/>
            </a:pPr>
            <a:r>
              <a:rPr lang="en-US" altLang="el-GR" sz="900" b="1"/>
              <a:t>V</a:t>
            </a:r>
            <a:r>
              <a:rPr lang="el-GR" altLang="el-GR" sz="900" b="1"/>
              <a:t>2</a:t>
            </a:r>
          </a:p>
          <a:p>
            <a:pPr algn="ctr" eaLnBrk="1" hangingPunct="1">
              <a:spcBef>
                <a:spcPct val="50000"/>
              </a:spcBef>
              <a:buFontTx/>
              <a:buNone/>
            </a:pPr>
            <a:r>
              <a:rPr lang="en-US" altLang="el-GR" sz="900" b="1"/>
              <a:t>V</a:t>
            </a:r>
            <a:r>
              <a:rPr lang="el-GR" altLang="el-GR" sz="900" b="1"/>
              <a:t>1</a:t>
            </a:r>
          </a:p>
          <a:p>
            <a:pPr algn="ctr" eaLnBrk="1" hangingPunct="1">
              <a:spcBef>
                <a:spcPct val="50000"/>
              </a:spcBef>
              <a:buFontTx/>
              <a:buNone/>
            </a:pPr>
            <a:endParaRPr lang="el-GR" altLang="el-GR" sz="900" b="1"/>
          </a:p>
        </p:txBody>
      </p:sp>
      <p:sp>
        <p:nvSpPr>
          <p:cNvPr id="36896" name="Text Box 337"/>
          <p:cNvSpPr txBox="1">
            <a:spLocks noChangeArrowheads="1"/>
          </p:cNvSpPr>
          <p:nvPr/>
        </p:nvSpPr>
        <p:spPr bwMode="auto">
          <a:xfrm>
            <a:off x="4872038" y="4691064"/>
            <a:ext cx="431800" cy="168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l-GR" altLang="el-GR" sz="900" b="1"/>
              <a:t> -</a:t>
            </a:r>
            <a:r>
              <a:rPr lang="en-US" altLang="el-GR" sz="900" b="1"/>
              <a:t> V</a:t>
            </a:r>
            <a:r>
              <a:rPr lang="el-GR" altLang="el-GR" sz="900" b="1"/>
              <a:t>1</a:t>
            </a:r>
          </a:p>
          <a:p>
            <a:pPr algn="ctr" eaLnBrk="1" hangingPunct="1">
              <a:spcBef>
                <a:spcPct val="50000"/>
              </a:spcBef>
              <a:buFontTx/>
              <a:buNone/>
            </a:pPr>
            <a:r>
              <a:rPr lang="el-GR" altLang="el-GR" sz="900" b="1"/>
              <a:t>-</a:t>
            </a:r>
            <a:r>
              <a:rPr lang="en-US" altLang="el-GR" sz="900" b="1"/>
              <a:t> V</a:t>
            </a:r>
            <a:r>
              <a:rPr lang="el-GR" altLang="el-GR" sz="900" b="1"/>
              <a:t>2</a:t>
            </a:r>
          </a:p>
          <a:p>
            <a:pPr algn="ctr" eaLnBrk="1" hangingPunct="1">
              <a:spcBef>
                <a:spcPct val="50000"/>
              </a:spcBef>
              <a:buFontTx/>
              <a:buNone/>
            </a:pPr>
            <a:r>
              <a:rPr lang="el-GR" altLang="el-GR" sz="900" b="1"/>
              <a:t>-</a:t>
            </a:r>
            <a:r>
              <a:rPr lang="en-US" altLang="el-GR" sz="900" b="1"/>
              <a:t> V</a:t>
            </a:r>
            <a:r>
              <a:rPr lang="el-GR" altLang="el-GR" sz="900" b="1"/>
              <a:t>3</a:t>
            </a:r>
          </a:p>
          <a:p>
            <a:pPr algn="ctr" eaLnBrk="1" hangingPunct="1">
              <a:spcBef>
                <a:spcPct val="50000"/>
              </a:spcBef>
              <a:buFontTx/>
              <a:buNone/>
            </a:pPr>
            <a:r>
              <a:rPr lang="el-GR" altLang="el-GR" sz="900" b="1"/>
              <a:t>-</a:t>
            </a:r>
            <a:r>
              <a:rPr lang="en-US" altLang="el-GR" sz="900" b="1"/>
              <a:t> V</a:t>
            </a:r>
            <a:r>
              <a:rPr lang="el-GR" altLang="el-GR" sz="900" b="1"/>
              <a:t>4</a:t>
            </a:r>
          </a:p>
          <a:p>
            <a:pPr algn="ctr" eaLnBrk="1" hangingPunct="1">
              <a:spcBef>
                <a:spcPct val="50000"/>
              </a:spcBef>
              <a:buFontTx/>
              <a:buNone/>
            </a:pPr>
            <a:r>
              <a:rPr lang="el-GR" altLang="el-GR" sz="900" b="1"/>
              <a:t>-</a:t>
            </a:r>
            <a:r>
              <a:rPr lang="en-US" altLang="el-GR" sz="900" b="1"/>
              <a:t> V</a:t>
            </a:r>
            <a:r>
              <a:rPr lang="el-GR" altLang="el-GR" sz="900" b="1"/>
              <a:t>5</a:t>
            </a:r>
          </a:p>
          <a:p>
            <a:pPr algn="ctr" eaLnBrk="1" hangingPunct="1">
              <a:spcBef>
                <a:spcPct val="50000"/>
              </a:spcBef>
              <a:buFontTx/>
              <a:buNone/>
            </a:pPr>
            <a:r>
              <a:rPr lang="el-GR" altLang="el-GR" sz="900" b="1"/>
              <a:t>-</a:t>
            </a:r>
            <a:r>
              <a:rPr lang="en-US" altLang="el-GR" sz="900" b="1"/>
              <a:t> V</a:t>
            </a:r>
            <a:r>
              <a:rPr lang="el-GR" altLang="el-GR" sz="900" b="1"/>
              <a:t>6</a:t>
            </a:r>
          </a:p>
          <a:p>
            <a:pPr algn="ctr" eaLnBrk="1" hangingPunct="1">
              <a:spcBef>
                <a:spcPct val="50000"/>
              </a:spcBef>
              <a:buFontTx/>
              <a:buNone/>
            </a:pPr>
            <a:r>
              <a:rPr lang="el-GR" altLang="el-GR" sz="900" b="1"/>
              <a:t>-</a:t>
            </a:r>
            <a:r>
              <a:rPr lang="en-US" altLang="el-GR" sz="900" b="1"/>
              <a:t> V</a:t>
            </a:r>
            <a:r>
              <a:rPr lang="el-GR" altLang="el-GR" sz="900" b="1"/>
              <a:t>7</a:t>
            </a:r>
          </a:p>
          <a:p>
            <a:pPr algn="ctr" eaLnBrk="1" hangingPunct="1">
              <a:spcBef>
                <a:spcPct val="50000"/>
              </a:spcBef>
              <a:buFontTx/>
              <a:buNone/>
            </a:pPr>
            <a:r>
              <a:rPr lang="el-GR" altLang="el-GR" sz="900" b="1"/>
              <a:t>-</a:t>
            </a:r>
            <a:r>
              <a:rPr lang="en-US" altLang="el-GR" sz="900" b="1"/>
              <a:t> V</a:t>
            </a:r>
            <a:r>
              <a:rPr lang="el-GR" altLang="el-GR" sz="900" b="1"/>
              <a:t>8</a:t>
            </a:r>
          </a:p>
        </p:txBody>
      </p:sp>
      <p:sp>
        <p:nvSpPr>
          <p:cNvPr id="36897" name="Text Box 338"/>
          <p:cNvSpPr txBox="1">
            <a:spLocks noChangeArrowheads="1"/>
          </p:cNvSpPr>
          <p:nvPr/>
        </p:nvSpPr>
        <p:spPr bwMode="auto">
          <a:xfrm>
            <a:off x="5230814" y="6424614"/>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l-GR" altLang="el-GR" sz="1000"/>
              <a:t>000</a:t>
            </a:r>
          </a:p>
        </p:txBody>
      </p:sp>
      <p:sp>
        <p:nvSpPr>
          <p:cNvPr id="36898" name="Text Box 339"/>
          <p:cNvSpPr txBox="1">
            <a:spLocks noChangeArrowheads="1"/>
          </p:cNvSpPr>
          <p:nvPr/>
        </p:nvSpPr>
        <p:spPr bwMode="auto">
          <a:xfrm>
            <a:off x="5591176" y="6424614"/>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l-GR" altLang="el-GR" sz="1000"/>
              <a:t>001</a:t>
            </a:r>
          </a:p>
        </p:txBody>
      </p:sp>
      <p:sp>
        <p:nvSpPr>
          <p:cNvPr id="36899" name="Text Box 340"/>
          <p:cNvSpPr txBox="1">
            <a:spLocks noChangeArrowheads="1"/>
          </p:cNvSpPr>
          <p:nvPr/>
        </p:nvSpPr>
        <p:spPr bwMode="auto">
          <a:xfrm>
            <a:off x="6024564" y="6424614"/>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l-GR" altLang="el-GR" sz="1000"/>
              <a:t>010</a:t>
            </a:r>
          </a:p>
        </p:txBody>
      </p:sp>
      <p:sp>
        <p:nvSpPr>
          <p:cNvPr id="36900" name="Text Box 341"/>
          <p:cNvSpPr txBox="1">
            <a:spLocks noChangeArrowheads="1"/>
          </p:cNvSpPr>
          <p:nvPr/>
        </p:nvSpPr>
        <p:spPr bwMode="auto">
          <a:xfrm>
            <a:off x="6456364" y="6424614"/>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l-GR" altLang="el-GR" sz="1000"/>
              <a:t>011</a:t>
            </a:r>
          </a:p>
        </p:txBody>
      </p:sp>
      <p:sp>
        <p:nvSpPr>
          <p:cNvPr id="36901" name="Text Box 342"/>
          <p:cNvSpPr txBox="1">
            <a:spLocks noChangeArrowheads="1"/>
          </p:cNvSpPr>
          <p:nvPr/>
        </p:nvSpPr>
        <p:spPr bwMode="auto">
          <a:xfrm>
            <a:off x="6888164" y="6424614"/>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l-GR" altLang="el-GR" sz="1000"/>
              <a:t>100</a:t>
            </a:r>
          </a:p>
        </p:txBody>
      </p:sp>
      <p:sp>
        <p:nvSpPr>
          <p:cNvPr id="36902" name="Text Box 343"/>
          <p:cNvSpPr txBox="1">
            <a:spLocks noChangeArrowheads="1"/>
          </p:cNvSpPr>
          <p:nvPr/>
        </p:nvSpPr>
        <p:spPr bwMode="auto">
          <a:xfrm>
            <a:off x="7319964" y="6424614"/>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l-GR" altLang="el-GR" sz="1000"/>
              <a:t>101</a:t>
            </a:r>
          </a:p>
        </p:txBody>
      </p:sp>
      <p:sp>
        <p:nvSpPr>
          <p:cNvPr id="36903" name="Text Box 344"/>
          <p:cNvSpPr txBox="1">
            <a:spLocks noChangeArrowheads="1"/>
          </p:cNvSpPr>
          <p:nvPr/>
        </p:nvSpPr>
        <p:spPr bwMode="auto">
          <a:xfrm>
            <a:off x="7751764" y="6424614"/>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l-GR" altLang="el-GR" sz="1000"/>
              <a:t>110</a:t>
            </a:r>
          </a:p>
        </p:txBody>
      </p:sp>
      <p:sp>
        <p:nvSpPr>
          <p:cNvPr id="36904" name="Text Box 345"/>
          <p:cNvSpPr txBox="1">
            <a:spLocks noChangeArrowheads="1"/>
          </p:cNvSpPr>
          <p:nvPr/>
        </p:nvSpPr>
        <p:spPr bwMode="auto">
          <a:xfrm>
            <a:off x="8185151" y="6424614"/>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l-GR" altLang="el-GR" sz="1000"/>
              <a:t>111</a:t>
            </a:r>
          </a:p>
        </p:txBody>
      </p:sp>
      <p:grpSp>
        <p:nvGrpSpPr>
          <p:cNvPr id="36905" name="Group 346"/>
          <p:cNvGrpSpPr>
            <a:grpSpLocks/>
          </p:cNvGrpSpPr>
          <p:nvPr/>
        </p:nvGrpSpPr>
        <p:grpSpPr bwMode="auto">
          <a:xfrm>
            <a:off x="5664200" y="3619501"/>
            <a:ext cx="3024188" cy="1438275"/>
            <a:chOff x="657" y="1979"/>
            <a:chExt cx="1815" cy="589"/>
          </a:xfrm>
        </p:grpSpPr>
        <p:sp>
          <p:nvSpPr>
            <p:cNvPr id="36998" name="Freeform 347"/>
            <p:cNvSpPr>
              <a:spLocks/>
            </p:cNvSpPr>
            <p:nvPr/>
          </p:nvSpPr>
          <p:spPr bwMode="auto">
            <a:xfrm>
              <a:off x="748" y="1979"/>
              <a:ext cx="1724" cy="589"/>
            </a:xfrm>
            <a:custGeom>
              <a:avLst/>
              <a:gdLst>
                <a:gd name="T0" fmla="*/ 0 w 1225"/>
                <a:gd name="T1" fmla="*/ 317 h 589"/>
                <a:gd name="T2" fmla="*/ 13644 w 1225"/>
                <a:gd name="T3" fmla="*/ 45 h 589"/>
                <a:gd name="T4" fmla="*/ 25307 w 1225"/>
                <a:gd name="T5" fmla="*/ 589 h 589"/>
                <a:gd name="T6" fmla="*/ 40878 w 1225"/>
                <a:gd name="T7" fmla="*/ 45 h 589"/>
                <a:gd name="T8" fmla="*/ 52533 w 1225"/>
                <a:gd name="T9" fmla="*/ 408 h 589"/>
                <a:gd name="T10" fmla="*/ 0 60000 65536"/>
                <a:gd name="T11" fmla="*/ 0 60000 65536"/>
                <a:gd name="T12" fmla="*/ 0 60000 65536"/>
                <a:gd name="T13" fmla="*/ 0 60000 65536"/>
                <a:gd name="T14" fmla="*/ 0 60000 65536"/>
                <a:gd name="T15" fmla="*/ 0 w 1225"/>
                <a:gd name="T16" fmla="*/ 0 h 589"/>
                <a:gd name="T17" fmla="*/ 1225 w 1225"/>
                <a:gd name="T18" fmla="*/ 589 h 589"/>
              </a:gdLst>
              <a:ahLst/>
              <a:cxnLst>
                <a:cxn ang="T10">
                  <a:pos x="T0" y="T1"/>
                </a:cxn>
                <a:cxn ang="T11">
                  <a:pos x="T2" y="T3"/>
                </a:cxn>
                <a:cxn ang="T12">
                  <a:pos x="T4" y="T5"/>
                </a:cxn>
                <a:cxn ang="T13">
                  <a:pos x="T6" y="T7"/>
                </a:cxn>
                <a:cxn ang="T14">
                  <a:pos x="T8" y="T9"/>
                </a:cxn>
              </a:cxnLst>
              <a:rect l="T15" t="T16" r="T17" b="T18"/>
              <a:pathLst>
                <a:path w="1225" h="589">
                  <a:moveTo>
                    <a:pt x="0" y="317"/>
                  </a:moveTo>
                  <a:cubicBezTo>
                    <a:pt x="110" y="158"/>
                    <a:pt x="220" y="0"/>
                    <a:pt x="318" y="45"/>
                  </a:cubicBezTo>
                  <a:cubicBezTo>
                    <a:pt x="416" y="90"/>
                    <a:pt x="484" y="589"/>
                    <a:pt x="590" y="589"/>
                  </a:cubicBezTo>
                  <a:cubicBezTo>
                    <a:pt x="696" y="589"/>
                    <a:pt x="847" y="75"/>
                    <a:pt x="953" y="45"/>
                  </a:cubicBezTo>
                  <a:cubicBezTo>
                    <a:pt x="1059" y="15"/>
                    <a:pt x="1180" y="348"/>
                    <a:pt x="1225" y="408"/>
                  </a:cubicBezTo>
                </a:path>
              </a:pathLst>
            </a:custGeom>
            <a:noFill/>
            <a:ln w="15875" cap="flat">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36999" name="Line 348"/>
            <p:cNvSpPr>
              <a:spLocks noChangeShapeType="1"/>
            </p:cNvSpPr>
            <p:nvPr/>
          </p:nvSpPr>
          <p:spPr bwMode="auto">
            <a:xfrm flipH="1">
              <a:off x="657" y="2297"/>
              <a:ext cx="91" cy="90"/>
            </a:xfrm>
            <a:prstGeom prst="line">
              <a:avLst/>
            </a:prstGeom>
            <a:noFill/>
            <a:ln w="158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36906" name="Line 349"/>
          <p:cNvSpPr>
            <a:spLocks noChangeShapeType="1"/>
          </p:cNvSpPr>
          <p:nvPr/>
        </p:nvSpPr>
        <p:spPr bwMode="auto">
          <a:xfrm>
            <a:off x="6096000" y="3976688"/>
            <a:ext cx="0" cy="6477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907" name="Line 350"/>
          <p:cNvSpPr>
            <a:spLocks noChangeShapeType="1"/>
          </p:cNvSpPr>
          <p:nvPr/>
        </p:nvSpPr>
        <p:spPr bwMode="auto">
          <a:xfrm>
            <a:off x="6527800" y="3616326"/>
            <a:ext cx="0" cy="100806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908" name="Line 351"/>
          <p:cNvSpPr>
            <a:spLocks noChangeShapeType="1"/>
          </p:cNvSpPr>
          <p:nvPr/>
        </p:nvSpPr>
        <p:spPr bwMode="auto">
          <a:xfrm>
            <a:off x="6959600" y="4624388"/>
            <a:ext cx="0" cy="2159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909" name="Line 352"/>
          <p:cNvSpPr>
            <a:spLocks noChangeShapeType="1"/>
          </p:cNvSpPr>
          <p:nvPr/>
        </p:nvSpPr>
        <p:spPr bwMode="auto">
          <a:xfrm>
            <a:off x="7392988" y="4624388"/>
            <a:ext cx="0" cy="2159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910" name="Line 353"/>
          <p:cNvSpPr>
            <a:spLocks noChangeShapeType="1"/>
          </p:cNvSpPr>
          <p:nvPr/>
        </p:nvSpPr>
        <p:spPr bwMode="auto">
          <a:xfrm>
            <a:off x="8256588" y="3760788"/>
            <a:ext cx="0" cy="8636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911" name="Line 354"/>
          <p:cNvSpPr>
            <a:spLocks noChangeShapeType="1"/>
          </p:cNvSpPr>
          <p:nvPr/>
        </p:nvSpPr>
        <p:spPr bwMode="auto">
          <a:xfrm>
            <a:off x="7824788" y="3976688"/>
            <a:ext cx="0" cy="6477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912" name="Line 355"/>
          <p:cNvSpPr>
            <a:spLocks noChangeShapeType="1"/>
          </p:cNvSpPr>
          <p:nvPr/>
        </p:nvSpPr>
        <p:spPr bwMode="auto">
          <a:xfrm>
            <a:off x="5592764" y="4624388"/>
            <a:ext cx="71437"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913" name="Line 356"/>
          <p:cNvSpPr>
            <a:spLocks noChangeShapeType="1"/>
          </p:cNvSpPr>
          <p:nvPr/>
        </p:nvSpPr>
        <p:spPr bwMode="auto">
          <a:xfrm>
            <a:off x="8688389" y="4624388"/>
            <a:ext cx="71437"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914" name="Line 357"/>
          <p:cNvSpPr>
            <a:spLocks noChangeShapeType="1"/>
          </p:cNvSpPr>
          <p:nvPr/>
        </p:nvSpPr>
        <p:spPr bwMode="auto">
          <a:xfrm>
            <a:off x="5664200" y="4624388"/>
            <a:ext cx="431800" cy="0"/>
          </a:xfrm>
          <a:prstGeom prst="line">
            <a:avLst/>
          </a:prstGeom>
          <a:noFill/>
          <a:ln w="31750">
            <a:solidFill>
              <a:srgbClr val="FF66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915" name="Line 358"/>
          <p:cNvSpPr>
            <a:spLocks noChangeShapeType="1"/>
          </p:cNvSpPr>
          <p:nvPr/>
        </p:nvSpPr>
        <p:spPr bwMode="auto">
          <a:xfrm>
            <a:off x="6096000" y="3976688"/>
            <a:ext cx="431800" cy="0"/>
          </a:xfrm>
          <a:prstGeom prst="line">
            <a:avLst/>
          </a:prstGeom>
          <a:noFill/>
          <a:ln w="31750">
            <a:solidFill>
              <a:srgbClr val="FF66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916" name="Line 359"/>
          <p:cNvSpPr>
            <a:spLocks noChangeShapeType="1"/>
          </p:cNvSpPr>
          <p:nvPr/>
        </p:nvSpPr>
        <p:spPr bwMode="auto">
          <a:xfrm>
            <a:off x="6527800" y="3760788"/>
            <a:ext cx="431800" cy="0"/>
          </a:xfrm>
          <a:prstGeom prst="line">
            <a:avLst/>
          </a:prstGeom>
          <a:noFill/>
          <a:ln w="31750">
            <a:solidFill>
              <a:srgbClr val="FF66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917" name="Line 360"/>
          <p:cNvSpPr>
            <a:spLocks noChangeShapeType="1"/>
          </p:cNvSpPr>
          <p:nvPr/>
        </p:nvSpPr>
        <p:spPr bwMode="auto">
          <a:xfrm>
            <a:off x="6961188" y="4624388"/>
            <a:ext cx="431800" cy="0"/>
          </a:xfrm>
          <a:prstGeom prst="line">
            <a:avLst/>
          </a:prstGeom>
          <a:noFill/>
          <a:ln w="31750">
            <a:solidFill>
              <a:srgbClr val="FF66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918" name="Line 361"/>
          <p:cNvSpPr>
            <a:spLocks noChangeShapeType="1"/>
          </p:cNvSpPr>
          <p:nvPr/>
        </p:nvSpPr>
        <p:spPr bwMode="auto">
          <a:xfrm>
            <a:off x="7824788" y="3976688"/>
            <a:ext cx="431800" cy="0"/>
          </a:xfrm>
          <a:prstGeom prst="line">
            <a:avLst/>
          </a:prstGeom>
          <a:noFill/>
          <a:ln w="31750">
            <a:solidFill>
              <a:srgbClr val="FF66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919" name="Line 362"/>
          <p:cNvSpPr>
            <a:spLocks noChangeShapeType="1"/>
          </p:cNvSpPr>
          <p:nvPr/>
        </p:nvSpPr>
        <p:spPr bwMode="auto">
          <a:xfrm>
            <a:off x="7392988" y="4845050"/>
            <a:ext cx="431800" cy="0"/>
          </a:xfrm>
          <a:prstGeom prst="line">
            <a:avLst/>
          </a:prstGeom>
          <a:noFill/>
          <a:ln w="31750">
            <a:solidFill>
              <a:srgbClr val="FF66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920" name="Line 363"/>
          <p:cNvSpPr>
            <a:spLocks noChangeShapeType="1"/>
          </p:cNvSpPr>
          <p:nvPr/>
        </p:nvSpPr>
        <p:spPr bwMode="auto">
          <a:xfrm>
            <a:off x="8256588" y="3760788"/>
            <a:ext cx="431800" cy="0"/>
          </a:xfrm>
          <a:prstGeom prst="line">
            <a:avLst/>
          </a:prstGeom>
          <a:noFill/>
          <a:ln w="31750">
            <a:solidFill>
              <a:srgbClr val="FF66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921" name="AutoShape 365">
            <a:hlinkClick r:id="rId3" action="ppaction://hlinksldjump" highlightClick="1"/>
          </p:cNvPr>
          <p:cNvSpPr>
            <a:spLocks noChangeArrowheads="1"/>
          </p:cNvSpPr>
          <p:nvPr/>
        </p:nvSpPr>
        <p:spPr bwMode="auto">
          <a:xfrm>
            <a:off x="9767889" y="6308726"/>
            <a:ext cx="503237" cy="360363"/>
          </a:xfrm>
          <a:prstGeom prst="actionButtonBackPrevious">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5016" name="Text Box 440"/>
          <p:cNvSpPr txBox="1">
            <a:spLocks noChangeArrowheads="1"/>
          </p:cNvSpPr>
          <p:nvPr/>
        </p:nvSpPr>
        <p:spPr bwMode="auto">
          <a:xfrm>
            <a:off x="1343026" y="6640514"/>
            <a:ext cx="1008063" cy="244475"/>
          </a:xfrm>
          <a:prstGeom prst="rect">
            <a:avLst/>
          </a:prstGeom>
          <a:noFill/>
          <a:ln w="9525">
            <a:noFill/>
            <a:miter lim="800000"/>
            <a:headEnd/>
            <a:tailEnd/>
          </a:ln>
          <a:effectLst/>
        </p:spPr>
        <p:txBody>
          <a:bodyPr>
            <a:spAutoFit/>
          </a:bodyPr>
          <a:lstStyle/>
          <a:p>
            <a:pPr algn="ctr" eaLnBrk="1" hangingPunct="1">
              <a:spcBef>
                <a:spcPct val="50000"/>
              </a:spcBef>
              <a:defRPr/>
            </a:pPr>
            <a:r>
              <a:rPr lang="en-US" sz="1000" b="1">
                <a:effectLst>
                  <a:outerShdw blurRad="38100" dist="38100" dir="2700000" algn="tl">
                    <a:srgbClr val="C0C0C0"/>
                  </a:outerShdw>
                </a:effectLst>
                <a:latin typeface="Times New Roman" pitchFamily="18" charset="0"/>
                <a:cs typeface="Times New Roman" pitchFamily="18" charset="0"/>
              </a:rPr>
              <a:t>©</a:t>
            </a:r>
            <a:r>
              <a:rPr lang="en-US" sz="1000" b="1">
                <a:effectLst>
                  <a:outerShdw blurRad="38100" dist="38100" dir="2700000" algn="tl">
                    <a:srgbClr val="C0C0C0"/>
                  </a:outerShdw>
                </a:effectLst>
                <a:latin typeface="Times New Roman" pitchFamily="18" charset="0"/>
                <a:cs typeface="Arial" charset="0"/>
              </a:rPr>
              <a:t>StvII</a:t>
            </a:r>
            <a:endParaRPr lang="el-GR" sz="1000" b="1">
              <a:effectLst>
                <a:outerShdw blurRad="38100" dist="38100" dir="2700000" algn="tl">
                  <a:srgbClr val="C0C0C0"/>
                </a:outerShdw>
              </a:effectLst>
              <a:latin typeface="Times New Roman" pitchFamily="18" charset="0"/>
              <a:cs typeface="Arial" charset="0"/>
            </a:endParaRPr>
          </a:p>
        </p:txBody>
      </p:sp>
      <p:graphicFrame>
        <p:nvGraphicFramePr>
          <p:cNvPr id="28811" name="Group 139"/>
          <p:cNvGraphicFramePr>
            <a:graphicFrameLocks noGrp="1"/>
          </p:cNvGraphicFramePr>
          <p:nvPr/>
        </p:nvGraphicFramePr>
        <p:xfrm>
          <a:off x="2424114" y="2060575"/>
          <a:ext cx="1697037" cy="4751382"/>
        </p:xfrm>
        <a:graphic>
          <a:graphicData uri="http://schemas.openxmlformats.org/drawingml/2006/table">
            <a:tbl>
              <a:tblPr/>
              <a:tblGrid>
                <a:gridCol w="452437">
                  <a:extLst>
                    <a:ext uri="{9D8B030D-6E8A-4147-A177-3AD203B41FA5}">
                      <a16:colId xmlns:a16="http://schemas.microsoft.com/office/drawing/2014/main" val="20000"/>
                    </a:ext>
                  </a:extLst>
                </a:gridCol>
                <a:gridCol w="423863">
                  <a:extLst>
                    <a:ext uri="{9D8B030D-6E8A-4147-A177-3AD203B41FA5}">
                      <a16:colId xmlns:a16="http://schemas.microsoft.com/office/drawing/2014/main" val="20001"/>
                    </a:ext>
                  </a:extLst>
                </a:gridCol>
                <a:gridCol w="820737">
                  <a:extLst>
                    <a:ext uri="{9D8B030D-6E8A-4147-A177-3AD203B41FA5}">
                      <a16:colId xmlns:a16="http://schemas.microsoft.com/office/drawing/2014/main" val="20002"/>
                    </a:ext>
                  </a:extLst>
                </a:gridCol>
              </a:tblGrid>
              <a:tr h="361974">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DEC</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Volt</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Binary</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0</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0</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0  0  0  0</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+V1</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0  0  0  1</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2</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+V2</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0  0  1  0</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3</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+V3</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0  0  1  1</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4</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+V4</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0  1  0  0 </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5</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+V5</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0  1  0  1</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6</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+V6</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0  1  1  0</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7</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+V7</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0  1  1  1</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8</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-V1</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1  0  0  0</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9</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-V2</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1  0  0  1</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10</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-V3</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1  0  1  0 </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11</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-V4</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1  0  1  1</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12</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-V5</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1  1  0  0</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13</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-V6</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1  1  0  1</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14</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-V7</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1  1  1  0</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15</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-V8</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1  1  1  1</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996028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524000" y="765176"/>
            <a:ext cx="9144000" cy="5256213"/>
          </a:xfrm>
          <a:prstGeom prst="rect">
            <a:avLst/>
          </a:prstGeom>
          <a:solidFill>
            <a:srgbClr val="D68C8A"/>
          </a:solidFill>
          <a:ln w="3810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50000"/>
              </a:lnSpc>
              <a:spcBef>
                <a:spcPct val="0"/>
              </a:spcBef>
              <a:buFontTx/>
              <a:buNone/>
            </a:pPr>
            <a:r>
              <a:rPr lang="el-GR" altLang="el-GR" sz="1600" b="1" i="1" u="sng" dirty="0"/>
              <a:t>ΑΣΚΗΣΗ</a:t>
            </a:r>
            <a:r>
              <a:rPr lang="en-US" altLang="el-GR" sz="1600" b="1" i="1" u="sng" dirty="0"/>
              <a:t> 1</a:t>
            </a:r>
            <a:r>
              <a:rPr lang="el-GR" altLang="el-GR" sz="1600" b="1" i="1" u="sng" baseline="30000" dirty="0"/>
              <a:t>η</a:t>
            </a:r>
            <a:r>
              <a:rPr lang="el-GR" altLang="el-GR" sz="1600" b="1" i="1" u="sng" dirty="0"/>
              <a:t> </a:t>
            </a:r>
          </a:p>
          <a:p>
            <a:pPr algn="just" eaLnBrk="1" hangingPunct="1">
              <a:lnSpc>
                <a:spcPct val="150000"/>
              </a:lnSpc>
              <a:spcBef>
                <a:spcPct val="0"/>
              </a:spcBef>
              <a:buFontTx/>
              <a:buNone/>
            </a:pPr>
            <a:r>
              <a:rPr lang="en-US" altLang="el-GR" sz="1600" b="1" i="1" dirty="0"/>
              <a:t>	</a:t>
            </a:r>
          </a:p>
          <a:p>
            <a:pPr algn="just" eaLnBrk="1" hangingPunct="1">
              <a:lnSpc>
                <a:spcPct val="150000"/>
              </a:lnSpc>
              <a:spcBef>
                <a:spcPct val="0"/>
              </a:spcBef>
              <a:buFontTx/>
              <a:buNone/>
            </a:pPr>
            <a:r>
              <a:rPr lang="el-GR" altLang="el-GR" sz="1600" b="1" i="1" dirty="0"/>
              <a:t>Εάν είχατε ηλεκτρικό σήμα με φάσμα </a:t>
            </a:r>
            <a:r>
              <a:rPr lang="en-US" altLang="el-GR" sz="1600" b="1" i="1" dirty="0"/>
              <a:t>BW</a:t>
            </a:r>
            <a:r>
              <a:rPr lang="el-GR" altLang="el-GR" sz="1600" b="1" i="1" dirty="0"/>
              <a:t> = [0, </a:t>
            </a:r>
            <a:r>
              <a:rPr lang="en-US" altLang="el-GR" sz="1600" b="1" i="1" dirty="0"/>
              <a:t>15000</a:t>
            </a:r>
            <a:r>
              <a:rPr lang="el-GR" altLang="el-GR" sz="1600" b="1" i="1" dirty="0"/>
              <a:t>] </a:t>
            </a:r>
            <a:r>
              <a:rPr lang="en-US" altLang="el-GR" sz="1600" b="1" i="1" dirty="0" err="1"/>
              <a:t>KHz</a:t>
            </a:r>
            <a:r>
              <a:rPr lang="en-US" altLang="el-GR" sz="1600" b="1" i="1" dirty="0"/>
              <a:t> </a:t>
            </a:r>
            <a:r>
              <a:rPr lang="el-GR" altLang="el-GR" sz="1600" b="1" i="1" dirty="0"/>
              <a:t>και επιθυμούσατε να χρησιμοποιήσετε </a:t>
            </a:r>
            <a:r>
              <a:rPr lang="en-US" altLang="el-GR" sz="1600" b="1" i="1" dirty="0"/>
              <a:t>Analog</a:t>
            </a:r>
            <a:r>
              <a:rPr lang="el-GR" altLang="el-GR" sz="1600" b="1" i="1" dirty="0"/>
              <a:t> – </a:t>
            </a:r>
            <a:r>
              <a:rPr lang="en-US" altLang="el-GR" sz="1600" b="1" i="1" dirty="0"/>
              <a:t>to</a:t>
            </a:r>
            <a:r>
              <a:rPr lang="el-GR" altLang="el-GR" sz="1600" b="1" i="1" dirty="0"/>
              <a:t> – </a:t>
            </a:r>
            <a:r>
              <a:rPr lang="en-US" altLang="el-GR" sz="1600" b="1" i="1" dirty="0"/>
              <a:t>Digital converter </a:t>
            </a:r>
            <a:r>
              <a:rPr lang="el-GR" altLang="el-GR" sz="1600" b="1" i="1" dirty="0"/>
              <a:t>(</a:t>
            </a:r>
            <a:r>
              <a:rPr lang="en-US" altLang="el-GR" sz="1600" b="1" i="1" dirty="0"/>
              <a:t>A</a:t>
            </a:r>
            <a:r>
              <a:rPr lang="el-GR" altLang="el-GR" sz="1600" b="1" i="1" dirty="0"/>
              <a:t>/</a:t>
            </a:r>
            <a:r>
              <a:rPr lang="en-US" altLang="el-GR" sz="1600" b="1" i="1" dirty="0"/>
              <a:t>D</a:t>
            </a:r>
            <a:r>
              <a:rPr lang="el-GR" altLang="el-GR" sz="1600" b="1" i="1" dirty="0"/>
              <a:t>) με αναπαράσταση </a:t>
            </a:r>
            <a:r>
              <a:rPr lang="en-US" altLang="el-GR" sz="1600" b="1" i="1" dirty="0"/>
              <a:t>16</a:t>
            </a:r>
            <a:r>
              <a:rPr lang="el-GR" altLang="el-GR" sz="1600" b="1" i="1" dirty="0"/>
              <a:t> επιπέδων και εύρος πλάτους [-</a:t>
            </a:r>
            <a:r>
              <a:rPr lang="en-US" altLang="el-GR" sz="1600" b="1" i="1" dirty="0"/>
              <a:t>8</a:t>
            </a:r>
            <a:r>
              <a:rPr lang="el-GR" altLang="el-GR" sz="1600" b="1" i="1" dirty="0"/>
              <a:t>, +</a:t>
            </a:r>
            <a:r>
              <a:rPr lang="en-US" altLang="el-GR" sz="1600" b="1" i="1" dirty="0"/>
              <a:t>8</a:t>
            </a:r>
            <a:r>
              <a:rPr lang="el-GR" altLang="el-GR" sz="1600" b="1" i="1" dirty="0"/>
              <a:t>] </a:t>
            </a:r>
            <a:r>
              <a:rPr lang="en-US" altLang="el-GR" sz="1600" b="1" i="1" dirty="0"/>
              <a:t>volts</a:t>
            </a:r>
            <a:r>
              <a:rPr lang="el-GR" altLang="el-GR" sz="1600" b="1" i="1" dirty="0"/>
              <a:t> να βρείτε:</a:t>
            </a:r>
            <a:endParaRPr lang="en-US" altLang="el-GR" sz="1600" b="1" i="1" dirty="0"/>
          </a:p>
          <a:p>
            <a:pPr algn="just" eaLnBrk="1" hangingPunct="1">
              <a:lnSpc>
                <a:spcPct val="150000"/>
              </a:lnSpc>
              <a:spcBef>
                <a:spcPct val="0"/>
              </a:spcBef>
              <a:buFontTx/>
              <a:buNone/>
            </a:pPr>
            <a:r>
              <a:rPr lang="en-US" altLang="el-GR" sz="1600" b="1" i="1" dirty="0"/>
              <a:t>	1. </a:t>
            </a:r>
            <a:r>
              <a:rPr lang="el-GR" altLang="el-GR" sz="1600" b="1" i="1" dirty="0"/>
              <a:t>τη συχνότητα και την περίοδο δειγματοληψίας,</a:t>
            </a:r>
          </a:p>
          <a:p>
            <a:pPr algn="just" eaLnBrk="1" hangingPunct="1">
              <a:lnSpc>
                <a:spcPct val="150000"/>
              </a:lnSpc>
              <a:spcBef>
                <a:spcPct val="0"/>
              </a:spcBef>
              <a:buFontTx/>
              <a:buNone/>
            </a:pPr>
            <a:r>
              <a:rPr lang="el-GR" altLang="el-GR" sz="1600" b="1" i="1" dirty="0"/>
              <a:t>	2. το εύρος κάθε ζώνης, τις στάθμες καθώς και το σφάλμα </a:t>
            </a:r>
            <a:r>
              <a:rPr lang="el-GR" altLang="el-GR" sz="1600" b="1" i="1" dirty="0" err="1"/>
              <a:t>κβάντισης</a:t>
            </a:r>
            <a:r>
              <a:rPr lang="el-GR" altLang="el-GR" sz="1600" b="1" i="1" dirty="0"/>
              <a:t> (σε </a:t>
            </a:r>
            <a:r>
              <a:rPr lang="en-US" altLang="el-GR" sz="1600" b="1" i="1" dirty="0"/>
              <a:t>volts)</a:t>
            </a:r>
            <a:r>
              <a:rPr lang="el-GR" altLang="el-GR" sz="1600" b="1" i="1" dirty="0"/>
              <a:t>, </a:t>
            </a:r>
          </a:p>
          <a:p>
            <a:pPr algn="just" eaLnBrk="1" hangingPunct="1">
              <a:lnSpc>
                <a:spcPct val="150000"/>
              </a:lnSpc>
              <a:spcBef>
                <a:spcPct val="0"/>
              </a:spcBef>
              <a:buFontTx/>
              <a:buNone/>
            </a:pPr>
            <a:r>
              <a:rPr lang="el-GR" altLang="el-GR" sz="1600" b="1" i="1" dirty="0"/>
              <a:t>	3. πόσα </a:t>
            </a:r>
            <a:r>
              <a:rPr lang="en-US" altLang="el-GR" sz="1600" b="1" i="1" dirty="0"/>
              <a:t>bits </a:t>
            </a:r>
            <a:r>
              <a:rPr lang="el-GR" altLang="el-GR" sz="1600" b="1" i="1" dirty="0"/>
              <a:t>κωδικοποίησης θα χρησιμοποιήσετε ανά δείγμα,</a:t>
            </a:r>
          </a:p>
          <a:p>
            <a:pPr algn="just" eaLnBrk="1" hangingPunct="1">
              <a:lnSpc>
                <a:spcPct val="150000"/>
              </a:lnSpc>
              <a:spcBef>
                <a:spcPct val="0"/>
              </a:spcBef>
              <a:buFontTx/>
              <a:buNone/>
            </a:pPr>
            <a:r>
              <a:rPr lang="el-GR" altLang="el-GR" sz="1600" b="1" i="1" dirty="0"/>
              <a:t>	4. το ρυθμό μετάδοσης της πληροφορίας,</a:t>
            </a:r>
          </a:p>
          <a:p>
            <a:pPr algn="just" eaLnBrk="1" hangingPunct="1">
              <a:lnSpc>
                <a:spcPct val="150000"/>
              </a:lnSpc>
              <a:spcBef>
                <a:spcPct val="0"/>
              </a:spcBef>
              <a:buFontTx/>
              <a:buNone/>
            </a:pPr>
            <a:r>
              <a:rPr lang="en-US" altLang="el-GR" sz="1600" b="1" i="1" dirty="0"/>
              <a:t>	</a:t>
            </a:r>
            <a:r>
              <a:rPr lang="el-GR" altLang="el-GR" sz="1600" b="1" i="1" dirty="0"/>
              <a:t>5. Εάν κατά τη διαδικασία της δειγματοληψίας έχουν ληφθεί τα εξής δείγματα: </a:t>
            </a:r>
            <a:r>
              <a:rPr lang="en-US" altLang="el-GR" sz="1600" b="1" i="1" dirty="0"/>
              <a:t>x(T</a:t>
            </a:r>
            <a:r>
              <a:rPr lang="en-US" altLang="el-GR" sz="1600" b="1" i="1" baseline="-25000" dirty="0"/>
              <a:t>s</a:t>
            </a:r>
            <a:r>
              <a:rPr lang="en-US" altLang="el-GR" sz="1600" b="1" i="1" dirty="0"/>
              <a:t>)=0.45, x(2T</a:t>
            </a:r>
            <a:r>
              <a:rPr lang="en-US" altLang="el-GR" sz="1600" b="1" i="1" baseline="-25000" dirty="0"/>
              <a:t>s</a:t>
            </a:r>
            <a:r>
              <a:rPr lang="en-US" altLang="el-GR" sz="1600" b="1" i="1" dirty="0"/>
              <a:t>)=1.7</a:t>
            </a:r>
            <a:r>
              <a:rPr lang="el-GR" altLang="el-GR" sz="1600" b="1" i="1" dirty="0"/>
              <a:t>0</a:t>
            </a:r>
            <a:r>
              <a:rPr lang="en-US" altLang="el-GR" sz="1600" b="1" i="1" dirty="0"/>
              <a:t>, x(3T</a:t>
            </a:r>
            <a:r>
              <a:rPr lang="en-US" altLang="el-GR" sz="1600" b="1" i="1" baseline="-25000" dirty="0"/>
              <a:t>s</a:t>
            </a:r>
            <a:r>
              <a:rPr lang="en-US" altLang="el-GR" sz="1600" b="1" i="1" dirty="0"/>
              <a:t>)= </a:t>
            </a:r>
            <a:r>
              <a:rPr lang="el-GR" altLang="el-GR" sz="1600" b="1" i="1" dirty="0"/>
              <a:t>-</a:t>
            </a:r>
            <a:r>
              <a:rPr lang="en-US" altLang="el-GR" sz="1600" b="1" i="1" dirty="0"/>
              <a:t>1.8</a:t>
            </a:r>
            <a:r>
              <a:rPr lang="el-GR" altLang="el-GR" sz="1600" b="1" i="1" dirty="0"/>
              <a:t>5</a:t>
            </a:r>
            <a:r>
              <a:rPr lang="en-US" altLang="el-GR" sz="1600" b="1" i="1" dirty="0"/>
              <a:t>, x(4T</a:t>
            </a:r>
            <a:r>
              <a:rPr lang="en-US" altLang="el-GR" sz="1600" b="1" i="1" baseline="-25000" dirty="0"/>
              <a:t>s</a:t>
            </a:r>
            <a:r>
              <a:rPr lang="en-US" altLang="el-GR" sz="1600" b="1" i="1" dirty="0"/>
              <a:t>)= 2.82, x(5T</a:t>
            </a:r>
            <a:r>
              <a:rPr lang="en-US" altLang="el-GR" sz="1600" b="1" i="1" baseline="-25000" dirty="0"/>
              <a:t>s</a:t>
            </a:r>
            <a:r>
              <a:rPr lang="en-US" altLang="el-GR" sz="1600" b="1" i="1" dirty="0"/>
              <a:t>)=0.89.</a:t>
            </a:r>
          </a:p>
          <a:p>
            <a:pPr algn="just" eaLnBrk="1" hangingPunct="1">
              <a:lnSpc>
                <a:spcPct val="150000"/>
              </a:lnSpc>
              <a:spcBef>
                <a:spcPct val="0"/>
              </a:spcBef>
              <a:buFontTx/>
              <a:buNone/>
            </a:pPr>
            <a:r>
              <a:rPr lang="en-US" altLang="el-GR" sz="1600" b="1" i="1" dirty="0"/>
              <a:t>	</a:t>
            </a:r>
            <a:r>
              <a:rPr lang="el-GR" altLang="el-GR" sz="1600" b="1" i="1" dirty="0"/>
              <a:t>Να δώσετε τις κβαντισμένες τιμές των παραπάνω δειγμάτων και ν’ αναπαραστήσετε την παραπάνω πληροφορία σε δυαδική μορφή.</a:t>
            </a:r>
          </a:p>
        </p:txBody>
      </p:sp>
    </p:spTree>
    <p:extLst>
      <p:ext uri="{BB962C8B-B14F-4D97-AF65-F5344CB8AC3E}">
        <p14:creationId xmlns:p14="http://schemas.microsoft.com/office/powerpoint/2010/main" val="3464525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524000" y="765176"/>
            <a:ext cx="9144000" cy="5256213"/>
          </a:xfrm>
          <a:prstGeom prst="rect">
            <a:avLst/>
          </a:prstGeom>
          <a:solidFill>
            <a:srgbClr val="D68C8A"/>
          </a:solidFill>
          <a:ln w="3810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50000"/>
              </a:lnSpc>
              <a:spcBef>
                <a:spcPct val="0"/>
              </a:spcBef>
              <a:buFontTx/>
              <a:buNone/>
            </a:pPr>
            <a:r>
              <a:rPr lang="el-GR" altLang="el-GR" sz="1600" b="1" i="1" u="sng"/>
              <a:t>ΑΣΚΗΣΗ 2</a:t>
            </a:r>
            <a:r>
              <a:rPr lang="el-GR" altLang="el-GR" sz="1600" b="1" i="1" u="sng" baseline="30000"/>
              <a:t>η</a:t>
            </a:r>
            <a:r>
              <a:rPr lang="el-GR" altLang="el-GR" sz="1600" b="1" i="1" u="sng"/>
              <a:t> </a:t>
            </a:r>
          </a:p>
          <a:p>
            <a:pPr algn="just" eaLnBrk="1" hangingPunct="1">
              <a:lnSpc>
                <a:spcPct val="150000"/>
              </a:lnSpc>
              <a:spcBef>
                <a:spcPct val="0"/>
              </a:spcBef>
              <a:buFontTx/>
              <a:buNone/>
            </a:pPr>
            <a:r>
              <a:rPr lang="en-US" altLang="el-GR" sz="1600" b="1" i="1"/>
              <a:t>	</a:t>
            </a:r>
          </a:p>
          <a:p>
            <a:pPr algn="just" eaLnBrk="1" hangingPunct="1">
              <a:lnSpc>
                <a:spcPct val="150000"/>
              </a:lnSpc>
              <a:spcBef>
                <a:spcPct val="0"/>
              </a:spcBef>
              <a:buFontTx/>
              <a:buNone/>
            </a:pPr>
            <a:r>
              <a:rPr lang="el-GR" altLang="el-GR" sz="1600" b="1" i="1"/>
              <a:t>Εάν είχατε ηλεκτρικό σήμα με φάσμα </a:t>
            </a:r>
            <a:r>
              <a:rPr lang="en-US" altLang="el-GR" sz="1600" b="1" i="1"/>
              <a:t>BW</a:t>
            </a:r>
            <a:r>
              <a:rPr lang="el-GR" altLang="el-GR" sz="1600" b="1" i="1"/>
              <a:t> = [10, </a:t>
            </a:r>
            <a:r>
              <a:rPr lang="en-US" altLang="el-GR" sz="1600" b="1" i="1"/>
              <a:t>1</a:t>
            </a:r>
            <a:r>
              <a:rPr lang="el-GR" altLang="el-GR" sz="1600" b="1" i="1"/>
              <a:t>8] Μ</a:t>
            </a:r>
            <a:r>
              <a:rPr lang="en-US" altLang="el-GR" sz="1600" b="1" i="1"/>
              <a:t>Hz </a:t>
            </a:r>
            <a:r>
              <a:rPr lang="el-GR" altLang="el-GR" sz="1600" b="1" i="1"/>
              <a:t>και επιθυμούσατε να χρησιμοποιήσετε </a:t>
            </a:r>
            <a:r>
              <a:rPr lang="en-US" altLang="el-GR" sz="1600" b="1" i="1"/>
              <a:t>Analog</a:t>
            </a:r>
            <a:r>
              <a:rPr lang="el-GR" altLang="el-GR" sz="1600" b="1" i="1"/>
              <a:t> – </a:t>
            </a:r>
            <a:r>
              <a:rPr lang="en-US" altLang="el-GR" sz="1600" b="1" i="1"/>
              <a:t>to</a:t>
            </a:r>
            <a:r>
              <a:rPr lang="el-GR" altLang="el-GR" sz="1600" b="1" i="1"/>
              <a:t> – </a:t>
            </a:r>
            <a:r>
              <a:rPr lang="en-US" altLang="el-GR" sz="1600" b="1" i="1"/>
              <a:t>Digital converter </a:t>
            </a:r>
            <a:r>
              <a:rPr lang="el-GR" altLang="el-GR" sz="1600" b="1" i="1"/>
              <a:t>(</a:t>
            </a:r>
            <a:r>
              <a:rPr lang="en-US" altLang="el-GR" sz="1600" b="1" i="1"/>
              <a:t>A</a:t>
            </a:r>
            <a:r>
              <a:rPr lang="el-GR" altLang="el-GR" sz="1600" b="1" i="1"/>
              <a:t>/</a:t>
            </a:r>
            <a:r>
              <a:rPr lang="en-US" altLang="el-GR" sz="1600" b="1" i="1"/>
              <a:t>D</a:t>
            </a:r>
            <a:r>
              <a:rPr lang="el-GR" altLang="el-GR" sz="1600" b="1" i="1"/>
              <a:t>) με αναπαράσταση 8 επιπέδων και εύρος πλάτους [-4, +4] </a:t>
            </a:r>
            <a:r>
              <a:rPr lang="en-US" altLang="el-GR" sz="1600" b="1" i="1"/>
              <a:t>volts</a:t>
            </a:r>
            <a:r>
              <a:rPr lang="el-GR" altLang="el-GR" sz="1600" b="1" i="1"/>
              <a:t> να βρείτε:</a:t>
            </a:r>
            <a:endParaRPr lang="en-US" altLang="el-GR" sz="1600" b="1" i="1"/>
          </a:p>
          <a:p>
            <a:pPr algn="just" eaLnBrk="1" hangingPunct="1">
              <a:lnSpc>
                <a:spcPct val="150000"/>
              </a:lnSpc>
              <a:spcBef>
                <a:spcPct val="0"/>
              </a:spcBef>
              <a:buFontTx/>
              <a:buNone/>
            </a:pPr>
            <a:r>
              <a:rPr lang="en-US" altLang="el-GR" sz="1600" b="1" i="1"/>
              <a:t>	1. </a:t>
            </a:r>
            <a:r>
              <a:rPr lang="el-GR" altLang="el-GR" sz="1600" b="1" i="1"/>
              <a:t>τη συχνότητα και την περίοδο δειγματοληψίας,</a:t>
            </a:r>
          </a:p>
          <a:p>
            <a:pPr algn="just" eaLnBrk="1" hangingPunct="1">
              <a:lnSpc>
                <a:spcPct val="150000"/>
              </a:lnSpc>
              <a:spcBef>
                <a:spcPct val="0"/>
              </a:spcBef>
              <a:buFontTx/>
              <a:buNone/>
            </a:pPr>
            <a:r>
              <a:rPr lang="el-GR" altLang="el-GR" sz="1600" b="1" i="1"/>
              <a:t>	2. το εύρος κάθε ζώνης και τις στάθμες κβάντισης (σε </a:t>
            </a:r>
            <a:r>
              <a:rPr lang="en-US" altLang="el-GR" sz="1600" b="1" i="1"/>
              <a:t>volts)</a:t>
            </a:r>
            <a:r>
              <a:rPr lang="el-GR" altLang="el-GR" sz="1600" b="1" i="1"/>
              <a:t>, </a:t>
            </a:r>
          </a:p>
          <a:p>
            <a:pPr algn="just" eaLnBrk="1" hangingPunct="1">
              <a:lnSpc>
                <a:spcPct val="150000"/>
              </a:lnSpc>
              <a:spcBef>
                <a:spcPct val="0"/>
              </a:spcBef>
              <a:buFontTx/>
              <a:buNone/>
            </a:pPr>
            <a:r>
              <a:rPr lang="el-GR" altLang="el-GR" sz="1600" b="1" i="1"/>
              <a:t>	3. πόσα </a:t>
            </a:r>
            <a:r>
              <a:rPr lang="en-US" altLang="el-GR" sz="1600" b="1" i="1"/>
              <a:t>bits </a:t>
            </a:r>
            <a:r>
              <a:rPr lang="el-GR" altLang="el-GR" sz="1600" b="1" i="1"/>
              <a:t>κωδικοποίησης θα χρησιμοποιήσετε ανά δείγμα,</a:t>
            </a:r>
          </a:p>
          <a:p>
            <a:pPr algn="just" eaLnBrk="1" hangingPunct="1">
              <a:lnSpc>
                <a:spcPct val="150000"/>
              </a:lnSpc>
              <a:spcBef>
                <a:spcPct val="0"/>
              </a:spcBef>
              <a:buFontTx/>
              <a:buNone/>
            </a:pPr>
            <a:r>
              <a:rPr lang="el-GR" altLang="el-GR" sz="1600" b="1" i="1"/>
              <a:t>	4. το ρυθμό μετάδοσης της πληροφορίας,</a:t>
            </a:r>
          </a:p>
          <a:p>
            <a:pPr algn="just" eaLnBrk="1" hangingPunct="1">
              <a:lnSpc>
                <a:spcPct val="150000"/>
              </a:lnSpc>
              <a:spcBef>
                <a:spcPct val="0"/>
              </a:spcBef>
              <a:buFontTx/>
              <a:buNone/>
            </a:pPr>
            <a:r>
              <a:rPr lang="en-US" altLang="el-GR" sz="1600" b="1" i="1"/>
              <a:t>	</a:t>
            </a:r>
            <a:r>
              <a:rPr lang="el-GR" altLang="el-GR" sz="1600" b="1" i="1"/>
              <a:t>5. Εάν κατά τη διαδικασία της δειγματοληψίας έχουν ληφθεί τα εξής δείγματα: </a:t>
            </a:r>
            <a:r>
              <a:rPr lang="en-US" altLang="el-GR" sz="1600" b="1" i="1"/>
              <a:t>x(T</a:t>
            </a:r>
            <a:r>
              <a:rPr lang="en-US" altLang="el-GR" sz="1600" b="1" i="1" baseline="-25000"/>
              <a:t>s</a:t>
            </a:r>
            <a:r>
              <a:rPr lang="en-US" altLang="el-GR" sz="1600" b="1" i="1"/>
              <a:t>)=-3.21, x(2T</a:t>
            </a:r>
            <a:r>
              <a:rPr lang="en-US" altLang="el-GR" sz="1600" b="1" i="1" baseline="-25000"/>
              <a:t>s</a:t>
            </a:r>
            <a:r>
              <a:rPr lang="en-US" altLang="el-GR" sz="1600" b="1" i="1"/>
              <a:t>)=-0.57, x(3T</a:t>
            </a:r>
            <a:r>
              <a:rPr lang="en-US" altLang="el-GR" sz="1600" b="1" i="1" baseline="-25000"/>
              <a:t>s</a:t>
            </a:r>
            <a:r>
              <a:rPr lang="en-US" altLang="el-GR" sz="1600" b="1" i="1"/>
              <a:t>)= </a:t>
            </a:r>
            <a:r>
              <a:rPr lang="el-GR" altLang="el-GR" sz="1600" b="1" i="1"/>
              <a:t>-</a:t>
            </a:r>
            <a:r>
              <a:rPr lang="en-US" altLang="el-GR" sz="1600" b="1" i="1"/>
              <a:t>1.8</a:t>
            </a:r>
            <a:r>
              <a:rPr lang="el-GR" altLang="el-GR" sz="1600" b="1" i="1"/>
              <a:t>5</a:t>
            </a:r>
            <a:r>
              <a:rPr lang="en-US" altLang="el-GR" sz="1600" b="1" i="1"/>
              <a:t>, x(4T</a:t>
            </a:r>
            <a:r>
              <a:rPr lang="en-US" altLang="el-GR" sz="1600" b="1" i="1" baseline="-25000"/>
              <a:t>s</a:t>
            </a:r>
            <a:r>
              <a:rPr lang="en-US" altLang="el-GR" sz="1600" b="1" i="1"/>
              <a:t>)= 2.85, x(5T</a:t>
            </a:r>
            <a:r>
              <a:rPr lang="en-US" altLang="el-GR" sz="1600" b="1" i="1" baseline="-25000"/>
              <a:t>s</a:t>
            </a:r>
            <a:r>
              <a:rPr lang="en-US" altLang="el-GR" sz="1600" b="1" i="1"/>
              <a:t>)=3.59.</a:t>
            </a:r>
          </a:p>
          <a:p>
            <a:pPr algn="just" eaLnBrk="1" hangingPunct="1">
              <a:lnSpc>
                <a:spcPct val="150000"/>
              </a:lnSpc>
              <a:spcBef>
                <a:spcPct val="0"/>
              </a:spcBef>
              <a:buFontTx/>
              <a:buNone/>
            </a:pPr>
            <a:r>
              <a:rPr lang="en-US" altLang="el-GR" sz="1600" b="1" i="1"/>
              <a:t>	</a:t>
            </a:r>
            <a:r>
              <a:rPr lang="el-GR" altLang="el-GR" sz="1600" b="1" i="1"/>
              <a:t>Να δώσετε τις κβαντισμένες τιμές των παραπάνω δειγμάτων και ν’ αναπαραστήσετε την παραπάνω πληροφορία σε δυαδική μορφή.</a:t>
            </a:r>
          </a:p>
          <a:p>
            <a:pPr algn="just" eaLnBrk="1" hangingPunct="1">
              <a:lnSpc>
                <a:spcPct val="150000"/>
              </a:lnSpc>
              <a:spcBef>
                <a:spcPct val="0"/>
              </a:spcBef>
              <a:buFontTx/>
              <a:buNone/>
            </a:pPr>
            <a:r>
              <a:rPr lang="el-GR" altLang="el-GR" sz="1600" b="1" i="1"/>
              <a:t>	6. τη χρονική διάρκεια του κάθε </a:t>
            </a:r>
            <a:r>
              <a:rPr lang="en-US" altLang="el-GR" sz="1600" b="1" i="1"/>
              <a:t>bit.</a:t>
            </a:r>
            <a:endParaRPr lang="el-GR" altLang="el-GR" sz="1600" b="1" i="1"/>
          </a:p>
        </p:txBody>
      </p:sp>
    </p:spTree>
    <p:extLst>
      <p:ext uri="{BB962C8B-B14F-4D97-AF65-F5344CB8AC3E}">
        <p14:creationId xmlns:p14="http://schemas.microsoft.com/office/powerpoint/2010/main" val="2058992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4"/>
          <p:cNvSpPr>
            <a:spLocks noChangeArrowheads="1"/>
          </p:cNvSpPr>
          <p:nvPr/>
        </p:nvSpPr>
        <p:spPr bwMode="auto">
          <a:xfrm>
            <a:off x="1562100" y="115888"/>
            <a:ext cx="3309938" cy="690562"/>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l-GR" altLang="el-GR" sz="3600" b="1">
                <a:solidFill>
                  <a:schemeClr val="tx2"/>
                </a:solidFill>
              </a:rPr>
              <a:t>Θεωρία </a:t>
            </a:r>
            <a:r>
              <a:rPr lang="en-US" altLang="el-GR" sz="3600" b="1">
                <a:solidFill>
                  <a:schemeClr val="tx2"/>
                </a:solidFill>
              </a:rPr>
              <a:t>PCM</a:t>
            </a:r>
            <a:endParaRPr lang="el-GR" altLang="el-GR" sz="3600" b="1">
              <a:solidFill>
                <a:schemeClr val="tx2"/>
              </a:solidFill>
            </a:endParaRPr>
          </a:p>
        </p:txBody>
      </p:sp>
      <p:graphicFrame>
        <p:nvGraphicFramePr>
          <p:cNvPr id="41990" name="Group 6"/>
          <p:cNvGraphicFramePr>
            <a:graphicFrameLocks noGrp="1"/>
          </p:cNvGraphicFramePr>
          <p:nvPr>
            <p:ph/>
          </p:nvPr>
        </p:nvGraphicFramePr>
        <p:xfrm>
          <a:off x="1703389" y="836614"/>
          <a:ext cx="4414836" cy="5964244"/>
        </p:xfrm>
        <a:graphic>
          <a:graphicData uri="http://schemas.openxmlformats.org/drawingml/2006/table">
            <a:tbl>
              <a:tblPr/>
              <a:tblGrid>
                <a:gridCol w="1431269">
                  <a:extLst>
                    <a:ext uri="{9D8B030D-6E8A-4147-A177-3AD203B41FA5}">
                      <a16:colId xmlns:a16="http://schemas.microsoft.com/office/drawing/2014/main" val="20000"/>
                    </a:ext>
                  </a:extLst>
                </a:gridCol>
                <a:gridCol w="1355070">
                  <a:extLst>
                    <a:ext uri="{9D8B030D-6E8A-4147-A177-3AD203B41FA5}">
                      <a16:colId xmlns:a16="http://schemas.microsoft.com/office/drawing/2014/main" val="20001"/>
                    </a:ext>
                  </a:extLst>
                </a:gridCol>
                <a:gridCol w="1628497">
                  <a:extLst>
                    <a:ext uri="{9D8B030D-6E8A-4147-A177-3AD203B41FA5}">
                      <a16:colId xmlns:a16="http://schemas.microsoft.com/office/drawing/2014/main" val="20002"/>
                    </a:ext>
                  </a:extLst>
                </a:gridCol>
              </a:tblGrid>
              <a:tr h="4571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a:ln>
                            <a:noFill/>
                          </a:ln>
                          <a:solidFill>
                            <a:schemeClr val="tx1"/>
                          </a:solidFill>
                          <a:effectLst/>
                          <a:latin typeface="Times New Roman" pitchFamily="18" charset="0"/>
                          <a:cs typeface="Times New Roman" pitchFamily="18" charset="0"/>
                        </a:rPr>
                        <a:t>Στάθμη </a:t>
                      </a:r>
                      <a:r>
                        <a:rPr kumimoji="0" lang="el-GR" sz="1200" b="1" i="0" u="none" strike="noStrike" cap="none" normalizeH="0" baseline="0" dirty="0" err="1">
                          <a:ln>
                            <a:noFill/>
                          </a:ln>
                          <a:solidFill>
                            <a:schemeClr val="tx1"/>
                          </a:solidFill>
                          <a:effectLst/>
                          <a:latin typeface="Times New Roman" pitchFamily="18" charset="0"/>
                          <a:cs typeface="Times New Roman" pitchFamily="18" charset="0"/>
                        </a:rPr>
                        <a:t>κβάντισης</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a:ln>
                            <a:noFill/>
                          </a:ln>
                          <a:solidFill>
                            <a:schemeClr val="tx1"/>
                          </a:solidFill>
                          <a:effectLst/>
                          <a:latin typeface="Times New Roman" pitchFamily="18" charset="0"/>
                          <a:cs typeface="Times New Roman" pitchFamily="18" charset="0"/>
                        </a:rPr>
                        <a:t>Κωδικός αριθμός</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a:ln>
                            <a:noFill/>
                          </a:ln>
                          <a:solidFill>
                            <a:schemeClr val="tx1"/>
                          </a:solidFill>
                          <a:effectLst/>
                          <a:latin typeface="Times New Roman" pitchFamily="18" charset="0"/>
                          <a:cs typeface="Times New Roman" pitchFamily="18" charset="0"/>
                        </a:rPr>
                        <a:t>της στάθμης</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Times New Roman" pitchFamily="18" charset="0"/>
                          <a:cs typeface="Times New Roman" pitchFamily="18" charset="0"/>
                        </a:rPr>
                        <a:t>Κωδικός στο δυαδικό</a:t>
                      </a:r>
                      <a:endParaRPr kumimoji="0" lang="el-GR"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extLst>
                  <a:ext uri="{0D108BD9-81ED-4DB2-BD59-A6C34878D82A}">
                    <a16:rowId xmlns:a16="http://schemas.microsoft.com/office/drawing/2014/main" val="10000"/>
                  </a:ext>
                </a:extLst>
              </a:tr>
              <a:tr h="344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m0</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0</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0000</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m1</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1</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0001</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extLst>
                  <a:ext uri="{0D108BD9-81ED-4DB2-BD59-A6C34878D82A}">
                    <a16:rowId xmlns:a16="http://schemas.microsoft.com/office/drawing/2014/main" val="10002"/>
                  </a:ext>
                </a:extLst>
              </a:tr>
              <a:tr h="344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m2</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2</a:t>
                      </a: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0010</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extLst>
                  <a:ext uri="{0D108BD9-81ED-4DB2-BD59-A6C34878D82A}">
                    <a16:rowId xmlns:a16="http://schemas.microsoft.com/office/drawing/2014/main" val="10003"/>
                  </a:ext>
                </a:extLst>
              </a:tr>
              <a:tr h="344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m3</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3</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0011</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extLst>
                  <a:ext uri="{0D108BD9-81ED-4DB2-BD59-A6C34878D82A}">
                    <a16:rowId xmlns:a16="http://schemas.microsoft.com/office/drawing/2014/main" val="10004"/>
                  </a:ext>
                </a:extLst>
              </a:tr>
              <a:tr h="344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m4</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4</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0100</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extLst>
                  <a:ext uri="{0D108BD9-81ED-4DB2-BD59-A6C34878D82A}">
                    <a16:rowId xmlns:a16="http://schemas.microsoft.com/office/drawing/2014/main" val="10005"/>
                  </a:ext>
                </a:extLst>
              </a:tr>
              <a:tr h="344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m5</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5</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0101</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extLst>
                  <a:ext uri="{0D108BD9-81ED-4DB2-BD59-A6C34878D82A}">
                    <a16:rowId xmlns:a16="http://schemas.microsoft.com/office/drawing/2014/main" val="10006"/>
                  </a:ext>
                </a:extLst>
              </a:tr>
              <a:tr h="344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m6</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6</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0110</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m7</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7</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0111</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extLst>
                  <a:ext uri="{0D108BD9-81ED-4DB2-BD59-A6C34878D82A}">
                    <a16:rowId xmlns:a16="http://schemas.microsoft.com/office/drawing/2014/main" val="10008"/>
                  </a:ext>
                </a:extLst>
              </a:tr>
              <a:tr h="344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m8</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8</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1000</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extLst>
                  <a:ext uri="{0D108BD9-81ED-4DB2-BD59-A6C34878D82A}">
                    <a16:rowId xmlns:a16="http://schemas.microsoft.com/office/drawing/2014/main" val="10009"/>
                  </a:ext>
                </a:extLst>
              </a:tr>
              <a:tr h="344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m9</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9</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1001</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extLst>
                  <a:ext uri="{0D108BD9-81ED-4DB2-BD59-A6C34878D82A}">
                    <a16:rowId xmlns:a16="http://schemas.microsoft.com/office/drawing/2014/main" val="10010"/>
                  </a:ext>
                </a:extLst>
              </a:tr>
              <a:tr h="344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m10</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10</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1010</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extLst>
                  <a:ext uri="{0D108BD9-81ED-4DB2-BD59-A6C34878D82A}">
                    <a16:rowId xmlns:a16="http://schemas.microsoft.com/office/drawing/2014/main" val="10011"/>
                  </a:ext>
                </a:extLst>
              </a:tr>
              <a:tr h="344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m11</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11</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1011</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extLst>
                  <a:ext uri="{0D108BD9-81ED-4DB2-BD59-A6C34878D82A}">
                    <a16:rowId xmlns:a16="http://schemas.microsoft.com/office/drawing/2014/main" val="10012"/>
                  </a:ext>
                </a:extLst>
              </a:tr>
              <a:tr h="344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m12</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12</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1100</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extLst>
                  <a:ext uri="{0D108BD9-81ED-4DB2-BD59-A6C34878D82A}">
                    <a16:rowId xmlns:a16="http://schemas.microsoft.com/office/drawing/2014/main" val="10013"/>
                  </a:ext>
                </a:extLst>
              </a:tr>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m13</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13</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1101</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extLst>
                  <a:ext uri="{0D108BD9-81ED-4DB2-BD59-A6C34878D82A}">
                    <a16:rowId xmlns:a16="http://schemas.microsoft.com/office/drawing/2014/main" val="10014"/>
                  </a:ext>
                </a:extLst>
              </a:tr>
              <a:tr h="344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m14</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14</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1110</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extLst>
                  <a:ext uri="{0D108BD9-81ED-4DB2-BD59-A6C34878D82A}">
                    <a16:rowId xmlns:a16="http://schemas.microsoft.com/office/drawing/2014/main" val="10015"/>
                  </a:ext>
                </a:extLst>
              </a:tr>
              <a:tr h="344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m15</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15</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1111</a:t>
                      </a: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extLst>
                  <a:ext uri="{0D108BD9-81ED-4DB2-BD59-A6C34878D82A}">
                    <a16:rowId xmlns:a16="http://schemas.microsoft.com/office/drawing/2014/main" val="10016"/>
                  </a:ext>
                </a:extLst>
              </a:tr>
            </a:tbl>
          </a:graphicData>
        </a:graphic>
      </p:graphicFrame>
      <p:graphicFrame>
        <p:nvGraphicFramePr>
          <p:cNvPr id="82" name="Group 6"/>
          <p:cNvGraphicFramePr>
            <a:graphicFrameLocks/>
          </p:cNvGraphicFramePr>
          <p:nvPr/>
        </p:nvGraphicFramePr>
        <p:xfrm>
          <a:off x="6191250" y="1803401"/>
          <a:ext cx="4414839" cy="3209928"/>
        </p:xfrm>
        <a:graphic>
          <a:graphicData uri="http://schemas.openxmlformats.org/drawingml/2006/table">
            <a:tbl>
              <a:tblPr/>
              <a:tblGrid>
                <a:gridCol w="1431270">
                  <a:extLst>
                    <a:ext uri="{9D8B030D-6E8A-4147-A177-3AD203B41FA5}">
                      <a16:colId xmlns:a16="http://schemas.microsoft.com/office/drawing/2014/main" val="20000"/>
                    </a:ext>
                  </a:extLst>
                </a:gridCol>
                <a:gridCol w="1355071">
                  <a:extLst>
                    <a:ext uri="{9D8B030D-6E8A-4147-A177-3AD203B41FA5}">
                      <a16:colId xmlns:a16="http://schemas.microsoft.com/office/drawing/2014/main" val="20001"/>
                    </a:ext>
                  </a:extLst>
                </a:gridCol>
                <a:gridCol w="1628498">
                  <a:extLst>
                    <a:ext uri="{9D8B030D-6E8A-4147-A177-3AD203B41FA5}">
                      <a16:colId xmlns:a16="http://schemas.microsoft.com/office/drawing/2014/main" val="20002"/>
                    </a:ext>
                  </a:extLst>
                </a:gridCol>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a:ln>
                            <a:noFill/>
                          </a:ln>
                          <a:solidFill>
                            <a:schemeClr val="tx1"/>
                          </a:solidFill>
                          <a:effectLst/>
                          <a:latin typeface="Times New Roman" pitchFamily="18" charset="0"/>
                          <a:cs typeface="Times New Roman" pitchFamily="18" charset="0"/>
                        </a:rPr>
                        <a:t>Στάθμη </a:t>
                      </a:r>
                      <a:r>
                        <a:rPr kumimoji="0" lang="el-GR" sz="1200" b="1" i="0" u="none" strike="noStrike" cap="none" normalizeH="0" baseline="0" dirty="0" err="1">
                          <a:ln>
                            <a:noFill/>
                          </a:ln>
                          <a:solidFill>
                            <a:schemeClr val="tx1"/>
                          </a:solidFill>
                          <a:effectLst/>
                          <a:latin typeface="Times New Roman" pitchFamily="18" charset="0"/>
                          <a:cs typeface="Times New Roman" pitchFamily="18" charset="0"/>
                        </a:rPr>
                        <a:t>κβάντισης</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a:ln>
                            <a:noFill/>
                          </a:ln>
                          <a:solidFill>
                            <a:schemeClr val="tx1"/>
                          </a:solidFill>
                          <a:effectLst/>
                          <a:latin typeface="Times New Roman" pitchFamily="18" charset="0"/>
                          <a:cs typeface="Times New Roman" pitchFamily="18" charset="0"/>
                        </a:rPr>
                        <a:t>Κωδικός αριθμός</a:t>
                      </a:r>
                      <a:endParaRPr kumimoji="0" lang="en-US" sz="12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a:ln>
                            <a:noFill/>
                          </a:ln>
                          <a:solidFill>
                            <a:schemeClr val="tx1"/>
                          </a:solidFill>
                          <a:effectLst/>
                          <a:latin typeface="Times New Roman" pitchFamily="18" charset="0"/>
                          <a:cs typeface="Times New Roman" pitchFamily="18" charset="0"/>
                        </a:rPr>
                        <a:t>της στάθμης</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Times New Roman" pitchFamily="18" charset="0"/>
                          <a:cs typeface="Times New Roman" pitchFamily="18" charset="0"/>
                        </a:rPr>
                        <a:t>Κωδικός στο δυαδικό</a:t>
                      </a:r>
                      <a:endParaRPr kumimoji="0" lang="el-GR"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extLst>
                  <a:ext uri="{0D108BD9-81ED-4DB2-BD59-A6C34878D82A}">
                    <a16:rowId xmlns:a16="http://schemas.microsoft.com/office/drawing/2014/main" val="10000"/>
                  </a:ext>
                </a:extLst>
              </a:tr>
              <a:tr h="344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m0</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0</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000</a:t>
                      </a: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m1</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1</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001</a:t>
                      </a: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extLst>
                  <a:ext uri="{0D108BD9-81ED-4DB2-BD59-A6C34878D82A}">
                    <a16:rowId xmlns:a16="http://schemas.microsoft.com/office/drawing/2014/main" val="10002"/>
                  </a:ext>
                </a:extLst>
              </a:tr>
              <a:tr h="344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m2</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2</a:t>
                      </a: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010</a:t>
                      </a: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extLst>
                  <a:ext uri="{0D108BD9-81ED-4DB2-BD59-A6C34878D82A}">
                    <a16:rowId xmlns:a16="http://schemas.microsoft.com/office/drawing/2014/main" val="10003"/>
                  </a:ext>
                </a:extLst>
              </a:tr>
              <a:tr h="344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m3</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3</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011</a:t>
                      </a: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extLst>
                  <a:ext uri="{0D108BD9-81ED-4DB2-BD59-A6C34878D82A}">
                    <a16:rowId xmlns:a16="http://schemas.microsoft.com/office/drawing/2014/main" val="10004"/>
                  </a:ext>
                </a:extLst>
              </a:tr>
              <a:tr h="344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m4</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4</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100</a:t>
                      </a: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extLst>
                  <a:ext uri="{0D108BD9-81ED-4DB2-BD59-A6C34878D82A}">
                    <a16:rowId xmlns:a16="http://schemas.microsoft.com/office/drawing/2014/main" val="10005"/>
                  </a:ext>
                </a:extLst>
              </a:tr>
              <a:tr h="344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m5</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5</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101</a:t>
                      </a: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extLst>
                  <a:ext uri="{0D108BD9-81ED-4DB2-BD59-A6C34878D82A}">
                    <a16:rowId xmlns:a16="http://schemas.microsoft.com/office/drawing/2014/main" val="10006"/>
                  </a:ext>
                </a:extLst>
              </a:tr>
              <a:tr h="344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m6</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6</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110</a:t>
                      </a: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m7</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7</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111</a:t>
                      </a:r>
                      <a:endParaRPr kumimoji="0" lang="en-US" sz="1200" b="0" i="0" u="none" strike="noStrike" cap="none" normalizeH="0" baseline="0" dirty="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8C8A"/>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67847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4"/>
          <p:cNvSpPr>
            <a:spLocks noChangeArrowheads="1"/>
          </p:cNvSpPr>
          <p:nvPr/>
        </p:nvSpPr>
        <p:spPr bwMode="auto">
          <a:xfrm>
            <a:off x="2286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l-GR" altLang="el-GR" sz="3600" b="1">
                <a:solidFill>
                  <a:schemeClr val="tx2"/>
                </a:solidFill>
              </a:rPr>
              <a:t>Θεωρία </a:t>
            </a:r>
            <a:r>
              <a:rPr lang="en-US" altLang="el-GR" sz="3600" b="1">
                <a:solidFill>
                  <a:schemeClr val="tx2"/>
                </a:solidFill>
              </a:rPr>
              <a:t>PCM</a:t>
            </a:r>
            <a:endParaRPr lang="el-GR" altLang="el-GR" sz="3600" b="1">
              <a:solidFill>
                <a:schemeClr val="tx2"/>
              </a:solidFill>
            </a:endParaRPr>
          </a:p>
        </p:txBody>
      </p:sp>
      <p:sp>
        <p:nvSpPr>
          <p:cNvPr id="35843" name="Rectangle 5"/>
          <p:cNvSpPr>
            <a:spLocks noChangeArrowheads="1"/>
          </p:cNvSpPr>
          <p:nvPr/>
        </p:nvSpPr>
        <p:spPr bwMode="auto">
          <a:xfrm>
            <a:off x="6600826" y="1982788"/>
            <a:ext cx="23034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800">
                <a:solidFill>
                  <a:schemeClr val="bg1"/>
                </a:solidFill>
              </a:rPr>
              <a:t>Από - Κωδικοποίηση</a:t>
            </a:r>
          </a:p>
        </p:txBody>
      </p:sp>
      <p:sp>
        <p:nvSpPr>
          <p:cNvPr id="28678" name="Text Box 6"/>
          <p:cNvSpPr txBox="1">
            <a:spLocks noChangeArrowheads="1"/>
          </p:cNvSpPr>
          <p:nvPr/>
        </p:nvSpPr>
        <p:spPr bwMode="auto">
          <a:xfrm>
            <a:off x="7319963" y="1044576"/>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l-GR" altLang="el-GR" sz="1800" b="1"/>
              <a:t>0100111010101001</a:t>
            </a:r>
          </a:p>
        </p:txBody>
      </p:sp>
      <p:sp>
        <p:nvSpPr>
          <p:cNvPr id="35845" name="AutoShape 7"/>
          <p:cNvSpPr>
            <a:spLocks noChangeArrowheads="1"/>
          </p:cNvSpPr>
          <p:nvPr/>
        </p:nvSpPr>
        <p:spPr bwMode="auto">
          <a:xfrm>
            <a:off x="5303838" y="1050926"/>
            <a:ext cx="2087562" cy="288925"/>
          </a:xfrm>
          <a:prstGeom prst="flowChartMagneticDrum">
            <a:avLst/>
          </a:prstGeom>
          <a:noFill/>
          <a:ln w="158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35846" name="AutoShape 8"/>
          <p:cNvSpPr>
            <a:spLocks noChangeArrowheads="1"/>
          </p:cNvSpPr>
          <p:nvPr/>
        </p:nvSpPr>
        <p:spPr bwMode="auto">
          <a:xfrm rot="10800000">
            <a:off x="8328026" y="1050926"/>
            <a:ext cx="2232025" cy="288925"/>
          </a:xfrm>
          <a:prstGeom prst="flowChartMagneticDrum">
            <a:avLst/>
          </a:prstGeom>
          <a:noFill/>
          <a:ln w="158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35847" name="Line 9"/>
          <p:cNvSpPr>
            <a:spLocks noChangeShapeType="1"/>
          </p:cNvSpPr>
          <p:nvPr/>
        </p:nvSpPr>
        <p:spPr bwMode="auto">
          <a:xfrm>
            <a:off x="2351088" y="4508500"/>
            <a:ext cx="3816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848" name="Line 10"/>
          <p:cNvSpPr>
            <a:spLocks noChangeShapeType="1"/>
          </p:cNvSpPr>
          <p:nvPr/>
        </p:nvSpPr>
        <p:spPr bwMode="auto">
          <a:xfrm>
            <a:off x="2711450" y="2708275"/>
            <a:ext cx="0" cy="381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849" name="Line 11"/>
          <p:cNvSpPr>
            <a:spLocks noChangeShapeType="1"/>
          </p:cNvSpPr>
          <p:nvPr/>
        </p:nvSpPr>
        <p:spPr bwMode="auto">
          <a:xfrm>
            <a:off x="2711450" y="4724400"/>
            <a:ext cx="34559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50" name="Line 12"/>
          <p:cNvSpPr>
            <a:spLocks noChangeShapeType="1"/>
          </p:cNvSpPr>
          <p:nvPr/>
        </p:nvSpPr>
        <p:spPr bwMode="auto">
          <a:xfrm>
            <a:off x="2711450" y="4940300"/>
            <a:ext cx="3455988" cy="15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51" name="Line 13"/>
          <p:cNvSpPr>
            <a:spLocks noChangeShapeType="1"/>
          </p:cNvSpPr>
          <p:nvPr/>
        </p:nvSpPr>
        <p:spPr bwMode="auto">
          <a:xfrm>
            <a:off x="2711450" y="5156200"/>
            <a:ext cx="3455988" cy="15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52" name="Line 14"/>
          <p:cNvSpPr>
            <a:spLocks noChangeShapeType="1"/>
          </p:cNvSpPr>
          <p:nvPr/>
        </p:nvSpPr>
        <p:spPr bwMode="auto">
          <a:xfrm>
            <a:off x="2711450" y="5372100"/>
            <a:ext cx="3455988" cy="15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53" name="Line 15"/>
          <p:cNvSpPr>
            <a:spLocks noChangeShapeType="1"/>
          </p:cNvSpPr>
          <p:nvPr/>
        </p:nvSpPr>
        <p:spPr bwMode="auto">
          <a:xfrm>
            <a:off x="2711450" y="5589588"/>
            <a:ext cx="34559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54" name="Line 16"/>
          <p:cNvSpPr>
            <a:spLocks noChangeShapeType="1"/>
          </p:cNvSpPr>
          <p:nvPr/>
        </p:nvSpPr>
        <p:spPr bwMode="auto">
          <a:xfrm>
            <a:off x="2711450" y="5805488"/>
            <a:ext cx="34559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55" name="Line 17"/>
          <p:cNvSpPr>
            <a:spLocks noChangeShapeType="1"/>
          </p:cNvSpPr>
          <p:nvPr/>
        </p:nvSpPr>
        <p:spPr bwMode="auto">
          <a:xfrm>
            <a:off x="2711450" y="6021388"/>
            <a:ext cx="34559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56" name="Line 18"/>
          <p:cNvSpPr>
            <a:spLocks noChangeShapeType="1"/>
          </p:cNvSpPr>
          <p:nvPr/>
        </p:nvSpPr>
        <p:spPr bwMode="auto">
          <a:xfrm>
            <a:off x="2711450" y="6237288"/>
            <a:ext cx="34559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57" name="Line 19"/>
          <p:cNvSpPr>
            <a:spLocks noChangeShapeType="1"/>
          </p:cNvSpPr>
          <p:nvPr/>
        </p:nvSpPr>
        <p:spPr bwMode="auto">
          <a:xfrm>
            <a:off x="2711450" y="2779714"/>
            <a:ext cx="3455988" cy="158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58" name="Line 20"/>
          <p:cNvSpPr>
            <a:spLocks noChangeShapeType="1"/>
          </p:cNvSpPr>
          <p:nvPr/>
        </p:nvSpPr>
        <p:spPr bwMode="auto">
          <a:xfrm>
            <a:off x="2711450" y="2997200"/>
            <a:ext cx="34559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59" name="Line 21"/>
          <p:cNvSpPr>
            <a:spLocks noChangeShapeType="1"/>
          </p:cNvSpPr>
          <p:nvPr/>
        </p:nvSpPr>
        <p:spPr bwMode="auto">
          <a:xfrm>
            <a:off x="2711450" y="3211514"/>
            <a:ext cx="3455988" cy="158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60" name="Line 22"/>
          <p:cNvSpPr>
            <a:spLocks noChangeShapeType="1"/>
          </p:cNvSpPr>
          <p:nvPr/>
        </p:nvSpPr>
        <p:spPr bwMode="auto">
          <a:xfrm>
            <a:off x="2711450" y="3427414"/>
            <a:ext cx="3455988" cy="158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61" name="Line 23"/>
          <p:cNvSpPr>
            <a:spLocks noChangeShapeType="1"/>
          </p:cNvSpPr>
          <p:nvPr/>
        </p:nvSpPr>
        <p:spPr bwMode="auto">
          <a:xfrm>
            <a:off x="2711450" y="3644900"/>
            <a:ext cx="34559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62" name="Line 24"/>
          <p:cNvSpPr>
            <a:spLocks noChangeShapeType="1"/>
          </p:cNvSpPr>
          <p:nvPr/>
        </p:nvSpPr>
        <p:spPr bwMode="auto">
          <a:xfrm>
            <a:off x="2711450" y="3860800"/>
            <a:ext cx="34559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63" name="Line 25"/>
          <p:cNvSpPr>
            <a:spLocks noChangeShapeType="1"/>
          </p:cNvSpPr>
          <p:nvPr/>
        </p:nvSpPr>
        <p:spPr bwMode="auto">
          <a:xfrm>
            <a:off x="2711450" y="4076700"/>
            <a:ext cx="34559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64" name="Line 26"/>
          <p:cNvSpPr>
            <a:spLocks noChangeShapeType="1"/>
          </p:cNvSpPr>
          <p:nvPr/>
        </p:nvSpPr>
        <p:spPr bwMode="auto">
          <a:xfrm>
            <a:off x="2711450" y="4292600"/>
            <a:ext cx="34559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65" name="Line 27"/>
          <p:cNvSpPr>
            <a:spLocks noChangeShapeType="1"/>
          </p:cNvSpPr>
          <p:nvPr/>
        </p:nvSpPr>
        <p:spPr bwMode="auto">
          <a:xfrm>
            <a:off x="3143250" y="2708275"/>
            <a:ext cx="0" cy="38163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66" name="Line 28"/>
          <p:cNvSpPr>
            <a:spLocks noChangeShapeType="1"/>
          </p:cNvSpPr>
          <p:nvPr/>
        </p:nvSpPr>
        <p:spPr bwMode="auto">
          <a:xfrm>
            <a:off x="3575050" y="2708275"/>
            <a:ext cx="0" cy="38163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67" name="Line 29"/>
          <p:cNvSpPr>
            <a:spLocks noChangeShapeType="1"/>
          </p:cNvSpPr>
          <p:nvPr/>
        </p:nvSpPr>
        <p:spPr bwMode="auto">
          <a:xfrm>
            <a:off x="4006850" y="2708275"/>
            <a:ext cx="0" cy="38163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68" name="Line 30"/>
          <p:cNvSpPr>
            <a:spLocks noChangeShapeType="1"/>
          </p:cNvSpPr>
          <p:nvPr/>
        </p:nvSpPr>
        <p:spPr bwMode="auto">
          <a:xfrm>
            <a:off x="4438650" y="2708275"/>
            <a:ext cx="0" cy="38163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69" name="Line 31"/>
          <p:cNvSpPr>
            <a:spLocks noChangeShapeType="1"/>
          </p:cNvSpPr>
          <p:nvPr/>
        </p:nvSpPr>
        <p:spPr bwMode="auto">
          <a:xfrm>
            <a:off x="4872038" y="2708275"/>
            <a:ext cx="0" cy="38163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70" name="Line 32"/>
          <p:cNvSpPr>
            <a:spLocks noChangeShapeType="1"/>
          </p:cNvSpPr>
          <p:nvPr/>
        </p:nvSpPr>
        <p:spPr bwMode="auto">
          <a:xfrm>
            <a:off x="5303838" y="2708275"/>
            <a:ext cx="0" cy="38163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71" name="Line 33"/>
          <p:cNvSpPr>
            <a:spLocks noChangeShapeType="1"/>
          </p:cNvSpPr>
          <p:nvPr/>
        </p:nvSpPr>
        <p:spPr bwMode="auto">
          <a:xfrm>
            <a:off x="5735638" y="2708275"/>
            <a:ext cx="0" cy="38163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72" name="Line 34"/>
          <p:cNvSpPr>
            <a:spLocks noChangeShapeType="1"/>
          </p:cNvSpPr>
          <p:nvPr/>
        </p:nvSpPr>
        <p:spPr bwMode="auto">
          <a:xfrm>
            <a:off x="6167438" y="2708275"/>
            <a:ext cx="0" cy="38163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35873" name="Text Box 35"/>
          <p:cNvSpPr txBox="1">
            <a:spLocks noChangeArrowheads="1"/>
          </p:cNvSpPr>
          <p:nvPr/>
        </p:nvSpPr>
        <p:spPr bwMode="auto">
          <a:xfrm>
            <a:off x="2422526" y="2708275"/>
            <a:ext cx="360363"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l-GR" sz="900" b="1"/>
              <a:t>V</a:t>
            </a:r>
            <a:r>
              <a:rPr lang="el-GR" altLang="el-GR" sz="900" b="1"/>
              <a:t>8</a:t>
            </a:r>
          </a:p>
          <a:p>
            <a:pPr algn="ctr" eaLnBrk="1" hangingPunct="1">
              <a:spcBef>
                <a:spcPct val="50000"/>
              </a:spcBef>
              <a:buFontTx/>
              <a:buNone/>
            </a:pPr>
            <a:r>
              <a:rPr lang="en-US" altLang="el-GR" sz="900" b="1"/>
              <a:t>V</a:t>
            </a:r>
            <a:r>
              <a:rPr lang="el-GR" altLang="el-GR" sz="900" b="1"/>
              <a:t>7</a:t>
            </a:r>
          </a:p>
          <a:p>
            <a:pPr algn="ctr" eaLnBrk="1" hangingPunct="1">
              <a:spcBef>
                <a:spcPct val="50000"/>
              </a:spcBef>
              <a:buFontTx/>
              <a:buNone/>
            </a:pPr>
            <a:r>
              <a:rPr lang="en-US" altLang="el-GR" sz="900" b="1"/>
              <a:t>V</a:t>
            </a:r>
            <a:r>
              <a:rPr lang="el-GR" altLang="el-GR" sz="900" b="1"/>
              <a:t>6</a:t>
            </a:r>
          </a:p>
          <a:p>
            <a:pPr algn="ctr" eaLnBrk="1" hangingPunct="1">
              <a:spcBef>
                <a:spcPct val="50000"/>
              </a:spcBef>
              <a:buFontTx/>
              <a:buNone/>
            </a:pPr>
            <a:r>
              <a:rPr lang="en-US" altLang="el-GR" sz="900" b="1"/>
              <a:t>V</a:t>
            </a:r>
            <a:r>
              <a:rPr lang="el-GR" altLang="el-GR" sz="900" b="1"/>
              <a:t>5</a:t>
            </a:r>
          </a:p>
          <a:p>
            <a:pPr algn="ctr" eaLnBrk="1" hangingPunct="1">
              <a:spcBef>
                <a:spcPct val="50000"/>
              </a:spcBef>
              <a:buFontTx/>
              <a:buNone/>
            </a:pPr>
            <a:r>
              <a:rPr lang="en-US" altLang="el-GR" sz="900" b="1"/>
              <a:t>V</a:t>
            </a:r>
            <a:r>
              <a:rPr lang="el-GR" altLang="el-GR" sz="900" b="1"/>
              <a:t>4</a:t>
            </a:r>
          </a:p>
          <a:p>
            <a:pPr algn="ctr" eaLnBrk="1" hangingPunct="1">
              <a:spcBef>
                <a:spcPct val="50000"/>
              </a:spcBef>
              <a:buFontTx/>
              <a:buNone/>
            </a:pPr>
            <a:r>
              <a:rPr lang="en-US" altLang="el-GR" sz="900" b="1"/>
              <a:t>V</a:t>
            </a:r>
            <a:r>
              <a:rPr lang="el-GR" altLang="el-GR" sz="900" b="1"/>
              <a:t>3</a:t>
            </a:r>
          </a:p>
          <a:p>
            <a:pPr algn="ctr" eaLnBrk="1" hangingPunct="1">
              <a:spcBef>
                <a:spcPct val="50000"/>
              </a:spcBef>
              <a:buFontTx/>
              <a:buNone/>
            </a:pPr>
            <a:r>
              <a:rPr lang="en-US" altLang="el-GR" sz="900" b="1"/>
              <a:t>V</a:t>
            </a:r>
            <a:r>
              <a:rPr lang="el-GR" altLang="el-GR" sz="900" b="1"/>
              <a:t>2</a:t>
            </a:r>
          </a:p>
          <a:p>
            <a:pPr algn="ctr" eaLnBrk="1" hangingPunct="1">
              <a:spcBef>
                <a:spcPct val="50000"/>
              </a:spcBef>
              <a:buFontTx/>
              <a:buNone/>
            </a:pPr>
            <a:r>
              <a:rPr lang="en-US" altLang="el-GR" sz="900" b="1"/>
              <a:t>V</a:t>
            </a:r>
            <a:r>
              <a:rPr lang="el-GR" altLang="el-GR" sz="900" b="1"/>
              <a:t>1</a:t>
            </a:r>
          </a:p>
          <a:p>
            <a:pPr algn="ctr" eaLnBrk="1" hangingPunct="1">
              <a:spcBef>
                <a:spcPct val="50000"/>
              </a:spcBef>
              <a:buFontTx/>
              <a:buNone/>
            </a:pPr>
            <a:endParaRPr lang="el-GR" altLang="el-GR" sz="900" b="1"/>
          </a:p>
        </p:txBody>
      </p:sp>
      <p:sp>
        <p:nvSpPr>
          <p:cNvPr id="35874" name="Text Box 36"/>
          <p:cNvSpPr txBox="1">
            <a:spLocks noChangeArrowheads="1"/>
          </p:cNvSpPr>
          <p:nvPr/>
        </p:nvSpPr>
        <p:spPr bwMode="auto">
          <a:xfrm>
            <a:off x="2351088" y="4575176"/>
            <a:ext cx="431800" cy="168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l-GR" altLang="el-GR" sz="900" b="1"/>
              <a:t> -</a:t>
            </a:r>
            <a:r>
              <a:rPr lang="en-US" altLang="el-GR" sz="900" b="1"/>
              <a:t> V</a:t>
            </a:r>
            <a:r>
              <a:rPr lang="el-GR" altLang="el-GR" sz="900" b="1"/>
              <a:t>1</a:t>
            </a:r>
          </a:p>
          <a:p>
            <a:pPr algn="ctr" eaLnBrk="1" hangingPunct="1">
              <a:spcBef>
                <a:spcPct val="50000"/>
              </a:spcBef>
              <a:buFontTx/>
              <a:buNone/>
            </a:pPr>
            <a:r>
              <a:rPr lang="el-GR" altLang="el-GR" sz="900" b="1"/>
              <a:t>-</a:t>
            </a:r>
            <a:r>
              <a:rPr lang="en-US" altLang="el-GR" sz="900" b="1"/>
              <a:t> V</a:t>
            </a:r>
            <a:r>
              <a:rPr lang="el-GR" altLang="el-GR" sz="900" b="1"/>
              <a:t>2</a:t>
            </a:r>
          </a:p>
          <a:p>
            <a:pPr algn="ctr" eaLnBrk="1" hangingPunct="1">
              <a:spcBef>
                <a:spcPct val="50000"/>
              </a:spcBef>
              <a:buFontTx/>
              <a:buNone/>
            </a:pPr>
            <a:r>
              <a:rPr lang="el-GR" altLang="el-GR" sz="900" b="1"/>
              <a:t>-</a:t>
            </a:r>
            <a:r>
              <a:rPr lang="en-US" altLang="el-GR" sz="900" b="1"/>
              <a:t> V</a:t>
            </a:r>
            <a:r>
              <a:rPr lang="el-GR" altLang="el-GR" sz="900" b="1"/>
              <a:t>3</a:t>
            </a:r>
          </a:p>
          <a:p>
            <a:pPr algn="ctr" eaLnBrk="1" hangingPunct="1">
              <a:spcBef>
                <a:spcPct val="50000"/>
              </a:spcBef>
              <a:buFontTx/>
              <a:buNone/>
            </a:pPr>
            <a:r>
              <a:rPr lang="el-GR" altLang="el-GR" sz="900" b="1"/>
              <a:t>-</a:t>
            </a:r>
            <a:r>
              <a:rPr lang="en-US" altLang="el-GR" sz="900" b="1"/>
              <a:t> V</a:t>
            </a:r>
            <a:r>
              <a:rPr lang="el-GR" altLang="el-GR" sz="900" b="1"/>
              <a:t>4</a:t>
            </a:r>
          </a:p>
          <a:p>
            <a:pPr algn="ctr" eaLnBrk="1" hangingPunct="1">
              <a:spcBef>
                <a:spcPct val="50000"/>
              </a:spcBef>
              <a:buFontTx/>
              <a:buNone/>
            </a:pPr>
            <a:r>
              <a:rPr lang="el-GR" altLang="el-GR" sz="900" b="1"/>
              <a:t>-</a:t>
            </a:r>
            <a:r>
              <a:rPr lang="en-US" altLang="el-GR" sz="900" b="1"/>
              <a:t> V</a:t>
            </a:r>
            <a:r>
              <a:rPr lang="el-GR" altLang="el-GR" sz="900" b="1"/>
              <a:t>5</a:t>
            </a:r>
          </a:p>
          <a:p>
            <a:pPr algn="ctr" eaLnBrk="1" hangingPunct="1">
              <a:spcBef>
                <a:spcPct val="50000"/>
              </a:spcBef>
              <a:buFontTx/>
              <a:buNone/>
            </a:pPr>
            <a:r>
              <a:rPr lang="el-GR" altLang="el-GR" sz="900" b="1"/>
              <a:t>-</a:t>
            </a:r>
            <a:r>
              <a:rPr lang="en-US" altLang="el-GR" sz="900" b="1"/>
              <a:t> V</a:t>
            </a:r>
            <a:r>
              <a:rPr lang="el-GR" altLang="el-GR" sz="900" b="1"/>
              <a:t>6</a:t>
            </a:r>
          </a:p>
          <a:p>
            <a:pPr algn="ctr" eaLnBrk="1" hangingPunct="1">
              <a:spcBef>
                <a:spcPct val="50000"/>
              </a:spcBef>
              <a:buFontTx/>
              <a:buNone/>
            </a:pPr>
            <a:r>
              <a:rPr lang="el-GR" altLang="el-GR" sz="900" b="1"/>
              <a:t>-</a:t>
            </a:r>
            <a:r>
              <a:rPr lang="en-US" altLang="el-GR" sz="900" b="1"/>
              <a:t> V</a:t>
            </a:r>
            <a:r>
              <a:rPr lang="el-GR" altLang="el-GR" sz="900" b="1"/>
              <a:t>7</a:t>
            </a:r>
          </a:p>
          <a:p>
            <a:pPr algn="ctr" eaLnBrk="1" hangingPunct="1">
              <a:spcBef>
                <a:spcPct val="50000"/>
              </a:spcBef>
              <a:buFontTx/>
              <a:buNone/>
            </a:pPr>
            <a:r>
              <a:rPr lang="el-GR" altLang="el-GR" sz="900" b="1"/>
              <a:t>-</a:t>
            </a:r>
            <a:r>
              <a:rPr lang="en-US" altLang="el-GR" sz="900" b="1"/>
              <a:t> V</a:t>
            </a:r>
            <a:r>
              <a:rPr lang="el-GR" altLang="el-GR" sz="900" b="1"/>
              <a:t>8</a:t>
            </a:r>
          </a:p>
        </p:txBody>
      </p:sp>
      <p:sp>
        <p:nvSpPr>
          <p:cNvPr id="35875" name="Text Box 37"/>
          <p:cNvSpPr txBox="1">
            <a:spLocks noChangeArrowheads="1"/>
          </p:cNvSpPr>
          <p:nvPr/>
        </p:nvSpPr>
        <p:spPr bwMode="auto">
          <a:xfrm>
            <a:off x="2709864" y="6308726"/>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l-GR" sz="1000"/>
              <a:t>0100</a:t>
            </a:r>
            <a:endParaRPr lang="el-GR" altLang="el-GR" sz="1000"/>
          </a:p>
        </p:txBody>
      </p:sp>
      <p:sp>
        <p:nvSpPr>
          <p:cNvPr id="35876" name="Text Box 38"/>
          <p:cNvSpPr txBox="1">
            <a:spLocks noChangeArrowheads="1"/>
          </p:cNvSpPr>
          <p:nvPr/>
        </p:nvSpPr>
        <p:spPr bwMode="auto">
          <a:xfrm>
            <a:off x="3143251" y="6308726"/>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l-GR" sz="1000"/>
              <a:t>1110</a:t>
            </a:r>
            <a:endParaRPr lang="el-GR" altLang="el-GR" sz="1000"/>
          </a:p>
        </p:txBody>
      </p:sp>
      <p:sp>
        <p:nvSpPr>
          <p:cNvPr id="35877" name="Text Box 39"/>
          <p:cNvSpPr txBox="1">
            <a:spLocks noChangeArrowheads="1"/>
          </p:cNvSpPr>
          <p:nvPr/>
        </p:nvSpPr>
        <p:spPr bwMode="auto">
          <a:xfrm>
            <a:off x="3575051" y="6308726"/>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l-GR" sz="1000"/>
              <a:t>1010</a:t>
            </a:r>
            <a:endParaRPr lang="el-GR" altLang="el-GR" sz="1000"/>
          </a:p>
        </p:txBody>
      </p:sp>
      <p:sp>
        <p:nvSpPr>
          <p:cNvPr id="35878" name="Text Box 40"/>
          <p:cNvSpPr txBox="1">
            <a:spLocks noChangeArrowheads="1"/>
          </p:cNvSpPr>
          <p:nvPr/>
        </p:nvSpPr>
        <p:spPr bwMode="auto">
          <a:xfrm>
            <a:off x="4006851" y="6308726"/>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l-GR" sz="1000"/>
              <a:t>1001</a:t>
            </a:r>
            <a:endParaRPr lang="el-GR" altLang="el-GR" sz="1000"/>
          </a:p>
        </p:txBody>
      </p:sp>
      <p:sp>
        <p:nvSpPr>
          <p:cNvPr id="35879" name="Text Box 41"/>
          <p:cNvSpPr txBox="1">
            <a:spLocks noChangeArrowheads="1"/>
          </p:cNvSpPr>
          <p:nvPr/>
        </p:nvSpPr>
        <p:spPr bwMode="auto">
          <a:xfrm>
            <a:off x="4438651" y="6308726"/>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l-GR" altLang="el-GR" sz="1000"/>
              <a:t>0100</a:t>
            </a:r>
          </a:p>
        </p:txBody>
      </p:sp>
      <p:sp>
        <p:nvSpPr>
          <p:cNvPr id="35880" name="Text Box 42"/>
          <p:cNvSpPr txBox="1">
            <a:spLocks noChangeArrowheads="1"/>
          </p:cNvSpPr>
          <p:nvPr/>
        </p:nvSpPr>
        <p:spPr bwMode="auto">
          <a:xfrm>
            <a:off x="4870451" y="6308726"/>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l-GR" altLang="el-GR" sz="1000"/>
              <a:t>0101</a:t>
            </a:r>
          </a:p>
        </p:txBody>
      </p:sp>
      <p:sp>
        <p:nvSpPr>
          <p:cNvPr id="35881" name="Text Box 43"/>
          <p:cNvSpPr txBox="1">
            <a:spLocks noChangeArrowheads="1"/>
          </p:cNvSpPr>
          <p:nvPr/>
        </p:nvSpPr>
        <p:spPr bwMode="auto">
          <a:xfrm>
            <a:off x="5303839" y="6308726"/>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l-GR" altLang="el-GR" sz="1000"/>
              <a:t>0110</a:t>
            </a:r>
          </a:p>
        </p:txBody>
      </p:sp>
      <p:sp>
        <p:nvSpPr>
          <p:cNvPr id="35882" name="Text Box 44"/>
          <p:cNvSpPr txBox="1">
            <a:spLocks noChangeArrowheads="1"/>
          </p:cNvSpPr>
          <p:nvPr/>
        </p:nvSpPr>
        <p:spPr bwMode="auto">
          <a:xfrm>
            <a:off x="5735639" y="6308726"/>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l-GR" altLang="el-GR" sz="1000"/>
              <a:t>0111</a:t>
            </a:r>
          </a:p>
        </p:txBody>
      </p:sp>
      <p:sp>
        <p:nvSpPr>
          <p:cNvPr id="35883" name="Line 64"/>
          <p:cNvSpPr>
            <a:spLocks noChangeShapeType="1"/>
          </p:cNvSpPr>
          <p:nvPr/>
        </p:nvSpPr>
        <p:spPr bwMode="auto">
          <a:xfrm>
            <a:off x="6167438" y="2708275"/>
            <a:ext cx="0" cy="381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2" name="Group 119"/>
          <p:cNvGrpSpPr>
            <a:grpSpLocks/>
          </p:cNvGrpSpPr>
          <p:nvPr/>
        </p:nvGrpSpPr>
        <p:grpSpPr bwMode="auto">
          <a:xfrm>
            <a:off x="6165850" y="1555751"/>
            <a:ext cx="4033838" cy="288925"/>
            <a:chOff x="2517" y="935"/>
            <a:chExt cx="2541" cy="182"/>
          </a:xfrm>
        </p:grpSpPr>
        <p:sp>
          <p:nvSpPr>
            <p:cNvPr id="35980" name="Line 96"/>
            <p:cNvSpPr>
              <a:spLocks noChangeShapeType="1"/>
            </p:cNvSpPr>
            <p:nvPr/>
          </p:nvSpPr>
          <p:spPr bwMode="auto">
            <a:xfrm>
              <a:off x="2517" y="1117"/>
              <a:ext cx="1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81" name="Line 97"/>
            <p:cNvSpPr>
              <a:spLocks noChangeShapeType="1"/>
            </p:cNvSpPr>
            <p:nvPr/>
          </p:nvSpPr>
          <p:spPr bwMode="auto">
            <a:xfrm>
              <a:off x="2699" y="935"/>
              <a:ext cx="1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82" name="Line 98"/>
            <p:cNvSpPr>
              <a:spLocks noChangeShapeType="1"/>
            </p:cNvSpPr>
            <p:nvPr/>
          </p:nvSpPr>
          <p:spPr bwMode="auto">
            <a:xfrm>
              <a:off x="2880" y="1117"/>
              <a:ext cx="1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83" name="Line 99"/>
            <p:cNvSpPr>
              <a:spLocks noChangeShapeType="1"/>
            </p:cNvSpPr>
            <p:nvPr/>
          </p:nvSpPr>
          <p:spPr bwMode="auto">
            <a:xfrm>
              <a:off x="3061" y="1117"/>
              <a:ext cx="1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84" name="Line 100"/>
            <p:cNvSpPr>
              <a:spLocks noChangeShapeType="1"/>
            </p:cNvSpPr>
            <p:nvPr/>
          </p:nvSpPr>
          <p:spPr bwMode="auto">
            <a:xfrm>
              <a:off x="3243" y="935"/>
              <a:ext cx="1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85" name="Line 101"/>
            <p:cNvSpPr>
              <a:spLocks noChangeShapeType="1"/>
            </p:cNvSpPr>
            <p:nvPr/>
          </p:nvSpPr>
          <p:spPr bwMode="auto">
            <a:xfrm>
              <a:off x="3424" y="935"/>
              <a:ext cx="1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86" name="Line 102"/>
            <p:cNvSpPr>
              <a:spLocks noChangeShapeType="1"/>
            </p:cNvSpPr>
            <p:nvPr/>
          </p:nvSpPr>
          <p:spPr bwMode="auto">
            <a:xfrm>
              <a:off x="3606" y="935"/>
              <a:ext cx="1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87" name="Line 103"/>
            <p:cNvSpPr>
              <a:spLocks noChangeShapeType="1"/>
            </p:cNvSpPr>
            <p:nvPr/>
          </p:nvSpPr>
          <p:spPr bwMode="auto">
            <a:xfrm>
              <a:off x="3787" y="1117"/>
              <a:ext cx="1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88" name="Line 104"/>
            <p:cNvSpPr>
              <a:spLocks noChangeShapeType="1"/>
            </p:cNvSpPr>
            <p:nvPr/>
          </p:nvSpPr>
          <p:spPr bwMode="auto">
            <a:xfrm>
              <a:off x="3969" y="935"/>
              <a:ext cx="1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89" name="Line 105"/>
            <p:cNvSpPr>
              <a:spLocks noChangeShapeType="1"/>
            </p:cNvSpPr>
            <p:nvPr/>
          </p:nvSpPr>
          <p:spPr bwMode="auto">
            <a:xfrm>
              <a:off x="4150" y="1117"/>
              <a:ext cx="1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90" name="Line 106"/>
            <p:cNvSpPr>
              <a:spLocks noChangeShapeType="1"/>
            </p:cNvSpPr>
            <p:nvPr/>
          </p:nvSpPr>
          <p:spPr bwMode="auto">
            <a:xfrm>
              <a:off x="4332" y="935"/>
              <a:ext cx="1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91" name="Line 107"/>
            <p:cNvSpPr>
              <a:spLocks noChangeShapeType="1"/>
            </p:cNvSpPr>
            <p:nvPr/>
          </p:nvSpPr>
          <p:spPr bwMode="auto">
            <a:xfrm>
              <a:off x="4513" y="1117"/>
              <a:ext cx="1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92" name="Line 108"/>
            <p:cNvSpPr>
              <a:spLocks noChangeShapeType="1"/>
            </p:cNvSpPr>
            <p:nvPr/>
          </p:nvSpPr>
          <p:spPr bwMode="auto">
            <a:xfrm>
              <a:off x="4694" y="1117"/>
              <a:ext cx="1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93" name="Line 109"/>
            <p:cNvSpPr>
              <a:spLocks noChangeShapeType="1"/>
            </p:cNvSpPr>
            <p:nvPr/>
          </p:nvSpPr>
          <p:spPr bwMode="auto">
            <a:xfrm>
              <a:off x="4876" y="935"/>
              <a:ext cx="1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94" name="Line 110"/>
            <p:cNvSpPr>
              <a:spLocks noChangeShapeType="1"/>
            </p:cNvSpPr>
            <p:nvPr/>
          </p:nvSpPr>
          <p:spPr bwMode="auto">
            <a:xfrm>
              <a:off x="2698" y="936"/>
              <a:ext cx="1" cy="18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95" name="Line 111"/>
            <p:cNvSpPr>
              <a:spLocks noChangeShapeType="1"/>
            </p:cNvSpPr>
            <p:nvPr/>
          </p:nvSpPr>
          <p:spPr bwMode="auto">
            <a:xfrm>
              <a:off x="2879" y="935"/>
              <a:ext cx="1" cy="18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96" name="Line 112"/>
            <p:cNvSpPr>
              <a:spLocks noChangeShapeType="1"/>
            </p:cNvSpPr>
            <p:nvPr/>
          </p:nvSpPr>
          <p:spPr bwMode="auto">
            <a:xfrm>
              <a:off x="3243" y="935"/>
              <a:ext cx="1" cy="18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97" name="Line 113"/>
            <p:cNvSpPr>
              <a:spLocks noChangeShapeType="1"/>
            </p:cNvSpPr>
            <p:nvPr/>
          </p:nvSpPr>
          <p:spPr bwMode="auto">
            <a:xfrm>
              <a:off x="3786" y="935"/>
              <a:ext cx="1" cy="18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98" name="Line 114"/>
            <p:cNvSpPr>
              <a:spLocks noChangeShapeType="1"/>
            </p:cNvSpPr>
            <p:nvPr/>
          </p:nvSpPr>
          <p:spPr bwMode="auto">
            <a:xfrm>
              <a:off x="3969" y="935"/>
              <a:ext cx="1" cy="18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99" name="Line 115"/>
            <p:cNvSpPr>
              <a:spLocks noChangeShapeType="1"/>
            </p:cNvSpPr>
            <p:nvPr/>
          </p:nvSpPr>
          <p:spPr bwMode="auto">
            <a:xfrm>
              <a:off x="4150" y="935"/>
              <a:ext cx="1" cy="18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000" name="Line 116"/>
            <p:cNvSpPr>
              <a:spLocks noChangeShapeType="1"/>
            </p:cNvSpPr>
            <p:nvPr/>
          </p:nvSpPr>
          <p:spPr bwMode="auto">
            <a:xfrm>
              <a:off x="4332" y="935"/>
              <a:ext cx="1" cy="18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001" name="Line 117"/>
            <p:cNvSpPr>
              <a:spLocks noChangeShapeType="1"/>
            </p:cNvSpPr>
            <p:nvPr/>
          </p:nvSpPr>
          <p:spPr bwMode="auto">
            <a:xfrm>
              <a:off x="4512" y="935"/>
              <a:ext cx="1" cy="18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002" name="Line 118"/>
            <p:cNvSpPr>
              <a:spLocks noChangeShapeType="1"/>
            </p:cNvSpPr>
            <p:nvPr/>
          </p:nvSpPr>
          <p:spPr bwMode="auto">
            <a:xfrm>
              <a:off x="4875" y="935"/>
              <a:ext cx="1" cy="18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35885" name="AutoShape 120"/>
          <p:cNvSpPr>
            <a:spLocks noChangeArrowheads="1"/>
          </p:cNvSpPr>
          <p:nvPr/>
        </p:nvSpPr>
        <p:spPr bwMode="auto">
          <a:xfrm>
            <a:off x="5303838" y="1555751"/>
            <a:ext cx="2087562" cy="288925"/>
          </a:xfrm>
          <a:prstGeom prst="flowChartMagneticDrum">
            <a:avLst/>
          </a:prstGeom>
          <a:noFill/>
          <a:ln w="158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35886" name="AutoShape 121"/>
          <p:cNvSpPr>
            <a:spLocks noChangeArrowheads="1"/>
          </p:cNvSpPr>
          <p:nvPr/>
        </p:nvSpPr>
        <p:spPr bwMode="auto">
          <a:xfrm rot="10800000">
            <a:off x="8328026" y="1554164"/>
            <a:ext cx="2232025" cy="288925"/>
          </a:xfrm>
          <a:prstGeom prst="flowChartMagneticDrum">
            <a:avLst/>
          </a:prstGeom>
          <a:noFill/>
          <a:ln w="158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graphicFrame>
        <p:nvGraphicFramePr>
          <p:cNvPr id="27818" name="Group 170"/>
          <p:cNvGraphicFramePr>
            <a:graphicFrameLocks noGrp="1"/>
          </p:cNvGraphicFramePr>
          <p:nvPr/>
        </p:nvGraphicFramePr>
        <p:xfrm>
          <a:off x="8970964" y="2127250"/>
          <a:ext cx="1697037" cy="4751382"/>
        </p:xfrm>
        <a:graphic>
          <a:graphicData uri="http://schemas.openxmlformats.org/drawingml/2006/table">
            <a:tbl>
              <a:tblPr/>
              <a:tblGrid>
                <a:gridCol w="452437">
                  <a:extLst>
                    <a:ext uri="{9D8B030D-6E8A-4147-A177-3AD203B41FA5}">
                      <a16:colId xmlns:a16="http://schemas.microsoft.com/office/drawing/2014/main" val="20000"/>
                    </a:ext>
                  </a:extLst>
                </a:gridCol>
                <a:gridCol w="423863">
                  <a:extLst>
                    <a:ext uri="{9D8B030D-6E8A-4147-A177-3AD203B41FA5}">
                      <a16:colId xmlns:a16="http://schemas.microsoft.com/office/drawing/2014/main" val="20001"/>
                    </a:ext>
                  </a:extLst>
                </a:gridCol>
                <a:gridCol w="820737">
                  <a:extLst>
                    <a:ext uri="{9D8B030D-6E8A-4147-A177-3AD203B41FA5}">
                      <a16:colId xmlns:a16="http://schemas.microsoft.com/office/drawing/2014/main" val="20002"/>
                    </a:ext>
                  </a:extLst>
                </a:gridCol>
              </a:tblGrid>
              <a:tr h="361974">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DEC</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Volt</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Binary</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0</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0</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0  0  0  0</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+V1</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0  0  0  1</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2</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+V2</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0  0  1  0</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3</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+V3</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0  0  1  1</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4</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+V4</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0  1  0  0 </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5</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+V5</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0  1  0  1</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6</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+V6</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0  1  1  0</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7</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+V7</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0  1  1  1</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8</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-V1</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1  0  0  0</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9</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-V2</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1  0  0  1</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10</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-V3</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1  0  1  0 </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11</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-V4</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1  0  1  1</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12</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-V5</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1  1  0  0</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13</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-V6</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1  1  0  1</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14</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-V7</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1  1  1  0</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15</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1" i="0" u="none" strike="noStrike" cap="none" normalizeH="0" baseline="0">
                          <a:ln>
                            <a:noFill/>
                          </a:ln>
                          <a:solidFill>
                            <a:schemeClr val="tx1"/>
                          </a:solidFill>
                          <a:effectLst/>
                          <a:latin typeface="Arial" charset="0"/>
                          <a:cs typeface="Arial" charset="0"/>
                        </a:rPr>
                        <a:t>-V8</a:t>
                      </a:r>
                      <a:endParaRPr kumimoji="0" lang="el-GR" sz="10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chemeClr val="tx1"/>
                          </a:solidFill>
                          <a:effectLst/>
                          <a:latin typeface="Arial" charset="0"/>
                          <a:cs typeface="Arial" charset="0"/>
                        </a:rPr>
                        <a:t>1  1  1  1</a:t>
                      </a:r>
                      <a:endParaRPr kumimoji="0" lang="el-GR" sz="1200" b="1"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
        <p:nvSpPr>
          <p:cNvPr id="28881" name="Line 209"/>
          <p:cNvSpPr>
            <a:spLocks noChangeShapeType="1"/>
          </p:cNvSpPr>
          <p:nvPr/>
        </p:nvSpPr>
        <p:spPr bwMode="auto">
          <a:xfrm>
            <a:off x="2711450" y="3644900"/>
            <a:ext cx="431800" cy="0"/>
          </a:xfrm>
          <a:prstGeom prst="line">
            <a:avLst/>
          </a:prstGeom>
          <a:noFill/>
          <a:ln w="31750">
            <a:solidFill>
              <a:srgbClr val="FF66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8882" name="Line 210"/>
          <p:cNvSpPr>
            <a:spLocks noChangeShapeType="1"/>
          </p:cNvSpPr>
          <p:nvPr/>
        </p:nvSpPr>
        <p:spPr bwMode="auto">
          <a:xfrm>
            <a:off x="3143250" y="5589588"/>
            <a:ext cx="431800" cy="0"/>
          </a:xfrm>
          <a:prstGeom prst="line">
            <a:avLst/>
          </a:prstGeom>
          <a:noFill/>
          <a:ln w="31750">
            <a:solidFill>
              <a:srgbClr val="FF66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8883" name="Line 211"/>
          <p:cNvSpPr>
            <a:spLocks noChangeShapeType="1"/>
          </p:cNvSpPr>
          <p:nvPr/>
        </p:nvSpPr>
        <p:spPr bwMode="auto">
          <a:xfrm>
            <a:off x="3575050" y="5157788"/>
            <a:ext cx="431800" cy="0"/>
          </a:xfrm>
          <a:prstGeom prst="line">
            <a:avLst/>
          </a:prstGeom>
          <a:noFill/>
          <a:ln w="31750">
            <a:solidFill>
              <a:srgbClr val="FF66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8884" name="Line 212"/>
          <p:cNvSpPr>
            <a:spLocks noChangeShapeType="1"/>
          </p:cNvSpPr>
          <p:nvPr/>
        </p:nvSpPr>
        <p:spPr bwMode="auto">
          <a:xfrm>
            <a:off x="4008438" y="4941888"/>
            <a:ext cx="431800" cy="0"/>
          </a:xfrm>
          <a:prstGeom prst="line">
            <a:avLst/>
          </a:prstGeom>
          <a:noFill/>
          <a:ln w="31750">
            <a:solidFill>
              <a:srgbClr val="FF66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8885" name="Line 213"/>
          <p:cNvSpPr>
            <a:spLocks noChangeShapeType="1"/>
          </p:cNvSpPr>
          <p:nvPr/>
        </p:nvSpPr>
        <p:spPr bwMode="auto">
          <a:xfrm>
            <a:off x="4440238" y="3644900"/>
            <a:ext cx="431800" cy="0"/>
          </a:xfrm>
          <a:prstGeom prst="line">
            <a:avLst/>
          </a:prstGeom>
          <a:noFill/>
          <a:ln w="31750">
            <a:solidFill>
              <a:srgbClr val="FF66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8886" name="Line 214"/>
          <p:cNvSpPr>
            <a:spLocks noChangeShapeType="1"/>
          </p:cNvSpPr>
          <p:nvPr/>
        </p:nvSpPr>
        <p:spPr bwMode="auto">
          <a:xfrm>
            <a:off x="4872038" y="3429000"/>
            <a:ext cx="431800" cy="0"/>
          </a:xfrm>
          <a:prstGeom prst="line">
            <a:avLst/>
          </a:prstGeom>
          <a:noFill/>
          <a:ln w="31750">
            <a:solidFill>
              <a:srgbClr val="FF66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8887" name="Line 215"/>
          <p:cNvSpPr>
            <a:spLocks noChangeShapeType="1"/>
          </p:cNvSpPr>
          <p:nvPr/>
        </p:nvSpPr>
        <p:spPr bwMode="auto">
          <a:xfrm>
            <a:off x="5303838" y="3213100"/>
            <a:ext cx="431800" cy="0"/>
          </a:xfrm>
          <a:prstGeom prst="line">
            <a:avLst/>
          </a:prstGeom>
          <a:noFill/>
          <a:ln w="31750">
            <a:solidFill>
              <a:srgbClr val="FF66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8888" name="Line 216"/>
          <p:cNvSpPr>
            <a:spLocks noChangeShapeType="1"/>
          </p:cNvSpPr>
          <p:nvPr/>
        </p:nvSpPr>
        <p:spPr bwMode="auto">
          <a:xfrm>
            <a:off x="5735638" y="2997200"/>
            <a:ext cx="431800" cy="0"/>
          </a:xfrm>
          <a:prstGeom prst="line">
            <a:avLst/>
          </a:prstGeom>
          <a:noFill/>
          <a:ln w="31750">
            <a:solidFill>
              <a:srgbClr val="FF66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8889" name="Rectangle 217"/>
          <p:cNvSpPr>
            <a:spLocks noChangeArrowheads="1"/>
          </p:cNvSpPr>
          <p:nvPr/>
        </p:nvSpPr>
        <p:spPr bwMode="auto">
          <a:xfrm>
            <a:off x="3216275" y="2276476"/>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800" b="1">
                <a:solidFill>
                  <a:srgbClr val="FF6600"/>
                </a:solidFill>
              </a:rPr>
              <a:t>0100</a:t>
            </a:r>
          </a:p>
        </p:txBody>
      </p:sp>
      <p:sp>
        <p:nvSpPr>
          <p:cNvPr id="28890" name="Rectangle 218"/>
          <p:cNvSpPr>
            <a:spLocks noChangeArrowheads="1"/>
          </p:cNvSpPr>
          <p:nvPr/>
        </p:nvSpPr>
        <p:spPr bwMode="auto">
          <a:xfrm>
            <a:off x="3719513" y="2276476"/>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l-GR" sz="1800" b="1">
                <a:solidFill>
                  <a:srgbClr val="FF6600"/>
                </a:solidFill>
              </a:rPr>
              <a:t>1110</a:t>
            </a:r>
            <a:endParaRPr lang="el-GR" altLang="el-GR" sz="1800" b="1">
              <a:solidFill>
                <a:srgbClr val="FF6600"/>
              </a:solidFill>
            </a:endParaRPr>
          </a:p>
        </p:txBody>
      </p:sp>
      <p:sp>
        <p:nvSpPr>
          <p:cNvPr id="28891" name="Rectangle 219"/>
          <p:cNvSpPr>
            <a:spLocks noChangeArrowheads="1"/>
          </p:cNvSpPr>
          <p:nvPr/>
        </p:nvSpPr>
        <p:spPr bwMode="auto">
          <a:xfrm>
            <a:off x="4224338" y="2276476"/>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l-GR" sz="1800" b="1">
                <a:solidFill>
                  <a:srgbClr val="FF6600"/>
                </a:solidFill>
              </a:rPr>
              <a:t>1010</a:t>
            </a:r>
            <a:endParaRPr lang="el-GR" altLang="el-GR" sz="1800" b="1">
              <a:solidFill>
                <a:srgbClr val="FF6600"/>
              </a:solidFill>
            </a:endParaRPr>
          </a:p>
        </p:txBody>
      </p:sp>
      <p:sp>
        <p:nvSpPr>
          <p:cNvPr id="28892" name="Rectangle 220"/>
          <p:cNvSpPr>
            <a:spLocks noChangeArrowheads="1"/>
          </p:cNvSpPr>
          <p:nvPr/>
        </p:nvSpPr>
        <p:spPr bwMode="auto">
          <a:xfrm>
            <a:off x="4727575" y="2270126"/>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l-GR" sz="1800" b="1">
                <a:solidFill>
                  <a:srgbClr val="FF6600"/>
                </a:solidFill>
              </a:rPr>
              <a:t>1001</a:t>
            </a:r>
            <a:endParaRPr lang="el-GR" altLang="el-GR" sz="1800" b="1">
              <a:solidFill>
                <a:srgbClr val="FF6600"/>
              </a:solidFill>
            </a:endParaRPr>
          </a:p>
        </p:txBody>
      </p:sp>
      <p:sp>
        <p:nvSpPr>
          <p:cNvPr id="28893" name="Rectangle 221"/>
          <p:cNvSpPr>
            <a:spLocks noChangeArrowheads="1"/>
          </p:cNvSpPr>
          <p:nvPr/>
        </p:nvSpPr>
        <p:spPr bwMode="auto">
          <a:xfrm>
            <a:off x="5232400" y="2270126"/>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800" b="1">
                <a:solidFill>
                  <a:srgbClr val="FF6600"/>
                </a:solidFill>
              </a:rPr>
              <a:t>0100</a:t>
            </a:r>
          </a:p>
        </p:txBody>
      </p:sp>
      <p:sp>
        <p:nvSpPr>
          <p:cNvPr id="28894" name="Rectangle 222"/>
          <p:cNvSpPr>
            <a:spLocks noChangeArrowheads="1"/>
          </p:cNvSpPr>
          <p:nvPr/>
        </p:nvSpPr>
        <p:spPr bwMode="auto">
          <a:xfrm>
            <a:off x="5735638" y="2270126"/>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800" b="1">
                <a:solidFill>
                  <a:srgbClr val="FF6600"/>
                </a:solidFill>
              </a:rPr>
              <a:t>010</a:t>
            </a:r>
            <a:r>
              <a:rPr lang="en-US" altLang="el-GR" sz="1800" b="1">
                <a:solidFill>
                  <a:srgbClr val="FF6600"/>
                </a:solidFill>
              </a:rPr>
              <a:t>1</a:t>
            </a:r>
            <a:endParaRPr lang="el-GR" altLang="el-GR" sz="1800" b="1">
              <a:solidFill>
                <a:srgbClr val="FF6600"/>
              </a:solidFill>
            </a:endParaRPr>
          </a:p>
        </p:txBody>
      </p:sp>
      <p:sp>
        <p:nvSpPr>
          <p:cNvPr id="28895" name="Rectangle 223"/>
          <p:cNvSpPr>
            <a:spLocks noChangeArrowheads="1"/>
          </p:cNvSpPr>
          <p:nvPr/>
        </p:nvSpPr>
        <p:spPr bwMode="auto">
          <a:xfrm>
            <a:off x="6240463" y="2270126"/>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800" b="1">
                <a:solidFill>
                  <a:srgbClr val="FF6600"/>
                </a:solidFill>
              </a:rPr>
              <a:t>01</a:t>
            </a:r>
            <a:r>
              <a:rPr lang="en-US" altLang="el-GR" sz="1800" b="1">
                <a:solidFill>
                  <a:srgbClr val="FF6600"/>
                </a:solidFill>
              </a:rPr>
              <a:t>1</a:t>
            </a:r>
            <a:r>
              <a:rPr lang="el-GR" altLang="el-GR" sz="1800" b="1">
                <a:solidFill>
                  <a:srgbClr val="FF6600"/>
                </a:solidFill>
              </a:rPr>
              <a:t>0</a:t>
            </a:r>
          </a:p>
        </p:txBody>
      </p:sp>
      <p:sp>
        <p:nvSpPr>
          <p:cNvPr id="28896" name="Rectangle 224"/>
          <p:cNvSpPr>
            <a:spLocks noChangeArrowheads="1"/>
          </p:cNvSpPr>
          <p:nvPr/>
        </p:nvSpPr>
        <p:spPr bwMode="auto">
          <a:xfrm>
            <a:off x="6743700" y="2270126"/>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800" b="1">
                <a:solidFill>
                  <a:srgbClr val="FF6600"/>
                </a:solidFill>
              </a:rPr>
              <a:t>01</a:t>
            </a:r>
            <a:r>
              <a:rPr lang="en-US" altLang="el-GR" sz="1800" b="1">
                <a:solidFill>
                  <a:srgbClr val="FF6600"/>
                </a:solidFill>
              </a:rPr>
              <a:t>11</a:t>
            </a:r>
            <a:endParaRPr lang="el-GR" altLang="el-GR" sz="1800" b="1">
              <a:solidFill>
                <a:srgbClr val="FF6600"/>
              </a:solidFill>
            </a:endParaRPr>
          </a:p>
        </p:txBody>
      </p:sp>
      <p:sp>
        <p:nvSpPr>
          <p:cNvPr id="35977" name="AutoShape 225"/>
          <p:cNvSpPr>
            <a:spLocks noChangeArrowheads="1"/>
          </p:cNvSpPr>
          <p:nvPr/>
        </p:nvSpPr>
        <p:spPr bwMode="auto">
          <a:xfrm>
            <a:off x="1774826" y="2349501"/>
            <a:ext cx="2087563" cy="288925"/>
          </a:xfrm>
          <a:prstGeom prst="flowChartMagneticDrum">
            <a:avLst/>
          </a:prstGeom>
          <a:noFill/>
          <a:ln w="158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Tree>
    <p:extLst>
      <p:ext uri="{BB962C8B-B14F-4D97-AF65-F5344CB8AC3E}">
        <p14:creationId xmlns:p14="http://schemas.microsoft.com/office/powerpoint/2010/main" val="1867336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xit" presetSubtype="0" repeatCount="indefinite" fill="hold" grpId="0" nodeType="withEffect">
                                  <p:stCondLst>
                                    <p:cond delay="0"/>
                                  </p:stCondLst>
                                  <p:iterate type="wd">
                                    <p:tmPct val="10000"/>
                                  </p:iterate>
                                  <p:childTnLst>
                                    <p:anim calcmode="lin" valueType="num">
                                      <p:cBhvr>
                                        <p:cTn id="6" dur="1000"/>
                                        <p:tgtEl>
                                          <p:spTgt spid="28678"/>
                                        </p:tgtEl>
                                        <p:attrNameLst>
                                          <p:attrName>ppt_x</p:attrName>
                                        </p:attrNameLst>
                                      </p:cBhvr>
                                      <p:tavLst>
                                        <p:tav tm="0">
                                          <p:val>
                                            <p:strVal val="ppt_x"/>
                                          </p:val>
                                        </p:tav>
                                        <p:tav tm="100000">
                                          <p:val>
                                            <p:strVal val="ppt_x-.2"/>
                                          </p:val>
                                        </p:tav>
                                      </p:tavLst>
                                    </p:anim>
                                    <p:anim calcmode="lin" valueType="num">
                                      <p:cBhvr>
                                        <p:cTn id="7" dur="1000"/>
                                        <p:tgtEl>
                                          <p:spTgt spid="28678"/>
                                        </p:tgtEl>
                                        <p:attrNameLst>
                                          <p:attrName>ppt_y</p:attrName>
                                        </p:attrNameLst>
                                      </p:cBhvr>
                                      <p:tavLst>
                                        <p:tav tm="0">
                                          <p:val>
                                            <p:strVal val="ppt_y"/>
                                          </p:val>
                                        </p:tav>
                                        <p:tav tm="100000">
                                          <p:val>
                                            <p:strVal val="ppt_y"/>
                                          </p:val>
                                        </p:tav>
                                      </p:tavLst>
                                    </p:anim>
                                    <p:animEffect transition="out" filter="fade">
                                      <p:cBhvr>
                                        <p:cTn id="8" dur="1000"/>
                                        <p:tgtEl>
                                          <p:spTgt spid="28678"/>
                                        </p:tgtEl>
                                      </p:cBhvr>
                                    </p:animEffect>
                                    <p:set>
                                      <p:cBhvr>
                                        <p:cTn id="9" dur="1" fill="hold">
                                          <p:stCondLst>
                                            <p:cond delay="999"/>
                                          </p:stCondLst>
                                        </p:cTn>
                                        <p:tgtEl>
                                          <p:spTgt spid="28678"/>
                                        </p:tgtEl>
                                        <p:attrNameLst>
                                          <p:attrName>style.visibility</p:attrName>
                                        </p:attrNameLst>
                                      </p:cBhvr>
                                      <p:to>
                                        <p:strVal val="hidden"/>
                                      </p:to>
                                    </p:set>
                                  </p:childTnLst>
                                </p:cTn>
                              </p:par>
                              <p:par>
                                <p:cTn id="10" presetID="29" presetClass="exit" presetSubtype="0" repeatCount="indefinite" fill="hold" nodeType="withEffect">
                                  <p:stCondLst>
                                    <p:cond delay="0"/>
                                  </p:stCondLst>
                                  <p:childTnLst>
                                    <p:anim calcmode="lin" valueType="num">
                                      <p:cBhvr>
                                        <p:cTn id="11" dur="1000"/>
                                        <p:tgtEl>
                                          <p:spTgt spid="2"/>
                                        </p:tgtEl>
                                        <p:attrNameLst>
                                          <p:attrName>ppt_x</p:attrName>
                                        </p:attrNameLst>
                                      </p:cBhvr>
                                      <p:tavLst>
                                        <p:tav tm="0">
                                          <p:val>
                                            <p:strVal val="ppt_x"/>
                                          </p:val>
                                        </p:tav>
                                        <p:tav tm="100000">
                                          <p:val>
                                            <p:strVal val="ppt_x-.2"/>
                                          </p:val>
                                        </p:tav>
                                      </p:tavLst>
                                    </p:anim>
                                    <p:anim calcmode="lin" valueType="num">
                                      <p:cBhvr>
                                        <p:cTn id="12" dur="1000"/>
                                        <p:tgtEl>
                                          <p:spTgt spid="2"/>
                                        </p:tgtEl>
                                        <p:attrNameLst>
                                          <p:attrName>ppt_y</p:attrName>
                                        </p:attrNameLst>
                                      </p:cBhvr>
                                      <p:tavLst>
                                        <p:tav tm="0">
                                          <p:val>
                                            <p:strVal val="ppt_y"/>
                                          </p:val>
                                        </p:tav>
                                        <p:tav tm="100000">
                                          <p:val>
                                            <p:strVal val="ppt_y"/>
                                          </p:val>
                                        </p:tav>
                                      </p:tavLst>
                                    </p:anim>
                                    <p:animEffect transition="out" filter="fade">
                                      <p:cBhvr>
                                        <p:cTn id="13" dur="1000"/>
                                        <p:tgtEl>
                                          <p:spTgt spid="2"/>
                                        </p:tgtEl>
                                      </p:cBhvr>
                                    </p:animEffect>
                                    <p:set>
                                      <p:cBhvr>
                                        <p:cTn id="14" dur="1" fill="hold">
                                          <p:stCondLst>
                                            <p:cond delay="999"/>
                                          </p:stCondLst>
                                        </p:cTn>
                                        <p:tgtEl>
                                          <p:spTgt spid="2"/>
                                        </p:tgtEl>
                                        <p:attrNameLst>
                                          <p:attrName>style.visibility</p:attrName>
                                        </p:attrNameLst>
                                      </p:cBhvr>
                                      <p:to>
                                        <p:strVal val="hidden"/>
                                      </p:to>
                                    </p:set>
                                  </p:childTnLst>
                                </p:cTn>
                              </p:par>
                            </p:childTnLst>
                          </p:cTn>
                        </p:par>
                        <p:par>
                          <p:cTn id="15" fill="hold" nodeType="afterGroup">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28889"/>
                                        </p:tgtEl>
                                        <p:attrNameLst>
                                          <p:attrName>style.visibility</p:attrName>
                                        </p:attrNameLst>
                                      </p:cBhvr>
                                      <p:to>
                                        <p:strVal val="visible"/>
                                      </p:to>
                                    </p:set>
                                    <p:anim calcmode="lin" valueType="num">
                                      <p:cBhvr>
                                        <p:cTn id="18" dur="1000" fill="hold"/>
                                        <p:tgtEl>
                                          <p:spTgt spid="28889"/>
                                        </p:tgtEl>
                                        <p:attrNameLst>
                                          <p:attrName>ppt_x</p:attrName>
                                        </p:attrNameLst>
                                      </p:cBhvr>
                                      <p:tavLst>
                                        <p:tav tm="0">
                                          <p:val>
                                            <p:strVal val="#ppt_x-.2"/>
                                          </p:val>
                                        </p:tav>
                                        <p:tav tm="100000">
                                          <p:val>
                                            <p:strVal val="#ppt_x"/>
                                          </p:val>
                                        </p:tav>
                                      </p:tavLst>
                                    </p:anim>
                                    <p:anim calcmode="lin" valueType="num">
                                      <p:cBhvr>
                                        <p:cTn id="19" dur="1000" fill="hold"/>
                                        <p:tgtEl>
                                          <p:spTgt spid="28889"/>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8889"/>
                                        </p:tgtEl>
                                      </p:cBhvr>
                                    </p:animEffect>
                                  </p:childTnLst>
                                </p:cTn>
                              </p:par>
                            </p:childTnLst>
                          </p:cTn>
                        </p:par>
                        <p:par>
                          <p:cTn id="21" fill="hold" nodeType="afterGroup">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8881"/>
                                        </p:tgtEl>
                                        <p:attrNameLst>
                                          <p:attrName>style.visibility</p:attrName>
                                        </p:attrNameLst>
                                      </p:cBhvr>
                                      <p:to>
                                        <p:strVal val="visible"/>
                                      </p:to>
                                    </p:set>
                                    <p:animEffect transition="in" filter="fade">
                                      <p:cBhvr>
                                        <p:cTn id="24" dur="2000"/>
                                        <p:tgtEl>
                                          <p:spTgt spid="28881"/>
                                        </p:tgtEl>
                                      </p:cBhvr>
                                    </p:animEffect>
                                  </p:childTnLst>
                                </p:cTn>
                              </p:par>
                            </p:childTnLst>
                          </p:cTn>
                        </p:par>
                        <p:par>
                          <p:cTn id="25" fill="hold" nodeType="afterGroup">
                            <p:stCondLst>
                              <p:cond delay="4000"/>
                            </p:stCondLst>
                            <p:childTnLst>
                              <p:par>
                                <p:cTn id="26" presetID="29" presetClass="entr" presetSubtype="0" fill="hold" grpId="0" nodeType="afterEffect">
                                  <p:stCondLst>
                                    <p:cond delay="0"/>
                                  </p:stCondLst>
                                  <p:childTnLst>
                                    <p:set>
                                      <p:cBhvr>
                                        <p:cTn id="27" dur="1" fill="hold">
                                          <p:stCondLst>
                                            <p:cond delay="0"/>
                                          </p:stCondLst>
                                        </p:cTn>
                                        <p:tgtEl>
                                          <p:spTgt spid="28890"/>
                                        </p:tgtEl>
                                        <p:attrNameLst>
                                          <p:attrName>style.visibility</p:attrName>
                                        </p:attrNameLst>
                                      </p:cBhvr>
                                      <p:to>
                                        <p:strVal val="visible"/>
                                      </p:to>
                                    </p:set>
                                    <p:anim calcmode="lin" valueType="num">
                                      <p:cBhvr>
                                        <p:cTn id="28" dur="1000" fill="hold"/>
                                        <p:tgtEl>
                                          <p:spTgt spid="28890"/>
                                        </p:tgtEl>
                                        <p:attrNameLst>
                                          <p:attrName>ppt_x</p:attrName>
                                        </p:attrNameLst>
                                      </p:cBhvr>
                                      <p:tavLst>
                                        <p:tav tm="0">
                                          <p:val>
                                            <p:strVal val="#ppt_x-.2"/>
                                          </p:val>
                                        </p:tav>
                                        <p:tav tm="100000">
                                          <p:val>
                                            <p:strVal val="#ppt_x"/>
                                          </p:val>
                                        </p:tav>
                                      </p:tavLst>
                                    </p:anim>
                                    <p:anim calcmode="lin" valueType="num">
                                      <p:cBhvr>
                                        <p:cTn id="29" dur="1000" fill="hold"/>
                                        <p:tgtEl>
                                          <p:spTgt spid="2889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8890"/>
                                        </p:tgtEl>
                                      </p:cBhvr>
                                    </p:animEffect>
                                  </p:childTnLst>
                                </p:cTn>
                              </p:par>
                            </p:childTnLst>
                          </p:cTn>
                        </p:par>
                        <p:par>
                          <p:cTn id="31" fill="hold" nodeType="afterGroup">
                            <p:stCondLst>
                              <p:cond delay="5000"/>
                            </p:stCondLst>
                            <p:childTnLst>
                              <p:par>
                                <p:cTn id="32" presetID="10" presetClass="entr" presetSubtype="0" fill="hold" grpId="0" nodeType="afterEffect">
                                  <p:stCondLst>
                                    <p:cond delay="0"/>
                                  </p:stCondLst>
                                  <p:childTnLst>
                                    <p:set>
                                      <p:cBhvr>
                                        <p:cTn id="33" dur="1" fill="hold">
                                          <p:stCondLst>
                                            <p:cond delay="0"/>
                                          </p:stCondLst>
                                        </p:cTn>
                                        <p:tgtEl>
                                          <p:spTgt spid="28882"/>
                                        </p:tgtEl>
                                        <p:attrNameLst>
                                          <p:attrName>style.visibility</p:attrName>
                                        </p:attrNameLst>
                                      </p:cBhvr>
                                      <p:to>
                                        <p:strVal val="visible"/>
                                      </p:to>
                                    </p:set>
                                    <p:animEffect transition="in" filter="fade">
                                      <p:cBhvr>
                                        <p:cTn id="34" dur="2000"/>
                                        <p:tgtEl>
                                          <p:spTgt spid="28882"/>
                                        </p:tgtEl>
                                      </p:cBhvr>
                                    </p:animEffect>
                                  </p:childTnLst>
                                </p:cTn>
                              </p:par>
                            </p:childTnLst>
                          </p:cTn>
                        </p:par>
                        <p:par>
                          <p:cTn id="35" fill="hold" nodeType="afterGroup">
                            <p:stCondLst>
                              <p:cond delay="7000"/>
                            </p:stCondLst>
                            <p:childTnLst>
                              <p:par>
                                <p:cTn id="36" presetID="29" presetClass="entr" presetSubtype="0" fill="hold" grpId="0" nodeType="afterEffect">
                                  <p:stCondLst>
                                    <p:cond delay="0"/>
                                  </p:stCondLst>
                                  <p:childTnLst>
                                    <p:set>
                                      <p:cBhvr>
                                        <p:cTn id="37" dur="1" fill="hold">
                                          <p:stCondLst>
                                            <p:cond delay="0"/>
                                          </p:stCondLst>
                                        </p:cTn>
                                        <p:tgtEl>
                                          <p:spTgt spid="28891"/>
                                        </p:tgtEl>
                                        <p:attrNameLst>
                                          <p:attrName>style.visibility</p:attrName>
                                        </p:attrNameLst>
                                      </p:cBhvr>
                                      <p:to>
                                        <p:strVal val="visible"/>
                                      </p:to>
                                    </p:set>
                                    <p:anim calcmode="lin" valueType="num">
                                      <p:cBhvr>
                                        <p:cTn id="38" dur="1000" fill="hold"/>
                                        <p:tgtEl>
                                          <p:spTgt spid="28891"/>
                                        </p:tgtEl>
                                        <p:attrNameLst>
                                          <p:attrName>ppt_x</p:attrName>
                                        </p:attrNameLst>
                                      </p:cBhvr>
                                      <p:tavLst>
                                        <p:tav tm="0">
                                          <p:val>
                                            <p:strVal val="#ppt_x-.2"/>
                                          </p:val>
                                        </p:tav>
                                        <p:tav tm="100000">
                                          <p:val>
                                            <p:strVal val="#ppt_x"/>
                                          </p:val>
                                        </p:tav>
                                      </p:tavLst>
                                    </p:anim>
                                    <p:anim calcmode="lin" valueType="num">
                                      <p:cBhvr>
                                        <p:cTn id="39" dur="1000" fill="hold"/>
                                        <p:tgtEl>
                                          <p:spTgt spid="28891"/>
                                        </p:tgtEl>
                                        <p:attrNameLst>
                                          <p:attrName>ppt_y</p:attrName>
                                        </p:attrNameLst>
                                      </p:cBhvr>
                                      <p:tavLst>
                                        <p:tav tm="0">
                                          <p:val>
                                            <p:strVal val="#ppt_y"/>
                                          </p:val>
                                        </p:tav>
                                        <p:tav tm="100000">
                                          <p:val>
                                            <p:strVal val="#ppt_y"/>
                                          </p:val>
                                        </p:tav>
                                      </p:tavLst>
                                    </p:anim>
                                    <p:animEffect transition="in" filter="wipe(right)" prLst="gradientSize: 0.1">
                                      <p:cBhvr>
                                        <p:cTn id="40" dur="1000"/>
                                        <p:tgtEl>
                                          <p:spTgt spid="28891"/>
                                        </p:tgtEl>
                                      </p:cBhvr>
                                    </p:animEffect>
                                  </p:childTnLst>
                                </p:cTn>
                              </p:par>
                            </p:childTnLst>
                          </p:cTn>
                        </p:par>
                        <p:par>
                          <p:cTn id="41" fill="hold" nodeType="afterGroup">
                            <p:stCondLst>
                              <p:cond delay="8000"/>
                            </p:stCondLst>
                            <p:childTnLst>
                              <p:par>
                                <p:cTn id="42" presetID="10" presetClass="entr" presetSubtype="0" fill="hold" grpId="0" nodeType="afterEffect">
                                  <p:stCondLst>
                                    <p:cond delay="0"/>
                                  </p:stCondLst>
                                  <p:childTnLst>
                                    <p:set>
                                      <p:cBhvr>
                                        <p:cTn id="43" dur="1" fill="hold">
                                          <p:stCondLst>
                                            <p:cond delay="0"/>
                                          </p:stCondLst>
                                        </p:cTn>
                                        <p:tgtEl>
                                          <p:spTgt spid="28883"/>
                                        </p:tgtEl>
                                        <p:attrNameLst>
                                          <p:attrName>style.visibility</p:attrName>
                                        </p:attrNameLst>
                                      </p:cBhvr>
                                      <p:to>
                                        <p:strVal val="visible"/>
                                      </p:to>
                                    </p:set>
                                    <p:animEffect transition="in" filter="fade">
                                      <p:cBhvr>
                                        <p:cTn id="44" dur="2000"/>
                                        <p:tgtEl>
                                          <p:spTgt spid="28883"/>
                                        </p:tgtEl>
                                      </p:cBhvr>
                                    </p:animEffect>
                                  </p:childTnLst>
                                </p:cTn>
                              </p:par>
                            </p:childTnLst>
                          </p:cTn>
                        </p:par>
                        <p:par>
                          <p:cTn id="45" fill="hold" nodeType="afterGroup">
                            <p:stCondLst>
                              <p:cond delay="10000"/>
                            </p:stCondLst>
                            <p:childTnLst>
                              <p:par>
                                <p:cTn id="46" presetID="29" presetClass="entr" presetSubtype="0" fill="hold" grpId="0" nodeType="afterEffect">
                                  <p:stCondLst>
                                    <p:cond delay="0"/>
                                  </p:stCondLst>
                                  <p:childTnLst>
                                    <p:set>
                                      <p:cBhvr>
                                        <p:cTn id="47" dur="1" fill="hold">
                                          <p:stCondLst>
                                            <p:cond delay="0"/>
                                          </p:stCondLst>
                                        </p:cTn>
                                        <p:tgtEl>
                                          <p:spTgt spid="28892"/>
                                        </p:tgtEl>
                                        <p:attrNameLst>
                                          <p:attrName>style.visibility</p:attrName>
                                        </p:attrNameLst>
                                      </p:cBhvr>
                                      <p:to>
                                        <p:strVal val="visible"/>
                                      </p:to>
                                    </p:set>
                                    <p:anim calcmode="lin" valueType="num">
                                      <p:cBhvr>
                                        <p:cTn id="48" dur="1000" fill="hold"/>
                                        <p:tgtEl>
                                          <p:spTgt spid="28892"/>
                                        </p:tgtEl>
                                        <p:attrNameLst>
                                          <p:attrName>ppt_x</p:attrName>
                                        </p:attrNameLst>
                                      </p:cBhvr>
                                      <p:tavLst>
                                        <p:tav tm="0">
                                          <p:val>
                                            <p:strVal val="#ppt_x-.2"/>
                                          </p:val>
                                        </p:tav>
                                        <p:tav tm="100000">
                                          <p:val>
                                            <p:strVal val="#ppt_x"/>
                                          </p:val>
                                        </p:tav>
                                      </p:tavLst>
                                    </p:anim>
                                    <p:anim calcmode="lin" valueType="num">
                                      <p:cBhvr>
                                        <p:cTn id="49" dur="1000" fill="hold"/>
                                        <p:tgtEl>
                                          <p:spTgt spid="28892"/>
                                        </p:tgtEl>
                                        <p:attrNameLst>
                                          <p:attrName>ppt_y</p:attrName>
                                        </p:attrNameLst>
                                      </p:cBhvr>
                                      <p:tavLst>
                                        <p:tav tm="0">
                                          <p:val>
                                            <p:strVal val="#ppt_y"/>
                                          </p:val>
                                        </p:tav>
                                        <p:tav tm="100000">
                                          <p:val>
                                            <p:strVal val="#ppt_y"/>
                                          </p:val>
                                        </p:tav>
                                      </p:tavLst>
                                    </p:anim>
                                    <p:animEffect transition="in" filter="wipe(right)" prLst="gradientSize: 0.1">
                                      <p:cBhvr>
                                        <p:cTn id="50" dur="1000"/>
                                        <p:tgtEl>
                                          <p:spTgt spid="28892"/>
                                        </p:tgtEl>
                                      </p:cBhvr>
                                    </p:animEffect>
                                  </p:childTnLst>
                                </p:cTn>
                              </p:par>
                            </p:childTnLst>
                          </p:cTn>
                        </p:par>
                        <p:par>
                          <p:cTn id="51" fill="hold" nodeType="afterGroup">
                            <p:stCondLst>
                              <p:cond delay="11000"/>
                            </p:stCondLst>
                            <p:childTnLst>
                              <p:par>
                                <p:cTn id="52" presetID="10" presetClass="entr" presetSubtype="0" fill="hold" grpId="0" nodeType="afterEffect">
                                  <p:stCondLst>
                                    <p:cond delay="0"/>
                                  </p:stCondLst>
                                  <p:childTnLst>
                                    <p:set>
                                      <p:cBhvr>
                                        <p:cTn id="53" dur="1" fill="hold">
                                          <p:stCondLst>
                                            <p:cond delay="0"/>
                                          </p:stCondLst>
                                        </p:cTn>
                                        <p:tgtEl>
                                          <p:spTgt spid="28884"/>
                                        </p:tgtEl>
                                        <p:attrNameLst>
                                          <p:attrName>style.visibility</p:attrName>
                                        </p:attrNameLst>
                                      </p:cBhvr>
                                      <p:to>
                                        <p:strVal val="visible"/>
                                      </p:to>
                                    </p:set>
                                    <p:animEffect transition="in" filter="fade">
                                      <p:cBhvr>
                                        <p:cTn id="54" dur="2000"/>
                                        <p:tgtEl>
                                          <p:spTgt spid="28884"/>
                                        </p:tgtEl>
                                      </p:cBhvr>
                                    </p:animEffect>
                                  </p:childTnLst>
                                </p:cTn>
                              </p:par>
                            </p:childTnLst>
                          </p:cTn>
                        </p:par>
                        <p:par>
                          <p:cTn id="55" fill="hold" nodeType="afterGroup">
                            <p:stCondLst>
                              <p:cond delay="13000"/>
                            </p:stCondLst>
                            <p:childTnLst>
                              <p:par>
                                <p:cTn id="56" presetID="29" presetClass="entr" presetSubtype="0" fill="hold" grpId="0" nodeType="afterEffect">
                                  <p:stCondLst>
                                    <p:cond delay="0"/>
                                  </p:stCondLst>
                                  <p:childTnLst>
                                    <p:set>
                                      <p:cBhvr>
                                        <p:cTn id="57" dur="1" fill="hold">
                                          <p:stCondLst>
                                            <p:cond delay="0"/>
                                          </p:stCondLst>
                                        </p:cTn>
                                        <p:tgtEl>
                                          <p:spTgt spid="28893"/>
                                        </p:tgtEl>
                                        <p:attrNameLst>
                                          <p:attrName>style.visibility</p:attrName>
                                        </p:attrNameLst>
                                      </p:cBhvr>
                                      <p:to>
                                        <p:strVal val="visible"/>
                                      </p:to>
                                    </p:set>
                                    <p:anim calcmode="lin" valueType="num">
                                      <p:cBhvr>
                                        <p:cTn id="58" dur="1000" fill="hold"/>
                                        <p:tgtEl>
                                          <p:spTgt spid="28893"/>
                                        </p:tgtEl>
                                        <p:attrNameLst>
                                          <p:attrName>ppt_x</p:attrName>
                                        </p:attrNameLst>
                                      </p:cBhvr>
                                      <p:tavLst>
                                        <p:tav tm="0">
                                          <p:val>
                                            <p:strVal val="#ppt_x-.2"/>
                                          </p:val>
                                        </p:tav>
                                        <p:tav tm="100000">
                                          <p:val>
                                            <p:strVal val="#ppt_x"/>
                                          </p:val>
                                        </p:tav>
                                      </p:tavLst>
                                    </p:anim>
                                    <p:anim calcmode="lin" valueType="num">
                                      <p:cBhvr>
                                        <p:cTn id="59" dur="1000" fill="hold"/>
                                        <p:tgtEl>
                                          <p:spTgt spid="28893"/>
                                        </p:tgtEl>
                                        <p:attrNameLst>
                                          <p:attrName>ppt_y</p:attrName>
                                        </p:attrNameLst>
                                      </p:cBhvr>
                                      <p:tavLst>
                                        <p:tav tm="0">
                                          <p:val>
                                            <p:strVal val="#ppt_y"/>
                                          </p:val>
                                        </p:tav>
                                        <p:tav tm="100000">
                                          <p:val>
                                            <p:strVal val="#ppt_y"/>
                                          </p:val>
                                        </p:tav>
                                      </p:tavLst>
                                    </p:anim>
                                    <p:animEffect transition="in" filter="wipe(right)" prLst="gradientSize: 0.1">
                                      <p:cBhvr>
                                        <p:cTn id="60" dur="1000"/>
                                        <p:tgtEl>
                                          <p:spTgt spid="28893"/>
                                        </p:tgtEl>
                                      </p:cBhvr>
                                    </p:animEffect>
                                  </p:childTnLst>
                                </p:cTn>
                              </p:par>
                            </p:childTnLst>
                          </p:cTn>
                        </p:par>
                        <p:par>
                          <p:cTn id="61" fill="hold" nodeType="afterGroup">
                            <p:stCondLst>
                              <p:cond delay="14000"/>
                            </p:stCondLst>
                            <p:childTnLst>
                              <p:par>
                                <p:cTn id="62" presetID="10" presetClass="entr" presetSubtype="0" fill="hold" grpId="0" nodeType="afterEffect">
                                  <p:stCondLst>
                                    <p:cond delay="0"/>
                                  </p:stCondLst>
                                  <p:childTnLst>
                                    <p:set>
                                      <p:cBhvr>
                                        <p:cTn id="63" dur="1" fill="hold">
                                          <p:stCondLst>
                                            <p:cond delay="0"/>
                                          </p:stCondLst>
                                        </p:cTn>
                                        <p:tgtEl>
                                          <p:spTgt spid="28885"/>
                                        </p:tgtEl>
                                        <p:attrNameLst>
                                          <p:attrName>style.visibility</p:attrName>
                                        </p:attrNameLst>
                                      </p:cBhvr>
                                      <p:to>
                                        <p:strVal val="visible"/>
                                      </p:to>
                                    </p:set>
                                    <p:animEffect transition="in" filter="fade">
                                      <p:cBhvr>
                                        <p:cTn id="64" dur="2000"/>
                                        <p:tgtEl>
                                          <p:spTgt spid="28885"/>
                                        </p:tgtEl>
                                      </p:cBhvr>
                                    </p:animEffect>
                                  </p:childTnLst>
                                </p:cTn>
                              </p:par>
                            </p:childTnLst>
                          </p:cTn>
                        </p:par>
                        <p:par>
                          <p:cTn id="65" fill="hold" nodeType="afterGroup">
                            <p:stCondLst>
                              <p:cond delay="16000"/>
                            </p:stCondLst>
                            <p:childTnLst>
                              <p:par>
                                <p:cTn id="66" presetID="29" presetClass="entr" presetSubtype="0" fill="hold" grpId="0" nodeType="afterEffect">
                                  <p:stCondLst>
                                    <p:cond delay="0"/>
                                  </p:stCondLst>
                                  <p:childTnLst>
                                    <p:set>
                                      <p:cBhvr>
                                        <p:cTn id="67" dur="1" fill="hold">
                                          <p:stCondLst>
                                            <p:cond delay="0"/>
                                          </p:stCondLst>
                                        </p:cTn>
                                        <p:tgtEl>
                                          <p:spTgt spid="28894"/>
                                        </p:tgtEl>
                                        <p:attrNameLst>
                                          <p:attrName>style.visibility</p:attrName>
                                        </p:attrNameLst>
                                      </p:cBhvr>
                                      <p:to>
                                        <p:strVal val="visible"/>
                                      </p:to>
                                    </p:set>
                                    <p:anim calcmode="lin" valueType="num">
                                      <p:cBhvr>
                                        <p:cTn id="68" dur="1000" fill="hold"/>
                                        <p:tgtEl>
                                          <p:spTgt spid="28894"/>
                                        </p:tgtEl>
                                        <p:attrNameLst>
                                          <p:attrName>ppt_x</p:attrName>
                                        </p:attrNameLst>
                                      </p:cBhvr>
                                      <p:tavLst>
                                        <p:tav tm="0">
                                          <p:val>
                                            <p:strVal val="#ppt_x-.2"/>
                                          </p:val>
                                        </p:tav>
                                        <p:tav tm="100000">
                                          <p:val>
                                            <p:strVal val="#ppt_x"/>
                                          </p:val>
                                        </p:tav>
                                      </p:tavLst>
                                    </p:anim>
                                    <p:anim calcmode="lin" valueType="num">
                                      <p:cBhvr>
                                        <p:cTn id="69" dur="1000" fill="hold"/>
                                        <p:tgtEl>
                                          <p:spTgt spid="28894"/>
                                        </p:tgtEl>
                                        <p:attrNameLst>
                                          <p:attrName>ppt_y</p:attrName>
                                        </p:attrNameLst>
                                      </p:cBhvr>
                                      <p:tavLst>
                                        <p:tav tm="0">
                                          <p:val>
                                            <p:strVal val="#ppt_y"/>
                                          </p:val>
                                        </p:tav>
                                        <p:tav tm="100000">
                                          <p:val>
                                            <p:strVal val="#ppt_y"/>
                                          </p:val>
                                        </p:tav>
                                      </p:tavLst>
                                    </p:anim>
                                    <p:animEffect transition="in" filter="wipe(right)" prLst="gradientSize: 0.1">
                                      <p:cBhvr>
                                        <p:cTn id="70" dur="1000"/>
                                        <p:tgtEl>
                                          <p:spTgt spid="28894"/>
                                        </p:tgtEl>
                                      </p:cBhvr>
                                    </p:animEffect>
                                  </p:childTnLst>
                                </p:cTn>
                              </p:par>
                            </p:childTnLst>
                          </p:cTn>
                        </p:par>
                        <p:par>
                          <p:cTn id="71" fill="hold" nodeType="afterGroup">
                            <p:stCondLst>
                              <p:cond delay="17000"/>
                            </p:stCondLst>
                            <p:childTnLst>
                              <p:par>
                                <p:cTn id="72" presetID="10" presetClass="entr" presetSubtype="0" fill="hold" grpId="0" nodeType="afterEffect">
                                  <p:stCondLst>
                                    <p:cond delay="0"/>
                                  </p:stCondLst>
                                  <p:childTnLst>
                                    <p:set>
                                      <p:cBhvr>
                                        <p:cTn id="73" dur="1" fill="hold">
                                          <p:stCondLst>
                                            <p:cond delay="0"/>
                                          </p:stCondLst>
                                        </p:cTn>
                                        <p:tgtEl>
                                          <p:spTgt spid="28886"/>
                                        </p:tgtEl>
                                        <p:attrNameLst>
                                          <p:attrName>style.visibility</p:attrName>
                                        </p:attrNameLst>
                                      </p:cBhvr>
                                      <p:to>
                                        <p:strVal val="visible"/>
                                      </p:to>
                                    </p:set>
                                    <p:animEffect transition="in" filter="fade">
                                      <p:cBhvr>
                                        <p:cTn id="74" dur="2000"/>
                                        <p:tgtEl>
                                          <p:spTgt spid="28886"/>
                                        </p:tgtEl>
                                      </p:cBhvr>
                                    </p:animEffect>
                                  </p:childTnLst>
                                </p:cTn>
                              </p:par>
                            </p:childTnLst>
                          </p:cTn>
                        </p:par>
                        <p:par>
                          <p:cTn id="75" fill="hold" nodeType="afterGroup">
                            <p:stCondLst>
                              <p:cond delay="19000"/>
                            </p:stCondLst>
                            <p:childTnLst>
                              <p:par>
                                <p:cTn id="76" presetID="29" presetClass="entr" presetSubtype="0" fill="hold" grpId="0" nodeType="afterEffect">
                                  <p:stCondLst>
                                    <p:cond delay="0"/>
                                  </p:stCondLst>
                                  <p:childTnLst>
                                    <p:set>
                                      <p:cBhvr>
                                        <p:cTn id="77" dur="1" fill="hold">
                                          <p:stCondLst>
                                            <p:cond delay="0"/>
                                          </p:stCondLst>
                                        </p:cTn>
                                        <p:tgtEl>
                                          <p:spTgt spid="28895"/>
                                        </p:tgtEl>
                                        <p:attrNameLst>
                                          <p:attrName>style.visibility</p:attrName>
                                        </p:attrNameLst>
                                      </p:cBhvr>
                                      <p:to>
                                        <p:strVal val="visible"/>
                                      </p:to>
                                    </p:set>
                                    <p:anim calcmode="lin" valueType="num">
                                      <p:cBhvr>
                                        <p:cTn id="78" dur="1000" fill="hold"/>
                                        <p:tgtEl>
                                          <p:spTgt spid="28895"/>
                                        </p:tgtEl>
                                        <p:attrNameLst>
                                          <p:attrName>ppt_x</p:attrName>
                                        </p:attrNameLst>
                                      </p:cBhvr>
                                      <p:tavLst>
                                        <p:tav tm="0">
                                          <p:val>
                                            <p:strVal val="#ppt_x-.2"/>
                                          </p:val>
                                        </p:tav>
                                        <p:tav tm="100000">
                                          <p:val>
                                            <p:strVal val="#ppt_x"/>
                                          </p:val>
                                        </p:tav>
                                      </p:tavLst>
                                    </p:anim>
                                    <p:anim calcmode="lin" valueType="num">
                                      <p:cBhvr>
                                        <p:cTn id="79" dur="1000" fill="hold"/>
                                        <p:tgtEl>
                                          <p:spTgt spid="28895"/>
                                        </p:tgtEl>
                                        <p:attrNameLst>
                                          <p:attrName>ppt_y</p:attrName>
                                        </p:attrNameLst>
                                      </p:cBhvr>
                                      <p:tavLst>
                                        <p:tav tm="0">
                                          <p:val>
                                            <p:strVal val="#ppt_y"/>
                                          </p:val>
                                        </p:tav>
                                        <p:tav tm="100000">
                                          <p:val>
                                            <p:strVal val="#ppt_y"/>
                                          </p:val>
                                        </p:tav>
                                      </p:tavLst>
                                    </p:anim>
                                    <p:animEffect transition="in" filter="wipe(right)" prLst="gradientSize: 0.1">
                                      <p:cBhvr>
                                        <p:cTn id="80" dur="1000"/>
                                        <p:tgtEl>
                                          <p:spTgt spid="28895"/>
                                        </p:tgtEl>
                                      </p:cBhvr>
                                    </p:animEffect>
                                  </p:childTnLst>
                                </p:cTn>
                              </p:par>
                            </p:childTnLst>
                          </p:cTn>
                        </p:par>
                        <p:par>
                          <p:cTn id="81" fill="hold" nodeType="afterGroup">
                            <p:stCondLst>
                              <p:cond delay="20000"/>
                            </p:stCondLst>
                            <p:childTnLst>
                              <p:par>
                                <p:cTn id="82" presetID="10" presetClass="entr" presetSubtype="0" fill="hold" grpId="0" nodeType="afterEffect">
                                  <p:stCondLst>
                                    <p:cond delay="0"/>
                                  </p:stCondLst>
                                  <p:childTnLst>
                                    <p:set>
                                      <p:cBhvr>
                                        <p:cTn id="83" dur="1" fill="hold">
                                          <p:stCondLst>
                                            <p:cond delay="0"/>
                                          </p:stCondLst>
                                        </p:cTn>
                                        <p:tgtEl>
                                          <p:spTgt spid="28887"/>
                                        </p:tgtEl>
                                        <p:attrNameLst>
                                          <p:attrName>style.visibility</p:attrName>
                                        </p:attrNameLst>
                                      </p:cBhvr>
                                      <p:to>
                                        <p:strVal val="visible"/>
                                      </p:to>
                                    </p:set>
                                    <p:animEffect transition="in" filter="fade">
                                      <p:cBhvr>
                                        <p:cTn id="84" dur="2000"/>
                                        <p:tgtEl>
                                          <p:spTgt spid="28887"/>
                                        </p:tgtEl>
                                      </p:cBhvr>
                                    </p:animEffect>
                                  </p:childTnLst>
                                </p:cTn>
                              </p:par>
                            </p:childTnLst>
                          </p:cTn>
                        </p:par>
                        <p:par>
                          <p:cTn id="85" fill="hold" nodeType="afterGroup">
                            <p:stCondLst>
                              <p:cond delay="22000"/>
                            </p:stCondLst>
                            <p:childTnLst>
                              <p:par>
                                <p:cTn id="86" presetID="29" presetClass="entr" presetSubtype="0" fill="hold" grpId="0" nodeType="afterEffect">
                                  <p:stCondLst>
                                    <p:cond delay="0"/>
                                  </p:stCondLst>
                                  <p:childTnLst>
                                    <p:set>
                                      <p:cBhvr>
                                        <p:cTn id="87" dur="1" fill="hold">
                                          <p:stCondLst>
                                            <p:cond delay="0"/>
                                          </p:stCondLst>
                                        </p:cTn>
                                        <p:tgtEl>
                                          <p:spTgt spid="28896"/>
                                        </p:tgtEl>
                                        <p:attrNameLst>
                                          <p:attrName>style.visibility</p:attrName>
                                        </p:attrNameLst>
                                      </p:cBhvr>
                                      <p:to>
                                        <p:strVal val="visible"/>
                                      </p:to>
                                    </p:set>
                                    <p:anim calcmode="lin" valueType="num">
                                      <p:cBhvr>
                                        <p:cTn id="88" dur="1000" fill="hold"/>
                                        <p:tgtEl>
                                          <p:spTgt spid="28896"/>
                                        </p:tgtEl>
                                        <p:attrNameLst>
                                          <p:attrName>ppt_x</p:attrName>
                                        </p:attrNameLst>
                                      </p:cBhvr>
                                      <p:tavLst>
                                        <p:tav tm="0">
                                          <p:val>
                                            <p:strVal val="#ppt_x-.2"/>
                                          </p:val>
                                        </p:tav>
                                        <p:tav tm="100000">
                                          <p:val>
                                            <p:strVal val="#ppt_x"/>
                                          </p:val>
                                        </p:tav>
                                      </p:tavLst>
                                    </p:anim>
                                    <p:anim calcmode="lin" valueType="num">
                                      <p:cBhvr>
                                        <p:cTn id="89" dur="1000" fill="hold"/>
                                        <p:tgtEl>
                                          <p:spTgt spid="28896"/>
                                        </p:tgtEl>
                                        <p:attrNameLst>
                                          <p:attrName>ppt_y</p:attrName>
                                        </p:attrNameLst>
                                      </p:cBhvr>
                                      <p:tavLst>
                                        <p:tav tm="0">
                                          <p:val>
                                            <p:strVal val="#ppt_y"/>
                                          </p:val>
                                        </p:tav>
                                        <p:tav tm="100000">
                                          <p:val>
                                            <p:strVal val="#ppt_y"/>
                                          </p:val>
                                        </p:tav>
                                      </p:tavLst>
                                    </p:anim>
                                    <p:animEffect transition="in" filter="wipe(right)" prLst="gradientSize: 0.1">
                                      <p:cBhvr>
                                        <p:cTn id="90" dur="1000"/>
                                        <p:tgtEl>
                                          <p:spTgt spid="28896"/>
                                        </p:tgtEl>
                                      </p:cBhvr>
                                    </p:animEffect>
                                  </p:childTnLst>
                                </p:cTn>
                              </p:par>
                            </p:childTnLst>
                          </p:cTn>
                        </p:par>
                        <p:par>
                          <p:cTn id="91" fill="hold" nodeType="afterGroup">
                            <p:stCondLst>
                              <p:cond delay="23000"/>
                            </p:stCondLst>
                            <p:childTnLst>
                              <p:par>
                                <p:cTn id="92" presetID="10" presetClass="entr" presetSubtype="0" fill="hold" grpId="0" nodeType="afterEffect">
                                  <p:stCondLst>
                                    <p:cond delay="0"/>
                                  </p:stCondLst>
                                  <p:childTnLst>
                                    <p:set>
                                      <p:cBhvr>
                                        <p:cTn id="93" dur="1" fill="hold">
                                          <p:stCondLst>
                                            <p:cond delay="0"/>
                                          </p:stCondLst>
                                        </p:cTn>
                                        <p:tgtEl>
                                          <p:spTgt spid="28888"/>
                                        </p:tgtEl>
                                        <p:attrNameLst>
                                          <p:attrName>style.visibility</p:attrName>
                                        </p:attrNameLst>
                                      </p:cBhvr>
                                      <p:to>
                                        <p:strVal val="visible"/>
                                      </p:to>
                                    </p:set>
                                    <p:animEffect transition="in" filter="fade">
                                      <p:cBhvr>
                                        <p:cTn id="94" dur="2000"/>
                                        <p:tgtEl>
                                          <p:spTgt spid="28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P spid="28881" grpId="0" animBg="1"/>
      <p:bldP spid="28882" grpId="0" animBg="1"/>
      <p:bldP spid="28883" grpId="0" animBg="1"/>
      <p:bldP spid="28884" grpId="0" animBg="1"/>
      <p:bldP spid="28885" grpId="0" animBg="1"/>
      <p:bldP spid="28886" grpId="0" animBg="1"/>
      <p:bldP spid="28887" grpId="0" animBg="1"/>
      <p:bldP spid="28888" grpId="0" animBg="1"/>
      <p:bldP spid="28889" grpId="0"/>
      <p:bldP spid="28890" grpId="0"/>
      <p:bldP spid="28891" grpId="0"/>
      <p:bldP spid="28892" grpId="0"/>
      <p:bldP spid="28893" grpId="0"/>
      <p:bldP spid="28894" grpId="0"/>
      <p:bldP spid="28895" grpId="0"/>
      <p:bldP spid="2889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6" name="Rectangle 14"/>
          <p:cNvSpPr>
            <a:spLocks noChangeArrowheads="1"/>
          </p:cNvSpPr>
          <p:nvPr/>
        </p:nvSpPr>
        <p:spPr bwMode="auto">
          <a:xfrm>
            <a:off x="2136528" y="1556668"/>
            <a:ext cx="3725862" cy="366713"/>
          </a:xfrm>
          <a:prstGeom prst="rect">
            <a:avLst/>
          </a:prstGeom>
          <a:noFill/>
          <a:ln w="9525">
            <a:noFill/>
            <a:miter lim="800000"/>
            <a:headEnd/>
            <a:tailEnd/>
          </a:ln>
        </p:spPr>
        <p:txBody>
          <a:bodyPr>
            <a:spAutoFit/>
          </a:bodyPr>
          <a:lstStyle/>
          <a:p>
            <a:r>
              <a:rPr lang="el-GR">
                <a:latin typeface="Calibri" pitchFamily="34" charset="0"/>
              </a:rPr>
              <a:t>Φίλτρο</a:t>
            </a:r>
            <a:r>
              <a:rPr lang="en-US">
                <a:latin typeface="Calibri" pitchFamily="34" charset="0"/>
              </a:rPr>
              <a:t> </a:t>
            </a:r>
            <a:r>
              <a:rPr lang="el-GR">
                <a:latin typeface="Calibri" pitchFamily="34" charset="0"/>
              </a:rPr>
              <a:t>Χαμηλών</a:t>
            </a:r>
            <a:r>
              <a:rPr lang="en-US">
                <a:latin typeface="Calibri" pitchFamily="34" charset="0"/>
              </a:rPr>
              <a:t> </a:t>
            </a:r>
            <a:r>
              <a:rPr lang="el-GR">
                <a:latin typeface="Calibri" pitchFamily="34" charset="0"/>
              </a:rPr>
              <a:t>συχνοτήτων</a:t>
            </a:r>
          </a:p>
        </p:txBody>
      </p:sp>
      <p:grpSp>
        <p:nvGrpSpPr>
          <p:cNvPr id="3" name="Group 38"/>
          <p:cNvGrpSpPr>
            <a:grpSpLocks/>
          </p:cNvGrpSpPr>
          <p:nvPr/>
        </p:nvGrpSpPr>
        <p:grpSpPr bwMode="auto">
          <a:xfrm>
            <a:off x="2136528" y="2204367"/>
            <a:ext cx="7993062" cy="1512888"/>
            <a:chOff x="521" y="1933"/>
            <a:chExt cx="5035" cy="953"/>
          </a:xfrm>
        </p:grpSpPr>
        <p:sp>
          <p:nvSpPr>
            <p:cNvPr id="114698" name="Rectangle 36"/>
            <p:cNvSpPr>
              <a:spLocks noChangeArrowheads="1"/>
            </p:cNvSpPr>
            <p:nvPr/>
          </p:nvSpPr>
          <p:spPr bwMode="auto">
            <a:xfrm>
              <a:off x="567" y="1933"/>
              <a:ext cx="4989" cy="953"/>
            </a:xfrm>
            <a:prstGeom prst="rect">
              <a:avLst/>
            </a:prstGeom>
            <a:solidFill>
              <a:srgbClr val="C0C0C0"/>
            </a:solidFill>
            <a:ln w="9525">
              <a:noFill/>
              <a:miter lim="800000"/>
              <a:headEnd/>
              <a:tailEnd/>
            </a:ln>
          </p:spPr>
          <p:txBody>
            <a:bodyPr wrap="none" anchor="ctr"/>
            <a:lstStyle/>
            <a:p>
              <a:endParaRPr lang="el-GR">
                <a:latin typeface="Calibri" pitchFamily="34" charset="0"/>
              </a:endParaRPr>
            </a:p>
          </p:txBody>
        </p:sp>
        <p:sp>
          <p:nvSpPr>
            <p:cNvPr id="114699" name="Line 15"/>
            <p:cNvSpPr>
              <a:spLocks noChangeShapeType="1"/>
            </p:cNvSpPr>
            <p:nvPr/>
          </p:nvSpPr>
          <p:spPr bwMode="auto">
            <a:xfrm flipV="1">
              <a:off x="884" y="2115"/>
              <a:ext cx="0" cy="544"/>
            </a:xfrm>
            <a:prstGeom prst="line">
              <a:avLst/>
            </a:prstGeom>
            <a:noFill/>
            <a:ln w="9525">
              <a:solidFill>
                <a:schemeClr val="tx1"/>
              </a:solidFill>
              <a:round/>
              <a:headEnd/>
              <a:tailEnd type="triangle" w="med" len="med"/>
            </a:ln>
          </p:spPr>
          <p:txBody>
            <a:bodyPr/>
            <a:lstStyle/>
            <a:p>
              <a:endParaRPr lang="el-GR"/>
            </a:p>
          </p:txBody>
        </p:sp>
        <p:sp>
          <p:nvSpPr>
            <p:cNvPr id="114700" name="Line 16"/>
            <p:cNvSpPr>
              <a:spLocks noChangeShapeType="1"/>
            </p:cNvSpPr>
            <p:nvPr/>
          </p:nvSpPr>
          <p:spPr bwMode="auto">
            <a:xfrm>
              <a:off x="794" y="2568"/>
              <a:ext cx="1270" cy="0"/>
            </a:xfrm>
            <a:prstGeom prst="line">
              <a:avLst/>
            </a:prstGeom>
            <a:noFill/>
            <a:ln w="9525">
              <a:solidFill>
                <a:schemeClr val="tx1"/>
              </a:solidFill>
              <a:round/>
              <a:headEnd/>
              <a:tailEnd type="triangle" w="med" len="med"/>
            </a:ln>
          </p:spPr>
          <p:txBody>
            <a:bodyPr/>
            <a:lstStyle/>
            <a:p>
              <a:endParaRPr lang="el-GR"/>
            </a:p>
          </p:txBody>
        </p:sp>
        <p:sp>
          <p:nvSpPr>
            <p:cNvPr id="114701" name="Freeform 17"/>
            <p:cNvSpPr>
              <a:spLocks/>
            </p:cNvSpPr>
            <p:nvPr/>
          </p:nvSpPr>
          <p:spPr bwMode="auto">
            <a:xfrm>
              <a:off x="884" y="2334"/>
              <a:ext cx="1044" cy="151"/>
            </a:xfrm>
            <a:custGeom>
              <a:avLst/>
              <a:gdLst>
                <a:gd name="T0" fmla="*/ 0 w 1044"/>
                <a:gd name="T1" fmla="*/ 98 h 151"/>
                <a:gd name="T2" fmla="*/ 137 w 1044"/>
                <a:gd name="T3" fmla="*/ 53 h 151"/>
                <a:gd name="T4" fmla="*/ 182 w 1044"/>
                <a:gd name="T5" fmla="*/ 144 h 151"/>
                <a:gd name="T6" fmla="*/ 273 w 1044"/>
                <a:gd name="T7" fmla="*/ 98 h 151"/>
                <a:gd name="T8" fmla="*/ 363 w 1044"/>
                <a:gd name="T9" fmla="*/ 98 h 151"/>
                <a:gd name="T10" fmla="*/ 409 w 1044"/>
                <a:gd name="T11" fmla="*/ 8 h 151"/>
                <a:gd name="T12" fmla="*/ 499 w 1044"/>
                <a:gd name="T13" fmla="*/ 144 h 151"/>
                <a:gd name="T14" fmla="*/ 635 w 1044"/>
                <a:gd name="T15" fmla="*/ 53 h 151"/>
                <a:gd name="T16" fmla="*/ 772 w 1044"/>
                <a:gd name="T17" fmla="*/ 98 h 151"/>
                <a:gd name="T18" fmla="*/ 908 w 1044"/>
                <a:gd name="T19" fmla="*/ 8 h 151"/>
                <a:gd name="T20" fmla="*/ 998 w 1044"/>
                <a:gd name="T21" fmla="*/ 53 h 151"/>
                <a:gd name="T22" fmla="*/ 1044 w 1044"/>
                <a:gd name="T23" fmla="*/ 53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4"/>
                <a:gd name="T37" fmla="*/ 0 h 151"/>
                <a:gd name="T38" fmla="*/ 1044 w 1044"/>
                <a:gd name="T39" fmla="*/ 151 h 1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4" h="151">
                  <a:moveTo>
                    <a:pt x="0" y="98"/>
                  </a:moveTo>
                  <a:cubicBezTo>
                    <a:pt x="53" y="71"/>
                    <a:pt x="107" y="45"/>
                    <a:pt x="137" y="53"/>
                  </a:cubicBezTo>
                  <a:cubicBezTo>
                    <a:pt x="167" y="61"/>
                    <a:pt x="159" y="137"/>
                    <a:pt x="182" y="144"/>
                  </a:cubicBezTo>
                  <a:cubicBezTo>
                    <a:pt x="205" y="151"/>
                    <a:pt x="243" y="106"/>
                    <a:pt x="273" y="98"/>
                  </a:cubicBezTo>
                  <a:cubicBezTo>
                    <a:pt x="303" y="90"/>
                    <a:pt x="340" y="113"/>
                    <a:pt x="363" y="98"/>
                  </a:cubicBezTo>
                  <a:cubicBezTo>
                    <a:pt x="386" y="83"/>
                    <a:pt x="386" y="0"/>
                    <a:pt x="409" y="8"/>
                  </a:cubicBezTo>
                  <a:cubicBezTo>
                    <a:pt x="432" y="16"/>
                    <a:pt x="461" y="137"/>
                    <a:pt x="499" y="144"/>
                  </a:cubicBezTo>
                  <a:cubicBezTo>
                    <a:pt x="537" y="151"/>
                    <a:pt x="590" y="61"/>
                    <a:pt x="635" y="53"/>
                  </a:cubicBezTo>
                  <a:cubicBezTo>
                    <a:pt x="680" y="45"/>
                    <a:pt x="727" y="105"/>
                    <a:pt x="772" y="98"/>
                  </a:cubicBezTo>
                  <a:cubicBezTo>
                    <a:pt x="817" y="91"/>
                    <a:pt x="870" y="15"/>
                    <a:pt x="908" y="8"/>
                  </a:cubicBezTo>
                  <a:cubicBezTo>
                    <a:pt x="946" y="1"/>
                    <a:pt x="975" y="46"/>
                    <a:pt x="998" y="53"/>
                  </a:cubicBezTo>
                  <a:cubicBezTo>
                    <a:pt x="1021" y="60"/>
                    <a:pt x="1032" y="56"/>
                    <a:pt x="1044" y="53"/>
                  </a:cubicBezTo>
                </a:path>
              </a:pathLst>
            </a:custGeom>
            <a:noFill/>
            <a:ln w="9525">
              <a:solidFill>
                <a:srgbClr val="800000"/>
              </a:solidFill>
              <a:round/>
              <a:headEnd/>
              <a:tailEnd/>
            </a:ln>
          </p:spPr>
          <p:txBody>
            <a:bodyPr/>
            <a:lstStyle/>
            <a:p>
              <a:endParaRPr lang="el-GR"/>
            </a:p>
          </p:txBody>
        </p:sp>
        <p:sp>
          <p:nvSpPr>
            <p:cNvPr id="114702" name="Line 18"/>
            <p:cNvSpPr>
              <a:spLocks noChangeShapeType="1"/>
            </p:cNvSpPr>
            <p:nvPr/>
          </p:nvSpPr>
          <p:spPr bwMode="auto">
            <a:xfrm flipV="1">
              <a:off x="2562" y="2115"/>
              <a:ext cx="0" cy="544"/>
            </a:xfrm>
            <a:prstGeom prst="line">
              <a:avLst/>
            </a:prstGeom>
            <a:noFill/>
            <a:ln w="9525">
              <a:solidFill>
                <a:schemeClr val="tx1"/>
              </a:solidFill>
              <a:round/>
              <a:headEnd/>
              <a:tailEnd type="triangle" w="med" len="med"/>
            </a:ln>
          </p:spPr>
          <p:txBody>
            <a:bodyPr/>
            <a:lstStyle/>
            <a:p>
              <a:endParaRPr lang="el-GR"/>
            </a:p>
          </p:txBody>
        </p:sp>
        <p:sp>
          <p:nvSpPr>
            <p:cNvPr id="114703" name="Line 19"/>
            <p:cNvSpPr>
              <a:spLocks noChangeShapeType="1"/>
            </p:cNvSpPr>
            <p:nvPr/>
          </p:nvSpPr>
          <p:spPr bwMode="auto">
            <a:xfrm>
              <a:off x="2472" y="2568"/>
              <a:ext cx="1270" cy="0"/>
            </a:xfrm>
            <a:prstGeom prst="line">
              <a:avLst/>
            </a:prstGeom>
            <a:noFill/>
            <a:ln w="9525">
              <a:solidFill>
                <a:schemeClr val="tx1"/>
              </a:solidFill>
              <a:round/>
              <a:headEnd/>
              <a:tailEnd type="triangle" w="med" len="med"/>
            </a:ln>
          </p:spPr>
          <p:txBody>
            <a:bodyPr/>
            <a:lstStyle/>
            <a:p>
              <a:endParaRPr lang="el-GR"/>
            </a:p>
          </p:txBody>
        </p:sp>
        <p:sp>
          <p:nvSpPr>
            <p:cNvPr id="114704" name="Freeform 21"/>
            <p:cNvSpPr>
              <a:spLocks/>
            </p:cNvSpPr>
            <p:nvPr/>
          </p:nvSpPr>
          <p:spPr bwMode="auto">
            <a:xfrm>
              <a:off x="2563" y="2417"/>
              <a:ext cx="1088" cy="151"/>
            </a:xfrm>
            <a:custGeom>
              <a:avLst/>
              <a:gdLst>
                <a:gd name="T0" fmla="*/ 0 w 1088"/>
                <a:gd name="T1" fmla="*/ 151 h 151"/>
                <a:gd name="T2" fmla="*/ 136 w 1088"/>
                <a:gd name="T3" fmla="*/ 15 h 151"/>
                <a:gd name="T4" fmla="*/ 181 w 1088"/>
                <a:gd name="T5" fmla="*/ 61 h 151"/>
                <a:gd name="T6" fmla="*/ 272 w 1088"/>
                <a:gd name="T7" fmla="*/ 15 h 151"/>
                <a:gd name="T8" fmla="*/ 408 w 1088"/>
                <a:gd name="T9" fmla="*/ 15 h 151"/>
                <a:gd name="T10" fmla="*/ 499 w 1088"/>
                <a:gd name="T11" fmla="*/ 61 h 151"/>
                <a:gd name="T12" fmla="*/ 635 w 1088"/>
                <a:gd name="T13" fmla="*/ 15 h 151"/>
                <a:gd name="T14" fmla="*/ 1088 w 1088"/>
                <a:gd name="T15" fmla="*/ 106 h 151"/>
                <a:gd name="T16" fmla="*/ 0 60000 65536"/>
                <a:gd name="T17" fmla="*/ 0 60000 65536"/>
                <a:gd name="T18" fmla="*/ 0 60000 65536"/>
                <a:gd name="T19" fmla="*/ 0 60000 65536"/>
                <a:gd name="T20" fmla="*/ 0 60000 65536"/>
                <a:gd name="T21" fmla="*/ 0 60000 65536"/>
                <a:gd name="T22" fmla="*/ 0 60000 65536"/>
                <a:gd name="T23" fmla="*/ 0 60000 65536"/>
                <a:gd name="T24" fmla="*/ 0 w 1088"/>
                <a:gd name="T25" fmla="*/ 0 h 151"/>
                <a:gd name="T26" fmla="*/ 1088 w 1088"/>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8" h="151">
                  <a:moveTo>
                    <a:pt x="0" y="151"/>
                  </a:moveTo>
                  <a:cubicBezTo>
                    <a:pt x="53" y="90"/>
                    <a:pt x="106" y="30"/>
                    <a:pt x="136" y="15"/>
                  </a:cubicBezTo>
                  <a:cubicBezTo>
                    <a:pt x="166" y="0"/>
                    <a:pt x="158" y="61"/>
                    <a:pt x="181" y="61"/>
                  </a:cubicBezTo>
                  <a:cubicBezTo>
                    <a:pt x="204" y="61"/>
                    <a:pt x="234" y="23"/>
                    <a:pt x="272" y="15"/>
                  </a:cubicBezTo>
                  <a:cubicBezTo>
                    <a:pt x="310" y="7"/>
                    <a:pt x="370" y="7"/>
                    <a:pt x="408" y="15"/>
                  </a:cubicBezTo>
                  <a:cubicBezTo>
                    <a:pt x="446" y="23"/>
                    <a:pt x="461" y="61"/>
                    <a:pt x="499" y="61"/>
                  </a:cubicBezTo>
                  <a:cubicBezTo>
                    <a:pt x="537" y="61"/>
                    <a:pt x="537" y="8"/>
                    <a:pt x="635" y="15"/>
                  </a:cubicBezTo>
                  <a:cubicBezTo>
                    <a:pt x="733" y="22"/>
                    <a:pt x="1013" y="91"/>
                    <a:pt x="1088" y="106"/>
                  </a:cubicBezTo>
                </a:path>
              </a:pathLst>
            </a:custGeom>
            <a:noFill/>
            <a:ln w="9525">
              <a:solidFill>
                <a:srgbClr val="800000"/>
              </a:solidFill>
              <a:round/>
              <a:headEnd/>
              <a:tailEnd/>
            </a:ln>
          </p:spPr>
          <p:txBody>
            <a:bodyPr/>
            <a:lstStyle/>
            <a:p>
              <a:endParaRPr lang="el-GR"/>
            </a:p>
          </p:txBody>
        </p:sp>
        <p:sp>
          <p:nvSpPr>
            <p:cNvPr id="114705" name="Line 22"/>
            <p:cNvSpPr>
              <a:spLocks noChangeShapeType="1"/>
            </p:cNvSpPr>
            <p:nvPr/>
          </p:nvSpPr>
          <p:spPr bwMode="auto">
            <a:xfrm flipV="1">
              <a:off x="4195" y="2115"/>
              <a:ext cx="0" cy="544"/>
            </a:xfrm>
            <a:prstGeom prst="line">
              <a:avLst/>
            </a:prstGeom>
            <a:noFill/>
            <a:ln w="9525">
              <a:solidFill>
                <a:schemeClr val="tx1"/>
              </a:solidFill>
              <a:round/>
              <a:headEnd/>
              <a:tailEnd type="triangle" w="med" len="med"/>
            </a:ln>
          </p:spPr>
          <p:txBody>
            <a:bodyPr/>
            <a:lstStyle/>
            <a:p>
              <a:endParaRPr lang="el-GR"/>
            </a:p>
          </p:txBody>
        </p:sp>
        <p:sp>
          <p:nvSpPr>
            <p:cNvPr id="114706" name="Line 23"/>
            <p:cNvSpPr>
              <a:spLocks noChangeShapeType="1"/>
            </p:cNvSpPr>
            <p:nvPr/>
          </p:nvSpPr>
          <p:spPr bwMode="auto">
            <a:xfrm>
              <a:off x="4105" y="2568"/>
              <a:ext cx="1270" cy="0"/>
            </a:xfrm>
            <a:prstGeom prst="line">
              <a:avLst/>
            </a:prstGeom>
            <a:noFill/>
            <a:ln w="9525">
              <a:solidFill>
                <a:schemeClr val="tx1"/>
              </a:solidFill>
              <a:round/>
              <a:headEnd/>
              <a:tailEnd type="triangle" w="med" len="med"/>
            </a:ln>
          </p:spPr>
          <p:txBody>
            <a:bodyPr/>
            <a:lstStyle/>
            <a:p>
              <a:endParaRPr lang="el-GR"/>
            </a:p>
          </p:txBody>
        </p:sp>
        <p:sp>
          <p:nvSpPr>
            <p:cNvPr id="114707" name="Freeform 24"/>
            <p:cNvSpPr>
              <a:spLocks/>
            </p:cNvSpPr>
            <p:nvPr/>
          </p:nvSpPr>
          <p:spPr bwMode="auto">
            <a:xfrm>
              <a:off x="4196" y="2417"/>
              <a:ext cx="1088" cy="151"/>
            </a:xfrm>
            <a:custGeom>
              <a:avLst/>
              <a:gdLst>
                <a:gd name="T0" fmla="*/ 0 w 1088"/>
                <a:gd name="T1" fmla="*/ 151 h 151"/>
                <a:gd name="T2" fmla="*/ 136 w 1088"/>
                <a:gd name="T3" fmla="*/ 15 h 151"/>
                <a:gd name="T4" fmla="*/ 181 w 1088"/>
                <a:gd name="T5" fmla="*/ 61 h 151"/>
                <a:gd name="T6" fmla="*/ 272 w 1088"/>
                <a:gd name="T7" fmla="*/ 15 h 151"/>
                <a:gd name="T8" fmla="*/ 408 w 1088"/>
                <a:gd name="T9" fmla="*/ 15 h 151"/>
                <a:gd name="T10" fmla="*/ 499 w 1088"/>
                <a:gd name="T11" fmla="*/ 61 h 151"/>
                <a:gd name="T12" fmla="*/ 635 w 1088"/>
                <a:gd name="T13" fmla="*/ 15 h 151"/>
                <a:gd name="T14" fmla="*/ 1088 w 1088"/>
                <a:gd name="T15" fmla="*/ 106 h 151"/>
                <a:gd name="T16" fmla="*/ 0 60000 65536"/>
                <a:gd name="T17" fmla="*/ 0 60000 65536"/>
                <a:gd name="T18" fmla="*/ 0 60000 65536"/>
                <a:gd name="T19" fmla="*/ 0 60000 65536"/>
                <a:gd name="T20" fmla="*/ 0 60000 65536"/>
                <a:gd name="T21" fmla="*/ 0 60000 65536"/>
                <a:gd name="T22" fmla="*/ 0 60000 65536"/>
                <a:gd name="T23" fmla="*/ 0 60000 65536"/>
                <a:gd name="T24" fmla="*/ 0 w 1088"/>
                <a:gd name="T25" fmla="*/ 0 h 151"/>
                <a:gd name="T26" fmla="*/ 1088 w 1088"/>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8" h="151">
                  <a:moveTo>
                    <a:pt x="0" y="151"/>
                  </a:moveTo>
                  <a:cubicBezTo>
                    <a:pt x="53" y="90"/>
                    <a:pt x="106" y="30"/>
                    <a:pt x="136" y="15"/>
                  </a:cubicBezTo>
                  <a:cubicBezTo>
                    <a:pt x="166" y="0"/>
                    <a:pt x="158" y="61"/>
                    <a:pt x="181" y="61"/>
                  </a:cubicBezTo>
                  <a:cubicBezTo>
                    <a:pt x="204" y="61"/>
                    <a:pt x="234" y="23"/>
                    <a:pt x="272" y="15"/>
                  </a:cubicBezTo>
                  <a:cubicBezTo>
                    <a:pt x="310" y="7"/>
                    <a:pt x="370" y="7"/>
                    <a:pt x="408" y="15"/>
                  </a:cubicBezTo>
                  <a:cubicBezTo>
                    <a:pt x="446" y="23"/>
                    <a:pt x="461" y="61"/>
                    <a:pt x="499" y="61"/>
                  </a:cubicBezTo>
                  <a:cubicBezTo>
                    <a:pt x="537" y="61"/>
                    <a:pt x="537" y="8"/>
                    <a:pt x="635" y="15"/>
                  </a:cubicBezTo>
                  <a:cubicBezTo>
                    <a:pt x="733" y="22"/>
                    <a:pt x="1013" y="91"/>
                    <a:pt x="1088" y="106"/>
                  </a:cubicBezTo>
                </a:path>
              </a:pathLst>
            </a:custGeom>
            <a:noFill/>
            <a:ln w="9525">
              <a:solidFill>
                <a:srgbClr val="800000"/>
              </a:solidFill>
              <a:round/>
              <a:headEnd/>
              <a:tailEnd/>
            </a:ln>
          </p:spPr>
          <p:txBody>
            <a:bodyPr/>
            <a:lstStyle/>
            <a:p>
              <a:endParaRPr lang="el-GR"/>
            </a:p>
          </p:txBody>
        </p:sp>
        <p:sp>
          <p:nvSpPr>
            <p:cNvPr id="114708" name="Text Box 25"/>
            <p:cNvSpPr txBox="1">
              <a:spLocks noChangeArrowheads="1"/>
            </p:cNvSpPr>
            <p:nvPr/>
          </p:nvSpPr>
          <p:spPr bwMode="auto">
            <a:xfrm>
              <a:off x="1882" y="2531"/>
              <a:ext cx="149" cy="173"/>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t</a:t>
              </a:r>
              <a:endParaRPr lang="el-GR" sz="1200">
                <a:latin typeface="Calibri" pitchFamily="34" charset="0"/>
              </a:endParaRPr>
            </a:p>
          </p:txBody>
        </p:sp>
        <p:sp>
          <p:nvSpPr>
            <p:cNvPr id="114709" name="Text Box 27"/>
            <p:cNvSpPr txBox="1">
              <a:spLocks noChangeArrowheads="1"/>
            </p:cNvSpPr>
            <p:nvPr/>
          </p:nvSpPr>
          <p:spPr bwMode="auto">
            <a:xfrm>
              <a:off x="2426" y="2550"/>
              <a:ext cx="182" cy="154"/>
            </a:xfrm>
            <a:prstGeom prst="rect">
              <a:avLst/>
            </a:prstGeom>
            <a:noFill/>
            <a:ln w="9525">
              <a:noFill/>
              <a:miter lim="800000"/>
              <a:headEnd/>
              <a:tailEnd/>
            </a:ln>
          </p:spPr>
          <p:txBody>
            <a:bodyPr>
              <a:spAutoFit/>
            </a:bodyPr>
            <a:lstStyle/>
            <a:p>
              <a:pPr algn="ctr">
                <a:spcBef>
                  <a:spcPct val="50000"/>
                </a:spcBef>
              </a:pPr>
              <a:r>
                <a:rPr lang="en-US" sz="1000">
                  <a:latin typeface="Calibri" pitchFamily="34" charset="0"/>
                </a:rPr>
                <a:t>0</a:t>
              </a:r>
              <a:endParaRPr lang="el-GR" sz="1000">
                <a:latin typeface="Calibri" pitchFamily="34" charset="0"/>
              </a:endParaRPr>
            </a:p>
          </p:txBody>
        </p:sp>
        <p:sp>
          <p:nvSpPr>
            <p:cNvPr id="114710" name="Text Box 28"/>
            <p:cNvSpPr txBox="1">
              <a:spLocks noChangeArrowheads="1"/>
            </p:cNvSpPr>
            <p:nvPr/>
          </p:nvSpPr>
          <p:spPr bwMode="auto">
            <a:xfrm>
              <a:off x="4059" y="2550"/>
              <a:ext cx="182" cy="154"/>
            </a:xfrm>
            <a:prstGeom prst="rect">
              <a:avLst/>
            </a:prstGeom>
            <a:noFill/>
            <a:ln w="9525">
              <a:noFill/>
              <a:miter lim="800000"/>
              <a:headEnd/>
              <a:tailEnd/>
            </a:ln>
          </p:spPr>
          <p:txBody>
            <a:bodyPr>
              <a:spAutoFit/>
            </a:bodyPr>
            <a:lstStyle/>
            <a:p>
              <a:pPr algn="ctr">
                <a:spcBef>
                  <a:spcPct val="50000"/>
                </a:spcBef>
              </a:pPr>
              <a:r>
                <a:rPr lang="en-US" sz="1000">
                  <a:latin typeface="Calibri" pitchFamily="34" charset="0"/>
                </a:rPr>
                <a:t>0</a:t>
              </a:r>
              <a:endParaRPr lang="el-GR" sz="1000">
                <a:latin typeface="Calibri" pitchFamily="34" charset="0"/>
              </a:endParaRPr>
            </a:p>
          </p:txBody>
        </p:sp>
        <p:sp>
          <p:nvSpPr>
            <p:cNvPr id="114711" name="Rectangle 29"/>
            <p:cNvSpPr>
              <a:spLocks noChangeArrowheads="1"/>
            </p:cNvSpPr>
            <p:nvPr/>
          </p:nvSpPr>
          <p:spPr bwMode="auto">
            <a:xfrm>
              <a:off x="4241" y="2296"/>
              <a:ext cx="680" cy="272"/>
            </a:xfrm>
            <a:prstGeom prst="rect">
              <a:avLst/>
            </a:prstGeom>
            <a:noFill/>
            <a:ln w="9525">
              <a:solidFill>
                <a:srgbClr val="000000"/>
              </a:solidFill>
              <a:miter lim="800000"/>
              <a:headEnd/>
              <a:tailEnd/>
            </a:ln>
          </p:spPr>
          <p:txBody>
            <a:bodyPr wrap="none" anchor="ctr"/>
            <a:lstStyle/>
            <a:p>
              <a:endParaRPr lang="el-GR">
                <a:latin typeface="Calibri" pitchFamily="34" charset="0"/>
              </a:endParaRPr>
            </a:p>
          </p:txBody>
        </p:sp>
        <p:sp>
          <p:nvSpPr>
            <p:cNvPr id="114712" name="Text Box 30"/>
            <p:cNvSpPr txBox="1">
              <a:spLocks noChangeArrowheads="1"/>
            </p:cNvSpPr>
            <p:nvPr/>
          </p:nvSpPr>
          <p:spPr bwMode="auto">
            <a:xfrm>
              <a:off x="3560" y="2531"/>
              <a:ext cx="149" cy="173"/>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f</a:t>
              </a:r>
              <a:endParaRPr lang="el-GR" sz="1200">
                <a:latin typeface="Calibri" pitchFamily="34" charset="0"/>
              </a:endParaRPr>
            </a:p>
          </p:txBody>
        </p:sp>
        <p:sp>
          <p:nvSpPr>
            <p:cNvPr id="114713" name="Text Box 31"/>
            <p:cNvSpPr txBox="1">
              <a:spLocks noChangeArrowheads="1"/>
            </p:cNvSpPr>
            <p:nvPr/>
          </p:nvSpPr>
          <p:spPr bwMode="auto">
            <a:xfrm>
              <a:off x="2155" y="2115"/>
              <a:ext cx="453" cy="154"/>
            </a:xfrm>
            <a:prstGeom prst="rect">
              <a:avLst/>
            </a:prstGeom>
            <a:noFill/>
            <a:ln w="9525">
              <a:noFill/>
              <a:miter lim="800000"/>
              <a:headEnd/>
              <a:tailEnd/>
            </a:ln>
          </p:spPr>
          <p:txBody>
            <a:bodyPr>
              <a:spAutoFit/>
            </a:bodyPr>
            <a:lstStyle/>
            <a:p>
              <a:pPr algn="ctr">
                <a:spcBef>
                  <a:spcPct val="50000"/>
                </a:spcBef>
              </a:pPr>
              <a:r>
                <a:rPr lang="el-GR" sz="1000">
                  <a:latin typeface="Calibri" pitchFamily="34" charset="0"/>
                </a:rPr>
                <a:t>Φάσμα</a:t>
              </a:r>
            </a:p>
          </p:txBody>
        </p:sp>
        <p:sp>
          <p:nvSpPr>
            <p:cNvPr id="114714" name="Text Box 32"/>
            <p:cNvSpPr txBox="1">
              <a:spLocks noChangeArrowheads="1"/>
            </p:cNvSpPr>
            <p:nvPr/>
          </p:nvSpPr>
          <p:spPr bwMode="auto">
            <a:xfrm>
              <a:off x="4377" y="2160"/>
              <a:ext cx="453" cy="154"/>
            </a:xfrm>
            <a:prstGeom prst="rect">
              <a:avLst/>
            </a:prstGeom>
            <a:noFill/>
            <a:ln w="9525">
              <a:noFill/>
              <a:miter lim="800000"/>
              <a:headEnd/>
              <a:tailEnd/>
            </a:ln>
          </p:spPr>
          <p:txBody>
            <a:bodyPr>
              <a:spAutoFit/>
            </a:bodyPr>
            <a:lstStyle/>
            <a:p>
              <a:pPr algn="ctr">
                <a:spcBef>
                  <a:spcPct val="50000"/>
                </a:spcBef>
              </a:pPr>
              <a:r>
                <a:rPr lang="el-GR" sz="1000">
                  <a:latin typeface="Calibri" pitchFamily="34" charset="0"/>
                </a:rPr>
                <a:t>Φίλτρο</a:t>
              </a:r>
            </a:p>
          </p:txBody>
        </p:sp>
        <p:sp>
          <p:nvSpPr>
            <p:cNvPr id="114715" name="Text Box 33"/>
            <p:cNvSpPr txBox="1">
              <a:spLocks noChangeArrowheads="1"/>
            </p:cNvSpPr>
            <p:nvPr/>
          </p:nvSpPr>
          <p:spPr bwMode="auto">
            <a:xfrm>
              <a:off x="3424" y="2659"/>
              <a:ext cx="453" cy="154"/>
            </a:xfrm>
            <a:prstGeom prst="rect">
              <a:avLst/>
            </a:prstGeom>
            <a:noFill/>
            <a:ln w="9525">
              <a:noFill/>
              <a:miter lim="800000"/>
              <a:headEnd/>
              <a:tailEnd/>
            </a:ln>
          </p:spPr>
          <p:txBody>
            <a:bodyPr>
              <a:spAutoFit/>
            </a:bodyPr>
            <a:lstStyle/>
            <a:p>
              <a:pPr algn="ctr">
                <a:spcBef>
                  <a:spcPct val="50000"/>
                </a:spcBef>
              </a:pPr>
              <a:r>
                <a:rPr lang="el-GR" sz="1000">
                  <a:latin typeface="Calibri" pitchFamily="34" charset="0"/>
                </a:rPr>
                <a:t>20</a:t>
              </a:r>
              <a:r>
                <a:rPr lang="en-US" sz="1000">
                  <a:latin typeface="Calibri" pitchFamily="34" charset="0"/>
                </a:rPr>
                <a:t>KHz</a:t>
              </a:r>
              <a:endParaRPr lang="el-GR" sz="1000">
                <a:latin typeface="Calibri" pitchFamily="34" charset="0"/>
              </a:endParaRPr>
            </a:p>
          </p:txBody>
        </p:sp>
        <p:sp>
          <p:nvSpPr>
            <p:cNvPr id="114716" name="Text Box 34"/>
            <p:cNvSpPr txBox="1">
              <a:spLocks noChangeArrowheads="1"/>
            </p:cNvSpPr>
            <p:nvPr/>
          </p:nvSpPr>
          <p:spPr bwMode="auto">
            <a:xfrm>
              <a:off x="521" y="2115"/>
              <a:ext cx="453" cy="154"/>
            </a:xfrm>
            <a:prstGeom prst="rect">
              <a:avLst/>
            </a:prstGeom>
            <a:noFill/>
            <a:ln w="9525">
              <a:noFill/>
              <a:miter lim="800000"/>
              <a:headEnd/>
              <a:tailEnd/>
            </a:ln>
          </p:spPr>
          <p:txBody>
            <a:bodyPr>
              <a:spAutoFit/>
            </a:bodyPr>
            <a:lstStyle/>
            <a:p>
              <a:pPr algn="ctr">
                <a:spcBef>
                  <a:spcPct val="50000"/>
                </a:spcBef>
              </a:pPr>
              <a:r>
                <a:rPr lang="el-GR" sz="1000">
                  <a:latin typeface="Calibri" pitchFamily="34" charset="0"/>
                </a:rPr>
                <a:t>Φωνή</a:t>
              </a:r>
            </a:p>
          </p:txBody>
        </p:sp>
        <p:sp>
          <p:nvSpPr>
            <p:cNvPr id="114717" name="Text Box 35"/>
            <p:cNvSpPr txBox="1">
              <a:spLocks noChangeArrowheads="1"/>
            </p:cNvSpPr>
            <p:nvPr/>
          </p:nvSpPr>
          <p:spPr bwMode="auto">
            <a:xfrm>
              <a:off x="4015" y="2550"/>
              <a:ext cx="1360" cy="154"/>
            </a:xfrm>
            <a:prstGeom prst="rect">
              <a:avLst/>
            </a:prstGeom>
            <a:noFill/>
            <a:ln w="9525">
              <a:noFill/>
              <a:miter lim="800000"/>
              <a:headEnd/>
              <a:tailEnd/>
            </a:ln>
          </p:spPr>
          <p:txBody>
            <a:bodyPr>
              <a:spAutoFit/>
            </a:bodyPr>
            <a:lstStyle/>
            <a:p>
              <a:pPr algn="ctr">
                <a:spcBef>
                  <a:spcPct val="50000"/>
                </a:spcBef>
              </a:pPr>
              <a:r>
                <a:rPr lang="el-GR" sz="1000" dirty="0">
                  <a:latin typeface="Calibri" pitchFamily="34" charset="0"/>
                </a:rPr>
                <a:t>300</a:t>
              </a:r>
              <a:r>
                <a:rPr lang="en-US" sz="1000" dirty="0">
                  <a:latin typeface="Calibri" pitchFamily="34" charset="0"/>
                </a:rPr>
                <a:t> Hz                   3400 Hz </a:t>
              </a:r>
              <a:endParaRPr lang="el-GR" sz="1000" dirty="0">
                <a:latin typeface="Calibri" pitchFamily="34" charset="0"/>
              </a:endParaRPr>
            </a:p>
          </p:txBody>
        </p:sp>
      </p:grpSp>
      <p:sp>
        <p:nvSpPr>
          <p:cNvPr id="114718" name="Text Box 37"/>
          <p:cNvSpPr txBox="1">
            <a:spLocks noChangeArrowheads="1"/>
          </p:cNvSpPr>
          <p:nvPr/>
        </p:nvSpPr>
        <p:spPr bwMode="auto">
          <a:xfrm>
            <a:off x="6818066" y="4006181"/>
            <a:ext cx="3313113" cy="830997"/>
          </a:xfrm>
          <a:prstGeom prst="rect">
            <a:avLst/>
          </a:prstGeom>
          <a:solidFill>
            <a:srgbClr val="C0C0C0"/>
          </a:solidFill>
          <a:ln w="9525">
            <a:noFill/>
            <a:miter lim="800000"/>
            <a:headEnd/>
            <a:tailEnd/>
          </a:ln>
        </p:spPr>
        <p:txBody>
          <a:bodyPr>
            <a:spAutoFit/>
          </a:bodyPr>
          <a:lstStyle/>
          <a:p>
            <a:pPr algn="just">
              <a:spcBef>
                <a:spcPct val="50000"/>
              </a:spcBef>
            </a:pPr>
            <a:r>
              <a:rPr lang="el-GR" sz="1200">
                <a:latin typeface="Calibri" pitchFamily="34" charset="0"/>
              </a:rPr>
              <a:t>Τα φίλτρα είναι ηλεκτρονικές διατάξεις </a:t>
            </a:r>
            <a:r>
              <a:rPr lang="en-US" sz="1200">
                <a:latin typeface="Calibri" pitchFamily="34" charset="0"/>
              </a:rPr>
              <a:t>( </a:t>
            </a:r>
            <a:r>
              <a:rPr lang="el-GR" sz="1200">
                <a:latin typeface="Calibri" pitchFamily="34" charset="0"/>
              </a:rPr>
              <a:t>αφήνουν να περάσουν οι χαμηλές συχνότητες) με τις οποίες επεμβαίνουμε στην μορφή ενός σήματος στο πεδίο συχνοτήτων (</a:t>
            </a:r>
            <a:r>
              <a:rPr lang="el-GR" sz="1200" u="sng">
                <a:latin typeface="Calibri" pitchFamily="34" charset="0"/>
              </a:rPr>
              <a:t>φάσμα</a:t>
            </a:r>
            <a:r>
              <a:rPr lang="el-GR" sz="1200">
                <a:latin typeface="Calibri" pitchFamily="34" charset="0"/>
              </a:rPr>
              <a:t>).</a:t>
            </a:r>
          </a:p>
        </p:txBody>
      </p:sp>
      <p:sp>
        <p:nvSpPr>
          <p:cNvPr id="114719" name="Line 39"/>
          <p:cNvSpPr>
            <a:spLocks noChangeShapeType="1"/>
          </p:cNvSpPr>
          <p:nvPr/>
        </p:nvSpPr>
        <p:spPr bwMode="auto">
          <a:xfrm flipV="1">
            <a:off x="8113465" y="3572792"/>
            <a:ext cx="0" cy="433388"/>
          </a:xfrm>
          <a:prstGeom prst="line">
            <a:avLst/>
          </a:prstGeom>
          <a:noFill/>
          <a:ln w="9525">
            <a:solidFill>
              <a:schemeClr val="tx1"/>
            </a:solidFill>
            <a:round/>
            <a:headEnd/>
            <a:tailEnd type="triangle" w="med" len="med"/>
          </a:ln>
        </p:spPr>
        <p:txBody>
          <a:bodyPr/>
          <a:lstStyle/>
          <a:p>
            <a:endParaRPr lang="el-GR"/>
          </a:p>
        </p:txBody>
      </p:sp>
      <p:sp>
        <p:nvSpPr>
          <p:cNvPr id="114720" name="Line 40"/>
          <p:cNvSpPr>
            <a:spLocks noChangeShapeType="1"/>
          </p:cNvSpPr>
          <p:nvPr/>
        </p:nvSpPr>
        <p:spPr bwMode="auto">
          <a:xfrm flipV="1">
            <a:off x="9121528" y="3572792"/>
            <a:ext cx="0" cy="433388"/>
          </a:xfrm>
          <a:prstGeom prst="line">
            <a:avLst/>
          </a:prstGeom>
          <a:noFill/>
          <a:ln w="9525">
            <a:solidFill>
              <a:schemeClr val="tx1"/>
            </a:solidFill>
            <a:round/>
            <a:headEnd/>
            <a:tailEnd type="triangle" w="med" len="med"/>
          </a:ln>
        </p:spPr>
        <p:txBody>
          <a:bodyPr/>
          <a:lstStyle/>
          <a:p>
            <a:endParaRPr lang="el-GR"/>
          </a:p>
        </p:txBody>
      </p:sp>
      <p:sp>
        <p:nvSpPr>
          <p:cNvPr id="114721" name="Text Box 41"/>
          <p:cNvSpPr txBox="1">
            <a:spLocks noChangeArrowheads="1"/>
          </p:cNvSpPr>
          <p:nvPr/>
        </p:nvSpPr>
        <p:spPr bwMode="auto">
          <a:xfrm>
            <a:off x="3433516" y="4009356"/>
            <a:ext cx="2447925" cy="1015663"/>
          </a:xfrm>
          <a:prstGeom prst="rect">
            <a:avLst/>
          </a:prstGeom>
          <a:solidFill>
            <a:srgbClr val="C0C0C0"/>
          </a:solidFill>
          <a:ln w="9525">
            <a:noFill/>
            <a:miter lim="800000"/>
            <a:headEnd/>
            <a:tailEnd/>
          </a:ln>
        </p:spPr>
        <p:txBody>
          <a:bodyPr>
            <a:spAutoFit/>
          </a:bodyPr>
          <a:lstStyle/>
          <a:p>
            <a:pPr algn="just">
              <a:spcBef>
                <a:spcPct val="50000"/>
              </a:spcBef>
            </a:pPr>
            <a:r>
              <a:rPr lang="el-GR" sz="1200">
                <a:latin typeface="Calibri" pitchFamily="34" charset="0"/>
              </a:rPr>
              <a:t>Στην εκπομπή το σήμα φωνής περνάει από φίλτρο διέλευσης χαμηλών συχνοτήτων ώστε το φάσμα του να περιοριστεί στην μπάντα 300 έως 3400 </a:t>
            </a:r>
            <a:r>
              <a:rPr lang="en-US" sz="1200">
                <a:latin typeface="Calibri" pitchFamily="34" charset="0"/>
              </a:rPr>
              <a:t>Hz</a:t>
            </a:r>
            <a:endParaRPr lang="el-GR" sz="1200">
              <a:latin typeface="Calibri" pitchFamily="34" charset="0"/>
            </a:endParaRPr>
          </a:p>
        </p:txBody>
      </p:sp>
      <p:sp>
        <p:nvSpPr>
          <p:cNvPr id="114722" name="Line 42"/>
          <p:cNvSpPr>
            <a:spLocks noChangeShapeType="1"/>
          </p:cNvSpPr>
          <p:nvPr/>
        </p:nvSpPr>
        <p:spPr bwMode="auto">
          <a:xfrm>
            <a:off x="3793878" y="3717255"/>
            <a:ext cx="0" cy="360362"/>
          </a:xfrm>
          <a:prstGeom prst="line">
            <a:avLst/>
          </a:prstGeom>
          <a:noFill/>
          <a:ln w="9525">
            <a:solidFill>
              <a:schemeClr val="tx1"/>
            </a:solidFill>
            <a:round/>
            <a:headEnd/>
            <a:tailEnd type="triangle" w="med" len="med"/>
          </a:ln>
        </p:spPr>
        <p:txBody>
          <a:bodyPr/>
          <a:lstStyle/>
          <a:p>
            <a:endParaRPr lang="el-GR"/>
          </a:p>
        </p:txBody>
      </p:sp>
      <p:sp>
        <p:nvSpPr>
          <p:cNvPr id="114723" name="Line 43"/>
          <p:cNvSpPr>
            <a:spLocks noChangeShapeType="1"/>
          </p:cNvSpPr>
          <p:nvPr/>
        </p:nvSpPr>
        <p:spPr bwMode="auto">
          <a:xfrm>
            <a:off x="5449640" y="3717255"/>
            <a:ext cx="0" cy="360362"/>
          </a:xfrm>
          <a:prstGeom prst="line">
            <a:avLst/>
          </a:prstGeom>
          <a:noFill/>
          <a:ln w="9525">
            <a:solidFill>
              <a:schemeClr val="tx1"/>
            </a:solidFill>
            <a:round/>
            <a:headEnd/>
            <a:tailEnd type="triangle" w="med" len="med"/>
          </a:ln>
        </p:spPr>
        <p:txBody>
          <a:bodyPr/>
          <a:lstStyle/>
          <a:p>
            <a:endParaRPr lang="el-GR"/>
          </a:p>
        </p:txBody>
      </p:sp>
      <p:sp>
        <p:nvSpPr>
          <p:cNvPr id="114724" name="Text Box 44"/>
          <p:cNvSpPr txBox="1">
            <a:spLocks noChangeArrowheads="1"/>
          </p:cNvSpPr>
          <p:nvPr/>
        </p:nvSpPr>
        <p:spPr bwMode="auto">
          <a:xfrm>
            <a:off x="6386266" y="4941218"/>
            <a:ext cx="2087563" cy="549275"/>
          </a:xfrm>
          <a:prstGeom prst="rect">
            <a:avLst/>
          </a:prstGeom>
          <a:solidFill>
            <a:srgbClr val="C0C0C0"/>
          </a:solidFill>
          <a:ln w="9525">
            <a:noFill/>
            <a:miter lim="800000"/>
            <a:headEnd/>
            <a:tailEnd/>
          </a:ln>
        </p:spPr>
        <p:txBody>
          <a:bodyPr>
            <a:spAutoFit/>
          </a:bodyPr>
          <a:lstStyle/>
          <a:p>
            <a:pPr>
              <a:spcBef>
                <a:spcPct val="50000"/>
              </a:spcBef>
            </a:pPr>
            <a:r>
              <a:rPr lang="el-GR" sz="1000" u="sng">
                <a:latin typeface="Calibri" pitchFamily="34" charset="0"/>
              </a:rPr>
              <a:t>300 έως 3400</a:t>
            </a:r>
            <a:r>
              <a:rPr lang="en-US" sz="1000" u="sng">
                <a:latin typeface="Calibri" pitchFamily="34" charset="0"/>
              </a:rPr>
              <a:t> Hz</a:t>
            </a:r>
            <a:r>
              <a:rPr lang="el-GR" sz="1000">
                <a:latin typeface="Calibri" pitchFamily="34" charset="0"/>
              </a:rPr>
              <a:t> = είναι αρκετό για το ανθρώπινο αυτί ώστε να αναγνωρίζει τον ομιλητή.</a:t>
            </a:r>
          </a:p>
        </p:txBody>
      </p:sp>
      <p:sp>
        <p:nvSpPr>
          <p:cNvPr id="114725" name="Line 45"/>
          <p:cNvSpPr>
            <a:spLocks noChangeShapeType="1"/>
          </p:cNvSpPr>
          <p:nvPr/>
        </p:nvSpPr>
        <p:spPr bwMode="auto">
          <a:xfrm flipH="1">
            <a:off x="6241803" y="2564730"/>
            <a:ext cx="144462" cy="215900"/>
          </a:xfrm>
          <a:prstGeom prst="line">
            <a:avLst/>
          </a:prstGeom>
          <a:noFill/>
          <a:ln w="9525">
            <a:solidFill>
              <a:schemeClr val="tx1"/>
            </a:solidFill>
            <a:round/>
            <a:headEnd/>
            <a:tailEnd type="triangle" w="med" len="med"/>
          </a:ln>
        </p:spPr>
        <p:txBody>
          <a:bodyPr/>
          <a:lstStyle/>
          <a:p>
            <a:endParaRPr lang="el-GR"/>
          </a:p>
        </p:txBody>
      </p:sp>
      <p:sp>
        <p:nvSpPr>
          <p:cNvPr id="114726" name="Text Box 46"/>
          <p:cNvSpPr txBox="1">
            <a:spLocks noChangeArrowheads="1"/>
          </p:cNvSpPr>
          <p:nvPr/>
        </p:nvSpPr>
        <p:spPr bwMode="auto">
          <a:xfrm>
            <a:off x="5736979" y="2363118"/>
            <a:ext cx="1296987" cy="244475"/>
          </a:xfrm>
          <a:prstGeom prst="rect">
            <a:avLst/>
          </a:prstGeom>
          <a:noFill/>
          <a:ln w="9525">
            <a:noFill/>
            <a:miter lim="800000"/>
            <a:headEnd/>
            <a:tailEnd/>
          </a:ln>
        </p:spPr>
        <p:txBody>
          <a:bodyPr>
            <a:spAutoFit/>
          </a:bodyPr>
          <a:lstStyle/>
          <a:p>
            <a:pPr algn="ctr">
              <a:spcBef>
                <a:spcPct val="50000"/>
              </a:spcBef>
            </a:pPr>
            <a:r>
              <a:rPr lang="el-GR" sz="1000">
                <a:solidFill>
                  <a:srgbClr val="CC00CC"/>
                </a:solidFill>
                <a:latin typeface="Calibri" pitchFamily="34" charset="0"/>
              </a:rPr>
              <a:t>Φάσμα φωνής</a:t>
            </a:r>
          </a:p>
        </p:txBody>
      </p:sp>
      <p:sp>
        <p:nvSpPr>
          <p:cNvPr id="114727" name="Line 47"/>
          <p:cNvSpPr>
            <a:spLocks noChangeShapeType="1"/>
          </p:cNvSpPr>
          <p:nvPr/>
        </p:nvSpPr>
        <p:spPr bwMode="auto">
          <a:xfrm>
            <a:off x="5736979" y="5157117"/>
            <a:ext cx="649287" cy="0"/>
          </a:xfrm>
          <a:prstGeom prst="line">
            <a:avLst/>
          </a:prstGeom>
          <a:noFill/>
          <a:ln w="9525">
            <a:solidFill>
              <a:schemeClr val="tx1"/>
            </a:solidFill>
            <a:round/>
            <a:headEnd/>
            <a:tailEnd type="triangle" w="med" len="med"/>
          </a:ln>
        </p:spPr>
        <p:txBody>
          <a:bodyPr/>
          <a:lstStyle/>
          <a:p>
            <a:endParaRPr lang="el-GR"/>
          </a:p>
        </p:txBody>
      </p:sp>
      <p:sp>
        <p:nvSpPr>
          <p:cNvPr id="114728" name="Line 48"/>
          <p:cNvSpPr>
            <a:spLocks noChangeShapeType="1"/>
          </p:cNvSpPr>
          <p:nvPr/>
        </p:nvSpPr>
        <p:spPr bwMode="auto">
          <a:xfrm>
            <a:off x="5594103" y="5373017"/>
            <a:ext cx="792162" cy="0"/>
          </a:xfrm>
          <a:prstGeom prst="line">
            <a:avLst/>
          </a:prstGeom>
          <a:noFill/>
          <a:ln w="9525">
            <a:solidFill>
              <a:schemeClr val="tx1"/>
            </a:solidFill>
            <a:round/>
            <a:headEnd/>
            <a:tailEnd type="triangle" w="med" len="med"/>
          </a:ln>
        </p:spPr>
        <p:txBody>
          <a:bodyPr/>
          <a:lstStyle/>
          <a:p>
            <a:endParaRPr lang="el-GR"/>
          </a:p>
        </p:txBody>
      </p:sp>
      <p:sp>
        <p:nvSpPr>
          <p:cNvPr id="114729" name="Line 49"/>
          <p:cNvSpPr>
            <a:spLocks noChangeShapeType="1"/>
          </p:cNvSpPr>
          <p:nvPr/>
        </p:nvSpPr>
        <p:spPr bwMode="auto">
          <a:xfrm flipV="1">
            <a:off x="7753103" y="4653881"/>
            <a:ext cx="0" cy="287337"/>
          </a:xfrm>
          <a:prstGeom prst="line">
            <a:avLst/>
          </a:prstGeom>
          <a:noFill/>
          <a:ln w="9525">
            <a:solidFill>
              <a:schemeClr val="tx1"/>
            </a:solidFill>
            <a:round/>
            <a:headEnd/>
            <a:tailEnd type="triangle" w="med" len="med"/>
          </a:ln>
        </p:spPr>
        <p:txBody>
          <a:bodyPr/>
          <a:lstStyle/>
          <a:p>
            <a:endParaRPr lang="el-GR"/>
          </a:p>
        </p:txBody>
      </p:sp>
      <p:sp>
        <p:nvSpPr>
          <p:cNvPr id="114730" name="Line 50"/>
          <p:cNvSpPr>
            <a:spLocks noChangeShapeType="1"/>
          </p:cNvSpPr>
          <p:nvPr/>
        </p:nvSpPr>
        <p:spPr bwMode="auto">
          <a:xfrm flipV="1">
            <a:off x="8042028" y="4653881"/>
            <a:ext cx="0" cy="287337"/>
          </a:xfrm>
          <a:prstGeom prst="line">
            <a:avLst/>
          </a:prstGeom>
          <a:noFill/>
          <a:ln w="9525">
            <a:solidFill>
              <a:schemeClr val="tx1"/>
            </a:solidFill>
            <a:round/>
            <a:headEnd/>
            <a:tailEnd type="triangle" w="med" len="med"/>
          </a:ln>
        </p:spPr>
        <p:txBody>
          <a:bodyPr/>
          <a:lstStyle/>
          <a:p>
            <a:endParaRPr lang="el-GR"/>
          </a:p>
        </p:txBody>
      </p:sp>
      <p:sp>
        <p:nvSpPr>
          <p:cNvPr id="114731" name="Line 51"/>
          <p:cNvSpPr>
            <a:spLocks noChangeShapeType="1"/>
          </p:cNvSpPr>
          <p:nvPr/>
        </p:nvSpPr>
        <p:spPr bwMode="auto">
          <a:xfrm flipV="1">
            <a:off x="5736978" y="5014243"/>
            <a:ext cx="0" cy="142875"/>
          </a:xfrm>
          <a:prstGeom prst="line">
            <a:avLst/>
          </a:prstGeom>
          <a:noFill/>
          <a:ln w="9525">
            <a:solidFill>
              <a:schemeClr val="tx1"/>
            </a:solidFill>
            <a:round/>
            <a:headEnd/>
            <a:tailEnd/>
          </a:ln>
        </p:spPr>
        <p:txBody>
          <a:bodyPr/>
          <a:lstStyle/>
          <a:p>
            <a:endParaRPr lang="el-GR"/>
          </a:p>
        </p:txBody>
      </p:sp>
      <p:sp>
        <p:nvSpPr>
          <p:cNvPr id="114732" name="Line 52"/>
          <p:cNvSpPr>
            <a:spLocks noChangeShapeType="1"/>
          </p:cNvSpPr>
          <p:nvPr/>
        </p:nvSpPr>
        <p:spPr bwMode="auto">
          <a:xfrm flipV="1">
            <a:off x="5594103" y="5014243"/>
            <a:ext cx="0" cy="358775"/>
          </a:xfrm>
          <a:prstGeom prst="line">
            <a:avLst/>
          </a:prstGeom>
          <a:noFill/>
          <a:ln w="9525">
            <a:solidFill>
              <a:schemeClr val="tx1"/>
            </a:solidFill>
            <a:round/>
            <a:headEnd/>
            <a:tailEnd/>
          </a:ln>
        </p:spPr>
        <p:txBody>
          <a:bodyPr/>
          <a:lstStyle/>
          <a:p>
            <a:endParaRPr lang="el-GR"/>
          </a:p>
        </p:txBody>
      </p:sp>
      <p:sp>
        <p:nvSpPr>
          <p:cNvPr id="114733" name="Rectangle 53"/>
          <p:cNvSpPr>
            <a:spLocks noChangeArrowheads="1"/>
          </p:cNvSpPr>
          <p:nvPr/>
        </p:nvSpPr>
        <p:spPr bwMode="auto">
          <a:xfrm>
            <a:off x="2136528" y="1988468"/>
            <a:ext cx="8064500" cy="3673475"/>
          </a:xfrm>
          <a:prstGeom prst="rect">
            <a:avLst/>
          </a:prstGeom>
          <a:noFill/>
          <a:ln w="25400">
            <a:solidFill>
              <a:schemeClr val="accent2"/>
            </a:solidFill>
            <a:miter lim="800000"/>
            <a:headEnd/>
            <a:tailEnd/>
          </a:ln>
        </p:spPr>
        <p:txBody>
          <a:bodyPr wrap="none" anchor="ctr"/>
          <a:lstStyle/>
          <a:p>
            <a:endParaRPr lang="el-GR">
              <a:latin typeface="Calibri" pitchFamily="34" charset="0"/>
            </a:endParaRPr>
          </a:p>
        </p:txBody>
      </p:sp>
      <p:sp>
        <p:nvSpPr>
          <p:cNvPr id="114734" name="45 - TextBox"/>
          <p:cNvSpPr txBox="1">
            <a:spLocks noChangeArrowheads="1"/>
          </p:cNvSpPr>
          <p:nvPr/>
        </p:nvSpPr>
        <p:spPr bwMode="auto">
          <a:xfrm>
            <a:off x="7554665" y="621630"/>
            <a:ext cx="2286000" cy="366712"/>
          </a:xfrm>
          <a:prstGeom prst="rect">
            <a:avLst/>
          </a:prstGeom>
          <a:noFill/>
          <a:ln w="9525">
            <a:noFill/>
            <a:miter lim="800000"/>
            <a:headEnd/>
            <a:tailEnd/>
          </a:ln>
        </p:spPr>
        <p:txBody>
          <a:bodyPr>
            <a:spAutoFit/>
          </a:bodyPr>
          <a:lstStyle/>
          <a:p>
            <a:r>
              <a:rPr lang="el-GR" dirty="0">
                <a:latin typeface="Calibri" pitchFamily="34" charset="0"/>
              </a:rPr>
              <a:t>Δομή 2</a:t>
            </a:r>
            <a:r>
              <a:rPr lang="en-US" dirty="0">
                <a:latin typeface="Calibri" pitchFamily="34" charset="0"/>
              </a:rPr>
              <a:t> </a:t>
            </a:r>
            <a:r>
              <a:rPr lang="en-US" dirty="0" err="1">
                <a:latin typeface="Calibri" pitchFamily="34" charset="0"/>
              </a:rPr>
              <a:t>Mbit</a:t>
            </a:r>
            <a:endParaRPr lang="el-GR" dirty="0">
              <a:latin typeface="Calibri" pitchFamily="34" charset="0"/>
            </a:endParaRPr>
          </a:p>
        </p:txBody>
      </p:sp>
    </p:spTree>
    <p:extLst>
      <p:ext uri="{BB962C8B-B14F-4D97-AF65-F5344CB8AC3E}">
        <p14:creationId xmlns:p14="http://schemas.microsoft.com/office/powerpoint/2010/main" val="2282498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94" name="Text Box 70"/>
          <p:cNvSpPr txBox="1">
            <a:spLocks noChangeArrowheads="1"/>
          </p:cNvSpPr>
          <p:nvPr/>
        </p:nvSpPr>
        <p:spPr bwMode="auto">
          <a:xfrm>
            <a:off x="1343026" y="6640514"/>
            <a:ext cx="1008063" cy="244475"/>
          </a:xfrm>
          <a:prstGeom prst="rect">
            <a:avLst/>
          </a:prstGeom>
          <a:noFill/>
          <a:ln w="9525">
            <a:noFill/>
            <a:miter lim="800000"/>
            <a:headEnd/>
            <a:tailEnd/>
          </a:ln>
          <a:effectLst/>
        </p:spPr>
        <p:txBody>
          <a:bodyPr>
            <a:spAutoFit/>
          </a:bodyPr>
          <a:lstStyle/>
          <a:p>
            <a:pPr algn="ctr" eaLnBrk="1" hangingPunct="1">
              <a:spcBef>
                <a:spcPct val="50000"/>
              </a:spcBef>
              <a:defRPr/>
            </a:pPr>
            <a:r>
              <a:rPr lang="en-US" sz="1000" b="1">
                <a:effectLst>
                  <a:outerShdw blurRad="38100" dist="38100" dir="2700000" algn="tl">
                    <a:srgbClr val="C0C0C0"/>
                  </a:outerShdw>
                </a:effectLst>
                <a:latin typeface="Times New Roman" pitchFamily="18" charset="0"/>
                <a:cs typeface="Times New Roman" pitchFamily="18" charset="0"/>
              </a:rPr>
              <a:t>©</a:t>
            </a:r>
            <a:r>
              <a:rPr lang="en-US" sz="1000" b="1">
                <a:effectLst>
                  <a:outerShdw blurRad="38100" dist="38100" dir="2700000" algn="tl">
                    <a:srgbClr val="C0C0C0"/>
                  </a:outerShdw>
                </a:effectLst>
                <a:latin typeface="Times New Roman" pitchFamily="18" charset="0"/>
                <a:cs typeface="Arial" charset="0"/>
              </a:rPr>
              <a:t>StvII</a:t>
            </a:r>
            <a:endParaRPr lang="el-GR" sz="1000" b="1">
              <a:effectLst>
                <a:outerShdw blurRad="38100" dist="38100" dir="2700000" algn="tl">
                  <a:srgbClr val="C0C0C0"/>
                </a:outerShdw>
              </a:effectLst>
              <a:latin typeface="Times New Roman" pitchFamily="18" charset="0"/>
              <a:cs typeface="Arial" charset="0"/>
            </a:endParaRPr>
          </a:p>
        </p:txBody>
      </p:sp>
      <p:sp>
        <p:nvSpPr>
          <p:cNvPr id="17411" name="48 - TextBox"/>
          <p:cNvSpPr txBox="1">
            <a:spLocks noChangeArrowheads="1"/>
          </p:cNvSpPr>
          <p:nvPr/>
        </p:nvSpPr>
        <p:spPr bwMode="auto">
          <a:xfrm>
            <a:off x="2063751" y="2419350"/>
            <a:ext cx="8429625" cy="42862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1" algn="just" eaLnBrk="1" hangingPunct="1">
              <a:spcBef>
                <a:spcPct val="0"/>
              </a:spcBef>
              <a:buFontTx/>
              <a:buChar char="•"/>
            </a:pPr>
            <a:r>
              <a:rPr lang="el-GR" altLang="el-GR" sz="1600" b="1"/>
              <a:t>Τα αναλογικά σήματα λαμβάνουν τιμές καθ΄όλη τη διάρκεια τους και όχι μόνο σε συγκεκριμένες χρονικές στιγμές στον άξονα του χρόνου.</a:t>
            </a:r>
          </a:p>
          <a:p>
            <a:pPr lvl="1" algn="just" eaLnBrk="1" hangingPunct="1">
              <a:spcBef>
                <a:spcPct val="0"/>
              </a:spcBef>
              <a:buFontTx/>
              <a:buChar char="•"/>
            </a:pPr>
            <a:endParaRPr lang="el-GR" altLang="el-GR" sz="1600" b="1"/>
          </a:p>
          <a:p>
            <a:pPr lvl="1" algn="just" eaLnBrk="1" hangingPunct="1">
              <a:spcBef>
                <a:spcPct val="0"/>
              </a:spcBef>
              <a:buFontTx/>
              <a:buChar char="•"/>
            </a:pPr>
            <a:endParaRPr lang="el-GR" altLang="el-GR" sz="1600" b="1"/>
          </a:p>
          <a:p>
            <a:pPr lvl="1" algn="just" eaLnBrk="1" hangingPunct="1">
              <a:spcBef>
                <a:spcPct val="0"/>
              </a:spcBef>
              <a:buFontTx/>
              <a:buChar char="•"/>
            </a:pPr>
            <a:endParaRPr lang="el-GR" altLang="el-GR" sz="1600" b="1"/>
          </a:p>
          <a:p>
            <a:pPr algn="just" eaLnBrk="1" hangingPunct="1">
              <a:spcBef>
                <a:spcPct val="0"/>
              </a:spcBef>
            </a:pPr>
            <a:endParaRPr lang="el-GR" altLang="el-GR" sz="1600" b="1"/>
          </a:p>
          <a:p>
            <a:pPr algn="just" eaLnBrk="1" hangingPunct="1">
              <a:spcBef>
                <a:spcPct val="0"/>
              </a:spcBef>
              <a:buFontTx/>
              <a:buNone/>
            </a:pPr>
            <a:endParaRPr lang="el-GR" altLang="el-GR" sz="1600" b="1"/>
          </a:p>
          <a:p>
            <a:pPr lvl="1" algn="just" eaLnBrk="1" hangingPunct="1">
              <a:spcBef>
                <a:spcPct val="0"/>
              </a:spcBef>
              <a:buFontTx/>
              <a:buChar char="•"/>
            </a:pPr>
            <a:r>
              <a:rPr lang="el-GR" altLang="el-GR" sz="1600" b="1"/>
              <a:t>Έστω ένα σήμα περιορισμένου εύρους ζώνης </a:t>
            </a:r>
            <a:r>
              <a:rPr lang="en-US" altLang="el-GR" sz="1600" b="1"/>
              <a:t>x(t)</a:t>
            </a:r>
            <a:r>
              <a:rPr lang="el-GR" altLang="el-GR" sz="1600" b="1"/>
              <a:t> (0, Β] σε </a:t>
            </a:r>
            <a:r>
              <a:rPr lang="en-US" altLang="el-GR" sz="1600" b="1"/>
              <a:t>Hz.</a:t>
            </a:r>
            <a:r>
              <a:rPr lang="el-GR" altLang="el-GR" sz="1600" b="1"/>
              <a:t> Έστω ότι το σήμα δειγματοληπτείται κάθε Τ χρονικές μονάδες (π.χ. δευτερόλεπτα) λαμβάνοντας έτσι ένα διακριτό σήμα </a:t>
            </a:r>
            <a:r>
              <a:rPr lang="en-US" altLang="el-GR" sz="1600" b="1"/>
              <a:t>x(nT), n=1,2,3,….</a:t>
            </a:r>
            <a:endParaRPr lang="el-GR" altLang="el-GR" sz="1600" b="1"/>
          </a:p>
          <a:p>
            <a:pPr lvl="1" algn="just" eaLnBrk="1" hangingPunct="1">
              <a:spcBef>
                <a:spcPct val="0"/>
              </a:spcBef>
              <a:buFontTx/>
              <a:buChar char="•"/>
            </a:pPr>
            <a:endParaRPr lang="el-GR" altLang="el-GR" sz="1600" b="1"/>
          </a:p>
          <a:p>
            <a:pPr lvl="1" algn="just" eaLnBrk="1" hangingPunct="1">
              <a:spcBef>
                <a:spcPct val="0"/>
              </a:spcBef>
              <a:buFontTx/>
              <a:buChar char="•"/>
            </a:pPr>
            <a:endParaRPr lang="en-US" altLang="el-GR" sz="1600" b="1"/>
          </a:p>
          <a:p>
            <a:pPr algn="just" eaLnBrk="1" hangingPunct="1">
              <a:spcBef>
                <a:spcPct val="0"/>
              </a:spcBef>
            </a:pPr>
            <a:endParaRPr lang="en-US" altLang="el-GR" sz="1600" b="1"/>
          </a:p>
          <a:p>
            <a:pPr lvl="1" algn="just" eaLnBrk="1" hangingPunct="1">
              <a:spcBef>
                <a:spcPct val="0"/>
              </a:spcBef>
              <a:buFontTx/>
              <a:buChar char="•"/>
            </a:pPr>
            <a:r>
              <a:rPr lang="el-GR" altLang="el-GR" sz="1600" b="1"/>
              <a:t>Ένα συνεχές σήμα περιορισμένου εύρους ζώνης </a:t>
            </a:r>
            <a:r>
              <a:rPr lang="en-US" altLang="el-GR" sz="1600" b="1"/>
              <a:t>x(t)</a:t>
            </a:r>
            <a:r>
              <a:rPr lang="el-GR" altLang="el-GR" sz="1600" b="1"/>
              <a:t>, με μέγιστη συχνότητα </a:t>
            </a:r>
            <a:r>
              <a:rPr lang="en-US" altLang="el-GR" sz="1600" b="1"/>
              <a:t>fx</a:t>
            </a:r>
            <a:r>
              <a:rPr lang="el-GR" altLang="el-GR" sz="1600" b="1"/>
              <a:t>, μπορεί να ανακτηθεί πλήρως από τα δείγματα του </a:t>
            </a:r>
            <a:r>
              <a:rPr lang="en-US" altLang="el-GR" sz="1600" b="1"/>
              <a:t>x(nT), n=1,2,3,….</a:t>
            </a:r>
            <a:r>
              <a:rPr lang="el-GR" altLang="el-GR" sz="1600" b="1"/>
              <a:t>, εάν αυτά λαμβάνονται περιοδικά και η περίοδος δειγματοληψίας ικανοποιεί τη σχέση </a:t>
            </a:r>
            <a:r>
              <a:rPr lang="en-US" altLang="el-GR" sz="1600" b="1"/>
              <a:t>T≤1/2f</a:t>
            </a:r>
            <a:r>
              <a:rPr lang="en-US" altLang="el-GR" sz="1600" b="1" baseline="-25000"/>
              <a:t>x</a:t>
            </a:r>
            <a:r>
              <a:rPr lang="en-US" altLang="el-GR" sz="1600" b="1"/>
              <a:t>.</a:t>
            </a:r>
            <a:r>
              <a:rPr lang="el-GR" altLang="el-GR" sz="1600" b="1"/>
              <a:t>	</a:t>
            </a:r>
          </a:p>
        </p:txBody>
      </p:sp>
      <p:sp>
        <p:nvSpPr>
          <p:cNvPr id="17412" name="AutoShape 4"/>
          <p:cNvSpPr>
            <a:spLocks noChangeArrowheads="1"/>
          </p:cNvSpPr>
          <p:nvPr/>
        </p:nvSpPr>
        <p:spPr bwMode="auto">
          <a:xfrm>
            <a:off x="3260726" y="1501776"/>
            <a:ext cx="6119813" cy="504825"/>
          </a:xfrm>
          <a:prstGeom prst="roundRect">
            <a:avLst>
              <a:gd name="adj" fmla="val 21667"/>
            </a:avLst>
          </a:pr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0"/>
              </a:spcBef>
              <a:buFontTx/>
              <a:buNone/>
            </a:pPr>
            <a:r>
              <a:rPr lang="el-GR" altLang="el-GR" sz="2400" b="1">
                <a:solidFill>
                  <a:schemeClr val="tx2"/>
                </a:solidFill>
              </a:rPr>
              <a:t>Διαδικασία της Δειγματοληψίας </a:t>
            </a:r>
          </a:p>
        </p:txBody>
      </p:sp>
      <p:pic>
        <p:nvPicPr>
          <p:cNvPr id="1741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4025" y="3019425"/>
            <a:ext cx="2400300" cy="10795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741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876" y="4857751"/>
            <a:ext cx="1770063" cy="72072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100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 Box 3"/>
          <p:cNvSpPr txBox="1">
            <a:spLocks noChangeArrowheads="1"/>
          </p:cNvSpPr>
          <p:nvPr/>
        </p:nvSpPr>
        <p:spPr bwMode="auto">
          <a:xfrm>
            <a:off x="1559496" y="1273736"/>
            <a:ext cx="3384550" cy="276999"/>
          </a:xfrm>
          <a:prstGeom prst="rect">
            <a:avLst/>
          </a:prstGeom>
          <a:noFill/>
          <a:ln w="9525">
            <a:noFill/>
            <a:miter lim="800000"/>
            <a:headEnd/>
            <a:tailEnd/>
          </a:ln>
        </p:spPr>
        <p:txBody>
          <a:bodyPr>
            <a:spAutoFit/>
          </a:bodyPr>
          <a:lstStyle/>
          <a:p>
            <a:pPr algn="ctr">
              <a:spcBef>
                <a:spcPct val="50000"/>
              </a:spcBef>
            </a:pPr>
            <a:r>
              <a:rPr lang="el-GR" sz="1200" b="1" u="sng">
                <a:latin typeface="Calibri" pitchFamily="34" charset="0"/>
              </a:rPr>
              <a:t>Δομή Χρονοθυρίδας 64 </a:t>
            </a:r>
            <a:r>
              <a:rPr lang="en-US" sz="1200" b="1" u="sng">
                <a:latin typeface="Calibri" pitchFamily="34" charset="0"/>
              </a:rPr>
              <a:t>Kb/s</a:t>
            </a:r>
            <a:endParaRPr lang="el-GR" sz="1200" b="1" u="sng">
              <a:latin typeface="Calibri" pitchFamily="34" charset="0"/>
            </a:endParaRPr>
          </a:p>
        </p:txBody>
      </p:sp>
      <p:pic>
        <p:nvPicPr>
          <p:cNvPr id="87045" name="Picture 5"/>
          <p:cNvPicPr>
            <a:picLocks noChangeAspect="1" noChangeArrowheads="1"/>
          </p:cNvPicPr>
          <p:nvPr/>
        </p:nvPicPr>
        <p:blipFill>
          <a:blip r:embed="rId3" cstate="print"/>
          <a:srcRect/>
          <a:stretch>
            <a:fillRect/>
          </a:stretch>
        </p:blipFill>
        <p:spPr bwMode="auto">
          <a:xfrm>
            <a:off x="2218718" y="2013381"/>
            <a:ext cx="1069159" cy="1426250"/>
          </a:xfrm>
          <a:prstGeom prst="rect">
            <a:avLst/>
          </a:prstGeom>
          <a:noFill/>
          <a:ln w="25400">
            <a:solidFill>
              <a:schemeClr val="accent2"/>
            </a:solidFill>
            <a:miter lim="800000"/>
            <a:headEnd/>
            <a:tailEnd/>
          </a:ln>
        </p:spPr>
      </p:pic>
      <p:sp>
        <p:nvSpPr>
          <p:cNvPr id="87046" name="Freeform 6"/>
          <p:cNvSpPr>
            <a:spLocks/>
          </p:cNvSpPr>
          <p:nvPr/>
        </p:nvSpPr>
        <p:spPr bwMode="auto">
          <a:xfrm rot="-3964921">
            <a:off x="3283370" y="2261259"/>
            <a:ext cx="757237" cy="1149452"/>
          </a:xfrm>
          <a:custGeom>
            <a:avLst/>
            <a:gdLst>
              <a:gd name="T0" fmla="*/ 0 w 476"/>
              <a:gd name="T1" fmla="*/ 98 h 521"/>
              <a:gd name="T2" fmla="*/ 272 w 476"/>
              <a:gd name="T3" fmla="*/ 7 h 521"/>
              <a:gd name="T4" fmla="*/ 45 w 476"/>
              <a:gd name="T5" fmla="*/ 143 h 521"/>
              <a:gd name="T6" fmla="*/ 226 w 476"/>
              <a:gd name="T7" fmla="*/ 143 h 521"/>
              <a:gd name="T8" fmla="*/ 136 w 476"/>
              <a:gd name="T9" fmla="*/ 234 h 521"/>
              <a:gd name="T10" fmla="*/ 317 w 476"/>
              <a:gd name="T11" fmla="*/ 189 h 521"/>
              <a:gd name="T12" fmla="*/ 136 w 476"/>
              <a:gd name="T13" fmla="*/ 370 h 521"/>
              <a:gd name="T14" fmla="*/ 408 w 476"/>
              <a:gd name="T15" fmla="*/ 325 h 521"/>
              <a:gd name="T16" fmla="*/ 226 w 476"/>
              <a:gd name="T17" fmla="*/ 506 h 521"/>
              <a:gd name="T18" fmla="*/ 453 w 476"/>
              <a:gd name="T19" fmla="*/ 415 h 521"/>
              <a:gd name="T20" fmla="*/ 363 w 476"/>
              <a:gd name="T21" fmla="*/ 506 h 5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6"/>
              <a:gd name="T34" fmla="*/ 0 h 521"/>
              <a:gd name="T35" fmla="*/ 476 w 476"/>
              <a:gd name="T36" fmla="*/ 521 h 5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6" h="521">
                <a:moveTo>
                  <a:pt x="0" y="98"/>
                </a:moveTo>
                <a:cubicBezTo>
                  <a:pt x="132" y="49"/>
                  <a:pt x="265" y="0"/>
                  <a:pt x="272" y="7"/>
                </a:cubicBezTo>
                <a:cubicBezTo>
                  <a:pt x="279" y="14"/>
                  <a:pt x="53" y="120"/>
                  <a:pt x="45" y="143"/>
                </a:cubicBezTo>
                <a:cubicBezTo>
                  <a:pt x="37" y="166"/>
                  <a:pt x="211" y="128"/>
                  <a:pt x="226" y="143"/>
                </a:cubicBezTo>
                <a:cubicBezTo>
                  <a:pt x="241" y="158"/>
                  <a:pt x="121" y="226"/>
                  <a:pt x="136" y="234"/>
                </a:cubicBezTo>
                <a:cubicBezTo>
                  <a:pt x="151" y="242"/>
                  <a:pt x="317" y="166"/>
                  <a:pt x="317" y="189"/>
                </a:cubicBezTo>
                <a:cubicBezTo>
                  <a:pt x="317" y="212"/>
                  <a:pt x="121" y="347"/>
                  <a:pt x="136" y="370"/>
                </a:cubicBezTo>
                <a:cubicBezTo>
                  <a:pt x="151" y="393"/>
                  <a:pt x="393" y="302"/>
                  <a:pt x="408" y="325"/>
                </a:cubicBezTo>
                <a:cubicBezTo>
                  <a:pt x="423" y="348"/>
                  <a:pt x="219" y="491"/>
                  <a:pt x="226" y="506"/>
                </a:cubicBezTo>
                <a:cubicBezTo>
                  <a:pt x="233" y="521"/>
                  <a:pt x="430" y="415"/>
                  <a:pt x="453" y="415"/>
                </a:cubicBezTo>
                <a:cubicBezTo>
                  <a:pt x="476" y="415"/>
                  <a:pt x="419" y="460"/>
                  <a:pt x="363" y="506"/>
                </a:cubicBezTo>
              </a:path>
            </a:pathLst>
          </a:custGeom>
          <a:noFill/>
          <a:ln w="22225">
            <a:solidFill>
              <a:schemeClr val="tx1"/>
            </a:solidFill>
            <a:round/>
            <a:headEnd/>
            <a:tailEnd/>
          </a:ln>
        </p:spPr>
        <p:txBody>
          <a:bodyPr/>
          <a:lstStyle/>
          <a:p>
            <a:endParaRPr lang="el-GR" b="1"/>
          </a:p>
        </p:txBody>
      </p:sp>
      <p:sp>
        <p:nvSpPr>
          <p:cNvPr id="87047" name="Text Box 7"/>
          <p:cNvSpPr txBox="1">
            <a:spLocks noChangeArrowheads="1"/>
          </p:cNvSpPr>
          <p:nvPr/>
        </p:nvSpPr>
        <p:spPr bwMode="auto">
          <a:xfrm>
            <a:off x="3070797" y="2429665"/>
            <a:ext cx="1223963" cy="246221"/>
          </a:xfrm>
          <a:prstGeom prst="rect">
            <a:avLst/>
          </a:prstGeom>
          <a:noFill/>
          <a:ln w="9525">
            <a:noFill/>
            <a:miter lim="800000"/>
            <a:headEnd/>
            <a:tailEnd/>
          </a:ln>
        </p:spPr>
        <p:txBody>
          <a:bodyPr>
            <a:spAutoFit/>
          </a:bodyPr>
          <a:lstStyle/>
          <a:p>
            <a:pPr algn="ctr">
              <a:spcBef>
                <a:spcPct val="50000"/>
              </a:spcBef>
            </a:pPr>
            <a:r>
              <a:rPr lang="en-US" sz="1000" b="1">
                <a:latin typeface="Calibri" pitchFamily="34" charset="0"/>
              </a:rPr>
              <a:t>Voice spectrum</a:t>
            </a:r>
            <a:endParaRPr lang="el-GR" sz="1000" b="1">
              <a:latin typeface="Calibri" pitchFamily="34" charset="0"/>
            </a:endParaRPr>
          </a:p>
        </p:txBody>
      </p:sp>
      <p:sp>
        <p:nvSpPr>
          <p:cNvPr id="87048" name="Text Box 8"/>
          <p:cNvSpPr txBox="1">
            <a:spLocks noChangeArrowheads="1"/>
          </p:cNvSpPr>
          <p:nvPr/>
        </p:nvSpPr>
        <p:spPr bwMode="auto">
          <a:xfrm>
            <a:off x="2783460" y="2982915"/>
            <a:ext cx="1800225" cy="938719"/>
          </a:xfrm>
          <a:prstGeom prst="rect">
            <a:avLst/>
          </a:prstGeom>
          <a:noFill/>
          <a:ln w="9525">
            <a:noFill/>
            <a:miter lim="800000"/>
            <a:headEnd/>
            <a:tailEnd/>
          </a:ln>
        </p:spPr>
        <p:txBody>
          <a:bodyPr>
            <a:spAutoFit/>
          </a:bodyPr>
          <a:lstStyle/>
          <a:p>
            <a:pPr algn="ctr">
              <a:spcBef>
                <a:spcPct val="50000"/>
              </a:spcBef>
            </a:pPr>
            <a:r>
              <a:rPr lang="en-US" sz="1000" b="1" dirty="0">
                <a:latin typeface="Calibri" pitchFamily="34" charset="0"/>
              </a:rPr>
              <a:t>0 – 20 KHz</a:t>
            </a:r>
          </a:p>
          <a:p>
            <a:pPr algn="ctr">
              <a:spcBef>
                <a:spcPct val="50000"/>
              </a:spcBef>
            </a:pPr>
            <a:r>
              <a:rPr lang="el-GR" sz="1000" b="1" dirty="0">
                <a:latin typeface="Calibri" pitchFamily="34" charset="0"/>
              </a:rPr>
              <a:t>Χρήσιμα </a:t>
            </a:r>
            <a:endParaRPr lang="en-GB" sz="1000" b="1" dirty="0">
              <a:latin typeface="Calibri" pitchFamily="34" charset="0"/>
            </a:endParaRPr>
          </a:p>
          <a:p>
            <a:pPr algn="ctr">
              <a:spcBef>
                <a:spcPct val="50000"/>
              </a:spcBef>
            </a:pPr>
            <a:r>
              <a:rPr lang="el-GR" sz="1000" b="1" dirty="0">
                <a:latin typeface="Calibri" pitchFamily="34" charset="0"/>
              </a:rPr>
              <a:t>τα 300-3400 </a:t>
            </a:r>
            <a:r>
              <a:rPr lang="en-US" sz="1000" b="1" dirty="0">
                <a:latin typeface="Calibri" pitchFamily="34" charset="0"/>
              </a:rPr>
              <a:t>k</a:t>
            </a:r>
            <a:r>
              <a:rPr lang="en-GB" sz="1000" b="1" dirty="0">
                <a:latin typeface="Calibri" pitchFamily="34" charset="0"/>
              </a:rPr>
              <a:t>Hz</a:t>
            </a:r>
          </a:p>
          <a:p>
            <a:pPr algn="ctr">
              <a:spcBef>
                <a:spcPct val="50000"/>
              </a:spcBef>
            </a:pPr>
            <a:r>
              <a:rPr lang="el-GR" sz="1000" b="1" dirty="0">
                <a:latin typeface="Calibri" pitchFamily="34" charset="0"/>
              </a:rPr>
              <a:t>Εύρος Φάσματος 3100 </a:t>
            </a:r>
            <a:r>
              <a:rPr lang="en-US" sz="1000" b="1" dirty="0">
                <a:latin typeface="Calibri" pitchFamily="34" charset="0"/>
              </a:rPr>
              <a:t>k</a:t>
            </a:r>
            <a:r>
              <a:rPr lang="en-GB" sz="1000" b="1" dirty="0">
                <a:latin typeface="Calibri" pitchFamily="34" charset="0"/>
              </a:rPr>
              <a:t>Hz</a:t>
            </a:r>
            <a:endParaRPr lang="el-GR" sz="1000" b="1" dirty="0">
              <a:latin typeface="Calibri" pitchFamily="34" charset="0"/>
            </a:endParaRPr>
          </a:p>
        </p:txBody>
      </p:sp>
      <p:pic>
        <p:nvPicPr>
          <p:cNvPr id="87049" name="Picture 9"/>
          <p:cNvPicPr>
            <a:picLocks noChangeAspect="1" noChangeArrowheads="1"/>
          </p:cNvPicPr>
          <p:nvPr/>
        </p:nvPicPr>
        <p:blipFill>
          <a:blip r:embed="rId4" cstate="print"/>
          <a:srcRect/>
          <a:stretch>
            <a:fillRect/>
          </a:stretch>
        </p:blipFill>
        <p:spPr bwMode="auto">
          <a:xfrm>
            <a:off x="4467550" y="1898043"/>
            <a:ext cx="4409753" cy="2083381"/>
          </a:xfrm>
          <a:prstGeom prst="rect">
            <a:avLst/>
          </a:prstGeom>
          <a:noFill/>
          <a:ln w="25400">
            <a:solidFill>
              <a:schemeClr val="accent2"/>
            </a:solidFill>
            <a:miter lim="800000"/>
            <a:headEnd/>
            <a:tailEnd/>
          </a:ln>
        </p:spPr>
      </p:pic>
      <p:sp>
        <p:nvSpPr>
          <p:cNvPr id="87050" name="Text Box 10"/>
          <p:cNvSpPr txBox="1">
            <a:spLocks noChangeArrowheads="1"/>
          </p:cNvSpPr>
          <p:nvPr/>
        </p:nvSpPr>
        <p:spPr bwMode="auto">
          <a:xfrm>
            <a:off x="6598222" y="681699"/>
            <a:ext cx="3241675" cy="477054"/>
          </a:xfrm>
          <a:prstGeom prst="rect">
            <a:avLst/>
          </a:prstGeom>
          <a:noFill/>
          <a:ln w="9525">
            <a:noFill/>
            <a:miter lim="800000"/>
            <a:headEnd/>
            <a:tailEnd/>
          </a:ln>
        </p:spPr>
        <p:txBody>
          <a:bodyPr>
            <a:spAutoFit/>
          </a:bodyPr>
          <a:lstStyle/>
          <a:p>
            <a:pPr algn="ctr">
              <a:spcBef>
                <a:spcPct val="50000"/>
              </a:spcBef>
            </a:pPr>
            <a:r>
              <a:rPr lang="el-GR" sz="1000" b="1" dirty="0">
                <a:latin typeface="Calibri" pitchFamily="34" charset="0"/>
              </a:rPr>
              <a:t>Συχνότητα Δειγματοληψίας </a:t>
            </a:r>
            <a:r>
              <a:rPr lang="en-US" sz="1000" b="1" dirty="0">
                <a:latin typeface="Calibri" pitchFamily="34" charset="0"/>
              </a:rPr>
              <a:t>≥ 6800 KHz</a:t>
            </a:r>
          </a:p>
          <a:p>
            <a:pPr algn="ctr">
              <a:spcBef>
                <a:spcPct val="50000"/>
              </a:spcBef>
            </a:pPr>
            <a:r>
              <a:rPr lang="el-GR" sz="1000" b="1" dirty="0">
                <a:latin typeface="Calibri" pitchFamily="34" charset="0"/>
              </a:rPr>
              <a:t>Επιλέγεται καλύτερα 8000 </a:t>
            </a:r>
            <a:r>
              <a:rPr lang="en-US" sz="1000" b="1" dirty="0">
                <a:latin typeface="Calibri" pitchFamily="34" charset="0"/>
              </a:rPr>
              <a:t>K</a:t>
            </a:r>
            <a:r>
              <a:rPr lang="en-GB" sz="1000" b="1" dirty="0">
                <a:latin typeface="Calibri" pitchFamily="34" charset="0"/>
              </a:rPr>
              <a:t>Hz.</a:t>
            </a:r>
            <a:endParaRPr lang="en-US" sz="1000" b="1" dirty="0">
              <a:latin typeface="Calibri" pitchFamily="34" charset="0"/>
            </a:endParaRPr>
          </a:p>
        </p:txBody>
      </p:sp>
      <p:sp>
        <p:nvSpPr>
          <p:cNvPr id="87051" name="Text Box 11"/>
          <p:cNvSpPr txBox="1">
            <a:spLocks noChangeArrowheads="1"/>
          </p:cNvSpPr>
          <p:nvPr/>
        </p:nvSpPr>
        <p:spPr bwMode="auto">
          <a:xfrm>
            <a:off x="2062735" y="675020"/>
            <a:ext cx="5616575" cy="307777"/>
          </a:xfrm>
          <a:prstGeom prst="rect">
            <a:avLst/>
          </a:prstGeom>
          <a:noFill/>
          <a:ln w="9525">
            <a:noFill/>
            <a:miter lim="800000"/>
            <a:headEnd/>
            <a:tailEnd/>
          </a:ln>
        </p:spPr>
        <p:txBody>
          <a:bodyPr>
            <a:spAutoFit/>
          </a:bodyPr>
          <a:lstStyle/>
          <a:p>
            <a:pPr>
              <a:spcBef>
                <a:spcPct val="50000"/>
              </a:spcBef>
            </a:pPr>
            <a:r>
              <a:rPr lang="el-GR" sz="1400" b="1">
                <a:latin typeface="Calibri" pitchFamily="34" charset="0"/>
              </a:rPr>
              <a:t>Μετατροπή της ανθρώπινης φωνής σε σήμα </a:t>
            </a:r>
            <a:r>
              <a:rPr lang="en-US" sz="1400" b="1">
                <a:latin typeface="Calibri" pitchFamily="34" charset="0"/>
              </a:rPr>
              <a:t>PAM</a:t>
            </a:r>
            <a:endParaRPr lang="el-GR" sz="1400" b="1">
              <a:latin typeface="Calibri" pitchFamily="34" charset="0"/>
            </a:endParaRPr>
          </a:p>
        </p:txBody>
      </p:sp>
      <p:sp>
        <p:nvSpPr>
          <p:cNvPr id="87052" name="AutoShape 12"/>
          <p:cNvSpPr>
            <a:spLocks noChangeArrowheads="1"/>
          </p:cNvSpPr>
          <p:nvPr/>
        </p:nvSpPr>
        <p:spPr bwMode="auto">
          <a:xfrm>
            <a:off x="5663185" y="2746940"/>
            <a:ext cx="288925" cy="671923"/>
          </a:xfrm>
          <a:prstGeom prst="leftRightArrow">
            <a:avLst>
              <a:gd name="adj1" fmla="val 50000"/>
              <a:gd name="adj2" fmla="val 20000"/>
            </a:avLst>
          </a:prstGeom>
          <a:solidFill>
            <a:schemeClr val="accent2"/>
          </a:solidFill>
          <a:ln w="9525">
            <a:solidFill>
              <a:schemeClr val="tx1"/>
            </a:solidFill>
            <a:miter lim="800000"/>
            <a:headEnd/>
            <a:tailEnd/>
          </a:ln>
        </p:spPr>
        <p:txBody>
          <a:bodyPr wrap="none" anchor="ctr"/>
          <a:lstStyle/>
          <a:p>
            <a:endParaRPr lang="el-GR" b="1">
              <a:latin typeface="Calibri" pitchFamily="34" charset="0"/>
            </a:endParaRPr>
          </a:p>
        </p:txBody>
      </p:sp>
      <p:sp>
        <p:nvSpPr>
          <p:cNvPr id="87053" name="AutoShape 13"/>
          <p:cNvSpPr>
            <a:spLocks noChangeArrowheads="1"/>
          </p:cNvSpPr>
          <p:nvPr/>
        </p:nvSpPr>
        <p:spPr bwMode="auto">
          <a:xfrm>
            <a:off x="5532886" y="2053979"/>
            <a:ext cx="1368425" cy="574726"/>
          </a:xfrm>
          <a:prstGeom prst="wedgeRectCallout">
            <a:avLst>
              <a:gd name="adj1" fmla="val 71810"/>
              <a:gd name="adj2" fmla="val 119852"/>
            </a:avLst>
          </a:prstGeom>
          <a:solidFill>
            <a:schemeClr val="accent2"/>
          </a:solidFill>
          <a:ln w="9525">
            <a:solidFill>
              <a:schemeClr val="tx1"/>
            </a:solidFill>
            <a:miter lim="800000"/>
            <a:headEnd/>
            <a:tailEnd/>
          </a:ln>
        </p:spPr>
        <p:txBody>
          <a:bodyPr/>
          <a:lstStyle/>
          <a:p>
            <a:pPr algn="ctr"/>
            <a:r>
              <a:rPr lang="el-GR" sz="1000" b="1" dirty="0" err="1">
                <a:latin typeface="Calibri" pitchFamily="34" charset="0"/>
              </a:rPr>
              <a:t>Κβαντίση</a:t>
            </a:r>
            <a:r>
              <a:rPr lang="el-GR" sz="1000" b="1" dirty="0">
                <a:latin typeface="Calibri" pitchFamily="34" charset="0"/>
              </a:rPr>
              <a:t> 256 βημάτων</a:t>
            </a:r>
          </a:p>
        </p:txBody>
      </p:sp>
      <p:sp>
        <p:nvSpPr>
          <p:cNvPr id="87054" name="Rectangle 14"/>
          <p:cNvSpPr>
            <a:spLocks noChangeArrowheads="1"/>
          </p:cNvSpPr>
          <p:nvPr/>
        </p:nvSpPr>
        <p:spPr bwMode="auto">
          <a:xfrm>
            <a:off x="6068568" y="1253124"/>
            <a:ext cx="1439863" cy="574726"/>
          </a:xfrm>
          <a:prstGeom prst="rect">
            <a:avLst/>
          </a:prstGeom>
          <a:solidFill>
            <a:schemeClr val="accent2"/>
          </a:solidFill>
          <a:ln w="9525">
            <a:solidFill>
              <a:schemeClr val="tx1"/>
            </a:solidFill>
            <a:miter lim="800000"/>
            <a:headEnd/>
            <a:tailEnd/>
          </a:ln>
        </p:spPr>
        <p:txBody>
          <a:bodyPr wrap="none" anchor="ctr"/>
          <a:lstStyle/>
          <a:p>
            <a:pPr algn="ctr"/>
            <a:r>
              <a:rPr lang="el-GR" sz="1200" b="1">
                <a:latin typeface="Calibri" pitchFamily="34" charset="0"/>
              </a:rPr>
              <a:t>Δείγματα 8000/</a:t>
            </a:r>
            <a:r>
              <a:rPr lang="en-US" sz="1200" b="1">
                <a:latin typeface="Calibri" pitchFamily="34" charset="0"/>
              </a:rPr>
              <a:t>sec</a:t>
            </a:r>
            <a:endParaRPr lang="el-GR" sz="1200" b="1">
              <a:latin typeface="Calibri" pitchFamily="34" charset="0"/>
            </a:endParaRPr>
          </a:p>
        </p:txBody>
      </p:sp>
      <p:sp>
        <p:nvSpPr>
          <p:cNvPr id="87055" name="Text Box 15"/>
          <p:cNvSpPr txBox="1">
            <a:spLocks noChangeArrowheads="1"/>
          </p:cNvSpPr>
          <p:nvPr/>
        </p:nvSpPr>
        <p:spPr bwMode="auto">
          <a:xfrm>
            <a:off x="8255572" y="1761734"/>
            <a:ext cx="360363" cy="369332"/>
          </a:xfrm>
          <a:prstGeom prst="rect">
            <a:avLst/>
          </a:prstGeom>
          <a:noFill/>
          <a:ln w="9525">
            <a:noFill/>
            <a:miter lim="800000"/>
            <a:headEnd/>
            <a:tailEnd/>
          </a:ln>
        </p:spPr>
        <p:txBody>
          <a:bodyPr>
            <a:spAutoFit/>
          </a:bodyPr>
          <a:lstStyle/>
          <a:p>
            <a:pPr algn="ctr">
              <a:spcBef>
                <a:spcPct val="50000"/>
              </a:spcBef>
            </a:pPr>
            <a:r>
              <a:rPr lang="en-US" b="1">
                <a:latin typeface="Calibri" pitchFamily="34" charset="0"/>
              </a:rPr>
              <a:t>=</a:t>
            </a:r>
            <a:endParaRPr lang="el-GR" b="1">
              <a:latin typeface="Calibri" pitchFamily="34" charset="0"/>
            </a:endParaRPr>
          </a:p>
        </p:txBody>
      </p:sp>
      <p:sp>
        <p:nvSpPr>
          <p:cNvPr id="87056" name="Rectangle 16"/>
          <p:cNvSpPr>
            <a:spLocks noChangeArrowheads="1"/>
          </p:cNvSpPr>
          <p:nvPr/>
        </p:nvSpPr>
        <p:spPr bwMode="auto">
          <a:xfrm>
            <a:off x="9090106" y="1140232"/>
            <a:ext cx="1439863" cy="1821375"/>
          </a:xfrm>
          <a:prstGeom prst="rect">
            <a:avLst/>
          </a:prstGeom>
          <a:solidFill>
            <a:schemeClr val="accent2"/>
          </a:solidFill>
          <a:ln w="9525">
            <a:solidFill>
              <a:schemeClr val="tx1"/>
            </a:solidFill>
            <a:miter lim="800000"/>
            <a:headEnd/>
            <a:tailEnd/>
          </a:ln>
        </p:spPr>
        <p:txBody>
          <a:bodyPr wrap="none" anchor="ctr"/>
          <a:lstStyle/>
          <a:p>
            <a:pPr algn="ctr"/>
            <a:r>
              <a:rPr lang="en-US" sz="1200" b="1">
                <a:latin typeface="Calibri" pitchFamily="34" charset="0"/>
              </a:rPr>
              <a:t>8000 </a:t>
            </a:r>
            <a:r>
              <a:rPr lang="el-GR" sz="1200" b="1">
                <a:latin typeface="Calibri" pitchFamily="34" charset="0"/>
              </a:rPr>
              <a:t>δείγματα/</a:t>
            </a:r>
            <a:r>
              <a:rPr lang="en-GB" sz="1200" b="1">
                <a:latin typeface="Calibri" pitchFamily="34" charset="0"/>
              </a:rPr>
              <a:t>sec</a:t>
            </a:r>
          </a:p>
          <a:p>
            <a:pPr algn="ctr"/>
            <a:r>
              <a:rPr lang="en-GB" sz="1200" b="1">
                <a:latin typeface="Calibri" pitchFamily="34" charset="0"/>
              </a:rPr>
              <a:t>X</a:t>
            </a:r>
          </a:p>
          <a:p>
            <a:pPr algn="ctr"/>
            <a:r>
              <a:rPr lang="en-GB" sz="1200" b="1">
                <a:latin typeface="Calibri" pitchFamily="34" charset="0"/>
              </a:rPr>
              <a:t>8 bits /</a:t>
            </a:r>
            <a:r>
              <a:rPr lang="el-GR" sz="1200" b="1">
                <a:latin typeface="Calibri" pitchFamily="34" charset="0"/>
              </a:rPr>
              <a:t>δείγμα</a:t>
            </a:r>
          </a:p>
          <a:p>
            <a:pPr algn="ctr"/>
            <a:endParaRPr lang="en-GB" sz="1200" b="1">
              <a:latin typeface="Calibri" pitchFamily="34" charset="0"/>
            </a:endParaRPr>
          </a:p>
          <a:p>
            <a:pPr algn="ctr"/>
            <a:endParaRPr lang="en-GB" sz="1200" b="1">
              <a:latin typeface="Calibri" pitchFamily="34" charset="0"/>
            </a:endParaRPr>
          </a:p>
          <a:p>
            <a:pPr algn="ctr"/>
            <a:endParaRPr lang="el-GR" sz="1200" b="1">
              <a:latin typeface="Calibri" pitchFamily="34" charset="0"/>
            </a:endParaRPr>
          </a:p>
          <a:p>
            <a:pPr algn="ctr"/>
            <a:r>
              <a:rPr lang="en-US" sz="1200" b="1">
                <a:latin typeface="Calibri" pitchFamily="34" charset="0"/>
              </a:rPr>
              <a:t>64 Kbps</a:t>
            </a:r>
            <a:endParaRPr lang="el-GR" sz="1200" b="1">
              <a:latin typeface="Calibri" pitchFamily="34" charset="0"/>
            </a:endParaRPr>
          </a:p>
        </p:txBody>
      </p:sp>
      <p:sp>
        <p:nvSpPr>
          <p:cNvPr id="87057" name="Line 17"/>
          <p:cNvSpPr>
            <a:spLocks noChangeShapeType="1"/>
          </p:cNvSpPr>
          <p:nvPr/>
        </p:nvSpPr>
        <p:spPr bwMode="auto">
          <a:xfrm>
            <a:off x="4439222" y="3046388"/>
            <a:ext cx="1152525" cy="0"/>
          </a:xfrm>
          <a:prstGeom prst="line">
            <a:avLst/>
          </a:prstGeom>
          <a:noFill/>
          <a:ln w="9525">
            <a:solidFill>
              <a:schemeClr val="tx1"/>
            </a:solidFill>
            <a:round/>
            <a:headEnd/>
            <a:tailEnd/>
          </a:ln>
        </p:spPr>
        <p:txBody>
          <a:bodyPr/>
          <a:lstStyle/>
          <a:p>
            <a:endParaRPr lang="el-GR" b="1"/>
          </a:p>
        </p:txBody>
      </p:sp>
      <p:sp>
        <p:nvSpPr>
          <p:cNvPr id="87058" name="Line 18"/>
          <p:cNvSpPr>
            <a:spLocks noChangeShapeType="1"/>
          </p:cNvSpPr>
          <p:nvPr/>
        </p:nvSpPr>
        <p:spPr bwMode="auto">
          <a:xfrm>
            <a:off x="6168010" y="3046388"/>
            <a:ext cx="1152525" cy="0"/>
          </a:xfrm>
          <a:prstGeom prst="line">
            <a:avLst/>
          </a:prstGeom>
          <a:noFill/>
          <a:ln w="9525">
            <a:solidFill>
              <a:schemeClr val="tx1"/>
            </a:solidFill>
            <a:prstDash val="dash"/>
            <a:round/>
            <a:headEnd/>
            <a:tailEnd/>
          </a:ln>
        </p:spPr>
        <p:txBody>
          <a:bodyPr/>
          <a:lstStyle/>
          <a:p>
            <a:endParaRPr lang="el-GR" b="1"/>
          </a:p>
        </p:txBody>
      </p:sp>
      <p:sp>
        <p:nvSpPr>
          <p:cNvPr id="87059" name="Rectangle 19"/>
          <p:cNvSpPr>
            <a:spLocks noChangeArrowheads="1"/>
          </p:cNvSpPr>
          <p:nvPr/>
        </p:nvSpPr>
        <p:spPr bwMode="auto">
          <a:xfrm>
            <a:off x="1559497" y="697843"/>
            <a:ext cx="9100566" cy="4409752"/>
          </a:xfrm>
          <a:prstGeom prst="rect">
            <a:avLst/>
          </a:prstGeom>
          <a:noFill/>
          <a:ln w="25400">
            <a:solidFill>
              <a:schemeClr val="accent2"/>
            </a:solidFill>
            <a:miter lim="800000"/>
            <a:headEnd/>
            <a:tailEnd/>
          </a:ln>
        </p:spPr>
        <p:txBody>
          <a:bodyPr wrap="none" anchor="ctr"/>
          <a:lstStyle/>
          <a:p>
            <a:endParaRPr lang="el-GR" b="1">
              <a:latin typeface="Calibri" pitchFamily="34" charset="0"/>
            </a:endParaRPr>
          </a:p>
        </p:txBody>
      </p:sp>
      <p:grpSp>
        <p:nvGrpSpPr>
          <p:cNvPr id="2" name="Group 20"/>
          <p:cNvGrpSpPr>
            <a:grpSpLocks/>
          </p:cNvGrpSpPr>
          <p:nvPr/>
        </p:nvGrpSpPr>
        <p:grpSpPr bwMode="auto">
          <a:xfrm>
            <a:off x="8435753" y="2693615"/>
            <a:ext cx="2430463" cy="1229745"/>
            <a:chOff x="3878" y="2713"/>
            <a:chExt cx="1531" cy="582"/>
          </a:xfrm>
        </p:grpSpPr>
        <p:sp>
          <p:nvSpPr>
            <p:cNvPr id="87061" name="AutoShape 21"/>
            <p:cNvSpPr>
              <a:spLocks noChangeArrowheads="1"/>
            </p:cNvSpPr>
            <p:nvPr/>
          </p:nvSpPr>
          <p:spPr bwMode="auto">
            <a:xfrm>
              <a:off x="4059" y="2886"/>
              <a:ext cx="590" cy="409"/>
            </a:xfrm>
            <a:prstGeom prst="leftRightArrow">
              <a:avLst>
                <a:gd name="adj1" fmla="val 50000"/>
                <a:gd name="adj2" fmla="val 28851"/>
              </a:avLst>
            </a:prstGeom>
            <a:solidFill>
              <a:schemeClr val="accent2"/>
            </a:solidFill>
            <a:ln w="9525">
              <a:solidFill>
                <a:schemeClr val="tx1"/>
              </a:solidFill>
              <a:miter lim="800000"/>
              <a:headEnd/>
              <a:tailEnd/>
            </a:ln>
          </p:spPr>
          <p:txBody>
            <a:bodyPr wrap="none" anchor="ctr"/>
            <a:lstStyle/>
            <a:p>
              <a:pPr algn="ctr"/>
              <a:r>
                <a:rPr lang="el-GR" sz="1200" b="1">
                  <a:latin typeface="Calibri" pitchFamily="34" charset="0"/>
                </a:rPr>
                <a:t>Δείγμα</a:t>
              </a:r>
            </a:p>
          </p:txBody>
        </p:sp>
        <p:sp>
          <p:nvSpPr>
            <p:cNvPr id="87062" name="Text Box 22"/>
            <p:cNvSpPr txBox="1">
              <a:spLocks noChangeArrowheads="1"/>
            </p:cNvSpPr>
            <p:nvPr/>
          </p:nvSpPr>
          <p:spPr bwMode="auto">
            <a:xfrm>
              <a:off x="4604" y="2976"/>
              <a:ext cx="227" cy="175"/>
            </a:xfrm>
            <a:prstGeom prst="rect">
              <a:avLst/>
            </a:prstGeom>
            <a:noFill/>
            <a:ln w="9525">
              <a:noFill/>
              <a:miter lim="800000"/>
              <a:headEnd/>
              <a:tailEnd/>
            </a:ln>
          </p:spPr>
          <p:txBody>
            <a:bodyPr>
              <a:spAutoFit/>
            </a:bodyPr>
            <a:lstStyle/>
            <a:p>
              <a:pPr algn="ctr">
                <a:spcBef>
                  <a:spcPct val="50000"/>
                </a:spcBef>
              </a:pPr>
              <a:r>
                <a:rPr lang="en-US" b="1">
                  <a:latin typeface="Calibri" pitchFamily="34" charset="0"/>
                </a:rPr>
                <a:t>=</a:t>
              </a:r>
              <a:endParaRPr lang="el-GR" b="1">
                <a:latin typeface="Calibri" pitchFamily="34" charset="0"/>
              </a:endParaRPr>
            </a:p>
          </p:txBody>
        </p:sp>
        <p:sp>
          <p:nvSpPr>
            <p:cNvPr id="87063" name="Text Box 23"/>
            <p:cNvSpPr txBox="1">
              <a:spLocks noChangeArrowheads="1"/>
            </p:cNvSpPr>
            <p:nvPr/>
          </p:nvSpPr>
          <p:spPr bwMode="auto">
            <a:xfrm>
              <a:off x="4593" y="2972"/>
              <a:ext cx="816" cy="175"/>
            </a:xfrm>
            <a:prstGeom prst="rect">
              <a:avLst/>
            </a:prstGeom>
            <a:noFill/>
            <a:ln w="9525">
              <a:noFill/>
              <a:miter lim="800000"/>
              <a:headEnd/>
              <a:tailEnd/>
            </a:ln>
          </p:spPr>
          <p:txBody>
            <a:bodyPr>
              <a:spAutoFit/>
            </a:bodyPr>
            <a:lstStyle/>
            <a:p>
              <a:pPr algn="ctr">
                <a:spcBef>
                  <a:spcPct val="50000"/>
                </a:spcBef>
              </a:pPr>
              <a:r>
                <a:rPr lang="el-GR" b="1" dirty="0">
                  <a:latin typeface="Calibri" pitchFamily="34" charset="0"/>
                </a:rPr>
                <a:t>2</a:t>
              </a:r>
              <a:r>
                <a:rPr lang="el-GR" b="1" baseline="30000" dirty="0">
                  <a:latin typeface="Calibri" pitchFamily="34" charset="0"/>
                </a:rPr>
                <a:t>8</a:t>
              </a:r>
              <a:endParaRPr lang="en-US" b="1" baseline="30000" dirty="0">
                <a:latin typeface="Calibri" pitchFamily="34" charset="0"/>
              </a:endParaRPr>
            </a:p>
          </p:txBody>
        </p:sp>
        <p:sp>
          <p:nvSpPr>
            <p:cNvPr id="87064" name="Text Box 24"/>
            <p:cNvSpPr txBox="1">
              <a:spLocks noChangeArrowheads="1"/>
            </p:cNvSpPr>
            <p:nvPr/>
          </p:nvSpPr>
          <p:spPr bwMode="auto">
            <a:xfrm>
              <a:off x="3878" y="2713"/>
              <a:ext cx="998" cy="131"/>
            </a:xfrm>
            <a:prstGeom prst="rect">
              <a:avLst/>
            </a:prstGeom>
            <a:noFill/>
            <a:ln w="9525">
              <a:noFill/>
              <a:miter lim="800000"/>
              <a:headEnd/>
              <a:tailEnd/>
            </a:ln>
          </p:spPr>
          <p:txBody>
            <a:bodyPr>
              <a:spAutoFit/>
            </a:bodyPr>
            <a:lstStyle/>
            <a:p>
              <a:pPr algn="ctr">
                <a:spcBef>
                  <a:spcPct val="50000"/>
                </a:spcBef>
              </a:pPr>
              <a:r>
                <a:rPr lang="el-GR" sz="1200" b="1">
                  <a:latin typeface="Calibri" pitchFamily="34" charset="0"/>
                </a:rPr>
                <a:t>κωδικοποίηση</a:t>
              </a:r>
            </a:p>
          </p:txBody>
        </p:sp>
      </p:grpSp>
      <p:sp>
        <p:nvSpPr>
          <p:cNvPr id="87065" name="Text Box 25"/>
          <p:cNvSpPr txBox="1">
            <a:spLocks noChangeArrowheads="1"/>
          </p:cNvSpPr>
          <p:nvPr/>
        </p:nvSpPr>
        <p:spPr bwMode="auto">
          <a:xfrm>
            <a:off x="7968235" y="3850884"/>
            <a:ext cx="1512887" cy="369332"/>
          </a:xfrm>
          <a:prstGeom prst="rect">
            <a:avLst/>
          </a:prstGeom>
          <a:noFill/>
          <a:ln w="9525">
            <a:noFill/>
            <a:miter lim="800000"/>
            <a:headEnd/>
            <a:tailEnd/>
          </a:ln>
        </p:spPr>
        <p:txBody>
          <a:bodyPr>
            <a:spAutoFit/>
          </a:bodyPr>
          <a:lstStyle/>
          <a:p>
            <a:pPr algn="ctr">
              <a:spcBef>
                <a:spcPct val="50000"/>
              </a:spcBef>
            </a:pPr>
            <a:r>
              <a:rPr lang="el-GR" sz="1400" b="1">
                <a:latin typeface="Calibri" pitchFamily="34" charset="0"/>
              </a:rPr>
              <a:t>* 8</a:t>
            </a:r>
            <a:r>
              <a:rPr lang="en-US" sz="1400" b="1">
                <a:latin typeface="Calibri" pitchFamily="34" charset="0"/>
              </a:rPr>
              <a:t> bits/</a:t>
            </a:r>
            <a:r>
              <a:rPr lang="el-GR" sz="1400" b="1">
                <a:latin typeface="Calibri" pitchFamily="34" charset="0"/>
              </a:rPr>
              <a:t>Δείγμα</a:t>
            </a:r>
            <a:r>
              <a:rPr lang="en-US" b="1">
                <a:latin typeface="Calibri" pitchFamily="34" charset="0"/>
              </a:rPr>
              <a:t> </a:t>
            </a:r>
            <a:endParaRPr lang="el-GR" b="1">
              <a:latin typeface="Calibri" pitchFamily="34" charset="0"/>
            </a:endParaRPr>
          </a:p>
        </p:txBody>
      </p:sp>
      <p:sp>
        <p:nvSpPr>
          <p:cNvPr id="87067" name="Rectangle 27"/>
          <p:cNvSpPr>
            <a:spLocks noChangeArrowheads="1"/>
          </p:cNvSpPr>
          <p:nvPr/>
        </p:nvSpPr>
        <p:spPr bwMode="auto">
          <a:xfrm>
            <a:off x="7704214" y="1259925"/>
            <a:ext cx="719138" cy="574726"/>
          </a:xfrm>
          <a:prstGeom prst="rect">
            <a:avLst/>
          </a:prstGeom>
          <a:solidFill>
            <a:schemeClr val="accent2"/>
          </a:solidFill>
          <a:ln w="9525">
            <a:solidFill>
              <a:schemeClr val="tx1"/>
            </a:solidFill>
            <a:miter lim="800000"/>
            <a:headEnd/>
            <a:tailEnd/>
          </a:ln>
        </p:spPr>
        <p:txBody>
          <a:bodyPr wrap="none" anchor="ctr"/>
          <a:lstStyle/>
          <a:p>
            <a:pPr algn="ctr"/>
            <a:r>
              <a:rPr lang="en-GB" sz="1200" b="1">
                <a:latin typeface="Calibri" pitchFamily="34" charset="0"/>
              </a:rPr>
              <a:t>Bit Rate</a:t>
            </a:r>
            <a:endParaRPr lang="el-GR" sz="1200" b="1">
              <a:latin typeface="Calibri" pitchFamily="34" charset="0"/>
            </a:endParaRPr>
          </a:p>
        </p:txBody>
      </p:sp>
      <p:sp>
        <p:nvSpPr>
          <p:cNvPr id="87068" name="Line 28"/>
          <p:cNvSpPr>
            <a:spLocks noChangeShapeType="1"/>
          </p:cNvSpPr>
          <p:nvPr/>
        </p:nvSpPr>
        <p:spPr bwMode="auto">
          <a:xfrm>
            <a:off x="9768626" y="1950022"/>
            <a:ext cx="0" cy="479643"/>
          </a:xfrm>
          <a:prstGeom prst="line">
            <a:avLst/>
          </a:prstGeom>
          <a:noFill/>
          <a:ln w="57150">
            <a:solidFill>
              <a:srgbClr val="000000"/>
            </a:solidFill>
            <a:round/>
            <a:headEnd/>
            <a:tailEnd type="triangle" w="med" len="med"/>
          </a:ln>
        </p:spPr>
        <p:txBody>
          <a:bodyPr>
            <a:spAutoFit/>
          </a:bodyPr>
          <a:lstStyle/>
          <a:p>
            <a:endParaRPr lang="el-GR" b="1"/>
          </a:p>
        </p:txBody>
      </p:sp>
      <p:sp>
        <p:nvSpPr>
          <p:cNvPr id="87069" name="Line 29"/>
          <p:cNvSpPr>
            <a:spLocks noChangeShapeType="1"/>
          </p:cNvSpPr>
          <p:nvPr/>
        </p:nvSpPr>
        <p:spPr bwMode="auto">
          <a:xfrm flipH="1">
            <a:off x="8184134" y="2471687"/>
            <a:ext cx="0" cy="574726"/>
          </a:xfrm>
          <a:prstGeom prst="line">
            <a:avLst/>
          </a:prstGeom>
          <a:noFill/>
          <a:ln w="9525">
            <a:solidFill>
              <a:schemeClr val="tx1"/>
            </a:solidFill>
            <a:round/>
            <a:headEnd/>
            <a:tailEnd type="triangle" w="med" len="med"/>
          </a:ln>
        </p:spPr>
        <p:txBody>
          <a:bodyPr>
            <a:spAutoFit/>
          </a:bodyPr>
          <a:lstStyle/>
          <a:p>
            <a:endParaRPr lang="el-GR" b="1"/>
          </a:p>
        </p:txBody>
      </p:sp>
      <p:sp>
        <p:nvSpPr>
          <p:cNvPr id="87071" name="Line 31"/>
          <p:cNvSpPr>
            <a:spLocks noChangeShapeType="1"/>
          </p:cNvSpPr>
          <p:nvPr/>
        </p:nvSpPr>
        <p:spPr bwMode="auto">
          <a:xfrm>
            <a:off x="8184134" y="2543150"/>
            <a:ext cx="360362" cy="0"/>
          </a:xfrm>
          <a:prstGeom prst="line">
            <a:avLst/>
          </a:prstGeom>
          <a:noFill/>
          <a:ln w="12700">
            <a:solidFill>
              <a:schemeClr val="tx1"/>
            </a:solidFill>
            <a:round/>
            <a:headEnd/>
            <a:tailEnd/>
          </a:ln>
        </p:spPr>
        <p:txBody>
          <a:bodyPr/>
          <a:lstStyle/>
          <a:p>
            <a:endParaRPr lang="el-GR" b="1"/>
          </a:p>
        </p:txBody>
      </p:sp>
      <p:sp>
        <p:nvSpPr>
          <p:cNvPr id="87076" name="45 - TextBox"/>
          <p:cNvSpPr txBox="1">
            <a:spLocks noChangeArrowheads="1"/>
          </p:cNvSpPr>
          <p:nvPr/>
        </p:nvSpPr>
        <p:spPr bwMode="auto">
          <a:xfrm>
            <a:off x="7302962" y="124045"/>
            <a:ext cx="2286000" cy="366712"/>
          </a:xfrm>
          <a:prstGeom prst="rect">
            <a:avLst/>
          </a:prstGeom>
          <a:noFill/>
          <a:ln w="9525">
            <a:noFill/>
            <a:miter lim="800000"/>
            <a:headEnd/>
            <a:tailEnd/>
          </a:ln>
        </p:spPr>
        <p:txBody>
          <a:bodyPr>
            <a:spAutoFit/>
          </a:bodyPr>
          <a:lstStyle/>
          <a:p>
            <a:r>
              <a:rPr lang="el-GR" b="1" dirty="0">
                <a:latin typeface="Calibri" pitchFamily="34" charset="0"/>
              </a:rPr>
              <a:t>Δομή 2</a:t>
            </a:r>
            <a:r>
              <a:rPr lang="en-US" b="1" dirty="0">
                <a:latin typeface="Calibri" pitchFamily="34" charset="0"/>
              </a:rPr>
              <a:t> </a:t>
            </a:r>
            <a:r>
              <a:rPr lang="en-US" b="1" dirty="0" err="1">
                <a:latin typeface="Calibri" pitchFamily="34" charset="0"/>
              </a:rPr>
              <a:t>Mbit</a:t>
            </a:r>
            <a:endParaRPr lang="el-GR" b="1" dirty="0">
              <a:latin typeface="Calibri" pitchFamily="34" charset="0"/>
            </a:endParaRPr>
          </a:p>
        </p:txBody>
      </p:sp>
      <p:grpSp>
        <p:nvGrpSpPr>
          <p:cNvPr id="33" name="Group 28"/>
          <p:cNvGrpSpPr>
            <a:grpSpLocks noChangeAspect="1"/>
          </p:cNvGrpSpPr>
          <p:nvPr/>
        </p:nvGrpSpPr>
        <p:grpSpPr bwMode="auto">
          <a:xfrm>
            <a:off x="3921442" y="4240188"/>
            <a:ext cx="3772409" cy="2664000"/>
            <a:chOff x="2799" y="2336"/>
            <a:chExt cx="2961" cy="2091"/>
          </a:xfrm>
        </p:grpSpPr>
        <p:sp>
          <p:nvSpPr>
            <p:cNvPr id="34" name="Text Box 13"/>
            <p:cNvSpPr txBox="1">
              <a:spLocks noChangeArrowheads="1"/>
            </p:cNvSpPr>
            <p:nvPr/>
          </p:nvSpPr>
          <p:spPr bwMode="auto">
            <a:xfrm>
              <a:off x="2971" y="2336"/>
              <a:ext cx="2677" cy="899"/>
            </a:xfrm>
            <a:prstGeom prst="rect">
              <a:avLst/>
            </a:prstGeom>
            <a:solidFill>
              <a:srgbClr val="D68C8A"/>
            </a:solidFill>
            <a:ln w="38100">
              <a:solidFill>
                <a:srgbClr val="000000"/>
              </a:solidFill>
              <a:miter lim="800000"/>
              <a:headEnd/>
              <a:tailEnd/>
            </a:ln>
          </p:spPr>
          <p:txBody>
            <a:bodyPr>
              <a:spAutoFit/>
            </a:bodyPr>
            <a:lstStyle/>
            <a:p>
              <a:pPr algn="just">
                <a:lnSpc>
                  <a:spcPct val="130000"/>
                </a:lnSpc>
                <a:spcBef>
                  <a:spcPct val="50000"/>
                </a:spcBef>
              </a:pPr>
              <a:r>
                <a:rPr lang="el-GR" sz="1200" b="1" i="1" dirty="0"/>
                <a:t>Πολυπλεξία </a:t>
              </a:r>
              <a:r>
                <a:rPr lang="en-US" sz="1200" b="1" i="1" dirty="0"/>
                <a:t> </a:t>
              </a:r>
              <a:r>
                <a:rPr lang="el-GR" sz="1200" b="1" i="1" dirty="0"/>
                <a:t>χρόνου Τ</a:t>
              </a:r>
              <a:r>
                <a:rPr lang="en-US" sz="1200" b="1" i="1" dirty="0"/>
                <a:t>DMA</a:t>
              </a:r>
              <a:r>
                <a:rPr lang="el-GR" sz="1200" b="1" i="1" dirty="0"/>
                <a:t>. Πολυπλεξία με διαίρεση χρόνου. Εφαρμόζεται στο πεδίο του χρόνου.</a:t>
              </a:r>
              <a:endParaRPr lang="en-US" sz="1200" b="1" i="1" dirty="0"/>
            </a:p>
            <a:p>
              <a:pPr algn="just">
                <a:lnSpc>
                  <a:spcPct val="130000"/>
                </a:lnSpc>
                <a:spcBef>
                  <a:spcPct val="50000"/>
                </a:spcBef>
              </a:pPr>
              <a:endParaRPr lang="el-GR" sz="1200" b="1" i="1" dirty="0"/>
            </a:p>
          </p:txBody>
        </p:sp>
        <p:pic>
          <p:nvPicPr>
            <p:cNvPr id="35" name="Picture 27"/>
            <p:cNvPicPr>
              <a:picLocks noChangeAspect="1" noChangeArrowheads="1"/>
            </p:cNvPicPr>
            <p:nvPr/>
          </p:nvPicPr>
          <p:blipFill>
            <a:blip r:embed="rId5" cstate="print"/>
            <a:srcRect/>
            <a:stretch>
              <a:fillRect/>
            </a:stretch>
          </p:blipFill>
          <p:spPr bwMode="auto">
            <a:xfrm>
              <a:off x="2799" y="3067"/>
              <a:ext cx="2961" cy="1360"/>
            </a:xfrm>
            <a:prstGeom prst="rect">
              <a:avLst/>
            </a:prstGeom>
            <a:noFill/>
            <a:ln w="38100">
              <a:solidFill>
                <a:srgbClr val="000000"/>
              </a:solidFill>
              <a:miter lim="800000"/>
              <a:headEnd/>
              <a:tailEnd/>
            </a:ln>
          </p:spPr>
        </p:pic>
      </p:grpSp>
    </p:spTree>
    <p:extLst>
      <p:ext uri="{BB962C8B-B14F-4D97-AF65-F5344CB8AC3E}">
        <p14:creationId xmlns:p14="http://schemas.microsoft.com/office/powerpoint/2010/main" val="1967239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2" name="Text Box 10"/>
          <p:cNvSpPr txBox="1">
            <a:spLocks noChangeArrowheads="1"/>
          </p:cNvSpPr>
          <p:nvPr/>
        </p:nvSpPr>
        <p:spPr bwMode="auto">
          <a:xfrm>
            <a:off x="1524000" y="836713"/>
            <a:ext cx="9144000" cy="646331"/>
          </a:xfrm>
          <a:prstGeom prst="rect">
            <a:avLst/>
          </a:prstGeom>
          <a:noFill/>
          <a:ln w="28575">
            <a:solidFill>
              <a:schemeClr val="tx1"/>
            </a:solidFill>
            <a:miter lim="800000"/>
            <a:headEnd/>
            <a:tailEnd/>
          </a:ln>
          <a:effectLst/>
        </p:spPr>
        <p:txBody>
          <a:bodyPr>
            <a:spAutoFit/>
          </a:bodyPr>
          <a:lstStyle/>
          <a:p>
            <a:pPr algn="just"/>
            <a:r>
              <a:rPr lang="en-US" dirty="0"/>
              <a:t>	</a:t>
            </a:r>
            <a:r>
              <a:rPr lang="el-GR" dirty="0"/>
              <a:t>Η διαδικασία παραγωγής του Ρ</a:t>
            </a:r>
            <a:r>
              <a:rPr lang="en-US" dirty="0"/>
              <a:t>CM</a:t>
            </a:r>
            <a:r>
              <a:rPr lang="el-GR" dirty="0"/>
              <a:t> σήματος (ανθρώπινης φωνής) έχει ως αποτέλεσμα την παραγωγή μιας σειράς </a:t>
            </a:r>
            <a:r>
              <a:rPr lang="en-US" dirty="0"/>
              <a:t>bit</a:t>
            </a:r>
            <a:r>
              <a:rPr lang="el-GR" dirty="0"/>
              <a:t> ένα από σήμα. Αυτή έχει τα εξής χαρακτηριστικά:</a:t>
            </a:r>
          </a:p>
        </p:txBody>
      </p:sp>
      <p:sp>
        <p:nvSpPr>
          <p:cNvPr id="64527" name="Text Box 15"/>
          <p:cNvSpPr txBox="1">
            <a:spLocks noChangeArrowheads="1"/>
          </p:cNvSpPr>
          <p:nvPr/>
        </p:nvSpPr>
        <p:spPr bwMode="auto">
          <a:xfrm>
            <a:off x="1524000" y="1844774"/>
            <a:ext cx="9144000" cy="1754326"/>
          </a:xfrm>
          <a:prstGeom prst="rect">
            <a:avLst/>
          </a:prstGeom>
          <a:noFill/>
          <a:ln w="28575">
            <a:solidFill>
              <a:schemeClr val="tx1"/>
            </a:solidFill>
            <a:miter lim="800000"/>
            <a:headEnd/>
            <a:tailEnd/>
          </a:ln>
          <a:effectLst/>
        </p:spPr>
        <p:txBody>
          <a:bodyPr wrap="square">
            <a:spAutoFit/>
          </a:bodyPr>
          <a:lstStyle/>
          <a:p>
            <a:pPr algn="just"/>
            <a:r>
              <a:rPr lang="el-GR" dirty="0"/>
              <a:t>Διάρκεια </a:t>
            </a:r>
            <a:r>
              <a:rPr lang="en-US" dirty="0"/>
              <a:t>bit (</a:t>
            </a:r>
            <a:r>
              <a:rPr lang="el-GR" dirty="0"/>
              <a:t>Διάρκεια λέξης/αριθμό </a:t>
            </a:r>
            <a:r>
              <a:rPr lang="en-US" dirty="0"/>
              <a:t>bits)      </a:t>
            </a:r>
            <a:r>
              <a:rPr lang="el-GR" dirty="0"/>
              <a:t>		</a:t>
            </a:r>
            <a:r>
              <a:rPr lang="en-US" dirty="0"/>
              <a:t>125</a:t>
            </a:r>
            <a:r>
              <a:rPr lang="el-GR" dirty="0"/>
              <a:t>μ</a:t>
            </a:r>
            <a:r>
              <a:rPr lang="en-US" dirty="0"/>
              <a:t>s/8=15,625 </a:t>
            </a:r>
            <a:r>
              <a:rPr lang="el-GR" dirty="0"/>
              <a:t>μ</a:t>
            </a:r>
            <a:r>
              <a:rPr lang="en-US" dirty="0"/>
              <a:t>s</a:t>
            </a:r>
            <a:endParaRPr lang="el-GR" dirty="0"/>
          </a:p>
          <a:p>
            <a:pPr algn="just"/>
            <a:r>
              <a:rPr lang="el-GR" dirty="0"/>
              <a:t>Μήκος λέξης</a:t>
            </a:r>
            <a:r>
              <a:rPr lang="en-US" dirty="0"/>
              <a:t> (</a:t>
            </a:r>
            <a:r>
              <a:rPr lang="el-GR" dirty="0"/>
              <a:t>αριθμός των </a:t>
            </a:r>
            <a:r>
              <a:rPr lang="en-US" dirty="0"/>
              <a:t>bits</a:t>
            </a:r>
            <a:r>
              <a:rPr lang="el-GR" dirty="0"/>
              <a:t>)</a:t>
            </a:r>
            <a:r>
              <a:rPr lang="en-US" dirty="0"/>
              <a:t> </a:t>
            </a:r>
            <a:r>
              <a:rPr lang="el-GR" dirty="0"/>
              <a:t>	</a:t>
            </a:r>
            <a:r>
              <a:rPr lang="en-US" dirty="0"/>
              <a:t>           </a:t>
            </a:r>
            <a:r>
              <a:rPr lang="el-GR" dirty="0"/>
              <a:t> 		 </a:t>
            </a:r>
            <a:r>
              <a:rPr lang="en-US" dirty="0"/>
              <a:t>log</a:t>
            </a:r>
            <a:r>
              <a:rPr lang="en-US" baseline="-25000" dirty="0"/>
              <a:t>2</a:t>
            </a:r>
            <a:r>
              <a:rPr lang="en-US" dirty="0"/>
              <a:t>256=8 bit</a:t>
            </a:r>
            <a:endParaRPr lang="el-GR" dirty="0"/>
          </a:p>
          <a:p>
            <a:pPr algn="just"/>
            <a:r>
              <a:rPr lang="el-GR" dirty="0"/>
              <a:t>Διάρκεια λέξης</a:t>
            </a:r>
            <a:r>
              <a:rPr lang="en-US" dirty="0"/>
              <a:t>                                                 </a:t>
            </a:r>
            <a:r>
              <a:rPr lang="el-GR" dirty="0"/>
              <a:t>		</a:t>
            </a:r>
            <a:r>
              <a:rPr lang="en-US" dirty="0"/>
              <a:t> </a:t>
            </a:r>
            <a:r>
              <a:rPr lang="en-US" dirty="0" err="1"/>
              <a:t>T</a:t>
            </a:r>
            <a:r>
              <a:rPr lang="en-US" baseline="-25000" dirty="0" err="1"/>
              <a:t>s</a:t>
            </a:r>
            <a:r>
              <a:rPr lang="en-US" dirty="0"/>
              <a:t>=1/f</a:t>
            </a:r>
            <a:r>
              <a:rPr lang="en-US" baseline="-25000" dirty="0"/>
              <a:t>s</a:t>
            </a:r>
            <a:r>
              <a:rPr lang="en-US" dirty="0"/>
              <a:t>=125 </a:t>
            </a:r>
            <a:r>
              <a:rPr lang="el-GR" dirty="0"/>
              <a:t>μ</a:t>
            </a:r>
            <a:r>
              <a:rPr lang="en-US" dirty="0"/>
              <a:t>s</a:t>
            </a:r>
            <a:endParaRPr lang="el-GR" dirty="0"/>
          </a:p>
          <a:p>
            <a:pPr algn="just"/>
            <a:r>
              <a:rPr lang="el-GR" dirty="0"/>
              <a:t>Συχνότητα επανάληψης </a:t>
            </a:r>
            <a:r>
              <a:rPr lang="el-GR" dirty="0" err="1"/>
              <a:t>κωδικής</a:t>
            </a:r>
            <a:r>
              <a:rPr lang="el-GR" dirty="0"/>
              <a:t> λέξης         		</a:t>
            </a:r>
            <a:r>
              <a:rPr lang="en-US" dirty="0"/>
              <a:t> </a:t>
            </a:r>
            <a:r>
              <a:rPr lang="el-GR" dirty="0"/>
              <a:t>8</a:t>
            </a:r>
            <a:r>
              <a:rPr lang="en-US" dirty="0"/>
              <a:t>000 </a:t>
            </a:r>
            <a:r>
              <a:rPr lang="el-GR" dirty="0"/>
              <a:t>Η</a:t>
            </a:r>
            <a:r>
              <a:rPr lang="en-US" dirty="0"/>
              <a:t>z</a:t>
            </a:r>
            <a:endParaRPr lang="el-GR" dirty="0"/>
          </a:p>
          <a:p>
            <a:pPr algn="just"/>
            <a:r>
              <a:rPr lang="el-GR" dirty="0"/>
              <a:t>Χρόνος μεταξύ κωδικών λέξεων                  </a:t>
            </a:r>
            <a:r>
              <a:rPr lang="en-US" dirty="0"/>
              <a:t> </a:t>
            </a:r>
            <a:r>
              <a:rPr lang="el-GR" dirty="0"/>
              <a:t>		</a:t>
            </a:r>
            <a:r>
              <a:rPr lang="en-US" dirty="0"/>
              <a:t> </a:t>
            </a:r>
            <a:r>
              <a:rPr lang="el-GR" dirty="0"/>
              <a:t>125 μ</a:t>
            </a:r>
            <a:r>
              <a:rPr lang="en-US" dirty="0"/>
              <a:t>s</a:t>
            </a:r>
            <a:endParaRPr lang="el-GR" dirty="0"/>
          </a:p>
          <a:p>
            <a:pPr algn="just"/>
            <a:r>
              <a:rPr lang="el-GR" dirty="0"/>
              <a:t>Ρυθμός</a:t>
            </a:r>
            <a:r>
              <a:rPr lang="en-US" dirty="0"/>
              <a:t> bit (</a:t>
            </a:r>
            <a:r>
              <a:rPr lang="el-GR" dirty="0"/>
              <a:t>Μήκος λέξης/Διάρκεια λέξης)    	                </a:t>
            </a:r>
            <a:r>
              <a:rPr lang="en-US" dirty="0"/>
              <a:t>   64 Kbit/sec</a:t>
            </a:r>
            <a:endParaRPr lang="el-GR" dirty="0"/>
          </a:p>
        </p:txBody>
      </p:sp>
      <p:pic>
        <p:nvPicPr>
          <p:cNvPr id="64528" name="Picture 16"/>
          <p:cNvPicPr>
            <a:picLocks noChangeAspect="1" noChangeArrowheads="1"/>
          </p:cNvPicPr>
          <p:nvPr/>
        </p:nvPicPr>
        <p:blipFill>
          <a:blip r:embed="rId3" cstate="print"/>
          <a:srcRect/>
          <a:stretch>
            <a:fillRect/>
          </a:stretch>
        </p:blipFill>
        <p:spPr bwMode="auto">
          <a:xfrm>
            <a:off x="1524001" y="3645000"/>
            <a:ext cx="4365625" cy="2517775"/>
          </a:xfrm>
          <a:prstGeom prst="rect">
            <a:avLst/>
          </a:prstGeom>
          <a:noFill/>
          <a:ln w="28575">
            <a:solidFill>
              <a:srgbClr val="000000"/>
            </a:solidFill>
            <a:miter lim="800000"/>
            <a:headEnd/>
            <a:tailEnd/>
          </a:ln>
        </p:spPr>
      </p:pic>
      <p:sp>
        <p:nvSpPr>
          <p:cNvPr id="64529" name="Text Box 17"/>
          <p:cNvSpPr txBox="1">
            <a:spLocks noChangeArrowheads="1"/>
          </p:cNvSpPr>
          <p:nvPr/>
        </p:nvSpPr>
        <p:spPr bwMode="auto">
          <a:xfrm>
            <a:off x="5938838" y="3594200"/>
            <a:ext cx="4716462" cy="2354263"/>
          </a:xfrm>
          <a:prstGeom prst="rect">
            <a:avLst/>
          </a:prstGeom>
          <a:noFill/>
          <a:ln w="28575">
            <a:solidFill>
              <a:schemeClr val="tx1"/>
            </a:solidFill>
            <a:miter lim="800000"/>
            <a:headEnd/>
            <a:tailEnd/>
          </a:ln>
          <a:effectLst/>
        </p:spPr>
        <p:txBody>
          <a:bodyPr>
            <a:spAutoFit/>
          </a:bodyPr>
          <a:lstStyle/>
          <a:p>
            <a:pPr algn="just">
              <a:lnSpc>
                <a:spcPct val="150000"/>
              </a:lnSpc>
            </a:pPr>
            <a:r>
              <a:rPr lang="en-US" sz="1400" dirty="0"/>
              <a:t>	</a:t>
            </a:r>
            <a:r>
              <a:rPr lang="el-GR" sz="1400" dirty="0"/>
              <a:t>Αυτά ισχύουν αν ένα σήμα καταλαμβάνει αποκλειστικά το κανάλι</a:t>
            </a:r>
            <a:r>
              <a:rPr lang="en-US" sz="1400" dirty="0"/>
              <a:t> </a:t>
            </a:r>
            <a:r>
              <a:rPr lang="el-GR" sz="1400" dirty="0"/>
              <a:t>(</a:t>
            </a:r>
            <a:r>
              <a:rPr lang="el-GR" sz="1400" dirty="0" err="1"/>
              <a:t>χρονοθυρίδα</a:t>
            </a:r>
            <a:r>
              <a:rPr lang="el-GR" sz="1400" dirty="0"/>
              <a:t>) μετάδοσης. </a:t>
            </a:r>
            <a:endParaRPr lang="en-US" sz="1400" dirty="0"/>
          </a:p>
          <a:p>
            <a:pPr algn="just">
              <a:lnSpc>
                <a:spcPct val="150000"/>
              </a:lnSpc>
            </a:pPr>
            <a:r>
              <a:rPr lang="en-US" sz="1400" dirty="0"/>
              <a:t>	</a:t>
            </a:r>
            <a:r>
              <a:rPr lang="el-GR" sz="1400" dirty="0"/>
              <a:t> </a:t>
            </a:r>
            <a:r>
              <a:rPr lang="el-GR" sz="1400" dirty="0">
                <a:solidFill>
                  <a:srgbClr val="0000CC"/>
                </a:solidFill>
              </a:rPr>
              <a:t>Σκοπός είναι η κοινή χρήση του καναλιού από  περισσότερα σήματα (πολυπλεξία).</a:t>
            </a:r>
            <a:endParaRPr lang="en-US" sz="1400" dirty="0">
              <a:solidFill>
                <a:srgbClr val="0000CC"/>
              </a:solidFill>
            </a:endParaRPr>
          </a:p>
          <a:p>
            <a:pPr algn="just">
              <a:lnSpc>
                <a:spcPct val="150000"/>
              </a:lnSpc>
            </a:pPr>
            <a:r>
              <a:rPr lang="en-US" sz="1400" dirty="0"/>
              <a:t>	</a:t>
            </a:r>
            <a:r>
              <a:rPr lang="el-GR" sz="1400" dirty="0"/>
              <a:t>Η μέθοδος που μπορεί να χρησιμοποιηθεί για να γίνει αυτό είναι η μείωση της διάρκειας του </a:t>
            </a:r>
            <a:r>
              <a:rPr lang="en-US" sz="1400" dirty="0"/>
              <a:t>bit</a:t>
            </a:r>
            <a:r>
              <a:rPr lang="el-GR" sz="1400" dirty="0"/>
              <a:t> και άρα και για της διάρκεια της λέξης.</a:t>
            </a:r>
          </a:p>
        </p:txBody>
      </p:sp>
    </p:spTree>
    <p:extLst>
      <p:ext uri="{BB962C8B-B14F-4D97-AF65-F5344CB8AC3E}">
        <p14:creationId xmlns:p14="http://schemas.microsoft.com/office/powerpoint/2010/main" val="1478403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2280469" y="3290094"/>
            <a:ext cx="8064500" cy="2520950"/>
          </a:xfrm>
          <a:prstGeom prst="rect">
            <a:avLst/>
          </a:prstGeom>
          <a:solidFill>
            <a:srgbClr val="C0C0C0"/>
          </a:solidFill>
          <a:ln w="9525">
            <a:noFill/>
            <a:miter lim="800000"/>
            <a:headEnd/>
            <a:tailEnd/>
          </a:ln>
        </p:spPr>
        <p:txBody>
          <a:bodyPr wrap="none" anchor="ctr"/>
          <a:lstStyle/>
          <a:p>
            <a:endParaRPr lang="el-GR">
              <a:latin typeface="Calibri" pitchFamily="34" charset="0"/>
            </a:endParaRPr>
          </a:p>
        </p:txBody>
      </p:sp>
      <p:sp>
        <p:nvSpPr>
          <p:cNvPr id="94211" name="Rectangle 3"/>
          <p:cNvSpPr>
            <a:spLocks noChangeArrowheads="1"/>
          </p:cNvSpPr>
          <p:nvPr/>
        </p:nvSpPr>
        <p:spPr bwMode="auto">
          <a:xfrm>
            <a:off x="9047982" y="4585495"/>
            <a:ext cx="73025" cy="1152525"/>
          </a:xfrm>
          <a:prstGeom prst="rect">
            <a:avLst/>
          </a:prstGeom>
          <a:solidFill>
            <a:srgbClr val="FFFF00"/>
          </a:solidFill>
          <a:ln w="9525">
            <a:noFill/>
            <a:miter lim="800000"/>
            <a:headEnd/>
            <a:tailEnd/>
          </a:ln>
        </p:spPr>
        <p:txBody>
          <a:bodyPr wrap="none" anchor="ctr"/>
          <a:lstStyle/>
          <a:p>
            <a:endParaRPr lang="el-GR">
              <a:latin typeface="Calibri" pitchFamily="34" charset="0"/>
            </a:endParaRPr>
          </a:p>
        </p:txBody>
      </p:sp>
      <p:sp>
        <p:nvSpPr>
          <p:cNvPr id="94214" name="Text Box 6"/>
          <p:cNvSpPr txBox="1">
            <a:spLocks noChangeArrowheads="1"/>
          </p:cNvSpPr>
          <p:nvPr/>
        </p:nvSpPr>
        <p:spPr bwMode="auto">
          <a:xfrm>
            <a:off x="2136007" y="685085"/>
            <a:ext cx="2663825" cy="366712"/>
          </a:xfrm>
          <a:prstGeom prst="rect">
            <a:avLst/>
          </a:prstGeom>
          <a:noFill/>
          <a:ln w="9525">
            <a:noFill/>
            <a:miter lim="800000"/>
            <a:headEnd/>
            <a:tailEnd/>
          </a:ln>
        </p:spPr>
        <p:txBody>
          <a:bodyPr>
            <a:spAutoFit/>
          </a:bodyPr>
          <a:lstStyle/>
          <a:p>
            <a:pPr algn="ctr">
              <a:spcBef>
                <a:spcPct val="50000"/>
              </a:spcBef>
            </a:pPr>
            <a:r>
              <a:rPr lang="el-GR" dirty="0">
                <a:latin typeface="Calibri" pitchFamily="34" charset="0"/>
              </a:rPr>
              <a:t>Χρονική Πολυπλεξία</a:t>
            </a:r>
          </a:p>
        </p:txBody>
      </p:sp>
      <p:sp>
        <p:nvSpPr>
          <p:cNvPr id="22535" name="Text Box 7"/>
          <p:cNvSpPr txBox="1">
            <a:spLocks noChangeArrowheads="1"/>
          </p:cNvSpPr>
          <p:nvPr/>
        </p:nvSpPr>
        <p:spPr bwMode="auto">
          <a:xfrm>
            <a:off x="2300103" y="1414024"/>
            <a:ext cx="8064500" cy="1107996"/>
          </a:xfrm>
          <a:prstGeom prst="rect">
            <a:avLst/>
          </a:prstGeom>
          <a:noFill/>
          <a:ln w="9525">
            <a:noFill/>
            <a:miter lim="800000"/>
            <a:headEnd/>
            <a:tailEnd/>
          </a:ln>
          <a:effectLst/>
        </p:spPr>
        <p:txBody>
          <a:bodyPr wrap="square">
            <a:spAutoFit/>
          </a:bodyPr>
          <a:lstStyle/>
          <a:p>
            <a:pPr>
              <a:spcBef>
                <a:spcPct val="50000"/>
              </a:spcBef>
              <a:defRPr/>
            </a:pPr>
            <a:r>
              <a:rPr lang="el-GR" sz="1200" b="1" dirty="0"/>
              <a:t>Για την εκμετάλλευση στο μέγιστο του φυσικού μέσου κάνουμε χρήση της πολυπλεξίας με διαίρεση χρόνου </a:t>
            </a:r>
            <a:r>
              <a:rPr lang="en-US" sz="1200" b="1" u="sng" dirty="0"/>
              <a:t>TDMA</a:t>
            </a:r>
            <a:r>
              <a:rPr lang="en-US" sz="1200" b="1" dirty="0"/>
              <a:t>.</a:t>
            </a:r>
          </a:p>
          <a:p>
            <a:pPr>
              <a:spcBef>
                <a:spcPct val="50000"/>
              </a:spcBef>
              <a:defRPr/>
            </a:pPr>
            <a:r>
              <a:rPr lang="el-GR" sz="1200" b="1" u="sng" dirty="0">
                <a:effectLst>
                  <a:outerShdw blurRad="38100" dist="38100" dir="2700000" algn="tl">
                    <a:srgbClr val="C0C0C0"/>
                  </a:outerShdw>
                </a:effectLst>
              </a:rPr>
              <a:t>Αυτό γίνεται μειώνοντας την χρονική διάρκεια των </a:t>
            </a:r>
            <a:r>
              <a:rPr lang="en-US" sz="1200" b="1" u="sng" dirty="0">
                <a:effectLst>
                  <a:outerShdw blurRad="38100" dist="38100" dir="2700000" algn="tl">
                    <a:srgbClr val="C0C0C0"/>
                  </a:outerShdw>
                </a:effectLst>
              </a:rPr>
              <a:t>bit.</a:t>
            </a:r>
          </a:p>
          <a:p>
            <a:pPr>
              <a:spcBef>
                <a:spcPct val="50000"/>
              </a:spcBef>
              <a:defRPr/>
            </a:pPr>
            <a:r>
              <a:rPr lang="el-GR" sz="1200" b="1" dirty="0"/>
              <a:t>Έτσι καταφέρνουμε την εισαγωγή περισσότερων του ενός συνδρομητή.</a:t>
            </a:r>
          </a:p>
          <a:p>
            <a:pPr>
              <a:spcBef>
                <a:spcPct val="50000"/>
              </a:spcBef>
              <a:defRPr/>
            </a:pPr>
            <a:r>
              <a:rPr lang="el-GR" sz="1200" b="1" u="sng" dirty="0"/>
              <a:t>Παράδειγμα η εισαγωγή τεσσάρων συνδρομητών στον φορέα</a:t>
            </a:r>
          </a:p>
        </p:txBody>
      </p:sp>
      <p:sp>
        <p:nvSpPr>
          <p:cNvPr id="94216" name="Text Box 8"/>
          <p:cNvSpPr txBox="1">
            <a:spLocks noChangeArrowheads="1"/>
          </p:cNvSpPr>
          <p:nvPr/>
        </p:nvSpPr>
        <p:spPr bwMode="auto">
          <a:xfrm>
            <a:off x="2136007" y="1850232"/>
            <a:ext cx="360363" cy="396875"/>
          </a:xfrm>
          <a:prstGeom prst="rect">
            <a:avLst/>
          </a:prstGeom>
          <a:noFill/>
          <a:ln w="9525">
            <a:noFill/>
            <a:miter lim="800000"/>
            <a:headEnd/>
            <a:tailEnd/>
          </a:ln>
        </p:spPr>
        <p:txBody>
          <a:bodyPr>
            <a:spAutoFit/>
          </a:bodyPr>
          <a:lstStyle/>
          <a:p>
            <a:pPr algn="ctr">
              <a:spcBef>
                <a:spcPct val="50000"/>
              </a:spcBef>
            </a:pPr>
            <a:r>
              <a:rPr lang="el-GR" sz="2000">
                <a:solidFill>
                  <a:srgbClr val="000000"/>
                </a:solidFill>
                <a:latin typeface="Calibri" pitchFamily="34" charset="0"/>
              </a:rPr>
              <a:t>!</a:t>
            </a:r>
          </a:p>
        </p:txBody>
      </p:sp>
      <p:graphicFrame>
        <p:nvGraphicFramePr>
          <p:cNvPr id="22537" name="Group 9"/>
          <p:cNvGraphicFramePr>
            <a:graphicFrameLocks noGrp="1"/>
          </p:cNvGraphicFramePr>
          <p:nvPr/>
        </p:nvGraphicFramePr>
        <p:xfrm>
          <a:off x="2351907" y="3418681"/>
          <a:ext cx="2303463" cy="2298192"/>
        </p:xfrm>
        <a:graphic>
          <a:graphicData uri="http://schemas.openxmlformats.org/drawingml/2006/table">
            <a:tbl>
              <a:tblPr/>
              <a:tblGrid>
                <a:gridCol w="1152525">
                  <a:extLst>
                    <a:ext uri="{9D8B030D-6E8A-4147-A177-3AD203B41FA5}">
                      <a16:colId xmlns:a16="http://schemas.microsoft.com/office/drawing/2014/main" val="20000"/>
                    </a:ext>
                  </a:extLst>
                </a:gridCol>
                <a:gridCol w="1150938">
                  <a:extLst>
                    <a:ext uri="{9D8B030D-6E8A-4147-A177-3AD203B41FA5}">
                      <a16:colId xmlns:a16="http://schemas.microsoft.com/office/drawing/2014/main" val="20001"/>
                    </a:ext>
                  </a:extLst>
                </a:gridCol>
              </a:tblGrid>
              <a:tr h="19843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l-GR" sz="800" b="1" i="0" u="none" strike="noStrike" cap="none" normalizeH="0" baseline="0">
                          <a:ln>
                            <a:noFill/>
                          </a:ln>
                          <a:solidFill>
                            <a:srgbClr val="376D37"/>
                          </a:solidFill>
                          <a:effectLst/>
                          <a:latin typeface="Arial" charset="0"/>
                          <a:cs typeface="Arial" charset="0"/>
                        </a:rPr>
                        <a:t>Κωδική λέξη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l-GR" sz="800" b="1" i="0" u="none" strike="noStrike" cap="none" normalizeH="0" baseline="0">
                          <a:ln>
                            <a:noFill/>
                          </a:ln>
                          <a:solidFill>
                            <a:schemeClr val="tx1"/>
                          </a:solidFill>
                          <a:effectLst/>
                          <a:latin typeface="Arial" charset="0"/>
                          <a:cs typeface="Arial" charset="0"/>
                        </a:rPr>
                        <a:t>8 </a:t>
                      </a:r>
                      <a:r>
                        <a:rPr kumimoji="0" lang="en-US" sz="800" b="1" i="0" u="none" strike="noStrike" cap="none" normalizeH="0" baseline="0">
                          <a:ln>
                            <a:noFill/>
                          </a:ln>
                          <a:solidFill>
                            <a:schemeClr val="tx1"/>
                          </a:solidFill>
                          <a:effectLst/>
                          <a:latin typeface="Arial" charset="0"/>
                          <a:cs typeface="Arial" charset="0"/>
                        </a:rPr>
                        <a:t>Bits</a:t>
                      </a:r>
                      <a:endParaRPr kumimoji="0" lang="el-GR" sz="8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68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l-GR" sz="800" b="1" i="0" u="none" strike="noStrike" cap="none" normalizeH="0" baseline="0">
                          <a:ln>
                            <a:noFill/>
                          </a:ln>
                          <a:solidFill>
                            <a:srgbClr val="376D37"/>
                          </a:solidFill>
                          <a:effectLst/>
                          <a:latin typeface="Arial" charset="0"/>
                          <a:cs typeface="Arial" charset="0"/>
                        </a:rPr>
                        <a:t>Διάρκεια κωδικής λέξης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l-GR" sz="800" b="1" i="0" u="none" strike="noStrike" cap="none" normalizeH="0" baseline="0">
                          <a:ln>
                            <a:noFill/>
                          </a:ln>
                          <a:solidFill>
                            <a:schemeClr val="tx1"/>
                          </a:solidFill>
                          <a:effectLst/>
                          <a:latin typeface="Arial" charset="0"/>
                          <a:cs typeface="Arial" charset="0"/>
                        </a:rPr>
                        <a:t>125 μ</a:t>
                      </a:r>
                      <a:r>
                        <a:rPr kumimoji="0" lang="en-US" sz="800" b="1" i="0" u="none" strike="noStrike" cap="none" normalizeH="0" baseline="0">
                          <a:ln>
                            <a:noFill/>
                          </a:ln>
                          <a:solidFill>
                            <a:schemeClr val="tx1"/>
                          </a:solidFill>
                          <a:effectLst/>
                          <a:latin typeface="Arial" charset="0"/>
                          <a:cs typeface="Arial" charset="0"/>
                        </a:rPr>
                        <a:t>sec</a:t>
                      </a:r>
                      <a:r>
                        <a:rPr kumimoji="0" lang="el-GR" sz="800" b="1" i="0" u="none" strike="noStrike" cap="none" normalizeH="0" baseline="0">
                          <a:ln>
                            <a:noFill/>
                          </a:ln>
                          <a:solidFill>
                            <a:schemeClr val="tx1"/>
                          </a:solidFill>
                          <a:effectLst/>
                          <a:latin typeface="Arial" charset="0"/>
                          <a:cs typeface="Arial" charset="0"/>
                        </a:rPr>
                        <a:t> / 4 = 31,25 μ</a:t>
                      </a:r>
                      <a:r>
                        <a:rPr kumimoji="0" lang="en-US" sz="800" b="1" i="0" u="none" strike="noStrike" cap="none" normalizeH="0" baseline="0">
                          <a:ln>
                            <a:noFill/>
                          </a:ln>
                          <a:solidFill>
                            <a:schemeClr val="tx1"/>
                          </a:solidFill>
                          <a:effectLst/>
                          <a:latin typeface="Arial" charset="0"/>
                          <a:cs typeface="Arial" charset="0"/>
                        </a:rPr>
                        <a:t>sec</a:t>
                      </a:r>
                      <a:endParaRPr kumimoji="0" lang="el-GR" sz="8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748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l-GR" sz="800" b="1" i="0" u="none" strike="noStrike" cap="none" normalizeH="0" baseline="0">
                          <a:ln>
                            <a:noFill/>
                          </a:ln>
                          <a:solidFill>
                            <a:srgbClr val="376D37"/>
                          </a:solidFill>
                          <a:effectLst/>
                          <a:latin typeface="Arial" charset="0"/>
                          <a:cs typeface="Arial" charset="0"/>
                        </a:rPr>
                        <a:t>Χρονική διάρκεια </a:t>
                      </a:r>
                      <a:r>
                        <a:rPr kumimoji="0" lang="en-US" sz="800" b="1" i="0" u="none" strike="noStrike" cap="none" normalizeH="0" baseline="0">
                          <a:ln>
                            <a:noFill/>
                          </a:ln>
                          <a:solidFill>
                            <a:srgbClr val="376D37"/>
                          </a:solidFill>
                          <a:effectLst/>
                          <a:latin typeface="Arial" charset="0"/>
                          <a:cs typeface="Arial" charset="0"/>
                        </a:rPr>
                        <a:t>bit</a:t>
                      </a:r>
                      <a:endParaRPr kumimoji="0" lang="el-GR" sz="800" b="1" i="0" u="none" strike="noStrike" cap="none" normalizeH="0" baseline="0">
                        <a:ln>
                          <a:noFill/>
                        </a:ln>
                        <a:solidFill>
                          <a:srgbClr val="376D37"/>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800" b="1" i="0" u="none" strike="noStrike" cap="none" normalizeH="0" baseline="0">
                          <a:ln>
                            <a:noFill/>
                          </a:ln>
                          <a:solidFill>
                            <a:schemeClr val="tx1"/>
                          </a:solidFill>
                          <a:effectLst/>
                          <a:latin typeface="Arial" charset="0"/>
                          <a:cs typeface="Arial" charset="0"/>
                        </a:rPr>
                        <a:t>15.625 / 4 = 3.9 </a:t>
                      </a:r>
                      <a:r>
                        <a:rPr kumimoji="0" lang="el-GR" sz="800" b="1" i="0" u="none" strike="noStrike" cap="none" normalizeH="0" baseline="0">
                          <a:ln>
                            <a:noFill/>
                          </a:ln>
                          <a:solidFill>
                            <a:schemeClr val="tx1"/>
                          </a:solidFill>
                          <a:effectLst/>
                          <a:latin typeface="Arial" charset="0"/>
                          <a:cs typeface="Arial" charset="0"/>
                        </a:rPr>
                        <a:t>μ</a:t>
                      </a:r>
                      <a:r>
                        <a:rPr kumimoji="0" lang="en-US" sz="800" b="1" i="0" u="none" strike="noStrike" cap="none" normalizeH="0" baseline="0">
                          <a:ln>
                            <a:noFill/>
                          </a:ln>
                          <a:solidFill>
                            <a:schemeClr val="tx1"/>
                          </a:solidFill>
                          <a:effectLst/>
                          <a:latin typeface="Arial" charset="0"/>
                          <a:cs typeface="Arial" charset="0"/>
                        </a:rPr>
                        <a:t>sec </a:t>
                      </a:r>
                      <a:endParaRPr kumimoji="0" lang="el-GR" sz="8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95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l-GR" sz="800" b="1" i="0" u="none" strike="noStrike" cap="none" normalizeH="0" baseline="0">
                          <a:ln>
                            <a:noFill/>
                          </a:ln>
                          <a:solidFill>
                            <a:srgbClr val="376D37"/>
                          </a:solidFill>
                          <a:effectLst/>
                          <a:latin typeface="Arial" charset="0"/>
                          <a:cs typeface="Arial" charset="0"/>
                        </a:rPr>
                        <a:t>Συχνότητα δειγματοληψίας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l-GR" sz="800" b="1" i="0" u="none" strike="noStrike" cap="none" normalizeH="0" baseline="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l-GR" sz="800" b="1" i="0" u="none" strike="noStrike" cap="none" normalizeH="0" baseline="0">
                          <a:ln>
                            <a:noFill/>
                          </a:ln>
                          <a:solidFill>
                            <a:schemeClr val="tx1"/>
                          </a:solidFill>
                          <a:effectLst/>
                          <a:latin typeface="Arial" charset="0"/>
                          <a:cs typeface="Arial" charset="0"/>
                        </a:rPr>
                        <a:t>8 </a:t>
                      </a:r>
                      <a:r>
                        <a:rPr kumimoji="0" lang="en-US" sz="800" b="1" i="0" u="none" strike="noStrike" cap="none" normalizeH="0" baseline="0">
                          <a:ln>
                            <a:noFill/>
                          </a:ln>
                          <a:solidFill>
                            <a:schemeClr val="tx1"/>
                          </a:solidFill>
                          <a:effectLst/>
                          <a:latin typeface="Arial" charset="0"/>
                          <a:cs typeface="Arial" charset="0"/>
                        </a:rPr>
                        <a:t>Khz</a:t>
                      </a:r>
                      <a:endParaRPr kumimoji="0" lang="el-GR" sz="8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86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l-GR" sz="800" b="1" i="0" u="none" strike="noStrike" cap="none" normalizeH="0" baseline="0">
                          <a:ln>
                            <a:noFill/>
                          </a:ln>
                          <a:solidFill>
                            <a:srgbClr val="376D37"/>
                          </a:solidFill>
                          <a:effectLst/>
                          <a:latin typeface="Arial" charset="0"/>
                          <a:cs typeface="Arial" charset="0"/>
                        </a:rPr>
                        <a:t>Περίοδος δειγματοληψίας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l-GR" sz="800" b="1" i="0" u="none" strike="noStrike" cap="none" normalizeH="0" baseline="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800" b="1" i="0" u="none" strike="noStrike" cap="none" normalizeH="0" baseline="0">
                          <a:ln>
                            <a:noFill/>
                          </a:ln>
                          <a:solidFill>
                            <a:schemeClr val="tx1"/>
                          </a:solidFill>
                          <a:effectLst/>
                          <a:latin typeface="Arial" charset="0"/>
                          <a:cs typeface="Arial" charset="0"/>
                        </a:rPr>
                        <a:t>125 </a:t>
                      </a:r>
                      <a:r>
                        <a:rPr kumimoji="0" lang="el-GR" sz="800" b="1" i="0" u="none" strike="noStrike" cap="none" normalizeH="0" baseline="0">
                          <a:ln>
                            <a:noFill/>
                          </a:ln>
                          <a:solidFill>
                            <a:schemeClr val="tx1"/>
                          </a:solidFill>
                          <a:effectLst/>
                          <a:latin typeface="Arial" charset="0"/>
                          <a:cs typeface="Arial" charset="0"/>
                        </a:rPr>
                        <a:t>μ</a:t>
                      </a:r>
                      <a:r>
                        <a:rPr kumimoji="0" lang="en-US" sz="800" b="1" i="0" u="none" strike="noStrike" cap="none" normalizeH="0" baseline="0">
                          <a:ln>
                            <a:noFill/>
                          </a:ln>
                          <a:solidFill>
                            <a:schemeClr val="tx1"/>
                          </a:solidFill>
                          <a:effectLst/>
                          <a:latin typeface="Arial" charset="0"/>
                          <a:cs typeface="Arial" charset="0"/>
                        </a:rPr>
                        <a:t>sec </a:t>
                      </a:r>
                      <a:endParaRPr kumimoji="0" lang="el-GR" sz="8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59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l-GR" sz="800" b="1" i="0" u="none" strike="noStrike" cap="none" normalizeH="0" baseline="0">
                          <a:ln>
                            <a:noFill/>
                          </a:ln>
                          <a:solidFill>
                            <a:srgbClr val="376D37"/>
                          </a:solidFill>
                          <a:effectLst/>
                          <a:latin typeface="Arial" charset="0"/>
                          <a:cs typeface="Arial" charset="0"/>
                        </a:rPr>
                        <a:t>Ρυθμός μετάδοσης</a:t>
                      </a:r>
                      <a:r>
                        <a:rPr kumimoji="0" lang="en-US" sz="800" b="1" i="0" u="none" strike="noStrike" cap="none" normalizeH="0" baseline="0">
                          <a:ln>
                            <a:noFill/>
                          </a:ln>
                          <a:solidFill>
                            <a:srgbClr val="376D37"/>
                          </a:solidFill>
                          <a:effectLst/>
                          <a:latin typeface="Arial" charset="0"/>
                          <a:cs typeface="Arial" charset="0"/>
                        </a:rPr>
                        <a:t>/</a:t>
                      </a:r>
                      <a:endParaRPr kumimoji="0" lang="el-GR" sz="800" b="1" i="0" u="none" strike="noStrike" cap="none" normalizeH="0" baseline="0">
                        <a:ln>
                          <a:noFill/>
                        </a:ln>
                        <a:solidFill>
                          <a:srgbClr val="376D37"/>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l-GR" sz="800" b="1" i="0" u="none" strike="noStrike" cap="none" normalizeH="0" baseline="0">
                          <a:ln>
                            <a:noFill/>
                          </a:ln>
                          <a:solidFill>
                            <a:srgbClr val="376D37"/>
                          </a:solidFill>
                          <a:effectLst/>
                          <a:latin typeface="Arial" charset="0"/>
                          <a:cs typeface="Arial" charset="0"/>
                        </a:rPr>
                        <a:t>κωδική λέξη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l-GR" sz="800" b="1" i="0" u="none" strike="noStrike" cap="none" normalizeH="0" baseline="0">
                          <a:ln>
                            <a:noFill/>
                          </a:ln>
                          <a:solidFill>
                            <a:schemeClr val="tx1"/>
                          </a:solidFill>
                          <a:effectLst/>
                          <a:latin typeface="Arial" charset="0"/>
                          <a:cs typeface="Arial" charset="0"/>
                        </a:rPr>
                        <a:t>64 Κ</a:t>
                      </a:r>
                      <a:r>
                        <a:rPr kumimoji="0" lang="en-US" sz="800" b="1" i="0" u="none" strike="noStrike" cap="none" normalizeH="0" baseline="0">
                          <a:ln>
                            <a:noFill/>
                          </a:ln>
                          <a:solidFill>
                            <a:schemeClr val="tx1"/>
                          </a:solidFill>
                          <a:effectLst/>
                          <a:latin typeface="Arial" charset="0"/>
                          <a:cs typeface="Arial" charset="0"/>
                        </a:rPr>
                        <a:t>b/s</a:t>
                      </a:r>
                      <a:endParaRPr kumimoji="0" lang="el-GR" sz="8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59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l-GR" sz="800" b="1" i="0" u="none" strike="noStrike" cap="none" normalizeH="0" baseline="0">
                          <a:ln>
                            <a:noFill/>
                          </a:ln>
                          <a:solidFill>
                            <a:srgbClr val="376D37"/>
                          </a:solidFill>
                          <a:effectLst/>
                          <a:latin typeface="Arial" charset="0"/>
                          <a:cs typeface="Arial" charset="0"/>
                        </a:rPr>
                        <a:t>Ολικός ρυθμός μετάδοσης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l-GR" sz="800" b="1" i="0" u="none" strike="noStrike" cap="none" normalizeH="0" baseline="0">
                          <a:ln>
                            <a:noFill/>
                          </a:ln>
                          <a:solidFill>
                            <a:schemeClr val="tx1"/>
                          </a:solidFill>
                          <a:effectLst/>
                          <a:latin typeface="Arial" charset="0"/>
                          <a:cs typeface="Arial" charset="0"/>
                        </a:rPr>
                        <a:t>4 </a:t>
                      </a:r>
                      <a:r>
                        <a:rPr kumimoji="0" lang="en-US" sz="800" b="1" i="0" u="none" strike="noStrike" cap="none" normalizeH="0" baseline="0">
                          <a:ln>
                            <a:noFill/>
                          </a:ln>
                          <a:solidFill>
                            <a:schemeClr val="tx1"/>
                          </a:solidFill>
                          <a:effectLst/>
                          <a:latin typeface="Arial" charset="0"/>
                          <a:cs typeface="Arial" charset="0"/>
                        </a:rPr>
                        <a:t>x </a:t>
                      </a:r>
                      <a:r>
                        <a:rPr kumimoji="0" lang="el-GR" sz="800" b="1" i="0" u="none" strike="noStrike" cap="none" normalizeH="0" baseline="0">
                          <a:ln>
                            <a:noFill/>
                          </a:ln>
                          <a:solidFill>
                            <a:schemeClr val="tx1"/>
                          </a:solidFill>
                          <a:effectLst/>
                          <a:latin typeface="Arial" charset="0"/>
                          <a:cs typeface="Arial" charset="0"/>
                        </a:rPr>
                        <a:t>64 = 256 </a:t>
                      </a:r>
                      <a:r>
                        <a:rPr kumimoji="0" lang="en-US" sz="800" b="1" i="0" u="none" strike="noStrike" cap="none" normalizeH="0" baseline="0">
                          <a:ln>
                            <a:noFill/>
                          </a:ln>
                          <a:solidFill>
                            <a:schemeClr val="tx1"/>
                          </a:solidFill>
                          <a:effectLst/>
                          <a:latin typeface="Arial" charset="0"/>
                          <a:cs typeface="Arial" charset="0"/>
                        </a:rPr>
                        <a:t>Kb/s</a:t>
                      </a:r>
                      <a:endParaRPr kumimoji="0" lang="el-GR" sz="8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94243" name="Line 35"/>
          <p:cNvSpPr>
            <a:spLocks noChangeShapeType="1"/>
          </p:cNvSpPr>
          <p:nvPr/>
        </p:nvSpPr>
        <p:spPr bwMode="auto">
          <a:xfrm>
            <a:off x="5015731" y="5738019"/>
            <a:ext cx="4897438" cy="0"/>
          </a:xfrm>
          <a:prstGeom prst="line">
            <a:avLst/>
          </a:prstGeom>
          <a:noFill/>
          <a:ln w="12700">
            <a:solidFill>
              <a:schemeClr val="tx1"/>
            </a:solidFill>
            <a:round/>
            <a:headEnd/>
            <a:tailEnd type="triangle" w="med" len="med"/>
          </a:ln>
        </p:spPr>
        <p:txBody>
          <a:bodyPr/>
          <a:lstStyle/>
          <a:p>
            <a:endParaRPr lang="el-GR"/>
          </a:p>
        </p:txBody>
      </p:sp>
      <p:sp>
        <p:nvSpPr>
          <p:cNvPr id="94244" name="Line 36"/>
          <p:cNvSpPr>
            <a:spLocks noChangeShapeType="1"/>
          </p:cNvSpPr>
          <p:nvPr/>
        </p:nvSpPr>
        <p:spPr bwMode="auto">
          <a:xfrm>
            <a:off x="6023794" y="3434557"/>
            <a:ext cx="0" cy="2303463"/>
          </a:xfrm>
          <a:prstGeom prst="line">
            <a:avLst/>
          </a:prstGeom>
          <a:noFill/>
          <a:ln w="12700">
            <a:solidFill>
              <a:schemeClr val="tx1"/>
            </a:solidFill>
            <a:prstDash val="sysDot"/>
            <a:round/>
            <a:headEnd/>
            <a:tailEnd/>
          </a:ln>
        </p:spPr>
        <p:txBody>
          <a:bodyPr/>
          <a:lstStyle/>
          <a:p>
            <a:endParaRPr lang="el-GR"/>
          </a:p>
        </p:txBody>
      </p:sp>
      <p:sp>
        <p:nvSpPr>
          <p:cNvPr id="94245" name="Line 37"/>
          <p:cNvSpPr>
            <a:spLocks noChangeShapeType="1"/>
          </p:cNvSpPr>
          <p:nvPr/>
        </p:nvSpPr>
        <p:spPr bwMode="auto">
          <a:xfrm>
            <a:off x="9049569" y="3434557"/>
            <a:ext cx="0" cy="2303463"/>
          </a:xfrm>
          <a:prstGeom prst="line">
            <a:avLst/>
          </a:prstGeom>
          <a:noFill/>
          <a:ln w="25400">
            <a:solidFill>
              <a:schemeClr val="tx1"/>
            </a:solidFill>
            <a:prstDash val="sysDot"/>
            <a:round/>
            <a:headEnd/>
            <a:tailEnd/>
          </a:ln>
        </p:spPr>
        <p:txBody>
          <a:bodyPr/>
          <a:lstStyle/>
          <a:p>
            <a:endParaRPr lang="el-GR"/>
          </a:p>
        </p:txBody>
      </p:sp>
      <p:sp>
        <p:nvSpPr>
          <p:cNvPr id="94246" name="Line 38"/>
          <p:cNvSpPr>
            <a:spLocks noChangeShapeType="1"/>
          </p:cNvSpPr>
          <p:nvPr/>
        </p:nvSpPr>
        <p:spPr bwMode="auto">
          <a:xfrm>
            <a:off x="5015731" y="5522119"/>
            <a:ext cx="215900" cy="0"/>
          </a:xfrm>
          <a:prstGeom prst="line">
            <a:avLst/>
          </a:prstGeom>
          <a:noFill/>
          <a:ln w="25400">
            <a:solidFill>
              <a:srgbClr val="000000"/>
            </a:solidFill>
            <a:round/>
            <a:headEnd/>
            <a:tailEnd/>
          </a:ln>
        </p:spPr>
        <p:txBody>
          <a:bodyPr/>
          <a:lstStyle/>
          <a:p>
            <a:endParaRPr lang="el-GR"/>
          </a:p>
        </p:txBody>
      </p:sp>
      <p:sp>
        <p:nvSpPr>
          <p:cNvPr id="94247" name="Line 39"/>
          <p:cNvSpPr>
            <a:spLocks noChangeShapeType="1"/>
          </p:cNvSpPr>
          <p:nvPr/>
        </p:nvSpPr>
        <p:spPr bwMode="auto">
          <a:xfrm>
            <a:off x="5231631" y="5522119"/>
            <a:ext cx="0" cy="215900"/>
          </a:xfrm>
          <a:prstGeom prst="line">
            <a:avLst/>
          </a:prstGeom>
          <a:noFill/>
          <a:ln w="25400">
            <a:solidFill>
              <a:srgbClr val="000000"/>
            </a:solidFill>
            <a:round/>
            <a:headEnd/>
            <a:tailEnd/>
          </a:ln>
        </p:spPr>
        <p:txBody>
          <a:bodyPr/>
          <a:lstStyle/>
          <a:p>
            <a:endParaRPr lang="el-GR"/>
          </a:p>
        </p:txBody>
      </p:sp>
      <p:sp>
        <p:nvSpPr>
          <p:cNvPr id="94248" name="Line 40"/>
          <p:cNvSpPr>
            <a:spLocks noChangeShapeType="1"/>
          </p:cNvSpPr>
          <p:nvPr/>
        </p:nvSpPr>
        <p:spPr bwMode="auto">
          <a:xfrm>
            <a:off x="5304656" y="5522119"/>
            <a:ext cx="0" cy="215900"/>
          </a:xfrm>
          <a:prstGeom prst="line">
            <a:avLst/>
          </a:prstGeom>
          <a:noFill/>
          <a:ln w="25400">
            <a:solidFill>
              <a:srgbClr val="000000"/>
            </a:solidFill>
            <a:round/>
            <a:headEnd/>
            <a:tailEnd/>
          </a:ln>
        </p:spPr>
        <p:txBody>
          <a:bodyPr/>
          <a:lstStyle/>
          <a:p>
            <a:endParaRPr lang="el-GR"/>
          </a:p>
        </p:txBody>
      </p:sp>
      <p:sp>
        <p:nvSpPr>
          <p:cNvPr id="94249" name="Line 41"/>
          <p:cNvSpPr>
            <a:spLocks noChangeShapeType="1"/>
          </p:cNvSpPr>
          <p:nvPr/>
        </p:nvSpPr>
        <p:spPr bwMode="auto">
          <a:xfrm>
            <a:off x="5304657" y="5522119"/>
            <a:ext cx="144463" cy="0"/>
          </a:xfrm>
          <a:prstGeom prst="line">
            <a:avLst/>
          </a:prstGeom>
          <a:noFill/>
          <a:ln w="25400">
            <a:solidFill>
              <a:srgbClr val="000000"/>
            </a:solidFill>
            <a:round/>
            <a:headEnd/>
            <a:tailEnd/>
          </a:ln>
        </p:spPr>
        <p:txBody>
          <a:bodyPr/>
          <a:lstStyle/>
          <a:p>
            <a:endParaRPr lang="el-GR"/>
          </a:p>
        </p:txBody>
      </p:sp>
      <p:sp>
        <p:nvSpPr>
          <p:cNvPr id="94250" name="Line 42"/>
          <p:cNvSpPr>
            <a:spLocks noChangeShapeType="1"/>
          </p:cNvSpPr>
          <p:nvPr/>
        </p:nvSpPr>
        <p:spPr bwMode="auto">
          <a:xfrm>
            <a:off x="5449119" y="5522119"/>
            <a:ext cx="144462" cy="0"/>
          </a:xfrm>
          <a:prstGeom prst="line">
            <a:avLst/>
          </a:prstGeom>
          <a:noFill/>
          <a:ln w="25400">
            <a:solidFill>
              <a:srgbClr val="000000"/>
            </a:solidFill>
            <a:round/>
            <a:headEnd/>
            <a:tailEnd/>
          </a:ln>
        </p:spPr>
        <p:txBody>
          <a:bodyPr/>
          <a:lstStyle/>
          <a:p>
            <a:endParaRPr lang="el-GR"/>
          </a:p>
        </p:txBody>
      </p:sp>
      <p:sp>
        <p:nvSpPr>
          <p:cNvPr id="94251" name="Line 43"/>
          <p:cNvSpPr>
            <a:spLocks noChangeShapeType="1"/>
          </p:cNvSpPr>
          <p:nvPr/>
        </p:nvSpPr>
        <p:spPr bwMode="auto">
          <a:xfrm>
            <a:off x="5591994" y="5522119"/>
            <a:ext cx="0" cy="215900"/>
          </a:xfrm>
          <a:prstGeom prst="line">
            <a:avLst/>
          </a:prstGeom>
          <a:noFill/>
          <a:ln w="25400">
            <a:solidFill>
              <a:srgbClr val="000000"/>
            </a:solidFill>
            <a:round/>
            <a:headEnd/>
            <a:tailEnd/>
          </a:ln>
        </p:spPr>
        <p:txBody>
          <a:bodyPr/>
          <a:lstStyle/>
          <a:p>
            <a:endParaRPr lang="el-GR"/>
          </a:p>
        </p:txBody>
      </p:sp>
      <p:sp>
        <p:nvSpPr>
          <p:cNvPr id="94252" name="Line 44"/>
          <p:cNvSpPr>
            <a:spLocks noChangeShapeType="1"/>
          </p:cNvSpPr>
          <p:nvPr/>
        </p:nvSpPr>
        <p:spPr bwMode="auto">
          <a:xfrm>
            <a:off x="5665019" y="5522119"/>
            <a:ext cx="0" cy="215900"/>
          </a:xfrm>
          <a:prstGeom prst="line">
            <a:avLst/>
          </a:prstGeom>
          <a:noFill/>
          <a:ln w="25400">
            <a:solidFill>
              <a:srgbClr val="000000"/>
            </a:solidFill>
            <a:round/>
            <a:headEnd/>
            <a:tailEnd/>
          </a:ln>
        </p:spPr>
        <p:txBody>
          <a:bodyPr/>
          <a:lstStyle/>
          <a:p>
            <a:endParaRPr lang="el-GR"/>
          </a:p>
        </p:txBody>
      </p:sp>
      <p:sp>
        <p:nvSpPr>
          <p:cNvPr id="94253" name="Line 45"/>
          <p:cNvSpPr>
            <a:spLocks noChangeShapeType="1"/>
          </p:cNvSpPr>
          <p:nvPr/>
        </p:nvSpPr>
        <p:spPr bwMode="auto">
          <a:xfrm>
            <a:off x="5807894" y="5522119"/>
            <a:ext cx="0" cy="215900"/>
          </a:xfrm>
          <a:prstGeom prst="line">
            <a:avLst/>
          </a:prstGeom>
          <a:noFill/>
          <a:ln w="25400">
            <a:solidFill>
              <a:srgbClr val="000000"/>
            </a:solidFill>
            <a:round/>
            <a:headEnd/>
            <a:tailEnd/>
          </a:ln>
        </p:spPr>
        <p:txBody>
          <a:bodyPr/>
          <a:lstStyle/>
          <a:p>
            <a:endParaRPr lang="el-GR"/>
          </a:p>
        </p:txBody>
      </p:sp>
      <p:sp>
        <p:nvSpPr>
          <p:cNvPr id="94254" name="Line 46"/>
          <p:cNvSpPr>
            <a:spLocks noChangeShapeType="1"/>
          </p:cNvSpPr>
          <p:nvPr/>
        </p:nvSpPr>
        <p:spPr bwMode="auto">
          <a:xfrm>
            <a:off x="5952356" y="5522119"/>
            <a:ext cx="0" cy="215900"/>
          </a:xfrm>
          <a:prstGeom prst="line">
            <a:avLst/>
          </a:prstGeom>
          <a:noFill/>
          <a:ln w="25400">
            <a:solidFill>
              <a:srgbClr val="000000"/>
            </a:solidFill>
            <a:round/>
            <a:headEnd/>
            <a:tailEnd/>
          </a:ln>
        </p:spPr>
        <p:txBody>
          <a:bodyPr/>
          <a:lstStyle/>
          <a:p>
            <a:endParaRPr lang="el-GR"/>
          </a:p>
        </p:txBody>
      </p:sp>
      <p:sp>
        <p:nvSpPr>
          <p:cNvPr id="94255" name="Line 47"/>
          <p:cNvSpPr>
            <a:spLocks noChangeShapeType="1"/>
          </p:cNvSpPr>
          <p:nvPr/>
        </p:nvSpPr>
        <p:spPr bwMode="auto">
          <a:xfrm>
            <a:off x="5665020" y="5522119"/>
            <a:ext cx="142875" cy="0"/>
          </a:xfrm>
          <a:prstGeom prst="line">
            <a:avLst/>
          </a:prstGeom>
          <a:noFill/>
          <a:ln w="25400">
            <a:solidFill>
              <a:srgbClr val="000000"/>
            </a:solidFill>
            <a:round/>
            <a:headEnd/>
            <a:tailEnd/>
          </a:ln>
        </p:spPr>
        <p:txBody>
          <a:bodyPr/>
          <a:lstStyle/>
          <a:p>
            <a:endParaRPr lang="el-GR"/>
          </a:p>
        </p:txBody>
      </p:sp>
      <p:sp>
        <p:nvSpPr>
          <p:cNvPr id="94256" name="Line 48"/>
          <p:cNvSpPr>
            <a:spLocks noChangeShapeType="1"/>
          </p:cNvSpPr>
          <p:nvPr/>
        </p:nvSpPr>
        <p:spPr bwMode="auto">
          <a:xfrm>
            <a:off x="5953944" y="5522119"/>
            <a:ext cx="69850" cy="0"/>
          </a:xfrm>
          <a:prstGeom prst="line">
            <a:avLst/>
          </a:prstGeom>
          <a:noFill/>
          <a:ln w="25400">
            <a:solidFill>
              <a:srgbClr val="000000"/>
            </a:solidFill>
            <a:round/>
            <a:headEnd/>
            <a:tailEnd/>
          </a:ln>
        </p:spPr>
        <p:txBody>
          <a:bodyPr/>
          <a:lstStyle/>
          <a:p>
            <a:endParaRPr lang="el-GR"/>
          </a:p>
        </p:txBody>
      </p:sp>
      <p:sp>
        <p:nvSpPr>
          <p:cNvPr id="94257" name="Line 49"/>
          <p:cNvSpPr>
            <a:spLocks noChangeShapeType="1"/>
          </p:cNvSpPr>
          <p:nvPr/>
        </p:nvSpPr>
        <p:spPr bwMode="auto">
          <a:xfrm>
            <a:off x="5231632" y="5738019"/>
            <a:ext cx="73025" cy="0"/>
          </a:xfrm>
          <a:prstGeom prst="line">
            <a:avLst/>
          </a:prstGeom>
          <a:noFill/>
          <a:ln w="25400">
            <a:solidFill>
              <a:srgbClr val="000000"/>
            </a:solidFill>
            <a:round/>
            <a:headEnd/>
            <a:tailEnd/>
          </a:ln>
        </p:spPr>
        <p:txBody>
          <a:bodyPr/>
          <a:lstStyle/>
          <a:p>
            <a:endParaRPr lang="el-GR"/>
          </a:p>
        </p:txBody>
      </p:sp>
      <p:sp>
        <p:nvSpPr>
          <p:cNvPr id="94258" name="Line 50"/>
          <p:cNvSpPr>
            <a:spLocks noChangeShapeType="1"/>
          </p:cNvSpPr>
          <p:nvPr/>
        </p:nvSpPr>
        <p:spPr bwMode="auto">
          <a:xfrm>
            <a:off x="5591995" y="5738019"/>
            <a:ext cx="73025" cy="0"/>
          </a:xfrm>
          <a:prstGeom prst="line">
            <a:avLst/>
          </a:prstGeom>
          <a:noFill/>
          <a:ln w="25400">
            <a:solidFill>
              <a:srgbClr val="000000"/>
            </a:solidFill>
            <a:round/>
            <a:headEnd/>
            <a:tailEnd/>
          </a:ln>
        </p:spPr>
        <p:txBody>
          <a:bodyPr/>
          <a:lstStyle/>
          <a:p>
            <a:endParaRPr lang="el-GR"/>
          </a:p>
        </p:txBody>
      </p:sp>
      <p:sp>
        <p:nvSpPr>
          <p:cNvPr id="94259" name="Line 51"/>
          <p:cNvSpPr>
            <a:spLocks noChangeShapeType="1"/>
          </p:cNvSpPr>
          <p:nvPr/>
        </p:nvSpPr>
        <p:spPr bwMode="auto">
          <a:xfrm flipV="1">
            <a:off x="5807894" y="5738019"/>
            <a:ext cx="144462" cy="0"/>
          </a:xfrm>
          <a:prstGeom prst="line">
            <a:avLst/>
          </a:prstGeom>
          <a:noFill/>
          <a:ln w="25400">
            <a:solidFill>
              <a:srgbClr val="000000"/>
            </a:solidFill>
            <a:round/>
            <a:headEnd/>
            <a:tailEnd/>
          </a:ln>
        </p:spPr>
        <p:txBody>
          <a:bodyPr/>
          <a:lstStyle/>
          <a:p>
            <a:endParaRPr lang="el-GR"/>
          </a:p>
        </p:txBody>
      </p:sp>
      <p:sp>
        <p:nvSpPr>
          <p:cNvPr id="94260" name="Text Box 52"/>
          <p:cNvSpPr txBox="1">
            <a:spLocks noChangeArrowheads="1"/>
          </p:cNvSpPr>
          <p:nvPr/>
        </p:nvSpPr>
        <p:spPr bwMode="auto">
          <a:xfrm>
            <a:off x="5015731" y="5234781"/>
            <a:ext cx="1512888" cy="274638"/>
          </a:xfrm>
          <a:prstGeom prst="rect">
            <a:avLst/>
          </a:prstGeom>
          <a:noFill/>
          <a:ln w="9525">
            <a:noFill/>
            <a:miter lim="800000"/>
            <a:headEnd/>
            <a:tailEnd/>
          </a:ln>
        </p:spPr>
        <p:txBody>
          <a:bodyPr>
            <a:spAutoFit/>
          </a:bodyPr>
          <a:lstStyle/>
          <a:p>
            <a:pPr>
              <a:spcBef>
                <a:spcPct val="50000"/>
              </a:spcBef>
            </a:pPr>
            <a:r>
              <a:rPr lang="en-US" sz="1200" dirty="0">
                <a:latin typeface="Calibri" pitchFamily="34" charset="0"/>
              </a:rPr>
              <a:t>1 0 1 10 1 0 1</a:t>
            </a:r>
            <a:endParaRPr lang="el-GR" sz="1200" dirty="0">
              <a:latin typeface="Calibri" pitchFamily="34" charset="0"/>
            </a:endParaRPr>
          </a:p>
        </p:txBody>
      </p:sp>
      <p:sp>
        <p:nvSpPr>
          <p:cNvPr id="94261" name="Line 53"/>
          <p:cNvSpPr>
            <a:spLocks noChangeShapeType="1"/>
          </p:cNvSpPr>
          <p:nvPr/>
        </p:nvSpPr>
        <p:spPr bwMode="auto">
          <a:xfrm>
            <a:off x="5015731" y="3650456"/>
            <a:ext cx="4033838" cy="0"/>
          </a:xfrm>
          <a:prstGeom prst="line">
            <a:avLst/>
          </a:prstGeom>
          <a:noFill/>
          <a:ln w="9525">
            <a:solidFill>
              <a:schemeClr val="tx1"/>
            </a:solidFill>
            <a:round/>
            <a:headEnd type="triangle" w="med" len="med"/>
            <a:tailEnd type="triangle" w="med" len="med"/>
          </a:ln>
        </p:spPr>
        <p:txBody>
          <a:bodyPr/>
          <a:lstStyle/>
          <a:p>
            <a:endParaRPr lang="el-GR"/>
          </a:p>
        </p:txBody>
      </p:sp>
      <p:sp>
        <p:nvSpPr>
          <p:cNvPr id="94262" name="Text Box 54"/>
          <p:cNvSpPr txBox="1">
            <a:spLocks noChangeArrowheads="1"/>
          </p:cNvSpPr>
          <p:nvPr/>
        </p:nvSpPr>
        <p:spPr bwMode="auto">
          <a:xfrm>
            <a:off x="5917432" y="3447256"/>
            <a:ext cx="2843213" cy="274638"/>
          </a:xfrm>
          <a:prstGeom prst="rect">
            <a:avLst/>
          </a:prstGeom>
          <a:noFill/>
          <a:ln w="9525">
            <a:noFill/>
            <a:miter lim="800000"/>
            <a:headEnd/>
            <a:tailEnd/>
          </a:ln>
        </p:spPr>
        <p:txBody>
          <a:bodyPr>
            <a:spAutoFit/>
          </a:bodyPr>
          <a:lstStyle/>
          <a:p>
            <a:pPr algn="ctr">
              <a:spcBef>
                <a:spcPct val="50000"/>
              </a:spcBef>
            </a:pPr>
            <a:r>
              <a:rPr lang="el-GR" sz="1200" u="sng">
                <a:latin typeface="Calibri" pitchFamily="34" charset="0"/>
              </a:rPr>
              <a:t>Περίοδος δειγματοληψίας 125 μ</a:t>
            </a:r>
            <a:r>
              <a:rPr lang="en-US" sz="1200" u="sng">
                <a:latin typeface="Calibri" pitchFamily="34" charset="0"/>
              </a:rPr>
              <a:t>sec</a:t>
            </a:r>
            <a:endParaRPr lang="el-GR" sz="1200" u="sng">
              <a:latin typeface="Calibri" pitchFamily="34" charset="0"/>
            </a:endParaRPr>
          </a:p>
        </p:txBody>
      </p:sp>
      <p:sp>
        <p:nvSpPr>
          <p:cNvPr id="94263" name="Line 55"/>
          <p:cNvSpPr>
            <a:spLocks noChangeShapeType="1"/>
          </p:cNvSpPr>
          <p:nvPr/>
        </p:nvSpPr>
        <p:spPr bwMode="auto">
          <a:xfrm>
            <a:off x="5591994" y="4585495"/>
            <a:ext cx="0" cy="1152525"/>
          </a:xfrm>
          <a:prstGeom prst="line">
            <a:avLst/>
          </a:prstGeom>
          <a:noFill/>
          <a:ln w="12700">
            <a:solidFill>
              <a:schemeClr val="tx1"/>
            </a:solidFill>
            <a:prstDash val="sysDot"/>
            <a:round/>
            <a:headEnd/>
            <a:tailEnd/>
          </a:ln>
        </p:spPr>
        <p:txBody>
          <a:bodyPr/>
          <a:lstStyle/>
          <a:p>
            <a:endParaRPr lang="el-GR"/>
          </a:p>
        </p:txBody>
      </p:sp>
      <p:sp>
        <p:nvSpPr>
          <p:cNvPr id="94264" name="Line 56"/>
          <p:cNvSpPr>
            <a:spLocks noChangeShapeType="1"/>
          </p:cNvSpPr>
          <p:nvPr/>
        </p:nvSpPr>
        <p:spPr bwMode="auto">
          <a:xfrm>
            <a:off x="5665019" y="4585495"/>
            <a:ext cx="0" cy="1152525"/>
          </a:xfrm>
          <a:prstGeom prst="line">
            <a:avLst/>
          </a:prstGeom>
          <a:noFill/>
          <a:ln w="12700">
            <a:solidFill>
              <a:schemeClr val="tx1"/>
            </a:solidFill>
            <a:prstDash val="sysDot"/>
            <a:round/>
            <a:headEnd/>
            <a:tailEnd/>
          </a:ln>
        </p:spPr>
        <p:txBody>
          <a:bodyPr/>
          <a:lstStyle/>
          <a:p>
            <a:endParaRPr lang="el-GR"/>
          </a:p>
        </p:txBody>
      </p:sp>
      <p:sp>
        <p:nvSpPr>
          <p:cNvPr id="94265" name="Line 57"/>
          <p:cNvSpPr>
            <a:spLocks noChangeShapeType="1"/>
          </p:cNvSpPr>
          <p:nvPr/>
        </p:nvSpPr>
        <p:spPr bwMode="auto">
          <a:xfrm flipV="1">
            <a:off x="5665019" y="4298156"/>
            <a:ext cx="215900" cy="287338"/>
          </a:xfrm>
          <a:prstGeom prst="line">
            <a:avLst/>
          </a:prstGeom>
          <a:noFill/>
          <a:ln w="9525">
            <a:solidFill>
              <a:schemeClr val="tx1"/>
            </a:solidFill>
            <a:round/>
            <a:headEnd/>
            <a:tailEnd type="triangle" w="med" len="med"/>
          </a:ln>
        </p:spPr>
        <p:txBody>
          <a:bodyPr/>
          <a:lstStyle/>
          <a:p>
            <a:endParaRPr lang="el-GR"/>
          </a:p>
        </p:txBody>
      </p:sp>
      <p:sp>
        <p:nvSpPr>
          <p:cNvPr id="94266" name="Text Box 58"/>
          <p:cNvSpPr txBox="1">
            <a:spLocks noChangeArrowheads="1"/>
          </p:cNvSpPr>
          <p:nvPr/>
        </p:nvSpPr>
        <p:spPr bwMode="auto">
          <a:xfrm>
            <a:off x="5376095" y="4082257"/>
            <a:ext cx="1512887" cy="244475"/>
          </a:xfrm>
          <a:prstGeom prst="rect">
            <a:avLst/>
          </a:prstGeom>
          <a:noFill/>
          <a:ln w="9525">
            <a:noFill/>
            <a:miter lim="800000"/>
            <a:headEnd/>
            <a:tailEnd/>
          </a:ln>
        </p:spPr>
        <p:txBody>
          <a:bodyPr>
            <a:spAutoFit/>
          </a:bodyPr>
          <a:lstStyle/>
          <a:p>
            <a:pPr>
              <a:spcBef>
                <a:spcPct val="50000"/>
              </a:spcBef>
            </a:pPr>
            <a:r>
              <a:rPr lang="el-GR" sz="1000">
                <a:solidFill>
                  <a:srgbClr val="FF6600"/>
                </a:solidFill>
                <a:latin typeface="Calibri" pitchFamily="34" charset="0"/>
              </a:rPr>
              <a:t>Διάρκεια </a:t>
            </a:r>
            <a:r>
              <a:rPr lang="en-US" sz="1000">
                <a:solidFill>
                  <a:srgbClr val="FF6600"/>
                </a:solidFill>
                <a:latin typeface="Calibri" pitchFamily="34" charset="0"/>
              </a:rPr>
              <a:t>bit 3.9 </a:t>
            </a:r>
            <a:r>
              <a:rPr lang="el-GR" sz="1000">
                <a:solidFill>
                  <a:srgbClr val="FF6600"/>
                </a:solidFill>
                <a:latin typeface="Calibri" pitchFamily="34" charset="0"/>
              </a:rPr>
              <a:t>μ</a:t>
            </a:r>
            <a:r>
              <a:rPr lang="en-US" sz="1000">
                <a:solidFill>
                  <a:srgbClr val="FF6600"/>
                </a:solidFill>
                <a:latin typeface="Calibri" pitchFamily="34" charset="0"/>
              </a:rPr>
              <a:t>sec</a:t>
            </a:r>
            <a:endParaRPr lang="el-GR" sz="1000">
              <a:solidFill>
                <a:srgbClr val="FF6600"/>
              </a:solidFill>
              <a:latin typeface="Calibri" pitchFamily="34" charset="0"/>
            </a:endParaRPr>
          </a:p>
        </p:txBody>
      </p:sp>
      <p:sp>
        <p:nvSpPr>
          <p:cNvPr id="94267" name="Rectangle 59"/>
          <p:cNvSpPr>
            <a:spLocks noChangeArrowheads="1"/>
          </p:cNvSpPr>
          <p:nvPr/>
        </p:nvSpPr>
        <p:spPr bwMode="auto">
          <a:xfrm>
            <a:off x="5015732" y="4585495"/>
            <a:ext cx="73025" cy="1152525"/>
          </a:xfrm>
          <a:prstGeom prst="rect">
            <a:avLst/>
          </a:prstGeom>
          <a:solidFill>
            <a:srgbClr val="FFFF00"/>
          </a:solidFill>
          <a:ln w="9525">
            <a:noFill/>
            <a:miter lim="800000"/>
            <a:headEnd/>
            <a:tailEnd/>
          </a:ln>
        </p:spPr>
        <p:txBody>
          <a:bodyPr wrap="none" anchor="ctr"/>
          <a:lstStyle/>
          <a:p>
            <a:endParaRPr lang="el-GR">
              <a:latin typeface="Calibri" pitchFamily="34" charset="0"/>
            </a:endParaRPr>
          </a:p>
        </p:txBody>
      </p:sp>
      <p:sp>
        <p:nvSpPr>
          <p:cNvPr id="94268" name="Line 60"/>
          <p:cNvSpPr>
            <a:spLocks noChangeShapeType="1"/>
          </p:cNvSpPr>
          <p:nvPr/>
        </p:nvSpPr>
        <p:spPr bwMode="auto">
          <a:xfrm flipH="1" flipV="1">
            <a:off x="5015731" y="3361531"/>
            <a:ext cx="0" cy="2376488"/>
          </a:xfrm>
          <a:prstGeom prst="line">
            <a:avLst/>
          </a:prstGeom>
          <a:noFill/>
          <a:ln w="9525">
            <a:solidFill>
              <a:schemeClr val="tx1"/>
            </a:solidFill>
            <a:round/>
            <a:headEnd/>
            <a:tailEnd type="triangle" w="med" len="med"/>
          </a:ln>
        </p:spPr>
        <p:txBody>
          <a:bodyPr/>
          <a:lstStyle/>
          <a:p>
            <a:endParaRPr lang="el-GR"/>
          </a:p>
        </p:txBody>
      </p:sp>
      <p:sp>
        <p:nvSpPr>
          <p:cNvPr id="94269" name="Line 61"/>
          <p:cNvSpPr>
            <a:spLocks noChangeShapeType="1"/>
          </p:cNvSpPr>
          <p:nvPr/>
        </p:nvSpPr>
        <p:spPr bwMode="auto">
          <a:xfrm>
            <a:off x="5015732" y="4874419"/>
            <a:ext cx="1008063" cy="0"/>
          </a:xfrm>
          <a:prstGeom prst="line">
            <a:avLst/>
          </a:prstGeom>
          <a:noFill/>
          <a:ln w="9525">
            <a:solidFill>
              <a:schemeClr val="tx1"/>
            </a:solidFill>
            <a:round/>
            <a:headEnd type="triangle" w="med" len="med"/>
            <a:tailEnd type="triangle" w="med" len="med"/>
          </a:ln>
        </p:spPr>
        <p:txBody>
          <a:bodyPr/>
          <a:lstStyle/>
          <a:p>
            <a:endParaRPr lang="el-GR"/>
          </a:p>
        </p:txBody>
      </p:sp>
      <p:sp>
        <p:nvSpPr>
          <p:cNvPr id="94270" name="Text Box 62"/>
          <p:cNvSpPr txBox="1">
            <a:spLocks noChangeArrowheads="1"/>
          </p:cNvSpPr>
          <p:nvPr/>
        </p:nvSpPr>
        <p:spPr bwMode="auto">
          <a:xfrm>
            <a:off x="5015731" y="4442620"/>
            <a:ext cx="1944688" cy="473075"/>
          </a:xfrm>
          <a:prstGeom prst="rect">
            <a:avLst/>
          </a:prstGeom>
          <a:noFill/>
          <a:ln w="9525">
            <a:noFill/>
            <a:miter lim="800000"/>
            <a:headEnd/>
            <a:tailEnd/>
          </a:ln>
        </p:spPr>
        <p:txBody>
          <a:bodyPr>
            <a:spAutoFit/>
          </a:bodyPr>
          <a:lstStyle/>
          <a:p>
            <a:pPr>
              <a:spcBef>
                <a:spcPct val="50000"/>
              </a:spcBef>
            </a:pPr>
            <a:r>
              <a:rPr lang="el-GR" sz="1000">
                <a:solidFill>
                  <a:srgbClr val="FF6600"/>
                </a:solidFill>
                <a:latin typeface="Calibri" pitchFamily="34" charset="0"/>
              </a:rPr>
              <a:t>Διάρκεια </a:t>
            </a:r>
          </a:p>
          <a:p>
            <a:pPr>
              <a:spcBef>
                <a:spcPct val="50000"/>
              </a:spcBef>
            </a:pPr>
            <a:r>
              <a:rPr lang="el-GR" sz="1000">
                <a:solidFill>
                  <a:srgbClr val="FF6600"/>
                </a:solidFill>
                <a:latin typeface="Calibri" pitchFamily="34" charset="0"/>
              </a:rPr>
              <a:t>λέξης</a:t>
            </a:r>
            <a:r>
              <a:rPr lang="en-US" sz="1000">
                <a:solidFill>
                  <a:srgbClr val="FF6600"/>
                </a:solidFill>
                <a:latin typeface="Calibri" pitchFamily="34" charset="0"/>
              </a:rPr>
              <a:t> 3</a:t>
            </a:r>
            <a:r>
              <a:rPr lang="el-GR" sz="1000">
                <a:solidFill>
                  <a:srgbClr val="FF6600"/>
                </a:solidFill>
                <a:latin typeface="Calibri" pitchFamily="34" charset="0"/>
              </a:rPr>
              <a:t>1</a:t>
            </a:r>
            <a:r>
              <a:rPr lang="en-US" sz="1000">
                <a:solidFill>
                  <a:srgbClr val="FF6600"/>
                </a:solidFill>
                <a:latin typeface="Calibri" pitchFamily="34" charset="0"/>
              </a:rPr>
              <a:t>.</a:t>
            </a:r>
            <a:r>
              <a:rPr lang="el-GR" sz="1000">
                <a:solidFill>
                  <a:srgbClr val="FF6600"/>
                </a:solidFill>
                <a:latin typeface="Calibri" pitchFamily="34" charset="0"/>
              </a:rPr>
              <a:t>25</a:t>
            </a:r>
            <a:r>
              <a:rPr lang="en-US" sz="1000">
                <a:solidFill>
                  <a:srgbClr val="FF6600"/>
                </a:solidFill>
                <a:latin typeface="Calibri" pitchFamily="34" charset="0"/>
              </a:rPr>
              <a:t> </a:t>
            </a:r>
            <a:r>
              <a:rPr lang="el-GR" sz="1000">
                <a:solidFill>
                  <a:srgbClr val="FF6600"/>
                </a:solidFill>
                <a:latin typeface="Calibri" pitchFamily="34" charset="0"/>
              </a:rPr>
              <a:t>μ</a:t>
            </a:r>
            <a:r>
              <a:rPr lang="en-US" sz="1000">
                <a:solidFill>
                  <a:srgbClr val="FF6600"/>
                </a:solidFill>
                <a:latin typeface="Calibri" pitchFamily="34" charset="0"/>
              </a:rPr>
              <a:t>s</a:t>
            </a:r>
            <a:endParaRPr lang="el-GR" sz="1000">
              <a:solidFill>
                <a:srgbClr val="FF6600"/>
              </a:solidFill>
              <a:latin typeface="Calibri" pitchFamily="34" charset="0"/>
            </a:endParaRPr>
          </a:p>
        </p:txBody>
      </p:sp>
      <p:sp>
        <p:nvSpPr>
          <p:cNvPr id="94271" name="Rectangle 63"/>
          <p:cNvSpPr>
            <a:spLocks noChangeArrowheads="1"/>
          </p:cNvSpPr>
          <p:nvPr/>
        </p:nvSpPr>
        <p:spPr bwMode="auto">
          <a:xfrm>
            <a:off x="6023794" y="5522119"/>
            <a:ext cx="1008062" cy="215900"/>
          </a:xfrm>
          <a:prstGeom prst="rect">
            <a:avLst/>
          </a:prstGeom>
          <a:solidFill>
            <a:srgbClr val="FF0000"/>
          </a:solidFill>
          <a:ln w="9525">
            <a:noFill/>
            <a:miter lim="800000"/>
            <a:headEnd/>
            <a:tailEnd/>
          </a:ln>
        </p:spPr>
        <p:txBody>
          <a:bodyPr wrap="none" anchor="ctr"/>
          <a:lstStyle/>
          <a:p>
            <a:endParaRPr lang="el-GR">
              <a:latin typeface="Calibri" pitchFamily="34" charset="0"/>
            </a:endParaRPr>
          </a:p>
        </p:txBody>
      </p:sp>
      <p:sp>
        <p:nvSpPr>
          <p:cNvPr id="94272" name="Rectangle 64"/>
          <p:cNvSpPr>
            <a:spLocks noChangeArrowheads="1"/>
          </p:cNvSpPr>
          <p:nvPr/>
        </p:nvSpPr>
        <p:spPr bwMode="auto">
          <a:xfrm>
            <a:off x="7031857" y="5522119"/>
            <a:ext cx="1008063" cy="215900"/>
          </a:xfrm>
          <a:prstGeom prst="rect">
            <a:avLst/>
          </a:prstGeom>
          <a:solidFill>
            <a:srgbClr val="008000"/>
          </a:solidFill>
          <a:ln w="9525">
            <a:noFill/>
            <a:miter lim="800000"/>
            <a:headEnd/>
            <a:tailEnd/>
          </a:ln>
        </p:spPr>
        <p:txBody>
          <a:bodyPr wrap="none" anchor="ctr"/>
          <a:lstStyle/>
          <a:p>
            <a:endParaRPr lang="el-GR">
              <a:latin typeface="Calibri" pitchFamily="34" charset="0"/>
            </a:endParaRPr>
          </a:p>
        </p:txBody>
      </p:sp>
      <p:sp>
        <p:nvSpPr>
          <p:cNvPr id="94273" name="Line 65"/>
          <p:cNvSpPr>
            <a:spLocks noChangeShapeType="1"/>
          </p:cNvSpPr>
          <p:nvPr/>
        </p:nvSpPr>
        <p:spPr bwMode="auto">
          <a:xfrm>
            <a:off x="7031856" y="3434557"/>
            <a:ext cx="0" cy="2303463"/>
          </a:xfrm>
          <a:prstGeom prst="line">
            <a:avLst/>
          </a:prstGeom>
          <a:noFill/>
          <a:ln w="12700">
            <a:solidFill>
              <a:schemeClr val="tx1"/>
            </a:solidFill>
            <a:prstDash val="sysDot"/>
            <a:round/>
            <a:headEnd/>
            <a:tailEnd/>
          </a:ln>
        </p:spPr>
        <p:txBody>
          <a:bodyPr/>
          <a:lstStyle/>
          <a:p>
            <a:endParaRPr lang="el-GR"/>
          </a:p>
        </p:txBody>
      </p:sp>
      <p:sp>
        <p:nvSpPr>
          <p:cNvPr id="94274" name="Rectangle 66"/>
          <p:cNvSpPr>
            <a:spLocks noChangeArrowheads="1"/>
          </p:cNvSpPr>
          <p:nvPr/>
        </p:nvSpPr>
        <p:spPr bwMode="auto">
          <a:xfrm>
            <a:off x="8041507" y="5522119"/>
            <a:ext cx="1008063" cy="215900"/>
          </a:xfrm>
          <a:prstGeom prst="rect">
            <a:avLst/>
          </a:prstGeom>
          <a:solidFill>
            <a:srgbClr val="0000FF"/>
          </a:solidFill>
          <a:ln w="9525">
            <a:noFill/>
            <a:miter lim="800000"/>
            <a:headEnd/>
            <a:tailEnd/>
          </a:ln>
        </p:spPr>
        <p:txBody>
          <a:bodyPr wrap="none" anchor="ctr"/>
          <a:lstStyle/>
          <a:p>
            <a:endParaRPr lang="el-GR">
              <a:latin typeface="Calibri" pitchFamily="34" charset="0"/>
            </a:endParaRPr>
          </a:p>
        </p:txBody>
      </p:sp>
      <p:sp>
        <p:nvSpPr>
          <p:cNvPr id="94275" name="Line 67"/>
          <p:cNvSpPr>
            <a:spLocks noChangeShapeType="1"/>
          </p:cNvSpPr>
          <p:nvPr/>
        </p:nvSpPr>
        <p:spPr bwMode="auto">
          <a:xfrm>
            <a:off x="8041506" y="3434557"/>
            <a:ext cx="0" cy="2303463"/>
          </a:xfrm>
          <a:prstGeom prst="line">
            <a:avLst/>
          </a:prstGeom>
          <a:noFill/>
          <a:ln w="12700">
            <a:solidFill>
              <a:schemeClr val="tx1"/>
            </a:solidFill>
            <a:prstDash val="sysDot"/>
            <a:round/>
            <a:headEnd/>
            <a:tailEnd/>
          </a:ln>
        </p:spPr>
        <p:txBody>
          <a:bodyPr/>
          <a:lstStyle/>
          <a:p>
            <a:endParaRPr lang="el-GR"/>
          </a:p>
        </p:txBody>
      </p:sp>
      <p:sp>
        <p:nvSpPr>
          <p:cNvPr id="94276" name="Line 68"/>
          <p:cNvSpPr>
            <a:spLocks noChangeShapeType="1"/>
          </p:cNvSpPr>
          <p:nvPr/>
        </p:nvSpPr>
        <p:spPr bwMode="auto">
          <a:xfrm>
            <a:off x="7536681" y="4874419"/>
            <a:ext cx="1081088" cy="576262"/>
          </a:xfrm>
          <a:prstGeom prst="line">
            <a:avLst/>
          </a:prstGeom>
          <a:noFill/>
          <a:ln w="9525">
            <a:solidFill>
              <a:schemeClr val="tx1"/>
            </a:solidFill>
            <a:round/>
            <a:headEnd/>
            <a:tailEnd type="triangle" w="med" len="med"/>
          </a:ln>
        </p:spPr>
        <p:txBody>
          <a:bodyPr/>
          <a:lstStyle/>
          <a:p>
            <a:endParaRPr lang="el-GR"/>
          </a:p>
        </p:txBody>
      </p:sp>
      <p:sp>
        <p:nvSpPr>
          <p:cNvPr id="94277" name="Line 69"/>
          <p:cNvSpPr>
            <a:spLocks noChangeShapeType="1"/>
          </p:cNvSpPr>
          <p:nvPr/>
        </p:nvSpPr>
        <p:spPr bwMode="auto">
          <a:xfrm>
            <a:off x="7536681" y="4874419"/>
            <a:ext cx="0" cy="576262"/>
          </a:xfrm>
          <a:prstGeom prst="line">
            <a:avLst/>
          </a:prstGeom>
          <a:noFill/>
          <a:ln w="9525">
            <a:solidFill>
              <a:schemeClr val="tx1"/>
            </a:solidFill>
            <a:round/>
            <a:headEnd/>
            <a:tailEnd type="triangle" w="med" len="med"/>
          </a:ln>
        </p:spPr>
        <p:txBody>
          <a:bodyPr/>
          <a:lstStyle/>
          <a:p>
            <a:endParaRPr lang="el-GR"/>
          </a:p>
        </p:txBody>
      </p:sp>
      <p:sp>
        <p:nvSpPr>
          <p:cNvPr id="94278" name="Line 70"/>
          <p:cNvSpPr>
            <a:spLocks noChangeShapeType="1"/>
          </p:cNvSpPr>
          <p:nvPr/>
        </p:nvSpPr>
        <p:spPr bwMode="auto">
          <a:xfrm flipH="1">
            <a:off x="6457181" y="4874419"/>
            <a:ext cx="1079500" cy="576262"/>
          </a:xfrm>
          <a:prstGeom prst="line">
            <a:avLst/>
          </a:prstGeom>
          <a:noFill/>
          <a:ln w="9525">
            <a:solidFill>
              <a:schemeClr val="tx1"/>
            </a:solidFill>
            <a:round/>
            <a:headEnd/>
            <a:tailEnd type="triangle" w="med" len="med"/>
          </a:ln>
        </p:spPr>
        <p:txBody>
          <a:bodyPr/>
          <a:lstStyle/>
          <a:p>
            <a:endParaRPr lang="el-GR"/>
          </a:p>
        </p:txBody>
      </p:sp>
      <p:sp>
        <p:nvSpPr>
          <p:cNvPr id="94279" name="Text Box 71"/>
          <p:cNvSpPr txBox="1">
            <a:spLocks noChangeArrowheads="1"/>
          </p:cNvSpPr>
          <p:nvPr/>
        </p:nvSpPr>
        <p:spPr bwMode="auto">
          <a:xfrm>
            <a:off x="6241281" y="4477545"/>
            <a:ext cx="2736850" cy="396875"/>
          </a:xfrm>
          <a:prstGeom prst="rect">
            <a:avLst/>
          </a:prstGeom>
          <a:solidFill>
            <a:schemeClr val="folHlink"/>
          </a:solidFill>
          <a:ln w="9525">
            <a:noFill/>
            <a:miter lim="800000"/>
            <a:headEnd/>
            <a:tailEnd/>
          </a:ln>
        </p:spPr>
        <p:txBody>
          <a:bodyPr>
            <a:spAutoFit/>
          </a:bodyPr>
          <a:lstStyle/>
          <a:p>
            <a:pPr>
              <a:spcBef>
                <a:spcPct val="50000"/>
              </a:spcBef>
            </a:pPr>
            <a:r>
              <a:rPr lang="el-GR" sz="1000">
                <a:solidFill>
                  <a:srgbClr val="000000"/>
                </a:solidFill>
                <a:latin typeface="Calibri" pitchFamily="34" charset="0"/>
              </a:rPr>
              <a:t>Κενός χώρος για να εισάγουμε στο ίδιο φυσικό μέσο άλλους τρεις συνδρομητές</a:t>
            </a:r>
          </a:p>
        </p:txBody>
      </p:sp>
      <p:sp>
        <p:nvSpPr>
          <p:cNvPr id="94280" name="AutoShape 72"/>
          <p:cNvSpPr>
            <a:spLocks noChangeArrowheads="1"/>
          </p:cNvSpPr>
          <p:nvPr/>
        </p:nvSpPr>
        <p:spPr bwMode="auto">
          <a:xfrm>
            <a:off x="9194031" y="3579019"/>
            <a:ext cx="1079500" cy="1079500"/>
          </a:xfrm>
          <a:prstGeom prst="foldedCorner">
            <a:avLst>
              <a:gd name="adj" fmla="val 12500"/>
            </a:avLst>
          </a:prstGeom>
          <a:solidFill>
            <a:schemeClr val="accent2"/>
          </a:solidFill>
          <a:ln w="9525">
            <a:solidFill>
              <a:schemeClr val="tx1"/>
            </a:solidFill>
            <a:round/>
            <a:headEnd/>
            <a:tailEnd/>
          </a:ln>
        </p:spPr>
        <p:txBody>
          <a:bodyPr wrap="none" anchor="ctr"/>
          <a:lstStyle/>
          <a:p>
            <a:pPr algn="ctr"/>
            <a:r>
              <a:rPr lang="el-GR" sz="1000">
                <a:latin typeface="Calibri" pitchFamily="34" charset="0"/>
              </a:rPr>
              <a:t>Πολυπλεγμένη</a:t>
            </a:r>
          </a:p>
          <a:p>
            <a:pPr algn="ctr"/>
            <a:r>
              <a:rPr lang="el-GR" sz="1000">
                <a:latin typeface="Calibri" pitchFamily="34" charset="0"/>
              </a:rPr>
              <a:t>Κατά 4</a:t>
            </a:r>
          </a:p>
          <a:p>
            <a:pPr algn="ctr"/>
            <a:r>
              <a:rPr lang="el-GR" sz="1000">
                <a:latin typeface="Calibri" pitchFamily="34" charset="0"/>
              </a:rPr>
              <a:t>Ψηφιοποιημένη </a:t>
            </a:r>
          </a:p>
          <a:p>
            <a:pPr algn="ctr"/>
            <a:r>
              <a:rPr lang="el-GR" sz="1000">
                <a:latin typeface="Calibri" pitchFamily="34" charset="0"/>
              </a:rPr>
              <a:t>φωνή</a:t>
            </a:r>
          </a:p>
        </p:txBody>
      </p:sp>
      <p:sp>
        <p:nvSpPr>
          <p:cNvPr id="94281" name="Text Box 73"/>
          <p:cNvSpPr txBox="1">
            <a:spLocks noChangeArrowheads="1"/>
          </p:cNvSpPr>
          <p:nvPr/>
        </p:nvSpPr>
        <p:spPr bwMode="auto">
          <a:xfrm>
            <a:off x="9121006" y="3644107"/>
            <a:ext cx="287338" cy="366713"/>
          </a:xfrm>
          <a:prstGeom prst="rect">
            <a:avLst/>
          </a:prstGeom>
          <a:noFill/>
          <a:ln w="9525">
            <a:noFill/>
            <a:miter lim="800000"/>
            <a:headEnd/>
            <a:tailEnd/>
          </a:ln>
        </p:spPr>
        <p:txBody>
          <a:bodyPr>
            <a:spAutoFit/>
          </a:bodyPr>
          <a:lstStyle/>
          <a:p>
            <a:pPr>
              <a:spcBef>
                <a:spcPct val="50000"/>
              </a:spcBef>
            </a:pPr>
            <a:r>
              <a:rPr lang="el-GR">
                <a:solidFill>
                  <a:srgbClr val="000000"/>
                </a:solidFill>
                <a:latin typeface="Calibri" pitchFamily="34" charset="0"/>
              </a:rPr>
              <a:t>!</a:t>
            </a:r>
          </a:p>
        </p:txBody>
      </p:sp>
    </p:spTree>
    <p:extLst>
      <p:ext uri="{BB962C8B-B14F-4D97-AF65-F5344CB8AC3E}">
        <p14:creationId xmlns:p14="http://schemas.microsoft.com/office/powerpoint/2010/main" val="1881444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8" name="Text Box 18"/>
          <p:cNvSpPr txBox="1">
            <a:spLocks noChangeArrowheads="1"/>
          </p:cNvSpPr>
          <p:nvPr/>
        </p:nvSpPr>
        <p:spPr bwMode="auto">
          <a:xfrm>
            <a:off x="1524000" y="260649"/>
            <a:ext cx="9144000" cy="1654175"/>
          </a:xfrm>
          <a:prstGeom prst="rect">
            <a:avLst/>
          </a:prstGeom>
          <a:noFill/>
          <a:ln w="28575">
            <a:solidFill>
              <a:schemeClr val="tx1"/>
            </a:solidFill>
            <a:miter lim="800000"/>
            <a:headEnd/>
            <a:tailEnd/>
          </a:ln>
          <a:effectLst/>
        </p:spPr>
        <p:txBody>
          <a:bodyPr>
            <a:spAutoFit/>
          </a:bodyPr>
          <a:lstStyle/>
          <a:p>
            <a:pPr algn="just">
              <a:lnSpc>
                <a:spcPct val="120000"/>
              </a:lnSpc>
            </a:pPr>
            <a:r>
              <a:rPr lang="el-GR" sz="1400" dirty="0"/>
              <a:t>Διάρκεια </a:t>
            </a:r>
            <a:r>
              <a:rPr lang="en-US" sz="1400" dirty="0"/>
              <a:t>bit </a:t>
            </a:r>
            <a:r>
              <a:rPr lang="en-US" sz="1400" dirty="0">
                <a:solidFill>
                  <a:schemeClr val="hlink"/>
                </a:solidFill>
              </a:rPr>
              <a:t>(</a:t>
            </a:r>
            <a:r>
              <a:rPr lang="el-GR" sz="1400" dirty="0">
                <a:solidFill>
                  <a:schemeClr val="hlink"/>
                </a:solidFill>
              </a:rPr>
              <a:t>Διάρκεια λέξης/αριθμό </a:t>
            </a:r>
            <a:r>
              <a:rPr lang="en-US" sz="1400" dirty="0">
                <a:solidFill>
                  <a:schemeClr val="hlink"/>
                </a:solidFill>
              </a:rPr>
              <a:t>bits)</a:t>
            </a:r>
            <a:r>
              <a:rPr lang="en-US" sz="1400" dirty="0"/>
              <a:t>      </a:t>
            </a:r>
            <a:r>
              <a:rPr lang="el-GR" sz="1400" dirty="0"/>
              <a:t>	</a:t>
            </a:r>
            <a:r>
              <a:rPr lang="en-US" sz="1400" dirty="0"/>
              <a:t>15,625 </a:t>
            </a:r>
            <a:r>
              <a:rPr lang="el-GR" sz="1400" dirty="0"/>
              <a:t>μ</a:t>
            </a:r>
            <a:r>
              <a:rPr lang="en-US" sz="1400" dirty="0"/>
              <a:t>s</a:t>
            </a:r>
            <a:endParaRPr lang="el-GR" sz="1400" dirty="0"/>
          </a:p>
          <a:p>
            <a:pPr algn="just">
              <a:lnSpc>
                <a:spcPct val="120000"/>
              </a:lnSpc>
            </a:pPr>
            <a:r>
              <a:rPr lang="el-GR" sz="1400" dirty="0"/>
              <a:t>Μήκος λέξης</a:t>
            </a:r>
            <a:r>
              <a:rPr lang="en-US" sz="1400" dirty="0"/>
              <a:t> </a:t>
            </a:r>
            <a:r>
              <a:rPr lang="en-US" sz="1400" dirty="0">
                <a:solidFill>
                  <a:schemeClr val="hlink"/>
                </a:solidFill>
              </a:rPr>
              <a:t>(</a:t>
            </a:r>
            <a:r>
              <a:rPr lang="el-GR" sz="1400" dirty="0">
                <a:solidFill>
                  <a:schemeClr val="hlink"/>
                </a:solidFill>
              </a:rPr>
              <a:t>αριθμός των </a:t>
            </a:r>
            <a:r>
              <a:rPr lang="en-US" sz="1400" dirty="0">
                <a:solidFill>
                  <a:schemeClr val="hlink"/>
                </a:solidFill>
              </a:rPr>
              <a:t>bits</a:t>
            </a:r>
            <a:r>
              <a:rPr lang="el-GR" sz="1400" dirty="0">
                <a:solidFill>
                  <a:schemeClr val="hlink"/>
                </a:solidFill>
              </a:rPr>
              <a:t>)</a:t>
            </a:r>
            <a:r>
              <a:rPr lang="en-US" sz="1400" dirty="0"/>
              <a:t> </a:t>
            </a:r>
            <a:r>
              <a:rPr lang="el-GR" sz="1400" dirty="0"/>
              <a:t>	</a:t>
            </a:r>
            <a:r>
              <a:rPr lang="en-US" sz="1400" dirty="0"/>
              <a:t>           </a:t>
            </a:r>
            <a:r>
              <a:rPr lang="el-GR" sz="1400" dirty="0"/>
              <a:t> 	 </a:t>
            </a:r>
            <a:r>
              <a:rPr lang="en-US" sz="1400" dirty="0"/>
              <a:t>8 bit</a:t>
            </a:r>
            <a:endParaRPr lang="el-GR" sz="1400" dirty="0"/>
          </a:p>
          <a:p>
            <a:pPr algn="just">
              <a:lnSpc>
                <a:spcPct val="120000"/>
              </a:lnSpc>
            </a:pPr>
            <a:r>
              <a:rPr lang="el-GR" sz="1400" dirty="0"/>
              <a:t>Διάρκεια λέξης</a:t>
            </a:r>
            <a:r>
              <a:rPr lang="en-US" sz="1400" dirty="0"/>
              <a:t>                                                 </a:t>
            </a:r>
            <a:r>
              <a:rPr lang="el-GR" sz="1400" dirty="0"/>
              <a:t>	</a:t>
            </a:r>
            <a:r>
              <a:rPr lang="en-US" sz="1400" dirty="0"/>
              <a:t>125 </a:t>
            </a:r>
            <a:r>
              <a:rPr lang="el-GR" sz="1400" dirty="0"/>
              <a:t>μ</a:t>
            </a:r>
            <a:r>
              <a:rPr lang="en-US" sz="1400" dirty="0"/>
              <a:t>s</a:t>
            </a:r>
            <a:endParaRPr lang="el-GR" sz="1400" dirty="0"/>
          </a:p>
          <a:p>
            <a:pPr algn="just">
              <a:lnSpc>
                <a:spcPct val="120000"/>
              </a:lnSpc>
            </a:pPr>
            <a:r>
              <a:rPr lang="el-GR" sz="1400" dirty="0"/>
              <a:t>Συχνότητα επανάληψης </a:t>
            </a:r>
            <a:r>
              <a:rPr lang="el-GR" sz="1400" dirty="0" err="1"/>
              <a:t>κωδικής</a:t>
            </a:r>
            <a:r>
              <a:rPr lang="el-GR" sz="1400" dirty="0"/>
              <a:t> λέξης         </a:t>
            </a:r>
            <a:r>
              <a:rPr lang="en-US" sz="1400" dirty="0"/>
              <a:t>	 </a:t>
            </a:r>
            <a:r>
              <a:rPr lang="el-GR" sz="1400" dirty="0"/>
              <a:t>8 </a:t>
            </a:r>
            <a:r>
              <a:rPr lang="en-US" sz="1400" dirty="0"/>
              <a:t>k</a:t>
            </a:r>
            <a:r>
              <a:rPr lang="el-GR" sz="1400" dirty="0"/>
              <a:t>Η</a:t>
            </a:r>
            <a:r>
              <a:rPr lang="en-US" sz="1400" dirty="0"/>
              <a:t>z</a:t>
            </a:r>
            <a:endParaRPr lang="el-GR" sz="1400" dirty="0"/>
          </a:p>
          <a:p>
            <a:pPr algn="just">
              <a:lnSpc>
                <a:spcPct val="120000"/>
              </a:lnSpc>
            </a:pPr>
            <a:r>
              <a:rPr lang="el-GR" sz="1400" dirty="0"/>
              <a:t>Χρόνος μεταξύ κωδικών λέξεων                  </a:t>
            </a:r>
            <a:r>
              <a:rPr lang="en-US" sz="1400" dirty="0"/>
              <a:t> </a:t>
            </a:r>
            <a:r>
              <a:rPr lang="el-GR" sz="1400" dirty="0"/>
              <a:t>	125 μ</a:t>
            </a:r>
            <a:r>
              <a:rPr lang="en-US" sz="1400" dirty="0"/>
              <a:t>s</a:t>
            </a:r>
            <a:endParaRPr lang="el-GR" sz="1400" dirty="0"/>
          </a:p>
          <a:p>
            <a:pPr algn="just">
              <a:lnSpc>
                <a:spcPct val="120000"/>
              </a:lnSpc>
            </a:pPr>
            <a:r>
              <a:rPr lang="el-GR" sz="1400" dirty="0"/>
              <a:t>Ρυθμός</a:t>
            </a:r>
            <a:r>
              <a:rPr lang="en-US" sz="1400" dirty="0"/>
              <a:t> bit </a:t>
            </a:r>
            <a:r>
              <a:rPr lang="en-US" sz="1400" dirty="0">
                <a:solidFill>
                  <a:schemeClr val="hlink"/>
                </a:solidFill>
              </a:rPr>
              <a:t>(</a:t>
            </a:r>
            <a:r>
              <a:rPr lang="el-GR" sz="1400" dirty="0">
                <a:solidFill>
                  <a:schemeClr val="hlink"/>
                </a:solidFill>
              </a:rPr>
              <a:t>Μήκος λέξης/Διάρκεια λέξης)</a:t>
            </a:r>
            <a:r>
              <a:rPr lang="el-GR" sz="1400" dirty="0"/>
              <a:t>    	 </a:t>
            </a:r>
            <a:r>
              <a:rPr lang="en-US" sz="1400" dirty="0"/>
              <a:t>64 Kbit/sec</a:t>
            </a:r>
            <a:endParaRPr lang="el-GR" sz="1400" dirty="0"/>
          </a:p>
        </p:txBody>
      </p:sp>
      <p:sp>
        <p:nvSpPr>
          <p:cNvPr id="66579" name="Text Box 19"/>
          <p:cNvSpPr txBox="1">
            <a:spLocks noChangeArrowheads="1"/>
          </p:cNvSpPr>
          <p:nvPr/>
        </p:nvSpPr>
        <p:spPr bwMode="auto">
          <a:xfrm>
            <a:off x="1524000" y="2276872"/>
            <a:ext cx="9144000" cy="2165350"/>
          </a:xfrm>
          <a:prstGeom prst="rect">
            <a:avLst/>
          </a:prstGeom>
          <a:noFill/>
          <a:ln w="28575">
            <a:solidFill>
              <a:schemeClr val="tx1"/>
            </a:solidFill>
            <a:miter lim="800000"/>
            <a:headEnd/>
            <a:tailEnd/>
          </a:ln>
          <a:effectLst/>
        </p:spPr>
        <p:txBody>
          <a:bodyPr>
            <a:spAutoFit/>
          </a:bodyPr>
          <a:lstStyle/>
          <a:p>
            <a:pPr algn="ctr">
              <a:lnSpc>
                <a:spcPct val="120000"/>
              </a:lnSpc>
            </a:pPr>
            <a:r>
              <a:rPr lang="el-GR" sz="1400" dirty="0"/>
              <a:t>πολυπλεξία 4 σημάτων, μείωση του κάθε </a:t>
            </a:r>
            <a:r>
              <a:rPr lang="en-US" sz="1400" dirty="0"/>
              <a:t>bit </a:t>
            </a:r>
            <a:r>
              <a:rPr lang="el-GR" sz="1400" dirty="0"/>
              <a:t>στο ¼ της αρχικής του διάρκειας</a:t>
            </a:r>
          </a:p>
          <a:p>
            <a:pPr algn="just">
              <a:lnSpc>
                <a:spcPct val="120000"/>
              </a:lnSpc>
            </a:pPr>
            <a:endParaRPr lang="el-GR" sz="1400" dirty="0"/>
          </a:p>
          <a:p>
            <a:pPr algn="just">
              <a:lnSpc>
                <a:spcPct val="120000"/>
              </a:lnSpc>
            </a:pPr>
            <a:r>
              <a:rPr lang="el-GR" sz="1400" dirty="0"/>
              <a:t>Διάρκεια </a:t>
            </a:r>
            <a:r>
              <a:rPr lang="en-US" sz="1400" dirty="0"/>
              <a:t>bit                                                         </a:t>
            </a:r>
            <a:r>
              <a:rPr lang="el-GR" sz="1400" dirty="0"/>
              <a:t>                  </a:t>
            </a:r>
            <a:r>
              <a:rPr lang="en-US" sz="1400" dirty="0"/>
              <a:t>3,9 </a:t>
            </a:r>
            <a:r>
              <a:rPr lang="el-GR" sz="1400" dirty="0"/>
              <a:t>μ</a:t>
            </a:r>
            <a:r>
              <a:rPr lang="en-US" sz="1400" dirty="0"/>
              <a:t>s</a:t>
            </a:r>
            <a:endParaRPr lang="el-GR" sz="1400" dirty="0"/>
          </a:p>
          <a:p>
            <a:pPr algn="just">
              <a:lnSpc>
                <a:spcPct val="120000"/>
              </a:lnSpc>
            </a:pPr>
            <a:r>
              <a:rPr lang="el-GR" sz="1400" dirty="0"/>
              <a:t>Μήκος λέξης	</a:t>
            </a:r>
            <a:r>
              <a:rPr lang="en-US" sz="1400" dirty="0"/>
              <a:t>                                           </a:t>
            </a:r>
            <a:r>
              <a:rPr lang="el-GR" sz="1400" dirty="0"/>
              <a:t>               </a:t>
            </a:r>
            <a:r>
              <a:rPr lang="en-US" sz="1400" dirty="0"/>
              <a:t>8 bit</a:t>
            </a:r>
            <a:endParaRPr lang="el-GR" sz="1400" dirty="0"/>
          </a:p>
          <a:p>
            <a:pPr algn="just">
              <a:lnSpc>
                <a:spcPct val="120000"/>
              </a:lnSpc>
            </a:pPr>
            <a:r>
              <a:rPr lang="el-GR" sz="1400" dirty="0"/>
              <a:t>Διάρκεια λέξης</a:t>
            </a:r>
            <a:r>
              <a:rPr lang="en-US" sz="1400" dirty="0"/>
              <a:t>                                                    </a:t>
            </a:r>
            <a:r>
              <a:rPr lang="el-GR" sz="1400" dirty="0"/>
              <a:t>                  </a:t>
            </a:r>
            <a:r>
              <a:rPr lang="en-US" sz="1400" dirty="0"/>
              <a:t>31.25 </a:t>
            </a:r>
            <a:r>
              <a:rPr lang="el-GR" sz="1400" dirty="0"/>
              <a:t>μ</a:t>
            </a:r>
            <a:r>
              <a:rPr lang="en-US" sz="1400" dirty="0"/>
              <a:t>s</a:t>
            </a:r>
            <a:endParaRPr lang="el-GR" sz="1400" dirty="0"/>
          </a:p>
          <a:p>
            <a:pPr algn="just">
              <a:lnSpc>
                <a:spcPct val="120000"/>
              </a:lnSpc>
            </a:pPr>
            <a:r>
              <a:rPr lang="el-GR" sz="1400" dirty="0"/>
              <a:t>Συχνότητα επανάληψης </a:t>
            </a:r>
            <a:r>
              <a:rPr lang="el-GR" sz="1400" dirty="0" err="1"/>
              <a:t>κωδικής</a:t>
            </a:r>
            <a:r>
              <a:rPr lang="el-GR" sz="1400" dirty="0"/>
              <a:t> λέξης                             8 </a:t>
            </a:r>
            <a:r>
              <a:rPr lang="en-US" sz="1400" dirty="0"/>
              <a:t>k</a:t>
            </a:r>
            <a:r>
              <a:rPr lang="el-GR" sz="1400" dirty="0"/>
              <a:t>Η</a:t>
            </a:r>
            <a:r>
              <a:rPr lang="en-US" sz="1400" dirty="0"/>
              <a:t>z</a:t>
            </a:r>
            <a:endParaRPr lang="el-GR" sz="1400" dirty="0"/>
          </a:p>
          <a:p>
            <a:pPr algn="just">
              <a:lnSpc>
                <a:spcPct val="120000"/>
              </a:lnSpc>
            </a:pPr>
            <a:r>
              <a:rPr lang="el-GR" sz="1400" dirty="0"/>
              <a:t>Χρόνος μεταξύ κωδικών λέξεων1                                       125 μ</a:t>
            </a:r>
            <a:r>
              <a:rPr lang="en-US" sz="1400" dirty="0"/>
              <a:t>s</a:t>
            </a:r>
            <a:endParaRPr lang="el-GR" sz="1400" dirty="0"/>
          </a:p>
          <a:p>
            <a:pPr algn="just">
              <a:lnSpc>
                <a:spcPct val="120000"/>
              </a:lnSpc>
            </a:pPr>
            <a:r>
              <a:rPr lang="el-GR" sz="1400" dirty="0"/>
              <a:t>Ρυθμός</a:t>
            </a:r>
            <a:r>
              <a:rPr lang="en-US" sz="1400" dirty="0"/>
              <a:t> bit                                                           </a:t>
            </a:r>
            <a:r>
              <a:rPr lang="el-GR" sz="1400" dirty="0"/>
              <a:t>                 </a:t>
            </a:r>
            <a:r>
              <a:rPr lang="en-US" sz="1400" dirty="0"/>
              <a:t> </a:t>
            </a:r>
            <a:r>
              <a:rPr lang="el-GR" sz="1400" dirty="0"/>
              <a:t> </a:t>
            </a:r>
            <a:r>
              <a:rPr lang="en-US" sz="1400" dirty="0"/>
              <a:t>64 Kbit/sec</a:t>
            </a:r>
            <a:endParaRPr lang="el-GR" sz="1400" dirty="0"/>
          </a:p>
        </p:txBody>
      </p:sp>
      <p:sp>
        <p:nvSpPr>
          <p:cNvPr id="66580" name="Line 20"/>
          <p:cNvSpPr>
            <a:spLocks noChangeShapeType="1"/>
          </p:cNvSpPr>
          <p:nvPr/>
        </p:nvSpPr>
        <p:spPr bwMode="auto">
          <a:xfrm>
            <a:off x="6096000" y="1916833"/>
            <a:ext cx="0" cy="360363"/>
          </a:xfrm>
          <a:prstGeom prst="line">
            <a:avLst/>
          </a:prstGeom>
          <a:noFill/>
          <a:ln w="76200">
            <a:solidFill>
              <a:schemeClr val="tx1"/>
            </a:solidFill>
            <a:round/>
            <a:headEnd/>
            <a:tailEnd type="triangle" w="med" len="med"/>
          </a:ln>
          <a:effectLst/>
        </p:spPr>
        <p:txBody>
          <a:bodyPr/>
          <a:lstStyle/>
          <a:p>
            <a:endParaRPr lang="el-GR"/>
          </a:p>
        </p:txBody>
      </p:sp>
      <p:pic>
        <p:nvPicPr>
          <p:cNvPr id="66582" name="Picture 2"/>
          <p:cNvPicPr>
            <a:picLocks noChangeAspect="1" noChangeArrowheads="1"/>
          </p:cNvPicPr>
          <p:nvPr/>
        </p:nvPicPr>
        <p:blipFill>
          <a:blip r:embed="rId3" cstate="print"/>
          <a:srcRect/>
          <a:stretch>
            <a:fillRect/>
          </a:stretch>
        </p:blipFill>
        <p:spPr bwMode="auto">
          <a:xfrm>
            <a:off x="1533526" y="4653137"/>
            <a:ext cx="3933825" cy="1584325"/>
          </a:xfrm>
          <a:prstGeom prst="rect">
            <a:avLst/>
          </a:prstGeom>
          <a:noFill/>
          <a:ln w="28575">
            <a:solidFill>
              <a:srgbClr val="000000"/>
            </a:solidFill>
            <a:miter lim="800000"/>
            <a:headEnd/>
            <a:tailEnd/>
          </a:ln>
        </p:spPr>
      </p:pic>
      <p:sp>
        <p:nvSpPr>
          <p:cNvPr id="66583" name="Text Box 23"/>
          <p:cNvSpPr txBox="1">
            <a:spLocks noChangeArrowheads="1"/>
          </p:cNvSpPr>
          <p:nvPr/>
        </p:nvSpPr>
        <p:spPr bwMode="auto">
          <a:xfrm>
            <a:off x="6024564" y="5013499"/>
            <a:ext cx="4643437" cy="673100"/>
          </a:xfrm>
          <a:prstGeom prst="rect">
            <a:avLst/>
          </a:prstGeom>
          <a:noFill/>
          <a:ln w="28575">
            <a:solidFill>
              <a:schemeClr val="tx1"/>
            </a:solidFill>
            <a:miter lim="800000"/>
            <a:headEnd/>
            <a:tailEnd/>
          </a:ln>
          <a:effectLst/>
        </p:spPr>
        <p:txBody>
          <a:bodyPr>
            <a:spAutoFit/>
          </a:bodyPr>
          <a:lstStyle/>
          <a:p>
            <a:pPr algn="just">
              <a:lnSpc>
                <a:spcPct val="130000"/>
              </a:lnSpc>
            </a:pPr>
            <a:r>
              <a:rPr lang="el-GR" sz="1400" dirty="0"/>
              <a:t>	Παράδειγμα τριών κωδικών λέξεων από ένα σήμα που </a:t>
            </a:r>
            <a:r>
              <a:rPr lang="el-GR" sz="1400" dirty="0" err="1"/>
              <a:t>πολυπλέκονται</a:t>
            </a:r>
            <a:r>
              <a:rPr lang="el-GR" sz="1400" dirty="0"/>
              <a:t> με άλλα τρία σήματα.</a:t>
            </a:r>
          </a:p>
        </p:txBody>
      </p:sp>
      <p:sp>
        <p:nvSpPr>
          <p:cNvPr id="66584" name="Line 24"/>
          <p:cNvSpPr>
            <a:spLocks noChangeShapeType="1"/>
          </p:cNvSpPr>
          <p:nvPr/>
        </p:nvSpPr>
        <p:spPr bwMode="auto">
          <a:xfrm rot="16200000">
            <a:off x="5748338" y="5175424"/>
            <a:ext cx="0" cy="539750"/>
          </a:xfrm>
          <a:prstGeom prst="line">
            <a:avLst/>
          </a:prstGeom>
          <a:noFill/>
          <a:ln w="76200">
            <a:solidFill>
              <a:schemeClr val="tx1"/>
            </a:solidFill>
            <a:round/>
            <a:headEnd/>
            <a:tailEnd type="triangle" w="med" len="med"/>
          </a:ln>
          <a:effectLst/>
        </p:spPr>
        <p:txBody>
          <a:bodyPr/>
          <a:lstStyle/>
          <a:p>
            <a:endParaRPr lang="el-GR"/>
          </a:p>
        </p:txBody>
      </p:sp>
    </p:spTree>
    <p:extLst>
      <p:ext uri="{BB962C8B-B14F-4D97-AF65-F5344CB8AC3E}">
        <p14:creationId xmlns:p14="http://schemas.microsoft.com/office/powerpoint/2010/main" val="2876535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Text Box 4"/>
          <p:cNvSpPr txBox="1">
            <a:spLocks noChangeArrowheads="1"/>
          </p:cNvSpPr>
          <p:nvPr/>
        </p:nvSpPr>
        <p:spPr bwMode="auto">
          <a:xfrm>
            <a:off x="1711326" y="38101"/>
            <a:ext cx="8893175" cy="758825"/>
          </a:xfrm>
          <a:prstGeom prst="rect">
            <a:avLst/>
          </a:prstGeom>
          <a:noFill/>
          <a:ln w="28575">
            <a:solidFill>
              <a:schemeClr val="tx1"/>
            </a:solidFill>
            <a:miter lim="800000"/>
            <a:headEnd/>
            <a:tailEnd/>
          </a:ln>
          <a:effectLst/>
        </p:spPr>
        <p:txBody>
          <a:bodyPr>
            <a:spAutoFit/>
          </a:bodyPr>
          <a:lstStyle/>
          <a:p>
            <a:pPr algn="just">
              <a:buFontTx/>
              <a:buChar char="•"/>
            </a:pPr>
            <a:r>
              <a:rPr lang="el-GR" sz="1400"/>
              <a:t>Στην Ευρώπη πολυπλέκονται 32 κανάλια με συνολικό ρυθμό 2.048 Κ</a:t>
            </a:r>
            <a:r>
              <a:rPr lang="en-US" sz="1400"/>
              <a:t>bit</a:t>
            </a:r>
            <a:r>
              <a:rPr lang="el-GR" sz="1400"/>
              <a:t> </a:t>
            </a:r>
            <a:r>
              <a:rPr lang="el-GR" sz="1400">
                <a:solidFill>
                  <a:schemeClr val="hlink"/>
                </a:solidFill>
              </a:rPr>
              <a:t>(2 </a:t>
            </a:r>
            <a:r>
              <a:rPr lang="en-US" sz="1400">
                <a:solidFill>
                  <a:schemeClr val="hlink"/>
                </a:solidFill>
              </a:rPr>
              <a:t>Mbit)</a:t>
            </a:r>
            <a:r>
              <a:rPr lang="en-US" sz="1400"/>
              <a:t>.</a:t>
            </a:r>
          </a:p>
          <a:p>
            <a:pPr algn="just"/>
            <a:endParaRPr lang="en-US" sz="1400"/>
          </a:p>
          <a:p>
            <a:pPr algn="just">
              <a:buFontTx/>
              <a:buChar char="•"/>
            </a:pPr>
            <a:r>
              <a:rPr lang="el-GR" sz="1400"/>
              <a:t>Στις Η.Π.Α. πολυπλέκονται 24 κανάλια με συνολικό ρυθμό 1.544 Κ</a:t>
            </a:r>
            <a:r>
              <a:rPr lang="en-US" sz="1400"/>
              <a:t>bit.</a:t>
            </a:r>
            <a:endParaRPr lang="el-GR" sz="1400"/>
          </a:p>
        </p:txBody>
      </p:sp>
      <p:sp>
        <p:nvSpPr>
          <p:cNvPr id="91142" name="Text Box 6"/>
          <p:cNvSpPr txBox="1">
            <a:spLocks noChangeArrowheads="1"/>
          </p:cNvSpPr>
          <p:nvPr/>
        </p:nvSpPr>
        <p:spPr bwMode="auto">
          <a:xfrm>
            <a:off x="1711326" y="1243013"/>
            <a:ext cx="8893175" cy="523220"/>
          </a:xfrm>
          <a:prstGeom prst="rect">
            <a:avLst/>
          </a:prstGeom>
          <a:noFill/>
          <a:ln w="28575">
            <a:solidFill>
              <a:schemeClr val="tx1"/>
            </a:solidFill>
            <a:miter lim="800000"/>
            <a:headEnd/>
            <a:tailEnd/>
          </a:ln>
          <a:effectLst/>
        </p:spPr>
        <p:txBody>
          <a:bodyPr>
            <a:spAutoFit/>
          </a:bodyPr>
          <a:lstStyle/>
          <a:p>
            <a:pPr algn="just"/>
            <a:r>
              <a:rPr lang="en-US" sz="1400" dirty="0"/>
              <a:t>	</a:t>
            </a:r>
            <a:r>
              <a:rPr lang="el-GR" sz="1400" dirty="0"/>
              <a:t>Αυτό σημαίνει ότι στην πράξη για να δημιουργηθεί το σήμα των 2 Μ</a:t>
            </a:r>
            <a:r>
              <a:rPr lang="en-US" sz="1400" dirty="0"/>
              <a:t>bit</a:t>
            </a:r>
            <a:r>
              <a:rPr lang="el-GR" sz="1400" dirty="0"/>
              <a:t> ο χρόνος κατάληψης κάθε επιμέρους σήματος μειώνεται στο 1/32 στα 125 μ</a:t>
            </a:r>
            <a:r>
              <a:rPr lang="en-US" sz="1400" dirty="0"/>
              <a:t>s</a:t>
            </a:r>
            <a:r>
              <a:rPr lang="el-GR" sz="1400" dirty="0"/>
              <a:t> να υπάρχει δυνατότητα να </a:t>
            </a:r>
            <a:r>
              <a:rPr lang="el-GR" sz="1400" dirty="0" err="1"/>
              <a:t>πολυπλεχθούν</a:t>
            </a:r>
            <a:r>
              <a:rPr lang="el-GR" sz="1400" dirty="0"/>
              <a:t> 32 κανάλια.</a:t>
            </a:r>
          </a:p>
        </p:txBody>
      </p:sp>
      <p:sp>
        <p:nvSpPr>
          <p:cNvPr id="91143" name="Line 7"/>
          <p:cNvSpPr>
            <a:spLocks noChangeShapeType="1"/>
          </p:cNvSpPr>
          <p:nvPr/>
        </p:nvSpPr>
        <p:spPr bwMode="auto">
          <a:xfrm>
            <a:off x="5888038" y="803275"/>
            <a:ext cx="0" cy="431800"/>
          </a:xfrm>
          <a:prstGeom prst="line">
            <a:avLst/>
          </a:prstGeom>
          <a:noFill/>
          <a:ln w="76200">
            <a:solidFill>
              <a:schemeClr val="tx1"/>
            </a:solidFill>
            <a:round/>
            <a:headEnd/>
            <a:tailEnd type="triangle" w="med" len="med"/>
          </a:ln>
          <a:effectLst/>
        </p:spPr>
        <p:txBody>
          <a:bodyPr/>
          <a:lstStyle/>
          <a:p>
            <a:endParaRPr lang="el-GR"/>
          </a:p>
        </p:txBody>
      </p:sp>
      <p:sp>
        <p:nvSpPr>
          <p:cNvPr id="91144" name="Text Box 8"/>
          <p:cNvSpPr txBox="1">
            <a:spLocks noChangeArrowheads="1"/>
          </p:cNvSpPr>
          <p:nvPr/>
        </p:nvSpPr>
        <p:spPr bwMode="auto">
          <a:xfrm>
            <a:off x="1801814" y="2095500"/>
            <a:ext cx="8777287" cy="4711700"/>
          </a:xfrm>
          <a:prstGeom prst="rect">
            <a:avLst/>
          </a:prstGeom>
          <a:noFill/>
          <a:ln w="28575">
            <a:solidFill>
              <a:schemeClr val="tx1"/>
            </a:solidFill>
            <a:miter lim="800000"/>
            <a:headEnd/>
            <a:tailEnd/>
          </a:ln>
          <a:effectLst/>
        </p:spPr>
        <p:txBody>
          <a:bodyPr>
            <a:spAutoFit/>
          </a:bodyPr>
          <a:lstStyle/>
          <a:p>
            <a:pPr algn="just"/>
            <a:r>
              <a:rPr lang="en-US"/>
              <a:t>			</a:t>
            </a:r>
            <a:r>
              <a:rPr lang="el-GR" i="1" u="sng">
                <a:solidFill>
                  <a:schemeClr val="hlink"/>
                </a:solidFill>
              </a:rPr>
              <a:t>ΔΟΜΗ ΠΛΑΙΣΙΟΥ 2</a:t>
            </a:r>
            <a:r>
              <a:rPr lang="en-US" i="1" u="sng">
                <a:solidFill>
                  <a:schemeClr val="hlink"/>
                </a:solidFill>
              </a:rPr>
              <a:t>Mbit</a:t>
            </a:r>
          </a:p>
          <a:p>
            <a:pPr algn="just"/>
            <a:endParaRPr lang="en-US"/>
          </a:p>
          <a:p>
            <a:pPr algn="just">
              <a:buFontTx/>
              <a:buChar char="•"/>
            </a:pPr>
            <a:r>
              <a:rPr lang="el-GR" sz="1400"/>
              <a:t>Διάρκεια </a:t>
            </a:r>
            <a:r>
              <a:rPr lang="en-US" sz="1400"/>
              <a:t>bit</a:t>
            </a:r>
            <a:r>
              <a:rPr lang="el-GR" sz="1400"/>
              <a:t>                                               </a:t>
            </a:r>
            <a:r>
              <a:rPr lang="en-US" sz="1400"/>
              <a:t>   </a:t>
            </a:r>
            <a:r>
              <a:rPr lang="el-GR" sz="1400"/>
              <a:t>488,3</a:t>
            </a:r>
            <a:r>
              <a:rPr lang="en-US" sz="1400"/>
              <a:t>ns</a:t>
            </a:r>
          </a:p>
          <a:p>
            <a:pPr algn="just">
              <a:buFontTx/>
              <a:buChar char="•"/>
            </a:pPr>
            <a:endParaRPr lang="el-GR" sz="1400"/>
          </a:p>
          <a:p>
            <a:pPr algn="just">
              <a:buFontTx/>
              <a:buChar char="•"/>
            </a:pPr>
            <a:r>
              <a:rPr lang="el-GR" sz="1400"/>
              <a:t>Αριθμός </a:t>
            </a:r>
            <a:r>
              <a:rPr lang="en-US" sz="1400"/>
              <a:t>bit</a:t>
            </a:r>
            <a:r>
              <a:rPr lang="el-GR" sz="1400"/>
              <a:t> ανά χρονοθυρίδα,</a:t>
            </a:r>
            <a:r>
              <a:rPr lang="en-US" sz="1400"/>
              <a:t>                   8</a:t>
            </a:r>
          </a:p>
          <a:p>
            <a:pPr algn="just">
              <a:buFontTx/>
              <a:buChar char="•"/>
            </a:pPr>
            <a:endParaRPr lang="el-GR" sz="1400"/>
          </a:p>
          <a:p>
            <a:pPr algn="just">
              <a:buFontTx/>
              <a:buChar char="•"/>
            </a:pPr>
            <a:r>
              <a:rPr lang="el-GR" sz="1400">
                <a:solidFill>
                  <a:srgbClr val="0000CC"/>
                </a:solidFill>
              </a:rPr>
              <a:t>Αριθμός χρονοθυρίδων</a:t>
            </a:r>
            <a:r>
              <a:rPr lang="en-US" sz="1400">
                <a:solidFill>
                  <a:srgbClr val="0000CC"/>
                </a:solidFill>
              </a:rPr>
              <a:t>                              32 </a:t>
            </a:r>
            <a:r>
              <a:rPr lang="el-GR" sz="1400">
                <a:solidFill>
                  <a:srgbClr val="0000CC"/>
                </a:solidFill>
              </a:rPr>
              <a:t>κανάλια</a:t>
            </a:r>
            <a:endParaRPr lang="en-US" sz="1400">
              <a:solidFill>
                <a:srgbClr val="0000CC"/>
              </a:solidFill>
            </a:endParaRPr>
          </a:p>
          <a:p>
            <a:pPr algn="just">
              <a:buFontTx/>
              <a:buChar char="•"/>
            </a:pPr>
            <a:endParaRPr lang="el-GR" sz="1400"/>
          </a:p>
          <a:p>
            <a:pPr algn="just">
              <a:buFontTx/>
              <a:buChar char="•"/>
            </a:pPr>
            <a:r>
              <a:rPr lang="el-GR" sz="1400"/>
              <a:t>Αριθμός </a:t>
            </a:r>
            <a:r>
              <a:rPr lang="en-US" sz="1400"/>
              <a:t>bit</a:t>
            </a:r>
            <a:r>
              <a:rPr lang="el-GR" sz="1400"/>
              <a:t> ανά Πλαίσιο</a:t>
            </a:r>
            <a:r>
              <a:rPr lang="en-US" sz="1400"/>
              <a:t>                             256</a:t>
            </a:r>
          </a:p>
          <a:p>
            <a:pPr algn="just">
              <a:buFontTx/>
              <a:buChar char="•"/>
            </a:pPr>
            <a:endParaRPr lang="el-GR" sz="1400"/>
          </a:p>
          <a:p>
            <a:pPr algn="just">
              <a:buFontTx/>
              <a:buChar char="•"/>
            </a:pPr>
            <a:r>
              <a:rPr lang="el-GR" sz="1400">
                <a:solidFill>
                  <a:srgbClr val="0000CC"/>
                </a:solidFill>
              </a:rPr>
              <a:t>Διάρκεια χρονοθυρίδας</a:t>
            </a:r>
            <a:r>
              <a:rPr lang="en-US" sz="1400">
                <a:solidFill>
                  <a:srgbClr val="0000CC"/>
                </a:solidFill>
              </a:rPr>
              <a:t>                              3.91</a:t>
            </a:r>
            <a:r>
              <a:rPr lang="el-GR" sz="1400">
                <a:solidFill>
                  <a:srgbClr val="0000CC"/>
                </a:solidFill>
              </a:rPr>
              <a:t>μ</a:t>
            </a:r>
            <a:r>
              <a:rPr lang="en-US" sz="1400">
                <a:solidFill>
                  <a:srgbClr val="0000CC"/>
                </a:solidFill>
              </a:rPr>
              <a:t>s   </a:t>
            </a:r>
          </a:p>
          <a:p>
            <a:pPr algn="just">
              <a:buFontTx/>
              <a:buChar char="•"/>
            </a:pPr>
            <a:endParaRPr lang="el-GR" sz="1400">
              <a:solidFill>
                <a:srgbClr val="0000CC"/>
              </a:solidFill>
            </a:endParaRPr>
          </a:p>
          <a:p>
            <a:pPr algn="just">
              <a:buFontTx/>
              <a:buChar char="•"/>
            </a:pPr>
            <a:r>
              <a:rPr lang="el-GR" sz="1400">
                <a:solidFill>
                  <a:srgbClr val="0000CC"/>
                </a:solidFill>
              </a:rPr>
              <a:t>Διάρκεια πλαισίου</a:t>
            </a:r>
            <a:r>
              <a:rPr lang="en-US" sz="1400">
                <a:solidFill>
                  <a:srgbClr val="0000CC"/>
                </a:solidFill>
              </a:rPr>
              <a:t>                                      125</a:t>
            </a:r>
            <a:r>
              <a:rPr lang="el-GR" sz="1400">
                <a:solidFill>
                  <a:srgbClr val="0000CC"/>
                </a:solidFill>
              </a:rPr>
              <a:t> μ</a:t>
            </a:r>
            <a:r>
              <a:rPr lang="en-US" sz="1400">
                <a:solidFill>
                  <a:srgbClr val="0000CC"/>
                </a:solidFill>
              </a:rPr>
              <a:t>s</a:t>
            </a:r>
          </a:p>
          <a:p>
            <a:pPr algn="just">
              <a:buFontTx/>
              <a:buChar char="•"/>
            </a:pPr>
            <a:endParaRPr lang="el-GR" sz="1400"/>
          </a:p>
          <a:p>
            <a:pPr algn="just">
              <a:buFontTx/>
              <a:buChar char="•"/>
            </a:pPr>
            <a:r>
              <a:rPr lang="el-GR" sz="1400">
                <a:solidFill>
                  <a:srgbClr val="0000CC"/>
                </a:solidFill>
              </a:rPr>
              <a:t>Συχνότητα επανάληψης                         </a:t>
            </a:r>
            <a:r>
              <a:rPr lang="en-US" sz="1400">
                <a:solidFill>
                  <a:srgbClr val="0000CC"/>
                </a:solidFill>
              </a:rPr>
              <a:t>    </a:t>
            </a:r>
            <a:r>
              <a:rPr lang="el-GR" sz="1400">
                <a:solidFill>
                  <a:srgbClr val="0000CC"/>
                </a:solidFill>
              </a:rPr>
              <a:t>8</a:t>
            </a:r>
            <a:r>
              <a:rPr lang="en-US" sz="1400">
                <a:solidFill>
                  <a:srgbClr val="0000CC"/>
                </a:solidFill>
              </a:rPr>
              <a:t>000 Hz</a:t>
            </a:r>
          </a:p>
          <a:p>
            <a:pPr algn="just">
              <a:buFontTx/>
              <a:buChar char="•"/>
            </a:pPr>
            <a:endParaRPr lang="el-GR" sz="1400"/>
          </a:p>
          <a:p>
            <a:pPr algn="just">
              <a:buFontTx/>
              <a:buChar char="•"/>
            </a:pPr>
            <a:r>
              <a:rPr lang="el-GR" sz="1400"/>
              <a:t>Αριθμός πλαισίων/</a:t>
            </a:r>
            <a:r>
              <a:rPr lang="en-US" sz="1400"/>
              <a:t>sec</a:t>
            </a:r>
            <a:r>
              <a:rPr lang="el-GR" sz="1400"/>
              <a:t>                             </a:t>
            </a:r>
            <a:r>
              <a:rPr lang="en-US" sz="1400"/>
              <a:t>  </a:t>
            </a:r>
            <a:r>
              <a:rPr lang="el-GR" sz="1400"/>
              <a:t>1/125μ</a:t>
            </a:r>
            <a:r>
              <a:rPr lang="en-US" sz="1400"/>
              <a:t>s</a:t>
            </a:r>
            <a:r>
              <a:rPr lang="el-GR" sz="1400"/>
              <a:t> = 8000 πλ/δευτ.</a:t>
            </a:r>
            <a:endParaRPr lang="en-US" sz="1400"/>
          </a:p>
          <a:p>
            <a:pPr algn="just">
              <a:buFontTx/>
              <a:buChar char="•"/>
            </a:pPr>
            <a:endParaRPr lang="el-GR" sz="1400"/>
          </a:p>
          <a:p>
            <a:pPr algn="just">
              <a:buFontTx/>
              <a:buChar char="•"/>
            </a:pPr>
            <a:r>
              <a:rPr lang="el-GR" sz="1400">
                <a:solidFill>
                  <a:srgbClr val="0000CC"/>
                </a:solidFill>
              </a:rPr>
              <a:t>Ρυθμός </a:t>
            </a:r>
            <a:r>
              <a:rPr lang="en-US" sz="1400">
                <a:solidFill>
                  <a:srgbClr val="0000CC"/>
                </a:solidFill>
              </a:rPr>
              <a:t>bit</a:t>
            </a:r>
            <a:r>
              <a:rPr lang="el-GR" sz="1400">
                <a:solidFill>
                  <a:srgbClr val="0000CC"/>
                </a:solidFill>
              </a:rPr>
              <a:t> ανά χρονοθυρίδα                  </a:t>
            </a:r>
            <a:r>
              <a:rPr lang="en-US" sz="1400">
                <a:solidFill>
                  <a:srgbClr val="0000CC"/>
                </a:solidFill>
              </a:rPr>
              <a:t>  </a:t>
            </a:r>
            <a:r>
              <a:rPr lang="el-GR" sz="1400">
                <a:solidFill>
                  <a:srgbClr val="0000CC"/>
                </a:solidFill>
              </a:rPr>
              <a:t> 64 </a:t>
            </a:r>
            <a:r>
              <a:rPr lang="en-US" sz="1400">
                <a:solidFill>
                  <a:srgbClr val="0000CC"/>
                </a:solidFill>
              </a:rPr>
              <a:t>Kbit</a:t>
            </a:r>
            <a:r>
              <a:rPr lang="el-GR" sz="1400">
                <a:solidFill>
                  <a:srgbClr val="0000CC"/>
                </a:solidFill>
              </a:rPr>
              <a:t>/</a:t>
            </a:r>
            <a:r>
              <a:rPr lang="en-US" sz="1400">
                <a:solidFill>
                  <a:srgbClr val="0000CC"/>
                </a:solidFill>
              </a:rPr>
              <a:t>sec</a:t>
            </a:r>
            <a:r>
              <a:rPr lang="el-GR" sz="1400">
                <a:solidFill>
                  <a:srgbClr val="0000CC"/>
                </a:solidFill>
              </a:rPr>
              <a:t>  </a:t>
            </a:r>
            <a:endParaRPr lang="en-US" sz="1400">
              <a:solidFill>
                <a:srgbClr val="0000CC"/>
              </a:solidFill>
            </a:endParaRPr>
          </a:p>
          <a:p>
            <a:pPr algn="just">
              <a:buFontTx/>
              <a:buChar char="•"/>
            </a:pPr>
            <a:endParaRPr lang="el-GR" sz="1400">
              <a:solidFill>
                <a:srgbClr val="0000CC"/>
              </a:solidFill>
            </a:endParaRPr>
          </a:p>
          <a:p>
            <a:pPr algn="just">
              <a:buFontTx/>
              <a:buChar char="•"/>
            </a:pPr>
            <a:r>
              <a:rPr lang="el-GR" sz="1400">
                <a:solidFill>
                  <a:srgbClr val="0000CC"/>
                </a:solidFill>
              </a:rPr>
              <a:t>Συνολικός ρυθμός </a:t>
            </a:r>
            <a:r>
              <a:rPr lang="en-US" sz="1400">
                <a:solidFill>
                  <a:srgbClr val="0000CC"/>
                </a:solidFill>
              </a:rPr>
              <a:t>bit</a:t>
            </a:r>
            <a:r>
              <a:rPr lang="el-GR" sz="1400">
                <a:solidFill>
                  <a:srgbClr val="0000CC"/>
                </a:solidFill>
              </a:rPr>
              <a:t>                             </a:t>
            </a:r>
            <a:r>
              <a:rPr lang="en-US" sz="1400">
                <a:solidFill>
                  <a:srgbClr val="0000CC"/>
                </a:solidFill>
              </a:rPr>
              <a:t>   </a:t>
            </a:r>
            <a:r>
              <a:rPr lang="el-GR" sz="1400">
                <a:solidFill>
                  <a:srgbClr val="0000CC"/>
                </a:solidFill>
              </a:rPr>
              <a:t> 2048 </a:t>
            </a:r>
            <a:r>
              <a:rPr lang="en-US" sz="1400">
                <a:solidFill>
                  <a:srgbClr val="0000CC"/>
                </a:solidFill>
              </a:rPr>
              <a:t>Kbit</a:t>
            </a:r>
            <a:r>
              <a:rPr lang="el-GR" sz="1400">
                <a:solidFill>
                  <a:srgbClr val="0000CC"/>
                </a:solidFill>
              </a:rPr>
              <a:t>/</a:t>
            </a:r>
            <a:r>
              <a:rPr lang="en-US" sz="1400">
                <a:solidFill>
                  <a:srgbClr val="0000CC"/>
                </a:solidFill>
              </a:rPr>
              <a:t>sec</a:t>
            </a:r>
            <a:endParaRPr lang="el-GR" sz="1400">
              <a:solidFill>
                <a:srgbClr val="0000CC"/>
              </a:solidFill>
            </a:endParaRPr>
          </a:p>
        </p:txBody>
      </p:sp>
    </p:spTree>
    <p:extLst>
      <p:ext uri="{BB962C8B-B14F-4D97-AF65-F5344CB8AC3E}">
        <p14:creationId xmlns:p14="http://schemas.microsoft.com/office/powerpoint/2010/main" val="437737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ext Box 4"/>
          <p:cNvSpPr txBox="1">
            <a:spLocks noChangeArrowheads="1"/>
          </p:cNvSpPr>
          <p:nvPr/>
        </p:nvSpPr>
        <p:spPr bwMode="auto">
          <a:xfrm>
            <a:off x="1847528" y="260649"/>
            <a:ext cx="5041900" cy="366713"/>
          </a:xfrm>
          <a:prstGeom prst="rect">
            <a:avLst/>
          </a:prstGeom>
          <a:noFill/>
          <a:ln w="9525">
            <a:noFill/>
            <a:miter lim="800000"/>
            <a:headEnd/>
            <a:tailEnd/>
          </a:ln>
        </p:spPr>
        <p:txBody>
          <a:bodyPr>
            <a:spAutoFit/>
          </a:bodyPr>
          <a:lstStyle/>
          <a:p>
            <a:pPr algn="ctr">
              <a:spcBef>
                <a:spcPct val="50000"/>
              </a:spcBef>
            </a:pPr>
            <a:r>
              <a:rPr lang="el-GR">
                <a:latin typeface="Calibri" pitchFamily="34" charset="0"/>
              </a:rPr>
              <a:t>Εισαγωγή 8 </a:t>
            </a:r>
            <a:r>
              <a:rPr lang="en-GB">
                <a:latin typeface="Calibri" pitchFamily="34" charset="0"/>
              </a:rPr>
              <a:t>bits/125 </a:t>
            </a:r>
            <a:r>
              <a:rPr lang="el-GR">
                <a:latin typeface="Calibri" pitchFamily="34" charset="0"/>
              </a:rPr>
              <a:t>μ</a:t>
            </a:r>
            <a:r>
              <a:rPr lang="en-GB">
                <a:latin typeface="Calibri" pitchFamily="34" charset="0"/>
              </a:rPr>
              <a:t>s </a:t>
            </a:r>
            <a:r>
              <a:rPr lang="el-GR">
                <a:latin typeface="Calibri" pitchFamily="34" charset="0"/>
              </a:rPr>
              <a:t>ενός συνδρομητή</a:t>
            </a:r>
          </a:p>
        </p:txBody>
      </p:sp>
      <p:graphicFrame>
        <p:nvGraphicFramePr>
          <p:cNvPr id="92164" name="Object 2"/>
          <p:cNvGraphicFramePr>
            <a:graphicFrameLocks noChangeAspect="1"/>
          </p:cNvGraphicFramePr>
          <p:nvPr/>
        </p:nvGraphicFramePr>
        <p:xfrm>
          <a:off x="8862815" y="765151"/>
          <a:ext cx="544513" cy="1065213"/>
        </p:xfrm>
        <a:graphic>
          <a:graphicData uri="http://schemas.openxmlformats.org/presentationml/2006/ole">
            <mc:AlternateContent xmlns:mc="http://schemas.openxmlformats.org/markup-compatibility/2006">
              <mc:Choice xmlns:v="urn:schemas-microsoft-com:vml" Requires="v">
                <p:oleObj spid="_x0000_s10249" name="Εικόνα bitmap" r:id="rId4" imgW="619211" imgH="1209524" progId="PBrush">
                  <p:embed/>
                </p:oleObj>
              </mc:Choice>
              <mc:Fallback>
                <p:oleObj name="Εικόνα bitmap" r:id="rId4" imgW="619211" imgH="1209524" progId="PBrush">
                  <p:embed/>
                  <p:pic>
                    <p:nvPicPr>
                      <p:cNvPr id="9216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62815" y="765151"/>
                        <a:ext cx="544513" cy="106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2165" name="Picture 6" descr="QueenTalk"/>
          <p:cNvPicPr>
            <a:picLocks noChangeAspect="1" noChangeArrowheads="1"/>
          </p:cNvPicPr>
          <p:nvPr/>
        </p:nvPicPr>
        <p:blipFill>
          <a:blip r:embed="rId6" cstate="print"/>
          <a:srcRect/>
          <a:stretch>
            <a:fillRect/>
          </a:stretch>
        </p:blipFill>
        <p:spPr bwMode="auto">
          <a:xfrm>
            <a:off x="9407327" y="981050"/>
            <a:ext cx="609600" cy="838200"/>
          </a:xfrm>
          <a:prstGeom prst="rect">
            <a:avLst/>
          </a:prstGeom>
          <a:noFill/>
          <a:ln w="9525">
            <a:noFill/>
            <a:miter lim="800000"/>
            <a:headEnd/>
            <a:tailEnd/>
          </a:ln>
        </p:spPr>
      </p:pic>
      <p:sp>
        <p:nvSpPr>
          <p:cNvPr id="21511" name="Text Box 7"/>
          <p:cNvSpPr txBox="1">
            <a:spLocks noChangeArrowheads="1"/>
          </p:cNvSpPr>
          <p:nvPr/>
        </p:nvSpPr>
        <p:spPr bwMode="auto">
          <a:xfrm>
            <a:off x="6600627" y="2465364"/>
            <a:ext cx="2374900" cy="244475"/>
          </a:xfrm>
          <a:prstGeom prst="rect">
            <a:avLst/>
          </a:prstGeom>
          <a:noFill/>
          <a:ln w="9525">
            <a:noFill/>
            <a:miter lim="800000"/>
            <a:headEnd/>
            <a:tailEnd/>
          </a:ln>
        </p:spPr>
        <p:txBody>
          <a:bodyPr>
            <a:spAutoFit/>
          </a:bodyPr>
          <a:lstStyle/>
          <a:p>
            <a:pPr algn="ctr">
              <a:spcBef>
                <a:spcPct val="50000"/>
              </a:spcBef>
            </a:pPr>
            <a:r>
              <a:rPr lang="el-GR" sz="1000">
                <a:solidFill>
                  <a:srgbClr val="000000"/>
                </a:solidFill>
                <a:latin typeface="Calibri" pitchFamily="34" charset="0"/>
              </a:rPr>
              <a:t>101101011011010110110101</a:t>
            </a:r>
          </a:p>
        </p:txBody>
      </p:sp>
      <p:sp>
        <p:nvSpPr>
          <p:cNvPr id="92167" name="AutoShape 8"/>
          <p:cNvSpPr>
            <a:spLocks noChangeArrowheads="1"/>
          </p:cNvSpPr>
          <p:nvPr/>
        </p:nvSpPr>
        <p:spPr bwMode="auto">
          <a:xfrm>
            <a:off x="6311702" y="2493938"/>
            <a:ext cx="1223962" cy="144462"/>
          </a:xfrm>
          <a:prstGeom prst="flowChartMagneticDrum">
            <a:avLst/>
          </a:prstGeom>
          <a:noFill/>
          <a:ln w="15875">
            <a:solidFill>
              <a:schemeClr val="hlink"/>
            </a:solidFill>
            <a:round/>
            <a:headEnd/>
            <a:tailEnd/>
          </a:ln>
        </p:spPr>
        <p:txBody>
          <a:bodyPr wrap="none" anchor="ctr"/>
          <a:lstStyle/>
          <a:p>
            <a:endParaRPr lang="el-GR">
              <a:latin typeface="Calibri" pitchFamily="34" charset="0"/>
            </a:endParaRPr>
          </a:p>
        </p:txBody>
      </p:sp>
      <p:sp>
        <p:nvSpPr>
          <p:cNvPr id="92168" name="AutoShape 9"/>
          <p:cNvSpPr>
            <a:spLocks noChangeArrowheads="1"/>
          </p:cNvSpPr>
          <p:nvPr/>
        </p:nvSpPr>
        <p:spPr bwMode="auto">
          <a:xfrm rot="10800000">
            <a:off x="8110339" y="2493938"/>
            <a:ext cx="1296988" cy="144462"/>
          </a:xfrm>
          <a:prstGeom prst="flowChartMagneticDrum">
            <a:avLst/>
          </a:prstGeom>
          <a:noFill/>
          <a:ln w="15875">
            <a:solidFill>
              <a:schemeClr val="hlink"/>
            </a:solidFill>
            <a:round/>
            <a:headEnd/>
            <a:tailEnd/>
          </a:ln>
        </p:spPr>
        <p:txBody>
          <a:bodyPr wrap="none" anchor="ctr"/>
          <a:lstStyle/>
          <a:p>
            <a:endParaRPr lang="el-GR">
              <a:latin typeface="Calibri" pitchFamily="34" charset="0"/>
            </a:endParaRPr>
          </a:p>
        </p:txBody>
      </p:sp>
      <p:sp>
        <p:nvSpPr>
          <p:cNvPr id="92169" name="phone3"/>
          <p:cNvSpPr>
            <a:spLocks noEditPoints="1" noChangeArrowheads="1"/>
          </p:cNvSpPr>
          <p:nvPr/>
        </p:nvSpPr>
        <p:spPr bwMode="auto">
          <a:xfrm>
            <a:off x="8759627" y="1917675"/>
            <a:ext cx="576262" cy="647700"/>
          </a:xfrm>
          <a:custGeom>
            <a:avLst/>
            <a:gdLst>
              <a:gd name="T0" fmla="*/ 0 w 21600"/>
              <a:gd name="T1" fmla="*/ 0 h 21600"/>
              <a:gd name="T2" fmla="*/ 288131 w 21600"/>
              <a:gd name="T3" fmla="*/ 0 h 21600"/>
              <a:gd name="T4" fmla="*/ 576262 w 21600"/>
              <a:gd name="T5" fmla="*/ 0 h 21600"/>
              <a:gd name="T6" fmla="*/ 576262 w 21600"/>
              <a:gd name="T7" fmla="*/ 323850 h 21600"/>
              <a:gd name="T8" fmla="*/ 576262 w 21600"/>
              <a:gd name="T9" fmla="*/ 647700 h 21600"/>
              <a:gd name="T10" fmla="*/ 288131 w 21600"/>
              <a:gd name="T11" fmla="*/ 647700 h 21600"/>
              <a:gd name="T12" fmla="*/ 0 w 21600"/>
              <a:gd name="T13" fmla="*/ 647700 h 21600"/>
              <a:gd name="T14" fmla="*/ 0 w 21600"/>
              <a:gd name="T15" fmla="*/ 323850 h 21600"/>
              <a:gd name="T16" fmla="*/ 0 60000 65536"/>
              <a:gd name="T17" fmla="*/ 0 60000 65536"/>
              <a:gd name="T18" fmla="*/ 0 60000 65536"/>
              <a:gd name="T19" fmla="*/ 0 60000 65536"/>
              <a:gd name="T20" fmla="*/ 0 60000 65536"/>
              <a:gd name="T21" fmla="*/ 0 60000 65536"/>
              <a:gd name="T22" fmla="*/ 0 60000 65536"/>
              <a:gd name="T23" fmla="*/ 0 60000 65536"/>
              <a:gd name="T24" fmla="*/ 200 w 21600"/>
              <a:gd name="T25" fmla="*/ 23516 h 21600"/>
              <a:gd name="T26" fmla="*/ 21400 w 21600"/>
              <a:gd name="T27" fmla="*/ 4048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chemeClr val="accent2"/>
          </a:solidFill>
          <a:ln w="9525">
            <a:solidFill>
              <a:srgbClr val="000000"/>
            </a:solidFill>
            <a:miter lim="800000"/>
            <a:headEnd/>
            <a:tailEnd/>
          </a:ln>
        </p:spPr>
        <p:txBody>
          <a:bodyPr/>
          <a:lstStyle/>
          <a:p>
            <a:endParaRPr lang="el-GR"/>
          </a:p>
        </p:txBody>
      </p:sp>
      <p:sp>
        <p:nvSpPr>
          <p:cNvPr id="92170" name="Line 11"/>
          <p:cNvSpPr>
            <a:spLocks noChangeShapeType="1"/>
          </p:cNvSpPr>
          <p:nvPr/>
        </p:nvSpPr>
        <p:spPr bwMode="auto">
          <a:xfrm flipV="1">
            <a:off x="5159177" y="620689"/>
            <a:ext cx="0" cy="2232025"/>
          </a:xfrm>
          <a:prstGeom prst="line">
            <a:avLst/>
          </a:prstGeom>
          <a:noFill/>
          <a:ln w="9525">
            <a:solidFill>
              <a:schemeClr val="tx1"/>
            </a:solidFill>
            <a:round/>
            <a:headEnd/>
            <a:tailEnd type="triangle" w="med" len="med"/>
          </a:ln>
        </p:spPr>
        <p:txBody>
          <a:bodyPr/>
          <a:lstStyle/>
          <a:p>
            <a:endParaRPr lang="el-GR"/>
          </a:p>
        </p:txBody>
      </p:sp>
      <p:sp>
        <p:nvSpPr>
          <p:cNvPr id="92171" name="AutoShape 12"/>
          <p:cNvSpPr>
            <a:spLocks noChangeArrowheads="1"/>
          </p:cNvSpPr>
          <p:nvPr/>
        </p:nvSpPr>
        <p:spPr bwMode="auto">
          <a:xfrm rot="10800000">
            <a:off x="4943278" y="2781276"/>
            <a:ext cx="1296987" cy="144463"/>
          </a:xfrm>
          <a:prstGeom prst="flowChartMagneticDrum">
            <a:avLst/>
          </a:prstGeom>
          <a:noFill/>
          <a:ln w="15875">
            <a:solidFill>
              <a:schemeClr val="hlink"/>
            </a:solidFill>
            <a:round/>
            <a:headEnd/>
            <a:tailEnd/>
          </a:ln>
        </p:spPr>
        <p:txBody>
          <a:bodyPr wrap="none" anchor="ctr"/>
          <a:lstStyle/>
          <a:p>
            <a:endParaRPr lang="el-GR">
              <a:latin typeface="Calibri" pitchFamily="34" charset="0"/>
            </a:endParaRPr>
          </a:p>
        </p:txBody>
      </p:sp>
      <p:sp>
        <p:nvSpPr>
          <p:cNvPr id="92172" name="AutoShape 13"/>
          <p:cNvSpPr>
            <a:spLocks noChangeArrowheads="1"/>
          </p:cNvSpPr>
          <p:nvPr/>
        </p:nvSpPr>
        <p:spPr bwMode="auto">
          <a:xfrm>
            <a:off x="5519540" y="1989114"/>
            <a:ext cx="1152525" cy="936625"/>
          </a:xfrm>
          <a:prstGeom prst="cube">
            <a:avLst>
              <a:gd name="adj" fmla="val 25000"/>
            </a:avLst>
          </a:prstGeom>
          <a:gradFill rotWithShape="1">
            <a:gsLst>
              <a:gs pos="0">
                <a:schemeClr val="bg1"/>
              </a:gs>
              <a:gs pos="100000">
                <a:schemeClr val="accent2"/>
              </a:gs>
            </a:gsLst>
            <a:path path="rect">
              <a:fillToRect l="50000" t="50000" r="50000" b="50000"/>
            </a:path>
          </a:gradFill>
          <a:ln w="9525">
            <a:solidFill>
              <a:schemeClr val="tx1"/>
            </a:solidFill>
            <a:miter lim="800000"/>
            <a:headEnd/>
            <a:tailEnd/>
          </a:ln>
        </p:spPr>
        <p:txBody>
          <a:bodyPr wrap="none" anchor="ctr"/>
          <a:lstStyle/>
          <a:p>
            <a:pPr algn="ctr"/>
            <a:r>
              <a:rPr lang="el-GR" sz="1000">
                <a:latin typeface="Calibri" pitchFamily="34" charset="0"/>
              </a:rPr>
              <a:t>Σύστημα</a:t>
            </a:r>
          </a:p>
          <a:p>
            <a:pPr algn="ctr"/>
            <a:r>
              <a:rPr lang="el-GR" sz="1000">
                <a:latin typeface="Calibri" pitchFamily="34" charset="0"/>
              </a:rPr>
              <a:t>Μετάδοσης</a:t>
            </a:r>
          </a:p>
        </p:txBody>
      </p:sp>
      <p:sp>
        <p:nvSpPr>
          <p:cNvPr id="92173" name="Line 14"/>
          <p:cNvSpPr>
            <a:spLocks noChangeShapeType="1"/>
          </p:cNvSpPr>
          <p:nvPr/>
        </p:nvSpPr>
        <p:spPr bwMode="auto">
          <a:xfrm flipH="1">
            <a:off x="2063553" y="2782119"/>
            <a:ext cx="3095625" cy="0"/>
          </a:xfrm>
          <a:prstGeom prst="line">
            <a:avLst/>
          </a:prstGeom>
          <a:noFill/>
          <a:ln w="9525">
            <a:solidFill>
              <a:schemeClr val="tx1"/>
            </a:solidFill>
            <a:round/>
            <a:headEnd/>
            <a:tailEnd type="triangle" w="med" len="med"/>
          </a:ln>
        </p:spPr>
        <p:txBody>
          <a:bodyPr/>
          <a:lstStyle/>
          <a:p>
            <a:endParaRPr lang="el-GR"/>
          </a:p>
        </p:txBody>
      </p:sp>
      <p:grpSp>
        <p:nvGrpSpPr>
          <p:cNvPr id="2" name="Group 15"/>
          <p:cNvGrpSpPr>
            <a:grpSpLocks/>
          </p:cNvGrpSpPr>
          <p:nvPr/>
        </p:nvGrpSpPr>
        <p:grpSpPr bwMode="auto">
          <a:xfrm>
            <a:off x="4222553" y="2638400"/>
            <a:ext cx="936625" cy="215900"/>
            <a:chOff x="2789" y="2024"/>
            <a:chExt cx="590" cy="136"/>
          </a:xfrm>
        </p:grpSpPr>
        <p:sp>
          <p:nvSpPr>
            <p:cNvPr id="92175" name="Line 16"/>
            <p:cNvSpPr>
              <a:spLocks noChangeShapeType="1"/>
            </p:cNvSpPr>
            <p:nvPr/>
          </p:nvSpPr>
          <p:spPr bwMode="auto">
            <a:xfrm>
              <a:off x="2789" y="2024"/>
              <a:ext cx="91" cy="0"/>
            </a:xfrm>
            <a:prstGeom prst="line">
              <a:avLst/>
            </a:prstGeom>
            <a:noFill/>
            <a:ln w="25400">
              <a:solidFill>
                <a:srgbClr val="000000"/>
              </a:solidFill>
              <a:round/>
              <a:headEnd/>
              <a:tailEnd/>
            </a:ln>
          </p:spPr>
          <p:txBody>
            <a:bodyPr/>
            <a:lstStyle/>
            <a:p>
              <a:endParaRPr lang="el-GR"/>
            </a:p>
          </p:txBody>
        </p:sp>
        <p:sp>
          <p:nvSpPr>
            <p:cNvPr id="92176" name="Line 17"/>
            <p:cNvSpPr>
              <a:spLocks noChangeShapeType="1"/>
            </p:cNvSpPr>
            <p:nvPr/>
          </p:nvSpPr>
          <p:spPr bwMode="auto">
            <a:xfrm>
              <a:off x="2880" y="2024"/>
              <a:ext cx="0" cy="136"/>
            </a:xfrm>
            <a:prstGeom prst="line">
              <a:avLst/>
            </a:prstGeom>
            <a:noFill/>
            <a:ln w="25400">
              <a:solidFill>
                <a:srgbClr val="000000"/>
              </a:solidFill>
              <a:round/>
              <a:headEnd/>
              <a:tailEnd/>
            </a:ln>
          </p:spPr>
          <p:txBody>
            <a:bodyPr/>
            <a:lstStyle/>
            <a:p>
              <a:endParaRPr lang="el-GR"/>
            </a:p>
          </p:txBody>
        </p:sp>
        <p:sp>
          <p:nvSpPr>
            <p:cNvPr id="92177" name="Line 18"/>
            <p:cNvSpPr>
              <a:spLocks noChangeShapeType="1"/>
            </p:cNvSpPr>
            <p:nvPr/>
          </p:nvSpPr>
          <p:spPr bwMode="auto">
            <a:xfrm>
              <a:off x="2926" y="2024"/>
              <a:ext cx="0" cy="136"/>
            </a:xfrm>
            <a:prstGeom prst="line">
              <a:avLst/>
            </a:prstGeom>
            <a:noFill/>
            <a:ln w="25400">
              <a:solidFill>
                <a:srgbClr val="000000"/>
              </a:solidFill>
              <a:round/>
              <a:headEnd/>
              <a:tailEnd/>
            </a:ln>
          </p:spPr>
          <p:txBody>
            <a:bodyPr/>
            <a:lstStyle/>
            <a:p>
              <a:endParaRPr lang="el-GR"/>
            </a:p>
          </p:txBody>
        </p:sp>
        <p:sp>
          <p:nvSpPr>
            <p:cNvPr id="92178" name="Line 19"/>
            <p:cNvSpPr>
              <a:spLocks noChangeShapeType="1"/>
            </p:cNvSpPr>
            <p:nvPr/>
          </p:nvSpPr>
          <p:spPr bwMode="auto">
            <a:xfrm>
              <a:off x="2926" y="2024"/>
              <a:ext cx="91" cy="0"/>
            </a:xfrm>
            <a:prstGeom prst="line">
              <a:avLst/>
            </a:prstGeom>
            <a:noFill/>
            <a:ln w="25400">
              <a:solidFill>
                <a:srgbClr val="000000"/>
              </a:solidFill>
              <a:round/>
              <a:headEnd/>
              <a:tailEnd/>
            </a:ln>
          </p:spPr>
          <p:txBody>
            <a:bodyPr/>
            <a:lstStyle/>
            <a:p>
              <a:endParaRPr lang="el-GR"/>
            </a:p>
          </p:txBody>
        </p:sp>
        <p:sp>
          <p:nvSpPr>
            <p:cNvPr id="92179" name="Line 20"/>
            <p:cNvSpPr>
              <a:spLocks noChangeShapeType="1"/>
            </p:cNvSpPr>
            <p:nvPr/>
          </p:nvSpPr>
          <p:spPr bwMode="auto">
            <a:xfrm>
              <a:off x="3017" y="2024"/>
              <a:ext cx="91" cy="0"/>
            </a:xfrm>
            <a:prstGeom prst="line">
              <a:avLst/>
            </a:prstGeom>
            <a:noFill/>
            <a:ln w="25400">
              <a:solidFill>
                <a:srgbClr val="000000"/>
              </a:solidFill>
              <a:round/>
              <a:headEnd/>
              <a:tailEnd/>
            </a:ln>
          </p:spPr>
          <p:txBody>
            <a:bodyPr/>
            <a:lstStyle/>
            <a:p>
              <a:endParaRPr lang="el-GR"/>
            </a:p>
          </p:txBody>
        </p:sp>
        <p:sp>
          <p:nvSpPr>
            <p:cNvPr id="92180" name="Line 21"/>
            <p:cNvSpPr>
              <a:spLocks noChangeShapeType="1"/>
            </p:cNvSpPr>
            <p:nvPr/>
          </p:nvSpPr>
          <p:spPr bwMode="auto">
            <a:xfrm>
              <a:off x="3107" y="2024"/>
              <a:ext cx="0" cy="136"/>
            </a:xfrm>
            <a:prstGeom prst="line">
              <a:avLst/>
            </a:prstGeom>
            <a:noFill/>
            <a:ln w="25400">
              <a:solidFill>
                <a:srgbClr val="000000"/>
              </a:solidFill>
              <a:round/>
              <a:headEnd/>
              <a:tailEnd/>
            </a:ln>
          </p:spPr>
          <p:txBody>
            <a:bodyPr/>
            <a:lstStyle/>
            <a:p>
              <a:endParaRPr lang="el-GR"/>
            </a:p>
          </p:txBody>
        </p:sp>
        <p:sp>
          <p:nvSpPr>
            <p:cNvPr id="92181" name="Line 22"/>
            <p:cNvSpPr>
              <a:spLocks noChangeShapeType="1"/>
            </p:cNvSpPr>
            <p:nvPr/>
          </p:nvSpPr>
          <p:spPr bwMode="auto">
            <a:xfrm>
              <a:off x="3153" y="2024"/>
              <a:ext cx="0" cy="136"/>
            </a:xfrm>
            <a:prstGeom prst="line">
              <a:avLst/>
            </a:prstGeom>
            <a:noFill/>
            <a:ln w="25400">
              <a:solidFill>
                <a:srgbClr val="000000"/>
              </a:solidFill>
              <a:round/>
              <a:headEnd/>
              <a:tailEnd/>
            </a:ln>
          </p:spPr>
          <p:txBody>
            <a:bodyPr/>
            <a:lstStyle/>
            <a:p>
              <a:endParaRPr lang="el-GR"/>
            </a:p>
          </p:txBody>
        </p:sp>
        <p:sp>
          <p:nvSpPr>
            <p:cNvPr id="92182" name="Line 23"/>
            <p:cNvSpPr>
              <a:spLocks noChangeShapeType="1"/>
            </p:cNvSpPr>
            <p:nvPr/>
          </p:nvSpPr>
          <p:spPr bwMode="auto">
            <a:xfrm>
              <a:off x="3243" y="2024"/>
              <a:ext cx="0" cy="136"/>
            </a:xfrm>
            <a:prstGeom prst="line">
              <a:avLst/>
            </a:prstGeom>
            <a:noFill/>
            <a:ln w="25400">
              <a:solidFill>
                <a:srgbClr val="000000"/>
              </a:solidFill>
              <a:round/>
              <a:headEnd/>
              <a:tailEnd/>
            </a:ln>
          </p:spPr>
          <p:txBody>
            <a:bodyPr/>
            <a:lstStyle/>
            <a:p>
              <a:endParaRPr lang="el-GR"/>
            </a:p>
          </p:txBody>
        </p:sp>
        <p:sp>
          <p:nvSpPr>
            <p:cNvPr id="92183" name="Line 24"/>
            <p:cNvSpPr>
              <a:spLocks noChangeShapeType="1"/>
            </p:cNvSpPr>
            <p:nvPr/>
          </p:nvSpPr>
          <p:spPr bwMode="auto">
            <a:xfrm>
              <a:off x="3334" y="2024"/>
              <a:ext cx="0" cy="136"/>
            </a:xfrm>
            <a:prstGeom prst="line">
              <a:avLst/>
            </a:prstGeom>
            <a:noFill/>
            <a:ln w="25400">
              <a:solidFill>
                <a:srgbClr val="000000"/>
              </a:solidFill>
              <a:round/>
              <a:headEnd/>
              <a:tailEnd/>
            </a:ln>
          </p:spPr>
          <p:txBody>
            <a:bodyPr/>
            <a:lstStyle/>
            <a:p>
              <a:endParaRPr lang="el-GR"/>
            </a:p>
          </p:txBody>
        </p:sp>
        <p:sp>
          <p:nvSpPr>
            <p:cNvPr id="92184" name="Line 25"/>
            <p:cNvSpPr>
              <a:spLocks noChangeShapeType="1"/>
            </p:cNvSpPr>
            <p:nvPr/>
          </p:nvSpPr>
          <p:spPr bwMode="auto">
            <a:xfrm>
              <a:off x="3153" y="2024"/>
              <a:ext cx="90" cy="0"/>
            </a:xfrm>
            <a:prstGeom prst="line">
              <a:avLst/>
            </a:prstGeom>
            <a:noFill/>
            <a:ln w="25400">
              <a:solidFill>
                <a:srgbClr val="000000"/>
              </a:solidFill>
              <a:round/>
              <a:headEnd/>
              <a:tailEnd/>
            </a:ln>
          </p:spPr>
          <p:txBody>
            <a:bodyPr/>
            <a:lstStyle/>
            <a:p>
              <a:endParaRPr lang="el-GR"/>
            </a:p>
          </p:txBody>
        </p:sp>
        <p:sp>
          <p:nvSpPr>
            <p:cNvPr id="92185" name="Line 26"/>
            <p:cNvSpPr>
              <a:spLocks noChangeShapeType="1"/>
            </p:cNvSpPr>
            <p:nvPr/>
          </p:nvSpPr>
          <p:spPr bwMode="auto">
            <a:xfrm>
              <a:off x="3335" y="2024"/>
              <a:ext cx="44" cy="0"/>
            </a:xfrm>
            <a:prstGeom prst="line">
              <a:avLst/>
            </a:prstGeom>
            <a:noFill/>
            <a:ln w="25400">
              <a:solidFill>
                <a:srgbClr val="000000"/>
              </a:solidFill>
              <a:round/>
              <a:headEnd/>
              <a:tailEnd/>
            </a:ln>
          </p:spPr>
          <p:txBody>
            <a:bodyPr/>
            <a:lstStyle/>
            <a:p>
              <a:endParaRPr lang="el-GR"/>
            </a:p>
          </p:txBody>
        </p:sp>
        <p:sp>
          <p:nvSpPr>
            <p:cNvPr id="92186" name="Line 27"/>
            <p:cNvSpPr>
              <a:spLocks noChangeShapeType="1"/>
            </p:cNvSpPr>
            <p:nvPr/>
          </p:nvSpPr>
          <p:spPr bwMode="auto">
            <a:xfrm>
              <a:off x="2880" y="2160"/>
              <a:ext cx="46" cy="0"/>
            </a:xfrm>
            <a:prstGeom prst="line">
              <a:avLst/>
            </a:prstGeom>
            <a:noFill/>
            <a:ln w="25400">
              <a:solidFill>
                <a:srgbClr val="000000"/>
              </a:solidFill>
              <a:round/>
              <a:headEnd/>
              <a:tailEnd/>
            </a:ln>
          </p:spPr>
          <p:txBody>
            <a:bodyPr/>
            <a:lstStyle/>
            <a:p>
              <a:endParaRPr lang="el-GR"/>
            </a:p>
          </p:txBody>
        </p:sp>
        <p:sp>
          <p:nvSpPr>
            <p:cNvPr id="92187" name="Line 28"/>
            <p:cNvSpPr>
              <a:spLocks noChangeShapeType="1"/>
            </p:cNvSpPr>
            <p:nvPr/>
          </p:nvSpPr>
          <p:spPr bwMode="auto">
            <a:xfrm>
              <a:off x="3107" y="2160"/>
              <a:ext cx="46" cy="0"/>
            </a:xfrm>
            <a:prstGeom prst="line">
              <a:avLst/>
            </a:prstGeom>
            <a:noFill/>
            <a:ln w="25400">
              <a:solidFill>
                <a:srgbClr val="000000"/>
              </a:solidFill>
              <a:round/>
              <a:headEnd/>
              <a:tailEnd/>
            </a:ln>
          </p:spPr>
          <p:txBody>
            <a:bodyPr/>
            <a:lstStyle/>
            <a:p>
              <a:endParaRPr lang="el-GR"/>
            </a:p>
          </p:txBody>
        </p:sp>
        <p:sp>
          <p:nvSpPr>
            <p:cNvPr id="92188" name="Line 29"/>
            <p:cNvSpPr>
              <a:spLocks noChangeShapeType="1"/>
            </p:cNvSpPr>
            <p:nvPr/>
          </p:nvSpPr>
          <p:spPr bwMode="auto">
            <a:xfrm flipV="1">
              <a:off x="3243" y="2160"/>
              <a:ext cx="91" cy="0"/>
            </a:xfrm>
            <a:prstGeom prst="line">
              <a:avLst/>
            </a:prstGeom>
            <a:noFill/>
            <a:ln w="25400">
              <a:solidFill>
                <a:srgbClr val="000000"/>
              </a:solidFill>
              <a:round/>
              <a:headEnd/>
              <a:tailEnd/>
            </a:ln>
          </p:spPr>
          <p:txBody>
            <a:bodyPr/>
            <a:lstStyle/>
            <a:p>
              <a:endParaRPr lang="el-GR"/>
            </a:p>
          </p:txBody>
        </p:sp>
      </p:grpSp>
      <p:sp>
        <p:nvSpPr>
          <p:cNvPr id="92189" name="Line 30"/>
          <p:cNvSpPr>
            <a:spLocks noChangeShapeType="1"/>
          </p:cNvSpPr>
          <p:nvPr/>
        </p:nvSpPr>
        <p:spPr bwMode="auto">
          <a:xfrm flipH="1">
            <a:off x="2350889" y="1485875"/>
            <a:ext cx="2808288" cy="0"/>
          </a:xfrm>
          <a:prstGeom prst="line">
            <a:avLst/>
          </a:prstGeom>
          <a:noFill/>
          <a:ln w="9525">
            <a:solidFill>
              <a:schemeClr val="tx1"/>
            </a:solidFill>
            <a:round/>
            <a:headEnd type="triangle" w="med" len="med"/>
            <a:tailEnd type="triangle" w="med" len="med"/>
          </a:ln>
        </p:spPr>
        <p:txBody>
          <a:bodyPr/>
          <a:lstStyle/>
          <a:p>
            <a:endParaRPr lang="el-GR"/>
          </a:p>
        </p:txBody>
      </p:sp>
      <p:sp>
        <p:nvSpPr>
          <p:cNvPr id="92190" name="Line 31"/>
          <p:cNvSpPr>
            <a:spLocks noChangeShapeType="1"/>
          </p:cNvSpPr>
          <p:nvPr/>
        </p:nvSpPr>
        <p:spPr bwMode="auto">
          <a:xfrm flipV="1">
            <a:off x="2350889" y="620689"/>
            <a:ext cx="0" cy="2232025"/>
          </a:xfrm>
          <a:prstGeom prst="line">
            <a:avLst/>
          </a:prstGeom>
          <a:noFill/>
          <a:ln w="25400">
            <a:solidFill>
              <a:schemeClr val="tx1"/>
            </a:solidFill>
            <a:prstDash val="sysDot"/>
            <a:round/>
            <a:headEnd/>
            <a:tailEnd/>
          </a:ln>
        </p:spPr>
        <p:txBody>
          <a:bodyPr/>
          <a:lstStyle/>
          <a:p>
            <a:endParaRPr lang="el-GR"/>
          </a:p>
        </p:txBody>
      </p:sp>
      <p:grpSp>
        <p:nvGrpSpPr>
          <p:cNvPr id="3" name="Group 32"/>
          <p:cNvGrpSpPr>
            <a:grpSpLocks/>
          </p:cNvGrpSpPr>
          <p:nvPr/>
        </p:nvGrpSpPr>
        <p:grpSpPr bwMode="auto">
          <a:xfrm>
            <a:off x="3287515" y="2638400"/>
            <a:ext cx="936625" cy="215900"/>
            <a:chOff x="2789" y="2024"/>
            <a:chExt cx="590" cy="136"/>
          </a:xfrm>
        </p:grpSpPr>
        <p:sp>
          <p:nvSpPr>
            <p:cNvPr id="92192" name="Line 33"/>
            <p:cNvSpPr>
              <a:spLocks noChangeShapeType="1"/>
            </p:cNvSpPr>
            <p:nvPr/>
          </p:nvSpPr>
          <p:spPr bwMode="auto">
            <a:xfrm>
              <a:off x="2789" y="2024"/>
              <a:ext cx="91" cy="0"/>
            </a:xfrm>
            <a:prstGeom prst="line">
              <a:avLst/>
            </a:prstGeom>
            <a:noFill/>
            <a:ln w="25400">
              <a:solidFill>
                <a:srgbClr val="000000"/>
              </a:solidFill>
              <a:round/>
              <a:headEnd/>
              <a:tailEnd/>
            </a:ln>
          </p:spPr>
          <p:txBody>
            <a:bodyPr/>
            <a:lstStyle/>
            <a:p>
              <a:endParaRPr lang="el-GR"/>
            </a:p>
          </p:txBody>
        </p:sp>
        <p:sp>
          <p:nvSpPr>
            <p:cNvPr id="92193" name="Line 34"/>
            <p:cNvSpPr>
              <a:spLocks noChangeShapeType="1"/>
            </p:cNvSpPr>
            <p:nvPr/>
          </p:nvSpPr>
          <p:spPr bwMode="auto">
            <a:xfrm>
              <a:off x="2880" y="2024"/>
              <a:ext cx="0" cy="136"/>
            </a:xfrm>
            <a:prstGeom prst="line">
              <a:avLst/>
            </a:prstGeom>
            <a:noFill/>
            <a:ln w="25400">
              <a:solidFill>
                <a:srgbClr val="000000"/>
              </a:solidFill>
              <a:round/>
              <a:headEnd/>
              <a:tailEnd/>
            </a:ln>
          </p:spPr>
          <p:txBody>
            <a:bodyPr/>
            <a:lstStyle/>
            <a:p>
              <a:endParaRPr lang="el-GR"/>
            </a:p>
          </p:txBody>
        </p:sp>
        <p:sp>
          <p:nvSpPr>
            <p:cNvPr id="92194" name="Line 35"/>
            <p:cNvSpPr>
              <a:spLocks noChangeShapeType="1"/>
            </p:cNvSpPr>
            <p:nvPr/>
          </p:nvSpPr>
          <p:spPr bwMode="auto">
            <a:xfrm>
              <a:off x="2926" y="2024"/>
              <a:ext cx="0" cy="136"/>
            </a:xfrm>
            <a:prstGeom prst="line">
              <a:avLst/>
            </a:prstGeom>
            <a:noFill/>
            <a:ln w="25400">
              <a:solidFill>
                <a:srgbClr val="000000"/>
              </a:solidFill>
              <a:round/>
              <a:headEnd/>
              <a:tailEnd/>
            </a:ln>
          </p:spPr>
          <p:txBody>
            <a:bodyPr/>
            <a:lstStyle/>
            <a:p>
              <a:endParaRPr lang="el-GR"/>
            </a:p>
          </p:txBody>
        </p:sp>
        <p:sp>
          <p:nvSpPr>
            <p:cNvPr id="92195" name="Line 36"/>
            <p:cNvSpPr>
              <a:spLocks noChangeShapeType="1"/>
            </p:cNvSpPr>
            <p:nvPr/>
          </p:nvSpPr>
          <p:spPr bwMode="auto">
            <a:xfrm>
              <a:off x="2926" y="2024"/>
              <a:ext cx="91" cy="0"/>
            </a:xfrm>
            <a:prstGeom prst="line">
              <a:avLst/>
            </a:prstGeom>
            <a:noFill/>
            <a:ln w="25400">
              <a:solidFill>
                <a:srgbClr val="000000"/>
              </a:solidFill>
              <a:round/>
              <a:headEnd/>
              <a:tailEnd/>
            </a:ln>
          </p:spPr>
          <p:txBody>
            <a:bodyPr/>
            <a:lstStyle/>
            <a:p>
              <a:endParaRPr lang="el-GR"/>
            </a:p>
          </p:txBody>
        </p:sp>
        <p:sp>
          <p:nvSpPr>
            <p:cNvPr id="92196" name="Line 37"/>
            <p:cNvSpPr>
              <a:spLocks noChangeShapeType="1"/>
            </p:cNvSpPr>
            <p:nvPr/>
          </p:nvSpPr>
          <p:spPr bwMode="auto">
            <a:xfrm>
              <a:off x="3017" y="2024"/>
              <a:ext cx="91" cy="0"/>
            </a:xfrm>
            <a:prstGeom prst="line">
              <a:avLst/>
            </a:prstGeom>
            <a:noFill/>
            <a:ln w="25400">
              <a:solidFill>
                <a:srgbClr val="000000"/>
              </a:solidFill>
              <a:round/>
              <a:headEnd/>
              <a:tailEnd/>
            </a:ln>
          </p:spPr>
          <p:txBody>
            <a:bodyPr/>
            <a:lstStyle/>
            <a:p>
              <a:endParaRPr lang="el-GR"/>
            </a:p>
          </p:txBody>
        </p:sp>
        <p:sp>
          <p:nvSpPr>
            <p:cNvPr id="92197" name="Line 38"/>
            <p:cNvSpPr>
              <a:spLocks noChangeShapeType="1"/>
            </p:cNvSpPr>
            <p:nvPr/>
          </p:nvSpPr>
          <p:spPr bwMode="auto">
            <a:xfrm>
              <a:off x="3107" y="2024"/>
              <a:ext cx="0" cy="136"/>
            </a:xfrm>
            <a:prstGeom prst="line">
              <a:avLst/>
            </a:prstGeom>
            <a:noFill/>
            <a:ln w="25400">
              <a:solidFill>
                <a:srgbClr val="000000"/>
              </a:solidFill>
              <a:round/>
              <a:headEnd/>
              <a:tailEnd/>
            </a:ln>
          </p:spPr>
          <p:txBody>
            <a:bodyPr/>
            <a:lstStyle/>
            <a:p>
              <a:endParaRPr lang="el-GR"/>
            </a:p>
          </p:txBody>
        </p:sp>
        <p:sp>
          <p:nvSpPr>
            <p:cNvPr id="92198" name="Line 39"/>
            <p:cNvSpPr>
              <a:spLocks noChangeShapeType="1"/>
            </p:cNvSpPr>
            <p:nvPr/>
          </p:nvSpPr>
          <p:spPr bwMode="auto">
            <a:xfrm>
              <a:off x="3153" y="2024"/>
              <a:ext cx="0" cy="136"/>
            </a:xfrm>
            <a:prstGeom prst="line">
              <a:avLst/>
            </a:prstGeom>
            <a:noFill/>
            <a:ln w="25400">
              <a:solidFill>
                <a:srgbClr val="000000"/>
              </a:solidFill>
              <a:round/>
              <a:headEnd/>
              <a:tailEnd/>
            </a:ln>
          </p:spPr>
          <p:txBody>
            <a:bodyPr/>
            <a:lstStyle/>
            <a:p>
              <a:endParaRPr lang="el-GR"/>
            </a:p>
          </p:txBody>
        </p:sp>
        <p:sp>
          <p:nvSpPr>
            <p:cNvPr id="92199" name="Line 40"/>
            <p:cNvSpPr>
              <a:spLocks noChangeShapeType="1"/>
            </p:cNvSpPr>
            <p:nvPr/>
          </p:nvSpPr>
          <p:spPr bwMode="auto">
            <a:xfrm>
              <a:off x="3243" y="2024"/>
              <a:ext cx="0" cy="136"/>
            </a:xfrm>
            <a:prstGeom prst="line">
              <a:avLst/>
            </a:prstGeom>
            <a:noFill/>
            <a:ln w="25400">
              <a:solidFill>
                <a:srgbClr val="000000"/>
              </a:solidFill>
              <a:round/>
              <a:headEnd/>
              <a:tailEnd/>
            </a:ln>
          </p:spPr>
          <p:txBody>
            <a:bodyPr/>
            <a:lstStyle/>
            <a:p>
              <a:endParaRPr lang="el-GR"/>
            </a:p>
          </p:txBody>
        </p:sp>
        <p:sp>
          <p:nvSpPr>
            <p:cNvPr id="92200" name="Line 41"/>
            <p:cNvSpPr>
              <a:spLocks noChangeShapeType="1"/>
            </p:cNvSpPr>
            <p:nvPr/>
          </p:nvSpPr>
          <p:spPr bwMode="auto">
            <a:xfrm>
              <a:off x="3334" y="2024"/>
              <a:ext cx="0" cy="136"/>
            </a:xfrm>
            <a:prstGeom prst="line">
              <a:avLst/>
            </a:prstGeom>
            <a:noFill/>
            <a:ln w="25400">
              <a:solidFill>
                <a:srgbClr val="000000"/>
              </a:solidFill>
              <a:round/>
              <a:headEnd/>
              <a:tailEnd/>
            </a:ln>
          </p:spPr>
          <p:txBody>
            <a:bodyPr/>
            <a:lstStyle/>
            <a:p>
              <a:endParaRPr lang="el-GR"/>
            </a:p>
          </p:txBody>
        </p:sp>
        <p:sp>
          <p:nvSpPr>
            <p:cNvPr id="92201" name="Line 42"/>
            <p:cNvSpPr>
              <a:spLocks noChangeShapeType="1"/>
            </p:cNvSpPr>
            <p:nvPr/>
          </p:nvSpPr>
          <p:spPr bwMode="auto">
            <a:xfrm>
              <a:off x="3153" y="2024"/>
              <a:ext cx="90" cy="0"/>
            </a:xfrm>
            <a:prstGeom prst="line">
              <a:avLst/>
            </a:prstGeom>
            <a:noFill/>
            <a:ln w="25400">
              <a:solidFill>
                <a:srgbClr val="000000"/>
              </a:solidFill>
              <a:round/>
              <a:headEnd/>
              <a:tailEnd/>
            </a:ln>
          </p:spPr>
          <p:txBody>
            <a:bodyPr/>
            <a:lstStyle/>
            <a:p>
              <a:endParaRPr lang="el-GR"/>
            </a:p>
          </p:txBody>
        </p:sp>
        <p:sp>
          <p:nvSpPr>
            <p:cNvPr id="92202" name="Line 43"/>
            <p:cNvSpPr>
              <a:spLocks noChangeShapeType="1"/>
            </p:cNvSpPr>
            <p:nvPr/>
          </p:nvSpPr>
          <p:spPr bwMode="auto">
            <a:xfrm>
              <a:off x="3335" y="2024"/>
              <a:ext cx="44" cy="0"/>
            </a:xfrm>
            <a:prstGeom prst="line">
              <a:avLst/>
            </a:prstGeom>
            <a:noFill/>
            <a:ln w="25400">
              <a:solidFill>
                <a:srgbClr val="000000"/>
              </a:solidFill>
              <a:round/>
              <a:headEnd/>
              <a:tailEnd/>
            </a:ln>
          </p:spPr>
          <p:txBody>
            <a:bodyPr/>
            <a:lstStyle/>
            <a:p>
              <a:endParaRPr lang="el-GR"/>
            </a:p>
          </p:txBody>
        </p:sp>
        <p:sp>
          <p:nvSpPr>
            <p:cNvPr id="92203" name="Line 44"/>
            <p:cNvSpPr>
              <a:spLocks noChangeShapeType="1"/>
            </p:cNvSpPr>
            <p:nvPr/>
          </p:nvSpPr>
          <p:spPr bwMode="auto">
            <a:xfrm>
              <a:off x="2880" y="2160"/>
              <a:ext cx="46" cy="0"/>
            </a:xfrm>
            <a:prstGeom prst="line">
              <a:avLst/>
            </a:prstGeom>
            <a:noFill/>
            <a:ln w="25400">
              <a:solidFill>
                <a:srgbClr val="000000"/>
              </a:solidFill>
              <a:round/>
              <a:headEnd/>
              <a:tailEnd/>
            </a:ln>
          </p:spPr>
          <p:txBody>
            <a:bodyPr/>
            <a:lstStyle/>
            <a:p>
              <a:endParaRPr lang="el-GR"/>
            </a:p>
          </p:txBody>
        </p:sp>
        <p:sp>
          <p:nvSpPr>
            <p:cNvPr id="92204" name="Line 45"/>
            <p:cNvSpPr>
              <a:spLocks noChangeShapeType="1"/>
            </p:cNvSpPr>
            <p:nvPr/>
          </p:nvSpPr>
          <p:spPr bwMode="auto">
            <a:xfrm>
              <a:off x="3107" y="2160"/>
              <a:ext cx="46" cy="0"/>
            </a:xfrm>
            <a:prstGeom prst="line">
              <a:avLst/>
            </a:prstGeom>
            <a:noFill/>
            <a:ln w="25400">
              <a:solidFill>
                <a:srgbClr val="000000"/>
              </a:solidFill>
              <a:round/>
              <a:headEnd/>
              <a:tailEnd/>
            </a:ln>
          </p:spPr>
          <p:txBody>
            <a:bodyPr/>
            <a:lstStyle/>
            <a:p>
              <a:endParaRPr lang="el-GR"/>
            </a:p>
          </p:txBody>
        </p:sp>
        <p:sp>
          <p:nvSpPr>
            <p:cNvPr id="92205" name="Line 46"/>
            <p:cNvSpPr>
              <a:spLocks noChangeShapeType="1"/>
            </p:cNvSpPr>
            <p:nvPr/>
          </p:nvSpPr>
          <p:spPr bwMode="auto">
            <a:xfrm flipV="1">
              <a:off x="3243" y="2160"/>
              <a:ext cx="91" cy="0"/>
            </a:xfrm>
            <a:prstGeom prst="line">
              <a:avLst/>
            </a:prstGeom>
            <a:noFill/>
            <a:ln w="25400">
              <a:solidFill>
                <a:srgbClr val="000000"/>
              </a:solidFill>
              <a:round/>
              <a:headEnd/>
              <a:tailEnd/>
            </a:ln>
          </p:spPr>
          <p:txBody>
            <a:bodyPr/>
            <a:lstStyle/>
            <a:p>
              <a:endParaRPr lang="el-GR"/>
            </a:p>
          </p:txBody>
        </p:sp>
      </p:grpSp>
      <p:grpSp>
        <p:nvGrpSpPr>
          <p:cNvPr id="4" name="Group 47"/>
          <p:cNvGrpSpPr>
            <a:grpSpLocks/>
          </p:cNvGrpSpPr>
          <p:nvPr/>
        </p:nvGrpSpPr>
        <p:grpSpPr bwMode="auto">
          <a:xfrm>
            <a:off x="2350890" y="2638400"/>
            <a:ext cx="936625" cy="215900"/>
            <a:chOff x="2789" y="2024"/>
            <a:chExt cx="590" cy="136"/>
          </a:xfrm>
        </p:grpSpPr>
        <p:sp>
          <p:nvSpPr>
            <p:cNvPr id="92207" name="Line 48"/>
            <p:cNvSpPr>
              <a:spLocks noChangeShapeType="1"/>
            </p:cNvSpPr>
            <p:nvPr/>
          </p:nvSpPr>
          <p:spPr bwMode="auto">
            <a:xfrm>
              <a:off x="2789" y="2024"/>
              <a:ext cx="91" cy="0"/>
            </a:xfrm>
            <a:prstGeom prst="line">
              <a:avLst/>
            </a:prstGeom>
            <a:noFill/>
            <a:ln w="25400">
              <a:solidFill>
                <a:srgbClr val="000000"/>
              </a:solidFill>
              <a:round/>
              <a:headEnd/>
              <a:tailEnd/>
            </a:ln>
          </p:spPr>
          <p:txBody>
            <a:bodyPr/>
            <a:lstStyle/>
            <a:p>
              <a:endParaRPr lang="el-GR"/>
            </a:p>
          </p:txBody>
        </p:sp>
        <p:sp>
          <p:nvSpPr>
            <p:cNvPr id="92208" name="Line 49"/>
            <p:cNvSpPr>
              <a:spLocks noChangeShapeType="1"/>
            </p:cNvSpPr>
            <p:nvPr/>
          </p:nvSpPr>
          <p:spPr bwMode="auto">
            <a:xfrm>
              <a:off x="2880" y="2024"/>
              <a:ext cx="0" cy="136"/>
            </a:xfrm>
            <a:prstGeom prst="line">
              <a:avLst/>
            </a:prstGeom>
            <a:noFill/>
            <a:ln w="25400">
              <a:solidFill>
                <a:srgbClr val="000000"/>
              </a:solidFill>
              <a:round/>
              <a:headEnd/>
              <a:tailEnd/>
            </a:ln>
          </p:spPr>
          <p:txBody>
            <a:bodyPr/>
            <a:lstStyle/>
            <a:p>
              <a:endParaRPr lang="el-GR"/>
            </a:p>
          </p:txBody>
        </p:sp>
        <p:sp>
          <p:nvSpPr>
            <p:cNvPr id="92209" name="Line 50"/>
            <p:cNvSpPr>
              <a:spLocks noChangeShapeType="1"/>
            </p:cNvSpPr>
            <p:nvPr/>
          </p:nvSpPr>
          <p:spPr bwMode="auto">
            <a:xfrm>
              <a:off x="2926" y="2024"/>
              <a:ext cx="0" cy="136"/>
            </a:xfrm>
            <a:prstGeom prst="line">
              <a:avLst/>
            </a:prstGeom>
            <a:noFill/>
            <a:ln w="25400">
              <a:solidFill>
                <a:srgbClr val="000000"/>
              </a:solidFill>
              <a:round/>
              <a:headEnd/>
              <a:tailEnd/>
            </a:ln>
          </p:spPr>
          <p:txBody>
            <a:bodyPr/>
            <a:lstStyle/>
            <a:p>
              <a:endParaRPr lang="el-GR"/>
            </a:p>
          </p:txBody>
        </p:sp>
        <p:sp>
          <p:nvSpPr>
            <p:cNvPr id="92210" name="Line 51"/>
            <p:cNvSpPr>
              <a:spLocks noChangeShapeType="1"/>
            </p:cNvSpPr>
            <p:nvPr/>
          </p:nvSpPr>
          <p:spPr bwMode="auto">
            <a:xfrm>
              <a:off x="2926" y="2024"/>
              <a:ext cx="91" cy="0"/>
            </a:xfrm>
            <a:prstGeom prst="line">
              <a:avLst/>
            </a:prstGeom>
            <a:noFill/>
            <a:ln w="25400">
              <a:solidFill>
                <a:srgbClr val="000000"/>
              </a:solidFill>
              <a:round/>
              <a:headEnd/>
              <a:tailEnd/>
            </a:ln>
          </p:spPr>
          <p:txBody>
            <a:bodyPr/>
            <a:lstStyle/>
            <a:p>
              <a:endParaRPr lang="el-GR"/>
            </a:p>
          </p:txBody>
        </p:sp>
        <p:sp>
          <p:nvSpPr>
            <p:cNvPr id="92211" name="Line 52"/>
            <p:cNvSpPr>
              <a:spLocks noChangeShapeType="1"/>
            </p:cNvSpPr>
            <p:nvPr/>
          </p:nvSpPr>
          <p:spPr bwMode="auto">
            <a:xfrm>
              <a:off x="3017" y="2024"/>
              <a:ext cx="91" cy="0"/>
            </a:xfrm>
            <a:prstGeom prst="line">
              <a:avLst/>
            </a:prstGeom>
            <a:noFill/>
            <a:ln w="25400">
              <a:solidFill>
                <a:srgbClr val="000000"/>
              </a:solidFill>
              <a:round/>
              <a:headEnd/>
              <a:tailEnd/>
            </a:ln>
          </p:spPr>
          <p:txBody>
            <a:bodyPr/>
            <a:lstStyle/>
            <a:p>
              <a:endParaRPr lang="el-GR"/>
            </a:p>
          </p:txBody>
        </p:sp>
        <p:sp>
          <p:nvSpPr>
            <p:cNvPr id="92212" name="Line 53"/>
            <p:cNvSpPr>
              <a:spLocks noChangeShapeType="1"/>
            </p:cNvSpPr>
            <p:nvPr/>
          </p:nvSpPr>
          <p:spPr bwMode="auto">
            <a:xfrm>
              <a:off x="3107" y="2024"/>
              <a:ext cx="0" cy="136"/>
            </a:xfrm>
            <a:prstGeom prst="line">
              <a:avLst/>
            </a:prstGeom>
            <a:noFill/>
            <a:ln w="25400">
              <a:solidFill>
                <a:srgbClr val="000000"/>
              </a:solidFill>
              <a:round/>
              <a:headEnd/>
              <a:tailEnd/>
            </a:ln>
          </p:spPr>
          <p:txBody>
            <a:bodyPr/>
            <a:lstStyle/>
            <a:p>
              <a:endParaRPr lang="el-GR"/>
            </a:p>
          </p:txBody>
        </p:sp>
        <p:sp>
          <p:nvSpPr>
            <p:cNvPr id="92213" name="Line 54"/>
            <p:cNvSpPr>
              <a:spLocks noChangeShapeType="1"/>
            </p:cNvSpPr>
            <p:nvPr/>
          </p:nvSpPr>
          <p:spPr bwMode="auto">
            <a:xfrm>
              <a:off x="3153" y="2024"/>
              <a:ext cx="0" cy="136"/>
            </a:xfrm>
            <a:prstGeom prst="line">
              <a:avLst/>
            </a:prstGeom>
            <a:noFill/>
            <a:ln w="25400">
              <a:solidFill>
                <a:srgbClr val="000000"/>
              </a:solidFill>
              <a:round/>
              <a:headEnd/>
              <a:tailEnd/>
            </a:ln>
          </p:spPr>
          <p:txBody>
            <a:bodyPr/>
            <a:lstStyle/>
            <a:p>
              <a:endParaRPr lang="el-GR"/>
            </a:p>
          </p:txBody>
        </p:sp>
        <p:sp>
          <p:nvSpPr>
            <p:cNvPr id="92214" name="Line 55"/>
            <p:cNvSpPr>
              <a:spLocks noChangeShapeType="1"/>
            </p:cNvSpPr>
            <p:nvPr/>
          </p:nvSpPr>
          <p:spPr bwMode="auto">
            <a:xfrm>
              <a:off x="3243" y="2024"/>
              <a:ext cx="0" cy="136"/>
            </a:xfrm>
            <a:prstGeom prst="line">
              <a:avLst/>
            </a:prstGeom>
            <a:noFill/>
            <a:ln w="25400">
              <a:solidFill>
                <a:srgbClr val="000000"/>
              </a:solidFill>
              <a:round/>
              <a:headEnd/>
              <a:tailEnd/>
            </a:ln>
          </p:spPr>
          <p:txBody>
            <a:bodyPr/>
            <a:lstStyle/>
            <a:p>
              <a:endParaRPr lang="el-GR"/>
            </a:p>
          </p:txBody>
        </p:sp>
        <p:sp>
          <p:nvSpPr>
            <p:cNvPr id="92215" name="Line 56"/>
            <p:cNvSpPr>
              <a:spLocks noChangeShapeType="1"/>
            </p:cNvSpPr>
            <p:nvPr/>
          </p:nvSpPr>
          <p:spPr bwMode="auto">
            <a:xfrm>
              <a:off x="3334" y="2024"/>
              <a:ext cx="0" cy="136"/>
            </a:xfrm>
            <a:prstGeom prst="line">
              <a:avLst/>
            </a:prstGeom>
            <a:noFill/>
            <a:ln w="25400">
              <a:solidFill>
                <a:srgbClr val="000000"/>
              </a:solidFill>
              <a:round/>
              <a:headEnd/>
              <a:tailEnd/>
            </a:ln>
          </p:spPr>
          <p:txBody>
            <a:bodyPr/>
            <a:lstStyle/>
            <a:p>
              <a:endParaRPr lang="el-GR"/>
            </a:p>
          </p:txBody>
        </p:sp>
        <p:sp>
          <p:nvSpPr>
            <p:cNvPr id="92216" name="Line 57"/>
            <p:cNvSpPr>
              <a:spLocks noChangeShapeType="1"/>
            </p:cNvSpPr>
            <p:nvPr/>
          </p:nvSpPr>
          <p:spPr bwMode="auto">
            <a:xfrm>
              <a:off x="3153" y="2024"/>
              <a:ext cx="90" cy="0"/>
            </a:xfrm>
            <a:prstGeom prst="line">
              <a:avLst/>
            </a:prstGeom>
            <a:noFill/>
            <a:ln w="25400">
              <a:solidFill>
                <a:srgbClr val="000000"/>
              </a:solidFill>
              <a:round/>
              <a:headEnd/>
              <a:tailEnd/>
            </a:ln>
          </p:spPr>
          <p:txBody>
            <a:bodyPr/>
            <a:lstStyle/>
            <a:p>
              <a:endParaRPr lang="el-GR"/>
            </a:p>
          </p:txBody>
        </p:sp>
        <p:sp>
          <p:nvSpPr>
            <p:cNvPr id="92217" name="Line 58"/>
            <p:cNvSpPr>
              <a:spLocks noChangeShapeType="1"/>
            </p:cNvSpPr>
            <p:nvPr/>
          </p:nvSpPr>
          <p:spPr bwMode="auto">
            <a:xfrm>
              <a:off x="3335" y="2024"/>
              <a:ext cx="44" cy="0"/>
            </a:xfrm>
            <a:prstGeom prst="line">
              <a:avLst/>
            </a:prstGeom>
            <a:noFill/>
            <a:ln w="25400">
              <a:solidFill>
                <a:srgbClr val="000000"/>
              </a:solidFill>
              <a:round/>
              <a:headEnd/>
              <a:tailEnd/>
            </a:ln>
          </p:spPr>
          <p:txBody>
            <a:bodyPr/>
            <a:lstStyle/>
            <a:p>
              <a:endParaRPr lang="el-GR"/>
            </a:p>
          </p:txBody>
        </p:sp>
        <p:sp>
          <p:nvSpPr>
            <p:cNvPr id="92218" name="Line 59"/>
            <p:cNvSpPr>
              <a:spLocks noChangeShapeType="1"/>
            </p:cNvSpPr>
            <p:nvPr/>
          </p:nvSpPr>
          <p:spPr bwMode="auto">
            <a:xfrm>
              <a:off x="2880" y="2160"/>
              <a:ext cx="46" cy="0"/>
            </a:xfrm>
            <a:prstGeom prst="line">
              <a:avLst/>
            </a:prstGeom>
            <a:noFill/>
            <a:ln w="25400">
              <a:solidFill>
                <a:srgbClr val="000000"/>
              </a:solidFill>
              <a:round/>
              <a:headEnd/>
              <a:tailEnd/>
            </a:ln>
          </p:spPr>
          <p:txBody>
            <a:bodyPr/>
            <a:lstStyle/>
            <a:p>
              <a:endParaRPr lang="el-GR"/>
            </a:p>
          </p:txBody>
        </p:sp>
        <p:sp>
          <p:nvSpPr>
            <p:cNvPr id="92219" name="Line 60"/>
            <p:cNvSpPr>
              <a:spLocks noChangeShapeType="1"/>
            </p:cNvSpPr>
            <p:nvPr/>
          </p:nvSpPr>
          <p:spPr bwMode="auto">
            <a:xfrm>
              <a:off x="3107" y="2160"/>
              <a:ext cx="46" cy="0"/>
            </a:xfrm>
            <a:prstGeom prst="line">
              <a:avLst/>
            </a:prstGeom>
            <a:noFill/>
            <a:ln w="25400">
              <a:solidFill>
                <a:srgbClr val="000000"/>
              </a:solidFill>
              <a:round/>
              <a:headEnd/>
              <a:tailEnd/>
            </a:ln>
          </p:spPr>
          <p:txBody>
            <a:bodyPr/>
            <a:lstStyle/>
            <a:p>
              <a:endParaRPr lang="el-GR"/>
            </a:p>
          </p:txBody>
        </p:sp>
        <p:sp>
          <p:nvSpPr>
            <p:cNvPr id="92220" name="Line 61"/>
            <p:cNvSpPr>
              <a:spLocks noChangeShapeType="1"/>
            </p:cNvSpPr>
            <p:nvPr/>
          </p:nvSpPr>
          <p:spPr bwMode="auto">
            <a:xfrm flipV="1">
              <a:off x="3243" y="2160"/>
              <a:ext cx="91" cy="0"/>
            </a:xfrm>
            <a:prstGeom prst="line">
              <a:avLst/>
            </a:prstGeom>
            <a:noFill/>
            <a:ln w="25400">
              <a:solidFill>
                <a:srgbClr val="000000"/>
              </a:solidFill>
              <a:round/>
              <a:headEnd/>
              <a:tailEnd/>
            </a:ln>
          </p:spPr>
          <p:txBody>
            <a:bodyPr/>
            <a:lstStyle/>
            <a:p>
              <a:endParaRPr lang="el-GR"/>
            </a:p>
          </p:txBody>
        </p:sp>
      </p:grpSp>
      <p:sp>
        <p:nvSpPr>
          <p:cNvPr id="92221" name="Text Box 62"/>
          <p:cNvSpPr txBox="1">
            <a:spLocks noChangeArrowheads="1"/>
          </p:cNvSpPr>
          <p:nvPr/>
        </p:nvSpPr>
        <p:spPr bwMode="auto">
          <a:xfrm>
            <a:off x="3503414" y="1269976"/>
            <a:ext cx="647700" cy="244475"/>
          </a:xfrm>
          <a:prstGeom prst="rect">
            <a:avLst/>
          </a:prstGeom>
          <a:noFill/>
          <a:ln w="9525">
            <a:noFill/>
            <a:miter lim="800000"/>
            <a:headEnd/>
            <a:tailEnd/>
          </a:ln>
        </p:spPr>
        <p:txBody>
          <a:bodyPr>
            <a:spAutoFit/>
          </a:bodyPr>
          <a:lstStyle/>
          <a:p>
            <a:pPr algn="ctr">
              <a:spcBef>
                <a:spcPct val="50000"/>
              </a:spcBef>
            </a:pPr>
            <a:r>
              <a:rPr lang="el-GR" sz="1000">
                <a:latin typeface="Calibri" pitchFamily="34" charset="0"/>
              </a:rPr>
              <a:t>125 μ</a:t>
            </a:r>
            <a:r>
              <a:rPr lang="en-US" sz="1000">
                <a:latin typeface="Calibri" pitchFamily="34" charset="0"/>
              </a:rPr>
              <a:t>s</a:t>
            </a:r>
            <a:endParaRPr lang="el-GR" sz="1000">
              <a:latin typeface="Calibri" pitchFamily="34" charset="0"/>
            </a:endParaRPr>
          </a:p>
        </p:txBody>
      </p:sp>
    </p:spTree>
    <p:extLst>
      <p:ext uri="{BB962C8B-B14F-4D97-AF65-F5344CB8AC3E}">
        <p14:creationId xmlns:p14="http://schemas.microsoft.com/office/powerpoint/2010/main" val="173772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xit" presetSubtype="0" repeatCount="indefinite" fill="hold" grpId="0" nodeType="withEffect">
                                  <p:stCondLst>
                                    <p:cond delay="0"/>
                                  </p:stCondLst>
                                  <p:iterate type="wd">
                                    <p:tmPct val="10000"/>
                                  </p:iterate>
                                  <p:childTnLst>
                                    <p:anim calcmode="lin" valueType="num">
                                      <p:cBhvr>
                                        <p:cTn id="6" dur="2000"/>
                                        <p:tgtEl>
                                          <p:spTgt spid="21511"/>
                                        </p:tgtEl>
                                        <p:attrNameLst>
                                          <p:attrName>ppt_x</p:attrName>
                                        </p:attrNameLst>
                                      </p:cBhvr>
                                      <p:tavLst>
                                        <p:tav tm="0">
                                          <p:val>
                                            <p:strVal val="ppt_x"/>
                                          </p:val>
                                        </p:tav>
                                        <p:tav tm="100000">
                                          <p:val>
                                            <p:strVal val="ppt_x-.2"/>
                                          </p:val>
                                        </p:tav>
                                      </p:tavLst>
                                    </p:anim>
                                    <p:anim calcmode="lin" valueType="num">
                                      <p:cBhvr>
                                        <p:cTn id="7" dur="2000"/>
                                        <p:tgtEl>
                                          <p:spTgt spid="21511"/>
                                        </p:tgtEl>
                                        <p:attrNameLst>
                                          <p:attrName>ppt_y</p:attrName>
                                        </p:attrNameLst>
                                      </p:cBhvr>
                                      <p:tavLst>
                                        <p:tav tm="0">
                                          <p:val>
                                            <p:strVal val="ppt_y"/>
                                          </p:val>
                                        </p:tav>
                                        <p:tav tm="100000">
                                          <p:val>
                                            <p:strVal val="ppt_y"/>
                                          </p:val>
                                        </p:tav>
                                      </p:tavLst>
                                    </p:anim>
                                    <p:animEffect transition="out" filter="fade">
                                      <p:cBhvr>
                                        <p:cTn id="8" dur="2000"/>
                                        <p:tgtEl>
                                          <p:spTgt spid="21511"/>
                                        </p:tgtEl>
                                      </p:cBhvr>
                                    </p:animEffect>
                                    <p:set>
                                      <p:cBhvr>
                                        <p:cTn id="9" dur="1" fill="hold">
                                          <p:stCondLst>
                                            <p:cond delay="1999"/>
                                          </p:stCondLst>
                                        </p:cTn>
                                        <p:tgtEl>
                                          <p:spTgt spid="21511"/>
                                        </p:tgtEl>
                                        <p:attrNameLst>
                                          <p:attrName>style.visibility</p:attrName>
                                        </p:attrNameLst>
                                      </p:cBhvr>
                                      <p:to>
                                        <p:strVal val="hidden"/>
                                      </p:to>
                                    </p:set>
                                  </p:childTnLst>
                                </p:cTn>
                              </p:par>
                              <p:par>
                                <p:cTn id="10" presetID="29" presetClass="exit" presetSubtype="0" repeatCount="indefinite" fill="hold" nodeType="withEffect">
                                  <p:stCondLst>
                                    <p:cond delay="0"/>
                                  </p:stCondLst>
                                  <p:childTnLst>
                                    <p:anim calcmode="lin" valueType="num">
                                      <p:cBhvr>
                                        <p:cTn id="11" dur="1000"/>
                                        <p:tgtEl>
                                          <p:spTgt spid="2"/>
                                        </p:tgtEl>
                                        <p:attrNameLst>
                                          <p:attrName>ppt_x</p:attrName>
                                        </p:attrNameLst>
                                      </p:cBhvr>
                                      <p:tavLst>
                                        <p:tav tm="0">
                                          <p:val>
                                            <p:strVal val="ppt_x"/>
                                          </p:val>
                                        </p:tav>
                                        <p:tav tm="100000">
                                          <p:val>
                                            <p:strVal val="ppt_x-.2"/>
                                          </p:val>
                                        </p:tav>
                                      </p:tavLst>
                                    </p:anim>
                                    <p:anim calcmode="lin" valueType="num">
                                      <p:cBhvr>
                                        <p:cTn id="12" dur="1000"/>
                                        <p:tgtEl>
                                          <p:spTgt spid="2"/>
                                        </p:tgtEl>
                                        <p:attrNameLst>
                                          <p:attrName>ppt_y</p:attrName>
                                        </p:attrNameLst>
                                      </p:cBhvr>
                                      <p:tavLst>
                                        <p:tav tm="0">
                                          <p:val>
                                            <p:strVal val="ppt_y"/>
                                          </p:val>
                                        </p:tav>
                                        <p:tav tm="100000">
                                          <p:val>
                                            <p:strVal val="ppt_y"/>
                                          </p:val>
                                        </p:tav>
                                      </p:tavLst>
                                    </p:anim>
                                    <p:animEffect transition="out" filter="fade">
                                      <p:cBhvr>
                                        <p:cTn id="13" dur="1000"/>
                                        <p:tgtEl>
                                          <p:spTgt spid="2"/>
                                        </p:tgtEl>
                                      </p:cBhvr>
                                    </p:animEffect>
                                    <p:set>
                                      <p:cBhvr>
                                        <p:cTn id="14" dur="1" fill="hold">
                                          <p:stCondLst>
                                            <p:cond delay="999"/>
                                          </p:stCondLst>
                                        </p:cTn>
                                        <p:tgtEl>
                                          <p:spTgt spid="2"/>
                                        </p:tgtEl>
                                        <p:attrNameLst>
                                          <p:attrName>style.visibility</p:attrName>
                                        </p:attrNameLst>
                                      </p:cBhvr>
                                      <p:to>
                                        <p:strVal val="hidden"/>
                                      </p:to>
                                    </p:set>
                                  </p:childTnLst>
                                </p:cTn>
                              </p:par>
                              <p:par>
                                <p:cTn id="15" presetID="29" presetClass="exit" presetSubtype="0" repeatCount="indefinite" fill="hold" nodeType="withEffect">
                                  <p:stCondLst>
                                    <p:cond delay="0"/>
                                  </p:stCondLst>
                                  <p:childTnLst>
                                    <p:anim calcmode="lin" valueType="num">
                                      <p:cBhvr>
                                        <p:cTn id="16" dur="1000"/>
                                        <p:tgtEl>
                                          <p:spTgt spid="3"/>
                                        </p:tgtEl>
                                        <p:attrNameLst>
                                          <p:attrName>ppt_x</p:attrName>
                                        </p:attrNameLst>
                                      </p:cBhvr>
                                      <p:tavLst>
                                        <p:tav tm="0">
                                          <p:val>
                                            <p:strVal val="ppt_x"/>
                                          </p:val>
                                        </p:tav>
                                        <p:tav tm="100000">
                                          <p:val>
                                            <p:strVal val="ppt_x-.2"/>
                                          </p:val>
                                        </p:tav>
                                      </p:tavLst>
                                    </p:anim>
                                    <p:anim calcmode="lin" valueType="num">
                                      <p:cBhvr>
                                        <p:cTn id="17" dur="1000"/>
                                        <p:tgtEl>
                                          <p:spTgt spid="3"/>
                                        </p:tgtEl>
                                        <p:attrNameLst>
                                          <p:attrName>ppt_y</p:attrName>
                                        </p:attrNameLst>
                                      </p:cBhvr>
                                      <p:tavLst>
                                        <p:tav tm="0">
                                          <p:val>
                                            <p:strVal val="ppt_y"/>
                                          </p:val>
                                        </p:tav>
                                        <p:tav tm="100000">
                                          <p:val>
                                            <p:strVal val="ppt_y"/>
                                          </p:val>
                                        </p:tav>
                                      </p:tavLst>
                                    </p:anim>
                                    <p:animEffect transition="out" filter="fade">
                                      <p:cBhvr>
                                        <p:cTn id="18" dur="1000"/>
                                        <p:tgtEl>
                                          <p:spTgt spid="3"/>
                                        </p:tgtEl>
                                      </p:cBhvr>
                                    </p:animEffect>
                                    <p:set>
                                      <p:cBhvr>
                                        <p:cTn id="19" dur="1" fill="hold">
                                          <p:stCondLst>
                                            <p:cond delay="999"/>
                                          </p:stCondLst>
                                        </p:cTn>
                                        <p:tgtEl>
                                          <p:spTgt spid="3"/>
                                        </p:tgtEl>
                                        <p:attrNameLst>
                                          <p:attrName>style.visibility</p:attrName>
                                        </p:attrNameLst>
                                      </p:cBhvr>
                                      <p:to>
                                        <p:strVal val="hidden"/>
                                      </p:to>
                                    </p:set>
                                  </p:childTnLst>
                                </p:cTn>
                              </p:par>
                              <p:par>
                                <p:cTn id="20" presetID="29" presetClass="exit" presetSubtype="0" repeatCount="indefinite" fill="hold" nodeType="withEffect">
                                  <p:stCondLst>
                                    <p:cond delay="0"/>
                                  </p:stCondLst>
                                  <p:childTnLst>
                                    <p:anim calcmode="lin" valueType="num">
                                      <p:cBhvr>
                                        <p:cTn id="21" dur="1000"/>
                                        <p:tgtEl>
                                          <p:spTgt spid="4"/>
                                        </p:tgtEl>
                                        <p:attrNameLst>
                                          <p:attrName>ppt_x</p:attrName>
                                        </p:attrNameLst>
                                      </p:cBhvr>
                                      <p:tavLst>
                                        <p:tav tm="0">
                                          <p:val>
                                            <p:strVal val="ppt_x"/>
                                          </p:val>
                                        </p:tav>
                                        <p:tav tm="100000">
                                          <p:val>
                                            <p:strVal val="ppt_x-.2"/>
                                          </p:val>
                                        </p:tav>
                                      </p:tavLst>
                                    </p:anim>
                                    <p:anim calcmode="lin" valueType="num">
                                      <p:cBhvr>
                                        <p:cTn id="22" dur="1000"/>
                                        <p:tgtEl>
                                          <p:spTgt spid="4"/>
                                        </p:tgtEl>
                                        <p:attrNameLst>
                                          <p:attrName>ppt_y</p:attrName>
                                        </p:attrNameLst>
                                      </p:cBhvr>
                                      <p:tavLst>
                                        <p:tav tm="0">
                                          <p:val>
                                            <p:strVal val="ppt_y"/>
                                          </p:val>
                                        </p:tav>
                                        <p:tav tm="100000">
                                          <p:val>
                                            <p:strVal val="ppt_y"/>
                                          </p:val>
                                        </p:tav>
                                      </p:tavLst>
                                    </p:anim>
                                    <p:animEffect transition="out" filter="fade">
                                      <p:cBhvr>
                                        <p:cTn id="23" dur="1000"/>
                                        <p:tgtEl>
                                          <p:spTgt spid="4"/>
                                        </p:tgtEl>
                                      </p:cBhvr>
                                    </p:animEffect>
                                    <p:set>
                                      <p:cBhvr>
                                        <p:cTn id="24"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6" name="Text Box 8"/>
          <p:cNvSpPr txBox="1">
            <a:spLocks noChangeArrowheads="1"/>
          </p:cNvSpPr>
          <p:nvPr/>
        </p:nvSpPr>
        <p:spPr bwMode="auto">
          <a:xfrm>
            <a:off x="7609707" y="1034703"/>
            <a:ext cx="1943100" cy="366712"/>
          </a:xfrm>
          <a:prstGeom prst="rect">
            <a:avLst/>
          </a:prstGeom>
          <a:noFill/>
          <a:ln w="9525">
            <a:noFill/>
            <a:miter lim="800000"/>
            <a:headEnd/>
            <a:tailEnd/>
          </a:ln>
        </p:spPr>
        <p:txBody>
          <a:bodyPr>
            <a:spAutoFit/>
          </a:bodyPr>
          <a:lstStyle/>
          <a:p>
            <a:pPr>
              <a:spcBef>
                <a:spcPct val="50000"/>
              </a:spcBef>
            </a:pPr>
            <a:r>
              <a:rPr lang="el-GR">
                <a:solidFill>
                  <a:schemeClr val="bg1"/>
                </a:solidFill>
                <a:latin typeface="Calibri" pitchFamily="34" charset="0"/>
              </a:rPr>
              <a:t>Δομή 2 </a:t>
            </a:r>
            <a:r>
              <a:rPr lang="en-US">
                <a:solidFill>
                  <a:schemeClr val="bg1"/>
                </a:solidFill>
                <a:latin typeface="Calibri" pitchFamily="34" charset="0"/>
              </a:rPr>
              <a:t>Mbit</a:t>
            </a:r>
            <a:endParaRPr lang="el-GR">
              <a:solidFill>
                <a:schemeClr val="bg1"/>
              </a:solidFill>
              <a:latin typeface="Calibri" pitchFamily="34" charset="0"/>
            </a:endParaRPr>
          </a:p>
        </p:txBody>
      </p:sp>
      <p:pic>
        <p:nvPicPr>
          <p:cNvPr id="44041" name="Picture 9" descr="QueenTalk"/>
          <p:cNvPicPr>
            <a:picLocks noChangeAspect="1" noChangeArrowheads="1"/>
          </p:cNvPicPr>
          <p:nvPr/>
        </p:nvPicPr>
        <p:blipFill>
          <a:blip r:embed="rId3" cstate="print"/>
          <a:srcRect/>
          <a:stretch>
            <a:fillRect/>
          </a:stretch>
        </p:blipFill>
        <p:spPr bwMode="auto">
          <a:xfrm>
            <a:off x="9957620" y="1472853"/>
            <a:ext cx="314325" cy="431800"/>
          </a:xfrm>
          <a:prstGeom prst="rect">
            <a:avLst/>
          </a:prstGeom>
          <a:noFill/>
          <a:ln w="9525">
            <a:noFill/>
            <a:miter lim="800000"/>
            <a:headEnd/>
            <a:tailEnd/>
          </a:ln>
        </p:spPr>
      </p:pic>
      <p:pic>
        <p:nvPicPr>
          <p:cNvPr id="44042" name="Picture 10"/>
          <p:cNvPicPr>
            <a:picLocks noChangeAspect="1" noChangeArrowheads="1"/>
          </p:cNvPicPr>
          <p:nvPr/>
        </p:nvPicPr>
        <p:blipFill>
          <a:blip r:embed="rId4" cstate="print"/>
          <a:srcRect/>
          <a:stretch>
            <a:fillRect/>
          </a:stretch>
        </p:blipFill>
        <p:spPr bwMode="auto">
          <a:xfrm>
            <a:off x="9690919" y="1328391"/>
            <a:ext cx="247650" cy="485775"/>
          </a:xfrm>
          <a:prstGeom prst="rect">
            <a:avLst/>
          </a:prstGeom>
          <a:noFill/>
          <a:ln w="9525">
            <a:noFill/>
            <a:miter lim="800000"/>
            <a:headEnd/>
            <a:tailEnd/>
          </a:ln>
        </p:spPr>
      </p:pic>
      <p:sp>
        <p:nvSpPr>
          <p:cNvPr id="102409" name="phone3"/>
          <p:cNvSpPr>
            <a:spLocks noEditPoints="1" noChangeArrowheads="1"/>
          </p:cNvSpPr>
          <p:nvPr/>
        </p:nvSpPr>
        <p:spPr bwMode="auto">
          <a:xfrm>
            <a:off x="9649644" y="1904654"/>
            <a:ext cx="215900" cy="288925"/>
          </a:xfrm>
          <a:custGeom>
            <a:avLst/>
            <a:gdLst>
              <a:gd name="T0" fmla="*/ 0 w 21600"/>
              <a:gd name="T1" fmla="*/ 0 h 21600"/>
              <a:gd name="T2" fmla="*/ 107950 w 21600"/>
              <a:gd name="T3" fmla="*/ 0 h 21600"/>
              <a:gd name="T4" fmla="*/ 215900 w 21600"/>
              <a:gd name="T5" fmla="*/ 0 h 21600"/>
              <a:gd name="T6" fmla="*/ 215900 w 21600"/>
              <a:gd name="T7" fmla="*/ 144463 h 21600"/>
              <a:gd name="T8" fmla="*/ 215900 w 21600"/>
              <a:gd name="T9" fmla="*/ 288925 h 21600"/>
              <a:gd name="T10" fmla="*/ 107950 w 21600"/>
              <a:gd name="T11" fmla="*/ 288925 h 21600"/>
              <a:gd name="T12" fmla="*/ 0 w 21600"/>
              <a:gd name="T13" fmla="*/ 288925 h 21600"/>
              <a:gd name="T14" fmla="*/ 0 w 21600"/>
              <a:gd name="T15" fmla="*/ 144463 h 21600"/>
              <a:gd name="T16" fmla="*/ 0 60000 65536"/>
              <a:gd name="T17" fmla="*/ 0 60000 65536"/>
              <a:gd name="T18" fmla="*/ 0 60000 65536"/>
              <a:gd name="T19" fmla="*/ 0 60000 65536"/>
              <a:gd name="T20" fmla="*/ 0 60000 65536"/>
              <a:gd name="T21" fmla="*/ 0 60000 65536"/>
              <a:gd name="T22" fmla="*/ 0 60000 65536"/>
              <a:gd name="T23" fmla="*/ 0 60000 65536"/>
              <a:gd name="T24" fmla="*/ 200 w 21600"/>
              <a:gd name="T25" fmla="*/ 23516 h 21600"/>
              <a:gd name="T26" fmla="*/ 21400 w 21600"/>
              <a:gd name="T27" fmla="*/ 4048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chemeClr val="accent2"/>
          </a:solidFill>
          <a:ln w="9525">
            <a:solidFill>
              <a:srgbClr val="000000"/>
            </a:solidFill>
            <a:miter lim="800000"/>
            <a:headEnd/>
            <a:tailEnd/>
          </a:ln>
        </p:spPr>
        <p:txBody>
          <a:bodyPr/>
          <a:lstStyle/>
          <a:p>
            <a:endParaRPr lang="el-GR"/>
          </a:p>
        </p:txBody>
      </p:sp>
      <p:pic>
        <p:nvPicPr>
          <p:cNvPr id="44044" name="Picture 12" descr="QueenTalk"/>
          <p:cNvPicPr>
            <a:picLocks noChangeAspect="1" noChangeArrowheads="1"/>
          </p:cNvPicPr>
          <p:nvPr/>
        </p:nvPicPr>
        <p:blipFill>
          <a:blip r:embed="rId3" cstate="print"/>
          <a:srcRect/>
          <a:stretch>
            <a:fillRect/>
          </a:stretch>
        </p:blipFill>
        <p:spPr bwMode="auto">
          <a:xfrm>
            <a:off x="9957620" y="2407890"/>
            <a:ext cx="314325" cy="431800"/>
          </a:xfrm>
          <a:prstGeom prst="rect">
            <a:avLst/>
          </a:prstGeom>
          <a:noFill/>
          <a:ln w="9525">
            <a:noFill/>
            <a:miter lim="800000"/>
            <a:headEnd/>
            <a:tailEnd/>
          </a:ln>
        </p:spPr>
      </p:pic>
      <p:pic>
        <p:nvPicPr>
          <p:cNvPr id="44045" name="Picture 13"/>
          <p:cNvPicPr>
            <a:picLocks noChangeAspect="1" noChangeArrowheads="1"/>
          </p:cNvPicPr>
          <p:nvPr/>
        </p:nvPicPr>
        <p:blipFill>
          <a:blip r:embed="rId4" cstate="print"/>
          <a:srcRect/>
          <a:stretch>
            <a:fillRect/>
          </a:stretch>
        </p:blipFill>
        <p:spPr bwMode="auto">
          <a:xfrm>
            <a:off x="9690919" y="2263429"/>
            <a:ext cx="247650" cy="485775"/>
          </a:xfrm>
          <a:prstGeom prst="rect">
            <a:avLst/>
          </a:prstGeom>
          <a:noFill/>
          <a:ln w="9525">
            <a:noFill/>
            <a:miter lim="800000"/>
            <a:headEnd/>
            <a:tailEnd/>
          </a:ln>
        </p:spPr>
      </p:pic>
      <p:sp>
        <p:nvSpPr>
          <p:cNvPr id="102412" name="phone3"/>
          <p:cNvSpPr>
            <a:spLocks noEditPoints="1" noChangeArrowheads="1"/>
          </p:cNvSpPr>
          <p:nvPr/>
        </p:nvSpPr>
        <p:spPr bwMode="auto">
          <a:xfrm>
            <a:off x="9649644" y="2839691"/>
            <a:ext cx="215900" cy="288925"/>
          </a:xfrm>
          <a:custGeom>
            <a:avLst/>
            <a:gdLst>
              <a:gd name="T0" fmla="*/ 0 w 21600"/>
              <a:gd name="T1" fmla="*/ 0 h 21600"/>
              <a:gd name="T2" fmla="*/ 107950 w 21600"/>
              <a:gd name="T3" fmla="*/ 0 h 21600"/>
              <a:gd name="T4" fmla="*/ 215900 w 21600"/>
              <a:gd name="T5" fmla="*/ 0 h 21600"/>
              <a:gd name="T6" fmla="*/ 215900 w 21600"/>
              <a:gd name="T7" fmla="*/ 144463 h 21600"/>
              <a:gd name="T8" fmla="*/ 215900 w 21600"/>
              <a:gd name="T9" fmla="*/ 288925 h 21600"/>
              <a:gd name="T10" fmla="*/ 107950 w 21600"/>
              <a:gd name="T11" fmla="*/ 288925 h 21600"/>
              <a:gd name="T12" fmla="*/ 0 w 21600"/>
              <a:gd name="T13" fmla="*/ 288925 h 21600"/>
              <a:gd name="T14" fmla="*/ 0 w 21600"/>
              <a:gd name="T15" fmla="*/ 144463 h 21600"/>
              <a:gd name="T16" fmla="*/ 0 60000 65536"/>
              <a:gd name="T17" fmla="*/ 0 60000 65536"/>
              <a:gd name="T18" fmla="*/ 0 60000 65536"/>
              <a:gd name="T19" fmla="*/ 0 60000 65536"/>
              <a:gd name="T20" fmla="*/ 0 60000 65536"/>
              <a:gd name="T21" fmla="*/ 0 60000 65536"/>
              <a:gd name="T22" fmla="*/ 0 60000 65536"/>
              <a:gd name="T23" fmla="*/ 0 60000 65536"/>
              <a:gd name="T24" fmla="*/ 200 w 21600"/>
              <a:gd name="T25" fmla="*/ 23516 h 21600"/>
              <a:gd name="T26" fmla="*/ 21400 w 21600"/>
              <a:gd name="T27" fmla="*/ 4048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chemeClr val="accent2"/>
          </a:solidFill>
          <a:ln w="9525">
            <a:solidFill>
              <a:srgbClr val="000000"/>
            </a:solidFill>
            <a:miter lim="800000"/>
            <a:headEnd/>
            <a:tailEnd/>
          </a:ln>
        </p:spPr>
        <p:txBody>
          <a:bodyPr/>
          <a:lstStyle/>
          <a:p>
            <a:endParaRPr lang="el-GR"/>
          </a:p>
        </p:txBody>
      </p:sp>
      <p:pic>
        <p:nvPicPr>
          <p:cNvPr id="44047" name="Picture 15" descr="QueenTalk"/>
          <p:cNvPicPr>
            <a:picLocks noChangeAspect="1" noChangeArrowheads="1"/>
          </p:cNvPicPr>
          <p:nvPr/>
        </p:nvPicPr>
        <p:blipFill>
          <a:blip r:embed="rId3" cstate="print"/>
          <a:srcRect/>
          <a:stretch>
            <a:fillRect/>
          </a:stretch>
        </p:blipFill>
        <p:spPr bwMode="auto">
          <a:xfrm>
            <a:off x="9957620" y="3562003"/>
            <a:ext cx="314325" cy="431800"/>
          </a:xfrm>
          <a:prstGeom prst="rect">
            <a:avLst/>
          </a:prstGeom>
          <a:noFill/>
          <a:ln w="9525">
            <a:noFill/>
            <a:miter lim="800000"/>
            <a:headEnd/>
            <a:tailEnd/>
          </a:ln>
        </p:spPr>
      </p:pic>
      <p:pic>
        <p:nvPicPr>
          <p:cNvPr id="44048" name="Picture 16"/>
          <p:cNvPicPr>
            <a:picLocks noChangeAspect="1" noChangeArrowheads="1"/>
          </p:cNvPicPr>
          <p:nvPr/>
        </p:nvPicPr>
        <p:blipFill>
          <a:blip r:embed="rId4" cstate="print"/>
          <a:srcRect/>
          <a:stretch>
            <a:fillRect/>
          </a:stretch>
        </p:blipFill>
        <p:spPr bwMode="auto">
          <a:xfrm>
            <a:off x="9690919" y="3417541"/>
            <a:ext cx="247650" cy="485775"/>
          </a:xfrm>
          <a:prstGeom prst="rect">
            <a:avLst/>
          </a:prstGeom>
          <a:noFill/>
          <a:ln w="9525">
            <a:noFill/>
            <a:miter lim="800000"/>
            <a:headEnd/>
            <a:tailEnd/>
          </a:ln>
        </p:spPr>
      </p:pic>
      <p:sp>
        <p:nvSpPr>
          <p:cNvPr id="102415" name="phone3"/>
          <p:cNvSpPr>
            <a:spLocks noEditPoints="1" noChangeArrowheads="1"/>
          </p:cNvSpPr>
          <p:nvPr/>
        </p:nvSpPr>
        <p:spPr bwMode="auto">
          <a:xfrm>
            <a:off x="9649644" y="3993804"/>
            <a:ext cx="215900" cy="288925"/>
          </a:xfrm>
          <a:custGeom>
            <a:avLst/>
            <a:gdLst>
              <a:gd name="T0" fmla="*/ 0 w 21600"/>
              <a:gd name="T1" fmla="*/ 0 h 21600"/>
              <a:gd name="T2" fmla="*/ 107950 w 21600"/>
              <a:gd name="T3" fmla="*/ 0 h 21600"/>
              <a:gd name="T4" fmla="*/ 215900 w 21600"/>
              <a:gd name="T5" fmla="*/ 0 h 21600"/>
              <a:gd name="T6" fmla="*/ 215900 w 21600"/>
              <a:gd name="T7" fmla="*/ 144463 h 21600"/>
              <a:gd name="T8" fmla="*/ 215900 w 21600"/>
              <a:gd name="T9" fmla="*/ 288925 h 21600"/>
              <a:gd name="T10" fmla="*/ 107950 w 21600"/>
              <a:gd name="T11" fmla="*/ 288925 h 21600"/>
              <a:gd name="T12" fmla="*/ 0 w 21600"/>
              <a:gd name="T13" fmla="*/ 288925 h 21600"/>
              <a:gd name="T14" fmla="*/ 0 w 21600"/>
              <a:gd name="T15" fmla="*/ 144463 h 21600"/>
              <a:gd name="T16" fmla="*/ 0 60000 65536"/>
              <a:gd name="T17" fmla="*/ 0 60000 65536"/>
              <a:gd name="T18" fmla="*/ 0 60000 65536"/>
              <a:gd name="T19" fmla="*/ 0 60000 65536"/>
              <a:gd name="T20" fmla="*/ 0 60000 65536"/>
              <a:gd name="T21" fmla="*/ 0 60000 65536"/>
              <a:gd name="T22" fmla="*/ 0 60000 65536"/>
              <a:gd name="T23" fmla="*/ 0 60000 65536"/>
              <a:gd name="T24" fmla="*/ 200 w 21600"/>
              <a:gd name="T25" fmla="*/ 23516 h 21600"/>
              <a:gd name="T26" fmla="*/ 21400 w 21600"/>
              <a:gd name="T27" fmla="*/ 4048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chemeClr val="accent2"/>
          </a:solidFill>
          <a:ln w="9525">
            <a:solidFill>
              <a:srgbClr val="000000"/>
            </a:solidFill>
            <a:miter lim="800000"/>
            <a:headEnd/>
            <a:tailEnd/>
          </a:ln>
        </p:spPr>
        <p:txBody>
          <a:bodyPr/>
          <a:lstStyle/>
          <a:p>
            <a:endParaRPr lang="el-GR"/>
          </a:p>
        </p:txBody>
      </p:sp>
      <p:grpSp>
        <p:nvGrpSpPr>
          <p:cNvPr id="3" name="Group 26"/>
          <p:cNvGrpSpPr>
            <a:grpSpLocks/>
          </p:cNvGrpSpPr>
          <p:nvPr/>
        </p:nvGrpSpPr>
        <p:grpSpPr bwMode="auto">
          <a:xfrm>
            <a:off x="2207444" y="3273079"/>
            <a:ext cx="6915150" cy="288925"/>
            <a:chOff x="928" y="2205"/>
            <a:chExt cx="4356" cy="137"/>
          </a:xfrm>
        </p:grpSpPr>
        <p:sp>
          <p:nvSpPr>
            <p:cNvPr id="102417" name="Rectangle 27"/>
            <p:cNvSpPr>
              <a:spLocks noChangeArrowheads="1"/>
            </p:cNvSpPr>
            <p:nvPr/>
          </p:nvSpPr>
          <p:spPr bwMode="auto">
            <a:xfrm>
              <a:off x="106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a:t>
              </a:r>
            </a:p>
          </p:txBody>
        </p:sp>
        <p:sp>
          <p:nvSpPr>
            <p:cNvPr id="102418" name="Rectangle 28"/>
            <p:cNvSpPr>
              <a:spLocks noChangeArrowheads="1"/>
            </p:cNvSpPr>
            <p:nvPr/>
          </p:nvSpPr>
          <p:spPr bwMode="auto">
            <a:xfrm>
              <a:off x="1201"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a:t>
              </a:r>
            </a:p>
          </p:txBody>
        </p:sp>
        <p:sp>
          <p:nvSpPr>
            <p:cNvPr id="102419" name="Rectangle 29"/>
            <p:cNvSpPr>
              <a:spLocks noChangeArrowheads="1"/>
            </p:cNvSpPr>
            <p:nvPr/>
          </p:nvSpPr>
          <p:spPr bwMode="auto">
            <a:xfrm>
              <a:off x="1337" y="2205"/>
              <a:ext cx="137" cy="137"/>
            </a:xfrm>
            <a:prstGeom prst="rect">
              <a:avLst/>
            </a:prstGeom>
            <a:solidFill>
              <a:schemeClr val="tx1"/>
            </a:solidFill>
            <a:ln w="9525">
              <a:solidFill>
                <a:schemeClr val="tx1"/>
              </a:solidFill>
              <a:miter lim="800000"/>
              <a:headEnd/>
              <a:tailEnd/>
            </a:ln>
          </p:spPr>
          <p:txBody>
            <a:bodyPr wrap="none" anchor="ctr"/>
            <a:lstStyle/>
            <a:p>
              <a:pPr algn="ctr"/>
              <a:r>
                <a:rPr lang="el-GR" sz="1200">
                  <a:solidFill>
                    <a:schemeClr val="bg1"/>
                  </a:solidFill>
                  <a:latin typeface="Calibri" pitchFamily="34" charset="0"/>
                </a:rPr>
                <a:t>3</a:t>
              </a:r>
            </a:p>
          </p:txBody>
        </p:sp>
        <p:sp>
          <p:nvSpPr>
            <p:cNvPr id="102420" name="Rectangle 30"/>
            <p:cNvSpPr>
              <a:spLocks noChangeArrowheads="1"/>
            </p:cNvSpPr>
            <p:nvPr/>
          </p:nvSpPr>
          <p:spPr bwMode="auto">
            <a:xfrm>
              <a:off x="1474"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4</a:t>
              </a:r>
            </a:p>
          </p:txBody>
        </p:sp>
        <p:sp>
          <p:nvSpPr>
            <p:cNvPr id="102421" name="Rectangle 31"/>
            <p:cNvSpPr>
              <a:spLocks noChangeArrowheads="1"/>
            </p:cNvSpPr>
            <p:nvPr/>
          </p:nvSpPr>
          <p:spPr bwMode="auto">
            <a:xfrm>
              <a:off x="1609"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5</a:t>
              </a:r>
            </a:p>
          </p:txBody>
        </p:sp>
        <p:sp>
          <p:nvSpPr>
            <p:cNvPr id="102422" name="Rectangle 32"/>
            <p:cNvSpPr>
              <a:spLocks noChangeArrowheads="1"/>
            </p:cNvSpPr>
            <p:nvPr/>
          </p:nvSpPr>
          <p:spPr bwMode="auto">
            <a:xfrm>
              <a:off x="1746"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6</a:t>
              </a:r>
            </a:p>
          </p:txBody>
        </p:sp>
        <p:sp>
          <p:nvSpPr>
            <p:cNvPr id="102423" name="Rectangle 33"/>
            <p:cNvSpPr>
              <a:spLocks noChangeArrowheads="1"/>
            </p:cNvSpPr>
            <p:nvPr/>
          </p:nvSpPr>
          <p:spPr bwMode="auto">
            <a:xfrm>
              <a:off x="188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7</a:t>
              </a:r>
            </a:p>
          </p:txBody>
        </p:sp>
        <p:sp>
          <p:nvSpPr>
            <p:cNvPr id="102424" name="Rectangle 34"/>
            <p:cNvSpPr>
              <a:spLocks noChangeArrowheads="1"/>
            </p:cNvSpPr>
            <p:nvPr/>
          </p:nvSpPr>
          <p:spPr bwMode="auto">
            <a:xfrm>
              <a:off x="2018"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8</a:t>
              </a:r>
            </a:p>
          </p:txBody>
        </p:sp>
        <p:sp>
          <p:nvSpPr>
            <p:cNvPr id="102425" name="Rectangle 35"/>
            <p:cNvSpPr>
              <a:spLocks noChangeArrowheads="1"/>
            </p:cNvSpPr>
            <p:nvPr/>
          </p:nvSpPr>
          <p:spPr bwMode="auto">
            <a:xfrm>
              <a:off x="215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9</a:t>
              </a:r>
            </a:p>
          </p:txBody>
        </p:sp>
        <p:sp>
          <p:nvSpPr>
            <p:cNvPr id="102426" name="Rectangle 36"/>
            <p:cNvSpPr>
              <a:spLocks noChangeArrowheads="1"/>
            </p:cNvSpPr>
            <p:nvPr/>
          </p:nvSpPr>
          <p:spPr bwMode="auto">
            <a:xfrm>
              <a:off x="2290"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10</a:t>
              </a:r>
            </a:p>
          </p:txBody>
        </p:sp>
        <p:sp>
          <p:nvSpPr>
            <p:cNvPr id="102427" name="Rectangle 37"/>
            <p:cNvSpPr>
              <a:spLocks noChangeArrowheads="1"/>
            </p:cNvSpPr>
            <p:nvPr/>
          </p:nvSpPr>
          <p:spPr bwMode="auto">
            <a:xfrm>
              <a:off x="2426"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11</a:t>
              </a:r>
            </a:p>
          </p:txBody>
        </p:sp>
        <p:sp>
          <p:nvSpPr>
            <p:cNvPr id="102428" name="Rectangle 38"/>
            <p:cNvSpPr>
              <a:spLocks noChangeArrowheads="1"/>
            </p:cNvSpPr>
            <p:nvPr/>
          </p:nvSpPr>
          <p:spPr bwMode="auto">
            <a:xfrm>
              <a:off x="256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12</a:t>
              </a:r>
            </a:p>
          </p:txBody>
        </p:sp>
        <p:sp>
          <p:nvSpPr>
            <p:cNvPr id="102429" name="Rectangle 39"/>
            <p:cNvSpPr>
              <a:spLocks noChangeArrowheads="1"/>
            </p:cNvSpPr>
            <p:nvPr/>
          </p:nvSpPr>
          <p:spPr bwMode="auto">
            <a:xfrm>
              <a:off x="2699"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13</a:t>
              </a:r>
            </a:p>
          </p:txBody>
        </p:sp>
        <p:sp>
          <p:nvSpPr>
            <p:cNvPr id="102430" name="Rectangle 40"/>
            <p:cNvSpPr>
              <a:spLocks noChangeArrowheads="1"/>
            </p:cNvSpPr>
            <p:nvPr/>
          </p:nvSpPr>
          <p:spPr bwMode="auto">
            <a:xfrm>
              <a:off x="2834"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14</a:t>
              </a:r>
            </a:p>
          </p:txBody>
        </p:sp>
        <p:sp>
          <p:nvSpPr>
            <p:cNvPr id="102431" name="Rectangle 41"/>
            <p:cNvSpPr>
              <a:spLocks noChangeArrowheads="1"/>
            </p:cNvSpPr>
            <p:nvPr/>
          </p:nvSpPr>
          <p:spPr bwMode="auto">
            <a:xfrm>
              <a:off x="2971"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15</a:t>
              </a:r>
            </a:p>
          </p:txBody>
        </p:sp>
        <p:sp>
          <p:nvSpPr>
            <p:cNvPr id="102432" name="Rectangle 42"/>
            <p:cNvSpPr>
              <a:spLocks noChangeArrowheads="1"/>
            </p:cNvSpPr>
            <p:nvPr/>
          </p:nvSpPr>
          <p:spPr bwMode="auto">
            <a:xfrm>
              <a:off x="3107" y="2205"/>
              <a:ext cx="137" cy="137"/>
            </a:xfrm>
            <a:prstGeom prst="rect">
              <a:avLst/>
            </a:prstGeom>
            <a:noFill/>
            <a:ln w="9525">
              <a:solidFill>
                <a:srgbClr val="FF6600"/>
              </a:solidFill>
              <a:miter lim="800000"/>
              <a:headEnd/>
              <a:tailEnd/>
            </a:ln>
          </p:spPr>
          <p:txBody>
            <a:bodyPr wrap="none" anchor="ctr"/>
            <a:lstStyle/>
            <a:p>
              <a:pPr algn="ctr"/>
              <a:r>
                <a:rPr lang="el-GR" sz="1200">
                  <a:latin typeface="Calibri" pitchFamily="34" charset="0"/>
                </a:rPr>
                <a:t>16</a:t>
              </a:r>
            </a:p>
          </p:txBody>
        </p:sp>
        <p:sp>
          <p:nvSpPr>
            <p:cNvPr id="102433" name="Rectangle 43"/>
            <p:cNvSpPr>
              <a:spLocks noChangeArrowheads="1"/>
            </p:cNvSpPr>
            <p:nvPr/>
          </p:nvSpPr>
          <p:spPr bwMode="auto">
            <a:xfrm>
              <a:off x="3243"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17</a:t>
              </a:r>
            </a:p>
          </p:txBody>
        </p:sp>
        <p:sp>
          <p:nvSpPr>
            <p:cNvPr id="102434" name="Rectangle 44"/>
            <p:cNvSpPr>
              <a:spLocks noChangeArrowheads="1"/>
            </p:cNvSpPr>
            <p:nvPr/>
          </p:nvSpPr>
          <p:spPr bwMode="auto">
            <a:xfrm>
              <a:off x="3380"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18</a:t>
              </a:r>
            </a:p>
          </p:txBody>
        </p:sp>
        <p:sp>
          <p:nvSpPr>
            <p:cNvPr id="102435" name="Rectangle 45"/>
            <p:cNvSpPr>
              <a:spLocks noChangeArrowheads="1"/>
            </p:cNvSpPr>
            <p:nvPr/>
          </p:nvSpPr>
          <p:spPr bwMode="auto">
            <a:xfrm>
              <a:off x="351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19</a:t>
              </a:r>
            </a:p>
          </p:txBody>
        </p:sp>
        <p:sp>
          <p:nvSpPr>
            <p:cNvPr id="102436" name="Rectangle 46"/>
            <p:cNvSpPr>
              <a:spLocks noChangeArrowheads="1"/>
            </p:cNvSpPr>
            <p:nvPr/>
          </p:nvSpPr>
          <p:spPr bwMode="auto">
            <a:xfrm>
              <a:off x="3651"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20</a:t>
              </a:r>
            </a:p>
          </p:txBody>
        </p:sp>
        <p:sp>
          <p:nvSpPr>
            <p:cNvPr id="102437" name="Rectangle 47"/>
            <p:cNvSpPr>
              <a:spLocks noChangeArrowheads="1"/>
            </p:cNvSpPr>
            <p:nvPr/>
          </p:nvSpPr>
          <p:spPr bwMode="auto">
            <a:xfrm>
              <a:off x="378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21</a:t>
              </a:r>
            </a:p>
          </p:txBody>
        </p:sp>
        <p:sp>
          <p:nvSpPr>
            <p:cNvPr id="102438" name="Rectangle 48"/>
            <p:cNvSpPr>
              <a:spLocks noChangeArrowheads="1"/>
            </p:cNvSpPr>
            <p:nvPr/>
          </p:nvSpPr>
          <p:spPr bwMode="auto">
            <a:xfrm>
              <a:off x="3923"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22</a:t>
              </a:r>
            </a:p>
          </p:txBody>
        </p:sp>
        <p:sp>
          <p:nvSpPr>
            <p:cNvPr id="102439" name="Rectangle 49"/>
            <p:cNvSpPr>
              <a:spLocks noChangeArrowheads="1"/>
            </p:cNvSpPr>
            <p:nvPr/>
          </p:nvSpPr>
          <p:spPr bwMode="auto">
            <a:xfrm>
              <a:off x="4060"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23</a:t>
              </a:r>
            </a:p>
          </p:txBody>
        </p:sp>
        <p:sp>
          <p:nvSpPr>
            <p:cNvPr id="102440" name="Rectangle 50"/>
            <p:cNvSpPr>
              <a:spLocks noChangeArrowheads="1"/>
            </p:cNvSpPr>
            <p:nvPr/>
          </p:nvSpPr>
          <p:spPr bwMode="auto">
            <a:xfrm>
              <a:off x="419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24</a:t>
              </a:r>
            </a:p>
          </p:txBody>
        </p:sp>
        <p:sp>
          <p:nvSpPr>
            <p:cNvPr id="102441" name="Rectangle 51"/>
            <p:cNvSpPr>
              <a:spLocks noChangeArrowheads="1"/>
            </p:cNvSpPr>
            <p:nvPr/>
          </p:nvSpPr>
          <p:spPr bwMode="auto">
            <a:xfrm>
              <a:off x="928" y="2205"/>
              <a:ext cx="137" cy="137"/>
            </a:xfrm>
            <a:prstGeom prst="rect">
              <a:avLst/>
            </a:prstGeom>
            <a:noFill/>
            <a:ln w="12700">
              <a:solidFill>
                <a:srgbClr val="FF0000"/>
              </a:solidFill>
              <a:miter lim="800000"/>
              <a:headEnd/>
              <a:tailEnd/>
            </a:ln>
          </p:spPr>
          <p:txBody>
            <a:bodyPr wrap="none" anchor="ctr"/>
            <a:lstStyle/>
            <a:p>
              <a:pPr algn="ctr"/>
              <a:r>
                <a:rPr lang="el-GR" sz="1200">
                  <a:latin typeface="Calibri" pitchFamily="34" charset="0"/>
                </a:rPr>
                <a:t>0</a:t>
              </a:r>
            </a:p>
          </p:txBody>
        </p:sp>
        <p:sp>
          <p:nvSpPr>
            <p:cNvPr id="102442" name="Rectangle 52"/>
            <p:cNvSpPr>
              <a:spLocks noChangeArrowheads="1"/>
            </p:cNvSpPr>
            <p:nvPr/>
          </p:nvSpPr>
          <p:spPr bwMode="auto">
            <a:xfrm>
              <a:off x="433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25</a:t>
              </a:r>
            </a:p>
          </p:txBody>
        </p:sp>
        <p:sp>
          <p:nvSpPr>
            <p:cNvPr id="102443" name="Rectangle 53"/>
            <p:cNvSpPr>
              <a:spLocks noChangeArrowheads="1"/>
            </p:cNvSpPr>
            <p:nvPr/>
          </p:nvSpPr>
          <p:spPr bwMode="auto">
            <a:xfrm>
              <a:off x="446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26</a:t>
              </a:r>
            </a:p>
          </p:txBody>
        </p:sp>
        <p:sp>
          <p:nvSpPr>
            <p:cNvPr id="102444" name="Rectangle 54"/>
            <p:cNvSpPr>
              <a:spLocks noChangeArrowheads="1"/>
            </p:cNvSpPr>
            <p:nvPr/>
          </p:nvSpPr>
          <p:spPr bwMode="auto">
            <a:xfrm>
              <a:off x="4603"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27</a:t>
              </a:r>
            </a:p>
          </p:txBody>
        </p:sp>
        <p:sp>
          <p:nvSpPr>
            <p:cNvPr id="102445" name="Rectangle 55"/>
            <p:cNvSpPr>
              <a:spLocks noChangeArrowheads="1"/>
            </p:cNvSpPr>
            <p:nvPr/>
          </p:nvSpPr>
          <p:spPr bwMode="auto">
            <a:xfrm>
              <a:off x="4739"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28</a:t>
              </a:r>
            </a:p>
          </p:txBody>
        </p:sp>
        <p:sp>
          <p:nvSpPr>
            <p:cNvPr id="102446" name="Rectangle 56"/>
            <p:cNvSpPr>
              <a:spLocks noChangeArrowheads="1"/>
            </p:cNvSpPr>
            <p:nvPr/>
          </p:nvSpPr>
          <p:spPr bwMode="auto">
            <a:xfrm>
              <a:off x="487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29</a:t>
              </a:r>
            </a:p>
          </p:txBody>
        </p:sp>
        <p:sp>
          <p:nvSpPr>
            <p:cNvPr id="102447" name="Rectangle 57"/>
            <p:cNvSpPr>
              <a:spLocks noChangeArrowheads="1"/>
            </p:cNvSpPr>
            <p:nvPr/>
          </p:nvSpPr>
          <p:spPr bwMode="auto">
            <a:xfrm>
              <a:off x="501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30</a:t>
              </a:r>
            </a:p>
          </p:txBody>
        </p:sp>
        <p:sp>
          <p:nvSpPr>
            <p:cNvPr id="102448" name="Rectangle 58"/>
            <p:cNvSpPr>
              <a:spLocks noChangeArrowheads="1"/>
            </p:cNvSpPr>
            <p:nvPr/>
          </p:nvSpPr>
          <p:spPr bwMode="auto">
            <a:xfrm>
              <a:off x="514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31</a:t>
              </a:r>
            </a:p>
          </p:txBody>
        </p:sp>
      </p:grpSp>
      <p:grpSp>
        <p:nvGrpSpPr>
          <p:cNvPr id="4" name="Group 59"/>
          <p:cNvGrpSpPr>
            <a:grpSpLocks/>
          </p:cNvGrpSpPr>
          <p:nvPr/>
        </p:nvGrpSpPr>
        <p:grpSpPr bwMode="auto">
          <a:xfrm>
            <a:off x="2207444" y="3273079"/>
            <a:ext cx="6915150" cy="288925"/>
            <a:chOff x="928" y="2205"/>
            <a:chExt cx="4356" cy="137"/>
          </a:xfrm>
        </p:grpSpPr>
        <p:sp>
          <p:nvSpPr>
            <p:cNvPr id="102450" name="Rectangle 60"/>
            <p:cNvSpPr>
              <a:spLocks noChangeArrowheads="1"/>
            </p:cNvSpPr>
            <p:nvPr/>
          </p:nvSpPr>
          <p:spPr bwMode="auto">
            <a:xfrm>
              <a:off x="106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a:t>
              </a:r>
            </a:p>
          </p:txBody>
        </p:sp>
        <p:sp>
          <p:nvSpPr>
            <p:cNvPr id="102451" name="Rectangle 61"/>
            <p:cNvSpPr>
              <a:spLocks noChangeArrowheads="1"/>
            </p:cNvSpPr>
            <p:nvPr/>
          </p:nvSpPr>
          <p:spPr bwMode="auto">
            <a:xfrm>
              <a:off x="1201"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a:t>
              </a:r>
            </a:p>
          </p:txBody>
        </p:sp>
        <p:sp>
          <p:nvSpPr>
            <p:cNvPr id="102452" name="Rectangle 62"/>
            <p:cNvSpPr>
              <a:spLocks noChangeArrowheads="1"/>
            </p:cNvSpPr>
            <p:nvPr/>
          </p:nvSpPr>
          <p:spPr bwMode="auto">
            <a:xfrm>
              <a:off x="133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3</a:t>
              </a:r>
            </a:p>
          </p:txBody>
        </p:sp>
        <p:sp>
          <p:nvSpPr>
            <p:cNvPr id="102453" name="Rectangle 63"/>
            <p:cNvSpPr>
              <a:spLocks noChangeArrowheads="1"/>
            </p:cNvSpPr>
            <p:nvPr/>
          </p:nvSpPr>
          <p:spPr bwMode="auto">
            <a:xfrm>
              <a:off x="1474"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4</a:t>
              </a:r>
            </a:p>
          </p:txBody>
        </p:sp>
        <p:sp>
          <p:nvSpPr>
            <p:cNvPr id="102454" name="Rectangle 64"/>
            <p:cNvSpPr>
              <a:spLocks noChangeArrowheads="1"/>
            </p:cNvSpPr>
            <p:nvPr/>
          </p:nvSpPr>
          <p:spPr bwMode="auto">
            <a:xfrm>
              <a:off x="1609"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5</a:t>
              </a:r>
            </a:p>
          </p:txBody>
        </p:sp>
        <p:sp>
          <p:nvSpPr>
            <p:cNvPr id="102455" name="Rectangle 65"/>
            <p:cNvSpPr>
              <a:spLocks noChangeArrowheads="1"/>
            </p:cNvSpPr>
            <p:nvPr/>
          </p:nvSpPr>
          <p:spPr bwMode="auto">
            <a:xfrm>
              <a:off x="1746"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6</a:t>
              </a:r>
            </a:p>
          </p:txBody>
        </p:sp>
        <p:sp>
          <p:nvSpPr>
            <p:cNvPr id="102456" name="Rectangle 66"/>
            <p:cNvSpPr>
              <a:spLocks noChangeArrowheads="1"/>
            </p:cNvSpPr>
            <p:nvPr/>
          </p:nvSpPr>
          <p:spPr bwMode="auto">
            <a:xfrm>
              <a:off x="188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7</a:t>
              </a:r>
            </a:p>
          </p:txBody>
        </p:sp>
        <p:sp>
          <p:nvSpPr>
            <p:cNvPr id="102457" name="Rectangle 67"/>
            <p:cNvSpPr>
              <a:spLocks noChangeArrowheads="1"/>
            </p:cNvSpPr>
            <p:nvPr/>
          </p:nvSpPr>
          <p:spPr bwMode="auto">
            <a:xfrm>
              <a:off x="2018"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8</a:t>
              </a:r>
            </a:p>
          </p:txBody>
        </p:sp>
        <p:sp>
          <p:nvSpPr>
            <p:cNvPr id="102458" name="Rectangle 68"/>
            <p:cNvSpPr>
              <a:spLocks noChangeArrowheads="1"/>
            </p:cNvSpPr>
            <p:nvPr/>
          </p:nvSpPr>
          <p:spPr bwMode="auto">
            <a:xfrm>
              <a:off x="215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9</a:t>
              </a:r>
            </a:p>
          </p:txBody>
        </p:sp>
        <p:sp>
          <p:nvSpPr>
            <p:cNvPr id="102459" name="Rectangle 69"/>
            <p:cNvSpPr>
              <a:spLocks noChangeArrowheads="1"/>
            </p:cNvSpPr>
            <p:nvPr/>
          </p:nvSpPr>
          <p:spPr bwMode="auto">
            <a:xfrm>
              <a:off x="2290"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10</a:t>
              </a:r>
            </a:p>
          </p:txBody>
        </p:sp>
        <p:sp>
          <p:nvSpPr>
            <p:cNvPr id="102460" name="Rectangle 70"/>
            <p:cNvSpPr>
              <a:spLocks noChangeArrowheads="1"/>
            </p:cNvSpPr>
            <p:nvPr/>
          </p:nvSpPr>
          <p:spPr bwMode="auto">
            <a:xfrm>
              <a:off x="2426" y="2205"/>
              <a:ext cx="137" cy="137"/>
            </a:xfrm>
            <a:prstGeom prst="rect">
              <a:avLst/>
            </a:prstGeom>
            <a:solidFill>
              <a:srgbClr val="800080"/>
            </a:solidFill>
            <a:ln w="9525">
              <a:solidFill>
                <a:schemeClr val="tx1"/>
              </a:solidFill>
              <a:miter lim="800000"/>
              <a:headEnd/>
              <a:tailEnd/>
            </a:ln>
          </p:spPr>
          <p:txBody>
            <a:bodyPr wrap="none" anchor="ctr"/>
            <a:lstStyle/>
            <a:p>
              <a:pPr algn="ctr"/>
              <a:r>
                <a:rPr lang="el-GR" sz="1200">
                  <a:solidFill>
                    <a:schemeClr val="bg1"/>
                  </a:solidFill>
                  <a:latin typeface="Calibri" pitchFamily="34" charset="0"/>
                </a:rPr>
                <a:t>11</a:t>
              </a:r>
            </a:p>
          </p:txBody>
        </p:sp>
        <p:sp>
          <p:nvSpPr>
            <p:cNvPr id="102461" name="Rectangle 71"/>
            <p:cNvSpPr>
              <a:spLocks noChangeArrowheads="1"/>
            </p:cNvSpPr>
            <p:nvPr/>
          </p:nvSpPr>
          <p:spPr bwMode="auto">
            <a:xfrm>
              <a:off x="256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12</a:t>
              </a:r>
            </a:p>
          </p:txBody>
        </p:sp>
        <p:sp>
          <p:nvSpPr>
            <p:cNvPr id="102462" name="Rectangle 72"/>
            <p:cNvSpPr>
              <a:spLocks noChangeArrowheads="1"/>
            </p:cNvSpPr>
            <p:nvPr/>
          </p:nvSpPr>
          <p:spPr bwMode="auto">
            <a:xfrm>
              <a:off x="2699"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13</a:t>
              </a:r>
            </a:p>
          </p:txBody>
        </p:sp>
        <p:sp>
          <p:nvSpPr>
            <p:cNvPr id="102463" name="Rectangle 73"/>
            <p:cNvSpPr>
              <a:spLocks noChangeArrowheads="1"/>
            </p:cNvSpPr>
            <p:nvPr/>
          </p:nvSpPr>
          <p:spPr bwMode="auto">
            <a:xfrm>
              <a:off x="2834"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14</a:t>
              </a:r>
            </a:p>
          </p:txBody>
        </p:sp>
        <p:sp>
          <p:nvSpPr>
            <p:cNvPr id="102464" name="Rectangle 74"/>
            <p:cNvSpPr>
              <a:spLocks noChangeArrowheads="1"/>
            </p:cNvSpPr>
            <p:nvPr/>
          </p:nvSpPr>
          <p:spPr bwMode="auto">
            <a:xfrm>
              <a:off x="2971"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15</a:t>
              </a:r>
            </a:p>
          </p:txBody>
        </p:sp>
        <p:sp>
          <p:nvSpPr>
            <p:cNvPr id="102465" name="Rectangle 75"/>
            <p:cNvSpPr>
              <a:spLocks noChangeArrowheads="1"/>
            </p:cNvSpPr>
            <p:nvPr/>
          </p:nvSpPr>
          <p:spPr bwMode="auto">
            <a:xfrm>
              <a:off x="3107" y="2205"/>
              <a:ext cx="137" cy="137"/>
            </a:xfrm>
            <a:prstGeom prst="rect">
              <a:avLst/>
            </a:prstGeom>
            <a:noFill/>
            <a:ln w="9525">
              <a:solidFill>
                <a:srgbClr val="FF6600"/>
              </a:solidFill>
              <a:miter lim="800000"/>
              <a:headEnd/>
              <a:tailEnd/>
            </a:ln>
          </p:spPr>
          <p:txBody>
            <a:bodyPr wrap="none" anchor="ctr"/>
            <a:lstStyle/>
            <a:p>
              <a:pPr algn="ctr"/>
              <a:r>
                <a:rPr lang="el-GR" sz="1200">
                  <a:latin typeface="Calibri" pitchFamily="34" charset="0"/>
                </a:rPr>
                <a:t>16</a:t>
              </a:r>
            </a:p>
          </p:txBody>
        </p:sp>
        <p:sp>
          <p:nvSpPr>
            <p:cNvPr id="102466" name="Rectangle 76"/>
            <p:cNvSpPr>
              <a:spLocks noChangeArrowheads="1"/>
            </p:cNvSpPr>
            <p:nvPr/>
          </p:nvSpPr>
          <p:spPr bwMode="auto">
            <a:xfrm>
              <a:off x="3243"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17</a:t>
              </a:r>
            </a:p>
          </p:txBody>
        </p:sp>
        <p:sp>
          <p:nvSpPr>
            <p:cNvPr id="102467" name="Rectangle 77"/>
            <p:cNvSpPr>
              <a:spLocks noChangeArrowheads="1"/>
            </p:cNvSpPr>
            <p:nvPr/>
          </p:nvSpPr>
          <p:spPr bwMode="auto">
            <a:xfrm>
              <a:off x="3380"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18</a:t>
              </a:r>
            </a:p>
          </p:txBody>
        </p:sp>
        <p:sp>
          <p:nvSpPr>
            <p:cNvPr id="102468" name="Rectangle 78"/>
            <p:cNvSpPr>
              <a:spLocks noChangeArrowheads="1"/>
            </p:cNvSpPr>
            <p:nvPr/>
          </p:nvSpPr>
          <p:spPr bwMode="auto">
            <a:xfrm>
              <a:off x="351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19</a:t>
              </a:r>
            </a:p>
          </p:txBody>
        </p:sp>
        <p:sp>
          <p:nvSpPr>
            <p:cNvPr id="102469" name="Rectangle 79"/>
            <p:cNvSpPr>
              <a:spLocks noChangeArrowheads="1"/>
            </p:cNvSpPr>
            <p:nvPr/>
          </p:nvSpPr>
          <p:spPr bwMode="auto">
            <a:xfrm>
              <a:off x="3651"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20</a:t>
              </a:r>
            </a:p>
          </p:txBody>
        </p:sp>
        <p:sp>
          <p:nvSpPr>
            <p:cNvPr id="102470" name="Rectangle 80"/>
            <p:cNvSpPr>
              <a:spLocks noChangeArrowheads="1"/>
            </p:cNvSpPr>
            <p:nvPr/>
          </p:nvSpPr>
          <p:spPr bwMode="auto">
            <a:xfrm>
              <a:off x="378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21</a:t>
              </a:r>
            </a:p>
          </p:txBody>
        </p:sp>
        <p:sp>
          <p:nvSpPr>
            <p:cNvPr id="102471" name="Rectangle 81"/>
            <p:cNvSpPr>
              <a:spLocks noChangeArrowheads="1"/>
            </p:cNvSpPr>
            <p:nvPr/>
          </p:nvSpPr>
          <p:spPr bwMode="auto">
            <a:xfrm>
              <a:off x="3923"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22</a:t>
              </a:r>
            </a:p>
          </p:txBody>
        </p:sp>
        <p:sp>
          <p:nvSpPr>
            <p:cNvPr id="102472" name="Rectangle 82"/>
            <p:cNvSpPr>
              <a:spLocks noChangeArrowheads="1"/>
            </p:cNvSpPr>
            <p:nvPr/>
          </p:nvSpPr>
          <p:spPr bwMode="auto">
            <a:xfrm>
              <a:off x="4060"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23</a:t>
              </a:r>
            </a:p>
          </p:txBody>
        </p:sp>
        <p:sp>
          <p:nvSpPr>
            <p:cNvPr id="102473" name="Rectangle 83"/>
            <p:cNvSpPr>
              <a:spLocks noChangeArrowheads="1"/>
            </p:cNvSpPr>
            <p:nvPr/>
          </p:nvSpPr>
          <p:spPr bwMode="auto">
            <a:xfrm>
              <a:off x="419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24</a:t>
              </a:r>
            </a:p>
          </p:txBody>
        </p:sp>
        <p:sp>
          <p:nvSpPr>
            <p:cNvPr id="102474" name="Rectangle 84"/>
            <p:cNvSpPr>
              <a:spLocks noChangeArrowheads="1"/>
            </p:cNvSpPr>
            <p:nvPr/>
          </p:nvSpPr>
          <p:spPr bwMode="auto">
            <a:xfrm>
              <a:off x="928" y="2205"/>
              <a:ext cx="137" cy="137"/>
            </a:xfrm>
            <a:prstGeom prst="rect">
              <a:avLst/>
            </a:prstGeom>
            <a:noFill/>
            <a:ln w="12700">
              <a:solidFill>
                <a:srgbClr val="FF0000"/>
              </a:solidFill>
              <a:miter lim="800000"/>
              <a:headEnd/>
              <a:tailEnd/>
            </a:ln>
          </p:spPr>
          <p:txBody>
            <a:bodyPr wrap="none" anchor="ctr"/>
            <a:lstStyle/>
            <a:p>
              <a:pPr algn="ctr"/>
              <a:r>
                <a:rPr lang="el-GR" sz="1200">
                  <a:latin typeface="Calibri" pitchFamily="34" charset="0"/>
                </a:rPr>
                <a:t>0</a:t>
              </a:r>
            </a:p>
          </p:txBody>
        </p:sp>
        <p:sp>
          <p:nvSpPr>
            <p:cNvPr id="102475" name="Rectangle 85"/>
            <p:cNvSpPr>
              <a:spLocks noChangeArrowheads="1"/>
            </p:cNvSpPr>
            <p:nvPr/>
          </p:nvSpPr>
          <p:spPr bwMode="auto">
            <a:xfrm>
              <a:off x="433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25</a:t>
              </a:r>
            </a:p>
          </p:txBody>
        </p:sp>
        <p:sp>
          <p:nvSpPr>
            <p:cNvPr id="102476" name="Rectangle 86"/>
            <p:cNvSpPr>
              <a:spLocks noChangeArrowheads="1"/>
            </p:cNvSpPr>
            <p:nvPr/>
          </p:nvSpPr>
          <p:spPr bwMode="auto">
            <a:xfrm>
              <a:off x="446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26</a:t>
              </a:r>
            </a:p>
          </p:txBody>
        </p:sp>
        <p:sp>
          <p:nvSpPr>
            <p:cNvPr id="102477" name="Rectangle 87"/>
            <p:cNvSpPr>
              <a:spLocks noChangeArrowheads="1"/>
            </p:cNvSpPr>
            <p:nvPr/>
          </p:nvSpPr>
          <p:spPr bwMode="auto">
            <a:xfrm>
              <a:off x="4603"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27</a:t>
              </a:r>
            </a:p>
          </p:txBody>
        </p:sp>
        <p:sp>
          <p:nvSpPr>
            <p:cNvPr id="102478" name="Rectangle 88"/>
            <p:cNvSpPr>
              <a:spLocks noChangeArrowheads="1"/>
            </p:cNvSpPr>
            <p:nvPr/>
          </p:nvSpPr>
          <p:spPr bwMode="auto">
            <a:xfrm>
              <a:off x="4739"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28</a:t>
              </a:r>
            </a:p>
          </p:txBody>
        </p:sp>
        <p:sp>
          <p:nvSpPr>
            <p:cNvPr id="102479" name="Rectangle 89"/>
            <p:cNvSpPr>
              <a:spLocks noChangeArrowheads="1"/>
            </p:cNvSpPr>
            <p:nvPr/>
          </p:nvSpPr>
          <p:spPr bwMode="auto">
            <a:xfrm>
              <a:off x="487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29</a:t>
              </a:r>
            </a:p>
          </p:txBody>
        </p:sp>
        <p:sp>
          <p:nvSpPr>
            <p:cNvPr id="102480" name="Rectangle 90"/>
            <p:cNvSpPr>
              <a:spLocks noChangeArrowheads="1"/>
            </p:cNvSpPr>
            <p:nvPr/>
          </p:nvSpPr>
          <p:spPr bwMode="auto">
            <a:xfrm>
              <a:off x="501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30</a:t>
              </a:r>
            </a:p>
          </p:txBody>
        </p:sp>
        <p:sp>
          <p:nvSpPr>
            <p:cNvPr id="102481" name="Rectangle 91"/>
            <p:cNvSpPr>
              <a:spLocks noChangeArrowheads="1"/>
            </p:cNvSpPr>
            <p:nvPr/>
          </p:nvSpPr>
          <p:spPr bwMode="auto">
            <a:xfrm>
              <a:off x="514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31</a:t>
              </a:r>
            </a:p>
          </p:txBody>
        </p:sp>
      </p:grpSp>
      <p:grpSp>
        <p:nvGrpSpPr>
          <p:cNvPr id="5" name="Group 92"/>
          <p:cNvGrpSpPr>
            <a:grpSpLocks/>
          </p:cNvGrpSpPr>
          <p:nvPr/>
        </p:nvGrpSpPr>
        <p:grpSpPr bwMode="auto">
          <a:xfrm>
            <a:off x="2207444" y="3273079"/>
            <a:ext cx="6915150" cy="288925"/>
            <a:chOff x="928" y="2205"/>
            <a:chExt cx="4356" cy="137"/>
          </a:xfrm>
        </p:grpSpPr>
        <p:sp>
          <p:nvSpPr>
            <p:cNvPr id="102483" name="Rectangle 93"/>
            <p:cNvSpPr>
              <a:spLocks noChangeArrowheads="1"/>
            </p:cNvSpPr>
            <p:nvPr/>
          </p:nvSpPr>
          <p:spPr bwMode="auto">
            <a:xfrm>
              <a:off x="106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a:t>
              </a:r>
            </a:p>
          </p:txBody>
        </p:sp>
        <p:sp>
          <p:nvSpPr>
            <p:cNvPr id="102484" name="Rectangle 94"/>
            <p:cNvSpPr>
              <a:spLocks noChangeArrowheads="1"/>
            </p:cNvSpPr>
            <p:nvPr/>
          </p:nvSpPr>
          <p:spPr bwMode="auto">
            <a:xfrm>
              <a:off x="1201"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a:t>
              </a:r>
            </a:p>
          </p:txBody>
        </p:sp>
        <p:sp>
          <p:nvSpPr>
            <p:cNvPr id="102485" name="Rectangle 95"/>
            <p:cNvSpPr>
              <a:spLocks noChangeArrowheads="1"/>
            </p:cNvSpPr>
            <p:nvPr/>
          </p:nvSpPr>
          <p:spPr bwMode="auto">
            <a:xfrm>
              <a:off x="133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3</a:t>
              </a:r>
            </a:p>
          </p:txBody>
        </p:sp>
        <p:sp>
          <p:nvSpPr>
            <p:cNvPr id="102486" name="Rectangle 96"/>
            <p:cNvSpPr>
              <a:spLocks noChangeArrowheads="1"/>
            </p:cNvSpPr>
            <p:nvPr/>
          </p:nvSpPr>
          <p:spPr bwMode="auto">
            <a:xfrm>
              <a:off x="1474"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4</a:t>
              </a:r>
            </a:p>
          </p:txBody>
        </p:sp>
        <p:sp>
          <p:nvSpPr>
            <p:cNvPr id="102487" name="Rectangle 97"/>
            <p:cNvSpPr>
              <a:spLocks noChangeArrowheads="1"/>
            </p:cNvSpPr>
            <p:nvPr/>
          </p:nvSpPr>
          <p:spPr bwMode="auto">
            <a:xfrm>
              <a:off x="1609"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5</a:t>
              </a:r>
            </a:p>
          </p:txBody>
        </p:sp>
        <p:sp>
          <p:nvSpPr>
            <p:cNvPr id="102488" name="Rectangle 98"/>
            <p:cNvSpPr>
              <a:spLocks noChangeArrowheads="1"/>
            </p:cNvSpPr>
            <p:nvPr/>
          </p:nvSpPr>
          <p:spPr bwMode="auto">
            <a:xfrm>
              <a:off x="1746"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6</a:t>
              </a:r>
            </a:p>
          </p:txBody>
        </p:sp>
        <p:sp>
          <p:nvSpPr>
            <p:cNvPr id="102489" name="Rectangle 99"/>
            <p:cNvSpPr>
              <a:spLocks noChangeArrowheads="1"/>
            </p:cNvSpPr>
            <p:nvPr/>
          </p:nvSpPr>
          <p:spPr bwMode="auto">
            <a:xfrm>
              <a:off x="188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7</a:t>
              </a:r>
            </a:p>
          </p:txBody>
        </p:sp>
        <p:sp>
          <p:nvSpPr>
            <p:cNvPr id="102490" name="Rectangle 100"/>
            <p:cNvSpPr>
              <a:spLocks noChangeArrowheads="1"/>
            </p:cNvSpPr>
            <p:nvPr/>
          </p:nvSpPr>
          <p:spPr bwMode="auto">
            <a:xfrm>
              <a:off x="2018"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8</a:t>
              </a:r>
            </a:p>
          </p:txBody>
        </p:sp>
        <p:sp>
          <p:nvSpPr>
            <p:cNvPr id="102491" name="Rectangle 101"/>
            <p:cNvSpPr>
              <a:spLocks noChangeArrowheads="1"/>
            </p:cNvSpPr>
            <p:nvPr/>
          </p:nvSpPr>
          <p:spPr bwMode="auto">
            <a:xfrm>
              <a:off x="215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9</a:t>
              </a:r>
            </a:p>
          </p:txBody>
        </p:sp>
        <p:sp>
          <p:nvSpPr>
            <p:cNvPr id="102492" name="Rectangle 102"/>
            <p:cNvSpPr>
              <a:spLocks noChangeArrowheads="1"/>
            </p:cNvSpPr>
            <p:nvPr/>
          </p:nvSpPr>
          <p:spPr bwMode="auto">
            <a:xfrm>
              <a:off x="2290"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10</a:t>
              </a:r>
            </a:p>
          </p:txBody>
        </p:sp>
        <p:sp>
          <p:nvSpPr>
            <p:cNvPr id="102493" name="Rectangle 103"/>
            <p:cNvSpPr>
              <a:spLocks noChangeArrowheads="1"/>
            </p:cNvSpPr>
            <p:nvPr/>
          </p:nvSpPr>
          <p:spPr bwMode="auto">
            <a:xfrm>
              <a:off x="2426"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11</a:t>
              </a:r>
            </a:p>
          </p:txBody>
        </p:sp>
        <p:sp>
          <p:nvSpPr>
            <p:cNvPr id="102494" name="Rectangle 104"/>
            <p:cNvSpPr>
              <a:spLocks noChangeArrowheads="1"/>
            </p:cNvSpPr>
            <p:nvPr/>
          </p:nvSpPr>
          <p:spPr bwMode="auto">
            <a:xfrm>
              <a:off x="256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12</a:t>
              </a:r>
            </a:p>
          </p:txBody>
        </p:sp>
        <p:sp>
          <p:nvSpPr>
            <p:cNvPr id="102495" name="Rectangle 105"/>
            <p:cNvSpPr>
              <a:spLocks noChangeArrowheads="1"/>
            </p:cNvSpPr>
            <p:nvPr/>
          </p:nvSpPr>
          <p:spPr bwMode="auto">
            <a:xfrm>
              <a:off x="2699"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13</a:t>
              </a:r>
            </a:p>
          </p:txBody>
        </p:sp>
        <p:sp>
          <p:nvSpPr>
            <p:cNvPr id="102496" name="Rectangle 106"/>
            <p:cNvSpPr>
              <a:spLocks noChangeArrowheads="1"/>
            </p:cNvSpPr>
            <p:nvPr/>
          </p:nvSpPr>
          <p:spPr bwMode="auto">
            <a:xfrm>
              <a:off x="2834"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14</a:t>
              </a:r>
            </a:p>
          </p:txBody>
        </p:sp>
        <p:sp>
          <p:nvSpPr>
            <p:cNvPr id="102497" name="Rectangle 107"/>
            <p:cNvSpPr>
              <a:spLocks noChangeArrowheads="1"/>
            </p:cNvSpPr>
            <p:nvPr/>
          </p:nvSpPr>
          <p:spPr bwMode="auto">
            <a:xfrm>
              <a:off x="2971"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15</a:t>
              </a:r>
            </a:p>
          </p:txBody>
        </p:sp>
        <p:sp>
          <p:nvSpPr>
            <p:cNvPr id="102498" name="Rectangle 108"/>
            <p:cNvSpPr>
              <a:spLocks noChangeArrowheads="1"/>
            </p:cNvSpPr>
            <p:nvPr/>
          </p:nvSpPr>
          <p:spPr bwMode="auto">
            <a:xfrm>
              <a:off x="3107" y="2205"/>
              <a:ext cx="137" cy="137"/>
            </a:xfrm>
            <a:prstGeom prst="rect">
              <a:avLst/>
            </a:prstGeom>
            <a:noFill/>
            <a:ln w="12700">
              <a:solidFill>
                <a:srgbClr val="FF6600"/>
              </a:solidFill>
              <a:miter lim="800000"/>
              <a:headEnd/>
              <a:tailEnd/>
            </a:ln>
          </p:spPr>
          <p:txBody>
            <a:bodyPr wrap="none" anchor="ctr"/>
            <a:lstStyle/>
            <a:p>
              <a:pPr algn="ctr"/>
              <a:r>
                <a:rPr lang="el-GR" sz="1200">
                  <a:latin typeface="Calibri" pitchFamily="34" charset="0"/>
                </a:rPr>
                <a:t>16</a:t>
              </a:r>
            </a:p>
          </p:txBody>
        </p:sp>
        <p:sp>
          <p:nvSpPr>
            <p:cNvPr id="102499" name="Rectangle 109"/>
            <p:cNvSpPr>
              <a:spLocks noChangeArrowheads="1"/>
            </p:cNvSpPr>
            <p:nvPr/>
          </p:nvSpPr>
          <p:spPr bwMode="auto">
            <a:xfrm>
              <a:off x="3243"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17</a:t>
              </a:r>
            </a:p>
          </p:txBody>
        </p:sp>
        <p:sp>
          <p:nvSpPr>
            <p:cNvPr id="102500" name="Rectangle 110"/>
            <p:cNvSpPr>
              <a:spLocks noChangeArrowheads="1"/>
            </p:cNvSpPr>
            <p:nvPr/>
          </p:nvSpPr>
          <p:spPr bwMode="auto">
            <a:xfrm>
              <a:off x="3380"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18</a:t>
              </a:r>
            </a:p>
          </p:txBody>
        </p:sp>
        <p:sp>
          <p:nvSpPr>
            <p:cNvPr id="102501" name="Rectangle 111"/>
            <p:cNvSpPr>
              <a:spLocks noChangeArrowheads="1"/>
            </p:cNvSpPr>
            <p:nvPr/>
          </p:nvSpPr>
          <p:spPr bwMode="auto">
            <a:xfrm>
              <a:off x="3515" y="2205"/>
              <a:ext cx="137" cy="137"/>
            </a:xfrm>
            <a:prstGeom prst="rect">
              <a:avLst/>
            </a:prstGeom>
            <a:solidFill>
              <a:srgbClr val="000000"/>
            </a:solidFill>
            <a:ln w="9525">
              <a:solidFill>
                <a:schemeClr val="tx1"/>
              </a:solidFill>
              <a:miter lim="800000"/>
              <a:headEnd/>
              <a:tailEnd/>
            </a:ln>
          </p:spPr>
          <p:txBody>
            <a:bodyPr wrap="none" anchor="ctr"/>
            <a:lstStyle/>
            <a:p>
              <a:pPr algn="ctr"/>
              <a:r>
                <a:rPr lang="el-GR" sz="1200">
                  <a:solidFill>
                    <a:schemeClr val="bg1"/>
                  </a:solidFill>
                  <a:latin typeface="Calibri" pitchFamily="34" charset="0"/>
                </a:rPr>
                <a:t>19</a:t>
              </a:r>
            </a:p>
          </p:txBody>
        </p:sp>
        <p:sp>
          <p:nvSpPr>
            <p:cNvPr id="102502" name="Rectangle 112"/>
            <p:cNvSpPr>
              <a:spLocks noChangeArrowheads="1"/>
            </p:cNvSpPr>
            <p:nvPr/>
          </p:nvSpPr>
          <p:spPr bwMode="auto">
            <a:xfrm>
              <a:off x="3651"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20</a:t>
              </a:r>
            </a:p>
          </p:txBody>
        </p:sp>
        <p:sp>
          <p:nvSpPr>
            <p:cNvPr id="102503" name="Rectangle 113"/>
            <p:cNvSpPr>
              <a:spLocks noChangeArrowheads="1"/>
            </p:cNvSpPr>
            <p:nvPr/>
          </p:nvSpPr>
          <p:spPr bwMode="auto">
            <a:xfrm>
              <a:off x="378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21</a:t>
              </a:r>
            </a:p>
          </p:txBody>
        </p:sp>
        <p:sp>
          <p:nvSpPr>
            <p:cNvPr id="102504" name="Rectangle 114"/>
            <p:cNvSpPr>
              <a:spLocks noChangeArrowheads="1"/>
            </p:cNvSpPr>
            <p:nvPr/>
          </p:nvSpPr>
          <p:spPr bwMode="auto">
            <a:xfrm>
              <a:off x="3923"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22</a:t>
              </a:r>
            </a:p>
          </p:txBody>
        </p:sp>
        <p:sp>
          <p:nvSpPr>
            <p:cNvPr id="102505" name="Rectangle 115"/>
            <p:cNvSpPr>
              <a:spLocks noChangeArrowheads="1"/>
            </p:cNvSpPr>
            <p:nvPr/>
          </p:nvSpPr>
          <p:spPr bwMode="auto">
            <a:xfrm>
              <a:off x="4060"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23</a:t>
              </a:r>
            </a:p>
          </p:txBody>
        </p:sp>
        <p:sp>
          <p:nvSpPr>
            <p:cNvPr id="102506" name="Rectangle 116"/>
            <p:cNvSpPr>
              <a:spLocks noChangeArrowheads="1"/>
            </p:cNvSpPr>
            <p:nvPr/>
          </p:nvSpPr>
          <p:spPr bwMode="auto">
            <a:xfrm>
              <a:off x="419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24</a:t>
              </a:r>
            </a:p>
          </p:txBody>
        </p:sp>
        <p:sp>
          <p:nvSpPr>
            <p:cNvPr id="102507" name="Rectangle 117"/>
            <p:cNvSpPr>
              <a:spLocks noChangeArrowheads="1"/>
            </p:cNvSpPr>
            <p:nvPr/>
          </p:nvSpPr>
          <p:spPr bwMode="auto">
            <a:xfrm>
              <a:off x="928" y="2205"/>
              <a:ext cx="137" cy="137"/>
            </a:xfrm>
            <a:prstGeom prst="rect">
              <a:avLst/>
            </a:prstGeom>
            <a:noFill/>
            <a:ln w="12700">
              <a:solidFill>
                <a:srgbClr val="FF0000"/>
              </a:solidFill>
              <a:miter lim="800000"/>
              <a:headEnd/>
              <a:tailEnd/>
            </a:ln>
          </p:spPr>
          <p:txBody>
            <a:bodyPr wrap="none" anchor="ctr"/>
            <a:lstStyle/>
            <a:p>
              <a:pPr algn="ctr"/>
              <a:r>
                <a:rPr lang="el-GR" sz="1200">
                  <a:latin typeface="Calibri" pitchFamily="34" charset="0"/>
                </a:rPr>
                <a:t>0</a:t>
              </a:r>
            </a:p>
          </p:txBody>
        </p:sp>
        <p:sp>
          <p:nvSpPr>
            <p:cNvPr id="102508" name="Rectangle 118"/>
            <p:cNvSpPr>
              <a:spLocks noChangeArrowheads="1"/>
            </p:cNvSpPr>
            <p:nvPr/>
          </p:nvSpPr>
          <p:spPr bwMode="auto">
            <a:xfrm>
              <a:off x="433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25</a:t>
              </a:r>
            </a:p>
          </p:txBody>
        </p:sp>
        <p:sp>
          <p:nvSpPr>
            <p:cNvPr id="102509" name="Rectangle 119"/>
            <p:cNvSpPr>
              <a:spLocks noChangeArrowheads="1"/>
            </p:cNvSpPr>
            <p:nvPr/>
          </p:nvSpPr>
          <p:spPr bwMode="auto">
            <a:xfrm>
              <a:off x="446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26</a:t>
              </a:r>
            </a:p>
          </p:txBody>
        </p:sp>
        <p:sp>
          <p:nvSpPr>
            <p:cNvPr id="102510" name="Rectangle 120"/>
            <p:cNvSpPr>
              <a:spLocks noChangeArrowheads="1"/>
            </p:cNvSpPr>
            <p:nvPr/>
          </p:nvSpPr>
          <p:spPr bwMode="auto">
            <a:xfrm>
              <a:off x="4603"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27</a:t>
              </a:r>
            </a:p>
          </p:txBody>
        </p:sp>
        <p:sp>
          <p:nvSpPr>
            <p:cNvPr id="102511" name="Rectangle 121"/>
            <p:cNvSpPr>
              <a:spLocks noChangeArrowheads="1"/>
            </p:cNvSpPr>
            <p:nvPr/>
          </p:nvSpPr>
          <p:spPr bwMode="auto">
            <a:xfrm>
              <a:off x="4739"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28</a:t>
              </a:r>
            </a:p>
          </p:txBody>
        </p:sp>
        <p:sp>
          <p:nvSpPr>
            <p:cNvPr id="102512" name="Rectangle 122"/>
            <p:cNvSpPr>
              <a:spLocks noChangeArrowheads="1"/>
            </p:cNvSpPr>
            <p:nvPr/>
          </p:nvSpPr>
          <p:spPr bwMode="auto">
            <a:xfrm>
              <a:off x="487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29</a:t>
              </a:r>
            </a:p>
          </p:txBody>
        </p:sp>
        <p:sp>
          <p:nvSpPr>
            <p:cNvPr id="102513" name="Rectangle 123"/>
            <p:cNvSpPr>
              <a:spLocks noChangeArrowheads="1"/>
            </p:cNvSpPr>
            <p:nvPr/>
          </p:nvSpPr>
          <p:spPr bwMode="auto">
            <a:xfrm>
              <a:off x="501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30</a:t>
              </a:r>
            </a:p>
          </p:txBody>
        </p:sp>
        <p:sp>
          <p:nvSpPr>
            <p:cNvPr id="102514" name="Rectangle 124"/>
            <p:cNvSpPr>
              <a:spLocks noChangeArrowheads="1"/>
            </p:cNvSpPr>
            <p:nvPr/>
          </p:nvSpPr>
          <p:spPr bwMode="auto">
            <a:xfrm>
              <a:off x="514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31</a:t>
              </a:r>
            </a:p>
          </p:txBody>
        </p:sp>
      </p:grpSp>
      <p:grpSp>
        <p:nvGrpSpPr>
          <p:cNvPr id="6" name="Group 125"/>
          <p:cNvGrpSpPr>
            <a:grpSpLocks/>
          </p:cNvGrpSpPr>
          <p:nvPr/>
        </p:nvGrpSpPr>
        <p:grpSpPr bwMode="auto">
          <a:xfrm>
            <a:off x="2207444" y="3273079"/>
            <a:ext cx="6915150" cy="288925"/>
            <a:chOff x="928" y="2205"/>
            <a:chExt cx="4356" cy="137"/>
          </a:xfrm>
        </p:grpSpPr>
        <p:sp>
          <p:nvSpPr>
            <p:cNvPr id="102516" name="Rectangle 126"/>
            <p:cNvSpPr>
              <a:spLocks noChangeArrowheads="1"/>
            </p:cNvSpPr>
            <p:nvPr/>
          </p:nvSpPr>
          <p:spPr bwMode="auto">
            <a:xfrm>
              <a:off x="106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a:t>
              </a:r>
            </a:p>
          </p:txBody>
        </p:sp>
        <p:sp>
          <p:nvSpPr>
            <p:cNvPr id="102517" name="Rectangle 127"/>
            <p:cNvSpPr>
              <a:spLocks noChangeArrowheads="1"/>
            </p:cNvSpPr>
            <p:nvPr/>
          </p:nvSpPr>
          <p:spPr bwMode="auto">
            <a:xfrm>
              <a:off x="1201"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a:t>
              </a:r>
            </a:p>
          </p:txBody>
        </p:sp>
        <p:sp>
          <p:nvSpPr>
            <p:cNvPr id="102518" name="Rectangle 128"/>
            <p:cNvSpPr>
              <a:spLocks noChangeArrowheads="1"/>
            </p:cNvSpPr>
            <p:nvPr/>
          </p:nvSpPr>
          <p:spPr bwMode="auto">
            <a:xfrm>
              <a:off x="133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3</a:t>
              </a:r>
            </a:p>
          </p:txBody>
        </p:sp>
        <p:sp>
          <p:nvSpPr>
            <p:cNvPr id="102519" name="Rectangle 129"/>
            <p:cNvSpPr>
              <a:spLocks noChangeArrowheads="1"/>
            </p:cNvSpPr>
            <p:nvPr/>
          </p:nvSpPr>
          <p:spPr bwMode="auto">
            <a:xfrm>
              <a:off x="1474"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4</a:t>
              </a:r>
            </a:p>
          </p:txBody>
        </p:sp>
        <p:sp>
          <p:nvSpPr>
            <p:cNvPr id="102520" name="Rectangle 130"/>
            <p:cNvSpPr>
              <a:spLocks noChangeArrowheads="1"/>
            </p:cNvSpPr>
            <p:nvPr/>
          </p:nvSpPr>
          <p:spPr bwMode="auto">
            <a:xfrm>
              <a:off x="1609"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5</a:t>
              </a:r>
            </a:p>
          </p:txBody>
        </p:sp>
        <p:sp>
          <p:nvSpPr>
            <p:cNvPr id="102521" name="Rectangle 131"/>
            <p:cNvSpPr>
              <a:spLocks noChangeArrowheads="1"/>
            </p:cNvSpPr>
            <p:nvPr/>
          </p:nvSpPr>
          <p:spPr bwMode="auto">
            <a:xfrm>
              <a:off x="1746"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6</a:t>
              </a:r>
            </a:p>
          </p:txBody>
        </p:sp>
        <p:sp>
          <p:nvSpPr>
            <p:cNvPr id="102522" name="Rectangle 132"/>
            <p:cNvSpPr>
              <a:spLocks noChangeArrowheads="1"/>
            </p:cNvSpPr>
            <p:nvPr/>
          </p:nvSpPr>
          <p:spPr bwMode="auto">
            <a:xfrm>
              <a:off x="188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7</a:t>
              </a:r>
            </a:p>
          </p:txBody>
        </p:sp>
        <p:sp>
          <p:nvSpPr>
            <p:cNvPr id="102523" name="Rectangle 133"/>
            <p:cNvSpPr>
              <a:spLocks noChangeArrowheads="1"/>
            </p:cNvSpPr>
            <p:nvPr/>
          </p:nvSpPr>
          <p:spPr bwMode="auto">
            <a:xfrm>
              <a:off x="2018"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8</a:t>
              </a:r>
            </a:p>
          </p:txBody>
        </p:sp>
        <p:sp>
          <p:nvSpPr>
            <p:cNvPr id="102524" name="Rectangle 134"/>
            <p:cNvSpPr>
              <a:spLocks noChangeArrowheads="1"/>
            </p:cNvSpPr>
            <p:nvPr/>
          </p:nvSpPr>
          <p:spPr bwMode="auto">
            <a:xfrm>
              <a:off x="215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9</a:t>
              </a:r>
            </a:p>
          </p:txBody>
        </p:sp>
        <p:sp>
          <p:nvSpPr>
            <p:cNvPr id="102525" name="Rectangle 135"/>
            <p:cNvSpPr>
              <a:spLocks noChangeArrowheads="1"/>
            </p:cNvSpPr>
            <p:nvPr/>
          </p:nvSpPr>
          <p:spPr bwMode="auto">
            <a:xfrm>
              <a:off x="2290"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10</a:t>
              </a:r>
            </a:p>
          </p:txBody>
        </p:sp>
        <p:sp>
          <p:nvSpPr>
            <p:cNvPr id="102526" name="Rectangle 136"/>
            <p:cNvSpPr>
              <a:spLocks noChangeArrowheads="1"/>
            </p:cNvSpPr>
            <p:nvPr/>
          </p:nvSpPr>
          <p:spPr bwMode="auto">
            <a:xfrm>
              <a:off x="2426"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11</a:t>
              </a:r>
            </a:p>
          </p:txBody>
        </p:sp>
        <p:sp>
          <p:nvSpPr>
            <p:cNvPr id="102527" name="Rectangle 137"/>
            <p:cNvSpPr>
              <a:spLocks noChangeArrowheads="1"/>
            </p:cNvSpPr>
            <p:nvPr/>
          </p:nvSpPr>
          <p:spPr bwMode="auto">
            <a:xfrm>
              <a:off x="256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12</a:t>
              </a:r>
            </a:p>
          </p:txBody>
        </p:sp>
        <p:sp>
          <p:nvSpPr>
            <p:cNvPr id="102528" name="Rectangle 138"/>
            <p:cNvSpPr>
              <a:spLocks noChangeArrowheads="1"/>
            </p:cNvSpPr>
            <p:nvPr/>
          </p:nvSpPr>
          <p:spPr bwMode="auto">
            <a:xfrm>
              <a:off x="2699"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13</a:t>
              </a:r>
            </a:p>
          </p:txBody>
        </p:sp>
        <p:sp>
          <p:nvSpPr>
            <p:cNvPr id="102529" name="Rectangle 139"/>
            <p:cNvSpPr>
              <a:spLocks noChangeArrowheads="1"/>
            </p:cNvSpPr>
            <p:nvPr/>
          </p:nvSpPr>
          <p:spPr bwMode="auto">
            <a:xfrm>
              <a:off x="2834"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14</a:t>
              </a:r>
            </a:p>
          </p:txBody>
        </p:sp>
        <p:sp>
          <p:nvSpPr>
            <p:cNvPr id="102530" name="Rectangle 140"/>
            <p:cNvSpPr>
              <a:spLocks noChangeArrowheads="1"/>
            </p:cNvSpPr>
            <p:nvPr/>
          </p:nvSpPr>
          <p:spPr bwMode="auto">
            <a:xfrm>
              <a:off x="2971"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15</a:t>
              </a:r>
            </a:p>
          </p:txBody>
        </p:sp>
        <p:sp>
          <p:nvSpPr>
            <p:cNvPr id="102531" name="Rectangle 141"/>
            <p:cNvSpPr>
              <a:spLocks noChangeArrowheads="1"/>
            </p:cNvSpPr>
            <p:nvPr/>
          </p:nvSpPr>
          <p:spPr bwMode="auto">
            <a:xfrm>
              <a:off x="3107" y="2205"/>
              <a:ext cx="137" cy="137"/>
            </a:xfrm>
            <a:prstGeom prst="rect">
              <a:avLst/>
            </a:prstGeom>
            <a:noFill/>
            <a:ln w="12700">
              <a:solidFill>
                <a:srgbClr val="FF6600"/>
              </a:solidFill>
              <a:miter lim="800000"/>
              <a:headEnd/>
              <a:tailEnd/>
            </a:ln>
          </p:spPr>
          <p:txBody>
            <a:bodyPr wrap="none" anchor="ctr"/>
            <a:lstStyle/>
            <a:p>
              <a:pPr algn="ctr"/>
              <a:r>
                <a:rPr lang="el-GR" sz="1200">
                  <a:latin typeface="Calibri" pitchFamily="34" charset="0"/>
                </a:rPr>
                <a:t>16</a:t>
              </a:r>
            </a:p>
          </p:txBody>
        </p:sp>
        <p:sp>
          <p:nvSpPr>
            <p:cNvPr id="102532" name="Rectangle 142"/>
            <p:cNvSpPr>
              <a:spLocks noChangeArrowheads="1"/>
            </p:cNvSpPr>
            <p:nvPr/>
          </p:nvSpPr>
          <p:spPr bwMode="auto">
            <a:xfrm>
              <a:off x="3243"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17</a:t>
              </a:r>
            </a:p>
          </p:txBody>
        </p:sp>
        <p:sp>
          <p:nvSpPr>
            <p:cNvPr id="102533" name="Rectangle 143"/>
            <p:cNvSpPr>
              <a:spLocks noChangeArrowheads="1"/>
            </p:cNvSpPr>
            <p:nvPr/>
          </p:nvSpPr>
          <p:spPr bwMode="auto">
            <a:xfrm>
              <a:off x="3380"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18</a:t>
              </a:r>
            </a:p>
          </p:txBody>
        </p:sp>
        <p:sp>
          <p:nvSpPr>
            <p:cNvPr id="102534" name="Rectangle 144"/>
            <p:cNvSpPr>
              <a:spLocks noChangeArrowheads="1"/>
            </p:cNvSpPr>
            <p:nvPr/>
          </p:nvSpPr>
          <p:spPr bwMode="auto">
            <a:xfrm>
              <a:off x="351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19</a:t>
              </a:r>
            </a:p>
          </p:txBody>
        </p:sp>
        <p:sp>
          <p:nvSpPr>
            <p:cNvPr id="102535" name="Rectangle 145"/>
            <p:cNvSpPr>
              <a:spLocks noChangeArrowheads="1"/>
            </p:cNvSpPr>
            <p:nvPr/>
          </p:nvSpPr>
          <p:spPr bwMode="auto">
            <a:xfrm>
              <a:off x="3651"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20</a:t>
              </a:r>
            </a:p>
          </p:txBody>
        </p:sp>
        <p:sp>
          <p:nvSpPr>
            <p:cNvPr id="102536" name="Rectangle 146"/>
            <p:cNvSpPr>
              <a:spLocks noChangeArrowheads="1"/>
            </p:cNvSpPr>
            <p:nvPr/>
          </p:nvSpPr>
          <p:spPr bwMode="auto">
            <a:xfrm>
              <a:off x="378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21</a:t>
              </a:r>
            </a:p>
          </p:txBody>
        </p:sp>
        <p:sp>
          <p:nvSpPr>
            <p:cNvPr id="102537" name="Rectangle 147"/>
            <p:cNvSpPr>
              <a:spLocks noChangeArrowheads="1"/>
            </p:cNvSpPr>
            <p:nvPr/>
          </p:nvSpPr>
          <p:spPr bwMode="auto">
            <a:xfrm>
              <a:off x="3923"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22</a:t>
              </a:r>
            </a:p>
          </p:txBody>
        </p:sp>
        <p:sp>
          <p:nvSpPr>
            <p:cNvPr id="102538" name="Rectangle 148"/>
            <p:cNvSpPr>
              <a:spLocks noChangeArrowheads="1"/>
            </p:cNvSpPr>
            <p:nvPr/>
          </p:nvSpPr>
          <p:spPr bwMode="auto">
            <a:xfrm>
              <a:off x="4060"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23</a:t>
              </a:r>
            </a:p>
          </p:txBody>
        </p:sp>
        <p:sp>
          <p:nvSpPr>
            <p:cNvPr id="102539" name="Rectangle 149"/>
            <p:cNvSpPr>
              <a:spLocks noChangeArrowheads="1"/>
            </p:cNvSpPr>
            <p:nvPr/>
          </p:nvSpPr>
          <p:spPr bwMode="auto">
            <a:xfrm>
              <a:off x="419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24</a:t>
              </a:r>
            </a:p>
          </p:txBody>
        </p:sp>
        <p:sp>
          <p:nvSpPr>
            <p:cNvPr id="102540" name="Rectangle 150"/>
            <p:cNvSpPr>
              <a:spLocks noChangeArrowheads="1"/>
            </p:cNvSpPr>
            <p:nvPr/>
          </p:nvSpPr>
          <p:spPr bwMode="auto">
            <a:xfrm>
              <a:off x="928" y="2205"/>
              <a:ext cx="137" cy="137"/>
            </a:xfrm>
            <a:prstGeom prst="rect">
              <a:avLst/>
            </a:prstGeom>
            <a:noFill/>
            <a:ln w="12700">
              <a:solidFill>
                <a:srgbClr val="FF0000"/>
              </a:solidFill>
              <a:miter lim="800000"/>
              <a:headEnd/>
              <a:tailEnd/>
            </a:ln>
          </p:spPr>
          <p:txBody>
            <a:bodyPr wrap="none" anchor="ctr"/>
            <a:lstStyle/>
            <a:p>
              <a:pPr algn="ctr"/>
              <a:r>
                <a:rPr lang="el-GR" sz="1200">
                  <a:latin typeface="Calibri" pitchFamily="34" charset="0"/>
                </a:rPr>
                <a:t>0</a:t>
              </a:r>
            </a:p>
          </p:txBody>
        </p:sp>
        <p:sp>
          <p:nvSpPr>
            <p:cNvPr id="102541" name="Rectangle 151"/>
            <p:cNvSpPr>
              <a:spLocks noChangeArrowheads="1"/>
            </p:cNvSpPr>
            <p:nvPr/>
          </p:nvSpPr>
          <p:spPr bwMode="auto">
            <a:xfrm>
              <a:off x="433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25</a:t>
              </a:r>
            </a:p>
          </p:txBody>
        </p:sp>
        <p:sp>
          <p:nvSpPr>
            <p:cNvPr id="102542" name="Rectangle 152"/>
            <p:cNvSpPr>
              <a:spLocks noChangeArrowheads="1"/>
            </p:cNvSpPr>
            <p:nvPr/>
          </p:nvSpPr>
          <p:spPr bwMode="auto">
            <a:xfrm>
              <a:off x="446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26</a:t>
              </a:r>
            </a:p>
          </p:txBody>
        </p:sp>
        <p:sp>
          <p:nvSpPr>
            <p:cNvPr id="102543" name="Rectangle 153"/>
            <p:cNvSpPr>
              <a:spLocks noChangeArrowheads="1"/>
            </p:cNvSpPr>
            <p:nvPr/>
          </p:nvSpPr>
          <p:spPr bwMode="auto">
            <a:xfrm>
              <a:off x="4603"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27</a:t>
              </a:r>
            </a:p>
          </p:txBody>
        </p:sp>
        <p:sp>
          <p:nvSpPr>
            <p:cNvPr id="102544" name="Rectangle 154"/>
            <p:cNvSpPr>
              <a:spLocks noChangeArrowheads="1"/>
            </p:cNvSpPr>
            <p:nvPr/>
          </p:nvSpPr>
          <p:spPr bwMode="auto">
            <a:xfrm>
              <a:off x="4739" y="2205"/>
              <a:ext cx="137" cy="137"/>
            </a:xfrm>
            <a:prstGeom prst="rect">
              <a:avLst/>
            </a:prstGeom>
            <a:solidFill>
              <a:schemeClr val="accent2"/>
            </a:solidFill>
            <a:ln w="9525">
              <a:solidFill>
                <a:schemeClr val="tx1"/>
              </a:solidFill>
              <a:miter lim="800000"/>
              <a:headEnd/>
              <a:tailEnd/>
            </a:ln>
          </p:spPr>
          <p:txBody>
            <a:bodyPr wrap="none" anchor="ctr"/>
            <a:lstStyle/>
            <a:p>
              <a:pPr algn="ctr"/>
              <a:r>
                <a:rPr lang="el-GR" sz="1200">
                  <a:latin typeface="Calibri" pitchFamily="34" charset="0"/>
                </a:rPr>
                <a:t>28</a:t>
              </a:r>
            </a:p>
          </p:txBody>
        </p:sp>
        <p:sp>
          <p:nvSpPr>
            <p:cNvPr id="102545" name="Rectangle 155"/>
            <p:cNvSpPr>
              <a:spLocks noChangeArrowheads="1"/>
            </p:cNvSpPr>
            <p:nvPr/>
          </p:nvSpPr>
          <p:spPr bwMode="auto">
            <a:xfrm>
              <a:off x="487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29</a:t>
              </a:r>
            </a:p>
          </p:txBody>
        </p:sp>
        <p:sp>
          <p:nvSpPr>
            <p:cNvPr id="102546" name="Rectangle 156"/>
            <p:cNvSpPr>
              <a:spLocks noChangeArrowheads="1"/>
            </p:cNvSpPr>
            <p:nvPr/>
          </p:nvSpPr>
          <p:spPr bwMode="auto">
            <a:xfrm>
              <a:off x="501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30</a:t>
              </a:r>
            </a:p>
          </p:txBody>
        </p:sp>
        <p:sp>
          <p:nvSpPr>
            <p:cNvPr id="102547" name="Rectangle 157"/>
            <p:cNvSpPr>
              <a:spLocks noChangeArrowheads="1"/>
            </p:cNvSpPr>
            <p:nvPr/>
          </p:nvSpPr>
          <p:spPr bwMode="auto">
            <a:xfrm>
              <a:off x="514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31</a:t>
              </a:r>
            </a:p>
          </p:txBody>
        </p:sp>
      </p:grpSp>
      <p:pic>
        <p:nvPicPr>
          <p:cNvPr id="44190" name="Picture 158" descr="QueenTalk"/>
          <p:cNvPicPr>
            <a:picLocks noChangeAspect="1" noChangeArrowheads="1"/>
          </p:cNvPicPr>
          <p:nvPr/>
        </p:nvPicPr>
        <p:blipFill>
          <a:blip r:embed="rId3" cstate="print"/>
          <a:srcRect/>
          <a:stretch>
            <a:fillRect/>
          </a:stretch>
        </p:blipFill>
        <p:spPr bwMode="auto">
          <a:xfrm>
            <a:off x="10029058" y="4568478"/>
            <a:ext cx="314325" cy="431800"/>
          </a:xfrm>
          <a:prstGeom prst="rect">
            <a:avLst/>
          </a:prstGeom>
          <a:noFill/>
          <a:ln w="9525">
            <a:noFill/>
            <a:miter lim="800000"/>
            <a:headEnd/>
            <a:tailEnd/>
          </a:ln>
        </p:spPr>
      </p:pic>
      <p:pic>
        <p:nvPicPr>
          <p:cNvPr id="44191" name="Picture 159"/>
          <p:cNvPicPr>
            <a:picLocks noChangeAspect="1" noChangeArrowheads="1"/>
          </p:cNvPicPr>
          <p:nvPr/>
        </p:nvPicPr>
        <p:blipFill>
          <a:blip r:embed="rId4" cstate="print"/>
          <a:srcRect/>
          <a:stretch>
            <a:fillRect/>
          </a:stretch>
        </p:blipFill>
        <p:spPr bwMode="auto">
          <a:xfrm>
            <a:off x="9762357" y="4424016"/>
            <a:ext cx="247650" cy="485775"/>
          </a:xfrm>
          <a:prstGeom prst="rect">
            <a:avLst/>
          </a:prstGeom>
          <a:noFill/>
          <a:ln w="9525">
            <a:noFill/>
            <a:miter lim="800000"/>
            <a:headEnd/>
            <a:tailEnd/>
          </a:ln>
        </p:spPr>
      </p:pic>
      <p:sp>
        <p:nvSpPr>
          <p:cNvPr id="102550" name="phone3"/>
          <p:cNvSpPr>
            <a:spLocks noEditPoints="1" noChangeArrowheads="1"/>
          </p:cNvSpPr>
          <p:nvPr/>
        </p:nvSpPr>
        <p:spPr bwMode="auto">
          <a:xfrm>
            <a:off x="9721082" y="5000279"/>
            <a:ext cx="215900" cy="288925"/>
          </a:xfrm>
          <a:custGeom>
            <a:avLst/>
            <a:gdLst>
              <a:gd name="T0" fmla="*/ 0 w 21600"/>
              <a:gd name="T1" fmla="*/ 0 h 21600"/>
              <a:gd name="T2" fmla="*/ 107950 w 21600"/>
              <a:gd name="T3" fmla="*/ 0 h 21600"/>
              <a:gd name="T4" fmla="*/ 215900 w 21600"/>
              <a:gd name="T5" fmla="*/ 0 h 21600"/>
              <a:gd name="T6" fmla="*/ 215900 w 21600"/>
              <a:gd name="T7" fmla="*/ 144463 h 21600"/>
              <a:gd name="T8" fmla="*/ 215900 w 21600"/>
              <a:gd name="T9" fmla="*/ 288925 h 21600"/>
              <a:gd name="T10" fmla="*/ 107950 w 21600"/>
              <a:gd name="T11" fmla="*/ 288925 h 21600"/>
              <a:gd name="T12" fmla="*/ 0 w 21600"/>
              <a:gd name="T13" fmla="*/ 288925 h 21600"/>
              <a:gd name="T14" fmla="*/ 0 w 21600"/>
              <a:gd name="T15" fmla="*/ 144463 h 21600"/>
              <a:gd name="T16" fmla="*/ 0 60000 65536"/>
              <a:gd name="T17" fmla="*/ 0 60000 65536"/>
              <a:gd name="T18" fmla="*/ 0 60000 65536"/>
              <a:gd name="T19" fmla="*/ 0 60000 65536"/>
              <a:gd name="T20" fmla="*/ 0 60000 65536"/>
              <a:gd name="T21" fmla="*/ 0 60000 65536"/>
              <a:gd name="T22" fmla="*/ 0 60000 65536"/>
              <a:gd name="T23" fmla="*/ 0 60000 65536"/>
              <a:gd name="T24" fmla="*/ 200 w 21600"/>
              <a:gd name="T25" fmla="*/ 23516 h 21600"/>
              <a:gd name="T26" fmla="*/ 21400 w 21600"/>
              <a:gd name="T27" fmla="*/ 4048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chemeClr val="accent2"/>
          </a:solidFill>
          <a:ln w="9525">
            <a:solidFill>
              <a:srgbClr val="000000"/>
            </a:solidFill>
            <a:miter lim="800000"/>
            <a:headEnd/>
            <a:tailEnd/>
          </a:ln>
        </p:spPr>
        <p:txBody>
          <a:bodyPr/>
          <a:lstStyle/>
          <a:p>
            <a:endParaRPr lang="el-GR"/>
          </a:p>
        </p:txBody>
      </p:sp>
      <p:sp>
        <p:nvSpPr>
          <p:cNvPr id="102551" name="AutoShape 163"/>
          <p:cNvSpPr>
            <a:spLocks noChangeArrowheads="1"/>
          </p:cNvSpPr>
          <p:nvPr/>
        </p:nvSpPr>
        <p:spPr bwMode="auto">
          <a:xfrm>
            <a:off x="1991545" y="3058766"/>
            <a:ext cx="7345363" cy="790575"/>
          </a:xfrm>
          <a:prstGeom prst="flowChartMagneticDrum">
            <a:avLst/>
          </a:prstGeom>
          <a:noFill/>
          <a:ln w="25400">
            <a:solidFill>
              <a:schemeClr val="tx1"/>
            </a:solidFill>
            <a:round/>
            <a:headEnd/>
            <a:tailEnd/>
          </a:ln>
        </p:spPr>
        <p:txBody>
          <a:bodyPr wrap="none" anchor="ctr"/>
          <a:lstStyle/>
          <a:p>
            <a:endParaRPr lang="el-GR">
              <a:latin typeface="Calibri" pitchFamily="34" charset="0"/>
            </a:endParaRPr>
          </a:p>
        </p:txBody>
      </p:sp>
      <p:sp>
        <p:nvSpPr>
          <p:cNvPr id="102552" name="Text Box 164"/>
          <p:cNvSpPr txBox="1">
            <a:spLocks noChangeArrowheads="1"/>
          </p:cNvSpPr>
          <p:nvPr/>
        </p:nvSpPr>
        <p:spPr bwMode="auto">
          <a:xfrm>
            <a:off x="4152133" y="2696816"/>
            <a:ext cx="2016125" cy="366713"/>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PCM Line</a:t>
            </a:r>
            <a:endParaRPr lang="el-GR">
              <a:latin typeface="Calibri" pitchFamily="34" charset="0"/>
            </a:endParaRPr>
          </a:p>
        </p:txBody>
      </p:sp>
      <p:sp>
        <p:nvSpPr>
          <p:cNvPr id="44203" name="Freeform 171"/>
          <p:cNvSpPr>
            <a:spLocks/>
          </p:cNvSpPr>
          <p:nvPr/>
        </p:nvSpPr>
        <p:spPr bwMode="auto">
          <a:xfrm rot="14359203" flipV="1">
            <a:off x="9226576" y="2183259"/>
            <a:ext cx="150812" cy="234950"/>
          </a:xfrm>
          <a:custGeom>
            <a:avLst/>
            <a:gdLst>
              <a:gd name="T0" fmla="*/ 0 w 235"/>
              <a:gd name="T1" fmla="*/ 15 h 242"/>
              <a:gd name="T2" fmla="*/ 227 w 235"/>
              <a:gd name="T3" fmla="*/ 15 h 242"/>
              <a:gd name="T4" fmla="*/ 46 w 235"/>
              <a:gd name="T5" fmla="*/ 106 h 242"/>
              <a:gd name="T6" fmla="*/ 227 w 235"/>
              <a:gd name="T7" fmla="*/ 151 h 242"/>
              <a:gd name="T8" fmla="*/ 46 w 235"/>
              <a:gd name="T9" fmla="*/ 197 h 242"/>
              <a:gd name="T10" fmla="*/ 227 w 235"/>
              <a:gd name="T11" fmla="*/ 242 h 242"/>
              <a:gd name="T12" fmla="*/ 0 60000 65536"/>
              <a:gd name="T13" fmla="*/ 0 60000 65536"/>
              <a:gd name="T14" fmla="*/ 0 60000 65536"/>
              <a:gd name="T15" fmla="*/ 0 60000 65536"/>
              <a:gd name="T16" fmla="*/ 0 60000 65536"/>
              <a:gd name="T17" fmla="*/ 0 60000 65536"/>
              <a:gd name="T18" fmla="*/ 0 w 235"/>
              <a:gd name="T19" fmla="*/ 0 h 242"/>
              <a:gd name="T20" fmla="*/ 235 w 235"/>
              <a:gd name="T21" fmla="*/ 242 h 242"/>
            </a:gdLst>
            <a:ahLst/>
            <a:cxnLst>
              <a:cxn ang="T12">
                <a:pos x="T0" y="T1"/>
              </a:cxn>
              <a:cxn ang="T13">
                <a:pos x="T2" y="T3"/>
              </a:cxn>
              <a:cxn ang="T14">
                <a:pos x="T4" y="T5"/>
              </a:cxn>
              <a:cxn ang="T15">
                <a:pos x="T6" y="T7"/>
              </a:cxn>
              <a:cxn ang="T16">
                <a:pos x="T8" y="T9"/>
              </a:cxn>
              <a:cxn ang="T17">
                <a:pos x="T10" y="T11"/>
              </a:cxn>
            </a:cxnLst>
            <a:rect l="T18" t="T19" r="T20" b="T21"/>
            <a:pathLst>
              <a:path w="235" h="242">
                <a:moveTo>
                  <a:pt x="0" y="15"/>
                </a:moveTo>
                <a:cubicBezTo>
                  <a:pt x="109" y="7"/>
                  <a:pt x="219" y="0"/>
                  <a:pt x="227" y="15"/>
                </a:cubicBezTo>
                <a:cubicBezTo>
                  <a:pt x="235" y="30"/>
                  <a:pt x="46" y="83"/>
                  <a:pt x="46" y="106"/>
                </a:cubicBezTo>
                <a:cubicBezTo>
                  <a:pt x="46" y="129"/>
                  <a:pt x="227" y="136"/>
                  <a:pt x="227" y="151"/>
                </a:cubicBezTo>
                <a:cubicBezTo>
                  <a:pt x="227" y="166"/>
                  <a:pt x="46" y="182"/>
                  <a:pt x="46" y="197"/>
                </a:cubicBezTo>
                <a:cubicBezTo>
                  <a:pt x="46" y="212"/>
                  <a:pt x="136" y="227"/>
                  <a:pt x="227" y="242"/>
                </a:cubicBezTo>
              </a:path>
            </a:pathLst>
          </a:custGeom>
          <a:noFill/>
          <a:ln w="25400">
            <a:solidFill>
              <a:srgbClr val="FF99CC"/>
            </a:solidFill>
            <a:round/>
            <a:headEnd/>
            <a:tailEnd/>
          </a:ln>
        </p:spPr>
        <p:txBody>
          <a:bodyPr/>
          <a:lstStyle/>
          <a:p>
            <a:endParaRPr lang="el-GR"/>
          </a:p>
        </p:txBody>
      </p:sp>
      <p:sp>
        <p:nvSpPr>
          <p:cNvPr id="44204" name="Freeform 172"/>
          <p:cNvSpPr>
            <a:spLocks/>
          </p:cNvSpPr>
          <p:nvPr/>
        </p:nvSpPr>
        <p:spPr bwMode="auto">
          <a:xfrm rot="16166165" flipV="1">
            <a:off x="9443270" y="2947641"/>
            <a:ext cx="144462" cy="217487"/>
          </a:xfrm>
          <a:custGeom>
            <a:avLst/>
            <a:gdLst>
              <a:gd name="T0" fmla="*/ 0 w 235"/>
              <a:gd name="T1" fmla="*/ 15 h 242"/>
              <a:gd name="T2" fmla="*/ 227 w 235"/>
              <a:gd name="T3" fmla="*/ 15 h 242"/>
              <a:gd name="T4" fmla="*/ 46 w 235"/>
              <a:gd name="T5" fmla="*/ 106 h 242"/>
              <a:gd name="T6" fmla="*/ 227 w 235"/>
              <a:gd name="T7" fmla="*/ 151 h 242"/>
              <a:gd name="T8" fmla="*/ 46 w 235"/>
              <a:gd name="T9" fmla="*/ 197 h 242"/>
              <a:gd name="T10" fmla="*/ 227 w 235"/>
              <a:gd name="T11" fmla="*/ 242 h 242"/>
              <a:gd name="T12" fmla="*/ 0 60000 65536"/>
              <a:gd name="T13" fmla="*/ 0 60000 65536"/>
              <a:gd name="T14" fmla="*/ 0 60000 65536"/>
              <a:gd name="T15" fmla="*/ 0 60000 65536"/>
              <a:gd name="T16" fmla="*/ 0 60000 65536"/>
              <a:gd name="T17" fmla="*/ 0 60000 65536"/>
              <a:gd name="T18" fmla="*/ 0 w 235"/>
              <a:gd name="T19" fmla="*/ 0 h 242"/>
              <a:gd name="T20" fmla="*/ 235 w 235"/>
              <a:gd name="T21" fmla="*/ 242 h 242"/>
            </a:gdLst>
            <a:ahLst/>
            <a:cxnLst>
              <a:cxn ang="T12">
                <a:pos x="T0" y="T1"/>
              </a:cxn>
              <a:cxn ang="T13">
                <a:pos x="T2" y="T3"/>
              </a:cxn>
              <a:cxn ang="T14">
                <a:pos x="T4" y="T5"/>
              </a:cxn>
              <a:cxn ang="T15">
                <a:pos x="T6" y="T7"/>
              </a:cxn>
              <a:cxn ang="T16">
                <a:pos x="T8" y="T9"/>
              </a:cxn>
              <a:cxn ang="T17">
                <a:pos x="T10" y="T11"/>
              </a:cxn>
            </a:cxnLst>
            <a:rect l="T18" t="T19" r="T20" b="T21"/>
            <a:pathLst>
              <a:path w="235" h="242">
                <a:moveTo>
                  <a:pt x="0" y="15"/>
                </a:moveTo>
                <a:cubicBezTo>
                  <a:pt x="109" y="7"/>
                  <a:pt x="219" y="0"/>
                  <a:pt x="227" y="15"/>
                </a:cubicBezTo>
                <a:cubicBezTo>
                  <a:pt x="235" y="30"/>
                  <a:pt x="46" y="83"/>
                  <a:pt x="46" y="106"/>
                </a:cubicBezTo>
                <a:cubicBezTo>
                  <a:pt x="46" y="129"/>
                  <a:pt x="227" y="136"/>
                  <a:pt x="227" y="151"/>
                </a:cubicBezTo>
                <a:cubicBezTo>
                  <a:pt x="227" y="166"/>
                  <a:pt x="46" y="182"/>
                  <a:pt x="46" y="197"/>
                </a:cubicBezTo>
                <a:cubicBezTo>
                  <a:pt x="46" y="212"/>
                  <a:pt x="136" y="227"/>
                  <a:pt x="227" y="242"/>
                </a:cubicBezTo>
              </a:path>
            </a:pathLst>
          </a:custGeom>
          <a:noFill/>
          <a:ln w="25400">
            <a:solidFill>
              <a:srgbClr val="993300"/>
            </a:solidFill>
            <a:round/>
            <a:headEnd/>
            <a:tailEnd/>
          </a:ln>
        </p:spPr>
        <p:txBody>
          <a:bodyPr/>
          <a:lstStyle/>
          <a:p>
            <a:endParaRPr lang="el-GR"/>
          </a:p>
        </p:txBody>
      </p:sp>
      <p:sp>
        <p:nvSpPr>
          <p:cNvPr id="44205" name="Freeform 173"/>
          <p:cNvSpPr>
            <a:spLocks/>
          </p:cNvSpPr>
          <p:nvPr/>
        </p:nvSpPr>
        <p:spPr bwMode="auto">
          <a:xfrm rot="18074917" flipV="1">
            <a:off x="9354370" y="3938241"/>
            <a:ext cx="180975" cy="215900"/>
          </a:xfrm>
          <a:custGeom>
            <a:avLst/>
            <a:gdLst>
              <a:gd name="T0" fmla="*/ 0 w 235"/>
              <a:gd name="T1" fmla="*/ 15 h 242"/>
              <a:gd name="T2" fmla="*/ 227 w 235"/>
              <a:gd name="T3" fmla="*/ 15 h 242"/>
              <a:gd name="T4" fmla="*/ 46 w 235"/>
              <a:gd name="T5" fmla="*/ 106 h 242"/>
              <a:gd name="T6" fmla="*/ 227 w 235"/>
              <a:gd name="T7" fmla="*/ 151 h 242"/>
              <a:gd name="T8" fmla="*/ 46 w 235"/>
              <a:gd name="T9" fmla="*/ 197 h 242"/>
              <a:gd name="T10" fmla="*/ 227 w 235"/>
              <a:gd name="T11" fmla="*/ 242 h 242"/>
              <a:gd name="T12" fmla="*/ 0 60000 65536"/>
              <a:gd name="T13" fmla="*/ 0 60000 65536"/>
              <a:gd name="T14" fmla="*/ 0 60000 65536"/>
              <a:gd name="T15" fmla="*/ 0 60000 65536"/>
              <a:gd name="T16" fmla="*/ 0 60000 65536"/>
              <a:gd name="T17" fmla="*/ 0 60000 65536"/>
              <a:gd name="T18" fmla="*/ 0 w 235"/>
              <a:gd name="T19" fmla="*/ 0 h 242"/>
              <a:gd name="T20" fmla="*/ 235 w 235"/>
              <a:gd name="T21" fmla="*/ 242 h 242"/>
            </a:gdLst>
            <a:ahLst/>
            <a:cxnLst>
              <a:cxn ang="T12">
                <a:pos x="T0" y="T1"/>
              </a:cxn>
              <a:cxn ang="T13">
                <a:pos x="T2" y="T3"/>
              </a:cxn>
              <a:cxn ang="T14">
                <a:pos x="T4" y="T5"/>
              </a:cxn>
              <a:cxn ang="T15">
                <a:pos x="T6" y="T7"/>
              </a:cxn>
              <a:cxn ang="T16">
                <a:pos x="T8" y="T9"/>
              </a:cxn>
              <a:cxn ang="T17">
                <a:pos x="T10" y="T11"/>
              </a:cxn>
            </a:cxnLst>
            <a:rect l="T18" t="T19" r="T20" b="T21"/>
            <a:pathLst>
              <a:path w="235" h="242">
                <a:moveTo>
                  <a:pt x="0" y="15"/>
                </a:moveTo>
                <a:cubicBezTo>
                  <a:pt x="109" y="7"/>
                  <a:pt x="219" y="0"/>
                  <a:pt x="227" y="15"/>
                </a:cubicBezTo>
                <a:cubicBezTo>
                  <a:pt x="235" y="30"/>
                  <a:pt x="46" y="83"/>
                  <a:pt x="46" y="106"/>
                </a:cubicBezTo>
                <a:cubicBezTo>
                  <a:pt x="46" y="129"/>
                  <a:pt x="227" y="136"/>
                  <a:pt x="227" y="151"/>
                </a:cubicBezTo>
                <a:cubicBezTo>
                  <a:pt x="227" y="166"/>
                  <a:pt x="46" y="182"/>
                  <a:pt x="46" y="197"/>
                </a:cubicBezTo>
                <a:cubicBezTo>
                  <a:pt x="46" y="212"/>
                  <a:pt x="136" y="227"/>
                  <a:pt x="227" y="242"/>
                </a:cubicBezTo>
              </a:path>
            </a:pathLst>
          </a:custGeom>
          <a:noFill/>
          <a:ln w="25400">
            <a:solidFill>
              <a:srgbClr val="808080"/>
            </a:solidFill>
            <a:round/>
            <a:headEnd/>
            <a:tailEnd/>
          </a:ln>
        </p:spPr>
        <p:txBody>
          <a:bodyPr/>
          <a:lstStyle/>
          <a:p>
            <a:endParaRPr lang="el-GR"/>
          </a:p>
        </p:txBody>
      </p:sp>
      <p:sp>
        <p:nvSpPr>
          <p:cNvPr id="44206" name="Freeform 174"/>
          <p:cNvSpPr>
            <a:spLocks/>
          </p:cNvSpPr>
          <p:nvPr/>
        </p:nvSpPr>
        <p:spPr bwMode="auto">
          <a:xfrm rot="18048929" flipV="1">
            <a:off x="9011470" y="4517678"/>
            <a:ext cx="158750" cy="263525"/>
          </a:xfrm>
          <a:custGeom>
            <a:avLst/>
            <a:gdLst>
              <a:gd name="T0" fmla="*/ 0 w 235"/>
              <a:gd name="T1" fmla="*/ 15 h 242"/>
              <a:gd name="T2" fmla="*/ 227 w 235"/>
              <a:gd name="T3" fmla="*/ 15 h 242"/>
              <a:gd name="T4" fmla="*/ 46 w 235"/>
              <a:gd name="T5" fmla="*/ 106 h 242"/>
              <a:gd name="T6" fmla="*/ 227 w 235"/>
              <a:gd name="T7" fmla="*/ 151 h 242"/>
              <a:gd name="T8" fmla="*/ 46 w 235"/>
              <a:gd name="T9" fmla="*/ 197 h 242"/>
              <a:gd name="T10" fmla="*/ 227 w 235"/>
              <a:gd name="T11" fmla="*/ 242 h 242"/>
              <a:gd name="T12" fmla="*/ 0 60000 65536"/>
              <a:gd name="T13" fmla="*/ 0 60000 65536"/>
              <a:gd name="T14" fmla="*/ 0 60000 65536"/>
              <a:gd name="T15" fmla="*/ 0 60000 65536"/>
              <a:gd name="T16" fmla="*/ 0 60000 65536"/>
              <a:gd name="T17" fmla="*/ 0 60000 65536"/>
              <a:gd name="T18" fmla="*/ 0 w 235"/>
              <a:gd name="T19" fmla="*/ 0 h 242"/>
              <a:gd name="T20" fmla="*/ 235 w 235"/>
              <a:gd name="T21" fmla="*/ 242 h 242"/>
            </a:gdLst>
            <a:ahLst/>
            <a:cxnLst>
              <a:cxn ang="T12">
                <a:pos x="T0" y="T1"/>
              </a:cxn>
              <a:cxn ang="T13">
                <a:pos x="T2" y="T3"/>
              </a:cxn>
              <a:cxn ang="T14">
                <a:pos x="T4" y="T5"/>
              </a:cxn>
              <a:cxn ang="T15">
                <a:pos x="T6" y="T7"/>
              </a:cxn>
              <a:cxn ang="T16">
                <a:pos x="T8" y="T9"/>
              </a:cxn>
              <a:cxn ang="T17">
                <a:pos x="T10" y="T11"/>
              </a:cxn>
            </a:cxnLst>
            <a:rect l="T18" t="T19" r="T20" b="T21"/>
            <a:pathLst>
              <a:path w="235" h="242">
                <a:moveTo>
                  <a:pt x="0" y="15"/>
                </a:moveTo>
                <a:cubicBezTo>
                  <a:pt x="109" y="7"/>
                  <a:pt x="219" y="0"/>
                  <a:pt x="227" y="15"/>
                </a:cubicBezTo>
                <a:cubicBezTo>
                  <a:pt x="235" y="30"/>
                  <a:pt x="46" y="83"/>
                  <a:pt x="46" y="106"/>
                </a:cubicBezTo>
                <a:cubicBezTo>
                  <a:pt x="46" y="129"/>
                  <a:pt x="227" y="136"/>
                  <a:pt x="227" y="151"/>
                </a:cubicBezTo>
                <a:cubicBezTo>
                  <a:pt x="227" y="166"/>
                  <a:pt x="46" y="182"/>
                  <a:pt x="46" y="197"/>
                </a:cubicBezTo>
                <a:cubicBezTo>
                  <a:pt x="46" y="212"/>
                  <a:pt x="136" y="227"/>
                  <a:pt x="227" y="242"/>
                </a:cubicBezTo>
              </a:path>
            </a:pathLst>
          </a:custGeom>
          <a:noFill/>
          <a:ln w="25400">
            <a:solidFill>
              <a:srgbClr val="FF00FF"/>
            </a:solidFill>
            <a:round/>
            <a:headEnd/>
            <a:tailEnd/>
          </a:ln>
        </p:spPr>
        <p:txBody>
          <a:bodyPr/>
          <a:lstStyle/>
          <a:p>
            <a:endParaRPr lang="el-GR"/>
          </a:p>
        </p:txBody>
      </p:sp>
      <p:sp>
        <p:nvSpPr>
          <p:cNvPr id="44207" name="Text Box 175"/>
          <p:cNvSpPr txBox="1">
            <a:spLocks noChangeArrowheads="1"/>
          </p:cNvSpPr>
          <p:nvPr/>
        </p:nvSpPr>
        <p:spPr bwMode="auto">
          <a:xfrm rot="-1501776">
            <a:off x="8400282" y="2480915"/>
            <a:ext cx="576262" cy="274638"/>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tsl2</a:t>
            </a:r>
            <a:endParaRPr lang="el-GR" sz="1200">
              <a:latin typeface="Calibri" pitchFamily="34" charset="0"/>
            </a:endParaRPr>
          </a:p>
        </p:txBody>
      </p:sp>
      <p:sp>
        <p:nvSpPr>
          <p:cNvPr id="44208" name="Text Box 176"/>
          <p:cNvSpPr txBox="1">
            <a:spLocks noChangeArrowheads="1"/>
          </p:cNvSpPr>
          <p:nvPr/>
        </p:nvSpPr>
        <p:spPr bwMode="auto">
          <a:xfrm>
            <a:off x="8903520" y="2912715"/>
            <a:ext cx="576263" cy="274638"/>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tsl8</a:t>
            </a:r>
            <a:endParaRPr lang="el-GR" sz="1200">
              <a:latin typeface="Calibri" pitchFamily="34" charset="0"/>
            </a:endParaRPr>
          </a:p>
        </p:txBody>
      </p:sp>
      <p:sp>
        <p:nvSpPr>
          <p:cNvPr id="44209" name="Text Box 177"/>
          <p:cNvSpPr txBox="1">
            <a:spLocks noChangeArrowheads="1"/>
          </p:cNvSpPr>
          <p:nvPr/>
        </p:nvSpPr>
        <p:spPr bwMode="auto">
          <a:xfrm rot="2398364">
            <a:off x="8903520" y="3719165"/>
            <a:ext cx="576263" cy="274638"/>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tsl21</a:t>
            </a:r>
            <a:endParaRPr lang="el-GR" sz="1200">
              <a:latin typeface="Calibri" pitchFamily="34" charset="0"/>
            </a:endParaRPr>
          </a:p>
        </p:txBody>
      </p:sp>
      <p:sp>
        <p:nvSpPr>
          <p:cNvPr id="44210" name="Text Box 178"/>
          <p:cNvSpPr txBox="1">
            <a:spLocks noChangeArrowheads="1"/>
          </p:cNvSpPr>
          <p:nvPr/>
        </p:nvSpPr>
        <p:spPr bwMode="auto">
          <a:xfrm rot="2467821">
            <a:off x="8471720" y="4150965"/>
            <a:ext cx="576263" cy="274638"/>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tsl26</a:t>
            </a:r>
            <a:endParaRPr lang="el-GR" sz="1200">
              <a:latin typeface="Calibri" pitchFamily="34" charset="0"/>
            </a:endParaRPr>
          </a:p>
        </p:txBody>
      </p:sp>
      <p:grpSp>
        <p:nvGrpSpPr>
          <p:cNvPr id="7" name="Group 179"/>
          <p:cNvGrpSpPr>
            <a:grpSpLocks/>
          </p:cNvGrpSpPr>
          <p:nvPr/>
        </p:nvGrpSpPr>
        <p:grpSpPr bwMode="auto">
          <a:xfrm>
            <a:off x="2207444" y="3271491"/>
            <a:ext cx="6915150" cy="288925"/>
            <a:chOff x="928" y="2205"/>
            <a:chExt cx="4356" cy="137"/>
          </a:xfrm>
        </p:grpSpPr>
        <p:sp>
          <p:nvSpPr>
            <p:cNvPr id="102562" name="Rectangle 180"/>
            <p:cNvSpPr>
              <a:spLocks noChangeArrowheads="1"/>
            </p:cNvSpPr>
            <p:nvPr/>
          </p:nvSpPr>
          <p:spPr bwMode="auto">
            <a:xfrm>
              <a:off x="106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a:t>
              </a:r>
            </a:p>
          </p:txBody>
        </p:sp>
        <p:sp>
          <p:nvSpPr>
            <p:cNvPr id="102563" name="Rectangle 181"/>
            <p:cNvSpPr>
              <a:spLocks noChangeArrowheads="1"/>
            </p:cNvSpPr>
            <p:nvPr/>
          </p:nvSpPr>
          <p:spPr bwMode="auto">
            <a:xfrm>
              <a:off x="1201"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a:t>
              </a:r>
            </a:p>
          </p:txBody>
        </p:sp>
        <p:sp>
          <p:nvSpPr>
            <p:cNvPr id="102564" name="Rectangle 182"/>
            <p:cNvSpPr>
              <a:spLocks noChangeArrowheads="1"/>
            </p:cNvSpPr>
            <p:nvPr/>
          </p:nvSpPr>
          <p:spPr bwMode="auto">
            <a:xfrm>
              <a:off x="133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3</a:t>
              </a:r>
            </a:p>
          </p:txBody>
        </p:sp>
        <p:sp>
          <p:nvSpPr>
            <p:cNvPr id="102565" name="Rectangle 183"/>
            <p:cNvSpPr>
              <a:spLocks noChangeArrowheads="1"/>
            </p:cNvSpPr>
            <p:nvPr/>
          </p:nvSpPr>
          <p:spPr bwMode="auto">
            <a:xfrm>
              <a:off x="1474"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4</a:t>
              </a:r>
            </a:p>
          </p:txBody>
        </p:sp>
        <p:sp>
          <p:nvSpPr>
            <p:cNvPr id="102566" name="Rectangle 184"/>
            <p:cNvSpPr>
              <a:spLocks noChangeArrowheads="1"/>
            </p:cNvSpPr>
            <p:nvPr/>
          </p:nvSpPr>
          <p:spPr bwMode="auto">
            <a:xfrm>
              <a:off x="1609"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5</a:t>
              </a:r>
            </a:p>
          </p:txBody>
        </p:sp>
        <p:sp>
          <p:nvSpPr>
            <p:cNvPr id="102567" name="Rectangle 185"/>
            <p:cNvSpPr>
              <a:spLocks noChangeArrowheads="1"/>
            </p:cNvSpPr>
            <p:nvPr/>
          </p:nvSpPr>
          <p:spPr bwMode="auto">
            <a:xfrm>
              <a:off x="1746"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6</a:t>
              </a:r>
            </a:p>
          </p:txBody>
        </p:sp>
        <p:sp>
          <p:nvSpPr>
            <p:cNvPr id="102568" name="Rectangle 186"/>
            <p:cNvSpPr>
              <a:spLocks noChangeArrowheads="1"/>
            </p:cNvSpPr>
            <p:nvPr/>
          </p:nvSpPr>
          <p:spPr bwMode="auto">
            <a:xfrm>
              <a:off x="188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7</a:t>
              </a:r>
            </a:p>
          </p:txBody>
        </p:sp>
        <p:sp>
          <p:nvSpPr>
            <p:cNvPr id="102569" name="Rectangle 187"/>
            <p:cNvSpPr>
              <a:spLocks noChangeArrowheads="1"/>
            </p:cNvSpPr>
            <p:nvPr/>
          </p:nvSpPr>
          <p:spPr bwMode="auto">
            <a:xfrm>
              <a:off x="2018"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8</a:t>
              </a:r>
            </a:p>
          </p:txBody>
        </p:sp>
        <p:sp>
          <p:nvSpPr>
            <p:cNvPr id="102570" name="Rectangle 188"/>
            <p:cNvSpPr>
              <a:spLocks noChangeArrowheads="1"/>
            </p:cNvSpPr>
            <p:nvPr/>
          </p:nvSpPr>
          <p:spPr bwMode="auto">
            <a:xfrm>
              <a:off x="215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9</a:t>
              </a:r>
            </a:p>
          </p:txBody>
        </p:sp>
        <p:sp>
          <p:nvSpPr>
            <p:cNvPr id="102571" name="Rectangle 189"/>
            <p:cNvSpPr>
              <a:spLocks noChangeArrowheads="1"/>
            </p:cNvSpPr>
            <p:nvPr/>
          </p:nvSpPr>
          <p:spPr bwMode="auto">
            <a:xfrm>
              <a:off x="2290"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10</a:t>
              </a:r>
            </a:p>
          </p:txBody>
        </p:sp>
        <p:sp>
          <p:nvSpPr>
            <p:cNvPr id="102572" name="Rectangle 190"/>
            <p:cNvSpPr>
              <a:spLocks noChangeArrowheads="1"/>
            </p:cNvSpPr>
            <p:nvPr/>
          </p:nvSpPr>
          <p:spPr bwMode="auto">
            <a:xfrm>
              <a:off x="2426"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11</a:t>
              </a:r>
            </a:p>
          </p:txBody>
        </p:sp>
        <p:sp>
          <p:nvSpPr>
            <p:cNvPr id="102573" name="Rectangle 191"/>
            <p:cNvSpPr>
              <a:spLocks noChangeArrowheads="1"/>
            </p:cNvSpPr>
            <p:nvPr/>
          </p:nvSpPr>
          <p:spPr bwMode="auto">
            <a:xfrm>
              <a:off x="256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12</a:t>
              </a:r>
            </a:p>
          </p:txBody>
        </p:sp>
        <p:sp>
          <p:nvSpPr>
            <p:cNvPr id="102574" name="Rectangle 192"/>
            <p:cNvSpPr>
              <a:spLocks noChangeArrowheads="1"/>
            </p:cNvSpPr>
            <p:nvPr/>
          </p:nvSpPr>
          <p:spPr bwMode="auto">
            <a:xfrm>
              <a:off x="2699"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13</a:t>
              </a:r>
            </a:p>
          </p:txBody>
        </p:sp>
        <p:sp>
          <p:nvSpPr>
            <p:cNvPr id="102575" name="Rectangle 193"/>
            <p:cNvSpPr>
              <a:spLocks noChangeArrowheads="1"/>
            </p:cNvSpPr>
            <p:nvPr/>
          </p:nvSpPr>
          <p:spPr bwMode="auto">
            <a:xfrm>
              <a:off x="2834"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14</a:t>
              </a:r>
            </a:p>
          </p:txBody>
        </p:sp>
        <p:sp>
          <p:nvSpPr>
            <p:cNvPr id="102576" name="Rectangle 194"/>
            <p:cNvSpPr>
              <a:spLocks noChangeArrowheads="1"/>
            </p:cNvSpPr>
            <p:nvPr/>
          </p:nvSpPr>
          <p:spPr bwMode="auto">
            <a:xfrm>
              <a:off x="2971"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15</a:t>
              </a:r>
            </a:p>
          </p:txBody>
        </p:sp>
        <p:sp>
          <p:nvSpPr>
            <p:cNvPr id="102577" name="Rectangle 195"/>
            <p:cNvSpPr>
              <a:spLocks noChangeArrowheads="1"/>
            </p:cNvSpPr>
            <p:nvPr/>
          </p:nvSpPr>
          <p:spPr bwMode="auto">
            <a:xfrm>
              <a:off x="3107" y="2205"/>
              <a:ext cx="137" cy="137"/>
            </a:xfrm>
            <a:prstGeom prst="rect">
              <a:avLst/>
            </a:prstGeom>
            <a:noFill/>
            <a:ln w="9525">
              <a:solidFill>
                <a:srgbClr val="FF6600"/>
              </a:solidFill>
              <a:miter lim="800000"/>
              <a:headEnd/>
              <a:tailEnd/>
            </a:ln>
          </p:spPr>
          <p:txBody>
            <a:bodyPr wrap="none" anchor="ctr"/>
            <a:lstStyle/>
            <a:p>
              <a:pPr algn="ctr"/>
              <a:r>
                <a:rPr lang="el-GR" sz="1200">
                  <a:latin typeface="Calibri" pitchFamily="34" charset="0"/>
                </a:rPr>
                <a:t>16</a:t>
              </a:r>
            </a:p>
          </p:txBody>
        </p:sp>
        <p:sp>
          <p:nvSpPr>
            <p:cNvPr id="102578" name="Rectangle 196"/>
            <p:cNvSpPr>
              <a:spLocks noChangeArrowheads="1"/>
            </p:cNvSpPr>
            <p:nvPr/>
          </p:nvSpPr>
          <p:spPr bwMode="auto">
            <a:xfrm>
              <a:off x="3243"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17</a:t>
              </a:r>
            </a:p>
          </p:txBody>
        </p:sp>
        <p:sp>
          <p:nvSpPr>
            <p:cNvPr id="102579" name="Rectangle 197"/>
            <p:cNvSpPr>
              <a:spLocks noChangeArrowheads="1"/>
            </p:cNvSpPr>
            <p:nvPr/>
          </p:nvSpPr>
          <p:spPr bwMode="auto">
            <a:xfrm>
              <a:off x="3380"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18</a:t>
              </a:r>
            </a:p>
          </p:txBody>
        </p:sp>
        <p:sp>
          <p:nvSpPr>
            <p:cNvPr id="102580" name="Rectangle 198"/>
            <p:cNvSpPr>
              <a:spLocks noChangeArrowheads="1"/>
            </p:cNvSpPr>
            <p:nvPr/>
          </p:nvSpPr>
          <p:spPr bwMode="auto">
            <a:xfrm>
              <a:off x="351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19</a:t>
              </a:r>
            </a:p>
          </p:txBody>
        </p:sp>
        <p:sp>
          <p:nvSpPr>
            <p:cNvPr id="102581" name="Rectangle 199"/>
            <p:cNvSpPr>
              <a:spLocks noChangeArrowheads="1"/>
            </p:cNvSpPr>
            <p:nvPr/>
          </p:nvSpPr>
          <p:spPr bwMode="auto">
            <a:xfrm>
              <a:off x="3651"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20</a:t>
              </a:r>
            </a:p>
          </p:txBody>
        </p:sp>
        <p:sp>
          <p:nvSpPr>
            <p:cNvPr id="102582" name="Rectangle 200"/>
            <p:cNvSpPr>
              <a:spLocks noChangeArrowheads="1"/>
            </p:cNvSpPr>
            <p:nvPr/>
          </p:nvSpPr>
          <p:spPr bwMode="auto">
            <a:xfrm>
              <a:off x="3787" y="2205"/>
              <a:ext cx="137" cy="137"/>
            </a:xfrm>
            <a:prstGeom prst="rect">
              <a:avLst/>
            </a:prstGeom>
            <a:solidFill>
              <a:srgbClr val="808080"/>
            </a:solidFill>
            <a:ln w="9525">
              <a:solidFill>
                <a:schemeClr val="tx1"/>
              </a:solidFill>
              <a:miter lim="800000"/>
              <a:headEnd/>
              <a:tailEnd/>
            </a:ln>
          </p:spPr>
          <p:txBody>
            <a:bodyPr wrap="none" anchor="ctr"/>
            <a:lstStyle/>
            <a:p>
              <a:pPr algn="ctr"/>
              <a:r>
                <a:rPr lang="el-GR" sz="1200">
                  <a:latin typeface="Calibri" pitchFamily="34" charset="0"/>
                </a:rPr>
                <a:t>21</a:t>
              </a:r>
            </a:p>
          </p:txBody>
        </p:sp>
        <p:sp>
          <p:nvSpPr>
            <p:cNvPr id="102583" name="Rectangle 201"/>
            <p:cNvSpPr>
              <a:spLocks noChangeArrowheads="1"/>
            </p:cNvSpPr>
            <p:nvPr/>
          </p:nvSpPr>
          <p:spPr bwMode="auto">
            <a:xfrm>
              <a:off x="3923"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22</a:t>
              </a:r>
            </a:p>
          </p:txBody>
        </p:sp>
        <p:sp>
          <p:nvSpPr>
            <p:cNvPr id="102584" name="Rectangle 202"/>
            <p:cNvSpPr>
              <a:spLocks noChangeArrowheads="1"/>
            </p:cNvSpPr>
            <p:nvPr/>
          </p:nvSpPr>
          <p:spPr bwMode="auto">
            <a:xfrm>
              <a:off x="4060"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23</a:t>
              </a:r>
            </a:p>
          </p:txBody>
        </p:sp>
        <p:sp>
          <p:nvSpPr>
            <p:cNvPr id="102585" name="Rectangle 203"/>
            <p:cNvSpPr>
              <a:spLocks noChangeArrowheads="1"/>
            </p:cNvSpPr>
            <p:nvPr/>
          </p:nvSpPr>
          <p:spPr bwMode="auto">
            <a:xfrm>
              <a:off x="419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24</a:t>
              </a:r>
            </a:p>
          </p:txBody>
        </p:sp>
        <p:sp>
          <p:nvSpPr>
            <p:cNvPr id="102586" name="Rectangle 204"/>
            <p:cNvSpPr>
              <a:spLocks noChangeArrowheads="1"/>
            </p:cNvSpPr>
            <p:nvPr/>
          </p:nvSpPr>
          <p:spPr bwMode="auto">
            <a:xfrm>
              <a:off x="928" y="2205"/>
              <a:ext cx="137" cy="137"/>
            </a:xfrm>
            <a:prstGeom prst="rect">
              <a:avLst/>
            </a:prstGeom>
            <a:noFill/>
            <a:ln w="12700">
              <a:solidFill>
                <a:srgbClr val="FF0000"/>
              </a:solidFill>
              <a:miter lim="800000"/>
              <a:headEnd/>
              <a:tailEnd/>
            </a:ln>
          </p:spPr>
          <p:txBody>
            <a:bodyPr wrap="none" anchor="ctr"/>
            <a:lstStyle/>
            <a:p>
              <a:pPr algn="ctr"/>
              <a:r>
                <a:rPr lang="el-GR" sz="1200">
                  <a:latin typeface="Calibri" pitchFamily="34" charset="0"/>
                </a:rPr>
                <a:t>0</a:t>
              </a:r>
            </a:p>
          </p:txBody>
        </p:sp>
        <p:sp>
          <p:nvSpPr>
            <p:cNvPr id="102587" name="Rectangle 205"/>
            <p:cNvSpPr>
              <a:spLocks noChangeArrowheads="1"/>
            </p:cNvSpPr>
            <p:nvPr/>
          </p:nvSpPr>
          <p:spPr bwMode="auto">
            <a:xfrm>
              <a:off x="433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25</a:t>
              </a:r>
            </a:p>
          </p:txBody>
        </p:sp>
        <p:sp>
          <p:nvSpPr>
            <p:cNvPr id="102588" name="Rectangle 206"/>
            <p:cNvSpPr>
              <a:spLocks noChangeArrowheads="1"/>
            </p:cNvSpPr>
            <p:nvPr/>
          </p:nvSpPr>
          <p:spPr bwMode="auto">
            <a:xfrm>
              <a:off x="446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26</a:t>
              </a:r>
            </a:p>
          </p:txBody>
        </p:sp>
        <p:sp>
          <p:nvSpPr>
            <p:cNvPr id="102589" name="Rectangle 207"/>
            <p:cNvSpPr>
              <a:spLocks noChangeArrowheads="1"/>
            </p:cNvSpPr>
            <p:nvPr/>
          </p:nvSpPr>
          <p:spPr bwMode="auto">
            <a:xfrm>
              <a:off x="4603"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27</a:t>
              </a:r>
            </a:p>
          </p:txBody>
        </p:sp>
        <p:sp>
          <p:nvSpPr>
            <p:cNvPr id="102590" name="Rectangle 208"/>
            <p:cNvSpPr>
              <a:spLocks noChangeArrowheads="1"/>
            </p:cNvSpPr>
            <p:nvPr/>
          </p:nvSpPr>
          <p:spPr bwMode="auto">
            <a:xfrm>
              <a:off x="4739"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28</a:t>
              </a:r>
            </a:p>
          </p:txBody>
        </p:sp>
        <p:sp>
          <p:nvSpPr>
            <p:cNvPr id="102591" name="Rectangle 209"/>
            <p:cNvSpPr>
              <a:spLocks noChangeArrowheads="1"/>
            </p:cNvSpPr>
            <p:nvPr/>
          </p:nvSpPr>
          <p:spPr bwMode="auto">
            <a:xfrm>
              <a:off x="487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29</a:t>
              </a:r>
            </a:p>
          </p:txBody>
        </p:sp>
        <p:sp>
          <p:nvSpPr>
            <p:cNvPr id="102592" name="Rectangle 210"/>
            <p:cNvSpPr>
              <a:spLocks noChangeArrowheads="1"/>
            </p:cNvSpPr>
            <p:nvPr/>
          </p:nvSpPr>
          <p:spPr bwMode="auto">
            <a:xfrm>
              <a:off x="501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30</a:t>
              </a:r>
            </a:p>
          </p:txBody>
        </p:sp>
        <p:sp>
          <p:nvSpPr>
            <p:cNvPr id="102593" name="Rectangle 211"/>
            <p:cNvSpPr>
              <a:spLocks noChangeArrowheads="1"/>
            </p:cNvSpPr>
            <p:nvPr/>
          </p:nvSpPr>
          <p:spPr bwMode="auto">
            <a:xfrm>
              <a:off x="514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31</a:t>
              </a:r>
            </a:p>
          </p:txBody>
        </p:sp>
      </p:grpSp>
      <p:grpSp>
        <p:nvGrpSpPr>
          <p:cNvPr id="8" name="Group 212"/>
          <p:cNvGrpSpPr>
            <a:grpSpLocks/>
          </p:cNvGrpSpPr>
          <p:nvPr/>
        </p:nvGrpSpPr>
        <p:grpSpPr bwMode="auto">
          <a:xfrm>
            <a:off x="2207444" y="3273079"/>
            <a:ext cx="6915150" cy="288925"/>
            <a:chOff x="928" y="2205"/>
            <a:chExt cx="4356" cy="137"/>
          </a:xfrm>
        </p:grpSpPr>
        <p:sp>
          <p:nvSpPr>
            <p:cNvPr id="102595" name="Rectangle 213"/>
            <p:cNvSpPr>
              <a:spLocks noChangeArrowheads="1"/>
            </p:cNvSpPr>
            <p:nvPr/>
          </p:nvSpPr>
          <p:spPr bwMode="auto">
            <a:xfrm>
              <a:off x="106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a:t>
              </a:r>
            </a:p>
          </p:txBody>
        </p:sp>
        <p:sp>
          <p:nvSpPr>
            <p:cNvPr id="102596" name="Rectangle 214"/>
            <p:cNvSpPr>
              <a:spLocks noChangeArrowheads="1"/>
            </p:cNvSpPr>
            <p:nvPr/>
          </p:nvSpPr>
          <p:spPr bwMode="auto">
            <a:xfrm>
              <a:off x="1201" y="2205"/>
              <a:ext cx="137" cy="137"/>
            </a:xfrm>
            <a:prstGeom prst="rect">
              <a:avLst/>
            </a:prstGeom>
            <a:solidFill>
              <a:srgbClr val="FF99CC"/>
            </a:solidFill>
            <a:ln w="9525">
              <a:solidFill>
                <a:schemeClr val="tx1"/>
              </a:solidFill>
              <a:miter lim="800000"/>
              <a:headEnd/>
              <a:tailEnd/>
            </a:ln>
          </p:spPr>
          <p:txBody>
            <a:bodyPr wrap="none" anchor="ctr"/>
            <a:lstStyle/>
            <a:p>
              <a:pPr algn="ctr"/>
              <a:r>
                <a:rPr lang="el-GR" sz="1200">
                  <a:latin typeface="Calibri" pitchFamily="34" charset="0"/>
                </a:rPr>
                <a:t>2</a:t>
              </a:r>
            </a:p>
          </p:txBody>
        </p:sp>
        <p:sp>
          <p:nvSpPr>
            <p:cNvPr id="102597" name="Rectangle 215"/>
            <p:cNvSpPr>
              <a:spLocks noChangeArrowheads="1"/>
            </p:cNvSpPr>
            <p:nvPr/>
          </p:nvSpPr>
          <p:spPr bwMode="auto">
            <a:xfrm>
              <a:off x="133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3</a:t>
              </a:r>
            </a:p>
          </p:txBody>
        </p:sp>
        <p:sp>
          <p:nvSpPr>
            <p:cNvPr id="102598" name="Rectangle 216"/>
            <p:cNvSpPr>
              <a:spLocks noChangeArrowheads="1"/>
            </p:cNvSpPr>
            <p:nvPr/>
          </p:nvSpPr>
          <p:spPr bwMode="auto">
            <a:xfrm>
              <a:off x="1474"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4</a:t>
              </a:r>
            </a:p>
          </p:txBody>
        </p:sp>
        <p:sp>
          <p:nvSpPr>
            <p:cNvPr id="102599" name="Rectangle 217"/>
            <p:cNvSpPr>
              <a:spLocks noChangeArrowheads="1"/>
            </p:cNvSpPr>
            <p:nvPr/>
          </p:nvSpPr>
          <p:spPr bwMode="auto">
            <a:xfrm>
              <a:off x="1609"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5</a:t>
              </a:r>
            </a:p>
          </p:txBody>
        </p:sp>
        <p:sp>
          <p:nvSpPr>
            <p:cNvPr id="102600" name="Rectangle 218"/>
            <p:cNvSpPr>
              <a:spLocks noChangeArrowheads="1"/>
            </p:cNvSpPr>
            <p:nvPr/>
          </p:nvSpPr>
          <p:spPr bwMode="auto">
            <a:xfrm>
              <a:off x="1746"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6</a:t>
              </a:r>
            </a:p>
          </p:txBody>
        </p:sp>
        <p:sp>
          <p:nvSpPr>
            <p:cNvPr id="102601" name="Rectangle 219"/>
            <p:cNvSpPr>
              <a:spLocks noChangeArrowheads="1"/>
            </p:cNvSpPr>
            <p:nvPr/>
          </p:nvSpPr>
          <p:spPr bwMode="auto">
            <a:xfrm>
              <a:off x="188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7</a:t>
              </a:r>
            </a:p>
          </p:txBody>
        </p:sp>
        <p:sp>
          <p:nvSpPr>
            <p:cNvPr id="102602" name="Rectangle 220"/>
            <p:cNvSpPr>
              <a:spLocks noChangeArrowheads="1"/>
            </p:cNvSpPr>
            <p:nvPr/>
          </p:nvSpPr>
          <p:spPr bwMode="auto">
            <a:xfrm>
              <a:off x="2018"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8</a:t>
              </a:r>
            </a:p>
          </p:txBody>
        </p:sp>
        <p:sp>
          <p:nvSpPr>
            <p:cNvPr id="102603" name="Rectangle 221"/>
            <p:cNvSpPr>
              <a:spLocks noChangeArrowheads="1"/>
            </p:cNvSpPr>
            <p:nvPr/>
          </p:nvSpPr>
          <p:spPr bwMode="auto">
            <a:xfrm>
              <a:off x="215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9</a:t>
              </a:r>
            </a:p>
          </p:txBody>
        </p:sp>
        <p:sp>
          <p:nvSpPr>
            <p:cNvPr id="102604" name="Rectangle 222"/>
            <p:cNvSpPr>
              <a:spLocks noChangeArrowheads="1"/>
            </p:cNvSpPr>
            <p:nvPr/>
          </p:nvSpPr>
          <p:spPr bwMode="auto">
            <a:xfrm>
              <a:off x="2290"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10</a:t>
              </a:r>
            </a:p>
          </p:txBody>
        </p:sp>
        <p:sp>
          <p:nvSpPr>
            <p:cNvPr id="102605" name="Rectangle 223"/>
            <p:cNvSpPr>
              <a:spLocks noChangeArrowheads="1"/>
            </p:cNvSpPr>
            <p:nvPr/>
          </p:nvSpPr>
          <p:spPr bwMode="auto">
            <a:xfrm>
              <a:off x="2426"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11</a:t>
              </a:r>
            </a:p>
          </p:txBody>
        </p:sp>
        <p:sp>
          <p:nvSpPr>
            <p:cNvPr id="102606" name="Rectangle 224"/>
            <p:cNvSpPr>
              <a:spLocks noChangeArrowheads="1"/>
            </p:cNvSpPr>
            <p:nvPr/>
          </p:nvSpPr>
          <p:spPr bwMode="auto">
            <a:xfrm>
              <a:off x="256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12</a:t>
              </a:r>
            </a:p>
          </p:txBody>
        </p:sp>
        <p:sp>
          <p:nvSpPr>
            <p:cNvPr id="102607" name="Rectangle 225"/>
            <p:cNvSpPr>
              <a:spLocks noChangeArrowheads="1"/>
            </p:cNvSpPr>
            <p:nvPr/>
          </p:nvSpPr>
          <p:spPr bwMode="auto">
            <a:xfrm>
              <a:off x="2699"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13</a:t>
              </a:r>
            </a:p>
          </p:txBody>
        </p:sp>
        <p:sp>
          <p:nvSpPr>
            <p:cNvPr id="102608" name="Rectangle 226"/>
            <p:cNvSpPr>
              <a:spLocks noChangeArrowheads="1"/>
            </p:cNvSpPr>
            <p:nvPr/>
          </p:nvSpPr>
          <p:spPr bwMode="auto">
            <a:xfrm>
              <a:off x="2834"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14</a:t>
              </a:r>
            </a:p>
          </p:txBody>
        </p:sp>
        <p:sp>
          <p:nvSpPr>
            <p:cNvPr id="102609" name="Rectangle 227"/>
            <p:cNvSpPr>
              <a:spLocks noChangeArrowheads="1"/>
            </p:cNvSpPr>
            <p:nvPr/>
          </p:nvSpPr>
          <p:spPr bwMode="auto">
            <a:xfrm>
              <a:off x="2971"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15</a:t>
              </a:r>
            </a:p>
          </p:txBody>
        </p:sp>
        <p:sp>
          <p:nvSpPr>
            <p:cNvPr id="102610" name="Rectangle 228"/>
            <p:cNvSpPr>
              <a:spLocks noChangeArrowheads="1"/>
            </p:cNvSpPr>
            <p:nvPr/>
          </p:nvSpPr>
          <p:spPr bwMode="auto">
            <a:xfrm>
              <a:off x="3107" y="2205"/>
              <a:ext cx="137" cy="137"/>
            </a:xfrm>
            <a:prstGeom prst="rect">
              <a:avLst/>
            </a:prstGeom>
            <a:noFill/>
            <a:ln w="9525">
              <a:solidFill>
                <a:srgbClr val="FF6600"/>
              </a:solidFill>
              <a:miter lim="800000"/>
              <a:headEnd/>
              <a:tailEnd/>
            </a:ln>
          </p:spPr>
          <p:txBody>
            <a:bodyPr wrap="none" anchor="ctr"/>
            <a:lstStyle/>
            <a:p>
              <a:pPr algn="ctr"/>
              <a:r>
                <a:rPr lang="el-GR" sz="1200">
                  <a:latin typeface="Calibri" pitchFamily="34" charset="0"/>
                </a:rPr>
                <a:t>16</a:t>
              </a:r>
            </a:p>
          </p:txBody>
        </p:sp>
        <p:sp>
          <p:nvSpPr>
            <p:cNvPr id="102611" name="Rectangle 229"/>
            <p:cNvSpPr>
              <a:spLocks noChangeArrowheads="1"/>
            </p:cNvSpPr>
            <p:nvPr/>
          </p:nvSpPr>
          <p:spPr bwMode="auto">
            <a:xfrm>
              <a:off x="3243"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17</a:t>
              </a:r>
            </a:p>
          </p:txBody>
        </p:sp>
        <p:sp>
          <p:nvSpPr>
            <p:cNvPr id="102612" name="Rectangle 230"/>
            <p:cNvSpPr>
              <a:spLocks noChangeArrowheads="1"/>
            </p:cNvSpPr>
            <p:nvPr/>
          </p:nvSpPr>
          <p:spPr bwMode="auto">
            <a:xfrm>
              <a:off x="3380"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18</a:t>
              </a:r>
            </a:p>
          </p:txBody>
        </p:sp>
        <p:sp>
          <p:nvSpPr>
            <p:cNvPr id="102613" name="Rectangle 231"/>
            <p:cNvSpPr>
              <a:spLocks noChangeArrowheads="1"/>
            </p:cNvSpPr>
            <p:nvPr/>
          </p:nvSpPr>
          <p:spPr bwMode="auto">
            <a:xfrm>
              <a:off x="351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19</a:t>
              </a:r>
            </a:p>
          </p:txBody>
        </p:sp>
        <p:sp>
          <p:nvSpPr>
            <p:cNvPr id="102614" name="Rectangle 232"/>
            <p:cNvSpPr>
              <a:spLocks noChangeArrowheads="1"/>
            </p:cNvSpPr>
            <p:nvPr/>
          </p:nvSpPr>
          <p:spPr bwMode="auto">
            <a:xfrm>
              <a:off x="3651"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20</a:t>
              </a:r>
            </a:p>
          </p:txBody>
        </p:sp>
        <p:sp>
          <p:nvSpPr>
            <p:cNvPr id="102615" name="Rectangle 233"/>
            <p:cNvSpPr>
              <a:spLocks noChangeArrowheads="1"/>
            </p:cNvSpPr>
            <p:nvPr/>
          </p:nvSpPr>
          <p:spPr bwMode="auto">
            <a:xfrm>
              <a:off x="378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21</a:t>
              </a:r>
            </a:p>
          </p:txBody>
        </p:sp>
        <p:sp>
          <p:nvSpPr>
            <p:cNvPr id="102616" name="Rectangle 234"/>
            <p:cNvSpPr>
              <a:spLocks noChangeArrowheads="1"/>
            </p:cNvSpPr>
            <p:nvPr/>
          </p:nvSpPr>
          <p:spPr bwMode="auto">
            <a:xfrm>
              <a:off x="3923"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22</a:t>
              </a:r>
            </a:p>
          </p:txBody>
        </p:sp>
        <p:sp>
          <p:nvSpPr>
            <p:cNvPr id="102617" name="Rectangle 235"/>
            <p:cNvSpPr>
              <a:spLocks noChangeArrowheads="1"/>
            </p:cNvSpPr>
            <p:nvPr/>
          </p:nvSpPr>
          <p:spPr bwMode="auto">
            <a:xfrm>
              <a:off x="4060"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23</a:t>
              </a:r>
            </a:p>
          </p:txBody>
        </p:sp>
        <p:sp>
          <p:nvSpPr>
            <p:cNvPr id="102618" name="Rectangle 236"/>
            <p:cNvSpPr>
              <a:spLocks noChangeArrowheads="1"/>
            </p:cNvSpPr>
            <p:nvPr/>
          </p:nvSpPr>
          <p:spPr bwMode="auto">
            <a:xfrm>
              <a:off x="419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24</a:t>
              </a:r>
            </a:p>
          </p:txBody>
        </p:sp>
        <p:sp>
          <p:nvSpPr>
            <p:cNvPr id="102619" name="Rectangle 237"/>
            <p:cNvSpPr>
              <a:spLocks noChangeArrowheads="1"/>
            </p:cNvSpPr>
            <p:nvPr/>
          </p:nvSpPr>
          <p:spPr bwMode="auto">
            <a:xfrm>
              <a:off x="928" y="2205"/>
              <a:ext cx="137" cy="137"/>
            </a:xfrm>
            <a:prstGeom prst="rect">
              <a:avLst/>
            </a:prstGeom>
            <a:noFill/>
            <a:ln w="12700">
              <a:solidFill>
                <a:srgbClr val="FF0000"/>
              </a:solidFill>
              <a:miter lim="800000"/>
              <a:headEnd/>
              <a:tailEnd/>
            </a:ln>
          </p:spPr>
          <p:txBody>
            <a:bodyPr wrap="none" anchor="ctr"/>
            <a:lstStyle/>
            <a:p>
              <a:pPr algn="ctr"/>
              <a:r>
                <a:rPr lang="el-GR" sz="1200">
                  <a:latin typeface="Calibri" pitchFamily="34" charset="0"/>
                </a:rPr>
                <a:t>0</a:t>
              </a:r>
            </a:p>
          </p:txBody>
        </p:sp>
        <p:sp>
          <p:nvSpPr>
            <p:cNvPr id="102620" name="Rectangle 238"/>
            <p:cNvSpPr>
              <a:spLocks noChangeArrowheads="1"/>
            </p:cNvSpPr>
            <p:nvPr/>
          </p:nvSpPr>
          <p:spPr bwMode="auto">
            <a:xfrm>
              <a:off x="433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25</a:t>
              </a:r>
            </a:p>
          </p:txBody>
        </p:sp>
        <p:sp>
          <p:nvSpPr>
            <p:cNvPr id="102621" name="Rectangle 239"/>
            <p:cNvSpPr>
              <a:spLocks noChangeArrowheads="1"/>
            </p:cNvSpPr>
            <p:nvPr/>
          </p:nvSpPr>
          <p:spPr bwMode="auto">
            <a:xfrm>
              <a:off x="446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26</a:t>
              </a:r>
            </a:p>
          </p:txBody>
        </p:sp>
        <p:sp>
          <p:nvSpPr>
            <p:cNvPr id="102622" name="Rectangle 240"/>
            <p:cNvSpPr>
              <a:spLocks noChangeArrowheads="1"/>
            </p:cNvSpPr>
            <p:nvPr/>
          </p:nvSpPr>
          <p:spPr bwMode="auto">
            <a:xfrm>
              <a:off x="4603"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27</a:t>
              </a:r>
            </a:p>
          </p:txBody>
        </p:sp>
        <p:sp>
          <p:nvSpPr>
            <p:cNvPr id="102623" name="Rectangle 241"/>
            <p:cNvSpPr>
              <a:spLocks noChangeArrowheads="1"/>
            </p:cNvSpPr>
            <p:nvPr/>
          </p:nvSpPr>
          <p:spPr bwMode="auto">
            <a:xfrm>
              <a:off x="4739"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28</a:t>
              </a:r>
            </a:p>
          </p:txBody>
        </p:sp>
        <p:sp>
          <p:nvSpPr>
            <p:cNvPr id="102624" name="Rectangle 242"/>
            <p:cNvSpPr>
              <a:spLocks noChangeArrowheads="1"/>
            </p:cNvSpPr>
            <p:nvPr/>
          </p:nvSpPr>
          <p:spPr bwMode="auto">
            <a:xfrm>
              <a:off x="487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29</a:t>
              </a:r>
            </a:p>
          </p:txBody>
        </p:sp>
        <p:sp>
          <p:nvSpPr>
            <p:cNvPr id="102625" name="Rectangle 243"/>
            <p:cNvSpPr>
              <a:spLocks noChangeArrowheads="1"/>
            </p:cNvSpPr>
            <p:nvPr/>
          </p:nvSpPr>
          <p:spPr bwMode="auto">
            <a:xfrm>
              <a:off x="501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30</a:t>
              </a:r>
            </a:p>
          </p:txBody>
        </p:sp>
        <p:sp>
          <p:nvSpPr>
            <p:cNvPr id="102626" name="Rectangle 244"/>
            <p:cNvSpPr>
              <a:spLocks noChangeArrowheads="1"/>
            </p:cNvSpPr>
            <p:nvPr/>
          </p:nvSpPr>
          <p:spPr bwMode="auto">
            <a:xfrm>
              <a:off x="514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31</a:t>
              </a:r>
            </a:p>
          </p:txBody>
        </p:sp>
      </p:grpSp>
      <p:grpSp>
        <p:nvGrpSpPr>
          <p:cNvPr id="9" name="Group 245"/>
          <p:cNvGrpSpPr>
            <a:grpSpLocks/>
          </p:cNvGrpSpPr>
          <p:nvPr/>
        </p:nvGrpSpPr>
        <p:grpSpPr bwMode="auto">
          <a:xfrm>
            <a:off x="2207444" y="3273079"/>
            <a:ext cx="6915150" cy="288925"/>
            <a:chOff x="928" y="2205"/>
            <a:chExt cx="4356" cy="137"/>
          </a:xfrm>
        </p:grpSpPr>
        <p:sp>
          <p:nvSpPr>
            <p:cNvPr id="102628" name="Rectangle 246"/>
            <p:cNvSpPr>
              <a:spLocks noChangeArrowheads="1"/>
            </p:cNvSpPr>
            <p:nvPr/>
          </p:nvSpPr>
          <p:spPr bwMode="auto">
            <a:xfrm>
              <a:off x="106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a:t>
              </a:r>
            </a:p>
          </p:txBody>
        </p:sp>
        <p:sp>
          <p:nvSpPr>
            <p:cNvPr id="102629" name="Rectangle 247"/>
            <p:cNvSpPr>
              <a:spLocks noChangeArrowheads="1"/>
            </p:cNvSpPr>
            <p:nvPr/>
          </p:nvSpPr>
          <p:spPr bwMode="auto">
            <a:xfrm>
              <a:off x="1201"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a:t>
              </a:r>
            </a:p>
          </p:txBody>
        </p:sp>
        <p:sp>
          <p:nvSpPr>
            <p:cNvPr id="102630" name="Rectangle 248"/>
            <p:cNvSpPr>
              <a:spLocks noChangeArrowheads="1"/>
            </p:cNvSpPr>
            <p:nvPr/>
          </p:nvSpPr>
          <p:spPr bwMode="auto">
            <a:xfrm>
              <a:off x="133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3</a:t>
              </a:r>
            </a:p>
          </p:txBody>
        </p:sp>
        <p:sp>
          <p:nvSpPr>
            <p:cNvPr id="102631" name="Rectangle 249"/>
            <p:cNvSpPr>
              <a:spLocks noChangeArrowheads="1"/>
            </p:cNvSpPr>
            <p:nvPr/>
          </p:nvSpPr>
          <p:spPr bwMode="auto">
            <a:xfrm>
              <a:off x="1474"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4</a:t>
              </a:r>
            </a:p>
          </p:txBody>
        </p:sp>
        <p:sp>
          <p:nvSpPr>
            <p:cNvPr id="102632" name="Rectangle 250"/>
            <p:cNvSpPr>
              <a:spLocks noChangeArrowheads="1"/>
            </p:cNvSpPr>
            <p:nvPr/>
          </p:nvSpPr>
          <p:spPr bwMode="auto">
            <a:xfrm>
              <a:off x="1609"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5</a:t>
              </a:r>
            </a:p>
          </p:txBody>
        </p:sp>
        <p:sp>
          <p:nvSpPr>
            <p:cNvPr id="102633" name="Rectangle 251"/>
            <p:cNvSpPr>
              <a:spLocks noChangeArrowheads="1"/>
            </p:cNvSpPr>
            <p:nvPr/>
          </p:nvSpPr>
          <p:spPr bwMode="auto">
            <a:xfrm>
              <a:off x="1746"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6</a:t>
              </a:r>
            </a:p>
          </p:txBody>
        </p:sp>
        <p:sp>
          <p:nvSpPr>
            <p:cNvPr id="102634" name="Rectangle 252"/>
            <p:cNvSpPr>
              <a:spLocks noChangeArrowheads="1"/>
            </p:cNvSpPr>
            <p:nvPr/>
          </p:nvSpPr>
          <p:spPr bwMode="auto">
            <a:xfrm>
              <a:off x="188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7</a:t>
              </a:r>
            </a:p>
          </p:txBody>
        </p:sp>
        <p:sp>
          <p:nvSpPr>
            <p:cNvPr id="102635" name="Rectangle 253"/>
            <p:cNvSpPr>
              <a:spLocks noChangeArrowheads="1"/>
            </p:cNvSpPr>
            <p:nvPr/>
          </p:nvSpPr>
          <p:spPr bwMode="auto">
            <a:xfrm>
              <a:off x="2018" y="2205"/>
              <a:ext cx="137" cy="137"/>
            </a:xfrm>
            <a:prstGeom prst="rect">
              <a:avLst/>
            </a:prstGeom>
            <a:solidFill>
              <a:srgbClr val="993300"/>
            </a:solidFill>
            <a:ln w="9525">
              <a:solidFill>
                <a:schemeClr val="tx1"/>
              </a:solidFill>
              <a:miter lim="800000"/>
              <a:headEnd/>
              <a:tailEnd/>
            </a:ln>
          </p:spPr>
          <p:txBody>
            <a:bodyPr wrap="none" anchor="ctr"/>
            <a:lstStyle/>
            <a:p>
              <a:pPr algn="ctr"/>
              <a:r>
                <a:rPr lang="el-GR" sz="1200">
                  <a:latin typeface="Calibri" pitchFamily="34" charset="0"/>
                </a:rPr>
                <a:t>8</a:t>
              </a:r>
            </a:p>
          </p:txBody>
        </p:sp>
        <p:sp>
          <p:nvSpPr>
            <p:cNvPr id="102636" name="Rectangle 254"/>
            <p:cNvSpPr>
              <a:spLocks noChangeArrowheads="1"/>
            </p:cNvSpPr>
            <p:nvPr/>
          </p:nvSpPr>
          <p:spPr bwMode="auto">
            <a:xfrm>
              <a:off x="215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9</a:t>
              </a:r>
            </a:p>
          </p:txBody>
        </p:sp>
        <p:sp>
          <p:nvSpPr>
            <p:cNvPr id="102637" name="Rectangle 255"/>
            <p:cNvSpPr>
              <a:spLocks noChangeArrowheads="1"/>
            </p:cNvSpPr>
            <p:nvPr/>
          </p:nvSpPr>
          <p:spPr bwMode="auto">
            <a:xfrm>
              <a:off x="2290"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10</a:t>
              </a:r>
            </a:p>
          </p:txBody>
        </p:sp>
        <p:sp>
          <p:nvSpPr>
            <p:cNvPr id="102638" name="Rectangle 256"/>
            <p:cNvSpPr>
              <a:spLocks noChangeArrowheads="1"/>
            </p:cNvSpPr>
            <p:nvPr/>
          </p:nvSpPr>
          <p:spPr bwMode="auto">
            <a:xfrm>
              <a:off x="2426"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11</a:t>
              </a:r>
            </a:p>
          </p:txBody>
        </p:sp>
        <p:sp>
          <p:nvSpPr>
            <p:cNvPr id="102639" name="Rectangle 257"/>
            <p:cNvSpPr>
              <a:spLocks noChangeArrowheads="1"/>
            </p:cNvSpPr>
            <p:nvPr/>
          </p:nvSpPr>
          <p:spPr bwMode="auto">
            <a:xfrm>
              <a:off x="256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12</a:t>
              </a:r>
            </a:p>
          </p:txBody>
        </p:sp>
        <p:sp>
          <p:nvSpPr>
            <p:cNvPr id="102640" name="Rectangle 258"/>
            <p:cNvSpPr>
              <a:spLocks noChangeArrowheads="1"/>
            </p:cNvSpPr>
            <p:nvPr/>
          </p:nvSpPr>
          <p:spPr bwMode="auto">
            <a:xfrm>
              <a:off x="2699"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13</a:t>
              </a:r>
            </a:p>
          </p:txBody>
        </p:sp>
        <p:sp>
          <p:nvSpPr>
            <p:cNvPr id="102641" name="Rectangle 259"/>
            <p:cNvSpPr>
              <a:spLocks noChangeArrowheads="1"/>
            </p:cNvSpPr>
            <p:nvPr/>
          </p:nvSpPr>
          <p:spPr bwMode="auto">
            <a:xfrm>
              <a:off x="2834"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14</a:t>
              </a:r>
            </a:p>
          </p:txBody>
        </p:sp>
        <p:sp>
          <p:nvSpPr>
            <p:cNvPr id="102642" name="Rectangle 260"/>
            <p:cNvSpPr>
              <a:spLocks noChangeArrowheads="1"/>
            </p:cNvSpPr>
            <p:nvPr/>
          </p:nvSpPr>
          <p:spPr bwMode="auto">
            <a:xfrm>
              <a:off x="2971"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15</a:t>
              </a:r>
            </a:p>
          </p:txBody>
        </p:sp>
        <p:sp>
          <p:nvSpPr>
            <p:cNvPr id="102643" name="Rectangle 261"/>
            <p:cNvSpPr>
              <a:spLocks noChangeArrowheads="1"/>
            </p:cNvSpPr>
            <p:nvPr/>
          </p:nvSpPr>
          <p:spPr bwMode="auto">
            <a:xfrm>
              <a:off x="3107" y="2205"/>
              <a:ext cx="137" cy="137"/>
            </a:xfrm>
            <a:prstGeom prst="rect">
              <a:avLst/>
            </a:prstGeom>
            <a:noFill/>
            <a:ln w="12700">
              <a:solidFill>
                <a:srgbClr val="FF6600"/>
              </a:solidFill>
              <a:miter lim="800000"/>
              <a:headEnd/>
              <a:tailEnd/>
            </a:ln>
          </p:spPr>
          <p:txBody>
            <a:bodyPr wrap="none" anchor="ctr"/>
            <a:lstStyle/>
            <a:p>
              <a:pPr algn="ctr"/>
              <a:r>
                <a:rPr lang="el-GR" sz="1200">
                  <a:latin typeface="Calibri" pitchFamily="34" charset="0"/>
                </a:rPr>
                <a:t>16</a:t>
              </a:r>
            </a:p>
          </p:txBody>
        </p:sp>
        <p:sp>
          <p:nvSpPr>
            <p:cNvPr id="102644" name="Rectangle 262"/>
            <p:cNvSpPr>
              <a:spLocks noChangeArrowheads="1"/>
            </p:cNvSpPr>
            <p:nvPr/>
          </p:nvSpPr>
          <p:spPr bwMode="auto">
            <a:xfrm>
              <a:off x="3243"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17</a:t>
              </a:r>
            </a:p>
          </p:txBody>
        </p:sp>
        <p:sp>
          <p:nvSpPr>
            <p:cNvPr id="102645" name="Rectangle 263"/>
            <p:cNvSpPr>
              <a:spLocks noChangeArrowheads="1"/>
            </p:cNvSpPr>
            <p:nvPr/>
          </p:nvSpPr>
          <p:spPr bwMode="auto">
            <a:xfrm>
              <a:off x="3380"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18</a:t>
              </a:r>
            </a:p>
          </p:txBody>
        </p:sp>
        <p:sp>
          <p:nvSpPr>
            <p:cNvPr id="102646" name="Rectangle 264"/>
            <p:cNvSpPr>
              <a:spLocks noChangeArrowheads="1"/>
            </p:cNvSpPr>
            <p:nvPr/>
          </p:nvSpPr>
          <p:spPr bwMode="auto">
            <a:xfrm>
              <a:off x="351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19</a:t>
              </a:r>
            </a:p>
          </p:txBody>
        </p:sp>
        <p:sp>
          <p:nvSpPr>
            <p:cNvPr id="102647" name="Rectangle 265"/>
            <p:cNvSpPr>
              <a:spLocks noChangeArrowheads="1"/>
            </p:cNvSpPr>
            <p:nvPr/>
          </p:nvSpPr>
          <p:spPr bwMode="auto">
            <a:xfrm>
              <a:off x="3651"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20</a:t>
              </a:r>
            </a:p>
          </p:txBody>
        </p:sp>
        <p:sp>
          <p:nvSpPr>
            <p:cNvPr id="102648" name="Rectangle 266"/>
            <p:cNvSpPr>
              <a:spLocks noChangeArrowheads="1"/>
            </p:cNvSpPr>
            <p:nvPr/>
          </p:nvSpPr>
          <p:spPr bwMode="auto">
            <a:xfrm>
              <a:off x="378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21</a:t>
              </a:r>
            </a:p>
          </p:txBody>
        </p:sp>
        <p:sp>
          <p:nvSpPr>
            <p:cNvPr id="102649" name="Rectangle 267"/>
            <p:cNvSpPr>
              <a:spLocks noChangeArrowheads="1"/>
            </p:cNvSpPr>
            <p:nvPr/>
          </p:nvSpPr>
          <p:spPr bwMode="auto">
            <a:xfrm>
              <a:off x="3923"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22</a:t>
              </a:r>
            </a:p>
          </p:txBody>
        </p:sp>
        <p:sp>
          <p:nvSpPr>
            <p:cNvPr id="102650" name="Rectangle 268"/>
            <p:cNvSpPr>
              <a:spLocks noChangeArrowheads="1"/>
            </p:cNvSpPr>
            <p:nvPr/>
          </p:nvSpPr>
          <p:spPr bwMode="auto">
            <a:xfrm>
              <a:off x="4060"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23</a:t>
              </a:r>
            </a:p>
          </p:txBody>
        </p:sp>
        <p:sp>
          <p:nvSpPr>
            <p:cNvPr id="102651" name="Rectangle 269"/>
            <p:cNvSpPr>
              <a:spLocks noChangeArrowheads="1"/>
            </p:cNvSpPr>
            <p:nvPr/>
          </p:nvSpPr>
          <p:spPr bwMode="auto">
            <a:xfrm>
              <a:off x="419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24</a:t>
              </a:r>
            </a:p>
          </p:txBody>
        </p:sp>
        <p:sp>
          <p:nvSpPr>
            <p:cNvPr id="102652" name="Rectangle 270"/>
            <p:cNvSpPr>
              <a:spLocks noChangeArrowheads="1"/>
            </p:cNvSpPr>
            <p:nvPr/>
          </p:nvSpPr>
          <p:spPr bwMode="auto">
            <a:xfrm>
              <a:off x="928" y="2205"/>
              <a:ext cx="137" cy="137"/>
            </a:xfrm>
            <a:prstGeom prst="rect">
              <a:avLst/>
            </a:prstGeom>
            <a:noFill/>
            <a:ln w="12700">
              <a:solidFill>
                <a:srgbClr val="FF0000"/>
              </a:solidFill>
              <a:miter lim="800000"/>
              <a:headEnd/>
              <a:tailEnd/>
            </a:ln>
          </p:spPr>
          <p:txBody>
            <a:bodyPr wrap="none" anchor="ctr"/>
            <a:lstStyle/>
            <a:p>
              <a:pPr algn="ctr"/>
              <a:r>
                <a:rPr lang="el-GR" sz="1200">
                  <a:latin typeface="Calibri" pitchFamily="34" charset="0"/>
                </a:rPr>
                <a:t>0</a:t>
              </a:r>
            </a:p>
          </p:txBody>
        </p:sp>
        <p:sp>
          <p:nvSpPr>
            <p:cNvPr id="102653" name="Rectangle 271"/>
            <p:cNvSpPr>
              <a:spLocks noChangeArrowheads="1"/>
            </p:cNvSpPr>
            <p:nvPr/>
          </p:nvSpPr>
          <p:spPr bwMode="auto">
            <a:xfrm>
              <a:off x="433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25</a:t>
              </a:r>
            </a:p>
          </p:txBody>
        </p:sp>
        <p:sp>
          <p:nvSpPr>
            <p:cNvPr id="102654" name="Rectangle 272"/>
            <p:cNvSpPr>
              <a:spLocks noChangeArrowheads="1"/>
            </p:cNvSpPr>
            <p:nvPr/>
          </p:nvSpPr>
          <p:spPr bwMode="auto">
            <a:xfrm>
              <a:off x="446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26</a:t>
              </a:r>
            </a:p>
          </p:txBody>
        </p:sp>
        <p:sp>
          <p:nvSpPr>
            <p:cNvPr id="102655" name="Rectangle 273"/>
            <p:cNvSpPr>
              <a:spLocks noChangeArrowheads="1"/>
            </p:cNvSpPr>
            <p:nvPr/>
          </p:nvSpPr>
          <p:spPr bwMode="auto">
            <a:xfrm>
              <a:off x="4603"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27</a:t>
              </a:r>
            </a:p>
          </p:txBody>
        </p:sp>
        <p:sp>
          <p:nvSpPr>
            <p:cNvPr id="102656" name="Rectangle 274"/>
            <p:cNvSpPr>
              <a:spLocks noChangeArrowheads="1"/>
            </p:cNvSpPr>
            <p:nvPr/>
          </p:nvSpPr>
          <p:spPr bwMode="auto">
            <a:xfrm>
              <a:off x="4739"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28</a:t>
              </a:r>
            </a:p>
          </p:txBody>
        </p:sp>
        <p:sp>
          <p:nvSpPr>
            <p:cNvPr id="102657" name="Rectangle 275"/>
            <p:cNvSpPr>
              <a:spLocks noChangeArrowheads="1"/>
            </p:cNvSpPr>
            <p:nvPr/>
          </p:nvSpPr>
          <p:spPr bwMode="auto">
            <a:xfrm>
              <a:off x="487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29</a:t>
              </a:r>
            </a:p>
          </p:txBody>
        </p:sp>
        <p:sp>
          <p:nvSpPr>
            <p:cNvPr id="102658" name="Rectangle 276"/>
            <p:cNvSpPr>
              <a:spLocks noChangeArrowheads="1"/>
            </p:cNvSpPr>
            <p:nvPr/>
          </p:nvSpPr>
          <p:spPr bwMode="auto">
            <a:xfrm>
              <a:off x="501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30</a:t>
              </a:r>
            </a:p>
          </p:txBody>
        </p:sp>
        <p:sp>
          <p:nvSpPr>
            <p:cNvPr id="102659" name="Rectangle 277"/>
            <p:cNvSpPr>
              <a:spLocks noChangeArrowheads="1"/>
            </p:cNvSpPr>
            <p:nvPr/>
          </p:nvSpPr>
          <p:spPr bwMode="auto">
            <a:xfrm>
              <a:off x="514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31</a:t>
              </a:r>
            </a:p>
          </p:txBody>
        </p:sp>
      </p:grpSp>
      <p:grpSp>
        <p:nvGrpSpPr>
          <p:cNvPr id="10" name="Group 278"/>
          <p:cNvGrpSpPr>
            <a:grpSpLocks/>
          </p:cNvGrpSpPr>
          <p:nvPr/>
        </p:nvGrpSpPr>
        <p:grpSpPr bwMode="auto">
          <a:xfrm>
            <a:off x="2207444" y="3273079"/>
            <a:ext cx="6915150" cy="288925"/>
            <a:chOff x="928" y="2205"/>
            <a:chExt cx="4356" cy="137"/>
          </a:xfrm>
        </p:grpSpPr>
        <p:sp>
          <p:nvSpPr>
            <p:cNvPr id="102661" name="Rectangle 279"/>
            <p:cNvSpPr>
              <a:spLocks noChangeArrowheads="1"/>
            </p:cNvSpPr>
            <p:nvPr/>
          </p:nvSpPr>
          <p:spPr bwMode="auto">
            <a:xfrm>
              <a:off x="106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a:t>
              </a:r>
            </a:p>
          </p:txBody>
        </p:sp>
        <p:sp>
          <p:nvSpPr>
            <p:cNvPr id="102662" name="Rectangle 280"/>
            <p:cNvSpPr>
              <a:spLocks noChangeArrowheads="1"/>
            </p:cNvSpPr>
            <p:nvPr/>
          </p:nvSpPr>
          <p:spPr bwMode="auto">
            <a:xfrm>
              <a:off x="1201"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a:t>
              </a:r>
            </a:p>
          </p:txBody>
        </p:sp>
        <p:sp>
          <p:nvSpPr>
            <p:cNvPr id="102663" name="Rectangle 281"/>
            <p:cNvSpPr>
              <a:spLocks noChangeArrowheads="1"/>
            </p:cNvSpPr>
            <p:nvPr/>
          </p:nvSpPr>
          <p:spPr bwMode="auto">
            <a:xfrm>
              <a:off x="133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3</a:t>
              </a:r>
            </a:p>
          </p:txBody>
        </p:sp>
        <p:sp>
          <p:nvSpPr>
            <p:cNvPr id="102664" name="Rectangle 282"/>
            <p:cNvSpPr>
              <a:spLocks noChangeArrowheads="1"/>
            </p:cNvSpPr>
            <p:nvPr/>
          </p:nvSpPr>
          <p:spPr bwMode="auto">
            <a:xfrm>
              <a:off x="1474"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4</a:t>
              </a:r>
            </a:p>
          </p:txBody>
        </p:sp>
        <p:sp>
          <p:nvSpPr>
            <p:cNvPr id="102665" name="Rectangle 283"/>
            <p:cNvSpPr>
              <a:spLocks noChangeArrowheads="1"/>
            </p:cNvSpPr>
            <p:nvPr/>
          </p:nvSpPr>
          <p:spPr bwMode="auto">
            <a:xfrm>
              <a:off x="1609"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5</a:t>
              </a:r>
            </a:p>
          </p:txBody>
        </p:sp>
        <p:sp>
          <p:nvSpPr>
            <p:cNvPr id="102666" name="Rectangle 284"/>
            <p:cNvSpPr>
              <a:spLocks noChangeArrowheads="1"/>
            </p:cNvSpPr>
            <p:nvPr/>
          </p:nvSpPr>
          <p:spPr bwMode="auto">
            <a:xfrm>
              <a:off x="1746"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6</a:t>
              </a:r>
            </a:p>
          </p:txBody>
        </p:sp>
        <p:sp>
          <p:nvSpPr>
            <p:cNvPr id="102667" name="Rectangle 285"/>
            <p:cNvSpPr>
              <a:spLocks noChangeArrowheads="1"/>
            </p:cNvSpPr>
            <p:nvPr/>
          </p:nvSpPr>
          <p:spPr bwMode="auto">
            <a:xfrm>
              <a:off x="188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7</a:t>
              </a:r>
            </a:p>
          </p:txBody>
        </p:sp>
        <p:sp>
          <p:nvSpPr>
            <p:cNvPr id="102668" name="Rectangle 286"/>
            <p:cNvSpPr>
              <a:spLocks noChangeArrowheads="1"/>
            </p:cNvSpPr>
            <p:nvPr/>
          </p:nvSpPr>
          <p:spPr bwMode="auto">
            <a:xfrm>
              <a:off x="2018"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8</a:t>
              </a:r>
            </a:p>
          </p:txBody>
        </p:sp>
        <p:sp>
          <p:nvSpPr>
            <p:cNvPr id="102669" name="Rectangle 287"/>
            <p:cNvSpPr>
              <a:spLocks noChangeArrowheads="1"/>
            </p:cNvSpPr>
            <p:nvPr/>
          </p:nvSpPr>
          <p:spPr bwMode="auto">
            <a:xfrm>
              <a:off x="215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9</a:t>
              </a:r>
            </a:p>
          </p:txBody>
        </p:sp>
        <p:sp>
          <p:nvSpPr>
            <p:cNvPr id="102670" name="Rectangle 288"/>
            <p:cNvSpPr>
              <a:spLocks noChangeArrowheads="1"/>
            </p:cNvSpPr>
            <p:nvPr/>
          </p:nvSpPr>
          <p:spPr bwMode="auto">
            <a:xfrm>
              <a:off x="2290"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10</a:t>
              </a:r>
            </a:p>
          </p:txBody>
        </p:sp>
        <p:sp>
          <p:nvSpPr>
            <p:cNvPr id="102671" name="Rectangle 289"/>
            <p:cNvSpPr>
              <a:spLocks noChangeArrowheads="1"/>
            </p:cNvSpPr>
            <p:nvPr/>
          </p:nvSpPr>
          <p:spPr bwMode="auto">
            <a:xfrm>
              <a:off x="2426"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11</a:t>
              </a:r>
            </a:p>
          </p:txBody>
        </p:sp>
        <p:sp>
          <p:nvSpPr>
            <p:cNvPr id="102672" name="Rectangle 290"/>
            <p:cNvSpPr>
              <a:spLocks noChangeArrowheads="1"/>
            </p:cNvSpPr>
            <p:nvPr/>
          </p:nvSpPr>
          <p:spPr bwMode="auto">
            <a:xfrm>
              <a:off x="256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12</a:t>
              </a:r>
            </a:p>
          </p:txBody>
        </p:sp>
        <p:sp>
          <p:nvSpPr>
            <p:cNvPr id="102673" name="Rectangle 291"/>
            <p:cNvSpPr>
              <a:spLocks noChangeArrowheads="1"/>
            </p:cNvSpPr>
            <p:nvPr/>
          </p:nvSpPr>
          <p:spPr bwMode="auto">
            <a:xfrm>
              <a:off x="2699"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13</a:t>
              </a:r>
            </a:p>
          </p:txBody>
        </p:sp>
        <p:sp>
          <p:nvSpPr>
            <p:cNvPr id="102674" name="Rectangle 292"/>
            <p:cNvSpPr>
              <a:spLocks noChangeArrowheads="1"/>
            </p:cNvSpPr>
            <p:nvPr/>
          </p:nvSpPr>
          <p:spPr bwMode="auto">
            <a:xfrm>
              <a:off x="2834"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14</a:t>
              </a:r>
            </a:p>
          </p:txBody>
        </p:sp>
        <p:sp>
          <p:nvSpPr>
            <p:cNvPr id="102675" name="Rectangle 293"/>
            <p:cNvSpPr>
              <a:spLocks noChangeArrowheads="1"/>
            </p:cNvSpPr>
            <p:nvPr/>
          </p:nvSpPr>
          <p:spPr bwMode="auto">
            <a:xfrm>
              <a:off x="2971"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15</a:t>
              </a:r>
            </a:p>
          </p:txBody>
        </p:sp>
        <p:sp>
          <p:nvSpPr>
            <p:cNvPr id="102676" name="Rectangle 294"/>
            <p:cNvSpPr>
              <a:spLocks noChangeArrowheads="1"/>
            </p:cNvSpPr>
            <p:nvPr/>
          </p:nvSpPr>
          <p:spPr bwMode="auto">
            <a:xfrm>
              <a:off x="3107" y="2205"/>
              <a:ext cx="137" cy="137"/>
            </a:xfrm>
            <a:prstGeom prst="rect">
              <a:avLst/>
            </a:prstGeom>
            <a:noFill/>
            <a:ln w="12700">
              <a:solidFill>
                <a:srgbClr val="FF6600"/>
              </a:solidFill>
              <a:miter lim="800000"/>
              <a:headEnd/>
              <a:tailEnd/>
            </a:ln>
          </p:spPr>
          <p:txBody>
            <a:bodyPr wrap="none" anchor="ctr"/>
            <a:lstStyle/>
            <a:p>
              <a:pPr algn="ctr"/>
              <a:r>
                <a:rPr lang="el-GR" sz="1200">
                  <a:latin typeface="Calibri" pitchFamily="34" charset="0"/>
                </a:rPr>
                <a:t>16</a:t>
              </a:r>
            </a:p>
          </p:txBody>
        </p:sp>
        <p:sp>
          <p:nvSpPr>
            <p:cNvPr id="102677" name="Rectangle 295"/>
            <p:cNvSpPr>
              <a:spLocks noChangeArrowheads="1"/>
            </p:cNvSpPr>
            <p:nvPr/>
          </p:nvSpPr>
          <p:spPr bwMode="auto">
            <a:xfrm>
              <a:off x="3243"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17</a:t>
              </a:r>
            </a:p>
          </p:txBody>
        </p:sp>
        <p:sp>
          <p:nvSpPr>
            <p:cNvPr id="102678" name="Rectangle 296"/>
            <p:cNvSpPr>
              <a:spLocks noChangeArrowheads="1"/>
            </p:cNvSpPr>
            <p:nvPr/>
          </p:nvSpPr>
          <p:spPr bwMode="auto">
            <a:xfrm>
              <a:off x="3380"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18</a:t>
              </a:r>
            </a:p>
          </p:txBody>
        </p:sp>
        <p:sp>
          <p:nvSpPr>
            <p:cNvPr id="102679" name="Rectangle 297"/>
            <p:cNvSpPr>
              <a:spLocks noChangeArrowheads="1"/>
            </p:cNvSpPr>
            <p:nvPr/>
          </p:nvSpPr>
          <p:spPr bwMode="auto">
            <a:xfrm>
              <a:off x="351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19</a:t>
              </a:r>
            </a:p>
          </p:txBody>
        </p:sp>
        <p:sp>
          <p:nvSpPr>
            <p:cNvPr id="102680" name="Rectangle 298"/>
            <p:cNvSpPr>
              <a:spLocks noChangeArrowheads="1"/>
            </p:cNvSpPr>
            <p:nvPr/>
          </p:nvSpPr>
          <p:spPr bwMode="auto">
            <a:xfrm>
              <a:off x="3651"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20</a:t>
              </a:r>
            </a:p>
          </p:txBody>
        </p:sp>
        <p:sp>
          <p:nvSpPr>
            <p:cNvPr id="102681" name="Rectangle 299"/>
            <p:cNvSpPr>
              <a:spLocks noChangeArrowheads="1"/>
            </p:cNvSpPr>
            <p:nvPr/>
          </p:nvSpPr>
          <p:spPr bwMode="auto">
            <a:xfrm>
              <a:off x="378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21</a:t>
              </a:r>
            </a:p>
          </p:txBody>
        </p:sp>
        <p:sp>
          <p:nvSpPr>
            <p:cNvPr id="102682" name="Rectangle 300"/>
            <p:cNvSpPr>
              <a:spLocks noChangeArrowheads="1"/>
            </p:cNvSpPr>
            <p:nvPr/>
          </p:nvSpPr>
          <p:spPr bwMode="auto">
            <a:xfrm>
              <a:off x="3923"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22</a:t>
              </a:r>
            </a:p>
          </p:txBody>
        </p:sp>
        <p:sp>
          <p:nvSpPr>
            <p:cNvPr id="102683" name="Rectangle 301"/>
            <p:cNvSpPr>
              <a:spLocks noChangeArrowheads="1"/>
            </p:cNvSpPr>
            <p:nvPr/>
          </p:nvSpPr>
          <p:spPr bwMode="auto">
            <a:xfrm>
              <a:off x="4060"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23</a:t>
              </a:r>
            </a:p>
          </p:txBody>
        </p:sp>
        <p:sp>
          <p:nvSpPr>
            <p:cNvPr id="102684" name="Rectangle 302"/>
            <p:cNvSpPr>
              <a:spLocks noChangeArrowheads="1"/>
            </p:cNvSpPr>
            <p:nvPr/>
          </p:nvSpPr>
          <p:spPr bwMode="auto">
            <a:xfrm>
              <a:off x="419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24</a:t>
              </a:r>
            </a:p>
          </p:txBody>
        </p:sp>
        <p:sp>
          <p:nvSpPr>
            <p:cNvPr id="102685" name="Rectangle 303"/>
            <p:cNvSpPr>
              <a:spLocks noChangeArrowheads="1"/>
            </p:cNvSpPr>
            <p:nvPr/>
          </p:nvSpPr>
          <p:spPr bwMode="auto">
            <a:xfrm>
              <a:off x="928" y="2205"/>
              <a:ext cx="137" cy="137"/>
            </a:xfrm>
            <a:prstGeom prst="rect">
              <a:avLst/>
            </a:prstGeom>
            <a:noFill/>
            <a:ln w="12700">
              <a:solidFill>
                <a:srgbClr val="FF0000"/>
              </a:solidFill>
              <a:miter lim="800000"/>
              <a:headEnd/>
              <a:tailEnd/>
            </a:ln>
          </p:spPr>
          <p:txBody>
            <a:bodyPr wrap="none" anchor="ctr"/>
            <a:lstStyle/>
            <a:p>
              <a:pPr algn="ctr"/>
              <a:r>
                <a:rPr lang="el-GR" sz="1200">
                  <a:latin typeface="Calibri" pitchFamily="34" charset="0"/>
                </a:rPr>
                <a:t>0</a:t>
              </a:r>
            </a:p>
          </p:txBody>
        </p:sp>
        <p:sp>
          <p:nvSpPr>
            <p:cNvPr id="102686" name="Rectangle 304"/>
            <p:cNvSpPr>
              <a:spLocks noChangeArrowheads="1"/>
            </p:cNvSpPr>
            <p:nvPr/>
          </p:nvSpPr>
          <p:spPr bwMode="auto">
            <a:xfrm>
              <a:off x="433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25</a:t>
              </a:r>
            </a:p>
          </p:txBody>
        </p:sp>
        <p:sp>
          <p:nvSpPr>
            <p:cNvPr id="102687" name="Rectangle 305"/>
            <p:cNvSpPr>
              <a:spLocks noChangeArrowheads="1"/>
            </p:cNvSpPr>
            <p:nvPr/>
          </p:nvSpPr>
          <p:spPr bwMode="auto">
            <a:xfrm>
              <a:off x="4467" y="2205"/>
              <a:ext cx="137" cy="137"/>
            </a:xfrm>
            <a:prstGeom prst="rect">
              <a:avLst/>
            </a:prstGeom>
            <a:solidFill>
              <a:srgbClr val="FF00FF"/>
            </a:solidFill>
            <a:ln w="9525">
              <a:solidFill>
                <a:schemeClr val="tx1"/>
              </a:solidFill>
              <a:miter lim="800000"/>
              <a:headEnd/>
              <a:tailEnd/>
            </a:ln>
          </p:spPr>
          <p:txBody>
            <a:bodyPr wrap="none" anchor="ctr"/>
            <a:lstStyle/>
            <a:p>
              <a:pPr algn="ctr"/>
              <a:r>
                <a:rPr lang="el-GR" sz="1200">
                  <a:latin typeface="Calibri" pitchFamily="34" charset="0"/>
                </a:rPr>
                <a:t>26</a:t>
              </a:r>
            </a:p>
          </p:txBody>
        </p:sp>
        <p:sp>
          <p:nvSpPr>
            <p:cNvPr id="102688" name="Rectangle 306"/>
            <p:cNvSpPr>
              <a:spLocks noChangeArrowheads="1"/>
            </p:cNvSpPr>
            <p:nvPr/>
          </p:nvSpPr>
          <p:spPr bwMode="auto">
            <a:xfrm>
              <a:off x="4603"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27</a:t>
              </a:r>
            </a:p>
          </p:txBody>
        </p:sp>
        <p:sp>
          <p:nvSpPr>
            <p:cNvPr id="102689" name="Rectangle 307"/>
            <p:cNvSpPr>
              <a:spLocks noChangeArrowheads="1"/>
            </p:cNvSpPr>
            <p:nvPr/>
          </p:nvSpPr>
          <p:spPr bwMode="auto">
            <a:xfrm>
              <a:off x="4739"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28</a:t>
              </a:r>
            </a:p>
          </p:txBody>
        </p:sp>
        <p:sp>
          <p:nvSpPr>
            <p:cNvPr id="102690" name="Rectangle 308"/>
            <p:cNvSpPr>
              <a:spLocks noChangeArrowheads="1"/>
            </p:cNvSpPr>
            <p:nvPr/>
          </p:nvSpPr>
          <p:spPr bwMode="auto">
            <a:xfrm>
              <a:off x="487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29</a:t>
              </a:r>
            </a:p>
          </p:txBody>
        </p:sp>
        <p:sp>
          <p:nvSpPr>
            <p:cNvPr id="102691" name="Rectangle 309"/>
            <p:cNvSpPr>
              <a:spLocks noChangeArrowheads="1"/>
            </p:cNvSpPr>
            <p:nvPr/>
          </p:nvSpPr>
          <p:spPr bwMode="auto">
            <a:xfrm>
              <a:off x="501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30</a:t>
              </a:r>
            </a:p>
          </p:txBody>
        </p:sp>
        <p:sp>
          <p:nvSpPr>
            <p:cNvPr id="102692" name="Rectangle 310"/>
            <p:cNvSpPr>
              <a:spLocks noChangeArrowheads="1"/>
            </p:cNvSpPr>
            <p:nvPr/>
          </p:nvSpPr>
          <p:spPr bwMode="auto">
            <a:xfrm>
              <a:off x="514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31</a:t>
              </a:r>
            </a:p>
          </p:txBody>
        </p:sp>
      </p:grpSp>
      <p:sp>
        <p:nvSpPr>
          <p:cNvPr id="102693" name="Line 314"/>
          <p:cNvSpPr>
            <a:spLocks noChangeShapeType="1"/>
          </p:cNvSpPr>
          <p:nvPr/>
        </p:nvSpPr>
        <p:spPr bwMode="auto">
          <a:xfrm flipH="1">
            <a:off x="8111358" y="2191990"/>
            <a:ext cx="1512887" cy="865188"/>
          </a:xfrm>
          <a:prstGeom prst="line">
            <a:avLst/>
          </a:prstGeom>
          <a:noFill/>
          <a:ln w="9525">
            <a:solidFill>
              <a:schemeClr val="tx1"/>
            </a:solidFill>
            <a:round/>
            <a:headEnd/>
            <a:tailEnd type="triangle" w="med" len="med"/>
          </a:ln>
        </p:spPr>
        <p:txBody>
          <a:bodyPr/>
          <a:lstStyle/>
          <a:p>
            <a:endParaRPr lang="el-GR"/>
          </a:p>
        </p:txBody>
      </p:sp>
      <p:sp>
        <p:nvSpPr>
          <p:cNvPr id="102694" name="Line 315"/>
          <p:cNvSpPr>
            <a:spLocks noChangeShapeType="1"/>
          </p:cNvSpPr>
          <p:nvPr/>
        </p:nvSpPr>
        <p:spPr bwMode="auto">
          <a:xfrm flipH="1">
            <a:off x="8903520" y="3128615"/>
            <a:ext cx="722313" cy="0"/>
          </a:xfrm>
          <a:prstGeom prst="line">
            <a:avLst/>
          </a:prstGeom>
          <a:noFill/>
          <a:ln w="9525">
            <a:solidFill>
              <a:schemeClr val="tx1"/>
            </a:solidFill>
            <a:round/>
            <a:headEnd/>
            <a:tailEnd type="triangle" w="med" len="med"/>
          </a:ln>
        </p:spPr>
        <p:txBody>
          <a:bodyPr/>
          <a:lstStyle/>
          <a:p>
            <a:endParaRPr lang="el-GR"/>
          </a:p>
        </p:txBody>
      </p:sp>
      <p:sp>
        <p:nvSpPr>
          <p:cNvPr id="102695" name="Line 316"/>
          <p:cNvSpPr>
            <a:spLocks noChangeShapeType="1"/>
          </p:cNvSpPr>
          <p:nvPr/>
        </p:nvSpPr>
        <p:spPr bwMode="auto">
          <a:xfrm flipH="1" flipV="1">
            <a:off x="8901932" y="3776316"/>
            <a:ext cx="722312" cy="506413"/>
          </a:xfrm>
          <a:prstGeom prst="line">
            <a:avLst/>
          </a:prstGeom>
          <a:noFill/>
          <a:ln w="9525">
            <a:solidFill>
              <a:schemeClr val="tx1"/>
            </a:solidFill>
            <a:round/>
            <a:headEnd/>
            <a:tailEnd type="triangle" w="med" len="med"/>
          </a:ln>
        </p:spPr>
        <p:txBody>
          <a:bodyPr/>
          <a:lstStyle/>
          <a:p>
            <a:endParaRPr lang="el-GR"/>
          </a:p>
        </p:txBody>
      </p:sp>
      <p:sp>
        <p:nvSpPr>
          <p:cNvPr id="102696" name="Line 318"/>
          <p:cNvSpPr>
            <a:spLocks noChangeShapeType="1"/>
          </p:cNvSpPr>
          <p:nvPr/>
        </p:nvSpPr>
        <p:spPr bwMode="auto">
          <a:xfrm flipH="1" flipV="1">
            <a:off x="8111357" y="3849341"/>
            <a:ext cx="1585912" cy="1439863"/>
          </a:xfrm>
          <a:prstGeom prst="line">
            <a:avLst/>
          </a:prstGeom>
          <a:noFill/>
          <a:ln w="9525">
            <a:solidFill>
              <a:schemeClr val="tx1"/>
            </a:solidFill>
            <a:round/>
            <a:headEnd/>
            <a:tailEnd type="triangle" w="med" len="med"/>
          </a:ln>
        </p:spPr>
        <p:txBody>
          <a:bodyPr/>
          <a:lstStyle/>
          <a:p>
            <a:endParaRPr lang="el-GR"/>
          </a:p>
        </p:txBody>
      </p:sp>
      <p:sp>
        <p:nvSpPr>
          <p:cNvPr id="44355" name="Freeform 323"/>
          <p:cNvSpPr>
            <a:spLocks/>
          </p:cNvSpPr>
          <p:nvPr/>
        </p:nvSpPr>
        <p:spPr bwMode="auto">
          <a:xfrm rot="14359203" flipV="1">
            <a:off x="9226576" y="2183259"/>
            <a:ext cx="150812" cy="234950"/>
          </a:xfrm>
          <a:custGeom>
            <a:avLst/>
            <a:gdLst>
              <a:gd name="T0" fmla="*/ 0 w 235"/>
              <a:gd name="T1" fmla="*/ 15 h 242"/>
              <a:gd name="T2" fmla="*/ 227 w 235"/>
              <a:gd name="T3" fmla="*/ 15 h 242"/>
              <a:gd name="T4" fmla="*/ 46 w 235"/>
              <a:gd name="T5" fmla="*/ 106 h 242"/>
              <a:gd name="T6" fmla="*/ 227 w 235"/>
              <a:gd name="T7" fmla="*/ 151 h 242"/>
              <a:gd name="T8" fmla="*/ 46 w 235"/>
              <a:gd name="T9" fmla="*/ 197 h 242"/>
              <a:gd name="T10" fmla="*/ 227 w 235"/>
              <a:gd name="T11" fmla="*/ 242 h 242"/>
              <a:gd name="T12" fmla="*/ 0 60000 65536"/>
              <a:gd name="T13" fmla="*/ 0 60000 65536"/>
              <a:gd name="T14" fmla="*/ 0 60000 65536"/>
              <a:gd name="T15" fmla="*/ 0 60000 65536"/>
              <a:gd name="T16" fmla="*/ 0 60000 65536"/>
              <a:gd name="T17" fmla="*/ 0 60000 65536"/>
              <a:gd name="T18" fmla="*/ 0 w 235"/>
              <a:gd name="T19" fmla="*/ 0 h 242"/>
              <a:gd name="T20" fmla="*/ 235 w 235"/>
              <a:gd name="T21" fmla="*/ 242 h 242"/>
            </a:gdLst>
            <a:ahLst/>
            <a:cxnLst>
              <a:cxn ang="T12">
                <a:pos x="T0" y="T1"/>
              </a:cxn>
              <a:cxn ang="T13">
                <a:pos x="T2" y="T3"/>
              </a:cxn>
              <a:cxn ang="T14">
                <a:pos x="T4" y="T5"/>
              </a:cxn>
              <a:cxn ang="T15">
                <a:pos x="T6" y="T7"/>
              </a:cxn>
              <a:cxn ang="T16">
                <a:pos x="T8" y="T9"/>
              </a:cxn>
              <a:cxn ang="T17">
                <a:pos x="T10" y="T11"/>
              </a:cxn>
            </a:cxnLst>
            <a:rect l="T18" t="T19" r="T20" b="T21"/>
            <a:pathLst>
              <a:path w="235" h="242">
                <a:moveTo>
                  <a:pt x="0" y="15"/>
                </a:moveTo>
                <a:cubicBezTo>
                  <a:pt x="109" y="7"/>
                  <a:pt x="219" y="0"/>
                  <a:pt x="227" y="15"/>
                </a:cubicBezTo>
                <a:cubicBezTo>
                  <a:pt x="235" y="30"/>
                  <a:pt x="46" y="83"/>
                  <a:pt x="46" y="106"/>
                </a:cubicBezTo>
                <a:cubicBezTo>
                  <a:pt x="46" y="129"/>
                  <a:pt x="227" y="136"/>
                  <a:pt x="227" y="151"/>
                </a:cubicBezTo>
                <a:cubicBezTo>
                  <a:pt x="227" y="166"/>
                  <a:pt x="46" y="182"/>
                  <a:pt x="46" y="197"/>
                </a:cubicBezTo>
                <a:cubicBezTo>
                  <a:pt x="46" y="212"/>
                  <a:pt x="136" y="227"/>
                  <a:pt x="227" y="242"/>
                </a:cubicBezTo>
              </a:path>
            </a:pathLst>
          </a:custGeom>
          <a:noFill/>
          <a:ln w="25400">
            <a:solidFill>
              <a:schemeClr val="tx1"/>
            </a:solidFill>
            <a:round/>
            <a:headEnd/>
            <a:tailEnd/>
          </a:ln>
        </p:spPr>
        <p:txBody>
          <a:bodyPr/>
          <a:lstStyle/>
          <a:p>
            <a:endParaRPr lang="el-GR"/>
          </a:p>
        </p:txBody>
      </p:sp>
      <p:sp>
        <p:nvSpPr>
          <p:cNvPr id="44356" name="Freeform 324"/>
          <p:cNvSpPr>
            <a:spLocks/>
          </p:cNvSpPr>
          <p:nvPr/>
        </p:nvSpPr>
        <p:spPr bwMode="auto">
          <a:xfrm rot="16166165" flipV="1">
            <a:off x="9443270" y="2947641"/>
            <a:ext cx="144462" cy="217487"/>
          </a:xfrm>
          <a:custGeom>
            <a:avLst/>
            <a:gdLst>
              <a:gd name="T0" fmla="*/ 0 w 235"/>
              <a:gd name="T1" fmla="*/ 15 h 242"/>
              <a:gd name="T2" fmla="*/ 227 w 235"/>
              <a:gd name="T3" fmla="*/ 15 h 242"/>
              <a:gd name="T4" fmla="*/ 46 w 235"/>
              <a:gd name="T5" fmla="*/ 106 h 242"/>
              <a:gd name="T6" fmla="*/ 227 w 235"/>
              <a:gd name="T7" fmla="*/ 151 h 242"/>
              <a:gd name="T8" fmla="*/ 46 w 235"/>
              <a:gd name="T9" fmla="*/ 197 h 242"/>
              <a:gd name="T10" fmla="*/ 227 w 235"/>
              <a:gd name="T11" fmla="*/ 242 h 242"/>
              <a:gd name="T12" fmla="*/ 0 60000 65536"/>
              <a:gd name="T13" fmla="*/ 0 60000 65536"/>
              <a:gd name="T14" fmla="*/ 0 60000 65536"/>
              <a:gd name="T15" fmla="*/ 0 60000 65536"/>
              <a:gd name="T16" fmla="*/ 0 60000 65536"/>
              <a:gd name="T17" fmla="*/ 0 60000 65536"/>
              <a:gd name="T18" fmla="*/ 0 w 235"/>
              <a:gd name="T19" fmla="*/ 0 h 242"/>
              <a:gd name="T20" fmla="*/ 235 w 235"/>
              <a:gd name="T21" fmla="*/ 242 h 242"/>
            </a:gdLst>
            <a:ahLst/>
            <a:cxnLst>
              <a:cxn ang="T12">
                <a:pos x="T0" y="T1"/>
              </a:cxn>
              <a:cxn ang="T13">
                <a:pos x="T2" y="T3"/>
              </a:cxn>
              <a:cxn ang="T14">
                <a:pos x="T4" y="T5"/>
              </a:cxn>
              <a:cxn ang="T15">
                <a:pos x="T6" y="T7"/>
              </a:cxn>
              <a:cxn ang="T16">
                <a:pos x="T8" y="T9"/>
              </a:cxn>
              <a:cxn ang="T17">
                <a:pos x="T10" y="T11"/>
              </a:cxn>
            </a:cxnLst>
            <a:rect l="T18" t="T19" r="T20" b="T21"/>
            <a:pathLst>
              <a:path w="235" h="242">
                <a:moveTo>
                  <a:pt x="0" y="15"/>
                </a:moveTo>
                <a:cubicBezTo>
                  <a:pt x="109" y="7"/>
                  <a:pt x="219" y="0"/>
                  <a:pt x="227" y="15"/>
                </a:cubicBezTo>
                <a:cubicBezTo>
                  <a:pt x="235" y="30"/>
                  <a:pt x="46" y="83"/>
                  <a:pt x="46" y="106"/>
                </a:cubicBezTo>
                <a:cubicBezTo>
                  <a:pt x="46" y="129"/>
                  <a:pt x="227" y="136"/>
                  <a:pt x="227" y="151"/>
                </a:cubicBezTo>
                <a:cubicBezTo>
                  <a:pt x="227" y="166"/>
                  <a:pt x="46" y="182"/>
                  <a:pt x="46" y="197"/>
                </a:cubicBezTo>
                <a:cubicBezTo>
                  <a:pt x="46" y="212"/>
                  <a:pt x="136" y="227"/>
                  <a:pt x="227" y="242"/>
                </a:cubicBezTo>
              </a:path>
            </a:pathLst>
          </a:custGeom>
          <a:noFill/>
          <a:ln w="25400">
            <a:solidFill>
              <a:srgbClr val="800080"/>
            </a:solidFill>
            <a:round/>
            <a:headEnd/>
            <a:tailEnd/>
          </a:ln>
        </p:spPr>
        <p:txBody>
          <a:bodyPr/>
          <a:lstStyle/>
          <a:p>
            <a:endParaRPr lang="el-GR"/>
          </a:p>
        </p:txBody>
      </p:sp>
      <p:sp>
        <p:nvSpPr>
          <p:cNvPr id="44357" name="Freeform 325"/>
          <p:cNvSpPr>
            <a:spLocks/>
          </p:cNvSpPr>
          <p:nvPr/>
        </p:nvSpPr>
        <p:spPr bwMode="auto">
          <a:xfrm rot="18074917" flipV="1">
            <a:off x="9354370" y="3938241"/>
            <a:ext cx="180975" cy="215900"/>
          </a:xfrm>
          <a:custGeom>
            <a:avLst/>
            <a:gdLst>
              <a:gd name="T0" fmla="*/ 0 w 235"/>
              <a:gd name="T1" fmla="*/ 15 h 242"/>
              <a:gd name="T2" fmla="*/ 227 w 235"/>
              <a:gd name="T3" fmla="*/ 15 h 242"/>
              <a:gd name="T4" fmla="*/ 46 w 235"/>
              <a:gd name="T5" fmla="*/ 106 h 242"/>
              <a:gd name="T6" fmla="*/ 227 w 235"/>
              <a:gd name="T7" fmla="*/ 151 h 242"/>
              <a:gd name="T8" fmla="*/ 46 w 235"/>
              <a:gd name="T9" fmla="*/ 197 h 242"/>
              <a:gd name="T10" fmla="*/ 227 w 235"/>
              <a:gd name="T11" fmla="*/ 242 h 242"/>
              <a:gd name="T12" fmla="*/ 0 60000 65536"/>
              <a:gd name="T13" fmla="*/ 0 60000 65536"/>
              <a:gd name="T14" fmla="*/ 0 60000 65536"/>
              <a:gd name="T15" fmla="*/ 0 60000 65536"/>
              <a:gd name="T16" fmla="*/ 0 60000 65536"/>
              <a:gd name="T17" fmla="*/ 0 60000 65536"/>
              <a:gd name="T18" fmla="*/ 0 w 235"/>
              <a:gd name="T19" fmla="*/ 0 h 242"/>
              <a:gd name="T20" fmla="*/ 235 w 235"/>
              <a:gd name="T21" fmla="*/ 242 h 242"/>
            </a:gdLst>
            <a:ahLst/>
            <a:cxnLst>
              <a:cxn ang="T12">
                <a:pos x="T0" y="T1"/>
              </a:cxn>
              <a:cxn ang="T13">
                <a:pos x="T2" y="T3"/>
              </a:cxn>
              <a:cxn ang="T14">
                <a:pos x="T4" y="T5"/>
              </a:cxn>
              <a:cxn ang="T15">
                <a:pos x="T6" y="T7"/>
              </a:cxn>
              <a:cxn ang="T16">
                <a:pos x="T8" y="T9"/>
              </a:cxn>
              <a:cxn ang="T17">
                <a:pos x="T10" y="T11"/>
              </a:cxn>
            </a:cxnLst>
            <a:rect l="T18" t="T19" r="T20" b="T21"/>
            <a:pathLst>
              <a:path w="235" h="242">
                <a:moveTo>
                  <a:pt x="0" y="15"/>
                </a:moveTo>
                <a:cubicBezTo>
                  <a:pt x="109" y="7"/>
                  <a:pt x="219" y="0"/>
                  <a:pt x="227" y="15"/>
                </a:cubicBezTo>
                <a:cubicBezTo>
                  <a:pt x="235" y="30"/>
                  <a:pt x="46" y="83"/>
                  <a:pt x="46" y="106"/>
                </a:cubicBezTo>
                <a:cubicBezTo>
                  <a:pt x="46" y="129"/>
                  <a:pt x="227" y="136"/>
                  <a:pt x="227" y="151"/>
                </a:cubicBezTo>
                <a:cubicBezTo>
                  <a:pt x="227" y="166"/>
                  <a:pt x="46" y="182"/>
                  <a:pt x="46" y="197"/>
                </a:cubicBezTo>
                <a:cubicBezTo>
                  <a:pt x="46" y="212"/>
                  <a:pt x="136" y="227"/>
                  <a:pt x="227" y="242"/>
                </a:cubicBezTo>
              </a:path>
            </a:pathLst>
          </a:custGeom>
          <a:noFill/>
          <a:ln w="25400">
            <a:solidFill>
              <a:srgbClr val="000000"/>
            </a:solidFill>
            <a:round/>
            <a:headEnd/>
            <a:tailEnd/>
          </a:ln>
        </p:spPr>
        <p:txBody>
          <a:bodyPr/>
          <a:lstStyle/>
          <a:p>
            <a:endParaRPr lang="el-GR"/>
          </a:p>
        </p:txBody>
      </p:sp>
      <p:sp>
        <p:nvSpPr>
          <p:cNvPr id="44358" name="Freeform 326"/>
          <p:cNvSpPr>
            <a:spLocks/>
          </p:cNvSpPr>
          <p:nvPr/>
        </p:nvSpPr>
        <p:spPr bwMode="auto">
          <a:xfrm rot="18048929" flipV="1">
            <a:off x="9011470" y="4517678"/>
            <a:ext cx="158750" cy="263525"/>
          </a:xfrm>
          <a:custGeom>
            <a:avLst/>
            <a:gdLst>
              <a:gd name="T0" fmla="*/ 0 w 235"/>
              <a:gd name="T1" fmla="*/ 15 h 242"/>
              <a:gd name="T2" fmla="*/ 227 w 235"/>
              <a:gd name="T3" fmla="*/ 15 h 242"/>
              <a:gd name="T4" fmla="*/ 46 w 235"/>
              <a:gd name="T5" fmla="*/ 106 h 242"/>
              <a:gd name="T6" fmla="*/ 227 w 235"/>
              <a:gd name="T7" fmla="*/ 151 h 242"/>
              <a:gd name="T8" fmla="*/ 46 w 235"/>
              <a:gd name="T9" fmla="*/ 197 h 242"/>
              <a:gd name="T10" fmla="*/ 227 w 235"/>
              <a:gd name="T11" fmla="*/ 242 h 242"/>
              <a:gd name="T12" fmla="*/ 0 60000 65536"/>
              <a:gd name="T13" fmla="*/ 0 60000 65536"/>
              <a:gd name="T14" fmla="*/ 0 60000 65536"/>
              <a:gd name="T15" fmla="*/ 0 60000 65536"/>
              <a:gd name="T16" fmla="*/ 0 60000 65536"/>
              <a:gd name="T17" fmla="*/ 0 60000 65536"/>
              <a:gd name="T18" fmla="*/ 0 w 235"/>
              <a:gd name="T19" fmla="*/ 0 h 242"/>
              <a:gd name="T20" fmla="*/ 235 w 235"/>
              <a:gd name="T21" fmla="*/ 242 h 242"/>
            </a:gdLst>
            <a:ahLst/>
            <a:cxnLst>
              <a:cxn ang="T12">
                <a:pos x="T0" y="T1"/>
              </a:cxn>
              <a:cxn ang="T13">
                <a:pos x="T2" y="T3"/>
              </a:cxn>
              <a:cxn ang="T14">
                <a:pos x="T4" y="T5"/>
              </a:cxn>
              <a:cxn ang="T15">
                <a:pos x="T6" y="T7"/>
              </a:cxn>
              <a:cxn ang="T16">
                <a:pos x="T8" y="T9"/>
              </a:cxn>
              <a:cxn ang="T17">
                <a:pos x="T10" y="T11"/>
              </a:cxn>
            </a:cxnLst>
            <a:rect l="T18" t="T19" r="T20" b="T21"/>
            <a:pathLst>
              <a:path w="235" h="242">
                <a:moveTo>
                  <a:pt x="0" y="15"/>
                </a:moveTo>
                <a:cubicBezTo>
                  <a:pt x="109" y="7"/>
                  <a:pt x="219" y="0"/>
                  <a:pt x="227" y="15"/>
                </a:cubicBezTo>
                <a:cubicBezTo>
                  <a:pt x="235" y="30"/>
                  <a:pt x="46" y="83"/>
                  <a:pt x="46" y="106"/>
                </a:cubicBezTo>
                <a:cubicBezTo>
                  <a:pt x="46" y="129"/>
                  <a:pt x="227" y="136"/>
                  <a:pt x="227" y="151"/>
                </a:cubicBezTo>
                <a:cubicBezTo>
                  <a:pt x="227" y="166"/>
                  <a:pt x="46" y="182"/>
                  <a:pt x="46" y="197"/>
                </a:cubicBezTo>
                <a:cubicBezTo>
                  <a:pt x="46" y="212"/>
                  <a:pt x="136" y="227"/>
                  <a:pt x="227" y="242"/>
                </a:cubicBezTo>
              </a:path>
            </a:pathLst>
          </a:custGeom>
          <a:noFill/>
          <a:ln w="25400">
            <a:solidFill>
              <a:srgbClr val="008000"/>
            </a:solidFill>
            <a:round/>
            <a:headEnd/>
            <a:tailEnd/>
          </a:ln>
        </p:spPr>
        <p:txBody>
          <a:bodyPr/>
          <a:lstStyle/>
          <a:p>
            <a:endParaRPr lang="el-GR"/>
          </a:p>
        </p:txBody>
      </p:sp>
      <p:sp>
        <p:nvSpPr>
          <p:cNvPr id="44359" name="Text Box 327"/>
          <p:cNvSpPr txBox="1">
            <a:spLocks noChangeArrowheads="1"/>
          </p:cNvSpPr>
          <p:nvPr/>
        </p:nvSpPr>
        <p:spPr bwMode="auto">
          <a:xfrm rot="-1501776">
            <a:off x="8400282" y="2480915"/>
            <a:ext cx="576262" cy="274638"/>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tsl3</a:t>
            </a:r>
            <a:endParaRPr lang="el-GR" sz="1200">
              <a:latin typeface="Calibri" pitchFamily="34" charset="0"/>
            </a:endParaRPr>
          </a:p>
        </p:txBody>
      </p:sp>
      <p:sp>
        <p:nvSpPr>
          <p:cNvPr id="44360" name="Text Box 328"/>
          <p:cNvSpPr txBox="1">
            <a:spLocks noChangeArrowheads="1"/>
          </p:cNvSpPr>
          <p:nvPr/>
        </p:nvSpPr>
        <p:spPr bwMode="auto">
          <a:xfrm>
            <a:off x="8903520" y="2912715"/>
            <a:ext cx="576263" cy="274638"/>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tsl11</a:t>
            </a:r>
            <a:endParaRPr lang="el-GR" sz="1200">
              <a:latin typeface="Calibri" pitchFamily="34" charset="0"/>
            </a:endParaRPr>
          </a:p>
        </p:txBody>
      </p:sp>
      <p:sp>
        <p:nvSpPr>
          <p:cNvPr id="44361" name="Text Box 329"/>
          <p:cNvSpPr txBox="1">
            <a:spLocks noChangeArrowheads="1"/>
          </p:cNvSpPr>
          <p:nvPr/>
        </p:nvSpPr>
        <p:spPr bwMode="auto">
          <a:xfrm rot="2398364">
            <a:off x="8903520" y="3719165"/>
            <a:ext cx="576263" cy="274638"/>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tsl19</a:t>
            </a:r>
            <a:endParaRPr lang="el-GR" sz="1200">
              <a:latin typeface="Calibri" pitchFamily="34" charset="0"/>
            </a:endParaRPr>
          </a:p>
        </p:txBody>
      </p:sp>
      <p:sp>
        <p:nvSpPr>
          <p:cNvPr id="44362" name="Text Box 330"/>
          <p:cNvSpPr txBox="1">
            <a:spLocks noChangeArrowheads="1"/>
          </p:cNvSpPr>
          <p:nvPr/>
        </p:nvSpPr>
        <p:spPr bwMode="auto">
          <a:xfrm rot="2467821">
            <a:off x="8471720" y="4150965"/>
            <a:ext cx="576263" cy="274638"/>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rPr>
              <a:t>tsl28</a:t>
            </a:r>
            <a:endParaRPr lang="el-GR" sz="1200">
              <a:latin typeface="Calibri" pitchFamily="34" charset="0"/>
            </a:endParaRPr>
          </a:p>
        </p:txBody>
      </p:sp>
      <p:sp>
        <p:nvSpPr>
          <p:cNvPr id="306" name="304 - TextBox"/>
          <p:cNvSpPr txBox="1">
            <a:spLocks noChangeArrowheads="1"/>
          </p:cNvSpPr>
          <p:nvPr/>
        </p:nvSpPr>
        <p:spPr bwMode="auto">
          <a:xfrm>
            <a:off x="7283624" y="203991"/>
            <a:ext cx="1584176" cy="369887"/>
          </a:xfrm>
          <a:prstGeom prst="rect">
            <a:avLst/>
          </a:prstGeom>
          <a:noFill/>
          <a:ln w="9525">
            <a:noFill/>
            <a:miter lim="800000"/>
            <a:headEnd/>
            <a:tailEnd/>
          </a:ln>
        </p:spPr>
        <p:txBody>
          <a:bodyPr wrap="square">
            <a:spAutoFit/>
          </a:bodyPr>
          <a:lstStyle/>
          <a:p>
            <a:r>
              <a:rPr lang="el-GR" dirty="0">
                <a:latin typeface="Calibri" pitchFamily="34" charset="0"/>
              </a:rPr>
              <a:t>Δομή 2</a:t>
            </a:r>
            <a:r>
              <a:rPr lang="en-US" dirty="0">
                <a:latin typeface="Calibri" pitchFamily="34" charset="0"/>
              </a:rPr>
              <a:t> </a:t>
            </a:r>
            <a:r>
              <a:rPr lang="en-US" dirty="0" err="1">
                <a:latin typeface="Calibri" pitchFamily="34" charset="0"/>
              </a:rPr>
              <a:t>Mbit</a:t>
            </a:r>
            <a:endParaRPr lang="el-GR" dirty="0">
              <a:latin typeface="Calibri" pitchFamily="34" charset="0"/>
            </a:endParaRPr>
          </a:p>
        </p:txBody>
      </p:sp>
    </p:spTree>
    <p:extLst>
      <p:ext uri="{BB962C8B-B14F-4D97-AF65-F5344CB8AC3E}">
        <p14:creationId xmlns:p14="http://schemas.microsoft.com/office/powerpoint/2010/main" val="1065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4042"/>
                                        </p:tgtEl>
                                        <p:attrNameLst>
                                          <p:attrName>style.visibility</p:attrName>
                                        </p:attrNameLst>
                                      </p:cBhvr>
                                      <p:to>
                                        <p:strVal val="visible"/>
                                      </p:to>
                                    </p:set>
                                    <p:animEffect transition="in" filter="slide(fromBottom)">
                                      <p:cBhvr>
                                        <p:cTn id="7" dur="1000"/>
                                        <p:tgtEl>
                                          <p:spTgt spid="44042"/>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44041"/>
                                        </p:tgtEl>
                                        <p:attrNameLst>
                                          <p:attrName>style.visibility</p:attrName>
                                        </p:attrNameLst>
                                      </p:cBhvr>
                                      <p:to>
                                        <p:strVal val="visible"/>
                                      </p:to>
                                    </p:set>
                                    <p:animEffect transition="in" filter="dissolve">
                                      <p:cBhvr>
                                        <p:cTn id="11" dur="1000"/>
                                        <p:tgtEl>
                                          <p:spTgt spid="44041"/>
                                        </p:tgtEl>
                                      </p:cBhvr>
                                    </p:animEffect>
                                  </p:childTnLst>
                                </p:cTn>
                              </p:par>
                            </p:childTnLst>
                          </p:cTn>
                        </p:par>
                        <p:par>
                          <p:cTn id="12" fill="hold">
                            <p:stCondLst>
                              <p:cond delay="2000"/>
                            </p:stCondLst>
                            <p:childTnLst>
                              <p:par>
                                <p:cTn id="13" presetID="5"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1000"/>
                                        <p:tgtEl>
                                          <p:spTgt spid="3"/>
                                        </p:tgtEl>
                                      </p:cBhvr>
                                    </p:animEffect>
                                  </p:childTnLst>
                                </p:cTn>
                              </p:par>
                            </p:childTnLst>
                          </p:cTn>
                        </p:par>
                        <p:par>
                          <p:cTn id="16" fill="hold">
                            <p:stCondLst>
                              <p:cond delay="3000"/>
                            </p:stCondLst>
                            <p:childTnLst>
                              <p:par>
                                <p:cTn id="17" presetID="29" presetClass="exit" presetSubtype="0" repeatCount="indefinite" fill="hold" nodeType="afterEffect">
                                  <p:stCondLst>
                                    <p:cond delay="0"/>
                                  </p:stCondLst>
                                  <p:childTnLst>
                                    <p:anim calcmode="lin" valueType="num">
                                      <p:cBhvr>
                                        <p:cTn id="18" dur="1000"/>
                                        <p:tgtEl>
                                          <p:spTgt spid="3"/>
                                        </p:tgtEl>
                                        <p:attrNameLst>
                                          <p:attrName>ppt_x</p:attrName>
                                        </p:attrNameLst>
                                      </p:cBhvr>
                                      <p:tavLst>
                                        <p:tav tm="0">
                                          <p:val>
                                            <p:strVal val="ppt_x"/>
                                          </p:val>
                                        </p:tav>
                                        <p:tav tm="100000">
                                          <p:val>
                                            <p:strVal val="ppt_x-.2"/>
                                          </p:val>
                                        </p:tav>
                                      </p:tavLst>
                                    </p:anim>
                                    <p:anim calcmode="lin" valueType="num">
                                      <p:cBhvr>
                                        <p:cTn id="19" dur="1000"/>
                                        <p:tgtEl>
                                          <p:spTgt spid="3"/>
                                        </p:tgtEl>
                                        <p:attrNameLst>
                                          <p:attrName>ppt_y</p:attrName>
                                        </p:attrNameLst>
                                      </p:cBhvr>
                                      <p:tavLst>
                                        <p:tav tm="0">
                                          <p:val>
                                            <p:strVal val="ppt_y"/>
                                          </p:val>
                                        </p:tav>
                                        <p:tav tm="100000">
                                          <p:val>
                                            <p:strVal val="ppt_y"/>
                                          </p:val>
                                        </p:tav>
                                      </p:tavLst>
                                    </p:anim>
                                    <p:animEffect transition="out" filter="fade">
                                      <p:cBhvr>
                                        <p:cTn id="20" dur="1000"/>
                                        <p:tgtEl>
                                          <p:spTgt spid="3"/>
                                        </p:tgtEl>
                                      </p:cBhvr>
                                    </p:animEffect>
                                    <p:set>
                                      <p:cBhvr>
                                        <p:cTn id="21" dur="1" fill="hold">
                                          <p:stCondLst>
                                            <p:cond delay="999"/>
                                          </p:stCondLst>
                                        </p:cTn>
                                        <p:tgtEl>
                                          <p:spTgt spid="3"/>
                                        </p:tgtEl>
                                        <p:attrNameLst>
                                          <p:attrName>style.visibility</p:attrName>
                                        </p:attrNameLst>
                                      </p:cBhvr>
                                      <p:to>
                                        <p:strVal val="hidden"/>
                                      </p:to>
                                    </p:set>
                                  </p:childTnLst>
                                </p:cTn>
                              </p:par>
                            </p:childTnLst>
                          </p:cTn>
                        </p:par>
                        <p:par>
                          <p:cTn id="22" fill="hold">
                            <p:stCondLst>
                              <p:cond delay="4000"/>
                            </p:stCondLst>
                            <p:childTnLst>
                              <p:par>
                                <p:cTn id="23" presetID="12" presetClass="entr" presetSubtype="4" fill="hold" nodeType="afterEffect">
                                  <p:stCondLst>
                                    <p:cond delay="0"/>
                                  </p:stCondLst>
                                  <p:childTnLst>
                                    <p:set>
                                      <p:cBhvr>
                                        <p:cTn id="24" dur="1" fill="hold">
                                          <p:stCondLst>
                                            <p:cond delay="0"/>
                                          </p:stCondLst>
                                        </p:cTn>
                                        <p:tgtEl>
                                          <p:spTgt spid="44045"/>
                                        </p:tgtEl>
                                        <p:attrNameLst>
                                          <p:attrName>style.visibility</p:attrName>
                                        </p:attrNameLst>
                                      </p:cBhvr>
                                      <p:to>
                                        <p:strVal val="visible"/>
                                      </p:to>
                                    </p:set>
                                    <p:animEffect transition="in" filter="slide(fromBottom)">
                                      <p:cBhvr>
                                        <p:cTn id="25" dur="1000"/>
                                        <p:tgtEl>
                                          <p:spTgt spid="44045"/>
                                        </p:tgtEl>
                                      </p:cBhvr>
                                    </p:animEffect>
                                  </p:childTnLst>
                                </p:cTn>
                              </p:par>
                            </p:childTnLst>
                          </p:cTn>
                        </p:par>
                        <p:par>
                          <p:cTn id="26" fill="hold">
                            <p:stCondLst>
                              <p:cond delay="5000"/>
                            </p:stCondLst>
                            <p:childTnLst>
                              <p:par>
                                <p:cTn id="27" presetID="9" presetClass="entr" presetSubtype="0" fill="hold" nodeType="afterEffect">
                                  <p:stCondLst>
                                    <p:cond delay="0"/>
                                  </p:stCondLst>
                                  <p:childTnLst>
                                    <p:set>
                                      <p:cBhvr>
                                        <p:cTn id="28" dur="1" fill="hold">
                                          <p:stCondLst>
                                            <p:cond delay="0"/>
                                          </p:stCondLst>
                                        </p:cTn>
                                        <p:tgtEl>
                                          <p:spTgt spid="44044"/>
                                        </p:tgtEl>
                                        <p:attrNameLst>
                                          <p:attrName>style.visibility</p:attrName>
                                        </p:attrNameLst>
                                      </p:cBhvr>
                                      <p:to>
                                        <p:strVal val="visible"/>
                                      </p:to>
                                    </p:set>
                                    <p:animEffect transition="in" filter="dissolve">
                                      <p:cBhvr>
                                        <p:cTn id="29" dur="1000"/>
                                        <p:tgtEl>
                                          <p:spTgt spid="44044"/>
                                        </p:tgtEl>
                                      </p:cBhvr>
                                    </p:animEffect>
                                  </p:childTnLst>
                                </p:cTn>
                              </p:par>
                            </p:childTnLst>
                          </p:cTn>
                        </p:par>
                        <p:par>
                          <p:cTn id="30" fill="hold">
                            <p:stCondLst>
                              <p:cond delay="6000"/>
                            </p:stCondLst>
                            <p:childTnLst>
                              <p:par>
                                <p:cTn id="31" presetID="22" presetClass="exit" presetSubtype="4" fill="hold" nodeType="afterEffect">
                                  <p:stCondLst>
                                    <p:cond delay="0"/>
                                  </p:stCondLst>
                                  <p:childTnLst>
                                    <p:animEffect transition="out" filter="wipe(down)">
                                      <p:cBhvr>
                                        <p:cTn id="32" dur="500"/>
                                        <p:tgtEl>
                                          <p:spTgt spid="44041"/>
                                        </p:tgtEl>
                                      </p:cBhvr>
                                    </p:animEffect>
                                    <p:set>
                                      <p:cBhvr>
                                        <p:cTn id="33" dur="1" fill="hold">
                                          <p:stCondLst>
                                            <p:cond delay="499"/>
                                          </p:stCondLst>
                                        </p:cTn>
                                        <p:tgtEl>
                                          <p:spTgt spid="44041"/>
                                        </p:tgtEl>
                                        <p:attrNameLst>
                                          <p:attrName>style.visibility</p:attrName>
                                        </p:attrNameLst>
                                      </p:cBhvr>
                                      <p:to>
                                        <p:strVal val="hidden"/>
                                      </p:to>
                                    </p:set>
                                  </p:childTnLst>
                                </p:cTn>
                              </p:par>
                            </p:childTnLst>
                          </p:cTn>
                        </p:par>
                        <p:par>
                          <p:cTn id="34" fill="hold">
                            <p:stCondLst>
                              <p:cond delay="6500"/>
                            </p:stCondLst>
                            <p:childTnLst>
                              <p:par>
                                <p:cTn id="35" presetID="3" presetClass="entr" presetSubtype="10" fill="hold" nodeType="afterEffect">
                                  <p:stCondLst>
                                    <p:cond delay="0"/>
                                  </p:stCondLst>
                                  <p:childTnLst>
                                    <p:set>
                                      <p:cBhvr>
                                        <p:cTn id="36" dur="1" fill="hold">
                                          <p:stCondLst>
                                            <p:cond delay="0"/>
                                          </p:stCondLst>
                                        </p:cTn>
                                        <p:tgtEl>
                                          <p:spTgt spid="44041"/>
                                        </p:tgtEl>
                                        <p:attrNameLst>
                                          <p:attrName>style.visibility</p:attrName>
                                        </p:attrNameLst>
                                      </p:cBhvr>
                                      <p:to>
                                        <p:strVal val="visible"/>
                                      </p:to>
                                    </p:set>
                                    <p:animEffect transition="in" filter="blinds(horizontal)">
                                      <p:cBhvr>
                                        <p:cTn id="37" dur="500"/>
                                        <p:tgtEl>
                                          <p:spTgt spid="44041"/>
                                        </p:tgtEl>
                                      </p:cBhvr>
                                    </p:animEffect>
                                  </p:childTnLst>
                                </p:cTn>
                              </p:par>
                            </p:childTnLst>
                          </p:cTn>
                        </p:par>
                        <p:par>
                          <p:cTn id="38" fill="hold">
                            <p:stCondLst>
                              <p:cond delay="7000"/>
                            </p:stCondLst>
                            <p:childTnLst>
                              <p:par>
                                <p:cTn id="39" presetID="5" presetClass="entr" presetSubtype="1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checkerboard(across)">
                                      <p:cBhvr>
                                        <p:cTn id="41" dur="1000"/>
                                        <p:tgtEl>
                                          <p:spTgt spid="4"/>
                                        </p:tgtEl>
                                      </p:cBhvr>
                                    </p:animEffect>
                                  </p:childTnLst>
                                </p:cTn>
                              </p:par>
                            </p:childTnLst>
                          </p:cTn>
                        </p:par>
                        <p:par>
                          <p:cTn id="42" fill="hold">
                            <p:stCondLst>
                              <p:cond delay="8000"/>
                            </p:stCondLst>
                            <p:childTnLst>
                              <p:par>
                                <p:cTn id="43" presetID="29" presetClass="exit" presetSubtype="0" repeatCount="indefinite" fill="hold" nodeType="afterEffect">
                                  <p:stCondLst>
                                    <p:cond delay="0"/>
                                  </p:stCondLst>
                                  <p:childTnLst>
                                    <p:anim calcmode="lin" valueType="num">
                                      <p:cBhvr>
                                        <p:cTn id="44" dur="1000"/>
                                        <p:tgtEl>
                                          <p:spTgt spid="4"/>
                                        </p:tgtEl>
                                        <p:attrNameLst>
                                          <p:attrName>ppt_x</p:attrName>
                                        </p:attrNameLst>
                                      </p:cBhvr>
                                      <p:tavLst>
                                        <p:tav tm="0">
                                          <p:val>
                                            <p:strVal val="ppt_x"/>
                                          </p:val>
                                        </p:tav>
                                        <p:tav tm="100000">
                                          <p:val>
                                            <p:strVal val="ppt_x-.2"/>
                                          </p:val>
                                        </p:tav>
                                      </p:tavLst>
                                    </p:anim>
                                    <p:anim calcmode="lin" valueType="num">
                                      <p:cBhvr>
                                        <p:cTn id="45" dur="1000"/>
                                        <p:tgtEl>
                                          <p:spTgt spid="4"/>
                                        </p:tgtEl>
                                        <p:attrNameLst>
                                          <p:attrName>ppt_y</p:attrName>
                                        </p:attrNameLst>
                                      </p:cBhvr>
                                      <p:tavLst>
                                        <p:tav tm="0">
                                          <p:val>
                                            <p:strVal val="ppt_y"/>
                                          </p:val>
                                        </p:tav>
                                        <p:tav tm="100000">
                                          <p:val>
                                            <p:strVal val="ppt_y"/>
                                          </p:val>
                                        </p:tav>
                                      </p:tavLst>
                                    </p:anim>
                                    <p:animEffect transition="out" filter="fade">
                                      <p:cBhvr>
                                        <p:cTn id="46" dur="1000"/>
                                        <p:tgtEl>
                                          <p:spTgt spid="4"/>
                                        </p:tgtEl>
                                      </p:cBhvr>
                                    </p:animEffect>
                                    <p:set>
                                      <p:cBhvr>
                                        <p:cTn id="47" dur="1" fill="hold">
                                          <p:stCondLst>
                                            <p:cond delay="999"/>
                                          </p:stCondLst>
                                        </p:cTn>
                                        <p:tgtEl>
                                          <p:spTgt spid="4"/>
                                        </p:tgtEl>
                                        <p:attrNameLst>
                                          <p:attrName>style.visibility</p:attrName>
                                        </p:attrNameLst>
                                      </p:cBhvr>
                                      <p:to>
                                        <p:strVal val="hidden"/>
                                      </p:to>
                                    </p:set>
                                  </p:childTnLst>
                                </p:cTn>
                              </p:par>
                            </p:childTnLst>
                          </p:cTn>
                        </p:par>
                        <p:par>
                          <p:cTn id="48" fill="hold">
                            <p:stCondLst>
                              <p:cond delay="9000"/>
                            </p:stCondLst>
                            <p:childTnLst>
                              <p:par>
                                <p:cTn id="49" presetID="12" presetClass="entr" presetSubtype="4" fill="hold" nodeType="afterEffect">
                                  <p:stCondLst>
                                    <p:cond delay="0"/>
                                  </p:stCondLst>
                                  <p:childTnLst>
                                    <p:set>
                                      <p:cBhvr>
                                        <p:cTn id="50" dur="1" fill="hold">
                                          <p:stCondLst>
                                            <p:cond delay="0"/>
                                          </p:stCondLst>
                                        </p:cTn>
                                        <p:tgtEl>
                                          <p:spTgt spid="44048"/>
                                        </p:tgtEl>
                                        <p:attrNameLst>
                                          <p:attrName>style.visibility</p:attrName>
                                        </p:attrNameLst>
                                      </p:cBhvr>
                                      <p:to>
                                        <p:strVal val="visible"/>
                                      </p:to>
                                    </p:set>
                                    <p:animEffect transition="in" filter="slide(fromBottom)">
                                      <p:cBhvr>
                                        <p:cTn id="51" dur="1000"/>
                                        <p:tgtEl>
                                          <p:spTgt spid="44048"/>
                                        </p:tgtEl>
                                      </p:cBhvr>
                                    </p:animEffect>
                                  </p:childTnLst>
                                </p:cTn>
                              </p:par>
                            </p:childTnLst>
                          </p:cTn>
                        </p:par>
                        <p:par>
                          <p:cTn id="52" fill="hold">
                            <p:stCondLst>
                              <p:cond delay="10000"/>
                            </p:stCondLst>
                            <p:childTnLst>
                              <p:par>
                                <p:cTn id="53" presetID="9" presetClass="entr" presetSubtype="0" fill="hold" nodeType="afterEffect">
                                  <p:stCondLst>
                                    <p:cond delay="0"/>
                                  </p:stCondLst>
                                  <p:childTnLst>
                                    <p:set>
                                      <p:cBhvr>
                                        <p:cTn id="54" dur="1" fill="hold">
                                          <p:stCondLst>
                                            <p:cond delay="0"/>
                                          </p:stCondLst>
                                        </p:cTn>
                                        <p:tgtEl>
                                          <p:spTgt spid="44047"/>
                                        </p:tgtEl>
                                        <p:attrNameLst>
                                          <p:attrName>style.visibility</p:attrName>
                                        </p:attrNameLst>
                                      </p:cBhvr>
                                      <p:to>
                                        <p:strVal val="visible"/>
                                      </p:to>
                                    </p:set>
                                    <p:animEffect transition="in" filter="dissolve">
                                      <p:cBhvr>
                                        <p:cTn id="55" dur="1000"/>
                                        <p:tgtEl>
                                          <p:spTgt spid="44047"/>
                                        </p:tgtEl>
                                      </p:cBhvr>
                                    </p:animEffect>
                                  </p:childTnLst>
                                </p:cTn>
                              </p:par>
                            </p:childTnLst>
                          </p:cTn>
                        </p:par>
                        <p:par>
                          <p:cTn id="56" fill="hold">
                            <p:stCondLst>
                              <p:cond delay="11000"/>
                            </p:stCondLst>
                            <p:childTnLst>
                              <p:par>
                                <p:cTn id="57" presetID="5" presetClass="entr" presetSubtype="10"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checkerboard(across)">
                                      <p:cBhvr>
                                        <p:cTn id="59" dur="1000"/>
                                        <p:tgtEl>
                                          <p:spTgt spid="5"/>
                                        </p:tgtEl>
                                      </p:cBhvr>
                                    </p:animEffect>
                                  </p:childTnLst>
                                </p:cTn>
                              </p:par>
                            </p:childTnLst>
                          </p:cTn>
                        </p:par>
                        <p:par>
                          <p:cTn id="60" fill="hold">
                            <p:stCondLst>
                              <p:cond delay="12000"/>
                            </p:stCondLst>
                            <p:childTnLst>
                              <p:par>
                                <p:cTn id="61" presetID="29" presetClass="exit" presetSubtype="0" repeatCount="indefinite" fill="hold" nodeType="afterEffect">
                                  <p:stCondLst>
                                    <p:cond delay="0"/>
                                  </p:stCondLst>
                                  <p:childTnLst>
                                    <p:anim calcmode="lin" valueType="num">
                                      <p:cBhvr>
                                        <p:cTn id="62" dur="1000"/>
                                        <p:tgtEl>
                                          <p:spTgt spid="5"/>
                                        </p:tgtEl>
                                        <p:attrNameLst>
                                          <p:attrName>ppt_x</p:attrName>
                                        </p:attrNameLst>
                                      </p:cBhvr>
                                      <p:tavLst>
                                        <p:tav tm="0">
                                          <p:val>
                                            <p:strVal val="ppt_x"/>
                                          </p:val>
                                        </p:tav>
                                        <p:tav tm="100000">
                                          <p:val>
                                            <p:strVal val="ppt_x-.2"/>
                                          </p:val>
                                        </p:tav>
                                      </p:tavLst>
                                    </p:anim>
                                    <p:anim calcmode="lin" valueType="num">
                                      <p:cBhvr>
                                        <p:cTn id="63" dur="1000"/>
                                        <p:tgtEl>
                                          <p:spTgt spid="5"/>
                                        </p:tgtEl>
                                        <p:attrNameLst>
                                          <p:attrName>ppt_y</p:attrName>
                                        </p:attrNameLst>
                                      </p:cBhvr>
                                      <p:tavLst>
                                        <p:tav tm="0">
                                          <p:val>
                                            <p:strVal val="ppt_y"/>
                                          </p:val>
                                        </p:tav>
                                        <p:tav tm="100000">
                                          <p:val>
                                            <p:strVal val="ppt_y"/>
                                          </p:val>
                                        </p:tav>
                                      </p:tavLst>
                                    </p:anim>
                                    <p:animEffect transition="out" filter="fade">
                                      <p:cBhvr>
                                        <p:cTn id="64" dur="1000"/>
                                        <p:tgtEl>
                                          <p:spTgt spid="5"/>
                                        </p:tgtEl>
                                      </p:cBhvr>
                                    </p:animEffect>
                                    <p:set>
                                      <p:cBhvr>
                                        <p:cTn id="65" dur="1" fill="hold">
                                          <p:stCondLst>
                                            <p:cond delay="999"/>
                                          </p:stCondLst>
                                        </p:cTn>
                                        <p:tgtEl>
                                          <p:spTgt spid="5"/>
                                        </p:tgtEl>
                                        <p:attrNameLst>
                                          <p:attrName>style.visibility</p:attrName>
                                        </p:attrNameLst>
                                      </p:cBhvr>
                                      <p:to>
                                        <p:strVal val="hidden"/>
                                      </p:to>
                                    </p:set>
                                  </p:childTnLst>
                                </p:cTn>
                              </p:par>
                            </p:childTnLst>
                          </p:cTn>
                        </p:par>
                        <p:par>
                          <p:cTn id="66" fill="hold">
                            <p:stCondLst>
                              <p:cond delay="13000"/>
                            </p:stCondLst>
                            <p:childTnLst>
                              <p:par>
                                <p:cTn id="67" presetID="12" presetClass="entr" presetSubtype="4" fill="hold" nodeType="afterEffect">
                                  <p:stCondLst>
                                    <p:cond delay="0"/>
                                  </p:stCondLst>
                                  <p:childTnLst>
                                    <p:set>
                                      <p:cBhvr>
                                        <p:cTn id="68" dur="1" fill="hold">
                                          <p:stCondLst>
                                            <p:cond delay="0"/>
                                          </p:stCondLst>
                                        </p:cTn>
                                        <p:tgtEl>
                                          <p:spTgt spid="44191"/>
                                        </p:tgtEl>
                                        <p:attrNameLst>
                                          <p:attrName>style.visibility</p:attrName>
                                        </p:attrNameLst>
                                      </p:cBhvr>
                                      <p:to>
                                        <p:strVal val="visible"/>
                                      </p:to>
                                    </p:set>
                                    <p:animEffect transition="in" filter="slide(fromBottom)">
                                      <p:cBhvr>
                                        <p:cTn id="69" dur="1000"/>
                                        <p:tgtEl>
                                          <p:spTgt spid="44191"/>
                                        </p:tgtEl>
                                      </p:cBhvr>
                                    </p:animEffect>
                                  </p:childTnLst>
                                </p:cTn>
                              </p:par>
                            </p:childTnLst>
                          </p:cTn>
                        </p:par>
                        <p:par>
                          <p:cTn id="70" fill="hold">
                            <p:stCondLst>
                              <p:cond delay="14000"/>
                            </p:stCondLst>
                            <p:childTnLst>
                              <p:par>
                                <p:cTn id="71" presetID="9" presetClass="entr" presetSubtype="0" fill="hold" nodeType="afterEffect">
                                  <p:stCondLst>
                                    <p:cond delay="0"/>
                                  </p:stCondLst>
                                  <p:childTnLst>
                                    <p:set>
                                      <p:cBhvr>
                                        <p:cTn id="72" dur="1" fill="hold">
                                          <p:stCondLst>
                                            <p:cond delay="0"/>
                                          </p:stCondLst>
                                        </p:cTn>
                                        <p:tgtEl>
                                          <p:spTgt spid="44190"/>
                                        </p:tgtEl>
                                        <p:attrNameLst>
                                          <p:attrName>style.visibility</p:attrName>
                                        </p:attrNameLst>
                                      </p:cBhvr>
                                      <p:to>
                                        <p:strVal val="visible"/>
                                      </p:to>
                                    </p:set>
                                    <p:animEffect transition="in" filter="dissolve">
                                      <p:cBhvr>
                                        <p:cTn id="73" dur="1000"/>
                                        <p:tgtEl>
                                          <p:spTgt spid="44190"/>
                                        </p:tgtEl>
                                      </p:cBhvr>
                                    </p:animEffect>
                                  </p:childTnLst>
                                </p:cTn>
                              </p:par>
                            </p:childTnLst>
                          </p:cTn>
                        </p:par>
                        <p:par>
                          <p:cTn id="74" fill="hold">
                            <p:stCondLst>
                              <p:cond delay="15000"/>
                            </p:stCondLst>
                            <p:childTnLst>
                              <p:par>
                                <p:cTn id="75" presetID="22" presetClass="exit" presetSubtype="4" fill="hold" nodeType="afterEffect">
                                  <p:stCondLst>
                                    <p:cond delay="0"/>
                                  </p:stCondLst>
                                  <p:childTnLst>
                                    <p:animEffect transition="out" filter="wipe(down)">
                                      <p:cBhvr>
                                        <p:cTn id="76" dur="500"/>
                                        <p:tgtEl>
                                          <p:spTgt spid="44047"/>
                                        </p:tgtEl>
                                      </p:cBhvr>
                                    </p:animEffect>
                                    <p:set>
                                      <p:cBhvr>
                                        <p:cTn id="77" dur="1" fill="hold">
                                          <p:stCondLst>
                                            <p:cond delay="499"/>
                                          </p:stCondLst>
                                        </p:cTn>
                                        <p:tgtEl>
                                          <p:spTgt spid="44047"/>
                                        </p:tgtEl>
                                        <p:attrNameLst>
                                          <p:attrName>style.visibility</p:attrName>
                                        </p:attrNameLst>
                                      </p:cBhvr>
                                      <p:to>
                                        <p:strVal val="hidden"/>
                                      </p:to>
                                    </p:set>
                                  </p:childTnLst>
                                </p:cTn>
                              </p:par>
                            </p:childTnLst>
                          </p:cTn>
                        </p:par>
                        <p:par>
                          <p:cTn id="78" fill="hold">
                            <p:stCondLst>
                              <p:cond delay="15500"/>
                            </p:stCondLst>
                            <p:childTnLst>
                              <p:par>
                                <p:cTn id="79" presetID="3" presetClass="entr" presetSubtype="10" fill="hold" nodeType="afterEffect">
                                  <p:stCondLst>
                                    <p:cond delay="0"/>
                                  </p:stCondLst>
                                  <p:childTnLst>
                                    <p:set>
                                      <p:cBhvr>
                                        <p:cTn id="80" dur="1" fill="hold">
                                          <p:stCondLst>
                                            <p:cond delay="0"/>
                                          </p:stCondLst>
                                        </p:cTn>
                                        <p:tgtEl>
                                          <p:spTgt spid="44047"/>
                                        </p:tgtEl>
                                        <p:attrNameLst>
                                          <p:attrName>style.visibility</p:attrName>
                                        </p:attrNameLst>
                                      </p:cBhvr>
                                      <p:to>
                                        <p:strVal val="visible"/>
                                      </p:to>
                                    </p:set>
                                    <p:animEffect transition="in" filter="blinds(horizontal)">
                                      <p:cBhvr>
                                        <p:cTn id="81" dur="500"/>
                                        <p:tgtEl>
                                          <p:spTgt spid="44047"/>
                                        </p:tgtEl>
                                      </p:cBhvr>
                                    </p:animEffect>
                                  </p:childTnLst>
                                </p:cTn>
                              </p:par>
                            </p:childTnLst>
                          </p:cTn>
                        </p:par>
                        <p:par>
                          <p:cTn id="82" fill="hold">
                            <p:stCondLst>
                              <p:cond delay="16000"/>
                            </p:stCondLst>
                            <p:childTnLst>
                              <p:par>
                                <p:cTn id="83" presetID="5" presetClass="entr" presetSubtype="10" fill="hold" nodeType="after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checkerboard(across)">
                                      <p:cBhvr>
                                        <p:cTn id="85" dur="1000"/>
                                        <p:tgtEl>
                                          <p:spTgt spid="6"/>
                                        </p:tgtEl>
                                      </p:cBhvr>
                                    </p:animEffect>
                                  </p:childTnLst>
                                </p:cTn>
                              </p:par>
                            </p:childTnLst>
                          </p:cTn>
                        </p:par>
                        <p:par>
                          <p:cTn id="86" fill="hold">
                            <p:stCondLst>
                              <p:cond delay="17000"/>
                            </p:stCondLst>
                            <p:childTnLst>
                              <p:par>
                                <p:cTn id="87" presetID="29" presetClass="exit" presetSubtype="0" repeatCount="indefinite" fill="hold" nodeType="afterEffect">
                                  <p:stCondLst>
                                    <p:cond delay="0"/>
                                  </p:stCondLst>
                                  <p:childTnLst>
                                    <p:anim calcmode="lin" valueType="num">
                                      <p:cBhvr>
                                        <p:cTn id="88" dur="1000"/>
                                        <p:tgtEl>
                                          <p:spTgt spid="6"/>
                                        </p:tgtEl>
                                        <p:attrNameLst>
                                          <p:attrName>ppt_x</p:attrName>
                                        </p:attrNameLst>
                                      </p:cBhvr>
                                      <p:tavLst>
                                        <p:tav tm="0">
                                          <p:val>
                                            <p:strVal val="ppt_x"/>
                                          </p:val>
                                        </p:tav>
                                        <p:tav tm="100000">
                                          <p:val>
                                            <p:strVal val="ppt_x-.2"/>
                                          </p:val>
                                        </p:tav>
                                      </p:tavLst>
                                    </p:anim>
                                    <p:anim calcmode="lin" valueType="num">
                                      <p:cBhvr>
                                        <p:cTn id="89" dur="1000"/>
                                        <p:tgtEl>
                                          <p:spTgt spid="6"/>
                                        </p:tgtEl>
                                        <p:attrNameLst>
                                          <p:attrName>ppt_y</p:attrName>
                                        </p:attrNameLst>
                                      </p:cBhvr>
                                      <p:tavLst>
                                        <p:tav tm="0">
                                          <p:val>
                                            <p:strVal val="ppt_y"/>
                                          </p:val>
                                        </p:tav>
                                        <p:tav tm="100000">
                                          <p:val>
                                            <p:strVal val="ppt_y"/>
                                          </p:val>
                                        </p:tav>
                                      </p:tavLst>
                                    </p:anim>
                                    <p:animEffect transition="out" filter="fade">
                                      <p:cBhvr>
                                        <p:cTn id="90" dur="1000"/>
                                        <p:tgtEl>
                                          <p:spTgt spid="6"/>
                                        </p:tgtEl>
                                      </p:cBhvr>
                                    </p:animEffect>
                                    <p:set>
                                      <p:cBhvr>
                                        <p:cTn id="91" dur="1" fill="hold">
                                          <p:stCondLst>
                                            <p:cond delay="999"/>
                                          </p:stCondLst>
                                        </p:cTn>
                                        <p:tgtEl>
                                          <p:spTgt spid="6"/>
                                        </p:tgtEl>
                                        <p:attrNameLst>
                                          <p:attrName>style.visibility</p:attrName>
                                        </p:attrNameLst>
                                      </p:cBhvr>
                                      <p:to>
                                        <p:strVal val="hidden"/>
                                      </p:to>
                                    </p:set>
                                  </p:childTnLst>
                                </p:cTn>
                              </p:par>
                              <p:par>
                                <p:cTn id="92" presetID="58" presetClass="exit" presetSubtype="0" decel="100000" fill="hold" nodeType="withEffect">
                                  <p:stCondLst>
                                    <p:cond delay="0"/>
                                  </p:stCondLst>
                                  <p:childTnLst>
                                    <p:anim calcmode="lin" valueType="num">
                                      <p:cBhvr>
                                        <p:cTn id="93" dur="500"/>
                                        <p:tgtEl>
                                          <p:spTgt spid="44041"/>
                                        </p:tgtEl>
                                        <p:attrNameLst>
                                          <p:attrName>ppt_w</p:attrName>
                                        </p:attrNameLst>
                                      </p:cBhvr>
                                      <p:tavLst>
                                        <p:tav tm="0">
                                          <p:val>
                                            <p:strVal val="ppt_w"/>
                                          </p:val>
                                        </p:tav>
                                        <p:tav tm="100000">
                                          <p:val>
                                            <p:strVal val="ppt_w*2.5"/>
                                          </p:val>
                                        </p:tav>
                                      </p:tavLst>
                                    </p:anim>
                                    <p:anim calcmode="lin" valueType="num">
                                      <p:cBhvr>
                                        <p:cTn id="94" dur="500"/>
                                        <p:tgtEl>
                                          <p:spTgt spid="44041"/>
                                        </p:tgtEl>
                                        <p:attrNameLst>
                                          <p:attrName>ppt_h</p:attrName>
                                        </p:attrNameLst>
                                      </p:cBhvr>
                                      <p:tavLst>
                                        <p:tav tm="0">
                                          <p:val>
                                            <p:strVal val="ppt_h"/>
                                          </p:val>
                                        </p:tav>
                                        <p:tav tm="100000">
                                          <p:val>
                                            <p:strVal val="ppt_h*0.01"/>
                                          </p:val>
                                        </p:tav>
                                      </p:tavLst>
                                    </p:anim>
                                    <p:anim calcmode="lin" valueType="num">
                                      <p:cBhvr>
                                        <p:cTn id="95" dur="500"/>
                                        <p:tgtEl>
                                          <p:spTgt spid="44041"/>
                                        </p:tgtEl>
                                        <p:attrNameLst>
                                          <p:attrName>ppt_x</p:attrName>
                                        </p:attrNameLst>
                                      </p:cBhvr>
                                      <p:tavLst>
                                        <p:tav tm="0">
                                          <p:val>
                                            <p:strVal val="ppt_x"/>
                                          </p:val>
                                        </p:tav>
                                        <p:tav tm="100000">
                                          <p:val>
                                            <p:strVal val="ppt_x"/>
                                          </p:val>
                                        </p:tav>
                                      </p:tavLst>
                                    </p:anim>
                                    <p:anim calcmode="lin" valueType="num">
                                      <p:cBhvr>
                                        <p:cTn id="96" dur="500"/>
                                        <p:tgtEl>
                                          <p:spTgt spid="44041"/>
                                        </p:tgtEl>
                                        <p:attrNameLst>
                                          <p:attrName>ppt_y</p:attrName>
                                        </p:attrNameLst>
                                      </p:cBhvr>
                                      <p:tavLst>
                                        <p:tav tm="0">
                                          <p:val>
                                            <p:strVal val="ppt_y"/>
                                          </p:val>
                                        </p:tav>
                                        <p:tav tm="100000">
                                          <p:val>
                                            <p:strVal val="ppt_h+1"/>
                                          </p:val>
                                        </p:tav>
                                      </p:tavLst>
                                    </p:anim>
                                    <p:animEffect transition="out" filter="fade">
                                      <p:cBhvr>
                                        <p:cTn id="97" dur="500"/>
                                        <p:tgtEl>
                                          <p:spTgt spid="44041"/>
                                        </p:tgtEl>
                                      </p:cBhvr>
                                    </p:animEffect>
                                    <p:set>
                                      <p:cBhvr>
                                        <p:cTn id="98" dur="1" fill="hold">
                                          <p:stCondLst>
                                            <p:cond delay="499"/>
                                          </p:stCondLst>
                                        </p:cTn>
                                        <p:tgtEl>
                                          <p:spTgt spid="44041"/>
                                        </p:tgtEl>
                                        <p:attrNameLst>
                                          <p:attrName>style.visibility</p:attrName>
                                        </p:attrNameLst>
                                      </p:cBhvr>
                                      <p:to>
                                        <p:strVal val="hidden"/>
                                      </p:to>
                                    </p:set>
                                  </p:childTnLst>
                                </p:cTn>
                              </p:par>
                              <p:par>
                                <p:cTn id="99" presetID="58" presetClass="exit" presetSubtype="0" decel="100000" fill="hold" nodeType="withEffect">
                                  <p:stCondLst>
                                    <p:cond delay="0"/>
                                  </p:stCondLst>
                                  <p:childTnLst>
                                    <p:anim calcmode="lin" valueType="num">
                                      <p:cBhvr>
                                        <p:cTn id="100" dur="500"/>
                                        <p:tgtEl>
                                          <p:spTgt spid="44044"/>
                                        </p:tgtEl>
                                        <p:attrNameLst>
                                          <p:attrName>ppt_w</p:attrName>
                                        </p:attrNameLst>
                                      </p:cBhvr>
                                      <p:tavLst>
                                        <p:tav tm="0">
                                          <p:val>
                                            <p:strVal val="ppt_w"/>
                                          </p:val>
                                        </p:tav>
                                        <p:tav tm="100000">
                                          <p:val>
                                            <p:strVal val="ppt_w*2.5"/>
                                          </p:val>
                                        </p:tav>
                                      </p:tavLst>
                                    </p:anim>
                                    <p:anim calcmode="lin" valueType="num">
                                      <p:cBhvr>
                                        <p:cTn id="101" dur="500"/>
                                        <p:tgtEl>
                                          <p:spTgt spid="44044"/>
                                        </p:tgtEl>
                                        <p:attrNameLst>
                                          <p:attrName>ppt_h</p:attrName>
                                        </p:attrNameLst>
                                      </p:cBhvr>
                                      <p:tavLst>
                                        <p:tav tm="0">
                                          <p:val>
                                            <p:strVal val="ppt_h"/>
                                          </p:val>
                                        </p:tav>
                                        <p:tav tm="100000">
                                          <p:val>
                                            <p:strVal val="ppt_h*0.01"/>
                                          </p:val>
                                        </p:tav>
                                      </p:tavLst>
                                    </p:anim>
                                    <p:anim calcmode="lin" valueType="num">
                                      <p:cBhvr>
                                        <p:cTn id="102" dur="500"/>
                                        <p:tgtEl>
                                          <p:spTgt spid="44044"/>
                                        </p:tgtEl>
                                        <p:attrNameLst>
                                          <p:attrName>ppt_x</p:attrName>
                                        </p:attrNameLst>
                                      </p:cBhvr>
                                      <p:tavLst>
                                        <p:tav tm="0">
                                          <p:val>
                                            <p:strVal val="ppt_x"/>
                                          </p:val>
                                        </p:tav>
                                        <p:tav tm="100000">
                                          <p:val>
                                            <p:strVal val="ppt_x"/>
                                          </p:val>
                                        </p:tav>
                                      </p:tavLst>
                                    </p:anim>
                                    <p:anim calcmode="lin" valueType="num">
                                      <p:cBhvr>
                                        <p:cTn id="103" dur="500"/>
                                        <p:tgtEl>
                                          <p:spTgt spid="44044"/>
                                        </p:tgtEl>
                                        <p:attrNameLst>
                                          <p:attrName>ppt_y</p:attrName>
                                        </p:attrNameLst>
                                      </p:cBhvr>
                                      <p:tavLst>
                                        <p:tav tm="0">
                                          <p:val>
                                            <p:strVal val="ppt_y"/>
                                          </p:val>
                                        </p:tav>
                                        <p:tav tm="100000">
                                          <p:val>
                                            <p:strVal val="ppt_h+1"/>
                                          </p:val>
                                        </p:tav>
                                      </p:tavLst>
                                    </p:anim>
                                    <p:animEffect transition="out" filter="fade">
                                      <p:cBhvr>
                                        <p:cTn id="104" dur="500"/>
                                        <p:tgtEl>
                                          <p:spTgt spid="44044"/>
                                        </p:tgtEl>
                                      </p:cBhvr>
                                    </p:animEffect>
                                    <p:set>
                                      <p:cBhvr>
                                        <p:cTn id="105" dur="1" fill="hold">
                                          <p:stCondLst>
                                            <p:cond delay="499"/>
                                          </p:stCondLst>
                                        </p:cTn>
                                        <p:tgtEl>
                                          <p:spTgt spid="44044"/>
                                        </p:tgtEl>
                                        <p:attrNameLst>
                                          <p:attrName>style.visibility</p:attrName>
                                        </p:attrNameLst>
                                      </p:cBhvr>
                                      <p:to>
                                        <p:strVal val="hidden"/>
                                      </p:to>
                                    </p:set>
                                  </p:childTnLst>
                                </p:cTn>
                              </p:par>
                              <p:par>
                                <p:cTn id="106" presetID="58" presetClass="exit" presetSubtype="0" decel="100000" fill="hold" nodeType="withEffect">
                                  <p:stCondLst>
                                    <p:cond delay="0"/>
                                  </p:stCondLst>
                                  <p:childTnLst>
                                    <p:anim calcmode="lin" valueType="num">
                                      <p:cBhvr>
                                        <p:cTn id="107" dur="500"/>
                                        <p:tgtEl>
                                          <p:spTgt spid="44047"/>
                                        </p:tgtEl>
                                        <p:attrNameLst>
                                          <p:attrName>ppt_w</p:attrName>
                                        </p:attrNameLst>
                                      </p:cBhvr>
                                      <p:tavLst>
                                        <p:tav tm="0">
                                          <p:val>
                                            <p:strVal val="ppt_w"/>
                                          </p:val>
                                        </p:tav>
                                        <p:tav tm="100000">
                                          <p:val>
                                            <p:strVal val="ppt_w*2.5"/>
                                          </p:val>
                                        </p:tav>
                                      </p:tavLst>
                                    </p:anim>
                                    <p:anim calcmode="lin" valueType="num">
                                      <p:cBhvr>
                                        <p:cTn id="108" dur="500"/>
                                        <p:tgtEl>
                                          <p:spTgt spid="44047"/>
                                        </p:tgtEl>
                                        <p:attrNameLst>
                                          <p:attrName>ppt_h</p:attrName>
                                        </p:attrNameLst>
                                      </p:cBhvr>
                                      <p:tavLst>
                                        <p:tav tm="0">
                                          <p:val>
                                            <p:strVal val="ppt_h"/>
                                          </p:val>
                                        </p:tav>
                                        <p:tav tm="100000">
                                          <p:val>
                                            <p:strVal val="ppt_h*0.01"/>
                                          </p:val>
                                        </p:tav>
                                      </p:tavLst>
                                    </p:anim>
                                    <p:anim calcmode="lin" valueType="num">
                                      <p:cBhvr>
                                        <p:cTn id="109" dur="500"/>
                                        <p:tgtEl>
                                          <p:spTgt spid="44047"/>
                                        </p:tgtEl>
                                        <p:attrNameLst>
                                          <p:attrName>ppt_x</p:attrName>
                                        </p:attrNameLst>
                                      </p:cBhvr>
                                      <p:tavLst>
                                        <p:tav tm="0">
                                          <p:val>
                                            <p:strVal val="ppt_x"/>
                                          </p:val>
                                        </p:tav>
                                        <p:tav tm="100000">
                                          <p:val>
                                            <p:strVal val="ppt_x"/>
                                          </p:val>
                                        </p:tav>
                                      </p:tavLst>
                                    </p:anim>
                                    <p:anim calcmode="lin" valueType="num">
                                      <p:cBhvr>
                                        <p:cTn id="110" dur="500"/>
                                        <p:tgtEl>
                                          <p:spTgt spid="44047"/>
                                        </p:tgtEl>
                                        <p:attrNameLst>
                                          <p:attrName>ppt_y</p:attrName>
                                        </p:attrNameLst>
                                      </p:cBhvr>
                                      <p:tavLst>
                                        <p:tav tm="0">
                                          <p:val>
                                            <p:strVal val="ppt_y"/>
                                          </p:val>
                                        </p:tav>
                                        <p:tav tm="100000">
                                          <p:val>
                                            <p:strVal val="ppt_h+1"/>
                                          </p:val>
                                        </p:tav>
                                      </p:tavLst>
                                    </p:anim>
                                    <p:animEffect transition="out" filter="fade">
                                      <p:cBhvr>
                                        <p:cTn id="111" dur="500"/>
                                        <p:tgtEl>
                                          <p:spTgt spid="44047"/>
                                        </p:tgtEl>
                                      </p:cBhvr>
                                    </p:animEffect>
                                    <p:set>
                                      <p:cBhvr>
                                        <p:cTn id="112" dur="1" fill="hold">
                                          <p:stCondLst>
                                            <p:cond delay="499"/>
                                          </p:stCondLst>
                                        </p:cTn>
                                        <p:tgtEl>
                                          <p:spTgt spid="44047"/>
                                        </p:tgtEl>
                                        <p:attrNameLst>
                                          <p:attrName>style.visibility</p:attrName>
                                        </p:attrNameLst>
                                      </p:cBhvr>
                                      <p:to>
                                        <p:strVal val="hidden"/>
                                      </p:to>
                                    </p:set>
                                  </p:childTnLst>
                                </p:cTn>
                              </p:par>
                              <p:par>
                                <p:cTn id="113" presetID="58" presetClass="exit" presetSubtype="0" decel="100000" fill="hold" nodeType="withEffect">
                                  <p:stCondLst>
                                    <p:cond delay="0"/>
                                  </p:stCondLst>
                                  <p:childTnLst>
                                    <p:anim calcmode="lin" valueType="num">
                                      <p:cBhvr>
                                        <p:cTn id="114" dur="500"/>
                                        <p:tgtEl>
                                          <p:spTgt spid="44190"/>
                                        </p:tgtEl>
                                        <p:attrNameLst>
                                          <p:attrName>ppt_w</p:attrName>
                                        </p:attrNameLst>
                                      </p:cBhvr>
                                      <p:tavLst>
                                        <p:tav tm="0">
                                          <p:val>
                                            <p:strVal val="ppt_w"/>
                                          </p:val>
                                        </p:tav>
                                        <p:tav tm="100000">
                                          <p:val>
                                            <p:strVal val="ppt_w*2.5"/>
                                          </p:val>
                                        </p:tav>
                                      </p:tavLst>
                                    </p:anim>
                                    <p:anim calcmode="lin" valueType="num">
                                      <p:cBhvr>
                                        <p:cTn id="115" dur="500"/>
                                        <p:tgtEl>
                                          <p:spTgt spid="44190"/>
                                        </p:tgtEl>
                                        <p:attrNameLst>
                                          <p:attrName>ppt_h</p:attrName>
                                        </p:attrNameLst>
                                      </p:cBhvr>
                                      <p:tavLst>
                                        <p:tav tm="0">
                                          <p:val>
                                            <p:strVal val="ppt_h"/>
                                          </p:val>
                                        </p:tav>
                                        <p:tav tm="100000">
                                          <p:val>
                                            <p:strVal val="ppt_h*0.01"/>
                                          </p:val>
                                        </p:tav>
                                      </p:tavLst>
                                    </p:anim>
                                    <p:anim calcmode="lin" valueType="num">
                                      <p:cBhvr>
                                        <p:cTn id="116" dur="500"/>
                                        <p:tgtEl>
                                          <p:spTgt spid="44190"/>
                                        </p:tgtEl>
                                        <p:attrNameLst>
                                          <p:attrName>ppt_x</p:attrName>
                                        </p:attrNameLst>
                                      </p:cBhvr>
                                      <p:tavLst>
                                        <p:tav tm="0">
                                          <p:val>
                                            <p:strVal val="ppt_x"/>
                                          </p:val>
                                        </p:tav>
                                        <p:tav tm="100000">
                                          <p:val>
                                            <p:strVal val="ppt_x"/>
                                          </p:val>
                                        </p:tav>
                                      </p:tavLst>
                                    </p:anim>
                                    <p:anim calcmode="lin" valueType="num">
                                      <p:cBhvr>
                                        <p:cTn id="117" dur="500"/>
                                        <p:tgtEl>
                                          <p:spTgt spid="44190"/>
                                        </p:tgtEl>
                                        <p:attrNameLst>
                                          <p:attrName>ppt_y</p:attrName>
                                        </p:attrNameLst>
                                      </p:cBhvr>
                                      <p:tavLst>
                                        <p:tav tm="0">
                                          <p:val>
                                            <p:strVal val="ppt_y"/>
                                          </p:val>
                                        </p:tav>
                                        <p:tav tm="100000">
                                          <p:val>
                                            <p:strVal val="ppt_h+1"/>
                                          </p:val>
                                        </p:tav>
                                      </p:tavLst>
                                    </p:anim>
                                    <p:animEffect transition="out" filter="fade">
                                      <p:cBhvr>
                                        <p:cTn id="118" dur="500"/>
                                        <p:tgtEl>
                                          <p:spTgt spid="44190"/>
                                        </p:tgtEl>
                                      </p:cBhvr>
                                    </p:animEffect>
                                    <p:set>
                                      <p:cBhvr>
                                        <p:cTn id="119" dur="1" fill="hold">
                                          <p:stCondLst>
                                            <p:cond delay="499"/>
                                          </p:stCondLst>
                                        </p:cTn>
                                        <p:tgtEl>
                                          <p:spTgt spid="44190"/>
                                        </p:tgtEl>
                                        <p:attrNameLst>
                                          <p:attrName>style.visibility</p:attrName>
                                        </p:attrNameLst>
                                      </p:cBhvr>
                                      <p:to>
                                        <p:strVal val="hidden"/>
                                      </p:to>
                                    </p:set>
                                  </p:childTnLst>
                                </p:cTn>
                              </p:par>
                              <p:par>
                                <p:cTn id="120" presetID="3" presetClass="exit" presetSubtype="10" fill="hold" grpId="0" nodeType="withEffect">
                                  <p:stCondLst>
                                    <p:cond delay="0"/>
                                  </p:stCondLst>
                                  <p:childTnLst>
                                    <p:animEffect transition="out" filter="blinds(horizontal)">
                                      <p:cBhvr>
                                        <p:cTn id="121" dur="500"/>
                                        <p:tgtEl>
                                          <p:spTgt spid="44355"/>
                                        </p:tgtEl>
                                      </p:cBhvr>
                                    </p:animEffect>
                                    <p:set>
                                      <p:cBhvr>
                                        <p:cTn id="122" dur="1" fill="hold">
                                          <p:stCondLst>
                                            <p:cond delay="499"/>
                                          </p:stCondLst>
                                        </p:cTn>
                                        <p:tgtEl>
                                          <p:spTgt spid="44355"/>
                                        </p:tgtEl>
                                        <p:attrNameLst>
                                          <p:attrName>style.visibility</p:attrName>
                                        </p:attrNameLst>
                                      </p:cBhvr>
                                      <p:to>
                                        <p:strVal val="hidden"/>
                                      </p:to>
                                    </p:set>
                                  </p:childTnLst>
                                </p:cTn>
                              </p:par>
                              <p:par>
                                <p:cTn id="123" presetID="3" presetClass="exit" presetSubtype="10" fill="hold" grpId="0" nodeType="withEffect">
                                  <p:stCondLst>
                                    <p:cond delay="0"/>
                                  </p:stCondLst>
                                  <p:childTnLst>
                                    <p:animEffect transition="out" filter="blinds(horizontal)">
                                      <p:cBhvr>
                                        <p:cTn id="124" dur="500"/>
                                        <p:tgtEl>
                                          <p:spTgt spid="44356"/>
                                        </p:tgtEl>
                                      </p:cBhvr>
                                    </p:animEffect>
                                    <p:set>
                                      <p:cBhvr>
                                        <p:cTn id="125" dur="1" fill="hold">
                                          <p:stCondLst>
                                            <p:cond delay="499"/>
                                          </p:stCondLst>
                                        </p:cTn>
                                        <p:tgtEl>
                                          <p:spTgt spid="44356"/>
                                        </p:tgtEl>
                                        <p:attrNameLst>
                                          <p:attrName>style.visibility</p:attrName>
                                        </p:attrNameLst>
                                      </p:cBhvr>
                                      <p:to>
                                        <p:strVal val="hidden"/>
                                      </p:to>
                                    </p:set>
                                  </p:childTnLst>
                                </p:cTn>
                              </p:par>
                              <p:par>
                                <p:cTn id="126" presetID="3" presetClass="exit" presetSubtype="10" fill="hold" grpId="0" nodeType="withEffect">
                                  <p:stCondLst>
                                    <p:cond delay="0"/>
                                  </p:stCondLst>
                                  <p:childTnLst>
                                    <p:animEffect transition="out" filter="blinds(horizontal)">
                                      <p:cBhvr>
                                        <p:cTn id="127" dur="500"/>
                                        <p:tgtEl>
                                          <p:spTgt spid="44357"/>
                                        </p:tgtEl>
                                      </p:cBhvr>
                                    </p:animEffect>
                                    <p:set>
                                      <p:cBhvr>
                                        <p:cTn id="128" dur="1" fill="hold">
                                          <p:stCondLst>
                                            <p:cond delay="499"/>
                                          </p:stCondLst>
                                        </p:cTn>
                                        <p:tgtEl>
                                          <p:spTgt spid="44357"/>
                                        </p:tgtEl>
                                        <p:attrNameLst>
                                          <p:attrName>style.visibility</p:attrName>
                                        </p:attrNameLst>
                                      </p:cBhvr>
                                      <p:to>
                                        <p:strVal val="hidden"/>
                                      </p:to>
                                    </p:set>
                                  </p:childTnLst>
                                </p:cTn>
                              </p:par>
                              <p:par>
                                <p:cTn id="129" presetID="3" presetClass="exit" presetSubtype="10" fill="hold" grpId="0" nodeType="withEffect">
                                  <p:stCondLst>
                                    <p:cond delay="0"/>
                                  </p:stCondLst>
                                  <p:childTnLst>
                                    <p:animEffect transition="out" filter="blinds(horizontal)">
                                      <p:cBhvr>
                                        <p:cTn id="130" dur="500"/>
                                        <p:tgtEl>
                                          <p:spTgt spid="44358"/>
                                        </p:tgtEl>
                                      </p:cBhvr>
                                    </p:animEffect>
                                    <p:set>
                                      <p:cBhvr>
                                        <p:cTn id="131" dur="1" fill="hold">
                                          <p:stCondLst>
                                            <p:cond delay="499"/>
                                          </p:stCondLst>
                                        </p:cTn>
                                        <p:tgtEl>
                                          <p:spTgt spid="44358"/>
                                        </p:tgtEl>
                                        <p:attrNameLst>
                                          <p:attrName>style.visibility</p:attrName>
                                        </p:attrNameLst>
                                      </p:cBhvr>
                                      <p:to>
                                        <p:strVal val="hidden"/>
                                      </p:to>
                                    </p:set>
                                  </p:childTnLst>
                                </p:cTn>
                              </p:par>
                              <p:par>
                                <p:cTn id="132" presetID="3" presetClass="exit" presetSubtype="10" fill="hold" grpId="0" nodeType="withEffect">
                                  <p:stCondLst>
                                    <p:cond delay="0"/>
                                  </p:stCondLst>
                                  <p:childTnLst>
                                    <p:animEffect transition="out" filter="blinds(horizontal)">
                                      <p:cBhvr>
                                        <p:cTn id="133" dur="500"/>
                                        <p:tgtEl>
                                          <p:spTgt spid="44359"/>
                                        </p:tgtEl>
                                      </p:cBhvr>
                                    </p:animEffect>
                                    <p:set>
                                      <p:cBhvr>
                                        <p:cTn id="134" dur="1" fill="hold">
                                          <p:stCondLst>
                                            <p:cond delay="499"/>
                                          </p:stCondLst>
                                        </p:cTn>
                                        <p:tgtEl>
                                          <p:spTgt spid="44359"/>
                                        </p:tgtEl>
                                        <p:attrNameLst>
                                          <p:attrName>style.visibility</p:attrName>
                                        </p:attrNameLst>
                                      </p:cBhvr>
                                      <p:to>
                                        <p:strVal val="hidden"/>
                                      </p:to>
                                    </p:set>
                                  </p:childTnLst>
                                </p:cTn>
                              </p:par>
                              <p:par>
                                <p:cTn id="135" presetID="3" presetClass="exit" presetSubtype="10" fill="hold" grpId="0" nodeType="withEffect">
                                  <p:stCondLst>
                                    <p:cond delay="0"/>
                                  </p:stCondLst>
                                  <p:childTnLst>
                                    <p:animEffect transition="out" filter="blinds(horizontal)">
                                      <p:cBhvr>
                                        <p:cTn id="136" dur="500"/>
                                        <p:tgtEl>
                                          <p:spTgt spid="44360"/>
                                        </p:tgtEl>
                                      </p:cBhvr>
                                    </p:animEffect>
                                    <p:set>
                                      <p:cBhvr>
                                        <p:cTn id="137" dur="1" fill="hold">
                                          <p:stCondLst>
                                            <p:cond delay="499"/>
                                          </p:stCondLst>
                                        </p:cTn>
                                        <p:tgtEl>
                                          <p:spTgt spid="44360"/>
                                        </p:tgtEl>
                                        <p:attrNameLst>
                                          <p:attrName>style.visibility</p:attrName>
                                        </p:attrNameLst>
                                      </p:cBhvr>
                                      <p:to>
                                        <p:strVal val="hidden"/>
                                      </p:to>
                                    </p:set>
                                  </p:childTnLst>
                                </p:cTn>
                              </p:par>
                              <p:par>
                                <p:cTn id="138" presetID="3" presetClass="exit" presetSubtype="10" fill="hold" grpId="0" nodeType="withEffect">
                                  <p:stCondLst>
                                    <p:cond delay="0"/>
                                  </p:stCondLst>
                                  <p:childTnLst>
                                    <p:animEffect transition="out" filter="blinds(horizontal)">
                                      <p:cBhvr>
                                        <p:cTn id="139" dur="500"/>
                                        <p:tgtEl>
                                          <p:spTgt spid="44361"/>
                                        </p:tgtEl>
                                      </p:cBhvr>
                                    </p:animEffect>
                                    <p:set>
                                      <p:cBhvr>
                                        <p:cTn id="140" dur="1" fill="hold">
                                          <p:stCondLst>
                                            <p:cond delay="499"/>
                                          </p:stCondLst>
                                        </p:cTn>
                                        <p:tgtEl>
                                          <p:spTgt spid="44361"/>
                                        </p:tgtEl>
                                        <p:attrNameLst>
                                          <p:attrName>style.visibility</p:attrName>
                                        </p:attrNameLst>
                                      </p:cBhvr>
                                      <p:to>
                                        <p:strVal val="hidden"/>
                                      </p:to>
                                    </p:set>
                                  </p:childTnLst>
                                </p:cTn>
                              </p:par>
                              <p:par>
                                <p:cTn id="141" presetID="3" presetClass="exit" presetSubtype="10" fill="hold" grpId="0" nodeType="withEffect">
                                  <p:stCondLst>
                                    <p:cond delay="0"/>
                                  </p:stCondLst>
                                  <p:childTnLst>
                                    <p:animEffect transition="out" filter="blinds(horizontal)">
                                      <p:cBhvr>
                                        <p:cTn id="142" dur="500"/>
                                        <p:tgtEl>
                                          <p:spTgt spid="44362"/>
                                        </p:tgtEl>
                                      </p:cBhvr>
                                    </p:animEffect>
                                    <p:set>
                                      <p:cBhvr>
                                        <p:cTn id="143" dur="1" fill="hold">
                                          <p:stCondLst>
                                            <p:cond delay="499"/>
                                          </p:stCondLst>
                                        </p:cTn>
                                        <p:tgtEl>
                                          <p:spTgt spid="44362"/>
                                        </p:tgtEl>
                                        <p:attrNameLst>
                                          <p:attrName>style.visibility</p:attrName>
                                        </p:attrNameLst>
                                      </p:cBhvr>
                                      <p:to>
                                        <p:strVal val="hidden"/>
                                      </p:to>
                                    </p:set>
                                  </p:childTnLst>
                                </p:cTn>
                              </p:par>
                              <p:par>
                                <p:cTn id="144" presetID="3" presetClass="entr" presetSubtype="10" fill="hold" grpId="0" nodeType="withEffect">
                                  <p:stCondLst>
                                    <p:cond delay="0"/>
                                  </p:stCondLst>
                                  <p:childTnLst>
                                    <p:set>
                                      <p:cBhvr>
                                        <p:cTn id="145" dur="1" fill="hold">
                                          <p:stCondLst>
                                            <p:cond delay="0"/>
                                          </p:stCondLst>
                                        </p:cTn>
                                        <p:tgtEl>
                                          <p:spTgt spid="44203"/>
                                        </p:tgtEl>
                                        <p:attrNameLst>
                                          <p:attrName>style.visibility</p:attrName>
                                        </p:attrNameLst>
                                      </p:cBhvr>
                                      <p:to>
                                        <p:strVal val="visible"/>
                                      </p:to>
                                    </p:set>
                                    <p:animEffect transition="in" filter="blinds(horizontal)">
                                      <p:cBhvr>
                                        <p:cTn id="146" dur="500"/>
                                        <p:tgtEl>
                                          <p:spTgt spid="44203"/>
                                        </p:tgtEl>
                                      </p:cBhvr>
                                    </p:animEffect>
                                  </p:childTnLst>
                                </p:cTn>
                              </p:par>
                              <p:par>
                                <p:cTn id="147" presetID="3" presetClass="entr" presetSubtype="10" fill="hold" grpId="0" nodeType="withEffect">
                                  <p:stCondLst>
                                    <p:cond delay="0"/>
                                  </p:stCondLst>
                                  <p:childTnLst>
                                    <p:set>
                                      <p:cBhvr>
                                        <p:cTn id="148" dur="1" fill="hold">
                                          <p:stCondLst>
                                            <p:cond delay="0"/>
                                          </p:stCondLst>
                                        </p:cTn>
                                        <p:tgtEl>
                                          <p:spTgt spid="44204"/>
                                        </p:tgtEl>
                                        <p:attrNameLst>
                                          <p:attrName>style.visibility</p:attrName>
                                        </p:attrNameLst>
                                      </p:cBhvr>
                                      <p:to>
                                        <p:strVal val="visible"/>
                                      </p:to>
                                    </p:set>
                                    <p:animEffect transition="in" filter="blinds(horizontal)">
                                      <p:cBhvr>
                                        <p:cTn id="149" dur="500"/>
                                        <p:tgtEl>
                                          <p:spTgt spid="44204"/>
                                        </p:tgtEl>
                                      </p:cBhvr>
                                    </p:animEffect>
                                  </p:childTnLst>
                                </p:cTn>
                              </p:par>
                              <p:par>
                                <p:cTn id="150" presetID="3" presetClass="entr" presetSubtype="10" fill="hold" grpId="0" nodeType="withEffect">
                                  <p:stCondLst>
                                    <p:cond delay="0"/>
                                  </p:stCondLst>
                                  <p:childTnLst>
                                    <p:set>
                                      <p:cBhvr>
                                        <p:cTn id="151" dur="1" fill="hold">
                                          <p:stCondLst>
                                            <p:cond delay="0"/>
                                          </p:stCondLst>
                                        </p:cTn>
                                        <p:tgtEl>
                                          <p:spTgt spid="44205"/>
                                        </p:tgtEl>
                                        <p:attrNameLst>
                                          <p:attrName>style.visibility</p:attrName>
                                        </p:attrNameLst>
                                      </p:cBhvr>
                                      <p:to>
                                        <p:strVal val="visible"/>
                                      </p:to>
                                    </p:set>
                                    <p:animEffect transition="in" filter="blinds(horizontal)">
                                      <p:cBhvr>
                                        <p:cTn id="152" dur="500"/>
                                        <p:tgtEl>
                                          <p:spTgt spid="44205"/>
                                        </p:tgtEl>
                                      </p:cBhvr>
                                    </p:animEffect>
                                  </p:childTnLst>
                                </p:cTn>
                              </p:par>
                              <p:par>
                                <p:cTn id="153" presetID="3" presetClass="entr" presetSubtype="10" fill="hold" grpId="0" nodeType="withEffect">
                                  <p:stCondLst>
                                    <p:cond delay="0"/>
                                  </p:stCondLst>
                                  <p:childTnLst>
                                    <p:set>
                                      <p:cBhvr>
                                        <p:cTn id="154" dur="1" fill="hold">
                                          <p:stCondLst>
                                            <p:cond delay="0"/>
                                          </p:stCondLst>
                                        </p:cTn>
                                        <p:tgtEl>
                                          <p:spTgt spid="44206"/>
                                        </p:tgtEl>
                                        <p:attrNameLst>
                                          <p:attrName>style.visibility</p:attrName>
                                        </p:attrNameLst>
                                      </p:cBhvr>
                                      <p:to>
                                        <p:strVal val="visible"/>
                                      </p:to>
                                    </p:set>
                                    <p:animEffect transition="in" filter="blinds(horizontal)">
                                      <p:cBhvr>
                                        <p:cTn id="155" dur="500"/>
                                        <p:tgtEl>
                                          <p:spTgt spid="44206"/>
                                        </p:tgtEl>
                                      </p:cBhvr>
                                    </p:animEffect>
                                  </p:childTnLst>
                                </p:cTn>
                              </p:par>
                              <p:par>
                                <p:cTn id="156" presetID="3" presetClass="entr" presetSubtype="10" fill="hold" grpId="0" nodeType="withEffect">
                                  <p:stCondLst>
                                    <p:cond delay="0"/>
                                  </p:stCondLst>
                                  <p:childTnLst>
                                    <p:set>
                                      <p:cBhvr>
                                        <p:cTn id="157" dur="1" fill="hold">
                                          <p:stCondLst>
                                            <p:cond delay="0"/>
                                          </p:stCondLst>
                                        </p:cTn>
                                        <p:tgtEl>
                                          <p:spTgt spid="44207"/>
                                        </p:tgtEl>
                                        <p:attrNameLst>
                                          <p:attrName>style.visibility</p:attrName>
                                        </p:attrNameLst>
                                      </p:cBhvr>
                                      <p:to>
                                        <p:strVal val="visible"/>
                                      </p:to>
                                    </p:set>
                                    <p:animEffect transition="in" filter="blinds(horizontal)">
                                      <p:cBhvr>
                                        <p:cTn id="158" dur="500"/>
                                        <p:tgtEl>
                                          <p:spTgt spid="44207"/>
                                        </p:tgtEl>
                                      </p:cBhvr>
                                    </p:animEffect>
                                  </p:childTnLst>
                                </p:cTn>
                              </p:par>
                              <p:par>
                                <p:cTn id="159" presetID="3" presetClass="entr" presetSubtype="10" fill="hold" grpId="0" nodeType="withEffect">
                                  <p:stCondLst>
                                    <p:cond delay="0"/>
                                  </p:stCondLst>
                                  <p:childTnLst>
                                    <p:set>
                                      <p:cBhvr>
                                        <p:cTn id="160" dur="1" fill="hold">
                                          <p:stCondLst>
                                            <p:cond delay="0"/>
                                          </p:stCondLst>
                                        </p:cTn>
                                        <p:tgtEl>
                                          <p:spTgt spid="44208"/>
                                        </p:tgtEl>
                                        <p:attrNameLst>
                                          <p:attrName>style.visibility</p:attrName>
                                        </p:attrNameLst>
                                      </p:cBhvr>
                                      <p:to>
                                        <p:strVal val="visible"/>
                                      </p:to>
                                    </p:set>
                                    <p:animEffect transition="in" filter="blinds(horizontal)">
                                      <p:cBhvr>
                                        <p:cTn id="161" dur="500"/>
                                        <p:tgtEl>
                                          <p:spTgt spid="44208"/>
                                        </p:tgtEl>
                                      </p:cBhvr>
                                    </p:animEffect>
                                  </p:childTnLst>
                                </p:cTn>
                              </p:par>
                              <p:par>
                                <p:cTn id="162" presetID="3" presetClass="entr" presetSubtype="10" fill="hold" grpId="0" nodeType="withEffect">
                                  <p:stCondLst>
                                    <p:cond delay="0"/>
                                  </p:stCondLst>
                                  <p:childTnLst>
                                    <p:set>
                                      <p:cBhvr>
                                        <p:cTn id="163" dur="1" fill="hold">
                                          <p:stCondLst>
                                            <p:cond delay="0"/>
                                          </p:stCondLst>
                                        </p:cTn>
                                        <p:tgtEl>
                                          <p:spTgt spid="44209"/>
                                        </p:tgtEl>
                                        <p:attrNameLst>
                                          <p:attrName>style.visibility</p:attrName>
                                        </p:attrNameLst>
                                      </p:cBhvr>
                                      <p:to>
                                        <p:strVal val="visible"/>
                                      </p:to>
                                    </p:set>
                                    <p:animEffect transition="in" filter="blinds(horizontal)">
                                      <p:cBhvr>
                                        <p:cTn id="164" dur="500"/>
                                        <p:tgtEl>
                                          <p:spTgt spid="44209"/>
                                        </p:tgtEl>
                                      </p:cBhvr>
                                    </p:animEffect>
                                  </p:childTnLst>
                                </p:cTn>
                              </p:par>
                              <p:par>
                                <p:cTn id="165" presetID="3" presetClass="entr" presetSubtype="10" fill="hold" grpId="0" nodeType="withEffect">
                                  <p:stCondLst>
                                    <p:cond delay="0"/>
                                  </p:stCondLst>
                                  <p:childTnLst>
                                    <p:set>
                                      <p:cBhvr>
                                        <p:cTn id="166" dur="1" fill="hold">
                                          <p:stCondLst>
                                            <p:cond delay="0"/>
                                          </p:stCondLst>
                                        </p:cTn>
                                        <p:tgtEl>
                                          <p:spTgt spid="44210"/>
                                        </p:tgtEl>
                                        <p:attrNameLst>
                                          <p:attrName>style.visibility</p:attrName>
                                        </p:attrNameLst>
                                      </p:cBhvr>
                                      <p:to>
                                        <p:strVal val="visible"/>
                                      </p:to>
                                    </p:set>
                                    <p:animEffect transition="in" filter="blinds(horizontal)">
                                      <p:cBhvr>
                                        <p:cTn id="167" dur="500"/>
                                        <p:tgtEl>
                                          <p:spTgt spid="44210"/>
                                        </p:tgtEl>
                                      </p:cBhvr>
                                    </p:animEffect>
                                  </p:childTnLst>
                                </p:cTn>
                              </p:par>
                            </p:childTnLst>
                          </p:cTn>
                        </p:par>
                        <p:par>
                          <p:cTn id="168" fill="hold">
                            <p:stCondLst>
                              <p:cond delay="18000"/>
                            </p:stCondLst>
                            <p:childTnLst>
                              <p:par>
                                <p:cTn id="169" presetID="3" presetClass="entr" presetSubtype="10" fill="hold" nodeType="afterEffect">
                                  <p:stCondLst>
                                    <p:cond delay="0"/>
                                  </p:stCondLst>
                                  <p:childTnLst>
                                    <p:set>
                                      <p:cBhvr>
                                        <p:cTn id="170" dur="1" fill="hold">
                                          <p:stCondLst>
                                            <p:cond delay="0"/>
                                          </p:stCondLst>
                                        </p:cTn>
                                        <p:tgtEl>
                                          <p:spTgt spid="44190"/>
                                        </p:tgtEl>
                                        <p:attrNameLst>
                                          <p:attrName>style.visibility</p:attrName>
                                        </p:attrNameLst>
                                      </p:cBhvr>
                                      <p:to>
                                        <p:strVal val="visible"/>
                                      </p:to>
                                    </p:set>
                                    <p:animEffect transition="in" filter="blinds(horizontal)">
                                      <p:cBhvr>
                                        <p:cTn id="171" dur="500"/>
                                        <p:tgtEl>
                                          <p:spTgt spid="44190"/>
                                        </p:tgtEl>
                                      </p:cBhvr>
                                    </p:animEffect>
                                  </p:childTnLst>
                                </p:cTn>
                              </p:par>
                            </p:childTnLst>
                          </p:cTn>
                        </p:par>
                        <p:par>
                          <p:cTn id="172" fill="hold">
                            <p:stCondLst>
                              <p:cond delay="18500"/>
                            </p:stCondLst>
                            <p:childTnLst>
                              <p:par>
                                <p:cTn id="173" presetID="5" presetClass="entr" presetSubtype="10" fill="hold" nodeType="afterEffect">
                                  <p:stCondLst>
                                    <p:cond delay="0"/>
                                  </p:stCondLst>
                                  <p:childTnLst>
                                    <p:set>
                                      <p:cBhvr>
                                        <p:cTn id="174" dur="1" fill="hold">
                                          <p:stCondLst>
                                            <p:cond delay="0"/>
                                          </p:stCondLst>
                                        </p:cTn>
                                        <p:tgtEl>
                                          <p:spTgt spid="8"/>
                                        </p:tgtEl>
                                        <p:attrNameLst>
                                          <p:attrName>style.visibility</p:attrName>
                                        </p:attrNameLst>
                                      </p:cBhvr>
                                      <p:to>
                                        <p:strVal val="visible"/>
                                      </p:to>
                                    </p:set>
                                    <p:animEffect transition="in" filter="checkerboard(across)">
                                      <p:cBhvr>
                                        <p:cTn id="175" dur="1000"/>
                                        <p:tgtEl>
                                          <p:spTgt spid="8"/>
                                        </p:tgtEl>
                                      </p:cBhvr>
                                    </p:animEffect>
                                  </p:childTnLst>
                                </p:cTn>
                              </p:par>
                            </p:childTnLst>
                          </p:cTn>
                        </p:par>
                        <p:par>
                          <p:cTn id="176" fill="hold">
                            <p:stCondLst>
                              <p:cond delay="19500"/>
                            </p:stCondLst>
                            <p:childTnLst>
                              <p:par>
                                <p:cTn id="177" presetID="29" presetClass="exit" presetSubtype="0" repeatCount="indefinite" fill="hold" nodeType="afterEffect">
                                  <p:stCondLst>
                                    <p:cond delay="0"/>
                                  </p:stCondLst>
                                  <p:childTnLst>
                                    <p:anim calcmode="lin" valueType="num">
                                      <p:cBhvr>
                                        <p:cTn id="178" dur="1000"/>
                                        <p:tgtEl>
                                          <p:spTgt spid="8"/>
                                        </p:tgtEl>
                                        <p:attrNameLst>
                                          <p:attrName>ppt_x</p:attrName>
                                        </p:attrNameLst>
                                      </p:cBhvr>
                                      <p:tavLst>
                                        <p:tav tm="0">
                                          <p:val>
                                            <p:strVal val="ppt_x"/>
                                          </p:val>
                                        </p:tav>
                                        <p:tav tm="100000">
                                          <p:val>
                                            <p:strVal val="ppt_x-.2"/>
                                          </p:val>
                                        </p:tav>
                                      </p:tavLst>
                                    </p:anim>
                                    <p:anim calcmode="lin" valueType="num">
                                      <p:cBhvr>
                                        <p:cTn id="179" dur="1000"/>
                                        <p:tgtEl>
                                          <p:spTgt spid="8"/>
                                        </p:tgtEl>
                                        <p:attrNameLst>
                                          <p:attrName>ppt_y</p:attrName>
                                        </p:attrNameLst>
                                      </p:cBhvr>
                                      <p:tavLst>
                                        <p:tav tm="0">
                                          <p:val>
                                            <p:strVal val="ppt_y"/>
                                          </p:val>
                                        </p:tav>
                                        <p:tav tm="100000">
                                          <p:val>
                                            <p:strVal val="ppt_y"/>
                                          </p:val>
                                        </p:tav>
                                      </p:tavLst>
                                    </p:anim>
                                    <p:animEffect transition="out" filter="fade">
                                      <p:cBhvr>
                                        <p:cTn id="180" dur="1000"/>
                                        <p:tgtEl>
                                          <p:spTgt spid="8"/>
                                        </p:tgtEl>
                                      </p:cBhvr>
                                    </p:animEffect>
                                    <p:set>
                                      <p:cBhvr>
                                        <p:cTn id="181" dur="1" fill="hold">
                                          <p:stCondLst>
                                            <p:cond delay="999"/>
                                          </p:stCondLst>
                                        </p:cTn>
                                        <p:tgtEl>
                                          <p:spTgt spid="8"/>
                                        </p:tgtEl>
                                        <p:attrNameLst>
                                          <p:attrName>style.visibility</p:attrName>
                                        </p:attrNameLst>
                                      </p:cBhvr>
                                      <p:to>
                                        <p:strVal val="hidden"/>
                                      </p:to>
                                    </p:set>
                                  </p:childTnLst>
                                </p:cTn>
                              </p:par>
                            </p:childTnLst>
                          </p:cTn>
                        </p:par>
                        <p:par>
                          <p:cTn id="182" fill="hold">
                            <p:stCondLst>
                              <p:cond delay="20500"/>
                            </p:stCondLst>
                            <p:childTnLst>
                              <p:par>
                                <p:cTn id="183" presetID="3" presetClass="entr" presetSubtype="10" fill="hold" nodeType="afterEffect">
                                  <p:stCondLst>
                                    <p:cond delay="0"/>
                                  </p:stCondLst>
                                  <p:childTnLst>
                                    <p:set>
                                      <p:cBhvr>
                                        <p:cTn id="184" dur="1" fill="hold">
                                          <p:stCondLst>
                                            <p:cond delay="0"/>
                                          </p:stCondLst>
                                        </p:cTn>
                                        <p:tgtEl>
                                          <p:spTgt spid="44047"/>
                                        </p:tgtEl>
                                        <p:attrNameLst>
                                          <p:attrName>style.visibility</p:attrName>
                                        </p:attrNameLst>
                                      </p:cBhvr>
                                      <p:to>
                                        <p:strVal val="visible"/>
                                      </p:to>
                                    </p:set>
                                    <p:animEffect transition="in" filter="blinds(horizontal)">
                                      <p:cBhvr>
                                        <p:cTn id="185" dur="500"/>
                                        <p:tgtEl>
                                          <p:spTgt spid="44047"/>
                                        </p:tgtEl>
                                      </p:cBhvr>
                                    </p:animEffect>
                                  </p:childTnLst>
                                </p:cTn>
                              </p:par>
                            </p:childTnLst>
                          </p:cTn>
                        </p:par>
                        <p:par>
                          <p:cTn id="186" fill="hold">
                            <p:stCondLst>
                              <p:cond delay="21000"/>
                            </p:stCondLst>
                            <p:childTnLst>
                              <p:par>
                                <p:cTn id="187" presetID="5" presetClass="entr" presetSubtype="10" fill="hold" nodeType="afterEffect">
                                  <p:stCondLst>
                                    <p:cond delay="0"/>
                                  </p:stCondLst>
                                  <p:childTnLst>
                                    <p:set>
                                      <p:cBhvr>
                                        <p:cTn id="188" dur="1" fill="hold">
                                          <p:stCondLst>
                                            <p:cond delay="0"/>
                                          </p:stCondLst>
                                        </p:cTn>
                                        <p:tgtEl>
                                          <p:spTgt spid="9"/>
                                        </p:tgtEl>
                                        <p:attrNameLst>
                                          <p:attrName>style.visibility</p:attrName>
                                        </p:attrNameLst>
                                      </p:cBhvr>
                                      <p:to>
                                        <p:strVal val="visible"/>
                                      </p:to>
                                    </p:set>
                                    <p:animEffect transition="in" filter="checkerboard(across)">
                                      <p:cBhvr>
                                        <p:cTn id="189" dur="1000"/>
                                        <p:tgtEl>
                                          <p:spTgt spid="9"/>
                                        </p:tgtEl>
                                      </p:cBhvr>
                                    </p:animEffect>
                                  </p:childTnLst>
                                </p:cTn>
                              </p:par>
                            </p:childTnLst>
                          </p:cTn>
                        </p:par>
                        <p:par>
                          <p:cTn id="190" fill="hold">
                            <p:stCondLst>
                              <p:cond delay="22000"/>
                            </p:stCondLst>
                            <p:childTnLst>
                              <p:par>
                                <p:cTn id="191" presetID="29" presetClass="exit" presetSubtype="0" repeatCount="indefinite" fill="hold" nodeType="afterEffect">
                                  <p:stCondLst>
                                    <p:cond delay="0"/>
                                  </p:stCondLst>
                                  <p:childTnLst>
                                    <p:anim calcmode="lin" valueType="num">
                                      <p:cBhvr>
                                        <p:cTn id="192" dur="1000"/>
                                        <p:tgtEl>
                                          <p:spTgt spid="9"/>
                                        </p:tgtEl>
                                        <p:attrNameLst>
                                          <p:attrName>ppt_x</p:attrName>
                                        </p:attrNameLst>
                                      </p:cBhvr>
                                      <p:tavLst>
                                        <p:tav tm="0">
                                          <p:val>
                                            <p:strVal val="ppt_x"/>
                                          </p:val>
                                        </p:tav>
                                        <p:tav tm="100000">
                                          <p:val>
                                            <p:strVal val="ppt_x-.2"/>
                                          </p:val>
                                        </p:tav>
                                      </p:tavLst>
                                    </p:anim>
                                    <p:anim calcmode="lin" valueType="num">
                                      <p:cBhvr>
                                        <p:cTn id="193" dur="1000"/>
                                        <p:tgtEl>
                                          <p:spTgt spid="9"/>
                                        </p:tgtEl>
                                        <p:attrNameLst>
                                          <p:attrName>ppt_y</p:attrName>
                                        </p:attrNameLst>
                                      </p:cBhvr>
                                      <p:tavLst>
                                        <p:tav tm="0">
                                          <p:val>
                                            <p:strVal val="ppt_y"/>
                                          </p:val>
                                        </p:tav>
                                        <p:tav tm="100000">
                                          <p:val>
                                            <p:strVal val="ppt_y"/>
                                          </p:val>
                                        </p:tav>
                                      </p:tavLst>
                                    </p:anim>
                                    <p:animEffect transition="out" filter="fade">
                                      <p:cBhvr>
                                        <p:cTn id="194" dur="1000"/>
                                        <p:tgtEl>
                                          <p:spTgt spid="9"/>
                                        </p:tgtEl>
                                      </p:cBhvr>
                                    </p:animEffect>
                                    <p:set>
                                      <p:cBhvr>
                                        <p:cTn id="195" dur="1" fill="hold">
                                          <p:stCondLst>
                                            <p:cond delay="999"/>
                                          </p:stCondLst>
                                        </p:cTn>
                                        <p:tgtEl>
                                          <p:spTgt spid="9"/>
                                        </p:tgtEl>
                                        <p:attrNameLst>
                                          <p:attrName>style.visibility</p:attrName>
                                        </p:attrNameLst>
                                      </p:cBhvr>
                                      <p:to>
                                        <p:strVal val="hidden"/>
                                      </p:to>
                                    </p:set>
                                  </p:childTnLst>
                                </p:cTn>
                              </p:par>
                            </p:childTnLst>
                          </p:cTn>
                        </p:par>
                        <p:par>
                          <p:cTn id="196" fill="hold">
                            <p:stCondLst>
                              <p:cond delay="23000"/>
                            </p:stCondLst>
                            <p:childTnLst>
                              <p:par>
                                <p:cTn id="197" presetID="3" presetClass="entr" presetSubtype="10" fill="hold" nodeType="afterEffect">
                                  <p:stCondLst>
                                    <p:cond delay="0"/>
                                  </p:stCondLst>
                                  <p:childTnLst>
                                    <p:set>
                                      <p:cBhvr>
                                        <p:cTn id="198" dur="1" fill="hold">
                                          <p:stCondLst>
                                            <p:cond delay="0"/>
                                          </p:stCondLst>
                                        </p:cTn>
                                        <p:tgtEl>
                                          <p:spTgt spid="44044"/>
                                        </p:tgtEl>
                                        <p:attrNameLst>
                                          <p:attrName>style.visibility</p:attrName>
                                        </p:attrNameLst>
                                      </p:cBhvr>
                                      <p:to>
                                        <p:strVal val="visible"/>
                                      </p:to>
                                    </p:set>
                                    <p:animEffect transition="in" filter="blinds(horizontal)">
                                      <p:cBhvr>
                                        <p:cTn id="199" dur="500"/>
                                        <p:tgtEl>
                                          <p:spTgt spid="44044"/>
                                        </p:tgtEl>
                                      </p:cBhvr>
                                    </p:animEffect>
                                  </p:childTnLst>
                                </p:cTn>
                              </p:par>
                            </p:childTnLst>
                          </p:cTn>
                        </p:par>
                        <p:par>
                          <p:cTn id="200" fill="hold">
                            <p:stCondLst>
                              <p:cond delay="23500"/>
                            </p:stCondLst>
                            <p:childTnLst>
                              <p:par>
                                <p:cTn id="201" presetID="5" presetClass="entr" presetSubtype="10" fill="hold" nodeType="afterEffect">
                                  <p:stCondLst>
                                    <p:cond delay="0"/>
                                  </p:stCondLst>
                                  <p:childTnLst>
                                    <p:set>
                                      <p:cBhvr>
                                        <p:cTn id="202" dur="1" fill="hold">
                                          <p:stCondLst>
                                            <p:cond delay="0"/>
                                          </p:stCondLst>
                                        </p:cTn>
                                        <p:tgtEl>
                                          <p:spTgt spid="7"/>
                                        </p:tgtEl>
                                        <p:attrNameLst>
                                          <p:attrName>style.visibility</p:attrName>
                                        </p:attrNameLst>
                                      </p:cBhvr>
                                      <p:to>
                                        <p:strVal val="visible"/>
                                      </p:to>
                                    </p:set>
                                    <p:animEffect transition="in" filter="checkerboard(across)">
                                      <p:cBhvr>
                                        <p:cTn id="203" dur="1000"/>
                                        <p:tgtEl>
                                          <p:spTgt spid="7"/>
                                        </p:tgtEl>
                                      </p:cBhvr>
                                    </p:animEffect>
                                  </p:childTnLst>
                                </p:cTn>
                              </p:par>
                            </p:childTnLst>
                          </p:cTn>
                        </p:par>
                        <p:par>
                          <p:cTn id="204" fill="hold">
                            <p:stCondLst>
                              <p:cond delay="24500"/>
                            </p:stCondLst>
                            <p:childTnLst>
                              <p:par>
                                <p:cTn id="205" presetID="29" presetClass="exit" presetSubtype="0" repeatCount="indefinite" fill="hold" nodeType="afterEffect">
                                  <p:stCondLst>
                                    <p:cond delay="0"/>
                                  </p:stCondLst>
                                  <p:childTnLst>
                                    <p:anim calcmode="lin" valueType="num">
                                      <p:cBhvr>
                                        <p:cTn id="206" dur="1000"/>
                                        <p:tgtEl>
                                          <p:spTgt spid="7"/>
                                        </p:tgtEl>
                                        <p:attrNameLst>
                                          <p:attrName>ppt_x</p:attrName>
                                        </p:attrNameLst>
                                      </p:cBhvr>
                                      <p:tavLst>
                                        <p:tav tm="0">
                                          <p:val>
                                            <p:strVal val="ppt_x"/>
                                          </p:val>
                                        </p:tav>
                                        <p:tav tm="100000">
                                          <p:val>
                                            <p:strVal val="ppt_x-.2"/>
                                          </p:val>
                                        </p:tav>
                                      </p:tavLst>
                                    </p:anim>
                                    <p:anim calcmode="lin" valueType="num">
                                      <p:cBhvr>
                                        <p:cTn id="207" dur="1000"/>
                                        <p:tgtEl>
                                          <p:spTgt spid="7"/>
                                        </p:tgtEl>
                                        <p:attrNameLst>
                                          <p:attrName>ppt_y</p:attrName>
                                        </p:attrNameLst>
                                      </p:cBhvr>
                                      <p:tavLst>
                                        <p:tav tm="0">
                                          <p:val>
                                            <p:strVal val="ppt_y"/>
                                          </p:val>
                                        </p:tav>
                                        <p:tav tm="100000">
                                          <p:val>
                                            <p:strVal val="ppt_y"/>
                                          </p:val>
                                        </p:tav>
                                      </p:tavLst>
                                    </p:anim>
                                    <p:animEffect transition="out" filter="fade">
                                      <p:cBhvr>
                                        <p:cTn id="208" dur="1000"/>
                                        <p:tgtEl>
                                          <p:spTgt spid="7"/>
                                        </p:tgtEl>
                                      </p:cBhvr>
                                    </p:animEffect>
                                    <p:set>
                                      <p:cBhvr>
                                        <p:cTn id="209" dur="1" fill="hold">
                                          <p:stCondLst>
                                            <p:cond delay="999"/>
                                          </p:stCondLst>
                                        </p:cTn>
                                        <p:tgtEl>
                                          <p:spTgt spid="7"/>
                                        </p:tgtEl>
                                        <p:attrNameLst>
                                          <p:attrName>style.visibility</p:attrName>
                                        </p:attrNameLst>
                                      </p:cBhvr>
                                      <p:to>
                                        <p:strVal val="hidden"/>
                                      </p:to>
                                    </p:set>
                                  </p:childTnLst>
                                </p:cTn>
                              </p:par>
                            </p:childTnLst>
                          </p:cTn>
                        </p:par>
                        <p:par>
                          <p:cTn id="210" fill="hold">
                            <p:stCondLst>
                              <p:cond delay="25500"/>
                            </p:stCondLst>
                            <p:childTnLst>
                              <p:par>
                                <p:cTn id="211" presetID="3" presetClass="entr" presetSubtype="10" fill="hold" nodeType="afterEffect">
                                  <p:stCondLst>
                                    <p:cond delay="0"/>
                                  </p:stCondLst>
                                  <p:childTnLst>
                                    <p:set>
                                      <p:cBhvr>
                                        <p:cTn id="212" dur="1" fill="hold">
                                          <p:stCondLst>
                                            <p:cond delay="0"/>
                                          </p:stCondLst>
                                        </p:cTn>
                                        <p:tgtEl>
                                          <p:spTgt spid="44041"/>
                                        </p:tgtEl>
                                        <p:attrNameLst>
                                          <p:attrName>style.visibility</p:attrName>
                                        </p:attrNameLst>
                                      </p:cBhvr>
                                      <p:to>
                                        <p:strVal val="visible"/>
                                      </p:to>
                                    </p:set>
                                    <p:animEffect transition="in" filter="blinds(horizontal)">
                                      <p:cBhvr>
                                        <p:cTn id="213" dur="500"/>
                                        <p:tgtEl>
                                          <p:spTgt spid="44041"/>
                                        </p:tgtEl>
                                      </p:cBhvr>
                                    </p:animEffect>
                                  </p:childTnLst>
                                </p:cTn>
                              </p:par>
                            </p:childTnLst>
                          </p:cTn>
                        </p:par>
                        <p:par>
                          <p:cTn id="214" fill="hold">
                            <p:stCondLst>
                              <p:cond delay="26000"/>
                            </p:stCondLst>
                            <p:childTnLst>
                              <p:par>
                                <p:cTn id="215" presetID="5" presetClass="entr" presetSubtype="10" fill="hold" nodeType="afterEffect">
                                  <p:stCondLst>
                                    <p:cond delay="0"/>
                                  </p:stCondLst>
                                  <p:childTnLst>
                                    <p:set>
                                      <p:cBhvr>
                                        <p:cTn id="216" dur="1" fill="hold">
                                          <p:stCondLst>
                                            <p:cond delay="0"/>
                                          </p:stCondLst>
                                        </p:cTn>
                                        <p:tgtEl>
                                          <p:spTgt spid="10"/>
                                        </p:tgtEl>
                                        <p:attrNameLst>
                                          <p:attrName>style.visibility</p:attrName>
                                        </p:attrNameLst>
                                      </p:cBhvr>
                                      <p:to>
                                        <p:strVal val="visible"/>
                                      </p:to>
                                    </p:set>
                                    <p:animEffect transition="in" filter="checkerboard(across)">
                                      <p:cBhvr>
                                        <p:cTn id="217" dur="1000"/>
                                        <p:tgtEl>
                                          <p:spTgt spid="10"/>
                                        </p:tgtEl>
                                      </p:cBhvr>
                                    </p:animEffect>
                                  </p:childTnLst>
                                </p:cTn>
                              </p:par>
                            </p:childTnLst>
                          </p:cTn>
                        </p:par>
                        <p:par>
                          <p:cTn id="218" fill="hold">
                            <p:stCondLst>
                              <p:cond delay="27000"/>
                            </p:stCondLst>
                            <p:childTnLst>
                              <p:par>
                                <p:cTn id="219" presetID="29" presetClass="exit" presetSubtype="0" repeatCount="indefinite" fill="hold" nodeType="afterEffect">
                                  <p:stCondLst>
                                    <p:cond delay="0"/>
                                  </p:stCondLst>
                                  <p:childTnLst>
                                    <p:anim calcmode="lin" valueType="num">
                                      <p:cBhvr>
                                        <p:cTn id="220" dur="1000"/>
                                        <p:tgtEl>
                                          <p:spTgt spid="10"/>
                                        </p:tgtEl>
                                        <p:attrNameLst>
                                          <p:attrName>ppt_x</p:attrName>
                                        </p:attrNameLst>
                                      </p:cBhvr>
                                      <p:tavLst>
                                        <p:tav tm="0">
                                          <p:val>
                                            <p:strVal val="ppt_x"/>
                                          </p:val>
                                        </p:tav>
                                        <p:tav tm="100000">
                                          <p:val>
                                            <p:strVal val="ppt_x-.2"/>
                                          </p:val>
                                        </p:tav>
                                      </p:tavLst>
                                    </p:anim>
                                    <p:anim calcmode="lin" valueType="num">
                                      <p:cBhvr>
                                        <p:cTn id="221" dur="1000"/>
                                        <p:tgtEl>
                                          <p:spTgt spid="10"/>
                                        </p:tgtEl>
                                        <p:attrNameLst>
                                          <p:attrName>ppt_y</p:attrName>
                                        </p:attrNameLst>
                                      </p:cBhvr>
                                      <p:tavLst>
                                        <p:tav tm="0">
                                          <p:val>
                                            <p:strVal val="ppt_y"/>
                                          </p:val>
                                        </p:tav>
                                        <p:tav tm="100000">
                                          <p:val>
                                            <p:strVal val="ppt_y"/>
                                          </p:val>
                                        </p:tav>
                                      </p:tavLst>
                                    </p:anim>
                                    <p:animEffect transition="out" filter="fade">
                                      <p:cBhvr>
                                        <p:cTn id="222" dur="1000"/>
                                        <p:tgtEl>
                                          <p:spTgt spid="10"/>
                                        </p:tgtEl>
                                      </p:cBhvr>
                                    </p:animEffect>
                                    <p:set>
                                      <p:cBhvr>
                                        <p:cTn id="223"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03" grpId="0" animBg="1"/>
      <p:bldP spid="44204" grpId="0" animBg="1"/>
      <p:bldP spid="44205" grpId="0" animBg="1"/>
      <p:bldP spid="44206" grpId="0" animBg="1"/>
      <p:bldP spid="44207" grpId="0"/>
      <p:bldP spid="44208" grpId="0"/>
      <p:bldP spid="44209" grpId="0"/>
      <p:bldP spid="44210" grpId="0"/>
      <p:bldP spid="44355" grpId="0" animBg="1"/>
      <p:bldP spid="44356" grpId="0" animBg="1"/>
      <p:bldP spid="44357" grpId="0" animBg="1"/>
      <p:bldP spid="44358" grpId="0" animBg="1"/>
      <p:bldP spid="44359" grpId="0"/>
      <p:bldP spid="44360" grpId="0"/>
      <p:bldP spid="44361" grpId="0"/>
      <p:bldP spid="4436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 Box 3"/>
          <p:cNvSpPr txBox="1">
            <a:spLocks noChangeArrowheads="1"/>
          </p:cNvSpPr>
          <p:nvPr/>
        </p:nvSpPr>
        <p:spPr bwMode="auto">
          <a:xfrm>
            <a:off x="2693623" y="1812552"/>
            <a:ext cx="2538413" cy="230832"/>
          </a:xfrm>
          <a:prstGeom prst="rect">
            <a:avLst/>
          </a:prstGeom>
          <a:noFill/>
          <a:ln w="9525">
            <a:noFill/>
            <a:miter lim="800000"/>
            <a:headEnd/>
            <a:tailEnd/>
          </a:ln>
        </p:spPr>
        <p:txBody>
          <a:bodyPr>
            <a:spAutoFit/>
          </a:bodyPr>
          <a:lstStyle/>
          <a:p>
            <a:pPr algn="ctr">
              <a:spcBef>
                <a:spcPct val="50000"/>
              </a:spcBef>
            </a:pPr>
            <a:r>
              <a:rPr lang="el-GR" sz="900" b="1" u="sng">
                <a:latin typeface="Calibri" pitchFamily="34" charset="0"/>
              </a:rPr>
              <a:t>Δομή Χρονοθυρίδας 64 </a:t>
            </a:r>
            <a:r>
              <a:rPr lang="en-US" sz="900" b="1" u="sng">
                <a:latin typeface="Calibri" pitchFamily="34" charset="0"/>
              </a:rPr>
              <a:t>Kb/s</a:t>
            </a:r>
            <a:endParaRPr lang="el-GR" sz="900" b="1" u="sng">
              <a:latin typeface="Calibri" pitchFamily="34" charset="0"/>
            </a:endParaRPr>
          </a:p>
        </p:txBody>
      </p:sp>
      <p:pic>
        <p:nvPicPr>
          <p:cNvPr id="87045" name="Picture 5"/>
          <p:cNvPicPr>
            <a:picLocks noChangeAspect="1" noChangeArrowheads="1"/>
          </p:cNvPicPr>
          <p:nvPr/>
        </p:nvPicPr>
        <p:blipFill>
          <a:blip r:embed="rId3" cstate="print"/>
          <a:srcRect/>
          <a:stretch>
            <a:fillRect/>
          </a:stretch>
        </p:blipFill>
        <p:spPr bwMode="auto">
          <a:xfrm>
            <a:off x="3188040" y="2367286"/>
            <a:ext cx="801869" cy="1069688"/>
          </a:xfrm>
          <a:prstGeom prst="rect">
            <a:avLst/>
          </a:prstGeom>
          <a:noFill/>
          <a:ln w="25400">
            <a:solidFill>
              <a:schemeClr val="accent2"/>
            </a:solidFill>
            <a:miter lim="800000"/>
            <a:headEnd/>
            <a:tailEnd/>
          </a:ln>
        </p:spPr>
      </p:pic>
      <p:sp>
        <p:nvSpPr>
          <p:cNvPr id="87046" name="Freeform 6"/>
          <p:cNvSpPr>
            <a:spLocks/>
          </p:cNvSpPr>
          <p:nvPr/>
        </p:nvSpPr>
        <p:spPr bwMode="auto">
          <a:xfrm rot="-3964921">
            <a:off x="3986528" y="2553195"/>
            <a:ext cx="567928" cy="862089"/>
          </a:xfrm>
          <a:custGeom>
            <a:avLst/>
            <a:gdLst>
              <a:gd name="T0" fmla="*/ 0 w 476"/>
              <a:gd name="T1" fmla="*/ 98 h 521"/>
              <a:gd name="T2" fmla="*/ 272 w 476"/>
              <a:gd name="T3" fmla="*/ 7 h 521"/>
              <a:gd name="T4" fmla="*/ 45 w 476"/>
              <a:gd name="T5" fmla="*/ 143 h 521"/>
              <a:gd name="T6" fmla="*/ 226 w 476"/>
              <a:gd name="T7" fmla="*/ 143 h 521"/>
              <a:gd name="T8" fmla="*/ 136 w 476"/>
              <a:gd name="T9" fmla="*/ 234 h 521"/>
              <a:gd name="T10" fmla="*/ 317 w 476"/>
              <a:gd name="T11" fmla="*/ 189 h 521"/>
              <a:gd name="T12" fmla="*/ 136 w 476"/>
              <a:gd name="T13" fmla="*/ 370 h 521"/>
              <a:gd name="T14" fmla="*/ 408 w 476"/>
              <a:gd name="T15" fmla="*/ 325 h 521"/>
              <a:gd name="T16" fmla="*/ 226 w 476"/>
              <a:gd name="T17" fmla="*/ 506 h 521"/>
              <a:gd name="T18" fmla="*/ 453 w 476"/>
              <a:gd name="T19" fmla="*/ 415 h 521"/>
              <a:gd name="T20" fmla="*/ 363 w 476"/>
              <a:gd name="T21" fmla="*/ 506 h 5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6"/>
              <a:gd name="T34" fmla="*/ 0 h 521"/>
              <a:gd name="T35" fmla="*/ 476 w 476"/>
              <a:gd name="T36" fmla="*/ 521 h 5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6" h="521">
                <a:moveTo>
                  <a:pt x="0" y="98"/>
                </a:moveTo>
                <a:cubicBezTo>
                  <a:pt x="132" y="49"/>
                  <a:pt x="265" y="0"/>
                  <a:pt x="272" y="7"/>
                </a:cubicBezTo>
                <a:cubicBezTo>
                  <a:pt x="279" y="14"/>
                  <a:pt x="53" y="120"/>
                  <a:pt x="45" y="143"/>
                </a:cubicBezTo>
                <a:cubicBezTo>
                  <a:pt x="37" y="166"/>
                  <a:pt x="211" y="128"/>
                  <a:pt x="226" y="143"/>
                </a:cubicBezTo>
                <a:cubicBezTo>
                  <a:pt x="241" y="158"/>
                  <a:pt x="121" y="226"/>
                  <a:pt x="136" y="234"/>
                </a:cubicBezTo>
                <a:cubicBezTo>
                  <a:pt x="151" y="242"/>
                  <a:pt x="317" y="166"/>
                  <a:pt x="317" y="189"/>
                </a:cubicBezTo>
                <a:cubicBezTo>
                  <a:pt x="317" y="212"/>
                  <a:pt x="121" y="347"/>
                  <a:pt x="136" y="370"/>
                </a:cubicBezTo>
                <a:cubicBezTo>
                  <a:pt x="151" y="393"/>
                  <a:pt x="393" y="302"/>
                  <a:pt x="408" y="325"/>
                </a:cubicBezTo>
                <a:cubicBezTo>
                  <a:pt x="423" y="348"/>
                  <a:pt x="219" y="491"/>
                  <a:pt x="226" y="506"/>
                </a:cubicBezTo>
                <a:cubicBezTo>
                  <a:pt x="233" y="521"/>
                  <a:pt x="430" y="415"/>
                  <a:pt x="453" y="415"/>
                </a:cubicBezTo>
                <a:cubicBezTo>
                  <a:pt x="476" y="415"/>
                  <a:pt x="419" y="460"/>
                  <a:pt x="363" y="506"/>
                </a:cubicBezTo>
              </a:path>
            </a:pathLst>
          </a:custGeom>
          <a:noFill/>
          <a:ln w="22225">
            <a:solidFill>
              <a:schemeClr val="tx1"/>
            </a:solidFill>
            <a:round/>
            <a:headEnd/>
            <a:tailEnd/>
          </a:ln>
        </p:spPr>
        <p:txBody>
          <a:bodyPr/>
          <a:lstStyle/>
          <a:p>
            <a:endParaRPr lang="el-GR" sz="1350" b="1"/>
          </a:p>
        </p:txBody>
      </p:sp>
      <p:sp>
        <p:nvSpPr>
          <p:cNvPr id="87047" name="Text Box 7"/>
          <p:cNvSpPr txBox="1">
            <a:spLocks noChangeArrowheads="1"/>
          </p:cNvSpPr>
          <p:nvPr/>
        </p:nvSpPr>
        <p:spPr bwMode="auto">
          <a:xfrm>
            <a:off x="3827098" y="2679500"/>
            <a:ext cx="917972" cy="207749"/>
          </a:xfrm>
          <a:prstGeom prst="rect">
            <a:avLst/>
          </a:prstGeom>
          <a:noFill/>
          <a:ln w="9525">
            <a:noFill/>
            <a:miter lim="800000"/>
            <a:headEnd/>
            <a:tailEnd/>
          </a:ln>
        </p:spPr>
        <p:txBody>
          <a:bodyPr>
            <a:spAutoFit/>
          </a:bodyPr>
          <a:lstStyle/>
          <a:p>
            <a:pPr algn="ctr">
              <a:spcBef>
                <a:spcPct val="50000"/>
              </a:spcBef>
            </a:pPr>
            <a:r>
              <a:rPr lang="en-US" sz="750" b="1">
                <a:latin typeface="Calibri" pitchFamily="34" charset="0"/>
              </a:rPr>
              <a:t>Voice spectrum</a:t>
            </a:r>
            <a:endParaRPr lang="el-GR" sz="750" b="1">
              <a:latin typeface="Calibri" pitchFamily="34" charset="0"/>
            </a:endParaRPr>
          </a:p>
        </p:txBody>
      </p:sp>
      <p:sp>
        <p:nvSpPr>
          <p:cNvPr id="87048" name="Text Box 8"/>
          <p:cNvSpPr txBox="1">
            <a:spLocks noChangeArrowheads="1"/>
          </p:cNvSpPr>
          <p:nvPr/>
        </p:nvSpPr>
        <p:spPr bwMode="auto">
          <a:xfrm>
            <a:off x="3611596" y="3094436"/>
            <a:ext cx="1350169" cy="727122"/>
          </a:xfrm>
          <a:prstGeom prst="rect">
            <a:avLst/>
          </a:prstGeom>
          <a:noFill/>
          <a:ln w="9525">
            <a:noFill/>
            <a:miter lim="800000"/>
            <a:headEnd/>
            <a:tailEnd/>
          </a:ln>
        </p:spPr>
        <p:txBody>
          <a:bodyPr>
            <a:spAutoFit/>
          </a:bodyPr>
          <a:lstStyle/>
          <a:p>
            <a:pPr algn="ctr">
              <a:spcBef>
                <a:spcPct val="50000"/>
              </a:spcBef>
            </a:pPr>
            <a:r>
              <a:rPr lang="en-US" sz="750" b="1" dirty="0">
                <a:latin typeface="Calibri" pitchFamily="34" charset="0"/>
              </a:rPr>
              <a:t>0 – 20 KHz</a:t>
            </a:r>
          </a:p>
          <a:p>
            <a:pPr algn="ctr">
              <a:spcBef>
                <a:spcPct val="50000"/>
              </a:spcBef>
            </a:pPr>
            <a:r>
              <a:rPr lang="el-GR" sz="750" b="1" dirty="0">
                <a:latin typeface="Calibri" pitchFamily="34" charset="0"/>
              </a:rPr>
              <a:t>Χρήσιμα </a:t>
            </a:r>
            <a:endParaRPr lang="en-GB" sz="750" b="1" dirty="0">
              <a:latin typeface="Calibri" pitchFamily="34" charset="0"/>
            </a:endParaRPr>
          </a:p>
          <a:p>
            <a:pPr algn="ctr">
              <a:spcBef>
                <a:spcPct val="50000"/>
              </a:spcBef>
            </a:pPr>
            <a:r>
              <a:rPr lang="el-GR" sz="750" b="1" dirty="0">
                <a:latin typeface="Calibri" pitchFamily="34" charset="0"/>
              </a:rPr>
              <a:t>τα 300-3400 </a:t>
            </a:r>
            <a:r>
              <a:rPr lang="en-US" sz="750" b="1" dirty="0">
                <a:latin typeface="Calibri" pitchFamily="34" charset="0"/>
              </a:rPr>
              <a:t>k</a:t>
            </a:r>
            <a:r>
              <a:rPr lang="en-GB" sz="750" b="1" dirty="0">
                <a:latin typeface="Calibri" pitchFamily="34" charset="0"/>
              </a:rPr>
              <a:t>Hz</a:t>
            </a:r>
          </a:p>
          <a:p>
            <a:pPr algn="ctr">
              <a:spcBef>
                <a:spcPct val="50000"/>
              </a:spcBef>
            </a:pPr>
            <a:r>
              <a:rPr lang="el-GR" sz="750" b="1" dirty="0">
                <a:latin typeface="Calibri" pitchFamily="34" charset="0"/>
              </a:rPr>
              <a:t>Εύρος Φάσματος 3100 </a:t>
            </a:r>
            <a:r>
              <a:rPr lang="en-US" sz="750" b="1" dirty="0">
                <a:latin typeface="Calibri" pitchFamily="34" charset="0"/>
              </a:rPr>
              <a:t>k</a:t>
            </a:r>
            <a:r>
              <a:rPr lang="en-GB" sz="750" b="1" dirty="0">
                <a:latin typeface="Calibri" pitchFamily="34" charset="0"/>
              </a:rPr>
              <a:t>Hz</a:t>
            </a:r>
            <a:endParaRPr lang="el-GR" sz="750" b="1" dirty="0">
              <a:latin typeface="Calibri" pitchFamily="34" charset="0"/>
            </a:endParaRPr>
          </a:p>
        </p:txBody>
      </p:sp>
      <p:pic>
        <p:nvPicPr>
          <p:cNvPr id="87049" name="Picture 9"/>
          <p:cNvPicPr>
            <a:picLocks noChangeAspect="1" noChangeArrowheads="1"/>
          </p:cNvPicPr>
          <p:nvPr/>
        </p:nvPicPr>
        <p:blipFill>
          <a:blip r:embed="rId4" cstate="print"/>
          <a:srcRect/>
          <a:stretch>
            <a:fillRect/>
          </a:stretch>
        </p:blipFill>
        <p:spPr bwMode="auto">
          <a:xfrm>
            <a:off x="4874664" y="2280783"/>
            <a:ext cx="3307315" cy="1562536"/>
          </a:xfrm>
          <a:prstGeom prst="rect">
            <a:avLst/>
          </a:prstGeom>
          <a:noFill/>
          <a:ln w="25400">
            <a:solidFill>
              <a:schemeClr val="accent2"/>
            </a:solidFill>
            <a:miter lim="800000"/>
            <a:headEnd/>
            <a:tailEnd/>
          </a:ln>
        </p:spPr>
      </p:pic>
      <p:sp>
        <p:nvSpPr>
          <p:cNvPr id="87050" name="Text Box 10"/>
          <p:cNvSpPr txBox="1">
            <a:spLocks noChangeArrowheads="1"/>
          </p:cNvSpPr>
          <p:nvPr/>
        </p:nvSpPr>
        <p:spPr bwMode="auto">
          <a:xfrm>
            <a:off x="6472667" y="1368526"/>
            <a:ext cx="2431256" cy="380873"/>
          </a:xfrm>
          <a:prstGeom prst="rect">
            <a:avLst/>
          </a:prstGeom>
          <a:noFill/>
          <a:ln w="9525">
            <a:noFill/>
            <a:miter lim="800000"/>
            <a:headEnd/>
            <a:tailEnd/>
          </a:ln>
        </p:spPr>
        <p:txBody>
          <a:bodyPr>
            <a:spAutoFit/>
          </a:bodyPr>
          <a:lstStyle/>
          <a:p>
            <a:pPr algn="ctr">
              <a:spcBef>
                <a:spcPct val="50000"/>
              </a:spcBef>
            </a:pPr>
            <a:r>
              <a:rPr lang="el-GR" sz="750" b="1" dirty="0">
                <a:latin typeface="Calibri" pitchFamily="34" charset="0"/>
              </a:rPr>
              <a:t>Συχνότητα Δειγματοληψίας </a:t>
            </a:r>
            <a:r>
              <a:rPr lang="en-US" sz="750" b="1" dirty="0">
                <a:latin typeface="Calibri" pitchFamily="34" charset="0"/>
              </a:rPr>
              <a:t>≥ 6800 KHz</a:t>
            </a:r>
          </a:p>
          <a:p>
            <a:pPr algn="ctr">
              <a:spcBef>
                <a:spcPct val="50000"/>
              </a:spcBef>
            </a:pPr>
            <a:r>
              <a:rPr lang="el-GR" sz="750" b="1" dirty="0">
                <a:latin typeface="Calibri" pitchFamily="34" charset="0"/>
              </a:rPr>
              <a:t>Επιλέγεται καλύτερα 8000 </a:t>
            </a:r>
            <a:r>
              <a:rPr lang="en-US" sz="750" b="1" dirty="0">
                <a:latin typeface="Calibri" pitchFamily="34" charset="0"/>
              </a:rPr>
              <a:t>K</a:t>
            </a:r>
            <a:r>
              <a:rPr lang="en-GB" sz="750" b="1" dirty="0">
                <a:latin typeface="Calibri" pitchFamily="34" charset="0"/>
              </a:rPr>
              <a:t>Hz.</a:t>
            </a:r>
            <a:endParaRPr lang="en-US" sz="750" b="1" dirty="0">
              <a:latin typeface="Calibri" pitchFamily="34" charset="0"/>
            </a:endParaRPr>
          </a:p>
        </p:txBody>
      </p:sp>
      <p:sp>
        <p:nvSpPr>
          <p:cNvPr id="87051" name="Text Box 11"/>
          <p:cNvSpPr txBox="1">
            <a:spLocks noChangeArrowheads="1"/>
          </p:cNvSpPr>
          <p:nvPr/>
        </p:nvSpPr>
        <p:spPr bwMode="auto">
          <a:xfrm>
            <a:off x="3071053" y="1363515"/>
            <a:ext cx="4212431" cy="253916"/>
          </a:xfrm>
          <a:prstGeom prst="rect">
            <a:avLst/>
          </a:prstGeom>
          <a:noFill/>
          <a:ln w="9525">
            <a:noFill/>
            <a:miter lim="800000"/>
            <a:headEnd/>
            <a:tailEnd/>
          </a:ln>
        </p:spPr>
        <p:txBody>
          <a:bodyPr>
            <a:spAutoFit/>
          </a:bodyPr>
          <a:lstStyle/>
          <a:p>
            <a:pPr>
              <a:spcBef>
                <a:spcPct val="50000"/>
              </a:spcBef>
            </a:pPr>
            <a:r>
              <a:rPr lang="el-GR" sz="1050" b="1">
                <a:latin typeface="Calibri" pitchFamily="34" charset="0"/>
              </a:rPr>
              <a:t>Μετατροπή της ανθρώπινης φωνής σε σήμα </a:t>
            </a:r>
            <a:r>
              <a:rPr lang="en-US" sz="1050" b="1">
                <a:latin typeface="Calibri" pitchFamily="34" charset="0"/>
              </a:rPr>
              <a:t>PAM</a:t>
            </a:r>
            <a:endParaRPr lang="el-GR" sz="1050" b="1">
              <a:latin typeface="Calibri" pitchFamily="34" charset="0"/>
            </a:endParaRPr>
          </a:p>
        </p:txBody>
      </p:sp>
      <p:sp>
        <p:nvSpPr>
          <p:cNvPr id="87052" name="AutoShape 12"/>
          <p:cNvSpPr>
            <a:spLocks noChangeArrowheads="1"/>
          </p:cNvSpPr>
          <p:nvPr/>
        </p:nvSpPr>
        <p:spPr bwMode="auto">
          <a:xfrm>
            <a:off x="5771389" y="2917456"/>
            <a:ext cx="216694" cy="503942"/>
          </a:xfrm>
          <a:prstGeom prst="leftRightArrow">
            <a:avLst>
              <a:gd name="adj1" fmla="val 50000"/>
              <a:gd name="adj2" fmla="val 20000"/>
            </a:avLst>
          </a:prstGeom>
          <a:solidFill>
            <a:schemeClr val="accent2"/>
          </a:solidFill>
          <a:ln w="9525">
            <a:solidFill>
              <a:schemeClr val="tx1"/>
            </a:solidFill>
            <a:miter lim="800000"/>
            <a:headEnd/>
            <a:tailEnd/>
          </a:ln>
        </p:spPr>
        <p:txBody>
          <a:bodyPr wrap="none" anchor="ctr"/>
          <a:lstStyle/>
          <a:p>
            <a:endParaRPr lang="el-GR" sz="1350" b="1">
              <a:latin typeface="Calibri" pitchFamily="34" charset="0"/>
            </a:endParaRPr>
          </a:p>
        </p:txBody>
      </p:sp>
      <p:sp>
        <p:nvSpPr>
          <p:cNvPr id="87053" name="AutoShape 13"/>
          <p:cNvSpPr>
            <a:spLocks noChangeArrowheads="1"/>
          </p:cNvSpPr>
          <p:nvPr/>
        </p:nvSpPr>
        <p:spPr bwMode="auto">
          <a:xfrm>
            <a:off x="5673666" y="2397735"/>
            <a:ext cx="1026319" cy="431045"/>
          </a:xfrm>
          <a:prstGeom prst="wedgeRectCallout">
            <a:avLst>
              <a:gd name="adj1" fmla="val 71810"/>
              <a:gd name="adj2" fmla="val 119852"/>
            </a:avLst>
          </a:prstGeom>
          <a:solidFill>
            <a:schemeClr val="accent2"/>
          </a:solidFill>
          <a:ln w="9525">
            <a:solidFill>
              <a:schemeClr val="tx1"/>
            </a:solidFill>
            <a:miter lim="800000"/>
            <a:headEnd/>
            <a:tailEnd/>
          </a:ln>
        </p:spPr>
        <p:txBody>
          <a:bodyPr/>
          <a:lstStyle/>
          <a:p>
            <a:pPr algn="ctr"/>
            <a:r>
              <a:rPr lang="el-GR" sz="750" b="1" dirty="0" err="1">
                <a:latin typeface="Calibri" pitchFamily="34" charset="0"/>
              </a:rPr>
              <a:t>Κβαντίση</a:t>
            </a:r>
            <a:r>
              <a:rPr lang="el-GR" sz="750" b="1" dirty="0">
                <a:latin typeface="Calibri" pitchFamily="34" charset="0"/>
              </a:rPr>
              <a:t> 256 βημάτων</a:t>
            </a:r>
          </a:p>
        </p:txBody>
      </p:sp>
      <p:sp>
        <p:nvSpPr>
          <p:cNvPr id="87054" name="Rectangle 14"/>
          <p:cNvSpPr>
            <a:spLocks noChangeArrowheads="1"/>
          </p:cNvSpPr>
          <p:nvPr/>
        </p:nvSpPr>
        <p:spPr bwMode="auto">
          <a:xfrm>
            <a:off x="6075428" y="1797094"/>
            <a:ext cx="1079897" cy="431045"/>
          </a:xfrm>
          <a:prstGeom prst="rect">
            <a:avLst/>
          </a:prstGeom>
          <a:solidFill>
            <a:schemeClr val="accent2"/>
          </a:solidFill>
          <a:ln w="9525">
            <a:solidFill>
              <a:schemeClr val="tx1"/>
            </a:solidFill>
            <a:miter lim="800000"/>
            <a:headEnd/>
            <a:tailEnd/>
          </a:ln>
        </p:spPr>
        <p:txBody>
          <a:bodyPr wrap="none" anchor="ctr"/>
          <a:lstStyle/>
          <a:p>
            <a:pPr algn="ctr"/>
            <a:r>
              <a:rPr lang="el-GR" sz="900" b="1">
                <a:latin typeface="Calibri" pitchFamily="34" charset="0"/>
              </a:rPr>
              <a:t>Δείγματα 8000/</a:t>
            </a:r>
            <a:r>
              <a:rPr lang="en-US" sz="900" b="1">
                <a:latin typeface="Calibri" pitchFamily="34" charset="0"/>
              </a:rPr>
              <a:t>sec</a:t>
            </a:r>
            <a:endParaRPr lang="el-GR" sz="900" b="1">
              <a:latin typeface="Calibri" pitchFamily="34" charset="0"/>
            </a:endParaRPr>
          </a:p>
        </p:txBody>
      </p:sp>
      <p:sp>
        <p:nvSpPr>
          <p:cNvPr id="87055" name="Text Box 15"/>
          <p:cNvSpPr txBox="1">
            <a:spLocks noChangeArrowheads="1"/>
          </p:cNvSpPr>
          <p:nvPr/>
        </p:nvSpPr>
        <p:spPr bwMode="auto">
          <a:xfrm>
            <a:off x="7715680" y="2178550"/>
            <a:ext cx="270272" cy="300082"/>
          </a:xfrm>
          <a:prstGeom prst="rect">
            <a:avLst/>
          </a:prstGeom>
          <a:noFill/>
          <a:ln w="9525">
            <a:noFill/>
            <a:miter lim="800000"/>
            <a:headEnd/>
            <a:tailEnd/>
          </a:ln>
        </p:spPr>
        <p:txBody>
          <a:bodyPr>
            <a:spAutoFit/>
          </a:bodyPr>
          <a:lstStyle/>
          <a:p>
            <a:pPr algn="ctr">
              <a:spcBef>
                <a:spcPct val="50000"/>
              </a:spcBef>
            </a:pPr>
            <a:r>
              <a:rPr lang="en-US" sz="1350" b="1">
                <a:latin typeface="Calibri" pitchFamily="34" charset="0"/>
              </a:rPr>
              <a:t>=</a:t>
            </a:r>
            <a:endParaRPr lang="el-GR" sz="1350" b="1">
              <a:latin typeface="Calibri" pitchFamily="34" charset="0"/>
            </a:endParaRPr>
          </a:p>
        </p:txBody>
      </p:sp>
      <p:sp>
        <p:nvSpPr>
          <p:cNvPr id="87056" name="Rectangle 16"/>
          <p:cNvSpPr>
            <a:spLocks noChangeArrowheads="1"/>
          </p:cNvSpPr>
          <p:nvPr/>
        </p:nvSpPr>
        <p:spPr bwMode="auto">
          <a:xfrm>
            <a:off x="8341581" y="1712426"/>
            <a:ext cx="1079897" cy="1366031"/>
          </a:xfrm>
          <a:prstGeom prst="rect">
            <a:avLst/>
          </a:prstGeom>
          <a:solidFill>
            <a:schemeClr val="accent2"/>
          </a:solidFill>
          <a:ln w="9525">
            <a:solidFill>
              <a:schemeClr val="tx1"/>
            </a:solidFill>
            <a:miter lim="800000"/>
            <a:headEnd/>
            <a:tailEnd/>
          </a:ln>
        </p:spPr>
        <p:txBody>
          <a:bodyPr wrap="none" anchor="ctr"/>
          <a:lstStyle/>
          <a:p>
            <a:pPr algn="ctr"/>
            <a:r>
              <a:rPr lang="en-US" sz="900" b="1">
                <a:latin typeface="Calibri" pitchFamily="34" charset="0"/>
              </a:rPr>
              <a:t>8000 </a:t>
            </a:r>
            <a:r>
              <a:rPr lang="el-GR" sz="900" b="1">
                <a:latin typeface="Calibri" pitchFamily="34" charset="0"/>
              </a:rPr>
              <a:t>δείγματα/</a:t>
            </a:r>
            <a:r>
              <a:rPr lang="en-GB" sz="900" b="1">
                <a:latin typeface="Calibri" pitchFamily="34" charset="0"/>
              </a:rPr>
              <a:t>sec</a:t>
            </a:r>
          </a:p>
          <a:p>
            <a:pPr algn="ctr"/>
            <a:r>
              <a:rPr lang="en-GB" sz="900" b="1">
                <a:latin typeface="Calibri" pitchFamily="34" charset="0"/>
              </a:rPr>
              <a:t>X</a:t>
            </a:r>
          </a:p>
          <a:p>
            <a:pPr algn="ctr"/>
            <a:r>
              <a:rPr lang="en-GB" sz="900" b="1">
                <a:latin typeface="Calibri" pitchFamily="34" charset="0"/>
              </a:rPr>
              <a:t>8 bits /</a:t>
            </a:r>
            <a:r>
              <a:rPr lang="el-GR" sz="900" b="1">
                <a:latin typeface="Calibri" pitchFamily="34" charset="0"/>
              </a:rPr>
              <a:t>δείγμα</a:t>
            </a:r>
          </a:p>
          <a:p>
            <a:pPr algn="ctr"/>
            <a:endParaRPr lang="en-GB" sz="900" b="1">
              <a:latin typeface="Calibri" pitchFamily="34" charset="0"/>
            </a:endParaRPr>
          </a:p>
          <a:p>
            <a:pPr algn="ctr"/>
            <a:endParaRPr lang="en-GB" sz="900" b="1">
              <a:latin typeface="Calibri" pitchFamily="34" charset="0"/>
            </a:endParaRPr>
          </a:p>
          <a:p>
            <a:pPr algn="ctr"/>
            <a:endParaRPr lang="el-GR" sz="900" b="1">
              <a:latin typeface="Calibri" pitchFamily="34" charset="0"/>
            </a:endParaRPr>
          </a:p>
          <a:p>
            <a:pPr algn="ctr"/>
            <a:r>
              <a:rPr lang="en-US" sz="900" b="1">
                <a:latin typeface="Calibri" pitchFamily="34" charset="0"/>
              </a:rPr>
              <a:t>64 Kbps</a:t>
            </a:r>
            <a:endParaRPr lang="el-GR" sz="900" b="1">
              <a:latin typeface="Calibri" pitchFamily="34" charset="0"/>
            </a:endParaRPr>
          </a:p>
        </p:txBody>
      </p:sp>
      <p:sp>
        <p:nvSpPr>
          <p:cNvPr id="87057" name="Line 17"/>
          <p:cNvSpPr>
            <a:spLocks noChangeShapeType="1"/>
          </p:cNvSpPr>
          <p:nvPr/>
        </p:nvSpPr>
        <p:spPr bwMode="auto">
          <a:xfrm>
            <a:off x="4853417" y="3142041"/>
            <a:ext cx="864394" cy="0"/>
          </a:xfrm>
          <a:prstGeom prst="line">
            <a:avLst/>
          </a:prstGeom>
          <a:noFill/>
          <a:ln w="9525">
            <a:solidFill>
              <a:schemeClr val="tx1"/>
            </a:solidFill>
            <a:round/>
            <a:headEnd/>
            <a:tailEnd/>
          </a:ln>
        </p:spPr>
        <p:txBody>
          <a:bodyPr/>
          <a:lstStyle/>
          <a:p>
            <a:endParaRPr lang="el-GR" sz="1350" b="1"/>
          </a:p>
        </p:txBody>
      </p:sp>
      <p:sp>
        <p:nvSpPr>
          <p:cNvPr id="87058" name="Line 18"/>
          <p:cNvSpPr>
            <a:spLocks noChangeShapeType="1"/>
          </p:cNvSpPr>
          <p:nvPr/>
        </p:nvSpPr>
        <p:spPr bwMode="auto">
          <a:xfrm>
            <a:off x="6150008" y="3142041"/>
            <a:ext cx="864394" cy="0"/>
          </a:xfrm>
          <a:prstGeom prst="line">
            <a:avLst/>
          </a:prstGeom>
          <a:noFill/>
          <a:ln w="9525">
            <a:solidFill>
              <a:schemeClr val="tx1"/>
            </a:solidFill>
            <a:prstDash val="dash"/>
            <a:round/>
            <a:headEnd/>
            <a:tailEnd/>
          </a:ln>
        </p:spPr>
        <p:txBody>
          <a:bodyPr/>
          <a:lstStyle/>
          <a:p>
            <a:endParaRPr lang="el-GR" sz="1350" b="1"/>
          </a:p>
        </p:txBody>
      </p:sp>
      <p:sp>
        <p:nvSpPr>
          <p:cNvPr id="87059" name="Rectangle 19"/>
          <p:cNvSpPr>
            <a:spLocks noChangeArrowheads="1"/>
          </p:cNvSpPr>
          <p:nvPr/>
        </p:nvSpPr>
        <p:spPr bwMode="auto">
          <a:xfrm>
            <a:off x="2693624" y="1380632"/>
            <a:ext cx="6825425" cy="3307314"/>
          </a:xfrm>
          <a:prstGeom prst="rect">
            <a:avLst/>
          </a:prstGeom>
          <a:noFill/>
          <a:ln w="25400">
            <a:solidFill>
              <a:schemeClr val="accent2"/>
            </a:solidFill>
            <a:miter lim="800000"/>
            <a:headEnd/>
            <a:tailEnd/>
          </a:ln>
        </p:spPr>
        <p:txBody>
          <a:bodyPr wrap="none" anchor="ctr"/>
          <a:lstStyle/>
          <a:p>
            <a:endParaRPr lang="el-GR" sz="1350" b="1">
              <a:latin typeface="Calibri" pitchFamily="34" charset="0"/>
            </a:endParaRPr>
          </a:p>
        </p:txBody>
      </p:sp>
      <p:grpSp>
        <p:nvGrpSpPr>
          <p:cNvPr id="2" name="Group 20"/>
          <p:cNvGrpSpPr>
            <a:grpSpLocks/>
          </p:cNvGrpSpPr>
          <p:nvPr/>
        </p:nvGrpSpPr>
        <p:grpSpPr bwMode="auto">
          <a:xfrm>
            <a:off x="7850816" y="2877463"/>
            <a:ext cx="1822847" cy="922309"/>
            <a:chOff x="3878" y="2713"/>
            <a:chExt cx="1531" cy="582"/>
          </a:xfrm>
        </p:grpSpPr>
        <p:sp>
          <p:nvSpPr>
            <p:cNvPr id="87061" name="AutoShape 21"/>
            <p:cNvSpPr>
              <a:spLocks noChangeArrowheads="1"/>
            </p:cNvSpPr>
            <p:nvPr/>
          </p:nvSpPr>
          <p:spPr bwMode="auto">
            <a:xfrm>
              <a:off x="4059" y="2886"/>
              <a:ext cx="590" cy="409"/>
            </a:xfrm>
            <a:prstGeom prst="leftRightArrow">
              <a:avLst>
                <a:gd name="adj1" fmla="val 50000"/>
                <a:gd name="adj2" fmla="val 28851"/>
              </a:avLst>
            </a:prstGeom>
            <a:solidFill>
              <a:schemeClr val="accent2"/>
            </a:solidFill>
            <a:ln w="9525">
              <a:solidFill>
                <a:schemeClr val="tx1"/>
              </a:solidFill>
              <a:miter lim="800000"/>
              <a:headEnd/>
              <a:tailEnd/>
            </a:ln>
          </p:spPr>
          <p:txBody>
            <a:bodyPr wrap="none" anchor="ctr"/>
            <a:lstStyle/>
            <a:p>
              <a:pPr algn="ctr"/>
              <a:r>
                <a:rPr lang="el-GR" sz="900" b="1">
                  <a:latin typeface="Calibri" pitchFamily="34" charset="0"/>
                </a:rPr>
                <a:t>Δείγμα</a:t>
              </a:r>
            </a:p>
          </p:txBody>
        </p:sp>
        <p:sp>
          <p:nvSpPr>
            <p:cNvPr id="87062" name="Text Box 22"/>
            <p:cNvSpPr txBox="1">
              <a:spLocks noChangeArrowheads="1"/>
            </p:cNvSpPr>
            <p:nvPr/>
          </p:nvSpPr>
          <p:spPr bwMode="auto">
            <a:xfrm>
              <a:off x="4604" y="2976"/>
              <a:ext cx="227" cy="189"/>
            </a:xfrm>
            <a:prstGeom prst="rect">
              <a:avLst/>
            </a:prstGeom>
            <a:noFill/>
            <a:ln w="9525">
              <a:noFill/>
              <a:miter lim="800000"/>
              <a:headEnd/>
              <a:tailEnd/>
            </a:ln>
          </p:spPr>
          <p:txBody>
            <a:bodyPr>
              <a:spAutoFit/>
            </a:bodyPr>
            <a:lstStyle/>
            <a:p>
              <a:pPr algn="ctr">
                <a:spcBef>
                  <a:spcPct val="50000"/>
                </a:spcBef>
              </a:pPr>
              <a:r>
                <a:rPr lang="en-US" sz="1350" b="1">
                  <a:latin typeface="Calibri" pitchFamily="34" charset="0"/>
                </a:rPr>
                <a:t>=</a:t>
              </a:r>
              <a:endParaRPr lang="el-GR" sz="1350" b="1">
                <a:latin typeface="Calibri" pitchFamily="34" charset="0"/>
              </a:endParaRPr>
            </a:p>
          </p:txBody>
        </p:sp>
        <p:sp>
          <p:nvSpPr>
            <p:cNvPr id="87063" name="Text Box 23"/>
            <p:cNvSpPr txBox="1">
              <a:spLocks noChangeArrowheads="1"/>
            </p:cNvSpPr>
            <p:nvPr/>
          </p:nvSpPr>
          <p:spPr bwMode="auto">
            <a:xfrm>
              <a:off x="4593" y="2972"/>
              <a:ext cx="816" cy="189"/>
            </a:xfrm>
            <a:prstGeom prst="rect">
              <a:avLst/>
            </a:prstGeom>
            <a:noFill/>
            <a:ln w="9525">
              <a:noFill/>
              <a:miter lim="800000"/>
              <a:headEnd/>
              <a:tailEnd/>
            </a:ln>
          </p:spPr>
          <p:txBody>
            <a:bodyPr>
              <a:spAutoFit/>
            </a:bodyPr>
            <a:lstStyle/>
            <a:p>
              <a:pPr algn="ctr">
                <a:spcBef>
                  <a:spcPct val="50000"/>
                </a:spcBef>
              </a:pPr>
              <a:r>
                <a:rPr lang="el-GR" sz="1350" b="1" dirty="0">
                  <a:latin typeface="Calibri" pitchFamily="34" charset="0"/>
                </a:rPr>
                <a:t>2</a:t>
              </a:r>
              <a:r>
                <a:rPr lang="el-GR" sz="1350" b="1" baseline="30000" dirty="0">
                  <a:latin typeface="Calibri" pitchFamily="34" charset="0"/>
                </a:rPr>
                <a:t>8</a:t>
              </a:r>
              <a:endParaRPr lang="en-US" sz="1350" b="1" baseline="30000" dirty="0">
                <a:latin typeface="Calibri" pitchFamily="34" charset="0"/>
              </a:endParaRPr>
            </a:p>
          </p:txBody>
        </p:sp>
        <p:sp>
          <p:nvSpPr>
            <p:cNvPr id="87064" name="Text Box 24"/>
            <p:cNvSpPr txBox="1">
              <a:spLocks noChangeArrowheads="1"/>
            </p:cNvSpPr>
            <p:nvPr/>
          </p:nvSpPr>
          <p:spPr bwMode="auto">
            <a:xfrm>
              <a:off x="3878" y="2713"/>
              <a:ext cx="998" cy="146"/>
            </a:xfrm>
            <a:prstGeom prst="rect">
              <a:avLst/>
            </a:prstGeom>
            <a:noFill/>
            <a:ln w="9525">
              <a:noFill/>
              <a:miter lim="800000"/>
              <a:headEnd/>
              <a:tailEnd/>
            </a:ln>
          </p:spPr>
          <p:txBody>
            <a:bodyPr>
              <a:spAutoFit/>
            </a:bodyPr>
            <a:lstStyle/>
            <a:p>
              <a:pPr algn="ctr">
                <a:spcBef>
                  <a:spcPct val="50000"/>
                </a:spcBef>
              </a:pPr>
              <a:r>
                <a:rPr lang="el-GR" sz="900" b="1">
                  <a:latin typeface="Calibri" pitchFamily="34" charset="0"/>
                </a:rPr>
                <a:t>κωδικοποίηση</a:t>
              </a:r>
            </a:p>
          </p:txBody>
        </p:sp>
      </p:grpSp>
      <p:sp>
        <p:nvSpPr>
          <p:cNvPr id="87065" name="Text Box 25"/>
          <p:cNvSpPr txBox="1">
            <a:spLocks noChangeArrowheads="1"/>
          </p:cNvSpPr>
          <p:nvPr/>
        </p:nvSpPr>
        <p:spPr bwMode="auto">
          <a:xfrm>
            <a:off x="7500178" y="3745413"/>
            <a:ext cx="1134665" cy="300082"/>
          </a:xfrm>
          <a:prstGeom prst="rect">
            <a:avLst/>
          </a:prstGeom>
          <a:noFill/>
          <a:ln w="9525">
            <a:noFill/>
            <a:miter lim="800000"/>
            <a:headEnd/>
            <a:tailEnd/>
          </a:ln>
        </p:spPr>
        <p:txBody>
          <a:bodyPr>
            <a:spAutoFit/>
          </a:bodyPr>
          <a:lstStyle/>
          <a:p>
            <a:pPr algn="ctr">
              <a:spcBef>
                <a:spcPct val="50000"/>
              </a:spcBef>
            </a:pPr>
            <a:r>
              <a:rPr lang="el-GR" sz="1050" b="1">
                <a:latin typeface="Calibri" pitchFamily="34" charset="0"/>
              </a:rPr>
              <a:t>* 8</a:t>
            </a:r>
            <a:r>
              <a:rPr lang="en-US" sz="1050" b="1">
                <a:latin typeface="Calibri" pitchFamily="34" charset="0"/>
              </a:rPr>
              <a:t> bits/</a:t>
            </a:r>
            <a:r>
              <a:rPr lang="el-GR" sz="1050" b="1">
                <a:latin typeface="Calibri" pitchFamily="34" charset="0"/>
              </a:rPr>
              <a:t>Δείγμα</a:t>
            </a:r>
            <a:r>
              <a:rPr lang="en-US" sz="1350" b="1">
                <a:latin typeface="Calibri" pitchFamily="34" charset="0"/>
              </a:rPr>
              <a:t> </a:t>
            </a:r>
            <a:endParaRPr lang="el-GR" sz="1350" b="1">
              <a:latin typeface="Calibri" pitchFamily="34" charset="0"/>
            </a:endParaRPr>
          </a:p>
        </p:txBody>
      </p:sp>
      <p:sp>
        <p:nvSpPr>
          <p:cNvPr id="87067" name="Rectangle 27"/>
          <p:cNvSpPr>
            <a:spLocks noChangeArrowheads="1"/>
          </p:cNvSpPr>
          <p:nvPr/>
        </p:nvSpPr>
        <p:spPr bwMode="auto">
          <a:xfrm>
            <a:off x="7302160" y="1802195"/>
            <a:ext cx="539354" cy="431045"/>
          </a:xfrm>
          <a:prstGeom prst="rect">
            <a:avLst/>
          </a:prstGeom>
          <a:solidFill>
            <a:schemeClr val="accent2"/>
          </a:solidFill>
          <a:ln w="9525">
            <a:solidFill>
              <a:schemeClr val="tx1"/>
            </a:solidFill>
            <a:miter lim="800000"/>
            <a:headEnd/>
            <a:tailEnd/>
          </a:ln>
        </p:spPr>
        <p:txBody>
          <a:bodyPr wrap="none" anchor="ctr"/>
          <a:lstStyle/>
          <a:p>
            <a:pPr algn="ctr"/>
            <a:r>
              <a:rPr lang="en-GB" sz="900" b="1">
                <a:latin typeface="Calibri" pitchFamily="34" charset="0"/>
              </a:rPr>
              <a:t>Bit Rate</a:t>
            </a:r>
            <a:endParaRPr lang="el-GR" sz="900" b="1">
              <a:latin typeface="Calibri" pitchFamily="34" charset="0"/>
            </a:endParaRPr>
          </a:p>
        </p:txBody>
      </p:sp>
      <p:sp>
        <p:nvSpPr>
          <p:cNvPr id="87068" name="Line 28"/>
          <p:cNvSpPr>
            <a:spLocks noChangeShapeType="1"/>
          </p:cNvSpPr>
          <p:nvPr/>
        </p:nvSpPr>
        <p:spPr bwMode="auto">
          <a:xfrm>
            <a:off x="8850470" y="2319767"/>
            <a:ext cx="0" cy="359732"/>
          </a:xfrm>
          <a:prstGeom prst="line">
            <a:avLst/>
          </a:prstGeom>
          <a:noFill/>
          <a:ln w="57150">
            <a:solidFill>
              <a:srgbClr val="000000"/>
            </a:solidFill>
            <a:round/>
            <a:headEnd/>
            <a:tailEnd type="triangle" w="med" len="med"/>
          </a:ln>
        </p:spPr>
        <p:txBody>
          <a:bodyPr>
            <a:spAutoFit/>
          </a:bodyPr>
          <a:lstStyle/>
          <a:p>
            <a:endParaRPr lang="el-GR" sz="1350" b="1"/>
          </a:p>
        </p:txBody>
      </p:sp>
      <p:sp>
        <p:nvSpPr>
          <p:cNvPr id="87069" name="Line 29"/>
          <p:cNvSpPr>
            <a:spLocks noChangeShapeType="1"/>
          </p:cNvSpPr>
          <p:nvPr/>
        </p:nvSpPr>
        <p:spPr bwMode="auto">
          <a:xfrm flipH="1">
            <a:off x="7662101" y="2711016"/>
            <a:ext cx="0" cy="431045"/>
          </a:xfrm>
          <a:prstGeom prst="line">
            <a:avLst/>
          </a:prstGeom>
          <a:noFill/>
          <a:ln w="9525">
            <a:solidFill>
              <a:schemeClr val="tx1"/>
            </a:solidFill>
            <a:round/>
            <a:headEnd/>
            <a:tailEnd type="triangle" w="med" len="med"/>
          </a:ln>
        </p:spPr>
        <p:txBody>
          <a:bodyPr>
            <a:spAutoFit/>
          </a:bodyPr>
          <a:lstStyle/>
          <a:p>
            <a:endParaRPr lang="el-GR" sz="1350" b="1"/>
          </a:p>
        </p:txBody>
      </p:sp>
      <p:sp>
        <p:nvSpPr>
          <p:cNvPr id="87071" name="Line 31"/>
          <p:cNvSpPr>
            <a:spLocks noChangeShapeType="1"/>
          </p:cNvSpPr>
          <p:nvPr/>
        </p:nvSpPr>
        <p:spPr bwMode="auto">
          <a:xfrm>
            <a:off x="7662100" y="2764613"/>
            <a:ext cx="270272" cy="0"/>
          </a:xfrm>
          <a:prstGeom prst="line">
            <a:avLst/>
          </a:prstGeom>
          <a:noFill/>
          <a:ln w="12700">
            <a:solidFill>
              <a:schemeClr val="tx1"/>
            </a:solidFill>
            <a:round/>
            <a:headEnd/>
            <a:tailEnd/>
          </a:ln>
        </p:spPr>
        <p:txBody>
          <a:bodyPr/>
          <a:lstStyle/>
          <a:p>
            <a:endParaRPr lang="el-GR" sz="1350" b="1"/>
          </a:p>
        </p:txBody>
      </p:sp>
      <p:sp>
        <p:nvSpPr>
          <p:cNvPr id="87076" name="45 - TextBox"/>
          <p:cNvSpPr txBox="1">
            <a:spLocks noChangeArrowheads="1"/>
          </p:cNvSpPr>
          <p:nvPr/>
        </p:nvSpPr>
        <p:spPr bwMode="auto">
          <a:xfrm>
            <a:off x="7001222" y="950284"/>
            <a:ext cx="1714500" cy="300082"/>
          </a:xfrm>
          <a:prstGeom prst="rect">
            <a:avLst/>
          </a:prstGeom>
          <a:noFill/>
          <a:ln w="9525">
            <a:noFill/>
            <a:miter lim="800000"/>
            <a:headEnd/>
            <a:tailEnd/>
          </a:ln>
        </p:spPr>
        <p:txBody>
          <a:bodyPr>
            <a:spAutoFit/>
          </a:bodyPr>
          <a:lstStyle/>
          <a:p>
            <a:r>
              <a:rPr lang="el-GR" sz="1350" b="1" dirty="0">
                <a:latin typeface="Calibri" pitchFamily="34" charset="0"/>
              </a:rPr>
              <a:t>Δομή 2</a:t>
            </a:r>
            <a:r>
              <a:rPr lang="en-US" sz="1350" b="1" dirty="0">
                <a:latin typeface="Calibri" pitchFamily="34" charset="0"/>
              </a:rPr>
              <a:t> </a:t>
            </a:r>
            <a:r>
              <a:rPr lang="en-US" sz="1350" b="1" dirty="0" err="1">
                <a:latin typeface="Calibri" pitchFamily="34" charset="0"/>
              </a:rPr>
              <a:t>Mbit</a:t>
            </a:r>
            <a:endParaRPr lang="el-GR" sz="1350" b="1" dirty="0">
              <a:latin typeface="Calibri" pitchFamily="34" charset="0"/>
            </a:endParaRPr>
          </a:p>
        </p:txBody>
      </p:sp>
      <p:grpSp>
        <p:nvGrpSpPr>
          <p:cNvPr id="33" name="Group 28"/>
          <p:cNvGrpSpPr>
            <a:grpSpLocks noChangeAspect="1"/>
          </p:cNvGrpSpPr>
          <p:nvPr/>
        </p:nvGrpSpPr>
        <p:grpSpPr bwMode="auto">
          <a:xfrm>
            <a:off x="4465083" y="4037391"/>
            <a:ext cx="2829307" cy="1998000"/>
            <a:chOff x="2799" y="2336"/>
            <a:chExt cx="2961" cy="2091"/>
          </a:xfrm>
        </p:grpSpPr>
        <p:sp>
          <p:nvSpPr>
            <p:cNvPr id="34" name="Text Box 13"/>
            <p:cNvSpPr txBox="1">
              <a:spLocks noChangeArrowheads="1"/>
            </p:cNvSpPr>
            <p:nvPr/>
          </p:nvSpPr>
          <p:spPr bwMode="auto">
            <a:xfrm>
              <a:off x="2971" y="2336"/>
              <a:ext cx="2677" cy="923"/>
            </a:xfrm>
            <a:prstGeom prst="rect">
              <a:avLst/>
            </a:prstGeom>
            <a:solidFill>
              <a:srgbClr val="D68C8A"/>
            </a:solidFill>
            <a:ln w="38100">
              <a:solidFill>
                <a:srgbClr val="000000"/>
              </a:solidFill>
              <a:miter lim="800000"/>
              <a:headEnd/>
              <a:tailEnd/>
            </a:ln>
          </p:spPr>
          <p:txBody>
            <a:bodyPr>
              <a:spAutoFit/>
            </a:bodyPr>
            <a:lstStyle/>
            <a:p>
              <a:pPr algn="just">
                <a:lnSpc>
                  <a:spcPct val="130000"/>
                </a:lnSpc>
                <a:spcBef>
                  <a:spcPct val="50000"/>
                </a:spcBef>
              </a:pPr>
              <a:r>
                <a:rPr lang="el-GR" sz="900" b="1" i="1" dirty="0"/>
                <a:t>Πολυπλεξία </a:t>
              </a:r>
              <a:r>
                <a:rPr lang="en-US" sz="900" b="1" i="1" dirty="0"/>
                <a:t> </a:t>
              </a:r>
              <a:r>
                <a:rPr lang="el-GR" sz="900" b="1" i="1" dirty="0"/>
                <a:t>χρόνου Τ</a:t>
              </a:r>
              <a:r>
                <a:rPr lang="en-US" sz="900" b="1" i="1" dirty="0"/>
                <a:t>DMA</a:t>
              </a:r>
              <a:r>
                <a:rPr lang="el-GR" sz="900" b="1" i="1" dirty="0"/>
                <a:t>. Πολυπλεξία με διαίρεση χρόνου. Εφαρμόζεται στο πεδίο του χρόνου.</a:t>
              </a:r>
              <a:endParaRPr lang="en-US" sz="900" b="1" i="1" dirty="0"/>
            </a:p>
            <a:p>
              <a:pPr algn="just">
                <a:lnSpc>
                  <a:spcPct val="130000"/>
                </a:lnSpc>
                <a:spcBef>
                  <a:spcPct val="50000"/>
                </a:spcBef>
              </a:pPr>
              <a:endParaRPr lang="el-GR" sz="900" b="1" i="1" dirty="0"/>
            </a:p>
          </p:txBody>
        </p:sp>
        <p:pic>
          <p:nvPicPr>
            <p:cNvPr id="35" name="Picture 27"/>
            <p:cNvPicPr>
              <a:picLocks noChangeAspect="1" noChangeArrowheads="1"/>
            </p:cNvPicPr>
            <p:nvPr/>
          </p:nvPicPr>
          <p:blipFill>
            <a:blip r:embed="rId5" cstate="print"/>
            <a:srcRect/>
            <a:stretch>
              <a:fillRect/>
            </a:stretch>
          </p:blipFill>
          <p:spPr bwMode="auto">
            <a:xfrm>
              <a:off x="2799" y="3067"/>
              <a:ext cx="2961" cy="1360"/>
            </a:xfrm>
            <a:prstGeom prst="rect">
              <a:avLst/>
            </a:prstGeom>
            <a:noFill/>
            <a:ln w="38100">
              <a:solidFill>
                <a:srgbClr val="000000"/>
              </a:solidFill>
              <a:miter lim="800000"/>
              <a:headEnd/>
              <a:tailEnd/>
            </a:ln>
          </p:spPr>
        </p:pic>
      </p:grpSp>
    </p:spTree>
    <p:extLst>
      <p:ext uri="{BB962C8B-B14F-4D97-AF65-F5344CB8AC3E}">
        <p14:creationId xmlns:p14="http://schemas.microsoft.com/office/powerpoint/2010/main" val="943267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ext Box 4"/>
          <p:cNvSpPr txBox="1">
            <a:spLocks noChangeArrowheads="1"/>
          </p:cNvSpPr>
          <p:nvPr/>
        </p:nvSpPr>
        <p:spPr bwMode="auto">
          <a:xfrm>
            <a:off x="2909647" y="1052737"/>
            <a:ext cx="3781425" cy="300082"/>
          </a:xfrm>
          <a:prstGeom prst="rect">
            <a:avLst/>
          </a:prstGeom>
          <a:noFill/>
          <a:ln w="9525">
            <a:noFill/>
            <a:miter lim="800000"/>
            <a:headEnd/>
            <a:tailEnd/>
          </a:ln>
        </p:spPr>
        <p:txBody>
          <a:bodyPr>
            <a:spAutoFit/>
          </a:bodyPr>
          <a:lstStyle/>
          <a:p>
            <a:pPr algn="ctr">
              <a:spcBef>
                <a:spcPct val="50000"/>
              </a:spcBef>
            </a:pPr>
            <a:r>
              <a:rPr lang="el-GR" sz="1350">
                <a:latin typeface="Calibri" pitchFamily="34" charset="0"/>
              </a:rPr>
              <a:t>Εισαγωγή 8 </a:t>
            </a:r>
            <a:r>
              <a:rPr lang="en-GB" sz="1350">
                <a:latin typeface="Calibri" pitchFamily="34" charset="0"/>
              </a:rPr>
              <a:t>bits/125 </a:t>
            </a:r>
            <a:r>
              <a:rPr lang="el-GR" sz="1350">
                <a:latin typeface="Calibri" pitchFamily="34" charset="0"/>
              </a:rPr>
              <a:t>μ</a:t>
            </a:r>
            <a:r>
              <a:rPr lang="en-GB" sz="1350">
                <a:latin typeface="Calibri" pitchFamily="34" charset="0"/>
              </a:rPr>
              <a:t>s </a:t>
            </a:r>
            <a:r>
              <a:rPr lang="el-GR" sz="1350">
                <a:latin typeface="Calibri" pitchFamily="34" charset="0"/>
              </a:rPr>
              <a:t>ενός συνδρομητή</a:t>
            </a:r>
          </a:p>
        </p:txBody>
      </p:sp>
      <p:graphicFrame>
        <p:nvGraphicFramePr>
          <p:cNvPr id="92164" name="Object 2"/>
          <p:cNvGraphicFramePr>
            <a:graphicFrameLocks noChangeAspect="1"/>
          </p:cNvGraphicFramePr>
          <p:nvPr/>
        </p:nvGraphicFramePr>
        <p:xfrm>
          <a:off x="8171113" y="1431114"/>
          <a:ext cx="408385" cy="798910"/>
        </p:xfrm>
        <a:graphic>
          <a:graphicData uri="http://schemas.openxmlformats.org/presentationml/2006/ole">
            <mc:AlternateContent xmlns:mc="http://schemas.openxmlformats.org/markup-compatibility/2006">
              <mc:Choice xmlns:v="urn:schemas-microsoft-com:vml" Requires="v">
                <p:oleObj spid="_x0000_s11273" name="Εικόνα bitmap" r:id="rId4" imgW="619211" imgH="1209524" progId="PBrush">
                  <p:embed/>
                </p:oleObj>
              </mc:Choice>
              <mc:Fallback>
                <p:oleObj name="Εικόνα bitmap" r:id="rId4" imgW="619211" imgH="1209524" progId="PBrush">
                  <p:embed/>
                  <p:pic>
                    <p:nvPicPr>
                      <p:cNvPr id="9216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1113" y="1431114"/>
                        <a:ext cx="408385" cy="798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2165" name="Picture 6" descr="QueenTalk"/>
          <p:cNvPicPr>
            <a:picLocks noChangeAspect="1" noChangeArrowheads="1"/>
          </p:cNvPicPr>
          <p:nvPr/>
        </p:nvPicPr>
        <p:blipFill>
          <a:blip r:embed="rId6" cstate="print"/>
          <a:srcRect/>
          <a:stretch>
            <a:fillRect/>
          </a:stretch>
        </p:blipFill>
        <p:spPr bwMode="auto">
          <a:xfrm>
            <a:off x="8579495" y="1593038"/>
            <a:ext cx="457200" cy="628650"/>
          </a:xfrm>
          <a:prstGeom prst="rect">
            <a:avLst/>
          </a:prstGeom>
          <a:noFill/>
          <a:ln w="9525">
            <a:noFill/>
            <a:miter lim="800000"/>
            <a:headEnd/>
            <a:tailEnd/>
          </a:ln>
        </p:spPr>
      </p:pic>
      <p:sp>
        <p:nvSpPr>
          <p:cNvPr id="21511" name="Text Box 7"/>
          <p:cNvSpPr txBox="1">
            <a:spLocks noChangeArrowheads="1"/>
          </p:cNvSpPr>
          <p:nvPr/>
        </p:nvSpPr>
        <p:spPr bwMode="auto">
          <a:xfrm>
            <a:off x="6474471" y="2706274"/>
            <a:ext cx="1781175" cy="207749"/>
          </a:xfrm>
          <a:prstGeom prst="rect">
            <a:avLst/>
          </a:prstGeom>
          <a:noFill/>
          <a:ln w="9525">
            <a:noFill/>
            <a:miter lim="800000"/>
            <a:headEnd/>
            <a:tailEnd/>
          </a:ln>
        </p:spPr>
        <p:txBody>
          <a:bodyPr>
            <a:spAutoFit/>
          </a:bodyPr>
          <a:lstStyle/>
          <a:p>
            <a:pPr algn="ctr">
              <a:spcBef>
                <a:spcPct val="50000"/>
              </a:spcBef>
            </a:pPr>
            <a:r>
              <a:rPr lang="el-GR" sz="750">
                <a:solidFill>
                  <a:srgbClr val="000000"/>
                </a:solidFill>
                <a:latin typeface="Calibri" pitchFamily="34" charset="0"/>
              </a:rPr>
              <a:t>101101011011010110110101</a:t>
            </a:r>
          </a:p>
        </p:txBody>
      </p:sp>
      <p:sp>
        <p:nvSpPr>
          <p:cNvPr id="92167" name="AutoShape 8"/>
          <p:cNvSpPr>
            <a:spLocks noChangeArrowheads="1"/>
          </p:cNvSpPr>
          <p:nvPr/>
        </p:nvSpPr>
        <p:spPr bwMode="auto">
          <a:xfrm>
            <a:off x="6257776" y="2727704"/>
            <a:ext cx="917972" cy="108347"/>
          </a:xfrm>
          <a:prstGeom prst="flowChartMagneticDrum">
            <a:avLst/>
          </a:prstGeom>
          <a:noFill/>
          <a:ln w="15875">
            <a:solidFill>
              <a:schemeClr val="hlink"/>
            </a:solidFill>
            <a:round/>
            <a:headEnd/>
            <a:tailEnd/>
          </a:ln>
        </p:spPr>
        <p:txBody>
          <a:bodyPr wrap="none" anchor="ctr"/>
          <a:lstStyle/>
          <a:p>
            <a:endParaRPr lang="el-GR" sz="1350">
              <a:latin typeface="Calibri" pitchFamily="34" charset="0"/>
            </a:endParaRPr>
          </a:p>
        </p:txBody>
      </p:sp>
      <p:sp>
        <p:nvSpPr>
          <p:cNvPr id="92168" name="AutoShape 9"/>
          <p:cNvSpPr>
            <a:spLocks noChangeArrowheads="1"/>
          </p:cNvSpPr>
          <p:nvPr/>
        </p:nvSpPr>
        <p:spPr bwMode="auto">
          <a:xfrm rot="10800000">
            <a:off x="7606755" y="2727704"/>
            <a:ext cx="972741" cy="108347"/>
          </a:xfrm>
          <a:prstGeom prst="flowChartMagneticDrum">
            <a:avLst/>
          </a:prstGeom>
          <a:noFill/>
          <a:ln w="15875">
            <a:solidFill>
              <a:schemeClr val="hlink"/>
            </a:solidFill>
            <a:round/>
            <a:headEnd/>
            <a:tailEnd/>
          </a:ln>
        </p:spPr>
        <p:txBody>
          <a:bodyPr wrap="none" anchor="ctr"/>
          <a:lstStyle/>
          <a:p>
            <a:endParaRPr lang="el-GR" sz="1350">
              <a:latin typeface="Calibri" pitchFamily="34" charset="0"/>
            </a:endParaRPr>
          </a:p>
        </p:txBody>
      </p:sp>
      <p:sp>
        <p:nvSpPr>
          <p:cNvPr id="92169" name="phone3"/>
          <p:cNvSpPr>
            <a:spLocks noEditPoints="1" noChangeArrowheads="1"/>
          </p:cNvSpPr>
          <p:nvPr/>
        </p:nvSpPr>
        <p:spPr bwMode="auto">
          <a:xfrm>
            <a:off x="8093721" y="2295507"/>
            <a:ext cx="432197" cy="485775"/>
          </a:xfrm>
          <a:custGeom>
            <a:avLst/>
            <a:gdLst>
              <a:gd name="T0" fmla="*/ 0 w 21600"/>
              <a:gd name="T1" fmla="*/ 0 h 21600"/>
              <a:gd name="T2" fmla="*/ 288131 w 21600"/>
              <a:gd name="T3" fmla="*/ 0 h 21600"/>
              <a:gd name="T4" fmla="*/ 576262 w 21600"/>
              <a:gd name="T5" fmla="*/ 0 h 21600"/>
              <a:gd name="T6" fmla="*/ 576262 w 21600"/>
              <a:gd name="T7" fmla="*/ 323850 h 21600"/>
              <a:gd name="T8" fmla="*/ 576262 w 21600"/>
              <a:gd name="T9" fmla="*/ 647700 h 21600"/>
              <a:gd name="T10" fmla="*/ 288131 w 21600"/>
              <a:gd name="T11" fmla="*/ 647700 h 21600"/>
              <a:gd name="T12" fmla="*/ 0 w 21600"/>
              <a:gd name="T13" fmla="*/ 647700 h 21600"/>
              <a:gd name="T14" fmla="*/ 0 w 21600"/>
              <a:gd name="T15" fmla="*/ 323850 h 21600"/>
              <a:gd name="T16" fmla="*/ 0 60000 65536"/>
              <a:gd name="T17" fmla="*/ 0 60000 65536"/>
              <a:gd name="T18" fmla="*/ 0 60000 65536"/>
              <a:gd name="T19" fmla="*/ 0 60000 65536"/>
              <a:gd name="T20" fmla="*/ 0 60000 65536"/>
              <a:gd name="T21" fmla="*/ 0 60000 65536"/>
              <a:gd name="T22" fmla="*/ 0 60000 65536"/>
              <a:gd name="T23" fmla="*/ 0 60000 65536"/>
              <a:gd name="T24" fmla="*/ 200 w 21600"/>
              <a:gd name="T25" fmla="*/ 23516 h 21600"/>
              <a:gd name="T26" fmla="*/ 21400 w 21600"/>
              <a:gd name="T27" fmla="*/ 4048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chemeClr val="accent2"/>
          </a:solidFill>
          <a:ln w="9525">
            <a:solidFill>
              <a:srgbClr val="000000"/>
            </a:solidFill>
            <a:miter lim="800000"/>
            <a:headEnd/>
            <a:tailEnd/>
          </a:ln>
        </p:spPr>
        <p:txBody>
          <a:bodyPr/>
          <a:lstStyle/>
          <a:p>
            <a:endParaRPr lang="el-GR" sz="1350"/>
          </a:p>
        </p:txBody>
      </p:sp>
      <p:sp>
        <p:nvSpPr>
          <p:cNvPr id="92170" name="Line 11"/>
          <p:cNvSpPr>
            <a:spLocks noChangeShapeType="1"/>
          </p:cNvSpPr>
          <p:nvPr/>
        </p:nvSpPr>
        <p:spPr bwMode="auto">
          <a:xfrm flipV="1">
            <a:off x="5393383" y="1322768"/>
            <a:ext cx="0" cy="1674019"/>
          </a:xfrm>
          <a:prstGeom prst="line">
            <a:avLst/>
          </a:prstGeom>
          <a:noFill/>
          <a:ln w="9525">
            <a:solidFill>
              <a:schemeClr val="tx1"/>
            </a:solidFill>
            <a:round/>
            <a:headEnd/>
            <a:tailEnd type="triangle" w="med" len="med"/>
          </a:ln>
        </p:spPr>
        <p:txBody>
          <a:bodyPr/>
          <a:lstStyle/>
          <a:p>
            <a:endParaRPr lang="el-GR" sz="1350"/>
          </a:p>
        </p:txBody>
      </p:sp>
      <p:sp>
        <p:nvSpPr>
          <p:cNvPr id="92171" name="AutoShape 12"/>
          <p:cNvSpPr>
            <a:spLocks noChangeArrowheads="1"/>
          </p:cNvSpPr>
          <p:nvPr/>
        </p:nvSpPr>
        <p:spPr bwMode="auto">
          <a:xfrm rot="10800000">
            <a:off x="5231459" y="2943209"/>
            <a:ext cx="972740" cy="108347"/>
          </a:xfrm>
          <a:prstGeom prst="flowChartMagneticDrum">
            <a:avLst/>
          </a:prstGeom>
          <a:noFill/>
          <a:ln w="15875">
            <a:solidFill>
              <a:schemeClr val="hlink"/>
            </a:solidFill>
            <a:round/>
            <a:headEnd/>
            <a:tailEnd/>
          </a:ln>
        </p:spPr>
        <p:txBody>
          <a:bodyPr wrap="none" anchor="ctr"/>
          <a:lstStyle/>
          <a:p>
            <a:endParaRPr lang="el-GR" sz="1350">
              <a:latin typeface="Calibri" pitchFamily="34" charset="0"/>
            </a:endParaRPr>
          </a:p>
        </p:txBody>
      </p:sp>
      <p:sp>
        <p:nvSpPr>
          <p:cNvPr id="92172" name="AutoShape 13"/>
          <p:cNvSpPr>
            <a:spLocks noChangeArrowheads="1"/>
          </p:cNvSpPr>
          <p:nvPr/>
        </p:nvSpPr>
        <p:spPr bwMode="auto">
          <a:xfrm>
            <a:off x="5663655" y="2349087"/>
            <a:ext cx="864394" cy="702469"/>
          </a:xfrm>
          <a:prstGeom prst="cube">
            <a:avLst>
              <a:gd name="adj" fmla="val 25000"/>
            </a:avLst>
          </a:prstGeom>
          <a:gradFill rotWithShape="1">
            <a:gsLst>
              <a:gs pos="0">
                <a:schemeClr val="bg1"/>
              </a:gs>
              <a:gs pos="100000">
                <a:schemeClr val="accent2"/>
              </a:gs>
            </a:gsLst>
            <a:path path="rect">
              <a:fillToRect l="50000" t="50000" r="50000" b="50000"/>
            </a:path>
          </a:gradFill>
          <a:ln w="9525">
            <a:solidFill>
              <a:schemeClr val="tx1"/>
            </a:solidFill>
            <a:miter lim="800000"/>
            <a:headEnd/>
            <a:tailEnd/>
          </a:ln>
        </p:spPr>
        <p:txBody>
          <a:bodyPr wrap="none" anchor="ctr"/>
          <a:lstStyle/>
          <a:p>
            <a:pPr algn="ctr"/>
            <a:r>
              <a:rPr lang="el-GR" sz="750">
                <a:latin typeface="Calibri" pitchFamily="34" charset="0"/>
              </a:rPr>
              <a:t>Σύστημα</a:t>
            </a:r>
          </a:p>
          <a:p>
            <a:pPr algn="ctr"/>
            <a:r>
              <a:rPr lang="el-GR" sz="750">
                <a:latin typeface="Calibri" pitchFamily="34" charset="0"/>
              </a:rPr>
              <a:t>Μετάδοσης</a:t>
            </a:r>
          </a:p>
        </p:txBody>
      </p:sp>
      <p:sp>
        <p:nvSpPr>
          <p:cNvPr id="92173" name="Line 14"/>
          <p:cNvSpPr>
            <a:spLocks noChangeShapeType="1"/>
          </p:cNvSpPr>
          <p:nvPr/>
        </p:nvSpPr>
        <p:spPr bwMode="auto">
          <a:xfrm flipH="1">
            <a:off x="3071666" y="2943839"/>
            <a:ext cx="2321719" cy="0"/>
          </a:xfrm>
          <a:prstGeom prst="line">
            <a:avLst/>
          </a:prstGeom>
          <a:noFill/>
          <a:ln w="9525">
            <a:solidFill>
              <a:schemeClr val="tx1"/>
            </a:solidFill>
            <a:round/>
            <a:headEnd/>
            <a:tailEnd type="triangle" w="med" len="med"/>
          </a:ln>
        </p:spPr>
        <p:txBody>
          <a:bodyPr/>
          <a:lstStyle/>
          <a:p>
            <a:endParaRPr lang="el-GR" sz="1350"/>
          </a:p>
        </p:txBody>
      </p:sp>
      <p:grpSp>
        <p:nvGrpSpPr>
          <p:cNvPr id="2" name="Group 15"/>
          <p:cNvGrpSpPr>
            <a:grpSpLocks/>
          </p:cNvGrpSpPr>
          <p:nvPr/>
        </p:nvGrpSpPr>
        <p:grpSpPr bwMode="auto">
          <a:xfrm>
            <a:off x="4690916" y="2836051"/>
            <a:ext cx="702469" cy="161925"/>
            <a:chOff x="2789" y="2024"/>
            <a:chExt cx="590" cy="136"/>
          </a:xfrm>
        </p:grpSpPr>
        <p:sp>
          <p:nvSpPr>
            <p:cNvPr id="92175" name="Line 16"/>
            <p:cNvSpPr>
              <a:spLocks noChangeShapeType="1"/>
            </p:cNvSpPr>
            <p:nvPr/>
          </p:nvSpPr>
          <p:spPr bwMode="auto">
            <a:xfrm>
              <a:off x="2789" y="2024"/>
              <a:ext cx="91" cy="0"/>
            </a:xfrm>
            <a:prstGeom prst="line">
              <a:avLst/>
            </a:prstGeom>
            <a:noFill/>
            <a:ln w="25400">
              <a:solidFill>
                <a:srgbClr val="000000"/>
              </a:solidFill>
              <a:round/>
              <a:headEnd/>
              <a:tailEnd/>
            </a:ln>
          </p:spPr>
          <p:txBody>
            <a:bodyPr/>
            <a:lstStyle/>
            <a:p>
              <a:endParaRPr lang="el-GR" sz="1350"/>
            </a:p>
          </p:txBody>
        </p:sp>
        <p:sp>
          <p:nvSpPr>
            <p:cNvPr id="92176" name="Line 17"/>
            <p:cNvSpPr>
              <a:spLocks noChangeShapeType="1"/>
            </p:cNvSpPr>
            <p:nvPr/>
          </p:nvSpPr>
          <p:spPr bwMode="auto">
            <a:xfrm>
              <a:off x="2880" y="2024"/>
              <a:ext cx="0" cy="136"/>
            </a:xfrm>
            <a:prstGeom prst="line">
              <a:avLst/>
            </a:prstGeom>
            <a:noFill/>
            <a:ln w="25400">
              <a:solidFill>
                <a:srgbClr val="000000"/>
              </a:solidFill>
              <a:round/>
              <a:headEnd/>
              <a:tailEnd/>
            </a:ln>
          </p:spPr>
          <p:txBody>
            <a:bodyPr/>
            <a:lstStyle/>
            <a:p>
              <a:endParaRPr lang="el-GR" sz="1350"/>
            </a:p>
          </p:txBody>
        </p:sp>
        <p:sp>
          <p:nvSpPr>
            <p:cNvPr id="92177" name="Line 18"/>
            <p:cNvSpPr>
              <a:spLocks noChangeShapeType="1"/>
            </p:cNvSpPr>
            <p:nvPr/>
          </p:nvSpPr>
          <p:spPr bwMode="auto">
            <a:xfrm>
              <a:off x="2926" y="2024"/>
              <a:ext cx="0" cy="136"/>
            </a:xfrm>
            <a:prstGeom prst="line">
              <a:avLst/>
            </a:prstGeom>
            <a:noFill/>
            <a:ln w="25400">
              <a:solidFill>
                <a:srgbClr val="000000"/>
              </a:solidFill>
              <a:round/>
              <a:headEnd/>
              <a:tailEnd/>
            </a:ln>
          </p:spPr>
          <p:txBody>
            <a:bodyPr/>
            <a:lstStyle/>
            <a:p>
              <a:endParaRPr lang="el-GR" sz="1350"/>
            </a:p>
          </p:txBody>
        </p:sp>
        <p:sp>
          <p:nvSpPr>
            <p:cNvPr id="92178" name="Line 19"/>
            <p:cNvSpPr>
              <a:spLocks noChangeShapeType="1"/>
            </p:cNvSpPr>
            <p:nvPr/>
          </p:nvSpPr>
          <p:spPr bwMode="auto">
            <a:xfrm>
              <a:off x="2926" y="2024"/>
              <a:ext cx="91" cy="0"/>
            </a:xfrm>
            <a:prstGeom prst="line">
              <a:avLst/>
            </a:prstGeom>
            <a:noFill/>
            <a:ln w="25400">
              <a:solidFill>
                <a:srgbClr val="000000"/>
              </a:solidFill>
              <a:round/>
              <a:headEnd/>
              <a:tailEnd/>
            </a:ln>
          </p:spPr>
          <p:txBody>
            <a:bodyPr/>
            <a:lstStyle/>
            <a:p>
              <a:endParaRPr lang="el-GR" sz="1350"/>
            </a:p>
          </p:txBody>
        </p:sp>
        <p:sp>
          <p:nvSpPr>
            <p:cNvPr id="92179" name="Line 20"/>
            <p:cNvSpPr>
              <a:spLocks noChangeShapeType="1"/>
            </p:cNvSpPr>
            <p:nvPr/>
          </p:nvSpPr>
          <p:spPr bwMode="auto">
            <a:xfrm>
              <a:off x="3017" y="2024"/>
              <a:ext cx="91" cy="0"/>
            </a:xfrm>
            <a:prstGeom prst="line">
              <a:avLst/>
            </a:prstGeom>
            <a:noFill/>
            <a:ln w="25400">
              <a:solidFill>
                <a:srgbClr val="000000"/>
              </a:solidFill>
              <a:round/>
              <a:headEnd/>
              <a:tailEnd/>
            </a:ln>
          </p:spPr>
          <p:txBody>
            <a:bodyPr/>
            <a:lstStyle/>
            <a:p>
              <a:endParaRPr lang="el-GR" sz="1350"/>
            </a:p>
          </p:txBody>
        </p:sp>
        <p:sp>
          <p:nvSpPr>
            <p:cNvPr id="92180" name="Line 21"/>
            <p:cNvSpPr>
              <a:spLocks noChangeShapeType="1"/>
            </p:cNvSpPr>
            <p:nvPr/>
          </p:nvSpPr>
          <p:spPr bwMode="auto">
            <a:xfrm>
              <a:off x="3107" y="2024"/>
              <a:ext cx="0" cy="136"/>
            </a:xfrm>
            <a:prstGeom prst="line">
              <a:avLst/>
            </a:prstGeom>
            <a:noFill/>
            <a:ln w="25400">
              <a:solidFill>
                <a:srgbClr val="000000"/>
              </a:solidFill>
              <a:round/>
              <a:headEnd/>
              <a:tailEnd/>
            </a:ln>
          </p:spPr>
          <p:txBody>
            <a:bodyPr/>
            <a:lstStyle/>
            <a:p>
              <a:endParaRPr lang="el-GR" sz="1350"/>
            </a:p>
          </p:txBody>
        </p:sp>
        <p:sp>
          <p:nvSpPr>
            <p:cNvPr id="92181" name="Line 22"/>
            <p:cNvSpPr>
              <a:spLocks noChangeShapeType="1"/>
            </p:cNvSpPr>
            <p:nvPr/>
          </p:nvSpPr>
          <p:spPr bwMode="auto">
            <a:xfrm>
              <a:off x="3153" y="2024"/>
              <a:ext cx="0" cy="136"/>
            </a:xfrm>
            <a:prstGeom prst="line">
              <a:avLst/>
            </a:prstGeom>
            <a:noFill/>
            <a:ln w="25400">
              <a:solidFill>
                <a:srgbClr val="000000"/>
              </a:solidFill>
              <a:round/>
              <a:headEnd/>
              <a:tailEnd/>
            </a:ln>
          </p:spPr>
          <p:txBody>
            <a:bodyPr/>
            <a:lstStyle/>
            <a:p>
              <a:endParaRPr lang="el-GR" sz="1350"/>
            </a:p>
          </p:txBody>
        </p:sp>
        <p:sp>
          <p:nvSpPr>
            <p:cNvPr id="92182" name="Line 23"/>
            <p:cNvSpPr>
              <a:spLocks noChangeShapeType="1"/>
            </p:cNvSpPr>
            <p:nvPr/>
          </p:nvSpPr>
          <p:spPr bwMode="auto">
            <a:xfrm>
              <a:off x="3243" y="2024"/>
              <a:ext cx="0" cy="136"/>
            </a:xfrm>
            <a:prstGeom prst="line">
              <a:avLst/>
            </a:prstGeom>
            <a:noFill/>
            <a:ln w="25400">
              <a:solidFill>
                <a:srgbClr val="000000"/>
              </a:solidFill>
              <a:round/>
              <a:headEnd/>
              <a:tailEnd/>
            </a:ln>
          </p:spPr>
          <p:txBody>
            <a:bodyPr/>
            <a:lstStyle/>
            <a:p>
              <a:endParaRPr lang="el-GR" sz="1350"/>
            </a:p>
          </p:txBody>
        </p:sp>
        <p:sp>
          <p:nvSpPr>
            <p:cNvPr id="92183" name="Line 24"/>
            <p:cNvSpPr>
              <a:spLocks noChangeShapeType="1"/>
            </p:cNvSpPr>
            <p:nvPr/>
          </p:nvSpPr>
          <p:spPr bwMode="auto">
            <a:xfrm>
              <a:off x="3334" y="2024"/>
              <a:ext cx="0" cy="136"/>
            </a:xfrm>
            <a:prstGeom prst="line">
              <a:avLst/>
            </a:prstGeom>
            <a:noFill/>
            <a:ln w="25400">
              <a:solidFill>
                <a:srgbClr val="000000"/>
              </a:solidFill>
              <a:round/>
              <a:headEnd/>
              <a:tailEnd/>
            </a:ln>
          </p:spPr>
          <p:txBody>
            <a:bodyPr/>
            <a:lstStyle/>
            <a:p>
              <a:endParaRPr lang="el-GR" sz="1350"/>
            </a:p>
          </p:txBody>
        </p:sp>
        <p:sp>
          <p:nvSpPr>
            <p:cNvPr id="92184" name="Line 25"/>
            <p:cNvSpPr>
              <a:spLocks noChangeShapeType="1"/>
            </p:cNvSpPr>
            <p:nvPr/>
          </p:nvSpPr>
          <p:spPr bwMode="auto">
            <a:xfrm>
              <a:off x="3153" y="2024"/>
              <a:ext cx="90" cy="0"/>
            </a:xfrm>
            <a:prstGeom prst="line">
              <a:avLst/>
            </a:prstGeom>
            <a:noFill/>
            <a:ln w="25400">
              <a:solidFill>
                <a:srgbClr val="000000"/>
              </a:solidFill>
              <a:round/>
              <a:headEnd/>
              <a:tailEnd/>
            </a:ln>
          </p:spPr>
          <p:txBody>
            <a:bodyPr/>
            <a:lstStyle/>
            <a:p>
              <a:endParaRPr lang="el-GR" sz="1350"/>
            </a:p>
          </p:txBody>
        </p:sp>
        <p:sp>
          <p:nvSpPr>
            <p:cNvPr id="92185" name="Line 26"/>
            <p:cNvSpPr>
              <a:spLocks noChangeShapeType="1"/>
            </p:cNvSpPr>
            <p:nvPr/>
          </p:nvSpPr>
          <p:spPr bwMode="auto">
            <a:xfrm>
              <a:off x="3335" y="2024"/>
              <a:ext cx="44" cy="0"/>
            </a:xfrm>
            <a:prstGeom prst="line">
              <a:avLst/>
            </a:prstGeom>
            <a:noFill/>
            <a:ln w="25400">
              <a:solidFill>
                <a:srgbClr val="000000"/>
              </a:solidFill>
              <a:round/>
              <a:headEnd/>
              <a:tailEnd/>
            </a:ln>
          </p:spPr>
          <p:txBody>
            <a:bodyPr/>
            <a:lstStyle/>
            <a:p>
              <a:endParaRPr lang="el-GR" sz="1350"/>
            </a:p>
          </p:txBody>
        </p:sp>
        <p:sp>
          <p:nvSpPr>
            <p:cNvPr id="92186" name="Line 27"/>
            <p:cNvSpPr>
              <a:spLocks noChangeShapeType="1"/>
            </p:cNvSpPr>
            <p:nvPr/>
          </p:nvSpPr>
          <p:spPr bwMode="auto">
            <a:xfrm>
              <a:off x="2880" y="2160"/>
              <a:ext cx="46" cy="0"/>
            </a:xfrm>
            <a:prstGeom prst="line">
              <a:avLst/>
            </a:prstGeom>
            <a:noFill/>
            <a:ln w="25400">
              <a:solidFill>
                <a:srgbClr val="000000"/>
              </a:solidFill>
              <a:round/>
              <a:headEnd/>
              <a:tailEnd/>
            </a:ln>
          </p:spPr>
          <p:txBody>
            <a:bodyPr/>
            <a:lstStyle/>
            <a:p>
              <a:endParaRPr lang="el-GR" sz="1350"/>
            </a:p>
          </p:txBody>
        </p:sp>
        <p:sp>
          <p:nvSpPr>
            <p:cNvPr id="92187" name="Line 28"/>
            <p:cNvSpPr>
              <a:spLocks noChangeShapeType="1"/>
            </p:cNvSpPr>
            <p:nvPr/>
          </p:nvSpPr>
          <p:spPr bwMode="auto">
            <a:xfrm>
              <a:off x="3107" y="2160"/>
              <a:ext cx="46" cy="0"/>
            </a:xfrm>
            <a:prstGeom prst="line">
              <a:avLst/>
            </a:prstGeom>
            <a:noFill/>
            <a:ln w="25400">
              <a:solidFill>
                <a:srgbClr val="000000"/>
              </a:solidFill>
              <a:round/>
              <a:headEnd/>
              <a:tailEnd/>
            </a:ln>
          </p:spPr>
          <p:txBody>
            <a:bodyPr/>
            <a:lstStyle/>
            <a:p>
              <a:endParaRPr lang="el-GR" sz="1350"/>
            </a:p>
          </p:txBody>
        </p:sp>
        <p:sp>
          <p:nvSpPr>
            <p:cNvPr id="92188" name="Line 29"/>
            <p:cNvSpPr>
              <a:spLocks noChangeShapeType="1"/>
            </p:cNvSpPr>
            <p:nvPr/>
          </p:nvSpPr>
          <p:spPr bwMode="auto">
            <a:xfrm flipV="1">
              <a:off x="3243" y="2160"/>
              <a:ext cx="91" cy="0"/>
            </a:xfrm>
            <a:prstGeom prst="line">
              <a:avLst/>
            </a:prstGeom>
            <a:noFill/>
            <a:ln w="25400">
              <a:solidFill>
                <a:srgbClr val="000000"/>
              </a:solidFill>
              <a:round/>
              <a:headEnd/>
              <a:tailEnd/>
            </a:ln>
          </p:spPr>
          <p:txBody>
            <a:bodyPr/>
            <a:lstStyle/>
            <a:p>
              <a:endParaRPr lang="el-GR" sz="1350"/>
            </a:p>
          </p:txBody>
        </p:sp>
      </p:grpSp>
      <p:sp>
        <p:nvSpPr>
          <p:cNvPr id="92189" name="Line 30"/>
          <p:cNvSpPr>
            <a:spLocks noChangeShapeType="1"/>
          </p:cNvSpPr>
          <p:nvPr/>
        </p:nvSpPr>
        <p:spPr bwMode="auto">
          <a:xfrm flipH="1">
            <a:off x="3287167" y="1971656"/>
            <a:ext cx="2106216" cy="0"/>
          </a:xfrm>
          <a:prstGeom prst="line">
            <a:avLst/>
          </a:prstGeom>
          <a:noFill/>
          <a:ln w="9525">
            <a:solidFill>
              <a:schemeClr val="tx1"/>
            </a:solidFill>
            <a:round/>
            <a:headEnd type="triangle" w="med" len="med"/>
            <a:tailEnd type="triangle" w="med" len="med"/>
          </a:ln>
        </p:spPr>
        <p:txBody>
          <a:bodyPr/>
          <a:lstStyle/>
          <a:p>
            <a:endParaRPr lang="el-GR" sz="1350"/>
          </a:p>
        </p:txBody>
      </p:sp>
      <p:sp>
        <p:nvSpPr>
          <p:cNvPr id="92190" name="Line 31"/>
          <p:cNvSpPr>
            <a:spLocks noChangeShapeType="1"/>
          </p:cNvSpPr>
          <p:nvPr/>
        </p:nvSpPr>
        <p:spPr bwMode="auto">
          <a:xfrm flipV="1">
            <a:off x="3287167" y="1322768"/>
            <a:ext cx="0" cy="1674019"/>
          </a:xfrm>
          <a:prstGeom prst="line">
            <a:avLst/>
          </a:prstGeom>
          <a:noFill/>
          <a:ln w="25400">
            <a:solidFill>
              <a:schemeClr val="tx1"/>
            </a:solidFill>
            <a:prstDash val="sysDot"/>
            <a:round/>
            <a:headEnd/>
            <a:tailEnd/>
          </a:ln>
        </p:spPr>
        <p:txBody>
          <a:bodyPr/>
          <a:lstStyle/>
          <a:p>
            <a:endParaRPr lang="el-GR" sz="1350"/>
          </a:p>
        </p:txBody>
      </p:sp>
      <p:grpSp>
        <p:nvGrpSpPr>
          <p:cNvPr id="3" name="Group 32"/>
          <p:cNvGrpSpPr>
            <a:grpSpLocks/>
          </p:cNvGrpSpPr>
          <p:nvPr/>
        </p:nvGrpSpPr>
        <p:grpSpPr bwMode="auto">
          <a:xfrm>
            <a:off x="3989638" y="2836051"/>
            <a:ext cx="702469" cy="161925"/>
            <a:chOff x="2789" y="2024"/>
            <a:chExt cx="590" cy="136"/>
          </a:xfrm>
        </p:grpSpPr>
        <p:sp>
          <p:nvSpPr>
            <p:cNvPr id="92192" name="Line 33"/>
            <p:cNvSpPr>
              <a:spLocks noChangeShapeType="1"/>
            </p:cNvSpPr>
            <p:nvPr/>
          </p:nvSpPr>
          <p:spPr bwMode="auto">
            <a:xfrm>
              <a:off x="2789" y="2024"/>
              <a:ext cx="91" cy="0"/>
            </a:xfrm>
            <a:prstGeom prst="line">
              <a:avLst/>
            </a:prstGeom>
            <a:noFill/>
            <a:ln w="25400">
              <a:solidFill>
                <a:srgbClr val="000000"/>
              </a:solidFill>
              <a:round/>
              <a:headEnd/>
              <a:tailEnd/>
            </a:ln>
          </p:spPr>
          <p:txBody>
            <a:bodyPr/>
            <a:lstStyle/>
            <a:p>
              <a:endParaRPr lang="el-GR" sz="1350"/>
            </a:p>
          </p:txBody>
        </p:sp>
        <p:sp>
          <p:nvSpPr>
            <p:cNvPr id="92193" name="Line 34"/>
            <p:cNvSpPr>
              <a:spLocks noChangeShapeType="1"/>
            </p:cNvSpPr>
            <p:nvPr/>
          </p:nvSpPr>
          <p:spPr bwMode="auto">
            <a:xfrm>
              <a:off x="2880" y="2024"/>
              <a:ext cx="0" cy="136"/>
            </a:xfrm>
            <a:prstGeom prst="line">
              <a:avLst/>
            </a:prstGeom>
            <a:noFill/>
            <a:ln w="25400">
              <a:solidFill>
                <a:srgbClr val="000000"/>
              </a:solidFill>
              <a:round/>
              <a:headEnd/>
              <a:tailEnd/>
            </a:ln>
          </p:spPr>
          <p:txBody>
            <a:bodyPr/>
            <a:lstStyle/>
            <a:p>
              <a:endParaRPr lang="el-GR" sz="1350"/>
            </a:p>
          </p:txBody>
        </p:sp>
        <p:sp>
          <p:nvSpPr>
            <p:cNvPr id="92194" name="Line 35"/>
            <p:cNvSpPr>
              <a:spLocks noChangeShapeType="1"/>
            </p:cNvSpPr>
            <p:nvPr/>
          </p:nvSpPr>
          <p:spPr bwMode="auto">
            <a:xfrm>
              <a:off x="2926" y="2024"/>
              <a:ext cx="0" cy="136"/>
            </a:xfrm>
            <a:prstGeom prst="line">
              <a:avLst/>
            </a:prstGeom>
            <a:noFill/>
            <a:ln w="25400">
              <a:solidFill>
                <a:srgbClr val="000000"/>
              </a:solidFill>
              <a:round/>
              <a:headEnd/>
              <a:tailEnd/>
            </a:ln>
          </p:spPr>
          <p:txBody>
            <a:bodyPr/>
            <a:lstStyle/>
            <a:p>
              <a:endParaRPr lang="el-GR" sz="1350"/>
            </a:p>
          </p:txBody>
        </p:sp>
        <p:sp>
          <p:nvSpPr>
            <p:cNvPr id="92195" name="Line 36"/>
            <p:cNvSpPr>
              <a:spLocks noChangeShapeType="1"/>
            </p:cNvSpPr>
            <p:nvPr/>
          </p:nvSpPr>
          <p:spPr bwMode="auto">
            <a:xfrm>
              <a:off x="2926" y="2024"/>
              <a:ext cx="91" cy="0"/>
            </a:xfrm>
            <a:prstGeom prst="line">
              <a:avLst/>
            </a:prstGeom>
            <a:noFill/>
            <a:ln w="25400">
              <a:solidFill>
                <a:srgbClr val="000000"/>
              </a:solidFill>
              <a:round/>
              <a:headEnd/>
              <a:tailEnd/>
            </a:ln>
          </p:spPr>
          <p:txBody>
            <a:bodyPr/>
            <a:lstStyle/>
            <a:p>
              <a:endParaRPr lang="el-GR" sz="1350"/>
            </a:p>
          </p:txBody>
        </p:sp>
        <p:sp>
          <p:nvSpPr>
            <p:cNvPr id="92196" name="Line 37"/>
            <p:cNvSpPr>
              <a:spLocks noChangeShapeType="1"/>
            </p:cNvSpPr>
            <p:nvPr/>
          </p:nvSpPr>
          <p:spPr bwMode="auto">
            <a:xfrm>
              <a:off x="3017" y="2024"/>
              <a:ext cx="91" cy="0"/>
            </a:xfrm>
            <a:prstGeom prst="line">
              <a:avLst/>
            </a:prstGeom>
            <a:noFill/>
            <a:ln w="25400">
              <a:solidFill>
                <a:srgbClr val="000000"/>
              </a:solidFill>
              <a:round/>
              <a:headEnd/>
              <a:tailEnd/>
            </a:ln>
          </p:spPr>
          <p:txBody>
            <a:bodyPr/>
            <a:lstStyle/>
            <a:p>
              <a:endParaRPr lang="el-GR" sz="1350"/>
            </a:p>
          </p:txBody>
        </p:sp>
        <p:sp>
          <p:nvSpPr>
            <p:cNvPr id="92197" name="Line 38"/>
            <p:cNvSpPr>
              <a:spLocks noChangeShapeType="1"/>
            </p:cNvSpPr>
            <p:nvPr/>
          </p:nvSpPr>
          <p:spPr bwMode="auto">
            <a:xfrm>
              <a:off x="3107" y="2024"/>
              <a:ext cx="0" cy="136"/>
            </a:xfrm>
            <a:prstGeom prst="line">
              <a:avLst/>
            </a:prstGeom>
            <a:noFill/>
            <a:ln w="25400">
              <a:solidFill>
                <a:srgbClr val="000000"/>
              </a:solidFill>
              <a:round/>
              <a:headEnd/>
              <a:tailEnd/>
            </a:ln>
          </p:spPr>
          <p:txBody>
            <a:bodyPr/>
            <a:lstStyle/>
            <a:p>
              <a:endParaRPr lang="el-GR" sz="1350"/>
            </a:p>
          </p:txBody>
        </p:sp>
        <p:sp>
          <p:nvSpPr>
            <p:cNvPr id="92198" name="Line 39"/>
            <p:cNvSpPr>
              <a:spLocks noChangeShapeType="1"/>
            </p:cNvSpPr>
            <p:nvPr/>
          </p:nvSpPr>
          <p:spPr bwMode="auto">
            <a:xfrm>
              <a:off x="3153" y="2024"/>
              <a:ext cx="0" cy="136"/>
            </a:xfrm>
            <a:prstGeom prst="line">
              <a:avLst/>
            </a:prstGeom>
            <a:noFill/>
            <a:ln w="25400">
              <a:solidFill>
                <a:srgbClr val="000000"/>
              </a:solidFill>
              <a:round/>
              <a:headEnd/>
              <a:tailEnd/>
            </a:ln>
          </p:spPr>
          <p:txBody>
            <a:bodyPr/>
            <a:lstStyle/>
            <a:p>
              <a:endParaRPr lang="el-GR" sz="1350"/>
            </a:p>
          </p:txBody>
        </p:sp>
        <p:sp>
          <p:nvSpPr>
            <p:cNvPr id="92199" name="Line 40"/>
            <p:cNvSpPr>
              <a:spLocks noChangeShapeType="1"/>
            </p:cNvSpPr>
            <p:nvPr/>
          </p:nvSpPr>
          <p:spPr bwMode="auto">
            <a:xfrm>
              <a:off x="3243" y="2024"/>
              <a:ext cx="0" cy="136"/>
            </a:xfrm>
            <a:prstGeom prst="line">
              <a:avLst/>
            </a:prstGeom>
            <a:noFill/>
            <a:ln w="25400">
              <a:solidFill>
                <a:srgbClr val="000000"/>
              </a:solidFill>
              <a:round/>
              <a:headEnd/>
              <a:tailEnd/>
            </a:ln>
          </p:spPr>
          <p:txBody>
            <a:bodyPr/>
            <a:lstStyle/>
            <a:p>
              <a:endParaRPr lang="el-GR" sz="1350"/>
            </a:p>
          </p:txBody>
        </p:sp>
        <p:sp>
          <p:nvSpPr>
            <p:cNvPr id="92200" name="Line 41"/>
            <p:cNvSpPr>
              <a:spLocks noChangeShapeType="1"/>
            </p:cNvSpPr>
            <p:nvPr/>
          </p:nvSpPr>
          <p:spPr bwMode="auto">
            <a:xfrm>
              <a:off x="3334" y="2024"/>
              <a:ext cx="0" cy="136"/>
            </a:xfrm>
            <a:prstGeom prst="line">
              <a:avLst/>
            </a:prstGeom>
            <a:noFill/>
            <a:ln w="25400">
              <a:solidFill>
                <a:srgbClr val="000000"/>
              </a:solidFill>
              <a:round/>
              <a:headEnd/>
              <a:tailEnd/>
            </a:ln>
          </p:spPr>
          <p:txBody>
            <a:bodyPr/>
            <a:lstStyle/>
            <a:p>
              <a:endParaRPr lang="el-GR" sz="1350"/>
            </a:p>
          </p:txBody>
        </p:sp>
        <p:sp>
          <p:nvSpPr>
            <p:cNvPr id="92201" name="Line 42"/>
            <p:cNvSpPr>
              <a:spLocks noChangeShapeType="1"/>
            </p:cNvSpPr>
            <p:nvPr/>
          </p:nvSpPr>
          <p:spPr bwMode="auto">
            <a:xfrm>
              <a:off x="3153" y="2024"/>
              <a:ext cx="90" cy="0"/>
            </a:xfrm>
            <a:prstGeom prst="line">
              <a:avLst/>
            </a:prstGeom>
            <a:noFill/>
            <a:ln w="25400">
              <a:solidFill>
                <a:srgbClr val="000000"/>
              </a:solidFill>
              <a:round/>
              <a:headEnd/>
              <a:tailEnd/>
            </a:ln>
          </p:spPr>
          <p:txBody>
            <a:bodyPr/>
            <a:lstStyle/>
            <a:p>
              <a:endParaRPr lang="el-GR" sz="1350"/>
            </a:p>
          </p:txBody>
        </p:sp>
        <p:sp>
          <p:nvSpPr>
            <p:cNvPr id="92202" name="Line 43"/>
            <p:cNvSpPr>
              <a:spLocks noChangeShapeType="1"/>
            </p:cNvSpPr>
            <p:nvPr/>
          </p:nvSpPr>
          <p:spPr bwMode="auto">
            <a:xfrm>
              <a:off x="3335" y="2024"/>
              <a:ext cx="44" cy="0"/>
            </a:xfrm>
            <a:prstGeom prst="line">
              <a:avLst/>
            </a:prstGeom>
            <a:noFill/>
            <a:ln w="25400">
              <a:solidFill>
                <a:srgbClr val="000000"/>
              </a:solidFill>
              <a:round/>
              <a:headEnd/>
              <a:tailEnd/>
            </a:ln>
          </p:spPr>
          <p:txBody>
            <a:bodyPr/>
            <a:lstStyle/>
            <a:p>
              <a:endParaRPr lang="el-GR" sz="1350"/>
            </a:p>
          </p:txBody>
        </p:sp>
        <p:sp>
          <p:nvSpPr>
            <p:cNvPr id="92203" name="Line 44"/>
            <p:cNvSpPr>
              <a:spLocks noChangeShapeType="1"/>
            </p:cNvSpPr>
            <p:nvPr/>
          </p:nvSpPr>
          <p:spPr bwMode="auto">
            <a:xfrm>
              <a:off x="2880" y="2160"/>
              <a:ext cx="46" cy="0"/>
            </a:xfrm>
            <a:prstGeom prst="line">
              <a:avLst/>
            </a:prstGeom>
            <a:noFill/>
            <a:ln w="25400">
              <a:solidFill>
                <a:srgbClr val="000000"/>
              </a:solidFill>
              <a:round/>
              <a:headEnd/>
              <a:tailEnd/>
            </a:ln>
          </p:spPr>
          <p:txBody>
            <a:bodyPr/>
            <a:lstStyle/>
            <a:p>
              <a:endParaRPr lang="el-GR" sz="1350"/>
            </a:p>
          </p:txBody>
        </p:sp>
        <p:sp>
          <p:nvSpPr>
            <p:cNvPr id="92204" name="Line 45"/>
            <p:cNvSpPr>
              <a:spLocks noChangeShapeType="1"/>
            </p:cNvSpPr>
            <p:nvPr/>
          </p:nvSpPr>
          <p:spPr bwMode="auto">
            <a:xfrm>
              <a:off x="3107" y="2160"/>
              <a:ext cx="46" cy="0"/>
            </a:xfrm>
            <a:prstGeom prst="line">
              <a:avLst/>
            </a:prstGeom>
            <a:noFill/>
            <a:ln w="25400">
              <a:solidFill>
                <a:srgbClr val="000000"/>
              </a:solidFill>
              <a:round/>
              <a:headEnd/>
              <a:tailEnd/>
            </a:ln>
          </p:spPr>
          <p:txBody>
            <a:bodyPr/>
            <a:lstStyle/>
            <a:p>
              <a:endParaRPr lang="el-GR" sz="1350"/>
            </a:p>
          </p:txBody>
        </p:sp>
        <p:sp>
          <p:nvSpPr>
            <p:cNvPr id="92205" name="Line 46"/>
            <p:cNvSpPr>
              <a:spLocks noChangeShapeType="1"/>
            </p:cNvSpPr>
            <p:nvPr/>
          </p:nvSpPr>
          <p:spPr bwMode="auto">
            <a:xfrm flipV="1">
              <a:off x="3243" y="2160"/>
              <a:ext cx="91" cy="0"/>
            </a:xfrm>
            <a:prstGeom prst="line">
              <a:avLst/>
            </a:prstGeom>
            <a:noFill/>
            <a:ln w="25400">
              <a:solidFill>
                <a:srgbClr val="000000"/>
              </a:solidFill>
              <a:round/>
              <a:headEnd/>
              <a:tailEnd/>
            </a:ln>
          </p:spPr>
          <p:txBody>
            <a:bodyPr/>
            <a:lstStyle/>
            <a:p>
              <a:endParaRPr lang="el-GR" sz="1350"/>
            </a:p>
          </p:txBody>
        </p:sp>
      </p:grpSp>
      <p:grpSp>
        <p:nvGrpSpPr>
          <p:cNvPr id="4" name="Group 47"/>
          <p:cNvGrpSpPr>
            <a:grpSpLocks/>
          </p:cNvGrpSpPr>
          <p:nvPr/>
        </p:nvGrpSpPr>
        <p:grpSpPr bwMode="auto">
          <a:xfrm>
            <a:off x="3287169" y="2836051"/>
            <a:ext cx="702469" cy="161925"/>
            <a:chOff x="2789" y="2024"/>
            <a:chExt cx="590" cy="136"/>
          </a:xfrm>
        </p:grpSpPr>
        <p:sp>
          <p:nvSpPr>
            <p:cNvPr id="92207" name="Line 48"/>
            <p:cNvSpPr>
              <a:spLocks noChangeShapeType="1"/>
            </p:cNvSpPr>
            <p:nvPr/>
          </p:nvSpPr>
          <p:spPr bwMode="auto">
            <a:xfrm>
              <a:off x="2789" y="2024"/>
              <a:ext cx="91" cy="0"/>
            </a:xfrm>
            <a:prstGeom prst="line">
              <a:avLst/>
            </a:prstGeom>
            <a:noFill/>
            <a:ln w="25400">
              <a:solidFill>
                <a:srgbClr val="000000"/>
              </a:solidFill>
              <a:round/>
              <a:headEnd/>
              <a:tailEnd/>
            </a:ln>
          </p:spPr>
          <p:txBody>
            <a:bodyPr/>
            <a:lstStyle/>
            <a:p>
              <a:endParaRPr lang="el-GR" sz="1350"/>
            </a:p>
          </p:txBody>
        </p:sp>
        <p:sp>
          <p:nvSpPr>
            <p:cNvPr id="92208" name="Line 49"/>
            <p:cNvSpPr>
              <a:spLocks noChangeShapeType="1"/>
            </p:cNvSpPr>
            <p:nvPr/>
          </p:nvSpPr>
          <p:spPr bwMode="auto">
            <a:xfrm>
              <a:off x="2880" y="2024"/>
              <a:ext cx="0" cy="136"/>
            </a:xfrm>
            <a:prstGeom prst="line">
              <a:avLst/>
            </a:prstGeom>
            <a:noFill/>
            <a:ln w="25400">
              <a:solidFill>
                <a:srgbClr val="000000"/>
              </a:solidFill>
              <a:round/>
              <a:headEnd/>
              <a:tailEnd/>
            </a:ln>
          </p:spPr>
          <p:txBody>
            <a:bodyPr/>
            <a:lstStyle/>
            <a:p>
              <a:endParaRPr lang="el-GR" sz="1350"/>
            </a:p>
          </p:txBody>
        </p:sp>
        <p:sp>
          <p:nvSpPr>
            <p:cNvPr id="92209" name="Line 50"/>
            <p:cNvSpPr>
              <a:spLocks noChangeShapeType="1"/>
            </p:cNvSpPr>
            <p:nvPr/>
          </p:nvSpPr>
          <p:spPr bwMode="auto">
            <a:xfrm>
              <a:off x="2926" y="2024"/>
              <a:ext cx="0" cy="136"/>
            </a:xfrm>
            <a:prstGeom prst="line">
              <a:avLst/>
            </a:prstGeom>
            <a:noFill/>
            <a:ln w="25400">
              <a:solidFill>
                <a:srgbClr val="000000"/>
              </a:solidFill>
              <a:round/>
              <a:headEnd/>
              <a:tailEnd/>
            </a:ln>
          </p:spPr>
          <p:txBody>
            <a:bodyPr/>
            <a:lstStyle/>
            <a:p>
              <a:endParaRPr lang="el-GR" sz="1350"/>
            </a:p>
          </p:txBody>
        </p:sp>
        <p:sp>
          <p:nvSpPr>
            <p:cNvPr id="92210" name="Line 51"/>
            <p:cNvSpPr>
              <a:spLocks noChangeShapeType="1"/>
            </p:cNvSpPr>
            <p:nvPr/>
          </p:nvSpPr>
          <p:spPr bwMode="auto">
            <a:xfrm>
              <a:off x="2926" y="2024"/>
              <a:ext cx="91" cy="0"/>
            </a:xfrm>
            <a:prstGeom prst="line">
              <a:avLst/>
            </a:prstGeom>
            <a:noFill/>
            <a:ln w="25400">
              <a:solidFill>
                <a:srgbClr val="000000"/>
              </a:solidFill>
              <a:round/>
              <a:headEnd/>
              <a:tailEnd/>
            </a:ln>
          </p:spPr>
          <p:txBody>
            <a:bodyPr/>
            <a:lstStyle/>
            <a:p>
              <a:endParaRPr lang="el-GR" sz="1350"/>
            </a:p>
          </p:txBody>
        </p:sp>
        <p:sp>
          <p:nvSpPr>
            <p:cNvPr id="92211" name="Line 52"/>
            <p:cNvSpPr>
              <a:spLocks noChangeShapeType="1"/>
            </p:cNvSpPr>
            <p:nvPr/>
          </p:nvSpPr>
          <p:spPr bwMode="auto">
            <a:xfrm>
              <a:off x="3017" y="2024"/>
              <a:ext cx="91" cy="0"/>
            </a:xfrm>
            <a:prstGeom prst="line">
              <a:avLst/>
            </a:prstGeom>
            <a:noFill/>
            <a:ln w="25400">
              <a:solidFill>
                <a:srgbClr val="000000"/>
              </a:solidFill>
              <a:round/>
              <a:headEnd/>
              <a:tailEnd/>
            </a:ln>
          </p:spPr>
          <p:txBody>
            <a:bodyPr/>
            <a:lstStyle/>
            <a:p>
              <a:endParaRPr lang="el-GR" sz="1350"/>
            </a:p>
          </p:txBody>
        </p:sp>
        <p:sp>
          <p:nvSpPr>
            <p:cNvPr id="92212" name="Line 53"/>
            <p:cNvSpPr>
              <a:spLocks noChangeShapeType="1"/>
            </p:cNvSpPr>
            <p:nvPr/>
          </p:nvSpPr>
          <p:spPr bwMode="auto">
            <a:xfrm>
              <a:off x="3107" y="2024"/>
              <a:ext cx="0" cy="136"/>
            </a:xfrm>
            <a:prstGeom prst="line">
              <a:avLst/>
            </a:prstGeom>
            <a:noFill/>
            <a:ln w="25400">
              <a:solidFill>
                <a:srgbClr val="000000"/>
              </a:solidFill>
              <a:round/>
              <a:headEnd/>
              <a:tailEnd/>
            </a:ln>
          </p:spPr>
          <p:txBody>
            <a:bodyPr/>
            <a:lstStyle/>
            <a:p>
              <a:endParaRPr lang="el-GR" sz="1350"/>
            </a:p>
          </p:txBody>
        </p:sp>
        <p:sp>
          <p:nvSpPr>
            <p:cNvPr id="92213" name="Line 54"/>
            <p:cNvSpPr>
              <a:spLocks noChangeShapeType="1"/>
            </p:cNvSpPr>
            <p:nvPr/>
          </p:nvSpPr>
          <p:spPr bwMode="auto">
            <a:xfrm>
              <a:off x="3153" y="2024"/>
              <a:ext cx="0" cy="136"/>
            </a:xfrm>
            <a:prstGeom prst="line">
              <a:avLst/>
            </a:prstGeom>
            <a:noFill/>
            <a:ln w="25400">
              <a:solidFill>
                <a:srgbClr val="000000"/>
              </a:solidFill>
              <a:round/>
              <a:headEnd/>
              <a:tailEnd/>
            </a:ln>
          </p:spPr>
          <p:txBody>
            <a:bodyPr/>
            <a:lstStyle/>
            <a:p>
              <a:endParaRPr lang="el-GR" sz="1350"/>
            </a:p>
          </p:txBody>
        </p:sp>
        <p:sp>
          <p:nvSpPr>
            <p:cNvPr id="92214" name="Line 55"/>
            <p:cNvSpPr>
              <a:spLocks noChangeShapeType="1"/>
            </p:cNvSpPr>
            <p:nvPr/>
          </p:nvSpPr>
          <p:spPr bwMode="auto">
            <a:xfrm>
              <a:off x="3243" y="2024"/>
              <a:ext cx="0" cy="136"/>
            </a:xfrm>
            <a:prstGeom prst="line">
              <a:avLst/>
            </a:prstGeom>
            <a:noFill/>
            <a:ln w="25400">
              <a:solidFill>
                <a:srgbClr val="000000"/>
              </a:solidFill>
              <a:round/>
              <a:headEnd/>
              <a:tailEnd/>
            </a:ln>
          </p:spPr>
          <p:txBody>
            <a:bodyPr/>
            <a:lstStyle/>
            <a:p>
              <a:endParaRPr lang="el-GR" sz="1350"/>
            </a:p>
          </p:txBody>
        </p:sp>
        <p:sp>
          <p:nvSpPr>
            <p:cNvPr id="92215" name="Line 56"/>
            <p:cNvSpPr>
              <a:spLocks noChangeShapeType="1"/>
            </p:cNvSpPr>
            <p:nvPr/>
          </p:nvSpPr>
          <p:spPr bwMode="auto">
            <a:xfrm>
              <a:off x="3334" y="2024"/>
              <a:ext cx="0" cy="136"/>
            </a:xfrm>
            <a:prstGeom prst="line">
              <a:avLst/>
            </a:prstGeom>
            <a:noFill/>
            <a:ln w="25400">
              <a:solidFill>
                <a:srgbClr val="000000"/>
              </a:solidFill>
              <a:round/>
              <a:headEnd/>
              <a:tailEnd/>
            </a:ln>
          </p:spPr>
          <p:txBody>
            <a:bodyPr/>
            <a:lstStyle/>
            <a:p>
              <a:endParaRPr lang="el-GR" sz="1350"/>
            </a:p>
          </p:txBody>
        </p:sp>
        <p:sp>
          <p:nvSpPr>
            <p:cNvPr id="92216" name="Line 57"/>
            <p:cNvSpPr>
              <a:spLocks noChangeShapeType="1"/>
            </p:cNvSpPr>
            <p:nvPr/>
          </p:nvSpPr>
          <p:spPr bwMode="auto">
            <a:xfrm>
              <a:off x="3153" y="2024"/>
              <a:ext cx="90" cy="0"/>
            </a:xfrm>
            <a:prstGeom prst="line">
              <a:avLst/>
            </a:prstGeom>
            <a:noFill/>
            <a:ln w="25400">
              <a:solidFill>
                <a:srgbClr val="000000"/>
              </a:solidFill>
              <a:round/>
              <a:headEnd/>
              <a:tailEnd/>
            </a:ln>
          </p:spPr>
          <p:txBody>
            <a:bodyPr/>
            <a:lstStyle/>
            <a:p>
              <a:endParaRPr lang="el-GR" sz="1350"/>
            </a:p>
          </p:txBody>
        </p:sp>
        <p:sp>
          <p:nvSpPr>
            <p:cNvPr id="92217" name="Line 58"/>
            <p:cNvSpPr>
              <a:spLocks noChangeShapeType="1"/>
            </p:cNvSpPr>
            <p:nvPr/>
          </p:nvSpPr>
          <p:spPr bwMode="auto">
            <a:xfrm>
              <a:off x="3335" y="2024"/>
              <a:ext cx="44" cy="0"/>
            </a:xfrm>
            <a:prstGeom prst="line">
              <a:avLst/>
            </a:prstGeom>
            <a:noFill/>
            <a:ln w="25400">
              <a:solidFill>
                <a:srgbClr val="000000"/>
              </a:solidFill>
              <a:round/>
              <a:headEnd/>
              <a:tailEnd/>
            </a:ln>
          </p:spPr>
          <p:txBody>
            <a:bodyPr/>
            <a:lstStyle/>
            <a:p>
              <a:endParaRPr lang="el-GR" sz="1350"/>
            </a:p>
          </p:txBody>
        </p:sp>
        <p:sp>
          <p:nvSpPr>
            <p:cNvPr id="92218" name="Line 59"/>
            <p:cNvSpPr>
              <a:spLocks noChangeShapeType="1"/>
            </p:cNvSpPr>
            <p:nvPr/>
          </p:nvSpPr>
          <p:spPr bwMode="auto">
            <a:xfrm>
              <a:off x="2880" y="2160"/>
              <a:ext cx="46" cy="0"/>
            </a:xfrm>
            <a:prstGeom prst="line">
              <a:avLst/>
            </a:prstGeom>
            <a:noFill/>
            <a:ln w="25400">
              <a:solidFill>
                <a:srgbClr val="000000"/>
              </a:solidFill>
              <a:round/>
              <a:headEnd/>
              <a:tailEnd/>
            </a:ln>
          </p:spPr>
          <p:txBody>
            <a:bodyPr/>
            <a:lstStyle/>
            <a:p>
              <a:endParaRPr lang="el-GR" sz="1350"/>
            </a:p>
          </p:txBody>
        </p:sp>
        <p:sp>
          <p:nvSpPr>
            <p:cNvPr id="92219" name="Line 60"/>
            <p:cNvSpPr>
              <a:spLocks noChangeShapeType="1"/>
            </p:cNvSpPr>
            <p:nvPr/>
          </p:nvSpPr>
          <p:spPr bwMode="auto">
            <a:xfrm>
              <a:off x="3107" y="2160"/>
              <a:ext cx="46" cy="0"/>
            </a:xfrm>
            <a:prstGeom prst="line">
              <a:avLst/>
            </a:prstGeom>
            <a:noFill/>
            <a:ln w="25400">
              <a:solidFill>
                <a:srgbClr val="000000"/>
              </a:solidFill>
              <a:round/>
              <a:headEnd/>
              <a:tailEnd/>
            </a:ln>
          </p:spPr>
          <p:txBody>
            <a:bodyPr/>
            <a:lstStyle/>
            <a:p>
              <a:endParaRPr lang="el-GR" sz="1350"/>
            </a:p>
          </p:txBody>
        </p:sp>
        <p:sp>
          <p:nvSpPr>
            <p:cNvPr id="92220" name="Line 61"/>
            <p:cNvSpPr>
              <a:spLocks noChangeShapeType="1"/>
            </p:cNvSpPr>
            <p:nvPr/>
          </p:nvSpPr>
          <p:spPr bwMode="auto">
            <a:xfrm flipV="1">
              <a:off x="3243" y="2160"/>
              <a:ext cx="91" cy="0"/>
            </a:xfrm>
            <a:prstGeom prst="line">
              <a:avLst/>
            </a:prstGeom>
            <a:noFill/>
            <a:ln w="25400">
              <a:solidFill>
                <a:srgbClr val="000000"/>
              </a:solidFill>
              <a:round/>
              <a:headEnd/>
              <a:tailEnd/>
            </a:ln>
          </p:spPr>
          <p:txBody>
            <a:bodyPr/>
            <a:lstStyle/>
            <a:p>
              <a:endParaRPr lang="el-GR" sz="1350"/>
            </a:p>
          </p:txBody>
        </p:sp>
      </p:grpSp>
      <p:sp>
        <p:nvSpPr>
          <p:cNvPr id="92221" name="Text Box 62"/>
          <p:cNvSpPr txBox="1">
            <a:spLocks noChangeArrowheads="1"/>
          </p:cNvSpPr>
          <p:nvPr/>
        </p:nvSpPr>
        <p:spPr bwMode="auto">
          <a:xfrm>
            <a:off x="4151562" y="1809733"/>
            <a:ext cx="485775" cy="207749"/>
          </a:xfrm>
          <a:prstGeom prst="rect">
            <a:avLst/>
          </a:prstGeom>
          <a:noFill/>
          <a:ln w="9525">
            <a:noFill/>
            <a:miter lim="800000"/>
            <a:headEnd/>
            <a:tailEnd/>
          </a:ln>
        </p:spPr>
        <p:txBody>
          <a:bodyPr>
            <a:spAutoFit/>
          </a:bodyPr>
          <a:lstStyle/>
          <a:p>
            <a:pPr algn="ctr">
              <a:spcBef>
                <a:spcPct val="50000"/>
              </a:spcBef>
            </a:pPr>
            <a:r>
              <a:rPr lang="el-GR" sz="750">
                <a:latin typeface="Calibri" pitchFamily="34" charset="0"/>
              </a:rPr>
              <a:t>125 μ</a:t>
            </a:r>
            <a:r>
              <a:rPr lang="en-US" sz="750">
                <a:latin typeface="Calibri" pitchFamily="34" charset="0"/>
              </a:rPr>
              <a:t>s</a:t>
            </a:r>
            <a:endParaRPr lang="el-GR" sz="750">
              <a:latin typeface="Calibri" pitchFamily="34" charset="0"/>
            </a:endParaRPr>
          </a:p>
        </p:txBody>
      </p:sp>
    </p:spTree>
    <p:extLst>
      <p:ext uri="{BB962C8B-B14F-4D97-AF65-F5344CB8AC3E}">
        <p14:creationId xmlns:p14="http://schemas.microsoft.com/office/powerpoint/2010/main" val="40298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xit" presetSubtype="0" repeatCount="indefinite" fill="hold" grpId="0" nodeType="withEffect">
                                  <p:stCondLst>
                                    <p:cond delay="0"/>
                                  </p:stCondLst>
                                  <p:iterate type="wd">
                                    <p:tmPct val="10000"/>
                                  </p:iterate>
                                  <p:childTnLst>
                                    <p:anim calcmode="lin" valueType="num">
                                      <p:cBhvr>
                                        <p:cTn id="6" dur="2000"/>
                                        <p:tgtEl>
                                          <p:spTgt spid="21511"/>
                                        </p:tgtEl>
                                        <p:attrNameLst>
                                          <p:attrName>ppt_x</p:attrName>
                                        </p:attrNameLst>
                                      </p:cBhvr>
                                      <p:tavLst>
                                        <p:tav tm="0">
                                          <p:val>
                                            <p:strVal val="ppt_x"/>
                                          </p:val>
                                        </p:tav>
                                        <p:tav tm="100000">
                                          <p:val>
                                            <p:strVal val="ppt_x-.2"/>
                                          </p:val>
                                        </p:tav>
                                      </p:tavLst>
                                    </p:anim>
                                    <p:anim calcmode="lin" valueType="num">
                                      <p:cBhvr>
                                        <p:cTn id="7" dur="2000"/>
                                        <p:tgtEl>
                                          <p:spTgt spid="21511"/>
                                        </p:tgtEl>
                                        <p:attrNameLst>
                                          <p:attrName>ppt_y</p:attrName>
                                        </p:attrNameLst>
                                      </p:cBhvr>
                                      <p:tavLst>
                                        <p:tav tm="0">
                                          <p:val>
                                            <p:strVal val="ppt_y"/>
                                          </p:val>
                                        </p:tav>
                                        <p:tav tm="100000">
                                          <p:val>
                                            <p:strVal val="ppt_y"/>
                                          </p:val>
                                        </p:tav>
                                      </p:tavLst>
                                    </p:anim>
                                    <p:animEffect transition="out" filter="fade">
                                      <p:cBhvr>
                                        <p:cTn id="8" dur="2000"/>
                                        <p:tgtEl>
                                          <p:spTgt spid="21511"/>
                                        </p:tgtEl>
                                      </p:cBhvr>
                                    </p:animEffect>
                                    <p:set>
                                      <p:cBhvr>
                                        <p:cTn id="9" dur="1" fill="hold">
                                          <p:stCondLst>
                                            <p:cond delay="1999"/>
                                          </p:stCondLst>
                                        </p:cTn>
                                        <p:tgtEl>
                                          <p:spTgt spid="21511"/>
                                        </p:tgtEl>
                                        <p:attrNameLst>
                                          <p:attrName>style.visibility</p:attrName>
                                        </p:attrNameLst>
                                      </p:cBhvr>
                                      <p:to>
                                        <p:strVal val="hidden"/>
                                      </p:to>
                                    </p:set>
                                  </p:childTnLst>
                                </p:cTn>
                              </p:par>
                              <p:par>
                                <p:cTn id="10" presetID="29" presetClass="exit" presetSubtype="0" repeatCount="indefinite" fill="hold" nodeType="withEffect">
                                  <p:stCondLst>
                                    <p:cond delay="0"/>
                                  </p:stCondLst>
                                  <p:childTnLst>
                                    <p:anim calcmode="lin" valueType="num">
                                      <p:cBhvr>
                                        <p:cTn id="11" dur="1000"/>
                                        <p:tgtEl>
                                          <p:spTgt spid="2"/>
                                        </p:tgtEl>
                                        <p:attrNameLst>
                                          <p:attrName>ppt_x</p:attrName>
                                        </p:attrNameLst>
                                      </p:cBhvr>
                                      <p:tavLst>
                                        <p:tav tm="0">
                                          <p:val>
                                            <p:strVal val="ppt_x"/>
                                          </p:val>
                                        </p:tav>
                                        <p:tav tm="100000">
                                          <p:val>
                                            <p:strVal val="ppt_x-.2"/>
                                          </p:val>
                                        </p:tav>
                                      </p:tavLst>
                                    </p:anim>
                                    <p:anim calcmode="lin" valueType="num">
                                      <p:cBhvr>
                                        <p:cTn id="12" dur="1000"/>
                                        <p:tgtEl>
                                          <p:spTgt spid="2"/>
                                        </p:tgtEl>
                                        <p:attrNameLst>
                                          <p:attrName>ppt_y</p:attrName>
                                        </p:attrNameLst>
                                      </p:cBhvr>
                                      <p:tavLst>
                                        <p:tav tm="0">
                                          <p:val>
                                            <p:strVal val="ppt_y"/>
                                          </p:val>
                                        </p:tav>
                                        <p:tav tm="100000">
                                          <p:val>
                                            <p:strVal val="ppt_y"/>
                                          </p:val>
                                        </p:tav>
                                      </p:tavLst>
                                    </p:anim>
                                    <p:animEffect transition="out" filter="fade">
                                      <p:cBhvr>
                                        <p:cTn id="13" dur="1000"/>
                                        <p:tgtEl>
                                          <p:spTgt spid="2"/>
                                        </p:tgtEl>
                                      </p:cBhvr>
                                    </p:animEffect>
                                    <p:set>
                                      <p:cBhvr>
                                        <p:cTn id="14" dur="1" fill="hold">
                                          <p:stCondLst>
                                            <p:cond delay="999"/>
                                          </p:stCondLst>
                                        </p:cTn>
                                        <p:tgtEl>
                                          <p:spTgt spid="2"/>
                                        </p:tgtEl>
                                        <p:attrNameLst>
                                          <p:attrName>style.visibility</p:attrName>
                                        </p:attrNameLst>
                                      </p:cBhvr>
                                      <p:to>
                                        <p:strVal val="hidden"/>
                                      </p:to>
                                    </p:set>
                                  </p:childTnLst>
                                </p:cTn>
                              </p:par>
                              <p:par>
                                <p:cTn id="15" presetID="29" presetClass="exit" presetSubtype="0" repeatCount="indefinite" fill="hold" nodeType="withEffect">
                                  <p:stCondLst>
                                    <p:cond delay="0"/>
                                  </p:stCondLst>
                                  <p:childTnLst>
                                    <p:anim calcmode="lin" valueType="num">
                                      <p:cBhvr>
                                        <p:cTn id="16" dur="1000"/>
                                        <p:tgtEl>
                                          <p:spTgt spid="3"/>
                                        </p:tgtEl>
                                        <p:attrNameLst>
                                          <p:attrName>ppt_x</p:attrName>
                                        </p:attrNameLst>
                                      </p:cBhvr>
                                      <p:tavLst>
                                        <p:tav tm="0">
                                          <p:val>
                                            <p:strVal val="ppt_x"/>
                                          </p:val>
                                        </p:tav>
                                        <p:tav tm="100000">
                                          <p:val>
                                            <p:strVal val="ppt_x-.2"/>
                                          </p:val>
                                        </p:tav>
                                      </p:tavLst>
                                    </p:anim>
                                    <p:anim calcmode="lin" valueType="num">
                                      <p:cBhvr>
                                        <p:cTn id="17" dur="1000"/>
                                        <p:tgtEl>
                                          <p:spTgt spid="3"/>
                                        </p:tgtEl>
                                        <p:attrNameLst>
                                          <p:attrName>ppt_y</p:attrName>
                                        </p:attrNameLst>
                                      </p:cBhvr>
                                      <p:tavLst>
                                        <p:tav tm="0">
                                          <p:val>
                                            <p:strVal val="ppt_y"/>
                                          </p:val>
                                        </p:tav>
                                        <p:tav tm="100000">
                                          <p:val>
                                            <p:strVal val="ppt_y"/>
                                          </p:val>
                                        </p:tav>
                                      </p:tavLst>
                                    </p:anim>
                                    <p:animEffect transition="out" filter="fade">
                                      <p:cBhvr>
                                        <p:cTn id="18" dur="1000"/>
                                        <p:tgtEl>
                                          <p:spTgt spid="3"/>
                                        </p:tgtEl>
                                      </p:cBhvr>
                                    </p:animEffect>
                                    <p:set>
                                      <p:cBhvr>
                                        <p:cTn id="19" dur="1" fill="hold">
                                          <p:stCondLst>
                                            <p:cond delay="999"/>
                                          </p:stCondLst>
                                        </p:cTn>
                                        <p:tgtEl>
                                          <p:spTgt spid="3"/>
                                        </p:tgtEl>
                                        <p:attrNameLst>
                                          <p:attrName>style.visibility</p:attrName>
                                        </p:attrNameLst>
                                      </p:cBhvr>
                                      <p:to>
                                        <p:strVal val="hidden"/>
                                      </p:to>
                                    </p:set>
                                  </p:childTnLst>
                                </p:cTn>
                              </p:par>
                              <p:par>
                                <p:cTn id="20" presetID="29" presetClass="exit" presetSubtype="0" repeatCount="indefinite" fill="hold" nodeType="withEffect">
                                  <p:stCondLst>
                                    <p:cond delay="0"/>
                                  </p:stCondLst>
                                  <p:childTnLst>
                                    <p:anim calcmode="lin" valueType="num">
                                      <p:cBhvr>
                                        <p:cTn id="21" dur="1000"/>
                                        <p:tgtEl>
                                          <p:spTgt spid="4"/>
                                        </p:tgtEl>
                                        <p:attrNameLst>
                                          <p:attrName>ppt_x</p:attrName>
                                        </p:attrNameLst>
                                      </p:cBhvr>
                                      <p:tavLst>
                                        <p:tav tm="0">
                                          <p:val>
                                            <p:strVal val="ppt_x"/>
                                          </p:val>
                                        </p:tav>
                                        <p:tav tm="100000">
                                          <p:val>
                                            <p:strVal val="ppt_x-.2"/>
                                          </p:val>
                                        </p:tav>
                                      </p:tavLst>
                                    </p:anim>
                                    <p:anim calcmode="lin" valueType="num">
                                      <p:cBhvr>
                                        <p:cTn id="22" dur="1000"/>
                                        <p:tgtEl>
                                          <p:spTgt spid="4"/>
                                        </p:tgtEl>
                                        <p:attrNameLst>
                                          <p:attrName>ppt_y</p:attrName>
                                        </p:attrNameLst>
                                      </p:cBhvr>
                                      <p:tavLst>
                                        <p:tav tm="0">
                                          <p:val>
                                            <p:strVal val="ppt_y"/>
                                          </p:val>
                                        </p:tav>
                                        <p:tav tm="100000">
                                          <p:val>
                                            <p:strVal val="ppt_y"/>
                                          </p:val>
                                        </p:tav>
                                      </p:tavLst>
                                    </p:anim>
                                    <p:animEffect transition="out" filter="fade">
                                      <p:cBhvr>
                                        <p:cTn id="23" dur="1000"/>
                                        <p:tgtEl>
                                          <p:spTgt spid="4"/>
                                        </p:tgtEl>
                                      </p:cBhvr>
                                    </p:animEffect>
                                    <p:set>
                                      <p:cBhvr>
                                        <p:cTn id="24"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6" name="Text Box 8"/>
          <p:cNvSpPr txBox="1">
            <a:spLocks noChangeArrowheads="1"/>
          </p:cNvSpPr>
          <p:nvPr/>
        </p:nvSpPr>
        <p:spPr bwMode="auto">
          <a:xfrm>
            <a:off x="7231281" y="1633277"/>
            <a:ext cx="1457325" cy="300082"/>
          </a:xfrm>
          <a:prstGeom prst="rect">
            <a:avLst/>
          </a:prstGeom>
          <a:noFill/>
          <a:ln w="9525">
            <a:noFill/>
            <a:miter lim="800000"/>
            <a:headEnd/>
            <a:tailEnd/>
          </a:ln>
        </p:spPr>
        <p:txBody>
          <a:bodyPr>
            <a:spAutoFit/>
          </a:bodyPr>
          <a:lstStyle/>
          <a:p>
            <a:pPr>
              <a:spcBef>
                <a:spcPct val="50000"/>
              </a:spcBef>
            </a:pPr>
            <a:r>
              <a:rPr lang="el-GR" sz="1350">
                <a:solidFill>
                  <a:schemeClr val="bg1"/>
                </a:solidFill>
                <a:latin typeface="Calibri" pitchFamily="34" charset="0"/>
              </a:rPr>
              <a:t>Δομή 2 </a:t>
            </a:r>
            <a:r>
              <a:rPr lang="en-US" sz="1350">
                <a:solidFill>
                  <a:schemeClr val="bg1"/>
                </a:solidFill>
                <a:latin typeface="Calibri" pitchFamily="34" charset="0"/>
              </a:rPr>
              <a:t>Mbit</a:t>
            </a:r>
            <a:endParaRPr lang="el-GR" sz="1350">
              <a:solidFill>
                <a:schemeClr val="bg1"/>
              </a:solidFill>
              <a:latin typeface="Calibri" pitchFamily="34" charset="0"/>
            </a:endParaRPr>
          </a:p>
        </p:txBody>
      </p:sp>
      <p:pic>
        <p:nvPicPr>
          <p:cNvPr id="44041" name="Picture 9" descr="QueenTalk"/>
          <p:cNvPicPr>
            <a:picLocks noChangeAspect="1" noChangeArrowheads="1"/>
          </p:cNvPicPr>
          <p:nvPr/>
        </p:nvPicPr>
        <p:blipFill>
          <a:blip r:embed="rId3" cstate="print"/>
          <a:srcRect/>
          <a:stretch>
            <a:fillRect/>
          </a:stretch>
        </p:blipFill>
        <p:spPr bwMode="auto">
          <a:xfrm>
            <a:off x="8992215" y="1961890"/>
            <a:ext cx="235744" cy="323850"/>
          </a:xfrm>
          <a:prstGeom prst="rect">
            <a:avLst/>
          </a:prstGeom>
          <a:noFill/>
          <a:ln w="9525">
            <a:noFill/>
            <a:miter lim="800000"/>
            <a:headEnd/>
            <a:tailEnd/>
          </a:ln>
        </p:spPr>
      </p:pic>
      <p:pic>
        <p:nvPicPr>
          <p:cNvPr id="44042" name="Picture 10"/>
          <p:cNvPicPr>
            <a:picLocks noChangeAspect="1" noChangeArrowheads="1"/>
          </p:cNvPicPr>
          <p:nvPr/>
        </p:nvPicPr>
        <p:blipFill>
          <a:blip r:embed="rId4" cstate="print"/>
          <a:srcRect/>
          <a:stretch>
            <a:fillRect/>
          </a:stretch>
        </p:blipFill>
        <p:spPr bwMode="auto">
          <a:xfrm>
            <a:off x="8792189" y="1853545"/>
            <a:ext cx="185738" cy="364331"/>
          </a:xfrm>
          <a:prstGeom prst="rect">
            <a:avLst/>
          </a:prstGeom>
          <a:noFill/>
          <a:ln w="9525">
            <a:noFill/>
            <a:miter lim="800000"/>
            <a:headEnd/>
            <a:tailEnd/>
          </a:ln>
        </p:spPr>
      </p:pic>
      <p:sp>
        <p:nvSpPr>
          <p:cNvPr id="102409" name="phone3"/>
          <p:cNvSpPr>
            <a:spLocks noEditPoints="1" noChangeArrowheads="1"/>
          </p:cNvSpPr>
          <p:nvPr/>
        </p:nvSpPr>
        <p:spPr bwMode="auto">
          <a:xfrm>
            <a:off x="8761234" y="2285741"/>
            <a:ext cx="161925" cy="216694"/>
          </a:xfrm>
          <a:custGeom>
            <a:avLst/>
            <a:gdLst>
              <a:gd name="T0" fmla="*/ 0 w 21600"/>
              <a:gd name="T1" fmla="*/ 0 h 21600"/>
              <a:gd name="T2" fmla="*/ 107950 w 21600"/>
              <a:gd name="T3" fmla="*/ 0 h 21600"/>
              <a:gd name="T4" fmla="*/ 215900 w 21600"/>
              <a:gd name="T5" fmla="*/ 0 h 21600"/>
              <a:gd name="T6" fmla="*/ 215900 w 21600"/>
              <a:gd name="T7" fmla="*/ 144463 h 21600"/>
              <a:gd name="T8" fmla="*/ 215900 w 21600"/>
              <a:gd name="T9" fmla="*/ 288925 h 21600"/>
              <a:gd name="T10" fmla="*/ 107950 w 21600"/>
              <a:gd name="T11" fmla="*/ 288925 h 21600"/>
              <a:gd name="T12" fmla="*/ 0 w 21600"/>
              <a:gd name="T13" fmla="*/ 288925 h 21600"/>
              <a:gd name="T14" fmla="*/ 0 w 21600"/>
              <a:gd name="T15" fmla="*/ 144463 h 21600"/>
              <a:gd name="T16" fmla="*/ 0 60000 65536"/>
              <a:gd name="T17" fmla="*/ 0 60000 65536"/>
              <a:gd name="T18" fmla="*/ 0 60000 65536"/>
              <a:gd name="T19" fmla="*/ 0 60000 65536"/>
              <a:gd name="T20" fmla="*/ 0 60000 65536"/>
              <a:gd name="T21" fmla="*/ 0 60000 65536"/>
              <a:gd name="T22" fmla="*/ 0 60000 65536"/>
              <a:gd name="T23" fmla="*/ 0 60000 65536"/>
              <a:gd name="T24" fmla="*/ 200 w 21600"/>
              <a:gd name="T25" fmla="*/ 23516 h 21600"/>
              <a:gd name="T26" fmla="*/ 21400 w 21600"/>
              <a:gd name="T27" fmla="*/ 4048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chemeClr val="accent2"/>
          </a:solidFill>
          <a:ln w="9525">
            <a:solidFill>
              <a:srgbClr val="000000"/>
            </a:solidFill>
            <a:miter lim="800000"/>
            <a:headEnd/>
            <a:tailEnd/>
          </a:ln>
        </p:spPr>
        <p:txBody>
          <a:bodyPr/>
          <a:lstStyle/>
          <a:p>
            <a:endParaRPr lang="el-GR" sz="1350"/>
          </a:p>
        </p:txBody>
      </p:sp>
      <p:pic>
        <p:nvPicPr>
          <p:cNvPr id="44044" name="Picture 12" descr="QueenTalk"/>
          <p:cNvPicPr>
            <a:picLocks noChangeAspect="1" noChangeArrowheads="1"/>
          </p:cNvPicPr>
          <p:nvPr/>
        </p:nvPicPr>
        <p:blipFill>
          <a:blip r:embed="rId3" cstate="print"/>
          <a:srcRect/>
          <a:stretch>
            <a:fillRect/>
          </a:stretch>
        </p:blipFill>
        <p:spPr bwMode="auto">
          <a:xfrm>
            <a:off x="8992215" y="2663168"/>
            <a:ext cx="235744" cy="323850"/>
          </a:xfrm>
          <a:prstGeom prst="rect">
            <a:avLst/>
          </a:prstGeom>
          <a:noFill/>
          <a:ln w="9525">
            <a:noFill/>
            <a:miter lim="800000"/>
            <a:headEnd/>
            <a:tailEnd/>
          </a:ln>
        </p:spPr>
      </p:pic>
      <p:pic>
        <p:nvPicPr>
          <p:cNvPr id="44045" name="Picture 13"/>
          <p:cNvPicPr>
            <a:picLocks noChangeAspect="1" noChangeArrowheads="1"/>
          </p:cNvPicPr>
          <p:nvPr/>
        </p:nvPicPr>
        <p:blipFill>
          <a:blip r:embed="rId4" cstate="print"/>
          <a:srcRect/>
          <a:stretch>
            <a:fillRect/>
          </a:stretch>
        </p:blipFill>
        <p:spPr bwMode="auto">
          <a:xfrm>
            <a:off x="8792189" y="2554823"/>
            <a:ext cx="185738" cy="364331"/>
          </a:xfrm>
          <a:prstGeom prst="rect">
            <a:avLst/>
          </a:prstGeom>
          <a:noFill/>
          <a:ln w="9525">
            <a:noFill/>
            <a:miter lim="800000"/>
            <a:headEnd/>
            <a:tailEnd/>
          </a:ln>
        </p:spPr>
      </p:pic>
      <p:sp>
        <p:nvSpPr>
          <p:cNvPr id="102412" name="phone3"/>
          <p:cNvSpPr>
            <a:spLocks noEditPoints="1" noChangeArrowheads="1"/>
          </p:cNvSpPr>
          <p:nvPr/>
        </p:nvSpPr>
        <p:spPr bwMode="auto">
          <a:xfrm>
            <a:off x="8761234" y="2987019"/>
            <a:ext cx="161925" cy="216694"/>
          </a:xfrm>
          <a:custGeom>
            <a:avLst/>
            <a:gdLst>
              <a:gd name="T0" fmla="*/ 0 w 21600"/>
              <a:gd name="T1" fmla="*/ 0 h 21600"/>
              <a:gd name="T2" fmla="*/ 107950 w 21600"/>
              <a:gd name="T3" fmla="*/ 0 h 21600"/>
              <a:gd name="T4" fmla="*/ 215900 w 21600"/>
              <a:gd name="T5" fmla="*/ 0 h 21600"/>
              <a:gd name="T6" fmla="*/ 215900 w 21600"/>
              <a:gd name="T7" fmla="*/ 144463 h 21600"/>
              <a:gd name="T8" fmla="*/ 215900 w 21600"/>
              <a:gd name="T9" fmla="*/ 288925 h 21600"/>
              <a:gd name="T10" fmla="*/ 107950 w 21600"/>
              <a:gd name="T11" fmla="*/ 288925 h 21600"/>
              <a:gd name="T12" fmla="*/ 0 w 21600"/>
              <a:gd name="T13" fmla="*/ 288925 h 21600"/>
              <a:gd name="T14" fmla="*/ 0 w 21600"/>
              <a:gd name="T15" fmla="*/ 144463 h 21600"/>
              <a:gd name="T16" fmla="*/ 0 60000 65536"/>
              <a:gd name="T17" fmla="*/ 0 60000 65536"/>
              <a:gd name="T18" fmla="*/ 0 60000 65536"/>
              <a:gd name="T19" fmla="*/ 0 60000 65536"/>
              <a:gd name="T20" fmla="*/ 0 60000 65536"/>
              <a:gd name="T21" fmla="*/ 0 60000 65536"/>
              <a:gd name="T22" fmla="*/ 0 60000 65536"/>
              <a:gd name="T23" fmla="*/ 0 60000 65536"/>
              <a:gd name="T24" fmla="*/ 200 w 21600"/>
              <a:gd name="T25" fmla="*/ 23516 h 21600"/>
              <a:gd name="T26" fmla="*/ 21400 w 21600"/>
              <a:gd name="T27" fmla="*/ 4048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chemeClr val="accent2"/>
          </a:solidFill>
          <a:ln w="9525">
            <a:solidFill>
              <a:srgbClr val="000000"/>
            </a:solidFill>
            <a:miter lim="800000"/>
            <a:headEnd/>
            <a:tailEnd/>
          </a:ln>
        </p:spPr>
        <p:txBody>
          <a:bodyPr/>
          <a:lstStyle/>
          <a:p>
            <a:endParaRPr lang="el-GR" sz="1350"/>
          </a:p>
        </p:txBody>
      </p:sp>
      <p:pic>
        <p:nvPicPr>
          <p:cNvPr id="44047" name="Picture 15" descr="QueenTalk"/>
          <p:cNvPicPr>
            <a:picLocks noChangeAspect="1" noChangeArrowheads="1"/>
          </p:cNvPicPr>
          <p:nvPr/>
        </p:nvPicPr>
        <p:blipFill>
          <a:blip r:embed="rId3" cstate="print"/>
          <a:srcRect/>
          <a:stretch>
            <a:fillRect/>
          </a:stretch>
        </p:blipFill>
        <p:spPr bwMode="auto">
          <a:xfrm>
            <a:off x="8992215" y="3528752"/>
            <a:ext cx="235744" cy="323850"/>
          </a:xfrm>
          <a:prstGeom prst="rect">
            <a:avLst/>
          </a:prstGeom>
          <a:noFill/>
          <a:ln w="9525">
            <a:noFill/>
            <a:miter lim="800000"/>
            <a:headEnd/>
            <a:tailEnd/>
          </a:ln>
        </p:spPr>
      </p:pic>
      <p:pic>
        <p:nvPicPr>
          <p:cNvPr id="44048" name="Picture 16"/>
          <p:cNvPicPr>
            <a:picLocks noChangeAspect="1" noChangeArrowheads="1"/>
          </p:cNvPicPr>
          <p:nvPr/>
        </p:nvPicPr>
        <p:blipFill>
          <a:blip r:embed="rId4" cstate="print"/>
          <a:srcRect/>
          <a:stretch>
            <a:fillRect/>
          </a:stretch>
        </p:blipFill>
        <p:spPr bwMode="auto">
          <a:xfrm>
            <a:off x="8792189" y="3420407"/>
            <a:ext cx="185738" cy="364331"/>
          </a:xfrm>
          <a:prstGeom prst="rect">
            <a:avLst/>
          </a:prstGeom>
          <a:noFill/>
          <a:ln w="9525">
            <a:noFill/>
            <a:miter lim="800000"/>
            <a:headEnd/>
            <a:tailEnd/>
          </a:ln>
        </p:spPr>
      </p:pic>
      <p:sp>
        <p:nvSpPr>
          <p:cNvPr id="102415" name="phone3"/>
          <p:cNvSpPr>
            <a:spLocks noEditPoints="1" noChangeArrowheads="1"/>
          </p:cNvSpPr>
          <p:nvPr/>
        </p:nvSpPr>
        <p:spPr bwMode="auto">
          <a:xfrm>
            <a:off x="8761234" y="3852603"/>
            <a:ext cx="161925" cy="216694"/>
          </a:xfrm>
          <a:custGeom>
            <a:avLst/>
            <a:gdLst>
              <a:gd name="T0" fmla="*/ 0 w 21600"/>
              <a:gd name="T1" fmla="*/ 0 h 21600"/>
              <a:gd name="T2" fmla="*/ 107950 w 21600"/>
              <a:gd name="T3" fmla="*/ 0 h 21600"/>
              <a:gd name="T4" fmla="*/ 215900 w 21600"/>
              <a:gd name="T5" fmla="*/ 0 h 21600"/>
              <a:gd name="T6" fmla="*/ 215900 w 21600"/>
              <a:gd name="T7" fmla="*/ 144463 h 21600"/>
              <a:gd name="T8" fmla="*/ 215900 w 21600"/>
              <a:gd name="T9" fmla="*/ 288925 h 21600"/>
              <a:gd name="T10" fmla="*/ 107950 w 21600"/>
              <a:gd name="T11" fmla="*/ 288925 h 21600"/>
              <a:gd name="T12" fmla="*/ 0 w 21600"/>
              <a:gd name="T13" fmla="*/ 288925 h 21600"/>
              <a:gd name="T14" fmla="*/ 0 w 21600"/>
              <a:gd name="T15" fmla="*/ 144463 h 21600"/>
              <a:gd name="T16" fmla="*/ 0 60000 65536"/>
              <a:gd name="T17" fmla="*/ 0 60000 65536"/>
              <a:gd name="T18" fmla="*/ 0 60000 65536"/>
              <a:gd name="T19" fmla="*/ 0 60000 65536"/>
              <a:gd name="T20" fmla="*/ 0 60000 65536"/>
              <a:gd name="T21" fmla="*/ 0 60000 65536"/>
              <a:gd name="T22" fmla="*/ 0 60000 65536"/>
              <a:gd name="T23" fmla="*/ 0 60000 65536"/>
              <a:gd name="T24" fmla="*/ 200 w 21600"/>
              <a:gd name="T25" fmla="*/ 23516 h 21600"/>
              <a:gd name="T26" fmla="*/ 21400 w 21600"/>
              <a:gd name="T27" fmla="*/ 4048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chemeClr val="accent2"/>
          </a:solidFill>
          <a:ln w="9525">
            <a:solidFill>
              <a:srgbClr val="000000"/>
            </a:solidFill>
            <a:miter lim="800000"/>
            <a:headEnd/>
            <a:tailEnd/>
          </a:ln>
        </p:spPr>
        <p:txBody>
          <a:bodyPr/>
          <a:lstStyle/>
          <a:p>
            <a:endParaRPr lang="el-GR" sz="1350"/>
          </a:p>
        </p:txBody>
      </p:sp>
      <p:grpSp>
        <p:nvGrpSpPr>
          <p:cNvPr id="3" name="Group 26"/>
          <p:cNvGrpSpPr>
            <a:grpSpLocks/>
          </p:cNvGrpSpPr>
          <p:nvPr/>
        </p:nvGrpSpPr>
        <p:grpSpPr bwMode="auto">
          <a:xfrm>
            <a:off x="3179584" y="3312060"/>
            <a:ext cx="5186363" cy="216694"/>
            <a:chOff x="928" y="2205"/>
            <a:chExt cx="4356" cy="137"/>
          </a:xfrm>
        </p:grpSpPr>
        <p:sp>
          <p:nvSpPr>
            <p:cNvPr id="102417" name="Rectangle 27"/>
            <p:cNvSpPr>
              <a:spLocks noChangeArrowheads="1"/>
            </p:cNvSpPr>
            <p:nvPr/>
          </p:nvSpPr>
          <p:spPr bwMode="auto">
            <a:xfrm>
              <a:off x="106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a:t>
              </a:r>
            </a:p>
          </p:txBody>
        </p:sp>
        <p:sp>
          <p:nvSpPr>
            <p:cNvPr id="102418" name="Rectangle 28"/>
            <p:cNvSpPr>
              <a:spLocks noChangeArrowheads="1"/>
            </p:cNvSpPr>
            <p:nvPr/>
          </p:nvSpPr>
          <p:spPr bwMode="auto">
            <a:xfrm>
              <a:off x="1201"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a:t>
              </a:r>
            </a:p>
          </p:txBody>
        </p:sp>
        <p:sp>
          <p:nvSpPr>
            <p:cNvPr id="102419" name="Rectangle 29"/>
            <p:cNvSpPr>
              <a:spLocks noChangeArrowheads="1"/>
            </p:cNvSpPr>
            <p:nvPr/>
          </p:nvSpPr>
          <p:spPr bwMode="auto">
            <a:xfrm>
              <a:off x="1337" y="2205"/>
              <a:ext cx="137" cy="137"/>
            </a:xfrm>
            <a:prstGeom prst="rect">
              <a:avLst/>
            </a:prstGeom>
            <a:solidFill>
              <a:schemeClr val="tx1"/>
            </a:solidFill>
            <a:ln w="9525">
              <a:solidFill>
                <a:schemeClr val="tx1"/>
              </a:solidFill>
              <a:miter lim="800000"/>
              <a:headEnd/>
              <a:tailEnd/>
            </a:ln>
          </p:spPr>
          <p:txBody>
            <a:bodyPr wrap="none" anchor="ctr"/>
            <a:lstStyle/>
            <a:p>
              <a:pPr algn="ctr"/>
              <a:r>
                <a:rPr lang="el-GR" sz="900">
                  <a:solidFill>
                    <a:schemeClr val="bg1"/>
                  </a:solidFill>
                  <a:latin typeface="Calibri" pitchFamily="34" charset="0"/>
                </a:rPr>
                <a:t>3</a:t>
              </a:r>
            </a:p>
          </p:txBody>
        </p:sp>
        <p:sp>
          <p:nvSpPr>
            <p:cNvPr id="102420" name="Rectangle 30"/>
            <p:cNvSpPr>
              <a:spLocks noChangeArrowheads="1"/>
            </p:cNvSpPr>
            <p:nvPr/>
          </p:nvSpPr>
          <p:spPr bwMode="auto">
            <a:xfrm>
              <a:off x="1474"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4</a:t>
              </a:r>
            </a:p>
          </p:txBody>
        </p:sp>
        <p:sp>
          <p:nvSpPr>
            <p:cNvPr id="102421" name="Rectangle 31"/>
            <p:cNvSpPr>
              <a:spLocks noChangeArrowheads="1"/>
            </p:cNvSpPr>
            <p:nvPr/>
          </p:nvSpPr>
          <p:spPr bwMode="auto">
            <a:xfrm>
              <a:off x="1609"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5</a:t>
              </a:r>
            </a:p>
          </p:txBody>
        </p:sp>
        <p:sp>
          <p:nvSpPr>
            <p:cNvPr id="102422" name="Rectangle 32"/>
            <p:cNvSpPr>
              <a:spLocks noChangeArrowheads="1"/>
            </p:cNvSpPr>
            <p:nvPr/>
          </p:nvSpPr>
          <p:spPr bwMode="auto">
            <a:xfrm>
              <a:off x="1746"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6</a:t>
              </a:r>
            </a:p>
          </p:txBody>
        </p:sp>
        <p:sp>
          <p:nvSpPr>
            <p:cNvPr id="102423" name="Rectangle 33"/>
            <p:cNvSpPr>
              <a:spLocks noChangeArrowheads="1"/>
            </p:cNvSpPr>
            <p:nvPr/>
          </p:nvSpPr>
          <p:spPr bwMode="auto">
            <a:xfrm>
              <a:off x="188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7</a:t>
              </a:r>
            </a:p>
          </p:txBody>
        </p:sp>
        <p:sp>
          <p:nvSpPr>
            <p:cNvPr id="102424" name="Rectangle 34"/>
            <p:cNvSpPr>
              <a:spLocks noChangeArrowheads="1"/>
            </p:cNvSpPr>
            <p:nvPr/>
          </p:nvSpPr>
          <p:spPr bwMode="auto">
            <a:xfrm>
              <a:off x="2018"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8</a:t>
              </a:r>
            </a:p>
          </p:txBody>
        </p:sp>
        <p:sp>
          <p:nvSpPr>
            <p:cNvPr id="102425" name="Rectangle 35"/>
            <p:cNvSpPr>
              <a:spLocks noChangeArrowheads="1"/>
            </p:cNvSpPr>
            <p:nvPr/>
          </p:nvSpPr>
          <p:spPr bwMode="auto">
            <a:xfrm>
              <a:off x="215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9</a:t>
              </a:r>
            </a:p>
          </p:txBody>
        </p:sp>
        <p:sp>
          <p:nvSpPr>
            <p:cNvPr id="102426" name="Rectangle 36"/>
            <p:cNvSpPr>
              <a:spLocks noChangeArrowheads="1"/>
            </p:cNvSpPr>
            <p:nvPr/>
          </p:nvSpPr>
          <p:spPr bwMode="auto">
            <a:xfrm>
              <a:off x="2290"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10</a:t>
              </a:r>
            </a:p>
          </p:txBody>
        </p:sp>
        <p:sp>
          <p:nvSpPr>
            <p:cNvPr id="102427" name="Rectangle 37"/>
            <p:cNvSpPr>
              <a:spLocks noChangeArrowheads="1"/>
            </p:cNvSpPr>
            <p:nvPr/>
          </p:nvSpPr>
          <p:spPr bwMode="auto">
            <a:xfrm>
              <a:off x="2426"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11</a:t>
              </a:r>
            </a:p>
          </p:txBody>
        </p:sp>
        <p:sp>
          <p:nvSpPr>
            <p:cNvPr id="102428" name="Rectangle 38"/>
            <p:cNvSpPr>
              <a:spLocks noChangeArrowheads="1"/>
            </p:cNvSpPr>
            <p:nvPr/>
          </p:nvSpPr>
          <p:spPr bwMode="auto">
            <a:xfrm>
              <a:off x="256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12</a:t>
              </a:r>
            </a:p>
          </p:txBody>
        </p:sp>
        <p:sp>
          <p:nvSpPr>
            <p:cNvPr id="102429" name="Rectangle 39"/>
            <p:cNvSpPr>
              <a:spLocks noChangeArrowheads="1"/>
            </p:cNvSpPr>
            <p:nvPr/>
          </p:nvSpPr>
          <p:spPr bwMode="auto">
            <a:xfrm>
              <a:off x="2699"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13</a:t>
              </a:r>
            </a:p>
          </p:txBody>
        </p:sp>
        <p:sp>
          <p:nvSpPr>
            <p:cNvPr id="102430" name="Rectangle 40"/>
            <p:cNvSpPr>
              <a:spLocks noChangeArrowheads="1"/>
            </p:cNvSpPr>
            <p:nvPr/>
          </p:nvSpPr>
          <p:spPr bwMode="auto">
            <a:xfrm>
              <a:off x="2834"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14</a:t>
              </a:r>
            </a:p>
          </p:txBody>
        </p:sp>
        <p:sp>
          <p:nvSpPr>
            <p:cNvPr id="102431" name="Rectangle 41"/>
            <p:cNvSpPr>
              <a:spLocks noChangeArrowheads="1"/>
            </p:cNvSpPr>
            <p:nvPr/>
          </p:nvSpPr>
          <p:spPr bwMode="auto">
            <a:xfrm>
              <a:off x="2971"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15</a:t>
              </a:r>
            </a:p>
          </p:txBody>
        </p:sp>
        <p:sp>
          <p:nvSpPr>
            <p:cNvPr id="102432" name="Rectangle 42"/>
            <p:cNvSpPr>
              <a:spLocks noChangeArrowheads="1"/>
            </p:cNvSpPr>
            <p:nvPr/>
          </p:nvSpPr>
          <p:spPr bwMode="auto">
            <a:xfrm>
              <a:off x="3107" y="2205"/>
              <a:ext cx="137" cy="137"/>
            </a:xfrm>
            <a:prstGeom prst="rect">
              <a:avLst/>
            </a:prstGeom>
            <a:noFill/>
            <a:ln w="9525">
              <a:solidFill>
                <a:srgbClr val="FF6600"/>
              </a:solidFill>
              <a:miter lim="800000"/>
              <a:headEnd/>
              <a:tailEnd/>
            </a:ln>
          </p:spPr>
          <p:txBody>
            <a:bodyPr wrap="none" anchor="ctr"/>
            <a:lstStyle/>
            <a:p>
              <a:pPr algn="ctr"/>
              <a:r>
                <a:rPr lang="el-GR" sz="900">
                  <a:latin typeface="Calibri" pitchFamily="34" charset="0"/>
                </a:rPr>
                <a:t>16</a:t>
              </a:r>
            </a:p>
          </p:txBody>
        </p:sp>
        <p:sp>
          <p:nvSpPr>
            <p:cNvPr id="102433" name="Rectangle 43"/>
            <p:cNvSpPr>
              <a:spLocks noChangeArrowheads="1"/>
            </p:cNvSpPr>
            <p:nvPr/>
          </p:nvSpPr>
          <p:spPr bwMode="auto">
            <a:xfrm>
              <a:off x="3243"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17</a:t>
              </a:r>
            </a:p>
          </p:txBody>
        </p:sp>
        <p:sp>
          <p:nvSpPr>
            <p:cNvPr id="102434" name="Rectangle 44"/>
            <p:cNvSpPr>
              <a:spLocks noChangeArrowheads="1"/>
            </p:cNvSpPr>
            <p:nvPr/>
          </p:nvSpPr>
          <p:spPr bwMode="auto">
            <a:xfrm>
              <a:off x="3380"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18</a:t>
              </a:r>
            </a:p>
          </p:txBody>
        </p:sp>
        <p:sp>
          <p:nvSpPr>
            <p:cNvPr id="102435" name="Rectangle 45"/>
            <p:cNvSpPr>
              <a:spLocks noChangeArrowheads="1"/>
            </p:cNvSpPr>
            <p:nvPr/>
          </p:nvSpPr>
          <p:spPr bwMode="auto">
            <a:xfrm>
              <a:off x="351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19</a:t>
              </a:r>
            </a:p>
          </p:txBody>
        </p:sp>
        <p:sp>
          <p:nvSpPr>
            <p:cNvPr id="102436" name="Rectangle 46"/>
            <p:cNvSpPr>
              <a:spLocks noChangeArrowheads="1"/>
            </p:cNvSpPr>
            <p:nvPr/>
          </p:nvSpPr>
          <p:spPr bwMode="auto">
            <a:xfrm>
              <a:off x="3651"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20</a:t>
              </a:r>
            </a:p>
          </p:txBody>
        </p:sp>
        <p:sp>
          <p:nvSpPr>
            <p:cNvPr id="102437" name="Rectangle 47"/>
            <p:cNvSpPr>
              <a:spLocks noChangeArrowheads="1"/>
            </p:cNvSpPr>
            <p:nvPr/>
          </p:nvSpPr>
          <p:spPr bwMode="auto">
            <a:xfrm>
              <a:off x="3787"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21</a:t>
              </a:r>
            </a:p>
          </p:txBody>
        </p:sp>
        <p:sp>
          <p:nvSpPr>
            <p:cNvPr id="102438" name="Rectangle 48"/>
            <p:cNvSpPr>
              <a:spLocks noChangeArrowheads="1"/>
            </p:cNvSpPr>
            <p:nvPr/>
          </p:nvSpPr>
          <p:spPr bwMode="auto">
            <a:xfrm>
              <a:off x="3923"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22</a:t>
              </a:r>
            </a:p>
          </p:txBody>
        </p:sp>
        <p:sp>
          <p:nvSpPr>
            <p:cNvPr id="102439" name="Rectangle 49"/>
            <p:cNvSpPr>
              <a:spLocks noChangeArrowheads="1"/>
            </p:cNvSpPr>
            <p:nvPr/>
          </p:nvSpPr>
          <p:spPr bwMode="auto">
            <a:xfrm>
              <a:off x="4060"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23</a:t>
              </a:r>
            </a:p>
          </p:txBody>
        </p:sp>
        <p:sp>
          <p:nvSpPr>
            <p:cNvPr id="102440" name="Rectangle 50"/>
            <p:cNvSpPr>
              <a:spLocks noChangeArrowheads="1"/>
            </p:cNvSpPr>
            <p:nvPr/>
          </p:nvSpPr>
          <p:spPr bwMode="auto">
            <a:xfrm>
              <a:off x="419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24</a:t>
              </a:r>
            </a:p>
          </p:txBody>
        </p:sp>
        <p:sp>
          <p:nvSpPr>
            <p:cNvPr id="102441" name="Rectangle 51"/>
            <p:cNvSpPr>
              <a:spLocks noChangeArrowheads="1"/>
            </p:cNvSpPr>
            <p:nvPr/>
          </p:nvSpPr>
          <p:spPr bwMode="auto">
            <a:xfrm>
              <a:off x="928" y="2205"/>
              <a:ext cx="137" cy="137"/>
            </a:xfrm>
            <a:prstGeom prst="rect">
              <a:avLst/>
            </a:prstGeom>
            <a:noFill/>
            <a:ln w="12700">
              <a:solidFill>
                <a:srgbClr val="FF0000"/>
              </a:solidFill>
              <a:miter lim="800000"/>
              <a:headEnd/>
              <a:tailEnd/>
            </a:ln>
          </p:spPr>
          <p:txBody>
            <a:bodyPr wrap="none" anchor="ctr"/>
            <a:lstStyle/>
            <a:p>
              <a:pPr algn="ctr"/>
              <a:r>
                <a:rPr lang="el-GR" sz="900">
                  <a:latin typeface="Calibri" pitchFamily="34" charset="0"/>
                </a:rPr>
                <a:t>0</a:t>
              </a:r>
            </a:p>
          </p:txBody>
        </p:sp>
        <p:sp>
          <p:nvSpPr>
            <p:cNvPr id="102442" name="Rectangle 52"/>
            <p:cNvSpPr>
              <a:spLocks noChangeArrowheads="1"/>
            </p:cNvSpPr>
            <p:nvPr/>
          </p:nvSpPr>
          <p:spPr bwMode="auto">
            <a:xfrm>
              <a:off x="433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25</a:t>
              </a:r>
            </a:p>
          </p:txBody>
        </p:sp>
        <p:sp>
          <p:nvSpPr>
            <p:cNvPr id="102443" name="Rectangle 53"/>
            <p:cNvSpPr>
              <a:spLocks noChangeArrowheads="1"/>
            </p:cNvSpPr>
            <p:nvPr/>
          </p:nvSpPr>
          <p:spPr bwMode="auto">
            <a:xfrm>
              <a:off x="4467"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26</a:t>
              </a:r>
            </a:p>
          </p:txBody>
        </p:sp>
        <p:sp>
          <p:nvSpPr>
            <p:cNvPr id="102444" name="Rectangle 54"/>
            <p:cNvSpPr>
              <a:spLocks noChangeArrowheads="1"/>
            </p:cNvSpPr>
            <p:nvPr/>
          </p:nvSpPr>
          <p:spPr bwMode="auto">
            <a:xfrm>
              <a:off x="4603"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27</a:t>
              </a:r>
            </a:p>
          </p:txBody>
        </p:sp>
        <p:sp>
          <p:nvSpPr>
            <p:cNvPr id="102445" name="Rectangle 55"/>
            <p:cNvSpPr>
              <a:spLocks noChangeArrowheads="1"/>
            </p:cNvSpPr>
            <p:nvPr/>
          </p:nvSpPr>
          <p:spPr bwMode="auto">
            <a:xfrm>
              <a:off x="4739"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28</a:t>
              </a:r>
            </a:p>
          </p:txBody>
        </p:sp>
        <p:sp>
          <p:nvSpPr>
            <p:cNvPr id="102446" name="Rectangle 56"/>
            <p:cNvSpPr>
              <a:spLocks noChangeArrowheads="1"/>
            </p:cNvSpPr>
            <p:nvPr/>
          </p:nvSpPr>
          <p:spPr bwMode="auto">
            <a:xfrm>
              <a:off x="487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29</a:t>
              </a:r>
            </a:p>
          </p:txBody>
        </p:sp>
        <p:sp>
          <p:nvSpPr>
            <p:cNvPr id="102447" name="Rectangle 57"/>
            <p:cNvSpPr>
              <a:spLocks noChangeArrowheads="1"/>
            </p:cNvSpPr>
            <p:nvPr/>
          </p:nvSpPr>
          <p:spPr bwMode="auto">
            <a:xfrm>
              <a:off x="501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30</a:t>
              </a:r>
            </a:p>
          </p:txBody>
        </p:sp>
        <p:sp>
          <p:nvSpPr>
            <p:cNvPr id="102448" name="Rectangle 58"/>
            <p:cNvSpPr>
              <a:spLocks noChangeArrowheads="1"/>
            </p:cNvSpPr>
            <p:nvPr/>
          </p:nvSpPr>
          <p:spPr bwMode="auto">
            <a:xfrm>
              <a:off x="5147"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31</a:t>
              </a:r>
            </a:p>
          </p:txBody>
        </p:sp>
      </p:grpSp>
      <p:grpSp>
        <p:nvGrpSpPr>
          <p:cNvPr id="4" name="Group 59"/>
          <p:cNvGrpSpPr>
            <a:grpSpLocks/>
          </p:cNvGrpSpPr>
          <p:nvPr/>
        </p:nvGrpSpPr>
        <p:grpSpPr bwMode="auto">
          <a:xfrm>
            <a:off x="3179584" y="3312060"/>
            <a:ext cx="5186363" cy="216694"/>
            <a:chOff x="928" y="2205"/>
            <a:chExt cx="4356" cy="137"/>
          </a:xfrm>
        </p:grpSpPr>
        <p:sp>
          <p:nvSpPr>
            <p:cNvPr id="102450" name="Rectangle 60"/>
            <p:cNvSpPr>
              <a:spLocks noChangeArrowheads="1"/>
            </p:cNvSpPr>
            <p:nvPr/>
          </p:nvSpPr>
          <p:spPr bwMode="auto">
            <a:xfrm>
              <a:off x="106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a:t>
              </a:r>
            </a:p>
          </p:txBody>
        </p:sp>
        <p:sp>
          <p:nvSpPr>
            <p:cNvPr id="102451" name="Rectangle 61"/>
            <p:cNvSpPr>
              <a:spLocks noChangeArrowheads="1"/>
            </p:cNvSpPr>
            <p:nvPr/>
          </p:nvSpPr>
          <p:spPr bwMode="auto">
            <a:xfrm>
              <a:off x="1201"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a:t>
              </a:r>
            </a:p>
          </p:txBody>
        </p:sp>
        <p:sp>
          <p:nvSpPr>
            <p:cNvPr id="102452" name="Rectangle 62"/>
            <p:cNvSpPr>
              <a:spLocks noChangeArrowheads="1"/>
            </p:cNvSpPr>
            <p:nvPr/>
          </p:nvSpPr>
          <p:spPr bwMode="auto">
            <a:xfrm>
              <a:off x="1337"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3</a:t>
              </a:r>
            </a:p>
          </p:txBody>
        </p:sp>
        <p:sp>
          <p:nvSpPr>
            <p:cNvPr id="102453" name="Rectangle 63"/>
            <p:cNvSpPr>
              <a:spLocks noChangeArrowheads="1"/>
            </p:cNvSpPr>
            <p:nvPr/>
          </p:nvSpPr>
          <p:spPr bwMode="auto">
            <a:xfrm>
              <a:off x="1474"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4</a:t>
              </a:r>
            </a:p>
          </p:txBody>
        </p:sp>
        <p:sp>
          <p:nvSpPr>
            <p:cNvPr id="102454" name="Rectangle 64"/>
            <p:cNvSpPr>
              <a:spLocks noChangeArrowheads="1"/>
            </p:cNvSpPr>
            <p:nvPr/>
          </p:nvSpPr>
          <p:spPr bwMode="auto">
            <a:xfrm>
              <a:off x="1609"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5</a:t>
              </a:r>
            </a:p>
          </p:txBody>
        </p:sp>
        <p:sp>
          <p:nvSpPr>
            <p:cNvPr id="102455" name="Rectangle 65"/>
            <p:cNvSpPr>
              <a:spLocks noChangeArrowheads="1"/>
            </p:cNvSpPr>
            <p:nvPr/>
          </p:nvSpPr>
          <p:spPr bwMode="auto">
            <a:xfrm>
              <a:off x="1746"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6</a:t>
              </a:r>
            </a:p>
          </p:txBody>
        </p:sp>
        <p:sp>
          <p:nvSpPr>
            <p:cNvPr id="102456" name="Rectangle 66"/>
            <p:cNvSpPr>
              <a:spLocks noChangeArrowheads="1"/>
            </p:cNvSpPr>
            <p:nvPr/>
          </p:nvSpPr>
          <p:spPr bwMode="auto">
            <a:xfrm>
              <a:off x="188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7</a:t>
              </a:r>
            </a:p>
          </p:txBody>
        </p:sp>
        <p:sp>
          <p:nvSpPr>
            <p:cNvPr id="102457" name="Rectangle 67"/>
            <p:cNvSpPr>
              <a:spLocks noChangeArrowheads="1"/>
            </p:cNvSpPr>
            <p:nvPr/>
          </p:nvSpPr>
          <p:spPr bwMode="auto">
            <a:xfrm>
              <a:off x="2018"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8</a:t>
              </a:r>
            </a:p>
          </p:txBody>
        </p:sp>
        <p:sp>
          <p:nvSpPr>
            <p:cNvPr id="102458" name="Rectangle 68"/>
            <p:cNvSpPr>
              <a:spLocks noChangeArrowheads="1"/>
            </p:cNvSpPr>
            <p:nvPr/>
          </p:nvSpPr>
          <p:spPr bwMode="auto">
            <a:xfrm>
              <a:off x="215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9</a:t>
              </a:r>
            </a:p>
          </p:txBody>
        </p:sp>
        <p:sp>
          <p:nvSpPr>
            <p:cNvPr id="102459" name="Rectangle 69"/>
            <p:cNvSpPr>
              <a:spLocks noChangeArrowheads="1"/>
            </p:cNvSpPr>
            <p:nvPr/>
          </p:nvSpPr>
          <p:spPr bwMode="auto">
            <a:xfrm>
              <a:off x="2290"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10</a:t>
              </a:r>
            </a:p>
          </p:txBody>
        </p:sp>
        <p:sp>
          <p:nvSpPr>
            <p:cNvPr id="102460" name="Rectangle 70"/>
            <p:cNvSpPr>
              <a:spLocks noChangeArrowheads="1"/>
            </p:cNvSpPr>
            <p:nvPr/>
          </p:nvSpPr>
          <p:spPr bwMode="auto">
            <a:xfrm>
              <a:off x="2426" y="2205"/>
              <a:ext cx="137" cy="137"/>
            </a:xfrm>
            <a:prstGeom prst="rect">
              <a:avLst/>
            </a:prstGeom>
            <a:solidFill>
              <a:srgbClr val="800080"/>
            </a:solidFill>
            <a:ln w="9525">
              <a:solidFill>
                <a:schemeClr val="tx1"/>
              </a:solidFill>
              <a:miter lim="800000"/>
              <a:headEnd/>
              <a:tailEnd/>
            </a:ln>
          </p:spPr>
          <p:txBody>
            <a:bodyPr wrap="none" anchor="ctr"/>
            <a:lstStyle/>
            <a:p>
              <a:pPr algn="ctr"/>
              <a:r>
                <a:rPr lang="el-GR" sz="900">
                  <a:solidFill>
                    <a:schemeClr val="bg1"/>
                  </a:solidFill>
                  <a:latin typeface="Calibri" pitchFamily="34" charset="0"/>
                </a:rPr>
                <a:t>11</a:t>
              </a:r>
            </a:p>
          </p:txBody>
        </p:sp>
        <p:sp>
          <p:nvSpPr>
            <p:cNvPr id="102461" name="Rectangle 71"/>
            <p:cNvSpPr>
              <a:spLocks noChangeArrowheads="1"/>
            </p:cNvSpPr>
            <p:nvPr/>
          </p:nvSpPr>
          <p:spPr bwMode="auto">
            <a:xfrm>
              <a:off x="256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12</a:t>
              </a:r>
            </a:p>
          </p:txBody>
        </p:sp>
        <p:sp>
          <p:nvSpPr>
            <p:cNvPr id="102462" name="Rectangle 72"/>
            <p:cNvSpPr>
              <a:spLocks noChangeArrowheads="1"/>
            </p:cNvSpPr>
            <p:nvPr/>
          </p:nvSpPr>
          <p:spPr bwMode="auto">
            <a:xfrm>
              <a:off x="2699"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13</a:t>
              </a:r>
            </a:p>
          </p:txBody>
        </p:sp>
        <p:sp>
          <p:nvSpPr>
            <p:cNvPr id="102463" name="Rectangle 73"/>
            <p:cNvSpPr>
              <a:spLocks noChangeArrowheads="1"/>
            </p:cNvSpPr>
            <p:nvPr/>
          </p:nvSpPr>
          <p:spPr bwMode="auto">
            <a:xfrm>
              <a:off x="2834"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14</a:t>
              </a:r>
            </a:p>
          </p:txBody>
        </p:sp>
        <p:sp>
          <p:nvSpPr>
            <p:cNvPr id="102464" name="Rectangle 74"/>
            <p:cNvSpPr>
              <a:spLocks noChangeArrowheads="1"/>
            </p:cNvSpPr>
            <p:nvPr/>
          </p:nvSpPr>
          <p:spPr bwMode="auto">
            <a:xfrm>
              <a:off x="2971"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15</a:t>
              </a:r>
            </a:p>
          </p:txBody>
        </p:sp>
        <p:sp>
          <p:nvSpPr>
            <p:cNvPr id="102465" name="Rectangle 75"/>
            <p:cNvSpPr>
              <a:spLocks noChangeArrowheads="1"/>
            </p:cNvSpPr>
            <p:nvPr/>
          </p:nvSpPr>
          <p:spPr bwMode="auto">
            <a:xfrm>
              <a:off x="3107" y="2205"/>
              <a:ext cx="137" cy="137"/>
            </a:xfrm>
            <a:prstGeom prst="rect">
              <a:avLst/>
            </a:prstGeom>
            <a:noFill/>
            <a:ln w="9525">
              <a:solidFill>
                <a:srgbClr val="FF6600"/>
              </a:solidFill>
              <a:miter lim="800000"/>
              <a:headEnd/>
              <a:tailEnd/>
            </a:ln>
          </p:spPr>
          <p:txBody>
            <a:bodyPr wrap="none" anchor="ctr"/>
            <a:lstStyle/>
            <a:p>
              <a:pPr algn="ctr"/>
              <a:r>
                <a:rPr lang="el-GR" sz="900">
                  <a:latin typeface="Calibri" pitchFamily="34" charset="0"/>
                </a:rPr>
                <a:t>16</a:t>
              </a:r>
            </a:p>
          </p:txBody>
        </p:sp>
        <p:sp>
          <p:nvSpPr>
            <p:cNvPr id="102466" name="Rectangle 76"/>
            <p:cNvSpPr>
              <a:spLocks noChangeArrowheads="1"/>
            </p:cNvSpPr>
            <p:nvPr/>
          </p:nvSpPr>
          <p:spPr bwMode="auto">
            <a:xfrm>
              <a:off x="3243"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17</a:t>
              </a:r>
            </a:p>
          </p:txBody>
        </p:sp>
        <p:sp>
          <p:nvSpPr>
            <p:cNvPr id="102467" name="Rectangle 77"/>
            <p:cNvSpPr>
              <a:spLocks noChangeArrowheads="1"/>
            </p:cNvSpPr>
            <p:nvPr/>
          </p:nvSpPr>
          <p:spPr bwMode="auto">
            <a:xfrm>
              <a:off x="3380"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18</a:t>
              </a:r>
            </a:p>
          </p:txBody>
        </p:sp>
        <p:sp>
          <p:nvSpPr>
            <p:cNvPr id="102468" name="Rectangle 78"/>
            <p:cNvSpPr>
              <a:spLocks noChangeArrowheads="1"/>
            </p:cNvSpPr>
            <p:nvPr/>
          </p:nvSpPr>
          <p:spPr bwMode="auto">
            <a:xfrm>
              <a:off x="351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19</a:t>
              </a:r>
            </a:p>
          </p:txBody>
        </p:sp>
        <p:sp>
          <p:nvSpPr>
            <p:cNvPr id="102469" name="Rectangle 79"/>
            <p:cNvSpPr>
              <a:spLocks noChangeArrowheads="1"/>
            </p:cNvSpPr>
            <p:nvPr/>
          </p:nvSpPr>
          <p:spPr bwMode="auto">
            <a:xfrm>
              <a:off x="3651"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20</a:t>
              </a:r>
            </a:p>
          </p:txBody>
        </p:sp>
        <p:sp>
          <p:nvSpPr>
            <p:cNvPr id="102470" name="Rectangle 80"/>
            <p:cNvSpPr>
              <a:spLocks noChangeArrowheads="1"/>
            </p:cNvSpPr>
            <p:nvPr/>
          </p:nvSpPr>
          <p:spPr bwMode="auto">
            <a:xfrm>
              <a:off x="3787"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21</a:t>
              </a:r>
            </a:p>
          </p:txBody>
        </p:sp>
        <p:sp>
          <p:nvSpPr>
            <p:cNvPr id="102471" name="Rectangle 81"/>
            <p:cNvSpPr>
              <a:spLocks noChangeArrowheads="1"/>
            </p:cNvSpPr>
            <p:nvPr/>
          </p:nvSpPr>
          <p:spPr bwMode="auto">
            <a:xfrm>
              <a:off x="3923"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22</a:t>
              </a:r>
            </a:p>
          </p:txBody>
        </p:sp>
        <p:sp>
          <p:nvSpPr>
            <p:cNvPr id="102472" name="Rectangle 82"/>
            <p:cNvSpPr>
              <a:spLocks noChangeArrowheads="1"/>
            </p:cNvSpPr>
            <p:nvPr/>
          </p:nvSpPr>
          <p:spPr bwMode="auto">
            <a:xfrm>
              <a:off x="4060"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23</a:t>
              </a:r>
            </a:p>
          </p:txBody>
        </p:sp>
        <p:sp>
          <p:nvSpPr>
            <p:cNvPr id="102473" name="Rectangle 83"/>
            <p:cNvSpPr>
              <a:spLocks noChangeArrowheads="1"/>
            </p:cNvSpPr>
            <p:nvPr/>
          </p:nvSpPr>
          <p:spPr bwMode="auto">
            <a:xfrm>
              <a:off x="419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24</a:t>
              </a:r>
            </a:p>
          </p:txBody>
        </p:sp>
        <p:sp>
          <p:nvSpPr>
            <p:cNvPr id="102474" name="Rectangle 84"/>
            <p:cNvSpPr>
              <a:spLocks noChangeArrowheads="1"/>
            </p:cNvSpPr>
            <p:nvPr/>
          </p:nvSpPr>
          <p:spPr bwMode="auto">
            <a:xfrm>
              <a:off x="928" y="2205"/>
              <a:ext cx="137" cy="137"/>
            </a:xfrm>
            <a:prstGeom prst="rect">
              <a:avLst/>
            </a:prstGeom>
            <a:noFill/>
            <a:ln w="12700">
              <a:solidFill>
                <a:srgbClr val="FF0000"/>
              </a:solidFill>
              <a:miter lim="800000"/>
              <a:headEnd/>
              <a:tailEnd/>
            </a:ln>
          </p:spPr>
          <p:txBody>
            <a:bodyPr wrap="none" anchor="ctr"/>
            <a:lstStyle/>
            <a:p>
              <a:pPr algn="ctr"/>
              <a:r>
                <a:rPr lang="el-GR" sz="900">
                  <a:latin typeface="Calibri" pitchFamily="34" charset="0"/>
                </a:rPr>
                <a:t>0</a:t>
              </a:r>
            </a:p>
          </p:txBody>
        </p:sp>
        <p:sp>
          <p:nvSpPr>
            <p:cNvPr id="102475" name="Rectangle 85"/>
            <p:cNvSpPr>
              <a:spLocks noChangeArrowheads="1"/>
            </p:cNvSpPr>
            <p:nvPr/>
          </p:nvSpPr>
          <p:spPr bwMode="auto">
            <a:xfrm>
              <a:off x="433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25</a:t>
              </a:r>
            </a:p>
          </p:txBody>
        </p:sp>
        <p:sp>
          <p:nvSpPr>
            <p:cNvPr id="102476" name="Rectangle 86"/>
            <p:cNvSpPr>
              <a:spLocks noChangeArrowheads="1"/>
            </p:cNvSpPr>
            <p:nvPr/>
          </p:nvSpPr>
          <p:spPr bwMode="auto">
            <a:xfrm>
              <a:off x="4467"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26</a:t>
              </a:r>
            </a:p>
          </p:txBody>
        </p:sp>
        <p:sp>
          <p:nvSpPr>
            <p:cNvPr id="102477" name="Rectangle 87"/>
            <p:cNvSpPr>
              <a:spLocks noChangeArrowheads="1"/>
            </p:cNvSpPr>
            <p:nvPr/>
          </p:nvSpPr>
          <p:spPr bwMode="auto">
            <a:xfrm>
              <a:off x="4603"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27</a:t>
              </a:r>
            </a:p>
          </p:txBody>
        </p:sp>
        <p:sp>
          <p:nvSpPr>
            <p:cNvPr id="102478" name="Rectangle 88"/>
            <p:cNvSpPr>
              <a:spLocks noChangeArrowheads="1"/>
            </p:cNvSpPr>
            <p:nvPr/>
          </p:nvSpPr>
          <p:spPr bwMode="auto">
            <a:xfrm>
              <a:off x="4739"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28</a:t>
              </a:r>
            </a:p>
          </p:txBody>
        </p:sp>
        <p:sp>
          <p:nvSpPr>
            <p:cNvPr id="102479" name="Rectangle 89"/>
            <p:cNvSpPr>
              <a:spLocks noChangeArrowheads="1"/>
            </p:cNvSpPr>
            <p:nvPr/>
          </p:nvSpPr>
          <p:spPr bwMode="auto">
            <a:xfrm>
              <a:off x="487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29</a:t>
              </a:r>
            </a:p>
          </p:txBody>
        </p:sp>
        <p:sp>
          <p:nvSpPr>
            <p:cNvPr id="102480" name="Rectangle 90"/>
            <p:cNvSpPr>
              <a:spLocks noChangeArrowheads="1"/>
            </p:cNvSpPr>
            <p:nvPr/>
          </p:nvSpPr>
          <p:spPr bwMode="auto">
            <a:xfrm>
              <a:off x="501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30</a:t>
              </a:r>
            </a:p>
          </p:txBody>
        </p:sp>
        <p:sp>
          <p:nvSpPr>
            <p:cNvPr id="102481" name="Rectangle 91"/>
            <p:cNvSpPr>
              <a:spLocks noChangeArrowheads="1"/>
            </p:cNvSpPr>
            <p:nvPr/>
          </p:nvSpPr>
          <p:spPr bwMode="auto">
            <a:xfrm>
              <a:off x="5147"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31</a:t>
              </a:r>
            </a:p>
          </p:txBody>
        </p:sp>
      </p:grpSp>
      <p:grpSp>
        <p:nvGrpSpPr>
          <p:cNvPr id="5" name="Group 92"/>
          <p:cNvGrpSpPr>
            <a:grpSpLocks/>
          </p:cNvGrpSpPr>
          <p:nvPr/>
        </p:nvGrpSpPr>
        <p:grpSpPr bwMode="auto">
          <a:xfrm>
            <a:off x="3179584" y="3312060"/>
            <a:ext cx="5186363" cy="216694"/>
            <a:chOff x="928" y="2205"/>
            <a:chExt cx="4356" cy="137"/>
          </a:xfrm>
        </p:grpSpPr>
        <p:sp>
          <p:nvSpPr>
            <p:cNvPr id="102483" name="Rectangle 93"/>
            <p:cNvSpPr>
              <a:spLocks noChangeArrowheads="1"/>
            </p:cNvSpPr>
            <p:nvPr/>
          </p:nvSpPr>
          <p:spPr bwMode="auto">
            <a:xfrm>
              <a:off x="106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a:t>
              </a:r>
            </a:p>
          </p:txBody>
        </p:sp>
        <p:sp>
          <p:nvSpPr>
            <p:cNvPr id="102484" name="Rectangle 94"/>
            <p:cNvSpPr>
              <a:spLocks noChangeArrowheads="1"/>
            </p:cNvSpPr>
            <p:nvPr/>
          </p:nvSpPr>
          <p:spPr bwMode="auto">
            <a:xfrm>
              <a:off x="1201"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a:t>
              </a:r>
            </a:p>
          </p:txBody>
        </p:sp>
        <p:sp>
          <p:nvSpPr>
            <p:cNvPr id="102485" name="Rectangle 95"/>
            <p:cNvSpPr>
              <a:spLocks noChangeArrowheads="1"/>
            </p:cNvSpPr>
            <p:nvPr/>
          </p:nvSpPr>
          <p:spPr bwMode="auto">
            <a:xfrm>
              <a:off x="1337"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3</a:t>
              </a:r>
            </a:p>
          </p:txBody>
        </p:sp>
        <p:sp>
          <p:nvSpPr>
            <p:cNvPr id="102486" name="Rectangle 96"/>
            <p:cNvSpPr>
              <a:spLocks noChangeArrowheads="1"/>
            </p:cNvSpPr>
            <p:nvPr/>
          </p:nvSpPr>
          <p:spPr bwMode="auto">
            <a:xfrm>
              <a:off x="1474"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4</a:t>
              </a:r>
            </a:p>
          </p:txBody>
        </p:sp>
        <p:sp>
          <p:nvSpPr>
            <p:cNvPr id="102487" name="Rectangle 97"/>
            <p:cNvSpPr>
              <a:spLocks noChangeArrowheads="1"/>
            </p:cNvSpPr>
            <p:nvPr/>
          </p:nvSpPr>
          <p:spPr bwMode="auto">
            <a:xfrm>
              <a:off x="1609"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5</a:t>
              </a:r>
            </a:p>
          </p:txBody>
        </p:sp>
        <p:sp>
          <p:nvSpPr>
            <p:cNvPr id="102488" name="Rectangle 98"/>
            <p:cNvSpPr>
              <a:spLocks noChangeArrowheads="1"/>
            </p:cNvSpPr>
            <p:nvPr/>
          </p:nvSpPr>
          <p:spPr bwMode="auto">
            <a:xfrm>
              <a:off x="1746"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6</a:t>
              </a:r>
            </a:p>
          </p:txBody>
        </p:sp>
        <p:sp>
          <p:nvSpPr>
            <p:cNvPr id="102489" name="Rectangle 99"/>
            <p:cNvSpPr>
              <a:spLocks noChangeArrowheads="1"/>
            </p:cNvSpPr>
            <p:nvPr/>
          </p:nvSpPr>
          <p:spPr bwMode="auto">
            <a:xfrm>
              <a:off x="188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7</a:t>
              </a:r>
            </a:p>
          </p:txBody>
        </p:sp>
        <p:sp>
          <p:nvSpPr>
            <p:cNvPr id="102490" name="Rectangle 100"/>
            <p:cNvSpPr>
              <a:spLocks noChangeArrowheads="1"/>
            </p:cNvSpPr>
            <p:nvPr/>
          </p:nvSpPr>
          <p:spPr bwMode="auto">
            <a:xfrm>
              <a:off x="2018"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8</a:t>
              </a:r>
            </a:p>
          </p:txBody>
        </p:sp>
        <p:sp>
          <p:nvSpPr>
            <p:cNvPr id="102491" name="Rectangle 101"/>
            <p:cNvSpPr>
              <a:spLocks noChangeArrowheads="1"/>
            </p:cNvSpPr>
            <p:nvPr/>
          </p:nvSpPr>
          <p:spPr bwMode="auto">
            <a:xfrm>
              <a:off x="215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9</a:t>
              </a:r>
            </a:p>
          </p:txBody>
        </p:sp>
        <p:sp>
          <p:nvSpPr>
            <p:cNvPr id="102492" name="Rectangle 102"/>
            <p:cNvSpPr>
              <a:spLocks noChangeArrowheads="1"/>
            </p:cNvSpPr>
            <p:nvPr/>
          </p:nvSpPr>
          <p:spPr bwMode="auto">
            <a:xfrm>
              <a:off x="2290"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10</a:t>
              </a:r>
            </a:p>
          </p:txBody>
        </p:sp>
        <p:sp>
          <p:nvSpPr>
            <p:cNvPr id="102493" name="Rectangle 103"/>
            <p:cNvSpPr>
              <a:spLocks noChangeArrowheads="1"/>
            </p:cNvSpPr>
            <p:nvPr/>
          </p:nvSpPr>
          <p:spPr bwMode="auto">
            <a:xfrm>
              <a:off x="2426"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11</a:t>
              </a:r>
            </a:p>
          </p:txBody>
        </p:sp>
        <p:sp>
          <p:nvSpPr>
            <p:cNvPr id="102494" name="Rectangle 104"/>
            <p:cNvSpPr>
              <a:spLocks noChangeArrowheads="1"/>
            </p:cNvSpPr>
            <p:nvPr/>
          </p:nvSpPr>
          <p:spPr bwMode="auto">
            <a:xfrm>
              <a:off x="256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12</a:t>
              </a:r>
            </a:p>
          </p:txBody>
        </p:sp>
        <p:sp>
          <p:nvSpPr>
            <p:cNvPr id="102495" name="Rectangle 105"/>
            <p:cNvSpPr>
              <a:spLocks noChangeArrowheads="1"/>
            </p:cNvSpPr>
            <p:nvPr/>
          </p:nvSpPr>
          <p:spPr bwMode="auto">
            <a:xfrm>
              <a:off x="2699"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13</a:t>
              </a:r>
            </a:p>
          </p:txBody>
        </p:sp>
        <p:sp>
          <p:nvSpPr>
            <p:cNvPr id="102496" name="Rectangle 106"/>
            <p:cNvSpPr>
              <a:spLocks noChangeArrowheads="1"/>
            </p:cNvSpPr>
            <p:nvPr/>
          </p:nvSpPr>
          <p:spPr bwMode="auto">
            <a:xfrm>
              <a:off x="2834"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14</a:t>
              </a:r>
            </a:p>
          </p:txBody>
        </p:sp>
        <p:sp>
          <p:nvSpPr>
            <p:cNvPr id="102497" name="Rectangle 107"/>
            <p:cNvSpPr>
              <a:spLocks noChangeArrowheads="1"/>
            </p:cNvSpPr>
            <p:nvPr/>
          </p:nvSpPr>
          <p:spPr bwMode="auto">
            <a:xfrm>
              <a:off x="2971"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15</a:t>
              </a:r>
            </a:p>
          </p:txBody>
        </p:sp>
        <p:sp>
          <p:nvSpPr>
            <p:cNvPr id="102498" name="Rectangle 108"/>
            <p:cNvSpPr>
              <a:spLocks noChangeArrowheads="1"/>
            </p:cNvSpPr>
            <p:nvPr/>
          </p:nvSpPr>
          <p:spPr bwMode="auto">
            <a:xfrm>
              <a:off x="3107" y="2205"/>
              <a:ext cx="137" cy="137"/>
            </a:xfrm>
            <a:prstGeom prst="rect">
              <a:avLst/>
            </a:prstGeom>
            <a:noFill/>
            <a:ln w="12700">
              <a:solidFill>
                <a:srgbClr val="FF6600"/>
              </a:solidFill>
              <a:miter lim="800000"/>
              <a:headEnd/>
              <a:tailEnd/>
            </a:ln>
          </p:spPr>
          <p:txBody>
            <a:bodyPr wrap="none" anchor="ctr"/>
            <a:lstStyle/>
            <a:p>
              <a:pPr algn="ctr"/>
              <a:r>
                <a:rPr lang="el-GR" sz="900">
                  <a:latin typeface="Calibri" pitchFamily="34" charset="0"/>
                </a:rPr>
                <a:t>16</a:t>
              </a:r>
            </a:p>
          </p:txBody>
        </p:sp>
        <p:sp>
          <p:nvSpPr>
            <p:cNvPr id="102499" name="Rectangle 109"/>
            <p:cNvSpPr>
              <a:spLocks noChangeArrowheads="1"/>
            </p:cNvSpPr>
            <p:nvPr/>
          </p:nvSpPr>
          <p:spPr bwMode="auto">
            <a:xfrm>
              <a:off x="3243"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17</a:t>
              </a:r>
            </a:p>
          </p:txBody>
        </p:sp>
        <p:sp>
          <p:nvSpPr>
            <p:cNvPr id="102500" name="Rectangle 110"/>
            <p:cNvSpPr>
              <a:spLocks noChangeArrowheads="1"/>
            </p:cNvSpPr>
            <p:nvPr/>
          </p:nvSpPr>
          <p:spPr bwMode="auto">
            <a:xfrm>
              <a:off x="3380"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18</a:t>
              </a:r>
            </a:p>
          </p:txBody>
        </p:sp>
        <p:sp>
          <p:nvSpPr>
            <p:cNvPr id="102501" name="Rectangle 111"/>
            <p:cNvSpPr>
              <a:spLocks noChangeArrowheads="1"/>
            </p:cNvSpPr>
            <p:nvPr/>
          </p:nvSpPr>
          <p:spPr bwMode="auto">
            <a:xfrm>
              <a:off x="3515" y="2205"/>
              <a:ext cx="137" cy="137"/>
            </a:xfrm>
            <a:prstGeom prst="rect">
              <a:avLst/>
            </a:prstGeom>
            <a:solidFill>
              <a:srgbClr val="000000"/>
            </a:solidFill>
            <a:ln w="9525">
              <a:solidFill>
                <a:schemeClr val="tx1"/>
              </a:solidFill>
              <a:miter lim="800000"/>
              <a:headEnd/>
              <a:tailEnd/>
            </a:ln>
          </p:spPr>
          <p:txBody>
            <a:bodyPr wrap="none" anchor="ctr"/>
            <a:lstStyle/>
            <a:p>
              <a:pPr algn="ctr"/>
              <a:r>
                <a:rPr lang="el-GR" sz="900">
                  <a:solidFill>
                    <a:schemeClr val="bg1"/>
                  </a:solidFill>
                  <a:latin typeface="Calibri" pitchFamily="34" charset="0"/>
                </a:rPr>
                <a:t>19</a:t>
              </a:r>
            </a:p>
          </p:txBody>
        </p:sp>
        <p:sp>
          <p:nvSpPr>
            <p:cNvPr id="102502" name="Rectangle 112"/>
            <p:cNvSpPr>
              <a:spLocks noChangeArrowheads="1"/>
            </p:cNvSpPr>
            <p:nvPr/>
          </p:nvSpPr>
          <p:spPr bwMode="auto">
            <a:xfrm>
              <a:off x="3651"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20</a:t>
              </a:r>
            </a:p>
          </p:txBody>
        </p:sp>
        <p:sp>
          <p:nvSpPr>
            <p:cNvPr id="102503" name="Rectangle 113"/>
            <p:cNvSpPr>
              <a:spLocks noChangeArrowheads="1"/>
            </p:cNvSpPr>
            <p:nvPr/>
          </p:nvSpPr>
          <p:spPr bwMode="auto">
            <a:xfrm>
              <a:off x="3787"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21</a:t>
              </a:r>
            </a:p>
          </p:txBody>
        </p:sp>
        <p:sp>
          <p:nvSpPr>
            <p:cNvPr id="102504" name="Rectangle 114"/>
            <p:cNvSpPr>
              <a:spLocks noChangeArrowheads="1"/>
            </p:cNvSpPr>
            <p:nvPr/>
          </p:nvSpPr>
          <p:spPr bwMode="auto">
            <a:xfrm>
              <a:off x="3923"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22</a:t>
              </a:r>
            </a:p>
          </p:txBody>
        </p:sp>
        <p:sp>
          <p:nvSpPr>
            <p:cNvPr id="102505" name="Rectangle 115"/>
            <p:cNvSpPr>
              <a:spLocks noChangeArrowheads="1"/>
            </p:cNvSpPr>
            <p:nvPr/>
          </p:nvSpPr>
          <p:spPr bwMode="auto">
            <a:xfrm>
              <a:off x="4060"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23</a:t>
              </a:r>
            </a:p>
          </p:txBody>
        </p:sp>
        <p:sp>
          <p:nvSpPr>
            <p:cNvPr id="102506" name="Rectangle 116"/>
            <p:cNvSpPr>
              <a:spLocks noChangeArrowheads="1"/>
            </p:cNvSpPr>
            <p:nvPr/>
          </p:nvSpPr>
          <p:spPr bwMode="auto">
            <a:xfrm>
              <a:off x="419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24</a:t>
              </a:r>
            </a:p>
          </p:txBody>
        </p:sp>
        <p:sp>
          <p:nvSpPr>
            <p:cNvPr id="102507" name="Rectangle 117"/>
            <p:cNvSpPr>
              <a:spLocks noChangeArrowheads="1"/>
            </p:cNvSpPr>
            <p:nvPr/>
          </p:nvSpPr>
          <p:spPr bwMode="auto">
            <a:xfrm>
              <a:off x="928" y="2205"/>
              <a:ext cx="137" cy="137"/>
            </a:xfrm>
            <a:prstGeom prst="rect">
              <a:avLst/>
            </a:prstGeom>
            <a:noFill/>
            <a:ln w="12700">
              <a:solidFill>
                <a:srgbClr val="FF0000"/>
              </a:solidFill>
              <a:miter lim="800000"/>
              <a:headEnd/>
              <a:tailEnd/>
            </a:ln>
          </p:spPr>
          <p:txBody>
            <a:bodyPr wrap="none" anchor="ctr"/>
            <a:lstStyle/>
            <a:p>
              <a:pPr algn="ctr"/>
              <a:r>
                <a:rPr lang="el-GR" sz="900">
                  <a:latin typeface="Calibri" pitchFamily="34" charset="0"/>
                </a:rPr>
                <a:t>0</a:t>
              </a:r>
            </a:p>
          </p:txBody>
        </p:sp>
        <p:sp>
          <p:nvSpPr>
            <p:cNvPr id="102508" name="Rectangle 118"/>
            <p:cNvSpPr>
              <a:spLocks noChangeArrowheads="1"/>
            </p:cNvSpPr>
            <p:nvPr/>
          </p:nvSpPr>
          <p:spPr bwMode="auto">
            <a:xfrm>
              <a:off x="433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25</a:t>
              </a:r>
            </a:p>
          </p:txBody>
        </p:sp>
        <p:sp>
          <p:nvSpPr>
            <p:cNvPr id="102509" name="Rectangle 119"/>
            <p:cNvSpPr>
              <a:spLocks noChangeArrowheads="1"/>
            </p:cNvSpPr>
            <p:nvPr/>
          </p:nvSpPr>
          <p:spPr bwMode="auto">
            <a:xfrm>
              <a:off x="4467"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26</a:t>
              </a:r>
            </a:p>
          </p:txBody>
        </p:sp>
        <p:sp>
          <p:nvSpPr>
            <p:cNvPr id="102510" name="Rectangle 120"/>
            <p:cNvSpPr>
              <a:spLocks noChangeArrowheads="1"/>
            </p:cNvSpPr>
            <p:nvPr/>
          </p:nvSpPr>
          <p:spPr bwMode="auto">
            <a:xfrm>
              <a:off x="4603"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27</a:t>
              </a:r>
            </a:p>
          </p:txBody>
        </p:sp>
        <p:sp>
          <p:nvSpPr>
            <p:cNvPr id="102511" name="Rectangle 121"/>
            <p:cNvSpPr>
              <a:spLocks noChangeArrowheads="1"/>
            </p:cNvSpPr>
            <p:nvPr/>
          </p:nvSpPr>
          <p:spPr bwMode="auto">
            <a:xfrm>
              <a:off x="4739"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28</a:t>
              </a:r>
            </a:p>
          </p:txBody>
        </p:sp>
        <p:sp>
          <p:nvSpPr>
            <p:cNvPr id="102512" name="Rectangle 122"/>
            <p:cNvSpPr>
              <a:spLocks noChangeArrowheads="1"/>
            </p:cNvSpPr>
            <p:nvPr/>
          </p:nvSpPr>
          <p:spPr bwMode="auto">
            <a:xfrm>
              <a:off x="487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29</a:t>
              </a:r>
            </a:p>
          </p:txBody>
        </p:sp>
        <p:sp>
          <p:nvSpPr>
            <p:cNvPr id="102513" name="Rectangle 123"/>
            <p:cNvSpPr>
              <a:spLocks noChangeArrowheads="1"/>
            </p:cNvSpPr>
            <p:nvPr/>
          </p:nvSpPr>
          <p:spPr bwMode="auto">
            <a:xfrm>
              <a:off x="501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30</a:t>
              </a:r>
            </a:p>
          </p:txBody>
        </p:sp>
        <p:sp>
          <p:nvSpPr>
            <p:cNvPr id="102514" name="Rectangle 124"/>
            <p:cNvSpPr>
              <a:spLocks noChangeArrowheads="1"/>
            </p:cNvSpPr>
            <p:nvPr/>
          </p:nvSpPr>
          <p:spPr bwMode="auto">
            <a:xfrm>
              <a:off x="5147"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31</a:t>
              </a:r>
            </a:p>
          </p:txBody>
        </p:sp>
      </p:grpSp>
      <p:grpSp>
        <p:nvGrpSpPr>
          <p:cNvPr id="6" name="Group 125"/>
          <p:cNvGrpSpPr>
            <a:grpSpLocks/>
          </p:cNvGrpSpPr>
          <p:nvPr/>
        </p:nvGrpSpPr>
        <p:grpSpPr bwMode="auto">
          <a:xfrm>
            <a:off x="3179584" y="3312060"/>
            <a:ext cx="5186363" cy="216694"/>
            <a:chOff x="928" y="2205"/>
            <a:chExt cx="4356" cy="137"/>
          </a:xfrm>
        </p:grpSpPr>
        <p:sp>
          <p:nvSpPr>
            <p:cNvPr id="102516" name="Rectangle 126"/>
            <p:cNvSpPr>
              <a:spLocks noChangeArrowheads="1"/>
            </p:cNvSpPr>
            <p:nvPr/>
          </p:nvSpPr>
          <p:spPr bwMode="auto">
            <a:xfrm>
              <a:off x="106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a:t>
              </a:r>
            </a:p>
          </p:txBody>
        </p:sp>
        <p:sp>
          <p:nvSpPr>
            <p:cNvPr id="102517" name="Rectangle 127"/>
            <p:cNvSpPr>
              <a:spLocks noChangeArrowheads="1"/>
            </p:cNvSpPr>
            <p:nvPr/>
          </p:nvSpPr>
          <p:spPr bwMode="auto">
            <a:xfrm>
              <a:off x="1201"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a:t>
              </a:r>
            </a:p>
          </p:txBody>
        </p:sp>
        <p:sp>
          <p:nvSpPr>
            <p:cNvPr id="102518" name="Rectangle 128"/>
            <p:cNvSpPr>
              <a:spLocks noChangeArrowheads="1"/>
            </p:cNvSpPr>
            <p:nvPr/>
          </p:nvSpPr>
          <p:spPr bwMode="auto">
            <a:xfrm>
              <a:off x="1337"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3</a:t>
              </a:r>
            </a:p>
          </p:txBody>
        </p:sp>
        <p:sp>
          <p:nvSpPr>
            <p:cNvPr id="102519" name="Rectangle 129"/>
            <p:cNvSpPr>
              <a:spLocks noChangeArrowheads="1"/>
            </p:cNvSpPr>
            <p:nvPr/>
          </p:nvSpPr>
          <p:spPr bwMode="auto">
            <a:xfrm>
              <a:off x="1474"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4</a:t>
              </a:r>
            </a:p>
          </p:txBody>
        </p:sp>
        <p:sp>
          <p:nvSpPr>
            <p:cNvPr id="102520" name="Rectangle 130"/>
            <p:cNvSpPr>
              <a:spLocks noChangeArrowheads="1"/>
            </p:cNvSpPr>
            <p:nvPr/>
          </p:nvSpPr>
          <p:spPr bwMode="auto">
            <a:xfrm>
              <a:off x="1609"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5</a:t>
              </a:r>
            </a:p>
          </p:txBody>
        </p:sp>
        <p:sp>
          <p:nvSpPr>
            <p:cNvPr id="102521" name="Rectangle 131"/>
            <p:cNvSpPr>
              <a:spLocks noChangeArrowheads="1"/>
            </p:cNvSpPr>
            <p:nvPr/>
          </p:nvSpPr>
          <p:spPr bwMode="auto">
            <a:xfrm>
              <a:off x="1746"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6</a:t>
              </a:r>
            </a:p>
          </p:txBody>
        </p:sp>
        <p:sp>
          <p:nvSpPr>
            <p:cNvPr id="102522" name="Rectangle 132"/>
            <p:cNvSpPr>
              <a:spLocks noChangeArrowheads="1"/>
            </p:cNvSpPr>
            <p:nvPr/>
          </p:nvSpPr>
          <p:spPr bwMode="auto">
            <a:xfrm>
              <a:off x="188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7</a:t>
              </a:r>
            </a:p>
          </p:txBody>
        </p:sp>
        <p:sp>
          <p:nvSpPr>
            <p:cNvPr id="102523" name="Rectangle 133"/>
            <p:cNvSpPr>
              <a:spLocks noChangeArrowheads="1"/>
            </p:cNvSpPr>
            <p:nvPr/>
          </p:nvSpPr>
          <p:spPr bwMode="auto">
            <a:xfrm>
              <a:off x="2018"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8</a:t>
              </a:r>
            </a:p>
          </p:txBody>
        </p:sp>
        <p:sp>
          <p:nvSpPr>
            <p:cNvPr id="102524" name="Rectangle 134"/>
            <p:cNvSpPr>
              <a:spLocks noChangeArrowheads="1"/>
            </p:cNvSpPr>
            <p:nvPr/>
          </p:nvSpPr>
          <p:spPr bwMode="auto">
            <a:xfrm>
              <a:off x="215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9</a:t>
              </a:r>
            </a:p>
          </p:txBody>
        </p:sp>
        <p:sp>
          <p:nvSpPr>
            <p:cNvPr id="102525" name="Rectangle 135"/>
            <p:cNvSpPr>
              <a:spLocks noChangeArrowheads="1"/>
            </p:cNvSpPr>
            <p:nvPr/>
          </p:nvSpPr>
          <p:spPr bwMode="auto">
            <a:xfrm>
              <a:off x="2290"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10</a:t>
              </a:r>
            </a:p>
          </p:txBody>
        </p:sp>
        <p:sp>
          <p:nvSpPr>
            <p:cNvPr id="102526" name="Rectangle 136"/>
            <p:cNvSpPr>
              <a:spLocks noChangeArrowheads="1"/>
            </p:cNvSpPr>
            <p:nvPr/>
          </p:nvSpPr>
          <p:spPr bwMode="auto">
            <a:xfrm>
              <a:off x="2426"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11</a:t>
              </a:r>
            </a:p>
          </p:txBody>
        </p:sp>
        <p:sp>
          <p:nvSpPr>
            <p:cNvPr id="102527" name="Rectangle 137"/>
            <p:cNvSpPr>
              <a:spLocks noChangeArrowheads="1"/>
            </p:cNvSpPr>
            <p:nvPr/>
          </p:nvSpPr>
          <p:spPr bwMode="auto">
            <a:xfrm>
              <a:off x="256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12</a:t>
              </a:r>
            </a:p>
          </p:txBody>
        </p:sp>
        <p:sp>
          <p:nvSpPr>
            <p:cNvPr id="102528" name="Rectangle 138"/>
            <p:cNvSpPr>
              <a:spLocks noChangeArrowheads="1"/>
            </p:cNvSpPr>
            <p:nvPr/>
          </p:nvSpPr>
          <p:spPr bwMode="auto">
            <a:xfrm>
              <a:off x="2699"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13</a:t>
              </a:r>
            </a:p>
          </p:txBody>
        </p:sp>
        <p:sp>
          <p:nvSpPr>
            <p:cNvPr id="102529" name="Rectangle 139"/>
            <p:cNvSpPr>
              <a:spLocks noChangeArrowheads="1"/>
            </p:cNvSpPr>
            <p:nvPr/>
          </p:nvSpPr>
          <p:spPr bwMode="auto">
            <a:xfrm>
              <a:off x="2834"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14</a:t>
              </a:r>
            </a:p>
          </p:txBody>
        </p:sp>
        <p:sp>
          <p:nvSpPr>
            <p:cNvPr id="102530" name="Rectangle 140"/>
            <p:cNvSpPr>
              <a:spLocks noChangeArrowheads="1"/>
            </p:cNvSpPr>
            <p:nvPr/>
          </p:nvSpPr>
          <p:spPr bwMode="auto">
            <a:xfrm>
              <a:off x="2971"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15</a:t>
              </a:r>
            </a:p>
          </p:txBody>
        </p:sp>
        <p:sp>
          <p:nvSpPr>
            <p:cNvPr id="102531" name="Rectangle 141"/>
            <p:cNvSpPr>
              <a:spLocks noChangeArrowheads="1"/>
            </p:cNvSpPr>
            <p:nvPr/>
          </p:nvSpPr>
          <p:spPr bwMode="auto">
            <a:xfrm>
              <a:off x="3107" y="2205"/>
              <a:ext cx="137" cy="137"/>
            </a:xfrm>
            <a:prstGeom prst="rect">
              <a:avLst/>
            </a:prstGeom>
            <a:noFill/>
            <a:ln w="12700">
              <a:solidFill>
                <a:srgbClr val="FF6600"/>
              </a:solidFill>
              <a:miter lim="800000"/>
              <a:headEnd/>
              <a:tailEnd/>
            </a:ln>
          </p:spPr>
          <p:txBody>
            <a:bodyPr wrap="none" anchor="ctr"/>
            <a:lstStyle/>
            <a:p>
              <a:pPr algn="ctr"/>
              <a:r>
                <a:rPr lang="el-GR" sz="900">
                  <a:latin typeface="Calibri" pitchFamily="34" charset="0"/>
                </a:rPr>
                <a:t>16</a:t>
              </a:r>
            </a:p>
          </p:txBody>
        </p:sp>
        <p:sp>
          <p:nvSpPr>
            <p:cNvPr id="102532" name="Rectangle 142"/>
            <p:cNvSpPr>
              <a:spLocks noChangeArrowheads="1"/>
            </p:cNvSpPr>
            <p:nvPr/>
          </p:nvSpPr>
          <p:spPr bwMode="auto">
            <a:xfrm>
              <a:off x="3243"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17</a:t>
              </a:r>
            </a:p>
          </p:txBody>
        </p:sp>
        <p:sp>
          <p:nvSpPr>
            <p:cNvPr id="102533" name="Rectangle 143"/>
            <p:cNvSpPr>
              <a:spLocks noChangeArrowheads="1"/>
            </p:cNvSpPr>
            <p:nvPr/>
          </p:nvSpPr>
          <p:spPr bwMode="auto">
            <a:xfrm>
              <a:off x="3380"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18</a:t>
              </a:r>
            </a:p>
          </p:txBody>
        </p:sp>
        <p:sp>
          <p:nvSpPr>
            <p:cNvPr id="102534" name="Rectangle 144"/>
            <p:cNvSpPr>
              <a:spLocks noChangeArrowheads="1"/>
            </p:cNvSpPr>
            <p:nvPr/>
          </p:nvSpPr>
          <p:spPr bwMode="auto">
            <a:xfrm>
              <a:off x="351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19</a:t>
              </a:r>
            </a:p>
          </p:txBody>
        </p:sp>
        <p:sp>
          <p:nvSpPr>
            <p:cNvPr id="102535" name="Rectangle 145"/>
            <p:cNvSpPr>
              <a:spLocks noChangeArrowheads="1"/>
            </p:cNvSpPr>
            <p:nvPr/>
          </p:nvSpPr>
          <p:spPr bwMode="auto">
            <a:xfrm>
              <a:off x="3651"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20</a:t>
              </a:r>
            </a:p>
          </p:txBody>
        </p:sp>
        <p:sp>
          <p:nvSpPr>
            <p:cNvPr id="102536" name="Rectangle 146"/>
            <p:cNvSpPr>
              <a:spLocks noChangeArrowheads="1"/>
            </p:cNvSpPr>
            <p:nvPr/>
          </p:nvSpPr>
          <p:spPr bwMode="auto">
            <a:xfrm>
              <a:off x="3787"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21</a:t>
              </a:r>
            </a:p>
          </p:txBody>
        </p:sp>
        <p:sp>
          <p:nvSpPr>
            <p:cNvPr id="102537" name="Rectangle 147"/>
            <p:cNvSpPr>
              <a:spLocks noChangeArrowheads="1"/>
            </p:cNvSpPr>
            <p:nvPr/>
          </p:nvSpPr>
          <p:spPr bwMode="auto">
            <a:xfrm>
              <a:off x="3923"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22</a:t>
              </a:r>
            </a:p>
          </p:txBody>
        </p:sp>
        <p:sp>
          <p:nvSpPr>
            <p:cNvPr id="102538" name="Rectangle 148"/>
            <p:cNvSpPr>
              <a:spLocks noChangeArrowheads="1"/>
            </p:cNvSpPr>
            <p:nvPr/>
          </p:nvSpPr>
          <p:spPr bwMode="auto">
            <a:xfrm>
              <a:off x="4060"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23</a:t>
              </a:r>
            </a:p>
          </p:txBody>
        </p:sp>
        <p:sp>
          <p:nvSpPr>
            <p:cNvPr id="102539" name="Rectangle 149"/>
            <p:cNvSpPr>
              <a:spLocks noChangeArrowheads="1"/>
            </p:cNvSpPr>
            <p:nvPr/>
          </p:nvSpPr>
          <p:spPr bwMode="auto">
            <a:xfrm>
              <a:off x="419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24</a:t>
              </a:r>
            </a:p>
          </p:txBody>
        </p:sp>
        <p:sp>
          <p:nvSpPr>
            <p:cNvPr id="102540" name="Rectangle 150"/>
            <p:cNvSpPr>
              <a:spLocks noChangeArrowheads="1"/>
            </p:cNvSpPr>
            <p:nvPr/>
          </p:nvSpPr>
          <p:spPr bwMode="auto">
            <a:xfrm>
              <a:off x="928" y="2205"/>
              <a:ext cx="137" cy="137"/>
            </a:xfrm>
            <a:prstGeom prst="rect">
              <a:avLst/>
            </a:prstGeom>
            <a:noFill/>
            <a:ln w="12700">
              <a:solidFill>
                <a:srgbClr val="FF0000"/>
              </a:solidFill>
              <a:miter lim="800000"/>
              <a:headEnd/>
              <a:tailEnd/>
            </a:ln>
          </p:spPr>
          <p:txBody>
            <a:bodyPr wrap="none" anchor="ctr"/>
            <a:lstStyle/>
            <a:p>
              <a:pPr algn="ctr"/>
              <a:r>
                <a:rPr lang="el-GR" sz="900">
                  <a:latin typeface="Calibri" pitchFamily="34" charset="0"/>
                </a:rPr>
                <a:t>0</a:t>
              </a:r>
            </a:p>
          </p:txBody>
        </p:sp>
        <p:sp>
          <p:nvSpPr>
            <p:cNvPr id="102541" name="Rectangle 151"/>
            <p:cNvSpPr>
              <a:spLocks noChangeArrowheads="1"/>
            </p:cNvSpPr>
            <p:nvPr/>
          </p:nvSpPr>
          <p:spPr bwMode="auto">
            <a:xfrm>
              <a:off x="433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25</a:t>
              </a:r>
            </a:p>
          </p:txBody>
        </p:sp>
        <p:sp>
          <p:nvSpPr>
            <p:cNvPr id="102542" name="Rectangle 152"/>
            <p:cNvSpPr>
              <a:spLocks noChangeArrowheads="1"/>
            </p:cNvSpPr>
            <p:nvPr/>
          </p:nvSpPr>
          <p:spPr bwMode="auto">
            <a:xfrm>
              <a:off x="4467"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26</a:t>
              </a:r>
            </a:p>
          </p:txBody>
        </p:sp>
        <p:sp>
          <p:nvSpPr>
            <p:cNvPr id="102543" name="Rectangle 153"/>
            <p:cNvSpPr>
              <a:spLocks noChangeArrowheads="1"/>
            </p:cNvSpPr>
            <p:nvPr/>
          </p:nvSpPr>
          <p:spPr bwMode="auto">
            <a:xfrm>
              <a:off x="4603"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27</a:t>
              </a:r>
            </a:p>
          </p:txBody>
        </p:sp>
        <p:sp>
          <p:nvSpPr>
            <p:cNvPr id="102544" name="Rectangle 154"/>
            <p:cNvSpPr>
              <a:spLocks noChangeArrowheads="1"/>
            </p:cNvSpPr>
            <p:nvPr/>
          </p:nvSpPr>
          <p:spPr bwMode="auto">
            <a:xfrm>
              <a:off x="4739" y="2205"/>
              <a:ext cx="137" cy="137"/>
            </a:xfrm>
            <a:prstGeom prst="rect">
              <a:avLst/>
            </a:prstGeom>
            <a:solidFill>
              <a:schemeClr val="accent2"/>
            </a:solidFill>
            <a:ln w="9525">
              <a:solidFill>
                <a:schemeClr val="tx1"/>
              </a:solidFill>
              <a:miter lim="800000"/>
              <a:headEnd/>
              <a:tailEnd/>
            </a:ln>
          </p:spPr>
          <p:txBody>
            <a:bodyPr wrap="none" anchor="ctr"/>
            <a:lstStyle/>
            <a:p>
              <a:pPr algn="ctr"/>
              <a:r>
                <a:rPr lang="el-GR" sz="900">
                  <a:latin typeface="Calibri" pitchFamily="34" charset="0"/>
                </a:rPr>
                <a:t>28</a:t>
              </a:r>
            </a:p>
          </p:txBody>
        </p:sp>
        <p:sp>
          <p:nvSpPr>
            <p:cNvPr id="102545" name="Rectangle 155"/>
            <p:cNvSpPr>
              <a:spLocks noChangeArrowheads="1"/>
            </p:cNvSpPr>
            <p:nvPr/>
          </p:nvSpPr>
          <p:spPr bwMode="auto">
            <a:xfrm>
              <a:off x="487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29</a:t>
              </a:r>
            </a:p>
          </p:txBody>
        </p:sp>
        <p:sp>
          <p:nvSpPr>
            <p:cNvPr id="102546" name="Rectangle 156"/>
            <p:cNvSpPr>
              <a:spLocks noChangeArrowheads="1"/>
            </p:cNvSpPr>
            <p:nvPr/>
          </p:nvSpPr>
          <p:spPr bwMode="auto">
            <a:xfrm>
              <a:off x="501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30</a:t>
              </a:r>
            </a:p>
          </p:txBody>
        </p:sp>
        <p:sp>
          <p:nvSpPr>
            <p:cNvPr id="102547" name="Rectangle 157"/>
            <p:cNvSpPr>
              <a:spLocks noChangeArrowheads="1"/>
            </p:cNvSpPr>
            <p:nvPr/>
          </p:nvSpPr>
          <p:spPr bwMode="auto">
            <a:xfrm>
              <a:off x="5147"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31</a:t>
              </a:r>
            </a:p>
          </p:txBody>
        </p:sp>
      </p:grpSp>
      <p:pic>
        <p:nvPicPr>
          <p:cNvPr id="44190" name="Picture 158" descr="QueenTalk"/>
          <p:cNvPicPr>
            <a:picLocks noChangeAspect="1" noChangeArrowheads="1"/>
          </p:cNvPicPr>
          <p:nvPr/>
        </p:nvPicPr>
        <p:blipFill>
          <a:blip r:embed="rId3" cstate="print"/>
          <a:srcRect/>
          <a:stretch>
            <a:fillRect/>
          </a:stretch>
        </p:blipFill>
        <p:spPr bwMode="auto">
          <a:xfrm>
            <a:off x="9045794" y="4283609"/>
            <a:ext cx="235744" cy="323850"/>
          </a:xfrm>
          <a:prstGeom prst="rect">
            <a:avLst/>
          </a:prstGeom>
          <a:noFill/>
          <a:ln w="9525">
            <a:noFill/>
            <a:miter lim="800000"/>
            <a:headEnd/>
            <a:tailEnd/>
          </a:ln>
        </p:spPr>
      </p:pic>
      <p:pic>
        <p:nvPicPr>
          <p:cNvPr id="44191" name="Picture 159"/>
          <p:cNvPicPr>
            <a:picLocks noChangeAspect="1" noChangeArrowheads="1"/>
          </p:cNvPicPr>
          <p:nvPr/>
        </p:nvPicPr>
        <p:blipFill>
          <a:blip r:embed="rId4" cstate="print"/>
          <a:srcRect/>
          <a:stretch>
            <a:fillRect/>
          </a:stretch>
        </p:blipFill>
        <p:spPr bwMode="auto">
          <a:xfrm>
            <a:off x="8845768" y="4175264"/>
            <a:ext cx="185738" cy="364331"/>
          </a:xfrm>
          <a:prstGeom prst="rect">
            <a:avLst/>
          </a:prstGeom>
          <a:noFill/>
          <a:ln w="9525">
            <a:noFill/>
            <a:miter lim="800000"/>
            <a:headEnd/>
            <a:tailEnd/>
          </a:ln>
        </p:spPr>
      </p:pic>
      <p:sp>
        <p:nvSpPr>
          <p:cNvPr id="102550" name="phone3"/>
          <p:cNvSpPr>
            <a:spLocks noEditPoints="1" noChangeArrowheads="1"/>
          </p:cNvSpPr>
          <p:nvPr/>
        </p:nvSpPr>
        <p:spPr bwMode="auto">
          <a:xfrm>
            <a:off x="8814813" y="4607460"/>
            <a:ext cx="161925" cy="216694"/>
          </a:xfrm>
          <a:custGeom>
            <a:avLst/>
            <a:gdLst>
              <a:gd name="T0" fmla="*/ 0 w 21600"/>
              <a:gd name="T1" fmla="*/ 0 h 21600"/>
              <a:gd name="T2" fmla="*/ 107950 w 21600"/>
              <a:gd name="T3" fmla="*/ 0 h 21600"/>
              <a:gd name="T4" fmla="*/ 215900 w 21600"/>
              <a:gd name="T5" fmla="*/ 0 h 21600"/>
              <a:gd name="T6" fmla="*/ 215900 w 21600"/>
              <a:gd name="T7" fmla="*/ 144463 h 21600"/>
              <a:gd name="T8" fmla="*/ 215900 w 21600"/>
              <a:gd name="T9" fmla="*/ 288925 h 21600"/>
              <a:gd name="T10" fmla="*/ 107950 w 21600"/>
              <a:gd name="T11" fmla="*/ 288925 h 21600"/>
              <a:gd name="T12" fmla="*/ 0 w 21600"/>
              <a:gd name="T13" fmla="*/ 288925 h 21600"/>
              <a:gd name="T14" fmla="*/ 0 w 21600"/>
              <a:gd name="T15" fmla="*/ 144463 h 21600"/>
              <a:gd name="T16" fmla="*/ 0 60000 65536"/>
              <a:gd name="T17" fmla="*/ 0 60000 65536"/>
              <a:gd name="T18" fmla="*/ 0 60000 65536"/>
              <a:gd name="T19" fmla="*/ 0 60000 65536"/>
              <a:gd name="T20" fmla="*/ 0 60000 65536"/>
              <a:gd name="T21" fmla="*/ 0 60000 65536"/>
              <a:gd name="T22" fmla="*/ 0 60000 65536"/>
              <a:gd name="T23" fmla="*/ 0 60000 65536"/>
              <a:gd name="T24" fmla="*/ 200 w 21600"/>
              <a:gd name="T25" fmla="*/ 23516 h 21600"/>
              <a:gd name="T26" fmla="*/ 21400 w 21600"/>
              <a:gd name="T27" fmla="*/ 4048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chemeClr val="accent2"/>
          </a:solidFill>
          <a:ln w="9525">
            <a:solidFill>
              <a:srgbClr val="000000"/>
            </a:solidFill>
            <a:miter lim="800000"/>
            <a:headEnd/>
            <a:tailEnd/>
          </a:ln>
        </p:spPr>
        <p:txBody>
          <a:bodyPr/>
          <a:lstStyle/>
          <a:p>
            <a:endParaRPr lang="el-GR" sz="1350"/>
          </a:p>
        </p:txBody>
      </p:sp>
      <p:sp>
        <p:nvSpPr>
          <p:cNvPr id="102551" name="AutoShape 163"/>
          <p:cNvSpPr>
            <a:spLocks noChangeArrowheads="1"/>
          </p:cNvSpPr>
          <p:nvPr/>
        </p:nvSpPr>
        <p:spPr bwMode="auto">
          <a:xfrm>
            <a:off x="3017659" y="3151326"/>
            <a:ext cx="5509022" cy="592931"/>
          </a:xfrm>
          <a:prstGeom prst="flowChartMagneticDrum">
            <a:avLst/>
          </a:prstGeom>
          <a:noFill/>
          <a:ln w="25400">
            <a:solidFill>
              <a:schemeClr val="tx1"/>
            </a:solidFill>
            <a:round/>
            <a:headEnd/>
            <a:tailEnd/>
          </a:ln>
        </p:spPr>
        <p:txBody>
          <a:bodyPr wrap="none" anchor="ctr"/>
          <a:lstStyle/>
          <a:p>
            <a:endParaRPr lang="el-GR" sz="1350">
              <a:latin typeface="Calibri" pitchFamily="34" charset="0"/>
            </a:endParaRPr>
          </a:p>
        </p:txBody>
      </p:sp>
      <p:sp>
        <p:nvSpPr>
          <p:cNvPr id="102552" name="Text Box 164"/>
          <p:cNvSpPr txBox="1">
            <a:spLocks noChangeArrowheads="1"/>
          </p:cNvSpPr>
          <p:nvPr/>
        </p:nvSpPr>
        <p:spPr bwMode="auto">
          <a:xfrm>
            <a:off x="4638100" y="2879862"/>
            <a:ext cx="1512094" cy="300082"/>
          </a:xfrm>
          <a:prstGeom prst="rect">
            <a:avLst/>
          </a:prstGeom>
          <a:noFill/>
          <a:ln w="9525">
            <a:noFill/>
            <a:miter lim="800000"/>
            <a:headEnd/>
            <a:tailEnd/>
          </a:ln>
        </p:spPr>
        <p:txBody>
          <a:bodyPr>
            <a:spAutoFit/>
          </a:bodyPr>
          <a:lstStyle/>
          <a:p>
            <a:pPr algn="ctr">
              <a:spcBef>
                <a:spcPct val="50000"/>
              </a:spcBef>
            </a:pPr>
            <a:r>
              <a:rPr lang="en-US" sz="1350">
                <a:latin typeface="Calibri" pitchFamily="34" charset="0"/>
              </a:rPr>
              <a:t>PCM Line</a:t>
            </a:r>
            <a:endParaRPr lang="el-GR" sz="1350">
              <a:latin typeface="Calibri" pitchFamily="34" charset="0"/>
            </a:endParaRPr>
          </a:p>
        </p:txBody>
      </p:sp>
      <p:sp>
        <p:nvSpPr>
          <p:cNvPr id="44203" name="Freeform 171"/>
          <p:cNvSpPr>
            <a:spLocks/>
          </p:cNvSpPr>
          <p:nvPr/>
        </p:nvSpPr>
        <p:spPr bwMode="auto">
          <a:xfrm rot="14359203" flipV="1">
            <a:off x="8443933" y="2494695"/>
            <a:ext cx="113109" cy="176213"/>
          </a:xfrm>
          <a:custGeom>
            <a:avLst/>
            <a:gdLst>
              <a:gd name="T0" fmla="*/ 0 w 235"/>
              <a:gd name="T1" fmla="*/ 15 h 242"/>
              <a:gd name="T2" fmla="*/ 227 w 235"/>
              <a:gd name="T3" fmla="*/ 15 h 242"/>
              <a:gd name="T4" fmla="*/ 46 w 235"/>
              <a:gd name="T5" fmla="*/ 106 h 242"/>
              <a:gd name="T6" fmla="*/ 227 w 235"/>
              <a:gd name="T7" fmla="*/ 151 h 242"/>
              <a:gd name="T8" fmla="*/ 46 w 235"/>
              <a:gd name="T9" fmla="*/ 197 h 242"/>
              <a:gd name="T10" fmla="*/ 227 w 235"/>
              <a:gd name="T11" fmla="*/ 242 h 242"/>
              <a:gd name="T12" fmla="*/ 0 60000 65536"/>
              <a:gd name="T13" fmla="*/ 0 60000 65536"/>
              <a:gd name="T14" fmla="*/ 0 60000 65536"/>
              <a:gd name="T15" fmla="*/ 0 60000 65536"/>
              <a:gd name="T16" fmla="*/ 0 60000 65536"/>
              <a:gd name="T17" fmla="*/ 0 60000 65536"/>
              <a:gd name="T18" fmla="*/ 0 w 235"/>
              <a:gd name="T19" fmla="*/ 0 h 242"/>
              <a:gd name="T20" fmla="*/ 235 w 235"/>
              <a:gd name="T21" fmla="*/ 242 h 242"/>
            </a:gdLst>
            <a:ahLst/>
            <a:cxnLst>
              <a:cxn ang="T12">
                <a:pos x="T0" y="T1"/>
              </a:cxn>
              <a:cxn ang="T13">
                <a:pos x="T2" y="T3"/>
              </a:cxn>
              <a:cxn ang="T14">
                <a:pos x="T4" y="T5"/>
              </a:cxn>
              <a:cxn ang="T15">
                <a:pos x="T6" y="T7"/>
              </a:cxn>
              <a:cxn ang="T16">
                <a:pos x="T8" y="T9"/>
              </a:cxn>
              <a:cxn ang="T17">
                <a:pos x="T10" y="T11"/>
              </a:cxn>
            </a:cxnLst>
            <a:rect l="T18" t="T19" r="T20" b="T21"/>
            <a:pathLst>
              <a:path w="235" h="242">
                <a:moveTo>
                  <a:pt x="0" y="15"/>
                </a:moveTo>
                <a:cubicBezTo>
                  <a:pt x="109" y="7"/>
                  <a:pt x="219" y="0"/>
                  <a:pt x="227" y="15"/>
                </a:cubicBezTo>
                <a:cubicBezTo>
                  <a:pt x="235" y="30"/>
                  <a:pt x="46" y="83"/>
                  <a:pt x="46" y="106"/>
                </a:cubicBezTo>
                <a:cubicBezTo>
                  <a:pt x="46" y="129"/>
                  <a:pt x="227" y="136"/>
                  <a:pt x="227" y="151"/>
                </a:cubicBezTo>
                <a:cubicBezTo>
                  <a:pt x="227" y="166"/>
                  <a:pt x="46" y="182"/>
                  <a:pt x="46" y="197"/>
                </a:cubicBezTo>
                <a:cubicBezTo>
                  <a:pt x="46" y="212"/>
                  <a:pt x="136" y="227"/>
                  <a:pt x="227" y="242"/>
                </a:cubicBezTo>
              </a:path>
            </a:pathLst>
          </a:custGeom>
          <a:noFill/>
          <a:ln w="25400">
            <a:solidFill>
              <a:srgbClr val="FF99CC"/>
            </a:solidFill>
            <a:round/>
            <a:headEnd/>
            <a:tailEnd/>
          </a:ln>
        </p:spPr>
        <p:txBody>
          <a:bodyPr/>
          <a:lstStyle/>
          <a:p>
            <a:endParaRPr lang="el-GR" sz="1350"/>
          </a:p>
        </p:txBody>
      </p:sp>
      <p:sp>
        <p:nvSpPr>
          <p:cNvPr id="44204" name="Freeform 172"/>
          <p:cNvSpPr>
            <a:spLocks/>
          </p:cNvSpPr>
          <p:nvPr/>
        </p:nvSpPr>
        <p:spPr bwMode="auto">
          <a:xfrm rot="16166165" flipV="1">
            <a:off x="8606453" y="3067982"/>
            <a:ext cx="108347" cy="163115"/>
          </a:xfrm>
          <a:custGeom>
            <a:avLst/>
            <a:gdLst>
              <a:gd name="T0" fmla="*/ 0 w 235"/>
              <a:gd name="T1" fmla="*/ 15 h 242"/>
              <a:gd name="T2" fmla="*/ 227 w 235"/>
              <a:gd name="T3" fmla="*/ 15 h 242"/>
              <a:gd name="T4" fmla="*/ 46 w 235"/>
              <a:gd name="T5" fmla="*/ 106 h 242"/>
              <a:gd name="T6" fmla="*/ 227 w 235"/>
              <a:gd name="T7" fmla="*/ 151 h 242"/>
              <a:gd name="T8" fmla="*/ 46 w 235"/>
              <a:gd name="T9" fmla="*/ 197 h 242"/>
              <a:gd name="T10" fmla="*/ 227 w 235"/>
              <a:gd name="T11" fmla="*/ 242 h 242"/>
              <a:gd name="T12" fmla="*/ 0 60000 65536"/>
              <a:gd name="T13" fmla="*/ 0 60000 65536"/>
              <a:gd name="T14" fmla="*/ 0 60000 65536"/>
              <a:gd name="T15" fmla="*/ 0 60000 65536"/>
              <a:gd name="T16" fmla="*/ 0 60000 65536"/>
              <a:gd name="T17" fmla="*/ 0 60000 65536"/>
              <a:gd name="T18" fmla="*/ 0 w 235"/>
              <a:gd name="T19" fmla="*/ 0 h 242"/>
              <a:gd name="T20" fmla="*/ 235 w 235"/>
              <a:gd name="T21" fmla="*/ 242 h 242"/>
            </a:gdLst>
            <a:ahLst/>
            <a:cxnLst>
              <a:cxn ang="T12">
                <a:pos x="T0" y="T1"/>
              </a:cxn>
              <a:cxn ang="T13">
                <a:pos x="T2" y="T3"/>
              </a:cxn>
              <a:cxn ang="T14">
                <a:pos x="T4" y="T5"/>
              </a:cxn>
              <a:cxn ang="T15">
                <a:pos x="T6" y="T7"/>
              </a:cxn>
              <a:cxn ang="T16">
                <a:pos x="T8" y="T9"/>
              </a:cxn>
              <a:cxn ang="T17">
                <a:pos x="T10" y="T11"/>
              </a:cxn>
            </a:cxnLst>
            <a:rect l="T18" t="T19" r="T20" b="T21"/>
            <a:pathLst>
              <a:path w="235" h="242">
                <a:moveTo>
                  <a:pt x="0" y="15"/>
                </a:moveTo>
                <a:cubicBezTo>
                  <a:pt x="109" y="7"/>
                  <a:pt x="219" y="0"/>
                  <a:pt x="227" y="15"/>
                </a:cubicBezTo>
                <a:cubicBezTo>
                  <a:pt x="235" y="30"/>
                  <a:pt x="46" y="83"/>
                  <a:pt x="46" y="106"/>
                </a:cubicBezTo>
                <a:cubicBezTo>
                  <a:pt x="46" y="129"/>
                  <a:pt x="227" y="136"/>
                  <a:pt x="227" y="151"/>
                </a:cubicBezTo>
                <a:cubicBezTo>
                  <a:pt x="227" y="166"/>
                  <a:pt x="46" y="182"/>
                  <a:pt x="46" y="197"/>
                </a:cubicBezTo>
                <a:cubicBezTo>
                  <a:pt x="46" y="212"/>
                  <a:pt x="136" y="227"/>
                  <a:pt x="227" y="242"/>
                </a:cubicBezTo>
              </a:path>
            </a:pathLst>
          </a:custGeom>
          <a:noFill/>
          <a:ln w="25400">
            <a:solidFill>
              <a:srgbClr val="993300"/>
            </a:solidFill>
            <a:round/>
            <a:headEnd/>
            <a:tailEnd/>
          </a:ln>
        </p:spPr>
        <p:txBody>
          <a:bodyPr/>
          <a:lstStyle/>
          <a:p>
            <a:endParaRPr lang="el-GR" sz="1350"/>
          </a:p>
        </p:txBody>
      </p:sp>
      <p:sp>
        <p:nvSpPr>
          <p:cNvPr id="44205" name="Freeform 173"/>
          <p:cNvSpPr>
            <a:spLocks/>
          </p:cNvSpPr>
          <p:nvPr/>
        </p:nvSpPr>
        <p:spPr bwMode="auto">
          <a:xfrm rot="18074917" flipV="1">
            <a:off x="8539779" y="3810932"/>
            <a:ext cx="135731" cy="161925"/>
          </a:xfrm>
          <a:custGeom>
            <a:avLst/>
            <a:gdLst>
              <a:gd name="T0" fmla="*/ 0 w 235"/>
              <a:gd name="T1" fmla="*/ 15 h 242"/>
              <a:gd name="T2" fmla="*/ 227 w 235"/>
              <a:gd name="T3" fmla="*/ 15 h 242"/>
              <a:gd name="T4" fmla="*/ 46 w 235"/>
              <a:gd name="T5" fmla="*/ 106 h 242"/>
              <a:gd name="T6" fmla="*/ 227 w 235"/>
              <a:gd name="T7" fmla="*/ 151 h 242"/>
              <a:gd name="T8" fmla="*/ 46 w 235"/>
              <a:gd name="T9" fmla="*/ 197 h 242"/>
              <a:gd name="T10" fmla="*/ 227 w 235"/>
              <a:gd name="T11" fmla="*/ 242 h 242"/>
              <a:gd name="T12" fmla="*/ 0 60000 65536"/>
              <a:gd name="T13" fmla="*/ 0 60000 65536"/>
              <a:gd name="T14" fmla="*/ 0 60000 65536"/>
              <a:gd name="T15" fmla="*/ 0 60000 65536"/>
              <a:gd name="T16" fmla="*/ 0 60000 65536"/>
              <a:gd name="T17" fmla="*/ 0 60000 65536"/>
              <a:gd name="T18" fmla="*/ 0 w 235"/>
              <a:gd name="T19" fmla="*/ 0 h 242"/>
              <a:gd name="T20" fmla="*/ 235 w 235"/>
              <a:gd name="T21" fmla="*/ 242 h 242"/>
            </a:gdLst>
            <a:ahLst/>
            <a:cxnLst>
              <a:cxn ang="T12">
                <a:pos x="T0" y="T1"/>
              </a:cxn>
              <a:cxn ang="T13">
                <a:pos x="T2" y="T3"/>
              </a:cxn>
              <a:cxn ang="T14">
                <a:pos x="T4" y="T5"/>
              </a:cxn>
              <a:cxn ang="T15">
                <a:pos x="T6" y="T7"/>
              </a:cxn>
              <a:cxn ang="T16">
                <a:pos x="T8" y="T9"/>
              </a:cxn>
              <a:cxn ang="T17">
                <a:pos x="T10" y="T11"/>
              </a:cxn>
            </a:cxnLst>
            <a:rect l="T18" t="T19" r="T20" b="T21"/>
            <a:pathLst>
              <a:path w="235" h="242">
                <a:moveTo>
                  <a:pt x="0" y="15"/>
                </a:moveTo>
                <a:cubicBezTo>
                  <a:pt x="109" y="7"/>
                  <a:pt x="219" y="0"/>
                  <a:pt x="227" y="15"/>
                </a:cubicBezTo>
                <a:cubicBezTo>
                  <a:pt x="235" y="30"/>
                  <a:pt x="46" y="83"/>
                  <a:pt x="46" y="106"/>
                </a:cubicBezTo>
                <a:cubicBezTo>
                  <a:pt x="46" y="129"/>
                  <a:pt x="227" y="136"/>
                  <a:pt x="227" y="151"/>
                </a:cubicBezTo>
                <a:cubicBezTo>
                  <a:pt x="227" y="166"/>
                  <a:pt x="46" y="182"/>
                  <a:pt x="46" y="197"/>
                </a:cubicBezTo>
                <a:cubicBezTo>
                  <a:pt x="46" y="212"/>
                  <a:pt x="136" y="227"/>
                  <a:pt x="227" y="242"/>
                </a:cubicBezTo>
              </a:path>
            </a:pathLst>
          </a:custGeom>
          <a:noFill/>
          <a:ln w="25400">
            <a:solidFill>
              <a:srgbClr val="808080"/>
            </a:solidFill>
            <a:round/>
            <a:headEnd/>
            <a:tailEnd/>
          </a:ln>
        </p:spPr>
        <p:txBody>
          <a:bodyPr/>
          <a:lstStyle/>
          <a:p>
            <a:endParaRPr lang="el-GR" sz="1350"/>
          </a:p>
        </p:txBody>
      </p:sp>
      <p:sp>
        <p:nvSpPr>
          <p:cNvPr id="44206" name="Freeform 174"/>
          <p:cNvSpPr>
            <a:spLocks/>
          </p:cNvSpPr>
          <p:nvPr/>
        </p:nvSpPr>
        <p:spPr bwMode="auto">
          <a:xfrm rot="18048929" flipV="1">
            <a:off x="8282603" y="4245509"/>
            <a:ext cx="119063" cy="197644"/>
          </a:xfrm>
          <a:custGeom>
            <a:avLst/>
            <a:gdLst>
              <a:gd name="T0" fmla="*/ 0 w 235"/>
              <a:gd name="T1" fmla="*/ 15 h 242"/>
              <a:gd name="T2" fmla="*/ 227 w 235"/>
              <a:gd name="T3" fmla="*/ 15 h 242"/>
              <a:gd name="T4" fmla="*/ 46 w 235"/>
              <a:gd name="T5" fmla="*/ 106 h 242"/>
              <a:gd name="T6" fmla="*/ 227 w 235"/>
              <a:gd name="T7" fmla="*/ 151 h 242"/>
              <a:gd name="T8" fmla="*/ 46 w 235"/>
              <a:gd name="T9" fmla="*/ 197 h 242"/>
              <a:gd name="T10" fmla="*/ 227 w 235"/>
              <a:gd name="T11" fmla="*/ 242 h 242"/>
              <a:gd name="T12" fmla="*/ 0 60000 65536"/>
              <a:gd name="T13" fmla="*/ 0 60000 65536"/>
              <a:gd name="T14" fmla="*/ 0 60000 65536"/>
              <a:gd name="T15" fmla="*/ 0 60000 65536"/>
              <a:gd name="T16" fmla="*/ 0 60000 65536"/>
              <a:gd name="T17" fmla="*/ 0 60000 65536"/>
              <a:gd name="T18" fmla="*/ 0 w 235"/>
              <a:gd name="T19" fmla="*/ 0 h 242"/>
              <a:gd name="T20" fmla="*/ 235 w 235"/>
              <a:gd name="T21" fmla="*/ 242 h 242"/>
            </a:gdLst>
            <a:ahLst/>
            <a:cxnLst>
              <a:cxn ang="T12">
                <a:pos x="T0" y="T1"/>
              </a:cxn>
              <a:cxn ang="T13">
                <a:pos x="T2" y="T3"/>
              </a:cxn>
              <a:cxn ang="T14">
                <a:pos x="T4" y="T5"/>
              </a:cxn>
              <a:cxn ang="T15">
                <a:pos x="T6" y="T7"/>
              </a:cxn>
              <a:cxn ang="T16">
                <a:pos x="T8" y="T9"/>
              </a:cxn>
              <a:cxn ang="T17">
                <a:pos x="T10" y="T11"/>
              </a:cxn>
            </a:cxnLst>
            <a:rect l="T18" t="T19" r="T20" b="T21"/>
            <a:pathLst>
              <a:path w="235" h="242">
                <a:moveTo>
                  <a:pt x="0" y="15"/>
                </a:moveTo>
                <a:cubicBezTo>
                  <a:pt x="109" y="7"/>
                  <a:pt x="219" y="0"/>
                  <a:pt x="227" y="15"/>
                </a:cubicBezTo>
                <a:cubicBezTo>
                  <a:pt x="235" y="30"/>
                  <a:pt x="46" y="83"/>
                  <a:pt x="46" y="106"/>
                </a:cubicBezTo>
                <a:cubicBezTo>
                  <a:pt x="46" y="129"/>
                  <a:pt x="227" y="136"/>
                  <a:pt x="227" y="151"/>
                </a:cubicBezTo>
                <a:cubicBezTo>
                  <a:pt x="227" y="166"/>
                  <a:pt x="46" y="182"/>
                  <a:pt x="46" y="197"/>
                </a:cubicBezTo>
                <a:cubicBezTo>
                  <a:pt x="46" y="212"/>
                  <a:pt x="136" y="227"/>
                  <a:pt x="227" y="242"/>
                </a:cubicBezTo>
              </a:path>
            </a:pathLst>
          </a:custGeom>
          <a:noFill/>
          <a:ln w="25400">
            <a:solidFill>
              <a:srgbClr val="FF00FF"/>
            </a:solidFill>
            <a:round/>
            <a:headEnd/>
            <a:tailEnd/>
          </a:ln>
        </p:spPr>
        <p:txBody>
          <a:bodyPr/>
          <a:lstStyle/>
          <a:p>
            <a:endParaRPr lang="el-GR" sz="1350"/>
          </a:p>
        </p:txBody>
      </p:sp>
      <p:sp>
        <p:nvSpPr>
          <p:cNvPr id="44207" name="Text Box 175"/>
          <p:cNvSpPr txBox="1">
            <a:spLocks noChangeArrowheads="1"/>
          </p:cNvSpPr>
          <p:nvPr/>
        </p:nvSpPr>
        <p:spPr bwMode="auto">
          <a:xfrm rot="-1501776">
            <a:off x="7824212" y="2705510"/>
            <a:ext cx="432197" cy="230832"/>
          </a:xfrm>
          <a:prstGeom prst="rect">
            <a:avLst/>
          </a:prstGeom>
          <a:noFill/>
          <a:ln w="9525">
            <a:noFill/>
            <a:miter lim="800000"/>
            <a:headEnd/>
            <a:tailEnd/>
          </a:ln>
        </p:spPr>
        <p:txBody>
          <a:bodyPr>
            <a:spAutoFit/>
          </a:bodyPr>
          <a:lstStyle/>
          <a:p>
            <a:pPr algn="ctr">
              <a:spcBef>
                <a:spcPct val="50000"/>
              </a:spcBef>
            </a:pPr>
            <a:r>
              <a:rPr lang="en-US" sz="900">
                <a:latin typeface="Calibri" pitchFamily="34" charset="0"/>
              </a:rPr>
              <a:t>tsl2</a:t>
            </a:r>
            <a:endParaRPr lang="el-GR" sz="900">
              <a:latin typeface="Calibri" pitchFamily="34" charset="0"/>
            </a:endParaRPr>
          </a:p>
        </p:txBody>
      </p:sp>
      <p:sp>
        <p:nvSpPr>
          <p:cNvPr id="44208" name="Text Box 176"/>
          <p:cNvSpPr txBox="1">
            <a:spLocks noChangeArrowheads="1"/>
          </p:cNvSpPr>
          <p:nvPr/>
        </p:nvSpPr>
        <p:spPr bwMode="auto">
          <a:xfrm>
            <a:off x="8201642" y="3041786"/>
            <a:ext cx="432197" cy="230832"/>
          </a:xfrm>
          <a:prstGeom prst="rect">
            <a:avLst/>
          </a:prstGeom>
          <a:noFill/>
          <a:ln w="9525">
            <a:noFill/>
            <a:miter lim="800000"/>
            <a:headEnd/>
            <a:tailEnd/>
          </a:ln>
        </p:spPr>
        <p:txBody>
          <a:bodyPr>
            <a:spAutoFit/>
          </a:bodyPr>
          <a:lstStyle/>
          <a:p>
            <a:pPr algn="ctr">
              <a:spcBef>
                <a:spcPct val="50000"/>
              </a:spcBef>
            </a:pPr>
            <a:r>
              <a:rPr lang="en-US" sz="900">
                <a:latin typeface="Calibri" pitchFamily="34" charset="0"/>
              </a:rPr>
              <a:t>tsl8</a:t>
            </a:r>
            <a:endParaRPr lang="el-GR" sz="900">
              <a:latin typeface="Calibri" pitchFamily="34" charset="0"/>
            </a:endParaRPr>
          </a:p>
        </p:txBody>
      </p:sp>
      <p:sp>
        <p:nvSpPr>
          <p:cNvPr id="44209" name="Text Box 177"/>
          <p:cNvSpPr txBox="1">
            <a:spLocks noChangeArrowheads="1"/>
          </p:cNvSpPr>
          <p:nvPr/>
        </p:nvSpPr>
        <p:spPr bwMode="auto">
          <a:xfrm rot="2398364">
            <a:off x="8201642" y="3634197"/>
            <a:ext cx="432197" cy="230832"/>
          </a:xfrm>
          <a:prstGeom prst="rect">
            <a:avLst/>
          </a:prstGeom>
          <a:noFill/>
          <a:ln w="9525">
            <a:noFill/>
            <a:miter lim="800000"/>
            <a:headEnd/>
            <a:tailEnd/>
          </a:ln>
        </p:spPr>
        <p:txBody>
          <a:bodyPr>
            <a:spAutoFit/>
          </a:bodyPr>
          <a:lstStyle/>
          <a:p>
            <a:pPr algn="ctr">
              <a:spcBef>
                <a:spcPct val="50000"/>
              </a:spcBef>
            </a:pPr>
            <a:r>
              <a:rPr lang="en-US" sz="900">
                <a:latin typeface="Calibri" pitchFamily="34" charset="0"/>
              </a:rPr>
              <a:t>tsl21</a:t>
            </a:r>
            <a:endParaRPr lang="el-GR" sz="900">
              <a:latin typeface="Calibri" pitchFamily="34" charset="0"/>
            </a:endParaRPr>
          </a:p>
        </p:txBody>
      </p:sp>
      <p:sp>
        <p:nvSpPr>
          <p:cNvPr id="44210" name="Text Box 178"/>
          <p:cNvSpPr txBox="1">
            <a:spLocks noChangeArrowheads="1"/>
          </p:cNvSpPr>
          <p:nvPr/>
        </p:nvSpPr>
        <p:spPr bwMode="auto">
          <a:xfrm rot="2467821">
            <a:off x="7877792" y="3958047"/>
            <a:ext cx="432197" cy="230832"/>
          </a:xfrm>
          <a:prstGeom prst="rect">
            <a:avLst/>
          </a:prstGeom>
          <a:noFill/>
          <a:ln w="9525">
            <a:noFill/>
            <a:miter lim="800000"/>
            <a:headEnd/>
            <a:tailEnd/>
          </a:ln>
        </p:spPr>
        <p:txBody>
          <a:bodyPr>
            <a:spAutoFit/>
          </a:bodyPr>
          <a:lstStyle/>
          <a:p>
            <a:pPr algn="ctr">
              <a:spcBef>
                <a:spcPct val="50000"/>
              </a:spcBef>
            </a:pPr>
            <a:r>
              <a:rPr lang="en-US" sz="900">
                <a:latin typeface="Calibri" pitchFamily="34" charset="0"/>
              </a:rPr>
              <a:t>tsl26</a:t>
            </a:r>
            <a:endParaRPr lang="el-GR" sz="900">
              <a:latin typeface="Calibri" pitchFamily="34" charset="0"/>
            </a:endParaRPr>
          </a:p>
        </p:txBody>
      </p:sp>
      <p:grpSp>
        <p:nvGrpSpPr>
          <p:cNvPr id="7" name="Group 179"/>
          <p:cNvGrpSpPr>
            <a:grpSpLocks/>
          </p:cNvGrpSpPr>
          <p:nvPr/>
        </p:nvGrpSpPr>
        <p:grpSpPr bwMode="auto">
          <a:xfrm>
            <a:off x="3179584" y="3310869"/>
            <a:ext cx="5186363" cy="216694"/>
            <a:chOff x="928" y="2205"/>
            <a:chExt cx="4356" cy="137"/>
          </a:xfrm>
        </p:grpSpPr>
        <p:sp>
          <p:nvSpPr>
            <p:cNvPr id="102562" name="Rectangle 180"/>
            <p:cNvSpPr>
              <a:spLocks noChangeArrowheads="1"/>
            </p:cNvSpPr>
            <p:nvPr/>
          </p:nvSpPr>
          <p:spPr bwMode="auto">
            <a:xfrm>
              <a:off x="106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a:t>
              </a:r>
            </a:p>
          </p:txBody>
        </p:sp>
        <p:sp>
          <p:nvSpPr>
            <p:cNvPr id="102563" name="Rectangle 181"/>
            <p:cNvSpPr>
              <a:spLocks noChangeArrowheads="1"/>
            </p:cNvSpPr>
            <p:nvPr/>
          </p:nvSpPr>
          <p:spPr bwMode="auto">
            <a:xfrm>
              <a:off x="1201"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a:t>
              </a:r>
            </a:p>
          </p:txBody>
        </p:sp>
        <p:sp>
          <p:nvSpPr>
            <p:cNvPr id="102564" name="Rectangle 182"/>
            <p:cNvSpPr>
              <a:spLocks noChangeArrowheads="1"/>
            </p:cNvSpPr>
            <p:nvPr/>
          </p:nvSpPr>
          <p:spPr bwMode="auto">
            <a:xfrm>
              <a:off x="1337"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3</a:t>
              </a:r>
            </a:p>
          </p:txBody>
        </p:sp>
        <p:sp>
          <p:nvSpPr>
            <p:cNvPr id="102565" name="Rectangle 183"/>
            <p:cNvSpPr>
              <a:spLocks noChangeArrowheads="1"/>
            </p:cNvSpPr>
            <p:nvPr/>
          </p:nvSpPr>
          <p:spPr bwMode="auto">
            <a:xfrm>
              <a:off x="1474"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4</a:t>
              </a:r>
            </a:p>
          </p:txBody>
        </p:sp>
        <p:sp>
          <p:nvSpPr>
            <p:cNvPr id="102566" name="Rectangle 184"/>
            <p:cNvSpPr>
              <a:spLocks noChangeArrowheads="1"/>
            </p:cNvSpPr>
            <p:nvPr/>
          </p:nvSpPr>
          <p:spPr bwMode="auto">
            <a:xfrm>
              <a:off x="1609"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5</a:t>
              </a:r>
            </a:p>
          </p:txBody>
        </p:sp>
        <p:sp>
          <p:nvSpPr>
            <p:cNvPr id="102567" name="Rectangle 185"/>
            <p:cNvSpPr>
              <a:spLocks noChangeArrowheads="1"/>
            </p:cNvSpPr>
            <p:nvPr/>
          </p:nvSpPr>
          <p:spPr bwMode="auto">
            <a:xfrm>
              <a:off x="1746"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6</a:t>
              </a:r>
            </a:p>
          </p:txBody>
        </p:sp>
        <p:sp>
          <p:nvSpPr>
            <p:cNvPr id="102568" name="Rectangle 186"/>
            <p:cNvSpPr>
              <a:spLocks noChangeArrowheads="1"/>
            </p:cNvSpPr>
            <p:nvPr/>
          </p:nvSpPr>
          <p:spPr bwMode="auto">
            <a:xfrm>
              <a:off x="188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7</a:t>
              </a:r>
            </a:p>
          </p:txBody>
        </p:sp>
        <p:sp>
          <p:nvSpPr>
            <p:cNvPr id="102569" name="Rectangle 187"/>
            <p:cNvSpPr>
              <a:spLocks noChangeArrowheads="1"/>
            </p:cNvSpPr>
            <p:nvPr/>
          </p:nvSpPr>
          <p:spPr bwMode="auto">
            <a:xfrm>
              <a:off x="2018"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8</a:t>
              </a:r>
            </a:p>
          </p:txBody>
        </p:sp>
        <p:sp>
          <p:nvSpPr>
            <p:cNvPr id="102570" name="Rectangle 188"/>
            <p:cNvSpPr>
              <a:spLocks noChangeArrowheads="1"/>
            </p:cNvSpPr>
            <p:nvPr/>
          </p:nvSpPr>
          <p:spPr bwMode="auto">
            <a:xfrm>
              <a:off x="215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9</a:t>
              </a:r>
            </a:p>
          </p:txBody>
        </p:sp>
        <p:sp>
          <p:nvSpPr>
            <p:cNvPr id="102571" name="Rectangle 189"/>
            <p:cNvSpPr>
              <a:spLocks noChangeArrowheads="1"/>
            </p:cNvSpPr>
            <p:nvPr/>
          </p:nvSpPr>
          <p:spPr bwMode="auto">
            <a:xfrm>
              <a:off x="2290"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10</a:t>
              </a:r>
            </a:p>
          </p:txBody>
        </p:sp>
        <p:sp>
          <p:nvSpPr>
            <p:cNvPr id="102572" name="Rectangle 190"/>
            <p:cNvSpPr>
              <a:spLocks noChangeArrowheads="1"/>
            </p:cNvSpPr>
            <p:nvPr/>
          </p:nvSpPr>
          <p:spPr bwMode="auto">
            <a:xfrm>
              <a:off x="2426"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11</a:t>
              </a:r>
            </a:p>
          </p:txBody>
        </p:sp>
        <p:sp>
          <p:nvSpPr>
            <p:cNvPr id="102573" name="Rectangle 191"/>
            <p:cNvSpPr>
              <a:spLocks noChangeArrowheads="1"/>
            </p:cNvSpPr>
            <p:nvPr/>
          </p:nvSpPr>
          <p:spPr bwMode="auto">
            <a:xfrm>
              <a:off x="256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12</a:t>
              </a:r>
            </a:p>
          </p:txBody>
        </p:sp>
        <p:sp>
          <p:nvSpPr>
            <p:cNvPr id="102574" name="Rectangle 192"/>
            <p:cNvSpPr>
              <a:spLocks noChangeArrowheads="1"/>
            </p:cNvSpPr>
            <p:nvPr/>
          </p:nvSpPr>
          <p:spPr bwMode="auto">
            <a:xfrm>
              <a:off x="2699"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13</a:t>
              </a:r>
            </a:p>
          </p:txBody>
        </p:sp>
        <p:sp>
          <p:nvSpPr>
            <p:cNvPr id="102575" name="Rectangle 193"/>
            <p:cNvSpPr>
              <a:spLocks noChangeArrowheads="1"/>
            </p:cNvSpPr>
            <p:nvPr/>
          </p:nvSpPr>
          <p:spPr bwMode="auto">
            <a:xfrm>
              <a:off x="2834"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14</a:t>
              </a:r>
            </a:p>
          </p:txBody>
        </p:sp>
        <p:sp>
          <p:nvSpPr>
            <p:cNvPr id="102576" name="Rectangle 194"/>
            <p:cNvSpPr>
              <a:spLocks noChangeArrowheads="1"/>
            </p:cNvSpPr>
            <p:nvPr/>
          </p:nvSpPr>
          <p:spPr bwMode="auto">
            <a:xfrm>
              <a:off x="2971"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15</a:t>
              </a:r>
            </a:p>
          </p:txBody>
        </p:sp>
        <p:sp>
          <p:nvSpPr>
            <p:cNvPr id="102577" name="Rectangle 195"/>
            <p:cNvSpPr>
              <a:spLocks noChangeArrowheads="1"/>
            </p:cNvSpPr>
            <p:nvPr/>
          </p:nvSpPr>
          <p:spPr bwMode="auto">
            <a:xfrm>
              <a:off x="3107" y="2205"/>
              <a:ext cx="137" cy="137"/>
            </a:xfrm>
            <a:prstGeom prst="rect">
              <a:avLst/>
            </a:prstGeom>
            <a:noFill/>
            <a:ln w="9525">
              <a:solidFill>
                <a:srgbClr val="FF6600"/>
              </a:solidFill>
              <a:miter lim="800000"/>
              <a:headEnd/>
              <a:tailEnd/>
            </a:ln>
          </p:spPr>
          <p:txBody>
            <a:bodyPr wrap="none" anchor="ctr"/>
            <a:lstStyle/>
            <a:p>
              <a:pPr algn="ctr"/>
              <a:r>
                <a:rPr lang="el-GR" sz="900">
                  <a:latin typeface="Calibri" pitchFamily="34" charset="0"/>
                </a:rPr>
                <a:t>16</a:t>
              </a:r>
            </a:p>
          </p:txBody>
        </p:sp>
        <p:sp>
          <p:nvSpPr>
            <p:cNvPr id="102578" name="Rectangle 196"/>
            <p:cNvSpPr>
              <a:spLocks noChangeArrowheads="1"/>
            </p:cNvSpPr>
            <p:nvPr/>
          </p:nvSpPr>
          <p:spPr bwMode="auto">
            <a:xfrm>
              <a:off x="3243"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17</a:t>
              </a:r>
            </a:p>
          </p:txBody>
        </p:sp>
        <p:sp>
          <p:nvSpPr>
            <p:cNvPr id="102579" name="Rectangle 197"/>
            <p:cNvSpPr>
              <a:spLocks noChangeArrowheads="1"/>
            </p:cNvSpPr>
            <p:nvPr/>
          </p:nvSpPr>
          <p:spPr bwMode="auto">
            <a:xfrm>
              <a:off x="3380"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18</a:t>
              </a:r>
            </a:p>
          </p:txBody>
        </p:sp>
        <p:sp>
          <p:nvSpPr>
            <p:cNvPr id="102580" name="Rectangle 198"/>
            <p:cNvSpPr>
              <a:spLocks noChangeArrowheads="1"/>
            </p:cNvSpPr>
            <p:nvPr/>
          </p:nvSpPr>
          <p:spPr bwMode="auto">
            <a:xfrm>
              <a:off x="351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19</a:t>
              </a:r>
            </a:p>
          </p:txBody>
        </p:sp>
        <p:sp>
          <p:nvSpPr>
            <p:cNvPr id="102581" name="Rectangle 199"/>
            <p:cNvSpPr>
              <a:spLocks noChangeArrowheads="1"/>
            </p:cNvSpPr>
            <p:nvPr/>
          </p:nvSpPr>
          <p:spPr bwMode="auto">
            <a:xfrm>
              <a:off x="3651"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20</a:t>
              </a:r>
            </a:p>
          </p:txBody>
        </p:sp>
        <p:sp>
          <p:nvSpPr>
            <p:cNvPr id="102582" name="Rectangle 200"/>
            <p:cNvSpPr>
              <a:spLocks noChangeArrowheads="1"/>
            </p:cNvSpPr>
            <p:nvPr/>
          </p:nvSpPr>
          <p:spPr bwMode="auto">
            <a:xfrm>
              <a:off x="3787" y="2205"/>
              <a:ext cx="137" cy="137"/>
            </a:xfrm>
            <a:prstGeom prst="rect">
              <a:avLst/>
            </a:prstGeom>
            <a:solidFill>
              <a:srgbClr val="808080"/>
            </a:solidFill>
            <a:ln w="9525">
              <a:solidFill>
                <a:schemeClr val="tx1"/>
              </a:solidFill>
              <a:miter lim="800000"/>
              <a:headEnd/>
              <a:tailEnd/>
            </a:ln>
          </p:spPr>
          <p:txBody>
            <a:bodyPr wrap="none" anchor="ctr"/>
            <a:lstStyle/>
            <a:p>
              <a:pPr algn="ctr"/>
              <a:r>
                <a:rPr lang="el-GR" sz="900">
                  <a:latin typeface="Calibri" pitchFamily="34" charset="0"/>
                </a:rPr>
                <a:t>21</a:t>
              </a:r>
            </a:p>
          </p:txBody>
        </p:sp>
        <p:sp>
          <p:nvSpPr>
            <p:cNvPr id="102583" name="Rectangle 201"/>
            <p:cNvSpPr>
              <a:spLocks noChangeArrowheads="1"/>
            </p:cNvSpPr>
            <p:nvPr/>
          </p:nvSpPr>
          <p:spPr bwMode="auto">
            <a:xfrm>
              <a:off x="3923"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22</a:t>
              </a:r>
            </a:p>
          </p:txBody>
        </p:sp>
        <p:sp>
          <p:nvSpPr>
            <p:cNvPr id="102584" name="Rectangle 202"/>
            <p:cNvSpPr>
              <a:spLocks noChangeArrowheads="1"/>
            </p:cNvSpPr>
            <p:nvPr/>
          </p:nvSpPr>
          <p:spPr bwMode="auto">
            <a:xfrm>
              <a:off x="4060"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23</a:t>
              </a:r>
            </a:p>
          </p:txBody>
        </p:sp>
        <p:sp>
          <p:nvSpPr>
            <p:cNvPr id="102585" name="Rectangle 203"/>
            <p:cNvSpPr>
              <a:spLocks noChangeArrowheads="1"/>
            </p:cNvSpPr>
            <p:nvPr/>
          </p:nvSpPr>
          <p:spPr bwMode="auto">
            <a:xfrm>
              <a:off x="419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24</a:t>
              </a:r>
            </a:p>
          </p:txBody>
        </p:sp>
        <p:sp>
          <p:nvSpPr>
            <p:cNvPr id="102586" name="Rectangle 204"/>
            <p:cNvSpPr>
              <a:spLocks noChangeArrowheads="1"/>
            </p:cNvSpPr>
            <p:nvPr/>
          </p:nvSpPr>
          <p:spPr bwMode="auto">
            <a:xfrm>
              <a:off x="928" y="2205"/>
              <a:ext cx="137" cy="137"/>
            </a:xfrm>
            <a:prstGeom prst="rect">
              <a:avLst/>
            </a:prstGeom>
            <a:noFill/>
            <a:ln w="12700">
              <a:solidFill>
                <a:srgbClr val="FF0000"/>
              </a:solidFill>
              <a:miter lim="800000"/>
              <a:headEnd/>
              <a:tailEnd/>
            </a:ln>
          </p:spPr>
          <p:txBody>
            <a:bodyPr wrap="none" anchor="ctr"/>
            <a:lstStyle/>
            <a:p>
              <a:pPr algn="ctr"/>
              <a:r>
                <a:rPr lang="el-GR" sz="900">
                  <a:latin typeface="Calibri" pitchFamily="34" charset="0"/>
                </a:rPr>
                <a:t>0</a:t>
              </a:r>
            </a:p>
          </p:txBody>
        </p:sp>
        <p:sp>
          <p:nvSpPr>
            <p:cNvPr id="102587" name="Rectangle 205"/>
            <p:cNvSpPr>
              <a:spLocks noChangeArrowheads="1"/>
            </p:cNvSpPr>
            <p:nvPr/>
          </p:nvSpPr>
          <p:spPr bwMode="auto">
            <a:xfrm>
              <a:off x="433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25</a:t>
              </a:r>
            </a:p>
          </p:txBody>
        </p:sp>
        <p:sp>
          <p:nvSpPr>
            <p:cNvPr id="102588" name="Rectangle 206"/>
            <p:cNvSpPr>
              <a:spLocks noChangeArrowheads="1"/>
            </p:cNvSpPr>
            <p:nvPr/>
          </p:nvSpPr>
          <p:spPr bwMode="auto">
            <a:xfrm>
              <a:off x="4467"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26</a:t>
              </a:r>
            </a:p>
          </p:txBody>
        </p:sp>
        <p:sp>
          <p:nvSpPr>
            <p:cNvPr id="102589" name="Rectangle 207"/>
            <p:cNvSpPr>
              <a:spLocks noChangeArrowheads="1"/>
            </p:cNvSpPr>
            <p:nvPr/>
          </p:nvSpPr>
          <p:spPr bwMode="auto">
            <a:xfrm>
              <a:off x="4603"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27</a:t>
              </a:r>
            </a:p>
          </p:txBody>
        </p:sp>
        <p:sp>
          <p:nvSpPr>
            <p:cNvPr id="102590" name="Rectangle 208"/>
            <p:cNvSpPr>
              <a:spLocks noChangeArrowheads="1"/>
            </p:cNvSpPr>
            <p:nvPr/>
          </p:nvSpPr>
          <p:spPr bwMode="auto">
            <a:xfrm>
              <a:off x="4739"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28</a:t>
              </a:r>
            </a:p>
          </p:txBody>
        </p:sp>
        <p:sp>
          <p:nvSpPr>
            <p:cNvPr id="102591" name="Rectangle 209"/>
            <p:cNvSpPr>
              <a:spLocks noChangeArrowheads="1"/>
            </p:cNvSpPr>
            <p:nvPr/>
          </p:nvSpPr>
          <p:spPr bwMode="auto">
            <a:xfrm>
              <a:off x="487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29</a:t>
              </a:r>
            </a:p>
          </p:txBody>
        </p:sp>
        <p:sp>
          <p:nvSpPr>
            <p:cNvPr id="102592" name="Rectangle 210"/>
            <p:cNvSpPr>
              <a:spLocks noChangeArrowheads="1"/>
            </p:cNvSpPr>
            <p:nvPr/>
          </p:nvSpPr>
          <p:spPr bwMode="auto">
            <a:xfrm>
              <a:off x="501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30</a:t>
              </a:r>
            </a:p>
          </p:txBody>
        </p:sp>
        <p:sp>
          <p:nvSpPr>
            <p:cNvPr id="102593" name="Rectangle 211"/>
            <p:cNvSpPr>
              <a:spLocks noChangeArrowheads="1"/>
            </p:cNvSpPr>
            <p:nvPr/>
          </p:nvSpPr>
          <p:spPr bwMode="auto">
            <a:xfrm>
              <a:off x="5147"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31</a:t>
              </a:r>
            </a:p>
          </p:txBody>
        </p:sp>
      </p:grpSp>
      <p:grpSp>
        <p:nvGrpSpPr>
          <p:cNvPr id="8" name="Group 212"/>
          <p:cNvGrpSpPr>
            <a:grpSpLocks/>
          </p:cNvGrpSpPr>
          <p:nvPr/>
        </p:nvGrpSpPr>
        <p:grpSpPr bwMode="auto">
          <a:xfrm>
            <a:off x="3179584" y="3312060"/>
            <a:ext cx="5186363" cy="216694"/>
            <a:chOff x="928" y="2205"/>
            <a:chExt cx="4356" cy="137"/>
          </a:xfrm>
        </p:grpSpPr>
        <p:sp>
          <p:nvSpPr>
            <p:cNvPr id="102595" name="Rectangle 213"/>
            <p:cNvSpPr>
              <a:spLocks noChangeArrowheads="1"/>
            </p:cNvSpPr>
            <p:nvPr/>
          </p:nvSpPr>
          <p:spPr bwMode="auto">
            <a:xfrm>
              <a:off x="106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a:t>
              </a:r>
            </a:p>
          </p:txBody>
        </p:sp>
        <p:sp>
          <p:nvSpPr>
            <p:cNvPr id="102596" name="Rectangle 214"/>
            <p:cNvSpPr>
              <a:spLocks noChangeArrowheads="1"/>
            </p:cNvSpPr>
            <p:nvPr/>
          </p:nvSpPr>
          <p:spPr bwMode="auto">
            <a:xfrm>
              <a:off x="1201" y="2205"/>
              <a:ext cx="137" cy="137"/>
            </a:xfrm>
            <a:prstGeom prst="rect">
              <a:avLst/>
            </a:prstGeom>
            <a:solidFill>
              <a:srgbClr val="FF99CC"/>
            </a:solidFill>
            <a:ln w="9525">
              <a:solidFill>
                <a:schemeClr val="tx1"/>
              </a:solidFill>
              <a:miter lim="800000"/>
              <a:headEnd/>
              <a:tailEnd/>
            </a:ln>
          </p:spPr>
          <p:txBody>
            <a:bodyPr wrap="none" anchor="ctr"/>
            <a:lstStyle/>
            <a:p>
              <a:pPr algn="ctr"/>
              <a:r>
                <a:rPr lang="el-GR" sz="900">
                  <a:latin typeface="Calibri" pitchFamily="34" charset="0"/>
                </a:rPr>
                <a:t>2</a:t>
              </a:r>
            </a:p>
          </p:txBody>
        </p:sp>
        <p:sp>
          <p:nvSpPr>
            <p:cNvPr id="102597" name="Rectangle 215"/>
            <p:cNvSpPr>
              <a:spLocks noChangeArrowheads="1"/>
            </p:cNvSpPr>
            <p:nvPr/>
          </p:nvSpPr>
          <p:spPr bwMode="auto">
            <a:xfrm>
              <a:off x="1337"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3</a:t>
              </a:r>
            </a:p>
          </p:txBody>
        </p:sp>
        <p:sp>
          <p:nvSpPr>
            <p:cNvPr id="102598" name="Rectangle 216"/>
            <p:cNvSpPr>
              <a:spLocks noChangeArrowheads="1"/>
            </p:cNvSpPr>
            <p:nvPr/>
          </p:nvSpPr>
          <p:spPr bwMode="auto">
            <a:xfrm>
              <a:off x="1474"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4</a:t>
              </a:r>
            </a:p>
          </p:txBody>
        </p:sp>
        <p:sp>
          <p:nvSpPr>
            <p:cNvPr id="102599" name="Rectangle 217"/>
            <p:cNvSpPr>
              <a:spLocks noChangeArrowheads="1"/>
            </p:cNvSpPr>
            <p:nvPr/>
          </p:nvSpPr>
          <p:spPr bwMode="auto">
            <a:xfrm>
              <a:off x="1609"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5</a:t>
              </a:r>
            </a:p>
          </p:txBody>
        </p:sp>
        <p:sp>
          <p:nvSpPr>
            <p:cNvPr id="102600" name="Rectangle 218"/>
            <p:cNvSpPr>
              <a:spLocks noChangeArrowheads="1"/>
            </p:cNvSpPr>
            <p:nvPr/>
          </p:nvSpPr>
          <p:spPr bwMode="auto">
            <a:xfrm>
              <a:off x="1746"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6</a:t>
              </a:r>
            </a:p>
          </p:txBody>
        </p:sp>
        <p:sp>
          <p:nvSpPr>
            <p:cNvPr id="102601" name="Rectangle 219"/>
            <p:cNvSpPr>
              <a:spLocks noChangeArrowheads="1"/>
            </p:cNvSpPr>
            <p:nvPr/>
          </p:nvSpPr>
          <p:spPr bwMode="auto">
            <a:xfrm>
              <a:off x="188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7</a:t>
              </a:r>
            </a:p>
          </p:txBody>
        </p:sp>
        <p:sp>
          <p:nvSpPr>
            <p:cNvPr id="102602" name="Rectangle 220"/>
            <p:cNvSpPr>
              <a:spLocks noChangeArrowheads="1"/>
            </p:cNvSpPr>
            <p:nvPr/>
          </p:nvSpPr>
          <p:spPr bwMode="auto">
            <a:xfrm>
              <a:off x="2018"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8</a:t>
              </a:r>
            </a:p>
          </p:txBody>
        </p:sp>
        <p:sp>
          <p:nvSpPr>
            <p:cNvPr id="102603" name="Rectangle 221"/>
            <p:cNvSpPr>
              <a:spLocks noChangeArrowheads="1"/>
            </p:cNvSpPr>
            <p:nvPr/>
          </p:nvSpPr>
          <p:spPr bwMode="auto">
            <a:xfrm>
              <a:off x="215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9</a:t>
              </a:r>
            </a:p>
          </p:txBody>
        </p:sp>
        <p:sp>
          <p:nvSpPr>
            <p:cNvPr id="102604" name="Rectangle 222"/>
            <p:cNvSpPr>
              <a:spLocks noChangeArrowheads="1"/>
            </p:cNvSpPr>
            <p:nvPr/>
          </p:nvSpPr>
          <p:spPr bwMode="auto">
            <a:xfrm>
              <a:off x="2290"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10</a:t>
              </a:r>
            </a:p>
          </p:txBody>
        </p:sp>
        <p:sp>
          <p:nvSpPr>
            <p:cNvPr id="102605" name="Rectangle 223"/>
            <p:cNvSpPr>
              <a:spLocks noChangeArrowheads="1"/>
            </p:cNvSpPr>
            <p:nvPr/>
          </p:nvSpPr>
          <p:spPr bwMode="auto">
            <a:xfrm>
              <a:off x="2426"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11</a:t>
              </a:r>
            </a:p>
          </p:txBody>
        </p:sp>
        <p:sp>
          <p:nvSpPr>
            <p:cNvPr id="102606" name="Rectangle 224"/>
            <p:cNvSpPr>
              <a:spLocks noChangeArrowheads="1"/>
            </p:cNvSpPr>
            <p:nvPr/>
          </p:nvSpPr>
          <p:spPr bwMode="auto">
            <a:xfrm>
              <a:off x="256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12</a:t>
              </a:r>
            </a:p>
          </p:txBody>
        </p:sp>
        <p:sp>
          <p:nvSpPr>
            <p:cNvPr id="102607" name="Rectangle 225"/>
            <p:cNvSpPr>
              <a:spLocks noChangeArrowheads="1"/>
            </p:cNvSpPr>
            <p:nvPr/>
          </p:nvSpPr>
          <p:spPr bwMode="auto">
            <a:xfrm>
              <a:off x="2699"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13</a:t>
              </a:r>
            </a:p>
          </p:txBody>
        </p:sp>
        <p:sp>
          <p:nvSpPr>
            <p:cNvPr id="102608" name="Rectangle 226"/>
            <p:cNvSpPr>
              <a:spLocks noChangeArrowheads="1"/>
            </p:cNvSpPr>
            <p:nvPr/>
          </p:nvSpPr>
          <p:spPr bwMode="auto">
            <a:xfrm>
              <a:off x="2834"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14</a:t>
              </a:r>
            </a:p>
          </p:txBody>
        </p:sp>
        <p:sp>
          <p:nvSpPr>
            <p:cNvPr id="102609" name="Rectangle 227"/>
            <p:cNvSpPr>
              <a:spLocks noChangeArrowheads="1"/>
            </p:cNvSpPr>
            <p:nvPr/>
          </p:nvSpPr>
          <p:spPr bwMode="auto">
            <a:xfrm>
              <a:off x="2971"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15</a:t>
              </a:r>
            </a:p>
          </p:txBody>
        </p:sp>
        <p:sp>
          <p:nvSpPr>
            <p:cNvPr id="102610" name="Rectangle 228"/>
            <p:cNvSpPr>
              <a:spLocks noChangeArrowheads="1"/>
            </p:cNvSpPr>
            <p:nvPr/>
          </p:nvSpPr>
          <p:spPr bwMode="auto">
            <a:xfrm>
              <a:off x="3107" y="2205"/>
              <a:ext cx="137" cy="137"/>
            </a:xfrm>
            <a:prstGeom prst="rect">
              <a:avLst/>
            </a:prstGeom>
            <a:noFill/>
            <a:ln w="9525">
              <a:solidFill>
                <a:srgbClr val="FF6600"/>
              </a:solidFill>
              <a:miter lim="800000"/>
              <a:headEnd/>
              <a:tailEnd/>
            </a:ln>
          </p:spPr>
          <p:txBody>
            <a:bodyPr wrap="none" anchor="ctr"/>
            <a:lstStyle/>
            <a:p>
              <a:pPr algn="ctr"/>
              <a:r>
                <a:rPr lang="el-GR" sz="900">
                  <a:latin typeface="Calibri" pitchFamily="34" charset="0"/>
                </a:rPr>
                <a:t>16</a:t>
              </a:r>
            </a:p>
          </p:txBody>
        </p:sp>
        <p:sp>
          <p:nvSpPr>
            <p:cNvPr id="102611" name="Rectangle 229"/>
            <p:cNvSpPr>
              <a:spLocks noChangeArrowheads="1"/>
            </p:cNvSpPr>
            <p:nvPr/>
          </p:nvSpPr>
          <p:spPr bwMode="auto">
            <a:xfrm>
              <a:off x="3243"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17</a:t>
              </a:r>
            </a:p>
          </p:txBody>
        </p:sp>
        <p:sp>
          <p:nvSpPr>
            <p:cNvPr id="102612" name="Rectangle 230"/>
            <p:cNvSpPr>
              <a:spLocks noChangeArrowheads="1"/>
            </p:cNvSpPr>
            <p:nvPr/>
          </p:nvSpPr>
          <p:spPr bwMode="auto">
            <a:xfrm>
              <a:off x="3380"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18</a:t>
              </a:r>
            </a:p>
          </p:txBody>
        </p:sp>
        <p:sp>
          <p:nvSpPr>
            <p:cNvPr id="102613" name="Rectangle 231"/>
            <p:cNvSpPr>
              <a:spLocks noChangeArrowheads="1"/>
            </p:cNvSpPr>
            <p:nvPr/>
          </p:nvSpPr>
          <p:spPr bwMode="auto">
            <a:xfrm>
              <a:off x="351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19</a:t>
              </a:r>
            </a:p>
          </p:txBody>
        </p:sp>
        <p:sp>
          <p:nvSpPr>
            <p:cNvPr id="102614" name="Rectangle 232"/>
            <p:cNvSpPr>
              <a:spLocks noChangeArrowheads="1"/>
            </p:cNvSpPr>
            <p:nvPr/>
          </p:nvSpPr>
          <p:spPr bwMode="auto">
            <a:xfrm>
              <a:off x="3651"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20</a:t>
              </a:r>
            </a:p>
          </p:txBody>
        </p:sp>
        <p:sp>
          <p:nvSpPr>
            <p:cNvPr id="102615" name="Rectangle 233"/>
            <p:cNvSpPr>
              <a:spLocks noChangeArrowheads="1"/>
            </p:cNvSpPr>
            <p:nvPr/>
          </p:nvSpPr>
          <p:spPr bwMode="auto">
            <a:xfrm>
              <a:off x="3787"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21</a:t>
              </a:r>
            </a:p>
          </p:txBody>
        </p:sp>
        <p:sp>
          <p:nvSpPr>
            <p:cNvPr id="102616" name="Rectangle 234"/>
            <p:cNvSpPr>
              <a:spLocks noChangeArrowheads="1"/>
            </p:cNvSpPr>
            <p:nvPr/>
          </p:nvSpPr>
          <p:spPr bwMode="auto">
            <a:xfrm>
              <a:off x="3923"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22</a:t>
              </a:r>
            </a:p>
          </p:txBody>
        </p:sp>
        <p:sp>
          <p:nvSpPr>
            <p:cNvPr id="102617" name="Rectangle 235"/>
            <p:cNvSpPr>
              <a:spLocks noChangeArrowheads="1"/>
            </p:cNvSpPr>
            <p:nvPr/>
          </p:nvSpPr>
          <p:spPr bwMode="auto">
            <a:xfrm>
              <a:off x="4060"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23</a:t>
              </a:r>
            </a:p>
          </p:txBody>
        </p:sp>
        <p:sp>
          <p:nvSpPr>
            <p:cNvPr id="102618" name="Rectangle 236"/>
            <p:cNvSpPr>
              <a:spLocks noChangeArrowheads="1"/>
            </p:cNvSpPr>
            <p:nvPr/>
          </p:nvSpPr>
          <p:spPr bwMode="auto">
            <a:xfrm>
              <a:off x="419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24</a:t>
              </a:r>
            </a:p>
          </p:txBody>
        </p:sp>
        <p:sp>
          <p:nvSpPr>
            <p:cNvPr id="102619" name="Rectangle 237"/>
            <p:cNvSpPr>
              <a:spLocks noChangeArrowheads="1"/>
            </p:cNvSpPr>
            <p:nvPr/>
          </p:nvSpPr>
          <p:spPr bwMode="auto">
            <a:xfrm>
              <a:off x="928" y="2205"/>
              <a:ext cx="137" cy="137"/>
            </a:xfrm>
            <a:prstGeom prst="rect">
              <a:avLst/>
            </a:prstGeom>
            <a:noFill/>
            <a:ln w="12700">
              <a:solidFill>
                <a:srgbClr val="FF0000"/>
              </a:solidFill>
              <a:miter lim="800000"/>
              <a:headEnd/>
              <a:tailEnd/>
            </a:ln>
          </p:spPr>
          <p:txBody>
            <a:bodyPr wrap="none" anchor="ctr"/>
            <a:lstStyle/>
            <a:p>
              <a:pPr algn="ctr"/>
              <a:r>
                <a:rPr lang="el-GR" sz="900">
                  <a:latin typeface="Calibri" pitchFamily="34" charset="0"/>
                </a:rPr>
                <a:t>0</a:t>
              </a:r>
            </a:p>
          </p:txBody>
        </p:sp>
        <p:sp>
          <p:nvSpPr>
            <p:cNvPr id="102620" name="Rectangle 238"/>
            <p:cNvSpPr>
              <a:spLocks noChangeArrowheads="1"/>
            </p:cNvSpPr>
            <p:nvPr/>
          </p:nvSpPr>
          <p:spPr bwMode="auto">
            <a:xfrm>
              <a:off x="433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25</a:t>
              </a:r>
            </a:p>
          </p:txBody>
        </p:sp>
        <p:sp>
          <p:nvSpPr>
            <p:cNvPr id="102621" name="Rectangle 239"/>
            <p:cNvSpPr>
              <a:spLocks noChangeArrowheads="1"/>
            </p:cNvSpPr>
            <p:nvPr/>
          </p:nvSpPr>
          <p:spPr bwMode="auto">
            <a:xfrm>
              <a:off x="4467"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26</a:t>
              </a:r>
            </a:p>
          </p:txBody>
        </p:sp>
        <p:sp>
          <p:nvSpPr>
            <p:cNvPr id="102622" name="Rectangle 240"/>
            <p:cNvSpPr>
              <a:spLocks noChangeArrowheads="1"/>
            </p:cNvSpPr>
            <p:nvPr/>
          </p:nvSpPr>
          <p:spPr bwMode="auto">
            <a:xfrm>
              <a:off x="4603"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27</a:t>
              </a:r>
            </a:p>
          </p:txBody>
        </p:sp>
        <p:sp>
          <p:nvSpPr>
            <p:cNvPr id="102623" name="Rectangle 241"/>
            <p:cNvSpPr>
              <a:spLocks noChangeArrowheads="1"/>
            </p:cNvSpPr>
            <p:nvPr/>
          </p:nvSpPr>
          <p:spPr bwMode="auto">
            <a:xfrm>
              <a:off x="4739"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28</a:t>
              </a:r>
            </a:p>
          </p:txBody>
        </p:sp>
        <p:sp>
          <p:nvSpPr>
            <p:cNvPr id="102624" name="Rectangle 242"/>
            <p:cNvSpPr>
              <a:spLocks noChangeArrowheads="1"/>
            </p:cNvSpPr>
            <p:nvPr/>
          </p:nvSpPr>
          <p:spPr bwMode="auto">
            <a:xfrm>
              <a:off x="487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29</a:t>
              </a:r>
            </a:p>
          </p:txBody>
        </p:sp>
        <p:sp>
          <p:nvSpPr>
            <p:cNvPr id="102625" name="Rectangle 243"/>
            <p:cNvSpPr>
              <a:spLocks noChangeArrowheads="1"/>
            </p:cNvSpPr>
            <p:nvPr/>
          </p:nvSpPr>
          <p:spPr bwMode="auto">
            <a:xfrm>
              <a:off x="501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30</a:t>
              </a:r>
            </a:p>
          </p:txBody>
        </p:sp>
        <p:sp>
          <p:nvSpPr>
            <p:cNvPr id="102626" name="Rectangle 244"/>
            <p:cNvSpPr>
              <a:spLocks noChangeArrowheads="1"/>
            </p:cNvSpPr>
            <p:nvPr/>
          </p:nvSpPr>
          <p:spPr bwMode="auto">
            <a:xfrm>
              <a:off x="5147"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31</a:t>
              </a:r>
            </a:p>
          </p:txBody>
        </p:sp>
      </p:grpSp>
      <p:grpSp>
        <p:nvGrpSpPr>
          <p:cNvPr id="9" name="Group 245"/>
          <p:cNvGrpSpPr>
            <a:grpSpLocks/>
          </p:cNvGrpSpPr>
          <p:nvPr/>
        </p:nvGrpSpPr>
        <p:grpSpPr bwMode="auto">
          <a:xfrm>
            <a:off x="3179584" y="3312060"/>
            <a:ext cx="5186363" cy="216694"/>
            <a:chOff x="928" y="2205"/>
            <a:chExt cx="4356" cy="137"/>
          </a:xfrm>
        </p:grpSpPr>
        <p:sp>
          <p:nvSpPr>
            <p:cNvPr id="102628" name="Rectangle 246"/>
            <p:cNvSpPr>
              <a:spLocks noChangeArrowheads="1"/>
            </p:cNvSpPr>
            <p:nvPr/>
          </p:nvSpPr>
          <p:spPr bwMode="auto">
            <a:xfrm>
              <a:off x="106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a:t>
              </a:r>
            </a:p>
          </p:txBody>
        </p:sp>
        <p:sp>
          <p:nvSpPr>
            <p:cNvPr id="102629" name="Rectangle 247"/>
            <p:cNvSpPr>
              <a:spLocks noChangeArrowheads="1"/>
            </p:cNvSpPr>
            <p:nvPr/>
          </p:nvSpPr>
          <p:spPr bwMode="auto">
            <a:xfrm>
              <a:off x="1201"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a:t>
              </a:r>
            </a:p>
          </p:txBody>
        </p:sp>
        <p:sp>
          <p:nvSpPr>
            <p:cNvPr id="102630" name="Rectangle 248"/>
            <p:cNvSpPr>
              <a:spLocks noChangeArrowheads="1"/>
            </p:cNvSpPr>
            <p:nvPr/>
          </p:nvSpPr>
          <p:spPr bwMode="auto">
            <a:xfrm>
              <a:off x="1337"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3</a:t>
              </a:r>
            </a:p>
          </p:txBody>
        </p:sp>
        <p:sp>
          <p:nvSpPr>
            <p:cNvPr id="102631" name="Rectangle 249"/>
            <p:cNvSpPr>
              <a:spLocks noChangeArrowheads="1"/>
            </p:cNvSpPr>
            <p:nvPr/>
          </p:nvSpPr>
          <p:spPr bwMode="auto">
            <a:xfrm>
              <a:off x="1474"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4</a:t>
              </a:r>
            </a:p>
          </p:txBody>
        </p:sp>
        <p:sp>
          <p:nvSpPr>
            <p:cNvPr id="102632" name="Rectangle 250"/>
            <p:cNvSpPr>
              <a:spLocks noChangeArrowheads="1"/>
            </p:cNvSpPr>
            <p:nvPr/>
          </p:nvSpPr>
          <p:spPr bwMode="auto">
            <a:xfrm>
              <a:off x="1609"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5</a:t>
              </a:r>
            </a:p>
          </p:txBody>
        </p:sp>
        <p:sp>
          <p:nvSpPr>
            <p:cNvPr id="102633" name="Rectangle 251"/>
            <p:cNvSpPr>
              <a:spLocks noChangeArrowheads="1"/>
            </p:cNvSpPr>
            <p:nvPr/>
          </p:nvSpPr>
          <p:spPr bwMode="auto">
            <a:xfrm>
              <a:off x="1746"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6</a:t>
              </a:r>
            </a:p>
          </p:txBody>
        </p:sp>
        <p:sp>
          <p:nvSpPr>
            <p:cNvPr id="102634" name="Rectangle 252"/>
            <p:cNvSpPr>
              <a:spLocks noChangeArrowheads="1"/>
            </p:cNvSpPr>
            <p:nvPr/>
          </p:nvSpPr>
          <p:spPr bwMode="auto">
            <a:xfrm>
              <a:off x="188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7</a:t>
              </a:r>
            </a:p>
          </p:txBody>
        </p:sp>
        <p:sp>
          <p:nvSpPr>
            <p:cNvPr id="102635" name="Rectangle 253"/>
            <p:cNvSpPr>
              <a:spLocks noChangeArrowheads="1"/>
            </p:cNvSpPr>
            <p:nvPr/>
          </p:nvSpPr>
          <p:spPr bwMode="auto">
            <a:xfrm>
              <a:off x="2018" y="2205"/>
              <a:ext cx="137" cy="137"/>
            </a:xfrm>
            <a:prstGeom prst="rect">
              <a:avLst/>
            </a:prstGeom>
            <a:solidFill>
              <a:srgbClr val="993300"/>
            </a:solidFill>
            <a:ln w="9525">
              <a:solidFill>
                <a:schemeClr val="tx1"/>
              </a:solidFill>
              <a:miter lim="800000"/>
              <a:headEnd/>
              <a:tailEnd/>
            </a:ln>
          </p:spPr>
          <p:txBody>
            <a:bodyPr wrap="none" anchor="ctr"/>
            <a:lstStyle/>
            <a:p>
              <a:pPr algn="ctr"/>
              <a:r>
                <a:rPr lang="el-GR" sz="900">
                  <a:latin typeface="Calibri" pitchFamily="34" charset="0"/>
                </a:rPr>
                <a:t>8</a:t>
              </a:r>
            </a:p>
          </p:txBody>
        </p:sp>
        <p:sp>
          <p:nvSpPr>
            <p:cNvPr id="102636" name="Rectangle 254"/>
            <p:cNvSpPr>
              <a:spLocks noChangeArrowheads="1"/>
            </p:cNvSpPr>
            <p:nvPr/>
          </p:nvSpPr>
          <p:spPr bwMode="auto">
            <a:xfrm>
              <a:off x="215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9</a:t>
              </a:r>
            </a:p>
          </p:txBody>
        </p:sp>
        <p:sp>
          <p:nvSpPr>
            <p:cNvPr id="102637" name="Rectangle 255"/>
            <p:cNvSpPr>
              <a:spLocks noChangeArrowheads="1"/>
            </p:cNvSpPr>
            <p:nvPr/>
          </p:nvSpPr>
          <p:spPr bwMode="auto">
            <a:xfrm>
              <a:off x="2290"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10</a:t>
              </a:r>
            </a:p>
          </p:txBody>
        </p:sp>
        <p:sp>
          <p:nvSpPr>
            <p:cNvPr id="102638" name="Rectangle 256"/>
            <p:cNvSpPr>
              <a:spLocks noChangeArrowheads="1"/>
            </p:cNvSpPr>
            <p:nvPr/>
          </p:nvSpPr>
          <p:spPr bwMode="auto">
            <a:xfrm>
              <a:off x="2426"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11</a:t>
              </a:r>
            </a:p>
          </p:txBody>
        </p:sp>
        <p:sp>
          <p:nvSpPr>
            <p:cNvPr id="102639" name="Rectangle 257"/>
            <p:cNvSpPr>
              <a:spLocks noChangeArrowheads="1"/>
            </p:cNvSpPr>
            <p:nvPr/>
          </p:nvSpPr>
          <p:spPr bwMode="auto">
            <a:xfrm>
              <a:off x="256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12</a:t>
              </a:r>
            </a:p>
          </p:txBody>
        </p:sp>
        <p:sp>
          <p:nvSpPr>
            <p:cNvPr id="102640" name="Rectangle 258"/>
            <p:cNvSpPr>
              <a:spLocks noChangeArrowheads="1"/>
            </p:cNvSpPr>
            <p:nvPr/>
          </p:nvSpPr>
          <p:spPr bwMode="auto">
            <a:xfrm>
              <a:off x="2699"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13</a:t>
              </a:r>
            </a:p>
          </p:txBody>
        </p:sp>
        <p:sp>
          <p:nvSpPr>
            <p:cNvPr id="102641" name="Rectangle 259"/>
            <p:cNvSpPr>
              <a:spLocks noChangeArrowheads="1"/>
            </p:cNvSpPr>
            <p:nvPr/>
          </p:nvSpPr>
          <p:spPr bwMode="auto">
            <a:xfrm>
              <a:off x="2834"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14</a:t>
              </a:r>
            </a:p>
          </p:txBody>
        </p:sp>
        <p:sp>
          <p:nvSpPr>
            <p:cNvPr id="102642" name="Rectangle 260"/>
            <p:cNvSpPr>
              <a:spLocks noChangeArrowheads="1"/>
            </p:cNvSpPr>
            <p:nvPr/>
          </p:nvSpPr>
          <p:spPr bwMode="auto">
            <a:xfrm>
              <a:off x="2971"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15</a:t>
              </a:r>
            </a:p>
          </p:txBody>
        </p:sp>
        <p:sp>
          <p:nvSpPr>
            <p:cNvPr id="102643" name="Rectangle 261"/>
            <p:cNvSpPr>
              <a:spLocks noChangeArrowheads="1"/>
            </p:cNvSpPr>
            <p:nvPr/>
          </p:nvSpPr>
          <p:spPr bwMode="auto">
            <a:xfrm>
              <a:off x="3107" y="2205"/>
              <a:ext cx="137" cy="137"/>
            </a:xfrm>
            <a:prstGeom prst="rect">
              <a:avLst/>
            </a:prstGeom>
            <a:noFill/>
            <a:ln w="12700">
              <a:solidFill>
                <a:srgbClr val="FF6600"/>
              </a:solidFill>
              <a:miter lim="800000"/>
              <a:headEnd/>
              <a:tailEnd/>
            </a:ln>
          </p:spPr>
          <p:txBody>
            <a:bodyPr wrap="none" anchor="ctr"/>
            <a:lstStyle/>
            <a:p>
              <a:pPr algn="ctr"/>
              <a:r>
                <a:rPr lang="el-GR" sz="900">
                  <a:latin typeface="Calibri" pitchFamily="34" charset="0"/>
                </a:rPr>
                <a:t>16</a:t>
              </a:r>
            </a:p>
          </p:txBody>
        </p:sp>
        <p:sp>
          <p:nvSpPr>
            <p:cNvPr id="102644" name="Rectangle 262"/>
            <p:cNvSpPr>
              <a:spLocks noChangeArrowheads="1"/>
            </p:cNvSpPr>
            <p:nvPr/>
          </p:nvSpPr>
          <p:spPr bwMode="auto">
            <a:xfrm>
              <a:off x="3243"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17</a:t>
              </a:r>
            </a:p>
          </p:txBody>
        </p:sp>
        <p:sp>
          <p:nvSpPr>
            <p:cNvPr id="102645" name="Rectangle 263"/>
            <p:cNvSpPr>
              <a:spLocks noChangeArrowheads="1"/>
            </p:cNvSpPr>
            <p:nvPr/>
          </p:nvSpPr>
          <p:spPr bwMode="auto">
            <a:xfrm>
              <a:off x="3380"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18</a:t>
              </a:r>
            </a:p>
          </p:txBody>
        </p:sp>
        <p:sp>
          <p:nvSpPr>
            <p:cNvPr id="102646" name="Rectangle 264"/>
            <p:cNvSpPr>
              <a:spLocks noChangeArrowheads="1"/>
            </p:cNvSpPr>
            <p:nvPr/>
          </p:nvSpPr>
          <p:spPr bwMode="auto">
            <a:xfrm>
              <a:off x="351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19</a:t>
              </a:r>
            </a:p>
          </p:txBody>
        </p:sp>
        <p:sp>
          <p:nvSpPr>
            <p:cNvPr id="102647" name="Rectangle 265"/>
            <p:cNvSpPr>
              <a:spLocks noChangeArrowheads="1"/>
            </p:cNvSpPr>
            <p:nvPr/>
          </p:nvSpPr>
          <p:spPr bwMode="auto">
            <a:xfrm>
              <a:off x="3651"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20</a:t>
              </a:r>
            </a:p>
          </p:txBody>
        </p:sp>
        <p:sp>
          <p:nvSpPr>
            <p:cNvPr id="102648" name="Rectangle 266"/>
            <p:cNvSpPr>
              <a:spLocks noChangeArrowheads="1"/>
            </p:cNvSpPr>
            <p:nvPr/>
          </p:nvSpPr>
          <p:spPr bwMode="auto">
            <a:xfrm>
              <a:off x="3787"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21</a:t>
              </a:r>
            </a:p>
          </p:txBody>
        </p:sp>
        <p:sp>
          <p:nvSpPr>
            <p:cNvPr id="102649" name="Rectangle 267"/>
            <p:cNvSpPr>
              <a:spLocks noChangeArrowheads="1"/>
            </p:cNvSpPr>
            <p:nvPr/>
          </p:nvSpPr>
          <p:spPr bwMode="auto">
            <a:xfrm>
              <a:off x="3923"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22</a:t>
              </a:r>
            </a:p>
          </p:txBody>
        </p:sp>
        <p:sp>
          <p:nvSpPr>
            <p:cNvPr id="102650" name="Rectangle 268"/>
            <p:cNvSpPr>
              <a:spLocks noChangeArrowheads="1"/>
            </p:cNvSpPr>
            <p:nvPr/>
          </p:nvSpPr>
          <p:spPr bwMode="auto">
            <a:xfrm>
              <a:off x="4060"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23</a:t>
              </a:r>
            </a:p>
          </p:txBody>
        </p:sp>
        <p:sp>
          <p:nvSpPr>
            <p:cNvPr id="102651" name="Rectangle 269"/>
            <p:cNvSpPr>
              <a:spLocks noChangeArrowheads="1"/>
            </p:cNvSpPr>
            <p:nvPr/>
          </p:nvSpPr>
          <p:spPr bwMode="auto">
            <a:xfrm>
              <a:off x="419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24</a:t>
              </a:r>
            </a:p>
          </p:txBody>
        </p:sp>
        <p:sp>
          <p:nvSpPr>
            <p:cNvPr id="102652" name="Rectangle 270"/>
            <p:cNvSpPr>
              <a:spLocks noChangeArrowheads="1"/>
            </p:cNvSpPr>
            <p:nvPr/>
          </p:nvSpPr>
          <p:spPr bwMode="auto">
            <a:xfrm>
              <a:off x="928" y="2205"/>
              <a:ext cx="137" cy="137"/>
            </a:xfrm>
            <a:prstGeom prst="rect">
              <a:avLst/>
            </a:prstGeom>
            <a:noFill/>
            <a:ln w="12700">
              <a:solidFill>
                <a:srgbClr val="FF0000"/>
              </a:solidFill>
              <a:miter lim="800000"/>
              <a:headEnd/>
              <a:tailEnd/>
            </a:ln>
          </p:spPr>
          <p:txBody>
            <a:bodyPr wrap="none" anchor="ctr"/>
            <a:lstStyle/>
            <a:p>
              <a:pPr algn="ctr"/>
              <a:r>
                <a:rPr lang="el-GR" sz="900">
                  <a:latin typeface="Calibri" pitchFamily="34" charset="0"/>
                </a:rPr>
                <a:t>0</a:t>
              </a:r>
            </a:p>
          </p:txBody>
        </p:sp>
        <p:sp>
          <p:nvSpPr>
            <p:cNvPr id="102653" name="Rectangle 271"/>
            <p:cNvSpPr>
              <a:spLocks noChangeArrowheads="1"/>
            </p:cNvSpPr>
            <p:nvPr/>
          </p:nvSpPr>
          <p:spPr bwMode="auto">
            <a:xfrm>
              <a:off x="433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25</a:t>
              </a:r>
            </a:p>
          </p:txBody>
        </p:sp>
        <p:sp>
          <p:nvSpPr>
            <p:cNvPr id="102654" name="Rectangle 272"/>
            <p:cNvSpPr>
              <a:spLocks noChangeArrowheads="1"/>
            </p:cNvSpPr>
            <p:nvPr/>
          </p:nvSpPr>
          <p:spPr bwMode="auto">
            <a:xfrm>
              <a:off x="4467"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26</a:t>
              </a:r>
            </a:p>
          </p:txBody>
        </p:sp>
        <p:sp>
          <p:nvSpPr>
            <p:cNvPr id="102655" name="Rectangle 273"/>
            <p:cNvSpPr>
              <a:spLocks noChangeArrowheads="1"/>
            </p:cNvSpPr>
            <p:nvPr/>
          </p:nvSpPr>
          <p:spPr bwMode="auto">
            <a:xfrm>
              <a:off x="4603"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27</a:t>
              </a:r>
            </a:p>
          </p:txBody>
        </p:sp>
        <p:sp>
          <p:nvSpPr>
            <p:cNvPr id="102656" name="Rectangle 274"/>
            <p:cNvSpPr>
              <a:spLocks noChangeArrowheads="1"/>
            </p:cNvSpPr>
            <p:nvPr/>
          </p:nvSpPr>
          <p:spPr bwMode="auto">
            <a:xfrm>
              <a:off x="4739"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28</a:t>
              </a:r>
            </a:p>
          </p:txBody>
        </p:sp>
        <p:sp>
          <p:nvSpPr>
            <p:cNvPr id="102657" name="Rectangle 275"/>
            <p:cNvSpPr>
              <a:spLocks noChangeArrowheads="1"/>
            </p:cNvSpPr>
            <p:nvPr/>
          </p:nvSpPr>
          <p:spPr bwMode="auto">
            <a:xfrm>
              <a:off x="487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29</a:t>
              </a:r>
            </a:p>
          </p:txBody>
        </p:sp>
        <p:sp>
          <p:nvSpPr>
            <p:cNvPr id="102658" name="Rectangle 276"/>
            <p:cNvSpPr>
              <a:spLocks noChangeArrowheads="1"/>
            </p:cNvSpPr>
            <p:nvPr/>
          </p:nvSpPr>
          <p:spPr bwMode="auto">
            <a:xfrm>
              <a:off x="501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30</a:t>
              </a:r>
            </a:p>
          </p:txBody>
        </p:sp>
        <p:sp>
          <p:nvSpPr>
            <p:cNvPr id="102659" name="Rectangle 277"/>
            <p:cNvSpPr>
              <a:spLocks noChangeArrowheads="1"/>
            </p:cNvSpPr>
            <p:nvPr/>
          </p:nvSpPr>
          <p:spPr bwMode="auto">
            <a:xfrm>
              <a:off x="5147"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31</a:t>
              </a:r>
            </a:p>
          </p:txBody>
        </p:sp>
      </p:grpSp>
      <p:grpSp>
        <p:nvGrpSpPr>
          <p:cNvPr id="10" name="Group 278"/>
          <p:cNvGrpSpPr>
            <a:grpSpLocks/>
          </p:cNvGrpSpPr>
          <p:nvPr/>
        </p:nvGrpSpPr>
        <p:grpSpPr bwMode="auto">
          <a:xfrm>
            <a:off x="3179584" y="3312060"/>
            <a:ext cx="5186363" cy="216694"/>
            <a:chOff x="928" y="2205"/>
            <a:chExt cx="4356" cy="137"/>
          </a:xfrm>
        </p:grpSpPr>
        <p:sp>
          <p:nvSpPr>
            <p:cNvPr id="102661" name="Rectangle 279"/>
            <p:cNvSpPr>
              <a:spLocks noChangeArrowheads="1"/>
            </p:cNvSpPr>
            <p:nvPr/>
          </p:nvSpPr>
          <p:spPr bwMode="auto">
            <a:xfrm>
              <a:off x="106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a:t>
              </a:r>
            </a:p>
          </p:txBody>
        </p:sp>
        <p:sp>
          <p:nvSpPr>
            <p:cNvPr id="102662" name="Rectangle 280"/>
            <p:cNvSpPr>
              <a:spLocks noChangeArrowheads="1"/>
            </p:cNvSpPr>
            <p:nvPr/>
          </p:nvSpPr>
          <p:spPr bwMode="auto">
            <a:xfrm>
              <a:off x="1201"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a:t>
              </a:r>
            </a:p>
          </p:txBody>
        </p:sp>
        <p:sp>
          <p:nvSpPr>
            <p:cNvPr id="102663" name="Rectangle 281"/>
            <p:cNvSpPr>
              <a:spLocks noChangeArrowheads="1"/>
            </p:cNvSpPr>
            <p:nvPr/>
          </p:nvSpPr>
          <p:spPr bwMode="auto">
            <a:xfrm>
              <a:off x="1337"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3</a:t>
              </a:r>
            </a:p>
          </p:txBody>
        </p:sp>
        <p:sp>
          <p:nvSpPr>
            <p:cNvPr id="102664" name="Rectangle 282"/>
            <p:cNvSpPr>
              <a:spLocks noChangeArrowheads="1"/>
            </p:cNvSpPr>
            <p:nvPr/>
          </p:nvSpPr>
          <p:spPr bwMode="auto">
            <a:xfrm>
              <a:off x="1474"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4</a:t>
              </a:r>
            </a:p>
          </p:txBody>
        </p:sp>
        <p:sp>
          <p:nvSpPr>
            <p:cNvPr id="102665" name="Rectangle 283"/>
            <p:cNvSpPr>
              <a:spLocks noChangeArrowheads="1"/>
            </p:cNvSpPr>
            <p:nvPr/>
          </p:nvSpPr>
          <p:spPr bwMode="auto">
            <a:xfrm>
              <a:off x="1609"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5</a:t>
              </a:r>
            </a:p>
          </p:txBody>
        </p:sp>
        <p:sp>
          <p:nvSpPr>
            <p:cNvPr id="102666" name="Rectangle 284"/>
            <p:cNvSpPr>
              <a:spLocks noChangeArrowheads="1"/>
            </p:cNvSpPr>
            <p:nvPr/>
          </p:nvSpPr>
          <p:spPr bwMode="auto">
            <a:xfrm>
              <a:off x="1746"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6</a:t>
              </a:r>
            </a:p>
          </p:txBody>
        </p:sp>
        <p:sp>
          <p:nvSpPr>
            <p:cNvPr id="102667" name="Rectangle 285"/>
            <p:cNvSpPr>
              <a:spLocks noChangeArrowheads="1"/>
            </p:cNvSpPr>
            <p:nvPr/>
          </p:nvSpPr>
          <p:spPr bwMode="auto">
            <a:xfrm>
              <a:off x="188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7</a:t>
              </a:r>
            </a:p>
          </p:txBody>
        </p:sp>
        <p:sp>
          <p:nvSpPr>
            <p:cNvPr id="102668" name="Rectangle 286"/>
            <p:cNvSpPr>
              <a:spLocks noChangeArrowheads="1"/>
            </p:cNvSpPr>
            <p:nvPr/>
          </p:nvSpPr>
          <p:spPr bwMode="auto">
            <a:xfrm>
              <a:off x="2018"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8</a:t>
              </a:r>
            </a:p>
          </p:txBody>
        </p:sp>
        <p:sp>
          <p:nvSpPr>
            <p:cNvPr id="102669" name="Rectangle 287"/>
            <p:cNvSpPr>
              <a:spLocks noChangeArrowheads="1"/>
            </p:cNvSpPr>
            <p:nvPr/>
          </p:nvSpPr>
          <p:spPr bwMode="auto">
            <a:xfrm>
              <a:off x="215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9</a:t>
              </a:r>
            </a:p>
          </p:txBody>
        </p:sp>
        <p:sp>
          <p:nvSpPr>
            <p:cNvPr id="102670" name="Rectangle 288"/>
            <p:cNvSpPr>
              <a:spLocks noChangeArrowheads="1"/>
            </p:cNvSpPr>
            <p:nvPr/>
          </p:nvSpPr>
          <p:spPr bwMode="auto">
            <a:xfrm>
              <a:off x="2290"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10</a:t>
              </a:r>
            </a:p>
          </p:txBody>
        </p:sp>
        <p:sp>
          <p:nvSpPr>
            <p:cNvPr id="102671" name="Rectangle 289"/>
            <p:cNvSpPr>
              <a:spLocks noChangeArrowheads="1"/>
            </p:cNvSpPr>
            <p:nvPr/>
          </p:nvSpPr>
          <p:spPr bwMode="auto">
            <a:xfrm>
              <a:off x="2426"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11</a:t>
              </a:r>
            </a:p>
          </p:txBody>
        </p:sp>
        <p:sp>
          <p:nvSpPr>
            <p:cNvPr id="102672" name="Rectangle 290"/>
            <p:cNvSpPr>
              <a:spLocks noChangeArrowheads="1"/>
            </p:cNvSpPr>
            <p:nvPr/>
          </p:nvSpPr>
          <p:spPr bwMode="auto">
            <a:xfrm>
              <a:off x="256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12</a:t>
              </a:r>
            </a:p>
          </p:txBody>
        </p:sp>
        <p:sp>
          <p:nvSpPr>
            <p:cNvPr id="102673" name="Rectangle 291"/>
            <p:cNvSpPr>
              <a:spLocks noChangeArrowheads="1"/>
            </p:cNvSpPr>
            <p:nvPr/>
          </p:nvSpPr>
          <p:spPr bwMode="auto">
            <a:xfrm>
              <a:off x="2699"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13</a:t>
              </a:r>
            </a:p>
          </p:txBody>
        </p:sp>
        <p:sp>
          <p:nvSpPr>
            <p:cNvPr id="102674" name="Rectangle 292"/>
            <p:cNvSpPr>
              <a:spLocks noChangeArrowheads="1"/>
            </p:cNvSpPr>
            <p:nvPr/>
          </p:nvSpPr>
          <p:spPr bwMode="auto">
            <a:xfrm>
              <a:off x="2834"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14</a:t>
              </a:r>
            </a:p>
          </p:txBody>
        </p:sp>
        <p:sp>
          <p:nvSpPr>
            <p:cNvPr id="102675" name="Rectangle 293"/>
            <p:cNvSpPr>
              <a:spLocks noChangeArrowheads="1"/>
            </p:cNvSpPr>
            <p:nvPr/>
          </p:nvSpPr>
          <p:spPr bwMode="auto">
            <a:xfrm>
              <a:off x="2971"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15</a:t>
              </a:r>
            </a:p>
          </p:txBody>
        </p:sp>
        <p:sp>
          <p:nvSpPr>
            <p:cNvPr id="102676" name="Rectangle 294"/>
            <p:cNvSpPr>
              <a:spLocks noChangeArrowheads="1"/>
            </p:cNvSpPr>
            <p:nvPr/>
          </p:nvSpPr>
          <p:spPr bwMode="auto">
            <a:xfrm>
              <a:off x="3107" y="2205"/>
              <a:ext cx="137" cy="137"/>
            </a:xfrm>
            <a:prstGeom prst="rect">
              <a:avLst/>
            </a:prstGeom>
            <a:noFill/>
            <a:ln w="12700">
              <a:solidFill>
                <a:srgbClr val="FF6600"/>
              </a:solidFill>
              <a:miter lim="800000"/>
              <a:headEnd/>
              <a:tailEnd/>
            </a:ln>
          </p:spPr>
          <p:txBody>
            <a:bodyPr wrap="none" anchor="ctr"/>
            <a:lstStyle/>
            <a:p>
              <a:pPr algn="ctr"/>
              <a:r>
                <a:rPr lang="el-GR" sz="900">
                  <a:latin typeface="Calibri" pitchFamily="34" charset="0"/>
                </a:rPr>
                <a:t>16</a:t>
              </a:r>
            </a:p>
          </p:txBody>
        </p:sp>
        <p:sp>
          <p:nvSpPr>
            <p:cNvPr id="102677" name="Rectangle 295"/>
            <p:cNvSpPr>
              <a:spLocks noChangeArrowheads="1"/>
            </p:cNvSpPr>
            <p:nvPr/>
          </p:nvSpPr>
          <p:spPr bwMode="auto">
            <a:xfrm>
              <a:off x="3243"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17</a:t>
              </a:r>
            </a:p>
          </p:txBody>
        </p:sp>
        <p:sp>
          <p:nvSpPr>
            <p:cNvPr id="102678" name="Rectangle 296"/>
            <p:cNvSpPr>
              <a:spLocks noChangeArrowheads="1"/>
            </p:cNvSpPr>
            <p:nvPr/>
          </p:nvSpPr>
          <p:spPr bwMode="auto">
            <a:xfrm>
              <a:off x="3380"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18</a:t>
              </a:r>
            </a:p>
          </p:txBody>
        </p:sp>
        <p:sp>
          <p:nvSpPr>
            <p:cNvPr id="102679" name="Rectangle 297"/>
            <p:cNvSpPr>
              <a:spLocks noChangeArrowheads="1"/>
            </p:cNvSpPr>
            <p:nvPr/>
          </p:nvSpPr>
          <p:spPr bwMode="auto">
            <a:xfrm>
              <a:off x="351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19</a:t>
              </a:r>
            </a:p>
          </p:txBody>
        </p:sp>
        <p:sp>
          <p:nvSpPr>
            <p:cNvPr id="102680" name="Rectangle 298"/>
            <p:cNvSpPr>
              <a:spLocks noChangeArrowheads="1"/>
            </p:cNvSpPr>
            <p:nvPr/>
          </p:nvSpPr>
          <p:spPr bwMode="auto">
            <a:xfrm>
              <a:off x="3651"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20</a:t>
              </a:r>
            </a:p>
          </p:txBody>
        </p:sp>
        <p:sp>
          <p:nvSpPr>
            <p:cNvPr id="102681" name="Rectangle 299"/>
            <p:cNvSpPr>
              <a:spLocks noChangeArrowheads="1"/>
            </p:cNvSpPr>
            <p:nvPr/>
          </p:nvSpPr>
          <p:spPr bwMode="auto">
            <a:xfrm>
              <a:off x="3787"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21</a:t>
              </a:r>
            </a:p>
          </p:txBody>
        </p:sp>
        <p:sp>
          <p:nvSpPr>
            <p:cNvPr id="102682" name="Rectangle 300"/>
            <p:cNvSpPr>
              <a:spLocks noChangeArrowheads="1"/>
            </p:cNvSpPr>
            <p:nvPr/>
          </p:nvSpPr>
          <p:spPr bwMode="auto">
            <a:xfrm>
              <a:off x="3923"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22</a:t>
              </a:r>
            </a:p>
          </p:txBody>
        </p:sp>
        <p:sp>
          <p:nvSpPr>
            <p:cNvPr id="102683" name="Rectangle 301"/>
            <p:cNvSpPr>
              <a:spLocks noChangeArrowheads="1"/>
            </p:cNvSpPr>
            <p:nvPr/>
          </p:nvSpPr>
          <p:spPr bwMode="auto">
            <a:xfrm>
              <a:off x="4060"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23</a:t>
              </a:r>
            </a:p>
          </p:txBody>
        </p:sp>
        <p:sp>
          <p:nvSpPr>
            <p:cNvPr id="102684" name="Rectangle 302"/>
            <p:cNvSpPr>
              <a:spLocks noChangeArrowheads="1"/>
            </p:cNvSpPr>
            <p:nvPr/>
          </p:nvSpPr>
          <p:spPr bwMode="auto">
            <a:xfrm>
              <a:off x="419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24</a:t>
              </a:r>
            </a:p>
          </p:txBody>
        </p:sp>
        <p:sp>
          <p:nvSpPr>
            <p:cNvPr id="102685" name="Rectangle 303"/>
            <p:cNvSpPr>
              <a:spLocks noChangeArrowheads="1"/>
            </p:cNvSpPr>
            <p:nvPr/>
          </p:nvSpPr>
          <p:spPr bwMode="auto">
            <a:xfrm>
              <a:off x="928" y="2205"/>
              <a:ext cx="137" cy="137"/>
            </a:xfrm>
            <a:prstGeom prst="rect">
              <a:avLst/>
            </a:prstGeom>
            <a:noFill/>
            <a:ln w="12700">
              <a:solidFill>
                <a:srgbClr val="FF0000"/>
              </a:solidFill>
              <a:miter lim="800000"/>
              <a:headEnd/>
              <a:tailEnd/>
            </a:ln>
          </p:spPr>
          <p:txBody>
            <a:bodyPr wrap="none" anchor="ctr"/>
            <a:lstStyle/>
            <a:p>
              <a:pPr algn="ctr"/>
              <a:r>
                <a:rPr lang="el-GR" sz="900">
                  <a:latin typeface="Calibri" pitchFamily="34" charset="0"/>
                </a:rPr>
                <a:t>0</a:t>
              </a:r>
            </a:p>
          </p:txBody>
        </p:sp>
        <p:sp>
          <p:nvSpPr>
            <p:cNvPr id="102686" name="Rectangle 304"/>
            <p:cNvSpPr>
              <a:spLocks noChangeArrowheads="1"/>
            </p:cNvSpPr>
            <p:nvPr/>
          </p:nvSpPr>
          <p:spPr bwMode="auto">
            <a:xfrm>
              <a:off x="433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25</a:t>
              </a:r>
            </a:p>
          </p:txBody>
        </p:sp>
        <p:sp>
          <p:nvSpPr>
            <p:cNvPr id="102687" name="Rectangle 305"/>
            <p:cNvSpPr>
              <a:spLocks noChangeArrowheads="1"/>
            </p:cNvSpPr>
            <p:nvPr/>
          </p:nvSpPr>
          <p:spPr bwMode="auto">
            <a:xfrm>
              <a:off x="4467" y="2205"/>
              <a:ext cx="137" cy="137"/>
            </a:xfrm>
            <a:prstGeom prst="rect">
              <a:avLst/>
            </a:prstGeom>
            <a:solidFill>
              <a:srgbClr val="FF00FF"/>
            </a:solidFill>
            <a:ln w="9525">
              <a:solidFill>
                <a:schemeClr val="tx1"/>
              </a:solidFill>
              <a:miter lim="800000"/>
              <a:headEnd/>
              <a:tailEnd/>
            </a:ln>
          </p:spPr>
          <p:txBody>
            <a:bodyPr wrap="none" anchor="ctr"/>
            <a:lstStyle/>
            <a:p>
              <a:pPr algn="ctr"/>
              <a:r>
                <a:rPr lang="el-GR" sz="900">
                  <a:latin typeface="Calibri" pitchFamily="34" charset="0"/>
                </a:rPr>
                <a:t>26</a:t>
              </a:r>
            </a:p>
          </p:txBody>
        </p:sp>
        <p:sp>
          <p:nvSpPr>
            <p:cNvPr id="102688" name="Rectangle 306"/>
            <p:cNvSpPr>
              <a:spLocks noChangeArrowheads="1"/>
            </p:cNvSpPr>
            <p:nvPr/>
          </p:nvSpPr>
          <p:spPr bwMode="auto">
            <a:xfrm>
              <a:off x="4603"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27</a:t>
              </a:r>
            </a:p>
          </p:txBody>
        </p:sp>
        <p:sp>
          <p:nvSpPr>
            <p:cNvPr id="102689" name="Rectangle 307"/>
            <p:cNvSpPr>
              <a:spLocks noChangeArrowheads="1"/>
            </p:cNvSpPr>
            <p:nvPr/>
          </p:nvSpPr>
          <p:spPr bwMode="auto">
            <a:xfrm>
              <a:off x="4739"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28</a:t>
              </a:r>
            </a:p>
          </p:txBody>
        </p:sp>
        <p:sp>
          <p:nvSpPr>
            <p:cNvPr id="102690" name="Rectangle 308"/>
            <p:cNvSpPr>
              <a:spLocks noChangeArrowheads="1"/>
            </p:cNvSpPr>
            <p:nvPr/>
          </p:nvSpPr>
          <p:spPr bwMode="auto">
            <a:xfrm>
              <a:off x="4875"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29</a:t>
              </a:r>
            </a:p>
          </p:txBody>
        </p:sp>
        <p:sp>
          <p:nvSpPr>
            <p:cNvPr id="102691" name="Rectangle 309"/>
            <p:cNvSpPr>
              <a:spLocks noChangeArrowheads="1"/>
            </p:cNvSpPr>
            <p:nvPr/>
          </p:nvSpPr>
          <p:spPr bwMode="auto">
            <a:xfrm>
              <a:off x="5012"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30</a:t>
              </a:r>
            </a:p>
          </p:txBody>
        </p:sp>
        <p:sp>
          <p:nvSpPr>
            <p:cNvPr id="102692" name="Rectangle 310"/>
            <p:cNvSpPr>
              <a:spLocks noChangeArrowheads="1"/>
            </p:cNvSpPr>
            <p:nvPr/>
          </p:nvSpPr>
          <p:spPr bwMode="auto">
            <a:xfrm>
              <a:off x="5147" y="2205"/>
              <a:ext cx="137" cy="137"/>
            </a:xfrm>
            <a:prstGeom prst="rect">
              <a:avLst/>
            </a:prstGeom>
            <a:noFill/>
            <a:ln w="9525">
              <a:solidFill>
                <a:schemeClr val="tx1"/>
              </a:solidFill>
              <a:miter lim="800000"/>
              <a:headEnd/>
              <a:tailEnd/>
            </a:ln>
          </p:spPr>
          <p:txBody>
            <a:bodyPr wrap="none" anchor="ctr"/>
            <a:lstStyle/>
            <a:p>
              <a:pPr algn="ctr"/>
              <a:r>
                <a:rPr lang="el-GR" sz="900">
                  <a:latin typeface="Calibri" pitchFamily="34" charset="0"/>
                </a:rPr>
                <a:t>31</a:t>
              </a:r>
            </a:p>
          </p:txBody>
        </p:sp>
      </p:grpSp>
      <p:sp>
        <p:nvSpPr>
          <p:cNvPr id="102693" name="Line 314"/>
          <p:cNvSpPr>
            <a:spLocks noChangeShapeType="1"/>
          </p:cNvSpPr>
          <p:nvPr/>
        </p:nvSpPr>
        <p:spPr bwMode="auto">
          <a:xfrm flipH="1">
            <a:off x="7607520" y="2501244"/>
            <a:ext cx="1134665" cy="648891"/>
          </a:xfrm>
          <a:prstGeom prst="line">
            <a:avLst/>
          </a:prstGeom>
          <a:noFill/>
          <a:ln w="9525">
            <a:solidFill>
              <a:schemeClr val="tx1"/>
            </a:solidFill>
            <a:round/>
            <a:headEnd/>
            <a:tailEnd type="triangle" w="med" len="med"/>
          </a:ln>
        </p:spPr>
        <p:txBody>
          <a:bodyPr/>
          <a:lstStyle/>
          <a:p>
            <a:endParaRPr lang="el-GR" sz="1350"/>
          </a:p>
        </p:txBody>
      </p:sp>
      <p:sp>
        <p:nvSpPr>
          <p:cNvPr id="102694" name="Line 315"/>
          <p:cNvSpPr>
            <a:spLocks noChangeShapeType="1"/>
          </p:cNvSpPr>
          <p:nvPr/>
        </p:nvSpPr>
        <p:spPr bwMode="auto">
          <a:xfrm flipH="1">
            <a:off x="8201641" y="3203711"/>
            <a:ext cx="541735" cy="0"/>
          </a:xfrm>
          <a:prstGeom prst="line">
            <a:avLst/>
          </a:prstGeom>
          <a:noFill/>
          <a:ln w="9525">
            <a:solidFill>
              <a:schemeClr val="tx1"/>
            </a:solidFill>
            <a:round/>
            <a:headEnd/>
            <a:tailEnd type="triangle" w="med" len="med"/>
          </a:ln>
        </p:spPr>
        <p:txBody>
          <a:bodyPr/>
          <a:lstStyle/>
          <a:p>
            <a:endParaRPr lang="el-GR" sz="1350"/>
          </a:p>
        </p:txBody>
      </p:sp>
      <p:sp>
        <p:nvSpPr>
          <p:cNvPr id="102695" name="Line 316"/>
          <p:cNvSpPr>
            <a:spLocks noChangeShapeType="1"/>
          </p:cNvSpPr>
          <p:nvPr/>
        </p:nvSpPr>
        <p:spPr bwMode="auto">
          <a:xfrm flipH="1" flipV="1">
            <a:off x="8200449" y="3689487"/>
            <a:ext cx="541734" cy="379810"/>
          </a:xfrm>
          <a:prstGeom prst="line">
            <a:avLst/>
          </a:prstGeom>
          <a:noFill/>
          <a:ln w="9525">
            <a:solidFill>
              <a:schemeClr val="tx1"/>
            </a:solidFill>
            <a:round/>
            <a:headEnd/>
            <a:tailEnd type="triangle" w="med" len="med"/>
          </a:ln>
        </p:spPr>
        <p:txBody>
          <a:bodyPr/>
          <a:lstStyle/>
          <a:p>
            <a:endParaRPr lang="el-GR" sz="1350"/>
          </a:p>
        </p:txBody>
      </p:sp>
      <p:sp>
        <p:nvSpPr>
          <p:cNvPr id="102696" name="Line 318"/>
          <p:cNvSpPr>
            <a:spLocks noChangeShapeType="1"/>
          </p:cNvSpPr>
          <p:nvPr/>
        </p:nvSpPr>
        <p:spPr bwMode="auto">
          <a:xfrm flipH="1" flipV="1">
            <a:off x="7607518" y="3744257"/>
            <a:ext cx="1189434" cy="1079897"/>
          </a:xfrm>
          <a:prstGeom prst="line">
            <a:avLst/>
          </a:prstGeom>
          <a:noFill/>
          <a:ln w="9525">
            <a:solidFill>
              <a:schemeClr val="tx1"/>
            </a:solidFill>
            <a:round/>
            <a:headEnd/>
            <a:tailEnd type="triangle" w="med" len="med"/>
          </a:ln>
        </p:spPr>
        <p:txBody>
          <a:bodyPr/>
          <a:lstStyle/>
          <a:p>
            <a:endParaRPr lang="el-GR" sz="1350"/>
          </a:p>
        </p:txBody>
      </p:sp>
      <p:sp>
        <p:nvSpPr>
          <p:cNvPr id="44355" name="Freeform 323"/>
          <p:cNvSpPr>
            <a:spLocks/>
          </p:cNvSpPr>
          <p:nvPr/>
        </p:nvSpPr>
        <p:spPr bwMode="auto">
          <a:xfrm rot="14359203" flipV="1">
            <a:off x="8443933" y="2494695"/>
            <a:ext cx="113109" cy="176213"/>
          </a:xfrm>
          <a:custGeom>
            <a:avLst/>
            <a:gdLst>
              <a:gd name="T0" fmla="*/ 0 w 235"/>
              <a:gd name="T1" fmla="*/ 15 h 242"/>
              <a:gd name="T2" fmla="*/ 227 w 235"/>
              <a:gd name="T3" fmla="*/ 15 h 242"/>
              <a:gd name="T4" fmla="*/ 46 w 235"/>
              <a:gd name="T5" fmla="*/ 106 h 242"/>
              <a:gd name="T6" fmla="*/ 227 w 235"/>
              <a:gd name="T7" fmla="*/ 151 h 242"/>
              <a:gd name="T8" fmla="*/ 46 w 235"/>
              <a:gd name="T9" fmla="*/ 197 h 242"/>
              <a:gd name="T10" fmla="*/ 227 w 235"/>
              <a:gd name="T11" fmla="*/ 242 h 242"/>
              <a:gd name="T12" fmla="*/ 0 60000 65536"/>
              <a:gd name="T13" fmla="*/ 0 60000 65536"/>
              <a:gd name="T14" fmla="*/ 0 60000 65536"/>
              <a:gd name="T15" fmla="*/ 0 60000 65536"/>
              <a:gd name="T16" fmla="*/ 0 60000 65536"/>
              <a:gd name="T17" fmla="*/ 0 60000 65536"/>
              <a:gd name="T18" fmla="*/ 0 w 235"/>
              <a:gd name="T19" fmla="*/ 0 h 242"/>
              <a:gd name="T20" fmla="*/ 235 w 235"/>
              <a:gd name="T21" fmla="*/ 242 h 242"/>
            </a:gdLst>
            <a:ahLst/>
            <a:cxnLst>
              <a:cxn ang="T12">
                <a:pos x="T0" y="T1"/>
              </a:cxn>
              <a:cxn ang="T13">
                <a:pos x="T2" y="T3"/>
              </a:cxn>
              <a:cxn ang="T14">
                <a:pos x="T4" y="T5"/>
              </a:cxn>
              <a:cxn ang="T15">
                <a:pos x="T6" y="T7"/>
              </a:cxn>
              <a:cxn ang="T16">
                <a:pos x="T8" y="T9"/>
              </a:cxn>
              <a:cxn ang="T17">
                <a:pos x="T10" y="T11"/>
              </a:cxn>
            </a:cxnLst>
            <a:rect l="T18" t="T19" r="T20" b="T21"/>
            <a:pathLst>
              <a:path w="235" h="242">
                <a:moveTo>
                  <a:pt x="0" y="15"/>
                </a:moveTo>
                <a:cubicBezTo>
                  <a:pt x="109" y="7"/>
                  <a:pt x="219" y="0"/>
                  <a:pt x="227" y="15"/>
                </a:cubicBezTo>
                <a:cubicBezTo>
                  <a:pt x="235" y="30"/>
                  <a:pt x="46" y="83"/>
                  <a:pt x="46" y="106"/>
                </a:cubicBezTo>
                <a:cubicBezTo>
                  <a:pt x="46" y="129"/>
                  <a:pt x="227" y="136"/>
                  <a:pt x="227" y="151"/>
                </a:cubicBezTo>
                <a:cubicBezTo>
                  <a:pt x="227" y="166"/>
                  <a:pt x="46" y="182"/>
                  <a:pt x="46" y="197"/>
                </a:cubicBezTo>
                <a:cubicBezTo>
                  <a:pt x="46" y="212"/>
                  <a:pt x="136" y="227"/>
                  <a:pt x="227" y="242"/>
                </a:cubicBezTo>
              </a:path>
            </a:pathLst>
          </a:custGeom>
          <a:noFill/>
          <a:ln w="25400">
            <a:solidFill>
              <a:schemeClr val="tx1"/>
            </a:solidFill>
            <a:round/>
            <a:headEnd/>
            <a:tailEnd/>
          </a:ln>
        </p:spPr>
        <p:txBody>
          <a:bodyPr/>
          <a:lstStyle/>
          <a:p>
            <a:endParaRPr lang="el-GR" sz="1350"/>
          </a:p>
        </p:txBody>
      </p:sp>
      <p:sp>
        <p:nvSpPr>
          <p:cNvPr id="44356" name="Freeform 324"/>
          <p:cNvSpPr>
            <a:spLocks/>
          </p:cNvSpPr>
          <p:nvPr/>
        </p:nvSpPr>
        <p:spPr bwMode="auto">
          <a:xfrm rot="16166165" flipV="1">
            <a:off x="8606453" y="3067982"/>
            <a:ext cx="108347" cy="163115"/>
          </a:xfrm>
          <a:custGeom>
            <a:avLst/>
            <a:gdLst>
              <a:gd name="T0" fmla="*/ 0 w 235"/>
              <a:gd name="T1" fmla="*/ 15 h 242"/>
              <a:gd name="T2" fmla="*/ 227 w 235"/>
              <a:gd name="T3" fmla="*/ 15 h 242"/>
              <a:gd name="T4" fmla="*/ 46 w 235"/>
              <a:gd name="T5" fmla="*/ 106 h 242"/>
              <a:gd name="T6" fmla="*/ 227 w 235"/>
              <a:gd name="T7" fmla="*/ 151 h 242"/>
              <a:gd name="T8" fmla="*/ 46 w 235"/>
              <a:gd name="T9" fmla="*/ 197 h 242"/>
              <a:gd name="T10" fmla="*/ 227 w 235"/>
              <a:gd name="T11" fmla="*/ 242 h 242"/>
              <a:gd name="T12" fmla="*/ 0 60000 65536"/>
              <a:gd name="T13" fmla="*/ 0 60000 65536"/>
              <a:gd name="T14" fmla="*/ 0 60000 65536"/>
              <a:gd name="T15" fmla="*/ 0 60000 65536"/>
              <a:gd name="T16" fmla="*/ 0 60000 65536"/>
              <a:gd name="T17" fmla="*/ 0 60000 65536"/>
              <a:gd name="T18" fmla="*/ 0 w 235"/>
              <a:gd name="T19" fmla="*/ 0 h 242"/>
              <a:gd name="T20" fmla="*/ 235 w 235"/>
              <a:gd name="T21" fmla="*/ 242 h 242"/>
            </a:gdLst>
            <a:ahLst/>
            <a:cxnLst>
              <a:cxn ang="T12">
                <a:pos x="T0" y="T1"/>
              </a:cxn>
              <a:cxn ang="T13">
                <a:pos x="T2" y="T3"/>
              </a:cxn>
              <a:cxn ang="T14">
                <a:pos x="T4" y="T5"/>
              </a:cxn>
              <a:cxn ang="T15">
                <a:pos x="T6" y="T7"/>
              </a:cxn>
              <a:cxn ang="T16">
                <a:pos x="T8" y="T9"/>
              </a:cxn>
              <a:cxn ang="T17">
                <a:pos x="T10" y="T11"/>
              </a:cxn>
            </a:cxnLst>
            <a:rect l="T18" t="T19" r="T20" b="T21"/>
            <a:pathLst>
              <a:path w="235" h="242">
                <a:moveTo>
                  <a:pt x="0" y="15"/>
                </a:moveTo>
                <a:cubicBezTo>
                  <a:pt x="109" y="7"/>
                  <a:pt x="219" y="0"/>
                  <a:pt x="227" y="15"/>
                </a:cubicBezTo>
                <a:cubicBezTo>
                  <a:pt x="235" y="30"/>
                  <a:pt x="46" y="83"/>
                  <a:pt x="46" y="106"/>
                </a:cubicBezTo>
                <a:cubicBezTo>
                  <a:pt x="46" y="129"/>
                  <a:pt x="227" y="136"/>
                  <a:pt x="227" y="151"/>
                </a:cubicBezTo>
                <a:cubicBezTo>
                  <a:pt x="227" y="166"/>
                  <a:pt x="46" y="182"/>
                  <a:pt x="46" y="197"/>
                </a:cubicBezTo>
                <a:cubicBezTo>
                  <a:pt x="46" y="212"/>
                  <a:pt x="136" y="227"/>
                  <a:pt x="227" y="242"/>
                </a:cubicBezTo>
              </a:path>
            </a:pathLst>
          </a:custGeom>
          <a:noFill/>
          <a:ln w="25400">
            <a:solidFill>
              <a:srgbClr val="800080"/>
            </a:solidFill>
            <a:round/>
            <a:headEnd/>
            <a:tailEnd/>
          </a:ln>
        </p:spPr>
        <p:txBody>
          <a:bodyPr/>
          <a:lstStyle/>
          <a:p>
            <a:endParaRPr lang="el-GR" sz="1350"/>
          </a:p>
        </p:txBody>
      </p:sp>
      <p:sp>
        <p:nvSpPr>
          <p:cNvPr id="44357" name="Freeform 325"/>
          <p:cNvSpPr>
            <a:spLocks/>
          </p:cNvSpPr>
          <p:nvPr/>
        </p:nvSpPr>
        <p:spPr bwMode="auto">
          <a:xfrm rot="18074917" flipV="1">
            <a:off x="8539779" y="3810932"/>
            <a:ext cx="135731" cy="161925"/>
          </a:xfrm>
          <a:custGeom>
            <a:avLst/>
            <a:gdLst>
              <a:gd name="T0" fmla="*/ 0 w 235"/>
              <a:gd name="T1" fmla="*/ 15 h 242"/>
              <a:gd name="T2" fmla="*/ 227 w 235"/>
              <a:gd name="T3" fmla="*/ 15 h 242"/>
              <a:gd name="T4" fmla="*/ 46 w 235"/>
              <a:gd name="T5" fmla="*/ 106 h 242"/>
              <a:gd name="T6" fmla="*/ 227 w 235"/>
              <a:gd name="T7" fmla="*/ 151 h 242"/>
              <a:gd name="T8" fmla="*/ 46 w 235"/>
              <a:gd name="T9" fmla="*/ 197 h 242"/>
              <a:gd name="T10" fmla="*/ 227 w 235"/>
              <a:gd name="T11" fmla="*/ 242 h 242"/>
              <a:gd name="T12" fmla="*/ 0 60000 65536"/>
              <a:gd name="T13" fmla="*/ 0 60000 65536"/>
              <a:gd name="T14" fmla="*/ 0 60000 65536"/>
              <a:gd name="T15" fmla="*/ 0 60000 65536"/>
              <a:gd name="T16" fmla="*/ 0 60000 65536"/>
              <a:gd name="T17" fmla="*/ 0 60000 65536"/>
              <a:gd name="T18" fmla="*/ 0 w 235"/>
              <a:gd name="T19" fmla="*/ 0 h 242"/>
              <a:gd name="T20" fmla="*/ 235 w 235"/>
              <a:gd name="T21" fmla="*/ 242 h 242"/>
            </a:gdLst>
            <a:ahLst/>
            <a:cxnLst>
              <a:cxn ang="T12">
                <a:pos x="T0" y="T1"/>
              </a:cxn>
              <a:cxn ang="T13">
                <a:pos x="T2" y="T3"/>
              </a:cxn>
              <a:cxn ang="T14">
                <a:pos x="T4" y="T5"/>
              </a:cxn>
              <a:cxn ang="T15">
                <a:pos x="T6" y="T7"/>
              </a:cxn>
              <a:cxn ang="T16">
                <a:pos x="T8" y="T9"/>
              </a:cxn>
              <a:cxn ang="T17">
                <a:pos x="T10" y="T11"/>
              </a:cxn>
            </a:cxnLst>
            <a:rect l="T18" t="T19" r="T20" b="T21"/>
            <a:pathLst>
              <a:path w="235" h="242">
                <a:moveTo>
                  <a:pt x="0" y="15"/>
                </a:moveTo>
                <a:cubicBezTo>
                  <a:pt x="109" y="7"/>
                  <a:pt x="219" y="0"/>
                  <a:pt x="227" y="15"/>
                </a:cubicBezTo>
                <a:cubicBezTo>
                  <a:pt x="235" y="30"/>
                  <a:pt x="46" y="83"/>
                  <a:pt x="46" y="106"/>
                </a:cubicBezTo>
                <a:cubicBezTo>
                  <a:pt x="46" y="129"/>
                  <a:pt x="227" y="136"/>
                  <a:pt x="227" y="151"/>
                </a:cubicBezTo>
                <a:cubicBezTo>
                  <a:pt x="227" y="166"/>
                  <a:pt x="46" y="182"/>
                  <a:pt x="46" y="197"/>
                </a:cubicBezTo>
                <a:cubicBezTo>
                  <a:pt x="46" y="212"/>
                  <a:pt x="136" y="227"/>
                  <a:pt x="227" y="242"/>
                </a:cubicBezTo>
              </a:path>
            </a:pathLst>
          </a:custGeom>
          <a:noFill/>
          <a:ln w="25400">
            <a:solidFill>
              <a:srgbClr val="000000"/>
            </a:solidFill>
            <a:round/>
            <a:headEnd/>
            <a:tailEnd/>
          </a:ln>
        </p:spPr>
        <p:txBody>
          <a:bodyPr/>
          <a:lstStyle/>
          <a:p>
            <a:endParaRPr lang="el-GR" sz="1350"/>
          </a:p>
        </p:txBody>
      </p:sp>
      <p:sp>
        <p:nvSpPr>
          <p:cNvPr id="44358" name="Freeform 326"/>
          <p:cNvSpPr>
            <a:spLocks/>
          </p:cNvSpPr>
          <p:nvPr/>
        </p:nvSpPr>
        <p:spPr bwMode="auto">
          <a:xfrm rot="18048929" flipV="1">
            <a:off x="8282603" y="4245509"/>
            <a:ext cx="119063" cy="197644"/>
          </a:xfrm>
          <a:custGeom>
            <a:avLst/>
            <a:gdLst>
              <a:gd name="T0" fmla="*/ 0 w 235"/>
              <a:gd name="T1" fmla="*/ 15 h 242"/>
              <a:gd name="T2" fmla="*/ 227 w 235"/>
              <a:gd name="T3" fmla="*/ 15 h 242"/>
              <a:gd name="T4" fmla="*/ 46 w 235"/>
              <a:gd name="T5" fmla="*/ 106 h 242"/>
              <a:gd name="T6" fmla="*/ 227 w 235"/>
              <a:gd name="T7" fmla="*/ 151 h 242"/>
              <a:gd name="T8" fmla="*/ 46 w 235"/>
              <a:gd name="T9" fmla="*/ 197 h 242"/>
              <a:gd name="T10" fmla="*/ 227 w 235"/>
              <a:gd name="T11" fmla="*/ 242 h 242"/>
              <a:gd name="T12" fmla="*/ 0 60000 65536"/>
              <a:gd name="T13" fmla="*/ 0 60000 65536"/>
              <a:gd name="T14" fmla="*/ 0 60000 65536"/>
              <a:gd name="T15" fmla="*/ 0 60000 65536"/>
              <a:gd name="T16" fmla="*/ 0 60000 65536"/>
              <a:gd name="T17" fmla="*/ 0 60000 65536"/>
              <a:gd name="T18" fmla="*/ 0 w 235"/>
              <a:gd name="T19" fmla="*/ 0 h 242"/>
              <a:gd name="T20" fmla="*/ 235 w 235"/>
              <a:gd name="T21" fmla="*/ 242 h 242"/>
            </a:gdLst>
            <a:ahLst/>
            <a:cxnLst>
              <a:cxn ang="T12">
                <a:pos x="T0" y="T1"/>
              </a:cxn>
              <a:cxn ang="T13">
                <a:pos x="T2" y="T3"/>
              </a:cxn>
              <a:cxn ang="T14">
                <a:pos x="T4" y="T5"/>
              </a:cxn>
              <a:cxn ang="T15">
                <a:pos x="T6" y="T7"/>
              </a:cxn>
              <a:cxn ang="T16">
                <a:pos x="T8" y="T9"/>
              </a:cxn>
              <a:cxn ang="T17">
                <a:pos x="T10" y="T11"/>
              </a:cxn>
            </a:cxnLst>
            <a:rect l="T18" t="T19" r="T20" b="T21"/>
            <a:pathLst>
              <a:path w="235" h="242">
                <a:moveTo>
                  <a:pt x="0" y="15"/>
                </a:moveTo>
                <a:cubicBezTo>
                  <a:pt x="109" y="7"/>
                  <a:pt x="219" y="0"/>
                  <a:pt x="227" y="15"/>
                </a:cubicBezTo>
                <a:cubicBezTo>
                  <a:pt x="235" y="30"/>
                  <a:pt x="46" y="83"/>
                  <a:pt x="46" y="106"/>
                </a:cubicBezTo>
                <a:cubicBezTo>
                  <a:pt x="46" y="129"/>
                  <a:pt x="227" y="136"/>
                  <a:pt x="227" y="151"/>
                </a:cubicBezTo>
                <a:cubicBezTo>
                  <a:pt x="227" y="166"/>
                  <a:pt x="46" y="182"/>
                  <a:pt x="46" y="197"/>
                </a:cubicBezTo>
                <a:cubicBezTo>
                  <a:pt x="46" y="212"/>
                  <a:pt x="136" y="227"/>
                  <a:pt x="227" y="242"/>
                </a:cubicBezTo>
              </a:path>
            </a:pathLst>
          </a:custGeom>
          <a:noFill/>
          <a:ln w="25400">
            <a:solidFill>
              <a:srgbClr val="008000"/>
            </a:solidFill>
            <a:round/>
            <a:headEnd/>
            <a:tailEnd/>
          </a:ln>
        </p:spPr>
        <p:txBody>
          <a:bodyPr/>
          <a:lstStyle/>
          <a:p>
            <a:endParaRPr lang="el-GR" sz="1350"/>
          </a:p>
        </p:txBody>
      </p:sp>
      <p:sp>
        <p:nvSpPr>
          <p:cNvPr id="44359" name="Text Box 327"/>
          <p:cNvSpPr txBox="1">
            <a:spLocks noChangeArrowheads="1"/>
          </p:cNvSpPr>
          <p:nvPr/>
        </p:nvSpPr>
        <p:spPr bwMode="auto">
          <a:xfrm rot="-1501776">
            <a:off x="7824212" y="2705510"/>
            <a:ext cx="432197" cy="230832"/>
          </a:xfrm>
          <a:prstGeom prst="rect">
            <a:avLst/>
          </a:prstGeom>
          <a:noFill/>
          <a:ln w="9525">
            <a:noFill/>
            <a:miter lim="800000"/>
            <a:headEnd/>
            <a:tailEnd/>
          </a:ln>
        </p:spPr>
        <p:txBody>
          <a:bodyPr>
            <a:spAutoFit/>
          </a:bodyPr>
          <a:lstStyle/>
          <a:p>
            <a:pPr algn="ctr">
              <a:spcBef>
                <a:spcPct val="50000"/>
              </a:spcBef>
            </a:pPr>
            <a:r>
              <a:rPr lang="en-US" sz="900">
                <a:latin typeface="Calibri" pitchFamily="34" charset="0"/>
              </a:rPr>
              <a:t>tsl3</a:t>
            </a:r>
            <a:endParaRPr lang="el-GR" sz="900">
              <a:latin typeface="Calibri" pitchFamily="34" charset="0"/>
            </a:endParaRPr>
          </a:p>
        </p:txBody>
      </p:sp>
      <p:sp>
        <p:nvSpPr>
          <p:cNvPr id="44360" name="Text Box 328"/>
          <p:cNvSpPr txBox="1">
            <a:spLocks noChangeArrowheads="1"/>
          </p:cNvSpPr>
          <p:nvPr/>
        </p:nvSpPr>
        <p:spPr bwMode="auto">
          <a:xfrm>
            <a:off x="8201642" y="3041786"/>
            <a:ext cx="432197" cy="230832"/>
          </a:xfrm>
          <a:prstGeom prst="rect">
            <a:avLst/>
          </a:prstGeom>
          <a:noFill/>
          <a:ln w="9525">
            <a:noFill/>
            <a:miter lim="800000"/>
            <a:headEnd/>
            <a:tailEnd/>
          </a:ln>
        </p:spPr>
        <p:txBody>
          <a:bodyPr>
            <a:spAutoFit/>
          </a:bodyPr>
          <a:lstStyle/>
          <a:p>
            <a:pPr algn="ctr">
              <a:spcBef>
                <a:spcPct val="50000"/>
              </a:spcBef>
            </a:pPr>
            <a:r>
              <a:rPr lang="en-US" sz="900">
                <a:latin typeface="Calibri" pitchFamily="34" charset="0"/>
              </a:rPr>
              <a:t>tsl11</a:t>
            </a:r>
            <a:endParaRPr lang="el-GR" sz="900">
              <a:latin typeface="Calibri" pitchFamily="34" charset="0"/>
            </a:endParaRPr>
          </a:p>
        </p:txBody>
      </p:sp>
      <p:sp>
        <p:nvSpPr>
          <p:cNvPr id="44361" name="Text Box 329"/>
          <p:cNvSpPr txBox="1">
            <a:spLocks noChangeArrowheads="1"/>
          </p:cNvSpPr>
          <p:nvPr/>
        </p:nvSpPr>
        <p:spPr bwMode="auto">
          <a:xfrm rot="2398364">
            <a:off x="8201642" y="3634197"/>
            <a:ext cx="432197" cy="230832"/>
          </a:xfrm>
          <a:prstGeom prst="rect">
            <a:avLst/>
          </a:prstGeom>
          <a:noFill/>
          <a:ln w="9525">
            <a:noFill/>
            <a:miter lim="800000"/>
            <a:headEnd/>
            <a:tailEnd/>
          </a:ln>
        </p:spPr>
        <p:txBody>
          <a:bodyPr>
            <a:spAutoFit/>
          </a:bodyPr>
          <a:lstStyle/>
          <a:p>
            <a:pPr algn="ctr">
              <a:spcBef>
                <a:spcPct val="50000"/>
              </a:spcBef>
            </a:pPr>
            <a:r>
              <a:rPr lang="en-US" sz="900">
                <a:latin typeface="Calibri" pitchFamily="34" charset="0"/>
              </a:rPr>
              <a:t>tsl19</a:t>
            </a:r>
            <a:endParaRPr lang="el-GR" sz="900">
              <a:latin typeface="Calibri" pitchFamily="34" charset="0"/>
            </a:endParaRPr>
          </a:p>
        </p:txBody>
      </p:sp>
      <p:sp>
        <p:nvSpPr>
          <p:cNvPr id="44362" name="Text Box 330"/>
          <p:cNvSpPr txBox="1">
            <a:spLocks noChangeArrowheads="1"/>
          </p:cNvSpPr>
          <p:nvPr/>
        </p:nvSpPr>
        <p:spPr bwMode="auto">
          <a:xfrm rot="2467821">
            <a:off x="7877792" y="3958047"/>
            <a:ext cx="432197" cy="230832"/>
          </a:xfrm>
          <a:prstGeom prst="rect">
            <a:avLst/>
          </a:prstGeom>
          <a:noFill/>
          <a:ln w="9525">
            <a:noFill/>
            <a:miter lim="800000"/>
            <a:headEnd/>
            <a:tailEnd/>
          </a:ln>
        </p:spPr>
        <p:txBody>
          <a:bodyPr>
            <a:spAutoFit/>
          </a:bodyPr>
          <a:lstStyle/>
          <a:p>
            <a:pPr algn="ctr">
              <a:spcBef>
                <a:spcPct val="50000"/>
              </a:spcBef>
            </a:pPr>
            <a:r>
              <a:rPr lang="en-US" sz="900">
                <a:latin typeface="Calibri" pitchFamily="34" charset="0"/>
              </a:rPr>
              <a:t>tsl28</a:t>
            </a:r>
            <a:endParaRPr lang="el-GR" sz="900">
              <a:latin typeface="Calibri" pitchFamily="34" charset="0"/>
            </a:endParaRPr>
          </a:p>
        </p:txBody>
      </p:sp>
      <p:sp>
        <p:nvSpPr>
          <p:cNvPr id="306" name="304 - TextBox"/>
          <p:cNvSpPr txBox="1">
            <a:spLocks noChangeArrowheads="1"/>
          </p:cNvSpPr>
          <p:nvPr/>
        </p:nvSpPr>
        <p:spPr bwMode="auto">
          <a:xfrm>
            <a:off x="6986718" y="1010243"/>
            <a:ext cx="1188132" cy="300082"/>
          </a:xfrm>
          <a:prstGeom prst="rect">
            <a:avLst/>
          </a:prstGeom>
          <a:noFill/>
          <a:ln w="9525">
            <a:noFill/>
            <a:miter lim="800000"/>
            <a:headEnd/>
            <a:tailEnd/>
          </a:ln>
        </p:spPr>
        <p:txBody>
          <a:bodyPr wrap="square">
            <a:spAutoFit/>
          </a:bodyPr>
          <a:lstStyle/>
          <a:p>
            <a:r>
              <a:rPr lang="el-GR" sz="1350" dirty="0">
                <a:latin typeface="Calibri" pitchFamily="34" charset="0"/>
              </a:rPr>
              <a:t>Δομή 2</a:t>
            </a:r>
            <a:r>
              <a:rPr lang="en-US" sz="1350" dirty="0">
                <a:latin typeface="Calibri" pitchFamily="34" charset="0"/>
              </a:rPr>
              <a:t> </a:t>
            </a:r>
            <a:r>
              <a:rPr lang="en-US" sz="1350" dirty="0" err="1">
                <a:latin typeface="Calibri" pitchFamily="34" charset="0"/>
              </a:rPr>
              <a:t>Mbit</a:t>
            </a:r>
            <a:endParaRPr lang="el-GR" sz="1350" dirty="0">
              <a:latin typeface="Calibri" pitchFamily="34" charset="0"/>
            </a:endParaRPr>
          </a:p>
        </p:txBody>
      </p:sp>
    </p:spTree>
    <p:extLst>
      <p:ext uri="{BB962C8B-B14F-4D97-AF65-F5344CB8AC3E}">
        <p14:creationId xmlns:p14="http://schemas.microsoft.com/office/powerpoint/2010/main" val="14123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4042"/>
                                        </p:tgtEl>
                                        <p:attrNameLst>
                                          <p:attrName>style.visibility</p:attrName>
                                        </p:attrNameLst>
                                      </p:cBhvr>
                                      <p:to>
                                        <p:strVal val="visible"/>
                                      </p:to>
                                    </p:set>
                                    <p:animEffect transition="in" filter="slide(fromBottom)">
                                      <p:cBhvr>
                                        <p:cTn id="7" dur="1000"/>
                                        <p:tgtEl>
                                          <p:spTgt spid="44042"/>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44041"/>
                                        </p:tgtEl>
                                        <p:attrNameLst>
                                          <p:attrName>style.visibility</p:attrName>
                                        </p:attrNameLst>
                                      </p:cBhvr>
                                      <p:to>
                                        <p:strVal val="visible"/>
                                      </p:to>
                                    </p:set>
                                    <p:animEffect transition="in" filter="dissolve">
                                      <p:cBhvr>
                                        <p:cTn id="11" dur="1000"/>
                                        <p:tgtEl>
                                          <p:spTgt spid="44041"/>
                                        </p:tgtEl>
                                      </p:cBhvr>
                                    </p:animEffect>
                                  </p:childTnLst>
                                </p:cTn>
                              </p:par>
                            </p:childTnLst>
                          </p:cTn>
                        </p:par>
                        <p:par>
                          <p:cTn id="12" fill="hold">
                            <p:stCondLst>
                              <p:cond delay="2000"/>
                            </p:stCondLst>
                            <p:childTnLst>
                              <p:par>
                                <p:cTn id="13" presetID="5"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1000"/>
                                        <p:tgtEl>
                                          <p:spTgt spid="3"/>
                                        </p:tgtEl>
                                      </p:cBhvr>
                                    </p:animEffect>
                                  </p:childTnLst>
                                </p:cTn>
                              </p:par>
                            </p:childTnLst>
                          </p:cTn>
                        </p:par>
                        <p:par>
                          <p:cTn id="16" fill="hold">
                            <p:stCondLst>
                              <p:cond delay="3000"/>
                            </p:stCondLst>
                            <p:childTnLst>
                              <p:par>
                                <p:cTn id="17" presetID="29" presetClass="exit" presetSubtype="0" repeatCount="indefinite" fill="hold" nodeType="afterEffect">
                                  <p:stCondLst>
                                    <p:cond delay="0"/>
                                  </p:stCondLst>
                                  <p:childTnLst>
                                    <p:anim calcmode="lin" valueType="num">
                                      <p:cBhvr>
                                        <p:cTn id="18" dur="1000"/>
                                        <p:tgtEl>
                                          <p:spTgt spid="3"/>
                                        </p:tgtEl>
                                        <p:attrNameLst>
                                          <p:attrName>ppt_x</p:attrName>
                                        </p:attrNameLst>
                                      </p:cBhvr>
                                      <p:tavLst>
                                        <p:tav tm="0">
                                          <p:val>
                                            <p:strVal val="ppt_x"/>
                                          </p:val>
                                        </p:tav>
                                        <p:tav tm="100000">
                                          <p:val>
                                            <p:strVal val="ppt_x-.2"/>
                                          </p:val>
                                        </p:tav>
                                      </p:tavLst>
                                    </p:anim>
                                    <p:anim calcmode="lin" valueType="num">
                                      <p:cBhvr>
                                        <p:cTn id="19" dur="1000"/>
                                        <p:tgtEl>
                                          <p:spTgt spid="3"/>
                                        </p:tgtEl>
                                        <p:attrNameLst>
                                          <p:attrName>ppt_y</p:attrName>
                                        </p:attrNameLst>
                                      </p:cBhvr>
                                      <p:tavLst>
                                        <p:tav tm="0">
                                          <p:val>
                                            <p:strVal val="ppt_y"/>
                                          </p:val>
                                        </p:tav>
                                        <p:tav tm="100000">
                                          <p:val>
                                            <p:strVal val="ppt_y"/>
                                          </p:val>
                                        </p:tav>
                                      </p:tavLst>
                                    </p:anim>
                                    <p:animEffect transition="out" filter="fade">
                                      <p:cBhvr>
                                        <p:cTn id="20" dur="1000"/>
                                        <p:tgtEl>
                                          <p:spTgt spid="3"/>
                                        </p:tgtEl>
                                      </p:cBhvr>
                                    </p:animEffect>
                                    <p:set>
                                      <p:cBhvr>
                                        <p:cTn id="21" dur="1" fill="hold">
                                          <p:stCondLst>
                                            <p:cond delay="999"/>
                                          </p:stCondLst>
                                        </p:cTn>
                                        <p:tgtEl>
                                          <p:spTgt spid="3"/>
                                        </p:tgtEl>
                                        <p:attrNameLst>
                                          <p:attrName>style.visibility</p:attrName>
                                        </p:attrNameLst>
                                      </p:cBhvr>
                                      <p:to>
                                        <p:strVal val="hidden"/>
                                      </p:to>
                                    </p:set>
                                  </p:childTnLst>
                                </p:cTn>
                              </p:par>
                            </p:childTnLst>
                          </p:cTn>
                        </p:par>
                        <p:par>
                          <p:cTn id="22" fill="hold">
                            <p:stCondLst>
                              <p:cond delay="4000"/>
                            </p:stCondLst>
                            <p:childTnLst>
                              <p:par>
                                <p:cTn id="23" presetID="12" presetClass="entr" presetSubtype="4" fill="hold" nodeType="afterEffect">
                                  <p:stCondLst>
                                    <p:cond delay="0"/>
                                  </p:stCondLst>
                                  <p:childTnLst>
                                    <p:set>
                                      <p:cBhvr>
                                        <p:cTn id="24" dur="1" fill="hold">
                                          <p:stCondLst>
                                            <p:cond delay="0"/>
                                          </p:stCondLst>
                                        </p:cTn>
                                        <p:tgtEl>
                                          <p:spTgt spid="44045"/>
                                        </p:tgtEl>
                                        <p:attrNameLst>
                                          <p:attrName>style.visibility</p:attrName>
                                        </p:attrNameLst>
                                      </p:cBhvr>
                                      <p:to>
                                        <p:strVal val="visible"/>
                                      </p:to>
                                    </p:set>
                                    <p:animEffect transition="in" filter="slide(fromBottom)">
                                      <p:cBhvr>
                                        <p:cTn id="25" dur="1000"/>
                                        <p:tgtEl>
                                          <p:spTgt spid="44045"/>
                                        </p:tgtEl>
                                      </p:cBhvr>
                                    </p:animEffect>
                                  </p:childTnLst>
                                </p:cTn>
                              </p:par>
                            </p:childTnLst>
                          </p:cTn>
                        </p:par>
                        <p:par>
                          <p:cTn id="26" fill="hold">
                            <p:stCondLst>
                              <p:cond delay="5000"/>
                            </p:stCondLst>
                            <p:childTnLst>
                              <p:par>
                                <p:cTn id="27" presetID="9" presetClass="entr" presetSubtype="0" fill="hold" nodeType="afterEffect">
                                  <p:stCondLst>
                                    <p:cond delay="0"/>
                                  </p:stCondLst>
                                  <p:childTnLst>
                                    <p:set>
                                      <p:cBhvr>
                                        <p:cTn id="28" dur="1" fill="hold">
                                          <p:stCondLst>
                                            <p:cond delay="0"/>
                                          </p:stCondLst>
                                        </p:cTn>
                                        <p:tgtEl>
                                          <p:spTgt spid="44044"/>
                                        </p:tgtEl>
                                        <p:attrNameLst>
                                          <p:attrName>style.visibility</p:attrName>
                                        </p:attrNameLst>
                                      </p:cBhvr>
                                      <p:to>
                                        <p:strVal val="visible"/>
                                      </p:to>
                                    </p:set>
                                    <p:animEffect transition="in" filter="dissolve">
                                      <p:cBhvr>
                                        <p:cTn id="29" dur="1000"/>
                                        <p:tgtEl>
                                          <p:spTgt spid="44044"/>
                                        </p:tgtEl>
                                      </p:cBhvr>
                                    </p:animEffect>
                                  </p:childTnLst>
                                </p:cTn>
                              </p:par>
                            </p:childTnLst>
                          </p:cTn>
                        </p:par>
                        <p:par>
                          <p:cTn id="30" fill="hold">
                            <p:stCondLst>
                              <p:cond delay="6000"/>
                            </p:stCondLst>
                            <p:childTnLst>
                              <p:par>
                                <p:cTn id="31" presetID="22" presetClass="exit" presetSubtype="4" fill="hold" nodeType="afterEffect">
                                  <p:stCondLst>
                                    <p:cond delay="0"/>
                                  </p:stCondLst>
                                  <p:childTnLst>
                                    <p:animEffect transition="out" filter="wipe(down)">
                                      <p:cBhvr>
                                        <p:cTn id="32" dur="500"/>
                                        <p:tgtEl>
                                          <p:spTgt spid="44041"/>
                                        </p:tgtEl>
                                      </p:cBhvr>
                                    </p:animEffect>
                                    <p:set>
                                      <p:cBhvr>
                                        <p:cTn id="33" dur="1" fill="hold">
                                          <p:stCondLst>
                                            <p:cond delay="499"/>
                                          </p:stCondLst>
                                        </p:cTn>
                                        <p:tgtEl>
                                          <p:spTgt spid="44041"/>
                                        </p:tgtEl>
                                        <p:attrNameLst>
                                          <p:attrName>style.visibility</p:attrName>
                                        </p:attrNameLst>
                                      </p:cBhvr>
                                      <p:to>
                                        <p:strVal val="hidden"/>
                                      </p:to>
                                    </p:set>
                                  </p:childTnLst>
                                </p:cTn>
                              </p:par>
                            </p:childTnLst>
                          </p:cTn>
                        </p:par>
                        <p:par>
                          <p:cTn id="34" fill="hold">
                            <p:stCondLst>
                              <p:cond delay="6500"/>
                            </p:stCondLst>
                            <p:childTnLst>
                              <p:par>
                                <p:cTn id="35" presetID="3" presetClass="entr" presetSubtype="10" fill="hold" nodeType="afterEffect">
                                  <p:stCondLst>
                                    <p:cond delay="0"/>
                                  </p:stCondLst>
                                  <p:childTnLst>
                                    <p:set>
                                      <p:cBhvr>
                                        <p:cTn id="36" dur="1" fill="hold">
                                          <p:stCondLst>
                                            <p:cond delay="0"/>
                                          </p:stCondLst>
                                        </p:cTn>
                                        <p:tgtEl>
                                          <p:spTgt spid="44041"/>
                                        </p:tgtEl>
                                        <p:attrNameLst>
                                          <p:attrName>style.visibility</p:attrName>
                                        </p:attrNameLst>
                                      </p:cBhvr>
                                      <p:to>
                                        <p:strVal val="visible"/>
                                      </p:to>
                                    </p:set>
                                    <p:animEffect transition="in" filter="blinds(horizontal)">
                                      <p:cBhvr>
                                        <p:cTn id="37" dur="500"/>
                                        <p:tgtEl>
                                          <p:spTgt spid="44041"/>
                                        </p:tgtEl>
                                      </p:cBhvr>
                                    </p:animEffect>
                                  </p:childTnLst>
                                </p:cTn>
                              </p:par>
                            </p:childTnLst>
                          </p:cTn>
                        </p:par>
                        <p:par>
                          <p:cTn id="38" fill="hold">
                            <p:stCondLst>
                              <p:cond delay="7000"/>
                            </p:stCondLst>
                            <p:childTnLst>
                              <p:par>
                                <p:cTn id="39" presetID="5" presetClass="entr" presetSubtype="1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checkerboard(across)">
                                      <p:cBhvr>
                                        <p:cTn id="41" dur="1000"/>
                                        <p:tgtEl>
                                          <p:spTgt spid="4"/>
                                        </p:tgtEl>
                                      </p:cBhvr>
                                    </p:animEffect>
                                  </p:childTnLst>
                                </p:cTn>
                              </p:par>
                            </p:childTnLst>
                          </p:cTn>
                        </p:par>
                        <p:par>
                          <p:cTn id="42" fill="hold">
                            <p:stCondLst>
                              <p:cond delay="8000"/>
                            </p:stCondLst>
                            <p:childTnLst>
                              <p:par>
                                <p:cTn id="43" presetID="29" presetClass="exit" presetSubtype="0" repeatCount="indefinite" fill="hold" nodeType="afterEffect">
                                  <p:stCondLst>
                                    <p:cond delay="0"/>
                                  </p:stCondLst>
                                  <p:childTnLst>
                                    <p:anim calcmode="lin" valueType="num">
                                      <p:cBhvr>
                                        <p:cTn id="44" dur="1000"/>
                                        <p:tgtEl>
                                          <p:spTgt spid="4"/>
                                        </p:tgtEl>
                                        <p:attrNameLst>
                                          <p:attrName>ppt_x</p:attrName>
                                        </p:attrNameLst>
                                      </p:cBhvr>
                                      <p:tavLst>
                                        <p:tav tm="0">
                                          <p:val>
                                            <p:strVal val="ppt_x"/>
                                          </p:val>
                                        </p:tav>
                                        <p:tav tm="100000">
                                          <p:val>
                                            <p:strVal val="ppt_x-.2"/>
                                          </p:val>
                                        </p:tav>
                                      </p:tavLst>
                                    </p:anim>
                                    <p:anim calcmode="lin" valueType="num">
                                      <p:cBhvr>
                                        <p:cTn id="45" dur="1000"/>
                                        <p:tgtEl>
                                          <p:spTgt spid="4"/>
                                        </p:tgtEl>
                                        <p:attrNameLst>
                                          <p:attrName>ppt_y</p:attrName>
                                        </p:attrNameLst>
                                      </p:cBhvr>
                                      <p:tavLst>
                                        <p:tav tm="0">
                                          <p:val>
                                            <p:strVal val="ppt_y"/>
                                          </p:val>
                                        </p:tav>
                                        <p:tav tm="100000">
                                          <p:val>
                                            <p:strVal val="ppt_y"/>
                                          </p:val>
                                        </p:tav>
                                      </p:tavLst>
                                    </p:anim>
                                    <p:animEffect transition="out" filter="fade">
                                      <p:cBhvr>
                                        <p:cTn id="46" dur="1000"/>
                                        <p:tgtEl>
                                          <p:spTgt spid="4"/>
                                        </p:tgtEl>
                                      </p:cBhvr>
                                    </p:animEffect>
                                    <p:set>
                                      <p:cBhvr>
                                        <p:cTn id="47" dur="1" fill="hold">
                                          <p:stCondLst>
                                            <p:cond delay="999"/>
                                          </p:stCondLst>
                                        </p:cTn>
                                        <p:tgtEl>
                                          <p:spTgt spid="4"/>
                                        </p:tgtEl>
                                        <p:attrNameLst>
                                          <p:attrName>style.visibility</p:attrName>
                                        </p:attrNameLst>
                                      </p:cBhvr>
                                      <p:to>
                                        <p:strVal val="hidden"/>
                                      </p:to>
                                    </p:set>
                                  </p:childTnLst>
                                </p:cTn>
                              </p:par>
                            </p:childTnLst>
                          </p:cTn>
                        </p:par>
                        <p:par>
                          <p:cTn id="48" fill="hold">
                            <p:stCondLst>
                              <p:cond delay="9000"/>
                            </p:stCondLst>
                            <p:childTnLst>
                              <p:par>
                                <p:cTn id="49" presetID="12" presetClass="entr" presetSubtype="4" fill="hold" nodeType="afterEffect">
                                  <p:stCondLst>
                                    <p:cond delay="0"/>
                                  </p:stCondLst>
                                  <p:childTnLst>
                                    <p:set>
                                      <p:cBhvr>
                                        <p:cTn id="50" dur="1" fill="hold">
                                          <p:stCondLst>
                                            <p:cond delay="0"/>
                                          </p:stCondLst>
                                        </p:cTn>
                                        <p:tgtEl>
                                          <p:spTgt spid="44048"/>
                                        </p:tgtEl>
                                        <p:attrNameLst>
                                          <p:attrName>style.visibility</p:attrName>
                                        </p:attrNameLst>
                                      </p:cBhvr>
                                      <p:to>
                                        <p:strVal val="visible"/>
                                      </p:to>
                                    </p:set>
                                    <p:animEffect transition="in" filter="slide(fromBottom)">
                                      <p:cBhvr>
                                        <p:cTn id="51" dur="1000"/>
                                        <p:tgtEl>
                                          <p:spTgt spid="44048"/>
                                        </p:tgtEl>
                                      </p:cBhvr>
                                    </p:animEffect>
                                  </p:childTnLst>
                                </p:cTn>
                              </p:par>
                            </p:childTnLst>
                          </p:cTn>
                        </p:par>
                        <p:par>
                          <p:cTn id="52" fill="hold">
                            <p:stCondLst>
                              <p:cond delay="10000"/>
                            </p:stCondLst>
                            <p:childTnLst>
                              <p:par>
                                <p:cTn id="53" presetID="9" presetClass="entr" presetSubtype="0" fill="hold" nodeType="afterEffect">
                                  <p:stCondLst>
                                    <p:cond delay="0"/>
                                  </p:stCondLst>
                                  <p:childTnLst>
                                    <p:set>
                                      <p:cBhvr>
                                        <p:cTn id="54" dur="1" fill="hold">
                                          <p:stCondLst>
                                            <p:cond delay="0"/>
                                          </p:stCondLst>
                                        </p:cTn>
                                        <p:tgtEl>
                                          <p:spTgt spid="44047"/>
                                        </p:tgtEl>
                                        <p:attrNameLst>
                                          <p:attrName>style.visibility</p:attrName>
                                        </p:attrNameLst>
                                      </p:cBhvr>
                                      <p:to>
                                        <p:strVal val="visible"/>
                                      </p:to>
                                    </p:set>
                                    <p:animEffect transition="in" filter="dissolve">
                                      <p:cBhvr>
                                        <p:cTn id="55" dur="1000"/>
                                        <p:tgtEl>
                                          <p:spTgt spid="44047"/>
                                        </p:tgtEl>
                                      </p:cBhvr>
                                    </p:animEffect>
                                  </p:childTnLst>
                                </p:cTn>
                              </p:par>
                            </p:childTnLst>
                          </p:cTn>
                        </p:par>
                        <p:par>
                          <p:cTn id="56" fill="hold">
                            <p:stCondLst>
                              <p:cond delay="11000"/>
                            </p:stCondLst>
                            <p:childTnLst>
                              <p:par>
                                <p:cTn id="57" presetID="5" presetClass="entr" presetSubtype="10"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checkerboard(across)">
                                      <p:cBhvr>
                                        <p:cTn id="59" dur="1000"/>
                                        <p:tgtEl>
                                          <p:spTgt spid="5"/>
                                        </p:tgtEl>
                                      </p:cBhvr>
                                    </p:animEffect>
                                  </p:childTnLst>
                                </p:cTn>
                              </p:par>
                            </p:childTnLst>
                          </p:cTn>
                        </p:par>
                        <p:par>
                          <p:cTn id="60" fill="hold">
                            <p:stCondLst>
                              <p:cond delay="12000"/>
                            </p:stCondLst>
                            <p:childTnLst>
                              <p:par>
                                <p:cTn id="61" presetID="29" presetClass="exit" presetSubtype="0" repeatCount="indefinite" fill="hold" nodeType="afterEffect">
                                  <p:stCondLst>
                                    <p:cond delay="0"/>
                                  </p:stCondLst>
                                  <p:childTnLst>
                                    <p:anim calcmode="lin" valueType="num">
                                      <p:cBhvr>
                                        <p:cTn id="62" dur="1000"/>
                                        <p:tgtEl>
                                          <p:spTgt spid="5"/>
                                        </p:tgtEl>
                                        <p:attrNameLst>
                                          <p:attrName>ppt_x</p:attrName>
                                        </p:attrNameLst>
                                      </p:cBhvr>
                                      <p:tavLst>
                                        <p:tav tm="0">
                                          <p:val>
                                            <p:strVal val="ppt_x"/>
                                          </p:val>
                                        </p:tav>
                                        <p:tav tm="100000">
                                          <p:val>
                                            <p:strVal val="ppt_x-.2"/>
                                          </p:val>
                                        </p:tav>
                                      </p:tavLst>
                                    </p:anim>
                                    <p:anim calcmode="lin" valueType="num">
                                      <p:cBhvr>
                                        <p:cTn id="63" dur="1000"/>
                                        <p:tgtEl>
                                          <p:spTgt spid="5"/>
                                        </p:tgtEl>
                                        <p:attrNameLst>
                                          <p:attrName>ppt_y</p:attrName>
                                        </p:attrNameLst>
                                      </p:cBhvr>
                                      <p:tavLst>
                                        <p:tav tm="0">
                                          <p:val>
                                            <p:strVal val="ppt_y"/>
                                          </p:val>
                                        </p:tav>
                                        <p:tav tm="100000">
                                          <p:val>
                                            <p:strVal val="ppt_y"/>
                                          </p:val>
                                        </p:tav>
                                      </p:tavLst>
                                    </p:anim>
                                    <p:animEffect transition="out" filter="fade">
                                      <p:cBhvr>
                                        <p:cTn id="64" dur="1000"/>
                                        <p:tgtEl>
                                          <p:spTgt spid="5"/>
                                        </p:tgtEl>
                                      </p:cBhvr>
                                    </p:animEffect>
                                    <p:set>
                                      <p:cBhvr>
                                        <p:cTn id="65" dur="1" fill="hold">
                                          <p:stCondLst>
                                            <p:cond delay="999"/>
                                          </p:stCondLst>
                                        </p:cTn>
                                        <p:tgtEl>
                                          <p:spTgt spid="5"/>
                                        </p:tgtEl>
                                        <p:attrNameLst>
                                          <p:attrName>style.visibility</p:attrName>
                                        </p:attrNameLst>
                                      </p:cBhvr>
                                      <p:to>
                                        <p:strVal val="hidden"/>
                                      </p:to>
                                    </p:set>
                                  </p:childTnLst>
                                </p:cTn>
                              </p:par>
                            </p:childTnLst>
                          </p:cTn>
                        </p:par>
                        <p:par>
                          <p:cTn id="66" fill="hold">
                            <p:stCondLst>
                              <p:cond delay="13000"/>
                            </p:stCondLst>
                            <p:childTnLst>
                              <p:par>
                                <p:cTn id="67" presetID="12" presetClass="entr" presetSubtype="4" fill="hold" nodeType="afterEffect">
                                  <p:stCondLst>
                                    <p:cond delay="0"/>
                                  </p:stCondLst>
                                  <p:childTnLst>
                                    <p:set>
                                      <p:cBhvr>
                                        <p:cTn id="68" dur="1" fill="hold">
                                          <p:stCondLst>
                                            <p:cond delay="0"/>
                                          </p:stCondLst>
                                        </p:cTn>
                                        <p:tgtEl>
                                          <p:spTgt spid="44191"/>
                                        </p:tgtEl>
                                        <p:attrNameLst>
                                          <p:attrName>style.visibility</p:attrName>
                                        </p:attrNameLst>
                                      </p:cBhvr>
                                      <p:to>
                                        <p:strVal val="visible"/>
                                      </p:to>
                                    </p:set>
                                    <p:animEffect transition="in" filter="slide(fromBottom)">
                                      <p:cBhvr>
                                        <p:cTn id="69" dur="1000"/>
                                        <p:tgtEl>
                                          <p:spTgt spid="44191"/>
                                        </p:tgtEl>
                                      </p:cBhvr>
                                    </p:animEffect>
                                  </p:childTnLst>
                                </p:cTn>
                              </p:par>
                            </p:childTnLst>
                          </p:cTn>
                        </p:par>
                        <p:par>
                          <p:cTn id="70" fill="hold">
                            <p:stCondLst>
                              <p:cond delay="14000"/>
                            </p:stCondLst>
                            <p:childTnLst>
                              <p:par>
                                <p:cTn id="71" presetID="9" presetClass="entr" presetSubtype="0" fill="hold" nodeType="afterEffect">
                                  <p:stCondLst>
                                    <p:cond delay="0"/>
                                  </p:stCondLst>
                                  <p:childTnLst>
                                    <p:set>
                                      <p:cBhvr>
                                        <p:cTn id="72" dur="1" fill="hold">
                                          <p:stCondLst>
                                            <p:cond delay="0"/>
                                          </p:stCondLst>
                                        </p:cTn>
                                        <p:tgtEl>
                                          <p:spTgt spid="44190"/>
                                        </p:tgtEl>
                                        <p:attrNameLst>
                                          <p:attrName>style.visibility</p:attrName>
                                        </p:attrNameLst>
                                      </p:cBhvr>
                                      <p:to>
                                        <p:strVal val="visible"/>
                                      </p:to>
                                    </p:set>
                                    <p:animEffect transition="in" filter="dissolve">
                                      <p:cBhvr>
                                        <p:cTn id="73" dur="1000"/>
                                        <p:tgtEl>
                                          <p:spTgt spid="44190"/>
                                        </p:tgtEl>
                                      </p:cBhvr>
                                    </p:animEffect>
                                  </p:childTnLst>
                                </p:cTn>
                              </p:par>
                            </p:childTnLst>
                          </p:cTn>
                        </p:par>
                        <p:par>
                          <p:cTn id="74" fill="hold">
                            <p:stCondLst>
                              <p:cond delay="15000"/>
                            </p:stCondLst>
                            <p:childTnLst>
                              <p:par>
                                <p:cTn id="75" presetID="22" presetClass="exit" presetSubtype="4" fill="hold" nodeType="afterEffect">
                                  <p:stCondLst>
                                    <p:cond delay="0"/>
                                  </p:stCondLst>
                                  <p:childTnLst>
                                    <p:animEffect transition="out" filter="wipe(down)">
                                      <p:cBhvr>
                                        <p:cTn id="76" dur="500"/>
                                        <p:tgtEl>
                                          <p:spTgt spid="44047"/>
                                        </p:tgtEl>
                                      </p:cBhvr>
                                    </p:animEffect>
                                    <p:set>
                                      <p:cBhvr>
                                        <p:cTn id="77" dur="1" fill="hold">
                                          <p:stCondLst>
                                            <p:cond delay="499"/>
                                          </p:stCondLst>
                                        </p:cTn>
                                        <p:tgtEl>
                                          <p:spTgt spid="44047"/>
                                        </p:tgtEl>
                                        <p:attrNameLst>
                                          <p:attrName>style.visibility</p:attrName>
                                        </p:attrNameLst>
                                      </p:cBhvr>
                                      <p:to>
                                        <p:strVal val="hidden"/>
                                      </p:to>
                                    </p:set>
                                  </p:childTnLst>
                                </p:cTn>
                              </p:par>
                            </p:childTnLst>
                          </p:cTn>
                        </p:par>
                        <p:par>
                          <p:cTn id="78" fill="hold">
                            <p:stCondLst>
                              <p:cond delay="15500"/>
                            </p:stCondLst>
                            <p:childTnLst>
                              <p:par>
                                <p:cTn id="79" presetID="3" presetClass="entr" presetSubtype="10" fill="hold" nodeType="afterEffect">
                                  <p:stCondLst>
                                    <p:cond delay="0"/>
                                  </p:stCondLst>
                                  <p:childTnLst>
                                    <p:set>
                                      <p:cBhvr>
                                        <p:cTn id="80" dur="1" fill="hold">
                                          <p:stCondLst>
                                            <p:cond delay="0"/>
                                          </p:stCondLst>
                                        </p:cTn>
                                        <p:tgtEl>
                                          <p:spTgt spid="44047"/>
                                        </p:tgtEl>
                                        <p:attrNameLst>
                                          <p:attrName>style.visibility</p:attrName>
                                        </p:attrNameLst>
                                      </p:cBhvr>
                                      <p:to>
                                        <p:strVal val="visible"/>
                                      </p:to>
                                    </p:set>
                                    <p:animEffect transition="in" filter="blinds(horizontal)">
                                      <p:cBhvr>
                                        <p:cTn id="81" dur="500"/>
                                        <p:tgtEl>
                                          <p:spTgt spid="44047"/>
                                        </p:tgtEl>
                                      </p:cBhvr>
                                    </p:animEffect>
                                  </p:childTnLst>
                                </p:cTn>
                              </p:par>
                            </p:childTnLst>
                          </p:cTn>
                        </p:par>
                        <p:par>
                          <p:cTn id="82" fill="hold">
                            <p:stCondLst>
                              <p:cond delay="16000"/>
                            </p:stCondLst>
                            <p:childTnLst>
                              <p:par>
                                <p:cTn id="83" presetID="5" presetClass="entr" presetSubtype="10" fill="hold" nodeType="after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checkerboard(across)">
                                      <p:cBhvr>
                                        <p:cTn id="85" dur="1000"/>
                                        <p:tgtEl>
                                          <p:spTgt spid="6"/>
                                        </p:tgtEl>
                                      </p:cBhvr>
                                    </p:animEffect>
                                  </p:childTnLst>
                                </p:cTn>
                              </p:par>
                            </p:childTnLst>
                          </p:cTn>
                        </p:par>
                        <p:par>
                          <p:cTn id="86" fill="hold">
                            <p:stCondLst>
                              <p:cond delay="17000"/>
                            </p:stCondLst>
                            <p:childTnLst>
                              <p:par>
                                <p:cTn id="87" presetID="29" presetClass="exit" presetSubtype="0" repeatCount="indefinite" fill="hold" nodeType="afterEffect">
                                  <p:stCondLst>
                                    <p:cond delay="0"/>
                                  </p:stCondLst>
                                  <p:childTnLst>
                                    <p:anim calcmode="lin" valueType="num">
                                      <p:cBhvr>
                                        <p:cTn id="88" dur="1000"/>
                                        <p:tgtEl>
                                          <p:spTgt spid="6"/>
                                        </p:tgtEl>
                                        <p:attrNameLst>
                                          <p:attrName>ppt_x</p:attrName>
                                        </p:attrNameLst>
                                      </p:cBhvr>
                                      <p:tavLst>
                                        <p:tav tm="0">
                                          <p:val>
                                            <p:strVal val="ppt_x"/>
                                          </p:val>
                                        </p:tav>
                                        <p:tav tm="100000">
                                          <p:val>
                                            <p:strVal val="ppt_x-.2"/>
                                          </p:val>
                                        </p:tav>
                                      </p:tavLst>
                                    </p:anim>
                                    <p:anim calcmode="lin" valueType="num">
                                      <p:cBhvr>
                                        <p:cTn id="89" dur="1000"/>
                                        <p:tgtEl>
                                          <p:spTgt spid="6"/>
                                        </p:tgtEl>
                                        <p:attrNameLst>
                                          <p:attrName>ppt_y</p:attrName>
                                        </p:attrNameLst>
                                      </p:cBhvr>
                                      <p:tavLst>
                                        <p:tav tm="0">
                                          <p:val>
                                            <p:strVal val="ppt_y"/>
                                          </p:val>
                                        </p:tav>
                                        <p:tav tm="100000">
                                          <p:val>
                                            <p:strVal val="ppt_y"/>
                                          </p:val>
                                        </p:tav>
                                      </p:tavLst>
                                    </p:anim>
                                    <p:animEffect transition="out" filter="fade">
                                      <p:cBhvr>
                                        <p:cTn id="90" dur="1000"/>
                                        <p:tgtEl>
                                          <p:spTgt spid="6"/>
                                        </p:tgtEl>
                                      </p:cBhvr>
                                    </p:animEffect>
                                    <p:set>
                                      <p:cBhvr>
                                        <p:cTn id="91" dur="1" fill="hold">
                                          <p:stCondLst>
                                            <p:cond delay="999"/>
                                          </p:stCondLst>
                                        </p:cTn>
                                        <p:tgtEl>
                                          <p:spTgt spid="6"/>
                                        </p:tgtEl>
                                        <p:attrNameLst>
                                          <p:attrName>style.visibility</p:attrName>
                                        </p:attrNameLst>
                                      </p:cBhvr>
                                      <p:to>
                                        <p:strVal val="hidden"/>
                                      </p:to>
                                    </p:set>
                                  </p:childTnLst>
                                </p:cTn>
                              </p:par>
                              <p:par>
                                <p:cTn id="92" presetID="58" presetClass="exit" presetSubtype="0" decel="100000" fill="hold" nodeType="withEffect">
                                  <p:stCondLst>
                                    <p:cond delay="0"/>
                                  </p:stCondLst>
                                  <p:childTnLst>
                                    <p:anim calcmode="lin" valueType="num">
                                      <p:cBhvr>
                                        <p:cTn id="93" dur="500"/>
                                        <p:tgtEl>
                                          <p:spTgt spid="44041"/>
                                        </p:tgtEl>
                                        <p:attrNameLst>
                                          <p:attrName>ppt_w</p:attrName>
                                        </p:attrNameLst>
                                      </p:cBhvr>
                                      <p:tavLst>
                                        <p:tav tm="0">
                                          <p:val>
                                            <p:strVal val="ppt_w"/>
                                          </p:val>
                                        </p:tav>
                                        <p:tav tm="100000">
                                          <p:val>
                                            <p:strVal val="ppt_w*2.5"/>
                                          </p:val>
                                        </p:tav>
                                      </p:tavLst>
                                    </p:anim>
                                    <p:anim calcmode="lin" valueType="num">
                                      <p:cBhvr>
                                        <p:cTn id="94" dur="500"/>
                                        <p:tgtEl>
                                          <p:spTgt spid="44041"/>
                                        </p:tgtEl>
                                        <p:attrNameLst>
                                          <p:attrName>ppt_h</p:attrName>
                                        </p:attrNameLst>
                                      </p:cBhvr>
                                      <p:tavLst>
                                        <p:tav tm="0">
                                          <p:val>
                                            <p:strVal val="ppt_h"/>
                                          </p:val>
                                        </p:tav>
                                        <p:tav tm="100000">
                                          <p:val>
                                            <p:strVal val="ppt_h*0.01"/>
                                          </p:val>
                                        </p:tav>
                                      </p:tavLst>
                                    </p:anim>
                                    <p:anim calcmode="lin" valueType="num">
                                      <p:cBhvr>
                                        <p:cTn id="95" dur="500"/>
                                        <p:tgtEl>
                                          <p:spTgt spid="44041"/>
                                        </p:tgtEl>
                                        <p:attrNameLst>
                                          <p:attrName>ppt_x</p:attrName>
                                        </p:attrNameLst>
                                      </p:cBhvr>
                                      <p:tavLst>
                                        <p:tav tm="0">
                                          <p:val>
                                            <p:strVal val="ppt_x"/>
                                          </p:val>
                                        </p:tav>
                                        <p:tav tm="100000">
                                          <p:val>
                                            <p:strVal val="ppt_x"/>
                                          </p:val>
                                        </p:tav>
                                      </p:tavLst>
                                    </p:anim>
                                    <p:anim calcmode="lin" valueType="num">
                                      <p:cBhvr>
                                        <p:cTn id="96" dur="500"/>
                                        <p:tgtEl>
                                          <p:spTgt spid="44041"/>
                                        </p:tgtEl>
                                        <p:attrNameLst>
                                          <p:attrName>ppt_y</p:attrName>
                                        </p:attrNameLst>
                                      </p:cBhvr>
                                      <p:tavLst>
                                        <p:tav tm="0">
                                          <p:val>
                                            <p:strVal val="ppt_y"/>
                                          </p:val>
                                        </p:tav>
                                        <p:tav tm="100000">
                                          <p:val>
                                            <p:strVal val="ppt_h+1"/>
                                          </p:val>
                                        </p:tav>
                                      </p:tavLst>
                                    </p:anim>
                                    <p:animEffect transition="out" filter="fade">
                                      <p:cBhvr>
                                        <p:cTn id="97" dur="500"/>
                                        <p:tgtEl>
                                          <p:spTgt spid="44041"/>
                                        </p:tgtEl>
                                      </p:cBhvr>
                                    </p:animEffect>
                                    <p:set>
                                      <p:cBhvr>
                                        <p:cTn id="98" dur="1" fill="hold">
                                          <p:stCondLst>
                                            <p:cond delay="499"/>
                                          </p:stCondLst>
                                        </p:cTn>
                                        <p:tgtEl>
                                          <p:spTgt spid="44041"/>
                                        </p:tgtEl>
                                        <p:attrNameLst>
                                          <p:attrName>style.visibility</p:attrName>
                                        </p:attrNameLst>
                                      </p:cBhvr>
                                      <p:to>
                                        <p:strVal val="hidden"/>
                                      </p:to>
                                    </p:set>
                                  </p:childTnLst>
                                </p:cTn>
                              </p:par>
                              <p:par>
                                <p:cTn id="99" presetID="58" presetClass="exit" presetSubtype="0" decel="100000" fill="hold" nodeType="withEffect">
                                  <p:stCondLst>
                                    <p:cond delay="0"/>
                                  </p:stCondLst>
                                  <p:childTnLst>
                                    <p:anim calcmode="lin" valueType="num">
                                      <p:cBhvr>
                                        <p:cTn id="100" dur="500"/>
                                        <p:tgtEl>
                                          <p:spTgt spid="44044"/>
                                        </p:tgtEl>
                                        <p:attrNameLst>
                                          <p:attrName>ppt_w</p:attrName>
                                        </p:attrNameLst>
                                      </p:cBhvr>
                                      <p:tavLst>
                                        <p:tav tm="0">
                                          <p:val>
                                            <p:strVal val="ppt_w"/>
                                          </p:val>
                                        </p:tav>
                                        <p:tav tm="100000">
                                          <p:val>
                                            <p:strVal val="ppt_w*2.5"/>
                                          </p:val>
                                        </p:tav>
                                      </p:tavLst>
                                    </p:anim>
                                    <p:anim calcmode="lin" valueType="num">
                                      <p:cBhvr>
                                        <p:cTn id="101" dur="500"/>
                                        <p:tgtEl>
                                          <p:spTgt spid="44044"/>
                                        </p:tgtEl>
                                        <p:attrNameLst>
                                          <p:attrName>ppt_h</p:attrName>
                                        </p:attrNameLst>
                                      </p:cBhvr>
                                      <p:tavLst>
                                        <p:tav tm="0">
                                          <p:val>
                                            <p:strVal val="ppt_h"/>
                                          </p:val>
                                        </p:tav>
                                        <p:tav tm="100000">
                                          <p:val>
                                            <p:strVal val="ppt_h*0.01"/>
                                          </p:val>
                                        </p:tav>
                                      </p:tavLst>
                                    </p:anim>
                                    <p:anim calcmode="lin" valueType="num">
                                      <p:cBhvr>
                                        <p:cTn id="102" dur="500"/>
                                        <p:tgtEl>
                                          <p:spTgt spid="44044"/>
                                        </p:tgtEl>
                                        <p:attrNameLst>
                                          <p:attrName>ppt_x</p:attrName>
                                        </p:attrNameLst>
                                      </p:cBhvr>
                                      <p:tavLst>
                                        <p:tav tm="0">
                                          <p:val>
                                            <p:strVal val="ppt_x"/>
                                          </p:val>
                                        </p:tav>
                                        <p:tav tm="100000">
                                          <p:val>
                                            <p:strVal val="ppt_x"/>
                                          </p:val>
                                        </p:tav>
                                      </p:tavLst>
                                    </p:anim>
                                    <p:anim calcmode="lin" valueType="num">
                                      <p:cBhvr>
                                        <p:cTn id="103" dur="500"/>
                                        <p:tgtEl>
                                          <p:spTgt spid="44044"/>
                                        </p:tgtEl>
                                        <p:attrNameLst>
                                          <p:attrName>ppt_y</p:attrName>
                                        </p:attrNameLst>
                                      </p:cBhvr>
                                      <p:tavLst>
                                        <p:tav tm="0">
                                          <p:val>
                                            <p:strVal val="ppt_y"/>
                                          </p:val>
                                        </p:tav>
                                        <p:tav tm="100000">
                                          <p:val>
                                            <p:strVal val="ppt_h+1"/>
                                          </p:val>
                                        </p:tav>
                                      </p:tavLst>
                                    </p:anim>
                                    <p:animEffect transition="out" filter="fade">
                                      <p:cBhvr>
                                        <p:cTn id="104" dur="500"/>
                                        <p:tgtEl>
                                          <p:spTgt spid="44044"/>
                                        </p:tgtEl>
                                      </p:cBhvr>
                                    </p:animEffect>
                                    <p:set>
                                      <p:cBhvr>
                                        <p:cTn id="105" dur="1" fill="hold">
                                          <p:stCondLst>
                                            <p:cond delay="499"/>
                                          </p:stCondLst>
                                        </p:cTn>
                                        <p:tgtEl>
                                          <p:spTgt spid="44044"/>
                                        </p:tgtEl>
                                        <p:attrNameLst>
                                          <p:attrName>style.visibility</p:attrName>
                                        </p:attrNameLst>
                                      </p:cBhvr>
                                      <p:to>
                                        <p:strVal val="hidden"/>
                                      </p:to>
                                    </p:set>
                                  </p:childTnLst>
                                </p:cTn>
                              </p:par>
                              <p:par>
                                <p:cTn id="106" presetID="58" presetClass="exit" presetSubtype="0" decel="100000" fill="hold" nodeType="withEffect">
                                  <p:stCondLst>
                                    <p:cond delay="0"/>
                                  </p:stCondLst>
                                  <p:childTnLst>
                                    <p:anim calcmode="lin" valueType="num">
                                      <p:cBhvr>
                                        <p:cTn id="107" dur="500"/>
                                        <p:tgtEl>
                                          <p:spTgt spid="44047"/>
                                        </p:tgtEl>
                                        <p:attrNameLst>
                                          <p:attrName>ppt_w</p:attrName>
                                        </p:attrNameLst>
                                      </p:cBhvr>
                                      <p:tavLst>
                                        <p:tav tm="0">
                                          <p:val>
                                            <p:strVal val="ppt_w"/>
                                          </p:val>
                                        </p:tav>
                                        <p:tav tm="100000">
                                          <p:val>
                                            <p:strVal val="ppt_w*2.5"/>
                                          </p:val>
                                        </p:tav>
                                      </p:tavLst>
                                    </p:anim>
                                    <p:anim calcmode="lin" valueType="num">
                                      <p:cBhvr>
                                        <p:cTn id="108" dur="500"/>
                                        <p:tgtEl>
                                          <p:spTgt spid="44047"/>
                                        </p:tgtEl>
                                        <p:attrNameLst>
                                          <p:attrName>ppt_h</p:attrName>
                                        </p:attrNameLst>
                                      </p:cBhvr>
                                      <p:tavLst>
                                        <p:tav tm="0">
                                          <p:val>
                                            <p:strVal val="ppt_h"/>
                                          </p:val>
                                        </p:tav>
                                        <p:tav tm="100000">
                                          <p:val>
                                            <p:strVal val="ppt_h*0.01"/>
                                          </p:val>
                                        </p:tav>
                                      </p:tavLst>
                                    </p:anim>
                                    <p:anim calcmode="lin" valueType="num">
                                      <p:cBhvr>
                                        <p:cTn id="109" dur="500"/>
                                        <p:tgtEl>
                                          <p:spTgt spid="44047"/>
                                        </p:tgtEl>
                                        <p:attrNameLst>
                                          <p:attrName>ppt_x</p:attrName>
                                        </p:attrNameLst>
                                      </p:cBhvr>
                                      <p:tavLst>
                                        <p:tav tm="0">
                                          <p:val>
                                            <p:strVal val="ppt_x"/>
                                          </p:val>
                                        </p:tav>
                                        <p:tav tm="100000">
                                          <p:val>
                                            <p:strVal val="ppt_x"/>
                                          </p:val>
                                        </p:tav>
                                      </p:tavLst>
                                    </p:anim>
                                    <p:anim calcmode="lin" valueType="num">
                                      <p:cBhvr>
                                        <p:cTn id="110" dur="500"/>
                                        <p:tgtEl>
                                          <p:spTgt spid="44047"/>
                                        </p:tgtEl>
                                        <p:attrNameLst>
                                          <p:attrName>ppt_y</p:attrName>
                                        </p:attrNameLst>
                                      </p:cBhvr>
                                      <p:tavLst>
                                        <p:tav tm="0">
                                          <p:val>
                                            <p:strVal val="ppt_y"/>
                                          </p:val>
                                        </p:tav>
                                        <p:tav tm="100000">
                                          <p:val>
                                            <p:strVal val="ppt_h+1"/>
                                          </p:val>
                                        </p:tav>
                                      </p:tavLst>
                                    </p:anim>
                                    <p:animEffect transition="out" filter="fade">
                                      <p:cBhvr>
                                        <p:cTn id="111" dur="500"/>
                                        <p:tgtEl>
                                          <p:spTgt spid="44047"/>
                                        </p:tgtEl>
                                      </p:cBhvr>
                                    </p:animEffect>
                                    <p:set>
                                      <p:cBhvr>
                                        <p:cTn id="112" dur="1" fill="hold">
                                          <p:stCondLst>
                                            <p:cond delay="499"/>
                                          </p:stCondLst>
                                        </p:cTn>
                                        <p:tgtEl>
                                          <p:spTgt spid="44047"/>
                                        </p:tgtEl>
                                        <p:attrNameLst>
                                          <p:attrName>style.visibility</p:attrName>
                                        </p:attrNameLst>
                                      </p:cBhvr>
                                      <p:to>
                                        <p:strVal val="hidden"/>
                                      </p:to>
                                    </p:set>
                                  </p:childTnLst>
                                </p:cTn>
                              </p:par>
                              <p:par>
                                <p:cTn id="113" presetID="58" presetClass="exit" presetSubtype="0" decel="100000" fill="hold" nodeType="withEffect">
                                  <p:stCondLst>
                                    <p:cond delay="0"/>
                                  </p:stCondLst>
                                  <p:childTnLst>
                                    <p:anim calcmode="lin" valueType="num">
                                      <p:cBhvr>
                                        <p:cTn id="114" dur="500"/>
                                        <p:tgtEl>
                                          <p:spTgt spid="44190"/>
                                        </p:tgtEl>
                                        <p:attrNameLst>
                                          <p:attrName>ppt_w</p:attrName>
                                        </p:attrNameLst>
                                      </p:cBhvr>
                                      <p:tavLst>
                                        <p:tav tm="0">
                                          <p:val>
                                            <p:strVal val="ppt_w"/>
                                          </p:val>
                                        </p:tav>
                                        <p:tav tm="100000">
                                          <p:val>
                                            <p:strVal val="ppt_w*2.5"/>
                                          </p:val>
                                        </p:tav>
                                      </p:tavLst>
                                    </p:anim>
                                    <p:anim calcmode="lin" valueType="num">
                                      <p:cBhvr>
                                        <p:cTn id="115" dur="500"/>
                                        <p:tgtEl>
                                          <p:spTgt spid="44190"/>
                                        </p:tgtEl>
                                        <p:attrNameLst>
                                          <p:attrName>ppt_h</p:attrName>
                                        </p:attrNameLst>
                                      </p:cBhvr>
                                      <p:tavLst>
                                        <p:tav tm="0">
                                          <p:val>
                                            <p:strVal val="ppt_h"/>
                                          </p:val>
                                        </p:tav>
                                        <p:tav tm="100000">
                                          <p:val>
                                            <p:strVal val="ppt_h*0.01"/>
                                          </p:val>
                                        </p:tav>
                                      </p:tavLst>
                                    </p:anim>
                                    <p:anim calcmode="lin" valueType="num">
                                      <p:cBhvr>
                                        <p:cTn id="116" dur="500"/>
                                        <p:tgtEl>
                                          <p:spTgt spid="44190"/>
                                        </p:tgtEl>
                                        <p:attrNameLst>
                                          <p:attrName>ppt_x</p:attrName>
                                        </p:attrNameLst>
                                      </p:cBhvr>
                                      <p:tavLst>
                                        <p:tav tm="0">
                                          <p:val>
                                            <p:strVal val="ppt_x"/>
                                          </p:val>
                                        </p:tav>
                                        <p:tav tm="100000">
                                          <p:val>
                                            <p:strVal val="ppt_x"/>
                                          </p:val>
                                        </p:tav>
                                      </p:tavLst>
                                    </p:anim>
                                    <p:anim calcmode="lin" valueType="num">
                                      <p:cBhvr>
                                        <p:cTn id="117" dur="500"/>
                                        <p:tgtEl>
                                          <p:spTgt spid="44190"/>
                                        </p:tgtEl>
                                        <p:attrNameLst>
                                          <p:attrName>ppt_y</p:attrName>
                                        </p:attrNameLst>
                                      </p:cBhvr>
                                      <p:tavLst>
                                        <p:tav tm="0">
                                          <p:val>
                                            <p:strVal val="ppt_y"/>
                                          </p:val>
                                        </p:tav>
                                        <p:tav tm="100000">
                                          <p:val>
                                            <p:strVal val="ppt_h+1"/>
                                          </p:val>
                                        </p:tav>
                                      </p:tavLst>
                                    </p:anim>
                                    <p:animEffect transition="out" filter="fade">
                                      <p:cBhvr>
                                        <p:cTn id="118" dur="500"/>
                                        <p:tgtEl>
                                          <p:spTgt spid="44190"/>
                                        </p:tgtEl>
                                      </p:cBhvr>
                                    </p:animEffect>
                                    <p:set>
                                      <p:cBhvr>
                                        <p:cTn id="119" dur="1" fill="hold">
                                          <p:stCondLst>
                                            <p:cond delay="499"/>
                                          </p:stCondLst>
                                        </p:cTn>
                                        <p:tgtEl>
                                          <p:spTgt spid="44190"/>
                                        </p:tgtEl>
                                        <p:attrNameLst>
                                          <p:attrName>style.visibility</p:attrName>
                                        </p:attrNameLst>
                                      </p:cBhvr>
                                      <p:to>
                                        <p:strVal val="hidden"/>
                                      </p:to>
                                    </p:set>
                                  </p:childTnLst>
                                </p:cTn>
                              </p:par>
                              <p:par>
                                <p:cTn id="120" presetID="3" presetClass="exit" presetSubtype="10" fill="hold" grpId="0" nodeType="withEffect">
                                  <p:stCondLst>
                                    <p:cond delay="0"/>
                                  </p:stCondLst>
                                  <p:childTnLst>
                                    <p:animEffect transition="out" filter="blinds(horizontal)">
                                      <p:cBhvr>
                                        <p:cTn id="121" dur="500"/>
                                        <p:tgtEl>
                                          <p:spTgt spid="44355"/>
                                        </p:tgtEl>
                                      </p:cBhvr>
                                    </p:animEffect>
                                    <p:set>
                                      <p:cBhvr>
                                        <p:cTn id="122" dur="1" fill="hold">
                                          <p:stCondLst>
                                            <p:cond delay="499"/>
                                          </p:stCondLst>
                                        </p:cTn>
                                        <p:tgtEl>
                                          <p:spTgt spid="44355"/>
                                        </p:tgtEl>
                                        <p:attrNameLst>
                                          <p:attrName>style.visibility</p:attrName>
                                        </p:attrNameLst>
                                      </p:cBhvr>
                                      <p:to>
                                        <p:strVal val="hidden"/>
                                      </p:to>
                                    </p:set>
                                  </p:childTnLst>
                                </p:cTn>
                              </p:par>
                              <p:par>
                                <p:cTn id="123" presetID="3" presetClass="exit" presetSubtype="10" fill="hold" grpId="0" nodeType="withEffect">
                                  <p:stCondLst>
                                    <p:cond delay="0"/>
                                  </p:stCondLst>
                                  <p:childTnLst>
                                    <p:animEffect transition="out" filter="blinds(horizontal)">
                                      <p:cBhvr>
                                        <p:cTn id="124" dur="500"/>
                                        <p:tgtEl>
                                          <p:spTgt spid="44356"/>
                                        </p:tgtEl>
                                      </p:cBhvr>
                                    </p:animEffect>
                                    <p:set>
                                      <p:cBhvr>
                                        <p:cTn id="125" dur="1" fill="hold">
                                          <p:stCondLst>
                                            <p:cond delay="499"/>
                                          </p:stCondLst>
                                        </p:cTn>
                                        <p:tgtEl>
                                          <p:spTgt spid="44356"/>
                                        </p:tgtEl>
                                        <p:attrNameLst>
                                          <p:attrName>style.visibility</p:attrName>
                                        </p:attrNameLst>
                                      </p:cBhvr>
                                      <p:to>
                                        <p:strVal val="hidden"/>
                                      </p:to>
                                    </p:set>
                                  </p:childTnLst>
                                </p:cTn>
                              </p:par>
                              <p:par>
                                <p:cTn id="126" presetID="3" presetClass="exit" presetSubtype="10" fill="hold" grpId="0" nodeType="withEffect">
                                  <p:stCondLst>
                                    <p:cond delay="0"/>
                                  </p:stCondLst>
                                  <p:childTnLst>
                                    <p:animEffect transition="out" filter="blinds(horizontal)">
                                      <p:cBhvr>
                                        <p:cTn id="127" dur="500"/>
                                        <p:tgtEl>
                                          <p:spTgt spid="44357"/>
                                        </p:tgtEl>
                                      </p:cBhvr>
                                    </p:animEffect>
                                    <p:set>
                                      <p:cBhvr>
                                        <p:cTn id="128" dur="1" fill="hold">
                                          <p:stCondLst>
                                            <p:cond delay="499"/>
                                          </p:stCondLst>
                                        </p:cTn>
                                        <p:tgtEl>
                                          <p:spTgt spid="44357"/>
                                        </p:tgtEl>
                                        <p:attrNameLst>
                                          <p:attrName>style.visibility</p:attrName>
                                        </p:attrNameLst>
                                      </p:cBhvr>
                                      <p:to>
                                        <p:strVal val="hidden"/>
                                      </p:to>
                                    </p:set>
                                  </p:childTnLst>
                                </p:cTn>
                              </p:par>
                              <p:par>
                                <p:cTn id="129" presetID="3" presetClass="exit" presetSubtype="10" fill="hold" grpId="0" nodeType="withEffect">
                                  <p:stCondLst>
                                    <p:cond delay="0"/>
                                  </p:stCondLst>
                                  <p:childTnLst>
                                    <p:animEffect transition="out" filter="blinds(horizontal)">
                                      <p:cBhvr>
                                        <p:cTn id="130" dur="500"/>
                                        <p:tgtEl>
                                          <p:spTgt spid="44358"/>
                                        </p:tgtEl>
                                      </p:cBhvr>
                                    </p:animEffect>
                                    <p:set>
                                      <p:cBhvr>
                                        <p:cTn id="131" dur="1" fill="hold">
                                          <p:stCondLst>
                                            <p:cond delay="499"/>
                                          </p:stCondLst>
                                        </p:cTn>
                                        <p:tgtEl>
                                          <p:spTgt spid="44358"/>
                                        </p:tgtEl>
                                        <p:attrNameLst>
                                          <p:attrName>style.visibility</p:attrName>
                                        </p:attrNameLst>
                                      </p:cBhvr>
                                      <p:to>
                                        <p:strVal val="hidden"/>
                                      </p:to>
                                    </p:set>
                                  </p:childTnLst>
                                </p:cTn>
                              </p:par>
                              <p:par>
                                <p:cTn id="132" presetID="3" presetClass="exit" presetSubtype="10" fill="hold" grpId="0" nodeType="withEffect">
                                  <p:stCondLst>
                                    <p:cond delay="0"/>
                                  </p:stCondLst>
                                  <p:childTnLst>
                                    <p:animEffect transition="out" filter="blinds(horizontal)">
                                      <p:cBhvr>
                                        <p:cTn id="133" dur="500"/>
                                        <p:tgtEl>
                                          <p:spTgt spid="44359"/>
                                        </p:tgtEl>
                                      </p:cBhvr>
                                    </p:animEffect>
                                    <p:set>
                                      <p:cBhvr>
                                        <p:cTn id="134" dur="1" fill="hold">
                                          <p:stCondLst>
                                            <p:cond delay="499"/>
                                          </p:stCondLst>
                                        </p:cTn>
                                        <p:tgtEl>
                                          <p:spTgt spid="44359"/>
                                        </p:tgtEl>
                                        <p:attrNameLst>
                                          <p:attrName>style.visibility</p:attrName>
                                        </p:attrNameLst>
                                      </p:cBhvr>
                                      <p:to>
                                        <p:strVal val="hidden"/>
                                      </p:to>
                                    </p:set>
                                  </p:childTnLst>
                                </p:cTn>
                              </p:par>
                              <p:par>
                                <p:cTn id="135" presetID="3" presetClass="exit" presetSubtype="10" fill="hold" grpId="0" nodeType="withEffect">
                                  <p:stCondLst>
                                    <p:cond delay="0"/>
                                  </p:stCondLst>
                                  <p:childTnLst>
                                    <p:animEffect transition="out" filter="blinds(horizontal)">
                                      <p:cBhvr>
                                        <p:cTn id="136" dur="500"/>
                                        <p:tgtEl>
                                          <p:spTgt spid="44360"/>
                                        </p:tgtEl>
                                      </p:cBhvr>
                                    </p:animEffect>
                                    <p:set>
                                      <p:cBhvr>
                                        <p:cTn id="137" dur="1" fill="hold">
                                          <p:stCondLst>
                                            <p:cond delay="499"/>
                                          </p:stCondLst>
                                        </p:cTn>
                                        <p:tgtEl>
                                          <p:spTgt spid="44360"/>
                                        </p:tgtEl>
                                        <p:attrNameLst>
                                          <p:attrName>style.visibility</p:attrName>
                                        </p:attrNameLst>
                                      </p:cBhvr>
                                      <p:to>
                                        <p:strVal val="hidden"/>
                                      </p:to>
                                    </p:set>
                                  </p:childTnLst>
                                </p:cTn>
                              </p:par>
                              <p:par>
                                <p:cTn id="138" presetID="3" presetClass="exit" presetSubtype="10" fill="hold" grpId="0" nodeType="withEffect">
                                  <p:stCondLst>
                                    <p:cond delay="0"/>
                                  </p:stCondLst>
                                  <p:childTnLst>
                                    <p:animEffect transition="out" filter="blinds(horizontal)">
                                      <p:cBhvr>
                                        <p:cTn id="139" dur="500"/>
                                        <p:tgtEl>
                                          <p:spTgt spid="44361"/>
                                        </p:tgtEl>
                                      </p:cBhvr>
                                    </p:animEffect>
                                    <p:set>
                                      <p:cBhvr>
                                        <p:cTn id="140" dur="1" fill="hold">
                                          <p:stCondLst>
                                            <p:cond delay="499"/>
                                          </p:stCondLst>
                                        </p:cTn>
                                        <p:tgtEl>
                                          <p:spTgt spid="44361"/>
                                        </p:tgtEl>
                                        <p:attrNameLst>
                                          <p:attrName>style.visibility</p:attrName>
                                        </p:attrNameLst>
                                      </p:cBhvr>
                                      <p:to>
                                        <p:strVal val="hidden"/>
                                      </p:to>
                                    </p:set>
                                  </p:childTnLst>
                                </p:cTn>
                              </p:par>
                              <p:par>
                                <p:cTn id="141" presetID="3" presetClass="exit" presetSubtype="10" fill="hold" grpId="0" nodeType="withEffect">
                                  <p:stCondLst>
                                    <p:cond delay="0"/>
                                  </p:stCondLst>
                                  <p:childTnLst>
                                    <p:animEffect transition="out" filter="blinds(horizontal)">
                                      <p:cBhvr>
                                        <p:cTn id="142" dur="500"/>
                                        <p:tgtEl>
                                          <p:spTgt spid="44362"/>
                                        </p:tgtEl>
                                      </p:cBhvr>
                                    </p:animEffect>
                                    <p:set>
                                      <p:cBhvr>
                                        <p:cTn id="143" dur="1" fill="hold">
                                          <p:stCondLst>
                                            <p:cond delay="499"/>
                                          </p:stCondLst>
                                        </p:cTn>
                                        <p:tgtEl>
                                          <p:spTgt spid="44362"/>
                                        </p:tgtEl>
                                        <p:attrNameLst>
                                          <p:attrName>style.visibility</p:attrName>
                                        </p:attrNameLst>
                                      </p:cBhvr>
                                      <p:to>
                                        <p:strVal val="hidden"/>
                                      </p:to>
                                    </p:set>
                                  </p:childTnLst>
                                </p:cTn>
                              </p:par>
                              <p:par>
                                <p:cTn id="144" presetID="3" presetClass="entr" presetSubtype="10" fill="hold" grpId="0" nodeType="withEffect">
                                  <p:stCondLst>
                                    <p:cond delay="0"/>
                                  </p:stCondLst>
                                  <p:childTnLst>
                                    <p:set>
                                      <p:cBhvr>
                                        <p:cTn id="145" dur="1" fill="hold">
                                          <p:stCondLst>
                                            <p:cond delay="0"/>
                                          </p:stCondLst>
                                        </p:cTn>
                                        <p:tgtEl>
                                          <p:spTgt spid="44203"/>
                                        </p:tgtEl>
                                        <p:attrNameLst>
                                          <p:attrName>style.visibility</p:attrName>
                                        </p:attrNameLst>
                                      </p:cBhvr>
                                      <p:to>
                                        <p:strVal val="visible"/>
                                      </p:to>
                                    </p:set>
                                    <p:animEffect transition="in" filter="blinds(horizontal)">
                                      <p:cBhvr>
                                        <p:cTn id="146" dur="500"/>
                                        <p:tgtEl>
                                          <p:spTgt spid="44203"/>
                                        </p:tgtEl>
                                      </p:cBhvr>
                                    </p:animEffect>
                                  </p:childTnLst>
                                </p:cTn>
                              </p:par>
                              <p:par>
                                <p:cTn id="147" presetID="3" presetClass="entr" presetSubtype="10" fill="hold" grpId="0" nodeType="withEffect">
                                  <p:stCondLst>
                                    <p:cond delay="0"/>
                                  </p:stCondLst>
                                  <p:childTnLst>
                                    <p:set>
                                      <p:cBhvr>
                                        <p:cTn id="148" dur="1" fill="hold">
                                          <p:stCondLst>
                                            <p:cond delay="0"/>
                                          </p:stCondLst>
                                        </p:cTn>
                                        <p:tgtEl>
                                          <p:spTgt spid="44204"/>
                                        </p:tgtEl>
                                        <p:attrNameLst>
                                          <p:attrName>style.visibility</p:attrName>
                                        </p:attrNameLst>
                                      </p:cBhvr>
                                      <p:to>
                                        <p:strVal val="visible"/>
                                      </p:to>
                                    </p:set>
                                    <p:animEffect transition="in" filter="blinds(horizontal)">
                                      <p:cBhvr>
                                        <p:cTn id="149" dur="500"/>
                                        <p:tgtEl>
                                          <p:spTgt spid="44204"/>
                                        </p:tgtEl>
                                      </p:cBhvr>
                                    </p:animEffect>
                                  </p:childTnLst>
                                </p:cTn>
                              </p:par>
                              <p:par>
                                <p:cTn id="150" presetID="3" presetClass="entr" presetSubtype="10" fill="hold" grpId="0" nodeType="withEffect">
                                  <p:stCondLst>
                                    <p:cond delay="0"/>
                                  </p:stCondLst>
                                  <p:childTnLst>
                                    <p:set>
                                      <p:cBhvr>
                                        <p:cTn id="151" dur="1" fill="hold">
                                          <p:stCondLst>
                                            <p:cond delay="0"/>
                                          </p:stCondLst>
                                        </p:cTn>
                                        <p:tgtEl>
                                          <p:spTgt spid="44205"/>
                                        </p:tgtEl>
                                        <p:attrNameLst>
                                          <p:attrName>style.visibility</p:attrName>
                                        </p:attrNameLst>
                                      </p:cBhvr>
                                      <p:to>
                                        <p:strVal val="visible"/>
                                      </p:to>
                                    </p:set>
                                    <p:animEffect transition="in" filter="blinds(horizontal)">
                                      <p:cBhvr>
                                        <p:cTn id="152" dur="500"/>
                                        <p:tgtEl>
                                          <p:spTgt spid="44205"/>
                                        </p:tgtEl>
                                      </p:cBhvr>
                                    </p:animEffect>
                                  </p:childTnLst>
                                </p:cTn>
                              </p:par>
                              <p:par>
                                <p:cTn id="153" presetID="3" presetClass="entr" presetSubtype="10" fill="hold" grpId="0" nodeType="withEffect">
                                  <p:stCondLst>
                                    <p:cond delay="0"/>
                                  </p:stCondLst>
                                  <p:childTnLst>
                                    <p:set>
                                      <p:cBhvr>
                                        <p:cTn id="154" dur="1" fill="hold">
                                          <p:stCondLst>
                                            <p:cond delay="0"/>
                                          </p:stCondLst>
                                        </p:cTn>
                                        <p:tgtEl>
                                          <p:spTgt spid="44206"/>
                                        </p:tgtEl>
                                        <p:attrNameLst>
                                          <p:attrName>style.visibility</p:attrName>
                                        </p:attrNameLst>
                                      </p:cBhvr>
                                      <p:to>
                                        <p:strVal val="visible"/>
                                      </p:to>
                                    </p:set>
                                    <p:animEffect transition="in" filter="blinds(horizontal)">
                                      <p:cBhvr>
                                        <p:cTn id="155" dur="500"/>
                                        <p:tgtEl>
                                          <p:spTgt spid="44206"/>
                                        </p:tgtEl>
                                      </p:cBhvr>
                                    </p:animEffect>
                                  </p:childTnLst>
                                </p:cTn>
                              </p:par>
                              <p:par>
                                <p:cTn id="156" presetID="3" presetClass="entr" presetSubtype="10" fill="hold" grpId="0" nodeType="withEffect">
                                  <p:stCondLst>
                                    <p:cond delay="0"/>
                                  </p:stCondLst>
                                  <p:childTnLst>
                                    <p:set>
                                      <p:cBhvr>
                                        <p:cTn id="157" dur="1" fill="hold">
                                          <p:stCondLst>
                                            <p:cond delay="0"/>
                                          </p:stCondLst>
                                        </p:cTn>
                                        <p:tgtEl>
                                          <p:spTgt spid="44207"/>
                                        </p:tgtEl>
                                        <p:attrNameLst>
                                          <p:attrName>style.visibility</p:attrName>
                                        </p:attrNameLst>
                                      </p:cBhvr>
                                      <p:to>
                                        <p:strVal val="visible"/>
                                      </p:to>
                                    </p:set>
                                    <p:animEffect transition="in" filter="blinds(horizontal)">
                                      <p:cBhvr>
                                        <p:cTn id="158" dur="500"/>
                                        <p:tgtEl>
                                          <p:spTgt spid="44207"/>
                                        </p:tgtEl>
                                      </p:cBhvr>
                                    </p:animEffect>
                                  </p:childTnLst>
                                </p:cTn>
                              </p:par>
                              <p:par>
                                <p:cTn id="159" presetID="3" presetClass="entr" presetSubtype="10" fill="hold" grpId="0" nodeType="withEffect">
                                  <p:stCondLst>
                                    <p:cond delay="0"/>
                                  </p:stCondLst>
                                  <p:childTnLst>
                                    <p:set>
                                      <p:cBhvr>
                                        <p:cTn id="160" dur="1" fill="hold">
                                          <p:stCondLst>
                                            <p:cond delay="0"/>
                                          </p:stCondLst>
                                        </p:cTn>
                                        <p:tgtEl>
                                          <p:spTgt spid="44208"/>
                                        </p:tgtEl>
                                        <p:attrNameLst>
                                          <p:attrName>style.visibility</p:attrName>
                                        </p:attrNameLst>
                                      </p:cBhvr>
                                      <p:to>
                                        <p:strVal val="visible"/>
                                      </p:to>
                                    </p:set>
                                    <p:animEffect transition="in" filter="blinds(horizontal)">
                                      <p:cBhvr>
                                        <p:cTn id="161" dur="500"/>
                                        <p:tgtEl>
                                          <p:spTgt spid="44208"/>
                                        </p:tgtEl>
                                      </p:cBhvr>
                                    </p:animEffect>
                                  </p:childTnLst>
                                </p:cTn>
                              </p:par>
                              <p:par>
                                <p:cTn id="162" presetID="3" presetClass="entr" presetSubtype="10" fill="hold" grpId="0" nodeType="withEffect">
                                  <p:stCondLst>
                                    <p:cond delay="0"/>
                                  </p:stCondLst>
                                  <p:childTnLst>
                                    <p:set>
                                      <p:cBhvr>
                                        <p:cTn id="163" dur="1" fill="hold">
                                          <p:stCondLst>
                                            <p:cond delay="0"/>
                                          </p:stCondLst>
                                        </p:cTn>
                                        <p:tgtEl>
                                          <p:spTgt spid="44209"/>
                                        </p:tgtEl>
                                        <p:attrNameLst>
                                          <p:attrName>style.visibility</p:attrName>
                                        </p:attrNameLst>
                                      </p:cBhvr>
                                      <p:to>
                                        <p:strVal val="visible"/>
                                      </p:to>
                                    </p:set>
                                    <p:animEffect transition="in" filter="blinds(horizontal)">
                                      <p:cBhvr>
                                        <p:cTn id="164" dur="500"/>
                                        <p:tgtEl>
                                          <p:spTgt spid="44209"/>
                                        </p:tgtEl>
                                      </p:cBhvr>
                                    </p:animEffect>
                                  </p:childTnLst>
                                </p:cTn>
                              </p:par>
                              <p:par>
                                <p:cTn id="165" presetID="3" presetClass="entr" presetSubtype="10" fill="hold" grpId="0" nodeType="withEffect">
                                  <p:stCondLst>
                                    <p:cond delay="0"/>
                                  </p:stCondLst>
                                  <p:childTnLst>
                                    <p:set>
                                      <p:cBhvr>
                                        <p:cTn id="166" dur="1" fill="hold">
                                          <p:stCondLst>
                                            <p:cond delay="0"/>
                                          </p:stCondLst>
                                        </p:cTn>
                                        <p:tgtEl>
                                          <p:spTgt spid="44210"/>
                                        </p:tgtEl>
                                        <p:attrNameLst>
                                          <p:attrName>style.visibility</p:attrName>
                                        </p:attrNameLst>
                                      </p:cBhvr>
                                      <p:to>
                                        <p:strVal val="visible"/>
                                      </p:to>
                                    </p:set>
                                    <p:animEffect transition="in" filter="blinds(horizontal)">
                                      <p:cBhvr>
                                        <p:cTn id="167" dur="500"/>
                                        <p:tgtEl>
                                          <p:spTgt spid="44210"/>
                                        </p:tgtEl>
                                      </p:cBhvr>
                                    </p:animEffect>
                                  </p:childTnLst>
                                </p:cTn>
                              </p:par>
                            </p:childTnLst>
                          </p:cTn>
                        </p:par>
                        <p:par>
                          <p:cTn id="168" fill="hold">
                            <p:stCondLst>
                              <p:cond delay="18000"/>
                            </p:stCondLst>
                            <p:childTnLst>
                              <p:par>
                                <p:cTn id="169" presetID="3" presetClass="entr" presetSubtype="10" fill="hold" nodeType="afterEffect">
                                  <p:stCondLst>
                                    <p:cond delay="0"/>
                                  </p:stCondLst>
                                  <p:childTnLst>
                                    <p:set>
                                      <p:cBhvr>
                                        <p:cTn id="170" dur="1" fill="hold">
                                          <p:stCondLst>
                                            <p:cond delay="0"/>
                                          </p:stCondLst>
                                        </p:cTn>
                                        <p:tgtEl>
                                          <p:spTgt spid="44190"/>
                                        </p:tgtEl>
                                        <p:attrNameLst>
                                          <p:attrName>style.visibility</p:attrName>
                                        </p:attrNameLst>
                                      </p:cBhvr>
                                      <p:to>
                                        <p:strVal val="visible"/>
                                      </p:to>
                                    </p:set>
                                    <p:animEffect transition="in" filter="blinds(horizontal)">
                                      <p:cBhvr>
                                        <p:cTn id="171" dur="500"/>
                                        <p:tgtEl>
                                          <p:spTgt spid="44190"/>
                                        </p:tgtEl>
                                      </p:cBhvr>
                                    </p:animEffect>
                                  </p:childTnLst>
                                </p:cTn>
                              </p:par>
                            </p:childTnLst>
                          </p:cTn>
                        </p:par>
                        <p:par>
                          <p:cTn id="172" fill="hold">
                            <p:stCondLst>
                              <p:cond delay="18500"/>
                            </p:stCondLst>
                            <p:childTnLst>
                              <p:par>
                                <p:cTn id="173" presetID="5" presetClass="entr" presetSubtype="10" fill="hold" nodeType="afterEffect">
                                  <p:stCondLst>
                                    <p:cond delay="0"/>
                                  </p:stCondLst>
                                  <p:childTnLst>
                                    <p:set>
                                      <p:cBhvr>
                                        <p:cTn id="174" dur="1" fill="hold">
                                          <p:stCondLst>
                                            <p:cond delay="0"/>
                                          </p:stCondLst>
                                        </p:cTn>
                                        <p:tgtEl>
                                          <p:spTgt spid="8"/>
                                        </p:tgtEl>
                                        <p:attrNameLst>
                                          <p:attrName>style.visibility</p:attrName>
                                        </p:attrNameLst>
                                      </p:cBhvr>
                                      <p:to>
                                        <p:strVal val="visible"/>
                                      </p:to>
                                    </p:set>
                                    <p:animEffect transition="in" filter="checkerboard(across)">
                                      <p:cBhvr>
                                        <p:cTn id="175" dur="1000"/>
                                        <p:tgtEl>
                                          <p:spTgt spid="8"/>
                                        </p:tgtEl>
                                      </p:cBhvr>
                                    </p:animEffect>
                                  </p:childTnLst>
                                </p:cTn>
                              </p:par>
                            </p:childTnLst>
                          </p:cTn>
                        </p:par>
                        <p:par>
                          <p:cTn id="176" fill="hold">
                            <p:stCondLst>
                              <p:cond delay="19500"/>
                            </p:stCondLst>
                            <p:childTnLst>
                              <p:par>
                                <p:cTn id="177" presetID="29" presetClass="exit" presetSubtype="0" repeatCount="indefinite" fill="hold" nodeType="afterEffect">
                                  <p:stCondLst>
                                    <p:cond delay="0"/>
                                  </p:stCondLst>
                                  <p:childTnLst>
                                    <p:anim calcmode="lin" valueType="num">
                                      <p:cBhvr>
                                        <p:cTn id="178" dur="1000"/>
                                        <p:tgtEl>
                                          <p:spTgt spid="8"/>
                                        </p:tgtEl>
                                        <p:attrNameLst>
                                          <p:attrName>ppt_x</p:attrName>
                                        </p:attrNameLst>
                                      </p:cBhvr>
                                      <p:tavLst>
                                        <p:tav tm="0">
                                          <p:val>
                                            <p:strVal val="ppt_x"/>
                                          </p:val>
                                        </p:tav>
                                        <p:tav tm="100000">
                                          <p:val>
                                            <p:strVal val="ppt_x-.2"/>
                                          </p:val>
                                        </p:tav>
                                      </p:tavLst>
                                    </p:anim>
                                    <p:anim calcmode="lin" valueType="num">
                                      <p:cBhvr>
                                        <p:cTn id="179" dur="1000"/>
                                        <p:tgtEl>
                                          <p:spTgt spid="8"/>
                                        </p:tgtEl>
                                        <p:attrNameLst>
                                          <p:attrName>ppt_y</p:attrName>
                                        </p:attrNameLst>
                                      </p:cBhvr>
                                      <p:tavLst>
                                        <p:tav tm="0">
                                          <p:val>
                                            <p:strVal val="ppt_y"/>
                                          </p:val>
                                        </p:tav>
                                        <p:tav tm="100000">
                                          <p:val>
                                            <p:strVal val="ppt_y"/>
                                          </p:val>
                                        </p:tav>
                                      </p:tavLst>
                                    </p:anim>
                                    <p:animEffect transition="out" filter="fade">
                                      <p:cBhvr>
                                        <p:cTn id="180" dur="1000"/>
                                        <p:tgtEl>
                                          <p:spTgt spid="8"/>
                                        </p:tgtEl>
                                      </p:cBhvr>
                                    </p:animEffect>
                                    <p:set>
                                      <p:cBhvr>
                                        <p:cTn id="181" dur="1" fill="hold">
                                          <p:stCondLst>
                                            <p:cond delay="999"/>
                                          </p:stCondLst>
                                        </p:cTn>
                                        <p:tgtEl>
                                          <p:spTgt spid="8"/>
                                        </p:tgtEl>
                                        <p:attrNameLst>
                                          <p:attrName>style.visibility</p:attrName>
                                        </p:attrNameLst>
                                      </p:cBhvr>
                                      <p:to>
                                        <p:strVal val="hidden"/>
                                      </p:to>
                                    </p:set>
                                  </p:childTnLst>
                                </p:cTn>
                              </p:par>
                            </p:childTnLst>
                          </p:cTn>
                        </p:par>
                        <p:par>
                          <p:cTn id="182" fill="hold">
                            <p:stCondLst>
                              <p:cond delay="20500"/>
                            </p:stCondLst>
                            <p:childTnLst>
                              <p:par>
                                <p:cTn id="183" presetID="3" presetClass="entr" presetSubtype="10" fill="hold" nodeType="afterEffect">
                                  <p:stCondLst>
                                    <p:cond delay="0"/>
                                  </p:stCondLst>
                                  <p:childTnLst>
                                    <p:set>
                                      <p:cBhvr>
                                        <p:cTn id="184" dur="1" fill="hold">
                                          <p:stCondLst>
                                            <p:cond delay="0"/>
                                          </p:stCondLst>
                                        </p:cTn>
                                        <p:tgtEl>
                                          <p:spTgt spid="44047"/>
                                        </p:tgtEl>
                                        <p:attrNameLst>
                                          <p:attrName>style.visibility</p:attrName>
                                        </p:attrNameLst>
                                      </p:cBhvr>
                                      <p:to>
                                        <p:strVal val="visible"/>
                                      </p:to>
                                    </p:set>
                                    <p:animEffect transition="in" filter="blinds(horizontal)">
                                      <p:cBhvr>
                                        <p:cTn id="185" dur="500"/>
                                        <p:tgtEl>
                                          <p:spTgt spid="44047"/>
                                        </p:tgtEl>
                                      </p:cBhvr>
                                    </p:animEffect>
                                  </p:childTnLst>
                                </p:cTn>
                              </p:par>
                            </p:childTnLst>
                          </p:cTn>
                        </p:par>
                        <p:par>
                          <p:cTn id="186" fill="hold">
                            <p:stCondLst>
                              <p:cond delay="21000"/>
                            </p:stCondLst>
                            <p:childTnLst>
                              <p:par>
                                <p:cTn id="187" presetID="5" presetClass="entr" presetSubtype="10" fill="hold" nodeType="afterEffect">
                                  <p:stCondLst>
                                    <p:cond delay="0"/>
                                  </p:stCondLst>
                                  <p:childTnLst>
                                    <p:set>
                                      <p:cBhvr>
                                        <p:cTn id="188" dur="1" fill="hold">
                                          <p:stCondLst>
                                            <p:cond delay="0"/>
                                          </p:stCondLst>
                                        </p:cTn>
                                        <p:tgtEl>
                                          <p:spTgt spid="9"/>
                                        </p:tgtEl>
                                        <p:attrNameLst>
                                          <p:attrName>style.visibility</p:attrName>
                                        </p:attrNameLst>
                                      </p:cBhvr>
                                      <p:to>
                                        <p:strVal val="visible"/>
                                      </p:to>
                                    </p:set>
                                    <p:animEffect transition="in" filter="checkerboard(across)">
                                      <p:cBhvr>
                                        <p:cTn id="189" dur="1000"/>
                                        <p:tgtEl>
                                          <p:spTgt spid="9"/>
                                        </p:tgtEl>
                                      </p:cBhvr>
                                    </p:animEffect>
                                  </p:childTnLst>
                                </p:cTn>
                              </p:par>
                            </p:childTnLst>
                          </p:cTn>
                        </p:par>
                        <p:par>
                          <p:cTn id="190" fill="hold">
                            <p:stCondLst>
                              <p:cond delay="22000"/>
                            </p:stCondLst>
                            <p:childTnLst>
                              <p:par>
                                <p:cTn id="191" presetID="29" presetClass="exit" presetSubtype="0" repeatCount="indefinite" fill="hold" nodeType="afterEffect">
                                  <p:stCondLst>
                                    <p:cond delay="0"/>
                                  </p:stCondLst>
                                  <p:childTnLst>
                                    <p:anim calcmode="lin" valueType="num">
                                      <p:cBhvr>
                                        <p:cTn id="192" dur="1000"/>
                                        <p:tgtEl>
                                          <p:spTgt spid="9"/>
                                        </p:tgtEl>
                                        <p:attrNameLst>
                                          <p:attrName>ppt_x</p:attrName>
                                        </p:attrNameLst>
                                      </p:cBhvr>
                                      <p:tavLst>
                                        <p:tav tm="0">
                                          <p:val>
                                            <p:strVal val="ppt_x"/>
                                          </p:val>
                                        </p:tav>
                                        <p:tav tm="100000">
                                          <p:val>
                                            <p:strVal val="ppt_x-.2"/>
                                          </p:val>
                                        </p:tav>
                                      </p:tavLst>
                                    </p:anim>
                                    <p:anim calcmode="lin" valueType="num">
                                      <p:cBhvr>
                                        <p:cTn id="193" dur="1000"/>
                                        <p:tgtEl>
                                          <p:spTgt spid="9"/>
                                        </p:tgtEl>
                                        <p:attrNameLst>
                                          <p:attrName>ppt_y</p:attrName>
                                        </p:attrNameLst>
                                      </p:cBhvr>
                                      <p:tavLst>
                                        <p:tav tm="0">
                                          <p:val>
                                            <p:strVal val="ppt_y"/>
                                          </p:val>
                                        </p:tav>
                                        <p:tav tm="100000">
                                          <p:val>
                                            <p:strVal val="ppt_y"/>
                                          </p:val>
                                        </p:tav>
                                      </p:tavLst>
                                    </p:anim>
                                    <p:animEffect transition="out" filter="fade">
                                      <p:cBhvr>
                                        <p:cTn id="194" dur="1000"/>
                                        <p:tgtEl>
                                          <p:spTgt spid="9"/>
                                        </p:tgtEl>
                                      </p:cBhvr>
                                    </p:animEffect>
                                    <p:set>
                                      <p:cBhvr>
                                        <p:cTn id="195" dur="1" fill="hold">
                                          <p:stCondLst>
                                            <p:cond delay="999"/>
                                          </p:stCondLst>
                                        </p:cTn>
                                        <p:tgtEl>
                                          <p:spTgt spid="9"/>
                                        </p:tgtEl>
                                        <p:attrNameLst>
                                          <p:attrName>style.visibility</p:attrName>
                                        </p:attrNameLst>
                                      </p:cBhvr>
                                      <p:to>
                                        <p:strVal val="hidden"/>
                                      </p:to>
                                    </p:set>
                                  </p:childTnLst>
                                </p:cTn>
                              </p:par>
                            </p:childTnLst>
                          </p:cTn>
                        </p:par>
                        <p:par>
                          <p:cTn id="196" fill="hold">
                            <p:stCondLst>
                              <p:cond delay="23000"/>
                            </p:stCondLst>
                            <p:childTnLst>
                              <p:par>
                                <p:cTn id="197" presetID="3" presetClass="entr" presetSubtype="10" fill="hold" nodeType="afterEffect">
                                  <p:stCondLst>
                                    <p:cond delay="0"/>
                                  </p:stCondLst>
                                  <p:childTnLst>
                                    <p:set>
                                      <p:cBhvr>
                                        <p:cTn id="198" dur="1" fill="hold">
                                          <p:stCondLst>
                                            <p:cond delay="0"/>
                                          </p:stCondLst>
                                        </p:cTn>
                                        <p:tgtEl>
                                          <p:spTgt spid="44044"/>
                                        </p:tgtEl>
                                        <p:attrNameLst>
                                          <p:attrName>style.visibility</p:attrName>
                                        </p:attrNameLst>
                                      </p:cBhvr>
                                      <p:to>
                                        <p:strVal val="visible"/>
                                      </p:to>
                                    </p:set>
                                    <p:animEffect transition="in" filter="blinds(horizontal)">
                                      <p:cBhvr>
                                        <p:cTn id="199" dur="500"/>
                                        <p:tgtEl>
                                          <p:spTgt spid="44044"/>
                                        </p:tgtEl>
                                      </p:cBhvr>
                                    </p:animEffect>
                                  </p:childTnLst>
                                </p:cTn>
                              </p:par>
                            </p:childTnLst>
                          </p:cTn>
                        </p:par>
                        <p:par>
                          <p:cTn id="200" fill="hold">
                            <p:stCondLst>
                              <p:cond delay="23500"/>
                            </p:stCondLst>
                            <p:childTnLst>
                              <p:par>
                                <p:cTn id="201" presetID="5" presetClass="entr" presetSubtype="10" fill="hold" nodeType="afterEffect">
                                  <p:stCondLst>
                                    <p:cond delay="0"/>
                                  </p:stCondLst>
                                  <p:childTnLst>
                                    <p:set>
                                      <p:cBhvr>
                                        <p:cTn id="202" dur="1" fill="hold">
                                          <p:stCondLst>
                                            <p:cond delay="0"/>
                                          </p:stCondLst>
                                        </p:cTn>
                                        <p:tgtEl>
                                          <p:spTgt spid="7"/>
                                        </p:tgtEl>
                                        <p:attrNameLst>
                                          <p:attrName>style.visibility</p:attrName>
                                        </p:attrNameLst>
                                      </p:cBhvr>
                                      <p:to>
                                        <p:strVal val="visible"/>
                                      </p:to>
                                    </p:set>
                                    <p:animEffect transition="in" filter="checkerboard(across)">
                                      <p:cBhvr>
                                        <p:cTn id="203" dur="1000"/>
                                        <p:tgtEl>
                                          <p:spTgt spid="7"/>
                                        </p:tgtEl>
                                      </p:cBhvr>
                                    </p:animEffect>
                                  </p:childTnLst>
                                </p:cTn>
                              </p:par>
                            </p:childTnLst>
                          </p:cTn>
                        </p:par>
                        <p:par>
                          <p:cTn id="204" fill="hold">
                            <p:stCondLst>
                              <p:cond delay="24500"/>
                            </p:stCondLst>
                            <p:childTnLst>
                              <p:par>
                                <p:cTn id="205" presetID="29" presetClass="exit" presetSubtype="0" repeatCount="indefinite" fill="hold" nodeType="afterEffect">
                                  <p:stCondLst>
                                    <p:cond delay="0"/>
                                  </p:stCondLst>
                                  <p:childTnLst>
                                    <p:anim calcmode="lin" valueType="num">
                                      <p:cBhvr>
                                        <p:cTn id="206" dur="1000"/>
                                        <p:tgtEl>
                                          <p:spTgt spid="7"/>
                                        </p:tgtEl>
                                        <p:attrNameLst>
                                          <p:attrName>ppt_x</p:attrName>
                                        </p:attrNameLst>
                                      </p:cBhvr>
                                      <p:tavLst>
                                        <p:tav tm="0">
                                          <p:val>
                                            <p:strVal val="ppt_x"/>
                                          </p:val>
                                        </p:tav>
                                        <p:tav tm="100000">
                                          <p:val>
                                            <p:strVal val="ppt_x-.2"/>
                                          </p:val>
                                        </p:tav>
                                      </p:tavLst>
                                    </p:anim>
                                    <p:anim calcmode="lin" valueType="num">
                                      <p:cBhvr>
                                        <p:cTn id="207" dur="1000"/>
                                        <p:tgtEl>
                                          <p:spTgt spid="7"/>
                                        </p:tgtEl>
                                        <p:attrNameLst>
                                          <p:attrName>ppt_y</p:attrName>
                                        </p:attrNameLst>
                                      </p:cBhvr>
                                      <p:tavLst>
                                        <p:tav tm="0">
                                          <p:val>
                                            <p:strVal val="ppt_y"/>
                                          </p:val>
                                        </p:tav>
                                        <p:tav tm="100000">
                                          <p:val>
                                            <p:strVal val="ppt_y"/>
                                          </p:val>
                                        </p:tav>
                                      </p:tavLst>
                                    </p:anim>
                                    <p:animEffect transition="out" filter="fade">
                                      <p:cBhvr>
                                        <p:cTn id="208" dur="1000"/>
                                        <p:tgtEl>
                                          <p:spTgt spid="7"/>
                                        </p:tgtEl>
                                      </p:cBhvr>
                                    </p:animEffect>
                                    <p:set>
                                      <p:cBhvr>
                                        <p:cTn id="209" dur="1" fill="hold">
                                          <p:stCondLst>
                                            <p:cond delay="999"/>
                                          </p:stCondLst>
                                        </p:cTn>
                                        <p:tgtEl>
                                          <p:spTgt spid="7"/>
                                        </p:tgtEl>
                                        <p:attrNameLst>
                                          <p:attrName>style.visibility</p:attrName>
                                        </p:attrNameLst>
                                      </p:cBhvr>
                                      <p:to>
                                        <p:strVal val="hidden"/>
                                      </p:to>
                                    </p:set>
                                  </p:childTnLst>
                                </p:cTn>
                              </p:par>
                            </p:childTnLst>
                          </p:cTn>
                        </p:par>
                        <p:par>
                          <p:cTn id="210" fill="hold">
                            <p:stCondLst>
                              <p:cond delay="25500"/>
                            </p:stCondLst>
                            <p:childTnLst>
                              <p:par>
                                <p:cTn id="211" presetID="3" presetClass="entr" presetSubtype="10" fill="hold" nodeType="afterEffect">
                                  <p:stCondLst>
                                    <p:cond delay="0"/>
                                  </p:stCondLst>
                                  <p:childTnLst>
                                    <p:set>
                                      <p:cBhvr>
                                        <p:cTn id="212" dur="1" fill="hold">
                                          <p:stCondLst>
                                            <p:cond delay="0"/>
                                          </p:stCondLst>
                                        </p:cTn>
                                        <p:tgtEl>
                                          <p:spTgt spid="44041"/>
                                        </p:tgtEl>
                                        <p:attrNameLst>
                                          <p:attrName>style.visibility</p:attrName>
                                        </p:attrNameLst>
                                      </p:cBhvr>
                                      <p:to>
                                        <p:strVal val="visible"/>
                                      </p:to>
                                    </p:set>
                                    <p:animEffect transition="in" filter="blinds(horizontal)">
                                      <p:cBhvr>
                                        <p:cTn id="213" dur="500"/>
                                        <p:tgtEl>
                                          <p:spTgt spid="44041"/>
                                        </p:tgtEl>
                                      </p:cBhvr>
                                    </p:animEffect>
                                  </p:childTnLst>
                                </p:cTn>
                              </p:par>
                            </p:childTnLst>
                          </p:cTn>
                        </p:par>
                        <p:par>
                          <p:cTn id="214" fill="hold">
                            <p:stCondLst>
                              <p:cond delay="26000"/>
                            </p:stCondLst>
                            <p:childTnLst>
                              <p:par>
                                <p:cTn id="215" presetID="5" presetClass="entr" presetSubtype="10" fill="hold" nodeType="afterEffect">
                                  <p:stCondLst>
                                    <p:cond delay="0"/>
                                  </p:stCondLst>
                                  <p:childTnLst>
                                    <p:set>
                                      <p:cBhvr>
                                        <p:cTn id="216" dur="1" fill="hold">
                                          <p:stCondLst>
                                            <p:cond delay="0"/>
                                          </p:stCondLst>
                                        </p:cTn>
                                        <p:tgtEl>
                                          <p:spTgt spid="10"/>
                                        </p:tgtEl>
                                        <p:attrNameLst>
                                          <p:attrName>style.visibility</p:attrName>
                                        </p:attrNameLst>
                                      </p:cBhvr>
                                      <p:to>
                                        <p:strVal val="visible"/>
                                      </p:to>
                                    </p:set>
                                    <p:animEffect transition="in" filter="checkerboard(across)">
                                      <p:cBhvr>
                                        <p:cTn id="217" dur="1000"/>
                                        <p:tgtEl>
                                          <p:spTgt spid="10"/>
                                        </p:tgtEl>
                                      </p:cBhvr>
                                    </p:animEffect>
                                  </p:childTnLst>
                                </p:cTn>
                              </p:par>
                            </p:childTnLst>
                          </p:cTn>
                        </p:par>
                        <p:par>
                          <p:cTn id="218" fill="hold">
                            <p:stCondLst>
                              <p:cond delay="27000"/>
                            </p:stCondLst>
                            <p:childTnLst>
                              <p:par>
                                <p:cTn id="219" presetID="29" presetClass="exit" presetSubtype="0" repeatCount="indefinite" fill="hold" nodeType="afterEffect">
                                  <p:stCondLst>
                                    <p:cond delay="0"/>
                                  </p:stCondLst>
                                  <p:childTnLst>
                                    <p:anim calcmode="lin" valueType="num">
                                      <p:cBhvr>
                                        <p:cTn id="220" dur="1000"/>
                                        <p:tgtEl>
                                          <p:spTgt spid="10"/>
                                        </p:tgtEl>
                                        <p:attrNameLst>
                                          <p:attrName>ppt_x</p:attrName>
                                        </p:attrNameLst>
                                      </p:cBhvr>
                                      <p:tavLst>
                                        <p:tav tm="0">
                                          <p:val>
                                            <p:strVal val="ppt_x"/>
                                          </p:val>
                                        </p:tav>
                                        <p:tav tm="100000">
                                          <p:val>
                                            <p:strVal val="ppt_x-.2"/>
                                          </p:val>
                                        </p:tav>
                                      </p:tavLst>
                                    </p:anim>
                                    <p:anim calcmode="lin" valueType="num">
                                      <p:cBhvr>
                                        <p:cTn id="221" dur="1000"/>
                                        <p:tgtEl>
                                          <p:spTgt spid="10"/>
                                        </p:tgtEl>
                                        <p:attrNameLst>
                                          <p:attrName>ppt_y</p:attrName>
                                        </p:attrNameLst>
                                      </p:cBhvr>
                                      <p:tavLst>
                                        <p:tav tm="0">
                                          <p:val>
                                            <p:strVal val="ppt_y"/>
                                          </p:val>
                                        </p:tav>
                                        <p:tav tm="100000">
                                          <p:val>
                                            <p:strVal val="ppt_y"/>
                                          </p:val>
                                        </p:tav>
                                      </p:tavLst>
                                    </p:anim>
                                    <p:animEffect transition="out" filter="fade">
                                      <p:cBhvr>
                                        <p:cTn id="222" dur="1000"/>
                                        <p:tgtEl>
                                          <p:spTgt spid="10"/>
                                        </p:tgtEl>
                                      </p:cBhvr>
                                    </p:animEffect>
                                    <p:set>
                                      <p:cBhvr>
                                        <p:cTn id="223"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03" grpId="0" animBg="1"/>
      <p:bldP spid="44204" grpId="0" animBg="1"/>
      <p:bldP spid="44205" grpId="0" animBg="1"/>
      <p:bldP spid="44206" grpId="0" animBg="1"/>
      <p:bldP spid="44207" grpId="0"/>
      <p:bldP spid="44208" grpId="0"/>
      <p:bldP spid="44209" grpId="0"/>
      <p:bldP spid="44210" grpId="0"/>
      <p:bldP spid="44355" grpId="0" animBg="1"/>
      <p:bldP spid="44356" grpId="0" animBg="1"/>
      <p:bldP spid="44357" grpId="0" animBg="1"/>
      <p:bldP spid="44358" grpId="0" animBg="1"/>
      <p:bldP spid="44359" grpId="0"/>
      <p:bldP spid="44360" grpId="0"/>
      <p:bldP spid="44361" grpId="0"/>
      <p:bldP spid="443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4"/>
          <p:cNvSpPr>
            <a:spLocks noChangeArrowheads="1"/>
          </p:cNvSpPr>
          <p:nvPr/>
        </p:nvSpPr>
        <p:spPr bwMode="auto">
          <a:xfrm>
            <a:off x="1847850" y="404813"/>
            <a:ext cx="3309938" cy="690562"/>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l-GR" altLang="el-GR" sz="3600" b="1">
                <a:solidFill>
                  <a:schemeClr val="tx2"/>
                </a:solidFill>
              </a:rPr>
              <a:t>Θεωρία </a:t>
            </a:r>
            <a:r>
              <a:rPr lang="en-US" altLang="el-GR" sz="3600" b="1">
                <a:solidFill>
                  <a:schemeClr val="tx2"/>
                </a:solidFill>
              </a:rPr>
              <a:t>PCM</a:t>
            </a:r>
            <a:endParaRPr lang="el-GR" altLang="el-GR" sz="3600" b="1">
              <a:solidFill>
                <a:schemeClr val="tx2"/>
              </a:solidFill>
            </a:endParaRPr>
          </a:p>
        </p:txBody>
      </p:sp>
      <p:sp>
        <p:nvSpPr>
          <p:cNvPr id="26694" name="Text Box 70"/>
          <p:cNvSpPr txBox="1">
            <a:spLocks noChangeArrowheads="1"/>
          </p:cNvSpPr>
          <p:nvPr/>
        </p:nvSpPr>
        <p:spPr bwMode="auto">
          <a:xfrm>
            <a:off x="1343026" y="6640514"/>
            <a:ext cx="1008063" cy="244475"/>
          </a:xfrm>
          <a:prstGeom prst="rect">
            <a:avLst/>
          </a:prstGeom>
          <a:noFill/>
          <a:ln w="9525">
            <a:noFill/>
            <a:miter lim="800000"/>
            <a:headEnd/>
            <a:tailEnd/>
          </a:ln>
          <a:effectLst/>
        </p:spPr>
        <p:txBody>
          <a:bodyPr>
            <a:spAutoFit/>
          </a:bodyPr>
          <a:lstStyle/>
          <a:p>
            <a:pPr algn="ctr" eaLnBrk="1" hangingPunct="1">
              <a:spcBef>
                <a:spcPct val="50000"/>
              </a:spcBef>
              <a:defRPr/>
            </a:pPr>
            <a:r>
              <a:rPr lang="en-US" sz="1000" b="1">
                <a:effectLst>
                  <a:outerShdw blurRad="38100" dist="38100" dir="2700000" algn="tl">
                    <a:srgbClr val="C0C0C0"/>
                  </a:outerShdw>
                </a:effectLst>
                <a:latin typeface="Times New Roman" pitchFamily="18" charset="0"/>
                <a:cs typeface="Times New Roman" pitchFamily="18" charset="0"/>
              </a:rPr>
              <a:t>©</a:t>
            </a:r>
            <a:r>
              <a:rPr lang="en-US" sz="1000" b="1">
                <a:effectLst>
                  <a:outerShdw blurRad="38100" dist="38100" dir="2700000" algn="tl">
                    <a:srgbClr val="C0C0C0"/>
                  </a:outerShdw>
                </a:effectLst>
                <a:latin typeface="Times New Roman" pitchFamily="18" charset="0"/>
                <a:cs typeface="Arial" charset="0"/>
              </a:rPr>
              <a:t>StvII</a:t>
            </a:r>
            <a:endParaRPr lang="el-GR" sz="1000" b="1">
              <a:effectLst>
                <a:outerShdw blurRad="38100" dist="38100" dir="2700000" algn="tl">
                  <a:srgbClr val="C0C0C0"/>
                </a:outerShdw>
              </a:effectLst>
              <a:latin typeface="Times New Roman" pitchFamily="18" charset="0"/>
              <a:cs typeface="Arial" charset="0"/>
            </a:endParaRPr>
          </a:p>
        </p:txBody>
      </p:sp>
      <p:sp>
        <p:nvSpPr>
          <p:cNvPr id="18436" name="48 - TextBox"/>
          <p:cNvSpPr txBox="1">
            <a:spLocks noChangeArrowheads="1"/>
          </p:cNvSpPr>
          <p:nvPr/>
        </p:nvSpPr>
        <p:spPr bwMode="auto">
          <a:xfrm>
            <a:off x="1524000" y="1052513"/>
            <a:ext cx="914400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400" b="1"/>
              <a:t> </a:t>
            </a:r>
            <a:r>
              <a:rPr lang="el-GR" altLang="el-GR" sz="2400" b="1" i="1" u="sng">
                <a:solidFill>
                  <a:srgbClr val="FF0000"/>
                </a:solidFill>
              </a:rPr>
              <a:t>Θεώρημα Δειγματοληψίας</a:t>
            </a:r>
          </a:p>
          <a:p>
            <a:pPr algn="just" eaLnBrk="1" hangingPunct="1">
              <a:spcBef>
                <a:spcPct val="0"/>
              </a:spcBef>
              <a:buFontTx/>
              <a:buNone/>
            </a:pPr>
            <a:endParaRPr lang="el-GR" altLang="el-GR" sz="1800" b="1"/>
          </a:p>
          <a:p>
            <a:pPr algn="just" eaLnBrk="1" hangingPunct="1">
              <a:spcBef>
                <a:spcPct val="0"/>
              </a:spcBef>
              <a:buFontTx/>
              <a:buNone/>
            </a:pPr>
            <a:r>
              <a:rPr lang="en-US" altLang="el-GR" sz="1800" b="1"/>
              <a:t>  </a:t>
            </a:r>
            <a:r>
              <a:rPr lang="el-GR" altLang="el-GR" sz="1600" b="1"/>
              <a:t>1)</a:t>
            </a:r>
            <a:r>
              <a:rPr lang="en-US" altLang="el-GR" sz="1600" b="1"/>
              <a:t> </a:t>
            </a:r>
            <a:r>
              <a:rPr lang="el-GR" altLang="el-GR" sz="1600" b="1"/>
              <a:t>Ένα σήμα περιορισμένης ενέργειας και φάσματος, το οποίο δεν περιέχει συχνότητες μεγαλύτερες από τα </a:t>
            </a:r>
            <a:r>
              <a:rPr lang="en-US" altLang="el-GR" sz="1600" b="1"/>
              <a:t>B Hz</a:t>
            </a:r>
            <a:r>
              <a:rPr lang="el-GR" altLang="el-GR" sz="1600" b="1"/>
              <a:t>, μπορεί να αναπαραχθεί πλήρως εάν γνωρίζουμε τα δείγματα τα όποια έχουμε πάρει με ρυθμό δειγματοληψίας </a:t>
            </a:r>
            <a:r>
              <a:rPr lang="en-US" altLang="el-GR" sz="1600" b="1"/>
              <a:t>f</a:t>
            </a:r>
            <a:r>
              <a:rPr lang="en-US" altLang="el-GR" sz="1600" b="1" baseline="-25000"/>
              <a:t>s</a:t>
            </a:r>
            <a:r>
              <a:rPr lang="el-GR" altLang="el-GR" sz="1600" b="1" baseline="-25000"/>
              <a:t>,</a:t>
            </a:r>
            <a:r>
              <a:rPr lang="en-US" altLang="el-GR" sz="1600" b="1" baseline="-25000"/>
              <a:t>min</a:t>
            </a:r>
            <a:r>
              <a:rPr lang="en-US" altLang="el-GR" sz="1600" b="1"/>
              <a:t>=2B</a:t>
            </a:r>
            <a:r>
              <a:rPr lang="el-GR" altLang="el-GR" sz="1600" b="1"/>
              <a:t>.</a:t>
            </a:r>
          </a:p>
          <a:p>
            <a:pPr algn="just" eaLnBrk="1" hangingPunct="1">
              <a:spcBef>
                <a:spcPct val="0"/>
              </a:spcBef>
              <a:buFontTx/>
              <a:buNone/>
            </a:pPr>
            <a:endParaRPr lang="el-GR" altLang="el-GR" sz="1600" b="1"/>
          </a:p>
          <a:p>
            <a:pPr algn="just" eaLnBrk="1" hangingPunct="1">
              <a:spcBef>
                <a:spcPct val="0"/>
              </a:spcBef>
              <a:buFontTx/>
              <a:buNone/>
            </a:pPr>
            <a:r>
              <a:rPr lang="el-GR" altLang="el-GR" sz="1600" b="1"/>
              <a:t>  2)</a:t>
            </a:r>
            <a:r>
              <a:rPr lang="en-US" altLang="el-GR" sz="1600" b="1"/>
              <a:t> </a:t>
            </a:r>
            <a:r>
              <a:rPr lang="el-GR" altLang="el-GR" sz="1600" b="1"/>
              <a:t>Εάν η </a:t>
            </a:r>
            <a:r>
              <a:rPr lang="el-GR" altLang="el-GR" sz="1600" b="1">
                <a:solidFill>
                  <a:srgbClr val="FF0000"/>
                </a:solidFill>
              </a:rPr>
              <a:t>συχνότητα δειγματοληψίας είναι μεγαλύτερη από τη διπλάσια συχνότητα που περιέχει ένα σήμα περιορισμένου εύρους ζώνης</a:t>
            </a:r>
            <a:r>
              <a:rPr lang="el-GR" altLang="el-GR" sz="1600" b="1"/>
              <a:t>, τότε το φάσμα του αρχικού σήματος περιέχεται άθικτο μέσα στο φάσμα του δειγματοληπτημένου σήματος. </a:t>
            </a:r>
            <a:endParaRPr lang="en-US" altLang="el-GR" sz="1600" b="1"/>
          </a:p>
          <a:p>
            <a:pPr algn="just" eaLnBrk="1" hangingPunct="1">
              <a:spcBef>
                <a:spcPct val="0"/>
              </a:spcBef>
              <a:buFontTx/>
              <a:buNone/>
            </a:pPr>
            <a:endParaRPr lang="el-GR" altLang="el-GR" sz="1600" b="1"/>
          </a:p>
          <a:p>
            <a:pPr algn="just" eaLnBrk="1" hangingPunct="1">
              <a:spcBef>
                <a:spcPct val="0"/>
              </a:spcBef>
              <a:buFontTx/>
              <a:buNone/>
            </a:pPr>
            <a:r>
              <a:rPr lang="el-GR" altLang="el-GR" sz="1600" b="1"/>
              <a:t>Η ελάχιστη συχνότητα δειγματοληψίας </a:t>
            </a:r>
            <a:r>
              <a:rPr lang="en-US" altLang="el-GR" sz="1600" b="1"/>
              <a:t>f</a:t>
            </a:r>
            <a:r>
              <a:rPr lang="en-US" altLang="el-GR" sz="1600" b="1" baseline="-25000"/>
              <a:t>s min</a:t>
            </a:r>
            <a:r>
              <a:rPr lang="en-US" altLang="el-GR" sz="1600" b="1"/>
              <a:t>=2B (B= </a:t>
            </a:r>
            <a:r>
              <a:rPr lang="el-GR" altLang="el-GR" sz="1600" b="1"/>
              <a:t>εύρος ζώνης)</a:t>
            </a:r>
            <a:r>
              <a:rPr lang="en-US" altLang="el-GR" sz="1600" b="1"/>
              <a:t> </a:t>
            </a:r>
            <a:r>
              <a:rPr lang="el-GR" altLang="el-GR" sz="1600" b="1"/>
              <a:t>ονομάζεται ρυθμός </a:t>
            </a:r>
            <a:r>
              <a:rPr lang="en-US" altLang="el-GR" sz="1600" b="1"/>
              <a:t>Nyquist.</a:t>
            </a:r>
            <a:endParaRPr lang="el-GR" altLang="el-GR" sz="1800" b="1"/>
          </a:p>
        </p:txBody>
      </p:sp>
      <p:sp>
        <p:nvSpPr>
          <p:cNvPr id="18437" name="48 - TextBox"/>
          <p:cNvSpPr txBox="1">
            <a:spLocks noChangeArrowheads="1"/>
          </p:cNvSpPr>
          <p:nvPr/>
        </p:nvSpPr>
        <p:spPr bwMode="auto">
          <a:xfrm>
            <a:off x="1524000" y="4365626"/>
            <a:ext cx="9144000" cy="2085975"/>
          </a:xfrm>
          <a:prstGeom prst="rect">
            <a:avLst/>
          </a:prstGeom>
          <a:solidFill>
            <a:schemeClr val="folHlink"/>
          </a:solidFill>
          <a:ln w="38100">
            <a:solidFill>
              <a:srgbClr val="0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l-GR" sz="1600" b="1"/>
              <a:t>	</a:t>
            </a:r>
            <a:r>
              <a:rPr lang="el-GR" altLang="el-GR" sz="1600" b="1"/>
              <a:t>Παράδειγμα: Το ανθρώπινο αυτί μπορεί να αντιληφθεί ήχους στο φάσμα συχνοτήτων από 50 </a:t>
            </a:r>
            <a:r>
              <a:rPr lang="en-US" altLang="el-GR" sz="1600" b="1"/>
              <a:t>Hz 20000 Hz.</a:t>
            </a:r>
          </a:p>
          <a:p>
            <a:pPr algn="just" eaLnBrk="1" hangingPunct="1">
              <a:spcBef>
                <a:spcPct val="0"/>
              </a:spcBef>
              <a:buFontTx/>
              <a:buNone/>
            </a:pPr>
            <a:endParaRPr lang="en-US" altLang="el-GR" sz="1600" b="1"/>
          </a:p>
          <a:p>
            <a:pPr algn="just" eaLnBrk="1" hangingPunct="1">
              <a:spcBef>
                <a:spcPct val="0"/>
              </a:spcBef>
              <a:buFontTx/>
              <a:buNone/>
            </a:pPr>
            <a:r>
              <a:rPr lang="en-US" altLang="el-GR" sz="1600" b="1"/>
              <a:t>	</a:t>
            </a:r>
            <a:r>
              <a:rPr lang="el-GR" altLang="el-GR" sz="1600" b="1"/>
              <a:t>Στα σύγχρονα συστήματα αποθήκευσης και αναπαραγωγής ποιοτικού ήχου (π.χ. στους ψηφιακούς μουσικούς δίσκους, </a:t>
            </a:r>
            <a:r>
              <a:rPr lang="en-US" altLang="el-GR" sz="1600" b="1"/>
              <a:t>Compact Disks-CDs) </a:t>
            </a:r>
            <a:r>
              <a:rPr lang="el-GR" altLang="el-GR" sz="1600" b="1"/>
              <a:t>ο ρυθμός δειγματοληψίας είναι 44100 </a:t>
            </a:r>
            <a:r>
              <a:rPr lang="en-US" altLang="el-GR" sz="1600" b="1"/>
              <a:t>Hz</a:t>
            </a:r>
            <a:r>
              <a:rPr lang="el-GR" altLang="el-GR" sz="1600" b="1"/>
              <a:t> (δείγματα το δευτερόλεπτο)</a:t>
            </a:r>
            <a:r>
              <a:rPr lang="en-US" altLang="el-GR" sz="1600" b="1"/>
              <a:t>. </a:t>
            </a:r>
            <a:r>
              <a:rPr lang="el-GR" altLang="el-GR" sz="1600" b="1"/>
              <a:t>Με αυτό το ρυθμό δειγματοληψίας, ο οποίος είναι υπερδιπλάσιος από τη μέγιστη συχνότητα που αντιλαμβάνεται το ανθρώπινο αυτί, επιτυγχάνεται η ακριβής αναπαραγωγή του ήχου.</a:t>
            </a:r>
          </a:p>
        </p:txBody>
      </p:sp>
    </p:spTree>
    <p:extLst>
      <p:ext uri="{BB962C8B-B14F-4D97-AF65-F5344CB8AC3E}">
        <p14:creationId xmlns:p14="http://schemas.microsoft.com/office/powerpoint/2010/main" val="1240921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lum bright="-30000" contrast="-16000"/>
            <a:extLst>
              <a:ext uri="{28A0092B-C50C-407E-A947-70E740481C1C}">
                <a14:useLocalDpi xmlns:a14="http://schemas.microsoft.com/office/drawing/2010/main" val="0"/>
              </a:ext>
            </a:extLst>
          </a:blip>
          <a:srcRect/>
          <a:stretch>
            <a:fillRect/>
          </a:stretch>
        </p:blipFill>
        <p:spPr bwMode="auto">
          <a:xfrm>
            <a:off x="6959600" y="1628776"/>
            <a:ext cx="35560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48 - TextBox"/>
          <p:cNvSpPr txBox="1">
            <a:spLocks noChangeArrowheads="1"/>
          </p:cNvSpPr>
          <p:nvPr/>
        </p:nvSpPr>
        <p:spPr bwMode="auto">
          <a:xfrm>
            <a:off x="1992313" y="1190626"/>
            <a:ext cx="8069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l-GR" sz="1800" b="1"/>
              <a:t>	</a:t>
            </a:r>
            <a:r>
              <a:rPr lang="el-GR" altLang="el-GR" sz="1800" b="1"/>
              <a:t>Η πράξη της δειγματοληψίας στο πεδίο του χρόνου.</a:t>
            </a:r>
          </a:p>
        </p:txBody>
      </p:sp>
      <p:sp>
        <p:nvSpPr>
          <p:cNvPr id="19460" name="48 - TextBox"/>
          <p:cNvSpPr txBox="1">
            <a:spLocks noChangeArrowheads="1"/>
          </p:cNvSpPr>
          <p:nvPr/>
        </p:nvSpPr>
        <p:spPr bwMode="auto">
          <a:xfrm>
            <a:off x="2351089" y="2276475"/>
            <a:ext cx="3857625" cy="3644900"/>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20000"/>
              </a:lnSpc>
              <a:spcBef>
                <a:spcPct val="0"/>
              </a:spcBef>
              <a:buFontTx/>
              <a:buNone/>
            </a:pPr>
            <a:r>
              <a:rPr lang="en-US" altLang="el-GR" sz="1600" b="1"/>
              <a:t>	</a:t>
            </a:r>
            <a:r>
              <a:rPr lang="el-GR" altLang="el-GR" sz="1600" b="1"/>
              <a:t>α) αρχικό αναλογικό σήμα </a:t>
            </a:r>
            <a:r>
              <a:rPr lang="en-US" altLang="el-GR" sz="1600" b="1"/>
              <a:t>x(t).</a:t>
            </a:r>
          </a:p>
          <a:p>
            <a:pPr algn="just" eaLnBrk="1" hangingPunct="1">
              <a:lnSpc>
                <a:spcPct val="120000"/>
              </a:lnSpc>
              <a:spcBef>
                <a:spcPct val="0"/>
              </a:spcBef>
              <a:buFontTx/>
              <a:buNone/>
            </a:pPr>
            <a:r>
              <a:rPr lang="en-US" altLang="el-GR" sz="1600" b="1"/>
              <a:t>	</a:t>
            </a:r>
            <a:r>
              <a:rPr lang="el-GR" altLang="el-GR" sz="1600" b="1"/>
              <a:t>β) μια σειρά στιγμιαίων παλμών δ(</a:t>
            </a:r>
            <a:r>
              <a:rPr lang="en-US" altLang="el-GR" sz="1600" b="1"/>
              <a:t>t)</a:t>
            </a:r>
            <a:r>
              <a:rPr lang="el-GR" altLang="el-GR" sz="1600" b="1"/>
              <a:t>, με περίοδο </a:t>
            </a:r>
            <a:r>
              <a:rPr lang="en-US" altLang="el-GR" sz="1600" b="1"/>
              <a:t>T</a:t>
            </a:r>
            <a:r>
              <a:rPr lang="en-US" altLang="el-GR" sz="1600" b="1" baseline="-25000"/>
              <a:t>s</a:t>
            </a:r>
            <a:r>
              <a:rPr lang="en-US" altLang="el-GR" sz="1600" b="1"/>
              <a:t> </a:t>
            </a:r>
            <a:r>
              <a:rPr lang="el-GR" altLang="el-GR" sz="1600" b="1"/>
              <a:t>δευτερόλεπτα. Οι παλμοί αυτοί έχουν απειροστό εύρος </a:t>
            </a:r>
            <a:r>
              <a:rPr lang="en-US" altLang="el-GR" sz="1600" b="1" i="1"/>
              <a:t>dt</a:t>
            </a:r>
            <a:r>
              <a:rPr lang="el-GR" altLang="el-GR" sz="1600" b="1"/>
              <a:t> (πολύ στενό εύρος παλμών, </a:t>
            </a:r>
            <a:r>
              <a:rPr lang="el-GR" altLang="el-GR" sz="1600" b="1">
                <a:solidFill>
                  <a:srgbClr val="FF6600"/>
                </a:solidFill>
              </a:rPr>
              <a:t>ιδανική δειγματοληψία</a:t>
            </a:r>
            <a:r>
              <a:rPr lang="el-GR" altLang="el-GR" sz="1600" b="1"/>
              <a:t>) και εμφανίζονται περιοδικά κάθε </a:t>
            </a:r>
            <a:r>
              <a:rPr lang="en-US" altLang="el-GR" sz="1600" b="1"/>
              <a:t>Ts </a:t>
            </a:r>
            <a:r>
              <a:rPr lang="el-GR" altLang="el-GR" sz="1600" b="1"/>
              <a:t>δευτερόλεπτα.</a:t>
            </a:r>
            <a:r>
              <a:rPr lang="el-GR" altLang="el-GR" sz="1600"/>
              <a:t> </a:t>
            </a:r>
            <a:endParaRPr lang="el-GR" altLang="el-GR" sz="1600" b="1"/>
          </a:p>
          <a:p>
            <a:pPr algn="just" eaLnBrk="1" hangingPunct="1">
              <a:lnSpc>
                <a:spcPct val="120000"/>
              </a:lnSpc>
              <a:spcBef>
                <a:spcPct val="0"/>
              </a:spcBef>
              <a:buFontTx/>
              <a:buNone/>
            </a:pPr>
            <a:r>
              <a:rPr lang="el-GR" altLang="el-GR" sz="1600" b="1"/>
              <a:t>	γ) το διακριτό σήμα </a:t>
            </a:r>
            <a:r>
              <a:rPr lang="en-US" altLang="el-GR" sz="1600" b="1"/>
              <a:t>x(t)</a:t>
            </a:r>
            <a:r>
              <a:rPr lang="el-GR" altLang="el-GR" sz="1600" b="1"/>
              <a:t>=</a:t>
            </a:r>
            <a:r>
              <a:rPr lang="en-US" altLang="el-GR" sz="1600" b="1"/>
              <a:t>x(nT</a:t>
            </a:r>
            <a:r>
              <a:rPr lang="en-US" altLang="el-GR" sz="1600" b="1" baseline="-25000"/>
              <a:t>s</a:t>
            </a:r>
            <a:r>
              <a:rPr lang="en-US" altLang="el-GR" sz="1600" b="1"/>
              <a:t>) </a:t>
            </a:r>
            <a:r>
              <a:rPr lang="el-GR" altLang="el-GR" sz="1600" b="1"/>
              <a:t>όπου </a:t>
            </a:r>
            <a:r>
              <a:rPr lang="en-US" altLang="el-GR" sz="1600" b="1"/>
              <a:t>n</a:t>
            </a:r>
            <a:r>
              <a:rPr lang="el-GR" altLang="el-GR" sz="1600" b="1"/>
              <a:t>=1,2,3,…, που προκύπτει από τη δειγματοληψία.</a:t>
            </a:r>
          </a:p>
        </p:txBody>
      </p:sp>
      <p:sp>
        <p:nvSpPr>
          <p:cNvPr id="19461" name="AutoShape 5"/>
          <p:cNvSpPr>
            <a:spLocks noChangeAspect="1" noChangeArrowheads="1"/>
          </p:cNvSpPr>
          <p:nvPr/>
        </p:nvSpPr>
        <p:spPr bwMode="auto">
          <a:xfrm>
            <a:off x="6240463" y="4005263"/>
            <a:ext cx="723900" cy="360362"/>
          </a:xfrm>
          <a:prstGeom prst="rightArrow">
            <a:avLst>
              <a:gd name="adj1" fmla="val 50000"/>
              <a:gd name="adj2" fmla="val 50220"/>
            </a:avLst>
          </a:prstGeom>
          <a:solidFill>
            <a:srgbClr val="00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19462" name="AutoShape 4"/>
          <p:cNvSpPr>
            <a:spLocks noChangeArrowheads="1"/>
          </p:cNvSpPr>
          <p:nvPr/>
        </p:nvSpPr>
        <p:spPr bwMode="auto">
          <a:xfrm>
            <a:off x="1524000" y="1"/>
            <a:ext cx="7924800" cy="690563"/>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l-GR" altLang="el-GR" sz="3600" b="1">
                <a:solidFill>
                  <a:schemeClr val="tx2"/>
                </a:solidFill>
              </a:rPr>
              <a:t>Θεωρία </a:t>
            </a:r>
            <a:r>
              <a:rPr lang="en-US" altLang="el-GR" sz="3600" b="1">
                <a:solidFill>
                  <a:schemeClr val="tx2"/>
                </a:solidFill>
              </a:rPr>
              <a:t>PCM</a:t>
            </a:r>
            <a:endParaRPr lang="el-GR" altLang="el-GR" sz="3600" b="1">
              <a:solidFill>
                <a:schemeClr val="tx2"/>
              </a:solidFill>
            </a:endParaRPr>
          </a:p>
        </p:txBody>
      </p:sp>
      <p:sp>
        <p:nvSpPr>
          <p:cNvPr id="19463" name="Rectangle 7"/>
          <p:cNvSpPr>
            <a:spLocks noChangeArrowheads="1"/>
          </p:cNvSpPr>
          <p:nvPr/>
        </p:nvSpPr>
        <p:spPr bwMode="auto">
          <a:xfrm>
            <a:off x="5303838" y="144464"/>
            <a:ext cx="5111750" cy="981075"/>
          </a:xfrm>
          <a:prstGeom prst="rect">
            <a:avLst/>
          </a:prstGeom>
          <a:solidFill>
            <a:schemeClr val="folHlink"/>
          </a:solidFill>
          <a:ln w="38100">
            <a:solidFill>
              <a:schemeClr val="accent2"/>
            </a:solidFill>
            <a:miter lim="800000"/>
            <a:headEnd/>
            <a:tailEnd/>
          </a:ln>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1" algn="just" eaLnBrk="1" hangingPunct="1">
              <a:spcBef>
                <a:spcPct val="0"/>
              </a:spcBef>
              <a:buFontTx/>
              <a:buNone/>
            </a:pPr>
            <a:r>
              <a:rPr lang="el-GR" altLang="el-GR" sz="1400" b="1"/>
              <a:t>Μετά την εφαρμογή του θεωρήματος δειγματοληψίας σε ένα αναλογικό σήμα προκύπτει μια σειρά παλμών διαμορφωμένων κατά πλάτος (ΡΑΜ </a:t>
            </a:r>
            <a:r>
              <a:rPr lang="en-US" altLang="el-GR" sz="1400" b="1"/>
              <a:t>Pulse Amplitude Modulation</a:t>
            </a:r>
            <a:r>
              <a:rPr lang="el-GR" altLang="el-GR" sz="1400" b="1"/>
              <a:t>).</a:t>
            </a:r>
          </a:p>
        </p:txBody>
      </p:sp>
      <p:pic>
        <p:nvPicPr>
          <p:cNvPr id="19464" name="Picture 7" descr="WEB_TEL_CEID_LOGO_OUT_BLACK_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1" y="6113464"/>
            <a:ext cx="197961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691257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lum bright="4000"/>
            <a:extLst>
              <a:ext uri="{28A0092B-C50C-407E-A947-70E740481C1C}">
                <a14:useLocalDpi xmlns:a14="http://schemas.microsoft.com/office/drawing/2010/main" val="0"/>
              </a:ext>
            </a:extLst>
          </a:blip>
          <a:srcRect/>
          <a:stretch>
            <a:fillRect/>
          </a:stretch>
        </p:blipFill>
        <p:spPr bwMode="auto">
          <a:xfrm>
            <a:off x="6540500" y="2898776"/>
            <a:ext cx="41275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48 - TextBox"/>
          <p:cNvSpPr txBox="1">
            <a:spLocks noChangeArrowheads="1"/>
          </p:cNvSpPr>
          <p:nvPr/>
        </p:nvSpPr>
        <p:spPr bwMode="auto">
          <a:xfrm>
            <a:off x="2063751" y="1052513"/>
            <a:ext cx="8069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l-GR" sz="1800" b="1"/>
              <a:t>	</a:t>
            </a:r>
            <a:r>
              <a:rPr lang="el-GR" altLang="el-GR" sz="1800" b="1"/>
              <a:t>Η πράξη της δειγματοληψίας στο πεδίο των συχνοτήτων.</a:t>
            </a:r>
          </a:p>
        </p:txBody>
      </p:sp>
      <p:sp>
        <p:nvSpPr>
          <p:cNvPr id="20484" name="48 - TextBox"/>
          <p:cNvSpPr txBox="1">
            <a:spLocks noChangeArrowheads="1"/>
          </p:cNvSpPr>
          <p:nvPr/>
        </p:nvSpPr>
        <p:spPr bwMode="auto">
          <a:xfrm>
            <a:off x="1847851" y="2466976"/>
            <a:ext cx="3857625" cy="3453253"/>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20000"/>
              </a:lnSpc>
              <a:spcBef>
                <a:spcPct val="0"/>
              </a:spcBef>
              <a:buFontTx/>
              <a:buNone/>
            </a:pPr>
            <a:r>
              <a:rPr lang="en-US" altLang="el-GR" sz="1400" b="1"/>
              <a:t>	</a:t>
            </a:r>
            <a:r>
              <a:rPr lang="el-GR" altLang="el-GR" sz="1400" b="1"/>
              <a:t>α) το φάσμα </a:t>
            </a:r>
            <a:r>
              <a:rPr lang="en-US" altLang="el-GR" sz="1400" b="1" i="1"/>
              <a:t>X(f)</a:t>
            </a:r>
            <a:r>
              <a:rPr lang="en-US" altLang="el-GR" sz="1400" b="1"/>
              <a:t> </a:t>
            </a:r>
            <a:r>
              <a:rPr lang="el-GR" altLang="el-GR" sz="1400" b="1"/>
              <a:t>του σήματος </a:t>
            </a:r>
            <a:r>
              <a:rPr lang="en-US" altLang="el-GR" sz="1400" b="1"/>
              <a:t>x(t) </a:t>
            </a:r>
            <a:r>
              <a:rPr lang="el-GR" altLang="el-GR" sz="1400" b="1"/>
              <a:t>με εύρος </a:t>
            </a:r>
            <a:r>
              <a:rPr lang="en-US" altLang="el-GR" sz="1400" b="1"/>
              <a:t>2f</a:t>
            </a:r>
            <a:r>
              <a:rPr lang="en-US" altLang="el-GR" sz="1400" b="1" baseline="-25000"/>
              <a:t>x</a:t>
            </a:r>
            <a:r>
              <a:rPr lang="en-US" altLang="el-GR" sz="1400" b="1"/>
              <a:t>.</a:t>
            </a:r>
          </a:p>
          <a:p>
            <a:pPr algn="just" eaLnBrk="1" hangingPunct="1">
              <a:lnSpc>
                <a:spcPct val="120000"/>
              </a:lnSpc>
              <a:spcBef>
                <a:spcPct val="0"/>
              </a:spcBef>
              <a:buFontTx/>
              <a:buNone/>
            </a:pPr>
            <a:r>
              <a:rPr lang="en-US" altLang="el-GR" sz="1400" b="1"/>
              <a:t>	</a:t>
            </a:r>
            <a:r>
              <a:rPr lang="el-GR" altLang="el-GR" sz="1400" b="1"/>
              <a:t>β) το φάσμα </a:t>
            </a:r>
            <a:r>
              <a:rPr lang="en-US" altLang="el-GR" sz="1400" b="1"/>
              <a:t>X</a:t>
            </a:r>
            <a:r>
              <a:rPr lang="en-US" altLang="el-GR" sz="1400" b="1" baseline="-25000"/>
              <a:t>s</a:t>
            </a:r>
            <a:r>
              <a:rPr lang="en-US" altLang="el-GR" sz="1400" b="1"/>
              <a:t>(f) </a:t>
            </a:r>
            <a:r>
              <a:rPr lang="el-GR" altLang="el-GR" sz="1400" b="1"/>
              <a:t>του σήματος </a:t>
            </a:r>
            <a:r>
              <a:rPr lang="en-US" altLang="el-GR" sz="1400" b="1"/>
              <a:t>x</a:t>
            </a:r>
            <a:r>
              <a:rPr lang="en-US" altLang="el-GR" sz="1400" b="1" baseline="-25000"/>
              <a:t>s</a:t>
            </a:r>
            <a:r>
              <a:rPr lang="en-US" altLang="el-GR" sz="1400" b="1"/>
              <a:t>(t) </a:t>
            </a:r>
            <a:r>
              <a:rPr lang="el-GR" altLang="el-GR" sz="1400" b="1"/>
              <a:t>που προκύπτει από δειγματοληψία όταν </a:t>
            </a:r>
            <a:r>
              <a:rPr lang="en-US" altLang="el-GR" sz="1400" b="1"/>
              <a:t>f</a:t>
            </a:r>
            <a:r>
              <a:rPr lang="en-US" altLang="el-GR" sz="1400" b="1" baseline="-25000"/>
              <a:t>s</a:t>
            </a:r>
            <a:r>
              <a:rPr lang="en-US" altLang="el-GR" sz="1400" b="1"/>
              <a:t>&gt;2f</a:t>
            </a:r>
            <a:r>
              <a:rPr lang="en-US" altLang="el-GR" sz="1400" b="1" baseline="-25000"/>
              <a:t>x</a:t>
            </a:r>
            <a:r>
              <a:rPr lang="en-US" altLang="el-GR" sz="1400" b="1"/>
              <a:t>.</a:t>
            </a:r>
            <a:r>
              <a:rPr lang="el-GR" altLang="el-GR" sz="1400" b="1"/>
              <a:t> Γνωρίζοντας το </a:t>
            </a:r>
            <a:r>
              <a:rPr lang="en-US" altLang="el-GR" sz="1400" b="1"/>
              <a:t>X</a:t>
            </a:r>
            <a:r>
              <a:rPr lang="en-US" altLang="el-GR" sz="1400" b="1" baseline="-25000"/>
              <a:t>s</a:t>
            </a:r>
            <a:r>
              <a:rPr lang="en-US" altLang="el-GR" sz="1400" b="1"/>
              <a:t>(f) </a:t>
            </a:r>
            <a:r>
              <a:rPr lang="el-GR" altLang="el-GR" sz="1400" b="1"/>
              <a:t>μπορούμε να ανακτήσουμε το </a:t>
            </a:r>
            <a:r>
              <a:rPr lang="en-US" altLang="el-GR" sz="1400" b="1" i="1"/>
              <a:t>X(f)</a:t>
            </a:r>
            <a:r>
              <a:rPr lang="en-US" altLang="el-GR" sz="1400" b="1"/>
              <a:t> </a:t>
            </a:r>
            <a:r>
              <a:rPr lang="el-GR" altLang="el-GR" sz="1400" b="1"/>
              <a:t>με μια απλή διέλευση του σήματος </a:t>
            </a:r>
            <a:r>
              <a:rPr lang="en-US" altLang="el-GR" sz="1400" b="1"/>
              <a:t>X</a:t>
            </a:r>
            <a:r>
              <a:rPr lang="en-US" altLang="el-GR" sz="1400" b="1" baseline="-25000"/>
              <a:t>s</a:t>
            </a:r>
            <a:r>
              <a:rPr lang="en-US" altLang="el-GR" sz="1400" b="1"/>
              <a:t>(f) </a:t>
            </a:r>
            <a:r>
              <a:rPr lang="el-GR" altLang="el-GR" sz="1400" b="1"/>
              <a:t>από ένα βαθυπέρατο φίλτρο, το οποίο αφήνει να περάσουν μόνο οι φασματικές συνιστώσες που βρίσκονται στην περιοχή [-</a:t>
            </a:r>
            <a:r>
              <a:rPr lang="en-US" altLang="el-GR" sz="1400" b="1"/>
              <a:t>f</a:t>
            </a:r>
            <a:r>
              <a:rPr lang="en-US" altLang="el-GR" sz="1400" b="1" baseline="-25000"/>
              <a:t>x</a:t>
            </a:r>
            <a:r>
              <a:rPr lang="el-GR" altLang="el-GR" sz="1400" b="1"/>
              <a:t>, </a:t>
            </a:r>
            <a:r>
              <a:rPr lang="en-US" altLang="el-GR" sz="1400" b="1"/>
              <a:t>f</a:t>
            </a:r>
            <a:r>
              <a:rPr lang="en-US" altLang="el-GR" sz="1400" b="1" baseline="-25000"/>
              <a:t>x</a:t>
            </a:r>
            <a:r>
              <a:rPr lang="el-GR" altLang="el-GR" sz="1400" b="1"/>
              <a:t>]</a:t>
            </a:r>
          </a:p>
          <a:p>
            <a:pPr algn="just" eaLnBrk="1" hangingPunct="1">
              <a:lnSpc>
                <a:spcPct val="120000"/>
              </a:lnSpc>
              <a:spcBef>
                <a:spcPct val="0"/>
              </a:spcBef>
              <a:buFontTx/>
              <a:buNone/>
            </a:pPr>
            <a:r>
              <a:rPr lang="el-GR" altLang="el-GR" sz="1400" b="1"/>
              <a:t>	γ) το φάσμα </a:t>
            </a:r>
            <a:r>
              <a:rPr lang="en-US" altLang="el-GR" sz="1400" b="1"/>
              <a:t>X</a:t>
            </a:r>
            <a:r>
              <a:rPr lang="en-US" altLang="el-GR" sz="1400" b="1" baseline="-25000"/>
              <a:t>s</a:t>
            </a:r>
            <a:r>
              <a:rPr lang="en-US" altLang="el-GR" sz="1400" b="1"/>
              <a:t>(f) </a:t>
            </a:r>
            <a:r>
              <a:rPr lang="el-GR" altLang="el-GR" sz="1400" b="1"/>
              <a:t>όταν </a:t>
            </a:r>
            <a:r>
              <a:rPr lang="en-US" altLang="el-GR" sz="1400" b="1"/>
              <a:t>f</a:t>
            </a:r>
            <a:r>
              <a:rPr lang="en-US" altLang="el-GR" sz="1400" b="1" baseline="-25000"/>
              <a:t>s</a:t>
            </a:r>
            <a:r>
              <a:rPr lang="en-US" altLang="el-GR" sz="1400" b="1"/>
              <a:t>&lt;2f</a:t>
            </a:r>
            <a:r>
              <a:rPr lang="en-US" altLang="el-GR" sz="1400" b="1" baseline="-25000"/>
              <a:t>x</a:t>
            </a:r>
            <a:r>
              <a:rPr lang="en-US" altLang="el-GR" sz="1400" b="1"/>
              <a:t>.</a:t>
            </a:r>
            <a:r>
              <a:rPr lang="el-GR" altLang="el-GR" sz="1400" b="1"/>
              <a:t> (επικάλυψη συνιστωσών του </a:t>
            </a:r>
            <a:r>
              <a:rPr lang="en-US" altLang="el-GR" sz="1400" b="1" i="1"/>
              <a:t>X(f)</a:t>
            </a:r>
            <a:r>
              <a:rPr lang="el-GR" altLang="el-GR" sz="1400" b="1"/>
              <a:t> άρα δεν είναι δυνατή η ανάκτηση του αρχικού.</a:t>
            </a:r>
          </a:p>
        </p:txBody>
      </p:sp>
      <p:sp>
        <p:nvSpPr>
          <p:cNvPr id="20485" name="AutoShape 5"/>
          <p:cNvSpPr>
            <a:spLocks noChangeAspect="1" noChangeArrowheads="1"/>
          </p:cNvSpPr>
          <p:nvPr/>
        </p:nvSpPr>
        <p:spPr bwMode="auto">
          <a:xfrm>
            <a:off x="5735638" y="4148138"/>
            <a:ext cx="723900" cy="360362"/>
          </a:xfrm>
          <a:prstGeom prst="rightArrow">
            <a:avLst>
              <a:gd name="adj1" fmla="val 50000"/>
              <a:gd name="adj2" fmla="val 50220"/>
            </a:avLst>
          </a:prstGeom>
          <a:solidFill>
            <a:srgbClr val="00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0486" name="Text Box 6"/>
          <p:cNvSpPr txBox="1">
            <a:spLocks noChangeArrowheads="1"/>
          </p:cNvSpPr>
          <p:nvPr/>
        </p:nvSpPr>
        <p:spPr bwMode="auto">
          <a:xfrm>
            <a:off x="5880100" y="2492375"/>
            <a:ext cx="2520950" cy="73866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l-GR" altLang="el-GR" sz="1400" b="1"/>
              <a:t>Δημιουργείται για συχνότητα δειγματοληψίας μεγαλύτερη από </a:t>
            </a:r>
            <a:r>
              <a:rPr lang="en-US" altLang="el-GR" sz="1400" b="1"/>
              <a:t>2f</a:t>
            </a:r>
            <a:r>
              <a:rPr lang="en-US" altLang="el-GR" sz="1400" b="1" baseline="-25000"/>
              <a:t>x</a:t>
            </a:r>
            <a:r>
              <a:rPr lang="el-GR" altLang="el-GR" sz="1400" b="1"/>
              <a:t>.</a:t>
            </a:r>
          </a:p>
        </p:txBody>
      </p:sp>
      <p:sp>
        <p:nvSpPr>
          <p:cNvPr id="20487" name="AutoShape 7"/>
          <p:cNvSpPr>
            <a:spLocks noChangeAspect="1" noChangeArrowheads="1"/>
          </p:cNvSpPr>
          <p:nvPr/>
        </p:nvSpPr>
        <p:spPr bwMode="auto">
          <a:xfrm rot="5400000">
            <a:off x="6993732" y="3539332"/>
            <a:ext cx="723900" cy="360363"/>
          </a:xfrm>
          <a:prstGeom prst="rightArrow">
            <a:avLst>
              <a:gd name="adj1" fmla="val 50000"/>
              <a:gd name="adj2" fmla="val 50220"/>
            </a:avLst>
          </a:prstGeom>
          <a:solidFill>
            <a:srgbClr val="00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Tree>
    <p:extLst>
      <p:ext uri="{BB962C8B-B14F-4D97-AF65-F5344CB8AC3E}">
        <p14:creationId xmlns:p14="http://schemas.microsoft.com/office/powerpoint/2010/main" val="1955242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lum bright="-16000"/>
            <a:extLst>
              <a:ext uri="{28A0092B-C50C-407E-A947-70E740481C1C}">
                <a14:useLocalDpi xmlns:a14="http://schemas.microsoft.com/office/drawing/2010/main" val="0"/>
              </a:ext>
            </a:extLst>
          </a:blip>
          <a:srcRect/>
          <a:stretch>
            <a:fillRect/>
          </a:stretch>
        </p:blipFill>
        <p:spPr bwMode="auto">
          <a:xfrm>
            <a:off x="7508876" y="1643064"/>
            <a:ext cx="3159125"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48 - TextBox"/>
          <p:cNvSpPr txBox="1">
            <a:spLocks noChangeArrowheads="1"/>
          </p:cNvSpPr>
          <p:nvPr/>
        </p:nvSpPr>
        <p:spPr bwMode="auto">
          <a:xfrm>
            <a:off x="4008439" y="758826"/>
            <a:ext cx="5545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l-GR" altLang="el-GR" sz="1800" b="1"/>
              <a:t>Φυσική δειγματοληψία στο πεδίο του χρόνου.</a:t>
            </a:r>
          </a:p>
        </p:txBody>
      </p:sp>
      <p:sp>
        <p:nvSpPr>
          <p:cNvPr id="21508" name="48 - TextBox"/>
          <p:cNvSpPr txBox="1">
            <a:spLocks noChangeArrowheads="1"/>
          </p:cNvSpPr>
          <p:nvPr/>
        </p:nvSpPr>
        <p:spPr bwMode="auto">
          <a:xfrm>
            <a:off x="2279650" y="2349500"/>
            <a:ext cx="4394200" cy="3644900"/>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20000"/>
              </a:lnSpc>
              <a:spcBef>
                <a:spcPct val="0"/>
              </a:spcBef>
              <a:buFontTx/>
              <a:buNone/>
            </a:pPr>
            <a:r>
              <a:rPr lang="en-US" altLang="el-GR" sz="1600" b="1"/>
              <a:t>	</a:t>
            </a:r>
            <a:r>
              <a:rPr lang="el-GR" altLang="el-GR" sz="1600" b="1"/>
              <a:t>α) αρχικό αναλογικό σήμα </a:t>
            </a:r>
            <a:r>
              <a:rPr lang="en-US" altLang="el-GR" sz="1600" b="1"/>
              <a:t>x(t).</a:t>
            </a:r>
          </a:p>
          <a:p>
            <a:pPr algn="just" eaLnBrk="1" hangingPunct="1">
              <a:lnSpc>
                <a:spcPct val="120000"/>
              </a:lnSpc>
              <a:spcBef>
                <a:spcPct val="0"/>
              </a:spcBef>
              <a:buFontTx/>
              <a:buNone/>
            </a:pPr>
            <a:r>
              <a:rPr lang="en-US" altLang="el-GR" sz="1600" b="1"/>
              <a:t>	</a:t>
            </a:r>
            <a:r>
              <a:rPr lang="el-GR" altLang="el-GR" sz="1600" b="1"/>
              <a:t>β) συνάρτηση δειγματοληψίας </a:t>
            </a:r>
            <a:r>
              <a:rPr lang="en-US" altLang="el-GR" sz="1600" b="1"/>
              <a:t>s(t) </a:t>
            </a:r>
            <a:r>
              <a:rPr lang="el-GR" altLang="el-GR" sz="1600" b="1"/>
              <a:t>με παλμούς πεπερασμένου εύρους τ οι οποίοι εμφανίζονται περιοδικά κάθε </a:t>
            </a:r>
            <a:r>
              <a:rPr lang="en-US" altLang="el-GR" sz="1600" b="1"/>
              <a:t>T</a:t>
            </a:r>
            <a:r>
              <a:rPr lang="en-US" altLang="el-GR" sz="1600" b="1" baseline="-25000"/>
              <a:t>s</a:t>
            </a:r>
            <a:r>
              <a:rPr lang="en-US" altLang="el-GR" sz="1600" b="1"/>
              <a:t> </a:t>
            </a:r>
            <a:r>
              <a:rPr lang="el-GR" altLang="el-GR" sz="1600" b="1"/>
              <a:t>δευτερόλεπτα. </a:t>
            </a:r>
          </a:p>
          <a:p>
            <a:pPr algn="just" eaLnBrk="1" hangingPunct="1">
              <a:lnSpc>
                <a:spcPct val="120000"/>
              </a:lnSpc>
              <a:spcBef>
                <a:spcPct val="0"/>
              </a:spcBef>
              <a:buFontTx/>
              <a:buNone/>
            </a:pPr>
            <a:r>
              <a:rPr lang="el-GR" altLang="el-GR" sz="1600" b="1"/>
              <a:t>	γ) το σήμα </a:t>
            </a:r>
            <a:r>
              <a:rPr lang="en-US" altLang="el-GR" sz="1600" b="1"/>
              <a:t>x</a:t>
            </a:r>
            <a:r>
              <a:rPr lang="en-US" altLang="el-GR" sz="1600" b="1" baseline="-25000"/>
              <a:t>s</a:t>
            </a:r>
            <a:r>
              <a:rPr lang="en-US" altLang="el-GR" sz="1600" b="1"/>
              <a:t>(t) </a:t>
            </a:r>
            <a:r>
              <a:rPr lang="el-GR" altLang="el-GR" sz="1600" b="1"/>
              <a:t>της φυσικής δειγματοληψίας με δείγματα μεταβλητού πλάτους.</a:t>
            </a:r>
          </a:p>
          <a:p>
            <a:pPr algn="just" eaLnBrk="1" hangingPunct="1">
              <a:lnSpc>
                <a:spcPct val="120000"/>
              </a:lnSpc>
              <a:spcBef>
                <a:spcPct val="0"/>
              </a:spcBef>
              <a:buFontTx/>
              <a:buNone/>
            </a:pPr>
            <a:r>
              <a:rPr lang="el-GR" altLang="el-GR" sz="1600" b="1"/>
              <a:t>	 δ) το σήμα </a:t>
            </a:r>
            <a:r>
              <a:rPr lang="en-US" altLang="el-GR" sz="1600" b="1"/>
              <a:t>x</a:t>
            </a:r>
            <a:r>
              <a:rPr lang="en-US" altLang="el-GR" sz="1600" b="1" baseline="-25000"/>
              <a:t>s</a:t>
            </a:r>
            <a:r>
              <a:rPr lang="en-US" altLang="el-GR" sz="1600" b="1"/>
              <a:t>(t) </a:t>
            </a:r>
            <a:r>
              <a:rPr lang="el-GR" altLang="el-GR" sz="1600" b="1"/>
              <a:t>της φυσικής δειγματοληψίας με δείγματα σταθερού πλάτους. (μετά την διαδικασία της κβάντισης).</a:t>
            </a:r>
          </a:p>
        </p:txBody>
      </p:sp>
      <p:sp>
        <p:nvSpPr>
          <p:cNvPr id="21509" name="AutoShape 5"/>
          <p:cNvSpPr>
            <a:spLocks noChangeAspect="1" noChangeArrowheads="1"/>
          </p:cNvSpPr>
          <p:nvPr/>
        </p:nvSpPr>
        <p:spPr bwMode="auto">
          <a:xfrm>
            <a:off x="6767513" y="3933826"/>
            <a:ext cx="723900" cy="360363"/>
          </a:xfrm>
          <a:prstGeom prst="rightArrow">
            <a:avLst>
              <a:gd name="adj1" fmla="val 50000"/>
              <a:gd name="adj2" fmla="val 50220"/>
            </a:avLst>
          </a:prstGeom>
          <a:solidFill>
            <a:srgbClr val="00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graphicFrame>
        <p:nvGraphicFramePr>
          <p:cNvPr id="21510" name="Object 56"/>
          <p:cNvGraphicFramePr>
            <a:graphicFrameLocks noGrp="1" noChangeAspect="1"/>
          </p:cNvGraphicFramePr>
          <p:nvPr>
            <p:ph/>
          </p:nvPr>
        </p:nvGraphicFramePr>
        <p:xfrm>
          <a:off x="5591175" y="6165850"/>
          <a:ext cx="1809750" cy="539750"/>
        </p:xfrm>
        <a:graphic>
          <a:graphicData uri="http://schemas.openxmlformats.org/presentationml/2006/ole">
            <mc:AlternateContent xmlns:mc="http://schemas.openxmlformats.org/markup-compatibility/2006">
              <mc:Choice xmlns:v="urn:schemas-microsoft-com:vml" Requires="v">
                <p:oleObj spid="_x0000_s2057" name="Equation" r:id="rId4" imgW="1447800" imgH="431800" progId="Equation.DSMT4">
                  <p:embed/>
                </p:oleObj>
              </mc:Choice>
              <mc:Fallback>
                <p:oleObj name="Equation" r:id="rId4" imgW="1447800" imgH="431800" progId="Equation.DSMT4">
                  <p:embed/>
                  <p:pic>
                    <p:nvPicPr>
                      <p:cNvPr id="21510" name="Object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1175" y="6165850"/>
                        <a:ext cx="180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1" name="Text Box 7"/>
          <p:cNvSpPr txBox="1">
            <a:spLocks noChangeArrowheads="1"/>
          </p:cNvSpPr>
          <p:nvPr/>
        </p:nvSpPr>
        <p:spPr bwMode="auto">
          <a:xfrm>
            <a:off x="1919289" y="6253163"/>
            <a:ext cx="3794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600" b="1"/>
              <a:t>Μορφή συνάρτησης δειγματοληψίας:</a:t>
            </a:r>
          </a:p>
        </p:txBody>
      </p:sp>
      <p:sp>
        <p:nvSpPr>
          <p:cNvPr id="21512" name="AutoShape 4"/>
          <p:cNvSpPr>
            <a:spLocks noChangeArrowheads="1"/>
          </p:cNvSpPr>
          <p:nvPr/>
        </p:nvSpPr>
        <p:spPr bwMode="auto">
          <a:xfrm>
            <a:off x="1524000" y="1"/>
            <a:ext cx="7924800" cy="690563"/>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l-GR" altLang="el-GR" sz="3600" b="1">
                <a:solidFill>
                  <a:schemeClr val="tx2"/>
                </a:solidFill>
              </a:rPr>
              <a:t>Θεωρία </a:t>
            </a:r>
            <a:r>
              <a:rPr lang="en-US" altLang="el-GR" sz="3600" b="1">
                <a:solidFill>
                  <a:schemeClr val="tx2"/>
                </a:solidFill>
              </a:rPr>
              <a:t>PCM</a:t>
            </a:r>
            <a:endParaRPr lang="el-GR" altLang="el-GR" sz="3600" b="1">
              <a:solidFill>
                <a:schemeClr val="tx2"/>
              </a:solidFill>
            </a:endParaRPr>
          </a:p>
        </p:txBody>
      </p:sp>
    </p:spTree>
    <p:extLst>
      <p:ext uri="{BB962C8B-B14F-4D97-AF65-F5344CB8AC3E}">
        <p14:creationId xmlns:p14="http://schemas.microsoft.com/office/powerpoint/2010/main" val="1150503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4"/>
          <p:cNvSpPr>
            <a:spLocks noChangeArrowheads="1"/>
          </p:cNvSpPr>
          <p:nvPr/>
        </p:nvSpPr>
        <p:spPr bwMode="auto">
          <a:xfrm>
            <a:off x="2238375" y="785813"/>
            <a:ext cx="3309938" cy="690562"/>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l-GR" altLang="el-GR" sz="3600" b="1">
                <a:solidFill>
                  <a:schemeClr val="tx2"/>
                </a:solidFill>
              </a:rPr>
              <a:t>Θεωρία </a:t>
            </a:r>
            <a:r>
              <a:rPr lang="en-US" altLang="el-GR" sz="3600" b="1">
                <a:solidFill>
                  <a:schemeClr val="tx2"/>
                </a:solidFill>
              </a:rPr>
              <a:t>PCM</a:t>
            </a:r>
            <a:endParaRPr lang="el-GR" altLang="el-GR" sz="3600" b="1">
              <a:solidFill>
                <a:schemeClr val="tx2"/>
              </a:solidFill>
            </a:endParaRPr>
          </a:p>
        </p:txBody>
      </p:sp>
      <p:sp>
        <p:nvSpPr>
          <p:cNvPr id="26694" name="Text Box 70"/>
          <p:cNvSpPr txBox="1">
            <a:spLocks noChangeArrowheads="1"/>
          </p:cNvSpPr>
          <p:nvPr/>
        </p:nvSpPr>
        <p:spPr bwMode="auto">
          <a:xfrm>
            <a:off x="1343026" y="6640514"/>
            <a:ext cx="1008063" cy="244475"/>
          </a:xfrm>
          <a:prstGeom prst="rect">
            <a:avLst/>
          </a:prstGeom>
          <a:noFill/>
          <a:ln w="9525">
            <a:noFill/>
            <a:miter lim="800000"/>
            <a:headEnd/>
            <a:tailEnd/>
          </a:ln>
          <a:effectLst/>
        </p:spPr>
        <p:txBody>
          <a:bodyPr>
            <a:spAutoFit/>
          </a:bodyPr>
          <a:lstStyle/>
          <a:p>
            <a:pPr algn="ctr" eaLnBrk="1" hangingPunct="1">
              <a:spcBef>
                <a:spcPct val="50000"/>
              </a:spcBef>
              <a:defRPr/>
            </a:pPr>
            <a:r>
              <a:rPr lang="en-US" sz="1000" b="1">
                <a:effectLst>
                  <a:outerShdw blurRad="38100" dist="38100" dir="2700000" algn="tl">
                    <a:srgbClr val="C0C0C0"/>
                  </a:outerShdw>
                </a:effectLst>
                <a:latin typeface="Times New Roman" pitchFamily="18" charset="0"/>
                <a:cs typeface="Times New Roman" pitchFamily="18" charset="0"/>
              </a:rPr>
              <a:t>©</a:t>
            </a:r>
            <a:r>
              <a:rPr lang="en-US" sz="1000" b="1">
                <a:effectLst>
                  <a:outerShdw blurRad="38100" dist="38100" dir="2700000" algn="tl">
                    <a:srgbClr val="C0C0C0"/>
                  </a:outerShdw>
                </a:effectLst>
                <a:latin typeface="Times New Roman" pitchFamily="18" charset="0"/>
                <a:cs typeface="Arial" charset="0"/>
              </a:rPr>
              <a:t>StvII</a:t>
            </a:r>
            <a:endParaRPr lang="el-GR" sz="1000" b="1">
              <a:effectLst>
                <a:outerShdw blurRad="38100" dist="38100" dir="2700000" algn="tl">
                  <a:srgbClr val="C0C0C0"/>
                </a:outerShdw>
              </a:effectLst>
              <a:latin typeface="Times New Roman" pitchFamily="18" charset="0"/>
              <a:cs typeface="Arial" charset="0"/>
            </a:endParaRPr>
          </a:p>
        </p:txBody>
      </p:sp>
      <p:pic>
        <p:nvPicPr>
          <p:cNvPr id="22532"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1614" y="2174875"/>
            <a:ext cx="4008437"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55 - TextBox"/>
          <p:cNvSpPr txBox="1">
            <a:spLocks noChangeArrowheads="1"/>
          </p:cNvSpPr>
          <p:nvPr/>
        </p:nvSpPr>
        <p:spPr bwMode="auto">
          <a:xfrm>
            <a:off x="1666876" y="2428875"/>
            <a:ext cx="471487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l-GR" sz="1400" b="1"/>
              <a:t>    </a:t>
            </a:r>
            <a:r>
              <a:rPr lang="el-GR" altLang="el-GR" sz="1400" b="1"/>
              <a:t>Εάν η </a:t>
            </a:r>
            <a:r>
              <a:rPr lang="en-US" altLang="el-GR" sz="1400" b="1"/>
              <a:t>w</a:t>
            </a:r>
            <a:r>
              <a:rPr lang="el-GR" altLang="el-GR" sz="1400" b="1"/>
              <a:t>(</a:t>
            </a:r>
            <a:r>
              <a:rPr lang="en-US" altLang="el-GR" sz="1400" b="1"/>
              <a:t>t</a:t>
            </a:r>
            <a:r>
              <a:rPr lang="el-GR" altLang="el-GR" sz="1400" b="1"/>
              <a:t>) είναι μια αναλογική κυματομορφή περιορισμένου εύρους Β </a:t>
            </a:r>
            <a:r>
              <a:rPr lang="en-US" altLang="el-GR" sz="1400" b="1"/>
              <a:t>Hz</a:t>
            </a:r>
            <a:r>
              <a:rPr lang="el-GR" altLang="el-GR" sz="1400" b="1"/>
              <a:t>, το  </a:t>
            </a:r>
            <a:r>
              <a:rPr lang="en-US" altLang="el-GR" sz="1400" b="1"/>
              <a:t>PAM </a:t>
            </a:r>
            <a:r>
              <a:rPr lang="el-GR" altLang="el-GR" sz="1400" b="1"/>
              <a:t>σήμα το οποίο χρησιμοποιεί φυσική δειγματοληψία είναι της μορφής: </a:t>
            </a:r>
            <a:r>
              <a:rPr lang="en-US" altLang="el-GR" sz="1400" b="1"/>
              <a:t> w</a:t>
            </a:r>
            <a:r>
              <a:rPr lang="en-US" altLang="el-GR" sz="1400" b="1" baseline="-25000"/>
              <a:t>s</a:t>
            </a:r>
            <a:r>
              <a:rPr lang="en-US" altLang="el-GR" sz="1400" b="1"/>
              <a:t>(i) = w(t)·s(t) </a:t>
            </a:r>
            <a:r>
              <a:rPr lang="el-GR" altLang="el-GR" sz="1400" b="1"/>
              <a:t>όπου</a:t>
            </a:r>
            <a:r>
              <a:rPr lang="en-US" altLang="el-GR" sz="1400" b="1"/>
              <a:t> </a:t>
            </a:r>
          </a:p>
          <a:p>
            <a:pPr algn="just" eaLnBrk="1" hangingPunct="1">
              <a:spcBef>
                <a:spcPct val="0"/>
              </a:spcBef>
              <a:buFontTx/>
              <a:buNone/>
            </a:pPr>
            <a:endParaRPr lang="en-US" altLang="el-GR" sz="1400" b="1"/>
          </a:p>
          <a:p>
            <a:pPr algn="just" eaLnBrk="1" hangingPunct="1">
              <a:spcBef>
                <a:spcPct val="0"/>
              </a:spcBef>
              <a:buFontTx/>
              <a:buNone/>
            </a:pPr>
            <a:endParaRPr lang="en-US" altLang="el-GR" sz="1400" b="1"/>
          </a:p>
          <a:p>
            <a:pPr algn="just" eaLnBrk="1" hangingPunct="1">
              <a:spcBef>
                <a:spcPct val="0"/>
              </a:spcBef>
              <a:buFontTx/>
              <a:buNone/>
            </a:pPr>
            <a:endParaRPr lang="en-US" altLang="el-GR" sz="1400" b="1"/>
          </a:p>
          <a:p>
            <a:pPr algn="just" eaLnBrk="1" hangingPunct="1">
              <a:spcBef>
                <a:spcPct val="0"/>
              </a:spcBef>
              <a:buFontTx/>
              <a:buNone/>
            </a:pPr>
            <a:r>
              <a:rPr lang="el-GR" altLang="el-GR" sz="1400" b="1"/>
              <a:t>είναι ένα  ορθογώνιο σήμα και </a:t>
            </a:r>
            <a:r>
              <a:rPr lang="en-US" altLang="el-GR" sz="1400" b="1"/>
              <a:t>f</a:t>
            </a:r>
            <a:r>
              <a:rPr lang="en-US" altLang="el-GR" sz="1400" b="1" baseline="-25000"/>
              <a:t>s</a:t>
            </a:r>
            <a:r>
              <a:rPr lang="el-GR" altLang="el-GR" sz="1400" b="1"/>
              <a:t> = 1/</a:t>
            </a:r>
            <a:r>
              <a:rPr lang="en-US" altLang="el-GR" sz="1400" b="1"/>
              <a:t>T</a:t>
            </a:r>
            <a:r>
              <a:rPr lang="en-US" altLang="el-GR" sz="1400" b="1" baseline="-25000"/>
              <a:t>S</a:t>
            </a:r>
            <a:r>
              <a:rPr lang="el-GR" altLang="el-GR" sz="1400" b="1"/>
              <a:t> &gt; 2</a:t>
            </a:r>
            <a:r>
              <a:rPr lang="en-US" altLang="el-GR" sz="1400" b="1"/>
              <a:t>B</a:t>
            </a:r>
            <a:r>
              <a:rPr lang="el-GR" altLang="el-GR" sz="1400" b="1"/>
              <a:t>. Το φάσμα του φυσικά δειγματοληπτημένου </a:t>
            </a:r>
            <a:r>
              <a:rPr lang="en-US" altLang="el-GR" sz="1400" b="1"/>
              <a:t>PAM </a:t>
            </a:r>
            <a:r>
              <a:rPr lang="el-GR" altLang="el-GR" sz="1400" b="1"/>
              <a:t>σήματος είναι:</a:t>
            </a:r>
            <a:r>
              <a:rPr lang="en-US" altLang="el-GR" sz="1400" b="1"/>
              <a:t> </a:t>
            </a:r>
          </a:p>
          <a:p>
            <a:pPr algn="just" eaLnBrk="1" hangingPunct="1">
              <a:spcBef>
                <a:spcPct val="0"/>
              </a:spcBef>
              <a:buFontTx/>
              <a:buNone/>
            </a:pPr>
            <a:endParaRPr lang="en-US" altLang="el-GR" sz="1400" b="1"/>
          </a:p>
          <a:p>
            <a:pPr algn="just" eaLnBrk="1" hangingPunct="1">
              <a:spcBef>
                <a:spcPct val="0"/>
              </a:spcBef>
              <a:buFontTx/>
              <a:buNone/>
            </a:pPr>
            <a:endParaRPr lang="en-US" altLang="el-GR" sz="1400" b="1"/>
          </a:p>
          <a:p>
            <a:pPr algn="just" eaLnBrk="1" hangingPunct="1">
              <a:spcBef>
                <a:spcPct val="0"/>
              </a:spcBef>
              <a:buFontTx/>
              <a:buNone/>
            </a:pPr>
            <a:endParaRPr lang="en-US" altLang="el-GR" sz="1400" b="1"/>
          </a:p>
          <a:p>
            <a:pPr algn="just" eaLnBrk="1" hangingPunct="1">
              <a:spcBef>
                <a:spcPct val="0"/>
              </a:spcBef>
              <a:buFontTx/>
              <a:buNone/>
            </a:pPr>
            <a:r>
              <a:rPr lang="el-GR" altLang="el-GR" sz="1400" b="1"/>
              <a:t>όπου </a:t>
            </a:r>
            <a:r>
              <a:rPr lang="en-US" altLang="el-GR" sz="1400" b="1"/>
              <a:t>f</a:t>
            </a:r>
            <a:r>
              <a:rPr lang="en-US" altLang="el-GR" sz="1400" b="1" baseline="-25000"/>
              <a:t>s</a:t>
            </a:r>
            <a:r>
              <a:rPr lang="en-US" altLang="el-GR" sz="1400" b="1"/>
              <a:t> </a:t>
            </a:r>
            <a:r>
              <a:rPr lang="el-GR" altLang="el-GR" sz="1400" b="1"/>
              <a:t>= </a:t>
            </a:r>
            <a:r>
              <a:rPr lang="en-US" altLang="el-GR" sz="1400" b="1"/>
              <a:t>1</a:t>
            </a:r>
            <a:r>
              <a:rPr lang="el-GR" altLang="el-GR" sz="1400" b="1"/>
              <a:t>/</a:t>
            </a:r>
            <a:r>
              <a:rPr lang="en-US" altLang="el-GR" sz="1400" b="1"/>
              <a:t>T</a:t>
            </a:r>
            <a:r>
              <a:rPr lang="en-US" altLang="el-GR" sz="1400" b="1" baseline="-25000"/>
              <a:t>s</a:t>
            </a:r>
            <a:r>
              <a:rPr lang="el-GR" altLang="el-GR" sz="1400" b="1"/>
              <a:t>, ω</a:t>
            </a:r>
            <a:r>
              <a:rPr lang="en-US" altLang="el-GR" sz="1400" b="1" baseline="-25000"/>
              <a:t>s</a:t>
            </a:r>
            <a:r>
              <a:rPr lang="el-GR" altLang="el-GR" sz="1400" b="1"/>
              <a:t> =2π</a:t>
            </a:r>
            <a:r>
              <a:rPr lang="en-US" altLang="el-GR" sz="1400" b="1"/>
              <a:t>f</a:t>
            </a:r>
            <a:r>
              <a:rPr lang="en-US" altLang="el-GR" sz="1400" b="1" baseline="-25000"/>
              <a:t>s</a:t>
            </a:r>
            <a:r>
              <a:rPr lang="en-US" altLang="el-GR" sz="1400" b="1"/>
              <a:t> </a:t>
            </a:r>
            <a:r>
              <a:rPr lang="el-GR" altLang="el-GR" sz="1400" b="1"/>
              <a:t>ο κύκλος εργασίας του </a:t>
            </a:r>
            <a:r>
              <a:rPr lang="en-US" altLang="el-GR" sz="1400" b="1"/>
              <a:t>s</a:t>
            </a:r>
            <a:r>
              <a:rPr lang="el-GR" altLang="el-GR" sz="1400" b="1"/>
              <a:t>(</a:t>
            </a:r>
            <a:r>
              <a:rPr lang="en-US" altLang="el-GR" sz="1400" b="1"/>
              <a:t>t</a:t>
            </a:r>
            <a:r>
              <a:rPr lang="el-GR" altLang="el-GR" sz="1400" b="1"/>
              <a:t>) είναι </a:t>
            </a:r>
            <a:r>
              <a:rPr lang="en-US" altLang="el-GR" sz="1400" b="1"/>
              <a:t>d </a:t>
            </a:r>
            <a:r>
              <a:rPr lang="el-GR" altLang="el-GR" sz="1400" b="1"/>
              <a:t>= τ/</a:t>
            </a:r>
            <a:r>
              <a:rPr lang="en-US" altLang="el-GR" sz="1400" b="1"/>
              <a:t>T</a:t>
            </a:r>
            <a:r>
              <a:rPr lang="en-US" altLang="el-GR" sz="1400" b="1" baseline="-25000"/>
              <a:t>s</a:t>
            </a:r>
            <a:r>
              <a:rPr lang="en-US" altLang="el-GR" sz="1400" b="1"/>
              <a:t> </a:t>
            </a:r>
            <a:r>
              <a:rPr lang="el-GR" altLang="el-GR" sz="1400" b="1"/>
              <a:t>και </a:t>
            </a:r>
            <a:r>
              <a:rPr lang="en-US" altLang="el-GR" sz="1400" b="1"/>
              <a:t>W</a:t>
            </a:r>
            <a:r>
              <a:rPr lang="el-GR" altLang="el-GR" sz="1400" b="1"/>
              <a:t>(</a:t>
            </a:r>
            <a:r>
              <a:rPr lang="en-US" altLang="el-GR" sz="1400" b="1"/>
              <a:t>f</a:t>
            </a:r>
            <a:r>
              <a:rPr lang="el-GR" altLang="el-GR" sz="1400" b="1"/>
              <a:t>) = </a:t>
            </a:r>
            <a:r>
              <a:rPr lang="en-US" altLang="el-GR" sz="1400" b="1"/>
              <a:t>F</a:t>
            </a:r>
            <a:r>
              <a:rPr lang="el-GR" altLang="el-GR" sz="1400" b="1"/>
              <a:t>[</a:t>
            </a:r>
            <a:r>
              <a:rPr lang="en-US" altLang="el-GR" sz="1400" b="1"/>
              <a:t>w</a:t>
            </a:r>
            <a:r>
              <a:rPr lang="el-GR" altLang="el-GR" sz="1400" b="1"/>
              <a:t>(</a:t>
            </a:r>
            <a:r>
              <a:rPr lang="en-US" altLang="el-GR" sz="1400" b="1"/>
              <a:t>t</a:t>
            </a:r>
            <a:r>
              <a:rPr lang="el-GR" altLang="el-GR" sz="1400" b="1"/>
              <a:t>)]  είναι το φάσμα της αρχικής μη δειγματοληπτημένης κυματομορφής.</a:t>
            </a:r>
            <a:endParaRPr lang="en-US" altLang="el-GR" sz="1400" b="1"/>
          </a:p>
          <a:p>
            <a:pPr algn="just" eaLnBrk="1" hangingPunct="1">
              <a:spcBef>
                <a:spcPct val="0"/>
              </a:spcBef>
              <a:buFontTx/>
              <a:buNone/>
            </a:pPr>
            <a:endParaRPr lang="en-US" altLang="el-GR" sz="1400" b="1"/>
          </a:p>
          <a:p>
            <a:pPr algn="just" eaLnBrk="1" hangingPunct="1">
              <a:spcBef>
                <a:spcPct val="0"/>
              </a:spcBef>
              <a:buFontTx/>
              <a:buNone/>
            </a:pPr>
            <a:r>
              <a:rPr lang="el-GR" altLang="el-GR" sz="1400" b="1">
                <a:solidFill>
                  <a:srgbClr val="FF0000"/>
                </a:solidFill>
              </a:rPr>
              <a:t>τ= χρονικό εύρος του παλμού δειγματοληψίας.</a:t>
            </a:r>
          </a:p>
        </p:txBody>
      </p:sp>
      <p:sp>
        <p:nvSpPr>
          <p:cNvPr id="22534" name="Rectangle 57"/>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graphicFrame>
        <p:nvGraphicFramePr>
          <p:cNvPr id="22535" name="Object 56"/>
          <p:cNvGraphicFramePr>
            <a:graphicFrameLocks noChangeAspect="1"/>
          </p:cNvGraphicFramePr>
          <p:nvPr/>
        </p:nvGraphicFramePr>
        <p:xfrm>
          <a:off x="2927350" y="3357563"/>
          <a:ext cx="1930400" cy="571500"/>
        </p:xfrm>
        <a:graphic>
          <a:graphicData uri="http://schemas.openxmlformats.org/presentationml/2006/ole">
            <mc:AlternateContent xmlns:mc="http://schemas.openxmlformats.org/markup-compatibility/2006">
              <mc:Choice xmlns:v="urn:schemas-microsoft-com:vml" Requires="v">
                <p:oleObj spid="_x0000_s3088" name="Equation" r:id="rId4" imgW="1447800" imgH="431800" progId="Equation.DSMT4">
                  <p:embed/>
                </p:oleObj>
              </mc:Choice>
              <mc:Fallback>
                <p:oleObj name="Equation" r:id="rId4" imgW="1447800" imgH="431800" progId="Equation.DSMT4">
                  <p:embed/>
                  <p:pic>
                    <p:nvPicPr>
                      <p:cNvPr id="22535" name="Object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7350" y="3357563"/>
                        <a:ext cx="1930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6" name="Rectangle 58"/>
          <p:cNvSpPr>
            <a:spLocks noChangeArrowheads="1"/>
          </p:cNvSpPr>
          <p:nvPr/>
        </p:nvSpPr>
        <p:spPr bwMode="auto">
          <a:xfrm>
            <a:off x="1524001" y="24395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2537" name="Rectangle 60"/>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graphicFrame>
        <p:nvGraphicFramePr>
          <p:cNvPr id="22538" name="Object 59"/>
          <p:cNvGraphicFramePr>
            <a:graphicFrameLocks noChangeAspect="1"/>
          </p:cNvGraphicFramePr>
          <p:nvPr/>
        </p:nvGraphicFramePr>
        <p:xfrm>
          <a:off x="2124075" y="4630738"/>
          <a:ext cx="3924300" cy="571500"/>
        </p:xfrm>
        <a:graphic>
          <a:graphicData uri="http://schemas.openxmlformats.org/presentationml/2006/ole">
            <mc:AlternateContent xmlns:mc="http://schemas.openxmlformats.org/markup-compatibility/2006">
              <mc:Choice xmlns:v="urn:schemas-microsoft-com:vml" Requires="v">
                <p:oleObj spid="_x0000_s3089" name="Equation" r:id="rId6" imgW="2946400" imgH="431800" progId="Equation.DSMT4">
                  <p:embed/>
                </p:oleObj>
              </mc:Choice>
              <mc:Fallback>
                <p:oleObj name="Equation" r:id="rId6" imgW="2946400" imgH="431800" progId="Equation.DSMT4">
                  <p:embed/>
                  <p:pic>
                    <p:nvPicPr>
                      <p:cNvPr id="22538" name="Object 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4075" y="4630738"/>
                        <a:ext cx="39243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9" name="Rectangle 61"/>
          <p:cNvSpPr>
            <a:spLocks noChangeArrowheads="1"/>
          </p:cNvSpPr>
          <p:nvPr/>
        </p:nvSpPr>
        <p:spPr bwMode="auto">
          <a:xfrm>
            <a:off x="1524001" y="24395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Tree>
    <p:extLst>
      <p:ext uri="{BB962C8B-B14F-4D97-AF65-F5344CB8AC3E}">
        <p14:creationId xmlns:p14="http://schemas.microsoft.com/office/powerpoint/2010/main" val="3976328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4"/>
          <p:cNvSpPr>
            <a:spLocks noChangeArrowheads="1"/>
          </p:cNvSpPr>
          <p:nvPr/>
        </p:nvSpPr>
        <p:spPr bwMode="auto">
          <a:xfrm>
            <a:off x="2238375" y="785813"/>
            <a:ext cx="3309938" cy="690562"/>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l-GR" altLang="el-GR" sz="3600" b="1">
                <a:solidFill>
                  <a:schemeClr val="tx2"/>
                </a:solidFill>
              </a:rPr>
              <a:t>Θεωρία </a:t>
            </a:r>
            <a:r>
              <a:rPr lang="en-US" altLang="el-GR" sz="3600" b="1">
                <a:solidFill>
                  <a:schemeClr val="tx2"/>
                </a:solidFill>
              </a:rPr>
              <a:t>PCM</a:t>
            </a:r>
            <a:endParaRPr lang="el-GR" altLang="el-GR" sz="3600" b="1">
              <a:solidFill>
                <a:schemeClr val="tx2"/>
              </a:solidFill>
            </a:endParaRPr>
          </a:p>
        </p:txBody>
      </p:sp>
      <p:sp>
        <p:nvSpPr>
          <p:cNvPr id="23555" name="48 - TextBox"/>
          <p:cNvSpPr txBox="1">
            <a:spLocks noChangeArrowheads="1"/>
          </p:cNvSpPr>
          <p:nvPr/>
        </p:nvSpPr>
        <p:spPr bwMode="auto">
          <a:xfrm>
            <a:off x="3309938" y="1428751"/>
            <a:ext cx="5143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400" b="1"/>
              <a:t> </a:t>
            </a:r>
            <a:r>
              <a:rPr lang="el-GR" altLang="el-GR" sz="2400" b="1" i="1" u="sng">
                <a:solidFill>
                  <a:srgbClr val="FF0000"/>
                </a:solidFill>
              </a:rPr>
              <a:t>Θεώρημα Δειγματοληψίας</a:t>
            </a:r>
            <a:r>
              <a:rPr lang="en-US" altLang="el-GR" sz="1800" b="1"/>
              <a:t>  </a:t>
            </a:r>
            <a:endParaRPr lang="el-GR" altLang="el-GR" sz="1800" b="1"/>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9" y="4292600"/>
            <a:ext cx="5191125" cy="21605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0179" name="Picture 3"/>
          <p:cNvPicPr>
            <a:picLocks noChangeAspect="1" noChangeArrowheads="1"/>
          </p:cNvPicPr>
          <p:nvPr/>
        </p:nvPicPr>
        <p:blipFill>
          <a:blip r:embed="rId3"/>
          <a:srcRect/>
          <a:stretch>
            <a:fillRect/>
          </a:stretch>
        </p:blipFill>
        <p:spPr bwMode="auto">
          <a:xfrm>
            <a:off x="1703389" y="1916114"/>
            <a:ext cx="4702175" cy="2160587"/>
          </a:xfrm>
          <a:prstGeom prst="rect">
            <a:avLst/>
          </a:prstGeom>
          <a:solidFill>
            <a:schemeClr val="accent6"/>
          </a:solidFill>
          <a:ln w="38100">
            <a:solidFill>
              <a:srgbClr val="000000"/>
            </a:solidFill>
            <a:miter lim="800000"/>
            <a:headEnd/>
            <a:tailEnd/>
          </a:ln>
        </p:spPr>
      </p:pic>
      <p:pic>
        <p:nvPicPr>
          <p:cNvPr id="23558" name="Picture 11" descr="http://upload.wikimedia.org/wikipedia/commons/thumb/9/99/Discrete_cosine.svg/490px-Discrete_cosine.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0" y="1989138"/>
            <a:ext cx="3481388"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55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TotalTime>
  <Words>2495</Words>
  <Application>Microsoft Office PowerPoint</Application>
  <PresentationFormat>Widescreen</PresentationFormat>
  <Paragraphs>1246</Paragraphs>
  <Slides>39</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39</vt:i4>
      </vt:variant>
    </vt:vector>
  </HeadingPairs>
  <TitlesOfParts>
    <vt:vector size="48" baseType="lpstr">
      <vt:lpstr>Arial</vt:lpstr>
      <vt:lpstr>Calibri</vt:lpstr>
      <vt:lpstr>Calibri Light</vt:lpstr>
      <vt:lpstr>Times New Roman</vt:lpstr>
      <vt:lpstr>Wingdings</vt:lpstr>
      <vt:lpstr>Office Theme</vt:lpstr>
      <vt:lpstr>Equation</vt:lpstr>
      <vt:lpstr>Εικόνα bitmap</vt:lpstr>
      <vt:lpstr>MathType 6.0 Equation</vt:lpstr>
      <vt:lpstr>ΔΙΚΤΥΑ ΚΙΝΗΤΩΝ ΕΠΙΚΟΙΝΩΝΙΩΝ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Διαδικασία Κβάντισης</vt:lpstr>
      <vt:lpstr>Εύρος Ζώνης PCM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ΔΙΚΤΥΑ ΚΙΝΗΤΩΝ ΕΠΙΚΟΙΝΩΝΙΩΝ</dc:title>
  <dc:creator>Ilias</dc:creator>
  <cp:lastModifiedBy>Αντωνόπουλος Χρήστος</cp:lastModifiedBy>
  <cp:revision>22</cp:revision>
  <dcterms:created xsi:type="dcterms:W3CDTF">2019-09-13T17:37:02Z</dcterms:created>
  <dcterms:modified xsi:type="dcterms:W3CDTF">2019-10-30T19:51:25Z</dcterms:modified>
</cp:coreProperties>
</file>